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57" r:id="rId3"/>
    <p:sldId id="258" r:id="rId4"/>
    <p:sldId id="267" r:id="rId5"/>
    <p:sldId id="261" r:id="rId6"/>
    <p:sldId id="294" r:id="rId7"/>
    <p:sldId id="295" r:id="rId8"/>
    <p:sldId id="296" r:id="rId9"/>
    <p:sldId id="299" r:id="rId10"/>
    <p:sldId id="270" r:id="rId11"/>
    <p:sldId id="271" r:id="rId12"/>
    <p:sldId id="279" r:id="rId13"/>
    <p:sldId id="277" r:id="rId14"/>
    <p:sldId id="274" r:id="rId15"/>
    <p:sldId id="276" r:id="rId16"/>
    <p:sldId id="262" r:id="rId17"/>
    <p:sldId id="291" r:id="rId18"/>
    <p:sldId id="264" r:id="rId19"/>
    <p:sldId id="265" r:id="rId20"/>
    <p:sldId id="302" r:id="rId21"/>
    <p:sldId id="303" r:id="rId22"/>
    <p:sldId id="304" r:id="rId23"/>
    <p:sldId id="305" r:id="rId24"/>
    <p:sldId id="263" r:id="rId25"/>
    <p:sldId id="273" r:id="rId26"/>
    <p:sldId id="307" r:id="rId27"/>
    <p:sldId id="300" r:id="rId28"/>
    <p:sldId id="301" r:id="rId29"/>
    <p:sldId id="297" r:id="rId30"/>
    <p:sldId id="298" r:id="rId31"/>
    <p:sldId id="266" r:id="rId32"/>
    <p:sldId id="306" r:id="rId33"/>
    <p:sldId id="260" r:id="rId34"/>
    <p:sldId id="30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03E415-DD2A-423A-B1B1-C44187ED0F04}"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3E67672D-1D3B-487C-9EAF-309C1F7CBE73}">
      <dgm:prSet phldrT="[Text]"/>
      <dgm:spPr/>
      <dgm:t>
        <a:bodyPr/>
        <a:lstStyle/>
        <a:p>
          <a:r>
            <a:rPr lang="en-US" dirty="0" smtClean="0"/>
            <a:t>Negative-Risk Reduction Counseling</a:t>
          </a:r>
          <a:endParaRPr lang="en-US" dirty="0"/>
        </a:p>
      </dgm:t>
    </dgm:pt>
    <dgm:pt modelId="{37CA1799-5766-486D-A76F-9887417BC5E9}" type="parTrans" cxnId="{8CFFC38D-26B7-4260-8442-ABC5071D8B1A}">
      <dgm:prSet/>
      <dgm:spPr/>
      <dgm:t>
        <a:bodyPr/>
        <a:lstStyle/>
        <a:p>
          <a:endParaRPr lang="en-US"/>
        </a:p>
      </dgm:t>
    </dgm:pt>
    <dgm:pt modelId="{77C0AEAB-45DA-4A68-914D-B01FBBF69BC9}" type="sibTrans" cxnId="{8CFFC38D-26B7-4260-8442-ABC5071D8B1A}">
      <dgm:prSet/>
      <dgm:spPr/>
      <dgm:t>
        <a:bodyPr/>
        <a:lstStyle/>
        <a:p>
          <a:endParaRPr lang="en-US"/>
        </a:p>
      </dgm:t>
    </dgm:pt>
    <dgm:pt modelId="{F90724C1-59F2-49EF-B5A5-5294D7AFD416}">
      <dgm:prSet phldrT="[Text]" phldr="1"/>
      <dgm:spPr/>
      <dgm:t>
        <a:bodyPr/>
        <a:lstStyle/>
        <a:p>
          <a:endParaRPr lang="en-US" dirty="0"/>
        </a:p>
      </dgm:t>
    </dgm:pt>
    <dgm:pt modelId="{18BBEFBA-8691-4425-9703-EEB3E6FCC431}" type="parTrans" cxnId="{4990CB88-4428-4145-AA89-2E6A748E962B}">
      <dgm:prSet/>
      <dgm:spPr/>
      <dgm:t>
        <a:bodyPr/>
        <a:lstStyle/>
        <a:p>
          <a:endParaRPr lang="en-US"/>
        </a:p>
      </dgm:t>
    </dgm:pt>
    <dgm:pt modelId="{09CD5905-C89D-4EAE-8120-22CD160F9545}" type="sibTrans" cxnId="{4990CB88-4428-4145-AA89-2E6A748E962B}">
      <dgm:prSet/>
      <dgm:spPr/>
      <dgm:t>
        <a:bodyPr/>
        <a:lstStyle/>
        <a:p>
          <a:endParaRPr lang="en-US"/>
        </a:p>
      </dgm:t>
    </dgm:pt>
    <dgm:pt modelId="{DB7CA924-D5BA-4B13-AA2B-D6EC0875AC14}">
      <dgm:prSet phldrT="[Text]"/>
      <dgm:spPr/>
      <dgm:t>
        <a:bodyPr/>
        <a:lstStyle/>
        <a:p>
          <a:r>
            <a:rPr lang="en-US" dirty="0" smtClean="0"/>
            <a:t>Positive, Results and HIV Primary Care Appt. Given</a:t>
          </a:r>
          <a:endParaRPr lang="en-US" dirty="0"/>
        </a:p>
      </dgm:t>
    </dgm:pt>
    <dgm:pt modelId="{57D5B35C-A81D-4E3D-8578-63E4157BF1F1}" type="parTrans" cxnId="{778CCAF6-7E02-4F15-83DF-48137C74F72E}">
      <dgm:prSet/>
      <dgm:spPr/>
      <dgm:t>
        <a:bodyPr/>
        <a:lstStyle/>
        <a:p>
          <a:endParaRPr lang="en-US"/>
        </a:p>
      </dgm:t>
    </dgm:pt>
    <dgm:pt modelId="{B5C5B810-6585-4C3D-93E3-9160AEAC2B92}" type="sibTrans" cxnId="{778CCAF6-7E02-4F15-83DF-48137C74F72E}">
      <dgm:prSet/>
      <dgm:spPr/>
      <dgm:t>
        <a:bodyPr/>
        <a:lstStyle/>
        <a:p>
          <a:endParaRPr lang="en-US"/>
        </a:p>
      </dgm:t>
    </dgm:pt>
    <dgm:pt modelId="{6986E638-F6CE-4F52-9D67-CDB9856B7A1E}">
      <dgm:prSet phldrT="[Text]" custT="1"/>
      <dgm:spPr/>
      <dgm:t>
        <a:bodyPr/>
        <a:lstStyle/>
        <a:p>
          <a:endParaRPr lang="en-US" sz="2000" dirty="0"/>
        </a:p>
      </dgm:t>
    </dgm:pt>
    <dgm:pt modelId="{5E36CB7B-8DF6-40DA-BC0C-57FF3223415D}" type="parTrans" cxnId="{6A033324-2539-425E-92D2-576421D3D371}">
      <dgm:prSet/>
      <dgm:spPr/>
      <dgm:t>
        <a:bodyPr/>
        <a:lstStyle/>
        <a:p>
          <a:endParaRPr lang="en-US"/>
        </a:p>
      </dgm:t>
    </dgm:pt>
    <dgm:pt modelId="{51EBB379-8021-4EDB-A29A-5B3F8D1BE9DB}" type="sibTrans" cxnId="{6A033324-2539-425E-92D2-576421D3D371}">
      <dgm:prSet/>
      <dgm:spPr/>
      <dgm:t>
        <a:bodyPr/>
        <a:lstStyle/>
        <a:p>
          <a:endParaRPr lang="en-US"/>
        </a:p>
      </dgm:t>
    </dgm:pt>
    <dgm:pt modelId="{981CF615-BB52-4DE6-BB3A-916613026C28}">
      <dgm:prSet phldrT="[Text]"/>
      <dgm:spPr/>
      <dgm:t>
        <a:bodyPr/>
        <a:lstStyle/>
        <a:p>
          <a:endParaRPr lang="en-US" dirty="0"/>
        </a:p>
      </dgm:t>
    </dgm:pt>
    <dgm:pt modelId="{A67B3DF9-702B-4834-AB6A-D0B893FE0972}" type="sibTrans" cxnId="{2834F28F-9EEB-442E-9B86-231621B27AE7}">
      <dgm:prSet/>
      <dgm:spPr/>
      <dgm:t>
        <a:bodyPr/>
        <a:lstStyle/>
        <a:p>
          <a:endParaRPr lang="en-US"/>
        </a:p>
      </dgm:t>
    </dgm:pt>
    <dgm:pt modelId="{7F7E8C00-AE71-494C-9C35-A9256E7D4A4B}" type="parTrans" cxnId="{2834F28F-9EEB-442E-9B86-231621B27AE7}">
      <dgm:prSet/>
      <dgm:spPr/>
      <dgm:t>
        <a:bodyPr/>
        <a:lstStyle/>
        <a:p>
          <a:endParaRPr lang="en-US"/>
        </a:p>
      </dgm:t>
    </dgm:pt>
    <dgm:pt modelId="{8AC11F65-AA22-473E-9402-235A977FB65F}">
      <dgm:prSet phldrT="[Text]"/>
      <dgm:spPr/>
      <dgm:t>
        <a:bodyPr/>
        <a:lstStyle/>
        <a:p>
          <a:r>
            <a:rPr lang="en-US" dirty="0" smtClean="0"/>
            <a:t>Positive and Results Not Given</a:t>
          </a:r>
          <a:endParaRPr lang="en-US" dirty="0"/>
        </a:p>
      </dgm:t>
    </dgm:pt>
    <dgm:pt modelId="{4B63C5AD-6EE4-4494-9181-87DEBFC168BB}" type="sibTrans" cxnId="{0B5A6362-E612-4BA9-907E-4D2F09B4AAFE}">
      <dgm:prSet/>
      <dgm:spPr/>
      <dgm:t>
        <a:bodyPr/>
        <a:lstStyle/>
        <a:p>
          <a:endParaRPr lang="en-US"/>
        </a:p>
      </dgm:t>
    </dgm:pt>
    <dgm:pt modelId="{4854F3A7-64F9-4B34-962F-A320B364A9CF}" type="parTrans" cxnId="{0B5A6362-E612-4BA9-907E-4D2F09B4AAFE}">
      <dgm:prSet/>
      <dgm:spPr/>
      <dgm:t>
        <a:bodyPr/>
        <a:lstStyle/>
        <a:p>
          <a:endParaRPr lang="en-US"/>
        </a:p>
      </dgm:t>
    </dgm:pt>
    <dgm:pt modelId="{03EA0C86-BE8D-42BE-B71F-3F5ABDC6FA46}" type="pres">
      <dgm:prSet presAssocID="{8E03E415-DD2A-423A-B1B1-C44187ED0F04}" presName="composite" presStyleCnt="0">
        <dgm:presLayoutVars>
          <dgm:chMax val="5"/>
          <dgm:dir/>
          <dgm:animLvl val="ctr"/>
          <dgm:resizeHandles val="exact"/>
        </dgm:presLayoutVars>
      </dgm:prSet>
      <dgm:spPr/>
      <dgm:t>
        <a:bodyPr/>
        <a:lstStyle/>
        <a:p>
          <a:endParaRPr lang="en-US"/>
        </a:p>
      </dgm:t>
    </dgm:pt>
    <dgm:pt modelId="{26B30D48-5EDD-4249-89A5-33108A6979B4}" type="pres">
      <dgm:prSet presAssocID="{8E03E415-DD2A-423A-B1B1-C44187ED0F04}" presName="cycle" presStyleCnt="0"/>
      <dgm:spPr/>
    </dgm:pt>
    <dgm:pt modelId="{38E3EAE6-8C95-4D85-BC06-103986A81249}" type="pres">
      <dgm:prSet presAssocID="{8E03E415-DD2A-423A-B1B1-C44187ED0F04}" presName="centerShape" presStyleCnt="0"/>
      <dgm:spPr/>
    </dgm:pt>
    <dgm:pt modelId="{8AC0AC44-6EC5-4EA7-81E7-E3E249DE5657}" type="pres">
      <dgm:prSet presAssocID="{8E03E415-DD2A-423A-B1B1-C44187ED0F04}" presName="connSite" presStyleLbl="node1" presStyleIdx="0" presStyleCnt="4"/>
      <dgm:spPr/>
    </dgm:pt>
    <dgm:pt modelId="{C3D7B214-A0E7-466B-AB05-3EE61B55A231}" type="pres">
      <dgm:prSet presAssocID="{8E03E415-DD2A-423A-B1B1-C44187ED0F04}" presName="visible" presStyleLbl="node1" presStyleIdx="0" presStyleCnt="4"/>
      <dgm:spPr/>
    </dgm:pt>
    <dgm:pt modelId="{16467B5E-E12A-4EE1-A062-37DD77C88754}" type="pres">
      <dgm:prSet presAssocID="{37CA1799-5766-486D-A76F-9887417BC5E9}" presName="Name25" presStyleLbl="parChTrans1D1" presStyleIdx="0" presStyleCnt="3"/>
      <dgm:spPr/>
      <dgm:t>
        <a:bodyPr/>
        <a:lstStyle/>
        <a:p>
          <a:endParaRPr lang="en-US"/>
        </a:p>
      </dgm:t>
    </dgm:pt>
    <dgm:pt modelId="{1E204A5B-EC7A-4186-92DE-0CC275FC30BA}" type="pres">
      <dgm:prSet presAssocID="{3E67672D-1D3B-487C-9EAF-309C1F7CBE73}" presName="node" presStyleCnt="0"/>
      <dgm:spPr/>
    </dgm:pt>
    <dgm:pt modelId="{1DF81EDE-60E2-49BC-AB2F-1E3F3D8659D0}" type="pres">
      <dgm:prSet presAssocID="{3E67672D-1D3B-487C-9EAF-309C1F7CBE73}" presName="parentNode" presStyleLbl="node1" presStyleIdx="1" presStyleCnt="4" custScaleX="134956">
        <dgm:presLayoutVars>
          <dgm:chMax val="1"/>
          <dgm:bulletEnabled val="1"/>
        </dgm:presLayoutVars>
      </dgm:prSet>
      <dgm:spPr/>
      <dgm:t>
        <a:bodyPr/>
        <a:lstStyle/>
        <a:p>
          <a:endParaRPr lang="en-US"/>
        </a:p>
      </dgm:t>
    </dgm:pt>
    <dgm:pt modelId="{9EB8A413-C618-48DD-8C77-47C62621E3BD}" type="pres">
      <dgm:prSet presAssocID="{3E67672D-1D3B-487C-9EAF-309C1F7CBE73}" presName="childNode" presStyleLbl="revTx" presStyleIdx="0" presStyleCnt="3">
        <dgm:presLayoutVars>
          <dgm:bulletEnabled val="1"/>
        </dgm:presLayoutVars>
      </dgm:prSet>
      <dgm:spPr/>
      <dgm:t>
        <a:bodyPr/>
        <a:lstStyle/>
        <a:p>
          <a:endParaRPr lang="en-US"/>
        </a:p>
      </dgm:t>
    </dgm:pt>
    <dgm:pt modelId="{24EB8ACB-9FD4-4514-9CFB-9F5703B755CC}" type="pres">
      <dgm:prSet presAssocID="{57D5B35C-A81D-4E3D-8578-63E4157BF1F1}" presName="Name25" presStyleLbl="parChTrans1D1" presStyleIdx="1" presStyleCnt="3"/>
      <dgm:spPr/>
      <dgm:t>
        <a:bodyPr/>
        <a:lstStyle/>
        <a:p>
          <a:endParaRPr lang="en-US"/>
        </a:p>
      </dgm:t>
    </dgm:pt>
    <dgm:pt modelId="{FD0354CA-05E6-4E71-B1AD-26FA9CA78DFB}" type="pres">
      <dgm:prSet presAssocID="{DB7CA924-D5BA-4B13-AA2B-D6EC0875AC14}" presName="node" presStyleCnt="0"/>
      <dgm:spPr/>
    </dgm:pt>
    <dgm:pt modelId="{4193A37E-5CDD-4092-B9CF-A3747277C4D9}" type="pres">
      <dgm:prSet presAssocID="{DB7CA924-D5BA-4B13-AA2B-D6EC0875AC14}" presName="parentNode" presStyleLbl="node1" presStyleIdx="2" presStyleCnt="4" custScaleX="140288" custScaleY="91720" custLinFactNeighborX="56183" custLinFactNeighborY="1917">
        <dgm:presLayoutVars>
          <dgm:chMax val="1"/>
          <dgm:bulletEnabled val="1"/>
        </dgm:presLayoutVars>
      </dgm:prSet>
      <dgm:spPr/>
      <dgm:t>
        <a:bodyPr/>
        <a:lstStyle/>
        <a:p>
          <a:endParaRPr lang="en-US"/>
        </a:p>
      </dgm:t>
    </dgm:pt>
    <dgm:pt modelId="{24C00B12-DE63-4A82-8B3E-9E3EBEB6AAB6}" type="pres">
      <dgm:prSet presAssocID="{DB7CA924-D5BA-4B13-AA2B-D6EC0875AC14}" presName="childNode" presStyleLbl="revTx" presStyleIdx="1" presStyleCnt="3">
        <dgm:presLayoutVars>
          <dgm:bulletEnabled val="1"/>
        </dgm:presLayoutVars>
      </dgm:prSet>
      <dgm:spPr/>
      <dgm:t>
        <a:bodyPr/>
        <a:lstStyle/>
        <a:p>
          <a:endParaRPr lang="en-US"/>
        </a:p>
      </dgm:t>
    </dgm:pt>
    <dgm:pt modelId="{CE8CF6B3-BDE1-457F-8E62-17F0D6562FCC}" type="pres">
      <dgm:prSet presAssocID="{4854F3A7-64F9-4B34-962F-A320B364A9CF}" presName="Name25" presStyleLbl="parChTrans1D1" presStyleIdx="2" presStyleCnt="3"/>
      <dgm:spPr/>
      <dgm:t>
        <a:bodyPr/>
        <a:lstStyle/>
        <a:p>
          <a:endParaRPr lang="en-US"/>
        </a:p>
      </dgm:t>
    </dgm:pt>
    <dgm:pt modelId="{78F16944-954C-4B1A-A2E7-EF363319BEE2}" type="pres">
      <dgm:prSet presAssocID="{8AC11F65-AA22-473E-9402-235A977FB65F}" presName="node" presStyleCnt="0"/>
      <dgm:spPr/>
    </dgm:pt>
    <dgm:pt modelId="{EC673630-7DD9-4B1B-877B-C5DC3F582CC0}" type="pres">
      <dgm:prSet presAssocID="{8AC11F65-AA22-473E-9402-235A977FB65F}" presName="parentNode" presStyleLbl="node1" presStyleIdx="3" presStyleCnt="4" custScaleX="121738" custScaleY="79032" custLinFactNeighborX="17005" custLinFactNeighborY="-10507">
        <dgm:presLayoutVars>
          <dgm:chMax val="1"/>
          <dgm:bulletEnabled val="1"/>
        </dgm:presLayoutVars>
      </dgm:prSet>
      <dgm:spPr/>
      <dgm:t>
        <a:bodyPr/>
        <a:lstStyle/>
        <a:p>
          <a:endParaRPr lang="en-US"/>
        </a:p>
      </dgm:t>
    </dgm:pt>
    <dgm:pt modelId="{129E1ADF-9E74-4AB2-9D2B-F8BEA6889314}" type="pres">
      <dgm:prSet presAssocID="{8AC11F65-AA22-473E-9402-235A977FB65F}" presName="childNode" presStyleLbl="revTx" presStyleIdx="2" presStyleCnt="3">
        <dgm:presLayoutVars>
          <dgm:bulletEnabled val="1"/>
        </dgm:presLayoutVars>
      </dgm:prSet>
      <dgm:spPr/>
      <dgm:t>
        <a:bodyPr/>
        <a:lstStyle/>
        <a:p>
          <a:endParaRPr lang="en-US"/>
        </a:p>
      </dgm:t>
    </dgm:pt>
  </dgm:ptLst>
  <dgm:cxnLst>
    <dgm:cxn modelId="{258BAF9E-5829-4585-B888-43D3629CE3F2}" type="presOf" srcId="{8E03E415-DD2A-423A-B1B1-C44187ED0F04}" destId="{03EA0C86-BE8D-42BE-B71F-3F5ABDC6FA46}" srcOrd="0" destOrd="0" presId="urn:microsoft.com/office/officeart/2005/8/layout/radial2"/>
    <dgm:cxn modelId="{6A033324-2539-425E-92D2-576421D3D371}" srcId="{DB7CA924-D5BA-4B13-AA2B-D6EC0875AC14}" destId="{6986E638-F6CE-4F52-9D67-CDB9856B7A1E}" srcOrd="0" destOrd="0" parTransId="{5E36CB7B-8DF6-40DA-BC0C-57FF3223415D}" sibTransId="{51EBB379-8021-4EDB-A29A-5B3F8D1BE9DB}"/>
    <dgm:cxn modelId="{ED21C1D0-FE69-4DDE-B4C6-A4580AF91AE2}" type="presOf" srcId="{DB7CA924-D5BA-4B13-AA2B-D6EC0875AC14}" destId="{4193A37E-5CDD-4092-B9CF-A3747277C4D9}" srcOrd="0" destOrd="0" presId="urn:microsoft.com/office/officeart/2005/8/layout/radial2"/>
    <dgm:cxn modelId="{778CCAF6-7E02-4F15-83DF-48137C74F72E}" srcId="{8E03E415-DD2A-423A-B1B1-C44187ED0F04}" destId="{DB7CA924-D5BA-4B13-AA2B-D6EC0875AC14}" srcOrd="1" destOrd="0" parTransId="{57D5B35C-A81D-4E3D-8578-63E4157BF1F1}" sibTransId="{B5C5B810-6585-4C3D-93E3-9160AEAC2B92}"/>
    <dgm:cxn modelId="{34690D45-7DCC-4123-8443-9E79721B399C}" type="presOf" srcId="{57D5B35C-A81D-4E3D-8578-63E4157BF1F1}" destId="{24EB8ACB-9FD4-4514-9CFB-9F5703B755CC}" srcOrd="0" destOrd="0" presId="urn:microsoft.com/office/officeart/2005/8/layout/radial2"/>
    <dgm:cxn modelId="{4DE42223-9484-4CB2-8689-06D2EA7E6E36}" type="presOf" srcId="{4854F3A7-64F9-4B34-962F-A320B364A9CF}" destId="{CE8CF6B3-BDE1-457F-8E62-17F0D6562FCC}" srcOrd="0" destOrd="0" presId="urn:microsoft.com/office/officeart/2005/8/layout/radial2"/>
    <dgm:cxn modelId="{0B5A6362-E612-4BA9-907E-4D2F09B4AAFE}" srcId="{8E03E415-DD2A-423A-B1B1-C44187ED0F04}" destId="{8AC11F65-AA22-473E-9402-235A977FB65F}" srcOrd="2" destOrd="0" parTransId="{4854F3A7-64F9-4B34-962F-A320B364A9CF}" sibTransId="{4B63C5AD-6EE4-4494-9181-87DEBFC168BB}"/>
    <dgm:cxn modelId="{0BE48DBC-9C59-4582-91BB-7AE84C80CC18}" type="presOf" srcId="{981CF615-BB52-4DE6-BB3A-916613026C28}" destId="{129E1ADF-9E74-4AB2-9D2B-F8BEA6889314}" srcOrd="0" destOrd="0" presId="urn:microsoft.com/office/officeart/2005/8/layout/radial2"/>
    <dgm:cxn modelId="{1E2B7EFD-290C-4A74-BEA6-1D44CF4C17DC}" type="presOf" srcId="{F90724C1-59F2-49EF-B5A5-5294D7AFD416}" destId="{9EB8A413-C618-48DD-8C77-47C62621E3BD}" srcOrd="0" destOrd="0" presId="urn:microsoft.com/office/officeart/2005/8/layout/radial2"/>
    <dgm:cxn modelId="{4990CB88-4428-4145-AA89-2E6A748E962B}" srcId="{3E67672D-1D3B-487C-9EAF-309C1F7CBE73}" destId="{F90724C1-59F2-49EF-B5A5-5294D7AFD416}" srcOrd="0" destOrd="0" parTransId="{18BBEFBA-8691-4425-9703-EEB3E6FCC431}" sibTransId="{09CD5905-C89D-4EAE-8120-22CD160F9545}"/>
    <dgm:cxn modelId="{154D5C2D-313C-4B89-B9ED-7D7230311E8B}" type="presOf" srcId="{37CA1799-5766-486D-A76F-9887417BC5E9}" destId="{16467B5E-E12A-4EE1-A062-37DD77C88754}" srcOrd="0" destOrd="0" presId="urn:microsoft.com/office/officeart/2005/8/layout/radial2"/>
    <dgm:cxn modelId="{8CFFC38D-26B7-4260-8442-ABC5071D8B1A}" srcId="{8E03E415-DD2A-423A-B1B1-C44187ED0F04}" destId="{3E67672D-1D3B-487C-9EAF-309C1F7CBE73}" srcOrd="0" destOrd="0" parTransId="{37CA1799-5766-486D-A76F-9887417BC5E9}" sibTransId="{77C0AEAB-45DA-4A68-914D-B01FBBF69BC9}"/>
    <dgm:cxn modelId="{413C39CD-1489-4B1C-A4A9-1712834C1F97}" type="presOf" srcId="{8AC11F65-AA22-473E-9402-235A977FB65F}" destId="{EC673630-7DD9-4B1B-877B-C5DC3F582CC0}" srcOrd="0" destOrd="0" presId="urn:microsoft.com/office/officeart/2005/8/layout/radial2"/>
    <dgm:cxn modelId="{A66A3041-7201-48B6-BB88-B64D7E3E2656}" type="presOf" srcId="{3E67672D-1D3B-487C-9EAF-309C1F7CBE73}" destId="{1DF81EDE-60E2-49BC-AB2F-1E3F3D8659D0}" srcOrd="0" destOrd="0" presId="urn:microsoft.com/office/officeart/2005/8/layout/radial2"/>
    <dgm:cxn modelId="{FA4E47C2-B698-4D3F-ADAD-3669473B9A57}" type="presOf" srcId="{6986E638-F6CE-4F52-9D67-CDB9856B7A1E}" destId="{24C00B12-DE63-4A82-8B3E-9E3EBEB6AAB6}" srcOrd="0" destOrd="0" presId="urn:microsoft.com/office/officeart/2005/8/layout/radial2"/>
    <dgm:cxn modelId="{2834F28F-9EEB-442E-9B86-231621B27AE7}" srcId="{8AC11F65-AA22-473E-9402-235A977FB65F}" destId="{981CF615-BB52-4DE6-BB3A-916613026C28}" srcOrd="0" destOrd="0" parTransId="{7F7E8C00-AE71-494C-9C35-A9256E7D4A4B}" sibTransId="{A67B3DF9-702B-4834-AB6A-D0B893FE0972}"/>
    <dgm:cxn modelId="{4387B74F-715A-4695-8EB1-4C13AF0BEE9A}" type="presParOf" srcId="{03EA0C86-BE8D-42BE-B71F-3F5ABDC6FA46}" destId="{26B30D48-5EDD-4249-89A5-33108A6979B4}" srcOrd="0" destOrd="0" presId="urn:microsoft.com/office/officeart/2005/8/layout/radial2"/>
    <dgm:cxn modelId="{883A180A-186A-4F04-ABCC-F8C90138DCF6}" type="presParOf" srcId="{26B30D48-5EDD-4249-89A5-33108A6979B4}" destId="{38E3EAE6-8C95-4D85-BC06-103986A81249}" srcOrd="0" destOrd="0" presId="urn:microsoft.com/office/officeart/2005/8/layout/radial2"/>
    <dgm:cxn modelId="{E6D691A5-E535-4F1A-ACF6-C0671CABBA3E}" type="presParOf" srcId="{38E3EAE6-8C95-4D85-BC06-103986A81249}" destId="{8AC0AC44-6EC5-4EA7-81E7-E3E249DE5657}" srcOrd="0" destOrd="0" presId="urn:microsoft.com/office/officeart/2005/8/layout/radial2"/>
    <dgm:cxn modelId="{92A8250B-19CD-42F6-B84C-D083A4E2F739}" type="presParOf" srcId="{38E3EAE6-8C95-4D85-BC06-103986A81249}" destId="{C3D7B214-A0E7-466B-AB05-3EE61B55A231}" srcOrd="1" destOrd="0" presId="urn:microsoft.com/office/officeart/2005/8/layout/radial2"/>
    <dgm:cxn modelId="{2CF07356-7B8F-4837-A9C5-9C6F5339A56C}" type="presParOf" srcId="{26B30D48-5EDD-4249-89A5-33108A6979B4}" destId="{16467B5E-E12A-4EE1-A062-37DD77C88754}" srcOrd="1" destOrd="0" presId="urn:microsoft.com/office/officeart/2005/8/layout/radial2"/>
    <dgm:cxn modelId="{A195FFBE-B793-433B-A107-2564ECD6B006}" type="presParOf" srcId="{26B30D48-5EDD-4249-89A5-33108A6979B4}" destId="{1E204A5B-EC7A-4186-92DE-0CC275FC30BA}" srcOrd="2" destOrd="0" presId="urn:microsoft.com/office/officeart/2005/8/layout/radial2"/>
    <dgm:cxn modelId="{E6AB5F70-33DB-44A3-B9C1-3D0192E5EB47}" type="presParOf" srcId="{1E204A5B-EC7A-4186-92DE-0CC275FC30BA}" destId="{1DF81EDE-60E2-49BC-AB2F-1E3F3D8659D0}" srcOrd="0" destOrd="0" presId="urn:microsoft.com/office/officeart/2005/8/layout/radial2"/>
    <dgm:cxn modelId="{E4F77226-F459-4A89-ADF7-469048E4A945}" type="presParOf" srcId="{1E204A5B-EC7A-4186-92DE-0CC275FC30BA}" destId="{9EB8A413-C618-48DD-8C77-47C62621E3BD}" srcOrd="1" destOrd="0" presId="urn:microsoft.com/office/officeart/2005/8/layout/radial2"/>
    <dgm:cxn modelId="{C332B5F1-B3A9-4ED5-B9F2-84DF3323CA07}" type="presParOf" srcId="{26B30D48-5EDD-4249-89A5-33108A6979B4}" destId="{24EB8ACB-9FD4-4514-9CFB-9F5703B755CC}" srcOrd="3" destOrd="0" presId="urn:microsoft.com/office/officeart/2005/8/layout/radial2"/>
    <dgm:cxn modelId="{9A859556-C910-4DB7-B849-520FEB972BE9}" type="presParOf" srcId="{26B30D48-5EDD-4249-89A5-33108A6979B4}" destId="{FD0354CA-05E6-4E71-B1AD-26FA9CA78DFB}" srcOrd="4" destOrd="0" presId="urn:microsoft.com/office/officeart/2005/8/layout/radial2"/>
    <dgm:cxn modelId="{B0334864-F3EB-4954-B154-4BB42C7AAE8A}" type="presParOf" srcId="{FD0354CA-05E6-4E71-B1AD-26FA9CA78DFB}" destId="{4193A37E-5CDD-4092-B9CF-A3747277C4D9}" srcOrd="0" destOrd="0" presId="urn:microsoft.com/office/officeart/2005/8/layout/radial2"/>
    <dgm:cxn modelId="{5369ED63-FDAC-439D-BAB2-AD2F4B0E15C7}" type="presParOf" srcId="{FD0354CA-05E6-4E71-B1AD-26FA9CA78DFB}" destId="{24C00B12-DE63-4A82-8B3E-9E3EBEB6AAB6}" srcOrd="1" destOrd="0" presId="urn:microsoft.com/office/officeart/2005/8/layout/radial2"/>
    <dgm:cxn modelId="{124B5CE2-38BF-477B-A659-FC0662FD1546}" type="presParOf" srcId="{26B30D48-5EDD-4249-89A5-33108A6979B4}" destId="{CE8CF6B3-BDE1-457F-8E62-17F0D6562FCC}" srcOrd="5" destOrd="0" presId="urn:microsoft.com/office/officeart/2005/8/layout/radial2"/>
    <dgm:cxn modelId="{F9AAE474-83D8-44D5-913C-7BBB86DDACEB}" type="presParOf" srcId="{26B30D48-5EDD-4249-89A5-33108A6979B4}" destId="{78F16944-954C-4B1A-A2E7-EF363319BEE2}" srcOrd="6" destOrd="0" presId="urn:microsoft.com/office/officeart/2005/8/layout/radial2"/>
    <dgm:cxn modelId="{C14C6691-285E-4DC5-9167-8F865A60EFB8}" type="presParOf" srcId="{78F16944-954C-4B1A-A2E7-EF363319BEE2}" destId="{EC673630-7DD9-4B1B-877B-C5DC3F582CC0}" srcOrd="0" destOrd="0" presId="urn:microsoft.com/office/officeart/2005/8/layout/radial2"/>
    <dgm:cxn modelId="{302B6A0F-CE35-4D30-9AAE-5BD36DFD7E9F}" type="presParOf" srcId="{78F16944-954C-4B1A-A2E7-EF363319BEE2}" destId="{129E1ADF-9E74-4AB2-9D2B-F8BEA6889314}"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03E415-DD2A-423A-B1B1-C44187ED0F04}"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3E67672D-1D3B-487C-9EAF-309C1F7CBE73}">
      <dgm:prSet phldrT="[Text]"/>
      <dgm:spPr/>
      <dgm:t>
        <a:bodyPr/>
        <a:lstStyle/>
        <a:p>
          <a:r>
            <a:rPr lang="en-US" dirty="0" smtClean="0"/>
            <a:t>Negative-Risk Reduction Counseling</a:t>
          </a:r>
          <a:endParaRPr lang="en-US" dirty="0"/>
        </a:p>
      </dgm:t>
    </dgm:pt>
    <dgm:pt modelId="{37CA1799-5766-486D-A76F-9887417BC5E9}" type="parTrans" cxnId="{8CFFC38D-26B7-4260-8442-ABC5071D8B1A}">
      <dgm:prSet/>
      <dgm:spPr/>
      <dgm:t>
        <a:bodyPr/>
        <a:lstStyle/>
        <a:p>
          <a:endParaRPr lang="en-US"/>
        </a:p>
      </dgm:t>
    </dgm:pt>
    <dgm:pt modelId="{77C0AEAB-45DA-4A68-914D-B01FBBF69BC9}" type="sibTrans" cxnId="{8CFFC38D-26B7-4260-8442-ABC5071D8B1A}">
      <dgm:prSet/>
      <dgm:spPr/>
      <dgm:t>
        <a:bodyPr/>
        <a:lstStyle/>
        <a:p>
          <a:endParaRPr lang="en-US"/>
        </a:p>
      </dgm:t>
    </dgm:pt>
    <dgm:pt modelId="{F90724C1-59F2-49EF-B5A5-5294D7AFD416}">
      <dgm:prSet phldrT="[Text]" phldr="1"/>
      <dgm:spPr/>
      <dgm:t>
        <a:bodyPr/>
        <a:lstStyle/>
        <a:p>
          <a:endParaRPr lang="en-US" dirty="0"/>
        </a:p>
      </dgm:t>
    </dgm:pt>
    <dgm:pt modelId="{18BBEFBA-8691-4425-9703-EEB3E6FCC431}" type="parTrans" cxnId="{4990CB88-4428-4145-AA89-2E6A748E962B}">
      <dgm:prSet/>
      <dgm:spPr/>
      <dgm:t>
        <a:bodyPr/>
        <a:lstStyle/>
        <a:p>
          <a:endParaRPr lang="en-US"/>
        </a:p>
      </dgm:t>
    </dgm:pt>
    <dgm:pt modelId="{09CD5905-C89D-4EAE-8120-22CD160F9545}" type="sibTrans" cxnId="{4990CB88-4428-4145-AA89-2E6A748E962B}">
      <dgm:prSet/>
      <dgm:spPr/>
      <dgm:t>
        <a:bodyPr/>
        <a:lstStyle/>
        <a:p>
          <a:endParaRPr lang="en-US"/>
        </a:p>
      </dgm:t>
    </dgm:pt>
    <dgm:pt modelId="{DB7CA924-D5BA-4B13-AA2B-D6EC0875AC14}">
      <dgm:prSet phldrT="[Text]"/>
      <dgm:spPr/>
      <dgm:t>
        <a:bodyPr/>
        <a:lstStyle/>
        <a:p>
          <a:r>
            <a:rPr lang="en-US" dirty="0" smtClean="0"/>
            <a:t>Positive, Results and HIV Primary Care Appt. Given</a:t>
          </a:r>
          <a:endParaRPr lang="en-US" dirty="0"/>
        </a:p>
      </dgm:t>
    </dgm:pt>
    <dgm:pt modelId="{57D5B35C-A81D-4E3D-8578-63E4157BF1F1}" type="parTrans" cxnId="{778CCAF6-7E02-4F15-83DF-48137C74F72E}">
      <dgm:prSet/>
      <dgm:spPr/>
      <dgm:t>
        <a:bodyPr/>
        <a:lstStyle/>
        <a:p>
          <a:endParaRPr lang="en-US"/>
        </a:p>
      </dgm:t>
    </dgm:pt>
    <dgm:pt modelId="{B5C5B810-6585-4C3D-93E3-9160AEAC2B92}" type="sibTrans" cxnId="{778CCAF6-7E02-4F15-83DF-48137C74F72E}">
      <dgm:prSet/>
      <dgm:spPr/>
      <dgm:t>
        <a:bodyPr/>
        <a:lstStyle/>
        <a:p>
          <a:endParaRPr lang="en-US"/>
        </a:p>
      </dgm:t>
    </dgm:pt>
    <dgm:pt modelId="{6986E638-F6CE-4F52-9D67-CDB9856B7A1E}">
      <dgm:prSet phldrT="[Text]" custT="1"/>
      <dgm:spPr/>
      <dgm:t>
        <a:bodyPr/>
        <a:lstStyle/>
        <a:p>
          <a:endParaRPr lang="en-US" sz="2000" dirty="0"/>
        </a:p>
      </dgm:t>
    </dgm:pt>
    <dgm:pt modelId="{5E36CB7B-8DF6-40DA-BC0C-57FF3223415D}" type="parTrans" cxnId="{6A033324-2539-425E-92D2-576421D3D371}">
      <dgm:prSet/>
      <dgm:spPr/>
      <dgm:t>
        <a:bodyPr/>
        <a:lstStyle/>
        <a:p>
          <a:endParaRPr lang="en-US"/>
        </a:p>
      </dgm:t>
    </dgm:pt>
    <dgm:pt modelId="{51EBB379-8021-4EDB-A29A-5B3F8D1BE9DB}" type="sibTrans" cxnId="{6A033324-2539-425E-92D2-576421D3D371}">
      <dgm:prSet/>
      <dgm:spPr/>
      <dgm:t>
        <a:bodyPr/>
        <a:lstStyle/>
        <a:p>
          <a:endParaRPr lang="en-US"/>
        </a:p>
      </dgm:t>
    </dgm:pt>
    <dgm:pt modelId="{981CF615-BB52-4DE6-BB3A-916613026C28}">
      <dgm:prSet phldrT="[Text]"/>
      <dgm:spPr/>
      <dgm:t>
        <a:bodyPr/>
        <a:lstStyle/>
        <a:p>
          <a:endParaRPr lang="en-US" dirty="0"/>
        </a:p>
      </dgm:t>
    </dgm:pt>
    <dgm:pt modelId="{A67B3DF9-702B-4834-AB6A-D0B893FE0972}" type="sibTrans" cxnId="{2834F28F-9EEB-442E-9B86-231621B27AE7}">
      <dgm:prSet/>
      <dgm:spPr/>
      <dgm:t>
        <a:bodyPr/>
        <a:lstStyle/>
        <a:p>
          <a:endParaRPr lang="en-US"/>
        </a:p>
      </dgm:t>
    </dgm:pt>
    <dgm:pt modelId="{7F7E8C00-AE71-494C-9C35-A9256E7D4A4B}" type="parTrans" cxnId="{2834F28F-9EEB-442E-9B86-231621B27AE7}">
      <dgm:prSet/>
      <dgm:spPr/>
      <dgm:t>
        <a:bodyPr/>
        <a:lstStyle/>
        <a:p>
          <a:endParaRPr lang="en-US"/>
        </a:p>
      </dgm:t>
    </dgm:pt>
    <dgm:pt modelId="{8AC11F65-AA22-473E-9402-235A977FB65F}">
      <dgm:prSet phldrT="[Text]"/>
      <dgm:spPr/>
      <dgm:t>
        <a:bodyPr/>
        <a:lstStyle/>
        <a:p>
          <a:r>
            <a:rPr lang="en-US" dirty="0" smtClean="0"/>
            <a:t>Positive and Results Not Given</a:t>
          </a:r>
          <a:endParaRPr lang="en-US" dirty="0"/>
        </a:p>
      </dgm:t>
    </dgm:pt>
    <dgm:pt modelId="{4B63C5AD-6EE4-4494-9181-87DEBFC168BB}" type="sibTrans" cxnId="{0B5A6362-E612-4BA9-907E-4D2F09B4AAFE}">
      <dgm:prSet/>
      <dgm:spPr/>
      <dgm:t>
        <a:bodyPr/>
        <a:lstStyle/>
        <a:p>
          <a:endParaRPr lang="en-US"/>
        </a:p>
      </dgm:t>
    </dgm:pt>
    <dgm:pt modelId="{4854F3A7-64F9-4B34-962F-A320B364A9CF}" type="parTrans" cxnId="{0B5A6362-E612-4BA9-907E-4D2F09B4AAFE}">
      <dgm:prSet/>
      <dgm:spPr/>
      <dgm:t>
        <a:bodyPr/>
        <a:lstStyle/>
        <a:p>
          <a:endParaRPr lang="en-US"/>
        </a:p>
      </dgm:t>
    </dgm:pt>
    <dgm:pt modelId="{03EA0C86-BE8D-42BE-B71F-3F5ABDC6FA46}" type="pres">
      <dgm:prSet presAssocID="{8E03E415-DD2A-423A-B1B1-C44187ED0F04}" presName="composite" presStyleCnt="0">
        <dgm:presLayoutVars>
          <dgm:chMax val="5"/>
          <dgm:dir/>
          <dgm:animLvl val="ctr"/>
          <dgm:resizeHandles val="exact"/>
        </dgm:presLayoutVars>
      </dgm:prSet>
      <dgm:spPr/>
      <dgm:t>
        <a:bodyPr/>
        <a:lstStyle/>
        <a:p>
          <a:endParaRPr lang="en-US"/>
        </a:p>
      </dgm:t>
    </dgm:pt>
    <dgm:pt modelId="{26B30D48-5EDD-4249-89A5-33108A6979B4}" type="pres">
      <dgm:prSet presAssocID="{8E03E415-DD2A-423A-B1B1-C44187ED0F04}" presName="cycle" presStyleCnt="0"/>
      <dgm:spPr/>
    </dgm:pt>
    <dgm:pt modelId="{38E3EAE6-8C95-4D85-BC06-103986A81249}" type="pres">
      <dgm:prSet presAssocID="{8E03E415-DD2A-423A-B1B1-C44187ED0F04}" presName="centerShape" presStyleCnt="0"/>
      <dgm:spPr/>
    </dgm:pt>
    <dgm:pt modelId="{8AC0AC44-6EC5-4EA7-81E7-E3E249DE5657}" type="pres">
      <dgm:prSet presAssocID="{8E03E415-DD2A-423A-B1B1-C44187ED0F04}" presName="connSite" presStyleLbl="node1" presStyleIdx="0" presStyleCnt="4"/>
      <dgm:spPr/>
    </dgm:pt>
    <dgm:pt modelId="{C3D7B214-A0E7-466B-AB05-3EE61B55A231}" type="pres">
      <dgm:prSet presAssocID="{8E03E415-DD2A-423A-B1B1-C44187ED0F04}" presName="visible" presStyleLbl="node1" presStyleIdx="0" presStyleCnt="4"/>
      <dgm:spPr/>
    </dgm:pt>
    <dgm:pt modelId="{16467B5E-E12A-4EE1-A062-37DD77C88754}" type="pres">
      <dgm:prSet presAssocID="{37CA1799-5766-486D-A76F-9887417BC5E9}" presName="Name25" presStyleLbl="parChTrans1D1" presStyleIdx="0" presStyleCnt="3"/>
      <dgm:spPr/>
      <dgm:t>
        <a:bodyPr/>
        <a:lstStyle/>
        <a:p>
          <a:endParaRPr lang="en-US"/>
        </a:p>
      </dgm:t>
    </dgm:pt>
    <dgm:pt modelId="{1E204A5B-EC7A-4186-92DE-0CC275FC30BA}" type="pres">
      <dgm:prSet presAssocID="{3E67672D-1D3B-487C-9EAF-309C1F7CBE73}" presName="node" presStyleCnt="0"/>
      <dgm:spPr/>
    </dgm:pt>
    <dgm:pt modelId="{1DF81EDE-60E2-49BC-AB2F-1E3F3D8659D0}" type="pres">
      <dgm:prSet presAssocID="{3E67672D-1D3B-487C-9EAF-309C1F7CBE73}" presName="parentNode" presStyleLbl="node1" presStyleIdx="1" presStyleCnt="4" custScaleX="134956">
        <dgm:presLayoutVars>
          <dgm:chMax val="1"/>
          <dgm:bulletEnabled val="1"/>
        </dgm:presLayoutVars>
      </dgm:prSet>
      <dgm:spPr/>
      <dgm:t>
        <a:bodyPr/>
        <a:lstStyle/>
        <a:p>
          <a:endParaRPr lang="en-US"/>
        </a:p>
      </dgm:t>
    </dgm:pt>
    <dgm:pt modelId="{9EB8A413-C618-48DD-8C77-47C62621E3BD}" type="pres">
      <dgm:prSet presAssocID="{3E67672D-1D3B-487C-9EAF-309C1F7CBE73}" presName="childNode" presStyleLbl="revTx" presStyleIdx="0" presStyleCnt="3">
        <dgm:presLayoutVars>
          <dgm:bulletEnabled val="1"/>
        </dgm:presLayoutVars>
      </dgm:prSet>
      <dgm:spPr/>
      <dgm:t>
        <a:bodyPr/>
        <a:lstStyle/>
        <a:p>
          <a:endParaRPr lang="en-US"/>
        </a:p>
      </dgm:t>
    </dgm:pt>
    <dgm:pt modelId="{24EB8ACB-9FD4-4514-9CFB-9F5703B755CC}" type="pres">
      <dgm:prSet presAssocID="{57D5B35C-A81D-4E3D-8578-63E4157BF1F1}" presName="Name25" presStyleLbl="parChTrans1D1" presStyleIdx="1" presStyleCnt="3"/>
      <dgm:spPr/>
      <dgm:t>
        <a:bodyPr/>
        <a:lstStyle/>
        <a:p>
          <a:endParaRPr lang="en-US"/>
        </a:p>
      </dgm:t>
    </dgm:pt>
    <dgm:pt modelId="{FD0354CA-05E6-4E71-B1AD-26FA9CA78DFB}" type="pres">
      <dgm:prSet presAssocID="{DB7CA924-D5BA-4B13-AA2B-D6EC0875AC14}" presName="node" presStyleCnt="0"/>
      <dgm:spPr/>
    </dgm:pt>
    <dgm:pt modelId="{4193A37E-5CDD-4092-B9CF-A3747277C4D9}" type="pres">
      <dgm:prSet presAssocID="{DB7CA924-D5BA-4B13-AA2B-D6EC0875AC14}" presName="parentNode" presStyleLbl="node1" presStyleIdx="2" presStyleCnt="4" custScaleX="140288" custScaleY="91720" custLinFactNeighborX="56183" custLinFactNeighborY="1917">
        <dgm:presLayoutVars>
          <dgm:chMax val="1"/>
          <dgm:bulletEnabled val="1"/>
        </dgm:presLayoutVars>
      </dgm:prSet>
      <dgm:spPr/>
      <dgm:t>
        <a:bodyPr/>
        <a:lstStyle/>
        <a:p>
          <a:endParaRPr lang="en-US"/>
        </a:p>
      </dgm:t>
    </dgm:pt>
    <dgm:pt modelId="{24C00B12-DE63-4A82-8B3E-9E3EBEB6AAB6}" type="pres">
      <dgm:prSet presAssocID="{DB7CA924-D5BA-4B13-AA2B-D6EC0875AC14}" presName="childNode" presStyleLbl="revTx" presStyleIdx="1" presStyleCnt="3">
        <dgm:presLayoutVars>
          <dgm:bulletEnabled val="1"/>
        </dgm:presLayoutVars>
      </dgm:prSet>
      <dgm:spPr/>
      <dgm:t>
        <a:bodyPr/>
        <a:lstStyle/>
        <a:p>
          <a:endParaRPr lang="en-US"/>
        </a:p>
      </dgm:t>
    </dgm:pt>
    <dgm:pt modelId="{CE8CF6B3-BDE1-457F-8E62-17F0D6562FCC}" type="pres">
      <dgm:prSet presAssocID="{4854F3A7-64F9-4B34-962F-A320B364A9CF}" presName="Name25" presStyleLbl="parChTrans1D1" presStyleIdx="2" presStyleCnt="3"/>
      <dgm:spPr/>
      <dgm:t>
        <a:bodyPr/>
        <a:lstStyle/>
        <a:p>
          <a:endParaRPr lang="en-US"/>
        </a:p>
      </dgm:t>
    </dgm:pt>
    <dgm:pt modelId="{78F16944-954C-4B1A-A2E7-EF363319BEE2}" type="pres">
      <dgm:prSet presAssocID="{8AC11F65-AA22-473E-9402-235A977FB65F}" presName="node" presStyleCnt="0"/>
      <dgm:spPr/>
    </dgm:pt>
    <dgm:pt modelId="{EC673630-7DD9-4B1B-877B-C5DC3F582CC0}" type="pres">
      <dgm:prSet presAssocID="{8AC11F65-AA22-473E-9402-235A977FB65F}" presName="parentNode" presStyleLbl="node1" presStyleIdx="3" presStyleCnt="4" custScaleX="121738" custScaleY="79032" custLinFactNeighborX="17005" custLinFactNeighborY="-10507">
        <dgm:presLayoutVars>
          <dgm:chMax val="1"/>
          <dgm:bulletEnabled val="1"/>
        </dgm:presLayoutVars>
      </dgm:prSet>
      <dgm:spPr/>
      <dgm:t>
        <a:bodyPr/>
        <a:lstStyle/>
        <a:p>
          <a:endParaRPr lang="en-US"/>
        </a:p>
      </dgm:t>
    </dgm:pt>
    <dgm:pt modelId="{129E1ADF-9E74-4AB2-9D2B-F8BEA6889314}" type="pres">
      <dgm:prSet presAssocID="{8AC11F65-AA22-473E-9402-235A977FB65F}" presName="childNode" presStyleLbl="revTx" presStyleIdx="2" presStyleCnt="3">
        <dgm:presLayoutVars>
          <dgm:bulletEnabled val="1"/>
        </dgm:presLayoutVars>
      </dgm:prSet>
      <dgm:spPr/>
      <dgm:t>
        <a:bodyPr/>
        <a:lstStyle/>
        <a:p>
          <a:endParaRPr lang="en-US"/>
        </a:p>
      </dgm:t>
    </dgm:pt>
  </dgm:ptLst>
  <dgm:cxnLst>
    <dgm:cxn modelId="{6A033324-2539-425E-92D2-576421D3D371}" srcId="{DB7CA924-D5BA-4B13-AA2B-D6EC0875AC14}" destId="{6986E638-F6CE-4F52-9D67-CDB9856B7A1E}" srcOrd="0" destOrd="0" parTransId="{5E36CB7B-8DF6-40DA-BC0C-57FF3223415D}" sibTransId="{51EBB379-8021-4EDB-A29A-5B3F8D1BE9DB}"/>
    <dgm:cxn modelId="{BDD1ABA1-DCEF-4427-ACE8-7A6AE1186238}" type="presOf" srcId="{4854F3A7-64F9-4B34-962F-A320B364A9CF}" destId="{CE8CF6B3-BDE1-457F-8E62-17F0D6562FCC}" srcOrd="0" destOrd="0" presId="urn:microsoft.com/office/officeart/2005/8/layout/radial2"/>
    <dgm:cxn modelId="{91AA0CF7-6BB4-44F7-9FF8-CA77A366EF2E}" type="presOf" srcId="{57D5B35C-A81D-4E3D-8578-63E4157BF1F1}" destId="{24EB8ACB-9FD4-4514-9CFB-9F5703B755CC}" srcOrd="0" destOrd="0" presId="urn:microsoft.com/office/officeart/2005/8/layout/radial2"/>
    <dgm:cxn modelId="{778CCAF6-7E02-4F15-83DF-48137C74F72E}" srcId="{8E03E415-DD2A-423A-B1B1-C44187ED0F04}" destId="{DB7CA924-D5BA-4B13-AA2B-D6EC0875AC14}" srcOrd="1" destOrd="0" parTransId="{57D5B35C-A81D-4E3D-8578-63E4157BF1F1}" sibTransId="{B5C5B810-6585-4C3D-93E3-9160AEAC2B92}"/>
    <dgm:cxn modelId="{96C37476-B495-42E2-B54F-A67227A5DDCA}" type="presOf" srcId="{981CF615-BB52-4DE6-BB3A-916613026C28}" destId="{129E1ADF-9E74-4AB2-9D2B-F8BEA6889314}" srcOrd="0" destOrd="0" presId="urn:microsoft.com/office/officeart/2005/8/layout/radial2"/>
    <dgm:cxn modelId="{00EC20A1-3142-4DA7-A142-F6E3F7C15343}" type="presOf" srcId="{6986E638-F6CE-4F52-9D67-CDB9856B7A1E}" destId="{24C00B12-DE63-4A82-8B3E-9E3EBEB6AAB6}" srcOrd="0" destOrd="0" presId="urn:microsoft.com/office/officeart/2005/8/layout/radial2"/>
    <dgm:cxn modelId="{0B5A6362-E612-4BA9-907E-4D2F09B4AAFE}" srcId="{8E03E415-DD2A-423A-B1B1-C44187ED0F04}" destId="{8AC11F65-AA22-473E-9402-235A977FB65F}" srcOrd="2" destOrd="0" parTransId="{4854F3A7-64F9-4B34-962F-A320B364A9CF}" sibTransId="{4B63C5AD-6EE4-4494-9181-87DEBFC168BB}"/>
    <dgm:cxn modelId="{BA073FB2-95C2-4F67-8241-2F6DE6BB30E5}" type="presOf" srcId="{37CA1799-5766-486D-A76F-9887417BC5E9}" destId="{16467B5E-E12A-4EE1-A062-37DD77C88754}" srcOrd="0" destOrd="0" presId="urn:microsoft.com/office/officeart/2005/8/layout/radial2"/>
    <dgm:cxn modelId="{1A800C81-984D-4BB6-A7B2-DF8259F44086}" type="presOf" srcId="{DB7CA924-D5BA-4B13-AA2B-D6EC0875AC14}" destId="{4193A37E-5CDD-4092-B9CF-A3747277C4D9}" srcOrd="0" destOrd="0" presId="urn:microsoft.com/office/officeart/2005/8/layout/radial2"/>
    <dgm:cxn modelId="{4990CB88-4428-4145-AA89-2E6A748E962B}" srcId="{3E67672D-1D3B-487C-9EAF-309C1F7CBE73}" destId="{F90724C1-59F2-49EF-B5A5-5294D7AFD416}" srcOrd="0" destOrd="0" parTransId="{18BBEFBA-8691-4425-9703-EEB3E6FCC431}" sibTransId="{09CD5905-C89D-4EAE-8120-22CD160F9545}"/>
    <dgm:cxn modelId="{8CFFC38D-26B7-4260-8442-ABC5071D8B1A}" srcId="{8E03E415-DD2A-423A-B1B1-C44187ED0F04}" destId="{3E67672D-1D3B-487C-9EAF-309C1F7CBE73}" srcOrd="0" destOrd="0" parTransId="{37CA1799-5766-486D-A76F-9887417BC5E9}" sibTransId="{77C0AEAB-45DA-4A68-914D-B01FBBF69BC9}"/>
    <dgm:cxn modelId="{5EDB17AF-06C0-4B60-9463-F7CAF3ED7B2E}" type="presOf" srcId="{8AC11F65-AA22-473E-9402-235A977FB65F}" destId="{EC673630-7DD9-4B1B-877B-C5DC3F582CC0}" srcOrd="0" destOrd="0" presId="urn:microsoft.com/office/officeart/2005/8/layout/radial2"/>
    <dgm:cxn modelId="{AFC56FC8-C824-45BD-83E5-08EAF6CA92EB}" type="presOf" srcId="{F90724C1-59F2-49EF-B5A5-5294D7AFD416}" destId="{9EB8A413-C618-48DD-8C77-47C62621E3BD}" srcOrd="0" destOrd="0" presId="urn:microsoft.com/office/officeart/2005/8/layout/radial2"/>
    <dgm:cxn modelId="{0FFB0F06-A149-4F62-9B6C-F7D315B3C83F}" type="presOf" srcId="{3E67672D-1D3B-487C-9EAF-309C1F7CBE73}" destId="{1DF81EDE-60E2-49BC-AB2F-1E3F3D8659D0}" srcOrd="0" destOrd="0" presId="urn:microsoft.com/office/officeart/2005/8/layout/radial2"/>
    <dgm:cxn modelId="{1F134BAA-B9FB-4442-BB16-92E177E98F77}" type="presOf" srcId="{8E03E415-DD2A-423A-B1B1-C44187ED0F04}" destId="{03EA0C86-BE8D-42BE-B71F-3F5ABDC6FA46}" srcOrd="0" destOrd="0" presId="urn:microsoft.com/office/officeart/2005/8/layout/radial2"/>
    <dgm:cxn modelId="{2834F28F-9EEB-442E-9B86-231621B27AE7}" srcId="{8AC11F65-AA22-473E-9402-235A977FB65F}" destId="{981CF615-BB52-4DE6-BB3A-916613026C28}" srcOrd="0" destOrd="0" parTransId="{7F7E8C00-AE71-494C-9C35-A9256E7D4A4B}" sibTransId="{A67B3DF9-702B-4834-AB6A-D0B893FE0972}"/>
    <dgm:cxn modelId="{A729631F-CAFA-4243-A768-35867E7F7D9B}" type="presParOf" srcId="{03EA0C86-BE8D-42BE-B71F-3F5ABDC6FA46}" destId="{26B30D48-5EDD-4249-89A5-33108A6979B4}" srcOrd="0" destOrd="0" presId="urn:microsoft.com/office/officeart/2005/8/layout/radial2"/>
    <dgm:cxn modelId="{C8AEC3E5-9A16-4647-97E8-46BA00B64B85}" type="presParOf" srcId="{26B30D48-5EDD-4249-89A5-33108A6979B4}" destId="{38E3EAE6-8C95-4D85-BC06-103986A81249}" srcOrd="0" destOrd="0" presId="urn:microsoft.com/office/officeart/2005/8/layout/radial2"/>
    <dgm:cxn modelId="{F84343FA-4DA8-4F94-9CF3-68BFF50652EB}" type="presParOf" srcId="{38E3EAE6-8C95-4D85-BC06-103986A81249}" destId="{8AC0AC44-6EC5-4EA7-81E7-E3E249DE5657}" srcOrd="0" destOrd="0" presId="urn:microsoft.com/office/officeart/2005/8/layout/radial2"/>
    <dgm:cxn modelId="{0C5ABDFD-0082-4443-B5AB-BBD0C44D173E}" type="presParOf" srcId="{38E3EAE6-8C95-4D85-BC06-103986A81249}" destId="{C3D7B214-A0E7-466B-AB05-3EE61B55A231}" srcOrd="1" destOrd="0" presId="urn:microsoft.com/office/officeart/2005/8/layout/radial2"/>
    <dgm:cxn modelId="{C07D8319-98C6-4A9E-821C-7C41551516D8}" type="presParOf" srcId="{26B30D48-5EDD-4249-89A5-33108A6979B4}" destId="{16467B5E-E12A-4EE1-A062-37DD77C88754}" srcOrd="1" destOrd="0" presId="urn:microsoft.com/office/officeart/2005/8/layout/radial2"/>
    <dgm:cxn modelId="{E46B3BF4-574A-45C7-9E90-C7BE99C6E542}" type="presParOf" srcId="{26B30D48-5EDD-4249-89A5-33108A6979B4}" destId="{1E204A5B-EC7A-4186-92DE-0CC275FC30BA}" srcOrd="2" destOrd="0" presId="urn:microsoft.com/office/officeart/2005/8/layout/radial2"/>
    <dgm:cxn modelId="{F99BFDCF-B41C-40E4-849E-5BF67F3A1EEB}" type="presParOf" srcId="{1E204A5B-EC7A-4186-92DE-0CC275FC30BA}" destId="{1DF81EDE-60E2-49BC-AB2F-1E3F3D8659D0}" srcOrd="0" destOrd="0" presId="urn:microsoft.com/office/officeart/2005/8/layout/radial2"/>
    <dgm:cxn modelId="{FE4FAA9C-F90E-479C-8FE0-41F1E3DA5A4E}" type="presParOf" srcId="{1E204A5B-EC7A-4186-92DE-0CC275FC30BA}" destId="{9EB8A413-C618-48DD-8C77-47C62621E3BD}" srcOrd="1" destOrd="0" presId="urn:microsoft.com/office/officeart/2005/8/layout/radial2"/>
    <dgm:cxn modelId="{00786F47-76B6-4CEF-B27C-7F0535441A77}" type="presParOf" srcId="{26B30D48-5EDD-4249-89A5-33108A6979B4}" destId="{24EB8ACB-9FD4-4514-9CFB-9F5703B755CC}" srcOrd="3" destOrd="0" presId="urn:microsoft.com/office/officeart/2005/8/layout/radial2"/>
    <dgm:cxn modelId="{9D8A090C-861A-48BF-9475-F9A4B6D1ED4B}" type="presParOf" srcId="{26B30D48-5EDD-4249-89A5-33108A6979B4}" destId="{FD0354CA-05E6-4E71-B1AD-26FA9CA78DFB}" srcOrd="4" destOrd="0" presId="urn:microsoft.com/office/officeart/2005/8/layout/radial2"/>
    <dgm:cxn modelId="{D8F20A51-E1C9-499A-9AF9-0C318B1BBEFF}" type="presParOf" srcId="{FD0354CA-05E6-4E71-B1AD-26FA9CA78DFB}" destId="{4193A37E-5CDD-4092-B9CF-A3747277C4D9}" srcOrd="0" destOrd="0" presId="urn:microsoft.com/office/officeart/2005/8/layout/radial2"/>
    <dgm:cxn modelId="{79D6BA52-3560-490E-A718-CBAD49A91B53}" type="presParOf" srcId="{FD0354CA-05E6-4E71-B1AD-26FA9CA78DFB}" destId="{24C00B12-DE63-4A82-8B3E-9E3EBEB6AAB6}" srcOrd="1" destOrd="0" presId="urn:microsoft.com/office/officeart/2005/8/layout/radial2"/>
    <dgm:cxn modelId="{E3FB0DAD-2C3B-4843-B2E3-27CA9C72E43D}" type="presParOf" srcId="{26B30D48-5EDD-4249-89A5-33108A6979B4}" destId="{CE8CF6B3-BDE1-457F-8E62-17F0D6562FCC}" srcOrd="5" destOrd="0" presId="urn:microsoft.com/office/officeart/2005/8/layout/radial2"/>
    <dgm:cxn modelId="{68A2586F-6F10-40F8-8418-73C0D495309F}" type="presParOf" srcId="{26B30D48-5EDD-4249-89A5-33108A6979B4}" destId="{78F16944-954C-4B1A-A2E7-EF363319BEE2}" srcOrd="6" destOrd="0" presId="urn:microsoft.com/office/officeart/2005/8/layout/radial2"/>
    <dgm:cxn modelId="{DE8E7151-9E7E-4223-AE1B-3ED93AF2EB75}" type="presParOf" srcId="{78F16944-954C-4B1A-A2E7-EF363319BEE2}" destId="{EC673630-7DD9-4B1B-877B-C5DC3F582CC0}" srcOrd="0" destOrd="0" presId="urn:microsoft.com/office/officeart/2005/8/layout/radial2"/>
    <dgm:cxn modelId="{6890DEA7-4CDF-431E-9C3E-6FE39349CE4D}" type="presParOf" srcId="{78F16944-954C-4B1A-A2E7-EF363319BEE2}" destId="{129E1ADF-9E74-4AB2-9D2B-F8BEA6889314}"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8CF6B3-BDE1-457F-8E62-17F0D6562FCC}">
      <dsp:nvSpPr>
        <dsp:cNvPr id="0" name=""/>
        <dsp:cNvSpPr/>
      </dsp:nvSpPr>
      <dsp:spPr>
        <a:xfrm rot="2206217">
          <a:off x="3364230" y="2967763"/>
          <a:ext cx="704888" cy="42583"/>
        </a:xfrm>
        <a:custGeom>
          <a:avLst/>
          <a:gdLst/>
          <a:ahLst/>
          <a:cxnLst/>
          <a:rect l="0" t="0" r="0" b="0"/>
          <a:pathLst>
            <a:path>
              <a:moveTo>
                <a:pt x="0" y="21291"/>
              </a:moveTo>
              <a:lnTo>
                <a:pt x="704888" y="21291"/>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EB8ACB-9FD4-4514-9CFB-9F5703B755CC}">
      <dsp:nvSpPr>
        <dsp:cNvPr id="0" name=""/>
        <dsp:cNvSpPr/>
      </dsp:nvSpPr>
      <dsp:spPr>
        <a:xfrm rot="21597634">
          <a:off x="3434352" y="2181710"/>
          <a:ext cx="1102160" cy="42583"/>
        </a:xfrm>
        <a:custGeom>
          <a:avLst/>
          <a:gdLst/>
          <a:ahLst/>
          <a:cxnLst/>
          <a:rect l="0" t="0" r="0" b="0"/>
          <a:pathLst>
            <a:path>
              <a:moveTo>
                <a:pt x="0" y="21291"/>
              </a:moveTo>
              <a:lnTo>
                <a:pt x="1102160" y="21291"/>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467B5E-E12A-4EE1-A062-37DD77C88754}">
      <dsp:nvSpPr>
        <dsp:cNvPr id="0" name=""/>
        <dsp:cNvSpPr/>
      </dsp:nvSpPr>
      <dsp:spPr>
        <a:xfrm rot="19009494">
          <a:off x="3364483" y="1285148"/>
          <a:ext cx="516145" cy="42583"/>
        </a:xfrm>
        <a:custGeom>
          <a:avLst/>
          <a:gdLst/>
          <a:ahLst/>
          <a:cxnLst/>
          <a:rect l="0" t="0" r="0" b="0"/>
          <a:pathLst>
            <a:path>
              <a:moveTo>
                <a:pt x="0" y="21291"/>
              </a:moveTo>
              <a:lnTo>
                <a:pt x="516145" y="21291"/>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7B214-A0E7-466B-AB05-3EE61B55A231}">
      <dsp:nvSpPr>
        <dsp:cNvPr id="0" name=""/>
        <dsp:cNvSpPr/>
      </dsp:nvSpPr>
      <dsp:spPr>
        <a:xfrm>
          <a:off x="1568389" y="1106284"/>
          <a:ext cx="2195249" cy="2195249"/>
        </a:xfrm>
        <a:prstGeom prst="ellipse">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F81EDE-60E2-49BC-AB2F-1E3F3D8659D0}">
      <dsp:nvSpPr>
        <dsp:cNvPr id="0" name=""/>
        <dsp:cNvSpPr/>
      </dsp:nvSpPr>
      <dsp:spPr>
        <a:xfrm>
          <a:off x="3495462" y="33187"/>
          <a:ext cx="1658497" cy="1228917"/>
        </a:xfrm>
        <a:prstGeom prst="ellipse">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Negative-Risk Reduction Counseling</a:t>
          </a:r>
          <a:endParaRPr lang="en-US" sz="1200" kern="1200" dirty="0"/>
        </a:p>
      </dsp:txBody>
      <dsp:txXfrm>
        <a:off x="3495462" y="33187"/>
        <a:ext cx="1658497" cy="1228917"/>
      </dsp:txXfrm>
    </dsp:sp>
    <dsp:sp modelId="{9EB8A413-C618-48DD-8C77-47C62621E3BD}">
      <dsp:nvSpPr>
        <dsp:cNvPr id="0" name=""/>
        <dsp:cNvSpPr/>
      </dsp:nvSpPr>
      <dsp:spPr>
        <a:xfrm>
          <a:off x="4739876" y="33187"/>
          <a:ext cx="2487746" cy="1228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711450">
            <a:lnSpc>
              <a:spcPct val="90000"/>
            </a:lnSpc>
            <a:spcBef>
              <a:spcPct val="0"/>
            </a:spcBef>
            <a:spcAft>
              <a:spcPct val="15000"/>
            </a:spcAft>
            <a:buChar char="••"/>
          </a:pPr>
          <a:endParaRPr lang="en-US" sz="6100" kern="1200" dirty="0"/>
        </a:p>
      </dsp:txBody>
      <dsp:txXfrm>
        <a:off x="4739876" y="33187"/>
        <a:ext cx="2487746" cy="1228917"/>
      </dsp:txXfrm>
    </dsp:sp>
    <dsp:sp modelId="{4193A37E-5CDD-4092-B9CF-A3747277C4D9}">
      <dsp:nvSpPr>
        <dsp:cNvPr id="0" name=""/>
        <dsp:cNvSpPr/>
      </dsp:nvSpPr>
      <dsp:spPr>
        <a:xfrm>
          <a:off x="4536512" y="1638448"/>
          <a:ext cx="1724023" cy="1127163"/>
        </a:xfrm>
        <a:prstGeom prst="ellipse">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Positive, Results and HIV Primary Care Appt. Given</a:t>
          </a:r>
          <a:endParaRPr lang="en-US" sz="1100" kern="1200" dirty="0"/>
        </a:p>
      </dsp:txBody>
      <dsp:txXfrm>
        <a:off x="4536512" y="1638448"/>
        <a:ext cx="1724023" cy="1127163"/>
      </dsp:txXfrm>
    </dsp:sp>
    <dsp:sp modelId="{24C00B12-DE63-4A82-8B3E-9E3EBEB6AAB6}">
      <dsp:nvSpPr>
        <dsp:cNvPr id="0" name=""/>
        <dsp:cNvSpPr/>
      </dsp:nvSpPr>
      <dsp:spPr>
        <a:xfrm>
          <a:off x="5815422" y="1689325"/>
          <a:ext cx="2586035" cy="1127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endParaRPr lang="en-US" sz="2000" kern="1200" dirty="0"/>
        </a:p>
      </dsp:txBody>
      <dsp:txXfrm>
        <a:off x="5815422" y="1689325"/>
        <a:ext cx="2586035" cy="1127163"/>
      </dsp:txXfrm>
    </dsp:sp>
    <dsp:sp modelId="{EC673630-7DD9-4B1B-877B-C5DC3F582CC0}">
      <dsp:nvSpPr>
        <dsp:cNvPr id="0" name=""/>
        <dsp:cNvSpPr/>
      </dsp:nvSpPr>
      <dsp:spPr>
        <a:xfrm>
          <a:off x="3741543" y="3081012"/>
          <a:ext cx="1496059" cy="971238"/>
        </a:xfrm>
        <a:prstGeom prst="ellipse">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Positive and Results Not Given</a:t>
          </a:r>
          <a:endParaRPr lang="en-US" sz="1100" kern="1200" dirty="0"/>
        </a:p>
      </dsp:txBody>
      <dsp:txXfrm>
        <a:off x="3741543" y="3081012"/>
        <a:ext cx="1496059" cy="971238"/>
      </dsp:txXfrm>
    </dsp:sp>
    <dsp:sp modelId="{129E1ADF-9E74-4AB2-9D2B-F8BEA6889314}">
      <dsp:nvSpPr>
        <dsp:cNvPr id="0" name=""/>
        <dsp:cNvSpPr/>
      </dsp:nvSpPr>
      <dsp:spPr>
        <a:xfrm>
          <a:off x="5155407" y="3209852"/>
          <a:ext cx="2244089" cy="971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711450">
            <a:lnSpc>
              <a:spcPct val="90000"/>
            </a:lnSpc>
            <a:spcBef>
              <a:spcPct val="0"/>
            </a:spcBef>
            <a:spcAft>
              <a:spcPct val="15000"/>
            </a:spcAft>
            <a:buChar char="••"/>
          </a:pPr>
          <a:endParaRPr lang="en-US" sz="6100" kern="1200" dirty="0"/>
        </a:p>
      </dsp:txBody>
      <dsp:txXfrm>
        <a:off x="5155407" y="3209852"/>
        <a:ext cx="2244089" cy="97123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8CF6B3-BDE1-457F-8E62-17F0D6562FCC}">
      <dsp:nvSpPr>
        <dsp:cNvPr id="0" name=""/>
        <dsp:cNvSpPr/>
      </dsp:nvSpPr>
      <dsp:spPr>
        <a:xfrm rot="2206217">
          <a:off x="3364230" y="2967763"/>
          <a:ext cx="704888" cy="42583"/>
        </a:xfrm>
        <a:custGeom>
          <a:avLst/>
          <a:gdLst/>
          <a:ahLst/>
          <a:cxnLst/>
          <a:rect l="0" t="0" r="0" b="0"/>
          <a:pathLst>
            <a:path>
              <a:moveTo>
                <a:pt x="0" y="21291"/>
              </a:moveTo>
              <a:lnTo>
                <a:pt x="704888" y="21291"/>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EB8ACB-9FD4-4514-9CFB-9F5703B755CC}">
      <dsp:nvSpPr>
        <dsp:cNvPr id="0" name=""/>
        <dsp:cNvSpPr/>
      </dsp:nvSpPr>
      <dsp:spPr>
        <a:xfrm rot="21597634">
          <a:off x="3434352" y="2181710"/>
          <a:ext cx="1102160" cy="42583"/>
        </a:xfrm>
        <a:custGeom>
          <a:avLst/>
          <a:gdLst/>
          <a:ahLst/>
          <a:cxnLst/>
          <a:rect l="0" t="0" r="0" b="0"/>
          <a:pathLst>
            <a:path>
              <a:moveTo>
                <a:pt x="0" y="21291"/>
              </a:moveTo>
              <a:lnTo>
                <a:pt x="1102160" y="21291"/>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467B5E-E12A-4EE1-A062-37DD77C88754}">
      <dsp:nvSpPr>
        <dsp:cNvPr id="0" name=""/>
        <dsp:cNvSpPr/>
      </dsp:nvSpPr>
      <dsp:spPr>
        <a:xfrm rot="19009494">
          <a:off x="3364483" y="1285148"/>
          <a:ext cx="516145" cy="42583"/>
        </a:xfrm>
        <a:custGeom>
          <a:avLst/>
          <a:gdLst/>
          <a:ahLst/>
          <a:cxnLst/>
          <a:rect l="0" t="0" r="0" b="0"/>
          <a:pathLst>
            <a:path>
              <a:moveTo>
                <a:pt x="0" y="21291"/>
              </a:moveTo>
              <a:lnTo>
                <a:pt x="516145" y="21291"/>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7B214-A0E7-466B-AB05-3EE61B55A231}">
      <dsp:nvSpPr>
        <dsp:cNvPr id="0" name=""/>
        <dsp:cNvSpPr/>
      </dsp:nvSpPr>
      <dsp:spPr>
        <a:xfrm>
          <a:off x="1568389" y="1106284"/>
          <a:ext cx="2195249" cy="2195249"/>
        </a:xfrm>
        <a:prstGeom prst="ellipse">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F81EDE-60E2-49BC-AB2F-1E3F3D8659D0}">
      <dsp:nvSpPr>
        <dsp:cNvPr id="0" name=""/>
        <dsp:cNvSpPr/>
      </dsp:nvSpPr>
      <dsp:spPr>
        <a:xfrm>
          <a:off x="3495462" y="33187"/>
          <a:ext cx="1658497" cy="1228917"/>
        </a:xfrm>
        <a:prstGeom prst="ellipse">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Negative-Risk Reduction Counseling</a:t>
          </a:r>
          <a:endParaRPr lang="en-US" sz="1200" kern="1200" dirty="0"/>
        </a:p>
      </dsp:txBody>
      <dsp:txXfrm>
        <a:off x="3495462" y="33187"/>
        <a:ext cx="1658497" cy="1228917"/>
      </dsp:txXfrm>
    </dsp:sp>
    <dsp:sp modelId="{9EB8A413-C618-48DD-8C77-47C62621E3BD}">
      <dsp:nvSpPr>
        <dsp:cNvPr id="0" name=""/>
        <dsp:cNvSpPr/>
      </dsp:nvSpPr>
      <dsp:spPr>
        <a:xfrm>
          <a:off x="4739876" y="33187"/>
          <a:ext cx="2487746" cy="1228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711450">
            <a:lnSpc>
              <a:spcPct val="90000"/>
            </a:lnSpc>
            <a:spcBef>
              <a:spcPct val="0"/>
            </a:spcBef>
            <a:spcAft>
              <a:spcPct val="15000"/>
            </a:spcAft>
            <a:buChar char="••"/>
          </a:pPr>
          <a:endParaRPr lang="en-US" sz="6100" kern="1200" dirty="0"/>
        </a:p>
      </dsp:txBody>
      <dsp:txXfrm>
        <a:off x="4739876" y="33187"/>
        <a:ext cx="2487746" cy="1228917"/>
      </dsp:txXfrm>
    </dsp:sp>
    <dsp:sp modelId="{4193A37E-5CDD-4092-B9CF-A3747277C4D9}">
      <dsp:nvSpPr>
        <dsp:cNvPr id="0" name=""/>
        <dsp:cNvSpPr/>
      </dsp:nvSpPr>
      <dsp:spPr>
        <a:xfrm>
          <a:off x="4536512" y="1638448"/>
          <a:ext cx="1724023" cy="1127163"/>
        </a:xfrm>
        <a:prstGeom prst="ellipse">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Positive, Results and HIV Primary Care Appt. Given</a:t>
          </a:r>
          <a:endParaRPr lang="en-US" sz="1100" kern="1200" dirty="0"/>
        </a:p>
      </dsp:txBody>
      <dsp:txXfrm>
        <a:off x="4536512" y="1638448"/>
        <a:ext cx="1724023" cy="1127163"/>
      </dsp:txXfrm>
    </dsp:sp>
    <dsp:sp modelId="{24C00B12-DE63-4A82-8B3E-9E3EBEB6AAB6}">
      <dsp:nvSpPr>
        <dsp:cNvPr id="0" name=""/>
        <dsp:cNvSpPr/>
      </dsp:nvSpPr>
      <dsp:spPr>
        <a:xfrm>
          <a:off x="5815422" y="1689325"/>
          <a:ext cx="2586035" cy="1127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endParaRPr lang="en-US" sz="2000" kern="1200" dirty="0"/>
        </a:p>
      </dsp:txBody>
      <dsp:txXfrm>
        <a:off x="5815422" y="1689325"/>
        <a:ext cx="2586035" cy="1127163"/>
      </dsp:txXfrm>
    </dsp:sp>
    <dsp:sp modelId="{EC673630-7DD9-4B1B-877B-C5DC3F582CC0}">
      <dsp:nvSpPr>
        <dsp:cNvPr id="0" name=""/>
        <dsp:cNvSpPr/>
      </dsp:nvSpPr>
      <dsp:spPr>
        <a:xfrm>
          <a:off x="3741543" y="3081012"/>
          <a:ext cx="1496059" cy="971238"/>
        </a:xfrm>
        <a:prstGeom prst="ellipse">
          <a:avLst/>
        </a:prstGeom>
        <a:solidFill>
          <a:schemeClr val="accent1">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Positive and Results Not Given</a:t>
          </a:r>
          <a:endParaRPr lang="en-US" sz="1100" kern="1200" dirty="0"/>
        </a:p>
      </dsp:txBody>
      <dsp:txXfrm>
        <a:off x="3741543" y="3081012"/>
        <a:ext cx="1496059" cy="971238"/>
      </dsp:txXfrm>
    </dsp:sp>
    <dsp:sp modelId="{129E1ADF-9E74-4AB2-9D2B-F8BEA6889314}">
      <dsp:nvSpPr>
        <dsp:cNvPr id="0" name=""/>
        <dsp:cNvSpPr/>
      </dsp:nvSpPr>
      <dsp:spPr>
        <a:xfrm>
          <a:off x="5155407" y="3209852"/>
          <a:ext cx="2244089" cy="9712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711450">
            <a:lnSpc>
              <a:spcPct val="90000"/>
            </a:lnSpc>
            <a:spcBef>
              <a:spcPct val="0"/>
            </a:spcBef>
            <a:spcAft>
              <a:spcPct val="15000"/>
            </a:spcAft>
            <a:buChar char="••"/>
          </a:pPr>
          <a:endParaRPr lang="en-US" sz="6100" kern="1200" dirty="0"/>
        </a:p>
      </dsp:txBody>
      <dsp:txXfrm>
        <a:off x="5155407" y="3209852"/>
        <a:ext cx="2244089" cy="971238"/>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A03EC7-908D-4225-ACDF-E1A9ABF27D52}" type="datetimeFigureOut">
              <a:rPr lang="en-US" smtClean="0"/>
              <a:pPr/>
              <a:t>10/15/2012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179285-AC51-42DD-AD3E-3628D614D0C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FD0F43-97E9-B84D-AAD6-181B08EAF2D0}" type="datetimeFigureOut">
              <a:rPr lang="en-US" smtClean="0"/>
              <a:pPr/>
              <a:t>10/15/2012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6C255-572C-E440-BE8A-8EF2FEB18758}" type="slidenum">
              <a:rPr lang="en-US" smtClean="0"/>
              <a:pPr/>
              <a:t>‹#›</a:t>
            </a:fld>
            <a:endParaRPr lang="en-US"/>
          </a:p>
        </p:txBody>
      </p:sp>
    </p:spTree>
    <p:extLst>
      <p:ext uri="{BB962C8B-B14F-4D97-AF65-F5344CB8AC3E}">
        <p14:creationId xmlns:p14="http://schemas.microsoft.com/office/powerpoint/2010/main" xmlns="" val="19196066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D6C255-572C-E440-BE8A-8EF2FEB18758}" type="slidenum">
              <a:rPr lang="en-US" smtClean="0"/>
              <a:pPr/>
              <a:t>1</a:t>
            </a:fld>
            <a:endParaRPr lang="en-US"/>
          </a:p>
        </p:txBody>
      </p:sp>
    </p:spTree>
    <p:extLst>
      <p:ext uri="{BB962C8B-B14F-4D97-AF65-F5344CB8AC3E}">
        <p14:creationId xmlns:p14="http://schemas.microsoft.com/office/powerpoint/2010/main" xmlns="" val="1996469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5EAEF3-25D2-4491-80AF-0C96E3143C33}" type="slidenum">
              <a:rPr lang="en-US"/>
              <a:pPr/>
              <a:t>20</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024AB-4049-440F-8403-993E2B97E9BE}" type="slidenum">
              <a:rPr lang="en-US"/>
              <a:pPr/>
              <a:t>21</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D70FE-3EFE-4452-9B87-C2B0BE5AADCA}" type="slidenum">
              <a:rPr lang="en-US"/>
              <a:pPr/>
              <a:t>22</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10/15/2012</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oleObject" Target="../embeddings/Microsoft_Office_Excel_97-2003_Worksheet3.xls"/><Relationship Id="rId4" Type="http://schemas.openxmlformats.org/officeDocument/2006/relationships/oleObject" Target="../embeddings/Microsoft_Office_Excel_97-2003_Worksheet2.xls"/></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010" y="1523999"/>
            <a:ext cx="7884563" cy="1724867"/>
          </a:xfrm>
        </p:spPr>
        <p:txBody>
          <a:bodyPr/>
          <a:lstStyle/>
          <a:p>
            <a:r>
              <a:rPr lang="en-US" dirty="0" smtClean="0"/>
              <a:t>Linkage to HIV Primary Care:  Guidance Coordinating the Pieces</a:t>
            </a:r>
            <a:endParaRPr lang="en-US" dirty="0"/>
          </a:p>
        </p:txBody>
      </p:sp>
      <p:sp>
        <p:nvSpPr>
          <p:cNvPr id="3" name="Subtitle 2"/>
          <p:cNvSpPr>
            <a:spLocks noGrp="1"/>
          </p:cNvSpPr>
          <p:nvPr>
            <p:ph type="subTitle" idx="1"/>
          </p:nvPr>
        </p:nvSpPr>
        <p:spPr/>
        <p:txBody>
          <a:bodyPr>
            <a:noAutofit/>
          </a:bodyPr>
          <a:lstStyle/>
          <a:p>
            <a:r>
              <a:rPr lang="en-US" dirty="0" smtClean="0"/>
              <a:t>Marisol Gonzalez, RN, MPH</a:t>
            </a:r>
          </a:p>
          <a:p>
            <a:r>
              <a:rPr lang="en-US" dirty="0" smtClean="0"/>
              <a:t>Allison Precht, MA, </a:t>
            </a:r>
            <a:r>
              <a:rPr lang="en-US" dirty="0" smtClean="0"/>
              <a:t>CADC</a:t>
            </a:r>
          </a:p>
          <a:p>
            <a:r>
              <a:rPr lang="en-US" dirty="0" smtClean="0"/>
              <a:t>Ruth M. Rothstein CORE Center</a:t>
            </a:r>
          </a:p>
          <a:p>
            <a:r>
              <a:rPr lang="en-US" dirty="0" smtClean="0"/>
              <a:t>Chicago, Illinois</a:t>
            </a:r>
            <a:endParaRPr lang="en-US" dirty="0"/>
          </a:p>
        </p:txBody>
      </p:sp>
    </p:spTree>
    <p:extLst>
      <p:ext uri="{BB962C8B-B14F-4D97-AF65-F5344CB8AC3E}">
        <p14:creationId xmlns:p14="http://schemas.microsoft.com/office/powerpoint/2010/main" xmlns="" val="1588990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fontAlgn="auto">
              <a:spcAft>
                <a:spcPts val="0"/>
              </a:spcAft>
              <a:defRPr/>
            </a:pPr>
            <a:r>
              <a:rPr lang="en-US" sz="3200" b="1" dirty="0" smtClean="0">
                <a:solidFill>
                  <a:schemeClr val="tx2">
                    <a:satMod val="130000"/>
                  </a:schemeClr>
                </a:solidFill>
              </a:rPr>
              <a:t>Reduce</a:t>
            </a:r>
            <a:r>
              <a:rPr lang="en-US" b="1" dirty="0" smtClean="0">
                <a:solidFill>
                  <a:schemeClr val="tx2">
                    <a:satMod val="130000"/>
                  </a:schemeClr>
                </a:solidFill>
              </a:rPr>
              <a:t> </a:t>
            </a:r>
            <a:r>
              <a:rPr lang="en-US" sz="3200" b="1" dirty="0">
                <a:solidFill>
                  <a:schemeClr val="tx2">
                    <a:satMod val="130000"/>
                  </a:schemeClr>
                </a:solidFill>
              </a:rPr>
              <a:t>New Infections</a:t>
            </a:r>
          </a:p>
        </p:txBody>
      </p:sp>
      <p:sp>
        <p:nvSpPr>
          <p:cNvPr id="18434" name="Rectangle 3"/>
          <p:cNvSpPr>
            <a:spLocks noGrp="1" noChangeArrowheads="1"/>
          </p:cNvSpPr>
          <p:nvPr>
            <p:ph idx="1"/>
          </p:nvPr>
        </p:nvSpPr>
        <p:spPr>
          <a:xfrm>
            <a:off x="990600" y="1447800"/>
            <a:ext cx="7943850" cy="4800600"/>
          </a:xfrm>
        </p:spPr>
        <p:txBody>
          <a:bodyPr/>
          <a:lstStyle/>
          <a:p>
            <a:pPr marL="1047750" lvl="1" indent="-533400">
              <a:buFontTx/>
              <a:buAutoNum type="arabicPeriod"/>
            </a:pPr>
            <a:r>
              <a:rPr lang="en-US" smtClean="0"/>
              <a:t>Intensify HIV prevention efforts in communities where HIV is most heavily concentrated.</a:t>
            </a:r>
          </a:p>
          <a:p>
            <a:pPr marL="1047750" lvl="1" indent="-533400">
              <a:buFontTx/>
              <a:buNone/>
            </a:pPr>
            <a:endParaRPr lang="en-US" sz="1000" smtClean="0"/>
          </a:p>
          <a:p>
            <a:pPr marL="1047750" lvl="1" indent="-533400">
              <a:buFontTx/>
              <a:buAutoNum type="arabicPeriod" startAt="2"/>
            </a:pPr>
            <a:r>
              <a:rPr lang="en-US" smtClean="0"/>
              <a:t>Expand targeted efforts to prevent HIV infection using a combination of effective, evidence-based approaches. </a:t>
            </a:r>
          </a:p>
          <a:p>
            <a:pPr marL="1047750" lvl="1" indent="-533400">
              <a:buFontTx/>
              <a:buNone/>
            </a:pPr>
            <a:endParaRPr lang="en-US" sz="1000" smtClean="0"/>
          </a:p>
          <a:p>
            <a:pPr marL="1047750" lvl="1" indent="-533400">
              <a:buFontTx/>
              <a:buAutoNum type="arabicPeriod" startAt="3"/>
            </a:pPr>
            <a:r>
              <a:rPr lang="en-US" smtClean="0"/>
              <a:t>Educate all Americans about the threat of HIV and how to prevent 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vert="horz" wrap="square" lIns="91440" tIns="45720" rIns="91440" bIns="45720" numCol="1" anchorCtr="0" compatLnSpc="1">
            <a:prstTxWarp prst="textNoShape">
              <a:avLst/>
            </a:prstTxWarp>
          </a:bodyPr>
          <a:lstStyle/>
          <a:p>
            <a:pPr algn="ctr"/>
            <a:r>
              <a:rPr lang="en-US" sz="3200" b="1" smtClean="0">
                <a:effectLst>
                  <a:outerShdw blurRad="38100" dist="38100" dir="2700000" algn="tl">
                    <a:srgbClr val="C0C0C0"/>
                  </a:outerShdw>
                </a:effectLst>
              </a:rPr>
              <a:t>Reducing HIV-Related </a:t>
            </a:r>
            <a:br>
              <a:rPr lang="en-US" sz="3200" b="1" smtClean="0">
                <a:effectLst>
                  <a:outerShdw blurRad="38100" dist="38100" dir="2700000" algn="tl">
                    <a:srgbClr val="C0C0C0"/>
                  </a:outerShdw>
                </a:effectLst>
              </a:rPr>
            </a:br>
            <a:r>
              <a:rPr lang="en-US" sz="3200" b="1" smtClean="0">
                <a:effectLst>
                  <a:outerShdw blurRad="38100" dist="38100" dir="2700000" algn="tl">
                    <a:srgbClr val="C0C0C0"/>
                  </a:outerShdw>
                </a:effectLst>
              </a:rPr>
              <a:t>Health Disparities</a:t>
            </a:r>
          </a:p>
        </p:txBody>
      </p:sp>
      <p:sp>
        <p:nvSpPr>
          <p:cNvPr id="19458" name="Rectangle 3"/>
          <p:cNvSpPr>
            <a:spLocks noGrp="1" noChangeArrowheads="1"/>
          </p:cNvSpPr>
          <p:nvPr>
            <p:ph idx="1"/>
          </p:nvPr>
        </p:nvSpPr>
        <p:spPr>
          <a:xfrm>
            <a:off x="990600" y="2057400"/>
            <a:ext cx="7943850" cy="4800600"/>
          </a:xfrm>
        </p:spPr>
        <p:txBody>
          <a:bodyPr/>
          <a:lstStyle/>
          <a:p>
            <a:pPr marL="895350" lvl="1" indent="-381000">
              <a:buFontTx/>
              <a:buAutoNum type="arabicPeriod"/>
            </a:pPr>
            <a:r>
              <a:rPr lang="en-US" dirty="0" smtClean="0"/>
              <a:t>Reduce HIV-related mortality in communities at high risk for HIV infection. </a:t>
            </a:r>
          </a:p>
          <a:p>
            <a:pPr marL="895350" lvl="1" indent="-381000">
              <a:buFontTx/>
              <a:buAutoNum type="arabicPeriod"/>
            </a:pPr>
            <a:endParaRPr lang="en-US" sz="1000" dirty="0" smtClean="0"/>
          </a:p>
          <a:p>
            <a:pPr marL="895350" lvl="1" indent="-381000">
              <a:buFontTx/>
              <a:buAutoNum type="arabicPeriod"/>
            </a:pPr>
            <a:r>
              <a:rPr lang="en-US" dirty="0" smtClean="0"/>
              <a:t>Adopt community-level approaches to reduce HIV infection in high-risk communities.</a:t>
            </a:r>
          </a:p>
          <a:p>
            <a:pPr marL="895350" lvl="1" indent="-381000">
              <a:buFontTx/>
              <a:buAutoNum type="arabicPeriod"/>
            </a:pPr>
            <a:endParaRPr lang="en-US" sz="1000" dirty="0" smtClean="0"/>
          </a:p>
          <a:p>
            <a:pPr marL="895350" lvl="1" indent="-381000">
              <a:buFontTx/>
              <a:buAutoNum type="arabicPeriod"/>
            </a:pPr>
            <a:r>
              <a:rPr lang="en-US" dirty="0" smtClean="0"/>
              <a:t>Reduce stigma and discrimination against people living with HIV.</a:t>
            </a:r>
          </a:p>
          <a:p>
            <a:pPr marL="609600" indent="-609600"/>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457200" y="274638"/>
            <a:ext cx="8229600" cy="792162"/>
          </a:xfrm>
        </p:spPr>
        <p:txBody>
          <a:bodyPr/>
          <a:lstStyle/>
          <a:p>
            <a:pPr algn="ctr" eaLnBrk="1" hangingPunct="1"/>
            <a:r>
              <a:rPr lang="en-US" smtClean="0"/>
              <a:t>Magnitude of the Problem</a:t>
            </a:r>
          </a:p>
        </p:txBody>
      </p:sp>
      <p:sp>
        <p:nvSpPr>
          <p:cNvPr id="10243" name="Rectangle 3"/>
          <p:cNvSpPr>
            <a:spLocks noGrp="1"/>
          </p:cNvSpPr>
          <p:nvPr>
            <p:ph sz="quarter" idx="1"/>
          </p:nvPr>
        </p:nvSpPr>
        <p:spPr/>
        <p:txBody>
          <a:bodyPr>
            <a:normAutofit fontScale="92500" lnSpcReduction="10000"/>
          </a:bodyPr>
          <a:lstStyle/>
          <a:p>
            <a:pPr eaLnBrk="1" hangingPunct="1">
              <a:lnSpc>
                <a:spcPct val="90000"/>
              </a:lnSpc>
            </a:pPr>
            <a:r>
              <a:rPr lang="en-US" sz="2400" smtClean="0">
                <a:latin typeface="Arial" charset="0"/>
                <a:cs typeface="Arial" charset="0"/>
              </a:rPr>
              <a:t>HCSUS:  1/3 to 2/3 of persons with HIV in US are not in regular care, half of whom know they have HIV</a:t>
            </a:r>
          </a:p>
          <a:p>
            <a:pPr eaLnBrk="1" hangingPunct="1">
              <a:lnSpc>
                <a:spcPct val="90000"/>
              </a:lnSpc>
            </a:pPr>
            <a:r>
              <a:rPr lang="en-US" sz="2400" smtClean="0">
                <a:latin typeface="Arial" charset="0"/>
                <a:cs typeface="Arial" charset="0"/>
              </a:rPr>
              <a:t>CDC:  17-40% of PLWHA who know status are not in regular care</a:t>
            </a:r>
          </a:p>
          <a:p>
            <a:pPr eaLnBrk="1" hangingPunct="1">
              <a:lnSpc>
                <a:spcPct val="90000"/>
              </a:lnSpc>
            </a:pPr>
            <a:r>
              <a:rPr lang="en-US" sz="2400" smtClean="0">
                <a:latin typeface="Arial" charset="0"/>
                <a:cs typeface="Arial" charset="0"/>
              </a:rPr>
              <a:t>Deaths with HIV in B.C., Canada, 1997-2001</a:t>
            </a:r>
          </a:p>
          <a:p>
            <a:pPr eaLnBrk="1" hangingPunct="1">
              <a:lnSpc>
                <a:spcPct val="90000"/>
              </a:lnSpc>
              <a:buFont typeface="Arial" charset="0"/>
              <a:buNone/>
            </a:pPr>
            <a:r>
              <a:rPr lang="en-US" sz="2400" smtClean="0">
                <a:latin typeface="Arial" charset="0"/>
                <a:cs typeface="Arial" charset="0"/>
              </a:rPr>
              <a:t>	-Of 554 non-accidental deaths, 69% were HIV-related</a:t>
            </a:r>
          </a:p>
          <a:p>
            <a:pPr eaLnBrk="1" hangingPunct="1">
              <a:lnSpc>
                <a:spcPct val="90000"/>
              </a:lnSpc>
              <a:buFont typeface="Arial" charset="0"/>
              <a:buNone/>
            </a:pPr>
            <a:r>
              <a:rPr lang="en-US" sz="2400" smtClean="0">
                <a:latin typeface="Arial" charset="0"/>
                <a:cs typeface="Arial" charset="0"/>
              </a:rPr>
              <a:t>	-Median proportion of time on HAART = 20% </a:t>
            </a:r>
          </a:p>
          <a:p>
            <a:pPr eaLnBrk="1" hangingPunct="1">
              <a:lnSpc>
                <a:spcPct val="90000"/>
              </a:lnSpc>
              <a:buFont typeface="Arial" charset="0"/>
              <a:buNone/>
            </a:pPr>
            <a:r>
              <a:rPr lang="en-US" sz="2400" smtClean="0">
                <a:latin typeface="Arial" charset="0"/>
                <a:cs typeface="Arial" charset="0"/>
              </a:rPr>
              <a:t>	-&gt;50%  not on HAART at death</a:t>
            </a:r>
          </a:p>
          <a:p>
            <a:pPr eaLnBrk="1" hangingPunct="1">
              <a:lnSpc>
                <a:spcPct val="90000"/>
              </a:lnSpc>
            </a:pPr>
            <a:r>
              <a:rPr lang="en-US" sz="2400" smtClean="0">
                <a:latin typeface="Arial" charset="0"/>
                <a:cs typeface="Arial" charset="0"/>
              </a:rPr>
              <a:t>ARTAS:  40% of patients newly diagnosed did not see provider within 6 months</a:t>
            </a:r>
          </a:p>
        </p:txBody>
      </p:sp>
      <p:sp>
        <p:nvSpPr>
          <p:cNvPr id="10244" name="Text Box 4"/>
          <p:cNvSpPr txBox="1">
            <a:spLocks noChangeArrowheads="1"/>
          </p:cNvSpPr>
          <p:nvPr/>
        </p:nvSpPr>
        <p:spPr bwMode="auto">
          <a:xfrm>
            <a:off x="914400" y="6248400"/>
            <a:ext cx="7772400" cy="457200"/>
          </a:xfrm>
          <a:prstGeom prst="rect">
            <a:avLst/>
          </a:prstGeom>
          <a:noFill/>
          <a:ln w="9525">
            <a:noFill/>
            <a:miter lim="800000"/>
            <a:headEnd/>
            <a:tailEnd/>
          </a:ln>
        </p:spPr>
        <p:txBody>
          <a:bodyPr>
            <a:spAutoFit/>
          </a:bodyPr>
          <a:lstStyle/>
          <a:p>
            <a:pPr>
              <a:spcBef>
                <a:spcPct val="50000"/>
              </a:spcBef>
            </a:pPr>
            <a:r>
              <a:rPr lang="en-US" sz="1200"/>
              <a:t>Giordano, T. MD, MPH Retention in HIV Care: What the Clinician Needs to Know.  13</a:t>
            </a:r>
            <a:r>
              <a:rPr lang="en-US" sz="1200" baseline="30000"/>
              <a:t>th</a:t>
            </a:r>
            <a:r>
              <a:rPr lang="en-US" sz="1200"/>
              <a:t> Annual Clinical Conference for the Ryan White HIV/AIDS Program.  August 23-25, 2010.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Chart 1"/>
          <p:cNvGraphicFramePr>
            <a:graphicFrameLocks/>
          </p:cNvGraphicFramePr>
          <p:nvPr/>
        </p:nvGraphicFramePr>
        <p:xfrm>
          <a:off x="1905000" y="1066800"/>
          <a:ext cx="6172200" cy="3209925"/>
        </p:xfrm>
        <a:graphic>
          <a:graphicData uri="http://schemas.openxmlformats.org/presentationml/2006/ole">
            <p:oleObj spid="_x0000_s1026" r:id="rId3" imgW="6175783" imgH="3206774" progId="Excel.Sheet.8">
              <p:embed/>
            </p:oleObj>
          </a:graphicData>
        </a:graphic>
      </p:graphicFrame>
      <p:sp>
        <p:nvSpPr>
          <p:cNvPr id="1029" name="Rectangle 6"/>
          <p:cNvSpPr>
            <a:spLocks noChangeArrowheads="1"/>
          </p:cNvSpPr>
          <p:nvPr/>
        </p:nvSpPr>
        <p:spPr bwMode="auto">
          <a:xfrm>
            <a:off x="838200" y="4495800"/>
            <a:ext cx="6248400" cy="314325"/>
          </a:xfrm>
          <a:prstGeom prst="rect">
            <a:avLst/>
          </a:prstGeom>
          <a:noFill/>
          <a:ln w="9525">
            <a:noFill/>
            <a:miter lim="800000"/>
            <a:headEnd/>
            <a:tailEnd/>
          </a:ln>
        </p:spPr>
        <p:txBody>
          <a:bodyPr>
            <a:spAutoFit/>
          </a:bodyPr>
          <a:lstStyle/>
          <a:p>
            <a:pPr>
              <a:lnSpc>
                <a:spcPct val="80000"/>
              </a:lnSpc>
            </a:pPr>
            <a:endParaRPr lang="en-US"/>
          </a:p>
        </p:txBody>
      </p:sp>
      <p:graphicFrame>
        <p:nvGraphicFramePr>
          <p:cNvPr id="1027" name="Chart 7"/>
          <p:cNvGraphicFramePr>
            <a:graphicFrameLocks/>
          </p:cNvGraphicFramePr>
          <p:nvPr/>
        </p:nvGraphicFramePr>
        <p:xfrm>
          <a:off x="457200" y="3429000"/>
          <a:ext cx="3657600" cy="3048000"/>
        </p:xfrm>
        <a:graphic>
          <a:graphicData uri="http://schemas.openxmlformats.org/presentationml/2006/ole">
            <p:oleObj spid="_x0000_s1027" name="Chart" r:id="rId4" imgW="3657917" imgH="3048264" progId="Excel.Sheet.8">
              <p:embed/>
            </p:oleObj>
          </a:graphicData>
        </a:graphic>
      </p:graphicFrame>
      <p:graphicFrame>
        <p:nvGraphicFramePr>
          <p:cNvPr id="1028" name="Chart 8"/>
          <p:cNvGraphicFramePr>
            <a:graphicFrameLocks/>
          </p:cNvGraphicFramePr>
          <p:nvPr/>
        </p:nvGraphicFramePr>
        <p:xfrm>
          <a:off x="4724400" y="3657600"/>
          <a:ext cx="4953000" cy="2844800"/>
        </p:xfrm>
        <a:graphic>
          <a:graphicData uri="http://schemas.openxmlformats.org/presentationml/2006/ole">
            <p:oleObj spid="_x0000_s1028" r:id="rId5" imgW="4950381" imgH="2847079" progId="Excel.Sheet.8">
              <p:embed/>
            </p:oleObj>
          </a:graphicData>
        </a:graphic>
      </p:graphicFrame>
      <p:sp>
        <p:nvSpPr>
          <p:cNvPr id="1030" name="TextBox 5"/>
          <p:cNvSpPr txBox="1">
            <a:spLocks noChangeArrowheads="1"/>
          </p:cNvSpPr>
          <p:nvPr/>
        </p:nvSpPr>
        <p:spPr bwMode="auto">
          <a:xfrm>
            <a:off x="762000" y="304800"/>
            <a:ext cx="8077200" cy="954088"/>
          </a:xfrm>
          <a:prstGeom prst="rect">
            <a:avLst/>
          </a:prstGeom>
          <a:noFill/>
          <a:ln w="9525">
            <a:noFill/>
            <a:miter lim="800000"/>
            <a:headEnd/>
            <a:tailEnd/>
          </a:ln>
        </p:spPr>
        <p:txBody>
          <a:bodyPr>
            <a:spAutoFit/>
          </a:bodyPr>
          <a:lstStyle/>
          <a:p>
            <a:pPr algn="ctr"/>
            <a:r>
              <a:rPr lang="en-US" sz="2800"/>
              <a:t>Chicago EMA Percent of Unmet Need for People with HIV/AIDS, 2007</a:t>
            </a:r>
            <a:r>
              <a:rPr lang="en-US"/>
              <a:t>.</a:t>
            </a:r>
          </a:p>
        </p:txBody>
      </p:sp>
      <p:sp>
        <p:nvSpPr>
          <p:cNvPr id="1031" name="TextBox 10"/>
          <p:cNvSpPr txBox="1">
            <a:spLocks noChangeArrowheads="1"/>
          </p:cNvSpPr>
          <p:nvPr/>
        </p:nvSpPr>
        <p:spPr bwMode="auto">
          <a:xfrm>
            <a:off x="914400" y="6396038"/>
            <a:ext cx="7086600" cy="461962"/>
          </a:xfrm>
          <a:prstGeom prst="rect">
            <a:avLst/>
          </a:prstGeom>
          <a:noFill/>
          <a:ln w="9525">
            <a:noFill/>
            <a:miter lim="800000"/>
            <a:headEnd/>
            <a:tailEnd/>
          </a:ln>
        </p:spPr>
        <p:txBody>
          <a:bodyPr>
            <a:spAutoFit/>
          </a:bodyPr>
          <a:lstStyle/>
          <a:p>
            <a:r>
              <a:rPr lang="en-US" sz="1200"/>
              <a:t>Benbow, N. Epidemiology of HIV/AIDS in the Chicago EMA.  Chicago Department of Public Health. February, 2010.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pPr algn="ctr" eaLnBrk="1" hangingPunct="1"/>
            <a:r>
              <a:rPr lang="en-US" smtClean="0">
                <a:latin typeface="Arial" charset="0"/>
                <a:cs typeface="Arial" charset="0"/>
              </a:rPr>
              <a:t>Impact on Outcomes</a:t>
            </a:r>
          </a:p>
        </p:txBody>
      </p:sp>
      <p:sp>
        <p:nvSpPr>
          <p:cNvPr id="14339" name="Rectangle 3"/>
          <p:cNvSpPr>
            <a:spLocks noGrp="1"/>
          </p:cNvSpPr>
          <p:nvPr>
            <p:ph sz="quarter" idx="1"/>
          </p:nvPr>
        </p:nvSpPr>
        <p:spPr>
          <a:xfrm>
            <a:off x="457200" y="1676400"/>
            <a:ext cx="8229600" cy="4525963"/>
          </a:xfrm>
        </p:spPr>
        <p:txBody>
          <a:bodyPr/>
          <a:lstStyle/>
          <a:p>
            <a:pPr eaLnBrk="1" hangingPunct="1"/>
            <a:r>
              <a:rPr lang="en-US" smtClean="0">
                <a:latin typeface="Arial" charset="0"/>
                <a:cs typeface="Arial" charset="0"/>
              </a:rPr>
              <a:t>Poor retention in care</a:t>
            </a:r>
          </a:p>
          <a:p>
            <a:pPr eaLnBrk="1" hangingPunct="1">
              <a:buFont typeface="Arial" charset="0"/>
              <a:buNone/>
            </a:pPr>
            <a:r>
              <a:rPr lang="en-US" smtClean="0">
                <a:latin typeface="Arial" charset="0"/>
                <a:cs typeface="Arial" charset="0"/>
              </a:rPr>
              <a:t>	-Less likely to get HAART</a:t>
            </a:r>
          </a:p>
          <a:p>
            <a:pPr eaLnBrk="1" hangingPunct="1">
              <a:buFont typeface="Arial" charset="0"/>
              <a:buNone/>
            </a:pPr>
            <a:r>
              <a:rPr lang="en-US" smtClean="0">
                <a:latin typeface="Arial" charset="0"/>
                <a:cs typeface="Arial" charset="0"/>
              </a:rPr>
              <a:t>	-Higher rates of HAART failure</a:t>
            </a:r>
          </a:p>
          <a:p>
            <a:pPr lvl="2" eaLnBrk="1" hangingPunct="1"/>
            <a:r>
              <a:rPr lang="en-US" smtClean="0">
                <a:latin typeface="Arial" charset="0"/>
                <a:cs typeface="Arial" charset="0"/>
              </a:rPr>
              <a:t>Worse retention in care associated with increased HIV transmission behavior</a:t>
            </a:r>
          </a:p>
          <a:p>
            <a:pPr eaLnBrk="1" hangingPunct="1">
              <a:buFont typeface="Arial" charset="0"/>
              <a:buNone/>
            </a:pPr>
            <a:r>
              <a:rPr lang="en-US" smtClean="0">
                <a:latin typeface="Arial" charset="0"/>
                <a:cs typeface="Arial" charset="0"/>
              </a:rPr>
              <a:t>	-More hospitalizations</a:t>
            </a:r>
          </a:p>
          <a:p>
            <a:pPr eaLnBrk="1" hangingPunct="1">
              <a:buFont typeface="Arial" charset="0"/>
              <a:buNone/>
            </a:pPr>
            <a:r>
              <a:rPr lang="en-US" smtClean="0">
                <a:latin typeface="Arial" charset="0"/>
                <a:cs typeface="Arial" charset="0"/>
              </a:rPr>
              <a:t>	-Worse survival</a:t>
            </a:r>
          </a:p>
        </p:txBody>
      </p:sp>
      <p:sp>
        <p:nvSpPr>
          <p:cNvPr id="14340" name="Text Box 4"/>
          <p:cNvSpPr txBox="1">
            <a:spLocks noChangeArrowheads="1"/>
          </p:cNvSpPr>
          <p:nvPr/>
        </p:nvSpPr>
        <p:spPr bwMode="auto">
          <a:xfrm>
            <a:off x="762000" y="6126163"/>
            <a:ext cx="7772400" cy="731837"/>
          </a:xfrm>
          <a:prstGeom prst="rect">
            <a:avLst/>
          </a:prstGeom>
          <a:noFill/>
          <a:ln w="9525">
            <a:noFill/>
            <a:miter lim="800000"/>
            <a:headEnd/>
            <a:tailEnd/>
          </a:ln>
        </p:spPr>
        <p:txBody>
          <a:bodyPr>
            <a:spAutoFit/>
          </a:bodyPr>
          <a:lstStyle/>
          <a:p>
            <a:pPr>
              <a:spcBef>
                <a:spcPct val="50000"/>
              </a:spcBef>
            </a:pPr>
            <a:r>
              <a:rPr lang="en-US" sz="1200"/>
              <a:t>Giordano, T. MD, MPH Retention in HIV Care: What the Clinician Needs to Know.  13th Annual Clinical Conference for the Ryan White HIV/AIDS Program.  August 23-25, 2010.</a:t>
            </a:r>
          </a:p>
          <a:p>
            <a:pPr>
              <a:spcBef>
                <a:spcPct val="50000"/>
              </a:spcBef>
            </a:pPr>
            <a:endParaRPr lang="en-US"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a:xfrm>
            <a:off x="914400" y="228600"/>
            <a:ext cx="7772400" cy="1371600"/>
          </a:xfrm>
        </p:spPr>
        <p:txBody>
          <a:bodyPr/>
          <a:lstStyle/>
          <a:p>
            <a:pPr algn="ctr" eaLnBrk="1" hangingPunct="1"/>
            <a:r>
              <a:rPr lang="en-US" sz="3200" smtClean="0">
                <a:latin typeface="Arial" charset="0"/>
                <a:cs typeface="Arial" charset="0"/>
              </a:rPr>
              <a:t>Predictors of Poor Linkage and Appointment Adherence or Retention in Care</a:t>
            </a:r>
          </a:p>
        </p:txBody>
      </p:sp>
      <p:sp>
        <p:nvSpPr>
          <p:cNvPr id="12291" name="Rectangle 3"/>
          <p:cNvSpPr>
            <a:spLocks noGrp="1"/>
          </p:cNvSpPr>
          <p:nvPr>
            <p:ph sz="quarter" idx="1"/>
          </p:nvPr>
        </p:nvSpPr>
        <p:spPr>
          <a:xfrm>
            <a:off x="914400" y="1752600"/>
            <a:ext cx="7772400" cy="4267200"/>
          </a:xfrm>
        </p:spPr>
        <p:txBody>
          <a:bodyPr/>
          <a:lstStyle/>
          <a:p>
            <a:pPr eaLnBrk="1" hangingPunct="1">
              <a:lnSpc>
                <a:spcPct val="90000"/>
              </a:lnSpc>
            </a:pPr>
            <a:r>
              <a:rPr lang="en-US" smtClean="0">
                <a:latin typeface="Arial" charset="0"/>
                <a:cs typeface="Arial" charset="0"/>
              </a:rPr>
              <a:t>Disease severity</a:t>
            </a:r>
          </a:p>
          <a:p>
            <a:pPr lvl="1" eaLnBrk="1" hangingPunct="1">
              <a:lnSpc>
                <a:spcPct val="90000"/>
              </a:lnSpc>
            </a:pPr>
            <a:r>
              <a:rPr lang="en-US" smtClean="0">
                <a:latin typeface="Arial" charset="0"/>
                <a:cs typeface="Arial" charset="0"/>
              </a:rPr>
              <a:t>Less advanced HIV disease</a:t>
            </a:r>
          </a:p>
          <a:p>
            <a:pPr lvl="1" eaLnBrk="1" hangingPunct="1">
              <a:lnSpc>
                <a:spcPct val="90000"/>
              </a:lnSpc>
            </a:pPr>
            <a:r>
              <a:rPr lang="en-US" smtClean="0">
                <a:latin typeface="Arial" charset="0"/>
                <a:cs typeface="Arial" charset="0"/>
              </a:rPr>
              <a:t>Fewer non-HIV comorbidities</a:t>
            </a:r>
          </a:p>
          <a:p>
            <a:pPr eaLnBrk="1" hangingPunct="1">
              <a:lnSpc>
                <a:spcPct val="90000"/>
              </a:lnSpc>
            </a:pPr>
            <a:r>
              <a:rPr lang="en-US" smtClean="0">
                <a:latin typeface="Arial" charset="0"/>
                <a:cs typeface="Arial" charset="0"/>
              </a:rPr>
              <a:t>Psycho-social characteristics</a:t>
            </a:r>
          </a:p>
          <a:p>
            <a:pPr lvl="1" eaLnBrk="1" hangingPunct="1">
              <a:lnSpc>
                <a:spcPct val="90000"/>
              </a:lnSpc>
            </a:pPr>
            <a:r>
              <a:rPr lang="en-US" smtClean="0">
                <a:latin typeface="Arial" charset="0"/>
                <a:cs typeface="Arial" charset="0"/>
              </a:rPr>
              <a:t>Substance use / hepatitis C virus infection</a:t>
            </a:r>
          </a:p>
          <a:p>
            <a:pPr lvl="1" eaLnBrk="1" hangingPunct="1">
              <a:lnSpc>
                <a:spcPct val="90000"/>
              </a:lnSpc>
            </a:pPr>
            <a:r>
              <a:rPr lang="en-US" smtClean="0">
                <a:latin typeface="Arial" charset="0"/>
                <a:cs typeface="Arial" charset="0"/>
              </a:rPr>
              <a:t>Low readiness to enter care</a:t>
            </a:r>
          </a:p>
          <a:p>
            <a:pPr lvl="1" eaLnBrk="1" hangingPunct="1">
              <a:lnSpc>
                <a:spcPct val="90000"/>
              </a:lnSpc>
            </a:pPr>
            <a:r>
              <a:rPr lang="en-US" smtClean="0">
                <a:latin typeface="Arial" charset="0"/>
                <a:cs typeface="Arial" charset="0"/>
              </a:rPr>
              <a:t>Less social support</a:t>
            </a:r>
          </a:p>
          <a:p>
            <a:pPr eaLnBrk="1" hangingPunct="1">
              <a:lnSpc>
                <a:spcPct val="90000"/>
              </a:lnSpc>
            </a:pPr>
            <a:r>
              <a:rPr lang="en-US" smtClean="0">
                <a:latin typeface="Arial" charset="0"/>
                <a:cs typeface="Arial" charset="0"/>
              </a:rPr>
              <a:t>System and patient factors</a:t>
            </a:r>
          </a:p>
          <a:p>
            <a:pPr lvl="1" eaLnBrk="1" hangingPunct="1">
              <a:lnSpc>
                <a:spcPct val="90000"/>
              </a:lnSpc>
            </a:pPr>
            <a:r>
              <a:rPr lang="en-US" smtClean="0">
                <a:latin typeface="Arial" charset="0"/>
                <a:cs typeface="Arial" charset="0"/>
              </a:rPr>
              <a:t>Less use of ancillary services / greater unmet need</a:t>
            </a:r>
          </a:p>
        </p:txBody>
      </p:sp>
      <p:sp>
        <p:nvSpPr>
          <p:cNvPr id="12292" name="Text Box 4"/>
          <p:cNvSpPr txBox="1">
            <a:spLocks noChangeArrowheads="1"/>
          </p:cNvSpPr>
          <p:nvPr/>
        </p:nvSpPr>
        <p:spPr bwMode="auto">
          <a:xfrm>
            <a:off x="838200" y="6248400"/>
            <a:ext cx="7467600" cy="731838"/>
          </a:xfrm>
          <a:prstGeom prst="rect">
            <a:avLst/>
          </a:prstGeom>
          <a:noFill/>
          <a:ln w="9525">
            <a:noFill/>
            <a:miter lim="800000"/>
            <a:headEnd/>
            <a:tailEnd/>
          </a:ln>
        </p:spPr>
        <p:txBody>
          <a:bodyPr>
            <a:spAutoFit/>
          </a:bodyPr>
          <a:lstStyle/>
          <a:p>
            <a:pPr>
              <a:spcBef>
                <a:spcPct val="50000"/>
              </a:spcBef>
            </a:pPr>
            <a:r>
              <a:rPr lang="en-US" sz="1200"/>
              <a:t>Giordano, T. MD, MPH Retention in HIV Care: What the Clinician Needs to Know.  13th Annual Clinical Conference for the Ryan White HIV/AIDS Program.  August 23-25, 2010.</a:t>
            </a:r>
          </a:p>
          <a:p>
            <a:pPr>
              <a:spcBef>
                <a:spcPct val="50000"/>
              </a:spcBef>
            </a:pPr>
            <a:endParaRPr lang="en-US" sz="1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is Prevention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HIV Prevention Interventions</a:t>
            </a:r>
          </a:p>
          <a:p>
            <a:pPr lvl="1"/>
            <a:r>
              <a:rPr lang="en-US" dirty="0" smtClean="0"/>
              <a:t>HIV testing</a:t>
            </a:r>
          </a:p>
          <a:p>
            <a:pPr lvl="1"/>
            <a:r>
              <a:rPr lang="en-US" dirty="0" smtClean="0"/>
              <a:t>HIV knowledge of transmission and prevention</a:t>
            </a:r>
          </a:p>
          <a:p>
            <a:r>
              <a:rPr lang="en-US" dirty="0" smtClean="0"/>
              <a:t>If HIV negative, how to stay negative?</a:t>
            </a:r>
          </a:p>
          <a:p>
            <a:r>
              <a:rPr lang="en-US" dirty="0" smtClean="0"/>
              <a:t>If HIV positive:</a:t>
            </a:r>
          </a:p>
          <a:p>
            <a:pPr lvl="1"/>
            <a:r>
              <a:rPr lang="en-US" dirty="0" smtClean="0"/>
              <a:t>Where to get care?</a:t>
            </a:r>
          </a:p>
          <a:p>
            <a:pPr lvl="1"/>
            <a:r>
              <a:rPr lang="en-US" dirty="0" smtClean="0"/>
              <a:t>How to stay in care?</a:t>
            </a:r>
          </a:p>
          <a:p>
            <a:pPr lvl="1"/>
            <a:r>
              <a:rPr lang="en-US" dirty="0" smtClean="0"/>
              <a:t>How to pay for care?</a:t>
            </a:r>
          </a:p>
          <a:p>
            <a:pPr lvl="1"/>
            <a:r>
              <a:rPr lang="en-US" dirty="0" smtClean="0"/>
              <a:t>Who do I tell? When?  Where? How?</a:t>
            </a:r>
          </a:p>
          <a:p>
            <a:pPr lvl="1"/>
            <a:r>
              <a:rPr lang="en-US" dirty="0" smtClean="0"/>
              <a:t>How to protect casual and steady partners?</a:t>
            </a:r>
          </a:p>
          <a:p>
            <a:pPr lvl="1"/>
            <a:r>
              <a:rPr lang="en-US" dirty="0" smtClean="0"/>
              <a:t>How to protect myself?</a:t>
            </a:r>
          </a:p>
          <a:p>
            <a:pPr lvl="1"/>
            <a:r>
              <a:rPr lang="en-US" dirty="0" smtClean="0"/>
              <a:t>Why do I need to stay in care?</a:t>
            </a:r>
          </a:p>
          <a:p>
            <a:pPr lvl="1"/>
            <a:r>
              <a:rPr lang="en-US" dirty="0" smtClean="0"/>
              <a:t>Why do I need these meds? In this way?</a:t>
            </a:r>
            <a:endParaRPr lang="en-US" dirty="0"/>
          </a:p>
        </p:txBody>
      </p:sp>
    </p:spTree>
    <p:extLst>
      <p:ext uri="{BB962C8B-B14F-4D97-AF65-F5344CB8AC3E}">
        <p14:creationId xmlns:p14="http://schemas.microsoft.com/office/powerpoint/2010/main" xmlns="" val="2435112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COORDINATING THE PIECES</a:t>
            </a:r>
            <a:endParaRPr lang="en-US" sz="4400" dirty="0"/>
          </a:p>
        </p:txBody>
      </p:sp>
      <p:graphicFrame>
        <p:nvGraphicFramePr>
          <p:cNvPr id="5" name="Content Placeholder 4"/>
          <p:cNvGraphicFramePr>
            <a:graphicFrameLocks noGrp="1"/>
          </p:cNvGraphicFramePr>
          <p:nvPr>
            <p:ph idx="1"/>
          </p:nvPr>
        </p:nvGraphicFramePr>
        <p:xfrm>
          <a:off x="-287805" y="1600200"/>
          <a:ext cx="9279405"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541930" y="3487271"/>
            <a:ext cx="1246094" cy="646331"/>
          </a:xfrm>
          <a:prstGeom prst="rect">
            <a:avLst/>
          </a:prstGeom>
          <a:noFill/>
        </p:spPr>
        <p:txBody>
          <a:bodyPr wrap="square" rtlCol="0">
            <a:spAutoFit/>
          </a:bodyPr>
          <a:lstStyle/>
          <a:p>
            <a:pPr algn="ctr"/>
            <a:r>
              <a:rPr lang="en-US" dirty="0" smtClean="0"/>
              <a:t>HIV TESTING</a:t>
            </a:r>
            <a:endParaRPr lang="en-US" dirty="0"/>
          </a:p>
        </p:txBody>
      </p:sp>
      <p:cxnSp>
        <p:nvCxnSpPr>
          <p:cNvPr id="8" name="Straight Arrow Connector 7"/>
          <p:cNvCxnSpPr/>
          <p:nvPr/>
        </p:nvCxnSpPr>
        <p:spPr>
          <a:xfrm>
            <a:off x="4303058" y="5217459"/>
            <a:ext cx="28687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905936" y="5032793"/>
            <a:ext cx="1066799" cy="338554"/>
          </a:xfrm>
          <a:prstGeom prst="rect">
            <a:avLst/>
          </a:prstGeom>
          <a:noFill/>
        </p:spPr>
        <p:txBody>
          <a:bodyPr wrap="square" rtlCol="0">
            <a:spAutoFit/>
          </a:bodyPr>
          <a:lstStyle/>
          <a:p>
            <a:r>
              <a:rPr lang="en-US" sz="1600" dirty="0" smtClean="0"/>
              <a:t>PS+OR</a:t>
            </a:r>
            <a:endParaRPr lang="en-US" sz="1600" dirty="0"/>
          </a:p>
        </p:txBody>
      </p:sp>
      <p:cxnSp>
        <p:nvCxnSpPr>
          <p:cNvPr id="15" name="Straight Arrow Connector 14"/>
          <p:cNvCxnSpPr/>
          <p:nvPr/>
        </p:nvCxnSpPr>
        <p:spPr>
          <a:xfrm flipV="1">
            <a:off x="5818093" y="3092824"/>
            <a:ext cx="600636" cy="2689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418729" y="2715434"/>
            <a:ext cx="1515035" cy="584775"/>
          </a:xfrm>
          <a:prstGeom prst="rect">
            <a:avLst/>
          </a:prstGeom>
          <a:noFill/>
        </p:spPr>
        <p:txBody>
          <a:bodyPr wrap="square" rtlCol="0">
            <a:spAutoFit/>
          </a:bodyPr>
          <a:lstStyle/>
          <a:p>
            <a:r>
              <a:rPr lang="en-US" sz="1600" dirty="0" smtClean="0"/>
              <a:t>Pt. Shows: PN+PS+HE</a:t>
            </a:r>
            <a:endParaRPr lang="en-US" sz="1600" dirty="0"/>
          </a:p>
        </p:txBody>
      </p:sp>
      <p:sp>
        <p:nvSpPr>
          <p:cNvPr id="19" name="TextBox 18"/>
          <p:cNvSpPr txBox="1"/>
          <p:nvPr/>
        </p:nvSpPr>
        <p:spPr>
          <a:xfrm>
            <a:off x="7760074" y="4009760"/>
            <a:ext cx="1546412" cy="830997"/>
          </a:xfrm>
          <a:prstGeom prst="rect">
            <a:avLst/>
          </a:prstGeom>
          <a:noFill/>
        </p:spPr>
        <p:txBody>
          <a:bodyPr wrap="square" rtlCol="0">
            <a:spAutoFit/>
          </a:bodyPr>
          <a:lstStyle/>
          <a:p>
            <a:r>
              <a:rPr lang="en-US" sz="1600" dirty="0" smtClean="0">
                <a:solidFill>
                  <a:srgbClr val="FF0000"/>
                </a:solidFill>
              </a:rPr>
              <a:t>LINK TO HIV CARE/</a:t>
            </a:r>
          </a:p>
          <a:p>
            <a:r>
              <a:rPr lang="en-US" sz="1600" dirty="0" smtClean="0">
                <a:solidFill>
                  <a:srgbClr val="FF0000"/>
                </a:solidFill>
              </a:rPr>
              <a:t>PN+PS+HE</a:t>
            </a:r>
            <a:endParaRPr lang="en-US" sz="1600" dirty="0">
              <a:solidFill>
                <a:srgbClr val="FF0000"/>
              </a:solidFill>
            </a:endParaRPr>
          </a:p>
        </p:txBody>
      </p:sp>
      <p:sp>
        <p:nvSpPr>
          <p:cNvPr id="20" name="TextBox 19"/>
          <p:cNvSpPr txBox="1"/>
          <p:nvPr/>
        </p:nvSpPr>
        <p:spPr>
          <a:xfrm>
            <a:off x="6249519" y="3784813"/>
            <a:ext cx="1787339" cy="584775"/>
          </a:xfrm>
          <a:prstGeom prst="rect">
            <a:avLst/>
          </a:prstGeom>
          <a:noFill/>
        </p:spPr>
        <p:txBody>
          <a:bodyPr wrap="square" rtlCol="0">
            <a:spAutoFit/>
          </a:bodyPr>
          <a:lstStyle/>
          <a:p>
            <a:r>
              <a:rPr lang="en-US" sz="1600" dirty="0" smtClean="0"/>
              <a:t>Pt. No Shows: PN      OR+PS</a:t>
            </a:r>
            <a:endParaRPr lang="en-US" sz="1600" dirty="0"/>
          </a:p>
        </p:txBody>
      </p:sp>
      <p:cxnSp>
        <p:nvCxnSpPr>
          <p:cNvPr id="22" name="Straight Arrow Connector 21"/>
          <p:cNvCxnSpPr/>
          <p:nvPr/>
        </p:nvCxnSpPr>
        <p:spPr>
          <a:xfrm>
            <a:off x="6687669" y="4201796"/>
            <a:ext cx="26894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5804647" y="5217459"/>
            <a:ext cx="44487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6284259" y="5032793"/>
            <a:ext cx="1918447" cy="584775"/>
          </a:xfrm>
          <a:prstGeom prst="rect">
            <a:avLst/>
          </a:prstGeom>
          <a:noFill/>
        </p:spPr>
        <p:txBody>
          <a:bodyPr wrap="square" rtlCol="0">
            <a:spAutoFit/>
          </a:bodyPr>
          <a:lstStyle/>
          <a:p>
            <a:r>
              <a:rPr lang="en-US" sz="1600" dirty="0" smtClean="0">
                <a:solidFill>
                  <a:srgbClr val="FF0000"/>
                </a:solidFill>
              </a:rPr>
              <a:t>LINK TO HIV CARE/PN+PS+HE</a:t>
            </a:r>
            <a:endParaRPr lang="en-US" sz="1600" dirty="0">
              <a:solidFill>
                <a:srgbClr val="FF0000"/>
              </a:solidFill>
            </a:endParaRPr>
          </a:p>
        </p:txBody>
      </p:sp>
      <p:cxnSp>
        <p:nvCxnSpPr>
          <p:cNvPr id="28" name="Straight Arrow Connector 27"/>
          <p:cNvCxnSpPr/>
          <p:nvPr/>
        </p:nvCxnSpPr>
        <p:spPr>
          <a:xfrm>
            <a:off x="7700682" y="4201796"/>
            <a:ext cx="14231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5917266" y="3947839"/>
            <a:ext cx="276784" cy="1238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4905936" y="2232212"/>
            <a:ext cx="55357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647764" y="1792943"/>
            <a:ext cx="1775011" cy="584775"/>
          </a:xfrm>
          <a:prstGeom prst="rect">
            <a:avLst/>
          </a:prstGeom>
          <a:noFill/>
        </p:spPr>
        <p:txBody>
          <a:bodyPr wrap="square" rtlCol="0">
            <a:spAutoFit/>
          </a:bodyPr>
          <a:lstStyle/>
          <a:p>
            <a:r>
              <a:rPr lang="en-US" sz="1600" dirty="0" smtClean="0"/>
              <a:t>Refer to Primary Care Provider</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Testing</a:t>
            </a:r>
            <a:endParaRPr lang="en-US" dirty="0"/>
          </a:p>
        </p:txBody>
      </p:sp>
      <p:sp>
        <p:nvSpPr>
          <p:cNvPr id="3" name="Content Placeholder 2"/>
          <p:cNvSpPr>
            <a:spLocks noGrp="1"/>
          </p:cNvSpPr>
          <p:nvPr>
            <p:ph idx="1"/>
          </p:nvPr>
        </p:nvSpPr>
        <p:spPr/>
        <p:txBody>
          <a:bodyPr>
            <a:normAutofit lnSpcReduction="10000"/>
          </a:bodyPr>
          <a:lstStyle/>
          <a:p>
            <a:r>
              <a:rPr lang="en-US" dirty="0" smtClean="0"/>
              <a:t>Community Based</a:t>
            </a:r>
          </a:p>
          <a:p>
            <a:pPr lvl="1"/>
            <a:r>
              <a:rPr lang="en-US" dirty="0" smtClean="0"/>
              <a:t>Targeted Testing</a:t>
            </a:r>
          </a:p>
          <a:p>
            <a:pPr lvl="1"/>
            <a:r>
              <a:rPr lang="en-US" dirty="0" smtClean="0"/>
              <a:t>Health Educator/Tester</a:t>
            </a:r>
          </a:p>
          <a:p>
            <a:pPr lvl="2"/>
            <a:r>
              <a:rPr lang="en-US" dirty="0" smtClean="0"/>
              <a:t>If negative, educates on how to stay negative</a:t>
            </a:r>
          </a:p>
          <a:p>
            <a:pPr lvl="2"/>
            <a:r>
              <a:rPr lang="en-US" dirty="0" smtClean="0"/>
              <a:t>If positive,</a:t>
            </a:r>
            <a:r>
              <a:rPr lang="en-US" dirty="0"/>
              <a:t> </a:t>
            </a:r>
            <a:r>
              <a:rPr lang="en-US" dirty="0" smtClean="0"/>
              <a:t>links participant to care</a:t>
            </a:r>
          </a:p>
          <a:p>
            <a:r>
              <a:rPr lang="en-US" dirty="0" smtClean="0"/>
              <a:t>Clinic-based and/or hospital based HIV testing</a:t>
            </a:r>
          </a:p>
          <a:p>
            <a:pPr lvl="1"/>
            <a:r>
              <a:rPr lang="en-US" dirty="0" smtClean="0"/>
              <a:t>Routine, opt-out testing</a:t>
            </a:r>
          </a:p>
          <a:p>
            <a:pPr lvl="1"/>
            <a:r>
              <a:rPr lang="en-US" dirty="0" smtClean="0"/>
              <a:t>Medical Provider</a:t>
            </a:r>
          </a:p>
          <a:p>
            <a:pPr lvl="2"/>
            <a:r>
              <a:rPr lang="en-US" dirty="0" smtClean="0"/>
              <a:t>If HIV positive,</a:t>
            </a:r>
            <a:r>
              <a:rPr lang="en-US" dirty="0"/>
              <a:t> </a:t>
            </a:r>
            <a:r>
              <a:rPr lang="en-US" dirty="0" smtClean="0"/>
              <a:t>provider gives result and refers patient to care</a:t>
            </a:r>
          </a:p>
          <a:p>
            <a:pPr lvl="2"/>
            <a:r>
              <a:rPr lang="en-US" dirty="0" smtClean="0"/>
              <a:t>Patient may leave without result</a:t>
            </a:r>
          </a:p>
          <a:p>
            <a:pPr lvl="3"/>
            <a:r>
              <a:rPr lang="en-US" dirty="0" smtClean="0"/>
              <a:t>Who follows this patient?</a:t>
            </a:r>
          </a:p>
          <a:p>
            <a:pPr lvl="1"/>
            <a:endParaRPr lang="en-US" dirty="0"/>
          </a:p>
        </p:txBody>
      </p:sp>
    </p:spTree>
    <p:extLst>
      <p:ext uri="{BB962C8B-B14F-4D97-AF65-F5344CB8AC3E}">
        <p14:creationId xmlns:p14="http://schemas.microsoft.com/office/powerpoint/2010/main" xmlns="" val="660794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ctr" rtl="0">
              <a:spcBef>
                <a:spcPct val="0"/>
              </a:spcBef>
            </a:pPr>
            <a:r>
              <a:rPr lang="en-US" sz="4400" dirty="0" smtClean="0"/>
              <a:t>Who follows this patient?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Passive vs. Active Surveillance</a:t>
            </a:r>
          </a:p>
          <a:p>
            <a:r>
              <a:rPr lang="en-US" dirty="0" smtClean="0"/>
              <a:t>Outreach Staff</a:t>
            </a:r>
          </a:p>
          <a:p>
            <a:pPr lvl="1"/>
            <a:r>
              <a:rPr lang="en-US" dirty="0" smtClean="0"/>
              <a:t>Redefine/expand outreach</a:t>
            </a:r>
          </a:p>
          <a:p>
            <a:pPr lvl="2"/>
            <a:r>
              <a:rPr lang="en-US" dirty="0" smtClean="0"/>
              <a:t>In older days, outreach meant case finding/testing</a:t>
            </a:r>
          </a:p>
          <a:p>
            <a:pPr lvl="2"/>
            <a:r>
              <a:rPr lang="en-US" dirty="0" smtClean="0"/>
              <a:t>Now-a-days, outreach may include field visits to find individuals who have tested HIV positive and:</a:t>
            </a:r>
          </a:p>
          <a:p>
            <a:pPr lvl="3"/>
            <a:r>
              <a:rPr lang="en-US" dirty="0" smtClean="0"/>
              <a:t>Don’t know they are positive</a:t>
            </a:r>
          </a:p>
          <a:p>
            <a:pPr lvl="3"/>
            <a:r>
              <a:rPr lang="en-US" dirty="0" smtClean="0"/>
              <a:t>Know they are positive but have not connected to HIV primary care at all</a:t>
            </a:r>
          </a:p>
          <a:p>
            <a:pPr lvl="3"/>
            <a:r>
              <a:rPr lang="en-US" dirty="0" smtClean="0"/>
              <a:t>Know they are positive, were in care  and have dropped out of care</a:t>
            </a:r>
          </a:p>
          <a:p>
            <a:r>
              <a:rPr lang="en-US" dirty="0" smtClean="0"/>
              <a:t>Partner Services/Disease Intervention Specialist (DIS)</a:t>
            </a:r>
            <a:endParaRPr lang="en-US" dirty="0"/>
          </a:p>
        </p:txBody>
      </p:sp>
    </p:spTree>
    <p:extLst>
      <p:ext uri="{BB962C8B-B14F-4D97-AF65-F5344CB8AC3E}">
        <p14:creationId xmlns:p14="http://schemas.microsoft.com/office/powerpoint/2010/main" xmlns="" val="549630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dirty="0" smtClean="0"/>
              <a:t>This continuing education activity is managed and accredited by Professional Education Service Group.  The information presented in this activity represents the opinion of the author(s) or faculty. Neither PESG, nor any accrediting organization endorses any commercial products displayed or mentioned in conjunction with this activity.</a:t>
            </a:r>
          </a:p>
          <a:p>
            <a:r>
              <a:rPr lang="en-US" dirty="0" smtClean="0"/>
              <a:t>Commercial Support was not received for this activity.</a:t>
            </a:r>
            <a:endParaRPr lang="en-US" dirty="0"/>
          </a:p>
        </p:txBody>
      </p:sp>
    </p:spTree>
    <p:extLst>
      <p:ext uri="{BB962C8B-B14F-4D97-AF65-F5344CB8AC3E}">
        <p14:creationId xmlns:p14="http://schemas.microsoft.com/office/powerpoint/2010/main" xmlns="" val="2545709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15153" y="107576"/>
            <a:ext cx="8376398" cy="1336956"/>
          </a:xfrm>
        </p:spPr>
        <p:txBody>
          <a:bodyPr/>
          <a:lstStyle/>
          <a:p>
            <a:r>
              <a:rPr lang="en-US" dirty="0"/>
              <a:t>PRIMARY GOAL OF </a:t>
            </a:r>
            <a:r>
              <a:rPr lang="en-US" dirty="0" smtClean="0"/>
              <a:t>PCRS:</a:t>
            </a:r>
            <a:br>
              <a:rPr lang="en-US" dirty="0" smtClean="0"/>
            </a:br>
            <a:r>
              <a:rPr lang="en-US" dirty="0" smtClean="0"/>
              <a:t>PARTNER SERVICES (PS)</a:t>
            </a:r>
            <a:endParaRPr lang="en-US" dirty="0"/>
          </a:p>
        </p:txBody>
      </p:sp>
      <p:sp>
        <p:nvSpPr>
          <p:cNvPr id="36867" name="Rectangle 3"/>
          <p:cNvSpPr>
            <a:spLocks noGrp="1" noChangeArrowheads="1"/>
          </p:cNvSpPr>
          <p:nvPr>
            <p:ph type="body" idx="1"/>
          </p:nvPr>
        </p:nvSpPr>
        <p:spPr/>
        <p:txBody>
          <a:bodyPr/>
          <a:lstStyle/>
          <a:p>
            <a:r>
              <a:rPr lang="en-US" dirty="0"/>
              <a:t>Partner </a:t>
            </a:r>
            <a:r>
              <a:rPr lang="en-US" dirty="0" smtClean="0"/>
              <a:t>Services has </a:t>
            </a:r>
            <a:r>
              <a:rPr lang="en-US" dirty="0"/>
              <a:t>2 main </a:t>
            </a:r>
            <a:r>
              <a:rPr lang="en-US" dirty="0" smtClean="0"/>
              <a:t>goals:</a:t>
            </a:r>
            <a:endParaRPr lang="en-US" dirty="0"/>
          </a:p>
          <a:p>
            <a:pPr>
              <a:buNone/>
            </a:pPr>
            <a:r>
              <a:rPr lang="en-US" dirty="0"/>
              <a:t>1. Interrupting HIV transmission by providing services to partners so they can either avoid the infection or prevent transmission to others</a:t>
            </a:r>
          </a:p>
          <a:p>
            <a:pPr>
              <a:buNone/>
            </a:pPr>
            <a:r>
              <a:rPr lang="en-US" dirty="0"/>
              <a:t>2. Helping partners gain access to health services, counseling, testing, and other prevention services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	The 3 phases of PCRS</a:t>
            </a:r>
          </a:p>
        </p:txBody>
      </p:sp>
      <p:sp>
        <p:nvSpPr>
          <p:cNvPr id="104451" name="Rectangle 3"/>
          <p:cNvSpPr>
            <a:spLocks noGrp="1" noChangeArrowheads="1"/>
          </p:cNvSpPr>
          <p:nvPr>
            <p:ph type="body" idx="1"/>
          </p:nvPr>
        </p:nvSpPr>
        <p:spPr/>
        <p:txBody>
          <a:bodyPr/>
          <a:lstStyle/>
          <a:p>
            <a:r>
              <a:rPr lang="en-US" dirty="0" smtClean="0"/>
              <a:t> </a:t>
            </a:r>
            <a:r>
              <a:rPr lang="en-US" dirty="0"/>
              <a:t>Working with the HIV-infected </a:t>
            </a:r>
            <a:r>
              <a:rPr lang="en-US" dirty="0" smtClean="0"/>
              <a:t>Client</a:t>
            </a:r>
          </a:p>
          <a:p>
            <a:pPr lvl="1"/>
            <a:r>
              <a:rPr lang="en-US" dirty="0" smtClean="0"/>
              <a:t>When </a:t>
            </a:r>
            <a:r>
              <a:rPr lang="en-US" dirty="0" smtClean="0"/>
              <a:t>Testing and Care is Coordinated: </a:t>
            </a:r>
          </a:p>
          <a:p>
            <a:pPr lvl="1">
              <a:lnSpc>
                <a:spcPct val="90000"/>
              </a:lnSpc>
              <a:buNone/>
            </a:pPr>
            <a:r>
              <a:rPr lang="en-US" dirty="0" smtClean="0"/>
              <a:t>IN CLINIC </a:t>
            </a:r>
            <a:r>
              <a:rPr lang="en-US" dirty="0" smtClean="0">
                <a:solidFill>
                  <a:srgbClr val="FF0000"/>
                </a:solidFill>
              </a:rPr>
              <a:t>OR</a:t>
            </a:r>
            <a:r>
              <a:rPr lang="en-US" dirty="0" smtClean="0"/>
              <a:t> FIELD WHILE DELIVERING RESULTS </a:t>
            </a:r>
            <a:r>
              <a:rPr lang="en-US" dirty="0" smtClean="0">
                <a:solidFill>
                  <a:srgbClr val="FF0000"/>
                </a:solidFill>
              </a:rPr>
              <a:t>OR</a:t>
            </a:r>
            <a:r>
              <a:rPr lang="en-US" dirty="0" smtClean="0"/>
              <a:t> IN CONJUNCTION WITH </a:t>
            </a:r>
            <a:r>
              <a:rPr lang="en-US" dirty="0" smtClean="0"/>
              <a:t>OUTREACH</a:t>
            </a:r>
            <a:endParaRPr lang="en-US" dirty="0"/>
          </a:p>
          <a:p>
            <a:r>
              <a:rPr lang="en-US" dirty="0" smtClean="0"/>
              <a:t>Locating </a:t>
            </a:r>
            <a:r>
              <a:rPr lang="en-US" dirty="0"/>
              <a:t>Partners</a:t>
            </a:r>
          </a:p>
          <a:p>
            <a:r>
              <a:rPr lang="en-US" dirty="0" smtClean="0"/>
              <a:t>Working with Partners</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lgn="ctr"/>
            <a:r>
              <a:rPr lang="en-US" sz="3800"/>
              <a:t>PHASE 1: WORKING WITH THE  HIV-INFECTED CLIENT</a:t>
            </a:r>
          </a:p>
        </p:txBody>
      </p:sp>
      <p:sp>
        <p:nvSpPr>
          <p:cNvPr id="106499" name="Rectangle 3"/>
          <p:cNvSpPr>
            <a:spLocks noGrp="1" noChangeArrowheads="1"/>
          </p:cNvSpPr>
          <p:nvPr>
            <p:ph type="body" idx="1"/>
          </p:nvPr>
        </p:nvSpPr>
        <p:spPr/>
        <p:txBody>
          <a:bodyPr/>
          <a:lstStyle/>
          <a:p>
            <a:pPr marL="533400" indent="-533400">
              <a:buFont typeface="Wingdings" pitchFamily="2" charset="2"/>
              <a:buNone/>
            </a:pPr>
            <a:r>
              <a:rPr lang="en-US" dirty="0"/>
              <a:t>		After the client tests positive</a:t>
            </a:r>
          </a:p>
          <a:p>
            <a:pPr marL="533400" indent="-533400">
              <a:buFont typeface="Wingdings" pitchFamily="2" charset="2"/>
              <a:buAutoNum type="arabicPeriod"/>
            </a:pPr>
            <a:r>
              <a:rPr lang="en-US" dirty="0" smtClean="0"/>
              <a:t>Transition</a:t>
            </a:r>
            <a:endParaRPr lang="en-US" dirty="0"/>
          </a:p>
          <a:p>
            <a:pPr marL="533400" indent="-533400">
              <a:buFont typeface="Wingdings" pitchFamily="2" charset="2"/>
              <a:buAutoNum type="arabicPeriod"/>
            </a:pPr>
            <a:r>
              <a:rPr lang="en-US" dirty="0"/>
              <a:t>Partner Referral Options</a:t>
            </a:r>
          </a:p>
          <a:p>
            <a:pPr marL="533400" indent="-533400">
              <a:buFont typeface="Wingdings" pitchFamily="2" charset="2"/>
              <a:buAutoNum type="arabicPeriod"/>
            </a:pPr>
            <a:r>
              <a:rPr lang="en-US" dirty="0"/>
              <a:t>Elicitation 	</a:t>
            </a:r>
          </a:p>
          <a:p>
            <a:pPr marL="533400" indent="-533400">
              <a:buFont typeface="Wingdings" pitchFamily="2" charset="2"/>
              <a:buAutoNum type="arabicPeriod"/>
            </a:pPr>
            <a:r>
              <a:rPr lang="en-US" dirty="0"/>
              <a:t>Partner Referral Plan and Coaching</a:t>
            </a:r>
          </a:p>
          <a:p>
            <a:pPr marL="533400" indent="-533400">
              <a:buFont typeface="Wingdings" pitchFamily="2" charset="2"/>
              <a:buAutoNum type="arabicPeriod"/>
            </a:pPr>
            <a:r>
              <a:rPr lang="en-US" dirty="0" smtClean="0"/>
              <a:t>Summary</a:t>
            </a:r>
          </a:p>
          <a:p>
            <a:pPr marL="533400" indent="-533400">
              <a:buNone/>
            </a:pPr>
            <a:r>
              <a:rPr lang="en-US" dirty="0" smtClean="0">
                <a:solidFill>
                  <a:srgbClr val="FF0000"/>
                </a:solidFill>
              </a:rPr>
              <a:t>ONGOING IN CLINIC WITH HE &amp; OTHER DISCIPLINES</a:t>
            </a:r>
            <a:endParaRPr lang="en-US"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sz="3800" dirty="0"/>
              <a:t>PHASE 2: LOCATING PARTNERS</a:t>
            </a:r>
          </a:p>
        </p:txBody>
      </p:sp>
      <p:sp>
        <p:nvSpPr>
          <p:cNvPr id="115715" name="Rectangle 3"/>
          <p:cNvSpPr>
            <a:spLocks noGrp="1" noChangeArrowheads="1"/>
          </p:cNvSpPr>
          <p:nvPr>
            <p:ph type="body" idx="1"/>
          </p:nvPr>
        </p:nvSpPr>
        <p:spPr/>
        <p:txBody>
          <a:bodyPr>
            <a:normAutofit/>
          </a:bodyPr>
          <a:lstStyle/>
          <a:p>
            <a:pPr>
              <a:lnSpc>
                <a:spcPct val="90000"/>
              </a:lnSpc>
            </a:pPr>
            <a:r>
              <a:rPr lang="en-US" sz="2400" dirty="0" smtClean="0"/>
              <a:t>3 </a:t>
            </a:r>
            <a:r>
              <a:rPr lang="en-US" sz="2400" dirty="0"/>
              <a:t>ways of Locating </a:t>
            </a:r>
            <a:r>
              <a:rPr lang="en-US" sz="2400" dirty="0" smtClean="0"/>
              <a:t>Partners</a:t>
            </a:r>
          </a:p>
          <a:p>
            <a:pPr lvl="1">
              <a:lnSpc>
                <a:spcPct val="90000"/>
              </a:lnSpc>
            </a:pPr>
            <a:r>
              <a:rPr lang="en-US" sz="2200" dirty="0" smtClean="0"/>
              <a:t>Phone- ensure identity</a:t>
            </a:r>
            <a:r>
              <a:rPr lang="en-US" dirty="0"/>
              <a:t>,</a:t>
            </a:r>
            <a:r>
              <a:rPr lang="en-US" sz="2200" dirty="0" smtClean="0"/>
              <a:t> </a:t>
            </a:r>
            <a:endParaRPr lang="en-US" sz="2200" dirty="0"/>
          </a:p>
          <a:p>
            <a:pPr lvl="1">
              <a:lnSpc>
                <a:spcPct val="90000"/>
              </a:lnSpc>
            </a:pPr>
            <a:r>
              <a:rPr lang="en-US" sz="2200" dirty="0" smtClean="0"/>
              <a:t>Searching </a:t>
            </a:r>
            <a:r>
              <a:rPr lang="en-US" sz="2200" dirty="0"/>
              <a:t>records for phone and </a:t>
            </a:r>
            <a:r>
              <a:rPr lang="en-US" sz="2200" dirty="0" smtClean="0"/>
              <a:t>address,</a:t>
            </a:r>
            <a:endParaRPr lang="en-US" sz="2200" dirty="0"/>
          </a:p>
          <a:p>
            <a:pPr lvl="1">
              <a:lnSpc>
                <a:spcPct val="90000"/>
              </a:lnSpc>
            </a:pPr>
            <a:r>
              <a:rPr lang="en-US" sz="2200" dirty="0" smtClean="0"/>
              <a:t>Going </a:t>
            </a:r>
            <a:r>
              <a:rPr lang="en-US" sz="2200" dirty="0"/>
              <a:t>into the </a:t>
            </a:r>
            <a:r>
              <a:rPr lang="en-US" sz="2200" dirty="0" smtClean="0"/>
              <a:t>field.</a:t>
            </a:r>
          </a:p>
          <a:p>
            <a:pPr lvl="1">
              <a:lnSpc>
                <a:spcPct val="90000"/>
              </a:lnSpc>
            </a:pPr>
            <a:r>
              <a:rPr lang="en-US" dirty="0" smtClean="0">
                <a:solidFill>
                  <a:srgbClr val="FF0000"/>
                </a:solidFill>
              </a:rPr>
              <a:t>PS CAN BE ONGOING DURING HIV PRIMARY CARE</a:t>
            </a:r>
            <a:endParaRPr lang="en-US" sz="2200" dirty="0" smtClean="0">
              <a:solidFill>
                <a:srgbClr val="FF0000"/>
              </a:solidFill>
            </a:endParaRPr>
          </a:p>
          <a:p>
            <a:pPr>
              <a:lnSpc>
                <a:spcPct val="90000"/>
              </a:lnSpc>
            </a:pP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Positive Interventions</a:t>
            </a:r>
            <a:endParaRPr lang="en-US" dirty="0"/>
          </a:p>
        </p:txBody>
      </p:sp>
      <p:sp>
        <p:nvSpPr>
          <p:cNvPr id="3" name="Content Placeholder 2"/>
          <p:cNvSpPr>
            <a:spLocks noGrp="1"/>
          </p:cNvSpPr>
          <p:nvPr>
            <p:ph idx="1"/>
          </p:nvPr>
        </p:nvSpPr>
        <p:spPr/>
        <p:txBody>
          <a:bodyPr/>
          <a:lstStyle/>
          <a:p>
            <a:r>
              <a:rPr lang="en-US" dirty="0" smtClean="0"/>
              <a:t>Linkage to Care</a:t>
            </a:r>
          </a:p>
          <a:p>
            <a:r>
              <a:rPr lang="en-US" dirty="0" smtClean="0"/>
              <a:t>Engagement and Retention in Care</a:t>
            </a:r>
          </a:p>
          <a:p>
            <a:r>
              <a:rPr lang="en-US" dirty="0" smtClean="0"/>
              <a:t>Medication Adherence</a:t>
            </a:r>
          </a:p>
          <a:p>
            <a:r>
              <a:rPr lang="en-US" dirty="0" smtClean="0"/>
              <a:t>Partner Services</a:t>
            </a:r>
            <a:endParaRPr lang="en-US" dirty="0"/>
          </a:p>
        </p:txBody>
      </p:sp>
    </p:spTree>
    <p:extLst>
      <p:ext uri="{BB962C8B-B14F-4D97-AF65-F5344CB8AC3E}">
        <p14:creationId xmlns:p14="http://schemas.microsoft.com/office/powerpoint/2010/main" xmlns="" val="3274969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0" name="Footer Placeholder 20"/>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r>
              <a:rPr lang="en-US" smtClean="0"/>
              <a:t>HPTN 065: TLC-Plus: Feasibility of an enhanced test, link-to-care plus treat approach for HIV prevention in the US.: Bernard M. Branson, MD; August 2010 </a:t>
            </a:r>
          </a:p>
        </p:txBody>
      </p:sp>
      <p:sp>
        <p:nvSpPr>
          <p:cNvPr id="9218" name="Title 1"/>
          <p:cNvSpPr>
            <a:spLocks noGrp="1"/>
          </p:cNvSpPr>
          <p:nvPr>
            <p:ph type="title" idx="4294967295"/>
          </p:nvPr>
        </p:nvSpPr>
        <p:spPr>
          <a:xfrm>
            <a:off x="0" y="107950"/>
            <a:ext cx="8042275" cy="1336675"/>
          </a:xfrm>
        </p:spPr>
        <p:txBody>
          <a:bodyPr/>
          <a:lstStyle/>
          <a:p>
            <a:pPr algn="ctr"/>
            <a:r>
              <a:rPr lang="en-US" smtClean="0"/>
              <a:t>HPTN 065: TLC-Plus</a:t>
            </a:r>
          </a:p>
        </p:txBody>
      </p:sp>
      <p:sp>
        <p:nvSpPr>
          <p:cNvPr id="9221" name="TextBox 4"/>
          <p:cNvSpPr txBox="1">
            <a:spLocks noChangeArrowheads="1"/>
          </p:cNvSpPr>
          <p:nvPr/>
        </p:nvSpPr>
        <p:spPr bwMode="auto">
          <a:xfrm>
            <a:off x="1219200" y="1676400"/>
            <a:ext cx="2667000" cy="369888"/>
          </a:xfrm>
          <a:prstGeom prst="rect">
            <a:avLst/>
          </a:prstGeom>
          <a:noFill/>
          <a:ln w="9525">
            <a:noFill/>
            <a:miter lim="800000"/>
            <a:headEnd/>
            <a:tailEnd/>
          </a:ln>
        </p:spPr>
        <p:txBody>
          <a:bodyPr>
            <a:spAutoFit/>
          </a:bodyPr>
          <a:lstStyle/>
          <a:p>
            <a:pPr algn="ctr"/>
            <a:r>
              <a:rPr lang="en-US" b="1"/>
              <a:t>Test</a:t>
            </a:r>
          </a:p>
        </p:txBody>
      </p:sp>
      <p:sp>
        <p:nvSpPr>
          <p:cNvPr id="9222" name="TextBox 9"/>
          <p:cNvSpPr txBox="1">
            <a:spLocks noChangeArrowheads="1"/>
          </p:cNvSpPr>
          <p:nvPr/>
        </p:nvSpPr>
        <p:spPr bwMode="auto">
          <a:xfrm>
            <a:off x="1295400" y="3505200"/>
            <a:ext cx="2514600" cy="646113"/>
          </a:xfrm>
          <a:prstGeom prst="rect">
            <a:avLst/>
          </a:prstGeom>
          <a:noFill/>
          <a:ln w="9525">
            <a:noFill/>
            <a:miter lim="800000"/>
            <a:headEnd/>
            <a:tailEnd/>
          </a:ln>
        </p:spPr>
        <p:txBody>
          <a:bodyPr>
            <a:spAutoFit/>
          </a:bodyPr>
          <a:lstStyle/>
          <a:p>
            <a:pPr algn="ctr"/>
            <a:r>
              <a:rPr lang="en-US"/>
              <a:t>Adoption of safer behaviors</a:t>
            </a:r>
          </a:p>
        </p:txBody>
      </p:sp>
      <p:sp>
        <p:nvSpPr>
          <p:cNvPr id="9223" name="TextBox 10"/>
          <p:cNvSpPr txBox="1">
            <a:spLocks noChangeArrowheads="1"/>
          </p:cNvSpPr>
          <p:nvPr/>
        </p:nvSpPr>
        <p:spPr bwMode="auto">
          <a:xfrm>
            <a:off x="5562600" y="1447800"/>
            <a:ext cx="2362200" cy="369888"/>
          </a:xfrm>
          <a:prstGeom prst="rect">
            <a:avLst/>
          </a:prstGeom>
          <a:noFill/>
          <a:ln w="9525">
            <a:noFill/>
            <a:miter lim="800000"/>
            <a:headEnd/>
            <a:tailEnd/>
          </a:ln>
        </p:spPr>
        <p:txBody>
          <a:bodyPr>
            <a:spAutoFit/>
          </a:bodyPr>
          <a:lstStyle/>
          <a:p>
            <a:pPr algn="ctr"/>
            <a:r>
              <a:rPr lang="en-US" b="1"/>
              <a:t>Enroll in Care</a:t>
            </a:r>
          </a:p>
        </p:txBody>
      </p:sp>
      <p:sp>
        <p:nvSpPr>
          <p:cNvPr id="14" name="Down Arrow 13"/>
          <p:cNvSpPr/>
          <p:nvPr/>
        </p:nvSpPr>
        <p:spPr>
          <a:xfrm>
            <a:off x="6324600" y="2590800"/>
            <a:ext cx="103188"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sp>
        <p:nvSpPr>
          <p:cNvPr id="15" name="Down Arrow 14"/>
          <p:cNvSpPr/>
          <p:nvPr/>
        </p:nvSpPr>
        <p:spPr>
          <a:xfrm flipH="1">
            <a:off x="2514600" y="2819400"/>
            <a:ext cx="762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6" name="TextBox 15"/>
          <p:cNvSpPr txBox="1">
            <a:spLocks noChangeArrowheads="1"/>
          </p:cNvSpPr>
          <p:nvPr/>
        </p:nvSpPr>
        <p:spPr bwMode="auto">
          <a:xfrm>
            <a:off x="5486400" y="3352800"/>
            <a:ext cx="1828800" cy="646113"/>
          </a:xfrm>
          <a:prstGeom prst="rect">
            <a:avLst/>
          </a:prstGeom>
          <a:noFill/>
          <a:ln w="9525">
            <a:noFill/>
            <a:miter lim="800000"/>
            <a:headEnd/>
            <a:tailEnd/>
          </a:ln>
        </p:spPr>
        <p:txBody>
          <a:bodyPr>
            <a:spAutoFit/>
          </a:bodyPr>
          <a:lstStyle/>
          <a:p>
            <a:r>
              <a:rPr lang="en-US"/>
              <a:t>Maintain viral suppression</a:t>
            </a:r>
          </a:p>
        </p:txBody>
      </p:sp>
      <p:sp>
        <p:nvSpPr>
          <p:cNvPr id="18" name="Curved Right Arrow 17"/>
          <p:cNvSpPr/>
          <p:nvPr/>
        </p:nvSpPr>
        <p:spPr>
          <a:xfrm>
            <a:off x="2286000" y="4114800"/>
            <a:ext cx="1219200" cy="15240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9" name="Curved Left Arrow 18"/>
          <p:cNvSpPr/>
          <p:nvPr/>
        </p:nvSpPr>
        <p:spPr>
          <a:xfrm>
            <a:off x="5867400" y="4191000"/>
            <a:ext cx="1066800" cy="1371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9229" name="TextBox 19"/>
          <p:cNvSpPr txBox="1">
            <a:spLocks noChangeArrowheads="1"/>
          </p:cNvSpPr>
          <p:nvPr/>
        </p:nvSpPr>
        <p:spPr bwMode="auto">
          <a:xfrm>
            <a:off x="3581400" y="4495800"/>
            <a:ext cx="2209800" cy="708025"/>
          </a:xfrm>
          <a:prstGeom prst="rect">
            <a:avLst/>
          </a:prstGeom>
          <a:noFill/>
          <a:ln w="9525">
            <a:noFill/>
            <a:miter lim="800000"/>
            <a:headEnd/>
            <a:tailEnd/>
          </a:ln>
        </p:spPr>
        <p:txBody>
          <a:bodyPr>
            <a:spAutoFit/>
          </a:bodyPr>
          <a:lstStyle/>
          <a:p>
            <a:pPr algn="ctr"/>
            <a:r>
              <a:rPr lang="en-US" sz="2000" b="1"/>
              <a:t>Decrease in HIV Transmission</a:t>
            </a:r>
          </a:p>
        </p:txBody>
      </p:sp>
      <p:sp>
        <p:nvSpPr>
          <p:cNvPr id="17" name="Down Arrow 16"/>
          <p:cNvSpPr/>
          <p:nvPr/>
        </p:nvSpPr>
        <p:spPr>
          <a:xfrm flipH="1">
            <a:off x="6324600" y="18288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32" name="TextBox 22"/>
          <p:cNvSpPr txBox="1">
            <a:spLocks noChangeArrowheads="1"/>
          </p:cNvSpPr>
          <p:nvPr/>
        </p:nvSpPr>
        <p:spPr bwMode="auto">
          <a:xfrm>
            <a:off x="5943600" y="2133600"/>
            <a:ext cx="990600" cy="369888"/>
          </a:xfrm>
          <a:prstGeom prst="rect">
            <a:avLst/>
          </a:prstGeom>
          <a:noFill/>
          <a:ln w="9525">
            <a:noFill/>
            <a:miter lim="800000"/>
            <a:headEnd/>
            <a:tailEnd/>
          </a:ln>
        </p:spPr>
        <p:txBody>
          <a:bodyPr>
            <a:spAutoFit/>
          </a:bodyPr>
          <a:lstStyle/>
          <a:p>
            <a:r>
              <a:rPr lang="en-US"/>
              <a:t>Treat</a:t>
            </a:r>
          </a:p>
        </p:txBody>
      </p:sp>
      <p:sp>
        <p:nvSpPr>
          <p:cNvPr id="24" name="Down Arrow 23"/>
          <p:cNvSpPr/>
          <p:nvPr/>
        </p:nvSpPr>
        <p:spPr>
          <a:xfrm>
            <a:off x="2514600" y="1981200"/>
            <a:ext cx="46038"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34" name="TextBox 24"/>
          <p:cNvSpPr txBox="1">
            <a:spLocks noChangeArrowheads="1"/>
          </p:cNvSpPr>
          <p:nvPr/>
        </p:nvSpPr>
        <p:spPr bwMode="auto">
          <a:xfrm>
            <a:off x="1981200" y="2514600"/>
            <a:ext cx="1447800" cy="369888"/>
          </a:xfrm>
          <a:prstGeom prst="rect">
            <a:avLst/>
          </a:prstGeom>
          <a:noFill/>
          <a:ln w="9525">
            <a:noFill/>
            <a:miter lim="800000"/>
            <a:headEnd/>
            <a:tailEnd/>
          </a:ln>
        </p:spPr>
        <p:txBody>
          <a:bodyPr>
            <a:spAutoFit/>
          </a:bodyPr>
          <a:lstStyle/>
          <a:p>
            <a:pPr algn="ctr"/>
            <a:r>
              <a:rPr lang="en-US"/>
              <a:t>HIV Positive</a:t>
            </a:r>
          </a:p>
        </p:txBody>
      </p:sp>
      <p:cxnSp>
        <p:nvCxnSpPr>
          <p:cNvPr id="28" name="Straight Arrow Connector 27"/>
          <p:cNvCxnSpPr/>
          <p:nvPr/>
        </p:nvCxnSpPr>
        <p:spPr>
          <a:xfrm flipV="1">
            <a:off x="3505200" y="2133600"/>
            <a:ext cx="1828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36" name="TextBox 32"/>
          <p:cNvSpPr txBox="1">
            <a:spLocks noChangeArrowheads="1"/>
          </p:cNvSpPr>
          <p:nvPr/>
        </p:nvSpPr>
        <p:spPr bwMode="auto">
          <a:xfrm>
            <a:off x="3886200" y="2819400"/>
            <a:ext cx="1524000" cy="646113"/>
          </a:xfrm>
          <a:prstGeom prst="rect">
            <a:avLst/>
          </a:prstGeom>
          <a:noFill/>
          <a:ln w="9525">
            <a:noFill/>
            <a:miter lim="800000"/>
            <a:headEnd/>
            <a:tailEnd/>
          </a:ln>
        </p:spPr>
        <p:txBody>
          <a:bodyPr>
            <a:spAutoFit/>
          </a:bodyPr>
          <a:lstStyle/>
          <a:p>
            <a:r>
              <a:rPr lang="en-US" b="1"/>
              <a:t>LINKAGE TO CARE</a:t>
            </a:r>
          </a:p>
        </p:txBody>
      </p:sp>
      <p:sp>
        <p:nvSpPr>
          <p:cNvPr id="34" name="Rounded Rectangular Callout 33"/>
          <p:cNvSpPr/>
          <p:nvPr/>
        </p:nvSpPr>
        <p:spPr>
          <a:xfrm>
            <a:off x="6781800" y="1828800"/>
            <a:ext cx="1143000" cy="457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Initiation of ART</a:t>
            </a:r>
          </a:p>
        </p:txBody>
      </p:sp>
      <p:sp>
        <p:nvSpPr>
          <p:cNvPr id="35" name="Rounded Rectangular Callout 34"/>
          <p:cNvSpPr/>
          <p:nvPr/>
        </p:nvSpPr>
        <p:spPr>
          <a:xfrm>
            <a:off x="6781799" y="2743200"/>
            <a:ext cx="1411941" cy="457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Adherence to ART</a:t>
            </a:r>
          </a:p>
        </p:txBody>
      </p:sp>
      <p:sp>
        <p:nvSpPr>
          <p:cNvPr id="37" name="Rounded Rectangular Callout 36"/>
          <p:cNvSpPr/>
          <p:nvPr/>
        </p:nvSpPr>
        <p:spPr>
          <a:xfrm>
            <a:off x="1219200" y="1981200"/>
            <a:ext cx="1066800" cy="3810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Testing</a:t>
            </a:r>
          </a:p>
        </p:txBody>
      </p:sp>
      <p:sp>
        <p:nvSpPr>
          <p:cNvPr id="38" name="Rounded Rectangular Callout 37"/>
          <p:cNvSpPr/>
          <p:nvPr/>
        </p:nvSpPr>
        <p:spPr>
          <a:xfrm>
            <a:off x="609600" y="2743200"/>
            <a:ext cx="1371600" cy="72231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Positive Prevention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HHS’s  Definition of </a:t>
            </a:r>
            <a:r>
              <a:rPr lang="en-US" dirty="0" smtClean="0">
                <a:latin typeface="Arial" pitchFamily="34" charset="0"/>
                <a:cs typeface="Arial" pitchFamily="34" charset="0"/>
              </a:rPr>
              <a:t>Linkage/Retention</a:t>
            </a:r>
            <a:endParaRPr lang="en-US" dirty="0"/>
          </a:p>
        </p:txBody>
      </p:sp>
      <p:sp>
        <p:nvSpPr>
          <p:cNvPr id="5" name="Text Placeholder 4"/>
          <p:cNvSpPr>
            <a:spLocks noGrp="1"/>
          </p:cNvSpPr>
          <p:nvPr>
            <p:ph type="body" idx="1"/>
          </p:nvPr>
        </p:nvSpPr>
        <p:spPr>
          <a:xfrm>
            <a:off x="549274" y="1828667"/>
            <a:ext cx="3840480" cy="750887"/>
          </a:xfrm>
        </p:spPr>
        <p:txBody>
          <a:bodyPr/>
          <a:lstStyle/>
          <a:p>
            <a:r>
              <a:rPr lang="en-US" dirty="0" smtClean="0"/>
              <a:t>Linkage to HIV Primary Care</a:t>
            </a:r>
            <a:endParaRPr lang="en-US" dirty="0"/>
          </a:p>
        </p:txBody>
      </p:sp>
      <p:sp>
        <p:nvSpPr>
          <p:cNvPr id="4" name="Content Placeholder 3"/>
          <p:cNvSpPr>
            <a:spLocks noGrp="1"/>
          </p:cNvSpPr>
          <p:nvPr>
            <p:ph sz="half" idx="2"/>
          </p:nvPr>
        </p:nvSpPr>
        <p:spPr/>
        <p:txBody>
          <a:bodyPr/>
          <a:lstStyle/>
          <a:p>
            <a:endParaRPr lang="en-US" dirty="0" smtClean="0"/>
          </a:p>
          <a:p>
            <a:r>
              <a:rPr lang="en-US" dirty="0" smtClean="0"/>
              <a:t>Patients </a:t>
            </a:r>
            <a:r>
              <a:rPr lang="en-US" dirty="0" smtClean="0"/>
              <a:t>with an HIV Primary Care visit within 90 days of diagnosis.</a:t>
            </a:r>
          </a:p>
          <a:p>
            <a:endParaRPr lang="en-US" dirty="0"/>
          </a:p>
        </p:txBody>
      </p:sp>
      <p:sp>
        <p:nvSpPr>
          <p:cNvPr id="6" name="Text Placeholder 5"/>
          <p:cNvSpPr>
            <a:spLocks noGrp="1"/>
          </p:cNvSpPr>
          <p:nvPr>
            <p:ph type="body" sz="quarter" idx="3"/>
          </p:nvPr>
        </p:nvSpPr>
        <p:spPr>
          <a:xfrm>
            <a:off x="4751070" y="1828667"/>
            <a:ext cx="3840480" cy="750887"/>
          </a:xfrm>
        </p:spPr>
        <p:txBody>
          <a:bodyPr/>
          <a:lstStyle/>
          <a:p>
            <a:r>
              <a:rPr lang="en-US" dirty="0" smtClean="0"/>
              <a:t>Retention in HIV Primary Care</a:t>
            </a:r>
            <a:endParaRPr lang="en-US" dirty="0"/>
          </a:p>
        </p:txBody>
      </p:sp>
      <p:sp>
        <p:nvSpPr>
          <p:cNvPr id="7" name="Content Placeholder 6"/>
          <p:cNvSpPr>
            <a:spLocks noGrp="1"/>
          </p:cNvSpPr>
          <p:nvPr>
            <p:ph sz="quarter" idx="4"/>
          </p:nvPr>
        </p:nvSpPr>
        <p:spPr>
          <a:xfrm>
            <a:off x="4751070" y="2904565"/>
            <a:ext cx="3840480" cy="3596185"/>
          </a:xfrm>
        </p:spPr>
        <p:txBody>
          <a:bodyPr>
            <a:normAutofit/>
          </a:bodyPr>
          <a:lstStyle/>
          <a:p>
            <a:pPr>
              <a:spcAft>
                <a:spcPts val="1000"/>
              </a:spcAft>
              <a:defRPr/>
            </a:pPr>
            <a:r>
              <a:rPr lang="en-US" dirty="0" smtClean="0">
                <a:latin typeface="Arial" pitchFamily="34" charset="0"/>
                <a:cs typeface="Arial" pitchFamily="34" charset="0"/>
              </a:rPr>
              <a:t>Two visits at least 3 months apart in a 12-month time frame as </a:t>
            </a:r>
            <a:r>
              <a:rPr lang="en-US" dirty="0" smtClean="0">
                <a:latin typeface="Arial" pitchFamily="34" charset="0"/>
                <a:cs typeface="Arial" pitchFamily="34" charset="0"/>
              </a:rPr>
              <a:t>evidenced </a:t>
            </a:r>
            <a:r>
              <a:rPr lang="en-US" dirty="0" smtClean="0">
                <a:latin typeface="Arial" pitchFamily="34" charset="0"/>
                <a:cs typeface="Arial" pitchFamily="34" charset="0"/>
              </a:rPr>
              <a:t>by </a:t>
            </a:r>
            <a:r>
              <a:rPr lang="en-US" i="1" u="sng" dirty="0" smtClean="0">
                <a:latin typeface="Arial" pitchFamily="34" charset="0"/>
                <a:cs typeface="Arial" pitchFamily="34" charset="0"/>
              </a:rPr>
              <a:t>any</a:t>
            </a:r>
            <a:r>
              <a:rPr lang="en-US" dirty="0" smtClean="0">
                <a:latin typeface="Arial" pitchFamily="34" charset="0"/>
                <a:cs typeface="Arial" pitchFamily="34" charset="0"/>
              </a:rPr>
              <a:t> one of the following components</a:t>
            </a:r>
          </a:p>
          <a:p>
            <a:pPr marL="514350" indent="-514350">
              <a:lnSpc>
                <a:spcPct val="0"/>
              </a:lnSpc>
              <a:spcAft>
                <a:spcPts val="1000"/>
              </a:spcAft>
              <a:buFont typeface="+mj-lt"/>
              <a:buAutoNum type="arabicPeriod"/>
              <a:defRPr/>
            </a:pPr>
            <a:r>
              <a:rPr lang="en-US" dirty="0" smtClean="0">
                <a:latin typeface="Arial" pitchFamily="34" charset="0"/>
                <a:cs typeface="Arial" pitchFamily="34" charset="0"/>
              </a:rPr>
              <a:t>Viral load (VL) </a:t>
            </a:r>
            <a:r>
              <a:rPr lang="en-US" dirty="0" smtClean="0">
                <a:latin typeface="Arial" pitchFamily="34" charset="0"/>
                <a:cs typeface="Arial" pitchFamily="34" charset="0"/>
              </a:rPr>
              <a:t>testing</a:t>
            </a:r>
          </a:p>
          <a:p>
            <a:pPr marL="514350" indent="-514350">
              <a:lnSpc>
                <a:spcPct val="0"/>
              </a:lnSpc>
              <a:spcAft>
                <a:spcPts val="1000"/>
              </a:spcAft>
              <a:buFont typeface="+mj-lt"/>
              <a:buAutoNum type="arabicPeriod"/>
              <a:defRPr/>
            </a:pPr>
            <a:r>
              <a:rPr lang="en-US" dirty="0" smtClean="0">
                <a:latin typeface="Arial" pitchFamily="34" charset="0"/>
                <a:cs typeface="Arial" pitchFamily="34" charset="0"/>
              </a:rPr>
              <a:t> </a:t>
            </a:r>
            <a:r>
              <a:rPr lang="en-US" dirty="0" smtClean="0">
                <a:latin typeface="Arial" pitchFamily="34" charset="0"/>
                <a:cs typeface="Arial" pitchFamily="34" charset="0"/>
              </a:rPr>
              <a:t>CD4 count </a:t>
            </a:r>
          </a:p>
          <a:p>
            <a:pPr marL="514350" indent="-514350">
              <a:lnSpc>
                <a:spcPct val="0"/>
              </a:lnSpc>
              <a:buFont typeface="+mj-lt"/>
              <a:buAutoNum type="arabicPeriod"/>
              <a:defRPr/>
            </a:pPr>
            <a:r>
              <a:rPr lang="en-US" dirty="0" smtClean="0">
                <a:latin typeface="Arial" pitchFamily="34" charset="0"/>
                <a:cs typeface="Arial" pitchFamily="34" charset="0"/>
              </a:rPr>
              <a:t> </a:t>
            </a:r>
            <a:r>
              <a:rPr lang="en-US" dirty="0" smtClean="0">
                <a:latin typeface="Arial" pitchFamily="34" charset="0"/>
                <a:cs typeface="Arial" pitchFamily="34" charset="0"/>
              </a:rPr>
              <a:t>Antiretroviral </a:t>
            </a:r>
            <a:r>
              <a:rPr lang="en-US" dirty="0" smtClean="0">
                <a:latin typeface="Arial" pitchFamily="34" charset="0"/>
                <a:cs typeface="Arial" pitchFamily="34" charset="0"/>
              </a:rPr>
              <a:t>therapy </a:t>
            </a:r>
            <a:r>
              <a:rPr lang="en-US" dirty="0" smtClean="0">
                <a:latin typeface="Arial" pitchFamily="34" charset="0"/>
                <a:cs typeface="Arial" pitchFamily="34" charset="0"/>
              </a:rPr>
              <a:t>. </a:t>
            </a:r>
            <a:endParaRPr lang="en-US" dirty="0" smtClean="0">
              <a:latin typeface="Arial" pitchFamily="34" charset="0"/>
              <a:cs typeface="Arial" pitchFamily="34" charset="0"/>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Navigation Model </a:t>
            </a:r>
            <a:endParaRPr lang="en-US" dirty="0"/>
          </a:p>
        </p:txBody>
      </p:sp>
      <p:sp>
        <p:nvSpPr>
          <p:cNvPr id="3" name="Content Placeholder 2"/>
          <p:cNvSpPr>
            <a:spLocks noGrp="1"/>
          </p:cNvSpPr>
          <p:nvPr>
            <p:ph idx="1"/>
          </p:nvPr>
        </p:nvSpPr>
        <p:spPr/>
        <p:txBody>
          <a:bodyPr>
            <a:normAutofit lnSpcReduction="10000"/>
          </a:bodyPr>
          <a:lstStyle/>
          <a:p>
            <a:r>
              <a:rPr lang="en-US" dirty="0" smtClean="0"/>
              <a:t>The first patient navigation program was developed by Dr. Harold Freeman in 1990 to help reduce disparities in breast cancer care among the African American and Latino community of Harlem, New York City by focusing on early detection through free/low-cost breast examinations and timely diagnosis and treatment for suspicious findings</a:t>
            </a:r>
            <a:r>
              <a:rPr lang="en-US" dirty="0" smtClean="0"/>
              <a:t>.  </a:t>
            </a:r>
            <a:endParaRPr lang="en-US" dirty="0" smtClean="0"/>
          </a:p>
          <a:p>
            <a:r>
              <a:rPr lang="en-US" dirty="0" smtClean="0"/>
              <a:t>The program was shown to increase the rate of follow up and reduce the waiting time for breast biopsies for positive mammograms, leading to an increase in the diagnosis of breast cancer at an early stage and relatively high 5-year survival rates.   </a:t>
            </a:r>
          </a:p>
          <a:p>
            <a:endParaRPr lang="en-US" dirty="0"/>
          </a:p>
        </p:txBody>
      </p:sp>
      <p:sp>
        <p:nvSpPr>
          <p:cNvPr id="4" name="Footer Placeholder 3"/>
          <p:cNvSpPr>
            <a:spLocks noGrp="1"/>
          </p:cNvSpPr>
          <p:nvPr>
            <p:ph type="ftr" sz="quarter" idx="11"/>
          </p:nvPr>
        </p:nvSpPr>
        <p:spPr>
          <a:xfrm>
            <a:off x="264458" y="6275668"/>
            <a:ext cx="5974977" cy="365125"/>
          </a:xfrm>
        </p:spPr>
        <p:txBody>
          <a:bodyPr/>
          <a:lstStyle/>
          <a:p>
            <a:r>
              <a:rPr lang="en-US" dirty="0" smtClean="0"/>
              <a:t>Freeman HP, Rodriguez RL. History and Principles of patient Navigation. (2011). Cancer 117(15 </a:t>
            </a:r>
            <a:r>
              <a:rPr lang="en-US" dirty="0" err="1" smtClean="0"/>
              <a:t>suppl</a:t>
            </a:r>
            <a:r>
              <a:rPr lang="en-US" dirty="0" smtClean="0"/>
              <a:t>): 3539-3542.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Navigation Model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Patient navigation is an intervention to help patients overcome barriers to cancer care through culturally sensitive care coordination and support.  Patient navigation includes the following characteristics:</a:t>
            </a:r>
          </a:p>
          <a:p>
            <a:r>
              <a:rPr lang="en-US" dirty="0" smtClean="0"/>
              <a:t> 1) it focuses on overcoming individual patient-level barriers to accessing care; </a:t>
            </a:r>
          </a:p>
          <a:p>
            <a:r>
              <a:rPr lang="en-US" dirty="0" smtClean="0"/>
              <a:t>2) aims to reduce delays in accessing care; </a:t>
            </a:r>
          </a:p>
          <a:p>
            <a:r>
              <a:rPr lang="en-US" dirty="0" smtClean="0"/>
              <a:t>3) is provided to individuals for a defined episode of cancer-related care; </a:t>
            </a:r>
          </a:p>
          <a:p>
            <a:r>
              <a:rPr lang="en-US" dirty="0" smtClean="0"/>
              <a:t>4) targets a defined set of health services relevant to that episode (i.e. following up on an abnormal screening test); and </a:t>
            </a:r>
          </a:p>
          <a:p>
            <a:r>
              <a:rPr lang="en-US" dirty="0" smtClean="0"/>
              <a:t>5) has a defined endpoint when provided services are </a:t>
            </a:r>
            <a:r>
              <a:rPr lang="en-US" smtClean="0"/>
              <a:t>complete. </a:t>
            </a:r>
            <a:endParaRPr lang="en-US" dirty="0" smtClean="0"/>
          </a:p>
          <a:p>
            <a:endParaRPr lang="en-US" dirty="0"/>
          </a:p>
        </p:txBody>
      </p:sp>
      <p:sp>
        <p:nvSpPr>
          <p:cNvPr id="4" name="Footer Placeholder 3"/>
          <p:cNvSpPr>
            <a:spLocks noGrp="1"/>
          </p:cNvSpPr>
          <p:nvPr>
            <p:ph type="ftr" sz="quarter" idx="11"/>
          </p:nvPr>
        </p:nvSpPr>
        <p:spPr>
          <a:xfrm>
            <a:off x="264458" y="6275668"/>
            <a:ext cx="6485966" cy="365125"/>
          </a:xfrm>
        </p:spPr>
        <p:txBody>
          <a:bodyPr/>
          <a:lstStyle/>
          <a:p>
            <a:r>
              <a:rPr lang="en-US" dirty="0" smtClean="0"/>
              <a:t>Wells KJ, </a:t>
            </a:r>
            <a:r>
              <a:rPr lang="en-US" dirty="0" err="1" smtClean="0"/>
              <a:t>Battaglia</a:t>
            </a:r>
            <a:r>
              <a:rPr lang="en-US" dirty="0" smtClean="0"/>
              <a:t> TA, Dudley DJ, et al. Patient Navigation: State of the Art, or Is It Science? (2012). Cancer. 2008; 113:199-2010.</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Navigator Model</a:t>
            </a:r>
            <a:endParaRPr lang="en-US" dirty="0"/>
          </a:p>
        </p:txBody>
      </p:sp>
      <p:sp>
        <p:nvSpPr>
          <p:cNvPr id="4" name="Content Placeholder 2"/>
          <p:cNvSpPr>
            <a:spLocks noGrp="1"/>
          </p:cNvSpPr>
          <p:nvPr>
            <p:ph idx="1"/>
          </p:nvPr>
        </p:nvSpPr>
        <p:spPr/>
        <p:txBody>
          <a:bodyPr>
            <a:normAutofit/>
          </a:bodyPr>
          <a:lstStyle/>
          <a:p>
            <a:pPr eaLnBrk="1" hangingPunct="1">
              <a:lnSpc>
                <a:spcPct val="80000"/>
              </a:lnSpc>
              <a:buFont typeface="Arial" charset="0"/>
              <a:buNone/>
            </a:pPr>
            <a:r>
              <a:rPr lang="en-US" sz="2200" dirty="0" smtClean="0"/>
              <a:t>	</a:t>
            </a:r>
            <a:r>
              <a:rPr lang="en-US" sz="2000" dirty="0" smtClean="0">
                <a:latin typeface="Arial" charset="0"/>
                <a:cs typeface="Arial" charset="0"/>
              </a:rPr>
              <a:t>Patient </a:t>
            </a:r>
            <a:r>
              <a:rPr lang="en-US" sz="2000" dirty="0" smtClean="0">
                <a:latin typeface="Arial" charset="0"/>
                <a:cs typeface="Arial" charset="0"/>
              </a:rPr>
              <a:t>Navigators are culturally matched to establish trust/patient identification.</a:t>
            </a:r>
          </a:p>
          <a:p>
            <a:pPr eaLnBrk="1" hangingPunct="1">
              <a:lnSpc>
                <a:spcPct val="80000"/>
              </a:lnSpc>
              <a:buFont typeface="Arial" charset="0"/>
              <a:buNone/>
            </a:pPr>
            <a:r>
              <a:rPr lang="en-US" sz="2000" dirty="0" smtClean="0">
                <a:latin typeface="Arial" charset="0"/>
                <a:cs typeface="Arial" charset="0"/>
              </a:rPr>
              <a:t>What services do Patient Navigators provide?</a:t>
            </a:r>
          </a:p>
          <a:p>
            <a:pPr marL="349250" lvl="1" indent="-349250">
              <a:lnSpc>
                <a:spcPct val="80000"/>
              </a:lnSpc>
              <a:spcBef>
                <a:spcPts val="2000"/>
              </a:spcBef>
              <a:buClr>
                <a:schemeClr val="accent1">
                  <a:lumMod val="60000"/>
                  <a:lumOff val="40000"/>
                </a:schemeClr>
              </a:buClr>
            </a:pPr>
            <a:r>
              <a:rPr lang="en-US" sz="2000" dirty="0" smtClean="0"/>
              <a:t>Address individual-level barriers to care and to facilitate access to &amp; retention in care PLWHA.</a:t>
            </a:r>
          </a:p>
          <a:p>
            <a:pPr eaLnBrk="1" hangingPunct="1">
              <a:lnSpc>
                <a:spcPct val="80000"/>
              </a:lnSpc>
            </a:pPr>
            <a:r>
              <a:rPr lang="en-US" sz="2000" dirty="0" smtClean="0">
                <a:latin typeface="Arial" charset="0"/>
                <a:cs typeface="Arial" charset="0"/>
              </a:rPr>
              <a:t>Work closely with the multidisciplinary care team and link to other services, as needed.</a:t>
            </a:r>
          </a:p>
          <a:p>
            <a:pPr marL="349250" lvl="1" indent="-349250">
              <a:lnSpc>
                <a:spcPct val="80000"/>
              </a:lnSpc>
              <a:spcBef>
                <a:spcPts val="2000"/>
              </a:spcBef>
              <a:buClr>
                <a:schemeClr val="accent1">
                  <a:lumMod val="60000"/>
                  <a:lumOff val="40000"/>
                </a:schemeClr>
              </a:buClr>
            </a:pPr>
            <a:r>
              <a:rPr lang="en-US" sz="2000" dirty="0" smtClean="0"/>
              <a:t>Help patients navigate the HIV system </a:t>
            </a:r>
          </a:p>
          <a:p>
            <a:pPr eaLnBrk="1" hangingPunct="1">
              <a:lnSpc>
                <a:spcPct val="80000"/>
              </a:lnSpc>
            </a:pPr>
            <a:endParaRPr lang="en-US" sz="2200" dirty="0" smtClean="0"/>
          </a:p>
          <a:p>
            <a:pPr eaLnBrk="1" hangingPunct="1">
              <a:lnSpc>
                <a:spcPct val="80000"/>
              </a:lnSpc>
            </a:pPr>
            <a:endParaRPr lang="en-US" sz="2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dirty="0" smtClean="0"/>
              <a:t>Marisol Gonzalez, RN, MPH</a:t>
            </a:r>
          </a:p>
          <a:p>
            <a:pPr lvl="1"/>
            <a:r>
              <a:rPr lang="en-US" dirty="0" smtClean="0"/>
              <a:t>Has no financial interest or relationships to disclose.</a:t>
            </a:r>
          </a:p>
          <a:p>
            <a:r>
              <a:rPr lang="en-US" dirty="0" smtClean="0"/>
              <a:t>Allison Precht, MA, CADC</a:t>
            </a:r>
          </a:p>
          <a:p>
            <a:pPr lvl="1"/>
            <a:r>
              <a:rPr lang="en-US" dirty="0" smtClean="0"/>
              <a:t>Has no financial interest or relationships to disclose.</a:t>
            </a:r>
          </a:p>
          <a:p>
            <a:r>
              <a:rPr lang="en-US" dirty="0" smtClean="0"/>
              <a:t>CME Staff Disclosures</a:t>
            </a:r>
          </a:p>
          <a:p>
            <a:pPr lvl="1"/>
            <a:r>
              <a:rPr lang="en-US" dirty="0" smtClean="0"/>
              <a:t>Professional Education Services Group staff have no financial interest or relationships to disclose.</a:t>
            </a:r>
          </a:p>
          <a:p>
            <a:endParaRPr lang="en-US" dirty="0"/>
          </a:p>
        </p:txBody>
      </p:sp>
    </p:spTree>
    <p:extLst>
      <p:ext uri="{BB962C8B-B14F-4D97-AF65-F5344CB8AC3E}">
        <p14:creationId xmlns:p14="http://schemas.microsoft.com/office/powerpoint/2010/main" xmlns="" val="367585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Navigator Role </a:t>
            </a:r>
            <a:endParaRPr lang="en-US" sz="2800" dirty="0"/>
          </a:p>
        </p:txBody>
      </p:sp>
      <p:sp>
        <p:nvSpPr>
          <p:cNvPr id="3" name="Content Placeholder 2"/>
          <p:cNvSpPr>
            <a:spLocks noGrp="1"/>
          </p:cNvSpPr>
          <p:nvPr>
            <p:ph idx="1"/>
          </p:nvPr>
        </p:nvSpPr>
        <p:spPr/>
        <p:txBody>
          <a:bodyPr>
            <a:normAutofit/>
          </a:bodyPr>
          <a:lstStyle/>
          <a:p>
            <a:pPr>
              <a:lnSpc>
                <a:spcPct val="80000"/>
              </a:lnSpc>
            </a:pPr>
            <a:r>
              <a:rPr lang="en-US" dirty="0" smtClean="0">
                <a:latin typeface="Arial" charset="0"/>
                <a:cs typeface="Arial" charset="0"/>
              </a:rPr>
              <a:t>Provide follow-up on patients who miss appointments through phone calls, home visits and outreach in the community</a:t>
            </a:r>
          </a:p>
          <a:p>
            <a:pPr>
              <a:lnSpc>
                <a:spcPct val="80000"/>
              </a:lnSpc>
            </a:pPr>
            <a:r>
              <a:rPr lang="en-US" dirty="0" smtClean="0">
                <a:latin typeface="Arial" charset="0"/>
                <a:cs typeface="Arial" charset="0"/>
              </a:rPr>
              <a:t>Provide health education &amp; enhance life skills</a:t>
            </a:r>
          </a:p>
          <a:p>
            <a:r>
              <a:rPr lang="en-US" dirty="0" smtClean="0"/>
              <a:t>Dispel Myths about HIV/AIDS</a:t>
            </a:r>
          </a:p>
          <a:p>
            <a:r>
              <a:rPr lang="en-US" dirty="0" smtClean="0"/>
              <a:t>Build trust and reduce stigma associated with HIV/AIDS</a:t>
            </a:r>
          </a:p>
          <a:p>
            <a:pPr marL="349250" lvl="1" indent="-349250">
              <a:spcBef>
                <a:spcPts val="2000"/>
              </a:spcBef>
              <a:buClr>
                <a:schemeClr val="accent1">
                  <a:lumMod val="60000"/>
                  <a:lumOff val="40000"/>
                </a:schemeClr>
              </a:buClr>
            </a:pPr>
            <a:endParaRPr lang="en-US" sz="2400"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To </a:t>
            </a:r>
            <a:r>
              <a:rPr lang="en-US" sz="3200" dirty="0" smtClean="0"/>
              <a:t>Improve Linkage to HIV Primary Care and Coordinate the Pieces:</a:t>
            </a:r>
            <a:endParaRPr lang="en-US" sz="3200" dirty="0"/>
          </a:p>
        </p:txBody>
      </p:sp>
      <p:sp>
        <p:nvSpPr>
          <p:cNvPr id="3" name="Content Placeholder 2"/>
          <p:cNvSpPr>
            <a:spLocks noGrp="1"/>
          </p:cNvSpPr>
          <p:nvPr>
            <p:ph idx="1"/>
          </p:nvPr>
        </p:nvSpPr>
        <p:spPr/>
        <p:txBody>
          <a:bodyPr/>
          <a:lstStyle/>
          <a:p>
            <a:r>
              <a:rPr lang="en-US" dirty="0" smtClean="0"/>
              <a:t>Early Linkage to Care Manager</a:t>
            </a:r>
          </a:p>
          <a:p>
            <a:r>
              <a:rPr lang="en-US" dirty="0" smtClean="0"/>
              <a:t>Hospital-based LCSW Patient Navigator</a:t>
            </a:r>
          </a:p>
          <a:p>
            <a:r>
              <a:rPr lang="en-US" dirty="0" smtClean="0"/>
              <a:t>Active Surveillance</a:t>
            </a:r>
          </a:p>
          <a:p>
            <a:r>
              <a:rPr lang="en-US" dirty="0" smtClean="0"/>
              <a:t>COORDINATION OF:</a:t>
            </a:r>
          </a:p>
          <a:p>
            <a:pPr lvl="1"/>
            <a:r>
              <a:rPr lang="en-US" dirty="0" err="1" smtClean="0"/>
              <a:t>Outreach+PS+Patient</a:t>
            </a:r>
            <a:r>
              <a:rPr lang="en-US" dirty="0" smtClean="0"/>
              <a:t> Navigator</a:t>
            </a:r>
          </a:p>
          <a:p>
            <a:pPr lvl="1"/>
            <a:r>
              <a:rPr lang="en-US" dirty="0" smtClean="0"/>
              <a:t>ALL CARE COMMITTEE</a:t>
            </a:r>
            <a:r>
              <a:rPr lang="en-US" dirty="0" smtClean="0"/>
              <a:t>	</a:t>
            </a:r>
            <a:endParaRPr lang="en-US" dirty="0"/>
          </a:p>
        </p:txBody>
      </p:sp>
    </p:spTree>
    <p:extLst>
      <p:ext uri="{BB962C8B-B14F-4D97-AF65-F5344CB8AC3E}">
        <p14:creationId xmlns:p14="http://schemas.microsoft.com/office/powerpoint/2010/main" xmlns="" val="2184291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dirty="0" smtClean="0"/>
              <a:t>COORDINATING THE PIECES</a:t>
            </a:r>
            <a:endParaRPr lang="en-US" sz="4400" dirty="0"/>
          </a:p>
        </p:txBody>
      </p:sp>
      <p:graphicFrame>
        <p:nvGraphicFramePr>
          <p:cNvPr id="5" name="Content Placeholder 4"/>
          <p:cNvGraphicFramePr>
            <a:graphicFrameLocks noGrp="1"/>
          </p:cNvGraphicFramePr>
          <p:nvPr>
            <p:ph idx="1"/>
          </p:nvPr>
        </p:nvGraphicFramePr>
        <p:xfrm>
          <a:off x="-287805" y="1600200"/>
          <a:ext cx="9279405"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541930" y="3487271"/>
            <a:ext cx="1246094" cy="646331"/>
          </a:xfrm>
          <a:prstGeom prst="rect">
            <a:avLst/>
          </a:prstGeom>
          <a:noFill/>
        </p:spPr>
        <p:txBody>
          <a:bodyPr wrap="square" rtlCol="0">
            <a:spAutoFit/>
          </a:bodyPr>
          <a:lstStyle/>
          <a:p>
            <a:pPr algn="ctr"/>
            <a:r>
              <a:rPr lang="en-US" dirty="0" smtClean="0"/>
              <a:t>HIV TESTING</a:t>
            </a:r>
            <a:endParaRPr lang="en-US" dirty="0"/>
          </a:p>
        </p:txBody>
      </p:sp>
      <p:cxnSp>
        <p:nvCxnSpPr>
          <p:cNvPr id="8" name="Straight Arrow Connector 7"/>
          <p:cNvCxnSpPr/>
          <p:nvPr/>
        </p:nvCxnSpPr>
        <p:spPr>
          <a:xfrm>
            <a:off x="4303058" y="5217459"/>
            <a:ext cx="28687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905936" y="5032793"/>
            <a:ext cx="1066799" cy="338554"/>
          </a:xfrm>
          <a:prstGeom prst="rect">
            <a:avLst/>
          </a:prstGeom>
          <a:noFill/>
        </p:spPr>
        <p:txBody>
          <a:bodyPr wrap="square" rtlCol="0">
            <a:spAutoFit/>
          </a:bodyPr>
          <a:lstStyle/>
          <a:p>
            <a:r>
              <a:rPr lang="en-US" sz="1600" dirty="0" smtClean="0"/>
              <a:t>PS+OR</a:t>
            </a:r>
            <a:endParaRPr lang="en-US" sz="1600" dirty="0"/>
          </a:p>
        </p:txBody>
      </p:sp>
      <p:cxnSp>
        <p:nvCxnSpPr>
          <p:cNvPr id="15" name="Straight Arrow Connector 14"/>
          <p:cNvCxnSpPr/>
          <p:nvPr/>
        </p:nvCxnSpPr>
        <p:spPr>
          <a:xfrm flipV="1">
            <a:off x="5818093" y="3092824"/>
            <a:ext cx="600636" cy="2689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418729" y="2715434"/>
            <a:ext cx="1515035" cy="584775"/>
          </a:xfrm>
          <a:prstGeom prst="rect">
            <a:avLst/>
          </a:prstGeom>
          <a:noFill/>
        </p:spPr>
        <p:txBody>
          <a:bodyPr wrap="square" rtlCol="0">
            <a:spAutoFit/>
          </a:bodyPr>
          <a:lstStyle/>
          <a:p>
            <a:r>
              <a:rPr lang="en-US" sz="1600" dirty="0" smtClean="0"/>
              <a:t>Pt. Shows: PN+PS+HE</a:t>
            </a:r>
            <a:endParaRPr lang="en-US" sz="1600" dirty="0"/>
          </a:p>
        </p:txBody>
      </p:sp>
      <p:sp>
        <p:nvSpPr>
          <p:cNvPr id="19" name="TextBox 18"/>
          <p:cNvSpPr txBox="1"/>
          <p:nvPr/>
        </p:nvSpPr>
        <p:spPr>
          <a:xfrm>
            <a:off x="7760074" y="4009760"/>
            <a:ext cx="1546412" cy="830997"/>
          </a:xfrm>
          <a:prstGeom prst="rect">
            <a:avLst/>
          </a:prstGeom>
          <a:noFill/>
        </p:spPr>
        <p:txBody>
          <a:bodyPr wrap="square" rtlCol="0">
            <a:spAutoFit/>
          </a:bodyPr>
          <a:lstStyle/>
          <a:p>
            <a:r>
              <a:rPr lang="en-US" sz="1600" dirty="0" smtClean="0">
                <a:solidFill>
                  <a:srgbClr val="FF0000"/>
                </a:solidFill>
              </a:rPr>
              <a:t>LINK TO HIV CARE/</a:t>
            </a:r>
          </a:p>
          <a:p>
            <a:r>
              <a:rPr lang="en-US" sz="1600" dirty="0" smtClean="0">
                <a:solidFill>
                  <a:srgbClr val="FF0000"/>
                </a:solidFill>
              </a:rPr>
              <a:t>PN+PS+HE</a:t>
            </a:r>
            <a:endParaRPr lang="en-US" sz="1600" dirty="0">
              <a:solidFill>
                <a:srgbClr val="FF0000"/>
              </a:solidFill>
            </a:endParaRPr>
          </a:p>
        </p:txBody>
      </p:sp>
      <p:sp>
        <p:nvSpPr>
          <p:cNvPr id="20" name="TextBox 19"/>
          <p:cNvSpPr txBox="1"/>
          <p:nvPr/>
        </p:nvSpPr>
        <p:spPr>
          <a:xfrm>
            <a:off x="6249519" y="3784813"/>
            <a:ext cx="1787339" cy="584775"/>
          </a:xfrm>
          <a:prstGeom prst="rect">
            <a:avLst/>
          </a:prstGeom>
          <a:noFill/>
        </p:spPr>
        <p:txBody>
          <a:bodyPr wrap="square" rtlCol="0">
            <a:spAutoFit/>
          </a:bodyPr>
          <a:lstStyle/>
          <a:p>
            <a:r>
              <a:rPr lang="en-US" sz="1600" dirty="0" smtClean="0"/>
              <a:t>Pt. No Shows: PN      OR+PS</a:t>
            </a:r>
            <a:endParaRPr lang="en-US" sz="1600" dirty="0"/>
          </a:p>
        </p:txBody>
      </p:sp>
      <p:cxnSp>
        <p:nvCxnSpPr>
          <p:cNvPr id="22" name="Straight Arrow Connector 21"/>
          <p:cNvCxnSpPr/>
          <p:nvPr/>
        </p:nvCxnSpPr>
        <p:spPr>
          <a:xfrm>
            <a:off x="6687669" y="4201796"/>
            <a:ext cx="26894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5804647" y="5217459"/>
            <a:ext cx="44487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6284259" y="5032793"/>
            <a:ext cx="1918447" cy="584775"/>
          </a:xfrm>
          <a:prstGeom prst="rect">
            <a:avLst/>
          </a:prstGeom>
          <a:noFill/>
        </p:spPr>
        <p:txBody>
          <a:bodyPr wrap="square" rtlCol="0">
            <a:spAutoFit/>
          </a:bodyPr>
          <a:lstStyle/>
          <a:p>
            <a:r>
              <a:rPr lang="en-US" sz="1600" dirty="0" smtClean="0">
                <a:solidFill>
                  <a:srgbClr val="FF0000"/>
                </a:solidFill>
              </a:rPr>
              <a:t>LINK TO HIV CARE/PN+PS+HE</a:t>
            </a:r>
            <a:endParaRPr lang="en-US" sz="1600" dirty="0">
              <a:solidFill>
                <a:srgbClr val="FF0000"/>
              </a:solidFill>
            </a:endParaRPr>
          </a:p>
        </p:txBody>
      </p:sp>
      <p:cxnSp>
        <p:nvCxnSpPr>
          <p:cNvPr id="28" name="Straight Arrow Connector 27"/>
          <p:cNvCxnSpPr/>
          <p:nvPr/>
        </p:nvCxnSpPr>
        <p:spPr>
          <a:xfrm>
            <a:off x="7700682" y="4201796"/>
            <a:ext cx="14231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5917266" y="3947839"/>
            <a:ext cx="276784" cy="1238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4905936" y="2232212"/>
            <a:ext cx="55357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647764" y="1792943"/>
            <a:ext cx="1775011" cy="584775"/>
          </a:xfrm>
          <a:prstGeom prst="rect">
            <a:avLst/>
          </a:prstGeom>
          <a:noFill/>
        </p:spPr>
        <p:txBody>
          <a:bodyPr wrap="square" rtlCol="0">
            <a:spAutoFit/>
          </a:bodyPr>
          <a:lstStyle/>
          <a:p>
            <a:r>
              <a:rPr lang="en-US" sz="1600" dirty="0" smtClean="0"/>
              <a:t>Refer to Primary Care Provider</a:t>
            </a:r>
            <a:endParaRPr lang="en-US" sz="1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CME/CE Credit</a:t>
            </a:r>
            <a:endParaRPr lang="en-US" dirty="0"/>
          </a:p>
        </p:txBody>
      </p:sp>
      <p:sp>
        <p:nvSpPr>
          <p:cNvPr id="3" name="Content Placeholder 2"/>
          <p:cNvSpPr>
            <a:spLocks noGrp="1"/>
          </p:cNvSpPr>
          <p:nvPr>
            <p:ph idx="1"/>
          </p:nvPr>
        </p:nvSpPr>
        <p:spPr/>
        <p:txBody>
          <a:bodyPr/>
          <a:lstStyle/>
          <a:p>
            <a:r>
              <a:rPr lang="en-US" dirty="0" smtClean="0"/>
              <a:t>If you would like to receive continuing education credit for this activity, please visit:</a:t>
            </a:r>
          </a:p>
          <a:p>
            <a:r>
              <a:rPr lang="en-US" dirty="0" smtClean="0"/>
              <a:t>http://</a:t>
            </a:r>
            <a:r>
              <a:rPr lang="en-US" dirty="0" err="1" smtClean="0"/>
              <a:t>www.pesgce.com</a:t>
            </a:r>
            <a:r>
              <a:rPr lang="en-US" dirty="0" smtClean="0"/>
              <a:t>/RyanWhite2012</a:t>
            </a:r>
            <a:endParaRPr lang="en-US" dirty="0"/>
          </a:p>
        </p:txBody>
      </p:sp>
    </p:spTree>
    <p:extLst>
      <p:ext uri="{BB962C8B-B14F-4D97-AF65-F5344CB8AC3E}">
        <p14:creationId xmlns:p14="http://schemas.microsoft.com/office/powerpoint/2010/main" xmlns="" val="1552143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K. McLoyd</a:t>
            </a:r>
          </a:p>
          <a:p>
            <a:r>
              <a:rPr lang="en-US" dirty="0" smtClean="0"/>
              <a:t>C. Kelly</a:t>
            </a:r>
          </a:p>
          <a:p>
            <a:r>
              <a:rPr lang="en-US" dirty="0" smtClean="0"/>
              <a:t>K. Braswell</a:t>
            </a:r>
          </a:p>
          <a:p>
            <a:r>
              <a:rPr lang="en-US" dirty="0" smtClean="0"/>
              <a:t>P. McLoyd</a:t>
            </a:r>
          </a:p>
          <a:p>
            <a:r>
              <a:rPr lang="en-US" dirty="0" smtClean="0"/>
              <a:t>N. Pierson</a:t>
            </a:r>
          </a:p>
          <a:p>
            <a:r>
              <a:rPr lang="en-US" dirty="0" smtClean="0"/>
              <a:t>D. Mata</a:t>
            </a:r>
          </a:p>
          <a:p>
            <a:r>
              <a:rPr lang="en-US" dirty="0" smtClean="0"/>
              <a:t>S. Douthard</a:t>
            </a:r>
          </a:p>
          <a:p>
            <a:r>
              <a:rPr lang="en-US" dirty="0" smtClean="0"/>
              <a:t>L. Bailey</a:t>
            </a:r>
          </a:p>
          <a:p>
            <a:r>
              <a:rPr lang="en-US" dirty="0" smtClean="0"/>
              <a:t>A. Galarza</a:t>
            </a:r>
          </a:p>
          <a:p>
            <a:r>
              <a:rPr lang="en-US" u="sng" dirty="0" smtClean="0"/>
              <a:t>FUNDERS: </a:t>
            </a:r>
            <a:r>
              <a:rPr lang="en-US" dirty="0" smtClean="0"/>
              <a:t>Chicago Department of PH; HRSA-Parts A, D, C, F; AIDS Foundation of Chicago; CCHHS</a:t>
            </a:r>
          </a:p>
        </p:txBody>
      </p:sp>
      <p:sp>
        <p:nvSpPr>
          <p:cNvPr id="4" name="Content Placeholder 3"/>
          <p:cNvSpPr>
            <a:spLocks noGrp="1"/>
          </p:cNvSpPr>
          <p:nvPr>
            <p:ph sz="half" idx="2"/>
          </p:nvPr>
        </p:nvSpPr>
        <p:spPr/>
        <p:txBody>
          <a:bodyPr>
            <a:normAutofit fontScale="77500" lnSpcReduction="20000"/>
          </a:bodyPr>
          <a:lstStyle/>
          <a:p>
            <a:r>
              <a:rPr lang="en-US" dirty="0" smtClean="0"/>
              <a:t>J. Ramos</a:t>
            </a:r>
          </a:p>
          <a:p>
            <a:r>
              <a:rPr lang="en-US" dirty="0" smtClean="0"/>
              <a:t>W. Minshall</a:t>
            </a:r>
          </a:p>
          <a:p>
            <a:r>
              <a:rPr lang="en-US" dirty="0" smtClean="0"/>
              <a:t>B. Simmons</a:t>
            </a:r>
          </a:p>
          <a:p>
            <a:r>
              <a:rPr lang="en-US" dirty="0" smtClean="0"/>
              <a:t>A. Fuentes</a:t>
            </a:r>
          </a:p>
          <a:p>
            <a:r>
              <a:rPr lang="en-US" dirty="0" smtClean="0"/>
              <a:t>D. Taussig</a:t>
            </a:r>
          </a:p>
          <a:p>
            <a:r>
              <a:rPr lang="en-US" dirty="0" smtClean="0"/>
              <a:t>V. Pena</a:t>
            </a:r>
          </a:p>
          <a:p>
            <a:r>
              <a:rPr lang="en-US" dirty="0" smtClean="0"/>
              <a:t>A. Smith</a:t>
            </a:r>
          </a:p>
          <a:p>
            <a:r>
              <a:rPr lang="en-US" dirty="0" smtClean="0"/>
              <a:t>ALL HEALTH EDUCATORS AT CORE CENTER</a:t>
            </a:r>
          </a:p>
          <a:p>
            <a:r>
              <a:rPr lang="en-US" dirty="0" smtClean="0"/>
              <a:t>FOUNDATIONS:BC/BS OF IL; Grant Healthcare Foundation; Michael Reese Health Trust; Polk Brothers Foundation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At the conclusion of this activity, the participant will be able to:</a:t>
            </a:r>
            <a:endParaRPr lang="en-US" sz="2400" dirty="0" smtClean="0"/>
          </a:p>
          <a:p>
            <a:pPr lvl="1"/>
            <a:r>
              <a:rPr lang="en-US" sz="2400" dirty="0" smtClean="0"/>
              <a:t>To describe the coordination steps to testing-linking-engaging-notifying services</a:t>
            </a:r>
          </a:p>
          <a:p>
            <a:pPr lvl="1"/>
            <a:r>
              <a:rPr lang="en-US" sz="2400" dirty="0" smtClean="0"/>
              <a:t>To illustrate the coordination of field activities such as outreach and partner services </a:t>
            </a:r>
          </a:p>
          <a:p>
            <a:pPr lvl="1"/>
            <a:r>
              <a:rPr lang="en-US" sz="2400" dirty="0" smtClean="0"/>
              <a:t>To describe the Patient Navigator model</a:t>
            </a:r>
          </a:p>
          <a:p>
            <a:pPr lvl="1"/>
            <a:r>
              <a:rPr lang="en-US" sz="2400" dirty="0" smtClean="0"/>
              <a:t>To describe the implementation of peer patient navigator interventions, outreach and partner services into HIV prevention and care </a:t>
            </a:r>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 xmlns:p14="http://schemas.microsoft.com/office/powerpoint/2010/main" val="318214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Guidance Coordinating the </a:t>
            </a:r>
            <a:r>
              <a:rPr lang="en-US" dirty="0" smtClean="0"/>
              <a:t>Pieces</a:t>
            </a:r>
            <a:endParaRPr lang="en-US" dirty="0"/>
          </a:p>
        </p:txBody>
      </p:sp>
      <p:sp>
        <p:nvSpPr>
          <p:cNvPr id="3" name="Content Placeholder 2"/>
          <p:cNvSpPr>
            <a:spLocks noGrp="1"/>
          </p:cNvSpPr>
          <p:nvPr>
            <p:ph idx="1"/>
          </p:nvPr>
        </p:nvSpPr>
        <p:spPr/>
        <p:txBody>
          <a:bodyPr>
            <a:normAutofit/>
          </a:bodyPr>
          <a:lstStyle/>
          <a:p>
            <a:r>
              <a:rPr lang="en-US" dirty="0" smtClean="0"/>
              <a:t>The continuing education activity will address:</a:t>
            </a:r>
          </a:p>
          <a:p>
            <a:pPr lvl="1"/>
            <a:r>
              <a:rPr lang="en-US" dirty="0" smtClean="0"/>
              <a:t>Lack of knowledge in </a:t>
            </a:r>
            <a:r>
              <a:rPr lang="en-US" dirty="0" smtClean="0"/>
              <a:t>patient </a:t>
            </a:r>
            <a:r>
              <a:rPr lang="en-US" dirty="0" smtClean="0"/>
              <a:t>navigator </a:t>
            </a:r>
            <a:r>
              <a:rPr lang="en-US" dirty="0" smtClean="0"/>
              <a:t>model</a:t>
            </a:r>
            <a:endParaRPr lang="en-US" dirty="0" smtClean="0"/>
          </a:p>
          <a:p>
            <a:r>
              <a:rPr lang="en-US" dirty="0" smtClean="0"/>
              <a:t>The activity will increase the clinicians’ knowledge:</a:t>
            </a:r>
          </a:p>
          <a:p>
            <a:pPr lvl="1"/>
            <a:r>
              <a:rPr lang="en-US" dirty="0" smtClean="0"/>
              <a:t>Will impart improved methods for planning and </a:t>
            </a:r>
            <a:r>
              <a:rPr lang="en-US" dirty="0" smtClean="0"/>
              <a:t>implementing HIV </a:t>
            </a:r>
            <a:r>
              <a:rPr lang="en-US" dirty="0" smtClean="0"/>
              <a:t>prevention interventions</a:t>
            </a:r>
          </a:p>
          <a:p>
            <a:r>
              <a:rPr lang="en-US" dirty="0" smtClean="0"/>
              <a:t> What is this activity designed to change?</a:t>
            </a:r>
          </a:p>
          <a:p>
            <a:pPr lvl="1"/>
            <a:r>
              <a:rPr lang="en-US" dirty="0" smtClean="0"/>
              <a:t>Increase knowledge of patient navigation </a:t>
            </a:r>
            <a:r>
              <a:rPr lang="en-US" dirty="0" smtClean="0"/>
              <a:t>model</a:t>
            </a:r>
            <a:endParaRPr lang="en-US" dirty="0" smtClean="0"/>
          </a:p>
          <a:p>
            <a:pPr lvl="1"/>
            <a:r>
              <a:rPr lang="en-US" dirty="0" smtClean="0"/>
              <a:t>Improve the delivery and coordination of prevention intervention activities</a:t>
            </a:r>
          </a:p>
          <a:p>
            <a:pPr lvl="1"/>
            <a:endParaRPr lang="en-US" dirty="0"/>
          </a:p>
        </p:txBody>
      </p:sp>
    </p:spTree>
    <p:extLst>
      <p:ext uri="{BB962C8B-B14F-4D97-AF65-F5344CB8AC3E}">
        <p14:creationId xmlns:p14="http://schemas.microsoft.com/office/powerpoint/2010/main" xmlns="" val="120837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The Ruth M. Rothstein CORE Center</a:t>
            </a:r>
            <a:br>
              <a:rPr lang="en-US" sz="2800" dirty="0" smtClean="0"/>
            </a:br>
            <a:r>
              <a:rPr lang="en-US" sz="2800" dirty="0" smtClean="0"/>
              <a:t>Chicago, IL</a:t>
            </a:r>
            <a:endParaRPr lang="en-US" sz="2800" dirty="0"/>
          </a:p>
        </p:txBody>
      </p:sp>
      <p:pic>
        <p:nvPicPr>
          <p:cNvPr id="3" name="Picture 2"/>
          <p:cNvPicPr>
            <a:picLocks noChangeAspect="1" noChangeArrowheads="1"/>
          </p:cNvPicPr>
          <p:nvPr/>
        </p:nvPicPr>
        <p:blipFill>
          <a:blip r:embed="rId2" cstate="print"/>
          <a:srcRect l="-7071" t="37231"/>
          <a:stretch>
            <a:fillRect/>
          </a:stretch>
        </p:blipFill>
        <p:spPr bwMode="auto">
          <a:xfrm>
            <a:off x="1295400" y="1371600"/>
            <a:ext cx="6019800" cy="1585912"/>
          </a:xfrm>
          <a:prstGeom prst="rect">
            <a:avLst/>
          </a:prstGeom>
          <a:noFill/>
          <a:ln w="9525">
            <a:noFill/>
            <a:miter lim="800000"/>
            <a:headEnd/>
            <a:tailEnd/>
          </a:ln>
        </p:spPr>
      </p:pic>
      <p:sp>
        <p:nvSpPr>
          <p:cNvPr id="4" name="Rectangle 3"/>
          <p:cNvSpPr/>
          <p:nvPr/>
        </p:nvSpPr>
        <p:spPr>
          <a:xfrm>
            <a:off x="1066800" y="3142696"/>
            <a:ext cx="7391400" cy="3139321"/>
          </a:xfrm>
          <a:prstGeom prst="rect">
            <a:avLst/>
          </a:prstGeom>
        </p:spPr>
        <p:txBody>
          <a:bodyPr wrap="square">
            <a:spAutoFit/>
          </a:bodyPr>
          <a:lstStyle/>
          <a:p>
            <a:pPr>
              <a:buFont typeface="Arial" pitchFamily="34" charset="0"/>
              <a:buChar char="•"/>
            </a:pPr>
            <a:r>
              <a:rPr lang="en-US" dirty="0" smtClean="0"/>
              <a:t>Cook County Health and Hospitals System – Public “Safety-Net” Facility</a:t>
            </a:r>
          </a:p>
          <a:p>
            <a:pPr>
              <a:buFont typeface="Arial" pitchFamily="34" charset="0"/>
              <a:buChar char="•"/>
            </a:pPr>
            <a:endParaRPr lang="en-US" dirty="0" smtClean="0"/>
          </a:p>
          <a:p>
            <a:pPr>
              <a:buFont typeface="Arial" pitchFamily="34" charset="0"/>
              <a:buChar char="•"/>
            </a:pPr>
            <a:r>
              <a:rPr lang="en-US" dirty="0" smtClean="0"/>
              <a:t>5,000 active patients, 35,000 primary care visits annually </a:t>
            </a:r>
          </a:p>
          <a:p>
            <a:pPr>
              <a:buFont typeface="Arial" pitchFamily="34" charset="0"/>
              <a:buChar char="•"/>
            </a:pPr>
            <a:endParaRPr lang="en-US" dirty="0" smtClean="0"/>
          </a:p>
          <a:p>
            <a:pPr>
              <a:buFont typeface="Arial" pitchFamily="34" charset="0"/>
              <a:buChar char="•"/>
            </a:pPr>
            <a:r>
              <a:rPr lang="en-US" dirty="0" smtClean="0"/>
              <a:t>64% African American and 20% Hispanic/Latino</a:t>
            </a:r>
          </a:p>
          <a:p>
            <a:pPr>
              <a:buFont typeface="Arial" pitchFamily="34" charset="0"/>
              <a:buChar char="•"/>
            </a:pPr>
            <a:endParaRPr lang="en-US" dirty="0" smtClean="0"/>
          </a:p>
          <a:p>
            <a:pPr>
              <a:buFont typeface="Arial" pitchFamily="34" charset="0"/>
              <a:buChar char="•"/>
            </a:pPr>
            <a:r>
              <a:rPr lang="en-US" dirty="0" smtClean="0"/>
              <a:t>Frequent history of drug use, incarceration </a:t>
            </a:r>
          </a:p>
          <a:p>
            <a:pPr>
              <a:buFont typeface="Arial" pitchFamily="34" charset="0"/>
              <a:buChar char="•"/>
            </a:pPr>
            <a:endParaRPr lang="en-US" dirty="0" smtClean="0"/>
          </a:p>
          <a:p>
            <a:pPr>
              <a:buFont typeface="Arial" pitchFamily="34" charset="0"/>
              <a:buChar char="•"/>
            </a:pPr>
            <a:r>
              <a:rPr lang="en-US" dirty="0" smtClean="0"/>
              <a:t>One-stop shopping model/wrap-around services</a:t>
            </a:r>
            <a:r>
              <a:rPr lang="en-US" dirty="0" smtClean="0"/>
              <a:t>.</a:t>
            </a:r>
            <a:endParaRPr lang="en-US" dirty="0" smtClean="0"/>
          </a:p>
          <a:p>
            <a:pPr>
              <a:buFont typeface="Arial" pitchFamily="34" charset="0"/>
              <a:buChar cha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Women and Children’s Clinic and Project WE CARE</a:t>
            </a:r>
            <a:endParaRPr lang="en-US" dirty="0"/>
          </a:p>
        </p:txBody>
      </p:sp>
      <p:sp>
        <p:nvSpPr>
          <p:cNvPr id="6" name="Text Placeholder 5"/>
          <p:cNvSpPr>
            <a:spLocks noGrp="1"/>
          </p:cNvSpPr>
          <p:nvPr>
            <p:ph type="body" idx="1"/>
          </p:nvPr>
        </p:nvSpPr>
        <p:spPr>
          <a:xfrm>
            <a:off x="549274" y="1828667"/>
            <a:ext cx="3840480" cy="750887"/>
          </a:xfrm>
        </p:spPr>
        <p:txBody>
          <a:bodyPr/>
          <a:lstStyle/>
          <a:p>
            <a:endParaRPr lang="en-US" dirty="0" smtClean="0"/>
          </a:p>
          <a:p>
            <a:endParaRPr lang="en-US" dirty="0" smtClean="0"/>
          </a:p>
          <a:p>
            <a:r>
              <a:rPr lang="en-US" dirty="0" smtClean="0"/>
              <a:t>Women &amp; Children’s Clinic</a:t>
            </a:r>
          </a:p>
          <a:p>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Established in 1988</a:t>
            </a:r>
          </a:p>
          <a:p>
            <a:r>
              <a:rPr lang="en-US" dirty="0" smtClean="0"/>
              <a:t>Comprehensive, family-centered, and culturally sensitive care to women, children and youth living with HIV in Illinois by using a multi-disciplinary model.</a:t>
            </a:r>
          </a:p>
          <a:p>
            <a:r>
              <a:rPr lang="en-US" dirty="0" smtClean="0"/>
              <a:t>Playroom </a:t>
            </a:r>
            <a:r>
              <a:rPr lang="en-US" dirty="0" smtClean="0"/>
              <a:t>on-site</a:t>
            </a:r>
          </a:p>
          <a:p>
            <a:r>
              <a:rPr lang="en-US" dirty="0" smtClean="0"/>
              <a:t>An estimated 70-75% of all HIV infected women and 25-30% of HIV infected children known to be in care in the Chicago area.</a:t>
            </a:r>
          </a:p>
          <a:p>
            <a:endParaRPr lang="en-US" dirty="0"/>
          </a:p>
        </p:txBody>
      </p:sp>
      <p:sp>
        <p:nvSpPr>
          <p:cNvPr id="7" name="Text Placeholder 6"/>
          <p:cNvSpPr>
            <a:spLocks noGrp="1"/>
          </p:cNvSpPr>
          <p:nvPr>
            <p:ph type="body" sz="quarter" idx="3"/>
          </p:nvPr>
        </p:nvSpPr>
        <p:spPr/>
        <p:txBody>
          <a:bodyPr/>
          <a:lstStyle/>
          <a:p>
            <a:r>
              <a:rPr lang="en-US" dirty="0" smtClean="0"/>
              <a:t>Project WE CARE</a:t>
            </a:r>
          </a:p>
          <a:p>
            <a:r>
              <a:rPr lang="en-US" sz="2000" dirty="0" smtClean="0"/>
              <a:t>SPNS Women of Color Initiative</a:t>
            </a:r>
          </a:p>
        </p:txBody>
      </p:sp>
      <p:sp>
        <p:nvSpPr>
          <p:cNvPr id="8" name="Content Placeholder 7"/>
          <p:cNvSpPr>
            <a:spLocks noGrp="1"/>
          </p:cNvSpPr>
          <p:nvPr>
            <p:ph sz="quarter" idx="4"/>
          </p:nvPr>
        </p:nvSpPr>
        <p:spPr/>
        <p:txBody>
          <a:bodyPr/>
          <a:lstStyle/>
          <a:p>
            <a:r>
              <a:rPr lang="en-US" dirty="0" smtClean="0"/>
              <a:t>Focused on engaging and retaining HIV-positive women of color in HIV Primary Care.</a:t>
            </a:r>
          </a:p>
          <a:p>
            <a:r>
              <a:rPr lang="en-US" dirty="0" smtClean="0"/>
              <a:t>Peer Patient Navigator Model</a:t>
            </a:r>
          </a:p>
          <a:p>
            <a:r>
              <a:rPr lang="en-US" dirty="0" smtClean="0"/>
              <a:t>Healthy Relationships Workshops</a:t>
            </a:r>
            <a:br>
              <a:rPr lang="en-US" dirty="0" smtClean="0"/>
            </a:br>
            <a:endParaRPr lang="en-US" dirty="0" smtClean="0"/>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dirty="0" smtClean="0"/>
              <a:t>CORE Retention in Care Projects</a:t>
            </a:r>
            <a:endParaRPr lang="en-US" sz="4000" dirty="0"/>
          </a:p>
        </p:txBody>
      </p:sp>
      <p:sp>
        <p:nvSpPr>
          <p:cNvPr id="8" name="Content Placeholder 7"/>
          <p:cNvSpPr>
            <a:spLocks noGrp="1"/>
          </p:cNvSpPr>
          <p:nvPr>
            <p:ph idx="1"/>
          </p:nvPr>
        </p:nvSpPr>
        <p:spPr>
          <a:xfrm>
            <a:off x="549275" y="1757779"/>
            <a:ext cx="8042276" cy="4343400"/>
          </a:xfrm>
        </p:spPr>
        <p:txBody>
          <a:bodyPr>
            <a:normAutofit fontScale="70000" lnSpcReduction="20000"/>
          </a:bodyPr>
          <a:lstStyle/>
          <a:p>
            <a:r>
              <a:rPr lang="en-US" b="1" i="1" u="sng" dirty="0" smtClean="0"/>
              <a:t>WE CARE</a:t>
            </a:r>
            <a:r>
              <a:rPr lang="en-US" i="1" dirty="0" smtClean="0"/>
              <a:t>- Women Empowered to Connect And Remain Engaged in Care</a:t>
            </a:r>
          </a:p>
          <a:p>
            <a:r>
              <a:rPr lang="en-US" b="1" i="1" u="sng" dirty="0" smtClean="0"/>
              <a:t>INCARE</a:t>
            </a:r>
            <a:r>
              <a:rPr lang="en-US" i="1" dirty="0" smtClean="0"/>
              <a:t>- Identify Navigate Connect Access Retain &amp; Evaluate</a:t>
            </a:r>
            <a:endParaRPr lang="en-US" b="1" u="sng" dirty="0" smtClean="0"/>
          </a:p>
          <a:p>
            <a:r>
              <a:rPr lang="en-US" b="1" u="sng" dirty="0" smtClean="0"/>
              <a:t>ARC</a:t>
            </a:r>
            <a:r>
              <a:rPr lang="en-US" dirty="0" smtClean="0"/>
              <a:t>- </a:t>
            </a:r>
            <a:r>
              <a:rPr lang="en-US" i="1" dirty="0" smtClean="0"/>
              <a:t>Access</a:t>
            </a:r>
            <a:r>
              <a:rPr lang="en-US" dirty="0" smtClean="0"/>
              <a:t> </a:t>
            </a:r>
            <a:r>
              <a:rPr lang="en-US" i="1" dirty="0" smtClean="0"/>
              <a:t>Retain &amp; Connect</a:t>
            </a:r>
          </a:p>
          <a:p>
            <a:r>
              <a:rPr lang="en-US" b="1" i="1" u="sng" dirty="0" smtClean="0"/>
              <a:t>EIS</a:t>
            </a:r>
            <a:r>
              <a:rPr lang="en-US" i="1" dirty="0" smtClean="0"/>
              <a:t>- Early Intervention Services </a:t>
            </a:r>
          </a:p>
          <a:p>
            <a:r>
              <a:rPr lang="en-US" b="1" i="1" u="sng" dirty="0" smtClean="0"/>
              <a:t>L2L</a:t>
            </a:r>
            <a:r>
              <a:rPr lang="en-US" b="1" i="1" dirty="0" smtClean="0"/>
              <a:t> – </a:t>
            </a:r>
            <a:r>
              <a:rPr lang="en-US" i="1" dirty="0" smtClean="0"/>
              <a:t>Linkage to Life </a:t>
            </a:r>
          </a:p>
          <a:p>
            <a:r>
              <a:rPr lang="en-US" b="1" i="1" u="sng" dirty="0" smtClean="0"/>
              <a:t>Project Connect </a:t>
            </a:r>
            <a:r>
              <a:rPr lang="en-US" b="1" i="1" dirty="0" smtClean="0"/>
              <a:t>– </a:t>
            </a:r>
            <a:r>
              <a:rPr lang="en-US" i="1" dirty="0" smtClean="0"/>
              <a:t>To improve linkage to care from </a:t>
            </a:r>
            <a:r>
              <a:rPr lang="en-US" i="1" dirty="0" err="1" smtClean="0"/>
              <a:t>Stroger</a:t>
            </a:r>
            <a:r>
              <a:rPr lang="en-US" i="1" dirty="0" smtClean="0"/>
              <a:t> Hospital to CORE Center.</a:t>
            </a:r>
            <a:endParaRPr lang="en-US" i="1" u="sng" dirty="0" smtClean="0"/>
          </a:p>
          <a:p>
            <a:r>
              <a:rPr lang="en-US" b="1" i="1" u="sng" dirty="0" smtClean="0"/>
              <a:t>Project HOPE</a:t>
            </a:r>
            <a:r>
              <a:rPr lang="en-US" b="1" i="1" dirty="0" smtClean="0"/>
              <a:t>- </a:t>
            </a:r>
            <a:r>
              <a:rPr lang="en-US" i="1" dirty="0" smtClean="0"/>
              <a:t>Hospital visit as Opportunity for Prevention and Engagement for HIV-infected Drug Users.</a:t>
            </a:r>
            <a:r>
              <a:rPr lang="en-US" b="1" dirty="0" smtClean="0"/>
              <a:t/>
            </a:r>
            <a:br>
              <a:rPr lang="en-US" b="1" dirty="0" smtClean="0"/>
            </a:b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a:defRPr/>
            </a:pPr>
            <a:r>
              <a:rPr lang="en-US" sz="3200" dirty="0" smtClean="0"/>
              <a:t>National HIV Strategy </a:t>
            </a:r>
            <a:br>
              <a:rPr lang="en-US" sz="3200" dirty="0" smtClean="0"/>
            </a:br>
            <a:r>
              <a:rPr lang="en-US" sz="3200" b="1" dirty="0" smtClean="0">
                <a:solidFill>
                  <a:schemeClr val="tx2">
                    <a:satMod val="130000"/>
                  </a:schemeClr>
                </a:solidFill>
              </a:rPr>
              <a:t>Increasing </a:t>
            </a:r>
            <a:r>
              <a:rPr lang="en-US" sz="3200" b="1" dirty="0">
                <a:solidFill>
                  <a:schemeClr val="tx2">
                    <a:satMod val="130000"/>
                  </a:schemeClr>
                </a:solidFill>
              </a:rPr>
              <a:t>Access to Care and Improving Health Outcomes for People Living with HIV</a:t>
            </a:r>
          </a:p>
        </p:txBody>
      </p:sp>
      <p:sp>
        <p:nvSpPr>
          <p:cNvPr id="17410" name="Rectangle 3"/>
          <p:cNvSpPr>
            <a:spLocks noGrp="1" noChangeArrowheads="1"/>
          </p:cNvSpPr>
          <p:nvPr>
            <p:ph idx="1"/>
          </p:nvPr>
        </p:nvSpPr>
        <p:spPr>
          <a:xfrm>
            <a:off x="533400" y="1752600"/>
            <a:ext cx="8382000" cy="4800600"/>
          </a:xfrm>
        </p:spPr>
        <p:txBody>
          <a:bodyPr/>
          <a:lstStyle/>
          <a:p>
            <a:pPr marL="1047750" lvl="1" indent="-533400">
              <a:lnSpc>
                <a:spcPct val="90000"/>
              </a:lnSpc>
              <a:buFontTx/>
              <a:buAutoNum type="arabicPeriod"/>
            </a:pPr>
            <a:r>
              <a:rPr lang="en-US" smtClean="0"/>
              <a:t>Establish a seamless system to immediately link people to continuous and coordinated quality care when they are diagnosed with HIV.</a:t>
            </a:r>
          </a:p>
          <a:p>
            <a:pPr marL="1047750" lvl="1" indent="-533400">
              <a:lnSpc>
                <a:spcPct val="90000"/>
              </a:lnSpc>
              <a:buFontTx/>
              <a:buNone/>
            </a:pPr>
            <a:endParaRPr lang="en-US" sz="1000" smtClean="0"/>
          </a:p>
          <a:p>
            <a:pPr marL="1047750" lvl="1" indent="-533400">
              <a:lnSpc>
                <a:spcPct val="90000"/>
              </a:lnSpc>
              <a:buFontTx/>
              <a:buAutoNum type="arabicPeriod" startAt="2"/>
            </a:pPr>
            <a:r>
              <a:rPr lang="en-US" smtClean="0"/>
              <a:t>Take deliberate steps to increase the number and diversity of available providers of clinical care and related services for people living with HIV. </a:t>
            </a:r>
          </a:p>
          <a:p>
            <a:pPr marL="1047750" lvl="1" indent="-533400">
              <a:lnSpc>
                <a:spcPct val="90000"/>
              </a:lnSpc>
              <a:buFontTx/>
              <a:buNone/>
            </a:pPr>
            <a:endParaRPr lang="en-US" sz="1000" smtClean="0"/>
          </a:p>
          <a:p>
            <a:pPr marL="1047750" lvl="1" indent="-533400">
              <a:lnSpc>
                <a:spcPct val="90000"/>
              </a:lnSpc>
              <a:buFontTx/>
              <a:buAutoNum type="arabicPeriod" startAt="3"/>
            </a:pPr>
            <a:r>
              <a:rPr lang="en-US" smtClean="0"/>
              <a:t>Support people living with HIV with co-occurring health conditions and those who have challenges meeting their basic needs, such as housing.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1202</TotalTime>
  <Words>1925</Words>
  <Application>Microsoft Office PowerPoint</Application>
  <PresentationFormat>On-screen Show (4:3)</PresentationFormat>
  <Paragraphs>278</Paragraphs>
  <Slides>34</Slides>
  <Notes>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Breeze</vt:lpstr>
      <vt:lpstr>Microsoft Office Excel 97-2003 Worksheet</vt:lpstr>
      <vt:lpstr>Chart</vt:lpstr>
      <vt:lpstr>Linkage to HIV Primary Care:  Guidance Coordinating the Pieces</vt:lpstr>
      <vt:lpstr>Disclosures</vt:lpstr>
      <vt:lpstr>Disclosures</vt:lpstr>
      <vt:lpstr>Learning Objectives</vt:lpstr>
      <vt:lpstr>Guidance Coordinating the Pieces</vt:lpstr>
      <vt:lpstr>The Ruth M. Rothstein CORE Center Chicago, IL</vt:lpstr>
      <vt:lpstr>CORE Women and Children’s Clinic and Project WE CARE</vt:lpstr>
      <vt:lpstr>CORE Retention in Care Projects</vt:lpstr>
      <vt:lpstr>National HIV Strategy  Increasing Access to Care and Improving Health Outcomes for People Living with HIV</vt:lpstr>
      <vt:lpstr>Reduce New Infections</vt:lpstr>
      <vt:lpstr>Reducing HIV-Related  Health Disparities</vt:lpstr>
      <vt:lpstr>Magnitude of the Problem</vt:lpstr>
      <vt:lpstr>Slide 13</vt:lpstr>
      <vt:lpstr>Impact on Outcomes</vt:lpstr>
      <vt:lpstr>Predictors of Poor Linkage and Appointment Adherence or Retention in Care</vt:lpstr>
      <vt:lpstr>Treatment is Prevention</vt:lpstr>
      <vt:lpstr>COORDINATING THE PIECES</vt:lpstr>
      <vt:lpstr>HIV Testing</vt:lpstr>
      <vt:lpstr>Who follows this patient? </vt:lpstr>
      <vt:lpstr>PRIMARY GOAL OF PCRS: PARTNER SERVICES (PS)</vt:lpstr>
      <vt:lpstr> The 3 phases of PCRS</vt:lpstr>
      <vt:lpstr>PHASE 1: WORKING WITH THE  HIV-INFECTED CLIENT</vt:lpstr>
      <vt:lpstr>PHASE 2: LOCATING PARTNERS</vt:lpstr>
      <vt:lpstr>HIV Positive Interventions</vt:lpstr>
      <vt:lpstr>HPTN 065: TLC-Plus</vt:lpstr>
      <vt:lpstr>HHS’s  Definition of Linkage/Retention</vt:lpstr>
      <vt:lpstr>Patient Navigation Model </vt:lpstr>
      <vt:lpstr>Patient Navigation Model </vt:lpstr>
      <vt:lpstr>Patient Navigator Model</vt:lpstr>
      <vt:lpstr>Patient Navigator Role </vt:lpstr>
      <vt:lpstr>To Improve Linkage to HIV Primary Care and Coordinate the Pieces:</vt:lpstr>
      <vt:lpstr>COORDINATING THE PIECES</vt:lpstr>
      <vt:lpstr>Obtaining CME/CE Credit</vt:lpstr>
      <vt:lpstr>THANKS!</vt:lpstr>
    </vt:vector>
  </TitlesOfParts>
  <Company>The RMR CORE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Marisol  Gonzalez</dc:creator>
  <cp:lastModifiedBy>mgonza</cp:lastModifiedBy>
  <cp:revision>59</cp:revision>
  <dcterms:created xsi:type="dcterms:W3CDTF">2012-10-08T23:18:32Z</dcterms:created>
  <dcterms:modified xsi:type="dcterms:W3CDTF">2012-10-15T22:34:03Z</dcterms:modified>
</cp:coreProperties>
</file>