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99" r:id="rId3"/>
    <p:sldMasterId id="2147483711" r:id="rId4"/>
  </p:sldMasterIdLst>
  <p:notesMasterIdLst>
    <p:notesMasterId r:id="rId54"/>
  </p:notesMasterIdLst>
  <p:handoutMasterIdLst>
    <p:handoutMasterId r:id="rId55"/>
  </p:handoutMasterIdLst>
  <p:sldIdLst>
    <p:sldId id="256" r:id="rId5"/>
    <p:sldId id="257" r:id="rId6"/>
    <p:sldId id="276" r:id="rId7"/>
    <p:sldId id="265" r:id="rId8"/>
    <p:sldId id="274" r:id="rId9"/>
    <p:sldId id="273" r:id="rId10"/>
    <p:sldId id="275" r:id="rId11"/>
    <p:sldId id="290" r:id="rId12"/>
    <p:sldId id="301" r:id="rId13"/>
    <p:sldId id="299" r:id="rId14"/>
    <p:sldId id="302" r:id="rId15"/>
    <p:sldId id="318" r:id="rId16"/>
    <p:sldId id="303" r:id="rId17"/>
    <p:sldId id="304" r:id="rId18"/>
    <p:sldId id="319" r:id="rId19"/>
    <p:sldId id="320" r:id="rId20"/>
    <p:sldId id="305" r:id="rId21"/>
    <p:sldId id="306" r:id="rId22"/>
    <p:sldId id="321" r:id="rId23"/>
    <p:sldId id="307" r:id="rId24"/>
    <p:sldId id="308" r:id="rId25"/>
    <p:sldId id="322" r:id="rId26"/>
    <p:sldId id="309" r:id="rId27"/>
    <p:sldId id="310" r:id="rId28"/>
    <p:sldId id="328" r:id="rId29"/>
    <p:sldId id="311" r:id="rId30"/>
    <p:sldId id="312" r:id="rId31"/>
    <p:sldId id="326" r:id="rId32"/>
    <p:sldId id="324" r:id="rId33"/>
    <p:sldId id="263" r:id="rId34"/>
    <p:sldId id="267" r:id="rId35"/>
    <p:sldId id="269" r:id="rId36"/>
    <p:sldId id="270" r:id="rId37"/>
    <p:sldId id="286" r:id="rId38"/>
    <p:sldId id="287" r:id="rId39"/>
    <p:sldId id="294" r:id="rId40"/>
    <p:sldId id="288" r:id="rId41"/>
    <p:sldId id="283" r:id="rId42"/>
    <p:sldId id="284" r:id="rId43"/>
    <p:sldId id="279" r:id="rId44"/>
    <p:sldId id="315" r:id="rId45"/>
    <p:sldId id="281" r:id="rId46"/>
    <p:sldId id="289" r:id="rId47"/>
    <p:sldId id="278" r:id="rId48"/>
    <p:sldId id="316" r:id="rId49"/>
    <p:sldId id="327" r:id="rId50"/>
    <p:sldId id="291" r:id="rId51"/>
    <p:sldId id="313" r:id="rId52"/>
    <p:sldId id="271"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C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16" autoAdjust="0"/>
  </p:normalViewPr>
  <p:slideViewPr>
    <p:cSldViewPr snapToGrid="0" snapToObjects="1">
      <p:cViewPr varScale="1">
        <p:scale>
          <a:sx n="40" d="100"/>
          <a:sy n="40" d="100"/>
        </p:scale>
        <p:origin x="-21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024CF7AA-A099-4836-9744-95A87C513D57}" type="datetimeFigureOut">
              <a:rPr lang="en-US" smtClean="0"/>
              <a:t>12/2/2012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B5F8FA4E-5CFC-4ACC-805E-244EE4AC0E11}" type="slidenum">
              <a:rPr lang="en-US" smtClean="0"/>
              <a:t>‹#›</a:t>
            </a:fld>
            <a:endParaRPr lang="en-US"/>
          </a:p>
        </p:txBody>
      </p:sp>
    </p:spTree>
    <p:extLst>
      <p:ext uri="{BB962C8B-B14F-4D97-AF65-F5344CB8AC3E}">
        <p14:creationId xmlns:p14="http://schemas.microsoft.com/office/powerpoint/2010/main" val="393773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2C04E890-4ED6-4B8C-AB52-95E12BC66605}" type="datetimeFigureOut">
              <a:rPr lang="en-US" smtClean="0"/>
              <a:t>12/2/2012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0EA17356-9C16-4E82-A94C-54D59E4577CB}" type="slidenum">
              <a:rPr lang="en-US" smtClean="0"/>
              <a:t>‹#›</a:t>
            </a:fld>
            <a:endParaRPr lang="en-US"/>
          </a:p>
        </p:txBody>
      </p:sp>
    </p:spTree>
    <p:extLst>
      <p:ext uri="{BB962C8B-B14F-4D97-AF65-F5344CB8AC3E}">
        <p14:creationId xmlns:p14="http://schemas.microsoft.com/office/powerpoint/2010/main" val="212444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iography.com/people/steve-jobs-9354805"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an innovative culture starts with creating an open culture. An open culture is accepting of ideas regardless of their source – other companies, industries, people – and is willing to implement what they have learned to improve their own performance. A great illustration of this concept from the greatest innovator of our time, </a:t>
            </a:r>
            <a:r>
              <a:rPr lang="en-US" dirty="0" smtClean="0">
                <a:hlinkClick r:id="rId3" tooltip="Steve Jobs"/>
              </a:rPr>
              <a:t>Steve Jobs</a:t>
            </a:r>
            <a:r>
              <a:rPr lang="en-US" dirty="0" smtClean="0"/>
              <a:t> . . . . he obviously had no issue with learning from the best of the best.</a:t>
            </a:r>
          </a:p>
          <a:p>
            <a:r>
              <a:rPr lang="en-US" dirty="0" smtClean="0"/>
              <a:t>From -- http://perpetualinnovationmachine.wordpress.com/2012/02/17/innovation-and-stealing-shamelessly/</a:t>
            </a:r>
            <a:endParaRPr lang="en-US" dirty="0"/>
          </a:p>
        </p:txBody>
      </p:sp>
      <p:sp>
        <p:nvSpPr>
          <p:cNvPr id="4" name="Slide Number Placeholder 3"/>
          <p:cNvSpPr>
            <a:spLocks noGrp="1"/>
          </p:cNvSpPr>
          <p:nvPr>
            <p:ph type="sldNum" sz="quarter" idx="10"/>
          </p:nvPr>
        </p:nvSpPr>
        <p:spPr/>
        <p:txBody>
          <a:bodyPr/>
          <a:lstStyle/>
          <a:p>
            <a:fld id="{0EA17356-9C16-4E82-A94C-54D59E4577CB}" type="slidenum">
              <a:rPr lang="en-US" smtClean="0"/>
              <a:t>41</a:t>
            </a:fld>
            <a:endParaRPr lang="en-US"/>
          </a:p>
        </p:txBody>
      </p:sp>
    </p:spTree>
    <p:extLst>
      <p:ext uri="{BB962C8B-B14F-4D97-AF65-F5344CB8AC3E}">
        <p14:creationId xmlns:p14="http://schemas.microsoft.com/office/powerpoint/2010/main" val="82234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DF6DC1-AFE1-4405-BC1C-6DB694077E55}"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DF6DC1-AFE1-4405-BC1C-6DB694077E55}"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DF6DC1-AFE1-4405-BC1C-6DB694077E55}"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we get to action planning we need to refine our strategies into measurable objectives</a:t>
            </a:r>
            <a:r>
              <a:rPr lang="en-US" baseline="0" dirty="0" smtClean="0"/>
              <a:t> with timelines and responsible parties.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buAutoNum type="arabicPeriod"/>
            </a:pPr>
            <a:r>
              <a:rPr lang="en-US" dirty="0" smtClean="0"/>
              <a:t>May</a:t>
            </a:r>
            <a:r>
              <a:rPr lang="en-US" baseline="0" dirty="0" smtClean="0"/>
              <a:t> mean MOUs but it may mean other things to encourage this - including perhaps grantees encouragement.</a:t>
            </a:r>
          </a:p>
          <a:p>
            <a:pPr marL="228600" indent="-228600">
              <a:spcBef>
                <a:spcPct val="0"/>
              </a:spcBef>
              <a:buAutoNum type="arabicPeriod"/>
            </a:pPr>
            <a:r>
              <a:rPr lang="en-US" baseline="0" dirty="0" smtClean="0"/>
              <a:t>This means supporting other activities that reduce stigma and promote cultural awareness and sensitivity – for example making sure information makes it to the people who can use it.</a:t>
            </a:r>
          </a:p>
          <a:p>
            <a:pPr marL="228600" indent="-228600">
              <a:spcBef>
                <a:spcPct val="0"/>
              </a:spcBef>
              <a:buAutoNum type="arabicPeriod"/>
            </a:pPr>
            <a:r>
              <a:rPr lang="en-US" baseline="0" dirty="0" smtClean="0"/>
              <a:t>This means making sure the messages are not conflicting – designing systems that support self-management if self-management is the goal that is being encouraged.  </a:t>
            </a:r>
          </a:p>
          <a:p>
            <a:pPr marL="228600" indent="-228600">
              <a:spcBef>
                <a:spcPct val="0"/>
              </a:spcBef>
              <a:buAutoNum type="arabicPeriod"/>
            </a:pPr>
            <a:endParaRPr lang="en-US" baseline="0" dirty="0" smtClean="0"/>
          </a:p>
          <a:p>
            <a:pPr marL="228600" indent="-228600">
              <a:spcBef>
                <a:spcPct val="0"/>
              </a:spcBef>
              <a:buAutoNum type="arabicPeriod"/>
            </a:pPr>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75B81-B5B7-45ED-B98F-697CDE5F47C6}"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5B81-B5B7-45ED-B98F-697CDE5F47C6}"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5B81-B5B7-45ED-B98F-697CDE5F47C6}"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58050E-B668-4FA7-85AD-C750C80A6E9B}" type="datetimeFigureOut">
              <a:rPr lang="en-US" smtClean="0">
                <a:solidFill>
                  <a:prstClr val="white"/>
                </a:solidFill>
              </a:rPr>
              <a:pPr/>
              <a:t>12/2/2012</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lumMod val="85000"/>
                    <a:lumOff val="15000"/>
                  </a:srgbClr>
                </a:solidFill>
              </a:rPr>
              <a:pPr/>
              <a:t>12/2/2012</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BA008-C9A8-40CE-9BA8-4AA88EDDFB15}"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12/2/2012</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8050E-B668-4FA7-85AD-C750C80A6E9B}" type="datetimeFigureOut">
              <a:rPr lang="en-US" smtClean="0">
                <a:solidFill>
                  <a:srgbClr val="262626">
                    <a:tint val="75000"/>
                  </a:srgbClr>
                </a:solidFill>
              </a:rPr>
              <a:pPr/>
              <a:t>12/2/2012</a:t>
            </a:fld>
            <a:endParaRPr lang="en-US" dirty="0">
              <a:solidFill>
                <a:srgbClr val="262626">
                  <a:tint val="75000"/>
                </a:srgbClr>
              </a:solidFill>
            </a:endParaRPr>
          </a:p>
        </p:txBody>
      </p:sp>
      <p:sp>
        <p:nvSpPr>
          <p:cNvPr id="8" name="Footer Placeholder 7"/>
          <p:cNvSpPr>
            <a:spLocks noGrp="1"/>
          </p:cNvSpPr>
          <p:nvPr>
            <p:ph type="ftr" sz="quarter" idx="11"/>
          </p:nvPr>
        </p:nvSpPr>
        <p:spPr/>
        <p:txBody>
          <a:bodyPr/>
          <a:lstStyle/>
          <a:p>
            <a:endParaRPr lang="en-US" dirty="0">
              <a:solidFill>
                <a:srgbClr val="262626">
                  <a:tint val="75000"/>
                </a:srgbClr>
              </a:solidFill>
            </a:endParaRPr>
          </a:p>
        </p:txBody>
      </p:sp>
      <p:sp>
        <p:nvSpPr>
          <p:cNvPr id="9" name="Slide Number Placeholder 8"/>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8050E-B668-4FA7-85AD-C750C80A6E9B}" type="datetimeFigureOut">
              <a:rPr lang="en-US" smtClean="0">
                <a:solidFill>
                  <a:prstClr val="white"/>
                </a:solidFill>
              </a:rPr>
              <a:pPr/>
              <a:t>12/2/2012</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12/2/2012</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solidFill>
                  <a:prstClr val="white"/>
                </a:solidFill>
              </a:rPr>
              <a:pPr/>
              <a:t>12/2/2012</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24" name="Picture 2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25" name="Picture 24" descr="Tendril1.png"/>
          <p:cNvPicPr>
            <a:picLocks noChangeAspect="1"/>
          </p:cNvPicPr>
          <p:nvPr userDrawn="1"/>
        </p:nvPicPr>
        <p:blipFill>
          <a:blip r:embed="rId4">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26" name="Picture 25" descr="Tendril2.png"/>
          <p:cNvPicPr>
            <a:picLocks noChangeAspect="1"/>
          </p:cNvPicPr>
          <p:nvPr userDrawn="1"/>
        </p:nvPicPr>
        <p:blipFill>
          <a:blip r:embed="rId5">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2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29" name="Picture 28" descr="Tendril5.png"/>
          <p:cNvPicPr>
            <a:picLocks noChangeAspect="1"/>
          </p:cNvPicPr>
          <p:nvPr userDrawn="1"/>
        </p:nvPicPr>
        <p:blipFill>
          <a:blip r:embed="rId7">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30" name="Picture 29"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31" name="Picture 30" descr="Tendril8.png"/>
          <p:cNvPicPr>
            <a:picLocks noChangeAspect="1"/>
          </p:cNvPicPr>
          <p:nvPr userDrawn="1"/>
        </p:nvPicPr>
        <p:blipFill>
          <a:blip r:embed="rId9">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32" name="Picture 31"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33" name="Picture 32" descr="Tendril10.png"/>
          <p:cNvPicPr>
            <a:picLocks noChangeAspect="1"/>
          </p:cNvPicPr>
          <p:nvPr userDrawn="1"/>
        </p:nvPicPr>
        <p:blipFill>
          <a:blip r:embed="rId11">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34" name="Picture 33" descr="Tendril14.png"/>
          <p:cNvPicPr>
            <a:picLocks noChangeAspect="1"/>
          </p:cNvPicPr>
          <p:nvPr userDrawn="1"/>
        </p:nvPicPr>
        <p:blipFill>
          <a:blip r:embed="rId12">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258050E-B668-4FA7-85AD-C750C80A6E9B}" type="datetimeFigureOut">
              <a:rPr lang="en-US" smtClean="0">
                <a:solidFill>
                  <a:prstClr val="white"/>
                </a:solidFill>
              </a:rPr>
              <a:pPr/>
              <a:t>12/2/2012</a:t>
            </a:fld>
            <a:endParaRPr lang="en-US" dirty="0">
              <a:solidFill>
                <a:prstClr val="white"/>
              </a:solidFill>
            </a:endParaRPr>
          </a:p>
        </p:txBody>
      </p:sp>
      <p:sp>
        <p:nvSpPr>
          <p:cNvPr id="9" name="Slide Number Placeholder 8"/>
          <p:cNvSpPr>
            <a:spLocks noGrp="1"/>
          </p:cNvSpPr>
          <p:nvPr>
            <p:ph type="sldNum" sz="quarter" idx="11"/>
          </p:nvPr>
        </p:nvSpPr>
        <p:spPr/>
        <p:txBody>
          <a:bodyPr/>
          <a:lstStyle/>
          <a:p>
            <a:fld id="{240D5ECE-8B49-45CD-BE81-EF81920D1969}" type="slidenum">
              <a:rPr lang="en-US" smtClean="0">
                <a:solidFill>
                  <a:prstClr val="white"/>
                </a:solidFill>
              </a:rPr>
              <a:pPr/>
              <a:t>‹#›</a:t>
            </a:fld>
            <a:endParaRPr lang="en-US" dirty="0">
              <a:solidFill>
                <a:prstClr val="white"/>
              </a:solidFill>
            </a:endParaRPr>
          </a:p>
        </p:txBody>
      </p:sp>
      <p:sp>
        <p:nvSpPr>
          <p:cNvPr id="10" name="Footer Placeholder 9"/>
          <p:cNvSpPr>
            <a:spLocks noGrp="1"/>
          </p:cNvSpPr>
          <p:nvPr>
            <p:ph type="ftr" sz="quarter" idx="12"/>
          </p:nvPr>
        </p:nvSpPr>
        <p:spPr/>
        <p:txBody>
          <a:bodyPr/>
          <a:lstStyle/>
          <a:p>
            <a:endParaRPr lang="en-US" dirty="0">
              <a:solidFill>
                <a:prstClr val="white"/>
              </a:solidFill>
            </a:endParaRPr>
          </a:p>
        </p:txBody>
      </p:sp>
      <p:sp>
        <p:nvSpPr>
          <p:cNvPr id="11" name="Rectangle 10"/>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12/2/2012</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lumMod val="85000"/>
                    <a:lumOff val="15000"/>
                  </a:srgbClr>
                </a:solidFill>
              </a:rPr>
              <a:pPr/>
              <a:t>12/2/2012</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12/2/2012</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11247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12/2/2012</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837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12/2/2012</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1195802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12/2/2012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963013941"/>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12/2/2012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644531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12/2/2012</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130658645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12/2/2012</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277963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75B81-B5B7-45ED-B98F-697CDE5F47C6}"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45501CA-D976-4499-8851-2097F6CAD4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4640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40C862-BE3A-4A18-B60B-A070C46FF71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093530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F2210C8-4AB7-4C49-A429-2DF6941DE68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3515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4FE2A6-BE03-4DC5-A783-3E29616D229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7784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FB2B17E-FED4-45EE-81A1-D530B6D7684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5650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9180C55-72D1-4FAA-B53D-52E401B5823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4977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FC24310-A79A-4637-BD2A-C12ACF80CD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8014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6604E7-866F-478B-AF78-77A89CA26DF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6936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41F6970-B361-4C65-A38E-CD6CF98BCD2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1288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DE2FECB-11E9-4E08-A80A-2FEAF8933B1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621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75B81-B5B7-45ED-B98F-697CDE5F47C6}"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789E9BB-CED0-49CF-962F-180BA92476B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180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75B81-B5B7-45ED-B98F-697CDE5F47C6}" type="datetimeFigureOut">
              <a:rPr lang="en-US" smtClean="0"/>
              <a:pPr/>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7"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8"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9"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10"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11"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12"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4672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75B81-B5B7-45ED-B98F-697CDE5F47C6}" type="datetimeFigureOut">
              <a:rPr lang="en-US" smtClean="0"/>
              <a:pPr/>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1"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24" name="Picture 2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25" name="Picture 24" descr="Tendril1.png"/>
          <p:cNvPicPr>
            <a:picLocks noChangeAspect="1"/>
          </p:cNvPicPr>
          <p:nvPr userDrawn="1"/>
        </p:nvPicPr>
        <p:blipFill>
          <a:blip r:embed="rId4">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26" name="Picture 25" descr="Tendril2.png"/>
          <p:cNvPicPr>
            <a:picLocks noChangeAspect="1"/>
          </p:cNvPicPr>
          <p:nvPr userDrawn="1"/>
        </p:nvPicPr>
        <p:blipFill>
          <a:blip r:embed="rId5">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2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29" name="Picture 28" descr="Tendril5.png"/>
          <p:cNvPicPr>
            <a:picLocks noChangeAspect="1"/>
          </p:cNvPicPr>
          <p:nvPr userDrawn="1"/>
        </p:nvPicPr>
        <p:blipFill>
          <a:blip r:embed="rId7">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30" name="Picture 29"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31" name="Picture 30" descr="Tendril8.png"/>
          <p:cNvPicPr>
            <a:picLocks noChangeAspect="1"/>
          </p:cNvPicPr>
          <p:nvPr userDrawn="1"/>
        </p:nvPicPr>
        <p:blipFill>
          <a:blip r:embed="rId9">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32" name="Picture 31"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33" name="Picture 32" descr="Tendril10.png"/>
          <p:cNvPicPr>
            <a:picLocks noChangeAspect="1"/>
          </p:cNvPicPr>
          <p:nvPr userDrawn="1"/>
        </p:nvPicPr>
        <p:blipFill>
          <a:blip r:embed="rId11">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34" name="Picture 33" descr="Tendril14.png"/>
          <p:cNvPicPr>
            <a:picLocks noChangeAspect="1"/>
          </p:cNvPicPr>
          <p:nvPr userDrawn="1"/>
        </p:nvPicPr>
        <p:blipFill>
          <a:blip r:embed="rId12">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extLst>
      <p:ext uri="{BB962C8B-B14F-4D97-AF65-F5344CB8AC3E}">
        <p14:creationId xmlns:p14="http://schemas.microsoft.com/office/powerpoint/2010/main" val="295055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75B81-B5B7-45ED-B98F-697CDE5F47C6}" type="datetimeFigureOut">
              <a:rPr lang="en-US" smtClean="0"/>
              <a:pPr/>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75B81-B5B7-45ED-B98F-697CDE5F47C6}"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75B81-B5B7-45ED-B98F-697CDE5F47C6}"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1EB41-14CD-4D9D-8B01-0D849B43B2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2.png"/><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0"/>
              </a:schemeClr>
            </a:gs>
            <a:gs pos="100000">
              <a:schemeClr val="tx2">
                <a:lumMod val="75000"/>
              </a:schemeClr>
            </a:gs>
          </a:gsLst>
          <a:lin ang="10800000" scaled="1"/>
          <a:tileRect/>
        </a:gradFill>
        <a:effectLst/>
      </p:bgPr>
    </p:bg>
    <p:spTree>
      <p:nvGrpSpPr>
        <p:cNvPr id="1" name=""/>
        <p:cNvGrpSpPr/>
        <p:nvPr/>
      </p:nvGrpSpPr>
      <p:grpSpPr>
        <a:xfrm>
          <a:off x="0" y="0"/>
          <a:ext cx="0" cy="0"/>
          <a:chOff x="0" y="0"/>
          <a:chExt cx="0" cy="0"/>
        </a:xfrm>
      </p:grpSpPr>
      <p:pic>
        <p:nvPicPr>
          <p:cNvPr id="9" name="Picture 8" descr="Large3.png"/>
          <p:cNvPicPr>
            <a:picLocks noChangeAspect="1"/>
          </p:cNvPicPr>
          <p:nvPr/>
        </p:nvPicPr>
        <p:blipFill>
          <a:blip r:embed="rId13">
            <a:duotone>
              <a:prstClr val="black"/>
              <a:schemeClr val="accent6">
                <a:tint val="45000"/>
                <a:satMod val="400000"/>
              </a:schemeClr>
            </a:duotone>
            <a:lum contrast="73000"/>
          </a:blip>
          <a:stretch>
            <a:fillRect/>
          </a:stretch>
        </p:blipFill>
        <p:spPr>
          <a:xfrm>
            <a:off x="4690753" y="904449"/>
            <a:ext cx="4453247" cy="2496317"/>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75B81-B5B7-45ED-B98F-697CDE5F47C6}" type="datetimeFigureOut">
              <a:rPr lang="en-US" smtClean="0"/>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1EB41-14CD-4D9D-8B01-0D849B43B276}" type="slidenum">
              <a:rPr lang="en-US" smtClean="0"/>
              <a:pPr/>
              <a:t>‹#›</a:t>
            </a:fld>
            <a:endParaRPr lang="en-US"/>
          </a:p>
        </p:txBody>
      </p:sp>
      <p:pic>
        <p:nvPicPr>
          <p:cNvPr id="7" name="Picture 6" descr="Large1.png"/>
          <p:cNvPicPr>
            <a:picLocks noChangeAspect="1"/>
          </p:cNvPicPr>
          <p:nvPr/>
        </p:nvPicPr>
        <p:blipFill>
          <a:blip r:embed="rId14" cstate="print">
            <a:duotone>
              <a:prstClr val="black"/>
              <a:schemeClr val="accent6">
                <a:tint val="45000"/>
                <a:satMod val="400000"/>
              </a:schemeClr>
            </a:duotone>
            <a:lum bright="13000" contrast="71000"/>
          </a:blip>
          <a:stretch>
            <a:fillRect/>
          </a:stretch>
        </p:blipFill>
        <p:spPr>
          <a:xfrm>
            <a:off x="0" y="904449"/>
            <a:ext cx="9144001" cy="2005012"/>
          </a:xfrm>
          <a:prstGeom prst="rect">
            <a:avLst/>
          </a:prstGeom>
        </p:spPr>
      </p:pic>
      <p:pic>
        <p:nvPicPr>
          <p:cNvPr id="8" name="Picture 7" descr="Large2.png"/>
          <p:cNvPicPr>
            <a:picLocks noChangeAspect="1"/>
          </p:cNvPicPr>
          <p:nvPr/>
        </p:nvPicPr>
        <p:blipFill>
          <a:blip r:embed="rId15">
            <a:duotone>
              <a:prstClr val="black"/>
              <a:schemeClr val="accent6">
                <a:tint val="45000"/>
                <a:satMod val="400000"/>
              </a:schemeClr>
            </a:duotone>
            <a:lum bright="-5000" contrast="55000"/>
          </a:blip>
          <a:stretch>
            <a:fillRect/>
          </a:stretch>
        </p:blipFill>
        <p:spPr>
          <a:xfrm>
            <a:off x="0" y="1334218"/>
            <a:ext cx="9144001" cy="1365507"/>
          </a:xfrm>
          <a:prstGeom prst="rect">
            <a:avLst/>
          </a:prstGeom>
        </p:spPr>
      </p:pic>
      <p:pic>
        <p:nvPicPr>
          <p:cNvPr id="10" name="Picture 9" descr="Tendril1.png"/>
          <p:cNvPicPr>
            <a:picLocks noChangeAspect="1"/>
          </p:cNvPicPr>
          <p:nvPr/>
        </p:nvPicPr>
        <p:blipFill>
          <a:blip r:embed="rId16">
            <a:duotone>
              <a:schemeClr val="accent6">
                <a:shade val="45000"/>
                <a:satMod val="135000"/>
              </a:schemeClr>
              <a:prstClr val="white"/>
            </a:duotone>
            <a:lum bright="-16000" contrast="73000"/>
          </a:blip>
          <a:stretch>
            <a:fillRect/>
          </a:stretch>
        </p:blipFill>
        <p:spPr>
          <a:xfrm>
            <a:off x="4382167" y="531798"/>
            <a:ext cx="4342065" cy="1795276"/>
          </a:xfrm>
          <a:prstGeom prst="rect">
            <a:avLst/>
          </a:prstGeom>
        </p:spPr>
      </p:pic>
      <p:pic>
        <p:nvPicPr>
          <p:cNvPr id="11" name="Picture 10" descr="Tendril2.png"/>
          <p:cNvPicPr>
            <a:picLocks noChangeAspect="1"/>
          </p:cNvPicPr>
          <p:nvPr/>
        </p:nvPicPr>
        <p:blipFill>
          <a:blip r:embed="rId17">
            <a:duotone>
              <a:prstClr val="black"/>
              <a:schemeClr val="accent6">
                <a:tint val="45000"/>
                <a:satMod val="400000"/>
              </a:schemeClr>
            </a:duotone>
            <a:lum contrast="71000"/>
          </a:blip>
          <a:stretch>
            <a:fillRect/>
          </a:stretch>
        </p:blipFill>
        <p:spPr>
          <a:xfrm>
            <a:off x="1797332" y="1389773"/>
            <a:ext cx="3122933" cy="1299833"/>
          </a:xfrm>
          <a:prstGeom prst="rect">
            <a:avLst/>
          </a:prstGeom>
        </p:spPr>
      </p:pic>
      <p:pic>
        <p:nvPicPr>
          <p:cNvPr id="12" name="Picture 11" descr="Tendril3.png"/>
          <p:cNvPicPr>
            <a:picLocks noChangeAspect="1"/>
          </p:cNvPicPr>
          <p:nvPr/>
        </p:nvPicPr>
        <p:blipFill>
          <a:blip r:embed="rId18">
            <a:duotone>
              <a:prstClr val="black"/>
              <a:schemeClr val="accent6">
                <a:tint val="45000"/>
                <a:satMod val="400000"/>
              </a:schemeClr>
            </a:duotone>
            <a:lum bright="23000" contrast="79000"/>
          </a:blip>
          <a:stretch>
            <a:fillRect/>
          </a:stretch>
        </p:blipFill>
        <p:spPr>
          <a:xfrm>
            <a:off x="3602898" y="2057698"/>
            <a:ext cx="2175710" cy="1120920"/>
          </a:xfrm>
          <a:prstGeom prst="rect">
            <a:avLst/>
          </a:prstGeom>
        </p:spPr>
      </p:pic>
      <p:pic>
        <p:nvPicPr>
          <p:cNvPr id="13" name="Picture 12" descr="Tendril4.png"/>
          <p:cNvPicPr>
            <a:picLocks noChangeAspect="1"/>
          </p:cNvPicPr>
          <p:nvPr/>
        </p:nvPicPr>
        <p:blipFill>
          <a:blip r:embed="rId19">
            <a:duotone>
              <a:prstClr val="black"/>
              <a:schemeClr val="accent6">
                <a:tint val="45000"/>
                <a:satMod val="400000"/>
              </a:schemeClr>
            </a:duotone>
            <a:lum bright="9000" contrast="74000"/>
          </a:blip>
          <a:stretch>
            <a:fillRect/>
          </a:stretch>
        </p:blipFill>
        <p:spPr>
          <a:xfrm>
            <a:off x="2300253" y="2618158"/>
            <a:ext cx="1005842" cy="1252731"/>
          </a:xfrm>
          <a:prstGeom prst="rect">
            <a:avLst/>
          </a:prstGeom>
        </p:spPr>
      </p:pic>
      <p:pic>
        <p:nvPicPr>
          <p:cNvPr id="14" name="Picture 13" descr="Tendril5.png"/>
          <p:cNvPicPr>
            <a:picLocks noChangeAspect="1"/>
          </p:cNvPicPr>
          <p:nvPr/>
        </p:nvPicPr>
        <p:blipFill>
          <a:blip r:embed="rId20">
            <a:duotone>
              <a:prstClr val="black"/>
              <a:schemeClr val="accent6">
                <a:tint val="45000"/>
                <a:satMod val="400000"/>
              </a:schemeClr>
            </a:duotone>
            <a:lum bright="10000" contrast="77000"/>
          </a:blip>
          <a:stretch>
            <a:fillRect/>
          </a:stretch>
        </p:blipFill>
        <p:spPr>
          <a:xfrm>
            <a:off x="1177062" y="2434548"/>
            <a:ext cx="1240539" cy="530353"/>
          </a:xfrm>
          <a:prstGeom prst="rect">
            <a:avLst/>
          </a:prstGeom>
        </p:spPr>
      </p:pic>
      <p:pic>
        <p:nvPicPr>
          <p:cNvPr id="15" name="Picture 14" descr="Tendril6.png"/>
          <p:cNvPicPr>
            <a:picLocks noChangeAspect="1"/>
          </p:cNvPicPr>
          <p:nvPr/>
        </p:nvPicPr>
        <p:blipFill>
          <a:blip r:embed="rId21">
            <a:duotone>
              <a:prstClr val="black"/>
              <a:schemeClr val="accent6">
                <a:tint val="45000"/>
                <a:satMod val="400000"/>
              </a:schemeClr>
            </a:duotone>
            <a:lum bright="15000" contrast="72000"/>
          </a:blip>
          <a:stretch>
            <a:fillRect/>
          </a:stretch>
        </p:blipFill>
        <p:spPr>
          <a:xfrm>
            <a:off x="3176177" y="2495249"/>
            <a:ext cx="426721" cy="402337"/>
          </a:xfrm>
          <a:prstGeom prst="rect">
            <a:avLst/>
          </a:prstGeom>
        </p:spPr>
      </p:pic>
      <p:pic>
        <p:nvPicPr>
          <p:cNvPr id="16" name="Picture 15" descr="Tendril8.png"/>
          <p:cNvPicPr>
            <a:picLocks noChangeAspect="1"/>
          </p:cNvPicPr>
          <p:nvPr/>
        </p:nvPicPr>
        <p:blipFill>
          <a:blip r:embed="rId22">
            <a:duotone>
              <a:prstClr val="black"/>
              <a:schemeClr val="accent6">
                <a:tint val="45000"/>
                <a:satMod val="400000"/>
              </a:schemeClr>
            </a:duotone>
            <a:lum contrast="43000"/>
          </a:blip>
          <a:stretch>
            <a:fillRect/>
          </a:stretch>
        </p:blipFill>
        <p:spPr>
          <a:xfrm>
            <a:off x="4979640" y="1334218"/>
            <a:ext cx="666559" cy="373922"/>
          </a:xfrm>
          <a:prstGeom prst="rect">
            <a:avLst/>
          </a:prstGeom>
        </p:spPr>
      </p:pic>
      <p:pic>
        <p:nvPicPr>
          <p:cNvPr id="19" name="Picture 18" descr="Tendril9.png"/>
          <p:cNvPicPr>
            <a:picLocks noChangeAspect="1"/>
          </p:cNvPicPr>
          <p:nvPr/>
        </p:nvPicPr>
        <p:blipFill>
          <a:blip r:embed="rId23">
            <a:duotone>
              <a:prstClr val="black"/>
              <a:schemeClr val="accent6">
                <a:tint val="45000"/>
                <a:satMod val="400000"/>
              </a:schemeClr>
            </a:duotone>
            <a:lum bright="-11000" contrast="61000"/>
          </a:blip>
          <a:stretch>
            <a:fillRect/>
          </a:stretch>
        </p:blipFill>
        <p:spPr>
          <a:xfrm>
            <a:off x="5646199" y="1389773"/>
            <a:ext cx="1597155" cy="822962"/>
          </a:xfrm>
          <a:prstGeom prst="rect">
            <a:avLst/>
          </a:prstGeom>
        </p:spPr>
      </p:pic>
      <p:pic>
        <p:nvPicPr>
          <p:cNvPr id="21" name="Picture 20" descr="Tendril10.png"/>
          <p:cNvPicPr>
            <a:picLocks noChangeAspect="1"/>
          </p:cNvPicPr>
          <p:nvPr/>
        </p:nvPicPr>
        <p:blipFill>
          <a:blip r:embed="rId24">
            <a:duotone>
              <a:prstClr val="black"/>
              <a:schemeClr val="accent6">
                <a:tint val="45000"/>
                <a:satMod val="400000"/>
              </a:schemeClr>
            </a:duotone>
            <a:lum contrast="80000"/>
          </a:blip>
          <a:stretch>
            <a:fillRect/>
          </a:stretch>
        </p:blipFill>
        <p:spPr>
          <a:xfrm>
            <a:off x="6019800" y="475341"/>
            <a:ext cx="934213" cy="1161549"/>
          </a:xfrm>
          <a:prstGeom prst="rect">
            <a:avLst/>
          </a:prstGeom>
        </p:spPr>
      </p:pic>
      <p:pic>
        <p:nvPicPr>
          <p:cNvPr id="22" name="Picture 21" descr="Tendril14.png"/>
          <p:cNvPicPr>
            <a:picLocks noChangeAspect="1"/>
          </p:cNvPicPr>
          <p:nvPr/>
        </p:nvPicPr>
        <p:blipFill>
          <a:blip r:embed="rId25">
            <a:duotone>
              <a:prstClr val="black"/>
              <a:schemeClr val="accent6">
                <a:tint val="45000"/>
                <a:satMod val="400000"/>
              </a:schemeClr>
            </a:duotone>
            <a:lum contrast="64000"/>
          </a:blip>
          <a:stretch>
            <a:fillRect/>
          </a:stretch>
        </p:blipFill>
        <p:spPr>
          <a:xfrm>
            <a:off x="2903380" y="2027969"/>
            <a:ext cx="699518" cy="297002"/>
          </a:xfrm>
          <a:prstGeom prst="rect">
            <a:avLst/>
          </a:prstGeom>
        </p:spPr>
      </p:pic>
      <p:pic>
        <p:nvPicPr>
          <p:cNvPr id="26" name="Picture 25" descr="Tendril2.png"/>
          <p:cNvPicPr>
            <a:picLocks noChangeAspect="1"/>
          </p:cNvPicPr>
          <p:nvPr/>
        </p:nvPicPr>
        <p:blipFill>
          <a:blip r:embed="rId17">
            <a:duotone>
              <a:prstClr val="black"/>
              <a:schemeClr val="accent6">
                <a:tint val="45000"/>
                <a:satMod val="400000"/>
              </a:schemeClr>
            </a:duotone>
            <a:lum contrast="65000"/>
          </a:blip>
          <a:stretch>
            <a:fillRect/>
          </a:stretch>
        </p:blipFill>
        <p:spPr>
          <a:xfrm>
            <a:off x="5573521" y="1543311"/>
            <a:ext cx="3368597" cy="13384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C91EB41-14CD-4D9D-8B01-0D849B43B276}"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375B81-B5B7-45ED-B98F-697CDE5F47C6}" type="datetimeFigureOut">
              <a:rPr lang="en-US" smtClean="0"/>
              <a:pPr/>
              <a:t>12/2/2012</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673" r:id="rId12"/>
    <p:sldLayoutId id="2147483676" r:id="rId13"/>
    <p:sldLayoutId id="2147483679" r:id="rId14"/>
    <p:sldLayoutId id="2147483680" r:id="rId15"/>
    <p:sldLayoutId id="2147483682" r:id="rId16"/>
    <p:sldLayoutId id="2147483684" r:id="rId17"/>
    <p:sldLayoutId id="2147483686" r:id="rId18"/>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75B81-B5B7-45ED-B98F-697CDE5F47C6}" type="datetimeFigureOut">
              <a:rPr lang="en-US" smtClean="0"/>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1EB41-14CD-4D9D-8B01-0D849B43B276}" type="slidenum">
              <a:rPr lang="en-US" smtClean="0"/>
              <a:pPr/>
              <a:t>‹#›</a:t>
            </a:fld>
            <a:endParaRPr lang="en-US"/>
          </a:p>
        </p:txBody>
      </p:sp>
    </p:spTree>
    <p:extLst>
      <p:ext uri="{BB962C8B-B14F-4D97-AF65-F5344CB8AC3E}">
        <p14:creationId xmlns:p14="http://schemas.microsoft.com/office/powerpoint/2010/main" val="42056808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158" y="3815098"/>
            <a:ext cx="7772400" cy="947402"/>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r"/>
            <a:r>
              <a:rPr lang="en-US" sz="4800" b="1" dirty="0" smtClean="0">
                <a:ln w="50800"/>
                <a:solidFill>
                  <a:schemeClr val="bg1">
                    <a:shade val="50000"/>
                  </a:schemeClr>
                </a:solidFill>
                <a:effectLst>
                  <a:reflection blurRad="6350" stA="55000" endA="300" endPos="45500" dir="5400000" sy="-100000" algn="bl" rotWithShape="0"/>
                </a:effectLst>
              </a:rPr>
              <a:t>The Magic of MAPP</a:t>
            </a:r>
            <a:endParaRPr lang="en-US" sz="4800" b="1" dirty="0">
              <a:ln w="50800"/>
              <a:solidFill>
                <a:schemeClr val="bg1">
                  <a:shade val="50000"/>
                </a:schemeClr>
              </a:solidFill>
              <a:effectLst>
                <a:reflection blurRad="6350" stA="55000" endA="300" endPos="45500" dir="5400000" sy="-100000" algn="bl" rotWithShape="0"/>
              </a:effectLst>
            </a:endParaRPr>
          </a:p>
        </p:txBody>
      </p:sp>
      <p:sp>
        <p:nvSpPr>
          <p:cNvPr id="3" name="Subtitle 2"/>
          <p:cNvSpPr>
            <a:spLocks noGrp="1"/>
          </p:cNvSpPr>
          <p:nvPr>
            <p:ph type="subTitle" idx="1"/>
          </p:nvPr>
        </p:nvSpPr>
        <p:spPr>
          <a:xfrm>
            <a:off x="91440" y="4762500"/>
            <a:ext cx="9052560" cy="1752599"/>
          </a:xfrm>
          <a:ln>
            <a:solidFill>
              <a:schemeClr val="bg2">
                <a:lumMod val="75000"/>
              </a:schemeClr>
            </a:solidFill>
          </a:ln>
        </p:spPr>
        <p:txBody>
          <a:bodyPr/>
          <a:lstStyle/>
          <a:p>
            <a:pPr algn="r"/>
            <a:r>
              <a:rPr lang="en-US" sz="3100" dirty="0" smtClean="0">
                <a:solidFill>
                  <a:schemeClr val="accent4">
                    <a:lumMod val="40000"/>
                    <a:lumOff val="60000"/>
                  </a:schemeClr>
                </a:solidFill>
              </a:rPr>
              <a:t>A Fresh </a:t>
            </a:r>
            <a:r>
              <a:rPr lang="en-US" sz="3100" smtClean="0">
                <a:solidFill>
                  <a:schemeClr val="accent4">
                    <a:lumMod val="40000"/>
                    <a:lumOff val="60000"/>
                  </a:schemeClr>
                </a:solidFill>
              </a:rPr>
              <a:t>Framework to Guide Comprehensive Planning</a:t>
            </a:r>
            <a:endParaRPr lang="en-US" sz="3100" dirty="0" smtClean="0">
              <a:solidFill>
                <a:schemeClr val="accent4">
                  <a:lumMod val="40000"/>
                  <a:lumOff val="60000"/>
                </a:schemeClr>
              </a:solidFill>
            </a:endParaRPr>
          </a:p>
          <a:p>
            <a:pPr algn="r"/>
            <a:r>
              <a:rPr lang="en-US" dirty="0" smtClean="0">
                <a:solidFill>
                  <a:schemeClr val="accent4">
                    <a:lumMod val="40000"/>
                    <a:lumOff val="60000"/>
                  </a:schemeClr>
                </a:solidFill>
              </a:rPr>
              <a:t>New Orleans EMA</a:t>
            </a:r>
          </a:p>
          <a:p>
            <a:pPr algn="r"/>
            <a:r>
              <a:rPr lang="en-US" dirty="0" smtClean="0">
                <a:solidFill>
                  <a:schemeClr val="accent4">
                    <a:lumMod val="40000"/>
                    <a:lumOff val="60000"/>
                  </a:schemeClr>
                </a:solidFill>
              </a:rPr>
              <a:t>11/29/12</a:t>
            </a:r>
            <a:endParaRPr lang="en-US" dirty="0">
              <a:solidFill>
                <a:schemeClr val="accent4">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27187" y="2509784"/>
            <a:ext cx="73644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50000"/>
              </a:lnSpc>
              <a:spcBef>
                <a:spcPct val="0"/>
              </a:spcBef>
              <a:spcAft>
                <a:spcPct val="0"/>
              </a:spcAft>
            </a:pPr>
            <a:r>
              <a:rPr lang="en-US" sz="4000" dirty="0" smtClean="0">
                <a:solidFill>
                  <a:srgbClr val="FFFFFF"/>
                </a:solidFill>
              </a:rPr>
              <a:t>Orientation</a:t>
            </a:r>
            <a:r>
              <a:rPr lang="en-US" sz="4000" dirty="0">
                <a:solidFill>
                  <a:srgbClr val="FFFFFF"/>
                </a:solidFill>
              </a:rPr>
              <a:t>, Timelines, </a:t>
            </a:r>
            <a:r>
              <a:rPr lang="en-US" sz="4000" dirty="0" smtClean="0">
                <a:solidFill>
                  <a:srgbClr val="FFFFFF"/>
                </a:solidFill>
              </a:rPr>
              <a:t>Partnerships</a:t>
            </a:r>
          </a:p>
        </p:txBody>
      </p:sp>
      <p:sp>
        <p:nvSpPr>
          <p:cNvPr id="17410" name="Title 1"/>
          <p:cNvSpPr txBox="1">
            <a:spLocks/>
          </p:cNvSpPr>
          <p:nvPr/>
        </p:nvSpPr>
        <p:spPr bwMode="auto">
          <a:xfrm>
            <a:off x="1931987" y="1810504"/>
            <a:ext cx="6754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400" dirty="0" smtClean="0">
                <a:solidFill>
                  <a:schemeClr val="accent6">
                    <a:lumMod val="40000"/>
                    <a:lumOff val="60000"/>
                  </a:schemeClr>
                </a:solidFill>
              </a:rPr>
              <a:t>PHASE 1</a:t>
            </a:r>
            <a:endParaRPr lang="en-US" sz="44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EDEA5FB-2079-4DA1-A5FD-717D18D58F2E}" type="slidenum">
              <a:rPr lang="en-US" sz="1200">
                <a:solidFill>
                  <a:prstClr val="black">
                    <a:tint val="75000"/>
                  </a:prstClr>
                </a:solidFill>
              </a:rPr>
              <a:pPr algn="r">
                <a:defRPr/>
              </a:pPr>
              <a:t>10</a:t>
            </a:fld>
            <a:endParaRPr lang="en-US" sz="1200" dirty="0">
              <a:solidFill>
                <a:prstClr val="black">
                  <a:tint val="75000"/>
                </a:prstClr>
              </a:solidFill>
            </a:endParaRPr>
          </a:p>
        </p:txBody>
      </p:sp>
    </p:spTree>
    <p:extLst>
      <p:ext uri="{BB962C8B-B14F-4D97-AF65-F5344CB8AC3E}">
        <p14:creationId xmlns:p14="http://schemas.microsoft.com/office/powerpoint/2010/main" val="2950283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val="0"/>
              </a:ext>
            </a:extLst>
          </a:blip>
          <a:srcRect l="12135" t="15434" r="5421" b="6036"/>
          <a:stretch>
            <a:fillRect/>
          </a:stretch>
        </p:blipFill>
        <p:spPr bwMode="auto">
          <a:xfrm>
            <a:off x="1504950" y="1230313"/>
            <a:ext cx="73644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2"/>
          <p:cNvSpPr txBox="1">
            <a:spLocks noChangeArrowheads="1"/>
          </p:cNvSpPr>
          <p:nvPr/>
        </p:nvSpPr>
        <p:spPr bwMode="auto">
          <a:xfrm>
            <a:off x="2274887" y="382587"/>
            <a:ext cx="5824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smtClean="0">
                <a:solidFill>
                  <a:schemeClr val="accent6">
                    <a:lumMod val="40000"/>
                    <a:lumOff val="60000"/>
                  </a:schemeClr>
                </a:solidFill>
              </a:rPr>
              <a:t>Phase 1 – TAKE YOUR TIME</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11</a:t>
            </a:fld>
            <a:endParaRPr lang="en-US" sz="1200" dirty="0">
              <a:solidFill>
                <a:prstClr val="black">
                  <a:tint val="75000"/>
                </a:prstClr>
              </a:solidFill>
            </a:endParaRPr>
          </a:p>
        </p:txBody>
      </p:sp>
      <p:sp>
        <p:nvSpPr>
          <p:cNvPr id="2" name="Rectangle 1"/>
          <p:cNvSpPr/>
          <p:nvPr/>
        </p:nvSpPr>
        <p:spPr>
          <a:xfrm>
            <a:off x="1658318" y="5532895"/>
            <a:ext cx="5052447" cy="823455"/>
          </a:xfrm>
          <a:prstGeom prst="rect">
            <a:avLst/>
          </a:prstGeom>
          <a:solidFill>
            <a:schemeClr val="bg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23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74887" y="382587"/>
            <a:ext cx="5824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000" dirty="0" smtClean="0">
                <a:solidFill>
                  <a:schemeClr val="accent6">
                    <a:lumMod val="40000"/>
                    <a:lumOff val="60000"/>
                  </a:schemeClr>
                </a:solidFill>
              </a:rPr>
              <a:t>Types of Stakeholders</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12</a:t>
            </a:fld>
            <a:endParaRPr lang="en-US" sz="1200" dirty="0">
              <a:solidFill>
                <a:prstClr val="black">
                  <a:tint val="75000"/>
                </a:prstClr>
              </a:solidFill>
            </a:endParaRPr>
          </a:p>
        </p:txBody>
      </p:sp>
      <p:sp>
        <p:nvSpPr>
          <p:cNvPr id="6" name="Rectangle 1"/>
          <p:cNvSpPr>
            <a:spLocks noChangeArrowheads="1"/>
          </p:cNvSpPr>
          <p:nvPr/>
        </p:nvSpPr>
        <p:spPr bwMode="auto">
          <a:xfrm>
            <a:off x="1504948" y="1238923"/>
            <a:ext cx="736441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fontAlgn="base">
              <a:lnSpc>
                <a:spcPct val="150000"/>
              </a:lnSpc>
              <a:spcBef>
                <a:spcPct val="0"/>
              </a:spcBef>
              <a:spcAft>
                <a:spcPct val="0"/>
              </a:spcAft>
              <a:buFont typeface="Arial" pitchFamily="34" charset="0"/>
              <a:buChar char="•"/>
            </a:pPr>
            <a:r>
              <a:rPr lang="en-US" sz="3200" dirty="0" smtClean="0">
                <a:solidFill>
                  <a:srgbClr val="FFFFFF"/>
                </a:solidFill>
              </a:rPr>
              <a:t>Consumers</a:t>
            </a:r>
          </a:p>
          <a:p>
            <a:pPr marL="457200" indent="-457200" fontAlgn="base">
              <a:spcBef>
                <a:spcPct val="0"/>
              </a:spcBef>
              <a:spcAft>
                <a:spcPct val="0"/>
              </a:spcAft>
              <a:buFont typeface="Arial" pitchFamily="34" charset="0"/>
              <a:buChar char="•"/>
            </a:pPr>
            <a:r>
              <a:rPr lang="en-US" sz="3200" dirty="0" smtClean="0">
                <a:solidFill>
                  <a:srgbClr val="FFFFFF"/>
                </a:solidFill>
              </a:rPr>
              <a:t>Planning </a:t>
            </a:r>
            <a:r>
              <a:rPr lang="en-US" sz="3200" smtClean="0">
                <a:solidFill>
                  <a:srgbClr val="FFFFFF"/>
                </a:solidFill>
              </a:rPr>
              <a:t>Council Representatives</a:t>
            </a:r>
            <a:endParaRPr lang="en-US" sz="3200" dirty="0" smtClean="0">
              <a:solidFill>
                <a:srgbClr val="FFFFFF"/>
              </a:solidFill>
            </a:endParaRPr>
          </a:p>
          <a:p>
            <a:pPr marL="457200" indent="-457200" fontAlgn="base">
              <a:lnSpc>
                <a:spcPct val="150000"/>
              </a:lnSpc>
              <a:spcBef>
                <a:spcPct val="0"/>
              </a:spcBef>
              <a:spcAft>
                <a:spcPct val="0"/>
              </a:spcAft>
              <a:buFont typeface="Arial" pitchFamily="34" charset="0"/>
              <a:buChar char="•"/>
            </a:pPr>
            <a:r>
              <a:rPr lang="en-US" sz="3200" dirty="0" smtClean="0">
                <a:solidFill>
                  <a:srgbClr val="FFFFFF"/>
                </a:solidFill>
              </a:rPr>
              <a:t>Ryan White Part A Grantee</a:t>
            </a:r>
          </a:p>
          <a:p>
            <a:pPr marL="457200" indent="-457200" fontAlgn="base">
              <a:lnSpc>
                <a:spcPct val="150000"/>
              </a:lnSpc>
              <a:spcBef>
                <a:spcPct val="0"/>
              </a:spcBef>
              <a:spcAft>
                <a:spcPct val="0"/>
              </a:spcAft>
              <a:buFont typeface="Arial" pitchFamily="34" charset="0"/>
              <a:buChar char="•"/>
            </a:pPr>
            <a:r>
              <a:rPr lang="en-US" sz="3200" smtClean="0">
                <a:solidFill>
                  <a:srgbClr val="FFFFFF"/>
                </a:solidFill>
              </a:rPr>
              <a:t>Other </a:t>
            </a:r>
            <a:r>
              <a:rPr lang="en-US" sz="3200" dirty="0" smtClean="0">
                <a:solidFill>
                  <a:srgbClr val="FFFFFF"/>
                </a:solidFill>
              </a:rPr>
              <a:t>Ryan White Parts Grantees</a:t>
            </a:r>
          </a:p>
          <a:p>
            <a:pPr marL="457200" indent="-457200" fontAlgn="base">
              <a:lnSpc>
                <a:spcPct val="150000"/>
              </a:lnSpc>
              <a:spcBef>
                <a:spcPct val="0"/>
              </a:spcBef>
              <a:spcAft>
                <a:spcPct val="0"/>
              </a:spcAft>
              <a:buFont typeface="Arial" pitchFamily="34" charset="0"/>
              <a:buChar char="•"/>
            </a:pPr>
            <a:r>
              <a:rPr lang="en-US" sz="3200" dirty="0" smtClean="0">
                <a:solidFill>
                  <a:srgbClr val="FFFFFF"/>
                </a:solidFill>
              </a:rPr>
              <a:t>Office of </a:t>
            </a:r>
            <a:r>
              <a:rPr lang="en-US" sz="3200" smtClean="0">
                <a:solidFill>
                  <a:srgbClr val="FFFFFF"/>
                </a:solidFill>
              </a:rPr>
              <a:t>Public Health (CDC Grantee)</a:t>
            </a:r>
          </a:p>
          <a:p>
            <a:pPr marL="457200" indent="-457200" fontAlgn="base">
              <a:lnSpc>
                <a:spcPct val="150000"/>
              </a:lnSpc>
              <a:spcBef>
                <a:spcPct val="0"/>
              </a:spcBef>
              <a:spcAft>
                <a:spcPct val="0"/>
              </a:spcAft>
              <a:buFont typeface="Arial" pitchFamily="34" charset="0"/>
              <a:buChar char="•"/>
            </a:pPr>
            <a:r>
              <a:rPr lang="en-US" sz="3200">
                <a:solidFill>
                  <a:srgbClr val="FFFFFF"/>
                </a:solidFill>
              </a:rPr>
              <a:t>HOPWA </a:t>
            </a:r>
            <a:r>
              <a:rPr lang="en-US" sz="3200" smtClean="0">
                <a:solidFill>
                  <a:srgbClr val="FFFFFF"/>
                </a:solidFill>
              </a:rPr>
              <a:t>Representatives</a:t>
            </a:r>
            <a:endParaRPr lang="en-US" sz="3200" dirty="0" smtClean="0">
              <a:solidFill>
                <a:srgbClr val="FFFFFF"/>
              </a:solidFill>
            </a:endParaRPr>
          </a:p>
          <a:p>
            <a:pPr marL="457200" indent="-457200" fontAlgn="base">
              <a:lnSpc>
                <a:spcPct val="150000"/>
              </a:lnSpc>
              <a:spcBef>
                <a:spcPct val="0"/>
              </a:spcBef>
              <a:spcAft>
                <a:spcPct val="0"/>
              </a:spcAft>
              <a:buFont typeface="Arial" pitchFamily="34" charset="0"/>
              <a:buChar char="•"/>
            </a:pPr>
            <a:r>
              <a:rPr lang="en-US" sz="3200" dirty="0" smtClean="0">
                <a:solidFill>
                  <a:srgbClr val="FFFFFF"/>
                </a:solidFill>
              </a:rPr>
              <a:t>Greater New </a:t>
            </a:r>
            <a:r>
              <a:rPr lang="en-US" sz="3200" smtClean="0">
                <a:solidFill>
                  <a:srgbClr val="FFFFFF"/>
                </a:solidFill>
              </a:rPr>
              <a:t>Orleans Foundation</a:t>
            </a:r>
          </a:p>
          <a:p>
            <a:pPr marL="457200" indent="-457200" fontAlgn="base">
              <a:lnSpc>
                <a:spcPct val="150000"/>
              </a:lnSpc>
              <a:spcBef>
                <a:spcPct val="0"/>
              </a:spcBef>
              <a:spcAft>
                <a:spcPct val="0"/>
              </a:spcAft>
              <a:buFont typeface="Arial" pitchFamily="34" charset="0"/>
              <a:buChar char="•"/>
            </a:pPr>
            <a:r>
              <a:rPr lang="en-US" sz="3200" smtClean="0">
                <a:solidFill>
                  <a:srgbClr val="FFFFFF"/>
                </a:solidFill>
              </a:rPr>
              <a:t>Other health and housing programs</a:t>
            </a:r>
            <a:endParaRPr lang="en-US" sz="3200" dirty="0" smtClean="0">
              <a:solidFill>
                <a:srgbClr val="FFFFFF"/>
              </a:solidFill>
            </a:endParaRPr>
          </a:p>
        </p:txBody>
      </p:sp>
    </p:spTree>
    <p:extLst>
      <p:ext uri="{BB962C8B-B14F-4D97-AF65-F5344CB8AC3E}">
        <p14:creationId xmlns:p14="http://schemas.microsoft.com/office/powerpoint/2010/main" val="3511346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27187" y="2509784"/>
            <a:ext cx="7364413"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50000"/>
              </a:lnSpc>
              <a:spcBef>
                <a:spcPct val="0"/>
              </a:spcBef>
              <a:spcAft>
                <a:spcPct val="0"/>
              </a:spcAft>
            </a:pPr>
            <a:r>
              <a:rPr lang="en-US" sz="4000" dirty="0" smtClean="0">
                <a:solidFill>
                  <a:srgbClr val="FFFFFF"/>
                </a:solidFill>
              </a:rPr>
              <a:t>Visioning</a:t>
            </a:r>
          </a:p>
        </p:txBody>
      </p:sp>
      <p:sp>
        <p:nvSpPr>
          <p:cNvPr id="17410" name="Title 1"/>
          <p:cNvSpPr txBox="1">
            <a:spLocks/>
          </p:cNvSpPr>
          <p:nvPr/>
        </p:nvSpPr>
        <p:spPr bwMode="auto">
          <a:xfrm>
            <a:off x="1931987" y="1810504"/>
            <a:ext cx="6754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400" dirty="0" smtClean="0">
                <a:solidFill>
                  <a:schemeClr val="accent6">
                    <a:lumMod val="40000"/>
                    <a:lumOff val="60000"/>
                  </a:schemeClr>
                </a:solidFill>
              </a:rPr>
              <a:t>PHASE 2</a:t>
            </a:r>
            <a:endParaRPr lang="en-US" sz="44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EDEA5FB-2079-4DA1-A5FD-717D18D58F2E}" type="slidenum">
              <a:rPr lang="en-US" sz="1200">
                <a:solidFill>
                  <a:prstClr val="black">
                    <a:tint val="75000"/>
                  </a:prstClr>
                </a:solidFill>
              </a:rPr>
              <a:pPr algn="r">
                <a:defRPr/>
              </a:pPr>
              <a:t>13</a:t>
            </a:fld>
            <a:endParaRPr lang="en-US" sz="1200" dirty="0">
              <a:solidFill>
                <a:prstClr val="black">
                  <a:tint val="75000"/>
                </a:prstClr>
              </a:solidFill>
            </a:endParaRPr>
          </a:p>
        </p:txBody>
      </p:sp>
    </p:spTree>
    <p:extLst>
      <p:ext uri="{BB962C8B-B14F-4D97-AF65-F5344CB8AC3E}">
        <p14:creationId xmlns:p14="http://schemas.microsoft.com/office/powerpoint/2010/main" val="2031568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val="0"/>
              </a:ext>
            </a:extLst>
          </a:blip>
          <a:srcRect l="12135" t="15434" r="5421" b="6036"/>
          <a:stretch>
            <a:fillRect/>
          </a:stretch>
        </p:blipFill>
        <p:spPr bwMode="auto">
          <a:xfrm>
            <a:off x="1504950" y="1230313"/>
            <a:ext cx="73644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2"/>
          <p:cNvSpPr txBox="1">
            <a:spLocks noChangeArrowheads="1"/>
          </p:cNvSpPr>
          <p:nvPr/>
        </p:nvSpPr>
        <p:spPr bwMode="auto">
          <a:xfrm>
            <a:off x="2274887" y="382587"/>
            <a:ext cx="5824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smtClean="0">
                <a:solidFill>
                  <a:schemeClr val="accent6">
                    <a:lumMod val="40000"/>
                    <a:lumOff val="60000"/>
                  </a:schemeClr>
                </a:solidFill>
              </a:rPr>
              <a:t>Phase 2 – GUIDING LIGHT</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14</a:t>
            </a:fld>
            <a:endParaRPr lang="en-US" sz="1200" dirty="0">
              <a:solidFill>
                <a:prstClr val="black">
                  <a:tint val="75000"/>
                </a:prstClr>
              </a:solidFill>
            </a:endParaRPr>
          </a:p>
        </p:txBody>
      </p:sp>
      <p:sp>
        <p:nvSpPr>
          <p:cNvPr id="2" name="Rectangle 1"/>
          <p:cNvSpPr/>
          <p:nvPr/>
        </p:nvSpPr>
        <p:spPr>
          <a:xfrm>
            <a:off x="1658318" y="1441343"/>
            <a:ext cx="5052447" cy="823455"/>
          </a:xfrm>
          <a:prstGeom prst="rect">
            <a:avLst/>
          </a:prstGeom>
          <a:solidFill>
            <a:schemeClr val="bg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74887" y="382587"/>
            <a:ext cx="5824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000" dirty="0" smtClean="0">
                <a:solidFill>
                  <a:schemeClr val="accent6">
                    <a:lumMod val="40000"/>
                    <a:lumOff val="60000"/>
                  </a:schemeClr>
                </a:solidFill>
              </a:rPr>
              <a:t>VISION</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15</a:t>
            </a:fld>
            <a:endParaRPr lang="en-US" sz="1200" dirty="0">
              <a:solidFill>
                <a:prstClr val="black">
                  <a:tint val="75000"/>
                </a:prstClr>
              </a:solidFill>
            </a:endParaRPr>
          </a:p>
        </p:txBody>
      </p:sp>
      <p:sp>
        <p:nvSpPr>
          <p:cNvPr id="6" name="Rectangle 1"/>
          <p:cNvSpPr>
            <a:spLocks noChangeArrowheads="1"/>
          </p:cNvSpPr>
          <p:nvPr/>
        </p:nvSpPr>
        <p:spPr bwMode="auto">
          <a:xfrm>
            <a:off x="1504948" y="1238923"/>
            <a:ext cx="73644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200" b="1" dirty="0" smtClean="0">
                <a:solidFill>
                  <a:schemeClr val="bg1"/>
                </a:solidFill>
              </a:rPr>
              <a:t>NOEMA’s vision </a:t>
            </a:r>
            <a:r>
              <a:rPr lang="en-US" sz="3200" dirty="0" smtClean="0">
                <a:solidFill>
                  <a:schemeClr val="bg1"/>
                </a:solidFill>
              </a:rPr>
              <a:t>is a </a:t>
            </a:r>
            <a:r>
              <a:rPr lang="en-US" sz="3200" dirty="0">
                <a:solidFill>
                  <a:schemeClr val="bg1"/>
                </a:solidFill>
              </a:rPr>
              <a:t>high quality comprehensive coordinated HIV care system to promote improved overall health outcomes, through a care system devoid of stigma and discrimination, free from fragmentation, consistent with consumer empowerment and choices, treatment guidelines, and availability and access for all, ultimately resulting in fewer new infections in the New Orleans area. </a:t>
            </a:r>
            <a:endParaRPr lang="en-US" sz="3200" dirty="0" smtClean="0">
              <a:solidFill>
                <a:srgbClr val="FFFFFF"/>
              </a:solidFill>
            </a:endParaRPr>
          </a:p>
        </p:txBody>
      </p:sp>
    </p:spTree>
    <p:extLst>
      <p:ext uri="{BB962C8B-B14F-4D97-AF65-F5344CB8AC3E}">
        <p14:creationId xmlns:p14="http://schemas.microsoft.com/office/powerpoint/2010/main" val="3780633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74885" y="194453"/>
            <a:ext cx="58245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000" dirty="0" smtClean="0">
                <a:solidFill>
                  <a:schemeClr val="accent6">
                    <a:lumMod val="40000"/>
                    <a:lumOff val="60000"/>
                  </a:schemeClr>
                </a:solidFill>
              </a:rPr>
              <a:t>VALUES to support the VISION</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16</a:t>
            </a:fld>
            <a:endParaRPr lang="en-US" sz="1200" dirty="0">
              <a:solidFill>
                <a:prstClr val="black">
                  <a:tint val="75000"/>
                </a:prstClr>
              </a:solidFill>
            </a:endParaRPr>
          </a:p>
        </p:txBody>
      </p:sp>
      <p:sp>
        <p:nvSpPr>
          <p:cNvPr id="6" name="Rectangle 1"/>
          <p:cNvSpPr>
            <a:spLocks noChangeArrowheads="1"/>
          </p:cNvSpPr>
          <p:nvPr/>
        </p:nvSpPr>
        <p:spPr bwMode="auto">
          <a:xfrm>
            <a:off x="1504946" y="1362909"/>
            <a:ext cx="7364413"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200" b="1" dirty="0" smtClean="0">
                <a:solidFill>
                  <a:schemeClr val="bg1"/>
                </a:solidFill>
              </a:rPr>
              <a:t>EXAMPLES:</a:t>
            </a:r>
          </a:p>
          <a:p>
            <a:pPr fontAlgn="base">
              <a:spcBef>
                <a:spcPct val="0"/>
              </a:spcBef>
              <a:spcAft>
                <a:spcPct val="0"/>
              </a:spcAft>
            </a:pPr>
            <a:r>
              <a:rPr lang="en-US" sz="2400" dirty="0">
                <a:solidFill>
                  <a:schemeClr val="bg1"/>
                </a:solidFill>
              </a:rPr>
              <a:t>… providers recognize their strengths and core competencies and have relationships with other agencies to provide specialized services for the overall success of the client. </a:t>
            </a:r>
            <a:endParaRPr lang="en-US" sz="2400" dirty="0" smtClean="0">
              <a:solidFill>
                <a:schemeClr val="bg1"/>
              </a:solidFill>
            </a:endParaRPr>
          </a:p>
          <a:p>
            <a:pPr fontAlgn="base">
              <a:spcBef>
                <a:spcPct val="0"/>
              </a:spcBef>
              <a:spcAft>
                <a:spcPct val="0"/>
              </a:spcAft>
            </a:pPr>
            <a:r>
              <a:rPr lang="en-US" sz="2400" dirty="0">
                <a:solidFill>
                  <a:schemeClr val="bg1"/>
                </a:solidFill>
              </a:rPr>
              <a:t>… community resources and policies meet the needs of PLWHA every day and each one of us support cultural sensitivity and reductions in stigma every day. </a:t>
            </a:r>
          </a:p>
          <a:p>
            <a:pPr fontAlgn="base">
              <a:spcBef>
                <a:spcPct val="0"/>
              </a:spcBef>
              <a:spcAft>
                <a:spcPct val="0"/>
              </a:spcAft>
            </a:pPr>
            <a:r>
              <a:rPr lang="en-US" sz="2400" dirty="0">
                <a:solidFill>
                  <a:schemeClr val="bg1"/>
                </a:solidFill>
              </a:rPr>
              <a:t>… the system of HIV care supports client self-management with seamless transitions across levels of care, the support necessary to graduate to the next level of self-management along with policies that support clients at all levels, even the most low acuity self-managing clients. </a:t>
            </a:r>
          </a:p>
          <a:p>
            <a:pPr fontAlgn="base">
              <a:spcBef>
                <a:spcPct val="0"/>
              </a:spcBef>
              <a:spcAft>
                <a:spcPct val="0"/>
              </a:spcAft>
            </a:pPr>
            <a:endParaRPr lang="en-US" sz="2400" dirty="0">
              <a:solidFill>
                <a:schemeClr val="bg1"/>
              </a:solidFill>
            </a:endParaRPr>
          </a:p>
          <a:p>
            <a:pPr fontAlgn="base">
              <a:spcBef>
                <a:spcPct val="0"/>
              </a:spcBef>
              <a:spcAft>
                <a:spcPct val="0"/>
              </a:spcAft>
            </a:pPr>
            <a:endParaRPr lang="en-US" sz="3200" b="1" dirty="0" smtClean="0">
              <a:solidFill>
                <a:schemeClr val="bg1"/>
              </a:solidFill>
            </a:endParaRPr>
          </a:p>
        </p:txBody>
      </p:sp>
    </p:spTree>
    <p:extLst>
      <p:ext uri="{BB962C8B-B14F-4D97-AF65-F5344CB8AC3E}">
        <p14:creationId xmlns:p14="http://schemas.microsoft.com/office/powerpoint/2010/main" val="1757963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27187" y="2509784"/>
            <a:ext cx="7364413"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50000"/>
              </a:lnSpc>
              <a:spcBef>
                <a:spcPct val="0"/>
              </a:spcBef>
              <a:spcAft>
                <a:spcPct val="0"/>
              </a:spcAft>
            </a:pPr>
            <a:r>
              <a:rPr lang="en-US" sz="4000" dirty="0" smtClean="0">
                <a:solidFill>
                  <a:srgbClr val="FFFFFF"/>
                </a:solidFill>
              </a:rPr>
              <a:t>Community Assessments</a:t>
            </a:r>
          </a:p>
        </p:txBody>
      </p:sp>
      <p:sp>
        <p:nvSpPr>
          <p:cNvPr id="17410" name="Title 1"/>
          <p:cNvSpPr txBox="1">
            <a:spLocks/>
          </p:cNvSpPr>
          <p:nvPr/>
        </p:nvSpPr>
        <p:spPr bwMode="auto">
          <a:xfrm>
            <a:off x="1931987" y="1810504"/>
            <a:ext cx="6754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400" dirty="0" smtClean="0">
                <a:solidFill>
                  <a:schemeClr val="accent6">
                    <a:lumMod val="40000"/>
                    <a:lumOff val="60000"/>
                  </a:schemeClr>
                </a:solidFill>
              </a:rPr>
              <a:t>PHASE 3</a:t>
            </a:r>
            <a:endParaRPr lang="en-US" sz="44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EDEA5FB-2079-4DA1-A5FD-717D18D58F2E}" type="slidenum">
              <a:rPr lang="en-US" sz="1200">
                <a:solidFill>
                  <a:prstClr val="black">
                    <a:tint val="75000"/>
                  </a:prstClr>
                </a:solidFill>
              </a:rPr>
              <a:pPr algn="r">
                <a:defRPr/>
              </a:pPr>
              <a:t>17</a:t>
            </a:fld>
            <a:endParaRPr lang="en-US" sz="1200" dirty="0">
              <a:solidFill>
                <a:prstClr val="black">
                  <a:tint val="75000"/>
                </a:prstClr>
              </a:solidFill>
            </a:endParaRPr>
          </a:p>
        </p:txBody>
      </p:sp>
    </p:spTree>
    <p:extLst>
      <p:ext uri="{BB962C8B-B14F-4D97-AF65-F5344CB8AC3E}">
        <p14:creationId xmlns:p14="http://schemas.microsoft.com/office/powerpoint/2010/main" val="2349685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val="0"/>
              </a:ext>
            </a:extLst>
          </a:blip>
          <a:srcRect l="12135" t="15434" r="5421" b="6036"/>
          <a:stretch>
            <a:fillRect/>
          </a:stretch>
        </p:blipFill>
        <p:spPr bwMode="auto">
          <a:xfrm>
            <a:off x="1504950" y="1230313"/>
            <a:ext cx="73644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2"/>
          <p:cNvSpPr txBox="1">
            <a:spLocks noChangeArrowheads="1"/>
          </p:cNvSpPr>
          <p:nvPr/>
        </p:nvSpPr>
        <p:spPr bwMode="auto">
          <a:xfrm>
            <a:off x="2274887" y="382587"/>
            <a:ext cx="5824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smtClean="0">
                <a:solidFill>
                  <a:schemeClr val="accent6">
                    <a:lumMod val="40000"/>
                    <a:lumOff val="60000"/>
                  </a:schemeClr>
                </a:solidFill>
              </a:rPr>
              <a:t>Phase 3 – DATA BACKBONE</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18</a:t>
            </a:fld>
            <a:endParaRPr lang="en-US" sz="1200" dirty="0">
              <a:solidFill>
                <a:prstClr val="black">
                  <a:tint val="75000"/>
                </a:prstClr>
              </a:solidFill>
            </a:endParaRPr>
          </a:p>
        </p:txBody>
      </p:sp>
      <p:sp>
        <p:nvSpPr>
          <p:cNvPr id="2" name="Rectangle 1"/>
          <p:cNvSpPr/>
          <p:nvPr/>
        </p:nvSpPr>
        <p:spPr>
          <a:xfrm>
            <a:off x="1658318" y="4928460"/>
            <a:ext cx="5052447" cy="823455"/>
          </a:xfrm>
          <a:prstGeom prst="rect">
            <a:avLst/>
          </a:prstGeom>
          <a:solidFill>
            <a:schemeClr val="bg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16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74887" y="382587"/>
            <a:ext cx="5824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000" smtClean="0">
                <a:solidFill>
                  <a:schemeClr val="accent6">
                    <a:lumMod val="40000"/>
                    <a:lumOff val="60000"/>
                  </a:schemeClr>
                </a:solidFill>
              </a:rPr>
              <a:t>SAMPLE DATA</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19</a:t>
            </a:fld>
            <a:endParaRPr lang="en-US" sz="1200" dirty="0">
              <a:solidFill>
                <a:prstClr val="black">
                  <a:tint val="75000"/>
                </a:prstClr>
              </a:solidFill>
            </a:endParaRPr>
          </a:p>
        </p:txBody>
      </p:sp>
      <p:sp>
        <p:nvSpPr>
          <p:cNvPr id="6" name="Rectangle 1"/>
          <p:cNvSpPr>
            <a:spLocks noChangeArrowheads="1"/>
          </p:cNvSpPr>
          <p:nvPr/>
        </p:nvSpPr>
        <p:spPr bwMode="auto">
          <a:xfrm>
            <a:off x="1504948" y="1238923"/>
            <a:ext cx="736441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fontAlgn="base">
              <a:spcBef>
                <a:spcPct val="0"/>
              </a:spcBef>
              <a:spcAft>
                <a:spcPct val="0"/>
              </a:spcAft>
              <a:buFont typeface="Arial" pitchFamily="34" charset="0"/>
              <a:buChar char="•"/>
            </a:pPr>
            <a:r>
              <a:rPr lang="en-US" sz="3200" dirty="0" smtClean="0">
                <a:solidFill>
                  <a:srgbClr val="FFFFFF"/>
                </a:solidFill>
              </a:rPr>
              <a:t>Consumer Needs Assessment</a:t>
            </a:r>
          </a:p>
          <a:p>
            <a:pPr marL="457200" indent="-457200" fontAlgn="base">
              <a:spcBef>
                <a:spcPct val="0"/>
              </a:spcBef>
              <a:spcAft>
                <a:spcPct val="0"/>
              </a:spcAft>
              <a:buFont typeface="Arial" pitchFamily="34" charset="0"/>
              <a:buChar char="•"/>
            </a:pPr>
            <a:r>
              <a:rPr lang="en-US" sz="3200" dirty="0">
                <a:solidFill>
                  <a:srgbClr val="FFFFFF"/>
                </a:solidFill>
              </a:rPr>
              <a:t>Case Manager </a:t>
            </a:r>
            <a:r>
              <a:rPr lang="en-US" sz="3200" dirty="0" smtClean="0">
                <a:solidFill>
                  <a:srgbClr val="FFFFFF"/>
                </a:solidFill>
              </a:rPr>
              <a:t>Survey</a:t>
            </a:r>
          </a:p>
          <a:p>
            <a:pPr marL="457200" indent="-457200" fontAlgn="base">
              <a:spcBef>
                <a:spcPct val="0"/>
              </a:spcBef>
              <a:spcAft>
                <a:spcPct val="0"/>
              </a:spcAft>
              <a:buFont typeface="Arial" pitchFamily="34" charset="0"/>
              <a:buChar char="•"/>
            </a:pPr>
            <a:r>
              <a:rPr lang="en-US" sz="3200" dirty="0" smtClean="0">
                <a:solidFill>
                  <a:srgbClr val="FFFFFF"/>
                </a:solidFill>
              </a:rPr>
              <a:t>Case Manager Focus Group</a:t>
            </a:r>
            <a:endParaRPr lang="en-US" sz="3200" dirty="0">
              <a:solidFill>
                <a:srgbClr val="FFFFFF"/>
              </a:solidFill>
            </a:endParaRPr>
          </a:p>
          <a:p>
            <a:pPr marL="457200" indent="-457200" fontAlgn="base">
              <a:spcBef>
                <a:spcPct val="0"/>
              </a:spcBef>
              <a:spcAft>
                <a:spcPct val="0"/>
              </a:spcAft>
              <a:buFont typeface="Arial" pitchFamily="34" charset="0"/>
              <a:buChar char="•"/>
            </a:pPr>
            <a:r>
              <a:rPr lang="en-US" sz="3200" dirty="0" smtClean="0">
                <a:solidFill>
                  <a:srgbClr val="FFFFFF"/>
                </a:solidFill>
              </a:rPr>
              <a:t>SWOT</a:t>
            </a:r>
          </a:p>
          <a:p>
            <a:pPr marL="457200" indent="-457200" fontAlgn="base">
              <a:spcBef>
                <a:spcPct val="0"/>
              </a:spcBef>
              <a:spcAft>
                <a:spcPct val="0"/>
              </a:spcAft>
              <a:buFont typeface="Arial" pitchFamily="34" charset="0"/>
              <a:buChar char="•"/>
            </a:pPr>
            <a:r>
              <a:rPr lang="en-US" sz="3200" dirty="0">
                <a:solidFill>
                  <a:srgbClr val="FFFFFF"/>
                </a:solidFill>
              </a:rPr>
              <a:t>Client Satisfaction Survey</a:t>
            </a:r>
          </a:p>
          <a:p>
            <a:pPr marL="457200" indent="-457200" fontAlgn="base">
              <a:spcBef>
                <a:spcPct val="0"/>
              </a:spcBef>
              <a:spcAft>
                <a:spcPct val="0"/>
              </a:spcAft>
              <a:buFont typeface="Arial" pitchFamily="34" charset="0"/>
              <a:buChar char="•"/>
            </a:pPr>
            <a:r>
              <a:rPr lang="en-US" sz="3200" dirty="0" smtClean="0">
                <a:solidFill>
                  <a:srgbClr val="FFFFFF"/>
                </a:solidFill>
              </a:rPr>
              <a:t>Quality of Life Consumer Focus Group</a:t>
            </a:r>
          </a:p>
          <a:p>
            <a:pPr marL="457200" indent="-457200" fontAlgn="base">
              <a:spcBef>
                <a:spcPct val="0"/>
              </a:spcBef>
              <a:spcAft>
                <a:spcPct val="0"/>
              </a:spcAft>
              <a:buFont typeface="Arial" pitchFamily="34" charset="0"/>
              <a:buChar char="•"/>
            </a:pPr>
            <a:r>
              <a:rPr lang="en-US" sz="3200" dirty="0" smtClean="0">
                <a:solidFill>
                  <a:srgbClr val="FFFFFF"/>
                </a:solidFill>
              </a:rPr>
              <a:t>Health Status Data Compilation </a:t>
            </a:r>
          </a:p>
          <a:p>
            <a:pPr marL="457200" indent="-457200" fontAlgn="base">
              <a:spcBef>
                <a:spcPct val="0"/>
              </a:spcBef>
              <a:spcAft>
                <a:spcPct val="0"/>
              </a:spcAft>
              <a:buFont typeface="Arial" pitchFamily="34" charset="0"/>
              <a:buChar char="•"/>
            </a:pPr>
            <a:endParaRPr lang="en-US" sz="3200" dirty="0" smtClean="0">
              <a:solidFill>
                <a:srgbClr val="FFFFFF"/>
              </a:solidFill>
            </a:endParaRPr>
          </a:p>
        </p:txBody>
      </p:sp>
    </p:spTree>
    <p:extLst>
      <p:ext uri="{BB962C8B-B14F-4D97-AF65-F5344CB8AC3E}">
        <p14:creationId xmlns:p14="http://schemas.microsoft.com/office/powerpoint/2010/main" val="4037779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Presenters</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094704"/>
            <a:ext cx="6754968" cy="5434885"/>
          </a:xfrm>
          <a:prstGeom prst="rect">
            <a:avLst/>
          </a:prstGeom>
        </p:spPr>
        <p:txBody>
          <a:bodyPr/>
          <a:lstStyle/>
          <a:p>
            <a:pPr>
              <a:buClr>
                <a:schemeClr val="accent6">
                  <a:lumMod val="75000"/>
                </a:schemeClr>
              </a:buClr>
              <a:buSzPct val="75000"/>
              <a:buFont typeface="Courier New" pitchFamily="49" charset="0"/>
              <a:buChar char="o"/>
            </a:pPr>
            <a:r>
              <a:rPr lang="en-US" dirty="0" smtClean="0">
                <a:solidFill>
                  <a:schemeClr val="bg1"/>
                </a:solidFill>
              </a:rPr>
              <a:t>FRAN LAWLESS</a:t>
            </a:r>
            <a:r>
              <a:rPr lang="en-US" dirty="0" smtClean="0">
                <a:solidFill>
                  <a:schemeClr val="accent4">
                    <a:lumMod val="40000"/>
                    <a:lumOff val="60000"/>
                  </a:schemeClr>
                </a:solidFill>
              </a:rPr>
              <a:t>, Director, City of New Orleans Health Department, Office of Health </a:t>
            </a:r>
            <a:r>
              <a:rPr lang="en-US" smtClean="0">
                <a:solidFill>
                  <a:schemeClr val="accent4">
                    <a:lumMod val="40000"/>
                    <a:lumOff val="60000"/>
                  </a:schemeClr>
                </a:solidFill>
              </a:rPr>
              <a:t>Policy [</a:t>
            </a:r>
            <a:r>
              <a:rPr lang="en-US" dirty="0" smtClean="0">
                <a:solidFill>
                  <a:schemeClr val="accent4">
                    <a:lumMod val="40000"/>
                    <a:lumOff val="60000"/>
                  </a:schemeClr>
                </a:solidFill>
              </a:rPr>
              <a:t>Grantee]</a:t>
            </a:r>
          </a:p>
          <a:p>
            <a:pPr>
              <a:buClr>
                <a:schemeClr val="accent6">
                  <a:lumMod val="75000"/>
                </a:schemeClr>
              </a:buClr>
              <a:buSzPct val="75000"/>
              <a:buFont typeface="Courier New" pitchFamily="49" charset="0"/>
              <a:buChar char="o"/>
            </a:pPr>
            <a:r>
              <a:rPr lang="en-US" dirty="0" smtClean="0">
                <a:solidFill>
                  <a:schemeClr val="bg1"/>
                </a:solidFill>
              </a:rPr>
              <a:t>BRANDI BOWEN</a:t>
            </a:r>
            <a:r>
              <a:rPr lang="en-US" dirty="0" smtClean="0">
                <a:solidFill>
                  <a:schemeClr val="accent4">
                    <a:lumMod val="40000"/>
                    <a:lumOff val="60000"/>
                  </a:schemeClr>
                </a:solidFill>
              </a:rPr>
              <a:t>, Program Director, New Orleans Regional AIDS Planning Council </a:t>
            </a:r>
            <a:endParaRPr lang="en-US" dirty="0">
              <a:solidFill>
                <a:schemeClr val="accent4">
                  <a:lumMod val="40000"/>
                  <a:lumOff val="60000"/>
                </a:schemeClr>
              </a:solidFill>
            </a:endParaRPr>
          </a:p>
          <a:p>
            <a:pPr>
              <a:buClr>
                <a:schemeClr val="accent6">
                  <a:lumMod val="75000"/>
                </a:schemeClr>
              </a:buClr>
              <a:buSzPct val="75000"/>
              <a:buFont typeface="Courier New" pitchFamily="49" charset="0"/>
              <a:buChar char="o"/>
            </a:pPr>
            <a:r>
              <a:rPr lang="en-US" dirty="0" smtClean="0">
                <a:solidFill>
                  <a:schemeClr val="bg1"/>
                </a:solidFill>
              </a:rPr>
              <a:t>ERIKA SUGIMORI</a:t>
            </a:r>
            <a:r>
              <a:rPr lang="en-US" dirty="0" smtClean="0">
                <a:solidFill>
                  <a:schemeClr val="accent4">
                    <a:lumMod val="40000"/>
                    <a:lumOff val="60000"/>
                  </a:schemeClr>
                </a:solidFill>
              </a:rPr>
              <a:t>, Health Planner, New Orleans Regional AIDS Planning Council</a:t>
            </a:r>
          </a:p>
          <a:p>
            <a:pPr>
              <a:buClr>
                <a:schemeClr val="accent6">
                  <a:lumMod val="75000"/>
                </a:schemeClr>
              </a:buClr>
              <a:buSzPct val="75000"/>
              <a:buFont typeface="Courier New" pitchFamily="49" charset="0"/>
              <a:buChar char="o"/>
            </a:pPr>
            <a:endParaRPr lang="en-US" dirty="0" smtClean="0">
              <a:solidFill>
                <a:schemeClr val="bg1">
                  <a:lumMod val="95000"/>
                </a:schemeClr>
              </a:solidFill>
            </a:endParaRPr>
          </a:p>
          <a:p>
            <a:pPr>
              <a:buClr>
                <a:schemeClr val="accent6">
                  <a:lumMod val="75000"/>
                </a:schemeClr>
              </a:buClr>
              <a:buSzPct val="75000"/>
              <a:buFont typeface="Courier New" pitchFamily="49" charset="0"/>
              <a:buChar char="o"/>
            </a:pPr>
            <a:endParaRPr lang="en-US" dirty="0" smtClean="0">
              <a:solidFill>
                <a:schemeClr val="bg1">
                  <a:lumMod val="95000"/>
                </a:schemeClr>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27187" y="2509784"/>
            <a:ext cx="7364413"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50000"/>
              </a:lnSpc>
              <a:spcBef>
                <a:spcPct val="0"/>
              </a:spcBef>
              <a:spcAft>
                <a:spcPct val="0"/>
              </a:spcAft>
            </a:pPr>
            <a:r>
              <a:rPr lang="en-US" sz="4000" dirty="0" smtClean="0">
                <a:solidFill>
                  <a:srgbClr val="FFFFFF"/>
                </a:solidFill>
              </a:rPr>
              <a:t>Strategic Issues</a:t>
            </a:r>
          </a:p>
        </p:txBody>
      </p:sp>
      <p:sp>
        <p:nvSpPr>
          <p:cNvPr id="17410" name="Title 1"/>
          <p:cNvSpPr txBox="1">
            <a:spLocks/>
          </p:cNvSpPr>
          <p:nvPr/>
        </p:nvSpPr>
        <p:spPr bwMode="auto">
          <a:xfrm>
            <a:off x="1931987" y="1810504"/>
            <a:ext cx="6754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400" dirty="0" smtClean="0">
                <a:solidFill>
                  <a:schemeClr val="accent6">
                    <a:lumMod val="40000"/>
                    <a:lumOff val="60000"/>
                  </a:schemeClr>
                </a:solidFill>
              </a:rPr>
              <a:t>PHASE 4</a:t>
            </a:r>
            <a:endParaRPr lang="en-US" sz="44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EDEA5FB-2079-4DA1-A5FD-717D18D58F2E}" type="slidenum">
              <a:rPr lang="en-US" sz="1200">
                <a:solidFill>
                  <a:prstClr val="black">
                    <a:tint val="75000"/>
                  </a:prstClr>
                </a:solidFill>
              </a:rPr>
              <a:pPr algn="r">
                <a:defRPr/>
              </a:pPr>
              <a:t>20</a:t>
            </a:fld>
            <a:endParaRPr lang="en-US" sz="1200" dirty="0">
              <a:solidFill>
                <a:prstClr val="black">
                  <a:tint val="75000"/>
                </a:prstClr>
              </a:solidFill>
            </a:endParaRPr>
          </a:p>
        </p:txBody>
      </p:sp>
    </p:spTree>
    <p:extLst>
      <p:ext uri="{BB962C8B-B14F-4D97-AF65-F5344CB8AC3E}">
        <p14:creationId xmlns:p14="http://schemas.microsoft.com/office/powerpoint/2010/main" val="595748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val="0"/>
              </a:ext>
            </a:extLst>
          </a:blip>
          <a:srcRect l="12135" t="15434" r="5421" b="6036"/>
          <a:stretch>
            <a:fillRect/>
          </a:stretch>
        </p:blipFill>
        <p:spPr bwMode="auto">
          <a:xfrm>
            <a:off x="1504950" y="1230313"/>
            <a:ext cx="73644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2"/>
          <p:cNvSpPr txBox="1">
            <a:spLocks noChangeArrowheads="1"/>
          </p:cNvSpPr>
          <p:nvPr/>
        </p:nvSpPr>
        <p:spPr bwMode="auto">
          <a:xfrm>
            <a:off x="1735810" y="382587"/>
            <a:ext cx="69509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smtClean="0">
                <a:solidFill>
                  <a:schemeClr val="accent6">
                    <a:lumMod val="40000"/>
                    <a:lumOff val="60000"/>
                  </a:schemeClr>
                </a:solidFill>
              </a:rPr>
              <a:t>Phase 4 – CRITICAL CHALLENGES</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21</a:t>
            </a:fld>
            <a:endParaRPr lang="en-US" sz="1200" dirty="0">
              <a:solidFill>
                <a:prstClr val="black">
                  <a:tint val="75000"/>
                </a:prstClr>
              </a:solidFill>
            </a:endParaRPr>
          </a:p>
        </p:txBody>
      </p:sp>
      <p:sp>
        <p:nvSpPr>
          <p:cNvPr id="2" name="Rectangle 1"/>
          <p:cNvSpPr/>
          <p:nvPr/>
        </p:nvSpPr>
        <p:spPr>
          <a:xfrm>
            <a:off x="1658318" y="4246534"/>
            <a:ext cx="5052447" cy="823455"/>
          </a:xfrm>
          <a:prstGeom prst="rect">
            <a:avLst/>
          </a:prstGeom>
          <a:solidFill>
            <a:schemeClr val="bg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2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74887" y="382587"/>
            <a:ext cx="5824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000" dirty="0" smtClean="0">
                <a:solidFill>
                  <a:schemeClr val="accent6">
                    <a:lumMod val="40000"/>
                    <a:lumOff val="60000"/>
                  </a:schemeClr>
                </a:solidFill>
              </a:rPr>
              <a:t>SOME CHALLENGES</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22</a:t>
            </a:fld>
            <a:endParaRPr lang="en-US" sz="1200" dirty="0">
              <a:solidFill>
                <a:prstClr val="black">
                  <a:tint val="75000"/>
                </a:prstClr>
              </a:solidFill>
            </a:endParaRPr>
          </a:p>
        </p:txBody>
      </p:sp>
      <p:sp>
        <p:nvSpPr>
          <p:cNvPr id="6" name="Rectangle 1"/>
          <p:cNvSpPr>
            <a:spLocks noChangeArrowheads="1"/>
          </p:cNvSpPr>
          <p:nvPr/>
        </p:nvSpPr>
        <p:spPr bwMode="auto">
          <a:xfrm>
            <a:off x="1504948" y="1105030"/>
            <a:ext cx="763905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fontAlgn="base">
              <a:spcBef>
                <a:spcPct val="0"/>
              </a:spcBef>
              <a:spcAft>
                <a:spcPct val="0"/>
              </a:spcAft>
              <a:buFont typeface="Arial" pitchFamily="34" charset="0"/>
              <a:buChar char="•"/>
            </a:pPr>
            <a:r>
              <a:rPr lang="en-US" sz="2800" dirty="0" smtClean="0">
                <a:solidFill>
                  <a:srgbClr val="FFFFFF"/>
                </a:solidFill>
              </a:rPr>
              <a:t>System fragmentation</a:t>
            </a:r>
          </a:p>
          <a:p>
            <a:pPr marL="457200" indent="-457200" fontAlgn="base">
              <a:spcBef>
                <a:spcPct val="0"/>
              </a:spcBef>
              <a:spcAft>
                <a:spcPct val="0"/>
              </a:spcAft>
              <a:buFont typeface="Arial" pitchFamily="34" charset="0"/>
              <a:buChar char="•"/>
            </a:pPr>
            <a:r>
              <a:rPr lang="en-US" sz="2800" dirty="0" smtClean="0">
                <a:solidFill>
                  <a:srgbClr val="FFFFFF"/>
                </a:solidFill>
              </a:rPr>
              <a:t>Lack of mind/body/health connective opportunities &amp; </a:t>
            </a:r>
            <a:r>
              <a:rPr lang="en-US" sz="2800" smtClean="0">
                <a:solidFill>
                  <a:srgbClr val="FFFFFF"/>
                </a:solidFill>
              </a:rPr>
              <a:t>limited empowerment/ </a:t>
            </a:r>
            <a:r>
              <a:rPr lang="en-US" sz="2800" dirty="0" smtClean="0">
                <a:solidFill>
                  <a:srgbClr val="FFFFFF"/>
                </a:solidFill>
              </a:rPr>
              <a:t>education opportunities</a:t>
            </a:r>
          </a:p>
          <a:p>
            <a:pPr marL="457200" indent="-457200" fontAlgn="base">
              <a:spcBef>
                <a:spcPct val="0"/>
              </a:spcBef>
              <a:spcAft>
                <a:spcPct val="0"/>
              </a:spcAft>
              <a:buFont typeface="Arial" pitchFamily="34" charset="0"/>
              <a:buChar char="•"/>
            </a:pPr>
            <a:r>
              <a:rPr lang="en-US" sz="2800" dirty="0" smtClean="0">
                <a:solidFill>
                  <a:srgbClr val="FFFFFF"/>
                </a:solidFill>
              </a:rPr>
              <a:t>Limited civic engagement among consumers</a:t>
            </a:r>
          </a:p>
          <a:p>
            <a:pPr marL="457200" indent="-457200" fontAlgn="base">
              <a:spcBef>
                <a:spcPct val="0"/>
              </a:spcBef>
              <a:spcAft>
                <a:spcPct val="0"/>
              </a:spcAft>
              <a:buFont typeface="Arial" pitchFamily="34" charset="0"/>
              <a:buChar char="•"/>
            </a:pPr>
            <a:r>
              <a:rPr lang="en-US" sz="2800">
                <a:solidFill>
                  <a:srgbClr val="FFFFFF"/>
                </a:solidFill>
              </a:rPr>
              <a:t>Lack of comprehensive sexual health </a:t>
            </a:r>
            <a:r>
              <a:rPr lang="en-US" sz="2800" smtClean="0">
                <a:solidFill>
                  <a:srgbClr val="FFFFFF"/>
                </a:solidFill>
              </a:rPr>
              <a:t>education</a:t>
            </a:r>
            <a:endParaRPr lang="en-US" sz="2800" dirty="0" smtClean="0">
              <a:solidFill>
                <a:srgbClr val="FFFFFF"/>
              </a:solidFill>
            </a:endParaRPr>
          </a:p>
          <a:p>
            <a:pPr marL="457200" indent="-457200" fontAlgn="base">
              <a:spcBef>
                <a:spcPct val="0"/>
              </a:spcBef>
              <a:spcAft>
                <a:spcPct val="0"/>
              </a:spcAft>
              <a:buFont typeface="Arial" pitchFamily="34" charset="0"/>
              <a:buChar char="•"/>
            </a:pPr>
            <a:r>
              <a:rPr lang="en-US" sz="2800" dirty="0" smtClean="0">
                <a:solidFill>
                  <a:srgbClr val="FFFFFF"/>
                </a:solidFill>
              </a:rPr>
              <a:t>LGBTQ Stigma</a:t>
            </a:r>
          </a:p>
          <a:p>
            <a:pPr marL="457200" indent="-457200" fontAlgn="base">
              <a:spcBef>
                <a:spcPct val="0"/>
              </a:spcBef>
              <a:spcAft>
                <a:spcPct val="0"/>
              </a:spcAft>
              <a:buFont typeface="Arial" pitchFamily="34" charset="0"/>
              <a:buChar char="•"/>
            </a:pPr>
            <a:r>
              <a:rPr lang="en-US" sz="2800" dirty="0" smtClean="0">
                <a:solidFill>
                  <a:srgbClr val="FFFFFF"/>
                </a:solidFill>
              </a:rPr>
              <a:t>Over incarceration</a:t>
            </a:r>
          </a:p>
          <a:p>
            <a:pPr marL="457200" indent="-457200" fontAlgn="base">
              <a:spcBef>
                <a:spcPct val="0"/>
              </a:spcBef>
              <a:spcAft>
                <a:spcPct val="0"/>
              </a:spcAft>
              <a:buFont typeface="Arial" pitchFamily="34" charset="0"/>
              <a:buChar char="•"/>
            </a:pPr>
            <a:r>
              <a:rPr lang="en-US" sz="2800" dirty="0" smtClean="0">
                <a:solidFill>
                  <a:srgbClr val="FFFFFF"/>
                </a:solidFill>
              </a:rPr>
              <a:t>Economic climate and low priority of health and education on State agenda</a:t>
            </a:r>
          </a:p>
          <a:p>
            <a:pPr marL="457200" indent="-457200" fontAlgn="base">
              <a:spcBef>
                <a:spcPct val="0"/>
              </a:spcBef>
              <a:spcAft>
                <a:spcPct val="0"/>
              </a:spcAft>
              <a:buFont typeface="Arial" pitchFamily="34" charset="0"/>
              <a:buChar char="•"/>
            </a:pPr>
            <a:endParaRPr lang="en-US" sz="3200" dirty="0" smtClean="0">
              <a:solidFill>
                <a:srgbClr val="FFFFFF"/>
              </a:solidFill>
            </a:endParaRPr>
          </a:p>
        </p:txBody>
      </p:sp>
    </p:spTree>
    <p:extLst>
      <p:ext uri="{BB962C8B-B14F-4D97-AF65-F5344CB8AC3E}">
        <p14:creationId xmlns:p14="http://schemas.microsoft.com/office/powerpoint/2010/main" val="1007059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27187" y="2509784"/>
            <a:ext cx="7364413"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50000"/>
              </a:lnSpc>
              <a:spcBef>
                <a:spcPct val="0"/>
              </a:spcBef>
              <a:spcAft>
                <a:spcPct val="0"/>
              </a:spcAft>
            </a:pPr>
            <a:r>
              <a:rPr lang="en-US" sz="4000" dirty="0" smtClean="0">
                <a:solidFill>
                  <a:srgbClr val="FFFFFF"/>
                </a:solidFill>
              </a:rPr>
              <a:t>Goals &amp; Strategies</a:t>
            </a:r>
          </a:p>
        </p:txBody>
      </p:sp>
      <p:sp>
        <p:nvSpPr>
          <p:cNvPr id="17410" name="Title 1"/>
          <p:cNvSpPr txBox="1">
            <a:spLocks/>
          </p:cNvSpPr>
          <p:nvPr/>
        </p:nvSpPr>
        <p:spPr bwMode="auto">
          <a:xfrm>
            <a:off x="1931987" y="1810504"/>
            <a:ext cx="6754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400" dirty="0" smtClean="0">
                <a:solidFill>
                  <a:schemeClr val="accent6">
                    <a:lumMod val="40000"/>
                    <a:lumOff val="60000"/>
                  </a:schemeClr>
                </a:solidFill>
              </a:rPr>
              <a:t>PHASE 5</a:t>
            </a:r>
            <a:endParaRPr lang="en-US" sz="44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EDEA5FB-2079-4DA1-A5FD-717D18D58F2E}" type="slidenum">
              <a:rPr lang="en-US" sz="1200">
                <a:solidFill>
                  <a:prstClr val="black">
                    <a:tint val="75000"/>
                  </a:prstClr>
                </a:solidFill>
              </a:rPr>
              <a:pPr algn="r">
                <a:defRPr/>
              </a:pPr>
              <a:t>23</a:t>
            </a:fld>
            <a:endParaRPr lang="en-US" sz="1200" dirty="0">
              <a:solidFill>
                <a:prstClr val="black">
                  <a:tint val="75000"/>
                </a:prstClr>
              </a:solidFill>
            </a:endParaRPr>
          </a:p>
        </p:txBody>
      </p:sp>
    </p:spTree>
    <p:extLst>
      <p:ext uri="{BB962C8B-B14F-4D97-AF65-F5344CB8AC3E}">
        <p14:creationId xmlns:p14="http://schemas.microsoft.com/office/powerpoint/2010/main" val="3858331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val="0"/>
              </a:ext>
            </a:extLst>
          </a:blip>
          <a:srcRect l="12135" t="15434" r="5421" b="6036"/>
          <a:stretch>
            <a:fillRect/>
          </a:stretch>
        </p:blipFill>
        <p:spPr bwMode="auto">
          <a:xfrm>
            <a:off x="1504950" y="1230313"/>
            <a:ext cx="73644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2"/>
          <p:cNvSpPr txBox="1">
            <a:spLocks noChangeArrowheads="1"/>
          </p:cNvSpPr>
          <p:nvPr/>
        </p:nvSpPr>
        <p:spPr bwMode="auto">
          <a:xfrm>
            <a:off x="2371241" y="382587"/>
            <a:ext cx="6315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smtClean="0">
                <a:solidFill>
                  <a:schemeClr val="accent6">
                    <a:lumMod val="40000"/>
                    <a:lumOff val="60000"/>
                  </a:schemeClr>
                </a:solidFill>
              </a:rPr>
              <a:t>Phase 5 – WHAT? &amp; HOW?</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24</a:t>
            </a:fld>
            <a:endParaRPr lang="en-US" sz="1200" dirty="0">
              <a:solidFill>
                <a:prstClr val="black">
                  <a:tint val="75000"/>
                </a:prstClr>
              </a:solidFill>
            </a:endParaRPr>
          </a:p>
        </p:txBody>
      </p:sp>
      <p:sp>
        <p:nvSpPr>
          <p:cNvPr id="2" name="Rectangle 1"/>
          <p:cNvSpPr/>
          <p:nvPr/>
        </p:nvSpPr>
        <p:spPr>
          <a:xfrm>
            <a:off x="1658318" y="2665709"/>
            <a:ext cx="5052447" cy="1686194"/>
          </a:xfrm>
          <a:prstGeom prst="rect">
            <a:avLst/>
          </a:prstGeom>
          <a:solidFill>
            <a:schemeClr val="bg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50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738" y="1358712"/>
            <a:ext cx="5801881" cy="505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11051" y="331857"/>
            <a:ext cx="6263253" cy="707886"/>
          </a:xfrm>
          <a:prstGeom prst="rect">
            <a:avLst/>
          </a:prstGeom>
        </p:spPr>
        <p:txBody>
          <a:bodyPr wrap="none">
            <a:spAutoFit/>
          </a:bodyPr>
          <a:lstStyle/>
          <a:p>
            <a:r>
              <a:rPr lang="en-US" sz="4000" dirty="0" smtClean="0">
                <a:solidFill>
                  <a:srgbClr val="F79646">
                    <a:lumMod val="40000"/>
                    <a:lumOff val="60000"/>
                  </a:srgbClr>
                </a:solidFill>
                <a:ea typeface="+mj-ea"/>
                <a:cs typeface="+mj-cs"/>
              </a:rPr>
              <a:t>NOEMA’s Transmutation Plan</a:t>
            </a:r>
            <a:endParaRPr lang="en-US" dirty="0"/>
          </a:p>
        </p:txBody>
      </p:sp>
    </p:spTree>
    <p:extLst>
      <p:ext uri="{BB962C8B-B14F-4D97-AF65-F5344CB8AC3E}">
        <p14:creationId xmlns:p14="http://schemas.microsoft.com/office/powerpoint/2010/main" val="2359901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27187" y="2509784"/>
            <a:ext cx="7364413"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50000"/>
              </a:lnSpc>
              <a:spcBef>
                <a:spcPct val="0"/>
              </a:spcBef>
              <a:spcAft>
                <a:spcPct val="0"/>
              </a:spcAft>
            </a:pPr>
            <a:r>
              <a:rPr lang="en-US" sz="4000" dirty="0" smtClean="0">
                <a:solidFill>
                  <a:srgbClr val="FFFFFF"/>
                </a:solidFill>
              </a:rPr>
              <a:t>Action &amp; Monitoring</a:t>
            </a:r>
          </a:p>
        </p:txBody>
      </p:sp>
      <p:sp>
        <p:nvSpPr>
          <p:cNvPr id="17410" name="Title 1"/>
          <p:cNvSpPr txBox="1">
            <a:spLocks/>
          </p:cNvSpPr>
          <p:nvPr/>
        </p:nvSpPr>
        <p:spPr bwMode="auto">
          <a:xfrm>
            <a:off x="1931987" y="1810504"/>
            <a:ext cx="6754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400" dirty="0" smtClean="0">
                <a:solidFill>
                  <a:schemeClr val="accent6">
                    <a:lumMod val="40000"/>
                    <a:lumOff val="60000"/>
                  </a:schemeClr>
                </a:solidFill>
              </a:rPr>
              <a:t>PHASE 6</a:t>
            </a:r>
            <a:endParaRPr lang="en-US" sz="44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EDEA5FB-2079-4DA1-A5FD-717D18D58F2E}" type="slidenum">
              <a:rPr lang="en-US" sz="1200">
                <a:solidFill>
                  <a:prstClr val="black">
                    <a:tint val="75000"/>
                  </a:prstClr>
                </a:solidFill>
              </a:rPr>
              <a:pPr algn="r">
                <a:defRPr/>
              </a:pPr>
              <a:t>26</a:t>
            </a:fld>
            <a:endParaRPr lang="en-US" sz="1200" dirty="0">
              <a:solidFill>
                <a:prstClr val="black">
                  <a:tint val="75000"/>
                </a:prstClr>
              </a:solidFill>
            </a:endParaRPr>
          </a:p>
        </p:txBody>
      </p:sp>
    </p:spTree>
    <p:extLst>
      <p:ext uri="{BB962C8B-B14F-4D97-AF65-F5344CB8AC3E}">
        <p14:creationId xmlns:p14="http://schemas.microsoft.com/office/powerpoint/2010/main" val="2475529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val="0"/>
              </a:ext>
            </a:extLst>
          </a:blip>
          <a:srcRect l="12135" t="15434" r="5421" b="6036"/>
          <a:stretch>
            <a:fillRect/>
          </a:stretch>
        </p:blipFill>
        <p:spPr bwMode="auto">
          <a:xfrm>
            <a:off x="1504950" y="1230313"/>
            <a:ext cx="73644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2"/>
          <p:cNvSpPr txBox="1">
            <a:spLocks noChangeArrowheads="1"/>
          </p:cNvSpPr>
          <p:nvPr/>
        </p:nvSpPr>
        <p:spPr bwMode="auto">
          <a:xfrm>
            <a:off x="2371241" y="382587"/>
            <a:ext cx="6315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smtClean="0">
                <a:solidFill>
                  <a:schemeClr val="accent6">
                    <a:lumMod val="40000"/>
                    <a:lumOff val="60000"/>
                  </a:schemeClr>
                </a:solidFill>
              </a:rPr>
              <a:t>Phase 6 – JUST DO IT</a:t>
            </a:r>
            <a:endParaRPr lang="en-US" sz="4000" dirty="0">
              <a:solidFill>
                <a:schemeClr val="accent6">
                  <a:lumMod val="40000"/>
                  <a:lumOff val="60000"/>
                </a:schemeClr>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F0160BD-DF15-4787-AF1A-067ADC78A608}" type="slidenum">
              <a:rPr lang="en-US" sz="1200">
                <a:solidFill>
                  <a:prstClr val="black">
                    <a:tint val="75000"/>
                  </a:prstClr>
                </a:solidFill>
              </a:rPr>
              <a:pPr algn="r">
                <a:defRPr/>
              </a:pPr>
              <a:t>27</a:t>
            </a:fld>
            <a:endParaRPr lang="en-US" sz="1200" dirty="0">
              <a:solidFill>
                <a:prstClr val="black">
                  <a:tint val="75000"/>
                </a:prstClr>
              </a:solidFill>
            </a:endParaRPr>
          </a:p>
        </p:txBody>
      </p:sp>
      <p:sp>
        <p:nvSpPr>
          <p:cNvPr id="2" name="Rectangle 1"/>
          <p:cNvSpPr/>
          <p:nvPr/>
        </p:nvSpPr>
        <p:spPr>
          <a:xfrm>
            <a:off x="1658318" y="2169761"/>
            <a:ext cx="5052447" cy="823455"/>
          </a:xfrm>
          <a:prstGeom prst="rect">
            <a:avLst/>
          </a:prstGeom>
          <a:solidFill>
            <a:schemeClr val="bg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0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8478411"/>
              </p:ext>
            </p:extLst>
          </p:nvPr>
        </p:nvGraphicFramePr>
        <p:xfrm>
          <a:off x="498348" y="402954"/>
          <a:ext cx="8147304" cy="6153347"/>
        </p:xfrm>
        <a:graphic>
          <a:graphicData uri="http://schemas.openxmlformats.org/drawingml/2006/table">
            <a:tbl>
              <a:tblPr firstRow="1" firstCol="1" bandRow="1" bandCol="1">
                <a:tableStyleId>{5C22544A-7EE6-4342-B048-85BDC9FD1C3A}</a:tableStyleId>
              </a:tblPr>
              <a:tblGrid>
                <a:gridCol w="1221964"/>
                <a:gridCol w="5543557"/>
                <a:gridCol w="1381783"/>
              </a:tblGrid>
              <a:tr h="483545">
                <a:tc gridSpan="3">
                  <a:txBody>
                    <a:bodyPr/>
                    <a:lstStyle/>
                    <a:p>
                      <a:pPr marL="0" marR="0" algn="ctr">
                        <a:spcBef>
                          <a:spcPts val="0"/>
                        </a:spcBef>
                        <a:spcAft>
                          <a:spcPts val="0"/>
                        </a:spcAft>
                      </a:pPr>
                      <a:r>
                        <a:rPr lang="en-US" sz="1800" dirty="0">
                          <a:effectLst/>
                        </a:rPr>
                        <a:t> Goal 1: Reduce the number of new infections</a:t>
                      </a:r>
                      <a:endParaRPr lang="en-US" sz="18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r>
              <a:tr h="446355">
                <a:tc>
                  <a:txBody>
                    <a:bodyPr/>
                    <a:lstStyle/>
                    <a:p>
                      <a:pPr marL="0" marR="0" algn="ctr">
                        <a:spcBef>
                          <a:spcPts val="0"/>
                        </a:spcBef>
                        <a:spcAft>
                          <a:spcPts val="0"/>
                        </a:spcAft>
                      </a:pPr>
                      <a:r>
                        <a:rPr lang="en-US" sz="1800" dirty="0">
                          <a:effectLst/>
                        </a:rPr>
                        <a:t>Timeframe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Activities</a:t>
                      </a:r>
                      <a:endParaRPr lang="en-US" sz="1800" dirty="0">
                        <a:effectLst/>
                        <a:latin typeface="Times New Roman"/>
                        <a:ea typeface="Times New Roman"/>
                      </a:endParaRPr>
                    </a:p>
                  </a:txBody>
                  <a:tcPr marL="68580" marR="68580" marT="0" marB="0" anchor="ctr"/>
                </a:tc>
                <a:tc>
                  <a:txBody>
                    <a:bodyPr/>
                    <a:lstStyle/>
                    <a:p>
                      <a:pPr marL="182245" marR="0" algn="ctr">
                        <a:spcBef>
                          <a:spcPts val="0"/>
                        </a:spcBef>
                        <a:spcAft>
                          <a:spcPts val="0"/>
                        </a:spcAft>
                      </a:pPr>
                      <a:r>
                        <a:rPr lang="en-US" sz="1800" dirty="0">
                          <a:effectLst/>
                        </a:rPr>
                        <a:t>Parties</a:t>
                      </a:r>
                      <a:endParaRPr lang="en-US" sz="1800" dirty="0">
                        <a:effectLst/>
                        <a:latin typeface="Times New Roman"/>
                        <a:ea typeface="Times New Roman"/>
                      </a:endParaRPr>
                    </a:p>
                  </a:txBody>
                  <a:tcPr marL="68580" marR="68580" marT="0" marB="0" anchor="ctr"/>
                </a:tc>
              </a:tr>
              <a:tr h="929899">
                <a:tc gridSpan="3">
                  <a:txBody>
                    <a:bodyPr/>
                    <a:lstStyle/>
                    <a:p>
                      <a:pPr marL="0" marR="0">
                        <a:spcBef>
                          <a:spcPts val="0"/>
                        </a:spcBef>
                        <a:spcAft>
                          <a:spcPts val="0"/>
                        </a:spcAft>
                      </a:pPr>
                      <a:r>
                        <a:rPr lang="en-US" sz="1800" dirty="0">
                          <a:effectLst/>
                        </a:rPr>
                        <a:t>Strategy 1.1: Convene a workgroup that includes all key stakeholders (e.g., primary and secondary preventions partners) to develop and implement an Early Identification of Individuals Living with HIV/AIDS (EIIHA) strategy in Years 1, 2 and 3. </a:t>
                      </a:r>
                      <a:endParaRPr lang="en-US" sz="18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r>
              <a:tr h="525666">
                <a:tc>
                  <a:txBody>
                    <a:bodyPr/>
                    <a:lstStyle/>
                    <a:p>
                      <a:pPr marL="0" marR="0">
                        <a:spcBef>
                          <a:spcPts val="0"/>
                        </a:spcBef>
                        <a:spcAft>
                          <a:spcPts val="0"/>
                        </a:spcAft>
                      </a:pPr>
                      <a:r>
                        <a:rPr lang="en-US" sz="1600" dirty="0">
                          <a:effectLst/>
                        </a:rPr>
                        <a:t>By May 2012</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Activity 1.1a: Identify a physical venue to host EIIHA strategy discussions.</a:t>
                      </a:r>
                      <a:endParaRPr lang="en-US" sz="1600" dirty="0">
                        <a:effectLst/>
                        <a:latin typeface="Times New Roman"/>
                        <a:ea typeface="Times New Roman"/>
                      </a:endParaRPr>
                    </a:p>
                  </a:txBody>
                  <a:tcPr marL="68580" marR="68580" marT="0" marB="0" anchor="ctr"/>
                </a:tc>
                <a:tc rowSpan="5">
                  <a:txBody>
                    <a:bodyPr/>
                    <a:lstStyle/>
                    <a:p>
                      <a:pPr marL="0" marR="0" algn="ctr">
                        <a:spcBef>
                          <a:spcPts val="0"/>
                        </a:spcBef>
                        <a:spcAft>
                          <a:spcPts val="0"/>
                        </a:spcAft>
                      </a:pPr>
                      <a:r>
                        <a:rPr lang="en-US" sz="1600" dirty="0">
                          <a:effectLst/>
                        </a:rPr>
                        <a:t>Lead: NORAPC </a:t>
                      </a:r>
                      <a:r>
                        <a:rPr lang="en-US" sz="1400" dirty="0">
                          <a:effectLst/>
                        </a:rPr>
                        <a:t>[Comprehensive </a:t>
                      </a:r>
                      <a:r>
                        <a:rPr lang="en-US" sz="1400">
                          <a:effectLst/>
                        </a:rPr>
                        <a:t>Planning </a:t>
                      </a:r>
                      <a:r>
                        <a:rPr lang="en-US" sz="1400" smtClean="0">
                          <a:effectLst/>
                        </a:rPr>
                        <a:t>Committee] </a:t>
                      </a:r>
                      <a:r>
                        <a:rPr lang="en-US" sz="1400" dirty="0">
                          <a:effectLst/>
                        </a:rPr>
                        <a:t>&amp; OHP</a:t>
                      </a:r>
                    </a:p>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Planned Partners: OPH SHP, LPHI, HIV Prevention and Care Providers, Emergency Room testers, Linkage to Care staff , PLWH, HIV </a:t>
                      </a:r>
                      <a:r>
                        <a:rPr lang="en-US" sz="1600" dirty="0" smtClean="0">
                          <a:effectLst/>
                        </a:rPr>
                        <a:t>Focus</a:t>
                      </a:r>
                      <a:endParaRPr lang="en-US" sz="1600" dirty="0">
                        <a:effectLst/>
                        <a:latin typeface="Times New Roman"/>
                        <a:ea typeface="Times New Roman"/>
                      </a:endParaRPr>
                    </a:p>
                  </a:txBody>
                  <a:tcPr marL="68580" marR="68580" marT="0" marB="0" anchor="ctr"/>
                </a:tc>
              </a:tr>
              <a:tr h="525666">
                <a:tc>
                  <a:txBody>
                    <a:bodyPr/>
                    <a:lstStyle/>
                    <a:p>
                      <a:pPr marL="0" marR="0">
                        <a:spcBef>
                          <a:spcPts val="0"/>
                        </a:spcBef>
                        <a:spcAft>
                          <a:spcPts val="0"/>
                        </a:spcAft>
                      </a:pPr>
                      <a:r>
                        <a:rPr lang="en-US" sz="1600" dirty="0">
                          <a:effectLst/>
                        </a:rPr>
                        <a:t>By May 2012</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Activity 1.1b: Invite multilevel partners to form an 'EIIHA Strategy Workgroup' specific to the development and implementation of the EIIHA strategy. </a:t>
                      </a:r>
                      <a:endParaRPr lang="en-US" sz="1600" dirty="0">
                        <a:effectLst/>
                        <a:latin typeface="Times New Roman"/>
                        <a:ea typeface="Times New Roman"/>
                      </a:endParaRPr>
                    </a:p>
                  </a:txBody>
                  <a:tcPr marL="68580" marR="68580" marT="0" marB="0" anchor="ctr"/>
                </a:tc>
                <a:tc vMerge="1">
                  <a:txBody>
                    <a:bodyPr/>
                    <a:lstStyle/>
                    <a:p>
                      <a:endParaRPr lang="en-US"/>
                    </a:p>
                  </a:txBody>
                  <a:tcPr/>
                </a:tc>
              </a:tr>
              <a:tr h="525666">
                <a:tc>
                  <a:txBody>
                    <a:bodyPr/>
                    <a:lstStyle/>
                    <a:p>
                      <a:pPr marL="0" marR="0">
                        <a:spcBef>
                          <a:spcPts val="0"/>
                        </a:spcBef>
                        <a:spcAft>
                          <a:spcPts val="0"/>
                        </a:spcAft>
                      </a:pPr>
                      <a:r>
                        <a:rPr lang="en-US" sz="1600" dirty="0">
                          <a:effectLst/>
                        </a:rPr>
                        <a:t>By May 2012</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Activity 1.1c: The 'EIIHA Strategy Workgroup' will adopt a planning framework and meeting schedule.</a:t>
                      </a:r>
                      <a:endParaRPr lang="en-US" sz="1600" dirty="0">
                        <a:effectLst/>
                        <a:latin typeface="Times New Roman"/>
                        <a:ea typeface="Times New Roman"/>
                      </a:endParaRPr>
                    </a:p>
                  </a:txBody>
                  <a:tcPr marL="68580" marR="68580" marT="0" marB="0" anchor="ctr"/>
                </a:tc>
                <a:tc vMerge="1">
                  <a:txBody>
                    <a:bodyPr/>
                    <a:lstStyle/>
                    <a:p>
                      <a:endParaRPr lang="en-US"/>
                    </a:p>
                  </a:txBody>
                  <a:tcPr/>
                </a:tc>
              </a:tr>
              <a:tr h="525666">
                <a:tc>
                  <a:txBody>
                    <a:bodyPr/>
                    <a:lstStyle/>
                    <a:p>
                      <a:pPr marL="0" marR="0">
                        <a:spcBef>
                          <a:spcPts val="0"/>
                        </a:spcBef>
                        <a:spcAft>
                          <a:spcPts val="0"/>
                        </a:spcAft>
                      </a:pPr>
                      <a:r>
                        <a:rPr lang="en-US" sz="1600" dirty="0">
                          <a:effectLst/>
                        </a:rPr>
                        <a:t>By September 2012</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Activity 1.1.d: The 'EIIHA Strategy Workgroup' </a:t>
                      </a:r>
                      <a:r>
                        <a:rPr lang="en-US" sz="1600">
                          <a:effectLst/>
                        </a:rPr>
                        <a:t>will </a:t>
                      </a:r>
                      <a:r>
                        <a:rPr lang="en-US" sz="1600" smtClean="0">
                          <a:effectLst/>
                        </a:rPr>
                        <a:t>inform </a:t>
                      </a:r>
                      <a:r>
                        <a:rPr lang="en-US" sz="1600" dirty="0">
                          <a:effectLst/>
                        </a:rPr>
                        <a:t>an EIIHA strategy, including an impact evaluation plan. </a:t>
                      </a:r>
                      <a:endParaRPr lang="en-US" sz="1600" dirty="0">
                        <a:effectLst/>
                        <a:latin typeface="Times New Roman"/>
                        <a:ea typeface="Times New Roman"/>
                      </a:endParaRPr>
                    </a:p>
                  </a:txBody>
                  <a:tcPr marL="68580" marR="68580" marT="0" marB="0" anchor="ctr"/>
                </a:tc>
                <a:tc vMerge="1">
                  <a:txBody>
                    <a:bodyPr/>
                    <a:lstStyle/>
                    <a:p>
                      <a:endParaRPr lang="en-US"/>
                    </a:p>
                  </a:txBody>
                  <a:tcPr/>
                </a:tc>
              </a:tr>
              <a:tr h="1779176">
                <a:tc>
                  <a:txBody>
                    <a:bodyPr/>
                    <a:lstStyle/>
                    <a:p>
                      <a:pPr marL="0" marR="0">
                        <a:spcBef>
                          <a:spcPts val="0"/>
                        </a:spcBef>
                        <a:spcAft>
                          <a:spcPts val="0"/>
                        </a:spcAft>
                      </a:pPr>
                      <a:r>
                        <a:rPr lang="en-US" sz="1600" dirty="0">
                          <a:effectLst/>
                        </a:rPr>
                        <a:t>Quarterly, after September 2012</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Activity 1.1.e: The 'EIIHA Strategy Workgroup' will meet as appropriate to coordinate, regularly assess progress and measure impact. </a:t>
                      </a:r>
                      <a:endParaRPr lang="en-US" sz="1600" dirty="0">
                        <a:effectLst/>
                        <a:latin typeface="Times New Roman"/>
                        <a:ea typeface="Times New Roman"/>
                      </a:endParaRPr>
                    </a:p>
                  </a:txBody>
                  <a:tcPr marL="68580" marR="68580" marT="0" marB="0" anchor="ctr"/>
                </a:tc>
                <a:tc vMerge="1">
                  <a:txBody>
                    <a:bodyPr/>
                    <a:lstStyle/>
                    <a:p>
                      <a:endParaRPr lang="en-US"/>
                    </a:p>
                  </a:txBody>
                  <a:tcPr/>
                </a:tc>
              </a:tr>
            </a:tbl>
          </a:graphicData>
        </a:graphic>
      </p:graphicFrame>
    </p:spTree>
    <p:extLst>
      <p:ext uri="{BB962C8B-B14F-4D97-AF65-F5344CB8AC3E}">
        <p14:creationId xmlns:p14="http://schemas.microsoft.com/office/powerpoint/2010/main" val="1279422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4199381"/>
              </p:ext>
            </p:extLst>
          </p:nvPr>
        </p:nvGraphicFramePr>
        <p:xfrm>
          <a:off x="228600" y="228600"/>
          <a:ext cx="8686803" cy="6324143"/>
        </p:xfrm>
        <a:graphic>
          <a:graphicData uri="http://schemas.openxmlformats.org/drawingml/2006/table">
            <a:tbl>
              <a:tblPr/>
              <a:tblGrid>
                <a:gridCol w="1508012"/>
                <a:gridCol w="1759351"/>
                <a:gridCol w="541944"/>
                <a:gridCol w="541944"/>
                <a:gridCol w="541944"/>
                <a:gridCol w="541944"/>
                <a:gridCol w="541944"/>
                <a:gridCol w="541944"/>
                <a:gridCol w="541944"/>
                <a:gridCol w="541944"/>
                <a:gridCol w="541944"/>
                <a:gridCol w="541944"/>
              </a:tblGrid>
              <a:tr h="445080">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b"/>
                      <a:r>
                        <a:rPr lang="en-US" sz="2400" b="1" i="0" u="none" strike="noStrike" dirty="0">
                          <a:solidFill>
                            <a:srgbClr val="000000"/>
                          </a:solidFill>
                          <a:effectLst/>
                          <a:latin typeface="Calibri"/>
                        </a:rPr>
                        <a:t>FY 2012 (March 2012 - February 2013)</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753">
                <a:tc>
                  <a:txBody>
                    <a:bodyPr/>
                    <a:lstStyle/>
                    <a:p>
                      <a:pPr algn="ctr" fontAlgn="b"/>
                      <a:r>
                        <a:rPr lang="en-US" sz="2000" b="0" i="0" u="none" strike="noStrike" dirty="0">
                          <a:solidFill>
                            <a:srgbClr val="000000"/>
                          </a:solidFill>
                          <a:effectLst/>
                          <a:latin typeface="Calibri"/>
                        </a:rPr>
                        <a:t>Goal</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Strategy</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5</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6</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7</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8</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9</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10</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12</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rowSpan="3">
                  <a:txBody>
                    <a:bodyPr/>
                    <a:lstStyle/>
                    <a:p>
                      <a:pPr algn="ctr" fontAlgn="b"/>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1.1</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1.2</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1.4</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rowSpan="3">
                  <a:txBody>
                    <a:bodyPr/>
                    <a:lstStyle/>
                    <a:p>
                      <a:pPr algn="ctr" fontAlgn="b"/>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2.1</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2.2</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2.5</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rowSpan="2">
                  <a:txBody>
                    <a:bodyPr/>
                    <a:lstStyle/>
                    <a:p>
                      <a:pPr algn="ctr" fontAlgn="b"/>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3.1</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3.3</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rowSpan="2">
                  <a:txBody>
                    <a:bodyPr/>
                    <a:lstStyle/>
                    <a:p>
                      <a:pPr algn="ctr" fontAlgn="b"/>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4.1</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4.2</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rowSpan="6">
                  <a:txBody>
                    <a:bodyPr/>
                    <a:lstStyle/>
                    <a:p>
                      <a:pPr algn="ctr" fontAlgn="b"/>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5.1</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5.2</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5.3</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5.4</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5.5</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5.7</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rowSpan="3">
                  <a:txBody>
                    <a:bodyPr/>
                    <a:lstStyle/>
                    <a:p>
                      <a:pPr algn="ctr" fontAlgn="b"/>
                      <a:r>
                        <a:rPr lang="en-US" sz="2000" b="1" i="0" u="none" strike="noStrike" dirty="0" smtClean="0">
                          <a:solidFill>
                            <a:srgbClr val="000000"/>
                          </a:solidFill>
                          <a:effectLst/>
                          <a:latin typeface="Calibri"/>
                        </a:rPr>
                        <a:t>6</a:t>
                      </a:r>
                      <a:endParaRPr lang="en-US" sz="2000" b="1"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6.1</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6.2</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6.6</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5753">
                <a:tc rowSpan="3">
                  <a:txBody>
                    <a:bodyPr/>
                    <a:lstStyle/>
                    <a:p>
                      <a:pPr algn="ctr" fontAlgn="b"/>
                      <a:r>
                        <a:rPr lang="en-US" sz="2000" b="1" i="0" u="none" strike="noStrike" dirty="0" smtClean="0">
                          <a:solidFill>
                            <a:srgbClr val="000000"/>
                          </a:solidFill>
                          <a:effectLst/>
                          <a:latin typeface="Calibri"/>
                        </a:rPr>
                        <a:t>7</a:t>
                      </a:r>
                      <a:endParaRPr lang="en-US" sz="2000" b="1"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*7.1</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*7.2</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53">
                <a:tc vMerge="1">
                  <a:txBody>
                    <a:bodyPr/>
                    <a:lstStyle/>
                    <a:p>
                      <a:pPr algn="ctr" fontAlgn="b"/>
                      <a:endParaRPr lang="en-US" sz="1600" b="0" i="0" u="none" strike="noStrike" dirty="0">
                        <a:solidFill>
                          <a:srgbClr val="000000"/>
                        </a:solidFill>
                        <a:effectLst/>
                        <a:latin typeface="Calibri"/>
                      </a:endParaRP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*7.3</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dirty="0">
                          <a:solidFill>
                            <a:srgbClr val="000000"/>
                          </a:solidFill>
                          <a:effectLst/>
                          <a:latin typeface="Calibri"/>
                        </a:rPr>
                        <a:t> </a:t>
                      </a:r>
                    </a:p>
                  </a:txBody>
                  <a:tcPr marL="9121" marR="9121" marT="9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Tree>
    <p:extLst>
      <p:ext uri="{BB962C8B-B14F-4D97-AF65-F5344CB8AC3E}">
        <p14:creationId xmlns:p14="http://schemas.microsoft.com/office/powerpoint/2010/main" val="1164221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Audience Expectations</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417638"/>
            <a:ext cx="6754968" cy="5111951"/>
          </a:xfrm>
          <a:prstGeom prst="rect">
            <a:avLst/>
          </a:prstGeom>
        </p:spPr>
        <p:txBody>
          <a:bodyPr/>
          <a:lstStyle/>
          <a:p>
            <a:pPr>
              <a:buClr>
                <a:schemeClr val="accent6">
                  <a:lumMod val="75000"/>
                </a:schemeClr>
              </a:buClr>
              <a:buSzPct val="75000"/>
              <a:buFont typeface="Courier New" pitchFamily="49" charset="0"/>
              <a:buChar char="o"/>
            </a:pPr>
            <a:r>
              <a:rPr lang="en-US" sz="3600" dirty="0" smtClean="0">
                <a:solidFill>
                  <a:schemeClr val="bg1"/>
                </a:solidFill>
              </a:rPr>
              <a:t>What are you hoping to get out of this session?</a:t>
            </a:r>
          </a:p>
          <a:p>
            <a:pPr>
              <a:buClr>
                <a:schemeClr val="accent6">
                  <a:lumMod val="75000"/>
                </a:schemeClr>
              </a:buClr>
              <a:buSzPct val="75000"/>
              <a:buFont typeface="Courier New" pitchFamily="49" charset="0"/>
              <a:buChar char="o"/>
            </a:pPr>
            <a:endParaRPr lang="en-US" dirty="0" smtClean="0">
              <a:solidFill>
                <a:schemeClr val="bg1">
                  <a:lumMod val="95000"/>
                </a:schemeClr>
              </a:solidFill>
            </a:endParaRPr>
          </a:p>
          <a:p>
            <a:pPr>
              <a:buClr>
                <a:schemeClr val="accent6">
                  <a:lumMod val="75000"/>
                </a:schemeClr>
              </a:buClr>
              <a:buSzPct val="75000"/>
              <a:buFont typeface="Courier New" pitchFamily="49" charset="0"/>
              <a:buChar char="o"/>
            </a:pPr>
            <a:endParaRPr lang="en-US" dirty="0" smtClean="0">
              <a:solidFill>
                <a:schemeClr val="bg1">
                  <a:lumMod val="95000"/>
                </a:schemeClr>
              </a:solidFill>
            </a:endParaRPr>
          </a:p>
        </p:txBody>
      </p:sp>
    </p:spTree>
    <p:extLst>
      <p:ext uri="{BB962C8B-B14F-4D97-AF65-F5344CB8AC3E}">
        <p14:creationId xmlns:p14="http://schemas.microsoft.com/office/powerpoint/2010/main" val="43617449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Continuum of Care</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094704"/>
            <a:ext cx="6754968" cy="5434885"/>
          </a:xfrm>
          <a:prstGeom prst="rect">
            <a:avLst/>
          </a:prstGeom>
        </p:spPr>
        <p:txBody>
          <a:bodyPr/>
          <a:lstStyle/>
          <a:p>
            <a:pPr>
              <a:spcAft>
                <a:spcPts val="1800"/>
              </a:spcAft>
              <a:buClr>
                <a:schemeClr val="accent6">
                  <a:lumMod val="75000"/>
                </a:schemeClr>
              </a:buClr>
              <a:buSzPct val="75000"/>
              <a:buFont typeface="Courier New" pitchFamily="49" charset="0"/>
              <a:buChar char="o"/>
            </a:pPr>
            <a:r>
              <a:rPr lang="en-US" sz="3600" dirty="0">
                <a:solidFill>
                  <a:schemeClr val="bg1"/>
                </a:solidFill>
              </a:rPr>
              <a:t>No wrong or right way, or single way to do it.  </a:t>
            </a:r>
          </a:p>
          <a:p>
            <a:pPr>
              <a:spcAft>
                <a:spcPts val="1800"/>
              </a:spcAft>
              <a:buClr>
                <a:schemeClr val="accent6">
                  <a:lumMod val="75000"/>
                </a:schemeClr>
              </a:buClr>
              <a:buSzPct val="75000"/>
              <a:buFont typeface="Courier New" pitchFamily="49" charset="0"/>
              <a:buChar char="o"/>
            </a:pPr>
            <a:r>
              <a:rPr lang="en-US" sz="3600" dirty="0">
                <a:solidFill>
                  <a:schemeClr val="bg1"/>
                </a:solidFill>
              </a:rPr>
              <a:t>Each local area context will determine how the system should be implemented. </a:t>
            </a:r>
          </a:p>
          <a:p>
            <a:pPr>
              <a:spcAft>
                <a:spcPts val="1800"/>
              </a:spcAft>
              <a:buClr>
                <a:schemeClr val="accent6">
                  <a:lumMod val="75000"/>
                </a:schemeClr>
              </a:buClr>
              <a:buSzPct val="75000"/>
              <a:buFont typeface="Courier New" pitchFamily="49" charset="0"/>
              <a:buChar char="o"/>
            </a:pPr>
            <a:r>
              <a:rPr lang="en-US" sz="3600" dirty="0">
                <a:solidFill>
                  <a:schemeClr val="bg1"/>
                </a:solidFill>
              </a:rPr>
              <a:t>Collaboration and coordination is </a:t>
            </a:r>
            <a:r>
              <a:rPr lang="en-US" sz="4000" b="1" dirty="0" smtClean="0">
                <a:solidFill>
                  <a:schemeClr val="bg1">
                    <a:lumMod val="95000"/>
                  </a:schemeClr>
                </a:solidFill>
              </a:rPr>
              <a:t>crucial</a:t>
            </a:r>
            <a:r>
              <a:rPr lang="en-US" dirty="0" smtClean="0">
                <a:solidFill>
                  <a:schemeClr val="bg1">
                    <a:lumMod val="95000"/>
                  </a:schemeClr>
                </a:solidFill>
              </a:rPr>
              <a:t>.</a:t>
            </a:r>
          </a:p>
          <a:p>
            <a:pPr marL="0" indent="0">
              <a:buClr>
                <a:schemeClr val="accent6">
                  <a:lumMod val="75000"/>
                </a:schemeClr>
              </a:buClr>
              <a:buSzPct val="75000"/>
              <a:buNone/>
            </a:pPr>
            <a:endParaRPr lang="en-US" dirty="0" smtClean="0">
              <a:solidFill>
                <a:schemeClr val="bg1">
                  <a:lumMod val="95000"/>
                </a:schemeClr>
              </a:solidFill>
            </a:endParaRPr>
          </a:p>
          <a:p>
            <a:pPr>
              <a:buClr>
                <a:schemeClr val="accent6">
                  <a:lumMod val="75000"/>
                </a:schemeClr>
              </a:buClr>
              <a:buSzPct val="75000"/>
              <a:buFont typeface="Courier New" pitchFamily="49" charset="0"/>
              <a:buChar char="o"/>
            </a:pPr>
            <a:endParaRPr lang="en-US" dirty="0" smtClean="0">
              <a:solidFill>
                <a:schemeClr val="bg1">
                  <a:lumMod val="95000"/>
                </a:schemeClr>
              </a:solidFill>
            </a:endParaRPr>
          </a:p>
        </p:txBody>
      </p:sp>
    </p:spTree>
    <p:extLst>
      <p:ext uri="{BB962C8B-B14F-4D97-AF65-F5344CB8AC3E}">
        <p14:creationId xmlns:p14="http://schemas.microsoft.com/office/powerpoint/2010/main" val="223657963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65329" y="274638"/>
            <a:ext cx="7276453" cy="1143000"/>
          </a:xfrm>
          <a:prstGeom prst="rect">
            <a:avLst/>
          </a:prstGeom>
        </p:spPr>
        <p:txBody>
          <a:bodyPr/>
          <a:lstStyle/>
          <a:p>
            <a:r>
              <a:rPr lang="en-US" dirty="0" smtClean="0">
                <a:solidFill>
                  <a:schemeClr val="accent6">
                    <a:lumMod val="40000"/>
                    <a:lumOff val="60000"/>
                  </a:schemeClr>
                </a:solidFill>
              </a:rPr>
              <a:t>Collaboration &amp; Coordination</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410346" y="1038386"/>
            <a:ext cx="7733653" cy="5491204"/>
          </a:xfrm>
          <a:prstGeom prst="rect">
            <a:avLst/>
          </a:prstGeom>
        </p:spPr>
        <p:txBody>
          <a:bodyPr/>
          <a:lstStyle/>
          <a:p>
            <a:pPr>
              <a:buClr>
                <a:schemeClr val="accent6">
                  <a:lumMod val="75000"/>
                </a:schemeClr>
              </a:buClr>
              <a:buSzPct val="75000"/>
              <a:buFont typeface="Courier New" pitchFamily="49" charset="0"/>
              <a:buChar char="o"/>
            </a:pPr>
            <a:r>
              <a:rPr lang="en-US" dirty="0" smtClean="0">
                <a:solidFill>
                  <a:schemeClr val="bg1">
                    <a:lumMod val="95000"/>
                  </a:schemeClr>
                </a:solidFill>
              </a:rPr>
              <a:t>HRSA </a:t>
            </a:r>
            <a:r>
              <a:rPr lang="en-US" smtClean="0">
                <a:solidFill>
                  <a:schemeClr val="bg1">
                    <a:lumMod val="95000"/>
                  </a:schemeClr>
                </a:solidFill>
              </a:rPr>
              <a:t>expects planning councils </a:t>
            </a:r>
            <a:r>
              <a:rPr lang="en-US" dirty="0" smtClean="0">
                <a:solidFill>
                  <a:schemeClr val="bg1">
                    <a:lumMod val="95000"/>
                  </a:schemeClr>
                </a:solidFill>
              </a:rPr>
              <a:t>and grantees to collaborate and coordinate with key partners providing HIV prevention, treatment and support to implement a responsive and ideal COC. </a:t>
            </a:r>
          </a:p>
          <a:p>
            <a:pPr>
              <a:buClr>
                <a:schemeClr val="accent6">
                  <a:lumMod val="75000"/>
                </a:schemeClr>
              </a:buClr>
              <a:buSzPct val="75000"/>
              <a:buFont typeface="Courier New" pitchFamily="49" charset="0"/>
              <a:buChar char="o"/>
            </a:pPr>
            <a:r>
              <a:rPr lang="en-US" dirty="0" smtClean="0">
                <a:solidFill>
                  <a:schemeClr val="bg1">
                    <a:lumMod val="95000"/>
                  </a:schemeClr>
                </a:solidFill>
              </a:rPr>
              <a:t>Key local partners:</a:t>
            </a:r>
          </a:p>
          <a:p>
            <a:pPr lvl="1">
              <a:buClr>
                <a:schemeClr val="accent6">
                  <a:lumMod val="75000"/>
                </a:schemeClr>
              </a:buClr>
              <a:buSzPct val="75000"/>
              <a:buFont typeface="Courier New" pitchFamily="49" charset="0"/>
              <a:buChar char="o"/>
            </a:pPr>
            <a:r>
              <a:rPr lang="en-US" dirty="0" smtClean="0">
                <a:solidFill>
                  <a:schemeClr val="bg1">
                    <a:lumMod val="95000"/>
                  </a:schemeClr>
                </a:solidFill>
              </a:rPr>
              <a:t>Other Ryan White Parts (B, C, D &amp; F)</a:t>
            </a:r>
          </a:p>
          <a:p>
            <a:pPr lvl="1">
              <a:buClr>
                <a:schemeClr val="accent6">
                  <a:lumMod val="75000"/>
                </a:schemeClr>
              </a:buClr>
              <a:buSzPct val="75000"/>
              <a:buFont typeface="Courier New" pitchFamily="49" charset="0"/>
              <a:buChar char="o"/>
            </a:pPr>
            <a:r>
              <a:rPr lang="en-US" dirty="0" smtClean="0">
                <a:solidFill>
                  <a:schemeClr val="bg1">
                    <a:lumMod val="95000"/>
                  </a:schemeClr>
                </a:solidFill>
              </a:rPr>
              <a:t>Medicaid</a:t>
            </a:r>
          </a:p>
          <a:p>
            <a:pPr lvl="1">
              <a:buClr>
                <a:schemeClr val="accent6">
                  <a:lumMod val="75000"/>
                </a:schemeClr>
              </a:buClr>
              <a:buSzPct val="75000"/>
              <a:buFont typeface="Courier New" pitchFamily="49" charset="0"/>
              <a:buChar char="o"/>
            </a:pPr>
            <a:r>
              <a:rPr lang="en-US" dirty="0" smtClean="0">
                <a:solidFill>
                  <a:schemeClr val="bg1">
                    <a:lumMod val="95000"/>
                  </a:schemeClr>
                </a:solidFill>
              </a:rPr>
              <a:t>VA</a:t>
            </a:r>
          </a:p>
          <a:p>
            <a:pPr lvl="1">
              <a:buClr>
                <a:schemeClr val="accent6">
                  <a:lumMod val="75000"/>
                </a:schemeClr>
              </a:buClr>
              <a:buSzPct val="75000"/>
              <a:buFont typeface="Courier New" pitchFamily="49" charset="0"/>
              <a:buChar char="o"/>
            </a:pPr>
            <a:r>
              <a:rPr lang="en-US" dirty="0" smtClean="0">
                <a:solidFill>
                  <a:schemeClr val="bg1">
                    <a:lumMod val="95000"/>
                  </a:schemeClr>
                </a:solidFill>
              </a:rPr>
              <a:t>Other continuums of care (e.g., housing, behavioral health)</a:t>
            </a:r>
          </a:p>
          <a:p>
            <a:pPr marL="0" indent="0">
              <a:buClr>
                <a:schemeClr val="accent6">
                  <a:lumMod val="75000"/>
                </a:schemeClr>
              </a:buClr>
              <a:buSzPct val="75000"/>
              <a:buNone/>
            </a:pPr>
            <a:endParaRPr lang="en-US" dirty="0" smtClean="0">
              <a:solidFill>
                <a:schemeClr val="bg1">
                  <a:lumMod val="95000"/>
                </a:schemeClr>
              </a:solidFill>
            </a:endParaRPr>
          </a:p>
          <a:p>
            <a:pPr>
              <a:buClr>
                <a:schemeClr val="accent6">
                  <a:lumMod val="75000"/>
                </a:schemeClr>
              </a:buClr>
              <a:buSzPct val="75000"/>
              <a:buFont typeface="Courier New" pitchFamily="49" charset="0"/>
              <a:buChar char="o"/>
            </a:pPr>
            <a:endParaRPr lang="en-US" dirty="0" smtClean="0">
              <a:solidFill>
                <a:schemeClr val="bg1">
                  <a:lumMod val="95000"/>
                </a:schemeClr>
              </a:solidFill>
            </a:endParaRPr>
          </a:p>
        </p:txBody>
      </p:sp>
    </p:spTree>
    <p:extLst>
      <p:ext uri="{BB962C8B-B14F-4D97-AF65-F5344CB8AC3E}">
        <p14:creationId xmlns:p14="http://schemas.microsoft.com/office/powerpoint/2010/main" val="293520480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0"/>
              </a:schemeClr>
            </a:gs>
            <a:gs pos="100000">
              <a:schemeClr val="tx2">
                <a:lumMod val="75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8513" y="274638"/>
            <a:ext cx="7075487" cy="1143000"/>
          </a:xfrm>
          <a:prstGeom prst="rect">
            <a:avLst/>
          </a:prstGeom>
        </p:spPr>
        <p:txBody>
          <a:bodyPr/>
          <a:lstStyle/>
          <a:p>
            <a:r>
              <a:rPr lang="en-US" dirty="0" smtClean="0">
                <a:solidFill>
                  <a:schemeClr val="accent6">
                    <a:lumMod val="40000"/>
                    <a:lumOff val="60000"/>
                  </a:schemeClr>
                </a:solidFill>
              </a:rPr>
              <a:t>Comprehensive Plan Purpose</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2047875" y="1239838"/>
            <a:ext cx="7096125" cy="5289550"/>
          </a:xfrm>
          <a:prstGeom prst="rect">
            <a:avLst/>
          </a:prstGeom>
        </p:spPr>
        <p:txBody>
          <a:bodyPr/>
          <a:lstStyle/>
          <a:p>
            <a:pPr>
              <a:buClr>
                <a:schemeClr val="accent6">
                  <a:lumMod val="75000"/>
                </a:schemeClr>
              </a:buClr>
              <a:buSzPct val="75000"/>
              <a:buFont typeface="Courier New" pitchFamily="49" charset="0"/>
              <a:buChar char="o"/>
            </a:pPr>
            <a:r>
              <a:rPr lang="en-US" dirty="0" smtClean="0">
                <a:solidFill>
                  <a:schemeClr val="bg1">
                    <a:lumMod val="95000"/>
                  </a:schemeClr>
                </a:solidFill>
              </a:rPr>
              <a:t>A </a:t>
            </a:r>
            <a:r>
              <a:rPr lang="en-US" u="sng" dirty="0">
                <a:solidFill>
                  <a:schemeClr val="bg1">
                    <a:lumMod val="95000"/>
                  </a:schemeClr>
                </a:solidFill>
              </a:rPr>
              <a:t>living document</a:t>
            </a:r>
            <a:r>
              <a:rPr lang="en-US" dirty="0">
                <a:solidFill>
                  <a:schemeClr val="bg1">
                    <a:lumMod val="95000"/>
                  </a:schemeClr>
                </a:solidFill>
              </a:rPr>
              <a:t> </a:t>
            </a:r>
            <a:endParaRPr lang="en-US" dirty="0" smtClean="0">
              <a:solidFill>
                <a:schemeClr val="bg1">
                  <a:lumMod val="95000"/>
                </a:schemeClr>
              </a:solidFill>
            </a:endParaRPr>
          </a:p>
          <a:p>
            <a:pPr>
              <a:buClr>
                <a:schemeClr val="accent6">
                  <a:lumMod val="75000"/>
                </a:schemeClr>
              </a:buClr>
              <a:buSzPct val="75000"/>
              <a:buFont typeface="Courier New" pitchFamily="49" charset="0"/>
              <a:buChar char="o"/>
            </a:pPr>
            <a:r>
              <a:rPr lang="en-US" dirty="0" smtClean="0">
                <a:solidFill>
                  <a:schemeClr val="bg1">
                    <a:lumMod val="95000"/>
                  </a:schemeClr>
                </a:solidFill>
              </a:rPr>
              <a:t>Roadmap </a:t>
            </a:r>
            <a:r>
              <a:rPr lang="en-US" dirty="0">
                <a:solidFill>
                  <a:schemeClr val="bg1">
                    <a:lumMod val="95000"/>
                  </a:schemeClr>
                </a:solidFill>
              </a:rPr>
              <a:t>for the grantee </a:t>
            </a:r>
            <a:endParaRPr lang="en-US" dirty="0" smtClean="0">
              <a:solidFill>
                <a:schemeClr val="bg1">
                  <a:lumMod val="95000"/>
                </a:schemeClr>
              </a:solidFill>
            </a:endParaRPr>
          </a:p>
          <a:p>
            <a:pPr>
              <a:buClr>
                <a:schemeClr val="accent6">
                  <a:lumMod val="75000"/>
                </a:schemeClr>
              </a:buClr>
              <a:buSzPct val="75000"/>
              <a:buFont typeface="Courier New" pitchFamily="49" charset="0"/>
              <a:buChar char="o"/>
            </a:pPr>
            <a:r>
              <a:rPr lang="en-US" dirty="0" smtClean="0">
                <a:solidFill>
                  <a:schemeClr val="bg1">
                    <a:lumMod val="95000"/>
                  </a:schemeClr>
                </a:solidFill>
              </a:rPr>
              <a:t>Continually </a:t>
            </a:r>
            <a:r>
              <a:rPr lang="en-US" dirty="0">
                <a:solidFill>
                  <a:schemeClr val="bg1">
                    <a:lumMod val="95000"/>
                  </a:schemeClr>
                </a:solidFill>
              </a:rPr>
              <a:t>updated as </a:t>
            </a:r>
            <a:r>
              <a:rPr lang="en-US" dirty="0" smtClean="0">
                <a:solidFill>
                  <a:schemeClr val="bg1">
                    <a:lumMod val="95000"/>
                  </a:schemeClr>
                </a:solidFill>
              </a:rPr>
              <a:t>needed</a:t>
            </a:r>
          </a:p>
          <a:p>
            <a:pPr>
              <a:buClr>
                <a:schemeClr val="accent6">
                  <a:lumMod val="75000"/>
                </a:schemeClr>
              </a:buClr>
              <a:buSzPct val="75000"/>
              <a:buFont typeface="Courier New" pitchFamily="49" charset="0"/>
              <a:buChar char="o"/>
            </a:pPr>
            <a:r>
              <a:rPr lang="en-US" dirty="0" smtClean="0">
                <a:solidFill>
                  <a:schemeClr val="bg1">
                    <a:lumMod val="95000"/>
                  </a:schemeClr>
                </a:solidFill>
              </a:rPr>
              <a:t>Reflecting the </a:t>
            </a:r>
            <a:r>
              <a:rPr lang="en-US" dirty="0">
                <a:solidFill>
                  <a:schemeClr val="bg1">
                    <a:lumMod val="95000"/>
                  </a:schemeClr>
                </a:solidFill>
              </a:rPr>
              <a:t>community’s vision and values </a:t>
            </a:r>
            <a:endParaRPr lang="en-US" dirty="0" smtClean="0">
              <a:solidFill>
                <a:schemeClr val="bg1">
                  <a:lumMod val="95000"/>
                </a:schemeClr>
              </a:solidFill>
            </a:endParaRPr>
          </a:p>
          <a:p>
            <a:pPr>
              <a:buClr>
                <a:schemeClr val="accent6">
                  <a:lumMod val="75000"/>
                </a:schemeClr>
              </a:buClr>
              <a:buSzPct val="75000"/>
              <a:buFont typeface="Courier New" pitchFamily="49" charset="0"/>
              <a:buChar char="o"/>
            </a:pPr>
            <a:r>
              <a:rPr lang="en-US" dirty="0" smtClean="0">
                <a:solidFill>
                  <a:schemeClr val="bg1">
                    <a:lumMod val="95000"/>
                  </a:schemeClr>
                </a:solidFill>
              </a:rPr>
              <a:t>Considers other relevant plans</a:t>
            </a:r>
          </a:p>
          <a:p>
            <a:pPr>
              <a:buClr>
                <a:schemeClr val="accent6">
                  <a:lumMod val="75000"/>
                </a:schemeClr>
              </a:buClr>
              <a:buSzPct val="75000"/>
              <a:buFont typeface="Courier New" pitchFamily="49" charset="0"/>
              <a:buChar char="o"/>
            </a:pPr>
            <a:r>
              <a:rPr lang="en-US" dirty="0" smtClean="0">
                <a:solidFill>
                  <a:schemeClr val="bg1">
                    <a:lumMod val="95000"/>
                  </a:schemeClr>
                </a:solidFill>
              </a:rPr>
              <a:t>Considers changing context</a:t>
            </a:r>
            <a:endParaRPr lang="en-US" dirty="0">
              <a:solidFill>
                <a:schemeClr val="bg1">
                  <a:lumMod val="95000"/>
                </a:schemeClr>
              </a:solidFill>
            </a:endParaRPr>
          </a:p>
        </p:txBody>
      </p:sp>
    </p:spTree>
    <p:extLst>
      <p:ext uri="{BB962C8B-B14F-4D97-AF65-F5344CB8AC3E}">
        <p14:creationId xmlns:p14="http://schemas.microsoft.com/office/powerpoint/2010/main" val="154289294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Key Items for Inclusion</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094704"/>
            <a:ext cx="6754968" cy="5434885"/>
          </a:xfrm>
          <a:prstGeom prst="rect">
            <a:avLst/>
          </a:prstGeom>
        </p:spPr>
        <p:txBody>
          <a:bodyPr/>
          <a:lstStyle/>
          <a:p>
            <a:pPr>
              <a:buClr>
                <a:schemeClr val="accent6">
                  <a:lumMod val="75000"/>
                </a:schemeClr>
              </a:buClr>
              <a:buSzPct val="75000"/>
              <a:buFont typeface="Courier New" pitchFamily="49" charset="0"/>
              <a:buChar char="o"/>
            </a:pPr>
            <a:r>
              <a:rPr lang="en-US" sz="3600" dirty="0" smtClean="0">
                <a:solidFill>
                  <a:schemeClr val="bg1">
                    <a:lumMod val="95000"/>
                  </a:schemeClr>
                </a:solidFill>
              </a:rPr>
              <a:t>National HIV/AIDS Strategy</a:t>
            </a:r>
          </a:p>
          <a:p>
            <a:pPr>
              <a:buClr>
                <a:schemeClr val="accent6">
                  <a:lumMod val="75000"/>
                </a:schemeClr>
              </a:buClr>
              <a:buSzPct val="75000"/>
              <a:buFont typeface="Courier New" pitchFamily="49" charset="0"/>
              <a:buChar char="o"/>
            </a:pPr>
            <a:r>
              <a:rPr lang="en-US" sz="3600" dirty="0" smtClean="0">
                <a:solidFill>
                  <a:schemeClr val="bg1">
                    <a:lumMod val="95000"/>
                  </a:schemeClr>
                </a:solidFill>
              </a:rPr>
              <a:t>Healthcare Reform </a:t>
            </a:r>
          </a:p>
          <a:p>
            <a:pPr>
              <a:buClr>
                <a:schemeClr val="accent6">
                  <a:lumMod val="75000"/>
                </a:schemeClr>
              </a:buClr>
              <a:buSzPct val="75000"/>
              <a:buFont typeface="Courier New" pitchFamily="49" charset="0"/>
              <a:buChar char="o"/>
            </a:pPr>
            <a:r>
              <a:rPr lang="en-US" sz="3600" dirty="0" smtClean="0">
                <a:solidFill>
                  <a:schemeClr val="bg1">
                    <a:lumMod val="95000"/>
                  </a:schemeClr>
                </a:solidFill>
              </a:rPr>
              <a:t>HIV as a chronic disease </a:t>
            </a:r>
          </a:p>
          <a:p>
            <a:pPr lvl="1">
              <a:buClr>
                <a:schemeClr val="accent6">
                  <a:lumMod val="75000"/>
                </a:schemeClr>
              </a:buClr>
              <a:buSzPct val="75000"/>
              <a:buFont typeface="Courier New" pitchFamily="49" charset="0"/>
              <a:buChar char="o"/>
            </a:pPr>
            <a:r>
              <a:rPr lang="en-US" dirty="0" smtClean="0">
                <a:solidFill>
                  <a:schemeClr val="bg1"/>
                </a:solidFill>
              </a:rPr>
              <a:t>Early HIV detection, </a:t>
            </a:r>
          </a:p>
          <a:p>
            <a:pPr lvl="1">
              <a:buClr>
                <a:schemeClr val="accent6">
                  <a:lumMod val="75000"/>
                </a:schemeClr>
              </a:buClr>
              <a:buSzPct val="75000"/>
              <a:buFont typeface="Courier New" pitchFamily="49" charset="0"/>
              <a:buChar char="o"/>
            </a:pPr>
            <a:r>
              <a:rPr lang="en-US" dirty="0" smtClean="0">
                <a:solidFill>
                  <a:schemeClr val="bg1"/>
                </a:solidFill>
              </a:rPr>
              <a:t>Engagement in care, </a:t>
            </a:r>
          </a:p>
          <a:p>
            <a:pPr lvl="1">
              <a:buClr>
                <a:schemeClr val="accent6">
                  <a:lumMod val="75000"/>
                </a:schemeClr>
              </a:buClr>
              <a:buSzPct val="75000"/>
              <a:buFont typeface="Courier New" pitchFamily="49" charset="0"/>
              <a:buChar char="o"/>
            </a:pPr>
            <a:r>
              <a:rPr lang="en-US" dirty="0" smtClean="0">
                <a:solidFill>
                  <a:schemeClr val="bg1"/>
                </a:solidFill>
              </a:rPr>
              <a:t>Reduction in disparities in health outcomes </a:t>
            </a:r>
            <a:endParaRPr lang="en-US" dirty="0">
              <a:solidFill>
                <a:schemeClr val="bg1">
                  <a:lumMod val="95000"/>
                </a:schemeClr>
              </a:solidFill>
            </a:endParaRPr>
          </a:p>
          <a:p>
            <a:pPr>
              <a:buClr>
                <a:schemeClr val="accent6">
                  <a:lumMod val="75000"/>
                </a:schemeClr>
              </a:buClr>
              <a:buSzPct val="75000"/>
              <a:buFont typeface="Courier New" pitchFamily="49" charset="0"/>
              <a:buChar char="o"/>
            </a:pPr>
            <a:endParaRPr lang="en-US" dirty="0">
              <a:solidFill>
                <a:schemeClr val="bg1">
                  <a:lumMod val="95000"/>
                </a:schemeClr>
              </a:solidFill>
            </a:endParaRPr>
          </a:p>
        </p:txBody>
      </p:sp>
    </p:spTree>
    <p:extLst>
      <p:ext uri="{BB962C8B-B14F-4D97-AF65-F5344CB8AC3E}">
        <p14:creationId xmlns:p14="http://schemas.microsoft.com/office/powerpoint/2010/main" val="86044780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ROADMAP for Improvement</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286359"/>
            <a:ext cx="6754968" cy="5243230"/>
          </a:xfrm>
          <a:prstGeom prst="rect">
            <a:avLst/>
          </a:prstGeom>
        </p:spPr>
        <p:txBody>
          <a:bodyPr/>
          <a:lstStyle/>
          <a:p>
            <a:pPr>
              <a:spcAft>
                <a:spcPts val="1800"/>
              </a:spcAft>
              <a:buClr>
                <a:schemeClr val="accent6">
                  <a:lumMod val="75000"/>
                </a:schemeClr>
              </a:buClr>
              <a:buSzPct val="75000"/>
              <a:buFont typeface="Courier New" pitchFamily="49" charset="0"/>
              <a:buChar char="o"/>
            </a:pPr>
            <a:r>
              <a:rPr lang="en-US" sz="3600" dirty="0" smtClean="0">
                <a:solidFill>
                  <a:schemeClr val="bg1"/>
                </a:solidFill>
              </a:rPr>
              <a:t>What are we trying to accomplish?</a:t>
            </a:r>
          </a:p>
          <a:p>
            <a:pPr>
              <a:spcAft>
                <a:spcPts val="1800"/>
              </a:spcAft>
              <a:buClr>
                <a:schemeClr val="accent6">
                  <a:lumMod val="75000"/>
                </a:schemeClr>
              </a:buClr>
              <a:buSzPct val="75000"/>
              <a:buFont typeface="Courier New" pitchFamily="49" charset="0"/>
              <a:buChar char="o"/>
            </a:pPr>
            <a:r>
              <a:rPr lang="en-US" sz="3600" dirty="0" smtClean="0">
                <a:solidFill>
                  <a:schemeClr val="bg1"/>
                </a:solidFill>
              </a:rPr>
              <a:t>How will we know that a change is an improvement?</a:t>
            </a:r>
          </a:p>
          <a:p>
            <a:pPr>
              <a:spcAft>
                <a:spcPts val="1800"/>
              </a:spcAft>
              <a:buClr>
                <a:schemeClr val="accent6">
                  <a:lumMod val="75000"/>
                </a:schemeClr>
              </a:buClr>
              <a:buSzPct val="75000"/>
              <a:buFont typeface="Courier New" pitchFamily="49" charset="0"/>
              <a:buChar char="o"/>
            </a:pPr>
            <a:r>
              <a:rPr lang="en-US" sz="3600" dirty="0" smtClean="0">
                <a:solidFill>
                  <a:schemeClr val="bg1"/>
                </a:solidFill>
              </a:rPr>
              <a:t>What changes can we make that will result in improvements?</a:t>
            </a:r>
          </a:p>
          <a:p>
            <a:pPr>
              <a:buClr>
                <a:schemeClr val="accent6">
                  <a:lumMod val="75000"/>
                </a:schemeClr>
              </a:buClr>
              <a:buSzPct val="75000"/>
              <a:buFont typeface="Courier New" pitchFamily="49" charset="0"/>
              <a:buChar char="o"/>
            </a:pPr>
            <a:endParaRPr lang="en-US" dirty="0" smtClean="0">
              <a:solidFill>
                <a:schemeClr val="bg1">
                  <a:lumMod val="95000"/>
                </a:schemeClr>
              </a:solidFill>
            </a:endParaRPr>
          </a:p>
        </p:txBody>
      </p:sp>
    </p:spTree>
    <p:extLst>
      <p:ext uri="{BB962C8B-B14F-4D97-AF65-F5344CB8AC3E}">
        <p14:creationId xmlns:p14="http://schemas.microsoft.com/office/powerpoint/2010/main" val="32296659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0828" y="274638"/>
            <a:ext cx="7385752" cy="1143000"/>
          </a:xfrm>
          <a:prstGeom prst="rect">
            <a:avLst/>
          </a:prstGeom>
        </p:spPr>
        <p:txBody>
          <a:bodyPr/>
          <a:lstStyle/>
          <a:p>
            <a:r>
              <a:rPr lang="en-US" sz="4000" dirty="0" smtClean="0">
                <a:solidFill>
                  <a:schemeClr val="accent6">
                    <a:lumMod val="40000"/>
                    <a:lumOff val="60000"/>
                  </a:schemeClr>
                </a:solidFill>
              </a:rPr>
              <a:t>Key Elements </a:t>
            </a:r>
            <a:r>
              <a:rPr lang="en-US" sz="4000" dirty="0">
                <a:solidFill>
                  <a:schemeClr val="accent6">
                    <a:lumMod val="40000"/>
                    <a:lumOff val="60000"/>
                  </a:schemeClr>
                </a:solidFill>
              </a:rPr>
              <a:t>of </a:t>
            </a:r>
            <a:r>
              <a:rPr lang="en-US" sz="4000" dirty="0" smtClean="0">
                <a:solidFill>
                  <a:schemeClr val="accent6">
                    <a:lumMod val="40000"/>
                    <a:lumOff val="60000"/>
                  </a:schemeClr>
                </a:solidFill>
              </a:rPr>
              <a:t>BREAKTHROUGH Improvement</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720311"/>
            <a:ext cx="6754968" cy="4809277"/>
          </a:xfrm>
          <a:prstGeom prst="rect">
            <a:avLst/>
          </a:prstGeom>
        </p:spPr>
        <p:txBody>
          <a:bodyPr/>
          <a:lstStyle/>
          <a:p>
            <a:pPr>
              <a:spcAft>
                <a:spcPts val="1800"/>
              </a:spcAft>
              <a:buClr>
                <a:schemeClr val="accent6">
                  <a:lumMod val="75000"/>
                </a:schemeClr>
              </a:buClr>
              <a:buSzPct val="75000"/>
              <a:buFont typeface="Courier New" pitchFamily="49" charset="0"/>
              <a:buChar char="o"/>
            </a:pPr>
            <a:r>
              <a:rPr lang="en-US" sz="3600" dirty="0">
                <a:solidFill>
                  <a:schemeClr val="bg1"/>
                </a:solidFill>
              </a:rPr>
              <a:t>Will to do what it takes to change to a new system</a:t>
            </a:r>
          </a:p>
          <a:p>
            <a:pPr>
              <a:spcAft>
                <a:spcPts val="1800"/>
              </a:spcAft>
              <a:buClr>
                <a:schemeClr val="accent6">
                  <a:lumMod val="75000"/>
                </a:schemeClr>
              </a:buClr>
              <a:buSzPct val="75000"/>
              <a:buFont typeface="Courier New" pitchFamily="49" charset="0"/>
              <a:buChar char="o"/>
            </a:pPr>
            <a:r>
              <a:rPr lang="en-US" sz="3600" dirty="0">
                <a:solidFill>
                  <a:schemeClr val="bg1"/>
                </a:solidFill>
              </a:rPr>
              <a:t>Ideas on which to base the design of </a:t>
            </a:r>
            <a:r>
              <a:rPr lang="en-US" sz="3600" dirty="0" smtClean="0">
                <a:solidFill>
                  <a:schemeClr val="bg1"/>
                </a:solidFill>
              </a:rPr>
              <a:t>an improved system</a:t>
            </a:r>
            <a:endParaRPr lang="en-US" sz="3600" dirty="0">
              <a:solidFill>
                <a:schemeClr val="bg1"/>
              </a:solidFill>
            </a:endParaRPr>
          </a:p>
          <a:p>
            <a:pPr>
              <a:spcAft>
                <a:spcPts val="1800"/>
              </a:spcAft>
              <a:buClr>
                <a:schemeClr val="accent6">
                  <a:lumMod val="75000"/>
                </a:schemeClr>
              </a:buClr>
              <a:buSzPct val="75000"/>
              <a:buFont typeface="Courier New" pitchFamily="49" charset="0"/>
              <a:buChar char="o"/>
            </a:pPr>
            <a:r>
              <a:rPr lang="en-US" sz="3600" dirty="0">
                <a:solidFill>
                  <a:schemeClr val="bg1"/>
                </a:solidFill>
              </a:rPr>
              <a:t>Execution of the ideas</a:t>
            </a:r>
          </a:p>
          <a:p>
            <a:pPr>
              <a:buClr>
                <a:schemeClr val="accent6">
                  <a:lumMod val="75000"/>
                </a:schemeClr>
              </a:buClr>
              <a:buSzPct val="75000"/>
              <a:buFont typeface="Courier New" pitchFamily="49" charset="0"/>
              <a:buChar char="o"/>
            </a:pPr>
            <a:endParaRPr lang="en-US" dirty="0" smtClean="0">
              <a:solidFill>
                <a:schemeClr val="bg1">
                  <a:lumMod val="95000"/>
                </a:schemeClr>
              </a:solidFill>
            </a:endParaRPr>
          </a:p>
        </p:txBody>
      </p:sp>
    </p:spTree>
    <p:extLst>
      <p:ext uri="{BB962C8B-B14F-4D97-AF65-F5344CB8AC3E}">
        <p14:creationId xmlns:p14="http://schemas.microsoft.com/office/powerpoint/2010/main" val="95541884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738" y="1358712"/>
            <a:ext cx="5801881" cy="505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11051" y="331857"/>
            <a:ext cx="6263253" cy="707886"/>
          </a:xfrm>
          <a:prstGeom prst="rect">
            <a:avLst/>
          </a:prstGeom>
        </p:spPr>
        <p:txBody>
          <a:bodyPr wrap="none">
            <a:spAutoFit/>
          </a:bodyPr>
          <a:lstStyle/>
          <a:p>
            <a:r>
              <a:rPr lang="en-US" sz="4000" dirty="0" smtClean="0">
                <a:solidFill>
                  <a:srgbClr val="F79646">
                    <a:lumMod val="40000"/>
                    <a:lumOff val="60000"/>
                  </a:srgbClr>
                </a:solidFill>
                <a:ea typeface="+mj-ea"/>
                <a:cs typeface="+mj-cs"/>
              </a:rPr>
              <a:t>NOEMA’s Transmutation Plan</a:t>
            </a:r>
            <a:endParaRPr lang="en-US" dirty="0"/>
          </a:p>
        </p:txBody>
      </p:sp>
    </p:spTree>
    <p:extLst>
      <p:ext uri="{BB962C8B-B14F-4D97-AF65-F5344CB8AC3E}">
        <p14:creationId xmlns:p14="http://schemas.microsoft.com/office/powerpoint/2010/main" val="184650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a:solidFill>
                  <a:schemeClr val="accent6">
                    <a:lumMod val="40000"/>
                    <a:lumOff val="60000"/>
                  </a:schemeClr>
                </a:solidFill>
              </a:rPr>
              <a:t>Why MAPP worked well for the </a:t>
            </a:r>
            <a:r>
              <a:rPr lang="en-US" smtClean="0">
                <a:solidFill>
                  <a:schemeClr val="accent6">
                    <a:lumMod val="40000"/>
                    <a:lumOff val="60000"/>
                  </a:schemeClr>
                </a:solidFill>
              </a:rPr>
              <a:t>facilitators…</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782305"/>
            <a:ext cx="6754968" cy="4747284"/>
          </a:xfrm>
          <a:prstGeom prst="rect">
            <a:avLst/>
          </a:prstGeom>
        </p:spPr>
        <p:txBody>
          <a:bodyPr/>
          <a:lstStyle/>
          <a:p>
            <a:pPr>
              <a:buClr>
                <a:schemeClr val="accent6">
                  <a:lumMod val="75000"/>
                </a:schemeClr>
              </a:buClr>
              <a:buSzPct val="75000"/>
              <a:buFont typeface="Courier New" pitchFamily="49" charset="0"/>
              <a:buChar char="o"/>
            </a:pPr>
            <a:r>
              <a:rPr lang="en-US" sz="3600" dirty="0" smtClean="0">
                <a:solidFill>
                  <a:schemeClr val="bg1">
                    <a:lumMod val="95000"/>
                  </a:schemeClr>
                </a:solidFill>
              </a:rPr>
              <a:t>No consultant fees</a:t>
            </a:r>
          </a:p>
          <a:p>
            <a:pPr>
              <a:buClr>
                <a:schemeClr val="accent6">
                  <a:lumMod val="75000"/>
                </a:schemeClr>
              </a:buClr>
              <a:buSzPct val="75000"/>
              <a:buFont typeface="Courier New" pitchFamily="49" charset="0"/>
              <a:buChar char="o"/>
            </a:pPr>
            <a:r>
              <a:rPr lang="en-US" sz="3600" dirty="0" smtClean="0">
                <a:solidFill>
                  <a:schemeClr val="bg1">
                    <a:lumMod val="95000"/>
                  </a:schemeClr>
                </a:solidFill>
              </a:rPr>
              <a:t>Provided added confidence </a:t>
            </a:r>
            <a:r>
              <a:rPr lang="en-US" sz="3600" dirty="0">
                <a:solidFill>
                  <a:schemeClr val="bg1">
                    <a:lumMod val="95000"/>
                  </a:schemeClr>
                </a:solidFill>
              </a:rPr>
              <a:t>in a plan that was data-driven, and developed directly from community input</a:t>
            </a:r>
          </a:p>
          <a:p>
            <a:pPr>
              <a:buClr>
                <a:schemeClr val="accent6">
                  <a:lumMod val="75000"/>
                </a:schemeClr>
              </a:buClr>
              <a:buSzPct val="75000"/>
              <a:buFont typeface="Courier New" pitchFamily="49" charset="0"/>
              <a:buChar char="o"/>
            </a:pPr>
            <a:r>
              <a:rPr lang="en-US" sz="3600" dirty="0" smtClean="0">
                <a:solidFill>
                  <a:schemeClr val="bg1">
                    <a:lumMod val="95000"/>
                  </a:schemeClr>
                </a:solidFill>
              </a:rPr>
              <a:t>Structure already laid out allowing energy to be spent on local flair and focus </a:t>
            </a:r>
            <a:endParaRPr lang="en-US" dirty="0">
              <a:solidFill>
                <a:schemeClr val="bg1">
                  <a:lumMod val="95000"/>
                </a:schemeClr>
              </a:solidFill>
            </a:endParaRPr>
          </a:p>
          <a:p>
            <a:pPr>
              <a:buClr>
                <a:schemeClr val="accent6">
                  <a:lumMod val="75000"/>
                </a:schemeClr>
              </a:buClr>
              <a:buSzPct val="75000"/>
              <a:buFont typeface="Courier New" pitchFamily="49" charset="0"/>
              <a:buChar char="o"/>
            </a:pPr>
            <a:endParaRPr lang="en-US" dirty="0">
              <a:solidFill>
                <a:schemeClr val="bg1">
                  <a:lumMod val="95000"/>
                </a:schemeClr>
              </a:solidFill>
            </a:endParaRPr>
          </a:p>
        </p:txBody>
      </p:sp>
    </p:spTree>
    <p:extLst>
      <p:ext uri="{BB962C8B-B14F-4D97-AF65-F5344CB8AC3E}">
        <p14:creationId xmlns:p14="http://schemas.microsoft.com/office/powerpoint/2010/main" val="275674357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smtClean="0">
                <a:solidFill>
                  <a:schemeClr val="accent6">
                    <a:lumMod val="40000"/>
                    <a:lumOff val="60000"/>
                  </a:schemeClr>
                </a:solidFill>
              </a:rPr>
              <a:t>Why MAPP worked well for the planning council …</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782305"/>
            <a:ext cx="6754968" cy="4747284"/>
          </a:xfrm>
          <a:prstGeom prst="rect">
            <a:avLst/>
          </a:prstGeom>
        </p:spPr>
        <p:txBody>
          <a:bodyPr/>
          <a:lstStyle/>
          <a:p>
            <a:pPr>
              <a:buClr>
                <a:schemeClr val="accent6">
                  <a:lumMod val="75000"/>
                </a:schemeClr>
              </a:buClr>
              <a:buSzPct val="75000"/>
              <a:buFont typeface="Courier New" pitchFamily="49" charset="0"/>
              <a:buChar char="o"/>
            </a:pPr>
            <a:r>
              <a:rPr lang="en-US" sz="3600" smtClean="0">
                <a:solidFill>
                  <a:schemeClr val="bg1">
                    <a:lumMod val="95000"/>
                  </a:schemeClr>
                </a:solidFill>
              </a:rPr>
              <a:t>User-Friendly </a:t>
            </a:r>
            <a:endParaRPr lang="en-US" sz="3600" dirty="0" smtClean="0">
              <a:solidFill>
                <a:schemeClr val="bg1">
                  <a:lumMod val="95000"/>
                </a:schemeClr>
              </a:solidFill>
            </a:endParaRPr>
          </a:p>
          <a:p>
            <a:pPr>
              <a:buClr>
                <a:schemeClr val="accent6">
                  <a:lumMod val="75000"/>
                </a:schemeClr>
              </a:buClr>
              <a:buSzPct val="75000"/>
              <a:buFont typeface="Courier New" pitchFamily="49" charset="0"/>
              <a:buChar char="o"/>
            </a:pPr>
            <a:r>
              <a:rPr lang="en-US" sz="3600" smtClean="0">
                <a:solidFill>
                  <a:schemeClr val="bg1">
                    <a:lumMod val="95000"/>
                  </a:schemeClr>
                </a:solidFill>
              </a:rPr>
              <a:t>Wholistic planning process that engaged diverse stakeholders</a:t>
            </a:r>
            <a:endParaRPr lang="en-US" sz="3600" dirty="0" smtClean="0">
              <a:solidFill>
                <a:schemeClr val="bg1">
                  <a:lumMod val="95000"/>
                </a:schemeClr>
              </a:solidFill>
            </a:endParaRPr>
          </a:p>
          <a:p>
            <a:pPr>
              <a:buClr>
                <a:schemeClr val="accent6">
                  <a:lumMod val="75000"/>
                </a:schemeClr>
              </a:buClr>
              <a:buSzPct val="75000"/>
              <a:buFont typeface="Courier New" pitchFamily="49" charset="0"/>
              <a:buChar char="o"/>
            </a:pPr>
            <a:r>
              <a:rPr lang="en-US" sz="3600" smtClean="0">
                <a:solidFill>
                  <a:schemeClr val="bg1">
                    <a:lumMod val="95000"/>
                  </a:schemeClr>
                </a:solidFill>
              </a:rPr>
              <a:t>The process led to a strong viable living document in full support of the National HIV/AIDS Strategy</a:t>
            </a:r>
            <a:endParaRPr lang="en-US" dirty="0">
              <a:solidFill>
                <a:schemeClr val="bg1">
                  <a:lumMod val="95000"/>
                </a:schemeClr>
              </a:solidFill>
            </a:endParaRPr>
          </a:p>
          <a:p>
            <a:pPr>
              <a:buClr>
                <a:schemeClr val="accent6">
                  <a:lumMod val="75000"/>
                </a:schemeClr>
              </a:buClr>
              <a:buSzPct val="75000"/>
              <a:buFont typeface="Courier New" pitchFamily="49" charset="0"/>
              <a:buChar char="o"/>
            </a:pPr>
            <a:endParaRPr lang="en-US" dirty="0">
              <a:solidFill>
                <a:schemeClr val="bg1">
                  <a:lumMod val="95000"/>
                </a:schemeClr>
              </a:solidFill>
            </a:endParaRPr>
          </a:p>
        </p:txBody>
      </p:sp>
    </p:spTree>
    <p:extLst>
      <p:ext uri="{BB962C8B-B14F-4D97-AF65-F5344CB8AC3E}">
        <p14:creationId xmlns:p14="http://schemas.microsoft.com/office/powerpoint/2010/main" val="426443854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a:solidFill>
                  <a:schemeClr val="accent6">
                    <a:lumMod val="40000"/>
                    <a:lumOff val="60000"/>
                  </a:schemeClr>
                </a:solidFill>
              </a:rPr>
              <a:t>Why MAPP worked well for the </a:t>
            </a:r>
            <a:r>
              <a:rPr lang="en-US" smtClean="0">
                <a:solidFill>
                  <a:schemeClr val="accent6">
                    <a:lumMod val="40000"/>
                    <a:lumOff val="60000"/>
                  </a:schemeClr>
                </a:solidFill>
              </a:rPr>
              <a:t>grantee…</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782305"/>
            <a:ext cx="6754968" cy="4747284"/>
          </a:xfrm>
          <a:prstGeom prst="rect">
            <a:avLst/>
          </a:prstGeom>
        </p:spPr>
        <p:txBody>
          <a:bodyPr/>
          <a:lstStyle/>
          <a:p>
            <a:pPr>
              <a:buClr>
                <a:schemeClr val="accent6">
                  <a:lumMod val="75000"/>
                </a:schemeClr>
              </a:buClr>
              <a:buSzPct val="75000"/>
              <a:buFont typeface="Courier New" pitchFamily="49" charset="0"/>
              <a:buChar char="o"/>
            </a:pPr>
            <a:r>
              <a:rPr lang="en-US" sz="3600" smtClean="0">
                <a:solidFill>
                  <a:schemeClr val="bg1">
                    <a:lumMod val="95000"/>
                  </a:schemeClr>
                </a:solidFill>
              </a:rPr>
              <a:t>Inclusive process that encouraged robust participation</a:t>
            </a:r>
            <a:endParaRPr lang="en-US" sz="3600" dirty="0" smtClean="0">
              <a:solidFill>
                <a:schemeClr val="bg1">
                  <a:lumMod val="95000"/>
                </a:schemeClr>
              </a:solidFill>
            </a:endParaRPr>
          </a:p>
          <a:p>
            <a:pPr>
              <a:buClr>
                <a:schemeClr val="accent6">
                  <a:lumMod val="75000"/>
                </a:schemeClr>
              </a:buClr>
              <a:buSzPct val="75000"/>
              <a:buFont typeface="Courier New" pitchFamily="49" charset="0"/>
              <a:buChar char="o"/>
            </a:pPr>
            <a:r>
              <a:rPr lang="en-US" sz="3600" smtClean="0">
                <a:solidFill>
                  <a:schemeClr val="bg1">
                    <a:lumMod val="95000"/>
                  </a:schemeClr>
                </a:solidFill>
              </a:rPr>
              <a:t>Valued and incorporated input from all key stakeholders</a:t>
            </a:r>
            <a:endParaRPr lang="en-US" sz="3600" dirty="0" smtClean="0">
              <a:solidFill>
                <a:schemeClr val="bg1">
                  <a:lumMod val="95000"/>
                </a:schemeClr>
              </a:solidFill>
            </a:endParaRPr>
          </a:p>
          <a:p>
            <a:pPr>
              <a:buClr>
                <a:schemeClr val="accent6">
                  <a:lumMod val="75000"/>
                </a:schemeClr>
              </a:buClr>
              <a:buSzPct val="75000"/>
              <a:buFont typeface="Courier New" pitchFamily="49" charset="0"/>
              <a:buChar char="o"/>
            </a:pPr>
            <a:r>
              <a:rPr lang="en-US" sz="3600" smtClean="0">
                <a:solidFill>
                  <a:schemeClr val="bg1">
                    <a:lumMod val="95000"/>
                  </a:schemeClr>
                </a:solidFill>
              </a:rPr>
              <a:t>Thought-provoking and stimulating process that led to a measurable and achievable roadmap</a:t>
            </a:r>
            <a:endParaRPr lang="en-US" dirty="0">
              <a:solidFill>
                <a:schemeClr val="bg1">
                  <a:lumMod val="95000"/>
                </a:schemeClr>
              </a:solidFill>
            </a:endParaRPr>
          </a:p>
          <a:p>
            <a:pPr>
              <a:buClr>
                <a:schemeClr val="accent6">
                  <a:lumMod val="75000"/>
                </a:schemeClr>
              </a:buClr>
              <a:buSzPct val="75000"/>
              <a:buFont typeface="Courier New" pitchFamily="49" charset="0"/>
              <a:buChar char="o"/>
            </a:pPr>
            <a:endParaRPr lang="en-US" dirty="0">
              <a:solidFill>
                <a:schemeClr val="bg1">
                  <a:lumMod val="95000"/>
                </a:schemeClr>
              </a:solidFill>
            </a:endParaRPr>
          </a:p>
        </p:txBody>
      </p:sp>
    </p:spTree>
    <p:extLst>
      <p:ext uri="{BB962C8B-B14F-4D97-AF65-F5344CB8AC3E}">
        <p14:creationId xmlns:p14="http://schemas.microsoft.com/office/powerpoint/2010/main" val="34902720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a:solidFill>
                  <a:schemeClr val="accent6">
                    <a:lumMod val="40000"/>
                    <a:lumOff val="60000"/>
                  </a:schemeClr>
                </a:solidFill>
              </a:rPr>
              <a:t>Objectives</a:t>
            </a:r>
          </a:p>
        </p:txBody>
      </p:sp>
      <p:sp>
        <p:nvSpPr>
          <p:cNvPr id="3" name="Content Placeholder 2"/>
          <p:cNvSpPr>
            <a:spLocks noGrp="1"/>
          </p:cNvSpPr>
          <p:nvPr>
            <p:ph idx="4294967295"/>
          </p:nvPr>
        </p:nvSpPr>
        <p:spPr>
          <a:xfrm>
            <a:off x="1735810" y="1094704"/>
            <a:ext cx="7253207" cy="5434885"/>
          </a:xfrm>
          <a:prstGeom prst="rect">
            <a:avLst/>
          </a:prstGeom>
        </p:spPr>
        <p:txBody>
          <a:bodyPr/>
          <a:lstStyle/>
          <a:p>
            <a:pPr>
              <a:buClr>
                <a:schemeClr val="accent6">
                  <a:lumMod val="75000"/>
                </a:schemeClr>
              </a:buClr>
              <a:buSzPct val="75000"/>
              <a:buFont typeface="Courier New" pitchFamily="49" charset="0"/>
              <a:buChar char="o"/>
            </a:pPr>
            <a:r>
              <a:rPr lang="en-US" sz="3000" dirty="0" smtClean="0">
                <a:solidFill>
                  <a:schemeClr val="accent4">
                    <a:lumMod val="40000"/>
                    <a:lumOff val="60000"/>
                  </a:schemeClr>
                </a:solidFill>
              </a:rPr>
              <a:t>Be able to </a:t>
            </a:r>
            <a:r>
              <a:rPr lang="en-US" sz="3000" dirty="0" smtClean="0">
                <a:solidFill>
                  <a:schemeClr val="bg1"/>
                </a:solidFill>
              </a:rPr>
              <a:t>describe key components </a:t>
            </a:r>
            <a:r>
              <a:rPr lang="en-US" sz="3000" dirty="0" smtClean="0">
                <a:solidFill>
                  <a:schemeClr val="accent4">
                    <a:lumMod val="40000"/>
                    <a:lumOff val="60000"/>
                  </a:schemeClr>
                </a:solidFill>
              </a:rPr>
              <a:t>of the MAPP process and how MAPP can be used to develop and inform comprehensive planning.</a:t>
            </a:r>
          </a:p>
          <a:p>
            <a:pPr>
              <a:buClr>
                <a:schemeClr val="accent6">
                  <a:lumMod val="75000"/>
                </a:schemeClr>
              </a:buClr>
              <a:buSzPct val="75000"/>
              <a:buFont typeface="Courier New" pitchFamily="49" charset="0"/>
              <a:buChar char="o"/>
            </a:pPr>
            <a:r>
              <a:rPr lang="en-US" sz="3000" dirty="0" smtClean="0">
                <a:solidFill>
                  <a:schemeClr val="accent4">
                    <a:lumMod val="40000"/>
                    <a:lumOff val="60000"/>
                  </a:schemeClr>
                </a:solidFill>
              </a:rPr>
              <a:t>Be able to </a:t>
            </a:r>
            <a:r>
              <a:rPr lang="en-US" sz="3000" dirty="0" smtClean="0">
                <a:solidFill>
                  <a:schemeClr val="bg1"/>
                </a:solidFill>
              </a:rPr>
              <a:t>identify additional resources </a:t>
            </a:r>
            <a:r>
              <a:rPr lang="en-US" sz="3000" dirty="0" smtClean="0">
                <a:solidFill>
                  <a:schemeClr val="accent4">
                    <a:lumMod val="40000"/>
                    <a:lumOff val="60000"/>
                  </a:schemeClr>
                </a:solidFill>
              </a:rPr>
              <a:t>to incorporate the MAPP process </a:t>
            </a:r>
            <a:r>
              <a:rPr lang="en-US" sz="3000" smtClean="0">
                <a:solidFill>
                  <a:schemeClr val="accent4">
                    <a:lumMod val="40000"/>
                    <a:lumOff val="60000"/>
                  </a:schemeClr>
                </a:solidFill>
              </a:rPr>
              <a:t>into local </a:t>
            </a:r>
            <a:r>
              <a:rPr lang="en-US" sz="3000" dirty="0" smtClean="0">
                <a:solidFill>
                  <a:schemeClr val="accent4">
                    <a:lumMod val="40000"/>
                    <a:lumOff val="60000"/>
                  </a:schemeClr>
                </a:solidFill>
              </a:rPr>
              <a:t>and state planning processes.</a:t>
            </a:r>
          </a:p>
          <a:p>
            <a:pPr>
              <a:buClr>
                <a:schemeClr val="accent6">
                  <a:lumMod val="75000"/>
                </a:schemeClr>
              </a:buClr>
              <a:buSzPct val="75000"/>
              <a:buFont typeface="Courier New" pitchFamily="49" charset="0"/>
              <a:buChar char="o"/>
            </a:pPr>
            <a:r>
              <a:rPr lang="en-US" sz="3000" dirty="0" smtClean="0">
                <a:solidFill>
                  <a:schemeClr val="accent4">
                    <a:lumMod val="40000"/>
                    <a:lumOff val="60000"/>
                  </a:schemeClr>
                </a:solidFill>
              </a:rPr>
              <a:t>Be able to indicate </a:t>
            </a:r>
            <a:r>
              <a:rPr lang="en-US" sz="3000" dirty="0" smtClean="0">
                <a:solidFill>
                  <a:schemeClr val="bg1"/>
                </a:solidFill>
              </a:rPr>
              <a:t>how using the MAPP </a:t>
            </a:r>
            <a:r>
              <a:rPr lang="en-US" sz="3000" dirty="0" smtClean="0">
                <a:solidFill>
                  <a:schemeClr val="accent4">
                    <a:lumMod val="40000"/>
                    <a:lumOff val="60000"/>
                  </a:schemeClr>
                </a:solidFill>
              </a:rPr>
              <a:t>process can facilitate developing goals, strategies, and activities aligned to </a:t>
            </a:r>
            <a:r>
              <a:rPr lang="en-US" sz="3000" dirty="0" smtClean="0">
                <a:solidFill>
                  <a:schemeClr val="bg1"/>
                </a:solidFill>
              </a:rPr>
              <a:t>support the National HIV/AIDS Strategy.</a:t>
            </a:r>
          </a:p>
        </p:txBody>
      </p:sp>
    </p:spTree>
    <p:extLst>
      <p:ext uri="{BB962C8B-B14F-4D97-AF65-F5344CB8AC3E}">
        <p14:creationId xmlns:p14="http://schemas.microsoft.com/office/powerpoint/2010/main" val="223657963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186" y="3815098"/>
            <a:ext cx="7772400" cy="947402"/>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sz="6000" b="1" dirty="0" smtClean="0">
                <a:ln w="50800"/>
                <a:solidFill>
                  <a:schemeClr val="bg1">
                    <a:shade val="50000"/>
                  </a:schemeClr>
                </a:solidFill>
                <a:effectLst>
                  <a:reflection blurRad="6350" stA="55000" endA="300" endPos="45500" dir="5400000" sy="-100000" algn="bl" rotWithShape="0"/>
                </a:effectLst>
              </a:rPr>
              <a:t>TIPS</a:t>
            </a:r>
            <a:endParaRPr lang="en-US" sz="6000" b="1" dirty="0">
              <a:ln w="50800"/>
              <a:solidFill>
                <a:schemeClr val="bg1">
                  <a:shade val="5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241182427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a:solidFill>
                  <a:schemeClr val="accent6">
                    <a:lumMod val="40000"/>
                    <a:lumOff val="60000"/>
                  </a:schemeClr>
                </a:solidFill>
              </a:rPr>
              <a:t>Share Senselessly </a:t>
            </a:r>
            <a:r>
              <a:rPr lang="en-US" dirty="0" smtClean="0">
                <a:solidFill>
                  <a:schemeClr val="accent6">
                    <a:lumMod val="40000"/>
                    <a:lumOff val="60000"/>
                  </a:schemeClr>
                </a:solidFill>
              </a:rPr>
              <a:t>&amp; </a:t>
            </a:r>
            <a:r>
              <a:rPr lang="en-US" dirty="0">
                <a:solidFill>
                  <a:schemeClr val="accent6">
                    <a:lumMod val="40000"/>
                    <a:lumOff val="60000"/>
                  </a:schemeClr>
                </a:solidFill>
              </a:rPr>
              <a:t>Steal Shamelessly!</a:t>
            </a:r>
          </a:p>
        </p:txBody>
      </p:sp>
      <p:sp>
        <p:nvSpPr>
          <p:cNvPr id="3" name="Content Placeholder 2"/>
          <p:cNvSpPr>
            <a:spLocks noGrp="1"/>
          </p:cNvSpPr>
          <p:nvPr>
            <p:ph idx="4294967295"/>
          </p:nvPr>
        </p:nvSpPr>
        <p:spPr>
          <a:xfrm>
            <a:off x="1931831" y="2200759"/>
            <a:ext cx="6754968" cy="4328830"/>
          </a:xfrm>
          <a:prstGeom prst="rect">
            <a:avLst/>
          </a:prstGeom>
        </p:spPr>
        <p:txBody>
          <a:bodyPr/>
          <a:lstStyle/>
          <a:p>
            <a:pPr marL="0" indent="0" algn="ctr">
              <a:buClr>
                <a:schemeClr val="accent6">
                  <a:lumMod val="75000"/>
                </a:schemeClr>
              </a:buClr>
              <a:buSzPct val="75000"/>
              <a:buNone/>
            </a:pPr>
            <a:r>
              <a:rPr lang="en-US" sz="3600" i="1" dirty="0">
                <a:solidFill>
                  <a:schemeClr val="bg1"/>
                </a:solidFill>
              </a:rPr>
              <a:t>“Picasso had a saying – ‘good artists copy, great artists steal’ – and we have always been shameless about stealing great ideas”. </a:t>
            </a:r>
            <a:endParaRPr lang="en-US" sz="3600" i="1" dirty="0" smtClean="0">
              <a:solidFill>
                <a:schemeClr val="bg1"/>
              </a:solidFill>
            </a:endParaRPr>
          </a:p>
          <a:p>
            <a:pPr marL="0" indent="0" algn="ctr">
              <a:buClr>
                <a:schemeClr val="accent6">
                  <a:lumMod val="75000"/>
                </a:schemeClr>
              </a:buClr>
              <a:buSzPct val="75000"/>
              <a:buNone/>
            </a:pPr>
            <a:r>
              <a:rPr lang="en-US" sz="3600" dirty="0" smtClean="0">
                <a:solidFill>
                  <a:schemeClr val="bg1"/>
                </a:solidFill>
              </a:rPr>
              <a:t>Steve </a:t>
            </a:r>
            <a:r>
              <a:rPr lang="en-US" sz="3600" dirty="0">
                <a:solidFill>
                  <a:schemeClr val="bg1"/>
                </a:solidFill>
              </a:rPr>
              <a:t>Jobs</a:t>
            </a:r>
          </a:p>
          <a:p>
            <a:pPr>
              <a:buClr>
                <a:schemeClr val="accent6">
                  <a:lumMod val="75000"/>
                </a:schemeClr>
              </a:buClr>
              <a:buSzPct val="75000"/>
              <a:buFont typeface="Courier New" pitchFamily="49" charset="0"/>
              <a:buChar char="o"/>
            </a:pPr>
            <a:endParaRPr lang="en-US" sz="3600" dirty="0" smtClean="0">
              <a:solidFill>
                <a:schemeClr val="bg1">
                  <a:lumMod val="95000"/>
                </a:schemeClr>
              </a:solidFill>
            </a:endParaRPr>
          </a:p>
        </p:txBody>
      </p:sp>
    </p:spTree>
    <p:extLst>
      <p:ext uri="{BB962C8B-B14F-4D97-AF65-F5344CB8AC3E}">
        <p14:creationId xmlns:p14="http://schemas.microsoft.com/office/powerpoint/2010/main" val="396552059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HAVE FUN</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224366"/>
            <a:ext cx="6754968" cy="5305223"/>
          </a:xfrm>
          <a:prstGeom prst="rect">
            <a:avLst/>
          </a:prstGeom>
        </p:spPr>
        <p:txBody>
          <a:bodyPr/>
          <a:lstStyle/>
          <a:p>
            <a:pPr marL="0" indent="0" algn="ctr">
              <a:buClr>
                <a:schemeClr val="accent6">
                  <a:lumMod val="75000"/>
                </a:schemeClr>
              </a:buClr>
              <a:buSzPct val="75000"/>
              <a:buNone/>
            </a:pPr>
            <a:r>
              <a:rPr lang="en-US" sz="3600" u="sng" smtClean="0">
                <a:solidFill>
                  <a:schemeClr val="bg1">
                    <a:lumMod val="95000"/>
                  </a:schemeClr>
                </a:solidFill>
              </a:rPr>
              <a:t>Transmutation</a:t>
            </a:r>
          </a:p>
          <a:p>
            <a:pPr marL="0" indent="0">
              <a:buClr>
                <a:schemeClr val="accent6">
                  <a:lumMod val="75000"/>
                </a:schemeClr>
              </a:buClr>
              <a:buSzPct val="75000"/>
              <a:buNone/>
            </a:pPr>
            <a:endParaRPr lang="en-US" sz="3600">
              <a:solidFill>
                <a:schemeClr val="bg1">
                  <a:lumMod val="95000"/>
                </a:schemeClr>
              </a:solidFill>
            </a:endParaRPr>
          </a:p>
          <a:p>
            <a:pPr marL="0" indent="0" algn="ctr">
              <a:buClr>
                <a:schemeClr val="accent6">
                  <a:lumMod val="75000"/>
                </a:schemeClr>
              </a:buClr>
              <a:buSzPct val="75000"/>
              <a:buNone/>
            </a:pPr>
            <a:r>
              <a:rPr lang="en-US" sz="3600" smtClean="0">
                <a:solidFill>
                  <a:schemeClr val="bg1">
                    <a:lumMod val="95000"/>
                  </a:schemeClr>
                </a:solidFill>
              </a:rPr>
              <a:t>Shedding the old skin for growth and change </a:t>
            </a:r>
          </a:p>
          <a:p>
            <a:pPr marL="0" indent="0" algn="ctr">
              <a:buClr>
                <a:schemeClr val="accent6">
                  <a:lumMod val="75000"/>
                </a:schemeClr>
              </a:buClr>
              <a:buSzPct val="75000"/>
              <a:buNone/>
            </a:pPr>
            <a:endParaRPr lang="en-US" sz="3600">
              <a:solidFill>
                <a:schemeClr val="bg1">
                  <a:lumMod val="95000"/>
                </a:schemeClr>
              </a:solidFill>
            </a:endParaRPr>
          </a:p>
          <a:p>
            <a:pPr marL="0" indent="0" algn="ctr">
              <a:buClr>
                <a:schemeClr val="accent6">
                  <a:lumMod val="75000"/>
                </a:schemeClr>
              </a:buClr>
              <a:buSzPct val="75000"/>
              <a:buNone/>
            </a:pPr>
            <a:r>
              <a:rPr lang="en-US" sz="3600" smtClean="0">
                <a:solidFill>
                  <a:schemeClr val="bg1">
                    <a:lumMod val="95000"/>
                  </a:schemeClr>
                </a:solidFill>
              </a:rPr>
              <a:t>Imbue your process with a fresh perspective for planning, monitoring and evaluation</a:t>
            </a:r>
            <a:endParaRPr lang="en-US" sz="3600" dirty="0" smtClean="0">
              <a:solidFill>
                <a:schemeClr val="bg1">
                  <a:lumMod val="95000"/>
                </a:schemeClr>
              </a:solidFill>
            </a:endParaRPr>
          </a:p>
        </p:txBody>
      </p:sp>
    </p:spTree>
    <p:extLst>
      <p:ext uri="{BB962C8B-B14F-4D97-AF65-F5344CB8AC3E}">
        <p14:creationId xmlns:p14="http://schemas.microsoft.com/office/powerpoint/2010/main" val="250976632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SET IT UP RIGHT</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224366"/>
            <a:ext cx="6754968" cy="5305223"/>
          </a:xfrm>
          <a:prstGeom prst="rect">
            <a:avLst/>
          </a:prstGeom>
        </p:spPr>
        <p:txBody>
          <a:bodyPr/>
          <a:lstStyle/>
          <a:p>
            <a:pPr>
              <a:buClr>
                <a:schemeClr val="accent6">
                  <a:lumMod val="75000"/>
                </a:schemeClr>
              </a:buClr>
              <a:buSzPct val="75000"/>
              <a:buFont typeface="Courier New" pitchFamily="49" charset="0"/>
              <a:buChar char="o"/>
            </a:pPr>
            <a:r>
              <a:rPr lang="en-US" sz="3600" dirty="0" smtClean="0">
                <a:solidFill>
                  <a:schemeClr val="bg1">
                    <a:lumMod val="95000"/>
                  </a:schemeClr>
                </a:solidFill>
              </a:rPr>
              <a:t>Give it a home</a:t>
            </a:r>
          </a:p>
          <a:p>
            <a:pPr>
              <a:buClr>
                <a:schemeClr val="accent6">
                  <a:lumMod val="75000"/>
                </a:schemeClr>
              </a:buClr>
              <a:buSzPct val="75000"/>
              <a:buFont typeface="Courier New" pitchFamily="49" charset="0"/>
              <a:buChar char="o"/>
            </a:pPr>
            <a:r>
              <a:rPr lang="en-US" sz="3600" smtClean="0">
                <a:solidFill>
                  <a:schemeClr val="bg1">
                    <a:lumMod val="95000"/>
                  </a:schemeClr>
                </a:solidFill>
              </a:rPr>
              <a:t>Ensure those </a:t>
            </a:r>
            <a:r>
              <a:rPr lang="en-US" sz="3600" dirty="0" smtClean="0">
                <a:solidFill>
                  <a:schemeClr val="bg1">
                    <a:lumMod val="95000"/>
                  </a:schemeClr>
                </a:solidFill>
              </a:rPr>
              <a:t>that bought in are involved in implementation</a:t>
            </a:r>
          </a:p>
          <a:p>
            <a:pPr>
              <a:buClr>
                <a:schemeClr val="accent6">
                  <a:lumMod val="75000"/>
                </a:schemeClr>
              </a:buClr>
              <a:buSzPct val="75000"/>
              <a:buFont typeface="Courier New" pitchFamily="49" charset="0"/>
              <a:buChar char="o"/>
            </a:pPr>
            <a:r>
              <a:rPr lang="en-US" sz="3600" dirty="0" smtClean="0">
                <a:solidFill>
                  <a:schemeClr val="bg1">
                    <a:lumMod val="95000"/>
                  </a:schemeClr>
                </a:solidFill>
              </a:rPr>
              <a:t>Carry it around with you EVERYWHERE and recruit others</a:t>
            </a:r>
          </a:p>
        </p:txBody>
      </p:sp>
    </p:spTree>
    <p:extLst>
      <p:ext uri="{BB962C8B-B14F-4D97-AF65-F5344CB8AC3E}">
        <p14:creationId xmlns:p14="http://schemas.microsoft.com/office/powerpoint/2010/main" val="164036215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WORK PLAN </a:t>
            </a:r>
            <a:br>
              <a:rPr lang="en-US" dirty="0" smtClean="0">
                <a:solidFill>
                  <a:schemeClr val="accent6">
                    <a:lumMod val="40000"/>
                    <a:lumOff val="60000"/>
                  </a:schemeClr>
                </a:solidFill>
              </a:rPr>
            </a:br>
            <a:r>
              <a:rPr lang="en-US" dirty="0" smtClean="0">
                <a:solidFill>
                  <a:schemeClr val="accent6">
                    <a:lumMod val="40000"/>
                    <a:lumOff val="60000"/>
                  </a:schemeClr>
                </a:solidFill>
              </a:rPr>
              <a:t>IMPLEMENTATION</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931831" y="1890793"/>
            <a:ext cx="6754968" cy="4638796"/>
          </a:xfrm>
          <a:prstGeom prst="rect">
            <a:avLst/>
          </a:prstGeom>
        </p:spPr>
        <p:txBody>
          <a:bodyPr/>
          <a:lstStyle/>
          <a:p>
            <a:pPr>
              <a:buClr>
                <a:schemeClr val="accent6">
                  <a:lumMod val="75000"/>
                </a:schemeClr>
              </a:buClr>
              <a:buSzPct val="75000"/>
              <a:buFont typeface="Courier New" pitchFamily="49" charset="0"/>
              <a:buChar char="o"/>
            </a:pPr>
            <a:r>
              <a:rPr lang="en-US" sz="3600" dirty="0" smtClean="0">
                <a:solidFill>
                  <a:schemeClr val="bg1">
                    <a:lumMod val="95000"/>
                  </a:schemeClr>
                </a:solidFill>
              </a:rPr>
              <a:t>Existing spaces</a:t>
            </a:r>
          </a:p>
          <a:p>
            <a:pPr>
              <a:buClr>
                <a:schemeClr val="accent6">
                  <a:lumMod val="75000"/>
                </a:schemeClr>
              </a:buClr>
              <a:buSzPct val="75000"/>
              <a:buFont typeface="Courier New" pitchFamily="49" charset="0"/>
              <a:buChar char="o"/>
            </a:pPr>
            <a:r>
              <a:rPr lang="en-US" sz="3600" dirty="0" smtClean="0">
                <a:solidFill>
                  <a:schemeClr val="bg1">
                    <a:lumMod val="95000"/>
                  </a:schemeClr>
                </a:solidFill>
              </a:rPr>
              <a:t>Partner spaces</a:t>
            </a:r>
          </a:p>
          <a:p>
            <a:pPr>
              <a:buClr>
                <a:schemeClr val="accent6">
                  <a:lumMod val="75000"/>
                </a:schemeClr>
              </a:buClr>
              <a:buSzPct val="75000"/>
              <a:buFont typeface="Courier New" pitchFamily="49" charset="0"/>
              <a:buChar char="o"/>
            </a:pPr>
            <a:r>
              <a:rPr lang="en-US" sz="3600" dirty="0" smtClean="0">
                <a:solidFill>
                  <a:schemeClr val="bg1">
                    <a:lumMod val="95000"/>
                  </a:schemeClr>
                </a:solidFill>
              </a:rPr>
              <a:t>Newly created spaces</a:t>
            </a:r>
            <a:endParaRPr lang="en-US" dirty="0">
              <a:solidFill>
                <a:schemeClr val="bg1">
                  <a:lumMod val="95000"/>
                </a:schemeClr>
              </a:solidFill>
            </a:endParaRPr>
          </a:p>
          <a:p>
            <a:pPr>
              <a:buClr>
                <a:schemeClr val="accent6">
                  <a:lumMod val="75000"/>
                </a:schemeClr>
              </a:buClr>
              <a:buSzPct val="75000"/>
              <a:buFont typeface="Courier New" pitchFamily="49" charset="0"/>
              <a:buChar char="o"/>
            </a:pPr>
            <a:r>
              <a:rPr lang="en-US" sz="3600" dirty="0" smtClean="0">
                <a:solidFill>
                  <a:schemeClr val="bg1">
                    <a:lumMod val="95000"/>
                  </a:schemeClr>
                </a:solidFill>
              </a:rPr>
              <a:t>Peripherally effected spaces</a:t>
            </a:r>
          </a:p>
        </p:txBody>
      </p:sp>
    </p:spTree>
    <p:extLst>
      <p:ext uri="{BB962C8B-B14F-4D97-AF65-F5344CB8AC3E}">
        <p14:creationId xmlns:p14="http://schemas.microsoft.com/office/powerpoint/2010/main" val="30639535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62453" y="274638"/>
            <a:ext cx="6754969" cy="1143000"/>
          </a:xfrm>
          <a:prstGeom prst="rect">
            <a:avLst/>
          </a:prstGeom>
        </p:spPr>
        <p:txBody>
          <a:bodyPr/>
          <a:lstStyle/>
          <a:p>
            <a:r>
              <a:rPr lang="en-US" dirty="0" smtClean="0">
                <a:solidFill>
                  <a:schemeClr val="accent6">
                    <a:lumMod val="40000"/>
                    <a:lumOff val="60000"/>
                  </a:schemeClr>
                </a:solidFill>
              </a:rPr>
              <a:t>PERMEATION</a:t>
            </a:r>
            <a:endParaRPr lang="en-US" dirty="0">
              <a:solidFill>
                <a:schemeClr val="accent6">
                  <a:lumMod val="40000"/>
                  <a:lumOff val="60000"/>
                </a:schemeClr>
              </a:solidFill>
            </a:endParaRPr>
          </a:p>
        </p:txBody>
      </p:sp>
      <p:sp>
        <p:nvSpPr>
          <p:cNvPr id="4" name="TextBox 3"/>
          <p:cNvSpPr txBox="1"/>
          <p:nvPr/>
        </p:nvSpPr>
        <p:spPr>
          <a:xfrm>
            <a:off x="1187911" y="1169297"/>
            <a:ext cx="1911750" cy="193899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smtClean="0">
                <a:solidFill>
                  <a:schemeClr val="bg1"/>
                </a:solidFill>
              </a:rPr>
              <a:t>Community Heavily Involved</a:t>
            </a:r>
          </a:p>
          <a:p>
            <a:pPr algn="ctr"/>
            <a:r>
              <a:rPr lang="en-US" sz="2400" dirty="0" smtClean="0">
                <a:solidFill>
                  <a:schemeClr val="bg1"/>
                </a:solidFill>
              </a:rPr>
              <a:t>In Plan Development</a:t>
            </a:r>
            <a:endParaRPr lang="en-US" sz="2400" dirty="0">
              <a:solidFill>
                <a:schemeClr val="bg1"/>
              </a:solidFill>
            </a:endParaRPr>
          </a:p>
        </p:txBody>
      </p:sp>
      <p:sp>
        <p:nvSpPr>
          <p:cNvPr id="5" name="TextBox 4"/>
          <p:cNvSpPr txBox="1"/>
          <p:nvPr/>
        </p:nvSpPr>
        <p:spPr>
          <a:xfrm>
            <a:off x="3804541" y="1186526"/>
            <a:ext cx="2270794" cy="341632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smtClean="0">
                <a:solidFill>
                  <a:schemeClr val="bg1"/>
                </a:solidFill>
              </a:rPr>
              <a:t>Plan = Compilation of Easy to Follow &amp; Justified Items of </a:t>
            </a:r>
            <a:r>
              <a:rPr lang="en-US" sz="2400" dirty="0">
                <a:solidFill>
                  <a:schemeClr val="bg1"/>
                </a:solidFill>
              </a:rPr>
              <a:t>Focus</a:t>
            </a:r>
            <a:r>
              <a:rPr lang="en-US" sz="2400" dirty="0" smtClean="0">
                <a:solidFill>
                  <a:schemeClr val="bg1"/>
                </a:solidFill>
              </a:rPr>
              <a:t> -- Reflective of Community Need &amp; Expertise</a:t>
            </a:r>
            <a:endParaRPr lang="en-US" sz="2400" dirty="0">
              <a:solidFill>
                <a:schemeClr val="bg1"/>
              </a:solidFill>
            </a:endParaRPr>
          </a:p>
        </p:txBody>
      </p:sp>
      <p:cxnSp>
        <p:nvCxnSpPr>
          <p:cNvPr id="7" name="Straight Arrow Connector 6"/>
          <p:cNvCxnSpPr/>
          <p:nvPr/>
        </p:nvCxnSpPr>
        <p:spPr>
          <a:xfrm>
            <a:off x="3151324" y="2138793"/>
            <a:ext cx="54244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09655" y="2156022"/>
            <a:ext cx="54244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75788" y="1169297"/>
            <a:ext cx="2051235" cy="267765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smtClean="0">
                <a:solidFill>
                  <a:schemeClr val="bg1"/>
                </a:solidFill>
              </a:rPr>
              <a:t>(If Buy-in is Achieved)</a:t>
            </a:r>
          </a:p>
          <a:p>
            <a:pPr algn="ctr"/>
            <a:r>
              <a:rPr lang="en-US" sz="2400" dirty="0" smtClean="0">
                <a:solidFill>
                  <a:schemeClr val="bg1"/>
                </a:solidFill>
              </a:rPr>
              <a:t>Participants &amp; Organization Members will Share with Others</a:t>
            </a:r>
            <a:endParaRPr lang="en-US" sz="2400" dirty="0">
              <a:solidFill>
                <a:schemeClr val="bg1"/>
              </a:solidFill>
            </a:endParaRPr>
          </a:p>
        </p:txBody>
      </p:sp>
      <p:cxnSp>
        <p:nvCxnSpPr>
          <p:cNvPr id="11" name="Straight Arrow Connector 10"/>
          <p:cNvCxnSpPr/>
          <p:nvPr/>
        </p:nvCxnSpPr>
        <p:spPr>
          <a:xfrm flipH="1">
            <a:off x="4294394" y="4064040"/>
            <a:ext cx="3127927" cy="159715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43786" y="5790206"/>
            <a:ext cx="2939658" cy="83099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smtClean="0">
                <a:solidFill>
                  <a:schemeClr val="bg1"/>
                </a:solidFill>
              </a:rPr>
              <a:t>Community(</a:t>
            </a:r>
            <a:r>
              <a:rPr lang="en-US" sz="2400" dirty="0" err="1" smtClean="0">
                <a:solidFill>
                  <a:schemeClr val="bg1"/>
                </a:solidFill>
              </a:rPr>
              <a:t>ies</a:t>
            </a:r>
            <a:r>
              <a:rPr lang="en-US" sz="2400" dirty="0" smtClean="0">
                <a:solidFill>
                  <a:schemeClr val="bg1"/>
                </a:solidFill>
              </a:rPr>
              <a:t>) Mobilized</a:t>
            </a:r>
            <a:endParaRPr lang="en-US" sz="2400" dirty="0">
              <a:solidFill>
                <a:schemeClr val="bg1"/>
              </a:solidFill>
            </a:endParaRPr>
          </a:p>
        </p:txBody>
      </p:sp>
      <p:sp>
        <p:nvSpPr>
          <p:cNvPr id="16" name="Rectangle 15"/>
          <p:cNvSpPr/>
          <p:nvPr/>
        </p:nvSpPr>
        <p:spPr>
          <a:xfrm>
            <a:off x="7036231" y="4556502"/>
            <a:ext cx="1890792" cy="142584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TIP: Identify and promote opportunities for  people to help </a:t>
            </a:r>
            <a:endParaRPr lang="en-US" b="1" dirty="0">
              <a:solidFill>
                <a:schemeClr val="tx1"/>
              </a:solidFill>
            </a:endParaRPr>
          </a:p>
        </p:txBody>
      </p:sp>
      <p:sp>
        <p:nvSpPr>
          <p:cNvPr id="17" name="Rectangle 16"/>
          <p:cNvSpPr/>
          <p:nvPr/>
        </p:nvSpPr>
        <p:spPr>
          <a:xfrm>
            <a:off x="5354372" y="5269423"/>
            <a:ext cx="1521416" cy="119456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TIP: </a:t>
            </a:r>
            <a:r>
              <a:rPr lang="en-US" b="1" dirty="0">
                <a:solidFill>
                  <a:schemeClr val="tx1"/>
                </a:solidFill>
              </a:rPr>
              <a:t>Grantee &amp; PC Staff </a:t>
            </a:r>
            <a:r>
              <a:rPr lang="en-US" b="1" dirty="0" smtClean="0">
                <a:solidFill>
                  <a:schemeClr val="tx1"/>
                </a:solidFill>
              </a:rPr>
              <a:t>Involvement</a:t>
            </a:r>
            <a:endParaRPr lang="en-US" b="1" dirty="0">
              <a:solidFill>
                <a:schemeClr val="tx1"/>
              </a:solidFill>
            </a:endParaRPr>
          </a:p>
        </p:txBody>
      </p:sp>
      <p:sp>
        <p:nvSpPr>
          <p:cNvPr id="18" name="Rectangle 17"/>
          <p:cNvSpPr/>
          <p:nvPr/>
        </p:nvSpPr>
        <p:spPr>
          <a:xfrm>
            <a:off x="7036231" y="6134744"/>
            <a:ext cx="1890791" cy="5972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TIP: Flexibility</a:t>
            </a:r>
            <a:endParaRPr lang="en-US" b="1" dirty="0">
              <a:solidFill>
                <a:schemeClr val="tx1"/>
              </a:solidFill>
            </a:endParaRPr>
          </a:p>
        </p:txBody>
      </p:sp>
      <p:cxnSp>
        <p:nvCxnSpPr>
          <p:cNvPr id="13" name="Straight Arrow Connector 12"/>
          <p:cNvCxnSpPr/>
          <p:nvPr/>
        </p:nvCxnSpPr>
        <p:spPr>
          <a:xfrm flipV="1">
            <a:off x="2143786" y="4943809"/>
            <a:ext cx="0" cy="66657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3437" y="3662286"/>
            <a:ext cx="2849107"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dirty="0" smtClean="0">
                <a:solidFill>
                  <a:schemeClr val="bg1"/>
                </a:solidFill>
              </a:rPr>
              <a:t>Individuals Working on Your Goals even Peripherally </a:t>
            </a:r>
            <a:endParaRPr lang="en-US" sz="2400" dirty="0">
              <a:solidFill>
                <a:schemeClr val="bg1"/>
              </a:solidFill>
            </a:endParaRPr>
          </a:p>
        </p:txBody>
      </p:sp>
      <p:sp>
        <p:nvSpPr>
          <p:cNvPr id="19" name="Rectangle 18"/>
          <p:cNvSpPr/>
          <p:nvPr/>
        </p:nvSpPr>
        <p:spPr>
          <a:xfrm>
            <a:off x="108488" y="5013100"/>
            <a:ext cx="1782303" cy="142028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TIP: Frequent Review &amp; Education to Ensure Understanding</a:t>
            </a:r>
            <a:endParaRPr lang="en-US" b="1" dirty="0">
              <a:solidFill>
                <a:schemeClr val="tx1"/>
              </a:solidFill>
            </a:endParaRPr>
          </a:p>
        </p:txBody>
      </p:sp>
    </p:spTree>
    <p:extLst>
      <p:ext uri="{BB962C8B-B14F-4D97-AF65-F5344CB8AC3E}">
        <p14:creationId xmlns:p14="http://schemas.microsoft.com/office/powerpoint/2010/main" val="142140241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GRANTEE’S ROADMAP</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518833" y="1255364"/>
            <a:ext cx="7764651" cy="5274226"/>
          </a:xfrm>
          <a:prstGeom prst="rect">
            <a:avLst/>
          </a:prstGeom>
        </p:spPr>
        <p:txBody>
          <a:bodyPr/>
          <a:lstStyle/>
          <a:p>
            <a:pPr>
              <a:buClr>
                <a:schemeClr val="accent6">
                  <a:lumMod val="75000"/>
                </a:schemeClr>
              </a:buClr>
              <a:buSzPct val="75000"/>
              <a:buFont typeface="Courier New" pitchFamily="49" charset="0"/>
              <a:buChar char="o"/>
            </a:pPr>
            <a:r>
              <a:rPr lang="en-US" sz="3600" dirty="0" smtClean="0">
                <a:solidFill>
                  <a:schemeClr val="bg1">
                    <a:lumMod val="95000"/>
                  </a:schemeClr>
                </a:solidFill>
              </a:rPr>
              <a:t>Implementation</a:t>
            </a:r>
            <a:endParaRPr lang="en-US" sz="3600" dirty="0">
              <a:solidFill>
                <a:schemeClr val="bg1">
                  <a:lumMod val="95000"/>
                </a:schemeClr>
              </a:solidFill>
            </a:endParaRPr>
          </a:p>
          <a:p>
            <a:pPr>
              <a:buClr>
                <a:schemeClr val="accent6">
                  <a:lumMod val="75000"/>
                </a:schemeClr>
              </a:buClr>
              <a:buSzPct val="75000"/>
              <a:buFont typeface="Courier New" pitchFamily="49" charset="0"/>
              <a:buChar char="o"/>
            </a:pPr>
            <a:r>
              <a:rPr lang="en-US" sz="3600" dirty="0">
                <a:solidFill>
                  <a:schemeClr val="bg1">
                    <a:lumMod val="95000"/>
                  </a:schemeClr>
                </a:solidFill>
              </a:rPr>
              <a:t>Monitoring</a:t>
            </a:r>
          </a:p>
          <a:p>
            <a:pPr>
              <a:buClr>
                <a:schemeClr val="accent6">
                  <a:lumMod val="75000"/>
                </a:schemeClr>
              </a:buClr>
              <a:buSzPct val="75000"/>
              <a:buFont typeface="Courier New" pitchFamily="49" charset="0"/>
              <a:buChar char="o"/>
            </a:pPr>
            <a:r>
              <a:rPr lang="en-US" sz="3600" dirty="0" smtClean="0">
                <a:solidFill>
                  <a:schemeClr val="bg1">
                    <a:lumMod val="95000"/>
                  </a:schemeClr>
                </a:solidFill>
              </a:rPr>
              <a:t>Evaluation</a:t>
            </a:r>
            <a:endParaRPr lang="en-US" sz="3600" dirty="0">
              <a:solidFill>
                <a:schemeClr val="bg1">
                  <a:lumMod val="95000"/>
                </a:schemeClr>
              </a:solidFill>
            </a:endParaRPr>
          </a:p>
        </p:txBody>
      </p:sp>
    </p:spTree>
    <p:extLst>
      <p:ext uri="{BB962C8B-B14F-4D97-AF65-F5344CB8AC3E}">
        <p14:creationId xmlns:p14="http://schemas.microsoft.com/office/powerpoint/2010/main" val="378321932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186" y="3815098"/>
            <a:ext cx="7772400" cy="947402"/>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sz="6000" b="1" dirty="0" smtClean="0">
                <a:ln w="50800"/>
                <a:solidFill>
                  <a:schemeClr val="bg1">
                    <a:shade val="50000"/>
                  </a:schemeClr>
                </a:solidFill>
                <a:effectLst>
                  <a:reflection blurRad="6350" stA="55000" endA="300" endPos="45500" dir="5400000" sy="-100000" algn="bl" rotWithShape="0"/>
                </a:effectLst>
              </a:rPr>
              <a:t>Q &amp; A</a:t>
            </a:r>
            <a:endParaRPr lang="en-US" sz="6000" b="1" dirty="0">
              <a:ln w="50800"/>
              <a:solidFill>
                <a:schemeClr val="bg1">
                  <a:shade val="5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58191640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smtClean="0">
                <a:solidFill>
                  <a:schemeClr val="accent6">
                    <a:lumMod val="40000"/>
                    <a:lumOff val="60000"/>
                  </a:schemeClr>
                </a:solidFill>
              </a:rPr>
              <a:t>NACCHO Site</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518833" y="1255364"/>
            <a:ext cx="7764651" cy="5274226"/>
          </a:xfrm>
          <a:prstGeom prst="rect">
            <a:avLst/>
          </a:prstGeom>
        </p:spPr>
        <p:txBody>
          <a:bodyPr/>
          <a:lstStyle/>
          <a:p>
            <a:pPr marL="0" indent="0" algn="ctr">
              <a:buClr>
                <a:schemeClr val="accent6">
                  <a:lumMod val="75000"/>
                </a:schemeClr>
              </a:buClr>
              <a:buSzPct val="75000"/>
              <a:buNone/>
            </a:pPr>
            <a:r>
              <a:rPr lang="en-US" sz="3600" u="sng">
                <a:solidFill>
                  <a:schemeClr val="bg1">
                    <a:lumMod val="95000"/>
                  </a:schemeClr>
                </a:solidFill>
              </a:rPr>
              <a:t>http://www.naccho.org/topics</a:t>
            </a:r>
            <a:r>
              <a:rPr lang="en-US" sz="3600" u="sng" smtClean="0">
                <a:solidFill>
                  <a:schemeClr val="bg1">
                    <a:lumMod val="95000"/>
                  </a:schemeClr>
                </a:solidFill>
              </a:rPr>
              <a:t>/</a:t>
            </a:r>
          </a:p>
          <a:p>
            <a:pPr marL="0" indent="0" algn="ctr">
              <a:buClr>
                <a:schemeClr val="accent6">
                  <a:lumMod val="75000"/>
                </a:schemeClr>
              </a:buClr>
              <a:buSzPct val="75000"/>
              <a:buNone/>
            </a:pPr>
            <a:r>
              <a:rPr lang="en-US" sz="3600" u="sng" smtClean="0">
                <a:solidFill>
                  <a:schemeClr val="bg1">
                    <a:lumMod val="95000"/>
                  </a:schemeClr>
                </a:solidFill>
              </a:rPr>
              <a:t>infrastructure/mapp/index.cfm</a:t>
            </a:r>
            <a:endParaRPr lang="en-US" sz="3600" u="sng" dirty="0" smtClean="0">
              <a:solidFill>
                <a:schemeClr val="bg1">
                  <a:lumMod val="95000"/>
                </a:schemeClr>
              </a:solidFill>
            </a:endParaRPr>
          </a:p>
        </p:txBody>
      </p:sp>
    </p:spTree>
    <p:extLst>
      <p:ext uri="{BB962C8B-B14F-4D97-AF65-F5344CB8AC3E}">
        <p14:creationId xmlns:p14="http://schemas.microsoft.com/office/powerpoint/2010/main" val="11828143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1830" y="274638"/>
            <a:ext cx="6754969" cy="1143000"/>
          </a:xfrm>
          <a:prstGeom prst="rect">
            <a:avLst/>
          </a:prstGeom>
        </p:spPr>
        <p:txBody>
          <a:bodyPr/>
          <a:lstStyle/>
          <a:p>
            <a:r>
              <a:rPr lang="en-US" dirty="0" smtClean="0">
                <a:solidFill>
                  <a:schemeClr val="accent6">
                    <a:lumMod val="40000"/>
                    <a:lumOff val="60000"/>
                  </a:schemeClr>
                </a:solidFill>
              </a:rPr>
              <a:t>Contact Info</a:t>
            </a:r>
            <a:endParaRPr lang="en-US" dirty="0">
              <a:solidFill>
                <a:schemeClr val="accent6">
                  <a:lumMod val="40000"/>
                  <a:lumOff val="60000"/>
                </a:schemeClr>
              </a:solidFill>
            </a:endParaRPr>
          </a:p>
        </p:txBody>
      </p:sp>
      <p:sp>
        <p:nvSpPr>
          <p:cNvPr id="3" name="Content Placeholder 2"/>
          <p:cNvSpPr>
            <a:spLocks noGrp="1"/>
          </p:cNvSpPr>
          <p:nvPr>
            <p:ph idx="4294967295"/>
          </p:nvPr>
        </p:nvSpPr>
        <p:spPr>
          <a:xfrm>
            <a:off x="1518833" y="1255364"/>
            <a:ext cx="7764651" cy="5274226"/>
          </a:xfrm>
          <a:prstGeom prst="rect">
            <a:avLst/>
          </a:prstGeom>
        </p:spPr>
        <p:txBody>
          <a:bodyPr/>
          <a:lstStyle/>
          <a:p>
            <a:pPr marL="0" indent="0">
              <a:buClr>
                <a:schemeClr val="accent6">
                  <a:lumMod val="75000"/>
                </a:schemeClr>
              </a:buClr>
              <a:buSzPct val="75000"/>
              <a:buNone/>
            </a:pPr>
            <a:r>
              <a:rPr lang="en-US" dirty="0" smtClean="0">
                <a:solidFill>
                  <a:schemeClr val="bg1">
                    <a:lumMod val="95000"/>
                  </a:schemeClr>
                </a:solidFill>
              </a:rPr>
              <a:t>FRAN </a:t>
            </a:r>
            <a:r>
              <a:rPr lang="en-US" dirty="0">
                <a:solidFill>
                  <a:schemeClr val="bg1">
                    <a:lumMod val="95000"/>
                  </a:schemeClr>
                </a:solidFill>
              </a:rPr>
              <a:t>LAWLESS – </a:t>
            </a:r>
            <a:r>
              <a:rPr lang="en-US" dirty="0" smtClean="0">
                <a:solidFill>
                  <a:schemeClr val="bg1">
                    <a:lumMod val="95000"/>
                  </a:schemeClr>
                </a:solidFill>
              </a:rPr>
              <a:t>Director, OHP</a:t>
            </a:r>
          </a:p>
          <a:p>
            <a:pPr marL="0" indent="0">
              <a:buClr>
                <a:schemeClr val="accent6">
                  <a:lumMod val="75000"/>
                </a:schemeClr>
              </a:buClr>
              <a:buSzPct val="75000"/>
              <a:buNone/>
            </a:pPr>
            <a:r>
              <a:rPr lang="en-US" dirty="0" smtClean="0">
                <a:solidFill>
                  <a:schemeClr val="accent4">
                    <a:lumMod val="40000"/>
                    <a:lumOff val="60000"/>
                  </a:schemeClr>
                </a:solidFill>
              </a:rPr>
              <a:t>flawless@nola.gov</a:t>
            </a:r>
          </a:p>
          <a:p>
            <a:pPr marL="0" indent="0">
              <a:buClr>
                <a:schemeClr val="accent6">
                  <a:lumMod val="75000"/>
                </a:schemeClr>
              </a:buClr>
              <a:buSzPct val="75000"/>
              <a:buNone/>
            </a:pPr>
            <a:r>
              <a:rPr lang="en-US" dirty="0">
                <a:solidFill>
                  <a:schemeClr val="accent4">
                    <a:lumMod val="40000"/>
                    <a:lumOff val="60000"/>
                  </a:schemeClr>
                </a:solidFill>
              </a:rPr>
              <a:t>(504) 658-2800</a:t>
            </a:r>
          </a:p>
          <a:p>
            <a:pPr marL="0" indent="0">
              <a:buClr>
                <a:schemeClr val="accent6">
                  <a:lumMod val="75000"/>
                </a:schemeClr>
              </a:buClr>
              <a:buSzPct val="75000"/>
              <a:buNone/>
            </a:pPr>
            <a:r>
              <a:rPr lang="en-US" dirty="0" smtClean="0">
                <a:solidFill>
                  <a:schemeClr val="bg1">
                    <a:lumMod val="95000"/>
                  </a:schemeClr>
                </a:solidFill>
              </a:rPr>
              <a:t>BRANDI BOWEN – Program Director, NORAPC</a:t>
            </a:r>
          </a:p>
          <a:p>
            <a:pPr marL="0" indent="0">
              <a:buClr>
                <a:schemeClr val="accent6">
                  <a:lumMod val="75000"/>
                </a:schemeClr>
              </a:buClr>
              <a:buSzPct val="75000"/>
              <a:buNone/>
            </a:pPr>
            <a:r>
              <a:rPr lang="en-US" dirty="0" smtClean="0">
                <a:solidFill>
                  <a:schemeClr val="accent4">
                    <a:lumMod val="40000"/>
                    <a:lumOff val="60000"/>
                  </a:schemeClr>
                </a:solidFill>
              </a:rPr>
              <a:t>brandi@norapc.org</a:t>
            </a:r>
          </a:p>
          <a:p>
            <a:pPr marL="0" indent="0">
              <a:buClr>
                <a:schemeClr val="accent6">
                  <a:lumMod val="75000"/>
                </a:schemeClr>
              </a:buClr>
              <a:buSzPct val="75000"/>
              <a:buNone/>
            </a:pPr>
            <a:r>
              <a:rPr lang="en-US" dirty="0">
                <a:solidFill>
                  <a:schemeClr val="accent4">
                    <a:lumMod val="40000"/>
                    <a:lumOff val="60000"/>
                  </a:schemeClr>
                </a:solidFill>
              </a:rPr>
              <a:t>(504) 821-7334</a:t>
            </a:r>
          </a:p>
          <a:p>
            <a:pPr marL="0" indent="0">
              <a:buClr>
                <a:schemeClr val="accent6">
                  <a:lumMod val="75000"/>
                </a:schemeClr>
              </a:buClr>
              <a:buSzPct val="75000"/>
              <a:buNone/>
            </a:pPr>
            <a:r>
              <a:rPr lang="en-US" dirty="0" smtClean="0">
                <a:solidFill>
                  <a:schemeClr val="bg1">
                    <a:lumMod val="95000"/>
                  </a:schemeClr>
                </a:solidFill>
              </a:rPr>
              <a:t>ERIKA SUGIMORI – Health Planner, NORAPC</a:t>
            </a:r>
          </a:p>
          <a:p>
            <a:pPr marL="0" indent="0">
              <a:buClr>
                <a:schemeClr val="accent6">
                  <a:lumMod val="75000"/>
                </a:schemeClr>
              </a:buClr>
              <a:buSzPct val="75000"/>
              <a:buNone/>
            </a:pPr>
            <a:r>
              <a:rPr lang="en-US" dirty="0" smtClean="0">
                <a:solidFill>
                  <a:schemeClr val="accent4">
                    <a:lumMod val="40000"/>
                    <a:lumOff val="60000"/>
                  </a:schemeClr>
                </a:solidFill>
              </a:rPr>
              <a:t>erika@norapc.org</a:t>
            </a:r>
          </a:p>
          <a:p>
            <a:pPr marL="0" indent="0">
              <a:buClr>
                <a:schemeClr val="accent6">
                  <a:lumMod val="75000"/>
                </a:schemeClr>
              </a:buClr>
              <a:buSzPct val="75000"/>
              <a:buNone/>
            </a:pPr>
            <a:r>
              <a:rPr lang="en-US" dirty="0">
                <a:solidFill>
                  <a:schemeClr val="accent4">
                    <a:lumMod val="40000"/>
                    <a:lumOff val="60000"/>
                  </a:schemeClr>
                </a:solidFill>
              </a:rPr>
              <a:t>(504) 821-7334</a:t>
            </a:r>
          </a:p>
          <a:p>
            <a:pPr marL="0" indent="0">
              <a:buClr>
                <a:schemeClr val="accent6">
                  <a:lumMod val="75000"/>
                </a:schemeClr>
              </a:buClr>
              <a:buSzPct val="75000"/>
              <a:buNone/>
            </a:pPr>
            <a:endParaRPr lang="en-US" dirty="0" smtClean="0">
              <a:solidFill>
                <a:schemeClr val="bg1">
                  <a:lumMod val="95000"/>
                </a:schemeClr>
              </a:solidFill>
            </a:endParaRPr>
          </a:p>
        </p:txBody>
      </p:sp>
    </p:spTree>
    <p:extLst>
      <p:ext uri="{BB962C8B-B14F-4D97-AF65-F5344CB8AC3E}">
        <p14:creationId xmlns:p14="http://schemas.microsoft.com/office/powerpoint/2010/main" val="35242745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9619" t="21617" r="20937" b="7024"/>
          <a:stretch/>
        </p:blipFill>
        <p:spPr bwMode="auto">
          <a:xfrm>
            <a:off x="1796256" y="1766591"/>
            <a:ext cx="7026115" cy="4789192"/>
          </a:xfrm>
          <a:prstGeom prst="rect">
            <a:avLst/>
          </a:prstGeom>
          <a:ln>
            <a:noFill/>
          </a:ln>
          <a:extLst>
            <a:ext uri="{53640926-AAD7-44D8-BBD7-CCE9431645EC}">
              <a14:shadowObscured xmlns:a14="http://schemas.microsoft.com/office/drawing/2010/main"/>
            </a:ext>
          </a:extLst>
        </p:spPr>
      </p:pic>
      <p:sp>
        <p:nvSpPr>
          <p:cNvPr id="5" name="Title 1"/>
          <p:cNvSpPr txBox="1">
            <a:spLocks/>
          </p:cNvSpPr>
          <p:nvPr/>
        </p:nvSpPr>
        <p:spPr>
          <a:xfrm>
            <a:off x="1931830" y="270307"/>
            <a:ext cx="6754969"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6">
                    <a:lumMod val="40000"/>
                    <a:lumOff val="60000"/>
                  </a:schemeClr>
                </a:solidFill>
              </a:rPr>
              <a:t>NEW ORLEANS STORY</a:t>
            </a:r>
            <a:r>
              <a:rPr lang="en-US" dirty="0">
                <a:solidFill>
                  <a:schemeClr val="accent6">
                    <a:lumMod val="40000"/>
                    <a:lumOff val="60000"/>
                  </a:schemeClr>
                </a:solidFill>
              </a:rPr>
              <a:t/>
            </a:r>
            <a:br>
              <a:rPr lang="en-US" dirty="0">
                <a:solidFill>
                  <a:schemeClr val="accent6">
                    <a:lumMod val="40000"/>
                    <a:lumOff val="60000"/>
                  </a:schemeClr>
                </a:solidFill>
              </a:rPr>
            </a:br>
            <a:r>
              <a:rPr lang="en-US" dirty="0">
                <a:solidFill>
                  <a:schemeClr val="accent6">
                    <a:lumMod val="40000"/>
                    <a:lumOff val="60000"/>
                  </a:schemeClr>
                </a:solidFill>
              </a:rPr>
              <a:t>August 2011</a:t>
            </a:r>
          </a:p>
        </p:txBody>
      </p:sp>
    </p:spTree>
    <p:extLst>
      <p:ext uri="{BB962C8B-B14F-4D97-AF65-F5344CB8AC3E}">
        <p14:creationId xmlns:p14="http://schemas.microsoft.com/office/powerpoint/2010/main" val="2789011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3422" y="600103"/>
            <a:ext cx="6754969" cy="1143000"/>
          </a:xfrm>
          <a:prstGeom prst="rect">
            <a:avLst/>
          </a:prstGeom>
        </p:spPr>
        <p:txBody>
          <a:bodyPr/>
          <a:lstStyle/>
          <a:p>
            <a:r>
              <a:rPr lang="en-US" dirty="0">
                <a:solidFill>
                  <a:schemeClr val="accent6">
                    <a:lumMod val="40000"/>
                    <a:lumOff val="60000"/>
                  </a:schemeClr>
                </a:solidFill>
              </a:rPr>
              <a:t>What’s out there?</a:t>
            </a:r>
          </a:p>
        </p:txBody>
      </p:sp>
      <p:sp>
        <p:nvSpPr>
          <p:cNvPr id="4" name="Rectangle 3"/>
          <p:cNvSpPr/>
          <p:nvPr/>
        </p:nvSpPr>
        <p:spPr>
          <a:xfrm>
            <a:off x="3502617" y="1983782"/>
            <a:ext cx="3576581"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smtClean="0">
                <a:ln w="0"/>
                <a:gradFill flip="none">
                  <a:gsLst>
                    <a:gs pos="0">
                      <a:schemeClr val="bg1">
                        <a:lumMod val="85000"/>
                      </a:schemeClr>
                    </a:gs>
                    <a:gs pos="49000">
                      <a:schemeClr val="bg1">
                        <a:lumMod val="65000"/>
                      </a:schemeClr>
                    </a:gs>
                    <a:gs pos="58000">
                      <a:schemeClr val="bg1">
                        <a:lumMod val="50000"/>
                      </a:schemeClr>
                    </a:gs>
                    <a:gs pos="92000">
                      <a:schemeClr val="accent4">
                        <a:lumMod val="75000"/>
                      </a:schemeClr>
                    </a:gs>
                    <a:gs pos="100000">
                      <a:schemeClr val="accent1">
                        <a:shade val="48000"/>
                        <a:satMod val="120000"/>
                      </a:schemeClr>
                    </a:gs>
                  </a:gsLst>
                  <a:lin ang="5400000"/>
                </a:gradFill>
                <a:effectLst>
                  <a:reflection blurRad="12700" stA="50000" endPos="50000" dist="5000" dir="5400000" sy="-100000" rotWithShape="0"/>
                </a:effectLst>
              </a:rPr>
              <a:t>MAPP</a:t>
            </a:r>
            <a:endParaRPr lang="en-US" sz="9600" b="1" cap="all" spc="0" dirty="0">
              <a:ln w="0"/>
              <a:gradFill flip="none">
                <a:gsLst>
                  <a:gs pos="0">
                    <a:schemeClr val="bg1">
                      <a:lumMod val="85000"/>
                    </a:schemeClr>
                  </a:gs>
                  <a:gs pos="49000">
                    <a:schemeClr val="bg1">
                      <a:lumMod val="65000"/>
                    </a:schemeClr>
                  </a:gs>
                  <a:gs pos="58000">
                    <a:schemeClr val="bg1">
                      <a:lumMod val="50000"/>
                    </a:schemeClr>
                  </a:gs>
                  <a:gs pos="92000">
                    <a:schemeClr val="accent4">
                      <a:lumMod val="75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1977077" y="3921071"/>
            <a:ext cx="6709722" cy="1077218"/>
          </a:xfrm>
          <a:prstGeom prst="rect">
            <a:avLst/>
          </a:prstGeom>
          <a:noFill/>
        </p:spPr>
        <p:txBody>
          <a:bodyPr wrap="none" rtlCol="0">
            <a:spAutoFit/>
          </a:bodyPr>
          <a:lstStyle/>
          <a:p>
            <a:pPr algn="ctr"/>
            <a:r>
              <a:rPr lang="en-US" sz="3200" dirty="0" smtClean="0">
                <a:solidFill>
                  <a:schemeClr val="bg1"/>
                </a:solidFill>
              </a:rPr>
              <a:t>Mobilizing for Action through Planning </a:t>
            </a:r>
          </a:p>
          <a:p>
            <a:pPr algn="ctr"/>
            <a:r>
              <a:rPr lang="en-US" sz="3200" dirty="0" smtClean="0">
                <a:solidFill>
                  <a:schemeClr val="bg1"/>
                </a:solidFill>
              </a:rPr>
              <a:t>&amp; Partnerships</a:t>
            </a:r>
            <a:endParaRPr lang="en-US" sz="3200" dirty="0">
              <a:solidFill>
                <a:schemeClr val="bg1"/>
              </a:solidFill>
            </a:endParaRPr>
          </a:p>
        </p:txBody>
      </p:sp>
    </p:spTree>
    <p:extLst>
      <p:ext uri="{BB962C8B-B14F-4D97-AF65-F5344CB8AC3E}">
        <p14:creationId xmlns:p14="http://schemas.microsoft.com/office/powerpoint/2010/main" val="3624365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75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 y="294467"/>
            <a:ext cx="8904443" cy="638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51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27187" y="975452"/>
            <a:ext cx="7364413" cy="499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en-US" sz="3600" dirty="0">
                <a:solidFill>
                  <a:srgbClr val="FFFFFF"/>
                </a:solidFill>
              </a:rPr>
              <a:t>Phase 1 – </a:t>
            </a:r>
            <a:r>
              <a:rPr lang="en-US" sz="2800" dirty="0">
                <a:solidFill>
                  <a:srgbClr val="FFFFFF"/>
                </a:solidFill>
              </a:rPr>
              <a:t>Orientation, Timelines, Partnerships  </a:t>
            </a:r>
          </a:p>
          <a:p>
            <a:pPr fontAlgn="base">
              <a:lnSpc>
                <a:spcPct val="150000"/>
              </a:lnSpc>
              <a:spcBef>
                <a:spcPct val="0"/>
              </a:spcBef>
              <a:spcAft>
                <a:spcPct val="0"/>
              </a:spcAft>
            </a:pPr>
            <a:r>
              <a:rPr lang="en-US" sz="3600" dirty="0">
                <a:solidFill>
                  <a:srgbClr val="FFFFFF"/>
                </a:solidFill>
              </a:rPr>
              <a:t>Phase 2 – </a:t>
            </a:r>
            <a:r>
              <a:rPr lang="en-US" sz="2800" dirty="0">
                <a:solidFill>
                  <a:srgbClr val="FFFFFF"/>
                </a:solidFill>
              </a:rPr>
              <a:t>Visioning</a:t>
            </a:r>
          </a:p>
          <a:p>
            <a:pPr fontAlgn="base">
              <a:lnSpc>
                <a:spcPct val="150000"/>
              </a:lnSpc>
              <a:spcBef>
                <a:spcPct val="0"/>
              </a:spcBef>
              <a:spcAft>
                <a:spcPct val="0"/>
              </a:spcAft>
            </a:pPr>
            <a:r>
              <a:rPr lang="en-US" sz="3600" dirty="0">
                <a:solidFill>
                  <a:srgbClr val="FFFFFF"/>
                </a:solidFill>
              </a:rPr>
              <a:t>Phase 3 – </a:t>
            </a:r>
            <a:r>
              <a:rPr lang="en-US" sz="2800" dirty="0">
                <a:solidFill>
                  <a:srgbClr val="FFFFFF"/>
                </a:solidFill>
              </a:rPr>
              <a:t>Community Assessments</a:t>
            </a:r>
          </a:p>
          <a:p>
            <a:pPr fontAlgn="base">
              <a:lnSpc>
                <a:spcPct val="150000"/>
              </a:lnSpc>
              <a:spcBef>
                <a:spcPct val="0"/>
              </a:spcBef>
              <a:spcAft>
                <a:spcPct val="0"/>
              </a:spcAft>
            </a:pPr>
            <a:r>
              <a:rPr lang="en-US" sz="3600" dirty="0">
                <a:solidFill>
                  <a:srgbClr val="FFFFFF"/>
                </a:solidFill>
              </a:rPr>
              <a:t>Phase 4 – </a:t>
            </a:r>
            <a:r>
              <a:rPr lang="en-US" sz="2800" dirty="0">
                <a:solidFill>
                  <a:srgbClr val="FFFFFF"/>
                </a:solidFill>
              </a:rPr>
              <a:t>Identifying Strategic Issues</a:t>
            </a:r>
          </a:p>
          <a:p>
            <a:pPr fontAlgn="base">
              <a:lnSpc>
                <a:spcPct val="150000"/>
              </a:lnSpc>
              <a:spcBef>
                <a:spcPct val="0"/>
              </a:spcBef>
              <a:spcAft>
                <a:spcPct val="0"/>
              </a:spcAft>
            </a:pPr>
            <a:r>
              <a:rPr lang="en-US" sz="3600" dirty="0">
                <a:solidFill>
                  <a:srgbClr val="FFFFFF"/>
                </a:solidFill>
              </a:rPr>
              <a:t>Phase 5 – </a:t>
            </a:r>
            <a:r>
              <a:rPr lang="en-US" sz="2800" dirty="0">
                <a:solidFill>
                  <a:srgbClr val="FFFFFF"/>
                </a:solidFill>
              </a:rPr>
              <a:t>Identifying Goals and Strategies</a:t>
            </a:r>
          </a:p>
          <a:p>
            <a:pPr fontAlgn="base">
              <a:lnSpc>
                <a:spcPct val="150000"/>
              </a:lnSpc>
              <a:spcBef>
                <a:spcPct val="0"/>
              </a:spcBef>
              <a:spcAft>
                <a:spcPct val="0"/>
              </a:spcAft>
            </a:pPr>
            <a:r>
              <a:rPr lang="en-US" sz="3600" dirty="0">
                <a:solidFill>
                  <a:srgbClr val="FFFFFF"/>
                </a:solidFill>
              </a:rPr>
              <a:t>Phase 6 – </a:t>
            </a:r>
            <a:r>
              <a:rPr lang="en-US" sz="2800" dirty="0">
                <a:solidFill>
                  <a:srgbClr val="FFFFFF"/>
                </a:solidFill>
              </a:rPr>
              <a:t>Action and Monitoring</a:t>
            </a:r>
          </a:p>
        </p:txBody>
      </p:sp>
      <p:sp>
        <p:nvSpPr>
          <p:cNvPr id="17410" name="Title 1"/>
          <p:cNvSpPr txBox="1">
            <a:spLocks/>
          </p:cNvSpPr>
          <p:nvPr/>
        </p:nvSpPr>
        <p:spPr bwMode="auto">
          <a:xfrm>
            <a:off x="1931988" y="274638"/>
            <a:ext cx="6754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4400" dirty="0">
                <a:solidFill>
                  <a:schemeClr val="accent6">
                    <a:lumMod val="40000"/>
                    <a:lumOff val="60000"/>
                  </a:schemeClr>
                </a:solidFill>
              </a:rPr>
              <a:t>MAPP Process</a:t>
            </a: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EDEA5FB-2079-4DA1-A5FD-717D18D58F2E}" type="slidenum">
              <a:rPr lang="en-US" sz="1200">
                <a:solidFill>
                  <a:prstClr val="black">
                    <a:tint val="75000"/>
                  </a:prstClr>
                </a:solidFill>
              </a:rPr>
              <a:pPr algn="r">
                <a:defRPr/>
              </a:pPr>
              <a:t>8</a:t>
            </a:fld>
            <a:endParaRPr lang="en-US" sz="1200" dirty="0">
              <a:solidFill>
                <a:prstClr val="black">
                  <a:tint val="75000"/>
                </a:prstClr>
              </a:solidFill>
            </a:endParaRPr>
          </a:p>
        </p:txBody>
      </p:sp>
    </p:spTree>
    <p:extLst>
      <p:ext uri="{BB962C8B-B14F-4D97-AF65-F5344CB8AC3E}">
        <p14:creationId xmlns:p14="http://schemas.microsoft.com/office/powerpoint/2010/main" val="2538188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1016" y="1649918"/>
            <a:ext cx="6501539" cy="3970318"/>
          </a:xfrm>
          <a:prstGeom prst="rect">
            <a:avLst/>
          </a:prstGeom>
        </p:spPr>
        <p:txBody>
          <a:bodyPr wrap="square">
            <a:spAutoFit/>
          </a:bodyPr>
          <a:lstStyle/>
          <a:p>
            <a:pPr marL="457200" lvl="0" indent="-457200" fontAlgn="base">
              <a:lnSpc>
                <a:spcPct val="150000"/>
              </a:lnSpc>
              <a:spcBef>
                <a:spcPct val="0"/>
              </a:spcBef>
              <a:spcAft>
                <a:spcPct val="0"/>
              </a:spcAft>
              <a:buFont typeface="Arial" pitchFamily="34" charset="0"/>
              <a:buChar char="•"/>
            </a:pPr>
            <a:r>
              <a:rPr lang="en-US" sz="2800" dirty="0" smtClean="0">
                <a:solidFill>
                  <a:srgbClr val="FFFFFF"/>
                </a:solidFill>
              </a:rPr>
              <a:t>Expectations </a:t>
            </a:r>
            <a:r>
              <a:rPr lang="en-US" sz="2800" dirty="0">
                <a:solidFill>
                  <a:srgbClr val="FFFFFF"/>
                </a:solidFill>
              </a:rPr>
              <a:t>of </a:t>
            </a:r>
            <a:r>
              <a:rPr lang="en-US" sz="2800" dirty="0" smtClean="0">
                <a:solidFill>
                  <a:srgbClr val="FFFFFF"/>
                </a:solidFill>
              </a:rPr>
              <a:t>each </a:t>
            </a:r>
            <a:r>
              <a:rPr lang="en-US" sz="2800" dirty="0">
                <a:solidFill>
                  <a:srgbClr val="FFFFFF"/>
                </a:solidFill>
              </a:rPr>
              <a:t>specific phase </a:t>
            </a:r>
          </a:p>
          <a:p>
            <a:pPr marL="457200" indent="-457200" fontAlgn="base">
              <a:lnSpc>
                <a:spcPct val="150000"/>
              </a:lnSpc>
              <a:spcBef>
                <a:spcPct val="0"/>
              </a:spcBef>
              <a:spcAft>
                <a:spcPct val="0"/>
              </a:spcAft>
              <a:buFont typeface="Arial" pitchFamily="34" charset="0"/>
              <a:buChar char="•"/>
            </a:pPr>
            <a:r>
              <a:rPr lang="en-US" sz="2800" dirty="0">
                <a:solidFill>
                  <a:srgbClr val="FFFFFF"/>
                </a:solidFill>
              </a:rPr>
              <a:t>Key questions</a:t>
            </a:r>
          </a:p>
          <a:p>
            <a:pPr marL="457200" lvl="0" indent="-457200" fontAlgn="base">
              <a:lnSpc>
                <a:spcPct val="150000"/>
              </a:lnSpc>
              <a:spcBef>
                <a:spcPct val="0"/>
              </a:spcBef>
              <a:spcAft>
                <a:spcPct val="0"/>
              </a:spcAft>
              <a:buFont typeface="Arial" pitchFamily="34" charset="0"/>
              <a:buChar char="•"/>
            </a:pPr>
            <a:r>
              <a:rPr lang="en-US" sz="2800" dirty="0" smtClean="0">
                <a:solidFill>
                  <a:srgbClr val="FFFFFF"/>
                </a:solidFill>
              </a:rPr>
              <a:t>TIPS</a:t>
            </a:r>
            <a:endParaRPr lang="en-US" sz="2800" dirty="0">
              <a:solidFill>
                <a:srgbClr val="FFFFFF"/>
              </a:solidFill>
            </a:endParaRPr>
          </a:p>
          <a:p>
            <a:pPr marL="457200" lvl="0" indent="-457200" fontAlgn="base">
              <a:lnSpc>
                <a:spcPct val="150000"/>
              </a:lnSpc>
              <a:spcBef>
                <a:spcPct val="0"/>
              </a:spcBef>
              <a:spcAft>
                <a:spcPct val="0"/>
              </a:spcAft>
              <a:buFont typeface="Arial" pitchFamily="34" charset="0"/>
              <a:buChar char="•"/>
            </a:pPr>
            <a:r>
              <a:rPr lang="en-US" sz="2800" dirty="0">
                <a:solidFill>
                  <a:srgbClr val="FFFFFF"/>
                </a:solidFill>
              </a:rPr>
              <a:t>Worksheets and other tools to aid </a:t>
            </a:r>
            <a:r>
              <a:rPr lang="en-US" sz="2800" dirty="0" smtClean="0">
                <a:solidFill>
                  <a:srgbClr val="FFFFFF"/>
                </a:solidFill>
              </a:rPr>
              <a:t>discussion</a:t>
            </a:r>
            <a:r>
              <a:rPr lang="en-US" sz="2800" smtClean="0">
                <a:solidFill>
                  <a:srgbClr val="FFFFFF"/>
                </a:solidFill>
              </a:rPr>
              <a:t>, maintain </a:t>
            </a:r>
            <a:r>
              <a:rPr lang="en-US" sz="2800" dirty="0">
                <a:solidFill>
                  <a:srgbClr val="FFFFFF"/>
                </a:solidFill>
              </a:rPr>
              <a:t>focus and </a:t>
            </a:r>
            <a:r>
              <a:rPr lang="en-US" sz="2800" dirty="0" smtClean="0">
                <a:solidFill>
                  <a:srgbClr val="FFFFFF"/>
                </a:solidFill>
              </a:rPr>
              <a:t>move </a:t>
            </a:r>
            <a:r>
              <a:rPr lang="en-US" sz="2800" dirty="0">
                <a:solidFill>
                  <a:srgbClr val="FFFFFF"/>
                </a:solidFill>
              </a:rPr>
              <a:t>forward  </a:t>
            </a:r>
          </a:p>
        </p:txBody>
      </p:sp>
      <p:sp>
        <p:nvSpPr>
          <p:cNvPr id="3" name="Rectangle 2"/>
          <p:cNvSpPr/>
          <p:nvPr/>
        </p:nvSpPr>
        <p:spPr>
          <a:xfrm>
            <a:off x="3234257" y="516633"/>
            <a:ext cx="4070345" cy="769441"/>
          </a:xfrm>
          <a:prstGeom prst="rect">
            <a:avLst/>
          </a:prstGeom>
        </p:spPr>
        <p:txBody>
          <a:bodyPr wrap="none">
            <a:spAutoFit/>
          </a:bodyPr>
          <a:lstStyle/>
          <a:p>
            <a:pPr algn="ctr" fontAlgn="base">
              <a:spcBef>
                <a:spcPct val="0"/>
              </a:spcBef>
              <a:spcAft>
                <a:spcPct val="0"/>
              </a:spcAft>
            </a:pPr>
            <a:r>
              <a:rPr lang="en-US" sz="4400" dirty="0">
                <a:solidFill>
                  <a:schemeClr val="accent6">
                    <a:lumMod val="40000"/>
                    <a:lumOff val="60000"/>
                  </a:schemeClr>
                </a:solidFill>
              </a:rPr>
              <a:t>MAPP </a:t>
            </a:r>
            <a:r>
              <a:rPr lang="en-US" sz="4400" dirty="0" smtClean="0">
                <a:solidFill>
                  <a:schemeClr val="accent6">
                    <a:lumMod val="40000"/>
                    <a:lumOff val="60000"/>
                  </a:schemeClr>
                </a:solidFill>
              </a:rPr>
              <a:t>Handbook</a:t>
            </a:r>
            <a:endParaRPr lang="en-US" sz="4400" dirty="0">
              <a:solidFill>
                <a:schemeClr val="accent6">
                  <a:lumMod val="40000"/>
                  <a:lumOff val="60000"/>
                </a:schemeClr>
              </a:solidFill>
            </a:endParaRPr>
          </a:p>
        </p:txBody>
      </p:sp>
    </p:spTree>
    <p:extLst>
      <p:ext uri="{BB962C8B-B14F-4D97-AF65-F5344CB8AC3E}">
        <p14:creationId xmlns:p14="http://schemas.microsoft.com/office/powerpoint/2010/main" val="340434132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G22-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50D47C3-953C-4DAD-ABE6-F70387CD36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G22-a</Template>
  <TotalTime>0</TotalTime>
  <Words>1660</Words>
  <Application>Microsoft Office PowerPoint</Application>
  <PresentationFormat>On-screen Show (4:3)</PresentationFormat>
  <Paragraphs>496</Paragraphs>
  <Slides>49</Slides>
  <Notes>22</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G22-a</vt:lpstr>
      <vt:lpstr>Adjacency</vt:lpstr>
      <vt:lpstr>1_Office Theme</vt:lpstr>
      <vt:lpstr>The Magic of MAPP</vt:lpstr>
      <vt:lpstr>Presenters</vt:lpstr>
      <vt:lpstr>Audience Expectations</vt:lpstr>
      <vt:lpstr>Objectives</vt:lpstr>
      <vt:lpstr>PowerPoint Presentation</vt:lpstr>
      <vt:lpstr>What’s out there?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Continuum of Care</vt:lpstr>
      <vt:lpstr>Collaboration &amp; Coordination</vt:lpstr>
      <vt:lpstr>Comprehensive Plan Purpose</vt:lpstr>
      <vt:lpstr>Key Items for Inclusion</vt:lpstr>
      <vt:lpstr>ROADMAP for Improvement</vt:lpstr>
      <vt:lpstr>Key Elements of BREAKTHROUGH Improvement</vt:lpstr>
      <vt:lpstr>PowerPoint Presentation</vt:lpstr>
      <vt:lpstr>Why MAPP worked well for the facilitators…</vt:lpstr>
      <vt:lpstr>Why MAPP worked well for the planning council …</vt:lpstr>
      <vt:lpstr>Why MAPP worked well for the grantee…</vt:lpstr>
      <vt:lpstr>TIPS</vt:lpstr>
      <vt:lpstr>Share Senselessly &amp; Steal Shamelessly!</vt:lpstr>
      <vt:lpstr>HAVE FUN</vt:lpstr>
      <vt:lpstr>SET IT UP RIGHT</vt:lpstr>
      <vt:lpstr>WORK PLAN  IMPLEMENTATION</vt:lpstr>
      <vt:lpstr>PERMEATION</vt:lpstr>
      <vt:lpstr>GRANTEE’S ROADMAP</vt:lpstr>
      <vt:lpstr>Q &amp; A</vt:lpstr>
      <vt:lpstr>NACCHO Site</vt:lpstr>
      <vt:lpstr>Contact Info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Magic of MAPP</dc:title>
  <dc:creator>Nicole Mandel</dc:creator>
  <cp:lastModifiedBy>Nicole Mandel</cp:lastModifiedBy>
  <cp:revision>1</cp:revision>
  <cp:lastPrinted>2012-10-12T16:32:27Z</cp:lastPrinted>
  <dcterms:created xsi:type="dcterms:W3CDTF">2012-12-02T18:53:07Z</dcterms:created>
  <dcterms:modified xsi:type="dcterms:W3CDTF">2012-12-02T18:53:15Z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TC300041729990</vt:lpwstr>
  </property>
</Properties>
</file>