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5" r:id="rId1"/>
  </p:sldMasterIdLst>
  <p:handoutMasterIdLst>
    <p:handoutMasterId r:id="rId32"/>
  </p:handoutMasterIdLst>
  <p:sldIdLst>
    <p:sldId id="256" r:id="rId2"/>
    <p:sldId id="257" r:id="rId3"/>
    <p:sldId id="258" r:id="rId4"/>
    <p:sldId id="259" r:id="rId5"/>
    <p:sldId id="272" r:id="rId6"/>
    <p:sldId id="280" r:id="rId7"/>
    <p:sldId id="281" r:id="rId8"/>
    <p:sldId id="277" r:id="rId9"/>
    <p:sldId id="275" r:id="rId10"/>
    <p:sldId id="276" r:id="rId11"/>
    <p:sldId id="262" r:id="rId12"/>
    <p:sldId id="278" r:id="rId13"/>
    <p:sldId id="263" r:id="rId14"/>
    <p:sldId id="264" r:id="rId15"/>
    <p:sldId id="279" r:id="rId16"/>
    <p:sldId id="265" r:id="rId17"/>
    <p:sldId id="266" r:id="rId18"/>
    <p:sldId id="282" r:id="rId19"/>
    <p:sldId id="283" r:id="rId20"/>
    <p:sldId id="288" r:id="rId21"/>
    <p:sldId id="289" r:id="rId22"/>
    <p:sldId id="286" r:id="rId23"/>
    <p:sldId id="285" r:id="rId24"/>
    <p:sldId id="284" r:id="rId25"/>
    <p:sldId id="287" r:id="rId26"/>
    <p:sldId id="260" r:id="rId27"/>
    <p:sldId id="270" r:id="rId28"/>
    <p:sldId id="271" r:id="rId29"/>
    <p:sldId id="261" r:id="rId30"/>
    <p:sldId id="268"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C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8" autoAdjust="0"/>
    <p:restoredTop sz="94660"/>
  </p:normalViewPr>
  <p:slideViewPr>
    <p:cSldViewPr snapToGrid="0" snapToObjects="1">
      <p:cViewPr varScale="1">
        <p:scale>
          <a:sx n="70" d="100"/>
          <a:sy n="70" d="100"/>
        </p:scale>
        <p:origin x="-127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Scale</a:t>
            </a:r>
            <a:r>
              <a:rPr lang="en-US" baseline="0" dirty="0" smtClean="0"/>
              <a:t> Up </a:t>
            </a:r>
            <a:r>
              <a:rPr lang="en-US" dirty="0" smtClean="0"/>
              <a:t>Routine Testing</a:t>
            </a:r>
            <a:endParaRPr lang="en-US" dirty="0"/>
          </a:p>
        </c:rich>
      </c:tx>
      <c:overlay val="0"/>
    </c:title>
    <c:autoTitleDeleted val="0"/>
    <c:plotArea>
      <c:layout/>
      <c:barChart>
        <c:barDir val="col"/>
        <c:grouping val="percentStacked"/>
        <c:varyColors val="0"/>
        <c:dLbls>
          <c:showLegendKey val="0"/>
          <c:showVal val="1"/>
          <c:showCatName val="0"/>
          <c:showSerName val="0"/>
          <c:showPercent val="0"/>
          <c:showBubbleSize val="0"/>
        </c:dLbls>
        <c:gapWidth val="95"/>
        <c:overlap val="100"/>
        <c:axId val="91681152"/>
        <c:axId val="91646592"/>
      </c:barChart>
      <c:valAx>
        <c:axId val="91646592"/>
        <c:scaling>
          <c:orientation val="minMax"/>
        </c:scaling>
        <c:delete val="1"/>
        <c:axPos val="l"/>
        <c:numFmt formatCode="0%" sourceLinked="1"/>
        <c:majorTickMark val="none"/>
        <c:minorTickMark val="none"/>
        <c:tickLblPos val="nextTo"/>
        <c:crossAx val="91681152"/>
        <c:crosses val="autoZero"/>
        <c:crossBetween val="between"/>
      </c:valAx>
      <c:catAx>
        <c:axId val="91681152"/>
        <c:scaling>
          <c:orientation val="minMax"/>
        </c:scaling>
        <c:delete val="0"/>
        <c:axPos val="b"/>
        <c:numFmt formatCode="General" sourceLinked="1"/>
        <c:majorTickMark val="none"/>
        <c:minorTickMark val="none"/>
        <c:tickLblPos val="nextTo"/>
        <c:crossAx val="91646592"/>
        <c:crosses val="autoZero"/>
        <c:auto val="1"/>
        <c:lblAlgn val="ctr"/>
        <c:lblOffset val="100"/>
        <c:noMultiLvlLbl val="0"/>
      </c:catAx>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Scale</a:t>
            </a:r>
            <a:r>
              <a:rPr lang="en-US" baseline="0" dirty="0" smtClean="0"/>
              <a:t> Up Testing</a:t>
            </a:r>
            <a:endParaRPr lang="en-US" dirty="0"/>
          </a:p>
        </c:rich>
      </c:tx>
      <c:overlay val="0"/>
    </c:title>
    <c:autoTitleDeleted val="0"/>
    <c:plotArea>
      <c:layout/>
      <c:barChart>
        <c:barDir val="col"/>
        <c:grouping val="clustered"/>
        <c:varyColors val="0"/>
        <c:ser>
          <c:idx val="0"/>
          <c:order val="0"/>
          <c:tx>
            <c:strRef>
              <c:f>Sheet1!$B$1</c:f>
              <c:strCache>
                <c:ptCount val="1"/>
                <c:pt idx="0">
                  <c:v>Tests</c:v>
                </c:pt>
              </c:strCache>
            </c:strRef>
          </c:tx>
          <c:invertIfNegative val="0"/>
          <c:cat>
            <c:strRef>
              <c:f>Sheet1!$A$2:$A$5</c:f>
              <c:strCache>
                <c:ptCount val="3"/>
                <c:pt idx="0">
                  <c:v>2010</c:v>
                </c:pt>
                <c:pt idx="1">
                  <c:v>2011</c:v>
                </c:pt>
                <c:pt idx="2">
                  <c:v>Jan-Jun, 2012</c:v>
                </c:pt>
              </c:strCache>
            </c:strRef>
          </c:cat>
          <c:val>
            <c:numRef>
              <c:f>Sheet1!$B$2:$B$5</c:f>
              <c:numCache>
                <c:formatCode>General</c:formatCode>
                <c:ptCount val="4"/>
                <c:pt idx="0">
                  <c:v>258</c:v>
                </c:pt>
                <c:pt idx="1">
                  <c:v>582</c:v>
                </c:pt>
                <c:pt idx="2">
                  <c:v>294</c:v>
                </c:pt>
              </c:numCache>
            </c:numRef>
          </c:val>
        </c:ser>
        <c:ser>
          <c:idx val="1"/>
          <c:order val="1"/>
          <c:tx>
            <c:strRef>
              <c:f>Sheet1!$C$1</c:f>
              <c:strCache>
                <c:ptCount val="1"/>
                <c:pt idx="0">
                  <c:v>Cases found</c:v>
                </c:pt>
              </c:strCache>
            </c:strRef>
          </c:tx>
          <c:invertIfNegative val="0"/>
          <c:cat>
            <c:strRef>
              <c:f>Sheet1!$A$2:$A$5</c:f>
              <c:strCache>
                <c:ptCount val="3"/>
                <c:pt idx="0">
                  <c:v>2010</c:v>
                </c:pt>
                <c:pt idx="1">
                  <c:v>2011</c:v>
                </c:pt>
                <c:pt idx="2">
                  <c:v>Jan-Jun, 2012</c:v>
                </c:pt>
              </c:strCache>
            </c:strRef>
          </c:cat>
          <c:val>
            <c:numRef>
              <c:f>Sheet1!$C$2:$C$5</c:f>
              <c:numCache>
                <c:formatCode>General</c:formatCode>
                <c:ptCount val="4"/>
                <c:pt idx="0">
                  <c:v>0</c:v>
                </c:pt>
                <c:pt idx="1">
                  <c:v>2</c:v>
                </c:pt>
                <c:pt idx="2">
                  <c:v>2</c:v>
                </c:pt>
              </c:numCache>
            </c:numRef>
          </c:val>
        </c:ser>
        <c:dLbls>
          <c:showLegendKey val="0"/>
          <c:showVal val="1"/>
          <c:showCatName val="0"/>
          <c:showSerName val="0"/>
          <c:showPercent val="0"/>
          <c:showBubbleSize val="0"/>
        </c:dLbls>
        <c:gapWidth val="150"/>
        <c:overlap val="-25"/>
        <c:axId val="155261184"/>
        <c:axId val="155275264"/>
      </c:barChart>
      <c:catAx>
        <c:axId val="155261184"/>
        <c:scaling>
          <c:orientation val="minMax"/>
        </c:scaling>
        <c:delete val="0"/>
        <c:axPos val="b"/>
        <c:majorTickMark val="none"/>
        <c:minorTickMark val="none"/>
        <c:tickLblPos val="nextTo"/>
        <c:crossAx val="155275264"/>
        <c:crosses val="autoZero"/>
        <c:auto val="1"/>
        <c:lblAlgn val="ctr"/>
        <c:lblOffset val="100"/>
        <c:noMultiLvlLbl val="0"/>
      </c:catAx>
      <c:valAx>
        <c:axId val="155275264"/>
        <c:scaling>
          <c:orientation val="minMax"/>
        </c:scaling>
        <c:delete val="1"/>
        <c:axPos val="l"/>
        <c:numFmt formatCode="General" sourceLinked="1"/>
        <c:majorTickMark val="out"/>
        <c:minorTickMark val="none"/>
        <c:tickLblPos val="nextTo"/>
        <c:crossAx val="155261184"/>
        <c:crosses val="autoZero"/>
        <c:crossBetween val="between"/>
      </c:valAx>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100% Accepted Fast Track </a:t>
            </a:r>
            <a:r>
              <a:rPr lang="en-US" dirty="0" smtClean="0">
                <a:solidFill>
                  <a:schemeClr val="tx1"/>
                </a:solidFill>
              </a:rPr>
              <a:t>(n=83)</a:t>
            </a:r>
            <a:endParaRPr lang="en-US" dirty="0">
              <a:solidFill>
                <a:schemeClr val="tx1"/>
              </a:solidFill>
            </a:endParaRPr>
          </a:p>
        </c:rich>
      </c:tx>
      <c:overlay val="0"/>
    </c:title>
    <c:autoTitleDeleted val="0"/>
    <c:plotArea>
      <c:layout/>
      <c:pieChart>
        <c:varyColors val="1"/>
        <c:ser>
          <c:idx val="0"/>
          <c:order val="0"/>
          <c:tx>
            <c:strRef>
              <c:f>Sheet1!$B$1</c:f>
              <c:strCache>
                <c:ptCount val="1"/>
                <c:pt idx="0">
                  <c:v>Sales</c:v>
                </c:pt>
              </c:strCache>
            </c:strRef>
          </c:tx>
          <c:dLbls>
            <c:showLegendKey val="0"/>
            <c:showVal val="0"/>
            <c:showCatName val="1"/>
            <c:showSerName val="0"/>
            <c:showPercent val="1"/>
            <c:showBubbleSize val="0"/>
            <c:showLeaderLines val="1"/>
          </c:dLbls>
          <c:cat>
            <c:strRef>
              <c:f>Sheet1!$A$2:$A$5</c:f>
              <c:strCache>
                <c:ptCount val="2"/>
                <c:pt idx="0">
                  <c:v>RW Eligible</c:v>
                </c:pt>
                <c:pt idx="1">
                  <c:v>Non-RW Eligible</c:v>
                </c:pt>
              </c:strCache>
            </c:strRef>
          </c:cat>
          <c:val>
            <c:numRef>
              <c:f>Sheet1!$B$2:$B$5</c:f>
              <c:numCache>
                <c:formatCode>General</c:formatCode>
                <c:ptCount val="4"/>
                <c:pt idx="0">
                  <c:v>0.879</c:v>
                </c:pt>
                <c:pt idx="1">
                  <c:v>0.12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83 Cases</a:t>
            </a:r>
            <a:endParaRPr lang="en-US" dirty="0"/>
          </a:p>
        </c:rich>
      </c:tx>
      <c:overlay val="0"/>
    </c:title>
    <c:autoTitleDeleted val="0"/>
    <c:plotArea>
      <c:layout/>
      <c:pieChart>
        <c:varyColors val="1"/>
        <c:ser>
          <c:idx val="0"/>
          <c:order val="0"/>
          <c:tx>
            <c:strRef>
              <c:f>Sheet1!$B$1</c:f>
              <c:strCache>
                <c:ptCount val="1"/>
                <c:pt idx="0">
                  <c:v>Sales</c:v>
                </c:pt>
              </c:strCache>
            </c:strRef>
          </c:tx>
          <c:dLbls>
            <c:showLegendKey val="0"/>
            <c:showVal val="0"/>
            <c:showCatName val="0"/>
            <c:showSerName val="0"/>
            <c:showPercent val="1"/>
            <c:showBubbleSize val="0"/>
            <c:showLeaderLines val="1"/>
          </c:dLbls>
          <c:cat>
            <c:strRef>
              <c:f>Sheet1!$A$2:$A$5</c:f>
              <c:strCache>
                <c:ptCount val="4"/>
                <c:pt idx="0">
                  <c:v>Internal</c:v>
                </c:pt>
                <c:pt idx="1">
                  <c:v>External</c:v>
                </c:pt>
                <c:pt idx="2">
                  <c:v>Out of Care</c:v>
                </c:pt>
                <c:pt idx="3">
                  <c:v>Pending</c:v>
                </c:pt>
              </c:strCache>
            </c:strRef>
          </c:cat>
          <c:val>
            <c:numRef>
              <c:f>Sheet1!$B$2:$B$5</c:f>
              <c:numCache>
                <c:formatCode>General</c:formatCode>
                <c:ptCount val="4"/>
                <c:pt idx="0">
                  <c:v>38.5</c:v>
                </c:pt>
                <c:pt idx="1">
                  <c:v>25.3</c:v>
                </c:pt>
                <c:pt idx="2">
                  <c:v>0.06</c:v>
                </c:pt>
                <c:pt idx="3">
                  <c:v>1.2</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Fast Track and Linkage to Care</a:t>
            </a:r>
            <a:endParaRPr lang="en-US" dirty="0"/>
          </a:p>
        </c:rich>
      </c:tx>
      <c:overlay val="0"/>
    </c:title>
    <c:autoTitleDeleted val="0"/>
    <c:plotArea>
      <c:layout/>
      <c:pieChart>
        <c:varyColors val="1"/>
        <c:ser>
          <c:idx val="0"/>
          <c:order val="0"/>
          <c:tx>
            <c:strRef>
              <c:f>Sheet1!$B$1</c:f>
              <c:strCache>
                <c:ptCount val="1"/>
                <c:pt idx="0">
                  <c:v>Sales</c:v>
                </c:pt>
              </c:strCache>
            </c:strRef>
          </c:tx>
          <c:dLbls>
            <c:showLegendKey val="0"/>
            <c:showVal val="0"/>
            <c:showCatName val="1"/>
            <c:showSerName val="0"/>
            <c:showPercent val="1"/>
            <c:showBubbleSize val="0"/>
            <c:showLeaderLines val="1"/>
          </c:dLbls>
          <c:cat>
            <c:strRef>
              <c:f>Sheet1!$A$2:$A$5</c:f>
              <c:strCache>
                <c:ptCount val="2"/>
                <c:pt idx="0">
                  <c:v>FT Linkage</c:v>
                </c:pt>
                <c:pt idx="1">
                  <c:v>Pending</c:v>
                </c:pt>
              </c:strCache>
            </c:strRef>
          </c:cat>
          <c:val>
            <c:numRef>
              <c:f>Sheet1!$B$2:$B$5</c:f>
              <c:numCache>
                <c:formatCode>General</c:formatCode>
                <c:ptCount val="4"/>
                <c:pt idx="0">
                  <c:v>79</c:v>
                </c:pt>
                <c:pt idx="1">
                  <c:v>21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280B0ED-8ABB-461E-B69F-08BBFB07F340}" type="datetimeFigureOut">
              <a:rPr lang="en-US" smtClean="0"/>
              <a:t>11/29/2012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D3B2D40-FE04-4F29-8C76-7E7C66F3A77C}" type="slidenum">
              <a:rPr lang="en-US" smtClean="0"/>
              <a:t>‹#›</a:t>
            </a:fld>
            <a:endParaRPr lang="en-US"/>
          </a:p>
        </p:txBody>
      </p:sp>
    </p:spTree>
    <p:extLst>
      <p:ext uri="{BB962C8B-B14F-4D97-AF65-F5344CB8AC3E}">
        <p14:creationId xmlns:p14="http://schemas.microsoft.com/office/powerpoint/2010/main" val="28582774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6C534C3-38F0-E54F-9839-D9C85FF1E0F9}" type="datetimeFigureOut">
              <a:rPr lang="en-US" smtClean="0"/>
              <a:pPr/>
              <a:t>11/29/2012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979369A-F96F-6F4B-BEF9-B5CDF209F3B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534C3-38F0-E54F-9839-D9C85FF1E0F9}"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79369A-F96F-6F4B-BEF9-B5CDF209F3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C534C3-38F0-E54F-9839-D9C85FF1E0F9}"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979369A-F96F-6F4B-BEF9-B5CDF209F3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C534C3-38F0-E54F-9839-D9C85FF1E0F9}" type="datetimeFigureOut">
              <a:rPr lang="en-US" smtClean="0"/>
              <a:pPr/>
              <a:t>11/29/2012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79369A-F96F-6F4B-BEF9-B5CDF209F3B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66C534C3-38F0-E54F-9839-D9C85FF1E0F9}" type="datetimeFigureOut">
              <a:rPr lang="en-US" smtClean="0"/>
              <a:pPr/>
              <a:t>11/29/2012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979369A-F96F-6F4B-BEF9-B5CDF209F3B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C534C3-38F0-E54F-9839-D9C85FF1E0F9}"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79369A-F96F-6F4B-BEF9-B5CDF209F3B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C534C3-38F0-E54F-9839-D9C85FF1E0F9}" type="datetimeFigureOut">
              <a:rPr lang="en-US" smtClean="0"/>
              <a:pPr/>
              <a:t>11/29/2012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79369A-F96F-6F4B-BEF9-B5CDF209F3B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C534C3-38F0-E54F-9839-D9C85FF1E0F9}" type="datetimeFigureOut">
              <a:rPr lang="en-US" smtClean="0"/>
              <a:pPr/>
              <a:t>11/29/2012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79369A-F96F-6F4B-BEF9-B5CDF209F3BB}"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6C534C3-38F0-E54F-9839-D9C85FF1E0F9}" type="datetimeFigureOut">
              <a:rPr lang="en-US" smtClean="0"/>
              <a:pPr/>
              <a:t>11/29/2012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79369A-F96F-6F4B-BEF9-B5CDF209F3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534C3-38F0-E54F-9839-D9C85FF1E0F9}"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979369A-F96F-6F4B-BEF9-B5CDF209F3B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534C3-38F0-E54F-9839-D9C85FF1E0F9}" type="datetimeFigureOut">
              <a:rPr lang="en-US" smtClean="0"/>
              <a:pPr/>
              <a:t>11/29/2012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79369A-F96F-6F4B-BEF9-B5CDF209F3BB}"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66C534C3-38F0-E54F-9839-D9C85FF1E0F9}" type="datetimeFigureOut">
              <a:rPr lang="en-US" smtClean="0"/>
              <a:pPr/>
              <a:t>11/29/2012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979369A-F96F-6F4B-BEF9-B5CDF209F3B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thuan.d.tran@co.hennepin.mn.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EIIHA Pilot Projects</a:t>
            </a:r>
            <a:endParaRPr lang="en-US" dirty="0"/>
          </a:p>
        </p:txBody>
      </p:sp>
      <p:sp>
        <p:nvSpPr>
          <p:cNvPr id="2" name="Title 1"/>
          <p:cNvSpPr>
            <a:spLocks noGrp="1"/>
          </p:cNvSpPr>
          <p:nvPr>
            <p:ph type="title"/>
          </p:nvPr>
        </p:nvSpPr>
        <p:spPr/>
        <p:txBody>
          <a:bodyPr>
            <a:noAutofit/>
          </a:bodyPr>
          <a:lstStyle/>
          <a:p>
            <a:r>
              <a:rPr lang="en-US" sz="3200" dirty="0"/>
              <a:t>Providing Guidance </a:t>
            </a:r>
            <a:r>
              <a:rPr lang="en-US" sz="3200" dirty="0" smtClean="0"/>
              <a:t>For </a:t>
            </a:r>
            <a:r>
              <a:rPr lang="en-US" sz="3200" dirty="0"/>
              <a:t>Early Identification, Enhance Testing, and Fast Tracking to Care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 HIV Surveillance Report, 2011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 y="1686239"/>
            <a:ext cx="8620125" cy="490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7291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500" dirty="0" smtClean="0"/>
              <a:t>Engaging Stakeholders</a:t>
            </a:r>
          </a:p>
          <a:p>
            <a:pPr marL="45720" indent="0">
              <a:buNone/>
            </a:pPr>
            <a:endParaRPr lang="en-US" sz="800" dirty="0" smtClean="0"/>
          </a:p>
          <a:p>
            <a:r>
              <a:rPr lang="en-US" sz="4500" dirty="0" smtClean="0"/>
              <a:t>Research &amp; Education</a:t>
            </a:r>
          </a:p>
          <a:p>
            <a:pPr marL="45720" indent="0">
              <a:buNone/>
            </a:pPr>
            <a:endParaRPr lang="en-US" sz="800" dirty="0" smtClean="0"/>
          </a:p>
          <a:p>
            <a:r>
              <a:rPr lang="en-US" sz="4500" dirty="0" smtClean="0"/>
              <a:t>Examining Outreach, EIS, and Services Outside the Ryan White System of Care.</a:t>
            </a:r>
          </a:p>
        </p:txBody>
      </p:sp>
      <p:sp>
        <p:nvSpPr>
          <p:cNvPr id="2" name="Title 1"/>
          <p:cNvSpPr>
            <a:spLocks noGrp="1"/>
          </p:cNvSpPr>
          <p:nvPr>
            <p:ph type="title"/>
          </p:nvPr>
        </p:nvSpPr>
        <p:spPr/>
        <p:txBody>
          <a:bodyPr>
            <a:noAutofit/>
          </a:bodyPr>
          <a:lstStyle/>
          <a:p>
            <a:r>
              <a:rPr lang="en-US" sz="4800" dirty="0" smtClean="0"/>
              <a:t>Multi-Pronged Approach</a:t>
            </a:r>
            <a:endParaRPr lang="en-US" sz="4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6000" dirty="0" smtClean="0"/>
              <a:t>Unaware into Care Workgroup</a:t>
            </a:r>
          </a:p>
          <a:p>
            <a:pPr marL="45720" indent="0">
              <a:buNone/>
            </a:pPr>
            <a:endParaRPr lang="en-US" sz="1500" dirty="0" smtClean="0"/>
          </a:p>
          <a:p>
            <a:r>
              <a:rPr lang="en-US" sz="6000" dirty="0" smtClean="0"/>
              <a:t>Public Health Clinics</a:t>
            </a:r>
          </a:p>
          <a:p>
            <a:pPr lvl="1"/>
            <a:r>
              <a:rPr lang="en-US" sz="5800" dirty="0" smtClean="0"/>
              <a:t>Red Door</a:t>
            </a:r>
          </a:p>
          <a:p>
            <a:pPr marL="45720" indent="0">
              <a:buNone/>
            </a:pPr>
            <a:endParaRPr lang="en-US" sz="1500" dirty="0" smtClean="0"/>
          </a:p>
          <a:p>
            <a:pPr lvl="1"/>
            <a:r>
              <a:rPr lang="en-US" sz="5800" dirty="0" smtClean="0"/>
              <a:t>Healthcare for the Homeless</a:t>
            </a:r>
          </a:p>
          <a:p>
            <a:pPr marL="45720" indent="0">
              <a:buNone/>
            </a:pPr>
            <a:endParaRPr lang="en-US" sz="1500" dirty="0" smtClean="0"/>
          </a:p>
          <a:p>
            <a:pPr lvl="1"/>
            <a:r>
              <a:rPr lang="en-US" sz="5800" dirty="0" smtClean="0"/>
              <a:t>Refugee Health</a:t>
            </a:r>
          </a:p>
          <a:p>
            <a:endParaRPr lang="en-US" sz="6000" dirty="0" smtClean="0"/>
          </a:p>
        </p:txBody>
      </p:sp>
      <p:sp>
        <p:nvSpPr>
          <p:cNvPr id="2" name="Title 1"/>
          <p:cNvSpPr>
            <a:spLocks noGrp="1"/>
          </p:cNvSpPr>
          <p:nvPr>
            <p:ph type="title"/>
          </p:nvPr>
        </p:nvSpPr>
        <p:spPr>
          <a:xfrm>
            <a:off x="380999" y="355847"/>
            <a:ext cx="8381260" cy="1054394"/>
          </a:xfrm>
        </p:spPr>
        <p:txBody>
          <a:bodyPr>
            <a:noAutofit/>
          </a:bodyPr>
          <a:lstStyle/>
          <a:p>
            <a:r>
              <a:rPr lang="en-US" sz="4800" dirty="0" smtClean="0"/>
              <a:t>Engaging Stake-Holders</a:t>
            </a:r>
            <a:endParaRPr lang="en-US" sz="4800" dirty="0"/>
          </a:p>
        </p:txBody>
      </p:sp>
    </p:spTree>
    <p:extLst>
      <p:ext uri="{BB962C8B-B14F-4D97-AF65-F5344CB8AC3E}">
        <p14:creationId xmlns:p14="http://schemas.microsoft.com/office/powerpoint/2010/main" val="375127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1600200"/>
            <a:ext cx="8153400" cy="5006628"/>
          </a:xfrm>
        </p:spPr>
        <p:txBody>
          <a:bodyPr>
            <a:normAutofit/>
          </a:bodyPr>
          <a:lstStyle/>
          <a:p>
            <a:pPr lvl="1"/>
            <a:r>
              <a:rPr lang="en-US" sz="5400" dirty="0" smtClean="0"/>
              <a:t>Literature Review</a:t>
            </a:r>
          </a:p>
          <a:p>
            <a:pPr marL="365760" lvl="1" indent="0">
              <a:buNone/>
            </a:pPr>
            <a:endParaRPr lang="en-US" sz="900" dirty="0" smtClean="0"/>
          </a:p>
          <a:p>
            <a:pPr lvl="1"/>
            <a:r>
              <a:rPr lang="en-US" sz="5400" dirty="0" smtClean="0"/>
              <a:t>EMA/TGA Network </a:t>
            </a:r>
          </a:p>
          <a:p>
            <a:pPr marL="365760" lvl="1" indent="0">
              <a:buNone/>
            </a:pPr>
            <a:endParaRPr lang="en-US" sz="900" dirty="0" smtClean="0"/>
          </a:p>
          <a:p>
            <a:pPr lvl="1"/>
            <a:r>
              <a:rPr lang="en-US" sz="5400" dirty="0" smtClean="0"/>
              <a:t>Technical Assistance and Training (Scale Up Testing)</a:t>
            </a:r>
            <a:endParaRPr lang="en-US" sz="5400" dirty="0"/>
          </a:p>
        </p:txBody>
      </p:sp>
      <p:sp>
        <p:nvSpPr>
          <p:cNvPr id="2" name="Title 1"/>
          <p:cNvSpPr>
            <a:spLocks noGrp="1"/>
          </p:cNvSpPr>
          <p:nvPr>
            <p:ph type="title"/>
          </p:nvPr>
        </p:nvSpPr>
        <p:spPr/>
        <p:txBody>
          <a:bodyPr/>
          <a:lstStyle/>
          <a:p>
            <a:r>
              <a:rPr lang="en-US" sz="4800" dirty="0" smtClean="0"/>
              <a:t>Research and Education</a:t>
            </a:r>
            <a:endParaRPr lang="en-US"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smtClean="0"/>
              <a:t>EIS, Outreach, and other opportunities to reach unaware.</a:t>
            </a:r>
          </a:p>
          <a:p>
            <a:r>
              <a:rPr lang="en-US" sz="4400" dirty="0" smtClean="0"/>
              <a:t>EIS Service Area Definition</a:t>
            </a:r>
          </a:p>
          <a:p>
            <a:pPr marL="45720" indent="0">
              <a:buNone/>
            </a:pPr>
            <a:endParaRPr lang="en-US" sz="1200" dirty="0" smtClean="0"/>
          </a:p>
          <a:p>
            <a:r>
              <a:rPr lang="en-US" sz="4400" dirty="0" smtClean="0"/>
              <a:t>Program Standards</a:t>
            </a:r>
          </a:p>
          <a:p>
            <a:pPr marL="45720" indent="0">
              <a:buNone/>
            </a:pPr>
            <a:endParaRPr lang="en-US" sz="7200" dirty="0" smtClean="0"/>
          </a:p>
        </p:txBody>
      </p:sp>
      <p:sp>
        <p:nvSpPr>
          <p:cNvPr id="2" name="Title 1"/>
          <p:cNvSpPr>
            <a:spLocks noGrp="1"/>
          </p:cNvSpPr>
          <p:nvPr>
            <p:ph type="title"/>
          </p:nvPr>
        </p:nvSpPr>
        <p:spPr>
          <a:xfrm>
            <a:off x="380999" y="355847"/>
            <a:ext cx="8381260" cy="1054394"/>
          </a:xfrm>
        </p:spPr>
        <p:txBody>
          <a:bodyPr>
            <a:noAutofit/>
          </a:bodyPr>
          <a:lstStyle/>
          <a:p>
            <a:r>
              <a:rPr lang="en-US" sz="4800" dirty="0" smtClean="0"/>
              <a:t>Service Areas Reviews</a:t>
            </a:r>
            <a:endParaRPr lang="en-US" sz="4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000" dirty="0" smtClean="0"/>
              <a:t>Stakeholders</a:t>
            </a:r>
          </a:p>
          <a:p>
            <a:r>
              <a:rPr lang="en-US" sz="6000" dirty="0" smtClean="0"/>
              <a:t>Project Objectives</a:t>
            </a:r>
          </a:p>
          <a:p>
            <a:r>
              <a:rPr lang="en-US" sz="6000" dirty="0" smtClean="0"/>
              <a:t>Program Standards</a:t>
            </a:r>
          </a:p>
          <a:p>
            <a:endParaRPr lang="en-US" sz="7200" dirty="0" smtClean="0"/>
          </a:p>
        </p:txBody>
      </p:sp>
      <p:sp>
        <p:nvSpPr>
          <p:cNvPr id="2" name="Title 1"/>
          <p:cNvSpPr>
            <a:spLocks noGrp="1"/>
          </p:cNvSpPr>
          <p:nvPr>
            <p:ph type="title"/>
          </p:nvPr>
        </p:nvSpPr>
        <p:spPr>
          <a:xfrm>
            <a:off x="380999" y="355847"/>
            <a:ext cx="8381260" cy="1054394"/>
          </a:xfrm>
        </p:spPr>
        <p:txBody>
          <a:bodyPr>
            <a:noAutofit/>
          </a:bodyPr>
          <a:lstStyle/>
          <a:p>
            <a:r>
              <a:rPr lang="en-US" sz="4800" dirty="0" smtClean="0"/>
              <a:t>Bridging The </a:t>
            </a:r>
            <a:r>
              <a:rPr lang="en-US" sz="4800" dirty="0" err="1" smtClean="0"/>
              <a:t>PronGS</a:t>
            </a:r>
            <a:endParaRPr lang="en-US" sz="4800" dirty="0"/>
          </a:p>
        </p:txBody>
      </p:sp>
    </p:spTree>
    <p:extLst>
      <p:ext uri="{BB962C8B-B14F-4D97-AF65-F5344CB8AC3E}">
        <p14:creationId xmlns:p14="http://schemas.microsoft.com/office/powerpoint/2010/main" val="459846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5400" dirty="0" smtClean="0"/>
              <a:t>Clear goals and objectives</a:t>
            </a:r>
          </a:p>
          <a:p>
            <a:pPr marL="45720" indent="0">
              <a:buNone/>
            </a:pPr>
            <a:endParaRPr lang="en-US" sz="1300" dirty="0" smtClean="0"/>
          </a:p>
          <a:p>
            <a:r>
              <a:rPr lang="en-US" sz="5400" dirty="0" smtClean="0"/>
              <a:t>Identify the problem and proposed solution</a:t>
            </a:r>
          </a:p>
          <a:p>
            <a:endParaRPr lang="en-US" sz="1400" dirty="0" smtClean="0"/>
          </a:p>
          <a:p>
            <a:r>
              <a:rPr lang="en-US" sz="5400" dirty="0" smtClean="0"/>
              <a:t>Flexibility for improvement</a:t>
            </a:r>
          </a:p>
          <a:p>
            <a:endParaRPr lang="en-US" sz="1400" dirty="0" smtClean="0"/>
          </a:p>
          <a:p>
            <a:r>
              <a:rPr lang="en-US" sz="5400" dirty="0" smtClean="0"/>
              <a:t>Measure and evaluate</a:t>
            </a:r>
          </a:p>
        </p:txBody>
      </p:sp>
      <p:sp>
        <p:nvSpPr>
          <p:cNvPr id="2" name="Title 1"/>
          <p:cNvSpPr>
            <a:spLocks noGrp="1"/>
          </p:cNvSpPr>
          <p:nvPr>
            <p:ph type="title"/>
          </p:nvPr>
        </p:nvSpPr>
        <p:spPr/>
        <p:txBody>
          <a:bodyPr/>
          <a:lstStyle/>
          <a:p>
            <a:r>
              <a:rPr lang="en-US" dirty="0" smtClean="0"/>
              <a:t>Testing Unaware- Pilot Projects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800" dirty="0" smtClean="0"/>
              <a:t>CTR Training</a:t>
            </a:r>
          </a:p>
          <a:p>
            <a:endParaRPr lang="en-US" sz="1200" dirty="0" smtClean="0"/>
          </a:p>
          <a:p>
            <a:r>
              <a:rPr lang="en-US" sz="4800" dirty="0" smtClean="0"/>
              <a:t>Routine Testing Procedure</a:t>
            </a:r>
          </a:p>
          <a:p>
            <a:endParaRPr lang="en-US" sz="1200" dirty="0" smtClean="0"/>
          </a:p>
          <a:p>
            <a:r>
              <a:rPr lang="en-US" sz="4800" dirty="0" smtClean="0"/>
              <a:t>Op-Out</a:t>
            </a:r>
          </a:p>
          <a:p>
            <a:endParaRPr lang="en-US" dirty="0" smtClean="0"/>
          </a:p>
        </p:txBody>
      </p:sp>
      <p:sp>
        <p:nvSpPr>
          <p:cNvPr id="2" name="Title 1"/>
          <p:cNvSpPr>
            <a:spLocks noGrp="1"/>
          </p:cNvSpPr>
          <p:nvPr>
            <p:ph type="title"/>
          </p:nvPr>
        </p:nvSpPr>
        <p:spPr/>
        <p:txBody>
          <a:bodyPr/>
          <a:lstStyle/>
          <a:p>
            <a:r>
              <a:rPr lang="en-US" dirty="0" smtClean="0"/>
              <a:t>Health Care for the Homeless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35814191"/>
              </p:ext>
            </p:extLst>
          </p:nvPr>
        </p:nvGraphicFramePr>
        <p:xfrm>
          <a:off x="381000" y="1719263"/>
          <a:ext cx="8407400" cy="44069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Health Care for the Homeless</a:t>
            </a:r>
            <a:endParaRPr lang="en-US" dirty="0"/>
          </a:p>
        </p:txBody>
      </p:sp>
      <p:graphicFrame>
        <p:nvGraphicFramePr>
          <p:cNvPr id="3" name="Chart 2"/>
          <p:cNvGraphicFramePr/>
          <p:nvPr>
            <p:extLst>
              <p:ext uri="{D42A27DB-BD31-4B8C-83A1-F6EECF244321}">
                <p14:modId xmlns:p14="http://schemas.microsoft.com/office/powerpoint/2010/main" val="2670831014"/>
              </p:ext>
            </p:extLst>
          </p:nvPr>
        </p:nvGraphicFramePr>
        <p:xfrm>
          <a:off x="1395211" y="2062163"/>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7419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000" dirty="0" smtClean="0"/>
              <a:t>  </a:t>
            </a:r>
            <a:r>
              <a:rPr lang="en-US" sz="6000" dirty="0"/>
              <a:t>Outreach &amp; Testing</a:t>
            </a:r>
          </a:p>
          <a:p>
            <a:endParaRPr lang="en-US" sz="1200" dirty="0" smtClean="0"/>
          </a:p>
          <a:p>
            <a:r>
              <a:rPr lang="en-US" sz="6000" dirty="0"/>
              <a:t> </a:t>
            </a:r>
            <a:r>
              <a:rPr lang="en-US" sz="6000" dirty="0" smtClean="0"/>
              <a:t> Fast Track</a:t>
            </a:r>
          </a:p>
          <a:p>
            <a:endParaRPr lang="en-US" sz="1200" dirty="0"/>
          </a:p>
          <a:p>
            <a:r>
              <a:rPr lang="en-US" sz="6000" dirty="0" smtClean="0"/>
              <a:t>  Peer Network</a:t>
            </a:r>
            <a:endParaRPr lang="en-US" sz="6000" dirty="0"/>
          </a:p>
        </p:txBody>
      </p:sp>
      <p:sp>
        <p:nvSpPr>
          <p:cNvPr id="2" name="Title 1"/>
          <p:cNvSpPr>
            <a:spLocks noGrp="1"/>
          </p:cNvSpPr>
          <p:nvPr>
            <p:ph type="title"/>
          </p:nvPr>
        </p:nvSpPr>
        <p:spPr/>
        <p:txBody>
          <a:bodyPr>
            <a:normAutofit/>
          </a:bodyPr>
          <a:lstStyle/>
          <a:p>
            <a:r>
              <a:rPr lang="en-US" dirty="0" smtClean="0"/>
              <a:t>Public Health Clinic</a:t>
            </a:r>
            <a:endParaRPr lang="en-US" dirty="0"/>
          </a:p>
        </p:txBody>
      </p:sp>
    </p:spTree>
    <p:extLst>
      <p:ext uri="{BB962C8B-B14F-4D97-AF65-F5344CB8AC3E}">
        <p14:creationId xmlns:p14="http://schemas.microsoft.com/office/powerpoint/2010/main" val="3418896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800" dirty="0" smtClean="0">
                <a:solidFill>
                  <a:schemeClr val="tx2"/>
                </a:solidFill>
              </a:rPr>
              <a:t>Early Identification </a:t>
            </a:r>
          </a:p>
          <a:p>
            <a:r>
              <a:rPr lang="en-US" sz="4800" dirty="0" smtClean="0">
                <a:solidFill>
                  <a:schemeClr val="tx2"/>
                </a:solidFill>
              </a:rPr>
              <a:t>Scale Up Testing</a:t>
            </a:r>
          </a:p>
          <a:p>
            <a:r>
              <a:rPr lang="en-US" sz="4800" dirty="0" smtClean="0">
                <a:solidFill>
                  <a:schemeClr val="tx2"/>
                </a:solidFill>
              </a:rPr>
              <a:t>Fast Tracking</a:t>
            </a:r>
          </a:p>
          <a:p>
            <a:r>
              <a:rPr lang="en-US" sz="4800" dirty="0" smtClean="0">
                <a:solidFill>
                  <a:schemeClr val="tx2"/>
                </a:solidFill>
              </a:rPr>
              <a:t>Improved Access</a:t>
            </a:r>
          </a:p>
          <a:p>
            <a:r>
              <a:rPr lang="en-US" sz="4800" dirty="0" smtClean="0">
                <a:solidFill>
                  <a:schemeClr val="tx2"/>
                </a:solidFill>
              </a:rPr>
              <a:t>Retention</a:t>
            </a:r>
          </a:p>
        </p:txBody>
      </p:sp>
      <p:sp>
        <p:nvSpPr>
          <p:cNvPr id="2" name="Title 1"/>
          <p:cNvSpPr>
            <a:spLocks noGrp="1"/>
          </p:cNvSpPr>
          <p:nvPr>
            <p:ph type="title"/>
          </p:nvPr>
        </p:nvSpPr>
        <p:spPr>
          <a:solidFill>
            <a:schemeClr val="accent2"/>
          </a:solidFill>
        </p:spPr>
        <p:txBody>
          <a:bodyPr/>
          <a:lstStyle/>
          <a:p>
            <a:r>
              <a:rPr lang="en-US" dirty="0" smtClean="0"/>
              <a:t>EIIHA Pilot Projects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546" y="1610353"/>
            <a:ext cx="8860665" cy="5048023"/>
          </a:xfrm>
        </p:spPr>
      </p:pic>
      <p:sp>
        <p:nvSpPr>
          <p:cNvPr id="3" name="Title 2"/>
          <p:cNvSpPr>
            <a:spLocks noGrp="1"/>
          </p:cNvSpPr>
          <p:nvPr>
            <p:ph type="title"/>
          </p:nvPr>
        </p:nvSpPr>
        <p:spPr/>
        <p:txBody>
          <a:bodyPr/>
          <a:lstStyle/>
          <a:p>
            <a:r>
              <a:rPr lang="en-US" dirty="0" smtClean="0"/>
              <a:t>Outreach &amp; Testing Standards</a:t>
            </a:r>
            <a:endParaRPr lang="en-US" dirty="0"/>
          </a:p>
        </p:txBody>
      </p:sp>
    </p:spTree>
    <p:extLst>
      <p:ext uri="{BB962C8B-B14F-4D97-AF65-F5344CB8AC3E}">
        <p14:creationId xmlns:p14="http://schemas.microsoft.com/office/powerpoint/2010/main" val="1955748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Fast Track</a:t>
            </a:r>
            <a:endParaRPr lang="en-US"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424" y="1622738"/>
            <a:ext cx="8834907" cy="5108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983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71529806"/>
              </p:ext>
            </p:extLst>
          </p:nvPr>
        </p:nvGraphicFramePr>
        <p:xfrm>
          <a:off x="381000" y="1719263"/>
          <a:ext cx="8407400" cy="44069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r>
              <a:rPr lang="en-US" dirty="0" smtClean="0"/>
              <a:t>Fast Track</a:t>
            </a:r>
            <a:endParaRPr lang="en-US" dirty="0"/>
          </a:p>
        </p:txBody>
      </p:sp>
    </p:spTree>
    <p:extLst>
      <p:ext uri="{BB962C8B-B14F-4D97-AF65-F5344CB8AC3E}">
        <p14:creationId xmlns:p14="http://schemas.microsoft.com/office/powerpoint/2010/main" val="1752974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0198524"/>
              </p:ext>
            </p:extLst>
          </p:nvPr>
        </p:nvGraphicFramePr>
        <p:xfrm>
          <a:off x="354860" y="1719263"/>
          <a:ext cx="8407400" cy="44069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Public Health Clinic</a:t>
            </a:r>
            <a:br>
              <a:rPr lang="en-US" dirty="0" smtClean="0"/>
            </a:br>
            <a:r>
              <a:rPr lang="en-US" dirty="0" smtClean="0"/>
              <a:t>Fast Track</a:t>
            </a:r>
            <a:endParaRPr lang="en-US" dirty="0"/>
          </a:p>
        </p:txBody>
      </p:sp>
    </p:spTree>
    <p:extLst>
      <p:ext uri="{BB962C8B-B14F-4D97-AF65-F5344CB8AC3E}">
        <p14:creationId xmlns:p14="http://schemas.microsoft.com/office/powerpoint/2010/main" val="6293370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58145470"/>
              </p:ext>
            </p:extLst>
          </p:nvPr>
        </p:nvGraphicFramePr>
        <p:xfrm>
          <a:off x="381000" y="1719263"/>
          <a:ext cx="8407400" cy="44069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a:bodyPr>
          <a:lstStyle/>
          <a:p>
            <a:r>
              <a:rPr lang="en-US" dirty="0" smtClean="0"/>
              <a:t>Red Door – Public </a:t>
            </a:r>
            <a:r>
              <a:rPr lang="en-US" smtClean="0"/>
              <a:t>Health Clinic</a:t>
            </a:r>
            <a:endParaRPr lang="en-US" dirty="0"/>
          </a:p>
        </p:txBody>
      </p:sp>
    </p:spTree>
    <p:extLst>
      <p:ext uri="{BB962C8B-B14F-4D97-AF65-F5344CB8AC3E}">
        <p14:creationId xmlns:p14="http://schemas.microsoft.com/office/powerpoint/2010/main" val="4049881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600" dirty="0" smtClean="0"/>
              <a:t>17 Recruiters</a:t>
            </a:r>
          </a:p>
          <a:p>
            <a:endParaRPr lang="en-US" sz="1200" dirty="0" smtClean="0"/>
          </a:p>
          <a:p>
            <a:r>
              <a:rPr lang="en-US" sz="3600" dirty="0" smtClean="0"/>
              <a:t>20 Associates</a:t>
            </a:r>
          </a:p>
          <a:p>
            <a:endParaRPr lang="en-US" sz="1200" dirty="0" smtClean="0"/>
          </a:p>
          <a:p>
            <a:r>
              <a:rPr lang="en-US" sz="3600" dirty="0" smtClean="0"/>
              <a:t>Training</a:t>
            </a:r>
          </a:p>
          <a:p>
            <a:endParaRPr lang="en-US" sz="1300" dirty="0" smtClean="0"/>
          </a:p>
          <a:p>
            <a:r>
              <a:rPr lang="en-US" sz="3600" dirty="0" smtClean="0"/>
              <a:t>Incentives</a:t>
            </a:r>
          </a:p>
          <a:p>
            <a:endParaRPr lang="en-US" sz="1300" dirty="0" smtClean="0"/>
          </a:p>
          <a:p>
            <a:r>
              <a:rPr lang="en-US" sz="3600" dirty="0" smtClean="0"/>
              <a:t>Setting Goals</a:t>
            </a:r>
          </a:p>
          <a:p>
            <a:endParaRPr lang="en-US" sz="1300" dirty="0" smtClean="0"/>
          </a:p>
          <a:p>
            <a:r>
              <a:rPr lang="en-US" sz="3600" dirty="0" smtClean="0"/>
              <a:t>Managing Recruiters’ Expectations</a:t>
            </a:r>
            <a:endParaRPr lang="en-US" sz="3600" dirty="0"/>
          </a:p>
        </p:txBody>
      </p:sp>
      <p:sp>
        <p:nvSpPr>
          <p:cNvPr id="3" name="Title 2"/>
          <p:cNvSpPr>
            <a:spLocks noGrp="1"/>
          </p:cNvSpPr>
          <p:nvPr>
            <p:ph type="title"/>
          </p:nvPr>
        </p:nvSpPr>
        <p:spPr/>
        <p:txBody>
          <a:bodyPr/>
          <a:lstStyle/>
          <a:p>
            <a:r>
              <a:rPr lang="en-US" dirty="0" smtClean="0"/>
              <a:t>Outreach &amp; Testing</a:t>
            </a:r>
            <a:br>
              <a:rPr lang="en-US" dirty="0" smtClean="0"/>
            </a:br>
            <a:r>
              <a:rPr lang="en-US" dirty="0" smtClean="0"/>
              <a:t>Peer Network</a:t>
            </a:r>
            <a:endParaRPr lang="en-US" dirty="0"/>
          </a:p>
        </p:txBody>
      </p:sp>
    </p:spTree>
    <p:extLst>
      <p:ext uri="{BB962C8B-B14F-4D97-AF65-F5344CB8AC3E}">
        <p14:creationId xmlns:p14="http://schemas.microsoft.com/office/powerpoint/2010/main" val="3525749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  Early </a:t>
            </a:r>
            <a:r>
              <a:rPr lang="en-US" sz="3600" dirty="0" smtClean="0"/>
              <a:t>Identification</a:t>
            </a:r>
          </a:p>
          <a:p>
            <a:pPr marL="45720" indent="0">
              <a:buNone/>
            </a:pPr>
            <a:r>
              <a:rPr lang="en-US" sz="1300" dirty="0" smtClean="0"/>
              <a:t> </a:t>
            </a:r>
            <a:endParaRPr lang="en-US" sz="1300" dirty="0"/>
          </a:p>
          <a:p>
            <a:r>
              <a:rPr lang="en-US" sz="3600" dirty="0" smtClean="0"/>
              <a:t>  Scale </a:t>
            </a:r>
            <a:r>
              <a:rPr lang="en-US" sz="3600" dirty="0"/>
              <a:t>Up </a:t>
            </a:r>
            <a:r>
              <a:rPr lang="en-US" sz="3600" dirty="0" smtClean="0"/>
              <a:t>Testing</a:t>
            </a:r>
          </a:p>
          <a:p>
            <a:endParaRPr lang="en-US" sz="1300" dirty="0"/>
          </a:p>
          <a:p>
            <a:r>
              <a:rPr lang="en-US" sz="3600" dirty="0" smtClean="0"/>
              <a:t>  Fast Tracking</a:t>
            </a:r>
          </a:p>
          <a:p>
            <a:endParaRPr lang="en-US" sz="1300" dirty="0"/>
          </a:p>
          <a:p>
            <a:r>
              <a:rPr lang="en-US" sz="3600" dirty="0" smtClean="0"/>
              <a:t>  Improved Access</a:t>
            </a:r>
          </a:p>
          <a:p>
            <a:endParaRPr lang="en-US" sz="1400" dirty="0"/>
          </a:p>
          <a:p>
            <a:r>
              <a:rPr lang="en-US" sz="3600" dirty="0" smtClean="0"/>
              <a:t>  Retention</a:t>
            </a:r>
            <a:endParaRPr lang="en-US" sz="3600" dirty="0">
              <a:solidFill>
                <a:schemeClr val="tx2"/>
              </a:solidFill>
            </a:endParaRPr>
          </a:p>
        </p:txBody>
      </p:sp>
      <p:sp>
        <p:nvSpPr>
          <p:cNvPr id="2" name="Title 1"/>
          <p:cNvSpPr>
            <a:spLocks noGrp="1"/>
          </p:cNvSpPr>
          <p:nvPr>
            <p:ph type="title"/>
          </p:nvPr>
        </p:nvSpPr>
        <p:spPr/>
        <p:txBody>
          <a:bodyPr/>
          <a:lstStyle/>
          <a:p>
            <a:r>
              <a:rPr lang="en-US" dirty="0" smtClean="0"/>
              <a:t>Successes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1200" dirty="0" smtClean="0"/>
          </a:p>
          <a:p>
            <a:r>
              <a:rPr lang="en-US" sz="4000" dirty="0" smtClean="0"/>
              <a:t>Moderate Incidence &amp; Reaching Unaware</a:t>
            </a:r>
          </a:p>
          <a:p>
            <a:r>
              <a:rPr lang="en-US" sz="4000" dirty="0" smtClean="0"/>
              <a:t>Manage Expectations of Peers</a:t>
            </a:r>
          </a:p>
          <a:p>
            <a:endParaRPr lang="en-US" sz="4000" dirty="0"/>
          </a:p>
          <a:p>
            <a:endParaRPr lang="en-US" dirty="0"/>
          </a:p>
        </p:txBody>
      </p:sp>
      <p:sp>
        <p:nvSpPr>
          <p:cNvPr id="2" name="Title 1"/>
          <p:cNvSpPr>
            <a:spLocks noGrp="1"/>
          </p:cNvSpPr>
          <p:nvPr>
            <p:ph type="title"/>
          </p:nvPr>
        </p:nvSpPr>
        <p:spPr/>
        <p:txBody>
          <a:bodyPr/>
          <a:lstStyle/>
          <a:p>
            <a:r>
              <a:rPr lang="en-US" dirty="0" smtClean="0"/>
              <a:t>Challenges</a:t>
            </a:r>
            <a:endParaRPr lang="en-US" dirty="0"/>
          </a:p>
        </p:txBody>
      </p:sp>
    </p:spTree>
    <p:extLst>
      <p:ext uri="{BB962C8B-B14F-4D97-AF65-F5344CB8AC3E}">
        <p14:creationId xmlns:p14="http://schemas.microsoft.com/office/powerpoint/2010/main" val="3984761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367" y="1719071"/>
            <a:ext cx="8407893" cy="4407408"/>
          </a:xfrm>
        </p:spPr>
        <p:txBody>
          <a:bodyPr>
            <a:normAutofit fontScale="92500"/>
          </a:bodyPr>
          <a:lstStyle/>
          <a:p>
            <a:r>
              <a:rPr lang="en-US" sz="3600" dirty="0" smtClean="0"/>
              <a:t>  </a:t>
            </a:r>
            <a:r>
              <a:rPr lang="en-US" sz="4000" dirty="0" smtClean="0"/>
              <a:t>Engage Stakeholders</a:t>
            </a:r>
          </a:p>
          <a:p>
            <a:pPr marL="45720" indent="0">
              <a:buNone/>
            </a:pPr>
            <a:r>
              <a:rPr lang="en-US" sz="1300" dirty="0" smtClean="0"/>
              <a:t> </a:t>
            </a:r>
          </a:p>
          <a:p>
            <a:r>
              <a:rPr lang="en-US" sz="4000" dirty="0"/>
              <a:t> </a:t>
            </a:r>
            <a:r>
              <a:rPr lang="en-US" sz="4000" dirty="0" smtClean="0"/>
              <a:t> </a:t>
            </a:r>
            <a:r>
              <a:rPr lang="en-US" sz="3900" dirty="0" smtClean="0"/>
              <a:t>Beyond Ryan White System of Care</a:t>
            </a:r>
          </a:p>
          <a:p>
            <a:endParaRPr lang="en-US" sz="1300" dirty="0" smtClean="0"/>
          </a:p>
          <a:p>
            <a:r>
              <a:rPr lang="en-US" sz="4000" dirty="0"/>
              <a:t> </a:t>
            </a:r>
            <a:r>
              <a:rPr lang="en-US" sz="4000" dirty="0" smtClean="0"/>
              <a:t> Targeted Scale Up Testing</a:t>
            </a:r>
          </a:p>
          <a:p>
            <a:endParaRPr lang="en-US" sz="1300" dirty="0" smtClean="0"/>
          </a:p>
          <a:p>
            <a:r>
              <a:rPr lang="en-US" sz="4000" dirty="0"/>
              <a:t> </a:t>
            </a:r>
            <a:r>
              <a:rPr lang="en-US" sz="4000" dirty="0" smtClean="0"/>
              <a:t> Set Realistic Expectations</a:t>
            </a:r>
            <a:endParaRPr lang="en-US" sz="1300" dirty="0" smtClean="0"/>
          </a:p>
          <a:p>
            <a:r>
              <a:rPr lang="en-US" sz="4000" dirty="0"/>
              <a:t> </a:t>
            </a:r>
            <a:r>
              <a:rPr lang="en-US" sz="4000" dirty="0" smtClean="0"/>
              <a:t> Flexibility is Key </a:t>
            </a:r>
          </a:p>
          <a:p>
            <a:endParaRPr lang="en-US" sz="3600" dirty="0"/>
          </a:p>
        </p:txBody>
      </p:sp>
      <p:sp>
        <p:nvSpPr>
          <p:cNvPr id="2" name="Title 1"/>
          <p:cNvSpPr>
            <a:spLocks noGrp="1"/>
          </p:cNvSpPr>
          <p:nvPr>
            <p:ph type="title"/>
          </p:nvPr>
        </p:nvSpPr>
        <p:spPr/>
        <p:txBody>
          <a:bodyPr>
            <a:normAutofit/>
          </a:bodyPr>
          <a:lstStyle/>
          <a:p>
            <a:r>
              <a:rPr lang="en-US" dirty="0" smtClean="0"/>
              <a:t>Lessons Learned and Modifications</a:t>
            </a:r>
            <a:endParaRPr lang="en-US" dirty="0"/>
          </a:p>
        </p:txBody>
      </p:sp>
    </p:spTree>
    <p:extLst>
      <p:ext uri="{BB962C8B-B14F-4D97-AF65-F5344CB8AC3E}">
        <p14:creationId xmlns:p14="http://schemas.microsoft.com/office/powerpoint/2010/main" val="27315082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7200" dirty="0" smtClean="0">
                <a:solidFill>
                  <a:schemeClr val="tx2"/>
                </a:solidFill>
              </a:rPr>
              <a:t>Evaluate</a:t>
            </a:r>
          </a:p>
          <a:p>
            <a:r>
              <a:rPr lang="en-US" sz="7200" dirty="0" smtClean="0"/>
              <a:t>Improve</a:t>
            </a:r>
          </a:p>
          <a:p>
            <a:r>
              <a:rPr lang="en-US" sz="7200" dirty="0" smtClean="0">
                <a:solidFill>
                  <a:schemeClr val="tx2"/>
                </a:solidFill>
              </a:rPr>
              <a:t>Repeat</a:t>
            </a:r>
            <a:endParaRPr lang="en-US" sz="7200" dirty="0">
              <a:solidFill>
                <a:schemeClr val="tx2"/>
              </a:solidFill>
            </a:endParaRPr>
          </a:p>
        </p:txBody>
      </p:sp>
      <p:sp>
        <p:nvSpPr>
          <p:cNvPr id="2" name="Title 1"/>
          <p:cNvSpPr>
            <a:spLocks noGrp="1"/>
          </p:cNvSpPr>
          <p:nvPr>
            <p:ph type="title"/>
          </p:nvPr>
        </p:nvSpPr>
        <p:spPr/>
        <p:txBody>
          <a:bodyPr/>
          <a:lstStyle/>
          <a:p>
            <a:r>
              <a:rPr lang="en-US" dirty="0" smtClean="0"/>
              <a:t>Next Steps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Identify opportunities to collaborate and enhance EIIHA efforts</a:t>
            </a:r>
            <a:endParaRPr lang="en-US" sz="3200" dirty="0" smtClean="0">
              <a:solidFill>
                <a:schemeClr val="tx2"/>
              </a:solidFill>
            </a:endParaRPr>
          </a:p>
          <a:p>
            <a:r>
              <a:rPr lang="en-US" sz="3200" dirty="0" smtClean="0">
                <a:solidFill>
                  <a:schemeClr val="tx2"/>
                </a:solidFill>
              </a:rPr>
              <a:t>Develop EIIHA outreach and targeted testing</a:t>
            </a:r>
          </a:p>
          <a:p>
            <a:r>
              <a:rPr lang="en-US" sz="3200" dirty="0" smtClean="0"/>
              <a:t>Establish fast track linkage to care</a:t>
            </a:r>
          </a:p>
          <a:p>
            <a:r>
              <a:rPr lang="en-US" sz="3200" dirty="0" smtClean="0"/>
              <a:t>Define goals for EIIHA </a:t>
            </a:r>
          </a:p>
          <a:p>
            <a:pPr lvl="1"/>
            <a:r>
              <a:rPr lang="en-US" sz="2400" dirty="0" smtClean="0"/>
              <a:t>Improve individual health outcomes</a:t>
            </a:r>
          </a:p>
          <a:p>
            <a:pPr lvl="1"/>
            <a:r>
              <a:rPr lang="en-US" sz="2400" dirty="0" smtClean="0"/>
              <a:t>Reduce community viral load</a:t>
            </a:r>
            <a:endParaRPr lang="en-US" sz="2400" dirty="0" smtClean="0">
              <a:solidFill>
                <a:schemeClr val="tx2"/>
              </a:solidFill>
            </a:endParaRPr>
          </a:p>
          <a:p>
            <a:endParaRPr lang="en-US" dirty="0">
              <a:solidFill>
                <a:schemeClr val="tx2"/>
              </a:solidFill>
            </a:endParaRPr>
          </a:p>
        </p:txBody>
      </p:sp>
      <p:sp>
        <p:nvSpPr>
          <p:cNvPr id="2" name="Title 1"/>
          <p:cNvSpPr>
            <a:spLocks noGrp="1"/>
          </p:cNvSpPr>
          <p:nvPr>
            <p:ph type="title"/>
          </p:nvPr>
        </p:nvSpPr>
        <p:spPr/>
        <p:txBody>
          <a:bodyPr/>
          <a:lstStyle/>
          <a:p>
            <a:r>
              <a:rPr lang="en-US" dirty="0" smtClean="0"/>
              <a:t>Learning Objectives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lgn="ctr">
              <a:buNone/>
            </a:pPr>
            <a:endParaRPr lang="en-US" sz="3600" dirty="0" smtClean="0"/>
          </a:p>
          <a:p>
            <a:pPr marL="45720" indent="0" algn="ctr">
              <a:buNone/>
            </a:pPr>
            <a:endParaRPr lang="en-US" sz="3600" dirty="0"/>
          </a:p>
          <a:p>
            <a:pPr marL="45720" indent="0" algn="ctr">
              <a:buNone/>
            </a:pPr>
            <a:r>
              <a:rPr lang="en-US" sz="3600" dirty="0" err="1" smtClean="0"/>
              <a:t>Thuan</a:t>
            </a:r>
            <a:r>
              <a:rPr lang="en-US" sz="3600" dirty="0" smtClean="0"/>
              <a:t> Tran (</a:t>
            </a:r>
            <a:r>
              <a:rPr lang="en-US" sz="3600" dirty="0" smtClean="0">
                <a:hlinkClick r:id="rId2"/>
              </a:rPr>
              <a:t>thuan.d.tran@co.hennepin.mn.us</a:t>
            </a:r>
            <a:r>
              <a:rPr lang="en-US" sz="3600" dirty="0" smtClean="0"/>
              <a:t>)</a:t>
            </a:r>
          </a:p>
        </p:txBody>
      </p:sp>
      <p:sp>
        <p:nvSpPr>
          <p:cNvPr id="2" name="Title 1"/>
          <p:cNvSpPr>
            <a:spLocks noGrp="1"/>
          </p:cNvSpPr>
          <p:nvPr>
            <p:ph type="title"/>
          </p:nvPr>
        </p:nvSpPr>
        <p:spPr/>
        <p:txBody>
          <a:bodyPr/>
          <a:lstStyle/>
          <a:p>
            <a:r>
              <a:rPr lang="en-US" dirty="0" smtClean="0"/>
              <a:t>Additional Questions?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en-US" sz="4500" dirty="0"/>
              <a:t>New strategies around "early identification of individuals living with HIV/AIDS"</a:t>
            </a:r>
          </a:p>
          <a:p>
            <a:endParaRPr lang="en-US" sz="4000" dirty="0"/>
          </a:p>
          <a:p>
            <a:pPr lvl="0"/>
            <a:r>
              <a:rPr lang="en-US" sz="4500" dirty="0" smtClean="0"/>
              <a:t>Implement scale up and routine </a:t>
            </a:r>
            <a:r>
              <a:rPr lang="en-US" sz="4500" dirty="0"/>
              <a:t>HIV testing.</a:t>
            </a:r>
          </a:p>
          <a:p>
            <a:endParaRPr lang="en-US" sz="4500" dirty="0"/>
          </a:p>
          <a:p>
            <a:pPr lvl="0"/>
            <a:r>
              <a:rPr lang="en-US" sz="4500" dirty="0"/>
              <a:t>The resources available for </a:t>
            </a:r>
            <a:r>
              <a:rPr lang="en-US" sz="4500" dirty="0" smtClean="0"/>
              <a:t>these objectives.</a:t>
            </a:r>
            <a:endParaRPr lang="en-US" sz="4500" dirty="0"/>
          </a:p>
          <a:p>
            <a:pPr marL="45720" indent="0">
              <a:buNone/>
            </a:pPr>
            <a:endParaRPr lang="en-US" sz="4500" dirty="0"/>
          </a:p>
          <a:p>
            <a:pPr lvl="0"/>
            <a:r>
              <a:rPr lang="en-US" sz="4500" dirty="0"/>
              <a:t>Coordinate a public health clinical services plan to find individuals unaware of their HIV status and connect them to care.</a:t>
            </a:r>
          </a:p>
          <a:p>
            <a:endParaRPr lang="en-US" sz="4500" dirty="0"/>
          </a:p>
          <a:p>
            <a:pPr lvl="0"/>
            <a:r>
              <a:rPr lang="en-US" sz="4500" dirty="0"/>
              <a:t>Ways to support/enhance existing efforts.</a:t>
            </a:r>
          </a:p>
          <a:p>
            <a:endParaRPr lang="en-US" sz="3600" dirty="0" smtClean="0">
              <a:solidFill>
                <a:schemeClr val="tx2"/>
              </a:solidFill>
            </a:endParaRPr>
          </a:p>
        </p:txBody>
      </p:sp>
      <p:sp>
        <p:nvSpPr>
          <p:cNvPr id="2" name="Title 1"/>
          <p:cNvSpPr>
            <a:spLocks noGrp="1"/>
          </p:cNvSpPr>
          <p:nvPr>
            <p:ph type="title"/>
          </p:nvPr>
        </p:nvSpPr>
        <p:spPr/>
        <p:txBody>
          <a:bodyPr/>
          <a:lstStyle/>
          <a:p>
            <a:r>
              <a:rPr lang="en-US" dirty="0" smtClean="0"/>
              <a:t>Project Objectives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sz="4200" dirty="0" smtClean="0"/>
              <a:t>Unaware into Care</a:t>
            </a:r>
            <a:endParaRPr lang="en-US" sz="4200" dirty="0"/>
          </a:p>
          <a:p>
            <a:endParaRPr lang="en-US" sz="2100" dirty="0"/>
          </a:p>
          <a:p>
            <a:r>
              <a:rPr lang="en-US" sz="2400" dirty="0"/>
              <a:t>Goal 1:  Increase opportunities for testing and diagnosis of HIV among the following populations: 1)  Individuals testing for STDs; 2) Men who have sex with men (MSM); 3) Disproportionately affected communities of color, primarily African Americans, African-born and Latino; 4) Partners and social networks of: a) Newly diagnosed PLWH; b) Individuals diagnosed with AIDS within one year of testing; c) Populations with high </a:t>
            </a:r>
            <a:r>
              <a:rPr lang="en-US" sz="2400" dirty="0" smtClean="0"/>
              <a:t>co-infection </a:t>
            </a:r>
            <a:r>
              <a:rPr lang="en-US" sz="2400" dirty="0"/>
              <a:t>rates (i.e., those with syphilis or Hepatitis C); d) High-risk and comorbid populations (e.g., substance abusers, incarcerated, homeless and those with mental health issues).</a:t>
            </a:r>
          </a:p>
          <a:p>
            <a:endParaRPr lang="en-US" sz="2400" dirty="0"/>
          </a:p>
        </p:txBody>
      </p:sp>
      <p:sp>
        <p:nvSpPr>
          <p:cNvPr id="2" name="Title 1"/>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1248163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4200" dirty="0" smtClean="0"/>
              <a:t>Unaware into Care</a:t>
            </a:r>
            <a:endParaRPr lang="en-US" sz="4200" dirty="0"/>
          </a:p>
          <a:p>
            <a:endParaRPr lang="en-US" sz="2100" dirty="0"/>
          </a:p>
          <a:p>
            <a:r>
              <a:rPr lang="en-US" sz="2400" dirty="0"/>
              <a:t>Goal 2:  Increase testing among partners and social networks of PLWH who receive Ryan White funded services.</a:t>
            </a:r>
          </a:p>
          <a:p>
            <a:pPr marL="45720" indent="0">
              <a:buNone/>
            </a:pPr>
            <a:endParaRPr lang="en-US" sz="1600" dirty="0"/>
          </a:p>
          <a:p>
            <a:r>
              <a:rPr lang="en-US" sz="2400" dirty="0"/>
              <a:t>Goal 3:  Develop and implement updated standards for all RW outreach services to include formal and functional relationships with testing sites and early intervention programs.</a:t>
            </a:r>
          </a:p>
          <a:p>
            <a:endParaRPr lang="en-US" sz="2400" dirty="0"/>
          </a:p>
        </p:txBody>
      </p:sp>
      <p:sp>
        <p:nvSpPr>
          <p:cNvPr id="2" name="Title 1"/>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485577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4200" dirty="0" smtClean="0"/>
              <a:t>Unaware into Care</a:t>
            </a:r>
            <a:endParaRPr lang="en-US" sz="4200" dirty="0"/>
          </a:p>
          <a:p>
            <a:endParaRPr lang="en-US" sz="2100" dirty="0"/>
          </a:p>
          <a:p>
            <a:r>
              <a:rPr lang="en-US" sz="2400" dirty="0"/>
              <a:t>Goal 4:  Ensure that all publicly funded testing sites and early intervention programs have formal and functional relationships with Points of Entry outside the RW system as well as with primary care and MCM programs to create a seamless system where unaware individuals can flow </a:t>
            </a:r>
            <a:r>
              <a:rPr lang="en-US" sz="2400" dirty="0" smtClean="0"/>
              <a:t>from </a:t>
            </a:r>
            <a:r>
              <a:rPr lang="en-US" sz="2400" dirty="0"/>
              <a:t>testing to diagnosis to care with minimal steps and barriers.</a:t>
            </a:r>
          </a:p>
          <a:p>
            <a:pPr marL="45720" indent="0">
              <a:buNone/>
            </a:pPr>
            <a:endParaRPr lang="en-US" sz="2400" dirty="0"/>
          </a:p>
        </p:txBody>
      </p:sp>
      <p:sp>
        <p:nvSpPr>
          <p:cNvPr id="2" name="Title 1"/>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268664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sz="4200" dirty="0"/>
              <a:t>State HIV Surveillance Report, </a:t>
            </a:r>
            <a:r>
              <a:rPr lang="en-US" sz="4200" dirty="0" smtClean="0"/>
              <a:t>2011 - Estimated Number of Persons Living with HIV/AIDS in Minnesota</a:t>
            </a:r>
          </a:p>
          <a:p>
            <a:endParaRPr lang="en-US" sz="2100" dirty="0" smtClean="0"/>
          </a:p>
          <a:p>
            <a:pPr marL="0" indent="0">
              <a:lnSpc>
                <a:spcPct val="95000"/>
              </a:lnSpc>
              <a:buNone/>
            </a:pPr>
            <a:r>
              <a:rPr lang="en-US" altLang="en-US" sz="3200" dirty="0" smtClean="0"/>
              <a:t>As of December 31, 2011, 7,136* persons are assumed alive and living in Minnesota with HIV/AIDS </a:t>
            </a:r>
          </a:p>
          <a:p>
            <a:pPr lvl="1">
              <a:lnSpc>
                <a:spcPct val="95000"/>
              </a:lnSpc>
            </a:pPr>
            <a:r>
              <a:rPr lang="en-US" altLang="en-US" sz="3200" dirty="0" smtClean="0"/>
              <a:t>3,775 living with HIV infection (non-AIDS)</a:t>
            </a:r>
          </a:p>
          <a:p>
            <a:pPr lvl="1">
              <a:lnSpc>
                <a:spcPct val="95000"/>
              </a:lnSpc>
            </a:pPr>
            <a:r>
              <a:rPr lang="en-US" altLang="en-US" sz="3200" dirty="0" smtClean="0"/>
              <a:t>3,361 living with AIDS</a:t>
            </a:r>
            <a:endParaRPr lang="en-US" altLang="en-US" sz="3200" dirty="0"/>
          </a:p>
        </p:txBody>
      </p:sp>
      <p:sp>
        <p:nvSpPr>
          <p:cNvPr id="2" name="Title 1"/>
          <p:cNvSpPr>
            <a:spLocks noGrp="1"/>
          </p:cNvSpPr>
          <p:nvPr>
            <p:ph type="title"/>
          </p:nvPr>
        </p:nvSpPr>
        <p:spPr/>
        <p:txBody>
          <a:bodyPr>
            <a:normAutofit/>
          </a:bodyPr>
          <a:lstStyle/>
          <a:p>
            <a:r>
              <a:rPr lang="en-US" dirty="0"/>
              <a:t>Background</a:t>
            </a:r>
          </a:p>
        </p:txBody>
      </p:sp>
    </p:spTree>
    <p:extLst>
      <p:ext uri="{BB962C8B-B14F-4D97-AF65-F5344CB8AC3E}">
        <p14:creationId xmlns:p14="http://schemas.microsoft.com/office/powerpoint/2010/main" val="239589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State HIV Surveillance Report, 2011 </a:t>
            </a:r>
          </a:p>
        </p:txBody>
      </p:sp>
      <p:graphicFrame>
        <p:nvGraphicFramePr>
          <p:cNvPr id="4" name="Group 1153"/>
          <p:cNvGraphicFramePr>
            <a:graphicFrameLocks noGrp="1"/>
          </p:cNvGraphicFramePr>
          <p:nvPr>
            <p:extLst>
              <p:ext uri="{D42A27DB-BD31-4B8C-83A1-F6EECF244321}">
                <p14:modId xmlns:p14="http://schemas.microsoft.com/office/powerpoint/2010/main" val="312635009"/>
              </p:ext>
            </p:extLst>
          </p:nvPr>
        </p:nvGraphicFramePr>
        <p:xfrm>
          <a:off x="381000" y="1920716"/>
          <a:ext cx="8229600" cy="4221862"/>
        </p:xfrm>
        <a:graphic>
          <a:graphicData uri="http://schemas.openxmlformats.org/drawingml/2006/table">
            <a:tbl>
              <a:tblPr/>
              <a:tblGrid>
                <a:gridCol w="3784600"/>
                <a:gridCol w="1512888"/>
                <a:gridCol w="1419225"/>
                <a:gridCol w="1512887"/>
              </a:tblGrid>
              <a:tr h="0">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400" b="0" i="1" u="none" strike="noStrike" cap="none" normalizeH="0" baseline="0" dirty="0" smtClean="0">
                          <a:ln>
                            <a:noFill/>
                          </a:ln>
                          <a:solidFill>
                            <a:srgbClr val="79C6FF"/>
                          </a:solidFill>
                          <a:effectLst/>
                          <a:latin typeface="Arial Narrow" pitchFamily="34" charset="0"/>
                        </a:rPr>
                        <a:t>Race/Ethnicity</a:t>
                      </a:r>
                    </a:p>
                  </a:txBody>
                  <a:tcPr anchor="ctr" horzOverflow="overflow">
                    <a:lnL cap="flat">
                      <a:noFill/>
                    </a:lnL>
                    <a:lnR>
                      <a:noFill/>
                    </a:lnR>
                    <a:lnT cap="flat">
                      <a:noFill/>
                    </a:lnT>
                    <a:lnB w="28575" cap="flat" cmpd="sng" algn="ctr">
                      <a:solidFill>
                        <a:srgbClr val="FFFF66"/>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400" b="0" i="1" u="none" strike="noStrike" cap="none" normalizeH="0" baseline="0" dirty="0" smtClean="0">
                          <a:ln>
                            <a:noFill/>
                          </a:ln>
                          <a:solidFill>
                            <a:srgbClr val="79C6FF"/>
                          </a:solidFill>
                          <a:effectLst/>
                          <a:latin typeface="Arial Narrow" pitchFamily="34" charset="0"/>
                        </a:rPr>
                        <a:t>Cases</a:t>
                      </a:r>
                    </a:p>
                  </a:txBody>
                  <a:tcPr anchor="ctr" horzOverflow="overflow">
                    <a:lnL>
                      <a:noFill/>
                    </a:lnL>
                    <a:lnR>
                      <a:noFill/>
                    </a:lnR>
                    <a:lnT cap="flat">
                      <a:noFill/>
                    </a:lnT>
                    <a:lnB w="28575" cap="flat" cmpd="sng" algn="ctr">
                      <a:solidFill>
                        <a:srgbClr val="FFFF66"/>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400" b="0" i="1" u="none" strike="noStrike" cap="none" normalizeH="0" baseline="0" dirty="0" smtClean="0">
                          <a:ln>
                            <a:noFill/>
                          </a:ln>
                          <a:solidFill>
                            <a:srgbClr val="79C6FF"/>
                          </a:solidFill>
                          <a:effectLst/>
                          <a:latin typeface="Arial Narrow" pitchFamily="34" charset="0"/>
                        </a:rPr>
                        <a:t>%</a:t>
                      </a:r>
                    </a:p>
                  </a:txBody>
                  <a:tcPr anchor="ctr" horzOverflow="overflow">
                    <a:lnL>
                      <a:noFill/>
                    </a:lnL>
                    <a:lnR>
                      <a:noFill/>
                    </a:lnR>
                    <a:lnT cap="flat">
                      <a:noFill/>
                    </a:lnT>
                    <a:lnB w="28575" cap="flat" cmpd="sng" algn="ctr">
                      <a:solidFill>
                        <a:srgbClr val="FFFF66"/>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400" b="0" i="1" u="none" strike="noStrike" cap="none" normalizeH="0" baseline="0" dirty="0" smtClean="0">
                          <a:ln>
                            <a:noFill/>
                          </a:ln>
                          <a:solidFill>
                            <a:srgbClr val="79C6FF"/>
                          </a:solidFill>
                          <a:effectLst/>
                          <a:latin typeface="Arial Narrow" pitchFamily="34" charset="0"/>
                        </a:rPr>
                        <a:t>Rate</a:t>
                      </a:r>
                    </a:p>
                  </a:txBody>
                  <a:tcPr anchor="ctr" horzOverflow="overflow">
                    <a:lnL>
                      <a:noFill/>
                    </a:lnL>
                    <a:lnR cap="flat">
                      <a:noFill/>
                    </a:lnR>
                    <a:lnT cap="flat">
                      <a:noFill/>
                    </a:lnT>
                    <a:lnB w="28575" cap="flat" cmpd="sng" algn="ctr">
                      <a:solidFill>
                        <a:srgbClr val="FFFF66"/>
                      </a:solidFill>
                      <a:prstDash val="solid"/>
                      <a:round/>
                      <a:headEnd type="none" w="med" len="med"/>
                      <a:tailEnd type="none" w="med" len="med"/>
                    </a:lnB>
                    <a:lnTlToBr>
                      <a:noFill/>
                    </a:lnTlToBr>
                    <a:lnBlToTr>
                      <a:noFill/>
                    </a:lnBlToTr>
                    <a:noFill/>
                  </a:tcPr>
                </a:tc>
              </a:tr>
              <a:tr h="474663">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l"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White, non-Hispanic</a:t>
                      </a:r>
                    </a:p>
                  </a:txBody>
                  <a:tcPr anchor="ctr" horzOverflow="overflow">
                    <a:lnL cap="flat">
                      <a:noFill/>
                    </a:lnL>
                    <a:lnR w="12700" cap="flat" cmpd="sng" algn="ctr">
                      <a:solidFill>
                        <a:srgbClr val="6666FF"/>
                      </a:solidFill>
                      <a:prstDash val="solid"/>
                      <a:round/>
                      <a:headEnd type="none" w="med" len="med"/>
                      <a:tailEnd type="none" w="med" len="med"/>
                    </a:lnR>
                    <a:lnT w="28575" cap="flat" cmpd="sng" algn="ctr">
                      <a:solidFill>
                        <a:srgbClr val="FFFF66"/>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143</a:t>
                      </a:r>
                      <a:endParaRPr kumimoji="0" lang="en-US" sz="2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28575" cap="flat" cmpd="sng" algn="ctr">
                      <a:solidFill>
                        <a:srgbClr val="FFFF66"/>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49%</a:t>
                      </a:r>
                      <a:endParaRPr kumimoji="0" lang="en-US" sz="2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28575" cap="flat" cmpd="sng" algn="ctr">
                      <a:solidFill>
                        <a:srgbClr val="FFFF66"/>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3.2</a:t>
                      </a:r>
                    </a:p>
                  </a:txBody>
                  <a:tcPr anchor="ctr" horzOverflow="overflow">
                    <a:lnL w="12700" cap="flat" cmpd="sng" algn="ctr">
                      <a:solidFill>
                        <a:srgbClr val="6666FF"/>
                      </a:solidFill>
                      <a:prstDash val="solid"/>
                      <a:round/>
                      <a:headEnd type="none" w="med" len="med"/>
                      <a:tailEnd type="none" w="med" len="med"/>
                    </a:lnL>
                    <a:lnR cap="flat">
                      <a:noFill/>
                    </a:lnR>
                    <a:lnT w="28575" cap="flat" cmpd="sng" algn="ctr">
                      <a:solidFill>
                        <a:srgbClr val="FFFF66"/>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solidFill>
                      <a:srgbClr val="9999FF"/>
                    </a:solidFill>
                  </a:tcPr>
                </a:tc>
              </a:tr>
              <a:tr h="473075">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l"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Black, African-American</a:t>
                      </a:r>
                    </a:p>
                  </a:txBody>
                  <a:tcPr anchor="ctr" horzOverflow="overflow">
                    <a:lnL cap="flat">
                      <a:noFill/>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64</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22%</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32.6</a:t>
                      </a:r>
                    </a:p>
                  </a:txBody>
                  <a:tcPr anchor="ctr" horzOverflow="overflow">
                    <a:lnL w="12700" cap="flat" cmpd="sng" algn="ctr">
                      <a:solidFill>
                        <a:srgbClr val="6666FF"/>
                      </a:solidFill>
                      <a:prstDash val="solid"/>
                      <a:round/>
                      <a:headEnd type="none" w="med" len="med"/>
                      <a:tailEnd type="none" w="med" len="med"/>
                    </a:lnL>
                    <a:lnR cap="flat">
                      <a:noFill/>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solidFill>
                      <a:srgbClr val="9999FF"/>
                    </a:solidFill>
                  </a:tcPr>
                </a:tc>
              </a:tr>
              <a:tr h="439737">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l"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Black, African-born</a:t>
                      </a:r>
                    </a:p>
                  </a:txBody>
                  <a:tcPr anchor="ctr" horzOverflow="overflow">
                    <a:lnL cap="flat">
                      <a:noFill/>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44</a:t>
                      </a:r>
                      <a:endParaRPr kumimoji="0" lang="en-US" sz="2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15%</a:t>
                      </a:r>
                      <a:endParaRPr kumimoji="0" lang="en-US" sz="2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defRPr/>
                      </a:pPr>
                      <a:r>
                        <a:rPr kumimoji="0" lang="en-US" sz="2000" b="1" i="0" u="none" strike="noStrike" cap="none" normalizeH="0" baseline="0" dirty="0" smtClean="0">
                          <a:ln>
                            <a:noFill/>
                          </a:ln>
                          <a:solidFill>
                            <a:schemeClr val="tx1"/>
                          </a:solidFill>
                          <a:effectLst/>
                          <a:latin typeface="Arial" charset="0"/>
                        </a:rPr>
                        <a:t>60.3</a:t>
                      </a:r>
                      <a:endParaRPr kumimoji="0" lang="en-US" sz="1600" b="0" i="0" u="none" strike="noStrike" cap="none" normalizeH="0" baseline="30000" dirty="0" smtClean="0">
                        <a:ln>
                          <a:noFill/>
                        </a:ln>
                        <a:solidFill>
                          <a:schemeClr val="tx1"/>
                        </a:solidFill>
                        <a:effectLst/>
                        <a:latin typeface="Arial" charset="0"/>
                      </a:endParaRPr>
                    </a:p>
                  </a:txBody>
                  <a:tcPr anchor="ctr" horzOverflow="overflow">
                    <a:lnL w="12700" cap="flat" cmpd="sng" algn="ctr">
                      <a:solidFill>
                        <a:srgbClr val="6666FF"/>
                      </a:solidFill>
                      <a:prstDash val="solid"/>
                      <a:round/>
                      <a:headEnd type="none" w="med" len="med"/>
                      <a:tailEnd type="none" w="med" len="med"/>
                    </a:lnL>
                    <a:lnR cap="flat">
                      <a:noFill/>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solidFill>
                      <a:srgbClr val="9999FF"/>
                    </a:solidFill>
                  </a:tcPr>
                </a:tc>
              </a:tr>
              <a:tr h="493713">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l"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Hispanic</a:t>
                      </a:r>
                      <a:endParaRPr kumimoji="0" lang="en-US" sz="1800" b="0" i="0" u="none" strike="noStrike" cap="none" normalizeH="0" baseline="0" dirty="0" smtClean="0">
                        <a:ln>
                          <a:noFill/>
                        </a:ln>
                        <a:solidFill>
                          <a:schemeClr val="tx1"/>
                        </a:solidFill>
                        <a:effectLst/>
                        <a:latin typeface="Arial Narrow" pitchFamily="34" charset="0"/>
                      </a:endParaRPr>
                    </a:p>
                  </a:txBody>
                  <a:tcPr anchor="ctr" horzOverflow="overflow">
                    <a:lnL cap="flat">
                      <a:noFill/>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24</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8%</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9.6</a:t>
                      </a:r>
                    </a:p>
                  </a:txBody>
                  <a:tcPr anchor="ctr" horzOverflow="overflow">
                    <a:lnL w="12700" cap="flat" cmpd="sng" algn="ctr">
                      <a:solidFill>
                        <a:srgbClr val="6666FF"/>
                      </a:solidFill>
                      <a:prstDash val="solid"/>
                      <a:round/>
                      <a:headEnd type="none" w="med" len="med"/>
                      <a:tailEnd type="none" w="med" len="med"/>
                    </a:lnL>
                    <a:lnR cap="flat">
                      <a:noFill/>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solidFill>
                      <a:srgbClr val="9999FF"/>
                    </a:solidFill>
                  </a:tcPr>
                </a:tc>
              </a:tr>
              <a:tr h="473075">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l"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American Indian</a:t>
                      </a:r>
                    </a:p>
                  </a:txBody>
                  <a:tcPr anchor="ctr" horzOverflow="overflow">
                    <a:lnL cap="flat">
                      <a:noFill/>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4</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1%</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7.2</a:t>
                      </a:r>
                    </a:p>
                  </a:txBody>
                  <a:tcPr anchor="ctr" horzOverflow="overflow">
                    <a:lnL w="12700" cap="flat" cmpd="sng" algn="ctr">
                      <a:solidFill>
                        <a:srgbClr val="6666FF"/>
                      </a:solidFill>
                      <a:prstDash val="solid"/>
                      <a:round/>
                      <a:headEnd type="none" w="med" len="med"/>
                      <a:tailEnd type="none" w="med" len="med"/>
                    </a:lnL>
                    <a:lnR cap="flat">
                      <a:noFill/>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solidFill>
                      <a:srgbClr val="9999FF"/>
                    </a:solidFill>
                  </a:tcPr>
                </a:tc>
              </a:tr>
              <a:tr h="474663">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l"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Asian/Pacific Islander</a:t>
                      </a:r>
                      <a:endParaRPr kumimoji="0" lang="en-US" sz="1800" b="0" i="0" u="none" strike="noStrike" cap="none" normalizeH="0" baseline="0" dirty="0" smtClean="0">
                        <a:ln>
                          <a:noFill/>
                        </a:ln>
                        <a:solidFill>
                          <a:schemeClr val="tx1"/>
                        </a:solidFill>
                        <a:effectLst/>
                        <a:latin typeface="Arial Narrow" pitchFamily="34" charset="0"/>
                      </a:endParaRPr>
                    </a:p>
                  </a:txBody>
                  <a:tcPr anchor="ctr" horzOverflow="overflow">
                    <a:lnL cap="flat">
                      <a:noFill/>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8</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3%</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3.7</a:t>
                      </a:r>
                    </a:p>
                  </a:txBody>
                  <a:tcPr anchor="ctr" horzOverflow="overflow">
                    <a:lnL w="12700" cap="flat" cmpd="sng" algn="ctr">
                      <a:solidFill>
                        <a:srgbClr val="6666FF"/>
                      </a:solidFill>
                      <a:prstDash val="solid"/>
                      <a:round/>
                      <a:headEnd type="none" w="med" len="med"/>
                      <a:tailEnd type="none" w="med" len="med"/>
                    </a:lnL>
                    <a:lnR cap="flat">
                      <a:noFill/>
                    </a:lnR>
                    <a:lnT w="12700" cap="flat" cmpd="sng" algn="ctr">
                      <a:solidFill>
                        <a:srgbClr val="6666FF"/>
                      </a:solidFill>
                      <a:prstDash val="solid"/>
                      <a:round/>
                      <a:headEnd type="none" w="med" len="med"/>
                      <a:tailEnd type="none" w="med" len="med"/>
                    </a:lnT>
                    <a:lnB w="12700" cap="flat" cmpd="sng" algn="ctr">
                      <a:solidFill>
                        <a:srgbClr val="6666FF"/>
                      </a:solidFill>
                      <a:prstDash val="solid"/>
                      <a:round/>
                      <a:headEnd type="none" w="med" len="med"/>
                      <a:tailEnd type="none" w="med" len="med"/>
                    </a:lnB>
                    <a:lnTlToBr>
                      <a:noFill/>
                    </a:lnTlToBr>
                    <a:lnBlToTr>
                      <a:noFill/>
                    </a:lnBlToTr>
                    <a:solidFill>
                      <a:srgbClr val="9999FF"/>
                    </a:solidFill>
                  </a:tcPr>
                </a:tc>
              </a:tr>
              <a:tr h="473075">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l"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Other^</a:t>
                      </a:r>
                      <a:endParaRPr kumimoji="0" lang="en-US" sz="1800" b="0" i="0" u="none" strike="noStrike" cap="none" normalizeH="0" baseline="0" dirty="0" smtClean="0">
                        <a:ln>
                          <a:noFill/>
                        </a:ln>
                        <a:solidFill>
                          <a:schemeClr val="tx1"/>
                        </a:solidFill>
                        <a:effectLst/>
                        <a:latin typeface="Arial Narrow" pitchFamily="34" charset="0"/>
                      </a:endParaRPr>
                    </a:p>
                  </a:txBody>
                  <a:tcPr anchor="ctr" horzOverflow="overflow">
                    <a:lnL cap="flat">
                      <a:noFill/>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28575" cap="flat" cmpd="sng" algn="ctr">
                      <a:solidFill>
                        <a:srgbClr val="FFFF66"/>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5</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28575" cap="flat" cmpd="sng" algn="ctr">
                      <a:solidFill>
                        <a:srgbClr val="FFFF66"/>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2%</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12700" cap="flat" cmpd="sng" algn="ctr">
                      <a:solidFill>
                        <a:srgbClr val="6666FF"/>
                      </a:solidFill>
                      <a:prstDash val="solid"/>
                      <a:round/>
                      <a:headEnd type="none" w="med" len="med"/>
                      <a:tailEnd type="none" w="med" len="med"/>
                    </a:lnT>
                    <a:lnB w="28575" cap="flat" cmpd="sng" algn="ctr">
                      <a:solidFill>
                        <a:srgbClr val="FFFF66"/>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x</a:t>
                      </a:r>
                    </a:p>
                  </a:txBody>
                  <a:tcPr anchor="ctr" horzOverflow="overflow">
                    <a:lnL w="12700" cap="flat" cmpd="sng" algn="ctr">
                      <a:solidFill>
                        <a:srgbClr val="6666FF"/>
                      </a:solidFill>
                      <a:prstDash val="solid"/>
                      <a:round/>
                      <a:headEnd type="none" w="med" len="med"/>
                      <a:tailEnd type="none" w="med" len="med"/>
                    </a:lnL>
                    <a:lnR cap="flat">
                      <a:noFill/>
                    </a:lnR>
                    <a:lnT w="12700" cap="flat" cmpd="sng" algn="ctr">
                      <a:solidFill>
                        <a:srgbClr val="6666FF"/>
                      </a:solidFill>
                      <a:prstDash val="solid"/>
                      <a:round/>
                      <a:headEnd type="none" w="med" len="med"/>
                      <a:tailEnd type="none" w="med" len="med"/>
                    </a:lnT>
                    <a:lnB w="28575" cap="flat" cmpd="sng" algn="ctr">
                      <a:solidFill>
                        <a:srgbClr val="FFFF66"/>
                      </a:solidFill>
                      <a:prstDash val="solid"/>
                      <a:round/>
                      <a:headEnd type="none" w="med" len="med"/>
                      <a:tailEnd type="none" w="med" len="med"/>
                    </a:lnB>
                    <a:lnTlToBr>
                      <a:noFill/>
                    </a:lnTlToBr>
                    <a:lnBlToTr>
                      <a:noFill/>
                    </a:lnBlToTr>
                    <a:solidFill>
                      <a:srgbClr val="9999FF"/>
                    </a:solidFill>
                  </a:tcPr>
                </a:tc>
              </a:tr>
              <a:tr h="517525">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l"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400" b="0" i="1" u="none" strike="noStrike" cap="none" normalizeH="0" baseline="0" dirty="0" smtClean="0">
                          <a:ln>
                            <a:noFill/>
                          </a:ln>
                          <a:solidFill>
                            <a:srgbClr val="79C6FF"/>
                          </a:solidFill>
                          <a:effectLst/>
                          <a:latin typeface="Arial Narrow" pitchFamily="34" charset="0"/>
                        </a:rPr>
                        <a:t>Total</a:t>
                      </a:r>
                    </a:p>
                  </a:txBody>
                  <a:tcPr anchor="ctr" horzOverflow="overflow">
                    <a:lnL cap="flat">
                      <a:noFill/>
                    </a:lnL>
                    <a:lnR w="12700" cap="flat" cmpd="sng" algn="ctr">
                      <a:solidFill>
                        <a:srgbClr val="6666FF"/>
                      </a:solidFill>
                      <a:prstDash val="solid"/>
                      <a:round/>
                      <a:headEnd type="none" w="med" len="med"/>
                      <a:tailEnd type="none" w="med" len="med"/>
                    </a:lnR>
                    <a:lnT w="28575" cap="flat" cmpd="sng" algn="ctr">
                      <a:solidFill>
                        <a:srgbClr val="FFFF66"/>
                      </a:solidFill>
                      <a:prstDash val="solid"/>
                      <a:round/>
                      <a:headEnd type="none" w="med" len="med"/>
                      <a:tailEnd type="none" w="med" len="med"/>
                    </a:lnT>
                    <a:lnB cap="flat">
                      <a:noFill/>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 latinLnBrk="0" hangingPunct="1">
                        <a:lnSpc>
                          <a:spcPct val="85000"/>
                        </a:lnSpc>
                        <a:spcBef>
                          <a:spcPct val="0"/>
                        </a:spcBef>
                        <a:spcAft>
                          <a:spcPct val="25000"/>
                        </a:spcAft>
                        <a:buClr>
                          <a:schemeClr val="tx1"/>
                        </a:buClr>
                        <a:buSzPct val="70000"/>
                        <a:buFont typeface="Wingdings" pitchFamily="2" charset="2"/>
                        <a:buNone/>
                        <a:tabLst/>
                      </a:pPr>
                      <a:r>
                        <a:rPr kumimoji="0" lang="en-US" sz="2000" b="1" i="1" u="none" strike="noStrike" cap="none" normalizeH="0" baseline="0" dirty="0" smtClean="0">
                          <a:ln>
                            <a:noFill/>
                          </a:ln>
                          <a:solidFill>
                            <a:srgbClr val="79C6FF"/>
                          </a:solidFill>
                          <a:effectLst/>
                          <a:latin typeface="Arial" charset="0"/>
                          <a:cs typeface="Arial" charset="0"/>
                        </a:rPr>
                        <a:t>292</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28575" cap="flat" cmpd="sng" algn="ctr">
                      <a:solidFill>
                        <a:srgbClr val="FFFF66"/>
                      </a:solidFill>
                      <a:prstDash val="solid"/>
                      <a:round/>
                      <a:headEnd type="none" w="med" len="med"/>
                      <a:tailEnd type="none" w="med" len="med"/>
                    </a:lnT>
                    <a:lnB cap="flat">
                      <a:noFill/>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r>
                        <a:rPr kumimoji="0" lang="en-US" sz="2000" b="1" i="1" u="none" strike="noStrike" cap="none" normalizeH="0" baseline="0" dirty="0" smtClean="0">
                          <a:ln>
                            <a:noFill/>
                          </a:ln>
                          <a:solidFill>
                            <a:srgbClr val="79C6FF"/>
                          </a:solidFill>
                          <a:effectLst/>
                          <a:latin typeface="Arial" charset="0"/>
                        </a:rPr>
                        <a:t>100%</a:t>
                      </a:r>
                    </a:p>
                  </a:txBody>
                  <a:tcPr anchor="ctr" horzOverflow="overflow">
                    <a:lnL w="12700" cap="flat" cmpd="sng" algn="ctr">
                      <a:solidFill>
                        <a:srgbClr val="6666FF"/>
                      </a:solidFill>
                      <a:prstDash val="solid"/>
                      <a:round/>
                      <a:headEnd type="none" w="med" len="med"/>
                      <a:tailEnd type="none" w="med" len="med"/>
                    </a:lnL>
                    <a:lnR w="12700" cap="flat" cmpd="sng" algn="ctr">
                      <a:solidFill>
                        <a:srgbClr val="6666FF"/>
                      </a:solidFill>
                      <a:prstDash val="solid"/>
                      <a:round/>
                      <a:headEnd type="none" w="med" len="med"/>
                      <a:tailEnd type="none" w="med" len="med"/>
                    </a:lnR>
                    <a:lnT w="28575" cap="flat" cmpd="sng" algn="ctr">
                      <a:solidFill>
                        <a:srgbClr val="FFFF66"/>
                      </a:solidFill>
                      <a:prstDash val="solid"/>
                      <a:round/>
                      <a:headEnd type="none" w="med" len="med"/>
                      <a:tailEnd type="none" w="med" len="med"/>
                    </a:lnT>
                    <a:lnB cap="flat">
                      <a:noFill/>
                    </a:lnB>
                    <a:lnTlToBr>
                      <a:noFill/>
                    </a:lnTlToBr>
                    <a:lnBlToTr>
                      <a:noFill/>
                    </a:lnBlToTr>
                    <a:noFill/>
                  </a:tcPr>
                </a:tc>
                <a:tc>
                  <a:txBody>
                    <a:bodyPr/>
                    <a:lstStyle>
                      <a:lvl1pPr marL="0" algn="l" rtl="0" eaLnBrk="1" latinLnBrk="0" hangingPunct="1">
                        <a:defRPr kumimoji="0" kern="1200">
                          <a:solidFill>
                            <a:schemeClr val="tx1"/>
                          </a:solidFill>
                          <a:latin typeface="Arial Narrow"/>
                        </a:defRPr>
                      </a:lvl1pPr>
                      <a:lvl2pPr marL="457200" algn="l" rtl="0" eaLnBrk="1" latinLnBrk="0" hangingPunct="1">
                        <a:defRPr kumimoji="0" kern="1200">
                          <a:solidFill>
                            <a:schemeClr val="tx1"/>
                          </a:solidFill>
                          <a:latin typeface="Arial Narrow"/>
                        </a:defRPr>
                      </a:lvl2pPr>
                      <a:lvl3pPr marL="914400" algn="l" rtl="0" eaLnBrk="1" latinLnBrk="0" hangingPunct="1">
                        <a:defRPr kumimoji="0" kern="1200">
                          <a:solidFill>
                            <a:schemeClr val="tx1"/>
                          </a:solidFill>
                          <a:latin typeface="Arial Narrow"/>
                        </a:defRPr>
                      </a:lvl3pPr>
                      <a:lvl4pPr marL="1371600" algn="l" rtl="0" eaLnBrk="1" latinLnBrk="0" hangingPunct="1">
                        <a:defRPr kumimoji="0" kern="1200">
                          <a:solidFill>
                            <a:schemeClr val="tx1"/>
                          </a:solidFill>
                          <a:latin typeface="Arial Narrow"/>
                        </a:defRPr>
                      </a:lvl4pPr>
                      <a:lvl5pPr marL="1828800" algn="l" rtl="0" eaLnBrk="1" latinLnBrk="0" hangingPunct="1">
                        <a:defRPr kumimoji="0" kern="1200">
                          <a:solidFill>
                            <a:schemeClr val="tx1"/>
                          </a:solidFill>
                          <a:latin typeface="Arial Narrow"/>
                        </a:defRPr>
                      </a:lvl5pPr>
                      <a:lvl6pPr marL="2286000" algn="l" rtl="0" eaLnBrk="1" latinLnBrk="0" hangingPunct="1">
                        <a:defRPr kumimoji="0" kern="1200">
                          <a:solidFill>
                            <a:schemeClr val="tx1"/>
                          </a:solidFill>
                          <a:latin typeface="Arial Narrow"/>
                        </a:defRPr>
                      </a:lvl6pPr>
                      <a:lvl7pPr marL="2743200" algn="l" rtl="0" eaLnBrk="1" latinLnBrk="0" hangingPunct="1">
                        <a:defRPr kumimoji="0" kern="1200">
                          <a:solidFill>
                            <a:schemeClr val="tx1"/>
                          </a:solidFill>
                          <a:latin typeface="Arial Narrow"/>
                        </a:defRPr>
                      </a:lvl7pPr>
                      <a:lvl8pPr marL="3200400" algn="l" rtl="0" eaLnBrk="1" latinLnBrk="0" hangingPunct="1">
                        <a:defRPr kumimoji="0" kern="1200">
                          <a:solidFill>
                            <a:schemeClr val="tx1"/>
                          </a:solidFill>
                          <a:latin typeface="Arial Narrow"/>
                        </a:defRPr>
                      </a:lvl8pPr>
                      <a:lvl9pPr marL="3657600" algn="l" rtl="0" eaLnBrk="1" latinLnBrk="0" hangingPunct="1">
                        <a:defRPr kumimoji="0" kern="1200">
                          <a:solidFill>
                            <a:schemeClr val="tx1"/>
                          </a:solidFill>
                          <a:latin typeface="Arial Narrow"/>
                        </a:defRPr>
                      </a:lvl9pPr>
                    </a:lstStyle>
                    <a:p>
                      <a:pPr marL="0" marR="0" lvl="0" indent="0" algn="ctr" defTabSz="914400" rtl="0" eaLnBrk="1" fontAlgn="base" latinLnBrk="0" hangingPunct="1">
                        <a:lnSpc>
                          <a:spcPct val="85000"/>
                        </a:lnSpc>
                        <a:spcBef>
                          <a:spcPct val="0"/>
                        </a:spcBef>
                        <a:spcAft>
                          <a:spcPct val="25000"/>
                        </a:spcAft>
                        <a:buClr>
                          <a:schemeClr val="tx1"/>
                        </a:buClr>
                        <a:buSzPct val="70000"/>
                        <a:buFont typeface="Wingdings" pitchFamily="2" charset="2"/>
                        <a:buNone/>
                        <a:tabLst/>
                      </a:pPr>
                      <a:endParaRPr kumimoji="0" lang="en-US" sz="2000" b="1" i="1" u="none" strike="noStrike" cap="none" normalizeH="0" baseline="0" dirty="0" smtClean="0">
                        <a:ln>
                          <a:noFill/>
                        </a:ln>
                        <a:solidFill>
                          <a:srgbClr val="FFFF66"/>
                        </a:solidFill>
                        <a:effectLst/>
                        <a:latin typeface="Arial" charset="0"/>
                      </a:endParaRPr>
                    </a:p>
                  </a:txBody>
                  <a:tcPr anchor="ctr" horzOverflow="overflow">
                    <a:lnL w="12700" cap="flat" cmpd="sng" algn="ctr">
                      <a:solidFill>
                        <a:srgbClr val="6666FF"/>
                      </a:solidFill>
                      <a:prstDash val="solid"/>
                      <a:round/>
                      <a:headEnd type="none" w="med" len="med"/>
                      <a:tailEnd type="none" w="med" len="med"/>
                    </a:lnL>
                    <a:lnR cap="flat">
                      <a:noFill/>
                    </a:lnR>
                    <a:lnT w="28575" cap="flat" cmpd="sng" algn="ctr">
                      <a:solidFill>
                        <a:srgbClr val="FFFF66"/>
                      </a:solidFill>
                      <a:prstDash val="solid"/>
                      <a:round/>
                      <a:headEnd type="none" w="med" len="med"/>
                      <a:tailEnd type="none" w="med" len="med"/>
                    </a:lnT>
                    <a:lnB cap="flat">
                      <a:noFill/>
                    </a:lnB>
                    <a:lnTlToBr>
                      <a:noFill/>
                    </a:lnTlToBr>
                    <a:lnBlToTr>
                      <a:noFill/>
                    </a:lnBlToTr>
                    <a:solidFill>
                      <a:srgbClr val="9999FF"/>
                    </a:solidFill>
                  </a:tcPr>
                </a:tc>
              </a:tr>
            </a:tbl>
          </a:graphicData>
        </a:graphic>
      </p:graphicFrame>
    </p:spTree>
    <p:extLst>
      <p:ext uri="{BB962C8B-B14F-4D97-AF65-F5344CB8AC3E}">
        <p14:creationId xmlns:p14="http://schemas.microsoft.com/office/powerpoint/2010/main" val="3391211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2000</TotalTime>
  <Words>718</Words>
  <Application>Microsoft Office PowerPoint</Application>
  <PresentationFormat>On-screen Show (4:3)</PresentationFormat>
  <Paragraphs>186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Grid</vt:lpstr>
      <vt:lpstr>Providing Guidance For Early Identification, Enhance Testing, and Fast Tracking to Care</vt:lpstr>
      <vt:lpstr>EIIHA Pilot Projects</vt:lpstr>
      <vt:lpstr>Learning Objectives</vt:lpstr>
      <vt:lpstr>Project Objectives</vt:lpstr>
      <vt:lpstr>Background</vt:lpstr>
      <vt:lpstr>Background</vt:lpstr>
      <vt:lpstr>Background</vt:lpstr>
      <vt:lpstr>Background</vt:lpstr>
      <vt:lpstr>State HIV Surveillance Report, 2011 </vt:lpstr>
      <vt:lpstr>State HIV Surveillance Report, 2011 </vt:lpstr>
      <vt:lpstr>Multi-Pronged Approach</vt:lpstr>
      <vt:lpstr>Engaging Stake-Holders</vt:lpstr>
      <vt:lpstr>Research and Education</vt:lpstr>
      <vt:lpstr>Service Areas Reviews</vt:lpstr>
      <vt:lpstr>Bridging The PronGS</vt:lpstr>
      <vt:lpstr>Testing Unaware- Pilot Projects</vt:lpstr>
      <vt:lpstr>Health Care for the Homeless</vt:lpstr>
      <vt:lpstr>Health Care for the Homeless</vt:lpstr>
      <vt:lpstr>Public Health Clinic</vt:lpstr>
      <vt:lpstr>Outreach &amp; Testing Standards</vt:lpstr>
      <vt:lpstr>Fast Track</vt:lpstr>
      <vt:lpstr>Fast Track</vt:lpstr>
      <vt:lpstr>Public Health Clinic Fast Track</vt:lpstr>
      <vt:lpstr>Red Door – Public Health Clinic</vt:lpstr>
      <vt:lpstr>Outreach &amp; Testing Peer Network</vt:lpstr>
      <vt:lpstr>Successes</vt:lpstr>
      <vt:lpstr>Challenges</vt:lpstr>
      <vt:lpstr>Lessons Learned and Modifications</vt:lpstr>
      <vt:lpstr>Next Steps</vt:lpstr>
      <vt:lpstr>Additional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Reviewer training</dc:title>
  <dc:creator>Allison Rojas</dc:creator>
  <cp:lastModifiedBy>Thuan D. Tran</cp:lastModifiedBy>
  <cp:revision>44</cp:revision>
  <cp:lastPrinted>2012-10-23T19:50:08Z</cp:lastPrinted>
  <dcterms:created xsi:type="dcterms:W3CDTF">2011-10-26T17:39:19Z</dcterms:created>
  <dcterms:modified xsi:type="dcterms:W3CDTF">2012-11-29T13:12:32Z</dcterms:modified>
</cp:coreProperties>
</file>