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Lst>
  <p:notesMasterIdLst>
    <p:notesMasterId r:id="rId63"/>
  </p:notesMasterIdLst>
  <p:handoutMasterIdLst>
    <p:handoutMasterId r:id="rId64"/>
  </p:handoutMasterIdLst>
  <p:sldIdLst>
    <p:sldId id="344" r:id="rId2"/>
    <p:sldId id="374" r:id="rId3"/>
    <p:sldId id="389" r:id="rId4"/>
    <p:sldId id="376" r:id="rId5"/>
    <p:sldId id="377" r:id="rId6"/>
    <p:sldId id="378" r:id="rId7"/>
    <p:sldId id="380" r:id="rId8"/>
    <p:sldId id="381" r:id="rId9"/>
    <p:sldId id="382" r:id="rId10"/>
    <p:sldId id="426" r:id="rId11"/>
    <p:sldId id="399" r:id="rId12"/>
    <p:sldId id="400" r:id="rId13"/>
    <p:sldId id="418" r:id="rId14"/>
    <p:sldId id="419" r:id="rId15"/>
    <p:sldId id="424" r:id="rId16"/>
    <p:sldId id="425" r:id="rId17"/>
    <p:sldId id="413" r:id="rId18"/>
    <p:sldId id="416" r:id="rId19"/>
    <p:sldId id="422" r:id="rId20"/>
    <p:sldId id="408" r:id="rId21"/>
    <p:sldId id="409" r:id="rId22"/>
    <p:sldId id="423" r:id="rId23"/>
    <p:sldId id="375"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7" r:id="rId44"/>
    <p:sldId id="448" r:id="rId45"/>
    <p:sldId id="449" r:id="rId46"/>
    <p:sldId id="450" r:id="rId47"/>
    <p:sldId id="452" r:id="rId48"/>
    <p:sldId id="453" r:id="rId49"/>
    <p:sldId id="454" r:id="rId50"/>
    <p:sldId id="455" r:id="rId51"/>
    <p:sldId id="456" r:id="rId52"/>
    <p:sldId id="457" r:id="rId53"/>
    <p:sldId id="458" r:id="rId54"/>
    <p:sldId id="459" r:id="rId55"/>
    <p:sldId id="460" r:id="rId56"/>
    <p:sldId id="461" r:id="rId57"/>
    <p:sldId id="462" r:id="rId58"/>
    <p:sldId id="451" r:id="rId59"/>
    <p:sldId id="396" r:id="rId60"/>
    <p:sldId id="427" r:id="rId61"/>
    <p:sldId id="393" r:id="rId6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DB3"/>
    <a:srgbClr val="FFFFCC"/>
    <a:srgbClr val="CCFFFF"/>
    <a:srgbClr val="CC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6" d="100"/>
          <a:sy n="76" d="100"/>
        </p:scale>
        <p:origin x="-72" y="-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1512"/>
    </p:cViewPr>
  </p:sorterViewPr>
  <p:notesViewPr>
    <p:cSldViewPr showGuides="1">
      <p:cViewPr varScale="1">
        <p:scale>
          <a:sx n="89" d="100"/>
          <a:sy n="89" d="100"/>
        </p:scale>
        <p:origin x="-243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ivq98320\Local%20Settings\Temporary%20Internet%20Files\Content.Outlook\Y10LKD21\spectrum%20numbers%20va.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1"/>
          <c:order val="0"/>
          <c:tx>
            <c:strRef>
              <c:f>Sheet2!$D$2</c:f>
              <c:strCache>
                <c:ptCount val="1"/>
                <c:pt idx="0">
                  <c:v>Central</c:v>
                </c:pt>
              </c:strCache>
            </c:strRef>
          </c:tx>
          <c:spPr>
            <a:solidFill>
              <a:srgbClr val="FF0000"/>
            </a:solidFill>
            <a:ln>
              <a:solidFill>
                <a:schemeClr val="bg1"/>
              </a:solidFill>
            </a:ln>
          </c:spPr>
          <c:invertIfNegative val="0"/>
          <c:dLbls>
            <c:dLbl>
              <c:idx val="0"/>
              <c:layout>
                <c:manualLayout>
                  <c:x val="1.1257058776743802E-2"/>
                  <c:y val="-7.5187641018557129E-3"/>
                </c:manualLayout>
              </c:layout>
              <c:showLegendKey val="0"/>
              <c:showVal val="1"/>
              <c:showCatName val="0"/>
              <c:showSerName val="0"/>
              <c:showPercent val="0"/>
              <c:showBubbleSize val="0"/>
            </c:dLbl>
            <c:dLbl>
              <c:idx val="1"/>
              <c:layout>
                <c:manualLayout>
                  <c:x val="9.5735570932421743E-3"/>
                  <c:y val="0"/>
                </c:manualLayout>
              </c:layout>
              <c:showLegendKey val="0"/>
              <c:showVal val="1"/>
              <c:showCatName val="0"/>
              <c:showSerName val="0"/>
              <c:showPercent val="0"/>
              <c:showBubbleSize val="0"/>
            </c:dLbl>
            <c:dLbl>
              <c:idx val="2"/>
              <c:layout>
                <c:manualLayout>
                  <c:x val="-4.8410615339749431E-3"/>
                  <c:y val="0"/>
                </c:manualLayout>
              </c:layout>
              <c:showLegendKey val="0"/>
              <c:showVal val="1"/>
              <c:showCatName val="0"/>
              <c:showSerName val="0"/>
              <c:showPercent val="0"/>
              <c:showBubbleSize val="0"/>
            </c:dLbl>
            <c:dLbl>
              <c:idx val="3"/>
              <c:layout>
                <c:manualLayout>
                  <c:x val="-5.8935814841326933E-3"/>
                  <c:y val="-1.77526822305107E-2"/>
                </c:manualLayout>
              </c:layout>
              <c:showLegendKey val="0"/>
              <c:showVal val="1"/>
              <c:showCatName val="0"/>
              <c:showSerName val="0"/>
              <c:showPercent val="0"/>
              <c:showBubbleSize val="0"/>
            </c:dLbl>
            <c:dLbl>
              <c:idx val="4"/>
              <c:layout>
                <c:manualLayout>
                  <c:x val="-5.274530077679691E-4"/>
                  <c:y val="-9.1895749873371225E-3"/>
                </c:manualLayout>
              </c:layout>
              <c:showLegendKey val="0"/>
              <c:showVal val="1"/>
              <c:showCatName val="0"/>
              <c:showSerName val="0"/>
              <c:showPercent val="0"/>
              <c:showBubbleSize val="0"/>
            </c:dLbl>
            <c:dLbl>
              <c:idx val="5"/>
              <c:layout>
                <c:manualLayout>
                  <c:x val="-3.1575598504732412E-3"/>
                  <c:y val="-1.7961504811898614E-2"/>
                </c:manualLayout>
              </c:layout>
              <c:showLegendKey val="0"/>
              <c:showVal val="1"/>
              <c:showCatName val="0"/>
              <c:showSerName val="0"/>
              <c:showPercent val="0"/>
              <c:showBubbleSize val="0"/>
            </c:dLbl>
            <c:dLbl>
              <c:idx val="6"/>
              <c:layout>
                <c:manualLayout>
                  <c:x val="3.2609560168615419E-3"/>
                  <c:y val="1.294907215545420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Sheet2!$A$3:$A$9</c:f>
              <c:strCache>
                <c:ptCount val="7"/>
                <c:pt idx="0">
                  <c:v>HIV infected</c:v>
                </c:pt>
                <c:pt idx="1">
                  <c:v>HIV diagnosed</c:v>
                </c:pt>
                <c:pt idx="2">
                  <c:v>Linked to HIV Care</c:v>
                </c:pt>
                <c:pt idx="3">
                  <c:v>Retained in HIV Care</c:v>
                </c:pt>
                <c:pt idx="4">
                  <c:v>Need ARV therapy</c:v>
                </c:pt>
                <c:pt idx="5">
                  <c:v>On ARV therapy</c:v>
                </c:pt>
                <c:pt idx="6">
                  <c:v>Adherent/Undetectable</c:v>
                </c:pt>
              </c:strCache>
            </c:strRef>
          </c:cat>
          <c:val>
            <c:numRef>
              <c:f>Sheet2!$D$3:$D$9</c:f>
              <c:numCache>
                <c:formatCode>_(* #,##0_);_(* \(#,##0\);_(* "-"??_);_(@_)</c:formatCode>
                <c:ptCount val="7"/>
                <c:pt idx="0">
                  <c:v>6959.493670886076</c:v>
                </c:pt>
                <c:pt idx="1">
                  <c:v>5498</c:v>
                </c:pt>
                <c:pt idx="2">
                  <c:v>4123.5</c:v>
                </c:pt>
                <c:pt idx="3">
                  <c:v>2749</c:v>
                </c:pt>
                <c:pt idx="4">
                  <c:v>2199.1999999999998</c:v>
                </c:pt>
                <c:pt idx="5">
                  <c:v>1649.4</c:v>
                </c:pt>
                <c:pt idx="6">
                  <c:v>1319.52</c:v>
                </c:pt>
              </c:numCache>
            </c:numRef>
          </c:val>
        </c:ser>
        <c:ser>
          <c:idx val="2"/>
          <c:order val="1"/>
          <c:tx>
            <c:strRef>
              <c:f>Sheet2!$F$2</c:f>
              <c:strCache>
                <c:ptCount val="1"/>
                <c:pt idx="0">
                  <c:v>Southwest</c:v>
                </c:pt>
              </c:strCache>
            </c:strRef>
          </c:tx>
          <c:spPr>
            <a:solidFill>
              <a:schemeClr val="accent5">
                <a:lumMod val="60000"/>
                <a:lumOff val="40000"/>
              </a:schemeClr>
            </a:solidFill>
            <a:ln>
              <a:solidFill>
                <a:schemeClr val="bg1"/>
              </a:solidFill>
            </a:ln>
          </c:spPr>
          <c:invertIfNegative val="0"/>
          <c:dLbls>
            <c:dLbl>
              <c:idx val="0"/>
              <c:layout>
                <c:manualLayout>
                  <c:x val="1.0625944484212202E-2"/>
                  <c:y val="4.1764516277570721E-4"/>
                </c:manualLayout>
              </c:layout>
              <c:showLegendKey val="0"/>
              <c:showVal val="1"/>
              <c:showCatName val="0"/>
              <c:showSerName val="0"/>
              <c:showPercent val="0"/>
              <c:showBubbleSize val="0"/>
            </c:dLbl>
            <c:dLbl>
              <c:idx val="1"/>
              <c:layout>
                <c:manualLayout>
                  <c:x val="6.206553726238781E-3"/>
                  <c:y val="-1.4411060459547799E-2"/>
                </c:manualLayout>
              </c:layout>
              <c:showLegendKey val="0"/>
              <c:showVal val="1"/>
              <c:showCatName val="0"/>
              <c:showSerName val="0"/>
              <c:showPercent val="0"/>
              <c:showBubbleSize val="0"/>
            </c:dLbl>
            <c:dLbl>
              <c:idx val="2"/>
              <c:layout>
                <c:manualLayout>
                  <c:x val="1.0310453617540301E-2"/>
                  <c:y val="2.2975088640235812E-3"/>
                </c:manualLayout>
              </c:layout>
              <c:showLegendKey val="0"/>
              <c:showVal val="1"/>
              <c:showCatName val="0"/>
              <c:showSerName val="0"/>
              <c:showPercent val="0"/>
              <c:showBubbleSize val="0"/>
            </c:dLbl>
            <c:dLbl>
              <c:idx val="3"/>
              <c:layout>
                <c:manualLayout>
                  <c:x val="2.9453325910018917E-3"/>
                  <c:y val="-1.7335037067735013E-2"/>
                </c:manualLayout>
              </c:layout>
              <c:showLegendKey val="0"/>
              <c:showVal val="1"/>
              <c:showCatName val="0"/>
              <c:showSerName val="0"/>
              <c:showPercent val="0"/>
              <c:showBubbleSize val="0"/>
            </c:dLbl>
            <c:dLbl>
              <c:idx val="4"/>
              <c:layout>
                <c:manualLayout>
                  <c:x val="5.9969776505209718E-3"/>
                  <c:y val="-1.5455403600865704E-2"/>
                </c:manualLayout>
              </c:layout>
              <c:showLegendKey val="0"/>
              <c:showVal val="1"/>
              <c:showCatName val="0"/>
              <c:showSerName val="0"/>
              <c:showPercent val="0"/>
              <c:showBubbleSize val="0"/>
            </c:dLbl>
            <c:dLbl>
              <c:idx val="5"/>
              <c:layout>
                <c:manualLayout>
                  <c:x val="3.9979851003473215E-3"/>
                  <c:y val="-2.8195422940553508E-2"/>
                </c:manualLayout>
              </c:layout>
              <c:showLegendKey val="0"/>
              <c:showVal val="1"/>
              <c:showCatName val="0"/>
              <c:showSerName val="0"/>
              <c:showPercent val="0"/>
              <c:showBubbleSize val="0"/>
            </c:dLbl>
            <c:dLbl>
              <c:idx val="6"/>
              <c:layout>
                <c:manualLayout>
                  <c:x val="1.4715395424056801E-3"/>
                  <c:y val="-1.461988304093570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Sheet2!$A$3:$A$9</c:f>
              <c:strCache>
                <c:ptCount val="7"/>
                <c:pt idx="0">
                  <c:v>HIV infected</c:v>
                </c:pt>
                <c:pt idx="1">
                  <c:v>HIV diagnosed</c:v>
                </c:pt>
                <c:pt idx="2">
                  <c:v>Linked to HIV Care</c:v>
                </c:pt>
                <c:pt idx="3">
                  <c:v>Retained in HIV Care</c:v>
                </c:pt>
                <c:pt idx="4">
                  <c:v>Need ARV therapy</c:v>
                </c:pt>
                <c:pt idx="5">
                  <c:v>On ARV therapy</c:v>
                </c:pt>
                <c:pt idx="6">
                  <c:v>Adherent/Undetectable</c:v>
                </c:pt>
              </c:strCache>
            </c:strRef>
          </c:cat>
          <c:val>
            <c:numRef>
              <c:f>Sheet2!$F$3:$F$9</c:f>
              <c:numCache>
                <c:formatCode>_(* #,##0_);_(* \(#,##0\);_(* "-"??_);_(@_)</c:formatCode>
                <c:ptCount val="7"/>
                <c:pt idx="0">
                  <c:v>2378.481012658237</c:v>
                </c:pt>
                <c:pt idx="1">
                  <c:v>1879</c:v>
                </c:pt>
                <c:pt idx="2">
                  <c:v>1409.25</c:v>
                </c:pt>
                <c:pt idx="3">
                  <c:v>939.5</c:v>
                </c:pt>
                <c:pt idx="4">
                  <c:v>751.6</c:v>
                </c:pt>
                <c:pt idx="5">
                  <c:v>563.70000000000005</c:v>
                </c:pt>
                <c:pt idx="6">
                  <c:v>450.96</c:v>
                </c:pt>
              </c:numCache>
            </c:numRef>
          </c:val>
        </c:ser>
        <c:dLbls>
          <c:showLegendKey val="0"/>
          <c:showVal val="1"/>
          <c:showCatName val="0"/>
          <c:showSerName val="0"/>
          <c:showPercent val="0"/>
          <c:showBubbleSize val="0"/>
        </c:dLbls>
        <c:gapWidth val="150"/>
        <c:axId val="218329088"/>
        <c:axId val="44353216"/>
      </c:barChart>
      <c:catAx>
        <c:axId val="218329088"/>
        <c:scaling>
          <c:orientation val="minMax"/>
        </c:scaling>
        <c:delete val="0"/>
        <c:axPos val="b"/>
        <c:majorTickMark val="out"/>
        <c:minorTickMark val="none"/>
        <c:tickLblPos val="nextTo"/>
        <c:txPr>
          <a:bodyPr/>
          <a:lstStyle/>
          <a:p>
            <a:pPr>
              <a:defRPr sz="1400"/>
            </a:pPr>
            <a:endParaRPr lang="en-US"/>
          </a:p>
        </c:txPr>
        <c:crossAx val="44353216"/>
        <c:crosses val="autoZero"/>
        <c:auto val="1"/>
        <c:lblAlgn val="ctr"/>
        <c:lblOffset val="100"/>
        <c:noMultiLvlLbl val="0"/>
      </c:catAx>
      <c:valAx>
        <c:axId val="44353216"/>
        <c:scaling>
          <c:orientation val="minMax"/>
        </c:scaling>
        <c:delete val="0"/>
        <c:axPos val="l"/>
        <c:majorGridlines/>
        <c:title>
          <c:tx>
            <c:rich>
              <a:bodyPr rot="-5400000" vert="horz"/>
              <a:lstStyle/>
              <a:p>
                <a:pPr>
                  <a:defRPr sz="1400"/>
                </a:pPr>
                <a:r>
                  <a:rPr lang="en-US" sz="1400" dirty="0"/>
                  <a:t>Number</a:t>
                </a:r>
                <a:r>
                  <a:rPr lang="en-US" sz="1400" baseline="0" dirty="0"/>
                  <a:t> of Individuals</a:t>
                </a:r>
                <a:endParaRPr lang="en-US" sz="1400" dirty="0"/>
              </a:p>
            </c:rich>
          </c:tx>
          <c:overlay val="0"/>
        </c:title>
        <c:numFmt formatCode="_(* #,##0_);_(* \(#,##0\);_(* &quot;-&quot;??_);_(@_)" sourceLinked="1"/>
        <c:majorTickMark val="out"/>
        <c:minorTickMark val="none"/>
        <c:tickLblPos val="nextTo"/>
        <c:crossAx val="218329088"/>
        <c:crosses val="autoZero"/>
        <c:crossBetween val="between"/>
      </c:valAx>
    </c:plotArea>
    <c:legend>
      <c:legendPos val="b"/>
      <c:layout>
        <c:manualLayout>
          <c:xMode val="edge"/>
          <c:yMode val="edge"/>
          <c:x val="0.3239555661602922"/>
          <c:y val="0.91203826495372298"/>
          <c:w val="0.27633129192184414"/>
          <c:h val="7.0417875397154286E-2"/>
        </c:manualLayout>
      </c:layout>
      <c:overlay val="0"/>
      <c:txPr>
        <a:bodyPr/>
        <a:lstStyle/>
        <a:p>
          <a:pPr>
            <a:defRPr sz="1400">
              <a:solidFill>
                <a:schemeClr val="tx1"/>
              </a:solidFill>
            </a:defRPr>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3F5B3-1E94-B842-BDF0-3C825732F17F}" type="doc">
      <dgm:prSet loTypeId="urn:microsoft.com/office/officeart/2005/8/layout/cycle8" loCatId="" qsTypeId="urn:microsoft.com/office/officeart/2005/8/quickstyle/simple4" qsCatId="simple" csTypeId="urn:microsoft.com/office/officeart/2005/8/colors/accent1_2" csCatId="accent1"/>
      <dgm:spPr/>
      <dgm:t>
        <a:bodyPr/>
        <a:lstStyle/>
        <a:p>
          <a:endParaRPr lang="en-US"/>
        </a:p>
      </dgm:t>
    </dgm:pt>
    <dgm:pt modelId="{119FB09E-B97D-8342-A711-6BFA4E0F5A46}">
      <dgm:prSet/>
      <dgm:spPr/>
      <dgm:t>
        <a:bodyPr/>
        <a:lstStyle/>
        <a:p>
          <a:pPr rtl="0"/>
          <a:r>
            <a:rPr lang="en-US" smtClean="0"/>
            <a:t>Pre-Work</a:t>
          </a:r>
          <a:endParaRPr lang="en-US"/>
        </a:p>
      </dgm:t>
    </dgm:pt>
    <dgm:pt modelId="{5DE1DE61-914F-534B-B058-A09FB9408421}" type="parTrans" cxnId="{41D0431E-959C-244E-BC1D-3A7D41FAA4DB}">
      <dgm:prSet/>
      <dgm:spPr/>
      <dgm:t>
        <a:bodyPr/>
        <a:lstStyle/>
        <a:p>
          <a:endParaRPr lang="en-US"/>
        </a:p>
      </dgm:t>
    </dgm:pt>
    <dgm:pt modelId="{BF1E1B6C-D8A5-F344-8106-C7EBF50219D3}" type="sibTrans" cxnId="{41D0431E-959C-244E-BC1D-3A7D41FAA4DB}">
      <dgm:prSet/>
      <dgm:spPr/>
      <dgm:t>
        <a:bodyPr/>
        <a:lstStyle/>
        <a:p>
          <a:endParaRPr lang="en-US"/>
        </a:p>
      </dgm:t>
    </dgm:pt>
    <dgm:pt modelId="{FA51D39B-674E-CC47-AC7C-F4E849030A62}">
      <dgm:prSet/>
      <dgm:spPr/>
      <dgm:t>
        <a:bodyPr/>
        <a:lstStyle/>
        <a:p>
          <a:pPr rtl="0"/>
          <a:r>
            <a:rPr lang="en-US" smtClean="0"/>
            <a:t>Learning Sessions</a:t>
          </a:r>
          <a:endParaRPr lang="en-US"/>
        </a:p>
      </dgm:t>
    </dgm:pt>
    <dgm:pt modelId="{6D8F50F1-F252-004B-9A0F-E4E1E8036088}" type="parTrans" cxnId="{A1A1C6C7-539D-4747-A313-CC1BB0C31B8C}">
      <dgm:prSet/>
      <dgm:spPr/>
      <dgm:t>
        <a:bodyPr/>
        <a:lstStyle/>
        <a:p>
          <a:endParaRPr lang="en-US"/>
        </a:p>
      </dgm:t>
    </dgm:pt>
    <dgm:pt modelId="{272D2B82-7148-084C-9660-355C6761E725}" type="sibTrans" cxnId="{A1A1C6C7-539D-4747-A313-CC1BB0C31B8C}">
      <dgm:prSet/>
      <dgm:spPr/>
      <dgm:t>
        <a:bodyPr/>
        <a:lstStyle/>
        <a:p>
          <a:endParaRPr lang="en-US"/>
        </a:p>
      </dgm:t>
    </dgm:pt>
    <dgm:pt modelId="{8F5CB3E4-4384-994C-9430-F72BB488A339}">
      <dgm:prSet/>
      <dgm:spPr/>
      <dgm:t>
        <a:bodyPr/>
        <a:lstStyle/>
        <a:p>
          <a:pPr rtl="0"/>
          <a:r>
            <a:rPr lang="en-US" dirty="0" smtClean="0"/>
            <a:t>Action Periods</a:t>
          </a:r>
          <a:endParaRPr lang="en-US" dirty="0"/>
        </a:p>
      </dgm:t>
    </dgm:pt>
    <dgm:pt modelId="{FC0339B2-E600-9B4F-8F05-ACE72676E7C5}" type="parTrans" cxnId="{D869F84F-F12A-4140-9065-EB12F1B606F6}">
      <dgm:prSet/>
      <dgm:spPr/>
      <dgm:t>
        <a:bodyPr/>
        <a:lstStyle/>
        <a:p>
          <a:endParaRPr lang="en-US"/>
        </a:p>
      </dgm:t>
    </dgm:pt>
    <dgm:pt modelId="{5380EE27-1852-AB48-8496-CA5702A5E6EC}" type="sibTrans" cxnId="{D869F84F-F12A-4140-9065-EB12F1B606F6}">
      <dgm:prSet/>
      <dgm:spPr/>
      <dgm:t>
        <a:bodyPr/>
        <a:lstStyle/>
        <a:p>
          <a:endParaRPr lang="en-US"/>
        </a:p>
      </dgm:t>
    </dgm:pt>
    <dgm:pt modelId="{69F14049-40C7-C549-8129-8F1FE16CDBEF}" type="pres">
      <dgm:prSet presAssocID="{60E3F5B3-1E94-B842-BDF0-3C825732F17F}" presName="compositeShape" presStyleCnt="0">
        <dgm:presLayoutVars>
          <dgm:chMax val="7"/>
          <dgm:dir/>
          <dgm:resizeHandles val="exact"/>
        </dgm:presLayoutVars>
      </dgm:prSet>
      <dgm:spPr/>
      <dgm:t>
        <a:bodyPr/>
        <a:lstStyle/>
        <a:p>
          <a:endParaRPr lang="en-US"/>
        </a:p>
      </dgm:t>
    </dgm:pt>
    <dgm:pt modelId="{24002EFD-871A-6741-AA3B-71B3414F99F6}" type="pres">
      <dgm:prSet presAssocID="{60E3F5B3-1E94-B842-BDF0-3C825732F17F}" presName="wedge1" presStyleLbl="node1" presStyleIdx="0" presStyleCnt="3"/>
      <dgm:spPr/>
      <dgm:t>
        <a:bodyPr/>
        <a:lstStyle/>
        <a:p>
          <a:endParaRPr lang="en-US"/>
        </a:p>
      </dgm:t>
    </dgm:pt>
    <dgm:pt modelId="{ED498C71-F989-0A4F-946D-FEFB00826423}" type="pres">
      <dgm:prSet presAssocID="{60E3F5B3-1E94-B842-BDF0-3C825732F17F}" presName="dummy1a" presStyleCnt="0"/>
      <dgm:spPr/>
    </dgm:pt>
    <dgm:pt modelId="{5F93C2CE-431D-0E43-A3C0-380181651731}" type="pres">
      <dgm:prSet presAssocID="{60E3F5B3-1E94-B842-BDF0-3C825732F17F}" presName="dummy1b" presStyleCnt="0"/>
      <dgm:spPr/>
    </dgm:pt>
    <dgm:pt modelId="{27F3AEF4-90C7-FD47-8028-B601351FEFEB}" type="pres">
      <dgm:prSet presAssocID="{60E3F5B3-1E94-B842-BDF0-3C825732F17F}" presName="wedge1Tx" presStyleLbl="node1" presStyleIdx="0" presStyleCnt="3">
        <dgm:presLayoutVars>
          <dgm:chMax val="0"/>
          <dgm:chPref val="0"/>
          <dgm:bulletEnabled val="1"/>
        </dgm:presLayoutVars>
      </dgm:prSet>
      <dgm:spPr/>
      <dgm:t>
        <a:bodyPr/>
        <a:lstStyle/>
        <a:p>
          <a:endParaRPr lang="en-US"/>
        </a:p>
      </dgm:t>
    </dgm:pt>
    <dgm:pt modelId="{0E4ECFBD-47B5-CD43-B104-C4601C0B683A}" type="pres">
      <dgm:prSet presAssocID="{60E3F5B3-1E94-B842-BDF0-3C825732F17F}" presName="wedge2" presStyleLbl="node1" presStyleIdx="1" presStyleCnt="3"/>
      <dgm:spPr/>
      <dgm:t>
        <a:bodyPr/>
        <a:lstStyle/>
        <a:p>
          <a:endParaRPr lang="en-US"/>
        </a:p>
      </dgm:t>
    </dgm:pt>
    <dgm:pt modelId="{D89C8775-1CE2-AB4D-B549-80A14BB7FE94}" type="pres">
      <dgm:prSet presAssocID="{60E3F5B3-1E94-B842-BDF0-3C825732F17F}" presName="dummy2a" presStyleCnt="0"/>
      <dgm:spPr/>
    </dgm:pt>
    <dgm:pt modelId="{6098AF05-D9C7-C04C-8D4B-74AA49A79E11}" type="pres">
      <dgm:prSet presAssocID="{60E3F5B3-1E94-B842-BDF0-3C825732F17F}" presName="dummy2b" presStyleCnt="0"/>
      <dgm:spPr/>
    </dgm:pt>
    <dgm:pt modelId="{F134088A-4F1E-3447-ACE4-0972F22EA6DA}" type="pres">
      <dgm:prSet presAssocID="{60E3F5B3-1E94-B842-BDF0-3C825732F17F}" presName="wedge2Tx" presStyleLbl="node1" presStyleIdx="1" presStyleCnt="3">
        <dgm:presLayoutVars>
          <dgm:chMax val="0"/>
          <dgm:chPref val="0"/>
          <dgm:bulletEnabled val="1"/>
        </dgm:presLayoutVars>
      </dgm:prSet>
      <dgm:spPr/>
      <dgm:t>
        <a:bodyPr/>
        <a:lstStyle/>
        <a:p>
          <a:endParaRPr lang="en-US"/>
        </a:p>
      </dgm:t>
    </dgm:pt>
    <dgm:pt modelId="{CEA4AFBF-AF6E-1D4A-8042-AB0F36C7F7F4}" type="pres">
      <dgm:prSet presAssocID="{60E3F5B3-1E94-B842-BDF0-3C825732F17F}" presName="wedge3" presStyleLbl="node1" presStyleIdx="2" presStyleCnt="3"/>
      <dgm:spPr/>
      <dgm:t>
        <a:bodyPr/>
        <a:lstStyle/>
        <a:p>
          <a:endParaRPr lang="en-US"/>
        </a:p>
      </dgm:t>
    </dgm:pt>
    <dgm:pt modelId="{00598B37-2671-264D-807E-52ABDBB01F0F}" type="pres">
      <dgm:prSet presAssocID="{60E3F5B3-1E94-B842-BDF0-3C825732F17F}" presName="dummy3a" presStyleCnt="0"/>
      <dgm:spPr/>
    </dgm:pt>
    <dgm:pt modelId="{2FB80D6F-7F13-1646-8F37-4F84F4AE6CB3}" type="pres">
      <dgm:prSet presAssocID="{60E3F5B3-1E94-B842-BDF0-3C825732F17F}" presName="dummy3b" presStyleCnt="0"/>
      <dgm:spPr/>
    </dgm:pt>
    <dgm:pt modelId="{1BBED4AD-5B79-2647-BF90-A7FDF60D491D}" type="pres">
      <dgm:prSet presAssocID="{60E3F5B3-1E94-B842-BDF0-3C825732F17F}" presName="wedge3Tx" presStyleLbl="node1" presStyleIdx="2" presStyleCnt="3">
        <dgm:presLayoutVars>
          <dgm:chMax val="0"/>
          <dgm:chPref val="0"/>
          <dgm:bulletEnabled val="1"/>
        </dgm:presLayoutVars>
      </dgm:prSet>
      <dgm:spPr/>
      <dgm:t>
        <a:bodyPr/>
        <a:lstStyle/>
        <a:p>
          <a:endParaRPr lang="en-US"/>
        </a:p>
      </dgm:t>
    </dgm:pt>
    <dgm:pt modelId="{55807581-40B9-0A4F-AC32-1B4E93D466E9}" type="pres">
      <dgm:prSet presAssocID="{BF1E1B6C-D8A5-F344-8106-C7EBF50219D3}" presName="arrowWedge1" presStyleLbl="fgSibTrans2D1" presStyleIdx="0" presStyleCnt="3"/>
      <dgm:spPr/>
    </dgm:pt>
    <dgm:pt modelId="{91CF6CF8-2560-224E-B765-8419B6B821E1}" type="pres">
      <dgm:prSet presAssocID="{272D2B82-7148-084C-9660-355C6761E725}" presName="arrowWedge2" presStyleLbl="fgSibTrans2D1" presStyleIdx="1" presStyleCnt="3"/>
      <dgm:spPr/>
    </dgm:pt>
    <dgm:pt modelId="{5967B4FB-0199-5C49-9519-CFC3EE441BFD}" type="pres">
      <dgm:prSet presAssocID="{5380EE27-1852-AB48-8496-CA5702A5E6EC}" presName="arrowWedge3" presStyleLbl="fgSibTrans2D1" presStyleIdx="2" presStyleCnt="3"/>
      <dgm:spPr/>
    </dgm:pt>
  </dgm:ptLst>
  <dgm:cxnLst>
    <dgm:cxn modelId="{41D0431E-959C-244E-BC1D-3A7D41FAA4DB}" srcId="{60E3F5B3-1E94-B842-BDF0-3C825732F17F}" destId="{119FB09E-B97D-8342-A711-6BFA4E0F5A46}" srcOrd="0" destOrd="0" parTransId="{5DE1DE61-914F-534B-B058-A09FB9408421}" sibTransId="{BF1E1B6C-D8A5-F344-8106-C7EBF50219D3}"/>
    <dgm:cxn modelId="{760D01BA-137E-4C6C-B846-B65E2C2988C1}" type="presOf" srcId="{119FB09E-B97D-8342-A711-6BFA4E0F5A46}" destId="{27F3AEF4-90C7-FD47-8028-B601351FEFEB}" srcOrd="1" destOrd="0" presId="urn:microsoft.com/office/officeart/2005/8/layout/cycle8"/>
    <dgm:cxn modelId="{12BF2DBB-F764-40A6-8485-D60515A50623}" type="presOf" srcId="{FA51D39B-674E-CC47-AC7C-F4E849030A62}" destId="{F134088A-4F1E-3447-ACE4-0972F22EA6DA}" srcOrd="1" destOrd="0" presId="urn:microsoft.com/office/officeart/2005/8/layout/cycle8"/>
    <dgm:cxn modelId="{F61A1DD9-8216-490A-9AA9-31FC08500FFA}" type="presOf" srcId="{FA51D39B-674E-CC47-AC7C-F4E849030A62}" destId="{0E4ECFBD-47B5-CD43-B104-C4601C0B683A}" srcOrd="0" destOrd="0" presId="urn:microsoft.com/office/officeart/2005/8/layout/cycle8"/>
    <dgm:cxn modelId="{E82D5012-8B40-4D9B-BC4F-ABE60964E36F}" type="presOf" srcId="{119FB09E-B97D-8342-A711-6BFA4E0F5A46}" destId="{24002EFD-871A-6741-AA3B-71B3414F99F6}" srcOrd="0" destOrd="0" presId="urn:microsoft.com/office/officeart/2005/8/layout/cycle8"/>
    <dgm:cxn modelId="{561338D2-1760-4C16-8ECB-865678EC45E6}" type="presOf" srcId="{60E3F5B3-1E94-B842-BDF0-3C825732F17F}" destId="{69F14049-40C7-C549-8129-8F1FE16CDBEF}" srcOrd="0" destOrd="0" presId="urn:microsoft.com/office/officeart/2005/8/layout/cycle8"/>
    <dgm:cxn modelId="{A1A1C6C7-539D-4747-A313-CC1BB0C31B8C}" srcId="{60E3F5B3-1E94-B842-BDF0-3C825732F17F}" destId="{FA51D39B-674E-CC47-AC7C-F4E849030A62}" srcOrd="1" destOrd="0" parTransId="{6D8F50F1-F252-004B-9A0F-E4E1E8036088}" sibTransId="{272D2B82-7148-084C-9660-355C6761E725}"/>
    <dgm:cxn modelId="{B988C110-E0EC-4603-A3C8-1E4338DBDD2D}" type="presOf" srcId="{8F5CB3E4-4384-994C-9430-F72BB488A339}" destId="{CEA4AFBF-AF6E-1D4A-8042-AB0F36C7F7F4}" srcOrd="0" destOrd="0" presId="urn:microsoft.com/office/officeart/2005/8/layout/cycle8"/>
    <dgm:cxn modelId="{B6C39C20-4A3C-4BCF-8CE4-238ACB85B0A7}" type="presOf" srcId="{8F5CB3E4-4384-994C-9430-F72BB488A339}" destId="{1BBED4AD-5B79-2647-BF90-A7FDF60D491D}" srcOrd="1" destOrd="0" presId="urn:microsoft.com/office/officeart/2005/8/layout/cycle8"/>
    <dgm:cxn modelId="{D869F84F-F12A-4140-9065-EB12F1B606F6}" srcId="{60E3F5B3-1E94-B842-BDF0-3C825732F17F}" destId="{8F5CB3E4-4384-994C-9430-F72BB488A339}" srcOrd="2" destOrd="0" parTransId="{FC0339B2-E600-9B4F-8F05-ACE72676E7C5}" sibTransId="{5380EE27-1852-AB48-8496-CA5702A5E6EC}"/>
    <dgm:cxn modelId="{1BB788F9-C014-489D-B75F-8BCE50C8B899}" type="presParOf" srcId="{69F14049-40C7-C549-8129-8F1FE16CDBEF}" destId="{24002EFD-871A-6741-AA3B-71B3414F99F6}" srcOrd="0" destOrd="0" presId="urn:microsoft.com/office/officeart/2005/8/layout/cycle8"/>
    <dgm:cxn modelId="{DD045670-5B76-4708-A8F3-B55C3BF8E28E}" type="presParOf" srcId="{69F14049-40C7-C549-8129-8F1FE16CDBEF}" destId="{ED498C71-F989-0A4F-946D-FEFB00826423}" srcOrd="1" destOrd="0" presId="urn:microsoft.com/office/officeart/2005/8/layout/cycle8"/>
    <dgm:cxn modelId="{F340981A-0CFE-4C82-A59F-54A12D1F2607}" type="presParOf" srcId="{69F14049-40C7-C549-8129-8F1FE16CDBEF}" destId="{5F93C2CE-431D-0E43-A3C0-380181651731}" srcOrd="2" destOrd="0" presId="urn:microsoft.com/office/officeart/2005/8/layout/cycle8"/>
    <dgm:cxn modelId="{2EADC711-95F3-4524-8A96-DF7B9E8E6A7C}" type="presParOf" srcId="{69F14049-40C7-C549-8129-8F1FE16CDBEF}" destId="{27F3AEF4-90C7-FD47-8028-B601351FEFEB}" srcOrd="3" destOrd="0" presId="urn:microsoft.com/office/officeart/2005/8/layout/cycle8"/>
    <dgm:cxn modelId="{C3E92653-B3D5-40DD-AB9A-82D69BE6B5EC}" type="presParOf" srcId="{69F14049-40C7-C549-8129-8F1FE16CDBEF}" destId="{0E4ECFBD-47B5-CD43-B104-C4601C0B683A}" srcOrd="4" destOrd="0" presId="urn:microsoft.com/office/officeart/2005/8/layout/cycle8"/>
    <dgm:cxn modelId="{77FE7DFC-D5F7-4CF7-AB42-A2663B055977}" type="presParOf" srcId="{69F14049-40C7-C549-8129-8F1FE16CDBEF}" destId="{D89C8775-1CE2-AB4D-B549-80A14BB7FE94}" srcOrd="5" destOrd="0" presId="urn:microsoft.com/office/officeart/2005/8/layout/cycle8"/>
    <dgm:cxn modelId="{ED7B634C-E43E-4091-A162-7769FEE01275}" type="presParOf" srcId="{69F14049-40C7-C549-8129-8F1FE16CDBEF}" destId="{6098AF05-D9C7-C04C-8D4B-74AA49A79E11}" srcOrd="6" destOrd="0" presId="urn:microsoft.com/office/officeart/2005/8/layout/cycle8"/>
    <dgm:cxn modelId="{DA876BCB-5DC5-4B5A-B9BC-E8F5E9D84770}" type="presParOf" srcId="{69F14049-40C7-C549-8129-8F1FE16CDBEF}" destId="{F134088A-4F1E-3447-ACE4-0972F22EA6DA}" srcOrd="7" destOrd="0" presId="urn:microsoft.com/office/officeart/2005/8/layout/cycle8"/>
    <dgm:cxn modelId="{8299981C-8EE3-4C11-9B09-7658162394DE}" type="presParOf" srcId="{69F14049-40C7-C549-8129-8F1FE16CDBEF}" destId="{CEA4AFBF-AF6E-1D4A-8042-AB0F36C7F7F4}" srcOrd="8" destOrd="0" presId="urn:microsoft.com/office/officeart/2005/8/layout/cycle8"/>
    <dgm:cxn modelId="{EC616978-F760-4970-AA23-495549E48803}" type="presParOf" srcId="{69F14049-40C7-C549-8129-8F1FE16CDBEF}" destId="{00598B37-2671-264D-807E-52ABDBB01F0F}" srcOrd="9" destOrd="0" presId="urn:microsoft.com/office/officeart/2005/8/layout/cycle8"/>
    <dgm:cxn modelId="{BD412848-356F-44A5-A919-AE75B818FA75}" type="presParOf" srcId="{69F14049-40C7-C549-8129-8F1FE16CDBEF}" destId="{2FB80D6F-7F13-1646-8F37-4F84F4AE6CB3}" srcOrd="10" destOrd="0" presId="urn:microsoft.com/office/officeart/2005/8/layout/cycle8"/>
    <dgm:cxn modelId="{F8397ECA-189B-4AE5-8C0B-6C5EED40114E}" type="presParOf" srcId="{69F14049-40C7-C549-8129-8F1FE16CDBEF}" destId="{1BBED4AD-5B79-2647-BF90-A7FDF60D491D}" srcOrd="11" destOrd="0" presId="urn:microsoft.com/office/officeart/2005/8/layout/cycle8"/>
    <dgm:cxn modelId="{85CCE465-ED17-43A8-8B5C-02253733D108}" type="presParOf" srcId="{69F14049-40C7-C549-8129-8F1FE16CDBEF}" destId="{55807581-40B9-0A4F-AC32-1B4E93D466E9}" srcOrd="12" destOrd="0" presId="urn:microsoft.com/office/officeart/2005/8/layout/cycle8"/>
    <dgm:cxn modelId="{78880A33-E243-48F3-8383-06A03A0E4F23}" type="presParOf" srcId="{69F14049-40C7-C549-8129-8F1FE16CDBEF}" destId="{91CF6CF8-2560-224E-B765-8419B6B821E1}" srcOrd="13" destOrd="0" presId="urn:microsoft.com/office/officeart/2005/8/layout/cycle8"/>
    <dgm:cxn modelId="{4B2E2DCB-06DE-4B85-84D0-C2CEC959505F}" type="presParOf" srcId="{69F14049-40C7-C549-8129-8F1FE16CDBEF}" destId="{5967B4FB-0199-5C49-9519-CFC3EE441BF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A71150-5F96-491E-8AF4-F868E2AB5EAA}" type="doc">
      <dgm:prSet loTypeId="urn:microsoft.com/office/officeart/2005/8/layout/hierarchy4" loCatId="hierarchy" qsTypeId="urn:microsoft.com/office/officeart/2005/8/quickstyle/simple1" qsCatId="simple" csTypeId="urn:microsoft.com/office/officeart/2005/8/colors/colorful3" csCatId="colorful" phldr="1"/>
      <dgm:spPr/>
      <dgm:t>
        <a:bodyPr/>
        <a:lstStyle/>
        <a:p>
          <a:endParaRPr lang="en-US"/>
        </a:p>
      </dgm:t>
    </dgm:pt>
    <dgm:pt modelId="{9EAB1168-36D7-4479-B5C2-35306ED6C666}">
      <dgm:prSet phldrT="[Text]"/>
      <dgm:spPr/>
      <dgm:t>
        <a:bodyPr/>
        <a:lstStyle/>
        <a:p>
          <a:r>
            <a:rPr lang="en-US" dirty="0" smtClean="0">
              <a:latin typeface="Arial" pitchFamily="34" charset="0"/>
              <a:cs typeface="Arial" pitchFamily="34" charset="0"/>
            </a:rPr>
            <a:t>Newly Diagnosed </a:t>
          </a:r>
          <a:endParaRPr lang="en-US" dirty="0">
            <a:latin typeface="Arial" pitchFamily="34" charset="0"/>
            <a:cs typeface="Arial" pitchFamily="34" charset="0"/>
          </a:endParaRPr>
        </a:p>
      </dgm:t>
    </dgm:pt>
    <dgm:pt modelId="{9E867200-DCAE-4F0E-9CBF-65E038979124}" type="parTrans" cxnId="{CF433A3B-E10C-4AC6-AB3E-AF2A62FC562C}">
      <dgm:prSet/>
      <dgm:spPr/>
      <dgm:t>
        <a:bodyPr/>
        <a:lstStyle/>
        <a:p>
          <a:endParaRPr lang="en-US">
            <a:latin typeface="Arial" pitchFamily="34" charset="0"/>
            <a:cs typeface="Arial" pitchFamily="34" charset="0"/>
          </a:endParaRPr>
        </a:p>
      </dgm:t>
    </dgm:pt>
    <dgm:pt modelId="{CF4E80C9-FBFB-4B6B-A3DC-1955BBCA7A83}" type="sibTrans" cxnId="{CF433A3B-E10C-4AC6-AB3E-AF2A62FC562C}">
      <dgm:prSet/>
      <dgm:spPr/>
      <dgm:t>
        <a:bodyPr/>
        <a:lstStyle/>
        <a:p>
          <a:endParaRPr lang="en-US">
            <a:latin typeface="Arial" pitchFamily="34" charset="0"/>
            <a:cs typeface="Arial" pitchFamily="34" charset="0"/>
          </a:endParaRPr>
        </a:p>
      </dgm:t>
    </dgm:pt>
    <dgm:pt modelId="{012505F0-C26B-49AE-BD34-9CE3025A009C}">
      <dgm:prSet phldrT="[Text]"/>
      <dgm:spPr/>
      <dgm:t>
        <a:bodyPr/>
        <a:lstStyle/>
        <a:p>
          <a:r>
            <a:rPr lang="en-US" dirty="0" smtClean="0">
              <a:latin typeface="Arial" pitchFamily="34" charset="0"/>
              <a:cs typeface="Arial" pitchFamily="34" charset="0"/>
            </a:rPr>
            <a:t>Lost to Care</a:t>
          </a:r>
          <a:endParaRPr lang="en-US" dirty="0">
            <a:latin typeface="Arial" pitchFamily="34" charset="0"/>
            <a:cs typeface="Arial" pitchFamily="34" charset="0"/>
          </a:endParaRPr>
        </a:p>
      </dgm:t>
    </dgm:pt>
    <dgm:pt modelId="{B1C1E8BA-61D3-45A3-9EA6-52B69A58D59A}" type="parTrans" cxnId="{39BD7187-A2D2-4B24-8A39-15331C763EC7}">
      <dgm:prSet/>
      <dgm:spPr/>
      <dgm:t>
        <a:bodyPr/>
        <a:lstStyle/>
        <a:p>
          <a:endParaRPr lang="en-US">
            <a:latin typeface="Arial" pitchFamily="34" charset="0"/>
            <a:cs typeface="Arial" pitchFamily="34" charset="0"/>
          </a:endParaRPr>
        </a:p>
      </dgm:t>
    </dgm:pt>
    <dgm:pt modelId="{FE6FA2C5-30B7-41C2-80E6-DD8A229A43F5}" type="sibTrans" cxnId="{39BD7187-A2D2-4B24-8A39-15331C763EC7}">
      <dgm:prSet/>
      <dgm:spPr/>
      <dgm:t>
        <a:bodyPr/>
        <a:lstStyle/>
        <a:p>
          <a:endParaRPr lang="en-US">
            <a:latin typeface="Arial" pitchFamily="34" charset="0"/>
            <a:cs typeface="Arial" pitchFamily="34" charset="0"/>
          </a:endParaRPr>
        </a:p>
      </dgm:t>
    </dgm:pt>
    <dgm:pt modelId="{752DF836-9B8E-478D-9174-9037ABCEF75B}">
      <dgm:prSet phldrT="[Text]"/>
      <dgm:spPr/>
      <dgm:t>
        <a:bodyPr/>
        <a:lstStyle/>
        <a:p>
          <a:r>
            <a:rPr lang="en-US" dirty="0" smtClean="0">
              <a:latin typeface="Arial" pitchFamily="34" charset="0"/>
              <a:cs typeface="Arial" pitchFamily="34" charset="0"/>
            </a:rPr>
            <a:t>Southwest Region</a:t>
          </a:r>
          <a:endParaRPr lang="en-US" dirty="0">
            <a:latin typeface="Arial" pitchFamily="34" charset="0"/>
            <a:cs typeface="Arial" pitchFamily="34" charset="0"/>
          </a:endParaRPr>
        </a:p>
      </dgm:t>
    </dgm:pt>
    <dgm:pt modelId="{D507AFE7-42F2-4990-9B81-A411628014ED}" type="parTrans" cxnId="{EBF87C02-8B20-41B4-BD8D-4780DF78D5DF}">
      <dgm:prSet/>
      <dgm:spPr/>
      <dgm:t>
        <a:bodyPr/>
        <a:lstStyle/>
        <a:p>
          <a:endParaRPr lang="en-US">
            <a:latin typeface="Arial" pitchFamily="34" charset="0"/>
            <a:cs typeface="Arial" pitchFamily="34" charset="0"/>
          </a:endParaRPr>
        </a:p>
      </dgm:t>
    </dgm:pt>
    <dgm:pt modelId="{7C636676-E74A-4292-A4B3-845992BEC4E0}" type="sibTrans" cxnId="{EBF87C02-8B20-41B4-BD8D-4780DF78D5DF}">
      <dgm:prSet/>
      <dgm:spPr/>
      <dgm:t>
        <a:bodyPr/>
        <a:lstStyle/>
        <a:p>
          <a:endParaRPr lang="en-US">
            <a:latin typeface="Arial" pitchFamily="34" charset="0"/>
            <a:cs typeface="Arial" pitchFamily="34" charset="0"/>
          </a:endParaRPr>
        </a:p>
      </dgm:t>
    </dgm:pt>
    <dgm:pt modelId="{7F08FD32-C4FD-4A69-8FF1-85696CA34073}">
      <dgm:prSet phldrT="[Text]"/>
      <dgm:spPr/>
      <dgm:t>
        <a:bodyPr/>
        <a:lstStyle/>
        <a:p>
          <a:r>
            <a:rPr lang="en-US" dirty="0" smtClean="0">
              <a:latin typeface="Arial" pitchFamily="34" charset="0"/>
              <a:cs typeface="Arial" pitchFamily="34" charset="0"/>
            </a:rPr>
            <a:t>Central Region</a:t>
          </a:r>
          <a:endParaRPr lang="en-US" dirty="0">
            <a:latin typeface="Arial" pitchFamily="34" charset="0"/>
            <a:cs typeface="Arial" pitchFamily="34" charset="0"/>
          </a:endParaRPr>
        </a:p>
      </dgm:t>
    </dgm:pt>
    <dgm:pt modelId="{8D92F29B-2FF6-4375-9724-F74F591BB94D}" type="parTrans" cxnId="{D1FD8622-DF2C-4A02-8580-71CBE54F935A}">
      <dgm:prSet/>
      <dgm:spPr/>
      <dgm:t>
        <a:bodyPr/>
        <a:lstStyle/>
        <a:p>
          <a:endParaRPr lang="en-US">
            <a:latin typeface="Arial" pitchFamily="34" charset="0"/>
            <a:cs typeface="Arial" pitchFamily="34" charset="0"/>
          </a:endParaRPr>
        </a:p>
      </dgm:t>
    </dgm:pt>
    <dgm:pt modelId="{CEB844CB-4F85-4D41-BCA7-BDBDB4BBDF44}" type="sibTrans" cxnId="{D1FD8622-DF2C-4A02-8580-71CBE54F935A}">
      <dgm:prSet/>
      <dgm:spPr/>
      <dgm:t>
        <a:bodyPr/>
        <a:lstStyle/>
        <a:p>
          <a:endParaRPr lang="en-US">
            <a:latin typeface="Arial" pitchFamily="34" charset="0"/>
            <a:cs typeface="Arial" pitchFamily="34" charset="0"/>
          </a:endParaRPr>
        </a:p>
      </dgm:t>
    </dgm:pt>
    <dgm:pt modelId="{8BF158BC-49CB-4C03-B795-FEF43ECB9E99}">
      <dgm:prSet phldrT="[Text]"/>
      <dgm:spPr/>
      <dgm:t>
        <a:bodyPr/>
        <a:lstStyle/>
        <a:p>
          <a:r>
            <a:rPr lang="en-US" dirty="0" smtClean="0">
              <a:latin typeface="Arial" pitchFamily="34" charset="0"/>
              <a:cs typeface="Arial" pitchFamily="34" charset="0"/>
            </a:rPr>
            <a:t>Unaware</a:t>
          </a:r>
          <a:endParaRPr lang="en-US" dirty="0">
            <a:latin typeface="Arial" pitchFamily="34" charset="0"/>
            <a:cs typeface="Arial" pitchFamily="34" charset="0"/>
          </a:endParaRPr>
        </a:p>
      </dgm:t>
    </dgm:pt>
    <dgm:pt modelId="{3115C907-DED8-4D85-B079-6538BD0CBAB5}" type="sibTrans" cxnId="{46B9ECB8-288F-4705-A9B1-3C33369D62BE}">
      <dgm:prSet/>
      <dgm:spPr/>
      <dgm:t>
        <a:bodyPr/>
        <a:lstStyle/>
        <a:p>
          <a:endParaRPr lang="en-US">
            <a:latin typeface="Arial" pitchFamily="34" charset="0"/>
            <a:cs typeface="Arial" pitchFamily="34" charset="0"/>
          </a:endParaRPr>
        </a:p>
      </dgm:t>
    </dgm:pt>
    <dgm:pt modelId="{D0065B40-5693-4163-AE8C-0367038A754C}" type="parTrans" cxnId="{46B9ECB8-288F-4705-A9B1-3C33369D62BE}">
      <dgm:prSet/>
      <dgm:spPr/>
      <dgm:t>
        <a:bodyPr/>
        <a:lstStyle/>
        <a:p>
          <a:endParaRPr lang="en-US">
            <a:latin typeface="Arial" pitchFamily="34" charset="0"/>
            <a:cs typeface="Arial" pitchFamily="34" charset="0"/>
          </a:endParaRPr>
        </a:p>
      </dgm:t>
    </dgm:pt>
    <dgm:pt modelId="{1EE9CDA7-E1CA-4BA4-977B-BB8381118048}" type="pres">
      <dgm:prSet presAssocID="{77A71150-5F96-491E-8AF4-F868E2AB5EAA}" presName="Name0" presStyleCnt="0">
        <dgm:presLayoutVars>
          <dgm:chPref val="1"/>
          <dgm:dir/>
          <dgm:animOne val="branch"/>
          <dgm:animLvl val="lvl"/>
          <dgm:resizeHandles/>
        </dgm:presLayoutVars>
      </dgm:prSet>
      <dgm:spPr/>
      <dgm:t>
        <a:bodyPr/>
        <a:lstStyle/>
        <a:p>
          <a:endParaRPr lang="en-US"/>
        </a:p>
      </dgm:t>
    </dgm:pt>
    <dgm:pt modelId="{2F128EE7-1A78-463A-82BE-5A7120DB9C37}" type="pres">
      <dgm:prSet presAssocID="{9EAB1168-36D7-4479-B5C2-35306ED6C666}" presName="vertOne" presStyleCnt="0"/>
      <dgm:spPr/>
      <dgm:t>
        <a:bodyPr/>
        <a:lstStyle/>
        <a:p>
          <a:endParaRPr lang="en-US"/>
        </a:p>
      </dgm:t>
    </dgm:pt>
    <dgm:pt modelId="{9B948B0D-00B7-454A-A5A7-85A69315BBFE}" type="pres">
      <dgm:prSet presAssocID="{9EAB1168-36D7-4479-B5C2-35306ED6C666}" presName="txOne" presStyleLbl="node0" presStyleIdx="0" presStyleCnt="3" custScaleX="200267" custLinFactNeighborX="76931" custLinFactNeighborY="-107">
        <dgm:presLayoutVars>
          <dgm:chPref val="3"/>
        </dgm:presLayoutVars>
      </dgm:prSet>
      <dgm:spPr/>
      <dgm:t>
        <a:bodyPr/>
        <a:lstStyle/>
        <a:p>
          <a:endParaRPr lang="en-US"/>
        </a:p>
      </dgm:t>
    </dgm:pt>
    <dgm:pt modelId="{EF9C9DD8-2B41-4F2E-9207-68C17D1495AC}" type="pres">
      <dgm:prSet presAssocID="{9EAB1168-36D7-4479-B5C2-35306ED6C666}" presName="horzOne" presStyleCnt="0"/>
      <dgm:spPr/>
      <dgm:t>
        <a:bodyPr/>
        <a:lstStyle/>
        <a:p>
          <a:endParaRPr lang="en-US"/>
        </a:p>
      </dgm:t>
    </dgm:pt>
    <dgm:pt modelId="{64E73B2C-3D55-4F74-B532-0C046EB4A408}" type="pres">
      <dgm:prSet presAssocID="{CF4E80C9-FBFB-4B6B-A3DC-1955BBCA7A83}" presName="sibSpaceOne" presStyleCnt="0"/>
      <dgm:spPr/>
      <dgm:t>
        <a:bodyPr/>
        <a:lstStyle/>
        <a:p>
          <a:endParaRPr lang="en-US"/>
        </a:p>
      </dgm:t>
    </dgm:pt>
    <dgm:pt modelId="{5FC7CD2B-8F0E-4853-BE81-0C8433BF25B5}" type="pres">
      <dgm:prSet presAssocID="{012505F0-C26B-49AE-BD34-9CE3025A009C}" presName="vertOne" presStyleCnt="0"/>
      <dgm:spPr/>
      <dgm:t>
        <a:bodyPr/>
        <a:lstStyle/>
        <a:p>
          <a:endParaRPr lang="en-US"/>
        </a:p>
      </dgm:t>
    </dgm:pt>
    <dgm:pt modelId="{1A2F5AB1-7D33-464E-AB82-B5BF0A07D12B}" type="pres">
      <dgm:prSet presAssocID="{012505F0-C26B-49AE-BD34-9CE3025A009C}" presName="txOne" presStyleLbl="node0" presStyleIdx="1" presStyleCnt="3" custScaleX="49676" custScaleY="100108" custLinFactNeighborX="-8871" custLinFactNeighborY="-1201">
        <dgm:presLayoutVars>
          <dgm:chPref val="3"/>
        </dgm:presLayoutVars>
      </dgm:prSet>
      <dgm:spPr/>
      <dgm:t>
        <a:bodyPr/>
        <a:lstStyle/>
        <a:p>
          <a:endParaRPr lang="en-US"/>
        </a:p>
      </dgm:t>
    </dgm:pt>
    <dgm:pt modelId="{CBB5B63A-127A-4986-B2FE-458666290E41}" type="pres">
      <dgm:prSet presAssocID="{012505F0-C26B-49AE-BD34-9CE3025A009C}" presName="parTransOne" presStyleCnt="0"/>
      <dgm:spPr/>
      <dgm:t>
        <a:bodyPr/>
        <a:lstStyle/>
        <a:p>
          <a:endParaRPr lang="en-US"/>
        </a:p>
      </dgm:t>
    </dgm:pt>
    <dgm:pt modelId="{21E03F5E-1718-4CDC-AC5A-D45D13ACBB5E}" type="pres">
      <dgm:prSet presAssocID="{012505F0-C26B-49AE-BD34-9CE3025A009C}" presName="horzOne" presStyleCnt="0"/>
      <dgm:spPr/>
      <dgm:t>
        <a:bodyPr/>
        <a:lstStyle/>
        <a:p>
          <a:endParaRPr lang="en-US"/>
        </a:p>
      </dgm:t>
    </dgm:pt>
    <dgm:pt modelId="{7D405C9D-9346-4AC7-ABE6-2A5E5F486682}" type="pres">
      <dgm:prSet presAssocID="{752DF836-9B8E-478D-9174-9037ABCEF75B}" presName="vertTwo" presStyleCnt="0"/>
      <dgm:spPr/>
      <dgm:t>
        <a:bodyPr/>
        <a:lstStyle/>
        <a:p>
          <a:endParaRPr lang="en-US"/>
        </a:p>
      </dgm:t>
    </dgm:pt>
    <dgm:pt modelId="{DEA94741-DFB4-4148-BA2B-A986AACF6726}" type="pres">
      <dgm:prSet presAssocID="{752DF836-9B8E-478D-9174-9037ABCEF75B}" presName="txTwo" presStyleLbl="node2" presStyleIdx="0" presStyleCnt="2" custScaleX="193134" custLinFactNeighborX="-37306" custLinFactNeighborY="-6840">
        <dgm:presLayoutVars>
          <dgm:chPref val="3"/>
        </dgm:presLayoutVars>
      </dgm:prSet>
      <dgm:spPr/>
      <dgm:t>
        <a:bodyPr/>
        <a:lstStyle/>
        <a:p>
          <a:endParaRPr lang="en-US"/>
        </a:p>
      </dgm:t>
    </dgm:pt>
    <dgm:pt modelId="{40AAEA7F-79C4-4E2F-86D5-F477099A4C9A}" type="pres">
      <dgm:prSet presAssocID="{752DF836-9B8E-478D-9174-9037ABCEF75B}" presName="horzTwo" presStyleCnt="0"/>
      <dgm:spPr/>
      <dgm:t>
        <a:bodyPr/>
        <a:lstStyle/>
        <a:p>
          <a:endParaRPr lang="en-US"/>
        </a:p>
      </dgm:t>
    </dgm:pt>
    <dgm:pt modelId="{FD527632-4497-477E-B978-8836D75E1A0F}" type="pres">
      <dgm:prSet presAssocID="{7C636676-E74A-4292-A4B3-845992BEC4E0}" presName="sibSpaceTwo" presStyleCnt="0"/>
      <dgm:spPr/>
      <dgm:t>
        <a:bodyPr/>
        <a:lstStyle/>
        <a:p>
          <a:endParaRPr lang="en-US"/>
        </a:p>
      </dgm:t>
    </dgm:pt>
    <dgm:pt modelId="{340490D4-45F6-4BF4-B665-C4A08DA006CF}" type="pres">
      <dgm:prSet presAssocID="{7F08FD32-C4FD-4A69-8FF1-85696CA34073}" presName="vertTwo" presStyleCnt="0"/>
      <dgm:spPr/>
      <dgm:t>
        <a:bodyPr/>
        <a:lstStyle/>
        <a:p>
          <a:endParaRPr lang="en-US"/>
        </a:p>
      </dgm:t>
    </dgm:pt>
    <dgm:pt modelId="{A4F48323-A111-44DC-A5E4-574E47FAE0D7}" type="pres">
      <dgm:prSet presAssocID="{7F08FD32-C4FD-4A69-8FF1-85696CA34073}" presName="txTwo" presStyleLbl="node2" presStyleIdx="1" presStyleCnt="2" custScaleX="204135" custLinFactNeighborX="-41748" custLinFactNeighborY="-6840">
        <dgm:presLayoutVars>
          <dgm:chPref val="3"/>
        </dgm:presLayoutVars>
      </dgm:prSet>
      <dgm:spPr/>
      <dgm:t>
        <a:bodyPr/>
        <a:lstStyle/>
        <a:p>
          <a:endParaRPr lang="en-US"/>
        </a:p>
      </dgm:t>
    </dgm:pt>
    <dgm:pt modelId="{EF17C52B-E229-4BF5-970A-EB9657DC5A6E}" type="pres">
      <dgm:prSet presAssocID="{7F08FD32-C4FD-4A69-8FF1-85696CA34073}" presName="horzTwo" presStyleCnt="0"/>
      <dgm:spPr/>
      <dgm:t>
        <a:bodyPr/>
        <a:lstStyle/>
        <a:p>
          <a:endParaRPr lang="en-US"/>
        </a:p>
      </dgm:t>
    </dgm:pt>
    <dgm:pt modelId="{80582431-5D1C-4DF9-8EA7-4702479645D2}" type="pres">
      <dgm:prSet presAssocID="{FE6FA2C5-30B7-41C2-80E6-DD8A229A43F5}" presName="sibSpaceOne" presStyleCnt="0"/>
      <dgm:spPr/>
      <dgm:t>
        <a:bodyPr/>
        <a:lstStyle/>
        <a:p>
          <a:endParaRPr lang="en-US"/>
        </a:p>
      </dgm:t>
    </dgm:pt>
    <dgm:pt modelId="{F08107D9-F75E-47B7-AC9A-7A16E3AA02C3}" type="pres">
      <dgm:prSet presAssocID="{8BF158BC-49CB-4C03-B795-FEF43ECB9E99}" presName="vertOne" presStyleCnt="0"/>
      <dgm:spPr/>
      <dgm:t>
        <a:bodyPr/>
        <a:lstStyle/>
        <a:p>
          <a:endParaRPr lang="en-US"/>
        </a:p>
      </dgm:t>
    </dgm:pt>
    <dgm:pt modelId="{0E858746-1A7E-4A8A-9AC4-0789E2E1120C}" type="pres">
      <dgm:prSet presAssocID="{8BF158BC-49CB-4C03-B795-FEF43ECB9E99}" presName="txOne" presStyleLbl="node0" presStyleIdx="2" presStyleCnt="3" custScaleX="192863" custLinFactX="-52484" custLinFactNeighborX="-100000" custLinFactNeighborY="-107">
        <dgm:presLayoutVars>
          <dgm:chPref val="3"/>
        </dgm:presLayoutVars>
      </dgm:prSet>
      <dgm:spPr/>
      <dgm:t>
        <a:bodyPr/>
        <a:lstStyle/>
        <a:p>
          <a:endParaRPr lang="en-US"/>
        </a:p>
      </dgm:t>
    </dgm:pt>
    <dgm:pt modelId="{C3C5EB45-CE50-4A33-B1C0-CBDAC778C6C8}" type="pres">
      <dgm:prSet presAssocID="{8BF158BC-49CB-4C03-B795-FEF43ECB9E99}" presName="horzOne" presStyleCnt="0"/>
      <dgm:spPr/>
      <dgm:t>
        <a:bodyPr/>
        <a:lstStyle/>
        <a:p>
          <a:endParaRPr lang="en-US"/>
        </a:p>
      </dgm:t>
    </dgm:pt>
  </dgm:ptLst>
  <dgm:cxnLst>
    <dgm:cxn modelId="{74AAE0FD-4580-47B3-9244-25A5F7F6D4C4}" type="presOf" srcId="{012505F0-C26B-49AE-BD34-9CE3025A009C}" destId="{1A2F5AB1-7D33-464E-AB82-B5BF0A07D12B}" srcOrd="0" destOrd="0" presId="urn:microsoft.com/office/officeart/2005/8/layout/hierarchy4"/>
    <dgm:cxn modelId="{39BD7187-A2D2-4B24-8A39-15331C763EC7}" srcId="{77A71150-5F96-491E-8AF4-F868E2AB5EAA}" destId="{012505F0-C26B-49AE-BD34-9CE3025A009C}" srcOrd="1" destOrd="0" parTransId="{B1C1E8BA-61D3-45A3-9EA6-52B69A58D59A}" sibTransId="{FE6FA2C5-30B7-41C2-80E6-DD8A229A43F5}"/>
    <dgm:cxn modelId="{46B9ECB8-288F-4705-A9B1-3C33369D62BE}" srcId="{77A71150-5F96-491E-8AF4-F868E2AB5EAA}" destId="{8BF158BC-49CB-4C03-B795-FEF43ECB9E99}" srcOrd="2" destOrd="0" parTransId="{D0065B40-5693-4163-AE8C-0367038A754C}" sibTransId="{3115C907-DED8-4D85-B079-6538BD0CBAB5}"/>
    <dgm:cxn modelId="{AFC4A7DE-2681-48E2-B5C8-C800962852C1}" type="presOf" srcId="{8BF158BC-49CB-4C03-B795-FEF43ECB9E99}" destId="{0E858746-1A7E-4A8A-9AC4-0789E2E1120C}" srcOrd="0" destOrd="0" presId="urn:microsoft.com/office/officeart/2005/8/layout/hierarchy4"/>
    <dgm:cxn modelId="{CF433A3B-E10C-4AC6-AB3E-AF2A62FC562C}" srcId="{77A71150-5F96-491E-8AF4-F868E2AB5EAA}" destId="{9EAB1168-36D7-4479-B5C2-35306ED6C666}" srcOrd="0" destOrd="0" parTransId="{9E867200-DCAE-4F0E-9CBF-65E038979124}" sibTransId="{CF4E80C9-FBFB-4B6B-A3DC-1955BBCA7A83}"/>
    <dgm:cxn modelId="{38208519-A912-44C1-82E5-103FDBAEE84E}" type="presOf" srcId="{7F08FD32-C4FD-4A69-8FF1-85696CA34073}" destId="{A4F48323-A111-44DC-A5E4-574E47FAE0D7}" srcOrd="0" destOrd="0" presId="urn:microsoft.com/office/officeart/2005/8/layout/hierarchy4"/>
    <dgm:cxn modelId="{EBF87C02-8B20-41B4-BD8D-4780DF78D5DF}" srcId="{012505F0-C26B-49AE-BD34-9CE3025A009C}" destId="{752DF836-9B8E-478D-9174-9037ABCEF75B}" srcOrd="0" destOrd="0" parTransId="{D507AFE7-42F2-4990-9B81-A411628014ED}" sibTransId="{7C636676-E74A-4292-A4B3-845992BEC4E0}"/>
    <dgm:cxn modelId="{AFF11CDF-6642-4209-BDE8-02D18C5BAE2B}" type="presOf" srcId="{9EAB1168-36D7-4479-B5C2-35306ED6C666}" destId="{9B948B0D-00B7-454A-A5A7-85A69315BBFE}" srcOrd="0" destOrd="0" presId="urn:microsoft.com/office/officeart/2005/8/layout/hierarchy4"/>
    <dgm:cxn modelId="{5B7DDBF3-81FD-45CF-B633-F26066EA2EBF}" type="presOf" srcId="{752DF836-9B8E-478D-9174-9037ABCEF75B}" destId="{DEA94741-DFB4-4148-BA2B-A986AACF6726}" srcOrd="0" destOrd="0" presId="urn:microsoft.com/office/officeart/2005/8/layout/hierarchy4"/>
    <dgm:cxn modelId="{1D1370C2-F322-48BF-B6B4-B82904A93E43}" type="presOf" srcId="{77A71150-5F96-491E-8AF4-F868E2AB5EAA}" destId="{1EE9CDA7-E1CA-4BA4-977B-BB8381118048}" srcOrd="0" destOrd="0" presId="urn:microsoft.com/office/officeart/2005/8/layout/hierarchy4"/>
    <dgm:cxn modelId="{D1FD8622-DF2C-4A02-8580-71CBE54F935A}" srcId="{012505F0-C26B-49AE-BD34-9CE3025A009C}" destId="{7F08FD32-C4FD-4A69-8FF1-85696CA34073}" srcOrd="1" destOrd="0" parTransId="{8D92F29B-2FF6-4375-9724-F74F591BB94D}" sibTransId="{CEB844CB-4F85-4D41-BCA7-BDBDB4BBDF44}"/>
    <dgm:cxn modelId="{A3D4E567-A544-4F96-A343-12B544185BC3}" type="presParOf" srcId="{1EE9CDA7-E1CA-4BA4-977B-BB8381118048}" destId="{2F128EE7-1A78-463A-82BE-5A7120DB9C37}" srcOrd="0" destOrd="0" presId="urn:microsoft.com/office/officeart/2005/8/layout/hierarchy4"/>
    <dgm:cxn modelId="{1C347C8D-C3F8-46E0-BDA7-F0C707262A4E}" type="presParOf" srcId="{2F128EE7-1A78-463A-82BE-5A7120DB9C37}" destId="{9B948B0D-00B7-454A-A5A7-85A69315BBFE}" srcOrd="0" destOrd="0" presId="urn:microsoft.com/office/officeart/2005/8/layout/hierarchy4"/>
    <dgm:cxn modelId="{140A5771-7BFB-43F7-A629-590D4E53CE3E}" type="presParOf" srcId="{2F128EE7-1A78-463A-82BE-5A7120DB9C37}" destId="{EF9C9DD8-2B41-4F2E-9207-68C17D1495AC}" srcOrd="1" destOrd="0" presId="urn:microsoft.com/office/officeart/2005/8/layout/hierarchy4"/>
    <dgm:cxn modelId="{798B85F5-CA3A-4E27-99D7-E9224B444502}" type="presParOf" srcId="{1EE9CDA7-E1CA-4BA4-977B-BB8381118048}" destId="{64E73B2C-3D55-4F74-B532-0C046EB4A408}" srcOrd="1" destOrd="0" presId="urn:microsoft.com/office/officeart/2005/8/layout/hierarchy4"/>
    <dgm:cxn modelId="{4DA4FC40-DFBA-4705-A97F-2116BE277465}" type="presParOf" srcId="{1EE9CDA7-E1CA-4BA4-977B-BB8381118048}" destId="{5FC7CD2B-8F0E-4853-BE81-0C8433BF25B5}" srcOrd="2" destOrd="0" presId="urn:microsoft.com/office/officeart/2005/8/layout/hierarchy4"/>
    <dgm:cxn modelId="{AFB08F5A-6504-4CDC-AAE7-758521164784}" type="presParOf" srcId="{5FC7CD2B-8F0E-4853-BE81-0C8433BF25B5}" destId="{1A2F5AB1-7D33-464E-AB82-B5BF0A07D12B}" srcOrd="0" destOrd="0" presId="urn:microsoft.com/office/officeart/2005/8/layout/hierarchy4"/>
    <dgm:cxn modelId="{C77DA7F9-AC74-4BA4-9E01-D095347C204B}" type="presParOf" srcId="{5FC7CD2B-8F0E-4853-BE81-0C8433BF25B5}" destId="{CBB5B63A-127A-4986-B2FE-458666290E41}" srcOrd="1" destOrd="0" presId="urn:microsoft.com/office/officeart/2005/8/layout/hierarchy4"/>
    <dgm:cxn modelId="{5AECE2D2-EBC6-4FA8-956E-AA8106B7F7FA}" type="presParOf" srcId="{5FC7CD2B-8F0E-4853-BE81-0C8433BF25B5}" destId="{21E03F5E-1718-4CDC-AC5A-D45D13ACBB5E}" srcOrd="2" destOrd="0" presId="urn:microsoft.com/office/officeart/2005/8/layout/hierarchy4"/>
    <dgm:cxn modelId="{8AC6122B-C481-4364-837C-77B0433C3BF3}" type="presParOf" srcId="{21E03F5E-1718-4CDC-AC5A-D45D13ACBB5E}" destId="{7D405C9D-9346-4AC7-ABE6-2A5E5F486682}" srcOrd="0" destOrd="0" presId="urn:microsoft.com/office/officeart/2005/8/layout/hierarchy4"/>
    <dgm:cxn modelId="{C4649FA4-00E8-4E75-8755-A738C0D35A35}" type="presParOf" srcId="{7D405C9D-9346-4AC7-ABE6-2A5E5F486682}" destId="{DEA94741-DFB4-4148-BA2B-A986AACF6726}" srcOrd="0" destOrd="0" presId="urn:microsoft.com/office/officeart/2005/8/layout/hierarchy4"/>
    <dgm:cxn modelId="{29A77DD8-8B13-467A-B170-1C76DD2EE145}" type="presParOf" srcId="{7D405C9D-9346-4AC7-ABE6-2A5E5F486682}" destId="{40AAEA7F-79C4-4E2F-86D5-F477099A4C9A}" srcOrd="1" destOrd="0" presId="urn:microsoft.com/office/officeart/2005/8/layout/hierarchy4"/>
    <dgm:cxn modelId="{E5F6088D-71BF-4434-A740-97FAD02A786D}" type="presParOf" srcId="{21E03F5E-1718-4CDC-AC5A-D45D13ACBB5E}" destId="{FD527632-4497-477E-B978-8836D75E1A0F}" srcOrd="1" destOrd="0" presId="urn:microsoft.com/office/officeart/2005/8/layout/hierarchy4"/>
    <dgm:cxn modelId="{FD6FCEF0-F940-424D-9F73-427544252E59}" type="presParOf" srcId="{21E03F5E-1718-4CDC-AC5A-D45D13ACBB5E}" destId="{340490D4-45F6-4BF4-B665-C4A08DA006CF}" srcOrd="2" destOrd="0" presId="urn:microsoft.com/office/officeart/2005/8/layout/hierarchy4"/>
    <dgm:cxn modelId="{80B10A9C-E617-440B-8394-FC0EA8E00903}" type="presParOf" srcId="{340490D4-45F6-4BF4-B665-C4A08DA006CF}" destId="{A4F48323-A111-44DC-A5E4-574E47FAE0D7}" srcOrd="0" destOrd="0" presId="urn:microsoft.com/office/officeart/2005/8/layout/hierarchy4"/>
    <dgm:cxn modelId="{3E832DB9-88E9-4F51-A122-367FDD5ED124}" type="presParOf" srcId="{340490D4-45F6-4BF4-B665-C4A08DA006CF}" destId="{EF17C52B-E229-4BF5-970A-EB9657DC5A6E}" srcOrd="1" destOrd="0" presId="urn:microsoft.com/office/officeart/2005/8/layout/hierarchy4"/>
    <dgm:cxn modelId="{B702298F-4A5C-452D-A1F6-DF807FC23916}" type="presParOf" srcId="{1EE9CDA7-E1CA-4BA4-977B-BB8381118048}" destId="{80582431-5D1C-4DF9-8EA7-4702479645D2}" srcOrd="3" destOrd="0" presId="urn:microsoft.com/office/officeart/2005/8/layout/hierarchy4"/>
    <dgm:cxn modelId="{6F5C559B-D52A-43D8-8209-B8ACF62B4BCC}" type="presParOf" srcId="{1EE9CDA7-E1CA-4BA4-977B-BB8381118048}" destId="{F08107D9-F75E-47B7-AC9A-7A16E3AA02C3}" srcOrd="4" destOrd="0" presId="urn:microsoft.com/office/officeart/2005/8/layout/hierarchy4"/>
    <dgm:cxn modelId="{83AAF93E-24C5-4455-84CD-DE9F5D64557C}" type="presParOf" srcId="{F08107D9-F75E-47B7-AC9A-7A16E3AA02C3}" destId="{0E858746-1A7E-4A8A-9AC4-0789E2E1120C}" srcOrd="0" destOrd="0" presId="urn:microsoft.com/office/officeart/2005/8/layout/hierarchy4"/>
    <dgm:cxn modelId="{BE817383-BF10-4780-BF89-BF03E691E605}" type="presParOf" srcId="{F08107D9-F75E-47B7-AC9A-7A16E3AA02C3}" destId="{C3C5EB45-CE50-4A33-B1C0-CBDAC778C6C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85F902-FB42-407F-8255-4F78674DE017}" type="doc">
      <dgm:prSet loTypeId="urn:microsoft.com/office/officeart/2005/8/layout/gear1" loCatId="cycle" qsTypeId="urn:microsoft.com/office/officeart/2005/8/quickstyle/simple1" qsCatId="simple" csTypeId="urn:microsoft.com/office/officeart/2005/8/colors/colorful4" csCatId="colorful" phldr="1"/>
      <dgm:spPr/>
    </dgm:pt>
    <dgm:pt modelId="{0AB103F7-CB12-47F6-9681-02D4A3D73A63}">
      <dgm:prSet phldrT="[Text]"/>
      <dgm:spPr/>
      <dgm:t>
        <a:bodyPr/>
        <a:lstStyle/>
        <a:p>
          <a:r>
            <a:rPr lang="en-US" dirty="0" smtClean="0">
              <a:latin typeface="+mj-lt"/>
            </a:rPr>
            <a:t>Community Level</a:t>
          </a:r>
          <a:endParaRPr lang="en-US" dirty="0">
            <a:latin typeface="+mj-lt"/>
          </a:endParaRPr>
        </a:p>
      </dgm:t>
    </dgm:pt>
    <dgm:pt modelId="{ABFC27E6-A00C-45D5-AD73-8F6545053AB3}" type="parTrans" cxnId="{0B1373B8-A2E4-46A5-81DA-E95DC3E9696D}">
      <dgm:prSet/>
      <dgm:spPr/>
      <dgm:t>
        <a:bodyPr/>
        <a:lstStyle/>
        <a:p>
          <a:endParaRPr lang="en-US"/>
        </a:p>
      </dgm:t>
    </dgm:pt>
    <dgm:pt modelId="{1048023D-94C4-4F70-A0E8-740ECAAA4119}" type="sibTrans" cxnId="{0B1373B8-A2E4-46A5-81DA-E95DC3E9696D}">
      <dgm:prSet/>
      <dgm:spPr/>
      <dgm:t>
        <a:bodyPr/>
        <a:lstStyle/>
        <a:p>
          <a:endParaRPr lang="en-US" dirty="0"/>
        </a:p>
      </dgm:t>
    </dgm:pt>
    <dgm:pt modelId="{AFCF7E92-9536-41AA-9150-989449BD2EC3}">
      <dgm:prSet phldrT="[Text]"/>
      <dgm:spPr/>
      <dgm:t>
        <a:bodyPr/>
        <a:lstStyle/>
        <a:p>
          <a:r>
            <a:rPr lang="en-US" dirty="0" smtClean="0">
              <a:latin typeface="+mj-lt"/>
            </a:rPr>
            <a:t>Provider Level</a:t>
          </a:r>
          <a:endParaRPr lang="en-US" dirty="0">
            <a:latin typeface="+mj-lt"/>
          </a:endParaRPr>
        </a:p>
      </dgm:t>
    </dgm:pt>
    <dgm:pt modelId="{40330FAC-CBDD-411E-BB71-1F83A5702B94}" type="parTrans" cxnId="{E093532F-727B-41A3-A09A-09601BBFD789}">
      <dgm:prSet/>
      <dgm:spPr/>
      <dgm:t>
        <a:bodyPr/>
        <a:lstStyle/>
        <a:p>
          <a:endParaRPr lang="en-US"/>
        </a:p>
      </dgm:t>
    </dgm:pt>
    <dgm:pt modelId="{6C6B17AB-CC40-4701-A03C-4D967CBD0AA8}" type="sibTrans" cxnId="{E093532F-727B-41A3-A09A-09601BBFD789}">
      <dgm:prSet/>
      <dgm:spPr/>
      <dgm:t>
        <a:bodyPr/>
        <a:lstStyle/>
        <a:p>
          <a:endParaRPr lang="en-US" dirty="0"/>
        </a:p>
      </dgm:t>
    </dgm:pt>
    <dgm:pt modelId="{A3A1C37F-3C9B-4545-BFAC-0CD2851E3BB3}">
      <dgm:prSet phldrT="[Text]"/>
      <dgm:spPr/>
      <dgm:t>
        <a:bodyPr/>
        <a:lstStyle/>
        <a:p>
          <a:r>
            <a:rPr lang="en-US" dirty="0" smtClean="0">
              <a:latin typeface="+mj-lt"/>
            </a:rPr>
            <a:t>Client Level</a:t>
          </a:r>
          <a:endParaRPr lang="en-US" dirty="0">
            <a:latin typeface="+mj-lt"/>
          </a:endParaRPr>
        </a:p>
      </dgm:t>
    </dgm:pt>
    <dgm:pt modelId="{5017624F-22E2-49B6-BB78-8C78AF1159AA}" type="parTrans" cxnId="{FE331D52-A5E1-4911-BC56-23034FE421B8}">
      <dgm:prSet/>
      <dgm:spPr/>
      <dgm:t>
        <a:bodyPr/>
        <a:lstStyle/>
        <a:p>
          <a:endParaRPr lang="en-US"/>
        </a:p>
      </dgm:t>
    </dgm:pt>
    <dgm:pt modelId="{1E400584-4E0B-4125-9E79-245F6439DCE6}" type="sibTrans" cxnId="{FE331D52-A5E1-4911-BC56-23034FE421B8}">
      <dgm:prSet/>
      <dgm:spPr/>
      <dgm:t>
        <a:bodyPr/>
        <a:lstStyle/>
        <a:p>
          <a:endParaRPr lang="en-US" dirty="0"/>
        </a:p>
      </dgm:t>
    </dgm:pt>
    <dgm:pt modelId="{D0FE6A54-9F28-42D1-A8A1-BEDFC5F54D0B}" type="pres">
      <dgm:prSet presAssocID="{4185F902-FB42-407F-8255-4F78674DE017}" presName="composite" presStyleCnt="0">
        <dgm:presLayoutVars>
          <dgm:chMax val="3"/>
          <dgm:animLvl val="lvl"/>
          <dgm:resizeHandles val="exact"/>
        </dgm:presLayoutVars>
      </dgm:prSet>
      <dgm:spPr/>
    </dgm:pt>
    <dgm:pt modelId="{5A447101-C257-4FFB-AFD9-1E935F999344}" type="pres">
      <dgm:prSet presAssocID="{0AB103F7-CB12-47F6-9681-02D4A3D73A63}" presName="gear1" presStyleLbl="node1" presStyleIdx="0" presStyleCnt="3" custScaleX="83578" custScaleY="87683" custLinFactNeighborX="-6803" custLinFactNeighborY="-3079">
        <dgm:presLayoutVars>
          <dgm:chMax val="1"/>
          <dgm:bulletEnabled val="1"/>
        </dgm:presLayoutVars>
      </dgm:prSet>
      <dgm:spPr/>
      <dgm:t>
        <a:bodyPr/>
        <a:lstStyle/>
        <a:p>
          <a:endParaRPr lang="en-US"/>
        </a:p>
      </dgm:t>
    </dgm:pt>
    <dgm:pt modelId="{3D4FF545-297C-4D44-8B5F-9CC0D84B2543}" type="pres">
      <dgm:prSet presAssocID="{0AB103F7-CB12-47F6-9681-02D4A3D73A63}" presName="gear1srcNode" presStyleLbl="node1" presStyleIdx="0" presStyleCnt="3"/>
      <dgm:spPr/>
      <dgm:t>
        <a:bodyPr/>
        <a:lstStyle/>
        <a:p>
          <a:endParaRPr lang="en-US"/>
        </a:p>
      </dgm:t>
    </dgm:pt>
    <dgm:pt modelId="{A8EDF087-F46A-46B4-ADDD-E3A97D8D523E}" type="pres">
      <dgm:prSet presAssocID="{0AB103F7-CB12-47F6-9681-02D4A3D73A63}" presName="gear1dstNode" presStyleLbl="node1" presStyleIdx="0" presStyleCnt="3"/>
      <dgm:spPr/>
      <dgm:t>
        <a:bodyPr/>
        <a:lstStyle/>
        <a:p>
          <a:endParaRPr lang="en-US"/>
        </a:p>
      </dgm:t>
    </dgm:pt>
    <dgm:pt modelId="{3475E06A-0945-412B-92FA-BD5DFCA80558}" type="pres">
      <dgm:prSet presAssocID="{AFCF7E92-9536-41AA-9150-989449BD2EC3}" presName="gear2" presStyleLbl="node1" presStyleIdx="1" presStyleCnt="3">
        <dgm:presLayoutVars>
          <dgm:chMax val="1"/>
          <dgm:bulletEnabled val="1"/>
        </dgm:presLayoutVars>
      </dgm:prSet>
      <dgm:spPr/>
      <dgm:t>
        <a:bodyPr/>
        <a:lstStyle/>
        <a:p>
          <a:endParaRPr lang="en-US"/>
        </a:p>
      </dgm:t>
    </dgm:pt>
    <dgm:pt modelId="{C5D28EBD-1D07-4FA1-826C-37D480DB8C59}" type="pres">
      <dgm:prSet presAssocID="{AFCF7E92-9536-41AA-9150-989449BD2EC3}" presName="gear2srcNode" presStyleLbl="node1" presStyleIdx="1" presStyleCnt="3"/>
      <dgm:spPr/>
      <dgm:t>
        <a:bodyPr/>
        <a:lstStyle/>
        <a:p>
          <a:endParaRPr lang="en-US"/>
        </a:p>
      </dgm:t>
    </dgm:pt>
    <dgm:pt modelId="{F9906C7C-C15E-4078-AEEF-EAB4C3E1ED48}" type="pres">
      <dgm:prSet presAssocID="{AFCF7E92-9536-41AA-9150-989449BD2EC3}" presName="gear2dstNode" presStyleLbl="node1" presStyleIdx="1" presStyleCnt="3"/>
      <dgm:spPr/>
      <dgm:t>
        <a:bodyPr/>
        <a:lstStyle/>
        <a:p>
          <a:endParaRPr lang="en-US"/>
        </a:p>
      </dgm:t>
    </dgm:pt>
    <dgm:pt modelId="{E7C96F3C-1F32-47C7-BAF9-619F82FE54E1}" type="pres">
      <dgm:prSet presAssocID="{A3A1C37F-3C9B-4545-BFAC-0CD2851E3BB3}" presName="gear3" presStyleLbl="node1" presStyleIdx="2" presStyleCnt="3" custLinFactNeighborX="3898" custLinFactNeighborY="-6889"/>
      <dgm:spPr/>
      <dgm:t>
        <a:bodyPr/>
        <a:lstStyle/>
        <a:p>
          <a:endParaRPr lang="en-US"/>
        </a:p>
      </dgm:t>
    </dgm:pt>
    <dgm:pt modelId="{E6869358-4BFF-42E0-86AC-819057E264C7}" type="pres">
      <dgm:prSet presAssocID="{A3A1C37F-3C9B-4545-BFAC-0CD2851E3BB3}" presName="gear3tx" presStyleLbl="node1" presStyleIdx="2" presStyleCnt="3">
        <dgm:presLayoutVars>
          <dgm:chMax val="1"/>
          <dgm:bulletEnabled val="1"/>
        </dgm:presLayoutVars>
      </dgm:prSet>
      <dgm:spPr/>
      <dgm:t>
        <a:bodyPr/>
        <a:lstStyle/>
        <a:p>
          <a:endParaRPr lang="en-US"/>
        </a:p>
      </dgm:t>
    </dgm:pt>
    <dgm:pt modelId="{966E7390-727D-4831-836E-BDBC071E8886}" type="pres">
      <dgm:prSet presAssocID="{A3A1C37F-3C9B-4545-BFAC-0CD2851E3BB3}" presName="gear3srcNode" presStyleLbl="node1" presStyleIdx="2" presStyleCnt="3"/>
      <dgm:spPr/>
      <dgm:t>
        <a:bodyPr/>
        <a:lstStyle/>
        <a:p>
          <a:endParaRPr lang="en-US"/>
        </a:p>
      </dgm:t>
    </dgm:pt>
    <dgm:pt modelId="{E62ECE1F-BF0D-41D9-95B9-932588ACE497}" type="pres">
      <dgm:prSet presAssocID="{A3A1C37F-3C9B-4545-BFAC-0CD2851E3BB3}" presName="gear3dstNode" presStyleLbl="node1" presStyleIdx="2" presStyleCnt="3"/>
      <dgm:spPr/>
      <dgm:t>
        <a:bodyPr/>
        <a:lstStyle/>
        <a:p>
          <a:endParaRPr lang="en-US"/>
        </a:p>
      </dgm:t>
    </dgm:pt>
    <dgm:pt modelId="{D0F2C596-4FF9-4069-ADB6-9526A70DA4B5}" type="pres">
      <dgm:prSet presAssocID="{1048023D-94C4-4F70-A0E8-740ECAAA4119}" presName="connector1" presStyleLbl="sibTrans2D1" presStyleIdx="0" presStyleCnt="3" custLinFactNeighborX="-6816" custLinFactNeighborY="-1742"/>
      <dgm:spPr/>
      <dgm:t>
        <a:bodyPr/>
        <a:lstStyle/>
        <a:p>
          <a:endParaRPr lang="en-US"/>
        </a:p>
      </dgm:t>
    </dgm:pt>
    <dgm:pt modelId="{FCC4A121-CE3B-4F9D-AE85-A9DF4E36E245}" type="pres">
      <dgm:prSet presAssocID="{6C6B17AB-CC40-4701-A03C-4D967CBD0AA8}" presName="connector2" presStyleLbl="sibTrans2D1" presStyleIdx="1" presStyleCnt="3" custLinFactNeighborX="-908" custLinFactNeighborY="1978"/>
      <dgm:spPr/>
      <dgm:t>
        <a:bodyPr/>
        <a:lstStyle/>
        <a:p>
          <a:endParaRPr lang="en-US"/>
        </a:p>
      </dgm:t>
    </dgm:pt>
    <dgm:pt modelId="{F38D50EC-4D64-496D-A23D-62192DA6FD91}" type="pres">
      <dgm:prSet presAssocID="{1E400584-4E0B-4125-9E79-245F6439DCE6}" presName="connector3" presStyleLbl="sibTrans2D1" presStyleIdx="2" presStyleCnt="3" custLinFactNeighborX="5996" custLinFactNeighborY="-1253"/>
      <dgm:spPr/>
      <dgm:t>
        <a:bodyPr/>
        <a:lstStyle/>
        <a:p>
          <a:endParaRPr lang="en-US"/>
        </a:p>
      </dgm:t>
    </dgm:pt>
  </dgm:ptLst>
  <dgm:cxnLst>
    <dgm:cxn modelId="{AC7FA5FC-A117-48FB-9679-55CE86854C01}" type="presOf" srcId="{A3A1C37F-3C9B-4545-BFAC-0CD2851E3BB3}" destId="{E6869358-4BFF-42E0-86AC-819057E264C7}" srcOrd="1" destOrd="0" presId="urn:microsoft.com/office/officeart/2005/8/layout/gear1"/>
    <dgm:cxn modelId="{FE331D52-A5E1-4911-BC56-23034FE421B8}" srcId="{4185F902-FB42-407F-8255-4F78674DE017}" destId="{A3A1C37F-3C9B-4545-BFAC-0CD2851E3BB3}" srcOrd="2" destOrd="0" parTransId="{5017624F-22E2-49B6-BB78-8C78AF1159AA}" sibTransId="{1E400584-4E0B-4125-9E79-245F6439DCE6}"/>
    <dgm:cxn modelId="{BDE5ADD7-434E-4DF1-A030-00E2A18D1E7C}" type="presOf" srcId="{4185F902-FB42-407F-8255-4F78674DE017}" destId="{D0FE6A54-9F28-42D1-A8A1-BEDFC5F54D0B}" srcOrd="0" destOrd="0" presId="urn:microsoft.com/office/officeart/2005/8/layout/gear1"/>
    <dgm:cxn modelId="{E093532F-727B-41A3-A09A-09601BBFD789}" srcId="{4185F902-FB42-407F-8255-4F78674DE017}" destId="{AFCF7E92-9536-41AA-9150-989449BD2EC3}" srcOrd="1" destOrd="0" parTransId="{40330FAC-CBDD-411E-BB71-1F83A5702B94}" sibTransId="{6C6B17AB-CC40-4701-A03C-4D967CBD0AA8}"/>
    <dgm:cxn modelId="{2D6BBDEA-3205-42D8-B513-9E2633E1623E}" type="presOf" srcId="{1048023D-94C4-4F70-A0E8-740ECAAA4119}" destId="{D0F2C596-4FF9-4069-ADB6-9526A70DA4B5}" srcOrd="0" destOrd="0" presId="urn:microsoft.com/office/officeart/2005/8/layout/gear1"/>
    <dgm:cxn modelId="{94CDFA39-A5FF-4327-9A45-B5B04F5EFF41}" type="presOf" srcId="{0AB103F7-CB12-47F6-9681-02D4A3D73A63}" destId="{5A447101-C257-4FFB-AFD9-1E935F999344}" srcOrd="0" destOrd="0" presId="urn:microsoft.com/office/officeart/2005/8/layout/gear1"/>
    <dgm:cxn modelId="{1CEAB78B-974E-4979-B81F-F10EF529FBFA}" type="presOf" srcId="{A3A1C37F-3C9B-4545-BFAC-0CD2851E3BB3}" destId="{966E7390-727D-4831-836E-BDBC071E8886}" srcOrd="2" destOrd="0" presId="urn:microsoft.com/office/officeart/2005/8/layout/gear1"/>
    <dgm:cxn modelId="{895CB06D-9896-4AB8-9480-567169A55909}" type="presOf" srcId="{1E400584-4E0B-4125-9E79-245F6439DCE6}" destId="{F38D50EC-4D64-496D-A23D-62192DA6FD91}" srcOrd="0" destOrd="0" presId="urn:microsoft.com/office/officeart/2005/8/layout/gear1"/>
    <dgm:cxn modelId="{59DEAA36-224D-4C53-8B08-E094AFC39CF9}" type="presOf" srcId="{A3A1C37F-3C9B-4545-BFAC-0CD2851E3BB3}" destId="{E7C96F3C-1F32-47C7-BAF9-619F82FE54E1}" srcOrd="0" destOrd="0" presId="urn:microsoft.com/office/officeart/2005/8/layout/gear1"/>
    <dgm:cxn modelId="{11038190-F859-4500-ACEE-F29307425E31}" type="presOf" srcId="{0AB103F7-CB12-47F6-9681-02D4A3D73A63}" destId="{3D4FF545-297C-4D44-8B5F-9CC0D84B2543}" srcOrd="1" destOrd="0" presId="urn:microsoft.com/office/officeart/2005/8/layout/gear1"/>
    <dgm:cxn modelId="{C7F9163A-0F65-4019-8A44-CC6D195AB351}" type="presOf" srcId="{A3A1C37F-3C9B-4545-BFAC-0CD2851E3BB3}" destId="{E62ECE1F-BF0D-41D9-95B9-932588ACE497}" srcOrd="3" destOrd="0" presId="urn:microsoft.com/office/officeart/2005/8/layout/gear1"/>
    <dgm:cxn modelId="{134E74B4-BBDC-44E1-8D99-7B17BDE3BF05}" type="presOf" srcId="{AFCF7E92-9536-41AA-9150-989449BD2EC3}" destId="{C5D28EBD-1D07-4FA1-826C-37D480DB8C59}" srcOrd="1" destOrd="0" presId="urn:microsoft.com/office/officeart/2005/8/layout/gear1"/>
    <dgm:cxn modelId="{0B1373B8-A2E4-46A5-81DA-E95DC3E9696D}" srcId="{4185F902-FB42-407F-8255-4F78674DE017}" destId="{0AB103F7-CB12-47F6-9681-02D4A3D73A63}" srcOrd="0" destOrd="0" parTransId="{ABFC27E6-A00C-45D5-AD73-8F6545053AB3}" sibTransId="{1048023D-94C4-4F70-A0E8-740ECAAA4119}"/>
    <dgm:cxn modelId="{ECC6E19D-167B-4F1B-8361-00F206D06A8E}" type="presOf" srcId="{0AB103F7-CB12-47F6-9681-02D4A3D73A63}" destId="{A8EDF087-F46A-46B4-ADDD-E3A97D8D523E}" srcOrd="2" destOrd="0" presId="urn:microsoft.com/office/officeart/2005/8/layout/gear1"/>
    <dgm:cxn modelId="{1654CE44-0101-4BBC-9D6C-808C036FEA45}" type="presOf" srcId="{AFCF7E92-9536-41AA-9150-989449BD2EC3}" destId="{3475E06A-0945-412B-92FA-BD5DFCA80558}" srcOrd="0" destOrd="0" presId="urn:microsoft.com/office/officeart/2005/8/layout/gear1"/>
    <dgm:cxn modelId="{32E76103-78E8-4243-B372-3CDF418F334A}" type="presOf" srcId="{AFCF7E92-9536-41AA-9150-989449BD2EC3}" destId="{F9906C7C-C15E-4078-AEEF-EAB4C3E1ED48}" srcOrd="2" destOrd="0" presId="urn:microsoft.com/office/officeart/2005/8/layout/gear1"/>
    <dgm:cxn modelId="{C5D74019-1672-47A9-94C3-BEAE6E4BDF46}" type="presOf" srcId="{6C6B17AB-CC40-4701-A03C-4D967CBD0AA8}" destId="{FCC4A121-CE3B-4F9D-AE85-A9DF4E36E245}" srcOrd="0" destOrd="0" presId="urn:microsoft.com/office/officeart/2005/8/layout/gear1"/>
    <dgm:cxn modelId="{0E17CFFE-514C-4A10-8AC6-A7DD11778162}" type="presParOf" srcId="{D0FE6A54-9F28-42D1-A8A1-BEDFC5F54D0B}" destId="{5A447101-C257-4FFB-AFD9-1E935F999344}" srcOrd="0" destOrd="0" presId="urn:microsoft.com/office/officeart/2005/8/layout/gear1"/>
    <dgm:cxn modelId="{B586549D-7FE4-4FAC-8078-B3CB8F6142E3}" type="presParOf" srcId="{D0FE6A54-9F28-42D1-A8A1-BEDFC5F54D0B}" destId="{3D4FF545-297C-4D44-8B5F-9CC0D84B2543}" srcOrd="1" destOrd="0" presId="urn:microsoft.com/office/officeart/2005/8/layout/gear1"/>
    <dgm:cxn modelId="{77FFA305-9C1D-489A-9734-1EEA3E69ABC9}" type="presParOf" srcId="{D0FE6A54-9F28-42D1-A8A1-BEDFC5F54D0B}" destId="{A8EDF087-F46A-46B4-ADDD-E3A97D8D523E}" srcOrd="2" destOrd="0" presId="urn:microsoft.com/office/officeart/2005/8/layout/gear1"/>
    <dgm:cxn modelId="{78B8F949-2137-4FDE-AE9C-5F1C2BF5B17B}" type="presParOf" srcId="{D0FE6A54-9F28-42D1-A8A1-BEDFC5F54D0B}" destId="{3475E06A-0945-412B-92FA-BD5DFCA80558}" srcOrd="3" destOrd="0" presId="urn:microsoft.com/office/officeart/2005/8/layout/gear1"/>
    <dgm:cxn modelId="{EED77084-F2FC-404D-87A4-C89AB06A4DBB}" type="presParOf" srcId="{D0FE6A54-9F28-42D1-A8A1-BEDFC5F54D0B}" destId="{C5D28EBD-1D07-4FA1-826C-37D480DB8C59}" srcOrd="4" destOrd="0" presId="urn:microsoft.com/office/officeart/2005/8/layout/gear1"/>
    <dgm:cxn modelId="{E01F5231-F045-4F87-9CF3-D5E4FEF1D19C}" type="presParOf" srcId="{D0FE6A54-9F28-42D1-A8A1-BEDFC5F54D0B}" destId="{F9906C7C-C15E-4078-AEEF-EAB4C3E1ED48}" srcOrd="5" destOrd="0" presId="urn:microsoft.com/office/officeart/2005/8/layout/gear1"/>
    <dgm:cxn modelId="{24C98D0A-ECB5-4DCA-87BD-40CEEC44297A}" type="presParOf" srcId="{D0FE6A54-9F28-42D1-A8A1-BEDFC5F54D0B}" destId="{E7C96F3C-1F32-47C7-BAF9-619F82FE54E1}" srcOrd="6" destOrd="0" presId="urn:microsoft.com/office/officeart/2005/8/layout/gear1"/>
    <dgm:cxn modelId="{6407D871-DF26-41F8-86D9-CC2AC758871C}" type="presParOf" srcId="{D0FE6A54-9F28-42D1-A8A1-BEDFC5F54D0B}" destId="{E6869358-4BFF-42E0-86AC-819057E264C7}" srcOrd="7" destOrd="0" presId="urn:microsoft.com/office/officeart/2005/8/layout/gear1"/>
    <dgm:cxn modelId="{53EE99FB-28A1-4520-A018-B53A1957579D}" type="presParOf" srcId="{D0FE6A54-9F28-42D1-A8A1-BEDFC5F54D0B}" destId="{966E7390-727D-4831-836E-BDBC071E8886}" srcOrd="8" destOrd="0" presId="urn:microsoft.com/office/officeart/2005/8/layout/gear1"/>
    <dgm:cxn modelId="{CC807728-8259-4443-969E-144D01BF520F}" type="presParOf" srcId="{D0FE6A54-9F28-42D1-A8A1-BEDFC5F54D0B}" destId="{E62ECE1F-BF0D-41D9-95B9-932588ACE497}" srcOrd="9" destOrd="0" presId="urn:microsoft.com/office/officeart/2005/8/layout/gear1"/>
    <dgm:cxn modelId="{EB90EC58-3D7C-495B-A46E-20860782B517}" type="presParOf" srcId="{D0FE6A54-9F28-42D1-A8A1-BEDFC5F54D0B}" destId="{D0F2C596-4FF9-4069-ADB6-9526A70DA4B5}" srcOrd="10" destOrd="0" presId="urn:microsoft.com/office/officeart/2005/8/layout/gear1"/>
    <dgm:cxn modelId="{258DFB2A-F8B8-463E-98D2-FF25EF379855}" type="presParOf" srcId="{D0FE6A54-9F28-42D1-A8A1-BEDFC5F54D0B}" destId="{FCC4A121-CE3B-4F9D-AE85-A9DF4E36E245}" srcOrd="11" destOrd="0" presId="urn:microsoft.com/office/officeart/2005/8/layout/gear1"/>
    <dgm:cxn modelId="{8FAEAF0C-2FF7-4D8E-9601-B76C54EE5E0A}" type="presParOf" srcId="{D0FE6A54-9F28-42D1-A8A1-BEDFC5F54D0B}" destId="{F38D50EC-4D64-496D-A23D-62192DA6FD9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ABEB75-EE0B-485C-A7A1-4CE702A864E5}"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n-US"/>
        </a:p>
      </dgm:t>
    </dgm:pt>
    <dgm:pt modelId="{808EF19D-7FEA-4F77-8AEC-52B1E6B98194}">
      <dgm:prSet phldrT="[Text]"/>
      <dgm:spPr/>
      <dgm:t>
        <a:bodyPr/>
        <a:lstStyle/>
        <a:p>
          <a:r>
            <a:rPr lang="en-US" dirty="0" smtClean="0">
              <a:latin typeface="Arial" pitchFamily="34" charset="0"/>
              <a:cs typeface="Arial" pitchFamily="34" charset="0"/>
            </a:rPr>
            <a:t>Active Referral</a:t>
          </a:r>
          <a:endParaRPr lang="en-US" dirty="0">
            <a:latin typeface="Arial" pitchFamily="34" charset="0"/>
            <a:cs typeface="Arial" pitchFamily="34" charset="0"/>
          </a:endParaRPr>
        </a:p>
      </dgm:t>
    </dgm:pt>
    <dgm:pt modelId="{62064C0C-5C01-4E91-B008-BD1DA52AF18D}" type="parTrans" cxnId="{EF20801F-20D3-497D-99E5-7D8122C3BCAA}">
      <dgm:prSet/>
      <dgm:spPr/>
      <dgm:t>
        <a:bodyPr/>
        <a:lstStyle/>
        <a:p>
          <a:endParaRPr lang="en-US">
            <a:latin typeface="Arial" pitchFamily="34" charset="0"/>
            <a:cs typeface="Arial" pitchFamily="34" charset="0"/>
          </a:endParaRPr>
        </a:p>
      </dgm:t>
    </dgm:pt>
    <dgm:pt modelId="{CFF5BB88-80F7-4065-9EC9-CC72B2D49E0D}" type="sibTrans" cxnId="{EF20801F-20D3-497D-99E5-7D8122C3BCAA}">
      <dgm:prSet/>
      <dgm:spPr/>
      <dgm:t>
        <a:bodyPr/>
        <a:lstStyle/>
        <a:p>
          <a:endParaRPr lang="en-US">
            <a:latin typeface="Arial" pitchFamily="34" charset="0"/>
            <a:cs typeface="Arial" pitchFamily="34" charset="0"/>
          </a:endParaRPr>
        </a:p>
      </dgm:t>
    </dgm:pt>
    <dgm:pt modelId="{02014247-4BB6-4BD2-B68E-E5C34C3DF73D}">
      <dgm:prSet phldrT="[Text]" custT="1"/>
      <dgm:spPr/>
      <dgm:t>
        <a:bodyPr/>
        <a:lstStyle/>
        <a:p>
          <a:r>
            <a:rPr lang="en-US" sz="1200" dirty="0" smtClean="0">
              <a:latin typeface="Arial" pitchFamily="34" charset="0"/>
              <a:cs typeface="Arial" pitchFamily="34" charset="0"/>
            </a:rPr>
            <a:t>To establish patient navigation in the Central and Southwest regions to link newly diagnosed and lost to care HIV+ individuals with care and resources available in the area. </a:t>
          </a:r>
          <a:endParaRPr lang="en-US" sz="1200" dirty="0">
            <a:latin typeface="Arial" pitchFamily="34" charset="0"/>
            <a:cs typeface="Arial" pitchFamily="34" charset="0"/>
          </a:endParaRPr>
        </a:p>
      </dgm:t>
    </dgm:pt>
    <dgm:pt modelId="{6B08E4BA-8E33-4934-9A52-D175B7173315}" type="parTrans" cxnId="{A5828117-C070-441B-81E2-35A0B1360883}">
      <dgm:prSet/>
      <dgm:spPr/>
      <dgm:t>
        <a:bodyPr/>
        <a:lstStyle/>
        <a:p>
          <a:endParaRPr lang="en-US">
            <a:latin typeface="Arial" pitchFamily="34" charset="0"/>
            <a:cs typeface="Arial" pitchFamily="34" charset="0"/>
          </a:endParaRPr>
        </a:p>
      </dgm:t>
    </dgm:pt>
    <dgm:pt modelId="{5B2216BC-655F-409D-82D9-ECAEAB7DB8CA}" type="sibTrans" cxnId="{A5828117-C070-441B-81E2-35A0B1360883}">
      <dgm:prSet/>
      <dgm:spPr/>
      <dgm:t>
        <a:bodyPr/>
        <a:lstStyle/>
        <a:p>
          <a:endParaRPr lang="en-US">
            <a:latin typeface="Arial" pitchFamily="34" charset="0"/>
            <a:cs typeface="Arial" pitchFamily="34" charset="0"/>
          </a:endParaRPr>
        </a:p>
      </dgm:t>
    </dgm:pt>
    <dgm:pt modelId="{3DD8C20E-2191-45B3-8096-680876E81368}">
      <dgm:prSet phldrT="[Text]"/>
      <dgm:spPr/>
      <dgm:t>
        <a:bodyPr/>
        <a:lstStyle/>
        <a:p>
          <a:r>
            <a:rPr lang="en-US" dirty="0" smtClean="0">
              <a:latin typeface="Arial" pitchFamily="34" charset="0"/>
              <a:cs typeface="Arial" pitchFamily="34" charset="0"/>
            </a:rPr>
            <a:t>Patient Navigation</a:t>
          </a:r>
          <a:endParaRPr lang="en-US" dirty="0">
            <a:latin typeface="Arial" pitchFamily="34" charset="0"/>
            <a:cs typeface="Arial" pitchFamily="34" charset="0"/>
          </a:endParaRPr>
        </a:p>
      </dgm:t>
    </dgm:pt>
    <dgm:pt modelId="{9AC595BD-C863-497E-876B-F289D376E4A2}" type="parTrans" cxnId="{7FC0D55B-3602-488B-888C-2B25469DB6F4}">
      <dgm:prSet/>
      <dgm:spPr/>
      <dgm:t>
        <a:bodyPr/>
        <a:lstStyle/>
        <a:p>
          <a:endParaRPr lang="en-US">
            <a:latin typeface="Arial" pitchFamily="34" charset="0"/>
            <a:cs typeface="Arial" pitchFamily="34" charset="0"/>
          </a:endParaRPr>
        </a:p>
      </dgm:t>
    </dgm:pt>
    <dgm:pt modelId="{5A977F3B-088A-4FBE-8870-39D9C51A439A}" type="sibTrans" cxnId="{7FC0D55B-3602-488B-888C-2B25469DB6F4}">
      <dgm:prSet/>
      <dgm:spPr/>
      <dgm:t>
        <a:bodyPr/>
        <a:lstStyle/>
        <a:p>
          <a:endParaRPr lang="en-US">
            <a:latin typeface="Arial" pitchFamily="34" charset="0"/>
            <a:cs typeface="Arial" pitchFamily="34" charset="0"/>
          </a:endParaRPr>
        </a:p>
      </dgm:t>
    </dgm:pt>
    <dgm:pt modelId="{31B740E9-A03F-4EA6-A392-108B4E20CEC1}">
      <dgm:prSet phldrT="[Text]" custT="1"/>
      <dgm:spPr/>
      <dgm:t>
        <a:bodyPr/>
        <a:lstStyle/>
        <a:p>
          <a:r>
            <a:rPr lang="en-US" sz="1200" dirty="0" smtClean="0">
              <a:latin typeface="Arial" pitchFamily="34" charset="0"/>
              <a:cs typeface="Arial" pitchFamily="34" charset="0"/>
            </a:rPr>
            <a:t>To establish patient navigation in the Central and Southwest regions to link newly diagnosed and lost to care HIV+ individuals with care and resources available in the area. </a:t>
          </a:r>
          <a:endParaRPr lang="en-US" sz="1200" dirty="0">
            <a:latin typeface="Arial" pitchFamily="34" charset="0"/>
            <a:cs typeface="Arial" pitchFamily="34" charset="0"/>
          </a:endParaRPr>
        </a:p>
      </dgm:t>
    </dgm:pt>
    <dgm:pt modelId="{56AA448E-0AE9-4A12-A9E0-1D58DAB3D219}" type="parTrans" cxnId="{D6D63CAE-EDB8-4178-8D36-CACEFB773E7E}">
      <dgm:prSet/>
      <dgm:spPr/>
      <dgm:t>
        <a:bodyPr/>
        <a:lstStyle/>
        <a:p>
          <a:endParaRPr lang="en-US">
            <a:latin typeface="Arial" pitchFamily="34" charset="0"/>
            <a:cs typeface="Arial" pitchFamily="34" charset="0"/>
          </a:endParaRPr>
        </a:p>
      </dgm:t>
    </dgm:pt>
    <dgm:pt modelId="{70D4C1BD-23BD-4C2D-87C0-6466C60AB625}" type="sibTrans" cxnId="{D6D63CAE-EDB8-4178-8D36-CACEFB773E7E}">
      <dgm:prSet/>
      <dgm:spPr/>
      <dgm:t>
        <a:bodyPr/>
        <a:lstStyle/>
        <a:p>
          <a:endParaRPr lang="en-US">
            <a:latin typeface="Arial" pitchFamily="34" charset="0"/>
            <a:cs typeface="Arial" pitchFamily="34" charset="0"/>
          </a:endParaRPr>
        </a:p>
      </dgm:t>
    </dgm:pt>
    <dgm:pt modelId="{20C24749-7917-4781-9881-06F723DD4E4E}">
      <dgm:prSet phldrT="[Text]" custT="1"/>
      <dgm:spPr/>
      <dgm:t>
        <a:bodyPr/>
        <a:lstStyle/>
        <a:p>
          <a:r>
            <a:rPr lang="en-US" sz="2800" dirty="0" smtClean="0">
              <a:latin typeface="Arial" pitchFamily="34" charset="0"/>
              <a:cs typeface="Arial" pitchFamily="34" charset="0"/>
            </a:rPr>
            <a:t>Care Coordination</a:t>
          </a:r>
          <a:endParaRPr lang="en-US" sz="2800" dirty="0">
            <a:latin typeface="Arial" pitchFamily="34" charset="0"/>
            <a:cs typeface="Arial" pitchFamily="34" charset="0"/>
          </a:endParaRPr>
        </a:p>
      </dgm:t>
    </dgm:pt>
    <dgm:pt modelId="{EE4BF81B-64E8-433C-A4BA-14DCA5D8E7CF}" type="parTrans" cxnId="{81F2144D-FCAC-440A-B21F-6F8D1705C9EC}">
      <dgm:prSet/>
      <dgm:spPr/>
      <dgm:t>
        <a:bodyPr/>
        <a:lstStyle/>
        <a:p>
          <a:endParaRPr lang="en-US">
            <a:latin typeface="Arial" pitchFamily="34" charset="0"/>
            <a:cs typeface="Arial" pitchFamily="34" charset="0"/>
          </a:endParaRPr>
        </a:p>
      </dgm:t>
    </dgm:pt>
    <dgm:pt modelId="{BE2FD622-B8BB-43D2-BC9D-BC38B1ACD9FD}" type="sibTrans" cxnId="{81F2144D-FCAC-440A-B21F-6F8D1705C9EC}">
      <dgm:prSet/>
      <dgm:spPr/>
      <dgm:t>
        <a:bodyPr/>
        <a:lstStyle/>
        <a:p>
          <a:endParaRPr lang="en-US">
            <a:latin typeface="Arial" pitchFamily="34" charset="0"/>
            <a:cs typeface="Arial" pitchFamily="34" charset="0"/>
          </a:endParaRPr>
        </a:p>
      </dgm:t>
    </dgm:pt>
    <dgm:pt modelId="{D61F9887-F7FA-4244-B76C-D5A764902318}">
      <dgm:prSet phldrT="[Text]" custT="1"/>
      <dgm:spPr/>
      <dgm:t>
        <a:bodyPr/>
        <a:lstStyle/>
        <a:p>
          <a:r>
            <a:rPr lang="en-US" sz="1200" dirty="0" smtClean="0">
              <a:latin typeface="Arial" pitchFamily="34" charset="0"/>
              <a:cs typeface="Arial" pitchFamily="34" charset="0"/>
            </a:rPr>
            <a:t>Establish a centrally managed model that facilitates coordinated treatment, care, and support services for released HIV+ inmates from state correctional facilities/Department of Corrections (DOC).</a:t>
          </a:r>
          <a:endParaRPr lang="en-US" sz="1200" dirty="0">
            <a:latin typeface="Arial" pitchFamily="34" charset="0"/>
            <a:cs typeface="Arial" pitchFamily="34" charset="0"/>
          </a:endParaRPr>
        </a:p>
      </dgm:t>
    </dgm:pt>
    <dgm:pt modelId="{B25A424A-F64D-4863-B1A8-E3A9B7F15CEB}" type="parTrans" cxnId="{79735411-AED7-441E-B384-CEF955ABCCB9}">
      <dgm:prSet/>
      <dgm:spPr/>
      <dgm:t>
        <a:bodyPr/>
        <a:lstStyle/>
        <a:p>
          <a:endParaRPr lang="en-US">
            <a:latin typeface="Arial" pitchFamily="34" charset="0"/>
            <a:cs typeface="Arial" pitchFamily="34" charset="0"/>
          </a:endParaRPr>
        </a:p>
      </dgm:t>
    </dgm:pt>
    <dgm:pt modelId="{E9A373B1-15D1-4568-9ADA-68FA4DFE1848}" type="sibTrans" cxnId="{79735411-AED7-441E-B384-CEF955ABCCB9}">
      <dgm:prSet/>
      <dgm:spPr/>
      <dgm:t>
        <a:bodyPr/>
        <a:lstStyle/>
        <a:p>
          <a:endParaRPr lang="en-US">
            <a:latin typeface="Arial" pitchFamily="34" charset="0"/>
            <a:cs typeface="Arial" pitchFamily="34" charset="0"/>
          </a:endParaRPr>
        </a:p>
      </dgm:t>
    </dgm:pt>
    <dgm:pt modelId="{2188D9DC-D586-47F7-97BB-B5328B5BF482}">
      <dgm:prSet phldrT="[Text]" custT="1"/>
      <dgm:spPr/>
      <dgm:t>
        <a:bodyPr/>
        <a:lstStyle/>
        <a:p>
          <a:r>
            <a:rPr lang="en-US" sz="1200" spc="30" dirty="0" smtClean="0">
              <a:latin typeface="Arial" pitchFamily="34" charset="0"/>
              <a:cs typeface="Arial" pitchFamily="34" charset="0"/>
            </a:rPr>
            <a:t>Develop a standardized assessment, referral, and treatment system, addressing the mental health needs of HIV+ individuals towards increasing retention in HIV care and improving HIV/MH care outcomes.</a:t>
          </a:r>
          <a:endParaRPr lang="en-US" sz="1200" dirty="0">
            <a:latin typeface="Arial" pitchFamily="34" charset="0"/>
            <a:cs typeface="Arial" pitchFamily="34" charset="0"/>
          </a:endParaRPr>
        </a:p>
      </dgm:t>
    </dgm:pt>
    <dgm:pt modelId="{D66087FE-045C-45E5-988E-41A90C05E900}" type="sibTrans" cxnId="{515E4C85-7CC8-45EC-A58A-5912C570673F}">
      <dgm:prSet/>
      <dgm:spPr/>
      <dgm:t>
        <a:bodyPr/>
        <a:lstStyle/>
        <a:p>
          <a:endParaRPr lang="en-US">
            <a:latin typeface="Arial" pitchFamily="34" charset="0"/>
            <a:cs typeface="Arial" pitchFamily="34" charset="0"/>
          </a:endParaRPr>
        </a:p>
      </dgm:t>
    </dgm:pt>
    <dgm:pt modelId="{EE51C168-4088-4F9D-A704-87EB4C2AFE74}" type="parTrans" cxnId="{515E4C85-7CC8-45EC-A58A-5912C570673F}">
      <dgm:prSet/>
      <dgm:spPr/>
      <dgm:t>
        <a:bodyPr/>
        <a:lstStyle/>
        <a:p>
          <a:endParaRPr lang="en-US">
            <a:latin typeface="Arial" pitchFamily="34" charset="0"/>
            <a:cs typeface="Arial" pitchFamily="34" charset="0"/>
          </a:endParaRPr>
        </a:p>
      </dgm:t>
    </dgm:pt>
    <dgm:pt modelId="{476E679B-379B-4654-BD94-4592D544A449}">
      <dgm:prSet phldrT="[Text]"/>
      <dgm:spPr/>
      <dgm:t>
        <a:bodyPr/>
        <a:lstStyle/>
        <a:p>
          <a:r>
            <a:rPr lang="en-US" dirty="0" smtClean="0">
              <a:latin typeface="Arial" pitchFamily="34" charset="0"/>
              <a:cs typeface="Arial" pitchFamily="34" charset="0"/>
            </a:rPr>
            <a:t>Mental Health  Network</a:t>
          </a:r>
          <a:endParaRPr lang="en-US" dirty="0">
            <a:latin typeface="Arial" pitchFamily="34" charset="0"/>
            <a:cs typeface="Arial" pitchFamily="34" charset="0"/>
          </a:endParaRPr>
        </a:p>
      </dgm:t>
    </dgm:pt>
    <dgm:pt modelId="{32EFBB75-7AEF-4E2C-A418-1FDB06C1748E}" type="sibTrans" cxnId="{0F637C88-D2A4-4481-81CD-B502E457401E}">
      <dgm:prSet/>
      <dgm:spPr/>
      <dgm:t>
        <a:bodyPr/>
        <a:lstStyle/>
        <a:p>
          <a:endParaRPr lang="en-US">
            <a:latin typeface="Arial" pitchFamily="34" charset="0"/>
            <a:cs typeface="Arial" pitchFamily="34" charset="0"/>
          </a:endParaRPr>
        </a:p>
      </dgm:t>
    </dgm:pt>
    <dgm:pt modelId="{5D801989-3856-4C8E-A899-9CB568663D97}" type="parTrans" cxnId="{0F637C88-D2A4-4481-81CD-B502E457401E}">
      <dgm:prSet/>
      <dgm:spPr/>
      <dgm:t>
        <a:bodyPr/>
        <a:lstStyle/>
        <a:p>
          <a:endParaRPr lang="en-US">
            <a:latin typeface="Arial" pitchFamily="34" charset="0"/>
            <a:cs typeface="Arial" pitchFamily="34" charset="0"/>
          </a:endParaRPr>
        </a:p>
      </dgm:t>
    </dgm:pt>
    <dgm:pt modelId="{D88335F5-0E32-4E62-AC10-C10A17900B74}" type="pres">
      <dgm:prSet presAssocID="{17ABEB75-EE0B-485C-A7A1-4CE702A864E5}" presName="Name0" presStyleCnt="0">
        <dgm:presLayoutVars>
          <dgm:chMax val="7"/>
          <dgm:dir/>
          <dgm:animLvl val="lvl"/>
          <dgm:resizeHandles val="exact"/>
        </dgm:presLayoutVars>
      </dgm:prSet>
      <dgm:spPr/>
      <dgm:t>
        <a:bodyPr/>
        <a:lstStyle/>
        <a:p>
          <a:endParaRPr lang="en-US"/>
        </a:p>
      </dgm:t>
    </dgm:pt>
    <dgm:pt modelId="{028DAF9C-2AC6-41A3-81E8-73053F4DE51C}" type="pres">
      <dgm:prSet presAssocID="{808EF19D-7FEA-4F77-8AEC-52B1E6B98194}" presName="circle1" presStyleLbl="node1" presStyleIdx="0" presStyleCnt="4"/>
      <dgm:spPr/>
      <dgm:t>
        <a:bodyPr/>
        <a:lstStyle/>
        <a:p>
          <a:endParaRPr lang="en-US"/>
        </a:p>
      </dgm:t>
    </dgm:pt>
    <dgm:pt modelId="{87892569-1D2B-44B5-82AA-6897109A735E}" type="pres">
      <dgm:prSet presAssocID="{808EF19D-7FEA-4F77-8AEC-52B1E6B98194}" presName="space" presStyleCnt="0"/>
      <dgm:spPr/>
      <dgm:t>
        <a:bodyPr/>
        <a:lstStyle/>
        <a:p>
          <a:endParaRPr lang="en-US"/>
        </a:p>
      </dgm:t>
    </dgm:pt>
    <dgm:pt modelId="{B1BB4370-5E9F-4AE5-9AA1-65CFEB644127}" type="pres">
      <dgm:prSet presAssocID="{808EF19D-7FEA-4F77-8AEC-52B1E6B98194}" presName="rect1" presStyleLbl="alignAcc1" presStyleIdx="0" presStyleCnt="4"/>
      <dgm:spPr/>
      <dgm:t>
        <a:bodyPr/>
        <a:lstStyle/>
        <a:p>
          <a:endParaRPr lang="en-US"/>
        </a:p>
      </dgm:t>
    </dgm:pt>
    <dgm:pt modelId="{D0639756-72E3-430C-B686-8DF1A57827F5}" type="pres">
      <dgm:prSet presAssocID="{3DD8C20E-2191-45B3-8096-680876E81368}" presName="vertSpace2" presStyleLbl="node1" presStyleIdx="0" presStyleCnt="4"/>
      <dgm:spPr/>
      <dgm:t>
        <a:bodyPr/>
        <a:lstStyle/>
        <a:p>
          <a:endParaRPr lang="en-US"/>
        </a:p>
      </dgm:t>
    </dgm:pt>
    <dgm:pt modelId="{0EB64C90-D9A0-48D2-9672-8E2A29D4C27E}" type="pres">
      <dgm:prSet presAssocID="{3DD8C20E-2191-45B3-8096-680876E81368}" presName="circle2" presStyleLbl="node1" presStyleIdx="1" presStyleCnt="4" custLinFactNeighborX="44"/>
      <dgm:spPr/>
      <dgm:t>
        <a:bodyPr/>
        <a:lstStyle/>
        <a:p>
          <a:endParaRPr lang="en-US"/>
        </a:p>
      </dgm:t>
    </dgm:pt>
    <dgm:pt modelId="{87EB17B4-1EE2-40EF-9937-57C0284106BE}" type="pres">
      <dgm:prSet presAssocID="{3DD8C20E-2191-45B3-8096-680876E81368}" presName="rect2" presStyleLbl="alignAcc1" presStyleIdx="1" presStyleCnt="4" custScaleY="97138" custLinFactNeighborX="154"/>
      <dgm:spPr/>
      <dgm:t>
        <a:bodyPr/>
        <a:lstStyle/>
        <a:p>
          <a:endParaRPr lang="en-US"/>
        </a:p>
      </dgm:t>
    </dgm:pt>
    <dgm:pt modelId="{C2F9DFEE-687D-43A2-9AA5-1C39F529B14A}" type="pres">
      <dgm:prSet presAssocID="{476E679B-379B-4654-BD94-4592D544A449}" presName="vertSpace3" presStyleLbl="node1" presStyleIdx="1" presStyleCnt="4"/>
      <dgm:spPr/>
      <dgm:t>
        <a:bodyPr/>
        <a:lstStyle/>
        <a:p>
          <a:endParaRPr lang="en-US"/>
        </a:p>
      </dgm:t>
    </dgm:pt>
    <dgm:pt modelId="{589359E6-E5E1-4B26-87A8-942B2B67204C}" type="pres">
      <dgm:prSet presAssocID="{476E679B-379B-4654-BD94-4592D544A449}" presName="circle3" presStyleLbl="node1" presStyleIdx="2" presStyleCnt="4"/>
      <dgm:spPr/>
      <dgm:t>
        <a:bodyPr/>
        <a:lstStyle/>
        <a:p>
          <a:endParaRPr lang="en-US"/>
        </a:p>
      </dgm:t>
    </dgm:pt>
    <dgm:pt modelId="{7B29F0F4-BC15-4ECB-B243-D9E999510307}" type="pres">
      <dgm:prSet presAssocID="{476E679B-379B-4654-BD94-4592D544A449}" presName="rect3" presStyleLbl="alignAcc1" presStyleIdx="2" presStyleCnt="4" custScaleX="100000" custScaleY="110738" custLinFactNeighborX="-255" custLinFactNeighborY="16742"/>
      <dgm:spPr/>
      <dgm:t>
        <a:bodyPr/>
        <a:lstStyle/>
        <a:p>
          <a:endParaRPr lang="en-US"/>
        </a:p>
      </dgm:t>
    </dgm:pt>
    <dgm:pt modelId="{9B025AFB-0D4F-47A6-92BA-5CBCD6D90D6A}" type="pres">
      <dgm:prSet presAssocID="{20C24749-7917-4781-9881-06F723DD4E4E}" presName="vertSpace4" presStyleLbl="node1" presStyleIdx="2" presStyleCnt="4"/>
      <dgm:spPr/>
    </dgm:pt>
    <dgm:pt modelId="{246E6E96-8182-4A9D-B1F2-F4B68F621A7E}" type="pres">
      <dgm:prSet presAssocID="{20C24749-7917-4781-9881-06F723DD4E4E}" presName="circle4" presStyleLbl="node1" presStyleIdx="3" presStyleCnt="4"/>
      <dgm:spPr/>
    </dgm:pt>
    <dgm:pt modelId="{312D8FE3-6B12-4B94-B474-271373F91550}" type="pres">
      <dgm:prSet presAssocID="{20C24749-7917-4781-9881-06F723DD4E4E}" presName="rect4" presStyleLbl="alignAcc1" presStyleIdx="3" presStyleCnt="4" custAng="0" custScaleY="102552" custLinFactNeighborX="-255" custLinFactNeighborY="39546"/>
      <dgm:spPr/>
      <dgm:t>
        <a:bodyPr/>
        <a:lstStyle/>
        <a:p>
          <a:endParaRPr lang="en-US"/>
        </a:p>
      </dgm:t>
    </dgm:pt>
    <dgm:pt modelId="{8483306C-ED4F-4615-B34E-6112AA3B086B}" type="pres">
      <dgm:prSet presAssocID="{808EF19D-7FEA-4F77-8AEC-52B1E6B98194}" presName="rect1ParTx" presStyleLbl="alignAcc1" presStyleIdx="3" presStyleCnt="4">
        <dgm:presLayoutVars>
          <dgm:chMax val="1"/>
          <dgm:bulletEnabled val="1"/>
        </dgm:presLayoutVars>
      </dgm:prSet>
      <dgm:spPr/>
      <dgm:t>
        <a:bodyPr/>
        <a:lstStyle/>
        <a:p>
          <a:endParaRPr lang="en-US"/>
        </a:p>
      </dgm:t>
    </dgm:pt>
    <dgm:pt modelId="{49302398-79BC-4883-A0E4-48C3DA8612F1}" type="pres">
      <dgm:prSet presAssocID="{808EF19D-7FEA-4F77-8AEC-52B1E6B98194}" presName="rect1ChTx" presStyleLbl="alignAcc1" presStyleIdx="3" presStyleCnt="4" custScaleX="121968" custLinFactNeighborX="-1465" custLinFactNeighborY="2489">
        <dgm:presLayoutVars>
          <dgm:bulletEnabled val="1"/>
        </dgm:presLayoutVars>
      </dgm:prSet>
      <dgm:spPr/>
      <dgm:t>
        <a:bodyPr/>
        <a:lstStyle/>
        <a:p>
          <a:endParaRPr lang="en-US"/>
        </a:p>
      </dgm:t>
    </dgm:pt>
    <dgm:pt modelId="{AEB92004-F06E-491B-919B-E7D7D99BDC0F}" type="pres">
      <dgm:prSet presAssocID="{3DD8C20E-2191-45B3-8096-680876E81368}" presName="rect2ParTx" presStyleLbl="alignAcc1" presStyleIdx="3" presStyleCnt="4">
        <dgm:presLayoutVars>
          <dgm:chMax val="1"/>
          <dgm:bulletEnabled val="1"/>
        </dgm:presLayoutVars>
      </dgm:prSet>
      <dgm:spPr/>
      <dgm:t>
        <a:bodyPr/>
        <a:lstStyle/>
        <a:p>
          <a:endParaRPr lang="en-US"/>
        </a:p>
      </dgm:t>
    </dgm:pt>
    <dgm:pt modelId="{2B16AB61-B2B7-42C2-A720-EA3F57BABBA9}" type="pres">
      <dgm:prSet presAssocID="{3DD8C20E-2191-45B3-8096-680876E81368}" presName="rect2ChTx" presStyleLbl="alignAcc1" presStyleIdx="3" presStyleCnt="4" custScaleX="123063" custScaleY="100000" custLinFactNeighborX="-909" custLinFactNeighborY="9508">
        <dgm:presLayoutVars>
          <dgm:bulletEnabled val="1"/>
        </dgm:presLayoutVars>
      </dgm:prSet>
      <dgm:spPr/>
      <dgm:t>
        <a:bodyPr/>
        <a:lstStyle/>
        <a:p>
          <a:endParaRPr lang="en-US"/>
        </a:p>
      </dgm:t>
    </dgm:pt>
    <dgm:pt modelId="{4A4D7AD7-8D18-4E5A-B109-C65F2ECAC236}" type="pres">
      <dgm:prSet presAssocID="{476E679B-379B-4654-BD94-4592D544A449}" presName="rect3ParTx" presStyleLbl="alignAcc1" presStyleIdx="3" presStyleCnt="4">
        <dgm:presLayoutVars>
          <dgm:chMax val="1"/>
          <dgm:bulletEnabled val="1"/>
        </dgm:presLayoutVars>
      </dgm:prSet>
      <dgm:spPr/>
      <dgm:t>
        <a:bodyPr/>
        <a:lstStyle/>
        <a:p>
          <a:endParaRPr lang="en-US"/>
        </a:p>
      </dgm:t>
    </dgm:pt>
    <dgm:pt modelId="{D5DFE50C-3E70-40B9-AE47-CC2CAB5FF8F2}" type="pres">
      <dgm:prSet presAssocID="{476E679B-379B-4654-BD94-4592D544A449}" presName="rect3ChTx" presStyleLbl="alignAcc1" presStyleIdx="3" presStyleCnt="4" custScaleX="115904" custScaleY="100000" custLinFactNeighborX="-4631" custLinFactNeighborY="35294">
        <dgm:presLayoutVars>
          <dgm:bulletEnabled val="1"/>
        </dgm:presLayoutVars>
      </dgm:prSet>
      <dgm:spPr/>
      <dgm:t>
        <a:bodyPr/>
        <a:lstStyle/>
        <a:p>
          <a:endParaRPr lang="en-US"/>
        </a:p>
      </dgm:t>
    </dgm:pt>
    <dgm:pt modelId="{C6DD1094-5904-4DFE-BC8B-1F5D1FD631C3}" type="pres">
      <dgm:prSet presAssocID="{20C24749-7917-4781-9881-06F723DD4E4E}" presName="rect4ParTx" presStyleLbl="alignAcc1" presStyleIdx="3" presStyleCnt="4">
        <dgm:presLayoutVars>
          <dgm:chMax val="1"/>
          <dgm:bulletEnabled val="1"/>
        </dgm:presLayoutVars>
      </dgm:prSet>
      <dgm:spPr/>
      <dgm:t>
        <a:bodyPr/>
        <a:lstStyle/>
        <a:p>
          <a:endParaRPr lang="en-US"/>
        </a:p>
      </dgm:t>
    </dgm:pt>
    <dgm:pt modelId="{51107DDF-6EB0-4457-B48D-541445273BB1}" type="pres">
      <dgm:prSet presAssocID="{20C24749-7917-4781-9881-06F723DD4E4E}" presName="rect4ChTx" presStyleLbl="alignAcc1" presStyleIdx="3" presStyleCnt="4" custScaleX="110800" custScaleY="100000" custLinFactNeighborX="-7192" custLinFactNeighborY="42471">
        <dgm:presLayoutVars>
          <dgm:bulletEnabled val="1"/>
        </dgm:presLayoutVars>
      </dgm:prSet>
      <dgm:spPr/>
      <dgm:t>
        <a:bodyPr/>
        <a:lstStyle/>
        <a:p>
          <a:endParaRPr lang="en-US"/>
        </a:p>
      </dgm:t>
    </dgm:pt>
  </dgm:ptLst>
  <dgm:cxnLst>
    <dgm:cxn modelId="{BD471BA2-A50E-4A85-B465-4CF702697E74}" type="presOf" srcId="{808EF19D-7FEA-4F77-8AEC-52B1E6B98194}" destId="{8483306C-ED4F-4615-B34E-6112AA3B086B}" srcOrd="1" destOrd="0" presId="urn:microsoft.com/office/officeart/2005/8/layout/target3"/>
    <dgm:cxn modelId="{515E4C85-7CC8-45EC-A58A-5912C570673F}" srcId="{476E679B-379B-4654-BD94-4592D544A449}" destId="{2188D9DC-D586-47F7-97BB-B5328B5BF482}" srcOrd="0" destOrd="0" parTransId="{EE51C168-4088-4F9D-A704-87EB4C2AFE74}" sibTransId="{D66087FE-045C-45E5-988E-41A90C05E900}"/>
    <dgm:cxn modelId="{7DD7225F-0FBA-44B2-AABB-63A70AF69000}" type="presOf" srcId="{20C24749-7917-4781-9881-06F723DD4E4E}" destId="{312D8FE3-6B12-4B94-B474-271373F91550}" srcOrd="0" destOrd="0" presId="urn:microsoft.com/office/officeart/2005/8/layout/target3"/>
    <dgm:cxn modelId="{7FC0D55B-3602-488B-888C-2B25469DB6F4}" srcId="{17ABEB75-EE0B-485C-A7A1-4CE702A864E5}" destId="{3DD8C20E-2191-45B3-8096-680876E81368}" srcOrd="1" destOrd="0" parTransId="{9AC595BD-C863-497E-876B-F289D376E4A2}" sibTransId="{5A977F3B-088A-4FBE-8870-39D9C51A439A}"/>
    <dgm:cxn modelId="{CCEBB128-77C6-4C3B-9F73-455659B44F04}" type="presOf" srcId="{31B740E9-A03F-4EA6-A392-108B4E20CEC1}" destId="{2B16AB61-B2B7-42C2-A720-EA3F57BABBA9}" srcOrd="0" destOrd="0" presId="urn:microsoft.com/office/officeart/2005/8/layout/target3"/>
    <dgm:cxn modelId="{CFA82960-7DDA-4281-96B8-5EA72EEB62EA}" type="presOf" srcId="{02014247-4BB6-4BD2-B68E-E5C34C3DF73D}" destId="{49302398-79BC-4883-A0E4-48C3DA8612F1}" srcOrd="0" destOrd="0" presId="urn:microsoft.com/office/officeart/2005/8/layout/target3"/>
    <dgm:cxn modelId="{DEDD6450-E8E5-4739-8DBB-8E17918548D8}" type="presOf" srcId="{2188D9DC-D586-47F7-97BB-B5328B5BF482}" destId="{D5DFE50C-3E70-40B9-AE47-CC2CAB5FF8F2}" srcOrd="0" destOrd="0" presId="urn:microsoft.com/office/officeart/2005/8/layout/target3"/>
    <dgm:cxn modelId="{0F637C88-D2A4-4481-81CD-B502E457401E}" srcId="{17ABEB75-EE0B-485C-A7A1-4CE702A864E5}" destId="{476E679B-379B-4654-BD94-4592D544A449}" srcOrd="2" destOrd="0" parTransId="{5D801989-3856-4C8E-A899-9CB568663D97}" sibTransId="{32EFBB75-7AEF-4E2C-A418-1FDB06C1748E}"/>
    <dgm:cxn modelId="{98042A7A-4830-407B-9A6B-C751F928F60B}" type="presOf" srcId="{476E679B-379B-4654-BD94-4592D544A449}" destId="{4A4D7AD7-8D18-4E5A-B109-C65F2ECAC236}" srcOrd="1" destOrd="0" presId="urn:microsoft.com/office/officeart/2005/8/layout/target3"/>
    <dgm:cxn modelId="{04700993-A399-47B4-8730-B7B0FEA89E38}" type="presOf" srcId="{3DD8C20E-2191-45B3-8096-680876E81368}" destId="{87EB17B4-1EE2-40EF-9937-57C0284106BE}" srcOrd="0" destOrd="0" presId="urn:microsoft.com/office/officeart/2005/8/layout/target3"/>
    <dgm:cxn modelId="{EF20801F-20D3-497D-99E5-7D8122C3BCAA}" srcId="{17ABEB75-EE0B-485C-A7A1-4CE702A864E5}" destId="{808EF19D-7FEA-4F77-8AEC-52B1E6B98194}" srcOrd="0" destOrd="0" parTransId="{62064C0C-5C01-4E91-B008-BD1DA52AF18D}" sibTransId="{CFF5BB88-80F7-4065-9EC9-CC72B2D49E0D}"/>
    <dgm:cxn modelId="{7BFCF284-C9F9-40ED-A9E2-5A7ECFC79124}" type="presOf" srcId="{17ABEB75-EE0B-485C-A7A1-4CE702A864E5}" destId="{D88335F5-0E32-4E62-AC10-C10A17900B74}" srcOrd="0" destOrd="0" presId="urn:microsoft.com/office/officeart/2005/8/layout/target3"/>
    <dgm:cxn modelId="{D6D63CAE-EDB8-4178-8D36-CACEFB773E7E}" srcId="{3DD8C20E-2191-45B3-8096-680876E81368}" destId="{31B740E9-A03F-4EA6-A392-108B4E20CEC1}" srcOrd="0" destOrd="0" parTransId="{56AA448E-0AE9-4A12-A9E0-1D58DAB3D219}" sibTransId="{70D4C1BD-23BD-4C2D-87C0-6466C60AB625}"/>
    <dgm:cxn modelId="{A5828117-C070-441B-81E2-35A0B1360883}" srcId="{808EF19D-7FEA-4F77-8AEC-52B1E6B98194}" destId="{02014247-4BB6-4BD2-B68E-E5C34C3DF73D}" srcOrd="0" destOrd="0" parTransId="{6B08E4BA-8E33-4934-9A52-D175B7173315}" sibTransId="{5B2216BC-655F-409D-82D9-ECAEAB7DB8CA}"/>
    <dgm:cxn modelId="{0C297B35-F5C6-4766-BA6A-3BD9A6033D0B}" type="presOf" srcId="{3DD8C20E-2191-45B3-8096-680876E81368}" destId="{AEB92004-F06E-491B-919B-E7D7D99BDC0F}" srcOrd="1" destOrd="0" presId="urn:microsoft.com/office/officeart/2005/8/layout/target3"/>
    <dgm:cxn modelId="{59478334-46DB-449D-99A0-FBF3369A61B9}" type="presOf" srcId="{476E679B-379B-4654-BD94-4592D544A449}" destId="{7B29F0F4-BC15-4ECB-B243-D9E999510307}" srcOrd="0" destOrd="0" presId="urn:microsoft.com/office/officeart/2005/8/layout/target3"/>
    <dgm:cxn modelId="{81F2144D-FCAC-440A-B21F-6F8D1705C9EC}" srcId="{17ABEB75-EE0B-485C-A7A1-4CE702A864E5}" destId="{20C24749-7917-4781-9881-06F723DD4E4E}" srcOrd="3" destOrd="0" parTransId="{EE4BF81B-64E8-433C-A4BA-14DCA5D8E7CF}" sibTransId="{BE2FD622-B8BB-43D2-BC9D-BC38B1ACD9FD}"/>
    <dgm:cxn modelId="{79735411-AED7-441E-B384-CEF955ABCCB9}" srcId="{20C24749-7917-4781-9881-06F723DD4E4E}" destId="{D61F9887-F7FA-4244-B76C-D5A764902318}" srcOrd="0" destOrd="0" parTransId="{B25A424A-F64D-4863-B1A8-E3A9B7F15CEB}" sibTransId="{E9A373B1-15D1-4568-9ADA-68FA4DFE1848}"/>
    <dgm:cxn modelId="{E37D2036-D0DB-4FC2-A0CB-D7B95B49733D}" type="presOf" srcId="{D61F9887-F7FA-4244-B76C-D5A764902318}" destId="{51107DDF-6EB0-4457-B48D-541445273BB1}" srcOrd="0" destOrd="0" presId="urn:microsoft.com/office/officeart/2005/8/layout/target3"/>
    <dgm:cxn modelId="{9298C731-3410-4356-8943-E7B8E25F6997}" type="presOf" srcId="{20C24749-7917-4781-9881-06F723DD4E4E}" destId="{C6DD1094-5904-4DFE-BC8B-1F5D1FD631C3}" srcOrd="1" destOrd="0" presId="urn:microsoft.com/office/officeart/2005/8/layout/target3"/>
    <dgm:cxn modelId="{433EA606-E0EA-4231-A17C-C9C8B87ADD06}" type="presOf" srcId="{808EF19D-7FEA-4F77-8AEC-52B1E6B98194}" destId="{B1BB4370-5E9F-4AE5-9AA1-65CFEB644127}" srcOrd="0" destOrd="0" presId="urn:microsoft.com/office/officeart/2005/8/layout/target3"/>
    <dgm:cxn modelId="{02BAB3A0-2F2C-4AE6-B3CD-542D659E892D}" type="presParOf" srcId="{D88335F5-0E32-4E62-AC10-C10A17900B74}" destId="{028DAF9C-2AC6-41A3-81E8-73053F4DE51C}" srcOrd="0" destOrd="0" presId="urn:microsoft.com/office/officeart/2005/8/layout/target3"/>
    <dgm:cxn modelId="{702E475F-7EBA-41BD-9D96-4B4C96E74FDE}" type="presParOf" srcId="{D88335F5-0E32-4E62-AC10-C10A17900B74}" destId="{87892569-1D2B-44B5-82AA-6897109A735E}" srcOrd="1" destOrd="0" presId="urn:microsoft.com/office/officeart/2005/8/layout/target3"/>
    <dgm:cxn modelId="{D7448050-A5D5-44DF-B473-77AF5BCFEB3C}" type="presParOf" srcId="{D88335F5-0E32-4E62-AC10-C10A17900B74}" destId="{B1BB4370-5E9F-4AE5-9AA1-65CFEB644127}" srcOrd="2" destOrd="0" presId="urn:microsoft.com/office/officeart/2005/8/layout/target3"/>
    <dgm:cxn modelId="{01DD1905-E471-46B3-BD75-7B88D3AA25DD}" type="presParOf" srcId="{D88335F5-0E32-4E62-AC10-C10A17900B74}" destId="{D0639756-72E3-430C-B686-8DF1A57827F5}" srcOrd="3" destOrd="0" presId="urn:microsoft.com/office/officeart/2005/8/layout/target3"/>
    <dgm:cxn modelId="{BDAC58F6-385D-41E0-8D82-B74699E87A40}" type="presParOf" srcId="{D88335F5-0E32-4E62-AC10-C10A17900B74}" destId="{0EB64C90-D9A0-48D2-9672-8E2A29D4C27E}" srcOrd="4" destOrd="0" presId="urn:microsoft.com/office/officeart/2005/8/layout/target3"/>
    <dgm:cxn modelId="{BFB15815-6279-47FE-9434-213A5A02D25A}" type="presParOf" srcId="{D88335F5-0E32-4E62-AC10-C10A17900B74}" destId="{87EB17B4-1EE2-40EF-9937-57C0284106BE}" srcOrd="5" destOrd="0" presId="urn:microsoft.com/office/officeart/2005/8/layout/target3"/>
    <dgm:cxn modelId="{B11DE88A-FC0B-4014-8C92-250265498DDD}" type="presParOf" srcId="{D88335F5-0E32-4E62-AC10-C10A17900B74}" destId="{C2F9DFEE-687D-43A2-9AA5-1C39F529B14A}" srcOrd="6" destOrd="0" presId="urn:microsoft.com/office/officeart/2005/8/layout/target3"/>
    <dgm:cxn modelId="{79B23CEF-3E5D-4310-B44F-03E686FE0955}" type="presParOf" srcId="{D88335F5-0E32-4E62-AC10-C10A17900B74}" destId="{589359E6-E5E1-4B26-87A8-942B2B67204C}" srcOrd="7" destOrd="0" presId="urn:microsoft.com/office/officeart/2005/8/layout/target3"/>
    <dgm:cxn modelId="{5B62DED1-F095-4F60-B904-B059CDB66D36}" type="presParOf" srcId="{D88335F5-0E32-4E62-AC10-C10A17900B74}" destId="{7B29F0F4-BC15-4ECB-B243-D9E999510307}" srcOrd="8" destOrd="0" presId="urn:microsoft.com/office/officeart/2005/8/layout/target3"/>
    <dgm:cxn modelId="{CB630DEC-E769-4B1F-9244-67F2D8101B58}" type="presParOf" srcId="{D88335F5-0E32-4E62-AC10-C10A17900B74}" destId="{9B025AFB-0D4F-47A6-92BA-5CBCD6D90D6A}" srcOrd="9" destOrd="0" presId="urn:microsoft.com/office/officeart/2005/8/layout/target3"/>
    <dgm:cxn modelId="{C089969B-FBA3-4068-9F5F-EEBECC5B78B9}" type="presParOf" srcId="{D88335F5-0E32-4E62-AC10-C10A17900B74}" destId="{246E6E96-8182-4A9D-B1F2-F4B68F621A7E}" srcOrd="10" destOrd="0" presId="urn:microsoft.com/office/officeart/2005/8/layout/target3"/>
    <dgm:cxn modelId="{834920E6-F7DF-48BE-856F-934077C386D1}" type="presParOf" srcId="{D88335F5-0E32-4E62-AC10-C10A17900B74}" destId="{312D8FE3-6B12-4B94-B474-271373F91550}" srcOrd="11" destOrd="0" presId="urn:microsoft.com/office/officeart/2005/8/layout/target3"/>
    <dgm:cxn modelId="{F60775E6-4800-4DFE-944C-B897E961BEFA}" type="presParOf" srcId="{D88335F5-0E32-4E62-AC10-C10A17900B74}" destId="{8483306C-ED4F-4615-B34E-6112AA3B086B}" srcOrd="12" destOrd="0" presId="urn:microsoft.com/office/officeart/2005/8/layout/target3"/>
    <dgm:cxn modelId="{8FC5EFA1-9E54-4310-8240-00828F695394}" type="presParOf" srcId="{D88335F5-0E32-4E62-AC10-C10A17900B74}" destId="{49302398-79BC-4883-A0E4-48C3DA8612F1}" srcOrd="13" destOrd="0" presId="urn:microsoft.com/office/officeart/2005/8/layout/target3"/>
    <dgm:cxn modelId="{9F9173FF-AFB6-4F72-85F9-D3EF01183070}" type="presParOf" srcId="{D88335F5-0E32-4E62-AC10-C10A17900B74}" destId="{AEB92004-F06E-491B-919B-E7D7D99BDC0F}" srcOrd="14" destOrd="0" presId="urn:microsoft.com/office/officeart/2005/8/layout/target3"/>
    <dgm:cxn modelId="{394B4720-55D7-4721-8B91-1EBD778DD1D6}" type="presParOf" srcId="{D88335F5-0E32-4E62-AC10-C10A17900B74}" destId="{2B16AB61-B2B7-42C2-A720-EA3F57BABBA9}" srcOrd="15" destOrd="0" presId="urn:microsoft.com/office/officeart/2005/8/layout/target3"/>
    <dgm:cxn modelId="{FA1BC715-BF74-4DCF-9125-30750868E6F9}" type="presParOf" srcId="{D88335F5-0E32-4E62-AC10-C10A17900B74}" destId="{4A4D7AD7-8D18-4E5A-B109-C65F2ECAC236}" srcOrd="16" destOrd="0" presId="urn:microsoft.com/office/officeart/2005/8/layout/target3"/>
    <dgm:cxn modelId="{A8E36630-5D59-4B6A-B320-3138BEE2810F}" type="presParOf" srcId="{D88335F5-0E32-4E62-AC10-C10A17900B74}" destId="{D5DFE50C-3E70-40B9-AE47-CC2CAB5FF8F2}" srcOrd="17" destOrd="0" presId="urn:microsoft.com/office/officeart/2005/8/layout/target3"/>
    <dgm:cxn modelId="{C6BB035E-E503-47B2-94D5-1B676173BC3F}" type="presParOf" srcId="{D88335F5-0E32-4E62-AC10-C10A17900B74}" destId="{C6DD1094-5904-4DFE-BC8B-1F5D1FD631C3}" srcOrd="18" destOrd="0" presId="urn:microsoft.com/office/officeart/2005/8/layout/target3"/>
    <dgm:cxn modelId="{69B3B6CF-8346-4131-8960-F453703795F5}" type="presParOf" srcId="{D88335F5-0E32-4E62-AC10-C10A17900B74}" destId="{51107DDF-6EB0-4457-B48D-541445273BB1}"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2449B4-F256-42C9-ABC5-46A79EAADB42}"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A9615B23-F4BB-4870-9F72-AF4BF11BA501}">
      <dgm:prSet phldrT="[Text]"/>
      <dgm:spPr/>
      <dgm:t>
        <a:bodyPr/>
        <a:lstStyle/>
        <a:p>
          <a:r>
            <a:rPr lang="en-US" dirty="0" smtClean="0">
              <a:latin typeface="Arial" pitchFamily="34" charset="0"/>
              <a:cs typeface="Arial" pitchFamily="34" charset="0"/>
            </a:rPr>
            <a:t>Planning Group</a:t>
          </a:r>
          <a:endParaRPr lang="en-US" dirty="0">
            <a:latin typeface="Arial" pitchFamily="34" charset="0"/>
            <a:cs typeface="Arial" pitchFamily="34" charset="0"/>
          </a:endParaRPr>
        </a:p>
      </dgm:t>
    </dgm:pt>
    <dgm:pt modelId="{8AAF2586-1A61-4281-AC7A-64C01E499054}" type="parTrans" cxnId="{B10369B2-B179-478E-A150-51BD5D06D196}">
      <dgm:prSet/>
      <dgm:spPr/>
      <dgm:t>
        <a:bodyPr/>
        <a:lstStyle/>
        <a:p>
          <a:endParaRPr lang="en-US">
            <a:latin typeface="Arial" pitchFamily="34" charset="0"/>
            <a:cs typeface="Arial" pitchFamily="34" charset="0"/>
          </a:endParaRPr>
        </a:p>
      </dgm:t>
    </dgm:pt>
    <dgm:pt modelId="{24786C99-CF9B-473C-B534-59F65599BDF9}" type="sibTrans" cxnId="{B10369B2-B179-478E-A150-51BD5D06D196}">
      <dgm:prSet/>
      <dgm:spPr/>
      <dgm:t>
        <a:bodyPr/>
        <a:lstStyle/>
        <a:p>
          <a:endParaRPr lang="en-US">
            <a:latin typeface="Arial" pitchFamily="34" charset="0"/>
            <a:cs typeface="Arial" pitchFamily="34" charset="0"/>
          </a:endParaRPr>
        </a:p>
      </dgm:t>
    </dgm:pt>
    <dgm:pt modelId="{A9C4AAED-F401-4E1D-B557-5F91680407E6}">
      <dgm:prSet phldrT="[Text]" custT="1"/>
      <dgm:spPr/>
      <dgm:t>
        <a:bodyPr/>
        <a:lstStyle/>
        <a:p>
          <a:r>
            <a:rPr lang="en-US" sz="1600" dirty="0" smtClean="0">
              <a:latin typeface="Arial" pitchFamily="34" charset="0"/>
              <a:cs typeface="Arial" pitchFamily="34" charset="0"/>
            </a:rPr>
            <a:t>Guide overall initiative including interventions, Learning Sessions, PDSA cycles.</a:t>
          </a:r>
          <a:endParaRPr lang="en-US" sz="1600" dirty="0">
            <a:latin typeface="Arial" pitchFamily="34" charset="0"/>
            <a:cs typeface="Arial" pitchFamily="34" charset="0"/>
          </a:endParaRPr>
        </a:p>
      </dgm:t>
    </dgm:pt>
    <dgm:pt modelId="{DF226929-8F6E-4D2A-BAAD-7E0E0943D293}" type="parTrans" cxnId="{CADFEA8A-650D-4864-83A4-59AA2C7A9EBF}">
      <dgm:prSet/>
      <dgm:spPr/>
      <dgm:t>
        <a:bodyPr/>
        <a:lstStyle/>
        <a:p>
          <a:endParaRPr lang="en-US">
            <a:latin typeface="Arial" pitchFamily="34" charset="0"/>
            <a:cs typeface="Arial" pitchFamily="34" charset="0"/>
          </a:endParaRPr>
        </a:p>
      </dgm:t>
    </dgm:pt>
    <dgm:pt modelId="{87FB468B-1F0A-4213-85B0-57E2EE93591F}" type="sibTrans" cxnId="{CADFEA8A-650D-4864-83A4-59AA2C7A9EBF}">
      <dgm:prSet/>
      <dgm:spPr/>
      <dgm:t>
        <a:bodyPr/>
        <a:lstStyle/>
        <a:p>
          <a:endParaRPr lang="en-US">
            <a:latin typeface="Arial" pitchFamily="34" charset="0"/>
            <a:cs typeface="Arial" pitchFamily="34" charset="0"/>
          </a:endParaRPr>
        </a:p>
      </dgm:t>
    </dgm:pt>
    <dgm:pt modelId="{DBFFE072-EC56-4DD9-9FAB-E8D21FF890B8}">
      <dgm:prSet phldrT="[Text]"/>
      <dgm:spPr/>
      <dgm:t>
        <a:bodyPr/>
        <a:lstStyle/>
        <a:p>
          <a:r>
            <a:rPr lang="en-US" dirty="0" smtClean="0">
              <a:latin typeface="Arial" pitchFamily="34" charset="0"/>
              <a:cs typeface="Arial" pitchFamily="34" charset="0"/>
            </a:rPr>
            <a:t>Faculty/Advisors</a:t>
          </a:r>
          <a:endParaRPr lang="en-US" dirty="0">
            <a:latin typeface="Arial" pitchFamily="34" charset="0"/>
            <a:cs typeface="Arial" pitchFamily="34" charset="0"/>
          </a:endParaRPr>
        </a:p>
      </dgm:t>
    </dgm:pt>
    <dgm:pt modelId="{2B7D5BEB-1695-40E9-9421-EBDCD2926D09}" type="parTrans" cxnId="{5958694A-C1E7-4730-AB8C-0B5610966CEC}">
      <dgm:prSet/>
      <dgm:spPr/>
      <dgm:t>
        <a:bodyPr/>
        <a:lstStyle/>
        <a:p>
          <a:endParaRPr lang="en-US">
            <a:latin typeface="Arial" pitchFamily="34" charset="0"/>
            <a:cs typeface="Arial" pitchFamily="34" charset="0"/>
          </a:endParaRPr>
        </a:p>
      </dgm:t>
    </dgm:pt>
    <dgm:pt modelId="{2F4A20A3-8476-42AF-9270-02D48476ED1F}" type="sibTrans" cxnId="{5958694A-C1E7-4730-AB8C-0B5610966CEC}">
      <dgm:prSet/>
      <dgm:spPr/>
      <dgm:t>
        <a:bodyPr/>
        <a:lstStyle/>
        <a:p>
          <a:endParaRPr lang="en-US">
            <a:latin typeface="Arial" pitchFamily="34" charset="0"/>
            <a:cs typeface="Arial" pitchFamily="34" charset="0"/>
          </a:endParaRPr>
        </a:p>
      </dgm:t>
    </dgm:pt>
    <dgm:pt modelId="{E1E84748-A85C-4B6F-B405-BF750B4AD7AB}">
      <dgm:prSet phldrT="[Text]" custT="1"/>
      <dgm:spPr/>
      <dgm:t>
        <a:bodyPr/>
        <a:lstStyle/>
        <a:p>
          <a:r>
            <a:rPr lang="en-US" sz="1600" dirty="0" smtClean="0">
              <a:latin typeface="Arial" pitchFamily="34" charset="0"/>
              <a:cs typeface="Arial" pitchFamily="34" charset="0"/>
            </a:rPr>
            <a:t>Provide input on intervention issues via Learning Sessions &amp; technical assistance.</a:t>
          </a:r>
          <a:endParaRPr lang="en-US" sz="1600" dirty="0">
            <a:latin typeface="Arial" pitchFamily="34" charset="0"/>
            <a:cs typeface="Arial" pitchFamily="34" charset="0"/>
          </a:endParaRPr>
        </a:p>
      </dgm:t>
    </dgm:pt>
    <dgm:pt modelId="{461B58D4-9D4E-407A-B771-988A30C76F71}" type="parTrans" cxnId="{E9E3E6BA-0332-4D11-A107-CD8450025F17}">
      <dgm:prSet/>
      <dgm:spPr/>
      <dgm:t>
        <a:bodyPr/>
        <a:lstStyle/>
        <a:p>
          <a:endParaRPr lang="en-US">
            <a:latin typeface="Arial" pitchFamily="34" charset="0"/>
            <a:cs typeface="Arial" pitchFamily="34" charset="0"/>
          </a:endParaRPr>
        </a:p>
      </dgm:t>
    </dgm:pt>
    <dgm:pt modelId="{56C56C81-BBBA-4C5D-BE06-FC2CD6941DB0}" type="sibTrans" cxnId="{E9E3E6BA-0332-4D11-A107-CD8450025F17}">
      <dgm:prSet/>
      <dgm:spPr/>
      <dgm:t>
        <a:bodyPr/>
        <a:lstStyle/>
        <a:p>
          <a:endParaRPr lang="en-US">
            <a:latin typeface="Arial" pitchFamily="34" charset="0"/>
            <a:cs typeface="Arial" pitchFamily="34" charset="0"/>
          </a:endParaRPr>
        </a:p>
      </dgm:t>
    </dgm:pt>
    <dgm:pt modelId="{2DA49B78-1CCC-4E38-BE4A-67C2268C50A2}">
      <dgm:prSet phldrT="[Text]"/>
      <dgm:spPr/>
      <dgm:t>
        <a:bodyPr/>
        <a:lstStyle/>
        <a:p>
          <a:r>
            <a:rPr lang="en-US" dirty="0" smtClean="0">
              <a:latin typeface="Arial" pitchFamily="34" charset="0"/>
              <a:cs typeface="Arial" pitchFamily="34" charset="0"/>
            </a:rPr>
            <a:t>Participating Agencies</a:t>
          </a:r>
          <a:endParaRPr lang="en-US" dirty="0">
            <a:latin typeface="Arial" pitchFamily="34" charset="0"/>
            <a:cs typeface="Arial" pitchFamily="34" charset="0"/>
          </a:endParaRPr>
        </a:p>
      </dgm:t>
    </dgm:pt>
    <dgm:pt modelId="{38AD68A4-920E-4855-8852-61ED04D09C8D}" type="parTrans" cxnId="{47D8548A-587B-428C-B589-CE7F7BEC4F63}">
      <dgm:prSet/>
      <dgm:spPr/>
      <dgm:t>
        <a:bodyPr/>
        <a:lstStyle/>
        <a:p>
          <a:endParaRPr lang="en-US">
            <a:latin typeface="Arial" pitchFamily="34" charset="0"/>
            <a:cs typeface="Arial" pitchFamily="34" charset="0"/>
          </a:endParaRPr>
        </a:p>
      </dgm:t>
    </dgm:pt>
    <dgm:pt modelId="{D472EDC4-E1A3-454F-B904-1782299F2DCF}" type="sibTrans" cxnId="{47D8548A-587B-428C-B589-CE7F7BEC4F63}">
      <dgm:prSet/>
      <dgm:spPr/>
      <dgm:t>
        <a:bodyPr/>
        <a:lstStyle/>
        <a:p>
          <a:endParaRPr lang="en-US">
            <a:latin typeface="Arial" pitchFamily="34" charset="0"/>
            <a:cs typeface="Arial" pitchFamily="34" charset="0"/>
          </a:endParaRPr>
        </a:p>
      </dgm:t>
    </dgm:pt>
    <dgm:pt modelId="{2DC48C35-D385-4994-AF26-BDD52B4D1229}">
      <dgm:prSet phldrT="[Text]" custT="1"/>
      <dgm:spPr/>
      <dgm:t>
        <a:bodyPr/>
        <a:lstStyle/>
        <a:p>
          <a:r>
            <a:rPr lang="en-US" sz="1600" dirty="0" smtClean="0">
              <a:latin typeface="Arial" pitchFamily="34" charset="0"/>
              <a:cs typeface="Arial" pitchFamily="34" charset="0"/>
            </a:rPr>
            <a:t>Agencies selected to pilot and/or test interventions during action periods (SW &amp; Central sites).</a:t>
          </a:r>
          <a:endParaRPr lang="en-US" sz="1600" dirty="0">
            <a:latin typeface="Arial" pitchFamily="34" charset="0"/>
            <a:cs typeface="Arial" pitchFamily="34" charset="0"/>
          </a:endParaRPr>
        </a:p>
      </dgm:t>
    </dgm:pt>
    <dgm:pt modelId="{5F2E0639-1387-45F5-80B2-0333FBD8F0C0}" type="parTrans" cxnId="{D59F1395-3740-4ECA-859C-2E6932A08993}">
      <dgm:prSet/>
      <dgm:spPr/>
      <dgm:t>
        <a:bodyPr/>
        <a:lstStyle/>
        <a:p>
          <a:endParaRPr lang="en-US">
            <a:latin typeface="Arial" pitchFamily="34" charset="0"/>
            <a:cs typeface="Arial" pitchFamily="34" charset="0"/>
          </a:endParaRPr>
        </a:p>
      </dgm:t>
    </dgm:pt>
    <dgm:pt modelId="{BE9EA0B8-6C6F-4887-88A0-A6EF3E53BCF2}" type="sibTrans" cxnId="{D59F1395-3740-4ECA-859C-2E6932A08993}">
      <dgm:prSet/>
      <dgm:spPr/>
      <dgm:t>
        <a:bodyPr/>
        <a:lstStyle/>
        <a:p>
          <a:endParaRPr lang="en-US">
            <a:latin typeface="Arial" pitchFamily="34" charset="0"/>
            <a:cs typeface="Arial" pitchFamily="34" charset="0"/>
          </a:endParaRPr>
        </a:p>
      </dgm:t>
    </dgm:pt>
    <dgm:pt modelId="{B6E96A08-79F4-4145-9D81-285271E29FCE}">
      <dgm:prSet phldrT="[Text]"/>
      <dgm:spPr/>
      <dgm:t>
        <a:bodyPr/>
        <a:lstStyle/>
        <a:p>
          <a:r>
            <a:rPr lang="en-US" dirty="0" smtClean="0">
              <a:latin typeface="Arial" pitchFamily="34" charset="0"/>
              <a:cs typeface="Arial" pitchFamily="34" charset="0"/>
            </a:rPr>
            <a:t>Stakeholders &amp; Others</a:t>
          </a:r>
          <a:endParaRPr lang="en-US" dirty="0">
            <a:latin typeface="Arial" pitchFamily="34" charset="0"/>
            <a:cs typeface="Arial" pitchFamily="34" charset="0"/>
          </a:endParaRPr>
        </a:p>
      </dgm:t>
    </dgm:pt>
    <dgm:pt modelId="{E2C5C928-8312-4C32-B629-4958550AF231}" type="parTrans" cxnId="{DFFE67D2-3C44-48AA-99F1-A4970A72C690}">
      <dgm:prSet/>
      <dgm:spPr/>
      <dgm:t>
        <a:bodyPr/>
        <a:lstStyle/>
        <a:p>
          <a:endParaRPr lang="en-US">
            <a:latin typeface="Arial" pitchFamily="34" charset="0"/>
            <a:cs typeface="Arial" pitchFamily="34" charset="0"/>
          </a:endParaRPr>
        </a:p>
      </dgm:t>
    </dgm:pt>
    <dgm:pt modelId="{5A816234-3A09-437A-9907-831D97BB5430}" type="sibTrans" cxnId="{DFFE67D2-3C44-48AA-99F1-A4970A72C690}">
      <dgm:prSet/>
      <dgm:spPr/>
      <dgm:t>
        <a:bodyPr/>
        <a:lstStyle/>
        <a:p>
          <a:endParaRPr lang="en-US">
            <a:latin typeface="Arial" pitchFamily="34" charset="0"/>
            <a:cs typeface="Arial" pitchFamily="34" charset="0"/>
          </a:endParaRPr>
        </a:p>
      </dgm:t>
    </dgm:pt>
    <dgm:pt modelId="{D41604E7-B5A6-44D7-B9FE-AEB520DA5947}">
      <dgm:prSet phldrT="[Text]" custT="1"/>
      <dgm:spPr/>
      <dgm:t>
        <a:bodyPr/>
        <a:lstStyle/>
        <a:p>
          <a:r>
            <a:rPr lang="en-US" sz="1600" dirty="0" smtClean="0">
              <a:latin typeface="Arial" pitchFamily="34" charset="0"/>
              <a:cs typeface="Arial" pitchFamily="34" charset="0"/>
            </a:rPr>
            <a:t>Review initial and overall project findings.</a:t>
          </a:r>
          <a:endParaRPr lang="en-US" sz="1600" dirty="0">
            <a:latin typeface="Arial" pitchFamily="34" charset="0"/>
            <a:cs typeface="Arial" pitchFamily="34" charset="0"/>
          </a:endParaRPr>
        </a:p>
      </dgm:t>
    </dgm:pt>
    <dgm:pt modelId="{C9F53B7D-7CB4-46B3-855A-466D5DDEF886}" type="parTrans" cxnId="{9D07CBB1-27AA-4748-B17E-1F09CD66DC12}">
      <dgm:prSet/>
      <dgm:spPr/>
      <dgm:t>
        <a:bodyPr/>
        <a:lstStyle/>
        <a:p>
          <a:endParaRPr lang="en-US">
            <a:latin typeface="Arial" pitchFamily="34" charset="0"/>
            <a:cs typeface="Arial" pitchFamily="34" charset="0"/>
          </a:endParaRPr>
        </a:p>
      </dgm:t>
    </dgm:pt>
    <dgm:pt modelId="{A6182802-A96A-45AF-ABCE-483B38E356FA}" type="sibTrans" cxnId="{9D07CBB1-27AA-4748-B17E-1F09CD66DC12}">
      <dgm:prSet/>
      <dgm:spPr/>
      <dgm:t>
        <a:bodyPr/>
        <a:lstStyle/>
        <a:p>
          <a:endParaRPr lang="en-US">
            <a:latin typeface="Arial" pitchFamily="34" charset="0"/>
            <a:cs typeface="Arial" pitchFamily="34" charset="0"/>
          </a:endParaRPr>
        </a:p>
      </dgm:t>
    </dgm:pt>
    <dgm:pt modelId="{492CCF2F-FBA0-433D-BFF0-0963B46BD2B0}">
      <dgm:prSet phldrT="[Text]" custT="1"/>
      <dgm:spPr/>
      <dgm:t>
        <a:bodyPr/>
        <a:lstStyle/>
        <a:p>
          <a:r>
            <a:rPr lang="en-US" sz="1600" dirty="0" smtClean="0">
              <a:latin typeface="Arial" pitchFamily="34" charset="0"/>
              <a:cs typeface="Arial" pitchFamily="34" charset="0"/>
            </a:rPr>
            <a:t>Other stakeholders who may be involved in linkages efforts, project funders, etc.</a:t>
          </a:r>
          <a:endParaRPr lang="en-US" sz="1600" dirty="0">
            <a:latin typeface="Arial" pitchFamily="34" charset="0"/>
            <a:cs typeface="Arial" pitchFamily="34" charset="0"/>
          </a:endParaRPr>
        </a:p>
      </dgm:t>
    </dgm:pt>
    <dgm:pt modelId="{1294F92C-972F-47EE-8903-7640C18BD9A8}" type="parTrans" cxnId="{04403731-C67C-44BE-BCF2-32E246E6C8A7}">
      <dgm:prSet/>
      <dgm:spPr/>
      <dgm:t>
        <a:bodyPr/>
        <a:lstStyle/>
        <a:p>
          <a:endParaRPr lang="en-US">
            <a:latin typeface="Arial" pitchFamily="34" charset="0"/>
            <a:cs typeface="Arial" pitchFamily="34" charset="0"/>
          </a:endParaRPr>
        </a:p>
      </dgm:t>
    </dgm:pt>
    <dgm:pt modelId="{779EAFFC-D5E7-4E5A-A2A4-FFA3E6555A8E}" type="sibTrans" cxnId="{04403731-C67C-44BE-BCF2-32E246E6C8A7}">
      <dgm:prSet/>
      <dgm:spPr/>
      <dgm:t>
        <a:bodyPr/>
        <a:lstStyle/>
        <a:p>
          <a:endParaRPr lang="en-US">
            <a:latin typeface="Arial" pitchFamily="34" charset="0"/>
            <a:cs typeface="Arial" pitchFamily="34" charset="0"/>
          </a:endParaRPr>
        </a:p>
      </dgm:t>
    </dgm:pt>
    <dgm:pt modelId="{561E1A93-E3A9-405A-80C7-9FE86A18AB4A}">
      <dgm:prSet phldrT="[Text]" custT="1"/>
      <dgm:spPr/>
      <dgm:t>
        <a:bodyPr/>
        <a:lstStyle/>
        <a:p>
          <a:r>
            <a:rPr lang="en-US" sz="1600" dirty="0" smtClean="0">
              <a:latin typeface="Arial" pitchFamily="34" charset="0"/>
              <a:cs typeface="Arial" pitchFamily="34" charset="0"/>
            </a:rPr>
            <a:t>Participate in Learning Sessions, PDSA cycles, document and share results &amp; findings.</a:t>
          </a:r>
          <a:endParaRPr lang="en-US" sz="1600" dirty="0">
            <a:latin typeface="Arial" pitchFamily="34" charset="0"/>
            <a:cs typeface="Arial" pitchFamily="34" charset="0"/>
          </a:endParaRPr>
        </a:p>
      </dgm:t>
    </dgm:pt>
    <dgm:pt modelId="{DBB65984-4A8A-44B7-8030-19B1C83F2149}" type="parTrans" cxnId="{4845170E-FCB8-4BE3-B8EE-40B794ECF8F3}">
      <dgm:prSet/>
      <dgm:spPr/>
      <dgm:t>
        <a:bodyPr/>
        <a:lstStyle/>
        <a:p>
          <a:endParaRPr lang="en-US">
            <a:latin typeface="Arial" pitchFamily="34" charset="0"/>
            <a:cs typeface="Arial" pitchFamily="34" charset="0"/>
          </a:endParaRPr>
        </a:p>
      </dgm:t>
    </dgm:pt>
    <dgm:pt modelId="{B8211FCD-7CB1-41EA-83E1-B2441DA47D6A}" type="sibTrans" cxnId="{4845170E-FCB8-4BE3-B8EE-40B794ECF8F3}">
      <dgm:prSet/>
      <dgm:spPr/>
      <dgm:t>
        <a:bodyPr/>
        <a:lstStyle/>
        <a:p>
          <a:endParaRPr lang="en-US">
            <a:latin typeface="Arial" pitchFamily="34" charset="0"/>
            <a:cs typeface="Arial" pitchFamily="34" charset="0"/>
          </a:endParaRPr>
        </a:p>
      </dgm:t>
    </dgm:pt>
    <dgm:pt modelId="{262B5027-6E2E-4AA3-8D6F-AE24B0BF3EBE}">
      <dgm:prSet phldrT="[Text]" custT="1"/>
      <dgm:spPr/>
      <dgm:t>
        <a:bodyPr/>
        <a:lstStyle/>
        <a:p>
          <a:r>
            <a:rPr lang="en-US" sz="1600" dirty="0" smtClean="0">
              <a:latin typeface="Arial" pitchFamily="34" charset="0"/>
              <a:cs typeface="Arial" pitchFamily="34" charset="0"/>
            </a:rPr>
            <a:t>Includes newly-formed Community Advisory Committee (CAC).</a:t>
          </a:r>
          <a:endParaRPr lang="en-US" sz="1600" dirty="0">
            <a:latin typeface="Arial" pitchFamily="34" charset="0"/>
            <a:cs typeface="Arial" pitchFamily="34" charset="0"/>
          </a:endParaRPr>
        </a:p>
      </dgm:t>
    </dgm:pt>
    <dgm:pt modelId="{264F8A3D-85FF-42CC-B104-EF434072809A}" type="parTrans" cxnId="{934A66BF-0911-4902-87C9-D309BA0FBB11}">
      <dgm:prSet/>
      <dgm:spPr/>
      <dgm:t>
        <a:bodyPr/>
        <a:lstStyle/>
        <a:p>
          <a:endParaRPr lang="en-US">
            <a:latin typeface="Arial" pitchFamily="34" charset="0"/>
            <a:cs typeface="Arial" pitchFamily="34" charset="0"/>
          </a:endParaRPr>
        </a:p>
      </dgm:t>
    </dgm:pt>
    <dgm:pt modelId="{9A8FD70D-1287-4678-9A35-C345E198F922}" type="sibTrans" cxnId="{934A66BF-0911-4902-87C9-D309BA0FBB11}">
      <dgm:prSet/>
      <dgm:spPr/>
      <dgm:t>
        <a:bodyPr/>
        <a:lstStyle/>
        <a:p>
          <a:endParaRPr lang="en-US">
            <a:latin typeface="Arial" pitchFamily="34" charset="0"/>
            <a:cs typeface="Arial" pitchFamily="34" charset="0"/>
          </a:endParaRPr>
        </a:p>
      </dgm:t>
    </dgm:pt>
    <dgm:pt modelId="{BF9722B7-5744-4D45-B9C6-0F14594575A2}">
      <dgm:prSet phldrT="[Text]" custT="1"/>
      <dgm:spPr/>
      <dgm:t>
        <a:bodyPr/>
        <a:lstStyle/>
        <a:p>
          <a:r>
            <a:rPr lang="en-US" sz="1600" dirty="0" smtClean="0">
              <a:latin typeface="Arial" pitchFamily="34" charset="0"/>
              <a:cs typeface="Arial" pitchFamily="34" charset="0"/>
            </a:rPr>
            <a:t>e.g., Mental Health Consultants.</a:t>
          </a:r>
          <a:endParaRPr lang="en-US" sz="1600" dirty="0">
            <a:latin typeface="Arial" pitchFamily="34" charset="0"/>
            <a:cs typeface="Arial" pitchFamily="34" charset="0"/>
          </a:endParaRPr>
        </a:p>
      </dgm:t>
    </dgm:pt>
    <dgm:pt modelId="{2DBC36D1-3743-48C4-B1D4-C79706A85308}" type="parTrans" cxnId="{9F53B0F9-07F4-488B-97AD-802B19F6D0E3}">
      <dgm:prSet/>
      <dgm:spPr/>
      <dgm:t>
        <a:bodyPr/>
        <a:lstStyle/>
        <a:p>
          <a:endParaRPr lang="en-US">
            <a:latin typeface="Arial" pitchFamily="34" charset="0"/>
            <a:cs typeface="Arial" pitchFamily="34" charset="0"/>
          </a:endParaRPr>
        </a:p>
      </dgm:t>
    </dgm:pt>
    <dgm:pt modelId="{BC94E7FF-C6D3-4FE0-B136-2BEF1C56A5DD}" type="sibTrans" cxnId="{9F53B0F9-07F4-488B-97AD-802B19F6D0E3}">
      <dgm:prSet/>
      <dgm:spPr/>
      <dgm:t>
        <a:bodyPr/>
        <a:lstStyle/>
        <a:p>
          <a:endParaRPr lang="en-US">
            <a:latin typeface="Arial" pitchFamily="34" charset="0"/>
            <a:cs typeface="Arial" pitchFamily="34" charset="0"/>
          </a:endParaRPr>
        </a:p>
      </dgm:t>
    </dgm:pt>
    <dgm:pt modelId="{023E3534-C6C0-4863-AC9B-6F339399FD37}" type="pres">
      <dgm:prSet presAssocID="{272449B4-F256-42C9-ABC5-46A79EAADB42}" presName="Name0" presStyleCnt="0">
        <dgm:presLayoutVars>
          <dgm:dir/>
          <dgm:animLvl val="lvl"/>
          <dgm:resizeHandles val="exact"/>
        </dgm:presLayoutVars>
      </dgm:prSet>
      <dgm:spPr/>
      <dgm:t>
        <a:bodyPr/>
        <a:lstStyle/>
        <a:p>
          <a:endParaRPr lang="en-US"/>
        </a:p>
      </dgm:t>
    </dgm:pt>
    <dgm:pt modelId="{E109EA3B-8932-4C38-BA7D-2CA4FAE73EDC}" type="pres">
      <dgm:prSet presAssocID="{A9615B23-F4BB-4870-9F72-AF4BF11BA501}" presName="linNode" presStyleCnt="0"/>
      <dgm:spPr/>
    </dgm:pt>
    <dgm:pt modelId="{B126B089-682E-49D3-84DE-080B1DC5216E}" type="pres">
      <dgm:prSet presAssocID="{A9615B23-F4BB-4870-9F72-AF4BF11BA501}" presName="parentText" presStyleLbl="node1" presStyleIdx="0" presStyleCnt="4" custLinFactNeighborY="-208">
        <dgm:presLayoutVars>
          <dgm:chMax val="1"/>
          <dgm:bulletEnabled val="1"/>
        </dgm:presLayoutVars>
      </dgm:prSet>
      <dgm:spPr/>
      <dgm:t>
        <a:bodyPr/>
        <a:lstStyle/>
        <a:p>
          <a:endParaRPr lang="en-US"/>
        </a:p>
      </dgm:t>
    </dgm:pt>
    <dgm:pt modelId="{3559295C-211D-4FC8-8633-DE71BF698B5E}" type="pres">
      <dgm:prSet presAssocID="{A9615B23-F4BB-4870-9F72-AF4BF11BA501}" presName="descendantText" presStyleLbl="alignAccFollowNode1" presStyleIdx="0" presStyleCnt="4">
        <dgm:presLayoutVars>
          <dgm:bulletEnabled val="1"/>
        </dgm:presLayoutVars>
      </dgm:prSet>
      <dgm:spPr/>
      <dgm:t>
        <a:bodyPr/>
        <a:lstStyle/>
        <a:p>
          <a:endParaRPr lang="en-US"/>
        </a:p>
      </dgm:t>
    </dgm:pt>
    <dgm:pt modelId="{087A8FBC-FFA2-4F02-914D-BC4D6CF15084}" type="pres">
      <dgm:prSet presAssocID="{24786C99-CF9B-473C-B534-59F65599BDF9}" presName="sp" presStyleCnt="0"/>
      <dgm:spPr/>
    </dgm:pt>
    <dgm:pt modelId="{DBAFA400-EA27-4132-87A2-DFCE4F5CF031}" type="pres">
      <dgm:prSet presAssocID="{DBFFE072-EC56-4DD9-9FAB-E8D21FF890B8}" presName="linNode" presStyleCnt="0"/>
      <dgm:spPr/>
    </dgm:pt>
    <dgm:pt modelId="{0758A634-E44C-4ACB-8C1D-508C989168A7}" type="pres">
      <dgm:prSet presAssocID="{DBFFE072-EC56-4DD9-9FAB-E8D21FF890B8}" presName="parentText" presStyleLbl="node1" presStyleIdx="1" presStyleCnt="4" custLinFactNeighborY="-2952">
        <dgm:presLayoutVars>
          <dgm:chMax val="1"/>
          <dgm:bulletEnabled val="1"/>
        </dgm:presLayoutVars>
      </dgm:prSet>
      <dgm:spPr/>
      <dgm:t>
        <a:bodyPr/>
        <a:lstStyle/>
        <a:p>
          <a:endParaRPr lang="en-US"/>
        </a:p>
      </dgm:t>
    </dgm:pt>
    <dgm:pt modelId="{76DB5D22-DC6B-443D-9F08-C8609CA3057D}" type="pres">
      <dgm:prSet presAssocID="{DBFFE072-EC56-4DD9-9FAB-E8D21FF890B8}" presName="descendantText" presStyleLbl="alignAccFollowNode1" presStyleIdx="1" presStyleCnt="4" custScaleY="116401" custLinFactNeighborX="-283" custLinFactNeighborY="-3652">
        <dgm:presLayoutVars>
          <dgm:bulletEnabled val="1"/>
        </dgm:presLayoutVars>
      </dgm:prSet>
      <dgm:spPr/>
      <dgm:t>
        <a:bodyPr/>
        <a:lstStyle/>
        <a:p>
          <a:endParaRPr lang="en-US"/>
        </a:p>
      </dgm:t>
    </dgm:pt>
    <dgm:pt modelId="{253A7BC7-AD81-45B3-986C-A87EAFA25741}" type="pres">
      <dgm:prSet presAssocID="{2F4A20A3-8476-42AF-9270-02D48476ED1F}" presName="sp" presStyleCnt="0"/>
      <dgm:spPr/>
    </dgm:pt>
    <dgm:pt modelId="{B39938E4-3AA1-4E5F-AC6F-AB1B9828A543}" type="pres">
      <dgm:prSet presAssocID="{2DA49B78-1CCC-4E38-BE4A-67C2268C50A2}" presName="linNode" presStyleCnt="0"/>
      <dgm:spPr/>
    </dgm:pt>
    <dgm:pt modelId="{113BA0CF-1D54-407C-A098-BA4059149DC8}" type="pres">
      <dgm:prSet presAssocID="{2DA49B78-1CCC-4E38-BE4A-67C2268C50A2}" presName="parentText" presStyleLbl="node1" presStyleIdx="2" presStyleCnt="4" custLinFactNeighborY="-7927">
        <dgm:presLayoutVars>
          <dgm:chMax val="1"/>
          <dgm:bulletEnabled val="1"/>
        </dgm:presLayoutVars>
      </dgm:prSet>
      <dgm:spPr/>
      <dgm:t>
        <a:bodyPr/>
        <a:lstStyle/>
        <a:p>
          <a:endParaRPr lang="en-US"/>
        </a:p>
      </dgm:t>
    </dgm:pt>
    <dgm:pt modelId="{97FB449F-96E2-4DBF-B26F-45BC6FF06894}" type="pres">
      <dgm:prSet presAssocID="{2DA49B78-1CCC-4E38-BE4A-67C2268C50A2}" presName="descendantText" presStyleLbl="alignAccFollowNode1" presStyleIdx="2" presStyleCnt="4" custScaleY="110446" custLinFactNeighborY="-8918">
        <dgm:presLayoutVars>
          <dgm:bulletEnabled val="1"/>
        </dgm:presLayoutVars>
      </dgm:prSet>
      <dgm:spPr/>
      <dgm:t>
        <a:bodyPr/>
        <a:lstStyle/>
        <a:p>
          <a:endParaRPr lang="en-US"/>
        </a:p>
      </dgm:t>
    </dgm:pt>
    <dgm:pt modelId="{45BB4431-7159-451F-9FAC-F2A58B727A7B}" type="pres">
      <dgm:prSet presAssocID="{D472EDC4-E1A3-454F-B904-1782299F2DCF}" presName="sp" presStyleCnt="0"/>
      <dgm:spPr/>
    </dgm:pt>
    <dgm:pt modelId="{38BB1AF5-4D70-4315-80C9-BE81C40944AC}" type="pres">
      <dgm:prSet presAssocID="{B6E96A08-79F4-4145-9D81-285271E29FCE}" presName="linNode" presStyleCnt="0"/>
      <dgm:spPr/>
    </dgm:pt>
    <dgm:pt modelId="{8DD5EB93-F4B4-4FDC-9336-2347C27F3D38}" type="pres">
      <dgm:prSet presAssocID="{B6E96A08-79F4-4145-9D81-285271E29FCE}" presName="parentText" presStyleLbl="node1" presStyleIdx="3" presStyleCnt="4" custLinFactNeighborY="-11359">
        <dgm:presLayoutVars>
          <dgm:chMax val="1"/>
          <dgm:bulletEnabled val="1"/>
        </dgm:presLayoutVars>
      </dgm:prSet>
      <dgm:spPr/>
      <dgm:t>
        <a:bodyPr/>
        <a:lstStyle/>
        <a:p>
          <a:endParaRPr lang="en-US"/>
        </a:p>
      </dgm:t>
    </dgm:pt>
    <dgm:pt modelId="{65E80178-CA30-4863-AC13-D887D1604E35}" type="pres">
      <dgm:prSet presAssocID="{B6E96A08-79F4-4145-9D81-285271E29FCE}" presName="descendantText" presStyleLbl="alignAccFollowNode1" presStyleIdx="3" presStyleCnt="4" custScaleY="115662" custLinFactNeighborY="-13945">
        <dgm:presLayoutVars>
          <dgm:bulletEnabled val="1"/>
        </dgm:presLayoutVars>
      </dgm:prSet>
      <dgm:spPr/>
      <dgm:t>
        <a:bodyPr/>
        <a:lstStyle/>
        <a:p>
          <a:endParaRPr lang="en-US"/>
        </a:p>
      </dgm:t>
    </dgm:pt>
  </dgm:ptLst>
  <dgm:cxnLst>
    <dgm:cxn modelId="{E64F0D41-1004-44E8-8E5E-B0D513054A7E}" type="presOf" srcId="{561E1A93-E3A9-405A-80C7-9FE86A18AB4A}" destId="{97FB449F-96E2-4DBF-B26F-45BC6FF06894}" srcOrd="0" destOrd="1" presId="urn:microsoft.com/office/officeart/2005/8/layout/vList5"/>
    <dgm:cxn modelId="{5958694A-C1E7-4730-AB8C-0B5610966CEC}" srcId="{272449B4-F256-42C9-ABC5-46A79EAADB42}" destId="{DBFFE072-EC56-4DD9-9FAB-E8D21FF890B8}" srcOrd="1" destOrd="0" parTransId="{2B7D5BEB-1695-40E9-9421-EBDCD2926D09}" sibTransId="{2F4A20A3-8476-42AF-9270-02D48476ED1F}"/>
    <dgm:cxn modelId="{85A0A41A-0314-41EC-A3F8-987B0E2E7376}" type="presOf" srcId="{492CCF2F-FBA0-433D-BFF0-0963B46BD2B0}" destId="{65E80178-CA30-4863-AC13-D887D1604E35}" srcOrd="0" destOrd="0" presId="urn:microsoft.com/office/officeart/2005/8/layout/vList5"/>
    <dgm:cxn modelId="{CADFEA8A-650D-4864-83A4-59AA2C7A9EBF}" srcId="{A9615B23-F4BB-4870-9F72-AF4BF11BA501}" destId="{A9C4AAED-F401-4E1D-B557-5F91680407E6}" srcOrd="0" destOrd="0" parTransId="{DF226929-8F6E-4D2A-BAAD-7E0E0943D293}" sibTransId="{87FB468B-1F0A-4213-85B0-57E2EE93591F}"/>
    <dgm:cxn modelId="{FC7BDD9F-FCA4-4B30-BDA8-0F344A6F6BC5}" type="presOf" srcId="{A9C4AAED-F401-4E1D-B557-5F91680407E6}" destId="{3559295C-211D-4FC8-8633-DE71BF698B5E}" srcOrd="0" destOrd="0" presId="urn:microsoft.com/office/officeart/2005/8/layout/vList5"/>
    <dgm:cxn modelId="{E164179F-A840-4380-9BA5-0530A8CDA3BF}" type="presOf" srcId="{E1E84748-A85C-4B6F-B405-BF750B4AD7AB}" destId="{76DB5D22-DC6B-443D-9F08-C8609CA3057D}" srcOrd="0" destOrd="0" presId="urn:microsoft.com/office/officeart/2005/8/layout/vList5"/>
    <dgm:cxn modelId="{712AD3A7-986C-4FD0-9445-C1C13F747D9E}" type="presOf" srcId="{D41604E7-B5A6-44D7-B9FE-AEB520DA5947}" destId="{76DB5D22-DC6B-443D-9F08-C8609CA3057D}" srcOrd="0" destOrd="1" presId="urn:microsoft.com/office/officeart/2005/8/layout/vList5"/>
    <dgm:cxn modelId="{DFFE67D2-3C44-48AA-99F1-A4970A72C690}" srcId="{272449B4-F256-42C9-ABC5-46A79EAADB42}" destId="{B6E96A08-79F4-4145-9D81-285271E29FCE}" srcOrd="3" destOrd="0" parTransId="{E2C5C928-8312-4C32-B629-4958550AF231}" sibTransId="{5A816234-3A09-437A-9907-831D97BB5430}"/>
    <dgm:cxn modelId="{D59F1395-3740-4ECA-859C-2E6932A08993}" srcId="{2DA49B78-1CCC-4E38-BE4A-67C2268C50A2}" destId="{2DC48C35-D385-4994-AF26-BDD52B4D1229}" srcOrd="0" destOrd="0" parTransId="{5F2E0639-1387-45F5-80B2-0333FBD8F0C0}" sibTransId="{BE9EA0B8-6C6F-4887-88A0-A6EF3E53BCF2}"/>
    <dgm:cxn modelId="{AF828A61-596D-4213-B91E-BA77FF500611}" type="presOf" srcId="{DBFFE072-EC56-4DD9-9FAB-E8D21FF890B8}" destId="{0758A634-E44C-4ACB-8C1D-508C989168A7}" srcOrd="0" destOrd="0" presId="urn:microsoft.com/office/officeart/2005/8/layout/vList5"/>
    <dgm:cxn modelId="{9F53B0F9-07F4-488B-97AD-802B19F6D0E3}" srcId="{DBFFE072-EC56-4DD9-9FAB-E8D21FF890B8}" destId="{BF9722B7-5744-4D45-B9C6-0F14594575A2}" srcOrd="2" destOrd="0" parTransId="{2DBC36D1-3743-48C4-B1D4-C79706A85308}" sibTransId="{BC94E7FF-C6D3-4FE0-B136-2BEF1C56A5DD}"/>
    <dgm:cxn modelId="{C7B28D49-02C7-4B56-9851-279F9FA8C4DE}" type="presOf" srcId="{272449B4-F256-42C9-ABC5-46A79EAADB42}" destId="{023E3534-C6C0-4863-AC9B-6F339399FD37}" srcOrd="0" destOrd="0" presId="urn:microsoft.com/office/officeart/2005/8/layout/vList5"/>
    <dgm:cxn modelId="{6DE8F74D-2C4E-4A37-9E13-5DFC31EA6BD8}" type="presOf" srcId="{262B5027-6E2E-4AA3-8D6F-AE24B0BF3EBE}" destId="{65E80178-CA30-4863-AC13-D887D1604E35}" srcOrd="0" destOrd="1" presId="urn:microsoft.com/office/officeart/2005/8/layout/vList5"/>
    <dgm:cxn modelId="{4E633CA5-26A5-44B4-8965-0065EEDE3526}" type="presOf" srcId="{A9615B23-F4BB-4870-9F72-AF4BF11BA501}" destId="{B126B089-682E-49D3-84DE-080B1DC5216E}" srcOrd="0" destOrd="0" presId="urn:microsoft.com/office/officeart/2005/8/layout/vList5"/>
    <dgm:cxn modelId="{934A66BF-0911-4902-87C9-D309BA0FBB11}" srcId="{B6E96A08-79F4-4145-9D81-285271E29FCE}" destId="{262B5027-6E2E-4AA3-8D6F-AE24B0BF3EBE}" srcOrd="1" destOrd="0" parTransId="{264F8A3D-85FF-42CC-B104-EF434072809A}" sibTransId="{9A8FD70D-1287-4678-9A35-C345E198F922}"/>
    <dgm:cxn modelId="{E6BBE93A-9EDF-4065-9DFA-D50C1C26ABD0}" type="presOf" srcId="{2DC48C35-D385-4994-AF26-BDD52B4D1229}" destId="{97FB449F-96E2-4DBF-B26F-45BC6FF06894}" srcOrd="0" destOrd="0" presId="urn:microsoft.com/office/officeart/2005/8/layout/vList5"/>
    <dgm:cxn modelId="{A3E5F3C8-A336-4014-BE09-33C9DAF3A2CE}" type="presOf" srcId="{B6E96A08-79F4-4145-9D81-285271E29FCE}" destId="{8DD5EB93-F4B4-4FDC-9336-2347C27F3D38}" srcOrd="0" destOrd="0" presId="urn:microsoft.com/office/officeart/2005/8/layout/vList5"/>
    <dgm:cxn modelId="{B10369B2-B179-478E-A150-51BD5D06D196}" srcId="{272449B4-F256-42C9-ABC5-46A79EAADB42}" destId="{A9615B23-F4BB-4870-9F72-AF4BF11BA501}" srcOrd="0" destOrd="0" parTransId="{8AAF2586-1A61-4281-AC7A-64C01E499054}" sibTransId="{24786C99-CF9B-473C-B534-59F65599BDF9}"/>
    <dgm:cxn modelId="{F4E20FCC-D50C-474F-A1FA-12E4F0B90248}" type="presOf" srcId="{BF9722B7-5744-4D45-B9C6-0F14594575A2}" destId="{76DB5D22-DC6B-443D-9F08-C8609CA3057D}" srcOrd="0" destOrd="2" presId="urn:microsoft.com/office/officeart/2005/8/layout/vList5"/>
    <dgm:cxn modelId="{E9E3E6BA-0332-4D11-A107-CD8450025F17}" srcId="{DBFFE072-EC56-4DD9-9FAB-E8D21FF890B8}" destId="{E1E84748-A85C-4B6F-B405-BF750B4AD7AB}" srcOrd="0" destOrd="0" parTransId="{461B58D4-9D4E-407A-B771-988A30C76F71}" sibTransId="{56C56C81-BBBA-4C5D-BE06-FC2CD6941DB0}"/>
    <dgm:cxn modelId="{4845170E-FCB8-4BE3-B8EE-40B794ECF8F3}" srcId="{2DA49B78-1CCC-4E38-BE4A-67C2268C50A2}" destId="{561E1A93-E3A9-405A-80C7-9FE86A18AB4A}" srcOrd="1" destOrd="0" parTransId="{DBB65984-4A8A-44B7-8030-19B1C83F2149}" sibTransId="{B8211FCD-7CB1-41EA-83E1-B2441DA47D6A}"/>
    <dgm:cxn modelId="{47D8548A-587B-428C-B589-CE7F7BEC4F63}" srcId="{272449B4-F256-42C9-ABC5-46A79EAADB42}" destId="{2DA49B78-1CCC-4E38-BE4A-67C2268C50A2}" srcOrd="2" destOrd="0" parTransId="{38AD68A4-920E-4855-8852-61ED04D09C8D}" sibTransId="{D472EDC4-E1A3-454F-B904-1782299F2DCF}"/>
    <dgm:cxn modelId="{04403731-C67C-44BE-BCF2-32E246E6C8A7}" srcId="{B6E96A08-79F4-4145-9D81-285271E29FCE}" destId="{492CCF2F-FBA0-433D-BFF0-0963B46BD2B0}" srcOrd="0" destOrd="0" parTransId="{1294F92C-972F-47EE-8903-7640C18BD9A8}" sibTransId="{779EAFFC-D5E7-4E5A-A2A4-FFA3E6555A8E}"/>
    <dgm:cxn modelId="{9D07CBB1-27AA-4748-B17E-1F09CD66DC12}" srcId="{DBFFE072-EC56-4DD9-9FAB-E8D21FF890B8}" destId="{D41604E7-B5A6-44D7-B9FE-AEB520DA5947}" srcOrd="1" destOrd="0" parTransId="{C9F53B7D-7CB4-46B3-855A-466D5DDEF886}" sibTransId="{A6182802-A96A-45AF-ABCE-483B38E356FA}"/>
    <dgm:cxn modelId="{B604755B-2BF4-44C3-81CD-D13343CC6F10}" type="presOf" srcId="{2DA49B78-1CCC-4E38-BE4A-67C2268C50A2}" destId="{113BA0CF-1D54-407C-A098-BA4059149DC8}" srcOrd="0" destOrd="0" presId="urn:microsoft.com/office/officeart/2005/8/layout/vList5"/>
    <dgm:cxn modelId="{5E0A4D0B-AC67-42F4-9BF3-8F558F506D49}" type="presParOf" srcId="{023E3534-C6C0-4863-AC9B-6F339399FD37}" destId="{E109EA3B-8932-4C38-BA7D-2CA4FAE73EDC}" srcOrd="0" destOrd="0" presId="urn:microsoft.com/office/officeart/2005/8/layout/vList5"/>
    <dgm:cxn modelId="{69C64369-3F80-4F51-ACB6-F3638E66B161}" type="presParOf" srcId="{E109EA3B-8932-4C38-BA7D-2CA4FAE73EDC}" destId="{B126B089-682E-49D3-84DE-080B1DC5216E}" srcOrd="0" destOrd="0" presId="urn:microsoft.com/office/officeart/2005/8/layout/vList5"/>
    <dgm:cxn modelId="{5775820E-D5BD-4D7E-AEC9-5CDD846B0C94}" type="presParOf" srcId="{E109EA3B-8932-4C38-BA7D-2CA4FAE73EDC}" destId="{3559295C-211D-4FC8-8633-DE71BF698B5E}" srcOrd="1" destOrd="0" presId="urn:microsoft.com/office/officeart/2005/8/layout/vList5"/>
    <dgm:cxn modelId="{7A1A4484-F327-4201-98E2-A163625645D8}" type="presParOf" srcId="{023E3534-C6C0-4863-AC9B-6F339399FD37}" destId="{087A8FBC-FFA2-4F02-914D-BC4D6CF15084}" srcOrd="1" destOrd="0" presId="urn:microsoft.com/office/officeart/2005/8/layout/vList5"/>
    <dgm:cxn modelId="{2E140712-ACA1-49AA-8AEE-70C30D5F0DF0}" type="presParOf" srcId="{023E3534-C6C0-4863-AC9B-6F339399FD37}" destId="{DBAFA400-EA27-4132-87A2-DFCE4F5CF031}" srcOrd="2" destOrd="0" presId="urn:microsoft.com/office/officeart/2005/8/layout/vList5"/>
    <dgm:cxn modelId="{7E69FBA8-1FC6-4C22-B9D4-83051EADD4F3}" type="presParOf" srcId="{DBAFA400-EA27-4132-87A2-DFCE4F5CF031}" destId="{0758A634-E44C-4ACB-8C1D-508C989168A7}" srcOrd="0" destOrd="0" presId="urn:microsoft.com/office/officeart/2005/8/layout/vList5"/>
    <dgm:cxn modelId="{9BCD1B47-CB39-425B-B6A3-2D569A629DA2}" type="presParOf" srcId="{DBAFA400-EA27-4132-87A2-DFCE4F5CF031}" destId="{76DB5D22-DC6B-443D-9F08-C8609CA3057D}" srcOrd="1" destOrd="0" presId="urn:microsoft.com/office/officeart/2005/8/layout/vList5"/>
    <dgm:cxn modelId="{254C1BAB-B5DC-4332-B2D5-C3979104F32E}" type="presParOf" srcId="{023E3534-C6C0-4863-AC9B-6F339399FD37}" destId="{253A7BC7-AD81-45B3-986C-A87EAFA25741}" srcOrd="3" destOrd="0" presId="urn:microsoft.com/office/officeart/2005/8/layout/vList5"/>
    <dgm:cxn modelId="{432B93DF-1940-4208-8079-F29DAD6DBDAD}" type="presParOf" srcId="{023E3534-C6C0-4863-AC9B-6F339399FD37}" destId="{B39938E4-3AA1-4E5F-AC6F-AB1B9828A543}" srcOrd="4" destOrd="0" presId="urn:microsoft.com/office/officeart/2005/8/layout/vList5"/>
    <dgm:cxn modelId="{8D35E4C7-29AA-4DCE-922C-4D414FA29EC6}" type="presParOf" srcId="{B39938E4-3AA1-4E5F-AC6F-AB1B9828A543}" destId="{113BA0CF-1D54-407C-A098-BA4059149DC8}" srcOrd="0" destOrd="0" presId="urn:microsoft.com/office/officeart/2005/8/layout/vList5"/>
    <dgm:cxn modelId="{955A3502-AFDE-4424-8EC7-4240F7EE75B0}" type="presParOf" srcId="{B39938E4-3AA1-4E5F-AC6F-AB1B9828A543}" destId="{97FB449F-96E2-4DBF-B26F-45BC6FF06894}" srcOrd="1" destOrd="0" presId="urn:microsoft.com/office/officeart/2005/8/layout/vList5"/>
    <dgm:cxn modelId="{69BF0B5E-E52F-4732-A7CC-7C0C0E6ADAB8}" type="presParOf" srcId="{023E3534-C6C0-4863-AC9B-6F339399FD37}" destId="{45BB4431-7159-451F-9FAC-F2A58B727A7B}" srcOrd="5" destOrd="0" presId="urn:microsoft.com/office/officeart/2005/8/layout/vList5"/>
    <dgm:cxn modelId="{6D20856F-1153-4F1E-A636-D6F4645FBF39}" type="presParOf" srcId="{023E3534-C6C0-4863-AC9B-6F339399FD37}" destId="{38BB1AF5-4D70-4315-80C9-BE81C40944AC}" srcOrd="6" destOrd="0" presId="urn:microsoft.com/office/officeart/2005/8/layout/vList5"/>
    <dgm:cxn modelId="{C60524FF-012E-4A5F-B31F-12433DE18D80}" type="presParOf" srcId="{38BB1AF5-4D70-4315-80C9-BE81C40944AC}" destId="{8DD5EB93-F4B4-4FDC-9336-2347C27F3D38}" srcOrd="0" destOrd="0" presId="urn:microsoft.com/office/officeart/2005/8/layout/vList5"/>
    <dgm:cxn modelId="{7516D73A-F55B-43C4-A51D-F5E30585CF17}" type="presParOf" srcId="{38BB1AF5-4D70-4315-80C9-BE81C40944AC}" destId="{65E80178-CA30-4863-AC13-D887D1604E3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02EFD-871A-6741-AA3B-71B3414F99F6}">
      <dsp:nvSpPr>
        <dsp:cNvPr id="0" name=""/>
        <dsp:cNvSpPr/>
      </dsp:nvSpPr>
      <dsp:spPr>
        <a:xfrm>
          <a:off x="2347173" y="285313"/>
          <a:ext cx="3687127" cy="3687127"/>
        </a:xfrm>
        <a:prstGeom prst="pie">
          <a:avLst>
            <a:gd name="adj1" fmla="val 16200000"/>
            <a:gd name="adj2" fmla="val 180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rtl="0">
            <a:lnSpc>
              <a:spcPct val="90000"/>
            </a:lnSpc>
            <a:spcBef>
              <a:spcPct val="0"/>
            </a:spcBef>
            <a:spcAft>
              <a:spcPct val="35000"/>
            </a:spcAft>
          </a:pPr>
          <a:r>
            <a:rPr lang="en-US" sz="3000" kern="1200" smtClean="0"/>
            <a:t>Pre-Work</a:t>
          </a:r>
          <a:endParaRPr lang="en-US" sz="3000" kern="1200"/>
        </a:p>
      </dsp:txBody>
      <dsp:txXfrm>
        <a:off x="4290377" y="1066633"/>
        <a:ext cx="1316831" cy="1097359"/>
      </dsp:txXfrm>
    </dsp:sp>
    <dsp:sp modelId="{0E4ECFBD-47B5-CD43-B104-C4601C0B683A}">
      <dsp:nvSpPr>
        <dsp:cNvPr id="0" name=""/>
        <dsp:cNvSpPr/>
      </dsp:nvSpPr>
      <dsp:spPr>
        <a:xfrm>
          <a:off x="2271236" y="416996"/>
          <a:ext cx="3687127" cy="3687127"/>
        </a:xfrm>
        <a:prstGeom prst="pie">
          <a:avLst>
            <a:gd name="adj1" fmla="val 1800000"/>
            <a:gd name="adj2" fmla="val 900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rtl="0">
            <a:lnSpc>
              <a:spcPct val="90000"/>
            </a:lnSpc>
            <a:spcBef>
              <a:spcPct val="0"/>
            </a:spcBef>
            <a:spcAft>
              <a:spcPct val="35000"/>
            </a:spcAft>
          </a:pPr>
          <a:r>
            <a:rPr lang="en-US" sz="3000" kern="1200" smtClean="0"/>
            <a:t>Learning Sessions</a:t>
          </a:r>
          <a:endParaRPr lang="en-US" sz="3000" kern="1200"/>
        </a:p>
      </dsp:txBody>
      <dsp:txXfrm>
        <a:off x="3149123" y="2809239"/>
        <a:ext cx="1975246" cy="965676"/>
      </dsp:txXfrm>
    </dsp:sp>
    <dsp:sp modelId="{CEA4AFBF-AF6E-1D4A-8042-AB0F36C7F7F4}">
      <dsp:nvSpPr>
        <dsp:cNvPr id="0" name=""/>
        <dsp:cNvSpPr/>
      </dsp:nvSpPr>
      <dsp:spPr>
        <a:xfrm>
          <a:off x="2195299" y="285313"/>
          <a:ext cx="3687127" cy="3687127"/>
        </a:xfrm>
        <a:prstGeom prst="pie">
          <a:avLst>
            <a:gd name="adj1" fmla="val 9000000"/>
            <a:gd name="adj2" fmla="val 1620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rtl="0">
            <a:lnSpc>
              <a:spcPct val="90000"/>
            </a:lnSpc>
            <a:spcBef>
              <a:spcPct val="0"/>
            </a:spcBef>
            <a:spcAft>
              <a:spcPct val="35000"/>
            </a:spcAft>
          </a:pPr>
          <a:r>
            <a:rPr lang="en-US" sz="3000" kern="1200" dirty="0" smtClean="0"/>
            <a:t>Action Periods</a:t>
          </a:r>
          <a:endParaRPr lang="en-US" sz="3000" kern="1200" dirty="0"/>
        </a:p>
      </dsp:txBody>
      <dsp:txXfrm>
        <a:off x="2622391" y="1066633"/>
        <a:ext cx="1316831" cy="1097359"/>
      </dsp:txXfrm>
    </dsp:sp>
    <dsp:sp modelId="{55807581-40B9-0A4F-AC32-1B4E93D466E9}">
      <dsp:nvSpPr>
        <dsp:cNvPr id="0" name=""/>
        <dsp:cNvSpPr/>
      </dsp:nvSpPr>
      <dsp:spPr>
        <a:xfrm>
          <a:off x="2119227" y="57062"/>
          <a:ext cx="4143628" cy="4143628"/>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91CF6CF8-2560-224E-B765-8419B6B821E1}">
      <dsp:nvSpPr>
        <dsp:cNvPr id="0" name=""/>
        <dsp:cNvSpPr/>
      </dsp:nvSpPr>
      <dsp:spPr>
        <a:xfrm>
          <a:off x="2042985" y="188512"/>
          <a:ext cx="4143628" cy="4143628"/>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5967B4FB-0199-5C49-9519-CFC3EE441BFD}">
      <dsp:nvSpPr>
        <dsp:cNvPr id="0" name=""/>
        <dsp:cNvSpPr/>
      </dsp:nvSpPr>
      <dsp:spPr>
        <a:xfrm>
          <a:off x="1966744" y="57062"/>
          <a:ext cx="4143628" cy="4143628"/>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48B0D-00B7-454A-A5A7-85A69315BBFE}">
      <dsp:nvSpPr>
        <dsp:cNvPr id="0" name=""/>
        <dsp:cNvSpPr/>
      </dsp:nvSpPr>
      <dsp:spPr>
        <a:xfrm>
          <a:off x="662417" y="0"/>
          <a:ext cx="1723047" cy="21612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Arial" pitchFamily="34" charset="0"/>
              <a:cs typeface="Arial" pitchFamily="34" charset="0"/>
            </a:rPr>
            <a:t>Newly Diagnosed </a:t>
          </a:r>
          <a:endParaRPr lang="en-US" sz="2300" kern="1200" dirty="0">
            <a:latin typeface="Arial" pitchFamily="34" charset="0"/>
            <a:cs typeface="Arial" pitchFamily="34" charset="0"/>
          </a:endParaRPr>
        </a:p>
      </dsp:txBody>
      <dsp:txXfrm>
        <a:off x="712883" y="50466"/>
        <a:ext cx="1622115" cy="2060325"/>
      </dsp:txXfrm>
    </dsp:sp>
    <dsp:sp modelId="{1A2F5AB1-7D33-464E-AB82-B5BF0A07D12B}">
      <dsp:nvSpPr>
        <dsp:cNvPr id="0" name=""/>
        <dsp:cNvSpPr/>
      </dsp:nvSpPr>
      <dsp:spPr>
        <a:xfrm>
          <a:off x="2436713" y="0"/>
          <a:ext cx="1733829" cy="216359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Arial" pitchFamily="34" charset="0"/>
              <a:cs typeface="Arial" pitchFamily="34" charset="0"/>
            </a:rPr>
            <a:t>Lost to Care</a:t>
          </a:r>
          <a:endParaRPr lang="en-US" sz="2300" kern="1200" dirty="0">
            <a:latin typeface="Arial" pitchFamily="34" charset="0"/>
            <a:cs typeface="Arial" pitchFamily="34" charset="0"/>
          </a:endParaRPr>
        </a:p>
      </dsp:txBody>
      <dsp:txXfrm>
        <a:off x="2487495" y="50782"/>
        <a:ext cx="1632265" cy="2062027"/>
      </dsp:txXfrm>
    </dsp:sp>
    <dsp:sp modelId="{DEA94741-DFB4-4148-BA2B-A986AACF6726}">
      <dsp:nvSpPr>
        <dsp:cNvPr id="0" name=""/>
        <dsp:cNvSpPr/>
      </dsp:nvSpPr>
      <dsp:spPr>
        <a:xfrm>
          <a:off x="1547141" y="2209809"/>
          <a:ext cx="1661677" cy="21612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Arial" pitchFamily="34" charset="0"/>
              <a:cs typeface="Arial" pitchFamily="34" charset="0"/>
            </a:rPr>
            <a:t>Southwest Region</a:t>
          </a:r>
          <a:endParaRPr lang="en-US" sz="2300" kern="1200" dirty="0">
            <a:latin typeface="Arial" pitchFamily="34" charset="0"/>
            <a:cs typeface="Arial" pitchFamily="34" charset="0"/>
          </a:endParaRPr>
        </a:p>
      </dsp:txBody>
      <dsp:txXfrm>
        <a:off x="1595810" y="2258478"/>
        <a:ext cx="1564339" cy="2063919"/>
      </dsp:txXfrm>
    </dsp:sp>
    <dsp:sp modelId="{A4F48323-A111-44DC-A5E4-574E47FAE0D7}">
      <dsp:nvSpPr>
        <dsp:cNvPr id="0" name=""/>
        <dsp:cNvSpPr/>
      </dsp:nvSpPr>
      <dsp:spPr>
        <a:xfrm>
          <a:off x="3242872" y="2209809"/>
          <a:ext cx="1756327" cy="21612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Arial" pitchFamily="34" charset="0"/>
              <a:cs typeface="Arial" pitchFamily="34" charset="0"/>
            </a:rPr>
            <a:t>Central Region</a:t>
          </a:r>
          <a:endParaRPr lang="en-US" sz="2300" kern="1200" dirty="0">
            <a:latin typeface="Arial" pitchFamily="34" charset="0"/>
            <a:cs typeface="Arial" pitchFamily="34" charset="0"/>
          </a:endParaRPr>
        </a:p>
      </dsp:txBody>
      <dsp:txXfrm>
        <a:off x="3294313" y="2261250"/>
        <a:ext cx="1653445" cy="2058375"/>
      </dsp:txXfrm>
    </dsp:sp>
    <dsp:sp modelId="{0E858746-1A7E-4A8A-9AC4-0789E2E1120C}">
      <dsp:nvSpPr>
        <dsp:cNvPr id="0" name=""/>
        <dsp:cNvSpPr/>
      </dsp:nvSpPr>
      <dsp:spPr>
        <a:xfrm>
          <a:off x="4190997" y="0"/>
          <a:ext cx="1659345" cy="21612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Arial" pitchFamily="34" charset="0"/>
              <a:cs typeface="Arial" pitchFamily="34" charset="0"/>
            </a:rPr>
            <a:t>Unaware</a:t>
          </a:r>
          <a:endParaRPr lang="en-US" sz="2300" kern="1200" dirty="0">
            <a:latin typeface="Arial" pitchFamily="34" charset="0"/>
            <a:cs typeface="Arial" pitchFamily="34" charset="0"/>
          </a:endParaRPr>
        </a:p>
      </dsp:txBody>
      <dsp:txXfrm>
        <a:off x="4239598" y="48601"/>
        <a:ext cx="1562143" cy="2064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47101-C257-4FFB-AFD9-1E935F999344}">
      <dsp:nvSpPr>
        <dsp:cNvPr id="0" name=""/>
        <dsp:cNvSpPr/>
      </dsp:nvSpPr>
      <dsp:spPr>
        <a:xfrm>
          <a:off x="3124209" y="2286010"/>
          <a:ext cx="2171707" cy="2278372"/>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Community Level</a:t>
          </a:r>
          <a:endParaRPr lang="en-US" sz="2000" kern="1200" dirty="0">
            <a:latin typeface="+mj-lt"/>
          </a:endParaRPr>
        </a:p>
      </dsp:txBody>
      <dsp:txXfrm>
        <a:off x="3560819" y="2812621"/>
        <a:ext cx="1298487" cy="1184837"/>
      </dsp:txXfrm>
    </dsp:sp>
    <dsp:sp modelId="{3475E06A-0945-412B-92FA-BD5DFCA80558}">
      <dsp:nvSpPr>
        <dsp:cNvPr id="0" name=""/>
        <dsp:cNvSpPr/>
      </dsp:nvSpPr>
      <dsp:spPr>
        <a:xfrm>
          <a:off x="1575816" y="1591819"/>
          <a:ext cx="1889760" cy="1889760"/>
        </a:xfrm>
        <a:prstGeom prst="gear6">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Provider Level</a:t>
          </a:r>
          <a:endParaRPr lang="en-US" sz="2000" kern="1200" dirty="0">
            <a:latin typeface="+mj-lt"/>
          </a:endParaRPr>
        </a:p>
      </dsp:txBody>
      <dsp:txXfrm>
        <a:off x="2051569" y="2070447"/>
        <a:ext cx="938254" cy="932504"/>
      </dsp:txXfrm>
    </dsp:sp>
    <dsp:sp modelId="{E7C96F3C-1F32-47C7-BAF9-619F82FE54E1}">
      <dsp:nvSpPr>
        <dsp:cNvPr id="0" name=""/>
        <dsp:cNvSpPr/>
      </dsp:nvSpPr>
      <dsp:spPr>
        <a:xfrm rot="20700000">
          <a:off x="2722669" y="208066"/>
          <a:ext cx="1851579" cy="1851579"/>
        </a:xfrm>
        <a:prstGeom prst="gear6">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Client Level</a:t>
          </a:r>
          <a:endParaRPr lang="en-US" sz="2000" kern="1200" dirty="0">
            <a:latin typeface="+mj-lt"/>
          </a:endParaRPr>
        </a:p>
      </dsp:txBody>
      <dsp:txXfrm rot="-20700000">
        <a:off x="3128775" y="614172"/>
        <a:ext cx="1039368" cy="1039368"/>
      </dsp:txXfrm>
    </dsp:sp>
    <dsp:sp modelId="{D0F2C596-4FF9-4069-ADB6-9526A70DA4B5}">
      <dsp:nvSpPr>
        <dsp:cNvPr id="0" name=""/>
        <dsp:cNvSpPr/>
      </dsp:nvSpPr>
      <dsp:spPr>
        <a:xfrm>
          <a:off x="2666984" y="1752615"/>
          <a:ext cx="3325977" cy="3325977"/>
        </a:xfrm>
        <a:prstGeom prst="circularArrow">
          <a:avLst>
            <a:gd name="adj1" fmla="val 4687"/>
            <a:gd name="adj2" fmla="val 299029"/>
            <a:gd name="adj3" fmla="val 2527521"/>
            <a:gd name="adj4" fmla="val 15837027"/>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C4A121-CE3B-4F9D-AE85-A9DF4E36E245}">
      <dsp:nvSpPr>
        <dsp:cNvPr id="0" name=""/>
        <dsp:cNvSpPr/>
      </dsp:nvSpPr>
      <dsp:spPr>
        <a:xfrm>
          <a:off x="1219201" y="1219211"/>
          <a:ext cx="2416530" cy="2416530"/>
        </a:xfrm>
        <a:prstGeom prst="leftCircularArrow">
          <a:avLst>
            <a:gd name="adj1" fmla="val 6452"/>
            <a:gd name="adj2" fmla="val 429999"/>
            <a:gd name="adj3" fmla="val 10489124"/>
            <a:gd name="adj4" fmla="val 14837806"/>
            <a:gd name="adj5" fmla="val 7527"/>
          </a:avLst>
        </a:prstGeom>
        <a:solidFill>
          <a:schemeClr val="accent4">
            <a:hueOff val="-1759972"/>
            <a:satOff val="-18065"/>
            <a:lumOff val="75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8D50EC-4D64-496D-A23D-62192DA6FD91}">
      <dsp:nvSpPr>
        <dsp:cNvPr id="0" name=""/>
        <dsp:cNvSpPr/>
      </dsp:nvSpPr>
      <dsp:spPr>
        <a:xfrm>
          <a:off x="2362211" y="-152409"/>
          <a:ext cx="2605506" cy="2605506"/>
        </a:xfrm>
        <a:prstGeom prst="circularArrow">
          <a:avLst>
            <a:gd name="adj1" fmla="val 5984"/>
            <a:gd name="adj2" fmla="val 394124"/>
            <a:gd name="adj3" fmla="val 13313824"/>
            <a:gd name="adj4" fmla="val 10508221"/>
            <a:gd name="adj5" fmla="val 6981"/>
          </a:avLst>
        </a:prstGeom>
        <a:solidFill>
          <a:schemeClr val="accent4">
            <a:hueOff val="-3519944"/>
            <a:satOff val="-36129"/>
            <a:lumOff val="1509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DAF9C-2AC6-41A3-81E8-73053F4DE51C}">
      <dsp:nvSpPr>
        <dsp:cNvPr id="0" name=""/>
        <dsp:cNvSpPr/>
      </dsp:nvSpPr>
      <dsp:spPr>
        <a:xfrm>
          <a:off x="-162998" y="167639"/>
          <a:ext cx="4846320" cy="4846320"/>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B4370-5E9F-4AE5-9AA1-65CFEB644127}">
      <dsp:nvSpPr>
        <dsp:cNvPr id="0" name=""/>
        <dsp:cNvSpPr/>
      </dsp:nvSpPr>
      <dsp:spPr>
        <a:xfrm>
          <a:off x="2260161" y="167639"/>
          <a:ext cx="5654040" cy="484632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Arial" pitchFamily="34" charset="0"/>
              <a:cs typeface="Arial" pitchFamily="34" charset="0"/>
            </a:rPr>
            <a:t>Active Referral</a:t>
          </a:r>
          <a:endParaRPr lang="en-US" sz="2900" kern="1200" dirty="0">
            <a:latin typeface="Arial" pitchFamily="34" charset="0"/>
            <a:cs typeface="Arial" pitchFamily="34" charset="0"/>
          </a:endParaRPr>
        </a:p>
      </dsp:txBody>
      <dsp:txXfrm>
        <a:off x="2260161" y="167639"/>
        <a:ext cx="2827020" cy="1029842"/>
      </dsp:txXfrm>
    </dsp:sp>
    <dsp:sp modelId="{0EB64C90-D9A0-48D2-9672-8E2A29D4C27E}">
      <dsp:nvSpPr>
        <dsp:cNvPr id="0" name=""/>
        <dsp:cNvSpPr/>
      </dsp:nvSpPr>
      <dsp:spPr>
        <a:xfrm>
          <a:off x="474653" y="1197482"/>
          <a:ext cx="3574161" cy="3574161"/>
        </a:xfrm>
        <a:prstGeom prst="pie">
          <a:avLst>
            <a:gd name="adj1" fmla="val 5400000"/>
            <a:gd name="adj2" fmla="val 16200000"/>
          </a:avLst>
        </a:prstGeom>
        <a:solidFill>
          <a:schemeClr val="accent3">
            <a:hueOff val="-379119"/>
            <a:satOff val="-1563"/>
            <a:lumOff val="-3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B17B4-1EE2-40EF-9937-57C0284106BE}">
      <dsp:nvSpPr>
        <dsp:cNvPr id="0" name=""/>
        <dsp:cNvSpPr/>
      </dsp:nvSpPr>
      <dsp:spPr>
        <a:xfrm>
          <a:off x="2268868" y="1248629"/>
          <a:ext cx="5654040" cy="3471868"/>
        </a:xfrm>
        <a:prstGeom prst="rect">
          <a:avLst/>
        </a:prstGeom>
        <a:solidFill>
          <a:schemeClr val="lt1">
            <a:alpha val="90000"/>
            <a:hueOff val="0"/>
            <a:satOff val="0"/>
            <a:lumOff val="0"/>
            <a:alphaOff val="0"/>
          </a:schemeClr>
        </a:solidFill>
        <a:ln w="25400" cap="flat" cmpd="sng" algn="ctr">
          <a:solidFill>
            <a:schemeClr val="accent3">
              <a:hueOff val="-379119"/>
              <a:satOff val="-1563"/>
              <a:lumOff val="-3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Arial" pitchFamily="34" charset="0"/>
              <a:cs typeface="Arial" pitchFamily="34" charset="0"/>
            </a:rPr>
            <a:t>Patient Navigation</a:t>
          </a:r>
          <a:endParaRPr lang="en-US" sz="2900" kern="1200" dirty="0">
            <a:latin typeface="Arial" pitchFamily="34" charset="0"/>
            <a:cs typeface="Arial" pitchFamily="34" charset="0"/>
          </a:endParaRPr>
        </a:p>
      </dsp:txBody>
      <dsp:txXfrm>
        <a:off x="2268868" y="1248629"/>
        <a:ext cx="2827020" cy="1000368"/>
      </dsp:txXfrm>
    </dsp:sp>
    <dsp:sp modelId="{589359E6-E5E1-4B26-87A8-942B2B67204C}">
      <dsp:nvSpPr>
        <dsp:cNvPr id="0" name=""/>
        <dsp:cNvSpPr/>
      </dsp:nvSpPr>
      <dsp:spPr>
        <a:xfrm>
          <a:off x="1109160" y="2227326"/>
          <a:ext cx="2302002" cy="2302002"/>
        </a:xfrm>
        <a:prstGeom prst="pie">
          <a:avLst>
            <a:gd name="adj1" fmla="val 5400000"/>
            <a:gd name="adj2" fmla="val 16200000"/>
          </a:avLst>
        </a:prstGeom>
        <a:solidFill>
          <a:schemeClr val="accent3">
            <a:hueOff val="-758238"/>
            <a:satOff val="-3126"/>
            <a:lumOff val="-6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9F0F4-BC15-4ECB-B243-D9E999510307}">
      <dsp:nvSpPr>
        <dsp:cNvPr id="0" name=""/>
        <dsp:cNvSpPr/>
      </dsp:nvSpPr>
      <dsp:spPr>
        <a:xfrm>
          <a:off x="2245743" y="2489132"/>
          <a:ext cx="5654040" cy="2549190"/>
        </a:xfrm>
        <a:prstGeom prst="rect">
          <a:avLst/>
        </a:prstGeom>
        <a:solidFill>
          <a:schemeClr val="lt1">
            <a:alpha val="90000"/>
            <a:hueOff val="0"/>
            <a:satOff val="0"/>
            <a:lumOff val="0"/>
            <a:alphaOff val="0"/>
          </a:schemeClr>
        </a:solidFill>
        <a:ln w="25400" cap="flat" cmpd="sng" algn="ctr">
          <a:solidFill>
            <a:schemeClr val="accent3">
              <a:hueOff val="-758238"/>
              <a:satOff val="-3126"/>
              <a:lumOff val="-6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Arial" pitchFamily="34" charset="0"/>
              <a:cs typeface="Arial" pitchFamily="34" charset="0"/>
            </a:rPr>
            <a:t>Mental Health  Network</a:t>
          </a:r>
          <a:endParaRPr lang="en-US" sz="2900" kern="1200" dirty="0">
            <a:latin typeface="Arial" pitchFamily="34" charset="0"/>
            <a:cs typeface="Arial" pitchFamily="34" charset="0"/>
          </a:endParaRPr>
        </a:p>
      </dsp:txBody>
      <dsp:txXfrm>
        <a:off x="2245743" y="2489132"/>
        <a:ext cx="2827020" cy="1140427"/>
      </dsp:txXfrm>
    </dsp:sp>
    <dsp:sp modelId="{246E6E96-8182-4A9D-B1F2-F4B68F621A7E}">
      <dsp:nvSpPr>
        <dsp:cNvPr id="0" name=""/>
        <dsp:cNvSpPr/>
      </dsp:nvSpPr>
      <dsp:spPr>
        <a:xfrm>
          <a:off x="1745239" y="3257169"/>
          <a:ext cx="1029843" cy="1029843"/>
        </a:xfrm>
        <a:prstGeom prst="pie">
          <a:avLst>
            <a:gd name="adj1" fmla="val 5400000"/>
            <a:gd name="adj2" fmla="val 16200000"/>
          </a:avLst>
        </a:prstGeom>
        <a:solidFill>
          <a:schemeClr val="accent3">
            <a:hueOff val="-1137357"/>
            <a:satOff val="-4689"/>
            <a:lumOff val="-9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D8FE3-6B12-4B94-B474-271373F91550}">
      <dsp:nvSpPr>
        <dsp:cNvPr id="0" name=""/>
        <dsp:cNvSpPr/>
      </dsp:nvSpPr>
      <dsp:spPr>
        <a:xfrm>
          <a:off x="2245743" y="3651289"/>
          <a:ext cx="5654040" cy="1056124"/>
        </a:xfrm>
        <a:prstGeom prst="rect">
          <a:avLst/>
        </a:prstGeom>
        <a:solidFill>
          <a:schemeClr val="lt1">
            <a:alpha val="90000"/>
            <a:hueOff val="0"/>
            <a:satOff val="0"/>
            <a:lumOff val="0"/>
            <a:alphaOff val="0"/>
          </a:schemeClr>
        </a:solidFill>
        <a:ln w="25400" cap="flat" cmpd="sng" algn="ctr">
          <a:solidFill>
            <a:schemeClr val="accent3">
              <a:hueOff val="-1137357"/>
              <a:satOff val="-4689"/>
              <a:lumOff val="-9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itchFamily="34" charset="0"/>
              <a:cs typeface="Arial" pitchFamily="34" charset="0"/>
            </a:rPr>
            <a:t>Care Coordination</a:t>
          </a:r>
          <a:endParaRPr lang="en-US" sz="2800" kern="1200" dirty="0">
            <a:latin typeface="Arial" pitchFamily="34" charset="0"/>
            <a:cs typeface="Arial" pitchFamily="34" charset="0"/>
          </a:endParaRPr>
        </a:p>
      </dsp:txBody>
      <dsp:txXfrm>
        <a:off x="2245743" y="3651289"/>
        <a:ext cx="2827020" cy="1056124"/>
      </dsp:txXfrm>
    </dsp:sp>
    <dsp:sp modelId="{49302398-79BC-4883-A0E4-48C3DA8612F1}">
      <dsp:nvSpPr>
        <dsp:cNvPr id="0" name=""/>
        <dsp:cNvSpPr/>
      </dsp:nvSpPr>
      <dsp:spPr>
        <a:xfrm>
          <a:off x="4735245" y="193272"/>
          <a:ext cx="3448059" cy="102984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itchFamily="34" charset="0"/>
              <a:cs typeface="Arial" pitchFamily="34" charset="0"/>
            </a:rPr>
            <a:t>To establish patient navigation in the Central and Southwest regions to link newly diagnosed and lost to care HIV+ individuals with care and resources available in the area. </a:t>
          </a:r>
          <a:endParaRPr lang="en-US" sz="1200" kern="1200" dirty="0">
            <a:latin typeface="Arial" pitchFamily="34" charset="0"/>
            <a:cs typeface="Arial" pitchFamily="34" charset="0"/>
          </a:endParaRPr>
        </a:p>
      </dsp:txBody>
      <dsp:txXfrm>
        <a:off x="4735245" y="193272"/>
        <a:ext cx="3448059" cy="1029842"/>
      </dsp:txXfrm>
    </dsp:sp>
    <dsp:sp modelId="{2B16AB61-B2B7-42C2-A720-EA3F57BABBA9}">
      <dsp:nvSpPr>
        <dsp:cNvPr id="0" name=""/>
        <dsp:cNvSpPr/>
      </dsp:nvSpPr>
      <dsp:spPr>
        <a:xfrm>
          <a:off x="4735485" y="1295400"/>
          <a:ext cx="3479015" cy="102984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itchFamily="34" charset="0"/>
              <a:cs typeface="Arial" pitchFamily="34" charset="0"/>
            </a:rPr>
            <a:t>To establish patient navigation in the Central and Southwest regions to link newly diagnosed and lost to care HIV+ individuals with care and resources available in the area. </a:t>
          </a:r>
          <a:endParaRPr lang="en-US" sz="1200" kern="1200" dirty="0">
            <a:latin typeface="Arial" pitchFamily="34" charset="0"/>
            <a:cs typeface="Arial" pitchFamily="34" charset="0"/>
          </a:endParaRPr>
        </a:p>
      </dsp:txBody>
      <dsp:txXfrm>
        <a:off x="4735485" y="1295400"/>
        <a:ext cx="3479015" cy="1029843"/>
      </dsp:txXfrm>
    </dsp:sp>
    <dsp:sp modelId="{D5DFE50C-3E70-40B9-AE47-CC2CAB5FF8F2}">
      <dsp:nvSpPr>
        <dsp:cNvPr id="0" name=""/>
        <dsp:cNvSpPr/>
      </dsp:nvSpPr>
      <dsp:spPr>
        <a:xfrm>
          <a:off x="4731457" y="2590798"/>
          <a:ext cx="3276629" cy="102984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n-US" sz="1200" kern="1200" spc="30" dirty="0" smtClean="0">
              <a:latin typeface="Arial" pitchFamily="34" charset="0"/>
              <a:cs typeface="Arial" pitchFamily="34" charset="0"/>
            </a:rPr>
            <a:t>Develop a standardized assessment, referral, and treatment system, addressing the mental health needs of HIV+ individuals towards increasing retention in HIV care and improving HIV/MH care outcomes.</a:t>
          </a:r>
          <a:endParaRPr lang="en-US" sz="1200" kern="1200" dirty="0">
            <a:latin typeface="Arial" pitchFamily="34" charset="0"/>
            <a:cs typeface="Arial" pitchFamily="34" charset="0"/>
          </a:endParaRPr>
        </a:p>
      </dsp:txBody>
      <dsp:txXfrm>
        <a:off x="4731457" y="2590798"/>
        <a:ext cx="3276629" cy="1029843"/>
      </dsp:txXfrm>
    </dsp:sp>
    <dsp:sp modelId="{51107DDF-6EB0-4457-B48D-541445273BB1}">
      <dsp:nvSpPr>
        <dsp:cNvPr id="0" name=""/>
        <dsp:cNvSpPr/>
      </dsp:nvSpPr>
      <dsp:spPr>
        <a:xfrm>
          <a:off x="4731202" y="3694553"/>
          <a:ext cx="3132338" cy="102984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itchFamily="34" charset="0"/>
              <a:cs typeface="Arial" pitchFamily="34" charset="0"/>
            </a:rPr>
            <a:t>Establish a centrally managed model that facilitates coordinated treatment, care, and support services for released HIV+ inmates from state correctional facilities/Department of Corrections (DOC).</a:t>
          </a:r>
          <a:endParaRPr lang="en-US" sz="1200" kern="1200" dirty="0">
            <a:latin typeface="Arial" pitchFamily="34" charset="0"/>
            <a:cs typeface="Arial" pitchFamily="34" charset="0"/>
          </a:endParaRPr>
        </a:p>
      </dsp:txBody>
      <dsp:txXfrm>
        <a:off x="4731202" y="3694553"/>
        <a:ext cx="3132338" cy="10298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9295C-211D-4FC8-8633-DE71BF698B5E}">
      <dsp:nvSpPr>
        <dsp:cNvPr id="0" name=""/>
        <dsp:cNvSpPr/>
      </dsp:nvSpPr>
      <dsp:spPr>
        <a:xfrm rot="5400000">
          <a:off x="5326472" y="-2132379"/>
          <a:ext cx="953839" cy="546201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Guide overall initiative including interventions, Learning Sessions, PDSA cycles.</a:t>
          </a:r>
          <a:endParaRPr lang="en-US" sz="1600" kern="1200" dirty="0">
            <a:latin typeface="Arial" pitchFamily="34" charset="0"/>
            <a:cs typeface="Arial" pitchFamily="34" charset="0"/>
          </a:endParaRPr>
        </a:p>
      </dsp:txBody>
      <dsp:txXfrm rot="-5400000">
        <a:off x="3072384" y="168272"/>
        <a:ext cx="5415453" cy="860713"/>
      </dsp:txXfrm>
    </dsp:sp>
    <dsp:sp modelId="{B126B089-682E-49D3-84DE-080B1DC5216E}">
      <dsp:nvSpPr>
        <dsp:cNvPr id="0" name=""/>
        <dsp:cNvSpPr/>
      </dsp:nvSpPr>
      <dsp:spPr>
        <a:xfrm>
          <a:off x="0" y="0"/>
          <a:ext cx="3072384" cy="11922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Arial" pitchFamily="34" charset="0"/>
              <a:cs typeface="Arial" pitchFamily="34" charset="0"/>
            </a:rPr>
            <a:t>Planning Group</a:t>
          </a:r>
          <a:endParaRPr lang="en-US" sz="2700" kern="1200" dirty="0">
            <a:latin typeface="Arial" pitchFamily="34" charset="0"/>
            <a:cs typeface="Arial" pitchFamily="34" charset="0"/>
          </a:endParaRPr>
        </a:p>
      </dsp:txBody>
      <dsp:txXfrm>
        <a:off x="58203" y="58203"/>
        <a:ext cx="2955978" cy="1075893"/>
      </dsp:txXfrm>
    </dsp:sp>
    <dsp:sp modelId="{76DB5D22-DC6B-443D-9F08-C8609CA3057D}">
      <dsp:nvSpPr>
        <dsp:cNvPr id="0" name=""/>
        <dsp:cNvSpPr/>
      </dsp:nvSpPr>
      <dsp:spPr>
        <a:xfrm rot="5400000">
          <a:off x="5239557" y="-915299"/>
          <a:ext cx="1110278" cy="546201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Provide input on intervention issues via Learning Sessions &amp; technical assistance.</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Review initial and overall project findings.</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e.g., Mental Health Consultants.</a:t>
          </a:r>
          <a:endParaRPr lang="en-US" sz="1600" kern="1200" dirty="0">
            <a:latin typeface="Arial" pitchFamily="34" charset="0"/>
            <a:cs typeface="Arial" pitchFamily="34" charset="0"/>
          </a:endParaRPr>
        </a:p>
      </dsp:txBody>
      <dsp:txXfrm rot="-5400000">
        <a:off x="3063689" y="1314768"/>
        <a:ext cx="5407817" cy="1001880"/>
      </dsp:txXfrm>
    </dsp:sp>
    <dsp:sp modelId="{0758A634-E44C-4ACB-8C1D-508C989168A7}">
      <dsp:nvSpPr>
        <dsp:cNvPr id="0" name=""/>
        <dsp:cNvSpPr/>
      </dsp:nvSpPr>
      <dsp:spPr>
        <a:xfrm>
          <a:off x="0" y="1219196"/>
          <a:ext cx="3072384" cy="11922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Arial" pitchFamily="34" charset="0"/>
              <a:cs typeface="Arial" pitchFamily="34" charset="0"/>
            </a:rPr>
            <a:t>Faculty/Advisors</a:t>
          </a:r>
          <a:endParaRPr lang="en-US" sz="2700" kern="1200" dirty="0">
            <a:latin typeface="Arial" pitchFamily="34" charset="0"/>
            <a:cs typeface="Arial" pitchFamily="34" charset="0"/>
          </a:endParaRPr>
        </a:p>
      </dsp:txBody>
      <dsp:txXfrm>
        <a:off x="58203" y="1277399"/>
        <a:ext cx="2955978" cy="1075893"/>
      </dsp:txXfrm>
    </dsp:sp>
    <dsp:sp modelId="{97FB449F-96E2-4DBF-B26F-45BC6FF06894}">
      <dsp:nvSpPr>
        <dsp:cNvPr id="0" name=""/>
        <dsp:cNvSpPr/>
      </dsp:nvSpPr>
      <dsp:spPr>
        <a:xfrm rot="5400000">
          <a:off x="5276653" y="286385"/>
          <a:ext cx="1053477" cy="546201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Agencies selected to pilot and/or test interventions during action periods (SW &amp; Central sites).</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Participate in Learning Sessions, PDSA cycles, document and share results &amp; findings.</a:t>
          </a:r>
          <a:endParaRPr lang="en-US" sz="1600" kern="1200" dirty="0">
            <a:latin typeface="Arial" pitchFamily="34" charset="0"/>
            <a:cs typeface="Arial" pitchFamily="34" charset="0"/>
          </a:endParaRPr>
        </a:p>
      </dsp:txBody>
      <dsp:txXfrm rot="-5400000">
        <a:off x="3072384" y="2542082"/>
        <a:ext cx="5410589" cy="950623"/>
      </dsp:txXfrm>
    </dsp:sp>
    <dsp:sp modelId="{113BA0CF-1D54-407C-A098-BA4059149DC8}">
      <dsp:nvSpPr>
        <dsp:cNvPr id="0" name=""/>
        <dsp:cNvSpPr/>
      </dsp:nvSpPr>
      <dsp:spPr>
        <a:xfrm>
          <a:off x="0" y="2411793"/>
          <a:ext cx="3072384" cy="11922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Arial" pitchFamily="34" charset="0"/>
              <a:cs typeface="Arial" pitchFamily="34" charset="0"/>
            </a:rPr>
            <a:t>Participating Agencies</a:t>
          </a:r>
          <a:endParaRPr lang="en-US" sz="2700" kern="1200" dirty="0">
            <a:latin typeface="Arial" pitchFamily="34" charset="0"/>
            <a:cs typeface="Arial" pitchFamily="34" charset="0"/>
          </a:endParaRPr>
        </a:p>
      </dsp:txBody>
      <dsp:txXfrm>
        <a:off x="58203" y="2469996"/>
        <a:ext cx="2955978" cy="1075893"/>
      </dsp:txXfrm>
    </dsp:sp>
    <dsp:sp modelId="{65E80178-CA30-4863-AC13-D887D1604E35}">
      <dsp:nvSpPr>
        <dsp:cNvPr id="0" name=""/>
        <dsp:cNvSpPr/>
      </dsp:nvSpPr>
      <dsp:spPr>
        <a:xfrm rot="5400000">
          <a:off x="5251777" y="1490350"/>
          <a:ext cx="1103229" cy="5462016"/>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Other stakeholders who may be involved in linkages efforts, project funders, etc.</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Includes newly-formed Community Advisory Committee (CAC).</a:t>
          </a:r>
          <a:endParaRPr lang="en-US" sz="1600" kern="1200" dirty="0">
            <a:latin typeface="Arial" pitchFamily="34" charset="0"/>
            <a:cs typeface="Arial" pitchFamily="34" charset="0"/>
          </a:endParaRPr>
        </a:p>
      </dsp:txBody>
      <dsp:txXfrm rot="-5400000">
        <a:off x="3072384" y="3723599"/>
        <a:ext cx="5408161" cy="995519"/>
      </dsp:txXfrm>
    </dsp:sp>
    <dsp:sp modelId="{8DD5EB93-F4B4-4FDC-9336-2347C27F3D38}">
      <dsp:nvSpPr>
        <dsp:cNvPr id="0" name=""/>
        <dsp:cNvSpPr/>
      </dsp:nvSpPr>
      <dsp:spPr>
        <a:xfrm>
          <a:off x="0" y="3622788"/>
          <a:ext cx="3072384" cy="11922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Arial" pitchFamily="34" charset="0"/>
              <a:cs typeface="Arial" pitchFamily="34" charset="0"/>
            </a:rPr>
            <a:t>Stakeholders &amp; Others</a:t>
          </a:r>
          <a:endParaRPr lang="en-US" sz="2700" kern="1200" dirty="0">
            <a:latin typeface="Arial" pitchFamily="34" charset="0"/>
            <a:cs typeface="Arial" pitchFamily="34" charset="0"/>
          </a:endParaRPr>
        </a:p>
      </dsp:txBody>
      <dsp:txXfrm>
        <a:off x="58203" y="3680991"/>
        <a:ext cx="2955978" cy="107589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pitchFamily="34"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D38CF55B-E4CE-4D1A-A1BC-E9D94FAF58ED}" type="datetimeFigureOut">
              <a:rPr lang="en-US"/>
              <a:pPr>
                <a:defRPr/>
              </a:pPr>
              <a:t>12/2/2012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pitchFamily="34"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147A4E4-CCEE-48CC-AE74-D73756D42693}" type="slidenum">
              <a:rPr lang="en-US"/>
              <a:pPr>
                <a:defRPr/>
              </a:pPr>
              <a:t>‹#›</a:t>
            </a:fld>
            <a:endParaRPr lang="en-US"/>
          </a:p>
        </p:txBody>
      </p:sp>
    </p:spTree>
    <p:extLst>
      <p:ext uri="{BB962C8B-B14F-4D97-AF65-F5344CB8AC3E}">
        <p14:creationId xmlns:p14="http://schemas.microsoft.com/office/powerpoint/2010/main" val="2475222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Calibri" pitchFamily="34" charset="0"/>
              </a:defRPr>
            </a:lvl1pPr>
          </a:lstStyle>
          <a:p>
            <a:pPr>
              <a:defRPr/>
            </a:pPr>
            <a:fld id="{1F3225E0-3545-4064-8716-40CE6C33C9BE}" type="datetimeFigureOut">
              <a:rPr lang="en-US"/>
              <a:pPr>
                <a:defRPr/>
              </a:pPr>
              <a:t>12/2/2012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Calibri" pitchFamily="34" charset="0"/>
              </a:defRPr>
            </a:lvl1pPr>
          </a:lstStyle>
          <a:p>
            <a:pPr>
              <a:defRPr/>
            </a:pPr>
            <a:fld id="{36518897-0A9C-43BB-B087-F5EAC26F20B1}" type="slidenum">
              <a:rPr lang="en-US"/>
              <a:pPr>
                <a:defRPr/>
              </a:pPr>
              <a:t>‹#›</a:t>
            </a:fld>
            <a:endParaRPr lang="en-US"/>
          </a:p>
        </p:txBody>
      </p:sp>
    </p:spTree>
    <p:extLst>
      <p:ext uri="{BB962C8B-B14F-4D97-AF65-F5344CB8AC3E}">
        <p14:creationId xmlns:p14="http://schemas.microsoft.com/office/powerpoint/2010/main" val="2157029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8F63289-74A5-4282-8823-8461EF5DC970}" type="slidenum">
              <a:rPr lang="en-US">
                <a:latin typeface="Calibri" pitchFamily="34" charset="0"/>
              </a:rPr>
              <a:pPr eaLnBrk="1" hangingPunct="1"/>
              <a:t>26</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D960B8E-7459-47F2-BFAB-8A75FA99B588}" type="slidenum">
              <a:rPr lang="en-US">
                <a:latin typeface="Calibri" pitchFamily="34" charset="0"/>
              </a:rPr>
              <a:pPr eaLnBrk="1" hangingPunct="1"/>
              <a:t>31</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5A0B542-F4D4-4C69-83A4-2FF6038F987C}" type="slidenum">
              <a:rPr lang="en-US">
                <a:latin typeface="Calibri" pitchFamily="34" charset="0"/>
              </a:rPr>
              <a:pPr eaLnBrk="1" hangingPunct="1"/>
              <a:t>11</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9EE6108-FD18-4713-AC4B-0253A73A6107}" type="slidenum">
              <a:rPr lang="en-US">
                <a:latin typeface="Calibri" pitchFamily="34" charset="0"/>
                <a:cs typeface="Arial" pitchFamily="34" charset="0"/>
              </a:rPr>
              <a:pPr eaLnBrk="1" hangingPunct="1"/>
              <a:t>44</a:t>
            </a:fld>
            <a:endParaRPr lang="en-US">
              <a:latin typeface="Calibri"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E9222C0-446C-44C7-A7D3-4B8721E91ECF}" type="slidenum">
              <a:rPr lang="en-US">
                <a:latin typeface="Calibri" pitchFamily="34" charset="0"/>
              </a:rPr>
              <a:pPr eaLnBrk="1" hangingPunct="1"/>
              <a:t>15</a:t>
            </a:fld>
            <a:endParaRPr lang="en-US">
              <a:latin typeface="Calibri" pitchFamily="34" charset="0"/>
            </a:endParaRPr>
          </a:p>
        </p:txBody>
      </p:sp>
      <p:sp>
        <p:nvSpPr>
          <p:cNvPr id="706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0660" name="Rectangle 3"/>
          <p:cNvSpPr>
            <a:spLocks noGrp="1" noChangeArrowheads="1"/>
          </p:cNvSpPr>
          <p:nvPr>
            <p:ph type="body" idx="1"/>
          </p:nvPr>
        </p:nvSpPr>
        <p:spPr bwMode="auto">
          <a:xfrm>
            <a:off x="933450" y="4416425"/>
            <a:ext cx="5143500" cy="4181475"/>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This will be a facilitated discussion where we will explore these different topics. Not every state will be expected to respond to each bullet point. It will draw out lessons learned, successes and challenges.</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2853035-13F1-4649-B2AA-16BEB1D98027}" type="slidenum">
              <a:rPr lang="en-US">
                <a:latin typeface="Calibri" pitchFamily="34" charset="0"/>
              </a:rPr>
              <a:pPr eaLnBrk="1" hangingPunct="1"/>
              <a:t>59</a:t>
            </a:fld>
            <a:endParaRPr lang="en-US">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Each state will be asked to provide one final piece of advice for anyone interested in utilizing the Learning Collaborative model to identify a set of strategies to test and implement across a system</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46A5C0F-EDD2-45F3-9AB2-AEE6377FEB5D}" type="slidenum">
              <a:rPr lang="en-US">
                <a:latin typeface="Calibri" pitchFamily="34" charset="0"/>
              </a:rPr>
              <a:pPr eaLnBrk="1" hangingPunct="1"/>
              <a:t>60</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1BC3918-7A51-4019-BEFE-22F07557343E}" type="slidenum">
              <a:rPr lang="en-US">
                <a:latin typeface="Calibri" pitchFamily="34" charset="0"/>
              </a:rPr>
              <a:pPr eaLnBrk="1" hangingPunct="1"/>
              <a:t>16</a:t>
            </a:fld>
            <a:endParaRPr lang="en-US">
              <a:latin typeface="Calibri" pitchFamily="34" charset="0"/>
            </a:endParaRPr>
          </a:p>
        </p:txBody>
      </p:sp>
      <p:sp>
        <p:nvSpPr>
          <p:cNvPr id="71683" name="Rectangle 2"/>
          <p:cNvSpPr>
            <a:spLocks noGrp="1" noRot="1" noChangeAspect="1" noChangeArrowheads="1" noTextEdit="1"/>
          </p:cNvSpPr>
          <p:nvPr>
            <p:ph type="sldImg"/>
          </p:nvPr>
        </p:nvSpPr>
        <p:spPr bwMode="auto">
          <a:xfrm>
            <a:off x="1184275" y="696913"/>
            <a:ext cx="4643438" cy="348297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xfrm>
            <a:off x="933450" y="4416425"/>
            <a:ext cx="51435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811" tIns="46906" rIns="93811" bIns="46906" numCol="1" anchor="t" anchorCtr="0" compatLnSpc="1">
            <a:prstTxWarp prst="textNoShape">
              <a:avLst/>
            </a:prstTxWarp>
          </a:bodyPr>
          <a:lstStyle/>
          <a:p>
            <a:r>
              <a:rPr lang="en-US" b="1" smtClean="0">
                <a:ea typeface="ＭＳ Ｐゴシック" pitchFamily="34" charset="-128"/>
              </a:rPr>
              <a:t>Objective: </a:t>
            </a:r>
            <a:r>
              <a:rPr lang="en-US" smtClean="0">
                <a:ea typeface="ＭＳ Ｐゴシック" pitchFamily="34" charset="-128"/>
              </a:rPr>
              <a:t>Emphasize small tests of change that link and gradually get larger and larger. </a:t>
            </a:r>
            <a:endParaRPr lang="en-US" b="1" smtClean="0">
              <a:ea typeface="ＭＳ Ｐゴシック" pitchFamily="34" charset="-128"/>
            </a:endParaRPr>
          </a:p>
          <a:p>
            <a:endParaRPr lang="en-US" smtClean="0">
              <a:ea typeface="ＭＳ Ｐゴシック" pitchFamily="34" charset="-128"/>
            </a:endParaRPr>
          </a:p>
          <a:p>
            <a:r>
              <a:rPr lang="en-US" b="1" smtClean="0">
                <a:ea typeface="ＭＳ Ｐゴシック" pitchFamily="34" charset="-128"/>
              </a:rPr>
              <a:t>Explanation:</a:t>
            </a:r>
            <a:r>
              <a:rPr lang="en-US" smtClean="0">
                <a:ea typeface="ＭＳ Ｐゴシック" pitchFamily="34" charset="-128"/>
              </a:rPr>
              <a:t> </a:t>
            </a:r>
            <a:r>
              <a:rPr lang="en-US" smtClean="0">
                <a:solidFill>
                  <a:srgbClr val="333333"/>
                </a:solidFill>
                <a:ea typeface="ＭＳ Ｐゴシック" pitchFamily="34" charset="-128"/>
              </a:rPr>
              <a:t>After generating ideas, run Plan-Do-Study-Act (PDSA) cycles to test a change or group of changes on a small scale to see if they result in improvement. If they do, expand the tests and gradually incorporate larger and larger samples until you are confident that the changes should be adopted more widely A team learns from the test — What worked and what didn't work? What should be kept, changed, or abandoned? — and uses the new knowledge to plan the next test. The team continues linking tests in this way, refining the change until it is ready for broader implementation.</a:t>
            </a:r>
          </a:p>
          <a:p>
            <a:endParaRPr lang="en-US" smtClean="0">
              <a:solidFill>
                <a:srgbClr val="333333"/>
              </a:solidFill>
              <a:ea typeface="ＭＳ Ｐゴシック" pitchFamily="34" charset="-128"/>
            </a:endParaRPr>
          </a:p>
          <a:p>
            <a:r>
              <a:rPr lang="en-US" smtClean="0">
                <a:solidFill>
                  <a:srgbClr val="333333"/>
                </a:solidFill>
                <a:ea typeface="ＭＳ Ｐゴシック" pitchFamily="34" charset="-128"/>
              </a:rPr>
              <a:t> </a:t>
            </a:r>
            <a:r>
              <a:rPr lang="en-US" smtClean="0">
                <a:ea typeface="ＭＳ Ｐゴシック" pitchFamily="34" charset="-128"/>
              </a:rPr>
              <a:t>At times it seems a waste of time to test. However, even if you have a very high degree of belief in the success of the test, others might not. </a:t>
            </a:r>
            <a:r>
              <a:rPr lang="en-US" smtClean="0">
                <a:solidFill>
                  <a:srgbClr val="333333"/>
                </a:solidFill>
                <a:ea typeface="ＭＳ Ｐゴシック" pitchFamily="34" charset="-128"/>
              </a:rPr>
              <a:t>People are far more willing to test a change when they know that changes can and will be modified as needed. Linking small tests of change helps overcome an organization's natural resistance to change and ensure physician buy-in.</a:t>
            </a:r>
            <a:br>
              <a:rPr lang="en-US" smtClean="0">
                <a:solidFill>
                  <a:srgbClr val="333333"/>
                </a:solidFill>
                <a:ea typeface="ＭＳ Ｐゴシック" pitchFamily="34" charset="-128"/>
              </a:rPr>
            </a:br>
            <a:r>
              <a:rPr lang="en-US" smtClean="0">
                <a:solidFill>
                  <a:srgbClr val="333333"/>
                </a:solidFill>
                <a:ea typeface="ＭＳ Ｐゴシック" pitchFamily="34" charset="-128"/>
              </a:rPr>
              <a:t/>
            </a:r>
            <a:br>
              <a:rPr lang="en-US" smtClean="0">
                <a:solidFill>
                  <a:srgbClr val="333333"/>
                </a:solidFill>
                <a:ea typeface="ＭＳ Ｐゴシック" pitchFamily="34" charset="-128"/>
              </a:rPr>
            </a:br>
            <a:r>
              <a:rPr lang="en-US" b="1" smtClean="0">
                <a:ea typeface="ＭＳ Ｐゴシック" pitchFamily="34" charset="-128"/>
              </a:rPr>
              <a:t>Bridge to next slide: </a:t>
            </a:r>
            <a:r>
              <a:rPr lang="en-US" smtClean="0">
                <a:solidFill>
                  <a:srgbClr val="333333"/>
                </a:solidFill>
                <a:ea typeface="ＭＳ Ｐゴシック" pitchFamily="34" charset="-128"/>
              </a:rPr>
              <a:t>There are several  other reasons to test.</a:t>
            </a:r>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5A005A3-200B-4E8B-9C57-0DB8BCCCB2D0}" type="slidenum">
              <a:rPr lang="en-US">
                <a:latin typeface="Calibri" pitchFamily="34" charset="0"/>
              </a:rPr>
              <a:pPr eaLnBrk="1" hangingPunct="1"/>
              <a:t>17</a:t>
            </a:fld>
            <a:endParaRPr lang="en-US">
              <a:latin typeface="Calibri" pitchFamily="34" charset="0"/>
            </a:endParaRPr>
          </a:p>
        </p:txBody>
      </p:sp>
      <p:sp>
        <p:nvSpPr>
          <p:cNvPr id="7270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2708" name="Rectangle 3"/>
          <p:cNvSpPr>
            <a:spLocks noGrp="1" noChangeArrowheads="1"/>
          </p:cNvSpPr>
          <p:nvPr>
            <p:ph type="body" idx="1"/>
          </p:nvPr>
        </p:nvSpPr>
        <p:spPr bwMode="auto">
          <a:xfrm>
            <a:off x="935038" y="4416425"/>
            <a:ext cx="5140325"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ea typeface="ＭＳ Ｐゴシック" pitchFamily="34" charset="-128"/>
            </a:endParaRPr>
          </a:p>
          <a:p>
            <a:r>
              <a:rPr lang="en-US" smtClean="0">
                <a:ea typeface="ＭＳ Ｐゴシック" pitchFamily="34" charset="-128"/>
              </a:rPr>
              <a:t>Teams should be testing more than one change at a time. All of the changes are aimed at achieving the same ultimate goal. Using several linked Plan-Do-Study-Act (PDSA) cycles allows a team to test more than one change simultaneously. The changes in parallel shown in this slide focus on the components of the Chronic Care Model (CCM). By conducting multiple tests of change simultaneously you have the potential to move the organization to system wide more effectively and more timely. </a:t>
            </a:r>
            <a:endParaRPr lang="en-US" smtClean="0">
              <a:solidFill>
                <a:srgbClr val="333333"/>
              </a:solidFill>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solidFill>
                  <a:schemeClr val="bg1"/>
                </a:solidFill>
                <a:ea typeface="ＭＳ Ｐゴシック" pitchFamily="34" charset="-128"/>
              </a:rPr>
              <a:t>Implementation is a permanent change to the way work is done and, as such, involves building the change into the organization. It might involve documentation, written policies and procedures, hiring, orientation, training, information flow between staff, patients and agencies, agreements between agencies, and a process to continually monitor the work to ensure quality is being made and goals achieved</a:t>
            </a:r>
            <a:endParaRPr lang="en-US" b="1"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F0262A2-6829-4084-AC9D-ACCEF9E97F94}" type="slidenum">
              <a:rPr lang="en-US">
                <a:latin typeface="Calibri" pitchFamily="34" charset="0"/>
              </a:rPr>
              <a:pPr eaLnBrk="1" hangingPunct="1"/>
              <a:t>19</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4FAAA69-5668-4C9E-A796-116F717F409D}" type="slidenum">
              <a:rPr lang="en-US">
                <a:latin typeface="Calibri" pitchFamily="34" charset="0"/>
              </a:rPr>
              <a:pPr eaLnBrk="1" hangingPunct="1"/>
              <a:t>22</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smtClean="0">
                <a:solidFill>
                  <a:srgbClr val="D1EAEE"/>
                </a:solidFill>
              </a:defRPr>
            </a:lvl1pPr>
          </a:lstStyle>
          <a:p>
            <a:pPr>
              <a:defRPr/>
            </a:pPr>
            <a:fld id="{54B8B2B0-1727-4B2B-A0F8-8B7DC9AD61C1}" type="datetime1">
              <a:rPr lang="en-US"/>
              <a:pPr>
                <a:defRPr/>
              </a:pPr>
              <a:t>12/2/2012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4DF8A140-08F5-4CB0-B754-2FCE8DAF5FAC}" type="slidenum">
              <a:rPr lang="en-US"/>
              <a:pPr>
                <a:defRPr/>
              </a:pPr>
              <a:t>‹#›</a:t>
            </a:fld>
            <a:endParaRPr lang="en-US"/>
          </a:p>
        </p:txBody>
      </p:sp>
    </p:spTree>
    <p:extLst>
      <p:ext uri="{BB962C8B-B14F-4D97-AF65-F5344CB8AC3E}">
        <p14:creationId xmlns:p14="http://schemas.microsoft.com/office/powerpoint/2010/main" val="9008772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744B9E-B63A-4309-BD69-7E193FB0BAD4}" type="datetime1">
              <a:rPr lang="en-US"/>
              <a:pPr>
                <a:defRPr/>
              </a:pPr>
              <a:t>12/2/2012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9D95649-FCA6-4DCB-84A5-43FCD1D7EA5E}" type="slidenum">
              <a:rPr lang="en-US"/>
              <a:pPr>
                <a:defRPr/>
              </a:pPr>
              <a:t>‹#›</a:t>
            </a:fld>
            <a:endParaRPr lang="en-US"/>
          </a:p>
        </p:txBody>
      </p:sp>
    </p:spTree>
    <p:extLst>
      <p:ext uri="{BB962C8B-B14F-4D97-AF65-F5344CB8AC3E}">
        <p14:creationId xmlns:p14="http://schemas.microsoft.com/office/powerpoint/2010/main" val="877673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94D2563-B4E4-4C92-9708-891ADA8D66C5}" type="datetime1">
              <a:rPr lang="en-US"/>
              <a:pPr>
                <a:defRPr/>
              </a:pPr>
              <a:t>12/2/2012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AC10F0-468E-4A21-9D66-CC6E8C565351}" type="slidenum">
              <a:rPr lang="en-US"/>
              <a:pPr>
                <a:defRPr/>
              </a:pPr>
              <a:t>‹#›</a:t>
            </a:fld>
            <a:endParaRPr lang="en-US"/>
          </a:p>
        </p:txBody>
      </p:sp>
    </p:spTree>
    <p:extLst>
      <p:ext uri="{BB962C8B-B14F-4D97-AF65-F5344CB8AC3E}">
        <p14:creationId xmlns:p14="http://schemas.microsoft.com/office/powerpoint/2010/main" val="375525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A369ECA-45CF-47B4-811C-50DE0FD54E5F}" type="datetime1">
              <a:rPr lang="en-US"/>
              <a:pPr>
                <a:defRPr/>
              </a:pPr>
              <a:t>12/2/2012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874A942-E94C-478E-BAA1-9FD8E863F6D2}" type="slidenum">
              <a:rPr lang="en-US"/>
              <a:pPr>
                <a:defRPr/>
              </a:pPr>
              <a:t>‹#›</a:t>
            </a:fld>
            <a:endParaRPr lang="en-US"/>
          </a:p>
        </p:txBody>
      </p:sp>
    </p:spTree>
    <p:extLst>
      <p:ext uri="{BB962C8B-B14F-4D97-AF65-F5344CB8AC3E}">
        <p14:creationId xmlns:p14="http://schemas.microsoft.com/office/powerpoint/2010/main" val="86936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152400"/>
            <a:ext cx="1119188" cy="1524000"/>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1219200"/>
            <a:ext cx="8305800" cy="1362456"/>
          </a:xfr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000" b="1" cap="none" baseline="0" dirty="0">
                <a:ln w="635">
                  <a:noFill/>
                </a:ln>
                <a:solidFill>
                  <a:schemeClr val="accent6">
                    <a:lumMod val="40000"/>
                    <a:lumOff val="60000"/>
                  </a:schemeClr>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590800"/>
            <a:ext cx="8305800" cy="3276600"/>
          </a:xfrm>
        </p:spPr>
        <p:txBody>
          <a:bodyPr lIns="45720" rIns="45720"/>
          <a:lstStyle>
            <a:lvl1pPr marL="0" indent="0">
              <a:buNone/>
              <a:defRPr sz="2200">
                <a:solidFill>
                  <a:schemeClr val="tx1"/>
                </a:solidFill>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smtClean="0">
                <a:solidFill>
                  <a:srgbClr val="D1EAEE"/>
                </a:solidFill>
              </a:defRPr>
            </a:lvl1pPr>
          </a:lstStyle>
          <a:p>
            <a:pPr>
              <a:defRPr/>
            </a:pPr>
            <a:fld id="{D06623D3-BC22-4A54-AACF-5F2AF76F2A7A}" type="datetime1">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solidFill>
                  <a:srgbClr val="D1EAEE"/>
                </a:solidFill>
              </a:defRPr>
            </a:lvl1pPr>
          </a:lstStyle>
          <a:p>
            <a:pPr>
              <a:defRPr/>
            </a:pPr>
            <a:fld id="{1CA68330-B57E-4802-B5EB-F4A5CCF7FA49}" type="slidenum">
              <a:rPr lang="en-US"/>
              <a:pPr>
                <a:defRPr/>
              </a:pPr>
              <a:t>‹#›</a:t>
            </a:fld>
            <a:endParaRPr lang="en-US"/>
          </a:p>
        </p:txBody>
      </p:sp>
    </p:spTree>
    <p:extLst>
      <p:ext uri="{BB962C8B-B14F-4D97-AF65-F5344CB8AC3E}">
        <p14:creationId xmlns:p14="http://schemas.microsoft.com/office/powerpoint/2010/main" val="6467560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734C96A-3FBA-435B-B6D9-71C71A152248}" type="datetime1">
              <a:rPr lang="en-US"/>
              <a:pPr>
                <a:defRPr/>
              </a:pPr>
              <a:t>12/2/2012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2BDF080-B4F3-4685-898F-C7DB54CA9BF3}" type="slidenum">
              <a:rPr lang="en-US"/>
              <a:pPr>
                <a:defRPr/>
              </a:pPr>
              <a:t>‹#›</a:t>
            </a:fld>
            <a:endParaRPr lang="en-US"/>
          </a:p>
        </p:txBody>
      </p:sp>
    </p:spTree>
    <p:extLst>
      <p:ext uri="{BB962C8B-B14F-4D97-AF65-F5344CB8AC3E}">
        <p14:creationId xmlns:p14="http://schemas.microsoft.com/office/powerpoint/2010/main" val="340440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C3B835F-3DD4-4A81-A70B-478A840C4924}" type="datetime1">
              <a:rPr lang="en-US"/>
              <a:pPr>
                <a:defRPr/>
              </a:pPr>
              <a:t>12/2/2012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9D6DF3E-A2EA-445E-9D43-AF1A987201AB}" type="slidenum">
              <a:rPr lang="en-US"/>
              <a:pPr>
                <a:defRPr/>
              </a:pPr>
              <a:t>‹#›</a:t>
            </a:fld>
            <a:endParaRPr lang="en-US"/>
          </a:p>
        </p:txBody>
      </p:sp>
    </p:spTree>
    <p:extLst>
      <p:ext uri="{BB962C8B-B14F-4D97-AF65-F5344CB8AC3E}">
        <p14:creationId xmlns:p14="http://schemas.microsoft.com/office/powerpoint/2010/main" val="229096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68E4243-2D43-4595-9A89-630BD5B19137}" type="datetime1">
              <a:rPr lang="en-US"/>
              <a:pPr>
                <a:defRPr/>
              </a:pPr>
              <a:t>12/2/2012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F5C8F5E-9F43-43B3-B3F1-3644F8D9CD02}" type="slidenum">
              <a:rPr lang="en-US"/>
              <a:pPr>
                <a:defRPr/>
              </a:pPr>
              <a:t>‹#›</a:t>
            </a:fld>
            <a:endParaRPr lang="en-US"/>
          </a:p>
        </p:txBody>
      </p:sp>
    </p:spTree>
    <p:extLst>
      <p:ext uri="{BB962C8B-B14F-4D97-AF65-F5344CB8AC3E}">
        <p14:creationId xmlns:p14="http://schemas.microsoft.com/office/powerpoint/2010/main" val="403341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8B87F4D-1023-43C5-953B-AA638D7375FD}" type="datetime1">
              <a:rPr lang="en-US"/>
              <a:pPr>
                <a:defRPr/>
              </a:pPr>
              <a:t>12/2/2012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5865C1C-4D34-4ED9-9CB8-FD9593E3FFA7}" type="slidenum">
              <a:rPr lang="en-US"/>
              <a:pPr>
                <a:defRPr/>
              </a:pPr>
              <a:t>‹#›</a:t>
            </a:fld>
            <a:endParaRPr lang="en-US"/>
          </a:p>
        </p:txBody>
      </p:sp>
    </p:spTree>
    <p:extLst>
      <p:ext uri="{BB962C8B-B14F-4D97-AF65-F5344CB8AC3E}">
        <p14:creationId xmlns:p14="http://schemas.microsoft.com/office/powerpoint/2010/main" val="346114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66D13BB-1F84-40B1-B95B-002F14C8EC14}" type="datetime1">
              <a:rPr lang="en-US"/>
              <a:pPr>
                <a:defRPr/>
              </a:pPr>
              <a:t>12/2/2012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8149D5A-48E3-444D-A0E0-7B31233CC44B}" type="slidenum">
              <a:rPr lang="en-US"/>
              <a:pPr>
                <a:defRPr/>
              </a:pPr>
              <a:t>‹#›</a:t>
            </a:fld>
            <a:endParaRPr lang="en-US"/>
          </a:p>
        </p:txBody>
      </p:sp>
    </p:spTree>
    <p:extLst>
      <p:ext uri="{BB962C8B-B14F-4D97-AF65-F5344CB8AC3E}">
        <p14:creationId xmlns:p14="http://schemas.microsoft.com/office/powerpoint/2010/main" val="415583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4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dist="38500" dir="7500041" sx="98500" sy="100079" kx="99984" algn="tl" rotWithShape="0">
              <a:srgbClr val="000000">
                <a:alpha val="25000"/>
              </a:srgbClr>
            </a:outerShdw>
          </a:effectLst>
        </p:spPr>
        <p:txBody>
          <a:bodyPr anchor="ctr"/>
          <a:lstStyle/>
          <a:p>
            <a:pPr>
              <a:defRPr/>
            </a:pPr>
            <a:endParaRPr lang="en-US"/>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a:defRPr/>
            </a:pPr>
            <a:endParaRPr lang="en-US">
              <a:solidFill>
                <a:schemeClr val="lt1"/>
              </a:solidFill>
              <a:latin typeface="+mn-lt"/>
              <a:ea typeface="+mn-ea"/>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smtClean="0"/>
            </a:lvl1pPr>
          </a:lstStyle>
          <a:p>
            <a:pPr>
              <a:defRPr/>
            </a:pPr>
            <a:fld id="{CA6C3C13-E061-4D93-9842-A31D0A96266D}" type="datetime1">
              <a:rPr lang="en-US"/>
              <a:pPr>
                <a:defRPr/>
              </a:pPr>
              <a:t>12/2/2012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CEBEE4DD-8E35-444C-A0A0-30888C24636F}" type="slidenum">
              <a:rPr lang="en-US"/>
              <a:pPr>
                <a:defRPr/>
              </a:pPr>
              <a:t>‹#›</a:t>
            </a:fld>
            <a:endParaRPr lang="en-US"/>
          </a:p>
        </p:txBody>
      </p:sp>
    </p:spTree>
    <p:extLst>
      <p:ext uri="{BB962C8B-B14F-4D97-AF65-F5344CB8AC3E}">
        <p14:creationId xmlns:p14="http://schemas.microsoft.com/office/powerpoint/2010/main" val="305214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smtClean="0">
                <a:solidFill>
                  <a:srgbClr val="045C75"/>
                </a:solidFill>
              </a:defRPr>
            </a:lvl1pPr>
          </a:lstStyle>
          <a:p>
            <a:pPr>
              <a:defRPr/>
            </a:pPr>
            <a:fld id="{E4A5D258-E64A-4EDD-B854-49FBC13D3963}" type="datetime1">
              <a:rPr lang="en-US"/>
              <a:pPr>
                <a:defRPr/>
              </a:pPr>
              <a:t>12/2/2012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mn-ea"/>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smtClean="0">
                <a:solidFill>
                  <a:srgbClr val="045C75"/>
                </a:solidFill>
              </a:defRPr>
            </a:lvl1pPr>
          </a:lstStyle>
          <a:p>
            <a:pPr>
              <a:defRPr/>
            </a:pPr>
            <a:fld id="{91A5B503-8C18-4653-9DED-3B2996B4E294}"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mn-ea"/>
              </a:endParaRPr>
            </a:p>
          </p:txBody>
        </p:sp>
      </p:grpSp>
    </p:spTree>
  </p:cSld>
  <p:clrMap bg1="lt1" tx1="dk1" bg2="lt2" tx2="dk2" accent1="accent1" accent2="accent2" accent3="accent3" accent4="accent4" accent5="accent5" accent6="accent6" hlink="hlink" folHlink="folHlink"/>
  <p:sldLayoutIdLst>
    <p:sldLayoutId id="2147484040" r:id="rId1"/>
    <p:sldLayoutId id="2147484032" r:id="rId2"/>
    <p:sldLayoutId id="2147484041" r:id="rId3"/>
    <p:sldLayoutId id="2147484033" r:id="rId4"/>
    <p:sldLayoutId id="2147484034" r:id="rId5"/>
    <p:sldLayoutId id="2147484035" r:id="rId6"/>
    <p:sldLayoutId id="2147484036" r:id="rId7"/>
    <p:sldLayoutId id="2147484037" r:id="rId8"/>
    <p:sldLayoutId id="2147484042" r:id="rId9"/>
    <p:sldLayoutId id="2147484038" r:id="rId10"/>
    <p:sldLayoutId id="2147484039" r:id="rId11"/>
  </p:sldLayoutIdLst>
  <p:hf hdr="0" ftr="0" dt="0"/>
  <p:txStyles>
    <p:titleStyle>
      <a:lvl1pPr algn="l" rtl="0" eaLnBrk="0" fontAlgn="base" hangingPunct="0">
        <a:spcBef>
          <a:spcPct val="0"/>
        </a:spcBef>
        <a:spcAft>
          <a:spcPct val="0"/>
        </a:spcAft>
        <a:defRPr sz="5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svs03@health.state.ny.us" TargetMode="External"/><Relationship Id="rId2" Type="http://schemas.openxmlformats.org/officeDocument/2006/relationships/hyperlink" Target="mailto:cms18@health.state.ny.us" TargetMode="External"/><Relationship Id="rId1" Type="http://schemas.openxmlformats.org/officeDocument/2006/relationships/slideLayout" Target="../slideLayouts/slideLayout3.xml"/><Relationship Id="rId6" Type="http://schemas.openxmlformats.org/officeDocument/2006/relationships/hyperlink" Target="mailto:axh18@health.state.ny.us" TargetMode="External"/><Relationship Id="rId5" Type="http://schemas.openxmlformats.org/officeDocument/2006/relationships/hyperlink" Target="mailto:daddison@hunter.cuny.edu" TargetMode="External"/><Relationship Id="rId4" Type="http://schemas.openxmlformats.org/officeDocument/2006/relationships/hyperlink" Target="mailto:dnash@hunter.cuny.edu"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Bmuthambi@pa.gov"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3.jpeg"/><Relationship Id="rId7" Type="http://schemas.openxmlformats.org/officeDocument/2006/relationships/image" Target="../media/image19.png"/><Relationship Id="rId12"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www.hhs.gov/" TargetMode="External"/><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hyperlink" Target="http://pennstatehershey.org/sites/ccdc" TargetMode="External"/><Relationship Id="rId4" Type="http://schemas.openxmlformats.org/officeDocument/2006/relationships/hyperlink" Target="http://www.hrsa.gov/" TargetMode="External"/><Relationship Id="rId9" Type="http://schemas.openxmlformats.org/officeDocument/2006/relationships/image" Target="../media/image2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86200"/>
            <a:ext cx="8305800" cy="1362456"/>
          </a:xfrm>
          <a:ln>
            <a:miter lim="800000"/>
            <a:headEnd/>
            <a:tailEnd/>
          </a:ln>
          <a:extLst>
            <a:ext uri="{FAA26D3D-D897-4be2-8F04-BA451C77F1D7}"/>
          </a:extLst>
        </p:spPr>
        <p:txBody>
          <a:bodyPr>
            <a:normAutofit fontScale="90000"/>
          </a:bodyPr>
          <a:lstStyle/>
          <a:p>
            <a:pPr eaLnBrk="1" fontAlgn="auto" hangingPunct="1">
              <a:spcAft>
                <a:spcPts val="0"/>
              </a:spcAft>
              <a:defRPr/>
            </a:pPr>
            <a:r>
              <a:rPr smtClean="0">
                <a:solidFill>
                  <a:srgbClr val="DBE7B6"/>
                </a:solidFill>
              </a:rPr>
              <a:t/>
            </a:r>
            <a:br>
              <a:rPr smtClean="0">
                <a:solidFill>
                  <a:srgbClr val="DBE7B6"/>
                </a:solidFill>
              </a:rPr>
            </a:br>
            <a:r>
              <a:rPr>
                <a:solidFill>
                  <a:srgbClr val="DBE7B6"/>
                </a:solidFill>
              </a:rPr>
              <a:t>Using the Collaborative Model to Forge a Statewide Consensus on Linkage and Retention Interventions</a:t>
            </a:r>
            <a:r>
              <a:rPr smtClean="0">
                <a:solidFill>
                  <a:srgbClr val="DBE7B6"/>
                </a:solidFill>
              </a:rPr>
              <a:t/>
            </a:r>
            <a:br>
              <a:rPr smtClean="0">
                <a:solidFill>
                  <a:srgbClr val="DBE7B6"/>
                </a:solidFill>
              </a:rPr>
            </a:br>
            <a:endParaRPr smtClean="0">
              <a:ln>
                <a:noFill/>
              </a:ln>
              <a:solidFill>
                <a:srgbClr val="DBE7B6"/>
              </a:solidFill>
            </a:endParaRPr>
          </a:p>
        </p:txBody>
      </p:sp>
      <p:sp>
        <p:nvSpPr>
          <p:cNvPr id="7" name="Text Placeholder 6"/>
          <p:cNvSpPr>
            <a:spLocks noGrp="1"/>
          </p:cNvSpPr>
          <p:nvPr>
            <p:ph type="body" idx="1"/>
          </p:nvPr>
        </p:nvSpPr>
        <p:spPr/>
        <p:txBody>
          <a:bodyPr/>
          <a:lstStyle/>
          <a:p>
            <a:pPr>
              <a:buFont typeface="Wingdings 2" charset="0"/>
              <a:buNone/>
              <a:defRPr/>
            </a:pPr>
            <a:r>
              <a:rPr lang="en-US" dirty="0">
                <a:solidFill>
                  <a:srgbClr val="DBE7B6"/>
                </a:solidFill>
              </a:rPr>
              <a:t/>
            </a:r>
            <a:br>
              <a:rPr lang="en-US" dirty="0">
                <a:solidFill>
                  <a:srgbClr val="DBE7B6"/>
                </a:solidFill>
              </a:rPr>
            </a:br>
            <a:endParaRPr lang="en-US" dirty="0"/>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75DDC69-7EB9-479E-B0A4-28687DC7DDD8}" type="slidenum">
              <a:rPr lang="en-US">
                <a:solidFill>
                  <a:srgbClr val="D1EAEE"/>
                </a:solidFill>
              </a:rPr>
              <a:pPr eaLnBrk="1" hangingPunct="1"/>
              <a:t>1</a:t>
            </a:fld>
            <a:endParaRPr lang="en-US">
              <a:solidFill>
                <a:srgbClr val="D1EAE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76600"/>
            <a:ext cx="8305800" cy="1362456"/>
          </a:xfrm>
          <a:ln>
            <a:miter lim="800000"/>
            <a:headEnd/>
            <a:tailEnd/>
          </a:ln>
          <a:extLst>
            <a:ext uri="{FAA26D3D-D897-4be2-8F04-BA451C77F1D7}"/>
          </a:extLst>
        </p:spPr>
        <p:txBody>
          <a:bodyPr/>
          <a:lstStyle/>
          <a:p>
            <a:pPr>
              <a:defRPr/>
            </a:pPr>
            <a:r>
              <a:rPr sz="4800" smtClean="0"/>
              <a:t>Application of Collaborative Learning Model </a:t>
            </a:r>
            <a:br>
              <a:rPr sz="4800" smtClean="0"/>
            </a:br>
            <a:r>
              <a:rPr sz="4800" smtClean="0"/>
              <a:t>in SPNS Initiative</a:t>
            </a:r>
            <a:endParaRPr sz="4800"/>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95EF0F3-6F2F-4BD8-9116-32E727A5C8C9}" type="slidenum">
              <a:rPr lang="en-US">
                <a:solidFill>
                  <a:srgbClr val="D1EAEE"/>
                </a:solidFill>
              </a:rPr>
              <a:pPr eaLnBrk="1" hangingPunct="1"/>
              <a:t>10</a:t>
            </a:fld>
            <a:endParaRPr lang="en-US">
              <a:solidFill>
                <a:srgbClr val="D1EAE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8035925"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33400" y="381000"/>
            <a:ext cx="8305800" cy="1143000"/>
          </a:xfrm>
          <a:ln>
            <a:miter lim="800000"/>
            <a:headEnd/>
            <a:tailEnd/>
          </a:ln>
          <a:extLst>
            <a:ext uri="{FAA26D3D-D897-4be2-8F04-BA451C77F1D7}"/>
          </a:extLst>
        </p:spPr>
        <p:txBody>
          <a:bodyPr/>
          <a:lstStyle/>
          <a:p>
            <a:pPr>
              <a:defRPr/>
            </a:pPr>
            <a:r>
              <a:rPr lang="en-US" dirty="0" smtClean="0"/>
              <a:t>Collaborative Learning Model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smtClean="0">
                <a:ea typeface="ＭＳ Ｐゴシック" pitchFamily="34" charset="-128"/>
              </a:rPr>
              <a:t>3 Major Phases</a:t>
            </a:r>
          </a:p>
        </p:txBody>
      </p:sp>
      <p:graphicFrame>
        <p:nvGraphicFramePr>
          <p:cNvPr id="5" name="Content Placeholder 4"/>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A03B566-3777-41A9-BFE2-BE19109736D9}" type="slidenum">
              <a:rPr lang="en-US">
                <a:solidFill>
                  <a:srgbClr val="045C75"/>
                </a:solidFill>
              </a:rPr>
              <a:pPr eaLnBrk="1" hangingPunct="1"/>
              <a:t>12</a:t>
            </a:fld>
            <a:endParaRPr lang="en-US">
              <a:solidFill>
                <a:srgbClr val="045C75"/>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851648" cy="914400"/>
          </a:xfrm>
          <a:ln>
            <a:miter lim="800000"/>
            <a:headEnd/>
            <a:tailEnd/>
          </a:ln>
          <a:extLst>
            <a:ext uri="{FAA26D3D-D897-4be2-8F04-BA451C77F1D7}"/>
          </a:extLst>
        </p:spPr>
        <p:txBody>
          <a:bodyPr>
            <a:normAutofit fontScale="90000"/>
          </a:bodyPr>
          <a:lstStyle/>
          <a:p>
            <a:pPr algn="ctr">
              <a:defRPr/>
            </a:pPr>
            <a:r>
              <a:rPr lang="en-US" sz="4900" dirty="0">
                <a:solidFill>
                  <a:srgbClr val="FFFFCC"/>
                </a:solidFill>
              </a:rPr>
              <a:t>Evolution of Learning Sessions:</a:t>
            </a:r>
            <a:br>
              <a:rPr lang="en-US" sz="4900" dirty="0">
                <a:solidFill>
                  <a:srgbClr val="FFFFCC"/>
                </a:solidFill>
              </a:rPr>
            </a:br>
            <a:r>
              <a:rPr lang="en-US" sz="4000" i="1" dirty="0">
                <a:solidFill>
                  <a:srgbClr val="FFFFCC"/>
                </a:solidFill>
              </a:rPr>
              <a:t>1</a:t>
            </a:r>
            <a:r>
              <a:rPr lang="en-US" sz="4000" i="1" baseline="30000" dirty="0">
                <a:solidFill>
                  <a:srgbClr val="FFFFCC"/>
                </a:solidFill>
              </a:rPr>
              <a:t>st</a:t>
            </a:r>
            <a:r>
              <a:rPr lang="en-US" sz="4000" i="1" dirty="0">
                <a:solidFill>
                  <a:srgbClr val="FFFFCC"/>
                </a:solidFill>
              </a:rPr>
              <a:t> Learning Session</a:t>
            </a:r>
          </a:p>
        </p:txBody>
      </p:sp>
      <p:sp>
        <p:nvSpPr>
          <p:cNvPr id="18435" name="Subtitle 2"/>
          <p:cNvSpPr>
            <a:spLocks noGrp="1"/>
          </p:cNvSpPr>
          <p:nvPr>
            <p:ph type="subTitle" idx="1"/>
          </p:nvPr>
        </p:nvSpPr>
        <p:spPr>
          <a:xfrm>
            <a:off x="685800" y="2362200"/>
            <a:ext cx="7854950" cy="4419600"/>
          </a:xfrm>
        </p:spPr>
        <p:txBody>
          <a:bodyPr/>
          <a:lstStyle/>
          <a:p>
            <a:pPr marL="457200" marR="0" indent="-457200" algn="l">
              <a:buFont typeface="Arial" pitchFamily="34" charset="0"/>
              <a:buChar char="•"/>
            </a:pPr>
            <a:r>
              <a:rPr lang="en-US" smtClean="0">
                <a:ea typeface="ＭＳ Ｐゴシック" pitchFamily="34" charset="-128"/>
              </a:rPr>
              <a:t>Faculty-driven</a:t>
            </a:r>
          </a:p>
          <a:p>
            <a:pPr marL="457200" marR="0" indent="-457200" algn="l">
              <a:buFont typeface="Arial" pitchFamily="34" charset="0"/>
              <a:buChar char="•"/>
            </a:pPr>
            <a:r>
              <a:rPr lang="en-US" smtClean="0">
                <a:ea typeface="ＭＳ Ｐゴシック" pitchFamily="34" charset="-128"/>
              </a:rPr>
              <a:t>Communicating purpose &amp; aim</a:t>
            </a:r>
          </a:p>
          <a:p>
            <a:pPr marL="457200" marR="0" indent="-457200" algn="l">
              <a:buFont typeface="Arial" pitchFamily="34" charset="0"/>
              <a:buChar char="•"/>
            </a:pPr>
            <a:r>
              <a:rPr lang="en-US" smtClean="0">
                <a:ea typeface="ＭＳ Ｐゴシック" pitchFamily="34" charset="-128"/>
              </a:rPr>
              <a:t>Defining parameters &amp; expectations</a:t>
            </a:r>
          </a:p>
          <a:p>
            <a:pPr marL="457200" marR="0" indent="-457200" algn="l">
              <a:buFont typeface="Arial" pitchFamily="34" charset="0"/>
              <a:buChar char="•"/>
            </a:pPr>
            <a:r>
              <a:rPr lang="en-US" smtClean="0">
                <a:ea typeface="ＭＳ Ｐゴシック" pitchFamily="34" charset="-128"/>
              </a:rPr>
              <a:t>Establishing buy-in &amp; garnering support</a:t>
            </a:r>
          </a:p>
          <a:p>
            <a:pPr marL="457200" marR="0" indent="-457200" algn="l">
              <a:buFont typeface="Arial" pitchFamily="34" charset="0"/>
              <a:buChar char="•"/>
            </a:pPr>
            <a:r>
              <a:rPr lang="en-US" smtClean="0">
                <a:ea typeface="ＭＳ Ｐゴシック" pitchFamily="34" charset="-128"/>
              </a:rPr>
              <a:t>Standardizing language &amp; providing training</a:t>
            </a:r>
          </a:p>
          <a:p>
            <a:pPr marL="457200" marR="0" indent="-457200" algn="l">
              <a:buFont typeface="Arial" pitchFamily="34" charset="0"/>
              <a:buChar char="•"/>
            </a:pPr>
            <a:r>
              <a:rPr lang="en-US" smtClean="0">
                <a:ea typeface="ＭＳ Ｐゴシック" pitchFamily="34" charset="-128"/>
              </a:rPr>
              <a:t>Initial exploration of area of focus</a:t>
            </a:r>
          </a:p>
          <a:p>
            <a:pPr marL="800100" lvl="1" indent="-342900" algn="l">
              <a:buFont typeface="Arial" pitchFamily="34" charset="0"/>
              <a:buChar char="•"/>
            </a:pPr>
            <a:r>
              <a:rPr lang="en-US" smtClean="0">
                <a:ea typeface="ＭＳ Ｐゴシック" pitchFamily="34" charset="-128"/>
              </a:rPr>
              <a:t>Linkage to care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851648" cy="914400"/>
          </a:xfrm>
          <a:ln>
            <a:miter lim="800000"/>
            <a:headEnd/>
            <a:tailEnd/>
          </a:ln>
          <a:extLst>
            <a:ext uri="{FAA26D3D-D897-4be2-8F04-BA451C77F1D7}"/>
          </a:extLst>
        </p:spPr>
        <p:txBody>
          <a:bodyPr>
            <a:noAutofit/>
          </a:bodyPr>
          <a:lstStyle/>
          <a:p>
            <a:pPr algn="ctr">
              <a:defRPr/>
            </a:pPr>
            <a:r>
              <a:rPr lang="en-US" sz="3600" dirty="0">
                <a:solidFill>
                  <a:srgbClr val="FFFFCC"/>
                </a:solidFill>
              </a:rPr>
              <a:t>Evolution of Learning Sessions: </a:t>
            </a:r>
            <a:r>
              <a:rPr lang="en-US" sz="3600" i="1" dirty="0">
                <a:solidFill>
                  <a:srgbClr val="FFFFCC"/>
                </a:solidFill>
              </a:rPr>
              <a:t>Subsequent Sessions</a:t>
            </a:r>
          </a:p>
        </p:txBody>
      </p:sp>
      <p:sp>
        <p:nvSpPr>
          <p:cNvPr id="19459" name="Subtitle 2"/>
          <p:cNvSpPr>
            <a:spLocks noGrp="1"/>
          </p:cNvSpPr>
          <p:nvPr>
            <p:ph type="subTitle" idx="1"/>
          </p:nvPr>
        </p:nvSpPr>
        <p:spPr>
          <a:xfrm>
            <a:off x="685800" y="2057400"/>
            <a:ext cx="7854950" cy="4419600"/>
          </a:xfrm>
        </p:spPr>
        <p:txBody>
          <a:bodyPr/>
          <a:lstStyle/>
          <a:p>
            <a:pPr marL="457200" marR="0" indent="-457200" algn="l">
              <a:buFont typeface="Arial" pitchFamily="34" charset="0"/>
              <a:buChar char="•"/>
            </a:pPr>
            <a:r>
              <a:rPr lang="en-US" smtClean="0">
                <a:ea typeface="ＭＳ Ｐゴシック" pitchFamily="34" charset="-128"/>
              </a:rPr>
              <a:t>Transition from Faculty-Driven to Peer Facilitation</a:t>
            </a:r>
          </a:p>
          <a:p>
            <a:pPr marL="457200" marR="0" indent="-457200" algn="l">
              <a:buFont typeface="Arial" pitchFamily="34" charset="0"/>
              <a:buChar char="•"/>
            </a:pPr>
            <a:r>
              <a:rPr lang="en-US" smtClean="0">
                <a:ea typeface="ＭＳ Ｐゴシック" pitchFamily="34" charset="-128"/>
              </a:rPr>
              <a:t>In-depth Exploration of Data, Analysis &amp; Trends</a:t>
            </a:r>
          </a:p>
          <a:p>
            <a:pPr marL="457200" marR="0" indent="-457200" algn="l">
              <a:buFont typeface="Arial" pitchFamily="34" charset="0"/>
              <a:buChar char="•"/>
            </a:pPr>
            <a:r>
              <a:rPr lang="en-US" smtClean="0">
                <a:ea typeface="ＭＳ Ｐゴシック" pitchFamily="34" charset="-128"/>
              </a:rPr>
              <a:t>Advanced Training in Evaluation &amp; Quality Concepts</a:t>
            </a:r>
          </a:p>
          <a:p>
            <a:pPr marL="457200" marR="0" indent="-457200" algn="l">
              <a:buFont typeface="Arial" pitchFamily="34" charset="0"/>
              <a:buChar char="•"/>
            </a:pPr>
            <a:r>
              <a:rPr lang="en-US" smtClean="0">
                <a:ea typeface="ＭＳ Ｐゴシック" pitchFamily="34" charset="-128"/>
              </a:rPr>
              <a:t>Deeper Dives in Topical Areas of Focus</a:t>
            </a:r>
          </a:p>
          <a:p>
            <a:pPr marL="457200" marR="0" indent="-457200" algn="l">
              <a:buFont typeface="Arial" pitchFamily="34" charset="0"/>
              <a:buChar char="•"/>
            </a:pPr>
            <a:r>
              <a:rPr lang="en-US" smtClean="0">
                <a:ea typeface="ＭＳ Ｐゴシック" pitchFamily="34" charset="-128"/>
              </a:rPr>
              <a:t>Agency Storyboards &amp; Presentations</a:t>
            </a:r>
          </a:p>
          <a:p>
            <a:pPr marL="457200" marR="0" indent="-457200" algn="l">
              <a:buFont typeface="Arial" pitchFamily="34" charset="0"/>
              <a:buChar char="•"/>
            </a:pPr>
            <a:r>
              <a:rPr lang="en-US" smtClean="0">
                <a:ea typeface="ＭＳ Ｐゴシック" pitchFamily="34" charset="-128"/>
              </a:rPr>
              <a:t>Group Work</a:t>
            </a:r>
          </a:p>
          <a:p>
            <a:pPr marL="457200" marR="0" indent="-457200" algn="l">
              <a:buFont typeface="Arial" pitchFamily="34" charset="0"/>
              <a:buChar char="•"/>
            </a:pPr>
            <a:r>
              <a:rPr lang="en-US" smtClean="0">
                <a:ea typeface="ＭＳ Ｐゴシック" pitchFamily="34" charset="-128"/>
              </a:rPr>
              <a:t>Team Building Exercises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2"/>
          <p:cNvSpPr>
            <a:spLocks/>
          </p:cNvSpPr>
          <p:nvPr/>
        </p:nvSpPr>
        <p:spPr bwMode="auto">
          <a:xfrm>
            <a:off x="2459038" y="427038"/>
            <a:ext cx="4137025" cy="531812"/>
          </a:xfrm>
          <a:custGeom>
            <a:avLst/>
            <a:gdLst>
              <a:gd name="T0" fmla="*/ 2147483647 w 2606"/>
              <a:gd name="T1" fmla="*/ 0 h 335"/>
              <a:gd name="T2" fmla="*/ 2147483647 w 2606"/>
              <a:gd name="T3" fmla="*/ 0 h 335"/>
              <a:gd name="T4" fmla="*/ 2147483647 w 2606"/>
              <a:gd name="T5" fmla="*/ 2147483647 h 335"/>
              <a:gd name="T6" fmla="*/ 0 w 2606"/>
              <a:gd name="T7" fmla="*/ 2147483647 h 335"/>
              <a:gd name="T8" fmla="*/ 2147483647 w 2606"/>
              <a:gd name="T9" fmla="*/ 0 h 335"/>
              <a:gd name="T10" fmla="*/ 0 60000 65536"/>
              <a:gd name="T11" fmla="*/ 0 60000 65536"/>
              <a:gd name="T12" fmla="*/ 0 60000 65536"/>
              <a:gd name="T13" fmla="*/ 0 60000 65536"/>
              <a:gd name="T14" fmla="*/ 0 60000 65536"/>
              <a:gd name="T15" fmla="*/ 0 w 2606"/>
              <a:gd name="T16" fmla="*/ 0 h 335"/>
              <a:gd name="T17" fmla="*/ 2606 w 2606"/>
              <a:gd name="T18" fmla="*/ 335 h 335"/>
            </a:gdLst>
            <a:ahLst/>
            <a:cxnLst>
              <a:cxn ang="T10">
                <a:pos x="T0" y="T1"/>
              </a:cxn>
              <a:cxn ang="T11">
                <a:pos x="T2" y="T3"/>
              </a:cxn>
              <a:cxn ang="T12">
                <a:pos x="T4" y="T5"/>
              </a:cxn>
              <a:cxn ang="T13">
                <a:pos x="T6" y="T7"/>
              </a:cxn>
              <a:cxn ang="T14">
                <a:pos x="T8" y="T9"/>
              </a:cxn>
            </a:cxnLst>
            <a:rect l="T15" t="T16" r="T17" b="T18"/>
            <a:pathLst>
              <a:path w="2606" h="335">
                <a:moveTo>
                  <a:pt x="117" y="0"/>
                </a:moveTo>
                <a:lnTo>
                  <a:pt x="2488" y="0"/>
                </a:lnTo>
                <a:lnTo>
                  <a:pt x="2605" y="334"/>
                </a:lnTo>
                <a:lnTo>
                  <a:pt x="0" y="334"/>
                </a:lnTo>
                <a:lnTo>
                  <a:pt x="117" y="0"/>
                </a:lnTo>
              </a:path>
            </a:pathLst>
          </a:custGeom>
          <a:solidFill>
            <a:srgbClr val="EEEEE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83" name="Freeform 3"/>
          <p:cNvSpPr>
            <a:spLocks/>
          </p:cNvSpPr>
          <p:nvPr/>
        </p:nvSpPr>
        <p:spPr bwMode="auto">
          <a:xfrm>
            <a:off x="2459038" y="427038"/>
            <a:ext cx="4137025" cy="531812"/>
          </a:xfrm>
          <a:custGeom>
            <a:avLst/>
            <a:gdLst>
              <a:gd name="T0" fmla="*/ 2147483647 w 2606"/>
              <a:gd name="T1" fmla="*/ 0 h 335"/>
              <a:gd name="T2" fmla="*/ 2147483647 w 2606"/>
              <a:gd name="T3" fmla="*/ 0 h 335"/>
              <a:gd name="T4" fmla="*/ 2147483647 w 2606"/>
              <a:gd name="T5" fmla="*/ 2147483647 h 335"/>
              <a:gd name="T6" fmla="*/ 0 w 2606"/>
              <a:gd name="T7" fmla="*/ 2147483647 h 335"/>
              <a:gd name="T8" fmla="*/ 2147483647 w 2606"/>
              <a:gd name="T9" fmla="*/ 0 h 335"/>
              <a:gd name="T10" fmla="*/ 0 60000 65536"/>
              <a:gd name="T11" fmla="*/ 0 60000 65536"/>
              <a:gd name="T12" fmla="*/ 0 60000 65536"/>
              <a:gd name="T13" fmla="*/ 0 60000 65536"/>
              <a:gd name="T14" fmla="*/ 0 60000 65536"/>
              <a:gd name="T15" fmla="*/ 0 w 2606"/>
              <a:gd name="T16" fmla="*/ 0 h 335"/>
              <a:gd name="T17" fmla="*/ 2606 w 2606"/>
              <a:gd name="T18" fmla="*/ 335 h 335"/>
            </a:gdLst>
            <a:ahLst/>
            <a:cxnLst>
              <a:cxn ang="T10">
                <a:pos x="T0" y="T1"/>
              </a:cxn>
              <a:cxn ang="T11">
                <a:pos x="T2" y="T3"/>
              </a:cxn>
              <a:cxn ang="T12">
                <a:pos x="T4" y="T5"/>
              </a:cxn>
              <a:cxn ang="T13">
                <a:pos x="T6" y="T7"/>
              </a:cxn>
              <a:cxn ang="T14">
                <a:pos x="T8" y="T9"/>
              </a:cxn>
            </a:cxnLst>
            <a:rect l="T15" t="T16" r="T17" b="T18"/>
            <a:pathLst>
              <a:path w="2606" h="335">
                <a:moveTo>
                  <a:pt x="117" y="0"/>
                </a:moveTo>
                <a:lnTo>
                  <a:pt x="2488" y="0"/>
                </a:lnTo>
                <a:lnTo>
                  <a:pt x="2605" y="334"/>
                </a:lnTo>
                <a:lnTo>
                  <a:pt x="0" y="334"/>
                </a:lnTo>
                <a:lnTo>
                  <a:pt x="11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4" name="Freeform 4"/>
          <p:cNvSpPr>
            <a:spLocks/>
          </p:cNvSpPr>
          <p:nvPr/>
        </p:nvSpPr>
        <p:spPr bwMode="auto">
          <a:xfrm>
            <a:off x="2459038" y="957263"/>
            <a:ext cx="4137025" cy="2247900"/>
          </a:xfrm>
          <a:custGeom>
            <a:avLst/>
            <a:gdLst>
              <a:gd name="T0" fmla="*/ 2147483647 w 2606"/>
              <a:gd name="T1" fmla="*/ 0 h 1416"/>
              <a:gd name="T2" fmla="*/ 2147483647 w 2606"/>
              <a:gd name="T3" fmla="*/ 0 h 1416"/>
              <a:gd name="T4" fmla="*/ 2147483647 w 2606"/>
              <a:gd name="T5" fmla="*/ 2147483647 h 1416"/>
              <a:gd name="T6" fmla="*/ 0 w 2606"/>
              <a:gd name="T7" fmla="*/ 2147483647 h 1416"/>
              <a:gd name="T8" fmla="*/ 2147483647 w 2606"/>
              <a:gd name="T9" fmla="*/ 0 h 1416"/>
              <a:gd name="T10" fmla="*/ 0 60000 65536"/>
              <a:gd name="T11" fmla="*/ 0 60000 65536"/>
              <a:gd name="T12" fmla="*/ 0 60000 65536"/>
              <a:gd name="T13" fmla="*/ 0 60000 65536"/>
              <a:gd name="T14" fmla="*/ 0 60000 65536"/>
              <a:gd name="T15" fmla="*/ 0 w 2606"/>
              <a:gd name="T16" fmla="*/ 0 h 1416"/>
              <a:gd name="T17" fmla="*/ 2606 w 2606"/>
              <a:gd name="T18" fmla="*/ 1416 h 1416"/>
            </a:gdLst>
            <a:ahLst/>
            <a:cxnLst>
              <a:cxn ang="T10">
                <a:pos x="T0" y="T1"/>
              </a:cxn>
              <a:cxn ang="T11">
                <a:pos x="T2" y="T3"/>
              </a:cxn>
              <a:cxn ang="T12">
                <a:pos x="T4" y="T5"/>
              </a:cxn>
              <a:cxn ang="T13">
                <a:pos x="T6" y="T7"/>
              </a:cxn>
              <a:cxn ang="T14">
                <a:pos x="T8" y="T9"/>
              </a:cxn>
            </a:cxnLst>
            <a:rect l="T15" t="T16" r="T17" b="T18"/>
            <a:pathLst>
              <a:path w="2606" h="1416">
                <a:moveTo>
                  <a:pt x="235" y="0"/>
                </a:moveTo>
                <a:lnTo>
                  <a:pt x="2370" y="0"/>
                </a:lnTo>
                <a:lnTo>
                  <a:pt x="2605" y="1415"/>
                </a:lnTo>
                <a:lnTo>
                  <a:pt x="0" y="1415"/>
                </a:lnTo>
                <a:lnTo>
                  <a:pt x="235" y="0"/>
                </a:lnTo>
              </a:path>
            </a:pathLst>
          </a:custGeom>
          <a:noFill/>
          <a:ln w="12700" cap="rnd" cmpd="sng">
            <a:solidFill>
              <a:schemeClr val="tx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5" name="Line 5"/>
          <p:cNvSpPr>
            <a:spLocks noChangeShapeType="1"/>
          </p:cNvSpPr>
          <p:nvPr/>
        </p:nvSpPr>
        <p:spPr bwMode="auto">
          <a:xfrm>
            <a:off x="2722563" y="1690688"/>
            <a:ext cx="3608387" cy="0"/>
          </a:xfrm>
          <a:prstGeom prst="line">
            <a:avLst/>
          </a:prstGeom>
          <a:noFill/>
          <a:ln w="12700">
            <a:solidFill>
              <a:srgbClr val="7F7F7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486" name="Line 6"/>
          <p:cNvSpPr>
            <a:spLocks noChangeShapeType="1"/>
          </p:cNvSpPr>
          <p:nvPr/>
        </p:nvSpPr>
        <p:spPr bwMode="auto">
          <a:xfrm>
            <a:off x="2582863" y="2455863"/>
            <a:ext cx="3887787" cy="0"/>
          </a:xfrm>
          <a:prstGeom prst="line">
            <a:avLst/>
          </a:prstGeom>
          <a:noFill/>
          <a:ln w="12700">
            <a:solidFill>
              <a:srgbClr val="7F7F7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487" name="Rectangle 7"/>
          <p:cNvSpPr>
            <a:spLocks noChangeArrowheads="1"/>
          </p:cNvSpPr>
          <p:nvPr/>
        </p:nvSpPr>
        <p:spPr bwMode="auto">
          <a:xfrm>
            <a:off x="3252788" y="982663"/>
            <a:ext cx="2514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100">
                <a:solidFill>
                  <a:schemeClr val="tx2"/>
                </a:solidFill>
              </a:rPr>
              <a:t>What are we trying to</a:t>
            </a:r>
          </a:p>
        </p:txBody>
      </p:sp>
      <p:sp>
        <p:nvSpPr>
          <p:cNvPr id="20488" name="Rectangle 8"/>
          <p:cNvSpPr>
            <a:spLocks noChangeArrowheads="1"/>
          </p:cNvSpPr>
          <p:nvPr/>
        </p:nvSpPr>
        <p:spPr bwMode="auto">
          <a:xfrm>
            <a:off x="3749675" y="1247775"/>
            <a:ext cx="15208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100">
                <a:solidFill>
                  <a:schemeClr val="tx2"/>
                </a:solidFill>
              </a:rPr>
              <a:t>accomplish</a:t>
            </a:r>
            <a:r>
              <a:rPr lang="en-US" sz="2100">
                <a:solidFill>
                  <a:srgbClr val="000000"/>
                </a:solidFill>
              </a:rPr>
              <a:t>?</a:t>
            </a:r>
          </a:p>
        </p:txBody>
      </p:sp>
      <p:sp>
        <p:nvSpPr>
          <p:cNvPr id="20489" name="Rectangle 9"/>
          <p:cNvSpPr>
            <a:spLocks noChangeArrowheads="1"/>
          </p:cNvSpPr>
          <p:nvPr/>
        </p:nvSpPr>
        <p:spPr bwMode="auto">
          <a:xfrm>
            <a:off x="3051175" y="1731963"/>
            <a:ext cx="28733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100">
                <a:solidFill>
                  <a:schemeClr val="tx2"/>
                </a:solidFill>
              </a:rPr>
              <a:t>How will we know that a</a:t>
            </a:r>
          </a:p>
        </p:txBody>
      </p:sp>
      <p:sp>
        <p:nvSpPr>
          <p:cNvPr id="20490" name="Rectangle 10"/>
          <p:cNvSpPr>
            <a:spLocks noChangeArrowheads="1"/>
          </p:cNvSpPr>
          <p:nvPr/>
        </p:nvSpPr>
        <p:spPr bwMode="auto">
          <a:xfrm>
            <a:off x="2925763" y="1997075"/>
            <a:ext cx="31162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100">
                <a:solidFill>
                  <a:schemeClr val="tx2"/>
                </a:solidFill>
              </a:rPr>
              <a:t>change is an improvement?</a:t>
            </a:r>
          </a:p>
        </p:txBody>
      </p:sp>
      <p:sp>
        <p:nvSpPr>
          <p:cNvPr id="20491" name="Rectangle 11"/>
          <p:cNvSpPr>
            <a:spLocks noChangeArrowheads="1"/>
          </p:cNvSpPr>
          <p:nvPr/>
        </p:nvSpPr>
        <p:spPr bwMode="auto">
          <a:xfrm>
            <a:off x="2724150" y="2479675"/>
            <a:ext cx="35179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100">
                <a:solidFill>
                  <a:schemeClr val="tx2"/>
                </a:solidFill>
              </a:rPr>
              <a:t>What change can we make that</a:t>
            </a:r>
          </a:p>
        </p:txBody>
      </p:sp>
      <p:sp>
        <p:nvSpPr>
          <p:cNvPr id="20492" name="Rectangle 12"/>
          <p:cNvSpPr>
            <a:spLocks noChangeArrowheads="1"/>
          </p:cNvSpPr>
          <p:nvPr/>
        </p:nvSpPr>
        <p:spPr bwMode="auto">
          <a:xfrm>
            <a:off x="2909888" y="2744788"/>
            <a:ext cx="31464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100">
                <a:solidFill>
                  <a:schemeClr val="tx2"/>
                </a:solidFill>
              </a:rPr>
              <a:t>will result in improvement?</a:t>
            </a:r>
          </a:p>
        </p:txBody>
      </p:sp>
      <p:sp>
        <p:nvSpPr>
          <p:cNvPr id="20493" name="Rectangle 13"/>
          <p:cNvSpPr>
            <a:spLocks noChangeArrowheads="1"/>
          </p:cNvSpPr>
          <p:nvPr/>
        </p:nvSpPr>
        <p:spPr bwMode="auto">
          <a:xfrm>
            <a:off x="2514600" y="457200"/>
            <a:ext cx="38655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3000">
                <a:solidFill>
                  <a:srgbClr val="000000"/>
                </a:solidFill>
              </a:rPr>
              <a:t>Model for Improvement</a:t>
            </a:r>
          </a:p>
        </p:txBody>
      </p:sp>
      <p:grpSp>
        <p:nvGrpSpPr>
          <p:cNvPr id="20494" name="Group 14"/>
          <p:cNvGrpSpPr>
            <a:grpSpLocks/>
          </p:cNvGrpSpPr>
          <p:nvPr/>
        </p:nvGrpSpPr>
        <p:grpSpPr bwMode="auto">
          <a:xfrm>
            <a:off x="2825750" y="3563938"/>
            <a:ext cx="3187700" cy="3081337"/>
            <a:chOff x="1780" y="2245"/>
            <a:chExt cx="2008" cy="1941"/>
          </a:xfrm>
        </p:grpSpPr>
        <p:sp>
          <p:nvSpPr>
            <p:cNvPr id="20497" name="Oval 15"/>
            <p:cNvSpPr>
              <a:spLocks noChangeArrowheads="1"/>
            </p:cNvSpPr>
            <p:nvPr/>
          </p:nvSpPr>
          <p:spPr bwMode="auto">
            <a:xfrm>
              <a:off x="1881" y="2331"/>
              <a:ext cx="1802" cy="1777"/>
            </a:xfrm>
            <a:prstGeom prst="ellipse">
              <a:avLst/>
            </a:prstGeom>
            <a:solidFill>
              <a:schemeClr val="bg1"/>
            </a:solidFill>
            <a:ln w="25400">
              <a:solidFill>
                <a:schemeClr val="tx1"/>
              </a:solidFill>
              <a:round/>
              <a:headEnd/>
              <a:tailEnd/>
            </a:ln>
          </p:spPr>
          <p:txBody>
            <a:bodyPr wrap="none" anchor="ctr"/>
            <a:lstStyle/>
            <a:p>
              <a:endParaRPr lang="en-US"/>
            </a:p>
          </p:txBody>
        </p:sp>
        <p:sp>
          <p:nvSpPr>
            <p:cNvPr id="20498" name="Line 16"/>
            <p:cNvSpPr>
              <a:spLocks noChangeShapeType="1"/>
            </p:cNvSpPr>
            <p:nvPr/>
          </p:nvSpPr>
          <p:spPr bwMode="auto">
            <a:xfrm>
              <a:off x="2798" y="2329"/>
              <a:ext cx="0" cy="1781"/>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499" name="Rectangle 17"/>
            <p:cNvSpPr>
              <a:spLocks noChangeArrowheads="1"/>
            </p:cNvSpPr>
            <p:nvPr/>
          </p:nvSpPr>
          <p:spPr bwMode="auto">
            <a:xfrm>
              <a:off x="2183" y="2711"/>
              <a:ext cx="4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088" tIns="31750" rIns="65088" bIns="31750">
              <a:spAutoFit/>
            </a:bodyPr>
            <a:lstStyle/>
            <a:p>
              <a:pPr defTabSz="447675" eaLnBrk="0" hangingPunct="0"/>
              <a:r>
                <a:rPr lang="en-US" sz="2500" b="1"/>
                <a:t>Act</a:t>
              </a:r>
            </a:p>
          </p:txBody>
        </p:sp>
        <p:sp>
          <p:nvSpPr>
            <p:cNvPr id="20500" name="Rectangle 18"/>
            <p:cNvSpPr>
              <a:spLocks noChangeArrowheads="1"/>
            </p:cNvSpPr>
            <p:nvPr/>
          </p:nvSpPr>
          <p:spPr bwMode="auto">
            <a:xfrm>
              <a:off x="2918" y="2711"/>
              <a:ext cx="5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088" tIns="31750" rIns="65088" bIns="31750">
              <a:spAutoFit/>
            </a:bodyPr>
            <a:lstStyle/>
            <a:p>
              <a:pPr defTabSz="447675" eaLnBrk="0" hangingPunct="0"/>
              <a:r>
                <a:rPr lang="en-US" sz="2500" b="1"/>
                <a:t>Plan</a:t>
              </a:r>
            </a:p>
          </p:txBody>
        </p:sp>
        <p:sp>
          <p:nvSpPr>
            <p:cNvPr id="20501" name="Rectangle 19"/>
            <p:cNvSpPr>
              <a:spLocks noChangeArrowheads="1"/>
            </p:cNvSpPr>
            <p:nvPr/>
          </p:nvSpPr>
          <p:spPr bwMode="auto">
            <a:xfrm>
              <a:off x="2083" y="3378"/>
              <a:ext cx="63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088" tIns="31750" rIns="65088" bIns="31750">
              <a:spAutoFit/>
            </a:bodyPr>
            <a:lstStyle/>
            <a:p>
              <a:pPr defTabSz="447675" eaLnBrk="0" hangingPunct="0"/>
              <a:r>
                <a:rPr lang="en-US" sz="2500" b="1"/>
                <a:t>Study</a:t>
              </a:r>
            </a:p>
          </p:txBody>
        </p:sp>
        <p:sp>
          <p:nvSpPr>
            <p:cNvPr id="20502" name="Rectangle 20"/>
            <p:cNvSpPr>
              <a:spLocks noChangeArrowheads="1"/>
            </p:cNvSpPr>
            <p:nvPr/>
          </p:nvSpPr>
          <p:spPr bwMode="auto">
            <a:xfrm>
              <a:off x="2986" y="3378"/>
              <a:ext cx="349"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088" tIns="31750" rIns="65088" bIns="31750">
              <a:spAutoFit/>
            </a:bodyPr>
            <a:lstStyle/>
            <a:p>
              <a:pPr defTabSz="447675" eaLnBrk="0" hangingPunct="0"/>
              <a:r>
                <a:rPr lang="en-US" sz="2500" b="1"/>
                <a:t>Do</a:t>
              </a:r>
            </a:p>
          </p:txBody>
        </p:sp>
        <p:sp>
          <p:nvSpPr>
            <p:cNvPr id="20503" name="Line 21"/>
            <p:cNvSpPr>
              <a:spLocks noChangeShapeType="1"/>
            </p:cNvSpPr>
            <p:nvPr/>
          </p:nvSpPr>
          <p:spPr bwMode="auto">
            <a:xfrm>
              <a:off x="1867" y="3234"/>
              <a:ext cx="189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90" name="AutoShape 22"/>
            <p:cNvSpPr>
              <a:spLocks noChangeArrowheads="1"/>
            </p:cNvSpPr>
            <p:nvPr/>
          </p:nvSpPr>
          <p:spPr bwMode="auto">
            <a:xfrm>
              <a:off x="2668" y="2245"/>
              <a:ext cx="278" cy="162"/>
            </a:xfrm>
            <a:prstGeom prst="rightArrow">
              <a:avLst>
                <a:gd name="adj1" fmla="val 50000"/>
                <a:gd name="adj2" fmla="val 85810"/>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7191" name="AutoShape 23"/>
            <p:cNvSpPr>
              <a:spLocks noChangeArrowheads="1"/>
            </p:cNvSpPr>
            <p:nvPr/>
          </p:nvSpPr>
          <p:spPr bwMode="auto">
            <a:xfrm>
              <a:off x="2645" y="4024"/>
              <a:ext cx="278" cy="162"/>
            </a:xfrm>
            <a:prstGeom prst="leftArrow">
              <a:avLst>
                <a:gd name="adj1" fmla="val 50000"/>
                <a:gd name="adj2" fmla="val 85795"/>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7192" name="AutoShape 24"/>
            <p:cNvSpPr>
              <a:spLocks noChangeArrowheads="1"/>
            </p:cNvSpPr>
            <p:nvPr/>
          </p:nvSpPr>
          <p:spPr bwMode="auto">
            <a:xfrm>
              <a:off x="3606" y="3106"/>
              <a:ext cx="182" cy="248"/>
            </a:xfrm>
            <a:prstGeom prst="downArrow">
              <a:avLst>
                <a:gd name="adj1" fmla="val 50000"/>
                <a:gd name="adj2" fmla="val 68138"/>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sp>
          <p:nvSpPr>
            <p:cNvPr id="7193" name="AutoShape 25"/>
            <p:cNvSpPr>
              <a:spLocks noChangeArrowheads="1"/>
            </p:cNvSpPr>
            <p:nvPr/>
          </p:nvSpPr>
          <p:spPr bwMode="auto">
            <a:xfrm>
              <a:off x="1780" y="3106"/>
              <a:ext cx="182" cy="248"/>
            </a:xfrm>
            <a:prstGeom prst="upArrow">
              <a:avLst>
                <a:gd name="adj1" fmla="val 50000"/>
                <a:gd name="adj2" fmla="val 68126"/>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ＭＳ Ｐゴシック" charset="0"/>
              </a:endParaRPr>
            </a:p>
          </p:txBody>
        </p:sp>
      </p:grpSp>
      <p:sp>
        <p:nvSpPr>
          <p:cNvPr id="20495" name="Arc 26"/>
          <p:cNvSpPr>
            <a:spLocks/>
          </p:cNvSpPr>
          <p:nvPr/>
        </p:nvSpPr>
        <p:spPr bwMode="auto">
          <a:xfrm rot="2040000">
            <a:off x="2606675" y="3436938"/>
            <a:ext cx="731838" cy="823912"/>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6" name="Arc 27"/>
          <p:cNvSpPr>
            <a:spLocks/>
          </p:cNvSpPr>
          <p:nvPr/>
        </p:nvSpPr>
        <p:spPr bwMode="auto">
          <a:xfrm rot="-2040000">
            <a:off x="5499100" y="3436938"/>
            <a:ext cx="731838" cy="823912"/>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58" name="Rectangle 50"/>
          <p:cNvSpPr>
            <a:spLocks noGrp="1" noChangeArrowheads="1"/>
          </p:cNvSpPr>
          <p:nvPr>
            <p:ph type="title"/>
          </p:nvPr>
        </p:nvSpPr>
        <p:spPr>
          <a:ln>
            <a:miter lim="800000"/>
            <a:headEnd/>
            <a:tailEnd/>
          </a:ln>
          <a:extLst>
            <a:ext uri="{FAA26D3D-D897-4be2-8F04-BA451C77F1D7}"/>
          </a:extLst>
        </p:spPr>
        <p:txBody>
          <a:bodyPr/>
          <a:lstStyle/>
          <a:p>
            <a:pPr>
              <a:defRPr/>
            </a:pPr>
            <a:r>
              <a:rPr lang="en-US"/>
              <a:t>Repeated Use of Cycle</a:t>
            </a:r>
          </a:p>
        </p:txBody>
      </p:sp>
      <p:sp>
        <p:nvSpPr>
          <p:cNvPr id="21507" name="Rectangle 3"/>
          <p:cNvSpPr>
            <a:spLocks noChangeArrowheads="1"/>
          </p:cNvSpPr>
          <p:nvPr/>
        </p:nvSpPr>
        <p:spPr bwMode="auto">
          <a:xfrm>
            <a:off x="628650" y="5281613"/>
            <a:ext cx="1619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spcBef>
                <a:spcPct val="50000"/>
              </a:spcBef>
            </a:pPr>
            <a:r>
              <a:rPr lang="en-US" b="1"/>
              <a:t>Hunches Theories Ideas</a:t>
            </a:r>
          </a:p>
        </p:txBody>
      </p:sp>
      <p:sp>
        <p:nvSpPr>
          <p:cNvPr id="21508" name="Rectangle 4"/>
          <p:cNvSpPr>
            <a:spLocks noChangeArrowheads="1"/>
          </p:cNvSpPr>
          <p:nvPr/>
        </p:nvSpPr>
        <p:spPr bwMode="auto">
          <a:xfrm>
            <a:off x="6710363" y="1747838"/>
            <a:ext cx="22050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spcBef>
                <a:spcPct val="50000"/>
              </a:spcBef>
            </a:pPr>
            <a:r>
              <a:rPr lang="en-US" b="1"/>
              <a:t>Changes That Result in Improvement</a:t>
            </a:r>
          </a:p>
        </p:txBody>
      </p:sp>
      <p:sp>
        <p:nvSpPr>
          <p:cNvPr id="21509" name="Line 5"/>
          <p:cNvSpPr>
            <a:spLocks noChangeShapeType="1"/>
          </p:cNvSpPr>
          <p:nvPr/>
        </p:nvSpPr>
        <p:spPr bwMode="auto">
          <a:xfrm flipV="1">
            <a:off x="2500313" y="3309938"/>
            <a:ext cx="4191000" cy="24765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1510" name="Group 6"/>
          <p:cNvGrpSpPr>
            <a:grpSpLocks/>
          </p:cNvGrpSpPr>
          <p:nvPr/>
        </p:nvGrpSpPr>
        <p:grpSpPr bwMode="auto">
          <a:xfrm>
            <a:off x="2233613" y="4572000"/>
            <a:ext cx="838200" cy="833438"/>
            <a:chOff x="1407" y="2880"/>
            <a:chExt cx="528" cy="525"/>
          </a:xfrm>
        </p:grpSpPr>
        <p:grpSp>
          <p:nvGrpSpPr>
            <p:cNvPr id="21546" name="Group 7"/>
            <p:cNvGrpSpPr>
              <a:grpSpLocks/>
            </p:cNvGrpSpPr>
            <p:nvPr/>
          </p:nvGrpSpPr>
          <p:grpSpPr bwMode="auto">
            <a:xfrm>
              <a:off x="1407" y="2880"/>
              <a:ext cx="528" cy="525"/>
              <a:chOff x="1407" y="2880"/>
              <a:chExt cx="528" cy="525"/>
            </a:xfrm>
          </p:grpSpPr>
          <p:sp>
            <p:nvSpPr>
              <p:cNvPr id="21551" name="Oval 8"/>
              <p:cNvSpPr>
                <a:spLocks noChangeArrowheads="1"/>
              </p:cNvSpPr>
              <p:nvPr/>
            </p:nvSpPr>
            <p:spPr bwMode="auto">
              <a:xfrm>
                <a:off x="1411" y="2884"/>
                <a:ext cx="520" cy="5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2" name="Line 9"/>
              <p:cNvSpPr>
                <a:spLocks noChangeShapeType="1"/>
              </p:cNvSpPr>
              <p:nvPr/>
            </p:nvSpPr>
            <p:spPr bwMode="auto">
              <a:xfrm>
                <a:off x="1407" y="3144"/>
                <a:ext cx="52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53" name="Line 10"/>
              <p:cNvSpPr>
                <a:spLocks noChangeShapeType="1"/>
              </p:cNvSpPr>
              <p:nvPr/>
            </p:nvSpPr>
            <p:spPr bwMode="auto">
              <a:xfrm>
                <a:off x="1671" y="2880"/>
                <a:ext cx="0" cy="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1547" name="Rectangle 11"/>
            <p:cNvSpPr>
              <a:spLocks noChangeArrowheads="1"/>
            </p:cNvSpPr>
            <p:nvPr/>
          </p:nvSpPr>
          <p:spPr bwMode="auto">
            <a:xfrm>
              <a:off x="1476" y="2917"/>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A</a:t>
              </a:r>
            </a:p>
          </p:txBody>
        </p:sp>
        <p:sp>
          <p:nvSpPr>
            <p:cNvPr id="21548" name="Rectangle 12"/>
            <p:cNvSpPr>
              <a:spLocks noChangeArrowheads="1"/>
            </p:cNvSpPr>
            <p:nvPr/>
          </p:nvSpPr>
          <p:spPr bwMode="auto">
            <a:xfrm>
              <a:off x="1681" y="2917"/>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P</a:t>
              </a:r>
            </a:p>
          </p:txBody>
        </p:sp>
        <p:sp>
          <p:nvSpPr>
            <p:cNvPr id="21549" name="Rectangle 13"/>
            <p:cNvSpPr>
              <a:spLocks noChangeArrowheads="1"/>
            </p:cNvSpPr>
            <p:nvPr/>
          </p:nvSpPr>
          <p:spPr bwMode="auto">
            <a:xfrm>
              <a:off x="1476" y="3138"/>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S</a:t>
              </a:r>
            </a:p>
          </p:txBody>
        </p:sp>
        <p:sp>
          <p:nvSpPr>
            <p:cNvPr id="21550" name="Rectangle 14"/>
            <p:cNvSpPr>
              <a:spLocks noChangeArrowheads="1"/>
            </p:cNvSpPr>
            <p:nvPr/>
          </p:nvSpPr>
          <p:spPr bwMode="auto">
            <a:xfrm>
              <a:off x="1681" y="3138"/>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D</a:t>
              </a:r>
            </a:p>
          </p:txBody>
        </p:sp>
      </p:grpSp>
      <p:grpSp>
        <p:nvGrpSpPr>
          <p:cNvPr id="21511" name="Group 15"/>
          <p:cNvGrpSpPr>
            <a:grpSpLocks/>
          </p:cNvGrpSpPr>
          <p:nvPr/>
        </p:nvGrpSpPr>
        <p:grpSpPr bwMode="auto">
          <a:xfrm>
            <a:off x="3384550" y="3884613"/>
            <a:ext cx="825500" cy="876300"/>
            <a:chOff x="2132" y="2447"/>
            <a:chExt cx="520" cy="552"/>
          </a:xfrm>
        </p:grpSpPr>
        <p:grpSp>
          <p:nvGrpSpPr>
            <p:cNvPr id="21538" name="Group 16"/>
            <p:cNvGrpSpPr>
              <a:grpSpLocks/>
            </p:cNvGrpSpPr>
            <p:nvPr/>
          </p:nvGrpSpPr>
          <p:grpSpPr bwMode="auto">
            <a:xfrm>
              <a:off x="2132" y="2464"/>
              <a:ext cx="520" cy="520"/>
              <a:chOff x="2132" y="2464"/>
              <a:chExt cx="520" cy="520"/>
            </a:xfrm>
          </p:grpSpPr>
          <p:sp>
            <p:nvSpPr>
              <p:cNvPr id="21543" name="Oval 17"/>
              <p:cNvSpPr>
                <a:spLocks noChangeArrowheads="1"/>
              </p:cNvSpPr>
              <p:nvPr/>
            </p:nvSpPr>
            <p:spPr bwMode="auto">
              <a:xfrm rot="2340000">
                <a:off x="2132" y="2464"/>
                <a:ext cx="520" cy="5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44" name="Line 18"/>
              <p:cNvSpPr>
                <a:spLocks noChangeShapeType="1"/>
              </p:cNvSpPr>
              <p:nvPr/>
            </p:nvSpPr>
            <p:spPr bwMode="auto">
              <a:xfrm>
                <a:off x="2187" y="2559"/>
                <a:ext cx="410" cy="3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45" name="Line 19"/>
              <p:cNvSpPr>
                <a:spLocks noChangeShapeType="1"/>
              </p:cNvSpPr>
              <p:nvPr/>
            </p:nvSpPr>
            <p:spPr bwMode="auto">
              <a:xfrm flipH="1">
                <a:off x="2228" y="2518"/>
                <a:ext cx="330" cy="41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1539" name="Rectangle 20"/>
            <p:cNvSpPr>
              <a:spLocks noChangeArrowheads="1"/>
            </p:cNvSpPr>
            <p:nvPr/>
          </p:nvSpPr>
          <p:spPr bwMode="auto">
            <a:xfrm rot="2340000">
              <a:off x="2283" y="2447"/>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A</a:t>
              </a:r>
            </a:p>
          </p:txBody>
        </p:sp>
        <p:sp>
          <p:nvSpPr>
            <p:cNvPr id="21540" name="Rectangle 21"/>
            <p:cNvSpPr>
              <a:spLocks noChangeArrowheads="1"/>
            </p:cNvSpPr>
            <p:nvPr/>
          </p:nvSpPr>
          <p:spPr bwMode="auto">
            <a:xfrm rot="2340000">
              <a:off x="2434" y="2595"/>
              <a:ext cx="2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P</a:t>
              </a:r>
            </a:p>
          </p:txBody>
        </p:sp>
        <p:sp>
          <p:nvSpPr>
            <p:cNvPr id="21541" name="Rectangle 22"/>
            <p:cNvSpPr>
              <a:spLocks noChangeArrowheads="1"/>
            </p:cNvSpPr>
            <p:nvPr/>
          </p:nvSpPr>
          <p:spPr bwMode="auto">
            <a:xfrm rot="2340000">
              <a:off x="2143" y="2620"/>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S</a:t>
              </a:r>
            </a:p>
          </p:txBody>
        </p:sp>
        <p:sp>
          <p:nvSpPr>
            <p:cNvPr id="21542" name="Rectangle 23"/>
            <p:cNvSpPr>
              <a:spLocks noChangeArrowheads="1"/>
            </p:cNvSpPr>
            <p:nvPr/>
          </p:nvSpPr>
          <p:spPr bwMode="auto">
            <a:xfrm rot="2340000">
              <a:off x="2296" y="2768"/>
              <a:ext cx="2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D</a:t>
              </a:r>
            </a:p>
          </p:txBody>
        </p:sp>
      </p:grpSp>
      <p:grpSp>
        <p:nvGrpSpPr>
          <p:cNvPr id="21512" name="Group 24"/>
          <p:cNvGrpSpPr>
            <a:grpSpLocks/>
          </p:cNvGrpSpPr>
          <p:nvPr/>
        </p:nvGrpSpPr>
        <p:grpSpPr bwMode="auto">
          <a:xfrm>
            <a:off x="5619750" y="2571750"/>
            <a:ext cx="838200" cy="833438"/>
            <a:chOff x="3540" y="1620"/>
            <a:chExt cx="528" cy="525"/>
          </a:xfrm>
        </p:grpSpPr>
        <p:grpSp>
          <p:nvGrpSpPr>
            <p:cNvPr id="21530" name="Group 25"/>
            <p:cNvGrpSpPr>
              <a:grpSpLocks/>
            </p:cNvGrpSpPr>
            <p:nvPr/>
          </p:nvGrpSpPr>
          <p:grpSpPr bwMode="auto">
            <a:xfrm>
              <a:off x="3540" y="1620"/>
              <a:ext cx="528" cy="525"/>
              <a:chOff x="3540" y="1620"/>
              <a:chExt cx="528" cy="525"/>
            </a:xfrm>
          </p:grpSpPr>
          <p:sp>
            <p:nvSpPr>
              <p:cNvPr id="21535" name="Oval 26"/>
              <p:cNvSpPr>
                <a:spLocks noChangeArrowheads="1"/>
              </p:cNvSpPr>
              <p:nvPr/>
            </p:nvSpPr>
            <p:spPr bwMode="auto">
              <a:xfrm>
                <a:off x="3544" y="1624"/>
                <a:ext cx="520" cy="5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36" name="Line 27"/>
              <p:cNvSpPr>
                <a:spLocks noChangeShapeType="1"/>
              </p:cNvSpPr>
              <p:nvPr/>
            </p:nvSpPr>
            <p:spPr bwMode="auto">
              <a:xfrm>
                <a:off x="3540" y="1884"/>
                <a:ext cx="52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37" name="Line 28"/>
              <p:cNvSpPr>
                <a:spLocks noChangeShapeType="1"/>
              </p:cNvSpPr>
              <p:nvPr/>
            </p:nvSpPr>
            <p:spPr bwMode="auto">
              <a:xfrm>
                <a:off x="3804" y="1620"/>
                <a:ext cx="0" cy="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1531" name="Rectangle 29"/>
            <p:cNvSpPr>
              <a:spLocks noChangeArrowheads="1"/>
            </p:cNvSpPr>
            <p:nvPr/>
          </p:nvSpPr>
          <p:spPr bwMode="auto">
            <a:xfrm>
              <a:off x="3609" y="1657"/>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A</a:t>
              </a:r>
            </a:p>
          </p:txBody>
        </p:sp>
        <p:sp>
          <p:nvSpPr>
            <p:cNvPr id="21532" name="Rectangle 30"/>
            <p:cNvSpPr>
              <a:spLocks noChangeArrowheads="1"/>
            </p:cNvSpPr>
            <p:nvPr/>
          </p:nvSpPr>
          <p:spPr bwMode="auto">
            <a:xfrm>
              <a:off x="3814" y="1657"/>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P</a:t>
              </a:r>
            </a:p>
          </p:txBody>
        </p:sp>
        <p:sp>
          <p:nvSpPr>
            <p:cNvPr id="21533" name="Rectangle 31"/>
            <p:cNvSpPr>
              <a:spLocks noChangeArrowheads="1"/>
            </p:cNvSpPr>
            <p:nvPr/>
          </p:nvSpPr>
          <p:spPr bwMode="auto">
            <a:xfrm>
              <a:off x="3609" y="1878"/>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S</a:t>
              </a:r>
            </a:p>
          </p:txBody>
        </p:sp>
        <p:sp>
          <p:nvSpPr>
            <p:cNvPr id="21534" name="Rectangle 32"/>
            <p:cNvSpPr>
              <a:spLocks noChangeArrowheads="1"/>
            </p:cNvSpPr>
            <p:nvPr/>
          </p:nvSpPr>
          <p:spPr bwMode="auto">
            <a:xfrm>
              <a:off x="3814" y="1878"/>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D</a:t>
              </a:r>
            </a:p>
          </p:txBody>
        </p:sp>
      </p:grpSp>
      <p:grpSp>
        <p:nvGrpSpPr>
          <p:cNvPr id="21513" name="Group 33"/>
          <p:cNvGrpSpPr>
            <a:grpSpLocks/>
          </p:cNvGrpSpPr>
          <p:nvPr/>
        </p:nvGrpSpPr>
        <p:grpSpPr bwMode="auto">
          <a:xfrm>
            <a:off x="4525963" y="3221038"/>
            <a:ext cx="825500" cy="825500"/>
            <a:chOff x="2851" y="2029"/>
            <a:chExt cx="520" cy="520"/>
          </a:xfrm>
        </p:grpSpPr>
        <p:grpSp>
          <p:nvGrpSpPr>
            <p:cNvPr id="21522" name="Group 34"/>
            <p:cNvGrpSpPr>
              <a:grpSpLocks/>
            </p:cNvGrpSpPr>
            <p:nvPr/>
          </p:nvGrpSpPr>
          <p:grpSpPr bwMode="auto">
            <a:xfrm>
              <a:off x="2851" y="2029"/>
              <a:ext cx="520" cy="520"/>
              <a:chOff x="2851" y="2029"/>
              <a:chExt cx="520" cy="520"/>
            </a:xfrm>
          </p:grpSpPr>
          <p:sp>
            <p:nvSpPr>
              <p:cNvPr id="21527" name="Oval 35"/>
              <p:cNvSpPr>
                <a:spLocks noChangeArrowheads="1"/>
              </p:cNvSpPr>
              <p:nvPr/>
            </p:nvSpPr>
            <p:spPr bwMode="auto">
              <a:xfrm rot="840000">
                <a:off x="2851" y="2029"/>
                <a:ext cx="520" cy="5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8" name="Line 36"/>
              <p:cNvSpPr>
                <a:spLocks noChangeShapeType="1"/>
              </p:cNvSpPr>
              <p:nvPr/>
            </p:nvSpPr>
            <p:spPr bwMode="auto">
              <a:xfrm>
                <a:off x="2855" y="2225"/>
                <a:ext cx="512" cy="1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29" name="Line 37"/>
              <p:cNvSpPr>
                <a:spLocks noChangeShapeType="1"/>
              </p:cNvSpPr>
              <p:nvPr/>
            </p:nvSpPr>
            <p:spPr bwMode="auto">
              <a:xfrm flipH="1">
                <a:off x="3048" y="2033"/>
                <a:ext cx="127" cy="51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1523" name="Rectangle 38"/>
            <p:cNvSpPr>
              <a:spLocks noChangeArrowheads="1"/>
            </p:cNvSpPr>
            <p:nvPr/>
          </p:nvSpPr>
          <p:spPr bwMode="auto">
            <a:xfrm rot="840000">
              <a:off x="2949" y="2037"/>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D</a:t>
              </a:r>
            </a:p>
          </p:txBody>
        </p:sp>
        <p:sp>
          <p:nvSpPr>
            <p:cNvPr id="21524" name="Rectangle 39"/>
            <p:cNvSpPr>
              <a:spLocks noChangeArrowheads="1"/>
            </p:cNvSpPr>
            <p:nvPr/>
          </p:nvSpPr>
          <p:spPr bwMode="auto">
            <a:xfrm rot="840000">
              <a:off x="3148" y="2091"/>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S</a:t>
              </a:r>
            </a:p>
          </p:txBody>
        </p:sp>
        <p:sp>
          <p:nvSpPr>
            <p:cNvPr id="21525" name="Rectangle 40"/>
            <p:cNvSpPr>
              <a:spLocks noChangeArrowheads="1"/>
            </p:cNvSpPr>
            <p:nvPr/>
          </p:nvSpPr>
          <p:spPr bwMode="auto">
            <a:xfrm rot="840000">
              <a:off x="2896" y="2252"/>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P</a:t>
              </a:r>
            </a:p>
          </p:txBody>
        </p:sp>
        <p:sp>
          <p:nvSpPr>
            <p:cNvPr id="21526" name="Rectangle 41"/>
            <p:cNvSpPr>
              <a:spLocks noChangeArrowheads="1"/>
            </p:cNvSpPr>
            <p:nvPr/>
          </p:nvSpPr>
          <p:spPr bwMode="auto">
            <a:xfrm rot="840000">
              <a:off x="3094" y="2307"/>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b="1">
                  <a:latin typeface="TradeGothic" charset="0"/>
                </a:rPr>
                <a:t>A</a:t>
              </a:r>
            </a:p>
          </p:txBody>
        </p:sp>
      </p:grpSp>
      <p:sp>
        <p:nvSpPr>
          <p:cNvPr id="21514" name="Line 42"/>
          <p:cNvSpPr>
            <a:spLocks noChangeShapeType="1"/>
          </p:cNvSpPr>
          <p:nvPr/>
        </p:nvSpPr>
        <p:spPr bwMode="auto">
          <a:xfrm flipV="1">
            <a:off x="1905000" y="3733800"/>
            <a:ext cx="1025525" cy="614363"/>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1515" name="Rectangle 43"/>
          <p:cNvSpPr>
            <a:spLocks noChangeArrowheads="1"/>
          </p:cNvSpPr>
          <p:nvPr/>
        </p:nvSpPr>
        <p:spPr bwMode="auto">
          <a:xfrm rot="-1860000">
            <a:off x="1600200" y="2590800"/>
            <a:ext cx="434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2800" b="1"/>
              <a:t>Learning from Data</a:t>
            </a:r>
          </a:p>
        </p:txBody>
      </p:sp>
      <p:sp>
        <p:nvSpPr>
          <p:cNvPr id="21516" name="Line 44"/>
          <p:cNvSpPr>
            <a:spLocks noChangeShapeType="1"/>
          </p:cNvSpPr>
          <p:nvPr/>
        </p:nvSpPr>
        <p:spPr bwMode="auto">
          <a:xfrm flipV="1">
            <a:off x="4500563" y="2228850"/>
            <a:ext cx="1090612" cy="6477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21517" name="Group 45"/>
          <p:cNvGrpSpPr>
            <a:grpSpLocks/>
          </p:cNvGrpSpPr>
          <p:nvPr/>
        </p:nvGrpSpPr>
        <p:grpSpPr bwMode="auto">
          <a:xfrm>
            <a:off x="2286000" y="3352800"/>
            <a:ext cx="6858000" cy="3019425"/>
            <a:chOff x="960" y="1776"/>
            <a:chExt cx="4320" cy="1902"/>
          </a:xfrm>
        </p:grpSpPr>
        <p:sp>
          <p:nvSpPr>
            <p:cNvPr id="21518" name="Text Box 46"/>
            <p:cNvSpPr txBox="1">
              <a:spLocks noChangeArrowheads="1"/>
            </p:cNvSpPr>
            <p:nvPr/>
          </p:nvSpPr>
          <p:spPr bwMode="auto">
            <a:xfrm>
              <a:off x="960" y="3312"/>
              <a:ext cx="115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sz="1600"/>
                <a:t>Very small scale test</a:t>
              </a:r>
            </a:p>
          </p:txBody>
        </p:sp>
        <p:sp>
          <p:nvSpPr>
            <p:cNvPr id="21519" name="Text Box 47"/>
            <p:cNvSpPr txBox="1">
              <a:spLocks noChangeArrowheads="1"/>
            </p:cNvSpPr>
            <p:nvPr/>
          </p:nvSpPr>
          <p:spPr bwMode="auto">
            <a:xfrm>
              <a:off x="1968" y="2880"/>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sz="1600"/>
                <a:t>Follow-up tests</a:t>
              </a:r>
            </a:p>
          </p:txBody>
        </p:sp>
        <p:sp>
          <p:nvSpPr>
            <p:cNvPr id="21520" name="Text Box 48"/>
            <p:cNvSpPr txBox="1">
              <a:spLocks noChangeArrowheads="1"/>
            </p:cNvSpPr>
            <p:nvPr/>
          </p:nvSpPr>
          <p:spPr bwMode="auto">
            <a:xfrm>
              <a:off x="2880" y="2304"/>
              <a:ext cx="148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sz="1600"/>
                <a:t>Wide-scale tests of change</a:t>
              </a:r>
            </a:p>
          </p:txBody>
        </p:sp>
        <p:sp>
          <p:nvSpPr>
            <p:cNvPr id="21521" name="Text Box 49"/>
            <p:cNvSpPr txBox="1">
              <a:spLocks noChangeArrowheads="1"/>
            </p:cNvSpPr>
            <p:nvPr/>
          </p:nvSpPr>
          <p:spPr bwMode="auto">
            <a:xfrm>
              <a:off x="3840" y="1776"/>
              <a:ext cx="144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sz="1600"/>
                <a:t>Implementation of change</a:t>
              </a: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1295400" y="2057400"/>
            <a:ext cx="2667000" cy="3352800"/>
            <a:chOff x="1036" y="755"/>
            <a:chExt cx="1905" cy="2075"/>
          </a:xfrm>
        </p:grpSpPr>
        <p:sp>
          <p:nvSpPr>
            <p:cNvPr id="22730" name="Line 3"/>
            <p:cNvSpPr>
              <a:spLocks noChangeShapeType="1"/>
            </p:cNvSpPr>
            <p:nvPr/>
          </p:nvSpPr>
          <p:spPr bwMode="auto">
            <a:xfrm flipV="1">
              <a:off x="1285" y="1019"/>
              <a:ext cx="1656" cy="1811"/>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2731" name="Group 4"/>
            <p:cNvGrpSpPr>
              <a:grpSpLocks/>
            </p:cNvGrpSpPr>
            <p:nvPr/>
          </p:nvGrpSpPr>
          <p:grpSpPr bwMode="auto">
            <a:xfrm>
              <a:off x="1036" y="2218"/>
              <a:ext cx="413" cy="412"/>
              <a:chOff x="1036" y="2218"/>
              <a:chExt cx="413" cy="412"/>
            </a:xfrm>
          </p:grpSpPr>
          <p:grpSp>
            <p:nvGrpSpPr>
              <p:cNvPr id="22759" name="Group 5"/>
              <p:cNvGrpSpPr>
                <a:grpSpLocks/>
              </p:cNvGrpSpPr>
              <p:nvPr/>
            </p:nvGrpSpPr>
            <p:grpSpPr bwMode="auto">
              <a:xfrm>
                <a:off x="1036" y="2218"/>
                <a:ext cx="413" cy="412"/>
                <a:chOff x="1036" y="2218"/>
                <a:chExt cx="413" cy="412"/>
              </a:xfrm>
            </p:grpSpPr>
            <p:sp>
              <p:nvSpPr>
                <p:cNvPr id="22764" name="Oval 6"/>
                <p:cNvSpPr>
                  <a:spLocks noChangeArrowheads="1"/>
                </p:cNvSpPr>
                <p:nvPr/>
              </p:nvSpPr>
              <p:spPr bwMode="auto">
                <a:xfrm rot="-1020000">
                  <a:off x="1036" y="2218"/>
                  <a:ext cx="413" cy="4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765" name="Line 7"/>
                <p:cNvSpPr>
                  <a:spLocks noChangeShapeType="1"/>
                </p:cNvSpPr>
                <p:nvPr/>
              </p:nvSpPr>
              <p:spPr bwMode="auto">
                <a:xfrm flipV="1">
                  <a:off x="1041" y="2361"/>
                  <a:ext cx="404" cy="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766" name="Line 8"/>
                <p:cNvSpPr>
                  <a:spLocks noChangeShapeType="1"/>
                </p:cNvSpPr>
                <p:nvPr/>
              </p:nvSpPr>
              <p:spPr bwMode="auto">
                <a:xfrm>
                  <a:off x="1181" y="2223"/>
                  <a:ext cx="122" cy="40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760" name="Rectangle 9"/>
              <p:cNvSpPr>
                <a:spLocks noChangeArrowheads="1"/>
              </p:cNvSpPr>
              <p:nvPr/>
            </p:nvSpPr>
            <p:spPr bwMode="auto">
              <a:xfrm rot="-1020000">
                <a:off x="1062" y="2274"/>
                <a:ext cx="12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A</a:t>
                </a:r>
              </a:p>
            </p:txBody>
          </p:sp>
          <p:sp>
            <p:nvSpPr>
              <p:cNvPr id="22761" name="Rectangle 10"/>
              <p:cNvSpPr>
                <a:spLocks noChangeArrowheads="1"/>
              </p:cNvSpPr>
              <p:nvPr/>
            </p:nvSpPr>
            <p:spPr bwMode="auto">
              <a:xfrm rot="-1020000">
                <a:off x="1217" y="2220"/>
                <a:ext cx="16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P</a:t>
                </a:r>
              </a:p>
            </p:txBody>
          </p:sp>
          <p:sp>
            <p:nvSpPr>
              <p:cNvPr id="22762" name="Rectangle 11"/>
              <p:cNvSpPr>
                <a:spLocks noChangeArrowheads="1"/>
              </p:cNvSpPr>
              <p:nvPr/>
            </p:nvSpPr>
            <p:spPr bwMode="auto">
              <a:xfrm rot="-1020000">
                <a:off x="1114" y="2442"/>
                <a:ext cx="12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S</a:t>
                </a:r>
              </a:p>
            </p:txBody>
          </p:sp>
          <p:sp>
            <p:nvSpPr>
              <p:cNvPr id="22763" name="Rectangle 12"/>
              <p:cNvSpPr>
                <a:spLocks noChangeArrowheads="1"/>
              </p:cNvSpPr>
              <p:nvPr/>
            </p:nvSpPr>
            <p:spPr bwMode="auto">
              <a:xfrm rot="-1020000">
                <a:off x="1270" y="2389"/>
                <a:ext cx="16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D</a:t>
                </a:r>
              </a:p>
            </p:txBody>
          </p:sp>
        </p:grpSp>
        <p:grpSp>
          <p:nvGrpSpPr>
            <p:cNvPr id="22732" name="Group 13"/>
            <p:cNvGrpSpPr>
              <a:grpSpLocks/>
            </p:cNvGrpSpPr>
            <p:nvPr/>
          </p:nvGrpSpPr>
          <p:grpSpPr bwMode="auto">
            <a:xfrm>
              <a:off x="1490" y="1725"/>
              <a:ext cx="412" cy="416"/>
              <a:chOff x="1490" y="1725"/>
              <a:chExt cx="412" cy="416"/>
            </a:xfrm>
          </p:grpSpPr>
          <p:grpSp>
            <p:nvGrpSpPr>
              <p:cNvPr id="22751" name="Group 14"/>
              <p:cNvGrpSpPr>
                <a:grpSpLocks/>
              </p:cNvGrpSpPr>
              <p:nvPr/>
            </p:nvGrpSpPr>
            <p:grpSpPr bwMode="auto">
              <a:xfrm>
                <a:off x="1490" y="1728"/>
                <a:ext cx="412" cy="413"/>
                <a:chOff x="1490" y="1728"/>
                <a:chExt cx="412" cy="413"/>
              </a:xfrm>
            </p:grpSpPr>
            <p:sp>
              <p:nvSpPr>
                <p:cNvPr id="22756" name="Oval 15"/>
                <p:cNvSpPr>
                  <a:spLocks noChangeArrowheads="1"/>
                </p:cNvSpPr>
                <p:nvPr/>
              </p:nvSpPr>
              <p:spPr bwMode="auto">
                <a:xfrm rot="1320000">
                  <a:off x="1490" y="1728"/>
                  <a:ext cx="413" cy="41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757" name="Line 16"/>
                <p:cNvSpPr>
                  <a:spLocks noChangeShapeType="1"/>
                </p:cNvSpPr>
                <p:nvPr/>
              </p:nvSpPr>
              <p:spPr bwMode="auto">
                <a:xfrm>
                  <a:off x="1501" y="1854"/>
                  <a:ext cx="391" cy="1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758" name="Line 17"/>
                <p:cNvSpPr>
                  <a:spLocks noChangeShapeType="1"/>
                </p:cNvSpPr>
                <p:nvPr/>
              </p:nvSpPr>
              <p:spPr bwMode="auto">
                <a:xfrm flipH="1">
                  <a:off x="1619" y="1737"/>
                  <a:ext cx="156" cy="39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752" name="Rectangle 18"/>
              <p:cNvSpPr>
                <a:spLocks noChangeArrowheads="1"/>
              </p:cNvSpPr>
              <p:nvPr/>
            </p:nvSpPr>
            <p:spPr bwMode="auto">
              <a:xfrm rot="1320000">
                <a:off x="1571" y="1725"/>
                <a:ext cx="12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A</a:t>
                </a:r>
              </a:p>
            </p:txBody>
          </p:sp>
          <p:sp>
            <p:nvSpPr>
              <p:cNvPr id="22753" name="Rectangle 19"/>
              <p:cNvSpPr>
                <a:spLocks noChangeArrowheads="1"/>
              </p:cNvSpPr>
              <p:nvPr/>
            </p:nvSpPr>
            <p:spPr bwMode="auto">
              <a:xfrm rot="1320000">
                <a:off x="1723" y="1796"/>
                <a:ext cx="16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P</a:t>
                </a:r>
              </a:p>
            </p:txBody>
          </p:sp>
          <p:sp>
            <p:nvSpPr>
              <p:cNvPr id="22754" name="Rectangle 20"/>
              <p:cNvSpPr>
                <a:spLocks noChangeArrowheads="1"/>
              </p:cNvSpPr>
              <p:nvPr/>
            </p:nvSpPr>
            <p:spPr bwMode="auto">
              <a:xfrm rot="1320000">
                <a:off x="1507" y="1890"/>
                <a:ext cx="12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S</a:t>
                </a:r>
              </a:p>
            </p:txBody>
          </p:sp>
          <p:sp>
            <p:nvSpPr>
              <p:cNvPr id="22755" name="Rectangle 21"/>
              <p:cNvSpPr>
                <a:spLocks noChangeArrowheads="1"/>
              </p:cNvSpPr>
              <p:nvPr/>
            </p:nvSpPr>
            <p:spPr bwMode="auto">
              <a:xfrm rot="1320000">
                <a:off x="1657" y="1961"/>
                <a:ext cx="16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D</a:t>
                </a:r>
              </a:p>
            </p:txBody>
          </p:sp>
        </p:grpSp>
        <p:grpSp>
          <p:nvGrpSpPr>
            <p:cNvPr id="22733" name="Group 22"/>
            <p:cNvGrpSpPr>
              <a:grpSpLocks/>
            </p:cNvGrpSpPr>
            <p:nvPr/>
          </p:nvGrpSpPr>
          <p:grpSpPr bwMode="auto">
            <a:xfrm>
              <a:off x="2373" y="755"/>
              <a:ext cx="413" cy="414"/>
              <a:chOff x="2373" y="755"/>
              <a:chExt cx="413" cy="414"/>
            </a:xfrm>
          </p:grpSpPr>
          <p:grpSp>
            <p:nvGrpSpPr>
              <p:cNvPr id="22743" name="Group 23"/>
              <p:cNvGrpSpPr>
                <a:grpSpLocks/>
              </p:cNvGrpSpPr>
              <p:nvPr/>
            </p:nvGrpSpPr>
            <p:grpSpPr bwMode="auto">
              <a:xfrm>
                <a:off x="2373" y="755"/>
                <a:ext cx="413" cy="414"/>
                <a:chOff x="2373" y="755"/>
                <a:chExt cx="413" cy="414"/>
              </a:xfrm>
            </p:grpSpPr>
            <p:sp>
              <p:nvSpPr>
                <p:cNvPr id="22748" name="Oval 24"/>
                <p:cNvSpPr>
                  <a:spLocks noChangeArrowheads="1"/>
                </p:cNvSpPr>
                <p:nvPr/>
              </p:nvSpPr>
              <p:spPr bwMode="auto">
                <a:xfrm rot="-1020000">
                  <a:off x="2373" y="755"/>
                  <a:ext cx="413" cy="41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749" name="Line 25"/>
                <p:cNvSpPr>
                  <a:spLocks noChangeShapeType="1"/>
                </p:cNvSpPr>
                <p:nvPr/>
              </p:nvSpPr>
              <p:spPr bwMode="auto">
                <a:xfrm flipV="1">
                  <a:off x="2377" y="899"/>
                  <a:ext cx="404" cy="1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750" name="Line 26"/>
                <p:cNvSpPr>
                  <a:spLocks noChangeShapeType="1"/>
                </p:cNvSpPr>
                <p:nvPr/>
              </p:nvSpPr>
              <p:spPr bwMode="auto">
                <a:xfrm>
                  <a:off x="2517" y="760"/>
                  <a:ext cx="122" cy="40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744" name="Rectangle 27"/>
              <p:cNvSpPr>
                <a:spLocks noChangeArrowheads="1"/>
              </p:cNvSpPr>
              <p:nvPr/>
            </p:nvSpPr>
            <p:spPr bwMode="auto">
              <a:xfrm rot="-1020000">
                <a:off x="2399" y="812"/>
                <a:ext cx="12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A</a:t>
                </a:r>
              </a:p>
            </p:txBody>
          </p:sp>
          <p:sp>
            <p:nvSpPr>
              <p:cNvPr id="22745" name="Rectangle 28"/>
              <p:cNvSpPr>
                <a:spLocks noChangeArrowheads="1"/>
              </p:cNvSpPr>
              <p:nvPr/>
            </p:nvSpPr>
            <p:spPr bwMode="auto">
              <a:xfrm rot="-1020000">
                <a:off x="2554" y="757"/>
                <a:ext cx="16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P</a:t>
                </a:r>
              </a:p>
            </p:txBody>
          </p:sp>
          <p:sp>
            <p:nvSpPr>
              <p:cNvPr id="22746" name="Rectangle 29"/>
              <p:cNvSpPr>
                <a:spLocks noChangeArrowheads="1"/>
              </p:cNvSpPr>
              <p:nvPr/>
            </p:nvSpPr>
            <p:spPr bwMode="auto">
              <a:xfrm rot="-1020000">
                <a:off x="2450" y="979"/>
                <a:ext cx="12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S</a:t>
                </a:r>
              </a:p>
            </p:txBody>
          </p:sp>
          <p:sp>
            <p:nvSpPr>
              <p:cNvPr id="22747" name="Rectangle 30"/>
              <p:cNvSpPr>
                <a:spLocks noChangeArrowheads="1"/>
              </p:cNvSpPr>
              <p:nvPr/>
            </p:nvSpPr>
            <p:spPr bwMode="auto">
              <a:xfrm rot="-1020000">
                <a:off x="2605" y="926"/>
                <a:ext cx="16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D</a:t>
                </a:r>
              </a:p>
            </p:txBody>
          </p:sp>
        </p:grpSp>
        <p:grpSp>
          <p:nvGrpSpPr>
            <p:cNvPr id="22734" name="Group 31"/>
            <p:cNvGrpSpPr>
              <a:grpSpLocks/>
            </p:cNvGrpSpPr>
            <p:nvPr/>
          </p:nvGrpSpPr>
          <p:grpSpPr bwMode="auto">
            <a:xfrm>
              <a:off x="1933" y="1223"/>
              <a:ext cx="423" cy="419"/>
              <a:chOff x="1933" y="1223"/>
              <a:chExt cx="423" cy="419"/>
            </a:xfrm>
          </p:grpSpPr>
          <p:grpSp>
            <p:nvGrpSpPr>
              <p:cNvPr id="22735" name="Group 32"/>
              <p:cNvGrpSpPr>
                <a:grpSpLocks/>
              </p:cNvGrpSpPr>
              <p:nvPr/>
            </p:nvGrpSpPr>
            <p:grpSpPr bwMode="auto">
              <a:xfrm>
                <a:off x="1933" y="1223"/>
                <a:ext cx="423" cy="419"/>
                <a:chOff x="1933" y="1223"/>
                <a:chExt cx="423" cy="419"/>
              </a:xfrm>
            </p:grpSpPr>
            <p:sp>
              <p:nvSpPr>
                <p:cNvPr id="22740" name="Oval 33"/>
                <p:cNvSpPr>
                  <a:spLocks noChangeArrowheads="1"/>
                </p:cNvSpPr>
                <p:nvPr/>
              </p:nvSpPr>
              <p:spPr bwMode="auto">
                <a:xfrm rot="-180000">
                  <a:off x="1937" y="1227"/>
                  <a:ext cx="414" cy="41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741" name="Line 34"/>
                <p:cNvSpPr>
                  <a:spLocks noChangeShapeType="1"/>
                </p:cNvSpPr>
                <p:nvPr/>
              </p:nvSpPr>
              <p:spPr bwMode="auto">
                <a:xfrm flipV="1">
                  <a:off x="1933" y="1422"/>
                  <a:ext cx="423" cy="2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742" name="Line 35"/>
                <p:cNvSpPr>
                  <a:spLocks noChangeShapeType="1"/>
                </p:cNvSpPr>
                <p:nvPr/>
              </p:nvSpPr>
              <p:spPr bwMode="auto">
                <a:xfrm>
                  <a:off x="2133" y="1223"/>
                  <a:ext cx="24" cy="4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736" name="Rectangle 36"/>
              <p:cNvSpPr>
                <a:spLocks noChangeArrowheads="1"/>
              </p:cNvSpPr>
              <p:nvPr/>
            </p:nvSpPr>
            <p:spPr bwMode="auto">
              <a:xfrm rot="-180000">
                <a:off x="1984" y="1257"/>
                <a:ext cx="12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D</a:t>
                </a:r>
              </a:p>
            </p:txBody>
          </p:sp>
          <p:sp>
            <p:nvSpPr>
              <p:cNvPr id="22737" name="Rectangle 37"/>
              <p:cNvSpPr>
                <a:spLocks noChangeArrowheads="1"/>
              </p:cNvSpPr>
              <p:nvPr/>
            </p:nvSpPr>
            <p:spPr bwMode="auto">
              <a:xfrm rot="-180000">
                <a:off x="2148" y="1245"/>
                <a:ext cx="16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S</a:t>
                </a:r>
              </a:p>
            </p:txBody>
          </p:sp>
          <p:sp>
            <p:nvSpPr>
              <p:cNvPr id="22738" name="Rectangle 38"/>
              <p:cNvSpPr>
                <a:spLocks noChangeArrowheads="1"/>
              </p:cNvSpPr>
              <p:nvPr/>
            </p:nvSpPr>
            <p:spPr bwMode="auto">
              <a:xfrm rot="-180000">
                <a:off x="1994" y="1434"/>
                <a:ext cx="12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P</a:t>
                </a:r>
              </a:p>
            </p:txBody>
          </p:sp>
          <p:sp>
            <p:nvSpPr>
              <p:cNvPr id="22739" name="Rectangle 39"/>
              <p:cNvSpPr>
                <a:spLocks noChangeArrowheads="1"/>
              </p:cNvSpPr>
              <p:nvPr/>
            </p:nvSpPr>
            <p:spPr bwMode="auto">
              <a:xfrm rot="-180000">
                <a:off x="2157" y="1424"/>
                <a:ext cx="16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A</a:t>
                </a:r>
              </a:p>
            </p:txBody>
          </p:sp>
        </p:grpSp>
      </p:grpSp>
      <p:grpSp>
        <p:nvGrpSpPr>
          <p:cNvPr id="22531" name="Group 40"/>
          <p:cNvGrpSpPr>
            <a:grpSpLocks/>
          </p:cNvGrpSpPr>
          <p:nvPr/>
        </p:nvGrpSpPr>
        <p:grpSpPr bwMode="auto">
          <a:xfrm>
            <a:off x="4724400" y="2057400"/>
            <a:ext cx="2895600" cy="3276600"/>
            <a:chOff x="2812" y="755"/>
            <a:chExt cx="1905" cy="2075"/>
          </a:xfrm>
        </p:grpSpPr>
        <p:sp>
          <p:nvSpPr>
            <p:cNvPr id="22693" name="Line 41"/>
            <p:cNvSpPr>
              <a:spLocks noChangeShapeType="1"/>
            </p:cNvSpPr>
            <p:nvPr/>
          </p:nvSpPr>
          <p:spPr bwMode="auto">
            <a:xfrm flipV="1">
              <a:off x="3062" y="1019"/>
              <a:ext cx="1655" cy="1811"/>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2694" name="Group 42"/>
            <p:cNvGrpSpPr>
              <a:grpSpLocks/>
            </p:cNvGrpSpPr>
            <p:nvPr/>
          </p:nvGrpSpPr>
          <p:grpSpPr bwMode="auto">
            <a:xfrm>
              <a:off x="2812" y="2218"/>
              <a:ext cx="413" cy="412"/>
              <a:chOff x="2812" y="2218"/>
              <a:chExt cx="413" cy="412"/>
            </a:xfrm>
          </p:grpSpPr>
          <p:grpSp>
            <p:nvGrpSpPr>
              <p:cNvPr id="22722" name="Group 43"/>
              <p:cNvGrpSpPr>
                <a:grpSpLocks/>
              </p:cNvGrpSpPr>
              <p:nvPr/>
            </p:nvGrpSpPr>
            <p:grpSpPr bwMode="auto">
              <a:xfrm>
                <a:off x="2812" y="2218"/>
                <a:ext cx="413" cy="412"/>
                <a:chOff x="2812" y="2218"/>
                <a:chExt cx="413" cy="412"/>
              </a:xfrm>
            </p:grpSpPr>
            <p:sp>
              <p:nvSpPr>
                <p:cNvPr id="22727" name="Oval 44"/>
                <p:cNvSpPr>
                  <a:spLocks noChangeArrowheads="1"/>
                </p:cNvSpPr>
                <p:nvPr/>
              </p:nvSpPr>
              <p:spPr bwMode="auto">
                <a:xfrm rot="-1020000">
                  <a:off x="2812" y="2218"/>
                  <a:ext cx="413" cy="4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728" name="Line 45"/>
                <p:cNvSpPr>
                  <a:spLocks noChangeShapeType="1"/>
                </p:cNvSpPr>
                <p:nvPr/>
              </p:nvSpPr>
              <p:spPr bwMode="auto">
                <a:xfrm flipV="1">
                  <a:off x="2816" y="2362"/>
                  <a:ext cx="403" cy="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729" name="Line 46"/>
                <p:cNvSpPr>
                  <a:spLocks noChangeShapeType="1"/>
                </p:cNvSpPr>
                <p:nvPr/>
              </p:nvSpPr>
              <p:spPr bwMode="auto">
                <a:xfrm>
                  <a:off x="2957" y="2223"/>
                  <a:ext cx="122" cy="40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723" name="Rectangle 47"/>
              <p:cNvSpPr>
                <a:spLocks noChangeArrowheads="1"/>
              </p:cNvSpPr>
              <p:nvPr/>
            </p:nvSpPr>
            <p:spPr bwMode="auto">
              <a:xfrm rot="-1020000">
                <a:off x="2839" y="2274"/>
                <a:ext cx="12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A</a:t>
                </a:r>
              </a:p>
            </p:txBody>
          </p:sp>
          <p:sp>
            <p:nvSpPr>
              <p:cNvPr id="22724" name="Rectangle 48"/>
              <p:cNvSpPr>
                <a:spLocks noChangeArrowheads="1"/>
              </p:cNvSpPr>
              <p:nvPr/>
            </p:nvSpPr>
            <p:spPr bwMode="auto">
              <a:xfrm rot="-1020000">
                <a:off x="2995" y="2220"/>
                <a:ext cx="16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P</a:t>
                </a:r>
              </a:p>
            </p:txBody>
          </p:sp>
          <p:sp>
            <p:nvSpPr>
              <p:cNvPr id="22725" name="Rectangle 49"/>
              <p:cNvSpPr>
                <a:spLocks noChangeArrowheads="1"/>
              </p:cNvSpPr>
              <p:nvPr/>
            </p:nvSpPr>
            <p:spPr bwMode="auto">
              <a:xfrm rot="-1020000">
                <a:off x="2891" y="2442"/>
                <a:ext cx="12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S</a:t>
                </a:r>
              </a:p>
            </p:txBody>
          </p:sp>
          <p:sp>
            <p:nvSpPr>
              <p:cNvPr id="22726" name="Rectangle 50"/>
              <p:cNvSpPr>
                <a:spLocks noChangeArrowheads="1"/>
              </p:cNvSpPr>
              <p:nvPr/>
            </p:nvSpPr>
            <p:spPr bwMode="auto">
              <a:xfrm rot="-1020000">
                <a:off x="3048" y="2389"/>
                <a:ext cx="16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D</a:t>
                </a:r>
              </a:p>
            </p:txBody>
          </p:sp>
        </p:grpSp>
        <p:grpSp>
          <p:nvGrpSpPr>
            <p:cNvPr id="22695" name="Group 51"/>
            <p:cNvGrpSpPr>
              <a:grpSpLocks/>
            </p:cNvGrpSpPr>
            <p:nvPr/>
          </p:nvGrpSpPr>
          <p:grpSpPr bwMode="auto">
            <a:xfrm>
              <a:off x="3266" y="1725"/>
              <a:ext cx="412" cy="416"/>
              <a:chOff x="3266" y="1725"/>
              <a:chExt cx="412" cy="416"/>
            </a:xfrm>
          </p:grpSpPr>
          <p:grpSp>
            <p:nvGrpSpPr>
              <p:cNvPr id="22714" name="Group 52"/>
              <p:cNvGrpSpPr>
                <a:grpSpLocks/>
              </p:cNvGrpSpPr>
              <p:nvPr/>
            </p:nvGrpSpPr>
            <p:grpSpPr bwMode="auto">
              <a:xfrm>
                <a:off x="3266" y="1728"/>
                <a:ext cx="412" cy="413"/>
                <a:chOff x="3266" y="1728"/>
                <a:chExt cx="412" cy="413"/>
              </a:xfrm>
            </p:grpSpPr>
            <p:sp>
              <p:nvSpPr>
                <p:cNvPr id="22719" name="Oval 53"/>
                <p:cNvSpPr>
                  <a:spLocks noChangeArrowheads="1"/>
                </p:cNvSpPr>
                <p:nvPr/>
              </p:nvSpPr>
              <p:spPr bwMode="auto">
                <a:xfrm rot="1320000">
                  <a:off x="3266" y="1728"/>
                  <a:ext cx="411" cy="4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720" name="Line 54"/>
                <p:cNvSpPr>
                  <a:spLocks noChangeShapeType="1"/>
                </p:cNvSpPr>
                <p:nvPr/>
              </p:nvSpPr>
              <p:spPr bwMode="auto">
                <a:xfrm>
                  <a:off x="3278" y="1855"/>
                  <a:ext cx="390" cy="1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721" name="Line 55"/>
                <p:cNvSpPr>
                  <a:spLocks noChangeShapeType="1"/>
                </p:cNvSpPr>
                <p:nvPr/>
              </p:nvSpPr>
              <p:spPr bwMode="auto">
                <a:xfrm flipH="1">
                  <a:off x="3395" y="1738"/>
                  <a:ext cx="157" cy="3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715" name="Rectangle 56"/>
              <p:cNvSpPr>
                <a:spLocks noChangeArrowheads="1"/>
              </p:cNvSpPr>
              <p:nvPr/>
            </p:nvSpPr>
            <p:spPr bwMode="auto">
              <a:xfrm rot="1320000">
                <a:off x="3348" y="1725"/>
                <a:ext cx="12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A</a:t>
                </a:r>
              </a:p>
            </p:txBody>
          </p:sp>
          <p:sp>
            <p:nvSpPr>
              <p:cNvPr id="22716" name="Rectangle 57"/>
              <p:cNvSpPr>
                <a:spLocks noChangeArrowheads="1"/>
              </p:cNvSpPr>
              <p:nvPr/>
            </p:nvSpPr>
            <p:spPr bwMode="auto">
              <a:xfrm rot="1320000">
                <a:off x="3497" y="1800"/>
                <a:ext cx="16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P</a:t>
                </a:r>
              </a:p>
            </p:txBody>
          </p:sp>
          <p:sp>
            <p:nvSpPr>
              <p:cNvPr id="22717" name="Rectangle 58"/>
              <p:cNvSpPr>
                <a:spLocks noChangeArrowheads="1"/>
              </p:cNvSpPr>
              <p:nvPr/>
            </p:nvSpPr>
            <p:spPr bwMode="auto">
              <a:xfrm rot="1320000">
                <a:off x="3282" y="1890"/>
                <a:ext cx="12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S</a:t>
                </a:r>
              </a:p>
            </p:txBody>
          </p:sp>
          <p:sp>
            <p:nvSpPr>
              <p:cNvPr id="22718" name="Rectangle 59"/>
              <p:cNvSpPr>
                <a:spLocks noChangeArrowheads="1"/>
              </p:cNvSpPr>
              <p:nvPr/>
            </p:nvSpPr>
            <p:spPr bwMode="auto">
              <a:xfrm rot="1320000">
                <a:off x="3432" y="1960"/>
                <a:ext cx="1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D</a:t>
                </a:r>
              </a:p>
            </p:txBody>
          </p:sp>
        </p:grpSp>
        <p:grpSp>
          <p:nvGrpSpPr>
            <p:cNvPr id="22696" name="Group 60"/>
            <p:cNvGrpSpPr>
              <a:grpSpLocks/>
            </p:cNvGrpSpPr>
            <p:nvPr/>
          </p:nvGrpSpPr>
          <p:grpSpPr bwMode="auto">
            <a:xfrm>
              <a:off x="4149" y="755"/>
              <a:ext cx="413" cy="414"/>
              <a:chOff x="4149" y="755"/>
              <a:chExt cx="413" cy="414"/>
            </a:xfrm>
          </p:grpSpPr>
          <p:grpSp>
            <p:nvGrpSpPr>
              <p:cNvPr id="22706" name="Group 61"/>
              <p:cNvGrpSpPr>
                <a:grpSpLocks/>
              </p:cNvGrpSpPr>
              <p:nvPr/>
            </p:nvGrpSpPr>
            <p:grpSpPr bwMode="auto">
              <a:xfrm>
                <a:off x="4149" y="755"/>
                <a:ext cx="413" cy="414"/>
                <a:chOff x="4149" y="755"/>
                <a:chExt cx="413" cy="414"/>
              </a:xfrm>
            </p:grpSpPr>
            <p:sp>
              <p:nvSpPr>
                <p:cNvPr id="22711" name="Oval 62"/>
                <p:cNvSpPr>
                  <a:spLocks noChangeArrowheads="1"/>
                </p:cNvSpPr>
                <p:nvPr/>
              </p:nvSpPr>
              <p:spPr bwMode="auto">
                <a:xfrm rot="-1020000">
                  <a:off x="4149" y="755"/>
                  <a:ext cx="414" cy="41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712" name="Line 63"/>
                <p:cNvSpPr>
                  <a:spLocks noChangeShapeType="1"/>
                </p:cNvSpPr>
                <p:nvPr/>
              </p:nvSpPr>
              <p:spPr bwMode="auto">
                <a:xfrm flipV="1">
                  <a:off x="4154" y="900"/>
                  <a:ext cx="403" cy="1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713" name="Line 64"/>
                <p:cNvSpPr>
                  <a:spLocks noChangeShapeType="1"/>
                </p:cNvSpPr>
                <p:nvPr/>
              </p:nvSpPr>
              <p:spPr bwMode="auto">
                <a:xfrm>
                  <a:off x="4293" y="760"/>
                  <a:ext cx="123" cy="40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707" name="Rectangle 65"/>
              <p:cNvSpPr>
                <a:spLocks noChangeArrowheads="1"/>
              </p:cNvSpPr>
              <p:nvPr/>
            </p:nvSpPr>
            <p:spPr bwMode="auto">
              <a:xfrm rot="-1020000">
                <a:off x="4176" y="812"/>
                <a:ext cx="12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A</a:t>
                </a:r>
              </a:p>
            </p:txBody>
          </p:sp>
          <p:sp>
            <p:nvSpPr>
              <p:cNvPr id="22708" name="Rectangle 66"/>
              <p:cNvSpPr>
                <a:spLocks noChangeArrowheads="1"/>
              </p:cNvSpPr>
              <p:nvPr/>
            </p:nvSpPr>
            <p:spPr bwMode="auto">
              <a:xfrm rot="-1020000">
                <a:off x="4332" y="757"/>
                <a:ext cx="16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P</a:t>
                </a:r>
              </a:p>
            </p:txBody>
          </p:sp>
          <p:sp>
            <p:nvSpPr>
              <p:cNvPr id="22709" name="Rectangle 67"/>
              <p:cNvSpPr>
                <a:spLocks noChangeArrowheads="1"/>
              </p:cNvSpPr>
              <p:nvPr/>
            </p:nvSpPr>
            <p:spPr bwMode="auto">
              <a:xfrm rot="-1020000">
                <a:off x="4227" y="979"/>
                <a:ext cx="12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S</a:t>
                </a:r>
              </a:p>
            </p:txBody>
          </p:sp>
          <p:sp>
            <p:nvSpPr>
              <p:cNvPr id="22710" name="Rectangle 68"/>
              <p:cNvSpPr>
                <a:spLocks noChangeArrowheads="1"/>
              </p:cNvSpPr>
              <p:nvPr/>
            </p:nvSpPr>
            <p:spPr bwMode="auto">
              <a:xfrm rot="-1020000">
                <a:off x="4382" y="926"/>
                <a:ext cx="16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D</a:t>
                </a:r>
              </a:p>
            </p:txBody>
          </p:sp>
        </p:grpSp>
        <p:grpSp>
          <p:nvGrpSpPr>
            <p:cNvPr id="22697" name="Group 69"/>
            <p:cNvGrpSpPr>
              <a:grpSpLocks/>
            </p:cNvGrpSpPr>
            <p:nvPr/>
          </p:nvGrpSpPr>
          <p:grpSpPr bwMode="auto">
            <a:xfrm>
              <a:off x="3709" y="1223"/>
              <a:ext cx="423" cy="419"/>
              <a:chOff x="3709" y="1223"/>
              <a:chExt cx="423" cy="419"/>
            </a:xfrm>
          </p:grpSpPr>
          <p:grpSp>
            <p:nvGrpSpPr>
              <p:cNvPr id="22698" name="Group 70"/>
              <p:cNvGrpSpPr>
                <a:grpSpLocks/>
              </p:cNvGrpSpPr>
              <p:nvPr/>
            </p:nvGrpSpPr>
            <p:grpSpPr bwMode="auto">
              <a:xfrm>
                <a:off x="3709" y="1223"/>
                <a:ext cx="423" cy="419"/>
                <a:chOff x="3709" y="1223"/>
                <a:chExt cx="423" cy="419"/>
              </a:xfrm>
            </p:grpSpPr>
            <p:sp>
              <p:nvSpPr>
                <p:cNvPr id="22703" name="Oval 71"/>
                <p:cNvSpPr>
                  <a:spLocks noChangeArrowheads="1"/>
                </p:cNvSpPr>
                <p:nvPr/>
              </p:nvSpPr>
              <p:spPr bwMode="auto">
                <a:xfrm rot="-180000">
                  <a:off x="3714" y="1228"/>
                  <a:ext cx="413" cy="4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704" name="Line 72"/>
                <p:cNvSpPr>
                  <a:spLocks noChangeShapeType="1"/>
                </p:cNvSpPr>
                <p:nvPr/>
              </p:nvSpPr>
              <p:spPr bwMode="auto">
                <a:xfrm flipV="1">
                  <a:off x="3709" y="1423"/>
                  <a:ext cx="423" cy="2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705" name="Line 73"/>
                <p:cNvSpPr>
                  <a:spLocks noChangeShapeType="1"/>
                </p:cNvSpPr>
                <p:nvPr/>
              </p:nvSpPr>
              <p:spPr bwMode="auto">
                <a:xfrm>
                  <a:off x="3909" y="1223"/>
                  <a:ext cx="24" cy="41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699" name="Rectangle 74"/>
              <p:cNvSpPr>
                <a:spLocks noChangeArrowheads="1"/>
              </p:cNvSpPr>
              <p:nvPr/>
            </p:nvSpPr>
            <p:spPr bwMode="auto">
              <a:xfrm rot="-180000">
                <a:off x="3760" y="1260"/>
                <a:ext cx="12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D</a:t>
                </a:r>
              </a:p>
            </p:txBody>
          </p:sp>
          <p:sp>
            <p:nvSpPr>
              <p:cNvPr id="22700" name="Rectangle 75"/>
              <p:cNvSpPr>
                <a:spLocks noChangeArrowheads="1"/>
              </p:cNvSpPr>
              <p:nvPr/>
            </p:nvSpPr>
            <p:spPr bwMode="auto">
              <a:xfrm rot="-180000">
                <a:off x="3925" y="1245"/>
                <a:ext cx="16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S</a:t>
                </a:r>
              </a:p>
            </p:txBody>
          </p:sp>
          <p:sp>
            <p:nvSpPr>
              <p:cNvPr id="22701" name="Rectangle 76"/>
              <p:cNvSpPr>
                <a:spLocks noChangeArrowheads="1"/>
              </p:cNvSpPr>
              <p:nvPr/>
            </p:nvSpPr>
            <p:spPr bwMode="auto">
              <a:xfrm rot="-180000">
                <a:off x="3770" y="1434"/>
                <a:ext cx="12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P</a:t>
                </a:r>
              </a:p>
            </p:txBody>
          </p:sp>
          <p:sp>
            <p:nvSpPr>
              <p:cNvPr id="22702" name="Rectangle 77"/>
              <p:cNvSpPr>
                <a:spLocks noChangeArrowheads="1"/>
              </p:cNvSpPr>
              <p:nvPr/>
            </p:nvSpPr>
            <p:spPr bwMode="auto">
              <a:xfrm rot="-180000">
                <a:off x="3933" y="1425"/>
                <a:ext cx="16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A</a:t>
                </a:r>
              </a:p>
            </p:txBody>
          </p:sp>
        </p:grpSp>
      </p:grpSp>
      <p:sp>
        <p:nvSpPr>
          <p:cNvPr id="22532" name="Line 78"/>
          <p:cNvSpPr>
            <a:spLocks noChangeShapeType="1"/>
          </p:cNvSpPr>
          <p:nvPr/>
        </p:nvSpPr>
        <p:spPr bwMode="auto">
          <a:xfrm>
            <a:off x="304800" y="5410200"/>
            <a:ext cx="7620000"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2533" name="Group 80"/>
          <p:cNvGrpSpPr>
            <a:grpSpLocks/>
          </p:cNvGrpSpPr>
          <p:nvPr/>
        </p:nvGrpSpPr>
        <p:grpSpPr bwMode="auto">
          <a:xfrm>
            <a:off x="2286000" y="1981200"/>
            <a:ext cx="2819400" cy="3352800"/>
            <a:chOff x="1036" y="755"/>
            <a:chExt cx="1905" cy="2075"/>
          </a:xfrm>
        </p:grpSpPr>
        <p:sp>
          <p:nvSpPr>
            <p:cNvPr id="22656" name="Line 81"/>
            <p:cNvSpPr>
              <a:spLocks noChangeShapeType="1"/>
            </p:cNvSpPr>
            <p:nvPr/>
          </p:nvSpPr>
          <p:spPr bwMode="auto">
            <a:xfrm flipV="1">
              <a:off x="1286" y="1019"/>
              <a:ext cx="1655" cy="1811"/>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2657" name="Group 82"/>
            <p:cNvGrpSpPr>
              <a:grpSpLocks/>
            </p:cNvGrpSpPr>
            <p:nvPr/>
          </p:nvGrpSpPr>
          <p:grpSpPr bwMode="auto">
            <a:xfrm>
              <a:off x="1036" y="2218"/>
              <a:ext cx="413" cy="412"/>
              <a:chOff x="1036" y="2218"/>
              <a:chExt cx="413" cy="412"/>
            </a:xfrm>
          </p:grpSpPr>
          <p:grpSp>
            <p:nvGrpSpPr>
              <p:cNvPr id="22685" name="Group 83"/>
              <p:cNvGrpSpPr>
                <a:grpSpLocks/>
              </p:cNvGrpSpPr>
              <p:nvPr/>
            </p:nvGrpSpPr>
            <p:grpSpPr bwMode="auto">
              <a:xfrm>
                <a:off x="1036" y="2218"/>
                <a:ext cx="413" cy="412"/>
                <a:chOff x="1036" y="2218"/>
                <a:chExt cx="413" cy="412"/>
              </a:xfrm>
            </p:grpSpPr>
            <p:sp>
              <p:nvSpPr>
                <p:cNvPr id="22690" name="Oval 84"/>
                <p:cNvSpPr>
                  <a:spLocks noChangeArrowheads="1"/>
                </p:cNvSpPr>
                <p:nvPr/>
              </p:nvSpPr>
              <p:spPr bwMode="auto">
                <a:xfrm rot="-1020000">
                  <a:off x="1036" y="2218"/>
                  <a:ext cx="413" cy="4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691" name="Line 85"/>
                <p:cNvSpPr>
                  <a:spLocks noChangeShapeType="1"/>
                </p:cNvSpPr>
                <p:nvPr/>
              </p:nvSpPr>
              <p:spPr bwMode="auto">
                <a:xfrm flipV="1">
                  <a:off x="1040" y="2361"/>
                  <a:ext cx="403" cy="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692" name="Line 86"/>
                <p:cNvSpPr>
                  <a:spLocks noChangeShapeType="1"/>
                </p:cNvSpPr>
                <p:nvPr/>
              </p:nvSpPr>
              <p:spPr bwMode="auto">
                <a:xfrm>
                  <a:off x="1181" y="2223"/>
                  <a:ext cx="123" cy="40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686" name="Rectangle 87"/>
              <p:cNvSpPr>
                <a:spLocks noChangeArrowheads="1"/>
              </p:cNvSpPr>
              <p:nvPr/>
            </p:nvSpPr>
            <p:spPr bwMode="auto">
              <a:xfrm rot="-1020000">
                <a:off x="1063" y="2274"/>
                <a:ext cx="12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A</a:t>
                </a:r>
              </a:p>
            </p:txBody>
          </p:sp>
          <p:sp>
            <p:nvSpPr>
              <p:cNvPr id="22687" name="Rectangle 88"/>
              <p:cNvSpPr>
                <a:spLocks noChangeArrowheads="1"/>
              </p:cNvSpPr>
              <p:nvPr/>
            </p:nvSpPr>
            <p:spPr bwMode="auto">
              <a:xfrm rot="-1020000">
                <a:off x="1219" y="2220"/>
                <a:ext cx="16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P</a:t>
                </a:r>
              </a:p>
            </p:txBody>
          </p:sp>
          <p:sp>
            <p:nvSpPr>
              <p:cNvPr id="22688" name="Rectangle 89"/>
              <p:cNvSpPr>
                <a:spLocks noChangeArrowheads="1"/>
              </p:cNvSpPr>
              <p:nvPr/>
            </p:nvSpPr>
            <p:spPr bwMode="auto">
              <a:xfrm rot="-1020000">
                <a:off x="1115" y="2442"/>
                <a:ext cx="12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S</a:t>
                </a:r>
              </a:p>
            </p:txBody>
          </p:sp>
          <p:sp>
            <p:nvSpPr>
              <p:cNvPr id="22689" name="Rectangle 90"/>
              <p:cNvSpPr>
                <a:spLocks noChangeArrowheads="1"/>
              </p:cNvSpPr>
              <p:nvPr/>
            </p:nvSpPr>
            <p:spPr bwMode="auto">
              <a:xfrm rot="-1020000">
                <a:off x="1271" y="2389"/>
                <a:ext cx="16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D</a:t>
                </a:r>
              </a:p>
            </p:txBody>
          </p:sp>
        </p:grpSp>
        <p:grpSp>
          <p:nvGrpSpPr>
            <p:cNvPr id="22658" name="Group 91"/>
            <p:cNvGrpSpPr>
              <a:grpSpLocks/>
            </p:cNvGrpSpPr>
            <p:nvPr/>
          </p:nvGrpSpPr>
          <p:grpSpPr bwMode="auto">
            <a:xfrm>
              <a:off x="1490" y="1725"/>
              <a:ext cx="412" cy="416"/>
              <a:chOff x="1490" y="1725"/>
              <a:chExt cx="412" cy="416"/>
            </a:xfrm>
          </p:grpSpPr>
          <p:grpSp>
            <p:nvGrpSpPr>
              <p:cNvPr id="22677" name="Group 92"/>
              <p:cNvGrpSpPr>
                <a:grpSpLocks/>
              </p:cNvGrpSpPr>
              <p:nvPr/>
            </p:nvGrpSpPr>
            <p:grpSpPr bwMode="auto">
              <a:xfrm>
                <a:off x="1490" y="1728"/>
                <a:ext cx="412" cy="413"/>
                <a:chOff x="1490" y="1728"/>
                <a:chExt cx="412" cy="413"/>
              </a:xfrm>
            </p:grpSpPr>
            <p:sp>
              <p:nvSpPr>
                <p:cNvPr id="22682" name="Oval 93"/>
                <p:cNvSpPr>
                  <a:spLocks noChangeArrowheads="1"/>
                </p:cNvSpPr>
                <p:nvPr/>
              </p:nvSpPr>
              <p:spPr bwMode="auto">
                <a:xfrm rot="1320000">
                  <a:off x="1490" y="1728"/>
                  <a:ext cx="412" cy="41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683" name="Line 94"/>
                <p:cNvSpPr>
                  <a:spLocks noChangeShapeType="1"/>
                </p:cNvSpPr>
                <p:nvPr/>
              </p:nvSpPr>
              <p:spPr bwMode="auto">
                <a:xfrm>
                  <a:off x="1500" y="1854"/>
                  <a:ext cx="392" cy="1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684" name="Line 95"/>
                <p:cNvSpPr>
                  <a:spLocks noChangeShapeType="1"/>
                </p:cNvSpPr>
                <p:nvPr/>
              </p:nvSpPr>
              <p:spPr bwMode="auto">
                <a:xfrm flipH="1">
                  <a:off x="1618" y="1737"/>
                  <a:ext cx="157" cy="39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678" name="Rectangle 96"/>
              <p:cNvSpPr>
                <a:spLocks noChangeArrowheads="1"/>
              </p:cNvSpPr>
              <p:nvPr/>
            </p:nvSpPr>
            <p:spPr bwMode="auto">
              <a:xfrm rot="1320000">
                <a:off x="1570" y="1725"/>
                <a:ext cx="12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A</a:t>
                </a:r>
              </a:p>
            </p:txBody>
          </p:sp>
          <p:sp>
            <p:nvSpPr>
              <p:cNvPr id="22679" name="Rectangle 97"/>
              <p:cNvSpPr>
                <a:spLocks noChangeArrowheads="1"/>
              </p:cNvSpPr>
              <p:nvPr/>
            </p:nvSpPr>
            <p:spPr bwMode="auto">
              <a:xfrm rot="1320000">
                <a:off x="1720" y="1795"/>
                <a:ext cx="16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P</a:t>
                </a:r>
              </a:p>
            </p:txBody>
          </p:sp>
          <p:sp>
            <p:nvSpPr>
              <p:cNvPr id="22680" name="Rectangle 98"/>
              <p:cNvSpPr>
                <a:spLocks noChangeArrowheads="1"/>
              </p:cNvSpPr>
              <p:nvPr/>
            </p:nvSpPr>
            <p:spPr bwMode="auto">
              <a:xfrm rot="1320000">
                <a:off x="1506" y="1890"/>
                <a:ext cx="12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S</a:t>
                </a:r>
              </a:p>
            </p:txBody>
          </p:sp>
          <p:sp>
            <p:nvSpPr>
              <p:cNvPr id="22681" name="Rectangle 99"/>
              <p:cNvSpPr>
                <a:spLocks noChangeArrowheads="1"/>
              </p:cNvSpPr>
              <p:nvPr/>
            </p:nvSpPr>
            <p:spPr bwMode="auto">
              <a:xfrm rot="1320000">
                <a:off x="1655" y="1961"/>
                <a:ext cx="16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D</a:t>
                </a:r>
              </a:p>
            </p:txBody>
          </p:sp>
        </p:grpSp>
        <p:grpSp>
          <p:nvGrpSpPr>
            <p:cNvPr id="22659" name="Group 100"/>
            <p:cNvGrpSpPr>
              <a:grpSpLocks/>
            </p:cNvGrpSpPr>
            <p:nvPr/>
          </p:nvGrpSpPr>
          <p:grpSpPr bwMode="auto">
            <a:xfrm>
              <a:off x="2373" y="755"/>
              <a:ext cx="413" cy="414"/>
              <a:chOff x="2373" y="755"/>
              <a:chExt cx="413" cy="414"/>
            </a:xfrm>
          </p:grpSpPr>
          <p:grpSp>
            <p:nvGrpSpPr>
              <p:cNvPr id="22669" name="Group 101"/>
              <p:cNvGrpSpPr>
                <a:grpSpLocks/>
              </p:cNvGrpSpPr>
              <p:nvPr/>
            </p:nvGrpSpPr>
            <p:grpSpPr bwMode="auto">
              <a:xfrm>
                <a:off x="2373" y="755"/>
                <a:ext cx="413" cy="414"/>
                <a:chOff x="2373" y="755"/>
                <a:chExt cx="413" cy="414"/>
              </a:xfrm>
            </p:grpSpPr>
            <p:sp>
              <p:nvSpPr>
                <p:cNvPr id="22674" name="Oval 102"/>
                <p:cNvSpPr>
                  <a:spLocks noChangeArrowheads="1"/>
                </p:cNvSpPr>
                <p:nvPr/>
              </p:nvSpPr>
              <p:spPr bwMode="auto">
                <a:xfrm rot="-1020000">
                  <a:off x="2373" y="755"/>
                  <a:ext cx="413" cy="41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675" name="Line 103"/>
                <p:cNvSpPr>
                  <a:spLocks noChangeShapeType="1"/>
                </p:cNvSpPr>
                <p:nvPr/>
              </p:nvSpPr>
              <p:spPr bwMode="auto">
                <a:xfrm flipV="1">
                  <a:off x="2378" y="899"/>
                  <a:ext cx="402" cy="1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676" name="Line 104"/>
                <p:cNvSpPr>
                  <a:spLocks noChangeShapeType="1"/>
                </p:cNvSpPr>
                <p:nvPr/>
              </p:nvSpPr>
              <p:spPr bwMode="auto">
                <a:xfrm>
                  <a:off x="2516" y="760"/>
                  <a:ext cx="123" cy="40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670" name="Rectangle 105"/>
              <p:cNvSpPr>
                <a:spLocks noChangeArrowheads="1"/>
              </p:cNvSpPr>
              <p:nvPr/>
            </p:nvSpPr>
            <p:spPr bwMode="auto">
              <a:xfrm rot="-1020000">
                <a:off x="2398" y="812"/>
                <a:ext cx="12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A</a:t>
                </a:r>
              </a:p>
            </p:txBody>
          </p:sp>
          <p:sp>
            <p:nvSpPr>
              <p:cNvPr id="22671" name="Rectangle 106"/>
              <p:cNvSpPr>
                <a:spLocks noChangeArrowheads="1"/>
              </p:cNvSpPr>
              <p:nvPr/>
            </p:nvSpPr>
            <p:spPr bwMode="auto">
              <a:xfrm rot="-1020000">
                <a:off x="2556" y="757"/>
                <a:ext cx="16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P</a:t>
                </a:r>
              </a:p>
            </p:txBody>
          </p:sp>
          <p:sp>
            <p:nvSpPr>
              <p:cNvPr id="22672" name="Rectangle 107"/>
              <p:cNvSpPr>
                <a:spLocks noChangeArrowheads="1"/>
              </p:cNvSpPr>
              <p:nvPr/>
            </p:nvSpPr>
            <p:spPr bwMode="auto">
              <a:xfrm rot="-1020000">
                <a:off x="2451" y="979"/>
                <a:ext cx="12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S</a:t>
                </a:r>
              </a:p>
            </p:txBody>
          </p:sp>
          <p:sp>
            <p:nvSpPr>
              <p:cNvPr id="22673" name="Rectangle 108"/>
              <p:cNvSpPr>
                <a:spLocks noChangeArrowheads="1"/>
              </p:cNvSpPr>
              <p:nvPr/>
            </p:nvSpPr>
            <p:spPr bwMode="auto">
              <a:xfrm rot="-1020000">
                <a:off x="2606" y="926"/>
                <a:ext cx="16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D</a:t>
                </a:r>
              </a:p>
            </p:txBody>
          </p:sp>
        </p:grpSp>
        <p:grpSp>
          <p:nvGrpSpPr>
            <p:cNvPr id="22660" name="Group 109"/>
            <p:cNvGrpSpPr>
              <a:grpSpLocks/>
            </p:cNvGrpSpPr>
            <p:nvPr/>
          </p:nvGrpSpPr>
          <p:grpSpPr bwMode="auto">
            <a:xfrm>
              <a:off x="1933" y="1223"/>
              <a:ext cx="423" cy="419"/>
              <a:chOff x="1933" y="1223"/>
              <a:chExt cx="423" cy="419"/>
            </a:xfrm>
          </p:grpSpPr>
          <p:grpSp>
            <p:nvGrpSpPr>
              <p:cNvPr id="22661" name="Group 110"/>
              <p:cNvGrpSpPr>
                <a:grpSpLocks/>
              </p:cNvGrpSpPr>
              <p:nvPr/>
            </p:nvGrpSpPr>
            <p:grpSpPr bwMode="auto">
              <a:xfrm>
                <a:off x="1933" y="1223"/>
                <a:ext cx="423" cy="419"/>
                <a:chOff x="1933" y="1223"/>
                <a:chExt cx="423" cy="419"/>
              </a:xfrm>
            </p:grpSpPr>
            <p:sp>
              <p:nvSpPr>
                <p:cNvPr id="22666" name="Oval 111"/>
                <p:cNvSpPr>
                  <a:spLocks noChangeArrowheads="1"/>
                </p:cNvSpPr>
                <p:nvPr/>
              </p:nvSpPr>
              <p:spPr bwMode="auto">
                <a:xfrm rot="-180000">
                  <a:off x="1938" y="1227"/>
                  <a:ext cx="413" cy="41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667" name="Line 112"/>
                <p:cNvSpPr>
                  <a:spLocks noChangeShapeType="1"/>
                </p:cNvSpPr>
                <p:nvPr/>
              </p:nvSpPr>
              <p:spPr bwMode="auto">
                <a:xfrm flipV="1">
                  <a:off x="1933" y="1422"/>
                  <a:ext cx="424" cy="2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668" name="Line 113"/>
                <p:cNvSpPr>
                  <a:spLocks noChangeShapeType="1"/>
                </p:cNvSpPr>
                <p:nvPr/>
              </p:nvSpPr>
              <p:spPr bwMode="auto">
                <a:xfrm>
                  <a:off x="2133" y="1223"/>
                  <a:ext cx="23" cy="4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662" name="Rectangle 114"/>
              <p:cNvSpPr>
                <a:spLocks noChangeArrowheads="1"/>
              </p:cNvSpPr>
              <p:nvPr/>
            </p:nvSpPr>
            <p:spPr bwMode="auto">
              <a:xfrm rot="-180000">
                <a:off x="1984" y="1257"/>
                <a:ext cx="12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D</a:t>
                </a:r>
              </a:p>
            </p:txBody>
          </p:sp>
          <p:sp>
            <p:nvSpPr>
              <p:cNvPr id="22663" name="Rectangle 115"/>
              <p:cNvSpPr>
                <a:spLocks noChangeArrowheads="1"/>
              </p:cNvSpPr>
              <p:nvPr/>
            </p:nvSpPr>
            <p:spPr bwMode="auto">
              <a:xfrm rot="-180000">
                <a:off x="2149" y="1243"/>
                <a:ext cx="16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S</a:t>
                </a:r>
              </a:p>
            </p:txBody>
          </p:sp>
          <p:sp>
            <p:nvSpPr>
              <p:cNvPr id="22664" name="Rectangle 116"/>
              <p:cNvSpPr>
                <a:spLocks noChangeArrowheads="1"/>
              </p:cNvSpPr>
              <p:nvPr/>
            </p:nvSpPr>
            <p:spPr bwMode="auto">
              <a:xfrm rot="-180000">
                <a:off x="1994" y="1434"/>
                <a:ext cx="12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P</a:t>
                </a:r>
              </a:p>
            </p:txBody>
          </p:sp>
          <p:sp>
            <p:nvSpPr>
              <p:cNvPr id="22665" name="Rectangle 117"/>
              <p:cNvSpPr>
                <a:spLocks noChangeArrowheads="1"/>
              </p:cNvSpPr>
              <p:nvPr/>
            </p:nvSpPr>
            <p:spPr bwMode="auto">
              <a:xfrm rot="-180000">
                <a:off x="2157" y="1423"/>
                <a:ext cx="16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b="1">
                    <a:latin typeface="TradeGothic" charset="0"/>
                    <a:cs typeface="Arial" pitchFamily="34" charset="0"/>
                  </a:rPr>
                  <a:t>A</a:t>
                </a:r>
              </a:p>
            </p:txBody>
          </p:sp>
        </p:grpSp>
      </p:grpSp>
      <p:grpSp>
        <p:nvGrpSpPr>
          <p:cNvPr id="22534" name="Group 118"/>
          <p:cNvGrpSpPr>
            <a:grpSpLocks/>
          </p:cNvGrpSpPr>
          <p:nvPr/>
        </p:nvGrpSpPr>
        <p:grpSpPr bwMode="auto">
          <a:xfrm>
            <a:off x="152400" y="1752600"/>
            <a:ext cx="8991600" cy="4800600"/>
            <a:chOff x="96" y="768"/>
            <a:chExt cx="5664" cy="3026"/>
          </a:xfrm>
        </p:grpSpPr>
        <p:grpSp>
          <p:nvGrpSpPr>
            <p:cNvPr id="22536" name="Group 119"/>
            <p:cNvGrpSpPr>
              <a:grpSpLocks/>
            </p:cNvGrpSpPr>
            <p:nvPr/>
          </p:nvGrpSpPr>
          <p:grpSpPr bwMode="auto">
            <a:xfrm>
              <a:off x="2208" y="912"/>
              <a:ext cx="1824" cy="2064"/>
              <a:chOff x="1900" y="755"/>
              <a:chExt cx="1905" cy="2075"/>
            </a:xfrm>
          </p:grpSpPr>
          <p:sp>
            <p:nvSpPr>
              <p:cNvPr id="22619" name="Line 120"/>
              <p:cNvSpPr>
                <a:spLocks noChangeShapeType="1"/>
              </p:cNvSpPr>
              <p:nvPr/>
            </p:nvSpPr>
            <p:spPr bwMode="auto">
              <a:xfrm flipV="1">
                <a:off x="2150" y="1019"/>
                <a:ext cx="1655" cy="181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2620" name="Group 121"/>
              <p:cNvGrpSpPr>
                <a:grpSpLocks/>
              </p:cNvGrpSpPr>
              <p:nvPr/>
            </p:nvGrpSpPr>
            <p:grpSpPr bwMode="auto">
              <a:xfrm>
                <a:off x="1900" y="2218"/>
                <a:ext cx="413" cy="412"/>
                <a:chOff x="1900" y="2218"/>
                <a:chExt cx="413" cy="412"/>
              </a:xfrm>
            </p:grpSpPr>
            <p:grpSp>
              <p:nvGrpSpPr>
                <p:cNvPr id="22648" name="Group 122"/>
                <p:cNvGrpSpPr>
                  <a:grpSpLocks/>
                </p:cNvGrpSpPr>
                <p:nvPr/>
              </p:nvGrpSpPr>
              <p:grpSpPr bwMode="auto">
                <a:xfrm>
                  <a:off x="1900" y="2218"/>
                  <a:ext cx="413" cy="412"/>
                  <a:chOff x="1900" y="2218"/>
                  <a:chExt cx="413" cy="412"/>
                </a:xfrm>
              </p:grpSpPr>
              <p:sp>
                <p:nvSpPr>
                  <p:cNvPr id="22653" name="Oval 123"/>
                  <p:cNvSpPr>
                    <a:spLocks noChangeArrowheads="1"/>
                  </p:cNvSpPr>
                  <p:nvPr/>
                </p:nvSpPr>
                <p:spPr bwMode="auto">
                  <a:xfrm rot="-1020000">
                    <a:off x="1900" y="2219"/>
                    <a:ext cx="413" cy="41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654" name="Line 124"/>
                  <p:cNvSpPr>
                    <a:spLocks noChangeShapeType="1"/>
                  </p:cNvSpPr>
                  <p:nvPr/>
                </p:nvSpPr>
                <p:spPr bwMode="auto">
                  <a:xfrm flipV="1">
                    <a:off x="1904" y="2363"/>
                    <a:ext cx="403" cy="1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655" name="Line 125"/>
                  <p:cNvSpPr>
                    <a:spLocks noChangeShapeType="1"/>
                  </p:cNvSpPr>
                  <p:nvPr/>
                </p:nvSpPr>
                <p:spPr bwMode="auto">
                  <a:xfrm>
                    <a:off x="2045" y="2224"/>
                    <a:ext cx="122" cy="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649" name="Rectangle 126"/>
                <p:cNvSpPr>
                  <a:spLocks noChangeArrowheads="1"/>
                </p:cNvSpPr>
                <p:nvPr/>
              </p:nvSpPr>
              <p:spPr bwMode="auto">
                <a:xfrm rot="-1020000">
                  <a:off x="1928" y="2275"/>
                  <a:ext cx="12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A</a:t>
                  </a:r>
                </a:p>
              </p:txBody>
            </p:sp>
            <p:sp>
              <p:nvSpPr>
                <p:cNvPr id="22650" name="Rectangle 127"/>
                <p:cNvSpPr>
                  <a:spLocks noChangeArrowheads="1"/>
                </p:cNvSpPr>
                <p:nvPr/>
              </p:nvSpPr>
              <p:spPr bwMode="auto">
                <a:xfrm rot="-1020000">
                  <a:off x="2084" y="2221"/>
                  <a:ext cx="16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P</a:t>
                  </a:r>
                </a:p>
              </p:txBody>
            </p:sp>
            <p:sp>
              <p:nvSpPr>
                <p:cNvPr id="22651" name="Rectangle 128"/>
                <p:cNvSpPr>
                  <a:spLocks noChangeArrowheads="1"/>
                </p:cNvSpPr>
                <p:nvPr/>
              </p:nvSpPr>
              <p:spPr bwMode="auto">
                <a:xfrm rot="-1020000">
                  <a:off x="1980" y="2442"/>
                  <a:ext cx="12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S</a:t>
                  </a:r>
                </a:p>
              </p:txBody>
            </p:sp>
            <p:sp>
              <p:nvSpPr>
                <p:cNvPr id="22652" name="Rectangle 129"/>
                <p:cNvSpPr>
                  <a:spLocks noChangeArrowheads="1"/>
                </p:cNvSpPr>
                <p:nvPr/>
              </p:nvSpPr>
              <p:spPr bwMode="auto">
                <a:xfrm rot="-1020000">
                  <a:off x="2136" y="2390"/>
                  <a:ext cx="16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D</a:t>
                  </a:r>
                </a:p>
              </p:txBody>
            </p:sp>
          </p:grpSp>
          <p:grpSp>
            <p:nvGrpSpPr>
              <p:cNvPr id="22621" name="Group 130"/>
              <p:cNvGrpSpPr>
                <a:grpSpLocks/>
              </p:cNvGrpSpPr>
              <p:nvPr/>
            </p:nvGrpSpPr>
            <p:grpSpPr bwMode="auto">
              <a:xfrm>
                <a:off x="2354" y="1725"/>
                <a:ext cx="412" cy="417"/>
                <a:chOff x="2354" y="1725"/>
                <a:chExt cx="412" cy="417"/>
              </a:xfrm>
            </p:grpSpPr>
            <p:grpSp>
              <p:nvGrpSpPr>
                <p:cNvPr id="22640" name="Group 131"/>
                <p:cNvGrpSpPr>
                  <a:grpSpLocks/>
                </p:cNvGrpSpPr>
                <p:nvPr/>
              </p:nvGrpSpPr>
              <p:grpSpPr bwMode="auto">
                <a:xfrm>
                  <a:off x="2354" y="1728"/>
                  <a:ext cx="412" cy="413"/>
                  <a:chOff x="2354" y="1728"/>
                  <a:chExt cx="412" cy="413"/>
                </a:xfrm>
              </p:grpSpPr>
              <p:sp>
                <p:nvSpPr>
                  <p:cNvPr id="22645" name="Oval 132"/>
                  <p:cNvSpPr>
                    <a:spLocks noChangeArrowheads="1"/>
                  </p:cNvSpPr>
                  <p:nvPr/>
                </p:nvSpPr>
                <p:spPr bwMode="auto">
                  <a:xfrm rot="1320000">
                    <a:off x="2354" y="1728"/>
                    <a:ext cx="411" cy="4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646" name="Line 133"/>
                  <p:cNvSpPr>
                    <a:spLocks noChangeShapeType="1"/>
                  </p:cNvSpPr>
                  <p:nvPr/>
                </p:nvSpPr>
                <p:spPr bwMode="auto">
                  <a:xfrm>
                    <a:off x="2366" y="1855"/>
                    <a:ext cx="390" cy="16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647" name="Line 134"/>
                  <p:cNvSpPr>
                    <a:spLocks noChangeShapeType="1"/>
                  </p:cNvSpPr>
                  <p:nvPr/>
                </p:nvSpPr>
                <p:spPr bwMode="auto">
                  <a:xfrm flipH="1">
                    <a:off x="2483" y="1738"/>
                    <a:ext cx="157" cy="3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641" name="Rectangle 135"/>
                <p:cNvSpPr>
                  <a:spLocks noChangeArrowheads="1"/>
                </p:cNvSpPr>
                <p:nvPr/>
              </p:nvSpPr>
              <p:spPr bwMode="auto">
                <a:xfrm rot="1320000">
                  <a:off x="2436" y="1725"/>
                  <a:ext cx="12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A</a:t>
                  </a:r>
                </a:p>
              </p:txBody>
            </p:sp>
            <p:sp>
              <p:nvSpPr>
                <p:cNvPr id="22642" name="Rectangle 136"/>
                <p:cNvSpPr>
                  <a:spLocks noChangeArrowheads="1"/>
                </p:cNvSpPr>
                <p:nvPr/>
              </p:nvSpPr>
              <p:spPr bwMode="auto">
                <a:xfrm rot="1320000">
                  <a:off x="2586" y="1797"/>
                  <a:ext cx="16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P</a:t>
                  </a:r>
                </a:p>
              </p:txBody>
            </p:sp>
            <p:sp>
              <p:nvSpPr>
                <p:cNvPr id="22643" name="Rectangle 137"/>
                <p:cNvSpPr>
                  <a:spLocks noChangeArrowheads="1"/>
                </p:cNvSpPr>
                <p:nvPr/>
              </p:nvSpPr>
              <p:spPr bwMode="auto">
                <a:xfrm rot="1320000">
                  <a:off x="2370" y="1890"/>
                  <a:ext cx="12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S</a:t>
                  </a:r>
                </a:p>
              </p:txBody>
            </p:sp>
            <p:sp>
              <p:nvSpPr>
                <p:cNvPr id="22644" name="Rectangle 138"/>
                <p:cNvSpPr>
                  <a:spLocks noChangeArrowheads="1"/>
                </p:cNvSpPr>
                <p:nvPr/>
              </p:nvSpPr>
              <p:spPr bwMode="auto">
                <a:xfrm rot="1320000">
                  <a:off x="2519" y="1961"/>
                  <a:ext cx="1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D</a:t>
                  </a:r>
                </a:p>
              </p:txBody>
            </p:sp>
          </p:grpSp>
          <p:grpSp>
            <p:nvGrpSpPr>
              <p:cNvPr id="22622" name="Group 139"/>
              <p:cNvGrpSpPr>
                <a:grpSpLocks/>
              </p:cNvGrpSpPr>
              <p:nvPr/>
            </p:nvGrpSpPr>
            <p:grpSpPr bwMode="auto">
              <a:xfrm>
                <a:off x="3237" y="755"/>
                <a:ext cx="413" cy="414"/>
                <a:chOff x="3237" y="755"/>
                <a:chExt cx="413" cy="414"/>
              </a:xfrm>
            </p:grpSpPr>
            <p:grpSp>
              <p:nvGrpSpPr>
                <p:cNvPr id="22632" name="Group 140"/>
                <p:cNvGrpSpPr>
                  <a:grpSpLocks/>
                </p:cNvGrpSpPr>
                <p:nvPr/>
              </p:nvGrpSpPr>
              <p:grpSpPr bwMode="auto">
                <a:xfrm>
                  <a:off x="3237" y="755"/>
                  <a:ext cx="413" cy="414"/>
                  <a:chOff x="3237" y="755"/>
                  <a:chExt cx="413" cy="414"/>
                </a:xfrm>
              </p:grpSpPr>
              <p:sp>
                <p:nvSpPr>
                  <p:cNvPr id="22637" name="Oval 141"/>
                  <p:cNvSpPr>
                    <a:spLocks noChangeArrowheads="1"/>
                  </p:cNvSpPr>
                  <p:nvPr/>
                </p:nvSpPr>
                <p:spPr bwMode="auto">
                  <a:xfrm rot="-1020000">
                    <a:off x="3237" y="755"/>
                    <a:ext cx="414" cy="41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638" name="Line 142"/>
                  <p:cNvSpPr>
                    <a:spLocks noChangeShapeType="1"/>
                  </p:cNvSpPr>
                  <p:nvPr/>
                </p:nvSpPr>
                <p:spPr bwMode="auto">
                  <a:xfrm flipV="1">
                    <a:off x="3242" y="900"/>
                    <a:ext cx="403" cy="1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639" name="Line 143"/>
                  <p:cNvSpPr>
                    <a:spLocks noChangeShapeType="1"/>
                  </p:cNvSpPr>
                  <p:nvPr/>
                </p:nvSpPr>
                <p:spPr bwMode="auto">
                  <a:xfrm>
                    <a:off x="3381" y="760"/>
                    <a:ext cx="123" cy="40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633" name="Rectangle 144"/>
                <p:cNvSpPr>
                  <a:spLocks noChangeArrowheads="1"/>
                </p:cNvSpPr>
                <p:nvPr/>
              </p:nvSpPr>
              <p:spPr bwMode="auto">
                <a:xfrm rot="-1020000">
                  <a:off x="3265" y="812"/>
                  <a:ext cx="13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A</a:t>
                  </a:r>
                </a:p>
              </p:txBody>
            </p:sp>
            <p:sp>
              <p:nvSpPr>
                <p:cNvPr id="22634" name="Rectangle 145"/>
                <p:cNvSpPr>
                  <a:spLocks noChangeArrowheads="1"/>
                </p:cNvSpPr>
                <p:nvPr/>
              </p:nvSpPr>
              <p:spPr bwMode="auto">
                <a:xfrm rot="-1020000">
                  <a:off x="3421" y="757"/>
                  <a:ext cx="16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P</a:t>
                  </a:r>
                </a:p>
              </p:txBody>
            </p:sp>
            <p:sp>
              <p:nvSpPr>
                <p:cNvPr id="22635" name="Rectangle 146"/>
                <p:cNvSpPr>
                  <a:spLocks noChangeArrowheads="1"/>
                </p:cNvSpPr>
                <p:nvPr/>
              </p:nvSpPr>
              <p:spPr bwMode="auto">
                <a:xfrm rot="-1020000">
                  <a:off x="3316" y="979"/>
                  <a:ext cx="12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S</a:t>
                  </a:r>
                </a:p>
              </p:txBody>
            </p:sp>
            <p:sp>
              <p:nvSpPr>
                <p:cNvPr id="22636" name="Rectangle 147"/>
                <p:cNvSpPr>
                  <a:spLocks noChangeArrowheads="1"/>
                </p:cNvSpPr>
                <p:nvPr/>
              </p:nvSpPr>
              <p:spPr bwMode="auto">
                <a:xfrm rot="-1020000">
                  <a:off x="3473" y="926"/>
                  <a:ext cx="16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D</a:t>
                  </a:r>
                </a:p>
              </p:txBody>
            </p:sp>
          </p:grpSp>
          <p:grpSp>
            <p:nvGrpSpPr>
              <p:cNvPr id="22623" name="Group 148"/>
              <p:cNvGrpSpPr>
                <a:grpSpLocks/>
              </p:cNvGrpSpPr>
              <p:nvPr/>
            </p:nvGrpSpPr>
            <p:grpSpPr bwMode="auto">
              <a:xfrm>
                <a:off x="2797" y="1223"/>
                <a:ext cx="423" cy="419"/>
                <a:chOff x="2797" y="1223"/>
                <a:chExt cx="423" cy="419"/>
              </a:xfrm>
            </p:grpSpPr>
            <p:grpSp>
              <p:nvGrpSpPr>
                <p:cNvPr id="22624" name="Group 149"/>
                <p:cNvGrpSpPr>
                  <a:grpSpLocks/>
                </p:cNvGrpSpPr>
                <p:nvPr/>
              </p:nvGrpSpPr>
              <p:grpSpPr bwMode="auto">
                <a:xfrm>
                  <a:off x="2797" y="1223"/>
                  <a:ext cx="423" cy="419"/>
                  <a:chOff x="2797" y="1223"/>
                  <a:chExt cx="423" cy="419"/>
                </a:xfrm>
              </p:grpSpPr>
              <p:sp>
                <p:nvSpPr>
                  <p:cNvPr id="22629" name="Oval 150"/>
                  <p:cNvSpPr>
                    <a:spLocks noChangeArrowheads="1"/>
                  </p:cNvSpPr>
                  <p:nvPr/>
                </p:nvSpPr>
                <p:spPr bwMode="auto">
                  <a:xfrm rot="-180000">
                    <a:off x="2802" y="1227"/>
                    <a:ext cx="413" cy="4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630" name="Line 151"/>
                  <p:cNvSpPr>
                    <a:spLocks noChangeShapeType="1"/>
                  </p:cNvSpPr>
                  <p:nvPr/>
                </p:nvSpPr>
                <p:spPr bwMode="auto">
                  <a:xfrm flipV="1">
                    <a:off x="2797" y="1422"/>
                    <a:ext cx="423" cy="2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631" name="Line 152"/>
                  <p:cNvSpPr>
                    <a:spLocks noChangeShapeType="1"/>
                  </p:cNvSpPr>
                  <p:nvPr/>
                </p:nvSpPr>
                <p:spPr bwMode="auto">
                  <a:xfrm>
                    <a:off x="2997" y="1223"/>
                    <a:ext cx="24" cy="41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625" name="Rectangle 153"/>
                <p:cNvSpPr>
                  <a:spLocks noChangeArrowheads="1"/>
                </p:cNvSpPr>
                <p:nvPr/>
              </p:nvSpPr>
              <p:spPr bwMode="auto">
                <a:xfrm rot="-180000">
                  <a:off x="2848" y="1258"/>
                  <a:ext cx="12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D</a:t>
                  </a:r>
                </a:p>
              </p:txBody>
            </p:sp>
            <p:sp>
              <p:nvSpPr>
                <p:cNvPr id="22626" name="Rectangle 154"/>
                <p:cNvSpPr>
                  <a:spLocks noChangeArrowheads="1"/>
                </p:cNvSpPr>
                <p:nvPr/>
              </p:nvSpPr>
              <p:spPr bwMode="auto">
                <a:xfrm rot="-180000">
                  <a:off x="3013" y="1245"/>
                  <a:ext cx="16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S</a:t>
                  </a:r>
                </a:p>
              </p:txBody>
            </p:sp>
            <p:sp>
              <p:nvSpPr>
                <p:cNvPr id="22627" name="Rectangle 155"/>
                <p:cNvSpPr>
                  <a:spLocks noChangeArrowheads="1"/>
                </p:cNvSpPr>
                <p:nvPr/>
              </p:nvSpPr>
              <p:spPr bwMode="auto">
                <a:xfrm rot="-180000">
                  <a:off x="2857" y="1434"/>
                  <a:ext cx="12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P</a:t>
                  </a:r>
                </a:p>
              </p:txBody>
            </p:sp>
            <p:sp>
              <p:nvSpPr>
                <p:cNvPr id="22628" name="Rectangle 156"/>
                <p:cNvSpPr>
                  <a:spLocks noChangeArrowheads="1"/>
                </p:cNvSpPr>
                <p:nvPr/>
              </p:nvSpPr>
              <p:spPr bwMode="auto">
                <a:xfrm rot="-180000">
                  <a:off x="3021" y="1424"/>
                  <a:ext cx="1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A</a:t>
                  </a:r>
                </a:p>
              </p:txBody>
            </p:sp>
          </p:grpSp>
        </p:grpSp>
        <p:grpSp>
          <p:nvGrpSpPr>
            <p:cNvPr id="22537" name="Group 157"/>
            <p:cNvGrpSpPr>
              <a:grpSpLocks/>
            </p:cNvGrpSpPr>
            <p:nvPr/>
          </p:nvGrpSpPr>
          <p:grpSpPr bwMode="auto">
            <a:xfrm>
              <a:off x="3840" y="768"/>
              <a:ext cx="1920" cy="2256"/>
              <a:chOff x="3724" y="755"/>
              <a:chExt cx="1905" cy="2075"/>
            </a:xfrm>
          </p:grpSpPr>
          <p:sp>
            <p:nvSpPr>
              <p:cNvPr id="22582" name="Line 158"/>
              <p:cNvSpPr>
                <a:spLocks noChangeShapeType="1"/>
              </p:cNvSpPr>
              <p:nvPr/>
            </p:nvSpPr>
            <p:spPr bwMode="auto">
              <a:xfrm flipV="1">
                <a:off x="3974" y="1019"/>
                <a:ext cx="1655" cy="1811"/>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2583" name="Group 159"/>
              <p:cNvGrpSpPr>
                <a:grpSpLocks/>
              </p:cNvGrpSpPr>
              <p:nvPr/>
            </p:nvGrpSpPr>
            <p:grpSpPr bwMode="auto">
              <a:xfrm>
                <a:off x="3724" y="2218"/>
                <a:ext cx="413" cy="412"/>
                <a:chOff x="3724" y="2218"/>
                <a:chExt cx="413" cy="412"/>
              </a:xfrm>
            </p:grpSpPr>
            <p:grpSp>
              <p:nvGrpSpPr>
                <p:cNvPr id="22611" name="Group 160"/>
                <p:cNvGrpSpPr>
                  <a:grpSpLocks/>
                </p:cNvGrpSpPr>
                <p:nvPr/>
              </p:nvGrpSpPr>
              <p:grpSpPr bwMode="auto">
                <a:xfrm>
                  <a:off x="3724" y="2218"/>
                  <a:ext cx="413" cy="412"/>
                  <a:chOff x="3724" y="2218"/>
                  <a:chExt cx="413" cy="412"/>
                </a:xfrm>
              </p:grpSpPr>
              <p:sp>
                <p:nvSpPr>
                  <p:cNvPr id="22616" name="Oval 161"/>
                  <p:cNvSpPr>
                    <a:spLocks noChangeArrowheads="1"/>
                  </p:cNvSpPr>
                  <p:nvPr/>
                </p:nvSpPr>
                <p:spPr bwMode="auto">
                  <a:xfrm rot="-1020000">
                    <a:off x="3724" y="2218"/>
                    <a:ext cx="413" cy="4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617" name="Line 162"/>
                  <p:cNvSpPr>
                    <a:spLocks noChangeShapeType="1"/>
                  </p:cNvSpPr>
                  <p:nvPr/>
                </p:nvSpPr>
                <p:spPr bwMode="auto">
                  <a:xfrm flipV="1">
                    <a:off x="3728" y="2363"/>
                    <a:ext cx="404" cy="12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618" name="Line 163"/>
                  <p:cNvSpPr>
                    <a:spLocks noChangeShapeType="1"/>
                  </p:cNvSpPr>
                  <p:nvPr/>
                </p:nvSpPr>
                <p:spPr bwMode="auto">
                  <a:xfrm>
                    <a:off x="3869" y="2223"/>
                    <a:ext cx="123" cy="40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612" name="Rectangle 164"/>
                <p:cNvSpPr>
                  <a:spLocks noChangeArrowheads="1"/>
                </p:cNvSpPr>
                <p:nvPr/>
              </p:nvSpPr>
              <p:spPr bwMode="auto">
                <a:xfrm rot="-1020000">
                  <a:off x="3749" y="2276"/>
                  <a:ext cx="12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A</a:t>
                  </a:r>
                </a:p>
              </p:txBody>
            </p:sp>
            <p:sp>
              <p:nvSpPr>
                <p:cNvPr id="22613" name="Rectangle 165"/>
                <p:cNvSpPr>
                  <a:spLocks noChangeArrowheads="1"/>
                </p:cNvSpPr>
                <p:nvPr/>
              </p:nvSpPr>
              <p:spPr bwMode="auto">
                <a:xfrm rot="-1020000">
                  <a:off x="3904" y="2220"/>
                  <a:ext cx="16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P</a:t>
                  </a:r>
                </a:p>
              </p:txBody>
            </p:sp>
            <p:sp>
              <p:nvSpPr>
                <p:cNvPr id="22614" name="Rectangle 166"/>
                <p:cNvSpPr>
                  <a:spLocks noChangeArrowheads="1"/>
                </p:cNvSpPr>
                <p:nvPr/>
              </p:nvSpPr>
              <p:spPr bwMode="auto">
                <a:xfrm rot="-1020000">
                  <a:off x="3801" y="2444"/>
                  <a:ext cx="12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S</a:t>
                  </a:r>
                </a:p>
              </p:txBody>
            </p:sp>
            <p:sp>
              <p:nvSpPr>
                <p:cNvPr id="22615" name="Rectangle 167"/>
                <p:cNvSpPr>
                  <a:spLocks noChangeArrowheads="1"/>
                </p:cNvSpPr>
                <p:nvPr/>
              </p:nvSpPr>
              <p:spPr bwMode="auto">
                <a:xfrm rot="-1020000">
                  <a:off x="3956" y="2390"/>
                  <a:ext cx="16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D</a:t>
                  </a:r>
                </a:p>
              </p:txBody>
            </p:sp>
          </p:grpSp>
          <p:grpSp>
            <p:nvGrpSpPr>
              <p:cNvPr id="22584" name="Group 168"/>
              <p:cNvGrpSpPr>
                <a:grpSpLocks/>
              </p:cNvGrpSpPr>
              <p:nvPr/>
            </p:nvGrpSpPr>
            <p:grpSpPr bwMode="auto">
              <a:xfrm>
                <a:off x="4178" y="1725"/>
                <a:ext cx="412" cy="416"/>
                <a:chOff x="4178" y="1725"/>
                <a:chExt cx="412" cy="416"/>
              </a:xfrm>
            </p:grpSpPr>
            <p:grpSp>
              <p:nvGrpSpPr>
                <p:cNvPr id="22603" name="Group 169"/>
                <p:cNvGrpSpPr>
                  <a:grpSpLocks/>
                </p:cNvGrpSpPr>
                <p:nvPr/>
              </p:nvGrpSpPr>
              <p:grpSpPr bwMode="auto">
                <a:xfrm>
                  <a:off x="4178" y="1728"/>
                  <a:ext cx="412" cy="413"/>
                  <a:chOff x="4178" y="1728"/>
                  <a:chExt cx="412" cy="413"/>
                </a:xfrm>
              </p:grpSpPr>
              <p:sp>
                <p:nvSpPr>
                  <p:cNvPr id="22608" name="Oval 170"/>
                  <p:cNvSpPr>
                    <a:spLocks noChangeArrowheads="1"/>
                  </p:cNvSpPr>
                  <p:nvPr/>
                </p:nvSpPr>
                <p:spPr bwMode="auto">
                  <a:xfrm rot="1320000">
                    <a:off x="4178" y="1728"/>
                    <a:ext cx="412" cy="4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609" name="Line 171"/>
                  <p:cNvSpPr>
                    <a:spLocks noChangeShapeType="1"/>
                  </p:cNvSpPr>
                  <p:nvPr/>
                </p:nvSpPr>
                <p:spPr bwMode="auto">
                  <a:xfrm>
                    <a:off x="4189" y="1855"/>
                    <a:ext cx="391" cy="15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610" name="Line 172"/>
                  <p:cNvSpPr>
                    <a:spLocks noChangeShapeType="1"/>
                  </p:cNvSpPr>
                  <p:nvPr/>
                </p:nvSpPr>
                <p:spPr bwMode="auto">
                  <a:xfrm flipH="1">
                    <a:off x="4307" y="1738"/>
                    <a:ext cx="156" cy="3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604" name="Rectangle 173"/>
                <p:cNvSpPr>
                  <a:spLocks noChangeArrowheads="1"/>
                </p:cNvSpPr>
                <p:nvPr/>
              </p:nvSpPr>
              <p:spPr bwMode="auto">
                <a:xfrm rot="1320000">
                  <a:off x="4263" y="1725"/>
                  <a:ext cx="12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A</a:t>
                  </a:r>
                </a:p>
              </p:txBody>
            </p:sp>
            <p:sp>
              <p:nvSpPr>
                <p:cNvPr id="22605" name="Rectangle 174"/>
                <p:cNvSpPr>
                  <a:spLocks noChangeArrowheads="1"/>
                </p:cNvSpPr>
                <p:nvPr/>
              </p:nvSpPr>
              <p:spPr bwMode="auto">
                <a:xfrm rot="1320000">
                  <a:off x="4413" y="1797"/>
                  <a:ext cx="16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P</a:t>
                  </a:r>
                </a:p>
              </p:txBody>
            </p:sp>
            <p:sp>
              <p:nvSpPr>
                <p:cNvPr id="22606" name="Rectangle 175"/>
                <p:cNvSpPr>
                  <a:spLocks noChangeArrowheads="1"/>
                </p:cNvSpPr>
                <p:nvPr/>
              </p:nvSpPr>
              <p:spPr bwMode="auto">
                <a:xfrm rot="1320000">
                  <a:off x="4197" y="1890"/>
                  <a:ext cx="12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S</a:t>
                  </a:r>
                </a:p>
              </p:txBody>
            </p:sp>
            <p:sp>
              <p:nvSpPr>
                <p:cNvPr id="22607" name="Rectangle 176"/>
                <p:cNvSpPr>
                  <a:spLocks noChangeArrowheads="1"/>
                </p:cNvSpPr>
                <p:nvPr/>
              </p:nvSpPr>
              <p:spPr bwMode="auto">
                <a:xfrm rot="1320000">
                  <a:off x="4345" y="1964"/>
                  <a:ext cx="16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D</a:t>
                  </a:r>
                </a:p>
              </p:txBody>
            </p:sp>
          </p:grpSp>
          <p:grpSp>
            <p:nvGrpSpPr>
              <p:cNvPr id="22585" name="Group 177"/>
              <p:cNvGrpSpPr>
                <a:grpSpLocks/>
              </p:cNvGrpSpPr>
              <p:nvPr/>
            </p:nvGrpSpPr>
            <p:grpSpPr bwMode="auto">
              <a:xfrm>
                <a:off x="5061" y="755"/>
                <a:ext cx="413" cy="414"/>
                <a:chOff x="5061" y="755"/>
                <a:chExt cx="413" cy="414"/>
              </a:xfrm>
            </p:grpSpPr>
            <p:grpSp>
              <p:nvGrpSpPr>
                <p:cNvPr id="22595" name="Group 178"/>
                <p:cNvGrpSpPr>
                  <a:grpSpLocks/>
                </p:cNvGrpSpPr>
                <p:nvPr/>
              </p:nvGrpSpPr>
              <p:grpSpPr bwMode="auto">
                <a:xfrm>
                  <a:off x="5061" y="755"/>
                  <a:ext cx="413" cy="414"/>
                  <a:chOff x="5061" y="755"/>
                  <a:chExt cx="413" cy="414"/>
                </a:xfrm>
              </p:grpSpPr>
              <p:sp>
                <p:nvSpPr>
                  <p:cNvPr id="22600" name="Oval 179"/>
                  <p:cNvSpPr>
                    <a:spLocks noChangeArrowheads="1"/>
                  </p:cNvSpPr>
                  <p:nvPr/>
                </p:nvSpPr>
                <p:spPr bwMode="auto">
                  <a:xfrm rot="-1020000">
                    <a:off x="5061" y="755"/>
                    <a:ext cx="413" cy="41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601" name="Line 180"/>
                  <p:cNvSpPr>
                    <a:spLocks noChangeShapeType="1"/>
                  </p:cNvSpPr>
                  <p:nvPr/>
                </p:nvSpPr>
                <p:spPr bwMode="auto">
                  <a:xfrm flipV="1">
                    <a:off x="5066" y="900"/>
                    <a:ext cx="403" cy="12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602" name="Line 181"/>
                  <p:cNvSpPr>
                    <a:spLocks noChangeShapeType="1"/>
                  </p:cNvSpPr>
                  <p:nvPr/>
                </p:nvSpPr>
                <p:spPr bwMode="auto">
                  <a:xfrm>
                    <a:off x="5205" y="760"/>
                    <a:ext cx="123" cy="40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596" name="Rectangle 182"/>
                <p:cNvSpPr>
                  <a:spLocks noChangeArrowheads="1"/>
                </p:cNvSpPr>
                <p:nvPr/>
              </p:nvSpPr>
              <p:spPr bwMode="auto">
                <a:xfrm rot="-1020000">
                  <a:off x="5083" y="812"/>
                  <a:ext cx="12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A</a:t>
                  </a:r>
                </a:p>
              </p:txBody>
            </p:sp>
            <p:sp>
              <p:nvSpPr>
                <p:cNvPr id="22597" name="Rectangle 183"/>
                <p:cNvSpPr>
                  <a:spLocks noChangeArrowheads="1"/>
                </p:cNvSpPr>
                <p:nvPr/>
              </p:nvSpPr>
              <p:spPr bwMode="auto">
                <a:xfrm rot="-1020000">
                  <a:off x="5240" y="757"/>
                  <a:ext cx="16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P</a:t>
                  </a:r>
                </a:p>
              </p:txBody>
            </p:sp>
            <p:sp>
              <p:nvSpPr>
                <p:cNvPr id="22598" name="Rectangle 184"/>
                <p:cNvSpPr>
                  <a:spLocks noChangeArrowheads="1"/>
                </p:cNvSpPr>
                <p:nvPr/>
              </p:nvSpPr>
              <p:spPr bwMode="auto">
                <a:xfrm rot="-1020000">
                  <a:off x="5140" y="980"/>
                  <a:ext cx="12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S</a:t>
                  </a:r>
                </a:p>
              </p:txBody>
            </p:sp>
            <p:sp>
              <p:nvSpPr>
                <p:cNvPr id="22599" name="Rectangle 185"/>
                <p:cNvSpPr>
                  <a:spLocks noChangeArrowheads="1"/>
                </p:cNvSpPr>
                <p:nvPr/>
              </p:nvSpPr>
              <p:spPr bwMode="auto">
                <a:xfrm rot="-1020000">
                  <a:off x="5294" y="926"/>
                  <a:ext cx="16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D</a:t>
                  </a:r>
                </a:p>
              </p:txBody>
            </p:sp>
          </p:grpSp>
          <p:grpSp>
            <p:nvGrpSpPr>
              <p:cNvPr id="22586" name="Group 186"/>
              <p:cNvGrpSpPr>
                <a:grpSpLocks/>
              </p:cNvGrpSpPr>
              <p:nvPr/>
            </p:nvGrpSpPr>
            <p:grpSpPr bwMode="auto">
              <a:xfrm>
                <a:off x="4621" y="1223"/>
                <a:ext cx="423" cy="419"/>
                <a:chOff x="4621" y="1223"/>
                <a:chExt cx="423" cy="419"/>
              </a:xfrm>
            </p:grpSpPr>
            <p:grpSp>
              <p:nvGrpSpPr>
                <p:cNvPr id="22587" name="Group 187"/>
                <p:cNvGrpSpPr>
                  <a:grpSpLocks/>
                </p:cNvGrpSpPr>
                <p:nvPr/>
              </p:nvGrpSpPr>
              <p:grpSpPr bwMode="auto">
                <a:xfrm>
                  <a:off x="4621" y="1223"/>
                  <a:ext cx="423" cy="419"/>
                  <a:chOff x="4621" y="1223"/>
                  <a:chExt cx="423" cy="419"/>
                </a:xfrm>
              </p:grpSpPr>
              <p:sp>
                <p:nvSpPr>
                  <p:cNvPr id="22592" name="Oval 188"/>
                  <p:cNvSpPr>
                    <a:spLocks noChangeArrowheads="1"/>
                  </p:cNvSpPr>
                  <p:nvPr/>
                </p:nvSpPr>
                <p:spPr bwMode="auto">
                  <a:xfrm rot="-180000">
                    <a:off x="4626" y="1227"/>
                    <a:ext cx="413" cy="4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593" name="Line 189"/>
                  <p:cNvSpPr>
                    <a:spLocks noChangeShapeType="1"/>
                  </p:cNvSpPr>
                  <p:nvPr/>
                </p:nvSpPr>
                <p:spPr bwMode="auto">
                  <a:xfrm flipV="1">
                    <a:off x="4621" y="1422"/>
                    <a:ext cx="423" cy="2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94" name="Line 190"/>
                  <p:cNvSpPr>
                    <a:spLocks noChangeShapeType="1"/>
                  </p:cNvSpPr>
                  <p:nvPr/>
                </p:nvSpPr>
                <p:spPr bwMode="auto">
                  <a:xfrm>
                    <a:off x="4820" y="1223"/>
                    <a:ext cx="24" cy="41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588" name="Rectangle 191"/>
                <p:cNvSpPr>
                  <a:spLocks noChangeArrowheads="1"/>
                </p:cNvSpPr>
                <p:nvPr/>
              </p:nvSpPr>
              <p:spPr bwMode="auto">
                <a:xfrm rot="-180000">
                  <a:off x="4672" y="1257"/>
                  <a:ext cx="1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D</a:t>
                  </a:r>
                </a:p>
              </p:txBody>
            </p:sp>
            <p:sp>
              <p:nvSpPr>
                <p:cNvPr id="22589" name="Rectangle 192"/>
                <p:cNvSpPr>
                  <a:spLocks noChangeArrowheads="1"/>
                </p:cNvSpPr>
                <p:nvPr/>
              </p:nvSpPr>
              <p:spPr bwMode="auto">
                <a:xfrm rot="-180000">
                  <a:off x="4836" y="1246"/>
                  <a:ext cx="16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S</a:t>
                  </a:r>
                </a:p>
              </p:txBody>
            </p:sp>
            <p:sp>
              <p:nvSpPr>
                <p:cNvPr id="22590" name="Rectangle 193"/>
                <p:cNvSpPr>
                  <a:spLocks noChangeArrowheads="1"/>
                </p:cNvSpPr>
                <p:nvPr/>
              </p:nvSpPr>
              <p:spPr bwMode="auto">
                <a:xfrm rot="-180000">
                  <a:off x="4677" y="1434"/>
                  <a:ext cx="12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P</a:t>
                  </a:r>
                </a:p>
              </p:txBody>
            </p:sp>
            <p:sp>
              <p:nvSpPr>
                <p:cNvPr id="22591" name="Rectangle 194"/>
                <p:cNvSpPr>
                  <a:spLocks noChangeArrowheads="1"/>
                </p:cNvSpPr>
                <p:nvPr/>
              </p:nvSpPr>
              <p:spPr bwMode="auto">
                <a:xfrm rot="-180000">
                  <a:off x="4845" y="1423"/>
                  <a:ext cx="16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A</a:t>
                  </a:r>
                </a:p>
              </p:txBody>
            </p:sp>
          </p:grpSp>
        </p:grpSp>
        <p:sp>
          <p:nvSpPr>
            <p:cNvPr id="22538" name="Rectangle 195"/>
            <p:cNvSpPr>
              <a:spLocks noChangeArrowheads="1"/>
            </p:cNvSpPr>
            <p:nvPr/>
          </p:nvSpPr>
          <p:spPr bwMode="auto">
            <a:xfrm>
              <a:off x="2832" y="3168"/>
              <a:ext cx="81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600">
                  <a:cs typeface="Arial" pitchFamily="34" charset="0"/>
                </a:rPr>
                <a:t>Community Resources</a:t>
              </a:r>
            </a:p>
          </p:txBody>
        </p:sp>
        <p:sp>
          <p:nvSpPr>
            <p:cNvPr id="22539" name="Rectangle 196"/>
            <p:cNvSpPr>
              <a:spLocks noChangeArrowheads="1"/>
            </p:cNvSpPr>
            <p:nvPr/>
          </p:nvSpPr>
          <p:spPr bwMode="auto">
            <a:xfrm>
              <a:off x="96" y="3120"/>
              <a:ext cx="621"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cs typeface="Arial" pitchFamily="34" charset="0"/>
                </a:rPr>
                <a:t>Self-</a:t>
              </a:r>
            </a:p>
            <a:p>
              <a:r>
                <a:rPr lang="en-US" sz="1600">
                  <a:cs typeface="Arial" pitchFamily="34" charset="0"/>
                </a:rPr>
                <a:t>Manage-</a:t>
              </a:r>
            </a:p>
            <a:p>
              <a:r>
                <a:rPr lang="en-US" sz="1600">
                  <a:cs typeface="Arial" pitchFamily="34" charset="0"/>
                </a:rPr>
                <a:t>ment </a:t>
              </a:r>
            </a:p>
            <a:p>
              <a:r>
                <a:rPr lang="en-US" sz="1600">
                  <a:cs typeface="Arial" pitchFamily="34" charset="0"/>
                </a:rPr>
                <a:t>Support</a:t>
              </a:r>
            </a:p>
          </p:txBody>
        </p:sp>
        <p:sp>
          <p:nvSpPr>
            <p:cNvPr id="22540" name="Rectangle 197"/>
            <p:cNvSpPr>
              <a:spLocks noChangeArrowheads="1"/>
            </p:cNvSpPr>
            <p:nvPr/>
          </p:nvSpPr>
          <p:spPr bwMode="auto">
            <a:xfrm>
              <a:off x="720" y="3168"/>
              <a:ext cx="62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600">
                  <a:cs typeface="Arial" pitchFamily="34" charset="0"/>
                </a:rPr>
                <a:t>Delivery </a:t>
              </a:r>
            </a:p>
            <a:p>
              <a:r>
                <a:rPr lang="en-US" sz="1600">
                  <a:cs typeface="Arial" pitchFamily="34" charset="0"/>
                </a:rPr>
                <a:t>System</a:t>
              </a:r>
            </a:p>
            <a:p>
              <a:r>
                <a:rPr lang="en-US" sz="1600">
                  <a:cs typeface="Arial" pitchFamily="34" charset="0"/>
                </a:rPr>
                <a:t> Design</a:t>
              </a:r>
            </a:p>
          </p:txBody>
        </p:sp>
        <p:sp>
          <p:nvSpPr>
            <p:cNvPr id="22541" name="Rectangle 198"/>
            <p:cNvSpPr>
              <a:spLocks noChangeArrowheads="1"/>
            </p:cNvSpPr>
            <p:nvPr/>
          </p:nvSpPr>
          <p:spPr bwMode="auto">
            <a:xfrm>
              <a:off x="1983" y="3168"/>
              <a:ext cx="75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en-US" sz="1600">
                  <a:cs typeface="Arial" pitchFamily="34" charset="0"/>
                </a:rPr>
                <a:t>Clinical </a:t>
              </a:r>
            </a:p>
            <a:p>
              <a:pPr algn="ctr"/>
              <a:r>
                <a:rPr lang="en-US" sz="1600">
                  <a:cs typeface="Arial" pitchFamily="34" charset="0"/>
                </a:rPr>
                <a:t>Information</a:t>
              </a:r>
            </a:p>
            <a:p>
              <a:pPr algn="ctr"/>
              <a:r>
                <a:rPr lang="en-US" sz="1600">
                  <a:cs typeface="Arial" pitchFamily="34" charset="0"/>
                </a:rPr>
                <a:t> Systems</a:t>
              </a:r>
              <a:endParaRPr lang="en-US" sz="2000">
                <a:cs typeface="Arial" pitchFamily="34" charset="0"/>
              </a:endParaRPr>
            </a:p>
          </p:txBody>
        </p:sp>
        <p:grpSp>
          <p:nvGrpSpPr>
            <p:cNvPr id="22542" name="Group 199"/>
            <p:cNvGrpSpPr>
              <a:grpSpLocks/>
            </p:cNvGrpSpPr>
            <p:nvPr/>
          </p:nvGrpSpPr>
          <p:grpSpPr bwMode="auto">
            <a:xfrm>
              <a:off x="192" y="912"/>
              <a:ext cx="1584" cy="2123"/>
              <a:chOff x="1036" y="755"/>
              <a:chExt cx="1905" cy="2075"/>
            </a:xfrm>
          </p:grpSpPr>
          <p:sp>
            <p:nvSpPr>
              <p:cNvPr id="22545" name="Line 200"/>
              <p:cNvSpPr>
                <a:spLocks noChangeShapeType="1"/>
              </p:cNvSpPr>
              <p:nvPr/>
            </p:nvSpPr>
            <p:spPr bwMode="auto">
              <a:xfrm flipV="1">
                <a:off x="1286" y="1019"/>
                <a:ext cx="1655" cy="1811"/>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2546" name="Group 201"/>
              <p:cNvGrpSpPr>
                <a:grpSpLocks/>
              </p:cNvGrpSpPr>
              <p:nvPr/>
            </p:nvGrpSpPr>
            <p:grpSpPr bwMode="auto">
              <a:xfrm>
                <a:off x="1036" y="2218"/>
                <a:ext cx="413" cy="412"/>
                <a:chOff x="1036" y="2218"/>
                <a:chExt cx="413" cy="412"/>
              </a:xfrm>
            </p:grpSpPr>
            <p:grpSp>
              <p:nvGrpSpPr>
                <p:cNvPr id="22574" name="Group 202"/>
                <p:cNvGrpSpPr>
                  <a:grpSpLocks/>
                </p:cNvGrpSpPr>
                <p:nvPr/>
              </p:nvGrpSpPr>
              <p:grpSpPr bwMode="auto">
                <a:xfrm>
                  <a:off x="1036" y="2218"/>
                  <a:ext cx="413" cy="412"/>
                  <a:chOff x="1036" y="2218"/>
                  <a:chExt cx="413" cy="412"/>
                </a:xfrm>
              </p:grpSpPr>
              <p:sp>
                <p:nvSpPr>
                  <p:cNvPr id="22579" name="Oval 203"/>
                  <p:cNvSpPr>
                    <a:spLocks noChangeArrowheads="1"/>
                  </p:cNvSpPr>
                  <p:nvPr/>
                </p:nvSpPr>
                <p:spPr bwMode="auto">
                  <a:xfrm rot="-1020000">
                    <a:off x="1036" y="2218"/>
                    <a:ext cx="413" cy="4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580" name="Line 204"/>
                  <p:cNvSpPr>
                    <a:spLocks noChangeShapeType="1"/>
                  </p:cNvSpPr>
                  <p:nvPr/>
                </p:nvSpPr>
                <p:spPr bwMode="auto">
                  <a:xfrm flipV="1">
                    <a:off x="1040" y="2362"/>
                    <a:ext cx="404" cy="1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81" name="Line 205"/>
                  <p:cNvSpPr>
                    <a:spLocks noChangeShapeType="1"/>
                  </p:cNvSpPr>
                  <p:nvPr/>
                </p:nvSpPr>
                <p:spPr bwMode="auto">
                  <a:xfrm>
                    <a:off x="1180" y="2223"/>
                    <a:ext cx="124" cy="40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575" name="Rectangle 206"/>
                <p:cNvSpPr>
                  <a:spLocks noChangeArrowheads="1"/>
                </p:cNvSpPr>
                <p:nvPr/>
              </p:nvSpPr>
              <p:spPr bwMode="auto">
                <a:xfrm rot="-1020000">
                  <a:off x="1062" y="2274"/>
                  <a:ext cx="12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A</a:t>
                  </a:r>
                </a:p>
              </p:txBody>
            </p:sp>
            <p:sp>
              <p:nvSpPr>
                <p:cNvPr id="22576" name="Rectangle 207"/>
                <p:cNvSpPr>
                  <a:spLocks noChangeArrowheads="1"/>
                </p:cNvSpPr>
                <p:nvPr/>
              </p:nvSpPr>
              <p:spPr bwMode="auto">
                <a:xfrm rot="-1020000">
                  <a:off x="1216" y="2220"/>
                  <a:ext cx="16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P</a:t>
                  </a:r>
                </a:p>
              </p:txBody>
            </p:sp>
            <p:sp>
              <p:nvSpPr>
                <p:cNvPr id="22577" name="Rectangle 208"/>
                <p:cNvSpPr>
                  <a:spLocks noChangeArrowheads="1"/>
                </p:cNvSpPr>
                <p:nvPr/>
              </p:nvSpPr>
              <p:spPr bwMode="auto">
                <a:xfrm rot="-1020000">
                  <a:off x="1114" y="2442"/>
                  <a:ext cx="12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S</a:t>
                  </a:r>
                </a:p>
              </p:txBody>
            </p:sp>
            <p:sp>
              <p:nvSpPr>
                <p:cNvPr id="22578" name="Rectangle 209"/>
                <p:cNvSpPr>
                  <a:spLocks noChangeArrowheads="1"/>
                </p:cNvSpPr>
                <p:nvPr/>
              </p:nvSpPr>
              <p:spPr bwMode="auto">
                <a:xfrm rot="-1020000">
                  <a:off x="1269" y="2389"/>
                  <a:ext cx="16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D</a:t>
                  </a:r>
                </a:p>
              </p:txBody>
            </p:sp>
          </p:grpSp>
          <p:grpSp>
            <p:nvGrpSpPr>
              <p:cNvPr id="22547" name="Group 210"/>
              <p:cNvGrpSpPr>
                <a:grpSpLocks/>
              </p:cNvGrpSpPr>
              <p:nvPr/>
            </p:nvGrpSpPr>
            <p:grpSpPr bwMode="auto">
              <a:xfrm>
                <a:off x="1490" y="1725"/>
                <a:ext cx="412" cy="416"/>
                <a:chOff x="1490" y="1725"/>
                <a:chExt cx="412" cy="416"/>
              </a:xfrm>
            </p:grpSpPr>
            <p:grpSp>
              <p:nvGrpSpPr>
                <p:cNvPr id="22566" name="Group 211"/>
                <p:cNvGrpSpPr>
                  <a:grpSpLocks/>
                </p:cNvGrpSpPr>
                <p:nvPr/>
              </p:nvGrpSpPr>
              <p:grpSpPr bwMode="auto">
                <a:xfrm>
                  <a:off x="1490" y="1728"/>
                  <a:ext cx="412" cy="413"/>
                  <a:chOff x="1490" y="1728"/>
                  <a:chExt cx="412" cy="413"/>
                </a:xfrm>
              </p:grpSpPr>
              <p:sp>
                <p:nvSpPr>
                  <p:cNvPr id="22571" name="Oval 212"/>
                  <p:cNvSpPr>
                    <a:spLocks noChangeArrowheads="1"/>
                  </p:cNvSpPr>
                  <p:nvPr/>
                </p:nvSpPr>
                <p:spPr bwMode="auto">
                  <a:xfrm rot="1320000">
                    <a:off x="1489" y="1728"/>
                    <a:ext cx="413" cy="4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572" name="Line 213"/>
                  <p:cNvSpPr>
                    <a:spLocks noChangeShapeType="1"/>
                  </p:cNvSpPr>
                  <p:nvPr/>
                </p:nvSpPr>
                <p:spPr bwMode="auto">
                  <a:xfrm>
                    <a:off x="1500" y="1855"/>
                    <a:ext cx="392" cy="15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73" name="Line 214"/>
                  <p:cNvSpPr>
                    <a:spLocks noChangeShapeType="1"/>
                  </p:cNvSpPr>
                  <p:nvPr/>
                </p:nvSpPr>
                <p:spPr bwMode="auto">
                  <a:xfrm flipH="1">
                    <a:off x="1618" y="1738"/>
                    <a:ext cx="156" cy="3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567" name="Rectangle 215"/>
                <p:cNvSpPr>
                  <a:spLocks noChangeArrowheads="1"/>
                </p:cNvSpPr>
                <p:nvPr/>
              </p:nvSpPr>
              <p:spPr bwMode="auto">
                <a:xfrm rot="1320000">
                  <a:off x="1571" y="1725"/>
                  <a:ext cx="12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A</a:t>
                  </a:r>
                </a:p>
              </p:txBody>
            </p:sp>
            <p:sp>
              <p:nvSpPr>
                <p:cNvPr id="22568" name="Rectangle 216"/>
                <p:cNvSpPr>
                  <a:spLocks noChangeArrowheads="1"/>
                </p:cNvSpPr>
                <p:nvPr/>
              </p:nvSpPr>
              <p:spPr bwMode="auto">
                <a:xfrm rot="1320000">
                  <a:off x="1722" y="1798"/>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P</a:t>
                  </a:r>
                </a:p>
              </p:txBody>
            </p:sp>
            <p:sp>
              <p:nvSpPr>
                <p:cNvPr id="22569" name="Rectangle 217"/>
                <p:cNvSpPr>
                  <a:spLocks noChangeArrowheads="1"/>
                </p:cNvSpPr>
                <p:nvPr/>
              </p:nvSpPr>
              <p:spPr bwMode="auto">
                <a:xfrm rot="1320000">
                  <a:off x="1504" y="1891"/>
                  <a:ext cx="127"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S</a:t>
                  </a:r>
                </a:p>
              </p:txBody>
            </p:sp>
            <p:sp>
              <p:nvSpPr>
                <p:cNvPr id="22570" name="Rectangle 218"/>
                <p:cNvSpPr>
                  <a:spLocks noChangeArrowheads="1"/>
                </p:cNvSpPr>
                <p:nvPr/>
              </p:nvSpPr>
              <p:spPr bwMode="auto">
                <a:xfrm rot="1320000">
                  <a:off x="1655" y="1961"/>
                  <a:ext cx="16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D</a:t>
                  </a:r>
                </a:p>
              </p:txBody>
            </p:sp>
          </p:grpSp>
          <p:grpSp>
            <p:nvGrpSpPr>
              <p:cNvPr id="22548" name="Group 219"/>
              <p:cNvGrpSpPr>
                <a:grpSpLocks/>
              </p:cNvGrpSpPr>
              <p:nvPr/>
            </p:nvGrpSpPr>
            <p:grpSpPr bwMode="auto">
              <a:xfrm>
                <a:off x="2373" y="755"/>
                <a:ext cx="413" cy="414"/>
                <a:chOff x="2373" y="755"/>
                <a:chExt cx="413" cy="414"/>
              </a:xfrm>
            </p:grpSpPr>
            <p:grpSp>
              <p:nvGrpSpPr>
                <p:cNvPr id="22558" name="Group 220"/>
                <p:cNvGrpSpPr>
                  <a:grpSpLocks/>
                </p:cNvGrpSpPr>
                <p:nvPr/>
              </p:nvGrpSpPr>
              <p:grpSpPr bwMode="auto">
                <a:xfrm>
                  <a:off x="2373" y="755"/>
                  <a:ext cx="413" cy="414"/>
                  <a:chOff x="2373" y="755"/>
                  <a:chExt cx="413" cy="414"/>
                </a:xfrm>
              </p:grpSpPr>
              <p:sp>
                <p:nvSpPr>
                  <p:cNvPr id="22563" name="Oval 221"/>
                  <p:cNvSpPr>
                    <a:spLocks noChangeArrowheads="1"/>
                  </p:cNvSpPr>
                  <p:nvPr/>
                </p:nvSpPr>
                <p:spPr bwMode="auto">
                  <a:xfrm rot="-1020000">
                    <a:off x="2373" y="755"/>
                    <a:ext cx="413" cy="41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564" name="Line 222"/>
                  <p:cNvSpPr>
                    <a:spLocks noChangeShapeType="1"/>
                  </p:cNvSpPr>
                  <p:nvPr/>
                </p:nvSpPr>
                <p:spPr bwMode="auto">
                  <a:xfrm flipV="1">
                    <a:off x="2378" y="900"/>
                    <a:ext cx="403" cy="12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65" name="Line 223"/>
                  <p:cNvSpPr>
                    <a:spLocks noChangeShapeType="1"/>
                  </p:cNvSpPr>
                  <p:nvPr/>
                </p:nvSpPr>
                <p:spPr bwMode="auto">
                  <a:xfrm>
                    <a:off x="2518" y="760"/>
                    <a:ext cx="123" cy="40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559" name="Rectangle 224"/>
                <p:cNvSpPr>
                  <a:spLocks noChangeArrowheads="1"/>
                </p:cNvSpPr>
                <p:nvPr/>
              </p:nvSpPr>
              <p:spPr bwMode="auto">
                <a:xfrm rot="-1020000">
                  <a:off x="2400" y="812"/>
                  <a:ext cx="12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A</a:t>
                  </a:r>
                </a:p>
              </p:txBody>
            </p:sp>
            <p:sp>
              <p:nvSpPr>
                <p:cNvPr id="22560" name="Rectangle 225"/>
                <p:cNvSpPr>
                  <a:spLocks noChangeArrowheads="1"/>
                </p:cNvSpPr>
                <p:nvPr/>
              </p:nvSpPr>
              <p:spPr bwMode="auto">
                <a:xfrm rot="-1020000">
                  <a:off x="2554" y="757"/>
                  <a:ext cx="16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P</a:t>
                  </a:r>
                </a:p>
              </p:txBody>
            </p:sp>
            <p:sp>
              <p:nvSpPr>
                <p:cNvPr id="22561" name="Rectangle 226"/>
                <p:cNvSpPr>
                  <a:spLocks noChangeArrowheads="1"/>
                </p:cNvSpPr>
                <p:nvPr/>
              </p:nvSpPr>
              <p:spPr bwMode="auto">
                <a:xfrm rot="-1020000">
                  <a:off x="2450" y="979"/>
                  <a:ext cx="12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S</a:t>
                  </a:r>
                </a:p>
              </p:txBody>
            </p:sp>
            <p:sp>
              <p:nvSpPr>
                <p:cNvPr id="22562" name="Rectangle 227"/>
                <p:cNvSpPr>
                  <a:spLocks noChangeArrowheads="1"/>
                </p:cNvSpPr>
                <p:nvPr/>
              </p:nvSpPr>
              <p:spPr bwMode="auto">
                <a:xfrm rot="-1020000">
                  <a:off x="2607" y="926"/>
                  <a:ext cx="16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D</a:t>
                  </a:r>
                </a:p>
              </p:txBody>
            </p:sp>
          </p:grpSp>
          <p:grpSp>
            <p:nvGrpSpPr>
              <p:cNvPr id="22549" name="Group 228"/>
              <p:cNvGrpSpPr>
                <a:grpSpLocks/>
              </p:cNvGrpSpPr>
              <p:nvPr/>
            </p:nvGrpSpPr>
            <p:grpSpPr bwMode="auto">
              <a:xfrm>
                <a:off x="1933" y="1223"/>
                <a:ext cx="423" cy="419"/>
                <a:chOff x="1933" y="1223"/>
                <a:chExt cx="423" cy="419"/>
              </a:xfrm>
            </p:grpSpPr>
            <p:grpSp>
              <p:nvGrpSpPr>
                <p:cNvPr id="22550" name="Group 229"/>
                <p:cNvGrpSpPr>
                  <a:grpSpLocks/>
                </p:cNvGrpSpPr>
                <p:nvPr/>
              </p:nvGrpSpPr>
              <p:grpSpPr bwMode="auto">
                <a:xfrm>
                  <a:off x="1933" y="1223"/>
                  <a:ext cx="423" cy="419"/>
                  <a:chOff x="1933" y="1223"/>
                  <a:chExt cx="423" cy="419"/>
                </a:xfrm>
              </p:grpSpPr>
              <p:sp>
                <p:nvSpPr>
                  <p:cNvPr id="22555" name="Oval 230"/>
                  <p:cNvSpPr>
                    <a:spLocks noChangeArrowheads="1"/>
                  </p:cNvSpPr>
                  <p:nvPr/>
                </p:nvSpPr>
                <p:spPr bwMode="auto">
                  <a:xfrm rot="-180000">
                    <a:off x="1938" y="1227"/>
                    <a:ext cx="414" cy="4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22556" name="Line 231"/>
                  <p:cNvSpPr>
                    <a:spLocks noChangeShapeType="1"/>
                  </p:cNvSpPr>
                  <p:nvPr/>
                </p:nvSpPr>
                <p:spPr bwMode="auto">
                  <a:xfrm flipV="1">
                    <a:off x="1933" y="1422"/>
                    <a:ext cx="423" cy="2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57" name="Line 232"/>
                  <p:cNvSpPr>
                    <a:spLocks noChangeShapeType="1"/>
                  </p:cNvSpPr>
                  <p:nvPr/>
                </p:nvSpPr>
                <p:spPr bwMode="auto">
                  <a:xfrm>
                    <a:off x="2133" y="1224"/>
                    <a:ext cx="24" cy="41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551" name="Rectangle 233"/>
                <p:cNvSpPr>
                  <a:spLocks noChangeArrowheads="1"/>
                </p:cNvSpPr>
                <p:nvPr/>
              </p:nvSpPr>
              <p:spPr bwMode="auto">
                <a:xfrm rot="-180000">
                  <a:off x="1984" y="1258"/>
                  <a:ext cx="12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D</a:t>
                  </a:r>
                </a:p>
              </p:txBody>
            </p:sp>
            <p:sp>
              <p:nvSpPr>
                <p:cNvPr id="22552" name="Rectangle 234"/>
                <p:cNvSpPr>
                  <a:spLocks noChangeArrowheads="1"/>
                </p:cNvSpPr>
                <p:nvPr/>
              </p:nvSpPr>
              <p:spPr bwMode="auto">
                <a:xfrm rot="-180000">
                  <a:off x="2148" y="1246"/>
                  <a:ext cx="16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S</a:t>
                  </a:r>
                </a:p>
              </p:txBody>
            </p:sp>
            <p:sp>
              <p:nvSpPr>
                <p:cNvPr id="22553" name="Rectangle 235"/>
                <p:cNvSpPr>
                  <a:spLocks noChangeArrowheads="1"/>
                </p:cNvSpPr>
                <p:nvPr/>
              </p:nvSpPr>
              <p:spPr bwMode="auto">
                <a:xfrm rot="-180000">
                  <a:off x="1995" y="1435"/>
                  <a:ext cx="1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P</a:t>
                  </a:r>
                </a:p>
              </p:txBody>
            </p:sp>
            <p:sp>
              <p:nvSpPr>
                <p:cNvPr id="22554" name="Rectangle 236"/>
                <p:cNvSpPr>
                  <a:spLocks noChangeArrowheads="1"/>
                </p:cNvSpPr>
                <p:nvPr/>
              </p:nvSpPr>
              <p:spPr bwMode="auto">
                <a:xfrm rot="-180000">
                  <a:off x="2157" y="1425"/>
                  <a:ext cx="16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p>
                  <a:pPr defTabSz="585788">
                    <a:spcBef>
                      <a:spcPct val="50000"/>
                    </a:spcBef>
                  </a:pPr>
                  <a:r>
                    <a:rPr lang="en-US" sz="1400">
                      <a:cs typeface="Arial" pitchFamily="34" charset="0"/>
                    </a:rPr>
                    <a:t>A</a:t>
                  </a:r>
                </a:p>
              </p:txBody>
            </p:sp>
          </p:grpSp>
        </p:grpSp>
        <p:sp>
          <p:nvSpPr>
            <p:cNvPr id="22543" name="Rectangle 237"/>
            <p:cNvSpPr>
              <a:spLocks noChangeArrowheads="1"/>
            </p:cNvSpPr>
            <p:nvPr/>
          </p:nvSpPr>
          <p:spPr bwMode="auto">
            <a:xfrm>
              <a:off x="3792" y="3216"/>
              <a:ext cx="8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600">
                  <a:cs typeface="Arial" pitchFamily="34" charset="0"/>
                </a:rPr>
                <a:t>Leadership</a:t>
              </a:r>
            </a:p>
          </p:txBody>
        </p:sp>
        <p:sp>
          <p:nvSpPr>
            <p:cNvPr id="22544" name="Rectangle 238"/>
            <p:cNvSpPr>
              <a:spLocks noChangeArrowheads="1"/>
            </p:cNvSpPr>
            <p:nvPr/>
          </p:nvSpPr>
          <p:spPr bwMode="auto">
            <a:xfrm>
              <a:off x="1344" y="3216"/>
              <a:ext cx="72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600">
                  <a:cs typeface="Arial" pitchFamily="34" charset="0"/>
                </a:rPr>
                <a:t>Decision Support</a:t>
              </a:r>
            </a:p>
          </p:txBody>
        </p:sp>
      </p:grpSp>
      <p:sp>
        <p:nvSpPr>
          <p:cNvPr id="117003" name="Rectangle 267"/>
          <p:cNvSpPr>
            <a:spLocks noGrp="1" noChangeArrowheads="1"/>
          </p:cNvSpPr>
          <p:nvPr>
            <p:ph type="title"/>
          </p:nvPr>
        </p:nvSpPr>
        <p:spPr>
          <a:xfrm>
            <a:off x="1728789" y="228600"/>
            <a:ext cx="4519612" cy="1219200"/>
          </a:xfrm>
          <a:ln>
            <a:miter lim="800000"/>
            <a:headEnd/>
            <a:tailEnd/>
          </a:ln>
          <a:extLst>
            <a:ext uri="{FAA26D3D-D897-4be2-8F04-BA451C77F1D7}"/>
          </a:extLst>
        </p:spPr>
        <p:txBody>
          <a:bodyPr>
            <a:normAutofit fontScale="90000"/>
          </a:bodyPr>
          <a:lstStyle/>
          <a:p>
            <a:pPr algn="ctr">
              <a:defRPr/>
            </a:pPr>
            <a:r>
              <a:rPr lang="en-US" dirty="0"/>
              <a:t/>
            </a:r>
            <a:br>
              <a:rPr lang="en-US" dirty="0"/>
            </a:br>
            <a:r>
              <a:rPr lang="en-US" dirty="0"/>
              <a:t>Changes in Parallel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914400"/>
          </a:xfrm>
          <a:ln>
            <a:miter lim="800000"/>
            <a:headEnd/>
            <a:tailEnd/>
          </a:ln>
          <a:extLst>
            <a:ext uri="{FAA26D3D-D897-4be2-8F04-BA451C77F1D7}"/>
          </a:extLst>
        </p:spPr>
        <p:txBody>
          <a:bodyPr/>
          <a:lstStyle/>
          <a:p>
            <a:pPr eaLnBrk="1" fontAlgn="auto" hangingPunct="1">
              <a:spcAft>
                <a:spcPts val="0"/>
              </a:spcAft>
              <a:defRPr/>
            </a:pPr>
            <a:r>
              <a:rPr smtClean="0">
                <a:solidFill>
                  <a:srgbClr val="DBE7B6"/>
                </a:solidFill>
              </a:rPr>
              <a:t>Implementation</a:t>
            </a:r>
            <a:endParaRPr smtClean="0">
              <a:ln>
                <a:noFill/>
              </a:ln>
              <a:solidFill>
                <a:srgbClr val="DBE7B6"/>
              </a:solidFill>
            </a:endParaRPr>
          </a:p>
        </p:txBody>
      </p:sp>
      <p:sp>
        <p:nvSpPr>
          <p:cNvPr id="23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211ED15-FB4B-4CB2-9A62-1A509157C187}" type="slidenum">
              <a:rPr lang="en-US">
                <a:solidFill>
                  <a:srgbClr val="D1EAEE"/>
                </a:solidFill>
              </a:rPr>
              <a:pPr eaLnBrk="1" hangingPunct="1"/>
              <a:t>18</a:t>
            </a:fld>
            <a:endParaRPr lang="en-US">
              <a:solidFill>
                <a:srgbClr val="D1EAEE"/>
              </a:solidFill>
            </a:endParaRPr>
          </a:p>
        </p:txBody>
      </p:sp>
      <p:sp>
        <p:nvSpPr>
          <p:cNvPr id="37891" name="Rectangle 3"/>
          <p:cNvSpPr>
            <a:spLocks noGrp="1" noChangeArrowheads="1"/>
          </p:cNvSpPr>
          <p:nvPr>
            <p:ph type="body" sz="half" idx="1"/>
          </p:nvPr>
        </p:nvSpPr>
        <p:spPr>
          <a:xfrm>
            <a:off x="228600" y="1828800"/>
            <a:ext cx="3933825" cy="4191000"/>
          </a:xfrm>
        </p:spPr>
        <p:txBody>
          <a:bodyPr/>
          <a:lstStyle/>
          <a:p>
            <a:pPr>
              <a:defRPr/>
            </a:pPr>
            <a:endParaRPr lang="en-US" sz="3200" smtClean="0">
              <a:latin typeface="Verdana" pitchFamily="34" charset="0"/>
              <a:ea typeface="ＭＳ Ｐゴシック" pitchFamily="34" charset="-128"/>
            </a:endParaRPr>
          </a:p>
          <a:p>
            <a:pPr>
              <a:defRPr/>
            </a:pPr>
            <a:endParaRPr lang="en-US" sz="3200" smtClean="0">
              <a:latin typeface="Verdana" pitchFamily="34" charset="0"/>
              <a:ea typeface="ＭＳ Ｐゴシック" pitchFamily="34" charset="-128"/>
            </a:endParaRPr>
          </a:p>
          <a:p>
            <a:pPr algn="ctr">
              <a:buFont typeface="Wingdings" pitchFamily="2" charset="2"/>
              <a:buNone/>
              <a:defRPr/>
            </a:pPr>
            <a:r>
              <a:rPr lang="en-US" sz="3200" smtClean="0">
                <a:latin typeface="Verdana" pitchFamily="34" charset="0"/>
                <a:ea typeface="ＭＳ Ｐゴシック" pitchFamily="34" charset="-128"/>
              </a:rPr>
              <a:t>….a permanent change to the way work</a:t>
            </a:r>
          </a:p>
          <a:p>
            <a:pPr algn="ctr">
              <a:buFont typeface="Wingdings" pitchFamily="2" charset="2"/>
              <a:buNone/>
              <a:defRPr/>
            </a:pPr>
            <a:r>
              <a:rPr lang="en-US" sz="3200" smtClean="0">
                <a:latin typeface="Verdana" pitchFamily="34" charset="0"/>
                <a:ea typeface="ＭＳ Ｐゴシック" pitchFamily="34" charset="-128"/>
              </a:rPr>
              <a:t> is done</a:t>
            </a:r>
            <a:endParaRPr lang="en-US" sz="3200" smtClean="0">
              <a:ea typeface="ＭＳ Ｐゴシック" pitchFamily="34" charset="-128"/>
            </a:endParaRPr>
          </a:p>
        </p:txBody>
      </p:sp>
      <p:sp>
        <p:nvSpPr>
          <p:cNvPr id="23557" name="Rectangle 4"/>
          <p:cNvSpPr txBox="1">
            <a:spLocks noChangeArrowheads="1"/>
          </p:cNvSpPr>
          <p:nvPr/>
        </p:nvSpPr>
        <p:spPr bwMode="auto">
          <a:xfrm>
            <a:off x="4724400" y="1981200"/>
            <a:ext cx="39338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90000"/>
              </a:lnSpc>
              <a:spcBef>
                <a:spcPct val="20000"/>
              </a:spcBef>
              <a:buClr>
                <a:srgbClr val="0BD0D9"/>
              </a:buClr>
              <a:buSzPct val="95000"/>
              <a:buFont typeface="Wingdings" pitchFamily="2" charset="2"/>
              <a:buNone/>
            </a:pPr>
            <a:r>
              <a:rPr lang="en-US" sz="2600">
                <a:latin typeface="Verdana" pitchFamily="34" charset="0"/>
              </a:rPr>
              <a:t>-Documentation</a:t>
            </a:r>
          </a:p>
          <a:p>
            <a:pPr>
              <a:lnSpc>
                <a:spcPct val="90000"/>
              </a:lnSpc>
              <a:spcBef>
                <a:spcPct val="20000"/>
              </a:spcBef>
              <a:buClr>
                <a:srgbClr val="0BD0D9"/>
              </a:buClr>
              <a:buSzPct val="95000"/>
              <a:buFont typeface="Wingdings" pitchFamily="2" charset="2"/>
              <a:buNone/>
            </a:pPr>
            <a:r>
              <a:rPr lang="en-US" sz="2600">
                <a:latin typeface="Verdana" pitchFamily="34" charset="0"/>
              </a:rPr>
              <a:t>-Policies &amp; procedures</a:t>
            </a:r>
          </a:p>
          <a:p>
            <a:pPr>
              <a:lnSpc>
                <a:spcPct val="90000"/>
              </a:lnSpc>
              <a:spcBef>
                <a:spcPct val="20000"/>
              </a:spcBef>
              <a:buClr>
                <a:srgbClr val="0BD0D9"/>
              </a:buClr>
              <a:buSzPct val="95000"/>
              <a:buFont typeface="Wingdings" pitchFamily="2" charset="2"/>
              <a:buNone/>
            </a:pPr>
            <a:r>
              <a:rPr lang="en-US" sz="2600">
                <a:latin typeface="Verdana" pitchFamily="34" charset="0"/>
              </a:rPr>
              <a:t>-Hiring</a:t>
            </a:r>
          </a:p>
          <a:p>
            <a:pPr>
              <a:lnSpc>
                <a:spcPct val="90000"/>
              </a:lnSpc>
              <a:spcBef>
                <a:spcPct val="20000"/>
              </a:spcBef>
              <a:buClr>
                <a:srgbClr val="0BD0D9"/>
              </a:buClr>
              <a:buSzPct val="95000"/>
              <a:buFont typeface="Wingdings" pitchFamily="2" charset="2"/>
              <a:buNone/>
            </a:pPr>
            <a:r>
              <a:rPr lang="en-US" sz="2600">
                <a:latin typeface="Verdana" pitchFamily="34" charset="0"/>
              </a:rPr>
              <a:t>-Orientation</a:t>
            </a:r>
          </a:p>
          <a:p>
            <a:pPr>
              <a:lnSpc>
                <a:spcPct val="90000"/>
              </a:lnSpc>
              <a:spcBef>
                <a:spcPct val="20000"/>
              </a:spcBef>
              <a:buClr>
                <a:srgbClr val="0BD0D9"/>
              </a:buClr>
              <a:buSzPct val="95000"/>
              <a:buFont typeface="Wingdings" pitchFamily="2" charset="2"/>
              <a:buNone/>
            </a:pPr>
            <a:r>
              <a:rPr lang="en-US" sz="2600">
                <a:latin typeface="Verdana" pitchFamily="34" charset="0"/>
              </a:rPr>
              <a:t>-Training</a:t>
            </a:r>
          </a:p>
          <a:p>
            <a:pPr>
              <a:lnSpc>
                <a:spcPct val="90000"/>
              </a:lnSpc>
              <a:spcBef>
                <a:spcPct val="20000"/>
              </a:spcBef>
              <a:buClr>
                <a:srgbClr val="0BD0D9"/>
              </a:buClr>
              <a:buSzPct val="95000"/>
              <a:buFont typeface="Wingdings" pitchFamily="2" charset="2"/>
              <a:buNone/>
            </a:pPr>
            <a:r>
              <a:rPr lang="en-US" sz="2600">
                <a:latin typeface="Verdana" pitchFamily="34" charset="0"/>
              </a:rPr>
              <a:t>-Information flow</a:t>
            </a:r>
          </a:p>
          <a:p>
            <a:pPr>
              <a:lnSpc>
                <a:spcPct val="90000"/>
              </a:lnSpc>
              <a:spcBef>
                <a:spcPct val="20000"/>
              </a:spcBef>
              <a:buClr>
                <a:srgbClr val="0BD0D9"/>
              </a:buClr>
              <a:buSzPct val="95000"/>
              <a:buFont typeface="Wingdings" pitchFamily="2" charset="2"/>
              <a:buNone/>
            </a:pPr>
            <a:r>
              <a:rPr lang="en-US" sz="2600">
                <a:latin typeface="Verdana" pitchFamily="34" charset="0"/>
              </a:rPr>
              <a:t>-Agreements</a:t>
            </a:r>
          </a:p>
          <a:p>
            <a:pPr>
              <a:lnSpc>
                <a:spcPct val="90000"/>
              </a:lnSpc>
              <a:spcBef>
                <a:spcPct val="20000"/>
              </a:spcBef>
              <a:buClr>
                <a:srgbClr val="0BD0D9"/>
              </a:buClr>
              <a:buSzPct val="95000"/>
              <a:buFont typeface="Wingdings" pitchFamily="2" charset="2"/>
              <a:buNone/>
            </a:pPr>
            <a:r>
              <a:rPr lang="en-US" sz="2600">
                <a:latin typeface="Verdana" pitchFamily="34" charset="0"/>
              </a:rPr>
              <a:t>-Measurement &amp; feedback system</a:t>
            </a:r>
          </a:p>
        </p:txBody>
      </p:sp>
      <p:sp>
        <p:nvSpPr>
          <p:cNvPr id="23558" name="AutoShape 5"/>
          <p:cNvSpPr>
            <a:spLocks/>
          </p:cNvSpPr>
          <p:nvPr/>
        </p:nvSpPr>
        <p:spPr bwMode="auto">
          <a:xfrm>
            <a:off x="4140200" y="1778000"/>
            <a:ext cx="863600" cy="4521200"/>
          </a:xfrm>
          <a:prstGeom prst="leftBrace">
            <a:avLst>
              <a:gd name="adj1" fmla="val 43627"/>
              <a:gd name="adj2" fmla="val 50000"/>
            </a:avLst>
          </a:prstGeom>
          <a:noFill/>
          <a:ln w="571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851648" cy="914400"/>
          </a:xfrm>
          <a:ln>
            <a:miter lim="800000"/>
            <a:headEnd/>
            <a:tailEnd/>
          </a:ln>
          <a:extLst>
            <a:ext uri="{FAA26D3D-D897-4be2-8F04-BA451C77F1D7}"/>
          </a:extLst>
        </p:spPr>
        <p:txBody>
          <a:bodyPr>
            <a:normAutofit fontScale="90000"/>
          </a:bodyPr>
          <a:lstStyle/>
          <a:p>
            <a:pPr algn="ctr">
              <a:defRPr/>
            </a:pPr>
            <a:r>
              <a:rPr lang="en-US" dirty="0">
                <a:solidFill>
                  <a:srgbClr val="FFFFCC"/>
                </a:solidFill>
              </a:rPr>
              <a:t>Two Year Prep for Evaluation</a:t>
            </a:r>
          </a:p>
        </p:txBody>
      </p:sp>
      <p:sp>
        <p:nvSpPr>
          <p:cNvPr id="24579" name="Subtitle 2"/>
          <p:cNvSpPr>
            <a:spLocks noGrp="1"/>
          </p:cNvSpPr>
          <p:nvPr>
            <p:ph type="subTitle" idx="1"/>
          </p:nvPr>
        </p:nvSpPr>
        <p:spPr>
          <a:xfrm>
            <a:off x="609600" y="2057400"/>
            <a:ext cx="7854950" cy="4038600"/>
          </a:xfrm>
        </p:spPr>
        <p:txBody>
          <a:bodyPr/>
          <a:lstStyle/>
          <a:p>
            <a:pPr marL="457200" marR="0" indent="-457200" algn="l">
              <a:buFont typeface="Arial" pitchFamily="34" charset="0"/>
              <a:buChar char="•"/>
            </a:pPr>
            <a:r>
              <a:rPr lang="en-US" smtClean="0">
                <a:ea typeface="ＭＳ Ｐゴシック" pitchFamily="34" charset="-128"/>
              </a:rPr>
              <a:t>Two-year Collaborative Learning phase of Initiative provides opportunity to:</a:t>
            </a:r>
          </a:p>
          <a:p>
            <a:pPr marL="800100" lvl="1" indent="-342900" algn="l">
              <a:buFont typeface="Arial" pitchFamily="34" charset="0"/>
              <a:buChar char="•"/>
            </a:pPr>
            <a:endParaRPr lang="en-US" smtClean="0">
              <a:ea typeface="ＭＳ Ｐゴシック" pitchFamily="34" charset="-128"/>
            </a:endParaRPr>
          </a:p>
          <a:p>
            <a:pPr marL="800100" lvl="1" indent="-342900" algn="l">
              <a:buFont typeface="Wingdings" pitchFamily="2" charset="2"/>
              <a:buChar char="§"/>
            </a:pPr>
            <a:r>
              <a:rPr lang="en-US" smtClean="0">
                <a:ea typeface="ＭＳ Ｐゴシック" pitchFamily="34" charset="-128"/>
              </a:rPr>
              <a:t>Develop capacity</a:t>
            </a:r>
          </a:p>
          <a:p>
            <a:pPr marL="800100" lvl="1" indent="-342900" algn="l">
              <a:buFont typeface="Wingdings" pitchFamily="2" charset="2"/>
              <a:buChar char="§"/>
            </a:pPr>
            <a:r>
              <a:rPr lang="en-US" smtClean="0">
                <a:ea typeface="ＭＳ Ｐゴシック" pitchFamily="34" charset="-128"/>
              </a:rPr>
              <a:t>Pilot test ideas</a:t>
            </a:r>
          </a:p>
          <a:p>
            <a:pPr marL="800100" lvl="1" indent="-342900" algn="l">
              <a:buFont typeface="Wingdings" pitchFamily="2" charset="2"/>
              <a:buChar char="§"/>
            </a:pPr>
            <a:r>
              <a:rPr lang="en-US" smtClean="0">
                <a:ea typeface="ＭＳ Ｐゴシック" pitchFamily="34" charset="-128"/>
              </a:rPr>
              <a:t>Forge cross-agency relationships</a:t>
            </a:r>
          </a:p>
          <a:p>
            <a:pPr marL="800100" lvl="1" indent="-342900" algn="l">
              <a:buFont typeface="Wingdings" pitchFamily="2" charset="2"/>
              <a:buChar char="§"/>
            </a:pPr>
            <a:r>
              <a:rPr lang="en-US" smtClean="0">
                <a:ea typeface="ＭＳ Ｐゴシック" pitchFamily="34" charset="-128"/>
              </a:rPr>
              <a:t>Refine data collection systems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851648" cy="914400"/>
          </a:xfrm>
          <a:ln>
            <a:miter lim="800000"/>
            <a:headEnd/>
            <a:tailEnd/>
          </a:ln>
          <a:extLst>
            <a:ext uri="{FAA26D3D-D897-4be2-8F04-BA451C77F1D7}"/>
          </a:extLst>
        </p:spPr>
        <p:txBody>
          <a:bodyPr/>
          <a:lstStyle/>
          <a:p>
            <a:pPr algn="ctr">
              <a:defRPr/>
            </a:pPr>
            <a:r>
              <a:rPr lang="en-US" dirty="0" smtClean="0">
                <a:solidFill>
                  <a:srgbClr val="DBE7B6"/>
                </a:solidFill>
              </a:rPr>
              <a:t>Overview of Session</a:t>
            </a:r>
            <a:endParaRPr lang="en-US" dirty="0"/>
          </a:p>
        </p:txBody>
      </p:sp>
      <p:sp>
        <p:nvSpPr>
          <p:cNvPr id="7171" name="Subtitle 2"/>
          <p:cNvSpPr>
            <a:spLocks noGrp="1"/>
          </p:cNvSpPr>
          <p:nvPr>
            <p:ph type="subTitle" idx="1"/>
          </p:nvPr>
        </p:nvSpPr>
        <p:spPr>
          <a:xfrm>
            <a:off x="609600" y="1828800"/>
            <a:ext cx="7854950" cy="4419600"/>
          </a:xfrm>
        </p:spPr>
        <p:txBody>
          <a:bodyPr/>
          <a:lstStyle/>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Introduction to the SPNS Systems Linkages and Access to Care Initiative</a:t>
            </a:r>
          </a:p>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Collaborative Learning model</a:t>
            </a:r>
          </a:p>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Application of Collaborative model in three states</a:t>
            </a:r>
          </a:p>
          <a:p>
            <a:pPr lvl="1" indent="-457200" algn="just" eaLnBrk="1" hangingPunct="1">
              <a:lnSpc>
                <a:spcPct val="90000"/>
              </a:lnSpc>
              <a:buClr>
                <a:schemeClr val="tx1"/>
              </a:buClr>
              <a:buFont typeface="Arial" pitchFamily="34" charset="0"/>
              <a:buChar char="•"/>
            </a:pPr>
            <a:r>
              <a:rPr lang="en-US" sz="3200" smtClean="0">
                <a:ea typeface="ＭＳ Ｐゴシック" pitchFamily="34" charset="-128"/>
              </a:rPr>
              <a:t>Cross-cutting Themes</a:t>
            </a:r>
          </a:p>
          <a:p>
            <a:pPr lvl="1" indent="-457200" algn="just" eaLnBrk="1" hangingPunct="1">
              <a:lnSpc>
                <a:spcPct val="90000"/>
              </a:lnSpc>
              <a:buClr>
                <a:schemeClr val="tx1"/>
              </a:buClr>
              <a:buFont typeface="Arial" pitchFamily="34" charset="0"/>
              <a:buChar char="•"/>
            </a:pPr>
            <a:r>
              <a:rPr lang="en-US" sz="3200" smtClean="0">
                <a:ea typeface="ＭＳ Ｐゴシック" pitchFamily="34" charset="-128"/>
              </a:rPr>
              <a:t>Question-and-Answer Period</a:t>
            </a: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ea typeface="ＭＳ Ｐゴシック" pitchFamily="34" charset="-128"/>
              </a:rPr>
              <a:t>At end of 2 years…</a:t>
            </a:r>
          </a:p>
        </p:txBody>
      </p:sp>
      <p:sp>
        <p:nvSpPr>
          <p:cNvPr id="25603" name="Content Placeholder 2"/>
          <p:cNvSpPr>
            <a:spLocks noGrp="1"/>
          </p:cNvSpPr>
          <p:nvPr>
            <p:ph idx="1"/>
          </p:nvPr>
        </p:nvSpPr>
        <p:spPr/>
        <p:txBody>
          <a:bodyPr/>
          <a:lstStyle/>
          <a:p>
            <a:pPr marL="0" indent="0">
              <a:buFont typeface="Wingdings 2" pitchFamily="18" charset="2"/>
              <a:buNone/>
            </a:pPr>
            <a:r>
              <a:rPr lang="en-US" smtClean="0">
                <a:ea typeface="ＭＳ Ｐゴシック" pitchFamily="34" charset="-128"/>
              </a:rPr>
              <a:t>Set of ideal end products to be in place after Initiative</a:t>
            </a:r>
            <a:r>
              <a:rPr lang="en-US" altLang="en-US" smtClean="0">
                <a:ea typeface="ＭＳ Ｐゴシック" pitchFamily="34" charset="-128"/>
              </a:rPr>
              <a:t>’</a:t>
            </a:r>
            <a:r>
              <a:rPr lang="en-US" smtClean="0">
                <a:ea typeface="ＭＳ Ｐゴシック" pitchFamily="34" charset="-128"/>
              </a:rPr>
              <a:t>s 1</a:t>
            </a:r>
            <a:r>
              <a:rPr lang="en-US" baseline="30000" smtClean="0">
                <a:ea typeface="ＭＳ Ｐゴシック" pitchFamily="34" charset="-128"/>
              </a:rPr>
              <a:t>st</a:t>
            </a:r>
            <a:r>
              <a:rPr lang="en-US" smtClean="0">
                <a:ea typeface="ＭＳ Ｐゴシック" pitchFamily="34" charset="-128"/>
              </a:rPr>
              <a:t> two years:</a:t>
            </a:r>
          </a:p>
          <a:p>
            <a:pPr marL="850900" lvl="1" indent="-457200">
              <a:buFont typeface="Calibri" pitchFamily="34" charset="0"/>
              <a:buAutoNum type="arabicPeriod"/>
            </a:pPr>
            <a:r>
              <a:rPr lang="en-US" smtClean="0">
                <a:ea typeface="ＭＳ Ｐゴシック" pitchFamily="34" charset="-128"/>
              </a:rPr>
              <a:t>Limited menu of systems linkages interventions</a:t>
            </a:r>
          </a:p>
          <a:p>
            <a:pPr lvl="2"/>
            <a:r>
              <a:rPr lang="en-US" smtClean="0">
                <a:ea typeface="ＭＳ Ｐゴシック" pitchFamily="34" charset="-128"/>
              </a:rPr>
              <a:t>PDSA cycles will be used to test out acceptability &amp; feasibility of potential linkage interventions for wide-scale implementation</a:t>
            </a:r>
          </a:p>
          <a:p>
            <a:pPr marL="850900" lvl="1" indent="-457200">
              <a:buFont typeface="Calibri" pitchFamily="34" charset="0"/>
              <a:buAutoNum type="arabicPeriod"/>
            </a:pPr>
            <a:r>
              <a:rPr lang="en-US" smtClean="0">
                <a:ea typeface="ＭＳ Ｐゴシック" pitchFamily="34" charset="-128"/>
              </a:rPr>
              <a:t>Systems of measurement</a:t>
            </a:r>
          </a:p>
          <a:p>
            <a:pPr lvl="2"/>
            <a:r>
              <a:rPr lang="en-US" smtClean="0">
                <a:ea typeface="ＭＳ Ｐゴシック" pitchFamily="34" charset="-128"/>
              </a:rPr>
              <a:t>Existing data systems will be &amp;/or new systems developed modified to measure outcomes &amp; monitor how people move through testing &amp; care systems</a:t>
            </a:r>
          </a:p>
          <a:p>
            <a:pPr lvl="2"/>
            <a:r>
              <a:rPr lang="en-US" smtClean="0">
                <a:ea typeface="ＭＳ Ｐゴシック" pitchFamily="34" charset="-128"/>
              </a:rPr>
              <a:t>Interventions are expected to cut across traditional funding streams &amp; data monitoring systems</a:t>
            </a:r>
          </a:p>
          <a:p>
            <a:pPr marL="850900" lvl="1" indent="-457200">
              <a:buFont typeface="Calibri" pitchFamily="34" charset="0"/>
              <a:buAutoNum type="arabicPeriod"/>
            </a:pPr>
            <a:endParaRPr lang="en-US" smtClean="0">
              <a:ea typeface="ＭＳ Ｐゴシック" pitchFamily="34" charset="-128"/>
            </a:endParaRPr>
          </a:p>
          <a:p>
            <a:pPr lvl="2">
              <a:buFont typeface="Calibri" pitchFamily="34" charset="0"/>
              <a:buAutoNum type="arabicPeriod"/>
            </a:pPr>
            <a:endParaRPr lang="en-US" smtClean="0">
              <a:ea typeface="ＭＳ Ｐゴシック" pitchFamily="34" charset="-128"/>
            </a:endParaRP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AC93E24-AC1E-474D-9A20-FA631FBC09D8}" type="slidenum">
              <a:rPr lang="en-US">
                <a:solidFill>
                  <a:srgbClr val="045C75"/>
                </a:solidFill>
              </a:rPr>
              <a:pPr eaLnBrk="1" hangingPunct="1"/>
              <a:t>20</a:t>
            </a:fld>
            <a:endParaRPr lang="en-US">
              <a:solidFill>
                <a:srgbClr val="045C75"/>
              </a:solidFill>
            </a:endParaRPr>
          </a:p>
        </p:txBody>
      </p:sp>
      <p:pic>
        <p:nvPicPr>
          <p:cNvPr id="2560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92925" y="228600"/>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pitchFamily="34" charset="-128"/>
              </a:rPr>
              <a:t>At end of 2 years…(cont.)</a:t>
            </a:r>
          </a:p>
        </p:txBody>
      </p:sp>
      <p:sp>
        <p:nvSpPr>
          <p:cNvPr id="26627" name="Content Placeholder 2"/>
          <p:cNvSpPr>
            <a:spLocks noGrp="1"/>
          </p:cNvSpPr>
          <p:nvPr>
            <p:ph idx="1"/>
          </p:nvPr>
        </p:nvSpPr>
        <p:spPr/>
        <p:txBody>
          <a:bodyPr/>
          <a:lstStyle/>
          <a:p>
            <a:pPr marL="850900" lvl="1" indent="-457200">
              <a:buFont typeface="Calibri" pitchFamily="34" charset="0"/>
              <a:buAutoNum type="arabicPeriod" startAt="3"/>
            </a:pPr>
            <a:r>
              <a:rPr lang="en-US" smtClean="0">
                <a:ea typeface="ＭＳ Ｐゴシック" pitchFamily="34" charset="-128"/>
              </a:rPr>
              <a:t>Involvement of key decision makers </a:t>
            </a:r>
          </a:p>
          <a:p>
            <a:pPr lvl="2"/>
            <a:r>
              <a:rPr lang="en-US" smtClean="0">
                <a:ea typeface="ＭＳ Ｐゴシック" pitchFamily="34" charset="-128"/>
              </a:rPr>
              <a:t>Identify &amp; involve key personnel involved in setting policies &amp; funding for testing &amp; care services</a:t>
            </a:r>
          </a:p>
          <a:p>
            <a:pPr lvl="2"/>
            <a:r>
              <a:rPr lang="en-US" smtClean="0">
                <a:ea typeface="ＭＳ Ｐゴシック" pitchFamily="34" charset="-128"/>
              </a:rPr>
              <a:t>Identify key data &amp; findings that would sustain linkage interventions</a:t>
            </a:r>
          </a:p>
          <a:p>
            <a:pPr marL="850900" lvl="1" indent="-457200">
              <a:buFont typeface="Calibri" pitchFamily="34" charset="0"/>
              <a:buAutoNum type="arabicPeriod" startAt="3"/>
            </a:pPr>
            <a:r>
              <a:rPr lang="en-US" smtClean="0">
                <a:ea typeface="ＭＳ Ｐゴシック" pitchFamily="34" charset="-128"/>
              </a:rPr>
              <a:t>Change management &amp; evaluation expertise</a:t>
            </a:r>
          </a:p>
          <a:p>
            <a:pPr lvl="2"/>
            <a:r>
              <a:rPr lang="en-US" smtClean="0">
                <a:ea typeface="ＭＳ Ｐゴシック" pitchFamily="34" charset="-128"/>
              </a:rPr>
              <a:t>Build capacity at the local level in skills related to change management and use of data to guide implementation of new service models</a:t>
            </a:r>
          </a:p>
          <a:p>
            <a:pPr marL="850900" lvl="1" indent="-457200">
              <a:buFont typeface="Calibri" pitchFamily="34" charset="0"/>
              <a:buAutoNum type="arabicPeriod"/>
            </a:pPr>
            <a:endParaRPr lang="en-US" smtClean="0">
              <a:ea typeface="ＭＳ Ｐゴシック" pitchFamily="34" charset="-128"/>
            </a:endParaRPr>
          </a:p>
          <a:p>
            <a:pPr lvl="2"/>
            <a:endParaRPr lang="en-US" smtClean="0">
              <a:ea typeface="ＭＳ Ｐゴシック" pitchFamily="34" charset="-128"/>
            </a:endParaRPr>
          </a:p>
          <a:p>
            <a:endParaRPr lang="en-US" smtClean="0">
              <a:ea typeface="ＭＳ Ｐゴシック" pitchFamily="34" charset="-128"/>
            </a:endParaRP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DF49FD4-A675-49A2-B191-9F54EB4CD4AA}" type="slidenum">
              <a:rPr lang="en-US">
                <a:solidFill>
                  <a:srgbClr val="045C75"/>
                </a:solidFill>
              </a:rPr>
              <a:pPr eaLnBrk="1" hangingPunct="1"/>
              <a:t>21</a:t>
            </a:fld>
            <a:endParaRPr lang="en-US">
              <a:solidFill>
                <a:srgbClr val="045C75"/>
              </a:solidFill>
            </a:endParaRPr>
          </a:p>
        </p:txBody>
      </p:sp>
      <p:pic>
        <p:nvPicPr>
          <p:cNvPr id="2662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9613" y="228600"/>
            <a:ext cx="16621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851648" cy="914400"/>
          </a:xfrm>
          <a:ln>
            <a:miter lim="800000"/>
            <a:headEnd/>
            <a:tailEnd/>
          </a:ln>
          <a:extLst>
            <a:ext uri="{FAA26D3D-D897-4be2-8F04-BA451C77F1D7}"/>
          </a:extLst>
        </p:spPr>
        <p:txBody>
          <a:bodyPr/>
          <a:lstStyle/>
          <a:p>
            <a:pPr algn="ctr">
              <a:defRPr/>
            </a:pPr>
            <a:r>
              <a:rPr lang="en-US" dirty="0" smtClean="0">
                <a:solidFill>
                  <a:srgbClr val="FFFFCC"/>
                </a:solidFill>
              </a:rPr>
              <a:t>Schedule of Meetings</a:t>
            </a:r>
            <a:endParaRPr lang="en-US" dirty="0">
              <a:solidFill>
                <a:srgbClr val="FFFFCC"/>
              </a:solidFill>
            </a:endParaRPr>
          </a:p>
        </p:txBody>
      </p:sp>
      <p:sp>
        <p:nvSpPr>
          <p:cNvPr id="1028" name="Subtitle 2"/>
          <p:cNvSpPr>
            <a:spLocks noGrp="1"/>
          </p:cNvSpPr>
          <p:nvPr>
            <p:ph type="subTitle" idx="1"/>
          </p:nvPr>
        </p:nvSpPr>
        <p:spPr>
          <a:xfrm>
            <a:off x="609600" y="2057400"/>
            <a:ext cx="7854950" cy="4038600"/>
          </a:xfrm>
        </p:spPr>
        <p:txBody>
          <a:bodyPr/>
          <a:lstStyle/>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graphicFrame>
        <p:nvGraphicFramePr>
          <p:cNvPr id="1026" name="Object 2"/>
          <p:cNvGraphicFramePr>
            <a:graphicFrameLocks noChangeAspect="1"/>
          </p:cNvGraphicFramePr>
          <p:nvPr/>
        </p:nvGraphicFramePr>
        <p:xfrm>
          <a:off x="838200" y="2514600"/>
          <a:ext cx="7392988" cy="3321050"/>
        </p:xfrm>
        <a:graphic>
          <a:graphicData uri="http://schemas.openxmlformats.org/presentationml/2006/ole">
            <mc:AlternateContent xmlns:mc="http://schemas.openxmlformats.org/markup-compatibility/2006">
              <mc:Choice xmlns:v="urn:schemas-microsoft-com:vml" Requires="v">
                <p:oleObj spid="_x0000_s1029" name="Document" r:id="rId5" imgW="5625893" imgH="2527207" progId="Word.Document.12">
                  <p:embed/>
                </p:oleObj>
              </mc:Choice>
              <mc:Fallback>
                <p:oleObj name="Document" r:id="rId5" imgW="5625893" imgH="2527207" progId="Word.Documen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514600"/>
                        <a:ext cx="739298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851648" cy="914400"/>
          </a:xfrm>
          <a:ln>
            <a:miter lim="800000"/>
            <a:headEnd/>
            <a:tailEnd/>
          </a:ln>
          <a:extLst>
            <a:ext uri="{FAA26D3D-D897-4be2-8F04-BA451C77F1D7}"/>
          </a:extLst>
        </p:spPr>
        <p:txBody>
          <a:bodyPr>
            <a:normAutofit fontScale="90000"/>
          </a:bodyPr>
          <a:lstStyle/>
          <a:p>
            <a:pPr algn="ctr">
              <a:defRPr/>
            </a:pPr>
            <a:r>
              <a:rPr lang="en-US" dirty="0" smtClean="0">
                <a:solidFill>
                  <a:srgbClr val="DBE7B6"/>
                </a:solidFill>
              </a:rPr>
              <a:t>Application of Collaborative Model in Three States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620000" cy="1981200"/>
          </a:xfrm>
          <a:ln>
            <a:miter lim="800000"/>
            <a:headEnd/>
            <a:tailEnd/>
          </a:ln>
          <a:extLst>
            <a:ext uri="{FAA26D3D-D897-4be2-8F04-BA451C77F1D7}"/>
          </a:extLst>
        </p:spPr>
        <p:txBody>
          <a:bodyPr/>
          <a:lstStyle/>
          <a:p>
            <a:pPr eaLnBrk="1" fontAlgn="auto" hangingPunct="1">
              <a:spcAft>
                <a:spcPts val="0"/>
              </a:spcAft>
              <a:defRPr/>
            </a:pPr>
            <a:r>
              <a:rPr sz="4400" b="0" smtClean="0">
                <a:solidFill>
                  <a:srgbClr val="DBE7B6"/>
                </a:solidFill>
                <a:latin typeface="Arial" pitchFamily="34" charset="0"/>
                <a:cs typeface="Arial" pitchFamily="34" charset="0"/>
              </a:rPr>
              <a:t>SPNS Systems Linkages and Access to Care Initiative in Virginia</a:t>
            </a:r>
            <a:endParaRPr sz="4400" b="0" smtClean="0">
              <a:ln>
                <a:noFill/>
              </a:ln>
              <a:solidFill>
                <a:srgbClr val="DBE7B6"/>
              </a:solidFill>
              <a:latin typeface="Arial" pitchFamily="34" charset="0"/>
              <a:cs typeface="Arial" pitchFamily="34" charset="0"/>
            </a:endParaRPr>
          </a:p>
        </p:txBody>
      </p:sp>
      <p:sp>
        <p:nvSpPr>
          <p:cNvPr id="28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0353263-2790-4428-8EA8-980375BC3D3A}" type="slidenum">
              <a:rPr lang="en-US">
                <a:solidFill>
                  <a:srgbClr val="D1EAEE"/>
                </a:solidFill>
                <a:cs typeface="Arial" pitchFamily="34" charset="0"/>
              </a:rPr>
              <a:pPr eaLnBrk="1" hangingPunct="1"/>
              <a:t>24</a:t>
            </a:fld>
            <a:endParaRPr lang="en-US">
              <a:solidFill>
                <a:srgbClr val="D1EAEE"/>
              </a:solidFill>
              <a:cs typeface="Arial" pitchFamily="34" charset="0"/>
            </a:endParaRPr>
          </a:p>
        </p:txBody>
      </p:sp>
      <p:sp>
        <p:nvSpPr>
          <p:cNvPr id="28676" name="TextBox 5"/>
          <p:cNvSpPr txBox="1">
            <a:spLocks noChangeArrowheads="1"/>
          </p:cNvSpPr>
          <p:nvPr/>
        </p:nvSpPr>
        <p:spPr bwMode="auto">
          <a:xfrm>
            <a:off x="1628775" y="4421188"/>
            <a:ext cx="55626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200">
                <a:cs typeface="Arial" pitchFamily="34" charset="0"/>
              </a:rPr>
              <a:t>Jennifer Kienzle, PhD</a:t>
            </a:r>
          </a:p>
          <a:p>
            <a:pPr algn="ctr" eaLnBrk="1" hangingPunct="1"/>
            <a:r>
              <a:rPr lang="en-US" sz="2200">
                <a:cs typeface="Arial" pitchFamily="34" charset="0"/>
              </a:rPr>
              <a:t>Ryan White All Grantee Meeting</a:t>
            </a:r>
          </a:p>
          <a:p>
            <a:pPr algn="ctr" eaLnBrk="1" hangingPunct="1"/>
            <a:r>
              <a:rPr lang="en-US" sz="2200">
                <a:cs typeface="Arial" pitchFamily="34" charset="0"/>
              </a:rPr>
              <a:t>Workshop</a:t>
            </a:r>
          </a:p>
          <a:p>
            <a:pPr algn="ctr" eaLnBrk="1" hangingPunct="1"/>
            <a:r>
              <a:rPr lang="en-US" sz="2200">
                <a:cs typeface="Arial" pitchFamily="34" charset="0"/>
              </a:rPr>
              <a:t>November 29, 2012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7AE3B83-9E4C-48EB-AC8A-852A72E11810}" type="slidenum">
              <a:rPr lang="en-US">
                <a:solidFill>
                  <a:srgbClr val="D1EAEE"/>
                </a:solidFill>
              </a:rPr>
              <a:pPr eaLnBrk="1" hangingPunct="1"/>
              <a:t>25</a:t>
            </a:fld>
            <a:endParaRPr lang="en-US">
              <a:solidFill>
                <a:srgbClr val="D1EAEE"/>
              </a:solidFill>
            </a:endParaRPr>
          </a:p>
        </p:txBody>
      </p:sp>
      <p:sp>
        <p:nvSpPr>
          <p:cNvPr id="8" name="Title 1"/>
          <p:cNvSpPr>
            <a:spLocks noGrp="1"/>
          </p:cNvSpPr>
          <p:nvPr>
            <p:ph type="title"/>
          </p:nvPr>
        </p:nvSpPr>
        <p:spPr>
          <a:xfrm>
            <a:off x="381000" y="0"/>
            <a:ext cx="8305800" cy="1362456"/>
          </a:xfrm>
          <a:ln>
            <a:miter lim="800000"/>
            <a:headEnd/>
            <a:tailEnd/>
          </a:ln>
          <a:extLst>
            <a:ext uri="{FAA26D3D-D897-4be2-8F04-BA451C77F1D7}"/>
          </a:extLst>
        </p:spPr>
        <p:txBody>
          <a:bodyPr/>
          <a:lstStyle/>
          <a:p>
            <a:pPr>
              <a:defRPr/>
            </a:pPr>
            <a:r>
              <a:rPr sz="4400" b="0" smtClean="0">
                <a:latin typeface="Arial" pitchFamily="34" charset="0"/>
                <a:cs typeface="Arial" pitchFamily="34" charset="0"/>
              </a:rPr>
              <a:t>Pilot Sites</a:t>
            </a:r>
            <a:endParaRPr sz="4400" b="0">
              <a:latin typeface="Arial" pitchFamily="34" charset="0"/>
              <a:cs typeface="Arial" pitchFamily="34" charset="0"/>
            </a:endParaRPr>
          </a:p>
        </p:txBody>
      </p:sp>
      <p:pic>
        <p:nvPicPr>
          <p:cNvPr id="29700" name="Picture 12" descr="five health regio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59000"/>
            <a:ext cx="91440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Point Star 8"/>
          <p:cNvSpPr/>
          <p:nvPr/>
        </p:nvSpPr>
        <p:spPr>
          <a:xfrm>
            <a:off x="6502400" y="4627563"/>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9702" name="Group 13"/>
          <p:cNvGrpSpPr>
            <a:grpSpLocks/>
          </p:cNvGrpSpPr>
          <p:nvPr/>
        </p:nvGrpSpPr>
        <p:grpSpPr bwMode="auto">
          <a:xfrm>
            <a:off x="3509963" y="4821238"/>
            <a:ext cx="1108075" cy="674687"/>
            <a:chOff x="3808413" y="4851400"/>
            <a:chExt cx="1108075" cy="674688"/>
          </a:xfrm>
        </p:grpSpPr>
        <p:sp>
          <p:nvSpPr>
            <p:cNvPr id="10" name="5-Point Star 9"/>
            <p:cNvSpPr/>
            <p:nvPr/>
          </p:nvSpPr>
          <p:spPr>
            <a:xfrm>
              <a:off x="4279900" y="48514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5" name="TextBox 10"/>
            <p:cNvSpPr txBox="1">
              <a:spLocks noChangeArrowheads="1"/>
            </p:cNvSpPr>
            <p:nvPr/>
          </p:nvSpPr>
          <p:spPr bwMode="auto">
            <a:xfrm>
              <a:off x="3808413" y="51562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chemeClr val="bg1"/>
                  </a:solidFill>
                </a:rPr>
                <a:t>Roanoke</a:t>
              </a:r>
            </a:p>
          </p:txBody>
        </p:sp>
      </p:grpSp>
      <p:sp>
        <p:nvSpPr>
          <p:cNvPr id="29703" name="TextBox 11"/>
          <p:cNvSpPr txBox="1">
            <a:spLocks noChangeArrowheads="1"/>
          </p:cNvSpPr>
          <p:nvPr/>
        </p:nvSpPr>
        <p:spPr bwMode="auto">
          <a:xfrm>
            <a:off x="5907088" y="4943475"/>
            <a:ext cx="1223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chemeClr val="bg1"/>
                </a:solidFill>
              </a:rPr>
              <a:t>Richmond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6344"/>
            <a:ext cx="8305800" cy="829056"/>
          </a:xfrm>
          <a:ln>
            <a:miter lim="800000"/>
            <a:headEnd/>
            <a:tailEnd/>
          </a:ln>
          <a:extLst>
            <a:ext uri="{FAA26D3D-D897-4be2-8F04-BA451C77F1D7}"/>
          </a:extLst>
        </p:spPr>
        <p:txBody>
          <a:bodyPr/>
          <a:lstStyle/>
          <a:p>
            <a:pPr>
              <a:defRPr/>
            </a:pPr>
            <a:r>
              <a:rPr sz="4400" b="0" smtClean="0">
                <a:latin typeface="Arial" pitchFamily="34" charset="0"/>
                <a:cs typeface="Arial" pitchFamily="34" charset="0"/>
              </a:rPr>
              <a:t>Virginia- SW &amp; Central*</a:t>
            </a:r>
            <a:endParaRPr sz="4400" b="0">
              <a:latin typeface="Arial" pitchFamily="34" charset="0"/>
              <a:cs typeface="Arial" pitchFamily="34" charset="0"/>
            </a:endParaRPr>
          </a:p>
        </p:txBody>
      </p:sp>
      <p:sp>
        <p:nvSpPr>
          <p:cNvPr id="307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5F5C122-9DB7-4535-988F-63DCAE243FCF}" type="slidenum">
              <a:rPr lang="en-US">
                <a:solidFill>
                  <a:srgbClr val="D1EAEE"/>
                </a:solidFill>
                <a:cs typeface="Arial" pitchFamily="34" charset="0"/>
              </a:rPr>
              <a:pPr eaLnBrk="1" hangingPunct="1"/>
              <a:t>26</a:t>
            </a:fld>
            <a:endParaRPr lang="en-US">
              <a:solidFill>
                <a:srgbClr val="D1EAEE"/>
              </a:solidFill>
              <a:cs typeface="Arial" pitchFamily="34" charset="0"/>
            </a:endParaRPr>
          </a:p>
        </p:txBody>
      </p:sp>
      <p:graphicFrame>
        <p:nvGraphicFramePr>
          <p:cNvPr id="7" name="Chart 6"/>
          <p:cNvGraphicFramePr/>
          <p:nvPr/>
        </p:nvGraphicFramePr>
        <p:xfrm>
          <a:off x="990600" y="1828800"/>
          <a:ext cx="75438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0725" name="TextBox 5"/>
          <p:cNvSpPr txBox="1">
            <a:spLocks noChangeArrowheads="1"/>
          </p:cNvSpPr>
          <p:nvPr/>
        </p:nvSpPr>
        <p:spPr bwMode="auto">
          <a:xfrm>
            <a:off x="609600" y="6149975"/>
            <a:ext cx="792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000"/>
              <a:t>*Based on using Living HIV cases in each region as of 12/31/2010, and applying the percentages from: Gardner, E.M., McLees, M.P., Steiner, J.F., Del Rio, C., and Burman, W.J. (2011) The spectrum of engagement in HIV care and its relevance to test-and-treat strategies for prevention of HIV infection. Clinical Infectious Diseases, 52: 793–800.</a:t>
            </a:r>
          </a:p>
          <a:p>
            <a:pPr eaLnBrk="1" hangingPunct="1"/>
            <a:endParaRPr lang="en-US" sz="1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a:ln>
            <a:miter lim="800000"/>
            <a:headEnd/>
            <a:tailEnd/>
          </a:ln>
          <a:extLst>
            <a:ext uri="{FAA26D3D-D897-4be2-8F04-BA451C77F1D7}"/>
          </a:extLst>
        </p:spPr>
        <p:txBody>
          <a:bodyPr/>
          <a:lstStyle/>
          <a:p>
            <a:pPr eaLnBrk="1" fontAlgn="auto" hangingPunct="1">
              <a:spcAft>
                <a:spcPts val="0"/>
              </a:spcAft>
              <a:defRPr/>
            </a:pPr>
            <a:r>
              <a:rPr sz="4400" b="0" smtClean="0">
                <a:solidFill>
                  <a:srgbClr val="DBE7B6"/>
                </a:solidFill>
                <a:latin typeface="Arial" pitchFamily="34" charset="0"/>
                <a:cs typeface="Arial" pitchFamily="34" charset="0"/>
              </a:rPr>
              <a:t>Project Objectives for VA</a:t>
            </a:r>
            <a:endParaRPr sz="4400" b="0" smtClean="0">
              <a:ln>
                <a:noFill/>
              </a:ln>
              <a:solidFill>
                <a:srgbClr val="DBE7B6"/>
              </a:solidFill>
              <a:latin typeface="Arial" pitchFamily="34" charset="0"/>
              <a:cs typeface="Arial" pitchFamily="34" charset="0"/>
            </a:endParaRPr>
          </a:p>
        </p:txBody>
      </p:sp>
      <p:sp>
        <p:nvSpPr>
          <p:cNvPr id="107522" name="Rectangle 5"/>
          <p:cNvSpPr>
            <a:spLocks noGrp="1"/>
          </p:cNvSpPr>
          <p:nvPr>
            <p:ph type="body" idx="1"/>
          </p:nvPr>
        </p:nvSpPr>
        <p:spPr>
          <a:xfrm>
            <a:off x="457200" y="1905000"/>
            <a:ext cx="8305800" cy="4572000"/>
          </a:xfrm>
        </p:spPr>
        <p:txBody>
          <a:bodyPr>
            <a:normAutofit/>
          </a:bodyPr>
          <a:lstStyle/>
          <a:p>
            <a:pPr eaLnBrk="1" fontAlgn="auto" hangingPunct="1">
              <a:spcAft>
                <a:spcPts val="0"/>
              </a:spcAft>
              <a:buClr>
                <a:schemeClr val="accent3"/>
              </a:buClr>
              <a:buFont typeface="Wingdings 2"/>
              <a:buNone/>
              <a:defRPr/>
            </a:pPr>
            <a:r>
              <a:rPr lang="en-US" dirty="0" smtClean="0">
                <a:latin typeface="Arial" pitchFamily="34" charset="0"/>
                <a:ea typeface="+mn-ea"/>
                <a:cs typeface="Arial" pitchFamily="34" charset="0"/>
              </a:rPr>
              <a:t>The goals of this project are:</a:t>
            </a:r>
          </a:p>
          <a:p>
            <a:pPr eaLnBrk="1" fontAlgn="auto" hangingPunct="1">
              <a:spcAft>
                <a:spcPts val="0"/>
              </a:spcAft>
              <a:buClr>
                <a:schemeClr val="accent3"/>
              </a:buClr>
              <a:buFont typeface="Wingdings 2"/>
              <a:buNone/>
              <a:defRPr/>
            </a:pPr>
            <a:endParaRPr lang="en-US" dirty="0" smtClean="0">
              <a:latin typeface="Arial" pitchFamily="34" charset="0"/>
              <a:ea typeface="+mn-ea"/>
              <a:cs typeface="Arial" pitchFamily="34" charset="0"/>
            </a:endParaRPr>
          </a:p>
          <a:p>
            <a:pPr eaLnBrk="1" fontAlgn="auto" hangingPunct="1">
              <a:spcAft>
                <a:spcPts val="0"/>
              </a:spcAft>
              <a:buClr>
                <a:schemeClr val="accent3"/>
              </a:buClr>
              <a:buFont typeface="Wingdings 2"/>
              <a:buNone/>
              <a:defRPr/>
            </a:pPr>
            <a:r>
              <a:rPr lang="en-US" dirty="0" smtClean="0">
                <a:latin typeface="Arial" pitchFamily="34" charset="0"/>
                <a:ea typeface="+mn-ea"/>
                <a:cs typeface="Arial" pitchFamily="34" charset="0"/>
              </a:rPr>
              <a:t>1) Increase the percentage of those newly diagnosed who are engaged in care within 3 months post-diagnosis from 55% to 80%.</a:t>
            </a:r>
          </a:p>
          <a:p>
            <a:pPr marL="457200" indent="-457200" eaLnBrk="1" fontAlgn="auto" hangingPunct="1">
              <a:spcAft>
                <a:spcPts val="0"/>
              </a:spcAft>
              <a:buClr>
                <a:schemeClr val="accent3"/>
              </a:buClr>
              <a:defRPr/>
            </a:pPr>
            <a:endParaRPr lang="en-US" dirty="0" smtClean="0">
              <a:latin typeface="Arial" pitchFamily="34" charset="0"/>
              <a:ea typeface="+mn-ea"/>
              <a:cs typeface="Arial" pitchFamily="34" charset="0"/>
            </a:endParaRPr>
          </a:p>
          <a:p>
            <a:pPr eaLnBrk="1" fontAlgn="auto" hangingPunct="1">
              <a:spcAft>
                <a:spcPts val="0"/>
              </a:spcAft>
              <a:buClr>
                <a:schemeClr val="accent3"/>
              </a:buClr>
              <a:buFont typeface="Wingdings 2"/>
              <a:buNone/>
              <a:defRPr/>
            </a:pPr>
            <a:r>
              <a:rPr lang="en-US" dirty="0" smtClean="0">
                <a:latin typeface="Arial" pitchFamily="34" charset="0"/>
                <a:ea typeface="+mn-ea"/>
                <a:cs typeface="Arial" pitchFamily="34" charset="0"/>
              </a:rPr>
              <a:t>2) Increase the retention rate in primary medical care from a current statewide average of 70% to 85%.</a:t>
            </a:r>
          </a:p>
          <a:p>
            <a:pPr eaLnBrk="1" fontAlgn="auto" hangingPunct="1">
              <a:spcAft>
                <a:spcPts val="0"/>
              </a:spcAft>
              <a:buClr>
                <a:schemeClr val="accent3"/>
              </a:buClr>
              <a:buFont typeface="Wingdings 2"/>
              <a:buNone/>
              <a:defRPr/>
            </a:pPr>
            <a:endParaRPr lang="en-US" dirty="0" smtClean="0">
              <a:latin typeface="Arial" pitchFamily="34" charset="0"/>
              <a:ea typeface="+mn-ea"/>
              <a:cs typeface="Arial" pitchFamily="34" charset="0"/>
            </a:endParaRPr>
          </a:p>
          <a:p>
            <a:pPr eaLnBrk="1" fontAlgn="auto" hangingPunct="1">
              <a:spcAft>
                <a:spcPts val="0"/>
              </a:spcAft>
              <a:buClr>
                <a:schemeClr val="accent3"/>
              </a:buClr>
              <a:buFont typeface="Wingdings 2"/>
              <a:buNone/>
              <a:defRPr/>
            </a:pPr>
            <a:r>
              <a:rPr lang="en-US" dirty="0" smtClean="0">
                <a:latin typeface="Arial" pitchFamily="34" charset="0"/>
                <a:ea typeface="+mn-ea"/>
                <a:cs typeface="Arial" pitchFamily="34" charset="0"/>
              </a:rPr>
              <a:t>3) Develop a referral system for clients that maximizes funding and linkage resources, as well as utilizes statewide data systems efficiently.</a:t>
            </a: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21F884E-59B5-40B3-A256-9881899201FC}" type="slidenum">
              <a:rPr lang="en-US">
                <a:solidFill>
                  <a:srgbClr val="D1EAEE"/>
                </a:solidFill>
                <a:cs typeface="Arial" pitchFamily="34" charset="0"/>
              </a:rPr>
              <a:pPr eaLnBrk="1" hangingPunct="1"/>
              <a:t>27</a:t>
            </a:fld>
            <a:endParaRPr lang="en-US">
              <a:solidFill>
                <a:srgbClr val="D1EAEE"/>
              </a:solidFill>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a:ln>
            <a:miter lim="800000"/>
            <a:headEnd/>
            <a:tailEnd/>
          </a:ln>
          <a:extLst>
            <a:ext uri="{FAA26D3D-D897-4be2-8F04-BA451C77F1D7}"/>
          </a:extLst>
        </p:spPr>
        <p:txBody>
          <a:bodyPr/>
          <a:lstStyle/>
          <a:p>
            <a:pPr eaLnBrk="1" fontAlgn="auto" hangingPunct="1">
              <a:spcAft>
                <a:spcPts val="0"/>
              </a:spcAft>
              <a:defRPr/>
            </a:pPr>
            <a:r>
              <a:rPr sz="4400" b="0" smtClean="0">
                <a:solidFill>
                  <a:srgbClr val="DBE7B6"/>
                </a:solidFill>
                <a:latin typeface="Arial" pitchFamily="34" charset="0"/>
                <a:cs typeface="Arial" pitchFamily="34" charset="0"/>
              </a:rPr>
              <a:t>Target Population</a:t>
            </a:r>
            <a:endParaRPr sz="4400" b="0" smtClean="0">
              <a:ln>
                <a:noFill/>
              </a:ln>
              <a:solidFill>
                <a:srgbClr val="DBE7B6"/>
              </a:solidFill>
              <a:latin typeface="Arial" pitchFamily="34" charset="0"/>
              <a:cs typeface="Arial" pitchFamily="34" charset="0"/>
            </a:endParaRPr>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AFF2B85-C65E-45C5-B682-3A74D54F7AA5}" type="slidenum">
              <a:rPr lang="en-US">
                <a:solidFill>
                  <a:srgbClr val="D1EAEE"/>
                </a:solidFill>
                <a:cs typeface="Arial" pitchFamily="34" charset="0"/>
              </a:rPr>
              <a:pPr eaLnBrk="1" hangingPunct="1"/>
              <a:t>28</a:t>
            </a:fld>
            <a:endParaRPr lang="en-US">
              <a:solidFill>
                <a:srgbClr val="D1EAEE"/>
              </a:solidFill>
              <a:cs typeface="Arial" pitchFamily="34" charset="0"/>
            </a:endParaRPr>
          </a:p>
        </p:txBody>
      </p:sp>
      <p:graphicFrame>
        <p:nvGraphicFramePr>
          <p:cNvPr id="5" name="Diagram 4"/>
          <p:cNvGraphicFramePr/>
          <p:nvPr/>
        </p:nvGraphicFramePr>
        <p:xfrm>
          <a:off x="1143000" y="1905000"/>
          <a:ext cx="7162800" cy="452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93E4384-D960-473B-8AA9-F3ADE31EC9F4}" type="slidenum">
              <a:rPr lang="en-US">
                <a:solidFill>
                  <a:srgbClr val="D1EAEE"/>
                </a:solidFill>
              </a:rPr>
              <a:pPr eaLnBrk="1" hangingPunct="1"/>
              <a:t>29</a:t>
            </a:fld>
            <a:endParaRPr lang="en-US">
              <a:solidFill>
                <a:srgbClr val="D1EAEE"/>
              </a:solidFill>
            </a:endParaRPr>
          </a:p>
        </p:txBody>
      </p:sp>
      <p:graphicFrame>
        <p:nvGraphicFramePr>
          <p:cNvPr id="5" name="Diagram 4"/>
          <p:cNvGraphicFramePr/>
          <p:nvPr/>
        </p:nvGraphicFramePr>
        <p:xfrm>
          <a:off x="914400" y="1524000"/>
          <a:ext cx="6553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533400" y="152400"/>
            <a:ext cx="8229600" cy="1143000"/>
          </a:xfrm>
          <a:ln>
            <a:miter lim="800000"/>
            <a:headEnd/>
            <a:tailEnd/>
          </a:ln>
          <a:extLst>
            <a:ext uri="{FAA26D3D-D897-4be2-8F04-BA451C77F1D7}"/>
          </a:extLst>
        </p:spPr>
        <p:txBody>
          <a:bodyPr/>
          <a:lstStyle/>
          <a:p>
            <a:pPr eaLnBrk="1" fontAlgn="auto" hangingPunct="1">
              <a:spcAft>
                <a:spcPts val="0"/>
              </a:spcAft>
              <a:defRPr/>
            </a:pPr>
            <a:r>
              <a:rPr sz="4400" b="0" smtClean="0">
                <a:solidFill>
                  <a:srgbClr val="DBE7B6"/>
                </a:solidFill>
                <a:latin typeface="Arial" pitchFamily="34" charset="0"/>
                <a:cs typeface="Arial" pitchFamily="34" charset="0"/>
              </a:rPr>
              <a:t>Scope of project</a:t>
            </a:r>
            <a:endParaRPr sz="4400" b="0" smtClean="0">
              <a:ln>
                <a:noFill/>
              </a:ln>
              <a:solidFill>
                <a:srgbClr val="DBE7B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851648" cy="914400"/>
          </a:xfrm>
          <a:ln>
            <a:miter lim="800000"/>
            <a:headEnd/>
            <a:tailEnd/>
          </a:ln>
          <a:extLst>
            <a:ext uri="{FAA26D3D-D897-4be2-8F04-BA451C77F1D7}"/>
          </a:extLst>
        </p:spPr>
        <p:txBody>
          <a:bodyPr>
            <a:normAutofit fontScale="90000"/>
          </a:bodyPr>
          <a:lstStyle/>
          <a:p>
            <a:pPr algn="ctr">
              <a:defRPr/>
            </a:pPr>
            <a:r>
              <a:rPr lang="en-US" dirty="0" smtClean="0">
                <a:solidFill>
                  <a:srgbClr val="DBE7B6"/>
                </a:solidFill>
              </a:rPr>
              <a:t>Introduction to the SPNS Systems Linkages and Access to Care Initiative</a:t>
            </a:r>
            <a:endParaRPr lang="en-US" dirty="0"/>
          </a:p>
        </p:txBody>
      </p:sp>
      <p:sp>
        <p:nvSpPr>
          <p:cNvPr id="8195" name="Subtitle 2"/>
          <p:cNvSpPr>
            <a:spLocks noGrp="1"/>
          </p:cNvSpPr>
          <p:nvPr>
            <p:ph type="subTitle" idx="1"/>
          </p:nvPr>
        </p:nvSpPr>
        <p:spPr>
          <a:xfrm>
            <a:off x="609600" y="3352800"/>
            <a:ext cx="7854950" cy="2743200"/>
          </a:xfrm>
        </p:spPr>
        <p:txBody>
          <a:bodyPr/>
          <a:lstStyle/>
          <a:p>
            <a:pPr marR="0" algn="ctr"/>
            <a:r>
              <a:rPr lang="en-US" smtClean="0">
                <a:ea typeface="ＭＳ Ｐゴシック" pitchFamily="34" charset="-128"/>
              </a:rPr>
              <a:t>Lori DeLorenzo, RN, MSN</a:t>
            </a:r>
          </a:p>
          <a:p>
            <a:pPr marR="0" algn="ctr"/>
            <a:r>
              <a:rPr lang="en-US" smtClean="0">
                <a:ea typeface="ＭＳ Ｐゴシック" pitchFamily="34" charset="-128"/>
              </a:rPr>
              <a:t>Quality Coach</a:t>
            </a:r>
          </a:p>
          <a:p>
            <a:pPr marR="0" algn="ctr"/>
            <a:r>
              <a:rPr lang="en-US" smtClean="0">
                <a:ea typeface="ＭＳ Ｐゴシック" pitchFamily="34" charset="-128"/>
              </a:rPr>
              <a:t>Evaluation &amp; Technical Assistance Center*</a:t>
            </a:r>
          </a:p>
          <a:p>
            <a:pPr marR="0" algn="ctr"/>
            <a:r>
              <a:rPr lang="en-US" smtClean="0">
                <a:ea typeface="ＭＳ Ｐゴシック" pitchFamily="34" charset="-128"/>
              </a:rPr>
              <a:t>Center for AIDS Prevention Studies</a:t>
            </a:r>
          </a:p>
          <a:p>
            <a:pPr marR="0" algn="ctr"/>
            <a:r>
              <a:rPr lang="en-US" smtClean="0">
                <a:ea typeface="ＭＳ Ｐゴシック" pitchFamily="34" charset="-128"/>
              </a:rPr>
              <a:t>University of California, San Francisco</a:t>
            </a:r>
          </a:p>
          <a:p>
            <a:pPr marR="0" algn="ctr"/>
            <a:endParaRPr lang="en-US" smtClean="0">
              <a:ea typeface="ＭＳ Ｐゴシック" pitchFamily="34" charset="-128"/>
            </a:endParaRPr>
          </a:p>
          <a:p>
            <a:pPr marR="0" algn="l"/>
            <a:r>
              <a:rPr lang="en-US" sz="2000" smtClean="0">
                <a:ea typeface="ＭＳ Ｐゴシック" pitchFamily="34" charset="-128"/>
              </a:rPr>
              <a:t>*Funded by HRSA SPNS Grant U90HA22702</a:t>
            </a: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28510A7-A1D3-4581-B58F-65CE80CA6613}" type="slidenum">
              <a:rPr lang="en-US">
                <a:solidFill>
                  <a:srgbClr val="D1EAEE"/>
                </a:solidFill>
                <a:cs typeface="Arial" pitchFamily="34" charset="0"/>
              </a:rPr>
              <a:pPr eaLnBrk="1" hangingPunct="1"/>
              <a:t>30</a:t>
            </a:fld>
            <a:endParaRPr lang="en-US">
              <a:solidFill>
                <a:srgbClr val="D1EAEE"/>
              </a:solidFill>
              <a:cs typeface="Arial" pitchFamily="34" charset="0"/>
            </a:endParaRPr>
          </a:p>
        </p:txBody>
      </p:sp>
      <p:graphicFrame>
        <p:nvGraphicFramePr>
          <p:cNvPr id="5" name="Diagram 4"/>
          <p:cNvGraphicFramePr/>
          <p:nvPr/>
        </p:nvGraphicFramePr>
        <p:xfrm>
          <a:off x="457200" y="1295400"/>
          <a:ext cx="8077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Rectangle 3"/>
          <p:cNvSpPr>
            <a:spLocks noChangeArrowheads="1"/>
          </p:cNvSpPr>
          <p:nvPr/>
        </p:nvSpPr>
        <p:spPr bwMode="auto">
          <a:xfrm>
            <a:off x="1676400" y="381000"/>
            <a:ext cx="67119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a:solidFill>
                  <a:srgbClr val="DBE7B6"/>
                </a:solidFill>
                <a:cs typeface="Arial" pitchFamily="34" charset="0"/>
              </a:rPr>
              <a:t>Project Interventions Aims</a:t>
            </a:r>
            <a:endParaRPr lang="en-US" sz="440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5344"/>
            <a:ext cx="7391400" cy="1362456"/>
          </a:xfrm>
          <a:ln>
            <a:miter lim="800000"/>
            <a:headEnd/>
            <a:tailEnd/>
          </a:ln>
          <a:extLst>
            <a:ext uri="{FAA26D3D-D897-4be2-8F04-BA451C77F1D7}"/>
          </a:extLst>
        </p:spPr>
        <p:txBody>
          <a:bodyPr/>
          <a:lstStyle/>
          <a:p>
            <a:pPr>
              <a:defRPr/>
            </a:pPr>
            <a:r>
              <a:rPr sz="4400" b="0" smtClean="0">
                <a:latin typeface="Arial" pitchFamily="34" charset="0"/>
                <a:cs typeface="Arial" pitchFamily="34" charset="0"/>
              </a:rPr>
              <a:t>Project </a:t>
            </a:r>
            <a:br>
              <a:rPr sz="4400" b="0" smtClean="0">
                <a:latin typeface="Arial" pitchFamily="34" charset="0"/>
                <a:cs typeface="Arial" pitchFamily="34" charset="0"/>
              </a:rPr>
            </a:br>
            <a:r>
              <a:rPr sz="4400" b="0" smtClean="0">
                <a:latin typeface="Arial" pitchFamily="34" charset="0"/>
                <a:cs typeface="Arial" pitchFamily="34" charset="0"/>
              </a:rPr>
              <a:t>Roles &amp; Responsibilities</a:t>
            </a:r>
            <a:endParaRPr sz="4400" b="0">
              <a:latin typeface="Arial" pitchFamily="34" charset="0"/>
              <a:cs typeface="Arial" pitchFamily="34" charset="0"/>
            </a:endParaRPr>
          </a:p>
        </p:txBody>
      </p:sp>
      <p:sp>
        <p:nvSpPr>
          <p:cNvPr id="35843" name="Text Placeholder 2"/>
          <p:cNvSpPr>
            <a:spLocks noGrp="1"/>
          </p:cNvSpPr>
          <p:nvPr>
            <p:ph type="body" idx="1"/>
          </p:nvPr>
        </p:nvSpPr>
        <p:spPr>
          <a:xfrm>
            <a:off x="381000" y="2362200"/>
            <a:ext cx="8305800" cy="3886200"/>
          </a:xfrm>
        </p:spPr>
        <p:txBody>
          <a:bodyPr/>
          <a:lstStyle/>
          <a:p>
            <a:pPr>
              <a:buFont typeface="Arial" pitchFamily="34" charset="0"/>
              <a:buChar char="•"/>
            </a:pPr>
            <a:r>
              <a:rPr lang="en-US" sz="3600" smtClean="0">
                <a:latin typeface="Constantia" pitchFamily="18" charset="0"/>
                <a:ea typeface="ＭＳ Ｐゴシック" pitchFamily="34" charset="-128"/>
              </a:rPr>
              <a:t>    </a:t>
            </a:r>
          </a:p>
        </p:txBody>
      </p:sp>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5B9C1D5-94A0-47EE-8127-801A6D3A17CF}" type="slidenum">
              <a:rPr lang="en-US">
                <a:solidFill>
                  <a:srgbClr val="D1EAEE"/>
                </a:solidFill>
              </a:rPr>
              <a:pPr eaLnBrk="1" hangingPunct="1"/>
              <a:t>31</a:t>
            </a:fld>
            <a:endParaRPr lang="en-US">
              <a:solidFill>
                <a:srgbClr val="D1EAEE"/>
              </a:solidFill>
            </a:endParaRPr>
          </a:p>
        </p:txBody>
      </p:sp>
      <p:graphicFrame>
        <p:nvGraphicFramePr>
          <p:cNvPr id="5" name="Diagram 4"/>
          <p:cNvGraphicFramePr/>
          <p:nvPr/>
        </p:nvGraphicFramePr>
        <p:xfrm>
          <a:off x="228600" y="1752600"/>
          <a:ext cx="8534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362456"/>
          </a:xfrm>
          <a:ln>
            <a:miter lim="800000"/>
            <a:headEnd/>
            <a:tailEnd/>
          </a:ln>
          <a:extLst>
            <a:ext uri="{FAA26D3D-D897-4be2-8F04-BA451C77F1D7}"/>
          </a:extLst>
        </p:spPr>
        <p:txBody>
          <a:bodyPr/>
          <a:lstStyle/>
          <a:p>
            <a:pPr>
              <a:defRPr/>
            </a:pPr>
            <a:r>
              <a:rPr sz="4400" b="0" smtClean="0">
                <a:latin typeface="Arial" pitchFamily="34" charset="0"/>
                <a:cs typeface="Arial" pitchFamily="34" charset="0"/>
              </a:rPr>
              <a:t>Timeline of Learning Collaborative Activities</a:t>
            </a:r>
            <a:endParaRPr sz="4400" b="0">
              <a:latin typeface="Arial" pitchFamily="34" charset="0"/>
              <a:cs typeface="Arial" pitchFamily="34" charset="0"/>
            </a:endParaRPr>
          </a:p>
        </p:txBody>
      </p:sp>
      <p:sp>
        <p:nvSpPr>
          <p:cNvPr id="36867" name="Text Placeholder 2"/>
          <p:cNvSpPr>
            <a:spLocks noGrp="1"/>
          </p:cNvSpPr>
          <p:nvPr>
            <p:ph type="body" idx="1"/>
          </p:nvPr>
        </p:nvSpPr>
        <p:spPr>
          <a:xfrm>
            <a:off x="381000" y="2133600"/>
            <a:ext cx="8305800" cy="3733800"/>
          </a:xfrm>
        </p:spPr>
        <p:txBody>
          <a:bodyPr/>
          <a:lstStyle/>
          <a:p>
            <a:r>
              <a:rPr lang="en-US" smtClean="0">
                <a:solidFill>
                  <a:srgbClr val="FFC000"/>
                </a:solidFill>
                <a:latin typeface="Arial" pitchFamily="34" charset="0"/>
                <a:ea typeface="ＭＳ Ｐゴシック" pitchFamily="34" charset="-128"/>
                <a:cs typeface="Arial" pitchFamily="34" charset="0"/>
              </a:rPr>
              <a:t>January 2012: </a:t>
            </a:r>
            <a:r>
              <a:rPr lang="en-US" smtClean="0">
                <a:latin typeface="Arial" pitchFamily="34" charset="0"/>
                <a:ea typeface="ＭＳ Ｐゴシック" pitchFamily="34" charset="-128"/>
                <a:cs typeface="Arial" pitchFamily="34" charset="0"/>
              </a:rPr>
              <a:t>Planning Group Orientation meeting (included identifying key stakeholders).</a:t>
            </a:r>
          </a:p>
          <a:p>
            <a:endParaRPr lang="en-US" sz="1400" smtClean="0">
              <a:latin typeface="Arial" pitchFamily="34" charset="0"/>
              <a:ea typeface="ＭＳ Ｐゴシック" pitchFamily="34" charset="-128"/>
              <a:cs typeface="Arial" pitchFamily="34" charset="0"/>
            </a:endParaRPr>
          </a:p>
          <a:p>
            <a:r>
              <a:rPr lang="en-US" smtClean="0">
                <a:solidFill>
                  <a:srgbClr val="FFC000"/>
                </a:solidFill>
                <a:latin typeface="Arial" pitchFamily="34" charset="0"/>
                <a:ea typeface="ＭＳ Ｐゴシック" pitchFamily="34" charset="-128"/>
                <a:cs typeface="Arial" pitchFamily="34" charset="0"/>
              </a:rPr>
              <a:t>February 2012: </a:t>
            </a:r>
            <a:r>
              <a:rPr lang="en-US" smtClean="0">
                <a:latin typeface="Arial" pitchFamily="34" charset="0"/>
                <a:ea typeface="ＭＳ Ｐゴシック" pitchFamily="34" charset="-128"/>
                <a:cs typeface="Arial" pitchFamily="34" charset="0"/>
              </a:rPr>
              <a:t>Started planning Learning Session 1 (included identifying faculty and advisors).</a:t>
            </a:r>
          </a:p>
          <a:p>
            <a:endParaRPr lang="en-US" sz="1400" smtClean="0">
              <a:latin typeface="Arial" pitchFamily="34" charset="0"/>
              <a:ea typeface="ＭＳ Ｐゴシック" pitchFamily="34" charset="-128"/>
              <a:cs typeface="Arial" pitchFamily="34" charset="0"/>
            </a:endParaRPr>
          </a:p>
          <a:p>
            <a:r>
              <a:rPr lang="en-US" smtClean="0">
                <a:solidFill>
                  <a:srgbClr val="FFC000"/>
                </a:solidFill>
                <a:latin typeface="Arial" pitchFamily="34" charset="0"/>
                <a:ea typeface="ＭＳ Ｐゴシック" pitchFamily="34" charset="-128"/>
                <a:cs typeface="Arial" pitchFamily="34" charset="0"/>
              </a:rPr>
              <a:t>March 2012: </a:t>
            </a:r>
            <a:r>
              <a:rPr lang="en-US" smtClean="0">
                <a:latin typeface="Arial" pitchFamily="34" charset="0"/>
                <a:ea typeface="ＭＳ Ｐゴシック" pitchFamily="34" charset="-128"/>
                <a:cs typeface="Arial" pitchFamily="34" charset="0"/>
              </a:rPr>
              <a:t>Designed pre-work for strategy groups (strategy groups were populated/assigned at LS1).</a:t>
            </a:r>
          </a:p>
          <a:p>
            <a:endParaRPr lang="en-US" sz="1400" smtClean="0">
              <a:latin typeface="Arial" pitchFamily="34" charset="0"/>
              <a:ea typeface="ＭＳ Ｐゴシック" pitchFamily="34" charset="-128"/>
              <a:cs typeface="Arial" pitchFamily="34" charset="0"/>
            </a:endParaRPr>
          </a:p>
          <a:p>
            <a:r>
              <a:rPr lang="en-US" smtClean="0">
                <a:solidFill>
                  <a:srgbClr val="FFC000"/>
                </a:solidFill>
                <a:latin typeface="Arial" pitchFamily="34" charset="0"/>
                <a:ea typeface="ＭＳ Ｐゴシック" pitchFamily="34" charset="-128"/>
                <a:cs typeface="Arial" pitchFamily="34" charset="0"/>
              </a:rPr>
              <a:t>April 12-13, 2012: </a:t>
            </a:r>
            <a:r>
              <a:rPr lang="en-US" smtClean="0">
                <a:latin typeface="Arial" pitchFamily="34" charset="0"/>
                <a:ea typeface="ＭＳ Ｐゴシック" pitchFamily="34" charset="-128"/>
                <a:cs typeface="Arial" pitchFamily="34" charset="0"/>
              </a:rPr>
              <a:t>Learning Session 1, in Richmond, VA.</a:t>
            </a: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B61A1FF-F84F-4B8D-B7E7-ACDA888FB5EF}" type="slidenum">
              <a:rPr lang="en-US">
                <a:solidFill>
                  <a:srgbClr val="D1EAEE"/>
                </a:solidFill>
              </a:rPr>
              <a:pPr eaLnBrk="1" hangingPunct="1"/>
              <a:t>32</a:t>
            </a:fld>
            <a:endParaRPr lang="en-US">
              <a:solidFill>
                <a:srgbClr val="D1EAEE"/>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362456"/>
          </a:xfrm>
          <a:ln>
            <a:miter lim="800000"/>
            <a:headEnd/>
            <a:tailEnd/>
          </a:ln>
          <a:extLst>
            <a:ext uri="{FAA26D3D-D897-4be2-8F04-BA451C77F1D7}"/>
          </a:extLst>
        </p:spPr>
        <p:txBody>
          <a:bodyPr/>
          <a:lstStyle/>
          <a:p>
            <a:pPr>
              <a:defRPr/>
            </a:pPr>
            <a:r>
              <a:rPr sz="4400" b="0" smtClean="0">
                <a:latin typeface="Arial" pitchFamily="34" charset="0"/>
                <a:cs typeface="Arial" pitchFamily="34" charset="0"/>
              </a:rPr>
              <a:t>Timeline of Learning Collaborative Activities</a:t>
            </a:r>
            <a:endParaRPr sz="4400" b="0">
              <a:latin typeface="Arial" pitchFamily="34" charset="0"/>
              <a:cs typeface="Arial" pitchFamily="34" charset="0"/>
            </a:endParaRPr>
          </a:p>
        </p:txBody>
      </p:sp>
      <p:sp>
        <p:nvSpPr>
          <p:cNvPr id="37891" name="Text Placeholder 2"/>
          <p:cNvSpPr>
            <a:spLocks noGrp="1"/>
          </p:cNvSpPr>
          <p:nvPr>
            <p:ph type="body" idx="1"/>
          </p:nvPr>
        </p:nvSpPr>
        <p:spPr>
          <a:xfrm>
            <a:off x="381000" y="2133600"/>
            <a:ext cx="8305800" cy="4191000"/>
          </a:xfrm>
        </p:spPr>
        <p:txBody>
          <a:bodyPr/>
          <a:lstStyle/>
          <a:p>
            <a:r>
              <a:rPr lang="en-US" smtClean="0">
                <a:solidFill>
                  <a:srgbClr val="FFC000"/>
                </a:solidFill>
                <a:latin typeface="Arial" pitchFamily="34" charset="0"/>
                <a:ea typeface="ＭＳ Ｐゴシック" pitchFamily="34" charset="-128"/>
                <a:cs typeface="Arial" pitchFamily="34" charset="0"/>
              </a:rPr>
              <a:t>May 2012: </a:t>
            </a:r>
            <a:r>
              <a:rPr lang="en-US" smtClean="0">
                <a:latin typeface="Arial" pitchFamily="34" charset="0"/>
                <a:ea typeface="ＭＳ Ｐゴシック" pitchFamily="34" charset="-128"/>
                <a:cs typeface="Arial" pitchFamily="34" charset="0"/>
              </a:rPr>
              <a:t>Strategy group work and PDSA kick-off.</a:t>
            </a:r>
          </a:p>
          <a:p>
            <a:endParaRPr lang="en-US" sz="1400" smtClean="0">
              <a:latin typeface="Arial" pitchFamily="34" charset="0"/>
              <a:ea typeface="ＭＳ Ｐゴシック" pitchFamily="34" charset="-128"/>
              <a:cs typeface="Arial" pitchFamily="34" charset="0"/>
            </a:endParaRPr>
          </a:p>
          <a:p>
            <a:r>
              <a:rPr lang="en-US" smtClean="0">
                <a:solidFill>
                  <a:srgbClr val="FFC000"/>
                </a:solidFill>
                <a:latin typeface="Arial" pitchFamily="34" charset="0"/>
                <a:ea typeface="ＭＳ Ｐゴシック" pitchFamily="34" charset="-128"/>
                <a:cs typeface="Arial" pitchFamily="34" charset="0"/>
              </a:rPr>
              <a:t>June 2012: </a:t>
            </a:r>
            <a:r>
              <a:rPr lang="en-US" smtClean="0">
                <a:latin typeface="Arial" pitchFamily="34" charset="0"/>
                <a:ea typeface="ＭＳ Ｐゴシック" pitchFamily="34" charset="-128"/>
                <a:cs typeface="Arial" pitchFamily="34" charset="0"/>
              </a:rPr>
              <a:t>Start planning for Learning Session 2.</a:t>
            </a:r>
            <a:endParaRPr lang="en-US" smtClean="0">
              <a:solidFill>
                <a:srgbClr val="FFC000"/>
              </a:solidFill>
              <a:latin typeface="Arial" pitchFamily="34" charset="0"/>
              <a:ea typeface="ＭＳ Ｐゴシック" pitchFamily="34" charset="-128"/>
              <a:cs typeface="Arial" pitchFamily="34" charset="0"/>
            </a:endParaRPr>
          </a:p>
          <a:p>
            <a:endParaRPr lang="en-US" sz="1400" smtClean="0">
              <a:solidFill>
                <a:srgbClr val="FFC000"/>
              </a:solidFill>
              <a:latin typeface="Arial" pitchFamily="34" charset="0"/>
              <a:ea typeface="ＭＳ Ｐゴシック" pitchFamily="34" charset="-128"/>
              <a:cs typeface="Arial" pitchFamily="34" charset="0"/>
            </a:endParaRPr>
          </a:p>
          <a:p>
            <a:r>
              <a:rPr lang="en-US" smtClean="0">
                <a:solidFill>
                  <a:srgbClr val="FFC000"/>
                </a:solidFill>
                <a:latin typeface="Arial" pitchFamily="34" charset="0"/>
                <a:ea typeface="ＭＳ Ｐゴシック" pitchFamily="34" charset="-128"/>
                <a:cs typeface="Arial" pitchFamily="34" charset="0"/>
              </a:rPr>
              <a:t>July 18-19, 2012: </a:t>
            </a:r>
            <a:r>
              <a:rPr lang="en-US" smtClean="0">
                <a:latin typeface="Arial" pitchFamily="34" charset="0"/>
                <a:ea typeface="ＭＳ Ｐゴシック" pitchFamily="34" charset="-128"/>
                <a:cs typeface="Arial" pitchFamily="34" charset="0"/>
              </a:rPr>
              <a:t>ETAC Quantitative Data Site Visit.</a:t>
            </a:r>
          </a:p>
          <a:p>
            <a:endParaRPr lang="en-US" sz="1400" smtClean="0">
              <a:latin typeface="Arial" pitchFamily="34" charset="0"/>
              <a:ea typeface="ＭＳ Ｐゴシック" pitchFamily="34" charset="-128"/>
              <a:cs typeface="Arial" pitchFamily="34" charset="0"/>
            </a:endParaRPr>
          </a:p>
          <a:p>
            <a:r>
              <a:rPr lang="en-US" smtClean="0">
                <a:solidFill>
                  <a:srgbClr val="FFC000"/>
                </a:solidFill>
                <a:latin typeface="Arial" pitchFamily="34" charset="0"/>
                <a:ea typeface="ＭＳ Ｐゴシック" pitchFamily="34" charset="-128"/>
                <a:cs typeface="Arial" pitchFamily="34" charset="0"/>
              </a:rPr>
              <a:t>August 2012: </a:t>
            </a:r>
            <a:r>
              <a:rPr lang="en-US" smtClean="0">
                <a:latin typeface="Arial" pitchFamily="34" charset="0"/>
                <a:ea typeface="ＭＳ Ｐゴシック" pitchFamily="34" charset="-128"/>
                <a:cs typeface="Arial" pitchFamily="34" charset="0"/>
              </a:rPr>
              <a:t>Four Patient Navigators hired (2 SW, 2 Central).</a:t>
            </a:r>
          </a:p>
          <a:p>
            <a:endParaRPr lang="en-US" sz="1400" smtClean="0">
              <a:latin typeface="Arial" pitchFamily="34" charset="0"/>
              <a:ea typeface="ＭＳ Ｐゴシック" pitchFamily="34" charset="-128"/>
              <a:cs typeface="Arial" pitchFamily="34" charset="0"/>
            </a:endParaRPr>
          </a:p>
          <a:p>
            <a:r>
              <a:rPr lang="en-US" smtClean="0">
                <a:solidFill>
                  <a:srgbClr val="FFC000"/>
                </a:solidFill>
                <a:latin typeface="Arial" pitchFamily="34" charset="0"/>
                <a:ea typeface="ＭＳ Ｐゴシック" pitchFamily="34" charset="-128"/>
                <a:cs typeface="Arial" pitchFamily="34" charset="0"/>
              </a:rPr>
              <a:t>September 2012: </a:t>
            </a:r>
            <a:r>
              <a:rPr lang="en-US" smtClean="0">
                <a:latin typeface="Arial" pitchFamily="34" charset="0"/>
                <a:ea typeface="ＭＳ Ｐゴシック" pitchFamily="34" charset="-128"/>
                <a:cs typeface="Arial" pitchFamily="34" charset="0"/>
              </a:rPr>
              <a:t>First CAC meeting.</a:t>
            </a:r>
          </a:p>
          <a:p>
            <a:endParaRPr lang="en-US" sz="1400" smtClean="0">
              <a:latin typeface="Arial" pitchFamily="34" charset="0"/>
              <a:ea typeface="ＭＳ Ｐゴシック" pitchFamily="34" charset="-128"/>
              <a:cs typeface="Arial" pitchFamily="34" charset="0"/>
            </a:endParaRPr>
          </a:p>
          <a:p>
            <a:r>
              <a:rPr lang="en-US" smtClean="0">
                <a:solidFill>
                  <a:srgbClr val="FFC000"/>
                </a:solidFill>
                <a:latin typeface="Arial" pitchFamily="34" charset="0"/>
                <a:ea typeface="ＭＳ Ｐゴシック" pitchFamily="34" charset="-128"/>
                <a:cs typeface="Arial" pitchFamily="34" charset="0"/>
              </a:rPr>
              <a:t>October 17-18, 2012: </a:t>
            </a:r>
            <a:r>
              <a:rPr lang="en-US" smtClean="0">
                <a:latin typeface="Arial" pitchFamily="34" charset="0"/>
                <a:ea typeface="ＭＳ Ｐゴシック" pitchFamily="34" charset="-128"/>
                <a:cs typeface="Arial" pitchFamily="34" charset="0"/>
              </a:rPr>
              <a:t>Learning Session 2, in Roanoke, VA.</a:t>
            </a:r>
          </a:p>
          <a:p>
            <a:endParaRPr lang="en-US" smtClean="0">
              <a:latin typeface="Arial" pitchFamily="34" charset="0"/>
              <a:ea typeface="ＭＳ Ｐゴシック" pitchFamily="34" charset="-128"/>
              <a:cs typeface="Arial" pitchFamily="34" charset="0"/>
            </a:endParaRPr>
          </a:p>
          <a:p>
            <a:endParaRPr lang="en-US" sz="1400" smtClean="0">
              <a:latin typeface="Arial" pitchFamily="34" charset="0"/>
              <a:ea typeface="ＭＳ Ｐゴシック" pitchFamily="34" charset="-128"/>
              <a:cs typeface="Arial" pitchFamily="34" charset="0"/>
            </a:endParaRPr>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A28CAF1-972C-425B-B124-CDC03D581B43}" type="slidenum">
              <a:rPr lang="en-US">
                <a:solidFill>
                  <a:srgbClr val="D1EAEE"/>
                </a:solidFill>
              </a:rPr>
              <a:pPr eaLnBrk="1" hangingPunct="1"/>
              <a:t>33</a:t>
            </a:fld>
            <a:endParaRPr lang="en-US">
              <a:solidFill>
                <a:srgbClr val="D1EAEE"/>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0014"/>
            <a:ext cx="8229600" cy="1047750"/>
          </a:xfrm>
          <a:ln>
            <a:miter lim="800000"/>
            <a:headEnd/>
            <a:tailEnd/>
          </a:ln>
          <a:extLst>
            <a:ext uri="{FAA26D3D-D897-4be2-8F04-BA451C77F1D7}"/>
          </a:extLst>
        </p:spPr>
        <p:txBody>
          <a:bodyPr/>
          <a:lstStyle/>
          <a:p>
            <a:pPr eaLnBrk="1" fontAlgn="auto" hangingPunct="1">
              <a:spcAft>
                <a:spcPts val="0"/>
              </a:spcAft>
              <a:defRPr/>
            </a:pPr>
            <a:r>
              <a:rPr sz="4200" b="0" smtClean="0">
                <a:solidFill>
                  <a:srgbClr val="DBE7B6"/>
                </a:solidFill>
                <a:latin typeface="Arial" pitchFamily="34" charset="0"/>
                <a:cs typeface="Arial" pitchFamily="34" charset="0"/>
              </a:rPr>
              <a:t>Envisioning Scale-Up: </a:t>
            </a:r>
            <a:br>
              <a:rPr sz="4200" b="0" smtClean="0">
                <a:solidFill>
                  <a:srgbClr val="DBE7B6"/>
                </a:solidFill>
                <a:latin typeface="Arial" pitchFamily="34" charset="0"/>
                <a:cs typeface="Arial" pitchFamily="34" charset="0"/>
              </a:rPr>
            </a:br>
            <a:r>
              <a:rPr sz="4200" b="0" smtClean="0">
                <a:solidFill>
                  <a:srgbClr val="DBE7B6"/>
                </a:solidFill>
                <a:latin typeface="Arial" pitchFamily="34" charset="0"/>
                <a:cs typeface="Arial" pitchFamily="34" charset="0"/>
              </a:rPr>
              <a:t>Regional Level</a:t>
            </a:r>
            <a:endParaRPr sz="4200" b="0" smtClean="0">
              <a:ln>
                <a:noFill/>
              </a:ln>
              <a:solidFill>
                <a:srgbClr val="DBE7B6"/>
              </a:solidFill>
              <a:latin typeface="Arial" pitchFamily="34" charset="0"/>
              <a:cs typeface="Arial" pitchFamily="34" charset="0"/>
            </a:endParaRPr>
          </a:p>
        </p:txBody>
      </p:sp>
      <p:sp>
        <p:nvSpPr>
          <p:cNvPr id="107522" name="Rectangle 5"/>
          <p:cNvSpPr>
            <a:spLocks noGrp="1"/>
          </p:cNvSpPr>
          <p:nvPr>
            <p:ph type="body" idx="1"/>
          </p:nvPr>
        </p:nvSpPr>
        <p:spPr>
          <a:xfrm>
            <a:off x="381000" y="1981200"/>
            <a:ext cx="8305800" cy="4572000"/>
          </a:xfrm>
        </p:spPr>
        <p:txBody>
          <a:bodyPr>
            <a:noAutofit/>
          </a:bodyPr>
          <a:lstStyle/>
          <a:p>
            <a:pPr marL="342900" indent="-342900" eaLnBrk="1" fontAlgn="auto" hangingPunct="1">
              <a:spcAft>
                <a:spcPts val="0"/>
              </a:spcAft>
              <a:buClr>
                <a:srgbClr val="FFC000"/>
              </a:buClr>
              <a:buFont typeface="Arial"/>
              <a:buChar char="•"/>
              <a:defRPr/>
            </a:pPr>
            <a:r>
              <a:rPr lang="en-US" dirty="0" smtClean="0">
                <a:solidFill>
                  <a:srgbClr val="FFC000"/>
                </a:solidFill>
                <a:latin typeface="Arial" pitchFamily="34" charset="0"/>
                <a:ea typeface="+mn-ea"/>
                <a:cs typeface="Arial" pitchFamily="34" charset="0"/>
              </a:rPr>
              <a:t>Patient Navigation</a:t>
            </a:r>
            <a:r>
              <a:rPr lang="en-US" dirty="0" smtClean="0">
                <a:latin typeface="Arial" pitchFamily="34" charset="0"/>
                <a:ea typeface="+mn-ea"/>
                <a:cs typeface="Arial" pitchFamily="34" charset="0"/>
              </a:rPr>
              <a:t>: Expand within Central and SW regions, potentially move into NW region, and collaborate with other navigator programs in the Northern and Eastern regions. </a:t>
            </a:r>
          </a:p>
          <a:p>
            <a:pPr eaLnBrk="1" fontAlgn="auto" hangingPunct="1">
              <a:spcAft>
                <a:spcPts val="0"/>
              </a:spcAft>
              <a:buClr>
                <a:srgbClr val="FFC000"/>
              </a:buClr>
              <a:defRPr/>
            </a:pPr>
            <a:endParaRPr lang="en-US" dirty="0" smtClean="0">
              <a:latin typeface="Arial" pitchFamily="34" charset="0"/>
              <a:ea typeface="+mn-ea"/>
              <a:cs typeface="Arial" pitchFamily="34" charset="0"/>
            </a:endParaRPr>
          </a:p>
          <a:p>
            <a:pPr marL="342900" indent="-342900" eaLnBrk="1" fontAlgn="auto" hangingPunct="1">
              <a:spcAft>
                <a:spcPts val="0"/>
              </a:spcAft>
              <a:buClr>
                <a:srgbClr val="FFC000"/>
              </a:buClr>
              <a:buFont typeface="Arial"/>
              <a:buChar char="•"/>
              <a:defRPr/>
            </a:pPr>
            <a:r>
              <a:rPr lang="en-US" dirty="0" smtClean="0">
                <a:solidFill>
                  <a:srgbClr val="FFC000"/>
                </a:solidFill>
                <a:latin typeface="Arial" pitchFamily="34" charset="0"/>
                <a:ea typeface="+mn-ea"/>
                <a:cs typeface="Arial" pitchFamily="34" charset="0"/>
              </a:rPr>
              <a:t>Mental Health: </a:t>
            </a:r>
            <a:r>
              <a:rPr lang="en-US" dirty="0" smtClean="0">
                <a:latin typeface="Arial" pitchFamily="34" charset="0"/>
                <a:ea typeface="+mn-ea"/>
                <a:cs typeface="Arial" pitchFamily="34" charset="0"/>
              </a:rPr>
              <a:t>Expand within Central and SW regions to increase referral sites in Central and MH provider network in SW.</a:t>
            </a:r>
          </a:p>
          <a:p>
            <a:pPr eaLnBrk="1" fontAlgn="auto" hangingPunct="1">
              <a:spcAft>
                <a:spcPts val="0"/>
              </a:spcAft>
              <a:buClr>
                <a:schemeClr val="tx1"/>
              </a:buClr>
              <a:defRPr/>
            </a:pPr>
            <a:endParaRPr lang="en-US" dirty="0" smtClean="0">
              <a:latin typeface="Arial" pitchFamily="34" charset="0"/>
              <a:ea typeface="+mn-ea"/>
              <a:cs typeface="Arial" pitchFamily="34" charset="0"/>
            </a:endParaRP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7DF7419-DB42-4CF6-8E79-22AB025A8C8F}" type="slidenum">
              <a:rPr lang="en-US">
                <a:solidFill>
                  <a:srgbClr val="D1EAEE"/>
                </a:solidFill>
              </a:rPr>
              <a:pPr eaLnBrk="1" hangingPunct="1"/>
              <a:t>34</a:t>
            </a:fld>
            <a:endParaRPr lang="en-US">
              <a:solidFill>
                <a:srgbClr val="D1EAE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91" y="685800"/>
            <a:ext cx="8229600" cy="1047750"/>
          </a:xfrm>
          <a:ln>
            <a:miter lim="800000"/>
            <a:headEnd/>
            <a:tailEnd/>
          </a:ln>
          <a:extLst>
            <a:ext uri="{FAA26D3D-D897-4be2-8F04-BA451C77F1D7}"/>
          </a:extLst>
        </p:spPr>
        <p:txBody>
          <a:bodyPr/>
          <a:lstStyle/>
          <a:p>
            <a:pPr eaLnBrk="1" fontAlgn="auto" hangingPunct="1">
              <a:spcAft>
                <a:spcPts val="0"/>
              </a:spcAft>
              <a:defRPr/>
            </a:pPr>
            <a:r>
              <a:rPr sz="4200" b="0" smtClean="0">
                <a:solidFill>
                  <a:srgbClr val="DBE7B6"/>
                </a:solidFill>
                <a:latin typeface="Arial" pitchFamily="34" charset="0"/>
                <a:cs typeface="Arial" pitchFamily="34" charset="0"/>
              </a:rPr>
              <a:t>Envisioning Scale-Up: </a:t>
            </a:r>
            <a:br>
              <a:rPr sz="4200" b="0" smtClean="0">
                <a:solidFill>
                  <a:srgbClr val="DBE7B6"/>
                </a:solidFill>
                <a:latin typeface="Arial" pitchFamily="34" charset="0"/>
                <a:cs typeface="Arial" pitchFamily="34" charset="0"/>
              </a:rPr>
            </a:br>
            <a:r>
              <a:rPr sz="4200" b="0" smtClean="0">
                <a:solidFill>
                  <a:srgbClr val="DBE7B6"/>
                </a:solidFill>
                <a:latin typeface="Arial" pitchFamily="34" charset="0"/>
                <a:cs typeface="Arial" pitchFamily="34" charset="0"/>
              </a:rPr>
              <a:t>Statewide</a:t>
            </a:r>
            <a:endParaRPr sz="4200" b="0" smtClean="0">
              <a:ln>
                <a:noFill/>
              </a:ln>
              <a:solidFill>
                <a:srgbClr val="DBE7B6"/>
              </a:solidFill>
              <a:latin typeface="Arial" pitchFamily="34" charset="0"/>
              <a:cs typeface="Arial" pitchFamily="34" charset="0"/>
            </a:endParaRPr>
          </a:p>
        </p:txBody>
      </p:sp>
      <p:sp>
        <p:nvSpPr>
          <p:cNvPr id="39939" name="Rectangle 5"/>
          <p:cNvSpPr>
            <a:spLocks noGrp="1"/>
          </p:cNvSpPr>
          <p:nvPr>
            <p:ph type="body" idx="1"/>
          </p:nvPr>
        </p:nvSpPr>
        <p:spPr>
          <a:xfrm>
            <a:off x="381000" y="1981200"/>
            <a:ext cx="8305800" cy="4572000"/>
          </a:xfrm>
        </p:spPr>
        <p:txBody>
          <a:bodyPr/>
          <a:lstStyle/>
          <a:p>
            <a:pPr marL="342900" indent="-342900" eaLnBrk="1" hangingPunct="1">
              <a:buClr>
                <a:srgbClr val="FFC000"/>
              </a:buClr>
              <a:buFont typeface="Arial" pitchFamily="34" charset="0"/>
              <a:buChar char="•"/>
            </a:pPr>
            <a:r>
              <a:rPr lang="en-US" smtClean="0">
                <a:solidFill>
                  <a:srgbClr val="FFC000"/>
                </a:solidFill>
                <a:latin typeface="Arial" pitchFamily="34" charset="0"/>
                <a:ea typeface="ＭＳ Ｐゴシック" pitchFamily="34" charset="-128"/>
                <a:cs typeface="Arial" pitchFamily="34" charset="0"/>
              </a:rPr>
              <a:t>Active Referral: </a:t>
            </a:r>
            <a:r>
              <a:rPr lang="en-US" smtClean="0">
                <a:latin typeface="Arial" pitchFamily="34" charset="0"/>
                <a:ea typeface="ＭＳ Ｐゴシック" pitchFamily="34" charset="-128"/>
                <a:cs typeface="Arial" pitchFamily="34" charset="0"/>
              </a:rPr>
              <a:t>Expand and establish statewide protocol for DIS processes for active referral and coordination with navigators and other linkage personnel.</a:t>
            </a:r>
          </a:p>
          <a:p>
            <a:pPr marL="342900" indent="-342900" eaLnBrk="1" hangingPunct="1">
              <a:buClr>
                <a:srgbClr val="FFC000"/>
              </a:buClr>
              <a:buFont typeface="Arial" pitchFamily="34" charset="0"/>
              <a:buChar char="•"/>
            </a:pPr>
            <a:endParaRPr lang="en-US" smtClean="0">
              <a:latin typeface="Arial" pitchFamily="34" charset="0"/>
              <a:ea typeface="ＭＳ Ｐゴシック" pitchFamily="34" charset="-128"/>
              <a:cs typeface="Arial" pitchFamily="34" charset="0"/>
            </a:endParaRPr>
          </a:p>
          <a:p>
            <a:pPr marL="342900" indent="-342900" eaLnBrk="1" hangingPunct="1">
              <a:buClr>
                <a:srgbClr val="FFC000"/>
              </a:buClr>
              <a:buFont typeface="Arial" pitchFamily="34" charset="0"/>
              <a:buChar char="•"/>
            </a:pPr>
            <a:r>
              <a:rPr lang="en-US" smtClean="0">
                <a:solidFill>
                  <a:srgbClr val="FFC000"/>
                </a:solidFill>
                <a:latin typeface="Arial" pitchFamily="34" charset="0"/>
                <a:ea typeface="ＭＳ Ｐゴシック" pitchFamily="34" charset="-128"/>
                <a:cs typeface="Arial" pitchFamily="34" charset="0"/>
              </a:rPr>
              <a:t>Care Coordination: </a:t>
            </a:r>
            <a:r>
              <a:rPr lang="en-US" smtClean="0">
                <a:latin typeface="Arial" pitchFamily="34" charset="0"/>
                <a:ea typeface="ＭＳ Ｐゴシック" pitchFamily="34" charset="-128"/>
                <a:cs typeface="Arial" pitchFamily="34" charset="0"/>
              </a:rPr>
              <a:t>Work with central DOC office to expand care coordination model to additional facilities in order to operate as the central channel for state resources on HIV care, treatment and support services.</a:t>
            </a:r>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03F2149-33CA-456B-B60E-0B7364F691B3}" type="slidenum">
              <a:rPr lang="en-US">
                <a:solidFill>
                  <a:srgbClr val="D1EAEE"/>
                </a:solidFill>
              </a:rPr>
              <a:pPr eaLnBrk="1" hangingPunct="1"/>
              <a:t>35</a:t>
            </a:fld>
            <a:endParaRPr lang="en-US">
              <a:solidFill>
                <a:srgbClr val="D1EAE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a:ln>
            <a:miter lim="800000"/>
            <a:headEnd/>
            <a:tailEnd/>
          </a:ln>
          <a:extLst>
            <a:ext uri="{FAA26D3D-D897-4be2-8F04-BA451C77F1D7}"/>
          </a:extLst>
        </p:spPr>
        <p:txBody>
          <a:bodyPr/>
          <a:lstStyle/>
          <a:p>
            <a:pPr>
              <a:defRPr/>
            </a:pPr>
            <a:r>
              <a:rPr sz="4400" b="0" smtClean="0">
                <a:latin typeface="Arial" pitchFamily="34" charset="0"/>
                <a:cs typeface="Arial" pitchFamily="34" charset="0"/>
              </a:rPr>
              <a:t>Anticipated Challenges</a:t>
            </a:r>
            <a:endParaRPr sz="4400" b="0">
              <a:latin typeface="Arial" pitchFamily="34" charset="0"/>
              <a:cs typeface="Arial" pitchFamily="34" charset="0"/>
            </a:endParaRPr>
          </a:p>
        </p:txBody>
      </p:sp>
      <p:sp>
        <p:nvSpPr>
          <p:cNvPr id="3" name="Text Placeholder 2"/>
          <p:cNvSpPr>
            <a:spLocks noGrp="1"/>
          </p:cNvSpPr>
          <p:nvPr>
            <p:ph type="body" idx="1"/>
          </p:nvPr>
        </p:nvSpPr>
        <p:spPr>
          <a:xfrm>
            <a:off x="381000" y="1752600"/>
            <a:ext cx="8305800" cy="4800600"/>
          </a:xfrm>
        </p:spPr>
        <p:txBody>
          <a:bodyPr/>
          <a:lstStyle/>
          <a:p>
            <a:pPr marL="342900" indent="-342900">
              <a:buClr>
                <a:srgbClr val="FFC000"/>
              </a:buClr>
              <a:buFont typeface="Arial" pitchFamily="34" charset="0"/>
              <a:buChar char="•"/>
              <a:defRPr/>
            </a:pPr>
            <a:r>
              <a:rPr lang="en-US" dirty="0" smtClean="0">
                <a:latin typeface="Arial" pitchFamily="34" charset="0"/>
                <a:ea typeface="+mn-ea"/>
                <a:cs typeface="Arial" pitchFamily="34" charset="0"/>
              </a:rPr>
              <a:t>Need </a:t>
            </a:r>
            <a:r>
              <a:rPr lang="en-US" dirty="0">
                <a:latin typeface="Arial" pitchFamily="34" charset="0"/>
                <a:ea typeface="+mn-ea"/>
                <a:cs typeface="Arial" pitchFamily="34" charset="0"/>
              </a:rPr>
              <a:t>to build </a:t>
            </a:r>
            <a:r>
              <a:rPr lang="en-US" dirty="0" smtClean="0">
                <a:latin typeface="Arial" pitchFamily="34" charset="0"/>
                <a:ea typeface="+mn-ea"/>
                <a:cs typeface="Arial" pitchFamily="34" charset="0"/>
              </a:rPr>
              <a:t>consensus; maintain stakeholder </a:t>
            </a:r>
            <a:r>
              <a:rPr lang="en-US" dirty="0">
                <a:latin typeface="Arial" pitchFamily="34" charset="0"/>
                <a:ea typeface="+mn-ea"/>
                <a:cs typeface="Arial" pitchFamily="34" charset="0"/>
              </a:rPr>
              <a:t>and consumer  </a:t>
            </a:r>
            <a:r>
              <a:rPr lang="en-US" dirty="0" smtClean="0">
                <a:latin typeface="Arial" pitchFamily="34" charset="0"/>
                <a:ea typeface="+mn-ea"/>
                <a:cs typeface="Arial" pitchFamily="34" charset="0"/>
              </a:rPr>
              <a:t>engagement.</a:t>
            </a:r>
          </a:p>
          <a:p>
            <a:pPr marL="342900" indent="-342900">
              <a:buClr>
                <a:srgbClr val="FFC000"/>
              </a:buClr>
              <a:buFont typeface="Arial"/>
              <a:buChar char="•"/>
              <a:defRPr/>
            </a:pPr>
            <a:endParaRPr lang="en-US" dirty="0">
              <a:latin typeface="Arial" pitchFamily="34" charset="0"/>
              <a:ea typeface="+mn-ea"/>
              <a:cs typeface="Arial" pitchFamily="34" charset="0"/>
            </a:endParaRPr>
          </a:p>
          <a:p>
            <a:pPr marL="342900" indent="-342900">
              <a:buClr>
                <a:srgbClr val="FFC000"/>
              </a:buClr>
              <a:buFont typeface="Arial"/>
              <a:buChar char="•"/>
              <a:defRPr/>
            </a:pPr>
            <a:r>
              <a:rPr lang="en-US" dirty="0" smtClean="0">
                <a:latin typeface="Arial" pitchFamily="34" charset="0"/>
                <a:ea typeface="+mn-ea"/>
                <a:cs typeface="Arial" pitchFamily="34" charset="0"/>
              </a:rPr>
              <a:t>Coordination with other navigation and linkages models in NW, Northern, Eastern Regions.</a:t>
            </a:r>
          </a:p>
          <a:p>
            <a:pPr marL="342900" indent="-342900">
              <a:buClr>
                <a:srgbClr val="FFC000"/>
              </a:buClr>
              <a:defRPr/>
            </a:pPr>
            <a:endParaRPr lang="en-US" dirty="0" smtClean="0">
              <a:latin typeface="Arial" pitchFamily="34" charset="0"/>
              <a:ea typeface="+mn-ea"/>
              <a:cs typeface="Arial" pitchFamily="34" charset="0"/>
            </a:endParaRPr>
          </a:p>
          <a:p>
            <a:pPr marL="342900" indent="-342900">
              <a:buClr>
                <a:srgbClr val="FFC000"/>
              </a:buClr>
              <a:buFont typeface="Arial"/>
              <a:buChar char="•"/>
              <a:defRPr/>
            </a:pPr>
            <a:r>
              <a:rPr lang="en-US" dirty="0" smtClean="0">
                <a:latin typeface="Arial" pitchFamily="34" charset="0"/>
                <a:ea typeface="+mn-ea"/>
                <a:cs typeface="Arial" pitchFamily="34" charset="0"/>
              </a:rPr>
              <a:t>Ensure that pace of wider scale implementation is aligned with local and national evaluation processes.</a:t>
            </a:r>
          </a:p>
          <a:p>
            <a:pPr marL="457200" indent="-457200">
              <a:buFont typeface="Arial"/>
              <a:buChar char="•"/>
              <a:defRPr/>
            </a:pPr>
            <a:endParaRPr lang="en-US" dirty="0">
              <a:solidFill>
                <a:srgbClr val="C9DA92"/>
              </a:solidFill>
              <a:latin typeface="Arial" pitchFamily="34" charset="0"/>
              <a:ea typeface="+mn-ea"/>
              <a:cs typeface="Arial" pitchFamily="34" charset="0"/>
            </a:endParaRPr>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2CCAC8B-DF00-453B-8D41-3134D5D9A314}" type="slidenum">
              <a:rPr lang="en-US">
                <a:solidFill>
                  <a:srgbClr val="D1EAEE"/>
                </a:solidFill>
              </a:rPr>
              <a:pPr eaLnBrk="1" hangingPunct="1"/>
              <a:t>36</a:t>
            </a:fld>
            <a:endParaRPr lang="en-US">
              <a:solidFill>
                <a:srgbClr val="D1EAE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p:cNvSpPr>
          <p:nvPr>
            <p:ph type="body" idx="1"/>
          </p:nvPr>
        </p:nvSpPr>
        <p:spPr>
          <a:xfrm>
            <a:off x="304800" y="3276600"/>
            <a:ext cx="8305800" cy="2133600"/>
          </a:xfrm>
        </p:spPr>
        <p:txBody>
          <a:bodyPr>
            <a:normAutofit/>
          </a:bodyPr>
          <a:lstStyle/>
          <a:p>
            <a:pPr algn="ctr" eaLnBrk="1" hangingPunct="1">
              <a:buClr>
                <a:schemeClr val="tx1"/>
              </a:buClr>
              <a:defRPr/>
            </a:pPr>
            <a:r>
              <a:rPr lang="en-US" sz="2800" dirty="0" smtClean="0">
                <a:ea typeface="+mn-ea"/>
              </a:rPr>
              <a:t>Steven </a:t>
            </a:r>
            <a:r>
              <a:rPr lang="en-US" sz="2800" dirty="0" err="1" smtClean="0">
                <a:ea typeface="+mn-ea"/>
              </a:rPr>
              <a:t>Sawicki</a:t>
            </a:r>
            <a:r>
              <a:rPr lang="en-US" sz="2800" dirty="0" smtClean="0">
                <a:ea typeface="+mn-ea"/>
              </a:rPr>
              <a:t>, SPNS Lead</a:t>
            </a:r>
          </a:p>
          <a:p>
            <a:pPr algn="ctr" eaLnBrk="1" hangingPunct="1">
              <a:buClr>
                <a:schemeClr val="tx1"/>
              </a:buClr>
              <a:defRPr/>
            </a:pPr>
            <a:r>
              <a:rPr lang="en-US" sz="2800" dirty="0" smtClean="0">
                <a:ea typeface="+mn-ea"/>
              </a:rPr>
              <a:t> </a:t>
            </a:r>
          </a:p>
          <a:p>
            <a:pPr algn="ctr" eaLnBrk="1" hangingPunct="1">
              <a:buClr>
                <a:schemeClr val="tx1"/>
              </a:buClr>
              <a:defRPr/>
            </a:pPr>
            <a:r>
              <a:rPr lang="en-US" sz="2800" dirty="0" smtClean="0">
                <a:ea typeface="+mn-ea"/>
              </a:rPr>
              <a:t>www.newyorklinks.org</a:t>
            </a:r>
          </a:p>
        </p:txBody>
      </p:sp>
      <p:sp>
        <p:nvSpPr>
          <p:cNvPr id="419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4E57A9B-C8C4-489C-9F98-713D700AA30E}" type="slidenum">
              <a:rPr lang="en-US">
                <a:solidFill>
                  <a:srgbClr val="D1EAEE"/>
                </a:solidFill>
                <a:cs typeface="Arial" pitchFamily="34" charset="0"/>
              </a:rPr>
              <a:pPr eaLnBrk="1" hangingPunct="1"/>
              <a:t>37</a:t>
            </a:fld>
            <a:endParaRPr lang="en-US">
              <a:solidFill>
                <a:srgbClr val="D1EAEE"/>
              </a:solidFill>
              <a:cs typeface="Arial" pitchFamily="34" charset="0"/>
            </a:endParaRPr>
          </a:p>
        </p:txBody>
      </p:sp>
      <p:sp>
        <p:nvSpPr>
          <p:cNvPr id="41988" name="Text Box 5"/>
          <p:cNvSpPr txBox="1">
            <a:spLocks noChangeArrowheads="1"/>
          </p:cNvSpPr>
          <p:nvPr/>
        </p:nvSpPr>
        <p:spPr bwMode="auto">
          <a:xfrm>
            <a:off x="1524000" y="24384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sz="4000">
                <a:cs typeface="Arial" pitchFamily="34" charset="0"/>
              </a:rPr>
              <a:t>New York Links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71550"/>
          </a:xfrm>
          <a:ln>
            <a:miter lim="800000"/>
            <a:headEnd/>
            <a:tailEnd/>
          </a:ln>
          <a:extLst>
            <a:ext uri="{FAA26D3D-D897-4be2-8F04-BA451C77F1D7}"/>
          </a:extLst>
        </p:spPr>
        <p:txBody>
          <a:bodyPr/>
          <a:lstStyle/>
          <a:p>
            <a:pPr eaLnBrk="1" fontAlgn="auto" hangingPunct="1">
              <a:spcAft>
                <a:spcPts val="0"/>
              </a:spcAft>
              <a:defRPr/>
            </a:pPr>
            <a:r>
              <a:rPr smtClean="0">
                <a:solidFill>
                  <a:srgbClr val="DBE7B6"/>
                </a:solidFill>
              </a:rPr>
              <a:t>Overview of Strategies</a:t>
            </a:r>
            <a:endParaRPr smtClean="0">
              <a:ln>
                <a:noFill/>
              </a:ln>
              <a:solidFill>
                <a:srgbClr val="DBE7B6"/>
              </a:solidFill>
            </a:endParaRPr>
          </a:p>
        </p:txBody>
      </p:sp>
      <p:sp>
        <p:nvSpPr>
          <p:cNvPr id="71682" name="Rectangle 5"/>
          <p:cNvSpPr>
            <a:spLocks noGrp="1"/>
          </p:cNvSpPr>
          <p:nvPr>
            <p:ph type="body" idx="1"/>
          </p:nvPr>
        </p:nvSpPr>
        <p:spPr>
          <a:xfrm>
            <a:off x="381000" y="1752600"/>
            <a:ext cx="8610600" cy="4648200"/>
          </a:xfrm>
        </p:spPr>
        <p:txBody>
          <a:bodyPr/>
          <a:lstStyle/>
          <a:p>
            <a:pPr eaLnBrk="1" hangingPunct="1">
              <a:buClr>
                <a:schemeClr val="tx1"/>
              </a:buClr>
              <a:buFont typeface="Calibri" pitchFamily="34" charset="0"/>
              <a:buChar char="•"/>
              <a:defRPr/>
            </a:pPr>
            <a:r>
              <a:rPr lang="en-US" sz="2800" smtClean="0">
                <a:ea typeface="ＭＳ Ｐゴシック" pitchFamily="34" charset="-128"/>
              </a:rPr>
              <a:t> NYS is using a </a:t>
            </a:r>
            <a:r>
              <a:rPr lang="ja-JP" altLang="en-US" sz="2800" smtClean="0">
                <a:ea typeface="ＭＳ Ｐゴシック" pitchFamily="34" charset="-128"/>
              </a:rPr>
              <a:t>‘</a:t>
            </a:r>
            <a:r>
              <a:rPr lang="en-US" altLang="ja-JP" sz="2800" smtClean="0">
                <a:ea typeface="ＭＳ Ｐゴシック" pitchFamily="34" charset="-128"/>
              </a:rPr>
              <a:t>from the ground up</a:t>
            </a:r>
            <a:r>
              <a:rPr lang="ja-JP" altLang="en-US" sz="2800" smtClean="0">
                <a:ea typeface="ＭＳ Ｐゴシック" pitchFamily="34" charset="-128"/>
              </a:rPr>
              <a:t>’</a:t>
            </a:r>
            <a:r>
              <a:rPr lang="en-US" altLang="ja-JP" sz="2800" smtClean="0">
                <a:ea typeface="ＭＳ Ｐゴシック" pitchFamily="34" charset="-128"/>
              </a:rPr>
              <a:t> collaborative approach, engaging providers in prioritized geographic regions in the development and testing of interventions related to linkage and retention with the express purpose of identifying interventions that work.</a:t>
            </a:r>
          </a:p>
          <a:p>
            <a:pPr eaLnBrk="1" hangingPunct="1">
              <a:buClr>
                <a:schemeClr val="tx1"/>
              </a:buClr>
              <a:buFont typeface="Calibri" pitchFamily="34" charset="0"/>
              <a:buChar char="•"/>
              <a:defRPr/>
            </a:pPr>
            <a:r>
              <a:rPr lang="en-US" sz="2800" smtClean="0">
                <a:ea typeface="ＭＳ Ｐゴシック" pitchFamily="34" charset="-128"/>
              </a:rPr>
              <a:t>Three collaboratives have been formed to date:</a:t>
            </a:r>
          </a:p>
          <a:p>
            <a:pPr lvl="1" eaLnBrk="1" hangingPunct="1">
              <a:spcBef>
                <a:spcPct val="0"/>
              </a:spcBef>
              <a:buClr>
                <a:schemeClr val="tx1"/>
              </a:buClr>
              <a:buFont typeface="Calibri" pitchFamily="34" charset="0"/>
              <a:buChar char="•"/>
              <a:defRPr/>
            </a:pPr>
            <a:r>
              <a:rPr lang="en-US" sz="2800" smtClean="0">
                <a:solidFill>
                  <a:schemeClr val="tx1"/>
                </a:solidFill>
                <a:latin typeface="Calibri" pitchFamily="34" charset="0"/>
                <a:ea typeface="ＭＳ Ｐゴシック" pitchFamily="34" charset="-128"/>
              </a:rPr>
              <a:t>Upper Manhattan, New York City</a:t>
            </a:r>
          </a:p>
          <a:p>
            <a:pPr lvl="1" eaLnBrk="1" hangingPunct="1">
              <a:spcBef>
                <a:spcPct val="0"/>
              </a:spcBef>
              <a:buClr>
                <a:schemeClr val="tx1"/>
              </a:buClr>
              <a:buFont typeface="Calibri" pitchFamily="34" charset="0"/>
              <a:buChar char="•"/>
              <a:defRPr/>
            </a:pPr>
            <a:r>
              <a:rPr lang="en-US" sz="2800" smtClean="0">
                <a:solidFill>
                  <a:schemeClr val="tx1"/>
                </a:solidFill>
                <a:latin typeface="Calibri" pitchFamily="34" charset="0"/>
                <a:ea typeface="ＭＳ Ｐゴシック" pitchFamily="34" charset="-128"/>
              </a:rPr>
              <a:t>Western New York State</a:t>
            </a:r>
          </a:p>
          <a:p>
            <a:pPr lvl="1" eaLnBrk="1" hangingPunct="1">
              <a:spcBef>
                <a:spcPct val="0"/>
              </a:spcBef>
              <a:buClr>
                <a:schemeClr val="tx1"/>
              </a:buClr>
              <a:buFont typeface="Calibri" pitchFamily="34" charset="0"/>
              <a:buChar char="•"/>
              <a:defRPr/>
            </a:pPr>
            <a:r>
              <a:rPr lang="en-US" sz="2800" smtClean="0">
                <a:solidFill>
                  <a:schemeClr val="tx1"/>
                </a:solidFill>
                <a:latin typeface="Calibri" pitchFamily="34" charset="0"/>
                <a:ea typeface="ＭＳ Ｐゴシック" pitchFamily="34" charset="-128"/>
              </a:rPr>
              <a:t>Queens &amp; Staten Island, New York City</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1BDE9E9-D635-4A93-8B7A-8DF6D5941EFC}" type="slidenum">
              <a:rPr lang="en-US">
                <a:solidFill>
                  <a:srgbClr val="D1EAEE"/>
                </a:solidFill>
                <a:cs typeface="Arial" pitchFamily="34" charset="0"/>
              </a:rPr>
              <a:pPr eaLnBrk="1" hangingPunct="1"/>
              <a:t>38</a:t>
            </a:fld>
            <a:endParaRPr lang="en-US">
              <a:solidFill>
                <a:srgbClr val="D1EAEE"/>
              </a:solidFill>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305800" cy="1066800"/>
          </a:xfrm>
          <a:ln>
            <a:miter lim="800000"/>
            <a:headEnd/>
            <a:tailEnd/>
          </a:ln>
          <a:extLst>
            <a:ext uri="{FAA26D3D-D897-4be2-8F04-BA451C77F1D7}"/>
          </a:extLst>
        </p:spPr>
        <p:txBody>
          <a:bodyPr/>
          <a:lstStyle/>
          <a:p>
            <a:pPr>
              <a:defRPr/>
            </a:pPr>
            <a:r>
              <a:rPr smtClean="0"/>
              <a:t>Planning Group</a:t>
            </a:r>
            <a:endParaRPr/>
          </a:p>
        </p:txBody>
      </p:sp>
      <p:sp>
        <p:nvSpPr>
          <p:cNvPr id="73730" name="Text Placeholder 2"/>
          <p:cNvSpPr>
            <a:spLocks noGrp="1"/>
          </p:cNvSpPr>
          <p:nvPr>
            <p:ph type="body" idx="1"/>
          </p:nvPr>
        </p:nvSpPr>
        <p:spPr/>
        <p:txBody>
          <a:bodyPr/>
          <a:lstStyle/>
          <a:p>
            <a:pPr>
              <a:defRPr/>
            </a:pPr>
            <a:r>
              <a:rPr lang="en-US" sz="2400" smtClean="0">
                <a:ea typeface="ＭＳ Ｐゴシック" pitchFamily="34" charset="-128"/>
              </a:rPr>
              <a:t>Each collaborative has a planning group.  Each group consists of members from NYLinks staff, DOH Staff, NYCDOHMH staff for NYC collaboratives, County Health Departments for non-NYC collaboratives, consumers, providers, Medical Director of the AI, Director of the National Quality Center, Quality Improvement Consultant attached to Collaborative.</a:t>
            </a:r>
          </a:p>
          <a:p>
            <a:pPr>
              <a:defRPr/>
            </a:pPr>
            <a:endParaRPr lang="en-US" sz="2400" smtClean="0">
              <a:ea typeface="ＭＳ Ｐゴシック" pitchFamily="34" charset="-128"/>
            </a:endParaRPr>
          </a:p>
          <a:p>
            <a:pPr>
              <a:defRPr/>
            </a:pPr>
            <a:r>
              <a:rPr lang="en-US" sz="2400" smtClean="0">
                <a:ea typeface="ＭＳ Ｐゴシック" pitchFamily="34" charset="-128"/>
              </a:rPr>
              <a:t>Each collaborative planning group holds a conference call weekly.</a:t>
            </a:r>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8CC00E6-D464-4C1F-B195-8195BCB63CDF}" type="slidenum">
              <a:rPr lang="en-US">
                <a:solidFill>
                  <a:srgbClr val="D1EAEE"/>
                </a:solidFill>
                <a:cs typeface="Arial" pitchFamily="34" charset="0"/>
              </a:rPr>
              <a:pPr eaLnBrk="1" hangingPunct="1"/>
              <a:t>39</a:t>
            </a:fld>
            <a:endParaRPr lang="en-US">
              <a:solidFill>
                <a:srgbClr val="D1EAEE"/>
              </a:solidFill>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851648" cy="914400"/>
          </a:xfrm>
          <a:ln>
            <a:miter lim="800000"/>
            <a:headEnd/>
            <a:tailEnd/>
          </a:ln>
          <a:extLst>
            <a:ext uri="{FAA26D3D-D897-4be2-8F04-BA451C77F1D7}"/>
          </a:extLst>
        </p:spPr>
        <p:txBody>
          <a:bodyPr>
            <a:normAutofit fontScale="90000"/>
          </a:bodyPr>
          <a:lstStyle/>
          <a:p>
            <a:pPr algn="ctr">
              <a:defRPr/>
            </a:pPr>
            <a:r>
              <a:rPr lang="en-US" dirty="0" smtClean="0">
                <a:solidFill>
                  <a:srgbClr val="DBE7B6"/>
                </a:solidFill>
              </a:rPr>
              <a:t>Systems Linkages Initiative</a:t>
            </a:r>
            <a:endParaRPr lang="en-US" dirty="0"/>
          </a:p>
        </p:txBody>
      </p:sp>
      <p:sp>
        <p:nvSpPr>
          <p:cNvPr id="9219" name="Subtitle 2"/>
          <p:cNvSpPr>
            <a:spLocks noGrp="1"/>
          </p:cNvSpPr>
          <p:nvPr>
            <p:ph type="subTitle" idx="1"/>
          </p:nvPr>
        </p:nvSpPr>
        <p:spPr>
          <a:xfrm>
            <a:off x="609600" y="1828800"/>
            <a:ext cx="7854950" cy="4419600"/>
          </a:xfrm>
        </p:spPr>
        <p:txBody>
          <a:bodyPr/>
          <a:lstStyle/>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Four-year Special Project of National Significance</a:t>
            </a: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lvl="1" indent="-457200" algn="l" eaLnBrk="1" hangingPunct="1">
              <a:lnSpc>
                <a:spcPct val="90000"/>
              </a:lnSpc>
              <a:buClr>
                <a:schemeClr val="tx1"/>
              </a:buClr>
              <a:buFont typeface="Arial" pitchFamily="34" charset="0"/>
              <a:buChar char="•"/>
            </a:pPr>
            <a:r>
              <a:rPr lang="en-US" sz="3200" u="sng" smtClean="0">
                <a:ea typeface="ＭＳ Ｐゴシック" pitchFamily="34" charset="-128"/>
              </a:rPr>
              <a:t>Purpose:</a:t>
            </a:r>
            <a:r>
              <a:rPr lang="en-US" sz="3200" smtClean="0">
                <a:ea typeface="ＭＳ Ｐゴシック" pitchFamily="34" charset="-128"/>
              </a:rPr>
              <a:t> To identify, implement, &amp; evaluate successful strategies for improving linkage to and retention in high quality HIV care</a:t>
            </a: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305800" cy="762000"/>
          </a:xfrm>
          <a:ln>
            <a:miter lim="800000"/>
            <a:headEnd/>
            <a:tailEnd/>
          </a:ln>
          <a:extLst>
            <a:ext uri="{FAA26D3D-D897-4be2-8F04-BA451C77F1D7}"/>
          </a:extLst>
        </p:spPr>
        <p:txBody>
          <a:bodyPr/>
          <a:lstStyle/>
          <a:p>
            <a:pPr>
              <a:defRPr/>
            </a:pPr>
            <a:r>
              <a:rPr smtClean="0"/>
              <a:t>Strategies</a:t>
            </a:r>
            <a:endParaRPr/>
          </a:p>
        </p:txBody>
      </p:sp>
      <p:sp>
        <p:nvSpPr>
          <p:cNvPr id="45059" name="Text Placeholder 2"/>
          <p:cNvSpPr>
            <a:spLocks noGrp="1"/>
          </p:cNvSpPr>
          <p:nvPr>
            <p:ph type="body" idx="1"/>
          </p:nvPr>
        </p:nvSpPr>
        <p:spPr>
          <a:xfrm>
            <a:off x="381000" y="2209800"/>
            <a:ext cx="8305800" cy="3657600"/>
          </a:xfrm>
        </p:spPr>
        <p:txBody>
          <a:bodyPr/>
          <a:lstStyle/>
          <a:p>
            <a:pPr lvl="1" eaLnBrk="1" hangingPunct="1">
              <a:lnSpc>
                <a:spcPct val="90000"/>
              </a:lnSpc>
              <a:buClr>
                <a:schemeClr val="tx1"/>
              </a:buClr>
              <a:buFont typeface="Calibri" pitchFamily="34" charset="0"/>
              <a:buChar char="•"/>
            </a:pPr>
            <a:r>
              <a:rPr lang="en-US" sz="1900" i="1" smtClean="0">
                <a:solidFill>
                  <a:srgbClr val="FFFFFF"/>
                </a:solidFill>
                <a:ea typeface="ＭＳ Ｐゴシック" pitchFamily="34" charset="-128"/>
              </a:rPr>
              <a:t>Web page—web based data entry, reporting, charting, resource rich, collaborative based pages.  </a:t>
            </a:r>
            <a:r>
              <a:rPr lang="en-US" sz="1900" b="1" i="1" smtClean="0">
                <a:solidFill>
                  <a:srgbClr val="FF0000"/>
                </a:solidFill>
                <a:ea typeface="ＭＳ Ｐゴシック" pitchFamily="34" charset="-128"/>
              </a:rPr>
              <a:t>NewYorkLinks.org</a:t>
            </a:r>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893101E-96F6-4CBC-9AED-68997E6557FA}" type="slidenum">
              <a:rPr lang="en-US">
                <a:solidFill>
                  <a:srgbClr val="D1EAEE"/>
                </a:solidFill>
                <a:cs typeface="Arial" pitchFamily="34" charset="0"/>
              </a:rPr>
              <a:pPr eaLnBrk="1" hangingPunct="1"/>
              <a:t>40</a:t>
            </a:fld>
            <a:endParaRPr lang="en-US">
              <a:solidFill>
                <a:srgbClr val="D1EAEE"/>
              </a:solidFill>
              <a:cs typeface="Arial" pitchFamily="34" charset="0"/>
            </a:endParaRPr>
          </a:p>
        </p:txBody>
      </p:sp>
      <p:pic>
        <p:nvPicPr>
          <p:cNvPr id="45061" name="Picture 4" descr="GraphDataCASMDNB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00400"/>
            <a:ext cx="33813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943_0366 edi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038600"/>
            <a:ext cx="48006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7"/>
          <p:cNvSpPr txBox="1">
            <a:spLocks noChangeArrowheads="1"/>
          </p:cNvSpPr>
          <p:nvPr/>
        </p:nvSpPr>
        <p:spPr bwMode="auto">
          <a:xfrm>
            <a:off x="4191000" y="3124200"/>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cs typeface="Arial" pitchFamily="34" charset="0"/>
              </a:rPr>
              <a:t>Learning Session activities designed to foster networking and communication.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914400"/>
          </a:xfrm>
          <a:ln>
            <a:miter lim="800000"/>
            <a:headEnd/>
            <a:tailEnd/>
          </a:ln>
          <a:extLst>
            <a:ext uri="{FAA26D3D-D897-4be2-8F04-BA451C77F1D7}"/>
          </a:extLst>
        </p:spPr>
        <p:txBody>
          <a:bodyPr/>
          <a:lstStyle/>
          <a:p>
            <a:pPr>
              <a:defRPr/>
            </a:pPr>
            <a:r>
              <a:rPr smtClean="0"/>
              <a:t>WNYS &amp; UMRG</a:t>
            </a:r>
            <a:endParaRPr/>
          </a:p>
        </p:txBody>
      </p:sp>
      <p:sp>
        <p:nvSpPr>
          <p:cNvPr id="460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A37C302-DF65-43CE-8CAD-863B1315CA46}" type="slidenum">
              <a:rPr lang="en-US">
                <a:solidFill>
                  <a:srgbClr val="D1EAEE"/>
                </a:solidFill>
                <a:cs typeface="Arial" pitchFamily="34" charset="0"/>
              </a:rPr>
              <a:pPr eaLnBrk="1" hangingPunct="1"/>
              <a:t>41</a:t>
            </a:fld>
            <a:endParaRPr lang="en-US">
              <a:solidFill>
                <a:srgbClr val="D1EAEE"/>
              </a:solidFill>
              <a:cs typeface="Arial" pitchFamily="34" charset="0"/>
            </a:endParaRP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l="9650" t="5956" r="46490" b="2730"/>
          <a:stretch>
            <a:fillRect/>
          </a:stretch>
        </p:blipFill>
        <p:spPr bwMode="auto">
          <a:xfrm>
            <a:off x="5943600" y="1752600"/>
            <a:ext cx="22780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2614613"/>
            <a:ext cx="4759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1066800"/>
          </a:xfrm>
          <a:ln>
            <a:miter lim="800000"/>
            <a:headEnd/>
            <a:tailEnd/>
          </a:ln>
          <a:extLst>
            <a:ext uri="{FAA26D3D-D897-4be2-8F04-BA451C77F1D7}"/>
          </a:extLst>
        </p:spPr>
        <p:txBody>
          <a:bodyPr/>
          <a:lstStyle/>
          <a:p>
            <a:pPr>
              <a:defRPr/>
            </a:pPr>
            <a:r>
              <a:rPr smtClean="0"/>
              <a:t>NYS </a:t>
            </a:r>
            <a:r>
              <a:rPr err="1" smtClean="0"/>
              <a:t>Collaboratives</a:t>
            </a:r>
            <a:endParaRPr/>
          </a:p>
        </p:txBody>
      </p:sp>
      <p:sp>
        <p:nvSpPr>
          <p:cNvPr id="471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AB7154E-A0D3-455F-9A5C-D5A003A2624B}" type="slidenum">
              <a:rPr lang="en-US">
                <a:solidFill>
                  <a:srgbClr val="D1EAEE"/>
                </a:solidFill>
                <a:cs typeface="Arial" pitchFamily="34" charset="0"/>
              </a:rPr>
              <a:pPr eaLnBrk="1" hangingPunct="1"/>
              <a:t>42</a:t>
            </a:fld>
            <a:endParaRPr lang="en-US">
              <a:solidFill>
                <a:srgbClr val="D1EAEE"/>
              </a:solidFill>
              <a:cs typeface="Arial" pitchFamily="34" charset="0"/>
            </a:endParaRPr>
          </a:p>
        </p:txBody>
      </p:sp>
      <p:pic>
        <p:nvPicPr>
          <p:cNvPr id="47108" name="Picture 2" descr="J:\HOME\svs03\Logos, pictures\SPNS map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678815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047750"/>
          </a:xfrm>
          <a:ln>
            <a:miter lim="800000"/>
            <a:headEnd/>
            <a:tailEnd/>
          </a:ln>
          <a:extLst>
            <a:ext uri="{FAA26D3D-D897-4be2-8F04-BA451C77F1D7}"/>
          </a:extLst>
        </p:spPr>
        <p:txBody>
          <a:bodyPr/>
          <a:lstStyle/>
          <a:p>
            <a:pPr eaLnBrk="1" fontAlgn="auto" hangingPunct="1">
              <a:spcAft>
                <a:spcPts val="0"/>
              </a:spcAft>
              <a:defRPr/>
            </a:pPr>
            <a:r>
              <a:rPr smtClean="0">
                <a:solidFill>
                  <a:srgbClr val="DBE7B6"/>
                </a:solidFill>
              </a:rPr>
              <a:t>Collaborative Progress</a:t>
            </a:r>
            <a:endParaRPr smtClean="0">
              <a:ln>
                <a:noFill/>
              </a:ln>
              <a:solidFill>
                <a:srgbClr val="DBE7B6"/>
              </a:solidFill>
            </a:endParaRPr>
          </a:p>
        </p:txBody>
      </p:sp>
      <p:sp>
        <p:nvSpPr>
          <p:cNvPr id="48131" name="Rectangle 5"/>
          <p:cNvSpPr>
            <a:spLocks noGrp="1"/>
          </p:cNvSpPr>
          <p:nvPr>
            <p:ph type="body" idx="1"/>
          </p:nvPr>
        </p:nvSpPr>
        <p:spPr>
          <a:xfrm>
            <a:off x="381000" y="2057400"/>
            <a:ext cx="8305800" cy="3886200"/>
          </a:xfrm>
        </p:spPr>
        <p:txBody>
          <a:bodyPr/>
          <a:lstStyle/>
          <a:p>
            <a:pPr lvl="1" eaLnBrk="1" hangingPunct="1">
              <a:buClr>
                <a:schemeClr val="tx1"/>
              </a:buClr>
              <a:buFont typeface="Calibri" pitchFamily="34" charset="0"/>
              <a:buChar char="•"/>
            </a:pPr>
            <a:r>
              <a:rPr lang="en-US" sz="2800" smtClean="0">
                <a:solidFill>
                  <a:srgbClr val="FFFFFF"/>
                </a:solidFill>
                <a:ea typeface="ＭＳ Ｐゴシック" pitchFamily="34" charset="-128"/>
              </a:rPr>
              <a:t>Upper Manhattan.  Started Jan 12, 4 learning sessions to date, currently identifying and testing interventions.  Last LS on 10/31.</a:t>
            </a:r>
          </a:p>
          <a:p>
            <a:pPr lvl="1" eaLnBrk="1" hangingPunct="1">
              <a:buClr>
                <a:schemeClr val="tx1"/>
              </a:buClr>
              <a:buFont typeface="Calibri" pitchFamily="34" charset="0"/>
              <a:buChar char="•"/>
            </a:pPr>
            <a:r>
              <a:rPr lang="en-US" sz="2800" smtClean="0">
                <a:solidFill>
                  <a:srgbClr val="FFFFFF"/>
                </a:solidFill>
                <a:ea typeface="ＭＳ Ｐゴシック" pitchFamily="34" charset="-128"/>
              </a:rPr>
              <a:t>Western New York State.  Started May 12, 2 learning sessions to date, establishing baseline data and intervention.  Last LS on 10/31.</a:t>
            </a:r>
          </a:p>
          <a:p>
            <a:pPr lvl="1" eaLnBrk="1" hangingPunct="1">
              <a:buClr>
                <a:schemeClr val="tx1"/>
              </a:buClr>
              <a:buFont typeface="Calibri" pitchFamily="34" charset="0"/>
              <a:buChar char="•"/>
            </a:pPr>
            <a:r>
              <a:rPr lang="en-US" sz="2800" smtClean="0">
                <a:solidFill>
                  <a:srgbClr val="FFFFFF"/>
                </a:solidFill>
                <a:ea typeface="ＭＳ Ｐゴシック" pitchFamily="34" charset="-128"/>
              </a:rPr>
              <a:t>Queens &amp; Staten Island.  Started Sept 12.  Kick off learning session scheduled for early December.</a:t>
            </a:r>
          </a:p>
        </p:txBody>
      </p:sp>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F46CC9D-0A2C-4538-B9DF-728172A03ED0}" type="slidenum">
              <a:rPr lang="en-US">
                <a:solidFill>
                  <a:srgbClr val="D1EAEE"/>
                </a:solidFill>
                <a:cs typeface="Arial" pitchFamily="34" charset="0"/>
              </a:rPr>
              <a:pPr eaLnBrk="1" hangingPunct="1"/>
              <a:t>43</a:t>
            </a:fld>
            <a:endParaRPr lang="en-US">
              <a:solidFill>
                <a:srgbClr val="D1EAEE"/>
              </a:solidFill>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487362"/>
          </a:xfrm>
          <a:ln>
            <a:miter lim="800000"/>
            <a:headEnd/>
            <a:tailEnd/>
          </a:ln>
          <a:extLst>
            <a:ext uri="{FAA26D3D-D897-4be2-8F04-BA451C77F1D7}"/>
          </a:extLst>
        </p:spPr>
        <p:txBody>
          <a:bodyPr>
            <a:noAutofit/>
          </a:bodyPr>
          <a:lstStyle/>
          <a:p>
            <a:pPr>
              <a:defRPr/>
            </a:pPr>
            <a:r>
              <a:rPr lang="en-US" sz="2000" dirty="0"/>
              <a:t>UMRG </a:t>
            </a:r>
            <a:r>
              <a:rPr lang="en-US" sz="2000" dirty="0" smtClean="0"/>
              <a:t>preliminary results: types of strategies being tested or implemented</a:t>
            </a:r>
            <a:endParaRPr lang="en-US" sz="2000" dirty="0"/>
          </a:p>
        </p:txBody>
      </p:sp>
      <p:graphicFrame>
        <p:nvGraphicFramePr>
          <p:cNvPr id="9" name="Table 8"/>
          <p:cNvGraphicFramePr>
            <a:graphicFrameLocks noGrp="1"/>
          </p:cNvGraphicFramePr>
          <p:nvPr/>
        </p:nvGraphicFramePr>
        <p:xfrm>
          <a:off x="381000" y="838200"/>
          <a:ext cx="8458200" cy="4367213"/>
        </p:xfrm>
        <a:graphic>
          <a:graphicData uri="http://schemas.openxmlformats.org/drawingml/2006/table">
            <a:tbl>
              <a:tblPr firstRow="1" bandRow="1">
                <a:tableStyleId>{21E4AEA4-8DFA-4A89-87EB-49C32662AFE0}</a:tableStyleId>
              </a:tblPr>
              <a:tblGrid>
                <a:gridCol w="4495799"/>
                <a:gridCol w="1752600"/>
                <a:gridCol w="2209801"/>
              </a:tblGrid>
              <a:tr h="518183">
                <a:tc>
                  <a:txBody>
                    <a:bodyPr/>
                    <a:lstStyle/>
                    <a:p>
                      <a:pPr algn="l"/>
                      <a:r>
                        <a:rPr lang="en-US" sz="1400" dirty="0" smtClean="0">
                          <a:solidFill>
                            <a:schemeClr val="bg1"/>
                          </a:solidFill>
                        </a:rPr>
                        <a:t>Strategy</a:t>
                      </a:r>
                      <a:r>
                        <a:rPr lang="en-US" sz="1400" baseline="0" dirty="0" smtClean="0">
                          <a:solidFill>
                            <a:schemeClr val="bg1"/>
                          </a:solidFill>
                        </a:rPr>
                        <a:t> category</a:t>
                      </a:r>
                      <a:endParaRPr lang="en-US" sz="1400" dirty="0">
                        <a:solidFill>
                          <a:schemeClr val="bg1"/>
                        </a:solidFill>
                      </a:endParaRPr>
                    </a:p>
                  </a:txBody>
                  <a:tcPr marT="45722" marB="45722"/>
                </a:tc>
                <a:tc>
                  <a:txBody>
                    <a:bodyPr/>
                    <a:lstStyle/>
                    <a:p>
                      <a:pPr algn="ctr"/>
                      <a:r>
                        <a:rPr lang="en-US" sz="1400" dirty="0" smtClean="0"/>
                        <a:t># of strategies</a:t>
                      </a:r>
                      <a:endParaRPr lang="en-US" sz="1400" dirty="0">
                        <a:solidFill>
                          <a:schemeClr val="tx1"/>
                        </a:solidFill>
                      </a:endParaRPr>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 of sites reporting</a:t>
                      </a:r>
                    </a:p>
                    <a:p>
                      <a:pPr algn="ctr"/>
                      <a:endParaRPr lang="en-US" sz="1400" dirty="0">
                        <a:solidFill>
                          <a:schemeClr val="tx1"/>
                        </a:solidFill>
                      </a:endParaRPr>
                    </a:p>
                  </a:txBody>
                  <a:tcPr marT="45722" marB="45722"/>
                </a:tc>
              </a:tr>
              <a:tr h="518183">
                <a:tc>
                  <a:txBody>
                    <a:bodyPr/>
                    <a:lstStyle/>
                    <a:p>
                      <a:r>
                        <a:rPr lang="en-US" sz="1400" b="0" dirty="0" smtClean="0"/>
                        <a:t>Developing</a:t>
                      </a:r>
                      <a:r>
                        <a:rPr lang="en-US" sz="1400" b="0" baseline="0" dirty="0" smtClean="0"/>
                        <a:t> tracking systems to measure linkage/retention</a:t>
                      </a:r>
                      <a:endParaRPr lang="en-US" sz="1400" b="0" dirty="0"/>
                    </a:p>
                  </a:txBody>
                  <a:tcPr marT="45722" marB="45722"/>
                </a:tc>
                <a:tc>
                  <a:txBody>
                    <a:bodyPr/>
                    <a:lstStyle/>
                    <a:p>
                      <a:pPr algn="ctr"/>
                      <a:r>
                        <a:rPr lang="en-US" sz="1400" b="0" dirty="0" smtClean="0"/>
                        <a:t>3</a:t>
                      </a:r>
                      <a:endParaRPr lang="en-US" sz="1400" b="0" dirty="0"/>
                    </a:p>
                  </a:txBody>
                  <a:tcPr marT="45722" marB="45722"/>
                </a:tc>
                <a:tc>
                  <a:txBody>
                    <a:bodyPr/>
                    <a:lstStyle/>
                    <a:p>
                      <a:pPr algn="ctr"/>
                      <a:r>
                        <a:rPr lang="en-US" sz="1400" b="0" dirty="0" smtClean="0"/>
                        <a:t>2</a:t>
                      </a:r>
                      <a:endParaRPr lang="en-US" sz="1400" b="0" dirty="0"/>
                    </a:p>
                  </a:txBody>
                  <a:tcPr marT="45722" marB="45722"/>
                </a:tc>
              </a:tr>
              <a:tr h="425641">
                <a:tc>
                  <a:txBody>
                    <a:bodyPr/>
                    <a:lstStyle/>
                    <a:p>
                      <a:r>
                        <a:rPr lang="en-US" sz="1400" b="0" baseline="0" dirty="0" smtClean="0"/>
                        <a:t>Tracking/engagement of those out of care</a:t>
                      </a:r>
                      <a:endParaRPr lang="en-US" sz="1400" b="0" dirty="0"/>
                    </a:p>
                  </a:txBody>
                  <a:tcPr marT="45722" marB="45722"/>
                </a:tc>
                <a:tc>
                  <a:txBody>
                    <a:bodyPr/>
                    <a:lstStyle/>
                    <a:p>
                      <a:pPr algn="ctr"/>
                      <a:r>
                        <a:rPr lang="en-US" sz="1400" b="0" dirty="0" smtClean="0"/>
                        <a:t>3</a:t>
                      </a:r>
                      <a:endParaRPr lang="en-US" sz="1400" b="0" dirty="0"/>
                    </a:p>
                  </a:txBody>
                  <a:tcPr marT="45722" marB="45722"/>
                </a:tc>
                <a:tc>
                  <a:txBody>
                    <a:bodyPr/>
                    <a:lstStyle/>
                    <a:p>
                      <a:pPr algn="ctr"/>
                      <a:r>
                        <a:rPr lang="en-US" sz="1400" b="0" dirty="0" smtClean="0"/>
                        <a:t>3</a:t>
                      </a:r>
                      <a:endParaRPr lang="en-US" sz="1400" b="0" dirty="0"/>
                    </a:p>
                  </a:txBody>
                  <a:tcPr marT="45722" marB="45722"/>
                </a:tc>
              </a:tr>
              <a:tr h="425641">
                <a:tc>
                  <a:txBody>
                    <a:bodyPr/>
                    <a:lstStyle/>
                    <a:p>
                      <a:r>
                        <a:rPr lang="en-US" sz="1400" b="0" dirty="0" smtClean="0"/>
                        <a:t>Outreach and linkage</a:t>
                      </a:r>
                      <a:r>
                        <a:rPr lang="en-US" sz="1400" b="0" baseline="0" dirty="0" smtClean="0"/>
                        <a:t> w/ other organizations</a:t>
                      </a:r>
                      <a:endParaRPr lang="en-US" sz="1400" b="0" dirty="0"/>
                    </a:p>
                  </a:txBody>
                  <a:tcPr marT="45722" marB="45722"/>
                </a:tc>
                <a:tc>
                  <a:txBody>
                    <a:bodyPr/>
                    <a:lstStyle/>
                    <a:p>
                      <a:pPr algn="ctr"/>
                      <a:r>
                        <a:rPr lang="en-US" sz="1400" b="0" dirty="0" smtClean="0"/>
                        <a:t>1</a:t>
                      </a:r>
                      <a:endParaRPr lang="en-US" sz="1400" b="0" dirty="0"/>
                    </a:p>
                  </a:txBody>
                  <a:tcPr marT="45722" marB="45722"/>
                </a:tc>
                <a:tc>
                  <a:txBody>
                    <a:bodyPr/>
                    <a:lstStyle/>
                    <a:p>
                      <a:pPr algn="ctr"/>
                      <a:r>
                        <a:rPr lang="en-US" sz="1400" b="0" dirty="0" smtClean="0"/>
                        <a:t>1</a:t>
                      </a:r>
                      <a:endParaRPr lang="en-US" sz="1400" b="0" dirty="0"/>
                    </a:p>
                  </a:txBody>
                  <a:tcPr marT="45722" marB="45722"/>
                </a:tc>
              </a:tr>
              <a:tr h="425641">
                <a:tc>
                  <a:txBody>
                    <a:bodyPr/>
                    <a:lstStyle/>
                    <a:p>
                      <a:r>
                        <a:rPr lang="en-US" sz="1400" b="0" dirty="0" smtClean="0"/>
                        <a:t>Case management/Patient navigation</a:t>
                      </a:r>
                      <a:endParaRPr lang="en-US" sz="1400" b="0" dirty="0"/>
                    </a:p>
                  </a:txBody>
                  <a:tcPr marT="45722" marB="45722"/>
                </a:tc>
                <a:tc>
                  <a:txBody>
                    <a:bodyPr/>
                    <a:lstStyle/>
                    <a:p>
                      <a:pPr algn="ctr"/>
                      <a:r>
                        <a:rPr lang="en-US" sz="1400" b="0" dirty="0" smtClean="0"/>
                        <a:t>2</a:t>
                      </a:r>
                      <a:endParaRPr lang="en-US" sz="1400" b="0" dirty="0"/>
                    </a:p>
                  </a:txBody>
                  <a:tcPr marT="45722" marB="45722"/>
                </a:tc>
                <a:tc>
                  <a:txBody>
                    <a:bodyPr/>
                    <a:lstStyle/>
                    <a:p>
                      <a:pPr algn="ctr"/>
                      <a:r>
                        <a:rPr lang="en-US" sz="1400" b="0" dirty="0" smtClean="0"/>
                        <a:t>2</a:t>
                      </a:r>
                      <a:endParaRPr lang="en-US" sz="1400" b="0" dirty="0"/>
                    </a:p>
                  </a:txBody>
                  <a:tcPr marT="45722" marB="45722"/>
                </a:tc>
              </a:tr>
              <a:tr h="425641">
                <a:tc>
                  <a:txBody>
                    <a:bodyPr/>
                    <a:lstStyle/>
                    <a:p>
                      <a:r>
                        <a:rPr lang="en-US" sz="1400" b="0" dirty="0" smtClean="0"/>
                        <a:t>Streamlining</a:t>
                      </a:r>
                      <a:r>
                        <a:rPr lang="en-US" sz="1400" b="0" baseline="0" dirty="0" smtClean="0"/>
                        <a:t>/standardizing referrals</a:t>
                      </a:r>
                      <a:endParaRPr lang="en-US" sz="1400" b="0" dirty="0"/>
                    </a:p>
                  </a:txBody>
                  <a:tcPr marT="45722" marB="45722"/>
                </a:tc>
                <a:tc>
                  <a:txBody>
                    <a:bodyPr/>
                    <a:lstStyle/>
                    <a:p>
                      <a:pPr algn="ctr"/>
                      <a:r>
                        <a:rPr lang="en-US" sz="1400" b="0" dirty="0" smtClean="0"/>
                        <a:t>4</a:t>
                      </a:r>
                      <a:endParaRPr lang="en-US" sz="1400" b="0" dirty="0"/>
                    </a:p>
                  </a:txBody>
                  <a:tcPr marT="45722" marB="45722"/>
                </a:tc>
                <a:tc>
                  <a:txBody>
                    <a:bodyPr/>
                    <a:lstStyle/>
                    <a:p>
                      <a:pPr algn="ctr"/>
                      <a:r>
                        <a:rPr lang="en-US" sz="1400" b="0" dirty="0" smtClean="0"/>
                        <a:t>3</a:t>
                      </a:r>
                      <a:endParaRPr lang="en-US" sz="1400" b="0" dirty="0"/>
                    </a:p>
                  </a:txBody>
                  <a:tcPr marT="45722" marB="45722"/>
                </a:tc>
              </a:tr>
              <a:tr h="518183">
                <a:tc>
                  <a:txBody>
                    <a:bodyPr/>
                    <a:lstStyle/>
                    <a:p>
                      <a:r>
                        <a:rPr lang="en-US" sz="1400" b="0" dirty="0" smtClean="0"/>
                        <a:t>Other</a:t>
                      </a:r>
                      <a:r>
                        <a:rPr lang="en-US" sz="1400" b="0" baseline="0" dirty="0" smtClean="0"/>
                        <a:t> (includes staff engagement, self management and same day service strategies)</a:t>
                      </a:r>
                      <a:endParaRPr lang="en-US" sz="1400" b="0" dirty="0"/>
                    </a:p>
                  </a:txBody>
                  <a:tcPr marT="45722" marB="45722"/>
                </a:tc>
                <a:tc>
                  <a:txBody>
                    <a:bodyPr/>
                    <a:lstStyle/>
                    <a:p>
                      <a:pPr algn="ctr"/>
                      <a:r>
                        <a:rPr lang="en-US" sz="1400" b="0" dirty="0" smtClean="0"/>
                        <a:t>3</a:t>
                      </a:r>
                      <a:endParaRPr lang="en-US" sz="1400" b="0" dirty="0"/>
                    </a:p>
                  </a:txBody>
                  <a:tcPr marT="45722" marB="45722"/>
                </a:tc>
                <a:tc>
                  <a:txBody>
                    <a:bodyPr/>
                    <a:lstStyle/>
                    <a:p>
                      <a:pPr algn="ctr"/>
                      <a:r>
                        <a:rPr lang="en-US" sz="1400" b="0" dirty="0" smtClean="0"/>
                        <a:t>2</a:t>
                      </a:r>
                      <a:endParaRPr lang="en-US" sz="1400" b="0" dirty="0"/>
                    </a:p>
                  </a:txBody>
                  <a:tcPr marT="45722" marB="45722"/>
                </a:tc>
              </a:tr>
              <a:tr h="386508">
                <a:tc>
                  <a:txBody>
                    <a:bodyPr/>
                    <a:lstStyle/>
                    <a:p>
                      <a:r>
                        <a:rPr lang="en-US" sz="1400" b="0" dirty="0" smtClean="0"/>
                        <a:t>No strategies</a:t>
                      </a:r>
                      <a:r>
                        <a:rPr lang="en-US" sz="1400" b="0" baseline="0" dirty="0" smtClean="0"/>
                        <a:t> tested or implemented</a:t>
                      </a:r>
                      <a:endParaRPr lang="en-US" sz="1400" b="0" dirty="0"/>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N/A</a:t>
                      </a:r>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5</a:t>
                      </a:r>
                    </a:p>
                  </a:txBody>
                  <a:tcPr marT="45722" marB="45722"/>
                </a:tc>
              </a:tr>
              <a:tr h="723590">
                <a:tc>
                  <a:txBody>
                    <a:bodyPr/>
                    <a:lstStyle/>
                    <a:p>
                      <a:r>
                        <a:rPr lang="en-US" sz="1400" b="0" dirty="0" smtClean="0"/>
                        <a:t>Number of sites</a:t>
                      </a:r>
                      <a:r>
                        <a:rPr lang="en-US" sz="1400" b="0" baseline="0" dirty="0" smtClean="0"/>
                        <a:t> n</a:t>
                      </a:r>
                      <a:r>
                        <a:rPr lang="en-US" sz="1400" b="0" dirty="0" smtClean="0"/>
                        <a:t>ot</a:t>
                      </a:r>
                      <a:r>
                        <a:rPr lang="en-US" sz="1400" b="0" baseline="0" dirty="0" smtClean="0"/>
                        <a:t> yet know what strategies are being tested/implemented</a:t>
                      </a:r>
                      <a:endParaRPr lang="en-US" sz="1400" b="0" dirty="0"/>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N/A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smtClean="0"/>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5</a:t>
                      </a:r>
                    </a:p>
                  </a:txBody>
                  <a:tcPr marT="45722" marB="45722"/>
                </a:tc>
              </a:tr>
            </a:tbl>
          </a:graphicData>
        </a:graphic>
      </p:graphicFrame>
      <p:sp>
        <p:nvSpPr>
          <p:cNvPr id="49197" name="TextBox 9"/>
          <p:cNvSpPr txBox="1">
            <a:spLocks noChangeArrowheads="1"/>
          </p:cNvSpPr>
          <p:nvPr/>
        </p:nvSpPr>
        <p:spPr bwMode="auto">
          <a:xfrm>
            <a:off x="66675" y="6481763"/>
            <a:ext cx="7010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cs typeface="Arial" pitchFamily="34" charset="0"/>
              </a:rPr>
              <a:t>Data Source: Intervention Strategy Tracking Tool, UMRG— August 28, 2012 </a:t>
            </a:r>
          </a:p>
        </p:txBody>
      </p:sp>
      <p:sp>
        <p:nvSpPr>
          <p:cNvPr id="491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B8D8A4D-1354-4E00-A01D-FCA1F5A13A23}" type="slidenum">
              <a:rPr lang="en-US">
                <a:solidFill>
                  <a:srgbClr val="045C75"/>
                </a:solidFill>
                <a:cs typeface="Arial" pitchFamily="34" charset="0"/>
              </a:rPr>
              <a:pPr eaLnBrk="1" hangingPunct="1"/>
              <a:t>44</a:t>
            </a:fld>
            <a:endParaRPr lang="en-US">
              <a:solidFill>
                <a:srgbClr val="045C75"/>
              </a:solidFill>
              <a:cs typeface="Arial" pitchFamily="34" charset="0"/>
            </a:endParaRPr>
          </a:p>
        </p:txBody>
      </p:sp>
      <p:sp>
        <p:nvSpPr>
          <p:cNvPr id="49199" name="TextBox 6"/>
          <p:cNvSpPr txBox="1">
            <a:spLocks noChangeArrowheads="1"/>
          </p:cNvSpPr>
          <p:nvPr/>
        </p:nvSpPr>
        <p:spPr bwMode="auto">
          <a:xfrm>
            <a:off x="381000" y="5410200"/>
            <a:ext cx="739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000">
                <a:cs typeface="Arial" pitchFamily="34" charset="0"/>
              </a:rPr>
              <a:t>Total number of sites known to be testing or implementing strategies: 9</a:t>
            </a:r>
          </a:p>
          <a:p>
            <a:pPr eaLnBrk="1" hangingPunct="1"/>
            <a:r>
              <a:rPr lang="en-US" sz="1000">
                <a:cs typeface="Arial" pitchFamily="34" charset="0"/>
              </a:rPr>
              <a:t>Data excludes 5 sites whose participation status in NY Links is undetermined.</a:t>
            </a:r>
          </a:p>
          <a:p>
            <a:pPr eaLnBrk="1" hangingPunct="1"/>
            <a:r>
              <a:rPr lang="en-US" sz="1000">
                <a:cs typeface="Arial" pitchFamily="34" charset="0"/>
              </a:rPr>
              <a:t>NY Links coaches have detailed description of strategies. </a:t>
            </a:r>
          </a:p>
          <a:p>
            <a:pPr eaLnBrk="1" hangingPunct="1"/>
            <a:endParaRPr lang="en-US" sz="1000">
              <a:cs typeface="Arial" pitchFamily="34" charset="0"/>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a:ln>
            <a:miter lim="800000"/>
            <a:headEnd/>
            <a:tailEnd/>
          </a:ln>
          <a:extLst>
            <a:ext uri="{FAA26D3D-D897-4be2-8F04-BA451C77F1D7}"/>
          </a:extLst>
        </p:spPr>
        <p:txBody>
          <a:bodyPr/>
          <a:lstStyle/>
          <a:p>
            <a:pPr eaLnBrk="1" fontAlgn="auto" hangingPunct="1">
              <a:spcAft>
                <a:spcPts val="0"/>
              </a:spcAft>
              <a:defRPr/>
            </a:pPr>
            <a:r>
              <a:rPr smtClean="0">
                <a:solidFill>
                  <a:srgbClr val="DBE7B6"/>
                </a:solidFill>
              </a:rPr>
              <a:t>Envisioning </a:t>
            </a:r>
            <a:r>
              <a:rPr err="1" smtClean="0">
                <a:solidFill>
                  <a:srgbClr val="DBE7B6"/>
                </a:solidFill>
              </a:rPr>
              <a:t>Widerscale</a:t>
            </a:r>
            <a:endParaRPr smtClean="0">
              <a:ln>
                <a:noFill/>
              </a:ln>
              <a:solidFill>
                <a:srgbClr val="DBE7B6"/>
              </a:solidFill>
            </a:endParaRPr>
          </a:p>
        </p:txBody>
      </p:sp>
      <p:sp>
        <p:nvSpPr>
          <p:cNvPr id="107522" name="Rectangle 5"/>
          <p:cNvSpPr>
            <a:spLocks noGrp="1"/>
          </p:cNvSpPr>
          <p:nvPr>
            <p:ph type="body" idx="1"/>
          </p:nvPr>
        </p:nvSpPr>
        <p:spPr>
          <a:xfrm>
            <a:off x="381000" y="1981200"/>
            <a:ext cx="8305800" cy="3886200"/>
          </a:xfrm>
        </p:spPr>
        <p:txBody>
          <a:bodyPr>
            <a:normAutofit/>
          </a:bodyPr>
          <a:lstStyle/>
          <a:p>
            <a:pPr eaLnBrk="1" hangingPunct="1">
              <a:lnSpc>
                <a:spcPct val="90000"/>
              </a:lnSpc>
              <a:buClr>
                <a:schemeClr val="tx1"/>
              </a:buClr>
              <a:buFont typeface="Calibri" pitchFamily="34" charset="0"/>
              <a:buChar char="•"/>
              <a:defRPr/>
            </a:pPr>
            <a:r>
              <a:rPr lang="en-US" sz="2800" dirty="0" smtClean="0">
                <a:ea typeface="+mn-ea"/>
              </a:rPr>
              <a:t>Gather 4-6 interventions that have proven to be effective.</a:t>
            </a:r>
          </a:p>
          <a:p>
            <a:pPr eaLnBrk="1" hangingPunct="1">
              <a:lnSpc>
                <a:spcPct val="90000"/>
              </a:lnSpc>
              <a:buClr>
                <a:schemeClr val="tx1"/>
              </a:buClr>
              <a:buFont typeface="Calibri" pitchFamily="34" charset="0"/>
              <a:buChar char="•"/>
              <a:defRPr/>
            </a:pPr>
            <a:r>
              <a:rPr lang="en-US" sz="2800" dirty="0" smtClean="0">
                <a:ea typeface="+mn-ea"/>
              </a:rPr>
              <a:t>Disseminate interventions utilizing: collaborative structures, learning networks, existing provider groups, state wide conference calls and workshops.</a:t>
            </a:r>
          </a:p>
          <a:p>
            <a:pPr eaLnBrk="1" hangingPunct="1">
              <a:lnSpc>
                <a:spcPct val="90000"/>
              </a:lnSpc>
              <a:buClr>
                <a:schemeClr val="tx1"/>
              </a:buClr>
              <a:buFont typeface="Calibri" pitchFamily="34" charset="0"/>
              <a:buChar char="•"/>
              <a:defRPr/>
            </a:pPr>
            <a:r>
              <a:rPr lang="en-US" sz="2800" dirty="0" smtClean="0">
                <a:ea typeface="+mn-ea"/>
              </a:rPr>
              <a:t>Do presentations at state wide and regional meetings.</a:t>
            </a:r>
          </a:p>
          <a:p>
            <a:pPr eaLnBrk="1" hangingPunct="1">
              <a:lnSpc>
                <a:spcPct val="90000"/>
              </a:lnSpc>
              <a:buClr>
                <a:schemeClr val="tx1"/>
              </a:buClr>
              <a:buFont typeface="Calibri" pitchFamily="34" charset="0"/>
              <a:buChar char="•"/>
              <a:defRPr/>
            </a:pPr>
            <a:r>
              <a:rPr lang="en-US" sz="2800" dirty="0" smtClean="0">
                <a:ea typeface="+mn-ea"/>
              </a:rPr>
              <a:t>Publish on the </a:t>
            </a:r>
            <a:r>
              <a:rPr lang="en-US" sz="2800" dirty="0" err="1" smtClean="0">
                <a:ea typeface="+mn-ea"/>
              </a:rPr>
              <a:t>NYLinks</a:t>
            </a:r>
            <a:r>
              <a:rPr lang="en-US" sz="2800" dirty="0" smtClean="0">
                <a:ea typeface="+mn-ea"/>
              </a:rPr>
              <a:t> website, the NYS DOH website, the AIDS Institute website, and the National Quality Center website.</a:t>
            </a:r>
          </a:p>
          <a:p>
            <a:pPr eaLnBrk="1" hangingPunct="1">
              <a:lnSpc>
                <a:spcPct val="90000"/>
              </a:lnSpc>
              <a:buClr>
                <a:schemeClr val="tx1"/>
              </a:buClr>
              <a:defRPr/>
            </a:pPr>
            <a:endParaRPr lang="en-US" sz="2000" dirty="0" smtClean="0">
              <a:ea typeface="+mn-ea"/>
            </a:endParaRPr>
          </a:p>
        </p:txBody>
      </p:sp>
      <p:sp>
        <p:nvSpPr>
          <p:cNvPr id="50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2774529-3E33-4D61-A76F-B2FADD57FF19}" type="slidenum">
              <a:rPr lang="en-US">
                <a:solidFill>
                  <a:srgbClr val="D1EAEE"/>
                </a:solidFill>
                <a:cs typeface="Arial" pitchFamily="34" charset="0"/>
              </a:rPr>
              <a:pPr eaLnBrk="1" hangingPunct="1"/>
              <a:t>45</a:t>
            </a:fld>
            <a:endParaRPr lang="en-US">
              <a:solidFill>
                <a:srgbClr val="D1EAEE"/>
              </a:solidFill>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a:xfrm>
            <a:off x="457200" y="704850"/>
            <a:ext cx="8229600" cy="819150"/>
          </a:xfrm>
        </p:spPr>
        <p:txBody>
          <a:bodyPr/>
          <a:lstStyle/>
          <a:p>
            <a:pPr algn="ctr"/>
            <a:r>
              <a:rPr lang="en-US" smtClean="0">
                <a:ea typeface="ＭＳ Ｐゴシック" pitchFamily="34" charset="-128"/>
              </a:rPr>
              <a:t>NY LINKS CONTACTS</a:t>
            </a:r>
          </a:p>
        </p:txBody>
      </p:sp>
      <p:sp>
        <p:nvSpPr>
          <p:cNvPr id="51203" name="Rectangle 3"/>
          <p:cNvSpPr>
            <a:spLocks noGrp="1"/>
          </p:cNvSpPr>
          <p:nvPr>
            <p:ph type="body" idx="4294967295"/>
          </p:nvPr>
        </p:nvSpPr>
        <p:spPr>
          <a:xfrm>
            <a:off x="457200" y="1752600"/>
            <a:ext cx="8229600" cy="4572000"/>
          </a:xfrm>
        </p:spPr>
        <p:txBody>
          <a:bodyPr/>
          <a:lstStyle/>
          <a:p>
            <a:r>
              <a:rPr lang="en-US" smtClean="0">
                <a:ea typeface="ＭＳ Ｐゴシック" pitchFamily="34" charset="-128"/>
              </a:rPr>
              <a:t>Clemens Steinbock, Director National Quality Center, </a:t>
            </a:r>
            <a:r>
              <a:rPr lang="en-US" u="sng" smtClean="0">
                <a:ea typeface="ＭＳ Ｐゴシック" pitchFamily="34" charset="-128"/>
                <a:hlinkClick r:id="rId2"/>
              </a:rPr>
              <a:t>cms18@health.state.ny.us </a:t>
            </a:r>
            <a:r>
              <a:rPr lang="en-US" u="sng" smtClean="0">
                <a:ea typeface="ＭＳ Ｐゴシック" pitchFamily="34" charset="-128"/>
              </a:rPr>
              <a:t>,</a:t>
            </a:r>
            <a:r>
              <a:rPr lang="en-US" smtClean="0">
                <a:ea typeface="ＭＳ Ｐゴシック" pitchFamily="34" charset="-128"/>
              </a:rPr>
              <a:t> 212-417-4730 </a:t>
            </a:r>
          </a:p>
          <a:p>
            <a:r>
              <a:rPr lang="en-US" smtClean="0">
                <a:ea typeface="ＭＳ Ｐゴシック" pitchFamily="34" charset="-128"/>
              </a:rPr>
              <a:t>Steven Sawicki, NYS DOH AI OMD, SPNS Lead, </a:t>
            </a:r>
            <a:r>
              <a:rPr lang="en-US" u="sng" smtClean="0">
                <a:ea typeface="ＭＳ Ｐゴシック" pitchFamily="34" charset="-128"/>
                <a:hlinkClick r:id="rId3"/>
              </a:rPr>
              <a:t>svs03@health.state.ny.us</a:t>
            </a:r>
            <a:r>
              <a:rPr lang="en-US" u="sng" smtClean="0">
                <a:ea typeface="ＭＳ Ｐゴシック" pitchFamily="34" charset="-128"/>
              </a:rPr>
              <a:t>,</a:t>
            </a:r>
            <a:r>
              <a:rPr lang="en-US" smtClean="0">
                <a:ea typeface="ＭＳ Ｐゴシック" pitchFamily="34" charset="-128"/>
              </a:rPr>
              <a:t> 518-474-3813 </a:t>
            </a:r>
          </a:p>
          <a:p>
            <a:r>
              <a:rPr lang="en-US" smtClean="0">
                <a:ea typeface="ＭＳ Ｐゴシック" pitchFamily="34" charset="-128"/>
              </a:rPr>
              <a:t>Denis Nash, Evaluator, Hunter College, </a:t>
            </a:r>
            <a:r>
              <a:rPr lang="en-US" u="sng" smtClean="0">
                <a:ea typeface="ＭＳ Ｐゴシック" pitchFamily="34" charset="-128"/>
                <a:hlinkClick r:id="rId4"/>
              </a:rPr>
              <a:t>dnash@hunter.cuny.edu</a:t>
            </a:r>
            <a:r>
              <a:rPr lang="en-US" u="sng" smtClean="0">
                <a:ea typeface="ＭＳ Ｐゴシック" pitchFamily="34" charset="-128"/>
              </a:rPr>
              <a:t>,</a:t>
            </a:r>
            <a:r>
              <a:rPr lang="en-US" smtClean="0">
                <a:ea typeface="ＭＳ Ｐゴシック" pitchFamily="34" charset="-128"/>
              </a:rPr>
              <a:t> 718-530-0684 </a:t>
            </a:r>
          </a:p>
          <a:p>
            <a:r>
              <a:rPr lang="en-US" smtClean="0">
                <a:ea typeface="ＭＳ Ｐゴシック" pitchFamily="34" charset="-128"/>
              </a:rPr>
              <a:t>Diane Addison, Evaluation Epidemiologist </a:t>
            </a:r>
            <a:r>
              <a:rPr lang="en-US" u="sng" smtClean="0">
                <a:ea typeface="ＭＳ Ｐゴシック" pitchFamily="34" charset="-128"/>
                <a:hlinkClick r:id="rId5"/>
              </a:rPr>
              <a:t>daddison@hunter.cuny.edu</a:t>
            </a:r>
            <a:r>
              <a:rPr lang="en-US" u="sng" smtClean="0">
                <a:ea typeface="ＭＳ Ｐゴシック" pitchFamily="34" charset="-128"/>
              </a:rPr>
              <a:t>,</a:t>
            </a:r>
            <a:r>
              <a:rPr lang="en-US" smtClean="0">
                <a:ea typeface="ＭＳ Ｐゴシック" pitchFamily="34" charset="-128"/>
              </a:rPr>
              <a:t> 212-396-7797 </a:t>
            </a:r>
          </a:p>
          <a:p>
            <a:r>
              <a:rPr lang="en-US" smtClean="0">
                <a:ea typeface="ＭＳ Ｐゴシック" pitchFamily="34" charset="-128"/>
              </a:rPr>
              <a:t>Annelise Herskowitz, Program Assistant, </a:t>
            </a:r>
            <a:r>
              <a:rPr lang="en-US" u="sng" smtClean="0">
                <a:ea typeface="ＭＳ Ｐゴシック" pitchFamily="34" charset="-128"/>
                <a:hlinkClick r:id="rId6"/>
              </a:rPr>
              <a:t>axh18@health.state.ny.us</a:t>
            </a:r>
            <a:r>
              <a:rPr lang="en-US" u="sng" smtClean="0">
                <a:ea typeface="ＭＳ Ｐゴシック" pitchFamily="34" charset="-128"/>
              </a:rPr>
              <a:t>,</a:t>
            </a:r>
            <a:r>
              <a:rPr lang="en-US" smtClean="0">
                <a:ea typeface="ＭＳ Ｐゴシック" pitchFamily="34" charset="-128"/>
              </a:rPr>
              <a:t> 212-417-4714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1143000"/>
          </a:xfrm>
          <a:ln>
            <a:miter lim="800000"/>
            <a:headEnd/>
            <a:tailEnd/>
          </a:ln>
          <a:extLst>
            <a:ext uri="{FAA26D3D-D897-4be2-8F04-BA451C77F1D7}"/>
          </a:extLst>
        </p:spPr>
        <p:txBody>
          <a:bodyPr/>
          <a:lstStyle/>
          <a:p>
            <a:pPr eaLnBrk="1" fontAlgn="auto" hangingPunct="1">
              <a:spcAft>
                <a:spcPts val="0"/>
              </a:spcAft>
              <a:defRPr/>
            </a:pPr>
            <a:r>
              <a:rPr smtClean="0">
                <a:solidFill>
                  <a:srgbClr val="DBE7B6"/>
                </a:solidFill>
              </a:rPr>
              <a:t>PA SPNS System Linkages</a:t>
            </a:r>
            <a:endParaRPr sz="2800" smtClean="0">
              <a:ln>
                <a:noFill/>
              </a:ln>
              <a:solidFill>
                <a:srgbClr val="DBE7B6"/>
              </a:solidFill>
            </a:endParaRPr>
          </a:p>
        </p:txBody>
      </p:sp>
      <p:sp>
        <p:nvSpPr>
          <p:cNvPr id="84994" name="Rectangle 5"/>
          <p:cNvSpPr>
            <a:spLocks noGrp="1"/>
          </p:cNvSpPr>
          <p:nvPr>
            <p:ph type="body" idx="1"/>
          </p:nvPr>
        </p:nvSpPr>
        <p:spPr>
          <a:xfrm>
            <a:off x="0" y="2590800"/>
            <a:ext cx="9144000" cy="4267200"/>
          </a:xfrm>
        </p:spPr>
        <p:txBody>
          <a:bodyPr/>
          <a:lstStyle/>
          <a:p>
            <a:pPr algn="ctr" eaLnBrk="1" hangingPunct="1">
              <a:buClr>
                <a:schemeClr val="tx1"/>
              </a:buClr>
              <a:defRPr/>
            </a:pPr>
            <a:r>
              <a:rPr lang="en-US" sz="1800" smtClean="0">
                <a:ea typeface="ＭＳ Ｐゴシック" pitchFamily="34" charset="-128"/>
              </a:rPr>
              <a:t>^</a:t>
            </a:r>
            <a:r>
              <a:rPr lang="en-US" sz="2400" b="1" smtClean="0">
                <a:ea typeface="ＭＳ Ｐゴシック" pitchFamily="34" charset="-128"/>
              </a:rPr>
              <a:t>Kenneth  McGarvey</a:t>
            </a:r>
            <a:r>
              <a:rPr lang="en-US" sz="2400" smtClean="0">
                <a:ea typeface="ＭＳ Ｐゴシック" pitchFamily="34" charset="-128"/>
              </a:rPr>
              <a:t> </a:t>
            </a:r>
          </a:p>
          <a:p>
            <a:pPr algn="ctr" eaLnBrk="1" hangingPunct="1">
              <a:buClr>
                <a:schemeClr val="tx1"/>
              </a:buClr>
              <a:defRPr/>
            </a:pPr>
            <a:r>
              <a:rPr lang="en-US" sz="1800" smtClean="0">
                <a:ea typeface="ＭＳ Ｐゴシック" pitchFamily="34" charset="-128"/>
              </a:rPr>
              <a:t>Role:  Co-PI/Administrative Project Director </a:t>
            </a:r>
          </a:p>
          <a:p>
            <a:pPr algn="ctr" eaLnBrk="1" hangingPunct="1">
              <a:buClr>
                <a:schemeClr val="tx1"/>
              </a:buClr>
              <a:defRPr/>
            </a:pPr>
            <a:r>
              <a:rPr lang="en-US" sz="1800" smtClean="0">
                <a:ea typeface="ＭＳ Ｐゴシック" pitchFamily="34" charset="-128"/>
              </a:rPr>
              <a:t>Primary Affiliation: Director, Division of HIV/AIDS , Bureau of Communicable Diseases</a:t>
            </a:r>
            <a:br>
              <a:rPr lang="en-US" sz="1800" smtClean="0">
                <a:ea typeface="ＭＳ Ｐゴシック" pitchFamily="34" charset="-128"/>
              </a:rPr>
            </a:br>
            <a:r>
              <a:rPr lang="en-US" sz="1800" smtClean="0">
                <a:ea typeface="ＭＳ Ｐゴシック" pitchFamily="34" charset="-128"/>
              </a:rPr>
              <a:t>Pennsylvania Department of Health, Harrisburg PA</a:t>
            </a:r>
          </a:p>
          <a:p>
            <a:pPr algn="ctr" eaLnBrk="1" hangingPunct="1">
              <a:buClr>
                <a:schemeClr val="tx1"/>
              </a:buClr>
              <a:defRPr/>
            </a:pPr>
            <a:r>
              <a:rPr lang="en-US" sz="1800" smtClean="0">
                <a:ea typeface="ＭＳ Ｐゴシック" pitchFamily="34" charset="-128"/>
              </a:rPr>
              <a:t/>
            </a:r>
            <a:br>
              <a:rPr lang="en-US" sz="1800" smtClean="0">
                <a:ea typeface="ＭＳ Ｐゴシック" pitchFamily="34" charset="-128"/>
              </a:rPr>
            </a:br>
            <a:r>
              <a:rPr lang="en-US" sz="1800" smtClean="0">
                <a:ea typeface="ＭＳ Ｐゴシック" pitchFamily="34" charset="-128"/>
              </a:rPr>
              <a:t>*</a:t>
            </a:r>
            <a:r>
              <a:rPr lang="en-US" sz="2400" b="1" smtClean="0">
                <a:ea typeface="ＭＳ Ｐゴシック" pitchFamily="34" charset="-128"/>
              </a:rPr>
              <a:t>Benjamin Muthambi, DrPH, MPH </a:t>
            </a:r>
          </a:p>
          <a:p>
            <a:pPr algn="ctr" eaLnBrk="1" hangingPunct="1">
              <a:buClr>
                <a:schemeClr val="tx1"/>
              </a:buClr>
              <a:defRPr/>
            </a:pPr>
            <a:r>
              <a:rPr lang="en-US" sz="1800" smtClean="0">
                <a:ea typeface="ＭＳ Ｐゴシック" pitchFamily="34" charset="-128"/>
              </a:rPr>
              <a:t>Role:  Co-PI/Operations Project Director</a:t>
            </a:r>
          </a:p>
          <a:p>
            <a:pPr algn="ctr" eaLnBrk="1" hangingPunct="1">
              <a:buClr>
                <a:schemeClr val="tx1"/>
              </a:buClr>
              <a:defRPr/>
            </a:pPr>
            <a:r>
              <a:rPr lang="en-US" sz="1800" smtClean="0">
                <a:ea typeface="ＭＳ Ｐゴシック" pitchFamily="34" charset="-128"/>
              </a:rPr>
              <a:t>Primary Affiliation: Epidemiologist (Public Health Programs on HIV), Bureau of Epidemiology</a:t>
            </a:r>
            <a:br>
              <a:rPr lang="en-US" sz="1800" smtClean="0">
                <a:ea typeface="ＭＳ Ｐゴシック" pitchFamily="34" charset="-128"/>
              </a:rPr>
            </a:br>
            <a:r>
              <a:rPr lang="en-US" sz="1800" smtClean="0">
                <a:ea typeface="ＭＳ Ｐゴシック" pitchFamily="34" charset="-128"/>
              </a:rPr>
              <a:t>Pennsylvania Department of Health, Harrisburg PA</a:t>
            </a:r>
          </a:p>
          <a:p>
            <a:pPr algn="ctr" eaLnBrk="1" hangingPunct="1">
              <a:buClr>
                <a:schemeClr val="tx1"/>
              </a:buClr>
              <a:defRPr/>
            </a:pPr>
            <a:r>
              <a:rPr lang="en-US" sz="1600" smtClean="0">
                <a:ea typeface="ＭＳ Ｐゴシック" pitchFamily="34" charset="-128"/>
              </a:rPr>
              <a:t>Nov. 29, 2012 HRSA/HAB AGM *^co-presenters &amp; *corresponding  author: </a:t>
            </a:r>
            <a:r>
              <a:rPr lang="en-US" sz="1600" smtClean="0">
                <a:ea typeface="ＭＳ Ｐゴシック" pitchFamily="34" charset="-128"/>
                <a:hlinkClick r:id="rId3"/>
              </a:rPr>
              <a:t>BMuthambi@pa.gov</a:t>
            </a:r>
            <a:r>
              <a:rPr lang="en-US" sz="1600" smtClean="0">
                <a:ea typeface="ＭＳ Ｐゴシック" pitchFamily="34" charset="-128"/>
              </a:rPr>
              <a:t> </a:t>
            </a:r>
          </a:p>
          <a:p>
            <a:pPr algn="ctr" eaLnBrk="1" hangingPunct="1">
              <a:buClr>
                <a:schemeClr val="tx1"/>
              </a:buClr>
              <a:defRPr/>
            </a:pPr>
            <a:endParaRPr lang="en-US" sz="2400" smtClean="0">
              <a:ea typeface="ＭＳ Ｐゴシック" pitchFamily="34" charset="-128"/>
            </a:endParaRPr>
          </a:p>
          <a:p>
            <a:pPr algn="ctr" eaLnBrk="1" hangingPunct="1">
              <a:buClr>
                <a:schemeClr val="tx1"/>
              </a:buClr>
              <a:defRPr/>
            </a:pPr>
            <a:endParaRPr lang="en-US" sz="2400" smtClean="0">
              <a:ea typeface="ＭＳ Ｐゴシック" pitchFamily="34" charset="-128"/>
            </a:endParaRPr>
          </a:p>
          <a:p>
            <a:pPr algn="ctr" eaLnBrk="1" hangingPunct="1">
              <a:buClr>
                <a:schemeClr val="tx1"/>
              </a:buClr>
              <a:defRPr/>
            </a:pPr>
            <a:endParaRPr lang="en-US" sz="2400" smtClean="0">
              <a:ea typeface="ＭＳ Ｐゴシック" pitchFamily="34" charset="-128"/>
            </a:endParaRPr>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388C653-0AFF-46FC-8016-E54DB9932878}" type="slidenum">
              <a:rPr lang="en-US">
                <a:solidFill>
                  <a:srgbClr val="D1EAEE"/>
                </a:solidFill>
              </a:rPr>
              <a:pPr eaLnBrk="1" hangingPunct="1"/>
              <a:t>47</a:t>
            </a:fld>
            <a:endParaRPr lang="en-US">
              <a:solidFill>
                <a:srgbClr val="D1EAEE"/>
              </a:solidFill>
            </a:endParaRPr>
          </a:p>
        </p:txBody>
      </p:sp>
      <p:pic>
        <p:nvPicPr>
          <p:cNvPr id="52229" name="Picture 5" descr="hiv-virus-epibanne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413" y="762000"/>
            <a:ext cx="25368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820" descr="C:\Users\motion\Pictures\padohlogo-7-2012.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413" y="76200"/>
            <a:ext cx="2516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0"/>
            <a:ext cx="6248400" cy="1752600"/>
          </a:xfrm>
          <a:ln>
            <a:miter lim="800000"/>
            <a:headEnd/>
            <a:tailEnd/>
          </a:ln>
          <a:extLst>
            <a:ext uri="{FAA26D3D-D897-4be2-8F04-BA451C77F1D7}"/>
          </a:extLst>
        </p:spPr>
        <p:txBody>
          <a:bodyPr/>
          <a:lstStyle/>
          <a:p>
            <a:pPr eaLnBrk="1" fontAlgn="auto" hangingPunct="1">
              <a:spcAft>
                <a:spcPts val="0"/>
              </a:spcAft>
              <a:defRPr/>
            </a:pPr>
            <a:r>
              <a:rPr sz="4000" smtClean="0">
                <a:solidFill>
                  <a:srgbClr val="DBE7B6"/>
                </a:solidFill>
              </a:rPr>
              <a:t>Performance Sites, </a:t>
            </a:r>
            <a:br>
              <a:rPr sz="4000" smtClean="0">
                <a:solidFill>
                  <a:srgbClr val="DBE7B6"/>
                </a:solidFill>
              </a:rPr>
            </a:br>
            <a:r>
              <a:rPr sz="4000" smtClean="0">
                <a:solidFill>
                  <a:srgbClr val="DBE7B6"/>
                </a:solidFill>
              </a:rPr>
              <a:t>Core Project Team/ Performance Site P</a:t>
            </a:r>
            <a:r>
              <a:rPr sz="4000">
                <a:solidFill>
                  <a:srgbClr val="DBE7B6"/>
                </a:solidFill>
              </a:rPr>
              <a:t>I</a:t>
            </a:r>
            <a:r>
              <a:rPr sz="4000" smtClean="0">
                <a:solidFill>
                  <a:srgbClr val="DBE7B6"/>
                </a:solidFill>
              </a:rPr>
              <a:t>s</a:t>
            </a:r>
            <a:endParaRPr sz="4000" smtClean="0">
              <a:ln>
                <a:noFill/>
              </a:ln>
              <a:solidFill>
                <a:srgbClr val="DBE7B6"/>
              </a:solidFill>
            </a:endParaRPr>
          </a:p>
        </p:txBody>
      </p:sp>
      <p:sp>
        <p:nvSpPr>
          <p:cNvPr id="532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AE20E31-3D00-4686-B817-592A78B756E1}" type="slidenum">
              <a:rPr lang="en-US">
                <a:solidFill>
                  <a:srgbClr val="D1EAEE"/>
                </a:solidFill>
              </a:rPr>
              <a:pPr eaLnBrk="1" hangingPunct="1"/>
              <a:t>48</a:t>
            </a:fld>
            <a:endParaRPr lang="en-US">
              <a:solidFill>
                <a:srgbClr val="D1EAEE"/>
              </a:solidFill>
            </a:endParaRPr>
          </a:p>
        </p:txBody>
      </p:sp>
      <p:pic>
        <p:nvPicPr>
          <p:cNvPr id="53252" name="Object 1"/>
          <p:cNvPicPr>
            <a:picLocks noChangeArrowheads="1"/>
          </p:cNvPicPr>
          <p:nvPr/>
        </p:nvPicPr>
        <p:blipFill>
          <a:blip r:embed="rId3">
            <a:extLst>
              <a:ext uri="{28A0092B-C50C-407E-A947-70E740481C1C}">
                <a14:useLocalDpi xmlns:a14="http://schemas.microsoft.com/office/drawing/2010/main" val="0"/>
              </a:ext>
            </a:extLst>
          </a:blip>
          <a:srcRect t="-1653" r="-1035" b="-130"/>
          <a:stretch>
            <a:fillRect/>
          </a:stretch>
        </p:blipFill>
        <p:spPr bwMode="auto">
          <a:xfrm>
            <a:off x="1981200" y="1219200"/>
            <a:ext cx="5105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Callout 1 7"/>
          <p:cNvSpPr/>
          <p:nvPr/>
        </p:nvSpPr>
        <p:spPr>
          <a:xfrm>
            <a:off x="6678613" y="3289300"/>
            <a:ext cx="2514600" cy="990600"/>
          </a:xfrm>
          <a:prstGeom prst="borderCallout1">
            <a:avLst>
              <a:gd name="adj1" fmla="val 85811"/>
              <a:gd name="adj2" fmla="val 52"/>
              <a:gd name="adj3" fmla="val 81710"/>
              <a:gd name="adj4" fmla="val -2163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Howell Strauss, DMD</a:t>
            </a:r>
          </a:p>
          <a:p>
            <a:pPr algn="ctr">
              <a:defRPr/>
            </a:pPr>
            <a:r>
              <a:rPr lang="en-US" sz="1600" dirty="0"/>
              <a:t>Ann Ferguson, RN</a:t>
            </a:r>
          </a:p>
          <a:p>
            <a:pPr algn="ctr">
              <a:defRPr/>
            </a:pPr>
            <a:r>
              <a:rPr lang="en-US" sz="1600" dirty="0"/>
              <a:t>Lead Performance Site PIs</a:t>
            </a:r>
          </a:p>
          <a:p>
            <a:pPr algn="ctr">
              <a:defRPr/>
            </a:pPr>
            <a:r>
              <a:rPr lang="en-US" sz="1600" dirty="0"/>
              <a:t>AIDS Care Group</a:t>
            </a:r>
          </a:p>
        </p:txBody>
      </p:sp>
      <p:sp>
        <p:nvSpPr>
          <p:cNvPr id="9" name="Line Callout 1 8"/>
          <p:cNvSpPr/>
          <p:nvPr/>
        </p:nvSpPr>
        <p:spPr>
          <a:xfrm>
            <a:off x="6858000" y="1905000"/>
            <a:ext cx="2286000" cy="1143000"/>
          </a:xfrm>
          <a:prstGeom prst="borderCallout1">
            <a:avLst>
              <a:gd name="adj1" fmla="val 70474"/>
              <a:gd name="adj2" fmla="val -575"/>
              <a:gd name="adj3" fmla="val 182631"/>
              <a:gd name="adj4" fmla="val -2591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  Eileen Hause, MBA Performance Site PI</a:t>
            </a:r>
          </a:p>
          <a:p>
            <a:pPr algn="ctr">
              <a:defRPr/>
            </a:pPr>
            <a:r>
              <a:rPr lang="en-US" sz="1600" dirty="0"/>
              <a:t>Kensington Hospital HIV Program</a:t>
            </a:r>
          </a:p>
        </p:txBody>
      </p:sp>
      <p:sp>
        <p:nvSpPr>
          <p:cNvPr id="10" name="Line Callout 1 9"/>
          <p:cNvSpPr/>
          <p:nvPr/>
        </p:nvSpPr>
        <p:spPr>
          <a:xfrm>
            <a:off x="5867400" y="5943600"/>
            <a:ext cx="3276600" cy="914400"/>
          </a:xfrm>
          <a:prstGeom prst="borderCallout1">
            <a:avLst>
              <a:gd name="adj1" fmla="val -5387"/>
              <a:gd name="adj2" fmla="val 14180"/>
              <a:gd name="adj3" fmla="val -245237"/>
              <a:gd name="adj4" fmla="val -2370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Laura Brubaker, MSN</a:t>
            </a:r>
          </a:p>
          <a:p>
            <a:pPr algn="ctr">
              <a:defRPr/>
            </a:pPr>
            <a:r>
              <a:rPr lang="en-US" sz="1600" dirty="0"/>
              <a:t>Performance Site PI</a:t>
            </a:r>
          </a:p>
          <a:p>
            <a:pPr algn="ctr">
              <a:defRPr/>
            </a:pPr>
            <a:r>
              <a:rPr lang="en-US" sz="1600" dirty="0"/>
              <a:t>Pinnacle Health </a:t>
            </a:r>
            <a:r>
              <a:rPr lang="en-US" sz="1600" dirty="0" err="1"/>
              <a:t>Reacch</a:t>
            </a:r>
            <a:r>
              <a:rPr lang="en-US" sz="1600" dirty="0"/>
              <a:t> Clinic</a:t>
            </a:r>
          </a:p>
        </p:txBody>
      </p:sp>
      <p:sp>
        <p:nvSpPr>
          <p:cNvPr id="12" name="Line Callout 1 11"/>
          <p:cNvSpPr/>
          <p:nvPr/>
        </p:nvSpPr>
        <p:spPr>
          <a:xfrm>
            <a:off x="76200" y="5562600"/>
            <a:ext cx="5715000" cy="1295400"/>
          </a:xfrm>
          <a:prstGeom prst="borderCallout1">
            <a:avLst>
              <a:gd name="adj1" fmla="val 882"/>
              <a:gd name="adj2" fmla="val 84942"/>
              <a:gd name="adj3" fmla="val -139266"/>
              <a:gd name="adj4" fmla="val 8684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FFFF00"/>
                </a:solidFill>
              </a:rPr>
              <a:t>Implementation Collaboration Center </a:t>
            </a:r>
            <a:br>
              <a:rPr lang="en-US" sz="1600" dirty="0">
                <a:solidFill>
                  <a:srgbClr val="FFFF00"/>
                </a:solidFill>
              </a:rPr>
            </a:br>
            <a:r>
              <a:rPr lang="en-US" sz="1600" dirty="0">
                <a:solidFill>
                  <a:srgbClr val="FFFF00"/>
                </a:solidFill>
              </a:rPr>
              <a:t>Penn State College of Medicine, </a:t>
            </a:r>
            <a:r>
              <a:rPr lang="en-US" sz="1600" dirty="0" err="1">
                <a:solidFill>
                  <a:srgbClr val="FFFF00"/>
                </a:solidFill>
              </a:rPr>
              <a:t>Dept</a:t>
            </a:r>
            <a:r>
              <a:rPr lang="en-US" sz="1600" dirty="0">
                <a:solidFill>
                  <a:srgbClr val="FFFF00"/>
                </a:solidFill>
              </a:rPr>
              <a:t> of Public Health Sciences</a:t>
            </a:r>
          </a:p>
          <a:p>
            <a:pPr algn="ctr">
              <a:defRPr/>
            </a:pPr>
            <a:r>
              <a:rPr lang="en-US" sz="1600" dirty="0"/>
              <a:t>J. Zurlo, MD &amp; T. Crook, MD, MS, DTM&amp;H</a:t>
            </a:r>
          </a:p>
          <a:p>
            <a:pPr algn="ctr">
              <a:defRPr/>
            </a:pPr>
            <a:r>
              <a:rPr lang="en-US" sz="1600" dirty="0"/>
              <a:t>Performance Site PIs, HIV Program</a:t>
            </a:r>
          </a:p>
          <a:p>
            <a:pPr algn="ctr">
              <a:defRPr/>
            </a:pPr>
            <a:r>
              <a:rPr lang="en-US" sz="1600" dirty="0"/>
              <a:t>Penn State College of Medicine</a:t>
            </a:r>
          </a:p>
        </p:txBody>
      </p:sp>
      <p:sp>
        <p:nvSpPr>
          <p:cNvPr id="13" name="Line Callout 1 12"/>
          <p:cNvSpPr/>
          <p:nvPr/>
        </p:nvSpPr>
        <p:spPr>
          <a:xfrm>
            <a:off x="0" y="3124200"/>
            <a:ext cx="2362200" cy="1143000"/>
          </a:xfrm>
          <a:prstGeom prst="borderCallout1">
            <a:avLst>
              <a:gd name="adj1" fmla="val 33367"/>
              <a:gd name="adj2" fmla="val 100827"/>
              <a:gd name="adj3" fmla="val 52411"/>
              <a:gd name="adj4" fmla="val 11795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Deborah McMahon, MD</a:t>
            </a:r>
          </a:p>
          <a:p>
            <a:pPr algn="ctr">
              <a:defRPr/>
            </a:pPr>
            <a:r>
              <a:rPr lang="en-US" sz="1600" dirty="0"/>
              <a:t>Performance Site PI</a:t>
            </a:r>
          </a:p>
          <a:p>
            <a:pPr algn="ctr">
              <a:defRPr/>
            </a:pPr>
            <a:r>
              <a:rPr lang="en-US" sz="1600" dirty="0"/>
              <a:t>Univ. of Pittsburgh HIV/AIDS Program</a:t>
            </a:r>
          </a:p>
        </p:txBody>
      </p:sp>
      <p:sp>
        <p:nvSpPr>
          <p:cNvPr id="14" name="Line Callout 1 13"/>
          <p:cNvSpPr/>
          <p:nvPr/>
        </p:nvSpPr>
        <p:spPr>
          <a:xfrm>
            <a:off x="0" y="1905000"/>
            <a:ext cx="2286000" cy="1066800"/>
          </a:xfrm>
          <a:prstGeom prst="borderCallout1">
            <a:avLst>
              <a:gd name="adj1" fmla="val 43067"/>
              <a:gd name="adj2" fmla="val 98986"/>
              <a:gd name="adj3" fmla="val 161770"/>
              <a:gd name="adj4" fmla="val 12649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Linda Frank PhD, RN</a:t>
            </a:r>
          </a:p>
          <a:p>
            <a:pPr algn="ctr">
              <a:defRPr/>
            </a:pPr>
            <a:r>
              <a:rPr lang="en-US" sz="1600" dirty="0"/>
              <a:t>Performance Site PI</a:t>
            </a:r>
          </a:p>
          <a:p>
            <a:pPr algn="ctr">
              <a:defRPr/>
            </a:pPr>
            <a:r>
              <a:rPr lang="en-US" sz="1600" dirty="0"/>
              <a:t>PAMA-ETC</a:t>
            </a:r>
          </a:p>
        </p:txBody>
      </p:sp>
      <p:sp>
        <p:nvSpPr>
          <p:cNvPr id="11" name="Line Callout 1 10"/>
          <p:cNvSpPr/>
          <p:nvPr/>
        </p:nvSpPr>
        <p:spPr>
          <a:xfrm>
            <a:off x="0" y="4572000"/>
            <a:ext cx="4572000" cy="762000"/>
          </a:xfrm>
          <a:prstGeom prst="borderCallout1">
            <a:avLst>
              <a:gd name="adj1" fmla="val -2159"/>
              <a:gd name="adj2" fmla="val 50234"/>
              <a:gd name="adj3" fmla="val -124077"/>
              <a:gd name="adj4" fmla="val 109994"/>
            </a:avLst>
          </a:prstGeom>
          <a:solidFill>
            <a:schemeClr val="accent6">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rgbClr val="FFFF00"/>
                </a:solidFill>
                <a:ea typeface="ＭＳ Ｐゴシック" pitchFamily="34" charset="-128"/>
              </a:rPr>
              <a:t>Kenneth McGarvey</a:t>
            </a:r>
          </a:p>
          <a:p>
            <a:pPr algn="ctr">
              <a:defRPr/>
            </a:pPr>
            <a:r>
              <a:rPr lang="en-US" sz="1600">
                <a:solidFill>
                  <a:srgbClr val="FFFF00"/>
                </a:solidFill>
                <a:ea typeface="ＭＳ Ｐゴシック" pitchFamily="34" charset="-128"/>
              </a:rPr>
              <a:t>Benjamin Muthambi, DrPH, MPH</a:t>
            </a:r>
          </a:p>
          <a:p>
            <a:pPr algn="ctr">
              <a:defRPr/>
            </a:pPr>
            <a:r>
              <a:rPr lang="en-US" sz="1600">
                <a:solidFill>
                  <a:srgbClr val="FFFF00"/>
                </a:solidFill>
                <a:ea typeface="ＭＳ Ｐゴシック" pitchFamily="34" charset="-128"/>
              </a:rPr>
              <a:t>PA Dept of Health – Project Co-PIs</a:t>
            </a:r>
          </a:p>
        </p:txBody>
      </p:sp>
      <p:cxnSp>
        <p:nvCxnSpPr>
          <p:cNvPr id="16" name="Straight Connector 15"/>
          <p:cNvCxnSpPr/>
          <p:nvPr/>
        </p:nvCxnSpPr>
        <p:spPr>
          <a:xfrm>
            <a:off x="0" y="6096000"/>
            <a:ext cx="5791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Line Callout 1 18"/>
          <p:cNvSpPr/>
          <p:nvPr/>
        </p:nvSpPr>
        <p:spPr>
          <a:xfrm>
            <a:off x="6629400" y="4608513"/>
            <a:ext cx="2514600" cy="990600"/>
          </a:xfrm>
          <a:prstGeom prst="borderCallout1">
            <a:avLst>
              <a:gd name="adj1" fmla="val 85811"/>
              <a:gd name="adj2" fmla="val 52"/>
              <a:gd name="adj3" fmla="val -101314"/>
              <a:gd name="adj4" fmla="val -5862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Phillip </a:t>
            </a:r>
            <a:r>
              <a:rPr lang="en-US" sz="1600" dirty="0" err="1"/>
              <a:t>Goropoulos</a:t>
            </a:r>
            <a:r>
              <a:rPr lang="en-US" sz="1600" dirty="0"/>
              <a:t>, MNM</a:t>
            </a:r>
          </a:p>
          <a:p>
            <a:pPr algn="ctr">
              <a:defRPr/>
            </a:pPr>
            <a:r>
              <a:rPr lang="en-US" sz="1600" dirty="0"/>
              <a:t>Lead Performance Site PIs</a:t>
            </a:r>
          </a:p>
          <a:p>
            <a:pPr algn="ctr">
              <a:defRPr/>
            </a:pPr>
            <a:r>
              <a:rPr lang="en-US" sz="1600" dirty="0"/>
              <a:t>Alder Healthcare</a:t>
            </a:r>
          </a:p>
        </p:txBody>
      </p:sp>
      <p:sp>
        <p:nvSpPr>
          <p:cNvPr id="5" name="Text Placeholder 4"/>
          <p:cNvSpPr>
            <a:spLocks noGrp="1"/>
          </p:cNvSpPr>
          <p:nvPr>
            <p:ph type="body" idx="1"/>
          </p:nvPr>
        </p:nvSpPr>
        <p:spPr/>
        <p:txBody>
          <a:bodyPr/>
          <a:lstStyle/>
          <a:p>
            <a:pPr>
              <a:defRPr/>
            </a:pPr>
            <a:endParaRPr lang="en-US"/>
          </a:p>
        </p:txBody>
      </p:sp>
      <p:pic>
        <p:nvPicPr>
          <p:cNvPr id="53263" name="Picture 820" descr="C:\Users\motion\Pictures\padohlogo-7-201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76200"/>
            <a:ext cx="1981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91400" cy="838200"/>
          </a:xfrm>
          <a:ln>
            <a:miter lim="800000"/>
            <a:headEnd/>
            <a:tailEnd/>
          </a:ln>
          <a:extLst>
            <a:ext uri="{FAA26D3D-D897-4be2-8F04-BA451C77F1D7}"/>
          </a:extLst>
        </p:spPr>
        <p:txBody>
          <a:bodyPr/>
          <a:lstStyle/>
          <a:p>
            <a:pPr eaLnBrk="1" fontAlgn="auto" hangingPunct="1">
              <a:spcAft>
                <a:spcPts val="0"/>
              </a:spcAft>
              <a:defRPr/>
            </a:pPr>
            <a:r>
              <a:rPr sz="4000" smtClean="0">
                <a:solidFill>
                  <a:srgbClr val="DBE7B6"/>
                </a:solidFill>
              </a:rPr>
              <a:t>Stakeholder Engagement 1</a:t>
            </a:r>
            <a:endParaRPr sz="4000" smtClean="0">
              <a:ln>
                <a:noFill/>
              </a:ln>
              <a:solidFill>
                <a:srgbClr val="DBE7B6"/>
              </a:solidFill>
            </a:endParaRPr>
          </a:p>
        </p:txBody>
      </p:sp>
      <p:sp>
        <p:nvSpPr>
          <p:cNvPr id="542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5C186BF-156C-46D3-BFD0-298292414ABC}" type="slidenum">
              <a:rPr lang="en-US">
                <a:solidFill>
                  <a:srgbClr val="D1EAEE"/>
                </a:solidFill>
              </a:rPr>
              <a:pPr eaLnBrk="1" hangingPunct="1"/>
              <a:t>49</a:t>
            </a:fld>
            <a:endParaRPr lang="en-US">
              <a:solidFill>
                <a:srgbClr val="D1EAEE"/>
              </a:solidFill>
            </a:endParaRPr>
          </a:p>
        </p:txBody>
      </p:sp>
      <p:pic>
        <p:nvPicPr>
          <p:cNvPr id="54276" name="Picture 2"/>
          <p:cNvPicPr>
            <a:picLocks noChangeAspect="1" noChangeArrowheads="1"/>
          </p:cNvPicPr>
          <p:nvPr/>
        </p:nvPicPr>
        <p:blipFill>
          <a:blip r:embed="rId3">
            <a:extLst>
              <a:ext uri="{28A0092B-C50C-407E-A947-70E740481C1C}">
                <a14:useLocalDpi xmlns:a14="http://schemas.microsoft.com/office/drawing/2010/main" val="0"/>
              </a:ext>
            </a:extLst>
          </a:blip>
          <a:srcRect l="12628" t="24254" r="31821" b="23882"/>
          <a:stretch>
            <a:fillRect/>
          </a:stretch>
        </p:blipFill>
        <p:spPr bwMode="auto">
          <a:xfrm>
            <a:off x="68263" y="2774950"/>
            <a:ext cx="5418137"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Content Placeholder 3"/>
          <p:cNvSpPr txBox="1">
            <a:spLocks/>
          </p:cNvSpPr>
          <p:nvPr/>
        </p:nvSpPr>
        <p:spPr bwMode="auto">
          <a:xfrm>
            <a:off x="0" y="1676400"/>
            <a:ext cx="9144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0BD0D9"/>
              </a:buClr>
              <a:buSzPct val="95000"/>
              <a:buFont typeface="Wingdings 2" pitchFamily="18" charset="2"/>
              <a:buNone/>
            </a:pPr>
            <a:r>
              <a:rPr lang="en-US" sz="1600">
                <a:latin typeface="Constantia" pitchFamily="18" charset="0"/>
              </a:rPr>
              <a:t>Cross-system linkages resulting from a health system intervention for engagement of stakeholders through use of PDSAs to progressively build an adaptive hubs and spokes network of partnerships with multiple nodes connected to other nodes and hubs, &amp; organizational or individual-level constituents.</a:t>
            </a:r>
          </a:p>
        </p:txBody>
      </p:sp>
      <p:sp>
        <p:nvSpPr>
          <p:cNvPr id="54278" name="Content Placeholder 3"/>
          <p:cNvSpPr txBox="1">
            <a:spLocks/>
          </p:cNvSpPr>
          <p:nvPr/>
        </p:nvSpPr>
        <p:spPr bwMode="auto">
          <a:xfrm>
            <a:off x="5486400" y="2667000"/>
            <a:ext cx="3657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ea typeface="ＭＳ Ｐゴシック" pitchFamily="34" charset="-128"/>
              </a:defRPr>
            </a:lvl1pPr>
            <a:lvl2pPr marL="639763" indent="-246063" eaLnBrk="0" hangingPunct="0">
              <a:defRPr>
                <a:solidFill>
                  <a:schemeClr val="tx1"/>
                </a:solidFill>
                <a:latin typeface="Arial" pitchFamily="34" charset="0"/>
                <a:ea typeface="ＭＳ Ｐゴシック" pitchFamily="34" charset="-128"/>
              </a:defRPr>
            </a:lvl2pPr>
            <a:lvl3pPr marL="1009650" indent="-3429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FF0000"/>
              </a:buClr>
              <a:buSzPct val="95000"/>
              <a:buFont typeface="Wingdings 2" pitchFamily="18" charset="2"/>
              <a:buChar char=""/>
            </a:pPr>
            <a:r>
              <a:rPr lang="en-US" sz="1600">
                <a:latin typeface="Constantia" pitchFamily="18" charset="0"/>
              </a:rPr>
              <a:t>Stakeholder engagement began with engagement of Part C clinical performance sites thru:</a:t>
            </a:r>
          </a:p>
          <a:p>
            <a:pPr lvl="1">
              <a:spcBef>
                <a:spcPct val="20000"/>
              </a:spcBef>
              <a:buClr>
                <a:srgbClr val="FFFF00"/>
              </a:buClr>
              <a:buSzPct val="100000"/>
              <a:buFont typeface="Wingdings" pitchFamily="2" charset="2"/>
              <a:buChar char="§"/>
            </a:pPr>
            <a:r>
              <a:rPr lang="en-US" sz="1600">
                <a:latin typeface="Constantia" pitchFamily="18" charset="0"/>
              </a:rPr>
              <a:t>Participation in learning session 1 (LS1); </a:t>
            </a:r>
          </a:p>
          <a:p>
            <a:pPr lvl="1">
              <a:spcBef>
                <a:spcPct val="20000"/>
              </a:spcBef>
              <a:buClr>
                <a:srgbClr val="FFFF00"/>
              </a:buClr>
              <a:buSzPct val="100000"/>
              <a:buFont typeface="Wingdings" pitchFamily="2" charset="2"/>
              <a:buChar char="§"/>
            </a:pPr>
            <a:r>
              <a:rPr lang="en-US" sz="1600">
                <a:latin typeface="Constantia" pitchFamily="18" charset="0"/>
              </a:rPr>
              <a:t>Project initiation/training PDSAs, including development of protocols for enhancement of  pairings between Part C sites and providers of services in intervention focus areas:   </a:t>
            </a:r>
          </a:p>
          <a:p>
            <a:pPr lvl="2">
              <a:spcBef>
                <a:spcPct val="20000"/>
              </a:spcBef>
              <a:buClr>
                <a:srgbClr val="FFFF00"/>
              </a:buClr>
              <a:buSzPct val="95000"/>
              <a:buFont typeface="Calibri" pitchFamily="34" charset="0"/>
              <a:buAutoNum type="arabicParenR"/>
            </a:pPr>
            <a:r>
              <a:rPr lang="en-US" sz="1600">
                <a:solidFill>
                  <a:srgbClr val="FF0000"/>
                </a:solidFill>
                <a:latin typeface="Constantia" pitchFamily="18" charset="0"/>
              </a:rPr>
              <a:t>Testing &amp; referral tracking (TRT); &amp; </a:t>
            </a:r>
          </a:p>
          <a:p>
            <a:pPr lvl="2">
              <a:spcBef>
                <a:spcPct val="20000"/>
              </a:spcBef>
              <a:buClr>
                <a:srgbClr val="FFFF00"/>
              </a:buClr>
              <a:buSzPct val="95000"/>
              <a:buFont typeface="Calibri" pitchFamily="34" charset="0"/>
              <a:buAutoNum type="arabicParenR"/>
            </a:pPr>
            <a:r>
              <a:rPr lang="en-US" sz="1600">
                <a:solidFill>
                  <a:srgbClr val="FF0000"/>
                </a:solidFill>
                <a:latin typeface="Constantia" pitchFamily="18" charset="0"/>
              </a:rPr>
              <a:t>Linkage to &amp; retention in prevention/care (LRP/C); </a:t>
            </a:r>
          </a:p>
        </p:txBody>
      </p:sp>
      <p:pic>
        <p:nvPicPr>
          <p:cNvPr id="54279" name="Picture 820" descr="C:\Users\motion\Pictures\padohlogo-7-201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76200"/>
            <a:ext cx="1981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851648" cy="914400"/>
          </a:xfrm>
          <a:ln>
            <a:miter lim="800000"/>
            <a:headEnd/>
            <a:tailEnd/>
          </a:ln>
          <a:extLst>
            <a:ext uri="{FAA26D3D-D897-4be2-8F04-BA451C77F1D7}"/>
          </a:extLst>
        </p:spPr>
        <p:txBody>
          <a:bodyPr/>
          <a:lstStyle/>
          <a:p>
            <a:pPr algn="ctr">
              <a:defRPr/>
            </a:pPr>
            <a:r>
              <a:rPr lang="en-US" dirty="0" smtClean="0">
                <a:solidFill>
                  <a:srgbClr val="DBE7B6"/>
                </a:solidFill>
              </a:rPr>
              <a:t>Populations of Interest</a:t>
            </a:r>
            <a:endParaRPr lang="en-US" dirty="0"/>
          </a:p>
        </p:txBody>
      </p:sp>
      <p:sp>
        <p:nvSpPr>
          <p:cNvPr id="10243" name="Subtitle 2"/>
          <p:cNvSpPr>
            <a:spLocks noGrp="1"/>
          </p:cNvSpPr>
          <p:nvPr>
            <p:ph type="subTitle" idx="1"/>
          </p:nvPr>
        </p:nvSpPr>
        <p:spPr>
          <a:xfrm>
            <a:off x="609600" y="1828800"/>
            <a:ext cx="7854950" cy="4419600"/>
          </a:xfrm>
        </p:spPr>
        <p:txBody>
          <a:bodyPr/>
          <a:lstStyle/>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Those individuals who:</a:t>
            </a:r>
          </a:p>
          <a:p>
            <a:pPr lvl="2" indent="-457200" algn="l" eaLnBrk="1" hangingPunct="1">
              <a:lnSpc>
                <a:spcPct val="90000"/>
              </a:lnSpc>
              <a:buClr>
                <a:schemeClr val="tx1"/>
              </a:buClr>
              <a:buFont typeface="Wingdings" pitchFamily="2" charset="2"/>
              <a:buChar char="Ø"/>
            </a:pPr>
            <a:r>
              <a:rPr lang="en-US" sz="2900" smtClean="0">
                <a:ea typeface="ＭＳ Ｐゴシック" pitchFamily="34" charset="-128"/>
              </a:rPr>
              <a:t>are aware of HIV-positive status but have yet to be linked to HIV care</a:t>
            </a:r>
          </a:p>
          <a:p>
            <a:pPr lvl="2" indent="-457200" algn="l" eaLnBrk="1" hangingPunct="1">
              <a:lnSpc>
                <a:spcPct val="90000"/>
              </a:lnSpc>
              <a:buClr>
                <a:schemeClr val="tx1"/>
              </a:buClr>
              <a:buFont typeface="Wingdings" pitchFamily="2" charset="2"/>
              <a:buChar char="Ø"/>
            </a:pPr>
            <a:r>
              <a:rPr lang="en-US" sz="2900" smtClean="0">
                <a:ea typeface="ＭＳ Ｐゴシック" pitchFamily="34" charset="-128"/>
              </a:rPr>
              <a:t>may be receiving other medical care but not HIV care</a:t>
            </a:r>
          </a:p>
          <a:p>
            <a:pPr lvl="2" indent="-457200" algn="l" eaLnBrk="1" hangingPunct="1">
              <a:lnSpc>
                <a:spcPct val="90000"/>
              </a:lnSpc>
              <a:buClr>
                <a:schemeClr val="tx1"/>
              </a:buClr>
              <a:buFont typeface="Wingdings" pitchFamily="2" charset="2"/>
              <a:buChar char="Ø"/>
            </a:pPr>
            <a:r>
              <a:rPr lang="en-US" sz="2900" smtClean="0">
                <a:ea typeface="ＭＳ Ｐゴシック" pitchFamily="34" charset="-128"/>
              </a:rPr>
              <a:t>entered HIV care but later dropped out of care</a:t>
            </a:r>
          </a:p>
          <a:p>
            <a:pPr lvl="2" indent="-457200" algn="l" eaLnBrk="1" hangingPunct="1">
              <a:lnSpc>
                <a:spcPct val="90000"/>
              </a:lnSpc>
              <a:buClr>
                <a:schemeClr val="tx1"/>
              </a:buClr>
              <a:buFont typeface="Wingdings" pitchFamily="2" charset="2"/>
              <a:buChar char="Ø"/>
            </a:pPr>
            <a:r>
              <a:rPr lang="en-US" sz="2900" smtClean="0">
                <a:ea typeface="ＭＳ Ｐゴシック" pitchFamily="34" charset="-128"/>
              </a:rPr>
              <a:t>are in and out of HIV care</a:t>
            </a: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91400" cy="838200"/>
          </a:xfrm>
          <a:ln>
            <a:miter lim="800000"/>
            <a:headEnd/>
            <a:tailEnd/>
          </a:ln>
          <a:extLst>
            <a:ext uri="{FAA26D3D-D897-4be2-8F04-BA451C77F1D7}"/>
          </a:extLst>
        </p:spPr>
        <p:txBody>
          <a:bodyPr/>
          <a:lstStyle/>
          <a:p>
            <a:pPr eaLnBrk="1" fontAlgn="auto" hangingPunct="1">
              <a:spcAft>
                <a:spcPts val="0"/>
              </a:spcAft>
              <a:defRPr/>
            </a:pPr>
            <a:r>
              <a:rPr sz="4000" smtClean="0">
                <a:solidFill>
                  <a:srgbClr val="DBE7B6"/>
                </a:solidFill>
              </a:rPr>
              <a:t>Stakeholder Engagement 2</a:t>
            </a:r>
            <a:endParaRPr sz="4000" smtClean="0">
              <a:ln>
                <a:noFill/>
              </a:ln>
              <a:solidFill>
                <a:srgbClr val="DBE7B6"/>
              </a:solidFill>
            </a:endParaRPr>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C51E086-98DE-4D5B-BD6C-B9EC6A63F4F5}" type="slidenum">
              <a:rPr lang="en-US">
                <a:solidFill>
                  <a:srgbClr val="D1EAEE"/>
                </a:solidFill>
              </a:rPr>
              <a:pPr eaLnBrk="1" hangingPunct="1"/>
              <a:t>50</a:t>
            </a:fld>
            <a:endParaRPr lang="en-US">
              <a:solidFill>
                <a:srgbClr val="D1EAEE"/>
              </a:solidFill>
            </a:endParaRPr>
          </a:p>
        </p:txBody>
      </p:sp>
      <p:sp>
        <p:nvSpPr>
          <p:cNvPr id="55300" name="Content Placeholder 3"/>
          <p:cNvSpPr txBox="1">
            <a:spLocks/>
          </p:cNvSpPr>
          <p:nvPr/>
        </p:nvSpPr>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393700" eaLnBrk="0" hangingPunct="0">
              <a:defRPr>
                <a:solidFill>
                  <a:schemeClr val="tx1"/>
                </a:solidFill>
                <a:latin typeface="Arial" pitchFamily="34" charset="0"/>
                <a:ea typeface="ＭＳ Ｐゴシック" pitchFamily="34" charset="-128"/>
              </a:defRPr>
            </a:lvl2pPr>
            <a:lvl3pPr indent="-246063"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a:spcBef>
                <a:spcPct val="20000"/>
              </a:spcBef>
              <a:buClr>
                <a:schemeClr val="accent1"/>
              </a:buClr>
              <a:buSzPct val="85000"/>
              <a:buFont typeface="Wingdings 2" pitchFamily="18" charset="2"/>
              <a:buNone/>
            </a:pPr>
            <a:r>
              <a:rPr lang="en-US" sz="2000" b="1">
                <a:latin typeface="Constantia" pitchFamily="18" charset="0"/>
              </a:rPr>
              <a:t>Progressive engagement is continuing through enhancement of pairings between Part C performance sites and providers of services in </a:t>
            </a:r>
            <a:r>
              <a:rPr lang="en-US" sz="2000" b="1" u="sng">
                <a:latin typeface="Constantia" pitchFamily="18" charset="0"/>
              </a:rPr>
              <a:t>intervention focus area #1</a:t>
            </a:r>
            <a:r>
              <a:rPr lang="en-US" sz="2000" b="1">
                <a:latin typeface="Constantia" pitchFamily="18" charset="0"/>
              </a:rPr>
              <a:t>:</a:t>
            </a:r>
            <a:r>
              <a:rPr lang="en-US" sz="2000" b="1" u="sng">
                <a:latin typeface="Constantia" pitchFamily="18" charset="0"/>
              </a:rPr>
              <a:t>  </a:t>
            </a:r>
          </a:p>
          <a:p>
            <a:pPr lvl="1">
              <a:spcBef>
                <a:spcPct val="20000"/>
              </a:spcBef>
              <a:buClr>
                <a:schemeClr val="accent1"/>
              </a:buClr>
              <a:buSzPct val="85000"/>
              <a:buFont typeface="Wingdings 2" pitchFamily="18" charset="2"/>
              <a:buChar char=""/>
            </a:pPr>
            <a:r>
              <a:rPr lang="en-US" b="1">
                <a:solidFill>
                  <a:srgbClr val="FF0000"/>
                </a:solidFill>
                <a:latin typeface="Constantia" pitchFamily="18" charset="0"/>
              </a:rPr>
              <a:t>Testing &amp; Referral Tracking (TRT):</a:t>
            </a:r>
          </a:p>
          <a:p>
            <a:pPr lvl="2">
              <a:spcBef>
                <a:spcPct val="20000"/>
              </a:spcBef>
              <a:buClr>
                <a:schemeClr val="accent2"/>
              </a:buClr>
              <a:buSzPct val="70000"/>
              <a:buFont typeface="Wingdings 2" pitchFamily="18" charset="2"/>
              <a:buChar char=""/>
            </a:pPr>
            <a:r>
              <a:rPr lang="en-US" b="1">
                <a:solidFill>
                  <a:srgbClr val="FFFF00"/>
                </a:solidFill>
                <a:latin typeface="Constantia" pitchFamily="18" charset="0"/>
              </a:rPr>
              <a:t>PA DOH health district/local Health Dept DIS</a:t>
            </a:r>
            <a:r>
              <a:rPr lang="en-US">
                <a:solidFill>
                  <a:srgbClr val="FFFF00"/>
                </a:solidFill>
                <a:latin typeface="Constantia" pitchFamily="18" charset="0"/>
              </a:rPr>
              <a:t>: </a:t>
            </a:r>
            <a:r>
              <a:rPr lang="en-US">
                <a:latin typeface="Constantia" pitchFamily="18" charset="0"/>
              </a:rPr>
              <a:t>referring newly-diagnosed persons from HIV testing thru Partner Services (PS) and hybridized social network strategy (h-SNS) to Part C clinics , &amp;  DIS receiving referrals for PS &amp; h-SNS from Part C; </a:t>
            </a:r>
          </a:p>
          <a:p>
            <a:pPr lvl="2">
              <a:spcBef>
                <a:spcPct val="20000"/>
              </a:spcBef>
              <a:buClr>
                <a:schemeClr val="accent2"/>
              </a:buClr>
              <a:buSzPct val="70000"/>
              <a:buFont typeface="Wingdings 2" pitchFamily="18" charset="2"/>
              <a:buChar char=""/>
            </a:pPr>
            <a:r>
              <a:rPr lang="en-US" b="1">
                <a:solidFill>
                  <a:srgbClr val="FFFF00"/>
                </a:solidFill>
                <a:latin typeface="Constantia" pitchFamily="18" charset="0"/>
              </a:rPr>
              <a:t>Intake Case worker programs</a:t>
            </a:r>
            <a:r>
              <a:rPr lang="en-US">
                <a:solidFill>
                  <a:srgbClr val="FFFF00"/>
                </a:solidFill>
                <a:latin typeface="Constantia" pitchFamily="18" charset="0"/>
              </a:rPr>
              <a:t>: </a:t>
            </a:r>
            <a:r>
              <a:rPr lang="en-US">
                <a:latin typeface="Constantia" pitchFamily="18" charset="0"/>
              </a:rPr>
              <a:t>assist with early tracing/referral tracking of PDLWH/A who are indicated by the CPI-TRT system as not returned for test results, not linked to care or lost-to-care;  conduct intake unmet needs assessments (UNAs) and address domains of need identified to assure linkage;</a:t>
            </a:r>
          </a:p>
        </p:txBody>
      </p:sp>
      <p:pic>
        <p:nvPicPr>
          <p:cNvPr id="55301" name="Picture 820" descr="C:\Users\motion\Pictures\padohlogo-7-201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
            <a:ext cx="1981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91400" cy="838200"/>
          </a:xfrm>
          <a:ln>
            <a:miter lim="800000"/>
            <a:headEnd/>
            <a:tailEnd/>
          </a:ln>
          <a:extLst>
            <a:ext uri="{FAA26D3D-D897-4be2-8F04-BA451C77F1D7}"/>
          </a:extLst>
        </p:spPr>
        <p:txBody>
          <a:bodyPr/>
          <a:lstStyle/>
          <a:p>
            <a:pPr eaLnBrk="1" fontAlgn="auto" hangingPunct="1">
              <a:spcAft>
                <a:spcPts val="0"/>
              </a:spcAft>
              <a:defRPr/>
            </a:pPr>
            <a:r>
              <a:rPr sz="4000" smtClean="0">
                <a:solidFill>
                  <a:srgbClr val="DBE7B6"/>
                </a:solidFill>
              </a:rPr>
              <a:t>Stakeholder Engagement 2</a:t>
            </a:r>
            <a:endParaRPr sz="4000" smtClean="0">
              <a:ln>
                <a:noFill/>
              </a:ln>
              <a:solidFill>
                <a:srgbClr val="DBE7B6"/>
              </a:solidFill>
            </a:endParaRPr>
          </a:p>
        </p:txBody>
      </p:sp>
      <p:sp>
        <p:nvSpPr>
          <p:cNvPr id="563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3498EC1-26DB-4EFA-9CDD-D809820F385A}" type="slidenum">
              <a:rPr lang="en-US">
                <a:solidFill>
                  <a:srgbClr val="D1EAEE"/>
                </a:solidFill>
              </a:rPr>
              <a:pPr eaLnBrk="1" hangingPunct="1"/>
              <a:t>51</a:t>
            </a:fld>
            <a:endParaRPr lang="en-US">
              <a:solidFill>
                <a:srgbClr val="D1EAEE"/>
              </a:solidFill>
            </a:endParaRPr>
          </a:p>
        </p:txBody>
      </p:sp>
      <p:sp>
        <p:nvSpPr>
          <p:cNvPr id="56324" name="Content Placeholder 3"/>
          <p:cNvSpPr txBox="1">
            <a:spLocks/>
          </p:cNvSpPr>
          <p:nvPr/>
        </p:nvSpPr>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393700" eaLnBrk="0" hangingPunct="0">
              <a:defRPr>
                <a:solidFill>
                  <a:schemeClr val="tx1"/>
                </a:solidFill>
                <a:latin typeface="Arial" pitchFamily="34" charset="0"/>
                <a:ea typeface="ＭＳ Ｐゴシック" pitchFamily="34" charset="-128"/>
              </a:defRPr>
            </a:lvl2pPr>
            <a:lvl3pPr indent="-246063"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a:spcBef>
                <a:spcPct val="20000"/>
              </a:spcBef>
              <a:buClr>
                <a:schemeClr val="accent1"/>
              </a:buClr>
              <a:buSzPct val="85000"/>
              <a:buFont typeface="Wingdings 2" pitchFamily="18" charset="2"/>
              <a:buNone/>
            </a:pPr>
            <a:r>
              <a:rPr lang="en-US" sz="2000" b="1">
                <a:latin typeface="Constantia" pitchFamily="18" charset="0"/>
              </a:rPr>
              <a:t>Progressive engagement is continuing through enhancement of pairings between Part C performance sites and providers of services in </a:t>
            </a:r>
            <a:r>
              <a:rPr lang="en-US" sz="2000" b="1" u="sng">
                <a:latin typeface="Constantia" pitchFamily="18" charset="0"/>
              </a:rPr>
              <a:t>intervention focus area #2</a:t>
            </a:r>
            <a:r>
              <a:rPr lang="en-US" sz="2000" b="1">
                <a:latin typeface="Constantia" pitchFamily="18" charset="0"/>
              </a:rPr>
              <a:t>:   </a:t>
            </a:r>
          </a:p>
          <a:p>
            <a:pPr lvl="1">
              <a:spcBef>
                <a:spcPct val="20000"/>
              </a:spcBef>
              <a:buClr>
                <a:schemeClr val="accent1"/>
              </a:buClr>
              <a:buSzPct val="85000"/>
              <a:buFont typeface="Wingdings 2" pitchFamily="18" charset="2"/>
              <a:buChar char=""/>
            </a:pPr>
            <a:r>
              <a:rPr lang="en-US" b="1">
                <a:solidFill>
                  <a:srgbClr val="FF0000"/>
                </a:solidFill>
                <a:latin typeface="Constantia" pitchFamily="18" charset="0"/>
              </a:rPr>
              <a:t>Linkage to &amp; Retention in Prevention/Care (LRP/C):</a:t>
            </a:r>
          </a:p>
          <a:p>
            <a:pPr lvl="2">
              <a:spcBef>
                <a:spcPct val="20000"/>
              </a:spcBef>
              <a:buClr>
                <a:schemeClr val="accent2"/>
              </a:buClr>
              <a:buSzPct val="70000"/>
              <a:buFont typeface="Wingdings 2" pitchFamily="18" charset="2"/>
              <a:buChar char=""/>
            </a:pPr>
            <a:r>
              <a:rPr lang="en-US" b="1">
                <a:solidFill>
                  <a:srgbClr val="FFFF00"/>
                </a:solidFill>
                <a:latin typeface="Constantia" pitchFamily="18" charset="0"/>
              </a:rPr>
              <a:t>Linkage/Retention Case worker programs</a:t>
            </a:r>
            <a:r>
              <a:rPr lang="en-US">
                <a:solidFill>
                  <a:srgbClr val="FFFF00"/>
                </a:solidFill>
                <a:latin typeface="Constantia" pitchFamily="18" charset="0"/>
              </a:rPr>
              <a:t>: </a:t>
            </a:r>
            <a:r>
              <a:rPr lang="en-US">
                <a:latin typeface="Constantia" pitchFamily="18" charset="0"/>
              </a:rPr>
              <a:t>assist with early tracing/finding PDLWH/A (persons diagnosed and living with HIV/AIDS) indicated by the CPI-LRP/C system as lost-to-care; &amp; conduct  continuing UNAs and address domains of need identified to assure linkage;</a:t>
            </a:r>
          </a:p>
          <a:p>
            <a:pPr lvl="2">
              <a:spcBef>
                <a:spcPct val="20000"/>
              </a:spcBef>
              <a:buClr>
                <a:schemeClr val="accent2"/>
              </a:buClr>
              <a:buSzPct val="70000"/>
              <a:buFont typeface="Wingdings 2" pitchFamily="18" charset="2"/>
              <a:buChar char=""/>
            </a:pPr>
            <a:r>
              <a:rPr lang="en-US" b="1">
                <a:solidFill>
                  <a:srgbClr val="FFFF00"/>
                </a:solidFill>
                <a:latin typeface="Constantia" pitchFamily="18" charset="0"/>
              </a:rPr>
              <a:t>Correctional &amp; ER clinical care providers</a:t>
            </a:r>
            <a:r>
              <a:rPr lang="en-US">
                <a:solidFill>
                  <a:srgbClr val="FFFF00"/>
                </a:solidFill>
                <a:latin typeface="Constantia" pitchFamily="18" charset="0"/>
              </a:rPr>
              <a:t>: </a:t>
            </a:r>
            <a:r>
              <a:rPr lang="en-US">
                <a:latin typeface="Constantia" pitchFamily="18" charset="0"/>
              </a:rPr>
              <a:t>to conduct opt-out testing, &amp; also conduct opt-out referral of PDLWH/A at discharge to Part C clinics;</a:t>
            </a:r>
          </a:p>
          <a:p>
            <a:pPr lvl="2">
              <a:spcBef>
                <a:spcPct val="20000"/>
              </a:spcBef>
              <a:buClr>
                <a:schemeClr val="accent2"/>
              </a:buClr>
              <a:buSzPct val="70000"/>
              <a:buFont typeface="Wingdings 2" pitchFamily="18" charset="2"/>
              <a:buChar char=""/>
            </a:pPr>
            <a:r>
              <a:rPr lang="en-US" b="1">
                <a:solidFill>
                  <a:srgbClr val="FFFF00"/>
                </a:solidFill>
                <a:latin typeface="Constantia" pitchFamily="18" charset="0"/>
              </a:rPr>
              <a:t>Correctional &amp; ER discharge planners</a:t>
            </a:r>
            <a:r>
              <a:rPr lang="en-US">
                <a:solidFill>
                  <a:srgbClr val="FFFF00"/>
                </a:solidFill>
                <a:latin typeface="Constantia" pitchFamily="18" charset="0"/>
              </a:rPr>
              <a:t>:</a:t>
            </a:r>
            <a:r>
              <a:rPr lang="en-US">
                <a:latin typeface="Constantia" pitchFamily="18" charset="0"/>
              </a:rPr>
              <a:t> to conduct opt-out referrals of persons who don</a:t>
            </a:r>
            <a:r>
              <a:rPr lang="ja-JP" altLang="en-US">
                <a:latin typeface="Constantia" pitchFamily="18" charset="0"/>
              </a:rPr>
              <a:t>’</a:t>
            </a:r>
            <a:r>
              <a:rPr lang="en-US" altLang="ja-JP">
                <a:latin typeface="Constantia" pitchFamily="18" charset="0"/>
              </a:rPr>
              <a:t>t know their status to medical homes/federally qualified health centers(FQHCs) for continuity of  primary health care incl. opt-out HIV screening; FQHCs will in turn refer persons diagnosed and living with HIV/AIDS (PDLWH/A) for treatment to Part C clinics;</a:t>
            </a:r>
            <a:endParaRPr lang="en-US">
              <a:latin typeface="Constantia" pitchFamily="18" charset="0"/>
            </a:endParaRPr>
          </a:p>
        </p:txBody>
      </p:sp>
      <p:pic>
        <p:nvPicPr>
          <p:cNvPr id="56325" name="Picture 820" descr="C:\Users\motion\Pictures\padohlogo-7-201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
            <a:ext cx="1981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a:ln>
            <a:miter lim="800000"/>
            <a:headEnd/>
            <a:tailEnd/>
          </a:ln>
          <a:extLst>
            <a:ext uri="{FAA26D3D-D897-4be2-8F04-BA451C77F1D7}"/>
          </a:extLst>
        </p:spPr>
        <p:txBody>
          <a:bodyPr/>
          <a:lstStyle/>
          <a:p>
            <a:pPr eaLnBrk="1" fontAlgn="auto" hangingPunct="1">
              <a:spcAft>
                <a:spcPts val="0"/>
              </a:spcAft>
              <a:defRPr/>
            </a:pPr>
            <a:r>
              <a:rPr sz="4400" smtClean="0">
                <a:solidFill>
                  <a:srgbClr val="DBE7B6"/>
                </a:solidFill>
              </a:rPr>
              <a:t>Key Objectives </a:t>
            </a:r>
            <a:br>
              <a:rPr sz="4400" smtClean="0">
                <a:solidFill>
                  <a:srgbClr val="DBE7B6"/>
                </a:solidFill>
              </a:rPr>
            </a:br>
            <a:r>
              <a:rPr sz="4400" smtClean="0">
                <a:solidFill>
                  <a:srgbClr val="DBE7B6"/>
                </a:solidFill>
              </a:rPr>
              <a:t>&amp; Target Populations</a:t>
            </a:r>
            <a:endParaRPr sz="4400" smtClean="0">
              <a:ln>
                <a:noFill/>
              </a:ln>
              <a:solidFill>
                <a:srgbClr val="DBE7B6"/>
              </a:solidFill>
            </a:endParaRPr>
          </a:p>
        </p:txBody>
      </p:sp>
      <p:sp>
        <p:nvSpPr>
          <p:cNvPr id="107522" name="Rectangle 5"/>
          <p:cNvSpPr>
            <a:spLocks noGrp="1"/>
          </p:cNvSpPr>
          <p:nvPr>
            <p:ph type="body" idx="1"/>
          </p:nvPr>
        </p:nvSpPr>
        <p:spPr>
          <a:xfrm>
            <a:off x="457200" y="1600200"/>
            <a:ext cx="8153400" cy="1752600"/>
          </a:xfrm>
        </p:spPr>
        <p:txBody>
          <a:bodyPr>
            <a:noAutofit/>
          </a:bodyPr>
          <a:lstStyle/>
          <a:p>
            <a:pPr marL="317" indent="-246888" eaLnBrk="1" fontAlgn="auto" hangingPunct="1">
              <a:spcAft>
                <a:spcPts val="0"/>
              </a:spcAft>
              <a:buClr>
                <a:schemeClr val="tx1"/>
              </a:buClr>
              <a:buFont typeface="Calibri" pitchFamily="34" charset="0"/>
              <a:buChar char="•"/>
              <a:defRPr/>
            </a:pPr>
            <a:r>
              <a:rPr lang="en-US" sz="2400" dirty="0" smtClean="0"/>
              <a:t>To address critical phases of vulnerability in the continuum of engagement to prevention/care through implementing interventions addressing:</a:t>
            </a:r>
          </a:p>
          <a:p>
            <a:pPr marL="640080" lvl="1" indent="-246888" eaLnBrk="1" fontAlgn="auto" hangingPunct="1">
              <a:spcAft>
                <a:spcPts val="0"/>
              </a:spcAft>
              <a:buClr>
                <a:schemeClr val="tx1"/>
              </a:buClr>
              <a:buFont typeface="Calibri" pitchFamily="34" charset="0"/>
              <a:buChar char="•"/>
              <a:defRPr/>
            </a:pPr>
            <a:r>
              <a:rPr lang="en-US" sz="2000" dirty="0" smtClean="0">
                <a:solidFill>
                  <a:schemeClr val="tx1"/>
                </a:solidFill>
                <a:latin typeface="+mj-lt"/>
              </a:rPr>
              <a:t>HIV Testing &amp; Referral Tracking (TRT modules) </a:t>
            </a:r>
          </a:p>
          <a:p>
            <a:pPr marL="640080" lvl="1" indent="-246888" eaLnBrk="1" fontAlgn="auto" hangingPunct="1">
              <a:spcAft>
                <a:spcPts val="0"/>
              </a:spcAft>
              <a:buClr>
                <a:schemeClr val="tx1"/>
              </a:buClr>
              <a:buFont typeface="Calibri" pitchFamily="34" charset="0"/>
              <a:buChar char="•"/>
              <a:defRPr/>
            </a:pPr>
            <a:r>
              <a:rPr lang="en-US" sz="2000" dirty="0" smtClean="0">
                <a:solidFill>
                  <a:schemeClr val="tx1"/>
                </a:solidFill>
                <a:latin typeface="+mj-lt"/>
              </a:rPr>
              <a:t>Linkage to &amp; Retention in Prevention/Care (LRP/C modules)</a:t>
            </a:r>
          </a:p>
        </p:txBody>
      </p:sp>
      <p:sp>
        <p:nvSpPr>
          <p:cNvPr id="57348" name="Slide Number Placeholder 3"/>
          <p:cNvSpPr>
            <a:spLocks noGrp="1"/>
          </p:cNvSpPr>
          <p:nvPr>
            <p:ph type="sldNum" sz="quarter" idx="12"/>
          </p:nvPr>
        </p:nvSpPr>
        <p:spPr bwMode="auto">
          <a:xfrm>
            <a:off x="7924800" y="6569075"/>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44032DB-100D-4F7A-953E-434DF7F6CB9A}" type="slidenum">
              <a:rPr lang="en-US">
                <a:solidFill>
                  <a:srgbClr val="D1EAEE"/>
                </a:solidFill>
              </a:rPr>
              <a:pPr eaLnBrk="1" hangingPunct="1"/>
              <a:t>52</a:t>
            </a:fld>
            <a:endParaRPr lang="en-US">
              <a:solidFill>
                <a:srgbClr val="D1EAEE"/>
              </a:solidFill>
            </a:endParaRPr>
          </a:p>
        </p:txBody>
      </p:sp>
      <p:sp>
        <p:nvSpPr>
          <p:cNvPr id="57349" name="Slide Number Placeholder 3"/>
          <p:cNvSpPr txBox="1">
            <a:spLocks/>
          </p:cNvSpPr>
          <p:nvPr/>
        </p:nvSpPr>
        <p:spPr bwMode="auto">
          <a:xfrm>
            <a:off x="7924800" y="63404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D5E9132E-B384-43F0-A578-55F53E1A1778}" type="slidenum">
              <a:rPr lang="en-US" sz="1200">
                <a:solidFill>
                  <a:srgbClr val="03495C"/>
                </a:solidFill>
              </a:rPr>
              <a:pPr algn="r" eaLnBrk="1" hangingPunct="1"/>
              <a:t>52</a:t>
            </a:fld>
            <a:endParaRPr lang="en-US" sz="1200">
              <a:solidFill>
                <a:srgbClr val="03495C"/>
              </a:solidFill>
            </a:endParaRPr>
          </a:p>
        </p:txBody>
      </p:sp>
      <p:cxnSp>
        <p:nvCxnSpPr>
          <p:cNvPr id="8" name="Straight Connector 7"/>
          <p:cNvCxnSpPr/>
          <p:nvPr/>
        </p:nvCxnSpPr>
        <p:spPr>
          <a:xfrm rot="16200000" flipH="1">
            <a:off x="3314700" y="6042025"/>
            <a:ext cx="228600" cy="152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90900" y="6042025"/>
            <a:ext cx="152400" cy="76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28575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7051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019300" y="6118225"/>
            <a:ext cx="228600" cy="152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6" idx="0"/>
          </p:cNvCxnSpPr>
          <p:nvPr/>
        </p:nvCxnSpPr>
        <p:spPr>
          <a:xfrm>
            <a:off x="2057400" y="6003925"/>
            <a:ext cx="228600" cy="30480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22479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20955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4003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765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25527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26289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27813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29337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30099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31623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04800" y="3565525"/>
            <a:ext cx="84582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2">
                  <a:lumMod val="75000"/>
                </a:schemeClr>
              </a:solidFill>
            </a:endParaRPr>
          </a:p>
        </p:txBody>
      </p:sp>
      <p:sp>
        <p:nvSpPr>
          <p:cNvPr id="25" name="Rectangle 24"/>
          <p:cNvSpPr/>
          <p:nvPr/>
        </p:nvSpPr>
        <p:spPr>
          <a:xfrm>
            <a:off x="304800" y="3565525"/>
            <a:ext cx="8458200"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2">
                    <a:lumMod val="75000"/>
                  </a:schemeClr>
                </a:solidFill>
              </a:rPr>
              <a:t>Continuum of Engagement in HIV Prevention/Care</a:t>
            </a:r>
          </a:p>
        </p:txBody>
      </p:sp>
      <p:sp>
        <p:nvSpPr>
          <p:cNvPr id="26" name="Rectangle 25"/>
          <p:cNvSpPr/>
          <p:nvPr/>
        </p:nvSpPr>
        <p:spPr>
          <a:xfrm>
            <a:off x="304800" y="3870325"/>
            <a:ext cx="8458200" cy="381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bg2">
                    <a:lumMod val="75000"/>
                  </a:schemeClr>
                </a:solidFill>
              </a:rPr>
              <a:t>Not in HIV Care                                                                                            Engaged in HIV Care</a:t>
            </a:r>
          </a:p>
        </p:txBody>
      </p:sp>
      <p:sp>
        <p:nvSpPr>
          <p:cNvPr id="27" name="Left-Right Arrow 26"/>
          <p:cNvSpPr/>
          <p:nvPr/>
        </p:nvSpPr>
        <p:spPr>
          <a:xfrm>
            <a:off x="2362200" y="4022725"/>
            <a:ext cx="3886200" cy="152400"/>
          </a:xfrm>
          <a:prstGeom prst="leftRightArrow">
            <a:avLst/>
          </a:prstGeom>
          <a:solidFill>
            <a:srgbClr val="2312FA">
              <a:alpha val="69000"/>
            </a:srgbClr>
          </a:solidFill>
          <a:ln>
            <a:solidFill>
              <a:srgbClr val="2312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2">
                  <a:lumMod val="75000"/>
                </a:schemeClr>
              </a:solidFill>
            </a:endParaRPr>
          </a:p>
        </p:txBody>
      </p:sp>
      <p:sp>
        <p:nvSpPr>
          <p:cNvPr id="28" name="Left Arrow 27"/>
          <p:cNvSpPr/>
          <p:nvPr/>
        </p:nvSpPr>
        <p:spPr>
          <a:xfrm>
            <a:off x="2362200" y="4022725"/>
            <a:ext cx="2971800" cy="152400"/>
          </a:xfrm>
          <a:prstGeom prst="leftArrow">
            <a:avLst/>
          </a:prstGeom>
          <a:solidFill>
            <a:srgbClr val="FF0000">
              <a:alpha val="8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2">
                    <a:lumMod val="75000"/>
                  </a:schemeClr>
                </a:solidFill>
              </a:rPr>
              <a:t>     </a:t>
            </a:r>
          </a:p>
        </p:txBody>
      </p:sp>
      <p:sp>
        <p:nvSpPr>
          <p:cNvPr id="29" name="Rectangle 28"/>
          <p:cNvSpPr/>
          <p:nvPr/>
        </p:nvSpPr>
        <p:spPr>
          <a:xfrm>
            <a:off x="304800" y="4251325"/>
            <a:ext cx="84582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bg2">
                    <a:lumMod val="75000"/>
                  </a:schemeClr>
                </a:solidFill>
              </a:rPr>
              <a:t>Hjhjhhjh</a:t>
            </a:r>
            <a:r>
              <a:rPr lang="en-US" dirty="0">
                <a:solidFill>
                  <a:schemeClr val="bg2">
                    <a:lumMod val="75000"/>
                  </a:schemeClr>
                </a:solidFill>
              </a:rPr>
              <a:t> </a:t>
            </a:r>
          </a:p>
        </p:txBody>
      </p:sp>
      <p:sp>
        <p:nvSpPr>
          <p:cNvPr id="30" name="Rectangle 29"/>
          <p:cNvSpPr/>
          <p:nvPr/>
        </p:nvSpPr>
        <p:spPr>
          <a:xfrm>
            <a:off x="304800" y="4251325"/>
            <a:ext cx="1752600" cy="533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u="sng" dirty="0">
                <a:solidFill>
                  <a:schemeClr val="bg2">
                    <a:lumMod val="75000"/>
                  </a:schemeClr>
                </a:solidFill>
              </a:rPr>
              <a:t>Unaware </a:t>
            </a:r>
            <a:r>
              <a:rPr lang="en-US" sz="1400" b="1" dirty="0">
                <a:solidFill>
                  <a:schemeClr val="bg2">
                    <a:lumMod val="75000"/>
                  </a:schemeClr>
                </a:solidFill>
              </a:rPr>
              <a:t>of HIV Infection (~20%)</a:t>
            </a:r>
            <a:endParaRPr lang="en-US" sz="1400" b="1" u="sng" dirty="0">
              <a:solidFill>
                <a:schemeClr val="bg2">
                  <a:lumMod val="75000"/>
                </a:schemeClr>
              </a:solidFill>
            </a:endParaRPr>
          </a:p>
        </p:txBody>
      </p:sp>
      <p:sp>
        <p:nvSpPr>
          <p:cNvPr id="31" name="Rectangle 30"/>
          <p:cNvSpPr/>
          <p:nvPr/>
        </p:nvSpPr>
        <p:spPr>
          <a:xfrm>
            <a:off x="2057400" y="4251325"/>
            <a:ext cx="6705600" cy="2286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u="sng" dirty="0">
                <a:solidFill>
                  <a:schemeClr val="bg2">
                    <a:lumMod val="75000"/>
                  </a:schemeClr>
                </a:solidFill>
              </a:rPr>
              <a:t>Aware </a:t>
            </a:r>
            <a:r>
              <a:rPr lang="en-US" sz="1400" b="1" dirty="0">
                <a:solidFill>
                  <a:schemeClr val="bg2">
                    <a:lumMod val="75000"/>
                  </a:schemeClr>
                </a:solidFill>
              </a:rPr>
              <a:t>of HIV Infection (~80%)</a:t>
            </a:r>
            <a:endParaRPr lang="en-US" sz="1400" b="1" u="sng" dirty="0">
              <a:solidFill>
                <a:schemeClr val="bg2">
                  <a:lumMod val="75000"/>
                </a:schemeClr>
              </a:solidFill>
            </a:endParaRPr>
          </a:p>
        </p:txBody>
      </p:sp>
      <p:sp>
        <p:nvSpPr>
          <p:cNvPr id="32" name="Rectangle 31"/>
          <p:cNvSpPr/>
          <p:nvPr/>
        </p:nvSpPr>
        <p:spPr>
          <a:xfrm>
            <a:off x="2057400" y="4479925"/>
            <a:ext cx="2971800" cy="304800"/>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FFFF00"/>
                </a:solidFill>
              </a:rPr>
              <a:t>HIV-aware: not linked to prevention/care</a:t>
            </a:r>
          </a:p>
        </p:txBody>
      </p:sp>
      <p:sp>
        <p:nvSpPr>
          <p:cNvPr id="33" name="Rectangle 32"/>
          <p:cNvSpPr/>
          <p:nvPr/>
        </p:nvSpPr>
        <p:spPr>
          <a:xfrm>
            <a:off x="5029200" y="4479925"/>
            <a:ext cx="3733800" cy="304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bg2">
                    <a:lumMod val="75000"/>
                  </a:schemeClr>
                </a:solidFill>
              </a:rPr>
              <a:t>HIV-aware: varying degrees of linkage to prev/care</a:t>
            </a:r>
          </a:p>
        </p:txBody>
      </p:sp>
      <p:sp>
        <p:nvSpPr>
          <p:cNvPr id="34" name="Rectangle 33"/>
          <p:cNvSpPr/>
          <p:nvPr/>
        </p:nvSpPr>
        <p:spPr>
          <a:xfrm>
            <a:off x="304800" y="4784725"/>
            <a:ext cx="17526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00" b="1" dirty="0">
                <a:solidFill>
                  <a:schemeClr val="bg2">
                    <a:lumMod val="75000"/>
                  </a:schemeClr>
                </a:solidFill>
              </a:rPr>
              <a:t>Phase A</a:t>
            </a:r>
          </a:p>
          <a:p>
            <a:pPr algn="ctr" fontAlgn="auto">
              <a:spcBef>
                <a:spcPts val="0"/>
              </a:spcBef>
              <a:spcAft>
                <a:spcPts val="0"/>
              </a:spcAft>
              <a:defRPr/>
            </a:pPr>
            <a:r>
              <a:rPr lang="en-US" sz="1300" b="1" dirty="0">
                <a:solidFill>
                  <a:schemeClr val="bg2">
                    <a:lumMod val="75000"/>
                  </a:schemeClr>
                </a:solidFill>
              </a:rPr>
              <a:t>Vulnerability</a:t>
            </a:r>
          </a:p>
        </p:txBody>
      </p:sp>
      <p:sp>
        <p:nvSpPr>
          <p:cNvPr id="35" name="Rectangle 34"/>
          <p:cNvSpPr/>
          <p:nvPr/>
        </p:nvSpPr>
        <p:spPr>
          <a:xfrm>
            <a:off x="2057400" y="4784725"/>
            <a:ext cx="29718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dirty="0">
              <a:solidFill>
                <a:schemeClr val="bg2">
                  <a:lumMod val="75000"/>
                </a:schemeClr>
              </a:solidFill>
            </a:endParaRPr>
          </a:p>
        </p:txBody>
      </p:sp>
      <p:sp>
        <p:nvSpPr>
          <p:cNvPr id="36" name="Rectangle 35"/>
          <p:cNvSpPr/>
          <p:nvPr/>
        </p:nvSpPr>
        <p:spPr>
          <a:xfrm>
            <a:off x="5029200" y="4784725"/>
            <a:ext cx="12192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2">
                  <a:lumMod val="75000"/>
                </a:schemeClr>
              </a:solidFill>
            </a:endParaRPr>
          </a:p>
        </p:txBody>
      </p:sp>
      <p:sp>
        <p:nvSpPr>
          <p:cNvPr id="37" name="Rectangle 36"/>
          <p:cNvSpPr/>
          <p:nvPr/>
        </p:nvSpPr>
        <p:spPr>
          <a:xfrm>
            <a:off x="6248400" y="4784725"/>
            <a:ext cx="12954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2">
                  <a:lumMod val="75000"/>
                </a:schemeClr>
              </a:solidFill>
            </a:endParaRPr>
          </a:p>
        </p:txBody>
      </p:sp>
      <p:sp>
        <p:nvSpPr>
          <p:cNvPr id="38" name="Rectangle 37"/>
          <p:cNvSpPr/>
          <p:nvPr/>
        </p:nvSpPr>
        <p:spPr>
          <a:xfrm>
            <a:off x="7543800" y="4784725"/>
            <a:ext cx="12192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2">
                  <a:lumMod val="75000"/>
                </a:schemeClr>
              </a:solidFill>
            </a:endParaRPr>
          </a:p>
        </p:txBody>
      </p:sp>
      <p:sp>
        <p:nvSpPr>
          <p:cNvPr id="39" name="Rectangle 38"/>
          <p:cNvSpPr/>
          <p:nvPr/>
        </p:nvSpPr>
        <p:spPr>
          <a:xfrm>
            <a:off x="3581400" y="4784725"/>
            <a:ext cx="14478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2">
                  <a:lumMod val="75000"/>
                </a:schemeClr>
              </a:solidFill>
            </a:endParaRPr>
          </a:p>
        </p:txBody>
      </p:sp>
      <p:sp>
        <p:nvSpPr>
          <p:cNvPr id="40" name="Rectangle 39"/>
          <p:cNvSpPr/>
          <p:nvPr/>
        </p:nvSpPr>
        <p:spPr>
          <a:xfrm>
            <a:off x="2057400" y="4784725"/>
            <a:ext cx="15240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00" b="1" dirty="0">
                <a:solidFill>
                  <a:schemeClr val="bg2">
                    <a:lumMod val="75000"/>
                  </a:schemeClr>
                </a:solidFill>
              </a:rPr>
              <a:t>Phase B</a:t>
            </a:r>
          </a:p>
          <a:p>
            <a:pPr algn="ctr" fontAlgn="auto">
              <a:spcBef>
                <a:spcPts val="0"/>
              </a:spcBef>
              <a:spcAft>
                <a:spcPts val="0"/>
              </a:spcAft>
              <a:defRPr/>
            </a:pPr>
            <a:r>
              <a:rPr lang="en-US" sz="1300" b="1" dirty="0">
                <a:solidFill>
                  <a:schemeClr val="bg2">
                    <a:lumMod val="75000"/>
                  </a:schemeClr>
                </a:solidFill>
              </a:rPr>
              <a:t>Vulnerability</a:t>
            </a:r>
          </a:p>
        </p:txBody>
      </p:sp>
      <p:sp>
        <p:nvSpPr>
          <p:cNvPr id="41" name="Rectangle 40"/>
          <p:cNvSpPr/>
          <p:nvPr/>
        </p:nvSpPr>
        <p:spPr>
          <a:xfrm>
            <a:off x="3505200" y="4784725"/>
            <a:ext cx="15240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00" b="1" dirty="0">
                <a:solidFill>
                  <a:schemeClr val="bg2">
                    <a:lumMod val="75000"/>
                  </a:schemeClr>
                </a:solidFill>
              </a:rPr>
              <a:t>Phase C</a:t>
            </a:r>
          </a:p>
          <a:p>
            <a:pPr algn="ctr" fontAlgn="auto">
              <a:spcBef>
                <a:spcPts val="0"/>
              </a:spcBef>
              <a:spcAft>
                <a:spcPts val="0"/>
              </a:spcAft>
              <a:defRPr/>
            </a:pPr>
            <a:r>
              <a:rPr lang="en-US" sz="1300" b="1" dirty="0">
                <a:solidFill>
                  <a:schemeClr val="bg2">
                    <a:lumMod val="75000"/>
                  </a:schemeClr>
                </a:solidFill>
              </a:rPr>
              <a:t>Vulnerability</a:t>
            </a:r>
          </a:p>
        </p:txBody>
      </p:sp>
      <p:sp>
        <p:nvSpPr>
          <p:cNvPr id="42" name="Rectangle 41"/>
          <p:cNvSpPr/>
          <p:nvPr/>
        </p:nvSpPr>
        <p:spPr>
          <a:xfrm>
            <a:off x="5029200" y="4784725"/>
            <a:ext cx="12192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00" b="1" dirty="0">
                <a:solidFill>
                  <a:schemeClr val="bg2">
                    <a:lumMod val="75000"/>
                  </a:schemeClr>
                </a:solidFill>
              </a:rPr>
              <a:t>Phase D</a:t>
            </a:r>
          </a:p>
          <a:p>
            <a:pPr algn="ctr" fontAlgn="auto">
              <a:spcBef>
                <a:spcPts val="0"/>
              </a:spcBef>
              <a:spcAft>
                <a:spcPts val="0"/>
              </a:spcAft>
              <a:defRPr/>
            </a:pPr>
            <a:r>
              <a:rPr lang="en-US" sz="1300" b="1" dirty="0">
                <a:solidFill>
                  <a:schemeClr val="bg2">
                    <a:lumMod val="75000"/>
                  </a:schemeClr>
                </a:solidFill>
              </a:rPr>
              <a:t>Vulnerability</a:t>
            </a:r>
          </a:p>
        </p:txBody>
      </p:sp>
      <p:sp>
        <p:nvSpPr>
          <p:cNvPr id="43" name="Rectangle 42"/>
          <p:cNvSpPr/>
          <p:nvPr/>
        </p:nvSpPr>
        <p:spPr>
          <a:xfrm>
            <a:off x="6248400" y="4784725"/>
            <a:ext cx="12954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00" b="1" dirty="0">
                <a:solidFill>
                  <a:schemeClr val="bg2">
                    <a:lumMod val="75000"/>
                  </a:schemeClr>
                </a:solidFill>
              </a:rPr>
              <a:t>Phase E</a:t>
            </a:r>
          </a:p>
          <a:p>
            <a:pPr algn="ctr" fontAlgn="auto">
              <a:spcBef>
                <a:spcPts val="0"/>
              </a:spcBef>
              <a:spcAft>
                <a:spcPts val="0"/>
              </a:spcAft>
              <a:defRPr/>
            </a:pPr>
            <a:r>
              <a:rPr lang="en-US" sz="1300" b="1" dirty="0">
                <a:solidFill>
                  <a:schemeClr val="bg2">
                    <a:lumMod val="75000"/>
                  </a:schemeClr>
                </a:solidFill>
              </a:rPr>
              <a:t>Vulnerability</a:t>
            </a:r>
          </a:p>
        </p:txBody>
      </p:sp>
      <p:sp>
        <p:nvSpPr>
          <p:cNvPr id="44" name="Rectangle 43"/>
          <p:cNvSpPr/>
          <p:nvPr/>
        </p:nvSpPr>
        <p:spPr>
          <a:xfrm>
            <a:off x="7543800" y="4784725"/>
            <a:ext cx="12192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00" b="1" dirty="0">
                <a:solidFill>
                  <a:schemeClr val="bg2">
                    <a:lumMod val="75000"/>
                  </a:schemeClr>
                </a:solidFill>
              </a:rPr>
              <a:t>Phase F</a:t>
            </a:r>
          </a:p>
          <a:p>
            <a:pPr algn="ctr" fontAlgn="auto">
              <a:spcBef>
                <a:spcPts val="0"/>
              </a:spcBef>
              <a:spcAft>
                <a:spcPts val="0"/>
              </a:spcAft>
              <a:defRPr/>
            </a:pPr>
            <a:r>
              <a:rPr lang="en-US" sz="1200" b="1" dirty="0">
                <a:solidFill>
                  <a:schemeClr val="bg2">
                    <a:lumMod val="75000"/>
                  </a:schemeClr>
                </a:solidFill>
              </a:rPr>
              <a:t>Vulnerability</a:t>
            </a:r>
          </a:p>
        </p:txBody>
      </p:sp>
      <p:sp>
        <p:nvSpPr>
          <p:cNvPr id="45" name="Left Brace 44"/>
          <p:cNvSpPr/>
          <p:nvPr/>
        </p:nvSpPr>
        <p:spPr>
          <a:xfrm rot="16200000">
            <a:off x="1600200" y="4708525"/>
            <a:ext cx="609600" cy="3200400"/>
          </a:xfrm>
          <a:prstGeom prst="leftBrac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chemeClr val="bg2">
                  <a:lumMod val="75000"/>
                </a:schemeClr>
              </a:solidFill>
            </a:endParaRPr>
          </a:p>
        </p:txBody>
      </p:sp>
      <p:sp>
        <p:nvSpPr>
          <p:cNvPr id="46" name="Left Brace 45"/>
          <p:cNvSpPr/>
          <p:nvPr/>
        </p:nvSpPr>
        <p:spPr>
          <a:xfrm rot="16200000">
            <a:off x="5143500" y="2917825"/>
            <a:ext cx="533400" cy="6705600"/>
          </a:xfrm>
          <a:prstGeom prst="leftBrace">
            <a:avLst/>
          </a:prstGeom>
          <a:ln w="3492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chemeClr val="bg2">
                  <a:lumMod val="75000"/>
                </a:schemeClr>
              </a:solidFill>
            </a:endParaRPr>
          </a:p>
        </p:txBody>
      </p:sp>
      <p:sp>
        <p:nvSpPr>
          <p:cNvPr id="47" name="Rectangle 46"/>
          <p:cNvSpPr/>
          <p:nvPr/>
        </p:nvSpPr>
        <p:spPr>
          <a:xfrm>
            <a:off x="2057400" y="6003925"/>
            <a:ext cx="1524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Intersection</a:t>
            </a:r>
          </a:p>
        </p:txBody>
      </p:sp>
      <p:sp>
        <p:nvSpPr>
          <p:cNvPr id="48" name="Rectangle 47"/>
          <p:cNvSpPr/>
          <p:nvPr/>
        </p:nvSpPr>
        <p:spPr>
          <a:xfrm>
            <a:off x="914400" y="6553200"/>
            <a:ext cx="23622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bg2">
                    <a:lumMod val="75000"/>
                  </a:schemeClr>
                </a:solidFill>
              </a:rPr>
              <a:t>TRT Intervention Modules</a:t>
            </a:r>
          </a:p>
        </p:txBody>
      </p:sp>
      <p:sp>
        <p:nvSpPr>
          <p:cNvPr id="49" name="Rectangle 48"/>
          <p:cNvSpPr/>
          <p:nvPr/>
        </p:nvSpPr>
        <p:spPr>
          <a:xfrm>
            <a:off x="3962400" y="6553200"/>
            <a:ext cx="2895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bg2">
                    <a:lumMod val="75000"/>
                  </a:schemeClr>
                </a:solidFill>
              </a:rPr>
              <a:t>LRP/C Intervention Modules</a:t>
            </a:r>
          </a:p>
        </p:txBody>
      </p:sp>
      <p:sp>
        <p:nvSpPr>
          <p:cNvPr id="50" name="Rectangle 49"/>
          <p:cNvSpPr/>
          <p:nvPr/>
        </p:nvSpPr>
        <p:spPr>
          <a:xfrm>
            <a:off x="304800" y="5241925"/>
            <a:ext cx="1752600" cy="762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2">
                    <a:lumMod val="75000"/>
                  </a:schemeClr>
                </a:solidFill>
              </a:rPr>
              <a:t>At risk persons to be offered HIV testing/in pre-test phase</a:t>
            </a:r>
          </a:p>
        </p:txBody>
      </p:sp>
      <p:sp>
        <p:nvSpPr>
          <p:cNvPr id="51" name="Rectangle 50"/>
          <p:cNvSpPr/>
          <p:nvPr/>
        </p:nvSpPr>
        <p:spPr>
          <a:xfrm>
            <a:off x="2057400" y="5241925"/>
            <a:ext cx="1447800" cy="762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2">
                    <a:lumMod val="75000"/>
                  </a:schemeClr>
                </a:solidFill>
              </a:rPr>
              <a:t>Post-test phase- Not in HIV or any other prevention/care</a:t>
            </a:r>
          </a:p>
        </p:txBody>
      </p:sp>
      <p:sp>
        <p:nvSpPr>
          <p:cNvPr id="52" name="Rectangle 51"/>
          <p:cNvSpPr/>
          <p:nvPr/>
        </p:nvSpPr>
        <p:spPr>
          <a:xfrm>
            <a:off x="3505200" y="5241925"/>
            <a:ext cx="1524000" cy="762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2">
                    <a:lumMod val="75000"/>
                  </a:schemeClr>
                </a:solidFill>
              </a:rPr>
              <a:t>Some medical care, but not HIV prevention/care</a:t>
            </a:r>
          </a:p>
        </p:txBody>
      </p:sp>
      <p:sp>
        <p:nvSpPr>
          <p:cNvPr id="53" name="Rectangle 52"/>
          <p:cNvSpPr/>
          <p:nvPr/>
        </p:nvSpPr>
        <p:spPr>
          <a:xfrm>
            <a:off x="5029200" y="5241925"/>
            <a:ext cx="1219200" cy="762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2">
                    <a:lumMod val="75000"/>
                  </a:schemeClr>
                </a:solidFill>
              </a:rPr>
              <a:t>Entered HIV </a:t>
            </a:r>
            <a:r>
              <a:rPr lang="en-US" sz="1150" dirty="0">
                <a:solidFill>
                  <a:schemeClr val="bg2">
                    <a:lumMod val="75000"/>
                  </a:schemeClr>
                </a:solidFill>
              </a:rPr>
              <a:t>prevention/care</a:t>
            </a:r>
            <a:r>
              <a:rPr lang="en-US" sz="1200" dirty="0">
                <a:solidFill>
                  <a:schemeClr val="bg2">
                    <a:lumMod val="75000"/>
                  </a:schemeClr>
                </a:solidFill>
              </a:rPr>
              <a:t> - lost to follow-up</a:t>
            </a:r>
          </a:p>
        </p:txBody>
      </p:sp>
      <p:sp>
        <p:nvSpPr>
          <p:cNvPr id="54" name="Rectangle 53"/>
          <p:cNvSpPr/>
          <p:nvPr/>
        </p:nvSpPr>
        <p:spPr>
          <a:xfrm>
            <a:off x="6248400" y="5241925"/>
            <a:ext cx="1295400" cy="762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2">
                    <a:lumMod val="75000"/>
                  </a:schemeClr>
                </a:solidFill>
              </a:rPr>
              <a:t>Cyclical or intermittent HIV prevention/care</a:t>
            </a:r>
          </a:p>
        </p:txBody>
      </p:sp>
      <p:sp>
        <p:nvSpPr>
          <p:cNvPr id="55" name="Rectangle 54"/>
          <p:cNvSpPr/>
          <p:nvPr/>
        </p:nvSpPr>
        <p:spPr>
          <a:xfrm>
            <a:off x="7543800" y="5241925"/>
            <a:ext cx="1219200" cy="762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2">
                    <a:lumMod val="75000"/>
                  </a:schemeClr>
                </a:solidFill>
              </a:rPr>
              <a:t>Fully engaged in </a:t>
            </a:r>
            <a:r>
              <a:rPr lang="en-US" sz="1100" dirty="0">
                <a:solidFill>
                  <a:schemeClr val="bg2">
                    <a:lumMod val="75000"/>
                  </a:schemeClr>
                </a:solidFill>
              </a:rPr>
              <a:t>prevention/care</a:t>
            </a:r>
          </a:p>
        </p:txBody>
      </p:sp>
      <p:cxnSp>
        <p:nvCxnSpPr>
          <p:cNvPr id="56" name="Straight Connector 55"/>
          <p:cNvCxnSpPr/>
          <p:nvPr/>
        </p:nvCxnSpPr>
        <p:spPr>
          <a:xfrm rot="16200000" flipH="1">
            <a:off x="21717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3241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30861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238500" y="6042025"/>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57402" name="Picture 820" descr="C:\Users\motion\Pictures\padohlogo-7-201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
            <a:ext cx="1981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752600"/>
          </a:xfrm>
          <a:ln>
            <a:miter lim="800000"/>
            <a:headEnd/>
            <a:tailEnd/>
          </a:ln>
          <a:extLst>
            <a:ext uri="{FAA26D3D-D897-4be2-8F04-BA451C77F1D7}"/>
          </a:extLst>
        </p:spPr>
        <p:txBody>
          <a:bodyPr/>
          <a:lstStyle/>
          <a:p>
            <a:pPr eaLnBrk="1" fontAlgn="auto" hangingPunct="1">
              <a:spcAft>
                <a:spcPts val="0"/>
              </a:spcAft>
              <a:defRPr/>
            </a:pPr>
            <a:r>
              <a:rPr sz="4000" smtClean="0">
                <a:solidFill>
                  <a:srgbClr val="DBE7B6"/>
                </a:solidFill>
              </a:rPr>
              <a:t>Study Design Framework</a:t>
            </a:r>
            <a:br>
              <a:rPr sz="4000" smtClean="0">
                <a:solidFill>
                  <a:srgbClr val="DBE7B6"/>
                </a:solidFill>
              </a:rPr>
            </a:br>
            <a:r>
              <a:rPr sz="3600" smtClean="0">
                <a:solidFill>
                  <a:srgbClr val="DBE7B6"/>
                </a:solidFill>
              </a:rPr>
              <a:t>&amp;</a:t>
            </a:r>
            <a:r>
              <a:rPr sz="4000" smtClean="0">
                <a:solidFill>
                  <a:srgbClr val="DBE7B6"/>
                </a:solidFill>
              </a:rPr>
              <a:t> </a:t>
            </a:r>
            <a:br>
              <a:rPr sz="4000" smtClean="0">
                <a:solidFill>
                  <a:srgbClr val="DBE7B6"/>
                </a:solidFill>
              </a:rPr>
            </a:br>
            <a:r>
              <a:rPr sz="3200" smtClean="0">
                <a:solidFill>
                  <a:srgbClr val="DBE7B6"/>
                </a:solidFill>
              </a:rPr>
              <a:t>Use of Learning Collaborative Model </a:t>
            </a:r>
            <a:br>
              <a:rPr sz="3200" smtClean="0">
                <a:solidFill>
                  <a:srgbClr val="DBE7B6"/>
                </a:solidFill>
              </a:rPr>
            </a:br>
            <a:r>
              <a:rPr sz="3200" smtClean="0">
                <a:solidFill>
                  <a:srgbClr val="DBE7B6"/>
                </a:solidFill>
              </a:rPr>
              <a:t>to Pilot Interventions &amp; Develop Methods Consensus</a:t>
            </a:r>
            <a:endParaRPr sz="3200" smtClean="0">
              <a:ln>
                <a:noFill/>
              </a:ln>
              <a:solidFill>
                <a:srgbClr val="DBE7B6"/>
              </a:solidFill>
            </a:endParaRPr>
          </a:p>
        </p:txBody>
      </p:sp>
      <p:sp>
        <p:nvSpPr>
          <p:cNvPr id="583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2547245-01B5-4EDD-978E-516BDE4F7C60}" type="slidenum">
              <a:rPr lang="en-US">
                <a:solidFill>
                  <a:srgbClr val="D1EAEE"/>
                </a:solidFill>
              </a:rPr>
              <a:pPr eaLnBrk="1" hangingPunct="1"/>
              <a:t>53</a:t>
            </a:fld>
            <a:endParaRPr lang="en-US">
              <a:solidFill>
                <a:srgbClr val="D1EAEE"/>
              </a:solidFill>
            </a:endParaRPr>
          </a:p>
        </p:txBody>
      </p:sp>
      <p:graphicFrame>
        <p:nvGraphicFramePr>
          <p:cNvPr id="5" name="Table 4"/>
          <p:cNvGraphicFramePr>
            <a:graphicFrameLocks noGrp="1"/>
          </p:cNvGraphicFramePr>
          <p:nvPr/>
        </p:nvGraphicFramePr>
        <p:xfrm>
          <a:off x="86710" y="2209800"/>
          <a:ext cx="8981090" cy="4572000"/>
        </p:xfrm>
        <a:graphic>
          <a:graphicData uri="http://schemas.openxmlformats.org/drawingml/2006/table">
            <a:tbl>
              <a:tblPr firstRow="1" firstCol="1" bandRow="1">
                <a:tableStyleId>{5C22544A-7EE6-4342-B048-85BDC9FD1C3A}</a:tableStyleId>
              </a:tblPr>
              <a:tblGrid>
                <a:gridCol w="1589690"/>
                <a:gridCol w="1593425"/>
                <a:gridCol w="2141956"/>
                <a:gridCol w="1827219"/>
                <a:gridCol w="1828800"/>
              </a:tblGrid>
              <a:tr h="304800">
                <a:tc>
                  <a:txBody>
                    <a:bodyPr/>
                    <a:lstStyle/>
                    <a:p>
                      <a:pPr marL="0" marR="0" algn="r">
                        <a:spcBef>
                          <a:spcPts val="0"/>
                        </a:spcBef>
                        <a:spcAft>
                          <a:spcPts val="0"/>
                        </a:spcAft>
                        <a:tabLst>
                          <a:tab pos="2743200" algn="ctr"/>
                          <a:tab pos="5486400" algn="r"/>
                        </a:tabLst>
                      </a:pPr>
                      <a:r>
                        <a:rPr lang="en-US" sz="1400" dirty="0" smtClean="0">
                          <a:solidFill>
                            <a:schemeClr val="tx1"/>
                          </a:solidFill>
                          <a:effectLst/>
                          <a:latin typeface="Times New Roman"/>
                          <a:ea typeface="Calibri"/>
                        </a:rPr>
                        <a:t>Time-Frame</a:t>
                      </a:r>
                      <a:endParaRPr lang="en-US" sz="1400" dirty="0">
                        <a:solidFill>
                          <a:schemeClr val="tx1"/>
                        </a:solidFill>
                        <a:effectLst/>
                        <a:latin typeface="Times New Roman"/>
                        <a:ea typeface="Calibri"/>
                      </a:endParaRPr>
                    </a:p>
                  </a:txBody>
                  <a:tcPr marL="68580" marR="68580" marT="0" marB="0"/>
                </a:tc>
                <a:tc>
                  <a:txBody>
                    <a:bodyPr/>
                    <a:lstStyle/>
                    <a:p>
                      <a:pPr marL="0" marR="0" algn="ctr">
                        <a:spcBef>
                          <a:spcPts val="0"/>
                        </a:spcBef>
                        <a:spcAft>
                          <a:spcPts val="0"/>
                        </a:spcAft>
                        <a:tabLst>
                          <a:tab pos="2743200" algn="ctr"/>
                          <a:tab pos="5486400" algn="r"/>
                        </a:tabLst>
                      </a:pPr>
                      <a:r>
                        <a:rPr lang="en-US" sz="1400" smtClean="0">
                          <a:solidFill>
                            <a:srgbClr val="FFC000"/>
                          </a:solidFill>
                          <a:effectLst/>
                          <a:latin typeface="Times New Roman"/>
                          <a:ea typeface="Calibri"/>
                        </a:rPr>
                        <a:t>Year-1</a:t>
                      </a:r>
                      <a:endParaRPr lang="en-US" sz="1400" dirty="0" smtClean="0">
                        <a:solidFill>
                          <a:srgbClr val="FFC000"/>
                        </a:solidFill>
                        <a:effectLst/>
                        <a:latin typeface="Times New Roman"/>
                        <a:ea typeface="Calibri"/>
                      </a:endParaRPr>
                    </a:p>
                  </a:txBody>
                  <a:tcPr marL="68580" marR="68580" marT="0" marB="0"/>
                </a:tc>
                <a:tc>
                  <a:txBody>
                    <a:bodyPr/>
                    <a:lstStyle/>
                    <a:p>
                      <a:pPr marL="0" marR="0" algn="ctr">
                        <a:spcBef>
                          <a:spcPts val="0"/>
                        </a:spcBef>
                        <a:spcAft>
                          <a:spcPts val="0"/>
                        </a:spcAft>
                        <a:tabLst>
                          <a:tab pos="2743200" algn="ctr"/>
                          <a:tab pos="5486400" algn="r"/>
                        </a:tabLst>
                      </a:pPr>
                      <a:r>
                        <a:rPr lang="en-US" sz="1400" smtClean="0">
                          <a:solidFill>
                            <a:srgbClr val="FFC000"/>
                          </a:solidFill>
                          <a:effectLst/>
                          <a:latin typeface="Times New Roman"/>
                          <a:ea typeface="Calibri"/>
                        </a:rPr>
                        <a:t>Year-2</a:t>
                      </a:r>
                      <a:endParaRPr lang="en-US" sz="1200" dirty="0">
                        <a:solidFill>
                          <a:srgbClr val="FFC000"/>
                        </a:solidFill>
                        <a:effectLst/>
                        <a:latin typeface="Times New Roman"/>
                        <a:ea typeface="Calibri"/>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400" dirty="0" smtClean="0">
                          <a:solidFill>
                            <a:schemeClr val="tx1"/>
                          </a:solidFill>
                          <a:effectLst/>
                          <a:latin typeface="Times New Roman"/>
                          <a:ea typeface="Calibri"/>
                        </a:rPr>
                        <a:t>Year-3</a:t>
                      </a:r>
                      <a:endParaRPr lang="en-US" sz="1400" dirty="0">
                        <a:solidFill>
                          <a:srgbClr val="000000"/>
                        </a:solidFill>
                        <a:effectLst/>
                        <a:latin typeface="Times New Roman"/>
                        <a:ea typeface="Calibri"/>
                      </a:endParaRPr>
                    </a:p>
                  </a:txBody>
                  <a:tcPr marL="68580" marR="68580" marT="0" marB="0"/>
                </a:tc>
                <a:tc>
                  <a:txBody>
                    <a:bodyPr/>
                    <a:lstStyle/>
                    <a:p>
                      <a:pPr marL="0" marR="0" algn="ctr">
                        <a:spcBef>
                          <a:spcPts val="0"/>
                        </a:spcBef>
                        <a:spcAft>
                          <a:spcPts val="0"/>
                        </a:spcAft>
                        <a:tabLst>
                          <a:tab pos="2743200" algn="ctr"/>
                          <a:tab pos="5486400" algn="r"/>
                        </a:tabLst>
                      </a:pPr>
                      <a:r>
                        <a:rPr lang="en-US" sz="1400" dirty="0" smtClean="0">
                          <a:solidFill>
                            <a:schemeClr val="tx1"/>
                          </a:solidFill>
                          <a:effectLst/>
                          <a:latin typeface="Times New Roman"/>
                          <a:ea typeface="Calibri"/>
                        </a:rPr>
                        <a:t>Year -4</a:t>
                      </a:r>
                      <a:endParaRPr lang="en-US" sz="1200" dirty="0">
                        <a:solidFill>
                          <a:srgbClr val="000000"/>
                        </a:solidFill>
                        <a:effectLst/>
                        <a:latin typeface="Times New Roman"/>
                        <a:ea typeface="Calibri"/>
                      </a:endParaRPr>
                    </a:p>
                  </a:txBody>
                  <a:tcPr marL="68580" marR="68580" marT="0" marB="0"/>
                </a:tc>
              </a:tr>
              <a:tr h="1524000">
                <a:tc>
                  <a:txBody>
                    <a:bodyPr/>
                    <a:lstStyle/>
                    <a:p>
                      <a:pPr marL="0" marR="0" indent="0" algn="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400" dirty="0" smtClean="0">
                          <a:solidFill>
                            <a:schemeClr val="tx1"/>
                          </a:solidFill>
                          <a:effectLst/>
                          <a:latin typeface="Times New Roman"/>
                          <a:ea typeface="Calibri"/>
                        </a:rPr>
                        <a:t>Key Objectives</a:t>
                      </a:r>
                    </a:p>
                  </a:txBody>
                  <a:tcPr marL="68580" marR="68580" marT="0" marB="0"/>
                </a:tc>
                <a:tc>
                  <a:txBody>
                    <a:bodyPr/>
                    <a:lstStyle/>
                    <a:p>
                      <a:pPr marL="0" marR="0" algn="ctr">
                        <a:spcBef>
                          <a:spcPts val="0"/>
                        </a:spcBef>
                        <a:spcAft>
                          <a:spcPts val="0"/>
                        </a:spcAft>
                        <a:tabLst>
                          <a:tab pos="2743200" algn="ctr"/>
                          <a:tab pos="5486400" algn="r"/>
                        </a:tabLst>
                      </a:pPr>
                      <a:r>
                        <a:rPr lang="en-US" sz="1200" b="1" dirty="0" smtClean="0">
                          <a:solidFill>
                            <a:srgbClr val="000000"/>
                          </a:solidFill>
                          <a:effectLst/>
                          <a:latin typeface="Times New Roman"/>
                          <a:ea typeface="Calibri"/>
                        </a:rPr>
                        <a:t>Project startup, intervention  focus area &amp; info systems development  &amp; training,  </a:t>
                      </a:r>
                    </a:p>
                    <a:p>
                      <a:pPr marL="0" marR="0" algn="ctr">
                        <a:spcBef>
                          <a:spcPts val="0"/>
                        </a:spcBef>
                        <a:spcAft>
                          <a:spcPts val="0"/>
                        </a:spcAft>
                        <a:tabLst>
                          <a:tab pos="2743200" algn="ctr"/>
                          <a:tab pos="5486400" algn="r"/>
                        </a:tabLst>
                      </a:pPr>
                      <a:r>
                        <a:rPr lang="en-US" sz="1200" b="1" dirty="0" smtClean="0">
                          <a:solidFill>
                            <a:srgbClr val="000000"/>
                          </a:solidFill>
                          <a:effectLst/>
                          <a:latin typeface="Times New Roman"/>
                          <a:ea typeface="Calibri"/>
                        </a:rPr>
                        <a:t>establish ‘</a:t>
                      </a:r>
                      <a:r>
                        <a:rPr lang="en-US" sz="1200" b="1" dirty="0" smtClean="0">
                          <a:solidFill>
                            <a:srgbClr val="0000FF"/>
                          </a:solidFill>
                          <a:effectLst/>
                          <a:latin typeface="Times New Roman"/>
                          <a:ea typeface="Calibri"/>
                        </a:rPr>
                        <a:t>learning collaborative</a:t>
                      </a:r>
                      <a:r>
                        <a:rPr lang="en-US" sz="1200" b="1" dirty="0" smtClean="0">
                          <a:solidFill>
                            <a:srgbClr val="000000"/>
                          </a:solidFill>
                          <a:effectLst/>
                          <a:latin typeface="Times New Roman"/>
                          <a:ea typeface="Calibri"/>
                        </a:rPr>
                        <a:t>’</a:t>
                      </a:r>
                      <a:r>
                        <a:rPr lang="en-US" sz="1200" b="1" baseline="0" dirty="0" smtClean="0">
                          <a:solidFill>
                            <a:srgbClr val="000000"/>
                          </a:solidFill>
                          <a:effectLst/>
                          <a:latin typeface="Times New Roman"/>
                          <a:ea typeface="Calibri"/>
                        </a:rPr>
                        <a:t> </a:t>
                      </a:r>
                      <a:r>
                        <a:rPr lang="en-US" sz="1200" b="1" dirty="0" smtClean="0">
                          <a:solidFill>
                            <a:srgbClr val="000000"/>
                          </a:solidFill>
                          <a:effectLst/>
                          <a:latin typeface="Times New Roman"/>
                          <a:ea typeface="Calibri"/>
                        </a:rPr>
                        <a:t>framework</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b="1" dirty="0" smtClean="0">
                          <a:solidFill>
                            <a:srgbClr val="000000"/>
                          </a:solidFill>
                          <a:effectLst/>
                          <a:latin typeface="Times New Roman"/>
                          <a:ea typeface="Calibri"/>
                        </a:rPr>
                        <a:t>Use</a:t>
                      </a:r>
                      <a:r>
                        <a:rPr lang="en-US" sz="1200" b="1" baseline="0" dirty="0" smtClean="0">
                          <a:solidFill>
                            <a:srgbClr val="000000"/>
                          </a:solidFill>
                          <a:effectLst/>
                          <a:latin typeface="Times New Roman"/>
                          <a:ea typeface="Calibri"/>
                        </a:rPr>
                        <a:t> ‘</a:t>
                      </a:r>
                      <a:r>
                        <a:rPr lang="en-US" sz="1200" b="1" baseline="0" dirty="0" smtClean="0">
                          <a:solidFill>
                            <a:srgbClr val="0000FF"/>
                          </a:solidFill>
                          <a:effectLst/>
                          <a:latin typeface="Times New Roman"/>
                          <a:ea typeface="Calibri"/>
                        </a:rPr>
                        <a:t>learning collaborative</a:t>
                      </a:r>
                      <a:r>
                        <a:rPr lang="en-US" sz="1200" b="1" baseline="0" dirty="0" smtClean="0">
                          <a:solidFill>
                            <a:srgbClr val="000000"/>
                          </a:solidFill>
                          <a:effectLst/>
                          <a:latin typeface="Times New Roman"/>
                          <a:ea typeface="Calibri"/>
                        </a:rPr>
                        <a:t>’ model learning sessions &amp; PDSA cycles to continue  training, refine  &amp;  develop consensus  on objectives &amp; methods; develop protocols</a:t>
                      </a:r>
                      <a:endParaRPr lang="en-US" sz="1200" b="1" dirty="0" smtClean="0">
                        <a:solidFill>
                          <a:srgbClr val="000000"/>
                        </a:solidFill>
                        <a:effectLst/>
                        <a:latin typeface="Times New Roman"/>
                        <a:ea typeface="Calibri"/>
                      </a:endParaRPr>
                    </a:p>
                  </a:txBody>
                  <a:tcPr marL="68580" marR="68580" marT="0" marB="0"/>
                </a:tc>
                <a:tc>
                  <a:txBody>
                    <a:bodyPr/>
                    <a:lstStyle/>
                    <a:p>
                      <a:pPr marL="0" marR="0">
                        <a:spcBef>
                          <a:spcPts val="0"/>
                        </a:spcBef>
                        <a:spcAft>
                          <a:spcPts val="0"/>
                        </a:spcAft>
                        <a:tabLst>
                          <a:tab pos="2743200" algn="ctr"/>
                          <a:tab pos="5486400" algn="r"/>
                        </a:tabLst>
                      </a:pPr>
                      <a:r>
                        <a:rPr lang="en-US" sz="1200" dirty="0" smtClean="0">
                          <a:solidFill>
                            <a:srgbClr val="000000"/>
                          </a:solidFill>
                          <a:effectLst/>
                          <a:latin typeface="Times New Roman"/>
                          <a:ea typeface="Calibri"/>
                        </a:rPr>
                        <a:t>Implement </a:t>
                      </a:r>
                      <a:r>
                        <a:rPr lang="en-US" sz="1200" baseline="0" dirty="0" smtClean="0">
                          <a:solidFill>
                            <a:srgbClr val="000000"/>
                          </a:solidFill>
                          <a:effectLst/>
                          <a:latin typeface="Times New Roman"/>
                          <a:ea typeface="Calibri"/>
                        </a:rPr>
                        <a:t>interventions  at pilot sites; </a:t>
                      </a:r>
                      <a:endParaRPr lang="en-US" sz="1200" dirty="0">
                        <a:solidFill>
                          <a:srgbClr val="000000"/>
                        </a:solidFill>
                        <a:effectLst/>
                        <a:latin typeface="Times New Roman"/>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dirty="0" smtClean="0">
                          <a:solidFill>
                            <a:srgbClr val="000000"/>
                          </a:solidFill>
                          <a:effectLst/>
                          <a:latin typeface="Times New Roman"/>
                          <a:ea typeface="Calibri"/>
                        </a:rPr>
                        <a:t>Scale-up</a:t>
                      </a:r>
                      <a:r>
                        <a:rPr lang="en-US" sz="1200" baseline="0" dirty="0" smtClean="0">
                          <a:solidFill>
                            <a:srgbClr val="000000"/>
                          </a:solidFill>
                          <a:effectLst/>
                          <a:latin typeface="Times New Roman"/>
                          <a:ea typeface="Calibri"/>
                        </a:rPr>
                        <a:t> interventions &amp; incl. additional sites; </a:t>
                      </a:r>
                      <a:endParaRPr lang="en-US" sz="1200" dirty="0" smtClean="0">
                        <a:solidFill>
                          <a:srgbClr val="000000"/>
                        </a:solidFill>
                        <a:effectLst/>
                        <a:latin typeface="Times New Roman"/>
                        <a:ea typeface="Calibri"/>
                      </a:endParaRPr>
                    </a:p>
                  </a:txBody>
                  <a:tcPr marL="68580" marR="68580" marT="0" marB="0"/>
                </a:tc>
              </a:tr>
              <a:tr h="365760">
                <a:tc>
                  <a:txBody>
                    <a:bodyPr/>
                    <a:lstStyle/>
                    <a:p>
                      <a:pPr marL="0" marR="0" indent="0" algn="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dirty="0" smtClean="0">
                          <a:solidFill>
                            <a:srgbClr val="FFFF00"/>
                          </a:solidFill>
                          <a:effectLst/>
                        </a:rPr>
                        <a:t>Comparison/ Control Group</a:t>
                      </a:r>
                      <a:endParaRPr lang="en-US" sz="1400" dirty="0" smtClean="0">
                        <a:solidFill>
                          <a:srgbClr val="FFFF00"/>
                        </a:solidFill>
                        <a:effectLst/>
                        <a:latin typeface="Times New Roman"/>
                        <a:ea typeface="Calibri"/>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dirty="0" smtClean="0">
                          <a:effectLst/>
                          <a:highlight>
                            <a:srgbClr val="C0C0C0"/>
                          </a:highlight>
                        </a:rPr>
                        <a:t>=standard practice</a:t>
                      </a:r>
                      <a:r>
                        <a:rPr lang="en-US" sz="1200" dirty="0" smtClean="0">
                          <a:effectLst/>
                          <a:sym typeface="Wingdings"/>
                        </a:rPr>
                        <a:t></a:t>
                      </a:r>
                      <a:endParaRPr lang="en-US" sz="1200" dirty="0" smtClean="0">
                        <a:effectLst/>
                      </a:endParaRPr>
                    </a:p>
                  </a:txBody>
                  <a:tcPr marL="68580" marR="68580" marT="0" marB="0"/>
                </a:tc>
                <a:tc>
                  <a:txBody>
                    <a:bodyPr/>
                    <a:lstStyle/>
                    <a:p>
                      <a:pPr marL="0" marR="0">
                        <a:spcBef>
                          <a:spcPts val="0"/>
                        </a:spcBef>
                        <a:spcAft>
                          <a:spcPts val="0"/>
                        </a:spcAft>
                        <a:tabLst>
                          <a:tab pos="2743200" algn="ctr"/>
                          <a:tab pos="5486400" algn="r"/>
                        </a:tabLst>
                      </a:pPr>
                      <a:r>
                        <a:rPr lang="en-US" sz="1200" dirty="0" smtClean="0">
                          <a:effectLst/>
                          <a:highlight>
                            <a:srgbClr val="C0C0C0"/>
                          </a:highlight>
                        </a:rPr>
                        <a:t>=standard practice  =</a:t>
                      </a:r>
                      <a:r>
                        <a:rPr lang="en-US" sz="1200" dirty="0" smtClean="0">
                          <a:effectLst/>
                          <a:sym typeface="Wingdings"/>
                        </a:rPr>
                        <a:t></a:t>
                      </a:r>
                      <a:br>
                        <a:rPr lang="en-US" sz="1200" dirty="0" smtClean="0">
                          <a:effectLst/>
                          <a:sym typeface="Wingdings"/>
                        </a:rPr>
                      </a:br>
                      <a:endParaRPr lang="en-US" sz="12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tabLst>
                          <a:tab pos="2743200" algn="ctr"/>
                          <a:tab pos="5486400" algn="r"/>
                        </a:tabLst>
                      </a:pPr>
                      <a:r>
                        <a:rPr lang="en-US" sz="1200" dirty="0" smtClean="0">
                          <a:effectLst/>
                          <a:highlight>
                            <a:srgbClr val="C0C0C0"/>
                          </a:highlight>
                        </a:rPr>
                        <a:t>=standard practice  =</a:t>
                      </a:r>
                      <a:r>
                        <a:rPr lang="en-US" sz="1200" dirty="0" smtClean="0">
                          <a:effectLst/>
                          <a:sym typeface="Wingdings"/>
                        </a:rPr>
                        <a:t></a:t>
                      </a:r>
                      <a:endParaRPr lang="en-US" sz="12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tabLst>
                          <a:tab pos="2743200" algn="ctr"/>
                          <a:tab pos="5486400" algn="r"/>
                        </a:tabLst>
                      </a:pPr>
                      <a:r>
                        <a:rPr lang="en-US" sz="1200" dirty="0" smtClean="0">
                          <a:effectLst/>
                          <a:highlight>
                            <a:srgbClr val="C0C0C0"/>
                          </a:highlight>
                        </a:rPr>
                        <a:t>=standard practice     =</a:t>
                      </a:r>
                      <a:r>
                        <a:rPr lang="en-US" sz="1200" dirty="0" smtClean="0">
                          <a:effectLst/>
                          <a:sym typeface="Wingdings"/>
                        </a:rPr>
                        <a:t></a:t>
                      </a:r>
                      <a:endParaRPr lang="en-US" sz="1200" dirty="0">
                        <a:solidFill>
                          <a:srgbClr val="000000"/>
                        </a:solidFill>
                        <a:effectLst/>
                        <a:latin typeface="Times New Roman"/>
                        <a:ea typeface="Calibri"/>
                      </a:endParaRPr>
                    </a:p>
                  </a:txBody>
                  <a:tcPr marL="68580" marR="68580" marT="0" marB="0"/>
                </a:tc>
              </a:tr>
              <a:tr h="1097280">
                <a:tc>
                  <a:txBody>
                    <a:bodyPr/>
                    <a:lstStyle/>
                    <a:p>
                      <a:pPr marL="0" marR="0" algn="r">
                        <a:spcBef>
                          <a:spcPts val="0"/>
                        </a:spcBef>
                        <a:spcAft>
                          <a:spcPts val="0"/>
                        </a:spcAft>
                        <a:tabLst>
                          <a:tab pos="2743200" algn="ctr"/>
                          <a:tab pos="5486400" algn="r"/>
                        </a:tabLst>
                      </a:pPr>
                      <a:r>
                        <a:rPr lang="en-US" sz="1100" dirty="0">
                          <a:solidFill>
                            <a:srgbClr val="FF0000"/>
                          </a:solidFill>
                          <a:effectLst/>
                        </a:rPr>
                        <a:t>Intervention </a:t>
                      </a:r>
                      <a:r>
                        <a:rPr lang="en-US" sz="1100" dirty="0" smtClean="0">
                          <a:solidFill>
                            <a:srgbClr val="FF0000"/>
                          </a:solidFill>
                          <a:effectLst/>
                        </a:rPr>
                        <a:t>Group  1</a:t>
                      </a:r>
                    </a:p>
                    <a:p>
                      <a:pPr marL="0" marR="0" algn="r">
                        <a:spcBef>
                          <a:spcPts val="0"/>
                        </a:spcBef>
                        <a:spcAft>
                          <a:spcPts val="0"/>
                        </a:spcAft>
                        <a:tabLst>
                          <a:tab pos="2743200" algn="ctr"/>
                          <a:tab pos="5486400" algn="r"/>
                        </a:tabLst>
                      </a:pPr>
                      <a:r>
                        <a:rPr lang="en-US" sz="1100" dirty="0" smtClean="0">
                          <a:solidFill>
                            <a:srgbClr val="FF0000"/>
                          </a:solidFill>
                          <a:effectLst/>
                        </a:rPr>
                        <a:t>(at 6 pilot Sites</a:t>
                      </a:r>
                      <a:r>
                        <a:rPr lang="en-US" sz="1100" dirty="0" smtClean="0">
                          <a:effectLst/>
                        </a:rPr>
                        <a:t>)</a:t>
                      </a:r>
                      <a:r>
                        <a:rPr lang="en-US" sz="1100" dirty="0">
                          <a:effectLst/>
                        </a:rPr>
                        <a:t/>
                      </a:r>
                      <a:br>
                        <a:rPr lang="en-US" sz="1100" dirty="0">
                          <a:effectLst/>
                        </a:rPr>
                      </a:br>
                      <a:endParaRPr lang="en-US" sz="1200" dirty="0">
                        <a:solidFill>
                          <a:srgbClr val="000000"/>
                        </a:solidFill>
                        <a:effectLst/>
                        <a:latin typeface="Times New Roman"/>
                        <a:ea typeface="Calibri"/>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effectLst/>
                          <a:highlight>
                            <a:srgbClr val="C0C0C0"/>
                          </a:highlight>
                        </a:rPr>
                        <a:t>=standard practice</a:t>
                      </a:r>
                      <a:r>
                        <a:rPr lang="en-US" sz="1100" dirty="0" smtClean="0">
                          <a:effectLst/>
                          <a:sym typeface="Wingdings"/>
                        </a:rPr>
                        <a:t></a:t>
                      </a:r>
                      <a:endParaRPr lang="en-US" sz="1100" dirty="0" smtClean="0">
                        <a:effectLst/>
                      </a:endParaRPr>
                    </a:p>
                    <a:p>
                      <a:pPr marL="0" marR="0" algn="ctr">
                        <a:spcBef>
                          <a:spcPts val="0"/>
                        </a:spcBef>
                        <a:spcAft>
                          <a:spcPts val="0"/>
                        </a:spcAft>
                        <a:tabLst>
                          <a:tab pos="2743200" algn="ctr"/>
                          <a:tab pos="5486400" algn="r"/>
                        </a:tabLst>
                      </a:pPr>
                      <a:r>
                        <a:rPr lang="en-US" sz="1100" dirty="0" smtClean="0">
                          <a:solidFill>
                            <a:srgbClr val="000000"/>
                          </a:solidFill>
                          <a:effectLst/>
                          <a:latin typeface="Times New Roman"/>
                          <a:ea typeface="Calibri"/>
                        </a:rPr>
                        <a:t>(pre-intervention status)</a:t>
                      </a:r>
                      <a:endParaRPr lang="en-US" sz="1200" dirty="0">
                        <a:solidFill>
                          <a:srgbClr val="000000"/>
                        </a:solidFill>
                        <a:effectLst/>
                        <a:latin typeface="Times New Roman"/>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dirty="0" smtClean="0">
                          <a:solidFill>
                            <a:srgbClr val="FF0000"/>
                          </a:solidFill>
                          <a:effectLst/>
                          <a:highlight>
                            <a:srgbClr val="C0C0C0"/>
                          </a:highlight>
                        </a:rPr>
                        <a:t>=</a:t>
                      </a:r>
                      <a:r>
                        <a:rPr lang="en-US" sz="1200" b="1" u="sng" dirty="0" smtClean="0">
                          <a:solidFill>
                            <a:srgbClr val="FF0000"/>
                          </a:solidFill>
                          <a:effectLst/>
                          <a:highlight>
                            <a:srgbClr val="C0C0C0"/>
                          </a:highlight>
                        </a:rPr>
                        <a:t>enhanced practic</a:t>
                      </a:r>
                      <a:r>
                        <a:rPr lang="en-US" sz="1200" b="1" u="none" dirty="0" smtClean="0">
                          <a:solidFill>
                            <a:srgbClr val="FF0000"/>
                          </a:solidFill>
                          <a:effectLst/>
                          <a:highlight>
                            <a:srgbClr val="C0C0C0"/>
                          </a:highlight>
                        </a:rPr>
                        <a:t>e    </a:t>
                      </a:r>
                      <a:r>
                        <a:rPr lang="en-US" sz="1200" dirty="0" smtClean="0">
                          <a:solidFill>
                            <a:srgbClr val="FF0000"/>
                          </a:solidFill>
                          <a:effectLst/>
                          <a:highlight>
                            <a:srgbClr val="C0C0C0"/>
                          </a:highlight>
                        </a:rPr>
                        <a:t>=</a:t>
                      </a:r>
                      <a:r>
                        <a:rPr lang="en-US" sz="1200" dirty="0" smtClean="0">
                          <a:solidFill>
                            <a:srgbClr val="FF0000"/>
                          </a:solidFill>
                          <a:effectLst/>
                          <a:sym typeface="Wingdings"/>
                        </a:rPr>
                        <a:t></a:t>
                      </a:r>
                      <a:endParaRPr lang="en-US" sz="1200" dirty="0" smtClean="0">
                        <a:solidFill>
                          <a:srgbClr val="FF0000"/>
                        </a:solidFill>
                        <a:effectLst/>
                        <a:highlight>
                          <a:srgbClr val="C0C0C0"/>
                        </a:highlight>
                      </a:endParaRP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dirty="0" smtClean="0">
                          <a:solidFill>
                            <a:srgbClr val="FF0000"/>
                          </a:solidFill>
                          <a:effectLst/>
                          <a:highlight>
                            <a:srgbClr val="C0C0C0"/>
                          </a:highlight>
                        </a:rPr>
                        <a:t>= standard practice         </a:t>
                      </a:r>
                      <a:r>
                        <a:rPr lang="en-US" sz="1200" baseline="0" dirty="0" smtClean="0">
                          <a:solidFill>
                            <a:srgbClr val="FF0000"/>
                          </a:solidFill>
                          <a:effectLst/>
                          <a:highlight>
                            <a:srgbClr val="C0C0C0"/>
                          </a:highlight>
                        </a:rPr>
                        <a:t> </a:t>
                      </a:r>
                      <a:r>
                        <a:rPr lang="en-US" sz="1200" dirty="0" smtClean="0">
                          <a:solidFill>
                            <a:srgbClr val="FF0000"/>
                          </a:solidFill>
                          <a:effectLst/>
                          <a:highlight>
                            <a:srgbClr val="C0C0C0"/>
                          </a:highlight>
                        </a:rPr>
                        <a:t> </a:t>
                      </a: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dirty="0" smtClean="0">
                          <a:solidFill>
                            <a:srgbClr val="FF0000"/>
                          </a:solidFill>
                          <a:effectLst/>
                          <a:highlight>
                            <a:srgbClr val="C0C0C0"/>
                          </a:highlight>
                        </a:rPr>
                        <a:t>+ interventions              =</a:t>
                      </a:r>
                      <a:r>
                        <a:rPr lang="en-US" sz="1200" dirty="0" smtClean="0">
                          <a:solidFill>
                            <a:srgbClr val="FF0000"/>
                          </a:solidFill>
                          <a:effectLst/>
                          <a:sym typeface="Wingdings"/>
                        </a:rPr>
                        <a:t></a:t>
                      </a:r>
                      <a:br>
                        <a:rPr lang="en-US" sz="1200" dirty="0" smtClean="0">
                          <a:solidFill>
                            <a:srgbClr val="FF0000"/>
                          </a:solidFill>
                          <a:effectLst/>
                          <a:sym typeface="Wingdings"/>
                        </a:rPr>
                      </a:br>
                      <a:r>
                        <a:rPr lang="en-US" sz="1200" b="1" dirty="0" smtClean="0">
                          <a:solidFill>
                            <a:srgbClr val="0000FF"/>
                          </a:solidFill>
                          <a:effectLst/>
                          <a:sym typeface="Wingdings"/>
                        </a:rPr>
                        <a:t>(site training &amp; pilot of interventions thru use of</a:t>
                      </a:r>
                      <a:r>
                        <a:rPr lang="en-US" sz="1200" b="1" baseline="0" dirty="0" smtClean="0">
                          <a:solidFill>
                            <a:srgbClr val="0000FF"/>
                          </a:solidFill>
                          <a:effectLst/>
                          <a:sym typeface="Wingdings"/>
                        </a:rPr>
                        <a:t> </a:t>
                      </a:r>
                      <a:r>
                        <a:rPr lang="en-US" sz="1200" b="1" dirty="0" smtClean="0">
                          <a:solidFill>
                            <a:srgbClr val="0000FF"/>
                          </a:solidFill>
                          <a:effectLst/>
                          <a:sym typeface="Wingdings"/>
                        </a:rPr>
                        <a:t>PDSA cycles)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a:t>
                      </a:r>
                      <a:r>
                        <a:rPr lang="en-US" sz="1100" b="1" u="sng" dirty="0" smtClean="0">
                          <a:solidFill>
                            <a:srgbClr val="FF0000"/>
                          </a:solidFill>
                          <a:effectLst/>
                          <a:highlight>
                            <a:srgbClr val="C0C0C0"/>
                          </a:highlight>
                        </a:rPr>
                        <a:t>enhanced practic</a:t>
                      </a:r>
                      <a:r>
                        <a:rPr lang="en-US" sz="1100" b="1" u="none" dirty="0" smtClean="0">
                          <a:solidFill>
                            <a:srgbClr val="FF0000"/>
                          </a:solidFill>
                          <a:effectLst/>
                          <a:highlight>
                            <a:srgbClr val="C0C0C0"/>
                          </a:highlight>
                        </a:rPr>
                        <a:t>e    </a:t>
                      </a:r>
                      <a:r>
                        <a:rPr lang="en-US" sz="1100" dirty="0" smtClean="0">
                          <a:solidFill>
                            <a:srgbClr val="FF0000"/>
                          </a:solidFill>
                          <a:effectLst/>
                          <a:highlight>
                            <a:srgbClr val="C0C0C0"/>
                          </a:highlight>
                        </a:rPr>
                        <a:t>=</a:t>
                      </a:r>
                      <a:r>
                        <a:rPr lang="en-US" sz="1100" dirty="0" smtClean="0">
                          <a:solidFill>
                            <a:srgbClr val="FF0000"/>
                          </a:solidFill>
                          <a:effectLst/>
                          <a:sym typeface="Wingdings"/>
                        </a:rPr>
                        <a:t></a:t>
                      </a:r>
                      <a:endParaRPr lang="en-US" sz="1100" dirty="0" smtClean="0">
                        <a:solidFill>
                          <a:srgbClr val="FF0000"/>
                        </a:solidFill>
                        <a:effectLst/>
                        <a:highlight>
                          <a:srgbClr val="C0C0C0"/>
                        </a:highlight>
                      </a:endParaRP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 standard practice         </a:t>
                      </a:r>
                      <a:r>
                        <a:rPr lang="en-US" sz="1100" baseline="0" dirty="0" smtClean="0">
                          <a:solidFill>
                            <a:srgbClr val="FF0000"/>
                          </a:solidFill>
                          <a:effectLst/>
                          <a:highlight>
                            <a:srgbClr val="C0C0C0"/>
                          </a:highlight>
                        </a:rPr>
                        <a:t> </a:t>
                      </a:r>
                      <a:r>
                        <a:rPr lang="en-US" sz="1100" dirty="0" smtClean="0">
                          <a:solidFill>
                            <a:srgbClr val="FF0000"/>
                          </a:solidFill>
                          <a:effectLst/>
                          <a:highlight>
                            <a:srgbClr val="C0C0C0"/>
                          </a:highlight>
                        </a:rPr>
                        <a:t> </a:t>
                      </a: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 interventions              =</a:t>
                      </a:r>
                      <a:r>
                        <a:rPr lang="en-US" sz="1100" dirty="0" smtClean="0">
                          <a:solidFill>
                            <a:srgbClr val="FF0000"/>
                          </a:solidFill>
                          <a:effectLst/>
                          <a:sym typeface="Wingdings"/>
                        </a:rPr>
                        <a:t></a:t>
                      </a:r>
                      <a:r>
                        <a:rPr lang="en-US" sz="1100" dirty="0" smtClean="0">
                          <a:effectLst/>
                          <a:sym typeface="Wingdings"/>
                        </a:rPr>
                        <a:t/>
                      </a:r>
                      <a:br>
                        <a:rPr lang="en-US" sz="1100" dirty="0" smtClean="0">
                          <a:effectLst/>
                          <a:sym typeface="Wingdings"/>
                        </a:rPr>
                      </a:br>
                      <a:r>
                        <a:rPr lang="en-US" sz="1100" dirty="0" smtClean="0">
                          <a:effectLst/>
                          <a:sym typeface="Wingdings"/>
                        </a:rPr>
                        <a:t>(full</a:t>
                      </a:r>
                      <a:r>
                        <a:rPr lang="en-US" sz="1100" baseline="0" dirty="0" smtClean="0">
                          <a:effectLst/>
                          <a:sym typeface="Wingdings"/>
                        </a:rPr>
                        <a:t> </a:t>
                      </a:r>
                      <a:r>
                        <a:rPr lang="en-US" sz="1100" dirty="0" smtClean="0">
                          <a:effectLst/>
                          <a:sym typeface="Wingdings"/>
                        </a:rPr>
                        <a:t>implementation of </a:t>
                      </a:r>
                      <a:r>
                        <a:rPr lang="en-US" sz="1100" baseline="0" dirty="0" smtClean="0">
                          <a:effectLst/>
                          <a:sym typeface="Wingdings"/>
                        </a:rPr>
                        <a:t> </a:t>
                      </a:r>
                      <a:r>
                        <a:rPr lang="en-US" sz="1100" dirty="0" smtClean="0">
                          <a:effectLst/>
                          <a:sym typeface="Wingdings"/>
                        </a:rPr>
                        <a:t>interventions)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a:t>
                      </a:r>
                      <a:r>
                        <a:rPr lang="en-US" sz="1100" b="1" u="sng" dirty="0" smtClean="0">
                          <a:solidFill>
                            <a:srgbClr val="FF0000"/>
                          </a:solidFill>
                          <a:effectLst/>
                          <a:highlight>
                            <a:srgbClr val="C0C0C0"/>
                          </a:highlight>
                        </a:rPr>
                        <a:t>enhanced practic</a:t>
                      </a:r>
                      <a:r>
                        <a:rPr lang="en-US" sz="1100" b="1" u="none" dirty="0" smtClean="0">
                          <a:solidFill>
                            <a:srgbClr val="FF0000"/>
                          </a:solidFill>
                          <a:effectLst/>
                          <a:highlight>
                            <a:srgbClr val="C0C0C0"/>
                          </a:highlight>
                        </a:rPr>
                        <a:t>e    </a:t>
                      </a:r>
                      <a:r>
                        <a:rPr lang="en-US" sz="1100" dirty="0" smtClean="0">
                          <a:solidFill>
                            <a:srgbClr val="FF0000"/>
                          </a:solidFill>
                          <a:effectLst/>
                          <a:highlight>
                            <a:srgbClr val="C0C0C0"/>
                          </a:highlight>
                        </a:rPr>
                        <a:t>=</a:t>
                      </a:r>
                      <a:r>
                        <a:rPr lang="en-US" sz="1100" dirty="0" smtClean="0">
                          <a:solidFill>
                            <a:srgbClr val="FF0000"/>
                          </a:solidFill>
                          <a:effectLst/>
                          <a:sym typeface="Wingdings"/>
                        </a:rPr>
                        <a:t></a:t>
                      </a:r>
                      <a:endParaRPr lang="en-US" sz="1100" dirty="0" smtClean="0">
                        <a:solidFill>
                          <a:srgbClr val="FF0000"/>
                        </a:solidFill>
                        <a:effectLst/>
                        <a:highlight>
                          <a:srgbClr val="C0C0C0"/>
                        </a:highlight>
                      </a:endParaRP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 standard practice         </a:t>
                      </a:r>
                      <a:r>
                        <a:rPr lang="en-US" sz="1100" baseline="0" dirty="0" smtClean="0">
                          <a:solidFill>
                            <a:srgbClr val="FF0000"/>
                          </a:solidFill>
                          <a:effectLst/>
                          <a:highlight>
                            <a:srgbClr val="C0C0C0"/>
                          </a:highlight>
                        </a:rPr>
                        <a:t> </a:t>
                      </a:r>
                      <a:r>
                        <a:rPr lang="en-US" sz="1100" dirty="0" smtClean="0">
                          <a:solidFill>
                            <a:srgbClr val="FF0000"/>
                          </a:solidFill>
                          <a:effectLst/>
                          <a:highlight>
                            <a:srgbClr val="C0C0C0"/>
                          </a:highlight>
                        </a:rPr>
                        <a:t> </a:t>
                      </a: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 interventions              =</a:t>
                      </a:r>
                      <a:r>
                        <a:rPr lang="en-US" sz="1100" dirty="0" smtClean="0">
                          <a:solidFill>
                            <a:srgbClr val="FF0000"/>
                          </a:solidFill>
                          <a:effectLst/>
                          <a:sym typeface="Wingdings"/>
                        </a:rPr>
                        <a:t></a:t>
                      </a:r>
                      <a:r>
                        <a:rPr lang="en-US" sz="1100" dirty="0" smtClean="0">
                          <a:effectLst/>
                          <a:sym typeface="Wingdings"/>
                        </a:rPr>
                        <a:t/>
                      </a:r>
                      <a:br>
                        <a:rPr lang="en-US" sz="1100" dirty="0" smtClean="0">
                          <a:effectLst/>
                          <a:sym typeface="Wingdings"/>
                        </a:rPr>
                      </a:br>
                      <a:r>
                        <a:rPr lang="en-US" sz="1100" dirty="0" smtClean="0">
                          <a:effectLst/>
                          <a:sym typeface="Wingdings"/>
                        </a:rPr>
                        <a:t>(full implementation of </a:t>
                      </a:r>
                      <a:r>
                        <a:rPr lang="en-US" sz="1100" baseline="0" dirty="0" smtClean="0">
                          <a:effectLst/>
                          <a:sym typeface="Wingdings"/>
                        </a:rPr>
                        <a:t> </a:t>
                      </a:r>
                      <a:r>
                        <a:rPr lang="en-US" sz="1100" dirty="0" smtClean="0">
                          <a:effectLst/>
                          <a:sym typeface="Wingdings"/>
                        </a:rPr>
                        <a:t>interventions)</a:t>
                      </a:r>
                      <a:endParaRPr lang="en-US" sz="1200" dirty="0">
                        <a:solidFill>
                          <a:srgbClr val="000000"/>
                        </a:solidFill>
                        <a:effectLst/>
                        <a:latin typeface="Times New Roman"/>
                        <a:ea typeface="Calibri"/>
                      </a:endParaRPr>
                    </a:p>
                  </a:txBody>
                  <a:tcPr marL="68580" marR="68580" marT="0" marB="0"/>
                </a:tc>
              </a:tr>
              <a:tr h="838200">
                <a:tc>
                  <a:txBody>
                    <a:bodyPr/>
                    <a:lstStyle/>
                    <a:p>
                      <a:pPr marL="0" marR="0" algn="r">
                        <a:spcBef>
                          <a:spcPts val="0"/>
                        </a:spcBef>
                        <a:spcAft>
                          <a:spcPts val="0"/>
                        </a:spcAft>
                        <a:tabLst>
                          <a:tab pos="2743200" algn="ctr"/>
                          <a:tab pos="5486400" algn="r"/>
                        </a:tabLst>
                      </a:pPr>
                      <a:r>
                        <a:rPr lang="en-US" sz="1100" dirty="0">
                          <a:solidFill>
                            <a:srgbClr val="FF0000"/>
                          </a:solidFill>
                          <a:effectLst/>
                        </a:rPr>
                        <a:t>Intervention </a:t>
                      </a:r>
                      <a:r>
                        <a:rPr lang="en-US" sz="1100" dirty="0" smtClean="0">
                          <a:solidFill>
                            <a:srgbClr val="FF0000"/>
                          </a:solidFill>
                          <a:effectLst/>
                        </a:rPr>
                        <a:t>Group 2</a:t>
                      </a:r>
                      <a:r>
                        <a:rPr lang="en-US" sz="1100" dirty="0">
                          <a:solidFill>
                            <a:srgbClr val="FF0000"/>
                          </a:solidFill>
                          <a:effectLst/>
                        </a:rPr>
                        <a:t/>
                      </a:r>
                      <a:br>
                        <a:rPr lang="en-US" sz="1100" dirty="0">
                          <a:solidFill>
                            <a:srgbClr val="FF0000"/>
                          </a:solidFill>
                          <a:effectLst/>
                        </a:rPr>
                      </a:br>
                      <a:r>
                        <a:rPr lang="en-US" sz="1100" dirty="0" smtClean="0">
                          <a:solidFill>
                            <a:srgbClr val="FF0000"/>
                          </a:solidFill>
                          <a:effectLst/>
                        </a:rPr>
                        <a:t>(at </a:t>
                      </a:r>
                      <a:r>
                        <a:rPr lang="en-US" sz="1100" baseline="0" dirty="0" smtClean="0">
                          <a:solidFill>
                            <a:srgbClr val="FF0000"/>
                          </a:solidFill>
                          <a:effectLst/>
                        </a:rPr>
                        <a:t> </a:t>
                      </a:r>
                      <a:r>
                        <a:rPr lang="en-US" sz="1100" dirty="0" smtClean="0">
                          <a:solidFill>
                            <a:srgbClr val="FF0000"/>
                          </a:solidFill>
                          <a:effectLst/>
                        </a:rPr>
                        <a:t>additional</a:t>
                      </a:r>
                      <a:r>
                        <a:rPr lang="en-US" sz="1100" baseline="0" dirty="0" smtClean="0">
                          <a:solidFill>
                            <a:srgbClr val="FF0000"/>
                          </a:solidFill>
                          <a:effectLst/>
                        </a:rPr>
                        <a:t> </a:t>
                      </a:r>
                      <a:br>
                        <a:rPr lang="en-US" sz="1100" baseline="0" dirty="0" smtClean="0">
                          <a:solidFill>
                            <a:srgbClr val="FF0000"/>
                          </a:solidFill>
                          <a:effectLst/>
                        </a:rPr>
                      </a:br>
                      <a:r>
                        <a:rPr lang="en-US" sz="1100" baseline="0" dirty="0" smtClean="0">
                          <a:solidFill>
                            <a:srgbClr val="FF0000"/>
                          </a:solidFill>
                          <a:effectLst/>
                        </a:rPr>
                        <a:t>scale-up sites, TBD</a:t>
                      </a:r>
                      <a:r>
                        <a:rPr lang="en-US" sz="1100" baseline="0" dirty="0" smtClean="0">
                          <a:effectLst/>
                        </a:rPr>
                        <a:t>)</a:t>
                      </a:r>
                      <a:endParaRPr lang="en-US" sz="1200" dirty="0">
                        <a:solidFill>
                          <a:srgbClr val="000000"/>
                        </a:solidFill>
                        <a:effectLst/>
                        <a:latin typeface="Times New Roman"/>
                        <a:ea typeface="Calibri"/>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effectLst/>
                          <a:highlight>
                            <a:srgbClr val="C0C0C0"/>
                          </a:highlight>
                        </a:rPr>
                        <a:t>=standard practice</a:t>
                      </a:r>
                      <a:r>
                        <a:rPr lang="en-US" sz="1100" dirty="0" smtClean="0">
                          <a:effectLst/>
                          <a:sym typeface="Wingdings"/>
                        </a:rPr>
                        <a:t></a:t>
                      </a:r>
                      <a:endParaRPr lang="en-US" sz="1100" dirty="0" smtClean="0">
                        <a:effectLst/>
                      </a:endParaRPr>
                    </a:p>
                  </a:txBody>
                  <a:tcPr marL="68580" marR="68580" marT="0" marB="0"/>
                </a:tc>
                <a:tc>
                  <a:txBody>
                    <a:bodyPr/>
                    <a:lstStyle/>
                    <a:p>
                      <a:pPr marL="0" marR="0">
                        <a:spcBef>
                          <a:spcPts val="0"/>
                        </a:spcBef>
                        <a:spcAft>
                          <a:spcPts val="0"/>
                        </a:spcAft>
                        <a:tabLst>
                          <a:tab pos="2743200" algn="ctr"/>
                          <a:tab pos="5486400" algn="r"/>
                        </a:tabLst>
                      </a:pPr>
                      <a:r>
                        <a:rPr lang="en-US" sz="1200" dirty="0" smtClean="0">
                          <a:effectLst/>
                          <a:highlight>
                            <a:srgbClr val="C0C0C0"/>
                          </a:highlight>
                        </a:rPr>
                        <a:t>=standard practice  =</a:t>
                      </a:r>
                      <a:r>
                        <a:rPr lang="en-US" sz="1200" dirty="0" smtClean="0">
                          <a:effectLst/>
                          <a:sym typeface="Wingdings"/>
                        </a:rPr>
                        <a:t></a:t>
                      </a:r>
                      <a:endParaRPr lang="en-US" sz="12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tabLst>
                          <a:tab pos="2743200" algn="ctr"/>
                          <a:tab pos="5486400" algn="r"/>
                        </a:tabLst>
                      </a:pPr>
                      <a:r>
                        <a:rPr lang="en-US" sz="1200" dirty="0" smtClean="0">
                          <a:effectLst/>
                          <a:highlight>
                            <a:srgbClr val="C0C0C0"/>
                          </a:highlight>
                        </a:rPr>
                        <a:t>=standard practice  =</a:t>
                      </a:r>
                      <a:r>
                        <a:rPr lang="en-US" sz="1200" dirty="0" smtClean="0">
                          <a:effectLst/>
                          <a:sym typeface="Wingdings"/>
                        </a:rPr>
                        <a:t></a:t>
                      </a:r>
                    </a:p>
                    <a:p>
                      <a:pPr marL="0" marR="0">
                        <a:spcBef>
                          <a:spcPts val="0"/>
                        </a:spcBef>
                        <a:spcAft>
                          <a:spcPts val="0"/>
                        </a:spcAft>
                        <a:tabLst>
                          <a:tab pos="2743200" algn="ctr"/>
                          <a:tab pos="5486400" algn="r"/>
                        </a:tabLst>
                      </a:pPr>
                      <a:r>
                        <a:rPr lang="en-US" sz="1200" dirty="0" smtClean="0">
                          <a:solidFill>
                            <a:srgbClr val="000000"/>
                          </a:solidFill>
                          <a:effectLst/>
                          <a:latin typeface="Times New Roman"/>
                          <a:ea typeface="Calibri"/>
                        </a:rPr>
                        <a:t>(+</a:t>
                      </a:r>
                      <a:r>
                        <a:rPr lang="en-US" sz="1200" baseline="0" dirty="0" smtClean="0">
                          <a:solidFill>
                            <a:srgbClr val="000000"/>
                          </a:solidFill>
                          <a:effectLst/>
                          <a:latin typeface="Times New Roman"/>
                          <a:ea typeface="Calibri"/>
                        </a:rPr>
                        <a:t>site training)</a:t>
                      </a:r>
                      <a:endParaRPr lang="en-US" sz="1200" dirty="0">
                        <a:solidFill>
                          <a:srgbClr val="000000"/>
                        </a:solidFill>
                        <a:effectLst/>
                        <a:latin typeface="Times New Roman"/>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a:t>
                      </a:r>
                      <a:r>
                        <a:rPr lang="en-US" sz="1100" b="1" u="sng" dirty="0" smtClean="0">
                          <a:solidFill>
                            <a:srgbClr val="FF0000"/>
                          </a:solidFill>
                          <a:effectLst/>
                          <a:highlight>
                            <a:srgbClr val="C0C0C0"/>
                          </a:highlight>
                        </a:rPr>
                        <a:t>enhanced practic</a:t>
                      </a:r>
                      <a:r>
                        <a:rPr lang="en-US" sz="1100" b="1" u="none" dirty="0" smtClean="0">
                          <a:solidFill>
                            <a:srgbClr val="FF0000"/>
                          </a:solidFill>
                          <a:effectLst/>
                          <a:highlight>
                            <a:srgbClr val="C0C0C0"/>
                          </a:highlight>
                        </a:rPr>
                        <a:t>e    </a:t>
                      </a:r>
                      <a:r>
                        <a:rPr lang="en-US" sz="1100" dirty="0" smtClean="0">
                          <a:solidFill>
                            <a:srgbClr val="FF0000"/>
                          </a:solidFill>
                          <a:effectLst/>
                          <a:highlight>
                            <a:srgbClr val="C0C0C0"/>
                          </a:highlight>
                        </a:rPr>
                        <a:t>=</a:t>
                      </a:r>
                      <a:r>
                        <a:rPr lang="en-US" sz="1100" dirty="0" smtClean="0">
                          <a:solidFill>
                            <a:srgbClr val="FF0000"/>
                          </a:solidFill>
                          <a:effectLst/>
                          <a:sym typeface="Wingdings"/>
                        </a:rPr>
                        <a:t></a:t>
                      </a:r>
                      <a:endParaRPr lang="en-US" sz="1100" dirty="0" smtClean="0">
                        <a:solidFill>
                          <a:srgbClr val="FF0000"/>
                        </a:solidFill>
                        <a:effectLst/>
                        <a:highlight>
                          <a:srgbClr val="C0C0C0"/>
                        </a:highlight>
                      </a:endParaRP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 standard practice         </a:t>
                      </a:r>
                      <a:r>
                        <a:rPr lang="en-US" sz="1100" baseline="0" dirty="0" smtClean="0">
                          <a:solidFill>
                            <a:srgbClr val="FF0000"/>
                          </a:solidFill>
                          <a:effectLst/>
                          <a:highlight>
                            <a:srgbClr val="C0C0C0"/>
                          </a:highlight>
                        </a:rPr>
                        <a:t> </a:t>
                      </a:r>
                      <a:r>
                        <a:rPr lang="en-US" sz="1100" dirty="0" smtClean="0">
                          <a:solidFill>
                            <a:srgbClr val="FF0000"/>
                          </a:solidFill>
                          <a:effectLst/>
                          <a:highlight>
                            <a:srgbClr val="C0C0C0"/>
                          </a:highlight>
                        </a:rPr>
                        <a:t> </a:t>
                      </a: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 interventions              =</a:t>
                      </a:r>
                      <a:r>
                        <a:rPr lang="en-US" sz="1100" dirty="0" smtClean="0">
                          <a:solidFill>
                            <a:srgbClr val="FF0000"/>
                          </a:solidFill>
                          <a:effectLst/>
                          <a:sym typeface="Wingdings"/>
                        </a:rPr>
                        <a:t></a:t>
                      </a:r>
                      <a:r>
                        <a:rPr lang="en-US" sz="1100" dirty="0" smtClean="0">
                          <a:effectLst/>
                          <a:sym typeface="Wingdings"/>
                        </a:rPr>
                        <a:t/>
                      </a:r>
                      <a:br>
                        <a:rPr lang="en-US" sz="1100" dirty="0" smtClean="0">
                          <a:effectLst/>
                          <a:sym typeface="Wingdings"/>
                        </a:rPr>
                      </a:br>
                      <a:r>
                        <a:rPr lang="en-US" sz="1100" dirty="0" smtClean="0">
                          <a:effectLst/>
                          <a:sym typeface="Wingdings"/>
                        </a:rPr>
                        <a:t>(full implementation of </a:t>
                      </a:r>
                      <a:r>
                        <a:rPr lang="en-US" sz="1100" baseline="0" dirty="0" smtClean="0">
                          <a:effectLst/>
                          <a:sym typeface="Wingdings"/>
                        </a:rPr>
                        <a:t> </a:t>
                      </a:r>
                      <a:r>
                        <a:rPr lang="en-US" sz="1100" dirty="0" smtClean="0">
                          <a:effectLst/>
                          <a:sym typeface="Wingdings"/>
                        </a:rPr>
                        <a:t>interventions)</a:t>
                      </a:r>
                    </a:p>
                  </a:txBody>
                  <a:tcPr marL="68580" marR="68580" marT="0" marB="0"/>
                </a:tc>
              </a:tr>
              <a:tr h="441960">
                <a:tc>
                  <a:txBody>
                    <a:bodyPr/>
                    <a:lstStyle/>
                    <a:p>
                      <a:pPr marL="0" marR="0" indent="0" algn="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400" dirty="0" smtClean="0">
                          <a:solidFill>
                            <a:srgbClr val="6699FF"/>
                          </a:solidFill>
                          <a:effectLst/>
                          <a:latin typeface="Times New Roman"/>
                          <a:ea typeface="Calibri"/>
                        </a:rPr>
                        <a:t>Evaluation Framework</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dirty="0" smtClean="0">
                          <a:solidFill>
                            <a:schemeClr val="tx1"/>
                          </a:solidFill>
                          <a:effectLst/>
                        </a:rPr>
                        <a:t>Baseline status</a:t>
                      </a:r>
                      <a:br>
                        <a:rPr lang="en-US" sz="1200" dirty="0" smtClean="0">
                          <a:solidFill>
                            <a:schemeClr val="tx1"/>
                          </a:solidFill>
                          <a:effectLst/>
                        </a:rPr>
                      </a:br>
                      <a:r>
                        <a:rPr lang="en-US" sz="1200" dirty="0" smtClean="0">
                          <a:solidFill>
                            <a:schemeClr val="tx1"/>
                          </a:solidFill>
                          <a:effectLst/>
                        </a:rPr>
                        <a:t>(pre-intervention)</a:t>
                      </a:r>
                    </a:p>
                  </a:txBody>
                  <a:tcPr marL="68580" marR="68580" marT="0" marB="0"/>
                </a:tc>
                <a:tc>
                  <a:txBody>
                    <a:bodyPr/>
                    <a:lstStyle/>
                    <a:p>
                      <a:pPr marL="0" marR="0">
                        <a:spcBef>
                          <a:spcPts val="0"/>
                        </a:spcBef>
                        <a:spcAft>
                          <a:spcPts val="0"/>
                        </a:spcAft>
                        <a:tabLst>
                          <a:tab pos="2743200" algn="ctr"/>
                          <a:tab pos="5486400" algn="r"/>
                        </a:tabLst>
                      </a:pPr>
                      <a:r>
                        <a:rPr lang="en-US" sz="1200" dirty="0" smtClean="0">
                          <a:solidFill>
                            <a:schemeClr val="tx1"/>
                          </a:solidFill>
                          <a:effectLst/>
                          <a:latin typeface="Times New Roman"/>
                          <a:ea typeface="Calibri"/>
                        </a:rPr>
                        <a:t>Monitor PDSA process &amp; assess preliminary outcomes</a:t>
                      </a:r>
                      <a:endParaRPr lang="en-US" sz="1200" dirty="0">
                        <a:solidFill>
                          <a:schemeClr val="tx1"/>
                        </a:solidFill>
                        <a:effectLst/>
                        <a:latin typeface="Times New Roman"/>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baseline="0" dirty="0" smtClean="0">
                          <a:solidFill>
                            <a:schemeClr val="tx1"/>
                          </a:solidFill>
                          <a:effectLst/>
                          <a:latin typeface="Times New Roman"/>
                          <a:ea typeface="Calibri"/>
                        </a:rPr>
                        <a:t>M</a:t>
                      </a:r>
                      <a:r>
                        <a:rPr lang="en-US" sz="1200" dirty="0" smtClean="0">
                          <a:solidFill>
                            <a:schemeClr val="tx1"/>
                          </a:solidFill>
                          <a:effectLst/>
                          <a:latin typeface="Times New Roman"/>
                          <a:ea typeface="Calibri"/>
                        </a:rPr>
                        <a:t>onitor &amp; evaluate </a:t>
                      </a:r>
                      <a:r>
                        <a:rPr lang="en-US" sz="1200" baseline="0" dirty="0" smtClean="0">
                          <a:solidFill>
                            <a:schemeClr val="tx1"/>
                          </a:solidFill>
                          <a:effectLst/>
                          <a:latin typeface="Times New Roman"/>
                          <a:ea typeface="Calibri"/>
                        </a:rPr>
                        <a:t> outcomes</a:t>
                      </a:r>
                      <a:endParaRPr lang="en-US" sz="1200" dirty="0" smtClean="0">
                        <a:solidFill>
                          <a:schemeClr val="tx1"/>
                        </a:solidFill>
                        <a:effectLst/>
                        <a:latin typeface="Times New Roman"/>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baseline="0" dirty="0" smtClean="0">
                          <a:solidFill>
                            <a:schemeClr val="tx1"/>
                          </a:solidFill>
                          <a:effectLst/>
                          <a:latin typeface="Times New Roman"/>
                          <a:ea typeface="Calibri"/>
                        </a:rPr>
                        <a:t>M</a:t>
                      </a:r>
                      <a:r>
                        <a:rPr lang="en-US" sz="1200" dirty="0" smtClean="0">
                          <a:solidFill>
                            <a:schemeClr val="tx1"/>
                          </a:solidFill>
                          <a:effectLst/>
                          <a:latin typeface="Times New Roman"/>
                          <a:ea typeface="Calibri"/>
                        </a:rPr>
                        <a:t>onitor &amp; evaluate </a:t>
                      </a:r>
                      <a:r>
                        <a:rPr lang="en-US" sz="1200" baseline="0" dirty="0" smtClean="0">
                          <a:solidFill>
                            <a:schemeClr val="tx1"/>
                          </a:solidFill>
                          <a:effectLst/>
                          <a:latin typeface="Times New Roman"/>
                          <a:ea typeface="Calibri"/>
                        </a:rPr>
                        <a:t> outcomes-post intervention</a:t>
                      </a:r>
                      <a:endParaRPr lang="en-US" sz="1200" dirty="0" smtClean="0">
                        <a:solidFill>
                          <a:schemeClr val="tx1"/>
                        </a:solidFill>
                        <a:effectLst/>
                        <a:latin typeface="Times New Roman"/>
                        <a:ea typeface="Calibri"/>
                      </a:endParaRPr>
                    </a:p>
                  </a:txBody>
                  <a:tcPr marL="68580" marR="68580" marT="0" marB="0"/>
                </a:tc>
              </a:tr>
            </a:tbl>
          </a:graphicData>
        </a:graphic>
      </p:graphicFrame>
      <p:pic>
        <p:nvPicPr>
          <p:cNvPr id="58373" name="Picture 820" descr="C:\Users\motion\Pictures\padohlogo-7-201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7000"/>
            <a:ext cx="167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miter lim="800000"/>
            <a:headEnd/>
            <a:tailEnd/>
          </a:ln>
          <a:extLst>
            <a:ext uri="{FAA26D3D-D897-4be2-8F04-BA451C77F1D7}"/>
          </a:extLst>
        </p:spPr>
        <p:txBody>
          <a:bodyPr/>
          <a:lstStyle/>
          <a:p>
            <a:pPr eaLnBrk="1" fontAlgn="auto" hangingPunct="1">
              <a:spcAft>
                <a:spcPts val="0"/>
              </a:spcAft>
              <a:defRPr/>
            </a:pPr>
            <a:r>
              <a:rPr sz="4000" smtClean="0">
                <a:solidFill>
                  <a:srgbClr val="DBE7B6"/>
                </a:solidFill>
              </a:rPr>
              <a:t>Study Design </a:t>
            </a:r>
            <a:r>
              <a:rPr sz="3600" smtClean="0">
                <a:solidFill>
                  <a:srgbClr val="DBE7B6"/>
                </a:solidFill>
              </a:rPr>
              <a:t>&amp; </a:t>
            </a:r>
            <a:br>
              <a:rPr sz="3600" smtClean="0">
                <a:solidFill>
                  <a:srgbClr val="DBE7B6"/>
                </a:solidFill>
              </a:rPr>
            </a:br>
            <a:r>
              <a:rPr sz="3600" smtClean="0">
                <a:solidFill>
                  <a:srgbClr val="DBE7B6"/>
                </a:solidFill>
              </a:rPr>
              <a:t>Evaluation Framework </a:t>
            </a:r>
            <a:endParaRPr sz="3600" smtClean="0">
              <a:ln>
                <a:noFill/>
              </a:ln>
              <a:solidFill>
                <a:srgbClr val="DBE7B6"/>
              </a:solidFill>
            </a:endParaRPr>
          </a:p>
        </p:txBody>
      </p:sp>
      <p:sp>
        <p:nvSpPr>
          <p:cNvPr id="593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269E495-07BC-4801-BB30-2EDD75BB9ED8}" type="slidenum">
              <a:rPr lang="en-US">
                <a:solidFill>
                  <a:srgbClr val="D1EAEE"/>
                </a:solidFill>
              </a:rPr>
              <a:pPr eaLnBrk="1" hangingPunct="1"/>
              <a:t>54</a:t>
            </a:fld>
            <a:endParaRPr lang="en-US">
              <a:solidFill>
                <a:srgbClr val="D1EAEE"/>
              </a:solidFill>
            </a:endParaRPr>
          </a:p>
        </p:txBody>
      </p:sp>
      <p:graphicFrame>
        <p:nvGraphicFramePr>
          <p:cNvPr id="5" name="Table 4"/>
          <p:cNvGraphicFramePr>
            <a:graphicFrameLocks noGrp="1"/>
          </p:cNvGraphicFramePr>
          <p:nvPr/>
        </p:nvGraphicFramePr>
        <p:xfrm>
          <a:off x="86710" y="2209800"/>
          <a:ext cx="8981090" cy="4572000"/>
        </p:xfrm>
        <a:graphic>
          <a:graphicData uri="http://schemas.openxmlformats.org/drawingml/2006/table">
            <a:tbl>
              <a:tblPr firstRow="1" firstCol="1" bandRow="1">
                <a:tableStyleId>{5C22544A-7EE6-4342-B048-85BDC9FD1C3A}</a:tableStyleId>
              </a:tblPr>
              <a:tblGrid>
                <a:gridCol w="1589690"/>
                <a:gridCol w="1593425"/>
                <a:gridCol w="2141956"/>
                <a:gridCol w="1827219"/>
                <a:gridCol w="1828800"/>
              </a:tblGrid>
              <a:tr h="304800">
                <a:tc>
                  <a:txBody>
                    <a:bodyPr/>
                    <a:lstStyle/>
                    <a:p>
                      <a:pPr marL="0" marR="0" algn="r">
                        <a:spcBef>
                          <a:spcPts val="0"/>
                        </a:spcBef>
                        <a:spcAft>
                          <a:spcPts val="0"/>
                        </a:spcAft>
                        <a:tabLst>
                          <a:tab pos="2743200" algn="ctr"/>
                          <a:tab pos="5486400" algn="r"/>
                        </a:tabLst>
                      </a:pPr>
                      <a:r>
                        <a:rPr lang="en-US" sz="1400" dirty="0" smtClean="0">
                          <a:solidFill>
                            <a:schemeClr val="tx1"/>
                          </a:solidFill>
                          <a:effectLst/>
                          <a:latin typeface="Times New Roman"/>
                          <a:ea typeface="Calibri"/>
                        </a:rPr>
                        <a:t>Time-Frame</a:t>
                      </a:r>
                      <a:endParaRPr lang="en-US" sz="1400" dirty="0">
                        <a:solidFill>
                          <a:schemeClr val="tx1"/>
                        </a:solidFill>
                        <a:effectLst/>
                        <a:latin typeface="Times New Roman"/>
                        <a:ea typeface="Calibri"/>
                      </a:endParaRPr>
                    </a:p>
                  </a:txBody>
                  <a:tcPr marL="68580" marR="68580" marT="0" marB="0"/>
                </a:tc>
                <a:tc>
                  <a:txBody>
                    <a:bodyPr/>
                    <a:lstStyle/>
                    <a:p>
                      <a:pPr marL="0" marR="0" algn="ctr">
                        <a:spcBef>
                          <a:spcPts val="0"/>
                        </a:spcBef>
                        <a:spcAft>
                          <a:spcPts val="0"/>
                        </a:spcAft>
                        <a:tabLst>
                          <a:tab pos="2743200" algn="ctr"/>
                          <a:tab pos="5486400" algn="r"/>
                        </a:tabLst>
                      </a:pPr>
                      <a:r>
                        <a:rPr lang="en-US" sz="1400" dirty="0" smtClean="0">
                          <a:solidFill>
                            <a:srgbClr val="FFC000"/>
                          </a:solidFill>
                          <a:effectLst/>
                          <a:latin typeface="Times New Roman"/>
                          <a:ea typeface="Calibri"/>
                        </a:rPr>
                        <a:t>Year-1</a:t>
                      </a:r>
                    </a:p>
                  </a:txBody>
                  <a:tcPr marL="68580" marR="68580" marT="0" marB="0"/>
                </a:tc>
                <a:tc>
                  <a:txBody>
                    <a:bodyPr/>
                    <a:lstStyle/>
                    <a:p>
                      <a:pPr marL="0" marR="0" algn="ctr">
                        <a:spcBef>
                          <a:spcPts val="0"/>
                        </a:spcBef>
                        <a:spcAft>
                          <a:spcPts val="0"/>
                        </a:spcAft>
                        <a:tabLst>
                          <a:tab pos="2743200" algn="ctr"/>
                          <a:tab pos="5486400" algn="r"/>
                        </a:tabLst>
                      </a:pPr>
                      <a:r>
                        <a:rPr lang="en-US" sz="1400" dirty="0" smtClean="0">
                          <a:solidFill>
                            <a:srgbClr val="FFC000"/>
                          </a:solidFill>
                          <a:effectLst/>
                          <a:latin typeface="Times New Roman"/>
                          <a:ea typeface="Calibri"/>
                        </a:rPr>
                        <a:t>Year-2</a:t>
                      </a:r>
                      <a:endParaRPr lang="en-US" sz="1200" dirty="0">
                        <a:solidFill>
                          <a:srgbClr val="FFC000"/>
                        </a:solidFill>
                        <a:effectLst/>
                        <a:latin typeface="Times New Roman"/>
                        <a:ea typeface="Calibri"/>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400" dirty="0" smtClean="0">
                          <a:solidFill>
                            <a:schemeClr val="tx1"/>
                          </a:solidFill>
                          <a:effectLst/>
                          <a:latin typeface="Times New Roman"/>
                          <a:ea typeface="Calibri"/>
                        </a:rPr>
                        <a:t>Year-3</a:t>
                      </a:r>
                      <a:endParaRPr lang="en-US" sz="1400" dirty="0">
                        <a:solidFill>
                          <a:srgbClr val="000000"/>
                        </a:solidFill>
                        <a:effectLst/>
                        <a:latin typeface="Times New Roman"/>
                        <a:ea typeface="Calibri"/>
                      </a:endParaRPr>
                    </a:p>
                  </a:txBody>
                  <a:tcPr marL="68580" marR="68580" marT="0" marB="0"/>
                </a:tc>
                <a:tc>
                  <a:txBody>
                    <a:bodyPr/>
                    <a:lstStyle/>
                    <a:p>
                      <a:pPr marL="0" marR="0" algn="ctr">
                        <a:spcBef>
                          <a:spcPts val="0"/>
                        </a:spcBef>
                        <a:spcAft>
                          <a:spcPts val="0"/>
                        </a:spcAft>
                        <a:tabLst>
                          <a:tab pos="2743200" algn="ctr"/>
                          <a:tab pos="5486400" algn="r"/>
                        </a:tabLst>
                      </a:pPr>
                      <a:r>
                        <a:rPr lang="en-US" sz="1400" dirty="0" smtClean="0">
                          <a:solidFill>
                            <a:schemeClr val="tx1"/>
                          </a:solidFill>
                          <a:effectLst/>
                          <a:latin typeface="Times New Roman"/>
                          <a:ea typeface="Calibri"/>
                        </a:rPr>
                        <a:t>Year -4</a:t>
                      </a:r>
                      <a:endParaRPr lang="en-US" sz="1200" dirty="0">
                        <a:solidFill>
                          <a:srgbClr val="000000"/>
                        </a:solidFill>
                        <a:effectLst/>
                        <a:latin typeface="Times New Roman"/>
                        <a:ea typeface="Calibri"/>
                      </a:endParaRPr>
                    </a:p>
                  </a:txBody>
                  <a:tcPr marL="68580" marR="68580" marT="0" marB="0"/>
                </a:tc>
              </a:tr>
              <a:tr h="1524000">
                <a:tc>
                  <a:txBody>
                    <a:bodyPr/>
                    <a:lstStyle/>
                    <a:p>
                      <a:pPr marL="0" marR="0" indent="0" algn="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400" dirty="0" smtClean="0">
                          <a:solidFill>
                            <a:schemeClr val="tx1"/>
                          </a:solidFill>
                          <a:effectLst/>
                          <a:latin typeface="Times New Roman"/>
                          <a:ea typeface="Calibri"/>
                        </a:rPr>
                        <a:t>Key Objectives</a:t>
                      </a:r>
                    </a:p>
                  </a:txBody>
                  <a:tcPr marL="68580" marR="68580" marT="0" marB="0"/>
                </a:tc>
                <a:tc>
                  <a:txBody>
                    <a:bodyPr/>
                    <a:lstStyle/>
                    <a:p>
                      <a:pPr marL="0" marR="0" algn="ctr">
                        <a:spcBef>
                          <a:spcPts val="0"/>
                        </a:spcBef>
                        <a:spcAft>
                          <a:spcPts val="0"/>
                        </a:spcAft>
                        <a:tabLst>
                          <a:tab pos="2743200" algn="ctr"/>
                          <a:tab pos="5486400" algn="r"/>
                        </a:tabLst>
                      </a:pPr>
                      <a:r>
                        <a:rPr lang="en-US" sz="1200" b="1" dirty="0" smtClean="0">
                          <a:solidFill>
                            <a:srgbClr val="000000"/>
                          </a:solidFill>
                          <a:effectLst/>
                          <a:latin typeface="Times New Roman"/>
                          <a:ea typeface="Calibri"/>
                        </a:rPr>
                        <a:t>Project startup, intervention  focus area &amp; info systems development  &amp; training,  </a:t>
                      </a:r>
                    </a:p>
                    <a:p>
                      <a:pPr marL="0" marR="0" algn="ctr">
                        <a:spcBef>
                          <a:spcPts val="0"/>
                        </a:spcBef>
                        <a:spcAft>
                          <a:spcPts val="0"/>
                        </a:spcAft>
                        <a:tabLst>
                          <a:tab pos="2743200" algn="ctr"/>
                          <a:tab pos="5486400" algn="r"/>
                        </a:tabLst>
                      </a:pPr>
                      <a:r>
                        <a:rPr lang="en-US" sz="1200" b="1" dirty="0" smtClean="0">
                          <a:solidFill>
                            <a:srgbClr val="000000"/>
                          </a:solidFill>
                          <a:effectLst/>
                          <a:latin typeface="Times New Roman"/>
                          <a:ea typeface="Calibri"/>
                        </a:rPr>
                        <a:t>establish ‘</a:t>
                      </a:r>
                      <a:r>
                        <a:rPr lang="en-US" sz="1200" b="1" dirty="0" smtClean="0">
                          <a:solidFill>
                            <a:srgbClr val="0000FF"/>
                          </a:solidFill>
                          <a:effectLst/>
                          <a:latin typeface="Times New Roman"/>
                          <a:ea typeface="Calibri"/>
                        </a:rPr>
                        <a:t>learning collaborative</a:t>
                      </a:r>
                      <a:r>
                        <a:rPr lang="en-US" sz="1200" b="1" dirty="0" smtClean="0">
                          <a:solidFill>
                            <a:srgbClr val="000000"/>
                          </a:solidFill>
                          <a:effectLst/>
                          <a:latin typeface="Times New Roman"/>
                          <a:ea typeface="Calibri"/>
                        </a:rPr>
                        <a:t>’</a:t>
                      </a:r>
                      <a:r>
                        <a:rPr lang="en-US" sz="1200" b="1" baseline="0" dirty="0" smtClean="0">
                          <a:solidFill>
                            <a:srgbClr val="000000"/>
                          </a:solidFill>
                          <a:effectLst/>
                          <a:latin typeface="Times New Roman"/>
                          <a:ea typeface="Calibri"/>
                        </a:rPr>
                        <a:t> </a:t>
                      </a:r>
                      <a:r>
                        <a:rPr lang="en-US" sz="1200" b="1" dirty="0" smtClean="0">
                          <a:solidFill>
                            <a:srgbClr val="000000"/>
                          </a:solidFill>
                          <a:effectLst/>
                          <a:latin typeface="Times New Roman"/>
                          <a:ea typeface="Calibri"/>
                        </a:rPr>
                        <a:t>framework</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b="1" dirty="0" smtClean="0">
                          <a:solidFill>
                            <a:srgbClr val="000000"/>
                          </a:solidFill>
                          <a:effectLst/>
                          <a:latin typeface="Times New Roman"/>
                          <a:ea typeface="Calibri"/>
                        </a:rPr>
                        <a:t>Use</a:t>
                      </a:r>
                      <a:r>
                        <a:rPr lang="en-US" sz="1200" b="1" baseline="0" dirty="0" smtClean="0">
                          <a:solidFill>
                            <a:srgbClr val="000000"/>
                          </a:solidFill>
                          <a:effectLst/>
                          <a:latin typeface="Times New Roman"/>
                          <a:ea typeface="Calibri"/>
                        </a:rPr>
                        <a:t> ‘</a:t>
                      </a:r>
                      <a:r>
                        <a:rPr lang="en-US" sz="1200" b="1" baseline="0" dirty="0" smtClean="0">
                          <a:solidFill>
                            <a:srgbClr val="0000FF"/>
                          </a:solidFill>
                          <a:effectLst/>
                          <a:latin typeface="Times New Roman"/>
                          <a:ea typeface="Calibri"/>
                        </a:rPr>
                        <a:t>learning collaborative</a:t>
                      </a:r>
                      <a:r>
                        <a:rPr lang="en-US" sz="1200" b="1" baseline="0" dirty="0" smtClean="0">
                          <a:solidFill>
                            <a:srgbClr val="000000"/>
                          </a:solidFill>
                          <a:effectLst/>
                          <a:latin typeface="Times New Roman"/>
                          <a:ea typeface="Calibri"/>
                        </a:rPr>
                        <a:t>’ model learning sessions &amp; PDSA cycles to continue  training, refine  &amp;  develop consensus  on objectives &amp; methods; develop protocols</a:t>
                      </a:r>
                      <a:endParaRPr lang="en-US" sz="1200" b="1" dirty="0" smtClean="0">
                        <a:solidFill>
                          <a:srgbClr val="000000"/>
                        </a:solidFill>
                        <a:effectLst/>
                        <a:latin typeface="Times New Roman"/>
                        <a:ea typeface="Calibri"/>
                      </a:endParaRPr>
                    </a:p>
                  </a:txBody>
                  <a:tcPr marL="68580" marR="68580" marT="0" marB="0"/>
                </a:tc>
                <a:tc>
                  <a:txBody>
                    <a:bodyPr/>
                    <a:lstStyle/>
                    <a:p>
                      <a:pPr marL="0" marR="0">
                        <a:spcBef>
                          <a:spcPts val="0"/>
                        </a:spcBef>
                        <a:spcAft>
                          <a:spcPts val="0"/>
                        </a:spcAft>
                        <a:tabLst>
                          <a:tab pos="2743200" algn="ctr"/>
                          <a:tab pos="5486400" algn="r"/>
                        </a:tabLst>
                      </a:pPr>
                      <a:r>
                        <a:rPr lang="en-US" sz="1200" dirty="0" smtClean="0">
                          <a:solidFill>
                            <a:srgbClr val="000000"/>
                          </a:solidFill>
                          <a:effectLst/>
                          <a:latin typeface="Times New Roman"/>
                          <a:ea typeface="Calibri"/>
                        </a:rPr>
                        <a:t>Implement </a:t>
                      </a:r>
                      <a:r>
                        <a:rPr lang="en-US" sz="1200" baseline="0" dirty="0" smtClean="0">
                          <a:solidFill>
                            <a:srgbClr val="000000"/>
                          </a:solidFill>
                          <a:effectLst/>
                          <a:latin typeface="Times New Roman"/>
                          <a:ea typeface="Calibri"/>
                        </a:rPr>
                        <a:t>interventions  at pilot sites; </a:t>
                      </a:r>
                      <a:endParaRPr lang="en-US" sz="1200" dirty="0">
                        <a:solidFill>
                          <a:srgbClr val="000000"/>
                        </a:solidFill>
                        <a:effectLst/>
                        <a:latin typeface="Times New Roman"/>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dirty="0" smtClean="0">
                          <a:solidFill>
                            <a:srgbClr val="000000"/>
                          </a:solidFill>
                          <a:effectLst/>
                          <a:latin typeface="Times New Roman"/>
                          <a:ea typeface="Calibri"/>
                        </a:rPr>
                        <a:t>Scale-up</a:t>
                      </a:r>
                      <a:r>
                        <a:rPr lang="en-US" sz="1200" baseline="0" dirty="0" smtClean="0">
                          <a:solidFill>
                            <a:srgbClr val="000000"/>
                          </a:solidFill>
                          <a:effectLst/>
                          <a:latin typeface="Times New Roman"/>
                          <a:ea typeface="Calibri"/>
                        </a:rPr>
                        <a:t> interventions &amp; incl. additional sites; publish protocols and findings for dissemination;</a:t>
                      </a:r>
                      <a:endParaRPr lang="en-US" sz="1200" dirty="0" smtClean="0">
                        <a:solidFill>
                          <a:srgbClr val="000000"/>
                        </a:solidFill>
                        <a:effectLst/>
                        <a:latin typeface="Times New Roman"/>
                        <a:ea typeface="Calibri"/>
                      </a:endParaRPr>
                    </a:p>
                  </a:txBody>
                  <a:tcPr marL="68580" marR="68580" marT="0" marB="0"/>
                </a:tc>
              </a:tr>
              <a:tr h="365760">
                <a:tc>
                  <a:txBody>
                    <a:bodyPr/>
                    <a:lstStyle/>
                    <a:p>
                      <a:pPr marL="0" marR="0" indent="0" algn="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dirty="0" smtClean="0">
                          <a:solidFill>
                            <a:srgbClr val="FFFF00"/>
                          </a:solidFill>
                          <a:effectLst/>
                        </a:rPr>
                        <a:t>Comparison/ Control Group</a:t>
                      </a:r>
                      <a:endParaRPr lang="en-US" sz="1400" dirty="0" smtClean="0">
                        <a:solidFill>
                          <a:srgbClr val="FFFF00"/>
                        </a:solidFill>
                        <a:effectLst/>
                        <a:latin typeface="Times New Roman"/>
                        <a:ea typeface="Calibri"/>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dirty="0" smtClean="0">
                          <a:effectLst/>
                          <a:highlight>
                            <a:srgbClr val="C0C0C0"/>
                          </a:highlight>
                        </a:rPr>
                        <a:t>=standard practice</a:t>
                      </a:r>
                      <a:r>
                        <a:rPr lang="en-US" sz="1200" dirty="0" smtClean="0">
                          <a:effectLst/>
                          <a:sym typeface="Wingdings"/>
                        </a:rPr>
                        <a:t></a:t>
                      </a:r>
                      <a:endParaRPr lang="en-US" sz="1200" dirty="0" smtClean="0">
                        <a:effectLst/>
                      </a:endParaRPr>
                    </a:p>
                  </a:txBody>
                  <a:tcPr marL="68580" marR="68580" marT="0" marB="0"/>
                </a:tc>
                <a:tc>
                  <a:txBody>
                    <a:bodyPr/>
                    <a:lstStyle/>
                    <a:p>
                      <a:pPr marL="0" marR="0">
                        <a:spcBef>
                          <a:spcPts val="0"/>
                        </a:spcBef>
                        <a:spcAft>
                          <a:spcPts val="0"/>
                        </a:spcAft>
                        <a:tabLst>
                          <a:tab pos="2743200" algn="ctr"/>
                          <a:tab pos="5486400" algn="r"/>
                        </a:tabLst>
                      </a:pPr>
                      <a:r>
                        <a:rPr lang="en-US" sz="1200" dirty="0" smtClean="0">
                          <a:effectLst/>
                          <a:highlight>
                            <a:srgbClr val="C0C0C0"/>
                          </a:highlight>
                        </a:rPr>
                        <a:t>=standard practice  =</a:t>
                      </a:r>
                      <a:r>
                        <a:rPr lang="en-US" sz="1200" dirty="0" smtClean="0">
                          <a:effectLst/>
                          <a:sym typeface="Wingdings"/>
                        </a:rPr>
                        <a:t></a:t>
                      </a:r>
                      <a:br>
                        <a:rPr lang="en-US" sz="1200" dirty="0" smtClean="0">
                          <a:effectLst/>
                          <a:sym typeface="Wingdings"/>
                        </a:rPr>
                      </a:br>
                      <a:endParaRPr lang="en-US" sz="12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tabLst>
                          <a:tab pos="2743200" algn="ctr"/>
                          <a:tab pos="5486400" algn="r"/>
                        </a:tabLst>
                      </a:pPr>
                      <a:r>
                        <a:rPr lang="en-US" sz="1200" dirty="0" smtClean="0">
                          <a:effectLst/>
                          <a:highlight>
                            <a:srgbClr val="C0C0C0"/>
                          </a:highlight>
                        </a:rPr>
                        <a:t>=standard practice  =</a:t>
                      </a:r>
                      <a:r>
                        <a:rPr lang="en-US" sz="1200" dirty="0" smtClean="0">
                          <a:effectLst/>
                          <a:sym typeface="Wingdings"/>
                        </a:rPr>
                        <a:t></a:t>
                      </a:r>
                      <a:endParaRPr lang="en-US" sz="12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tabLst>
                          <a:tab pos="2743200" algn="ctr"/>
                          <a:tab pos="5486400" algn="r"/>
                        </a:tabLst>
                      </a:pPr>
                      <a:r>
                        <a:rPr lang="en-US" sz="1200" dirty="0" smtClean="0">
                          <a:effectLst/>
                          <a:highlight>
                            <a:srgbClr val="C0C0C0"/>
                          </a:highlight>
                        </a:rPr>
                        <a:t>=standard practice    =</a:t>
                      </a:r>
                      <a:r>
                        <a:rPr lang="en-US" sz="1200" dirty="0" smtClean="0">
                          <a:effectLst/>
                          <a:sym typeface="Wingdings"/>
                        </a:rPr>
                        <a:t></a:t>
                      </a:r>
                      <a:endParaRPr lang="en-US" sz="1200" dirty="0">
                        <a:solidFill>
                          <a:srgbClr val="000000"/>
                        </a:solidFill>
                        <a:effectLst/>
                        <a:latin typeface="Times New Roman"/>
                        <a:ea typeface="Calibri"/>
                      </a:endParaRPr>
                    </a:p>
                  </a:txBody>
                  <a:tcPr marL="68580" marR="68580" marT="0" marB="0"/>
                </a:tc>
              </a:tr>
              <a:tr h="1097280">
                <a:tc>
                  <a:txBody>
                    <a:bodyPr/>
                    <a:lstStyle/>
                    <a:p>
                      <a:pPr marL="0" marR="0" algn="r">
                        <a:spcBef>
                          <a:spcPts val="0"/>
                        </a:spcBef>
                        <a:spcAft>
                          <a:spcPts val="0"/>
                        </a:spcAft>
                        <a:tabLst>
                          <a:tab pos="2743200" algn="ctr"/>
                          <a:tab pos="5486400" algn="r"/>
                        </a:tabLst>
                      </a:pPr>
                      <a:r>
                        <a:rPr lang="en-US" sz="1100" dirty="0">
                          <a:solidFill>
                            <a:srgbClr val="FF0000"/>
                          </a:solidFill>
                          <a:effectLst/>
                        </a:rPr>
                        <a:t>Intervention </a:t>
                      </a:r>
                      <a:r>
                        <a:rPr lang="en-US" sz="1100" dirty="0" smtClean="0">
                          <a:solidFill>
                            <a:srgbClr val="FF0000"/>
                          </a:solidFill>
                          <a:effectLst/>
                        </a:rPr>
                        <a:t>Group  1</a:t>
                      </a:r>
                    </a:p>
                    <a:p>
                      <a:pPr marL="0" marR="0" algn="r">
                        <a:spcBef>
                          <a:spcPts val="0"/>
                        </a:spcBef>
                        <a:spcAft>
                          <a:spcPts val="0"/>
                        </a:spcAft>
                        <a:tabLst>
                          <a:tab pos="2743200" algn="ctr"/>
                          <a:tab pos="5486400" algn="r"/>
                        </a:tabLst>
                      </a:pPr>
                      <a:r>
                        <a:rPr lang="en-US" sz="1100" dirty="0" smtClean="0">
                          <a:solidFill>
                            <a:srgbClr val="FF0000"/>
                          </a:solidFill>
                          <a:effectLst/>
                        </a:rPr>
                        <a:t>(at 6 pilot Sites</a:t>
                      </a:r>
                      <a:r>
                        <a:rPr lang="en-US" sz="1100" dirty="0" smtClean="0">
                          <a:effectLst/>
                        </a:rPr>
                        <a:t>)</a:t>
                      </a:r>
                      <a:r>
                        <a:rPr lang="en-US" sz="1100" dirty="0">
                          <a:effectLst/>
                        </a:rPr>
                        <a:t/>
                      </a:r>
                      <a:br>
                        <a:rPr lang="en-US" sz="1100" dirty="0">
                          <a:effectLst/>
                        </a:rPr>
                      </a:br>
                      <a:endParaRPr lang="en-US" sz="1200" dirty="0">
                        <a:solidFill>
                          <a:srgbClr val="000000"/>
                        </a:solidFill>
                        <a:effectLst/>
                        <a:latin typeface="Times New Roman"/>
                        <a:ea typeface="Calibri"/>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effectLst/>
                          <a:highlight>
                            <a:srgbClr val="C0C0C0"/>
                          </a:highlight>
                        </a:rPr>
                        <a:t>=standard practice</a:t>
                      </a:r>
                      <a:r>
                        <a:rPr lang="en-US" sz="1100" dirty="0" smtClean="0">
                          <a:effectLst/>
                          <a:sym typeface="Wingdings"/>
                        </a:rPr>
                        <a:t></a:t>
                      </a:r>
                      <a:endParaRPr lang="en-US" sz="1100" dirty="0" smtClean="0">
                        <a:effectLst/>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dirty="0" smtClean="0">
                          <a:solidFill>
                            <a:srgbClr val="FF0000"/>
                          </a:solidFill>
                          <a:effectLst/>
                          <a:highlight>
                            <a:srgbClr val="C0C0C0"/>
                          </a:highlight>
                        </a:rPr>
                        <a:t>=</a:t>
                      </a:r>
                      <a:r>
                        <a:rPr lang="en-US" sz="1200" b="1" u="sng" dirty="0" smtClean="0">
                          <a:solidFill>
                            <a:srgbClr val="FF0000"/>
                          </a:solidFill>
                          <a:effectLst/>
                          <a:highlight>
                            <a:srgbClr val="C0C0C0"/>
                          </a:highlight>
                        </a:rPr>
                        <a:t>enhanced practic</a:t>
                      </a:r>
                      <a:r>
                        <a:rPr lang="en-US" sz="1200" b="1" u="none" dirty="0" smtClean="0">
                          <a:solidFill>
                            <a:srgbClr val="FF0000"/>
                          </a:solidFill>
                          <a:effectLst/>
                          <a:highlight>
                            <a:srgbClr val="C0C0C0"/>
                          </a:highlight>
                        </a:rPr>
                        <a:t>e    </a:t>
                      </a:r>
                      <a:r>
                        <a:rPr lang="en-US" sz="1200" dirty="0" smtClean="0">
                          <a:solidFill>
                            <a:srgbClr val="FF0000"/>
                          </a:solidFill>
                          <a:effectLst/>
                          <a:highlight>
                            <a:srgbClr val="C0C0C0"/>
                          </a:highlight>
                        </a:rPr>
                        <a:t>=</a:t>
                      </a:r>
                      <a:r>
                        <a:rPr lang="en-US" sz="1200" dirty="0" smtClean="0">
                          <a:solidFill>
                            <a:srgbClr val="FF0000"/>
                          </a:solidFill>
                          <a:effectLst/>
                          <a:sym typeface="Wingdings"/>
                        </a:rPr>
                        <a:t></a:t>
                      </a:r>
                      <a:endParaRPr lang="en-US" sz="1200" dirty="0" smtClean="0">
                        <a:solidFill>
                          <a:srgbClr val="FF0000"/>
                        </a:solidFill>
                        <a:effectLst/>
                        <a:highlight>
                          <a:srgbClr val="C0C0C0"/>
                        </a:highlight>
                      </a:endParaRP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dirty="0" smtClean="0">
                          <a:solidFill>
                            <a:srgbClr val="FF0000"/>
                          </a:solidFill>
                          <a:effectLst/>
                          <a:highlight>
                            <a:srgbClr val="C0C0C0"/>
                          </a:highlight>
                        </a:rPr>
                        <a:t>= standard practice         </a:t>
                      </a:r>
                      <a:r>
                        <a:rPr lang="en-US" sz="1200" baseline="0" dirty="0" smtClean="0">
                          <a:solidFill>
                            <a:srgbClr val="FF0000"/>
                          </a:solidFill>
                          <a:effectLst/>
                          <a:highlight>
                            <a:srgbClr val="C0C0C0"/>
                          </a:highlight>
                        </a:rPr>
                        <a:t> </a:t>
                      </a:r>
                      <a:r>
                        <a:rPr lang="en-US" sz="1200" dirty="0" smtClean="0">
                          <a:solidFill>
                            <a:srgbClr val="FF0000"/>
                          </a:solidFill>
                          <a:effectLst/>
                          <a:highlight>
                            <a:srgbClr val="C0C0C0"/>
                          </a:highlight>
                        </a:rPr>
                        <a:t> </a:t>
                      </a: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dirty="0" smtClean="0">
                          <a:solidFill>
                            <a:srgbClr val="FF0000"/>
                          </a:solidFill>
                          <a:effectLst/>
                          <a:highlight>
                            <a:srgbClr val="C0C0C0"/>
                          </a:highlight>
                        </a:rPr>
                        <a:t>+ interventions              =</a:t>
                      </a:r>
                      <a:r>
                        <a:rPr lang="en-US" sz="1200" dirty="0" smtClean="0">
                          <a:solidFill>
                            <a:srgbClr val="FF0000"/>
                          </a:solidFill>
                          <a:effectLst/>
                          <a:sym typeface="Wingdings"/>
                        </a:rPr>
                        <a:t></a:t>
                      </a:r>
                      <a:r>
                        <a:rPr lang="en-US" sz="1200" dirty="0" smtClean="0">
                          <a:solidFill>
                            <a:srgbClr val="663300"/>
                          </a:solidFill>
                          <a:effectLst/>
                          <a:sym typeface="Wingdings"/>
                        </a:rPr>
                        <a:t/>
                      </a:r>
                      <a:br>
                        <a:rPr lang="en-US" sz="1200" dirty="0" smtClean="0">
                          <a:solidFill>
                            <a:srgbClr val="663300"/>
                          </a:solidFill>
                          <a:effectLst/>
                          <a:sym typeface="Wingdings"/>
                        </a:rPr>
                      </a:br>
                      <a:r>
                        <a:rPr lang="en-US" sz="1200" dirty="0" smtClean="0">
                          <a:solidFill>
                            <a:srgbClr val="0000FF"/>
                          </a:solidFill>
                          <a:effectLst/>
                          <a:sym typeface="Wingdings"/>
                        </a:rPr>
                        <a:t>(site training &amp; pilot of interventions thru use of</a:t>
                      </a:r>
                      <a:r>
                        <a:rPr lang="en-US" sz="1200" baseline="0" dirty="0" smtClean="0">
                          <a:solidFill>
                            <a:srgbClr val="0000FF"/>
                          </a:solidFill>
                          <a:effectLst/>
                          <a:sym typeface="Wingdings"/>
                        </a:rPr>
                        <a:t> </a:t>
                      </a:r>
                      <a:r>
                        <a:rPr lang="en-US" sz="1200" dirty="0" smtClean="0">
                          <a:solidFill>
                            <a:srgbClr val="0000FF"/>
                          </a:solidFill>
                          <a:effectLst/>
                          <a:sym typeface="Wingdings"/>
                        </a:rPr>
                        <a:t>PDSA cycles)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a:t>
                      </a:r>
                      <a:r>
                        <a:rPr lang="en-US" sz="1100" b="1" u="sng" dirty="0" smtClean="0">
                          <a:solidFill>
                            <a:srgbClr val="FF0000"/>
                          </a:solidFill>
                          <a:effectLst/>
                          <a:highlight>
                            <a:srgbClr val="C0C0C0"/>
                          </a:highlight>
                        </a:rPr>
                        <a:t>enhanced practic</a:t>
                      </a:r>
                      <a:r>
                        <a:rPr lang="en-US" sz="1100" b="1" u="none" dirty="0" smtClean="0">
                          <a:solidFill>
                            <a:srgbClr val="FF0000"/>
                          </a:solidFill>
                          <a:effectLst/>
                          <a:highlight>
                            <a:srgbClr val="C0C0C0"/>
                          </a:highlight>
                        </a:rPr>
                        <a:t>e    </a:t>
                      </a:r>
                      <a:r>
                        <a:rPr lang="en-US" sz="1100" dirty="0" smtClean="0">
                          <a:solidFill>
                            <a:srgbClr val="FF0000"/>
                          </a:solidFill>
                          <a:effectLst/>
                          <a:highlight>
                            <a:srgbClr val="C0C0C0"/>
                          </a:highlight>
                        </a:rPr>
                        <a:t>=</a:t>
                      </a:r>
                      <a:r>
                        <a:rPr lang="en-US" sz="1100" dirty="0" smtClean="0">
                          <a:solidFill>
                            <a:srgbClr val="FF0000"/>
                          </a:solidFill>
                          <a:effectLst/>
                          <a:sym typeface="Wingdings"/>
                        </a:rPr>
                        <a:t></a:t>
                      </a:r>
                      <a:endParaRPr lang="en-US" sz="1100" dirty="0" smtClean="0">
                        <a:solidFill>
                          <a:srgbClr val="FF0000"/>
                        </a:solidFill>
                        <a:effectLst/>
                        <a:highlight>
                          <a:srgbClr val="C0C0C0"/>
                        </a:highlight>
                      </a:endParaRP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 standard practice         </a:t>
                      </a:r>
                      <a:r>
                        <a:rPr lang="en-US" sz="1100" baseline="0" dirty="0" smtClean="0">
                          <a:solidFill>
                            <a:srgbClr val="FF0000"/>
                          </a:solidFill>
                          <a:effectLst/>
                          <a:highlight>
                            <a:srgbClr val="C0C0C0"/>
                          </a:highlight>
                        </a:rPr>
                        <a:t> </a:t>
                      </a:r>
                      <a:r>
                        <a:rPr lang="en-US" sz="1100" dirty="0" smtClean="0">
                          <a:solidFill>
                            <a:srgbClr val="FF0000"/>
                          </a:solidFill>
                          <a:effectLst/>
                          <a:highlight>
                            <a:srgbClr val="C0C0C0"/>
                          </a:highlight>
                        </a:rPr>
                        <a:t> </a:t>
                      </a: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 interventions              =</a:t>
                      </a:r>
                      <a:r>
                        <a:rPr lang="en-US" sz="1100" dirty="0" smtClean="0">
                          <a:solidFill>
                            <a:srgbClr val="FF0000"/>
                          </a:solidFill>
                          <a:effectLst/>
                          <a:sym typeface="Wingdings"/>
                        </a:rPr>
                        <a:t></a:t>
                      </a:r>
                      <a:br>
                        <a:rPr lang="en-US" sz="1100" dirty="0" smtClean="0">
                          <a:solidFill>
                            <a:srgbClr val="FF0000"/>
                          </a:solidFill>
                          <a:effectLst/>
                          <a:sym typeface="Wingdings"/>
                        </a:rPr>
                      </a:br>
                      <a:r>
                        <a:rPr lang="en-US" sz="1100" dirty="0" smtClean="0">
                          <a:effectLst/>
                          <a:sym typeface="Wingdings"/>
                        </a:rPr>
                        <a:t>(full</a:t>
                      </a:r>
                      <a:r>
                        <a:rPr lang="en-US" sz="1100" baseline="0" dirty="0" smtClean="0">
                          <a:effectLst/>
                          <a:sym typeface="Wingdings"/>
                        </a:rPr>
                        <a:t> </a:t>
                      </a:r>
                      <a:r>
                        <a:rPr lang="en-US" sz="1100" dirty="0" smtClean="0">
                          <a:effectLst/>
                          <a:sym typeface="Wingdings"/>
                        </a:rPr>
                        <a:t>implementation of </a:t>
                      </a:r>
                      <a:r>
                        <a:rPr lang="en-US" sz="1100" baseline="0" dirty="0" smtClean="0">
                          <a:effectLst/>
                          <a:sym typeface="Wingdings"/>
                        </a:rPr>
                        <a:t> </a:t>
                      </a:r>
                      <a:r>
                        <a:rPr lang="en-US" sz="1100" dirty="0" smtClean="0">
                          <a:effectLst/>
                          <a:sym typeface="Wingdings"/>
                        </a:rPr>
                        <a:t>interventions)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a:t>
                      </a:r>
                      <a:r>
                        <a:rPr lang="en-US" sz="1100" b="1" u="sng" dirty="0" smtClean="0">
                          <a:solidFill>
                            <a:srgbClr val="FF0000"/>
                          </a:solidFill>
                          <a:effectLst/>
                          <a:highlight>
                            <a:srgbClr val="C0C0C0"/>
                          </a:highlight>
                        </a:rPr>
                        <a:t>enhanced practic</a:t>
                      </a:r>
                      <a:r>
                        <a:rPr lang="en-US" sz="1100" b="1" u="none" dirty="0" smtClean="0">
                          <a:solidFill>
                            <a:srgbClr val="FF0000"/>
                          </a:solidFill>
                          <a:effectLst/>
                          <a:highlight>
                            <a:srgbClr val="C0C0C0"/>
                          </a:highlight>
                        </a:rPr>
                        <a:t>e    </a:t>
                      </a:r>
                      <a:r>
                        <a:rPr lang="en-US" sz="1100" dirty="0" smtClean="0">
                          <a:solidFill>
                            <a:srgbClr val="FF0000"/>
                          </a:solidFill>
                          <a:effectLst/>
                          <a:highlight>
                            <a:srgbClr val="C0C0C0"/>
                          </a:highlight>
                        </a:rPr>
                        <a:t>=</a:t>
                      </a:r>
                      <a:r>
                        <a:rPr lang="en-US" sz="1100" dirty="0" smtClean="0">
                          <a:solidFill>
                            <a:srgbClr val="FF0000"/>
                          </a:solidFill>
                          <a:effectLst/>
                          <a:sym typeface="Wingdings"/>
                        </a:rPr>
                        <a:t></a:t>
                      </a:r>
                      <a:endParaRPr lang="en-US" sz="1100" dirty="0" smtClean="0">
                        <a:solidFill>
                          <a:srgbClr val="FF0000"/>
                        </a:solidFill>
                        <a:effectLst/>
                        <a:highlight>
                          <a:srgbClr val="C0C0C0"/>
                        </a:highlight>
                      </a:endParaRP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 standard practice         </a:t>
                      </a:r>
                      <a:r>
                        <a:rPr lang="en-US" sz="1100" baseline="0" dirty="0" smtClean="0">
                          <a:solidFill>
                            <a:srgbClr val="FF0000"/>
                          </a:solidFill>
                          <a:effectLst/>
                          <a:highlight>
                            <a:srgbClr val="C0C0C0"/>
                          </a:highlight>
                        </a:rPr>
                        <a:t> </a:t>
                      </a:r>
                      <a:r>
                        <a:rPr lang="en-US" sz="1100" dirty="0" smtClean="0">
                          <a:solidFill>
                            <a:srgbClr val="FF0000"/>
                          </a:solidFill>
                          <a:effectLst/>
                          <a:highlight>
                            <a:srgbClr val="C0C0C0"/>
                          </a:highlight>
                        </a:rPr>
                        <a:t> </a:t>
                      </a: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 interventions              =</a:t>
                      </a:r>
                      <a:r>
                        <a:rPr lang="en-US" sz="1100" dirty="0" smtClean="0">
                          <a:solidFill>
                            <a:srgbClr val="FF0000"/>
                          </a:solidFill>
                          <a:effectLst/>
                          <a:sym typeface="Wingdings"/>
                        </a:rPr>
                        <a:t></a:t>
                      </a:r>
                      <a:br>
                        <a:rPr lang="en-US" sz="1100" dirty="0" smtClean="0">
                          <a:solidFill>
                            <a:srgbClr val="FF0000"/>
                          </a:solidFill>
                          <a:effectLst/>
                          <a:sym typeface="Wingdings"/>
                        </a:rPr>
                      </a:br>
                      <a:r>
                        <a:rPr lang="en-US" sz="1100" dirty="0" smtClean="0">
                          <a:effectLst/>
                          <a:sym typeface="Wingdings"/>
                        </a:rPr>
                        <a:t>(full implementation of </a:t>
                      </a:r>
                      <a:r>
                        <a:rPr lang="en-US" sz="1100" baseline="0" dirty="0" smtClean="0">
                          <a:effectLst/>
                          <a:sym typeface="Wingdings"/>
                        </a:rPr>
                        <a:t> </a:t>
                      </a:r>
                      <a:r>
                        <a:rPr lang="en-US" sz="1100" dirty="0" smtClean="0">
                          <a:effectLst/>
                          <a:sym typeface="Wingdings"/>
                        </a:rPr>
                        <a:t>interventions)</a:t>
                      </a:r>
                      <a:endParaRPr lang="en-US" sz="1200" dirty="0">
                        <a:solidFill>
                          <a:srgbClr val="000000"/>
                        </a:solidFill>
                        <a:effectLst/>
                        <a:latin typeface="Times New Roman"/>
                        <a:ea typeface="Calibri"/>
                      </a:endParaRPr>
                    </a:p>
                  </a:txBody>
                  <a:tcPr marL="68580" marR="68580" marT="0" marB="0"/>
                </a:tc>
              </a:tr>
              <a:tr h="838200">
                <a:tc>
                  <a:txBody>
                    <a:bodyPr/>
                    <a:lstStyle/>
                    <a:p>
                      <a:pPr marL="0" marR="0" algn="r">
                        <a:spcBef>
                          <a:spcPts val="0"/>
                        </a:spcBef>
                        <a:spcAft>
                          <a:spcPts val="0"/>
                        </a:spcAft>
                        <a:tabLst>
                          <a:tab pos="2743200" algn="ctr"/>
                          <a:tab pos="5486400" algn="r"/>
                        </a:tabLst>
                      </a:pPr>
                      <a:r>
                        <a:rPr lang="en-US" sz="1100" dirty="0">
                          <a:solidFill>
                            <a:srgbClr val="FF0000"/>
                          </a:solidFill>
                          <a:effectLst/>
                        </a:rPr>
                        <a:t>Intervention </a:t>
                      </a:r>
                      <a:r>
                        <a:rPr lang="en-US" sz="1100" dirty="0" smtClean="0">
                          <a:solidFill>
                            <a:srgbClr val="FF0000"/>
                          </a:solidFill>
                          <a:effectLst/>
                        </a:rPr>
                        <a:t>Group 2</a:t>
                      </a:r>
                      <a:r>
                        <a:rPr lang="en-US" sz="1100" dirty="0">
                          <a:solidFill>
                            <a:srgbClr val="FF0000"/>
                          </a:solidFill>
                          <a:effectLst/>
                        </a:rPr>
                        <a:t/>
                      </a:r>
                      <a:br>
                        <a:rPr lang="en-US" sz="1100" dirty="0">
                          <a:solidFill>
                            <a:srgbClr val="FF0000"/>
                          </a:solidFill>
                          <a:effectLst/>
                        </a:rPr>
                      </a:br>
                      <a:r>
                        <a:rPr lang="en-US" sz="1100" dirty="0" smtClean="0">
                          <a:solidFill>
                            <a:srgbClr val="FF0000"/>
                          </a:solidFill>
                          <a:effectLst/>
                        </a:rPr>
                        <a:t>(at </a:t>
                      </a:r>
                      <a:r>
                        <a:rPr lang="en-US" sz="1100" baseline="0" dirty="0" smtClean="0">
                          <a:solidFill>
                            <a:srgbClr val="FF0000"/>
                          </a:solidFill>
                          <a:effectLst/>
                        </a:rPr>
                        <a:t> </a:t>
                      </a:r>
                      <a:r>
                        <a:rPr lang="en-US" sz="1100" dirty="0" smtClean="0">
                          <a:solidFill>
                            <a:srgbClr val="FF0000"/>
                          </a:solidFill>
                          <a:effectLst/>
                        </a:rPr>
                        <a:t>additional</a:t>
                      </a:r>
                      <a:r>
                        <a:rPr lang="en-US" sz="1100" baseline="0" dirty="0" smtClean="0">
                          <a:solidFill>
                            <a:srgbClr val="FF0000"/>
                          </a:solidFill>
                          <a:effectLst/>
                        </a:rPr>
                        <a:t> </a:t>
                      </a:r>
                      <a:br>
                        <a:rPr lang="en-US" sz="1100" baseline="0" dirty="0" smtClean="0">
                          <a:solidFill>
                            <a:srgbClr val="FF0000"/>
                          </a:solidFill>
                          <a:effectLst/>
                        </a:rPr>
                      </a:br>
                      <a:r>
                        <a:rPr lang="en-US" sz="1100" baseline="0" dirty="0" smtClean="0">
                          <a:solidFill>
                            <a:srgbClr val="FF0000"/>
                          </a:solidFill>
                          <a:effectLst/>
                        </a:rPr>
                        <a:t>scale-up sites, TBD</a:t>
                      </a:r>
                      <a:r>
                        <a:rPr lang="en-US" sz="1100" baseline="0" dirty="0" smtClean="0">
                          <a:effectLst/>
                        </a:rPr>
                        <a:t>)</a:t>
                      </a:r>
                      <a:endParaRPr lang="en-US" sz="1200" dirty="0">
                        <a:solidFill>
                          <a:srgbClr val="000000"/>
                        </a:solidFill>
                        <a:effectLst/>
                        <a:latin typeface="Times New Roman"/>
                        <a:ea typeface="Calibri"/>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effectLst/>
                          <a:highlight>
                            <a:srgbClr val="C0C0C0"/>
                          </a:highlight>
                        </a:rPr>
                        <a:t>=standard practice</a:t>
                      </a:r>
                      <a:r>
                        <a:rPr lang="en-US" sz="1100" dirty="0" smtClean="0">
                          <a:effectLst/>
                          <a:sym typeface="Wingdings"/>
                        </a:rPr>
                        <a:t></a:t>
                      </a:r>
                      <a:endParaRPr lang="en-US" sz="1100" dirty="0" smtClean="0">
                        <a:effectLst/>
                      </a:endParaRPr>
                    </a:p>
                  </a:txBody>
                  <a:tcPr marL="68580" marR="68580" marT="0" marB="0"/>
                </a:tc>
                <a:tc>
                  <a:txBody>
                    <a:bodyPr/>
                    <a:lstStyle/>
                    <a:p>
                      <a:pPr marL="0" marR="0">
                        <a:spcBef>
                          <a:spcPts val="0"/>
                        </a:spcBef>
                        <a:spcAft>
                          <a:spcPts val="0"/>
                        </a:spcAft>
                        <a:tabLst>
                          <a:tab pos="2743200" algn="ctr"/>
                          <a:tab pos="5486400" algn="r"/>
                        </a:tabLst>
                      </a:pPr>
                      <a:r>
                        <a:rPr lang="en-US" sz="1200" dirty="0" smtClean="0">
                          <a:effectLst/>
                          <a:highlight>
                            <a:srgbClr val="C0C0C0"/>
                          </a:highlight>
                        </a:rPr>
                        <a:t>=standard practice  =</a:t>
                      </a:r>
                      <a:r>
                        <a:rPr lang="en-US" sz="1200" dirty="0" smtClean="0">
                          <a:effectLst/>
                          <a:sym typeface="Wingdings"/>
                        </a:rPr>
                        <a:t></a:t>
                      </a:r>
                      <a:endParaRPr lang="en-US" sz="1200" dirty="0">
                        <a:solidFill>
                          <a:srgbClr val="000000"/>
                        </a:solidFill>
                        <a:effectLst/>
                        <a:latin typeface="Times New Roman"/>
                        <a:ea typeface="Calibri"/>
                      </a:endParaRPr>
                    </a:p>
                  </a:txBody>
                  <a:tcPr marL="68580" marR="68580" marT="0" marB="0"/>
                </a:tc>
                <a:tc>
                  <a:txBody>
                    <a:bodyPr/>
                    <a:lstStyle/>
                    <a:p>
                      <a:pPr marL="0" marR="0">
                        <a:spcBef>
                          <a:spcPts val="0"/>
                        </a:spcBef>
                        <a:spcAft>
                          <a:spcPts val="0"/>
                        </a:spcAft>
                        <a:tabLst>
                          <a:tab pos="2743200" algn="ctr"/>
                          <a:tab pos="5486400" algn="r"/>
                        </a:tabLst>
                      </a:pPr>
                      <a:r>
                        <a:rPr lang="en-US" sz="1200" dirty="0" smtClean="0">
                          <a:effectLst/>
                          <a:highlight>
                            <a:srgbClr val="C0C0C0"/>
                          </a:highlight>
                        </a:rPr>
                        <a:t>=standard practice  =</a:t>
                      </a:r>
                      <a:r>
                        <a:rPr lang="en-US" sz="1200" dirty="0" smtClean="0">
                          <a:effectLst/>
                          <a:sym typeface="Wingdings"/>
                        </a:rPr>
                        <a:t></a:t>
                      </a:r>
                    </a:p>
                    <a:p>
                      <a:pPr marL="0" marR="0">
                        <a:spcBef>
                          <a:spcPts val="0"/>
                        </a:spcBef>
                        <a:spcAft>
                          <a:spcPts val="0"/>
                        </a:spcAft>
                        <a:tabLst>
                          <a:tab pos="2743200" algn="ctr"/>
                          <a:tab pos="5486400" algn="r"/>
                        </a:tabLst>
                      </a:pPr>
                      <a:r>
                        <a:rPr lang="en-US" sz="1200" dirty="0" smtClean="0">
                          <a:solidFill>
                            <a:srgbClr val="000000"/>
                          </a:solidFill>
                          <a:effectLst/>
                          <a:latin typeface="Times New Roman"/>
                          <a:ea typeface="Calibri"/>
                        </a:rPr>
                        <a:t>(+</a:t>
                      </a:r>
                      <a:r>
                        <a:rPr lang="en-US" sz="1200" baseline="0" dirty="0" smtClean="0">
                          <a:solidFill>
                            <a:srgbClr val="000000"/>
                          </a:solidFill>
                          <a:effectLst/>
                          <a:latin typeface="Times New Roman"/>
                          <a:ea typeface="Calibri"/>
                        </a:rPr>
                        <a:t>site training)</a:t>
                      </a:r>
                      <a:endParaRPr lang="en-US" sz="1200" dirty="0">
                        <a:solidFill>
                          <a:srgbClr val="000000"/>
                        </a:solidFill>
                        <a:effectLst/>
                        <a:latin typeface="Times New Roman"/>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a:t>
                      </a:r>
                      <a:r>
                        <a:rPr lang="en-US" sz="1100" b="1" u="sng" dirty="0" smtClean="0">
                          <a:solidFill>
                            <a:srgbClr val="FF0000"/>
                          </a:solidFill>
                          <a:effectLst/>
                          <a:highlight>
                            <a:srgbClr val="C0C0C0"/>
                          </a:highlight>
                        </a:rPr>
                        <a:t>enhanced practic</a:t>
                      </a:r>
                      <a:r>
                        <a:rPr lang="en-US" sz="1100" b="1" u="none" dirty="0" smtClean="0">
                          <a:solidFill>
                            <a:srgbClr val="FF0000"/>
                          </a:solidFill>
                          <a:effectLst/>
                          <a:highlight>
                            <a:srgbClr val="C0C0C0"/>
                          </a:highlight>
                        </a:rPr>
                        <a:t>e    </a:t>
                      </a:r>
                      <a:r>
                        <a:rPr lang="en-US" sz="1100" dirty="0" smtClean="0">
                          <a:solidFill>
                            <a:srgbClr val="FF0000"/>
                          </a:solidFill>
                          <a:effectLst/>
                          <a:highlight>
                            <a:srgbClr val="C0C0C0"/>
                          </a:highlight>
                        </a:rPr>
                        <a:t>=</a:t>
                      </a:r>
                      <a:r>
                        <a:rPr lang="en-US" sz="1100" dirty="0" smtClean="0">
                          <a:solidFill>
                            <a:srgbClr val="FF0000"/>
                          </a:solidFill>
                          <a:effectLst/>
                          <a:sym typeface="Wingdings"/>
                        </a:rPr>
                        <a:t></a:t>
                      </a:r>
                      <a:endParaRPr lang="en-US" sz="1100" dirty="0" smtClean="0">
                        <a:solidFill>
                          <a:srgbClr val="FF0000"/>
                        </a:solidFill>
                        <a:effectLst/>
                        <a:highlight>
                          <a:srgbClr val="C0C0C0"/>
                        </a:highlight>
                      </a:endParaRP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 standard practice         </a:t>
                      </a:r>
                      <a:r>
                        <a:rPr lang="en-US" sz="1100" baseline="0" dirty="0" smtClean="0">
                          <a:solidFill>
                            <a:srgbClr val="FF0000"/>
                          </a:solidFill>
                          <a:effectLst/>
                          <a:highlight>
                            <a:srgbClr val="C0C0C0"/>
                          </a:highlight>
                        </a:rPr>
                        <a:t> </a:t>
                      </a:r>
                      <a:r>
                        <a:rPr lang="en-US" sz="1100" dirty="0" smtClean="0">
                          <a:solidFill>
                            <a:srgbClr val="FF0000"/>
                          </a:solidFill>
                          <a:effectLst/>
                          <a:highlight>
                            <a:srgbClr val="C0C0C0"/>
                          </a:highlight>
                        </a:rPr>
                        <a:t> </a:t>
                      </a:r>
                    </a:p>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100" dirty="0" smtClean="0">
                          <a:solidFill>
                            <a:srgbClr val="FF0000"/>
                          </a:solidFill>
                          <a:effectLst/>
                          <a:highlight>
                            <a:srgbClr val="C0C0C0"/>
                          </a:highlight>
                        </a:rPr>
                        <a:t>+ interventions              =</a:t>
                      </a:r>
                      <a:r>
                        <a:rPr lang="en-US" sz="1100" dirty="0" smtClean="0">
                          <a:solidFill>
                            <a:srgbClr val="FF0000"/>
                          </a:solidFill>
                          <a:effectLst/>
                          <a:sym typeface="Wingdings"/>
                        </a:rPr>
                        <a:t></a:t>
                      </a:r>
                      <a:br>
                        <a:rPr lang="en-US" sz="1100" dirty="0" smtClean="0">
                          <a:solidFill>
                            <a:srgbClr val="FF0000"/>
                          </a:solidFill>
                          <a:effectLst/>
                          <a:sym typeface="Wingdings"/>
                        </a:rPr>
                      </a:br>
                      <a:r>
                        <a:rPr lang="en-US" sz="1100" dirty="0" smtClean="0">
                          <a:effectLst/>
                          <a:sym typeface="Wingdings"/>
                        </a:rPr>
                        <a:t>(full implementation of </a:t>
                      </a:r>
                      <a:r>
                        <a:rPr lang="en-US" sz="1100" baseline="0" dirty="0" smtClean="0">
                          <a:effectLst/>
                          <a:sym typeface="Wingdings"/>
                        </a:rPr>
                        <a:t> </a:t>
                      </a:r>
                      <a:r>
                        <a:rPr lang="en-US" sz="1100" dirty="0" smtClean="0">
                          <a:effectLst/>
                          <a:sym typeface="Wingdings"/>
                        </a:rPr>
                        <a:t>interventions)</a:t>
                      </a:r>
                    </a:p>
                  </a:txBody>
                  <a:tcPr marL="68580" marR="68580" marT="0" marB="0"/>
                </a:tc>
              </a:tr>
              <a:tr h="441960">
                <a:tc>
                  <a:txBody>
                    <a:bodyPr/>
                    <a:lstStyle/>
                    <a:p>
                      <a:pPr marL="0" marR="0" indent="0" algn="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400" b="1" dirty="0" smtClean="0">
                          <a:solidFill>
                            <a:srgbClr val="CC00CC"/>
                          </a:solidFill>
                          <a:effectLst/>
                          <a:latin typeface="Times New Roman"/>
                          <a:ea typeface="Calibri"/>
                        </a:rPr>
                        <a:t>Evaluation Framework</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b="1" dirty="0" smtClean="0">
                          <a:solidFill>
                            <a:srgbClr val="CC00CC"/>
                          </a:solidFill>
                          <a:effectLst/>
                        </a:rPr>
                        <a:t>Baseline status</a:t>
                      </a:r>
                    </a:p>
                    <a:p>
                      <a:pPr marL="0" marR="0" indent="0" algn="ctr"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dirty="0" smtClean="0">
                          <a:solidFill>
                            <a:srgbClr val="CC00CC"/>
                          </a:solidFill>
                          <a:effectLst/>
                          <a:latin typeface="Times New Roman"/>
                          <a:ea typeface="Calibri"/>
                        </a:rPr>
                        <a:t>(pre-intervention)</a:t>
                      </a:r>
                      <a:endParaRPr lang="en-US" sz="1400" dirty="0" smtClean="0">
                        <a:solidFill>
                          <a:srgbClr val="CC00CC"/>
                        </a:solidFill>
                        <a:effectLst/>
                        <a:latin typeface="Times New Roman"/>
                        <a:ea typeface="Calibri"/>
                      </a:endParaRPr>
                    </a:p>
                  </a:txBody>
                  <a:tcPr marL="68580" marR="68580" marT="0" marB="0"/>
                </a:tc>
                <a:tc>
                  <a:txBody>
                    <a:bodyPr/>
                    <a:lstStyle/>
                    <a:p>
                      <a:pPr marL="0" marR="0">
                        <a:spcBef>
                          <a:spcPts val="0"/>
                        </a:spcBef>
                        <a:spcAft>
                          <a:spcPts val="0"/>
                        </a:spcAft>
                        <a:tabLst>
                          <a:tab pos="2743200" algn="ctr"/>
                          <a:tab pos="5486400" algn="r"/>
                        </a:tabLst>
                      </a:pPr>
                      <a:r>
                        <a:rPr lang="en-US" sz="1200" b="1" dirty="0" smtClean="0">
                          <a:solidFill>
                            <a:srgbClr val="CC00CC"/>
                          </a:solidFill>
                          <a:effectLst/>
                          <a:latin typeface="Times New Roman"/>
                          <a:ea typeface="Calibri"/>
                        </a:rPr>
                        <a:t>Monitor PDSA process &amp; assess preliminary outcomes</a:t>
                      </a:r>
                      <a:endParaRPr lang="en-US" sz="1200" b="1" dirty="0">
                        <a:solidFill>
                          <a:srgbClr val="CC00CC"/>
                        </a:solidFill>
                        <a:effectLst/>
                        <a:latin typeface="Times New Roman"/>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b="1" baseline="0" dirty="0" smtClean="0">
                          <a:solidFill>
                            <a:srgbClr val="CC00CC"/>
                          </a:solidFill>
                          <a:effectLst/>
                          <a:latin typeface="Times New Roman"/>
                          <a:ea typeface="Calibri"/>
                        </a:rPr>
                        <a:t>M</a:t>
                      </a:r>
                      <a:r>
                        <a:rPr lang="en-US" sz="1200" b="1" dirty="0" smtClean="0">
                          <a:solidFill>
                            <a:srgbClr val="CC00CC"/>
                          </a:solidFill>
                          <a:effectLst/>
                          <a:latin typeface="Times New Roman"/>
                          <a:ea typeface="Calibri"/>
                        </a:rPr>
                        <a:t>onitor &amp; evaluate </a:t>
                      </a:r>
                      <a:r>
                        <a:rPr lang="en-US" sz="1200" b="1" baseline="0" dirty="0" smtClean="0">
                          <a:solidFill>
                            <a:srgbClr val="CC00CC"/>
                          </a:solidFill>
                          <a:effectLst/>
                          <a:latin typeface="Times New Roman"/>
                          <a:ea typeface="Calibri"/>
                        </a:rPr>
                        <a:t> </a:t>
                      </a:r>
                      <a:r>
                        <a:rPr lang="en-US" sz="1200" b="0" baseline="0" dirty="0" smtClean="0">
                          <a:solidFill>
                            <a:srgbClr val="CC00CC"/>
                          </a:solidFill>
                          <a:effectLst/>
                          <a:latin typeface="Times New Roman"/>
                          <a:ea typeface="Calibri"/>
                        </a:rPr>
                        <a:t>intermediate  outcomes</a:t>
                      </a:r>
                      <a:endParaRPr lang="en-US" sz="1200" b="0" dirty="0" smtClean="0">
                        <a:solidFill>
                          <a:srgbClr val="CC00CC"/>
                        </a:solidFill>
                        <a:effectLst/>
                        <a:latin typeface="Times New Roman"/>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1200" b="1" baseline="0" dirty="0" smtClean="0">
                          <a:solidFill>
                            <a:srgbClr val="CC00CC"/>
                          </a:solidFill>
                          <a:effectLst/>
                          <a:latin typeface="Times New Roman"/>
                          <a:ea typeface="Calibri"/>
                        </a:rPr>
                        <a:t>M</a:t>
                      </a:r>
                      <a:r>
                        <a:rPr lang="en-US" sz="1200" b="1" dirty="0" smtClean="0">
                          <a:solidFill>
                            <a:srgbClr val="CC00CC"/>
                          </a:solidFill>
                          <a:effectLst/>
                          <a:latin typeface="Times New Roman"/>
                          <a:ea typeface="Calibri"/>
                        </a:rPr>
                        <a:t>onitor &amp; evaluate </a:t>
                      </a:r>
                      <a:r>
                        <a:rPr lang="en-US" sz="1200" b="1" baseline="0" dirty="0" smtClean="0">
                          <a:solidFill>
                            <a:srgbClr val="CC00CC"/>
                          </a:solidFill>
                          <a:effectLst/>
                          <a:latin typeface="Times New Roman"/>
                          <a:ea typeface="Calibri"/>
                        </a:rPr>
                        <a:t> </a:t>
                      </a:r>
                      <a:br>
                        <a:rPr lang="en-US" sz="1200" b="1" baseline="0" dirty="0" smtClean="0">
                          <a:solidFill>
                            <a:srgbClr val="CC00CC"/>
                          </a:solidFill>
                          <a:effectLst/>
                          <a:latin typeface="Times New Roman"/>
                          <a:ea typeface="Calibri"/>
                        </a:rPr>
                      </a:br>
                      <a:r>
                        <a:rPr lang="en-US" sz="1200" b="0" baseline="0" dirty="0" smtClean="0">
                          <a:solidFill>
                            <a:srgbClr val="CC00CC"/>
                          </a:solidFill>
                          <a:effectLst/>
                          <a:latin typeface="Times New Roman"/>
                          <a:ea typeface="Calibri"/>
                        </a:rPr>
                        <a:t>post intervention outcomes</a:t>
                      </a:r>
                      <a:endParaRPr lang="en-US" sz="1200" b="0" dirty="0" smtClean="0">
                        <a:solidFill>
                          <a:srgbClr val="CC00CC"/>
                        </a:solidFill>
                        <a:effectLst/>
                        <a:latin typeface="Times New Roman"/>
                        <a:ea typeface="Calibri"/>
                      </a:endParaRPr>
                    </a:p>
                  </a:txBody>
                  <a:tcPr marL="68580" marR="68580" marT="0" marB="0"/>
                </a:tc>
              </a:tr>
            </a:tbl>
          </a:graphicData>
        </a:graphic>
      </p:graphicFrame>
      <p:sp>
        <p:nvSpPr>
          <p:cNvPr id="7" name="Rectangle 5"/>
          <p:cNvSpPr>
            <a:spLocks noGrp="1"/>
          </p:cNvSpPr>
          <p:nvPr>
            <p:ph type="body" idx="1"/>
          </p:nvPr>
        </p:nvSpPr>
        <p:spPr>
          <a:xfrm>
            <a:off x="228600" y="1371600"/>
            <a:ext cx="8763000" cy="838200"/>
          </a:xfrm>
        </p:spPr>
        <p:txBody>
          <a:bodyPr>
            <a:normAutofit fontScale="85000" lnSpcReduction="20000"/>
          </a:bodyPr>
          <a:lstStyle/>
          <a:p>
            <a:pPr algn="ctr" eaLnBrk="1" fontAlgn="auto" hangingPunct="1">
              <a:spcAft>
                <a:spcPts val="0"/>
              </a:spcAft>
              <a:buClr>
                <a:schemeClr val="tx1"/>
              </a:buClr>
              <a:defRPr/>
            </a:pPr>
            <a:r>
              <a:rPr lang="en-US" sz="2000" b="1" dirty="0" smtClean="0"/>
              <a:t>2 Key Evaluation Strategies to Evaluate Outcomes/Impact of Interventions </a:t>
            </a:r>
          </a:p>
          <a:p>
            <a:pPr marL="342900" indent="-342900" eaLnBrk="1" fontAlgn="auto" hangingPunct="1">
              <a:spcAft>
                <a:spcPts val="0"/>
              </a:spcAft>
              <a:buClr>
                <a:schemeClr val="tx1"/>
              </a:buClr>
              <a:buFont typeface="Arial" pitchFamily="34" charset="0"/>
              <a:buChar char="•"/>
              <a:defRPr/>
            </a:pPr>
            <a:r>
              <a:rPr lang="en-US" sz="2000" b="1" dirty="0" smtClean="0">
                <a:solidFill>
                  <a:srgbClr val="CC00CC"/>
                </a:solidFill>
              </a:rPr>
              <a:t>Quasi-experimental design comparing potentially non-equivalent comparison groups</a:t>
            </a:r>
          </a:p>
          <a:p>
            <a:pPr marL="317" indent="-246888" eaLnBrk="1" fontAlgn="auto" hangingPunct="1">
              <a:spcAft>
                <a:spcPts val="0"/>
              </a:spcAft>
              <a:buClr>
                <a:schemeClr val="tx1"/>
              </a:buClr>
              <a:buFont typeface="Calibri" pitchFamily="34" charset="0"/>
              <a:buChar char="•"/>
              <a:defRPr/>
            </a:pPr>
            <a:r>
              <a:rPr lang="en-US" sz="2000" b="1" dirty="0" smtClean="0">
                <a:solidFill>
                  <a:srgbClr val="CC00CC"/>
                </a:solidFill>
              </a:rPr>
              <a:t>  Comparison of pre- and post-intervention status</a:t>
            </a:r>
          </a:p>
        </p:txBody>
      </p:sp>
      <p:pic>
        <p:nvPicPr>
          <p:cNvPr id="59398" name="Picture 820" descr="C:\Users\motion\Pictures\padohlogo-7-201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
            <a:ext cx="1981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txBox="1">
            <a:spLocks/>
          </p:cNvSpPr>
          <p:nvPr/>
        </p:nvSpPr>
        <p:spPr bwMode="auto">
          <a:xfrm>
            <a:off x="0" y="304800"/>
            <a:ext cx="5984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20000"/>
              </a:spcBef>
              <a:buClr>
                <a:srgbClr val="0BD0D9"/>
              </a:buClr>
              <a:buSzPct val="95000"/>
              <a:buFont typeface="Wingdings 2" pitchFamily="18" charset="2"/>
              <a:buNone/>
            </a:pPr>
            <a:r>
              <a:rPr lang="en-US" b="1">
                <a:latin typeface="Constantia" pitchFamily="18" charset="0"/>
              </a:rPr>
              <a:t>CPI Software Application Administrator Control Panel</a:t>
            </a:r>
            <a:br>
              <a:rPr lang="en-US" b="1">
                <a:latin typeface="Constantia" pitchFamily="18" charset="0"/>
              </a:rPr>
            </a:br>
            <a:r>
              <a:rPr lang="en-US" sz="1400" i="1">
                <a:latin typeface="Constantia" pitchFamily="18" charset="0"/>
              </a:rPr>
              <a:t>(Demonstration of  workflow management functionality)</a:t>
            </a: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t="16418" r="17863" b="7835"/>
          <a:stretch>
            <a:fillRect/>
          </a:stretch>
        </p:blipFill>
        <p:spPr bwMode="auto">
          <a:xfrm>
            <a:off x="0" y="1201738"/>
            <a:ext cx="8010525"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820" descr="C:\Users\motion\Pictures\padohlogo-7-201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
            <a:ext cx="1981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2"/>
          <p:cNvSpPr txBox="1">
            <a:spLocks/>
          </p:cNvSpPr>
          <p:nvPr/>
        </p:nvSpPr>
        <p:spPr bwMode="auto">
          <a:xfrm>
            <a:off x="0" y="-33338"/>
            <a:ext cx="648493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20000"/>
              </a:spcBef>
              <a:buClr>
                <a:srgbClr val="0BD0D9"/>
              </a:buClr>
              <a:buSzPct val="95000"/>
              <a:buFont typeface="Wingdings 2" pitchFamily="18" charset="2"/>
              <a:buNone/>
            </a:pPr>
            <a:r>
              <a:rPr lang="en-US" b="1">
                <a:latin typeface="Constantia" pitchFamily="18" charset="0"/>
              </a:rPr>
              <a:t>CPI Software Application Administrator Control Panel</a:t>
            </a:r>
            <a:br>
              <a:rPr lang="en-US" b="1">
                <a:latin typeface="Constantia" pitchFamily="18" charset="0"/>
              </a:rPr>
            </a:br>
            <a:r>
              <a:rPr lang="en-US" sz="1400" i="1">
                <a:latin typeface="Constantia" pitchFamily="18" charset="0"/>
              </a:rPr>
              <a:t>(Demonstration of patient </a:t>
            </a:r>
            <a:r>
              <a:rPr lang="ja-JP" altLang="en-US" sz="1400" i="1">
                <a:latin typeface="Constantia" pitchFamily="18" charset="0"/>
              </a:rPr>
              <a:t>“</a:t>
            </a:r>
            <a:r>
              <a:rPr lang="en-US" altLang="ja-JP" sz="1400" i="1">
                <a:latin typeface="Constantia" pitchFamily="18" charset="0"/>
              </a:rPr>
              <a:t>facesheet</a:t>
            </a:r>
            <a:r>
              <a:rPr lang="ja-JP" altLang="en-US" sz="1400" i="1">
                <a:latin typeface="Constantia" pitchFamily="18" charset="0"/>
              </a:rPr>
              <a:t>”</a:t>
            </a:r>
            <a:r>
              <a:rPr lang="en-US" altLang="ja-JP" sz="1400" i="1">
                <a:latin typeface="Constantia" pitchFamily="18" charset="0"/>
              </a:rPr>
              <a:t>  showing longitudinal follow-up data)</a:t>
            </a:r>
            <a:endParaRPr lang="en-US" sz="1400" i="1">
              <a:latin typeface="Constantia" pitchFamily="18" charset="0"/>
            </a:endParaRPr>
          </a:p>
        </p:txBody>
      </p:sp>
      <p:sp>
        <p:nvSpPr>
          <p:cNvPr id="61443" name="Rectangle 10"/>
          <p:cNvSpPr>
            <a:spLocks noChangeArrowheads="1"/>
          </p:cNvSpPr>
          <p:nvPr/>
        </p:nvSpPr>
        <p:spPr bwMode="auto">
          <a:xfrm>
            <a:off x="6723063" y="71438"/>
            <a:ext cx="2420937" cy="697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t>This CPI software application patient </a:t>
            </a:r>
            <a:r>
              <a:rPr lang="ja-JP" altLang="en-US" sz="1200" b="1"/>
              <a:t>“</a:t>
            </a:r>
            <a:r>
              <a:rPr lang="en-US" altLang="ja-JP" sz="1200" b="1"/>
              <a:t>Facesheet</a:t>
            </a:r>
            <a:r>
              <a:rPr lang="ja-JP" altLang="en-US" sz="1200" b="1"/>
              <a:t>”</a:t>
            </a:r>
            <a:r>
              <a:rPr lang="en-US" altLang="ja-JP" sz="1200" b="1"/>
              <a:t> displays 12 mos. (4 quarters) of patient history showing rising HIV-RNA viral load (VL) and declining CD4 T-lymphocyte (CD4) during a period of loss to follow-up. </a:t>
            </a:r>
            <a:r>
              <a:rPr lang="en-US" altLang="ja-JP" sz="900"/>
              <a:t/>
            </a:r>
            <a:br>
              <a:rPr lang="en-US" altLang="ja-JP" sz="900"/>
            </a:br>
            <a:r>
              <a:rPr lang="en-US" altLang="ja-JP" sz="900" u="sng"/>
              <a:t>Footnotes</a:t>
            </a:r>
            <a:r>
              <a:rPr lang="en-US" altLang="ja-JP" sz="900"/>
              <a:t>: On the table below the chart, the patient is </a:t>
            </a:r>
            <a:r>
              <a:rPr lang="ja-JP" altLang="en-US" sz="900"/>
              <a:t>‘</a:t>
            </a:r>
            <a:r>
              <a:rPr lang="en-US" altLang="ja-JP" sz="900"/>
              <a:t>flagged</a:t>
            </a:r>
            <a:r>
              <a:rPr lang="ja-JP" altLang="en-US" sz="900"/>
              <a:t>’</a:t>
            </a:r>
            <a:r>
              <a:rPr lang="en-US" altLang="ja-JP" sz="900"/>
              <a:t> for loss to follow-up after 6 months since the last medical visit as indicated by the ELC icon (indicating early stage of loss to care). The patient had been </a:t>
            </a:r>
            <a:r>
              <a:rPr lang="ja-JP" altLang="en-US" sz="900"/>
              <a:t>‘</a:t>
            </a:r>
            <a:r>
              <a:rPr lang="en-US" altLang="ja-JP" sz="900"/>
              <a:t>flagged</a:t>
            </a:r>
            <a:r>
              <a:rPr lang="ja-JP" altLang="en-US" sz="900"/>
              <a:t>’</a:t>
            </a:r>
            <a:r>
              <a:rPr lang="en-US" altLang="ja-JP" sz="900"/>
              <a:t> for HAB HIV and Partner Services (PS) risk counseling since the last medical visit. Upon field investigation to find and link the patient back to prevention/care, a follow-up unmet needs assessment (fUNA) conducted on the 9</a:t>
            </a:r>
            <a:r>
              <a:rPr lang="en-US" altLang="ja-JP" sz="900" baseline="30000"/>
              <a:t>th</a:t>
            </a:r>
            <a:r>
              <a:rPr lang="en-US" altLang="ja-JP" sz="900"/>
              <a:t> month after the last medical visit detected patient unmet needs/difficulties with transportation, injection drug use, and medication adherence as the reasons for the lapse in care as indicated by the icon </a:t>
            </a:r>
            <a:r>
              <a:rPr lang="ja-JP" altLang="en-US" sz="900"/>
              <a:t>‘</a:t>
            </a:r>
            <a:r>
              <a:rPr lang="en-US" altLang="ja-JP" sz="900"/>
              <a:t>flags</a:t>
            </a:r>
            <a:r>
              <a:rPr lang="ja-JP" altLang="en-US" sz="900"/>
              <a:t>’</a:t>
            </a:r>
            <a:r>
              <a:rPr lang="en-US" altLang="ja-JP" sz="900"/>
              <a:t> for these domains. When the CPI software application is co-installed with CareWare, the HRSA software application used by most RWCA Part C HIV clinics (which only captures clinical information accessed by physicians), the CPI software application automatically imports CareWare clinical data including VL and CD4 and integrates these data with UNA psychosocial status data  from the patient re-intake UNA interview (typically collected by case managers on a separate paper/electronic forms), thus allowing a visual display of the correlation of patient clinical and psychosocial status. The Facesheet is an enhanced case management (ECM) tool which facilitates clinician-case manager collaboration by enabling co-management of the patient through a common interface.  The CPI application can also be used to document and track ECM actions taken on the flagged domains.   </a:t>
            </a:r>
          </a:p>
          <a:p>
            <a:endParaRPr lang="en-US" sz="900"/>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l="980" t="7835" r="26118"/>
          <a:stretch>
            <a:fillRect/>
          </a:stretch>
        </p:blipFill>
        <p:spPr bwMode="auto">
          <a:xfrm>
            <a:off x="34925" y="533400"/>
            <a:ext cx="66706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a:ln>
            <a:miter lim="800000"/>
            <a:headEnd/>
            <a:tailEnd/>
          </a:ln>
          <a:extLst>
            <a:ext uri="{FAA26D3D-D897-4be2-8F04-BA451C77F1D7}"/>
          </a:extLst>
        </p:spPr>
        <p:txBody>
          <a:bodyPr/>
          <a:lstStyle/>
          <a:p>
            <a:pPr eaLnBrk="1" fontAlgn="auto" hangingPunct="1">
              <a:spcAft>
                <a:spcPts val="0"/>
              </a:spcAft>
              <a:defRPr/>
            </a:pPr>
            <a:r>
              <a:rPr smtClean="0">
                <a:solidFill>
                  <a:srgbClr val="DBE7B6"/>
                </a:solidFill>
              </a:rPr>
              <a:t>Acknowledgments</a:t>
            </a:r>
            <a:endParaRPr sz="2800" smtClean="0">
              <a:ln>
                <a:noFill/>
              </a:ln>
              <a:solidFill>
                <a:srgbClr val="DBE7B6"/>
              </a:solidFill>
            </a:endParaRPr>
          </a:p>
        </p:txBody>
      </p:sp>
      <p:sp>
        <p:nvSpPr>
          <p:cNvPr id="103426" name="Rectangle 5"/>
          <p:cNvSpPr>
            <a:spLocks noGrp="1"/>
          </p:cNvSpPr>
          <p:nvPr>
            <p:ph type="body" idx="1"/>
          </p:nvPr>
        </p:nvSpPr>
        <p:spPr>
          <a:xfrm>
            <a:off x="0" y="609600"/>
            <a:ext cx="9144000" cy="4495800"/>
          </a:xfrm>
        </p:spPr>
        <p:txBody>
          <a:bodyPr/>
          <a:lstStyle/>
          <a:p>
            <a:pPr algn="ctr" eaLnBrk="1" hangingPunct="1">
              <a:lnSpc>
                <a:spcPct val="80000"/>
              </a:lnSpc>
              <a:buClr>
                <a:schemeClr val="tx1"/>
              </a:buClr>
              <a:defRPr/>
            </a:pPr>
            <a:r>
              <a:rPr lang="en-US" sz="2000" b="1" smtClean="0">
                <a:ea typeface="ＭＳ Ｐゴシック" pitchFamily="34" charset="-128"/>
              </a:rPr>
              <a:t>The Critical Phase Interventions (CPI) project is a </a:t>
            </a:r>
            <a:br>
              <a:rPr lang="en-US" sz="2000" b="1" smtClean="0">
                <a:ea typeface="ＭＳ Ｐゴシック" pitchFamily="34" charset="-128"/>
              </a:rPr>
            </a:br>
            <a:r>
              <a:rPr lang="en-US" sz="2000" b="1" smtClean="0">
                <a:ea typeface="ＭＳ Ｐゴシック" pitchFamily="34" charset="-128"/>
              </a:rPr>
              <a:t>cross-program collaboration initiative</a:t>
            </a:r>
            <a:br>
              <a:rPr lang="en-US" sz="2000" b="1" smtClean="0">
                <a:ea typeface="ＭＳ Ｐゴシック" pitchFamily="34" charset="-128"/>
              </a:rPr>
            </a:br>
            <a:r>
              <a:rPr lang="en-US" sz="1500" smtClean="0">
                <a:solidFill>
                  <a:srgbClr val="BFBFBF"/>
                </a:solidFill>
                <a:ea typeface="ＭＳ Ｐゴシック" pitchFamily="34" charset="-128"/>
              </a:rPr>
              <a:t>of the</a:t>
            </a:r>
          </a:p>
          <a:p>
            <a:pPr algn="ctr" eaLnBrk="1" hangingPunct="1">
              <a:lnSpc>
                <a:spcPct val="80000"/>
              </a:lnSpc>
              <a:buClr>
                <a:schemeClr val="tx1"/>
              </a:buClr>
              <a:defRPr/>
            </a:pPr>
            <a:endParaRPr lang="en-US" sz="1500" b="1" smtClean="0">
              <a:solidFill>
                <a:srgbClr val="BFBFBF"/>
              </a:solidFill>
              <a:ea typeface="ＭＳ Ｐゴシック" pitchFamily="34" charset="-128"/>
            </a:endParaRPr>
          </a:p>
          <a:p>
            <a:pPr algn="ctr" eaLnBrk="1" hangingPunct="1">
              <a:lnSpc>
                <a:spcPct val="80000"/>
              </a:lnSpc>
              <a:buClr>
                <a:schemeClr val="tx1"/>
              </a:buClr>
              <a:defRPr/>
            </a:pPr>
            <a:endParaRPr lang="en-US" sz="1500" b="1" smtClean="0">
              <a:solidFill>
                <a:srgbClr val="BFBFBF"/>
              </a:solidFill>
              <a:ea typeface="ＭＳ Ｐゴシック" pitchFamily="34" charset="-128"/>
            </a:endParaRPr>
          </a:p>
          <a:p>
            <a:pPr algn="ctr" eaLnBrk="1" hangingPunct="1">
              <a:lnSpc>
                <a:spcPct val="80000"/>
              </a:lnSpc>
              <a:buClr>
                <a:schemeClr val="tx1"/>
              </a:buClr>
              <a:defRPr/>
            </a:pPr>
            <a:r>
              <a:rPr lang="en-US" sz="2000" b="1" smtClean="0">
                <a:ea typeface="ＭＳ Ｐゴシック" pitchFamily="34" charset="-128"/>
              </a:rPr>
              <a:t/>
            </a:r>
            <a:br>
              <a:rPr lang="en-US" sz="2000" b="1" smtClean="0">
                <a:ea typeface="ＭＳ Ｐゴシック" pitchFamily="34" charset="-128"/>
              </a:rPr>
            </a:br>
            <a:endParaRPr lang="en-US" sz="2000" b="1" smtClean="0">
              <a:ea typeface="ＭＳ Ｐゴシック" pitchFamily="34" charset="-128"/>
            </a:endParaRPr>
          </a:p>
          <a:p>
            <a:pPr algn="ctr" eaLnBrk="1" hangingPunct="1">
              <a:lnSpc>
                <a:spcPct val="80000"/>
              </a:lnSpc>
              <a:buClr>
                <a:schemeClr val="tx1"/>
              </a:buClr>
              <a:defRPr/>
            </a:pPr>
            <a:r>
              <a:rPr lang="en-US" sz="1500" smtClean="0">
                <a:solidFill>
                  <a:srgbClr val="BFBFBF"/>
                </a:solidFill>
                <a:ea typeface="ＭＳ Ｐゴシック" pitchFamily="34" charset="-128"/>
              </a:rPr>
              <a:t>The CPI project will contribute protocol and info systems tools to the PA SPNS Systems Linkages Project </a:t>
            </a:r>
            <a:br>
              <a:rPr lang="en-US" sz="1500" smtClean="0">
                <a:solidFill>
                  <a:srgbClr val="BFBFBF"/>
                </a:solidFill>
                <a:ea typeface="ＭＳ Ｐゴシック" pitchFamily="34" charset="-128"/>
              </a:rPr>
            </a:br>
            <a:r>
              <a:rPr lang="en-US" sz="1500" smtClean="0">
                <a:solidFill>
                  <a:srgbClr val="BFBFBF"/>
                </a:solidFill>
                <a:ea typeface="ＭＳ Ｐゴシック" pitchFamily="34" charset="-128"/>
              </a:rPr>
              <a:t>developed in partnership with</a:t>
            </a:r>
            <a:r>
              <a:rPr lang="en-US" sz="2000" b="1" smtClean="0">
                <a:ea typeface="ＭＳ Ｐゴシック" pitchFamily="34" charset="-128"/>
              </a:rPr>
              <a:t/>
            </a:r>
            <a:br>
              <a:rPr lang="en-US" sz="2000" b="1" smtClean="0">
                <a:ea typeface="ＭＳ Ｐゴシック" pitchFamily="34" charset="-128"/>
              </a:rPr>
            </a:br>
            <a:r>
              <a:rPr lang="en-US" sz="1400" b="1" smtClean="0">
                <a:ea typeface="ＭＳ Ｐゴシック" pitchFamily="34" charset="-128"/>
              </a:rPr>
              <a:t/>
            </a:r>
            <a:br>
              <a:rPr lang="en-US" sz="1400" b="1" smtClean="0">
                <a:ea typeface="ＭＳ Ｐゴシック" pitchFamily="34" charset="-128"/>
              </a:rPr>
            </a:br>
            <a:r>
              <a:rPr lang="en-US" sz="1400" b="1" smtClean="0">
                <a:ea typeface="ＭＳ Ｐゴシック" pitchFamily="34" charset="-128"/>
              </a:rPr>
              <a:t/>
            </a:r>
            <a:br>
              <a:rPr lang="en-US" sz="1400" b="1" smtClean="0">
                <a:ea typeface="ＭＳ Ｐゴシック" pitchFamily="34" charset="-128"/>
              </a:rPr>
            </a:br>
            <a:endParaRPr lang="en-US" sz="1400" b="1" smtClean="0">
              <a:ea typeface="ＭＳ Ｐゴシック" pitchFamily="34" charset="-128"/>
            </a:endParaRPr>
          </a:p>
          <a:p>
            <a:pPr algn="ctr" eaLnBrk="1" hangingPunct="1">
              <a:lnSpc>
                <a:spcPct val="80000"/>
              </a:lnSpc>
              <a:buClr>
                <a:schemeClr val="tx1"/>
              </a:buClr>
              <a:defRPr/>
            </a:pPr>
            <a:endParaRPr lang="en-US" sz="1400" b="1" smtClean="0">
              <a:ea typeface="ＭＳ Ｐゴシック" pitchFamily="34" charset="-128"/>
            </a:endParaRPr>
          </a:p>
          <a:p>
            <a:pPr algn="ctr" eaLnBrk="1" hangingPunct="1">
              <a:lnSpc>
                <a:spcPct val="80000"/>
              </a:lnSpc>
              <a:buClr>
                <a:schemeClr val="tx1"/>
              </a:buClr>
              <a:defRPr/>
            </a:pPr>
            <a:r>
              <a:rPr lang="en-US" sz="1400" b="1" smtClean="0">
                <a:ea typeface="ＭＳ Ｐゴシック" pitchFamily="34" charset="-128"/>
              </a:rPr>
              <a:t/>
            </a:r>
            <a:br>
              <a:rPr lang="en-US" sz="1400" b="1" smtClean="0">
                <a:ea typeface="ＭＳ Ｐゴシック" pitchFamily="34" charset="-128"/>
              </a:rPr>
            </a:br>
            <a:r>
              <a:rPr lang="en-US" sz="1400" b="1" smtClean="0">
                <a:ea typeface="ＭＳ Ｐゴシック" pitchFamily="34" charset="-128"/>
              </a:rPr>
              <a:t>Technical Support | Epidemiology &amp; Health Services Research - Biostatistics &amp; Informatics Team hosted by</a:t>
            </a:r>
            <a:r>
              <a:rPr lang="en-US" sz="2000" b="1" smtClean="0">
                <a:ea typeface="ＭＳ Ｐゴシック" pitchFamily="34" charset="-128"/>
              </a:rPr>
              <a:t> </a:t>
            </a:r>
            <a:endParaRPr lang="en-US" sz="1400" b="1" smtClean="0">
              <a:ea typeface="ＭＳ Ｐゴシック" pitchFamily="34" charset="-128"/>
            </a:endParaRPr>
          </a:p>
          <a:p>
            <a:pPr algn="ctr" eaLnBrk="1" hangingPunct="1">
              <a:lnSpc>
                <a:spcPct val="80000"/>
              </a:lnSpc>
              <a:buClr>
                <a:schemeClr val="tx1"/>
              </a:buClr>
              <a:defRPr/>
            </a:pPr>
            <a:r>
              <a:rPr lang="en-US" sz="1400" b="1" smtClean="0">
                <a:ea typeface="ＭＳ Ｐゴシック" pitchFamily="34" charset="-128"/>
              </a:rPr>
              <a:t/>
            </a:r>
            <a:br>
              <a:rPr lang="en-US" sz="1400" b="1" smtClean="0">
                <a:ea typeface="ＭＳ Ｐゴシック" pitchFamily="34" charset="-128"/>
              </a:rPr>
            </a:br>
            <a:endParaRPr lang="en-US" sz="1400" b="1" smtClean="0">
              <a:ea typeface="ＭＳ Ｐゴシック" pitchFamily="34" charset="-128"/>
            </a:endParaRPr>
          </a:p>
          <a:p>
            <a:pPr algn="ctr" eaLnBrk="1" hangingPunct="1">
              <a:lnSpc>
                <a:spcPct val="80000"/>
              </a:lnSpc>
              <a:buClr>
                <a:schemeClr val="tx1"/>
              </a:buClr>
              <a:defRPr/>
            </a:pPr>
            <a:endParaRPr lang="en-US" sz="1400" b="1" smtClean="0">
              <a:ea typeface="ＭＳ Ｐゴシック" pitchFamily="34" charset="-128"/>
            </a:endParaRPr>
          </a:p>
          <a:p>
            <a:pPr algn="ctr" eaLnBrk="1" hangingPunct="1">
              <a:lnSpc>
                <a:spcPct val="80000"/>
              </a:lnSpc>
              <a:buClr>
                <a:schemeClr val="tx1"/>
              </a:buClr>
              <a:defRPr/>
            </a:pPr>
            <a:endParaRPr lang="en-US" sz="1400" b="1" smtClean="0">
              <a:ea typeface="ＭＳ Ｐゴシック" pitchFamily="34" charset="-128"/>
            </a:endParaRPr>
          </a:p>
          <a:p>
            <a:pPr algn="ctr" eaLnBrk="1" hangingPunct="1">
              <a:lnSpc>
                <a:spcPct val="80000"/>
              </a:lnSpc>
              <a:buClr>
                <a:schemeClr val="tx1"/>
              </a:buClr>
              <a:defRPr/>
            </a:pPr>
            <a:r>
              <a:rPr lang="en-US" sz="1400" b="1" smtClean="0">
                <a:ea typeface="ＭＳ Ｐゴシック" pitchFamily="34" charset="-128"/>
              </a:rPr>
              <a:t>Dept. of Public Health Sciences</a:t>
            </a:r>
            <a:endParaRPr lang="en-US" sz="2000" smtClean="0">
              <a:ea typeface="ＭＳ Ｐゴシック" pitchFamily="34" charset="-128"/>
            </a:endParaRPr>
          </a:p>
          <a:p>
            <a:pPr algn="ctr" eaLnBrk="1" hangingPunct="1">
              <a:lnSpc>
                <a:spcPct val="80000"/>
              </a:lnSpc>
              <a:buClr>
                <a:schemeClr val="tx1"/>
              </a:buClr>
              <a:defRPr/>
            </a:pPr>
            <a:endParaRPr lang="en-US" sz="2000" smtClean="0">
              <a:ea typeface="ＭＳ Ｐゴシック" pitchFamily="34" charset="-128"/>
            </a:endParaRPr>
          </a:p>
        </p:txBody>
      </p:sp>
      <p:sp>
        <p:nvSpPr>
          <p:cNvPr id="624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205A7B9-1AD8-420E-9A8E-689825B97305}" type="slidenum">
              <a:rPr lang="en-US">
                <a:solidFill>
                  <a:srgbClr val="D1EAEE"/>
                </a:solidFill>
              </a:rPr>
              <a:pPr eaLnBrk="1" hangingPunct="1"/>
              <a:t>57</a:t>
            </a:fld>
            <a:endParaRPr lang="en-US">
              <a:solidFill>
                <a:srgbClr val="D1EAEE"/>
              </a:solidFill>
            </a:endParaRPr>
          </a:p>
        </p:txBody>
      </p:sp>
      <p:pic>
        <p:nvPicPr>
          <p:cNvPr id="62469" name="Picture 820" descr="C:\Users\motion\Pictures\padohlogo-7-201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0"/>
            <a:ext cx="2830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70" name="Group 67"/>
          <p:cNvGrpSpPr>
            <a:grpSpLocks/>
          </p:cNvGrpSpPr>
          <p:nvPr/>
        </p:nvGrpSpPr>
        <p:grpSpPr bwMode="auto">
          <a:xfrm>
            <a:off x="1524000" y="5416550"/>
            <a:ext cx="5938838" cy="1289050"/>
            <a:chOff x="12918" y="10645"/>
            <a:chExt cx="4184" cy="1310"/>
          </a:xfrm>
        </p:grpSpPr>
        <p:sp>
          <p:nvSpPr>
            <p:cNvPr id="62474" name="Text Box 50"/>
            <p:cNvSpPr txBox="1">
              <a:spLocks noChangeArrowheads="1"/>
            </p:cNvSpPr>
            <p:nvPr/>
          </p:nvSpPr>
          <p:spPr bwMode="auto">
            <a:xfrm>
              <a:off x="12918" y="10959"/>
              <a:ext cx="4184" cy="9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a:ea typeface="ヒラギノ角ゴ Pro W3" pitchFamily="2" charset="-128"/>
                </a:rPr>
                <a:t>This work was supported by grants from CDC and HRSA to Pennsylvania. Opinions expressed do not represent CDC or HRSA  policies.</a:t>
              </a:r>
            </a:p>
            <a:p>
              <a:pPr eaLnBrk="1" hangingPunct="1"/>
              <a:endParaRPr lang="en-US" sz="1400">
                <a:ea typeface="ヒラギノ角ゴ Pro W3" pitchFamily="2" charset="-128"/>
              </a:endParaRPr>
            </a:p>
            <a:p>
              <a:pPr eaLnBrk="1" hangingPunct="1"/>
              <a:endParaRPr lang="en-US" sz="1400">
                <a:ea typeface="ヒラギノ角ゴ Pro W3" pitchFamily="2" charset="-128"/>
              </a:endParaRPr>
            </a:p>
            <a:p>
              <a:pPr eaLnBrk="1" hangingPunct="1"/>
              <a:endParaRPr lang="en-US" sz="1400">
                <a:ea typeface="ヒラギノ角ゴ Pro W3" pitchFamily="2" charset="-128"/>
              </a:endParaRPr>
            </a:p>
            <a:p>
              <a:pPr eaLnBrk="1" hangingPunct="1"/>
              <a:endParaRPr lang="en-US" sz="1400">
                <a:ea typeface="ヒラギノ角ゴ Pro W3" pitchFamily="2" charset="-128"/>
              </a:endParaRPr>
            </a:p>
            <a:p>
              <a:pPr eaLnBrk="1" hangingPunct="1"/>
              <a:endParaRPr lang="en-US" sz="1400">
                <a:ea typeface="ヒラギノ角ゴ Pro W3" pitchFamily="2" charset="-128"/>
              </a:endParaRPr>
            </a:p>
          </p:txBody>
        </p:sp>
        <p:pic>
          <p:nvPicPr>
            <p:cNvPr id="62475" name="Picture 59" descr="Health Resources and Services Administration, H R S 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4" y="11420"/>
              <a:ext cx="165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12920" y="10645"/>
              <a:ext cx="4182" cy="350"/>
            </a:xfrm>
            <a:prstGeom prst="rect">
              <a:avLst/>
            </a:prstGeom>
            <a:solidFill>
              <a:schemeClr val="accent2">
                <a:lumMod val="60000"/>
                <a:lumOff val="40000"/>
              </a:schemeClr>
            </a:solidFill>
            <a:ln w="9525">
              <a:noFill/>
              <a:miter lim="800000"/>
              <a:headEnd/>
              <a:tailEnd/>
            </a:ln>
            <a:effectLst/>
          </p:spPr>
          <p:txBody>
            <a:bodyPr lIns="97775" tIns="48878" rIns="97775" bIns="48878">
              <a:spAutoFit/>
            </a:bodyPr>
            <a:lstStyle/>
            <a:p>
              <a:pPr algn="ctr" defTabSz="977900" eaLnBrk="0" hangingPunct="0">
                <a:spcBef>
                  <a:spcPct val="50000"/>
                </a:spcBef>
                <a:defRPr/>
              </a:pPr>
              <a:r>
                <a:rPr lang="en-US" sz="1600" b="1" dirty="0">
                  <a:solidFill>
                    <a:srgbClr val="F8F8F8"/>
                  </a:solidFill>
                  <a:latin typeface="Arial" charset="0"/>
                  <a:ea typeface="ヒラギノ角ゴ Pro W3" pitchFamily="1" charset="-128"/>
                </a:rPr>
                <a:t>Funding Support Provided by</a:t>
              </a:r>
            </a:p>
          </p:txBody>
        </p:sp>
        <p:pic>
          <p:nvPicPr>
            <p:cNvPr id="62477" name="Picture 61" descr="HHS.gov">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92" y="11331"/>
              <a:ext cx="562"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62" descr="cd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09" y="11411"/>
              <a:ext cx="782"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2471" name="Picture 10"/>
          <p:cNvPicPr>
            <a:picLocks noChangeAspect="1" noChangeArrowheads="1"/>
          </p:cNvPicPr>
          <p:nvPr/>
        </p:nvPicPr>
        <p:blipFill>
          <a:blip r:embed="rId9">
            <a:extLst>
              <a:ext uri="{28A0092B-C50C-407E-A947-70E740481C1C}">
                <a14:useLocalDpi xmlns:a14="http://schemas.microsoft.com/office/drawing/2010/main" val="0"/>
              </a:ext>
            </a:extLst>
          </a:blip>
          <a:srcRect l="954" t="23703" r="73318" b="65733"/>
          <a:stretch>
            <a:fillRect/>
          </a:stretch>
        </p:blipFill>
        <p:spPr bwMode="auto">
          <a:xfrm>
            <a:off x="3200400" y="3886200"/>
            <a:ext cx="27527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5" descr="Collaboration Center for Disease Control and Prevention of HIV and Other Related Diseases">
            <a:hlinkClick r:id="rId10" tooltip="Collaboration Center for Disease Control and Prevention of HIV and Other Related Diseases"/>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7238" y="3028950"/>
            <a:ext cx="76390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15" descr="hiv-virus-epibanner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9175" y="1524000"/>
            <a:ext cx="2562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743200"/>
            <a:ext cx="8305800" cy="1362456"/>
          </a:xfrm>
          <a:ln>
            <a:miter lim="800000"/>
            <a:headEnd/>
            <a:tailEnd/>
          </a:ln>
          <a:extLst>
            <a:ext uri="{FAA26D3D-D897-4be2-8F04-BA451C77F1D7}"/>
          </a:extLst>
        </p:spPr>
        <p:txBody>
          <a:bodyPr/>
          <a:lstStyle/>
          <a:p>
            <a:pPr>
              <a:defRPr/>
            </a:pPr>
            <a:r>
              <a:rPr smtClean="0"/>
              <a:t>Cross-Cutting Themes</a:t>
            </a:r>
            <a:endParaRPr/>
          </a:p>
        </p:txBody>
      </p:sp>
      <p:sp>
        <p:nvSpPr>
          <p:cNvPr id="634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4190B1D-AD4F-4BFD-8624-C73C52BE73E6}" type="slidenum">
              <a:rPr lang="en-US">
                <a:solidFill>
                  <a:srgbClr val="D1EAEE"/>
                </a:solidFill>
              </a:rPr>
              <a:pPr eaLnBrk="1" hangingPunct="1"/>
              <a:t>58</a:t>
            </a:fld>
            <a:endParaRPr lang="en-US">
              <a:solidFill>
                <a:srgbClr val="D1EAEE"/>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851648" cy="914400"/>
          </a:xfrm>
          <a:ln>
            <a:miter lim="800000"/>
            <a:headEnd/>
            <a:tailEnd/>
          </a:ln>
          <a:extLst>
            <a:ext uri="{FAA26D3D-D897-4be2-8F04-BA451C77F1D7}"/>
          </a:extLst>
        </p:spPr>
        <p:txBody>
          <a:bodyPr>
            <a:normAutofit fontScale="90000"/>
          </a:bodyPr>
          <a:lstStyle/>
          <a:p>
            <a:pPr algn="ctr">
              <a:defRPr/>
            </a:pPr>
            <a:r>
              <a:rPr lang="en-US" dirty="0" smtClean="0">
                <a:solidFill>
                  <a:srgbClr val="FFFFCC"/>
                </a:solidFill>
              </a:rPr>
              <a:t>Cross-Cutting Themes </a:t>
            </a:r>
            <a:r>
              <a:rPr lang="en-US" sz="4000" i="1" dirty="0" smtClean="0">
                <a:solidFill>
                  <a:srgbClr val="FFFFCC"/>
                </a:solidFill>
              </a:rPr>
              <a:t>Facilitated Discussion</a:t>
            </a:r>
            <a:endParaRPr lang="en-US" sz="4000" i="1" dirty="0">
              <a:solidFill>
                <a:srgbClr val="FFFFCC"/>
              </a:solidFill>
            </a:endParaRPr>
          </a:p>
        </p:txBody>
      </p:sp>
      <p:sp>
        <p:nvSpPr>
          <p:cNvPr id="22531" name="Subtitle 2"/>
          <p:cNvSpPr>
            <a:spLocks noGrp="1"/>
          </p:cNvSpPr>
          <p:nvPr>
            <p:ph type="subTitle" idx="1"/>
          </p:nvPr>
        </p:nvSpPr>
        <p:spPr>
          <a:xfrm>
            <a:off x="609600" y="2514600"/>
            <a:ext cx="7854950" cy="2895600"/>
          </a:xfrm>
          <a:ln>
            <a:miter lim="800000"/>
            <a:headEnd/>
            <a:tailEnd/>
          </a:ln>
          <a:extLst>
            <a:ext uri="{FAA26D3D-D897-4be2-8F04-BA451C77F1D7}"/>
          </a:extLst>
        </p:spPr>
        <p:txBody>
          <a:bodyPr numCol="2"/>
          <a:lstStyle/>
          <a:p>
            <a:pPr marL="457200" indent="-457200" algn="l">
              <a:buFont typeface="Arial"/>
              <a:buChar char="•"/>
              <a:defRPr/>
            </a:pPr>
            <a:r>
              <a:rPr lang="en-US" dirty="0" smtClean="0"/>
              <a:t>Engagement &amp; buy-in</a:t>
            </a:r>
          </a:p>
          <a:p>
            <a:pPr marL="457200" indent="-457200" algn="l">
              <a:buFont typeface="Arial"/>
              <a:buChar char="•"/>
              <a:defRPr/>
            </a:pPr>
            <a:r>
              <a:rPr lang="en-US" dirty="0" smtClean="0"/>
              <a:t>Communication</a:t>
            </a:r>
          </a:p>
          <a:p>
            <a:pPr marL="457200" indent="-457200" algn="l">
              <a:buFont typeface="Arial"/>
              <a:buChar char="•"/>
              <a:defRPr/>
            </a:pPr>
            <a:r>
              <a:rPr lang="en-US" dirty="0" smtClean="0"/>
              <a:t>Training &amp; support</a:t>
            </a:r>
          </a:p>
          <a:p>
            <a:pPr marL="457200" indent="-457200" algn="l">
              <a:buFont typeface="Arial"/>
              <a:buChar char="•"/>
              <a:defRPr/>
            </a:pPr>
            <a:r>
              <a:rPr lang="en-US" dirty="0" smtClean="0"/>
              <a:t>Oversight</a:t>
            </a:r>
          </a:p>
          <a:p>
            <a:pPr marL="457200" indent="-457200" algn="l">
              <a:buFont typeface="Arial"/>
              <a:buChar char="•"/>
              <a:defRPr/>
            </a:pPr>
            <a:r>
              <a:rPr lang="en-US" dirty="0" smtClean="0"/>
              <a:t>Processes</a:t>
            </a:r>
          </a:p>
          <a:p>
            <a:pPr algn="l">
              <a:buFont typeface="Wingdings 2" charset="0"/>
              <a:buNone/>
              <a:defRPr/>
            </a:pPr>
            <a:endParaRPr lang="en-US" dirty="0" smtClean="0"/>
          </a:p>
          <a:p>
            <a:pPr marL="457200" indent="-457200" algn="l">
              <a:buFont typeface="Arial"/>
              <a:buChar char="•"/>
              <a:defRPr/>
            </a:pPr>
            <a:r>
              <a:rPr lang="en-US" dirty="0" smtClean="0"/>
              <a:t>Consumer Involvement</a:t>
            </a:r>
            <a:endParaRPr lang="en-US" dirty="0"/>
          </a:p>
          <a:p>
            <a:pPr marL="457200" indent="-457200" algn="l">
              <a:buFont typeface="Arial"/>
              <a:buChar char="•"/>
              <a:defRPr/>
            </a:pPr>
            <a:r>
              <a:rPr lang="en-US" dirty="0" smtClean="0"/>
              <a:t>Data</a:t>
            </a:r>
          </a:p>
          <a:p>
            <a:pPr marL="457200" indent="-457200" algn="l">
              <a:buFont typeface="Arial"/>
              <a:buChar char="•"/>
              <a:defRPr/>
            </a:pPr>
            <a:r>
              <a:rPr lang="en-US" dirty="0" smtClean="0"/>
              <a:t>Core Elements</a:t>
            </a:r>
          </a:p>
          <a:p>
            <a:pPr marL="457200" indent="-457200" algn="l">
              <a:buFont typeface="Arial"/>
              <a:buChar char="•"/>
              <a:defRPr/>
            </a:pPr>
            <a:r>
              <a:rPr lang="en-US" dirty="0" smtClean="0"/>
              <a:t>Sustainability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851648" cy="914400"/>
          </a:xfrm>
          <a:ln>
            <a:miter lim="800000"/>
            <a:headEnd/>
            <a:tailEnd/>
          </a:ln>
          <a:extLst>
            <a:ext uri="{FAA26D3D-D897-4be2-8F04-BA451C77F1D7}"/>
          </a:extLst>
        </p:spPr>
        <p:txBody>
          <a:bodyPr/>
          <a:lstStyle/>
          <a:p>
            <a:pPr algn="ctr">
              <a:defRPr/>
            </a:pPr>
            <a:r>
              <a:rPr lang="en-US" dirty="0" smtClean="0">
                <a:solidFill>
                  <a:srgbClr val="DBE7B6"/>
                </a:solidFill>
              </a:rPr>
              <a:t>Primary Outcomes</a:t>
            </a:r>
            <a:endParaRPr lang="en-US" dirty="0"/>
          </a:p>
        </p:txBody>
      </p:sp>
      <p:sp>
        <p:nvSpPr>
          <p:cNvPr id="11267" name="Subtitle 2"/>
          <p:cNvSpPr>
            <a:spLocks noGrp="1"/>
          </p:cNvSpPr>
          <p:nvPr>
            <p:ph type="subTitle" idx="1"/>
          </p:nvPr>
        </p:nvSpPr>
        <p:spPr>
          <a:xfrm>
            <a:off x="609600" y="1828800"/>
            <a:ext cx="7854950" cy="4419600"/>
          </a:xfrm>
        </p:spPr>
        <p:txBody>
          <a:bodyPr/>
          <a:lstStyle/>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Increase in number of:</a:t>
            </a:r>
          </a:p>
          <a:p>
            <a:pPr lvl="2" indent="-457200" algn="l" eaLnBrk="1" hangingPunct="1">
              <a:lnSpc>
                <a:spcPct val="90000"/>
              </a:lnSpc>
              <a:buClr>
                <a:schemeClr val="tx1"/>
              </a:buClr>
              <a:buFont typeface="Wingdings" pitchFamily="2" charset="2"/>
              <a:buChar char="Ø"/>
            </a:pPr>
            <a:r>
              <a:rPr lang="en-US" sz="2900" smtClean="0">
                <a:ea typeface="ＭＳ Ｐゴシック" pitchFamily="34" charset="-128"/>
              </a:rPr>
              <a:t>people living with HIV who know their status</a:t>
            </a:r>
          </a:p>
          <a:p>
            <a:pPr lvl="2" indent="-457200" algn="l" eaLnBrk="1" hangingPunct="1">
              <a:lnSpc>
                <a:spcPct val="90000"/>
              </a:lnSpc>
              <a:buClr>
                <a:schemeClr val="tx1"/>
              </a:buClr>
              <a:buFont typeface="Wingdings" pitchFamily="2" charset="2"/>
              <a:buChar char="Ø"/>
            </a:pPr>
            <a:r>
              <a:rPr lang="en-US" sz="2900" smtClean="0">
                <a:ea typeface="ＭＳ Ｐゴシック" pitchFamily="34" charset="-128"/>
              </a:rPr>
              <a:t>newly-diagnosed linked to care</a:t>
            </a:r>
          </a:p>
          <a:p>
            <a:pPr lvl="2" indent="-457200" algn="l" eaLnBrk="1" hangingPunct="1">
              <a:lnSpc>
                <a:spcPct val="90000"/>
              </a:lnSpc>
              <a:buClr>
                <a:schemeClr val="tx1"/>
              </a:buClr>
              <a:buFont typeface="Wingdings" pitchFamily="2" charset="2"/>
              <a:buChar char="Ø"/>
            </a:pPr>
            <a:r>
              <a:rPr lang="en-US" sz="2900" smtClean="0">
                <a:ea typeface="ＭＳ Ｐゴシック" pitchFamily="34" charset="-128"/>
              </a:rPr>
              <a:t>HIV-positive individuals who are virally suppressed</a:t>
            </a:r>
          </a:p>
          <a:p>
            <a:pPr lvl="2" indent="-457200" algn="l" eaLnBrk="1" hangingPunct="1">
              <a:lnSpc>
                <a:spcPct val="90000"/>
              </a:lnSpc>
              <a:buClr>
                <a:schemeClr val="tx1"/>
              </a:buClr>
              <a:buFont typeface="Wingdings" pitchFamily="2" charset="2"/>
              <a:buChar char="Ø"/>
            </a:pPr>
            <a:r>
              <a:rPr lang="en-US" sz="2900" smtClean="0">
                <a:ea typeface="ＭＳ Ｐゴシック" pitchFamily="34" charset="-128"/>
              </a:rPr>
              <a:t>HIV-positive individuals retained in quality HIV care</a:t>
            </a:r>
          </a:p>
          <a:p>
            <a:pPr lvl="2" indent="-457200" algn="l" eaLnBrk="1" hangingPunct="1">
              <a:lnSpc>
                <a:spcPct val="90000"/>
              </a:lnSpc>
              <a:buClr>
                <a:schemeClr val="tx1"/>
              </a:buClr>
              <a:buFont typeface="Arial" pitchFamily="34" charset="0"/>
              <a:buChar char="•"/>
            </a:pPr>
            <a:endParaRPr lang="en-US" sz="29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851648" cy="914400"/>
          </a:xfrm>
          <a:ln>
            <a:miter lim="800000"/>
            <a:headEnd/>
            <a:tailEnd/>
          </a:ln>
          <a:extLst>
            <a:ext uri="{FAA26D3D-D897-4be2-8F04-BA451C77F1D7}"/>
          </a:extLst>
        </p:spPr>
        <p:txBody>
          <a:bodyPr/>
          <a:lstStyle/>
          <a:p>
            <a:pPr algn="ctr">
              <a:defRPr/>
            </a:pPr>
            <a:r>
              <a:rPr lang="en-US" dirty="0" smtClean="0">
                <a:solidFill>
                  <a:srgbClr val="FFFFCC"/>
                </a:solidFill>
              </a:rPr>
              <a:t>Final Piece of Advice</a:t>
            </a:r>
            <a:endParaRPr lang="en-US" dirty="0">
              <a:solidFill>
                <a:srgbClr val="FFFFCC"/>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851648" cy="914400"/>
          </a:xfrm>
          <a:ln>
            <a:miter lim="800000"/>
            <a:headEnd/>
            <a:tailEnd/>
          </a:ln>
          <a:extLst>
            <a:ext uri="{FAA26D3D-D897-4be2-8F04-BA451C77F1D7}"/>
          </a:extLst>
        </p:spPr>
        <p:txBody>
          <a:bodyPr>
            <a:normAutofit fontScale="90000"/>
          </a:bodyPr>
          <a:lstStyle/>
          <a:p>
            <a:pPr algn="ctr">
              <a:defRPr/>
            </a:pPr>
            <a:r>
              <a:rPr lang="en-US" dirty="0" smtClean="0">
                <a:solidFill>
                  <a:srgbClr val="DBE7B6"/>
                </a:solidFill>
              </a:rPr>
              <a:t>Question-&amp;-Answer Period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851648" cy="914400"/>
          </a:xfrm>
          <a:ln>
            <a:miter lim="800000"/>
            <a:headEnd/>
            <a:tailEnd/>
          </a:ln>
          <a:extLst>
            <a:ext uri="{FAA26D3D-D897-4be2-8F04-BA451C77F1D7}"/>
          </a:extLst>
        </p:spPr>
        <p:txBody>
          <a:bodyPr/>
          <a:lstStyle/>
          <a:p>
            <a:pPr algn="ctr">
              <a:defRPr/>
            </a:pPr>
            <a:r>
              <a:rPr lang="en-US" dirty="0" smtClean="0">
                <a:solidFill>
                  <a:srgbClr val="DBE7B6"/>
                </a:solidFill>
              </a:rPr>
              <a:t>Unique SPNS Design</a:t>
            </a:r>
            <a:endParaRPr lang="en-US" dirty="0"/>
          </a:p>
        </p:txBody>
      </p:sp>
      <p:sp>
        <p:nvSpPr>
          <p:cNvPr id="12291" name="Subtitle 2"/>
          <p:cNvSpPr>
            <a:spLocks noGrp="1"/>
          </p:cNvSpPr>
          <p:nvPr>
            <p:ph type="subTitle" idx="1"/>
          </p:nvPr>
        </p:nvSpPr>
        <p:spPr>
          <a:xfrm>
            <a:off x="609600" y="1828800"/>
            <a:ext cx="7854950" cy="4419600"/>
          </a:xfrm>
        </p:spPr>
        <p:txBody>
          <a:bodyPr/>
          <a:lstStyle/>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Large in Scope</a:t>
            </a:r>
          </a:p>
          <a:p>
            <a:pPr lvl="2" indent="-457200" algn="l" eaLnBrk="1" hangingPunct="1">
              <a:lnSpc>
                <a:spcPct val="90000"/>
              </a:lnSpc>
              <a:buClr>
                <a:schemeClr val="tx1"/>
              </a:buClr>
              <a:buFont typeface="Arial" pitchFamily="34" charset="0"/>
              <a:buChar char="•"/>
            </a:pPr>
            <a:r>
              <a:rPr lang="en-US" sz="2900" smtClean="0">
                <a:ea typeface="ＭＳ Ｐゴシック" pitchFamily="34" charset="-128"/>
              </a:rPr>
              <a:t>Demonstration project funding was awarded to states</a:t>
            </a:r>
            <a:r>
              <a:rPr lang="ja-JP" altLang="en-US" sz="2900" smtClean="0">
                <a:ea typeface="ＭＳ Ｐゴシック" pitchFamily="34" charset="-128"/>
              </a:rPr>
              <a:t>’</a:t>
            </a:r>
            <a:r>
              <a:rPr lang="en-US" altLang="ja-JP" sz="2900" smtClean="0">
                <a:ea typeface="ＭＳ Ｐゴシック" pitchFamily="34" charset="-128"/>
              </a:rPr>
              <a:t> Part B grantee</a:t>
            </a:r>
          </a:p>
          <a:p>
            <a:pPr lvl="2" indent="-457200" algn="l" eaLnBrk="1" hangingPunct="1">
              <a:lnSpc>
                <a:spcPct val="90000"/>
              </a:lnSpc>
              <a:buClr>
                <a:schemeClr val="tx1"/>
              </a:buClr>
              <a:buFont typeface="Arial" pitchFamily="34" charset="0"/>
              <a:buChar char="•"/>
            </a:pPr>
            <a:endParaRPr lang="en-US" sz="2900" smtClean="0">
              <a:ea typeface="ＭＳ Ｐゴシック" pitchFamily="34" charset="-128"/>
            </a:endParaRPr>
          </a:p>
          <a:p>
            <a:pPr lvl="2" indent="-457200" algn="l" eaLnBrk="1" hangingPunct="1">
              <a:lnSpc>
                <a:spcPct val="90000"/>
              </a:lnSpc>
              <a:buClr>
                <a:schemeClr val="tx1"/>
              </a:buClr>
              <a:buFont typeface="Arial" pitchFamily="34" charset="0"/>
              <a:buChar char="•"/>
            </a:pPr>
            <a:r>
              <a:rPr lang="en-US" sz="2900" smtClean="0">
                <a:ea typeface="ＭＳ Ｐゴシック" pitchFamily="34" charset="-128"/>
              </a:rPr>
              <a:t>Intention is to facilitate linkage and retention by creating interventions that span systems of care</a:t>
            </a: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851648" cy="914400"/>
          </a:xfrm>
          <a:ln>
            <a:miter lim="800000"/>
            <a:headEnd/>
            <a:tailEnd/>
          </a:ln>
          <a:extLst>
            <a:ext uri="{FAA26D3D-D897-4be2-8F04-BA451C77F1D7}"/>
          </a:extLst>
        </p:spPr>
        <p:txBody>
          <a:bodyPr/>
          <a:lstStyle/>
          <a:p>
            <a:pPr algn="ctr">
              <a:defRPr/>
            </a:pPr>
            <a:r>
              <a:rPr lang="en-US" dirty="0" smtClean="0">
                <a:solidFill>
                  <a:srgbClr val="DBE7B6"/>
                </a:solidFill>
              </a:rPr>
              <a:t>Unique SPNS Design</a:t>
            </a:r>
            <a:endParaRPr lang="en-US" dirty="0"/>
          </a:p>
        </p:txBody>
      </p:sp>
      <p:sp>
        <p:nvSpPr>
          <p:cNvPr id="13315" name="Subtitle 2"/>
          <p:cNvSpPr>
            <a:spLocks noGrp="1"/>
          </p:cNvSpPr>
          <p:nvPr>
            <p:ph type="subTitle" idx="1"/>
          </p:nvPr>
        </p:nvSpPr>
        <p:spPr>
          <a:xfrm>
            <a:off x="609600" y="1828800"/>
            <a:ext cx="7854950" cy="4419600"/>
          </a:xfrm>
        </p:spPr>
        <p:txBody>
          <a:bodyPr/>
          <a:lstStyle/>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Hybrid design</a:t>
            </a:r>
          </a:p>
          <a:p>
            <a:pPr lvl="2" indent="-457200" algn="l" eaLnBrk="1" hangingPunct="1">
              <a:lnSpc>
                <a:spcPct val="90000"/>
              </a:lnSpc>
              <a:buClr>
                <a:schemeClr val="tx1"/>
              </a:buClr>
              <a:buFont typeface="Arial" pitchFamily="34" charset="0"/>
              <a:buChar char="•"/>
            </a:pPr>
            <a:r>
              <a:rPr lang="en-US" sz="2900" smtClean="0">
                <a:ea typeface="ＭＳ Ｐゴシック" pitchFamily="34" charset="-128"/>
              </a:rPr>
              <a:t>Initial </a:t>
            </a:r>
            <a:r>
              <a:rPr lang="en-US" sz="3200" smtClean="0">
                <a:ea typeface="ＭＳ Ｐゴシック" pitchFamily="34" charset="-128"/>
              </a:rPr>
              <a:t>two years use the Learning Collaborative Model to pilot test and select ideal systems linkage interventions</a:t>
            </a:r>
            <a:endParaRPr lang="en-US" sz="2900" smtClean="0">
              <a:ea typeface="ＭＳ Ｐゴシック" pitchFamily="34" charset="-128"/>
            </a:endParaRPr>
          </a:p>
          <a:p>
            <a:pPr lvl="2" indent="-457200" algn="l" eaLnBrk="1" hangingPunct="1">
              <a:lnSpc>
                <a:spcPct val="90000"/>
              </a:lnSpc>
              <a:buClr>
                <a:schemeClr val="tx1"/>
              </a:buClr>
              <a:buFont typeface="Arial" pitchFamily="34" charset="0"/>
              <a:buChar char="•"/>
            </a:pPr>
            <a:r>
              <a:rPr lang="en-US" sz="2900" smtClean="0">
                <a:ea typeface="ＭＳ Ｐゴシック" pitchFamily="34" charset="-128"/>
              </a:rPr>
              <a:t>Latter </a:t>
            </a:r>
            <a:r>
              <a:rPr lang="en-US" sz="3200" smtClean="0">
                <a:ea typeface="ＭＳ Ｐゴシック" pitchFamily="34" charset="-128"/>
              </a:rPr>
              <a:t>two years follow a traditional SPNS approach, with a wider-scale test of a set of systems linkage interventions in each state</a:t>
            </a:r>
            <a:endParaRPr lang="en-US" sz="2900" smtClean="0">
              <a:ea typeface="ＭＳ Ｐゴシック" pitchFamily="34" charset="-128"/>
            </a:endParaRP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851648" cy="914400"/>
          </a:xfrm>
          <a:ln>
            <a:miter lim="800000"/>
            <a:headEnd/>
            <a:tailEnd/>
          </a:ln>
          <a:extLst>
            <a:ext uri="{FAA26D3D-D897-4be2-8F04-BA451C77F1D7}"/>
          </a:extLst>
        </p:spPr>
        <p:txBody>
          <a:bodyPr/>
          <a:lstStyle/>
          <a:p>
            <a:pPr algn="ctr">
              <a:defRPr/>
            </a:pPr>
            <a:r>
              <a:rPr lang="en-US" dirty="0" smtClean="0">
                <a:solidFill>
                  <a:srgbClr val="DBE7B6"/>
                </a:solidFill>
              </a:rPr>
              <a:t>Grantees</a:t>
            </a:r>
            <a:endParaRPr lang="en-US" dirty="0"/>
          </a:p>
        </p:txBody>
      </p:sp>
      <p:sp>
        <p:nvSpPr>
          <p:cNvPr id="14339" name="Subtitle 2"/>
          <p:cNvSpPr>
            <a:spLocks noGrp="1"/>
          </p:cNvSpPr>
          <p:nvPr>
            <p:ph type="subTitle" idx="1"/>
          </p:nvPr>
        </p:nvSpPr>
        <p:spPr>
          <a:xfrm>
            <a:off x="609600" y="1447800"/>
            <a:ext cx="7854950" cy="4419600"/>
          </a:xfrm>
        </p:spPr>
        <p:txBody>
          <a:bodyPr/>
          <a:lstStyle/>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Demonstration States</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Louisiana</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Massachusetts</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New York</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North Carolina</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Pennsylvania</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Virginia</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Wisconsin</a:t>
            </a:r>
          </a:p>
          <a:p>
            <a:pPr lvl="2" indent="-457200" algn="l" eaLnBrk="1" hangingPunct="1">
              <a:lnSpc>
                <a:spcPct val="90000"/>
              </a:lnSpc>
              <a:buClr>
                <a:schemeClr val="tx1"/>
              </a:buClr>
            </a:pPr>
            <a:endParaRPr lang="en-US" sz="2600" smtClean="0">
              <a:ea typeface="ＭＳ Ｐゴシック" pitchFamily="34" charset="-128"/>
            </a:endParaRPr>
          </a:p>
          <a:p>
            <a:pPr lvl="1" indent="-457200" algn="l" eaLnBrk="1" hangingPunct="1">
              <a:lnSpc>
                <a:spcPct val="90000"/>
              </a:lnSpc>
              <a:buClr>
                <a:schemeClr val="tx1"/>
              </a:buClr>
              <a:buFont typeface="Arial" pitchFamily="34" charset="0"/>
              <a:buChar char="•"/>
            </a:pPr>
            <a:r>
              <a:rPr lang="en-US" sz="2900" smtClean="0">
                <a:ea typeface="ＭＳ Ｐゴシック" pitchFamily="34" charset="-128"/>
              </a:rPr>
              <a:t>Evaluation and Technical Assistance Center</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University of California, San Francisco (UCSF)</a:t>
            </a:r>
          </a:p>
          <a:p>
            <a:pPr lvl="2" indent="-457200" algn="l" eaLnBrk="1" hangingPunct="1">
              <a:lnSpc>
                <a:spcPct val="90000"/>
              </a:lnSpc>
              <a:buClr>
                <a:schemeClr val="tx1"/>
              </a:buClr>
              <a:buFont typeface="Arial" pitchFamily="34" charset="0"/>
              <a:buChar char="•"/>
            </a:pPr>
            <a:endParaRPr lang="en-US" sz="2600" smtClean="0">
              <a:ea typeface="ＭＳ Ｐゴシック" pitchFamily="34" charset="-128"/>
            </a:endParaRP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3894</TotalTime>
  <Words>3726</Words>
  <Application>Microsoft Office PowerPoint</Application>
  <PresentationFormat>On-screen Show (4:3)</PresentationFormat>
  <Paragraphs>678</Paragraphs>
  <Slides>61</Slides>
  <Notes>33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2" baseType="lpstr">
      <vt:lpstr>Arial</vt:lpstr>
      <vt:lpstr>ＭＳ Ｐゴシック</vt:lpstr>
      <vt:lpstr>Calibri</vt:lpstr>
      <vt:lpstr>Constantia</vt:lpstr>
      <vt:lpstr>Wingdings 2</vt:lpstr>
      <vt:lpstr>Wingdings</vt:lpstr>
      <vt:lpstr>TradeGothic</vt:lpstr>
      <vt:lpstr>Verdana</vt:lpstr>
      <vt:lpstr>ヒラギノ角ゴ Pro W3</vt:lpstr>
      <vt:lpstr>Flow</vt:lpstr>
      <vt:lpstr>Microsoft Word Document</vt:lpstr>
      <vt:lpstr> Using the Collaborative Model to Forge a Statewide Consensus on Linkage and Retention Interventions </vt:lpstr>
      <vt:lpstr>Overview of Session</vt:lpstr>
      <vt:lpstr>Introduction to the SPNS Systems Linkages and Access to Care Initiative</vt:lpstr>
      <vt:lpstr>Systems Linkages Initiative</vt:lpstr>
      <vt:lpstr>Populations of Interest</vt:lpstr>
      <vt:lpstr>Primary Outcomes</vt:lpstr>
      <vt:lpstr>Unique SPNS Design</vt:lpstr>
      <vt:lpstr>Unique SPNS Design</vt:lpstr>
      <vt:lpstr>Grantees</vt:lpstr>
      <vt:lpstr>Application of Collaborative Learning Model  in SPNS Initiative</vt:lpstr>
      <vt:lpstr>Collaborative Learning Model</vt:lpstr>
      <vt:lpstr>3 Major Phases</vt:lpstr>
      <vt:lpstr>Evolution of Learning Sessions: 1st Learning Session</vt:lpstr>
      <vt:lpstr>Evolution of Learning Sessions: Subsequent Sessions</vt:lpstr>
      <vt:lpstr>PowerPoint Presentation</vt:lpstr>
      <vt:lpstr>Repeated Use of Cycle</vt:lpstr>
      <vt:lpstr> Changes in Parallel </vt:lpstr>
      <vt:lpstr>Implementation</vt:lpstr>
      <vt:lpstr>Two Year Prep for Evaluation</vt:lpstr>
      <vt:lpstr>At end of 2 years…</vt:lpstr>
      <vt:lpstr>At end of 2 years…(cont.)</vt:lpstr>
      <vt:lpstr>Schedule of Meetings</vt:lpstr>
      <vt:lpstr>Application of Collaborative Model in Three States</vt:lpstr>
      <vt:lpstr>SPNS Systems Linkages and Access to Care Initiative in Virginia</vt:lpstr>
      <vt:lpstr>Pilot Sites</vt:lpstr>
      <vt:lpstr>Virginia- SW &amp; Central*</vt:lpstr>
      <vt:lpstr>Project Objectives for VA</vt:lpstr>
      <vt:lpstr>Target Population</vt:lpstr>
      <vt:lpstr>Scope of project</vt:lpstr>
      <vt:lpstr>PowerPoint Presentation</vt:lpstr>
      <vt:lpstr>Project  Roles &amp; Responsibilities</vt:lpstr>
      <vt:lpstr>Timeline of Learning Collaborative Activities</vt:lpstr>
      <vt:lpstr>Timeline of Learning Collaborative Activities</vt:lpstr>
      <vt:lpstr>Envisioning Scale-Up:  Regional Level</vt:lpstr>
      <vt:lpstr>Envisioning Scale-Up:  Statewide</vt:lpstr>
      <vt:lpstr>Anticipated Challenges</vt:lpstr>
      <vt:lpstr>PowerPoint Presentation</vt:lpstr>
      <vt:lpstr>Overview of Strategies</vt:lpstr>
      <vt:lpstr>Planning Group</vt:lpstr>
      <vt:lpstr>Strategies</vt:lpstr>
      <vt:lpstr>WNYS &amp; UMRG</vt:lpstr>
      <vt:lpstr>NYS Collaboratives</vt:lpstr>
      <vt:lpstr>Collaborative Progress</vt:lpstr>
      <vt:lpstr>UMRG preliminary results: types of strategies being tested or implemented</vt:lpstr>
      <vt:lpstr>Envisioning Widerscale</vt:lpstr>
      <vt:lpstr>NY LINKS CONTACTS</vt:lpstr>
      <vt:lpstr>PA SPNS System Linkages</vt:lpstr>
      <vt:lpstr>Performance Sites,  Core Project Team/ Performance Site PIs</vt:lpstr>
      <vt:lpstr>Stakeholder Engagement 1</vt:lpstr>
      <vt:lpstr>Stakeholder Engagement 2</vt:lpstr>
      <vt:lpstr>Stakeholder Engagement 2</vt:lpstr>
      <vt:lpstr>Key Objectives  &amp; Target Populations</vt:lpstr>
      <vt:lpstr>Study Design Framework &amp;  Use of Learning Collaborative Model  to Pilot Interventions &amp; Develop Methods Consensus</vt:lpstr>
      <vt:lpstr>Study Design &amp;  Evaluation Framework </vt:lpstr>
      <vt:lpstr>PowerPoint Presentation</vt:lpstr>
      <vt:lpstr>PowerPoint Presentation</vt:lpstr>
      <vt:lpstr>Acknowledgments</vt:lpstr>
      <vt:lpstr>Cross-Cutting Themes</vt:lpstr>
      <vt:lpstr>Cross-Cutting Themes Facilitated Discussion</vt:lpstr>
      <vt:lpstr>Final Piece of Advice</vt:lpstr>
      <vt:lpstr>Question-&amp;-Answer Period</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Health Information Technology Evaluation Center (HITEC)</dc:title>
  <dc:creator>cadmin</dc:creator>
  <cp:lastModifiedBy>Nicole Mandel</cp:lastModifiedBy>
  <cp:revision>245</cp:revision>
  <dcterms:created xsi:type="dcterms:W3CDTF">2011-06-17T16:57:56Z</dcterms:created>
  <dcterms:modified xsi:type="dcterms:W3CDTF">2012-12-02T18:47:02Z</dcterms:modified>
</cp:coreProperties>
</file>