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3"/>
  </p:notesMasterIdLst>
  <p:sldIdLst>
    <p:sldId id="266" r:id="rId2"/>
    <p:sldId id="268" r:id="rId3"/>
    <p:sldId id="274" r:id="rId4"/>
    <p:sldId id="277" r:id="rId5"/>
    <p:sldId id="272" r:id="rId6"/>
    <p:sldId id="273" r:id="rId7"/>
    <p:sldId id="271" r:id="rId8"/>
    <p:sldId id="275" r:id="rId9"/>
    <p:sldId id="270" r:id="rId10"/>
    <p:sldId id="267" r:id="rId11"/>
    <p:sldId id="27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mentel De Gusmao, Eduarda" initials="EG"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895"/>
    <a:srgbClr val="D331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86347" autoAdjust="0"/>
  </p:normalViewPr>
  <p:slideViewPr>
    <p:cSldViewPr snapToGrid="0" snapToObjects="1">
      <p:cViewPr varScale="1">
        <p:scale>
          <a:sx n="76" d="100"/>
          <a:sy n="76" d="100"/>
        </p:scale>
        <p:origin x="-154" y="-82"/>
      </p:cViewPr>
      <p:guideLst>
        <p:guide orient="horz" pos="2160"/>
        <p:guide pos="2880"/>
      </p:guideLst>
    </p:cSldViewPr>
  </p:slideViewPr>
  <p:outlineViewPr>
    <p:cViewPr>
      <p:scale>
        <a:sx n="33" d="100"/>
        <a:sy n="33" d="100"/>
      </p:scale>
      <p:origin x="0" y="204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76D18-DEA0-449C-BF26-58D018129313}" type="datetimeFigureOut">
              <a:rPr lang="en-US" smtClean="0"/>
              <a:t>11/4/2016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9BF30E-6187-4403-9106-44E3E400358B}" type="slidenum">
              <a:rPr lang="en-US" smtClean="0"/>
              <a:t>‹#›</a:t>
            </a:fld>
            <a:endParaRPr lang="en-US"/>
          </a:p>
        </p:txBody>
      </p:sp>
    </p:spTree>
    <p:extLst>
      <p:ext uri="{BB962C8B-B14F-4D97-AF65-F5344CB8AC3E}">
        <p14:creationId xmlns:p14="http://schemas.microsoft.com/office/powerpoint/2010/main" val="1518977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Required</a:t>
            </a:r>
            <a:r>
              <a:rPr lang="en-US" baseline="0" dirty="0"/>
              <a:t> slide. Please complete</a:t>
            </a:r>
            <a:endParaRPr lang="en-US" dirty="0"/>
          </a:p>
        </p:txBody>
      </p:sp>
      <p:sp>
        <p:nvSpPr>
          <p:cNvPr id="4" name="Slide Number Placeholder 3"/>
          <p:cNvSpPr>
            <a:spLocks noGrp="1"/>
          </p:cNvSpPr>
          <p:nvPr>
            <p:ph type="sldNum" sz="quarter" idx="10"/>
          </p:nvPr>
        </p:nvSpPr>
        <p:spPr/>
        <p:txBody>
          <a:bodyPr/>
          <a:lstStyle/>
          <a:p>
            <a:fld id="{A99BF30E-6187-4403-9106-44E3E400358B}" type="slidenum">
              <a:rPr lang="en-US" smtClean="0"/>
              <a:t>1</a:t>
            </a:fld>
            <a:endParaRPr lang="en-US"/>
          </a:p>
        </p:txBody>
      </p:sp>
    </p:spTree>
    <p:extLst>
      <p:ext uri="{BB962C8B-B14F-4D97-AF65-F5344CB8AC3E}">
        <p14:creationId xmlns:p14="http://schemas.microsoft.com/office/powerpoint/2010/main" val="47065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The global health response to HIV represents one of the remarkable public health achievements of recent times. This is result from the tremendous commitment, strong partnerships, generous funding from the US Government and other important players, using evidence based and innovative approaches. </a:t>
            </a:r>
          </a:p>
          <a:p>
            <a:endParaRPr lang="en-US" sz="1200" i="0"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Impressive response has occurred</a:t>
            </a:r>
            <a:r>
              <a:rPr lang="en-US" sz="1200" i="0" kern="1200" baseline="0" dirty="0">
                <a:solidFill>
                  <a:schemeClr val="tx1"/>
                </a:solidFill>
                <a:effectLst/>
                <a:latin typeface="+mn-lt"/>
                <a:ea typeface="+mn-ea"/>
                <a:cs typeface="+mn-cs"/>
              </a:rPr>
              <a:t> in Africa region where the </a:t>
            </a:r>
            <a:r>
              <a:rPr lang="en-US" sz="1200" i="0" kern="1200" dirty="0">
                <a:solidFill>
                  <a:schemeClr val="tx1"/>
                </a:solidFill>
                <a:effectLst/>
                <a:latin typeface="+mn-lt"/>
                <a:ea typeface="+mn-ea"/>
                <a:cs typeface="+mn-cs"/>
              </a:rPr>
              <a:t>number of adults and children newly infected with HIV was cut by 61% in 2015 compared to 2000, which means from 2.3 million to approximately 1.4 million. </a:t>
            </a:r>
          </a:p>
          <a:p>
            <a:r>
              <a:rPr lang="en-US" sz="1200" i="0" kern="1200" dirty="0">
                <a:solidFill>
                  <a:schemeClr val="tx1"/>
                </a:solidFill>
                <a:effectLst/>
                <a:latin typeface="+mn-lt"/>
                <a:ea typeface="+mn-ea"/>
                <a:cs typeface="+mn-cs"/>
              </a:rPr>
              <a:t>A continuing treatment scale-up lead to an estimated 11.4 million people receiving ART in mid-2015, so the ART coverage reached 41% in 2015. In 2000 it was less than 1%. </a:t>
            </a:r>
          </a:p>
          <a:p>
            <a:r>
              <a:rPr lang="en-US" sz="1200" i="0" kern="1200" dirty="0">
                <a:solidFill>
                  <a:schemeClr val="tx1"/>
                </a:solidFill>
                <a:effectLst/>
                <a:latin typeface="+mn-lt"/>
                <a:ea typeface="+mn-ea"/>
                <a:cs typeface="+mn-cs"/>
              </a:rPr>
              <a:t>The annual number of people dying from HIV-related causes was almost halved in the past decade. The estimated number of 800 000 people who died from HIV-related causes in the African Region in 2015 were 53% fewer than the 1.5 million people who lost their lives to HIV in 2004, when HIV deaths peaked. </a:t>
            </a:r>
          </a:p>
          <a:p>
            <a:r>
              <a:rPr lang="en-US" sz="1200" i="0" kern="1200" dirty="0">
                <a:solidFill>
                  <a:schemeClr val="tx1"/>
                </a:solidFill>
                <a:effectLst/>
                <a:latin typeface="+mn-lt"/>
                <a:ea typeface="+mn-ea"/>
                <a:cs typeface="+mn-cs"/>
              </a:rPr>
              <a:t>Major challenges remain in Africa, which continues to endure the greatest HIV burden in the world. The coverage and quality of HIV services is insufficient specially in some countries with high HIV prevalence coupled with lack of human resources. </a:t>
            </a:r>
          </a:p>
          <a:p>
            <a:endParaRPr lang="en-US" sz="1200" i="0" kern="1200" dirty="0">
              <a:solidFill>
                <a:schemeClr val="tx1"/>
              </a:solidFill>
              <a:effectLst/>
              <a:latin typeface="+mn-lt"/>
              <a:ea typeface="+mn-ea"/>
              <a:cs typeface="+mn-cs"/>
            </a:endParaRPr>
          </a:p>
          <a:p>
            <a:r>
              <a:rPr lang="en-US" dirty="0"/>
              <a:t>Ending the AIDS epidemic by 2030 is the challenge set by the Sustainable Development Goals. </a:t>
            </a:r>
          </a:p>
          <a:p>
            <a:r>
              <a:rPr lang="en-US" dirty="0"/>
              <a:t>to achieve the targets to reduce in 75% the annual number of people newly infected with HIV, zero new HIV infections among children;  to reduce the annual number of people dying from HIV related causes to less than 500 000; and to achieve the ninety – ninety – ninety </a:t>
            </a:r>
            <a:r>
              <a:rPr lang="en-US" baseline="0" dirty="0"/>
              <a:t> </a:t>
            </a:r>
            <a:r>
              <a:rPr lang="en-US" dirty="0"/>
              <a:t>by 2020,</a:t>
            </a:r>
            <a:r>
              <a:rPr lang="en-US" baseline="0" dirty="0"/>
              <a:t> </a:t>
            </a:r>
            <a:r>
              <a:rPr lang="en-US" sz="1200" i="0" kern="1200" dirty="0">
                <a:solidFill>
                  <a:schemeClr val="tx1"/>
                </a:solidFill>
                <a:effectLst/>
                <a:latin typeface="+mn-lt"/>
                <a:ea typeface="+mn-ea"/>
                <a:cs typeface="+mn-cs"/>
              </a:rPr>
              <a:t>improvements in the performance of health systems, including significant strengthening of human resources for health are</a:t>
            </a:r>
            <a:r>
              <a:rPr lang="en-US" sz="1200" i="0" kern="1200" baseline="0" dirty="0">
                <a:solidFill>
                  <a:schemeClr val="tx1"/>
                </a:solidFill>
                <a:effectLst/>
                <a:latin typeface="+mn-lt"/>
                <a:ea typeface="+mn-ea"/>
                <a:cs typeface="+mn-cs"/>
              </a:rPr>
              <a:t> needed.</a:t>
            </a:r>
            <a:endParaRPr lang="en-US" sz="120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99BF30E-6187-4403-9106-44E3E400358B}" type="slidenum">
              <a:rPr lang="en-US" smtClean="0"/>
              <a:t>2</a:t>
            </a:fld>
            <a:endParaRPr lang="en-US"/>
          </a:p>
        </p:txBody>
      </p:sp>
    </p:spTree>
    <p:extLst>
      <p:ext uri="{BB962C8B-B14F-4D97-AF65-F5344CB8AC3E}">
        <p14:creationId xmlns:p14="http://schemas.microsoft.com/office/powerpoint/2010/main" val="2605573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a:solidFill>
                  <a:schemeClr val="tx1"/>
                </a:solidFill>
                <a:effectLst/>
                <a:latin typeface="+mn-lt"/>
                <a:ea typeface="+mn-ea"/>
                <a:cs typeface="+mn-cs"/>
              </a:rPr>
              <a:t>WHO has identified a minimum threshold of health workforce density (which is 2.3 physicians, nurses, and midwives per 1000 population) below which coverage of essential interventions is highly unlikely.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a:solidFill>
                  <a:schemeClr val="tx1"/>
                </a:solidFill>
                <a:effectLst/>
                <a:latin typeface="+mn-lt"/>
                <a:ea typeface="+mn-ea"/>
                <a:cs typeface="+mn-cs"/>
              </a:rPr>
              <a:t>Of the 46 countries in the African Region, 36 have critical shortage of HRH, 8 with only about 0.8 physicians, nurses and midwives per 1000 population.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a:solidFill>
                  <a:schemeClr val="tx1"/>
                </a:solidFill>
                <a:effectLst/>
                <a:latin typeface="+mn-lt"/>
                <a:ea typeface="+mn-ea"/>
                <a:cs typeface="+mn-cs"/>
              </a:rPr>
              <a:t>Based on this minimum requirement, 36 countries in the African Region have shortages estimated at 820 000 doctors, nurses and midwives.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tackle the scarcity of Human resources in 2008, WHO launched global recommendations for rational redistribution of tasks among health workforce teams. </a:t>
            </a:r>
          </a:p>
          <a:p>
            <a:endParaRPr lang="pt-PT" dirty="0"/>
          </a:p>
          <a:p>
            <a:r>
              <a:rPr lang="en-US" dirty="0"/>
              <a:t>Nurses</a:t>
            </a:r>
            <a:r>
              <a:rPr lang="en-US" baseline="0" dirty="0"/>
              <a:t> are the f</a:t>
            </a:r>
            <a:r>
              <a:rPr lang="en-US" dirty="0"/>
              <a:t>rontline of health services, and provide over the 80% of the health care services worldwide. </a:t>
            </a:r>
            <a:r>
              <a:rPr lang="en-US" sz="1200" i="0" kern="1200" dirty="0">
                <a:solidFill>
                  <a:schemeClr val="tx1"/>
                </a:solidFill>
                <a:effectLst/>
                <a:latin typeface="+mn-lt"/>
                <a:ea typeface="+mn-ea"/>
                <a:cs typeface="+mn-cs"/>
              </a:rPr>
              <a:t>HIV/AIDS crisis has precipitated an urgent need to reorganize the healthcare team in order for nurses to effectively meet these challenges. </a:t>
            </a:r>
            <a:endParaRPr lang="pt-PT" dirty="0"/>
          </a:p>
        </p:txBody>
      </p:sp>
      <p:sp>
        <p:nvSpPr>
          <p:cNvPr id="4" name="Espaço Reservado para Número de Slide 3"/>
          <p:cNvSpPr>
            <a:spLocks noGrp="1"/>
          </p:cNvSpPr>
          <p:nvPr>
            <p:ph type="sldNum" sz="quarter" idx="10"/>
          </p:nvPr>
        </p:nvSpPr>
        <p:spPr/>
        <p:txBody>
          <a:bodyPr/>
          <a:lstStyle/>
          <a:p>
            <a:fld id="{A99BF30E-6187-4403-9106-44E3E400358B}" type="slidenum">
              <a:rPr lang="en-US" smtClean="0"/>
              <a:t>3</a:t>
            </a:fld>
            <a:endParaRPr lang="en-US"/>
          </a:p>
        </p:txBody>
      </p:sp>
    </p:spTree>
    <p:extLst>
      <p:ext uri="{BB962C8B-B14F-4D97-AF65-F5344CB8AC3E}">
        <p14:creationId xmlns:p14="http://schemas.microsoft.com/office/powerpoint/2010/main" val="2409248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PT" dirty="0"/>
              <a:t>ICAP is coordinating the </a:t>
            </a:r>
            <a:r>
              <a:rPr lang="pt-PT" dirty="0">
                <a:solidFill>
                  <a:srgbClr val="095895"/>
                </a:solidFill>
              </a:rPr>
              <a:t>Global Nurse Capacity Building Program (GNCBP),</a:t>
            </a:r>
            <a:r>
              <a:rPr lang="pt-PT" baseline="0" dirty="0">
                <a:solidFill>
                  <a:srgbClr val="095895"/>
                </a:solidFill>
              </a:rPr>
              <a:t> funded by HRSA and launched in 2009. </a:t>
            </a:r>
          </a:p>
          <a:p>
            <a:r>
              <a:rPr lang="en-US" dirty="0"/>
              <a:t>Development of a robust and well-trained nursing and midwifery workforce is central to ICAP’s strategy for strengthening health systems. </a:t>
            </a:r>
          </a:p>
          <a:p>
            <a:r>
              <a:rPr lang="en-US" dirty="0"/>
              <a:t>Through GNCBP, ICAP aims to improve health in sub-Saharan African countries by fostering individuals, institutions, and networks to expand, enhance, and sustain the nursing and midwifery workforce. </a:t>
            </a:r>
          </a:p>
          <a:p>
            <a:r>
              <a:rPr lang="en-US" dirty="0"/>
              <a:t>GNCBP consists of two subprojects: The Nursing Education Partnership Initiative to strengthen the capacity of nursing and midwifery educational institutions and ensure the production of sufficient, well-trained, clinically competent graduates; and General Nursing program, to increase nursing and midwifery capacity to provide HIV and primary care services;</a:t>
            </a:r>
            <a:endParaRPr lang="pt-PT" dirty="0"/>
          </a:p>
        </p:txBody>
      </p:sp>
      <p:sp>
        <p:nvSpPr>
          <p:cNvPr id="4" name="Espaço Reservado para Número de Slide 3"/>
          <p:cNvSpPr>
            <a:spLocks noGrp="1"/>
          </p:cNvSpPr>
          <p:nvPr>
            <p:ph type="sldNum" sz="quarter" idx="10"/>
          </p:nvPr>
        </p:nvSpPr>
        <p:spPr/>
        <p:txBody>
          <a:bodyPr/>
          <a:lstStyle/>
          <a:p>
            <a:fld id="{A99BF30E-6187-4403-9106-44E3E400358B}" type="slidenum">
              <a:rPr lang="en-US" smtClean="0"/>
              <a:t>4</a:t>
            </a:fld>
            <a:endParaRPr lang="en-US"/>
          </a:p>
        </p:txBody>
      </p:sp>
    </p:spTree>
    <p:extLst>
      <p:ext uri="{BB962C8B-B14F-4D97-AF65-F5344CB8AC3E}">
        <p14:creationId xmlns:p14="http://schemas.microsoft.com/office/powerpoint/2010/main" val="1478277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terms of in-service training ICAP has been </a:t>
            </a:r>
            <a:r>
              <a:rPr lang="en-US" sz="1200" kern="1200" dirty="0">
                <a:solidFill>
                  <a:schemeClr val="tx1"/>
                </a:solidFill>
                <a:effectLst/>
                <a:latin typeface="+mn-lt"/>
                <a:ea typeface="+mn-ea"/>
                <a:cs typeface="+mn-cs"/>
              </a:rPr>
              <a:t>training nurses and clinical officers as part of task sharing efforts. Once trained, nurses and clinical officers return to ICAP-supported health facilities to further mentor nurses in HIV care and treatment using a combination of innovative online training, hands-on practice in HIV care settings, and group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pt-PT" dirty="0"/>
          </a:p>
          <a:p>
            <a:r>
              <a:rPr lang="en-US" sz="1200" kern="1200" dirty="0">
                <a:solidFill>
                  <a:schemeClr val="tx1"/>
                </a:solidFill>
                <a:effectLst/>
                <a:latin typeface="+mn-lt"/>
                <a:ea typeface="+mn-ea"/>
                <a:cs typeface="+mn-cs"/>
              </a:rPr>
              <a:t>ICAP developed an Option B+ E-Learning free module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available in English, French, and Portuguese at </a:t>
            </a:r>
            <a:r>
              <a:rPr lang="en-US" sz="1200" u="sng" kern="1200" dirty="0">
                <a:solidFill>
                  <a:schemeClr val="tx1"/>
                </a:solidFill>
                <a:effectLst/>
                <a:latin typeface="+mn-lt"/>
                <a:ea typeface="+mn-ea"/>
                <a:cs typeface="+mn-cs"/>
              </a:rPr>
              <a:t>elearning.icap.columbia.edu</a:t>
            </a:r>
            <a:r>
              <a:rPr lang="en-US" sz="1200" kern="1200" dirty="0">
                <a:solidFill>
                  <a:schemeClr val="tx1"/>
                </a:solidFill>
                <a:effectLst/>
                <a:latin typeface="+mn-lt"/>
                <a:ea typeface="+mn-ea"/>
                <a:cs typeface="+mn-cs"/>
              </a:rPr>
              <a:t>. The module facilitates self-directed learning through six online sessions: 1) PMTCT basics, 2) HIV testing for the mother, 3) ART for the mother, 4) Care of the HIV-exposed infant, 5) Early infant diagnosis, and 6) Retention in care. The curriculum is competency-based and interactive, including case studies; So far 1258 nurses and midwives from 32 countries have used the module. (29 are African countries</a:t>
            </a:r>
            <a:r>
              <a:rPr lang="en-US" sz="1200" kern="1200" baseline="0" dirty="0">
                <a:solidFill>
                  <a:schemeClr val="tx1"/>
                </a:solidFill>
                <a:effectLst/>
                <a:latin typeface="+mn-lt"/>
                <a:ea typeface="+mn-ea"/>
                <a:cs typeface="+mn-cs"/>
              </a:rPr>
              <a:t> 2 </a:t>
            </a:r>
            <a:r>
              <a:rPr lang="en-US" sz="1200" kern="1200" baseline="0">
                <a:solidFill>
                  <a:schemeClr val="tx1"/>
                </a:solidFill>
                <a:effectLst/>
                <a:latin typeface="+mn-lt"/>
                <a:ea typeface="+mn-ea"/>
                <a:cs typeface="+mn-cs"/>
              </a:rPr>
              <a:t>from asia </a:t>
            </a:r>
            <a:r>
              <a:rPr lang="en-US" sz="1200" kern="1200" baseline="0" dirty="0">
                <a:solidFill>
                  <a:schemeClr val="tx1"/>
                </a:solidFill>
                <a:effectLst/>
                <a:latin typeface="+mn-lt"/>
                <a:ea typeface="+mn-ea"/>
                <a:cs typeface="+mn-cs"/>
              </a:rPr>
              <a:t>and 1 US)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t-PT" sz="1200" kern="1200" dirty="0">
                <a:solidFill>
                  <a:schemeClr val="tx1"/>
                </a:solidFill>
                <a:effectLst/>
                <a:latin typeface="+mn-lt"/>
                <a:ea typeface="+mn-ea"/>
                <a:cs typeface="+mn-cs"/>
              </a:rPr>
              <a:t>For pre-service</a:t>
            </a:r>
            <a:r>
              <a:rPr lang="pt-PT" sz="1200" kern="1200" baseline="0" dirty="0">
                <a:solidFill>
                  <a:schemeClr val="tx1"/>
                </a:solidFill>
                <a:effectLst/>
                <a:latin typeface="+mn-lt"/>
                <a:ea typeface="+mn-ea"/>
                <a:cs typeface="+mn-cs"/>
              </a:rPr>
              <a:t> training ICAP has been working with educational and training institutions in revising, updating and developing curricula, including HIV content as Option B+ and NIMART;</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pt-PT" dirty="0"/>
          </a:p>
        </p:txBody>
      </p:sp>
      <p:sp>
        <p:nvSpPr>
          <p:cNvPr id="4" name="Espaço Reservado para Número de Slide 3"/>
          <p:cNvSpPr>
            <a:spLocks noGrp="1"/>
          </p:cNvSpPr>
          <p:nvPr>
            <p:ph type="sldNum" sz="quarter" idx="10"/>
          </p:nvPr>
        </p:nvSpPr>
        <p:spPr/>
        <p:txBody>
          <a:bodyPr/>
          <a:lstStyle/>
          <a:p>
            <a:fld id="{A99BF30E-6187-4403-9106-44E3E400358B}" type="slidenum">
              <a:rPr lang="en-US" smtClean="0"/>
              <a:t>5</a:t>
            </a:fld>
            <a:endParaRPr lang="en-US"/>
          </a:p>
        </p:txBody>
      </p:sp>
    </p:spTree>
    <p:extLst>
      <p:ext uri="{BB962C8B-B14F-4D97-AF65-F5344CB8AC3E}">
        <p14:creationId xmlns:p14="http://schemas.microsoft.com/office/powerpoint/2010/main" val="3293090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dirty="0"/>
              <a:t>As of March 2016, there were 661 ICAP supported sites with NIMART strategy</a:t>
            </a:r>
            <a:r>
              <a:rPr lang="pt-PT" baseline="0" dirty="0"/>
              <a:t> with almost 490.000 patients enrolled in care including </a:t>
            </a:r>
            <a:r>
              <a:rPr lang="en-US" sz="1200" b="0" dirty="0">
                <a:solidFill>
                  <a:srgbClr val="095895"/>
                </a:solidFill>
                <a:effectLst/>
                <a:latin typeface="+mn-lt"/>
              </a:rPr>
              <a:t>adults and pediatric patients</a:t>
            </a:r>
            <a:r>
              <a:rPr lang="pt-PT" baseline="0" dirty="0"/>
              <a:t>; around 430.000 women who ever received ART and a total </a:t>
            </a:r>
            <a:r>
              <a:rPr lang="pt-PT" b="0" i="0" baseline="0" dirty="0"/>
              <a:t>of </a:t>
            </a:r>
            <a:r>
              <a:rPr lang="pt-PT" sz="1200" b="0" i="0" kern="1200" dirty="0">
                <a:solidFill>
                  <a:srgbClr val="095895"/>
                </a:solidFill>
                <a:effectLst/>
                <a:latin typeface="Calibri" panose="020F0502020204030204" pitchFamily="34" charset="0"/>
                <a:ea typeface="+mn-ea"/>
                <a:cs typeface="+mn-cs"/>
              </a:rPr>
              <a:t>920768 patiens enrolled in adult, ANC and pediatric HIV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pt-PT" sz="1200" b="0" i="0" kern="1200" dirty="0">
              <a:solidFill>
                <a:srgbClr val="095895"/>
              </a:solidFill>
              <a:effectLst/>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t-PT" sz="1200" b="0" i="0" kern="1200" baseline="0" dirty="0" smtClean="0">
                <a:solidFill>
                  <a:srgbClr val="095895"/>
                </a:solidFill>
                <a:effectLst/>
                <a:latin typeface="Calibri" panose="020F0502020204030204" pitchFamily="34" charset="0"/>
                <a:ea typeface="+mn-ea"/>
                <a:cs typeface="+mn-cs"/>
              </a:rPr>
              <a:t>this </a:t>
            </a:r>
            <a:r>
              <a:rPr lang="pt-PT" sz="1200" b="0" i="0" kern="1200" baseline="0" dirty="0">
                <a:solidFill>
                  <a:srgbClr val="095895"/>
                </a:solidFill>
                <a:effectLst/>
                <a:latin typeface="Calibri" panose="020F0502020204030204" pitchFamily="34" charset="0"/>
                <a:ea typeface="+mn-ea"/>
                <a:cs typeface="+mn-cs"/>
              </a:rPr>
              <a:t>figures can show the impact of nursing workforce in increasing the number of patients in ART at NIMART sites and improving the health facilities in providing ART. In Kenya for instance, only ICAP suppported sites provide NIMART.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pt-PT" sz="1200" b="0" i="0" kern="1200" baseline="0" dirty="0">
              <a:solidFill>
                <a:srgbClr val="095895"/>
              </a:solidFill>
              <a:effectLst/>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rgbClr val="095895"/>
                </a:solidFill>
                <a:effectLst/>
                <a:latin typeface="Calibri" panose="020F0502020204030204" pitchFamily="34" charset="0"/>
                <a:ea typeface="+mn-ea"/>
                <a:cs typeface="+mn-cs"/>
              </a:rPr>
              <a:t>Task shifting efforts reduced the barriers in different steps of the cascade of pregnant women initiating ART </a:t>
            </a:r>
          </a:p>
          <a:p>
            <a:endParaRPr lang="pt-PT" dirty="0"/>
          </a:p>
        </p:txBody>
      </p:sp>
      <p:sp>
        <p:nvSpPr>
          <p:cNvPr id="4" name="Espaço Reservado para Número de Slide 3"/>
          <p:cNvSpPr>
            <a:spLocks noGrp="1"/>
          </p:cNvSpPr>
          <p:nvPr>
            <p:ph type="sldNum" sz="quarter" idx="10"/>
          </p:nvPr>
        </p:nvSpPr>
        <p:spPr/>
        <p:txBody>
          <a:bodyPr/>
          <a:lstStyle/>
          <a:p>
            <a:fld id="{A99BF30E-6187-4403-9106-44E3E400358B}" type="slidenum">
              <a:rPr lang="en-US" smtClean="0"/>
              <a:t>6</a:t>
            </a:fld>
            <a:endParaRPr lang="en-US"/>
          </a:p>
        </p:txBody>
      </p:sp>
    </p:spTree>
    <p:extLst>
      <p:ext uri="{BB962C8B-B14F-4D97-AF65-F5344CB8AC3E}">
        <p14:creationId xmlns:p14="http://schemas.microsoft.com/office/powerpoint/2010/main" val="1381965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Some testimonials from nurses in Kenya revels the</a:t>
            </a:r>
            <a:r>
              <a:rPr lang="en-US" baseline="0" dirty="0"/>
              <a:t> benefits of NIMART. The strategy has improved the early ART initiation and retention.</a:t>
            </a:r>
            <a:endParaRPr lang="pt-PT" dirty="0"/>
          </a:p>
        </p:txBody>
      </p:sp>
      <p:sp>
        <p:nvSpPr>
          <p:cNvPr id="4" name="Espaço Reservado para Número de Slide 3"/>
          <p:cNvSpPr>
            <a:spLocks noGrp="1"/>
          </p:cNvSpPr>
          <p:nvPr>
            <p:ph type="sldNum" sz="quarter" idx="10"/>
          </p:nvPr>
        </p:nvSpPr>
        <p:spPr/>
        <p:txBody>
          <a:bodyPr/>
          <a:lstStyle/>
          <a:p>
            <a:fld id="{A99BF30E-6187-4403-9106-44E3E400358B}" type="slidenum">
              <a:rPr lang="en-US" smtClean="0"/>
              <a:t>7</a:t>
            </a:fld>
            <a:endParaRPr lang="en-US"/>
          </a:p>
        </p:txBody>
      </p:sp>
    </p:spTree>
    <p:extLst>
      <p:ext uri="{BB962C8B-B14F-4D97-AF65-F5344CB8AC3E}">
        <p14:creationId xmlns:p14="http://schemas.microsoft.com/office/powerpoint/2010/main" val="4154715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dirty="0"/>
              <a:t>Although NIMART is recommended by WHO and many </a:t>
            </a:r>
            <a:r>
              <a:rPr lang="en-US" sz="1200" i="0" kern="1200" dirty="0">
                <a:solidFill>
                  <a:schemeClr val="tx1"/>
                </a:solidFill>
                <a:effectLst/>
                <a:latin typeface="+mn-lt"/>
                <a:ea typeface="+mn-ea"/>
                <a:cs typeface="+mn-cs"/>
              </a:rPr>
              <a:t>countries have </a:t>
            </a:r>
            <a:r>
              <a:rPr lang="en-US" sz="1200" i="0" kern="1200" baseline="0" dirty="0">
                <a:solidFill>
                  <a:schemeClr val="tx1"/>
                </a:solidFill>
                <a:effectLst/>
                <a:latin typeface="+mn-lt"/>
                <a:ea typeface="+mn-ea"/>
                <a:cs typeface="+mn-cs"/>
              </a:rPr>
              <a:t>developed</a:t>
            </a:r>
            <a:r>
              <a:rPr lang="en-US" sz="1200" i="0" kern="1200" dirty="0">
                <a:solidFill>
                  <a:schemeClr val="tx1"/>
                </a:solidFill>
                <a:effectLst/>
                <a:latin typeface="+mn-lt"/>
                <a:ea typeface="+mn-ea"/>
                <a:cs typeface="+mn-cs"/>
              </a:rPr>
              <a:t> policies for task shifting</a:t>
            </a:r>
            <a:r>
              <a:rPr lang="en-US" dirty="0"/>
              <a:t>, there are often barriers in practice. </a:t>
            </a:r>
          </a:p>
          <a:p>
            <a:r>
              <a:rPr lang="en-US" dirty="0"/>
              <a:t>Pre-service education is not regularly updated with the latest care and treatment guidelines.</a:t>
            </a:r>
            <a:r>
              <a:rPr lang="en-US" baseline="0" dirty="0"/>
              <a: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In-service trainings have to be repeated frequently to ensure that nurses in the HIV setting are trained in NIMART since nurses rotate so frequently. </a:t>
            </a:r>
            <a:r>
              <a:rPr lang="en-US" sz="1200" i="0" kern="1200" dirty="0">
                <a:solidFill>
                  <a:schemeClr val="tx1"/>
                </a:solidFill>
                <a:effectLst/>
                <a:latin typeface="+mn-lt"/>
                <a:ea typeface="+mn-ea"/>
                <a:cs typeface="+mn-cs"/>
              </a:rPr>
              <a:t>Preservice education and in-service training must be updated to ensure that core competencies, training content, teaching and learning methods, and assessment methods include essential HIV care and treatment competencies.</a:t>
            </a:r>
            <a:br>
              <a:rPr lang="en-US" sz="1200" i="0" kern="1200" dirty="0">
                <a:solidFill>
                  <a:schemeClr val="tx1"/>
                </a:solidFill>
                <a:effectLst/>
                <a:latin typeface="+mn-lt"/>
                <a:ea typeface="+mn-ea"/>
                <a:cs typeface="+mn-cs"/>
              </a:rPr>
            </a:br>
            <a:r>
              <a:rPr lang="en-US" sz="1200" dirty="0">
                <a:solidFill>
                  <a:srgbClr val="095895"/>
                </a:solidFill>
              </a:rPr>
              <a:t>Limited support from most experienced clinicians - difficult to include in their regular activities due to work load (mentoring as part of the tasks shifting process); </a:t>
            </a:r>
          </a:p>
          <a:p>
            <a:endParaRPr lang="en-US" dirty="0"/>
          </a:p>
          <a:p>
            <a:r>
              <a:rPr lang="en-US" dirty="0"/>
              <a:t>Sometimes there is push back from clinical officers/physicians who see ART management as their domain. Establishment of legislation, professional regulation, and quality assurance in the nursing practice will enable a favorable environment for nurses to emphasize their capacities.</a:t>
            </a:r>
            <a:r>
              <a:rPr lang="en-US" sz="1200" i="0" kern="1200" dirty="0">
                <a:solidFill>
                  <a:schemeClr val="tx1"/>
                </a:solidFill>
                <a:effectLst/>
                <a:latin typeface="+mn-lt"/>
                <a:ea typeface="+mn-ea"/>
                <a:cs typeface="+mn-cs"/>
              </a:rPr>
              <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Motivation is a major challenge. More work without any reward make retention very difficult.  Programs to increase salary or create incentive packages would be beneficial. </a:t>
            </a:r>
            <a:endParaRPr lang="pt-PT" dirty="0"/>
          </a:p>
        </p:txBody>
      </p:sp>
      <p:sp>
        <p:nvSpPr>
          <p:cNvPr id="4" name="Espaço Reservado para Número de Slide 3"/>
          <p:cNvSpPr>
            <a:spLocks noGrp="1"/>
          </p:cNvSpPr>
          <p:nvPr>
            <p:ph type="sldNum" sz="quarter" idx="10"/>
          </p:nvPr>
        </p:nvSpPr>
        <p:spPr/>
        <p:txBody>
          <a:bodyPr/>
          <a:lstStyle/>
          <a:p>
            <a:fld id="{A99BF30E-6187-4403-9106-44E3E400358B}" type="slidenum">
              <a:rPr lang="en-US" smtClean="0"/>
              <a:t>8</a:t>
            </a:fld>
            <a:endParaRPr lang="en-US"/>
          </a:p>
        </p:txBody>
      </p:sp>
    </p:spTree>
    <p:extLst>
      <p:ext uri="{BB962C8B-B14F-4D97-AF65-F5344CB8AC3E}">
        <p14:creationId xmlns:p14="http://schemas.microsoft.com/office/powerpoint/2010/main" val="1290943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Also a gap assessment conducted by ICAP regarding </a:t>
            </a:r>
            <a:r>
              <a:rPr lang="en-US" dirty="0">
                <a:solidFill>
                  <a:srgbClr val="095895"/>
                </a:solidFill>
              </a:rPr>
              <a:t>Nurses’ Training, Competency, and Practice in HIV Care and Treatment in Kenya </a:t>
            </a:r>
            <a:r>
              <a:rPr lang="en-US" sz="1200" i="0" kern="1200" dirty="0">
                <a:solidFill>
                  <a:schemeClr val="tx1"/>
                </a:solidFill>
                <a:effectLst/>
                <a:latin typeface="+mn-lt"/>
                <a:ea typeface="+mn-ea"/>
                <a:cs typeface="+mn-cs"/>
              </a:rPr>
              <a:t>showed that</a:t>
            </a:r>
            <a:r>
              <a:rPr lang="en-US" sz="1200" i="0" kern="1200" baseline="0" dirty="0">
                <a:solidFill>
                  <a:schemeClr val="tx1"/>
                </a:solidFill>
                <a:effectLst/>
                <a:latin typeface="+mn-lt"/>
                <a:ea typeface="+mn-ea"/>
                <a:cs typeface="+mn-cs"/>
              </a:rPr>
              <a:t> o</a:t>
            </a:r>
            <a:r>
              <a:rPr lang="en-US" sz="1200" i="0" kern="1200" dirty="0">
                <a:solidFill>
                  <a:schemeClr val="tx1"/>
                </a:solidFill>
                <a:effectLst/>
                <a:latin typeface="+mn-lt"/>
                <a:ea typeface="+mn-ea"/>
                <a:cs typeface="+mn-cs"/>
              </a:rPr>
              <a:t>f those trained, not all were competent, of those who were competent, not all were practicing. </a:t>
            </a:r>
          </a:p>
          <a:p>
            <a:r>
              <a:rPr lang="en-US" sz="1200" i="0" kern="1200" dirty="0">
                <a:solidFill>
                  <a:schemeClr val="tx1"/>
                </a:solidFill>
                <a:effectLst/>
                <a:latin typeface="+mn-lt"/>
                <a:ea typeface="+mn-ea"/>
                <a:cs typeface="+mn-cs"/>
              </a:rPr>
              <a:t>Findings indicated a need to examine each step along the nurse capacity-building cascade, from policy to training, training to competency, and competency to practice, in order to identify barriers and opportunities to bridge the gaps.</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
            </a:r>
            <a:br>
              <a:rPr lang="en-US" sz="1200" i="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A99BF30E-6187-4403-9106-44E3E400358B}" type="slidenum">
              <a:rPr lang="en-US" smtClean="0"/>
              <a:t>9</a:t>
            </a:fld>
            <a:endParaRPr lang="en-US"/>
          </a:p>
        </p:txBody>
      </p:sp>
    </p:spTree>
    <p:extLst>
      <p:ext uri="{BB962C8B-B14F-4D97-AF65-F5344CB8AC3E}">
        <p14:creationId xmlns:p14="http://schemas.microsoft.com/office/powerpoint/2010/main" val="28991699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71700" y="2035511"/>
            <a:ext cx="6519718" cy="871007"/>
          </a:xfrm>
          <a:prstGeom prst="rect">
            <a:avLst/>
          </a:prstGeom>
        </p:spPr>
        <p:txBody>
          <a:bodyPr>
            <a:noAutofit/>
          </a:bodyPr>
          <a:lstStyle>
            <a:lvl1pPr>
              <a:defRPr sz="6000" b="1" baseline="0">
                <a:solidFill>
                  <a:schemeClr val="bg1"/>
                </a:solidFill>
                <a:latin typeface="+mn-lt"/>
              </a:defRPr>
            </a:lvl1pPr>
          </a:lstStyle>
          <a:p>
            <a:r>
              <a:rPr lang="en-US" dirty="0"/>
              <a:t>Activity Title</a:t>
            </a:r>
          </a:p>
        </p:txBody>
      </p:sp>
      <p:sp>
        <p:nvSpPr>
          <p:cNvPr id="3" name="Content Placeholder 2"/>
          <p:cNvSpPr>
            <a:spLocks noGrp="1"/>
          </p:cNvSpPr>
          <p:nvPr>
            <p:ph idx="1" hasCustomPrompt="1"/>
          </p:nvPr>
        </p:nvSpPr>
        <p:spPr>
          <a:xfrm>
            <a:off x="2161886" y="3759199"/>
            <a:ext cx="6529532" cy="461817"/>
          </a:xfrm>
          <a:prstGeom prst="rect">
            <a:avLst/>
          </a:prstGeom>
        </p:spPr>
        <p:txBody>
          <a:bodyPr/>
          <a:lstStyle>
            <a:lvl1pPr marL="0" indent="0">
              <a:buNone/>
              <a:defRPr b="1">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Presenter(s) Name</a:t>
            </a:r>
          </a:p>
        </p:txBody>
      </p:sp>
      <p:sp>
        <p:nvSpPr>
          <p:cNvPr id="8" name="Content Placeholder 2"/>
          <p:cNvSpPr>
            <a:spLocks noGrp="1"/>
          </p:cNvSpPr>
          <p:nvPr>
            <p:ph idx="13" hasCustomPrompt="1"/>
          </p:nvPr>
        </p:nvSpPr>
        <p:spPr>
          <a:xfrm>
            <a:off x="2171122" y="4221016"/>
            <a:ext cx="6520296" cy="711202"/>
          </a:xfrm>
          <a:prstGeom prst="rect">
            <a:avLst/>
          </a:prstGeom>
        </p:spPr>
        <p:txBody>
          <a:bodyPr>
            <a:normAutofit/>
          </a:bodyPr>
          <a:lstStyle>
            <a:lvl1pPr marL="0" indent="0">
              <a:buNone/>
              <a:defRPr sz="2000" b="0" i="1">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Presenter(s) Title/Affiliation</a:t>
            </a:r>
          </a:p>
        </p:txBody>
      </p:sp>
      <p:sp>
        <p:nvSpPr>
          <p:cNvPr id="6" name="TextBox 5"/>
          <p:cNvSpPr txBox="1"/>
          <p:nvPr userDrawn="1"/>
        </p:nvSpPr>
        <p:spPr>
          <a:xfrm>
            <a:off x="2299320" y="6391611"/>
            <a:ext cx="4686796" cy="276999"/>
          </a:xfrm>
          <a:prstGeom prst="rect">
            <a:avLst/>
          </a:prstGeom>
          <a:noFill/>
        </p:spPr>
        <p:txBody>
          <a:bodyPr wrap="none" rtlCol="0">
            <a:spAutoFit/>
          </a:bodyPr>
          <a:lstStyle/>
          <a:p>
            <a:pPr algn="l"/>
            <a:r>
              <a:rPr lang="en-US" sz="1200" dirty="0">
                <a:solidFill>
                  <a:schemeClr val="bg1"/>
                </a:solidFill>
              </a:rPr>
              <a:t>2016 NATIONAL</a:t>
            </a:r>
            <a:r>
              <a:rPr lang="en-US" sz="1200" baseline="0" dirty="0">
                <a:solidFill>
                  <a:schemeClr val="bg1"/>
                </a:solidFill>
              </a:rPr>
              <a:t> </a:t>
            </a:r>
            <a:r>
              <a:rPr lang="en-US" sz="1200" dirty="0">
                <a:solidFill>
                  <a:schemeClr val="bg1"/>
                </a:solidFill>
              </a:rPr>
              <a:t>RYAN WHITE CONFERENCE ON HIV CARE &amp; TREATMENT</a:t>
            </a:r>
          </a:p>
        </p:txBody>
      </p:sp>
    </p:spTree>
    <p:extLst>
      <p:ext uri="{BB962C8B-B14F-4D97-AF65-F5344CB8AC3E}">
        <p14:creationId xmlns:p14="http://schemas.microsoft.com/office/powerpoint/2010/main" val="3805723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6106" y="283371"/>
            <a:ext cx="8261493" cy="880412"/>
          </a:xfrm>
          <a:prstGeom prst="rect">
            <a:avLst/>
          </a:prstGeom>
        </p:spPr>
        <p:txBody>
          <a:bodyPr anchor="t">
            <a:normAutofit/>
          </a:bodyPr>
          <a:lstStyle>
            <a:lvl1pPr>
              <a:defRPr sz="5400" b="1" baseline="0">
                <a:solidFill>
                  <a:srgbClr val="095895"/>
                </a:solidFill>
                <a:latin typeface="+mn-lt"/>
              </a:defRPr>
            </a:lvl1pPr>
          </a:lstStyle>
          <a:p>
            <a:r>
              <a:rPr lang="en-US" dirty="0"/>
              <a:t>Page Headline</a:t>
            </a:r>
          </a:p>
        </p:txBody>
      </p:sp>
      <p:sp>
        <p:nvSpPr>
          <p:cNvPr id="3" name="Text Placeholder 2"/>
          <p:cNvSpPr>
            <a:spLocks noGrp="1"/>
          </p:cNvSpPr>
          <p:nvPr>
            <p:ph type="body" idx="1"/>
          </p:nvPr>
        </p:nvSpPr>
        <p:spPr>
          <a:xfrm>
            <a:off x="476107" y="1435898"/>
            <a:ext cx="8261492" cy="4244469"/>
          </a:xfrm>
          <a:prstGeom prst="rect">
            <a:avLst/>
          </a:prstGeom>
        </p:spPr>
        <p:txBody>
          <a:bodyPr>
            <a:normAutofit/>
          </a:bodyPr>
          <a:lstStyle>
            <a:lvl1pPr marL="0" indent="0">
              <a:buNone/>
              <a:defRPr sz="2400">
                <a:solidFill>
                  <a:schemeClr val="tx1">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5" name="TextBox 4"/>
          <p:cNvSpPr txBox="1"/>
          <p:nvPr userDrawn="1"/>
        </p:nvSpPr>
        <p:spPr>
          <a:xfrm>
            <a:off x="2299320" y="6391611"/>
            <a:ext cx="4686796" cy="276999"/>
          </a:xfrm>
          <a:prstGeom prst="rect">
            <a:avLst/>
          </a:prstGeom>
          <a:noFill/>
        </p:spPr>
        <p:txBody>
          <a:bodyPr wrap="none" rtlCol="0">
            <a:spAutoFit/>
          </a:bodyPr>
          <a:lstStyle/>
          <a:p>
            <a:pPr algn="l"/>
            <a:r>
              <a:rPr lang="en-US" sz="1200" dirty="0">
                <a:solidFill>
                  <a:schemeClr val="bg1"/>
                </a:solidFill>
              </a:rPr>
              <a:t>2016 NATIONAL</a:t>
            </a:r>
            <a:r>
              <a:rPr lang="en-US" sz="1200" baseline="0" dirty="0">
                <a:solidFill>
                  <a:schemeClr val="bg1"/>
                </a:solidFill>
              </a:rPr>
              <a:t> </a:t>
            </a:r>
            <a:r>
              <a:rPr lang="en-US" sz="1200" dirty="0">
                <a:solidFill>
                  <a:schemeClr val="bg1"/>
                </a:solidFill>
              </a:rPr>
              <a:t>RYAN WHITE CONFERENCE ON HIV CARE &amp; TREATMENT</a:t>
            </a:r>
          </a:p>
        </p:txBody>
      </p:sp>
    </p:spTree>
    <p:extLst>
      <p:ext uri="{BB962C8B-B14F-4D97-AF65-F5344CB8AC3E}">
        <p14:creationId xmlns:p14="http://schemas.microsoft.com/office/powerpoint/2010/main" val="2724210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71629" y="1456171"/>
            <a:ext cx="3886200" cy="4351338"/>
          </a:xfrm>
          <a:prstGeom prst="rect">
            <a:avLst/>
          </a:prstGeom>
        </p:spPr>
        <p:txBody>
          <a:bodyPr/>
          <a:lstStyle>
            <a:lvl1pPr>
              <a:buClr>
                <a:srgbClr val="D3313A"/>
              </a:buClr>
              <a:defRPr>
                <a:solidFill>
                  <a:schemeClr val="tx1">
                    <a:lumMod val="75000"/>
                    <a:lumOff val="25000"/>
                  </a:schemeClr>
                </a:solidFill>
              </a:defRPr>
            </a:lvl1pPr>
            <a:lvl2pPr>
              <a:buClr>
                <a:srgbClr val="D3313A"/>
              </a:buClr>
              <a:defRPr>
                <a:solidFill>
                  <a:schemeClr val="tx1">
                    <a:lumMod val="75000"/>
                    <a:lumOff val="25000"/>
                  </a:schemeClr>
                </a:solidFill>
              </a:defRPr>
            </a:lvl2pPr>
            <a:lvl3pPr>
              <a:buClr>
                <a:srgbClr val="D3313A"/>
              </a:buClr>
              <a:defRPr>
                <a:solidFill>
                  <a:schemeClr val="tx1">
                    <a:lumMod val="75000"/>
                    <a:lumOff val="25000"/>
                  </a:schemeClr>
                </a:solidFill>
              </a:defRPr>
            </a:lvl3pPr>
            <a:lvl4pPr>
              <a:buClr>
                <a:srgbClr val="D3313A"/>
              </a:buClr>
              <a:defRPr>
                <a:solidFill>
                  <a:schemeClr val="tx1">
                    <a:lumMod val="75000"/>
                    <a:lumOff val="25000"/>
                  </a:schemeClr>
                </a:solidFill>
              </a:defRPr>
            </a:lvl4pPr>
            <a:lvl5pPr>
              <a:buClr>
                <a:srgbClr val="D3313A"/>
              </a:buCl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96378" y="1471469"/>
            <a:ext cx="4241222" cy="4351338"/>
          </a:xfrm>
          <a:prstGeom prst="rect">
            <a:avLst/>
          </a:prstGeom>
        </p:spPr>
        <p:txBody>
          <a:bodyPr/>
          <a:lstStyle>
            <a:lvl1pPr>
              <a:buClr>
                <a:srgbClr val="D3313A"/>
              </a:buClr>
              <a:defRPr>
                <a:solidFill>
                  <a:schemeClr val="tx1">
                    <a:lumMod val="75000"/>
                    <a:lumOff val="25000"/>
                  </a:schemeClr>
                </a:solidFill>
              </a:defRPr>
            </a:lvl1pPr>
            <a:lvl2pPr>
              <a:buClr>
                <a:srgbClr val="D3313A"/>
              </a:buClr>
              <a:defRPr>
                <a:solidFill>
                  <a:schemeClr val="tx1">
                    <a:lumMod val="75000"/>
                    <a:lumOff val="25000"/>
                  </a:schemeClr>
                </a:solidFill>
              </a:defRPr>
            </a:lvl2pPr>
            <a:lvl3pPr>
              <a:buClr>
                <a:srgbClr val="D3313A"/>
              </a:buClr>
              <a:defRPr>
                <a:solidFill>
                  <a:schemeClr val="tx1">
                    <a:lumMod val="75000"/>
                    <a:lumOff val="25000"/>
                  </a:schemeClr>
                </a:solidFill>
              </a:defRPr>
            </a:lvl3pPr>
            <a:lvl4pPr>
              <a:buClr>
                <a:srgbClr val="D3313A"/>
              </a:buClr>
              <a:defRPr>
                <a:solidFill>
                  <a:schemeClr val="tx1">
                    <a:lumMod val="75000"/>
                    <a:lumOff val="25000"/>
                  </a:schemeClr>
                </a:solidFill>
              </a:defRPr>
            </a:lvl4pPr>
            <a:lvl5pPr>
              <a:buClr>
                <a:srgbClr val="D3313A"/>
              </a:buCl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hasCustomPrompt="1"/>
          </p:nvPr>
        </p:nvSpPr>
        <p:spPr>
          <a:xfrm>
            <a:off x="476106" y="283371"/>
            <a:ext cx="8261493" cy="880412"/>
          </a:xfrm>
          <a:prstGeom prst="rect">
            <a:avLst/>
          </a:prstGeom>
        </p:spPr>
        <p:txBody>
          <a:bodyPr anchor="t">
            <a:normAutofit/>
          </a:bodyPr>
          <a:lstStyle>
            <a:lvl1pPr>
              <a:defRPr sz="5400" b="1" baseline="0">
                <a:solidFill>
                  <a:srgbClr val="095895"/>
                </a:solidFill>
                <a:latin typeface="+mn-lt"/>
              </a:defRPr>
            </a:lvl1pPr>
          </a:lstStyle>
          <a:p>
            <a:r>
              <a:rPr lang="en-US" dirty="0"/>
              <a:t>Page Headline</a:t>
            </a:r>
          </a:p>
        </p:txBody>
      </p:sp>
      <p:sp>
        <p:nvSpPr>
          <p:cNvPr id="5" name="TextBox 4"/>
          <p:cNvSpPr txBox="1"/>
          <p:nvPr userDrawn="1"/>
        </p:nvSpPr>
        <p:spPr>
          <a:xfrm>
            <a:off x="2299320" y="6391611"/>
            <a:ext cx="4686796" cy="276999"/>
          </a:xfrm>
          <a:prstGeom prst="rect">
            <a:avLst/>
          </a:prstGeom>
          <a:noFill/>
        </p:spPr>
        <p:txBody>
          <a:bodyPr wrap="none" rtlCol="0">
            <a:spAutoFit/>
          </a:bodyPr>
          <a:lstStyle/>
          <a:p>
            <a:pPr algn="l"/>
            <a:r>
              <a:rPr lang="en-US" sz="1200" dirty="0">
                <a:solidFill>
                  <a:schemeClr val="bg1"/>
                </a:solidFill>
              </a:rPr>
              <a:t>2016 NATIONAL</a:t>
            </a:r>
            <a:r>
              <a:rPr lang="en-US" sz="1200" baseline="0" dirty="0">
                <a:solidFill>
                  <a:schemeClr val="bg1"/>
                </a:solidFill>
              </a:rPr>
              <a:t> </a:t>
            </a:r>
            <a:r>
              <a:rPr lang="en-US" sz="1200" dirty="0">
                <a:solidFill>
                  <a:schemeClr val="bg1"/>
                </a:solidFill>
              </a:rPr>
              <a:t>RYAN WHITE CONFERENCE ON HIV CARE &amp; TREATMENT</a:t>
            </a:r>
          </a:p>
        </p:txBody>
      </p:sp>
    </p:spTree>
    <p:extLst>
      <p:ext uri="{BB962C8B-B14F-4D97-AF65-F5344CB8AC3E}">
        <p14:creationId xmlns:p14="http://schemas.microsoft.com/office/powerpoint/2010/main" val="15066202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4232977"/>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Lst>
  <p:hf sldNum="0" hdr="0" dt="0"/>
  <p:txStyles>
    <p:titleStyle>
      <a:lvl1pPr algn="l" defTabSz="6858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icap.columbia.edu/global-initatives/nursing-midwifery/" TargetMode="External"/><Relationship Id="rId2" Type="http://schemas.openxmlformats.org/officeDocument/2006/relationships/hyperlink" Target="mailto:mo2350@cumc.columbia.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3711" y="1702642"/>
            <a:ext cx="6865496" cy="1535233"/>
          </a:xfrm>
        </p:spPr>
        <p:txBody>
          <a:bodyPr/>
          <a:lstStyle/>
          <a:p>
            <a:pPr algn="ctr"/>
            <a:r>
              <a:rPr lang="en-US" sz="3200" dirty="0"/>
              <a:t>Task-shifting in sub-Saharan Africa</a:t>
            </a:r>
            <a:r>
              <a:rPr lang="en-US" sz="2800" dirty="0"/>
              <a:t/>
            </a:r>
            <a:br>
              <a:rPr lang="en-US" sz="2800" dirty="0"/>
            </a:br>
            <a:r>
              <a:rPr lang="en-US" sz="1600" dirty="0"/>
              <a:t> </a:t>
            </a:r>
            <a:r>
              <a:rPr lang="en-US" sz="3200" dirty="0"/>
              <a:t/>
            </a:r>
            <a:br>
              <a:rPr lang="en-US" sz="3200" dirty="0"/>
            </a:br>
            <a:r>
              <a:rPr lang="en-US" sz="3200" dirty="0"/>
              <a:t>ICAP </a:t>
            </a:r>
            <a:r>
              <a:rPr lang="pt-PT" sz="3200" dirty="0"/>
              <a:t>– Global Nurse Capacity Building Program </a:t>
            </a:r>
            <a:endParaRPr lang="en-US" sz="3200" dirty="0"/>
          </a:p>
        </p:txBody>
      </p:sp>
      <p:sp>
        <p:nvSpPr>
          <p:cNvPr id="3" name="Content Placeholder 2"/>
          <p:cNvSpPr>
            <a:spLocks noGrp="1"/>
          </p:cNvSpPr>
          <p:nvPr>
            <p:ph idx="1"/>
          </p:nvPr>
        </p:nvSpPr>
        <p:spPr/>
        <p:txBody>
          <a:bodyPr>
            <a:normAutofit lnSpcReduction="10000"/>
          </a:bodyPr>
          <a:lstStyle/>
          <a:p>
            <a:r>
              <a:rPr lang="en-US" dirty="0"/>
              <a:t>Mie Okamura</a:t>
            </a:r>
          </a:p>
        </p:txBody>
      </p:sp>
      <p:sp>
        <p:nvSpPr>
          <p:cNvPr id="4" name="Content Placeholder 3"/>
          <p:cNvSpPr>
            <a:spLocks noGrp="1"/>
          </p:cNvSpPr>
          <p:nvPr>
            <p:ph idx="13"/>
          </p:nvPr>
        </p:nvSpPr>
        <p:spPr>
          <a:xfrm>
            <a:off x="2161886" y="4345340"/>
            <a:ext cx="6520296" cy="711202"/>
          </a:xfrm>
        </p:spPr>
        <p:txBody>
          <a:bodyPr>
            <a:normAutofit fontScale="92500" lnSpcReduction="10000"/>
          </a:bodyPr>
          <a:lstStyle/>
          <a:p>
            <a:r>
              <a:rPr lang="en-US" dirty="0"/>
              <a:t>Global Nurse Capacity Building Program – Project Director</a:t>
            </a:r>
          </a:p>
          <a:p>
            <a:r>
              <a:rPr lang="en-US" dirty="0"/>
              <a:t>ICAP at Columbia University – Mailman School of Public Health</a:t>
            </a:r>
          </a:p>
        </p:txBody>
      </p:sp>
    </p:spTree>
    <p:extLst>
      <p:ext uri="{BB962C8B-B14F-4D97-AF65-F5344CB8AC3E}">
        <p14:creationId xmlns:p14="http://schemas.microsoft.com/office/powerpoint/2010/main" val="847506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4"/>
          <p:cNvSpPr>
            <a:spLocks noGrp="1"/>
          </p:cNvSpPr>
          <p:nvPr>
            <p:ph type="title"/>
          </p:nvPr>
        </p:nvSpPr>
        <p:spPr>
          <a:prstGeom prst="rect">
            <a:avLst/>
          </a:prstGeom>
        </p:spPr>
        <p:txBody>
          <a:bodyPr wrap="square">
            <a:spAutoFit/>
          </a:bodyPr>
          <a:lstStyle/>
          <a:p>
            <a:pPr algn="ctr"/>
            <a:r>
              <a:rPr lang="en-US" sz="3200" b="1" dirty="0">
                <a:solidFill>
                  <a:srgbClr val="095895"/>
                </a:solidFill>
                <a:ea typeface="+mj-ea"/>
                <a:cs typeface="+mj-cs"/>
              </a:rPr>
              <a:t>NIMART can change broader health outcomes</a:t>
            </a:r>
            <a:endParaRPr lang="pt-PT" sz="3200" dirty="0"/>
          </a:p>
        </p:txBody>
      </p:sp>
      <p:sp>
        <p:nvSpPr>
          <p:cNvPr id="8" name="Retângulo 5"/>
          <p:cNvSpPr>
            <a:spLocks noGrp="1"/>
          </p:cNvSpPr>
          <p:nvPr>
            <p:ph sz="half" idx="1"/>
          </p:nvPr>
        </p:nvSpPr>
        <p:spPr>
          <a:xfrm>
            <a:off x="471629" y="1456171"/>
            <a:ext cx="8229600" cy="2956707"/>
          </a:xfrm>
          <a:prstGeom prst="rect">
            <a:avLst/>
          </a:prstGeom>
        </p:spPr>
        <p:txBody>
          <a:bodyPr wrap="square">
            <a:spAutoFit/>
          </a:bodyPr>
          <a:lstStyle/>
          <a:p>
            <a:r>
              <a:rPr lang="en-US" sz="3200" dirty="0">
                <a:solidFill>
                  <a:srgbClr val="1F497D"/>
                </a:solidFill>
              </a:rPr>
              <a:t>Expanded scope of practice for nurses enhances ability to leverage broader health outcomes developed through HIV responses.</a:t>
            </a:r>
          </a:p>
          <a:p>
            <a:endParaRPr lang="en-US" sz="3200" dirty="0">
              <a:solidFill>
                <a:srgbClr val="1F497D"/>
              </a:solidFill>
            </a:endParaRPr>
          </a:p>
          <a:p>
            <a:r>
              <a:rPr lang="en-US" sz="3200" dirty="0">
                <a:solidFill>
                  <a:srgbClr val="1F497D"/>
                </a:solidFill>
              </a:rPr>
              <a:t>NIMART increases access to HIV care and treatment to reach 90 – 90 – 90 </a:t>
            </a:r>
            <a:r>
              <a:rPr lang="en-US" sz="3200" dirty="0" smtClean="0">
                <a:solidFill>
                  <a:srgbClr val="1F497D"/>
                </a:solidFill>
              </a:rPr>
              <a:t>goals</a:t>
            </a:r>
            <a:endParaRPr lang="pt-PT" sz="3200" dirty="0"/>
          </a:p>
        </p:txBody>
      </p:sp>
    </p:spTree>
    <p:extLst>
      <p:ext uri="{BB962C8B-B14F-4D97-AF65-F5344CB8AC3E}">
        <p14:creationId xmlns:p14="http://schemas.microsoft.com/office/powerpoint/2010/main" val="1668704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Espaço Reservado para Conteúdo 2"/>
          <p:cNvSpPr>
            <a:spLocks noGrp="1"/>
          </p:cNvSpPr>
          <p:nvPr>
            <p:ph type="body" idx="1"/>
          </p:nvPr>
        </p:nvSpPr>
        <p:spPr/>
        <p:txBody>
          <a:bodyPr/>
          <a:lstStyle/>
          <a:p>
            <a:pPr marL="0" indent="0" algn="ctr">
              <a:buNone/>
            </a:pPr>
            <a:r>
              <a:rPr lang="pt-PT" dirty="0"/>
              <a:t>Mie Okamura</a:t>
            </a:r>
          </a:p>
          <a:p>
            <a:pPr marL="0" indent="0" algn="ctr">
              <a:buNone/>
            </a:pPr>
            <a:endParaRPr lang="pt-PT" dirty="0"/>
          </a:p>
          <a:p>
            <a:pPr marL="0" indent="0" algn="ctr">
              <a:buNone/>
            </a:pPr>
            <a:r>
              <a:rPr lang="pt-PT" dirty="0">
                <a:hlinkClick r:id="rId2"/>
              </a:rPr>
              <a:t>mo2350@cumc.columbia.edu</a:t>
            </a:r>
            <a:endParaRPr lang="pt-PT" dirty="0"/>
          </a:p>
          <a:p>
            <a:pPr marL="0" indent="0" algn="ctr">
              <a:buNone/>
            </a:pPr>
            <a:endParaRPr lang="pt-PT" dirty="0"/>
          </a:p>
          <a:p>
            <a:pPr marL="0" indent="0" algn="ctr">
              <a:buNone/>
            </a:pPr>
            <a:r>
              <a:rPr lang="pt-PT" dirty="0" smtClean="0">
                <a:hlinkClick r:id="rId3"/>
              </a:rPr>
              <a:t>Nursing Capacity Building</a:t>
            </a:r>
            <a:endParaRPr lang="pt-PT" dirty="0"/>
          </a:p>
        </p:txBody>
      </p:sp>
    </p:spTree>
    <p:extLst>
      <p:ext uri="{BB962C8B-B14F-4D97-AF65-F5344CB8AC3E}">
        <p14:creationId xmlns:p14="http://schemas.microsoft.com/office/powerpoint/2010/main" val="4291901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107" y="207075"/>
            <a:ext cx="3719636" cy="499335"/>
          </a:xfrm>
        </p:spPr>
        <p:txBody>
          <a:bodyPr>
            <a:noAutofit/>
          </a:bodyPr>
          <a:lstStyle/>
          <a:p>
            <a:r>
              <a:rPr lang="en-US" sz="3200" dirty="0"/>
              <a:t>Background – Africa</a:t>
            </a:r>
          </a:p>
        </p:txBody>
      </p:sp>
      <p:pic>
        <p:nvPicPr>
          <p:cNvPr id="1026" name="Picture 2" descr="The global health response to HIV represents one of the remarkable public health achievements of recent times. This is result from the tremendous commitment, strong partnerships, generous funding from the US Government and other important players, using evidence based and innovative approaches. &#10;&#10;Impressive response has occurred in Africa region where the number of adults and children newly infected with HIV was cut by 61% in 2015 compared to 2000, which means from 2.3 million to approximately 1.4 million. &#10;A continuing treatment scale-up lead to an estimated 11.4 million people receiving ART in mid-2015, so the ART coverage reached 41% in 2015. In 2000 it was less than 1%. &#10;The annual number of people dying from HIV-related causes was almost halved in the past decade. The estimated number of 800 000 people who died from HIV-related causes in the African Region in 2015 were 53% fewer than the 1.5 million people who lost their lives to HIV in 2004, when HIV deaths peaked. &#10;Major challenges remain in Africa, which continues to endure the greatest HIV burden in the world. The coverage and quality of HIV services is insufficient specially in some countries with high HIV prevalence coupled with lack of human resources. &#10;&#10;Ending the AIDS epidemic by 2030 is the challenge set by the Sustainable Development Goals. &#10;to achieve the targets to reduce in 75% the annual number of people newly infected with HIV, zero new HIV infections among children;  to reduce the annual number of people dying from HIV related causes to less than 500 000; and to achieve the ninety – ninety – ninety  by 2020, improvements in the performance of health systems, including significant strengthening of human resources for health are needed.&#10;&#10;" title="Multiple Data Charts"/>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52413" y="696257"/>
            <a:ext cx="8258542" cy="515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5632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noAutofit/>
          </a:bodyPr>
          <a:lstStyle/>
          <a:p>
            <a:r>
              <a:rPr lang="en-US" sz="3200" dirty="0"/>
              <a:t>Task shifting – WHO </a:t>
            </a:r>
            <a:r>
              <a:rPr lang="en-US" sz="3200" dirty="0" smtClean="0"/>
              <a:t>2008</a:t>
            </a:r>
            <a:endParaRPr lang="en-US" sz="3200" dirty="0"/>
          </a:p>
        </p:txBody>
      </p:sp>
      <p:sp>
        <p:nvSpPr>
          <p:cNvPr id="8" name="Retângulo 7"/>
          <p:cNvSpPr/>
          <p:nvPr/>
        </p:nvSpPr>
        <p:spPr>
          <a:xfrm>
            <a:off x="476106" y="1214573"/>
            <a:ext cx="8261493" cy="2062103"/>
          </a:xfrm>
          <a:prstGeom prst="rect">
            <a:avLst/>
          </a:prstGeom>
        </p:spPr>
        <p:txBody>
          <a:bodyPr wrap="square">
            <a:spAutoFit/>
          </a:bodyPr>
          <a:lstStyle/>
          <a:p>
            <a:r>
              <a:rPr lang="en-US" sz="3200" i="1" dirty="0">
                <a:solidFill>
                  <a:srgbClr val="095895"/>
                </a:solidFill>
                <a:latin typeface="Garamond" panose="02020404030301010803" pitchFamily="18" charset="0"/>
              </a:rPr>
              <a:t>“</a:t>
            </a:r>
            <a:r>
              <a:rPr lang="en-US" sz="3200" b="1" dirty="0">
                <a:solidFill>
                  <a:srgbClr val="095895"/>
                </a:solidFill>
                <a:latin typeface="Garamond" panose="02020404030301010803" pitchFamily="18" charset="0"/>
              </a:rPr>
              <a:t>Task-shifting approaches </a:t>
            </a:r>
            <a:r>
              <a:rPr lang="en-US" sz="3200" i="1" dirty="0">
                <a:solidFill>
                  <a:srgbClr val="095895"/>
                </a:solidFill>
                <a:latin typeface="Garamond" panose="02020404030301010803" pitchFamily="18" charset="0"/>
              </a:rPr>
              <a:t>have helped to reduce the shortage of health workers in many countries, but ensuring quality, safety and motivation of those workers remains a challenge.” </a:t>
            </a:r>
            <a:r>
              <a:rPr lang="en-US" dirty="0">
                <a:solidFill>
                  <a:srgbClr val="095895"/>
                </a:solidFill>
                <a:latin typeface="Garamond" panose="02020404030301010803" pitchFamily="18" charset="0"/>
              </a:rPr>
              <a:t>WHO, 2011.</a:t>
            </a:r>
            <a:endParaRPr lang="pt-PT" dirty="0">
              <a:solidFill>
                <a:srgbClr val="095895"/>
              </a:solidFill>
            </a:endParaRPr>
          </a:p>
        </p:txBody>
      </p:sp>
      <p:sp>
        <p:nvSpPr>
          <p:cNvPr id="3" name="Espaço Reservado para Texto 2"/>
          <p:cNvSpPr>
            <a:spLocks noGrp="1"/>
          </p:cNvSpPr>
          <p:nvPr>
            <p:ph type="body" idx="1"/>
          </p:nvPr>
        </p:nvSpPr>
        <p:spPr>
          <a:xfrm>
            <a:off x="2995028" y="4110927"/>
            <a:ext cx="5300421" cy="571565"/>
          </a:xfrm>
        </p:spPr>
        <p:txBody>
          <a:bodyPr>
            <a:noAutofit/>
          </a:bodyPr>
          <a:lstStyle/>
          <a:p>
            <a:r>
              <a:rPr lang="en-US" sz="2800" dirty="0" smtClean="0">
                <a:solidFill>
                  <a:srgbClr val="095895"/>
                </a:solidFill>
              </a:rPr>
              <a:t>Nurses are Frontline </a:t>
            </a:r>
            <a:r>
              <a:rPr lang="en-US" sz="2800" dirty="0">
                <a:solidFill>
                  <a:srgbClr val="095895"/>
                </a:solidFill>
              </a:rPr>
              <a:t>of health services (80%)</a:t>
            </a:r>
          </a:p>
        </p:txBody>
      </p:sp>
    </p:spTree>
    <p:extLst>
      <p:ext uri="{BB962C8B-B14F-4D97-AF65-F5344CB8AC3E}">
        <p14:creationId xmlns:p14="http://schemas.microsoft.com/office/powerpoint/2010/main" val="2928050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476106" y="218336"/>
            <a:ext cx="8261493" cy="880412"/>
          </a:xfrm>
        </p:spPr>
        <p:txBody>
          <a:bodyPr>
            <a:noAutofit/>
          </a:bodyPr>
          <a:lstStyle/>
          <a:p>
            <a:r>
              <a:rPr lang="en-US" sz="3200" dirty="0"/>
              <a:t>Approach to improving HIV care and treatment – task shifting</a:t>
            </a:r>
          </a:p>
        </p:txBody>
      </p:sp>
      <p:pic>
        <p:nvPicPr>
          <p:cNvPr id="2051" name="Picture 3" descr="Image with multiple data points.&#10;&#10;ICAP is coordinating the Global Nurse Capacity Building Program (GNCBP), funded by HRSA and launched in 2009. &#10;Development of a robust and well-trained nursing and midwifery workforce is central to ICAP’s strategy for strengthening health systems. &#10;Through GNCBP, ICAP aims to improve health in sub-Saharan African countries by fostering individuals, institutions, and networks to expand, enhance, and sustain the nursing and midwifery workforce. &#10;GNCBP consists of two subprojects: The Nursing Education Partnership Initiative to strengthen the capacity of nursing and midwifery educational institutions and ensure the production of sufficient, well-trained, clinically competent graduates; and General Nursing program, to increase nursing and midwifery capacity to provide HIV and primary care services;&#10;&#1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0963" y="1227138"/>
            <a:ext cx="8980487" cy="4408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1359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278970" y="1110629"/>
            <a:ext cx="8663552" cy="4994488"/>
          </a:xfrm>
        </p:spPr>
        <p:txBody>
          <a:bodyPr>
            <a:normAutofit/>
          </a:bodyPr>
          <a:lstStyle/>
          <a:p>
            <a:r>
              <a:rPr lang="pt-PT" b="1" dirty="0">
                <a:solidFill>
                  <a:srgbClr val="095895"/>
                </a:solidFill>
              </a:rPr>
              <a:t>GN Program </a:t>
            </a:r>
            <a:r>
              <a:rPr lang="pt-PT" sz="2000" dirty="0">
                <a:solidFill>
                  <a:srgbClr val="095895"/>
                </a:solidFill>
              </a:rPr>
              <a:t>(</a:t>
            </a:r>
            <a:r>
              <a:rPr lang="en-US" sz="2000" dirty="0">
                <a:solidFill>
                  <a:srgbClr val="095895"/>
                </a:solidFill>
              </a:rPr>
              <a:t>Cameroon, DRC, Ethiopia, Kenya, Mozambique, and Cote d’Ivoire)</a:t>
            </a:r>
            <a:r>
              <a:rPr lang="pt-PT" dirty="0">
                <a:solidFill>
                  <a:srgbClr val="095895"/>
                </a:solidFill>
              </a:rPr>
              <a:t>:</a:t>
            </a:r>
            <a:r>
              <a:rPr lang="pt-PT" b="1" dirty="0">
                <a:solidFill>
                  <a:srgbClr val="095895"/>
                </a:solidFill>
              </a:rPr>
              <a:t> </a:t>
            </a:r>
          </a:p>
          <a:p>
            <a:r>
              <a:rPr lang="en-US" dirty="0">
                <a:solidFill>
                  <a:srgbClr val="095895"/>
                </a:solidFill>
              </a:rPr>
              <a:t>Nurse-Initiated and Managed Antiretroviral Treatment (</a:t>
            </a:r>
            <a:r>
              <a:rPr lang="pt-PT" dirty="0">
                <a:solidFill>
                  <a:srgbClr val="095895"/>
                </a:solidFill>
              </a:rPr>
              <a:t>NIMART</a:t>
            </a:r>
            <a:r>
              <a:rPr lang="en-US" dirty="0">
                <a:solidFill>
                  <a:srgbClr val="095895"/>
                </a:solidFill>
              </a:rPr>
              <a:t>)</a:t>
            </a:r>
            <a:r>
              <a:rPr lang="pt-PT" dirty="0">
                <a:solidFill>
                  <a:srgbClr val="095895"/>
                </a:solidFill>
              </a:rPr>
              <a:t>: Kenya  - needs assessment and mentorship; </a:t>
            </a:r>
          </a:p>
          <a:p>
            <a:r>
              <a:rPr lang="pt-PT" dirty="0">
                <a:solidFill>
                  <a:srgbClr val="095895"/>
                </a:solidFill>
              </a:rPr>
              <a:t>Campus to clinic training: South Africa; </a:t>
            </a:r>
          </a:p>
          <a:p>
            <a:r>
              <a:rPr lang="pt-PT" dirty="0">
                <a:solidFill>
                  <a:srgbClr val="095895"/>
                </a:solidFill>
              </a:rPr>
              <a:t>Nurse-led ART initiation </a:t>
            </a:r>
            <a:r>
              <a:rPr lang="pt-PT" dirty="0"/>
              <a:t>(</a:t>
            </a:r>
            <a:r>
              <a:rPr lang="pt-PT" dirty="0">
                <a:solidFill>
                  <a:srgbClr val="095895"/>
                </a:solidFill>
              </a:rPr>
              <a:t>NARTI) training: Swaziland;</a:t>
            </a:r>
          </a:p>
          <a:p>
            <a:r>
              <a:rPr lang="pt-PT" dirty="0">
                <a:solidFill>
                  <a:srgbClr val="095895"/>
                </a:solidFill>
              </a:rPr>
              <a:t>HIV pre-service nursing curriculum: Swaziland; </a:t>
            </a:r>
          </a:p>
          <a:p>
            <a:r>
              <a:rPr lang="pt-PT" dirty="0">
                <a:solidFill>
                  <a:srgbClr val="095895"/>
                </a:solidFill>
              </a:rPr>
              <a:t>Option B+ training: Cameroon.</a:t>
            </a:r>
          </a:p>
          <a:p>
            <a:endParaRPr lang="pt-PT" dirty="0">
              <a:solidFill>
                <a:srgbClr val="095895"/>
              </a:solidFill>
            </a:endParaRPr>
          </a:p>
          <a:p>
            <a:r>
              <a:rPr lang="pt-PT" b="1" dirty="0">
                <a:solidFill>
                  <a:srgbClr val="095895"/>
                </a:solidFill>
              </a:rPr>
              <a:t>NEPI - </a:t>
            </a:r>
            <a:r>
              <a:rPr lang="en-US" sz="2000" dirty="0">
                <a:solidFill>
                  <a:srgbClr val="095895"/>
                </a:solidFill>
              </a:rPr>
              <a:t>DRC, Ethiopia, Lesotho, Malawi, South Africa, and Zambia</a:t>
            </a:r>
            <a:r>
              <a:rPr lang="pt-PT" sz="2000" b="1" dirty="0">
                <a:solidFill>
                  <a:srgbClr val="095895"/>
                </a:solidFill>
              </a:rPr>
              <a:t>:</a:t>
            </a:r>
          </a:p>
          <a:p>
            <a:r>
              <a:rPr lang="pt-PT" dirty="0">
                <a:solidFill>
                  <a:srgbClr val="095895"/>
                </a:solidFill>
              </a:rPr>
              <a:t>NIMART: Malawi, Lesotho and Zambia (Option B+ e-learning). </a:t>
            </a:r>
          </a:p>
          <a:p>
            <a:r>
              <a:rPr lang="pt-PT" dirty="0">
                <a:solidFill>
                  <a:srgbClr val="095895"/>
                </a:solidFill>
              </a:rPr>
              <a:t>Clinical preceptorship program: Malawi (NIMART competencies).</a:t>
            </a:r>
          </a:p>
        </p:txBody>
      </p:sp>
      <p:sp>
        <p:nvSpPr>
          <p:cNvPr id="5" name="Title 1"/>
          <p:cNvSpPr>
            <a:spLocks noGrp="1"/>
          </p:cNvSpPr>
          <p:nvPr>
            <p:ph type="title"/>
          </p:nvPr>
        </p:nvSpPr>
        <p:spPr>
          <a:xfrm>
            <a:off x="476106" y="174882"/>
            <a:ext cx="8261493" cy="880412"/>
          </a:xfrm>
        </p:spPr>
        <p:txBody>
          <a:bodyPr>
            <a:noAutofit/>
          </a:bodyPr>
          <a:lstStyle/>
          <a:p>
            <a:r>
              <a:rPr lang="en-US" sz="3200" dirty="0"/>
              <a:t>Approach to improving HIV care and treatment – task shifting</a:t>
            </a:r>
          </a:p>
        </p:txBody>
      </p:sp>
    </p:spTree>
    <p:extLst>
      <p:ext uri="{BB962C8B-B14F-4D97-AF65-F5344CB8AC3E}">
        <p14:creationId xmlns:p14="http://schemas.microsoft.com/office/powerpoint/2010/main" val="3348848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47974" y="314368"/>
            <a:ext cx="8648054" cy="948369"/>
          </a:xfrm>
        </p:spPr>
        <p:txBody>
          <a:bodyPr>
            <a:noAutofit/>
          </a:bodyPr>
          <a:lstStyle/>
          <a:p>
            <a:r>
              <a:rPr lang="en-US" sz="3200" dirty="0"/>
              <a:t>Impact of nursing workforce in HIV care and treatment </a:t>
            </a:r>
          </a:p>
        </p:txBody>
      </p:sp>
      <p:pic>
        <p:nvPicPr>
          <p:cNvPr id="3074" name="Picture 2" descr="As of March 2016, there were 661 ICAP supported sites with NIMART strategy with almost 490.000 patients enrolled in care including adults and pediatric patients; around 430.000 women who ever received ART and a total of 920768 patiens enrolled in adult, ANC and pediatric HIV care.&#10;&#1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458912" y="1224445"/>
            <a:ext cx="6224587" cy="394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326819" y="5273002"/>
            <a:ext cx="3804311" cy="388696"/>
          </a:xfrm>
          <a:prstGeom prst="rect">
            <a:avLst/>
          </a:prstGeom>
        </p:spPr>
        <p:txBody>
          <a:bodyPr wrap="none">
            <a:spAutoFit/>
          </a:bodyPr>
          <a:lstStyle/>
          <a:p>
            <a:pPr>
              <a:lnSpc>
                <a:spcPct val="107000"/>
              </a:lnSpc>
              <a:spcAft>
                <a:spcPts val="0"/>
              </a:spcAft>
            </a:pPr>
            <a:r>
              <a:rPr lang="en-US" dirty="0">
                <a:solidFill>
                  <a:srgbClr val="095895"/>
                </a:solidFill>
              </a:rPr>
              <a:t>*includes adults and pediatric patients</a:t>
            </a:r>
            <a:endParaRPr lang="pt-PT" dirty="0">
              <a:solidFill>
                <a:srgbClr val="095895"/>
              </a:solidFill>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420766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70481" y="977214"/>
            <a:ext cx="8710048" cy="4757159"/>
          </a:xfrm>
        </p:spPr>
        <p:txBody>
          <a:bodyPr>
            <a:noAutofit/>
          </a:bodyPr>
          <a:lstStyle/>
          <a:p>
            <a:r>
              <a:rPr lang="en-US" dirty="0">
                <a:solidFill>
                  <a:srgbClr val="095895"/>
                </a:solidFill>
              </a:rPr>
              <a:t>“Since being trained, I have trained and mentored five nurses who have initiated 30 patients on ART”  </a:t>
            </a:r>
            <a:r>
              <a:rPr lang="en-US" sz="2000" i="1" dirty="0">
                <a:solidFill>
                  <a:srgbClr val="095895"/>
                </a:solidFill>
              </a:rPr>
              <a:t>A.L. a nurse from </a:t>
            </a:r>
            <a:r>
              <a:rPr lang="en-US" sz="2000" i="1" dirty="0" err="1">
                <a:solidFill>
                  <a:srgbClr val="095895"/>
                </a:solidFill>
              </a:rPr>
              <a:t>Katalo</a:t>
            </a:r>
            <a:r>
              <a:rPr lang="en-US" sz="2000" i="1" dirty="0">
                <a:solidFill>
                  <a:srgbClr val="095895"/>
                </a:solidFill>
              </a:rPr>
              <a:t> </a:t>
            </a:r>
            <a:r>
              <a:rPr lang="en-US" sz="2000" i="1" dirty="0" err="1">
                <a:solidFill>
                  <a:srgbClr val="095895"/>
                </a:solidFill>
              </a:rPr>
              <a:t>Manyatta</a:t>
            </a:r>
            <a:r>
              <a:rPr lang="en-US" sz="2000" i="1" dirty="0">
                <a:solidFill>
                  <a:srgbClr val="095895"/>
                </a:solidFill>
              </a:rPr>
              <a:t> Health Centre, an ICAP-supported facility in Nyanza region - Kenya.</a:t>
            </a:r>
            <a:endParaRPr lang="pt-PT" sz="2000" i="1" dirty="0">
              <a:solidFill>
                <a:srgbClr val="095895"/>
              </a:solidFill>
            </a:endParaRPr>
          </a:p>
          <a:p>
            <a:endParaRPr lang="pt-PT" dirty="0">
              <a:solidFill>
                <a:srgbClr val="095895"/>
              </a:solidFill>
            </a:endParaRPr>
          </a:p>
          <a:p>
            <a:r>
              <a:rPr lang="en-US" dirty="0">
                <a:solidFill>
                  <a:srgbClr val="095895"/>
                </a:solidFill>
              </a:rPr>
              <a:t>“We do not have to wait for a clinical officer to start prescribing ART for HIV-infected women at our PMTCT clinic”  </a:t>
            </a:r>
            <a:r>
              <a:rPr lang="en-US" sz="2000" i="1" dirty="0">
                <a:solidFill>
                  <a:srgbClr val="095895"/>
                </a:solidFill>
              </a:rPr>
              <a:t>R.M. a nurse at </a:t>
            </a:r>
            <a:r>
              <a:rPr lang="en-US" sz="2000" i="1" dirty="0" err="1">
                <a:solidFill>
                  <a:srgbClr val="095895"/>
                </a:solidFill>
              </a:rPr>
              <a:t>Athi</a:t>
            </a:r>
            <a:r>
              <a:rPr lang="en-US" sz="2000" i="1" dirty="0">
                <a:solidFill>
                  <a:srgbClr val="095895"/>
                </a:solidFill>
              </a:rPr>
              <a:t> River Health Centre, an ICAP-supported facility in Eastern region - Kenya.</a:t>
            </a:r>
          </a:p>
          <a:p>
            <a:endParaRPr lang="en-US" dirty="0">
              <a:solidFill>
                <a:srgbClr val="095895"/>
              </a:solidFill>
            </a:endParaRPr>
          </a:p>
          <a:p>
            <a:r>
              <a:rPr lang="pt-PT" dirty="0">
                <a:solidFill>
                  <a:srgbClr val="095895"/>
                </a:solidFill>
              </a:rPr>
              <a:t>“ We have benn able to empower the nurse, now they have a voice, they feel more confident as they are providing care and treatment for clients. Nurses were able to reduce the waiting time, improving the adherence and retention”  </a:t>
            </a:r>
            <a:r>
              <a:rPr lang="en-US" sz="2000" i="1" dirty="0">
                <a:solidFill>
                  <a:srgbClr val="095895"/>
                </a:solidFill>
              </a:rPr>
              <a:t>D.N.O. responsible for the nursing program at ICAP- Kenya office.</a:t>
            </a:r>
          </a:p>
        </p:txBody>
      </p:sp>
      <p:sp>
        <p:nvSpPr>
          <p:cNvPr id="4" name="Title 1"/>
          <p:cNvSpPr>
            <a:spLocks noGrp="1"/>
          </p:cNvSpPr>
          <p:nvPr>
            <p:ph type="title"/>
          </p:nvPr>
        </p:nvSpPr>
        <p:spPr>
          <a:xfrm>
            <a:off x="476106" y="112890"/>
            <a:ext cx="2136465" cy="572972"/>
          </a:xfrm>
        </p:spPr>
        <p:txBody>
          <a:bodyPr>
            <a:noAutofit/>
          </a:bodyPr>
          <a:lstStyle/>
          <a:p>
            <a:r>
              <a:rPr lang="en-US" sz="3200" dirty="0"/>
              <a:t>Success</a:t>
            </a:r>
          </a:p>
        </p:txBody>
      </p:sp>
    </p:spTree>
    <p:extLst>
      <p:ext uri="{BB962C8B-B14F-4D97-AF65-F5344CB8AC3E}">
        <p14:creationId xmlns:p14="http://schemas.microsoft.com/office/powerpoint/2010/main" val="1581322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476106" y="867948"/>
            <a:ext cx="8261492" cy="5210123"/>
          </a:xfrm>
        </p:spPr>
        <p:txBody>
          <a:bodyPr>
            <a:noAutofit/>
          </a:bodyPr>
          <a:lstStyle/>
          <a:p>
            <a:pPr marL="342900" indent="-342900">
              <a:buFontTx/>
              <a:buChar char="-"/>
            </a:pPr>
            <a:r>
              <a:rPr lang="en-US" sz="2800" dirty="0">
                <a:solidFill>
                  <a:srgbClr val="095895"/>
                </a:solidFill>
              </a:rPr>
              <a:t>Pre-service education - is not regularly updated with the latest care and treatment guidelines;</a:t>
            </a:r>
          </a:p>
          <a:p>
            <a:pPr marL="342900" indent="-342900">
              <a:buFontTx/>
              <a:buChar char="-"/>
            </a:pPr>
            <a:r>
              <a:rPr lang="en-US" sz="2800" dirty="0">
                <a:solidFill>
                  <a:srgbClr val="095895"/>
                </a:solidFill>
              </a:rPr>
              <a:t>In-service trainings - repeat frequently (high rotation of nurses);</a:t>
            </a:r>
          </a:p>
          <a:p>
            <a:pPr marL="342900" indent="-342900">
              <a:buFontTx/>
              <a:buChar char="-"/>
            </a:pPr>
            <a:r>
              <a:rPr lang="en-US" sz="2800" dirty="0">
                <a:solidFill>
                  <a:srgbClr val="095895"/>
                </a:solidFill>
              </a:rPr>
              <a:t>Limited support from most experienced clinicians; </a:t>
            </a:r>
          </a:p>
          <a:p>
            <a:pPr marL="342900" indent="-342900">
              <a:buFontTx/>
              <a:buChar char="-"/>
            </a:pPr>
            <a:r>
              <a:rPr lang="en-US" sz="2800" dirty="0">
                <a:solidFill>
                  <a:srgbClr val="095895"/>
                </a:solidFill>
              </a:rPr>
              <a:t>Clinical officers/physicians see ART management as their domain;</a:t>
            </a:r>
          </a:p>
          <a:p>
            <a:r>
              <a:rPr lang="pt-PT" sz="2800" dirty="0">
                <a:solidFill>
                  <a:srgbClr val="095895"/>
                </a:solidFill>
              </a:rPr>
              <a:t>- Motivation – lack of incentives</a:t>
            </a:r>
          </a:p>
        </p:txBody>
      </p:sp>
      <p:sp>
        <p:nvSpPr>
          <p:cNvPr id="4" name="Title 1"/>
          <p:cNvSpPr>
            <a:spLocks noGrp="1"/>
          </p:cNvSpPr>
          <p:nvPr>
            <p:ph type="title"/>
          </p:nvPr>
        </p:nvSpPr>
        <p:spPr>
          <a:xfrm>
            <a:off x="476106" y="283371"/>
            <a:ext cx="8261493" cy="577241"/>
          </a:xfrm>
        </p:spPr>
        <p:txBody>
          <a:bodyPr>
            <a:noAutofit/>
          </a:bodyPr>
          <a:lstStyle/>
          <a:p>
            <a:r>
              <a:rPr lang="en-US" sz="3200" dirty="0"/>
              <a:t>Challenges</a:t>
            </a:r>
          </a:p>
        </p:txBody>
      </p:sp>
    </p:spTree>
    <p:extLst>
      <p:ext uri="{BB962C8B-B14F-4D97-AF65-F5344CB8AC3E}">
        <p14:creationId xmlns:p14="http://schemas.microsoft.com/office/powerpoint/2010/main" val="2656142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106" y="283371"/>
            <a:ext cx="2372025" cy="586059"/>
          </a:xfrm>
        </p:spPr>
        <p:txBody>
          <a:bodyPr>
            <a:noAutofit/>
          </a:bodyPr>
          <a:lstStyle/>
          <a:p>
            <a:r>
              <a:rPr lang="en-US" sz="3200" dirty="0"/>
              <a:t>Challenges</a:t>
            </a:r>
          </a:p>
        </p:txBody>
      </p:sp>
      <p:sp>
        <p:nvSpPr>
          <p:cNvPr id="16" name="Retângulo 15"/>
          <p:cNvSpPr/>
          <p:nvPr/>
        </p:nvSpPr>
        <p:spPr>
          <a:xfrm>
            <a:off x="5298328" y="1101144"/>
            <a:ext cx="2452913" cy="224676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800" dirty="0">
                <a:solidFill>
                  <a:srgbClr val="095895"/>
                </a:solidFill>
              </a:rPr>
              <a:t>Identify barriers and opportunities to bridge the gaps. </a:t>
            </a:r>
            <a:endParaRPr lang="pt-PT" sz="2800" dirty="0">
              <a:solidFill>
                <a:srgbClr val="095895"/>
              </a:solidFill>
            </a:endParaRPr>
          </a:p>
        </p:txBody>
      </p:sp>
      <p:sp>
        <p:nvSpPr>
          <p:cNvPr id="19" name="Retângulo 18"/>
          <p:cNvSpPr/>
          <p:nvPr/>
        </p:nvSpPr>
        <p:spPr>
          <a:xfrm>
            <a:off x="4858614" y="3825508"/>
            <a:ext cx="4285386" cy="175432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solidFill>
                  <a:srgbClr val="095895"/>
                </a:solidFill>
              </a:rPr>
              <a:t>Smith et al. Identifying the Gaps: An Assessment of Nurses’ Training, Competency, and Practice in HIV Care and Treatment in Kenya. JOURNAL OF THE ASSOCIATION OF NURSES IN AIDS CARE, Vol. 27, No. 3, May/June 2016, 322-330 </a:t>
            </a:r>
            <a:endParaRPr lang="pt-PT" sz="2800" dirty="0">
              <a:solidFill>
                <a:srgbClr val="095895"/>
              </a:solidFill>
            </a:endParaRPr>
          </a:p>
        </p:txBody>
      </p:sp>
      <p:pic>
        <p:nvPicPr>
          <p:cNvPr id="4098" name="Picture 2" descr="Also a gap assessment conducted by ICAP regarding Nurses’ Training, Competency, and Practice in HIV Care and Treatment in Kenya showed that of those trained, not all were competent, of those who were competent, not all were practicing. &#10;Findings indicated a need to examine each step along the nurse capacity-building cascade, from policy to training, training to competency, and competency to practice, in order to identify barriers and opportunities to bridge the gaps.&#10;&#10;&#1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36856" y="1207963"/>
            <a:ext cx="4151313" cy="427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0605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6551</TotalTime>
  <Words>1623</Words>
  <Application>Microsoft Office PowerPoint</Application>
  <PresentationFormat>On-screen Show (4:3)</PresentationFormat>
  <Paragraphs>96</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Task-shifting in sub-Saharan Africa   ICAP – Global Nurse Capacity Building Program </vt:lpstr>
      <vt:lpstr>Background – Africa</vt:lpstr>
      <vt:lpstr>Task shifting – WHO 2008</vt:lpstr>
      <vt:lpstr>Approach to improving HIV care and treatment – task shifting</vt:lpstr>
      <vt:lpstr>Approach to improving HIV care and treatment – task shifting</vt:lpstr>
      <vt:lpstr>Impact of nursing workforce in HIV care and treatment </vt:lpstr>
      <vt:lpstr>Success</vt:lpstr>
      <vt:lpstr>Challenges</vt:lpstr>
      <vt:lpstr>Challenges</vt:lpstr>
      <vt:lpstr>NIMART can change broader health outcomes</vt:lpstr>
      <vt:lpstr>Contact</vt:lpstr>
    </vt:vector>
  </TitlesOfParts>
  <Company>Pyalla Technologies,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Title</dc:title>
  <dc:creator>Margo Holen</dc:creator>
  <cp:lastModifiedBy>Chris Delporte</cp:lastModifiedBy>
  <cp:revision>120</cp:revision>
  <dcterms:created xsi:type="dcterms:W3CDTF">2014-06-20T21:21:33Z</dcterms:created>
  <dcterms:modified xsi:type="dcterms:W3CDTF">2016-11-04T19:02:01Z</dcterms:modified>
</cp:coreProperties>
</file>