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5" r:id="rId2"/>
  </p:sldMasterIdLst>
  <p:notesMasterIdLst>
    <p:notesMasterId r:id="rId45"/>
  </p:notesMasterIdLst>
  <p:sldIdLst>
    <p:sldId id="258" r:id="rId3"/>
    <p:sldId id="535" r:id="rId4"/>
    <p:sldId id="301" r:id="rId5"/>
    <p:sldId id="444" r:id="rId6"/>
    <p:sldId id="302" r:id="rId7"/>
    <p:sldId id="303" r:id="rId8"/>
    <p:sldId id="304" r:id="rId9"/>
    <p:sldId id="305" r:id="rId10"/>
    <p:sldId id="539" r:id="rId11"/>
    <p:sldId id="540" r:id="rId12"/>
    <p:sldId id="348" r:id="rId13"/>
    <p:sldId id="349" r:id="rId14"/>
    <p:sldId id="350" r:id="rId15"/>
    <p:sldId id="351" r:id="rId16"/>
    <p:sldId id="536" r:id="rId17"/>
    <p:sldId id="307" r:id="rId18"/>
    <p:sldId id="308" r:id="rId19"/>
    <p:sldId id="309" r:id="rId20"/>
    <p:sldId id="310" r:id="rId21"/>
    <p:sldId id="311" r:id="rId22"/>
    <p:sldId id="537" r:id="rId23"/>
    <p:sldId id="312" r:id="rId24"/>
    <p:sldId id="313" r:id="rId25"/>
    <p:sldId id="314" r:id="rId26"/>
    <p:sldId id="315" r:id="rId27"/>
    <p:sldId id="316" r:id="rId28"/>
    <p:sldId id="317" r:id="rId29"/>
    <p:sldId id="353" r:id="rId30"/>
    <p:sldId id="354" r:id="rId31"/>
    <p:sldId id="355" r:id="rId32"/>
    <p:sldId id="356" r:id="rId33"/>
    <p:sldId id="357" r:id="rId34"/>
    <p:sldId id="358" r:id="rId35"/>
    <p:sldId id="359" r:id="rId36"/>
    <p:sldId id="360" r:id="rId37"/>
    <p:sldId id="361" r:id="rId38"/>
    <p:sldId id="362" r:id="rId39"/>
    <p:sldId id="363" r:id="rId40"/>
    <p:sldId id="538" r:id="rId41"/>
    <p:sldId id="372" r:id="rId42"/>
    <p:sldId id="364" r:id="rId43"/>
    <p:sldId id="365"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Philip" initials="AP" lastIdx="3" clrIdx="0">
    <p:extLst>
      <p:ext uri="{19B8F6BF-5375-455C-9EA6-DF929625EA0E}">
        <p15:presenceInfo xmlns:p15="http://schemas.microsoft.com/office/powerpoint/2012/main" userId="Andrew Phili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5157" autoAdjust="0"/>
  </p:normalViewPr>
  <p:slideViewPr>
    <p:cSldViewPr>
      <p:cViewPr varScale="1">
        <p:scale>
          <a:sx n="93" d="100"/>
          <a:sy n="93" d="100"/>
        </p:scale>
        <p:origin x="840" y="200"/>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C747F8-5FE1-4C81-BD2F-D172EA0F04CD}" type="datetimeFigureOut">
              <a:rPr lang="en-US" smtClean="0"/>
              <a:t>6/18/20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22B598-F1B1-45B2-9C1A-729EE2DA1B9A}" type="slidenum">
              <a:rPr lang="en-US" smtClean="0"/>
              <a:t>‹#›</a:t>
            </a:fld>
            <a:endParaRPr lang="en-US" dirty="0"/>
          </a:p>
        </p:txBody>
      </p:sp>
    </p:spTree>
    <p:extLst>
      <p:ext uri="{BB962C8B-B14F-4D97-AF65-F5344CB8AC3E}">
        <p14:creationId xmlns:p14="http://schemas.microsoft.com/office/powerpoint/2010/main" val="172754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Step by Step: Initiating and/or Enhancing Billable </a:t>
            </a:r>
            <a:r>
              <a:rPr lang="en-US" sz="1200" kern="1200">
                <a:solidFill>
                  <a:schemeClr val="tx1"/>
                </a:solidFill>
                <a:effectLst/>
                <a:latin typeface="+mn-lt"/>
                <a:ea typeface="+mn-ea"/>
                <a:cs typeface="+mn-cs"/>
              </a:rPr>
              <a:t>Services Module </a:t>
            </a:r>
            <a:r>
              <a:rPr lang="en-US" sz="1200" kern="1200" dirty="0">
                <a:solidFill>
                  <a:schemeClr val="tx1"/>
                </a:solidFill>
                <a:effectLst/>
                <a:latin typeface="+mn-lt"/>
                <a:ea typeface="+mn-ea"/>
                <a:cs typeface="+mn-cs"/>
              </a:rPr>
              <a:t>2: </a:t>
            </a:r>
            <a:r>
              <a:rPr lang="en-US" dirty="0"/>
              <a:t>The Medical Billing Process.</a:t>
            </a:r>
            <a:endParaRPr lang="en-US" sz="1200" dirty="0"/>
          </a:p>
        </p:txBody>
      </p:sp>
      <p:sp>
        <p:nvSpPr>
          <p:cNvPr id="4" name="Slide Number Placeholder 3"/>
          <p:cNvSpPr>
            <a:spLocks noGrp="1"/>
          </p:cNvSpPr>
          <p:nvPr>
            <p:ph type="sldNum" sz="quarter" idx="10"/>
          </p:nvPr>
        </p:nvSpPr>
        <p:spPr/>
        <p:txBody>
          <a:bodyPr/>
          <a:lstStyle/>
          <a:p>
            <a:fld id="{A04EA3A0-3905-4CF6-87C1-626A9582CE53}" type="slidenum">
              <a:rPr lang="en-US" smtClean="0"/>
              <a:t>1</a:t>
            </a:fld>
            <a:endParaRPr lang="en-US" dirty="0"/>
          </a:p>
        </p:txBody>
      </p:sp>
    </p:spTree>
    <p:extLst>
      <p:ext uri="{BB962C8B-B14F-4D97-AF65-F5344CB8AC3E}">
        <p14:creationId xmlns:p14="http://schemas.microsoft.com/office/powerpoint/2010/main" val="148672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Each A/R report may be formatted differently </a:t>
            </a:r>
          </a:p>
          <a:p>
            <a:pPr marL="0" indent="0">
              <a:buFontTx/>
              <a:buNone/>
            </a:pPr>
            <a:r>
              <a:rPr lang="en-US" dirty="0"/>
              <a:t>- The 0-30 day bucket for both patient and insurance should be the highest totals. This category represents the most recent claims submitted.</a:t>
            </a:r>
          </a:p>
          <a:p>
            <a:pPr marL="171450" indent="-171450">
              <a:buFont typeface="Arial" panose="020B0604020202020204" pitchFamily="34" charset="0"/>
              <a:buChar char="•"/>
            </a:pPr>
            <a:r>
              <a:rPr lang="en-US" dirty="0"/>
              <a:t>The next highest will be the 31-60 day totals. Typically most of the claims due will fall in the 0-60 day period.</a:t>
            </a:r>
          </a:p>
          <a:p>
            <a:pPr marL="171450" indent="-171450">
              <a:buFont typeface="Arial" panose="020B0604020202020204" pitchFamily="34" charset="0"/>
              <a:buChar char="•"/>
            </a:pPr>
            <a:r>
              <a:rPr lang="en-US" dirty="0"/>
              <a:t>The monies in the 61-90 day bucket should drop off dramatically, especially with insurance balances.</a:t>
            </a:r>
          </a:p>
          <a:p>
            <a:pPr marL="171450" indent="-171450">
              <a:buFont typeface="Arial" panose="020B0604020202020204" pitchFamily="34" charset="0"/>
              <a:buChar char="•"/>
            </a:pPr>
            <a:r>
              <a:rPr lang="en-US" dirty="0"/>
              <a:t>The 91-120 day bucket amount should drop as claims are worked, patients are billed, carrier follow-up is performed and collection efforts are made.</a:t>
            </a:r>
          </a:p>
          <a:p>
            <a:pPr marL="171450" indent="-171450">
              <a:buFont typeface="Arial" panose="020B0604020202020204" pitchFamily="34" charset="0"/>
              <a:buChar char="•"/>
            </a:pPr>
            <a:r>
              <a:rPr lang="en-US" dirty="0"/>
              <a:t>Generating this report monthly, will demonstrate your progress in each area.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22B598-F1B1-45B2-9C1A-729EE2DA1B9A}" type="slidenum">
              <a:rPr lang="en-US" smtClean="0"/>
              <a:t>13</a:t>
            </a:fld>
            <a:endParaRPr lang="en-US" dirty="0"/>
          </a:p>
        </p:txBody>
      </p:sp>
    </p:spTree>
    <p:extLst>
      <p:ext uri="{BB962C8B-B14F-4D97-AF65-F5344CB8AC3E}">
        <p14:creationId xmlns:p14="http://schemas.microsoft.com/office/powerpoint/2010/main" val="174871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The Financial summary provides high level data of the total charges, adjustment and payment for a specified period of time.</a:t>
            </a:r>
          </a:p>
          <a:p>
            <a:pPr marL="0" indent="0">
              <a:buFont typeface="Arial" panose="020B0604020202020204" pitchFamily="34" charset="0"/>
              <a:buNone/>
            </a:pPr>
            <a:r>
              <a:rPr lang="en-US" dirty="0"/>
              <a:t>- Provides a quick overview of the practice/clinic’s financial status.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22B598-F1B1-45B2-9C1A-729EE2DA1B9A}" type="slidenum">
              <a:rPr lang="en-US" smtClean="0"/>
              <a:t>14</a:t>
            </a:fld>
            <a:endParaRPr lang="en-US" dirty="0"/>
          </a:p>
        </p:txBody>
      </p:sp>
    </p:spTree>
    <p:extLst>
      <p:ext uri="{BB962C8B-B14F-4D97-AF65-F5344CB8AC3E}">
        <p14:creationId xmlns:p14="http://schemas.microsoft.com/office/powerpoint/2010/main" val="2280150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p:nvPr>
        </p:nvSpPr>
        <p:spPr>
          <a:ln/>
        </p:spPr>
      </p:sp>
      <p:sp>
        <p:nvSpPr>
          <p:cNvPr id="3789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A better defined regular process will allow for a more efficient team. </a:t>
            </a:r>
          </a:p>
          <a:p>
            <a:pPr marL="0" indent="0">
              <a:buFont typeface="Arial" panose="020B0604020202020204" pitchFamily="34" charset="0"/>
              <a:buNone/>
            </a:pPr>
            <a:r>
              <a:rPr lang="en-US" altLang="en-US" dirty="0">
                <a:latin typeface="Arial" panose="020B0604020202020204" pitchFamily="34" charset="0"/>
              </a:rPr>
              <a:t>- To streamline work processes and improve workflow, assess </a:t>
            </a:r>
            <a:r>
              <a:rPr lang="en-US" altLang="en-US" b="1" u="sng" dirty="0">
                <a:latin typeface="Arial" panose="020B0604020202020204" pitchFamily="34" charset="0"/>
              </a:rPr>
              <a:t>all</a:t>
            </a:r>
            <a:r>
              <a:rPr lang="en-US" altLang="en-US" dirty="0">
                <a:latin typeface="Arial" panose="020B0604020202020204" pitchFamily="34" charset="0"/>
              </a:rPr>
              <a:t> workflows, looking for opportunities for improvement in each area.</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3A89315B-E138-4ED3-89D3-4D5698F5AB26}"/>
              </a:ext>
            </a:extLst>
          </p:cNvPr>
          <p:cNvSpPr>
            <a:spLocks noGrp="1"/>
          </p:cNvSpPr>
          <p:nvPr>
            <p:ph type="sldNum" sz="quarter" idx="5"/>
          </p:nvPr>
        </p:nvSpPr>
        <p:spPr/>
        <p:txBody>
          <a:bodyPr/>
          <a:lstStyle/>
          <a:p>
            <a:pPr>
              <a:defRPr/>
            </a:pPr>
            <a:fld id="{15A4C908-0154-4A6C-A2E6-41EF0F9F6C8B}" type="slidenum">
              <a:rPr lang="en-US" smtClean="0"/>
              <a:pPr>
                <a:defRPr/>
              </a:pPr>
              <a:t>16</a:t>
            </a:fld>
            <a:endParaRPr lang="en-US" dirty="0"/>
          </a:p>
        </p:txBody>
      </p:sp>
    </p:spTree>
    <p:extLst>
      <p:ext uri="{BB962C8B-B14F-4D97-AF65-F5344CB8AC3E}">
        <p14:creationId xmlns:p14="http://schemas.microsoft.com/office/powerpoint/2010/main" val="2413294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ln/>
        </p:spPr>
      </p:sp>
      <p:sp>
        <p:nvSpPr>
          <p:cNvPr id="3993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There are many steps involved in the medical billing process. </a:t>
            </a:r>
          </a:p>
          <a:p>
            <a:pPr marL="171450" indent="-171450">
              <a:buFontTx/>
              <a:buChar char="-"/>
            </a:pPr>
            <a:r>
              <a:rPr lang="en-US" altLang="en-US" dirty="0">
                <a:latin typeface="Arial" panose="020B0604020202020204" pitchFamily="34" charset="0"/>
              </a:rPr>
              <a:t>Each step is an integral part of the process and must be performed properly in order for the entire cycle to run smoothly.</a:t>
            </a:r>
          </a:p>
          <a:p>
            <a:pPr marL="171450" indent="-171450">
              <a:buFont typeface="Arial" panose="020B0604020202020204" pitchFamily="34" charset="0"/>
              <a:buChar char="•"/>
            </a:pPr>
            <a:endParaRPr lang="en-US" altLang="en-US" dirty="0">
              <a:latin typeface="Arial" panose="020B0604020202020204" pitchFamily="34" charset="0"/>
            </a:endParaRPr>
          </a:p>
          <a:p>
            <a:pPr marL="0" indent="0">
              <a:buFont typeface="Arial" panose="020B0604020202020204" pitchFamily="34" charset="0"/>
              <a:buNone/>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3A89315B-E138-4ED3-89D3-4D5698F5AB26}"/>
              </a:ext>
            </a:extLst>
          </p:cNvPr>
          <p:cNvSpPr>
            <a:spLocks noGrp="1"/>
          </p:cNvSpPr>
          <p:nvPr>
            <p:ph type="sldNum" sz="quarter" idx="5"/>
          </p:nvPr>
        </p:nvSpPr>
        <p:spPr/>
        <p:txBody>
          <a:bodyPr/>
          <a:lstStyle/>
          <a:p>
            <a:pPr>
              <a:defRPr/>
            </a:pPr>
            <a:fld id="{E1630677-4E25-408C-AFAA-722359FE3A0F}" type="slidenum">
              <a:rPr lang="en-US" smtClean="0"/>
              <a:pPr>
                <a:defRPr/>
              </a:pPr>
              <a:t>17</a:t>
            </a:fld>
            <a:endParaRPr lang="en-US" dirty="0"/>
          </a:p>
        </p:txBody>
      </p:sp>
    </p:spTree>
    <p:extLst>
      <p:ext uri="{BB962C8B-B14F-4D97-AF65-F5344CB8AC3E}">
        <p14:creationId xmlns:p14="http://schemas.microsoft.com/office/powerpoint/2010/main" val="126772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ln/>
        </p:spPr>
      </p:sp>
      <p:sp>
        <p:nvSpPr>
          <p:cNvPr id="4198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Front desk is a key and pivotal role in the success of the practice/clinic.</a:t>
            </a:r>
          </a:p>
          <a:p>
            <a:pPr marL="171450" indent="-171450">
              <a:buFontTx/>
              <a:buChar char="-"/>
            </a:pPr>
            <a:r>
              <a:rPr lang="en-US" altLang="en-US" dirty="0">
                <a:latin typeface="Arial" panose="020B0604020202020204" pitchFamily="34" charset="0"/>
              </a:rPr>
              <a:t>Set goals. For example, patients are to be treated the way you like to be treated; always interact with a person. </a:t>
            </a:r>
          </a:p>
          <a:p>
            <a:pPr marL="171450" indent="-171450">
              <a:buFontTx/>
              <a:buChar char="-"/>
            </a:pPr>
            <a:r>
              <a:rPr lang="en-US" altLang="en-US" dirty="0">
                <a:latin typeface="Arial" panose="020B0604020202020204" pitchFamily="34" charset="0"/>
              </a:rPr>
              <a:t>Set a goal for patient communication to occur within the first sixty (60) seconds of a phone call or in-person interaction at the front desk.</a:t>
            </a:r>
          </a:p>
        </p:txBody>
      </p:sp>
      <p:sp>
        <p:nvSpPr>
          <p:cNvPr id="4" name="Slide Number Placeholder 3">
            <a:extLst>
              <a:ext uri="{FF2B5EF4-FFF2-40B4-BE49-F238E27FC236}">
                <a16:creationId xmlns:a16="http://schemas.microsoft.com/office/drawing/2014/main" id="{E8F4F2CA-AE88-47AC-B898-2DF637F0FE20}"/>
              </a:ext>
            </a:extLst>
          </p:cNvPr>
          <p:cNvSpPr>
            <a:spLocks noGrp="1"/>
          </p:cNvSpPr>
          <p:nvPr>
            <p:ph type="sldNum" sz="quarter" idx="5"/>
          </p:nvPr>
        </p:nvSpPr>
        <p:spPr/>
        <p:txBody>
          <a:bodyPr/>
          <a:lstStyle/>
          <a:p>
            <a:pPr>
              <a:defRPr/>
            </a:pPr>
            <a:fld id="{4AE27CC3-22F9-4074-8C15-D4A4C007334F}" type="slidenum">
              <a:rPr lang="en-US" smtClean="0"/>
              <a:pPr>
                <a:defRPr/>
              </a:pPr>
              <a:t>18</a:t>
            </a:fld>
            <a:endParaRPr lang="en-US" dirty="0"/>
          </a:p>
        </p:txBody>
      </p:sp>
    </p:spTree>
    <p:extLst>
      <p:ext uri="{BB962C8B-B14F-4D97-AF65-F5344CB8AC3E}">
        <p14:creationId xmlns:p14="http://schemas.microsoft.com/office/powerpoint/2010/main" val="99089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ln/>
        </p:spPr>
      </p:sp>
      <p:sp>
        <p:nvSpPr>
          <p:cNvPr id="4403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Testing your phone system as a user. This is the easiest way to better understand the patient experience. </a:t>
            </a:r>
          </a:p>
          <a:p>
            <a:pPr marL="0" indent="0">
              <a:buFontTx/>
              <a:buNone/>
            </a:pPr>
            <a:r>
              <a:rPr lang="en-US" altLang="en-US" dirty="0">
                <a:latin typeface="Arial" panose="020B0604020202020204" pitchFamily="34" charset="0"/>
              </a:rPr>
              <a:t>- Assess the equipment and its functionality.</a:t>
            </a:r>
          </a:p>
          <a:p>
            <a:pPr marL="0" indent="0">
              <a:buFontTx/>
              <a:buNone/>
            </a:pPr>
            <a:r>
              <a:rPr lang="en-US" altLang="en-US" dirty="0">
                <a:latin typeface="Arial" panose="020B0604020202020204" pitchFamily="34" charset="0"/>
              </a:rPr>
              <a:t>- Front office staff must be trained and b able to operate each piece of equipment efficiently (e.g., credit card machine, fax, copier, ID scanners, label printers and multi-line phone systems) </a:t>
            </a:r>
          </a:p>
        </p:txBody>
      </p:sp>
      <p:sp>
        <p:nvSpPr>
          <p:cNvPr id="4" name="Slide Number Placeholder 3">
            <a:extLst>
              <a:ext uri="{FF2B5EF4-FFF2-40B4-BE49-F238E27FC236}">
                <a16:creationId xmlns:a16="http://schemas.microsoft.com/office/drawing/2014/main" id="{B25AA78E-B9E5-43DB-9628-04376270864C}"/>
              </a:ext>
            </a:extLst>
          </p:cNvPr>
          <p:cNvSpPr>
            <a:spLocks noGrp="1"/>
          </p:cNvSpPr>
          <p:nvPr>
            <p:ph type="sldNum" sz="quarter" idx="5"/>
          </p:nvPr>
        </p:nvSpPr>
        <p:spPr/>
        <p:txBody>
          <a:bodyPr/>
          <a:lstStyle/>
          <a:p>
            <a:pPr>
              <a:defRPr/>
            </a:pPr>
            <a:fld id="{C4B957BF-7934-49CF-B93F-ADA3D56B716D}" type="slidenum">
              <a:rPr lang="en-US" smtClean="0"/>
              <a:pPr>
                <a:defRPr/>
              </a:pPr>
              <a:t>19</a:t>
            </a:fld>
            <a:endParaRPr lang="en-US" dirty="0"/>
          </a:p>
        </p:txBody>
      </p:sp>
    </p:spTree>
    <p:extLst>
      <p:ext uri="{BB962C8B-B14F-4D97-AF65-F5344CB8AC3E}">
        <p14:creationId xmlns:p14="http://schemas.microsoft.com/office/powerpoint/2010/main" val="2500727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A/R backlog and balances have increased dramatically due to the rise in patient financial responsibility for medical care. </a:t>
            </a:r>
          </a:p>
          <a:p>
            <a:pPr marL="0" indent="0">
              <a:buFont typeface="Arial" panose="020B0604020202020204" pitchFamily="34" charset="0"/>
              <a:buNone/>
            </a:pPr>
            <a:r>
              <a:rPr lang="en-US" altLang="en-US" dirty="0">
                <a:latin typeface="Arial" panose="020B0604020202020204" pitchFamily="34" charset="0"/>
              </a:rPr>
              <a:t>- Many patients are unfamiliar with how their health insurance works or recent changes in their coverage,</a:t>
            </a:r>
          </a:p>
          <a:p>
            <a:pPr marL="0" indent="0">
              <a:buFont typeface="Arial" panose="020B0604020202020204" pitchFamily="34" charset="0"/>
              <a:buNone/>
            </a:pPr>
            <a:r>
              <a:rPr lang="en-US" altLang="en-US" dirty="0">
                <a:latin typeface="Arial" panose="020B0604020202020204" pitchFamily="34" charset="0"/>
              </a:rPr>
              <a:t>- Prioritize insurance verification.</a:t>
            </a:r>
          </a:p>
        </p:txBody>
      </p:sp>
      <p:sp>
        <p:nvSpPr>
          <p:cNvPr id="4" name="Slide Number Placeholder 3">
            <a:extLst>
              <a:ext uri="{FF2B5EF4-FFF2-40B4-BE49-F238E27FC236}">
                <a16:creationId xmlns:a16="http://schemas.microsoft.com/office/drawing/2014/main" id="{0A89E8A0-1C5B-47C8-97E0-FEF997EE4E0F}"/>
              </a:ext>
            </a:extLst>
          </p:cNvPr>
          <p:cNvSpPr>
            <a:spLocks noGrp="1"/>
          </p:cNvSpPr>
          <p:nvPr>
            <p:ph type="sldNum" sz="quarter" idx="5"/>
          </p:nvPr>
        </p:nvSpPr>
        <p:spPr/>
        <p:txBody>
          <a:bodyPr/>
          <a:lstStyle/>
          <a:p>
            <a:pPr>
              <a:defRPr/>
            </a:pPr>
            <a:fld id="{31778CB3-D973-4A77-A35A-9D59703B8AD2}" type="slidenum">
              <a:rPr lang="en-US" smtClean="0"/>
              <a:pPr>
                <a:defRPr/>
              </a:pPr>
              <a:t>20</a:t>
            </a:fld>
            <a:endParaRPr lang="en-US" dirty="0"/>
          </a:p>
        </p:txBody>
      </p:sp>
    </p:spTree>
    <p:extLst>
      <p:ext uri="{BB962C8B-B14F-4D97-AF65-F5344CB8AC3E}">
        <p14:creationId xmlns:p14="http://schemas.microsoft.com/office/powerpoint/2010/main" val="1988726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ln/>
        </p:spPr>
      </p:sp>
      <p:sp>
        <p:nvSpPr>
          <p:cNvPr id="4813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-The best performing practices/clinics tend to have more staff available to assist with the various tasks.</a:t>
            </a:r>
          </a:p>
        </p:txBody>
      </p:sp>
      <p:sp>
        <p:nvSpPr>
          <p:cNvPr id="4" name="Slide Number Placeholder 3">
            <a:extLst>
              <a:ext uri="{FF2B5EF4-FFF2-40B4-BE49-F238E27FC236}">
                <a16:creationId xmlns:a16="http://schemas.microsoft.com/office/drawing/2014/main" id="{E85CDDAF-5797-430B-8076-BB3731BB09CC}"/>
              </a:ext>
            </a:extLst>
          </p:cNvPr>
          <p:cNvSpPr>
            <a:spLocks noGrp="1"/>
          </p:cNvSpPr>
          <p:nvPr>
            <p:ph type="sldNum" sz="quarter" idx="5"/>
          </p:nvPr>
        </p:nvSpPr>
        <p:spPr/>
        <p:txBody>
          <a:bodyPr/>
          <a:lstStyle/>
          <a:p>
            <a:pPr>
              <a:defRPr/>
            </a:pPr>
            <a:fld id="{5C4C4459-D8F6-48D4-B992-AADCAB06B640}" type="slidenum">
              <a:rPr lang="en-US" smtClean="0"/>
              <a:pPr>
                <a:defRPr/>
              </a:pPr>
              <a:t>22</a:t>
            </a:fld>
            <a:endParaRPr lang="en-US" dirty="0"/>
          </a:p>
        </p:txBody>
      </p:sp>
    </p:spTree>
    <p:extLst>
      <p:ext uri="{BB962C8B-B14F-4D97-AF65-F5344CB8AC3E}">
        <p14:creationId xmlns:p14="http://schemas.microsoft.com/office/powerpoint/2010/main" val="1871928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Staffing models are not one size fits all.</a:t>
            </a:r>
          </a:p>
          <a:p>
            <a:pPr marL="171450" indent="-171450">
              <a:buFontTx/>
              <a:buChar char="-"/>
            </a:pPr>
            <a:r>
              <a:rPr lang="en-US" altLang="en-US" dirty="0">
                <a:latin typeface="Arial" panose="020B0604020202020204" pitchFamily="34" charset="0"/>
              </a:rPr>
              <a:t>Resources will dictate the staffing model.</a:t>
            </a:r>
          </a:p>
          <a:p>
            <a:pPr marL="0" indent="0">
              <a:buFont typeface="Arial" panose="020B0604020202020204" pitchFamily="34" charset="0"/>
              <a:buNone/>
            </a:pPr>
            <a:r>
              <a:rPr lang="en-US" altLang="en-US" dirty="0">
                <a:latin typeface="Arial" panose="020B0604020202020204" pitchFamily="34" charset="0"/>
              </a:rPr>
              <a:t>- Staffing levels will vary based on various factors - size of practice, specialty and services provided.</a:t>
            </a:r>
          </a:p>
        </p:txBody>
      </p:sp>
      <p:sp>
        <p:nvSpPr>
          <p:cNvPr id="4" name="Slide Number Placeholder 3">
            <a:extLst>
              <a:ext uri="{FF2B5EF4-FFF2-40B4-BE49-F238E27FC236}">
                <a16:creationId xmlns:a16="http://schemas.microsoft.com/office/drawing/2014/main" id="{98A7016E-4DAD-4612-8317-C965C70534BA}"/>
              </a:ext>
            </a:extLst>
          </p:cNvPr>
          <p:cNvSpPr>
            <a:spLocks noGrp="1"/>
          </p:cNvSpPr>
          <p:nvPr>
            <p:ph type="sldNum" sz="quarter" idx="5"/>
          </p:nvPr>
        </p:nvSpPr>
        <p:spPr/>
        <p:txBody>
          <a:bodyPr/>
          <a:lstStyle/>
          <a:p>
            <a:pPr>
              <a:defRPr/>
            </a:pPr>
            <a:fld id="{6CCD6D60-9920-47DC-8621-BE44C2DDD138}" type="slidenum">
              <a:rPr lang="en-US" smtClean="0"/>
              <a:pPr>
                <a:defRPr/>
              </a:pPr>
              <a:t>23</a:t>
            </a:fld>
            <a:endParaRPr lang="en-US" dirty="0"/>
          </a:p>
        </p:txBody>
      </p:sp>
    </p:spTree>
    <p:extLst>
      <p:ext uri="{BB962C8B-B14F-4D97-AF65-F5344CB8AC3E}">
        <p14:creationId xmlns:p14="http://schemas.microsoft.com/office/powerpoint/2010/main" val="151898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ln/>
        </p:spPr>
      </p:sp>
      <p:sp>
        <p:nvSpPr>
          <p:cNvPr id="522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A billing staff is the intermediary of the operations and accounting departments of a practice/clinic.</a:t>
            </a:r>
          </a:p>
        </p:txBody>
      </p:sp>
      <p:sp>
        <p:nvSpPr>
          <p:cNvPr id="4" name="Slide Number Placeholder 3">
            <a:extLst>
              <a:ext uri="{FF2B5EF4-FFF2-40B4-BE49-F238E27FC236}">
                <a16:creationId xmlns:a16="http://schemas.microsoft.com/office/drawing/2014/main" id="{291D6386-E783-4A7C-AE3E-646058796DDC}"/>
              </a:ext>
            </a:extLst>
          </p:cNvPr>
          <p:cNvSpPr>
            <a:spLocks noGrp="1"/>
          </p:cNvSpPr>
          <p:nvPr>
            <p:ph type="sldNum" sz="quarter" idx="5"/>
          </p:nvPr>
        </p:nvSpPr>
        <p:spPr/>
        <p:txBody>
          <a:bodyPr/>
          <a:lstStyle/>
          <a:p>
            <a:pPr>
              <a:defRPr/>
            </a:pPr>
            <a:fld id="{AF9D49CB-37B3-45A1-817F-AF74CBFCEB4D}" type="slidenum">
              <a:rPr lang="en-US" smtClean="0"/>
              <a:pPr>
                <a:defRPr/>
              </a:pPr>
              <a:t>24</a:t>
            </a:fld>
            <a:endParaRPr lang="en-US" dirty="0"/>
          </a:p>
        </p:txBody>
      </p:sp>
    </p:spTree>
    <p:extLst>
      <p:ext uri="{BB962C8B-B14F-4D97-AF65-F5344CB8AC3E}">
        <p14:creationId xmlns:p14="http://schemas.microsoft.com/office/powerpoint/2010/main" val="70152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67C08CF-482D-4024-82BD-26F713DC95CD}" type="slidenum">
              <a:rPr lang="en-US" smtClean="0"/>
              <a:t>2</a:t>
            </a:fld>
            <a:endParaRPr lang="en-US" dirty="0"/>
          </a:p>
        </p:txBody>
      </p:sp>
    </p:spTree>
    <p:extLst>
      <p:ext uri="{BB962C8B-B14F-4D97-AF65-F5344CB8AC3E}">
        <p14:creationId xmlns:p14="http://schemas.microsoft.com/office/powerpoint/2010/main" val="1791726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p:nvPr>
        </p:nvSpPr>
        <p:spPr>
          <a:ln/>
        </p:spPr>
      </p:sp>
      <p:sp>
        <p:nvSpPr>
          <p:cNvPr id="5427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Understanding the medical billing process requires specific knowledge coding and collection processes. </a:t>
            </a:r>
          </a:p>
          <a:p>
            <a:pPr marL="171450" indent="-171450">
              <a:buFontTx/>
              <a:buChar char="-"/>
            </a:pPr>
            <a:r>
              <a:rPr lang="en-US" altLang="en-US" dirty="0">
                <a:latin typeface="Arial" panose="020B0604020202020204" pitchFamily="34" charset="0"/>
              </a:rPr>
              <a:t>The billing manager must understand the entire accounts receivable process, as well as personnel management.</a:t>
            </a:r>
          </a:p>
        </p:txBody>
      </p:sp>
      <p:sp>
        <p:nvSpPr>
          <p:cNvPr id="4" name="Slide Number Placeholder 3">
            <a:extLst>
              <a:ext uri="{FF2B5EF4-FFF2-40B4-BE49-F238E27FC236}">
                <a16:creationId xmlns:a16="http://schemas.microsoft.com/office/drawing/2014/main" id="{DA8493CD-8E13-4244-BE6B-A45D34E29C1E}"/>
              </a:ext>
            </a:extLst>
          </p:cNvPr>
          <p:cNvSpPr>
            <a:spLocks noGrp="1"/>
          </p:cNvSpPr>
          <p:nvPr>
            <p:ph type="sldNum" sz="quarter" idx="5"/>
          </p:nvPr>
        </p:nvSpPr>
        <p:spPr/>
        <p:txBody>
          <a:bodyPr/>
          <a:lstStyle/>
          <a:p>
            <a:pPr>
              <a:defRPr/>
            </a:pPr>
            <a:fld id="{6E1F716D-4900-4D96-9EB9-D737295DEDA6}" type="slidenum">
              <a:rPr lang="en-US" smtClean="0"/>
              <a:pPr>
                <a:defRPr/>
              </a:pPr>
              <a:t>25</a:t>
            </a:fld>
            <a:endParaRPr lang="en-US" dirty="0"/>
          </a:p>
        </p:txBody>
      </p:sp>
    </p:spTree>
    <p:extLst>
      <p:ext uri="{BB962C8B-B14F-4D97-AF65-F5344CB8AC3E}">
        <p14:creationId xmlns:p14="http://schemas.microsoft.com/office/powerpoint/2010/main" val="2020913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ChangeArrowheads="1" noTextEdit="1"/>
          </p:cNvSpPr>
          <p:nvPr>
            <p:ph type="sldImg"/>
          </p:nvPr>
        </p:nvSpPr>
        <p:spPr>
          <a:ln/>
        </p:spPr>
      </p:sp>
      <p:sp>
        <p:nvSpPr>
          <p:cNvPr id="5632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 billing manager will not likely be involved in transcribing and coding patient services. However, he/she must have a strong understanding of the service being rendered by the practice/clinic and the associated codes.</a:t>
            </a:r>
          </a:p>
          <a:p>
            <a:pPr marL="171450" indent="-171450">
              <a:buFontTx/>
              <a:buChar char="-"/>
            </a:pPr>
            <a:r>
              <a:rPr lang="en-US" altLang="en-US" dirty="0">
                <a:latin typeface="Arial" panose="020B0604020202020204" pitchFamily="34" charset="0"/>
              </a:rPr>
              <a:t>Some smaller practices/clinics may have only one medical billing representative to manage all accounts receivable.</a:t>
            </a:r>
          </a:p>
        </p:txBody>
      </p:sp>
      <p:sp>
        <p:nvSpPr>
          <p:cNvPr id="4" name="Slide Number Placeholder 3">
            <a:extLst>
              <a:ext uri="{FF2B5EF4-FFF2-40B4-BE49-F238E27FC236}">
                <a16:creationId xmlns:a16="http://schemas.microsoft.com/office/drawing/2014/main" id="{DA8493CD-8E13-4244-BE6B-A45D34E29C1E}"/>
              </a:ext>
            </a:extLst>
          </p:cNvPr>
          <p:cNvSpPr>
            <a:spLocks noGrp="1"/>
          </p:cNvSpPr>
          <p:nvPr>
            <p:ph type="sldNum" sz="quarter" idx="5"/>
          </p:nvPr>
        </p:nvSpPr>
        <p:spPr/>
        <p:txBody>
          <a:bodyPr/>
          <a:lstStyle/>
          <a:p>
            <a:pPr>
              <a:defRPr/>
            </a:pPr>
            <a:fld id="{D68E3C24-9430-44BF-8A82-FE3BE51DF9AD}" type="slidenum">
              <a:rPr lang="en-US" smtClean="0"/>
              <a:pPr>
                <a:defRPr/>
              </a:pPr>
              <a:t>26</a:t>
            </a:fld>
            <a:endParaRPr lang="en-US" dirty="0"/>
          </a:p>
        </p:txBody>
      </p:sp>
    </p:spTree>
    <p:extLst>
      <p:ext uri="{BB962C8B-B14F-4D97-AF65-F5344CB8AC3E}">
        <p14:creationId xmlns:p14="http://schemas.microsoft.com/office/powerpoint/2010/main" val="160745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Practices/clinics should must submit accurate coding in order to receive proper reimbursement.</a:t>
            </a:r>
          </a:p>
          <a:p>
            <a:pPr marL="171450" indent="-171450">
              <a:buFontTx/>
              <a:buChar char="-"/>
            </a:pPr>
            <a:r>
              <a:rPr lang="en-US" dirty="0"/>
              <a:t>Provider education and training can reinforce accurate coding of services.</a:t>
            </a:r>
          </a:p>
          <a:p>
            <a:pPr marL="171450" indent="-171450">
              <a:buFontTx/>
              <a:buChar char="-"/>
            </a:pPr>
            <a:r>
              <a:rPr lang="en-US" dirty="0"/>
              <a:t>The practice/clinic should always have internal/external coding reviews to validate documentation and coding.</a:t>
            </a:r>
          </a:p>
        </p:txBody>
      </p:sp>
      <p:sp>
        <p:nvSpPr>
          <p:cNvPr id="4" name="Slide Number Placeholder 3"/>
          <p:cNvSpPr>
            <a:spLocks noGrp="1"/>
          </p:cNvSpPr>
          <p:nvPr>
            <p:ph type="sldNum" sz="quarter" idx="10"/>
          </p:nvPr>
        </p:nvSpPr>
        <p:spPr/>
        <p:txBody>
          <a:bodyPr/>
          <a:lstStyle/>
          <a:p>
            <a:fld id="{9F22B598-F1B1-45B2-9C1A-729EE2DA1B9A}" type="slidenum">
              <a:rPr lang="en-US" smtClean="0"/>
              <a:t>27</a:t>
            </a:fld>
            <a:endParaRPr lang="en-US" dirty="0"/>
          </a:p>
        </p:txBody>
      </p:sp>
    </p:spTree>
    <p:extLst>
      <p:ext uri="{BB962C8B-B14F-4D97-AF65-F5344CB8AC3E}">
        <p14:creationId xmlns:p14="http://schemas.microsoft.com/office/powerpoint/2010/main" val="14130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Although not identical, medical billing clerk and medical coder positions are often combined due to the similarity and required expertise for these roles.</a:t>
            </a:r>
          </a:p>
        </p:txBody>
      </p:sp>
      <p:sp>
        <p:nvSpPr>
          <p:cNvPr id="4" name="Slide Number Placeholder 3">
            <a:extLst>
              <a:ext uri="{FF2B5EF4-FFF2-40B4-BE49-F238E27FC236}">
                <a16:creationId xmlns:a16="http://schemas.microsoft.com/office/drawing/2014/main" id="{093F7DBC-4C25-416D-9F83-609DE7DCD6FA}"/>
              </a:ext>
            </a:extLst>
          </p:cNvPr>
          <p:cNvSpPr>
            <a:spLocks noGrp="1"/>
          </p:cNvSpPr>
          <p:nvPr>
            <p:ph type="sldNum" sz="quarter" idx="5"/>
          </p:nvPr>
        </p:nvSpPr>
        <p:spPr/>
        <p:txBody>
          <a:bodyPr/>
          <a:lstStyle/>
          <a:p>
            <a:pPr>
              <a:defRPr/>
            </a:pPr>
            <a:fld id="{4D93430F-DFBC-46DC-86D8-C02CD33A957F}" type="slidenum">
              <a:rPr lang="en-US" smtClean="0"/>
              <a:pPr>
                <a:defRPr/>
              </a:pPr>
              <a:t>28</a:t>
            </a:fld>
            <a:endParaRPr lang="en-US" dirty="0"/>
          </a:p>
        </p:txBody>
      </p:sp>
    </p:spTree>
    <p:extLst>
      <p:ext uri="{BB962C8B-B14F-4D97-AF65-F5344CB8AC3E}">
        <p14:creationId xmlns:p14="http://schemas.microsoft.com/office/powerpoint/2010/main" val="1130074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 process requires attention to detail and accuracy of data entry.</a:t>
            </a:r>
          </a:p>
          <a:p>
            <a:pPr marL="171450" indent="-171450">
              <a:buFontTx/>
              <a:buChar char="-"/>
            </a:pPr>
            <a:r>
              <a:rPr lang="en-US" altLang="en-US" dirty="0">
                <a:latin typeface="Arial" panose="020B0604020202020204" pitchFamily="34" charset="0"/>
              </a:rPr>
              <a:t> When charges are entered, the insurance and patient demographic information should have been entered accurately in the billing system. </a:t>
            </a:r>
          </a:p>
        </p:txBody>
      </p:sp>
      <p:sp>
        <p:nvSpPr>
          <p:cNvPr id="4" name="Slide Number Placeholder 3">
            <a:extLst>
              <a:ext uri="{FF2B5EF4-FFF2-40B4-BE49-F238E27FC236}">
                <a16:creationId xmlns:a16="http://schemas.microsoft.com/office/drawing/2014/main" id="{2B157B5D-7977-469F-9BFC-1F95B41E7FC2}"/>
              </a:ext>
            </a:extLst>
          </p:cNvPr>
          <p:cNvSpPr>
            <a:spLocks noGrp="1"/>
          </p:cNvSpPr>
          <p:nvPr>
            <p:ph type="sldNum" sz="quarter" idx="5"/>
          </p:nvPr>
        </p:nvSpPr>
        <p:spPr/>
        <p:txBody>
          <a:bodyPr/>
          <a:lstStyle/>
          <a:p>
            <a:pPr>
              <a:defRPr/>
            </a:pPr>
            <a:fld id="{FF701BE7-2326-4BA5-AC15-52EE447A32C3}" type="slidenum">
              <a:rPr lang="en-US" smtClean="0"/>
              <a:pPr>
                <a:defRPr/>
              </a:pPr>
              <a:t>29</a:t>
            </a:fld>
            <a:endParaRPr lang="en-US" dirty="0"/>
          </a:p>
        </p:txBody>
      </p:sp>
    </p:spTree>
    <p:extLst>
      <p:ext uri="{BB962C8B-B14F-4D97-AF65-F5344CB8AC3E}">
        <p14:creationId xmlns:p14="http://schemas.microsoft.com/office/powerpoint/2010/main" val="81155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ChangeArrowheads="1" noTextEdit="1"/>
          </p:cNvSpPr>
          <p:nvPr>
            <p:ph type="sldImg"/>
          </p:nvPr>
        </p:nvSpPr>
        <p:spPr>
          <a:ln/>
        </p:spPr>
      </p:sp>
      <p:sp>
        <p:nvSpPr>
          <p:cNvPr id="6656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Instituting an effective reconciliation process is important process that should not be overlooked.</a:t>
            </a:r>
          </a:p>
          <a:p>
            <a:pPr marL="171450" indent="-171450">
              <a:buFontTx/>
              <a:buChar char="-"/>
            </a:pPr>
            <a:r>
              <a:rPr lang="en-US" altLang="en-US" dirty="0">
                <a:latin typeface="Arial" panose="020B0604020202020204" pitchFamily="34" charset="0"/>
              </a:rPr>
              <a:t>Missing charges (e.g., appointments that do not have charges posted, lost encounters, unclosed chart notes in EMR) has a large impact on the practice/clinic’s overall financial performance.</a:t>
            </a:r>
          </a:p>
        </p:txBody>
      </p:sp>
      <p:sp>
        <p:nvSpPr>
          <p:cNvPr id="4" name="Slide Number Placeholder 3">
            <a:extLst>
              <a:ext uri="{FF2B5EF4-FFF2-40B4-BE49-F238E27FC236}">
                <a16:creationId xmlns:a16="http://schemas.microsoft.com/office/drawing/2014/main" id="{3DC6AE21-E770-4AD8-A20C-8AD5E926BB3C}"/>
              </a:ext>
            </a:extLst>
          </p:cNvPr>
          <p:cNvSpPr>
            <a:spLocks noGrp="1"/>
          </p:cNvSpPr>
          <p:nvPr>
            <p:ph type="sldNum" sz="quarter" idx="5"/>
          </p:nvPr>
        </p:nvSpPr>
        <p:spPr/>
        <p:txBody>
          <a:bodyPr/>
          <a:lstStyle/>
          <a:p>
            <a:pPr>
              <a:defRPr/>
            </a:pPr>
            <a:fld id="{37C76B90-B860-42CA-97D0-8C0E683DC968}" type="slidenum">
              <a:rPr lang="en-US" smtClean="0"/>
              <a:pPr>
                <a:defRPr/>
              </a:pPr>
              <a:t>30</a:t>
            </a:fld>
            <a:endParaRPr lang="en-US" dirty="0"/>
          </a:p>
        </p:txBody>
      </p:sp>
    </p:spTree>
    <p:extLst>
      <p:ext uri="{BB962C8B-B14F-4D97-AF65-F5344CB8AC3E}">
        <p14:creationId xmlns:p14="http://schemas.microsoft.com/office/powerpoint/2010/main" val="2221224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ChangeArrowheads="1" noTextEdit="1"/>
          </p:cNvSpPr>
          <p:nvPr>
            <p:ph type="sldImg"/>
          </p:nvPr>
        </p:nvSpPr>
        <p:spPr>
          <a:ln/>
        </p:spPr>
      </p:sp>
      <p:sp>
        <p:nvSpPr>
          <p:cNvPr id="6861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 Claim Submission Clerk works closely with commercial and government payers to ensure the practice/clinic receives the maximum reimbursement. </a:t>
            </a:r>
          </a:p>
          <a:p>
            <a:pPr marL="171450" indent="-171450">
              <a:buFontTx/>
              <a:buChar char="-"/>
            </a:pPr>
            <a:r>
              <a:rPr lang="en-US" altLang="en-US" dirty="0">
                <a:latin typeface="Arial" panose="020B0604020202020204" pitchFamily="34" charset="0"/>
              </a:rPr>
              <a:t>Claims must be submitted accurately and timely.</a:t>
            </a:r>
          </a:p>
        </p:txBody>
      </p:sp>
      <p:sp>
        <p:nvSpPr>
          <p:cNvPr id="4" name="Slide Number Placeholder 3">
            <a:extLst>
              <a:ext uri="{FF2B5EF4-FFF2-40B4-BE49-F238E27FC236}">
                <a16:creationId xmlns:a16="http://schemas.microsoft.com/office/drawing/2014/main" id="{E79AEEED-BE5D-4175-9408-DCB911B253B0}"/>
              </a:ext>
            </a:extLst>
          </p:cNvPr>
          <p:cNvSpPr>
            <a:spLocks noGrp="1"/>
          </p:cNvSpPr>
          <p:nvPr>
            <p:ph type="sldNum" sz="quarter" idx="5"/>
          </p:nvPr>
        </p:nvSpPr>
        <p:spPr/>
        <p:txBody>
          <a:bodyPr/>
          <a:lstStyle/>
          <a:p>
            <a:pPr>
              <a:defRPr/>
            </a:pPr>
            <a:fld id="{C7322ADF-F0CD-433B-A454-C5483E91A170}" type="slidenum">
              <a:rPr lang="en-US" smtClean="0"/>
              <a:pPr>
                <a:defRPr/>
              </a:pPr>
              <a:t>31</a:t>
            </a:fld>
            <a:endParaRPr lang="en-US" dirty="0"/>
          </a:p>
        </p:txBody>
      </p:sp>
    </p:spTree>
    <p:extLst>
      <p:ext uri="{BB962C8B-B14F-4D97-AF65-F5344CB8AC3E}">
        <p14:creationId xmlns:p14="http://schemas.microsoft.com/office/powerpoint/2010/main" val="693152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ChangeArrowheads="1" noTextEdit="1"/>
          </p:cNvSpPr>
          <p:nvPr>
            <p:ph type="sldImg"/>
          </p:nvPr>
        </p:nvSpPr>
        <p:spPr>
          <a:ln/>
        </p:spPr>
      </p:sp>
      <p:sp>
        <p:nvSpPr>
          <p:cNvPr id="7065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When billing problems arise, the Claim Submission Specialist will assist with rejections, appeals and corrections.</a:t>
            </a:r>
          </a:p>
        </p:txBody>
      </p:sp>
      <p:sp>
        <p:nvSpPr>
          <p:cNvPr id="4" name="Slide Number Placeholder 3">
            <a:extLst>
              <a:ext uri="{FF2B5EF4-FFF2-40B4-BE49-F238E27FC236}">
                <a16:creationId xmlns:a16="http://schemas.microsoft.com/office/drawing/2014/main" id="{ACE48BEC-370E-49EE-871E-1096823E16E9}"/>
              </a:ext>
            </a:extLst>
          </p:cNvPr>
          <p:cNvSpPr>
            <a:spLocks noGrp="1"/>
          </p:cNvSpPr>
          <p:nvPr>
            <p:ph type="sldNum" sz="quarter" idx="5"/>
          </p:nvPr>
        </p:nvSpPr>
        <p:spPr/>
        <p:txBody>
          <a:bodyPr/>
          <a:lstStyle/>
          <a:p>
            <a:pPr>
              <a:defRPr/>
            </a:pPr>
            <a:fld id="{7C07D988-5837-4F6D-A182-896BDE115AE6}" type="slidenum">
              <a:rPr lang="en-US" smtClean="0"/>
              <a:pPr>
                <a:defRPr/>
              </a:pPr>
              <a:t>32</a:t>
            </a:fld>
            <a:endParaRPr lang="en-US" dirty="0"/>
          </a:p>
        </p:txBody>
      </p:sp>
    </p:spTree>
    <p:extLst>
      <p:ext uri="{BB962C8B-B14F-4D97-AF65-F5344CB8AC3E}">
        <p14:creationId xmlns:p14="http://schemas.microsoft.com/office/powerpoint/2010/main" val="2427428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ChangeArrowheads="1" noTextEdit="1"/>
          </p:cNvSpPr>
          <p:nvPr>
            <p:ph type="sldImg"/>
          </p:nvPr>
        </p:nvSpPr>
        <p:spPr>
          <a:ln/>
        </p:spPr>
      </p:sp>
      <p:sp>
        <p:nvSpPr>
          <p:cNvPr id="7270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The payment posting process affects many other functions of the medical office and can have a major impact on patient satisfaction, efficiency, and overall financial performance.</a:t>
            </a:r>
          </a:p>
        </p:txBody>
      </p:sp>
      <p:sp>
        <p:nvSpPr>
          <p:cNvPr id="4" name="Slide Number Placeholder 3">
            <a:extLst>
              <a:ext uri="{FF2B5EF4-FFF2-40B4-BE49-F238E27FC236}">
                <a16:creationId xmlns:a16="http://schemas.microsoft.com/office/drawing/2014/main" id="{F27DCD6E-B43D-4F89-BB07-029BCEB41502}"/>
              </a:ext>
            </a:extLst>
          </p:cNvPr>
          <p:cNvSpPr>
            <a:spLocks noGrp="1"/>
          </p:cNvSpPr>
          <p:nvPr>
            <p:ph type="sldNum" sz="quarter" idx="5"/>
          </p:nvPr>
        </p:nvSpPr>
        <p:spPr/>
        <p:txBody>
          <a:bodyPr/>
          <a:lstStyle/>
          <a:p>
            <a:pPr>
              <a:defRPr/>
            </a:pPr>
            <a:fld id="{0D53D5CC-28C3-46A7-BAD1-49976CD87448}" type="slidenum">
              <a:rPr lang="en-US" smtClean="0"/>
              <a:pPr>
                <a:defRPr/>
              </a:pPr>
              <a:t>33</a:t>
            </a:fld>
            <a:endParaRPr lang="en-US" dirty="0"/>
          </a:p>
        </p:txBody>
      </p:sp>
    </p:spTree>
    <p:extLst>
      <p:ext uri="{BB962C8B-B14F-4D97-AF65-F5344CB8AC3E}">
        <p14:creationId xmlns:p14="http://schemas.microsoft.com/office/powerpoint/2010/main" val="2278862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ChangeArrowheads="1" noTextEdit="1"/>
          </p:cNvSpPr>
          <p:nvPr>
            <p:ph type="sldImg"/>
          </p:nvPr>
        </p:nvSpPr>
        <p:spPr>
          <a:ln/>
        </p:spPr>
      </p:sp>
      <p:sp>
        <p:nvSpPr>
          <p:cNvPr id="74755"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A Payment Posting Clerk must be able to spot trends and issues hidden in the payment amounts and EOB comments. </a:t>
            </a:r>
          </a:p>
        </p:txBody>
      </p:sp>
      <p:sp>
        <p:nvSpPr>
          <p:cNvPr id="4" name="Slide Number Placeholder 3">
            <a:extLst>
              <a:ext uri="{FF2B5EF4-FFF2-40B4-BE49-F238E27FC236}">
                <a16:creationId xmlns:a16="http://schemas.microsoft.com/office/drawing/2014/main" id="{E2B67A6A-BF35-4F9A-99EC-B880F5CDC055}"/>
              </a:ext>
            </a:extLst>
          </p:cNvPr>
          <p:cNvSpPr>
            <a:spLocks noGrp="1"/>
          </p:cNvSpPr>
          <p:nvPr>
            <p:ph type="sldNum" sz="quarter" idx="5"/>
          </p:nvPr>
        </p:nvSpPr>
        <p:spPr/>
        <p:txBody>
          <a:bodyPr/>
          <a:lstStyle/>
          <a:p>
            <a:pPr>
              <a:defRPr/>
            </a:pPr>
            <a:fld id="{ED71995C-6082-4515-B693-5A57BA66741D}" type="slidenum">
              <a:rPr lang="en-US" smtClean="0"/>
              <a:pPr>
                <a:defRPr/>
              </a:pPr>
              <a:t>34</a:t>
            </a:fld>
            <a:endParaRPr lang="en-US" dirty="0"/>
          </a:p>
        </p:txBody>
      </p:sp>
    </p:spTree>
    <p:extLst>
      <p:ext uri="{BB962C8B-B14F-4D97-AF65-F5344CB8AC3E}">
        <p14:creationId xmlns:p14="http://schemas.microsoft.com/office/powerpoint/2010/main" val="3975960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ln/>
        </p:spPr>
      </p:sp>
      <p:sp>
        <p:nvSpPr>
          <p:cNvPr id="266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33F4108D-4062-4418-B11B-E0E01AD03559}"/>
              </a:ext>
            </a:extLst>
          </p:cNvPr>
          <p:cNvSpPr>
            <a:spLocks noGrp="1"/>
          </p:cNvSpPr>
          <p:nvPr>
            <p:ph type="sldNum" sz="quarter" idx="5"/>
          </p:nvPr>
        </p:nvSpPr>
        <p:spPr/>
        <p:txBody>
          <a:bodyPr/>
          <a:lstStyle/>
          <a:p>
            <a:pPr>
              <a:defRPr/>
            </a:pPr>
            <a:fld id="{DF97875A-2781-4FE8-83DF-0F58C6FE7C6E}" type="slidenum">
              <a:rPr lang="en-US" smtClean="0"/>
              <a:pPr>
                <a:defRPr/>
              </a:pPr>
              <a:t>3</a:t>
            </a:fld>
            <a:endParaRPr lang="en-US" dirty="0"/>
          </a:p>
        </p:txBody>
      </p:sp>
    </p:spTree>
    <p:extLst>
      <p:ext uri="{BB962C8B-B14F-4D97-AF65-F5344CB8AC3E}">
        <p14:creationId xmlns:p14="http://schemas.microsoft.com/office/powerpoint/2010/main" val="2688970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ChangeArrowheads="1" noTextEdit="1"/>
          </p:cNvSpPr>
          <p:nvPr>
            <p:ph type="sldImg"/>
          </p:nvPr>
        </p:nvSpPr>
        <p:spPr>
          <a:ln/>
        </p:spPr>
      </p:sp>
      <p:sp>
        <p:nvSpPr>
          <p:cNvPr id="7680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 This position requires attention to detail, organization and the ability to work independently in determining the hierarchy of A/R account follow-up.</a:t>
            </a:r>
          </a:p>
        </p:txBody>
      </p:sp>
      <p:sp>
        <p:nvSpPr>
          <p:cNvPr id="4" name="Slide Number Placeholder 3">
            <a:extLst>
              <a:ext uri="{FF2B5EF4-FFF2-40B4-BE49-F238E27FC236}">
                <a16:creationId xmlns:a16="http://schemas.microsoft.com/office/drawing/2014/main" id="{C9100448-3568-4BBA-BB86-B175A29ED2E2}"/>
              </a:ext>
            </a:extLst>
          </p:cNvPr>
          <p:cNvSpPr>
            <a:spLocks noGrp="1"/>
          </p:cNvSpPr>
          <p:nvPr>
            <p:ph type="sldNum" sz="quarter" idx="5"/>
          </p:nvPr>
        </p:nvSpPr>
        <p:spPr/>
        <p:txBody>
          <a:bodyPr/>
          <a:lstStyle/>
          <a:p>
            <a:pPr>
              <a:defRPr/>
            </a:pPr>
            <a:fld id="{4B4036DA-9F80-4EB3-8D98-C195F6838270}" type="slidenum">
              <a:rPr lang="en-US" smtClean="0"/>
              <a:pPr>
                <a:defRPr/>
              </a:pPr>
              <a:t>35</a:t>
            </a:fld>
            <a:endParaRPr lang="en-US" dirty="0"/>
          </a:p>
        </p:txBody>
      </p:sp>
    </p:spTree>
    <p:extLst>
      <p:ext uri="{BB962C8B-B14F-4D97-AF65-F5344CB8AC3E}">
        <p14:creationId xmlns:p14="http://schemas.microsoft.com/office/powerpoint/2010/main" val="677903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ChangeArrowheads="1" noTextEdit="1"/>
          </p:cNvSpPr>
          <p:nvPr>
            <p:ph type="sldImg"/>
          </p:nvPr>
        </p:nvSpPr>
        <p:spPr>
          <a:ln/>
        </p:spPr>
      </p:sp>
      <p:sp>
        <p:nvSpPr>
          <p:cNvPr id="7885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 A/R Clerk has frequent verbal and face-to-face interactions with patients and insurance carrier representatives.</a:t>
            </a:r>
          </a:p>
          <a:p>
            <a:pPr marL="171450" indent="-171450">
              <a:buFontTx/>
              <a:buChar char="-"/>
            </a:pPr>
            <a:r>
              <a:rPr lang="en-US" altLang="en-US" dirty="0">
                <a:latin typeface="Arial" panose="020B0604020202020204" pitchFamily="34" charset="0"/>
              </a:rPr>
              <a:t>Must have strong customer service skills.  </a:t>
            </a:r>
          </a:p>
        </p:txBody>
      </p:sp>
      <p:sp>
        <p:nvSpPr>
          <p:cNvPr id="4" name="Slide Number Placeholder 3">
            <a:extLst>
              <a:ext uri="{FF2B5EF4-FFF2-40B4-BE49-F238E27FC236}">
                <a16:creationId xmlns:a16="http://schemas.microsoft.com/office/drawing/2014/main" id="{3641008C-3797-47DA-8AF9-3DA81B356595}"/>
              </a:ext>
            </a:extLst>
          </p:cNvPr>
          <p:cNvSpPr>
            <a:spLocks noGrp="1"/>
          </p:cNvSpPr>
          <p:nvPr>
            <p:ph type="sldNum" sz="quarter" idx="5"/>
          </p:nvPr>
        </p:nvSpPr>
        <p:spPr/>
        <p:txBody>
          <a:bodyPr/>
          <a:lstStyle/>
          <a:p>
            <a:pPr>
              <a:defRPr/>
            </a:pPr>
            <a:fld id="{73A0CA7C-BBB8-42C4-924D-E833A5065372}" type="slidenum">
              <a:rPr lang="en-US" smtClean="0"/>
              <a:pPr>
                <a:defRPr/>
              </a:pPr>
              <a:t>36</a:t>
            </a:fld>
            <a:endParaRPr lang="en-US" dirty="0"/>
          </a:p>
        </p:txBody>
      </p:sp>
    </p:spTree>
    <p:extLst>
      <p:ext uri="{BB962C8B-B14F-4D97-AF65-F5344CB8AC3E}">
        <p14:creationId xmlns:p14="http://schemas.microsoft.com/office/powerpoint/2010/main" val="3388945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quality of the staff is more important than the quantity of staff members available.</a:t>
            </a:r>
          </a:p>
          <a:p>
            <a:pPr marL="171450" indent="-171450">
              <a:buFontTx/>
              <a:buChar char="-"/>
            </a:pPr>
            <a:r>
              <a:rPr lang="en-US" dirty="0"/>
              <a:t>A solo physician practice seeing an average of 30 patients per day (without any ancillary services), may have as few as three (3) staff members (e.g., manager, front desk, and MA) and maintain an effective and efficient work flow.</a:t>
            </a:r>
          </a:p>
        </p:txBody>
      </p:sp>
      <p:sp>
        <p:nvSpPr>
          <p:cNvPr id="4" name="Slide Number Placeholder 3"/>
          <p:cNvSpPr>
            <a:spLocks noGrp="1"/>
          </p:cNvSpPr>
          <p:nvPr>
            <p:ph type="sldNum" sz="quarter" idx="10"/>
          </p:nvPr>
        </p:nvSpPr>
        <p:spPr/>
        <p:txBody>
          <a:bodyPr/>
          <a:lstStyle/>
          <a:p>
            <a:fld id="{9F22B598-F1B1-45B2-9C1A-729EE2DA1B9A}" type="slidenum">
              <a:rPr lang="en-US" smtClean="0"/>
              <a:t>37</a:t>
            </a:fld>
            <a:endParaRPr lang="en-US" dirty="0"/>
          </a:p>
        </p:txBody>
      </p:sp>
    </p:spTree>
    <p:extLst>
      <p:ext uri="{BB962C8B-B14F-4D97-AF65-F5344CB8AC3E}">
        <p14:creationId xmlns:p14="http://schemas.microsoft.com/office/powerpoint/2010/main" val="1904337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good outsourced medical billing service will provide feedback regarding:</a:t>
            </a:r>
          </a:p>
          <a:p>
            <a:pPr marL="457200" lvl="1" indent="0">
              <a:buFontTx/>
              <a:buNone/>
            </a:pPr>
            <a:r>
              <a:rPr lang="en-US" dirty="0"/>
              <a:t>- Ways to increase productivity and profitability</a:t>
            </a:r>
          </a:p>
          <a:p>
            <a:pPr marL="457200" lvl="1" indent="0">
              <a:buFontTx/>
              <a:buNone/>
            </a:pPr>
            <a:r>
              <a:rPr lang="en-US" dirty="0"/>
              <a:t>- Monitoring performance standards of staff, both in the office and the outsourced staff</a:t>
            </a:r>
          </a:p>
          <a:p>
            <a:pPr marL="0" indent="0">
              <a:buFontTx/>
              <a:buNone/>
            </a:pPr>
            <a:r>
              <a:rPr lang="en-US" dirty="0"/>
              <a:t>- Ensure the outsourced billing service is performing all the duties as outlined in their contract.</a:t>
            </a:r>
          </a:p>
        </p:txBody>
      </p:sp>
      <p:sp>
        <p:nvSpPr>
          <p:cNvPr id="4" name="Slide Number Placeholder 3"/>
          <p:cNvSpPr>
            <a:spLocks noGrp="1"/>
          </p:cNvSpPr>
          <p:nvPr>
            <p:ph type="sldNum" sz="quarter" idx="10"/>
          </p:nvPr>
        </p:nvSpPr>
        <p:spPr/>
        <p:txBody>
          <a:bodyPr/>
          <a:lstStyle/>
          <a:p>
            <a:fld id="{9F22B598-F1B1-45B2-9C1A-729EE2DA1B9A}" type="slidenum">
              <a:rPr lang="en-US" smtClean="0"/>
              <a:t>38</a:t>
            </a:fld>
            <a:endParaRPr lang="en-US" dirty="0"/>
          </a:p>
        </p:txBody>
      </p:sp>
    </p:spTree>
    <p:extLst>
      <p:ext uri="{BB962C8B-B14F-4D97-AF65-F5344CB8AC3E}">
        <p14:creationId xmlns:p14="http://schemas.microsoft.com/office/powerpoint/2010/main" val="2196995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Case Studies. (n.d.). Retrieved from http://www.revenuecyclesolutions.com/communications/case-studies/  </a:t>
            </a:r>
          </a:p>
          <a:p>
            <a:r>
              <a:rPr lang="en-US" dirty="0"/>
              <a:t>  </a:t>
            </a:r>
          </a:p>
        </p:txBody>
      </p:sp>
      <p:sp>
        <p:nvSpPr>
          <p:cNvPr id="4" name="Slide Number Placeholder 3"/>
          <p:cNvSpPr>
            <a:spLocks noGrp="1"/>
          </p:cNvSpPr>
          <p:nvPr>
            <p:ph type="sldNum" sz="quarter" idx="5"/>
          </p:nvPr>
        </p:nvSpPr>
        <p:spPr/>
        <p:txBody>
          <a:bodyPr/>
          <a:lstStyle/>
          <a:p>
            <a:fld id="{9F22B598-F1B1-45B2-9C1A-729EE2DA1B9A}" type="slidenum">
              <a:rPr lang="en-US" smtClean="0"/>
              <a:t>40</a:t>
            </a:fld>
            <a:endParaRPr lang="en-US" dirty="0"/>
          </a:p>
        </p:txBody>
      </p:sp>
    </p:spTree>
    <p:extLst>
      <p:ext uri="{BB962C8B-B14F-4D97-AF65-F5344CB8AC3E}">
        <p14:creationId xmlns:p14="http://schemas.microsoft.com/office/powerpoint/2010/main" val="2890289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a:ln/>
        </p:spPr>
      </p:sp>
      <p:sp>
        <p:nvSpPr>
          <p:cNvPr id="808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B31736E9-01FB-40C0-BF87-AA9B4933C714}"/>
              </a:ext>
            </a:extLst>
          </p:cNvPr>
          <p:cNvSpPr>
            <a:spLocks noGrp="1"/>
          </p:cNvSpPr>
          <p:nvPr>
            <p:ph type="sldNum" sz="quarter" idx="5"/>
          </p:nvPr>
        </p:nvSpPr>
        <p:spPr/>
        <p:txBody>
          <a:bodyPr/>
          <a:lstStyle/>
          <a:p>
            <a:pPr>
              <a:defRPr/>
            </a:pPr>
            <a:fld id="{79106A5C-CA8F-4C5B-B631-D06D7F6F1E4D}" type="slidenum">
              <a:rPr lang="en-US" smtClean="0"/>
              <a:pPr>
                <a:defRPr/>
              </a:pPr>
              <a:t>41</a:t>
            </a:fld>
            <a:endParaRPr lang="en-US" dirty="0"/>
          </a:p>
        </p:txBody>
      </p:sp>
    </p:spTree>
    <p:extLst>
      <p:ext uri="{BB962C8B-B14F-4D97-AF65-F5344CB8AC3E}">
        <p14:creationId xmlns:p14="http://schemas.microsoft.com/office/powerpoint/2010/main" val="2121720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ChangeArrowheads="1" noTextEdit="1"/>
          </p:cNvSpPr>
          <p:nvPr>
            <p:ph type="sldImg"/>
          </p:nvPr>
        </p:nvSpPr>
        <p:spPr>
          <a:ln/>
        </p:spPr>
      </p:sp>
      <p:sp>
        <p:nvSpPr>
          <p:cNvPr id="8294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A14151F4-D46F-46F1-A29F-7EF7A5C559D9}"/>
              </a:ext>
            </a:extLst>
          </p:cNvPr>
          <p:cNvSpPr>
            <a:spLocks noGrp="1"/>
          </p:cNvSpPr>
          <p:nvPr>
            <p:ph type="sldNum" sz="quarter" idx="5"/>
          </p:nvPr>
        </p:nvSpPr>
        <p:spPr/>
        <p:txBody>
          <a:bodyPr/>
          <a:lstStyle/>
          <a:p>
            <a:pPr>
              <a:defRPr/>
            </a:pPr>
            <a:fld id="{F126F620-5D27-4A1A-989A-A605FC4DAC31}" type="slidenum">
              <a:rPr lang="en-US" smtClean="0"/>
              <a:pPr>
                <a:defRPr/>
              </a:pPr>
              <a:t>42</a:t>
            </a:fld>
            <a:endParaRPr lang="en-US" dirty="0"/>
          </a:p>
        </p:txBody>
      </p:sp>
    </p:spTree>
    <p:extLst>
      <p:ext uri="{BB962C8B-B14F-4D97-AF65-F5344CB8AC3E}">
        <p14:creationId xmlns:p14="http://schemas.microsoft.com/office/powerpoint/2010/main" val="316172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Efficient medical billing processes optimize returns and shorten the revenue cycle process.</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1CC4D496-26CB-4C8A-B38D-F33EE5FAD1A6}"/>
              </a:ext>
            </a:extLst>
          </p:cNvPr>
          <p:cNvSpPr>
            <a:spLocks noGrp="1"/>
          </p:cNvSpPr>
          <p:nvPr>
            <p:ph type="sldNum" sz="quarter" idx="5"/>
          </p:nvPr>
        </p:nvSpPr>
        <p:spPr/>
        <p:txBody>
          <a:bodyPr/>
          <a:lstStyle/>
          <a:p>
            <a:pPr>
              <a:defRPr/>
            </a:pPr>
            <a:fld id="{538B9854-0032-4EE5-AF3D-A61069EC7677}" type="slidenum">
              <a:rPr lang="en-US" smtClean="0"/>
              <a:pPr>
                <a:defRPr/>
              </a:pPr>
              <a:t>5</a:t>
            </a:fld>
            <a:endParaRPr lang="en-US" dirty="0"/>
          </a:p>
        </p:txBody>
      </p:sp>
    </p:spTree>
    <p:extLst>
      <p:ext uri="{BB962C8B-B14F-4D97-AF65-F5344CB8AC3E}">
        <p14:creationId xmlns:p14="http://schemas.microsoft.com/office/powerpoint/2010/main" val="104542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Revenue Cycle Management is more than the billing of claims. The process begins at patient registration and the </a:t>
            </a:r>
            <a:r>
              <a:rPr lang="en-US" b="1" u="sng" dirty="0"/>
              <a:t>accurate</a:t>
            </a:r>
            <a:r>
              <a:rPr lang="en-US" dirty="0"/>
              <a:t> collection of patient data</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22B598-F1B1-45B2-9C1A-729EE2DA1B9A}" type="slidenum">
              <a:rPr lang="en-US" smtClean="0"/>
              <a:t>6</a:t>
            </a:fld>
            <a:endParaRPr lang="en-US" dirty="0"/>
          </a:p>
        </p:txBody>
      </p:sp>
    </p:spTree>
    <p:extLst>
      <p:ext uri="{BB962C8B-B14F-4D97-AF65-F5344CB8AC3E}">
        <p14:creationId xmlns:p14="http://schemas.microsoft.com/office/powerpoint/2010/main" val="301539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Having specific policies and procedures for patient registration, insurance and benefit verification, charge capture, and claims processing is an essential step to maintaining practice viability.</a:t>
            </a:r>
          </a:p>
          <a:p>
            <a:pPr marL="0" indent="0">
              <a:buFont typeface="Arial" panose="020B0604020202020204" pitchFamily="34" charset="0"/>
              <a:buNone/>
            </a:pPr>
            <a:r>
              <a:rPr lang="en-US" altLang="en-US" dirty="0">
                <a:latin typeface="Arial" panose="020B0604020202020204" pitchFamily="34" charset="0"/>
              </a:rPr>
              <a:t>- Investigate and incorporate automated and software-aided insurance eligibility verification into current practice/clinic work flows.</a:t>
            </a:r>
          </a:p>
          <a:p>
            <a:pPr marL="0" indent="0">
              <a:buFont typeface="Arial" panose="020B0604020202020204" pitchFamily="34" charset="0"/>
              <a:buNone/>
            </a:pPr>
            <a:r>
              <a:rPr lang="en-US" altLang="en-US" dirty="0">
                <a:latin typeface="Arial" panose="020B0604020202020204" pitchFamily="34" charset="0"/>
              </a:rPr>
              <a:t>- The tracking of patient visits is essential for charge reconciliation (e.g., no shows)</a:t>
            </a:r>
          </a:p>
        </p:txBody>
      </p:sp>
      <p:sp>
        <p:nvSpPr>
          <p:cNvPr id="4" name="Slide Number Placeholder 3">
            <a:extLst>
              <a:ext uri="{FF2B5EF4-FFF2-40B4-BE49-F238E27FC236}">
                <a16:creationId xmlns:a16="http://schemas.microsoft.com/office/drawing/2014/main" id="{BA31AE0D-DE97-467E-838D-67BA51BAF265}"/>
              </a:ext>
            </a:extLst>
          </p:cNvPr>
          <p:cNvSpPr>
            <a:spLocks noGrp="1"/>
          </p:cNvSpPr>
          <p:nvPr>
            <p:ph type="sldNum" sz="quarter" idx="5"/>
          </p:nvPr>
        </p:nvSpPr>
        <p:spPr/>
        <p:txBody>
          <a:bodyPr/>
          <a:lstStyle/>
          <a:p>
            <a:pPr>
              <a:defRPr/>
            </a:pPr>
            <a:fld id="{68624C35-D6C2-4539-90C3-85DEC496A795}" type="slidenum">
              <a:rPr lang="en-US" smtClean="0"/>
              <a:pPr>
                <a:defRPr/>
              </a:pPr>
              <a:t>7</a:t>
            </a:fld>
            <a:endParaRPr lang="en-US" dirty="0"/>
          </a:p>
        </p:txBody>
      </p:sp>
    </p:spTree>
    <p:extLst>
      <p:ext uri="{BB962C8B-B14F-4D97-AF65-F5344CB8AC3E}">
        <p14:creationId xmlns:p14="http://schemas.microsoft.com/office/powerpoint/2010/main" val="386705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latin typeface="Arial" panose="020B0604020202020204" pitchFamily="34" charset="0"/>
              </a:rPr>
              <a:t>- The charge entry process is where claims are actually created.</a:t>
            </a:r>
          </a:p>
          <a:p>
            <a:pPr marL="0" indent="0">
              <a:buFont typeface="Arial" panose="020B0604020202020204" pitchFamily="34" charset="0"/>
              <a:buNone/>
            </a:pPr>
            <a:r>
              <a:rPr lang="en-US" altLang="en-US" dirty="0">
                <a:latin typeface="Arial" panose="020B0604020202020204" pitchFamily="34" charset="0"/>
              </a:rPr>
              <a:t>- Appropriate coding will assist in proper reimbursement.</a:t>
            </a:r>
          </a:p>
          <a:p>
            <a:pPr marL="0" indent="0">
              <a:buFont typeface="Arial" panose="020B0604020202020204" pitchFamily="34" charset="0"/>
              <a:buNone/>
            </a:pPr>
            <a:r>
              <a:rPr lang="en-US" altLang="en-US" dirty="0">
                <a:latin typeface="Arial" panose="020B0604020202020204" pitchFamily="34" charset="0"/>
              </a:rPr>
              <a:t>- Coding is also critical for demographic assessments and studies of disease prevalence, treatment outcomes and accountability-based reimbursement systems (e.g., HEIDIS, MACRA)</a:t>
            </a:r>
          </a:p>
          <a:p>
            <a:pPr marL="0" indent="0">
              <a:buFont typeface="Arial" panose="020B0604020202020204" pitchFamily="34" charset="0"/>
              <a:buNone/>
            </a:pPr>
            <a:r>
              <a:rPr lang="en-US" altLang="en-US" dirty="0">
                <a:latin typeface="Arial" panose="020B0604020202020204" pitchFamily="34" charset="0"/>
              </a:rPr>
              <a:t>- Electronic claims submission vs. manual claims submission</a:t>
            </a:r>
          </a:p>
          <a:p>
            <a:pPr marL="171450" indent="-171450">
              <a:buFont typeface="Arial" panose="020B0604020202020204" pitchFamily="34" charset="0"/>
              <a:buChar char="•"/>
            </a:pPr>
            <a:r>
              <a:rPr lang="en-US" altLang="en-US" dirty="0">
                <a:latin typeface="Arial" panose="020B0604020202020204" pitchFamily="34" charset="0"/>
              </a:rPr>
              <a:t>Reduce the amount of time and resources physician practices devote to manual administrative functions—time that can be better spent with patients or focused on other practice efficiencies</a:t>
            </a:r>
          </a:p>
          <a:p>
            <a:pPr marL="171450" indent="-171450">
              <a:buFont typeface="Arial" panose="020B0604020202020204" pitchFamily="34" charset="0"/>
              <a:buChar char="•"/>
            </a:pPr>
            <a:r>
              <a:rPr lang="en-US" altLang="en-US" dirty="0">
                <a:latin typeface="Arial" panose="020B0604020202020204" pitchFamily="34" charset="0"/>
              </a:rPr>
              <a:t>Pre-audit claim fields automatically for potential errors prior to submission.</a:t>
            </a:r>
          </a:p>
          <a:p>
            <a:pPr marL="171450" indent="-171450">
              <a:buFont typeface="Arial" panose="020B0604020202020204" pitchFamily="34" charset="0"/>
              <a:buChar char="•"/>
            </a:pPr>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25F255CE-19CC-4A37-83F0-A6B609544A12}"/>
              </a:ext>
            </a:extLst>
          </p:cNvPr>
          <p:cNvSpPr>
            <a:spLocks noGrp="1"/>
          </p:cNvSpPr>
          <p:nvPr>
            <p:ph type="sldNum" sz="quarter" idx="5"/>
          </p:nvPr>
        </p:nvSpPr>
        <p:spPr/>
        <p:txBody>
          <a:bodyPr/>
          <a:lstStyle/>
          <a:p>
            <a:pPr>
              <a:defRPr/>
            </a:pPr>
            <a:fld id="{C371B96B-40B8-4463-9FAE-903FF790F077}" type="slidenum">
              <a:rPr lang="en-US" smtClean="0"/>
              <a:pPr>
                <a:defRPr/>
              </a:pPr>
              <a:t>8</a:t>
            </a:fld>
            <a:endParaRPr lang="en-US" dirty="0"/>
          </a:p>
        </p:txBody>
      </p:sp>
    </p:spTree>
    <p:extLst>
      <p:ext uri="{BB962C8B-B14F-4D97-AF65-F5344CB8AC3E}">
        <p14:creationId xmlns:p14="http://schemas.microsoft.com/office/powerpoint/2010/main" val="424907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Physicians and practice administrators need to be astute in comparing and analyzing data and should ask for assistance from experienced professionals if there is difficulty in interpreting any practice/clinic financial reports</a:t>
            </a:r>
          </a:p>
          <a:p>
            <a:pPr marL="0" indent="0">
              <a:buFont typeface="Arial" panose="020B0604020202020204" pitchFamily="34" charset="0"/>
              <a:buNone/>
            </a:pPr>
            <a:r>
              <a:rPr lang="en-US" dirty="0"/>
              <a:t>- Reports aid in determining areas that need the most focus, especially regarding revenue, productivity and efficiency </a:t>
            </a:r>
          </a:p>
          <a:p>
            <a:pPr marL="0" indent="0">
              <a:buFont typeface="Arial" panose="020B0604020202020204" pitchFamily="34" charset="0"/>
              <a:buNone/>
            </a:pPr>
            <a:r>
              <a:rPr lang="en-US" dirty="0"/>
              <a:t>- Establish a broad spectrum of KPIs for long-term success (e.g., gross collection percentage – total charges/total collections informs a practice of what it collects relative to each dollar charged </a:t>
            </a:r>
          </a:p>
        </p:txBody>
      </p:sp>
      <p:sp>
        <p:nvSpPr>
          <p:cNvPr id="4" name="Slide Number Placeholder 3"/>
          <p:cNvSpPr>
            <a:spLocks noGrp="1"/>
          </p:cNvSpPr>
          <p:nvPr>
            <p:ph type="sldNum" sz="quarter" idx="10"/>
          </p:nvPr>
        </p:nvSpPr>
        <p:spPr/>
        <p:txBody>
          <a:bodyPr/>
          <a:lstStyle/>
          <a:p>
            <a:fld id="{9F22B598-F1B1-45B2-9C1A-729EE2DA1B9A}" type="slidenum">
              <a:rPr lang="en-US" smtClean="0"/>
              <a:t>11</a:t>
            </a:fld>
            <a:endParaRPr lang="en-US" dirty="0"/>
          </a:p>
        </p:txBody>
      </p:sp>
    </p:spTree>
    <p:extLst>
      <p:ext uri="{BB962C8B-B14F-4D97-AF65-F5344CB8AC3E}">
        <p14:creationId xmlns:p14="http://schemas.microsoft.com/office/powerpoint/2010/main" val="173715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Productivity reports can expose opportunities for facilitating dialogue among the stakeholders in the practice, serve as a catalyst for changes in the operation such as maximizing revenue through changes in the fee schedule or hours of operation</a:t>
            </a:r>
          </a:p>
        </p:txBody>
      </p:sp>
      <p:sp>
        <p:nvSpPr>
          <p:cNvPr id="4" name="Slide Number Placeholder 3"/>
          <p:cNvSpPr>
            <a:spLocks noGrp="1"/>
          </p:cNvSpPr>
          <p:nvPr>
            <p:ph type="sldNum" sz="quarter" idx="10"/>
          </p:nvPr>
        </p:nvSpPr>
        <p:spPr/>
        <p:txBody>
          <a:bodyPr/>
          <a:lstStyle/>
          <a:p>
            <a:fld id="{9F22B598-F1B1-45B2-9C1A-729EE2DA1B9A}" type="slidenum">
              <a:rPr lang="en-US" smtClean="0"/>
              <a:t>12</a:t>
            </a:fld>
            <a:endParaRPr lang="en-US" dirty="0"/>
          </a:p>
        </p:txBody>
      </p:sp>
    </p:spTree>
    <p:extLst>
      <p:ext uri="{BB962C8B-B14F-4D97-AF65-F5344CB8AC3E}">
        <p14:creationId xmlns:p14="http://schemas.microsoft.com/office/powerpoint/2010/main" val="278421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PCDC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54" y="-9054"/>
            <a:ext cx="9153053" cy="263973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12571"/>
            <a:ext cx="756285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About PCDC</a:t>
            </a:r>
          </a:p>
        </p:txBody>
      </p:sp>
    </p:spTree>
    <p:extLst>
      <p:ext uri="{BB962C8B-B14F-4D97-AF65-F5344CB8AC3E}">
        <p14:creationId xmlns:p14="http://schemas.microsoft.com/office/powerpoint/2010/main" val="60560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Card">
    <p:spTree>
      <p:nvGrpSpPr>
        <p:cNvPr id="1" name=""/>
        <p:cNvGrpSpPr/>
        <p:nvPr/>
      </p:nvGrpSpPr>
      <p:grpSpPr>
        <a:xfrm>
          <a:off x="0" y="0"/>
          <a:ext cx="0" cy="0"/>
          <a:chOff x="0" y="0"/>
          <a:chExt cx="0" cy="0"/>
        </a:xfrm>
      </p:grpSpPr>
      <p:sp>
        <p:nvSpPr>
          <p:cNvPr id="8" name="Rectangle 7"/>
          <p:cNvSpPr/>
          <p:nvPr userDrawn="1"/>
        </p:nvSpPr>
        <p:spPr>
          <a:xfrm>
            <a:off x="0" y="-6587"/>
            <a:ext cx="9144000" cy="1286112"/>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457200" y="183197"/>
            <a:ext cx="8686800" cy="891223"/>
          </a:xfrm>
          <a:prstGeom prst="rect">
            <a:avLst/>
          </a:prstGeom>
        </p:spPr>
        <p:txBody>
          <a:bodyPr anchor="ctr"/>
          <a:lstStyle>
            <a:lvl1pPr algn="l">
              <a:defRPr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5"/>
          <p:cNvSpPr>
            <a:spLocks noGrp="1"/>
          </p:cNvSpPr>
          <p:nvPr>
            <p:ph type="pic" sz="quarter" idx="12"/>
          </p:nvPr>
        </p:nvSpPr>
        <p:spPr>
          <a:xfrm>
            <a:off x="0" y="1279525"/>
            <a:ext cx="9144000" cy="4846638"/>
          </a:xfrm>
          <a:prstGeom prst="rect">
            <a:avLst/>
          </a:prstGeom>
        </p:spPr>
        <p:txBody>
          <a:bodyPr/>
          <a:lstStyle/>
          <a:p>
            <a:endParaRPr lang="en-US" dirty="0"/>
          </a:p>
        </p:txBody>
      </p:sp>
    </p:spTree>
    <p:extLst>
      <p:ext uri="{BB962C8B-B14F-4D97-AF65-F5344CB8AC3E}">
        <p14:creationId xmlns:p14="http://schemas.microsoft.com/office/powerpoint/2010/main" val="12834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lvl1pPr algn="l">
              <a:defRPr b="1">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Text Placeholder 2"/>
          <p:cNvSpPr>
            <a:spLocks noGrp="1"/>
          </p:cNvSpPr>
          <p:nvPr>
            <p:ph idx="1" hasCustomPrompt="1"/>
          </p:nvPr>
        </p:nvSpPr>
        <p:spPr>
          <a:xfrm>
            <a:off x="457200" y="1908313"/>
            <a:ext cx="8229600" cy="3762645"/>
          </a:xfrm>
          <a:prstGeom prst="rect">
            <a:avLst/>
          </a:prstGeom>
        </p:spPr>
        <p:txBody>
          <a:bodyPr vert="horz" lIns="91440" tIns="45720" rIns="91440" bIns="45720" rtlCol="0">
            <a:normAutofit/>
          </a:bodyPr>
          <a:lstStyle>
            <a:lvl1pPr marL="571500" marR="0" indent="-571500" algn="l" defTabSz="457200" rtl="0" eaLnBrk="1" fontAlgn="auto" latinLnBrk="0" hangingPunct="1">
              <a:lnSpc>
                <a:spcPct val="100000"/>
              </a:lnSpc>
              <a:spcBef>
                <a:spcPct val="0"/>
              </a:spcBef>
              <a:spcAft>
                <a:spcPts val="0"/>
              </a:spcAft>
              <a:buClr>
                <a:srgbClr val="FF6600"/>
              </a:buClr>
              <a:buSzTx/>
              <a:buFont typeface="Wingdings" panose="05000000000000000000" pitchFamily="2" charset="2"/>
              <a:buChar char="§"/>
              <a:tabLst/>
              <a:defRPr sz="2500" b="0" i="0" baseline="0">
                <a:latin typeface="Georgia" panose="02040502050405020303" pitchFamily="18" charset="0"/>
                <a:cs typeface="Georgia" panose="02040502050405020303" pitchFamily="18" charset="0"/>
              </a:defRPr>
            </a:lvl1pPr>
            <a:lvl2pPr marL="742950" indent="-285750" algn="l">
              <a:buFont typeface="Arial" panose="020B0604020202020204" pitchFamily="34" charset="0"/>
              <a:buChar char="•"/>
              <a:defRPr sz="2400" b="0" i="0">
                <a:latin typeface="Georgia" panose="02040502050405020303" pitchFamily="18" charset="0"/>
                <a:cs typeface="Georgia" panose="02040502050405020303" pitchFamily="18" charset="0"/>
              </a:defRPr>
            </a:lvl2pPr>
            <a:lvl3pPr algn="l">
              <a:defRPr sz="2400" b="0" i="0">
                <a:latin typeface="Georgia" panose="02040502050405020303" pitchFamily="18" charset="0"/>
                <a:cs typeface="Georgia" panose="02040502050405020303" pitchFamily="18" charset="0"/>
              </a:defRPr>
            </a:lvl3pPr>
            <a:lvl4pPr algn="l">
              <a:defRPr sz="2400" b="0" i="0">
                <a:latin typeface="Georgia" panose="02040502050405020303" pitchFamily="18" charset="0"/>
                <a:cs typeface="Georgia" panose="02040502050405020303" pitchFamily="18" charset="0"/>
              </a:defRPr>
            </a:lvl4pPr>
            <a:lvl5pPr algn="l">
              <a:defRPr sz="2400" b="0" i="0">
                <a:latin typeface="Georgia" panose="02040502050405020303" pitchFamily="18" charset="0"/>
                <a:cs typeface="Georgia" panose="02040502050405020303" pitchFamily="18" charset="0"/>
              </a:defRPr>
            </a:lvl5pPr>
          </a:lstStyle>
          <a:p>
            <a:pPr lvl="0"/>
            <a:r>
              <a:rPr lang="en-US" dirty="0"/>
              <a:t>Click to edit text</a:t>
            </a:r>
          </a:p>
          <a:p>
            <a:pPr lvl="0"/>
            <a:r>
              <a:rPr lang="en-US" dirty="0"/>
              <a:t>Next level</a:t>
            </a:r>
          </a:p>
          <a:p>
            <a:pPr lvl="0"/>
            <a:r>
              <a:rPr lang="en-US" dirty="0"/>
              <a:t>Next level</a:t>
            </a:r>
          </a:p>
          <a:p>
            <a:pPr lvl="1"/>
            <a:endParaRPr lang="en-US" sz="2500" dirty="0"/>
          </a:p>
          <a:p>
            <a:pPr lvl="2"/>
            <a:endParaRPr lang="en-US" dirty="0"/>
          </a:p>
          <a:p>
            <a:pPr lvl="3"/>
            <a:endParaRPr lang="en-US" dirty="0"/>
          </a:p>
          <a:p>
            <a:pPr lvl="4"/>
            <a:endParaRPr lang="en-US" sz="2400" b="0" dirty="0">
              <a:latin typeface="Georgia" panose="02040502050405020303" pitchFamily="18" charset="0"/>
            </a:endParaRPr>
          </a:p>
          <a:p>
            <a:pPr lvl="5"/>
            <a:endParaRPr lang="en-US" b="0" dirty="0">
              <a:latin typeface="Georgia" panose="02040502050405020303" pitchFamily="18" charset="0"/>
            </a:endParaRPr>
          </a:p>
          <a:p>
            <a:pPr lvl="4"/>
            <a:endParaRPr lang="en-US" dirty="0"/>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04136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effectLst/>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457200" y="1535113"/>
            <a:ext cx="4040188"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457200" y="2174875"/>
            <a:ext cx="4040188"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800" b="1">
                <a:solidFill>
                  <a:srgbClr val="FF671F"/>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p:cNvSpPr>
            <a:spLocks noGrp="1"/>
          </p:cNvSpPr>
          <p:nvPr>
            <p:ph sz="quarter" idx="4" hasCustomPrompt="1"/>
          </p:nvPr>
        </p:nvSpPr>
        <p:spPr>
          <a:xfrm>
            <a:off x="4645025" y="2174875"/>
            <a:ext cx="4041775" cy="3363855"/>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2048224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lvl1pPr algn="l">
              <a:defRPr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Content Placeholder 3"/>
          <p:cNvSpPr>
            <a:spLocks noGrp="1"/>
          </p:cNvSpPr>
          <p:nvPr>
            <p:ph sz="half" idx="2" hasCustomPrompt="1"/>
          </p:nvPr>
        </p:nvSpPr>
        <p:spPr>
          <a:xfrm>
            <a:off x="457200" y="1657351"/>
            <a:ext cx="4040188" cy="3881380"/>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buNone/>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6" name="Content Placeholder 5"/>
          <p:cNvSpPr>
            <a:spLocks noGrp="1"/>
          </p:cNvSpPr>
          <p:nvPr>
            <p:ph sz="quarter" idx="4" hasCustomPrompt="1"/>
          </p:nvPr>
        </p:nvSpPr>
        <p:spPr>
          <a:xfrm>
            <a:off x="4645025" y="1657351"/>
            <a:ext cx="4041775" cy="3881379"/>
          </a:xfrm>
          <a:prstGeom prst="rect">
            <a:avLst/>
          </a:prstGeom>
        </p:spPr>
        <p:txBody>
          <a:bodyPr/>
          <a:lstStyle>
            <a:lvl1pPr>
              <a:defRPr sz="2400">
                <a:latin typeface="Georgia" panose="02040502050405020303" pitchFamily="18"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a:t>
            </a:r>
          </a:p>
          <a:p>
            <a:pPr lvl="0"/>
            <a:r>
              <a:rPr lang="en-US" dirty="0"/>
              <a:t>Next level</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29923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815520"/>
            <a:ext cx="5486400" cy="804862"/>
          </a:xfrm>
          <a:prstGeom prst="rect">
            <a:avLst/>
          </a:prstGeom>
        </p:spPr>
        <p:txBody>
          <a:bodyPr/>
          <a:lstStyle>
            <a:lvl1pPr marL="0" indent="0" algn="ctr">
              <a:buNone/>
              <a:defRPr sz="2000">
                <a:latin typeface="Georgia" panose="020405020504050203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3047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Photo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203" y="-9054"/>
            <a:ext cx="9148203" cy="2580803"/>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2728283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Photo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0" y="0"/>
            <a:ext cx="9153060" cy="2571184"/>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71430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Photo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l="-99"/>
          <a:stretch/>
        </p:blipFill>
        <p:spPr>
          <a:xfrm>
            <a:off x="-18106" y="-9054"/>
            <a:ext cx="9171160" cy="2571185"/>
          </a:xfrm>
          <a:prstGeom prst="rect">
            <a:avLst/>
          </a:prstGeom>
        </p:spPr>
      </p:pic>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Text Placeholder 9"/>
          <p:cNvSpPr>
            <a:spLocks noGrp="1"/>
          </p:cNvSpPr>
          <p:nvPr>
            <p:ph type="body" sz="quarter" idx="11"/>
          </p:nvPr>
        </p:nvSpPr>
        <p:spPr>
          <a:xfrm>
            <a:off x="457200" y="2606675"/>
            <a:ext cx="6765925" cy="827088"/>
          </a:xfrm>
          <a:prstGeom prst="rect">
            <a:avLst/>
          </a:prstGeom>
        </p:spPr>
        <p:txBody>
          <a:bodyPr/>
          <a:lstStyle>
            <a:lvl1pPr marL="0" indent="0">
              <a:buNone/>
              <a:defRPr sz="38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3776408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5" name="Text Placeholder 4"/>
          <p:cNvSpPr>
            <a:spLocks noGrp="1"/>
          </p:cNvSpPr>
          <p:nvPr>
            <p:ph type="body" sz="quarter" idx="17"/>
          </p:nvPr>
        </p:nvSpPr>
        <p:spPr>
          <a:xfrm>
            <a:off x="3391302" y="3402845"/>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4"/>
          <p:cNvSpPr>
            <a:spLocks noGrp="1"/>
          </p:cNvSpPr>
          <p:nvPr>
            <p:ph type="body" sz="quarter" idx="18"/>
          </p:nvPr>
        </p:nvSpPr>
        <p:spPr>
          <a:xfrm>
            <a:off x="3391302" y="4341466"/>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41006" y="3227615"/>
            <a:ext cx="650296" cy="65029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741006" y="4206548"/>
            <a:ext cx="650296" cy="650296"/>
          </a:xfrm>
          <a:prstGeom prst="rect">
            <a:avLst/>
          </a:prstGeom>
        </p:spPr>
      </p:pic>
      <p:sp>
        <p:nvSpPr>
          <p:cNvPr id="3" name="TextBox 2"/>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804377" y="5185481"/>
            <a:ext cx="650296" cy="650296"/>
          </a:xfrm>
          <a:prstGeom prst="rect">
            <a:avLst/>
          </a:prstGeom>
        </p:spPr>
      </p:pic>
      <p:sp>
        <p:nvSpPr>
          <p:cNvPr id="10" name="Text Placeholder 4"/>
          <p:cNvSpPr>
            <a:spLocks noGrp="1"/>
          </p:cNvSpPr>
          <p:nvPr>
            <p:ph type="body" sz="quarter" idx="19"/>
          </p:nvPr>
        </p:nvSpPr>
        <p:spPr>
          <a:xfrm>
            <a:off x="3391302" y="5280087"/>
            <a:ext cx="3190875" cy="371475"/>
          </a:xfrm>
          <a:prstGeom prst="rect">
            <a:avLst/>
          </a:prstGeom>
        </p:spPr>
        <p:txBody>
          <a:bodyPr anchor="ctr"/>
          <a:lstStyle>
            <a:lvl1pPr marL="0" indent="0">
              <a:buNone/>
              <a:defRPr sz="20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800371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TextBox 7"/>
          <p:cNvSpPr txBox="1"/>
          <p:nvPr userDrawn="1"/>
        </p:nvSpPr>
        <p:spPr>
          <a:xfrm>
            <a:off x="1344140" y="1950392"/>
            <a:ext cx="6552085"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PCDC 2">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a:ext>
            </a:extLst>
          </a:blip>
          <a:srcRect l="-198"/>
          <a:stretch/>
        </p:blipFill>
        <p:spPr>
          <a:xfrm>
            <a:off x="-28977" y="-9053"/>
            <a:ext cx="9172879" cy="2670126"/>
          </a:xfrm>
          <a:prstGeom prst="rect">
            <a:avLst/>
          </a:prstGeom>
        </p:spPr>
      </p:pic>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9055" y="1408628"/>
            <a:ext cx="9152958"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Catalyzing excellence in primary care to achieve health equity</a:t>
            </a:r>
          </a:p>
        </p:txBody>
      </p:sp>
      <p:sp>
        <p:nvSpPr>
          <p:cNvPr id="7" name="TextBox 6"/>
          <p:cNvSpPr txBox="1"/>
          <p:nvPr userDrawn="1"/>
        </p:nvSpPr>
        <p:spPr>
          <a:xfrm>
            <a:off x="3632466" y="2754548"/>
            <a:ext cx="1839226"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INVEST</a:t>
            </a:r>
          </a:p>
        </p:txBody>
      </p:sp>
      <p:sp>
        <p:nvSpPr>
          <p:cNvPr id="8" name="TextBox 7"/>
          <p:cNvSpPr txBox="1"/>
          <p:nvPr userDrawn="1"/>
        </p:nvSpPr>
        <p:spPr>
          <a:xfrm>
            <a:off x="47542" y="2755810"/>
            <a:ext cx="2889248"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TRANSFORM</a:t>
            </a:r>
          </a:p>
        </p:txBody>
      </p:sp>
      <p:sp>
        <p:nvSpPr>
          <p:cNvPr id="9" name="TextBox 8"/>
          <p:cNvSpPr txBox="1"/>
          <p:nvPr userDrawn="1"/>
        </p:nvSpPr>
        <p:spPr>
          <a:xfrm>
            <a:off x="6400076" y="2758308"/>
            <a:ext cx="2542433"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ADVOCATE</a:t>
            </a:r>
          </a:p>
        </p:txBody>
      </p:sp>
      <p:cxnSp>
        <p:nvCxnSpPr>
          <p:cNvPr id="10" name="Straight Connector 9"/>
          <p:cNvCxnSpPr/>
          <p:nvPr userDrawn="1"/>
        </p:nvCxnSpPr>
        <p:spPr>
          <a:xfrm>
            <a:off x="2936790" y="2851842"/>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167369" y="2851841"/>
            <a:ext cx="0" cy="3051017"/>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70559" y="3438637"/>
            <a:ext cx="2718580" cy="240065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partner with health care providers to build capacity and improve services and outcomes</a:t>
            </a:r>
          </a:p>
        </p:txBody>
      </p:sp>
      <p:sp>
        <p:nvSpPr>
          <p:cNvPr id="15" name="TextBox 14"/>
          <p:cNvSpPr txBox="1"/>
          <p:nvPr userDrawn="1"/>
        </p:nvSpPr>
        <p:spPr>
          <a:xfrm>
            <a:off x="3107454" y="3431263"/>
            <a:ext cx="2889247" cy="188295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provide capital to integrate services, modernize facilities, or expand operations</a:t>
            </a:r>
          </a:p>
        </p:txBody>
      </p:sp>
      <p:sp>
        <p:nvSpPr>
          <p:cNvPr id="16" name="TextBox 15"/>
          <p:cNvSpPr txBox="1"/>
          <p:nvPr userDrawn="1"/>
        </p:nvSpPr>
        <p:spPr>
          <a:xfrm>
            <a:off x="6226668" y="3438637"/>
            <a:ext cx="2889247" cy="240065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 advance policy initiatives to bring resources, attention, and innovation to primary care</a:t>
            </a:r>
          </a:p>
        </p:txBody>
      </p:sp>
    </p:spTree>
    <p:extLst>
      <p:ext uri="{BB962C8B-B14F-4D97-AF65-F5344CB8AC3E}">
        <p14:creationId xmlns:p14="http://schemas.microsoft.com/office/powerpoint/2010/main" val="1778856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 Slide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9"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3" name="TextBox 32"/>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31" name="TextBox 30"/>
          <p:cNvSpPr txBox="1"/>
          <p:nvPr userDrawn="1"/>
        </p:nvSpPr>
        <p:spPr>
          <a:xfrm>
            <a:off x="6176375" y="5374632"/>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3"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5"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7"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8"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49" name="Picture 4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Tree>
    <p:extLst>
      <p:ext uri="{BB962C8B-B14F-4D97-AF65-F5344CB8AC3E}">
        <p14:creationId xmlns:p14="http://schemas.microsoft.com/office/powerpoint/2010/main" val="180865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 HIP 1">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8" name="Picture Placeholder 7"/>
          <p:cNvSpPr>
            <a:spLocks noGrp="1"/>
          </p:cNvSpPr>
          <p:nvPr>
            <p:ph type="pic" sz="quarter" idx="13"/>
          </p:nvPr>
        </p:nvSpPr>
        <p:spPr>
          <a:xfrm>
            <a:off x="3635376"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9" name="Picture Placeholder 7"/>
          <p:cNvSpPr>
            <a:spLocks noGrp="1"/>
          </p:cNvSpPr>
          <p:nvPr>
            <p:ph type="pic" sz="quarter" idx="14"/>
          </p:nvPr>
        </p:nvSpPr>
        <p:spPr>
          <a:xfrm>
            <a:off x="6215064"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0" name="Picture Placeholder 7"/>
          <p:cNvSpPr>
            <a:spLocks noGrp="1"/>
          </p:cNvSpPr>
          <p:nvPr>
            <p:ph type="pic" sz="quarter" idx="15"/>
          </p:nvPr>
        </p:nvSpPr>
        <p:spPr>
          <a:xfrm>
            <a:off x="1055688" y="1730688"/>
            <a:ext cx="1828800" cy="1828800"/>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4" name="TextBox 33"/>
          <p:cNvSpPr txBox="1"/>
          <p:nvPr userDrawn="1"/>
        </p:nvSpPr>
        <p:spPr>
          <a:xfrm>
            <a:off x="6176375" y="5188270"/>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2" name="TextBox 21"/>
          <p:cNvSpPr txBox="1"/>
          <p:nvPr userDrawn="1"/>
        </p:nvSpPr>
        <p:spPr>
          <a:xfrm>
            <a:off x="6176375" y="5467915"/>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@HIP_PCDC</a:t>
            </a:r>
          </a:p>
        </p:txBody>
      </p:sp>
      <p:sp>
        <p:nvSpPr>
          <p:cNvPr id="29" name="Text Placeholder 13"/>
          <p:cNvSpPr>
            <a:spLocks noGrp="1"/>
          </p:cNvSpPr>
          <p:nvPr>
            <p:ph type="body" sz="quarter" idx="17"/>
          </p:nvPr>
        </p:nvSpPr>
        <p:spPr>
          <a:xfrm>
            <a:off x="731263" y="3720392"/>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1" name="Text Placeholder 13"/>
          <p:cNvSpPr>
            <a:spLocks noGrp="1"/>
          </p:cNvSpPr>
          <p:nvPr>
            <p:ph type="body" sz="quarter" idx="20"/>
          </p:nvPr>
        </p:nvSpPr>
        <p:spPr>
          <a:xfrm>
            <a:off x="731263" y="3998821"/>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5" name="Text Placeholder 13"/>
          <p:cNvSpPr>
            <a:spLocks noGrp="1"/>
          </p:cNvSpPr>
          <p:nvPr>
            <p:ph type="body" sz="quarter" idx="25"/>
          </p:nvPr>
        </p:nvSpPr>
        <p:spPr>
          <a:xfrm>
            <a:off x="731264" y="4278983"/>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6" name="Text Placeholder 13"/>
          <p:cNvSpPr>
            <a:spLocks noGrp="1"/>
          </p:cNvSpPr>
          <p:nvPr>
            <p:ph type="body" sz="quarter" idx="32"/>
          </p:nvPr>
        </p:nvSpPr>
        <p:spPr>
          <a:xfrm>
            <a:off x="3308728" y="3727975"/>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8" name="Text Placeholder 13"/>
          <p:cNvSpPr>
            <a:spLocks noGrp="1"/>
          </p:cNvSpPr>
          <p:nvPr>
            <p:ph type="body" sz="quarter" idx="33"/>
          </p:nvPr>
        </p:nvSpPr>
        <p:spPr>
          <a:xfrm>
            <a:off x="3308728" y="400640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39" name="Text Placeholder 13"/>
          <p:cNvSpPr>
            <a:spLocks noGrp="1"/>
          </p:cNvSpPr>
          <p:nvPr>
            <p:ph type="body" sz="quarter" idx="34"/>
          </p:nvPr>
        </p:nvSpPr>
        <p:spPr>
          <a:xfrm>
            <a:off x="3308729" y="4286566"/>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2" name="Text Placeholder 13"/>
          <p:cNvSpPr>
            <a:spLocks noGrp="1"/>
          </p:cNvSpPr>
          <p:nvPr>
            <p:ph type="body" sz="quarter" idx="29"/>
          </p:nvPr>
        </p:nvSpPr>
        <p:spPr>
          <a:xfrm>
            <a:off x="5886195" y="3726590"/>
            <a:ext cx="2486537" cy="262257"/>
          </a:xfrm>
          <a:prstGeom prst="rect">
            <a:avLst/>
          </a:prstGeom>
        </p:spPr>
        <p:txBody>
          <a:bodyPr/>
          <a:lstStyle>
            <a:lvl1pPr marL="0" indent="0" algn="ctr">
              <a:buNone/>
              <a:defRPr sz="12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3" name="Text Placeholder 13"/>
          <p:cNvSpPr>
            <a:spLocks noGrp="1"/>
          </p:cNvSpPr>
          <p:nvPr>
            <p:ph type="body" sz="quarter" idx="30"/>
          </p:nvPr>
        </p:nvSpPr>
        <p:spPr>
          <a:xfrm>
            <a:off x="5886195" y="4006532"/>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44" name="Text Placeholder 13"/>
          <p:cNvSpPr>
            <a:spLocks noGrp="1"/>
          </p:cNvSpPr>
          <p:nvPr>
            <p:ph type="body" sz="quarter" idx="31"/>
          </p:nvPr>
        </p:nvSpPr>
        <p:spPr>
          <a:xfrm>
            <a:off x="5886196" y="4286694"/>
            <a:ext cx="2486537" cy="262257"/>
          </a:xfrm>
          <a:prstGeom prst="rect">
            <a:avLst/>
          </a:prstGeom>
        </p:spPr>
        <p:txBody>
          <a:bodyPr/>
          <a:lstStyle>
            <a:lvl1pPr marL="0" indent="0" algn="ctr">
              <a:buNone/>
              <a:defRPr sz="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24" name="TextBox 23"/>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6336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Slide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1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7" name="TextBox 16"/>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374632"/>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23095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 HIP 2">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10" name="Picture Placeholder 7"/>
          <p:cNvSpPr>
            <a:spLocks noGrp="1"/>
          </p:cNvSpPr>
          <p:nvPr>
            <p:ph type="pic" sz="quarter" idx="15"/>
          </p:nvPr>
        </p:nvSpPr>
        <p:spPr>
          <a:xfrm>
            <a:off x="939324" y="1637382"/>
            <a:ext cx="3395014" cy="3395014"/>
          </a:xfrm>
          <a:prstGeom prst="rect">
            <a:avLst/>
          </a:prstGeom>
          <a:effectLst>
            <a:outerShdw blurRad="165100" dist="38100" dir="2700000" algn="tl" rotWithShape="0">
              <a:prstClr val="black">
                <a:alpha val="40000"/>
              </a:prstClr>
            </a:outerShdw>
          </a:effectLst>
        </p:spPr>
        <p:txBody>
          <a:bodyPr/>
          <a:lstStyle>
            <a:lvl1pPr>
              <a:defRPr sz="1200"/>
            </a:lvl1pPr>
          </a:lstStyle>
          <a:p>
            <a:endParaRPr lang="en-US" dirty="0"/>
          </a:p>
        </p:txBody>
      </p:sp>
      <p:sp>
        <p:nvSpPr>
          <p:cNvPr id="12" name="Text Placeholder 11"/>
          <p:cNvSpPr>
            <a:spLocks noGrp="1"/>
          </p:cNvSpPr>
          <p:nvPr>
            <p:ph type="body" sz="quarter" idx="16"/>
          </p:nvPr>
        </p:nvSpPr>
        <p:spPr>
          <a:xfrm>
            <a:off x="939324" y="502921"/>
            <a:ext cx="7198044" cy="925830"/>
          </a:xfrm>
          <a:prstGeom prst="rect">
            <a:avLst/>
          </a:prstGeom>
        </p:spPr>
        <p:txBody>
          <a:bodyPr/>
          <a:lstStyle>
            <a:lvl1pPr marL="0" indent="0" algn="l">
              <a:buNone/>
              <a:defRPr sz="4500" b="1">
                <a:solidFill>
                  <a:srgbClr val="FF671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14" name="Text Placeholder 13"/>
          <p:cNvSpPr>
            <a:spLocks noGrp="1"/>
          </p:cNvSpPr>
          <p:nvPr>
            <p:ph type="body" sz="quarter" idx="17"/>
          </p:nvPr>
        </p:nvSpPr>
        <p:spPr>
          <a:xfrm>
            <a:off x="4664847" y="2669037"/>
            <a:ext cx="4186842" cy="451758"/>
          </a:xfrm>
          <a:prstGeom prst="rect">
            <a:avLst/>
          </a:prstGeom>
        </p:spPr>
        <p:txBody>
          <a:bodyPr/>
          <a:lstStyle>
            <a:lvl1pPr marL="0" indent="0" algn="l">
              <a:buNone/>
              <a:defRPr sz="2000" b="1">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7" name="Text Placeholder 13"/>
          <p:cNvSpPr>
            <a:spLocks noGrp="1"/>
          </p:cNvSpPr>
          <p:nvPr>
            <p:ph type="body" sz="quarter" idx="18"/>
          </p:nvPr>
        </p:nvSpPr>
        <p:spPr>
          <a:xfrm>
            <a:off x="4664847" y="312079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
        <p:nvSpPr>
          <p:cNvPr id="28" name="Text Placeholder 13"/>
          <p:cNvSpPr>
            <a:spLocks noGrp="1"/>
          </p:cNvSpPr>
          <p:nvPr>
            <p:ph type="body" sz="quarter" idx="19"/>
          </p:nvPr>
        </p:nvSpPr>
        <p:spPr>
          <a:xfrm>
            <a:off x="4664847" y="3587560"/>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1749" y="5275334"/>
            <a:ext cx="468630" cy="46863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34434" y="5211848"/>
            <a:ext cx="591329" cy="591329"/>
          </a:xfrm>
          <a:prstGeom prst="rect">
            <a:avLst/>
          </a:prstGeom>
        </p:spPr>
      </p:pic>
      <p:sp>
        <p:nvSpPr>
          <p:cNvPr id="25" name="Text Placeholder 13"/>
          <p:cNvSpPr>
            <a:spLocks noGrp="1"/>
          </p:cNvSpPr>
          <p:nvPr>
            <p:ph type="body" sz="quarter" idx="20"/>
          </p:nvPr>
        </p:nvSpPr>
        <p:spPr>
          <a:xfrm>
            <a:off x="4664847" y="4054325"/>
            <a:ext cx="4186842" cy="451758"/>
          </a:xfrm>
          <a:prstGeom prst="rect">
            <a:avLst/>
          </a:prstGeom>
        </p:spPr>
        <p:txBody>
          <a:bodyPr/>
          <a:lstStyle>
            <a:lvl1pPr marL="0" indent="0" algn="l">
              <a:buNone/>
              <a:defRPr sz="2000" b="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91329" y="5279605"/>
            <a:ext cx="464359" cy="464359"/>
          </a:xfrm>
          <a:prstGeom prst="rect">
            <a:avLst/>
          </a:prstGeom>
        </p:spPr>
      </p:pic>
      <p:sp>
        <p:nvSpPr>
          <p:cNvPr id="15" name="TextBox 14"/>
          <p:cNvSpPr txBox="1"/>
          <p:nvPr userDrawn="1"/>
        </p:nvSpPr>
        <p:spPr>
          <a:xfrm>
            <a:off x="1712277" y="5372936"/>
            <a:ext cx="38461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PrimaryCareDevelopmentCorp</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userDrawn="1"/>
        </p:nvSpPr>
        <p:spPr>
          <a:xfrm>
            <a:off x="6176375" y="5188270"/>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sz="1800" b="0" i="0" u="none" strike="noStrike" kern="1200" cap="none" spc="0" normalizeH="0" baseline="0" noProof="0" dirty="0" err="1">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PrimaryCareDev</a:t>
            </a:r>
            <a:endPar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userDrawn="1"/>
        </p:nvSpPr>
        <p:spPr>
          <a:xfrm>
            <a:off x="6176375" y="5467915"/>
            <a:ext cx="234600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@HIP_PCDC</a:t>
            </a:r>
          </a:p>
        </p:txBody>
      </p:sp>
    </p:spTree>
    <p:extLst>
      <p:ext uri="{BB962C8B-B14F-4D97-AF65-F5344CB8AC3E}">
        <p14:creationId xmlns:p14="http://schemas.microsoft.com/office/powerpoint/2010/main" val="4058510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0797" y="1902659"/>
            <a:ext cx="7422406" cy="3052681"/>
          </a:xfrm>
          <a:prstGeom prst="rect">
            <a:avLst/>
          </a:prstGeom>
        </p:spPr>
      </p:pic>
    </p:spTree>
    <p:extLst>
      <p:ext uri="{BB962C8B-B14F-4D97-AF65-F5344CB8AC3E}">
        <p14:creationId xmlns:p14="http://schemas.microsoft.com/office/powerpoint/2010/main" val="2840278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51984"/>
          </a:xfrm>
          <a:prstGeom prst="rect">
            <a:avLst/>
          </a:prstGeom>
        </p:spPr>
      </p:pic>
      <p:sp>
        <p:nvSpPr>
          <p:cNvPr id="6" name="TextBox 5"/>
          <p:cNvSpPr txBox="1"/>
          <p:nvPr userDrawn="1"/>
        </p:nvSpPr>
        <p:spPr>
          <a:xfrm>
            <a:off x="1885950" y="4045090"/>
            <a:ext cx="53721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THANK YOU</a:t>
            </a:r>
          </a:p>
        </p:txBody>
      </p:sp>
    </p:spTree>
    <p:extLst>
      <p:ext uri="{BB962C8B-B14F-4D97-AF65-F5344CB8AC3E}">
        <p14:creationId xmlns:p14="http://schemas.microsoft.com/office/powerpoint/2010/main" val="353426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ard 1">
    <p:spTree>
      <p:nvGrpSpPr>
        <p:cNvPr id="1" name=""/>
        <p:cNvGrpSpPr/>
        <p:nvPr/>
      </p:nvGrpSpPr>
      <p:grpSpPr>
        <a:xfrm>
          <a:off x="0" y="0"/>
          <a:ext cx="0" cy="0"/>
          <a:chOff x="0" y="0"/>
          <a:chExt cx="0" cy="0"/>
        </a:xfrm>
      </p:grpSpPr>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20218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ard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480"/>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56549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Card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126132"/>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207795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ar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129609"/>
          </a:xfrm>
          <a:prstGeom prst="rect">
            <a:avLst/>
          </a:prstGeom>
        </p:spPr>
      </p:pic>
      <p:sp>
        <p:nvSpPr>
          <p:cNvPr id="18" name="Text Placeholder 17"/>
          <p:cNvSpPr>
            <a:spLocks noGrp="1"/>
          </p:cNvSpPr>
          <p:nvPr>
            <p:ph type="body" sz="quarter" idx="11"/>
          </p:nvPr>
        </p:nvSpPr>
        <p:spPr>
          <a:xfrm>
            <a:off x="242252" y="4200525"/>
            <a:ext cx="8764587" cy="403590"/>
          </a:xfrm>
        </p:spPr>
        <p:txBody>
          <a:bodyPr>
            <a:noAutofit/>
          </a:bodyPr>
          <a:lstStyle>
            <a:lvl1pPr marL="0" indent="0">
              <a:buNone/>
              <a:defRPr sz="2500" baseline="0">
                <a:solidFill>
                  <a:schemeClr val="bg1"/>
                </a:solidFill>
                <a:effectLst>
                  <a:outerShdw blurRad="50800" dist="38100" dir="2700000" algn="tl" rotWithShape="0">
                    <a:prstClr val="black">
                      <a:alpha val="40000"/>
                    </a:prstClr>
                  </a:outerShdw>
                </a:effectLst>
                <a:latin typeface="Georgia" panose="02040502050405020303" pitchFamily="18" charset="0"/>
              </a:defRPr>
            </a:lvl1pPr>
          </a:lstStyle>
          <a:p>
            <a:pPr lvl="0"/>
            <a:r>
              <a:rPr lang="en-US" dirty="0"/>
              <a:t>Click to edit Master text styles</a:t>
            </a:r>
          </a:p>
        </p:txBody>
      </p:sp>
      <p:sp>
        <p:nvSpPr>
          <p:cNvPr id="22" name="Text Placeholder 21"/>
          <p:cNvSpPr>
            <a:spLocks noGrp="1"/>
          </p:cNvSpPr>
          <p:nvPr>
            <p:ph type="body" sz="quarter" idx="12" hasCustomPrompt="1"/>
          </p:nvPr>
        </p:nvSpPr>
        <p:spPr>
          <a:xfrm>
            <a:off x="242253" y="4604115"/>
            <a:ext cx="8764587" cy="815610"/>
          </a:xfrm>
        </p:spPr>
        <p:txBody>
          <a:bodyPr>
            <a:noAutofit/>
          </a:bodyPr>
          <a:lstStyle>
            <a:lvl1pPr marL="0" indent="0">
              <a:buNone/>
              <a:defRPr sz="4500" b="1" baseline="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TEXT</a:t>
            </a:r>
          </a:p>
        </p:txBody>
      </p:sp>
    </p:spTree>
    <p:extLst>
      <p:ext uri="{BB962C8B-B14F-4D97-AF65-F5344CB8AC3E}">
        <p14:creationId xmlns:p14="http://schemas.microsoft.com/office/powerpoint/2010/main" val="172065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PI">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2616452"/>
          </a:xfrm>
          <a:prstGeom prst="rect">
            <a:avLst/>
          </a:prstGeom>
        </p:spPr>
      </p:pic>
      <p:sp>
        <p:nvSpPr>
          <p:cNvPr id="6" name="Text Placeholder 2"/>
          <p:cNvSpPr>
            <a:spLocks noGrp="1"/>
          </p:cNvSpPr>
          <p:nvPr>
            <p:ph idx="1" hasCustomPrompt="1"/>
          </p:nvPr>
        </p:nvSpPr>
        <p:spPr>
          <a:xfrm>
            <a:off x="457200" y="3510448"/>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04967"/>
            <a:ext cx="8686800" cy="75405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Performance Improvement</a:t>
            </a:r>
          </a:p>
        </p:txBody>
      </p:sp>
    </p:spTree>
    <p:extLst>
      <p:ext uri="{BB962C8B-B14F-4D97-AF65-F5344CB8AC3E}">
        <p14:creationId xmlns:p14="http://schemas.microsoft.com/office/powerpoint/2010/main" val="320504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C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322"/>
            <a:ext cx="9144000" cy="2612571"/>
          </a:xfrm>
          <a:prstGeom prst="rect">
            <a:avLst/>
          </a:prstGeom>
        </p:spPr>
      </p:pic>
      <p:sp>
        <p:nvSpPr>
          <p:cNvPr id="6" name="Text Placeholder 2"/>
          <p:cNvSpPr>
            <a:spLocks noGrp="1"/>
          </p:cNvSpPr>
          <p:nvPr>
            <p:ph idx="1" hasCustomPrompt="1"/>
          </p:nvPr>
        </p:nvSpPr>
        <p:spPr>
          <a:xfrm>
            <a:off x="457200" y="3557350"/>
            <a:ext cx="8229600" cy="1977887"/>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616332"/>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Capital Investment</a:t>
            </a:r>
          </a:p>
        </p:txBody>
      </p:sp>
    </p:spTree>
    <p:extLst>
      <p:ext uri="{BB962C8B-B14F-4D97-AF65-F5344CB8AC3E}">
        <p14:creationId xmlns:p14="http://schemas.microsoft.com/office/powerpoint/2010/main" val="294149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HIP">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7" y="-1"/>
            <a:ext cx="9144000" cy="2625506"/>
          </a:xfrm>
          <a:prstGeom prst="rect">
            <a:avLst/>
          </a:prstGeom>
        </p:spPr>
      </p:pic>
      <p:sp>
        <p:nvSpPr>
          <p:cNvPr id="6" name="Text Placeholder 2"/>
          <p:cNvSpPr>
            <a:spLocks noGrp="1"/>
          </p:cNvSpPr>
          <p:nvPr>
            <p:ph idx="1" hasCustomPrompt="1"/>
          </p:nvPr>
        </p:nvSpPr>
        <p:spPr>
          <a:xfrm>
            <a:off x="457200" y="3433524"/>
            <a:ext cx="5524499"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571750"/>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HIP in Health Care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38875" y="3712939"/>
            <a:ext cx="2587869" cy="1339842"/>
          </a:xfrm>
          <a:prstGeom prst="rect">
            <a:avLst/>
          </a:prstGeom>
        </p:spPr>
      </p:pic>
    </p:spTree>
    <p:extLst>
      <p:ext uri="{BB962C8B-B14F-4D97-AF65-F5344CB8AC3E}">
        <p14:creationId xmlns:p14="http://schemas.microsoft.com/office/powerpoint/2010/main" val="333754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licy and Advocac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457200" y="3433524"/>
            <a:ext cx="8182947" cy="2614851"/>
          </a:xfrm>
          <a:prstGeom prst="rect">
            <a:avLst/>
          </a:prstGeom>
        </p:spPr>
        <p:txBody>
          <a:bodyPr vert="horz" lIns="91440" tIns="45720" rIns="91440" bIns="45720" rtlCol="0">
            <a:normAutofit/>
          </a:bodyPr>
          <a:lstStyle>
            <a:lvl1pPr>
              <a:defRPr sz="2000" b="0" i="0">
                <a:latin typeface="Georgia" panose="02040502050405020303" pitchFamily="18" charset="0"/>
                <a:cs typeface="Georgia" panose="02040502050405020303" pitchFamily="18" charset="0"/>
              </a:defRPr>
            </a:lvl1pPr>
          </a:lstStyle>
          <a:p>
            <a:pPr lvl="0"/>
            <a:r>
              <a:rPr lang="en-US" dirty="0"/>
              <a:t>Click to edit Subtitle</a:t>
            </a:r>
          </a:p>
        </p:txBody>
      </p:sp>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4" name="TextBox 3"/>
          <p:cNvSpPr txBox="1"/>
          <p:nvPr userDrawn="1"/>
        </p:nvSpPr>
        <p:spPr>
          <a:xfrm>
            <a:off x="457200" y="2571750"/>
            <a:ext cx="8686800"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2B49"/>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Policy &amp; Advocacy</a:t>
            </a:r>
          </a:p>
        </p:txBody>
      </p:sp>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198"/>
          <a:stretch/>
        </p:blipFill>
        <p:spPr>
          <a:xfrm>
            <a:off x="-23328" y="-9053"/>
            <a:ext cx="9167327" cy="2616451"/>
          </a:xfrm>
          <a:prstGeom prst="rect">
            <a:avLst/>
          </a:prstGeom>
        </p:spPr>
      </p:pic>
    </p:spTree>
    <p:extLst>
      <p:ext uri="{BB962C8B-B14F-4D97-AF65-F5344CB8AC3E}">
        <p14:creationId xmlns:p14="http://schemas.microsoft.com/office/powerpoint/2010/main" val="227864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Free Resources</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9" name="Title 1"/>
          <p:cNvSpPr txBox="1">
            <a:spLocks/>
          </p:cNvSpPr>
          <p:nvPr userDrawn="1"/>
        </p:nvSpPr>
        <p:spPr>
          <a:xfrm>
            <a:off x="457200" y="821704"/>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pcdc.org/resources</a:t>
            </a:r>
          </a:p>
        </p:txBody>
      </p:sp>
      <p:sp>
        <p:nvSpPr>
          <p:cNvPr id="20" name="TextBox 19"/>
          <p:cNvSpPr txBox="1"/>
          <p:nvPr userDrawn="1"/>
        </p:nvSpPr>
        <p:spPr>
          <a:xfrm>
            <a:off x="457200" y="2229056"/>
            <a:ext cx="3732245" cy="3349058"/>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Case studies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Guides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Measurement</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Assessment</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Reports</a:t>
            </a:r>
          </a:p>
          <a:p>
            <a:pPr marL="342900" marR="0" lvl="0" indent="-342900" algn="l" defTabSz="457200" rtl="0" eaLnBrk="1" fontAlgn="auto" latinLnBrk="0" hangingPunct="1">
              <a:lnSpc>
                <a:spcPct val="150000"/>
              </a:lnSpc>
              <a:spcBef>
                <a:spcPts val="0"/>
              </a:spcBef>
              <a:spcAft>
                <a:spcPts val="0"/>
              </a:spcAft>
              <a:buClr>
                <a:srgbClr val="FF671F"/>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Webinars</a:t>
            </a:r>
          </a:p>
        </p:txBody>
      </p:sp>
      <p:pic>
        <p:nvPicPr>
          <p:cNvPr id="3" name="Picture 2">
            <a:extLst>
              <a:ext uri="{FF2B5EF4-FFF2-40B4-BE49-F238E27FC236}">
                <a16:creationId xmlns:a16="http://schemas.microsoft.com/office/drawing/2014/main" id="{9A186D4D-5CFC-459C-8767-CFF6C63847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6925" y="2511770"/>
            <a:ext cx="5744094" cy="2785015"/>
          </a:xfrm>
          <a:prstGeom prst="rect">
            <a:avLst/>
          </a:prstGeom>
        </p:spPr>
      </p:pic>
    </p:spTree>
    <p:extLst>
      <p:ext uri="{BB962C8B-B14F-4D97-AF65-F5344CB8AC3E}">
        <p14:creationId xmlns:p14="http://schemas.microsoft.com/office/powerpoint/2010/main" val="7850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Impact">
    <p:spTree>
      <p:nvGrpSpPr>
        <p:cNvPr id="1" name=""/>
        <p:cNvGrpSpPr/>
        <p:nvPr/>
      </p:nvGrpSpPr>
      <p:grpSpPr>
        <a:xfrm>
          <a:off x="0" y="0"/>
          <a:ext cx="0" cy="0"/>
          <a:chOff x="0" y="0"/>
          <a:chExt cx="0" cy="0"/>
        </a:xfrm>
      </p:grpSpPr>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Our Impact</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20" name="TextBox 19"/>
          <p:cNvSpPr txBox="1"/>
          <p:nvPr userDrawn="1"/>
        </p:nvSpPr>
        <p:spPr>
          <a:xfrm>
            <a:off x="1174656" y="2546885"/>
            <a:ext cx="2116199" cy="64633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Organizations</a:t>
            </a:r>
          </a:p>
        </p:txBody>
      </p:sp>
      <p:sp>
        <p:nvSpPr>
          <p:cNvPr id="10" name="TextBox 9"/>
          <p:cNvSpPr txBox="1"/>
          <p:nvPr userDrawn="1"/>
        </p:nvSpPr>
        <p:spPr>
          <a:xfrm>
            <a:off x="6249070" y="2546885"/>
            <a:ext cx="848817" cy="64633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Jobs</a:t>
            </a:r>
          </a:p>
        </p:txBody>
      </p:sp>
      <p:sp>
        <p:nvSpPr>
          <p:cNvPr id="12" name="TextBox 11"/>
          <p:cNvSpPr txBox="1"/>
          <p:nvPr userDrawn="1"/>
        </p:nvSpPr>
        <p:spPr>
          <a:xfrm>
            <a:off x="366634" y="4662285"/>
            <a:ext cx="3732245" cy="579069"/>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Medical visits</a:t>
            </a:r>
          </a:p>
        </p:txBody>
      </p:sp>
      <p:sp>
        <p:nvSpPr>
          <p:cNvPr id="13" name="TextBox 12"/>
          <p:cNvSpPr txBox="1"/>
          <p:nvPr userDrawn="1"/>
        </p:nvSpPr>
        <p:spPr>
          <a:xfrm>
            <a:off x="4881995" y="4657085"/>
            <a:ext cx="3732245" cy="579069"/>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400" b="0" i="0" u="none" strike="noStrike" kern="1200" cap="none" spc="0" normalizeH="0" baseline="0" noProof="0" dirty="0">
                <a:ln>
                  <a:noFill/>
                </a:ln>
                <a:solidFill>
                  <a:srgbClr val="002B49"/>
                </a:solidFill>
                <a:effectLst/>
                <a:uLnTx/>
                <a:uFillTx/>
                <a:latin typeface="Georgia" panose="02040502050405020303" pitchFamily="18" charset="0"/>
                <a:ea typeface="+mn-ea"/>
                <a:cs typeface="+mn-cs"/>
              </a:rPr>
              <a:t>Dollars leveraged</a:t>
            </a:r>
          </a:p>
        </p:txBody>
      </p:sp>
      <p:sp>
        <p:nvSpPr>
          <p:cNvPr id="14" name="TextBox 13"/>
          <p:cNvSpPr txBox="1"/>
          <p:nvPr userDrawn="1"/>
        </p:nvSpPr>
        <p:spPr>
          <a:xfrm>
            <a:off x="1373831" y="2931609"/>
            <a:ext cx="1717848"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strengthened</a:t>
            </a:r>
          </a:p>
        </p:txBody>
      </p:sp>
      <p:sp>
        <p:nvSpPr>
          <p:cNvPr id="15" name="TextBox 14"/>
          <p:cNvSpPr txBox="1"/>
          <p:nvPr userDrawn="1"/>
        </p:nvSpPr>
        <p:spPr>
          <a:xfrm>
            <a:off x="5498764" y="2933968"/>
            <a:ext cx="2498705"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created or preserved</a:t>
            </a:r>
          </a:p>
        </p:txBody>
      </p:sp>
      <p:sp>
        <p:nvSpPr>
          <p:cNvPr id="16" name="TextBox 15"/>
          <p:cNvSpPr txBox="1"/>
          <p:nvPr userDrawn="1"/>
        </p:nvSpPr>
        <p:spPr>
          <a:xfrm>
            <a:off x="707246" y="5077552"/>
            <a:ext cx="3051017"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added through expansion</a:t>
            </a:r>
          </a:p>
        </p:txBody>
      </p:sp>
      <p:sp>
        <p:nvSpPr>
          <p:cNvPr id="17" name="TextBox 16"/>
          <p:cNvSpPr txBox="1"/>
          <p:nvPr userDrawn="1"/>
        </p:nvSpPr>
        <p:spPr>
          <a:xfrm>
            <a:off x="5072145" y="5075558"/>
            <a:ext cx="3351942" cy="55399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
                <a:srgbClr val="FF671F"/>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76B5BE"/>
                </a:solidFill>
                <a:effectLst/>
                <a:uLnTx/>
                <a:uFillTx/>
                <a:latin typeface="Georgia" panose="02040502050405020303" pitchFamily="18" charset="0"/>
                <a:ea typeface="+mn-ea"/>
                <a:cs typeface="+mn-cs"/>
              </a:rPr>
              <a:t>in low-income communities</a:t>
            </a:r>
          </a:p>
        </p:txBody>
      </p:sp>
      <p:sp>
        <p:nvSpPr>
          <p:cNvPr id="18" name="Title 1"/>
          <p:cNvSpPr txBox="1">
            <a:spLocks/>
          </p:cNvSpPr>
          <p:nvPr userDrawn="1"/>
        </p:nvSpPr>
        <p:spPr>
          <a:xfrm>
            <a:off x="1002289" y="1673814"/>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2,000</a:t>
            </a:r>
          </a:p>
        </p:txBody>
      </p:sp>
      <p:sp>
        <p:nvSpPr>
          <p:cNvPr id="19" name="Title 1"/>
          <p:cNvSpPr txBox="1">
            <a:spLocks/>
          </p:cNvSpPr>
          <p:nvPr userDrawn="1"/>
        </p:nvSpPr>
        <p:spPr>
          <a:xfrm>
            <a:off x="5282213" y="1666962"/>
            <a:ext cx="2931805"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10,000</a:t>
            </a:r>
          </a:p>
        </p:txBody>
      </p:sp>
      <p:sp>
        <p:nvSpPr>
          <p:cNvPr id="21" name="Title 1"/>
          <p:cNvSpPr txBox="1">
            <a:spLocks/>
          </p:cNvSpPr>
          <p:nvPr userDrawn="1"/>
        </p:nvSpPr>
        <p:spPr>
          <a:xfrm>
            <a:off x="932259" y="3829950"/>
            <a:ext cx="260099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5M</a:t>
            </a:r>
          </a:p>
        </p:txBody>
      </p:sp>
      <p:sp>
        <p:nvSpPr>
          <p:cNvPr id="22" name="Title 1"/>
          <p:cNvSpPr txBox="1">
            <a:spLocks/>
          </p:cNvSpPr>
          <p:nvPr userDrawn="1"/>
        </p:nvSpPr>
        <p:spPr>
          <a:xfrm>
            <a:off x="5517651" y="3829950"/>
            <a:ext cx="246093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500" b="1" i="0" u="none" strike="noStrike" kern="1200" cap="none" spc="0" normalizeH="0" baseline="0" noProof="0" dirty="0">
                <a:ln>
                  <a:noFill/>
                </a:ln>
                <a:solidFill>
                  <a:srgbClr val="FF671F"/>
                </a:solidFill>
                <a:effectLst>
                  <a:outerShdw blurRad="50800" dist="3810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1B</a:t>
            </a:r>
          </a:p>
        </p:txBody>
      </p:sp>
      <p:cxnSp>
        <p:nvCxnSpPr>
          <p:cNvPr id="6" name="Straight Connector 5"/>
          <p:cNvCxnSpPr/>
          <p:nvPr userDrawn="1"/>
        </p:nvCxnSpPr>
        <p:spPr>
          <a:xfrm>
            <a:off x="706551" y="3740358"/>
            <a:ext cx="7717536" cy="0"/>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475880" y="1881297"/>
            <a:ext cx="0" cy="3666744"/>
          </a:xfrm>
          <a:prstGeom prst="line">
            <a:avLst/>
          </a:prstGeom>
          <a:ln>
            <a:solidFill>
              <a:srgbClr val="002B4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77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nts">
    <p:spTree>
      <p:nvGrpSpPr>
        <p:cNvPr id="1" name=""/>
        <p:cNvGrpSpPr/>
        <p:nvPr/>
      </p:nvGrpSpPr>
      <p:grpSpPr>
        <a:xfrm>
          <a:off x="0" y="0"/>
          <a:ext cx="0" cy="0"/>
          <a:chOff x="0" y="0"/>
          <a:chExt cx="0" cy="0"/>
        </a:xfrm>
      </p:grpSpPr>
      <p:sp>
        <p:nvSpPr>
          <p:cNvPr id="30" name="Picture Placeholder 4"/>
          <p:cNvSpPr>
            <a:spLocks noGrp="1"/>
          </p:cNvSpPr>
          <p:nvPr>
            <p:ph type="pic" sz="quarter" idx="15"/>
          </p:nvPr>
        </p:nvSpPr>
        <p:spPr>
          <a:xfrm>
            <a:off x="5450309" y="3706796"/>
            <a:ext cx="2378075" cy="1874838"/>
          </a:xfrm>
          <a:prstGeom prst="rect">
            <a:avLst/>
          </a:prstGeom>
        </p:spPr>
        <p:txBody>
          <a:bodyPr/>
          <a:lstStyle/>
          <a:p>
            <a:endParaRPr lang="en-US" dirty="0"/>
          </a:p>
        </p:txBody>
      </p:sp>
      <p:sp>
        <p:nvSpPr>
          <p:cNvPr id="29" name="Picture Placeholder 4"/>
          <p:cNvSpPr>
            <a:spLocks noGrp="1"/>
          </p:cNvSpPr>
          <p:nvPr>
            <p:ph type="pic" sz="quarter" idx="14"/>
          </p:nvPr>
        </p:nvSpPr>
        <p:spPr>
          <a:xfrm>
            <a:off x="1393488" y="3714712"/>
            <a:ext cx="2378075" cy="1874838"/>
          </a:xfrm>
          <a:prstGeom prst="rect">
            <a:avLst/>
          </a:prstGeom>
        </p:spPr>
        <p:txBody>
          <a:bodyPr/>
          <a:lstStyle/>
          <a:p>
            <a:endParaRPr lang="en-US" dirty="0"/>
          </a:p>
        </p:txBody>
      </p:sp>
      <p:sp>
        <p:nvSpPr>
          <p:cNvPr id="28" name="Picture Placeholder 4"/>
          <p:cNvSpPr>
            <a:spLocks noGrp="1"/>
          </p:cNvSpPr>
          <p:nvPr>
            <p:ph type="pic" sz="quarter" idx="13"/>
          </p:nvPr>
        </p:nvSpPr>
        <p:spPr>
          <a:xfrm>
            <a:off x="5448515" y="1247303"/>
            <a:ext cx="2378075" cy="1874838"/>
          </a:xfrm>
          <a:prstGeom prst="rect">
            <a:avLst/>
          </a:prstGeom>
        </p:spPr>
        <p:txBody>
          <a:bodyPr/>
          <a:lstStyle/>
          <a:p>
            <a:endParaRPr lang="en-US" dirty="0"/>
          </a:p>
        </p:txBody>
      </p:sp>
      <p:sp>
        <p:nvSpPr>
          <p:cNvPr id="11" name="Title 1"/>
          <p:cNvSpPr txBox="1">
            <a:spLocks/>
          </p:cNvSpPr>
          <p:nvPr userDrawn="1"/>
        </p:nvSpPr>
        <p:spPr>
          <a:xfrm>
            <a:off x="457200" y="274638"/>
            <a:ext cx="8229600"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B49"/>
                </a:solidFill>
                <a:effectLst/>
                <a:uLnTx/>
                <a:uFillTx/>
                <a:latin typeface="Verdana" panose="020B0604030504040204" pitchFamily="34" charset="0"/>
                <a:ea typeface="Verdana" panose="020B0604030504040204" pitchFamily="34" charset="0"/>
                <a:cs typeface="Verdana" panose="020B0604030504040204" pitchFamily="34" charset="0"/>
              </a:rPr>
              <a:t>PCDC Events</a:t>
            </a:r>
          </a:p>
        </p:txBody>
      </p:sp>
      <p:sp>
        <p:nvSpPr>
          <p:cNvPr id="7" name="Slide Number Placeholder 6"/>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9" name="Title 1"/>
          <p:cNvSpPr txBox="1">
            <a:spLocks/>
          </p:cNvSpPr>
          <p:nvPr userDrawn="1"/>
        </p:nvSpPr>
        <p:spPr>
          <a:xfrm>
            <a:off x="4702628" y="274638"/>
            <a:ext cx="3755572" cy="1143000"/>
          </a:xfrm>
          <a:prstGeom prst="rect">
            <a:avLst/>
          </a:prstGeom>
        </p:spPr>
        <p:txBody>
          <a:bodyPr anchor="ctr"/>
          <a:lstStyle>
            <a:lvl1pPr algn="l" defTabSz="457200" rtl="0" eaLnBrk="1" latinLnBrk="0" hangingPunct="1">
              <a:spcBef>
                <a:spcPct val="0"/>
              </a:spcBef>
              <a:buNone/>
              <a:defRPr sz="4400" b="1" i="0" kern="1200">
                <a:solidFill>
                  <a:srgbClr val="002B49"/>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FF671F"/>
                </a:solidFill>
                <a:effectLst/>
                <a:uLnTx/>
                <a:uFillTx/>
                <a:latin typeface="Verdana" panose="020B0604030504040204" pitchFamily="34" charset="0"/>
                <a:ea typeface="Verdana" panose="020B0604030504040204" pitchFamily="34" charset="0"/>
                <a:cs typeface="Verdana" panose="020B0604030504040204" pitchFamily="34" charset="0"/>
              </a:rPr>
              <a:t>pcdc.org/events</a:t>
            </a:r>
          </a:p>
        </p:txBody>
      </p:sp>
      <p:sp>
        <p:nvSpPr>
          <p:cNvPr id="5" name="Picture Placeholder 4"/>
          <p:cNvSpPr>
            <a:spLocks noGrp="1"/>
          </p:cNvSpPr>
          <p:nvPr>
            <p:ph type="pic" sz="quarter" idx="12"/>
          </p:nvPr>
        </p:nvSpPr>
        <p:spPr>
          <a:xfrm>
            <a:off x="1391493" y="1247775"/>
            <a:ext cx="2378075" cy="1874838"/>
          </a:xfrm>
          <a:prstGeom prst="rect">
            <a:avLst/>
          </a:prstGeom>
        </p:spPr>
        <p:txBody>
          <a:bodyPr/>
          <a:lstStyle/>
          <a:p>
            <a:endParaRPr lang="en-US" dirty="0"/>
          </a:p>
        </p:txBody>
      </p:sp>
      <p:sp>
        <p:nvSpPr>
          <p:cNvPr id="32" name="Text Placeholder 31"/>
          <p:cNvSpPr>
            <a:spLocks noGrp="1"/>
          </p:cNvSpPr>
          <p:nvPr>
            <p:ph type="body" sz="quarter" idx="16"/>
          </p:nvPr>
        </p:nvSpPr>
        <p:spPr>
          <a:xfrm>
            <a:off x="762456" y="3122613"/>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3" name="Text Placeholder 31"/>
          <p:cNvSpPr>
            <a:spLocks noGrp="1"/>
          </p:cNvSpPr>
          <p:nvPr>
            <p:ph type="body" sz="quarter" idx="17"/>
          </p:nvPr>
        </p:nvSpPr>
        <p:spPr>
          <a:xfrm>
            <a:off x="4760344" y="3121977"/>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4" name="Text Placeholder 31"/>
          <p:cNvSpPr>
            <a:spLocks noGrp="1"/>
          </p:cNvSpPr>
          <p:nvPr>
            <p:ph type="body" sz="quarter" idx="18"/>
          </p:nvPr>
        </p:nvSpPr>
        <p:spPr>
          <a:xfrm>
            <a:off x="762456" y="5589550"/>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
        <p:nvSpPr>
          <p:cNvPr id="35" name="Text Placeholder 31"/>
          <p:cNvSpPr>
            <a:spLocks noGrp="1"/>
          </p:cNvSpPr>
          <p:nvPr>
            <p:ph type="body" sz="quarter" idx="19"/>
          </p:nvPr>
        </p:nvSpPr>
        <p:spPr>
          <a:xfrm>
            <a:off x="4760343" y="5581634"/>
            <a:ext cx="3640137" cy="479574"/>
          </a:xfrm>
          <a:prstGeom prst="rect">
            <a:avLst/>
          </a:prstGeom>
        </p:spPr>
        <p:txBody>
          <a:bodyPr/>
          <a:lstStyle>
            <a:lvl1pPr marL="0" indent="0" algn="ctr">
              <a:buNone/>
              <a:defRPr sz="2400">
                <a:solidFill>
                  <a:srgbClr val="002B49"/>
                </a:solidFill>
                <a:latin typeface="Georgia" panose="02040502050405020303" pitchFamily="18" charset="0"/>
              </a:defRPr>
            </a:lvl1pPr>
          </a:lstStyle>
          <a:p>
            <a:pPr lvl="0"/>
            <a:endParaRPr lang="en-US" dirty="0"/>
          </a:p>
        </p:txBody>
      </p:sp>
    </p:spTree>
    <p:extLst>
      <p:ext uri="{BB962C8B-B14F-4D97-AF65-F5344CB8AC3E}">
        <p14:creationId xmlns:p14="http://schemas.microsoft.com/office/powerpoint/2010/main" val="1901095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41019" y="6480016"/>
            <a:ext cx="402981" cy="365125"/>
          </a:xfrm>
          <a:prstGeom prst="rect">
            <a:avLst/>
          </a:prstGeom>
        </p:spPr>
        <p:txBody>
          <a:bodyPr vert="horz" lIns="91440" tIns="45720" rIns="91440" bIns="45720" rtlCol="0" anchor="ctr"/>
          <a:lstStyle>
            <a:lvl1pPr algn="r">
              <a:defRPr sz="1200">
                <a:solidFill>
                  <a:schemeClr val="bg1"/>
                </a:solidFill>
                <a:latin typeface="Helvetica Neue"/>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
        <p:nvSpPr>
          <p:cNvPr id="6" name="Rectangle 5"/>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PCDC-logo-KO.png"/>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10002500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Lst>
  <p:hf hdr="0" ftr="0" dt="0"/>
  <p:txStyles>
    <p:titleStyle>
      <a:lvl1pPr algn="ctr" defTabSz="457200" rtl="0" eaLnBrk="1" latinLnBrk="0" hangingPunct="1">
        <a:spcBef>
          <a:spcPct val="0"/>
        </a:spcBef>
        <a:buNone/>
        <a:defRPr sz="4400" b="0" i="0" kern="1200">
          <a:solidFill>
            <a:srgbClr val="002B49"/>
          </a:solidFill>
          <a:latin typeface="Helvetica Neue Thin"/>
          <a:ea typeface="+mj-ea"/>
          <a:cs typeface="Helvetica Neue Thin"/>
        </a:defRPr>
      </a:lvl1pPr>
    </p:titleStyle>
    <p:bodyStyle>
      <a:lvl1pPr marL="342900" indent="-342900" algn="l" defTabSz="457200" rtl="0" eaLnBrk="1" latinLnBrk="0" hangingPunct="1">
        <a:spcBef>
          <a:spcPct val="20000"/>
        </a:spcBef>
        <a:buClr>
          <a:srgbClr val="FF671F"/>
        </a:buClr>
        <a:buFont typeface="Wingdings" charset="2"/>
        <a:buChar char="§"/>
        <a:defRPr sz="3200" b="0" i="0" kern="1200">
          <a:solidFill>
            <a:srgbClr val="002B49"/>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rgbClr val="002B49"/>
          </a:solidFill>
          <a:latin typeface="Helvetica Neue"/>
          <a:ea typeface="+mn-ea"/>
          <a:cs typeface="Helvetica Neue"/>
        </a:defRPr>
      </a:lvl2pPr>
      <a:lvl3pPr marL="1143000" indent="-228600" algn="l" defTabSz="457200" rtl="0" eaLnBrk="1" latinLnBrk="0" hangingPunct="1">
        <a:spcBef>
          <a:spcPct val="20000"/>
        </a:spcBef>
        <a:buClr>
          <a:srgbClr val="FF671F"/>
        </a:buClr>
        <a:buFont typeface="Arial"/>
        <a:buChar char="•"/>
        <a:defRPr sz="2400" b="0" i="0" kern="1200">
          <a:solidFill>
            <a:srgbClr val="002B49"/>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rgbClr val="002B49"/>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233"/>
            <a:ext cx="9144000" cy="612593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4433B7F-11C0-FC4C-86BB-C7D109899EC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userDrawn="1"/>
        </p:nvSpPr>
        <p:spPr>
          <a:xfrm>
            <a:off x="0" y="6126163"/>
            <a:ext cx="9144000" cy="731837"/>
          </a:xfrm>
          <a:prstGeom prst="rect">
            <a:avLst/>
          </a:prstGeom>
          <a:solidFill>
            <a:srgbClr val="002B49"/>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descr="PCDC-logo-KO.pn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57200" y="6223873"/>
            <a:ext cx="1303490" cy="536416"/>
          </a:xfrm>
          <a:prstGeom prst="rect">
            <a:avLst/>
          </a:prstGeom>
        </p:spPr>
      </p:pic>
    </p:spTree>
    <p:extLst>
      <p:ext uri="{BB962C8B-B14F-4D97-AF65-F5344CB8AC3E}">
        <p14:creationId xmlns:p14="http://schemas.microsoft.com/office/powerpoint/2010/main" val="23394812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aapc.com/resources/medical-coding/reimbursement.aspx"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096612-894C-4677-A51D-3611A23A13D5}"/>
              </a:ext>
            </a:extLst>
          </p:cNvPr>
          <p:cNvSpPr>
            <a:spLocks noGrp="1"/>
          </p:cNvSpPr>
          <p:nvPr>
            <p:ph type="body" sz="quarter" idx="11"/>
          </p:nvPr>
        </p:nvSpPr>
        <p:spPr>
          <a:xfrm>
            <a:off x="310832" y="457200"/>
            <a:ext cx="8764587" cy="815609"/>
          </a:xfrm>
        </p:spPr>
        <p:txBody>
          <a:bodyPr/>
          <a:lstStyle/>
          <a:p>
            <a:r>
              <a:rPr lang="en-US" dirty="0"/>
              <a:t>Step by Step: Initiating and/or Enhancing Billable Services</a:t>
            </a:r>
          </a:p>
        </p:txBody>
      </p:sp>
      <p:sp>
        <p:nvSpPr>
          <p:cNvPr id="4" name="Text Placeholder 3">
            <a:extLst>
              <a:ext uri="{FF2B5EF4-FFF2-40B4-BE49-F238E27FC236}">
                <a16:creationId xmlns:a16="http://schemas.microsoft.com/office/drawing/2014/main" id="{F69A9192-9FFF-416A-AD73-D33C9FAF9348}"/>
              </a:ext>
            </a:extLst>
          </p:cNvPr>
          <p:cNvSpPr>
            <a:spLocks noGrp="1"/>
          </p:cNvSpPr>
          <p:nvPr>
            <p:ph type="body" sz="quarter" idx="12"/>
          </p:nvPr>
        </p:nvSpPr>
        <p:spPr>
          <a:xfrm>
            <a:off x="242253" y="3733800"/>
            <a:ext cx="8901747" cy="815610"/>
          </a:xfrm>
        </p:spPr>
        <p:txBody>
          <a:bodyPr/>
          <a:lstStyle/>
          <a:p>
            <a:pPr algn="ctr"/>
            <a:r>
              <a:rPr lang="en-US" dirty="0"/>
              <a:t>Module 2: The Medical Billing Process</a:t>
            </a:r>
          </a:p>
        </p:txBody>
      </p:sp>
    </p:spTree>
    <p:extLst>
      <p:ext uri="{BB962C8B-B14F-4D97-AF65-F5344CB8AC3E}">
        <p14:creationId xmlns:p14="http://schemas.microsoft.com/office/powerpoint/2010/main" val="4018114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4C0A-FCB0-45DA-9E56-C7A08FACD473}"/>
              </a:ext>
            </a:extLst>
          </p:cNvPr>
          <p:cNvSpPr>
            <a:spLocks noGrp="1"/>
          </p:cNvSpPr>
          <p:nvPr>
            <p:ph type="title"/>
          </p:nvPr>
        </p:nvSpPr>
        <p:spPr/>
        <p:txBody>
          <a:bodyPr>
            <a:normAutofit fontScale="90000"/>
          </a:bodyPr>
          <a:lstStyle/>
          <a:p>
            <a:r>
              <a:rPr lang="en-US" altLang="en-US" dirty="0">
                <a:solidFill>
                  <a:schemeClr val="tx1"/>
                </a:solidFill>
              </a:rPr>
              <a:t>Accounts Receivable (A/R) Management</a:t>
            </a:r>
            <a:endParaRPr lang="en-US" dirty="0"/>
          </a:p>
        </p:txBody>
      </p:sp>
      <p:sp>
        <p:nvSpPr>
          <p:cNvPr id="3" name="Content Placeholder 2">
            <a:extLst>
              <a:ext uri="{FF2B5EF4-FFF2-40B4-BE49-F238E27FC236}">
                <a16:creationId xmlns:a16="http://schemas.microsoft.com/office/drawing/2014/main" id="{6A112B31-9B1E-4076-ADF0-FD036987711B}"/>
              </a:ext>
            </a:extLst>
          </p:cNvPr>
          <p:cNvSpPr>
            <a:spLocks noGrp="1"/>
          </p:cNvSpPr>
          <p:nvPr>
            <p:ph idx="1"/>
          </p:nvPr>
        </p:nvSpPr>
        <p:spPr>
          <a:xfrm>
            <a:off x="457200" y="1908313"/>
            <a:ext cx="8229600" cy="4111487"/>
          </a:xfrm>
        </p:spPr>
        <p:txBody>
          <a:bodyPr>
            <a:normAutofit fontScale="77500" lnSpcReduction="20000"/>
          </a:bodyPr>
          <a:lstStyle/>
          <a:p>
            <a:pPr marL="547688" indent="-261938">
              <a:spcBef>
                <a:spcPts val="1200"/>
              </a:spcBef>
            </a:pPr>
            <a:r>
              <a:rPr lang="en-US" b="1" dirty="0"/>
              <a:t>A/R Follow-up: </a:t>
            </a:r>
            <a:r>
              <a:rPr lang="en-US" dirty="0"/>
              <a:t>Most insurance carriers are required to pay or deny the claim within 30 days of receipt. Claim follow-up should begin as quickly as 7-10 days following claim submission</a:t>
            </a:r>
          </a:p>
          <a:p>
            <a:pPr marL="547688" indent="-261938">
              <a:spcBef>
                <a:spcPts val="1200"/>
              </a:spcBef>
            </a:pPr>
            <a:r>
              <a:rPr lang="en-US" b="1" dirty="0"/>
              <a:t>Patient Collections:</a:t>
            </a:r>
            <a:r>
              <a:rPr lang="en-US" dirty="0"/>
              <a:t> The practice/clinic should establish a policy and associated timeframe for transfer of responsible party from insurance to patient (e.g., 30 or 45 days after the claim is initially submitted). For all patient collection accounts, a  timeframe in which the account will be reviewed internally before the account is written off and/or transferred to an external collection agency should also be established</a:t>
            </a:r>
          </a:p>
          <a:p>
            <a:pPr marL="547688" indent="-261938">
              <a:spcBef>
                <a:spcPts val="1200"/>
              </a:spcBef>
            </a:pPr>
            <a:r>
              <a:rPr lang="en-US" b="1" dirty="0"/>
              <a:t>Patient Statements:</a:t>
            </a:r>
            <a:r>
              <a:rPr lang="en-US" dirty="0"/>
              <a:t> Due to the large volume of carriers with higher deductibles, coinsurance, and copays, and services considered non-covered, more and more patients have outstanding balances with the practice/clinic. Patient statements should be issued on a regular basis to better manage the patient balances</a:t>
            </a:r>
          </a:p>
        </p:txBody>
      </p:sp>
      <p:sp>
        <p:nvSpPr>
          <p:cNvPr id="4" name="Slide Number Placeholder 3">
            <a:extLst>
              <a:ext uri="{FF2B5EF4-FFF2-40B4-BE49-F238E27FC236}">
                <a16:creationId xmlns:a16="http://schemas.microsoft.com/office/drawing/2014/main" id="{1649ECEC-F66E-4903-882E-AAE436BE18D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152239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dirty="0">
                <a:ln>
                  <a:noFill/>
                </a:ln>
                <a:solidFill>
                  <a:schemeClr val="tx1"/>
                </a:solidFill>
              </a:rPr>
              <a:t>Analytics</a:t>
            </a:r>
          </a:p>
        </p:txBody>
      </p:sp>
      <p:sp>
        <p:nvSpPr>
          <p:cNvPr id="36867" name="Content Placeholder 2"/>
          <p:cNvSpPr>
            <a:spLocks noGrp="1"/>
          </p:cNvSpPr>
          <p:nvPr>
            <p:ph idx="1"/>
          </p:nvPr>
        </p:nvSpPr>
        <p:spPr/>
        <p:txBody>
          <a:bodyPr anchor="t">
            <a:normAutofit fontScale="92500" lnSpcReduction="20000"/>
          </a:bodyPr>
          <a:lstStyle/>
          <a:p>
            <a:pPr marL="0" indent="0">
              <a:buClrTx/>
              <a:buNone/>
            </a:pPr>
            <a:r>
              <a:rPr lang="en-US" altLang="en-US" sz="2600" b="1" dirty="0">
                <a:cs typeface="Times New Roman" panose="02020603050405020304" pitchFamily="18" charset="0"/>
              </a:rPr>
              <a:t>Reporting: </a:t>
            </a:r>
            <a:r>
              <a:rPr lang="en-US" altLang="en-US" sz="2600" dirty="0">
                <a:cs typeface="Times New Roman" panose="02020603050405020304" pitchFamily="18" charset="0"/>
              </a:rPr>
              <a:t>Generate claim submission and payment data in real-time to allow for better monitoring and control. The report data should include the provider name, CPT code, payer, facility, and referral information. </a:t>
            </a:r>
          </a:p>
          <a:p>
            <a:pPr marL="0" indent="0">
              <a:buClrTx/>
              <a:buNone/>
            </a:pPr>
            <a:endParaRPr lang="en-US" altLang="en-US" sz="2600" dirty="0">
              <a:cs typeface="Times New Roman" panose="02020603050405020304" pitchFamily="18" charset="0"/>
            </a:endParaRPr>
          </a:p>
          <a:p>
            <a:pPr marL="0" lvl="1" indent="0">
              <a:buFont typeface="Arial" panose="020B0604020202020204" pitchFamily="34" charset="0"/>
              <a:buNone/>
            </a:pPr>
            <a:r>
              <a:rPr lang="en-US" altLang="en-US" sz="2000" dirty="0">
                <a:cs typeface="Times New Roman" panose="02020603050405020304" pitchFamily="18" charset="0"/>
              </a:rPr>
              <a:t>Key Performance Indicator (KPI) Reports: </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Accounts Receivable Aging by Carrier or Patient</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CPT/Volume Billed and Paid by Carrier</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Collections by Carrier</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Collections by CPT Code</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Patient Volume by Month</a:t>
            </a:r>
          </a:p>
          <a:p>
            <a:pPr marL="573088" lvl="2" indent="-461963">
              <a:buClr>
                <a:srgbClr val="EE5624"/>
              </a:buClr>
              <a:buFont typeface="Wingdings" panose="05000000000000000000" pitchFamily="2" charset="2"/>
              <a:buChar char="§"/>
            </a:pPr>
            <a:r>
              <a:rPr lang="en-US" altLang="en-US" sz="2000" dirty="0">
                <a:cs typeface="Times New Roman" panose="02020603050405020304" pitchFamily="18" charset="0"/>
              </a:rPr>
              <a:t>System Financial Summary  </a:t>
            </a:r>
          </a:p>
        </p:txBody>
      </p:sp>
    </p:spTree>
    <p:extLst>
      <p:ext uri="{BB962C8B-B14F-4D97-AF65-F5344CB8AC3E}">
        <p14:creationId xmlns:p14="http://schemas.microsoft.com/office/powerpoint/2010/main" val="20031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chor="ctr">
            <a:noAutofit/>
          </a:bodyPr>
          <a:lstStyle/>
          <a:p>
            <a:r>
              <a:rPr lang="en-US" altLang="en-US" sz="4000" b="1" dirty="0">
                <a:ln>
                  <a:noFill/>
                </a:ln>
                <a:solidFill>
                  <a:schemeClr val="tx1"/>
                </a:solidFill>
              </a:rPr>
              <a:t>Sample Year to Date (YTD) Productivity Report</a:t>
            </a:r>
          </a:p>
        </p:txBody>
      </p:sp>
      <p:graphicFrame>
        <p:nvGraphicFramePr>
          <p:cNvPr id="37892" name="Object 8"/>
          <p:cNvGraphicFramePr>
            <a:graphicFrameLocks noChangeAspect="1"/>
          </p:cNvGraphicFramePr>
          <p:nvPr>
            <p:extLst>
              <p:ext uri="{D42A27DB-BD31-4B8C-83A1-F6EECF244321}">
                <p14:modId xmlns:p14="http://schemas.microsoft.com/office/powerpoint/2010/main" val="2798998298"/>
              </p:ext>
            </p:extLst>
          </p:nvPr>
        </p:nvGraphicFramePr>
        <p:xfrm>
          <a:off x="2093624" y="1417638"/>
          <a:ext cx="4956752" cy="4602480"/>
        </p:xfrm>
        <a:graphic>
          <a:graphicData uri="http://schemas.openxmlformats.org/presentationml/2006/ole">
            <mc:AlternateContent xmlns:mc="http://schemas.openxmlformats.org/markup-compatibility/2006">
              <mc:Choice xmlns:v="urn:schemas-microsoft-com:vml" Requires="v">
                <p:oleObj spid="_x0000_s1128" name="Worksheet" r:id="rId4" imgW="3230988" imgH="3223173" progId="Excel.Sheet.12">
                  <p:embed/>
                </p:oleObj>
              </mc:Choice>
              <mc:Fallback>
                <p:oleObj name="Worksheet" r:id="rId4" imgW="3230988" imgH="3223173" progId="Excel.Sheet.12">
                  <p:embed/>
                  <p:pic>
                    <p:nvPicPr>
                      <p:cNvPr id="0" name=""/>
                      <p:cNvPicPr>
                        <a:picLocks noChangeAspect="1" noChangeArrowheads="1"/>
                      </p:cNvPicPr>
                      <p:nvPr/>
                    </p:nvPicPr>
                    <p:blipFill>
                      <a:blip r:embed="rId5"/>
                      <a:srcRect/>
                      <a:stretch>
                        <a:fillRect/>
                      </a:stretch>
                    </p:blipFill>
                    <p:spPr bwMode="auto">
                      <a:xfrm>
                        <a:off x="2093624" y="1417638"/>
                        <a:ext cx="4956752" cy="46024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4773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chor="ctr">
            <a:normAutofit fontScale="90000"/>
          </a:bodyPr>
          <a:lstStyle/>
          <a:p>
            <a:r>
              <a:rPr lang="en-US" altLang="en-US" b="1" dirty="0">
                <a:ln>
                  <a:noFill/>
                </a:ln>
                <a:solidFill>
                  <a:schemeClr val="tx1"/>
                </a:solidFill>
              </a:rPr>
              <a:t>Sample Year to Date (YTD) </a:t>
            </a:r>
            <a:br>
              <a:rPr lang="en-US" altLang="en-US" b="1" dirty="0">
                <a:ln>
                  <a:noFill/>
                </a:ln>
                <a:solidFill>
                  <a:schemeClr val="tx1"/>
                </a:solidFill>
              </a:rPr>
            </a:br>
            <a:r>
              <a:rPr lang="en-US" altLang="en-US" b="1" dirty="0">
                <a:ln>
                  <a:noFill/>
                </a:ln>
                <a:solidFill>
                  <a:schemeClr val="tx1"/>
                </a:solidFill>
              </a:rPr>
              <a:t>A/R Totals Report</a:t>
            </a:r>
          </a:p>
        </p:txBody>
      </p:sp>
      <p:pic>
        <p:nvPicPr>
          <p:cNvPr id="38916"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0647" y="1676400"/>
            <a:ext cx="832270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0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altLang="en-US" b="1" dirty="0">
                <a:ln>
                  <a:noFill/>
                </a:ln>
                <a:solidFill>
                  <a:schemeClr val="tx1"/>
                </a:solidFill>
              </a:rPr>
              <a:t>Sample System Financial Summary Report</a:t>
            </a:r>
          </a:p>
        </p:txBody>
      </p:sp>
      <p:graphicFrame>
        <p:nvGraphicFramePr>
          <p:cNvPr id="39940" name="Object 3"/>
          <p:cNvGraphicFramePr>
            <a:graphicFrameLocks noChangeAspect="1"/>
          </p:cNvGraphicFramePr>
          <p:nvPr>
            <p:extLst>
              <p:ext uri="{D42A27DB-BD31-4B8C-83A1-F6EECF244321}">
                <p14:modId xmlns:p14="http://schemas.microsoft.com/office/powerpoint/2010/main" val="3364768058"/>
              </p:ext>
            </p:extLst>
          </p:nvPr>
        </p:nvGraphicFramePr>
        <p:xfrm>
          <a:off x="120284" y="2057400"/>
          <a:ext cx="8903431" cy="2651760"/>
        </p:xfrm>
        <a:graphic>
          <a:graphicData uri="http://schemas.openxmlformats.org/presentationml/2006/ole">
            <mc:AlternateContent xmlns:mc="http://schemas.openxmlformats.org/markup-compatibility/2006">
              <mc:Choice xmlns:v="urn:schemas-microsoft-com:vml" Requires="v">
                <p:oleObj spid="_x0000_s2150" name="Worksheet" r:id="rId4" imgW="9410713" imgH="1546959" progId="Excel.Sheet.12">
                  <p:embed/>
                </p:oleObj>
              </mc:Choice>
              <mc:Fallback>
                <p:oleObj name="Worksheet" r:id="rId4" imgW="9410713" imgH="1546959"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84" y="2057400"/>
                        <a:ext cx="8903431" cy="26517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8952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Operational Workflow</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15</a:t>
            </a:fld>
            <a:endParaRPr lang="en-US" dirty="0"/>
          </a:p>
        </p:txBody>
      </p:sp>
    </p:spTree>
    <p:extLst>
      <p:ext uri="{BB962C8B-B14F-4D97-AF65-F5344CB8AC3E}">
        <p14:creationId xmlns:p14="http://schemas.microsoft.com/office/powerpoint/2010/main" val="111083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dirty="0">
                <a:solidFill>
                  <a:schemeClr val="tx1"/>
                </a:solidFill>
              </a:rPr>
              <a:t>Operational Workflow</a:t>
            </a:r>
            <a:endParaRPr lang="en-US" altLang="en-US" b="1" dirty="0">
              <a:ln>
                <a:noFill/>
              </a:ln>
            </a:endParaRPr>
          </a:p>
        </p:txBody>
      </p:sp>
      <p:sp>
        <p:nvSpPr>
          <p:cNvPr id="36867" name="Content Placeholder 2"/>
          <p:cNvSpPr>
            <a:spLocks noGrp="1"/>
          </p:cNvSpPr>
          <p:nvPr>
            <p:ph idx="1"/>
          </p:nvPr>
        </p:nvSpPr>
        <p:spPr/>
        <p:txBody>
          <a:bodyPr anchor="t"/>
          <a:lstStyle/>
          <a:p>
            <a:pPr marL="0" lvl="0" indent="0" defTabSz="457200" eaLnBrk="0" fontAlgn="base" hangingPunct="0">
              <a:spcAft>
                <a:spcPts val="600"/>
              </a:spcAft>
              <a:buClr>
                <a:srgbClr val="8D1515"/>
              </a:buClr>
              <a:buSzPct val="145000"/>
              <a:buNone/>
              <a:defRPr/>
            </a:pPr>
            <a:r>
              <a:rPr lang="en-US" altLang="en-US" sz="2400" dirty="0">
                <a:solidFill>
                  <a:prstClr val="black"/>
                </a:solidFill>
                <a:cs typeface="Times New Roman" panose="02020603050405020304" pitchFamily="18" charset="0"/>
              </a:rPr>
              <a:t>Workflow and productivity are essential for any practice/clinic’s success. </a:t>
            </a:r>
          </a:p>
          <a:p>
            <a:pPr marL="0" lvl="0" indent="0" defTabSz="457200" eaLnBrk="0" fontAlgn="base" hangingPunct="0">
              <a:spcAft>
                <a:spcPts val="600"/>
              </a:spcAft>
              <a:buClr>
                <a:srgbClr val="8D1515"/>
              </a:buClr>
              <a:buSzPct val="145000"/>
              <a:buNone/>
              <a:defRPr/>
            </a:pPr>
            <a:r>
              <a:rPr lang="en-US" altLang="en-US" sz="2400" dirty="0">
                <a:solidFill>
                  <a:prstClr val="black"/>
                </a:solidFill>
                <a:cs typeface="Times New Roman" panose="02020603050405020304" pitchFamily="18" charset="0"/>
              </a:rPr>
              <a:t>A well developed and streamlined workflow will improve employee productivity. </a:t>
            </a:r>
          </a:p>
          <a:p>
            <a:pPr marL="0" lvl="0" indent="0" defTabSz="457200" eaLnBrk="0" fontAlgn="base" hangingPunct="0">
              <a:spcAft>
                <a:spcPts val="600"/>
              </a:spcAft>
              <a:buClr>
                <a:srgbClr val="8D1515"/>
              </a:buClr>
              <a:buSzPct val="145000"/>
              <a:buNone/>
              <a:defRPr/>
            </a:pPr>
            <a:r>
              <a:rPr lang="en-US" altLang="en-US" sz="2400" dirty="0">
                <a:solidFill>
                  <a:prstClr val="black"/>
                </a:solidFill>
                <a:cs typeface="Times New Roman" panose="02020603050405020304" pitchFamily="18" charset="0"/>
              </a:rPr>
              <a:t>The </a:t>
            </a:r>
            <a:r>
              <a:rPr lang="en-US" altLang="en-US" sz="2400" b="1" dirty="0">
                <a:solidFill>
                  <a:prstClr val="black"/>
                </a:solidFill>
                <a:cs typeface="Times New Roman" panose="02020603050405020304" pitchFamily="18" charset="0"/>
              </a:rPr>
              <a:t>Billing Workflow </a:t>
            </a:r>
            <a:r>
              <a:rPr lang="en-US" altLang="en-US" sz="2400" dirty="0">
                <a:solidFill>
                  <a:prstClr val="black"/>
                </a:solidFill>
                <a:cs typeface="Times New Roman" panose="02020603050405020304" pitchFamily="18" charset="0"/>
              </a:rPr>
              <a:t>is one portion of a practice/clinic’s overall operational workflow whose effectiveness must standalone and also work collaboratively and seamlessly with the other Departmental workflows (e.g., front desk, outpatient blood draws, patient check out, etc.).</a:t>
            </a:r>
          </a:p>
        </p:txBody>
      </p:sp>
    </p:spTree>
    <p:extLst>
      <p:ext uri="{BB962C8B-B14F-4D97-AF65-F5344CB8AC3E}">
        <p14:creationId xmlns:p14="http://schemas.microsoft.com/office/powerpoint/2010/main" val="147882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4000" b="1" dirty="0">
                <a:solidFill>
                  <a:schemeClr val="tx1"/>
                </a:solidFill>
              </a:rPr>
              <a:t>Medical Billing Workflow</a:t>
            </a:r>
            <a:endParaRPr lang="en-US" altLang="en-US" sz="4000" b="1" dirty="0">
              <a:ln>
                <a:noFill/>
              </a:ln>
            </a:endParaRP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117728" y="1295400"/>
            <a:ext cx="6908543" cy="4724400"/>
          </a:xfrm>
          <a:prstGeom prst="rect">
            <a:avLst/>
          </a:prstGeom>
        </p:spPr>
      </p:pic>
    </p:spTree>
    <p:extLst>
      <p:ext uri="{BB962C8B-B14F-4D97-AF65-F5344CB8AC3E}">
        <p14:creationId xmlns:p14="http://schemas.microsoft.com/office/powerpoint/2010/main" val="41434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p:nvPr>
        </p:nvSpPr>
        <p:spPr/>
        <p:txBody>
          <a:bodyPr>
            <a:noAutofit/>
          </a:bodyPr>
          <a:lstStyle/>
          <a:p>
            <a:r>
              <a:rPr lang="en-US" altLang="en-US" sz="4000" b="1" dirty="0">
                <a:solidFill>
                  <a:prstClr val="black"/>
                </a:solidFill>
              </a:rPr>
              <a:t>Front Desk Operational Workflow</a:t>
            </a:r>
            <a:endParaRPr lang="en-US" altLang="en-US" sz="4000" b="1" dirty="0">
              <a:ln>
                <a:noFill/>
              </a:ln>
              <a:solidFill>
                <a:schemeClr val="tx1"/>
              </a:solidFill>
            </a:endParaRPr>
          </a:p>
        </p:txBody>
      </p:sp>
      <p:sp>
        <p:nvSpPr>
          <p:cNvPr id="2" name="Content Placeholder 1"/>
          <p:cNvSpPr>
            <a:spLocks noGrp="1"/>
          </p:cNvSpPr>
          <p:nvPr>
            <p:ph idx="1"/>
          </p:nvPr>
        </p:nvSpPr>
        <p:spPr/>
        <p:txBody>
          <a:bodyPr>
            <a:normAutofit lnSpcReduction="10000"/>
          </a:bodyPr>
          <a:lstStyle/>
          <a:p>
            <a:pPr marL="0" lvl="0" indent="0" defTabSz="457200" eaLnBrk="0" fontAlgn="base" hangingPunct="0">
              <a:spcAft>
                <a:spcPts val="600"/>
              </a:spcAft>
              <a:buClr>
                <a:srgbClr val="8D1515"/>
              </a:buClr>
              <a:buSzPct val="145000"/>
              <a:buNone/>
            </a:pPr>
            <a:r>
              <a:rPr lang="en-US" altLang="en-US" sz="2400" dirty="0">
                <a:solidFill>
                  <a:prstClr val="black"/>
                </a:solidFill>
                <a:cs typeface="Times New Roman" panose="02020603050405020304" pitchFamily="18" charset="0"/>
              </a:rPr>
              <a:t>Front Desk operations will have a direct impact on the overall success of your practice/clinic’s medical billing. </a:t>
            </a:r>
          </a:p>
          <a:p>
            <a:pPr marL="0" lvl="0" indent="0" defTabSz="457200" eaLnBrk="0" fontAlgn="base" hangingPunct="0">
              <a:spcAft>
                <a:spcPts val="600"/>
              </a:spcAft>
              <a:buClr>
                <a:srgbClr val="8D1515"/>
              </a:buClr>
              <a:buSzPct val="145000"/>
              <a:buNone/>
            </a:pPr>
            <a:r>
              <a:rPr lang="en-US" altLang="en-US" sz="2400" dirty="0">
                <a:solidFill>
                  <a:prstClr val="black"/>
                </a:solidFill>
                <a:cs typeface="Times New Roman" panose="02020603050405020304" pitchFamily="18" charset="0"/>
              </a:rPr>
              <a:t>Policies and procedures and well-trained staff in the following key areas are imperative:</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2400" dirty="0">
                <a:solidFill>
                  <a:prstClr val="black"/>
                </a:solidFill>
                <a:cs typeface="Times New Roman" panose="02020603050405020304" pitchFamily="18" charset="0"/>
              </a:rPr>
              <a:t>Appointment scheduling</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2400" dirty="0">
                <a:solidFill>
                  <a:prstClr val="black"/>
                </a:solidFill>
                <a:cs typeface="Times New Roman" panose="02020603050405020304" pitchFamily="18" charset="0"/>
              </a:rPr>
              <a:t>Patient Demographic Entry</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2400" dirty="0">
                <a:solidFill>
                  <a:prstClr val="black"/>
                </a:solidFill>
                <a:cs typeface="Times New Roman" panose="02020603050405020304" pitchFamily="18" charset="0"/>
              </a:rPr>
              <a:t>Insurance Verification</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2400" dirty="0">
                <a:solidFill>
                  <a:prstClr val="black"/>
                </a:solidFill>
                <a:cs typeface="Times New Roman" panose="02020603050405020304" pitchFamily="18" charset="0"/>
              </a:rPr>
              <a:t>Point of service Patient Collections</a:t>
            </a:r>
          </a:p>
          <a:p>
            <a:endParaRPr lang="en-US" dirty="0"/>
          </a:p>
        </p:txBody>
      </p:sp>
    </p:spTree>
    <p:extLst>
      <p:ext uri="{BB962C8B-B14F-4D97-AF65-F5344CB8AC3E}">
        <p14:creationId xmlns:p14="http://schemas.microsoft.com/office/powerpoint/2010/main" val="197050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62CF-2986-4911-9835-6AD0753F05DE}"/>
              </a:ext>
            </a:extLst>
          </p:cNvPr>
          <p:cNvSpPr>
            <a:spLocks noGrp="1"/>
          </p:cNvSpPr>
          <p:nvPr>
            <p:ph type="title"/>
          </p:nvPr>
        </p:nvSpPr>
        <p:spPr/>
        <p:txBody>
          <a:bodyPr>
            <a:normAutofit fontScale="90000"/>
          </a:bodyPr>
          <a:lstStyle/>
          <a:p>
            <a:r>
              <a:rPr lang="en-US" dirty="0"/>
              <a:t>Front Desk Operational Workflow</a:t>
            </a:r>
          </a:p>
        </p:txBody>
      </p:sp>
      <p:sp>
        <p:nvSpPr>
          <p:cNvPr id="3" name="Content Placeholder 2">
            <a:extLst>
              <a:ext uri="{FF2B5EF4-FFF2-40B4-BE49-F238E27FC236}">
                <a16:creationId xmlns:a16="http://schemas.microsoft.com/office/drawing/2014/main" id="{7146C780-8E51-42B7-AAFE-F7405F462A21}"/>
              </a:ext>
            </a:extLst>
          </p:cNvPr>
          <p:cNvSpPr>
            <a:spLocks noGrp="1"/>
          </p:cNvSpPr>
          <p:nvPr>
            <p:ph idx="1"/>
          </p:nvPr>
        </p:nvSpPr>
        <p:spPr>
          <a:xfrm>
            <a:off x="457200" y="1600200"/>
            <a:ext cx="8229600" cy="4343399"/>
          </a:xfrm>
        </p:spPr>
        <p:txBody>
          <a:bodyPr>
            <a:normAutofit fontScale="92500" lnSpcReduction="10000"/>
          </a:bodyPr>
          <a:lstStyle/>
          <a:p>
            <a:pPr marL="0" lvl="0" indent="0" defTabSz="457200" eaLnBrk="0" fontAlgn="base" hangingPunct="0">
              <a:spcAft>
                <a:spcPts val="600"/>
              </a:spcAft>
              <a:buClr>
                <a:srgbClr val="8D1515"/>
              </a:buClr>
              <a:buSzPct val="145000"/>
              <a:buNone/>
            </a:pPr>
            <a:r>
              <a:rPr lang="en-US" altLang="en-US" sz="2000" dirty="0">
                <a:solidFill>
                  <a:prstClr val="black"/>
                </a:solidFill>
                <a:cs typeface="Times New Roman" panose="02020603050405020304" pitchFamily="18" charset="0"/>
              </a:rPr>
              <a:t>The front desk is the first line of communication that a patient has with a practice, and sets the tone for the patient encounter.  These important staff members are responsible for:</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Incoming telephone calls, including appointment scheduling and other patient related concerns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Performing the initial “pre-registration” including, patient demographics, reason for visit, and insurance verification</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Greeting patients and obtaining all pertinent information for demographic data entry</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Outgoing telephone calls including appointment confirmation and missed appointment phone calls and documentation</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Collecting payments from patients (copay, coinsurance, deductible, past due balances)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800" dirty="0">
                <a:solidFill>
                  <a:prstClr val="black"/>
                </a:solidFill>
                <a:cs typeface="Times New Roman" panose="02020603050405020304" pitchFamily="18" charset="0"/>
              </a:rPr>
              <a:t>Communicating with the clinical staff when patients arrive</a:t>
            </a:r>
          </a:p>
        </p:txBody>
      </p:sp>
    </p:spTree>
    <p:extLst>
      <p:ext uri="{BB962C8B-B14F-4D97-AF65-F5344CB8AC3E}">
        <p14:creationId xmlns:p14="http://schemas.microsoft.com/office/powerpoint/2010/main" val="409653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7913"/>
            <a:ext cx="8229600" cy="1143000"/>
          </a:xfrm>
        </p:spPr>
        <p:txBody>
          <a:bodyPr>
            <a:normAutofit fontScale="90000"/>
          </a:bodyPr>
          <a:lstStyle/>
          <a:p>
            <a:pPr algn="ctr"/>
            <a:r>
              <a:rPr lang="en-US" dirty="0"/>
              <a:t>RR Health Strategies</a:t>
            </a:r>
            <a:br>
              <a:rPr lang="en-US" dirty="0"/>
            </a:br>
            <a:br>
              <a:rPr lang="en-US" dirty="0"/>
            </a:br>
            <a:endParaRPr lang="en-US" dirty="0"/>
          </a:p>
        </p:txBody>
      </p:sp>
      <p:sp>
        <p:nvSpPr>
          <p:cNvPr id="3" name="Content Placeholder 2"/>
          <p:cNvSpPr>
            <a:spLocks noGrp="1"/>
          </p:cNvSpPr>
          <p:nvPr>
            <p:ph idx="1"/>
          </p:nvPr>
        </p:nvSpPr>
        <p:spPr>
          <a:xfrm>
            <a:off x="530469" y="1547677"/>
            <a:ext cx="8229600" cy="3762645"/>
          </a:xfrm>
        </p:spPr>
        <p:txBody>
          <a:bodyPr/>
          <a:lstStyle/>
          <a:p>
            <a:pPr>
              <a:buClr>
                <a:srgbClr val="FF671F"/>
              </a:buClr>
            </a:pPr>
            <a:endParaRPr lang="en-US" dirty="0"/>
          </a:p>
          <a:p>
            <a:pPr>
              <a:buClr>
                <a:srgbClr val="FF671F"/>
              </a:buClr>
            </a:pPr>
            <a:endParaRPr lang="en-US" dirty="0"/>
          </a:p>
          <a:p>
            <a:pPr indent="-395288">
              <a:buClr>
                <a:srgbClr val="FF671F"/>
              </a:buClr>
            </a:pPr>
            <a:r>
              <a:rPr lang="en-US" sz="2400" dirty="0"/>
              <a:t>Pam D’Apuzzo, CPC, ACS-EM, ACS-MS, CPMA</a:t>
            </a:r>
          </a:p>
          <a:p>
            <a:pPr indent="-395288">
              <a:buClr>
                <a:srgbClr val="FF671F"/>
              </a:buClr>
            </a:pPr>
            <a:r>
              <a:rPr lang="en-US" sz="2400" dirty="0"/>
              <a:t>Jean Davino, DHA, MS, CLT</a:t>
            </a:r>
          </a:p>
        </p:txBody>
      </p:sp>
      <p:sp>
        <p:nvSpPr>
          <p:cNvPr id="4" name="Slide Number Placeholder 3"/>
          <p:cNvSpPr>
            <a:spLocks noGrp="1"/>
          </p:cNvSpPr>
          <p:nvPr>
            <p:ph type="sldNum" sz="quarter" idx="10"/>
          </p:nvPr>
        </p:nvSpPr>
        <p:spPr/>
        <p:txBody>
          <a:bodyPr/>
          <a:lstStyle/>
          <a:p>
            <a:fld id="{1F61F4AC-59B8-420E-8040-3EDD647604A8}" type="slidenum">
              <a:rPr lang="en-US" smtClean="0"/>
              <a:pPr/>
              <a:t>2</a:t>
            </a:fld>
            <a:endParaRPr lang="en-US" dirty="0"/>
          </a:p>
        </p:txBody>
      </p:sp>
    </p:spTree>
    <p:extLst>
      <p:ext uri="{BB962C8B-B14F-4D97-AF65-F5344CB8AC3E}">
        <p14:creationId xmlns:p14="http://schemas.microsoft.com/office/powerpoint/2010/main" val="208107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a:xfrm>
            <a:off x="457200" y="274638"/>
            <a:ext cx="8382000" cy="1143000"/>
          </a:xfrm>
        </p:spPr>
        <p:txBody>
          <a:bodyPr>
            <a:noAutofit/>
          </a:bodyPr>
          <a:lstStyle/>
          <a:p>
            <a:r>
              <a:rPr lang="en-US" altLang="en-US" sz="4000" b="1" dirty="0">
                <a:solidFill>
                  <a:schemeClr val="tx1"/>
                </a:solidFill>
              </a:rPr>
              <a:t>Patient Accounts Receivable</a:t>
            </a:r>
            <a:endParaRPr lang="en-US" altLang="en-US" sz="4000" b="1" dirty="0">
              <a:ln>
                <a:noFill/>
              </a:ln>
              <a:solidFill>
                <a:schemeClr val="tx1"/>
              </a:solidFill>
            </a:endParaRPr>
          </a:p>
        </p:txBody>
      </p:sp>
      <p:sp>
        <p:nvSpPr>
          <p:cNvPr id="2" name="Content Placeholder 1"/>
          <p:cNvSpPr>
            <a:spLocks noGrp="1"/>
          </p:cNvSpPr>
          <p:nvPr>
            <p:ph idx="1"/>
          </p:nvPr>
        </p:nvSpPr>
        <p:spPr>
          <a:xfrm>
            <a:off x="457200" y="1417638"/>
            <a:ext cx="8229600" cy="4602162"/>
          </a:xfrm>
        </p:spPr>
        <p:txBody>
          <a:bodyPr>
            <a:normAutofit fontScale="92500" lnSpcReduction="20000"/>
          </a:bodyPr>
          <a:lstStyle/>
          <a:p>
            <a:pPr marL="0" lvl="0" indent="0" defTabSz="457200" eaLnBrk="0" fontAlgn="base" hangingPunct="0">
              <a:spcAft>
                <a:spcPts val="600"/>
              </a:spcAft>
              <a:buClr>
                <a:srgbClr val="8D1515"/>
              </a:buClr>
              <a:buSzPct val="145000"/>
              <a:buNone/>
            </a:pPr>
            <a:r>
              <a:rPr lang="en-US" altLang="en-US" sz="2000" dirty="0">
                <a:solidFill>
                  <a:prstClr val="black"/>
                </a:solidFill>
                <a:cs typeface="Times New Roman" panose="02020603050405020304" pitchFamily="18" charset="0"/>
              </a:rPr>
              <a:t>Over the past several years, the insurance industry has shifted additional financial responsibility to the patient in the form of:</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High deductibles (in and out of network)</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Higher copays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Copay plus coinsurance</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Catastrophic coverage only plans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High copays and co-insurance levels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Non-covered services which were previously covered</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900" dirty="0">
                <a:solidFill>
                  <a:prstClr val="black"/>
                </a:solidFill>
                <a:cs typeface="Times New Roman" panose="02020603050405020304" pitchFamily="18" charset="0"/>
              </a:rPr>
              <a:t>Plan limitations on certain covered services</a:t>
            </a:r>
          </a:p>
          <a:p>
            <a:pPr lvl="1" defTabSz="457200" eaLnBrk="0" fontAlgn="base" hangingPunct="0">
              <a:spcAft>
                <a:spcPts val="600"/>
              </a:spcAft>
              <a:buClrTx/>
              <a:buSzPct val="145000"/>
              <a:buFont typeface="Arial" panose="020B0604020202020204" pitchFamily="34" charset="0"/>
              <a:buChar char="•"/>
            </a:pPr>
            <a:endParaRPr lang="en-US" altLang="en-US" sz="1900" dirty="0">
              <a:solidFill>
                <a:prstClr val="black"/>
              </a:solidFill>
              <a:cs typeface="Times New Roman" panose="02020603050405020304" pitchFamily="18" charset="0"/>
            </a:endParaRPr>
          </a:p>
          <a:p>
            <a:pPr marL="0" lvl="0" indent="0" defTabSz="457200" eaLnBrk="0" fontAlgn="base" hangingPunct="0">
              <a:spcAft>
                <a:spcPts val="600"/>
              </a:spcAft>
              <a:buClr>
                <a:srgbClr val="8D1515"/>
              </a:buClr>
              <a:buSzPct val="145000"/>
              <a:buNone/>
            </a:pPr>
            <a:r>
              <a:rPr lang="en-US" altLang="en-US" sz="2000" b="1" i="1" dirty="0">
                <a:solidFill>
                  <a:prstClr val="black"/>
                </a:solidFill>
                <a:cs typeface="Times New Roman" panose="02020603050405020304" pitchFamily="18" charset="0"/>
              </a:rPr>
              <a:t>The front desk and billing staff must be educated and trained on a regular basis. They must also be provided the appropriate tools and policies and procedures to best handle patient collections.</a:t>
            </a:r>
          </a:p>
          <a:p>
            <a:endParaRPr lang="en-US" dirty="0"/>
          </a:p>
        </p:txBody>
      </p:sp>
    </p:spTree>
    <p:extLst>
      <p:ext uri="{BB962C8B-B14F-4D97-AF65-F5344CB8AC3E}">
        <p14:creationId xmlns:p14="http://schemas.microsoft.com/office/powerpoint/2010/main" val="3824385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fontScale="90000"/>
          </a:bodyPr>
          <a:lstStyle/>
          <a:p>
            <a:pPr algn="ctr"/>
            <a:r>
              <a:rPr lang="en-US" dirty="0">
                <a:solidFill>
                  <a:srgbClr val="FF671F"/>
                </a:solidFill>
              </a:rPr>
              <a:t>Staffing Your Billing Office</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21</a:t>
            </a:fld>
            <a:endParaRPr lang="en-US" dirty="0"/>
          </a:p>
        </p:txBody>
      </p:sp>
    </p:spTree>
    <p:extLst>
      <p:ext uri="{BB962C8B-B14F-4D97-AF65-F5344CB8AC3E}">
        <p14:creationId xmlns:p14="http://schemas.microsoft.com/office/powerpoint/2010/main" val="161127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20F953-7510-4441-B437-28E2EED1FAB3}"/>
              </a:ext>
            </a:extLst>
          </p:cNvPr>
          <p:cNvSpPr>
            <a:spLocks noGrp="1"/>
          </p:cNvSpPr>
          <p:nvPr>
            <p:ph type="title"/>
          </p:nvPr>
        </p:nvSpPr>
        <p:spPr/>
        <p:txBody>
          <a:bodyPr>
            <a:normAutofit/>
          </a:bodyPr>
          <a:lstStyle/>
          <a:p>
            <a:r>
              <a:rPr lang="en-US" dirty="0"/>
              <a:t>Staffing Model</a:t>
            </a:r>
          </a:p>
        </p:txBody>
      </p:sp>
      <p:sp>
        <p:nvSpPr>
          <p:cNvPr id="2" name="Content Placeholder 1"/>
          <p:cNvSpPr>
            <a:spLocks noGrp="1"/>
          </p:cNvSpPr>
          <p:nvPr>
            <p:ph idx="1"/>
          </p:nvPr>
        </p:nvSpPr>
        <p:spPr/>
        <p:txBody>
          <a:bodyPr>
            <a:normAutofit fontScale="92500" lnSpcReduction="10000"/>
          </a:bodyPr>
          <a:lstStyle/>
          <a:p>
            <a:pPr indent="-285750">
              <a:buClr>
                <a:srgbClr val="EE5624"/>
              </a:buClr>
            </a:pPr>
            <a:r>
              <a:rPr lang="en-US" altLang="en-US" sz="2400" dirty="0">
                <a:cs typeface="Times New Roman" panose="02020603050405020304" pitchFamily="18" charset="0"/>
              </a:rPr>
              <a:t>The appropriate staffing model for a Billing Department is determined by the number of Full Time Equivalent (FTE) billing Providers (MD, NPP, etc.)</a:t>
            </a:r>
          </a:p>
          <a:p>
            <a:pPr indent="-285750">
              <a:buClr>
                <a:srgbClr val="EE5624"/>
              </a:buClr>
            </a:pPr>
            <a:r>
              <a:rPr lang="en-US" altLang="en-US" sz="2400" dirty="0">
                <a:cs typeface="Times New Roman" panose="02020603050405020304" pitchFamily="18" charset="0"/>
              </a:rPr>
              <a:t>Medical Group Management Association (MGMA) provides national staffing data to help determine the appropriate staffing model based on specialty  </a:t>
            </a:r>
          </a:p>
          <a:p>
            <a:pPr indent="-285750">
              <a:buClr>
                <a:srgbClr val="EE5624"/>
              </a:buClr>
            </a:pPr>
            <a:r>
              <a:rPr lang="en-US" altLang="en-US" sz="2400" dirty="0">
                <a:cs typeface="Times New Roman" panose="02020603050405020304" pitchFamily="18" charset="0"/>
              </a:rPr>
              <a:t>MGMA’s 2015 Executive Summary Report (based on 2014 data), indicates approximately</a:t>
            </a:r>
            <a:r>
              <a:rPr lang="en-US" altLang="en-US" sz="2400" b="1" dirty="0">
                <a:cs typeface="Times New Roman" panose="02020603050405020304" pitchFamily="18" charset="0"/>
              </a:rPr>
              <a:t> </a:t>
            </a:r>
            <a:r>
              <a:rPr lang="en-US" altLang="en-US" sz="2400" b="1" dirty="0">
                <a:solidFill>
                  <a:srgbClr val="800000"/>
                </a:solidFill>
                <a:cs typeface="Times New Roman" panose="02020603050405020304" pitchFamily="18" charset="0"/>
              </a:rPr>
              <a:t>2.7 FTE </a:t>
            </a:r>
            <a:r>
              <a:rPr lang="en-US" altLang="en-US" sz="2400" dirty="0">
                <a:cs typeface="Times New Roman" panose="02020603050405020304" pitchFamily="18" charset="0"/>
              </a:rPr>
              <a:t>support staff as the average staffing required per Provider </a:t>
            </a:r>
            <a:r>
              <a:rPr lang="en-US" altLang="en-US" sz="2400" i="1" dirty="0">
                <a:cs typeface="Times New Roman" panose="02020603050405020304" pitchFamily="18" charset="0"/>
              </a:rPr>
              <a:t>(includes front office </a:t>
            </a:r>
            <a:r>
              <a:rPr lang="en-US" altLang="en-US" sz="2400" b="1" i="1" dirty="0">
                <a:solidFill>
                  <a:srgbClr val="800000"/>
                </a:solidFill>
                <a:cs typeface="Times New Roman" panose="02020603050405020304" pitchFamily="18" charset="0"/>
              </a:rPr>
              <a:t>and</a:t>
            </a:r>
            <a:r>
              <a:rPr lang="en-US" altLang="en-US" sz="2400" i="1" dirty="0">
                <a:cs typeface="Times New Roman" panose="02020603050405020304" pitchFamily="18" charset="0"/>
              </a:rPr>
              <a:t> business operations support staff for Multi-specialty with Primary and Specialty Care Practices)</a:t>
            </a:r>
          </a:p>
        </p:txBody>
      </p:sp>
    </p:spTree>
    <p:extLst>
      <p:ext uri="{BB962C8B-B14F-4D97-AF65-F5344CB8AC3E}">
        <p14:creationId xmlns:p14="http://schemas.microsoft.com/office/powerpoint/2010/main" val="251719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itle 1"/>
          <p:cNvSpPr>
            <a:spLocks noGrp="1"/>
          </p:cNvSpPr>
          <p:nvPr>
            <p:ph type="title"/>
          </p:nvPr>
        </p:nvSpPr>
        <p:spPr/>
        <p:txBody>
          <a:bodyPr/>
          <a:lstStyle/>
          <a:p>
            <a:r>
              <a:rPr lang="en-US" altLang="en-US" b="1" dirty="0">
                <a:solidFill>
                  <a:schemeClr val="tx1"/>
                </a:solidFill>
              </a:rPr>
              <a:t>Sample Staffing Model</a:t>
            </a:r>
            <a:endParaRPr lang="en-US" altLang="en-US" b="1" dirty="0">
              <a:ln>
                <a:noFill/>
              </a:ln>
            </a:endParaRPr>
          </a:p>
        </p:txBody>
      </p:sp>
      <p:pic>
        <p:nvPicPr>
          <p:cNvPr id="3" name="Picture 2"/>
          <p:cNvPicPr>
            <a:picLocks noChangeAspect="1"/>
          </p:cNvPicPr>
          <p:nvPr/>
        </p:nvPicPr>
        <p:blipFill>
          <a:blip r:embed="rId3"/>
          <a:stretch>
            <a:fillRect/>
          </a:stretch>
        </p:blipFill>
        <p:spPr>
          <a:xfrm>
            <a:off x="749476" y="1417638"/>
            <a:ext cx="7645047" cy="4572396"/>
          </a:xfrm>
          <a:prstGeom prst="rect">
            <a:avLst/>
          </a:prstGeom>
        </p:spPr>
      </p:pic>
    </p:spTree>
    <p:extLst>
      <p:ext uri="{BB962C8B-B14F-4D97-AF65-F5344CB8AC3E}">
        <p14:creationId xmlns:p14="http://schemas.microsoft.com/office/powerpoint/2010/main" val="1426479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7D7FD0-9AFE-4FC4-BD68-88E5B2DF351C}"/>
              </a:ext>
            </a:extLst>
          </p:cNvPr>
          <p:cNvSpPr/>
          <p:nvPr/>
        </p:nvSpPr>
        <p:spPr>
          <a:xfrm>
            <a:off x="762000" y="2514600"/>
            <a:ext cx="7886700" cy="307777"/>
          </a:xfrm>
          <a:prstGeom prst="rect">
            <a:avLst/>
          </a:prstGeom>
        </p:spPr>
        <p:txBody>
          <a:bodyPr>
            <a:spAutoFit/>
          </a:bodyPr>
          <a:lstStyle/>
          <a:p>
            <a:pPr indent="-114300">
              <a:defRPr/>
            </a:pPr>
            <a:endParaRPr lang="en-US" sz="1400" dirty="0">
              <a:solidFill>
                <a:srgbClr val="0000FF"/>
              </a:solidFill>
              <a:latin typeface="Times New Roman" panose="02020603050405020304" pitchFamily="18" charset="0"/>
              <a:cs typeface="Times New Roman" panose="02020603050405020304" pitchFamily="18" charset="0"/>
            </a:endParaRPr>
          </a:p>
        </p:txBody>
      </p:sp>
      <p:sp>
        <p:nvSpPr>
          <p:cNvPr id="51203" name="Title 1"/>
          <p:cNvSpPr>
            <a:spLocks noGrp="1"/>
          </p:cNvSpPr>
          <p:nvPr>
            <p:ph type="title"/>
          </p:nvPr>
        </p:nvSpPr>
        <p:spPr/>
        <p:txBody>
          <a:bodyPr/>
          <a:lstStyle/>
          <a:p>
            <a:r>
              <a:rPr lang="en-US" altLang="en-US" b="1" dirty="0">
                <a:solidFill>
                  <a:schemeClr val="tx1"/>
                </a:solidFill>
              </a:rPr>
              <a:t>Key Billing Staff Roles</a:t>
            </a:r>
            <a:endParaRPr lang="en-US" altLang="en-US" b="1" dirty="0">
              <a:ln>
                <a:noFill/>
              </a:ln>
            </a:endParaRPr>
          </a:p>
        </p:txBody>
      </p:sp>
      <p:sp>
        <p:nvSpPr>
          <p:cNvPr id="3" name="Content Placeholder 2">
            <a:extLst>
              <a:ext uri="{FF2B5EF4-FFF2-40B4-BE49-F238E27FC236}">
                <a16:creationId xmlns:a16="http://schemas.microsoft.com/office/drawing/2014/main" id="{C6D95E33-A07E-4131-8295-D5EDC295C16F}"/>
              </a:ext>
            </a:extLst>
          </p:cNvPr>
          <p:cNvSpPr>
            <a:spLocks noGrp="1"/>
          </p:cNvSpPr>
          <p:nvPr>
            <p:ph idx="1"/>
          </p:nvPr>
        </p:nvSpPr>
        <p:spPr>
          <a:xfrm>
            <a:off x="457200" y="1676401"/>
            <a:ext cx="8229600" cy="4267200"/>
          </a:xfrm>
        </p:spPr>
        <p:txBody>
          <a:bodyPr>
            <a:normAutofit fontScale="92500" lnSpcReduction="10000"/>
          </a:bodyPr>
          <a:lstStyle/>
          <a:p>
            <a:pPr indent="-285750">
              <a:spcBef>
                <a:spcPts val="600"/>
              </a:spcBef>
            </a:pPr>
            <a:r>
              <a:rPr lang="en-US" dirty="0"/>
              <a:t>Billing Manager</a:t>
            </a:r>
          </a:p>
          <a:p>
            <a:pPr indent="-285750">
              <a:spcBef>
                <a:spcPts val="600"/>
              </a:spcBef>
            </a:pPr>
            <a:r>
              <a:rPr lang="en-US" dirty="0"/>
              <a:t>Medical Coder</a:t>
            </a:r>
          </a:p>
          <a:p>
            <a:pPr indent="-285750">
              <a:spcBef>
                <a:spcPts val="600"/>
              </a:spcBef>
            </a:pPr>
            <a:r>
              <a:rPr lang="en-US" dirty="0"/>
              <a:t>Charge Entry/Claim Reconciliation Clerk</a:t>
            </a:r>
          </a:p>
          <a:p>
            <a:pPr indent="-285750">
              <a:spcBef>
                <a:spcPts val="600"/>
              </a:spcBef>
            </a:pPr>
            <a:r>
              <a:rPr lang="en-US" dirty="0"/>
              <a:t>Claim Submission Clerk</a:t>
            </a:r>
          </a:p>
          <a:p>
            <a:pPr indent="-285750">
              <a:spcBef>
                <a:spcPts val="600"/>
              </a:spcBef>
            </a:pPr>
            <a:r>
              <a:rPr lang="en-US" dirty="0"/>
              <a:t>Payment Poster</a:t>
            </a:r>
          </a:p>
          <a:p>
            <a:pPr indent="-285750">
              <a:spcBef>
                <a:spcPts val="600"/>
              </a:spcBef>
            </a:pPr>
            <a:r>
              <a:rPr lang="en-US" dirty="0"/>
              <a:t>Accounts Receivable Clerk</a:t>
            </a:r>
          </a:p>
          <a:p>
            <a:pPr marL="0" indent="0">
              <a:buNone/>
            </a:pPr>
            <a:endParaRPr lang="en-US" dirty="0"/>
          </a:p>
          <a:p>
            <a:pPr marL="0" indent="0">
              <a:buNone/>
            </a:pPr>
            <a:r>
              <a:rPr lang="en-US" i="1" dirty="0"/>
              <a:t>It is important to note that although the Front Desk Clerk may not be considered part of the Billing Office’s Table of Organization, this role plays a key part in the overall Billing Workflow.</a:t>
            </a:r>
          </a:p>
          <a:p>
            <a:endParaRPr lang="en-US" dirty="0"/>
          </a:p>
        </p:txBody>
      </p:sp>
    </p:spTree>
    <p:extLst>
      <p:ext uri="{BB962C8B-B14F-4D97-AF65-F5344CB8AC3E}">
        <p14:creationId xmlns:p14="http://schemas.microsoft.com/office/powerpoint/2010/main" val="3911720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p:nvPr>
        </p:nvSpPr>
        <p:spPr/>
        <p:txBody>
          <a:bodyPr/>
          <a:lstStyle/>
          <a:p>
            <a:r>
              <a:rPr lang="en-US" altLang="en-US" sz="4000" b="1" dirty="0">
                <a:solidFill>
                  <a:schemeClr val="tx1"/>
                </a:solidFill>
              </a:rPr>
              <a:t>Billing Manager </a:t>
            </a:r>
            <a:endParaRPr lang="en-US" altLang="en-US" sz="4000" b="1" dirty="0">
              <a:ln>
                <a:noFill/>
              </a:ln>
              <a:solidFill>
                <a:schemeClr val="tx1"/>
              </a:solidFill>
            </a:endParaRPr>
          </a:p>
        </p:txBody>
      </p:sp>
      <p:sp>
        <p:nvSpPr>
          <p:cNvPr id="2" name="Content Placeholder 1">
            <a:extLst>
              <a:ext uri="{FF2B5EF4-FFF2-40B4-BE49-F238E27FC236}">
                <a16:creationId xmlns:a16="http://schemas.microsoft.com/office/drawing/2014/main" id="{93BFE326-9E90-4144-B81B-5B6FCBA3A192}"/>
              </a:ext>
            </a:extLst>
          </p:cNvPr>
          <p:cNvSpPr>
            <a:spLocks noGrp="1"/>
          </p:cNvSpPr>
          <p:nvPr>
            <p:ph idx="1"/>
          </p:nvPr>
        </p:nvSpPr>
        <p:spPr>
          <a:xfrm>
            <a:off x="457200" y="1295400"/>
            <a:ext cx="8229600" cy="4724400"/>
          </a:xfrm>
        </p:spPr>
        <p:txBody>
          <a:bodyPr>
            <a:normAutofit fontScale="62500" lnSpcReduction="20000"/>
          </a:bodyPr>
          <a:lstStyle/>
          <a:p>
            <a:pPr marL="0" indent="0">
              <a:buNone/>
            </a:pPr>
            <a:r>
              <a:rPr lang="en-US" dirty="0"/>
              <a:t>This position will have overall responsibility of ensuring the financial health of the practice/clinic.</a:t>
            </a:r>
          </a:p>
          <a:p>
            <a:pPr marL="0" indent="0">
              <a:buNone/>
            </a:pPr>
            <a:endParaRPr lang="en-US" u="sng" dirty="0"/>
          </a:p>
          <a:p>
            <a:pPr marL="0" indent="0">
              <a:buNone/>
            </a:pPr>
            <a:r>
              <a:rPr lang="en-US" u="sng" dirty="0"/>
              <a:t>Key Responsibilities include:</a:t>
            </a:r>
          </a:p>
          <a:p>
            <a:pPr marL="0" indent="0">
              <a:buNone/>
            </a:pPr>
            <a:endParaRPr lang="en-US" u="sng" dirty="0"/>
          </a:p>
          <a:p>
            <a:pPr indent="-285750">
              <a:spcBef>
                <a:spcPts val="600"/>
              </a:spcBef>
            </a:pPr>
            <a:r>
              <a:rPr lang="en-US" dirty="0"/>
              <a:t>Maintain an extensive knowledge of the PM and EMR system</a:t>
            </a:r>
          </a:p>
          <a:p>
            <a:pPr indent="-285750">
              <a:spcBef>
                <a:spcPts val="600"/>
              </a:spcBef>
            </a:pPr>
            <a:r>
              <a:rPr lang="en-US" dirty="0"/>
              <a:t>Ability to design, implement and enforce billing policies and procedures, as well as streamline effective billing processes</a:t>
            </a:r>
          </a:p>
          <a:p>
            <a:pPr indent="-285750">
              <a:spcBef>
                <a:spcPts val="600"/>
              </a:spcBef>
            </a:pPr>
            <a:r>
              <a:rPr lang="en-US" dirty="0"/>
              <a:t>Create detailed job descriptions for all billing positions </a:t>
            </a:r>
          </a:p>
          <a:p>
            <a:pPr indent="-285750">
              <a:spcBef>
                <a:spcPts val="600"/>
              </a:spcBef>
            </a:pPr>
            <a:r>
              <a:rPr lang="en-US" dirty="0"/>
              <a:t>Create easy to use grids of managed care billing requirements for front desk and other team members</a:t>
            </a:r>
          </a:p>
          <a:p>
            <a:pPr indent="-285750">
              <a:spcBef>
                <a:spcPts val="600"/>
              </a:spcBef>
            </a:pPr>
            <a:r>
              <a:rPr lang="en-US" dirty="0"/>
              <a:t>Analyze key billing and financial reports</a:t>
            </a:r>
          </a:p>
          <a:p>
            <a:pPr indent="-285750">
              <a:spcBef>
                <a:spcPts val="600"/>
              </a:spcBef>
            </a:pPr>
            <a:r>
              <a:rPr lang="en-US" dirty="0"/>
              <a:t>Motivate, train, coach and provide clear guidance to team members to perform their billing tasks properly and efficiently</a:t>
            </a:r>
          </a:p>
          <a:p>
            <a:pPr indent="-285750">
              <a:spcBef>
                <a:spcPts val="600"/>
              </a:spcBef>
            </a:pPr>
            <a:r>
              <a:rPr lang="en-US" dirty="0"/>
              <a:t>Set goals and objectives for the team members </a:t>
            </a:r>
          </a:p>
          <a:p>
            <a:pPr indent="-285750">
              <a:spcBef>
                <a:spcPts val="600"/>
              </a:spcBef>
            </a:pPr>
            <a:r>
              <a:rPr lang="en-US" dirty="0"/>
              <a:t>Conduct staff meetings where identified issues and concerns are discussed and reviewed</a:t>
            </a:r>
          </a:p>
          <a:p>
            <a:pPr indent="-285750">
              <a:spcBef>
                <a:spcPts val="600"/>
              </a:spcBef>
            </a:pPr>
            <a:r>
              <a:rPr lang="en-US" dirty="0"/>
              <a:t>Ensure staff is trained on all Compliance Programs, including HIPAA</a:t>
            </a:r>
          </a:p>
          <a:p>
            <a:pPr indent="-285750">
              <a:spcBef>
                <a:spcPts val="600"/>
              </a:spcBef>
            </a:pPr>
            <a:r>
              <a:rPr lang="en-US" dirty="0"/>
              <a:t>Provide cross-training for staff members</a:t>
            </a:r>
          </a:p>
          <a:p>
            <a:endParaRPr lang="en-US" dirty="0"/>
          </a:p>
        </p:txBody>
      </p:sp>
    </p:spTree>
    <p:extLst>
      <p:ext uri="{BB962C8B-B14F-4D97-AF65-F5344CB8AC3E}">
        <p14:creationId xmlns:p14="http://schemas.microsoft.com/office/powerpoint/2010/main" val="1118760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p:cNvSpPr>
            <a:spLocks noGrp="1"/>
          </p:cNvSpPr>
          <p:nvPr>
            <p:ph type="title"/>
          </p:nvPr>
        </p:nvSpPr>
        <p:spPr/>
        <p:txBody>
          <a:bodyPr/>
          <a:lstStyle/>
          <a:p>
            <a:r>
              <a:rPr lang="en-US" altLang="en-US" b="1" dirty="0">
                <a:solidFill>
                  <a:schemeClr val="tx1"/>
                </a:solidFill>
              </a:rPr>
              <a:t>Billing Manager </a:t>
            </a:r>
            <a:endParaRPr lang="en-US" altLang="en-US" b="1" dirty="0">
              <a:ln>
                <a:noFill/>
              </a:ln>
              <a:solidFill>
                <a:schemeClr val="tx1"/>
              </a:solidFill>
            </a:endParaRPr>
          </a:p>
        </p:txBody>
      </p:sp>
      <p:sp>
        <p:nvSpPr>
          <p:cNvPr id="2" name="Content Placeholder 1">
            <a:extLst>
              <a:ext uri="{FF2B5EF4-FFF2-40B4-BE49-F238E27FC236}">
                <a16:creationId xmlns:a16="http://schemas.microsoft.com/office/drawing/2014/main" id="{34FE08FC-2BEF-460E-99FE-9A211D53C2B7}"/>
              </a:ext>
            </a:extLst>
          </p:cNvPr>
          <p:cNvSpPr>
            <a:spLocks noGrp="1"/>
          </p:cNvSpPr>
          <p:nvPr>
            <p:ph idx="1"/>
          </p:nvPr>
        </p:nvSpPr>
        <p:spPr>
          <a:xfrm>
            <a:off x="445265" y="1600200"/>
            <a:ext cx="8229600" cy="4495800"/>
          </a:xfrm>
        </p:spPr>
        <p:txBody>
          <a:bodyPr>
            <a:normAutofit fontScale="92500" lnSpcReduction="20000"/>
          </a:bodyPr>
          <a:lstStyle/>
          <a:p>
            <a:pPr marL="0" indent="0">
              <a:buNone/>
            </a:pPr>
            <a:r>
              <a:rPr lang="en-US" u="sng" dirty="0"/>
              <a:t>Skills Required:</a:t>
            </a:r>
          </a:p>
          <a:p>
            <a:pPr marL="0" indent="0">
              <a:buNone/>
            </a:pPr>
            <a:endParaRPr lang="en-US" u="sng" dirty="0"/>
          </a:p>
          <a:p>
            <a:pPr marL="0" indent="0">
              <a:buNone/>
            </a:pPr>
            <a:r>
              <a:rPr lang="en-US" dirty="0"/>
              <a:t>Extensive knowledge and skills in many areas of healthcare is required for the success of this position, including:</a:t>
            </a:r>
          </a:p>
          <a:p>
            <a:pPr indent="-285750">
              <a:spcBef>
                <a:spcPts val="600"/>
              </a:spcBef>
            </a:pPr>
            <a:r>
              <a:rPr lang="en-US" dirty="0"/>
              <a:t>Understanding of all aspects of medical insurance billing </a:t>
            </a:r>
          </a:p>
          <a:p>
            <a:pPr indent="-285750">
              <a:spcBef>
                <a:spcPts val="600"/>
              </a:spcBef>
            </a:pPr>
            <a:r>
              <a:rPr lang="en-US" dirty="0"/>
              <a:t>CPT/ICD-10 coding knowledge</a:t>
            </a:r>
          </a:p>
          <a:p>
            <a:pPr indent="-285750">
              <a:spcBef>
                <a:spcPts val="600"/>
              </a:spcBef>
            </a:pPr>
            <a:r>
              <a:rPr lang="en-US" dirty="0"/>
              <a:t>Working knowledge of insurance carrier regulations</a:t>
            </a:r>
          </a:p>
          <a:p>
            <a:pPr indent="-285750">
              <a:spcBef>
                <a:spcPts val="600"/>
              </a:spcBef>
            </a:pPr>
            <a:r>
              <a:rPr lang="en-US" dirty="0"/>
              <a:t>EMR/PM system knowledge</a:t>
            </a:r>
          </a:p>
          <a:p>
            <a:pPr indent="-285750">
              <a:spcBef>
                <a:spcPts val="600"/>
              </a:spcBef>
            </a:pPr>
            <a:r>
              <a:rPr lang="en-US" dirty="0"/>
              <a:t>Excellent communication skills</a:t>
            </a:r>
          </a:p>
          <a:p>
            <a:pPr indent="-285750">
              <a:spcBef>
                <a:spcPts val="600"/>
              </a:spcBef>
            </a:pPr>
            <a:r>
              <a:rPr lang="en-US" dirty="0"/>
              <a:t>Multi-tasking ability</a:t>
            </a:r>
          </a:p>
          <a:p>
            <a:pPr indent="-285750">
              <a:spcBef>
                <a:spcPts val="600"/>
              </a:spcBef>
            </a:pPr>
            <a:r>
              <a:rPr lang="en-US" dirty="0"/>
              <a:t>Detail-oriented</a:t>
            </a:r>
          </a:p>
          <a:p>
            <a:pPr indent="-285750">
              <a:spcBef>
                <a:spcPts val="600"/>
              </a:spcBef>
            </a:pPr>
            <a:r>
              <a:rPr lang="en-US" dirty="0"/>
              <a:t>Analytical abilities and problem solving skills</a:t>
            </a:r>
          </a:p>
          <a:p>
            <a:pPr indent="-285750">
              <a:spcBef>
                <a:spcPts val="600"/>
              </a:spcBef>
            </a:pPr>
            <a:r>
              <a:rPr lang="en-US" dirty="0"/>
              <a:t>Reporting proficiency</a:t>
            </a:r>
          </a:p>
        </p:txBody>
      </p:sp>
    </p:spTree>
    <p:extLst>
      <p:ext uri="{BB962C8B-B14F-4D97-AF65-F5344CB8AC3E}">
        <p14:creationId xmlns:p14="http://schemas.microsoft.com/office/powerpoint/2010/main" val="2712280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EDA14-68FF-4C12-87EF-20EB05EAF9BB}"/>
              </a:ext>
            </a:extLst>
          </p:cNvPr>
          <p:cNvSpPr>
            <a:spLocks noGrp="1"/>
          </p:cNvSpPr>
          <p:nvPr>
            <p:ph type="title"/>
          </p:nvPr>
        </p:nvSpPr>
        <p:spPr/>
        <p:txBody>
          <a:bodyPr/>
          <a:lstStyle/>
          <a:p>
            <a:r>
              <a:rPr lang="en-US" b="1" dirty="0">
                <a:solidFill>
                  <a:schemeClr val="tx1"/>
                </a:solidFill>
              </a:rPr>
              <a:t>Medical Coder</a:t>
            </a:r>
          </a:p>
        </p:txBody>
      </p:sp>
      <p:sp>
        <p:nvSpPr>
          <p:cNvPr id="3" name="Content Placeholder 2">
            <a:extLst>
              <a:ext uri="{FF2B5EF4-FFF2-40B4-BE49-F238E27FC236}">
                <a16:creationId xmlns:a16="http://schemas.microsoft.com/office/drawing/2014/main" id="{F61E93CA-A341-4EC7-AA34-E9E38BFC995C}"/>
              </a:ext>
            </a:extLst>
          </p:cNvPr>
          <p:cNvSpPr>
            <a:spLocks noGrp="1"/>
          </p:cNvSpPr>
          <p:nvPr>
            <p:ph idx="1"/>
          </p:nvPr>
        </p:nvSpPr>
        <p:spPr>
          <a:xfrm>
            <a:off x="457200" y="1600200"/>
            <a:ext cx="8229600" cy="4343399"/>
          </a:xfrm>
        </p:spPr>
        <p:txBody>
          <a:bodyPr anchor="t">
            <a:normAutofit/>
          </a:bodyPr>
          <a:lstStyle/>
          <a:p>
            <a:pPr marL="0" lvl="0" indent="0" defTabSz="457200" eaLnBrk="0" fontAlgn="base" hangingPunct="0">
              <a:spcAft>
                <a:spcPts val="600"/>
              </a:spcAft>
              <a:buClr>
                <a:srgbClr val="8D1515"/>
              </a:buClr>
              <a:buSzPct val="145000"/>
              <a:buNone/>
            </a:pPr>
            <a:r>
              <a:rPr lang="en-US" altLang="en-US" sz="1800" u="sng" dirty="0">
                <a:solidFill>
                  <a:prstClr val="black"/>
                </a:solidFill>
                <a:cs typeface="Times New Roman" panose="02020603050405020304" pitchFamily="18" charset="0"/>
              </a:rPr>
              <a:t>Key Responsibilities include:</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Review the provider coding for accuracy and compliance with insurance and regulatory guidelines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Communicate with providers and administration regarding coding issues identified</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Collaborate with the billing department to ensure all bills are submitted in a timely manner </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Assist with insurance denials as it relates to coding issues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Conduct internal audits and coding reviews to ensure all documentation is accurate and meets with CPT and carrier guidelines</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Maintain knowledge of the coding industry and associated changes </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Conduct provider and staff education </a:t>
            </a:r>
          </a:p>
          <a:p>
            <a:pPr lvl="1" defTabSz="457200" eaLnBrk="0" fontAlgn="base" hangingPunct="0">
              <a:spcAft>
                <a:spcPts val="600"/>
              </a:spcAft>
              <a:buClr>
                <a:srgbClr val="EE5624"/>
              </a:buClr>
              <a:buSzPct val="100000"/>
              <a:buFont typeface="Wingdings" panose="05000000000000000000" pitchFamily="2" charset="2"/>
              <a:buChar char="§"/>
            </a:pPr>
            <a:r>
              <a:rPr lang="en-US" altLang="en-US" sz="1600" dirty="0">
                <a:solidFill>
                  <a:prstClr val="black"/>
                </a:solidFill>
                <a:cs typeface="Times New Roman" panose="02020603050405020304" pitchFamily="18" charset="0"/>
              </a:rPr>
              <a:t>Provide statistical data for analysis and research by other departments</a:t>
            </a:r>
          </a:p>
        </p:txBody>
      </p:sp>
    </p:spTree>
    <p:extLst>
      <p:ext uri="{BB962C8B-B14F-4D97-AF65-F5344CB8AC3E}">
        <p14:creationId xmlns:p14="http://schemas.microsoft.com/office/powerpoint/2010/main" val="59243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p:cNvSpPr>
            <a:spLocks noGrp="1"/>
          </p:cNvSpPr>
          <p:nvPr>
            <p:ph type="title"/>
          </p:nvPr>
        </p:nvSpPr>
        <p:spPr/>
        <p:txBody>
          <a:bodyPr/>
          <a:lstStyle/>
          <a:p>
            <a:r>
              <a:rPr lang="en-US" altLang="en-US" b="1" dirty="0">
                <a:ln>
                  <a:noFill/>
                </a:ln>
                <a:solidFill>
                  <a:schemeClr val="tx1"/>
                </a:solidFill>
              </a:rPr>
              <a:t>Medical Coder</a:t>
            </a:r>
          </a:p>
        </p:txBody>
      </p:sp>
      <p:sp>
        <p:nvSpPr>
          <p:cNvPr id="61442" name="Content Placeholder 2"/>
          <p:cNvSpPr>
            <a:spLocks noGrp="1"/>
          </p:cNvSpPr>
          <p:nvPr>
            <p:ph idx="1"/>
          </p:nvPr>
        </p:nvSpPr>
        <p:spPr>
          <a:xfrm>
            <a:off x="457200" y="1600201"/>
            <a:ext cx="8229600" cy="4070758"/>
          </a:xfrm>
        </p:spPr>
        <p:txBody>
          <a:bodyPr anchor="t">
            <a:normAutofit lnSpcReduction="10000"/>
          </a:bodyPr>
          <a:lstStyle/>
          <a:p>
            <a:pPr marL="0" indent="0">
              <a:buFont typeface="Arial" panose="020B0604020202020204" pitchFamily="34" charset="0"/>
              <a:buNone/>
            </a:pPr>
            <a:r>
              <a:rPr lang="en-US" altLang="en-US" sz="2800" u="sng" dirty="0">
                <a:cs typeface="Times New Roman" panose="02020603050405020304" pitchFamily="18" charset="0"/>
              </a:rPr>
              <a:t>Skills Required:</a:t>
            </a:r>
          </a:p>
          <a:p>
            <a:pPr lvl="1">
              <a:buClr>
                <a:srgbClr val="EE5624"/>
              </a:buClr>
              <a:buFont typeface="Wingdings" panose="05000000000000000000" pitchFamily="2" charset="2"/>
              <a:buChar char="§"/>
            </a:pPr>
            <a:r>
              <a:rPr lang="en-US" altLang="en-US" sz="2400" dirty="0">
                <a:cs typeface="Times New Roman" panose="02020603050405020304" pitchFamily="18" charset="0"/>
              </a:rPr>
              <a:t>Professional Certification (CPC)</a:t>
            </a:r>
          </a:p>
          <a:p>
            <a:pPr lvl="1">
              <a:buClr>
                <a:srgbClr val="EE5624"/>
              </a:buClr>
              <a:buFont typeface="Wingdings" panose="05000000000000000000" pitchFamily="2" charset="2"/>
              <a:buChar char="§"/>
            </a:pPr>
            <a:r>
              <a:rPr lang="en-US" altLang="en-US" sz="2400" dirty="0">
                <a:cs typeface="Times New Roman" panose="02020603050405020304" pitchFamily="18" charset="0"/>
              </a:rPr>
              <a:t>Excellent written and oral communication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conduct educational and training sessions</a:t>
            </a:r>
          </a:p>
          <a:p>
            <a:pPr lvl="1">
              <a:buClr>
                <a:srgbClr val="EE5624"/>
              </a:buClr>
              <a:buFont typeface="Wingdings" panose="05000000000000000000" pitchFamily="2" charset="2"/>
              <a:buChar char="§"/>
            </a:pPr>
            <a:r>
              <a:rPr lang="en-US" altLang="en-US" sz="2400" dirty="0">
                <a:cs typeface="Times New Roman" panose="02020603050405020304" pitchFamily="18" charset="0"/>
              </a:rPr>
              <a:t>Exhibit strong knowledge of medical terminology, CPT and ICD-10 </a:t>
            </a:r>
          </a:p>
          <a:p>
            <a:pPr lvl="1">
              <a:buClr>
                <a:srgbClr val="EE5624"/>
              </a:buClr>
              <a:buFont typeface="Wingdings" panose="05000000000000000000" pitchFamily="2" charset="2"/>
              <a:buChar char="§"/>
            </a:pPr>
            <a:r>
              <a:rPr lang="en-US" altLang="en-US" sz="2400" dirty="0">
                <a:cs typeface="Times New Roman" panose="02020603050405020304" pitchFamily="18" charset="0"/>
              </a:rPr>
              <a:t>Technical and computer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Strong analytical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Detail oriented</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work in a team environment</a:t>
            </a:r>
          </a:p>
        </p:txBody>
      </p:sp>
    </p:spTree>
    <p:extLst>
      <p:ext uri="{BB962C8B-B14F-4D97-AF65-F5344CB8AC3E}">
        <p14:creationId xmlns:p14="http://schemas.microsoft.com/office/powerpoint/2010/main" val="3939949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fontScale="90000"/>
          </a:bodyPr>
          <a:lstStyle/>
          <a:p>
            <a:r>
              <a:rPr lang="en-US" altLang="en-US" b="1" dirty="0">
                <a:ln>
                  <a:noFill/>
                </a:ln>
                <a:solidFill>
                  <a:schemeClr val="tx1"/>
                </a:solidFill>
              </a:rPr>
              <a:t>Charge Entry/Claim Reconciliation Clerk</a:t>
            </a:r>
          </a:p>
        </p:txBody>
      </p:sp>
      <p:sp>
        <p:nvSpPr>
          <p:cNvPr id="63492" name="Content Placeholder 2"/>
          <p:cNvSpPr>
            <a:spLocks noGrp="1"/>
          </p:cNvSpPr>
          <p:nvPr>
            <p:ph idx="1"/>
          </p:nvPr>
        </p:nvSpPr>
        <p:spPr>
          <a:xfrm>
            <a:off x="457200" y="1752601"/>
            <a:ext cx="8229600" cy="3918358"/>
          </a:xfrm>
        </p:spPr>
        <p:txBody>
          <a:bodyPr/>
          <a:lstStyle/>
          <a:p>
            <a:pPr marL="0" indent="0">
              <a:buFont typeface="Arial" panose="020B0604020202020204" pitchFamily="34" charset="0"/>
              <a:buNone/>
            </a:pPr>
            <a:r>
              <a:rPr lang="en-US" altLang="en-US" sz="2400" u="sng" dirty="0">
                <a:cs typeface="Times New Roman" panose="02020603050405020304" pitchFamily="18" charset="0"/>
              </a:rPr>
              <a:t>Key Responsibilities include:</a:t>
            </a:r>
          </a:p>
          <a:p>
            <a:pPr lvl="1">
              <a:buClr>
                <a:srgbClr val="EE5624"/>
              </a:buClr>
              <a:buFont typeface="Wingdings" panose="05000000000000000000" pitchFamily="2" charset="2"/>
              <a:buChar char="§"/>
            </a:pPr>
            <a:r>
              <a:rPr lang="en-US" altLang="en-US" sz="2000" dirty="0">
                <a:cs typeface="Times New Roman" panose="02020603050405020304" pitchFamily="18" charset="0"/>
              </a:rPr>
              <a:t>Retrieve charge documentation from providers </a:t>
            </a:r>
          </a:p>
          <a:p>
            <a:pPr lvl="1">
              <a:buClr>
                <a:srgbClr val="EE5624"/>
              </a:buClr>
              <a:buFont typeface="Wingdings" panose="05000000000000000000" pitchFamily="2" charset="2"/>
              <a:buChar char="§"/>
            </a:pPr>
            <a:r>
              <a:rPr lang="en-US" altLang="en-US" sz="2000" dirty="0">
                <a:cs typeface="Times New Roman" panose="02020603050405020304" pitchFamily="18" charset="0"/>
              </a:rPr>
              <a:t>Reconcile charge documents to appointment schedules</a:t>
            </a:r>
          </a:p>
          <a:p>
            <a:pPr lvl="1">
              <a:buClr>
                <a:srgbClr val="EE5624"/>
              </a:buClr>
              <a:buFont typeface="Wingdings" panose="05000000000000000000" pitchFamily="2" charset="2"/>
              <a:buChar char="§"/>
            </a:pPr>
            <a:r>
              <a:rPr lang="en-US" altLang="en-US" sz="2000" dirty="0">
                <a:cs typeface="Times New Roman" panose="02020603050405020304" pitchFamily="18" charset="0"/>
              </a:rPr>
              <a:t>Follow-up on outstanding charges by Providers</a:t>
            </a:r>
          </a:p>
          <a:p>
            <a:pPr lvl="1">
              <a:buClr>
                <a:srgbClr val="EE5624"/>
              </a:buClr>
              <a:buFont typeface="Wingdings" panose="05000000000000000000" pitchFamily="2" charset="2"/>
              <a:buChar char="§"/>
            </a:pPr>
            <a:r>
              <a:rPr lang="en-US" altLang="en-US" sz="2000" dirty="0">
                <a:cs typeface="Times New Roman" panose="02020603050405020304" pitchFamily="18" charset="0"/>
              </a:rPr>
              <a:t>Accurately enter CPT and ICD-10 codes in PM software</a:t>
            </a:r>
          </a:p>
          <a:p>
            <a:pPr lvl="1">
              <a:buClr>
                <a:srgbClr val="EE5624"/>
              </a:buClr>
              <a:buFont typeface="Wingdings" panose="05000000000000000000" pitchFamily="2" charset="2"/>
              <a:buChar char="§"/>
            </a:pPr>
            <a:r>
              <a:rPr lang="en-US" altLang="en-US" sz="2000" dirty="0">
                <a:cs typeface="Times New Roman" panose="02020603050405020304" pitchFamily="18" charset="0"/>
              </a:rPr>
              <a:t>Reconcile all electronic charges to the appointment schedule to ensure all charts have been closed and billed</a:t>
            </a:r>
          </a:p>
          <a:p>
            <a:pPr lvl="1">
              <a:buClr>
                <a:srgbClr val="EE5624"/>
              </a:buClr>
              <a:buFont typeface="Wingdings" panose="05000000000000000000" pitchFamily="2" charset="2"/>
              <a:buChar char="§"/>
            </a:pPr>
            <a:r>
              <a:rPr lang="en-US" altLang="en-US" sz="2000" dirty="0">
                <a:cs typeface="Times New Roman" panose="02020603050405020304" pitchFamily="18" charset="0"/>
              </a:rPr>
              <a:t>Run reconciliation reports following charge entry to ensure all charges have been captured</a:t>
            </a:r>
          </a:p>
          <a:p>
            <a:pPr lvl="1">
              <a:buClr>
                <a:srgbClr val="EE5624"/>
              </a:buClr>
              <a:buFont typeface="Wingdings" panose="05000000000000000000" pitchFamily="2" charset="2"/>
              <a:buChar char="§"/>
            </a:pPr>
            <a:r>
              <a:rPr lang="en-US" altLang="en-US" sz="2000" dirty="0">
                <a:cs typeface="Times New Roman" panose="02020603050405020304" pitchFamily="18" charset="0"/>
              </a:rPr>
              <a:t>Work closely with Billing Manager</a:t>
            </a:r>
          </a:p>
        </p:txBody>
      </p:sp>
    </p:spTree>
    <p:extLst>
      <p:ext uri="{BB962C8B-B14F-4D97-AF65-F5344CB8AC3E}">
        <p14:creationId xmlns:p14="http://schemas.microsoft.com/office/powerpoint/2010/main" val="145742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p:cNvSpPr>
          <p:nvPr>
            <p:ph type="title"/>
          </p:nvPr>
        </p:nvSpPr>
        <p:spPr/>
        <p:txBody>
          <a:bodyPr anchor="ctr"/>
          <a:lstStyle/>
          <a:p>
            <a:pPr eaLnBrk="1" hangingPunct="1"/>
            <a:r>
              <a:rPr lang="en-US" altLang="en-US" b="1" dirty="0">
                <a:ln>
                  <a:noFill/>
                </a:ln>
                <a:solidFill>
                  <a:schemeClr val="tx1"/>
                </a:solidFill>
              </a:rPr>
              <a:t>Learning Objectives</a:t>
            </a:r>
          </a:p>
        </p:txBody>
      </p:sp>
      <p:sp>
        <p:nvSpPr>
          <p:cNvPr id="29699" name="Rectangle 5">
            <a:extLst>
              <a:ext uri="{FF2B5EF4-FFF2-40B4-BE49-F238E27FC236}">
                <a16:creationId xmlns:a16="http://schemas.microsoft.com/office/drawing/2014/main" id="{77AC38C6-47F5-41A6-A4CE-A6260FAE08AD}"/>
              </a:ext>
            </a:extLst>
          </p:cNvPr>
          <p:cNvSpPr>
            <a:spLocks noGrp="1"/>
          </p:cNvSpPr>
          <p:nvPr>
            <p:ph idx="1"/>
          </p:nvPr>
        </p:nvSpPr>
        <p:spPr/>
        <p:txBody>
          <a:bodyPr anchor="ctr"/>
          <a:lstStyle/>
          <a:p>
            <a:pPr indent="-339725">
              <a:buClr>
                <a:srgbClr val="EE5624"/>
              </a:buClr>
            </a:pPr>
            <a:r>
              <a:rPr lang="en-US" altLang="en-US" sz="2800" dirty="0">
                <a:cs typeface="Times New Roman" panose="02020603050405020304" pitchFamily="18" charset="0"/>
              </a:rPr>
              <a:t>To describe medical billing &amp; revenue cycle management fundamentals</a:t>
            </a:r>
          </a:p>
          <a:p>
            <a:pPr indent="-339725">
              <a:buClr>
                <a:srgbClr val="EE5624"/>
              </a:buClr>
            </a:pPr>
            <a:r>
              <a:rPr lang="en-US" altLang="en-US" sz="2800" dirty="0">
                <a:cs typeface="Times New Roman" panose="02020603050405020304" pitchFamily="18" charset="0"/>
              </a:rPr>
              <a:t>To examine operational workflow</a:t>
            </a:r>
          </a:p>
          <a:p>
            <a:pPr indent="-339725">
              <a:buClr>
                <a:srgbClr val="EE5624"/>
              </a:buClr>
            </a:pPr>
            <a:r>
              <a:rPr lang="en-US" altLang="en-US" sz="2800" dirty="0">
                <a:cs typeface="Times New Roman" panose="02020603050405020304" pitchFamily="18" charset="0"/>
              </a:rPr>
              <a:t>To explore staffing your billing office</a:t>
            </a:r>
            <a:endParaRPr lang="en-US" altLang="en-US" sz="3200" dirty="0">
              <a:cs typeface="Times New Roman" panose="02020603050405020304" pitchFamily="18" charset="0"/>
            </a:endParaRPr>
          </a:p>
          <a:p>
            <a:pPr marL="0" indent="0">
              <a:buClr>
                <a:srgbClr val="EE5624"/>
              </a:buClr>
              <a:buFont typeface="Arial" panose="020B0604020202020204" pitchFamily="34" charset="0"/>
              <a:buNone/>
              <a:defRPr/>
            </a:pPr>
            <a:endParaRPr lang="en-US" altLang="en-US" sz="1000" dirty="0">
              <a:cs typeface="Times New Roman" panose="02020603050405020304" pitchFamily="18" charset="0"/>
            </a:endParaRPr>
          </a:p>
        </p:txBody>
      </p:sp>
    </p:spTree>
    <p:extLst>
      <p:ext uri="{BB962C8B-B14F-4D97-AF65-F5344CB8AC3E}">
        <p14:creationId xmlns:p14="http://schemas.microsoft.com/office/powerpoint/2010/main" val="3842012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itle 1"/>
          <p:cNvSpPr>
            <a:spLocks noGrp="1"/>
          </p:cNvSpPr>
          <p:nvPr>
            <p:ph type="title"/>
          </p:nvPr>
        </p:nvSpPr>
        <p:spPr/>
        <p:txBody>
          <a:bodyPr>
            <a:noAutofit/>
          </a:bodyPr>
          <a:lstStyle/>
          <a:p>
            <a:r>
              <a:rPr lang="en-US" altLang="en-US" sz="4000" b="1" dirty="0">
                <a:ln>
                  <a:noFill/>
                </a:ln>
                <a:solidFill>
                  <a:schemeClr val="tx1"/>
                </a:solidFill>
              </a:rPr>
              <a:t>Charge Entry/Claim Reconciliation Clerk</a:t>
            </a:r>
          </a:p>
        </p:txBody>
      </p:sp>
      <p:sp>
        <p:nvSpPr>
          <p:cNvPr id="65538" name="Content Placeholder 2"/>
          <p:cNvSpPr>
            <a:spLocks noGrp="1"/>
          </p:cNvSpPr>
          <p:nvPr>
            <p:ph idx="1"/>
          </p:nvPr>
        </p:nvSpPr>
        <p:spPr/>
        <p:txBody>
          <a:bodyPr anchor="t">
            <a:normAutofit lnSpcReduction="10000"/>
          </a:bodyPr>
          <a:lstStyle/>
          <a:p>
            <a:pPr marL="0" indent="0">
              <a:buFont typeface="Arial" panose="020B0604020202020204" pitchFamily="34" charset="0"/>
              <a:buNone/>
            </a:pPr>
            <a:r>
              <a:rPr lang="en-US" altLang="en-US" sz="2800" u="sng" dirty="0">
                <a:cs typeface="Times New Roman" panose="02020603050405020304" pitchFamily="18" charset="0"/>
              </a:rPr>
              <a:t>Skills Required:</a:t>
            </a:r>
          </a:p>
          <a:p>
            <a:pPr lvl="1">
              <a:buClr>
                <a:srgbClr val="EE5624"/>
              </a:buClr>
              <a:buFont typeface="Wingdings" panose="05000000000000000000" pitchFamily="2" charset="2"/>
              <a:buChar char="§"/>
            </a:pPr>
            <a:r>
              <a:rPr lang="en-US" altLang="en-US" sz="2400" dirty="0">
                <a:cs typeface="Times New Roman" panose="02020603050405020304" pitchFamily="18" charset="0"/>
              </a:rPr>
              <a:t>Understanding of medical billing guidelines and regulations</a:t>
            </a:r>
          </a:p>
          <a:p>
            <a:pPr lvl="1">
              <a:buClr>
                <a:srgbClr val="EE5624"/>
              </a:buClr>
              <a:buFont typeface="Wingdings" panose="05000000000000000000" pitchFamily="2" charset="2"/>
              <a:buChar char="§"/>
            </a:pPr>
            <a:r>
              <a:rPr lang="en-US" altLang="en-US" sz="2400" dirty="0">
                <a:cs typeface="Times New Roman" panose="02020603050405020304" pitchFamily="18" charset="0"/>
              </a:rPr>
              <a:t>Strong data entry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Technical and computer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Knowledge of CPT/ICD-10 coding</a:t>
            </a:r>
          </a:p>
          <a:p>
            <a:pPr lvl="1">
              <a:buClr>
                <a:srgbClr val="EE5624"/>
              </a:buClr>
              <a:buFont typeface="Wingdings" panose="05000000000000000000" pitchFamily="2" charset="2"/>
              <a:buChar char="§"/>
            </a:pPr>
            <a:r>
              <a:rPr lang="en-US" altLang="en-US" sz="2400" dirty="0">
                <a:cs typeface="Times New Roman" panose="02020603050405020304" pitchFamily="18" charset="0"/>
              </a:rPr>
              <a:t>Insurance knowledge</a:t>
            </a:r>
          </a:p>
          <a:p>
            <a:pPr lvl="1">
              <a:buClr>
                <a:srgbClr val="EE5624"/>
              </a:buClr>
              <a:buFont typeface="Wingdings" panose="05000000000000000000" pitchFamily="2" charset="2"/>
              <a:buChar char="§"/>
            </a:pPr>
            <a:r>
              <a:rPr lang="en-US" altLang="en-US" sz="2400" dirty="0">
                <a:cs typeface="Times New Roman" panose="02020603050405020304" pitchFamily="18" charset="0"/>
              </a:rPr>
              <a:t>Attention to detail</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work in a team environment</a:t>
            </a:r>
          </a:p>
        </p:txBody>
      </p:sp>
    </p:spTree>
    <p:extLst>
      <p:ext uri="{BB962C8B-B14F-4D97-AF65-F5344CB8AC3E}">
        <p14:creationId xmlns:p14="http://schemas.microsoft.com/office/powerpoint/2010/main" val="2400289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b="1" dirty="0">
                <a:ln>
                  <a:noFill/>
                </a:ln>
                <a:solidFill>
                  <a:schemeClr val="tx1"/>
                </a:solidFill>
              </a:rPr>
              <a:t>Claim</a:t>
            </a:r>
            <a:r>
              <a:rPr lang="en-US" altLang="en-US" b="1" dirty="0">
                <a:ln>
                  <a:noFill/>
                </a:ln>
              </a:rPr>
              <a:t> </a:t>
            </a:r>
            <a:r>
              <a:rPr lang="en-US" altLang="en-US" b="1" dirty="0">
                <a:ln>
                  <a:noFill/>
                </a:ln>
                <a:solidFill>
                  <a:schemeClr val="tx1"/>
                </a:solidFill>
              </a:rPr>
              <a:t>Submission</a:t>
            </a:r>
            <a:r>
              <a:rPr lang="en-US" altLang="en-US" b="1" dirty="0">
                <a:ln>
                  <a:noFill/>
                </a:ln>
              </a:rPr>
              <a:t> </a:t>
            </a:r>
            <a:r>
              <a:rPr lang="en-US" altLang="en-US" b="1" dirty="0">
                <a:ln>
                  <a:noFill/>
                </a:ln>
                <a:solidFill>
                  <a:schemeClr val="tx1"/>
                </a:solidFill>
              </a:rPr>
              <a:t>Clerk</a:t>
            </a:r>
          </a:p>
        </p:txBody>
      </p:sp>
      <p:sp>
        <p:nvSpPr>
          <p:cNvPr id="67587" name="Content Placeholder 2"/>
          <p:cNvSpPr>
            <a:spLocks noGrp="1"/>
          </p:cNvSpPr>
          <p:nvPr>
            <p:ph idx="1"/>
          </p:nvPr>
        </p:nvSpPr>
        <p:spPr>
          <a:xfrm>
            <a:off x="457200" y="1295400"/>
            <a:ext cx="8229600" cy="4571999"/>
          </a:xfrm>
        </p:spPr>
        <p:txBody>
          <a:bodyPr anchor="t">
            <a:normAutofit/>
          </a:bodyPr>
          <a:lstStyle/>
          <a:p>
            <a:pPr marL="0" indent="0">
              <a:buFont typeface="Arial" panose="020B0604020202020204" pitchFamily="34" charset="0"/>
              <a:buNone/>
            </a:pPr>
            <a:r>
              <a:rPr lang="en-US" altLang="en-US" sz="2000" u="sng" dirty="0">
                <a:cs typeface="Times New Roman" panose="02020603050405020304" pitchFamily="18" charset="0"/>
              </a:rPr>
              <a:t>Key Responsibilities include:</a:t>
            </a:r>
          </a:p>
          <a:p>
            <a:pPr marL="0" indent="0">
              <a:buFont typeface="Arial" panose="020B0604020202020204" pitchFamily="34" charset="0"/>
              <a:buNone/>
            </a:pPr>
            <a:endParaRPr lang="en-US" altLang="en-US" sz="2000" u="sng" dirty="0">
              <a:cs typeface="Times New Roman" panose="02020603050405020304" pitchFamily="18" charset="0"/>
            </a:endParaRPr>
          </a:p>
          <a:p>
            <a:pPr lvl="1">
              <a:buClr>
                <a:srgbClr val="EE5624"/>
              </a:buClr>
              <a:buFont typeface="Wingdings" panose="05000000000000000000" pitchFamily="2" charset="2"/>
              <a:buChar char="§"/>
            </a:pPr>
            <a:r>
              <a:rPr lang="en-US" altLang="en-US" sz="1800" dirty="0">
                <a:cs typeface="Times New Roman" panose="02020603050405020304" pitchFamily="18" charset="0"/>
              </a:rPr>
              <a:t>Responsible for creating electronic claim files in PM system to prepare for submission </a:t>
            </a:r>
          </a:p>
          <a:p>
            <a:pPr lvl="1">
              <a:buClr>
                <a:srgbClr val="EE5624"/>
              </a:buClr>
              <a:buFont typeface="Wingdings" panose="05000000000000000000" pitchFamily="2" charset="2"/>
              <a:buChar char="§"/>
            </a:pPr>
            <a:r>
              <a:rPr lang="en-US" altLang="en-US" sz="1800" dirty="0">
                <a:cs typeface="Times New Roman" panose="02020603050405020304" pitchFamily="18" charset="0"/>
              </a:rPr>
              <a:t>Review and correct any claim errors that the PM scrubber reports</a:t>
            </a:r>
          </a:p>
          <a:p>
            <a:pPr lvl="1">
              <a:buClr>
                <a:srgbClr val="EE5624"/>
              </a:buClr>
              <a:buFont typeface="Wingdings" panose="05000000000000000000" pitchFamily="2" charset="2"/>
              <a:buChar char="§"/>
            </a:pPr>
            <a:r>
              <a:rPr lang="en-US" altLang="en-US" sz="1800" dirty="0">
                <a:cs typeface="Times New Roman" panose="02020603050405020304" pitchFamily="18" charset="0"/>
              </a:rPr>
              <a:t>Upload the electronic claims file (837 file) to the clearinghouse</a:t>
            </a:r>
          </a:p>
          <a:p>
            <a:pPr lvl="1">
              <a:buClr>
                <a:srgbClr val="EE5624"/>
              </a:buClr>
              <a:buFont typeface="Wingdings" panose="05000000000000000000" pitchFamily="2" charset="2"/>
              <a:buChar char="§"/>
            </a:pPr>
            <a:r>
              <a:rPr lang="en-US" altLang="en-US" sz="1800" dirty="0">
                <a:cs typeface="Times New Roman" panose="02020603050405020304" pitchFamily="18" charset="0"/>
              </a:rPr>
              <a:t>Review and correct any claim errors identified in Clearinghouse reports</a:t>
            </a:r>
          </a:p>
          <a:p>
            <a:pPr lvl="1">
              <a:buClr>
                <a:srgbClr val="EE5624"/>
              </a:buClr>
              <a:buFont typeface="Wingdings" panose="05000000000000000000" pitchFamily="2" charset="2"/>
              <a:buChar char="§"/>
            </a:pPr>
            <a:r>
              <a:rPr lang="en-US" altLang="en-US" sz="1800" dirty="0">
                <a:cs typeface="Times New Roman" panose="02020603050405020304" pitchFamily="18" charset="0"/>
              </a:rPr>
              <a:t>Review all reports generated by the payers (277 file).  Review and correct claims</a:t>
            </a:r>
          </a:p>
          <a:p>
            <a:pPr lvl="1">
              <a:buClr>
                <a:srgbClr val="EE5624"/>
              </a:buClr>
              <a:buFont typeface="Wingdings" panose="05000000000000000000" pitchFamily="2" charset="2"/>
              <a:buChar char="§"/>
            </a:pPr>
            <a:r>
              <a:rPr lang="en-US" altLang="en-US" sz="1800" dirty="0">
                <a:cs typeface="Times New Roman" panose="02020603050405020304" pitchFamily="18" charset="0"/>
              </a:rPr>
              <a:t>Generate analytic reports to review:</a:t>
            </a:r>
          </a:p>
          <a:p>
            <a:pPr lvl="2">
              <a:buClrTx/>
              <a:buFont typeface="Arial" panose="020B0604020202020204" pitchFamily="34" charset="0"/>
              <a:buChar char="•"/>
            </a:pPr>
            <a:r>
              <a:rPr lang="en-US" altLang="en-US" sz="1800" dirty="0">
                <a:cs typeface="Times New Roman" panose="02020603050405020304" pitchFamily="18" charset="0"/>
              </a:rPr>
              <a:t>	Claim denial types</a:t>
            </a:r>
          </a:p>
          <a:p>
            <a:pPr lvl="2">
              <a:buClrTx/>
              <a:buFont typeface="Arial" panose="020B0604020202020204" pitchFamily="34" charset="0"/>
              <a:buChar char="•"/>
            </a:pPr>
            <a:r>
              <a:rPr lang="en-US" altLang="en-US" sz="1800" dirty="0">
                <a:cs typeface="Times New Roman" panose="02020603050405020304" pitchFamily="18" charset="0"/>
              </a:rPr>
              <a:t>	Payer denial types</a:t>
            </a:r>
          </a:p>
          <a:p>
            <a:pPr lvl="2">
              <a:buClrTx/>
              <a:buFont typeface="Arial" panose="020B0604020202020204" pitchFamily="34" charset="0"/>
              <a:buChar char="•"/>
            </a:pPr>
            <a:r>
              <a:rPr lang="en-US" altLang="en-US" sz="1800" dirty="0">
                <a:cs typeface="Times New Roman" panose="02020603050405020304" pitchFamily="18" charset="0"/>
              </a:rPr>
              <a:t>	Rejection patterns</a:t>
            </a:r>
          </a:p>
          <a:p>
            <a:pPr lvl="1">
              <a:buClr>
                <a:srgbClr val="EE5624"/>
              </a:buClr>
              <a:buFont typeface="Wingdings" panose="05000000000000000000" pitchFamily="2" charset="2"/>
              <a:buChar char="§"/>
            </a:pPr>
            <a:r>
              <a:rPr lang="en-US" altLang="en-US" sz="1800" dirty="0">
                <a:cs typeface="Times New Roman" panose="02020603050405020304" pitchFamily="18" charset="0"/>
              </a:rPr>
              <a:t>Work closely with the Billing Manager to identify trends</a:t>
            </a:r>
          </a:p>
        </p:txBody>
      </p:sp>
    </p:spTree>
    <p:extLst>
      <p:ext uri="{BB962C8B-B14F-4D97-AF65-F5344CB8AC3E}">
        <p14:creationId xmlns:p14="http://schemas.microsoft.com/office/powerpoint/2010/main" val="1313127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itle 1"/>
          <p:cNvSpPr>
            <a:spLocks noGrp="1"/>
          </p:cNvSpPr>
          <p:nvPr>
            <p:ph type="title"/>
          </p:nvPr>
        </p:nvSpPr>
        <p:spPr/>
        <p:txBody>
          <a:bodyPr/>
          <a:lstStyle/>
          <a:p>
            <a:r>
              <a:rPr lang="en-US" altLang="en-US" b="1" dirty="0">
                <a:ln>
                  <a:noFill/>
                </a:ln>
                <a:solidFill>
                  <a:schemeClr val="tx1"/>
                </a:solidFill>
              </a:rPr>
              <a:t>Claim Submission Clerk</a:t>
            </a:r>
          </a:p>
        </p:txBody>
      </p:sp>
      <p:sp>
        <p:nvSpPr>
          <p:cNvPr id="69634" name="Content Placeholder 2"/>
          <p:cNvSpPr>
            <a:spLocks noGrp="1"/>
          </p:cNvSpPr>
          <p:nvPr>
            <p:ph idx="1"/>
          </p:nvPr>
        </p:nvSpPr>
        <p:spPr>
          <a:xfrm>
            <a:off x="457200" y="1524001"/>
            <a:ext cx="8229600" cy="4146958"/>
          </a:xfrm>
        </p:spPr>
        <p:txBody>
          <a:bodyPr anchor="t">
            <a:normAutofit fontScale="92500" lnSpcReduction="10000"/>
          </a:bodyPr>
          <a:lstStyle/>
          <a:p>
            <a:pPr marL="0" indent="0">
              <a:buFont typeface="Arial" panose="020B0604020202020204" pitchFamily="34" charset="0"/>
              <a:buNone/>
            </a:pPr>
            <a:r>
              <a:rPr lang="en-US" altLang="en-US" sz="2800" u="sng" dirty="0">
                <a:cs typeface="Times New Roman" panose="02020603050405020304" pitchFamily="18" charset="0"/>
              </a:rPr>
              <a:t>Skills Required:</a:t>
            </a:r>
          </a:p>
          <a:p>
            <a:pPr lvl="1">
              <a:buClr>
                <a:srgbClr val="EE5624"/>
              </a:buClr>
              <a:buFont typeface="Wingdings" panose="05000000000000000000" pitchFamily="2" charset="2"/>
              <a:buChar char="§"/>
            </a:pPr>
            <a:r>
              <a:rPr lang="en-US" altLang="en-US" sz="2400" dirty="0">
                <a:cs typeface="Times New Roman" panose="02020603050405020304" pitchFamily="18" charset="0"/>
              </a:rPr>
              <a:t>High level understanding of medical billing and the claim cycle</a:t>
            </a:r>
          </a:p>
          <a:p>
            <a:pPr lvl="1">
              <a:buClr>
                <a:srgbClr val="EE5624"/>
              </a:buClr>
              <a:buFont typeface="Wingdings" panose="05000000000000000000" pitchFamily="2" charset="2"/>
              <a:buChar char="§"/>
            </a:pPr>
            <a:r>
              <a:rPr lang="en-US" altLang="en-US" sz="2400" dirty="0">
                <a:cs typeface="Times New Roman" panose="02020603050405020304" pitchFamily="18" charset="0"/>
              </a:rPr>
              <a:t>Extensive knowledge of clearinghouse functions and reporting</a:t>
            </a:r>
          </a:p>
          <a:p>
            <a:pPr lvl="1">
              <a:buClr>
                <a:srgbClr val="EE5624"/>
              </a:buClr>
              <a:buFont typeface="Wingdings" panose="05000000000000000000" pitchFamily="2" charset="2"/>
              <a:buChar char="§"/>
            </a:pPr>
            <a:r>
              <a:rPr lang="en-US" altLang="en-US" sz="2400" dirty="0">
                <a:cs typeface="Times New Roman" panose="02020603050405020304" pitchFamily="18" charset="0"/>
              </a:rPr>
              <a:t>Technical and computer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Knowledge of CPT/ICD-10 coding</a:t>
            </a:r>
          </a:p>
          <a:p>
            <a:pPr lvl="1">
              <a:buClr>
                <a:srgbClr val="EE5624"/>
              </a:buClr>
              <a:buFont typeface="Wingdings" panose="05000000000000000000" pitchFamily="2" charset="2"/>
              <a:buChar char="§"/>
            </a:pPr>
            <a:r>
              <a:rPr lang="en-US" altLang="en-US" sz="2400" dirty="0">
                <a:cs typeface="Times New Roman" panose="02020603050405020304" pitchFamily="18" charset="0"/>
              </a:rPr>
              <a:t>Attention to detail</a:t>
            </a:r>
          </a:p>
          <a:p>
            <a:pPr lvl="1">
              <a:buClr>
                <a:srgbClr val="EE5624"/>
              </a:buClr>
              <a:buFont typeface="Wingdings" panose="05000000000000000000" pitchFamily="2" charset="2"/>
              <a:buChar char="§"/>
            </a:pPr>
            <a:r>
              <a:rPr lang="en-US" altLang="en-US" sz="2400" dirty="0">
                <a:cs typeface="Times New Roman" panose="02020603050405020304" pitchFamily="18" charset="0"/>
              </a:rPr>
              <a:t>Excellent analytical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Highly organized </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work in a team environment</a:t>
            </a:r>
          </a:p>
        </p:txBody>
      </p:sp>
    </p:spTree>
    <p:extLst>
      <p:ext uri="{BB962C8B-B14F-4D97-AF65-F5344CB8AC3E}">
        <p14:creationId xmlns:p14="http://schemas.microsoft.com/office/powerpoint/2010/main" val="3743000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b="1" dirty="0">
                <a:ln>
                  <a:noFill/>
                </a:ln>
                <a:solidFill>
                  <a:schemeClr val="tx1"/>
                </a:solidFill>
              </a:rPr>
              <a:t>Payment Posting Clerk</a:t>
            </a:r>
          </a:p>
        </p:txBody>
      </p:sp>
      <p:sp>
        <p:nvSpPr>
          <p:cNvPr id="71683" name="Content Placeholder 2"/>
          <p:cNvSpPr>
            <a:spLocks noGrp="1"/>
          </p:cNvSpPr>
          <p:nvPr>
            <p:ph idx="1"/>
          </p:nvPr>
        </p:nvSpPr>
        <p:spPr>
          <a:xfrm>
            <a:off x="457200" y="1524000"/>
            <a:ext cx="8229600" cy="4419599"/>
          </a:xfrm>
        </p:spPr>
        <p:txBody>
          <a:bodyPr anchor="t">
            <a:normAutofit/>
          </a:bodyPr>
          <a:lstStyle/>
          <a:p>
            <a:pPr marL="0" indent="0">
              <a:buFont typeface="Arial" panose="020B0604020202020204" pitchFamily="34" charset="0"/>
              <a:buNone/>
            </a:pPr>
            <a:r>
              <a:rPr lang="en-US" altLang="en-US" u="sng" dirty="0">
                <a:cs typeface="Times New Roman" panose="02020603050405020304" pitchFamily="18" charset="0"/>
              </a:rPr>
              <a:t>Key Responsibilities include:</a:t>
            </a:r>
          </a:p>
          <a:p>
            <a:pPr lvl="1">
              <a:buClr>
                <a:srgbClr val="EE5624"/>
              </a:buClr>
              <a:buFont typeface="Wingdings" panose="05000000000000000000" pitchFamily="2" charset="2"/>
              <a:buChar char="§"/>
            </a:pPr>
            <a:r>
              <a:rPr lang="en-US" altLang="en-US" sz="1800" dirty="0">
                <a:cs typeface="Times New Roman" panose="02020603050405020304" pitchFamily="18" charset="0"/>
              </a:rPr>
              <a:t>Data entry of insurance and patient payments in PM system, including point of service collections (copay, coinsurance, deductible, outstanding balances)</a:t>
            </a:r>
          </a:p>
          <a:p>
            <a:pPr lvl="1">
              <a:buClr>
                <a:srgbClr val="EE5624"/>
              </a:buClr>
              <a:buFont typeface="Wingdings" panose="05000000000000000000" pitchFamily="2" charset="2"/>
              <a:buChar char="§"/>
            </a:pPr>
            <a:r>
              <a:rPr lang="en-US" altLang="en-US" sz="1800" dirty="0">
                <a:cs typeface="Times New Roman" panose="02020603050405020304" pitchFamily="18" charset="0"/>
              </a:rPr>
              <a:t>Review insurance Explanation of Benefits (EOBs) and post payments in PM system</a:t>
            </a:r>
          </a:p>
          <a:p>
            <a:pPr lvl="1">
              <a:buClr>
                <a:srgbClr val="EE5624"/>
              </a:buClr>
              <a:buFont typeface="Wingdings" panose="05000000000000000000" pitchFamily="2" charset="2"/>
              <a:buChar char="§"/>
            </a:pPr>
            <a:r>
              <a:rPr lang="en-US" altLang="en-US" sz="1800" dirty="0">
                <a:cs typeface="Times New Roman" panose="02020603050405020304" pitchFamily="18" charset="0"/>
              </a:rPr>
              <a:t>Ensure allowances, adjustments and write-offs are posted correctly</a:t>
            </a:r>
          </a:p>
          <a:p>
            <a:pPr lvl="1">
              <a:buClr>
                <a:srgbClr val="EE5624"/>
              </a:buClr>
              <a:buFont typeface="Wingdings" panose="05000000000000000000" pitchFamily="2" charset="2"/>
              <a:buChar char="§"/>
            </a:pPr>
            <a:r>
              <a:rPr lang="en-US" altLang="en-US" sz="1800" dirty="0">
                <a:cs typeface="Times New Roman" panose="02020603050405020304" pitchFamily="18" charset="0"/>
              </a:rPr>
              <a:t>Prepare documentation and recommendations for refunds</a:t>
            </a:r>
          </a:p>
          <a:p>
            <a:pPr lvl="1">
              <a:buClr>
                <a:srgbClr val="EE5624"/>
              </a:buClr>
              <a:buFont typeface="Wingdings" panose="05000000000000000000" pitchFamily="2" charset="2"/>
              <a:buChar char="§"/>
            </a:pPr>
            <a:r>
              <a:rPr lang="en-US" altLang="en-US" sz="1800" dirty="0">
                <a:cs typeface="Times New Roman" panose="02020603050405020304" pitchFamily="18" charset="0"/>
              </a:rPr>
              <a:t>Perform check payment reconciliations and complete deposit reports</a:t>
            </a:r>
          </a:p>
          <a:p>
            <a:pPr lvl="1">
              <a:buClr>
                <a:srgbClr val="EE5624"/>
              </a:buClr>
              <a:buFont typeface="Wingdings" panose="05000000000000000000" pitchFamily="2" charset="2"/>
              <a:buChar char="§"/>
            </a:pPr>
            <a:r>
              <a:rPr lang="en-US" altLang="en-US" sz="1800" dirty="0">
                <a:cs typeface="Times New Roman" panose="02020603050405020304" pitchFamily="18" charset="0"/>
              </a:rPr>
              <a:t>Post denials</a:t>
            </a:r>
          </a:p>
          <a:p>
            <a:pPr lvl="1">
              <a:buClr>
                <a:srgbClr val="EE5624"/>
              </a:buClr>
              <a:buFont typeface="Wingdings" panose="05000000000000000000" pitchFamily="2" charset="2"/>
              <a:buChar char="§"/>
            </a:pPr>
            <a:r>
              <a:rPr lang="en-US" altLang="en-US" sz="1800" dirty="0">
                <a:cs typeface="Times New Roman" panose="02020603050405020304" pitchFamily="18" charset="0"/>
              </a:rPr>
              <a:t>Investigate unidentified cash and resolve misdirected payments</a:t>
            </a:r>
          </a:p>
          <a:p>
            <a:pPr lvl="1">
              <a:buClr>
                <a:srgbClr val="EE5624"/>
              </a:buClr>
              <a:buFont typeface="Wingdings" panose="05000000000000000000" pitchFamily="2" charset="2"/>
              <a:buChar char="§"/>
            </a:pPr>
            <a:r>
              <a:rPr lang="en-US" altLang="en-US" sz="1800" dirty="0">
                <a:cs typeface="Times New Roman" panose="02020603050405020304" pitchFamily="18" charset="0"/>
              </a:rPr>
              <a:t>Generate reports </a:t>
            </a:r>
          </a:p>
        </p:txBody>
      </p:sp>
    </p:spTree>
    <p:extLst>
      <p:ext uri="{BB962C8B-B14F-4D97-AF65-F5344CB8AC3E}">
        <p14:creationId xmlns:p14="http://schemas.microsoft.com/office/powerpoint/2010/main" val="564609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1"/>
          <p:cNvSpPr>
            <a:spLocks noGrp="1"/>
          </p:cNvSpPr>
          <p:nvPr>
            <p:ph type="title"/>
          </p:nvPr>
        </p:nvSpPr>
        <p:spPr/>
        <p:txBody>
          <a:bodyPr/>
          <a:lstStyle/>
          <a:p>
            <a:r>
              <a:rPr lang="en-US" altLang="en-US" b="1" dirty="0">
                <a:ln>
                  <a:noFill/>
                </a:ln>
                <a:solidFill>
                  <a:schemeClr val="tx1"/>
                </a:solidFill>
              </a:rPr>
              <a:t>Payment Posting Clerk</a:t>
            </a:r>
          </a:p>
        </p:txBody>
      </p:sp>
      <p:sp>
        <p:nvSpPr>
          <p:cNvPr id="73730" name="Content Placeholder 2"/>
          <p:cNvSpPr>
            <a:spLocks noGrp="1"/>
          </p:cNvSpPr>
          <p:nvPr>
            <p:ph idx="1"/>
          </p:nvPr>
        </p:nvSpPr>
        <p:spPr>
          <a:xfrm>
            <a:off x="457200" y="1524001"/>
            <a:ext cx="8229600" cy="4146958"/>
          </a:xfrm>
        </p:spPr>
        <p:txBody>
          <a:bodyPr anchor="t">
            <a:normAutofit lnSpcReduction="10000"/>
          </a:bodyPr>
          <a:lstStyle/>
          <a:p>
            <a:pPr marL="0" indent="0">
              <a:buFont typeface="Arial" panose="020B0604020202020204" pitchFamily="34" charset="0"/>
              <a:buNone/>
            </a:pPr>
            <a:r>
              <a:rPr lang="en-US" altLang="en-US" sz="2800" u="sng" dirty="0">
                <a:cs typeface="Times New Roman" panose="02020603050405020304" pitchFamily="18" charset="0"/>
              </a:rPr>
              <a:t>Skills Required:</a:t>
            </a:r>
          </a:p>
          <a:p>
            <a:pPr lvl="1">
              <a:buClr>
                <a:srgbClr val="EE5624"/>
              </a:buClr>
              <a:buFont typeface="Wingdings" panose="05000000000000000000" pitchFamily="2" charset="2"/>
              <a:buChar char="§"/>
            </a:pPr>
            <a:r>
              <a:rPr lang="en-US" altLang="en-US" sz="2400" dirty="0">
                <a:cs typeface="Times New Roman" panose="02020603050405020304" pitchFamily="18" charset="0"/>
              </a:rPr>
              <a:t>Knowledge of medical billing and coding guidelines</a:t>
            </a:r>
          </a:p>
          <a:p>
            <a:pPr lvl="1">
              <a:buClr>
                <a:srgbClr val="EE5624"/>
              </a:buClr>
              <a:buFont typeface="Wingdings" panose="05000000000000000000" pitchFamily="2" charset="2"/>
              <a:buChar char="§"/>
            </a:pPr>
            <a:r>
              <a:rPr lang="en-US" altLang="en-US" sz="2400" dirty="0">
                <a:cs typeface="Times New Roman" panose="02020603050405020304" pitchFamily="18" charset="0"/>
              </a:rPr>
              <a:t>Excellent knowledge of insurance reimbursement guidelines</a:t>
            </a:r>
          </a:p>
          <a:p>
            <a:pPr lvl="1">
              <a:buClr>
                <a:srgbClr val="EE5624"/>
              </a:buClr>
              <a:buFont typeface="Wingdings" panose="05000000000000000000" pitchFamily="2" charset="2"/>
              <a:buChar char="§"/>
            </a:pPr>
            <a:r>
              <a:rPr lang="en-US" altLang="en-US" sz="2400" dirty="0">
                <a:cs typeface="Times New Roman" panose="02020603050405020304" pitchFamily="18" charset="0"/>
              </a:rPr>
              <a:t>Ability to analyze insurance reimbursement trends and report concerns to Management</a:t>
            </a:r>
          </a:p>
          <a:p>
            <a:pPr lvl="1">
              <a:buClr>
                <a:srgbClr val="EE5624"/>
              </a:buClr>
              <a:buFont typeface="Wingdings" panose="05000000000000000000" pitchFamily="2" charset="2"/>
              <a:buChar char="§"/>
            </a:pPr>
            <a:r>
              <a:rPr lang="en-US" altLang="en-US" sz="2400" dirty="0">
                <a:cs typeface="Times New Roman" panose="02020603050405020304" pitchFamily="18" charset="0"/>
              </a:rPr>
              <a:t>Generate payment reconciliation reports and receipts for reporting and banking purposes</a:t>
            </a:r>
          </a:p>
          <a:p>
            <a:pPr lvl="1">
              <a:buClr>
                <a:srgbClr val="EE5624"/>
              </a:buClr>
              <a:buFont typeface="Wingdings" panose="05000000000000000000" pitchFamily="2" charset="2"/>
              <a:buChar char="§"/>
            </a:pPr>
            <a:r>
              <a:rPr lang="en-US" altLang="en-US" sz="2400" dirty="0">
                <a:cs typeface="Times New Roman" panose="02020603050405020304" pitchFamily="18" charset="0"/>
              </a:rPr>
              <a:t>Technical and computer skills</a:t>
            </a:r>
          </a:p>
          <a:p>
            <a:pPr lvl="1">
              <a:buClr>
                <a:srgbClr val="EE5624"/>
              </a:buClr>
              <a:buFont typeface="Wingdings" panose="05000000000000000000" pitchFamily="2" charset="2"/>
              <a:buChar char="§"/>
            </a:pPr>
            <a:r>
              <a:rPr lang="en-US" altLang="en-US" sz="2400" dirty="0">
                <a:cs typeface="Times New Roman" panose="02020603050405020304" pitchFamily="18" charset="0"/>
              </a:rPr>
              <a:t>Highly organized</a:t>
            </a:r>
          </a:p>
        </p:txBody>
      </p:sp>
    </p:spTree>
    <p:extLst>
      <p:ext uri="{BB962C8B-B14F-4D97-AF65-F5344CB8AC3E}">
        <p14:creationId xmlns:p14="http://schemas.microsoft.com/office/powerpoint/2010/main" val="3845783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274638"/>
            <a:ext cx="8686800" cy="1143000"/>
          </a:xfrm>
        </p:spPr>
        <p:txBody>
          <a:bodyPr>
            <a:normAutofit fontScale="90000"/>
          </a:bodyPr>
          <a:lstStyle/>
          <a:p>
            <a:r>
              <a:rPr lang="en-US" altLang="en-US" sz="4000" b="1" dirty="0">
                <a:ln>
                  <a:noFill/>
                </a:ln>
                <a:solidFill>
                  <a:schemeClr val="tx1"/>
                </a:solidFill>
              </a:rPr>
              <a:t>Accounts Receivable (A/R) Clerk </a:t>
            </a:r>
          </a:p>
        </p:txBody>
      </p:sp>
      <p:sp>
        <p:nvSpPr>
          <p:cNvPr id="3" name="Content Placeholder 2">
            <a:extLst>
              <a:ext uri="{FF2B5EF4-FFF2-40B4-BE49-F238E27FC236}">
                <a16:creationId xmlns:a16="http://schemas.microsoft.com/office/drawing/2014/main" id="{40B7D5C4-06B1-4E5C-A8FF-E545E6CE3C06}"/>
              </a:ext>
            </a:extLst>
          </p:cNvPr>
          <p:cNvSpPr>
            <a:spLocks noGrp="1"/>
          </p:cNvSpPr>
          <p:nvPr>
            <p:ph idx="1"/>
          </p:nvPr>
        </p:nvSpPr>
        <p:spPr>
          <a:xfrm>
            <a:off x="457200" y="1600200"/>
            <a:ext cx="8229600" cy="4419600"/>
          </a:xfrm>
        </p:spPr>
        <p:txBody>
          <a:bodyPr anchor="t">
            <a:normAutofit lnSpcReduction="10000"/>
          </a:bodyPr>
          <a:lstStyle/>
          <a:p>
            <a:pPr marL="0" indent="0">
              <a:spcBef>
                <a:spcPts val="600"/>
              </a:spcBef>
              <a:buFont typeface="Arial" panose="020B0604020202020204" pitchFamily="34" charset="0"/>
              <a:buNone/>
              <a:defRPr/>
            </a:pPr>
            <a:r>
              <a:rPr lang="en-US" sz="2000" u="sng" dirty="0">
                <a:cs typeface="Times New Roman" panose="02020603050405020304" pitchFamily="18" charset="0"/>
              </a:rPr>
              <a:t>Key Responsibilities include:</a:t>
            </a:r>
            <a:endParaRPr lang="en-US" sz="2000" dirty="0">
              <a:cs typeface="Times New Roman" panose="02020603050405020304" pitchFamily="18" charset="0"/>
            </a:endParaRP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Review insurance carrier EOBs, identify denials, and work claims accordingly</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Perform extensive account follow-up activities utilizing the PM system to investigate, analyze and resolve problematic and delinquent accounts with insurance carriers</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Review accounts receivable reports and notify management of potential issues and denial trends </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Receive and make calls to relevant parties, such as insurance company representative and patients</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Establish and maintain effective working relationships with carrier representatives</a:t>
            </a:r>
          </a:p>
          <a:p>
            <a:pPr lvl="1">
              <a:spcBef>
                <a:spcPts val="600"/>
              </a:spcBef>
              <a:buClr>
                <a:srgbClr val="EE5624"/>
              </a:buClr>
              <a:buFont typeface="Wingdings" panose="05000000000000000000" pitchFamily="2" charset="2"/>
              <a:buChar char="§"/>
              <a:defRPr/>
            </a:pPr>
            <a:r>
              <a:rPr lang="en-US" sz="1700" dirty="0">
                <a:cs typeface="Times New Roman" panose="02020603050405020304" pitchFamily="18" charset="0"/>
              </a:rPr>
              <a:t>Utilize relative resources and websites to retrieve pertinent information related to accounts receivable </a:t>
            </a:r>
          </a:p>
          <a:p>
            <a:pPr lvl="1">
              <a:spcBef>
                <a:spcPts val="600"/>
              </a:spcBef>
              <a:buClr>
                <a:srgbClr val="EE5624"/>
              </a:buClr>
              <a:buFont typeface="Wingdings" panose="05000000000000000000" pitchFamily="2" charset="2"/>
              <a:buChar char="§"/>
              <a:defRPr/>
            </a:pPr>
            <a:r>
              <a:rPr lang="en-US" altLang="en-US" sz="1700" dirty="0">
                <a:cs typeface="Times New Roman" panose="02020603050405020304" pitchFamily="18" charset="0"/>
              </a:rPr>
              <a:t>Generate A/R reports in PM system to allow for appropriate claim follow-up</a:t>
            </a:r>
            <a:endParaRPr lang="en-US" sz="1700" dirty="0">
              <a:cs typeface="Times New Roman" panose="02020603050405020304" pitchFamily="18" charset="0"/>
            </a:endParaRPr>
          </a:p>
        </p:txBody>
      </p:sp>
    </p:spTree>
    <p:extLst>
      <p:ext uri="{BB962C8B-B14F-4D97-AF65-F5344CB8AC3E}">
        <p14:creationId xmlns:p14="http://schemas.microsoft.com/office/powerpoint/2010/main" val="438392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p:nvPr>
        </p:nvSpPr>
        <p:spPr>
          <a:xfrm>
            <a:off x="457200" y="274638"/>
            <a:ext cx="8686800" cy="1143000"/>
          </a:xfrm>
        </p:spPr>
        <p:txBody>
          <a:bodyPr>
            <a:normAutofit fontScale="90000"/>
          </a:bodyPr>
          <a:lstStyle/>
          <a:p>
            <a:r>
              <a:rPr lang="en-US" altLang="en-US" sz="4000" b="1" dirty="0">
                <a:ln>
                  <a:noFill/>
                </a:ln>
                <a:solidFill>
                  <a:schemeClr val="tx1"/>
                </a:solidFill>
              </a:rPr>
              <a:t>Accounts Receivable (A/R) Clerk </a:t>
            </a:r>
          </a:p>
        </p:txBody>
      </p:sp>
      <p:sp>
        <p:nvSpPr>
          <p:cNvPr id="77826" name="Content Placeholder 2"/>
          <p:cNvSpPr>
            <a:spLocks noGrp="1"/>
          </p:cNvSpPr>
          <p:nvPr>
            <p:ph idx="1"/>
          </p:nvPr>
        </p:nvSpPr>
        <p:spPr>
          <a:xfrm>
            <a:off x="457200" y="1524000"/>
            <a:ext cx="8229600" cy="4495800"/>
          </a:xfrm>
        </p:spPr>
        <p:txBody>
          <a:bodyPr anchor="t">
            <a:normAutofit/>
          </a:bodyPr>
          <a:lstStyle/>
          <a:p>
            <a:pPr marL="0" indent="0">
              <a:buFont typeface="Arial" panose="020B0604020202020204" pitchFamily="34" charset="0"/>
              <a:buNone/>
            </a:pPr>
            <a:r>
              <a:rPr lang="en-US" altLang="en-US" sz="2000" u="sng" dirty="0">
                <a:cs typeface="Times New Roman" panose="02020603050405020304" pitchFamily="18" charset="0"/>
              </a:rPr>
              <a:t>Skills Required:</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Excellent customer service skills </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Knowledge of payer websites </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Extensive knowledge of individual insurance carriers reimbursement guidelines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Knowledge of CPT and ICD-10 coding </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Understanding of insurance benefit and eligibility guidelines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Proficient in submitting written and online appeals to payers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Excellent organizational skills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Excellent communication skills </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Technical and computer skills</a:t>
            </a:r>
          </a:p>
          <a:p>
            <a:pPr lvl="1">
              <a:spcBef>
                <a:spcPts val="600"/>
              </a:spcBef>
              <a:buClr>
                <a:srgbClr val="EE5624"/>
              </a:buClr>
              <a:buFont typeface="Wingdings" panose="05000000000000000000" pitchFamily="2" charset="2"/>
              <a:buChar char="§"/>
            </a:pPr>
            <a:r>
              <a:rPr lang="en-US" altLang="en-US" sz="1800" dirty="0">
                <a:cs typeface="Times New Roman" panose="02020603050405020304" pitchFamily="18" charset="0"/>
              </a:rPr>
              <a:t>Ability to work in a team environment</a:t>
            </a:r>
            <a:endParaRPr lang="en-US" altLang="en-US" sz="1600" dirty="0">
              <a:cs typeface="Times New Roman" panose="02020603050405020304" pitchFamily="18" charset="0"/>
            </a:endParaRPr>
          </a:p>
        </p:txBody>
      </p:sp>
    </p:spTree>
    <p:extLst>
      <p:ext uri="{BB962C8B-B14F-4D97-AF65-F5344CB8AC3E}">
        <p14:creationId xmlns:p14="http://schemas.microsoft.com/office/powerpoint/2010/main" val="1087747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DCC32A-74FB-4AF1-8392-8CB8AA838C68}"/>
              </a:ext>
            </a:extLst>
          </p:cNvPr>
          <p:cNvSpPr>
            <a:spLocks noGrp="1"/>
          </p:cNvSpPr>
          <p:nvPr>
            <p:ph type="title"/>
          </p:nvPr>
        </p:nvSpPr>
        <p:spPr/>
        <p:txBody>
          <a:bodyPr>
            <a:normAutofit fontScale="90000"/>
          </a:bodyPr>
          <a:lstStyle/>
          <a:p>
            <a:r>
              <a:rPr lang="en-US" b="1" dirty="0">
                <a:solidFill>
                  <a:schemeClr val="tx1"/>
                </a:solidFill>
              </a:rPr>
              <a:t>Staffing in a Smaller Office</a:t>
            </a:r>
          </a:p>
        </p:txBody>
      </p:sp>
      <p:sp>
        <p:nvSpPr>
          <p:cNvPr id="3" name="Content Placeholder 2">
            <a:extLst>
              <a:ext uri="{FF2B5EF4-FFF2-40B4-BE49-F238E27FC236}">
                <a16:creationId xmlns:a16="http://schemas.microsoft.com/office/drawing/2014/main" id="{6BB76DD8-59FC-4DAE-8CEA-4B1CC8DA16B1}"/>
              </a:ext>
            </a:extLst>
          </p:cNvPr>
          <p:cNvSpPr>
            <a:spLocks noGrp="1"/>
          </p:cNvSpPr>
          <p:nvPr>
            <p:ph idx="1"/>
          </p:nvPr>
        </p:nvSpPr>
        <p:spPr>
          <a:xfrm>
            <a:off x="457200" y="1417639"/>
            <a:ext cx="8229600" cy="4253320"/>
          </a:xfrm>
        </p:spPr>
        <p:txBody>
          <a:bodyPr anchor="t">
            <a:normAutofit/>
          </a:bodyPr>
          <a:lstStyle/>
          <a:p>
            <a:pPr indent="-285750">
              <a:buClr>
                <a:srgbClr val="EE5624"/>
              </a:buClr>
            </a:pPr>
            <a:r>
              <a:rPr lang="en-US" sz="2000" dirty="0">
                <a:cs typeface="Times New Roman" panose="02020603050405020304" pitchFamily="18" charset="0"/>
              </a:rPr>
              <a:t>If the Practice/Clinic Manager is not personally performing the billing operations, he/she should be monitoring the KPI reports.</a:t>
            </a:r>
          </a:p>
          <a:p>
            <a:pPr indent="-285750">
              <a:buClr>
                <a:srgbClr val="EE5624"/>
              </a:buClr>
            </a:pPr>
            <a:r>
              <a:rPr lang="en-US" sz="2000" dirty="0">
                <a:cs typeface="Times New Roman" panose="02020603050405020304" pitchFamily="18" charset="0"/>
              </a:rPr>
              <a:t>The KPI reports generally include:</a:t>
            </a:r>
          </a:p>
          <a:p>
            <a:pPr lvl="1">
              <a:buClrTx/>
              <a:buFont typeface="Arial" panose="020B0604020202020204" pitchFamily="34" charset="0"/>
              <a:buChar char="•"/>
            </a:pPr>
            <a:r>
              <a:rPr lang="en-US" altLang="en-US" sz="2000" dirty="0">
                <a:cs typeface="Times New Roman" panose="02020603050405020304" pitchFamily="18" charset="0"/>
              </a:rPr>
              <a:t>Productivity </a:t>
            </a:r>
          </a:p>
          <a:p>
            <a:pPr lvl="1">
              <a:buClrTx/>
              <a:buFont typeface="Arial" panose="020B0604020202020204" pitchFamily="34" charset="0"/>
              <a:buChar char="•"/>
            </a:pPr>
            <a:r>
              <a:rPr lang="en-US" altLang="en-US" sz="2000" dirty="0">
                <a:cs typeface="Times New Roman" panose="02020603050405020304" pitchFamily="18" charset="0"/>
              </a:rPr>
              <a:t>Charges/Receipts/Adjustment Detail</a:t>
            </a:r>
          </a:p>
          <a:p>
            <a:pPr lvl="1">
              <a:buClrTx/>
              <a:buFont typeface="Arial" panose="020B0604020202020204" pitchFamily="34" charset="0"/>
              <a:buChar char="•"/>
            </a:pPr>
            <a:r>
              <a:rPr lang="en-US" altLang="en-US" sz="2000" dirty="0">
                <a:cs typeface="Times New Roman" panose="02020603050405020304" pitchFamily="18" charset="0"/>
              </a:rPr>
              <a:t>Denials</a:t>
            </a:r>
          </a:p>
          <a:p>
            <a:pPr lvl="1">
              <a:buClrTx/>
              <a:buFont typeface="Arial" panose="020B0604020202020204" pitchFamily="34" charset="0"/>
              <a:buChar char="•"/>
            </a:pPr>
            <a:r>
              <a:rPr lang="en-US" altLang="en-US" sz="2000" dirty="0">
                <a:cs typeface="Times New Roman" panose="02020603050405020304" pitchFamily="18" charset="0"/>
              </a:rPr>
              <a:t>Clearinghouse edits</a:t>
            </a:r>
          </a:p>
          <a:p>
            <a:pPr indent="-285750">
              <a:buClr>
                <a:srgbClr val="EE5624"/>
              </a:buClr>
            </a:pPr>
            <a:r>
              <a:rPr lang="en-US" altLang="en-US" sz="2000" dirty="0">
                <a:cs typeface="Times New Roman" panose="02020603050405020304" pitchFamily="18" charset="0"/>
              </a:rPr>
              <a:t>Practice Management and EMR systems should be utilized to their fullest extent and all office processes should be automated, wherever possible</a:t>
            </a:r>
          </a:p>
          <a:p>
            <a:pPr indent="-285750">
              <a:buClr>
                <a:srgbClr val="EE5624"/>
              </a:buClr>
            </a:pPr>
            <a:r>
              <a:rPr lang="en-US" altLang="en-US" sz="2000" dirty="0">
                <a:cs typeface="Times New Roman" panose="02020603050405020304" pitchFamily="18" charset="0"/>
              </a:rPr>
              <a:t>Ensure the proper staff is hired and adequately trained </a:t>
            </a:r>
          </a:p>
        </p:txBody>
      </p:sp>
    </p:spTree>
    <p:extLst>
      <p:ext uri="{BB962C8B-B14F-4D97-AF65-F5344CB8AC3E}">
        <p14:creationId xmlns:p14="http://schemas.microsoft.com/office/powerpoint/2010/main" val="70677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4917-356A-41E1-AFE3-176743BBE640}"/>
              </a:ext>
            </a:extLst>
          </p:cNvPr>
          <p:cNvSpPr>
            <a:spLocks noGrp="1"/>
          </p:cNvSpPr>
          <p:nvPr>
            <p:ph type="title"/>
          </p:nvPr>
        </p:nvSpPr>
        <p:spPr/>
        <p:txBody>
          <a:bodyPr>
            <a:normAutofit fontScale="90000"/>
          </a:bodyPr>
          <a:lstStyle/>
          <a:p>
            <a:r>
              <a:rPr lang="en-US" b="1" dirty="0">
                <a:solidFill>
                  <a:schemeClr val="tx1"/>
                </a:solidFill>
              </a:rPr>
              <a:t>Outsourcing Medical Billing</a:t>
            </a:r>
          </a:p>
        </p:txBody>
      </p:sp>
      <p:sp>
        <p:nvSpPr>
          <p:cNvPr id="3" name="Content Placeholder 2">
            <a:extLst>
              <a:ext uri="{FF2B5EF4-FFF2-40B4-BE49-F238E27FC236}">
                <a16:creationId xmlns:a16="http://schemas.microsoft.com/office/drawing/2014/main" id="{92F26502-2250-404E-AF51-81C3F2A0ED02}"/>
              </a:ext>
            </a:extLst>
          </p:cNvPr>
          <p:cNvSpPr>
            <a:spLocks noGrp="1"/>
          </p:cNvSpPr>
          <p:nvPr>
            <p:ph idx="1"/>
          </p:nvPr>
        </p:nvSpPr>
        <p:spPr>
          <a:xfrm>
            <a:off x="457200" y="1417639"/>
            <a:ext cx="8229600" cy="792161"/>
          </a:xfrm>
        </p:spPr>
        <p:txBody>
          <a:bodyPr anchor="t"/>
          <a:lstStyle/>
          <a:p>
            <a:pPr marL="0" indent="0">
              <a:buNone/>
            </a:pPr>
            <a:r>
              <a:rPr lang="en-US" sz="1800" dirty="0">
                <a:cs typeface="Times New Roman" panose="02020603050405020304" pitchFamily="18" charset="0"/>
              </a:rPr>
              <a:t>Many practices/clinics choose to outsource their billing to a professional medical billing company.  </a:t>
            </a:r>
          </a:p>
          <a:p>
            <a:pPr marL="0" indent="0">
              <a:buNone/>
            </a:pPr>
            <a:endParaRPr lang="en-US" sz="1800" dirty="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ECBB657-A43F-4827-8ECC-32C328674500}"/>
              </a:ext>
            </a:extLst>
          </p:cNvPr>
          <p:cNvGraphicFramePr>
            <a:graphicFrameLocks noGrp="1"/>
          </p:cNvGraphicFramePr>
          <p:nvPr>
            <p:extLst>
              <p:ext uri="{D42A27DB-BD31-4B8C-83A1-F6EECF244321}">
                <p14:modId xmlns:p14="http://schemas.microsoft.com/office/powerpoint/2010/main" val="2997641525"/>
              </p:ext>
            </p:extLst>
          </p:nvPr>
        </p:nvGraphicFramePr>
        <p:xfrm>
          <a:off x="750664" y="2286000"/>
          <a:ext cx="7642671" cy="3326480"/>
        </p:xfrm>
        <a:graphic>
          <a:graphicData uri="http://schemas.openxmlformats.org/drawingml/2006/table">
            <a:tbl>
              <a:tblPr firstRow="1" bandRow="1">
                <a:tableStyleId>{5940675A-B579-460E-94D1-54222C63F5DA}</a:tableStyleId>
              </a:tblPr>
              <a:tblGrid>
                <a:gridCol w="3832671">
                  <a:extLst>
                    <a:ext uri="{9D8B030D-6E8A-4147-A177-3AD203B41FA5}">
                      <a16:colId xmlns:a16="http://schemas.microsoft.com/office/drawing/2014/main" val="3349143806"/>
                    </a:ext>
                  </a:extLst>
                </a:gridCol>
                <a:gridCol w="3810000">
                  <a:extLst>
                    <a:ext uri="{9D8B030D-6E8A-4147-A177-3AD203B41FA5}">
                      <a16:colId xmlns:a16="http://schemas.microsoft.com/office/drawing/2014/main" val="263007501"/>
                    </a:ext>
                  </a:extLst>
                </a:gridCol>
              </a:tblGrid>
              <a:tr h="214695">
                <a:tc>
                  <a:txBody>
                    <a:bodyPr/>
                    <a:lstStyle/>
                    <a:p>
                      <a:pPr algn="ctr"/>
                      <a:r>
                        <a:rPr lang="en-US" sz="1600" dirty="0">
                          <a:latin typeface="Times New Roman" panose="02020603050405020304" pitchFamily="18" charset="0"/>
                          <a:cs typeface="Times New Roman" panose="02020603050405020304" pitchFamily="18" charset="0"/>
                        </a:rPr>
                        <a:t>PROS</a:t>
                      </a:r>
                    </a:p>
                  </a:txBody>
                  <a:tcPr/>
                </a:tc>
                <a:tc>
                  <a:txBody>
                    <a:bodyPr/>
                    <a:lstStyle/>
                    <a:p>
                      <a:pPr algn="ctr"/>
                      <a:r>
                        <a:rPr lang="en-US" sz="1600" dirty="0">
                          <a:latin typeface="Times New Roman" panose="02020603050405020304" pitchFamily="18" charset="0"/>
                          <a:cs typeface="Times New Roman" panose="02020603050405020304" pitchFamily="18" charset="0"/>
                        </a:rPr>
                        <a:t>CONS</a:t>
                      </a:r>
                    </a:p>
                  </a:txBody>
                  <a:tcPr/>
                </a:tc>
                <a:extLst>
                  <a:ext uri="{0D108BD9-81ED-4DB2-BD59-A6C34878D82A}">
                    <a16:rowId xmlns:a16="http://schemas.microsoft.com/office/drawing/2014/main" val="2084282846"/>
                  </a:ext>
                </a:extLst>
              </a:tr>
              <a:tr h="548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Reduction in billing errors</a:t>
                      </a:r>
                    </a:p>
                    <a:p>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Patient satisfaction – dedicated staff to handle billing concerns</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08906859"/>
                  </a:ext>
                </a:extLst>
              </a:tr>
              <a:tr h="533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Reduction in practice expenses for staffing, benefits, etc.</a:t>
                      </a:r>
                      <a:endParaRPr lang="en-US" sz="1400" b="1" dirty="0">
                        <a:latin typeface="Times New Roman" panose="02020603050405020304" pitchFamily="18" charset="0"/>
                        <a:cs typeface="Times New Roman" panose="02020603050405020304" pitchFamily="18" charset="0"/>
                      </a:endParaRPr>
                    </a:p>
                  </a:txBody>
                  <a:tcPr/>
                </a:tc>
                <a:tc>
                  <a:txBody>
                    <a:bodyPr/>
                    <a:lstStyle/>
                    <a:p>
                      <a:r>
                        <a:rPr lang="en-US" sz="1400" dirty="0">
                          <a:latin typeface="Times New Roman" panose="02020603050405020304" pitchFamily="18" charset="0"/>
                          <a:cs typeface="Times New Roman" panose="02020603050405020304" pitchFamily="18" charset="0"/>
                        </a:rPr>
                        <a:t>No direct supervision of staff </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07248210"/>
                  </a:ext>
                </a:extLst>
              </a:tr>
              <a:tr h="0">
                <a:tc>
                  <a:txBody>
                    <a:bodyPr/>
                    <a:lstStyle/>
                    <a:p>
                      <a:r>
                        <a:rPr lang="en-US" sz="1400" dirty="0">
                          <a:latin typeface="Times New Roman" panose="02020603050405020304" pitchFamily="18" charset="0"/>
                          <a:cs typeface="Times New Roman" panose="02020603050405020304" pitchFamily="18" charset="0"/>
                        </a:rPr>
                        <a:t>Ensure billing compliance</a:t>
                      </a:r>
                      <a:endParaRPr lang="en-US"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Lack of control of the billing processes and procedures</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26802106"/>
                  </a:ext>
                </a:extLst>
              </a:tr>
              <a:tr h="354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Additional time to focus on patient care </a:t>
                      </a:r>
                      <a:endParaRPr lang="en-US"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HIPAA Privacy and Security concerns</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70768580"/>
                  </a:ext>
                </a:extLst>
              </a:tr>
              <a:tr h="366999">
                <a:tc>
                  <a:txBody>
                    <a:bodyPr/>
                    <a:lstStyle/>
                    <a:p>
                      <a:r>
                        <a:rPr lang="en-US" sz="1400" dirty="0">
                          <a:latin typeface="Times New Roman" panose="02020603050405020304" pitchFamily="18" charset="0"/>
                          <a:cs typeface="Times New Roman" panose="02020603050405020304" pitchFamily="18" charset="0"/>
                        </a:rPr>
                        <a:t>Current knowledge of specialty specific billing and coding guidelines</a:t>
                      </a:r>
                      <a:endParaRPr lang="en-US"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Lack of communication regarding denial trends and other revenue impacting concerns</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9005318"/>
                  </a:ext>
                </a:extLst>
              </a:tr>
              <a:tr h="21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Detailed financial reporting on a scheduled basis</a:t>
                      </a:r>
                      <a:endParaRPr lang="en-US" sz="1400" b="1" dirty="0">
                        <a:latin typeface="Times New Roman" panose="02020603050405020304" pitchFamily="18"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Times New Roman" panose="02020603050405020304" pitchFamily="18" charset="0"/>
                          <a:cs typeface="Times New Roman" panose="02020603050405020304" pitchFamily="18" charset="0"/>
                        </a:rPr>
                        <a:t>Hidden Fees and Variable costs </a:t>
                      </a:r>
                    </a:p>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24771310"/>
                  </a:ext>
                </a:extLst>
              </a:tr>
            </a:tbl>
          </a:graphicData>
        </a:graphic>
      </p:graphicFrame>
    </p:spTree>
    <p:extLst>
      <p:ext uri="{BB962C8B-B14F-4D97-AF65-F5344CB8AC3E}">
        <p14:creationId xmlns:p14="http://schemas.microsoft.com/office/powerpoint/2010/main" val="2809365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a:bodyPr>
          <a:lstStyle/>
          <a:p>
            <a:pPr algn="ctr"/>
            <a:r>
              <a:rPr lang="en-US" dirty="0">
                <a:solidFill>
                  <a:srgbClr val="FF671F"/>
                </a:solidFill>
              </a:rPr>
              <a:t>Case Study</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39</a:t>
            </a:fld>
            <a:endParaRPr lang="en-US" dirty="0"/>
          </a:p>
        </p:txBody>
      </p:sp>
    </p:spTree>
    <p:extLst>
      <p:ext uri="{BB962C8B-B14F-4D97-AF65-F5344CB8AC3E}">
        <p14:creationId xmlns:p14="http://schemas.microsoft.com/office/powerpoint/2010/main" val="253677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57BC-5180-4E92-B547-6817DE0780E5}"/>
              </a:ext>
            </a:extLst>
          </p:cNvPr>
          <p:cNvSpPr>
            <a:spLocks noGrp="1"/>
          </p:cNvSpPr>
          <p:nvPr>
            <p:ph type="title"/>
          </p:nvPr>
        </p:nvSpPr>
        <p:spPr>
          <a:xfrm>
            <a:off x="457200" y="2285065"/>
            <a:ext cx="8229600" cy="1143000"/>
          </a:xfrm>
        </p:spPr>
        <p:txBody>
          <a:bodyPr>
            <a:normAutofit fontScale="90000"/>
          </a:bodyPr>
          <a:lstStyle/>
          <a:p>
            <a:pPr algn="ctr"/>
            <a:r>
              <a:rPr lang="en-US" dirty="0">
                <a:solidFill>
                  <a:srgbClr val="FF671F"/>
                </a:solidFill>
              </a:rPr>
              <a:t>Medical Billing and Revenue Cycle Fundamentals</a:t>
            </a:r>
          </a:p>
        </p:txBody>
      </p:sp>
      <p:sp>
        <p:nvSpPr>
          <p:cNvPr id="4" name="Slide Number Placeholder 3">
            <a:extLst>
              <a:ext uri="{FF2B5EF4-FFF2-40B4-BE49-F238E27FC236}">
                <a16:creationId xmlns:a16="http://schemas.microsoft.com/office/drawing/2014/main" id="{9980CA95-1D48-4121-B163-C0E3AD1EFB22}"/>
              </a:ext>
            </a:extLst>
          </p:cNvPr>
          <p:cNvSpPr>
            <a:spLocks noGrp="1"/>
          </p:cNvSpPr>
          <p:nvPr>
            <p:ph type="sldNum" sz="quarter" idx="10"/>
          </p:nvPr>
        </p:nvSpPr>
        <p:spPr/>
        <p:txBody>
          <a:bodyPr/>
          <a:lstStyle/>
          <a:p>
            <a:fld id="{1F61F4AC-59B8-420E-8040-3EDD647604A8}" type="slidenum">
              <a:rPr lang="en-US" smtClean="0"/>
              <a:pPr/>
              <a:t>4</a:t>
            </a:fld>
            <a:endParaRPr lang="en-US" dirty="0"/>
          </a:p>
        </p:txBody>
      </p:sp>
    </p:spTree>
    <p:extLst>
      <p:ext uri="{BB962C8B-B14F-4D97-AF65-F5344CB8AC3E}">
        <p14:creationId xmlns:p14="http://schemas.microsoft.com/office/powerpoint/2010/main" val="2271054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F075-73EF-4929-9677-A615D326986C}"/>
              </a:ext>
            </a:extLst>
          </p:cNvPr>
          <p:cNvSpPr>
            <a:spLocks noGrp="1"/>
          </p:cNvSpPr>
          <p:nvPr>
            <p:ph type="title"/>
          </p:nvPr>
        </p:nvSpPr>
        <p:spPr/>
        <p:txBody>
          <a:bodyPr/>
          <a:lstStyle/>
          <a:p>
            <a:r>
              <a:rPr lang="en-US" sz="4000" dirty="0">
                <a:solidFill>
                  <a:schemeClr val="tx1"/>
                </a:solidFill>
              </a:rPr>
              <a:t>Watauga Medical Center </a:t>
            </a:r>
          </a:p>
        </p:txBody>
      </p:sp>
      <p:sp>
        <p:nvSpPr>
          <p:cNvPr id="3" name="Content Placeholder 2">
            <a:extLst>
              <a:ext uri="{FF2B5EF4-FFF2-40B4-BE49-F238E27FC236}">
                <a16:creationId xmlns:a16="http://schemas.microsoft.com/office/drawing/2014/main" id="{82A2A8BC-3D67-4E6A-A456-39D8898BDDEB}"/>
              </a:ext>
            </a:extLst>
          </p:cNvPr>
          <p:cNvSpPr>
            <a:spLocks noGrp="1"/>
          </p:cNvSpPr>
          <p:nvPr>
            <p:ph idx="1"/>
          </p:nvPr>
        </p:nvSpPr>
        <p:spPr>
          <a:xfrm>
            <a:off x="457200" y="1417638"/>
            <a:ext cx="8229600" cy="4449761"/>
          </a:xfrm>
        </p:spPr>
        <p:txBody>
          <a:bodyPr>
            <a:normAutofit lnSpcReduction="10000"/>
          </a:bodyPr>
          <a:lstStyle/>
          <a:p>
            <a:pPr marL="0" indent="0">
              <a:buNone/>
            </a:pPr>
            <a:r>
              <a:rPr lang="en-US" sz="1800" b="1" dirty="0">
                <a:cs typeface="Times New Roman" panose="02020603050405020304" pitchFamily="18" charset="0"/>
              </a:rPr>
              <a:t>Challenge: </a:t>
            </a:r>
            <a:r>
              <a:rPr lang="en-US" sz="1800" dirty="0">
                <a:cs typeface="Times New Roman" panose="02020603050405020304" pitchFamily="18" charset="0"/>
              </a:rPr>
              <a:t>The Watauga Medical Center in Boone, N.C. was facing an uphill battle in late 2007. With annual operating losses approaching $3.5 million, the community hospital had only 50 days of cash on hand and accounts receivable were languishing at 77 days. Watauga executives knew their revenue cycle was the cause of their financial difficulties; however they weren’t exactly sure how to correct it. </a:t>
            </a:r>
          </a:p>
          <a:p>
            <a:pPr marL="0" indent="0">
              <a:buNone/>
            </a:pPr>
            <a:endParaRPr lang="en-US" sz="1800" dirty="0">
              <a:cs typeface="Times New Roman" panose="02020603050405020304" pitchFamily="18" charset="0"/>
            </a:endParaRPr>
          </a:p>
          <a:p>
            <a:pPr marL="0" indent="0">
              <a:buNone/>
            </a:pPr>
            <a:r>
              <a:rPr lang="en-US" sz="1800" b="1" dirty="0">
                <a:cs typeface="Times New Roman" panose="02020603050405020304" pitchFamily="18" charset="0"/>
              </a:rPr>
              <a:t>Solution: </a:t>
            </a:r>
            <a:r>
              <a:rPr lang="en-US" sz="1800" dirty="0">
                <a:cs typeface="Times New Roman" panose="02020603050405020304" pitchFamily="18" charset="0"/>
              </a:rPr>
              <a:t>The center augmented their patient access process by implementing stringent preregistration processes, verifying insurances prior to appointments and proactively discussing with patients, what associated out of pocket costs would be along with payment options. </a:t>
            </a:r>
          </a:p>
          <a:p>
            <a:pPr marL="0" indent="0">
              <a:buNone/>
            </a:pPr>
            <a:endParaRPr lang="en-US" sz="1800" dirty="0">
              <a:cs typeface="Times New Roman" panose="02020603050405020304" pitchFamily="18" charset="0"/>
            </a:endParaRPr>
          </a:p>
          <a:p>
            <a:pPr marL="0" indent="0">
              <a:buNone/>
            </a:pPr>
            <a:r>
              <a:rPr lang="en-US" sz="1800" b="1" dirty="0"/>
              <a:t>Result: </a:t>
            </a:r>
            <a:r>
              <a:rPr lang="en-US" sz="1800" dirty="0"/>
              <a:t>Today, Watauga is a healthy institution, posting a $5.5 million operating profit in 2009. Days of cash on hand have increased three-fold to 150. Days in accounts receivable have been cut nearly in half. As a result, Watauga’s operating margin increased from -3.5 percent in 2008 to 5.4 percent in 2009. </a:t>
            </a:r>
          </a:p>
        </p:txBody>
      </p:sp>
    </p:spTree>
    <p:extLst>
      <p:ext uri="{BB962C8B-B14F-4D97-AF65-F5344CB8AC3E}">
        <p14:creationId xmlns:p14="http://schemas.microsoft.com/office/powerpoint/2010/main" val="3749092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b="1" dirty="0">
                <a:ln>
                  <a:noFill/>
                </a:ln>
                <a:solidFill>
                  <a:schemeClr val="tx1"/>
                </a:solidFill>
              </a:rPr>
              <a:t>Session Highlights</a:t>
            </a:r>
          </a:p>
        </p:txBody>
      </p:sp>
      <p:sp>
        <p:nvSpPr>
          <p:cNvPr id="79875" name="Content Placeholder 2"/>
          <p:cNvSpPr>
            <a:spLocks noGrp="1"/>
          </p:cNvSpPr>
          <p:nvPr>
            <p:ph idx="1"/>
          </p:nvPr>
        </p:nvSpPr>
        <p:spPr/>
        <p:txBody>
          <a:bodyPr/>
          <a:lstStyle/>
          <a:p>
            <a:pPr indent="-285750">
              <a:buClr>
                <a:srgbClr val="EE5624"/>
              </a:buClr>
            </a:pPr>
            <a:r>
              <a:rPr lang="en-US" altLang="en-US" sz="2200" dirty="0">
                <a:cs typeface="Times New Roman" panose="02020603050405020304" pitchFamily="18" charset="0"/>
              </a:rPr>
              <a:t>Medical Billing: Maximize collection and reduce time to payments with effective workflows and skilled staff.</a:t>
            </a:r>
          </a:p>
          <a:p>
            <a:pPr indent="-285750">
              <a:buClr>
                <a:srgbClr val="EE5624"/>
              </a:buClr>
            </a:pPr>
            <a:r>
              <a:rPr lang="en-US" altLang="en-US" sz="2200" dirty="0">
                <a:cs typeface="Times New Roman" panose="02020603050405020304" pitchFamily="18" charset="0"/>
              </a:rPr>
              <a:t>Revenue Cycle Management Processes</a:t>
            </a:r>
          </a:p>
          <a:p>
            <a:pPr indent="-285750">
              <a:buClr>
                <a:srgbClr val="EE5624"/>
              </a:buClr>
            </a:pPr>
            <a:r>
              <a:rPr lang="en-US" altLang="en-US" sz="2200" dirty="0">
                <a:cs typeface="Times New Roman" panose="02020603050405020304" pitchFamily="18" charset="0"/>
              </a:rPr>
              <a:t>Staff Models: Design cohesive front and back office billing functions</a:t>
            </a:r>
          </a:p>
          <a:p>
            <a:pPr indent="-285750">
              <a:buClr>
                <a:srgbClr val="EE5624"/>
              </a:buClr>
            </a:pPr>
            <a:r>
              <a:rPr lang="en-US" altLang="en-US" sz="2200" dirty="0">
                <a:cs typeface="Times New Roman" panose="02020603050405020304" pitchFamily="18" charset="0"/>
              </a:rPr>
              <a:t>Job descriptions and skill sets for efficient billing operations </a:t>
            </a:r>
          </a:p>
          <a:p>
            <a:pPr indent="-285750">
              <a:buClr>
                <a:srgbClr val="EE5624"/>
              </a:buClr>
            </a:pPr>
            <a:r>
              <a:rPr lang="en-US" altLang="en-US" sz="2200" dirty="0">
                <a:cs typeface="Times New Roman" panose="02020603050405020304" pitchFamily="18" charset="0"/>
              </a:rPr>
              <a:t>Determining the health of your Revenue Cycle through billing reports</a:t>
            </a:r>
          </a:p>
        </p:txBody>
      </p:sp>
    </p:spTree>
    <p:extLst>
      <p:ext uri="{BB962C8B-B14F-4D97-AF65-F5344CB8AC3E}">
        <p14:creationId xmlns:p14="http://schemas.microsoft.com/office/powerpoint/2010/main" val="2013201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chor="t">
            <a:normAutofit fontScale="90000"/>
          </a:bodyPr>
          <a:lstStyle/>
          <a:p>
            <a:r>
              <a:rPr lang="en-US" altLang="en-US" b="1" dirty="0">
                <a:ln>
                  <a:noFill/>
                </a:ln>
                <a:solidFill>
                  <a:schemeClr val="tx1"/>
                </a:solidFill>
              </a:rPr>
              <a:t>Session 2 Mini-Assignments</a:t>
            </a:r>
          </a:p>
        </p:txBody>
      </p:sp>
      <p:sp>
        <p:nvSpPr>
          <p:cNvPr id="81923" name="Content Placeholder 2"/>
          <p:cNvSpPr>
            <a:spLocks noGrp="1"/>
          </p:cNvSpPr>
          <p:nvPr>
            <p:ph idx="1"/>
          </p:nvPr>
        </p:nvSpPr>
        <p:spPr>
          <a:xfrm>
            <a:off x="457200" y="1295401"/>
            <a:ext cx="8229600" cy="4375558"/>
          </a:xfrm>
        </p:spPr>
        <p:txBody>
          <a:bodyPr>
            <a:normAutofit/>
          </a:bodyPr>
          <a:lstStyle/>
          <a:p>
            <a:pPr indent="-285750">
              <a:buClr>
                <a:srgbClr val="EE5624"/>
              </a:buClr>
            </a:pPr>
            <a:r>
              <a:rPr lang="en-US" altLang="en-US" sz="2000" dirty="0">
                <a:cs typeface="Times New Roman" panose="02020603050405020304" pitchFamily="18" charset="0"/>
              </a:rPr>
              <a:t>Review your office policies and procedures. Create a list of deficient front desk and billing operational policies</a:t>
            </a:r>
          </a:p>
          <a:p>
            <a:pPr indent="-285750">
              <a:buClr>
                <a:srgbClr val="EE5624"/>
              </a:buClr>
            </a:pPr>
            <a:r>
              <a:rPr lang="en-US" altLang="en-US" sz="2000" dirty="0">
                <a:cs typeface="Times New Roman" panose="02020603050405020304" pitchFamily="18" charset="0"/>
              </a:rPr>
              <a:t>Compare your current front desk and billing department job descriptions to those outlined in the presentation. Create a list of missing job descriptions</a:t>
            </a:r>
          </a:p>
          <a:p>
            <a:pPr indent="-285750">
              <a:buClr>
                <a:srgbClr val="EE5624"/>
              </a:buClr>
            </a:pPr>
            <a:r>
              <a:rPr lang="en-US" altLang="en-US" sz="2000" dirty="0">
                <a:cs typeface="Times New Roman" panose="02020603050405020304" pitchFamily="18" charset="0"/>
              </a:rPr>
              <a:t>Review the required skills for the job descriptions and evaluate the skills to your current staff members</a:t>
            </a:r>
          </a:p>
          <a:p>
            <a:pPr indent="-285750">
              <a:buClr>
                <a:srgbClr val="EE5624"/>
              </a:buClr>
            </a:pPr>
            <a:r>
              <a:rPr lang="en-US" altLang="en-US" sz="2000" dirty="0">
                <a:cs typeface="Times New Roman" panose="02020603050405020304" pitchFamily="18" charset="0"/>
              </a:rPr>
              <a:t>Assess the training programs available to your staff for certification (e.g.; billing, coding, etc.) and ongoing continuing education</a:t>
            </a:r>
          </a:p>
          <a:p>
            <a:pPr indent="-285750">
              <a:buClr>
                <a:srgbClr val="EE5624"/>
              </a:buClr>
            </a:pPr>
            <a:r>
              <a:rPr lang="en-US" altLang="en-US" sz="2000" dirty="0">
                <a:cs typeface="Times New Roman" panose="02020603050405020304" pitchFamily="18" charset="0"/>
              </a:rPr>
              <a:t>Create an outline of a billing staffing model for your practice/clinic</a:t>
            </a:r>
          </a:p>
          <a:p>
            <a:pPr indent="-285750">
              <a:buClr>
                <a:srgbClr val="EE5624"/>
              </a:buClr>
            </a:pPr>
            <a:r>
              <a:rPr lang="en-US" altLang="en-US" sz="2000" dirty="0">
                <a:cs typeface="Times New Roman" panose="02020603050405020304" pitchFamily="18" charset="0"/>
              </a:rPr>
              <a:t>Review A/R and productivity reports for 2016 and 2017. Identify any significant trends</a:t>
            </a:r>
            <a:endParaRPr lang="en-US" altLang="en-US" sz="2000" dirty="0"/>
          </a:p>
        </p:txBody>
      </p:sp>
    </p:spTree>
    <p:extLst>
      <p:ext uri="{BB962C8B-B14F-4D97-AF65-F5344CB8AC3E}">
        <p14:creationId xmlns:p14="http://schemas.microsoft.com/office/powerpoint/2010/main" val="270180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nchor="ctr"/>
          <a:lstStyle/>
          <a:p>
            <a:r>
              <a:rPr lang="en-US" altLang="en-US" b="1" dirty="0">
                <a:solidFill>
                  <a:schemeClr val="tx1"/>
                </a:solidFill>
              </a:rPr>
              <a:t>Definitions</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D80F40E3-1AF7-49D5-817F-E403C5378A26}"/>
              </a:ext>
            </a:extLst>
          </p:cNvPr>
          <p:cNvSpPr>
            <a:spLocks noGrp="1"/>
          </p:cNvSpPr>
          <p:nvPr>
            <p:ph idx="1"/>
          </p:nvPr>
        </p:nvSpPr>
        <p:spPr/>
        <p:txBody>
          <a:bodyPr anchor="ctr">
            <a:normAutofit/>
          </a:bodyPr>
          <a:lstStyle/>
          <a:p>
            <a:pPr indent="-285750">
              <a:buClr>
                <a:srgbClr val="EE5624"/>
              </a:buClr>
            </a:pPr>
            <a:r>
              <a:rPr lang="en-US" altLang="en-US" sz="2000" b="1" dirty="0"/>
              <a:t>Medical Billing </a:t>
            </a:r>
            <a:r>
              <a:rPr lang="en-US" altLang="en-US" sz="2000" dirty="0"/>
              <a:t>is “the process of submitting and following up on claims with health insurance and other companies in order to receive payment for services rendered by a healthcare provider. Medical billing translates a healthcare service into a billing claim. The responsibility of the medical biller in a healthcare facility is to follow the claim to ensure that the practice receives </a:t>
            </a:r>
            <a:r>
              <a:rPr lang="en-US" altLang="en-US" sz="2000" dirty="0">
                <a:hlinkClick r:id="rId3"/>
              </a:rPr>
              <a:t>reimbursement</a:t>
            </a:r>
            <a:r>
              <a:rPr lang="en-US" altLang="en-US" sz="2000" dirty="0"/>
              <a:t> for the work the providers perform.” </a:t>
            </a:r>
            <a:r>
              <a:rPr lang="en-US" altLang="en-US" sz="2000" i="1" dirty="0"/>
              <a:t>(AAPC)</a:t>
            </a:r>
          </a:p>
          <a:p>
            <a:pPr indent="-285750">
              <a:buClr>
                <a:srgbClr val="EE5624"/>
              </a:buClr>
            </a:pPr>
            <a:r>
              <a:rPr lang="en-US" altLang="en-US" sz="2000" b="1" dirty="0"/>
              <a:t>Revenue Cycle Management </a:t>
            </a:r>
            <a:r>
              <a:rPr lang="en-US" altLang="en-US" sz="2000" dirty="0"/>
              <a:t>is “all administrative and clinical functions that contribute to the capture, management and collection of patient service revenue.” </a:t>
            </a:r>
            <a:r>
              <a:rPr lang="en-US" altLang="en-US" sz="2000" i="1" dirty="0"/>
              <a:t>(HFMA)</a:t>
            </a:r>
          </a:p>
        </p:txBody>
      </p:sp>
    </p:spTree>
    <p:extLst>
      <p:ext uri="{BB962C8B-B14F-4D97-AF65-F5344CB8AC3E}">
        <p14:creationId xmlns:p14="http://schemas.microsoft.com/office/powerpoint/2010/main" val="1308559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B665A7F-DCB5-49E1-A2EC-ABA42E7A0A40}"/>
              </a:ext>
            </a:extLst>
          </p:cNvPr>
          <p:cNvSpPr>
            <a:spLocks noGrp="1"/>
          </p:cNvSpPr>
          <p:nvPr>
            <p:ph type="title"/>
          </p:nvPr>
        </p:nvSpPr>
        <p:spPr/>
        <p:txBody>
          <a:bodyPr anchor="ctr">
            <a:noAutofit/>
          </a:bodyPr>
          <a:lstStyle/>
          <a:p>
            <a:r>
              <a:rPr lang="en-US" altLang="en-US" sz="4000" b="1" dirty="0">
                <a:solidFill>
                  <a:schemeClr val="tx1"/>
                </a:solidFill>
              </a:rPr>
              <a:t>Revenue Cycle Management Overview</a:t>
            </a:r>
            <a:endParaRPr lang="en-US" altLang="en-US" sz="4000" b="1" dirty="0">
              <a:ln>
                <a:noFill/>
              </a:ln>
              <a:solidFill>
                <a:schemeClr val="tx1"/>
              </a:solidFill>
            </a:endParaRPr>
          </a:p>
        </p:txBody>
      </p:sp>
      <p:pic>
        <p:nvPicPr>
          <p:cNvPr id="5" name="Content Placeholder 7"/>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2221706" y="1219200"/>
            <a:ext cx="4700588" cy="4700588"/>
          </a:xfrm>
        </p:spPr>
      </p:pic>
    </p:spTree>
    <p:extLst>
      <p:ext uri="{BB962C8B-B14F-4D97-AF65-F5344CB8AC3E}">
        <p14:creationId xmlns:p14="http://schemas.microsoft.com/office/powerpoint/2010/main" val="92945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nchor="ctr"/>
          <a:lstStyle/>
          <a:p>
            <a:r>
              <a:rPr lang="en-US" altLang="en-US" b="1" dirty="0">
                <a:solidFill>
                  <a:schemeClr val="tx1"/>
                </a:solidFill>
              </a:rPr>
              <a:t>Start of a Claim</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CB6A7950-B985-42EE-8D5B-B9C4CBB66DF2}"/>
              </a:ext>
            </a:extLst>
          </p:cNvPr>
          <p:cNvSpPr>
            <a:spLocks noGrp="1"/>
          </p:cNvSpPr>
          <p:nvPr>
            <p:ph idx="1"/>
          </p:nvPr>
        </p:nvSpPr>
        <p:spPr/>
        <p:txBody>
          <a:bodyPr anchor="ctr">
            <a:normAutofit fontScale="92500" lnSpcReduction="10000"/>
          </a:bodyPr>
          <a:lstStyle/>
          <a:p>
            <a:pPr indent="-285750">
              <a:buClr>
                <a:srgbClr val="EE5624"/>
              </a:buClr>
            </a:pPr>
            <a:r>
              <a:rPr lang="en-US" altLang="en-US" sz="2400" b="1" dirty="0">
                <a:cs typeface="Times New Roman" panose="02020603050405020304" pitchFamily="18" charset="0"/>
              </a:rPr>
              <a:t>Patient Registration</a:t>
            </a:r>
            <a:r>
              <a:rPr lang="en-US" altLang="en-US" sz="2400" dirty="0">
                <a:cs typeface="Times New Roman" panose="02020603050405020304" pitchFamily="18" charset="0"/>
              </a:rPr>
              <a:t>: Pre-registration and accurate information are key initial requirements in optimizing the healthcare revenue cycle management process. During this step, employees create a patient account that details demographics and insurance coverages by phone, patient portal, or registration forms mailed to the practice/clinic</a:t>
            </a:r>
          </a:p>
          <a:p>
            <a:pPr indent="-285750">
              <a:buClr>
                <a:srgbClr val="EE5624"/>
              </a:buClr>
            </a:pPr>
            <a:r>
              <a:rPr lang="en-US" altLang="en-US" sz="2400" b="1" dirty="0">
                <a:cs typeface="Times New Roman" panose="02020603050405020304" pitchFamily="18" charset="0"/>
              </a:rPr>
              <a:t>Insurance Eligibility</a:t>
            </a:r>
            <a:r>
              <a:rPr lang="en-US" altLang="en-US" sz="2400" dirty="0">
                <a:cs typeface="Times New Roman" panose="02020603050405020304" pitchFamily="18" charset="0"/>
              </a:rPr>
              <a:t>: To help ensure a practice/clinic’s revenue cycle success, it is recommended to verify patient’s insurance eligibility each time an appointment is made</a:t>
            </a:r>
          </a:p>
          <a:p>
            <a:pPr indent="-285750">
              <a:buClr>
                <a:srgbClr val="EE5624"/>
              </a:buClr>
            </a:pPr>
            <a:r>
              <a:rPr lang="en-US" altLang="en-US" sz="2400" b="1" dirty="0">
                <a:cs typeface="Times New Roman" panose="02020603050405020304" pitchFamily="18" charset="0"/>
              </a:rPr>
              <a:t>Patient Appointment</a:t>
            </a:r>
            <a:r>
              <a:rPr lang="en-US" altLang="en-US" sz="2400" dirty="0">
                <a:cs typeface="Times New Roman" panose="02020603050405020304" pitchFamily="18" charset="0"/>
              </a:rPr>
              <a:t>: Appropriate documentation and effective charge capture procedures allow for faster payment of services</a:t>
            </a:r>
          </a:p>
        </p:txBody>
      </p:sp>
    </p:spTree>
    <p:extLst>
      <p:ext uri="{BB962C8B-B14F-4D97-AF65-F5344CB8AC3E}">
        <p14:creationId xmlns:p14="http://schemas.microsoft.com/office/powerpoint/2010/main" val="132476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p:txBody>
          <a:bodyPr anchor="ctr"/>
          <a:lstStyle/>
          <a:p>
            <a:r>
              <a:rPr lang="en-US" altLang="en-US" b="1" dirty="0">
                <a:solidFill>
                  <a:schemeClr val="tx1"/>
                </a:solidFill>
              </a:rPr>
              <a:t>Claim Submission</a:t>
            </a:r>
            <a:endParaRPr lang="en-US" altLang="en-US" sz="2400" b="1" dirty="0">
              <a:ln>
                <a:noFill/>
              </a:ln>
              <a:solidFill>
                <a:schemeClr val="tx1"/>
              </a:solidFill>
            </a:endParaRPr>
          </a:p>
        </p:txBody>
      </p:sp>
      <p:sp>
        <p:nvSpPr>
          <p:cNvPr id="3" name="Content Placeholder 2">
            <a:extLst>
              <a:ext uri="{FF2B5EF4-FFF2-40B4-BE49-F238E27FC236}">
                <a16:creationId xmlns:a16="http://schemas.microsoft.com/office/drawing/2014/main" id="{A4F1746D-49CA-4639-98B0-3B78AC97B54D}"/>
              </a:ext>
            </a:extLst>
          </p:cNvPr>
          <p:cNvSpPr>
            <a:spLocks noGrp="1"/>
          </p:cNvSpPr>
          <p:nvPr>
            <p:ph idx="1"/>
          </p:nvPr>
        </p:nvSpPr>
        <p:spPr>
          <a:xfrm>
            <a:off x="457200" y="1524001"/>
            <a:ext cx="8229600" cy="4146958"/>
          </a:xfrm>
        </p:spPr>
        <p:txBody>
          <a:bodyPr anchor="ctr">
            <a:normAutofit fontScale="70000" lnSpcReduction="20000"/>
          </a:bodyPr>
          <a:lstStyle/>
          <a:p>
            <a:pPr indent="-285750">
              <a:spcBef>
                <a:spcPts val="1200"/>
              </a:spcBef>
              <a:buClr>
                <a:srgbClr val="EE5624"/>
              </a:buClr>
            </a:pPr>
            <a:r>
              <a:rPr lang="en-US" altLang="en-US" sz="2800" b="1" dirty="0">
                <a:cs typeface="Times New Roman" panose="02020603050405020304" pitchFamily="18" charset="0"/>
              </a:rPr>
              <a:t>Charge Entry</a:t>
            </a:r>
            <a:r>
              <a:rPr lang="en-US" altLang="en-US" sz="2800" dirty="0">
                <a:cs typeface="Times New Roman" panose="02020603050405020304" pitchFamily="18" charset="0"/>
              </a:rPr>
              <a:t>: If the charge entry process is not completed in an accurate, timely manner, reimbursement may be impacted. With electronic billing, some practice management (PM) software may have a front-end edit capability that will confirm required data elements and validate coding edits</a:t>
            </a:r>
          </a:p>
          <a:p>
            <a:pPr indent="-285750">
              <a:spcBef>
                <a:spcPts val="1200"/>
              </a:spcBef>
              <a:buClr>
                <a:srgbClr val="EE5624"/>
              </a:buClr>
            </a:pPr>
            <a:r>
              <a:rPr lang="en-US" altLang="en-US" sz="2800" b="1" dirty="0">
                <a:cs typeface="Times New Roman" panose="02020603050405020304" pitchFamily="18" charset="0"/>
              </a:rPr>
              <a:t>Coding: </a:t>
            </a:r>
            <a:r>
              <a:rPr lang="en-US" altLang="en-US" sz="2800" dirty="0">
                <a:cs typeface="Times New Roman" panose="02020603050405020304" pitchFamily="18" charset="0"/>
              </a:rPr>
              <a:t>The practice/clinic must determine who will be responsible for coding/verifying the assignment of Current Procedural Terminology (CPT)-4 procedure codes, Internal Classification of Diseases (ICD)-10 diagnosis codes and modifiers </a:t>
            </a:r>
          </a:p>
          <a:p>
            <a:pPr indent="-285750">
              <a:spcBef>
                <a:spcPts val="1200"/>
              </a:spcBef>
              <a:buClr>
                <a:srgbClr val="EE5624"/>
              </a:buClr>
            </a:pPr>
            <a:r>
              <a:rPr lang="en-US" altLang="en-US" sz="2800" b="1" dirty="0">
                <a:cs typeface="Times New Roman" panose="02020603050405020304" pitchFamily="18" charset="0"/>
              </a:rPr>
              <a:t>Claim Submission: </a:t>
            </a:r>
            <a:r>
              <a:rPr lang="en-US" altLang="en-US" sz="2800" dirty="0">
                <a:cs typeface="Times New Roman" panose="02020603050405020304" pitchFamily="18" charset="0"/>
              </a:rPr>
              <a:t>In contrast to paper claims, clearinghouses are frequently utilized to electronically transmit claims to third-party payers. Reports are generated to alert the practice/clinic if the claims were rejected by the payers</a:t>
            </a:r>
          </a:p>
        </p:txBody>
      </p:sp>
    </p:spTree>
    <p:extLst>
      <p:ext uri="{BB962C8B-B14F-4D97-AF65-F5344CB8AC3E}">
        <p14:creationId xmlns:p14="http://schemas.microsoft.com/office/powerpoint/2010/main" val="68048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3B42-20F6-423D-8849-F2DAC813B8CD}"/>
              </a:ext>
            </a:extLst>
          </p:cNvPr>
          <p:cNvSpPr>
            <a:spLocks noGrp="1"/>
          </p:cNvSpPr>
          <p:nvPr>
            <p:ph type="title"/>
          </p:nvPr>
        </p:nvSpPr>
        <p:spPr/>
        <p:txBody>
          <a:bodyPr/>
          <a:lstStyle/>
          <a:p>
            <a:r>
              <a:rPr lang="en-US" altLang="en-US" dirty="0">
                <a:solidFill>
                  <a:prstClr val="black"/>
                </a:solidFill>
              </a:rPr>
              <a:t>Claims Management</a:t>
            </a:r>
            <a:endParaRPr lang="en-US" dirty="0"/>
          </a:p>
        </p:txBody>
      </p:sp>
      <p:sp>
        <p:nvSpPr>
          <p:cNvPr id="3" name="Content Placeholder 2">
            <a:extLst>
              <a:ext uri="{FF2B5EF4-FFF2-40B4-BE49-F238E27FC236}">
                <a16:creationId xmlns:a16="http://schemas.microsoft.com/office/drawing/2014/main" id="{138F676D-1560-4B61-8850-7BE4E3CFDC4F}"/>
              </a:ext>
            </a:extLst>
          </p:cNvPr>
          <p:cNvSpPr>
            <a:spLocks noGrp="1"/>
          </p:cNvSpPr>
          <p:nvPr>
            <p:ph idx="1"/>
          </p:nvPr>
        </p:nvSpPr>
        <p:spPr>
          <a:xfrm>
            <a:off x="457200" y="1600201"/>
            <a:ext cx="8229600" cy="4267200"/>
          </a:xfrm>
        </p:spPr>
        <p:txBody>
          <a:bodyPr>
            <a:normAutofit fontScale="85000" lnSpcReduction="20000"/>
          </a:bodyPr>
          <a:lstStyle/>
          <a:p>
            <a:pPr indent="-285750">
              <a:spcBef>
                <a:spcPts val="1200"/>
              </a:spcBef>
            </a:pPr>
            <a:r>
              <a:rPr lang="en-US" b="1" dirty="0"/>
              <a:t>Payment Posting: </a:t>
            </a:r>
            <a:r>
              <a:rPr lang="en-US" dirty="0"/>
              <a:t>Whenever possible, electronic remittance should be set-up with payers, as opposed to manual payment posting. The electronic remittance process allows staff members to review and work from an “exception report.” Including payer contract details and fee schedules into the software, will allow for more accurate payment posting</a:t>
            </a:r>
          </a:p>
          <a:p>
            <a:pPr indent="-285750">
              <a:spcBef>
                <a:spcPts val="1200"/>
              </a:spcBef>
            </a:pPr>
            <a:r>
              <a:rPr lang="en-US" b="1" dirty="0"/>
              <a:t>Denial Management:</a:t>
            </a:r>
            <a:r>
              <a:rPr lang="en-US" dirty="0"/>
              <a:t> Best practices recommendations include tracking and trending denials at the time of payment posting. Denials should be tracked by payer, denial type, and provider</a:t>
            </a:r>
          </a:p>
          <a:p>
            <a:pPr indent="-285750">
              <a:spcBef>
                <a:spcPts val="1200"/>
              </a:spcBef>
            </a:pPr>
            <a:r>
              <a:rPr lang="en-US" b="1" dirty="0"/>
              <a:t>Appeals: </a:t>
            </a:r>
            <a:r>
              <a:rPr lang="en-US" dirty="0"/>
              <a:t>Appealing a denied claim does not guarantee that it will be overturned. However, failing to follow the formal process and associated submission timeline, will guarantee non-payment </a:t>
            </a:r>
          </a:p>
        </p:txBody>
      </p:sp>
      <p:sp>
        <p:nvSpPr>
          <p:cNvPr id="4" name="Slide Number Placeholder 3">
            <a:extLst>
              <a:ext uri="{FF2B5EF4-FFF2-40B4-BE49-F238E27FC236}">
                <a16:creationId xmlns:a16="http://schemas.microsoft.com/office/drawing/2014/main" id="{E23FE21A-6A27-41F0-8956-DCBC6023896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61F4AC-59B8-420E-8040-3EDD647604A8}" type="slidenum">
              <a:rPr kumimoji="0" lang="en-US" sz="1200" b="0" i="0" u="none" strike="noStrike" kern="1200" cap="none" spc="0" normalizeH="0" baseline="0" noProof="0" smtClean="0">
                <a:ln>
                  <a:noFill/>
                </a:ln>
                <a:solidFill>
                  <a:prstClr val="white"/>
                </a:solidFill>
                <a:effectLst/>
                <a:uLnTx/>
                <a:uFillTx/>
                <a:latin typeface="Helvetica Neue"/>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white"/>
              </a:solidFill>
              <a:effectLst/>
              <a:uLnTx/>
              <a:uFillTx/>
              <a:latin typeface="Helvetica Neue"/>
              <a:ea typeface="+mn-ea"/>
              <a:cs typeface="+mn-cs"/>
            </a:endParaRPr>
          </a:p>
        </p:txBody>
      </p:sp>
    </p:spTree>
    <p:extLst>
      <p:ext uri="{BB962C8B-B14F-4D97-AF65-F5344CB8AC3E}">
        <p14:creationId xmlns:p14="http://schemas.microsoft.com/office/powerpoint/2010/main" val="2051909816"/>
      </p:ext>
    </p:extLst>
  </p:cSld>
  <p:clrMapOvr>
    <a:masterClrMapping/>
  </p:clrMapOvr>
</p:sld>
</file>

<file path=ppt/theme/theme1.xml><?xml version="1.0" encoding="utf-8"?>
<a:theme xmlns:a="http://schemas.openxmlformats.org/drawingml/2006/main" name="Ligh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2690</TotalTime>
  <Words>4142</Words>
  <Application>Microsoft Macintosh PowerPoint</Application>
  <PresentationFormat>On-screen Show (4:3)</PresentationFormat>
  <Paragraphs>378</Paragraphs>
  <Slides>42</Slides>
  <Notes>36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3" baseType="lpstr">
      <vt:lpstr>Arial</vt:lpstr>
      <vt:lpstr>Calibri</vt:lpstr>
      <vt:lpstr>Georgia</vt:lpstr>
      <vt:lpstr>Helvetica Neue</vt:lpstr>
      <vt:lpstr>Helvetica Neue Thin</vt:lpstr>
      <vt:lpstr>Times New Roman</vt:lpstr>
      <vt:lpstr>Verdana</vt:lpstr>
      <vt:lpstr>Wingdings</vt:lpstr>
      <vt:lpstr>Light Theme</vt:lpstr>
      <vt:lpstr>Title Slides</vt:lpstr>
      <vt:lpstr>Worksheet</vt:lpstr>
      <vt:lpstr>PowerPoint Presentation</vt:lpstr>
      <vt:lpstr>RR Health Strategies  </vt:lpstr>
      <vt:lpstr>Learning Objectives</vt:lpstr>
      <vt:lpstr>Medical Billing and Revenue Cycle Fundamentals</vt:lpstr>
      <vt:lpstr>Definitions</vt:lpstr>
      <vt:lpstr>Revenue Cycle Management Overview</vt:lpstr>
      <vt:lpstr>Start of a Claim</vt:lpstr>
      <vt:lpstr>Claim Submission</vt:lpstr>
      <vt:lpstr>Claims Management</vt:lpstr>
      <vt:lpstr>Accounts Receivable (A/R) Management</vt:lpstr>
      <vt:lpstr>Analytics</vt:lpstr>
      <vt:lpstr>Sample Year to Date (YTD) Productivity Report</vt:lpstr>
      <vt:lpstr>Sample Year to Date (YTD)  A/R Totals Report</vt:lpstr>
      <vt:lpstr>Sample System Financial Summary Report</vt:lpstr>
      <vt:lpstr>Operational Workflow</vt:lpstr>
      <vt:lpstr>Operational Workflow</vt:lpstr>
      <vt:lpstr>Medical Billing Workflow</vt:lpstr>
      <vt:lpstr>Front Desk Operational Workflow</vt:lpstr>
      <vt:lpstr>Front Desk Operational Workflow</vt:lpstr>
      <vt:lpstr>Patient Accounts Receivable</vt:lpstr>
      <vt:lpstr>Staffing Your Billing Office</vt:lpstr>
      <vt:lpstr>Staffing Model</vt:lpstr>
      <vt:lpstr>Sample Staffing Model</vt:lpstr>
      <vt:lpstr>Key Billing Staff Roles</vt:lpstr>
      <vt:lpstr>Billing Manager </vt:lpstr>
      <vt:lpstr>Billing Manager </vt:lpstr>
      <vt:lpstr>Medical Coder</vt:lpstr>
      <vt:lpstr>Medical Coder</vt:lpstr>
      <vt:lpstr>Charge Entry/Claim Reconciliation Clerk</vt:lpstr>
      <vt:lpstr>Charge Entry/Claim Reconciliation Clerk</vt:lpstr>
      <vt:lpstr>Claim Submission Clerk</vt:lpstr>
      <vt:lpstr>Claim Submission Clerk</vt:lpstr>
      <vt:lpstr>Payment Posting Clerk</vt:lpstr>
      <vt:lpstr>Payment Posting Clerk</vt:lpstr>
      <vt:lpstr>Accounts Receivable (A/R) Clerk </vt:lpstr>
      <vt:lpstr>Accounts Receivable (A/R) Clerk </vt:lpstr>
      <vt:lpstr>Staffing in a Smaller Office</vt:lpstr>
      <vt:lpstr>Outsourcing Medical Billing</vt:lpstr>
      <vt:lpstr>Case Study</vt:lpstr>
      <vt:lpstr>Watauga Medical Center </vt:lpstr>
      <vt:lpstr>Session Highlights</vt:lpstr>
      <vt:lpstr>Session 2 Mini-Assignments</vt:lpstr>
    </vt:vector>
  </TitlesOfParts>
  <Company>Primary Care Development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Care Development Corporation PCMH Boot Camp</dc:title>
  <dc:creator>Primary Care Development Corp</dc:creator>
  <cp:lastModifiedBy>Alan Gambrell</cp:lastModifiedBy>
  <cp:revision>292</cp:revision>
  <cp:lastPrinted>2016-10-05T17:03:25Z</cp:lastPrinted>
  <dcterms:created xsi:type="dcterms:W3CDTF">2016-08-03T16:04:28Z</dcterms:created>
  <dcterms:modified xsi:type="dcterms:W3CDTF">2020-06-18T14:48:07Z</dcterms:modified>
</cp:coreProperties>
</file>