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icpjArxZ6EPm7FORaGUsIeZVyV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8815B9-1738-4D13-97B0-04970F8138AE}">
  <a:tblStyle styleId="{C88815B9-1738-4D13-97B0-04970F8138A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b="off" i="off"/>
      <a:tcStyle>
        <a:tcBdr/>
        <a:fill>
          <a:solidFill>
            <a:srgbClr val="E7F3F4"/>
          </a:solidFill>
        </a:fill>
      </a:tcStyle>
    </a:band1H>
    <a:band2H>
      <a:tcTxStyle b="off" i="off"/>
      <a:tcStyle>
        <a:tcBdr/>
      </a:tcStyle>
    </a:band2H>
    <a:band1V>
      <a:tcTxStyle b="off" i="off"/>
      <a:tcStyle>
        <a:tcBdr/>
        <a:fill>
          <a:solidFill>
            <a:srgbClr val="E7F3F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40" autoAdjust="0"/>
  </p:normalViewPr>
  <p:slideViewPr>
    <p:cSldViewPr snapToGrid="0">
      <p:cViewPr varScale="1">
        <p:scale>
          <a:sx n="82" d="100"/>
          <a:sy n="82" d="100"/>
        </p:scale>
        <p:origin x="2376"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85961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hebody.com/content/art56448.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93333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
        <p:nvSpPr>
          <p:cNvPr id="189" name="Google Shape;18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Font typeface="Noto Sans Symbols"/>
              <a:buNone/>
            </a:pPr>
            <a:r>
              <a:rPr lang="en-US" sz="1200" dirty="0">
                <a:solidFill>
                  <a:srgbClr val="000000"/>
                </a:solidFill>
                <a:latin typeface="Calibri"/>
                <a:ea typeface="Calibri"/>
                <a:cs typeface="Calibri"/>
                <a:sym typeface="Calibri"/>
              </a:rPr>
              <a:t>Review the slide. </a:t>
            </a:r>
            <a:endParaRPr dirty="0"/>
          </a:p>
        </p:txBody>
      </p:sp>
    </p:spTree>
    <p:extLst>
      <p:ext uri="{BB962C8B-B14F-4D97-AF65-F5344CB8AC3E}">
        <p14:creationId xmlns:p14="http://schemas.microsoft.com/office/powerpoint/2010/main" val="265033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4130" marR="0" lvl="0" indent="-24130" algn="l" rtl="0">
              <a:lnSpc>
                <a:spcPct val="100000"/>
              </a:lnSpc>
              <a:spcBef>
                <a:spcPts val="0"/>
              </a:spcBef>
              <a:spcAft>
                <a:spcPts val="0"/>
              </a:spcAft>
              <a:buSzPts val="1400"/>
              <a:buNone/>
            </a:pPr>
            <a:r>
              <a:rPr lang="en-US" sz="1200" b="0" dirty="0">
                <a:solidFill>
                  <a:srgbClr val="000000"/>
                </a:solidFill>
                <a:latin typeface="Calibri"/>
                <a:ea typeface="Calibri"/>
                <a:cs typeface="Calibri"/>
                <a:sym typeface="Calibri"/>
              </a:rPr>
              <a:t>Activity: Promoting adherence </a:t>
            </a:r>
            <a:endParaRPr sz="1200"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Ask participants to return to the same groups for the next activity. </a:t>
            </a: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Tell the groups that clients have a number of reasons that they skip taking HIV medications. Ask the group to write as many reasons that they can think of on the flip chart sheet provided on the wall; they have 3 minutes to do so. </a:t>
            </a:r>
            <a:endParaRPr dirty="0"/>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Take a quick look at the newsprint to identify any differences to be pointed out without mentioning the same answers. </a:t>
            </a:r>
            <a:endParaRPr dirty="0"/>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Ask the participants if there are any other reasons that were not mentioned? </a:t>
            </a:r>
            <a:endParaRPr dirty="0"/>
          </a:p>
          <a:p>
            <a:pPr marL="0" lvl="0" indent="0" algn="l" rtl="0">
              <a:lnSpc>
                <a:spcPct val="100000"/>
              </a:lnSpc>
              <a:spcBef>
                <a:spcPts val="1200"/>
              </a:spcBef>
              <a:spcAft>
                <a:spcPts val="0"/>
              </a:spcAft>
              <a:buSzPts val="1400"/>
              <a:buFont typeface="Calibri"/>
              <a:buNone/>
            </a:pPr>
            <a:endParaRPr dirty="0"/>
          </a:p>
          <a:p>
            <a:pPr marL="228600" lvl="1" indent="0" algn="l" rtl="0">
              <a:lnSpc>
                <a:spcPct val="100000"/>
              </a:lnSpc>
              <a:spcBef>
                <a:spcPts val="0"/>
              </a:spcBef>
              <a:spcAft>
                <a:spcPts val="0"/>
              </a:spcAft>
              <a:buSzPts val="1400"/>
              <a:buFont typeface="Calibri"/>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b="1" dirty="0">
                <a:solidFill>
                  <a:srgbClr val="000000"/>
                </a:solidFill>
                <a:latin typeface="Calibri"/>
                <a:ea typeface="Calibri"/>
                <a:cs typeface="Calibri"/>
                <a:sym typeface="Calibri"/>
              </a:rPr>
              <a:t>Promoting Adherence: Active Listening Practice</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Divide class into pairs; groups of two.</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Distribute the handout Active Listening Techniques.  Review the 5 techniques and examples. Tell participants we are going to practice these techniques with our partner.</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Give the instructions that each team will select one barrier from the flipchart that the group previously identified as reasons that a client is not taking their medication.  </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Each team will conduct a role play; one participant will play the role of client while the other will play the role of a Community Health Worker.  </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Distribute the handout Active Listening-Role Play. Using the active listening techniques handout the Community Health Worker will select a technique to role play and the participant who is the client will role play the barrier; acting out why it’s difficult to be adherent to HIV medications. For example-Active Listening skill technique-Restating. Client role may explain the following :</a:t>
            </a:r>
            <a:r>
              <a:rPr lang="en-US" sz="1200" b="1"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1" i="0" u="none" strike="noStrike" cap="none" dirty="0">
                <a:solidFill>
                  <a:schemeClr val="dk1"/>
                </a:solidFill>
                <a:latin typeface="Calibri"/>
                <a:ea typeface="Calibri"/>
                <a:cs typeface="Calibri"/>
                <a:sym typeface="Calibri"/>
              </a:rPr>
              <a:t>Client’s role play response</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Adherence has been my priority since when I was diagnosed a year ago, but I wasn’t working. Now that I am working, my new job at the hospital is shift work and honestly I don’t have time to take my meds.</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1" i="0" u="none" strike="noStrike" cap="none" dirty="0">
                <a:solidFill>
                  <a:schemeClr val="dk1"/>
                </a:solidFill>
                <a:latin typeface="Calibri"/>
                <a:ea typeface="Calibri"/>
                <a:cs typeface="Calibri"/>
                <a:sym typeface="Calibri"/>
              </a:rPr>
              <a:t>Community Health Worker role play response</a:t>
            </a:r>
            <a:endParaRPr sz="1200" b="0" i="0" u="none" strike="noStrike" cap="none" dirty="0">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“So, you would like to get back on track with taking your medication every day but working varied shifts at the hospital causes you to forget to take your HIV medication and need a strategy to help you remember; is that correct?” </a:t>
            </a:r>
            <a:r>
              <a:rPr lang="en-US" sz="1200" b="1" i="0" u="none" strike="noStrike" cap="none" dirty="0">
                <a:solidFill>
                  <a:schemeClr val="dk1"/>
                </a:solidFill>
                <a:latin typeface="Calibri"/>
                <a:ea typeface="Calibri"/>
                <a:cs typeface="Calibri"/>
                <a:sym typeface="Calibri"/>
              </a:rPr>
              <a:t> </a:t>
            </a:r>
            <a:endParaRPr dirty="0"/>
          </a:p>
          <a:p>
            <a:pPr marL="228600" lvl="0"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Give participants 10 minutes to practice. Then debrief the activity by asking the following questions:</a:t>
            </a:r>
            <a:endParaRPr dirty="0"/>
          </a:p>
          <a:p>
            <a:pPr marL="685800" lvl="1" indent="0" algn="l" rtl="0">
              <a:lnSpc>
                <a:spcPct val="100000"/>
              </a:lnSpc>
              <a:spcBef>
                <a:spcPts val="0"/>
              </a:spcBef>
              <a:spcAft>
                <a:spcPts val="0"/>
              </a:spcAft>
              <a:buSzPts val="1400"/>
              <a:buFont typeface="Calibri"/>
              <a:buNone/>
            </a:pPr>
            <a:r>
              <a:rPr lang="en-US" sz="1200" b="0" i="0" u="none" strike="noStrike" cap="none" dirty="0">
                <a:solidFill>
                  <a:schemeClr val="dk1"/>
                </a:solidFill>
                <a:latin typeface="Calibri"/>
                <a:ea typeface="Calibri"/>
                <a:cs typeface="Calibri"/>
                <a:sym typeface="Calibri"/>
              </a:rPr>
              <a:t>What there a technique that was easier to use? more difficult? </a:t>
            </a:r>
            <a:endParaRPr sz="1200" b="0" i="0" u="none" strike="noStrike" cap="none" dirty="0">
              <a:solidFill>
                <a:schemeClr val="dk1"/>
              </a:solidFill>
              <a:latin typeface="Calibri"/>
              <a:ea typeface="Calibri"/>
              <a:cs typeface="Calibri"/>
              <a:sym typeface="Calibri"/>
            </a:endParaRPr>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442591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
        <p:nvSpPr>
          <p:cNvPr id="205" name="Google Shape;20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12:notes"/>
          <p:cNvSpPr txBox="1">
            <a:spLocks noGrp="1"/>
          </p:cNvSpPr>
          <p:nvPr>
            <p:ph type="body" idx="1"/>
          </p:nvPr>
        </p:nvSpPr>
        <p:spPr>
          <a:xfrm>
            <a:off x="685800" y="4267200"/>
            <a:ext cx="5486400" cy="419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0"/>
              <a:t>Review the slide. </a:t>
            </a:r>
            <a:endParaRPr sz="1100" b="0"/>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20642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
        <p:nvSpPr>
          <p:cNvPr id="215" name="Google Shape;21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3:notes"/>
          <p:cNvSpPr txBox="1">
            <a:spLocks noGrp="1"/>
          </p:cNvSpPr>
          <p:nvPr>
            <p:ph type="body" idx="1"/>
          </p:nvPr>
        </p:nvSpPr>
        <p:spPr>
          <a:xfrm>
            <a:off x="685800" y="4267200"/>
            <a:ext cx="5486400" cy="42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900" dirty="0"/>
              <a:t>Why clients may skip their HIV medications – and how to help them. </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“Honestly, it just slipped my mind.”</a:t>
            </a:r>
            <a:endParaRPr dirty="0"/>
          </a:p>
          <a:p>
            <a:pPr marL="0" lvl="0" indent="0" algn="l" rtl="0">
              <a:lnSpc>
                <a:spcPct val="100000"/>
              </a:lnSpc>
              <a:spcBef>
                <a:spcPts val="0"/>
              </a:spcBef>
              <a:spcAft>
                <a:spcPts val="0"/>
              </a:spcAft>
              <a:buSzPts val="1400"/>
              <a:buNone/>
            </a:pPr>
            <a:r>
              <a:rPr lang="en-US" sz="900" dirty="0"/>
              <a:t>The key to remembering is tailoring your meds to your schedule. In order to remember to take your meds, you have to have a system that works </a:t>
            </a:r>
            <a:r>
              <a:rPr lang="en-US" sz="900" i="1" dirty="0"/>
              <a:t>with</a:t>
            </a:r>
            <a:r>
              <a:rPr lang="en-US" sz="900" dirty="0"/>
              <a:t> your routine, not against it.</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What if you forget or miss a dose?</a:t>
            </a:r>
            <a:endParaRPr sz="900" dirty="0"/>
          </a:p>
          <a:p>
            <a:pPr marL="0" lvl="0" indent="0" algn="l" rtl="0">
              <a:lnSpc>
                <a:spcPct val="100000"/>
              </a:lnSpc>
              <a:spcBef>
                <a:spcPts val="0"/>
              </a:spcBef>
              <a:spcAft>
                <a:spcPts val="0"/>
              </a:spcAft>
              <a:buSzPts val="1400"/>
              <a:buNone/>
            </a:pPr>
            <a:r>
              <a:rPr lang="en-US" sz="900" b="0" dirty="0"/>
              <a:t>Almost everyone will forget or be late at some time, and this will be fine. </a:t>
            </a:r>
            <a:r>
              <a:rPr lang="en-US" sz="900" dirty="0"/>
              <a:t>But there is a difference between an occasional missed dose and regularly forgetting on a daily or weekly basis.  Be strict with yourself to assess how adherent you are. Taking days off treatment is a risky way to use HIV drugs.</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You need a regimen that you can follow every day.</a:t>
            </a:r>
            <a:endParaRPr sz="900" dirty="0"/>
          </a:p>
          <a:p>
            <a:pPr marL="0" lvl="0" indent="0" algn="l" rtl="0">
              <a:lnSpc>
                <a:spcPct val="100000"/>
              </a:lnSpc>
              <a:spcBef>
                <a:spcPts val="0"/>
              </a:spcBef>
              <a:spcAft>
                <a:spcPts val="0"/>
              </a:spcAft>
              <a:buSzPts val="1400"/>
              <a:buNone/>
            </a:pPr>
            <a:r>
              <a:rPr lang="en-US" sz="900" dirty="0"/>
              <a:t>This includes both during the weekend and in during different situations you may encounter in life.</a:t>
            </a:r>
            <a:endParaRPr dirty="0"/>
          </a:p>
          <a:p>
            <a:pPr marL="0" lvl="0" indent="0" algn="l" rtl="0">
              <a:lnSpc>
                <a:spcPct val="100000"/>
              </a:lnSpc>
              <a:spcBef>
                <a:spcPts val="0"/>
              </a:spcBef>
              <a:spcAft>
                <a:spcPts val="0"/>
              </a:spcAft>
              <a:buSzPts val="1400"/>
              <a:buNone/>
            </a:pPr>
            <a:endParaRPr sz="900" b="1" dirty="0"/>
          </a:p>
          <a:p>
            <a:pPr marL="0" lvl="0" indent="0" algn="l" rtl="0">
              <a:lnSpc>
                <a:spcPct val="100000"/>
              </a:lnSpc>
              <a:spcBef>
                <a:spcPts val="0"/>
              </a:spcBef>
              <a:spcAft>
                <a:spcPts val="0"/>
              </a:spcAft>
              <a:buSzPts val="1400"/>
              <a:buNone/>
            </a:pPr>
            <a:r>
              <a:rPr lang="en-US" sz="900" b="1" dirty="0"/>
              <a:t>Don’t double dose</a:t>
            </a:r>
            <a:endParaRPr sz="900" dirty="0"/>
          </a:p>
          <a:p>
            <a:pPr marL="0" lvl="0" indent="0" algn="l" rtl="0">
              <a:lnSpc>
                <a:spcPct val="100000"/>
              </a:lnSpc>
              <a:spcBef>
                <a:spcPts val="0"/>
              </a:spcBef>
              <a:spcAft>
                <a:spcPts val="0"/>
              </a:spcAft>
              <a:buSzPts val="1400"/>
              <a:buNone/>
            </a:pPr>
            <a:r>
              <a:rPr lang="en-US" sz="900" dirty="0"/>
              <a:t>Many combinations are taken once daily. This usually means taking them every 24 hours. Twice-daily drugs need to be taken every 12 hours. If you realize you have missed a dose, take it as soon as you remember. If you only realize you missed a dose when you're going to take your next dose, do not take a double dose.</a:t>
            </a:r>
            <a:endParaRPr sz="900"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“I can’t always afford my meds.”</a:t>
            </a:r>
            <a:r>
              <a:rPr lang="en-US" sz="800" b="1" dirty="0"/>
              <a:t> </a:t>
            </a:r>
            <a:endParaRPr sz="900" b="1" dirty="0"/>
          </a:p>
          <a:p>
            <a:pPr marL="0" lvl="0" indent="0" algn="l" rtl="0">
              <a:lnSpc>
                <a:spcPct val="100000"/>
              </a:lnSpc>
              <a:spcBef>
                <a:spcPts val="0"/>
              </a:spcBef>
              <a:spcAft>
                <a:spcPts val="0"/>
              </a:spcAft>
              <a:buSzPts val="1400"/>
              <a:buNone/>
            </a:pPr>
            <a:r>
              <a:rPr lang="en-US" sz="900" dirty="0"/>
              <a:t>Not all interruptions in treatment are based on things that you can control, especially when it comes to money. Whether you have lost your job and with it your health insurance; you never had health insurance; you don't qualify for government assistance; you were placed on the AIDS Drug Assistance Program (ADAP) waiting list; or your insurance doesn't cover the entire cost of your meds, being able to pay out of pocket can cost thousands a month. Those who don't have that kind of money may find themselves going without. This issue may not be fixable, but talk to your provider about patient assistance programs to see what your next steps should be.</a:t>
            </a:r>
            <a:endParaRPr dirty="0"/>
          </a:p>
          <a:p>
            <a:pPr marL="0" lvl="0" indent="0" algn="l" rtl="0">
              <a:lnSpc>
                <a:spcPct val="100000"/>
              </a:lnSpc>
              <a:spcBef>
                <a:spcPts val="0"/>
              </a:spcBef>
              <a:spcAft>
                <a:spcPts val="0"/>
              </a:spcAft>
              <a:buSzPts val="1400"/>
              <a:buNone/>
            </a:pPr>
            <a:endParaRPr sz="900" dirty="0"/>
          </a:p>
          <a:p>
            <a:pPr marL="0" lvl="0" indent="0" algn="l" rtl="0">
              <a:lnSpc>
                <a:spcPct val="100000"/>
              </a:lnSpc>
              <a:spcBef>
                <a:spcPts val="0"/>
              </a:spcBef>
              <a:spcAft>
                <a:spcPts val="0"/>
              </a:spcAft>
              <a:buSzPts val="1400"/>
              <a:buNone/>
            </a:pPr>
            <a:r>
              <a:rPr lang="en-US" sz="900" b="1" dirty="0"/>
              <a:t>"My side effects are out of control."</a:t>
            </a:r>
            <a:endParaRPr sz="900" dirty="0"/>
          </a:p>
          <a:p>
            <a:pPr marL="0" lvl="0" indent="0" algn="l" rtl="0">
              <a:lnSpc>
                <a:spcPct val="100000"/>
              </a:lnSpc>
              <a:spcBef>
                <a:spcPts val="0"/>
              </a:spcBef>
              <a:spcAft>
                <a:spcPts val="0"/>
              </a:spcAft>
              <a:buSzPts val="1400"/>
              <a:buNone/>
            </a:pPr>
            <a:r>
              <a:rPr lang="en-US" sz="900" dirty="0"/>
              <a:t>Side effects can be bad. Not everyone will experience them, but some will. And whether it's vomiting, diarrhea, wild dreams, nerve damage, higher cholesterol levels, lipodystrophy, or depression, side effects can seriously impact your motivation to adhere to your medications. The key is to be knowledgeable and know what to expect </a:t>
            </a:r>
            <a:r>
              <a:rPr lang="en-US" sz="900" i="1" dirty="0"/>
              <a:t>before</a:t>
            </a:r>
            <a:r>
              <a:rPr lang="en-US" sz="900" dirty="0"/>
              <a:t> you start treatment. Also, ask your health care provider how to manage minor side effects if they arise. If you do experience some side effects and they are intolerable, don't just quit your treatment altogether. Speak to your health care provider about other alternatives and the possibility of switching your regimen to something else.</a:t>
            </a:r>
            <a:endParaRPr sz="900" dirty="0"/>
          </a:p>
          <a:p>
            <a:pPr marL="0" lvl="0" indent="0" algn="l" rtl="0">
              <a:lnSpc>
                <a:spcPct val="100000"/>
              </a:lnSpc>
              <a:spcBef>
                <a:spcPts val="0"/>
              </a:spcBef>
              <a:spcAft>
                <a:spcPts val="0"/>
              </a:spcAft>
              <a:buSzPts val="1400"/>
              <a:buNone/>
            </a:pPr>
            <a:endParaRPr sz="900" b="1" dirty="0"/>
          </a:p>
        </p:txBody>
      </p:sp>
    </p:spTree>
    <p:extLst>
      <p:ext uri="{BB962C8B-B14F-4D97-AF65-F5344CB8AC3E}">
        <p14:creationId xmlns:p14="http://schemas.microsoft.com/office/powerpoint/2010/main" val="393180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400550"/>
            <a:ext cx="5486400" cy="3981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b="1" dirty="0"/>
              <a:t>"My housing isn't always stable."</a:t>
            </a:r>
            <a:endParaRPr dirty="0"/>
          </a:p>
          <a:p>
            <a:pPr marL="0" lvl="0" indent="0" algn="l" rtl="0">
              <a:lnSpc>
                <a:spcPct val="100000"/>
              </a:lnSpc>
              <a:spcBef>
                <a:spcPts val="0"/>
              </a:spcBef>
              <a:spcAft>
                <a:spcPts val="0"/>
              </a:spcAft>
              <a:buSzPts val="1400"/>
              <a:buNone/>
            </a:pPr>
            <a:r>
              <a:rPr lang="en-US" sz="1000" dirty="0"/>
              <a:t>In the 2010 documentary </a:t>
            </a:r>
            <a:r>
              <a:rPr lang="en-US" sz="1000" i="1" u="sng" dirty="0">
                <a:solidFill>
                  <a:schemeClr val="hlink"/>
                </a:solidFill>
                <a:hlinkClick r:id="rId3"/>
              </a:rPr>
              <a:t>The Other City</a:t>
            </a:r>
            <a:r>
              <a:rPr lang="en-US" sz="1000" dirty="0"/>
              <a:t>, one of the most heartbreaking moments was when </a:t>
            </a:r>
            <a:r>
              <a:rPr lang="en-US" sz="1000" dirty="0" err="1"/>
              <a:t>J'Mia</a:t>
            </a:r>
            <a:r>
              <a:rPr lang="en-US" sz="1000" dirty="0"/>
              <a:t> Edwards, an mother of three with HIV who was struggling to maintain her Section 8 housing, looked into the camera and said, "I need an apartment. My housing </a:t>
            </a:r>
            <a:r>
              <a:rPr lang="en-US" sz="1000" i="1" dirty="0"/>
              <a:t>is</a:t>
            </a:r>
            <a:r>
              <a:rPr lang="en-US" sz="1000" dirty="0"/>
              <a:t> my prevention.” For people with HIV who are homeless or who have unstable housing, basic needs (such as food, clothing, shelter and caring for children) often outrank taking their meds. No one can fault them for that. Also, having a stable roof over your head means you have a safe place to store your medication and refrigerate it if needed.</a:t>
            </a:r>
            <a:endParaRPr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b="1" dirty="0"/>
              <a:t>"I have too much going on."</a:t>
            </a:r>
            <a:endParaRPr dirty="0"/>
          </a:p>
          <a:p>
            <a:pPr marL="0" lvl="0" indent="0" algn="l" rtl="0">
              <a:lnSpc>
                <a:spcPct val="100000"/>
              </a:lnSpc>
              <a:spcBef>
                <a:spcPts val="0"/>
              </a:spcBef>
              <a:spcAft>
                <a:spcPts val="0"/>
              </a:spcAft>
              <a:buSzPts val="1400"/>
              <a:buNone/>
            </a:pPr>
            <a:r>
              <a:rPr lang="en-US" sz="1000" dirty="0"/>
              <a:t>Life doesn't stop because you have been diagnosed with a disease—nor do your responsibilities. Whether it's a chaotic work schedule, taking care of loved ones, or juggling a job and school, the act of getting your medications refilled regularly and taking them consistently is difficult to maintain when so much is expected of you. But balance is important, especially when it comes to your health. If you can't take care of yourself first, how are you going to be able to take care of your other responsibilities if you get really sick?</a:t>
            </a:r>
            <a:endParaRPr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b="1" dirty="0"/>
              <a:t>"I'm depressed."</a:t>
            </a:r>
            <a:endParaRPr dirty="0"/>
          </a:p>
          <a:p>
            <a:pPr marL="0" lvl="0" indent="0" algn="l" rtl="0">
              <a:lnSpc>
                <a:spcPct val="100000"/>
              </a:lnSpc>
              <a:spcBef>
                <a:spcPts val="0"/>
              </a:spcBef>
              <a:spcAft>
                <a:spcPts val="0"/>
              </a:spcAft>
              <a:buSzPts val="1400"/>
              <a:buNone/>
            </a:pPr>
            <a:r>
              <a:rPr lang="en-US" sz="1000" dirty="0"/>
              <a:t>Mental health issues are not uncommon for people with HIV. Stigma, isolation, and rejection can lead to depression—and if that depression goes untreated, it can deeply impact your ability to adhere to your medications. Even worse: Depression in the HIV community is massively underdiagnosed. HIV care providers need to step up and better screen for mental health issues. But that doesn't mean that you can't open up and talk to your provider about how you are feeling emotionally, especially if those feelings are a factor in why you are not taking your medicine.</a:t>
            </a:r>
            <a:endParaRPr dirty="0"/>
          </a:p>
        </p:txBody>
      </p:sp>
      <p:sp>
        <p:nvSpPr>
          <p:cNvPr id="229" name="Google Shape;2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908431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
        <p:nvSpPr>
          <p:cNvPr id="239" name="Google Shape;23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slide. </a:t>
            </a:r>
            <a:endParaRPr/>
          </a:p>
        </p:txBody>
      </p:sp>
    </p:spTree>
    <p:extLst>
      <p:ext uri="{BB962C8B-B14F-4D97-AF65-F5344CB8AC3E}">
        <p14:creationId xmlns:p14="http://schemas.microsoft.com/office/powerpoint/2010/main" val="79109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
        <p:nvSpPr>
          <p:cNvPr id="249" name="Google Shape;24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16:notes"/>
          <p:cNvSpPr txBox="1">
            <a:spLocks noGrp="1"/>
          </p:cNvSpPr>
          <p:nvPr>
            <p:ph type="body" idx="1"/>
          </p:nvPr>
        </p:nvSpPr>
        <p:spPr>
          <a:xfrm>
            <a:off x="685800" y="4191000"/>
            <a:ext cx="5486400" cy="419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sz="900"/>
              <a:t>Review the slide. </a:t>
            </a:r>
            <a:endParaRPr sz="900"/>
          </a:p>
          <a:p>
            <a:pPr marL="0" lvl="0" indent="0" algn="l" rtl="0">
              <a:lnSpc>
                <a:spcPct val="100000"/>
              </a:lnSpc>
              <a:spcBef>
                <a:spcPts val="0"/>
              </a:spcBef>
              <a:spcAft>
                <a:spcPts val="0"/>
              </a:spcAft>
              <a:buClr>
                <a:schemeClr val="dk1"/>
              </a:buClr>
              <a:buSzPts val="1200"/>
              <a:buFont typeface="Arial"/>
              <a:buNone/>
            </a:pPr>
            <a:r>
              <a:rPr lang="en-US" sz="900"/>
              <a:t>Additional notes:</a:t>
            </a:r>
            <a:endParaRPr/>
          </a:p>
          <a:p>
            <a:pPr marL="174708" lvl="0" indent="-98508" algn="l" rtl="0">
              <a:lnSpc>
                <a:spcPct val="100000"/>
              </a:lnSpc>
              <a:spcBef>
                <a:spcPts val="0"/>
              </a:spcBef>
              <a:spcAft>
                <a:spcPts val="0"/>
              </a:spcAft>
              <a:buClr>
                <a:schemeClr val="dk1"/>
              </a:buClr>
              <a:buSzPts val="1200"/>
              <a:buFont typeface="Arial"/>
              <a:buNone/>
            </a:pPr>
            <a:endParaRPr sz="900"/>
          </a:p>
          <a:p>
            <a:pPr marL="174708" lvl="0" indent="-174708" algn="l" rtl="0">
              <a:lnSpc>
                <a:spcPct val="100000"/>
              </a:lnSpc>
              <a:spcBef>
                <a:spcPts val="0"/>
              </a:spcBef>
              <a:spcAft>
                <a:spcPts val="0"/>
              </a:spcAft>
              <a:buClr>
                <a:schemeClr val="dk1"/>
              </a:buClr>
              <a:buSzPts val="1200"/>
              <a:buFont typeface="Arial"/>
              <a:buChar char="•"/>
            </a:pPr>
            <a:r>
              <a:rPr lang="en-US" sz="900"/>
              <a:t>Use a 7 day pill box. Once a week, fill the pill box with your medications for the entire week. </a:t>
            </a:r>
            <a:endParaRPr sz="900"/>
          </a:p>
          <a:p>
            <a:pPr marL="174708" lvl="0" indent="-174708" algn="l" rtl="0">
              <a:lnSpc>
                <a:spcPct val="100000"/>
              </a:lnSpc>
              <a:spcBef>
                <a:spcPts val="0"/>
              </a:spcBef>
              <a:spcAft>
                <a:spcPts val="0"/>
              </a:spcAft>
              <a:buClr>
                <a:schemeClr val="dk1"/>
              </a:buClr>
              <a:buSzPts val="1200"/>
              <a:buFont typeface="Arial"/>
              <a:buChar char="•"/>
            </a:pPr>
            <a:r>
              <a:rPr lang="en-US" sz="900"/>
              <a:t>Leave the tab up each day after taking the medication to see that you have taken it.</a:t>
            </a:r>
            <a:endParaRPr sz="900"/>
          </a:p>
          <a:p>
            <a:pPr marL="174708" lvl="0" indent="-174708" algn="l" rtl="0">
              <a:lnSpc>
                <a:spcPct val="100000"/>
              </a:lnSpc>
              <a:spcBef>
                <a:spcPts val="0"/>
              </a:spcBef>
              <a:spcAft>
                <a:spcPts val="0"/>
              </a:spcAft>
              <a:buClr>
                <a:schemeClr val="dk1"/>
              </a:buClr>
              <a:buSzPts val="1200"/>
              <a:buFont typeface="Arial"/>
              <a:buChar char="•"/>
            </a:pPr>
            <a:r>
              <a:rPr lang="en-US" sz="900"/>
              <a:t>Review anticipated problems and barriers to adherence, which then permits the patient to work out solutions on their own, or with assistance. For this purpose, some providers give their patients a week's worth of jelly beans or M&amp;Ms to try to follow the prescribed schedule and see where they falter. </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Which doses are problematic? What are the circumstances? What is the patient thinking when errors occur? What is the patient's attitude about mistakes? Do they consider a fifteen-minute delay a catastrophe signifying irremediable failure? Alternatively, are they sanguine about missing a weekend's worth of medications? Such rehearsal is often extremely helpful in anticipating and correcting potential pitfalls.</a:t>
            </a:r>
            <a:endParaRPr sz="900"/>
          </a:p>
          <a:p>
            <a:pPr marL="0" lvl="0" indent="0" algn="l" rtl="0">
              <a:lnSpc>
                <a:spcPct val="100000"/>
              </a:lnSpc>
              <a:spcBef>
                <a:spcPts val="0"/>
              </a:spcBef>
              <a:spcAft>
                <a:spcPts val="0"/>
              </a:spcAft>
              <a:buSzPts val="1400"/>
              <a:buNone/>
            </a:pPr>
            <a:endParaRPr sz="900" b="1"/>
          </a:p>
          <a:p>
            <a:pPr marL="0" lvl="0" indent="0" algn="l" rtl="0">
              <a:lnSpc>
                <a:spcPct val="100000"/>
              </a:lnSpc>
              <a:spcBef>
                <a:spcPts val="0"/>
              </a:spcBef>
              <a:spcAft>
                <a:spcPts val="0"/>
              </a:spcAft>
              <a:buSzPts val="1400"/>
              <a:buNone/>
            </a:pPr>
            <a:r>
              <a:rPr lang="en-US" sz="900" b="1"/>
              <a:t>Make a Plan</a:t>
            </a:r>
            <a:endParaRPr sz="900"/>
          </a:p>
          <a:p>
            <a:pPr marL="0" lvl="0" indent="0" algn="l" rtl="0">
              <a:lnSpc>
                <a:spcPct val="100000"/>
              </a:lnSpc>
              <a:spcBef>
                <a:spcPts val="0"/>
              </a:spcBef>
              <a:spcAft>
                <a:spcPts val="0"/>
              </a:spcAft>
              <a:buSzPts val="1400"/>
              <a:buNone/>
            </a:pPr>
            <a:r>
              <a:rPr lang="en-US" sz="900"/>
              <a:t>Choose a treatment you think you can manage. Find out what is involved before you choose your treatment: How many tablets? How big are they? How often do you need to take them? How exact do you have to be with timing? Are there food restrictions? Are there easier options?</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Plan your timetable. For the first few weeks, mark the time that you take each dose.</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Some patients find it helpful to have a written treatment plan that shows the name of the medication, time of each dose, number of pills or capsules per dose and meal restrictions, if any, along with a telephone number to call with questions and for the next appointment date. Both doctor and patient should keep a copy of the plan for review at the next visit. Other techniques for promoting adherence include identifying daily activities that can be linked to pill-taking (e.g., a regular TV show), keeping a medication diary or log (preprinted forms can be prepared), preparing pills for the week at fixed times (e.g., Sunday evening), and otherwise relating pill-taking to the normal rhythms of daily life. Planning ahead for changes in routine or for weekends can forestall lapses at such times.</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Reasons for treatment failure include, but are not limited to, the absence of effective treatment options for an individual patient, impaired drug metabolism or absorption, very late stage illness or inability to tolerate multiple, sometimes toxic, side effects.</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If you travel, take additional drugs with you in case flights or other arrangements change.</a:t>
            </a:r>
            <a:endParaRPr sz="900"/>
          </a:p>
          <a:p>
            <a:pPr marL="0" lvl="0" indent="0" algn="l" rtl="0">
              <a:lnSpc>
                <a:spcPct val="100000"/>
              </a:lnSpc>
              <a:spcBef>
                <a:spcPts val="0"/>
              </a:spcBef>
              <a:spcAft>
                <a:spcPts val="0"/>
              </a:spcAft>
              <a:buSzPts val="1400"/>
              <a:buNone/>
            </a:pPr>
            <a:endParaRPr sz="900"/>
          </a:p>
          <a:p>
            <a:pPr marL="0" lvl="0" indent="0" algn="l" rtl="0">
              <a:lnSpc>
                <a:spcPct val="100000"/>
              </a:lnSpc>
              <a:spcBef>
                <a:spcPts val="0"/>
              </a:spcBef>
              <a:spcAft>
                <a:spcPts val="0"/>
              </a:spcAft>
              <a:buSzPts val="1400"/>
              <a:buNone/>
            </a:pPr>
            <a:r>
              <a:rPr lang="en-US" sz="900"/>
              <a:t>Keep an emergency supply where you might need them -- at work or a friend's house etc.</a:t>
            </a:r>
            <a:endParaRPr sz="900"/>
          </a:p>
          <a:p>
            <a:pPr marL="0" lvl="0" indent="0" algn="l" rtl="0">
              <a:lnSpc>
                <a:spcPct val="100000"/>
              </a:lnSpc>
              <a:spcBef>
                <a:spcPts val="0"/>
              </a:spcBef>
              <a:spcAft>
                <a:spcPts val="0"/>
              </a:spcAft>
              <a:buSzPts val="1400"/>
              <a:buNone/>
            </a:pPr>
            <a:endParaRPr sz="900"/>
          </a:p>
        </p:txBody>
      </p:sp>
    </p:spTree>
    <p:extLst>
      <p:ext uri="{BB962C8B-B14F-4D97-AF65-F5344CB8AC3E}">
        <p14:creationId xmlns:p14="http://schemas.microsoft.com/office/powerpoint/2010/main" val="336406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
        <p:nvSpPr>
          <p:cNvPr id="260" name="Google Shape;26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Pass out case scenarios – ask the same groups to work together.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Assign a different case scenario to each group. Ask participants to determine as a group how to best support the client with medication adherence and share with the larger group.  </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9803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
        <p:nvSpPr>
          <p:cNvPr id="271" name="Google Shape;27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dirty="0">
                <a:latin typeface="Arial"/>
                <a:ea typeface="Arial"/>
                <a:cs typeface="Arial"/>
                <a:sym typeface="Arial"/>
              </a:rPr>
              <a:t>Share these resources with participants to find out the most up to date information about HIV medications and recommendations to help clients with treatment adherence. </a:t>
            </a:r>
            <a:endParaRPr sz="10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78692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a:latin typeface="Arial"/>
                <a:ea typeface="Arial"/>
                <a:cs typeface="Arial"/>
                <a:sym typeface="Arial"/>
              </a:rPr>
              <a:t>Review the objectives. </a:t>
            </a:r>
            <a:endParaRPr/>
          </a:p>
          <a:p>
            <a:pPr marL="457200" lvl="0" indent="-228600" algn="l" rtl="0">
              <a:lnSpc>
                <a:spcPct val="100000"/>
              </a:lnSpc>
              <a:spcBef>
                <a:spcPts val="0"/>
              </a:spcBef>
              <a:spcAft>
                <a:spcPts val="0"/>
              </a:spcAft>
              <a:buSzPts val="1400"/>
              <a:buNone/>
            </a:pPr>
            <a:endParaRPr sz="1200">
              <a:latin typeface="Arial"/>
              <a:ea typeface="Arial"/>
              <a:cs typeface="Arial"/>
              <a:sym typeface="Arial"/>
            </a:endParaRPr>
          </a:p>
          <a:p>
            <a:pPr marL="457200" lvl="0" indent="-228600" algn="l" rtl="0">
              <a:lnSpc>
                <a:spcPct val="100000"/>
              </a:lnSpc>
              <a:spcBef>
                <a:spcPts val="0"/>
              </a:spcBef>
              <a:spcAft>
                <a:spcPts val="0"/>
              </a:spcAft>
              <a:buSzPts val="1400"/>
              <a:buNone/>
            </a:pPr>
            <a:r>
              <a:rPr lang="en-US" sz="1200">
                <a:latin typeface="Arial"/>
                <a:ea typeface="Arial"/>
                <a:cs typeface="Arial"/>
                <a:sym typeface="Arial"/>
              </a:rPr>
              <a:t>Engage participants to assess what they may already know about the topic. </a:t>
            </a:r>
            <a:endParaRPr/>
          </a:p>
          <a:p>
            <a:pPr marL="457200" lvl="0" indent="-228600" algn="l" rtl="0">
              <a:lnSpc>
                <a:spcPct val="100000"/>
              </a:lnSpc>
              <a:spcBef>
                <a:spcPts val="0"/>
              </a:spcBef>
              <a:spcAft>
                <a:spcPts val="0"/>
              </a:spcAft>
              <a:buSzPts val="1400"/>
              <a:buFont typeface="Arial"/>
              <a:buChar char="•"/>
            </a:pPr>
            <a:r>
              <a:rPr lang="en-US" sz="1200">
                <a:latin typeface="Arial"/>
                <a:ea typeface="Arial"/>
                <a:cs typeface="Arial"/>
                <a:sym typeface="Arial"/>
              </a:rPr>
              <a:t>Ask, “What is medication adherence?”</a:t>
            </a:r>
            <a:endParaRPr/>
          </a:p>
          <a:p>
            <a:pPr marL="457200" lvl="0" indent="-228600" algn="l" rtl="0">
              <a:lnSpc>
                <a:spcPct val="100000"/>
              </a:lnSpc>
              <a:spcBef>
                <a:spcPts val="0"/>
              </a:spcBef>
              <a:spcAft>
                <a:spcPts val="0"/>
              </a:spcAft>
              <a:buSzPts val="1400"/>
              <a:buFont typeface="Arial"/>
              <a:buChar char="•"/>
            </a:pPr>
            <a:r>
              <a:rPr lang="en-US" sz="1200">
                <a:latin typeface="Arial"/>
                <a:ea typeface="Arial"/>
                <a:cs typeface="Arial"/>
                <a:sym typeface="Arial"/>
              </a:rPr>
              <a:t>Ask, “Why do you think medication adherence is important?”</a:t>
            </a:r>
            <a:endParaRPr/>
          </a:p>
          <a:p>
            <a:pPr marL="457200" lvl="0" indent="-228600" algn="l" rtl="0">
              <a:lnSpc>
                <a:spcPct val="100000"/>
              </a:lnSpc>
              <a:spcBef>
                <a:spcPts val="0"/>
              </a:spcBef>
              <a:spcAft>
                <a:spcPts val="0"/>
              </a:spcAft>
              <a:buSzPts val="1400"/>
              <a:buFont typeface="Arial"/>
              <a:buChar char="•"/>
            </a:pPr>
            <a:r>
              <a:rPr lang="en-US" sz="1200">
                <a:latin typeface="Arial"/>
                <a:ea typeface="Arial"/>
                <a:cs typeface="Arial"/>
                <a:sym typeface="Arial"/>
              </a:rPr>
              <a:t>Ask, “How can you support/promote adherence with clients?”</a:t>
            </a:r>
            <a:endParaRPr/>
          </a:p>
          <a:p>
            <a:pPr marL="457200" lvl="0" indent="-228600" algn="l" rtl="0">
              <a:lnSpc>
                <a:spcPct val="100000"/>
              </a:lnSpc>
              <a:spcBef>
                <a:spcPts val="0"/>
              </a:spcBef>
              <a:spcAft>
                <a:spcPts val="0"/>
              </a:spcAft>
              <a:buSzPts val="1400"/>
              <a:buNone/>
            </a:pPr>
            <a:endParaRPr sz="1200">
              <a:latin typeface="Arial"/>
              <a:ea typeface="Arial"/>
              <a:cs typeface="Arial"/>
              <a:sym typeface="Arial"/>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3788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
        <p:nvSpPr>
          <p:cNvPr id="97" name="Google Shape;9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latin typeface="Arial"/>
                <a:ea typeface="Arial"/>
                <a:cs typeface="Arial"/>
                <a:sym typeface="Arial"/>
              </a:rPr>
              <a:t>Review the slide. </a:t>
            </a:r>
            <a:endParaRPr b="0"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 HIV virus makes millions of copies of itself everyday. Antiretroviral drugs can’t kill the virus but can keep it from multiplying rapidly. </a:t>
            </a:r>
            <a:endParaRPr dirty="0">
              <a:latin typeface="Arial"/>
              <a:ea typeface="Arial"/>
              <a:cs typeface="Arial"/>
              <a:sym typeface="Arial"/>
            </a:endParaRPr>
          </a:p>
        </p:txBody>
      </p:sp>
    </p:spTree>
    <p:extLst>
      <p:ext uri="{BB962C8B-B14F-4D97-AF65-F5344CB8AC3E}">
        <p14:creationId xmlns:p14="http://schemas.microsoft.com/office/powerpoint/2010/main" val="344179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
        <p:nvSpPr>
          <p:cNvPr id="107" name="Google Shape;10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000" b="0" i="0" u="none" strike="noStrike" cap="none" dirty="0">
                <a:solidFill>
                  <a:schemeClr val="dk1"/>
                </a:solidFill>
                <a:latin typeface="Arial"/>
                <a:ea typeface="Arial"/>
                <a:cs typeface="Arial"/>
                <a:sym typeface="Arial"/>
              </a:rPr>
              <a:t>Why is medication adherence important? Adherence to an HIV regimen gives HIV medicines the chance to do their job. It prevents HIV from multiplying and destroying the immune system. HIV medications help people with HIV live longer healthier lives. Medications also reduce the risk of HIV transmission, especially if the person is undetectable. If the person is undetectable for at least six months they cannot transmit the virus.  </a:t>
            </a:r>
            <a:endParaRPr dirty="0"/>
          </a:p>
          <a:p>
            <a:pPr marL="457200" lvl="0" indent="-228600" algn="l" rtl="0">
              <a:lnSpc>
                <a:spcPct val="100000"/>
              </a:lnSpc>
              <a:spcBef>
                <a:spcPts val="0"/>
              </a:spcBef>
              <a:spcAft>
                <a:spcPts val="0"/>
              </a:spcAft>
              <a:buSzPts val="1400"/>
              <a:buNone/>
            </a:pPr>
            <a:r>
              <a:rPr lang="en-US" sz="1000" b="0" i="0" u="none" strike="noStrike" cap="none" dirty="0">
                <a:solidFill>
                  <a:schemeClr val="dk1"/>
                </a:solidFill>
                <a:latin typeface="Arial"/>
                <a:ea typeface="Arial"/>
                <a:cs typeface="Arial"/>
                <a:sym typeface="Arial"/>
              </a:rPr>
              <a:t> </a:t>
            </a:r>
            <a:endParaRPr dirty="0"/>
          </a:p>
          <a:p>
            <a:pPr marL="457200" lvl="0" indent="-228600" algn="l" rtl="0">
              <a:lnSpc>
                <a:spcPct val="100000"/>
              </a:lnSpc>
              <a:spcBef>
                <a:spcPts val="0"/>
              </a:spcBef>
              <a:spcAft>
                <a:spcPts val="0"/>
              </a:spcAft>
              <a:buSzPts val="1400"/>
              <a:buNone/>
            </a:pPr>
            <a:r>
              <a:rPr lang="en-US" sz="1000" b="0" i="0" u="none" strike="noStrike" cap="none" dirty="0">
                <a:solidFill>
                  <a:schemeClr val="dk1"/>
                </a:solidFill>
                <a:latin typeface="Arial"/>
                <a:ea typeface="Arial"/>
                <a:cs typeface="Arial"/>
                <a:sym typeface="Arial"/>
              </a:rPr>
              <a:t>Other benefits are:</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Sustained viral suppression</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Reduced risk of drug resistance</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Better overall health</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Improved quality of life</a:t>
            </a:r>
            <a:endParaRPr dirty="0"/>
          </a:p>
          <a:p>
            <a:pPr marL="457200" lvl="0" indent="-228600" algn="l" rtl="0">
              <a:lnSpc>
                <a:spcPct val="100000"/>
              </a:lnSpc>
              <a:spcBef>
                <a:spcPts val="0"/>
              </a:spcBef>
              <a:spcAft>
                <a:spcPts val="0"/>
              </a:spcAft>
              <a:buSzPts val="1400"/>
              <a:buFont typeface="Arial"/>
              <a:buChar char="•"/>
            </a:pPr>
            <a:r>
              <a:rPr lang="en-US" sz="1000" b="0" i="0" u="none" strike="noStrike" cap="none" dirty="0">
                <a:solidFill>
                  <a:schemeClr val="dk1"/>
                </a:solidFill>
                <a:latin typeface="Arial"/>
                <a:ea typeface="Arial"/>
                <a:cs typeface="Arial"/>
                <a:sym typeface="Arial"/>
              </a:rPr>
              <a:t>Decreased risk of HIV transmission</a:t>
            </a:r>
            <a:endParaRPr dirty="0"/>
          </a:p>
          <a:p>
            <a:pPr marL="174708" lvl="0" indent="-98508" algn="l" rtl="0">
              <a:lnSpc>
                <a:spcPct val="100000"/>
              </a:lnSpc>
              <a:spcBef>
                <a:spcPts val="0"/>
              </a:spcBef>
              <a:spcAft>
                <a:spcPts val="0"/>
              </a:spcAft>
              <a:buClr>
                <a:schemeClr val="dk1"/>
              </a:buClr>
              <a:buSzPts val="1200"/>
              <a:buFont typeface="Arial"/>
              <a:buNone/>
            </a:pPr>
            <a:endParaRPr sz="1000" dirty="0">
              <a:latin typeface="Arial"/>
              <a:ea typeface="Arial"/>
              <a:cs typeface="Arial"/>
              <a:sym typeface="Arial"/>
            </a:endParaRPr>
          </a:p>
        </p:txBody>
      </p:sp>
    </p:spTree>
    <p:extLst>
      <p:ext uri="{BB962C8B-B14F-4D97-AF65-F5344CB8AC3E}">
        <p14:creationId xmlns:p14="http://schemas.microsoft.com/office/powerpoint/2010/main" val="402111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Group Activity: Understanding Adherence </a:t>
            </a:r>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Divide the class into 3 groups (depending on the number of class participants). Give each group a copy of the Understanding Adherence worksheet.</a:t>
            </a:r>
            <a:r>
              <a:rPr lang="en-US" sz="9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Ask each team to select a recorder to document answers and a reporter to share answers. As a group, answer all questions on the worksheet. Group members will also write in their answers or best guess to each question on the worksheet. Give about 8 minutes to complete the worksheet.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One point will be given to each group per question if the answer is correct; no half-points will be given.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If the group gives an incorrect answer, the next group (in alpha or numeric order) has the opportunity to answer the question.</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If no group or individual gives a correct answer the facilitator will give the correct answer.</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 </a:t>
            </a:r>
            <a:endParaRPr/>
          </a:p>
          <a:p>
            <a:pPr marL="228600" lvl="0" indent="0" algn="l" rtl="0">
              <a:lnSpc>
                <a:spcPct val="100000"/>
              </a:lnSpc>
              <a:spcBef>
                <a:spcPts val="0"/>
              </a:spcBef>
              <a:spcAft>
                <a:spcPts val="0"/>
              </a:spcAft>
              <a:buSzPts val="1400"/>
              <a:buFont typeface="Calibri"/>
              <a:buNone/>
            </a:pPr>
            <a:r>
              <a:rPr lang="en-US" sz="1200" b="0" i="0" u="none" strike="noStrike" cap="none">
                <a:solidFill>
                  <a:schemeClr val="dk1"/>
                </a:solidFill>
                <a:latin typeface="Calibri"/>
                <a:ea typeface="Calibri"/>
                <a:cs typeface="Calibri"/>
                <a:sym typeface="Calibri"/>
              </a:rPr>
              <a:t>After reviewing the worksheet, point out that medication adherence and supporting clients in doing so is more than just encouraging them to take medication. It encompasses attending medical appointments such as the optometrist, well woman visits, dental appointments, and therapy sessions (if applicable) and attending support groups. These appointments and community meetings all aid in a person’s health and well-being; it includes the whole person.       </a:t>
            </a:r>
            <a:endParaRPr/>
          </a:p>
          <a:p>
            <a:pPr marL="228600" lvl="0" indent="0" algn="l" rtl="0">
              <a:lnSpc>
                <a:spcPct val="100000"/>
              </a:lnSpc>
              <a:spcBef>
                <a:spcPts val="0"/>
              </a:spcBef>
              <a:spcAft>
                <a:spcPts val="0"/>
              </a:spcAft>
              <a:buSzPts val="1400"/>
              <a:buFont typeface="Calibri"/>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61913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140" name="Google Shape;14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the slide.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When a patient is adherent, all the drugs are at high enough levels to control HIV for 24 hours a day.  </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93313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
        <p:nvSpPr>
          <p:cNvPr id="150" name="Google Shape;15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7:notes"/>
          <p:cNvSpPr txBox="1">
            <a:spLocks noGrp="1"/>
          </p:cNvSpPr>
          <p:nvPr>
            <p:ph type="body" idx="1"/>
          </p:nvPr>
        </p:nvSpPr>
        <p:spPr>
          <a:xfrm>
            <a:off x="685800" y="42672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dirty="0">
                <a:solidFill>
                  <a:srgbClr val="000000"/>
                </a:solidFill>
                <a:latin typeface="Calibri"/>
                <a:ea typeface="Calibri"/>
                <a:cs typeface="Calibri"/>
                <a:sym typeface="Calibri"/>
              </a:rPr>
              <a:t>Single-tablet regimens were a very important development in the treatment of HIV. </a:t>
            </a:r>
            <a:endParaRPr sz="1200"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This chart is a listing of all 8 single-tablet drug regimens, and their approval dates. Most are 3 drug regimens; </a:t>
            </a:r>
            <a:r>
              <a:rPr lang="en-US" sz="1200" dirty="0" err="1">
                <a:solidFill>
                  <a:srgbClr val="000000"/>
                </a:solidFill>
                <a:latin typeface="Calibri"/>
                <a:ea typeface="Calibri"/>
                <a:cs typeface="Calibri"/>
                <a:sym typeface="Calibri"/>
              </a:rPr>
              <a:t>Juluca</a:t>
            </a:r>
            <a:r>
              <a:rPr lang="en-US" sz="1200" dirty="0">
                <a:solidFill>
                  <a:srgbClr val="000000"/>
                </a:solidFill>
                <a:latin typeface="Calibri"/>
                <a:ea typeface="Calibri"/>
                <a:cs typeface="Calibri"/>
                <a:sym typeface="Calibri"/>
              </a:rPr>
              <a:t> is the first and only 2 drug regimen.</a:t>
            </a:r>
            <a:endParaRPr dirty="0"/>
          </a:p>
          <a:p>
            <a:pPr marL="0" marR="0" lvl="0" indent="0" algn="l" rtl="0">
              <a:lnSpc>
                <a:spcPct val="100000"/>
              </a:lnSpc>
              <a:spcBef>
                <a:spcPts val="0"/>
              </a:spcBef>
              <a:spcAft>
                <a:spcPts val="0"/>
              </a:spcAft>
              <a:buSzPts val="1400"/>
              <a:buFont typeface="Calibri"/>
              <a:buNone/>
            </a:pPr>
            <a:r>
              <a:rPr lang="en-US" sz="1200" dirty="0">
                <a:solidFill>
                  <a:srgbClr val="000000"/>
                </a:solidFill>
                <a:latin typeface="Calibri"/>
                <a:ea typeface="Calibri"/>
                <a:cs typeface="Calibri"/>
                <a:sym typeface="Calibri"/>
              </a:rPr>
              <a:t>Several of these drugs have been reformulated, for example </a:t>
            </a:r>
            <a:r>
              <a:rPr lang="en-US" sz="1200" dirty="0" err="1">
                <a:solidFill>
                  <a:srgbClr val="000000"/>
                </a:solidFill>
                <a:latin typeface="Calibri"/>
                <a:ea typeface="Calibri"/>
                <a:cs typeface="Calibri"/>
                <a:sym typeface="Calibri"/>
              </a:rPr>
              <a:t>Stribild</a:t>
            </a:r>
            <a:r>
              <a:rPr lang="en-US" sz="1200" dirty="0">
                <a:solidFill>
                  <a:srgbClr val="000000"/>
                </a:solidFill>
                <a:latin typeface="Calibri"/>
                <a:ea typeface="Calibri"/>
                <a:cs typeface="Calibri"/>
                <a:sym typeface="Calibri"/>
              </a:rPr>
              <a:t> and </a:t>
            </a:r>
            <a:r>
              <a:rPr lang="en-US" sz="1200" dirty="0" err="1">
                <a:solidFill>
                  <a:srgbClr val="000000"/>
                </a:solidFill>
                <a:latin typeface="Calibri"/>
                <a:ea typeface="Calibri"/>
                <a:cs typeface="Calibri"/>
                <a:sym typeface="Calibri"/>
              </a:rPr>
              <a:t>Genvoya</a:t>
            </a:r>
            <a:r>
              <a:rPr lang="en-US" sz="1200" dirty="0">
                <a:solidFill>
                  <a:srgbClr val="000000"/>
                </a:solidFill>
                <a:latin typeface="Calibri"/>
                <a:ea typeface="Calibri"/>
                <a:cs typeface="Calibri"/>
                <a:sym typeface="Calibri"/>
              </a:rPr>
              <a:t> are the same drug, however the difference is in the amount of </a:t>
            </a:r>
            <a:r>
              <a:rPr lang="en-US" sz="1200" dirty="0" err="1">
                <a:solidFill>
                  <a:srgbClr val="000000"/>
                </a:solidFill>
                <a:latin typeface="Calibri"/>
                <a:ea typeface="Calibri"/>
                <a:cs typeface="Calibri"/>
                <a:sym typeface="Calibri"/>
              </a:rPr>
              <a:t>tenofovir</a:t>
            </a:r>
            <a:r>
              <a:rPr lang="en-US" sz="1200" dirty="0">
                <a:solidFill>
                  <a:srgbClr val="000000"/>
                </a:solidFill>
                <a:latin typeface="Calibri"/>
                <a:ea typeface="Calibri"/>
                <a:cs typeface="Calibri"/>
                <a:sym typeface="Calibri"/>
              </a:rPr>
              <a:t> in the drug. The new formulation for </a:t>
            </a:r>
            <a:r>
              <a:rPr lang="en-US" sz="1200" dirty="0" err="1">
                <a:solidFill>
                  <a:srgbClr val="000000"/>
                </a:solidFill>
                <a:latin typeface="Calibri"/>
                <a:ea typeface="Calibri"/>
                <a:cs typeface="Calibri"/>
                <a:sym typeface="Calibri"/>
              </a:rPr>
              <a:t>Truvada</a:t>
            </a:r>
            <a:r>
              <a:rPr lang="en-US" sz="1200" dirty="0">
                <a:solidFill>
                  <a:srgbClr val="000000"/>
                </a:solidFill>
                <a:latin typeface="Calibri"/>
                <a:ea typeface="Calibri"/>
                <a:cs typeface="Calibri"/>
                <a:sym typeface="Calibri"/>
              </a:rPr>
              <a:t> is called TAF.</a:t>
            </a:r>
            <a:endParaRPr dirty="0"/>
          </a:p>
          <a:p>
            <a:pPr marL="0" marR="0" lvl="0" indent="0" algn="l" rtl="0">
              <a:lnSpc>
                <a:spcPct val="100000"/>
              </a:lnSpc>
              <a:spcBef>
                <a:spcPts val="0"/>
              </a:spcBef>
              <a:spcAft>
                <a:spcPts val="0"/>
              </a:spcAft>
              <a:buSzPts val="1400"/>
              <a:buFont typeface="Calibri"/>
              <a:buNone/>
            </a:pPr>
            <a:r>
              <a:rPr lang="en-US" sz="1200" dirty="0" err="1">
                <a:solidFill>
                  <a:srgbClr val="000000"/>
                </a:solidFill>
                <a:latin typeface="Calibri"/>
                <a:ea typeface="Calibri"/>
                <a:cs typeface="Calibri"/>
                <a:sym typeface="Calibri"/>
              </a:rPr>
              <a:t>Atripla</a:t>
            </a:r>
            <a:r>
              <a:rPr lang="en-US" sz="1200" dirty="0">
                <a:solidFill>
                  <a:srgbClr val="000000"/>
                </a:solidFill>
                <a:latin typeface="Calibri"/>
                <a:ea typeface="Calibri"/>
                <a:cs typeface="Calibri"/>
                <a:sym typeface="Calibri"/>
              </a:rPr>
              <a:t> was the first single-dose drug before </a:t>
            </a:r>
            <a:r>
              <a:rPr lang="en-US" sz="1200" dirty="0" err="1">
                <a:solidFill>
                  <a:srgbClr val="000000"/>
                </a:solidFill>
                <a:latin typeface="Calibri"/>
                <a:ea typeface="Calibri"/>
                <a:cs typeface="Calibri"/>
                <a:sym typeface="Calibri"/>
              </a:rPr>
              <a:t>Complera</a:t>
            </a:r>
            <a:r>
              <a:rPr lang="en-US" sz="1200" dirty="0">
                <a:solidFill>
                  <a:srgbClr val="000000"/>
                </a:solidFill>
                <a:latin typeface="Calibri"/>
                <a:ea typeface="Calibri"/>
                <a:cs typeface="Calibri"/>
                <a:sym typeface="Calibri"/>
              </a:rPr>
              <a:t> was approved. Now there are many more choices available.</a:t>
            </a:r>
            <a:endParaRPr dirty="0"/>
          </a:p>
          <a:p>
            <a:pPr marL="0" marR="0" lvl="0" indent="0" algn="l" rtl="0">
              <a:lnSpc>
                <a:spcPct val="100000"/>
              </a:lnSpc>
              <a:spcBef>
                <a:spcPts val="1200"/>
              </a:spcBef>
              <a:spcAft>
                <a:spcPts val="1200"/>
              </a:spcAft>
              <a:buSzPts val="1400"/>
              <a:buFont typeface="Calibri"/>
              <a:buNone/>
            </a:pPr>
            <a:r>
              <a:rPr lang="en-US" sz="1200" dirty="0">
                <a:solidFill>
                  <a:srgbClr val="000000"/>
                </a:solidFill>
                <a:latin typeface="Calibri"/>
                <a:ea typeface="Calibri"/>
                <a:cs typeface="Calibri"/>
                <a:sym typeface="Calibri"/>
              </a:rPr>
              <a:t>Preferred drug regimen options are always changing, so finding the right resources to educate yourself and clients is important. The most current information can be found on the websites aidsinfo.org, ias-usa.org, and thebody.com. Positively Aware Magazine publishes an HIV Drug Chart once or twice a year. Other reputable websites are also available. </a:t>
            </a:r>
            <a:endParaRPr dirty="0"/>
          </a:p>
        </p:txBody>
      </p:sp>
    </p:spTree>
    <p:extLst>
      <p:ext uri="{BB962C8B-B14F-4D97-AF65-F5344CB8AC3E}">
        <p14:creationId xmlns:p14="http://schemas.microsoft.com/office/powerpoint/2010/main" val="1472805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Review the slide. </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The best way to prevent resistance is to stick closely (adhere) to an HIV drug regimen. With good adherence, resistance is less likely to develop. This gives a patient’s current drugs the best chance of working and will keep more treatment options open in the future.</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extLst>
      <p:ext uri="{BB962C8B-B14F-4D97-AF65-F5344CB8AC3E}">
        <p14:creationId xmlns:p14="http://schemas.microsoft.com/office/powerpoint/2010/main" val="416806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178" name="Google Shape;17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slide. </a:t>
            </a:r>
            <a:endParaRPr/>
          </a:p>
        </p:txBody>
      </p:sp>
    </p:spTree>
    <p:extLst>
      <p:ext uri="{BB962C8B-B14F-4D97-AF65-F5344CB8AC3E}">
        <p14:creationId xmlns:p14="http://schemas.microsoft.com/office/powerpoint/2010/main" val="2502507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20"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20"/>
          <p:cNvPicPr preferRelativeResize="0"/>
          <p:nvPr/>
        </p:nvPicPr>
        <p:blipFill rotWithShape="1">
          <a:blip r:embed="rId3">
            <a:alphaModFix/>
          </a:blip>
          <a:srcRect/>
          <a:stretch/>
        </p:blipFill>
        <p:spPr>
          <a:xfrm>
            <a:off x="7543801" y="6118227"/>
            <a:ext cx="968375" cy="434975"/>
          </a:xfrm>
          <a:prstGeom prst="rect">
            <a:avLst/>
          </a:prstGeom>
          <a:noFill/>
          <a:ln>
            <a:noFill/>
          </a:ln>
        </p:spPr>
      </p:pic>
      <p:sp>
        <p:nvSpPr>
          <p:cNvPr id="22" name="Google Shape;22;p20"/>
          <p:cNvSpPr/>
          <p:nvPr/>
        </p:nvSpPr>
        <p:spPr>
          <a:xfrm>
            <a:off x="609601" y="6096002"/>
            <a:ext cx="4664075" cy="461963"/>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Boston University School of Social Work</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Center for Innovation in Social Work &amp; Health</a:t>
            </a:r>
            <a:endParaRPr sz="1050" b="0" i="0" u="none" strike="noStrike" cap="none">
              <a:solidFill>
                <a:srgbClr val="000000"/>
              </a:solidFill>
              <a:latin typeface="Arial"/>
              <a:ea typeface="Arial"/>
              <a:cs typeface="Arial"/>
              <a:sym typeface="Arial"/>
            </a:endParaRPr>
          </a:p>
        </p:txBody>
      </p:sp>
      <p:sp>
        <p:nvSpPr>
          <p:cNvPr id="23" name="Google Shape;23;p20"/>
          <p:cNvSpPr/>
          <p:nvPr/>
        </p:nvSpPr>
        <p:spPr>
          <a:xfrm>
            <a:off x="0" y="0"/>
            <a:ext cx="9144000" cy="4495800"/>
          </a:xfrm>
          <a:prstGeom prst="rect">
            <a:avLst/>
          </a:prstGeom>
          <a:solidFill>
            <a:srgbClr val="CF0A2C"/>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4" name="Google Shape;24;p20"/>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20"/>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SzPts val="2400"/>
              <a:buFont typeface="Noto Sans Symbols"/>
              <a:buNone/>
              <a:defRPr sz="1800">
                <a:solidFill>
                  <a:srgbClr val="CCCCCC"/>
                </a:solidFill>
                <a:latin typeface="Arial"/>
                <a:ea typeface="Arial"/>
                <a:cs typeface="Arial"/>
                <a:sym typeface="Arial"/>
              </a:defRPr>
            </a:lvl1pPr>
            <a:lvl2pPr lvl="1" algn="l">
              <a:lnSpc>
                <a:spcPct val="100000"/>
              </a:lnSpc>
              <a:spcBef>
                <a:spcPts val="270"/>
              </a:spcBef>
              <a:spcAft>
                <a:spcPts val="0"/>
              </a:spcAft>
              <a:buSzPts val="1800"/>
              <a:buChar char="▪"/>
              <a:defRPr/>
            </a:lvl2pPr>
            <a:lvl3pPr lvl="2" algn="l">
              <a:lnSpc>
                <a:spcPct val="100000"/>
              </a:lnSpc>
              <a:spcBef>
                <a:spcPts val="270"/>
              </a:spcBef>
              <a:spcAft>
                <a:spcPts val="0"/>
              </a:spcAft>
              <a:buSzPts val="1800"/>
              <a:buChar char="▪"/>
              <a:defRPr/>
            </a:lvl3pPr>
            <a:lvl4pPr lvl="3" algn="l">
              <a:lnSpc>
                <a:spcPct val="100000"/>
              </a:lnSpc>
              <a:spcBef>
                <a:spcPts val="270"/>
              </a:spcBef>
              <a:spcAft>
                <a:spcPts val="0"/>
              </a:spcAft>
              <a:buSzPts val="1800"/>
              <a:buChar char="▪"/>
              <a:defRPr/>
            </a:lvl4pPr>
            <a:lvl5pPr lvl="4" algn="l">
              <a:lnSpc>
                <a:spcPct val="100000"/>
              </a:lnSpc>
              <a:spcBef>
                <a:spcPts val="270"/>
              </a:spcBef>
              <a:spcAft>
                <a:spcPts val="0"/>
              </a:spcAft>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body" idx="1"/>
          </p:nvPr>
        </p:nvSpPr>
        <p:spPr>
          <a:xfrm>
            <a:off x="3887788" y="987427"/>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480"/>
              </a:spcBef>
              <a:spcAft>
                <a:spcPts val="0"/>
              </a:spcAft>
              <a:buSzPts val="3200"/>
              <a:buChar char="▪"/>
              <a:defRPr sz="2400"/>
            </a:lvl1pPr>
            <a:lvl2pPr marL="914400" lvl="1" indent="-406400" algn="l">
              <a:lnSpc>
                <a:spcPct val="100000"/>
              </a:lnSpc>
              <a:spcBef>
                <a:spcPts val="420"/>
              </a:spcBef>
              <a:spcAft>
                <a:spcPts val="0"/>
              </a:spcAft>
              <a:buSzPts val="2800"/>
              <a:buChar char="▪"/>
              <a:defRPr sz="2100"/>
            </a:lvl2pPr>
            <a:lvl3pPr marL="1371600" lvl="2" indent="-381000" algn="l">
              <a:lnSpc>
                <a:spcPct val="100000"/>
              </a:lnSpc>
              <a:spcBef>
                <a:spcPts val="360"/>
              </a:spcBef>
              <a:spcAft>
                <a:spcPts val="0"/>
              </a:spcAft>
              <a:buSzPts val="2400"/>
              <a:buChar char="▪"/>
              <a:defRPr sz="1800"/>
            </a:lvl3pPr>
            <a:lvl4pPr marL="1828800" lvl="3" indent="-355600" algn="l">
              <a:lnSpc>
                <a:spcPct val="100000"/>
              </a:lnSpc>
              <a:spcBef>
                <a:spcPts val="300"/>
              </a:spcBef>
              <a:spcAft>
                <a:spcPts val="0"/>
              </a:spcAft>
              <a:buSzPts val="2000"/>
              <a:buChar char="▪"/>
              <a:defRPr sz="1500"/>
            </a:lvl4pPr>
            <a:lvl5pPr marL="2286000" lvl="4" indent="-355600" algn="l">
              <a:lnSpc>
                <a:spcPct val="100000"/>
              </a:lnSpc>
              <a:spcBef>
                <a:spcPts val="300"/>
              </a:spcBef>
              <a:spcAft>
                <a:spcPts val="0"/>
              </a:spcAft>
              <a:buSzPts val="2000"/>
              <a:buChar char="▪"/>
              <a:defRPr sz="1500"/>
            </a:lvl5pPr>
            <a:lvl6pPr marL="2743200" lvl="5" indent="-355600" algn="l">
              <a:lnSpc>
                <a:spcPct val="90000"/>
              </a:lnSpc>
              <a:spcBef>
                <a:spcPts val="375"/>
              </a:spcBef>
              <a:spcAft>
                <a:spcPts val="0"/>
              </a:spcAft>
              <a:buClr>
                <a:schemeClr val="dk1"/>
              </a:buClr>
              <a:buSzPts val="2000"/>
              <a:buChar char="•"/>
              <a:defRPr sz="1500"/>
            </a:lvl6pPr>
            <a:lvl7pPr marL="3200400" lvl="6" indent="-355600" algn="l">
              <a:lnSpc>
                <a:spcPct val="90000"/>
              </a:lnSpc>
              <a:spcBef>
                <a:spcPts val="375"/>
              </a:spcBef>
              <a:spcAft>
                <a:spcPts val="0"/>
              </a:spcAft>
              <a:buClr>
                <a:schemeClr val="dk1"/>
              </a:buClr>
              <a:buSzPts val="2000"/>
              <a:buChar char="•"/>
              <a:defRPr sz="1500"/>
            </a:lvl7pPr>
            <a:lvl8pPr marL="3657600" lvl="7" indent="-355600" algn="l">
              <a:lnSpc>
                <a:spcPct val="90000"/>
              </a:lnSpc>
              <a:spcBef>
                <a:spcPts val="375"/>
              </a:spcBef>
              <a:spcAft>
                <a:spcPts val="0"/>
              </a:spcAft>
              <a:buClr>
                <a:schemeClr val="dk1"/>
              </a:buClr>
              <a:buSzPts val="2000"/>
              <a:buChar char="•"/>
              <a:defRPr sz="1500"/>
            </a:lvl8pPr>
            <a:lvl9pPr marL="4114800" lvl="8" indent="-355600" algn="l">
              <a:lnSpc>
                <a:spcPct val="90000"/>
              </a:lnSpc>
              <a:spcBef>
                <a:spcPts val="375"/>
              </a:spcBef>
              <a:spcAft>
                <a:spcPts val="0"/>
              </a:spcAft>
              <a:buClr>
                <a:schemeClr val="dk1"/>
              </a:buClr>
              <a:buSzPts val="2000"/>
              <a:buChar char="•"/>
              <a:defRPr sz="1500"/>
            </a:lvl9pPr>
          </a:lstStyle>
          <a:p>
            <a:endParaRPr/>
          </a:p>
        </p:txBody>
      </p:sp>
      <p:sp>
        <p:nvSpPr>
          <p:cNvPr id="72" name="Google Shape;72;p29"/>
          <p:cNvSpPr txBox="1">
            <a:spLocks noGrp="1"/>
          </p:cNvSpPr>
          <p:nvPr>
            <p:ph type="body" idx="2"/>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SzPts val="1600"/>
              <a:buNone/>
              <a:defRPr sz="1200"/>
            </a:lvl1pPr>
            <a:lvl2pPr marL="914400" lvl="1" indent="-228600" algn="l">
              <a:lnSpc>
                <a:spcPct val="100000"/>
              </a:lnSpc>
              <a:spcBef>
                <a:spcPts val="210"/>
              </a:spcBef>
              <a:spcAft>
                <a:spcPts val="0"/>
              </a:spcAft>
              <a:buSzPts val="1400"/>
              <a:buNone/>
              <a:defRPr sz="1050"/>
            </a:lvl2pPr>
            <a:lvl3pPr marL="1371600" lvl="2" indent="-228600" algn="l">
              <a:lnSpc>
                <a:spcPct val="100000"/>
              </a:lnSpc>
              <a:spcBef>
                <a:spcPts val="180"/>
              </a:spcBef>
              <a:spcAft>
                <a:spcPts val="0"/>
              </a:spcAft>
              <a:buSzPts val="1200"/>
              <a:buNone/>
              <a:defRPr sz="900"/>
            </a:lvl3pPr>
            <a:lvl4pPr marL="1828800" lvl="3" indent="-228600" algn="l">
              <a:lnSpc>
                <a:spcPct val="100000"/>
              </a:lnSpc>
              <a:spcBef>
                <a:spcPts val="150"/>
              </a:spcBef>
              <a:spcAft>
                <a:spcPts val="0"/>
              </a:spcAft>
              <a:buSzPts val="1000"/>
              <a:buNone/>
              <a:defRPr sz="750"/>
            </a:lvl4pPr>
            <a:lvl5pPr marL="2286000" lvl="4" indent="-228600" algn="l">
              <a:lnSpc>
                <a:spcPct val="100000"/>
              </a:lnSpc>
              <a:spcBef>
                <a:spcPts val="150"/>
              </a:spcBef>
              <a:spcAft>
                <a:spcPts val="0"/>
              </a:spcAft>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73" name="Google Shape;73;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a:spLocks noGrp="1"/>
          </p:cNvSpPr>
          <p:nvPr>
            <p:ph type="pic" idx="2"/>
          </p:nvPr>
        </p:nvSpPr>
        <p:spPr>
          <a:xfrm>
            <a:off x="3887788" y="987427"/>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2675B4"/>
              </a:buClr>
              <a:buSzPts val="3200"/>
              <a:buFont typeface="Noto Sans Symbols"/>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rgbClr val="2675B4"/>
              </a:buClr>
              <a:buSzPts val="2800"/>
              <a:buFont typeface="Noto Sans Symbols"/>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rgbClr val="2675B4"/>
              </a:buClr>
              <a:buSzPts val="2400"/>
              <a:buFont typeface="Noto Sans Symbols"/>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rgbClr val="2675B4"/>
              </a:buClr>
              <a:buSzPts val="2000"/>
              <a:buFont typeface="Noto Sans Symbols"/>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rgbClr val="2675B4"/>
              </a:buClr>
              <a:buSzPts val="2000"/>
              <a:buFont typeface="Noto Sans Symbols"/>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78" name="Google Shape;78;p30"/>
          <p:cNvSpPr txBox="1">
            <a:spLocks noGrp="1"/>
          </p:cNvSpPr>
          <p:nvPr>
            <p:ph type="body" idx="1"/>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SzPts val="1600"/>
              <a:buNone/>
              <a:defRPr sz="1200"/>
            </a:lvl1pPr>
            <a:lvl2pPr marL="914400" lvl="1" indent="-228600" algn="l">
              <a:lnSpc>
                <a:spcPct val="100000"/>
              </a:lnSpc>
              <a:spcBef>
                <a:spcPts val="210"/>
              </a:spcBef>
              <a:spcAft>
                <a:spcPts val="0"/>
              </a:spcAft>
              <a:buSzPts val="1400"/>
              <a:buNone/>
              <a:defRPr sz="1050"/>
            </a:lvl2pPr>
            <a:lvl3pPr marL="1371600" lvl="2" indent="-228600" algn="l">
              <a:lnSpc>
                <a:spcPct val="100000"/>
              </a:lnSpc>
              <a:spcBef>
                <a:spcPts val="180"/>
              </a:spcBef>
              <a:spcAft>
                <a:spcPts val="0"/>
              </a:spcAft>
              <a:buSzPts val="1200"/>
              <a:buNone/>
              <a:defRPr sz="900"/>
            </a:lvl3pPr>
            <a:lvl4pPr marL="1828800" lvl="3" indent="-228600" algn="l">
              <a:lnSpc>
                <a:spcPct val="100000"/>
              </a:lnSpc>
              <a:spcBef>
                <a:spcPts val="150"/>
              </a:spcBef>
              <a:spcAft>
                <a:spcPts val="0"/>
              </a:spcAft>
              <a:buSzPts val="1000"/>
              <a:buNone/>
              <a:defRPr sz="750"/>
            </a:lvl4pPr>
            <a:lvl5pPr marL="2286000" lvl="4" indent="-228600" algn="l">
              <a:lnSpc>
                <a:spcPct val="100000"/>
              </a:lnSpc>
              <a:spcBef>
                <a:spcPts val="150"/>
              </a:spcBef>
              <a:spcAft>
                <a:spcPts val="0"/>
              </a:spcAft>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79" name="Google Shape;79;p3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2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32"/>
        <p:cNvGrpSpPr/>
        <p:nvPr/>
      </p:nvGrpSpPr>
      <p:grpSpPr>
        <a:xfrm>
          <a:off x="0" y="0"/>
          <a:ext cx="0" cy="0"/>
          <a:chOff x="0" y="0"/>
          <a:chExt cx="0" cy="0"/>
        </a:xfrm>
      </p:grpSpPr>
      <p:pic>
        <p:nvPicPr>
          <p:cNvPr id="33" name="Google Shape;33;p22"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Google Shape;34;p22"/>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35" name="Google Shape;35;p22"/>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623888" y="4589465"/>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2400"/>
              <a:buNone/>
              <a:defRPr sz="1800">
                <a:latin typeface="Arial"/>
                <a:ea typeface="Arial"/>
                <a:cs typeface="Arial"/>
                <a:sym typeface="Arial"/>
              </a:defRPr>
            </a:lvl1pPr>
            <a:lvl2pPr marL="914400" lvl="1" indent="-228600" algn="l">
              <a:lnSpc>
                <a:spcPct val="100000"/>
              </a:lnSpc>
              <a:spcBef>
                <a:spcPts val="300"/>
              </a:spcBef>
              <a:spcAft>
                <a:spcPts val="0"/>
              </a:spcAft>
              <a:buSzPts val="2000"/>
              <a:buNone/>
              <a:defRPr sz="1500"/>
            </a:lvl2pPr>
            <a:lvl3pPr marL="1371600" lvl="2" indent="-228600" algn="l">
              <a:lnSpc>
                <a:spcPct val="100000"/>
              </a:lnSpc>
              <a:spcBef>
                <a:spcPts val="270"/>
              </a:spcBef>
              <a:spcAft>
                <a:spcPts val="0"/>
              </a:spcAft>
              <a:buSzPts val="1800"/>
              <a:buNone/>
              <a:defRPr sz="1350"/>
            </a:lvl3pPr>
            <a:lvl4pPr marL="1828800" lvl="3" indent="-228600" algn="l">
              <a:lnSpc>
                <a:spcPct val="100000"/>
              </a:lnSpc>
              <a:spcBef>
                <a:spcPts val="240"/>
              </a:spcBef>
              <a:spcAft>
                <a:spcPts val="0"/>
              </a:spcAft>
              <a:buSzPts val="1600"/>
              <a:buNone/>
              <a:defRPr sz="1200"/>
            </a:lvl4pPr>
            <a:lvl5pPr marL="2286000" lvl="4" indent="-228600" algn="l">
              <a:lnSpc>
                <a:spcPct val="100000"/>
              </a:lnSpc>
              <a:spcBef>
                <a:spcPts val="240"/>
              </a:spcBef>
              <a:spcAft>
                <a:spcPts val="0"/>
              </a:spcAft>
              <a:buSzPts val="1600"/>
              <a:buNone/>
              <a:defRPr sz="1200"/>
            </a:lvl5pPr>
            <a:lvl6pPr marL="2743200" lvl="5" indent="-228600" algn="l">
              <a:lnSpc>
                <a:spcPct val="90000"/>
              </a:lnSpc>
              <a:spcBef>
                <a:spcPts val="375"/>
              </a:spcBef>
              <a:spcAft>
                <a:spcPts val="0"/>
              </a:spcAft>
              <a:buClr>
                <a:schemeClr val="dk1"/>
              </a:buClr>
              <a:buSzPts val="1600"/>
              <a:buNone/>
              <a:defRPr sz="1200"/>
            </a:lvl6pPr>
            <a:lvl7pPr marL="3200400" lvl="6" indent="-228600" algn="l">
              <a:lnSpc>
                <a:spcPct val="90000"/>
              </a:lnSpc>
              <a:spcBef>
                <a:spcPts val="375"/>
              </a:spcBef>
              <a:spcAft>
                <a:spcPts val="0"/>
              </a:spcAft>
              <a:buClr>
                <a:schemeClr val="dk1"/>
              </a:buClr>
              <a:buSzPts val="1600"/>
              <a:buNone/>
              <a:defRPr sz="1200"/>
            </a:lvl7pPr>
            <a:lvl8pPr marL="3657600" lvl="7" indent="-228600" algn="l">
              <a:lnSpc>
                <a:spcPct val="90000"/>
              </a:lnSpc>
              <a:spcBef>
                <a:spcPts val="375"/>
              </a:spcBef>
              <a:spcAft>
                <a:spcPts val="0"/>
              </a:spcAft>
              <a:buClr>
                <a:schemeClr val="dk1"/>
              </a:buClr>
              <a:buSzPts val="1600"/>
              <a:buNone/>
              <a:defRPr sz="1200"/>
            </a:lvl8pPr>
            <a:lvl9pPr marL="4114800" lvl="8" indent="-228600" algn="l">
              <a:lnSpc>
                <a:spcPct val="90000"/>
              </a:lnSpc>
              <a:spcBef>
                <a:spcPts val="375"/>
              </a:spcBef>
              <a:spcAft>
                <a:spcPts val="0"/>
              </a:spcAft>
              <a:buClr>
                <a:schemeClr val="dk1"/>
              </a:buClr>
              <a:buSzPts val="1600"/>
              <a:buNone/>
              <a:defRPr sz="1200"/>
            </a:lvl9pPr>
          </a:lstStyle>
          <a:p>
            <a:endParaRPr/>
          </a:p>
        </p:txBody>
      </p:sp>
      <p:sp>
        <p:nvSpPr>
          <p:cNvPr id="39" name="Google Shape;39;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pic>
        <p:nvPicPr>
          <p:cNvPr id="42" name="Google Shape;42;p2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3" name="Google Shape;43;p24"/>
          <p:cNvSpPr/>
          <p:nvPr/>
        </p:nvSpPr>
        <p:spPr>
          <a:xfrm>
            <a:off x="0" y="2235200"/>
            <a:ext cx="9144000" cy="2413000"/>
          </a:xfrm>
          <a:prstGeom prst="rect">
            <a:avLst/>
          </a:prstGeom>
          <a:solidFill>
            <a:srgbClr val="CF0A2C"/>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4" name="Google Shape;44;p24"/>
          <p:cNvSpPr txBox="1"/>
          <p:nvPr/>
        </p:nvSpPr>
        <p:spPr>
          <a:xfrm>
            <a:off x="685800" y="2819400"/>
            <a:ext cx="7772400" cy="11430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Resting or transition slide</a:t>
            </a:r>
            <a:endParaRPr sz="1050" b="0" i="0" u="none" strike="noStrike" cap="none">
              <a:solidFill>
                <a:srgbClr val="000000"/>
              </a:solidFill>
              <a:latin typeface="Arial"/>
              <a:ea typeface="Arial"/>
              <a:cs typeface="Arial"/>
              <a:sym typeface="Arial"/>
            </a:endParaRPr>
          </a:p>
        </p:txBody>
      </p:sp>
      <p:sp>
        <p:nvSpPr>
          <p:cNvPr id="45" name="Google Shape;45;p2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25"/>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2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630238" y="731839"/>
            <a:ext cx="7886700" cy="132556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630239"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SzPts val="24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270"/>
              </a:spcBef>
              <a:spcAft>
                <a:spcPts val="0"/>
              </a:spcAft>
              <a:buSzPts val="1800"/>
              <a:buNone/>
              <a:defRPr sz="1350" b="1"/>
            </a:lvl3pPr>
            <a:lvl4pPr marL="1828800" lvl="3" indent="-228600" algn="l">
              <a:lnSpc>
                <a:spcPct val="100000"/>
              </a:lnSpc>
              <a:spcBef>
                <a:spcPts val="240"/>
              </a:spcBef>
              <a:spcAft>
                <a:spcPts val="0"/>
              </a:spcAft>
              <a:buSzPts val="1600"/>
              <a:buNone/>
              <a:defRPr sz="1200" b="1"/>
            </a:lvl4pPr>
            <a:lvl5pPr marL="2286000" lvl="4" indent="-228600" algn="l">
              <a:lnSpc>
                <a:spcPct val="100000"/>
              </a:lnSpc>
              <a:spcBef>
                <a:spcPts val="240"/>
              </a:spcBef>
              <a:spcAft>
                <a:spcPts val="0"/>
              </a:spcAft>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57" name="Google Shape;57;p26"/>
          <p:cNvSpPr txBox="1">
            <a:spLocks noGrp="1"/>
          </p:cNvSpPr>
          <p:nvPr>
            <p:ph type="body" idx="2"/>
          </p:nvPr>
        </p:nvSpPr>
        <p:spPr>
          <a:xfrm>
            <a:off x="630239"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2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SzPts val="24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270"/>
              </a:spcBef>
              <a:spcAft>
                <a:spcPts val="0"/>
              </a:spcAft>
              <a:buSzPts val="1800"/>
              <a:buNone/>
              <a:defRPr sz="1350" b="1"/>
            </a:lvl3pPr>
            <a:lvl4pPr marL="1828800" lvl="3" indent="-228600" algn="l">
              <a:lnSpc>
                <a:spcPct val="100000"/>
              </a:lnSpc>
              <a:spcBef>
                <a:spcPts val="240"/>
              </a:spcBef>
              <a:spcAft>
                <a:spcPts val="0"/>
              </a:spcAft>
              <a:buSzPts val="1600"/>
              <a:buNone/>
              <a:defRPr sz="1200" b="1"/>
            </a:lvl4pPr>
            <a:lvl5pPr marL="2286000" lvl="4" indent="-228600" algn="l">
              <a:lnSpc>
                <a:spcPct val="100000"/>
              </a:lnSpc>
              <a:spcBef>
                <a:spcPts val="240"/>
              </a:spcBef>
              <a:spcAft>
                <a:spcPts val="0"/>
              </a:spcAft>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59" name="Google Shape;59;p2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2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1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 name="Google Shape;14;p19"/>
          <p:cNvSpPr txBox="1"/>
          <p:nvPr/>
        </p:nvSpPr>
        <p:spPr>
          <a:xfrm>
            <a:off x="609600" y="1524000"/>
            <a:ext cx="7924800" cy="274638"/>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Boston University</a:t>
            </a:r>
            <a:r>
              <a:rPr lang="en-US" sz="900" b="0" i="0" u="none" strike="noStrike" cap="none">
                <a:solidFill>
                  <a:schemeClr val="lt1"/>
                </a:solidFill>
                <a:latin typeface="Arial"/>
                <a:ea typeface="Arial"/>
                <a:cs typeface="Arial"/>
                <a:sym typeface="Arial"/>
              </a:rPr>
              <a:t> Slideshow Title Goes Here</a:t>
            </a:r>
            <a:endParaRPr sz="1050" b="0" i="0" u="none" strike="noStrike" cap="none">
              <a:solidFill>
                <a:srgbClr val="000000"/>
              </a:solidFill>
              <a:latin typeface="Arial"/>
              <a:ea typeface="Arial"/>
              <a:cs typeface="Arial"/>
              <a:sym typeface="Arial"/>
            </a:endParaRPr>
          </a:p>
        </p:txBody>
      </p:sp>
      <p:sp>
        <p:nvSpPr>
          <p:cNvPr id="15" name="Google Shape;15;p1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baseline="30000">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6" name="Google Shape;16;p19"/>
          <p:cNvPicPr preferRelativeResize="0"/>
          <p:nvPr/>
        </p:nvPicPr>
        <p:blipFill rotWithShape="1">
          <a:blip r:embed="rId13">
            <a:alphaModFix/>
          </a:blip>
          <a:srcRect/>
          <a:stretch/>
        </p:blipFill>
        <p:spPr>
          <a:xfrm>
            <a:off x="609600" y="5867402"/>
            <a:ext cx="2438400" cy="804863"/>
          </a:xfrm>
          <a:prstGeom prst="rect">
            <a:avLst/>
          </a:prstGeom>
          <a:noFill/>
          <a:ln>
            <a:noFill/>
          </a:ln>
        </p:spPr>
      </p:pic>
      <p:cxnSp>
        <p:nvCxnSpPr>
          <p:cNvPr id="17" name="Google Shape;17;p19"/>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19" descr="standardfooter_sized.jpg"/>
          <p:cNvPicPr preferRelativeResize="0"/>
          <p:nvPr/>
        </p:nvPicPr>
        <p:blipFill rotWithShape="1">
          <a:blip r:embed="rId14">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body.com/slideshow/reasons-why-people-skip-their-med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thebody.com/slideshow/reasons-why-people-skip-their-meds"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body.com/reminder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wellproject.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thebody.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685800" y="2057400"/>
            <a:ext cx="7772400" cy="857250"/>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r>
              <a:rPr lang="en-US"/>
              <a:t>Promoting Medication Adherence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93" name="Google Shape;193;p10"/>
          <p:cNvSpPr txBox="1">
            <a:spLocks noGrp="1"/>
          </p:cNvSpPr>
          <p:nvPr>
            <p:ph type="title"/>
          </p:nvPr>
        </p:nvSpPr>
        <p:spPr>
          <a:xfrm>
            <a:off x="533400" y="94297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What Is Resistance?</a:t>
            </a:r>
            <a:endParaRPr/>
          </a:p>
        </p:txBody>
      </p:sp>
      <p:sp>
        <p:nvSpPr>
          <p:cNvPr id="194" name="Google Shape;194;p10"/>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95" name="Google Shape;195;p10"/>
          <p:cNvSpPr txBox="1"/>
          <p:nvPr/>
        </p:nvSpPr>
        <p:spPr>
          <a:xfrm>
            <a:off x="533400" y="1571625"/>
            <a:ext cx="6858000" cy="4067175"/>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If a drug does not work against a mutated virus, that virus will reproduce rapidly.</a:t>
            </a:r>
            <a:endParaRPr sz="20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Viral load increases</a:t>
            </a:r>
            <a:endParaRPr sz="14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May have to change drugs to get HIV under control</a:t>
            </a:r>
            <a:endParaRPr sz="14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HIV drugs are used in combination to block reproduction in HIV's lifecycle.</a:t>
            </a:r>
            <a:endParaRPr sz="20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Combination of drugs aimed at several different targets is much better at preventing HIV reproduction than one alone.</a:t>
            </a:r>
            <a:endParaRPr sz="20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With less reproduction of HIV: </a:t>
            </a:r>
            <a:endParaRPr sz="14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Viral load is lower</a:t>
            </a:r>
            <a:endParaRPr sz="14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Mutations and resistance are less likely to occur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96" name="Google Shape;196;p10"/>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00"/>
              <a:buNone/>
            </a:pPr>
            <a:r>
              <a:rPr lang="en-US" b="1"/>
              <a:t>GROUP ACTIVITY: PROMOTING ADHERENCE  </a:t>
            </a:r>
            <a:r>
              <a:rPr lang="en-US" b="1" cap="none"/>
              <a:t>THROUGH ACTIVE LISTENING</a:t>
            </a:r>
            <a:endParaRPr b="1" cap="non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209" name="Google Shape;209;p12"/>
          <p:cNvSpPr txBox="1">
            <a:spLocks noGrp="1"/>
          </p:cNvSpPr>
          <p:nvPr>
            <p:ph type="title"/>
          </p:nvPr>
        </p:nvSpPr>
        <p:spPr>
          <a:xfrm>
            <a:off x="609600" y="926592"/>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Preventing Resistance</a:t>
            </a:r>
            <a:endParaRPr/>
          </a:p>
        </p:txBody>
      </p:sp>
      <p:sp>
        <p:nvSpPr>
          <p:cNvPr id="210" name="Google Shape;210;p1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11" name="Google Shape;211;p12"/>
          <p:cNvSpPr txBox="1"/>
          <p:nvPr/>
        </p:nvSpPr>
        <p:spPr>
          <a:xfrm>
            <a:off x="609600" y="1588008"/>
            <a:ext cx="7315200" cy="3974592"/>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The best way to avoid resistance is to </a:t>
            </a:r>
            <a:r>
              <a:rPr lang="en-US" sz="1800" b="1" i="1" u="none" strike="noStrike" cap="none" dirty="0">
                <a:solidFill>
                  <a:srgbClr val="000000"/>
                </a:solidFill>
                <a:latin typeface="Arial"/>
                <a:ea typeface="Arial"/>
                <a:cs typeface="Arial"/>
                <a:sym typeface="Arial"/>
              </a:rPr>
              <a:t>take medications daily as prescribed (i.e., good adherence).</a:t>
            </a:r>
            <a:endParaRPr sz="1800" b="1" i="1"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Important not to skip doses.</a:t>
            </a:r>
            <a:endParaRPr sz="18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Take medications at the same time every day.</a:t>
            </a:r>
            <a:endParaRPr sz="18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Remember, </a:t>
            </a:r>
            <a:r>
              <a:rPr lang="en-US" sz="1800" b="1" i="0" u="none" strike="noStrike" cap="none" dirty="0">
                <a:solidFill>
                  <a:srgbClr val="000000"/>
                </a:solidFill>
                <a:latin typeface="Arial"/>
                <a:ea typeface="Arial"/>
                <a:cs typeface="Arial"/>
                <a:sym typeface="Arial"/>
              </a:rPr>
              <a:t>good adherence </a:t>
            </a:r>
            <a:r>
              <a:rPr lang="en-US" sz="1800" b="0" i="0" u="none" strike="noStrike" cap="none" dirty="0">
                <a:solidFill>
                  <a:srgbClr val="000000"/>
                </a:solidFill>
                <a:latin typeface="Arial"/>
                <a:ea typeface="Arial"/>
                <a:cs typeface="Arial"/>
                <a:sym typeface="Arial"/>
              </a:rPr>
              <a:t>is the best way to prevent resistance:</a:t>
            </a:r>
            <a:endParaRPr sz="18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270"/>
              </a:spcBef>
              <a:spcAft>
                <a:spcPts val="0"/>
              </a:spcAft>
              <a:buClr>
                <a:srgbClr val="C00000"/>
              </a:buClr>
              <a:buSzPts val="1800"/>
              <a:buFont typeface="Noto Sans Symbols"/>
              <a:buChar char="▪"/>
            </a:pPr>
            <a:r>
              <a:rPr lang="en-US" sz="1800" b="0" i="0" u="none" strike="noStrike" cap="none" dirty="0">
                <a:solidFill>
                  <a:srgbClr val="000000"/>
                </a:solidFill>
                <a:latin typeface="Arial"/>
                <a:ea typeface="Arial"/>
                <a:cs typeface="Arial"/>
                <a:sym typeface="Arial"/>
              </a:rPr>
              <a:t>Follow medication schedule and the virus will not reproduce as quickly</a:t>
            </a:r>
            <a:endParaRPr sz="18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270"/>
              </a:spcBef>
              <a:spcAft>
                <a:spcPts val="0"/>
              </a:spcAft>
              <a:buClr>
                <a:srgbClr val="C00000"/>
              </a:buClr>
              <a:buSzPts val="1800"/>
              <a:buFont typeface="Noto Sans Symbols"/>
              <a:buChar char="▪"/>
            </a:pPr>
            <a:r>
              <a:rPr lang="en-US" sz="1800" b="0" i="0" u="none" strike="noStrike" cap="none" dirty="0">
                <a:solidFill>
                  <a:srgbClr val="000000"/>
                </a:solidFill>
                <a:latin typeface="Arial"/>
                <a:ea typeface="Arial"/>
                <a:cs typeface="Arial"/>
                <a:sym typeface="Arial"/>
              </a:rPr>
              <a:t>If it’s not reproducing, HIV </a:t>
            </a:r>
            <a:r>
              <a:rPr lang="en-US" sz="1800" b="1" i="1" u="none" strike="noStrike" cap="none" dirty="0">
                <a:solidFill>
                  <a:srgbClr val="000000"/>
                </a:solidFill>
                <a:latin typeface="Arial"/>
                <a:ea typeface="Arial"/>
                <a:cs typeface="Arial"/>
                <a:sym typeface="Arial"/>
              </a:rPr>
              <a:t>cannot make changes that lead to resistance</a:t>
            </a:r>
            <a:endParaRPr sz="18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270"/>
              </a:spcBef>
              <a:spcAft>
                <a:spcPts val="0"/>
              </a:spcAft>
              <a:buClr>
                <a:srgbClr val="C00000"/>
              </a:buClr>
              <a:buSzPts val="1800"/>
              <a:buFont typeface="Noto Sans Symbols"/>
              <a:buChar char="▪"/>
            </a:pPr>
            <a:r>
              <a:rPr lang="en-US" sz="1800" b="1" i="1" u="none" strike="noStrike" cap="none" dirty="0">
                <a:solidFill>
                  <a:srgbClr val="000000"/>
                </a:solidFill>
                <a:latin typeface="Arial"/>
                <a:ea typeface="Arial"/>
                <a:cs typeface="Arial"/>
                <a:sym typeface="Arial"/>
              </a:rPr>
              <a:t>Slow the progression of HIV </a:t>
            </a:r>
            <a:endParaRPr sz="18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270"/>
              </a:spcBef>
              <a:spcAft>
                <a:spcPts val="0"/>
              </a:spcAft>
              <a:buClr>
                <a:srgbClr val="C00000"/>
              </a:buClr>
              <a:buSzPts val="1800"/>
              <a:buFont typeface="Noto Sans Symbols"/>
              <a:buChar char="▪"/>
            </a:pPr>
            <a:r>
              <a:rPr lang="en-US" sz="1800" b="1" i="1" u="none" strike="noStrike" cap="none" dirty="0">
                <a:solidFill>
                  <a:srgbClr val="000000"/>
                </a:solidFill>
                <a:latin typeface="Arial"/>
                <a:ea typeface="Arial"/>
                <a:cs typeface="Arial"/>
                <a:sym typeface="Arial"/>
              </a:rPr>
              <a:t>Restore the function of the immune system</a:t>
            </a:r>
            <a:endParaRPr sz="18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270"/>
              </a:spcBef>
              <a:spcAft>
                <a:spcPts val="0"/>
              </a:spcAft>
              <a:buClr>
                <a:srgbClr val="C00000"/>
              </a:buClr>
              <a:buSzPts val="1800"/>
              <a:buFont typeface="Noto Sans Symbols"/>
              <a:buChar char="▪"/>
            </a:pPr>
            <a:r>
              <a:rPr lang="en-US" sz="1800" b="1" i="1" u="none" strike="noStrike" cap="none" dirty="0">
                <a:solidFill>
                  <a:srgbClr val="000000"/>
                </a:solidFill>
                <a:latin typeface="Arial"/>
                <a:ea typeface="Arial"/>
                <a:cs typeface="Arial"/>
                <a:sym typeface="Arial"/>
              </a:rPr>
              <a:t>Improve a person’s quality of life</a:t>
            </a:r>
            <a:endParaRPr sz="1800" b="0" i="0" u="none" strike="noStrike" cap="none" dirty="0">
              <a:solidFill>
                <a:srgbClr val="000000"/>
              </a:solidFill>
              <a:latin typeface="Arial"/>
              <a:ea typeface="Arial"/>
              <a:cs typeface="Arial"/>
              <a:sym typeface="Arial"/>
            </a:endParaRPr>
          </a:p>
        </p:txBody>
      </p:sp>
      <p:sp>
        <p:nvSpPr>
          <p:cNvPr id="212" name="Google Shape;212;p12"/>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219" name="Google Shape;219;p13"/>
          <p:cNvSpPr txBox="1">
            <a:spLocks noGrp="1"/>
          </p:cNvSpPr>
          <p:nvPr>
            <p:ph type="title"/>
          </p:nvPr>
        </p:nvSpPr>
        <p:spPr>
          <a:xfrm>
            <a:off x="609600" y="8858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dirty="0"/>
              <a:t>Top 6 Reasons Why People Skip Their HIV Medications</a:t>
            </a:r>
            <a:endParaRPr dirty="0"/>
          </a:p>
        </p:txBody>
      </p:sp>
      <p:sp>
        <p:nvSpPr>
          <p:cNvPr id="220" name="Google Shape;220;p13"/>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21" name="Google Shape;221;p13"/>
          <p:cNvSpPr txBox="1"/>
          <p:nvPr/>
        </p:nvSpPr>
        <p:spPr>
          <a:xfrm>
            <a:off x="596029" y="1838325"/>
            <a:ext cx="5779033" cy="3876675"/>
          </a:xfrm>
          <a:prstGeom prst="rect">
            <a:avLst/>
          </a:prstGeom>
          <a:noFill/>
          <a:ln>
            <a:noFill/>
          </a:ln>
        </p:spPr>
        <p:txBody>
          <a:bodyPr spcFirstLastPara="1" wrap="square" lIns="68550" tIns="34275" rIns="68550" bIns="34275" anchor="t" anchorCtr="0">
            <a:noAutofit/>
          </a:bodyPr>
          <a:lstStyle/>
          <a:p>
            <a:pPr marL="342900" marR="0" lvl="0" indent="-342900" algn="l" rtl="0">
              <a:lnSpc>
                <a:spcPct val="100000"/>
              </a:lnSpc>
              <a:spcBef>
                <a:spcPts val="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“Honestly, it just slipped my mind.”</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0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“I can’t always afford my meds.” Lack of health insurance to cover the cost of HIV medication</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0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”My side effects are out of control.”</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0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”My housing isn’t always stable.”</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0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“I have too much going on.”</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300"/>
              </a:spcBef>
              <a:spcAft>
                <a:spcPts val="0"/>
              </a:spcAft>
              <a:buClr>
                <a:srgbClr val="C00000"/>
              </a:buClr>
              <a:buSzPts val="2000"/>
              <a:buFont typeface="Arial"/>
              <a:buAutoNum type="arabicPeriod"/>
            </a:pPr>
            <a:r>
              <a:rPr lang="en-US" sz="2200" b="0" i="0" u="none" strike="noStrike" cap="none" dirty="0">
                <a:solidFill>
                  <a:srgbClr val="000000"/>
                </a:solidFill>
                <a:latin typeface="Arial"/>
                <a:ea typeface="Arial"/>
                <a:cs typeface="Arial"/>
                <a:sym typeface="Arial"/>
              </a:rPr>
              <a:t>"I’m depressed.”</a:t>
            </a:r>
            <a:endParaRPr sz="2200" b="0" i="0" u="none" strike="noStrike" cap="none" dirty="0">
              <a:solidFill>
                <a:srgbClr val="000000"/>
              </a:solidFill>
              <a:latin typeface="Arial"/>
              <a:ea typeface="Arial"/>
              <a:cs typeface="Arial"/>
              <a:sym typeface="Arial"/>
            </a:endParaRPr>
          </a:p>
          <a:p>
            <a:pPr marL="342900" marR="0" lvl="0" indent="-24765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222" name="Google Shape;222;p13"/>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
        <p:nvSpPr>
          <p:cNvPr id="223" name="Google Shape;223;p13"/>
          <p:cNvSpPr txBox="1"/>
          <p:nvPr/>
        </p:nvSpPr>
        <p:spPr>
          <a:xfrm>
            <a:off x="152400" y="5181600"/>
            <a:ext cx="4953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Source: Terrell, K. (2018). 6 Reasons why people skip their HIV meds. The Body: The HIV/AIDS resource. </a:t>
            </a:r>
            <a:r>
              <a:rPr lang="en-US" sz="1000" b="0" i="0" u="sng" strike="noStrike" cap="none" dirty="0">
                <a:solidFill>
                  <a:srgbClr val="000000"/>
                </a:solidFill>
                <a:latin typeface="Arial"/>
                <a:ea typeface="Arial"/>
                <a:cs typeface="Arial"/>
                <a:sym typeface="Arial"/>
                <a:hlinkClick r:id="rId3"/>
              </a:rPr>
              <a:t>https://www.thebody.com/slideshow/reasons-why-people-skip-their-meds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24" name="Google Shape;224;p13"/>
          <p:cNvPicPr preferRelativeResize="0"/>
          <p:nvPr/>
        </p:nvPicPr>
        <p:blipFill rotWithShape="1">
          <a:blip r:embed="rId4">
            <a:alphaModFix/>
          </a:blip>
          <a:srcRect/>
          <a:stretch/>
        </p:blipFill>
        <p:spPr>
          <a:xfrm>
            <a:off x="6620695" y="1457965"/>
            <a:ext cx="1283295" cy="1894132"/>
          </a:xfrm>
          <a:prstGeom prst="rect">
            <a:avLst/>
          </a:prstGeom>
          <a:noFill/>
          <a:ln>
            <a:noFill/>
          </a:ln>
        </p:spPr>
      </p:pic>
      <p:pic>
        <p:nvPicPr>
          <p:cNvPr id="225" name="Google Shape;225;p13"/>
          <p:cNvPicPr preferRelativeResize="0"/>
          <p:nvPr/>
        </p:nvPicPr>
        <p:blipFill rotWithShape="1">
          <a:blip r:embed="rId5">
            <a:alphaModFix/>
          </a:blip>
          <a:srcRect/>
          <a:stretch/>
        </p:blipFill>
        <p:spPr>
          <a:xfrm>
            <a:off x="6395844" y="3748953"/>
            <a:ext cx="2329709" cy="14026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title"/>
          </p:nvPr>
        </p:nvSpPr>
        <p:spPr>
          <a:xfrm>
            <a:off x="583870" y="572011"/>
            <a:ext cx="7924800" cy="112943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ts val="1400"/>
              <a:buNone/>
            </a:pPr>
            <a:br>
              <a:rPr lang="en-US" sz="2520" b="1" dirty="0"/>
            </a:br>
            <a:r>
              <a:rPr lang="en-US" sz="2790" b="1" dirty="0">
                <a:latin typeface="Arial"/>
                <a:ea typeface="Arial"/>
                <a:cs typeface="Arial"/>
                <a:sym typeface="Arial"/>
              </a:rPr>
              <a:t>Top 6 Reasons Why People Skip Their HIV Medications</a:t>
            </a:r>
            <a:br>
              <a:rPr lang="en-US" sz="2520" b="1" dirty="0"/>
            </a:br>
            <a:endParaRPr sz="2520" dirty="0"/>
          </a:p>
        </p:txBody>
      </p:sp>
      <p:sp>
        <p:nvSpPr>
          <p:cNvPr id="232" name="Google Shape;232;p14"/>
          <p:cNvSpPr/>
          <p:nvPr/>
        </p:nvSpPr>
        <p:spPr>
          <a:xfrm>
            <a:off x="583870" y="2052166"/>
            <a:ext cx="5105400" cy="283923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C00000"/>
              </a:buClr>
              <a:buSzPts val="2400"/>
              <a:buFont typeface="Noto Sans Symbols"/>
              <a:buChar char="▪"/>
            </a:pPr>
            <a:r>
              <a:rPr lang="en-US" sz="2400" b="0" i="0" u="none" strike="noStrike" cap="none">
                <a:solidFill>
                  <a:srgbClr val="000000"/>
                </a:solidFill>
                <a:latin typeface="Arial"/>
                <a:ea typeface="Arial"/>
                <a:cs typeface="Arial"/>
                <a:sym typeface="Arial"/>
              </a:rPr>
              <a:t>"My housing isn't always stable.”</a:t>
            </a:r>
            <a:endParaRP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0" i="0" u="none" strike="noStrike" cap="none">
                <a:solidFill>
                  <a:srgbClr val="000000"/>
                </a:solidFill>
                <a:latin typeface="Arial"/>
                <a:ea typeface="Arial"/>
                <a:cs typeface="Arial"/>
                <a:sym typeface="Arial"/>
              </a:rPr>
              <a:t>"I have too much going on.”</a:t>
            </a:r>
            <a:endParaRP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C00000"/>
              </a:buClr>
              <a:buSzPts val="2400"/>
              <a:buFont typeface="Noto Sans Symbols"/>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400"/>
              <a:buFont typeface="Noto Sans Symbols"/>
              <a:buChar char="▪"/>
            </a:pPr>
            <a:r>
              <a:rPr lang="en-US" sz="2400" b="0" i="0" u="none" strike="noStrike" cap="none">
                <a:solidFill>
                  <a:srgbClr val="000000"/>
                </a:solidFill>
                <a:latin typeface="Arial"/>
                <a:ea typeface="Arial"/>
                <a:cs typeface="Arial"/>
                <a:sym typeface="Arial"/>
              </a:rPr>
              <a:t>“I’m depressed.”</a:t>
            </a:r>
            <a:endParaRPr/>
          </a:p>
          <a:p>
            <a:pPr marL="0" marR="0" lvl="0" indent="0" algn="l" rtl="0">
              <a:lnSpc>
                <a:spcPct val="100000"/>
              </a:lnSpc>
              <a:spcBef>
                <a:spcPts val="0"/>
              </a:spcBef>
              <a:spcAft>
                <a:spcPts val="0"/>
              </a:spcAft>
              <a:buNone/>
            </a:pPr>
            <a:endParaRPr sz="1050" b="1" i="0" u="none" strike="noStrike" cap="none">
              <a:solidFill>
                <a:srgbClr val="000000"/>
              </a:solidFill>
              <a:latin typeface="Arial"/>
              <a:ea typeface="Arial"/>
              <a:cs typeface="Arial"/>
              <a:sym typeface="Arial"/>
            </a:endParaRPr>
          </a:p>
        </p:txBody>
      </p:sp>
      <p:sp>
        <p:nvSpPr>
          <p:cNvPr id="233" name="Google Shape;233;p14"/>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pic>
        <p:nvPicPr>
          <p:cNvPr id="234" name="Google Shape;234;p14"/>
          <p:cNvPicPr preferRelativeResize="0"/>
          <p:nvPr/>
        </p:nvPicPr>
        <p:blipFill rotWithShape="1">
          <a:blip r:embed="rId3">
            <a:alphaModFix/>
          </a:blip>
          <a:srcRect/>
          <a:stretch/>
        </p:blipFill>
        <p:spPr>
          <a:xfrm>
            <a:off x="6400800" y="1600200"/>
            <a:ext cx="2107870" cy="2107870"/>
          </a:xfrm>
          <a:prstGeom prst="rect">
            <a:avLst/>
          </a:prstGeom>
          <a:noFill/>
          <a:ln>
            <a:noFill/>
          </a:ln>
        </p:spPr>
      </p:pic>
      <p:pic>
        <p:nvPicPr>
          <p:cNvPr id="235" name="Google Shape;235;p14"/>
          <p:cNvPicPr preferRelativeResize="0"/>
          <p:nvPr/>
        </p:nvPicPr>
        <p:blipFill rotWithShape="1">
          <a:blip r:embed="rId4">
            <a:alphaModFix/>
          </a:blip>
          <a:srcRect/>
          <a:stretch/>
        </p:blipFill>
        <p:spPr>
          <a:xfrm>
            <a:off x="5486400" y="3837533"/>
            <a:ext cx="2613599" cy="1728787"/>
          </a:xfrm>
          <a:prstGeom prst="rect">
            <a:avLst/>
          </a:prstGeom>
          <a:noFill/>
          <a:ln>
            <a:noFill/>
          </a:ln>
        </p:spPr>
      </p:pic>
      <p:sp>
        <p:nvSpPr>
          <p:cNvPr id="236" name="Google Shape;236;p14"/>
          <p:cNvSpPr txBox="1"/>
          <p:nvPr/>
        </p:nvSpPr>
        <p:spPr>
          <a:xfrm>
            <a:off x="152400" y="5181600"/>
            <a:ext cx="4953000"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000000"/>
                </a:solidFill>
                <a:latin typeface="Arial"/>
                <a:ea typeface="Arial"/>
                <a:cs typeface="Arial"/>
                <a:sym typeface="Arial"/>
              </a:rPr>
              <a:t>Source: Terrell, K. (2018). 6 Reasons why people skip their HIV meds. The Body: The HIV/AIDS resource. </a:t>
            </a:r>
            <a:r>
              <a:rPr lang="en-US" sz="1000" b="0" i="0" u="sng" strike="noStrike" cap="none" dirty="0">
                <a:solidFill>
                  <a:srgbClr val="000000"/>
                </a:solidFill>
                <a:latin typeface="Arial"/>
                <a:ea typeface="Arial"/>
                <a:cs typeface="Arial"/>
                <a:sym typeface="Arial"/>
                <a:hlinkClick r:id="rId5"/>
              </a:rPr>
              <a:t>https://www.thebody.com/slideshow/reasons-why-people-skip-their-meds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243" name="Google Shape;243;p15"/>
          <p:cNvSpPr txBox="1">
            <a:spLocks noGrp="1"/>
          </p:cNvSpPr>
          <p:nvPr>
            <p:ph type="title"/>
          </p:nvPr>
        </p:nvSpPr>
        <p:spPr>
          <a:xfrm>
            <a:off x="628403" y="893866"/>
            <a:ext cx="81534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sz="2600" b="1" dirty="0"/>
              <a:t>Other Reasons Why People Skip HIV Medications</a:t>
            </a:r>
            <a:endParaRPr sz="2600" dirty="0"/>
          </a:p>
        </p:txBody>
      </p:sp>
      <p:sp>
        <p:nvSpPr>
          <p:cNvPr id="244" name="Google Shape;244;p15"/>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45" name="Google Shape;245;p15"/>
          <p:cNvSpPr txBox="1"/>
          <p:nvPr/>
        </p:nvSpPr>
        <p:spPr>
          <a:xfrm>
            <a:off x="762000" y="1524000"/>
            <a:ext cx="6343650" cy="3587090"/>
          </a:xfrm>
          <a:prstGeom prst="rect">
            <a:avLst/>
          </a:prstGeom>
          <a:noFill/>
          <a:ln>
            <a:noFill/>
          </a:ln>
        </p:spPr>
        <p:txBody>
          <a:bodyPr spcFirstLastPara="1" wrap="square" lIns="68550" tIns="34275" rIns="68550" bIns="34275" anchor="t" anchorCtr="0">
            <a:noAutofit/>
          </a:bodyPr>
          <a:lstStyle/>
          <a:p>
            <a:pPr marL="285750" marR="0" lvl="0" indent="-285750" algn="l" rtl="0">
              <a:lnSpc>
                <a:spcPct val="100000"/>
              </a:lnSpc>
              <a:spcBef>
                <a:spcPts val="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Trouble swallowing pills or other difficulty taking medications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Being emotionally unprepared for treatment</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Confusion about why to take anti-HIV meds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Difficulty taking medications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Pill burden – mental/emotional fatigue of taking medications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Skepticism about the effectiveness of the drugs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Feeling a lack of choices about treatment</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“Feeling different” because of ongoing therapy</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Disruption of social routines; shame or fear of being seen taking medications</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Not having disclosed HIV status to work colleagues, friends, lovers or family</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Not having medications with you</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270"/>
              </a:spcBef>
              <a:spcAft>
                <a:spcPts val="0"/>
              </a:spcAft>
              <a:buClr>
                <a:srgbClr val="C00000"/>
              </a:buClr>
              <a:buSzPts val="1800"/>
              <a:buFont typeface="Noto Sans Symbols"/>
              <a:buChar char="▪"/>
            </a:pPr>
            <a:r>
              <a:rPr lang="en-US" sz="1600" b="0" i="0" u="none" strike="noStrike" cap="none" dirty="0">
                <a:solidFill>
                  <a:srgbClr val="000000"/>
                </a:solidFill>
                <a:latin typeface="Arial"/>
                <a:ea typeface="Arial"/>
                <a:cs typeface="Arial"/>
                <a:sym typeface="Arial"/>
              </a:rPr>
              <a:t>Alcohol or substance use</a:t>
            </a:r>
            <a:endParaRPr dirty="0"/>
          </a:p>
          <a:p>
            <a:pPr marL="0" marR="0" lvl="0" indent="0" algn="l" rtl="0">
              <a:lnSpc>
                <a:spcPct val="100000"/>
              </a:lnSpc>
              <a:spcBef>
                <a:spcPts val="270"/>
              </a:spcBef>
              <a:spcAft>
                <a:spcPts val="0"/>
              </a:spcAft>
              <a:buNone/>
            </a:pPr>
            <a:endParaRPr sz="1125" b="1"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246" name="Google Shape;246;p15"/>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253" name="Google Shape;253;p16"/>
          <p:cNvSpPr txBox="1">
            <a:spLocks noGrp="1"/>
          </p:cNvSpPr>
          <p:nvPr>
            <p:ph type="title"/>
          </p:nvPr>
        </p:nvSpPr>
        <p:spPr>
          <a:xfrm>
            <a:off x="742950" y="857250"/>
            <a:ext cx="59436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Tips for Promoting Adherence</a:t>
            </a:r>
            <a:endParaRPr/>
          </a:p>
        </p:txBody>
      </p:sp>
      <p:sp>
        <p:nvSpPr>
          <p:cNvPr id="254" name="Google Shape;254;p16"/>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55" name="Google Shape;255;p16"/>
          <p:cNvSpPr/>
          <p:nvPr/>
        </p:nvSpPr>
        <p:spPr>
          <a:xfrm>
            <a:off x="609600" y="1540073"/>
            <a:ext cx="4076700" cy="4022527"/>
          </a:xfrm>
          <a:prstGeom prst="rect">
            <a:avLst/>
          </a:prstGeom>
          <a:noFill/>
          <a:ln>
            <a:noFill/>
          </a:ln>
        </p:spPr>
        <p:txBody>
          <a:bodyPr spcFirstLastPara="1" wrap="square" lIns="68550" tIns="34275" rIns="68550" bIns="34275" anchor="t" anchorCtr="0">
            <a:noAutofit/>
          </a:bodyPr>
          <a:lstStyle/>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Talk about anticipated problems and barriers before starting treatment</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Consider a trial run (multi-vitamin or candy)</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Is a written treatment plan of prescribed medication helpful?</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Adherence tools – use a 7-day pill box, set phone alerts through phone apps like BugMe or Google Calendar.</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Sign up for TheBody.com's Personal Reminder Service at </a:t>
            </a:r>
            <a:r>
              <a:rPr lang="en-US" sz="1500" b="0" i="0" u="sng" strike="noStrike" cap="none">
                <a:solidFill>
                  <a:schemeClr val="hlink"/>
                </a:solidFill>
                <a:latin typeface="Arial"/>
                <a:ea typeface="Arial"/>
                <a:cs typeface="Arial"/>
                <a:sym typeface="Arial"/>
                <a:hlinkClick r:id="rId3"/>
              </a:rPr>
              <a:t>thebody.com/reminders</a:t>
            </a:r>
            <a:r>
              <a:rPr lang="en-US" sz="1500" b="0" i="0" u="none" strike="noStrike" cap="none">
                <a:solidFill>
                  <a:srgbClr val="000000"/>
                </a:solidFill>
                <a:latin typeface="Arial"/>
                <a:ea typeface="Arial"/>
                <a:cs typeface="Arial"/>
                <a:sym typeface="Arial"/>
              </a:rPr>
              <a:t> to get text messages when it's time for meds, doctor's appointments, refills, etc.</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Make sure your pharmacist can call you to remind you of refill time</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Social support and encouragement from family and friends</a:t>
            </a:r>
            <a:endParaRPr sz="1500" b="0" i="0" u="none" strike="noStrike" cap="none">
              <a:solidFill>
                <a:srgbClr val="000000"/>
              </a:solidFill>
              <a:latin typeface="Arial"/>
              <a:ea typeface="Arial"/>
              <a:cs typeface="Arial"/>
              <a:sym typeface="Arial"/>
            </a:endParaRPr>
          </a:p>
        </p:txBody>
      </p:sp>
      <p:sp>
        <p:nvSpPr>
          <p:cNvPr id="256" name="Google Shape;256;p16"/>
          <p:cNvSpPr/>
          <p:nvPr/>
        </p:nvSpPr>
        <p:spPr>
          <a:xfrm>
            <a:off x="4686300" y="1540073"/>
            <a:ext cx="4000500" cy="3870127"/>
          </a:xfrm>
          <a:prstGeom prst="rect">
            <a:avLst/>
          </a:prstGeom>
          <a:noFill/>
          <a:ln>
            <a:noFill/>
          </a:ln>
        </p:spPr>
        <p:txBody>
          <a:bodyPr spcFirstLastPara="1" wrap="square" lIns="68550" tIns="34275" rIns="68550" bIns="34275" anchor="t" anchorCtr="0">
            <a:noAutofit/>
          </a:bodyPr>
          <a:lstStyle/>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Link taking your medication to a routine that you are sure to do at the same time every day. (e.g. daily activity: brushing teeth, checking email, going to the bathroom, eating)</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Keep medications nearby. Keep a backup supply of medications at work or in your purse or briefcase. Carry a daily supply of medications on a pill key chain.</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1" i="0" u="none" strike="noStrike" cap="none">
                <a:solidFill>
                  <a:srgbClr val="000000"/>
                </a:solidFill>
                <a:latin typeface="Arial"/>
                <a:ea typeface="Arial"/>
                <a:cs typeface="Arial"/>
                <a:sym typeface="Arial"/>
              </a:rPr>
              <a:t>Always plan ahead.</a:t>
            </a:r>
            <a:r>
              <a:rPr lang="en-US" sz="1500" b="0" i="0" u="none" strike="noStrike" cap="none">
                <a:solidFill>
                  <a:srgbClr val="000000"/>
                </a:solidFill>
                <a:latin typeface="Arial"/>
                <a:ea typeface="Arial"/>
                <a:cs typeface="Arial"/>
                <a:sym typeface="Arial"/>
              </a:rPr>
              <a:t> If you are going away for the weekend or on vacation, plan ahead. Pack your medications for the entire trip.</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Keep all medical appointments </a:t>
            </a: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C00000"/>
              </a:buClr>
              <a:buSzPts val="1600"/>
              <a:buFont typeface="Noto Sans Symbols"/>
              <a:buChar char="▪"/>
            </a:pPr>
            <a:r>
              <a:rPr lang="en-US" sz="1500" b="0" i="0" u="none" strike="noStrike" cap="none">
                <a:solidFill>
                  <a:srgbClr val="000000"/>
                </a:solidFill>
                <a:latin typeface="Arial"/>
                <a:ea typeface="Arial"/>
                <a:cs typeface="Arial"/>
                <a:sym typeface="Arial"/>
              </a:rPr>
              <a:t>Surround yourself with positive people</a:t>
            </a:r>
            <a:endParaRPr sz="1500" b="0" i="0" u="none" strike="noStrike" cap="none">
              <a:solidFill>
                <a:srgbClr val="000000"/>
              </a:solidFill>
              <a:latin typeface="Arial"/>
              <a:ea typeface="Arial"/>
              <a:cs typeface="Arial"/>
              <a:sym typeface="Arial"/>
            </a:endParaRPr>
          </a:p>
        </p:txBody>
      </p:sp>
      <p:sp>
        <p:nvSpPr>
          <p:cNvPr id="257" name="Google Shape;257;p16"/>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7"/>
          <p:cNvPicPr preferRelativeResize="0"/>
          <p:nvPr/>
        </p:nvPicPr>
        <p:blipFill rotWithShape="1">
          <a:blip r:embed="rId3">
            <a:alphaModFix/>
          </a:blip>
          <a:srcRect/>
          <a:stretch/>
        </p:blipFill>
        <p:spPr>
          <a:xfrm>
            <a:off x="2357438" y="1981200"/>
            <a:ext cx="4419600" cy="3467100"/>
          </a:xfrm>
          <a:prstGeom prst="rect">
            <a:avLst/>
          </a:prstGeom>
          <a:noFill/>
          <a:ln>
            <a:noFill/>
          </a:ln>
        </p:spPr>
      </p:pic>
      <p:sp>
        <p:nvSpPr>
          <p:cNvPr id="264" name="Google Shape;264;p17"/>
          <p:cNvSpPr txBox="1">
            <a:spLocks noGrp="1"/>
          </p:cNvSpPr>
          <p:nvPr>
            <p:ph type="title"/>
          </p:nvPr>
        </p:nvSpPr>
        <p:spPr>
          <a:xfrm>
            <a:off x="623888" y="1709740"/>
            <a:ext cx="7886700" cy="2852737"/>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SzPts val="1400"/>
              <a:buNone/>
            </a:pPr>
            <a:r>
              <a:rPr lang="en-US" sz="4400" b="1"/>
              <a:t>Case Scenarios</a:t>
            </a:r>
            <a:endParaRPr sz="4400"/>
          </a:p>
        </p:txBody>
      </p:sp>
      <p:sp>
        <p:nvSpPr>
          <p:cNvPr id="265" name="Google Shape;265;p17"/>
          <p:cNvSpPr txBox="1">
            <a:spLocks noGrp="1"/>
          </p:cNvSpPr>
          <p:nvPr>
            <p:ph type="body" idx="1"/>
          </p:nvPr>
        </p:nvSpPr>
        <p:spPr>
          <a:xfrm>
            <a:off x="623888" y="4589465"/>
            <a:ext cx="7886700" cy="1500187"/>
          </a:xfrm>
          <a:prstGeom prst="rect">
            <a:avLst/>
          </a:prstGeom>
          <a:noFill/>
          <a:ln>
            <a:noFill/>
          </a:ln>
        </p:spPr>
        <p:txBody>
          <a:bodyPr spcFirstLastPara="1" wrap="square" lIns="91425" tIns="45700" rIns="91425" bIns="45700" anchor="t" anchorCtr="0">
            <a:noAutofit/>
          </a:bodyPr>
          <a:lstStyle/>
          <a:p>
            <a:pPr marL="342900" lvl="0" indent="-171450" algn="l" rtl="0">
              <a:lnSpc>
                <a:spcPct val="100000"/>
              </a:lnSpc>
              <a:spcBef>
                <a:spcPts val="360"/>
              </a:spcBef>
              <a:spcAft>
                <a:spcPts val="0"/>
              </a:spcAft>
              <a:buSzPts val="2400"/>
              <a:buNone/>
            </a:pPr>
            <a:endParaRPr/>
          </a:p>
        </p:txBody>
      </p:sp>
      <p:sp>
        <p:nvSpPr>
          <p:cNvPr id="266" name="Google Shape;266;p17"/>
          <p:cNvSpPr txBox="1">
            <a:spLocks noGrp="1"/>
          </p:cNvSpPr>
          <p:nvPr>
            <p:ph type="dt" idx="10"/>
          </p:nvPr>
        </p:nvSpPr>
        <p:spPr>
          <a:xfrm>
            <a:off x="7467600" y="6443663"/>
            <a:ext cx="1066800" cy="228600"/>
          </a:xfrm>
          <a:prstGeom prst="rect">
            <a:avLst/>
          </a:prstGeom>
          <a:noFill/>
          <a:ln>
            <a:noFill/>
          </a:ln>
        </p:spPr>
        <p:txBody>
          <a:bodyPr spcFirstLastPara="1" wrap="square" lIns="68550" tIns="34275" rIns="68550" bIns="34275" anchor="t" anchorCtr="0">
            <a:noAutofit/>
          </a:bodyPr>
          <a:lstStyle/>
          <a:p>
            <a:pPr marL="0" lvl="0" indent="0" algn="r" rtl="0">
              <a:lnSpc>
                <a:spcPct val="100000"/>
              </a:lnSpc>
              <a:spcBef>
                <a:spcPts val="0"/>
              </a:spcBef>
              <a:spcAft>
                <a:spcPts val="0"/>
              </a:spcAft>
              <a:buSzPts val="1200"/>
              <a:buNone/>
            </a:pPr>
            <a:r>
              <a:rPr lang="en-US">
                <a:solidFill>
                  <a:srgbClr val="000000"/>
                </a:solidFill>
              </a:rPr>
              <a:t>2/3/08  </a:t>
            </a:r>
            <a:fld id="{00000000-1234-1234-1234-123412341234}" type="slidenum">
              <a:rPr lang="en-US">
                <a:solidFill>
                  <a:srgbClr val="000000"/>
                </a:solidFill>
              </a:rPr>
              <a:t>17</a:t>
            </a:fld>
            <a:endParaRPr>
              <a:solidFill>
                <a:srgbClr val="000000"/>
              </a:solidFill>
            </a:endParaRPr>
          </a:p>
        </p:txBody>
      </p:sp>
      <p:sp>
        <p:nvSpPr>
          <p:cNvPr id="267" name="Google Shape;267;p17"/>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8" name="Google Shape;268;p17"/>
          <p:cNvSpPr txBox="1"/>
          <p:nvPr/>
        </p:nvSpPr>
        <p:spPr>
          <a:xfrm>
            <a:off x="3810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8"/>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275" name="Google Shape;275;p18"/>
          <p:cNvSpPr txBox="1">
            <a:spLocks noGrp="1"/>
          </p:cNvSpPr>
          <p:nvPr>
            <p:ph type="title"/>
          </p:nvPr>
        </p:nvSpPr>
        <p:spPr>
          <a:xfrm>
            <a:off x="1600200" y="1371600"/>
            <a:ext cx="59436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References </a:t>
            </a:r>
            <a:endParaRPr/>
          </a:p>
        </p:txBody>
      </p:sp>
      <p:sp>
        <p:nvSpPr>
          <p:cNvPr id="276" name="Google Shape;276;p18"/>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7" name="Google Shape;277;p18"/>
          <p:cNvSpPr txBox="1"/>
          <p:nvPr/>
        </p:nvSpPr>
        <p:spPr>
          <a:xfrm>
            <a:off x="1485900" y="2057401"/>
            <a:ext cx="6591300" cy="3428999"/>
          </a:xfrm>
          <a:prstGeom prst="rect">
            <a:avLst/>
          </a:prstGeom>
          <a:noFill/>
          <a:ln>
            <a:noFill/>
          </a:ln>
        </p:spPr>
        <p:txBody>
          <a:bodyPr spcFirstLastPara="1" wrap="square" lIns="68550" tIns="34275" rIns="68550" bIns="34275" anchor="t" anchorCtr="0">
            <a:noAutofit/>
          </a:bodyPr>
          <a:lstStyle/>
          <a:p>
            <a:pPr marL="342900" marR="0" lvl="0" indent="-342900" algn="l" rtl="0">
              <a:lnSpc>
                <a:spcPct val="100000"/>
              </a:lnSpc>
              <a:spcBef>
                <a:spcPts val="0"/>
              </a:spcBef>
              <a:spcAft>
                <a:spcPts val="0"/>
              </a:spcAft>
              <a:buClr>
                <a:srgbClr val="C00000"/>
              </a:buClr>
              <a:buSzPts val="1800"/>
              <a:buFont typeface="Arial"/>
              <a:buAutoNum type="arabicPeriod"/>
            </a:pPr>
            <a:r>
              <a:rPr lang="en-US" sz="1600" b="0" i="0" u="none" strike="noStrike" cap="none" dirty="0">
                <a:solidFill>
                  <a:srgbClr val="000000"/>
                </a:solidFill>
                <a:latin typeface="Arial"/>
                <a:ea typeface="Arial"/>
                <a:cs typeface="Arial"/>
                <a:sym typeface="Arial"/>
              </a:rPr>
              <a:t>Council, A. “Guidelines for the Use of Antiretroviral Agents in HIV.” </a:t>
            </a:r>
            <a:r>
              <a:rPr lang="en-US" sz="1600" b="0" i="1" u="none" strike="noStrike" cap="none" dirty="0">
                <a:solidFill>
                  <a:srgbClr val="000000"/>
                </a:solidFill>
                <a:latin typeface="Arial"/>
                <a:ea typeface="Arial"/>
                <a:cs typeface="Arial"/>
                <a:sym typeface="Arial"/>
              </a:rPr>
              <a:t>www.aidsinfo.org</a:t>
            </a:r>
            <a:r>
              <a:rPr lang="en-US" sz="1600" b="0" i="0" u="none" strike="noStrike" cap="none" dirty="0">
                <a:solidFill>
                  <a:srgbClr val="000000"/>
                </a:solidFill>
                <a:latin typeface="Arial"/>
                <a:ea typeface="Arial"/>
                <a:cs typeface="Arial"/>
                <a:sym typeface="Arial"/>
              </a:rPr>
              <a:t>. January 18, 2018. Accessed February 12, 2018.</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70"/>
              </a:spcBef>
              <a:spcAft>
                <a:spcPts val="0"/>
              </a:spcAft>
              <a:buClr>
                <a:srgbClr val="C00000"/>
              </a:buClr>
              <a:buSzPts val="1800"/>
              <a:buFont typeface="Arial"/>
              <a:buAutoNum type="arabicPeriod"/>
            </a:pPr>
            <a:r>
              <a:rPr lang="en-US" sz="1600" b="0" i="0" u="none" strike="noStrike" cap="none" dirty="0">
                <a:solidFill>
                  <a:srgbClr val="000000"/>
                </a:solidFill>
                <a:latin typeface="Arial"/>
                <a:ea typeface="Arial"/>
                <a:cs typeface="Arial"/>
                <a:sym typeface="Arial"/>
              </a:rPr>
              <a:t>Guidelines and Recommendations: HIV/AIDS. Centers for Disease Control and Prevention. Last updated January 19, 2018. Accessed February 12, 2018.</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70"/>
              </a:spcBef>
              <a:spcAft>
                <a:spcPts val="0"/>
              </a:spcAft>
              <a:buClr>
                <a:srgbClr val="C00000"/>
              </a:buClr>
              <a:buSzPts val="1800"/>
              <a:buFont typeface="Arial"/>
              <a:buAutoNum type="arabicPeriod"/>
            </a:pPr>
            <a:r>
              <a:rPr lang="en-US" sz="1600" b="0" i="0" u="none" strike="noStrike" cap="none" dirty="0">
                <a:solidFill>
                  <a:srgbClr val="000000"/>
                </a:solidFill>
                <a:latin typeface="Arial"/>
                <a:ea typeface="Arial"/>
                <a:cs typeface="Arial"/>
                <a:sym typeface="Arial"/>
              </a:rPr>
              <a:t>HIV Treatment Guidelines. </a:t>
            </a:r>
            <a:r>
              <a:rPr lang="en-US" sz="1600" b="0" i="1" u="none" strike="noStrike" cap="none" dirty="0">
                <a:solidFill>
                  <a:srgbClr val="000000"/>
                </a:solidFill>
                <a:latin typeface="Arial"/>
                <a:ea typeface="Arial"/>
                <a:cs typeface="Arial"/>
                <a:sym typeface="Arial"/>
              </a:rPr>
              <a:t>American Academy of HIV Medicine</a:t>
            </a:r>
            <a:r>
              <a:rPr lang="en-US" sz="1600" b="0" i="0" u="none" strike="noStrike" cap="none" dirty="0">
                <a:solidFill>
                  <a:srgbClr val="000000"/>
                </a:solidFill>
                <a:latin typeface="Arial"/>
                <a:ea typeface="Arial"/>
                <a:cs typeface="Arial"/>
                <a:sym typeface="Arial"/>
              </a:rPr>
              <a:t>. Accessed February 12, 2018.</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70"/>
              </a:spcBef>
              <a:spcAft>
                <a:spcPts val="0"/>
              </a:spcAft>
              <a:buClr>
                <a:srgbClr val="C00000"/>
              </a:buClr>
              <a:buSzPts val="1800"/>
              <a:buFont typeface="Arial"/>
              <a:buAutoNum type="arabicPeriod"/>
            </a:pPr>
            <a:r>
              <a:rPr lang="en-US" sz="1600" b="0" i="0" u="none" strike="noStrike" cap="none" dirty="0">
                <a:solidFill>
                  <a:srgbClr val="000000"/>
                </a:solidFill>
                <a:latin typeface="Arial"/>
                <a:ea typeface="Arial"/>
                <a:cs typeface="Arial"/>
                <a:sym typeface="Arial"/>
              </a:rPr>
              <a:t>Positively Aware, HIV Treatment, Prevention, and Support from TPAN, 22</a:t>
            </a:r>
            <a:r>
              <a:rPr lang="en-US" sz="1600" b="0" i="0" u="none" strike="noStrike" cap="none" baseline="30000" dirty="0">
                <a:solidFill>
                  <a:srgbClr val="000000"/>
                </a:solidFill>
                <a:latin typeface="Arial"/>
                <a:ea typeface="Arial"/>
                <a:cs typeface="Arial"/>
                <a:sym typeface="Arial"/>
              </a:rPr>
              <a:t>nd</a:t>
            </a:r>
            <a:r>
              <a:rPr lang="en-US" sz="1600" b="0" i="0" u="none" strike="noStrike" cap="none" dirty="0">
                <a:solidFill>
                  <a:srgbClr val="000000"/>
                </a:solidFill>
                <a:latin typeface="Arial"/>
                <a:ea typeface="Arial"/>
                <a:cs typeface="Arial"/>
                <a:sym typeface="Arial"/>
              </a:rPr>
              <a:t> Annual HIV Drug Guide, March + April 2018.</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40"/>
              </a:spcBef>
              <a:spcAft>
                <a:spcPts val="0"/>
              </a:spcAft>
              <a:buClr>
                <a:srgbClr val="C00000"/>
              </a:buClr>
              <a:buSzPts val="1600"/>
              <a:buFont typeface="Arial"/>
              <a:buAutoNum type="arabicPeriod"/>
            </a:pPr>
            <a:r>
              <a:rPr lang="en-US" sz="1600" b="0" i="0" u="sng" strike="noStrike" cap="none" dirty="0">
                <a:solidFill>
                  <a:schemeClr val="hlink"/>
                </a:solidFill>
                <a:latin typeface="Arial"/>
                <a:ea typeface="Arial"/>
                <a:cs typeface="Arial"/>
                <a:sym typeface="Arial"/>
                <a:hlinkClick r:id="rId3"/>
              </a:rPr>
              <a:t>www.thewellproject.org </a:t>
            </a:r>
            <a:endParaRPr sz="16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240"/>
              </a:spcBef>
              <a:spcAft>
                <a:spcPts val="0"/>
              </a:spcAft>
              <a:buClr>
                <a:srgbClr val="C00000"/>
              </a:buClr>
              <a:buSzPts val="1600"/>
              <a:buFont typeface="Arial"/>
              <a:buAutoNum type="arabicPeriod"/>
            </a:pPr>
            <a:r>
              <a:rPr lang="en-US" sz="1600" b="0" i="0" u="sng" strike="noStrike" cap="none" dirty="0">
                <a:solidFill>
                  <a:schemeClr val="hlink"/>
                </a:solidFill>
                <a:latin typeface="Arial"/>
                <a:ea typeface="Arial"/>
                <a:cs typeface="Arial"/>
                <a:sym typeface="Arial"/>
                <a:hlinkClick r:id="rId4"/>
              </a:rPr>
              <a:t>www.thebody.com</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240"/>
              </a:spcBef>
              <a:spcAft>
                <a:spcPts val="0"/>
              </a:spcAft>
              <a:buNone/>
            </a:pPr>
            <a:endParaRPr sz="1600" b="0" i="0" u="none" strike="noStrike" cap="none" dirty="0">
              <a:solidFill>
                <a:srgbClr val="000000"/>
              </a:solidFill>
              <a:latin typeface="Arial"/>
              <a:ea typeface="Arial"/>
              <a:cs typeface="Arial"/>
              <a:sym typeface="Arial"/>
            </a:endParaRPr>
          </a:p>
          <a:p>
            <a:pPr marL="257175" marR="0" lvl="0" indent="-185738" algn="l" rtl="0">
              <a:lnSpc>
                <a:spcPct val="100000"/>
              </a:lnSpc>
              <a:spcBef>
                <a:spcPts val="225"/>
              </a:spcBef>
              <a:spcAft>
                <a:spcPts val="0"/>
              </a:spcAft>
              <a:buNone/>
            </a:pPr>
            <a:endParaRPr sz="1125" b="1"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278" name="Google Shape;278;p18"/>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609600" y="9906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Arial"/>
                <a:ea typeface="Arial"/>
                <a:cs typeface="Arial"/>
                <a:sym typeface="Arial"/>
              </a:rPr>
              <a:t>Objectives	</a:t>
            </a:r>
            <a:endParaRPr/>
          </a:p>
        </p:txBody>
      </p:sp>
      <p:sp>
        <p:nvSpPr>
          <p:cNvPr id="93" name="Google Shape;93;p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70"/>
              </a:spcBef>
              <a:spcAft>
                <a:spcPts val="0"/>
              </a:spcAft>
              <a:buSzPts val="1800"/>
              <a:buFont typeface="Noto Sans Symbols"/>
              <a:buNone/>
            </a:pPr>
            <a:r>
              <a:rPr lang="en-US">
                <a:latin typeface="Arial"/>
                <a:ea typeface="Arial"/>
                <a:cs typeface="Arial"/>
                <a:sym typeface="Arial"/>
              </a:rPr>
              <a:t>At the end of this unit participants will be able to: </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Define medication adherence</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Explain why medication adherence is important</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Discuss single-tablet regimens</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Review resistance, the causes, and how to prevent resistance</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Discuss the top six reasons people skip their medication</a:t>
            </a:r>
            <a:endParaRPr/>
          </a:p>
          <a:p>
            <a:pPr marL="342900" lvl="0" indent="-257175" algn="l" rtl="0">
              <a:lnSpc>
                <a:spcPct val="100000"/>
              </a:lnSpc>
              <a:spcBef>
                <a:spcPts val="270"/>
              </a:spcBef>
              <a:spcAft>
                <a:spcPts val="0"/>
              </a:spcAft>
              <a:buClr>
                <a:srgbClr val="C00000"/>
              </a:buClr>
              <a:buSzPts val="1800"/>
              <a:buFont typeface="Noto Sans Symbols"/>
              <a:buChar char="▪"/>
            </a:pPr>
            <a:r>
              <a:rPr lang="en-US">
                <a:latin typeface="Arial"/>
                <a:ea typeface="Arial"/>
                <a:cs typeface="Arial"/>
                <a:sym typeface="Arial"/>
              </a:rPr>
              <a:t>Discuss tips for promoting adherence </a:t>
            </a:r>
            <a:endParaRPr/>
          </a:p>
          <a:p>
            <a:pPr marL="385763" lvl="0" indent="-271463" algn="l" rtl="0">
              <a:lnSpc>
                <a:spcPct val="100000"/>
              </a:lnSpc>
              <a:spcBef>
                <a:spcPts val="270"/>
              </a:spcBef>
              <a:spcAft>
                <a:spcPts val="0"/>
              </a:spcAft>
              <a:buSzPts val="1800"/>
              <a:buFont typeface="Arial"/>
              <a:buNone/>
            </a:pPr>
            <a:endParaRPr>
              <a:latin typeface="Arial"/>
              <a:ea typeface="Arial"/>
              <a:cs typeface="Arial"/>
              <a:sym typeface="Arial"/>
            </a:endParaRPr>
          </a:p>
        </p:txBody>
      </p:sp>
      <p:sp>
        <p:nvSpPr>
          <p:cNvPr id="94" name="Google Shape;94;p2"/>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01" name="Google Shape;101;p3"/>
          <p:cNvSpPr txBox="1">
            <a:spLocks noGrp="1"/>
          </p:cNvSpPr>
          <p:nvPr>
            <p:ph type="title"/>
          </p:nvPr>
        </p:nvSpPr>
        <p:spPr>
          <a:xfrm>
            <a:off x="609600" y="142875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What is Medication Adherence?	</a:t>
            </a:r>
            <a:endParaRPr/>
          </a:p>
        </p:txBody>
      </p:sp>
      <p:sp>
        <p:nvSpPr>
          <p:cNvPr id="102" name="Google Shape;102;p3"/>
          <p:cNvSpPr txBox="1">
            <a:spLocks noGrp="1"/>
          </p:cNvSpPr>
          <p:nvPr>
            <p:ph type="body" idx="1"/>
          </p:nvPr>
        </p:nvSpPr>
        <p:spPr>
          <a:xfrm>
            <a:off x="1600200" y="2201466"/>
            <a:ext cx="4229100" cy="2903934"/>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rgbClr val="C00000"/>
              </a:buClr>
              <a:buSzPts val="2400"/>
              <a:buNone/>
            </a:pPr>
            <a:r>
              <a:rPr lang="en-US" b="1"/>
              <a:t>Medication adherence </a:t>
            </a:r>
            <a:r>
              <a:rPr lang="en-US"/>
              <a:t>is the ability to stick to treatment recommendations.</a:t>
            </a:r>
            <a:endParaRPr/>
          </a:p>
          <a:p>
            <a:pPr marL="0" lvl="0" indent="0" algn="l" rtl="0">
              <a:lnSpc>
                <a:spcPct val="100000"/>
              </a:lnSpc>
              <a:spcBef>
                <a:spcPts val="360"/>
              </a:spcBef>
              <a:spcAft>
                <a:spcPts val="0"/>
              </a:spcAft>
              <a:buClr>
                <a:srgbClr val="C00000"/>
              </a:buClr>
              <a:buSzPts val="2400"/>
              <a:buNone/>
            </a:pPr>
            <a:endParaRPr/>
          </a:p>
          <a:p>
            <a:pPr marL="0" lvl="0" indent="0" algn="l" rtl="0">
              <a:lnSpc>
                <a:spcPct val="100000"/>
              </a:lnSpc>
              <a:spcBef>
                <a:spcPts val="360"/>
              </a:spcBef>
              <a:spcAft>
                <a:spcPts val="0"/>
              </a:spcAft>
              <a:buClr>
                <a:srgbClr val="C00000"/>
              </a:buClr>
              <a:buSzPts val="2400"/>
              <a:buNone/>
            </a:pPr>
            <a:r>
              <a:rPr lang="en-US"/>
              <a:t>This includes:</a:t>
            </a:r>
            <a:endParaRPr/>
          </a:p>
          <a:p>
            <a:pPr marL="542925" lvl="1" indent="-285750" algn="l" rtl="0">
              <a:lnSpc>
                <a:spcPct val="100000"/>
              </a:lnSpc>
              <a:spcBef>
                <a:spcPts val="360"/>
              </a:spcBef>
              <a:spcAft>
                <a:spcPts val="0"/>
              </a:spcAft>
              <a:buClr>
                <a:srgbClr val="C00000"/>
              </a:buClr>
              <a:buSzPts val="2400"/>
              <a:buChar char="▪"/>
            </a:pPr>
            <a:r>
              <a:rPr lang="en-US"/>
              <a:t>Taking medications exactly as prescribed</a:t>
            </a:r>
            <a:endParaRPr/>
          </a:p>
          <a:p>
            <a:pPr marL="542925" lvl="1" indent="-285750" algn="l" rtl="0">
              <a:lnSpc>
                <a:spcPct val="100000"/>
              </a:lnSpc>
              <a:spcBef>
                <a:spcPts val="360"/>
              </a:spcBef>
              <a:spcAft>
                <a:spcPts val="0"/>
              </a:spcAft>
              <a:buClr>
                <a:srgbClr val="C00000"/>
              </a:buClr>
              <a:buSzPts val="2400"/>
              <a:buChar char="▪"/>
            </a:pPr>
            <a:r>
              <a:rPr lang="en-US"/>
              <a:t>Keeping medical appointments</a:t>
            </a:r>
            <a:endParaRPr/>
          </a:p>
          <a:p>
            <a:pPr marL="542925" lvl="1" indent="-285750" algn="l" rtl="0">
              <a:lnSpc>
                <a:spcPct val="100000"/>
              </a:lnSpc>
              <a:spcBef>
                <a:spcPts val="360"/>
              </a:spcBef>
              <a:spcAft>
                <a:spcPts val="0"/>
              </a:spcAft>
              <a:buClr>
                <a:srgbClr val="C00000"/>
              </a:buClr>
              <a:buSzPts val="2400"/>
              <a:buChar char="▪"/>
            </a:pPr>
            <a:r>
              <a:rPr lang="en-US"/>
              <a:t>Avoiding drug interactions</a:t>
            </a:r>
            <a:endParaRPr/>
          </a:p>
          <a:p>
            <a:pPr marL="342900" lvl="0" indent="-247650" algn="l" rtl="0">
              <a:lnSpc>
                <a:spcPct val="100000"/>
              </a:lnSpc>
              <a:spcBef>
                <a:spcPts val="300"/>
              </a:spcBef>
              <a:spcAft>
                <a:spcPts val="0"/>
              </a:spcAft>
              <a:buClr>
                <a:srgbClr val="C00000"/>
              </a:buClr>
              <a:buSzPts val="2000"/>
              <a:buNone/>
            </a:pPr>
            <a:endParaRPr sz="1500"/>
          </a:p>
        </p:txBody>
      </p:sp>
      <p:sp>
        <p:nvSpPr>
          <p:cNvPr id="103" name="Google Shape;103;p3"/>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4" name="Google Shape;104;p3"/>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11" name="Google Shape;111;p4"/>
          <p:cNvSpPr txBox="1">
            <a:spLocks noGrp="1"/>
          </p:cNvSpPr>
          <p:nvPr>
            <p:ph type="title"/>
          </p:nvPr>
        </p:nvSpPr>
        <p:spPr>
          <a:xfrm>
            <a:off x="609600" y="142875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Why is Medication Adherence Important?</a:t>
            </a:r>
            <a:endParaRPr/>
          </a:p>
        </p:txBody>
      </p:sp>
      <p:sp>
        <p:nvSpPr>
          <p:cNvPr id="112" name="Google Shape;112;p4"/>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3" name="Google Shape;113;p4"/>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grpSp>
        <p:nvGrpSpPr>
          <p:cNvPr id="114" name="Google Shape;114;p4"/>
          <p:cNvGrpSpPr/>
          <p:nvPr/>
        </p:nvGrpSpPr>
        <p:grpSpPr>
          <a:xfrm>
            <a:off x="610277" y="2379563"/>
            <a:ext cx="7923445" cy="1641673"/>
            <a:chOff x="677" y="1617563"/>
            <a:chExt cx="7923445" cy="1641673"/>
          </a:xfrm>
        </p:grpSpPr>
        <p:sp>
          <p:nvSpPr>
            <p:cNvPr id="115" name="Google Shape;115;p4"/>
            <p:cNvSpPr/>
            <p:nvPr/>
          </p:nvSpPr>
          <p:spPr>
            <a:xfrm>
              <a:off x="3962400" y="2295940"/>
              <a:ext cx="3283345" cy="284918"/>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93B1B3"/>
              </a:solidFill>
              <a:prstDash val="solid"/>
              <a:round/>
              <a:headEnd type="none" w="sm" len="sm"/>
              <a:tailEnd type="none" w="sm" len="sm"/>
            </a:ln>
          </p:spPr>
        </p:sp>
        <p:sp>
          <p:nvSpPr>
            <p:cNvPr id="116" name="Google Shape;116;p4"/>
            <p:cNvSpPr/>
            <p:nvPr/>
          </p:nvSpPr>
          <p:spPr>
            <a:xfrm>
              <a:off x="3962400" y="2295940"/>
              <a:ext cx="1641672" cy="284918"/>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93B1B3"/>
              </a:solidFill>
              <a:prstDash val="solid"/>
              <a:round/>
              <a:headEnd type="none" w="sm" len="sm"/>
              <a:tailEnd type="none" w="sm" len="sm"/>
            </a:ln>
          </p:spPr>
        </p:sp>
        <p:sp>
          <p:nvSpPr>
            <p:cNvPr id="117" name="Google Shape;117;p4"/>
            <p:cNvSpPr/>
            <p:nvPr/>
          </p:nvSpPr>
          <p:spPr>
            <a:xfrm>
              <a:off x="3916680" y="2295940"/>
              <a:ext cx="91440" cy="284918"/>
            </a:xfrm>
            <a:custGeom>
              <a:avLst/>
              <a:gdLst/>
              <a:ahLst/>
              <a:cxnLst/>
              <a:rect l="l" t="t" r="r" b="b"/>
              <a:pathLst>
                <a:path w="120000" h="120000" extrusionOk="0">
                  <a:moveTo>
                    <a:pt x="60000" y="0"/>
                  </a:moveTo>
                  <a:lnTo>
                    <a:pt x="60000" y="120000"/>
                  </a:lnTo>
                </a:path>
              </a:pathLst>
            </a:custGeom>
            <a:noFill/>
            <a:ln w="25400" cap="flat" cmpd="sng">
              <a:solidFill>
                <a:srgbClr val="93B1B3"/>
              </a:solidFill>
              <a:prstDash val="solid"/>
              <a:round/>
              <a:headEnd type="none" w="sm" len="sm"/>
              <a:tailEnd type="none" w="sm" len="sm"/>
            </a:ln>
          </p:spPr>
        </p:sp>
        <p:sp>
          <p:nvSpPr>
            <p:cNvPr id="118" name="Google Shape;118;p4"/>
            <p:cNvSpPr/>
            <p:nvPr/>
          </p:nvSpPr>
          <p:spPr>
            <a:xfrm>
              <a:off x="2320727" y="2295940"/>
              <a:ext cx="1641672" cy="284918"/>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93B1B3"/>
              </a:solidFill>
              <a:prstDash val="solid"/>
              <a:round/>
              <a:headEnd type="none" w="sm" len="sm"/>
              <a:tailEnd type="none" w="sm" len="sm"/>
            </a:ln>
          </p:spPr>
        </p:sp>
        <p:sp>
          <p:nvSpPr>
            <p:cNvPr id="119" name="Google Shape;119;p4"/>
            <p:cNvSpPr/>
            <p:nvPr/>
          </p:nvSpPr>
          <p:spPr>
            <a:xfrm>
              <a:off x="679054" y="2295940"/>
              <a:ext cx="3283345" cy="284918"/>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93B1B3"/>
              </a:solidFill>
              <a:prstDash val="solid"/>
              <a:round/>
              <a:headEnd type="none" w="sm" len="sm"/>
              <a:tailEnd type="none" w="sm" len="sm"/>
            </a:ln>
          </p:spPr>
        </p:sp>
        <p:sp>
          <p:nvSpPr>
            <p:cNvPr id="120" name="Google Shape;120;p4"/>
            <p:cNvSpPr/>
            <p:nvPr/>
          </p:nvSpPr>
          <p:spPr>
            <a:xfrm>
              <a:off x="3284022" y="1617563"/>
              <a:ext cx="1356754" cy="678377"/>
            </a:xfrm>
            <a:prstGeom prst="rect">
              <a:avLst/>
            </a:prstGeom>
            <a:solidFill>
              <a:srgbClr val="FF0000">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txBox="1"/>
            <p:nvPr/>
          </p:nvSpPr>
          <p:spPr>
            <a:xfrm>
              <a:off x="3284022" y="1617563"/>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Benefits of Adherence </a:t>
              </a:r>
              <a:endParaRPr sz="1600" b="0" i="0" u="none" strike="noStrike" cap="none">
                <a:solidFill>
                  <a:schemeClr val="dk1"/>
                </a:solidFill>
                <a:latin typeface="Arial"/>
                <a:ea typeface="Arial"/>
                <a:cs typeface="Arial"/>
                <a:sym typeface="Arial"/>
              </a:endParaRPr>
            </a:p>
          </p:txBody>
        </p:sp>
        <p:sp>
          <p:nvSpPr>
            <p:cNvPr id="122" name="Google Shape;122;p4"/>
            <p:cNvSpPr/>
            <p:nvPr/>
          </p:nvSpPr>
          <p:spPr>
            <a:xfrm>
              <a:off x="677" y="2580859"/>
              <a:ext cx="1356754" cy="678377"/>
            </a:xfrm>
            <a:prstGeom prst="rect">
              <a:avLst/>
            </a:prstGeom>
            <a:solidFill>
              <a:srgbClr val="00B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p:nvPr/>
          </p:nvSpPr>
          <p:spPr>
            <a:xfrm>
              <a:off x="677"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Sustained Viral Suppression</a:t>
              </a:r>
              <a:endParaRPr sz="1600" b="0" i="0" u="none" strike="noStrike" cap="none">
                <a:solidFill>
                  <a:schemeClr val="dk1"/>
                </a:solidFill>
                <a:latin typeface="Arial"/>
                <a:ea typeface="Arial"/>
                <a:cs typeface="Arial"/>
                <a:sym typeface="Arial"/>
              </a:endParaRPr>
            </a:p>
          </p:txBody>
        </p:sp>
        <p:sp>
          <p:nvSpPr>
            <p:cNvPr id="124" name="Google Shape;124;p4"/>
            <p:cNvSpPr/>
            <p:nvPr/>
          </p:nvSpPr>
          <p:spPr>
            <a:xfrm>
              <a:off x="1642349" y="2580859"/>
              <a:ext cx="1356754" cy="678377"/>
            </a:xfrm>
            <a:prstGeom prst="rect">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txBox="1"/>
            <p:nvPr/>
          </p:nvSpPr>
          <p:spPr>
            <a:xfrm>
              <a:off x="1642349"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Reduced Risk of Drug Resistance </a:t>
              </a:r>
              <a:endParaRPr sz="1600" b="0" i="0" u="none" strike="noStrike" cap="none">
                <a:solidFill>
                  <a:schemeClr val="dk1"/>
                </a:solidFill>
                <a:latin typeface="Arial"/>
                <a:ea typeface="Arial"/>
                <a:cs typeface="Arial"/>
                <a:sym typeface="Arial"/>
              </a:endParaRPr>
            </a:p>
          </p:txBody>
        </p:sp>
        <p:sp>
          <p:nvSpPr>
            <p:cNvPr id="126" name="Google Shape;126;p4"/>
            <p:cNvSpPr/>
            <p:nvPr/>
          </p:nvSpPr>
          <p:spPr>
            <a:xfrm>
              <a:off x="3284022" y="2580859"/>
              <a:ext cx="1356754" cy="678377"/>
            </a:xfrm>
            <a:prstGeom prst="rect">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txBox="1"/>
            <p:nvPr/>
          </p:nvSpPr>
          <p:spPr>
            <a:xfrm>
              <a:off x="3284022"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Better Overall Health </a:t>
              </a:r>
              <a:endParaRPr sz="1600" b="0" i="0" u="none" strike="noStrike" cap="none">
                <a:solidFill>
                  <a:schemeClr val="dk1"/>
                </a:solidFill>
                <a:latin typeface="Arial"/>
                <a:ea typeface="Arial"/>
                <a:cs typeface="Arial"/>
                <a:sym typeface="Arial"/>
              </a:endParaRPr>
            </a:p>
          </p:txBody>
        </p:sp>
        <p:sp>
          <p:nvSpPr>
            <p:cNvPr id="128" name="Google Shape;128;p4"/>
            <p:cNvSpPr/>
            <p:nvPr/>
          </p:nvSpPr>
          <p:spPr>
            <a:xfrm>
              <a:off x="4925695" y="2580859"/>
              <a:ext cx="1356754" cy="678377"/>
            </a:xfrm>
            <a:prstGeom prst="rect">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txBox="1"/>
            <p:nvPr/>
          </p:nvSpPr>
          <p:spPr>
            <a:xfrm>
              <a:off x="4925695"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Arial"/>
                  <a:ea typeface="Arial"/>
                  <a:cs typeface="Arial"/>
                  <a:sym typeface="Arial"/>
                </a:rPr>
                <a:t>Improved Quality of Life </a:t>
              </a:r>
              <a:endParaRPr sz="1600" b="0" i="0" u="none" strike="noStrike" cap="none">
                <a:solidFill>
                  <a:schemeClr val="dk1"/>
                </a:solidFill>
                <a:latin typeface="Arial"/>
                <a:ea typeface="Arial"/>
                <a:cs typeface="Arial"/>
                <a:sym typeface="Arial"/>
              </a:endParaRPr>
            </a:p>
          </p:txBody>
        </p:sp>
        <p:sp>
          <p:nvSpPr>
            <p:cNvPr id="130" name="Google Shape;130;p4"/>
            <p:cNvSpPr/>
            <p:nvPr/>
          </p:nvSpPr>
          <p:spPr>
            <a:xfrm>
              <a:off x="6567368" y="2580859"/>
              <a:ext cx="1356754" cy="678377"/>
            </a:xfrm>
            <a:prstGeom prst="rect">
              <a:avLst/>
            </a:prstGeom>
            <a:solidFill>
              <a:srgbClr val="7030A0">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txBox="1"/>
            <p:nvPr/>
          </p:nvSpPr>
          <p:spPr>
            <a:xfrm>
              <a:off x="6567368" y="2580859"/>
              <a:ext cx="1356754" cy="67837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dirty="0">
                  <a:solidFill>
                    <a:schemeClr val="dk1"/>
                  </a:solidFill>
                  <a:latin typeface="Arial"/>
                  <a:ea typeface="Arial"/>
                  <a:cs typeface="Arial"/>
                  <a:sym typeface="Arial"/>
                </a:rPr>
                <a:t>Decreased Risk of HIV Transmission </a:t>
              </a:r>
              <a:endParaRPr sz="16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00"/>
              <a:buNone/>
            </a:pPr>
            <a:r>
              <a:rPr lang="en-US" b="1"/>
              <a:t>ACTIVITY: UNDERSTANDING ADHERENCE WORKSHEET</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44" name="Google Shape;144;p6"/>
          <p:cNvSpPr txBox="1">
            <a:spLocks noGrp="1"/>
          </p:cNvSpPr>
          <p:nvPr>
            <p:ph type="title"/>
          </p:nvPr>
        </p:nvSpPr>
        <p:spPr>
          <a:xfrm>
            <a:off x="609600" y="9906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Medication Adherence: How Much is Enough?</a:t>
            </a:r>
            <a:endParaRPr/>
          </a:p>
        </p:txBody>
      </p:sp>
      <p:sp>
        <p:nvSpPr>
          <p:cNvPr id="145" name="Google Shape;145;p6"/>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6" name="Google Shape;146;p6"/>
          <p:cNvSpPr txBox="1"/>
          <p:nvPr/>
        </p:nvSpPr>
        <p:spPr>
          <a:xfrm>
            <a:off x="762000" y="2057400"/>
            <a:ext cx="7321152" cy="3108722"/>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200"/>
              <a:buFont typeface="Noto Sans Symbols"/>
              <a:buChar char="▪"/>
            </a:pPr>
            <a:r>
              <a:rPr lang="en-US" sz="2200" b="0" i="0" u="none" strike="noStrike" cap="none" dirty="0">
                <a:solidFill>
                  <a:srgbClr val="000000"/>
                </a:solidFill>
                <a:latin typeface="Arial"/>
                <a:ea typeface="Arial"/>
                <a:cs typeface="Arial"/>
                <a:sym typeface="Arial"/>
              </a:rPr>
              <a:t>Adherence will ensure that all the drugs in a  combination are at high enough levels to control HIV for 24 hours a day.  </a:t>
            </a:r>
            <a:endParaRPr sz="22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30"/>
              </a:spcBef>
              <a:spcAft>
                <a:spcPts val="0"/>
              </a:spcAft>
              <a:buClr>
                <a:srgbClr val="C00000"/>
              </a:buClr>
              <a:buSzPts val="2200"/>
              <a:buFont typeface="Noto Sans Symbols"/>
              <a:buChar char="▪"/>
            </a:pPr>
            <a:r>
              <a:rPr lang="en-US" sz="2200" b="0" i="0" u="none" strike="noStrike" cap="none" dirty="0">
                <a:solidFill>
                  <a:srgbClr val="000000"/>
                </a:solidFill>
                <a:latin typeface="Arial"/>
                <a:ea typeface="Arial"/>
                <a:cs typeface="Arial"/>
                <a:sym typeface="Arial"/>
              </a:rPr>
              <a:t>If these levels drop too low it increases the risk of resistance.</a:t>
            </a:r>
            <a:endParaRPr sz="22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30"/>
              </a:spcBef>
              <a:spcAft>
                <a:spcPts val="0"/>
              </a:spcAft>
              <a:buClr>
                <a:srgbClr val="C00000"/>
              </a:buClr>
              <a:buSzPts val="2200"/>
              <a:buFont typeface="Noto Sans Symbols"/>
              <a:buChar char="▪"/>
            </a:pPr>
            <a:r>
              <a:rPr lang="en-US" sz="2200" b="0" i="0" u="none" strike="noStrike" cap="none" dirty="0">
                <a:solidFill>
                  <a:srgbClr val="000000"/>
                </a:solidFill>
                <a:latin typeface="Arial"/>
                <a:ea typeface="Arial"/>
                <a:cs typeface="Arial"/>
                <a:sym typeface="Arial"/>
              </a:rPr>
              <a:t>Aiming to take every dose – or almost 100% – is still the best goal to aim for. </a:t>
            </a:r>
            <a:endParaRPr sz="22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30"/>
              </a:spcBef>
              <a:spcAft>
                <a:spcPts val="0"/>
              </a:spcAft>
              <a:buClr>
                <a:srgbClr val="C00000"/>
              </a:buClr>
              <a:buSzPts val="2200"/>
              <a:buFont typeface="Noto Sans Symbols"/>
              <a:buChar char="▪"/>
            </a:pPr>
            <a:r>
              <a:rPr lang="en-US" sz="2200" b="0" i="0" u="none" strike="noStrike" cap="none" dirty="0">
                <a:solidFill>
                  <a:srgbClr val="000000"/>
                </a:solidFill>
                <a:latin typeface="Arial"/>
                <a:ea typeface="Arial"/>
                <a:cs typeface="Arial"/>
                <a:sym typeface="Arial"/>
              </a:rPr>
              <a:t>Even missing one or two doses a week can cause some drugs to fail, especially when starting treatment. </a:t>
            </a:r>
            <a:endParaRPr sz="2200" b="0" i="0" u="none" strike="noStrike" cap="none" dirty="0">
              <a:solidFill>
                <a:srgbClr val="000000"/>
              </a:solidFill>
              <a:latin typeface="Arial"/>
              <a:ea typeface="Arial"/>
              <a:cs typeface="Arial"/>
              <a:sym typeface="Arial"/>
            </a:endParaRPr>
          </a:p>
          <a:p>
            <a:pPr marL="342900" marR="0" lvl="0" indent="-24765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47" name="Google Shape;147;p6"/>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54" name="Google Shape;154;p7"/>
          <p:cNvSpPr txBox="1">
            <a:spLocks noGrp="1"/>
          </p:cNvSpPr>
          <p:nvPr>
            <p:ph type="title"/>
          </p:nvPr>
        </p:nvSpPr>
        <p:spPr>
          <a:xfrm>
            <a:off x="575153" y="1066205"/>
            <a:ext cx="7924800" cy="514350"/>
          </a:xfrm>
          <a:prstGeom prst="rect">
            <a:avLst/>
          </a:prstGeom>
          <a:noFill/>
          <a:ln>
            <a:noFill/>
          </a:ln>
        </p:spPr>
        <p:txBody>
          <a:bodyPr spcFirstLastPara="1" wrap="square" lIns="68550" tIns="34275" rIns="68550" bIns="34275" anchor="t" anchorCtr="0">
            <a:noAutofit/>
          </a:bodyPr>
          <a:lstStyle/>
          <a:p>
            <a:pPr marL="0" lvl="0" indent="0" algn="ctr" rtl="0">
              <a:lnSpc>
                <a:spcPct val="100000"/>
              </a:lnSpc>
              <a:spcBef>
                <a:spcPts val="0"/>
              </a:spcBef>
              <a:spcAft>
                <a:spcPts val="0"/>
              </a:spcAft>
              <a:buSzPts val="1400"/>
              <a:buNone/>
            </a:pPr>
            <a:r>
              <a:rPr lang="en-US" b="1"/>
              <a:t>Single-Tablet Regimens (STR)</a:t>
            </a:r>
            <a:endParaRPr/>
          </a:p>
        </p:txBody>
      </p:sp>
      <p:sp>
        <p:nvSpPr>
          <p:cNvPr id="155" name="Google Shape;155;p7"/>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aphicFrame>
        <p:nvGraphicFramePr>
          <p:cNvPr id="156" name="Google Shape;156;p7"/>
          <p:cNvGraphicFramePr/>
          <p:nvPr/>
        </p:nvGraphicFramePr>
        <p:xfrm>
          <a:off x="1600199" y="1752599"/>
          <a:ext cx="6172200" cy="3657600"/>
        </p:xfrm>
        <a:graphic>
          <a:graphicData uri="http://schemas.openxmlformats.org/drawingml/2006/table">
            <a:tbl>
              <a:tblPr firstRow="1" bandRow="1">
                <a:noFill/>
                <a:tableStyleId>{C88815B9-1738-4D13-97B0-04970F8138AE}</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406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Approval Dates</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Medication</a:t>
                      </a:r>
                      <a:endParaRPr sz="800" u="none" strike="noStrike" cap="none"/>
                    </a:p>
                  </a:txBody>
                  <a:tcPr marL="68600" marR="68600" marT="34275" marB="34275">
                    <a:solidFill>
                      <a:srgbClr val="D8D8D8"/>
                    </a:solidFill>
                  </a:tcPr>
                </a:tc>
                <a:extLst>
                  <a:ext uri="{0D108BD9-81ED-4DB2-BD59-A6C34878D82A}">
                    <a16:rowId xmlns:a16="http://schemas.microsoft.com/office/drawing/2014/main" val="10000"/>
                  </a:ext>
                </a:extLst>
              </a:tr>
              <a:tr h="406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2006</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Atripla</a:t>
                      </a:r>
                      <a:endParaRPr sz="1400" u="none" strike="noStrike" cap="none"/>
                    </a:p>
                  </a:txBody>
                  <a:tcPr marL="68600" marR="68600" marT="34275" marB="34275">
                    <a:solidFill>
                      <a:srgbClr val="D8D8D8"/>
                    </a:solidFill>
                  </a:tcPr>
                </a:tc>
                <a:extLst>
                  <a:ext uri="{0D108BD9-81ED-4DB2-BD59-A6C34878D82A}">
                    <a16:rowId xmlns:a16="http://schemas.microsoft.com/office/drawing/2014/main" val="10001"/>
                  </a:ext>
                </a:extLst>
              </a:tr>
              <a:tr h="406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2011</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Complera</a:t>
                      </a:r>
                      <a:endParaRPr sz="1400" u="none" strike="noStrike" cap="none"/>
                    </a:p>
                  </a:txBody>
                  <a:tcPr marL="68600" marR="68600" marT="34275" marB="34275">
                    <a:solidFill>
                      <a:srgbClr val="D8D8D8"/>
                    </a:solidFill>
                  </a:tcPr>
                </a:tc>
                <a:extLst>
                  <a:ext uri="{0D108BD9-81ED-4DB2-BD59-A6C34878D82A}">
                    <a16:rowId xmlns:a16="http://schemas.microsoft.com/office/drawing/2014/main" val="10002"/>
                  </a:ext>
                </a:extLst>
              </a:tr>
              <a:tr h="4064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2012</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Stribild</a:t>
                      </a:r>
                      <a:endParaRPr sz="1400" u="none" strike="noStrike" cap="none"/>
                    </a:p>
                  </a:txBody>
                  <a:tcPr marL="68600" marR="68600" marT="34275" marB="34275">
                    <a:solidFill>
                      <a:srgbClr val="D8D8D8"/>
                    </a:solidFill>
                  </a:tcPr>
                </a:tc>
                <a:extLst>
                  <a:ext uri="{0D108BD9-81ED-4DB2-BD59-A6C34878D82A}">
                    <a16:rowId xmlns:a16="http://schemas.microsoft.com/office/drawing/2014/main" val="10003"/>
                  </a:ext>
                </a:extLst>
              </a:tr>
              <a:tr h="406400">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2014</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Triumeq</a:t>
                      </a:r>
                      <a:endParaRPr sz="1400" u="none" strike="noStrike" cap="none"/>
                    </a:p>
                  </a:txBody>
                  <a:tcPr marL="68600" marR="68600" marT="34275" marB="34275">
                    <a:solidFill>
                      <a:srgbClr val="D8D8D8"/>
                    </a:solidFill>
                  </a:tcPr>
                </a:tc>
                <a:extLst>
                  <a:ext uri="{0D108BD9-81ED-4DB2-BD59-A6C34878D82A}">
                    <a16:rowId xmlns:a16="http://schemas.microsoft.com/office/drawing/2014/main" val="10004"/>
                  </a:ext>
                </a:extLst>
              </a:tr>
              <a:tr h="406400">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2015</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Genvoya</a:t>
                      </a:r>
                      <a:endParaRPr sz="1400" u="none" strike="noStrike" cap="none"/>
                    </a:p>
                  </a:txBody>
                  <a:tcPr marL="68600" marR="68600" marT="34275" marB="34275">
                    <a:solidFill>
                      <a:srgbClr val="D8D8D8"/>
                    </a:solidFill>
                  </a:tcPr>
                </a:tc>
                <a:extLst>
                  <a:ext uri="{0D108BD9-81ED-4DB2-BD59-A6C34878D82A}">
                    <a16:rowId xmlns:a16="http://schemas.microsoft.com/office/drawing/2014/main" val="10005"/>
                  </a:ext>
                </a:extLst>
              </a:tr>
              <a:tr h="406400">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2016</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Odefsey</a:t>
                      </a:r>
                      <a:endParaRPr sz="1400" u="none" strike="noStrike" cap="none"/>
                    </a:p>
                  </a:txBody>
                  <a:tcPr marL="68600" marR="68600" marT="34275" marB="34275">
                    <a:solidFill>
                      <a:srgbClr val="D8D8D8"/>
                    </a:solidFill>
                  </a:tcPr>
                </a:tc>
                <a:extLst>
                  <a:ext uri="{0D108BD9-81ED-4DB2-BD59-A6C34878D82A}">
                    <a16:rowId xmlns:a16="http://schemas.microsoft.com/office/drawing/2014/main" val="10006"/>
                  </a:ext>
                </a:extLst>
              </a:tr>
              <a:tr h="406400">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2017</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Juluca</a:t>
                      </a:r>
                      <a:endParaRPr sz="1400" u="none" strike="noStrike" cap="none"/>
                    </a:p>
                  </a:txBody>
                  <a:tcPr marL="68600" marR="68600" marT="34275" marB="34275">
                    <a:solidFill>
                      <a:srgbClr val="D8D8D8"/>
                    </a:solidFill>
                  </a:tcPr>
                </a:tc>
                <a:extLst>
                  <a:ext uri="{0D108BD9-81ED-4DB2-BD59-A6C34878D82A}">
                    <a16:rowId xmlns:a16="http://schemas.microsoft.com/office/drawing/2014/main" val="10007"/>
                  </a:ext>
                </a:extLst>
              </a:tr>
              <a:tr h="406400">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2018</a:t>
                      </a:r>
                      <a:endParaRPr sz="800" u="none" strike="noStrike" cap="none"/>
                    </a:p>
                  </a:txBody>
                  <a:tcPr marL="68600" marR="68600" marT="34275" marB="34275">
                    <a:solidFill>
                      <a:srgbClr val="D8D8D8"/>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400" u="none" strike="noStrike" cap="none"/>
                        <a:t>Biktarvy</a:t>
                      </a:r>
                      <a:endParaRPr sz="1400" u="none" strike="noStrike" cap="none"/>
                    </a:p>
                  </a:txBody>
                  <a:tcPr marL="68600" marR="68600" marT="34275" marB="34275">
                    <a:solidFill>
                      <a:srgbClr val="D8D8D8"/>
                    </a:solidFill>
                  </a:tcPr>
                </a:tc>
                <a:extLst>
                  <a:ext uri="{0D108BD9-81ED-4DB2-BD59-A6C34878D82A}">
                    <a16:rowId xmlns:a16="http://schemas.microsoft.com/office/drawing/2014/main" val="10008"/>
                  </a:ext>
                </a:extLst>
              </a:tr>
            </a:tbl>
          </a:graphicData>
        </a:graphic>
      </p:graphicFrame>
      <p:pic>
        <p:nvPicPr>
          <p:cNvPr id="157" name="Google Shape;157;p7" descr="atripla.jpg"/>
          <p:cNvPicPr preferRelativeResize="0"/>
          <p:nvPr/>
        </p:nvPicPr>
        <p:blipFill rotWithShape="1">
          <a:blip r:embed="rId3">
            <a:alphaModFix/>
          </a:blip>
          <a:srcRect/>
          <a:stretch/>
        </p:blipFill>
        <p:spPr>
          <a:xfrm>
            <a:off x="5549504" y="2184202"/>
            <a:ext cx="571500" cy="409575"/>
          </a:xfrm>
          <a:prstGeom prst="rect">
            <a:avLst/>
          </a:prstGeom>
          <a:noFill/>
          <a:ln>
            <a:noFill/>
          </a:ln>
        </p:spPr>
      </p:pic>
      <p:pic>
        <p:nvPicPr>
          <p:cNvPr id="158" name="Google Shape;158;p7" descr="Genvoya.jpg"/>
          <p:cNvPicPr preferRelativeResize="0"/>
          <p:nvPr/>
        </p:nvPicPr>
        <p:blipFill rotWithShape="1">
          <a:blip r:embed="rId4">
            <a:alphaModFix/>
          </a:blip>
          <a:srcRect/>
          <a:stretch/>
        </p:blipFill>
        <p:spPr>
          <a:xfrm>
            <a:off x="5715000" y="3743704"/>
            <a:ext cx="519113" cy="347663"/>
          </a:xfrm>
          <a:prstGeom prst="rect">
            <a:avLst/>
          </a:prstGeom>
          <a:noFill/>
          <a:ln>
            <a:noFill/>
          </a:ln>
        </p:spPr>
      </p:pic>
      <p:pic>
        <p:nvPicPr>
          <p:cNvPr id="159" name="Google Shape;159;p7" descr="Odefsey.jpg"/>
          <p:cNvPicPr preferRelativeResize="0"/>
          <p:nvPr/>
        </p:nvPicPr>
        <p:blipFill rotWithShape="1">
          <a:blip r:embed="rId5">
            <a:alphaModFix/>
          </a:blip>
          <a:srcRect/>
          <a:stretch/>
        </p:blipFill>
        <p:spPr>
          <a:xfrm>
            <a:off x="5659041" y="4169350"/>
            <a:ext cx="461963" cy="308372"/>
          </a:xfrm>
          <a:prstGeom prst="rect">
            <a:avLst/>
          </a:prstGeom>
          <a:noFill/>
          <a:ln>
            <a:noFill/>
          </a:ln>
        </p:spPr>
      </p:pic>
      <p:pic>
        <p:nvPicPr>
          <p:cNvPr id="160" name="Google Shape;160;p7" descr="Stribild.jpg"/>
          <p:cNvPicPr preferRelativeResize="0"/>
          <p:nvPr/>
        </p:nvPicPr>
        <p:blipFill rotWithShape="1">
          <a:blip r:embed="rId6">
            <a:alphaModFix/>
          </a:blip>
          <a:srcRect/>
          <a:stretch/>
        </p:blipFill>
        <p:spPr>
          <a:xfrm>
            <a:off x="5326260" y="2835858"/>
            <a:ext cx="777479" cy="461981"/>
          </a:xfrm>
          <a:prstGeom prst="rect">
            <a:avLst/>
          </a:prstGeom>
          <a:noFill/>
          <a:ln>
            <a:noFill/>
          </a:ln>
        </p:spPr>
      </p:pic>
      <p:pic>
        <p:nvPicPr>
          <p:cNvPr id="161" name="Google Shape;161;p7" descr="Triumeq.png"/>
          <p:cNvPicPr preferRelativeResize="0"/>
          <p:nvPr/>
        </p:nvPicPr>
        <p:blipFill rotWithShape="1">
          <a:blip r:embed="rId7">
            <a:alphaModFix/>
          </a:blip>
          <a:srcRect/>
          <a:stretch/>
        </p:blipFill>
        <p:spPr>
          <a:xfrm>
            <a:off x="5623917" y="3374231"/>
            <a:ext cx="532210" cy="353615"/>
          </a:xfrm>
          <a:prstGeom prst="rect">
            <a:avLst/>
          </a:prstGeom>
          <a:noFill/>
          <a:ln>
            <a:noFill/>
          </a:ln>
        </p:spPr>
      </p:pic>
      <p:pic>
        <p:nvPicPr>
          <p:cNvPr id="162" name="Google Shape;162;p7"/>
          <p:cNvPicPr preferRelativeResize="0"/>
          <p:nvPr/>
        </p:nvPicPr>
        <p:blipFill rotWithShape="1">
          <a:blip r:embed="rId8">
            <a:alphaModFix/>
          </a:blip>
          <a:srcRect/>
          <a:stretch/>
        </p:blipFill>
        <p:spPr>
          <a:xfrm>
            <a:off x="5532835" y="5025630"/>
            <a:ext cx="648890" cy="269081"/>
          </a:xfrm>
          <a:prstGeom prst="rect">
            <a:avLst/>
          </a:prstGeom>
          <a:noFill/>
          <a:ln>
            <a:noFill/>
          </a:ln>
        </p:spPr>
      </p:pic>
      <p:pic>
        <p:nvPicPr>
          <p:cNvPr id="163" name="Google Shape;163;p7"/>
          <p:cNvPicPr preferRelativeResize="0"/>
          <p:nvPr/>
        </p:nvPicPr>
        <p:blipFill rotWithShape="1">
          <a:blip r:embed="rId9">
            <a:alphaModFix/>
          </a:blip>
          <a:srcRect/>
          <a:stretch/>
        </p:blipFill>
        <p:spPr>
          <a:xfrm>
            <a:off x="5400056" y="4612463"/>
            <a:ext cx="550069" cy="303609"/>
          </a:xfrm>
          <a:prstGeom prst="rect">
            <a:avLst/>
          </a:prstGeom>
          <a:noFill/>
          <a:ln>
            <a:noFill/>
          </a:ln>
        </p:spPr>
      </p:pic>
      <p:pic>
        <p:nvPicPr>
          <p:cNvPr id="164" name="Google Shape;164;p7" descr="Complera.png"/>
          <p:cNvPicPr preferRelativeResize="0"/>
          <p:nvPr/>
        </p:nvPicPr>
        <p:blipFill rotWithShape="1">
          <a:blip r:embed="rId10">
            <a:alphaModFix/>
          </a:blip>
          <a:srcRect/>
          <a:stretch/>
        </p:blipFill>
        <p:spPr>
          <a:xfrm>
            <a:off x="5816156" y="2517951"/>
            <a:ext cx="446484" cy="439340"/>
          </a:xfrm>
          <a:prstGeom prst="rect">
            <a:avLst/>
          </a:prstGeom>
          <a:noFill/>
          <a:ln>
            <a:noFill/>
          </a:ln>
        </p:spPr>
      </p:pic>
      <p:sp>
        <p:nvSpPr>
          <p:cNvPr id="165" name="Google Shape;165;p7"/>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72" name="Google Shape;172;p8"/>
          <p:cNvSpPr txBox="1">
            <a:spLocks noGrp="1"/>
          </p:cNvSpPr>
          <p:nvPr>
            <p:ph type="title"/>
          </p:nvPr>
        </p:nvSpPr>
        <p:spPr>
          <a:xfrm>
            <a:off x="533400" y="10001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What Is Resistance?</a:t>
            </a:r>
            <a:endParaRPr/>
          </a:p>
        </p:txBody>
      </p:sp>
      <p:sp>
        <p:nvSpPr>
          <p:cNvPr id="173" name="Google Shape;173;p8"/>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74" name="Google Shape;174;p8"/>
          <p:cNvSpPr txBox="1"/>
          <p:nvPr/>
        </p:nvSpPr>
        <p:spPr>
          <a:xfrm>
            <a:off x="990600" y="1657350"/>
            <a:ext cx="6781800" cy="3905250"/>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HIV drugs are designed to </a:t>
            </a:r>
            <a:r>
              <a:rPr lang="en-US" sz="1800" b="1" i="1" u="none" strike="noStrike" cap="none" dirty="0">
                <a:solidFill>
                  <a:srgbClr val="000000"/>
                </a:solidFill>
                <a:latin typeface="Arial"/>
                <a:ea typeface="Arial"/>
                <a:cs typeface="Arial"/>
                <a:sym typeface="Arial"/>
              </a:rPr>
              <a:t>prevent the virus from reproducing</a:t>
            </a:r>
            <a:endParaRPr sz="1800" b="1" i="1"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Sometimes HIV changes (</a:t>
            </a:r>
            <a:r>
              <a:rPr lang="en-US" sz="1800" b="1" i="0" u="none" strike="noStrike" cap="none" dirty="0">
                <a:solidFill>
                  <a:srgbClr val="000000"/>
                </a:solidFill>
                <a:latin typeface="Arial"/>
                <a:ea typeface="Arial"/>
                <a:cs typeface="Arial"/>
                <a:sym typeface="Arial"/>
              </a:rPr>
              <a:t>mutates</a:t>
            </a:r>
            <a:r>
              <a:rPr lang="en-US" sz="1800" b="0" i="0" u="none" strike="noStrike" cap="none" dirty="0">
                <a:solidFill>
                  <a:srgbClr val="000000"/>
                </a:solidFill>
                <a:latin typeface="Arial"/>
                <a:ea typeface="Arial"/>
                <a:cs typeface="Arial"/>
                <a:sym typeface="Arial"/>
              </a:rPr>
              <a:t>) as it makes copies of itself</a:t>
            </a:r>
            <a:endParaRPr sz="1800" b="0" i="0" u="none" strike="noStrike" cap="none" dirty="0">
              <a:solidFill>
                <a:srgbClr val="000000"/>
              </a:solidFill>
              <a:latin typeface="Arial"/>
              <a:ea typeface="Arial"/>
              <a:cs typeface="Arial"/>
              <a:sym typeface="Arial"/>
            </a:endParaRPr>
          </a:p>
          <a:p>
            <a:pPr marL="514350" marR="0" lvl="1"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Changes or mutations allow the virus to keep reproducing despite the drug </a:t>
            </a:r>
            <a:endParaRPr sz="1200" b="0" i="0" u="none" strike="noStrike" cap="none" dirty="0">
              <a:solidFill>
                <a:srgbClr val="000000"/>
              </a:solidFill>
              <a:latin typeface="Arial"/>
              <a:ea typeface="Arial"/>
              <a:cs typeface="Arial"/>
              <a:sym typeface="Arial"/>
            </a:endParaRPr>
          </a:p>
          <a:p>
            <a:pPr marL="514350" marR="0" lvl="1"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When this happens, HIV has developed </a:t>
            </a:r>
            <a:r>
              <a:rPr lang="en-US" sz="1800" b="1" i="0" u="none" strike="noStrike" cap="none" dirty="0">
                <a:solidFill>
                  <a:srgbClr val="000000"/>
                </a:solidFill>
                <a:latin typeface="Arial"/>
                <a:ea typeface="Arial"/>
                <a:cs typeface="Arial"/>
                <a:sym typeface="Arial"/>
              </a:rPr>
              <a:t>resistance </a:t>
            </a:r>
            <a:r>
              <a:rPr lang="en-US" sz="1800" b="0" i="0" u="none" strike="noStrike" cap="none" dirty="0">
                <a:solidFill>
                  <a:srgbClr val="000000"/>
                </a:solidFill>
                <a:latin typeface="Arial"/>
                <a:ea typeface="Arial"/>
                <a:cs typeface="Arial"/>
                <a:sym typeface="Arial"/>
              </a:rPr>
              <a:t>to that drug</a:t>
            </a:r>
            <a:endParaRPr sz="12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Resistance is a major challenge in HIV treatment:</a:t>
            </a:r>
            <a:endParaRPr sz="1200" b="0" i="0" u="none" strike="noStrike" cap="none" dirty="0">
              <a:solidFill>
                <a:srgbClr val="000000"/>
              </a:solidFill>
              <a:latin typeface="Arial"/>
              <a:ea typeface="Arial"/>
              <a:cs typeface="Arial"/>
              <a:sym typeface="Arial"/>
            </a:endParaRPr>
          </a:p>
          <a:p>
            <a:pPr marL="514350" marR="0" lvl="1"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Decreases ability of HIV drugs to control the virus</a:t>
            </a:r>
            <a:endParaRPr sz="1200" b="0" i="0" u="none" strike="noStrike" cap="none" dirty="0">
              <a:solidFill>
                <a:srgbClr val="000000"/>
              </a:solidFill>
              <a:latin typeface="Arial"/>
              <a:ea typeface="Arial"/>
              <a:cs typeface="Arial"/>
              <a:sym typeface="Arial"/>
            </a:endParaRPr>
          </a:p>
          <a:p>
            <a:pPr marL="514350" marR="0" lvl="1" indent="-257175" algn="l" rtl="0">
              <a:lnSpc>
                <a:spcPct val="100000"/>
              </a:lnSpc>
              <a:spcBef>
                <a:spcPts val="300"/>
              </a:spcBef>
              <a:spcAft>
                <a:spcPts val="0"/>
              </a:spcAft>
              <a:buClr>
                <a:srgbClr val="C00000"/>
              </a:buClr>
              <a:buSzPts val="2000"/>
              <a:buFont typeface="Noto Sans Symbols"/>
              <a:buChar char="▪"/>
            </a:pPr>
            <a:r>
              <a:rPr lang="en-US" sz="1800" b="0" i="0" u="none" strike="noStrike" cap="none" dirty="0">
                <a:solidFill>
                  <a:srgbClr val="000000"/>
                </a:solidFill>
                <a:latin typeface="Arial"/>
                <a:ea typeface="Arial"/>
                <a:cs typeface="Arial"/>
                <a:sym typeface="Arial"/>
              </a:rPr>
              <a:t>Reduces treatment options</a:t>
            </a:r>
            <a:endParaRPr sz="1200" b="0" i="0" u="none" strike="noStrike" cap="none" dirty="0">
              <a:solidFill>
                <a:srgbClr val="000000"/>
              </a:solidFill>
              <a:latin typeface="Arial"/>
              <a:ea typeface="Arial"/>
              <a:cs typeface="Arial"/>
              <a:sym typeface="Arial"/>
            </a:endParaRPr>
          </a:p>
          <a:p>
            <a:pPr marL="342900" marR="0" lvl="0" indent="-24765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75" name="Google Shape;175;p8"/>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9" descr="C:\Users\Grace\AppData\Local\Microsoft\Windows\Temporary Internet Files\Content.IE5\9QI4C1H4\ydny99br-1372035585[1].jpg"/>
          <p:cNvPicPr preferRelativeResize="0"/>
          <p:nvPr/>
        </p:nvPicPr>
        <p:blipFill rotWithShape="1">
          <a:blip r:embed="rId3">
            <a:alphaModFix/>
          </a:blip>
          <a:srcRect/>
          <a:stretch/>
        </p:blipFill>
        <p:spPr>
          <a:xfrm>
            <a:off x="5867400" y="3290963"/>
            <a:ext cx="2667000" cy="2302721"/>
          </a:xfrm>
          <a:prstGeom prst="rect">
            <a:avLst/>
          </a:prstGeom>
          <a:noFill/>
          <a:ln>
            <a:noFill/>
          </a:ln>
        </p:spPr>
      </p:pic>
      <p:sp>
        <p:nvSpPr>
          <p:cNvPr id="182" name="Google Shape;182;p9"/>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Medication Adherence</a:t>
            </a:r>
            <a:endParaRPr/>
          </a:p>
        </p:txBody>
      </p:sp>
      <p:sp>
        <p:nvSpPr>
          <p:cNvPr id="183" name="Google Shape;183;p9"/>
          <p:cNvSpPr txBox="1">
            <a:spLocks noGrp="1"/>
          </p:cNvSpPr>
          <p:nvPr>
            <p:ph type="title"/>
          </p:nvPr>
        </p:nvSpPr>
        <p:spPr>
          <a:xfrm>
            <a:off x="609600" y="8858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What Is Resistance?</a:t>
            </a:r>
            <a:endParaRPr/>
          </a:p>
        </p:txBody>
      </p:sp>
      <p:sp>
        <p:nvSpPr>
          <p:cNvPr id="184" name="Google Shape;184;p9"/>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85" name="Google Shape;185;p9"/>
          <p:cNvSpPr txBox="1"/>
          <p:nvPr/>
        </p:nvSpPr>
        <p:spPr>
          <a:xfrm>
            <a:off x="609600" y="1597223"/>
            <a:ext cx="6019800" cy="3996461"/>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After infecting a CD4 cell, HIV makes new copies of itself that infect other CD4 cells.</a:t>
            </a:r>
            <a:endParaRPr sz="20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HIV can make billions of new viruses every day.</a:t>
            </a:r>
            <a:endParaRPr sz="20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When making new viruses, HIV copies its genetic code. </a:t>
            </a:r>
            <a:endParaRPr sz="20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Copying happens so fast that mistakes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r>
              <a:rPr lang="en-US" sz="2000" b="0" i="0" u="none" strike="noStrike" cap="none" dirty="0">
                <a:solidFill>
                  <a:srgbClr val="000000"/>
                </a:solidFill>
                <a:latin typeface="Arial"/>
                <a:ea typeface="Arial"/>
                <a:cs typeface="Arial"/>
                <a:sym typeface="Arial"/>
              </a:rPr>
              <a:t>    (</a:t>
            </a:r>
            <a:r>
              <a:rPr lang="en-US" sz="2000" b="1" i="0" u="none" strike="noStrike" cap="none" dirty="0">
                <a:solidFill>
                  <a:srgbClr val="000000"/>
                </a:solidFill>
                <a:latin typeface="Arial"/>
                <a:ea typeface="Arial"/>
                <a:cs typeface="Arial"/>
                <a:sym typeface="Arial"/>
              </a:rPr>
              <a:t>mutations</a:t>
            </a:r>
            <a:r>
              <a:rPr lang="en-US" sz="2000" b="0" i="0" u="none" strike="noStrike" cap="none" dirty="0">
                <a:solidFill>
                  <a:srgbClr val="000000"/>
                </a:solidFill>
                <a:latin typeface="Arial"/>
                <a:ea typeface="Arial"/>
                <a:cs typeface="Arial"/>
                <a:sym typeface="Arial"/>
              </a:rPr>
              <a:t>) can happen.</a:t>
            </a:r>
            <a:endParaRPr sz="20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Some mutations are harmless</a:t>
            </a:r>
            <a:endParaRPr sz="1400" b="0" i="0" u="none" strike="noStrike" cap="none" dirty="0">
              <a:solidFill>
                <a:srgbClr val="000000"/>
              </a:solidFill>
              <a:latin typeface="Arial"/>
              <a:ea typeface="Arial"/>
              <a:cs typeface="Arial"/>
              <a:sym typeface="Arial"/>
            </a:endParaRPr>
          </a:p>
          <a:p>
            <a:pPr marL="557213" marR="0" lvl="1" indent="-214312" algn="l" rtl="0">
              <a:lnSpc>
                <a:spcPct val="100000"/>
              </a:lnSpc>
              <a:spcBef>
                <a:spcPts val="300"/>
              </a:spcBef>
              <a:spcAft>
                <a:spcPts val="0"/>
              </a:spcAft>
              <a:buClr>
                <a:srgbClr val="C00000"/>
              </a:buClr>
              <a:buSzPts val="2000"/>
              <a:buFont typeface="Noto Sans Symbols"/>
              <a:buChar char="▪"/>
            </a:pPr>
            <a:r>
              <a:rPr lang="en-US" sz="2000" b="0" i="0" u="none" strike="noStrike" cap="none" dirty="0">
                <a:solidFill>
                  <a:srgbClr val="000000"/>
                </a:solidFill>
                <a:latin typeface="Arial"/>
                <a:ea typeface="Arial"/>
                <a:cs typeface="Arial"/>
                <a:sym typeface="Arial"/>
              </a:rPr>
              <a:t>Others cause problems that allow the </a:t>
            </a:r>
            <a:endParaRPr sz="1400" b="0" i="0" u="none" strike="noStrike" cap="none" dirty="0">
              <a:solidFill>
                <a:srgbClr val="000000"/>
              </a:solidFill>
              <a:latin typeface="Arial"/>
              <a:ea typeface="Arial"/>
              <a:cs typeface="Arial"/>
              <a:sym typeface="Arial"/>
            </a:endParaRPr>
          </a:p>
          <a:p>
            <a:pPr marL="342900" marR="0" lvl="1" indent="0" algn="l" rtl="0">
              <a:lnSpc>
                <a:spcPct val="100000"/>
              </a:lnSpc>
              <a:spcBef>
                <a:spcPts val="300"/>
              </a:spcBef>
              <a:spcAft>
                <a:spcPts val="0"/>
              </a:spcAft>
              <a:buNone/>
            </a:pPr>
            <a:r>
              <a:rPr lang="en-US" sz="2000" b="0" i="0" u="none" strike="noStrike" cap="none" dirty="0">
                <a:solidFill>
                  <a:srgbClr val="000000"/>
                </a:solidFill>
                <a:latin typeface="Arial"/>
                <a:ea typeface="Arial"/>
                <a:cs typeface="Arial"/>
                <a:sym typeface="Arial"/>
              </a:rPr>
              <a:t>    virus to reproduce even in the presence </a:t>
            </a:r>
            <a:endParaRPr sz="1400" b="0" i="0" u="none" strike="noStrike" cap="none" dirty="0">
              <a:solidFill>
                <a:srgbClr val="000000"/>
              </a:solidFill>
              <a:latin typeface="Arial"/>
              <a:ea typeface="Arial"/>
              <a:cs typeface="Arial"/>
              <a:sym typeface="Arial"/>
            </a:endParaRPr>
          </a:p>
          <a:p>
            <a:pPr marL="342900" marR="0" lvl="1" indent="0" algn="l" rtl="0">
              <a:lnSpc>
                <a:spcPct val="100000"/>
              </a:lnSpc>
              <a:spcBef>
                <a:spcPts val="300"/>
              </a:spcBef>
              <a:spcAft>
                <a:spcPts val="0"/>
              </a:spcAft>
              <a:buNone/>
            </a:pPr>
            <a:r>
              <a:rPr lang="en-US" sz="2000" b="0" i="0" u="none" strike="noStrike" cap="none" dirty="0">
                <a:solidFill>
                  <a:srgbClr val="000000"/>
                </a:solidFill>
                <a:latin typeface="Arial"/>
                <a:ea typeface="Arial"/>
                <a:cs typeface="Arial"/>
                <a:sym typeface="Arial"/>
              </a:rPr>
              <a:t>    of HIV drugs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300"/>
              </a:spcBef>
              <a:spcAft>
                <a:spcPts val="0"/>
              </a:spcAft>
              <a:buNone/>
            </a:pPr>
            <a:endParaRPr sz="1500" b="0" i="0" u="none" strike="noStrike" cap="none" dirty="0">
              <a:solidFill>
                <a:srgbClr val="000000"/>
              </a:solidFill>
              <a:latin typeface="Arial"/>
              <a:ea typeface="Arial"/>
              <a:cs typeface="Arial"/>
              <a:sym typeface="Arial"/>
            </a:endParaRPr>
          </a:p>
        </p:txBody>
      </p:sp>
      <p:sp>
        <p:nvSpPr>
          <p:cNvPr id="186" name="Google Shape;186;p9"/>
          <p:cNvSpPr txBox="1"/>
          <p:nvPr/>
        </p:nvSpPr>
        <p:spPr>
          <a:xfrm>
            <a:off x="304800" y="381000"/>
            <a:ext cx="28809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Noto Sans Symbols"/>
              <a:buNone/>
            </a:pPr>
            <a:r>
              <a:rPr lang="en-US" sz="1400" b="0" i="0" u="none" strike="noStrike" cap="none">
                <a:solidFill>
                  <a:schemeClr val="lt1"/>
                </a:solidFill>
                <a:latin typeface="Arial"/>
                <a:ea typeface="Arial"/>
                <a:cs typeface="Arial"/>
                <a:sym typeface="Arial"/>
              </a:rPr>
              <a:t>Promoting Medication Adherence</a:t>
            </a:r>
            <a:endParaRPr sz="2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3712</Words>
  <Application>Microsoft Office PowerPoint</Application>
  <PresentationFormat>On-screen Show (4:3)</PresentationFormat>
  <Paragraphs>296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Sans Symbols</vt:lpstr>
      <vt:lpstr>Blank Presentation</vt:lpstr>
      <vt:lpstr>Promoting Medication Adherence</vt:lpstr>
      <vt:lpstr>Objectives </vt:lpstr>
      <vt:lpstr>What is Medication Adherence? </vt:lpstr>
      <vt:lpstr>Why is Medication Adherence Important?</vt:lpstr>
      <vt:lpstr>ACTIVITY: UNDERSTANDING ADHERENCE WORKSHEET</vt:lpstr>
      <vt:lpstr>Medication Adherence: How Much is Enough?</vt:lpstr>
      <vt:lpstr>Single-Tablet Regimens (STR)</vt:lpstr>
      <vt:lpstr>What Is Resistance?</vt:lpstr>
      <vt:lpstr>What Is Resistance?</vt:lpstr>
      <vt:lpstr>What Is Resistance?</vt:lpstr>
      <vt:lpstr>GROUP ACTIVITY: PROMOTING ADHERENCE  THROUGH ACTIVE LISTENING</vt:lpstr>
      <vt:lpstr>Preventing Resistance</vt:lpstr>
      <vt:lpstr>Top 6 Reasons Why People Skip Their HIV Medications</vt:lpstr>
      <vt:lpstr> Top 6 Reasons Why People Skip Their HIV Medications </vt:lpstr>
      <vt:lpstr>Other Reasons Why People Skip HIV Medications</vt:lpstr>
      <vt:lpstr>Tips for Promoting Adherence</vt:lpstr>
      <vt:lpstr>Case Scenarios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Medication Adherence</dc:title>
  <dc:creator>LaTrischa Miles</dc:creator>
  <cp:lastModifiedBy>Mandel, Nicole</cp:lastModifiedBy>
  <cp:revision>1</cp:revision>
  <dcterms:modified xsi:type="dcterms:W3CDTF">2020-08-09T22:53:26Z</dcterms:modified>
</cp:coreProperties>
</file>