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0" r:id="rId2"/>
  </p:sldMasterIdLst>
  <p:notesMasterIdLst>
    <p:notesMasterId r:id="rId34"/>
  </p:notesMasterIdLst>
  <p:sldIdLst>
    <p:sldId id="298" r:id="rId3"/>
    <p:sldId id="297" r:id="rId4"/>
    <p:sldId id="257" r:id="rId5"/>
    <p:sldId id="258" r:id="rId6"/>
    <p:sldId id="259" r:id="rId7"/>
    <p:sldId id="295" r:id="rId8"/>
    <p:sldId id="262" r:id="rId9"/>
    <p:sldId id="263" r:id="rId10"/>
    <p:sldId id="264" r:id="rId11"/>
    <p:sldId id="265" r:id="rId12"/>
    <p:sldId id="296" r:id="rId13"/>
    <p:sldId id="299" r:id="rId14"/>
    <p:sldId id="292" r:id="rId15"/>
    <p:sldId id="293" r:id="rId16"/>
    <p:sldId id="269" r:id="rId17"/>
    <p:sldId id="282" r:id="rId18"/>
    <p:sldId id="270" r:id="rId19"/>
    <p:sldId id="284" r:id="rId20"/>
    <p:sldId id="271" r:id="rId21"/>
    <p:sldId id="285" r:id="rId22"/>
    <p:sldId id="272" r:id="rId23"/>
    <p:sldId id="286" r:id="rId24"/>
    <p:sldId id="273" r:id="rId25"/>
    <p:sldId id="287" r:id="rId26"/>
    <p:sldId id="276" r:id="rId27"/>
    <p:sldId id="288" r:id="rId28"/>
    <p:sldId id="277" r:id="rId29"/>
    <p:sldId id="290" r:id="rId30"/>
    <p:sldId id="278" r:id="rId31"/>
    <p:sldId id="291" r:id="rId32"/>
    <p:sldId id="280" r:id="rId33"/>
  </p:sldIdLst>
  <p:sldSz cx="9144000" cy="6858000" type="screen4x3"/>
  <p:notesSz cx="6865938" cy="9998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49" userDrawn="1">
          <p15:clr>
            <a:srgbClr val="A4A3A4"/>
          </p15:clr>
        </p15:guide>
        <p15:guide id="2" pos="216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oy, Nilagia" initials="MN" lastIdx="4" clrIdx="0">
    <p:extLst>
      <p:ext uri="{19B8F6BF-5375-455C-9EA6-DF929625EA0E}">
        <p15:presenceInfo xmlns:p15="http://schemas.microsoft.com/office/powerpoint/2012/main" userId="S::nilagia@bu.edu::dc3cb926-77d9-4860-b4a9-2eb4e2e4218d" providerId="AD"/>
      </p:ext>
    </p:extLst>
  </p:cmAuthor>
  <p:cmAuthor id="2" name="Rajabiun, Serena" initials="RS" lastIdx="2" clrIdx="1">
    <p:extLst>
      <p:ext uri="{19B8F6BF-5375-455C-9EA6-DF929625EA0E}">
        <p15:presenceInfo xmlns:p15="http://schemas.microsoft.com/office/powerpoint/2012/main" userId="S-1-5-21-848115496-1524922173-1168901340-676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4" autoAdjust="0"/>
    <p:restoredTop sz="69231" autoAdjust="0"/>
  </p:normalViewPr>
  <p:slideViewPr>
    <p:cSldViewPr snapToGrid="0">
      <p:cViewPr varScale="1">
        <p:scale>
          <a:sx n="82" d="100"/>
          <a:sy n="82" d="100"/>
        </p:scale>
        <p:origin x="2418" y="96"/>
      </p:cViewPr>
      <p:guideLst/>
    </p:cSldViewPr>
  </p:slideViewPr>
  <p:notesTextViewPr>
    <p:cViewPr>
      <p:scale>
        <a:sx n="1" d="1"/>
        <a:sy n="1" d="1"/>
      </p:scale>
      <p:origin x="0" y="0"/>
    </p:cViewPr>
  </p:notesTextViewPr>
  <p:sorterViewPr>
    <p:cViewPr varScale="1">
      <p:scale>
        <a:sx n="100" d="100"/>
        <a:sy n="100" d="100"/>
      </p:scale>
      <p:origin x="0" y="-475"/>
    </p:cViewPr>
  </p:sorterViewPr>
  <p:notesViewPr>
    <p:cSldViewPr snapToGrid="0" showGuides="1">
      <p:cViewPr varScale="1">
        <p:scale>
          <a:sx n="60" d="100"/>
          <a:sy n="60" d="100"/>
        </p:scale>
        <p:origin x="3259" y="34"/>
      </p:cViewPr>
      <p:guideLst>
        <p:guide orient="horz" pos="3149"/>
        <p:guide pos="216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50164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89110" y="0"/>
            <a:ext cx="2975240" cy="501640"/>
          </a:xfrm>
          <a:prstGeom prst="rect">
            <a:avLst/>
          </a:prstGeom>
        </p:spPr>
        <p:txBody>
          <a:bodyPr vert="horz" lIns="93177" tIns="46589" rIns="93177" bIns="46589" rtlCol="0"/>
          <a:lstStyle>
            <a:lvl1pPr algn="r">
              <a:defRPr sz="1200"/>
            </a:lvl1pPr>
          </a:lstStyle>
          <a:p>
            <a:fld id="{B52F39D5-0DDF-4EA9-952B-4ECEA5D629AE}" type="datetimeFigureOut">
              <a:rPr lang="en-US" smtClean="0"/>
              <a:t>8/9/2020</a:t>
            </a:fld>
            <a:endParaRPr lang="en-US" dirty="0"/>
          </a:p>
        </p:txBody>
      </p:sp>
      <p:sp>
        <p:nvSpPr>
          <p:cNvPr id="4" name="Slide Image Placeholder 3"/>
          <p:cNvSpPr>
            <a:spLocks noGrp="1" noRot="1" noChangeAspect="1"/>
          </p:cNvSpPr>
          <p:nvPr>
            <p:ph type="sldImg" idx="2"/>
          </p:nvPr>
        </p:nvSpPr>
        <p:spPr>
          <a:xfrm>
            <a:off x="1184275" y="1249363"/>
            <a:ext cx="4497388" cy="3373437"/>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6594" y="4811573"/>
            <a:ext cx="5492750" cy="3936743"/>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96437"/>
            <a:ext cx="2975240" cy="501638"/>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9110" y="9496437"/>
            <a:ext cx="2975240" cy="501638"/>
          </a:xfrm>
          <a:prstGeom prst="rect">
            <a:avLst/>
          </a:prstGeom>
        </p:spPr>
        <p:txBody>
          <a:bodyPr vert="horz" lIns="93177" tIns="46589" rIns="93177" bIns="46589" rtlCol="0" anchor="b"/>
          <a:lstStyle>
            <a:lvl1pPr algn="r">
              <a:defRPr sz="1200"/>
            </a:lvl1pPr>
          </a:lstStyle>
          <a:p>
            <a:fld id="{FF955D4E-50C5-4A0C-8E24-C424B5DE302A}" type="slidenum">
              <a:rPr lang="en-US" smtClean="0"/>
              <a:t>‹#›</a:t>
            </a:fld>
            <a:endParaRPr lang="en-US" dirty="0"/>
          </a:p>
        </p:txBody>
      </p:sp>
    </p:spTree>
    <p:extLst>
      <p:ext uri="{BB962C8B-B14F-4D97-AF65-F5344CB8AC3E}">
        <p14:creationId xmlns:p14="http://schemas.microsoft.com/office/powerpoint/2010/main" val="2282154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8" name="Google Shape;15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9078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Ask participants if they have ever heard of Treatment as Prevention. </a:t>
            </a:r>
            <a:r>
              <a:rPr lang="en-US" sz="1200" kern="1200" dirty="0">
                <a:solidFill>
                  <a:schemeClr val="tx1"/>
                </a:solidFill>
                <a:effectLst/>
                <a:latin typeface="+mn-lt"/>
                <a:ea typeface="+mn-ea"/>
                <a:cs typeface="+mn-cs"/>
              </a:rPr>
              <a:t>Take responses from participants and then review the slide.</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10</a:t>
            </a:fld>
            <a:endParaRPr lang="en-US" dirty="0"/>
          </a:p>
        </p:txBody>
      </p:sp>
    </p:spTree>
    <p:extLst>
      <p:ext uri="{BB962C8B-B14F-4D97-AF65-F5344CB8AC3E}">
        <p14:creationId xmlns:p14="http://schemas.microsoft.com/office/powerpoint/2010/main" val="2867663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the question,</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ake responses from participants,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then review the slide.</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11</a:t>
            </a:fld>
            <a:endParaRPr lang="en-US" dirty="0"/>
          </a:p>
        </p:txBody>
      </p:sp>
    </p:spTree>
    <p:extLst>
      <p:ext uri="{BB962C8B-B14F-4D97-AF65-F5344CB8AC3E}">
        <p14:creationId xmlns:p14="http://schemas.microsoft.com/office/powerpoint/2010/main" val="1700872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8769E-811F-A841-A559-0AE26BD1ECA8}"/>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299B5B7C-FBDC-A84E-975C-F89EE63F30F6}"/>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Give the game instructions: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Each team will have a call bell to ring when they know the answer. The first team to ring</a:t>
            </a:r>
            <a:r>
              <a:rPr lang="en-US" sz="1200" kern="1200" baseline="0" dirty="0">
                <a:solidFill>
                  <a:schemeClr val="tx1"/>
                </a:solidFill>
                <a:effectLst/>
                <a:latin typeface="+mn-lt"/>
                <a:ea typeface="+mn-ea"/>
                <a:cs typeface="+mn-cs"/>
              </a:rPr>
              <a:t> the bell-gets a chance to answer the question. If the team get the correct response, they get 1 point. </a:t>
            </a:r>
            <a:r>
              <a:rPr lang="en-US" sz="1200" kern="1200" dirty="0">
                <a:solidFill>
                  <a:schemeClr val="tx1"/>
                </a:solidFill>
                <a:effectLst/>
                <a:latin typeface="+mn-lt"/>
                <a:ea typeface="+mn-ea"/>
                <a:cs typeface="+mn-cs"/>
              </a:rPr>
              <a:t> If the team that rings the bell doesn’t get the correct answer, allow for the other team to answer. If neither team gets the correct answer, the facilitator will provide the answer. Record the correct answers and team points on a flip chart sheet. </a:t>
            </a:r>
          </a:p>
          <a:p>
            <a:pPr>
              <a:defRPr/>
            </a:pPr>
            <a:endParaRPr lang="en-US" altLang="en-US" dirty="0"/>
          </a:p>
          <a:p>
            <a:pPr>
              <a:defRPr/>
            </a:pPr>
            <a:endParaRPr lang="en-US" altLang="en-US" dirty="0"/>
          </a:p>
          <a:p>
            <a:pPr>
              <a:defRPr/>
            </a:pPr>
            <a:endParaRPr lang="en-US" dirty="0"/>
          </a:p>
          <a:p>
            <a:pPr>
              <a:defRPr/>
            </a:pPr>
            <a:endParaRPr lang="en-US" dirty="0"/>
          </a:p>
        </p:txBody>
      </p:sp>
      <p:sp>
        <p:nvSpPr>
          <p:cNvPr id="4" name="Slide Number Placeholder 3">
            <a:extLst>
              <a:ext uri="{FF2B5EF4-FFF2-40B4-BE49-F238E27FC236}">
                <a16:creationId xmlns:a16="http://schemas.microsoft.com/office/drawing/2014/main" id="{583D5D64-4A14-3B41-899C-FADEFEA5F0FB}"/>
              </a:ext>
            </a:extLst>
          </p:cNvPr>
          <p:cNvSpPr>
            <a:spLocks noGrp="1"/>
          </p:cNvSpPr>
          <p:nvPr>
            <p:ph type="sldNum" sz="quarter" idx="5"/>
          </p:nvPr>
        </p:nvSpPr>
        <p:spPr/>
        <p:txBody>
          <a:bodyPr/>
          <a:lstStyle/>
          <a:p>
            <a:pPr>
              <a:defRPr/>
            </a:pPr>
            <a:fld id="{EE9318CE-43FA-E341-98B5-B209B5C8EB2A}" type="slidenum">
              <a:rPr lang="en-US" smtClean="0"/>
              <a:pPr>
                <a:defRPr/>
              </a:pPr>
              <a:t>12</a:t>
            </a:fld>
            <a:endParaRPr lang="en-US"/>
          </a:p>
        </p:txBody>
      </p:sp>
    </p:spTree>
    <p:extLst>
      <p:ext uri="{BB962C8B-B14F-4D97-AF65-F5344CB8AC3E}">
        <p14:creationId xmlns:p14="http://schemas.microsoft.com/office/powerpoint/2010/main" val="1115920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968375" y="762000"/>
            <a:ext cx="5081588" cy="381158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Read the question and allow teams</a:t>
            </a:r>
            <a:r>
              <a:rPr lang="en-US" altLang="en-US" baseline="0" dirty="0"/>
              <a:t> to ring in. </a:t>
            </a:r>
            <a:endParaRPr lang="en-US" altLang="en-US" dirty="0"/>
          </a:p>
        </p:txBody>
      </p:sp>
      <p:sp>
        <p:nvSpPr>
          <p:cNvPr id="21508" name="Slide Number Placeholder 3"/>
          <p:cNvSpPr>
            <a:spLocks noGrp="1"/>
          </p:cNvSpPr>
          <p:nvPr>
            <p:ph type="sldNum" sz="quarter" idx="5"/>
          </p:nvPr>
        </p:nvSpPr>
        <p:spPr bwMode="auto">
          <a:xfrm>
            <a:off x="3975534" y="9654711"/>
            <a:ext cx="3041357" cy="50823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defTabSz="465887">
              <a:spcBef>
                <a:spcPct val="0"/>
              </a:spcBef>
              <a:defRPr/>
            </a:pPr>
            <a:fld id="{AF87E942-A7A3-4D40-86C5-41F57DB1E338}" type="slidenum">
              <a:rPr lang="en-US" altLang="en-US">
                <a:solidFill>
                  <a:prstClr val="black"/>
                </a:solidFill>
              </a:rPr>
              <a:pPr defTabSz="465887">
                <a:spcBef>
                  <a:spcPct val="0"/>
                </a:spcBef>
                <a:defRPr/>
              </a:pPr>
              <a:t>13</a:t>
            </a:fld>
            <a:endParaRPr lang="en-US" altLang="en-US" dirty="0">
              <a:solidFill>
                <a:prstClr val="black"/>
              </a:solidFill>
            </a:endParaRPr>
          </a:p>
        </p:txBody>
      </p:sp>
    </p:spTree>
    <p:extLst>
      <p:ext uri="{BB962C8B-B14F-4D97-AF65-F5344CB8AC3E}">
        <p14:creationId xmlns:p14="http://schemas.microsoft.com/office/powerpoint/2010/main" val="3173261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a:t>
            </a:r>
            <a:r>
              <a:rPr lang="en-US" baseline="0" dirty="0"/>
              <a:t> the answer with participants and clarify any confusion.</a:t>
            </a:r>
            <a:endParaRPr lang="en-US" dirty="0"/>
          </a:p>
        </p:txBody>
      </p:sp>
      <p:sp>
        <p:nvSpPr>
          <p:cNvPr id="4" name="Slide Number Placeholder 3"/>
          <p:cNvSpPr>
            <a:spLocks noGrp="1"/>
          </p:cNvSpPr>
          <p:nvPr>
            <p:ph type="sldNum" sz="quarter" idx="10"/>
          </p:nvPr>
        </p:nvSpPr>
        <p:spPr/>
        <p:txBody>
          <a:bodyPr/>
          <a:lstStyle/>
          <a:p>
            <a:fld id="{FF955D4E-50C5-4A0C-8E24-C424B5DE302A}" type="slidenum">
              <a:rPr lang="en-US" smtClean="0"/>
              <a:t>14</a:t>
            </a:fld>
            <a:endParaRPr lang="en-US" dirty="0"/>
          </a:p>
        </p:txBody>
      </p:sp>
    </p:spTree>
    <p:extLst>
      <p:ext uri="{BB962C8B-B14F-4D97-AF65-F5344CB8AC3E}">
        <p14:creationId xmlns:p14="http://schemas.microsoft.com/office/powerpoint/2010/main" val="908735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968375" y="762000"/>
            <a:ext cx="5081588" cy="381158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Read the question and allow teams</a:t>
            </a:r>
            <a:r>
              <a:rPr lang="en-US" altLang="en-US" baseline="0" dirty="0"/>
              <a:t> to ring in. </a:t>
            </a:r>
            <a:endParaRPr lang="en-US" altLang="en-US" dirty="0"/>
          </a:p>
          <a:p>
            <a:pPr eaLnBrk="1" hangingPunct="1">
              <a:spcBef>
                <a:spcPct val="0"/>
              </a:spcBef>
            </a:pPr>
            <a:endParaRPr lang="en-US" altLang="en-US" dirty="0"/>
          </a:p>
        </p:txBody>
      </p:sp>
      <p:sp>
        <p:nvSpPr>
          <p:cNvPr id="9220" name="Slide Number Placeholder 3"/>
          <p:cNvSpPr>
            <a:spLocks noGrp="1"/>
          </p:cNvSpPr>
          <p:nvPr>
            <p:ph type="sldNum" sz="quarter" idx="5"/>
          </p:nvPr>
        </p:nvSpPr>
        <p:spPr bwMode="auto">
          <a:xfrm>
            <a:off x="3975534" y="9654711"/>
            <a:ext cx="3041357" cy="50823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defTabSz="465887">
              <a:spcBef>
                <a:spcPct val="0"/>
              </a:spcBef>
              <a:defRPr/>
            </a:pPr>
            <a:fld id="{FA6D974D-8982-4690-A266-2B2D6E735BBE}" type="slidenum">
              <a:rPr lang="en-US" altLang="en-US">
                <a:solidFill>
                  <a:prstClr val="black"/>
                </a:solidFill>
              </a:rPr>
              <a:pPr defTabSz="465887">
                <a:spcBef>
                  <a:spcPct val="0"/>
                </a:spcBef>
                <a:defRPr/>
              </a:pPr>
              <a:t>15</a:t>
            </a:fld>
            <a:endParaRPr lang="en-US" altLang="en-US" dirty="0">
              <a:solidFill>
                <a:prstClr val="black"/>
              </a:solidFill>
            </a:endParaRPr>
          </a:p>
        </p:txBody>
      </p:sp>
    </p:spTree>
    <p:extLst>
      <p:ext uri="{BB962C8B-B14F-4D97-AF65-F5344CB8AC3E}">
        <p14:creationId xmlns:p14="http://schemas.microsoft.com/office/powerpoint/2010/main" val="148497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answer with participants and clarify any confusion.</a:t>
            </a:r>
            <a:endParaRPr lang="en-US" dirty="0"/>
          </a:p>
          <a:p>
            <a:endParaRPr lang="en-US" dirty="0"/>
          </a:p>
        </p:txBody>
      </p:sp>
      <p:sp>
        <p:nvSpPr>
          <p:cNvPr id="4" name="Slide Number Placeholder 3"/>
          <p:cNvSpPr>
            <a:spLocks noGrp="1"/>
          </p:cNvSpPr>
          <p:nvPr>
            <p:ph type="sldNum" sz="quarter" idx="10"/>
          </p:nvPr>
        </p:nvSpPr>
        <p:spPr/>
        <p:txBody>
          <a:bodyPr/>
          <a:lstStyle/>
          <a:p>
            <a:fld id="{FF955D4E-50C5-4A0C-8E24-C424B5DE302A}" type="slidenum">
              <a:rPr lang="en-US" smtClean="0"/>
              <a:t>16</a:t>
            </a:fld>
            <a:endParaRPr lang="en-US" dirty="0"/>
          </a:p>
        </p:txBody>
      </p:sp>
    </p:spTree>
    <p:extLst>
      <p:ext uri="{BB962C8B-B14F-4D97-AF65-F5344CB8AC3E}">
        <p14:creationId xmlns:p14="http://schemas.microsoft.com/office/powerpoint/2010/main" val="255697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968375" y="762000"/>
            <a:ext cx="5081588" cy="381158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Read the question and allow teams</a:t>
            </a:r>
            <a:r>
              <a:rPr lang="en-US" altLang="en-US" baseline="0" dirty="0"/>
              <a:t> to ring in. </a:t>
            </a:r>
            <a:endParaRPr lang="en-US" altLang="en-US" dirty="0"/>
          </a:p>
          <a:p>
            <a:pPr eaLnBrk="1" hangingPunct="1">
              <a:spcBef>
                <a:spcPct val="0"/>
              </a:spcBef>
            </a:pPr>
            <a:endParaRPr lang="en-US" altLang="en-US" dirty="0"/>
          </a:p>
        </p:txBody>
      </p:sp>
      <p:sp>
        <p:nvSpPr>
          <p:cNvPr id="11268" name="Slide Number Placeholder 3"/>
          <p:cNvSpPr>
            <a:spLocks noGrp="1"/>
          </p:cNvSpPr>
          <p:nvPr>
            <p:ph type="sldNum" sz="quarter" idx="5"/>
          </p:nvPr>
        </p:nvSpPr>
        <p:spPr bwMode="auto">
          <a:xfrm>
            <a:off x="3975534" y="9654711"/>
            <a:ext cx="3041357" cy="50823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defTabSz="465887">
              <a:spcBef>
                <a:spcPct val="0"/>
              </a:spcBef>
              <a:defRPr/>
            </a:pPr>
            <a:fld id="{4A1D7884-6589-46A3-AC68-F022BD8BECE3}" type="slidenum">
              <a:rPr lang="en-US" altLang="en-US">
                <a:solidFill>
                  <a:prstClr val="black"/>
                </a:solidFill>
              </a:rPr>
              <a:pPr defTabSz="465887">
                <a:spcBef>
                  <a:spcPct val="0"/>
                </a:spcBef>
                <a:defRPr/>
              </a:pPr>
              <a:t>17</a:t>
            </a:fld>
            <a:endParaRPr lang="en-US" altLang="en-US" dirty="0">
              <a:solidFill>
                <a:prstClr val="black"/>
              </a:solidFill>
            </a:endParaRPr>
          </a:p>
        </p:txBody>
      </p:sp>
    </p:spTree>
    <p:extLst>
      <p:ext uri="{BB962C8B-B14F-4D97-AF65-F5344CB8AC3E}">
        <p14:creationId xmlns:p14="http://schemas.microsoft.com/office/powerpoint/2010/main" val="1681475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answer with participants and clarify any confusion.</a:t>
            </a:r>
            <a:endParaRPr lang="en-US" dirty="0"/>
          </a:p>
          <a:p>
            <a:endParaRPr lang="en-US" dirty="0"/>
          </a:p>
        </p:txBody>
      </p:sp>
      <p:sp>
        <p:nvSpPr>
          <p:cNvPr id="4" name="Slide Number Placeholder 3"/>
          <p:cNvSpPr>
            <a:spLocks noGrp="1"/>
          </p:cNvSpPr>
          <p:nvPr>
            <p:ph type="sldNum" sz="quarter" idx="10"/>
          </p:nvPr>
        </p:nvSpPr>
        <p:spPr/>
        <p:txBody>
          <a:bodyPr/>
          <a:lstStyle/>
          <a:p>
            <a:fld id="{FF955D4E-50C5-4A0C-8E24-C424B5DE302A}" type="slidenum">
              <a:rPr lang="en-US" smtClean="0"/>
              <a:t>18</a:t>
            </a:fld>
            <a:endParaRPr lang="en-US" dirty="0"/>
          </a:p>
        </p:txBody>
      </p:sp>
    </p:spTree>
    <p:extLst>
      <p:ext uri="{BB962C8B-B14F-4D97-AF65-F5344CB8AC3E}">
        <p14:creationId xmlns:p14="http://schemas.microsoft.com/office/powerpoint/2010/main" val="266409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968375" y="762000"/>
            <a:ext cx="5081588" cy="381158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Read the question and allow teams</a:t>
            </a:r>
            <a:r>
              <a:rPr lang="en-US" altLang="en-US" baseline="0" dirty="0"/>
              <a:t> to ring in. </a:t>
            </a:r>
            <a:endParaRPr lang="en-US" altLang="en-US" dirty="0"/>
          </a:p>
          <a:p>
            <a:pPr eaLnBrk="1" hangingPunct="1">
              <a:spcBef>
                <a:spcPct val="0"/>
              </a:spcBef>
            </a:pPr>
            <a:endParaRPr lang="en-US" altLang="en-US" dirty="0"/>
          </a:p>
        </p:txBody>
      </p:sp>
      <p:sp>
        <p:nvSpPr>
          <p:cNvPr id="13316" name="Slide Number Placeholder 3"/>
          <p:cNvSpPr>
            <a:spLocks noGrp="1"/>
          </p:cNvSpPr>
          <p:nvPr>
            <p:ph type="sldNum" sz="quarter" idx="5"/>
          </p:nvPr>
        </p:nvSpPr>
        <p:spPr bwMode="auto">
          <a:xfrm>
            <a:off x="3975534" y="9654711"/>
            <a:ext cx="3041357" cy="50823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defTabSz="465887">
              <a:spcBef>
                <a:spcPct val="0"/>
              </a:spcBef>
              <a:defRPr/>
            </a:pPr>
            <a:fld id="{74A4E79E-BFCD-4DA1-B7BA-756063D7FA1C}" type="slidenum">
              <a:rPr lang="en-US" altLang="en-US">
                <a:solidFill>
                  <a:prstClr val="black"/>
                </a:solidFill>
              </a:rPr>
              <a:pPr defTabSz="465887">
                <a:spcBef>
                  <a:spcPct val="0"/>
                </a:spcBef>
                <a:defRPr/>
              </a:pPr>
              <a:t>19</a:t>
            </a:fld>
            <a:endParaRPr lang="en-US" altLang="en-US" dirty="0">
              <a:solidFill>
                <a:prstClr val="black"/>
              </a:solidFill>
            </a:endParaRPr>
          </a:p>
        </p:txBody>
      </p:sp>
    </p:spTree>
    <p:extLst>
      <p:ext uri="{BB962C8B-B14F-4D97-AF65-F5344CB8AC3E}">
        <p14:creationId xmlns:p14="http://schemas.microsoft.com/office/powerpoint/2010/main" val="1363409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F484B1-EB26-41C6-AA0E-EC1120E1D5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E8C1D8-0421-4ADE-B82D-CF3A5BA1E353}"/>
              </a:ext>
            </a:extLst>
          </p:cNvPr>
          <p:cNvSpPr>
            <a:spLocks noGrp="1"/>
          </p:cNvSpPr>
          <p:nvPr>
            <p:ph type="body" idx="1"/>
          </p:nvPr>
        </p:nvSpPr>
        <p:spPr/>
        <p:txBody>
          <a:bodyPr/>
          <a:lstStyle/>
          <a:p>
            <a:pPr>
              <a:defRPr/>
            </a:pPr>
            <a:r>
              <a:rPr lang="en-US" dirty="0"/>
              <a:t>Review objectives. </a:t>
            </a:r>
          </a:p>
          <a:p>
            <a:pPr>
              <a:defRPr/>
            </a:pPr>
            <a:endParaRPr lang="en-US" dirty="0"/>
          </a:p>
          <a:p>
            <a:pPr>
              <a:defRPr/>
            </a:pPr>
            <a:endParaRPr lang="en-US" dirty="0"/>
          </a:p>
        </p:txBody>
      </p:sp>
      <p:sp>
        <p:nvSpPr>
          <p:cNvPr id="4" name="Slide Number Placeholder 3">
            <a:extLst>
              <a:ext uri="{FF2B5EF4-FFF2-40B4-BE49-F238E27FC236}">
                <a16:creationId xmlns:a16="http://schemas.microsoft.com/office/drawing/2014/main" id="{609F0558-E431-4CBD-95AE-59BAF190EE80}"/>
              </a:ext>
            </a:extLst>
          </p:cNvPr>
          <p:cNvSpPr>
            <a:spLocks noGrp="1"/>
          </p:cNvSpPr>
          <p:nvPr>
            <p:ph type="sldNum" sz="quarter" idx="5"/>
          </p:nvPr>
        </p:nvSpPr>
        <p:spPr/>
        <p:txBody>
          <a:bodyPr/>
          <a:lstStyle/>
          <a:p>
            <a:pPr>
              <a:defRPr/>
            </a:pPr>
            <a:fld id="{737AC4C9-17A7-0D40-B529-184404A9C714}" type="slidenum">
              <a:rPr lang="en-US" altLang="en-US" smtClean="0"/>
              <a:pPr>
                <a:defRPr/>
              </a:pPr>
              <a:t>2</a:t>
            </a:fld>
            <a:endParaRPr lang="en-US" altLang="en-US" dirty="0"/>
          </a:p>
        </p:txBody>
      </p:sp>
    </p:spTree>
    <p:extLst>
      <p:ext uri="{BB962C8B-B14F-4D97-AF65-F5344CB8AC3E}">
        <p14:creationId xmlns:p14="http://schemas.microsoft.com/office/powerpoint/2010/main" val="1833657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answer with participants and clarify any confusion.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F955D4E-50C5-4A0C-8E24-C424B5DE302A}" type="slidenum">
              <a:rPr lang="en-US" smtClean="0"/>
              <a:t>20</a:t>
            </a:fld>
            <a:endParaRPr lang="en-US" dirty="0"/>
          </a:p>
        </p:txBody>
      </p:sp>
    </p:spTree>
    <p:extLst>
      <p:ext uri="{BB962C8B-B14F-4D97-AF65-F5344CB8AC3E}">
        <p14:creationId xmlns:p14="http://schemas.microsoft.com/office/powerpoint/2010/main" val="2829556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968375" y="762000"/>
            <a:ext cx="5081588" cy="381158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Read the question and allow teams</a:t>
            </a:r>
            <a:r>
              <a:rPr lang="en-US" altLang="en-US" baseline="0" dirty="0"/>
              <a:t> to ring in. </a:t>
            </a:r>
            <a:endParaRPr lang="en-US" altLang="en-US" dirty="0"/>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eaLnBrk="1" hangingPunct="1">
              <a:spcBef>
                <a:spcPct val="0"/>
              </a:spcBef>
            </a:pPr>
            <a:endParaRPr lang="en-US" altLang="en-US" dirty="0"/>
          </a:p>
        </p:txBody>
      </p:sp>
      <p:sp>
        <p:nvSpPr>
          <p:cNvPr id="15364" name="Slide Number Placeholder 3"/>
          <p:cNvSpPr>
            <a:spLocks noGrp="1"/>
          </p:cNvSpPr>
          <p:nvPr>
            <p:ph type="sldNum" sz="quarter" idx="5"/>
          </p:nvPr>
        </p:nvSpPr>
        <p:spPr bwMode="auto">
          <a:xfrm>
            <a:off x="3975534" y="9654711"/>
            <a:ext cx="3041357" cy="50823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defTabSz="465887">
              <a:spcBef>
                <a:spcPct val="0"/>
              </a:spcBef>
              <a:defRPr/>
            </a:pPr>
            <a:fld id="{1AD0A13F-F899-47C3-84FF-01DBE7069C34}" type="slidenum">
              <a:rPr lang="en-US" altLang="en-US">
                <a:solidFill>
                  <a:prstClr val="black"/>
                </a:solidFill>
              </a:rPr>
              <a:pPr defTabSz="465887">
                <a:spcBef>
                  <a:spcPct val="0"/>
                </a:spcBef>
                <a:defRPr/>
              </a:pPr>
              <a:t>21</a:t>
            </a:fld>
            <a:endParaRPr lang="en-US" altLang="en-US" dirty="0">
              <a:solidFill>
                <a:prstClr val="black"/>
              </a:solidFill>
            </a:endParaRPr>
          </a:p>
        </p:txBody>
      </p:sp>
    </p:spTree>
    <p:extLst>
      <p:ext uri="{BB962C8B-B14F-4D97-AF65-F5344CB8AC3E}">
        <p14:creationId xmlns:p14="http://schemas.microsoft.com/office/powerpoint/2010/main" val="3215450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answer with participants and clarify any confusion.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22</a:t>
            </a:fld>
            <a:endParaRPr lang="en-US" dirty="0"/>
          </a:p>
        </p:txBody>
      </p:sp>
    </p:spTree>
    <p:extLst>
      <p:ext uri="{BB962C8B-B14F-4D97-AF65-F5344CB8AC3E}">
        <p14:creationId xmlns:p14="http://schemas.microsoft.com/office/powerpoint/2010/main" val="2344415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968375" y="762000"/>
            <a:ext cx="5081588" cy="381158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Read the question and allow teams</a:t>
            </a:r>
            <a:r>
              <a:rPr lang="en-US" altLang="en-US" baseline="0" dirty="0"/>
              <a:t> to ring in. </a:t>
            </a:r>
            <a:endParaRPr lang="en-US" altLang="en-US" dirty="0"/>
          </a:p>
          <a:p>
            <a:pPr eaLnBrk="1" hangingPunct="1">
              <a:spcBef>
                <a:spcPct val="0"/>
              </a:spcBef>
            </a:pPr>
            <a:endParaRPr lang="en-US" altLang="en-US" dirty="0"/>
          </a:p>
        </p:txBody>
      </p:sp>
      <p:sp>
        <p:nvSpPr>
          <p:cNvPr id="17412" name="Slide Number Placeholder 3"/>
          <p:cNvSpPr>
            <a:spLocks noGrp="1"/>
          </p:cNvSpPr>
          <p:nvPr>
            <p:ph type="sldNum" sz="quarter" idx="5"/>
          </p:nvPr>
        </p:nvSpPr>
        <p:spPr bwMode="auto">
          <a:xfrm>
            <a:off x="3975534" y="9654711"/>
            <a:ext cx="3041357" cy="50823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defTabSz="465887">
              <a:spcBef>
                <a:spcPct val="0"/>
              </a:spcBef>
              <a:defRPr/>
            </a:pPr>
            <a:fld id="{8D305C6A-ECDD-4531-A3BE-B7D65421ACA4}" type="slidenum">
              <a:rPr lang="en-US" altLang="en-US">
                <a:solidFill>
                  <a:prstClr val="black"/>
                </a:solidFill>
              </a:rPr>
              <a:pPr defTabSz="465887">
                <a:spcBef>
                  <a:spcPct val="0"/>
                </a:spcBef>
                <a:defRPr/>
              </a:pPr>
              <a:t>23</a:t>
            </a:fld>
            <a:endParaRPr lang="en-US" altLang="en-US" dirty="0">
              <a:solidFill>
                <a:prstClr val="black"/>
              </a:solidFill>
            </a:endParaRPr>
          </a:p>
        </p:txBody>
      </p:sp>
    </p:spTree>
    <p:extLst>
      <p:ext uri="{BB962C8B-B14F-4D97-AF65-F5344CB8AC3E}">
        <p14:creationId xmlns:p14="http://schemas.microsoft.com/office/powerpoint/2010/main" val="3918560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answer with participants and clarify any confusion.</a:t>
            </a:r>
            <a:endParaRPr lang="en-US" dirty="0"/>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24</a:t>
            </a:fld>
            <a:endParaRPr lang="en-US" dirty="0"/>
          </a:p>
        </p:txBody>
      </p:sp>
    </p:spTree>
    <p:extLst>
      <p:ext uri="{BB962C8B-B14F-4D97-AF65-F5344CB8AC3E}">
        <p14:creationId xmlns:p14="http://schemas.microsoft.com/office/powerpoint/2010/main" val="1317731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968375" y="762000"/>
            <a:ext cx="5081588" cy="381158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Read the question and allow teams</a:t>
            </a:r>
            <a:r>
              <a:rPr lang="en-US" altLang="en-US" baseline="0" dirty="0"/>
              <a:t> to ring in. </a:t>
            </a:r>
            <a:endParaRPr lang="en-US" altLang="en-US" dirty="0"/>
          </a:p>
          <a:p>
            <a:pPr eaLnBrk="1" hangingPunct="1">
              <a:spcBef>
                <a:spcPct val="0"/>
              </a:spcBef>
            </a:pPr>
            <a:endParaRPr lang="en-US" altLang="en-US" dirty="0"/>
          </a:p>
        </p:txBody>
      </p:sp>
      <p:sp>
        <p:nvSpPr>
          <p:cNvPr id="23556" name="Slide Number Placeholder 3"/>
          <p:cNvSpPr>
            <a:spLocks noGrp="1"/>
          </p:cNvSpPr>
          <p:nvPr>
            <p:ph type="sldNum" sz="quarter" idx="5"/>
          </p:nvPr>
        </p:nvSpPr>
        <p:spPr bwMode="auto">
          <a:xfrm>
            <a:off x="3975534" y="9654711"/>
            <a:ext cx="3041357" cy="50823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defTabSz="465887">
              <a:spcBef>
                <a:spcPct val="0"/>
              </a:spcBef>
              <a:defRPr/>
            </a:pPr>
            <a:fld id="{CC2D8FEE-CBB9-4D45-BC30-48674C2B2E2E}" type="slidenum">
              <a:rPr lang="en-US" altLang="en-US">
                <a:solidFill>
                  <a:prstClr val="black"/>
                </a:solidFill>
              </a:rPr>
              <a:pPr defTabSz="465887">
                <a:spcBef>
                  <a:spcPct val="0"/>
                </a:spcBef>
                <a:defRPr/>
              </a:pPr>
              <a:t>25</a:t>
            </a:fld>
            <a:endParaRPr lang="en-US" altLang="en-US" dirty="0">
              <a:solidFill>
                <a:prstClr val="black"/>
              </a:solidFill>
            </a:endParaRPr>
          </a:p>
        </p:txBody>
      </p:sp>
    </p:spTree>
    <p:extLst>
      <p:ext uri="{BB962C8B-B14F-4D97-AF65-F5344CB8AC3E}">
        <p14:creationId xmlns:p14="http://schemas.microsoft.com/office/powerpoint/2010/main" val="3779480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answer with participants and clarify any confusion.</a:t>
            </a:r>
            <a:endParaRPr lang="en-US" dirty="0"/>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26</a:t>
            </a:fld>
            <a:endParaRPr lang="en-US" dirty="0"/>
          </a:p>
        </p:txBody>
      </p:sp>
    </p:spTree>
    <p:extLst>
      <p:ext uri="{BB962C8B-B14F-4D97-AF65-F5344CB8AC3E}">
        <p14:creationId xmlns:p14="http://schemas.microsoft.com/office/powerpoint/2010/main" val="677824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968375" y="762000"/>
            <a:ext cx="5081588" cy="381158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Read the question and allow teams</a:t>
            </a:r>
            <a:r>
              <a:rPr lang="en-US" altLang="en-US" baseline="0" dirty="0"/>
              <a:t> to ring in. </a:t>
            </a:r>
            <a:endParaRPr lang="en-US" altLang="en-US" dirty="0"/>
          </a:p>
          <a:p>
            <a:pPr eaLnBrk="1" hangingPunct="1">
              <a:spcBef>
                <a:spcPct val="0"/>
              </a:spcBef>
            </a:pPr>
            <a:endParaRPr lang="en-US" altLang="en-US" dirty="0"/>
          </a:p>
        </p:txBody>
      </p:sp>
      <p:sp>
        <p:nvSpPr>
          <p:cNvPr id="25604" name="Slide Number Placeholder 3"/>
          <p:cNvSpPr>
            <a:spLocks noGrp="1"/>
          </p:cNvSpPr>
          <p:nvPr>
            <p:ph type="sldNum" sz="quarter" idx="5"/>
          </p:nvPr>
        </p:nvSpPr>
        <p:spPr bwMode="auto">
          <a:xfrm>
            <a:off x="3975534" y="9654711"/>
            <a:ext cx="3041357" cy="50823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defTabSz="465887">
              <a:spcBef>
                <a:spcPct val="0"/>
              </a:spcBef>
              <a:defRPr/>
            </a:pPr>
            <a:fld id="{ED30775E-10FB-4CE0-9317-BB3C1F2FC702}" type="slidenum">
              <a:rPr lang="en-US" altLang="en-US">
                <a:solidFill>
                  <a:prstClr val="black"/>
                </a:solidFill>
              </a:rPr>
              <a:pPr defTabSz="465887">
                <a:spcBef>
                  <a:spcPct val="0"/>
                </a:spcBef>
                <a:defRPr/>
              </a:pPr>
              <a:t>27</a:t>
            </a:fld>
            <a:endParaRPr lang="en-US" altLang="en-US" dirty="0">
              <a:solidFill>
                <a:prstClr val="black"/>
              </a:solidFill>
            </a:endParaRPr>
          </a:p>
        </p:txBody>
      </p:sp>
    </p:spTree>
    <p:extLst>
      <p:ext uri="{BB962C8B-B14F-4D97-AF65-F5344CB8AC3E}">
        <p14:creationId xmlns:p14="http://schemas.microsoft.com/office/powerpoint/2010/main" val="4173201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answer with participants and clarify any confusion.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28</a:t>
            </a:fld>
            <a:endParaRPr lang="en-US" dirty="0"/>
          </a:p>
        </p:txBody>
      </p:sp>
    </p:spTree>
    <p:extLst>
      <p:ext uri="{BB962C8B-B14F-4D97-AF65-F5344CB8AC3E}">
        <p14:creationId xmlns:p14="http://schemas.microsoft.com/office/powerpoint/2010/main" val="1962930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Read the question and allow teams</a:t>
            </a:r>
            <a:r>
              <a:rPr lang="en-US" altLang="en-US" baseline="0" dirty="0"/>
              <a:t> to ring in. </a:t>
            </a:r>
            <a:endParaRPr lang="en-US" altLang="en-US" dirty="0"/>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29</a:t>
            </a:fld>
            <a:endParaRPr lang="en-US" dirty="0"/>
          </a:p>
        </p:txBody>
      </p:sp>
    </p:spTree>
    <p:extLst>
      <p:ext uri="{BB962C8B-B14F-4D97-AF65-F5344CB8AC3E}">
        <p14:creationId xmlns:p14="http://schemas.microsoft.com/office/powerpoint/2010/main" val="3199625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the question, take responses from participants, then review the slide.</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FF955D4E-50C5-4A0C-8E24-C424B5DE302A}" type="slidenum">
              <a:rPr lang="en-US" smtClean="0"/>
              <a:t>3</a:t>
            </a:fld>
            <a:endParaRPr lang="en-US" dirty="0"/>
          </a:p>
        </p:txBody>
      </p:sp>
    </p:spTree>
    <p:extLst>
      <p:ext uri="{BB962C8B-B14F-4D97-AF65-F5344CB8AC3E}">
        <p14:creationId xmlns:p14="http://schemas.microsoft.com/office/powerpoint/2010/main" val="2444622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a:t>
            </a:r>
            <a:r>
              <a:rPr lang="en-US" baseline="0" dirty="0"/>
              <a:t> the answer with participants and clarify any confusion.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Add up points for the game and award small prizes to the winning team!</a:t>
            </a:r>
            <a:endParaRPr lang="en-US" dirty="0"/>
          </a:p>
          <a:p>
            <a:endParaRPr lang="en-US" dirty="0"/>
          </a:p>
        </p:txBody>
      </p:sp>
      <p:sp>
        <p:nvSpPr>
          <p:cNvPr id="4" name="Slide Number Placeholder 3"/>
          <p:cNvSpPr>
            <a:spLocks noGrp="1"/>
          </p:cNvSpPr>
          <p:nvPr>
            <p:ph type="sldNum" sz="quarter" idx="10"/>
          </p:nvPr>
        </p:nvSpPr>
        <p:spPr/>
        <p:txBody>
          <a:bodyPr/>
          <a:lstStyle/>
          <a:p>
            <a:fld id="{FF955D4E-50C5-4A0C-8E24-C424B5DE302A}" type="slidenum">
              <a:rPr lang="en-US" smtClean="0"/>
              <a:t>30</a:t>
            </a:fld>
            <a:endParaRPr lang="en-US" dirty="0"/>
          </a:p>
        </p:txBody>
      </p:sp>
    </p:spTree>
    <p:extLst>
      <p:ext uri="{BB962C8B-B14F-4D97-AF65-F5344CB8AC3E}">
        <p14:creationId xmlns:p14="http://schemas.microsoft.com/office/powerpoint/2010/main" val="3559449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r>
              <a:rPr lang="en-US" dirty="0"/>
              <a:t>Thank participants and mention additional resources. </a:t>
            </a:r>
          </a:p>
        </p:txBody>
      </p:sp>
      <p:sp>
        <p:nvSpPr>
          <p:cNvPr id="4" name="Slide Number Placeholder 3"/>
          <p:cNvSpPr>
            <a:spLocks noGrp="1"/>
          </p:cNvSpPr>
          <p:nvPr>
            <p:ph type="sldNum" sz="quarter" idx="5"/>
          </p:nvPr>
        </p:nvSpPr>
        <p:spPr/>
        <p:txBody>
          <a:bodyPr/>
          <a:lstStyle/>
          <a:p>
            <a:fld id="{FF955D4E-50C5-4A0C-8E24-C424B5DE302A}" type="slidenum">
              <a:rPr lang="en-US" smtClean="0"/>
              <a:t>31</a:t>
            </a:fld>
            <a:endParaRPr lang="en-US" dirty="0"/>
          </a:p>
        </p:txBody>
      </p:sp>
    </p:spTree>
    <p:extLst>
      <p:ext uri="{BB962C8B-B14F-4D97-AF65-F5344CB8AC3E}">
        <p14:creationId xmlns:p14="http://schemas.microsoft.com/office/powerpoint/2010/main" val="748985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the question, take responses from participants, then review the slide.</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4</a:t>
            </a:fld>
            <a:endParaRPr lang="en-US" dirty="0"/>
          </a:p>
        </p:txBody>
      </p:sp>
    </p:spTree>
    <p:extLst>
      <p:ext uri="{BB962C8B-B14F-4D97-AF65-F5344CB8AC3E}">
        <p14:creationId xmlns:p14="http://schemas.microsoft.com/office/powerpoint/2010/main" val="2256988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the question, take responses from participants,</a:t>
            </a:r>
            <a:r>
              <a:rPr lang="en-US" sz="1200" u="none" strike="noStrike" kern="1200" dirty="0">
                <a:solidFill>
                  <a:schemeClr val="tx1"/>
                </a:solidFill>
                <a:effectLst/>
                <a:latin typeface="+mn-lt"/>
                <a:ea typeface="+mn-ea"/>
                <a:cs typeface="+mn-cs"/>
              </a:rPr>
              <a:t> and engage in a discussion about where their clients can receive this service at no cost.</a:t>
            </a:r>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5</a:t>
            </a:fld>
            <a:endParaRPr lang="en-US" dirty="0"/>
          </a:p>
        </p:txBody>
      </p:sp>
    </p:spTree>
    <p:extLst>
      <p:ext uri="{BB962C8B-B14F-4D97-AF65-F5344CB8AC3E}">
        <p14:creationId xmlns:p14="http://schemas.microsoft.com/office/powerpoint/2010/main" val="1730582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the question, take responses from participants, and then review the slide.</a:t>
            </a:r>
            <a:endParaRPr lang="en-US" dirty="0">
              <a:effectLst/>
            </a:endParaRPr>
          </a:p>
        </p:txBody>
      </p:sp>
      <p:sp>
        <p:nvSpPr>
          <p:cNvPr id="4" name="Slide Number Placeholder 3"/>
          <p:cNvSpPr>
            <a:spLocks noGrp="1"/>
          </p:cNvSpPr>
          <p:nvPr>
            <p:ph type="sldNum" sz="quarter" idx="5"/>
          </p:nvPr>
        </p:nvSpPr>
        <p:spPr/>
        <p:txBody>
          <a:bodyPr/>
          <a:lstStyle/>
          <a:p>
            <a:fld id="{FF955D4E-50C5-4A0C-8E24-C424B5DE302A}" type="slidenum">
              <a:rPr lang="en-US" smtClean="0"/>
              <a:t>6</a:t>
            </a:fld>
            <a:endParaRPr lang="en-US" dirty="0"/>
          </a:p>
        </p:txBody>
      </p:sp>
    </p:spTree>
    <p:extLst>
      <p:ext uri="{BB962C8B-B14F-4D97-AF65-F5344CB8AC3E}">
        <p14:creationId xmlns:p14="http://schemas.microsoft.com/office/powerpoint/2010/main" val="3587953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Review the slide.</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7</a:t>
            </a:fld>
            <a:endParaRPr lang="en-US" dirty="0"/>
          </a:p>
        </p:txBody>
      </p:sp>
    </p:spTree>
    <p:extLst>
      <p:ext uri="{BB962C8B-B14F-4D97-AF65-F5344CB8AC3E}">
        <p14:creationId xmlns:p14="http://schemas.microsoft.com/office/powerpoint/2010/main" val="1026443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Ask participants why can’t everyone take PreP? </a:t>
            </a:r>
            <a:r>
              <a:rPr lang="en-US" sz="1200" kern="1200" dirty="0">
                <a:solidFill>
                  <a:schemeClr val="tx1"/>
                </a:solidFill>
                <a:effectLst/>
                <a:latin typeface="+mn-lt"/>
                <a:ea typeface="+mn-ea"/>
                <a:cs typeface="+mn-cs"/>
              </a:rPr>
              <a:t>Take responses from participants, then review the slide.</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8</a:t>
            </a:fld>
            <a:endParaRPr lang="en-US" dirty="0"/>
          </a:p>
        </p:txBody>
      </p:sp>
    </p:spTree>
    <p:extLst>
      <p:ext uri="{BB962C8B-B14F-4D97-AF65-F5344CB8AC3E}">
        <p14:creationId xmlns:p14="http://schemas.microsoft.com/office/powerpoint/2010/main" val="256981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1249363"/>
            <a:ext cx="4497388"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the question, take responses from participants, and then review the slide.</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FF955D4E-50C5-4A0C-8E24-C424B5DE302A}" type="slidenum">
              <a:rPr lang="en-US" smtClean="0"/>
              <a:t>9</a:t>
            </a:fld>
            <a:endParaRPr lang="en-US" dirty="0"/>
          </a:p>
        </p:txBody>
      </p:sp>
    </p:spTree>
    <p:extLst>
      <p:ext uri="{BB962C8B-B14F-4D97-AF65-F5344CB8AC3E}">
        <p14:creationId xmlns:p14="http://schemas.microsoft.com/office/powerpoint/2010/main" val="11466598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openingfooter_sized.jpg">
            <a:extLst>
              <a:ext uri="{FF2B5EF4-FFF2-40B4-BE49-F238E27FC236}">
                <a16:creationId xmlns:a16="http://schemas.microsoft.com/office/drawing/2014/main" id="{C4168C4E-82BE-394D-AC4C-07BB9715F4F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334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F9FECC7-6B63-1D43-98FC-A643A2D0E866}"/>
              </a:ext>
            </a:extLst>
          </p:cNvPr>
          <p:cNvPicPr>
            <a:picLocks noChangeAspect="1" noChangeArrowheads="1"/>
          </p:cNvPicPr>
          <p:nvPr userDrawn="1"/>
        </p:nvPicPr>
        <p:blipFill>
          <a:blip r:embed="rId3"/>
          <a:srcRect/>
          <a:stretch>
            <a:fillRect/>
          </a:stretch>
        </p:blipFill>
        <p:spPr bwMode="auto">
          <a:xfrm>
            <a:off x="7543800" y="6118225"/>
            <a:ext cx="968375"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Rectangle 19">
            <a:extLst>
              <a:ext uri="{FF2B5EF4-FFF2-40B4-BE49-F238E27FC236}">
                <a16:creationId xmlns:a16="http://schemas.microsoft.com/office/drawing/2014/main" id="{05067AC8-830B-9B47-BD87-120A1815E8A1}"/>
              </a:ext>
            </a:extLst>
          </p:cNvPr>
          <p:cNvSpPr>
            <a:spLocks noChangeArrowheads="1"/>
          </p:cNvSpPr>
          <p:nvPr userDrawn="1"/>
        </p:nvSpPr>
        <p:spPr bwMode="auto">
          <a:xfrm>
            <a:off x="609600" y="6096000"/>
            <a:ext cx="4664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en-US" sz="1200" dirty="0">
                <a:latin typeface="Arial Bold" charset="0"/>
                <a:ea typeface="Osaka" charset="0"/>
              </a:rPr>
              <a:t>Boston University</a:t>
            </a:r>
            <a:r>
              <a:rPr lang="en-US" altLang="en-US" sz="1200" dirty="0">
                <a:latin typeface="Arial" charset="0"/>
                <a:ea typeface="Osaka" charset="0"/>
              </a:rPr>
              <a:t> School of Social Work</a:t>
            </a:r>
          </a:p>
          <a:p>
            <a:pPr>
              <a:defRPr/>
            </a:pPr>
            <a:r>
              <a:rPr lang="en-US" altLang="en-US" sz="1200" dirty="0">
                <a:latin typeface="Arial" charset="0"/>
                <a:ea typeface="Osaka" charset="0"/>
              </a:rPr>
              <a:t>Center for Innovation in Social Work &amp; Health</a:t>
            </a:r>
          </a:p>
        </p:txBody>
      </p:sp>
      <p:sp>
        <p:nvSpPr>
          <p:cNvPr id="7" name="Rectangle 6">
            <a:extLst>
              <a:ext uri="{FF2B5EF4-FFF2-40B4-BE49-F238E27FC236}">
                <a16:creationId xmlns:a16="http://schemas.microsoft.com/office/drawing/2014/main" id="{92E0AEBF-F6D0-8B46-9B49-6ECEC80E21A5}"/>
              </a:ext>
            </a:extLst>
          </p:cNvPr>
          <p:cNvSpPr/>
          <p:nvPr userDrawn="1"/>
        </p:nvSpPr>
        <p:spPr>
          <a:xfrm>
            <a:off x="0" y="0"/>
            <a:ext cx="9144000" cy="4495800"/>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8" name="Straight Connector 7">
            <a:extLst>
              <a:ext uri="{FF2B5EF4-FFF2-40B4-BE49-F238E27FC236}">
                <a16:creationId xmlns:a16="http://schemas.microsoft.com/office/drawing/2014/main" id="{D0B5BAB0-FCD0-3D4A-9839-1832B7D67B13}"/>
              </a:ext>
            </a:extLst>
          </p:cNvPr>
          <p:cNvCxnSpPr/>
          <p:nvPr userDrawn="1"/>
        </p:nvCxnSpPr>
        <p:spPr>
          <a:xfrm>
            <a:off x="0" y="5867400"/>
            <a:ext cx="9144000" cy="0"/>
          </a:xfrm>
          <a:prstGeom prst="line">
            <a:avLst/>
          </a:prstGeom>
          <a:ln w="1524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074" name="Rectangle 2"/>
          <p:cNvSpPr>
            <a:spLocks noGrp="1" noChangeArrowheads="1"/>
          </p:cNvSpPr>
          <p:nvPr>
            <p:ph type="ctrTitle"/>
          </p:nvPr>
        </p:nvSpPr>
        <p:spPr>
          <a:xfrm>
            <a:off x="685800" y="1600200"/>
            <a:ext cx="7772400" cy="1143000"/>
          </a:xfrm>
        </p:spPr>
        <p:txBody>
          <a:bodyPr anchor="ctr"/>
          <a:lstStyle>
            <a:lvl1pPr>
              <a:defRPr sz="4000">
                <a:solidFill>
                  <a:schemeClr val="bg1"/>
                </a:solidFill>
                <a:latin typeface="Josephine Sans"/>
              </a:defRPr>
            </a:lvl1pPr>
          </a:lstStyle>
          <a:p>
            <a:pPr lvl="0"/>
            <a:r>
              <a:rPr lang="en-US" altLang="en-US" noProof="0" dirty="0"/>
              <a:t>Click to edit Master title style</a:t>
            </a:r>
          </a:p>
        </p:txBody>
      </p:sp>
      <p:sp>
        <p:nvSpPr>
          <p:cNvPr id="3075" name="Rectangle 3"/>
          <p:cNvSpPr>
            <a:spLocks noGrp="1" noChangeArrowheads="1"/>
          </p:cNvSpPr>
          <p:nvPr>
            <p:ph type="subTitle" idx="1"/>
          </p:nvPr>
        </p:nvSpPr>
        <p:spPr>
          <a:xfrm>
            <a:off x="685800" y="3200400"/>
            <a:ext cx="7772400" cy="1752600"/>
          </a:xfrm>
        </p:spPr>
        <p:txBody>
          <a:bodyPr/>
          <a:lstStyle>
            <a:lvl1pPr marL="0" indent="0">
              <a:buFont typeface="Wingdings" charset="2"/>
              <a:buNone/>
              <a:defRPr sz="2400">
                <a:solidFill>
                  <a:srgbClr val="CCCCCC"/>
                </a:solidFill>
                <a:latin typeface="Josephine Sans Semi"/>
              </a:defRPr>
            </a:lvl1pPr>
          </a:lstStyle>
          <a:p>
            <a:pPr lvl="0"/>
            <a:r>
              <a:rPr lang="en-US" altLang="en-US" noProof="0" dirty="0"/>
              <a:t>Click to edit Master subtitle style</a:t>
            </a:r>
          </a:p>
        </p:txBody>
      </p:sp>
    </p:spTree>
    <p:extLst>
      <p:ext uri="{BB962C8B-B14F-4D97-AF65-F5344CB8AC3E}">
        <p14:creationId xmlns:p14="http://schemas.microsoft.com/office/powerpoint/2010/main" val="2026455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2C535325-7BDB-FD46-980E-534056473F2E}"/>
              </a:ext>
            </a:extLst>
          </p:cNvPr>
          <p:cNvSpPr>
            <a:spLocks noGrp="1" noChangeArrowheads="1"/>
          </p:cNvSpPr>
          <p:nvPr>
            <p:ph type="ftr" sz="quarter" idx="10"/>
          </p:nvPr>
        </p:nvSpPr>
        <p:spPr>
          <a:ln/>
        </p:spPr>
        <p:txBody>
          <a:bodyPr/>
          <a:lstStyle>
            <a:lvl1pPr>
              <a:defRPr/>
            </a:lvl1pPr>
          </a:lstStyle>
          <a:p>
            <a:pPr>
              <a:defRPr/>
            </a:pPr>
            <a:r>
              <a:rPr lang="en-US" altLang="en-US"/>
              <a:t>Name of Presentation</a:t>
            </a:r>
          </a:p>
        </p:txBody>
      </p:sp>
      <p:sp>
        <p:nvSpPr>
          <p:cNvPr id="6" name="Rectangle 18">
            <a:extLst>
              <a:ext uri="{FF2B5EF4-FFF2-40B4-BE49-F238E27FC236}">
                <a16:creationId xmlns:a16="http://schemas.microsoft.com/office/drawing/2014/main" id="{DC0D93E0-D31B-4349-B629-4460B0411522}"/>
              </a:ext>
            </a:extLst>
          </p:cNvPr>
          <p:cNvSpPr>
            <a:spLocks noGrp="1" noChangeArrowheads="1"/>
          </p:cNvSpPr>
          <p:nvPr>
            <p:ph type="dt" sz="half" idx="11"/>
          </p:nvPr>
        </p:nvSpPr>
        <p:spPr>
          <a:ln/>
        </p:spPr>
        <p:txBody>
          <a:bodyPr/>
          <a:lstStyle>
            <a:lvl1pPr>
              <a:defRPr/>
            </a:lvl1pPr>
          </a:lstStyle>
          <a:p>
            <a:pPr>
              <a:defRPr/>
            </a:pPr>
            <a:r>
              <a:rPr lang="en-US" altLang="en-US"/>
              <a:t>2/3/08  </a:t>
            </a:r>
            <a:fld id="{7A754D23-07F3-F444-B2D8-0DEB0E825C2B}" type="slidenum">
              <a:rPr lang="en-US" altLang="en-US"/>
              <a:pPr>
                <a:defRPr/>
              </a:pPr>
              <a:t>‹#›</a:t>
            </a:fld>
            <a:endParaRPr lang="en-US" altLang="en-US" baseline="0"/>
          </a:p>
        </p:txBody>
      </p:sp>
    </p:spTree>
    <p:extLst>
      <p:ext uri="{BB962C8B-B14F-4D97-AF65-F5344CB8AC3E}">
        <p14:creationId xmlns:p14="http://schemas.microsoft.com/office/powerpoint/2010/main" val="3489956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2A765B-4226-C842-A601-A929EBCC3655}"/>
              </a:ext>
            </a:extLst>
          </p:cNvPr>
          <p:cNvSpPr/>
          <p:nvPr userDrawn="1"/>
        </p:nvSpPr>
        <p:spPr>
          <a:xfrm>
            <a:off x="-25400" y="0"/>
            <a:ext cx="9263063" cy="70040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defRPr/>
            </a:pPr>
            <a:endParaRPr lang="en-US" sz="1350" dirty="0">
              <a:solidFill>
                <a:schemeClr val="bg2"/>
              </a:solidFill>
            </a:endParaRPr>
          </a:p>
        </p:txBody>
      </p:sp>
      <p:pic>
        <p:nvPicPr>
          <p:cNvPr id="3" name="Picture 12" descr="gradient_2.eps">
            <a:extLst>
              <a:ext uri="{FF2B5EF4-FFF2-40B4-BE49-F238E27FC236}">
                <a16:creationId xmlns:a16="http://schemas.microsoft.com/office/drawing/2014/main" id="{85482AED-F5DD-F646-9129-98F83287DB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08425" y="5578475"/>
            <a:ext cx="14001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body">
    <p:spTree>
      <p:nvGrpSpPr>
        <p:cNvPr id="1" name="Shape 25"/>
        <p:cNvGrpSpPr/>
        <p:nvPr/>
      </p:nvGrpSpPr>
      <p:grpSpPr>
        <a:xfrm>
          <a:off x="0" y="0"/>
          <a:ext cx="0" cy="0"/>
          <a:chOff x="0" y="0"/>
          <a:chExt cx="0" cy="0"/>
        </a:xfrm>
      </p:grpSpPr>
      <p:sp>
        <p:nvSpPr>
          <p:cNvPr id="27" name="Shape 27"/>
          <p:cNvSpPr txBox="1">
            <a:spLocks noGrp="1"/>
          </p:cNvSpPr>
          <p:nvPr>
            <p:ph type="title"/>
          </p:nvPr>
        </p:nvSpPr>
        <p:spPr>
          <a:xfrm>
            <a:off x="495300" y="593367"/>
            <a:ext cx="8337000" cy="943200"/>
          </a:xfrm>
          <a:prstGeom prst="rect">
            <a:avLst/>
          </a:prstGeom>
        </p:spPr>
        <p:txBody>
          <a:bodyPr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8" name="Shape 28"/>
          <p:cNvSpPr txBox="1">
            <a:spLocks noGrp="1"/>
          </p:cNvSpPr>
          <p:nvPr>
            <p:ph type="body" idx="1"/>
          </p:nvPr>
        </p:nvSpPr>
        <p:spPr>
          <a:xfrm>
            <a:off x="495300" y="1688433"/>
            <a:ext cx="8337000" cy="4280567"/>
          </a:xfrm>
          <a:prstGeom prst="rect">
            <a:avLst/>
          </a:prstGeom>
        </p:spPr>
        <p:txBody>
          <a:bodyPr tIns="0" rIns="91425" bIns="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Tree>
    <p:extLst>
      <p:ext uri="{BB962C8B-B14F-4D97-AF65-F5344CB8AC3E}">
        <p14:creationId xmlns:p14="http://schemas.microsoft.com/office/powerpoint/2010/main" val="3019449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6" descr="openingfooter_sized.jpg">
            <a:extLst>
              <a:ext uri="{FF2B5EF4-FFF2-40B4-BE49-F238E27FC236}">
                <a16:creationId xmlns:a16="http://schemas.microsoft.com/office/drawing/2014/main" id="{A835E99F-AB57-4748-9E98-BC89234592A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boston_univ_cmyk.eps">
            <a:extLst>
              <a:ext uri="{FF2B5EF4-FFF2-40B4-BE49-F238E27FC236}">
                <a16:creationId xmlns:a16="http://schemas.microsoft.com/office/drawing/2014/main" id="{523B6CDA-1A6C-7940-91E2-9B0D11965D7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20700" y="5870575"/>
            <a:ext cx="12827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9">
            <a:extLst>
              <a:ext uri="{FF2B5EF4-FFF2-40B4-BE49-F238E27FC236}">
                <a16:creationId xmlns:a16="http://schemas.microsoft.com/office/drawing/2014/main" id="{39608F18-C50A-0F4E-8931-2FC1BBA12D59}"/>
              </a:ext>
            </a:extLst>
          </p:cNvPr>
          <p:cNvSpPr txBox="1">
            <a:spLocks noChangeArrowheads="1"/>
          </p:cNvSpPr>
          <p:nvPr userDrawn="1"/>
        </p:nvSpPr>
        <p:spPr bwMode="auto">
          <a:xfrm>
            <a:off x="1968500" y="61595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Osaka" pitchFamily="-64" charset="-128"/>
              </a:defRPr>
            </a:lvl1pPr>
            <a:lvl2pPr marL="742950" indent="-285750">
              <a:defRPr sz="2400">
                <a:solidFill>
                  <a:schemeClr val="tx1"/>
                </a:solidFill>
                <a:latin typeface="Arial" panose="020B0604020202020204" pitchFamily="34" charset="0"/>
                <a:ea typeface="Osaka" pitchFamily="-64" charset="-128"/>
              </a:defRPr>
            </a:lvl2pPr>
            <a:lvl3pPr marL="1143000" indent="-228600">
              <a:defRPr sz="2400">
                <a:solidFill>
                  <a:schemeClr val="tx1"/>
                </a:solidFill>
                <a:latin typeface="Arial" panose="020B0604020202020204" pitchFamily="34" charset="0"/>
                <a:ea typeface="Osaka" pitchFamily="-64" charset="-128"/>
              </a:defRPr>
            </a:lvl3pPr>
            <a:lvl4pPr marL="1600200" indent="-228600">
              <a:defRPr sz="2400">
                <a:solidFill>
                  <a:schemeClr val="tx1"/>
                </a:solidFill>
                <a:latin typeface="Arial" panose="020B0604020202020204" pitchFamily="34" charset="0"/>
                <a:ea typeface="Osaka" pitchFamily="-64" charset="-128"/>
              </a:defRPr>
            </a:lvl4pPr>
            <a:lvl5pPr marL="2057400" indent="-228600">
              <a:defRPr sz="2400">
                <a:solidFill>
                  <a:schemeClr val="tx1"/>
                </a:solidFill>
                <a:latin typeface="Arial" panose="020B0604020202020204" pitchFamily="34" charset="0"/>
                <a:ea typeface="Osaka" pitchFamily="-6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Osaka" pitchFamily="-6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Osaka" pitchFamily="-6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Osaka" pitchFamily="-6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Osaka" pitchFamily="-64" charset="-128"/>
              </a:defRPr>
            </a:lvl9pPr>
          </a:lstStyle>
          <a:p>
            <a:pPr>
              <a:defRPr/>
            </a:pPr>
            <a:endParaRPr lang="en-US" altLang="en-US"/>
          </a:p>
        </p:txBody>
      </p:sp>
      <p:sp>
        <p:nvSpPr>
          <p:cNvPr id="5" name="Rectangle 4">
            <a:extLst>
              <a:ext uri="{FF2B5EF4-FFF2-40B4-BE49-F238E27FC236}">
                <a16:creationId xmlns:a16="http://schemas.microsoft.com/office/drawing/2014/main" id="{8F296B83-81EB-6445-A159-D17121935950}"/>
              </a:ext>
            </a:extLst>
          </p:cNvPr>
          <p:cNvSpPr/>
          <p:nvPr userDrawn="1"/>
        </p:nvSpPr>
        <p:spPr>
          <a:xfrm>
            <a:off x="0" y="-25400"/>
            <a:ext cx="9144000" cy="5461000"/>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5">
            <a:extLst>
              <a:ext uri="{FF2B5EF4-FFF2-40B4-BE49-F238E27FC236}">
                <a16:creationId xmlns:a16="http://schemas.microsoft.com/office/drawing/2014/main" id="{557F068C-CE9E-9F49-AC2E-91E4A0E630B9}"/>
              </a:ext>
            </a:extLst>
          </p:cNvPr>
          <p:cNvSpPr txBox="1"/>
          <p:nvPr userDrawn="1"/>
        </p:nvSpPr>
        <p:spPr>
          <a:xfrm>
            <a:off x="0" y="871538"/>
            <a:ext cx="9144000" cy="4140200"/>
          </a:xfrm>
          <a:prstGeom prst="rect">
            <a:avLst/>
          </a:prstGeom>
          <a:noFill/>
        </p:spPr>
        <p:txBody>
          <a:bodyPr>
            <a:spAutoFit/>
          </a:bodyPr>
          <a:lstStyle/>
          <a:p>
            <a:pPr algn="ctr">
              <a:defRPr/>
            </a:pPr>
            <a:r>
              <a:rPr lang="en-US" sz="4000" b="1" spc="100" dirty="0">
                <a:solidFill>
                  <a:srgbClr val="FFFFFF"/>
                </a:solidFill>
                <a:latin typeface="Josefin Sans"/>
                <a:ea typeface="Osaka" pitchFamily="-64" charset="-128"/>
                <a:cs typeface="Josefin Sans"/>
              </a:rPr>
              <a:t>Improving Outcomes Across the HIV</a:t>
            </a:r>
            <a:br>
              <a:rPr lang="en-US" sz="4000" b="1" spc="100" dirty="0">
                <a:solidFill>
                  <a:srgbClr val="FFFFFF"/>
                </a:solidFill>
                <a:latin typeface="Josefin Sans"/>
                <a:ea typeface="Osaka" pitchFamily="-64" charset="-128"/>
                <a:cs typeface="Josefin Sans"/>
              </a:rPr>
            </a:br>
            <a:r>
              <a:rPr lang="en-US" sz="4000" b="1" spc="100" dirty="0">
                <a:solidFill>
                  <a:srgbClr val="FFFFFF"/>
                </a:solidFill>
                <a:latin typeface="Josefin Sans"/>
                <a:ea typeface="Osaka" pitchFamily="-64" charset="-128"/>
                <a:cs typeface="Josefin Sans"/>
              </a:rPr>
              <a:t>Care Continuum through Successful</a:t>
            </a:r>
            <a:br>
              <a:rPr lang="en-US" sz="4000" b="1" spc="100" dirty="0">
                <a:solidFill>
                  <a:srgbClr val="FFFFFF"/>
                </a:solidFill>
                <a:latin typeface="Josefin Sans"/>
                <a:ea typeface="Osaka" pitchFamily="-64" charset="-128"/>
                <a:cs typeface="Josefin Sans"/>
              </a:rPr>
            </a:br>
            <a:r>
              <a:rPr lang="en-US" sz="4000" b="1" spc="100" dirty="0">
                <a:solidFill>
                  <a:srgbClr val="FFFFFF"/>
                </a:solidFill>
                <a:latin typeface="Josefin Sans"/>
                <a:ea typeface="Osaka" pitchFamily="-64" charset="-128"/>
                <a:cs typeface="Josefin Sans"/>
              </a:rPr>
              <a:t>Integration of Community Health Workers (CHWs)</a:t>
            </a:r>
          </a:p>
          <a:p>
            <a:pPr algn="ctr">
              <a:spcBef>
                <a:spcPts val="6600"/>
              </a:spcBef>
              <a:defRPr/>
            </a:pPr>
            <a:r>
              <a:rPr lang="en-US" dirty="0">
                <a:solidFill>
                  <a:schemeClr val="tx1">
                    <a:lumMod val="85000"/>
                    <a:lumOff val="15000"/>
                  </a:schemeClr>
                </a:solidFill>
                <a:latin typeface="Josefin Sans SemiBold"/>
                <a:ea typeface="Osaka" pitchFamily="-64" charset="-128"/>
              </a:rPr>
              <a:t>Monday, September 11, 2017–Friday, September 15, 2017</a:t>
            </a:r>
          </a:p>
          <a:p>
            <a:pPr algn="ctr">
              <a:defRPr/>
            </a:pPr>
            <a:r>
              <a:rPr lang="en-US" dirty="0">
                <a:solidFill>
                  <a:schemeClr val="tx1">
                    <a:lumMod val="85000"/>
                    <a:lumOff val="15000"/>
                  </a:schemeClr>
                </a:solidFill>
                <a:latin typeface="Josefin Sans SemiBold"/>
                <a:ea typeface="Osaka" pitchFamily="-64" charset="-128"/>
              </a:rPr>
              <a:t>Boston, Massachusetts</a:t>
            </a:r>
          </a:p>
        </p:txBody>
      </p:sp>
      <p:cxnSp>
        <p:nvCxnSpPr>
          <p:cNvPr id="7" name="Straight Connector 6">
            <a:extLst>
              <a:ext uri="{FF2B5EF4-FFF2-40B4-BE49-F238E27FC236}">
                <a16:creationId xmlns:a16="http://schemas.microsoft.com/office/drawing/2014/main" id="{9071A641-A311-EE43-BC17-BEA0681F50EE}"/>
              </a:ext>
            </a:extLst>
          </p:cNvPr>
          <p:cNvCxnSpPr/>
          <p:nvPr userDrawn="1"/>
        </p:nvCxnSpPr>
        <p:spPr>
          <a:xfrm>
            <a:off x="0" y="5435600"/>
            <a:ext cx="9144000" cy="0"/>
          </a:xfrm>
          <a:prstGeom prst="line">
            <a:avLst/>
          </a:prstGeom>
          <a:ln w="1524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0288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3F7462-ACE2-CD4A-AA13-E399643FE6DE}"/>
              </a:ext>
            </a:extLst>
          </p:cNvPr>
          <p:cNvSpPr/>
          <p:nvPr userDrawn="1"/>
        </p:nvSpPr>
        <p:spPr>
          <a:xfrm>
            <a:off x="0" y="0"/>
            <a:ext cx="9144000" cy="1206500"/>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Picture 8" descr="restingslide.png">
            <a:extLst>
              <a:ext uri="{FF2B5EF4-FFF2-40B4-BE49-F238E27FC236}">
                <a16:creationId xmlns:a16="http://schemas.microsoft.com/office/drawing/2014/main" id="{FD044283-4D12-5048-A614-24BA30C11D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774700"/>
            <a:ext cx="9144000" cy="6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0638"/>
            <a:ext cx="8229600" cy="1143000"/>
          </a:xfr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800" cap="all" spc="100"/>
            </a:lvl1pPr>
          </a:lstStyle>
          <a:p>
            <a:r>
              <a:rPr lang="en-US" dirty="0"/>
              <a:t>Click to edit Master title style</a:t>
            </a:r>
          </a:p>
        </p:txBody>
      </p:sp>
      <p:sp>
        <p:nvSpPr>
          <p:cNvPr id="3" name="Content Placeholder 2"/>
          <p:cNvSpPr>
            <a:spLocks noGrp="1"/>
          </p:cNvSpPr>
          <p:nvPr>
            <p:ph idx="1"/>
          </p:nvPr>
        </p:nvSpPr>
        <p:spPr>
          <a:xfrm>
            <a:off x="457200" y="1943100"/>
            <a:ext cx="4076700" cy="3614420"/>
          </a:xfrm>
        </p:spPr>
        <p:txBody>
          <a:bodyPr>
            <a:normAutofit/>
          </a:bodyPr>
          <a:lstStyle>
            <a:lvl1pPr marL="0" indent="0">
              <a:buFontTx/>
              <a:buNone/>
              <a:defRPr sz="1800">
                <a:solidFill>
                  <a:schemeClr val="tx1">
                    <a:lumMod val="65000"/>
                    <a:lumOff val="35000"/>
                  </a:schemeClr>
                </a:solidFill>
              </a:defRPr>
            </a:lvl1pPr>
          </a:lstStyle>
          <a:p>
            <a:pPr lvl="0"/>
            <a:r>
              <a:rPr lang="en-US" dirty="0"/>
              <a:t>Click to edit Master text styles</a:t>
            </a:r>
          </a:p>
        </p:txBody>
      </p:sp>
      <p:sp>
        <p:nvSpPr>
          <p:cNvPr id="8" name="Subtitle 2"/>
          <p:cNvSpPr>
            <a:spLocks noGrp="1"/>
          </p:cNvSpPr>
          <p:nvPr>
            <p:ph type="subTitle" idx="13"/>
          </p:nvPr>
        </p:nvSpPr>
        <p:spPr>
          <a:xfrm>
            <a:off x="457200" y="794273"/>
            <a:ext cx="8229600" cy="615428"/>
          </a:xfrm>
        </p:spPr>
        <p:txBody>
          <a:bodyPr>
            <a:normAutofit/>
          </a:bodyPr>
          <a:lstStyle>
            <a:lvl1pPr marL="0" indent="0" algn="l">
              <a:buNone/>
              <a:defRPr sz="2600" b="1" i="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Date Placeholder 3">
            <a:extLst>
              <a:ext uri="{FF2B5EF4-FFF2-40B4-BE49-F238E27FC236}">
                <a16:creationId xmlns:a16="http://schemas.microsoft.com/office/drawing/2014/main" id="{4D99F647-3F93-B24C-9CD1-5B197A1CFEFC}"/>
              </a:ext>
            </a:extLst>
          </p:cNvPr>
          <p:cNvSpPr>
            <a:spLocks noGrp="1"/>
          </p:cNvSpPr>
          <p:nvPr>
            <p:ph type="dt" sz="half" idx="14"/>
          </p:nvPr>
        </p:nvSpPr>
        <p:spPr>
          <a:xfrm>
            <a:off x="6553200" y="6280150"/>
            <a:ext cx="901700" cy="331788"/>
          </a:xfrm>
          <a:prstGeom prst="rect">
            <a:avLst/>
          </a:prstGeom>
        </p:spPr>
        <p:txBody>
          <a:bodyPr/>
          <a:lstStyle>
            <a:lvl1pPr>
              <a:defRPr>
                <a:ea typeface="Osaka" pitchFamily="-64" charset="-128"/>
              </a:defRPr>
            </a:lvl1pPr>
          </a:lstStyle>
          <a:p>
            <a:pPr>
              <a:defRPr/>
            </a:pPr>
            <a:fld id="{00CC63AF-B6D4-A24A-9E92-FE1346A360C7}" type="datetimeFigureOut">
              <a:rPr lang="en-US"/>
              <a:pPr>
                <a:defRPr/>
              </a:pPr>
              <a:t>8/9/2020</a:t>
            </a:fld>
            <a:endParaRPr lang="en-US"/>
          </a:p>
        </p:txBody>
      </p:sp>
      <p:sp>
        <p:nvSpPr>
          <p:cNvPr id="9" name="Slide Number Placeholder 5">
            <a:extLst>
              <a:ext uri="{FF2B5EF4-FFF2-40B4-BE49-F238E27FC236}">
                <a16:creationId xmlns:a16="http://schemas.microsoft.com/office/drawing/2014/main" id="{25EA8E91-36A7-1742-84C0-966A293C8A87}"/>
              </a:ext>
            </a:extLst>
          </p:cNvPr>
          <p:cNvSpPr>
            <a:spLocks noGrp="1"/>
          </p:cNvSpPr>
          <p:nvPr>
            <p:ph type="sldNum" sz="quarter" idx="15"/>
          </p:nvPr>
        </p:nvSpPr>
        <p:spPr>
          <a:xfrm>
            <a:off x="6553200" y="6343650"/>
            <a:ext cx="2133600" cy="365125"/>
          </a:xfrm>
          <a:prstGeom prst="rect">
            <a:avLst/>
          </a:prstGeom>
        </p:spPr>
        <p:txBody>
          <a:bodyPr/>
          <a:lstStyle>
            <a:lvl1pPr>
              <a:defRPr>
                <a:ea typeface="Osaka" pitchFamily="-64" charset="-128"/>
              </a:defRPr>
            </a:lvl1pPr>
          </a:lstStyle>
          <a:p>
            <a:pPr>
              <a:defRPr/>
            </a:pPr>
            <a:fld id="{419F3A6A-2598-BA4A-BA0B-D7910C07DE55}" type="slidenum">
              <a:rPr lang="en-US"/>
              <a:pPr>
                <a:defRPr/>
              </a:pPr>
              <a:t>‹#›</a:t>
            </a:fld>
            <a:endParaRPr lang="en-US"/>
          </a:p>
        </p:txBody>
      </p:sp>
    </p:spTree>
    <p:extLst>
      <p:ext uri="{BB962C8B-B14F-4D97-AF65-F5344CB8AC3E}">
        <p14:creationId xmlns:p14="http://schemas.microsoft.com/office/powerpoint/2010/main" val="3765269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Resting">
    <p:spTree>
      <p:nvGrpSpPr>
        <p:cNvPr id="1" name=""/>
        <p:cNvGrpSpPr/>
        <p:nvPr/>
      </p:nvGrpSpPr>
      <p:grpSpPr>
        <a:xfrm>
          <a:off x="0" y="0"/>
          <a:ext cx="0" cy="0"/>
          <a:chOff x="0" y="0"/>
          <a:chExt cx="0" cy="0"/>
        </a:xfrm>
      </p:grpSpPr>
      <p:pic>
        <p:nvPicPr>
          <p:cNvPr id="3" name="Picture 6" descr="restingslide2.jpg">
            <a:extLst>
              <a:ext uri="{FF2B5EF4-FFF2-40B4-BE49-F238E27FC236}">
                <a16:creationId xmlns:a16="http://schemas.microsoft.com/office/drawing/2014/main" id="{5620A047-8C7F-1E4F-BADE-3A9B25C1DBA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B7C750D-A3E8-4340-9FC3-26201CA80786}"/>
              </a:ext>
            </a:extLst>
          </p:cNvPr>
          <p:cNvSpPr/>
          <p:nvPr userDrawn="1"/>
        </p:nvSpPr>
        <p:spPr>
          <a:xfrm>
            <a:off x="0" y="2235200"/>
            <a:ext cx="9144000" cy="2413000"/>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a:spLocks noGrp="1"/>
          </p:cNvSpPr>
          <p:nvPr>
            <p:ph type="title"/>
          </p:nvPr>
        </p:nvSpPr>
        <p:spPr>
          <a:xfrm>
            <a:off x="0" y="2946400"/>
            <a:ext cx="9144000" cy="1143000"/>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09972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1" name="Picture 10" descr="openingfooter_sized.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24000"/>
            <a:ext cx="9144000" cy="5334000"/>
          </a:xfrm>
          <a:prstGeom prst="rect">
            <a:avLst/>
          </a:prstGeom>
        </p:spPr>
      </p:pic>
      <p:pic>
        <p:nvPicPr>
          <p:cNvPr id="4" name="Picture 3" descr="boston_univ_cmyk.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0701" y="5871300"/>
            <a:ext cx="1282700" cy="576403"/>
          </a:xfrm>
          <a:prstGeom prst="rect">
            <a:avLst/>
          </a:prstGeom>
        </p:spPr>
      </p:pic>
      <p:sp>
        <p:nvSpPr>
          <p:cNvPr id="6" name="TextBox 5"/>
          <p:cNvSpPr txBox="1"/>
          <p:nvPr userDrawn="1"/>
        </p:nvSpPr>
        <p:spPr>
          <a:xfrm>
            <a:off x="1968501" y="6159500"/>
            <a:ext cx="184731" cy="300082"/>
          </a:xfrm>
          <a:prstGeom prst="rect">
            <a:avLst/>
          </a:prstGeom>
          <a:noFill/>
        </p:spPr>
        <p:txBody>
          <a:bodyPr wrap="none" rtlCol="0">
            <a:spAutoFit/>
          </a:bodyPr>
          <a:lstStyle/>
          <a:p>
            <a:endParaRPr lang="en-US" sz="1350" dirty="0"/>
          </a:p>
        </p:txBody>
      </p:sp>
      <p:sp>
        <p:nvSpPr>
          <p:cNvPr id="7" name="Rectangle 6"/>
          <p:cNvSpPr/>
          <p:nvPr userDrawn="1"/>
        </p:nvSpPr>
        <p:spPr>
          <a:xfrm>
            <a:off x="0" y="-25399"/>
            <a:ext cx="9144000" cy="5460999"/>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TextBox 7"/>
          <p:cNvSpPr txBox="1"/>
          <p:nvPr userDrawn="1"/>
        </p:nvSpPr>
        <p:spPr>
          <a:xfrm>
            <a:off x="0" y="871709"/>
            <a:ext cx="9144000" cy="2672526"/>
          </a:xfrm>
          <a:prstGeom prst="rect">
            <a:avLst/>
          </a:prstGeom>
          <a:noFill/>
        </p:spPr>
        <p:txBody>
          <a:bodyPr wrap="square" rtlCol="0">
            <a:spAutoFit/>
          </a:bodyPr>
          <a:lstStyle/>
          <a:p>
            <a:pPr algn="ctr"/>
            <a:r>
              <a:rPr lang="en-US" sz="3000" b="1" spc="75" dirty="0">
                <a:solidFill>
                  <a:srgbClr val="FFFFFF"/>
                </a:solidFill>
                <a:latin typeface="Josefin Sans"/>
                <a:cs typeface="Josefin Sans"/>
              </a:rPr>
              <a:t>Improving Outcomes Across the HIV</a:t>
            </a:r>
            <a:br>
              <a:rPr lang="en-US" sz="3000" b="1" spc="75" dirty="0">
                <a:solidFill>
                  <a:srgbClr val="FFFFFF"/>
                </a:solidFill>
                <a:latin typeface="Josefin Sans"/>
                <a:cs typeface="Josefin Sans"/>
              </a:rPr>
            </a:br>
            <a:r>
              <a:rPr lang="en-US" sz="3000" b="1" spc="75" dirty="0">
                <a:solidFill>
                  <a:srgbClr val="FFFFFF"/>
                </a:solidFill>
                <a:latin typeface="Josefin Sans"/>
                <a:cs typeface="Josefin Sans"/>
              </a:rPr>
              <a:t>Care Continuum through Successful</a:t>
            </a:r>
            <a:br>
              <a:rPr lang="en-US" sz="3000" b="1" spc="75" dirty="0">
                <a:solidFill>
                  <a:srgbClr val="FFFFFF"/>
                </a:solidFill>
                <a:latin typeface="Josefin Sans"/>
                <a:cs typeface="Josefin Sans"/>
              </a:rPr>
            </a:br>
            <a:r>
              <a:rPr lang="en-US" sz="3000" b="1" spc="75" dirty="0">
                <a:solidFill>
                  <a:srgbClr val="FFFFFF"/>
                </a:solidFill>
                <a:latin typeface="Josefin Sans"/>
                <a:cs typeface="Josefin Sans"/>
              </a:rPr>
              <a:t>Integration</a:t>
            </a:r>
            <a:r>
              <a:rPr lang="en-US" sz="3000" b="1" spc="75" baseline="0" dirty="0">
                <a:solidFill>
                  <a:srgbClr val="FFFFFF"/>
                </a:solidFill>
                <a:latin typeface="Josefin Sans"/>
                <a:cs typeface="Josefin Sans"/>
              </a:rPr>
              <a:t> of Community Health Workers (CHWs)</a:t>
            </a:r>
            <a:endParaRPr lang="en-US" sz="3000" b="1" spc="75" dirty="0">
              <a:solidFill>
                <a:srgbClr val="FFFFFF"/>
              </a:solidFill>
              <a:latin typeface="Josefin Sans"/>
              <a:cs typeface="Josefin Sans"/>
            </a:endParaRPr>
          </a:p>
          <a:p>
            <a:pPr algn="ctr">
              <a:spcBef>
                <a:spcPts val="4950"/>
              </a:spcBef>
            </a:pPr>
            <a:r>
              <a:rPr lang="en-US" sz="1800" dirty="0">
                <a:solidFill>
                  <a:schemeClr val="tx1">
                    <a:lumMod val="85000"/>
                    <a:lumOff val="15000"/>
                  </a:schemeClr>
                </a:solidFill>
                <a:latin typeface="Josefin Sans SemiBold"/>
              </a:rPr>
              <a:t>Monday, September 11, 2017–Friday, September 15, 2017</a:t>
            </a:r>
          </a:p>
          <a:p>
            <a:pPr algn="ctr"/>
            <a:r>
              <a:rPr lang="en-US" sz="1800" dirty="0">
                <a:solidFill>
                  <a:schemeClr val="tx1">
                    <a:lumMod val="85000"/>
                    <a:lumOff val="15000"/>
                  </a:schemeClr>
                </a:solidFill>
                <a:latin typeface="Josefin Sans SemiBold"/>
              </a:rPr>
              <a:t>Boston, Massachusetts</a:t>
            </a:r>
          </a:p>
        </p:txBody>
      </p:sp>
      <p:cxnSp>
        <p:nvCxnSpPr>
          <p:cNvPr id="10" name="Straight Connector 9"/>
          <p:cNvCxnSpPr/>
          <p:nvPr userDrawn="1"/>
        </p:nvCxnSpPr>
        <p:spPr>
          <a:xfrm>
            <a:off x="0" y="5435600"/>
            <a:ext cx="9144000" cy="0"/>
          </a:xfrm>
          <a:prstGeom prst="line">
            <a:avLst/>
          </a:prstGeom>
          <a:ln w="1524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7464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normAutofit/>
          </a:bodyPr>
          <a:lstStyle>
            <a:lvl1pPr marL="0" marR="0" indent="0" algn="l" defTabSz="342900" rtl="0" eaLnBrk="1" fontAlgn="auto" latinLnBrk="0" hangingPunct="1">
              <a:lnSpc>
                <a:spcPct val="100000"/>
              </a:lnSpc>
              <a:spcBef>
                <a:spcPct val="0"/>
              </a:spcBef>
              <a:spcAft>
                <a:spcPts val="0"/>
              </a:spcAft>
              <a:buClrTx/>
              <a:buSzTx/>
              <a:buFontTx/>
              <a:buNone/>
              <a:tabLst/>
              <a:defRPr sz="2100" cap="all" spc="75"/>
            </a:lvl1pPr>
          </a:lstStyle>
          <a:p>
            <a:r>
              <a:rPr lang="en-US" dirty="0"/>
              <a:t>Click to edit Master title style</a:t>
            </a:r>
          </a:p>
        </p:txBody>
      </p:sp>
      <p:sp>
        <p:nvSpPr>
          <p:cNvPr id="3" name="Content Placeholder 2"/>
          <p:cNvSpPr>
            <a:spLocks noGrp="1"/>
          </p:cNvSpPr>
          <p:nvPr>
            <p:ph idx="1"/>
          </p:nvPr>
        </p:nvSpPr>
        <p:spPr>
          <a:xfrm>
            <a:off x="457200" y="1943100"/>
            <a:ext cx="4076700" cy="3614420"/>
          </a:xfrm>
        </p:spPr>
        <p:txBody>
          <a:bodyPr>
            <a:normAutofit/>
          </a:bodyPr>
          <a:lstStyle>
            <a:lvl1pPr marL="0" indent="0">
              <a:buFontTx/>
              <a:buNone/>
              <a:defRPr sz="1350">
                <a:solidFill>
                  <a:schemeClr val="tx1">
                    <a:lumMod val="65000"/>
                    <a:lumOff val="35000"/>
                  </a:schemeClr>
                </a:solidFill>
              </a:defRPr>
            </a:lvl1pPr>
          </a:lstStyle>
          <a:p>
            <a:pPr lvl="0"/>
            <a:r>
              <a:rPr lang="en-US" dirty="0"/>
              <a:t>Click to edit Master text styles</a:t>
            </a:r>
          </a:p>
        </p:txBody>
      </p:sp>
      <p:sp>
        <p:nvSpPr>
          <p:cNvPr id="4" name="Date Placeholder 3"/>
          <p:cNvSpPr>
            <a:spLocks noGrp="1"/>
          </p:cNvSpPr>
          <p:nvPr>
            <p:ph type="dt" sz="half" idx="10"/>
          </p:nvPr>
        </p:nvSpPr>
        <p:spPr>
          <a:xfrm>
            <a:off x="6553201" y="6280063"/>
            <a:ext cx="901700" cy="331932"/>
          </a:xfrm>
          <a:prstGeom prst="rect">
            <a:avLst/>
          </a:prstGeom>
        </p:spPr>
        <p:txBody>
          <a:bodyPr/>
          <a:lstStyle/>
          <a:p>
            <a:fld id="{63DF9132-0585-754B-966F-69D91446DA0F}" type="datetimeFigureOut">
              <a:rPr lang="en-US" smtClean="0"/>
              <a:t>8/9/2020</a:t>
            </a:fld>
            <a:endParaRPr lang="en-US" dirty="0"/>
          </a:p>
        </p:txBody>
      </p:sp>
      <p:sp>
        <p:nvSpPr>
          <p:cNvPr id="6" name="Slide Number Placeholder 5"/>
          <p:cNvSpPr>
            <a:spLocks noGrp="1"/>
          </p:cNvSpPr>
          <p:nvPr>
            <p:ph type="sldNum" sz="quarter" idx="12"/>
          </p:nvPr>
        </p:nvSpPr>
        <p:spPr>
          <a:xfrm>
            <a:off x="6553200" y="6342962"/>
            <a:ext cx="2133600" cy="365125"/>
          </a:xfrm>
          <a:prstGeom prst="rect">
            <a:avLst/>
          </a:prstGeom>
        </p:spPr>
        <p:txBody>
          <a:bodyPr/>
          <a:lstStyle/>
          <a:p>
            <a:fld id="{21B4E4FB-8AA7-6145-A8BA-332788F2A2F6}" type="slidenum">
              <a:rPr lang="en-US" smtClean="0"/>
              <a:t>‹#›</a:t>
            </a:fld>
            <a:endParaRPr lang="en-US" dirty="0"/>
          </a:p>
        </p:txBody>
      </p:sp>
      <p:sp>
        <p:nvSpPr>
          <p:cNvPr id="8" name="Subtitle 2"/>
          <p:cNvSpPr>
            <a:spLocks noGrp="1"/>
          </p:cNvSpPr>
          <p:nvPr>
            <p:ph type="subTitle" idx="13"/>
          </p:nvPr>
        </p:nvSpPr>
        <p:spPr>
          <a:xfrm>
            <a:off x="457200" y="794273"/>
            <a:ext cx="8229600" cy="615428"/>
          </a:xfrm>
        </p:spPr>
        <p:txBody>
          <a:bodyPr>
            <a:normAutofit/>
          </a:bodyPr>
          <a:lstStyle>
            <a:lvl1pPr marL="0" indent="0" algn="l">
              <a:buNone/>
              <a:defRPr sz="1950" b="1" i="0">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a:off x="0" y="3"/>
            <a:ext cx="9144000" cy="1206499"/>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9" name="Picture 8" descr="restingslid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74700"/>
            <a:ext cx="9144000" cy="6089904"/>
          </a:xfrm>
          <a:prstGeom prst="rect">
            <a:avLst/>
          </a:prstGeom>
        </p:spPr>
      </p:pic>
    </p:spTree>
    <p:extLst>
      <p:ext uri="{BB962C8B-B14F-4D97-AF65-F5344CB8AC3E}">
        <p14:creationId xmlns:p14="http://schemas.microsoft.com/office/powerpoint/2010/main" val="551110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Resting">
    <p:spTree>
      <p:nvGrpSpPr>
        <p:cNvPr id="1" name=""/>
        <p:cNvGrpSpPr/>
        <p:nvPr/>
      </p:nvGrpSpPr>
      <p:grpSpPr>
        <a:xfrm>
          <a:off x="0" y="0"/>
          <a:ext cx="0" cy="0"/>
          <a:chOff x="0" y="0"/>
          <a:chExt cx="0" cy="0"/>
        </a:xfrm>
      </p:grpSpPr>
      <p:pic>
        <p:nvPicPr>
          <p:cNvPr id="4" name="Picture 3" descr="restingslide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userDrawn="1"/>
        </p:nvSpPr>
        <p:spPr>
          <a:xfrm>
            <a:off x="0" y="2235200"/>
            <a:ext cx="9144000" cy="2413000"/>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1"/>
          <p:cNvSpPr>
            <a:spLocks noGrp="1"/>
          </p:cNvSpPr>
          <p:nvPr>
            <p:ph type="title"/>
          </p:nvPr>
        </p:nvSpPr>
        <p:spPr>
          <a:xfrm>
            <a:off x="0" y="2946400"/>
            <a:ext cx="9144000" cy="1143000"/>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53688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685800" y="1600200"/>
            <a:ext cx="7772400" cy="11430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40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685800" y="3200400"/>
            <a:ext cx="7772400" cy="1752600"/>
          </a:xfrm>
          <a:prstGeom prst="rect">
            <a:avLst/>
          </a:prstGeom>
          <a:noFill/>
          <a:ln>
            <a:noFill/>
          </a:ln>
        </p:spPr>
        <p:txBody>
          <a:bodyPr spcFirstLastPara="1" wrap="square" lIns="91425" tIns="45700" rIns="91425" bIns="45700" anchor="t" anchorCtr="0"/>
          <a:lstStyle>
            <a:lvl1pPr lvl="0" algn="l">
              <a:spcBef>
                <a:spcPts val="480"/>
              </a:spcBef>
              <a:spcAft>
                <a:spcPts val="0"/>
              </a:spcAft>
              <a:buSzPts val="2400"/>
              <a:buFont typeface="Noto Sans Symbols"/>
              <a:buNone/>
              <a:defRPr sz="2400">
                <a:solidFill>
                  <a:srgbClr val="CCCCCC"/>
                </a:solidFill>
                <a:latin typeface="Arial"/>
                <a:ea typeface="Arial"/>
                <a:cs typeface="Arial"/>
                <a:sym typeface="Arial"/>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360"/>
              </a:spcBef>
              <a:spcAft>
                <a:spcPts val="0"/>
              </a:spcAft>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98552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a:extLst>
              <a:ext uri="{FF2B5EF4-FFF2-40B4-BE49-F238E27FC236}">
                <a16:creationId xmlns:a16="http://schemas.microsoft.com/office/drawing/2014/main" id="{4ACBA6F3-5876-464C-8C93-98AFFEC9EC39}"/>
              </a:ext>
            </a:extLst>
          </p:cNvPr>
          <p:cNvSpPr>
            <a:spLocks noGrp="1" noChangeArrowheads="1"/>
          </p:cNvSpPr>
          <p:nvPr>
            <p:ph type="ftr" sz="quarter" idx="10"/>
          </p:nvPr>
        </p:nvSpPr>
        <p:spPr/>
        <p:txBody>
          <a:bodyPr/>
          <a:lstStyle>
            <a:lvl1pPr>
              <a:defRPr>
                <a:latin typeface="Josephine Sans"/>
              </a:defRPr>
            </a:lvl1pPr>
          </a:lstStyle>
          <a:p>
            <a:pPr>
              <a:defRPr/>
            </a:pPr>
            <a:r>
              <a:rPr lang="en-US" altLang="en-US"/>
              <a:t>Name of  Presentation</a:t>
            </a:r>
          </a:p>
        </p:txBody>
      </p:sp>
      <p:sp>
        <p:nvSpPr>
          <p:cNvPr id="5" name="Rectangle 18">
            <a:extLst>
              <a:ext uri="{FF2B5EF4-FFF2-40B4-BE49-F238E27FC236}">
                <a16:creationId xmlns:a16="http://schemas.microsoft.com/office/drawing/2014/main" id="{4442E752-42D1-0E48-86D6-0B2792C144A1}"/>
              </a:ext>
            </a:extLst>
          </p:cNvPr>
          <p:cNvSpPr>
            <a:spLocks noGrp="1" noChangeArrowheads="1"/>
          </p:cNvSpPr>
          <p:nvPr>
            <p:ph type="dt" sz="half" idx="11"/>
          </p:nvPr>
        </p:nvSpPr>
        <p:spPr/>
        <p:txBody>
          <a:bodyPr/>
          <a:lstStyle>
            <a:lvl1pPr>
              <a:defRPr/>
            </a:lvl1pPr>
          </a:lstStyle>
          <a:p>
            <a:pPr>
              <a:defRPr/>
            </a:pPr>
            <a:r>
              <a:rPr lang="en-US" altLang="en-US"/>
              <a:t>2/3/08  </a:t>
            </a:r>
            <a:fld id="{E738BDDD-D19B-224F-A643-5A83BBDAD00B}" type="slidenum">
              <a:rPr lang="en-US" altLang="en-US"/>
              <a:pPr>
                <a:defRPr/>
              </a:pPr>
              <a:t>‹#›</a:t>
            </a:fld>
            <a:endParaRPr lang="en-US" altLang="en-US" baseline="0"/>
          </a:p>
        </p:txBody>
      </p:sp>
    </p:spTree>
    <p:extLst>
      <p:ext uri="{BB962C8B-B14F-4D97-AF65-F5344CB8AC3E}">
        <p14:creationId xmlns:p14="http://schemas.microsoft.com/office/powerpoint/2010/main" val="1016312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atin typeface="Josephine Sans Semi"/>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Click to edit Master text styles</a:t>
            </a:r>
          </a:p>
        </p:txBody>
      </p:sp>
      <p:sp>
        <p:nvSpPr>
          <p:cNvPr id="4" name="Rectangle 5">
            <a:extLst>
              <a:ext uri="{FF2B5EF4-FFF2-40B4-BE49-F238E27FC236}">
                <a16:creationId xmlns:a16="http://schemas.microsoft.com/office/drawing/2014/main" id="{40CB3602-F7BB-2949-9F4E-6097B1C5FA95}"/>
              </a:ext>
            </a:extLst>
          </p:cNvPr>
          <p:cNvSpPr>
            <a:spLocks noGrp="1" noChangeArrowheads="1"/>
          </p:cNvSpPr>
          <p:nvPr>
            <p:ph type="ftr" sz="quarter" idx="10"/>
          </p:nvPr>
        </p:nvSpPr>
        <p:spPr/>
        <p:txBody>
          <a:bodyPr/>
          <a:lstStyle>
            <a:lvl1pPr>
              <a:defRPr/>
            </a:lvl1pPr>
          </a:lstStyle>
          <a:p>
            <a:pPr>
              <a:defRPr/>
            </a:pPr>
            <a:r>
              <a:rPr lang="en-US" altLang="en-US"/>
              <a:t>Name of  Presentation</a:t>
            </a:r>
          </a:p>
        </p:txBody>
      </p:sp>
      <p:sp>
        <p:nvSpPr>
          <p:cNvPr id="5" name="Rectangle 18">
            <a:extLst>
              <a:ext uri="{FF2B5EF4-FFF2-40B4-BE49-F238E27FC236}">
                <a16:creationId xmlns:a16="http://schemas.microsoft.com/office/drawing/2014/main" id="{C6A25324-5CE4-FA4D-8D62-BCA65416343F}"/>
              </a:ext>
            </a:extLst>
          </p:cNvPr>
          <p:cNvSpPr>
            <a:spLocks noGrp="1" noChangeArrowheads="1"/>
          </p:cNvSpPr>
          <p:nvPr>
            <p:ph type="dt" sz="half" idx="11"/>
          </p:nvPr>
        </p:nvSpPr>
        <p:spPr/>
        <p:txBody>
          <a:bodyPr/>
          <a:lstStyle>
            <a:lvl1pPr>
              <a:defRPr/>
            </a:lvl1pPr>
          </a:lstStyle>
          <a:p>
            <a:pPr>
              <a:defRPr/>
            </a:pPr>
            <a:r>
              <a:rPr lang="en-US" altLang="en-US"/>
              <a:t>2/3/08  </a:t>
            </a:r>
            <a:fld id="{343A5DAC-F800-D549-9FFF-40032E413B4D}" type="slidenum">
              <a:rPr lang="en-US" altLang="en-US"/>
              <a:pPr>
                <a:defRPr/>
              </a:pPr>
              <a:t>‹#›</a:t>
            </a:fld>
            <a:endParaRPr lang="en-US" altLang="en-US" baseline="0"/>
          </a:p>
        </p:txBody>
      </p:sp>
    </p:spTree>
    <p:extLst>
      <p:ext uri="{BB962C8B-B14F-4D97-AF65-F5344CB8AC3E}">
        <p14:creationId xmlns:p14="http://schemas.microsoft.com/office/powerpoint/2010/main" val="1950948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11" descr="restingslide2.jpg">
            <a:extLst>
              <a:ext uri="{FF2B5EF4-FFF2-40B4-BE49-F238E27FC236}">
                <a16:creationId xmlns:a16="http://schemas.microsoft.com/office/drawing/2014/main" id="{609035D3-D2D0-1D4C-BC78-075DE30CC02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1163D27-35CA-AF47-B365-864AC9A7320A}"/>
              </a:ext>
            </a:extLst>
          </p:cNvPr>
          <p:cNvSpPr/>
          <p:nvPr userDrawn="1"/>
        </p:nvSpPr>
        <p:spPr>
          <a:xfrm>
            <a:off x="0" y="2235200"/>
            <a:ext cx="9144000" cy="2413000"/>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2">
            <a:extLst>
              <a:ext uri="{FF2B5EF4-FFF2-40B4-BE49-F238E27FC236}">
                <a16:creationId xmlns:a16="http://schemas.microsoft.com/office/drawing/2014/main" id="{4EBE2B9F-8068-7540-B8DE-BB120C4A2CE1}"/>
              </a:ext>
            </a:extLst>
          </p:cNvPr>
          <p:cNvSpPr txBox="1">
            <a:spLocks noChangeArrowheads="1"/>
          </p:cNvSpPr>
          <p:nvPr userDrawn="1"/>
        </p:nvSpPr>
        <p:spPr bwMode="auto">
          <a:xfrm>
            <a:off x="685800" y="2819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ctr"/>
          <a:lstStyle>
            <a:lvl1pPr algn="l" rtl="0" eaLnBrk="0" fontAlgn="base" hangingPunct="0">
              <a:spcBef>
                <a:spcPct val="0"/>
              </a:spcBef>
              <a:spcAft>
                <a:spcPct val="0"/>
              </a:spcAft>
              <a:defRPr sz="4000" kern="1200">
                <a:solidFill>
                  <a:schemeClr val="bg1"/>
                </a:solidFill>
                <a:latin typeface="Josephine Sans"/>
                <a:ea typeface="+mj-ea"/>
                <a:cs typeface="+mj-cs"/>
              </a:defRPr>
            </a:lvl1pPr>
            <a:lvl2pPr algn="l" rtl="0" eaLnBrk="0" fontAlgn="base" hangingPunct="0">
              <a:spcBef>
                <a:spcPct val="0"/>
              </a:spcBef>
              <a:spcAft>
                <a:spcPct val="0"/>
              </a:spcAft>
              <a:defRPr sz="2400">
                <a:solidFill>
                  <a:schemeClr val="tx1"/>
                </a:solidFill>
                <a:latin typeface="Arial" charset="0"/>
                <a:ea typeface="Osaka" charset="0"/>
              </a:defRPr>
            </a:lvl2pPr>
            <a:lvl3pPr algn="l" rtl="0" eaLnBrk="0" fontAlgn="base" hangingPunct="0">
              <a:spcBef>
                <a:spcPct val="0"/>
              </a:spcBef>
              <a:spcAft>
                <a:spcPct val="0"/>
              </a:spcAft>
              <a:defRPr sz="2400">
                <a:solidFill>
                  <a:schemeClr val="tx1"/>
                </a:solidFill>
                <a:latin typeface="Arial" charset="0"/>
                <a:ea typeface="Osaka" charset="0"/>
              </a:defRPr>
            </a:lvl3pPr>
            <a:lvl4pPr algn="l" rtl="0" eaLnBrk="0" fontAlgn="base" hangingPunct="0">
              <a:spcBef>
                <a:spcPct val="0"/>
              </a:spcBef>
              <a:spcAft>
                <a:spcPct val="0"/>
              </a:spcAft>
              <a:defRPr sz="2400">
                <a:solidFill>
                  <a:schemeClr val="tx1"/>
                </a:solidFill>
                <a:latin typeface="Arial" charset="0"/>
                <a:ea typeface="Osaka" charset="0"/>
              </a:defRPr>
            </a:lvl4pPr>
            <a:lvl5pPr algn="l" rtl="0" eaLnBrk="0" fontAlgn="base" hangingPunct="0">
              <a:spcBef>
                <a:spcPct val="0"/>
              </a:spcBef>
              <a:spcAft>
                <a:spcPct val="0"/>
              </a:spcAft>
              <a:defRPr sz="2400">
                <a:solidFill>
                  <a:schemeClr val="tx1"/>
                </a:solidFill>
                <a:latin typeface="Arial" charset="0"/>
                <a:ea typeface="Osaka" charset="0"/>
              </a:defRPr>
            </a:lvl5pPr>
            <a:lvl6pPr marL="457200" algn="l" rtl="0" fontAlgn="base">
              <a:spcBef>
                <a:spcPct val="0"/>
              </a:spcBef>
              <a:spcAft>
                <a:spcPct val="0"/>
              </a:spcAft>
              <a:defRPr sz="2400">
                <a:solidFill>
                  <a:schemeClr val="tx1"/>
                </a:solidFill>
                <a:latin typeface="Arial" charset="0"/>
                <a:ea typeface="Osaka" charset="0"/>
              </a:defRPr>
            </a:lvl6pPr>
            <a:lvl7pPr marL="914400" algn="l" rtl="0" fontAlgn="base">
              <a:spcBef>
                <a:spcPct val="0"/>
              </a:spcBef>
              <a:spcAft>
                <a:spcPct val="0"/>
              </a:spcAft>
              <a:defRPr sz="2400">
                <a:solidFill>
                  <a:schemeClr val="tx1"/>
                </a:solidFill>
                <a:latin typeface="Arial" charset="0"/>
                <a:ea typeface="Osaka" charset="0"/>
              </a:defRPr>
            </a:lvl7pPr>
            <a:lvl8pPr marL="1371600" algn="l" rtl="0" fontAlgn="base">
              <a:spcBef>
                <a:spcPct val="0"/>
              </a:spcBef>
              <a:spcAft>
                <a:spcPct val="0"/>
              </a:spcAft>
              <a:defRPr sz="2400">
                <a:solidFill>
                  <a:schemeClr val="tx1"/>
                </a:solidFill>
                <a:latin typeface="Arial" charset="0"/>
                <a:ea typeface="Osaka" charset="0"/>
              </a:defRPr>
            </a:lvl8pPr>
            <a:lvl9pPr marL="1828800" algn="l" rtl="0" fontAlgn="base">
              <a:spcBef>
                <a:spcPct val="0"/>
              </a:spcBef>
              <a:spcAft>
                <a:spcPct val="0"/>
              </a:spcAft>
              <a:defRPr sz="2400">
                <a:solidFill>
                  <a:schemeClr val="tx1"/>
                </a:solidFill>
                <a:latin typeface="Arial" charset="0"/>
                <a:ea typeface="Osaka" charset="0"/>
              </a:defRPr>
            </a:lvl9pPr>
          </a:lstStyle>
          <a:p>
            <a:pPr>
              <a:defRPr/>
            </a:pPr>
            <a:r>
              <a:rPr lang="en-US" altLang="en-US" sz="2800" dirty="0"/>
              <a:t>Resting or transition slide</a:t>
            </a:r>
          </a:p>
        </p:txBody>
      </p:sp>
      <p:sp>
        <p:nvSpPr>
          <p:cNvPr id="2" name="Title 1"/>
          <p:cNvSpPr>
            <a:spLocks noGrp="1"/>
          </p:cNvSpPr>
          <p:nvPr>
            <p:ph type="title"/>
          </p:nvPr>
        </p:nvSpPr>
        <p:spPr/>
        <p:txBody>
          <a:bodyPr/>
          <a:lstStyle/>
          <a:p>
            <a:r>
              <a:rPr lang="en-US"/>
              <a:t>Click to edit Master title style</a:t>
            </a:r>
          </a:p>
        </p:txBody>
      </p:sp>
      <p:sp>
        <p:nvSpPr>
          <p:cNvPr id="6" name="Footer Placeholder 2">
            <a:extLst>
              <a:ext uri="{FF2B5EF4-FFF2-40B4-BE49-F238E27FC236}">
                <a16:creationId xmlns:a16="http://schemas.microsoft.com/office/drawing/2014/main" id="{2084D01D-D6D9-A14E-A7DF-F63DA68ED895}"/>
              </a:ext>
            </a:extLst>
          </p:cNvPr>
          <p:cNvSpPr>
            <a:spLocks noGrp="1"/>
          </p:cNvSpPr>
          <p:nvPr>
            <p:ph type="ftr" sz="quarter" idx="10"/>
          </p:nvPr>
        </p:nvSpPr>
        <p:spPr/>
        <p:txBody>
          <a:bodyPr/>
          <a:lstStyle>
            <a:lvl1pPr>
              <a:defRPr/>
            </a:lvl1pPr>
          </a:lstStyle>
          <a:p>
            <a:pPr>
              <a:defRPr/>
            </a:pPr>
            <a:r>
              <a:rPr lang="en-US" altLang="en-US"/>
              <a:t>Name of Presentation</a:t>
            </a:r>
          </a:p>
        </p:txBody>
      </p:sp>
      <p:sp>
        <p:nvSpPr>
          <p:cNvPr id="7" name="Date Placeholder 3">
            <a:extLst>
              <a:ext uri="{FF2B5EF4-FFF2-40B4-BE49-F238E27FC236}">
                <a16:creationId xmlns:a16="http://schemas.microsoft.com/office/drawing/2014/main" id="{6430BA8D-8230-EC45-92A1-C1DFB50E5A9A}"/>
              </a:ext>
            </a:extLst>
          </p:cNvPr>
          <p:cNvSpPr>
            <a:spLocks noGrp="1"/>
          </p:cNvSpPr>
          <p:nvPr>
            <p:ph type="dt" sz="half" idx="11"/>
          </p:nvPr>
        </p:nvSpPr>
        <p:spPr/>
        <p:txBody>
          <a:bodyPr/>
          <a:lstStyle>
            <a:lvl1pPr>
              <a:defRPr/>
            </a:lvl1pPr>
          </a:lstStyle>
          <a:p>
            <a:pPr>
              <a:defRPr/>
            </a:pPr>
            <a:r>
              <a:rPr lang="en-US" altLang="en-US"/>
              <a:t>2/3/08  </a:t>
            </a:r>
            <a:fld id="{50B2D4C2-B398-CE43-9285-9077E4CAC774}" type="slidenum">
              <a:rPr lang="en-US" altLang="en-US"/>
              <a:pPr>
                <a:defRPr/>
              </a:pPr>
              <a:t>‹#›</a:t>
            </a:fld>
            <a:endParaRPr lang="en-US" altLang="en-US" baseline="0"/>
          </a:p>
        </p:txBody>
      </p:sp>
    </p:spTree>
    <p:extLst>
      <p:ext uri="{BB962C8B-B14F-4D97-AF65-F5344CB8AC3E}">
        <p14:creationId xmlns:p14="http://schemas.microsoft.com/office/powerpoint/2010/main" val="1108165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828800"/>
            <a:ext cx="38862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8862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a:extLst>
              <a:ext uri="{FF2B5EF4-FFF2-40B4-BE49-F238E27FC236}">
                <a16:creationId xmlns:a16="http://schemas.microsoft.com/office/drawing/2014/main" id="{0C691D36-0152-9A4C-8BE9-8BA28D13B5F9}"/>
              </a:ext>
            </a:extLst>
          </p:cNvPr>
          <p:cNvSpPr>
            <a:spLocks noGrp="1" noChangeArrowheads="1"/>
          </p:cNvSpPr>
          <p:nvPr>
            <p:ph type="ftr" sz="quarter" idx="10"/>
          </p:nvPr>
        </p:nvSpPr>
        <p:spPr/>
        <p:txBody>
          <a:bodyPr/>
          <a:lstStyle>
            <a:lvl1pPr>
              <a:defRPr>
                <a:latin typeface="Josephine Sans"/>
              </a:defRPr>
            </a:lvl1pPr>
          </a:lstStyle>
          <a:p>
            <a:pPr>
              <a:defRPr/>
            </a:pPr>
            <a:r>
              <a:rPr lang="en-US" altLang="en-US"/>
              <a:t>Name of  Presentation</a:t>
            </a:r>
          </a:p>
        </p:txBody>
      </p:sp>
      <p:sp>
        <p:nvSpPr>
          <p:cNvPr id="6" name="Rectangle 18">
            <a:extLst>
              <a:ext uri="{FF2B5EF4-FFF2-40B4-BE49-F238E27FC236}">
                <a16:creationId xmlns:a16="http://schemas.microsoft.com/office/drawing/2014/main" id="{2D02E06D-12B9-B041-A656-46B40E111B2D}"/>
              </a:ext>
            </a:extLst>
          </p:cNvPr>
          <p:cNvSpPr>
            <a:spLocks noGrp="1" noChangeArrowheads="1"/>
          </p:cNvSpPr>
          <p:nvPr>
            <p:ph type="dt" sz="half" idx="11"/>
          </p:nvPr>
        </p:nvSpPr>
        <p:spPr/>
        <p:txBody>
          <a:bodyPr/>
          <a:lstStyle>
            <a:lvl1pPr>
              <a:defRPr/>
            </a:lvl1pPr>
          </a:lstStyle>
          <a:p>
            <a:pPr>
              <a:defRPr/>
            </a:pPr>
            <a:r>
              <a:rPr lang="en-US" altLang="en-US"/>
              <a:t>2/3/08  </a:t>
            </a:r>
            <a:fld id="{3B063BC6-6E7A-EB4C-8618-64FE6337F6E1}" type="slidenum">
              <a:rPr lang="en-US" altLang="en-US"/>
              <a:pPr>
                <a:defRPr/>
              </a:pPr>
              <a:t>‹#›</a:t>
            </a:fld>
            <a:endParaRPr lang="en-US" altLang="en-US" baseline="0"/>
          </a:p>
        </p:txBody>
      </p:sp>
    </p:spTree>
    <p:extLst>
      <p:ext uri="{BB962C8B-B14F-4D97-AF65-F5344CB8AC3E}">
        <p14:creationId xmlns:p14="http://schemas.microsoft.com/office/powerpoint/2010/main" val="2739402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731837"/>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1062D15D-4E03-2F47-A9EA-E8F75E98BE30}"/>
              </a:ext>
            </a:extLst>
          </p:cNvPr>
          <p:cNvSpPr>
            <a:spLocks noGrp="1" noChangeArrowheads="1"/>
          </p:cNvSpPr>
          <p:nvPr>
            <p:ph type="ftr" sz="quarter" idx="10"/>
          </p:nvPr>
        </p:nvSpPr>
        <p:spPr/>
        <p:txBody>
          <a:bodyPr/>
          <a:lstStyle>
            <a:lvl1pPr>
              <a:defRPr>
                <a:latin typeface="Josephine Sans"/>
              </a:defRPr>
            </a:lvl1pPr>
          </a:lstStyle>
          <a:p>
            <a:pPr>
              <a:defRPr/>
            </a:pPr>
            <a:r>
              <a:rPr lang="en-US" altLang="en-US"/>
              <a:t>Name of  Presentation</a:t>
            </a:r>
          </a:p>
        </p:txBody>
      </p:sp>
      <p:sp>
        <p:nvSpPr>
          <p:cNvPr id="8" name="Rectangle 18">
            <a:extLst>
              <a:ext uri="{FF2B5EF4-FFF2-40B4-BE49-F238E27FC236}">
                <a16:creationId xmlns:a16="http://schemas.microsoft.com/office/drawing/2014/main" id="{418CC9AB-6496-4248-B529-00FA91B764F2}"/>
              </a:ext>
            </a:extLst>
          </p:cNvPr>
          <p:cNvSpPr>
            <a:spLocks noGrp="1" noChangeArrowheads="1"/>
          </p:cNvSpPr>
          <p:nvPr>
            <p:ph type="dt" sz="half" idx="11"/>
          </p:nvPr>
        </p:nvSpPr>
        <p:spPr>
          <a:xfrm>
            <a:off x="8001000" y="381000"/>
            <a:ext cx="1066800" cy="228600"/>
          </a:xfrm>
        </p:spPr>
        <p:txBody>
          <a:bodyPr/>
          <a:lstStyle>
            <a:lvl1pPr>
              <a:defRPr/>
            </a:lvl1pPr>
          </a:lstStyle>
          <a:p>
            <a:pPr>
              <a:defRPr/>
            </a:pPr>
            <a:r>
              <a:rPr lang="en-US" altLang="en-US"/>
              <a:t>2/3/08  </a:t>
            </a:r>
            <a:fld id="{D32C741A-2AEA-9D4B-9513-D39A914F3D90}" type="slidenum">
              <a:rPr lang="en-US" altLang="en-US"/>
              <a:pPr>
                <a:defRPr/>
              </a:pPr>
              <a:t>‹#›</a:t>
            </a:fld>
            <a:endParaRPr lang="en-US" altLang="en-US" baseline="0"/>
          </a:p>
        </p:txBody>
      </p:sp>
    </p:spTree>
    <p:extLst>
      <p:ext uri="{BB962C8B-B14F-4D97-AF65-F5344CB8AC3E}">
        <p14:creationId xmlns:p14="http://schemas.microsoft.com/office/powerpoint/2010/main" val="3959053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48DD88C2-FB84-5744-A89F-B46703A97081}"/>
              </a:ext>
            </a:extLst>
          </p:cNvPr>
          <p:cNvSpPr>
            <a:spLocks noGrp="1" noChangeArrowheads="1"/>
          </p:cNvSpPr>
          <p:nvPr>
            <p:ph type="ftr" sz="quarter" idx="10"/>
          </p:nvPr>
        </p:nvSpPr>
        <p:spPr/>
        <p:txBody>
          <a:bodyPr/>
          <a:lstStyle>
            <a:lvl1pPr>
              <a:defRPr/>
            </a:lvl1pPr>
          </a:lstStyle>
          <a:p>
            <a:pPr>
              <a:defRPr/>
            </a:pPr>
            <a:r>
              <a:rPr lang="en-US" altLang="en-US"/>
              <a:t>Name of  Presentation</a:t>
            </a:r>
          </a:p>
        </p:txBody>
      </p:sp>
      <p:sp>
        <p:nvSpPr>
          <p:cNvPr id="4" name="Rectangle 18">
            <a:extLst>
              <a:ext uri="{FF2B5EF4-FFF2-40B4-BE49-F238E27FC236}">
                <a16:creationId xmlns:a16="http://schemas.microsoft.com/office/drawing/2014/main" id="{FC997130-7A30-9243-91F8-EF934438F262}"/>
              </a:ext>
            </a:extLst>
          </p:cNvPr>
          <p:cNvSpPr>
            <a:spLocks noGrp="1" noChangeArrowheads="1"/>
          </p:cNvSpPr>
          <p:nvPr>
            <p:ph type="dt" sz="half" idx="11"/>
          </p:nvPr>
        </p:nvSpPr>
        <p:spPr/>
        <p:txBody>
          <a:bodyPr/>
          <a:lstStyle>
            <a:lvl1pPr>
              <a:defRPr/>
            </a:lvl1pPr>
          </a:lstStyle>
          <a:p>
            <a:pPr>
              <a:defRPr/>
            </a:pPr>
            <a:r>
              <a:rPr lang="en-US" altLang="en-US"/>
              <a:t>2/3/08  </a:t>
            </a:r>
            <a:fld id="{60EBD89E-0695-8A48-A860-02FBC8B35F9D}" type="slidenum">
              <a:rPr lang="en-US" altLang="en-US"/>
              <a:pPr>
                <a:defRPr/>
              </a:pPr>
              <a:t>‹#›</a:t>
            </a:fld>
            <a:endParaRPr lang="en-US" altLang="en-US" baseline="0"/>
          </a:p>
        </p:txBody>
      </p:sp>
    </p:spTree>
    <p:extLst>
      <p:ext uri="{BB962C8B-B14F-4D97-AF65-F5344CB8AC3E}">
        <p14:creationId xmlns:p14="http://schemas.microsoft.com/office/powerpoint/2010/main" val="3479590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9A5937F-A595-8545-AD93-4F9961FC31D2}"/>
              </a:ext>
            </a:extLst>
          </p:cNvPr>
          <p:cNvSpPr>
            <a:spLocks noGrp="1" noChangeArrowheads="1"/>
          </p:cNvSpPr>
          <p:nvPr>
            <p:ph type="ftr" sz="quarter" idx="10"/>
          </p:nvPr>
        </p:nvSpPr>
        <p:spPr>
          <a:ln/>
        </p:spPr>
        <p:txBody>
          <a:bodyPr/>
          <a:lstStyle>
            <a:lvl1pPr>
              <a:defRPr/>
            </a:lvl1pPr>
          </a:lstStyle>
          <a:p>
            <a:pPr>
              <a:defRPr/>
            </a:pPr>
            <a:r>
              <a:rPr lang="en-US" altLang="en-US"/>
              <a:t>Name of Presentation</a:t>
            </a:r>
          </a:p>
        </p:txBody>
      </p:sp>
      <p:sp>
        <p:nvSpPr>
          <p:cNvPr id="3" name="Rectangle 18">
            <a:extLst>
              <a:ext uri="{FF2B5EF4-FFF2-40B4-BE49-F238E27FC236}">
                <a16:creationId xmlns:a16="http://schemas.microsoft.com/office/drawing/2014/main" id="{D3ABD250-1791-3A49-BE15-8F5AAAF658B6}"/>
              </a:ext>
            </a:extLst>
          </p:cNvPr>
          <p:cNvSpPr>
            <a:spLocks noGrp="1" noChangeArrowheads="1"/>
          </p:cNvSpPr>
          <p:nvPr>
            <p:ph type="dt" sz="half" idx="11"/>
          </p:nvPr>
        </p:nvSpPr>
        <p:spPr>
          <a:ln/>
        </p:spPr>
        <p:txBody>
          <a:bodyPr/>
          <a:lstStyle>
            <a:lvl1pPr>
              <a:defRPr/>
            </a:lvl1pPr>
          </a:lstStyle>
          <a:p>
            <a:pPr>
              <a:defRPr/>
            </a:pPr>
            <a:r>
              <a:rPr lang="en-US" altLang="en-US"/>
              <a:t>2/3/08  </a:t>
            </a:r>
            <a:fld id="{DFB2D1EA-2A73-6F4B-9ADB-3EA32675DE86}" type="slidenum">
              <a:rPr lang="en-US" altLang="en-US"/>
              <a:pPr>
                <a:defRPr/>
              </a:pPr>
              <a:t>‹#›</a:t>
            </a:fld>
            <a:endParaRPr lang="en-US" altLang="en-US" baseline="0"/>
          </a:p>
        </p:txBody>
      </p:sp>
    </p:spTree>
    <p:extLst>
      <p:ext uri="{BB962C8B-B14F-4D97-AF65-F5344CB8AC3E}">
        <p14:creationId xmlns:p14="http://schemas.microsoft.com/office/powerpoint/2010/main" val="176137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966F7E5E-AF2B-0843-BB06-BBD1D7D2A10E}"/>
              </a:ext>
            </a:extLst>
          </p:cNvPr>
          <p:cNvSpPr>
            <a:spLocks noGrp="1" noChangeArrowheads="1"/>
          </p:cNvSpPr>
          <p:nvPr>
            <p:ph type="ftr" sz="quarter" idx="10"/>
          </p:nvPr>
        </p:nvSpPr>
        <p:spPr>
          <a:ln/>
        </p:spPr>
        <p:txBody>
          <a:bodyPr/>
          <a:lstStyle>
            <a:lvl1pPr>
              <a:defRPr/>
            </a:lvl1pPr>
          </a:lstStyle>
          <a:p>
            <a:pPr>
              <a:defRPr/>
            </a:pPr>
            <a:r>
              <a:rPr lang="en-US" altLang="en-US"/>
              <a:t>Name of Presentation</a:t>
            </a:r>
          </a:p>
        </p:txBody>
      </p:sp>
      <p:sp>
        <p:nvSpPr>
          <p:cNvPr id="6" name="Rectangle 18">
            <a:extLst>
              <a:ext uri="{FF2B5EF4-FFF2-40B4-BE49-F238E27FC236}">
                <a16:creationId xmlns:a16="http://schemas.microsoft.com/office/drawing/2014/main" id="{9C95917B-2921-7047-9A8B-1B91D3C84A12}"/>
              </a:ext>
            </a:extLst>
          </p:cNvPr>
          <p:cNvSpPr>
            <a:spLocks noGrp="1" noChangeArrowheads="1"/>
          </p:cNvSpPr>
          <p:nvPr>
            <p:ph type="dt" sz="half" idx="11"/>
          </p:nvPr>
        </p:nvSpPr>
        <p:spPr>
          <a:ln/>
        </p:spPr>
        <p:txBody>
          <a:bodyPr/>
          <a:lstStyle>
            <a:lvl1pPr>
              <a:defRPr/>
            </a:lvl1pPr>
          </a:lstStyle>
          <a:p>
            <a:pPr>
              <a:defRPr/>
            </a:pPr>
            <a:r>
              <a:rPr lang="en-US" altLang="en-US"/>
              <a:t>2/3/08  </a:t>
            </a:r>
            <a:fld id="{26BED13C-5323-9F45-B420-0C936BEB7F16}" type="slidenum">
              <a:rPr lang="en-US" altLang="en-US"/>
              <a:pPr>
                <a:defRPr/>
              </a:pPr>
              <a:t>‹#›</a:t>
            </a:fld>
            <a:endParaRPr lang="en-US" altLang="en-US" baseline="0"/>
          </a:p>
        </p:txBody>
      </p:sp>
    </p:spTree>
    <p:extLst>
      <p:ext uri="{BB962C8B-B14F-4D97-AF65-F5344CB8AC3E}">
        <p14:creationId xmlns:p14="http://schemas.microsoft.com/office/powerpoint/2010/main" val="1718308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2.xml"/><Relationship Id="rId1" Type="http://schemas.openxmlformats.org/officeDocument/2006/relationships/slideLayout" Target="../slideLayouts/slideLayout19.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4" name="Rectangle 10">
            <a:extLst>
              <a:ext uri="{FF2B5EF4-FFF2-40B4-BE49-F238E27FC236}">
                <a16:creationId xmlns:a16="http://schemas.microsoft.com/office/drawing/2014/main" id="{403ACB32-59D4-40D2-B5EA-6AA0C9EEF5F2}"/>
              </a:ext>
            </a:extLst>
          </p:cNvPr>
          <p:cNvSpPr>
            <a:spLocks noChangeArrowheads="1"/>
          </p:cNvSpPr>
          <p:nvPr userDrawn="1"/>
        </p:nvSpPr>
        <p:spPr bwMode="auto">
          <a:xfrm>
            <a:off x="0" y="338138"/>
            <a:ext cx="9144000" cy="347662"/>
          </a:xfrm>
          <a:prstGeom prst="rect">
            <a:avLst/>
          </a:prstGeom>
          <a:gradFill rotWithShape="0">
            <a:gsLst>
              <a:gs pos="0">
                <a:srgbClr val="333333"/>
              </a:gs>
              <a:gs pos="100000">
                <a:schemeClr val="tx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charset="0"/>
                <a:ea typeface="Osaka" pitchFamily="-64" charset="-128"/>
              </a:defRPr>
            </a:lvl1pPr>
            <a:lvl2pPr marL="742950" indent="-285750">
              <a:defRPr sz="2400">
                <a:solidFill>
                  <a:schemeClr val="tx1"/>
                </a:solidFill>
                <a:latin typeface="Arial" charset="0"/>
                <a:ea typeface="Osaka" pitchFamily="-64" charset="-128"/>
              </a:defRPr>
            </a:lvl2pPr>
            <a:lvl3pPr marL="1143000" indent="-228600">
              <a:defRPr sz="2400">
                <a:solidFill>
                  <a:schemeClr val="tx1"/>
                </a:solidFill>
                <a:latin typeface="Arial" charset="0"/>
                <a:ea typeface="Osaka" pitchFamily="-64" charset="-128"/>
              </a:defRPr>
            </a:lvl3pPr>
            <a:lvl4pPr marL="1600200" indent="-228600">
              <a:defRPr sz="2400">
                <a:solidFill>
                  <a:schemeClr val="tx1"/>
                </a:solidFill>
                <a:latin typeface="Arial" charset="0"/>
                <a:ea typeface="Osaka" pitchFamily="-64" charset="-128"/>
              </a:defRPr>
            </a:lvl4pPr>
            <a:lvl5pPr marL="2057400" indent="-228600">
              <a:defRPr sz="2400">
                <a:solidFill>
                  <a:schemeClr val="tx1"/>
                </a:solidFill>
                <a:latin typeface="Arial" charset="0"/>
                <a:ea typeface="Osaka" pitchFamily="-64" charset="-128"/>
              </a:defRPr>
            </a:lvl5pPr>
            <a:lvl6pPr marL="2514600" indent="-228600" eaLnBrk="0" fontAlgn="base" hangingPunct="0">
              <a:spcBef>
                <a:spcPct val="0"/>
              </a:spcBef>
              <a:spcAft>
                <a:spcPct val="0"/>
              </a:spcAft>
              <a:defRPr sz="2400">
                <a:solidFill>
                  <a:schemeClr val="tx1"/>
                </a:solidFill>
                <a:latin typeface="Arial" charset="0"/>
                <a:ea typeface="Osaka" pitchFamily="-64" charset="-128"/>
              </a:defRPr>
            </a:lvl6pPr>
            <a:lvl7pPr marL="2971800" indent="-228600" eaLnBrk="0" fontAlgn="base" hangingPunct="0">
              <a:spcBef>
                <a:spcPct val="0"/>
              </a:spcBef>
              <a:spcAft>
                <a:spcPct val="0"/>
              </a:spcAft>
              <a:defRPr sz="2400">
                <a:solidFill>
                  <a:schemeClr val="tx1"/>
                </a:solidFill>
                <a:latin typeface="Arial" charset="0"/>
                <a:ea typeface="Osaka" pitchFamily="-64" charset="-128"/>
              </a:defRPr>
            </a:lvl7pPr>
            <a:lvl8pPr marL="3429000" indent="-228600" eaLnBrk="0" fontAlgn="base" hangingPunct="0">
              <a:spcBef>
                <a:spcPct val="0"/>
              </a:spcBef>
              <a:spcAft>
                <a:spcPct val="0"/>
              </a:spcAft>
              <a:defRPr sz="2400">
                <a:solidFill>
                  <a:schemeClr val="tx1"/>
                </a:solidFill>
                <a:latin typeface="Arial" charset="0"/>
                <a:ea typeface="Osaka" pitchFamily="-64" charset="-128"/>
              </a:defRPr>
            </a:lvl8pPr>
            <a:lvl9pPr marL="3886200" indent="-228600" eaLnBrk="0" fontAlgn="base" hangingPunct="0">
              <a:spcBef>
                <a:spcPct val="0"/>
              </a:spcBef>
              <a:spcAft>
                <a:spcPct val="0"/>
              </a:spcAft>
              <a:defRPr sz="2400">
                <a:solidFill>
                  <a:schemeClr val="tx1"/>
                </a:solidFill>
                <a:latin typeface="Arial" charset="0"/>
                <a:ea typeface="Osaka" pitchFamily="-64" charset="-128"/>
              </a:defRPr>
            </a:lvl9pPr>
          </a:lstStyle>
          <a:p>
            <a:pPr>
              <a:defRPr/>
            </a:pPr>
            <a:endParaRPr lang="en-US" altLang="en-US" dirty="0"/>
          </a:p>
        </p:txBody>
      </p:sp>
      <p:sp>
        <p:nvSpPr>
          <p:cNvPr id="1026" name="Rectangle 2">
            <a:extLst>
              <a:ext uri="{FF2B5EF4-FFF2-40B4-BE49-F238E27FC236}">
                <a16:creationId xmlns:a16="http://schemas.microsoft.com/office/drawing/2014/main" id="{B45D3D53-0D86-43C6-88B1-5D5794ED711A}"/>
              </a:ext>
            </a:extLst>
          </p:cNvPr>
          <p:cNvSpPr>
            <a:spLocks noGrp="1" noChangeArrowheads="1"/>
          </p:cNvSpPr>
          <p:nvPr>
            <p:ph type="title"/>
          </p:nvPr>
        </p:nvSpPr>
        <p:spPr bwMode="auto">
          <a:xfrm>
            <a:off x="609600" y="762000"/>
            <a:ext cx="7924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56C363E5-FCEE-4EED-80AC-36D0CACA817D}"/>
              </a:ext>
            </a:extLst>
          </p:cNvPr>
          <p:cNvSpPr>
            <a:spLocks noGrp="1" noChangeArrowheads="1"/>
          </p:cNvSpPr>
          <p:nvPr>
            <p:ph type="body" idx="1"/>
          </p:nvPr>
        </p:nvSpPr>
        <p:spPr bwMode="auto">
          <a:xfrm>
            <a:off x="609600" y="1752600"/>
            <a:ext cx="79248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a:extLst>
              <a:ext uri="{FF2B5EF4-FFF2-40B4-BE49-F238E27FC236}">
                <a16:creationId xmlns:a16="http://schemas.microsoft.com/office/drawing/2014/main" id="{55051588-2C3F-4908-8F90-CD99B6AA64C1}"/>
              </a:ext>
            </a:extLst>
          </p:cNvPr>
          <p:cNvSpPr>
            <a:spLocks noGrp="1" noChangeArrowheads="1"/>
          </p:cNvSpPr>
          <p:nvPr>
            <p:ph type="ftr" sz="quarter" idx="3"/>
          </p:nvPr>
        </p:nvSpPr>
        <p:spPr bwMode="auto">
          <a:xfrm>
            <a:off x="609600" y="381000"/>
            <a:ext cx="510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200">
                <a:solidFill>
                  <a:schemeClr val="bg1"/>
                </a:solidFill>
                <a:latin typeface="Arial" charset="0"/>
                <a:ea typeface="Osaka" charset="0"/>
              </a:defRPr>
            </a:lvl1pPr>
          </a:lstStyle>
          <a:p>
            <a:pPr>
              <a:defRPr/>
            </a:pPr>
            <a:r>
              <a:rPr lang="en-US" altLang="en-US"/>
              <a:t>Name of Presentation</a:t>
            </a:r>
          </a:p>
        </p:txBody>
      </p:sp>
      <p:sp>
        <p:nvSpPr>
          <p:cNvPr id="1036" name="Text Box 12">
            <a:extLst>
              <a:ext uri="{FF2B5EF4-FFF2-40B4-BE49-F238E27FC236}">
                <a16:creationId xmlns:a16="http://schemas.microsoft.com/office/drawing/2014/main" id="{2D031A1D-828C-4AC8-A226-242ED3A09DF1}"/>
              </a:ext>
            </a:extLst>
          </p:cNvPr>
          <p:cNvSpPr txBox="1">
            <a:spLocks noChangeArrowheads="1"/>
          </p:cNvSpPr>
          <p:nvPr userDrawn="1"/>
        </p:nvSpPr>
        <p:spPr bwMode="auto">
          <a:xfrm>
            <a:off x="609600" y="1524000"/>
            <a:ext cx="7924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en-US" sz="1200" b="1" dirty="0">
                <a:solidFill>
                  <a:schemeClr val="bg1"/>
                </a:solidFill>
                <a:latin typeface="Arial" charset="0"/>
                <a:ea typeface="Osaka" charset="0"/>
              </a:rPr>
              <a:t>Boston University</a:t>
            </a:r>
            <a:r>
              <a:rPr lang="en-US" altLang="en-US" sz="1200" dirty="0">
                <a:solidFill>
                  <a:schemeClr val="bg1"/>
                </a:solidFill>
                <a:latin typeface="Arial" charset="0"/>
                <a:ea typeface="Osaka" charset="0"/>
              </a:rPr>
              <a:t> Slideshow Title Goes Here</a:t>
            </a:r>
          </a:p>
        </p:txBody>
      </p:sp>
      <p:sp>
        <p:nvSpPr>
          <p:cNvPr id="1042" name="Rectangle 18">
            <a:extLst>
              <a:ext uri="{FF2B5EF4-FFF2-40B4-BE49-F238E27FC236}">
                <a16:creationId xmlns:a16="http://schemas.microsoft.com/office/drawing/2014/main" id="{6BBE9259-F1DD-44D3-A344-46843269B2C2}"/>
              </a:ext>
            </a:extLst>
          </p:cNvPr>
          <p:cNvSpPr>
            <a:spLocks noGrp="1" noChangeArrowheads="1"/>
          </p:cNvSpPr>
          <p:nvPr>
            <p:ph type="dt" sz="half" idx="2"/>
          </p:nvPr>
        </p:nvSpPr>
        <p:spPr bwMode="auto">
          <a:xfrm>
            <a:off x="7467600" y="6443663"/>
            <a:ext cx="106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200" baseline="30000">
                <a:latin typeface="Josephine Sans"/>
                <a:ea typeface="Osaka" pitchFamily="-64" charset="-128"/>
              </a:defRPr>
            </a:lvl1pPr>
          </a:lstStyle>
          <a:p>
            <a:pPr>
              <a:defRPr/>
            </a:pPr>
            <a:r>
              <a:rPr lang="en-US" altLang="en-US"/>
              <a:t>2/3/08  </a:t>
            </a:r>
            <a:fld id="{30906DD8-CEC1-0045-A135-243B0D1447DE}" type="slidenum">
              <a:rPr lang="en-US" altLang="en-US"/>
              <a:pPr>
                <a:defRPr/>
              </a:pPr>
              <a:t>‹#›</a:t>
            </a:fld>
            <a:endParaRPr lang="en-US" altLang="en-US" baseline="0"/>
          </a:p>
        </p:txBody>
      </p:sp>
      <p:pic>
        <p:nvPicPr>
          <p:cNvPr id="1032" name="Picture 9">
            <a:extLst>
              <a:ext uri="{FF2B5EF4-FFF2-40B4-BE49-F238E27FC236}">
                <a16:creationId xmlns:a16="http://schemas.microsoft.com/office/drawing/2014/main" id="{7851E67C-E914-F047-99C0-12310DED7C12}"/>
              </a:ext>
            </a:extLst>
          </p:cNvPr>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609600" y="5867400"/>
            <a:ext cx="24384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2F5FF4FE-427B-48F3-A2EB-00096A82E237}"/>
              </a:ext>
            </a:extLst>
          </p:cNvPr>
          <p:cNvCxnSpPr/>
          <p:nvPr userDrawn="1"/>
        </p:nvCxnSpPr>
        <p:spPr>
          <a:xfrm>
            <a:off x="0" y="5715000"/>
            <a:ext cx="9144000" cy="0"/>
          </a:xfrm>
          <a:prstGeom prst="line">
            <a:avLst/>
          </a:prstGeom>
          <a:ln w="38100">
            <a:solidFill>
              <a:srgbClr val="CF0A2C"/>
            </a:solidFill>
          </a:ln>
          <a:effectLst/>
        </p:spPr>
        <p:style>
          <a:lnRef idx="2">
            <a:schemeClr val="accent1"/>
          </a:lnRef>
          <a:fillRef idx="0">
            <a:schemeClr val="accent1"/>
          </a:fillRef>
          <a:effectRef idx="1">
            <a:schemeClr val="accent1"/>
          </a:effectRef>
          <a:fontRef idx="minor">
            <a:schemeClr val="tx1"/>
          </a:fontRef>
        </p:style>
      </p:cxnSp>
      <p:pic>
        <p:nvPicPr>
          <p:cNvPr id="2" name="Picture 12" descr="standardfooter_sized.jpg">
            <a:extLst>
              <a:ext uri="{FF2B5EF4-FFF2-40B4-BE49-F238E27FC236}">
                <a16:creationId xmlns:a16="http://schemas.microsoft.com/office/drawing/2014/main" id="{303163EB-765C-EF42-8DDE-841751D905F4}"/>
              </a:ext>
            </a:extLst>
          </p:cNvPr>
          <p:cNvPicPr>
            <a:picLocks noChangeAspect="1"/>
          </p:cNvPicPr>
          <p:nvPr userDrawn="1"/>
        </p:nvPicPr>
        <p:blipFill>
          <a:blip r:embed="rId21" cstate="print">
            <a:extLst>
              <a:ext uri="{28A0092B-C50C-407E-A947-70E740481C1C}">
                <a14:useLocalDpi xmlns:a14="http://schemas.microsoft.com/office/drawing/2010/main" val="0"/>
              </a:ext>
            </a:extLst>
          </a:blip>
          <a:srcRect t="93661"/>
          <a:stretch>
            <a:fillRect/>
          </a:stretch>
        </p:blipFill>
        <p:spPr bwMode="auto">
          <a:xfrm>
            <a:off x="0" y="0"/>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3108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662" r:id="rId16"/>
    <p:sldLayoutId id="2147483667" r:id="rId17"/>
    <p:sldLayoutId id="2147483668" r:id="rId18"/>
  </p:sldLayoutIdLst>
  <p:hf sldNum="0" hdr="0"/>
  <p:txStyles>
    <p:titleStyle>
      <a:lvl1pPr algn="l" rtl="0" eaLnBrk="0" fontAlgn="base" hangingPunct="0">
        <a:spcBef>
          <a:spcPct val="0"/>
        </a:spcBef>
        <a:spcAft>
          <a:spcPct val="0"/>
        </a:spcAft>
        <a:defRPr sz="2800" kern="1200">
          <a:solidFill>
            <a:schemeClr val="tx1"/>
          </a:solidFill>
          <a:latin typeface="Josephine Sans"/>
          <a:ea typeface="+mj-ea"/>
          <a:cs typeface="+mj-cs"/>
        </a:defRPr>
      </a:lvl1pPr>
      <a:lvl2pPr algn="l" rtl="0" eaLnBrk="0" fontAlgn="base" hangingPunct="0">
        <a:spcBef>
          <a:spcPct val="0"/>
        </a:spcBef>
        <a:spcAft>
          <a:spcPct val="0"/>
        </a:spcAft>
        <a:defRPr sz="2800">
          <a:solidFill>
            <a:schemeClr val="tx1"/>
          </a:solidFill>
          <a:latin typeface="Josephine Sans"/>
          <a:ea typeface="Osaka" charset="0"/>
        </a:defRPr>
      </a:lvl2pPr>
      <a:lvl3pPr algn="l" rtl="0" eaLnBrk="0" fontAlgn="base" hangingPunct="0">
        <a:spcBef>
          <a:spcPct val="0"/>
        </a:spcBef>
        <a:spcAft>
          <a:spcPct val="0"/>
        </a:spcAft>
        <a:defRPr sz="2800">
          <a:solidFill>
            <a:schemeClr val="tx1"/>
          </a:solidFill>
          <a:latin typeface="Josephine Sans"/>
          <a:ea typeface="Osaka" charset="0"/>
        </a:defRPr>
      </a:lvl3pPr>
      <a:lvl4pPr algn="l" rtl="0" eaLnBrk="0" fontAlgn="base" hangingPunct="0">
        <a:spcBef>
          <a:spcPct val="0"/>
        </a:spcBef>
        <a:spcAft>
          <a:spcPct val="0"/>
        </a:spcAft>
        <a:defRPr sz="2800">
          <a:solidFill>
            <a:schemeClr val="tx1"/>
          </a:solidFill>
          <a:latin typeface="Josephine Sans"/>
          <a:ea typeface="Osaka" charset="0"/>
        </a:defRPr>
      </a:lvl4pPr>
      <a:lvl5pPr algn="l" rtl="0" eaLnBrk="0" fontAlgn="base" hangingPunct="0">
        <a:spcBef>
          <a:spcPct val="0"/>
        </a:spcBef>
        <a:spcAft>
          <a:spcPct val="0"/>
        </a:spcAft>
        <a:defRPr sz="2800">
          <a:solidFill>
            <a:schemeClr val="tx1"/>
          </a:solidFill>
          <a:latin typeface="Josephine Sans"/>
          <a:ea typeface="Osaka" charset="0"/>
        </a:defRPr>
      </a:lvl5pPr>
      <a:lvl6pPr marL="457200" algn="l" rtl="0" fontAlgn="base">
        <a:spcBef>
          <a:spcPct val="0"/>
        </a:spcBef>
        <a:spcAft>
          <a:spcPct val="0"/>
        </a:spcAft>
        <a:defRPr sz="2400">
          <a:solidFill>
            <a:schemeClr val="tx1"/>
          </a:solidFill>
          <a:latin typeface="Arial" charset="0"/>
          <a:ea typeface="Osaka" charset="0"/>
        </a:defRPr>
      </a:lvl6pPr>
      <a:lvl7pPr marL="914400" algn="l" rtl="0" fontAlgn="base">
        <a:spcBef>
          <a:spcPct val="0"/>
        </a:spcBef>
        <a:spcAft>
          <a:spcPct val="0"/>
        </a:spcAft>
        <a:defRPr sz="2400">
          <a:solidFill>
            <a:schemeClr val="tx1"/>
          </a:solidFill>
          <a:latin typeface="Arial" charset="0"/>
          <a:ea typeface="Osaka" charset="0"/>
        </a:defRPr>
      </a:lvl7pPr>
      <a:lvl8pPr marL="1371600" algn="l" rtl="0" fontAlgn="base">
        <a:spcBef>
          <a:spcPct val="0"/>
        </a:spcBef>
        <a:spcAft>
          <a:spcPct val="0"/>
        </a:spcAft>
        <a:defRPr sz="2400">
          <a:solidFill>
            <a:schemeClr val="tx1"/>
          </a:solidFill>
          <a:latin typeface="Arial" charset="0"/>
          <a:ea typeface="Osaka" charset="0"/>
        </a:defRPr>
      </a:lvl8pPr>
      <a:lvl9pPr marL="1828800" algn="l" rtl="0" fontAlgn="base">
        <a:spcBef>
          <a:spcPct val="0"/>
        </a:spcBef>
        <a:spcAft>
          <a:spcPct val="0"/>
        </a:spcAft>
        <a:defRPr sz="2400">
          <a:solidFill>
            <a:schemeClr val="tx1"/>
          </a:solidFill>
          <a:latin typeface="Arial" charset="0"/>
          <a:ea typeface="Osaka" charset="0"/>
        </a:defRPr>
      </a:lvl9pPr>
    </p:titleStyle>
    <p:bodyStyle>
      <a:lvl1pPr marL="342900" indent="-342900" algn="l" rtl="0" eaLnBrk="0" fontAlgn="base" hangingPunct="0">
        <a:spcBef>
          <a:spcPct val="20000"/>
        </a:spcBef>
        <a:spcAft>
          <a:spcPct val="0"/>
        </a:spcAft>
        <a:buClr>
          <a:srgbClr val="2675B4"/>
        </a:buClr>
        <a:buFont typeface="Wingdings" pitchFamily="2" charset="2"/>
        <a:buChar char="§"/>
        <a:defRPr sz="2400" kern="1200">
          <a:solidFill>
            <a:schemeClr val="tx1"/>
          </a:solidFill>
          <a:latin typeface="Josephine Sans"/>
          <a:ea typeface="+mn-ea"/>
          <a:cs typeface="+mn-cs"/>
        </a:defRPr>
      </a:lvl1pPr>
      <a:lvl2pPr marL="742950" indent="-285750" algn="l" rtl="0" eaLnBrk="0" fontAlgn="base" hangingPunct="0">
        <a:spcBef>
          <a:spcPct val="20000"/>
        </a:spcBef>
        <a:spcAft>
          <a:spcPct val="0"/>
        </a:spcAft>
        <a:buClr>
          <a:srgbClr val="2675B4"/>
        </a:buClr>
        <a:buFont typeface="Wingdings" pitchFamily="2" charset="2"/>
        <a:buChar char="§"/>
        <a:defRPr kern="1200">
          <a:solidFill>
            <a:schemeClr val="tx1"/>
          </a:solidFill>
          <a:latin typeface="Josephine Sans"/>
          <a:ea typeface="+mn-ea"/>
          <a:cs typeface="+mn-cs"/>
        </a:defRPr>
      </a:lvl2pPr>
      <a:lvl3pPr marL="11430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Josephine Sans"/>
          <a:ea typeface="+mn-ea"/>
          <a:cs typeface="+mn-cs"/>
        </a:defRPr>
      </a:lvl3pPr>
      <a:lvl4pPr marL="16002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Josephine Sans"/>
          <a:ea typeface="+mn-ea"/>
          <a:cs typeface="+mn-cs"/>
        </a:defRPr>
      </a:lvl4pPr>
      <a:lvl5pPr marL="20574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Josephine Sans"/>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openingfooter_sized.jpg"/>
          <p:cNvPicPr preferRelativeResize="0"/>
          <p:nvPr/>
        </p:nvPicPr>
        <p:blipFill rotWithShape="1">
          <a:blip r:embed="rId3">
            <a:alphaModFix/>
          </a:blip>
          <a:srcRect/>
          <a:stretch/>
        </p:blipFill>
        <p:spPr>
          <a:xfrm>
            <a:off x="0" y="533400"/>
            <a:ext cx="9144000" cy="5334000"/>
          </a:xfrm>
          <a:prstGeom prst="rect">
            <a:avLst/>
          </a:prstGeom>
          <a:noFill/>
          <a:ln>
            <a:noFill/>
          </a:ln>
        </p:spPr>
      </p:pic>
      <p:pic>
        <p:nvPicPr>
          <p:cNvPr id="11" name="Google Shape;11;p1"/>
          <p:cNvPicPr preferRelativeResize="0"/>
          <p:nvPr/>
        </p:nvPicPr>
        <p:blipFill rotWithShape="1">
          <a:blip r:embed="rId4">
            <a:alphaModFix/>
          </a:blip>
          <a:srcRect/>
          <a:stretch/>
        </p:blipFill>
        <p:spPr>
          <a:xfrm>
            <a:off x="7543800" y="6118225"/>
            <a:ext cx="968375" cy="434975"/>
          </a:xfrm>
          <a:prstGeom prst="rect">
            <a:avLst/>
          </a:prstGeom>
          <a:noFill/>
          <a:ln>
            <a:noFill/>
          </a:ln>
        </p:spPr>
      </p:pic>
      <p:sp>
        <p:nvSpPr>
          <p:cNvPr id="12" name="Google Shape;12;p1"/>
          <p:cNvSpPr txBox="1"/>
          <p:nvPr/>
        </p:nvSpPr>
        <p:spPr>
          <a:xfrm>
            <a:off x="609600" y="6096000"/>
            <a:ext cx="4664075" cy="461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Boston University School of Social Work</a:t>
            </a:r>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Center for Innovation in Social Work &amp; Health</a:t>
            </a:r>
            <a:endParaRPr/>
          </a:p>
        </p:txBody>
      </p:sp>
      <p:sp>
        <p:nvSpPr>
          <p:cNvPr id="13" name="Google Shape;13;p1"/>
          <p:cNvSpPr txBox="1"/>
          <p:nvPr/>
        </p:nvSpPr>
        <p:spPr>
          <a:xfrm>
            <a:off x="0" y="0"/>
            <a:ext cx="9144000" cy="4495800"/>
          </a:xfrm>
          <a:prstGeom prst="rect">
            <a:avLst/>
          </a:prstGeom>
          <a:solidFill>
            <a:srgbClr val="CF0A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cxnSp>
        <p:nvCxnSpPr>
          <p:cNvPr id="14" name="Google Shape;14;p1"/>
          <p:cNvCxnSpPr/>
          <p:nvPr/>
        </p:nvCxnSpPr>
        <p:spPr>
          <a:xfrm>
            <a:off x="0" y="5867400"/>
            <a:ext cx="9144000" cy="0"/>
          </a:xfrm>
          <a:prstGeom prst="straightConnector1">
            <a:avLst/>
          </a:prstGeom>
          <a:noFill/>
          <a:ln w="152400" cap="flat" cmpd="sng">
            <a:solidFill>
              <a:srgbClr val="A6A6A6"/>
            </a:solidFill>
            <a:prstDash val="solid"/>
            <a:miter lim="800000"/>
            <a:headEnd type="none" w="med" len="med"/>
            <a:tailEnd type="none" w="med" len="med"/>
          </a:ln>
        </p:spPr>
      </p:cxnSp>
      <p:sp>
        <p:nvSpPr>
          <p:cNvPr id="15" name="Google Shape;15;p1"/>
          <p:cNvSpPr txBox="1">
            <a:spLocks noGrp="1"/>
          </p:cNvSpPr>
          <p:nvPr>
            <p:ph type="title"/>
          </p:nvPr>
        </p:nvSpPr>
        <p:spPr>
          <a:xfrm>
            <a:off x="609600" y="762000"/>
            <a:ext cx="7924800" cy="6858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6" name="Google Shape;16;p1"/>
          <p:cNvSpPr txBox="1">
            <a:spLocks noGrp="1"/>
          </p:cNvSpPr>
          <p:nvPr>
            <p:ph type="body" idx="1"/>
          </p:nvPr>
        </p:nvSpPr>
        <p:spPr>
          <a:xfrm>
            <a:off x="609600" y="1752600"/>
            <a:ext cx="7924800" cy="38862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2675B4"/>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904421976"/>
      </p:ext>
    </p:extLst>
  </p:cSld>
  <p:clrMap bg1="lt1" tx1="dk1" bg2="dk2" tx2="lt2" accent1="accent1" accent2="accent2" accent3="accent3" accent4="accent4" accent5="accent5" accent6="accent6" hlink="hlink" folHlink="folHlink"/>
  <p:sldLayoutIdLst>
    <p:sldLayoutId id="214748370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s://www.cdc.gov/stophivtogether/campaigns/prevention-is-care/index.html"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www.preventionaccess.org/" TargetMode="External"/><Relationship Id="rId3" Type="http://schemas.openxmlformats.org/officeDocument/2006/relationships/hyperlink" Target="https://www.projectinform.org/wp-content/uploads/2018/08/Slides-SOA-PrEP-Summit.pdf" TargetMode="External"/><Relationship Id="rId7" Type="http://schemas.openxmlformats.org/officeDocument/2006/relationships/hyperlink" Target="PreP%20PEP%20TasP%20Slides.pptx"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cdc.gov/hiv/basics/pep.html" TargetMode="External"/><Relationship Id="rId5" Type="http://schemas.openxmlformats.org/officeDocument/2006/relationships/hyperlink" Target="https://www.cdc.gov/hiv/basics/prep.html" TargetMode="External"/><Relationship Id="rId4" Type="http://schemas.openxmlformats.org/officeDocument/2006/relationships/hyperlink" Target="https://www.cdc.gov/hiv/" TargetMode="External"/><Relationship Id="rId9" Type="http://schemas.openxmlformats.org/officeDocument/2006/relationships/hyperlink" Target="https://www.nastad.org/prepcost-resources/prep-assistance-program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1"/>
          <p:cNvSpPr txBox="1">
            <a:spLocks noGrp="1"/>
          </p:cNvSpPr>
          <p:nvPr>
            <p:ph type="ctrTitle"/>
          </p:nvPr>
        </p:nvSpPr>
        <p:spPr>
          <a:xfrm>
            <a:off x="685800" y="1702675"/>
            <a:ext cx="7772400" cy="788276"/>
          </a:xfrm>
          <a:prstGeom prst="rect">
            <a:avLst/>
          </a:prstGeom>
          <a:noFill/>
          <a:ln>
            <a:noFill/>
          </a:ln>
        </p:spPr>
        <p:txBody>
          <a:bodyPr spcFirstLastPara="1" wrap="square" lIns="91425" tIns="45700" rIns="91425" bIns="45700" anchor="ctr" anchorCtr="0">
            <a:noAutofit/>
          </a:bodyPr>
          <a:lstStyle/>
          <a:p>
            <a:pPr>
              <a:buClr>
                <a:schemeClr val="lt1"/>
              </a:buClr>
              <a:buSzPts val="4000"/>
            </a:pPr>
            <a:r>
              <a:rPr lang="en-US" dirty="0"/>
              <a:t>PEP, </a:t>
            </a:r>
            <a:r>
              <a:rPr lang="en-US" dirty="0" err="1"/>
              <a:t>PrEP</a:t>
            </a:r>
            <a:r>
              <a:rPr lang="en-US" dirty="0"/>
              <a:t>, and </a:t>
            </a:r>
            <a:r>
              <a:rPr lang="en-US" dirty="0" err="1"/>
              <a:t>TasP</a:t>
            </a:r>
            <a:endParaRPr dirty="0"/>
          </a:p>
        </p:txBody>
      </p:sp>
    </p:spTree>
    <p:extLst>
      <p:ext uri="{BB962C8B-B14F-4D97-AF65-F5344CB8AC3E}">
        <p14:creationId xmlns:p14="http://schemas.microsoft.com/office/powerpoint/2010/main" val="1409341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845618"/>
            <a:ext cx="8337000" cy="943200"/>
          </a:xfrm>
        </p:spPr>
        <p:txBody>
          <a:bodyPr/>
          <a:lstStyle/>
          <a:p>
            <a:r>
              <a:rPr lang="en-US" b="1" dirty="0">
                <a:latin typeface="+mj-lt"/>
              </a:rPr>
              <a:t>Treatment as Prevention (TasP)</a:t>
            </a:r>
          </a:p>
        </p:txBody>
      </p:sp>
      <p:sp>
        <p:nvSpPr>
          <p:cNvPr id="3" name="Content Placeholder 2"/>
          <p:cNvSpPr>
            <a:spLocks noGrp="1"/>
          </p:cNvSpPr>
          <p:nvPr>
            <p:ph type="body" idx="1"/>
          </p:nvPr>
        </p:nvSpPr>
        <p:spPr>
          <a:xfrm>
            <a:off x="403500" y="1554839"/>
            <a:ext cx="8245200" cy="3960594"/>
          </a:xfrm>
        </p:spPr>
        <p:txBody>
          <a:bodyPr/>
          <a:lstStyle/>
          <a:p>
            <a:pPr>
              <a:buClr>
                <a:srgbClr val="C00000"/>
              </a:buClr>
            </a:pPr>
            <a:r>
              <a:rPr lang="en-US" sz="2000" dirty="0">
                <a:latin typeface="+mn-lt"/>
              </a:rPr>
              <a:t>Treatment as Prevention is another form of prevention for people who are HIV positive.</a:t>
            </a:r>
          </a:p>
          <a:p>
            <a:pPr marL="0" indent="0">
              <a:buClr>
                <a:srgbClr val="C00000"/>
              </a:buClr>
              <a:buNone/>
            </a:pPr>
            <a:endParaRPr lang="en-US" sz="2000" dirty="0">
              <a:latin typeface="+mn-lt"/>
            </a:endParaRPr>
          </a:p>
          <a:p>
            <a:pPr>
              <a:buClr>
                <a:srgbClr val="C00000"/>
              </a:buClr>
            </a:pPr>
            <a:r>
              <a:rPr lang="en-US" sz="2000" dirty="0">
                <a:latin typeface="+mn-lt"/>
              </a:rPr>
              <a:t>According to a study called HPTN 052, when they’re adherent to their meds with an undetectable viral load and high T-cell count, p</a:t>
            </a:r>
            <a:r>
              <a:rPr lang="en-US" sz="2000" dirty="0"/>
              <a:t>eople who are HIV positive</a:t>
            </a:r>
            <a:r>
              <a:rPr lang="en-US" sz="2000" dirty="0">
                <a:latin typeface="+mn-lt"/>
              </a:rPr>
              <a:t> have a 96% chance of not transmitting the virus to their partner and/or partners, which in turn keeps the community viral load undetectable.</a:t>
            </a:r>
            <a:r>
              <a:rPr lang="en-US" sz="2000" baseline="30000" dirty="0">
                <a:latin typeface="+mn-lt"/>
              </a:rPr>
              <a:t> </a:t>
            </a:r>
            <a:r>
              <a:rPr lang="en-US" sz="2000" dirty="0">
                <a:latin typeface="+mn-lt"/>
              </a:rPr>
              <a:t>When clients understand how HIV treatment works in their bodies it positions them to be accountable to themselves, their partners and the community as a whole.</a:t>
            </a:r>
          </a:p>
          <a:p>
            <a:endParaRPr lang="en-US" dirty="0">
              <a:latin typeface="+mn-lt"/>
            </a:endParaRPr>
          </a:p>
        </p:txBody>
      </p:sp>
      <p:sp>
        <p:nvSpPr>
          <p:cNvPr id="4" name="TextBox 3"/>
          <p:cNvSpPr txBox="1"/>
          <p:nvPr/>
        </p:nvSpPr>
        <p:spPr>
          <a:xfrm>
            <a:off x="403500" y="5284600"/>
            <a:ext cx="8337000" cy="461665"/>
          </a:xfrm>
          <a:prstGeom prst="rect">
            <a:avLst/>
          </a:prstGeom>
          <a:noFill/>
        </p:spPr>
        <p:txBody>
          <a:bodyPr wrap="square" rtlCol="0">
            <a:spAutoFit/>
          </a:bodyPr>
          <a:lstStyle/>
          <a:p>
            <a:pPr defTabSz="342900"/>
            <a:r>
              <a:rPr lang="en-US" sz="1200" dirty="0">
                <a:solidFill>
                  <a:prstClr val="black"/>
                </a:solidFill>
              </a:rPr>
              <a:t>Source: HPTN 052 Study. hptn.org/research/studies/hptn052; </a:t>
            </a:r>
            <a:r>
              <a:rPr lang="en-US" sz="1200" dirty="0"/>
              <a:t>Centers for Disease Control and Prevention (CDC). Prevention is Care campaign, </a:t>
            </a:r>
            <a:r>
              <a:rPr lang="en-US" sz="1200" dirty="0">
                <a:hlinkClick r:id="rId3"/>
              </a:rPr>
              <a:t>https://www.cdc.gov/stophivtogether/campaigns/prevention-is-care/index.html</a:t>
            </a:r>
            <a:r>
              <a:rPr lang="en-US" sz="1200" dirty="0"/>
              <a:t>. </a:t>
            </a:r>
            <a:endParaRPr lang="en-US" sz="1200" baseline="30000" dirty="0">
              <a:solidFill>
                <a:prstClr val="black"/>
              </a:solidFill>
            </a:endParaRPr>
          </a:p>
        </p:txBody>
      </p:sp>
      <p:sp>
        <p:nvSpPr>
          <p:cNvPr id="6" name="TextBox 3">
            <a:extLst>
              <a:ext uri="{FF2B5EF4-FFF2-40B4-BE49-F238E27FC236}">
                <a16:creationId xmlns:a16="http://schemas.microsoft.com/office/drawing/2014/main" id="{375F116A-FFBF-EF41-A0D8-8948D2251199}"/>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267413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30016"/>
            <a:ext cx="7924800" cy="685800"/>
          </a:xfrm>
        </p:spPr>
        <p:txBody>
          <a:bodyPr>
            <a:normAutofit/>
          </a:bodyPr>
          <a:lstStyle/>
          <a:p>
            <a:r>
              <a:rPr lang="en-US" sz="3000" b="1" dirty="0">
                <a:latin typeface="+mj-lt"/>
              </a:rPr>
              <a:t>What is U = U?</a:t>
            </a:r>
          </a:p>
        </p:txBody>
      </p:sp>
      <p:sp>
        <p:nvSpPr>
          <p:cNvPr id="3" name="Content Placeholder 2"/>
          <p:cNvSpPr>
            <a:spLocks noGrp="1"/>
          </p:cNvSpPr>
          <p:nvPr>
            <p:ph idx="1"/>
          </p:nvPr>
        </p:nvSpPr>
        <p:spPr>
          <a:xfrm>
            <a:off x="457200" y="2057055"/>
            <a:ext cx="8213834" cy="2940614"/>
          </a:xfrm>
        </p:spPr>
        <p:txBody>
          <a:bodyPr>
            <a:normAutofit fontScale="85000" lnSpcReduction="10000"/>
          </a:bodyPr>
          <a:lstStyle/>
          <a:p>
            <a:pPr>
              <a:buClr>
                <a:srgbClr val="C00000"/>
              </a:buClr>
            </a:pPr>
            <a:r>
              <a:rPr lang="en-US" dirty="0">
                <a:latin typeface="+mn-lt"/>
              </a:rPr>
              <a:t>U = U Means undetectable viral load equals untransmittable HIV.</a:t>
            </a:r>
          </a:p>
          <a:p>
            <a:pPr>
              <a:buClr>
                <a:srgbClr val="C00000"/>
              </a:buClr>
            </a:pPr>
            <a:r>
              <a:rPr lang="en-US" dirty="0">
                <a:latin typeface="+mn-lt"/>
              </a:rPr>
              <a:t>This allows people with HIV to not worry about transmitting the virus.</a:t>
            </a:r>
          </a:p>
          <a:p>
            <a:pPr>
              <a:buClr>
                <a:srgbClr val="C00000"/>
              </a:buClr>
            </a:pPr>
            <a:r>
              <a:rPr lang="en-US" dirty="0">
                <a:latin typeface="+mn-lt"/>
              </a:rPr>
              <a:t>It helps to reduce HIV stigma, fear, and shame.</a:t>
            </a:r>
          </a:p>
          <a:p>
            <a:pPr>
              <a:buClr>
                <a:srgbClr val="C00000"/>
              </a:buClr>
            </a:pPr>
            <a:r>
              <a:rPr lang="en-US" dirty="0">
                <a:latin typeface="+mn-lt"/>
              </a:rPr>
              <a:t>This is also a prevention strategy that is referred to as Treatment as Prevention (</a:t>
            </a:r>
            <a:r>
              <a:rPr lang="en-US" dirty="0" err="1">
                <a:latin typeface="+mn-lt"/>
              </a:rPr>
              <a:t>TasP</a:t>
            </a:r>
            <a:r>
              <a:rPr lang="en-US" dirty="0">
                <a:latin typeface="+mn-lt"/>
              </a:rPr>
              <a:t>).</a:t>
            </a:r>
          </a:p>
          <a:p>
            <a:pPr>
              <a:buClr>
                <a:srgbClr val="C00000"/>
              </a:buClr>
            </a:pPr>
            <a:r>
              <a:rPr lang="en-US" dirty="0">
                <a:latin typeface="+mn-lt"/>
              </a:rPr>
              <a:t>It opens up the possibilities of having children without going through alternative means of conceiving.</a:t>
            </a:r>
          </a:p>
          <a:p>
            <a:pPr>
              <a:buClr>
                <a:srgbClr val="C00000"/>
              </a:buClr>
            </a:pPr>
            <a:r>
              <a:rPr lang="en-US" dirty="0">
                <a:latin typeface="+mn-lt"/>
              </a:rPr>
              <a:t>It encourages people to start and stay on treatment.</a:t>
            </a:r>
          </a:p>
          <a:p>
            <a:pPr marL="257175" indent="-257175">
              <a:buFont typeface="Arial" panose="020B0604020202020204" pitchFamily="34" charset="0"/>
              <a:buChar char="•"/>
            </a:pPr>
            <a:endParaRPr lang="en-US" dirty="0">
              <a:latin typeface="+mn-lt"/>
            </a:endParaRPr>
          </a:p>
        </p:txBody>
      </p:sp>
      <p:sp>
        <p:nvSpPr>
          <p:cNvPr id="5" name="TextBox 3">
            <a:extLst>
              <a:ext uri="{FF2B5EF4-FFF2-40B4-BE49-F238E27FC236}">
                <a16:creationId xmlns:a16="http://schemas.microsoft.com/office/drawing/2014/main" id="{241DEE22-EBB4-204F-95AE-0E8D38306752}"/>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3601365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822A40-DF63-3D46-81AE-2372AD332907}"/>
              </a:ext>
            </a:extLst>
          </p:cNvPr>
          <p:cNvSpPr>
            <a:spLocks noGrp="1"/>
          </p:cNvSpPr>
          <p:nvPr>
            <p:ph type="title"/>
          </p:nvPr>
        </p:nvSpPr>
        <p:spPr>
          <a:xfrm>
            <a:off x="0" y="3124200"/>
            <a:ext cx="9144000" cy="1143000"/>
          </a:xfrm>
        </p:spPr>
        <p:txBody>
          <a:bodyPr>
            <a:normAutofit/>
          </a:bodyPr>
          <a:lstStyle/>
          <a:p>
            <a:pPr>
              <a:defRPr/>
            </a:pPr>
            <a:r>
              <a:rPr lang="en-US" b="1" dirty="0">
                <a:latin typeface="+mj-lt"/>
                <a:cs typeface="Arial" panose="020B0604020202020204" pitchFamily="34" charset="0"/>
              </a:rPr>
              <a:t>ACTIVITY: </a:t>
            </a:r>
            <a:r>
              <a:rPr lang="en-US" b="1" cap="all" dirty="0">
                <a:latin typeface="+mj-lt"/>
                <a:cs typeface="Arial" panose="020B0604020202020204" pitchFamily="34" charset="0"/>
              </a:rPr>
              <a:t>Game Time</a:t>
            </a:r>
            <a:r>
              <a:rPr lang="en-US" b="1" dirty="0">
                <a:latin typeface="+mj-lt"/>
                <a:cs typeface="Arial" panose="020B0604020202020204" pitchFamily="34" charset="0"/>
              </a:rPr>
              <a:t>!</a:t>
            </a:r>
            <a:endParaRPr lang="en-US" b="1" dirty="0">
              <a:latin typeface="+mj-lt"/>
            </a:endParaRPr>
          </a:p>
        </p:txBody>
      </p:sp>
    </p:spTree>
    <p:extLst>
      <p:ext uri="{BB962C8B-B14F-4D97-AF65-F5344CB8AC3E}">
        <p14:creationId xmlns:p14="http://schemas.microsoft.com/office/powerpoint/2010/main" val="4121190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09600" y="919660"/>
            <a:ext cx="7924800" cy="685800"/>
          </a:xfrm>
        </p:spPr>
        <p:txBody>
          <a:bodyPr>
            <a:normAutofit/>
          </a:bodyPr>
          <a:lstStyle/>
          <a:p>
            <a:pPr algn="ctr" eaLnBrk="1" hangingPunct="1"/>
            <a:r>
              <a:rPr lang="en-US" altLang="en-US" sz="3000" b="1" dirty="0">
                <a:latin typeface="+mj-lt"/>
              </a:rPr>
              <a:t>Question</a:t>
            </a:r>
          </a:p>
        </p:txBody>
      </p:sp>
      <p:sp>
        <p:nvSpPr>
          <p:cNvPr id="20483" name="Content Placeholder 2"/>
          <p:cNvSpPr>
            <a:spLocks noGrp="1"/>
          </p:cNvSpPr>
          <p:nvPr>
            <p:ph idx="1"/>
          </p:nvPr>
        </p:nvSpPr>
        <p:spPr>
          <a:xfrm>
            <a:off x="1485900" y="2400300"/>
            <a:ext cx="6172200" cy="2571750"/>
          </a:xfrm>
        </p:spPr>
        <p:txBody>
          <a:bodyPr>
            <a:normAutofit/>
          </a:bodyPr>
          <a:lstStyle/>
          <a:p>
            <a:pPr marL="0" indent="0" algn="ctr" eaLnBrk="1" hangingPunct="1">
              <a:buNone/>
            </a:pPr>
            <a:r>
              <a:rPr lang="en-US" altLang="en-US" sz="2700" dirty="0">
                <a:latin typeface="+mn-lt"/>
              </a:rPr>
              <a:t>What does PEP stand for?</a:t>
            </a:r>
          </a:p>
        </p:txBody>
      </p:sp>
      <p:sp>
        <p:nvSpPr>
          <p:cNvPr id="5" name="TextBox 3">
            <a:extLst>
              <a:ext uri="{FF2B5EF4-FFF2-40B4-BE49-F238E27FC236}">
                <a16:creationId xmlns:a16="http://schemas.microsoft.com/office/drawing/2014/main" id="{FD09BA5D-59B1-504F-B768-BA2D1E809071}"/>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1598261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9660"/>
            <a:ext cx="7924800" cy="685800"/>
          </a:xfrm>
        </p:spPr>
        <p:txBody>
          <a:bodyPr>
            <a:normAutofit/>
          </a:bodyPr>
          <a:lstStyle/>
          <a:p>
            <a:pPr algn="ctr"/>
            <a:r>
              <a:rPr lang="en-US" sz="3000" b="1" dirty="0">
                <a:latin typeface="+mj-lt"/>
              </a:rPr>
              <a:t>Answer</a:t>
            </a:r>
          </a:p>
        </p:txBody>
      </p:sp>
      <p:sp>
        <p:nvSpPr>
          <p:cNvPr id="3" name="Content Placeholder 2"/>
          <p:cNvSpPr>
            <a:spLocks noGrp="1"/>
          </p:cNvSpPr>
          <p:nvPr>
            <p:ph idx="1"/>
          </p:nvPr>
        </p:nvSpPr>
        <p:spPr/>
        <p:txBody>
          <a:bodyPr>
            <a:normAutofit/>
          </a:bodyPr>
          <a:lstStyle/>
          <a:p>
            <a:pPr marL="0" indent="0" algn="ctr">
              <a:buNone/>
            </a:pPr>
            <a:endParaRPr lang="en-US" sz="2700" dirty="0">
              <a:latin typeface="+mn-lt"/>
            </a:endParaRPr>
          </a:p>
          <a:p>
            <a:pPr marL="0" indent="0" algn="ctr">
              <a:buNone/>
            </a:pPr>
            <a:r>
              <a:rPr lang="en-US" sz="2700" dirty="0">
                <a:latin typeface="+mn-lt"/>
              </a:rPr>
              <a:t>Post-exposure prophylaxis</a:t>
            </a:r>
          </a:p>
        </p:txBody>
      </p:sp>
      <p:sp>
        <p:nvSpPr>
          <p:cNvPr id="5" name="TextBox 3">
            <a:extLst>
              <a:ext uri="{FF2B5EF4-FFF2-40B4-BE49-F238E27FC236}">
                <a16:creationId xmlns:a16="http://schemas.microsoft.com/office/drawing/2014/main" id="{8F2D7B90-9710-9948-912B-91904C9C9092}"/>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625076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09600" y="919660"/>
            <a:ext cx="7924800" cy="685800"/>
          </a:xfrm>
        </p:spPr>
        <p:txBody>
          <a:bodyPr>
            <a:normAutofit/>
          </a:bodyPr>
          <a:lstStyle/>
          <a:p>
            <a:pPr algn="ctr" eaLnBrk="1" hangingPunct="1"/>
            <a:r>
              <a:rPr lang="en-US" altLang="en-US" sz="3000" b="1" dirty="0">
                <a:latin typeface="+mj-lt"/>
              </a:rPr>
              <a:t>Question</a:t>
            </a:r>
          </a:p>
        </p:txBody>
      </p:sp>
      <p:sp>
        <p:nvSpPr>
          <p:cNvPr id="8195" name="Content Placeholder 2"/>
          <p:cNvSpPr>
            <a:spLocks noGrp="1"/>
          </p:cNvSpPr>
          <p:nvPr>
            <p:ph idx="1"/>
          </p:nvPr>
        </p:nvSpPr>
        <p:spPr/>
        <p:txBody>
          <a:bodyPr>
            <a:normAutofit/>
          </a:bodyPr>
          <a:lstStyle/>
          <a:p>
            <a:pPr marL="0" indent="0" algn="ctr" eaLnBrk="1" hangingPunct="1">
              <a:buNone/>
            </a:pPr>
            <a:endParaRPr lang="en-US" altLang="en-US" sz="2700" b="1" dirty="0">
              <a:latin typeface="+mn-lt"/>
            </a:endParaRPr>
          </a:p>
          <a:p>
            <a:pPr marL="0" indent="0" algn="ctr" eaLnBrk="1" hangingPunct="1">
              <a:buNone/>
            </a:pPr>
            <a:r>
              <a:rPr lang="en-US" altLang="en-US" sz="2700" b="1" dirty="0">
                <a:latin typeface="+mn-lt"/>
              </a:rPr>
              <a:t>True or False: </a:t>
            </a:r>
            <a:r>
              <a:rPr lang="en-US" altLang="en-US" sz="2700" dirty="0">
                <a:latin typeface="+mn-lt"/>
              </a:rPr>
              <a:t>Treatment as Prevention is a form of prevention for people who are HIV negative.</a:t>
            </a:r>
          </a:p>
        </p:txBody>
      </p:sp>
      <p:sp>
        <p:nvSpPr>
          <p:cNvPr id="5" name="TextBox 3">
            <a:extLst>
              <a:ext uri="{FF2B5EF4-FFF2-40B4-BE49-F238E27FC236}">
                <a16:creationId xmlns:a16="http://schemas.microsoft.com/office/drawing/2014/main" id="{8CC5DDC3-25B3-704F-9C22-BA13C8B8F9D8}"/>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745640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03894"/>
            <a:ext cx="7924800" cy="685800"/>
          </a:xfrm>
        </p:spPr>
        <p:txBody>
          <a:bodyPr>
            <a:normAutofit/>
          </a:bodyPr>
          <a:lstStyle/>
          <a:p>
            <a:pPr algn="ctr"/>
            <a:r>
              <a:rPr lang="en-US" sz="3000" b="1" dirty="0">
                <a:latin typeface="+mj-lt"/>
              </a:rPr>
              <a:t>Answer</a:t>
            </a:r>
          </a:p>
        </p:txBody>
      </p:sp>
      <p:sp>
        <p:nvSpPr>
          <p:cNvPr id="3" name="Content Placeholder 2"/>
          <p:cNvSpPr>
            <a:spLocks noGrp="1"/>
          </p:cNvSpPr>
          <p:nvPr>
            <p:ph idx="1"/>
          </p:nvPr>
        </p:nvSpPr>
        <p:spPr/>
        <p:txBody>
          <a:bodyPr>
            <a:normAutofit/>
          </a:bodyPr>
          <a:lstStyle/>
          <a:p>
            <a:pPr marL="0" indent="0" algn="ctr">
              <a:buNone/>
            </a:pPr>
            <a:endParaRPr lang="en-US" sz="2700" b="1" dirty="0">
              <a:latin typeface="+mn-lt"/>
            </a:endParaRPr>
          </a:p>
          <a:p>
            <a:pPr marL="0" indent="0" algn="ctr">
              <a:buNone/>
            </a:pPr>
            <a:r>
              <a:rPr lang="en-US" sz="2700" b="1" dirty="0">
                <a:latin typeface="+mn-lt"/>
              </a:rPr>
              <a:t>FALSE</a:t>
            </a:r>
            <a:r>
              <a:rPr lang="en-US" sz="2700" dirty="0">
                <a:latin typeface="+mn-lt"/>
              </a:rPr>
              <a:t>: Treatment as Prevention is used to prevent transmission from a person with HIV.</a:t>
            </a:r>
          </a:p>
        </p:txBody>
      </p:sp>
      <p:sp>
        <p:nvSpPr>
          <p:cNvPr id="5" name="TextBox 3">
            <a:extLst>
              <a:ext uri="{FF2B5EF4-FFF2-40B4-BE49-F238E27FC236}">
                <a16:creationId xmlns:a16="http://schemas.microsoft.com/office/drawing/2014/main" id="{3A1AACE5-E6F6-A147-BCD6-0A0FBA15801E}"/>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392305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09600" y="888127"/>
            <a:ext cx="7924800" cy="685800"/>
          </a:xfrm>
        </p:spPr>
        <p:txBody>
          <a:bodyPr>
            <a:normAutofit/>
          </a:bodyPr>
          <a:lstStyle/>
          <a:p>
            <a:pPr algn="ctr" eaLnBrk="1" hangingPunct="1"/>
            <a:r>
              <a:rPr lang="en-US" altLang="en-US" sz="3000" b="1" dirty="0">
                <a:latin typeface="+mj-lt"/>
              </a:rPr>
              <a:t>Question </a:t>
            </a:r>
          </a:p>
        </p:txBody>
      </p:sp>
      <p:sp>
        <p:nvSpPr>
          <p:cNvPr id="10243" name="Content Placeholder 3"/>
          <p:cNvSpPr>
            <a:spLocks noGrp="1"/>
          </p:cNvSpPr>
          <p:nvPr>
            <p:ph idx="1"/>
          </p:nvPr>
        </p:nvSpPr>
        <p:spPr/>
        <p:txBody>
          <a:bodyPr>
            <a:normAutofit/>
          </a:bodyPr>
          <a:lstStyle/>
          <a:p>
            <a:pPr marL="0" indent="0" algn="ctr" eaLnBrk="1" hangingPunct="1">
              <a:buNone/>
            </a:pPr>
            <a:endParaRPr lang="en-US" altLang="en-US" sz="2700" b="1" dirty="0">
              <a:latin typeface="+mn-lt"/>
            </a:endParaRPr>
          </a:p>
          <a:p>
            <a:pPr marL="0" indent="0" algn="ctr" eaLnBrk="1" hangingPunct="1">
              <a:buNone/>
            </a:pPr>
            <a:r>
              <a:rPr lang="en-US" altLang="en-US" sz="2700" b="1" dirty="0">
                <a:latin typeface="+mn-lt"/>
              </a:rPr>
              <a:t>TRUE OR FALSE</a:t>
            </a:r>
            <a:r>
              <a:rPr lang="en-US" altLang="en-US" sz="2700" dirty="0">
                <a:latin typeface="+mn-lt"/>
              </a:rPr>
              <a:t>: </a:t>
            </a:r>
            <a:br>
              <a:rPr lang="en-US" altLang="en-US" sz="2700" dirty="0">
                <a:latin typeface="+mn-lt"/>
              </a:rPr>
            </a:br>
            <a:r>
              <a:rPr lang="en-US" altLang="en-US" sz="2700" dirty="0">
                <a:latin typeface="+mn-lt"/>
              </a:rPr>
              <a:t>If a person take </a:t>
            </a:r>
            <a:r>
              <a:rPr lang="en-US" altLang="en-US" sz="2700" dirty="0" err="1">
                <a:latin typeface="+mn-lt"/>
              </a:rPr>
              <a:t>PreP</a:t>
            </a:r>
            <a:r>
              <a:rPr lang="en-US" altLang="en-US" sz="2700" dirty="0">
                <a:latin typeface="+mn-lt"/>
              </a:rPr>
              <a:t> as prescribed, they have a 90% chance of not acquiring HIV.</a:t>
            </a:r>
          </a:p>
        </p:txBody>
      </p:sp>
      <p:sp>
        <p:nvSpPr>
          <p:cNvPr id="5" name="TextBox 3">
            <a:extLst>
              <a:ext uri="{FF2B5EF4-FFF2-40B4-BE49-F238E27FC236}">
                <a16:creationId xmlns:a16="http://schemas.microsoft.com/office/drawing/2014/main" id="{3FFFB500-CCF5-2145-91CB-FB586C050CB8}"/>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109762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03894"/>
            <a:ext cx="7924800" cy="685800"/>
          </a:xfrm>
        </p:spPr>
        <p:txBody>
          <a:bodyPr>
            <a:normAutofit/>
          </a:bodyPr>
          <a:lstStyle/>
          <a:p>
            <a:pPr algn="ctr"/>
            <a:r>
              <a:rPr lang="en-US" sz="3000" b="1" dirty="0">
                <a:latin typeface="+mj-lt"/>
              </a:rPr>
              <a:t>Answer</a:t>
            </a:r>
          </a:p>
        </p:txBody>
      </p:sp>
      <p:sp>
        <p:nvSpPr>
          <p:cNvPr id="3" name="Content Placeholder 2"/>
          <p:cNvSpPr>
            <a:spLocks noGrp="1"/>
          </p:cNvSpPr>
          <p:nvPr>
            <p:ph idx="1"/>
          </p:nvPr>
        </p:nvSpPr>
        <p:spPr/>
        <p:txBody>
          <a:bodyPr>
            <a:normAutofit/>
          </a:bodyPr>
          <a:lstStyle/>
          <a:p>
            <a:pPr marL="0" indent="0" algn="ctr">
              <a:buNone/>
            </a:pPr>
            <a:endParaRPr lang="en-US" sz="2700" b="1" dirty="0">
              <a:latin typeface="+mn-lt"/>
            </a:endParaRPr>
          </a:p>
          <a:p>
            <a:pPr marL="0" indent="0" algn="ctr">
              <a:buNone/>
            </a:pPr>
            <a:r>
              <a:rPr lang="en-US" sz="2700" b="1" dirty="0">
                <a:latin typeface="+mn-lt"/>
              </a:rPr>
              <a:t>TRUE: </a:t>
            </a:r>
            <a:r>
              <a:rPr lang="en-US" sz="2700" dirty="0">
                <a:latin typeface="+mn-lt"/>
              </a:rPr>
              <a:t>When a person who is HIV negative takes </a:t>
            </a:r>
            <a:r>
              <a:rPr lang="en-US" sz="2700" dirty="0" err="1">
                <a:latin typeface="+mn-lt"/>
              </a:rPr>
              <a:t>PrEP</a:t>
            </a:r>
            <a:r>
              <a:rPr lang="en-US" sz="2700" dirty="0">
                <a:latin typeface="+mn-lt"/>
              </a:rPr>
              <a:t> as prescribed it lowers the risk of acquisition of HIV by 90%.</a:t>
            </a:r>
            <a:endParaRPr lang="en-US" sz="2700" b="1" dirty="0">
              <a:latin typeface="+mn-lt"/>
            </a:endParaRPr>
          </a:p>
        </p:txBody>
      </p:sp>
      <p:sp>
        <p:nvSpPr>
          <p:cNvPr id="5" name="TextBox 3">
            <a:extLst>
              <a:ext uri="{FF2B5EF4-FFF2-40B4-BE49-F238E27FC236}">
                <a16:creationId xmlns:a16="http://schemas.microsoft.com/office/drawing/2014/main" id="{C6AAAF72-4833-2B43-876C-C8080123C014}"/>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3419415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09600" y="888128"/>
            <a:ext cx="7924800" cy="685800"/>
          </a:xfrm>
        </p:spPr>
        <p:txBody>
          <a:bodyPr>
            <a:normAutofit/>
          </a:bodyPr>
          <a:lstStyle/>
          <a:p>
            <a:pPr algn="ctr" eaLnBrk="1" hangingPunct="1"/>
            <a:r>
              <a:rPr lang="en-US" altLang="en-US" sz="3000" b="1" dirty="0">
                <a:latin typeface="+mj-lt"/>
              </a:rPr>
              <a:t>Question</a:t>
            </a:r>
          </a:p>
        </p:txBody>
      </p:sp>
      <p:sp>
        <p:nvSpPr>
          <p:cNvPr id="12291" name="Content Placeholder 2"/>
          <p:cNvSpPr>
            <a:spLocks noGrp="1"/>
          </p:cNvSpPr>
          <p:nvPr>
            <p:ph idx="1"/>
          </p:nvPr>
        </p:nvSpPr>
        <p:spPr/>
        <p:txBody>
          <a:bodyPr>
            <a:normAutofit/>
          </a:bodyPr>
          <a:lstStyle/>
          <a:p>
            <a:pPr marL="0" indent="0" algn="ctr" eaLnBrk="1" hangingPunct="1">
              <a:buNone/>
            </a:pPr>
            <a:endParaRPr lang="en-US" altLang="en-US" sz="2700" dirty="0">
              <a:latin typeface="+mn-lt"/>
            </a:endParaRPr>
          </a:p>
          <a:p>
            <a:pPr marL="0" indent="0" algn="ctr" eaLnBrk="1" hangingPunct="1">
              <a:buNone/>
            </a:pPr>
            <a:r>
              <a:rPr lang="en-US" altLang="en-US" sz="2700" dirty="0">
                <a:latin typeface="+mn-lt"/>
              </a:rPr>
              <a:t>For prevention, what can be taken along with using condoms?</a:t>
            </a:r>
          </a:p>
        </p:txBody>
      </p:sp>
      <p:sp>
        <p:nvSpPr>
          <p:cNvPr id="5" name="TextBox 3">
            <a:extLst>
              <a:ext uri="{FF2B5EF4-FFF2-40B4-BE49-F238E27FC236}">
                <a16:creationId xmlns:a16="http://schemas.microsoft.com/office/drawing/2014/main" id="{B552A4CB-8FB4-5548-99E1-7C8F6CF22DF1}"/>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3512911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A5CC-FA34-4043-BC21-5614A38C6D1D}"/>
              </a:ext>
            </a:extLst>
          </p:cNvPr>
          <p:cNvSpPr>
            <a:spLocks noGrp="1"/>
          </p:cNvSpPr>
          <p:nvPr>
            <p:ph type="title"/>
          </p:nvPr>
        </p:nvSpPr>
        <p:spPr>
          <a:xfrm>
            <a:off x="609600" y="990600"/>
            <a:ext cx="7924800" cy="685800"/>
          </a:xfrm>
        </p:spPr>
        <p:txBody>
          <a:bodyPr/>
          <a:lstStyle/>
          <a:p>
            <a:pPr>
              <a:defRPr/>
            </a:pPr>
            <a:r>
              <a:rPr lang="en-US" b="1" dirty="0">
                <a:latin typeface="+mj-lt"/>
              </a:rPr>
              <a:t>Objectives	</a:t>
            </a:r>
          </a:p>
        </p:txBody>
      </p:sp>
      <p:sp>
        <p:nvSpPr>
          <p:cNvPr id="3" name="Content Placeholder 2">
            <a:extLst>
              <a:ext uri="{FF2B5EF4-FFF2-40B4-BE49-F238E27FC236}">
                <a16:creationId xmlns:a16="http://schemas.microsoft.com/office/drawing/2014/main" id="{E2E5B8A3-9921-4AF4-978E-1FEFFF38E9AD}"/>
              </a:ext>
            </a:extLst>
          </p:cNvPr>
          <p:cNvSpPr>
            <a:spLocks noGrp="1"/>
          </p:cNvSpPr>
          <p:nvPr>
            <p:ph idx="1"/>
          </p:nvPr>
        </p:nvSpPr>
        <p:spPr>
          <a:xfrm>
            <a:off x="609600" y="1752600"/>
            <a:ext cx="7924800" cy="3886200"/>
          </a:xfrm>
        </p:spPr>
        <p:txBody>
          <a:bodyPr/>
          <a:lstStyle/>
          <a:p>
            <a:pPr marL="0" indent="0">
              <a:buFont typeface="Wingdings" pitchFamily="2" charset="2"/>
              <a:buNone/>
              <a:defRPr/>
            </a:pPr>
            <a:r>
              <a:rPr lang="en-US" dirty="0">
                <a:latin typeface="+mn-lt"/>
              </a:rPr>
              <a:t>At the end of this unit participants will be able to: </a:t>
            </a:r>
          </a:p>
          <a:p>
            <a:pPr lvl="0">
              <a:buClr>
                <a:srgbClr val="C00000"/>
              </a:buClr>
            </a:pPr>
            <a:r>
              <a:rPr lang="en-US" dirty="0">
                <a:latin typeface="+mn-lt"/>
                <a:ea typeface="Calibri"/>
                <a:cs typeface="Calibri"/>
                <a:sym typeface="Calibri"/>
              </a:rPr>
              <a:t>Understand what </a:t>
            </a:r>
            <a:r>
              <a:rPr lang="en-US" dirty="0" err="1">
                <a:latin typeface="+mn-lt"/>
                <a:ea typeface="Calibri"/>
                <a:cs typeface="Calibri"/>
                <a:sym typeface="Calibri"/>
              </a:rPr>
              <a:t>PrEP</a:t>
            </a:r>
            <a:r>
              <a:rPr lang="en-US" dirty="0">
                <a:latin typeface="+mn-lt"/>
                <a:ea typeface="Calibri"/>
                <a:cs typeface="Calibri"/>
                <a:sym typeface="Calibri"/>
              </a:rPr>
              <a:t> is, who it is for, and how it is paid for</a:t>
            </a:r>
          </a:p>
          <a:p>
            <a:pPr lvl="0">
              <a:buClr>
                <a:srgbClr val="C00000"/>
              </a:buClr>
            </a:pPr>
            <a:r>
              <a:rPr lang="en-US" dirty="0">
                <a:latin typeface="+mn-lt"/>
                <a:ea typeface="Calibri"/>
                <a:cs typeface="Calibri"/>
                <a:sym typeface="Calibri"/>
              </a:rPr>
              <a:t>Understand what PEP is, who it is for, and how it is paid for</a:t>
            </a:r>
          </a:p>
          <a:p>
            <a:pPr lvl="0">
              <a:buClr>
                <a:srgbClr val="C00000"/>
              </a:buClr>
            </a:pPr>
            <a:r>
              <a:rPr lang="en-US" dirty="0">
                <a:latin typeface="+mn-lt"/>
                <a:ea typeface="Calibri"/>
                <a:cs typeface="Calibri"/>
                <a:sym typeface="Calibri"/>
              </a:rPr>
              <a:t>Understand what </a:t>
            </a:r>
            <a:r>
              <a:rPr lang="en-US" dirty="0" err="1">
                <a:latin typeface="+mn-lt"/>
                <a:ea typeface="Calibri"/>
                <a:cs typeface="Calibri"/>
                <a:sym typeface="Calibri"/>
              </a:rPr>
              <a:t>TasP</a:t>
            </a:r>
            <a:r>
              <a:rPr lang="en-US" dirty="0">
                <a:latin typeface="+mn-lt"/>
                <a:ea typeface="Calibri"/>
                <a:cs typeface="Calibri"/>
                <a:sym typeface="Calibri"/>
              </a:rPr>
              <a:t> is and who it is for </a:t>
            </a:r>
          </a:p>
          <a:p>
            <a:pPr lvl="0">
              <a:buClr>
                <a:srgbClr val="C00000"/>
              </a:buClr>
            </a:pPr>
            <a:r>
              <a:rPr lang="en-US" dirty="0">
                <a:latin typeface="+mn-lt"/>
                <a:ea typeface="Calibri"/>
                <a:cs typeface="Calibri"/>
                <a:sym typeface="Calibri"/>
              </a:rPr>
              <a:t>Understand the concept of U = U </a:t>
            </a:r>
            <a:endParaRPr lang="en-US" dirty="0">
              <a:latin typeface="+mn-lt"/>
            </a:endParaRPr>
          </a:p>
        </p:txBody>
      </p:sp>
      <p:sp>
        <p:nvSpPr>
          <p:cNvPr id="17411" name="TextBox 3">
            <a:extLst>
              <a:ext uri="{FF2B5EF4-FFF2-40B4-BE49-F238E27FC236}">
                <a16:creationId xmlns:a16="http://schemas.microsoft.com/office/drawing/2014/main" id="{79156B0C-0279-2445-94CE-8E278A0C9D76}"/>
              </a:ext>
            </a:extLst>
          </p:cNvPr>
          <p:cNvSpPr txBox="1">
            <a:spLocks noChangeArrowheads="1"/>
          </p:cNvSpPr>
          <p:nvPr/>
        </p:nvSpPr>
        <p:spPr bwMode="auto">
          <a:xfrm>
            <a:off x="304800" y="381000"/>
            <a:ext cx="17109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1606399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88128"/>
            <a:ext cx="7924800" cy="685800"/>
          </a:xfrm>
        </p:spPr>
        <p:txBody>
          <a:bodyPr>
            <a:normAutofit/>
          </a:bodyPr>
          <a:lstStyle/>
          <a:p>
            <a:pPr algn="ctr"/>
            <a:r>
              <a:rPr lang="en-US" sz="3000" b="1" dirty="0">
                <a:latin typeface="+mj-lt"/>
              </a:rPr>
              <a:t>Answer</a:t>
            </a:r>
          </a:p>
        </p:txBody>
      </p:sp>
      <p:sp>
        <p:nvSpPr>
          <p:cNvPr id="3" name="Content Placeholder 2"/>
          <p:cNvSpPr>
            <a:spLocks noGrp="1"/>
          </p:cNvSpPr>
          <p:nvPr>
            <p:ph idx="1"/>
          </p:nvPr>
        </p:nvSpPr>
        <p:spPr/>
        <p:txBody>
          <a:bodyPr>
            <a:normAutofit/>
          </a:bodyPr>
          <a:lstStyle/>
          <a:p>
            <a:pPr marL="0" indent="0" algn="ctr">
              <a:buNone/>
            </a:pPr>
            <a:endParaRPr lang="en-US" sz="2700" dirty="0">
              <a:latin typeface="+mn-lt"/>
            </a:endParaRPr>
          </a:p>
          <a:p>
            <a:pPr marL="0" indent="0" algn="ctr">
              <a:buNone/>
            </a:pPr>
            <a:r>
              <a:rPr lang="en-US" sz="2700" dirty="0" err="1">
                <a:latin typeface="+mn-lt"/>
              </a:rPr>
              <a:t>PrEP</a:t>
            </a:r>
            <a:r>
              <a:rPr lang="en-US" sz="2700" dirty="0">
                <a:latin typeface="+mn-lt"/>
              </a:rPr>
              <a:t> can be taken along with the use of condoms</a:t>
            </a:r>
            <a:r>
              <a:rPr lang="en-US" sz="2700" b="1" dirty="0">
                <a:latin typeface="+mn-lt"/>
              </a:rPr>
              <a:t>.</a:t>
            </a:r>
          </a:p>
        </p:txBody>
      </p:sp>
      <p:sp>
        <p:nvSpPr>
          <p:cNvPr id="5" name="TextBox 3">
            <a:extLst>
              <a:ext uri="{FF2B5EF4-FFF2-40B4-BE49-F238E27FC236}">
                <a16:creationId xmlns:a16="http://schemas.microsoft.com/office/drawing/2014/main" id="{7BD73DA0-12A3-884D-BDBE-FD33F72254C5}"/>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2656135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1" y="1001107"/>
            <a:ext cx="5550695" cy="800100"/>
          </a:xfrm>
        </p:spPr>
        <p:txBody>
          <a:bodyPr>
            <a:normAutofit/>
          </a:bodyPr>
          <a:lstStyle/>
          <a:p>
            <a:pPr algn="ctr" eaLnBrk="1" hangingPunct="1"/>
            <a:r>
              <a:rPr lang="en-US" altLang="en-US" sz="3000" b="1" dirty="0">
                <a:latin typeface="+mj-lt"/>
              </a:rPr>
              <a:t>Question</a:t>
            </a:r>
          </a:p>
        </p:txBody>
      </p:sp>
      <p:sp>
        <p:nvSpPr>
          <p:cNvPr id="14339" name="Content Placeholder 3"/>
          <p:cNvSpPr>
            <a:spLocks noGrp="1"/>
          </p:cNvSpPr>
          <p:nvPr>
            <p:ph idx="1"/>
          </p:nvPr>
        </p:nvSpPr>
        <p:spPr/>
        <p:txBody>
          <a:bodyPr>
            <a:normAutofit/>
          </a:bodyPr>
          <a:lstStyle/>
          <a:p>
            <a:pPr marL="0" indent="0" algn="ctr" eaLnBrk="1" hangingPunct="1">
              <a:buNone/>
            </a:pPr>
            <a:endParaRPr lang="en-US" altLang="en-US" sz="2700" dirty="0">
              <a:latin typeface="+mn-lt"/>
            </a:endParaRPr>
          </a:p>
          <a:p>
            <a:pPr marL="0" indent="0" algn="ctr" eaLnBrk="1" hangingPunct="1">
              <a:buNone/>
            </a:pPr>
            <a:r>
              <a:rPr lang="en-US" altLang="en-US" sz="2700" dirty="0">
                <a:latin typeface="+mn-lt"/>
              </a:rPr>
              <a:t>When a person with HIV is adherent to their meds, and has an undetectable viral load and high T-cells, what happens?</a:t>
            </a:r>
          </a:p>
        </p:txBody>
      </p:sp>
      <p:sp>
        <p:nvSpPr>
          <p:cNvPr id="6" name="TextBox 3">
            <a:extLst>
              <a:ext uri="{FF2B5EF4-FFF2-40B4-BE49-F238E27FC236}">
                <a16:creationId xmlns:a16="http://schemas.microsoft.com/office/drawing/2014/main" id="{E977AFEB-018E-E040-8C31-02100AAE3260}"/>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2393288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35426"/>
            <a:ext cx="7924800" cy="685800"/>
          </a:xfrm>
        </p:spPr>
        <p:txBody>
          <a:bodyPr>
            <a:normAutofit/>
          </a:bodyPr>
          <a:lstStyle/>
          <a:p>
            <a:pPr algn="ctr"/>
            <a:r>
              <a:rPr lang="en-US" sz="3000" b="1" dirty="0">
                <a:latin typeface="+mj-lt"/>
              </a:rPr>
              <a:t>Answer</a:t>
            </a:r>
          </a:p>
        </p:txBody>
      </p:sp>
      <p:sp>
        <p:nvSpPr>
          <p:cNvPr id="3" name="Content Placeholder 2"/>
          <p:cNvSpPr>
            <a:spLocks noGrp="1"/>
          </p:cNvSpPr>
          <p:nvPr>
            <p:ph idx="1"/>
          </p:nvPr>
        </p:nvSpPr>
        <p:spPr/>
        <p:txBody>
          <a:bodyPr>
            <a:normAutofit/>
          </a:bodyPr>
          <a:lstStyle/>
          <a:p>
            <a:pPr marL="0" indent="0" algn="ctr">
              <a:buNone/>
            </a:pPr>
            <a:endParaRPr lang="en-US" sz="2700" dirty="0">
              <a:latin typeface="+mn-lt"/>
            </a:endParaRPr>
          </a:p>
          <a:p>
            <a:pPr marL="0" indent="0" algn="ctr">
              <a:buNone/>
            </a:pPr>
            <a:r>
              <a:rPr lang="en-US" sz="2700" dirty="0">
                <a:latin typeface="+mn-lt"/>
              </a:rPr>
              <a:t>They have a 96% chance of not transmitting the virus to their partner(s).</a:t>
            </a:r>
          </a:p>
        </p:txBody>
      </p:sp>
      <p:sp>
        <p:nvSpPr>
          <p:cNvPr id="5" name="TextBox 3">
            <a:extLst>
              <a:ext uri="{FF2B5EF4-FFF2-40B4-BE49-F238E27FC236}">
                <a16:creationId xmlns:a16="http://schemas.microsoft.com/office/drawing/2014/main" id="{CB74DDAF-1614-E34B-B48B-CBB2DC61C933}"/>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162631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09600" y="919660"/>
            <a:ext cx="7924800" cy="685800"/>
          </a:xfrm>
        </p:spPr>
        <p:txBody>
          <a:bodyPr>
            <a:normAutofit/>
          </a:bodyPr>
          <a:lstStyle/>
          <a:p>
            <a:pPr algn="ctr" eaLnBrk="1" hangingPunct="1"/>
            <a:r>
              <a:rPr lang="en-US" altLang="en-US" sz="3000" b="1" dirty="0">
                <a:latin typeface="+mj-lt"/>
              </a:rPr>
              <a:t>Question</a:t>
            </a:r>
          </a:p>
        </p:txBody>
      </p:sp>
      <p:sp>
        <p:nvSpPr>
          <p:cNvPr id="16387" name="Content Placeholder 2"/>
          <p:cNvSpPr>
            <a:spLocks noGrp="1"/>
          </p:cNvSpPr>
          <p:nvPr>
            <p:ph idx="1"/>
          </p:nvPr>
        </p:nvSpPr>
        <p:spPr/>
        <p:txBody>
          <a:bodyPr>
            <a:normAutofit/>
          </a:bodyPr>
          <a:lstStyle/>
          <a:p>
            <a:pPr marL="0" indent="0" algn="ctr" eaLnBrk="1" hangingPunct="1">
              <a:buNone/>
            </a:pPr>
            <a:endParaRPr lang="en-US" altLang="en-US" sz="2700" dirty="0">
              <a:latin typeface="+mn-lt"/>
            </a:endParaRPr>
          </a:p>
          <a:p>
            <a:pPr marL="0" indent="0" algn="ctr" eaLnBrk="1" hangingPunct="1">
              <a:buNone/>
            </a:pPr>
            <a:r>
              <a:rPr lang="en-US" altLang="en-US" sz="2700" dirty="0">
                <a:latin typeface="+mn-lt"/>
              </a:rPr>
              <a:t>Is </a:t>
            </a:r>
            <a:r>
              <a:rPr lang="en-US" altLang="en-US" sz="2700" dirty="0" err="1">
                <a:latin typeface="+mn-lt"/>
              </a:rPr>
              <a:t>PrEP</a:t>
            </a:r>
            <a:r>
              <a:rPr lang="en-US" altLang="en-US" sz="2700" dirty="0">
                <a:latin typeface="+mn-lt"/>
              </a:rPr>
              <a:t> free?</a:t>
            </a:r>
          </a:p>
        </p:txBody>
      </p:sp>
      <p:sp>
        <p:nvSpPr>
          <p:cNvPr id="5" name="TextBox 3">
            <a:extLst>
              <a:ext uri="{FF2B5EF4-FFF2-40B4-BE49-F238E27FC236}">
                <a16:creationId xmlns:a16="http://schemas.microsoft.com/office/drawing/2014/main" id="{96634793-86C8-A649-AFC6-C06D5947BC36}"/>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3493954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9660"/>
            <a:ext cx="7924800" cy="685800"/>
          </a:xfrm>
        </p:spPr>
        <p:txBody>
          <a:bodyPr>
            <a:normAutofit/>
          </a:bodyPr>
          <a:lstStyle/>
          <a:p>
            <a:pPr algn="ctr"/>
            <a:r>
              <a:rPr lang="en-US" sz="3000" b="1" dirty="0">
                <a:latin typeface="+mj-lt"/>
              </a:rPr>
              <a:t>Answer</a:t>
            </a:r>
          </a:p>
        </p:txBody>
      </p:sp>
      <p:sp>
        <p:nvSpPr>
          <p:cNvPr id="3" name="Content Placeholder 2"/>
          <p:cNvSpPr>
            <a:spLocks noGrp="1"/>
          </p:cNvSpPr>
          <p:nvPr>
            <p:ph idx="1"/>
          </p:nvPr>
        </p:nvSpPr>
        <p:spPr/>
        <p:txBody>
          <a:bodyPr/>
          <a:lstStyle/>
          <a:p>
            <a:pPr marL="257175" indent="-257175">
              <a:buClr>
                <a:srgbClr val="C00000"/>
              </a:buClr>
              <a:buFont typeface="Arial" panose="020B0604020202020204" pitchFamily="34" charset="0"/>
              <a:buChar char="•"/>
            </a:pPr>
            <a:r>
              <a:rPr lang="en-US" dirty="0">
                <a:latin typeface="+mn-lt"/>
              </a:rPr>
              <a:t>Medicaid usually covers it for those who are covered under that insurance. Private insurance companies cover </a:t>
            </a:r>
            <a:r>
              <a:rPr lang="en-US" dirty="0" err="1">
                <a:latin typeface="+mn-lt"/>
              </a:rPr>
              <a:t>PrEP</a:t>
            </a:r>
            <a:r>
              <a:rPr lang="en-US" dirty="0">
                <a:latin typeface="+mn-lt"/>
              </a:rPr>
              <a:t> with pre-authorization (client has to pay their co-pays).</a:t>
            </a:r>
          </a:p>
          <a:p>
            <a:pPr marL="257175" indent="-257175">
              <a:buClr>
                <a:srgbClr val="C00000"/>
              </a:buClr>
              <a:buFont typeface="Arial" panose="020B0604020202020204" pitchFamily="34" charset="0"/>
              <a:buChar char="•"/>
            </a:pPr>
            <a:r>
              <a:rPr lang="en-US" dirty="0">
                <a:latin typeface="+mn-lt"/>
              </a:rPr>
              <a:t>Programs are available like Gilead Advancing Access (cover co-payments, deductibles, and co-insurance), the Patient Access Network (cover co-payments, co-insurance and deductibles) and the Patient Advocate Foundation (covers only co-payments).</a:t>
            </a:r>
          </a:p>
          <a:p>
            <a:endParaRPr lang="en-US" dirty="0">
              <a:latin typeface="+mn-lt"/>
            </a:endParaRPr>
          </a:p>
        </p:txBody>
      </p:sp>
      <p:sp>
        <p:nvSpPr>
          <p:cNvPr id="5" name="TextBox 3">
            <a:extLst>
              <a:ext uri="{FF2B5EF4-FFF2-40B4-BE49-F238E27FC236}">
                <a16:creationId xmlns:a16="http://schemas.microsoft.com/office/drawing/2014/main" id="{BA3BA977-1DEC-3340-88A6-CF9601AF1615}"/>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474565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09600" y="919660"/>
            <a:ext cx="7924800" cy="685800"/>
          </a:xfrm>
        </p:spPr>
        <p:txBody>
          <a:bodyPr>
            <a:normAutofit/>
          </a:bodyPr>
          <a:lstStyle/>
          <a:p>
            <a:pPr algn="ctr" eaLnBrk="1" hangingPunct="1"/>
            <a:r>
              <a:rPr lang="en-US" altLang="en-US" sz="3000" b="1" dirty="0">
                <a:latin typeface="+mj-lt"/>
              </a:rPr>
              <a:t>Question</a:t>
            </a:r>
          </a:p>
        </p:txBody>
      </p:sp>
      <p:sp>
        <p:nvSpPr>
          <p:cNvPr id="22531" name="Content Placeholder 3"/>
          <p:cNvSpPr>
            <a:spLocks noGrp="1"/>
          </p:cNvSpPr>
          <p:nvPr>
            <p:ph idx="1"/>
          </p:nvPr>
        </p:nvSpPr>
        <p:spPr/>
        <p:txBody>
          <a:bodyPr>
            <a:normAutofit/>
          </a:bodyPr>
          <a:lstStyle/>
          <a:p>
            <a:pPr marL="0" indent="0" algn="ctr" eaLnBrk="1" hangingPunct="1">
              <a:buNone/>
            </a:pPr>
            <a:endParaRPr lang="en-US" altLang="en-US" sz="2700" dirty="0">
              <a:latin typeface="+mn-lt"/>
            </a:endParaRPr>
          </a:p>
          <a:p>
            <a:pPr marL="0" indent="0" algn="ctr" eaLnBrk="1" hangingPunct="1">
              <a:buNone/>
            </a:pPr>
            <a:r>
              <a:rPr lang="en-US" altLang="en-US" sz="2700" dirty="0">
                <a:latin typeface="+mn-lt"/>
              </a:rPr>
              <a:t>What regimen has to be taken within 24 to 72 hours of being possibly exposed to HIV in order to prevent infection?</a:t>
            </a:r>
          </a:p>
        </p:txBody>
      </p:sp>
      <p:sp>
        <p:nvSpPr>
          <p:cNvPr id="5" name="TextBox 3">
            <a:extLst>
              <a:ext uri="{FF2B5EF4-FFF2-40B4-BE49-F238E27FC236}">
                <a16:creationId xmlns:a16="http://schemas.microsoft.com/office/drawing/2014/main" id="{6DC19984-F1B0-684D-8053-55D45FC2FAC9}"/>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91467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03894"/>
            <a:ext cx="7924800" cy="685800"/>
          </a:xfrm>
        </p:spPr>
        <p:txBody>
          <a:bodyPr>
            <a:normAutofit/>
          </a:bodyPr>
          <a:lstStyle/>
          <a:p>
            <a:pPr algn="ctr"/>
            <a:r>
              <a:rPr lang="en-US" sz="3000" b="1" dirty="0">
                <a:latin typeface="+mj-lt"/>
              </a:rPr>
              <a:t>Answer</a:t>
            </a:r>
          </a:p>
        </p:txBody>
      </p:sp>
      <p:sp>
        <p:nvSpPr>
          <p:cNvPr id="3" name="Content Placeholder 2"/>
          <p:cNvSpPr>
            <a:spLocks noGrp="1"/>
          </p:cNvSpPr>
          <p:nvPr>
            <p:ph idx="1"/>
          </p:nvPr>
        </p:nvSpPr>
        <p:spPr/>
        <p:txBody>
          <a:bodyPr>
            <a:normAutofit/>
          </a:bodyPr>
          <a:lstStyle/>
          <a:p>
            <a:pPr marL="0" indent="0" algn="ctr">
              <a:buNone/>
            </a:pPr>
            <a:endParaRPr lang="en-US" sz="2700" dirty="0">
              <a:latin typeface="+mn-lt"/>
            </a:endParaRPr>
          </a:p>
          <a:p>
            <a:pPr marL="0" indent="0" algn="ctr">
              <a:buNone/>
            </a:pPr>
            <a:r>
              <a:rPr lang="en-US" sz="2700" dirty="0">
                <a:latin typeface="+mn-lt"/>
              </a:rPr>
              <a:t>Post-exposure prophylaxis (PEP) </a:t>
            </a:r>
          </a:p>
        </p:txBody>
      </p:sp>
      <p:sp>
        <p:nvSpPr>
          <p:cNvPr id="5" name="TextBox 3">
            <a:extLst>
              <a:ext uri="{FF2B5EF4-FFF2-40B4-BE49-F238E27FC236}">
                <a16:creationId xmlns:a16="http://schemas.microsoft.com/office/drawing/2014/main" id="{B1D8954B-07B1-FA4B-A78B-42E5EB304728}"/>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259676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09600" y="919660"/>
            <a:ext cx="7924800" cy="685800"/>
          </a:xfrm>
        </p:spPr>
        <p:txBody>
          <a:bodyPr>
            <a:normAutofit/>
          </a:bodyPr>
          <a:lstStyle/>
          <a:p>
            <a:pPr algn="ctr" eaLnBrk="1" hangingPunct="1"/>
            <a:r>
              <a:rPr lang="en-US" altLang="en-US" sz="3000" b="1" dirty="0">
                <a:latin typeface="+mj-lt"/>
              </a:rPr>
              <a:t>Question</a:t>
            </a:r>
          </a:p>
        </p:txBody>
      </p:sp>
      <p:sp>
        <p:nvSpPr>
          <p:cNvPr id="24579" name="Content Placeholder 2"/>
          <p:cNvSpPr>
            <a:spLocks noGrp="1"/>
          </p:cNvSpPr>
          <p:nvPr>
            <p:ph idx="1"/>
          </p:nvPr>
        </p:nvSpPr>
        <p:spPr/>
        <p:txBody>
          <a:bodyPr>
            <a:normAutofit/>
          </a:bodyPr>
          <a:lstStyle/>
          <a:p>
            <a:pPr marL="0" indent="0" algn="ctr" eaLnBrk="1" hangingPunct="1">
              <a:buNone/>
            </a:pPr>
            <a:endParaRPr lang="en-US" altLang="en-US" sz="2700" dirty="0">
              <a:latin typeface="+mn-lt"/>
            </a:endParaRPr>
          </a:p>
          <a:p>
            <a:pPr marL="0" indent="0" algn="ctr" eaLnBrk="1" hangingPunct="1">
              <a:buNone/>
            </a:pPr>
            <a:r>
              <a:rPr lang="en-US" altLang="en-US" sz="2700" dirty="0">
                <a:latin typeface="+mn-lt"/>
              </a:rPr>
              <a:t>Name three times when PEP should be taken? </a:t>
            </a:r>
          </a:p>
        </p:txBody>
      </p:sp>
      <p:sp>
        <p:nvSpPr>
          <p:cNvPr id="5" name="TextBox 3">
            <a:extLst>
              <a:ext uri="{FF2B5EF4-FFF2-40B4-BE49-F238E27FC236}">
                <a16:creationId xmlns:a16="http://schemas.microsoft.com/office/drawing/2014/main" id="{3D5C2A3A-B310-494D-8AA6-4A55F4F28FC7}"/>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1402929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9660"/>
            <a:ext cx="7924800" cy="685800"/>
          </a:xfrm>
        </p:spPr>
        <p:txBody>
          <a:bodyPr>
            <a:normAutofit/>
          </a:bodyPr>
          <a:lstStyle/>
          <a:p>
            <a:pPr algn="ctr"/>
            <a:r>
              <a:rPr lang="en-US" sz="3000" b="1" dirty="0">
                <a:latin typeface="+mj-lt"/>
              </a:rPr>
              <a:t>Answer</a:t>
            </a:r>
          </a:p>
        </p:txBody>
      </p:sp>
      <p:sp>
        <p:nvSpPr>
          <p:cNvPr id="3" name="Content Placeholder 2"/>
          <p:cNvSpPr>
            <a:spLocks noGrp="1"/>
          </p:cNvSpPr>
          <p:nvPr>
            <p:ph idx="1"/>
          </p:nvPr>
        </p:nvSpPr>
        <p:spPr>
          <a:xfrm>
            <a:off x="457200" y="1911564"/>
            <a:ext cx="8229600" cy="2571750"/>
          </a:xfrm>
        </p:spPr>
        <p:txBody>
          <a:bodyPr/>
          <a:lstStyle/>
          <a:p>
            <a:pPr>
              <a:buClr>
                <a:srgbClr val="C00000"/>
              </a:buClr>
            </a:pPr>
            <a:r>
              <a:rPr lang="en-US" sz="2700" dirty="0">
                <a:latin typeface="+mn-lt"/>
              </a:rPr>
              <a:t>If the condom broke and you’re unaware of your partner’s status</a:t>
            </a:r>
          </a:p>
          <a:p>
            <a:pPr>
              <a:buClr>
                <a:srgbClr val="C00000"/>
              </a:buClr>
            </a:pPr>
            <a:r>
              <a:rPr lang="en-US" sz="2700" dirty="0">
                <a:latin typeface="+mn-lt"/>
              </a:rPr>
              <a:t>If you’ve shared needles and “works” to prepare drugs (cotton balls, cookers, or water)</a:t>
            </a:r>
          </a:p>
          <a:p>
            <a:pPr>
              <a:buClr>
                <a:srgbClr val="C00000"/>
              </a:buClr>
            </a:pPr>
            <a:r>
              <a:rPr lang="en-US" sz="2700" dirty="0">
                <a:latin typeface="+mn-lt"/>
              </a:rPr>
              <a:t>If you’ve been sexually assaulted</a:t>
            </a:r>
          </a:p>
          <a:p>
            <a:pPr algn="ctr"/>
            <a:endParaRPr lang="en-US" dirty="0">
              <a:latin typeface="+mn-lt"/>
            </a:endParaRPr>
          </a:p>
        </p:txBody>
      </p:sp>
      <p:sp>
        <p:nvSpPr>
          <p:cNvPr id="5" name="TextBox 3">
            <a:extLst>
              <a:ext uri="{FF2B5EF4-FFF2-40B4-BE49-F238E27FC236}">
                <a16:creationId xmlns:a16="http://schemas.microsoft.com/office/drawing/2014/main" id="{70909695-1EEB-A646-8524-C2C0D8B3D2AE}"/>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1249032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09600" y="903894"/>
            <a:ext cx="7924800" cy="685800"/>
          </a:xfrm>
        </p:spPr>
        <p:txBody>
          <a:bodyPr/>
          <a:lstStyle/>
          <a:p>
            <a:pPr algn="ctr"/>
            <a:r>
              <a:rPr lang="en-US" altLang="en-US" sz="3000" b="1" dirty="0">
                <a:latin typeface="+mj-lt"/>
              </a:rPr>
              <a:t>Question</a:t>
            </a:r>
          </a:p>
        </p:txBody>
      </p:sp>
      <p:sp>
        <p:nvSpPr>
          <p:cNvPr id="26627" name="Content Placeholder 2"/>
          <p:cNvSpPr>
            <a:spLocks noGrp="1"/>
          </p:cNvSpPr>
          <p:nvPr>
            <p:ph idx="1"/>
          </p:nvPr>
        </p:nvSpPr>
        <p:spPr/>
        <p:txBody>
          <a:bodyPr>
            <a:normAutofit/>
          </a:bodyPr>
          <a:lstStyle/>
          <a:p>
            <a:pPr marL="0" indent="0" algn="ctr">
              <a:buNone/>
            </a:pPr>
            <a:endParaRPr lang="en-US" altLang="en-US" sz="2700" dirty="0">
              <a:latin typeface="+mn-lt"/>
            </a:endParaRPr>
          </a:p>
          <a:p>
            <a:pPr marL="0" indent="0" algn="ctr">
              <a:buNone/>
            </a:pPr>
            <a:r>
              <a:rPr lang="en-US" altLang="en-US" sz="2700" dirty="0">
                <a:latin typeface="+mn-lt"/>
              </a:rPr>
              <a:t>What does TasP stand for?</a:t>
            </a:r>
          </a:p>
        </p:txBody>
      </p:sp>
      <p:sp>
        <p:nvSpPr>
          <p:cNvPr id="5" name="TextBox 3">
            <a:extLst>
              <a:ext uri="{FF2B5EF4-FFF2-40B4-BE49-F238E27FC236}">
                <a16:creationId xmlns:a16="http://schemas.microsoft.com/office/drawing/2014/main" id="{EE7E98EB-094C-8041-92EF-8991DED8F2B1}"/>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2680009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5300" y="1019044"/>
            <a:ext cx="8337000" cy="943200"/>
          </a:xfrm>
        </p:spPr>
        <p:txBody>
          <a:bodyPr/>
          <a:lstStyle/>
          <a:p>
            <a:r>
              <a:rPr lang="en-US" b="1" dirty="0">
                <a:latin typeface="+mj-lt"/>
              </a:rPr>
              <a:t>What is PEP?</a:t>
            </a:r>
          </a:p>
        </p:txBody>
      </p:sp>
      <p:sp>
        <p:nvSpPr>
          <p:cNvPr id="5" name="Content Placeholder 4"/>
          <p:cNvSpPr>
            <a:spLocks noGrp="1"/>
          </p:cNvSpPr>
          <p:nvPr>
            <p:ph type="body" idx="1"/>
          </p:nvPr>
        </p:nvSpPr>
        <p:spPr>
          <a:xfrm>
            <a:off x="647371" y="1678461"/>
            <a:ext cx="5327760" cy="3210425"/>
          </a:xfrm>
        </p:spPr>
        <p:txBody>
          <a:bodyPr>
            <a:normAutofit/>
          </a:bodyPr>
          <a:lstStyle/>
          <a:p>
            <a:pPr>
              <a:buClr>
                <a:srgbClr val="C00000"/>
              </a:buClr>
            </a:pPr>
            <a:r>
              <a:rPr lang="en-US" dirty="0">
                <a:latin typeface="+mn-lt"/>
              </a:rPr>
              <a:t>PEP: Post-exposure prophylaxis</a:t>
            </a:r>
          </a:p>
          <a:p>
            <a:pPr>
              <a:buClr>
                <a:srgbClr val="C00000"/>
              </a:buClr>
            </a:pPr>
            <a:r>
              <a:rPr lang="en-US" dirty="0">
                <a:latin typeface="+mn-lt"/>
              </a:rPr>
              <a:t>PEP consists of an HIV regimen (</a:t>
            </a:r>
            <a:r>
              <a:rPr lang="en-US" dirty="0" err="1"/>
              <a:t>raltegravir</a:t>
            </a:r>
            <a:r>
              <a:rPr lang="en-US" dirty="0"/>
              <a:t> (</a:t>
            </a:r>
            <a:r>
              <a:rPr lang="en-US" dirty="0" err="1"/>
              <a:t>Isentress</a:t>
            </a:r>
            <a:r>
              <a:rPr lang="en-US" dirty="0"/>
              <a:t>) </a:t>
            </a:r>
            <a:r>
              <a:rPr lang="en-US" dirty="0">
                <a:latin typeface="+mn-lt"/>
              </a:rPr>
              <a:t>and Truvada)</a:t>
            </a:r>
          </a:p>
          <a:p>
            <a:pPr>
              <a:buClr>
                <a:srgbClr val="C00000"/>
              </a:buClr>
            </a:pPr>
            <a:r>
              <a:rPr lang="en-US" dirty="0">
                <a:latin typeface="+mn-lt"/>
              </a:rPr>
              <a:t>PEP is taken within 24 to 72 hours of being possibly exposed to HIV</a:t>
            </a:r>
          </a:p>
          <a:p>
            <a:pPr>
              <a:buClr>
                <a:srgbClr val="C00000"/>
              </a:buClr>
            </a:pPr>
            <a:r>
              <a:rPr lang="en-US" dirty="0">
                <a:latin typeface="+mn-lt"/>
              </a:rPr>
              <a:t>Once prescribed, must be taken for 28 days</a:t>
            </a:r>
          </a:p>
        </p:txBody>
      </p:sp>
      <p:sp>
        <p:nvSpPr>
          <p:cNvPr id="8" name="TextBox 3">
            <a:extLst>
              <a:ext uri="{FF2B5EF4-FFF2-40B4-BE49-F238E27FC236}">
                <a16:creationId xmlns:a16="http://schemas.microsoft.com/office/drawing/2014/main" id="{BEB54CB5-6920-E549-83A1-7384E64F65F8}"/>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pic>
        <p:nvPicPr>
          <p:cNvPr id="2" name="Picture 1"/>
          <p:cNvPicPr>
            <a:picLocks noChangeAspect="1"/>
          </p:cNvPicPr>
          <p:nvPr/>
        </p:nvPicPr>
        <p:blipFill>
          <a:blip r:embed="rId3"/>
          <a:stretch>
            <a:fillRect/>
          </a:stretch>
        </p:blipFill>
        <p:spPr>
          <a:xfrm>
            <a:off x="6222450" y="1962244"/>
            <a:ext cx="2609850" cy="1957388"/>
          </a:xfrm>
          <a:prstGeom prst="rect">
            <a:avLst/>
          </a:prstGeom>
        </p:spPr>
      </p:pic>
    </p:spTree>
    <p:extLst>
      <p:ext uri="{BB962C8B-B14F-4D97-AF65-F5344CB8AC3E}">
        <p14:creationId xmlns:p14="http://schemas.microsoft.com/office/powerpoint/2010/main" val="1768456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9660"/>
            <a:ext cx="7924800" cy="685800"/>
          </a:xfrm>
        </p:spPr>
        <p:txBody>
          <a:bodyPr>
            <a:normAutofit/>
          </a:bodyPr>
          <a:lstStyle/>
          <a:p>
            <a:pPr algn="ctr"/>
            <a:r>
              <a:rPr lang="en-US" sz="3000" b="1" dirty="0">
                <a:latin typeface="+mj-lt"/>
              </a:rPr>
              <a:t>Answer</a:t>
            </a:r>
          </a:p>
        </p:txBody>
      </p:sp>
      <p:sp>
        <p:nvSpPr>
          <p:cNvPr id="3" name="Content Placeholder 2"/>
          <p:cNvSpPr>
            <a:spLocks noGrp="1"/>
          </p:cNvSpPr>
          <p:nvPr>
            <p:ph idx="1"/>
          </p:nvPr>
        </p:nvSpPr>
        <p:spPr/>
        <p:txBody>
          <a:bodyPr>
            <a:normAutofit/>
          </a:bodyPr>
          <a:lstStyle/>
          <a:p>
            <a:pPr marL="0" indent="0" algn="ctr">
              <a:buNone/>
            </a:pPr>
            <a:endParaRPr lang="en-US" sz="2700">
              <a:latin typeface="+mn-lt"/>
            </a:endParaRPr>
          </a:p>
          <a:p>
            <a:pPr marL="0" indent="0" algn="ctr">
              <a:buNone/>
            </a:pPr>
            <a:r>
              <a:rPr lang="en-US" sz="2700">
                <a:latin typeface="+mn-lt"/>
              </a:rPr>
              <a:t>Treatment </a:t>
            </a:r>
            <a:r>
              <a:rPr lang="en-US" sz="2700" dirty="0">
                <a:latin typeface="+mn-lt"/>
              </a:rPr>
              <a:t>as prevention</a:t>
            </a:r>
          </a:p>
        </p:txBody>
      </p:sp>
      <p:sp>
        <p:nvSpPr>
          <p:cNvPr id="5" name="TextBox 3">
            <a:extLst>
              <a:ext uri="{FF2B5EF4-FFF2-40B4-BE49-F238E27FC236}">
                <a16:creationId xmlns:a16="http://schemas.microsoft.com/office/drawing/2014/main" id="{A087B02B-0322-F14D-9002-9487F904A1F0}"/>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2106883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j-lt"/>
              </a:rPr>
              <a:t>Resources</a:t>
            </a:r>
          </a:p>
        </p:txBody>
      </p:sp>
      <p:sp>
        <p:nvSpPr>
          <p:cNvPr id="3" name="Content Placeholder 2"/>
          <p:cNvSpPr>
            <a:spLocks noGrp="1"/>
          </p:cNvSpPr>
          <p:nvPr>
            <p:ph idx="1"/>
          </p:nvPr>
        </p:nvSpPr>
        <p:spPr>
          <a:xfrm>
            <a:off x="71336" y="1295400"/>
            <a:ext cx="9189396" cy="4414736"/>
          </a:xfrm>
        </p:spPr>
        <p:txBody>
          <a:bodyPr>
            <a:normAutofit fontScale="92500"/>
          </a:bodyPr>
          <a:lstStyle/>
          <a:p>
            <a:pPr>
              <a:buClr>
                <a:srgbClr val="C00000"/>
              </a:buClr>
            </a:pPr>
            <a:r>
              <a:rPr lang="en-US" sz="2200" dirty="0">
                <a:latin typeface="+mn-lt"/>
              </a:rPr>
              <a:t>Project Inform </a:t>
            </a:r>
            <a:r>
              <a:rPr lang="en-US" sz="2200" dirty="0" err="1">
                <a:latin typeface="+mn-lt"/>
              </a:rPr>
              <a:t>PrEP</a:t>
            </a:r>
            <a:r>
              <a:rPr lang="en-US" sz="2200" dirty="0">
                <a:latin typeface="+mn-lt"/>
              </a:rPr>
              <a:t> Navigation Bootcamp </a:t>
            </a:r>
          </a:p>
          <a:p>
            <a:pPr marL="0" indent="0">
              <a:buClr>
                <a:srgbClr val="C00000"/>
              </a:buClr>
              <a:buNone/>
            </a:pPr>
            <a:r>
              <a:rPr lang="en-US" sz="2200" dirty="0">
                <a:latin typeface="+mn-lt"/>
                <a:hlinkClick r:id="rId3"/>
              </a:rPr>
              <a:t>https://www.projectinform.org/wp-content/uploads/2018/08/Slides-SOA-PrEP-Summit.pdf</a:t>
            </a:r>
            <a:endParaRPr lang="en-US" sz="2200" dirty="0">
              <a:latin typeface="+mn-lt"/>
            </a:endParaRPr>
          </a:p>
          <a:p>
            <a:pPr>
              <a:buClr>
                <a:srgbClr val="C00000"/>
              </a:buClr>
            </a:pPr>
            <a:r>
              <a:rPr lang="en-US" sz="2200" dirty="0">
                <a:latin typeface="+mn-lt"/>
              </a:rPr>
              <a:t>Centers for Disease Control (CDC) resources on HIV/AIDS and PEP, </a:t>
            </a:r>
            <a:r>
              <a:rPr lang="en-US" sz="2200" dirty="0" err="1">
                <a:latin typeface="+mn-lt"/>
              </a:rPr>
              <a:t>PrEP</a:t>
            </a:r>
            <a:endParaRPr lang="en-US" sz="2200" dirty="0">
              <a:latin typeface="+mn-lt"/>
            </a:endParaRPr>
          </a:p>
          <a:p>
            <a:pPr marL="0" indent="0">
              <a:buClr>
                <a:srgbClr val="C00000"/>
              </a:buClr>
              <a:buNone/>
            </a:pPr>
            <a:r>
              <a:rPr lang="en-US" sz="2200" dirty="0">
                <a:latin typeface="+mn-lt"/>
                <a:hlinkClick r:id="rId4"/>
              </a:rPr>
              <a:t>https://www.cdc.gov/hiv/</a:t>
            </a:r>
            <a:r>
              <a:rPr lang="en-US" sz="2200" dirty="0">
                <a:latin typeface="+mn-lt"/>
              </a:rPr>
              <a:t> </a:t>
            </a:r>
          </a:p>
          <a:p>
            <a:pPr marL="0" indent="0">
              <a:buClr>
                <a:srgbClr val="C00000"/>
              </a:buClr>
              <a:buNone/>
            </a:pPr>
            <a:r>
              <a:rPr lang="en-US" sz="2200" dirty="0">
                <a:latin typeface="+mn-lt"/>
                <a:hlinkClick r:id="rId5"/>
              </a:rPr>
              <a:t>https://www.cdc.gov/hiv/basics/prep.html</a:t>
            </a:r>
            <a:endParaRPr lang="en-US" sz="2200" dirty="0">
              <a:latin typeface="+mn-lt"/>
            </a:endParaRPr>
          </a:p>
          <a:p>
            <a:pPr marL="0" indent="0">
              <a:buClr>
                <a:srgbClr val="C00000"/>
              </a:buClr>
              <a:buNone/>
            </a:pPr>
            <a:r>
              <a:rPr lang="en-US" sz="2200" dirty="0">
                <a:latin typeface="+mn-lt"/>
                <a:hlinkClick r:id="rId6"/>
              </a:rPr>
              <a:t>https://www.cdc.gov/hiv/basics/pep.html</a:t>
            </a:r>
            <a:endParaRPr lang="en-US" sz="2200" dirty="0">
              <a:latin typeface="+mn-lt"/>
            </a:endParaRPr>
          </a:p>
          <a:p>
            <a:pPr>
              <a:buClr>
                <a:srgbClr val="C00000"/>
              </a:buClr>
            </a:pPr>
            <a:r>
              <a:rPr lang="en-US" sz="2200" dirty="0">
                <a:latin typeface="+mn-lt"/>
                <a:hlinkClick r:id="rId7" action="ppaction://hlinkpres?slideindex=1&amp;slidetitle="/>
              </a:rPr>
              <a:t>https://www.thewellproject.org/hiv-information/prep-women</a:t>
            </a:r>
            <a:endParaRPr lang="en-US" sz="2200" dirty="0">
              <a:latin typeface="+mn-lt"/>
            </a:endParaRPr>
          </a:p>
          <a:p>
            <a:pPr>
              <a:buClr>
                <a:srgbClr val="C00000"/>
              </a:buClr>
            </a:pPr>
            <a:r>
              <a:rPr lang="en-US" sz="2200" dirty="0">
                <a:latin typeface="+mn-lt"/>
              </a:rPr>
              <a:t>Prevention Access Campaign</a:t>
            </a:r>
          </a:p>
          <a:p>
            <a:pPr marL="0" indent="0">
              <a:buClr>
                <a:srgbClr val="C00000"/>
              </a:buClr>
              <a:buNone/>
            </a:pPr>
            <a:r>
              <a:rPr lang="en-US" sz="2200" dirty="0">
                <a:latin typeface="+mn-lt"/>
                <a:hlinkClick r:id="rId8"/>
              </a:rPr>
              <a:t>www.preventionaccess.org/</a:t>
            </a:r>
            <a:r>
              <a:rPr lang="en-US" sz="2200" dirty="0">
                <a:latin typeface="+mn-lt"/>
              </a:rPr>
              <a:t> </a:t>
            </a:r>
          </a:p>
          <a:p>
            <a:pPr>
              <a:buClr>
                <a:srgbClr val="C00000"/>
              </a:buClr>
            </a:pPr>
            <a:r>
              <a:rPr lang="en-US" sz="2200" dirty="0">
                <a:latin typeface="+mn-lt"/>
              </a:rPr>
              <a:t>Medication Assistance Programs</a:t>
            </a:r>
          </a:p>
          <a:p>
            <a:pPr marL="0" indent="0">
              <a:buClr>
                <a:srgbClr val="C00000"/>
              </a:buClr>
              <a:buNone/>
            </a:pPr>
            <a:r>
              <a:rPr lang="en-US" sz="2200" dirty="0">
                <a:latin typeface="+mn-lt"/>
                <a:hlinkClick r:id="rId9"/>
              </a:rPr>
              <a:t>https://www.nastad.org/prepcost-resources/prep-assistance-programs</a:t>
            </a:r>
            <a:endParaRPr lang="en-US" sz="2200" dirty="0">
              <a:latin typeface="+mn-lt"/>
            </a:endParaRPr>
          </a:p>
          <a:p>
            <a:endParaRPr lang="en-US" dirty="0">
              <a:latin typeface="+mn-lt"/>
            </a:endParaRPr>
          </a:p>
          <a:p>
            <a:pPr marL="0" indent="0">
              <a:buNone/>
            </a:pPr>
            <a:endParaRPr lang="en-US" dirty="0">
              <a:latin typeface="+mn-lt"/>
            </a:endParaRPr>
          </a:p>
          <a:p>
            <a:pPr marL="0" indent="0">
              <a:buNone/>
            </a:pPr>
            <a:endParaRPr lang="en-US" dirty="0">
              <a:latin typeface="+mn-lt"/>
            </a:endParaRPr>
          </a:p>
          <a:p>
            <a:endParaRPr lang="en-US" dirty="0">
              <a:latin typeface="+mn-lt"/>
            </a:endParaRPr>
          </a:p>
          <a:p>
            <a:endParaRPr lang="en-US" dirty="0">
              <a:latin typeface="+mn-lt"/>
            </a:endParaRPr>
          </a:p>
          <a:p>
            <a:endParaRPr lang="en-US" dirty="0">
              <a:latin typeface="+mn-lt"/>
            </a:endParaRPr>
          </a:p>
        </p:txBody>
      </p:sp>
      <p:sp>
        <p:nvSpPr>
          <p:cNvPr id="5" name="TextBox 3">
            <a:extLst>
              <a:ext uri="{FF2B5EF4-FFF2-40B4-BE49-F238E27FC236}">
                <a16:creationId xmlns:a16="http://schemas.microsoft.com/office/drawing/2014/main" id="{99967C0F-400C-A940-A5E5-4FEB4E41FFD6}"/>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105824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050572"/>
            <a:ext cx="8337000" cy="943200"/>
          </a:xfrm>
        </p:spPr>
        <p:txBody>
          <a:bodyPr/>
          <a:lstStyle/>
          <a:p>
            <a:r>
              <a:rPr lang="en-US" b="1" dirty="0">
                <a:latin typeface="+mj-lt"/>
              </a:rPr>
              <a:t>When Should PEP Be Taken?</a:t>
            </a:r>
          </a:p>
        </p:txBody>
      </p:sp>
      <p:sp>
        <p:nvSpPr>
          <p:cNvPr id="3" name="Content Placeholder 2"/>
          <p:cNvSpPr>
            <a:spLocks noGrp="1"/>
          </p:cNvSpPr>
          <p:nvPr>
            <p:ph type="body" idx="1"/>
          </p:nvPr>
        </p:nvSpPr>
        <p:spPr>
          <a:xfrm>
            <a:off x="732110" y="1867647"/>
            <a:ext cx="5857875" cy="3210425"/>
          </a:xfrm>
        </p:spPr>
        <p:txBody>
          <a:bodyPr>
            <a:normAutofit fontScale="92500" lnSpcReduction="10000"/>
          </a:bodyPr>
          <a:lstStyle/>
          <a:p>
            <a:pPr>
              <a:buClr>
                <a:srgbClr val="C00000"/>
              </a:buClr>
            </a:pPr>
            <a:r>
              <a:rPr lang="en-US" dirty="0">
                <a:latin typeface="+mn-lt"/>
              </a:rPr>
              <a:t>If the condom broke and you’re unaware of your partner’s status</a:t>
            </a:r>
          </a:p>
          <a:p>
            <a:pPr>
              <a:buClr>
                <a:srgbClr val="C00000"/>
              </a:buClr>
            </a:pPr>
            <a:r>
              <a:rPr lang="en-US" dirty="0">
                <a:latin typeface="+mn-lt"/>
              </a:rPr>
              <a:t>If you shared needles and works to prepare drugs (cotton balls, cookers, or water)</a:t>
            </a:r>
          </a:p>
          <a:p>
            <a:pPr>
              <a:buClr>
                <a:srgbClr val="C00000"/>
              </a:buClr>
            </a:pPr>
            <a:r>
              <a:rPr lang="en-US" dirty="0">
                <a:latin typeface="+mn-lt"/>
              </a:rPr>
              <a:t>If you’ve been sexually assaulted</a:t>
            </a:r>
          </a:p>
          <a:p>
            <a:pPr>
              <a:buClr>
                <a:srgbClr val="C00000"/>
              </a:buClr>
            </a:pPr>
            <a:r>
              <a:rPr lang="en-US" dirty="0">
                <a:latin typeface="+mn-lt"/>
              </a:rPr>
              <a:t>Health care workers – needle stick from drawing blood from someone with HIV</a:t>
            </a:r>
          </a:p>
          <a:p>
            <a:pPr>
              <a:buClr>
                <a:srgbClr val="C00000"/>
              </a:buClr>
            </a:pPr>
            <a:r>
              <a:rPr lang="en-US" dirty="0">
                <a:latin typeface="+mn-lt"/>
              </a:rPr>
              <a:t>PEP should only be used in an emergency situation</a:t>
            </a:r>
          </a:p>
        </p:txBody>
      </p:sp>
      <p:sp>
        <p:nvSpPr>
          <p:cNvPr id="7" name="TextBox 3">
            <a:extLst>
              <a:ext uri="{FF2B5EF4-FFF2-40B4-BE49-F238E27FC236}">
                <a16:creationId xmlns:a16="http://schemas.microsoft.com/office/drawing/2014/main" id="{65C359E9-25E9-CF46-A872-CA5D4D7E8660}"/>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1897025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940216"/>
            <a:ext cx="8337000" cy="943200"/>
          </a:xfrm>
        </p:spPr>
        <p:txBody>
          <a:bodyPr/>
          <a:lstStyle/>
          <a:p>
            <a:r>
              <a:rPr lang="en-US" b="1" dirty="0">
                <a:latin typeface="+mj-lt"/>
              </a:rPr>
              <a:t>Is PEP Free?</a:t>
            </a:r>
          </a:p>
        </p:txBody>
      </p:sp>
      <p:sp>
        <p:nvSpPr>
          <p:cNvPr id="3" name="Content Placeholder 2"/>
          <p:cNvSpPr>
            <a:spLocks noGrp="1"/>
          </p:cNvSpPr>
          <p:nvPr>
            <p:ph type="body" idx="1"/>
          </p:nvPr>
        </p:nvSpPr>
        <p:spPr>
          <a:xfrm>
            <a:off x="495300" y="1719965"/>
            <a:ext cx="8337000" cy="4280567"/>
          </a:xfrm>
        </p:spPr>
        <p:txBody>
          <a:bodyPr/>
          <a:lstStyle/>
          <a:p>
            <a:pPr>
              <a:buClr>
                <a:srgbClr val="C00000"/>
              </a:buClr>
            </a:pPr>
            <a:r>
              <a:rPr lang="en-US" dirty="0">
                <a:latin typeface="+mn-lt"/>
              </a:rPr>
              <a:t>Every state is different; refer to your public health department and check with health care provider. Your health care provider may help you find a medication assistance program run by PEP manufacturers</a:t>
            </a:r>
          </a:p>
          <a:p>
            <a:pPr>
              <a:buClr>
                <a:srgbClr val="C00000"/>
              </a:buClr>
            </a:pPr>
            <a:endParaRPr lang="en-US" dirty="0">
              <a:latin typeface="+mn-lt"/>
            </a:endParaRPr>
          </a:p>
          <a:p>
            <a:pPr>
              <a:buClr>
                <a:srgbClr val="C00000"/>
              </a:buClr>
            </a:pPr>
            <a:r>
              <a:rPr lang="en-US" dirty="0"/>
              <a:t>For example, in Los Angeles County PEP is covered under </a:t>
            </a:r>
            <a:r>
              <a:rPr lang="en-US" dirty="0" err="1"/>
              <a:t>Medi</a:t>
            </a:r>
            <a:r>
              <a:rPr lang="en-US" dirty="0"/>
              <a:t>-Cal (Medicaid) and some private insurance</a:t>
            </a:r>
          </a:p>
          <a:p>
            <a:pPr>
              <a:buClr>
                <a:srgbClr val="C00000"/>
              </a:buClr>
            </a:pPr>
            <a:endParaRPr lang="en-US" dirty="0">
              <a:latin typeface="+mn-lt"/>
            </a:endParaRPr>
          </a:p>
        </p:txBody>
      </p:sp>
      <p:sp>
        <p:nvSpPr>
          <p:cNvPr id="5" name="TextBox 3">
            <a:extLst>
              <a:ext uri="{FF2B5EF4-FFF2-40B4-BE49-F238E27FC236}">
                <a16:creationId xmlns:a16="http://schemas.microsoft.com/office/drawing/2014/main" id="{6A0B6246-3615-5947-BFDD-3C8931AEDCA5}"/>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1398847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5300" y="924448"/>
            <a:ext cx="8337000" cy="943200"/>
          </a:xfrm>
        </p:spPr>
        <p:txBody>
          <a:bodyPr/>
          <a:lstStyle/>
          <a:p>
            <a:r>
              <a:rPr lang="en-US" b="1" dirty="0">
                <a:latin typeface="+mj-lt"/>
              </a:rPr>
              <a:t>What is </a:t>
            </a:r>
            <a:r>
              <a:rPr lang="en-US" b="1" dirty="0" err="1">
                <a:latin typeface="+mj-lt"/>
              </a:rPr>
              <a:t>P</a:t>
            </a:r>
            <a:r>
              <a:rPr lang="en-US" b="1" cap="none" dirty="0" err="1">
                <a:latin typeface="+mj-lt"/>
              </a:rPr>
              <a:t>rE</a:t>
            </a:r>
            <a:r>
              <a:rPr lang="en-US" b="1" dirty="0" err="1">
                <a:latin typeface="+mj-lt"/>
              </a:rPr>
              <a:t>P</a:t>
            </a:r>
            <a:r>
              <a:rPr lang="en-US" b="1" dirty="0">
                <a:latin typeface="+mj-lt"/>
              </a:rPr>
              <a:t>?</a:t>
            </a:r>
          </a:p>
        </p:txBody>
      </p:sp>
      <p:sp>
        <p:nvSpPr>
          <p:cNvPr id="5" name="Content Placeholder 4"/>
          <p:cNvSpPr>
            <a:spLocks noGrp="1"/>
          </p:cNvSpPr>
          <p:nvPr>
            <p:ph type="body" idx="1"/>
          </p:nvPr>
        </p:nvSpPr>
        <p:spPr>
          <a:xfrm>
            <a:off x="495300" y="1777650"/>
            <a:ext cx="5889734" cy="3302700"/>
          </a:xfrm>
        </p:spPr>
        <p:txBody>
          <a:bodyPr>
            <a:normAutofit/>
          </a:bodyPr>
          <a:lstStyle/>
          <a:p>
            <a:pPr>
              <a:buClr>
                <a:srgbClr val="C00000"/>
              </a:buClr>
            </a:pPr>
            <a:r>
              <a:rPr lang="en-US" dirty="0">
                <a:latin typeface="+mn-lt"/>
              </a:rPr>
              <a:t>Pre-exposure Prophylaxis</a:t>
            </a:r>
          </a:p>
          <a:p>
            <a:pPr>
              <a:buClr>
                <a:srgbClr val="C00000"/>
              </a:buClr>
            </a:pPr>
            <a:r>
              <a:rPr lang="en-US" dirty="0">
                <a:latin typeface="+mn-lt"/>
              </a:rPr>
              <a:t>A once-a-day pill called </a:t>
            </a:r>
            <a:r>
              <a:rPr lang="en-US" dirty="0" err="1">
                <a:latin typeface="+mn-lt"/>
              </a:rPr>
              <a:t>Truvada</a:t>
            </a:r>
            <a:r>
              <a:rPr lang="en-US" dirty="0">
                <a:latin typeface="+mn-lt"/>
              </a:rPr>
              <a:t> (</a:t>
            </a:r>
            <a:r>
              <a:rPr lang="en-US" dirty="0" err="1"/>
              <a:t>tenofovir</a:t>
            </a:r>
            <a:r>
              <a:rPr lang="en-US" dirty="0"/>
              <a:t> and </a:t>
            </a:r>
            <a:r>
              <a:rPr lang="en-US" dirty="0" err="1"/>
              <a:t>emtricitabine</a:t>
            </a:r>
            <a:r>
              <a:rPr lang="en-US" dirty="0"/>
              <a:t>)</a:t>
            </a:r>
            <a:endParaRPr lang="en-US" dirty="0">
              <a:latin typeface="+mn-lt"/>
            </a:endParaRPr>
          </a:p>
          <a:p>
            <a:pPr>
              <a:buClr>
                <a:srgbClr val="C00000"/>
              </a:buClr>
            </a:pPr>
            <a:r>
              <a:rPr lang="en-US" dirty="0">
                <a:latin typeface="+mn-lt"/>
              </a:rPr>
              <a:t>Can reduce a person’s risk of acquiring HIV</a:t>
            </a:r>
          </a:p>
          <a:p>
            <a:pPr>
              <a:buClr>
                <a:srgbClr val="C00000"/>
              </a:buClr>
            </a:pPr>
            <a:r>
              <a:rPr lang="en-US" dirty="0">
                <a:latin typeface="+mn-lt"/>
              </a:rPr>
              <a:t>Can also stop from HIV from spreading throughout a person’s body</a:t>
            </a:r>
          </a:p>
        </p:txBody>
      </p:sp>
      <p:sp>
        <p:nvSpPr>
          <p:cNvPr id="8" name="TextBox 3">
            <a:extLst>
              <a:ext uri="{FF2B5EF4-FFF2-40B4-BE49-F238E27FC236}">
                <a16:creationId xmlns:a16="http://schemas.microsoft.com/office/drawing/2014/main" id="{E05A2881-04E7-ED44-AA45-658171BD2DBD}"/>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pic>
        <p:nvPicPr>
          <p:cNvPr id="2" name="Picture 1"/>
          <p:cNvPicPr>
            <a:picLocks noChangeAspect="1"/>
          </p:cNvPicPr>
          <p:nvPr/>
        </p:nvPicPr>
        <p:blipFill>
          <a:blip r:embed="rId3"/>
          <a:stretch>
            <a:fillRect/>
          </a:stretch>
        </p:blipFill>
        <p:spPr>
          <a:xfrm>
            <a:off x="6562578" y="1396048"/>
            <a:ext cx="2092178" cy="2801098"/>
          </a:xfrm>
          <a:prstGeom prst="rect">
            <a:avLst/>
          </a:prstGeom>
        </p:spPr>
      </p:pic>
    </p:spTree>
    <p:extLst>
      <p:ext uri="{BB962C8B-B14F-4D97-AF65-F5344CB8AC3E}">
        <p14:creationId xmlns:p14="http://schemas.microsoft.com/office/powerpoint/2010/main" val="2190765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034810"/>
            <a:ext cx="8337000" cy="943200"/>
          </a:xfrm>
        </p:spPr>
        <p:txBody>
          <a:bodyPr/>
          <a:lstStyle/>
          <a:p>
            <a:r>
              <a:rPr lang="en-US" b="1" dirty="0">
                <a:latin typeface="+mj-lt"/>
              </a:rPr>
              <a:t>What is </a:t>
            </a:r>
            <a:r>
              <a:rPr lang="en-US" b="1" dirty="0" err="1">
                <a:latin typeface="+mj-lt"/>
              </a:rPr>
              <a:t>P</a:t>
            </a:r>
            <a:r>
              <a:rPr lang="en-US" b="1" cap="none" dirty="0" err="1">
                <a:latin typeface="+mj-lt"/>
              </a:rPr>
              <a:t>rE</a:t>
            </a:r>
            <a:r>
              <a:rPr lang="en-US" b="1" dirty="0" err="1">
                <a:latin typeface="+mj-lt"/>
              </a:rPr>
              <a:t>P</a:t>
            </a:r>
            <a:r>
              <a:rPr lang="en-US" b="1" dirty="0">
                <a:latin typeface="+mj-lt"/>
              </a:rPr>
              <a:t>? (continued)</a:t>
            </a:r>
          </a:p>
        </p:txBody>
      </p:sp>
      <p:sp>
        <p:nvSpPr>
          <p:cNvPr id="3" name="Content Placeholder 2"/>
          <p:cNvSpPr>
            <a:spLocks noGrp="1"/>
          </p:cNvSpPr>
          <p:nvPr>
            <p:ph type="body" idx="1"/>
          </p:nvPr>
        </p:nvSpPr>
        <p:spPr>
          <a:xfrm>
            <a:off x="627664" y="1978010"/>
            <a:ext cx="5583950" cy="3302700"/>
          </a:xfrm>
        </p:spPr>
        <p:txBody>
          <a:bodyPr>
            <a:normAutofit fontScale="85000" lnSpcReduction="10000"/>
          </a:bodyPr>
          <a:lstStyle/>
          <a:p>
            <a:pPr>
              <a:buClr>
                <a:srgbClr val="C00000"/>
              </a:buClr>
            </a:pPr>
            <a:r>
              <a:rPr lang="en-US" dirty="0">
                <a:latin typeface="+mn-lt"/>
              </a:rPr>
              <a:t>A 96% chance of not acquiring HIV from sexual contact</a:t>
            </a:r>
          </a:p>
          <a:p>
            <a:pPr>
              <a:buClr>
                <a:srgbClr val="C00000"/>
              </a:buClr>
            </a:pPr>
            <a:r>
              <a:rPr lang="en-US" dirty="0">
                <a:latin typeface="+mn-lt"/>
              </a:rPr>
              <a:t>Among individuals who inject drugs there’s a 70% of reducing acquisition of HIV</a:t>
            </a:r>
          </a:p>
          <a:p>
            <a:pPr>
              <a:buClr>
                <a:srgbClr val="C00000"/>
              </a:buClr>
            </a:pPr>
            <a:r>
              <a:rPr lang="en-US" dirty="0">
                <a:latin typeface="+mn-lt"/>
              </a:rPr>
              <a:t>Should be taken along with using condoms</a:t>
            </a:r>
          </a:p>
          <a:p>
            <a:pPr>
              <a:buClr>
                <a:srgbClr val="C00000"/>
              </a:buClr>
            </a:pPr>
            <a:r>
              <a:rPr lang="en-US" dirty="0">
                <a:latin typeface="+mn-lt"/>
              </a:rPr>
              <a:t>Provides maximum protection when taken daily for 7 days after engaging in anal sex; 20 days of maximum protection when taken daily vaginal sex or if a person is engaging in injection drug use</a:t>
            </a:r>
          </a:p>
        </p:txBody>
      </p:sp>
      <p:sp>
        <p:nvSpPr>
          <p:cNvPr id="7" name="TextBox 3">
            <a:extLst>
              <a:ext uri="{FF2B5EF4-FFF2-40B4-BE49-F238E27FC236}">
                <a16:creationId xmlns:a16="http://schemas.microsoft.com/office/drawing/2014/main" id="{EC34042E-D6F1-E14E-B330-E5466257BC9A}"/>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pic>
        <p:nvPicPr>
          <p:cNvPr id="4" name="Picture 3"/>
          <p:cNvPicPr>
            <a:picLocks noChangeAspect="1"/>
          </p:cNvPicPr>
          <p:nvPr/>
        </p:nvPicPr>
        <p:blipFill>
          <a:blip r:embed="rId3"/>
          <a:stretch>
            <a:fillRect/>
          </a:stretch>
        </p:blipFill>
        <p:spPr>
          <a:xfrm>
            <a:off x="6642255" y="2324043"/>
            <a:ext cx="2190045" cy="1460743"/>
          </a:xfrm>
          <a:prstGeom prst="rect">
            <a:avLst/>
          </a:prstGeom>
        </p:spPr>
      </p:pic>
    </p:spTree>
    <p:extLst>
      <p:ext uri="{BB962C8B-B14F-4D97-AF65-F5344CB8AC3E}">
        <p14:creationId xmlns:p14="http://schemas.microsoft.com/office/powerpoint/2010/main" val="186320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892915"/>
            <a:ext cx="8337000" cy="943200"/>
          </a:xfrm>
        </p:spPr>
        <p:txBody>
          <a:bodyPr/>
          <a:lstStyle/>
          <a:p>
            <a:r>
              <a:rPr lang="en-US" b="1" dirty="0">
                <a:latin typeface="+mj-lt"/>
              </a:rPr>
              <a:t>Who is recommended to take </a:t>
            </a:r>
            <a:r>
              <a:rPr lang="en-US" b="1" dirty="0" err="1">
                <a:latin typeface="+mj-lt"/>
              </a:rPr>
              <a:t>PrEP</a:t>
            </a:r>
            <a:r>
              <a:rPr lang="en-US" b="1" dirty="0">
                <a:latin typeface="+mj-lt"/>
              </a:rPr>
              <a:t>?</a:t>
            </a:r>
          </a:p>
        </p:txBody>
      </p:sp>
      <p:sp>
        <p:nvSpPr>
          <p:cNvPr id="3" name="Content Placeholder 2"/>
          <p:cNvSpPr>
            <a:spLocks noGrp="1"/>
          </p:cNvSpPr>
          <p:nvPr>
            <p:ph type="body" idx="1"/>
          </p:nvPr>
        </p:nvSpPr>
        <p:spPr>
          <a:xfrm>
            <a:off x="663137" y="1836114"/>
            <a:ext cx="7604563" cy="3757289"/>
          </a:xfrm>
        </p:spPr>
        <p:txBody>
          <a:bodyPr>
            <a:normAutofit fontScale="92500" lnSpcReduction="20000"/>
          </a:bodyPr>
          <a:lstStyle/>
          <a:p>
            <a:pPr>
              <a:buClr>
                <a:srgbClr val="C00000"/>
              </a:buClr>
            </a:pPr>
            <a:r>
              <a:rPr lang="en-US" dirty="0" err="1">
                <a:latin typeface="+mn-lt"/>
              </a:rPr>
              <a:t>PrEP</a:t>
            </a:r>
            <a:r>
              <a:rPr lang="en-US" dirty="0">
                <a:latin typeface="+mn-lt"/>
              </a:rPr>
              <a:t> is geared towards individuals who are HIV negative</a:t>
            </a:r>
          </a:p>
          <a:p>
            <a:pPr>
              <a:buClr>
                <a:srgbClr val="C00000"/>
              </a:buClr>
            </a:pPr>
            <a:r>
              <a:rPr lang="en-US" dirty="0">
                <a:latin typeface="+mn-lt"/>
              </a:rPr>
              <a:t>If you’re a heterosexual or gay/bisexual person in a relationship with someone who is HIV positive</a:t>
            </a:r>
          </a:p>
          <a:p>
            <a:pPr>
              <a:buClr>
                <a:srgbClr val="C00000"/>
              </a:buClr>
            </a:pPr>
            <a:r>
              <a:rPr lang="en-US" dirty="0">
                <a:latin typeface="+mn-lt"/>
              </a:rPr>
              <a:t>Have multiple partners (gay/bisexual or straight) whose HIV status aren’t known</a:t>
            </a:r>
          </a:p>
          <a:p>
            <a:pPr>
              <a:buClr>
                <a:srgbClr val="C00000"/>
              </a:buClr>
            </a:pPr>
            <a:r>
              <a:rPr lang="en-US" dirty="0">
                <a:latin typeface="+mn-lt"/>
              </a:rPr>
              <a:t>Engaging in unprotected anal sex</a:t>
            </a:r>
          </a:p>
          <a:p>
            <a:pPr>
              <a:buClr>
                <a:srgbClr val="C00000"/>
              </a:buClr>
            </a:pPr>
            <a:r>
              <a:rPr lang="en-US" dirty="0">
                <a:latin typeface="+mn-lt"/>
              </a:rPr>
              <a:t>Newly diagnosed with an STD</a:t>
            </a:r>
          </a:p>
          <a:p>
            <a:pPr>
              <a:buClr>
                <a:srgbClr val="C00000"/>
              </a:buClr>
            </a:pPr>
            <a:r>
              <a:rPr lang="en-US" dirty="0">
                <a:latin typeface="+mn-lt"/>
              </a:rPr>
              <a:t>If a person inject drugs, share needles</a:t>
            </a:r>
          </a:p>
          <a:p>
            <a:pPr>
              <a:buClr>
                <a:srgbClr val="C00000"/>
              </a:buClr>
            </a:pPr>
            <a:r>
              <a:rPr lang="en-US" dirty="0">
                <a:latin typeface="+mn-lt"/>
              </a:rPr>
              <a:t>Recently entered into a drug program</a:t>
            </a:r>
          </a:p>
          <a:p>
            <a:pPr>
              <a:buClr>
                <a:srgbClr val="C00000"/>
              </a:buClr>
            </a:pPr>
            <a:endParaRPr lang="en-US" dirty="0">
              <a:latin typeface="+mn-lt"/>
            </a:endParaRPr>
          </a:p>
          <a:p>
            <a:pPr>
              <a:buClr>
                <a:srgbClr val="C00000"/>
              </a:buClr>
            </a:pPr>
            <a:r>
              <a:rPr lang="en-US" b="1" dirty="0">
                <a:latin typeface="+mn-lt"/>
              </a:rPr>
              <a:t>Women who are pregnant or thinking about becoming pregnant</a:t>
            </a:r>
            <a:r>
              <a:rPr lang="en-US" dirty="0">
                <a:latin typeface="+mn-lt"/>
              </a:rPr>
              <a:t> should consult with their health care provider.</a:t>
            </a:r>
          </a:p>
        </p:txBody>
      </p:sp>
      <p:sp>
        <p:nvSpPr>
          <p:cNvPr id="7" name="TextBox 3">
            <a:extLst>
              <a:ext uri="{FF2B5EF4-FFF2-40B4-BE49-F238E27FC236}">
                <a16:creationId xmlns:a16="http://schemas.microsoft.com/office/drawing/2014/main" id="{B9002179-CC0B-814F-8150-FD4070FACBF1}"/>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1939511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877149"/>
            <a:ext cx="8337000" cy="943200"/>
          </a:xfrm>
        </p:spPr>
        <p:txBody>
          <a:bodyPr/>
          <a:lstStyle/>
          <a:p>
            <a:r>
              <a:rPr lang="en-US" b="1" dirty="0">
                <a:latin typeface="+mj-lt"/>
              </a:rPr>
              <a:t>Is </a:t>
            </a:r>
            <a:r>
              <a:rPr lang="en-US" b="1" dirty="0" err="1">
                <a:latin typeface="+mj-lt"/>
              </a:rPr>
              <a:t>P</a:t>
            </a:r>
            <a:r>
              <a:rPr lang="en-US" b="1" cap="none" dirty="0" err="1">
                <a:latin typeface="+mj-lt"/>
              </a:rPr>
              <a:t>rE</a:t>
            </a:r>
            <a:r>
              <a:rPr lang="en-US" b="1" dirty="0" err="1">
                <a:latin typeface="+mj-lt"/>
              </a:rPr>
              <a:t>P</a:t>
            </a:r>
            <a:r>
              <a:rPr lang="en-US" b="1" dirty="0">
                <a:latin typeface="+mj-lt"/>
              </a:rPr>
              <a:t> Free?</a:t>
            </a:r>
          </a:p>
        </p:txBody>
      </p:sp>
      <p:sp>
        <p:nvSpPr>
          <p:cNvPr id="3" name="Content Placeholder 2"/>
          <p:cNvSpPr>
            <a:spLocks noGrp="1"/>
          </p:cNvSpPr>
          <p:nvPr>
            <p:ph type="body" idx="1"/>
          </p:nvPr>
        </p:nvSpPr>
        <p:spPr>
          <a:xfrm>
            <a:off x="495300" y="1861585"/>
            <a:ext cx="8153400" cy="3176067"/>
          </a:xfrm>
        </p:spPr>
        <p:txBody>
          <a:bodyPr>
            <a:normAutofit fontScale="92500" lnSpcReduction="10000"/>
          </a:bodyPr>
          <a:lstStyle/>
          <a:p>
            <a:pPr>
              <a:buClr>
                <a:srgbClr val="C00000"/>
              </a:buClr>
            </a:pPr>
            <a:r>
              <a:rPr lang="en-US" dirty="0">
                <a:latin typeface="+mn-lt"/>
              </a:rPr>
              <a:t>Medicaid covers </a:t>
            </a:r>
            <a:r>
              <a:rPr lang="en-US" dirty="0" err="1">
                <a:latin typeface="+mn-lt"/>
              </a:rPr>
              <a:t>PrEP</a:t>
            </a:r>
            <a:r>
              <a:rPr lang="en-US" dirty="0">
                <a:latin typeface="+mn-lt"/>
              </a:rPr>
              <a:t> at no cost</a:t>
            </a:r>
          </a:p>
          <a:p>
            <a:pPr>
              <a:buClr>
                <a:srgbClr val="C00000"/>
              </a:buClr>
            </a:pPr>
            <a:r>
              <a:rPr lang="en-US" dirty="0">
                <a:latin typeface="+mn-lt"/>
              </a:rPr>
              <a:t>Private insurance companies cover </a:t>
            </a:r>
            <a:r>
              <a:rPr lang="en-US" dirty="0" err="1">
                <a:latin typeface="+mn-lt"/>
              </a:rPr>
              <a:t>PrEP</a:t>
            </a:r>
            <a:r>
              <a:rPr lang="en-US" dirty="0">
                <a:latin typeface="+mn-lt"/>
              </a:rPr>
              <a:t> with pre-authorization (client has to pay their co-pays)</a:t>
            </a:r>
          </a:p>
          <a:p>
            <a:pPr>
              <a:buClr>
                <a:srgbClr val="C00000"/>
              </a:buClr>
            </a:pPr>
            <a:r>
              <a:rPr lang="en-US" dirty="0">
                <a:latin typeface="+mn-lt"/>
              </a:rPr>
              <a:t>Programs such as Gilead Advancing Access (covers co-payments, deductibles, and co-insurance) Patient Access Network (covers co-payments, co-insurance and deductibles) and Patient Advocate Foundation (covers only co-payments)</a:t>
            </a:r>
          </a:p>
          <a:p>
            <a:pPr>
              <a:buClr>
                <a:srgbClr val="C00000"/>
              </a:buClr>
            </a:pPr>
            <a:endParaRPr lang="en-US" dirty="0">
              <a:latin typeface="+mn-lt"/>
            </a:endParaRPr>
          </a:p>
          <a:p>
            <a:pPr>
              <a:buClr>
                <a:srgbClr val="C00000"/>
              </a:buClr>
            </a:pPr>
            <a:r>
              <a:rPr lang="en-US" dirty="0">
                <a:latin typeface="+mn-lt"/>
              </a:rPr>
              <a:t>Resource: https://www.nastad.org/prepcost-resources/prep-assistance-programs</a:t>
            </a:r>
          </a:p>
        </p:txBody>
      </p:sp>
      <p:sp>
        <p:nvSpPr>
          <p:cNvPr id="7" name="TextBox 3">
            <a:extLst>
              <a:ext uri="{FF2B5EF4-FFF2-40B4-BE49-F238E27FC236}">
                <a16:creationId xmlns:a16="http://schemas.microsoft.com/office/drawing/2014/main" id="{C98F3523-1420-3B45-92D9-F31066F2C7C2}"/>
              </a:ext>
            </a:extLst>
          </p:cNvPr>
          <p:cNvSpPr txBox="1">
            <a:spLocks noChangeArrowheads="1"/>
          </p:cNvSpPr>
          <p:nvPr/>
        </p:nvSpPr>
        <p:spPr bwMode="auto">
          <a:xfrm>
            <a:off x="304800" y="381000"/>
            <a:ext cx="1653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675B4"/>
              </a:buClr>
              <a:buFont typeface="Wingdings" pitchFamily="2" charset="2"/>
              <a:buChar char="§"/>
              <a:defRPr sz="2400">
                <a:solidFill>
                  <a:schemeClr val="tx1"/>
                </a:solidFill>
                <a:latin typeface="Josephine Sans"/>
                <a:ea typeface="Osaka" panose="020B0600000000000000" pitchFamily="34" charset="-128"/>
              </a:defRPr>
            </a:lvl1pPr>
            <a:lvl2pPr marL="742950" indent="-28575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2pPr>
            <a:lvl3pPr marL="11430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3pPr>
            <a:lvl4pPr marL="16002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4pPr>
            <a:lvl5pPr marL="2057400" indent="-228600">
              <a:spcBef>
                <a:spcPct val="20000"/>
              </a:spcBef>
              <a:buClr>
                <a:srgbClr val="2675B4"/>
              </a:buClr>
              <a:buFont typeface="Wingdings" pitchFamily="2" charset="2"/>
              <a:buChar char="§"/>
              <a:defRPr>
                <a:solidFill>
                  <a:schemeClr val="tx1"/>
                </a:solidFill>
                <a:latin typeface="Josephine Sans"/>
                <a:ea typeface="Osaka" panose="020B0600000000000000" pitchFamily="34" charset="-128"/>
              </a:defRPr>
            </a:lvl5pPr>
            <a:lvl6pPr marL="25146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6pPr>
            <a:lvl7pPr marL="29718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7pPr>
            <a:lvl8pPr marL="34290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8pPr>
            <a:lvl9pPr marL="3886200" indent="-228600" eaLnBrk="0" fontAlgn="base" hangingPunct="0">
              <a:spcBef>
                <a:spcPct val="20000"/>
              </a:spcBef>
              <a:spcAft>
                <a:spcPct val="0"/>
              </a:spcAft>
              <a:buClr>
                <a:srgbClr val="2675B4"/>
              </a:buClr>
              <a:buFont typeface="Wingdings" pitchFamily="2" charset="2"/>
              <a:buChar char="§"/>
              <a:defRPr>
                <a:solidFill>
                  <a:schemeClr val="tx1"/>
                </a:solidFill>
                <a:latin typeface="Josephine Sans"/>
                <a:ea typeface="Osaka" panose="020B0600000000000000" pitchFamily="34" charset="-128"/>
              </a:defRPr>
            </a:lvl9pPr>
          </a:lstStyle>
          <a:p>
            <a:pPr>
              <a:spcBef>
                <a:spcPct val="0"/>
              </a:spcBef>
              <a:buClrTx/>
              <a:buFontTx/>
              <a:buNone/>
            </a:pPr>
            <a:r>
              <a:rPr lang="en-US" altLang="en-US" sz="1400" dirty="0">
                <a:solidFill>
                  <a:schemeClr val="bg1"/>
                </a:solidFill>
                <a:latin typeface="Arial" panose="020B0604020202020204" pitchFamily="34" charset="0"/>
              </a:rPr>
              <a:t>PEP, </a:t>
            </a:r>
            <a:r>
              <a:rPr lang="en-US" altLang="en-US" sz="1400" dirty="0" err="1">
                <a:solidFill>
                  <a:schemeClr val="bg1"/>
                </a:solidFill>
                <a:latin typeface="Arial" panose="020B0604020202020204" pitchFamily="34" charset="0"/>
              </a:rPr>
              <a:t>PrEP</a:t>
            </a:r>
            <a:r>
              <a:rPr lang="en-US" altLang="en-US" sz="1400" dirty="0">
                <a:solidFill>
                  <a:schemeClr val="bg1"/>
                </a:solidFill>
                <a:latin typeface="Arial" panose="020B0604020202020204" pitchFamily="34" charset="0"/>
              </a:rPr>
              <a:t> &amp; </a:t>
            </a:r>
            <a:r>
              <a:rPr lang="en-US" altLang="en-US" sz="1400" dirty="0" err="1">
                <a:solidFill>
                  <a:schemeClr val="bg1"/>
                </a:solidFill>
                <a:latin typeface="Arial" panose="020B0604020202020204" pitchFamily="34" charset="0"/>
              </a:rPr>
              <a:t>TasP</a:t>
            </a:r>
            <a:endParaRPr lang="en-US" alt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3634794913"/>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Osak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Osaka"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848</TotalTime>
  <Words>1805</Words>
  <Application>Microsoft Office PowerPoint</Application>
  <PresentationFormat>On-screen Show (4:3)</PresentationFormat>
  <Paragraphs>223</Paragraphs>
  <Slides>31</Slides>
  <Notes>31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Arial</vt:lpstr>
      <vt:lpstr>Arial Bold</vt:lpstr>
      <vt:lpstr>Calibri</vt:lpstr>
      <vt:lpstr>Josefin Sans</vt:lpstr>
      <vt:lpstr>Josefin Sans SemiBold</vt:lpstr>
      <vt:lpstr>Josephine Sans</vt:lpstr>
      <vt:lpstr>Josephine Sans Semi</vt:lpstr>
      <vt:lpstr>Noto Sans Symbols</vt:lpstr>
      <vt:lpstr>Wingdings</vt:lpstr>
      <vt:lpstr>Blank Presentation</vt:lpstr>
      <vt:lpstr>1_Blank Presentation</vt:lpstr>
      <vt:lpstr>PEP, PrEP, and TasP</vt:lpstr>
      <vt:lpstr>Objectives </vt:lpstr>
      <vt:lpstr>What is PEP?</vt:lpstr>
      <vt:lpstr>When Should PEP Be Taken?</vt:lpstr>
      <vt:lpstr>Is PEP Free?</vt:lpstr>
      <vt:lpstr>What is PrEP?</vt:lpstr>
      <vt:lpstr>What is PrEP? (continued)</vt:lpstr>
      <vt:lpstr>Who is recommended to take PrEP?</vt:lpstr>
      <vt:lpstr>Is PrEP Free?</vt:lpstr>
      <vt:lpstr>Treatment as Prevention (TasP)</vt:lpstr>
      <vt:lpstr>What is U = U?</vt:lpstr>
      <vt:lpstr>ACTIVITY: Game Time!</vt:lpstr>
      <vt:lpstr>Question</vt:lpstr>
      <vt:lpstr>Answer</vt:lpstr>
      <vt:lpstr>Question</vt:lpstr>
      <vt:lpstr>Answer</vt:lpstr>
      <vt:lpstr>Question </vt:lpstr>
      <vt:lpstr>Answer</vt:lpstr>
      <vt:lpstr>Question</vt:lpstr>
      <vt:lpstr>Answer</vt:lpstr>
      <vt:lpstr>Question</vt:lpstr>
      <vt:lpstr>Answer</vt:lpstr>
      <vt:lpstr>Question</vt:lpstr>
      <vt:lpstr>Answer</vt:lpstr>
      <vt:lpstr>Question</vt:lpstr>
      <vt:lpstr>Answer</vt:lpstr>
      <vt:lpstr>Question</vt:lpstr>
      <vt:lpstr>Answer</vt:lpstr>
      <vt:lpstr>Question</vt:lpstr>
      <vt:lpstr>Answer</vt:lpstr>
      <vt:lpstr>Resources</vt:lpstr>
    </vt:vector>
  </TitlesOfParts>
  <Company>Boston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PEP, PreP, and TASP</dc:title>
  <dc:creator>Rojo, Maria Campos</dc:creator>
  <cp:lastModifiedBy>Mandel, Nicole</cp:lastModifiedBy>
  <cp:revision>67</cp:revision>
  <cp:lastPrinted>2019-03-29T17:15:58Z</cp:lastPrinted>
  <dcterms:created xsi:type="dcterms:W3CDTF">2018-09-10T17:33:40Z</dcterms:created>
  <dcterms:modified xsi:type="dcterms:W3CDTF">2020-08-09T22:59:48Z</dcterms:modified>
</cp:coreProperties>
</file>