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Josefin Sans" panose="020B0604020202020204" pitchFamily="2" charset="0"/>
      <p:regular r:id="rId20"/>
      <p:bold r:id="rId21"/>
      <p:italic r:id="rId22"/>
      <p:boldItalic r:id="rId23"/>
    </p:embeddedFont>
    <p:embeddedFont>
      <p:font typeface="Josefin Sans SemiBold" panose="020B0604020202020204"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jVcv+ymw2JnH0fX494/sm0qHqZ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26" autoAdjust="0"/>
  </p:normalViewPr>
  <p:slideViewPr>
    <p:cSldViewPr snapToGrid="0">
      <p:cViewPr varScale="1">
        <p:scale>
          <a:sx n="71" d="100"/>
          <a:sy n="71" d="100"/>
        </p:scale>
        <p:origin x="2676"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6975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180" name="Google Shape;1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51475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Cover any key points the group did not discuss during their presentation. </a:t>
            </a:r>
            <a:endParaRPr/>
          </a:p>
          <a:p>
            <a:pPr marL="0" lvl="0" indent="0" algn="l" rtl="0">
              <a:lnSpc>
                <a:spcPct val="100000"/>
              </a:lnSpc>
              <a:spcBef>
                <a:spcPts val="0"/>
              </a:spcBef>
              <a:spcAft>
                <a:spcPts val="0"/>
              </a:spcAft>
              <a:buSzPts val="1400"/>
              <a:buNone/>
            </a:pPr>
            <a:endParaRPr/>
          </a:p>
        </p:txBody>
      </p:sp>
      <p:sp>
        <p:nvSpPr>
          <p:cNvPr id="247" name="Google Shape;24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21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Cover any key points the group did not discuss during their presentation. </a:t>
            </a:r>
            <a:endParaRPr/>
          </a:p>
          <a:p>
            <a:pPr marL="0" lvl="0" indent="0" algn="l" rtl="0">
              <a:lnSpc>
                <a:spcPct val="100000"/>
              </a:lnSpc>
              <a:spcBef>
                <a:spcPts val="0"/>
              </a:spcBef>
              <a:spcAft>
                <a:spcPts val="0"/>
              </a:spcAft>
              <a:buSzPts val="1400"/>
              <a:buNone/>
            </a:pPr>
            <a:endParaRPr/>
          </a:p>
        </p:txBody>
      </p:sp>
      <p:sp>
        <p:nvSpPr>
          <p:cNvPr id="255" name="Google Shape;25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182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Cover any key points the group did not discuss during their presentation.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In closing, i</a:t>
            </a:r>
            <a:r>
              <a:rPr lang="en-US" sz="1200" b="0" i="0" u="none" strike="noStrike" cap="none" dirty="0">
                <a:solidFill>
                  <a:schemeClr val="dk1"/>
                </a:solidFill>
                <a:latin typeface="Calibri"/>
                <a:ea typeface="Calibri"/>
                <a:cs typeface="Calibri"/>
                <a:sym typeface="Calibri"/>
              </a:rPr>
              <a:t>t’s important to understand common comorbidities associated with HIV, possible causes, side effects, and how best to manage comorbidities while living with HIV. People don’t die from HIV or AIDS; they die from complications of the disease, which can include comorbidities. </a:t>
            </a:r>
            <a:endParaRPr dirty="0"/>
          </a:p>
        </p:txBody>
      </p:sp>
      <p:sp>
        <p:nvSpPr>
          <p:cNvPr id="263" name="Google Shape;2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112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objectives.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Ask, “What do you think of when we say comorbidity?” Allow time for participants to answer. </a:t>
            </a:r>
            <a:endParaRPr/>
          </a:p>
          <a:p>
            <a:pPr marL="457200" lvl="0" indent="-228600" algn="l" rtl="0">
              <a:lnSpc>
                <a:spcPct val="100000"/>
              </a:lnSpc>
              <a:spcBef>
                <a:spcPts val="0"/>
              </a:spcBef>
              <a:spcAft>
                <a:spcPts val="0"/>
              </a:spcAft>
              <a:buSzPts val="1400"/>
              <a:buNone/>
            </a:pPr>
            <a:endParaRPr/>
          </a:p>
        </p:txBody>
      </p:sp>
      <p:sp>
        <p:nvSpPr>
          <p:cNvPr id="186" name="Google Shape;1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30444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slide. </a:t>
            </a:r>
            <a:endParaRPr dirty="0"/>
          </a:p>
          <a:p>
            <a:pPr marL="0" lvl="0" indent="0" algn="l" rtl="0">
              <a:lnSpc>
                <a:spcPct val="100000"/>
              </a:lnSpc>
              <a:spcBef>
                <a:spcPts val="0"/>
              </a:spcBef>
              <a:spcAft>
                <a:spcPts val="0"/>
              </a:spcAft>
              <a:buSzPts val="1400"/>
              <a:buNone/>
            </a:pPr>
            <a:endParaRPr dirty="0"/>
          </a:p>
        </p:txBody>
      </p:sp>
      <p:sp>
        <p:nvSpPr>
          <p:cNvPr id="193" name="Google Shape;19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882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listing the most commonly treated comorbidities for people with HIV. </a:t>
            </a:r>
            <a:endParaRPr/>
          </a:p>
        </p:txBody>
      </p:sp>
      <p:sp>
        <p:nvSpPr>
          <p:cNvPr id="201" name="Google Shape;201;p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252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t>Group activity</a:t>
            </a:r>
            <a:endParaRPr/>
          </a:p>
          <a:p>
            <a:pPr marL="171450" lvl="0" indent="-171450" algn="l" rtl="0">
              <a:lnSpc>
                <a:spcPct val="100000"/>
              </a:lnSpc>
              <a:spcBef>
                <a:spcPts val="0"/>
              </a:spcBef>
              <a:spcAft>
                <a:spcPts val="0"/>
              </a:spcAft>
              <a:buSzPts val="1400"/>
              <a:buFont typeface="Arial"/>
              <a:buChar char="•"/>
            </a:pPr>
            <a:r>
              <a:rPr lang="en-US" sz="1200"/>
              <a:t>Divide participants into 6 groups (one for each comorbidity) and guide them through the next activity. </a:t>
            </a:r>
            <a:endParaRPr/>
          </a:p>
          <a:p>
            <a:pPr marL="171450" lvl="0" indent="-171450" algn="l" rtl="0">
              <a:lnSpc>
                <a:spcPct val="100000"/>
              </a:lnSpc>
              <a:spcBef>
                <a:spcPts val="0"/>
              </a:spcBef>
              <a:spcAft>
                <a:spcPts val="0"/>
              </a:spcAft>
              <a:buSzPts val="1400"/>
              <a:buFont typeface="Arial"/>
              <a:buChar char="•"/>
            </a:pPr>
            <a:r>
              <a:rPr lang="en-US" sz="1200"/>
              <a:t>Say, “Today we will be research assistants to our doctors, learning as much information as we can about each comorbidity. We will conduct our own brief research on the most common comorbidities that affect people with HIV.”</a:t>
            </a:r>
            <a:endParaRPr/>
          </a:p>
          <a:p>
            <a:pPr marL="171450" lvl="0" indent="-171450" algn="l" rtl="0">
              <a:lnSpc>
                <a:spcPct val="100000"/>
              </a:lnSpc>
              <a:spcBef>
                <a:spcPts val="0"/>
              </a:spcBef>
              <a:spcAft>
                <a:spcPts val="0"/>
              </a:spcAft>
              <a:buSzPts val="1400"/>
              <a:buFont typeface="Arial"/>
              <a:buChar char="•"/>
            </a:pPr>
            <a:r>
              <a:rPr lang="en-US" sz="1200"/>
              <a:t>Give each group a different comorbidity fact sheet, flip chart sheets, and markers. </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209" name="Google Shape;2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2665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t>Ask each group </a:t>
            </a:r>
            <a:r>
              <a:rPr lang="en-US" sz="1200" b="0" i="0" u="none" strike="noStrike" cap="none">
                <a:solidFill>
                  <a:schemeClr val="dk1"/>
                </a:solidFill>
                <a:latin typeface="Calibri"/>
                <a:ea typeface="Calibri"/>
                <a:cs typeface="Calibri"/>
                <a:sym typeface="Calibri"/>
              </a:rPr>
              <a:t>to choose a recorder and a reporter. The recorder will write on the flip chart sheet key points about the comorbidity, and the reporter will present these points, including how it can potentially result in negative outcomes for a client living with HIV.</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Each group must answer the questions listed on the slide, as well as create a piece of artwork. Each question is worth five points, for a total of 20 points, with extra credit for completing an illustration.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Each group will have </a:t>
            </a:r>
            <a:r>
              <a:rPr lang="en-US" sz="1200" b="0"/>
              <a:t>20 minutes </a:t>
            </a:r>
            <a:r>
              <a:rPr lang="en-US" sz="1200"/>
              <a:t>to prepare and five minutes to share in a teach back to the larger group.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15" name="Google Shape;2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098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Cover any key points the group did not discuss during their presentation. </a:t>
            </a:r>
            <a:endParaRPr/>
          </a:p>
          <a:p>
            <a:pPr marL="0" lvl="0" indent="0" algn="l" rtl="0">
              <a:lnSpc>
                <a:spcPct val="100000"/>
              </a:lnSpc>
              <a:spcBef>
                <a:spcPts val="0"/>
              </a:spcBef>
              <a:spcAft>
                <a:spcPts val="0"/>
              </a:spcAft>
              <a:buSzPts val="1400"/>
              <a:buNone/>
            </a:pPr>
            <a:endParaRPr/>
          </a:p>
        </p:txBody>
      </p:sp>
      <p:sp>
        <p:nvSpPr>
          <p:cNvPr id="223" name="Google Shape;223;p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7627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Cover any key points the group did not discuss during their presentation. </a:t>
            </a:r>
            <a:endParaRPr/>
          </a:p>
          <a:p>
            <a:pPr marL="0" lvl="0" indent="0" algn="l" rtl="0">
              <a:lnSpc>
                <a:spcPct val="100000"/>
              </a:lnSpc>
              <a:spcBef>
                <a:spcPts val="0"/>
              </a:spcBef>
              <a:spcAft>
                <a:spcPts val="0"/>
              </a:spcAft>
              <a:buSzPts val="1400"/>
              <a:buNone/>
            </a:pPr>
            <a:endParaRPr/>
          </a:p>
        </p:txBody>
      </p:sp>
      <p:sp>
        <p:nvSpPr>
          <p:cNvPr id="232" name="Google Shape;232;p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120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Cover any key points the group did not discuss during their presentation. </a:t>
            </a:r>
            <a:endParaRPr/>
          </a:p>
          <a:p>
            <a:pPr marL="0" lvl="0" indent="0" algn="l" rtl="0">
              <a:lnSpc>
                <a:spcPct val="100000"/>
              </a:lnSpc>
              <a:spcBef>
                <a:spcPts val="0"/>
              </a:spcBef>
              <a:spcAft>
                <a:spcPts val="0"/>
              </a:spcAft>
              <a:buSzPts val="1400"/>
              <a:buNone/>
            </a:pPr>
            <a:endParaRPr/>
          </a:p>
        </p:txBody>
      </p:sp>
      <p:sp>
        <p:nvSpPr>
          <p:cNvPr id="239" name="Google Shape;23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06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14"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14"/>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14"/>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Center for Innovation in Social Work &amp; Health</a:t>
            </a:r>
            <a:endParaRPr/>
          </a:p>
        </p:txBody>
      </p:sp>
      <p:sp>
        <p:nvSpPr>
          <p:cNvPr id="23" name="Google Shape;23;p14"/>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 name="Google Shape;24;p14"/>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14"/>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5"/>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Google Shape;81;p25"/>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4"/>
        <p:cNvGrpSpPr/>
        <p:nvPr/>
      </p:nvGrpSpPr>
      <p:grpSpPr>
        <a:xfrm>
          <a:off x="0" y="0"/>
          <a:ext cx="0" cy="0"/>
          <a:chOff x="0" y="0"/>
          <a:chExt cx="0" cy="0"/>
        </a:xfrm>
      </p:grpSpPr>
      <p:sp>
        <p:nvSpPr>
          <p:cNvPr id="85" name="Google Shape;85;p26"/>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86" name="Google Shape;86;p26"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7"/>
        <p:cNvGrpSpPr/>
        <p:nvPr/>
      </p:nvGrpSpPr>
      <p:grpSpPr>
        <a:xfrm>
          <a:off x="0" y="0"/>
          <a:ext cx="0" cy="0"/>
          <a:chOff x="0" y="0"/>
          <a:chExt cx="0" cy="0"/>
        </a:xfrm>
      </p:grpSpPr>
      <p:pic>
        <p:nvPicPr>
          <p:cNvPr id="88" name="Google Shape;88;p27"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9" name="Google Shape;89;p27"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0" name="Google Shape;90;p27"/>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91" name="Google Shape;91;p27"/>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27"/>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lnSpc>
                <a:spcPct val="100000"/>
              </a:lnSpc>
              <a:spcBef>
                <a:spcPts val="6600"/>
              </a:spcBef>
              <a:spcAft>
                <a:spcPts val="0"/>
              </a:spcAft>
              <a:buNone/>
            </a:pPr>
            <a:r>
              <a:rPr lang="en-US" sz="14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lnSpc>
                <a:spcPct val="100000"/>
              </a:lnSpc>
              <a:spcBef>
                <a:spcPts val="0"/>
              </a:spcBef>
              <a:spcAft>
                <a:spcPts val="0"/>
              </a:spcAft>
              <a:buNone/>
            </a:pPr>
            <a:r>
              <a:rPr lang="en-US" sz="14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93" name="Google Shape;93;p27"/>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28"/>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28"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7" name="Google Shape;97;p28"/>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8"/>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00" name="Google Shape;100;p28"/>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8"/>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3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11" name="Google Shape;111;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2400"/>
              <a:buNone/>
              <a:defRPr sz="1800">
                <a:solidFill>
                  <a:srgbClr val="888888"/>
                </a:solidFill>
              </a:defRPr>
            </a:lvl1pPr>
            <a:lvl2pPr marL="914400" lvl="1" indent="-228600" algn="l">
              <a:lnSpc>
                <a:spcPct val="90000"/>
              </a:lnSpc>
              <a:spcBef>
                <a:spcPts val="375"/>
              </a:spcBef>
              <a:spcAft>
                <a:spcPts val="0"/>
              </a:spcAft>
              <a:buClr>
                <a:srgbClr val="888888"/>
              </a:buClr>
              <a:buSzPts val="2000"/>
              <a:buNone/>
              <a:defRPr sz="1500">
                <a:solidFill>
                  <a:srgbClr val="888888"/>
                </a:solidFill>
              </a:defRPr>
            </a:lvl2pPr>
            <a:lvl3pPr marL="1371600" lvl="2" indent="-228600" algn="l">
              <a:lnSpc>
                <a:spcPct val="90000"/>
              </a:lnSpc>
              <a:spcBef>
                <a:spcPts val="375"/>
              </a:spcBef>
              <a:spcAft>
                <a:spcPts val="0"/>
              </a:spcAft>
              <a:buClr>
                <a:srgbClr val="888888"/>
              </a:buClr>
              <a:buSzPts val="1800"/>
              <a:buNone/>
              <a:defRPr sz="1350">
                <a:solidFill>
                  <a:srgbClr val="888888"/>
                </a:solidFill>
              </a:defRPr>
            </a:lvl3pPr>
            <a:lvl4pPr marL="1828800" lvl="3" indent="-228600" algn="l">
              <a:lnSpc>
                <a:spcPct val="90000"/>
              </a:lnSpc>
              <a:spcBef>
                <a:spcPts val="375"/>
              </a:spcBef>
              <a:spcAft>
                <a:spcPts val="0"/>
              </a:spcAft>
              <a:buClr>
                <a:srgbClr val="888888"/>
              </a:buClr>
              <a:buSzPts val="1600"/>
              <a:buNone/>
              <a:defRPr sz="1200">
                <a:solidFill>
                  <a:srgbClr val="888888"/>
                </a:solidFill>
              </a:defRPr>
            </a:lvl4pPr>
            <a:lvl5pPr marL="2286000" lvl="4" indent="-228600" algn="l">
              <a:lnSpc>
                <a:spcPct val="90000"/>
              </a:lnSpc>
              <a:spcBef>
                <a:spcPts val="375"/>
              </a:spcBef>
              <a:spcAft>
                <a:spcPts val="0"/>
              </a:spcAft>
              <a:buClr>
                <a:srgbClr val="888888"/>
              </a:buClr>
              <a:buSzPts val="1600"/>
              <a:buNone/>
              <a:defRPr sz="1200">
                <a:solidFill>
                  <a:srgbClr val="888888"/>
                </a:solidFill>
              </a:defRPr>
            </a:lvl5pPr>
            <a:lvl6pPr marL="2743200" lvl="5" indent="-228600" algn="l">
              <a:lnSpc>
                <a:spcPct val="90000"/>
              </a:lnSpc>
              <a:spcBef>
                <a:spcPts val="375"/>
              </a:spcBef>
              <a:spcAft>
                <a:spcPts val="0"/>
              </a:spcAft>
              <a:buClr>
                <a:srgbClr val="888888"/>
              </a:buClr>
              <a:buSzPts val="1600"/>
              <a:buNone/>
              <a:defRPr sz="1200">
                <a:solidFill>
                  <a:srgbClr val="888888"/>
                </a:solidFill>
              </a:defRPr>
            </a:lvl6pPr>
            <a:lvl7pPr marL="3200400" lvl="6" indent="-228600" algn="l">
              <a:lnSpc>
                <a:spcPct val="90000"/>
              </a:lnSpc>
              <a:spcBef>
                <a:spcPts val="375"/>
              </a:spcBef>
              <a:spcAft>
                <a:spcPts val="0"/>
              </a:spcAft>
              <a:buClr>
                <a:srgbClr val="888888"/>
              </a:buClr>
              <a:buSzPts val="1600"/>
              <a:buNone/>
              <a:defRPr sz="1200">
                <a:solidFill>
                  <a:srgbClr val="888888"/>
                </a:solidFill>
              </a:defRPr>
            </a:lvl7pPr>
            <a:lvl8pPr marL="3657600" lvl="7" indent="-228600" algn="l">
              <a:lnSpc>
                <a:spcPct val="90000"/>
              </a:lnSpc>
              <a:spcBef>
                <a:spcPts val="375"/>
              </a:spcBef>
              <a:spcAft>
                <a:spcPts val="0"/>
              </a:spcAft>
              <a:buClr>
                <a:srgbClr val="888888"/>
              </a:buClr>
              <a:buSzPts val="1600"/>
              <a:buNone/>
              <a:defRPr sz="1200">
                <a:solidFill>
                  <a:srgbClr val="888888"/>
                </a:solidFill>
              </a:defRPr>
            </a:lvl8pPr>
            <a:lvl9pPr marL="4114800" lvl="8" indent="-22860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23" name="Google Shape;12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0" name="Google Shape;130;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136" name="Google Shape;136;p3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7" name="Google Shape;137;p3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138" name="Google Shape;138;p3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9" name="Google Shape;13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
        <p:nvSpPr>
          <p:cNvPr id="148" name="Google Shape;14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Google Shape;152;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750"/>
              </a:spcBef>
              <a:spcAft>
                <a:spcPts val="0"/>
              </a:spcAft>
              <a:buClr>
                <a:schemeClr val="dk1"/>
              </a:buClr>
              <a:buSzPts val="3200"/>
              <a:buChar char="•"/>
              <a:defRPr sz="2400"/>
            </a:lvl1pPr>
            <a:lvl2pPr marL="914400" lvl="1" indent="-406400" algn="l">
              <a:lnSpc>
                <a:spcPct val="90000"/>
              </a:lnSpc>
              <a:spcBef>
                <a:spcPts val="375"/>
              </a:spcBef>
              <a:spcAft>
                <a:spcPts val="0"/>
              </a:spcAft>
              <a:buClr>
                <a:schemeClr val="dk1"/>
              </a:buClr>
              <a:buSzPts val="2800"/>
              <a:buChar char="•"/>
              <a:defRPr sz="2100"/>
            </a:lvl2pPr>
            <a:lvl3pPr marL="1371600" lvl="2" indent="-381000" algn="l">
              <a:lnSpc>
                <a:spcPct val="90000"/>
              </a:lnSpc>
              <a:spcBef>
                <a:spcPts val="375"/>
              </a:spcBef>
              <a:spcAft>
                <a:spcPts val="0"/>
              </a:spcAft>
              <a:buClr>
                <a:schemeClr val="dk1"/>
              </a:buClr>
              <a:buSzPts val="2400"/>
              <a:buChar char="•"/>
              <a:defRPr sz="1800"/>
            </a:lvl3pPr>
            <a:lvl4pPr marL="1828800" lvl="3" indent="-355600" algn="l">
              <a:lnSpc>
                <a:spcPct val="90000"/>
              </a:lnSpc>
              <a:spcBef>
                <a:spcPts val="375"/>
              </a:spcBef>
              <a:spcAft>
                <a:spcPts val="0"/>
              </a:spcAft>
              <a:buClr>
                <a:schemeClr val="dk1"/>
              </a:buClr>
              <a:buSzPts val="2000"/>
              <a:buChar char="•"/>
              <a:defRPr sz="1500"/>
            </a:lvl4pPr>
            <a:lvl5pPr marL="2286000" lvl="4" indent="-355600" algn="l">
              <a:lnSpc>
                <a:spcPct val="90000"/>
              </a:lnSpc>
              <a:spcBef>
                <a:spcPts val="375"/>
              </a:spcBef>
              <a:spcAft>
                <a:spcPts val="0"/>
              </a:spcAft>
              <a:buClr>
                <a:schemeClr val="dk1"/>
              </a:buClr>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154" name="Google Shape;154;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155" name="Google Shape;155;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1" name="Google Shape;161;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162" name="Google Shape;162;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5"/>
        <p:cNvGrpSpPr/>
        <p:nvPr/>
      </p:nvGrpSpPr>
      <p:grpSpPr>
        <a:xfrm>
          <a:off x="0" y="0"/>
          <a:ext cx="0" cy="0"/>
          <a:chOff x="0" y="0"/>
          <a:chExt cx="0" cy="0"/>
        </a:xfrm>
      </p:grpSpPr>
      <p:sp>
        <p:nvSpPr>
          <p:cNvPr id="166" name="Google Shape;166;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1"/>
        <p:cNvGrpSpPr/>
        <p:nvPr/>
      </p:nvGrpSpPr>
      <p:grpSpPr>
        <a:xfrm>
          <a:off x="0" y="0"/>
          <a:ext cx="0" cy="0"/>
          <a:chOff x="0" y="0"/>
          <a:chExt cx="0" cy="0"/>
        </a:xfrm>
      </p:grpSpPr>
      <p:sp>
        <p:nvSpPr>
          <p:cNvPr id="172" name="Google Shape;172;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4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5"/>
        <p:cNvGrpSpPr/>
        <p:nvPr/>
      </p:nvGrpSpPr>
      <p:grpSpPr>
        <a:xfrm>
          <a:off x="0" y="0"/>
          <a:ext cx="0" cy="0"/>
          <a:chOff x="0" y="0"/>
          <a:chExt cx="0" cy="0"/>
        </a:xfrm>
      </p:grpSpPr>
      <p:pic>
        <p:nvPicPr>
          <p:cNvPr id="36" name="Google Shape;36;p1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7" name="Google Shape;37;p1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 name="Google Shape;38;p1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2" name="Google Shape;42;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
        <p:cNvGrpSpPr/>
        <p:nvPr/>
      </p:nvGrpSpPr>
      <p:grpSpPr>
        <a:xfrm>
          <a:off x="0" y="0"/>
          <a:ext cx="0" cy="0"/>
          <a:chOff x="0" y="0"/>
          <a:chExt cx="0" cy="0"/>
        </a:xfrm>
      </p:grpSpPr>
      <p:pic>
        <p:nvPicPr>
          <p:cNvPr id="45" name="Google Shape;45;p19"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19"/>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 name="Google Shape;47;p19"/>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48" name="Google Shape;48;p1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3"/>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1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baseline="30000">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6" name="Google Shape;16;p13"/>
          <p:cNvPicPr preferRelativeResize="0"/>
          <p:nvPr/>
        </p:nvPicPr>
        <p:blipFill rotWithShape="1">
          <a:blip r:embed="rId17">
            <a:alphaModFix/>
          </a:blip>
          <a:srcRect/>
          <a:stretch/>
        </p:blipFill>
        <p:spPr>
          <a:xfrm>
            <a:off x="609600" y="5867400"/>
            <a:ext cx="2438400" cy="804863"/>
          </a:xfrm>
          <a:prstGeom prst="rect">
            <a:avLst/>
          </a:prstGeom>
          <a:noFill/>
          <a:ln>
            <a:noFill/>
          </a:ln>
        </p:spPr>
      </p:pic>
      <p:cxnSp>
        <p:nvCxnSpPr>
          <p:cNvPr id="17" name="Google Shape;17;p13"/>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13" descr="standardfooter_sized.jpg"/>
          <p:cNvPicPr preferRelativeResize="0"/>
          <p:nvPr/>
        </p:nvPicPr>
        <p:blipFill rotWithShape="1">
          <a:blip r:embed="rId18">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6" name="Google Shape;106;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7" name="Google Shape;107;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HIV and Comorbidities </a:t>
            </a:r>
            <a:br>
              <a:rPr lang="en-US" dirty="0"/>
            </a:b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title"/>
          </p:nvPr>
        </p:nvSpPr>
        <p:spPr>
          <a:xfrm>
            <a:off x="457200" y="842627"/>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n-US" b="1" dirty="0">
                <a:latin typeface="Arial"/>
                <a:ea typeface="Arial"/>
                <a:cs typeface="Arial"/>
                <a:sym typeface="Arial"/>
              </a:rPr>
              <a:t>HIV and Hepatitis C</a:t>
            </a:r>
            <a:endParaRPr b="1" dirty="0">
              <a:latin typeface="Arial"/>
              <a:ea typeface="Arial"/>
              <a:cs typeface="Arial"/>
              <a:sym typeface="Arial"/>
            </a:endParaRPr>
          </a:p>
        </p:txBody>
      </p:sp>
      <p:sp>
        <p:nvSpPr>
          <p:cNvPr id="250" name="Google Shape;250;p10"/>
          <p:cNvSpPr txBox="1">
            <a:spLocks noGrp="1"/>
          </p:cNvSpPr>
          <p:nvPr>
            <p:ph type="body" idx="1"/>
          </p:nvPr>
        </p:nvSpPr>
        <p:spPr>
          <a:xfrm>
            <a:off x="457200" y="1819660"/>
            <a:ext cx="4953000" cy="3394472"/>
          </a:xfrm>
          <a:prstGeom prst="rect">
            <a:avLst/>
          </a:prstGeom>
          <a:noFill/>
          <a:ln>
            <a:noFill/>
          </a:ln>
        </p:spPr>
        <p:txBody>
          <a:bodyPr spcFirstLastPara="1" wrap="square" lIns="0" tIns="34275" rIns="0" bIns="34275" anchor="t" anchorCtr="0">
            <a:noAutofit/>
          </a:bodyPr>
          <a:lstStyle/>
          <a:p>
            <a:pPr marL="0" lvl="0" indent="0" algn="l" rtl="0">
              <a:spcBef>
                <a:spcPts val="0"/>
              </a:spcBef>
              <a:spcAft>
                <a:spcPts val="0"/>
              </a:spcAft>
              <a:buSzPts val="2400"/>
              <a:buNone/>
            </a:pPr>
            <a:r>
              <a:rPr lang="en-US" b="1" dirty="0">
                <a:latin typeface="Arial"/>
                <a:ea typeface="Arial"/>
                <a:cs typeface="Arial"/>
                <a:sym typeface="Arial"/>
              </a:rPr>
              <a:t>Key Points</a:t>
            </a:r>
            <a:endParaRPr dirty="0">
              <a:latin typeface="Arial"/>
              <a:ea typeface="Arial"/>
              <a:cs typeface="Arial"/>
              <a:sym typeface="Arial"/>
            </a:endParaRPr>
          </a:p>
          <a:p>
            <a:pPr marL="0" lvl="0" indent="0" algn="l" rtl="0">
              <a:spcBef>
                <a:spcPts val="0"/>
              </a:spcBef>
              <a:spcAft>
                <a:spcPts val="0"/>
              </a:spcAft>
              <a:buSzPts val="2400"/>
              <a:buNone/>
            </a:pPr>
            <a:endParaRPr b="1" dirty="0">
              <a:latin typeface="Arial"/>
              <a:ea typeface="Arial"/>
              <a:cs typeface="Arial"/>
              <a:sym typeface="Arial"/>
            </a:endParaRPr>
          </a:p>
          <a:p>
            <a:pPr marL="342900" lvl="0" indent="-342900" algn="l" rtl="0">
              <a:spcBef>
                <a:spcPts val="330"/>
              </a:spcBef>
              <a:spcAft>
                <a:spcPts val="0"/>
              </a:spcAft>
              <a:buClr>
                <a:srgbClr val="C00000"/>
              </a:buClr>
              <a:buSzPts val="2200"/>
              <a:buChar char="▪"/>
            </a:pPr>
            <a:r>
              <a:rPr lang="en-US" dirty="0">
                <a:latin typeface="Arial"/>
                <a:ea typeface="Arial"/>
                <a:cs typeface="Arial"/>
                <a:sym typeface="Arial"/>
              </a:rPr>
              <a:t>A blood test for antibodies will show exposure to hepatitis C.</a:t>
            </a:r>
            <a:endParaRPr dirty="0">
              <a:latin typeface="Arial"/>
              <a:ea typeface="Arial"/>
              <a:cs typeface="Arial"/>
              <a:sym typeface="Arial"/>
            </a:endParaRPr>
          </a:p>
          <a:p>
            <a:pPr marL="342900" lvl="0" indent="-342900" algn="l" rtl="0">
              <a:spcBef>
                <a:spcPts val="330"/>
              </a:spcBef>
              <a:spcAft>
                <a:spcPts val="0"/>
              </a:spcAft>
              <a:buClr>
                <a:srgbClr val="C00000"/>
              </a:buClr>
              <a:buSzPts val="2200"/>
              <a:buChar char="▪"/>
            </a:pPr>
            <a:r>
              <a:rPr lang="en-US" dirty="0">
                <a:latin typeface="Arial"/>
                <a:ea typeface="Arial"/>
                <a:cs typeface="Arial"/>
                <a:sym typeface="Arial"/>
              </a:rPr>
              <a:t>HIV treatment has particular benefits for people with HIV and hepatitis C co-infection.</a:t>
            </a:r>
            <a:endParaRPr dirty="0">
              <a:latin typeface="Arial"/>
              <a:ea typeface="Arial"/>
              <a:cs typeface="Arial"/>
              <a:sym typeface="Arial"/>
            </a:endParaRPr>
          </a:p>
          <a:p>
            <a:pPr marL="342900" lvl="0" indent="-342900" algn="l" rtl="0">
              <a:spcBef>
                <a:spcPts val="330"/>
              </a:spcBef>
              <a:spcAft>
                <a:spcPts val="0"/>
              </a:spcAft>
              <a:buClr>
                <a:srgbClr val="C00000"/>
              </a:buClr>
              <a:buSzPts val="2200"/>
              <a:buChar char="▪"/>
            </a:pPr>
            <a:r>
              <a:rPr lang="en-US" dirty="0">
                <a:latin typeface="Arial"/>
                <a:ea typeface="Arial"/>
                <a:cs typeface="Arial"/>
                <a:sym typeface="Arial"/>
              </a:rPr>
              <a:t>Hepatitis C treatment can cure most people of hepatitis C.</a:t>
            </a:r>
            <a:endParaRPr dirty="0">
              <a:latin typeface="Arial"/>
              <a:ea typeface="Arial"/>
              <a:cs typeface="Arial"/>
              <a:sym typeface="Arial"/>
            </a:endParaRPr>
          </a:p>
          <a:p>
            <a:pPr marL="0" lvl="0" indent="0" algn="l" rtl="0">
              <a:spcBef>
                <a:spcPts val="360"/>
              </a:spcBef>
              <a:spcAft>
                <a:spcPts val="0"/>
              </a:spcAft>
              <a:buSzPts val="2400"/>
              <a:buNone/>
            </a:pPr>
            <a:endParaRPr dirty="0">
              <a:latin typeface="Arial"/>
              <a:ea typeface="Arial"/>
              <a:cs typeface="Arial"/>
              <a:sym typeface="Arial"/>
            </a:endParaRPr>
          </a:p>
          <a:p>
            <a:pPr marL="0" lvl="0" indent="0" algn="l" rtl="0">
              <a:spcBef>
                <a:spcPts val="360"/>
              </a:spcBef>
              <a:spcAft>
                <a:spcPts val="0"/>
              </a:spcAft>
              <a:buSzPts val="2400"/>
              <a:buNone/>
            </a:pPr>
            <a:endParaRPr dirty="0">
              <a:latin typeface="Arial"/>
              <a:ea typeface="Arial"/>
              <a:cs typeface="Arial"/>
              <a:sym typeface="Arial"/>
            </a:endParaRPr>
          </a:p>
        </p:txBody>
      </p:sp>
      <p:sp>
        <p:nvSpPr>
          <p:cNvPr id="251" name="Google Shape;251;p10"/>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pic>
        <p:nvPicPr>
          <p:cNvPr id="252" name="Google Shape;252;p10"/>
          <p:cNvPicPr preferRelativeResize="0"/>
          <p:nvPr/>
        </p:nvPicPr>
        <p:blipFill rotWithShape="1">
          <a:blip r:embed="rId3">
            <a:alphaModFix/>
          </a:blip>
          <a:srcRect/>
          <a:stretch/>
        </p:blipFill>
        <p:spPr>
          <a:xfrm>
            <a:off x="5715000" y="2332621"/>
            <a:ext cx="3150773" cy="236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title"/>
          </p:nvPr>
        </p:nvSpPr>
        <p:spPr>
          <a:xfrm>
            <a:off x="457200" y="914400"/>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n-US" b="1" dirty="0">
                <a:latin typeface="Arial"/>
                <a:ea typeface="Arial"/>
                <a:cs typeface="Arial"/>
                <a:sym typeface="Arial"/>
              </a:rPr>
              <a:t>HIV and Depression</a:t>
            </a:r>
            <a:endParaRPr b="1" dirty="0">
              <a:latin typeface="Arial"/>
              <a:ea typeface="Arial"/>
              <a:cs typeface="Arial"/>
              <a:sym typeface="Arial"/>
            </a:endParaRPr>
          </a:p>
        </p:txBody>
      </p:sp>
      <p:sp>
        <p:nvSpPr>
          <p:cNvPr id="258" name="Google Shape;258;p11"/>
          <p:cNvSpPr txBox="1">
            <a:spLocks noGrp="1"/>
          </p:cNvSpPr>
          <p:nvPr>
            <p:ph type="body" idx="1"/>
          </p:nvPr>
        </p:nvSpPr>
        <p:spPr>
          <a:xfrm>
            <a:off x="457200" y="1981200"/>
            <a:ext cx="8110538" cy="2571750"/>
          </a:xfrm>
          <a:prstGeom prst="rect">
            <a:avLst/>
          </a:prstGeom>
          <a:noFill/>
          <a:ln>
            <a:noFill/>
          </a:ln>
        </p:spPr>
        <p:txBody>
          <a:bodyPr spcFirstLastPara="1" wrap="square" lIns="0" tIns="34275" rIns="0" bIns="34275" anchor="t" anchorCtr="0">
            <a:noAutofit/>
          </a:bodyPr>
          <a:lstStyle/>
          <a:p>
            <a:pPr marL="0" lvl="0" indent="0" algn="l" rtl="0">
              <a:lnSpc>
                <a:spcPct val="80000"/>
              </a:lnSpc>
              <a:spcBef>
                <a:spcPts val="0"/>
              </a:spcBef>
              <a:spcAft>
                <a:spcPts val="0"/>
              </a:spcAft>
              <a:buSzPts val="2402"/>
              <a:buNone/>
            </a:pPr>
            <a:r>
              <a:rPr lang="en-US" b="1" dirty="0">
                <a:latin typeface="Arial"/>
                <a:ea typeface="Arial"/>
                <a:cs typeface="Arial"/>
                <a:sym typeface="Arial"/>
              </a:rPr>
              <a:t>Key Points</a:t>
            </a:r>
            <a:endParaRPr dirty="0">
              <a:latin typeface="Arial"/>
              <a:ea typeface="Arial"/>
              <a:cs typeface="Arial"/>
              <a:sym typeface="Arial"/>
            </a:endParaRPr>
          </a:p>
          <a:p>
            <a:pPr marL="0" lvl="0" indent="0" algn="l" rtl="0">
              <a:lnSpc>
                <a:spcPct val="80000"/>
              </a:lnSpc>
              <a:spcBef>
                <a:spcPts val="326"/>
              </a:spcBef>
              <a:spcAft>
                <a:spcPts val="0"/>
              </a:spcAft>
              <a:buClr>
                <a:srgbClr val="C00000"/>
              </a:buClr>
              <a:buSzPts val="2170"/>
              <a:buNone/>
            </a:pPr>
            <a:endParaRPr b="1" dirty="0">
              <a:latin typeface="Arial"/>
              <a:ea typeface="Arial"/>
              <a:cs typeface="Arial"/>
              <a:sym typeface="Arial"/>
            </a:endParaRPr>
          </a:p>
          <a:p>
            <a:pPr marL="342900" lvl="0" indent="-342900" algn="l" rtl="0">
              <a:lnSpc>
                <a:spcPct val="80000"/>
              </a:lnSpc>
              <a:spcBef>
                <a:spcPts val="326"/>
              </a:spcBef>
              <a:spcAft>
                <a:spcPts val="0"/>
              </a:spcAft>
              <a:buClr>
                <a:srgbClr val="C00000"/>
              </a:buClr>
              <a:buSzPts val="2170"/>
              <a:buChar char="▪"/>
            </a:pPr>
            <a:r>
              <a:rPr lang="en-US" sz="2200" dirty="0">
                <a:latin typeface="Arial"/>
                <a:ea typeface="Arial"/>
                <a:cs typeface="Arial"/>
                <a:sym typeface="Arial"/>
              </a:rPr>
              <a:t>Depression can be a life-threatening disorder.</a:t>
            </a:r>
            <a:endParaRPr dirty="0"/>
          </a:p>
          <a:p>
            <a:pPr marL="342900" lvl="0" indent="-205105" algn="l" rtl="0">
              <a:lnSpc>
                <a:spcPct val="80000"/>
              </a:lnSpc>
              <a:spcBef>
                <a:spcPts val="326"/>
              </a:spcBef>
              <a:spcAft>
                <a:spcPts val="0"/>
              </a:spcAft>
              <a:buClr>
                <a:srgbClr val="C00000"/>
              </a:buClr>
              <a:buSzPts val="2170"/>
              <a:buNone/>
            </a:pPr>
            <a:endParaRPr sz="2200" dirty="0">
              <a:latin typeface="Arial"/>
              <a:ea typeface="Arial"/>
              <a:cs typeface="Arial"/>
              <a:sym typeface="Arial"/>
            </a:endParaRPr>
          </a:p>
          <a:p>
            <a:pPr marL="342900" lvl="0" indent="-342900" algn="l" rtl="0">
              <a:lnSpc>
                <a:spcPct val="80000"/>
              </a:lnSpc>
              <a:spcBef>
                <a:spcPts val="326"/>
              </a:spcBef>
              <a:spcAft>
                <a:spcPts val="0"/>
              </a:spcAft>
              <a:buClr>
                <a:srgbClr val="C00000"/>
              </a:buClr>
              <a:buSzPts val="2170"/>
              <a:buChar char="▪"/>
            </a:pPr>
            <a:r>
              <a:rPr lang="en-US" sz="2200" dirty="0">
                <a:latin typeface="Arial"/>
                <a:ea typeface="Arial"/>
                <a:cs typeface="Arial"/>
                <a:sym typeface="Arial"/>
              </a:rPr>
              <a:t>Depression among people with HIV is common and is associated with increased high-risk behavior, nonadherence to ART, and progression of immunodeficiency.</a:t>
            </a:r>
            <a:endParaRPr dirty="0"/>
          </a:p>
          <a:p>
            <a:pPr marL="342900" lvl="0" indent="-205105" algn="l" rtl="0">
              <a:lnSpc>
                <a:spcPct val="80000"/>
              </a:lnSpc>
              <a:spcBef>
                <a:spcPts val="326"/>
              </a:spcBef>
              <a:spcAft>
                <a:spcPts val="0"/>
              </a:spcAft>
              <a:buClr>
                <a:srgbClr val="C00000"/>
              </a:buClr>
              <a:buSzPts val="2170"/>
              <a:buNone/>
            </a:pPr>
            <a:endParaRPr sz="2200" dirty="0">
              <a:latin typeface="Arial"/>
              <a:ea typeface="Arial"/>
              <a:cs typeface="Arial"/>
              <a:sym typeface="Arial"/>
            </a:endParaRPr>
          </a:p>
          <a:p>
            <a:pPr marL="342900" lvl="0" indent="-342900" algn="l" rtl="0">
              <a:lnSpc>
                <a:spcPct val="80000"/>
              </a:lnSpc>
              <a:spcBef>
                <a:spcPts val="326"/>
              </a:spcBef>
              <a:spcAft>
                <a:spcPts val="0"/>
              </a:spcAft>
              <a:buClr>
                <a:srgbClr val="C00000"/>
              </a:buClr>
              <a:buSzPts val="2170"/>
              <a:buChar char="▪"/>
            </a:pPr>
            <a:r>
              <a:rPr lang="en-US" sz="2200" dirty="0">
                <a:latin typeface="Arial"/>
                <a:ea typeface="Arial"/>
                <a:cs typeface="Arial"/>
                <a:sym typeface="Arial"/>
              </a:rPr>
              <a:t>Depression can be diagnosed and treatment can be initiated in the primary care setting.</a:t>
            </a:r>
            <a:endParaRPr sz="2200" dirty="0">
              <a:latin typeface="Arial"/>
              <a:ea typeface="Arial"/>
              <a:cs typeface="Arial"/>
              <a:sym typeface="Arial"/>
            </a:endParaRPr>
          </a:p>
        </p:txBody>
      </p:sp>
      <p:sp>
        <p:nvSpPr>
          <p:cNvPr id="259" name="Google Shape;259;p11"/>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pic>
        <p:nvPicPr>
          <p:cNvPr id="260" name="Google Shape;260;p11"/>
          <p:cNvPicPr preferRelativeResize="0"/>
          <p:nvPr/>
        </p:nvPicPr>
        <p:blipFill rotWithShape="1">
          <a:blip r:embed="rId3">
            <a:alphaModFix/>
          </a:blip>
          <a:srcRect/>
          <a:stretch/>
        </p:blipFill>
        <p:spPr>
          <a:xfrm>
            <a:off x="6553200" y="914400"/>
            <a:ext cx="2288458" cy="17154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2"/>
          <p:cNvSpPr txBox="1">
            <a:spLocks noGrp="1"/>
          </p:cNvSpPr>
          <p:nvPr>
            <p:ph type="title"/>
          </p:nvPr>
        </p:nvSpPr>
        <p:spPr>
          <a:xfrm>
            <a:off x="457200" y="764871"/>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n-US" b="1" dirty="0">
                <a:latin typeface="Arial"/>
                <a:ea typeface="Arial"/>
                <a:cs typeface="Arial"/>
                <a:sym typeface="Arial"/>
              </a:rPr>
              <a:t>HIV and Drug Use </a:t>
            </a:r>
            <a:endParaRPr b="1" dirty="0">
              <a:latin typeface="Arial"/>
              <a:ea typeface="Arial"/>
              <a:cs typeface="Arial"/>
              <a:sym typeface="Arial"/>
            </a:endParaRPr>
          </a:p>
        </p:txBody>
      </p:sp>
      <p:sp>
        <p:nvSpPr>
          <p:cNvPr id="266" name="Google Shape;266;p12"/>
          <p:cNvSpPr txBox="1">
            <a:spLocks noGrp="1"/>
          </p:cNvSpPr>
          <p:nvPr>
            <p:ph type="body" idx="1"/>
          </p:nvPr>
        </p:nvSpPr>
        <p:spPr>
          <a:xfrm>
            <a:off x="457200" y="1762125"/>
            <a:ext cx="8229600" cy="3571875"/>
          </a:xfrm>
          <a:prstGeom prst="rect">
            <a:avLst/>
          </a:prstGeom>
          <a:noFill/>
          <a:ln>
            <a:noFill/>
          </a:ln>
        </p:spPr>
        <p:txBody>
          <a:bodyPr spcFirstLastPara="1" wrap="square" lIns="0" tIns="34275" rIns="0" bIns="34275" anchor="t" anchorCtr="0">
            <a:noAutofit/>
          </a:bodyPr>
          <a:lstStyle/>
          <a:p>
            <a:pPr marL="0" lvl="0" indent="0" algn="l" rtl="0">
              <a:lnSpc>
                <a:spcPct val="80000"/>
              </a:lnSpc>
              <a:spcBef>
                <a:spcPts val="0"/>
              </a:spcBef>
              <a:spcAft>
                <a:spcPts val="0"/>
              </a:spcAft>
              <a:buSzPts val="2090"/>
              <a:buNone/>
            </a:pPr>
            <a:r>
              <a:rPr lang="en-US" sz="2200" b="1" dirty="0">
                <a:latin typeface="Arial"/>
                <a:ea typeface="Arial"/>
                <a:cs typeface="Arial"/>
                <a:sym typeface="Arial"/>
              </a:rPr>
              <a:t>Key Points</a:t>
            </a:r>
            <a:endParaRPr sz="2200" dirty="0">
              <a:latin typeface="Arial"/>
              <a:ea typeface="Arial"/>
              <a:cs typeface="Arial"/>
              <a:sym typeface="Arial"/>
            </a:endParaRPr>
          </a:p>
          <a:p>
            <a:pPr marL="0" lvl="0" indent="0" algn="l" rtl="0">
              <a:lnSpc>
                <a:spcPct val="80000"/>
              </a:lnSpc>
              <a:spcBef>
                <a:spcPts val="242"/>
              </a:spcBef>
              <a:spcAft>
                <a:spcPts val="0"/>
              </a:spcAft>
              <a:buSzPts val="1615"/>
              <a:buNone/>
            </a:pPr>
            <a:endParaRPr sz="2000" b="1" dirty="0">
              <a:latin typeface="Arial"/>
              <a:ea typeface="Arial"/>
              <a:cs typeface="Arial"/>
              <a:sym typeface="Arial"/>
            </a:endParaRPr>
          </a:p>
          <a:p>
            <a:pPr marL="342900" lvl="0" indent="-342900" algn="l" rtl="0">
              <a:lnSpc>
                <a:spcPct val="80000"/>
              </a:lnSpc>
              <a:spcBef>
                <a:spcPts val="285"/>
              </a:spcBef>
              <a:spcAft>
                <a:spcPts val="0"/>
              </a:spcAft>
              <a:buClr>
                <a:srgbClr val="C00000"/>
              </a:buClr>
              <a:buSzPts val="1900"/>
              <a:buChar char="▪"/>
            </a:pPr>
            <a:r>
              <a:rPr lang="en-US" sz="2000" dirty="0">
                <a:latin typeface="Arial"/>
                <a:ea typeface="Arial"/>
                <a:cs typeface="Arial"/>
                <a:sym typeface="Arial"/>
              </a:rPr>
              <a:t>Substance use disorders (SUDs) are common among people with HIV: 40% of people with HIV in the United States are associated with injection drug use (IDU), either directly or by having an IDU sex partner.</a:t>
            </a:r>
            <a:endParaRPr dirty="0"/>
          </a:p>
          <a:p>
            <a:pPr marL="342900" lvl="0" indent="-342900" algn="l" rtl="0">
              <a:lnSpc>
                <a:spcPct val="80000"/>
              </a:lnSpc>
              <a:spcBef>
                <a:spcPts val="285"/>
              </a:spcBef>
              <a:spcAft>
                <a:spcPts val="0"/>
              </a:spcAft>
              <a:buClr>
                <a:srgbClr val="C00000"/>
              </a:buClr>
              <a:buSzPts val="1900"/>
              <a:buChar char="▪"/>
            </a:pPr>
            <a:r>
              <a:rPr lang="en-US" sz="2000" dirty="0">
                <a:latin typeface="Arial"/>
                <a:ea typeface="Arial"/>
                <a:cs typeface="Arial"/>
                <a:sym typeface="Arial"/>
              </a:rPr>
              <a:t>Among people who inject drugs in the United States, 40-45% have HIV.</a:t>
            </a:r>
            <a:endParaRPr dirty="0"/>
          </a:p>
          <a:p>
            <a:pPr marL="342900" lvl="0" indent="-342900" algn="l" rtl="0">
              <a:lnSpc>
                <a:spcPct val="80000"/>
              </a:lnSpc>
              <a:spcBef>
                <a:spcPts val="285"/>
              </a:spcBef>
              <a:spcAft>
                <a:spcPts val="0"/>
              </a:spcAft>
              <a:buClr>
                <a:srgbClr val="C00000"/>
              </a:buClr>
              <a:buSzPts val="1900"/>
              <a:buChar char="▪"/>
            </a:pPr>
            <a:r>
              <a:rPr lang="en-US" sz="2000" dirty="0">
                <a:latin typeface="Arial"/>
                <a:ea typeface="Arial"/>
                <a:cs typeface="Arial"/>
                <a:sym typeface="Arial"/>
              </a:rPr>
              <a:t>Substance use is a significant cause of morbidity and mortality in itself, and it is associated with HIV transmission and acquisition.</a:t>
            </a:r>
            <a:endParaRPr dirty="0"/>
          </a:p>
          <a:p>
            <a:pPr marL="342900" lvl="0" indent="-342900" algn="l" rtl="0">
              <a:lnSpc>
                <a:spcPct val="80000"/>
              </a:lnSpc>
              <a:spcBef>
                <a:spcPts val="285"/>
              </a:spcBef>
              <a:spcAft>
                <a:spcPts val="0"/>
              </a:spcAft>
              <a:buClr>
                <a:srgbClr val="C00000"/>
              </a:buClr>
              <a:buSzPts val="1900"/>
              <a:buChar char="▪"/>
            </a:pPr>
            <a:r>
              <a:rPr lang="en-US" sz="2000" dirty="0">
                <a:latin typeface="Arial"/>
                <a:ea typeface="Arial"/>
                <a:cs typeface="Arial"/>
                <a:sym typeface="Arial"/>
              </a:rPr>
              <a:t>Ask all patients about any current or recent use of illicit drugs or alcohol, or misuse of prescription drugs. Ask specifically about injection drugs, opioids, methamphetamines, cocaine, and "club drugs."</a:t>
            </a:r>
            <a:endParaRPr sz="2000" dirty="0">
              <a:latin typeface="Arial"/>
              <a:ea typeface="Arial"/>
              <a:cs typeface="Arial"/>
              <a:sym typeface="Arial"/>
            </a:endParaRPr>
          </a:p>
          <a:p>
            <a:pPr marL="0" lvl="0" indent="0" algn="l" rtl="0">
              <a:lnSpc>
                <a:spcPct val="80000"/>
              </a:lnSpc>
              <a:spcBef>
                <a:spcPts val="171"/>
              </a:spcBef>
              <a:spcAft>
                <a:spcPts val="0"/>
              </a:spcAft>
              <a:buSzPts val="1140"/>
              <a:buNone/>
            </a:pPr>
            <a:endParaRPr sz="2000" dirty="0">
              <a:latin typeface="Arial"/>
              <a:ea typeface="Arial"/>
              <a:cs typeface="Arial"/>
              <a:sym typeface="Arial"/>
            </a:endParaRPr>
          </a:p>
          <a:p>
            <a:pPr marL="0" lvl="0" indent="0" algn="l" rtl="0">
              <a:lnSpc>
                <a:spcPct val="80000"/>
              </a:lnSpc>
              <a:spcBef>
                <a:spcPts val="178"/>
              </a:spcBef>
              <a:spcAft>
                <a:spcPts val="0"/>
              </a:spcAft>
              <a:buSzPts val="1187"/>
              <a:buNone/>
            </a:pPr>
            <a:endParaRPr sz="2000" dirty="0">
              <a:latin typeface="Arial"/>
              <a:ea typeface="Arial"/>
              <a:cs typeface="Arial"/>
              <a:sym typeface="Arial"/>
            </a:endParaRPr>
          </a:p>
        </p:txBody>
      </p:sp>
      <p:sp>
        <p:nvSpPr>
          <p:cNvPr id="267" name="Google Shape;267;p12"/>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pic>
        <p:nvPicPr>
          <p:cNvPr id="268" name="Google Shape;268;p12"/>
          <p:cNvPicPr preferRelativeResize="0"/>
          <p:nvPr/>
        </p:nvPicPr>
        <p:blipFill rotWithShape="1">
          <a:blip r:embed="rId3">
            <a:alphaModFix/>
          </a:blip>
          <a:srcRect/>
          <a:stretch/>
        </p:blipFill>
        <p:spPr>
          <a:xfrm>
            <a:off x="6629400" y="772246"/>
            <a:ext cx="2022986" cy="15219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Objectives	</a:t>
            </a:r>
            <a:endParaRPr/>
          </a:p>
        </p:txBody>
      </p:sp>
      <p:sp>
        <p:nvSpPr>
          <p:cNvPr id="189" name="Google Shape;189;p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n-US" dirty="0">
                <a:latin typeface="Arial"/>
                <a:ea typeface="Arial"/>
                <a:cs typeface="Arial"/>
                <a:sym typeface="Arial"/>
              </a:rPr>
              <a:t>At the end of this unit participants will be able to: </a:t>
            </a:r>
            <a:endParaRPr dirty="0"/>
          </a:p>
          <a:p>
            <a:pPr marL="342900" lvl="0" indent="-342900" algn="l" rtl="0">
              <a:spcBef>
                <a:spcPts val="480"/>
              </a:spcBef>
              <a:spcAft>
                <a:spcPts val="0"/>
              </a:spcAft>
              <a:buClr>
                <a:srgbClr val="C00000"/>
              </a:buClr>
              <a:buSzPts val="2400"/>
              <a:buChar char="▪"/>
            </a:pPr>
            <a:r>
              <a:rPr lang="en-US" dirty="0">
                <a:latin typeface="Arial"/>
                <a:ea typeface="Arial"/>
                <a:cs typeface="Arial"/>
                <a:sym typeface="Arial"/>
              </a:rPr>
              <a:t>Name common comorbidities most often associated with HIV </a:t>
            </a:r>
            <a:endParaRPr dirty="0"/>
          </a:p>
          <a:p>
            <a:pPr marL="342900" lvl="0" indent="-342900" algn="l" rtl="0">
              <a:spcBef>
                <a:spcPts val="480"/>
              </a:spcBef>
              <a:spcAft>
                <a:spcPts val="0"/>
              </a:spcAft>
              <a:buClr>
                <a:srgbClr val="C00000"/>
              </a:buClr>
              <a:buSzPts val="2400"/>
              <a:buChar char="▪"/>
            </a:pPr>
            <a:r>
              <a:rPr lang="en-US" dirty="0">
                <a:latin typeface="Arial"/>
                <a:ea typeface="Arial"/>
                <a:cs typeface="Arial"/>
                <a:sym typeface="Arial"/>
              </a:rPr>
              <a:t>Understand how best to manage comorbidities including but not limited to: diabetics, hepatitis C, hypertension, kidney disease, depression, and substance abuse</a:t>
            </a:r>
            <a:endParaRPr dirty="0"/>
          </a:p>
        </p:txBody>
      </p:sp>
      <p:sp>
        <p:nvSpPr>
          <p:cNvPr id="190" name="Google Shape;190;p2"/>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a:spLocks noGrp="1"/>
          </p:cNvSpPr>
          <p:nvPr>
            <p:ph type="title"/>
          </p:nvPr>
        </p:nvSpPr>
        <p:spPr>
          <a:xfrm>
            <a:off x="457200" y="1000125"/>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n-US" b="1" dirty="0">
                <a:latin typeface="Arial"/>
                <a:ea typeface="Arial"/>
                <a:cs typeface="Arial"/>
                <a:sym typeface="Arial"/>
              </a:rPr>
              <a:t>HIV and Comorbidities</a:t>
            </a:r>
            <a:endParaRPr b="1" dirty="0">
              <a:latin typeface="Arial"/>
              <a:ea typeface="Arial"/>
              <a:cs typeface="Arial"/>
              <a:sym typeface="Arial"/>
            </a:endParaRPr>
          </a:p>
        </p:txBody>
      </p:sp>
      <p:sp>
        <p:nvSpPr>
          <p:cNvPr id="196" name="Google Shape;196;p3"/>
          <p:cNvSpPr txBox="1">
            <a:spLocks noGrp="1"/>
          </p:cNvSpPr>
          <p:nvPr>
            <p:ph type="body" idx="1"/>
          </p:nvPr>
        </p:nvSpPr>
        <p:spPr>
          <a:xfrm>
            <a:off x="457200" y="1981200"/>
            <a:ext cx="8229600" cy="2571750"/>
          </a:xfrm>
          <a:prstGeom prst="rect">
            <a:avLst/>
          </a:prstGeom>
          <a:noFill/>
          <a:ln>
            <a:noFill/>
          </a:ln>
        </p:spPr>
        <p:txBody>
          <a:bodyPr spcFirstLastPara="1" wrap="square" lIns="0" tIns="34275" rIns="0" bIns="34275" anchor="t" anchorCtr="0">
            <a:noAutofit/>
          </a:bodyPr>
          <a:lstStyle/>
          <a:p>
            <a:pPr marL="0" lvl="0" indent="0" algn="l" rtl="0">
              <a:spcBef>
                <a:spcPts val="0"/>
              </a:spcBef>
              <a:spcAft>
                <a:spcPts val="0"/>
              </a:spcAft>
              <a:buSzPts val="2400"/>
              <a:buNone/>
            </a:pPr>
            <a:r>
              <a:rPr lang="en-US" b="1">
                <a:latin typeface="Arial"/>
                <a:ea typeface="Arial"/>
                <a:cs typeface="Arial"/>
                <a:sym typeface="Arial"/>
              </a:rPr>
              <a:t>What is Comorbidity? </a:t>
            </a:r>
            <a:endParaRPr>
              <a:latin typeface="Arial"/>
              <a:ea typeface="Arial"/>
              <a:cs typeface="Arial"/>
              <a:sym typeface="Arial"/>
            </a:endParaRPr>
          </a:p>
          <a:p>
            <a:pPr marL="342900" lvl="0" indent="-342900" algn="l" rtl="0">
              <a:spcBef>
                <a:spcPts val="360"/>
              </a:spcBef>
              <a:spcAft>
                <a:spcPts val="0"/>
              </a:spcAft>
              <a:buClr>
                <a:srgbClr val="C00000"/>
              </a:buClr>
              <a:buSzPts val="2400"/>
              <a:buChar char="▪"/>
            </a:pPr>
            <a:r>
              <a:rPr lang="en-US">
                <a:latin typeface="Arial"/>
                <a:ea typeface="Arial"/>
                <a:cs typeface="Arial"/>
                <a:sym typeface="Arial"/>
              </a:rPr>
              <a:t>When two disorders or illnesses occur in the same person, simultaneously or sequentially, they are described as comorbid. </a:t>
            </a:r>
            <a:endParaRPr>
              <a:latin typeface="Arial"/>
              <a:ea typeface="Arial"/>
              <a:cs typeface="Arial"/>
              <a:sym typeface="Arial"/>
            </a:endParaRPr>
          </a:p>
          <a:p>
            <a:pPr marL="342900" lvl="0" indent="-342900" algn="l" rtl="0">
              <a:spcBef>
                <a:spcPts val="360"/>
              </a:spcBef>
              <a:spcAft>
                <a:spcPts val="0"/>
              </a:spcAft>
              <a:buClr>
                <a:srgbClr val="C00000"/>
              </a:buClr>
              <a:buSzPts val="2400"/>
              <a:buChar char="▪"/>
            </a:pPr>
            <a:r>
              <a:rPr lang="en-US">
                <a:latin typeface="Arial"/>
                <a:ea typeface="Arial"/>
                <a:cs typeface="Arial"/>
                <a:sym typeface="Arial"/>
              </a:rPr>
              <a:t>Comorbidity also implies interactions between the illnesses that affect the course and prognosis of both.</a:t>
            </a:r>
            <a:endParaRPr>
              <a:latin typeface="Arial"/>
              <a:ea typeface="Arial"/>
              <a:cs typeface="Arial"/>
              <a:sym typeface="Arial"/>
            </a:endParaRPr>
          </a:p>
          <a:p>
            <a:pPr marL="0" lvl="0" indent="0" algn="l" rtl="0">
              <a:spcBef>
                <a:spcPts val="360"/>
              </a:spcBef>
              <a:spcAft>
                <a:spcPts val="0"/>
              </a:spcAft>
              <a:buSzPts val="2400"/>
              <a:buNone/>
            </a:pPr>
            <a:endParaRPr>
              <a:latin typeface="Arial"/>
              <a:ea typeface="Arial"/>
              <a:cs typeface="Arial"/>
              <a:sym typeface="Arial"/>
            </a:endParaRPr>
          </a:p>
        </p:txBody>
      </p:sp>
      <p:sp>
        <p:nvSpPr>
          <p:cNvPr id="197" name="Google Shape;197;p3"/>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p:cNvSpPr txBox="1">
            <a:spLocks noGrp="1"/>
          </p:cNvSpPr>
          <p:nvPr>
            <p:ph type="title"/>
          </p:nvPr>
        </p:nvSpPr>
        <p:spPr>
          <a:xfrm>
            <a:off x="495300" y="1014376"/>
            <a:ext cx="8337000" cy="707400"/>
          </a:xfrm>
          <a:prstGeom prst="rect">
            <a:avLst/>
          </a:prstGeom>
          <a:noFill/>
          <a:ln>
            <a:noFill/>
          </a:ln>
        </p:spPr>
        <p:txBody>
          <a:bodyPr spcFirstLastPara="1" wrap="square" lIns="0" tIns="68550" rIns="68550" bIns="68550" anchor="t" anchorCtr="0">
            <a:noAutofit/>
          </a:bodyPr>
          <a:lstStyle/>
          <a:p>
            <a:pPr marL="0" lvl="0" indent="0" algn="l" rtl="0">
              <a:spcBef>
                <a:spcPts val="0"/>
              </a:spcBef>
              <a:spcAft>
                <a:spcPts val="0"/>
              </a:spcAft>
              <a:buNone/>
            </a:pPr>
            <a:r>
              <a:rPr lang="en-US" b="1" dirty="0">
                <a:latin typeface="Arial"/>
                <a:ea typeface="Arial"/>
                <a:cs typeface="Arial"/>
                <a:sym typeface="Arial"/>
              </a:rPr>
              <a:t>HIV and Comorbidities   </a:t>
            </a:r>
            <a:endParaRPr b="1" dirty="0">
              <a:latin typeface="Arial"/>
              <a:ea typeface="Arial"/>
              <a:cs typeface="Arial"/>
              <a:sym typeface="Arial"/>
            </a:endParaRPr>
          </a:p>
        </p:txBody>
      </p:sp>
      <p:sp>
        <p:nvSpPr>
          <p:cNvPr id="204" name="Google Shape;204;p4"/>
          <p:cNvSpPr txBox="1">
            <a:spLocks noGrp="1"/>
          </p:cNvSpPr>
          <p:nvPr>
            <p:ph type="body" idx="1"/>
          </p:nvPr>
        </p:nvSpPr>
        <p:spPr>
          <a:xfrm>
            <a:off x="495300" y="2047375"/>
            <a:ext cx="7271925" cy="3210425"/>
          </a:xfrm>
          <a:prstGeom prst="rect">
            <a:avLst/>
          </a:prstGeom>
          <a:noFill/>
          <a:ln>
            <a:noFill/>
          </a:ln>
        </p:spPr>
        <p:txBody>
          <a:bodyPr spcFirstLastPara="1" wrap="square" lIns="0" tIns="0" rIns="68550" bIns="0" anchor="t" anchorCtr="0">
            <a:noAutofit/>
          </a:bodyPr>
          <a:lstStyle/>
          <a:p>
            <a:pPr marL="0" lvl="0" indent="0" algn="l" rtl="0">
              <a:lnSpc>
                <a:spcPct val="90000"/>
              </a:lnSpc>
              <a:spcBef>
                <a:spcPts val="0"/>
              </a:spcBef>
              <a:spcAft>
                <a:spcPts val="0"/>
              </a:spcAft>
              <a:buSzPts val="2220"/>
              <a:buNone/>
            </a:pPr>
            <a:r>
              <a:rPr lang="en-US" b="1">
                <a:latin typeface="Arial"/>
                <a:ea typeface="Arial"/>
                <a:cs typeface="Arial"/>
                <a:sym typeface="Arial"/>
              </a:rPr>
              <a:t>Most commonly treated:</a:t>
            </a:r>
            <a:endParaRPr>
              <a:latin typeface="Arial"/>
              <a:ea typeface="Arial"/>
              <a:cs typeface="Arial"/>
              <a:sym typeface="Arial"/>
            </a:endParaRPr>
          </a:p>
          <a:p>
            <a:pPr marL="0" lvl="0" indent="0" algn="l" rtl="0">
              <a:lnSpc>
                <a:spcPct val="90000"/>
              </a:lnSpc>
              <a:spcBef>
                <a:spcPts val="0"/>
              </a:spcBef>
              <a:spcAft>
                <a:spcPts val="0"/>
              </a:spcAft>
              <a:buSzPts val="1665"/>
              <a:buNone/>
            </a:pPr>
            <a:endParaRPr b="1">
              <a:latin typeface="Arial"/>
              <a:ea typeface="Arial"/>
              <a:cs typeface="Arial"/>
              <a:sym typeface="Arial"/>
            </a:endParaRPr>
          </a:p>
          <a:p>
            <a:pPr marL="342900" lvl="0" indent="-342900" algn="l" rtl="0">
              <a:lnSpc>
                <a:spcPct val="90000"/>
              </a:lnSpc>
              <a:spcBef>
                <a:spcPts val="0"/>
              </a:spcBef>
              <a:spcAft>
                <a:spcPts val="0"/>
              </a:spcAft>
              <a:buClr>
                <a:srgbClr val="C00000"/>
              </a:buClr>
              <a:buSzPts val="2220"/>
              <a:buChar char="▪"/>
            </a:pPr>
            <a:r>
              <a:rPr lang="en-US">
                <a:latin typeface="Arial"/>
                <a:ea typeface="Arial"/>
                <a:cs typeface="Arial"/>
                <a:sym typeface="Arial"/>
              </a:rPr>
              <a:t>Diabetes</a:t>
            </a:r>
            <a:endParaRPr>
              <a:latin typeface="Arial"/>
              <a:ea typeface="Arial"/>
              <a:cs typeface="Arial"/>
              <a:sym typeface="Arial"/>
            </a:endParaRPr>
          </a:p>
          <a:p>
            <a:pPr marL="342900" lvl="0" indent="-342900" algn="l" rtl="0">
              <a:lnSpc>
                <a:spcPct val="90000"/>
              </a:lnSpc>
              <a:spcBef>
                <a:spcPts val="0"/>
              </a:spcBef>
              <a:spcAft>
                <a:spcPts val="0"/>
              </a:spcAft>
              <a:buClr>
                <a:srgbClr val="C00000"/>
              </a:buClr>
              <a:buSzPts val="2220"/>
              <a:buChar char="▪"/>
            </a:pPr>
            <a:r>
              <a:rPr lang="en-US">
                <a:latin typeface="Arial"/>
                <a:ea typeface="Arial"/>
                <a:cs typeface="Arial"/>
                <a:sym typeface="Arial"/>
              </a:rPr>
              <a:t>Kidney disease</a:t>
            </a:r>
            <a:endParaRPr>
              <a:latin typeface="Arial"/>
              <a:ea typeface="Arial"/>
              <a:cs typeface="Arial"/>
              <a:sym typeface="Arial"/>
            </a:endParaRPr>
          </a:p>
          <a:p>
            <a:pPr marL="342900" lvl="0" indent="-342900" algn="l" rtl="0">
              <a:lnSpc>
                <a:spcPct val="90000"/>
              </a:lnSpc>
              <a:spcBef>
                <a:spcPts val="0"/>
              </a:spcBef>
              <a:spcAft>
                <a:spcPts val="0"/>
              </a:spcAft>
              <a:buClr>
                <a:srgbClr val="C00000"/>
              </a:buClr>
              <a:buSzPts val="2220"/>
              <a:buChar char="▪"/>
            </a:pPr>
            <a:r>
              <a:rPr lang="en-US">
                <a:latin typeface="Arial"/>
                <a:ea typeface="Arial"/>
                <a:cs typeface="Arial"/>
                <a:sym typeface="Arial"/>
              </a:rPr>
              <a:t>High blood pressure (hypertension)</a:t>
            </a:r>
            <a:endParaRPr>
              <a:latin typeface="Arial"/>
              <a:ea typeface="Arial"/>
              <a:cs typeface="Arial"/>
              <a:sym typeface="Arial"/>
            </a:endParaRPr>
          </a:p>
          <a:p>
            <a:pPr marL="342900" lvl="0" indent="-342900" algn="l" rtl="0">
              <a:lnSpc>
                <a:spcPct val="90000"/>
              </a:lnSpc>
              <a:spcBef>
                <a:spcPts val="0"/>
              </a:spcBef>
              <a:spcAft>
                <a:spcPts val="0"/>
              </a:spcAft>
              <a:buClr>
                <a:srgbClr val="C00000"/>
              </a:buClr>
              <a:buSzPts val="2220"/>
              <a:buChar char="▪"/>
            </a:pPr>
            <a:r>
              <a:rPr lang="en-US">
                <a:latin typeface="Arial"/>
                <a:ea typeface="Arial"/>
                <a:cs typeface="Arial"/>
                <a:sym typeface="Arial"/>
              </a:rPr>
              <a:t>Hepatitis C</a:t>
            </a:r>
            <a:endParaRPr>
              <a:latin typeface="Arial"/>
              <a:ea typeface="Arial"/>
              <a:cs typeface="Arial"/>
              <a:sym typeface="Arial"/>
            </a:endParaRPr>
          </a:p>
          <a:p>
            <a:pPr marL="342900" lvl="0" indent="-342900" algn="l" rtl="0">
              <a:lnSpc>
                <a:spcPct val="90000"/>
              </a:lnSpc>
              <a:spcBef>
                <a:spcPts val="0"/>
              </a:spcBef>
              <a:spcAft>
                <a:spcPts val="0"/>
              </a:spcAft>
              <a:buClr>
                <a:srgbClr val="C00000"/>
              </a:buClr>
              <a:buSzPts val="2220"/>
              <a:buChar char="▪"/>
            </a:pPr>
            <a:r>
              <a:rPr lang="en-US">
                <a:latin typeface="Arial"/>
                <a:ea typeface="Arial"/>
                <a:cs typeface="Arial"/>
                <a:sym typeface="Arial"/>
              </a:rPr>
              <a:t>Depression</a:t>
            </a:r>
            <a:endParaRPr>
              <a:latin typeface="Arial"/>
              <a:ea typeface="Arial"/>
              <a:cs typeface="Arial"/>
              <a:sym typeface="Arial"/>
            </a:endParaRPr>
          </a:p>
          <a:p>
            <a:pPr marL="342900" lvl="0" indent="-342900" algn="l" rtl="0">
              <a:lnSpc>
                <a:spcPct val="90000"/>
              </a:lnSpc>
              <a:spcBef>
                <a:spcPts val="0"/>
              </a:spcBef>
              <a:spcAft>
                <a:spcPts val="0"/>
              </a:spcAft>
              <a:buClr>
                <a:srgbClr val="C00000"/>
              </a:buClr>
              <a:buSzPts val="2220"/>
              <a:buChar char="▪"/>
            </a:pPr>
            <a:r>
              <a:rPr lang="en-US">
                <a:latin typeface="Arial"/>
                <a:ea typeface="Arial"/>
                <a:cs typeface="Arial"/>
                <a:sym typeface="Arial"/>
              </a:rPr>
              <a:t>Drug use</a:t>
            </a:r>
            <a:r>
              <a:rPr lang="en-US" sz="1665">
                <a:latin typeface="Arial"/>
                <a:ea typeface="Arial"/>
                <a:cs typeface="Arial"/>
                <a:sym typeface="Arial"/>
              </a:rPr>
              <a:t> </a:t>
            </a:r>
            <a:endParaRPr sz="1665">
              <a:latin typeface="Arial"/>
              <a:ea typeface="Arial"/>
              <a:cs typeface="Arial"/>
              <a:sym typeface="Arial"/>
            </a:endParaRPr>
          </a:p>
        </p:txBody>
      </p:sp>
      <p:sp>
        <p:nvSpPr>
          <p:cNvPr id="205" name="Google Shape;205;p4"/>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title"/>
          </p:nvPr>
        </p:nvSpPr>
        <p:spPr>
          <a:xfrm>
            <a:off x="0" y="29718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Arial"/>
                <a:ea typeface="Arial"/>
                <a:cs typeface="Arial"/>
                <a:sym typeface="Arial"/>
              </a:rPr>
              <a:t>RESEARCH ACTIVITY: </a:t>
            </a:r>
            <a:br>
              <a:rPr lang="en-US" b="1" dirty="0">
                <a:latin typeface="Arial"/>
                <a:ea typeface="Arial"/>
                <a:cs typeface="Arial"/>
                <a:sym typeface="Arial"/>
              </a:rPr>
            </a:br>
            <a:r>
              <a:rPr lang="en-US" b="1" dirty="0">
                <a:latin typeface="Arial"/>
                <a:ea typeface="Arial"/>
                <a:cs typeface="Arial"/>
                <a:sym typeface="Arial"/>
              </a:rPr>
              <a:t>HIV AND COMORBIDITIES </a:t>
            </a:r>
            <a:endParaRPr b="1"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6"/>
          <p:cNvSpPr txBox="1">
            <a:spLocks noGrp="1"/>
          </p:cNvSpPr>
          <p:nvPr>
            <p:ph type="title"/>
          </p:nvPr>
        </p:nvSpPr>
        <p:spPr>
          <a:xfrm>
            <a:off x="609600" y="9144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Activity: HIV and Co-morbidities</a:t>
            </a:r>
            <a:endParaRPr dirty="0"/>
          </a:p>
        </p:txBody>
      </p:sp>
      <p:sp>
        <p:nvSpPr>
          <p:cNvPr id="218" name="Google Shape;218;p6"/>
          <p:cNvSpPr txBox="1">
            <a:spLocks noGrp="1"/>
          </p:cNvSpPr>
          <p:nvPr>
            <p:ph type="body" idx="1"/>
          </p:nvPr>
        </p:nvSpPr>
        <p:spPr>
          <a:xfrm>
            <a:off x="457200" y="1573161"/>
            <a:ext cx="8229600" cy="285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00"/>
              <a:buNone/>
            </a:pPr>
            <a:r>
              <a:rPr lang="en-US" sz="2200" b="1" dirty="0">
                <a:latin typeface="Arial"/>
                <a:ea typeface="Arial"/>
                <a:cs typeface="Arial"/>
                <a:sym typeface="Arial"/>
              </a:rPr>
              <a:t>Write and present: </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3-4 facts you discover from the fact sheet about the co-morbidity.</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What are the effects of living with HIV and this comorbidity? </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Why should people with HIV care about this comorbidity? </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What’s most important to remember to help people with HIV and this comorbidity stay healthy? </a:t>
            </a:r>
            <a:endParaRPr dirty="0"/>
          </a:p>
          <a:p>
            <a:pPr marL="342900" lvl="0" indent="-342900" algn="l" rtl="0">
              <a:spcBef>
                <a:spcPts val="440"/>
              </a:spcBef>
              <a:spcAft>
                <a:spcPts val="0"/>
              </a:spcAft>
              <a:buClr>
                <a:srgbClr val="C00000"/>
              </a:buClr>
              <a:buSzPts val="2200"/>
              <a:buChar char="▪"/>
            </a:pPr>
            <a:r>
              <a:rPr lang="en-US" sz="2200" dirty="0">
                <a:latin typeface="Arial"/>
                <a:ea typeface="Arial"/>
                <a:cs typeface="Arial"/>
                <a:sym typeface="Arial"/>
              </a:rPr>
              <a:t>Draw an illustration representing the comorbidity. This could be the organ most affected by the comorbidity, the effects – use your imagination! </a:t>
            </a:r>
            <a:br>
              <a:rPr lang="en-US" sz="2200" dirty="0">
                <a:latin typeface="Arial"/>
                <a:ea typeface="Arial"/>
                <a:cs typeface="Arial"/>
                <a:sym typeface="Arial"/>
              </a:rPr>
            </a:br>
            <a:endParaRPr sz="2200" dirty="0">
              <a:latin typeface="Arial"/>
              <a:ea typeface="Arial"/>
              <a:cs typeface="Arial"/>
              <a:sym typeface="Arial"/>
            </a:endParaRPr>
          </a:p>
        </p:txBody>
      </p:sp>
      <p:sp>
        <p:nvSpPr>
          <p:cNvPr id="219" name="Google Shape;219;p6"/>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p:nvPr>
        </p:nvSpPr>
        <p:spPr>
          <a:xfrm>
            <a:off x="495300" y="1066800"/>
            <a:ext cx="8337000" cy="707400"/>
          </a:xfrm>
          <a:prstGeom prst="rect">
            <a:avLst/>
          </a:prstGeom>
          <a:noFill/>
          <a:ln>
            <a:noFill/>
          </a:ln>
        </p:spPr>
        <p:txBody>
          <a:bodyPr spcFirstLastPara="1" wrap="square" lIns="0" tIns="68550" rIns="68550" bIns="68550" anchor="t" anchorCtr="0">
            <a:noAutofit/>
          </a:bodyPr>
          <a:lstStyle/>
          <a:p>
            <a:pPr marL="0" lvl="0" indent="0" algn="l" rtl="0">
              <a:spcBef>
                <a:spcPts val="0"/>
              </a:spcBef>
              <a:spcAft>
                <a:spcPts val="0"/>
              </a:spcAft>
              <a:buNone/>
            </a:pPr>
            <a:r>
              <a:rPr lang="en-US" b="1" dirty="0">
                <a:latin typeface="Arial"/>
                <a:ea typeface="Arial"/>
                <a:cs typeface="Arial"/>
                <a:sym typeface="Arial"/>
              </a:rPr>
              <a:t>HIV and Diabetes</a:t>
            </a:r>
            <a:endParaRPr b="1" dirty="0">
              <a:latin typeface="Arial"/>
              <a:ea typeface="Arial"/>
              <a:cs typeface="Arial"/>
              <a:sym typeface="Arial"/>
            </a:endParaRPr>
          </a:p>
        </p:txBody>
      </p:sp>
      <p:sp>
        <p:nvSpPr>
          <p:cNvPr id="226" name="Google Shape;226;p7"/>
          <p:cNvSpPr txBox="1">
            <a:spLocks noGrp="1"/>
          </p:cNvSpPr>
          <p:nvPr>
            <p:ph type="body" idx="1"/>
          </p:nvPr>
        </p:nvSpPr>
        <p:spPr>
          <a:xfrm>
            <a:off x="495300" y="2009677"/>
            <a:ext cx="7271925" cy="3419574"/>
          </a:xfrm>
          <a:prstGeom prst="rect">
            <a:avLst/>
          </a:prstGeom>
          <a:noFill/>
          <a:ln>
            <a:noFill/>
          </a:ln>
        </p:spPr>
        <p:txBody>
          <a:bodyPr spcFirstLastPara="1" wrap="square" lIns="0" tIns="0" rIns="68550" bIns="0" anchor="t" anchorCtr="0">
            <a:noAutofit/>
          </a:bodyPr>
          <a:lstStyle/>
          <a:p>
            <a:pPr marL="0" lvl="0" indent="0" algn="l" rtl="0">
              <a:spcBef>
                <a:spcPts val="0"/>
              </a:spcBef>
              <a:spcAft>
                <a:spcPts val="0"/>
              </a:spcAft>
              <a:buSzPts val="2300"/>
              <a:buNone/>
            </a:pPr>
            <a:r>
              <a:rPr lang="en-US" b="1" dirty="0">
                <a:latin typeface="Arial"/>
                <a:ea typeface="Arial"/>
                <a:cs typeface="Arial"/>
                <a:sym typeface="Arial"/>
              </a:rPr>
              <a:t>Key Points </a:t>
            </a:r>
            <a:endParaRPr b="1" dirty="0">
              <a:latin typeface="Arial"/>
              <a:ea typeface="Arial"/>
              <a:cs typeface="Arial"/>
              <a:sym typeface="Arial"/>
            </a:endParaRPr>
          </a:p>
          <a:p>
            <a:pPr marL="0" lvl="0" indent="0" algn="l" rtl="0">
              <a:spcBef>
                <a:spcPts val="0"/>
              </a:spcBef>
              <a:spcAft>
                <a:spcPts val="0"/>
              </a:spcAft>
              <a:buSzPts val="2400"/>
              <a:buNone/>
            </a:pPr>
            <a:endParaRPr b="1" dirty="0">
              <a:latin typeface="Arial"/>
              <a:ea typeface="Arial"/>
              <a:cs typeface="Arial"/>
              <a:sym typeface="Arial"/>
            </a:endParaRPr>
          </a:p>
          <a:p>
            <a:pPr marL="523875" lvl="0" indent="-285750" algn="l" rtl="0">
              <a:spcBef>
                <a:spcPts val="0"/>
              </a:spcBef>
              <a:spcAft>
                <a:spcPts val="0"/>
              </a:spcAft>
              <a:buClr>
                <a:srgbClr val="C00000"/>
              </a:buClr>
              <a:buSzPts val="2200"/>
              <a:buChar char="▪"/>
            </a:pPr>
            <a:r>
              <a:rPr lang="en-US" dirty="0">
                <a:latin typeface="Arial"/>
                <a:ea typeface="Arial"/>
                <a:cs typeface="Arial"/>
                <a:sym typeface="Arial"/>
              </a:rPr>
              <a:t>Lifestyle can reduce the risk of diabetes.</a:t>
            </a:r>
            <a:endParaRPr dirty="0"/>
          </a:p>
          <a:p>
            <a:pPr marL="342900" lvl="0" indent="-203200" algn="l" rtl="0">
              <a:spcBef>
                <a:spcPts val="0"/>
              </a:spcBef>
              <a:spcAft>
                <a:spcPts val="0"/>
              </a:spcAft>
              <a:buClr>
                <a:srgbClr val="C00000"/>
              </a:buClr>
              <a:buSzPts val="2200"/>
              <a:buNone/>
            </a:pPr>
            <a:endParaRPr dirty="0">
              <a:latin typeface="Arial"/>
              <a:ea typeface="Arial"/>
              <a:cs typeface="Arial"/>
              <a:sym typeface="Arial"/>
            </a:endParaRPr>
          </a:p>
          <a:p>
            <a:pPr marL="523875" lvl="0" indent="-285750" algn="l" rtl="0">
              <a:spcBef>
                <a:spcPts val="0"/>
              </a:spcBef>
              <a:spcAft>
                <a:spcPts val="0"/>
              </a:spcAft>
              <a:buClr>
                <a:srgbClr val="C00000"/>
              </a:buClr>
              <a:buSzPts val="2200"/>
              <a:buChar char="▪"/>
            </a:pPr>
            <a:r>
              <a:rPr lang="en-US" dirty="0">
                <a:latin typeface="Arial"/>
                <a:ea typeface="Arial"/>
                <a:cs typeface="Arial"/>
                <a:sym typeface="Arial"/>
              </a:rPr>
              <a:t>Diabetes requires frequent monitoring and can have serious consequences if left untreated.</a:t>
            </a:r>
            <a:endParaRPr dirty="0"/>
          </a:p>
          <a:p>
            <a:pPr marL="342900" lvl="0" indent="-203200" algn="l" rtl="0">
              <a:spcBef>
                <a:spcPts val="0"/>
              </a:spcBef>
              <a:spcAft>
                <a:spcPts val="0"/>
              </a:spcAft>
              <a:buClr>
                <a:srgbClr val="C00000"/>
              </a:buClr>
              <a:buSzPts val="2200"/>
              <a:buNone/>
            </a:pPr>
            <a:endParaRPr dirty="0">
              <a:latin typeface="Arial"/>
              <a:ea typeface="Arial"/>
              <a:cs typeface="Arial"/>
              <a:sym typeface="Arial"/>
            </a:endParaRPr>
          </a:p>
          <a:p>
            <a:pPr marL="523875" lvl="0" indent="-285750" algn="l" rtl="0">
              <a:spcBef>
                <a:spcPts val="0"/>
              </a:spcBef>
              <a:spcAft>
                <a:spcPts val="0"/>
              </a:spcAft>
              <a:buClr>
                <a:srgbClr val="C00000"/>
              </a:buClr>
              <a:buSzPts val="2200"/>
              <a:buChar char="▪"/>
            </a:pPr>
            <a:r>
              <a:rPr lang="en-US" dirty="0">
                <a:latin typeface="Arial"/>
                <a:ea typeface="Arial"/>
                <a:cs typeface="Arial"/>
                <a:sym typeface="Arial"/>
              </a:rPr>
              <a:t>Rates of diabetes are higher in people with HIV than in the general population.</a:t>
            </a:r>
            <a:endParaRPr dirty="0">
              <a:latin typeface="Arial"/>
              <a:ea typeface="Arial"/>
              <a:cs typeface="Arial"/>
              <a:sym typeface="Arial"/>
            </a:endParaRPr>
          </a:p>
        </p:txBody>
      </p:sp>
      <p:sp>
        <p:nvSpPr>
          <p:cNvPr id="227" name="Google Shape;227;p7"/>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pic>
        <p:nvPicPr>
          <p:cNvPr id="228" name="Google Shape;228;p7"/>
          <p:cNvPicPr preferRelativeResize="0"/>
          <p:nvPr/>
        </p:nvPicPr>
        <p:blipFill rotWithShape="1">
          <a:blip r:embed="rId3">
            <a:alphaModFix/>
          </a:blip>
          <a:srcRect/>
          <a:stretch/>
        </p:blipFill>
        <p:spPr>
          <a:xfrm>
            <a:off x="6248400" y="912900"/>
            <a:ext cx="2583900" cy="172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495300" y="872872"/>
            <a:ext cx="8337000" cy="707400"/>
          </a:xfrm>
          <a:prstGeom prst="rect">
            <a:avLst/>
          </a:prstGeom>
          <a:noFill/>
          <a:ln>
            <a:noFill/>
          </a:ln>
        </p:spPr>
        <p:txBody>
          <a:bodyPr spcFirstLastPara="1" wrap="square" lIns="0" tIns="68550" rIns="68550" bIns="68550" anchor="t" anchorCtr="0">
            <a:noAutofit/>
          </a:bodyPr>
          <a:lstStyle/>
          <a:p>
            <a:pPr marL="0" lvl="0" indent="0" algn="l" rtl="0">
              <a:spcBef>
                <a:spcPts val="0"/>
              </a:spcBef>
              <a:spcAft>
                <a:spcPts val="0"/>
              </a:spcAft>
              <a:buNone/>
            </a:pPr>
            <a:r>
              <a:rPr lang="en-US" b="1" dirty="0">
                <a:latin typeface="Arial"/>
                <a:ea typeface="Arial"/>
                <a:cs typeface="Arial"/>
                <a:sym typeface="Arial"/>
              </a:rPr>
              <a:t>HIV and Kidney Disease   </a:t>
            </a:r>
            <a:endParaRPr b="1" dirty="0">
              <a:latin typeface="Arial"/>
              <a:ea typeface="Arial"/>
              <a:cs typeface="Arial"/>
              <a:sym typeface="Arial"/>
            </a:endParaRPr>
          </a:p>
        </p:txBody>
      </p:sp>
      <p:sp>
        <p:nvSpPr>
          <p:cNvPr id="235" name="Google Shape;235;p8"/>
          <p:cNvSpPr txBox="1">
            <a:spLocks noGrp="1"/>
          </p:cNvSpPr>
          <p:nvPr>
            <p:ph type="body" idx="1"/>
          </p:nvPr>
        </p:nvSpPr>
        <p:spPr>
          <a:xfrm>
            <a:off x="495300" y="1597215"/>
            <a:ext cx="7962900" cy="3941064"/>
          </a:xfrm>
          <a:prstGeom prst="rect">
            <a:avLst/>
          </a:prstGeom>
          <a:noFill/>
          <a:ln>
            <a:noFill/>
          </a:ln>
        </p:spPr>
        <p:txBody>
          <a:bodyPr spcFirstLastPara="1" wrap="square" lIns="0" tIns="0" rIns="68550" bIns="0" anchor="t" anchorCtr="0">
            <a:noAutofit/>
          </a:bodyPr>
          <a:lstStyle/>
          <a:p>
            <a:pPr marL="0" lvl="0" indent="0" algn="l" rtl="0">
              <a:spcBef>
                <a:spcPts val="0"/>
              </a:spcBef>
              <a:spcAft>
                <a:spcPts val="0"/>
              </a:spcAft>
              <a:buSzPts val="2300"/>
              <a:buNone/>
            </a:pPr>
            <a:r>
              <a:rPr lang="en-US" sz="2000" b="1" dirty="0">
                <a:latin typeface="Arial"/>
                <a:ea typeface="Arial"/>
                <a:cs typeface="Arial"/>
                <a:sym typeface="Arial"/>
              </a:rPr>
              <a:t>Key Points </a:t>
            </a:r>
            <a:endParaRPr sz="2000" b="1" dirty="0">
              <a:latin typeface="Arial"/>
              <a:ea typeface="Arial"/>
              <a:cs typeface="Arial"/>
              <a:sym typeface="Arial"/>
            </a:endParaRPr>
          </a:p>
          <a:p>
            <a:pPr marL="0" lvl="0" indent="0" algn="l" rtl="0">
              <a:spcBef>
                <a:spcPts val="0"/>
              </a:spcBef>
              <a:spcAft>
                <a:spcPts val="0"/>
              </a:spcAft>
              <a:buSzPts val="2000"/>
              <a:buNone/>
            </a:pPr>
            <a:endParaRPr sz="2000" b="1" dirty="0">
              <a:latin typeface="Arial"/>
              <a:ea typeface="Arial"/>
              <a:cs typeface="Arial"/>
              <a:sym typeface="Arial"/>
            </a:endParaRPr>
          </a:p>
          <a:p>
            <a:pPr marL="342900" lvl="0" indent="-342900" algn="l" rtl="0">
              <a:spcBef>
                <a:spcPts val="0"/>
              </a:spcBef>
              <a:spcAft>
                <a:spcPts val="0"/>
              </a:spcAft>
              <a:buClr>
                <a:srgbClr val="C00000"/>
              </a:buClr>
              <a:buSzPts val="2200"/>
              <a:buChar char="▪"/>
            </a:pPr>
            <a:r>
              <a:rPr lang="en-US" sz="2000" dirty="0">
                <a:latin typeface="Arial"/>
                <a:ea typeface="Arial"/>
                <a:cs typeface="Arial"/>
                <a:sym typeface="Arial"/>
              </a:rPr>
              <a:t>HIV can cause kidney failure due to HIV infection of the kidney cells.</a:t>
            </a:r>
            <a:endParaRPr dirty="0"/>
          </a:p>
          <a:p>
            <a:pPr marL="342900" lvl="0" indent="-342900" algn="l" rtl="0">
              <a:spcBef>
                <a:spcPts val="0"/>
              </a:spcBef>
              <a:spcAft>
                <a:spcPts val="0"/>
              </a:spcAft>
              <a:buClr>
                <a:srgbClr val="C00000"/>
              </a:buClr>
              <a:buSzPts val="2200"/>
              <a:buChar char="▪"/>
            </a:pPr>
            <a:r>
              <a:rPr lang="en-US" sz="2000" dirty="0">
                <a:latin typeface="Arial"/>
                <a:ea typeface="Arial"/>
                <a:cs typeface="Arial"/>
                <a:sym typeface="Arial"/>
              </a:rPr>
              <a:t>Kidney problems can lead to end-stage renal disease or kidney failure. This can require dialysis or a kidney transplant.</a:t>
            </a:r>
            <a:endParaRPr dirty="0"/>
          </a:p>
          <a:p>
            <a:pPr marL="342900" lvl="0" indent="-342900" algn="l" rtl="0">
              <a:spcBef>
                <a:spcPts val="0"/>
              </a:spcBef>
              <a:spcAft>
                <a:spcPts val="0"/>
              </a:spcAft>
              <a:buClr>
                <a:srgbClr val="C00000"/>
              </a:buClr>
              <a:buSzPts val="2200"/>
              <a:buChar char="▪"/>
            </a:pPr>
            <a:r>
              <a:rPr lang="en-US" sz="2000" dirty="0">
                <a:latin typeface="Arial"/>
                <a:ea typeface="Arial"/>
                <a:cs typeface="Arial"/>
                <a:sym typeface="Arial"/>
              </a:rPr>
              <a:t>About 30% of people with HIV may have kidney disease and if it advances it can cause heart disease and bone disease.</a:t>
            </a:r>
            <a:endParaRPr dirty="0"/>
          </a:p>
          <a:p>
            <a:pPr marL="342900" lvl="0" indent="-342900" algn="l" rtl="0">
              <a:spcBef>
                <a:spcPts val="0"/>
              </a:spcBef>
              <a:spcAft>
                <a:spcPts val="0"/>
              </a:spcAft>
              <a:buClr>
                <a:srgbClr val="C00000"/>
              </a:buClr>
              <a:buSzPts val="2200"/>
              <a:buChar char="▪"/>
            </a:pPr>
            <a:r>
              <a:rPr lang="en-US" sz="2000" dirty="0">
                <a:latin typeface="Arial"/>
                <a:ea typeface="Arial"/>
                <a:cs typeface="Arial"/>
                <a:sym typeface="Arial"/>
              </a:rPr>
              <a:t>Several HIV medications are hard on the kidneys, including antiretroviral medications and some medications used to treat HIV-related health problems.</a:t>
            </a:r>
            <a:endParaRPr sz="2000" dirty="0">
              <a:latin typeface="Arial"/>
              <a:ea typeface="Arial"/>
              <a:cs typeface="Arial"/>
              <a:sym typeface="Arial"/>
            </a:endParaRPr>
          </a:p>
        </p:txBody>
      </p:sp>
      <p:sp>
        <p:nvSpPr>
          <p:cNvPr id="236" name="Google Shape;236;p8"/>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457200" y="703525"/>
            <a:ext cx="8229600" cy="857250"/>
          </a:xfrm>
          <a:prstGeom prst="rect">
            <a:avLst/>
          </a:prstGeom>
          <a:noFill/>
          <a:ln>
            <a:noFill/>
          </a:ln>
        </p:spPr>
        <p:txBody>
          <a:bodyPr spcFirstLastPara="1" wrap="square" lIns="0" tIns="34275" rIns="0" bIns="34275" anchor="ctr" anchorCtr="0">
            <a:noAutofit/>
          </a:bodyPr>
          <a:lstStyle/>
          <a:p>
            <a:pPr marL="0" lvl="0" indent="0" algn="l" rtl="0">
              <a:spcBef>
                <a:spcPts val="0"/>
              </a:spcBef>
              <a:spcAft>
                <a:spcPts val="0"/>
              </a:spcAft>
              <a:buNone/>
            </a:pPr>
            <a:r>
              <a:rPr lang="en-US" b="1" dirty="0">
                <a:latin typeface="Arial"/>
                <a:ea typeface="Arial"/>
                <a:cs typeface="Arial"/>
                <a:sym typeface="Arial"/>
              </a:rPr>
              <a:t>HIV and High Blood Pressure</a:t>
            </a:r>
            <a:endParaRPr b="1" dirty="0">
              <a:latin typeface="Arial"/>
              <a:ea typeface="Arial"/>
              <a:cs typeface="Arial"/>
              <a:sym typeface="Arial"/>
            </a:endParaRPr>
          </a:p>
        </p:txBody>
      </p:sp>
      <p:sp>
        <p:nvSpPr>
          <p:cNvPr id="242" name="Google Shape;242;p9"/>
          <p:cNvSpPr txBox="1"/>
          <p:nvPr/>
        </p:nvSpPr>
        <p:spPr>
          <a:xfrm>
            <a:off x="457200" y="1546027"/>
            <a:ext cx="4495800" cy="3394472"/>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2675B4"/>
              </a:buClr>
              <a:buSzPts val="2400"/>
              <a:buFont typeface="Noto Sans Symbols"/>
              <a:buNone/>
            </a:pPr>
            <a:r>
              <a:rPr lang="en-US" sz="2000" b="1" i="0" u="none" strike="noStrike" cap="none" dirty="0">
                <a:solidFill>
                  <a:schemeClr val="dk1"/>
                </a:solidFill>
                <a:latin typeface="Arial"/>
                <a:ea typeface="Arial"/>
                <a:cs typeface="Arial"/>
                <a:sym typeface="Arial"/>
              </a:rPr>
              <a:t>Key Points</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2675B4"/>
              </a:buClr>
              <a:buSzPts val="2400"/>
              <a:buFont typeface="Noto Sans Symbols"/>
              <a:buNone/>
            </a:pPr>
            <a:endParaRPr sz="700" b="1" i="0" u="none" strike="noStrike" cap="none" dirty="0">
              <a:solidFill>
                <a:schemeClr val="dk1"/>
              </a:solidFill>
              <a:latin typeface="Arial"/>
              <a:ea typeface="Arial"/>
              <a:cs typeface="Arial"/>
              <a:sym typeface="Arial"/>
            </a:endParaRPr>
          </a:p>
          <a:p>
            <a:pPr marL="342900" marR="0" lvl="0" indent="-342900" algn="l" rtl="0">
              <a:lnSpc>
                <a:spcPct val="100000"/>
              </a:lnSpc>
              <a:spcBef>
                <a:spcPts val="330"/>
              </a:spcBef>
              <a:spcAft>
                <a:spcPts val="0"/>
              </a:spcAft>
              <a:buClr>
                <a:srgbClr val="C00000"/>
              </a:buClr>
              <a:buSzPts val="2200"/>
              <a:buFont typeface="Noto Sans Symbols"/>
              <a:buChar char="▪"/>
            </a:pPr>
            <a:r>
              <a:rPr lang="en-US" sz="1800" b="0" i="0" u="none" strike="noStrike" cap="none" dirty="0">
                <a:solidFill>
                  <a:schemeClr val="dk1"/>
                </a:solidFill>
                <a:latin typeface="Arial"/>
                <a:ea typeface="Arial"/>
                <a:cs typeface="Arial"/>
                <a:sym typeface="Arial"/>
              </a:rPr>
              <a:t>Blood pressure should be monitored regularly as part of HIV care.</a:t>
            </a:r>
            <a:endParaRPr dirty="0"/>
          </a:p>
          <a:p>
            <a:pPr marL="342900" marR="0" lvl="0" indent="-203200" algn="l" rtl="0">
              <a:lnSpc>
                <a:spcPct val="100000"/>
              </a:lnSpc>
              <a:spcBef>
                <a:spcPts val="330"/>
              </a:spcBef>
              <a:spcAft>
                <a:spcPts val="0"/>
              </a:spcAft>
              <a:buClr>
                <a:srgbClr val="C00000"/>
              </a:buClr>
              <a:buSzPts val="2200"/>
              <a:buFont typeface="Noto Sans Symbols"/>
              <a:buNone/>
            </a:pP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330"/>
              </a:spcBef>
              <a:spcAft>
                <a:spcPts val="0"/>
              </a:spcAft>
              <a:buClr>
                <a:srgbClr val="C00000"/>
              </a:buClr>
              <a:buSzPts val="2200"/>
              <a:buFont typeface="Noto Sans Symbols"/>
              <a:buChar char="▪"/>
            </a:pPr>
            <a:r>
              <a:rPr lang="en-US" sz="1800" b="0" i="0" u="none" strike="noStrike" cap="none" dirty="0">
                <a:solidFill>
                  <a:schemeClr val="dk1"/>
                </a:solidFill>
                <a:latin typeface="Arial"/>
                <a:ea typeface="Arial"/>
                <a:cs typeface="Arial"/>
                <a:sym typeface="Arial"/>
              </a:rPr>
              <a:t>HIV drugs can interact with other medicines to affect blood pressure.</a:t>
            </a:r>
            <a:endParaRPr dirty="0"/>
          </a:p>
          <a:p>
            <a:pPr marL="342900" marR="0" lvl="0" indent="-203200" algn="l" rtl="0">
              <a:lnSpc>
                <a:spcPct val="100000"/>
              </a:lnSpc>
              <a:spcBef>
                <a:spcPts val="330"/>
              </a:spcBef>
              <a:spcAft>
                <a:spcPts val="0"/>
              </a:spcAft>
              <a:buClr>
                <a:srgbClr val="C00000"/>
              </a:buClr>
              <a:buSzPts val="2200"/>
              <a:buFont typeface="Noto Sans Symbols"/>
              <a:buNone/>
            </a:pP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330"/>
              </a:spcBef>
              <a:spcAft>
                <a:spcPts val="0"/>
              </a:spcAft>
              <a:buClr>
                <a:srgbClr val="C00000"/>
              </a:buClr>
              <a:buSzPts val="2200"/>
              <a:buFont typeface="Noto Sans Symbols"/>
              <a:buChar char="▪"/>
            </a:pPr>
            <a:r>
              <a:rPr lang="en-US" sz="1800" b="0" i="0" u="none" strike="noStrike" cap="none" dirty="0">
                <a:solidFill>
                  <a:schemeClr val="dk1"/>
                </a:solidFill>
                <a:latin typeface="Arial"/>
                <a:ea typeface="Arial"/>
                <a:cs typeface="Arial"/>
                <a:sym typeface="Arial"/>
              </a:rPr>
              <a:t>Blood pressure can be affected by diet, smoking, and lack of exercise</a:t>
            </a:r>
            <a:r>
              <a:rPr lang="en-US" sz="1800" b="0" i="0" u="none" strike="noStrike" cap="none" dirty="0">
                <a:solidFill>
                  <a:srgbClr val="7F7F7F"/>
                </a:solidFill>
                <a:latin typeface="Arial"/>
                <a:ea typeface="Arial"/>
                <a:cs typeface="Arial"/>
                <a:sym typeface="Arial"/>
              </a:rPr>
              <a:t>.</a:t>
            </a: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360"/>
              </a:spcBef>
              <a:spcAft>
                <a:spcPts val="0"/>
              </a:spcAft>
              <a:buClr>
                <a:srgbClr val="2675B4"/>
              </a:buClr>
              <a:buSzPts val="2400"/>
              <a:buFont typeface="Noto Sans Symbols"/>
              <a:buNone/>
            </a:pPr>
            <a:endParaRPr sz="2800" b="0" i="0" u="none" strike="noStrike" cap="none" dirty="0">
              <a:solidFill>
                <a:schemeClr val="dk1"/>
              </a:solidFill>
              <a:latin typeface="Arial"/>
              <a:ea typeface="Arial"/>
              <a:cs typeface="Arial"/>
              <a:sym typeface="Arial"/>
            </a:endParaRPr>
          </a:p>
        </p:txBody>
      </p:sp>
      <p:sp>
        <p:nvSpPr>
          <p:cNvPr id="243" name="Google Shape;243;p9"/>
          <p:cNvSpPr txBox="1"/>
          <p:nvPr/>
        </p:nvSpPr>
        <p:spPr>
          <a:xfrm>
            <a:off x="304800" y="381000"/>
            <a:ext cx="1976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dirty="0">
                <a:solidFill>
                  <a:schemeClr val="lt1"/>
                </a:solidFill>
                <a:latin typeface="Arial"/>
                <a:ea typeface="Arial"/>
                <a:cs typeface="Arial"/>
                <a:sym typeface="Arial"/>
              </a:rPr>
              <a:t>HIV and Comorbidities</a:t>
            </a:r>
            <a:endParaRPr sz="2400" b="0" i="0" u="none" strike="noStrike" cap="none" dirty="0">
              <a:solidFill>
                <a:schemeClr val="lt1"/>
              </a:solidFill>
              <a:latin typeface="Arial"/>
              <a:ea typeface="Arial"/>
              <a:cs typeface="Arial"/>
              <a:sym typeface="Arial"/>
            </a:endParaRPr>
          </a:p>
        </p:txBody>
      </p:sp>
      <p:pic>
        <p:nvPicPr>
          <p:cNvPr id="244" name="Google Shape;244;p9"/>
          <p:cNvPicPr preferRelativeResize="0"/>
          <p:nvPr/>
        </p:nvPicPr>
        <p:blipFill rotWithShape="1">
          <a:blip r:embed="rId3">
            <a:alphaModFix/>
          </a:blip>
          <a:srcRect/>
          <a:stretch/>
        </p:blipFill>
        <p:spPr>
          <a:xfrm>
            <a:off x="5334000" y="2045366"/>
            <a:ext cx="3505200" cy="233680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1004</Words>
  <Application>Microsoft Office PowerPoint</Application>
  <PresentationFormat>On-screen Show (4:3)</PresentationFormat>
  <Paragraphs>109</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Josefin Sans SemiBold</vt:lpstr>
      <vt:lpstr>Arial</vt:lpstr>
      <vt:lpstr>Josefin Sans</vt:lpstr>
      <vt:lpstr>Noto Sans Symbols</vt:lpstr>
      <vt:lpstr>Calibri</vt:lpstr>
      <vt:lpstr>Blank Presentation</vt:lpstr>
      <vt:lpstr>Office Theme</vt:lpstr>
      <vt:lpstr>HIV and Comorbidities   </vt:lpstr>
      <vt:lpstr>Objectives </vt:lpstr>
      <vt:lpstr>HIV and Comorbidities</vt:lpstr>
      <vt:lpstr>HIV and Comorbidities   </vt:lpstr>
      <vt:lpstr>RESEARCH ACTIVITY:  HIV AND COMORBIDITIES </vt:lpstr>
      <vt:lpstr>Activity: HIV and Co-morbidities</vt:lpstr>
      <vt:lpstr>HIV and Diabetes</vt:lpstr>
      <vt:lpstr>HIV and Kidney Disease   </vt:lpstr>
      <vt:lpstr>HIV and High Blood Pressure</vt:lpstr>
      <vt:lpstr>HIV and Hepatitis C</vt:lpstr>
      <vt:lpstr>HIV and Depression</vt:lpstr>
      <vt:lpstr>HIV and Drug 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Comorbidities   </dc:title>
  <dc:creator>Grace</dc:creator>
  <cp:lastModifiedBy>Mandel, Nicole</cp:lastModifiedBy>
  <cp:revision>2</cp:revision>
  <dcterms:modified xsi:type="dcterms:W3CDTF">2020-08-09T23:07:52Z</dcterms:modified>
</cp:coreProperties>
</file>