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326" r:id="rId16"/>
    <p:sldId id="327" r:id="rId17"/>
    <p:sldId id="408" r:id="rId18"/>
    <p:sldId id="409"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67047" autoAdjust="0"/>
  </p:normalViewPr>
  <p:slideViewPr>
    <p:cSldViewPr snapToGrid="0">
      <p:cViewPr varScale="1">
        <p:scale>
          <a:sx n="70" d="100"/>
          <a:sy n="70" d="100"/>
        </p:scale>
        <p:origin x="450" y="72"/>
      </p:cViewPr>
      <p:guideLst/>
    </p:cSldViewPr>
  </p:slideViewPr>
  <p:notesTextViewPr>
    <p:cViewPr>
      <p:scale>
        <a:sx n="1" d="1"/>
        <a:sy n="1" d="1"/>
      </p:scale>
      <p:origin x="0" y="-40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0AE47-F1B8-4513-BCD3-D67BFBD98964}" type="datetimeFigureOut">
              <a:rPr lang="en-US" smtClean="0"/>
              <a:t>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C6EE4-D623-4EF1-B425-F53F12C5E0E3}" type="slidenum">
              <a:rPr lang="en-US" smtClean="0"/>
              <a:t>‹#›</a:t>
            </a:fld>
            <a:endParaRPr lang="en-US"/>
          </a:p>
        </p:txBody>
      </p:sp>
    </p:spTree>
    <p:extLst>
      <p:ext uri="{BB962C8B-B14F-4D97-AF65-F5344CB8AC3E}">
        <p14:creationId xmlns:p14="http://schemas.microsoft.com/office/powerpoint/2010/main" val="417346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6dSeyLSOK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lanietervalon.com/wp-content/uploads/2013/08/CulturalHumility_Tervalon-and-Murray-Garcia-Articl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fld id="{BA0427C0-FD83-4A6B-96E8-C0D6814B902D}" type="slidenum">
              <a:rPr lang="en-US" altLang="en-US" sz="1200" smtClean="0"/>
              <a:pPr>
                <a:defRPr/>
              </a:pPr>
              <a:t>1</a:t>
            </a:fld>
            <a:endParaRPr lang="en-US" altLang="en-US" sz="1200"/>
          </a:p>
        </p:txBody>
      </p:sp>
      <p:sp>
        <p:nvSpPr>
          <p:cNvPr id="10242" name="Rectangle 2">
            <a:extLst>
              <a:ext uri="{FF2B5EF4-FFF2-40B4-BE49-F238E27FC236}">
                <a16:creationId xmlns:a16="http://schemas.microsoft.com/office/drawing/2014/main" xmlns=""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xmlns="" id="{1A13BFE0-2CC4-4C01-AD7A-2C042A8EAFF5}"/>
              </a:ext>
            </a:extLst>
          </p:cNvPr>
          <p:cNvSpPr>
            <a:spLocks noGrp="1" noChangeArrowheads="1"/>
          </p:cNvSpPr>
          <p:nvPr>
            <p:ph type="body" idx="1"/>
          </p:nvPr>
        </p:nvSpPr>
        <p:spPr/>
        <p:txBody>
          <a:bodyPr/>
          <a:lstStyle/>
          <a:p>
            <a:pPr eaLnBrk="1" hangingPunct="1">
              <a:defRPr/>
            </a:pPr>
            <a:endParaRPr lang="en-US" altLang="en-US">
              <a:ea typeface="Osaka" pitchFamily="-64" charset="-128"/>
            </a:endParaRPr>
          </a:p>
        </p:txBody>
      </p:sp>
    </p:spTree>
    <p:extLst>
      <p:ext uri="{BB962C8B-B14F-4D97-AF65-F5344CB8AC3E}">
        <p14:creationId xmlns:p14="http://schemas.microsoft.com/office/powerpoint/2010/main" val="322014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r>
              <a:rPr lang="en-US" dirty="0"/>
              <a:t>Video: Cultural Humility Edited </a:t>
            </a:r>
            <a:r>
              <a:rPr lang="en-US" dirty="0">
                <a:hlinkClick r:id="rId3"/>
              </a:rPr>
              <a:t>https://www.youtube.com/watch?v=16dSeyLSOKw</a:t>
            </a:r>
            <a:r>
              <a:rPr lang="en-US" dirty="0"/>
              <a:t> (Time: 6 minutes)</a:t>
            </a:r>
          </a:p>
          <a:p>
            <a:endParaRPr lang="en-US" dirty="0"/>
          </a:p>
          <a:p>
            <a:r>
              <a:rPr lang="en-US" dirty="0"/>
              <a:t>This video provides a brief introduction of Cultural Humility and makes distinctions between cultural humility and cultural competence. It features the founders Dr. Melanie </a:t>
            </a:r>
            <a:r>
              <a:rPr lang="en-US" dirty="0" err="1"/>
              <a:t>Tervalon</a:t>
            </a:r>
            <a:r>
              <a:rPr lang="en-US" dirty="0"/>
              <a:t> and Dr. Murray-Garcia.</a:t>
            </a:r>
          </a:p>
        </p:txBody>
      </p:sp>
    </p:spTree>
    <p:extLst>
      <p:ext uri="{BB962C8B-B14F-4D97-AF65-F5344CB8AC3E}">
        <p14:creationId xmlns:p14="http://schemas.microsoft.com/office/powerpoint/2010/main" val="42628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lvl="0"/>
            <a:r>
              <a:rPr lang="en-US" dirty="0"/>
              <a:t>Let’s briefly review what we heard in the video and add more dimension. </a:t>
            </a:r>
          </a:p>
          <a:p>
            <a:pPr lvl="0"/>
            <a:endParaRPr lang="en-US" dirty="0"/>
          </a:p>
          <a:p>
            <a:pPr lvl="0"/>
            <a:r>
              <a:rPr lang="en-US" dirty="0"/>
              <a:t>Pillar 1</a:t>
            </a:r>
          </a:p>
          <a:p>
            <a:pPr lvl="0"/>
            <a:r>
              <a:rPr lang="en-US" dirty="0"/>
              <a:t>A lifelong process of critical self-reflection and self-critique.</a:t>
            </a:r>
          </a:p>
          <a:p>
            <a:pPr lvl="0"/>
            <a:endParaRPr lang="en-US" dirty="0"/>
          </a:p>
          <a:p>
            <a:pPr marL="0" lvl="0" indent="0">
              <a:buFont typeface="Arial" panose="020B0604020202020204" pitchFamily="34" charset="0"/>
              <a:buNone/>
            </a:pPr>
            <a:r>
              <a:rPr lang="en-US" dirty="0"/>
              <a:t>The idea behind this pillar is that individuals will gain ongoing awareness of and critique their own cultural lens, biases, power, privileges, and identities. This insight is to be used on an ongoing basis to ensure that service delivery is respectful and equitable; thereby avoiding stereotyping, erroneous assumptions, and biased behaviors. </a:t>
            </a:r>
          </a:p>
          <a:p>
            <a:pPr lvl="0"/>
            <a:endParaRPr lang="en-US" dirty="0"/>
          </a:p>
          <a:p>
            <a:pPr lvl="0"/>
            <a:r>
              <a:rPr lang="en-US" dirty="0"/>
              <a:t>Pillar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Redressing the power imbalances in the patient-provider dynamic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ea typeface="Avenir Book" charset="0"/>
                <a:cs typeface="Avenir Book" charset="0"/>
              </a:rPr>
              <a:t>This pillar recognizes that people are experts of their own lives. In the CHW context, this pillar acknowledges that a client-centered approach is best as clients set their own priorities. The voice of the patient is centered in the client/provider dynamic; thus, stripping away power differentials and creating equitable exchanges. Humility is evidenced in the CHWs intention to listen and learn.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Pillar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Developing mutually beneficial partnerships with communities on behalf of individuals and defined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ea typeface="Avenir Book" charset="0"/>
                <a:cs typeface="Avenir Book" charset="0"/>
              </a:rPr>
              <a:t>This pillar recognizes the provider/client relationship occurs within the community’s context, which includes it’s history, politics, economics etc. Mindful consideration and critique of those contextual elements is important in forming meaningful and equitable partnerships. Additionally, organizations develop policies and ways to center community voices and work in partnership to provide quality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Pillar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mn-lt"/>
              </a:rPr>
              <a:t>Advocating and maintaining institutional accountability that parallels the three principles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schemeClr val="tx1"/>
                </a:solidFill>
                <a:latin typeface="+mn-lt"/>
              </a:rPr>
              <a:t>The fourth </a:t>
            </a:r>
            <a:r>
              <a:rPr lang="en-US" dirty="0">
                <a:solidFill>
                  <a:schemeClr val="tx1"/>
                </a:solidFill>
                <a:latin typeface="+mn-lt"/>
              </a:rPr>
              <a:t>and final pillar of cultural humility recognizes that individual work is important, AND institutions must engage in the same work of critical self-reflection and self-critique, mitigating power imbalances and developing mutually beneficial partnerships to transform inequity, discrimination and biased organizational policies and cultures. Organizations are encouraged to face the mirror, look at their own reflections and respond with curious inquiry to develop fair, accessible, respectful, inclusive policies and workplace environments.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rPr>
              <a:t>Facilitator’s note: This is intended to be an introduction/overview of cultural humility. Cultural humility is a multilayered and nuanced framework where ongoing learning and development is encouraged.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Read more about cultural humility</a:t>
            </a:r>
          </a:p>
          <a:p>
            <a:r>
              <a:rPr lang="en-US" dirty="0"/>
              <a:t>Resources:</a:t>
            </a:r>
          </a:p>
          <a:p>
            <a:r>
              <a:rPr lang="en-US" sz="1200" b="0" i="0" kern="1200" dirty="0" err="1">
                <a:solidFill>
                  <a:schemeClr val="tx1"/>
                </a:solidFill>
                <a:effectLst/>
                <a:latin typeface="+mn-lt"/>
                <a:ea typeface="+mn-ea"/>
                <a:cs typeface="+mn-cs"/>
              </a:rPr>
              <a:t>Tervalon</a:t>
            </a:r>
            <a:r>
              <a:rPr lang="en-US" sz="1200" b="0" i="0" kern="1200" dirty="0">
                <a:solidFill>
                  <a:schemeClr val="tx1"/>
                </a:solidFill>
                <a:effectLst/>
                <a:latin typeface="+mn-lt"/>
                <a:ea typeface="+mn-ea"/>
                <a:cs typeface="+mn-cs"/>
              </a:rPr>
              <a:t>, M., &amp; Murray-Garcia, J. (1998). Cultural humility versus cultural competence: A critical distinction in defining physician training outcomes in multicultural education. </a:t>
            </a:r>
            <a:r>
              <a:rPr lang="en-US" sz="1200" b="0" i="1" kern="1200" dirty="0">
                <a:solidFill>
                  <a:schemeClr val="tx1"/>
                </a:solidFill>
                <a:effectLst/>
                <a:latin typeface="+mn-lt"/>
                <a:ea typeface="+mn-ea"/>
                <a:cs typeface="+mn-cs"/>
              </a:rPr>
              <a:t>Journal of Health Care for the Poor and Underserved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(2), 117-125.</a:t>
            </a:r>
          </a:p>
          <a:p>
            <a:r>
              <a:rPr lang="en-US" dirty="0">
                <a:hlinkClick r:id="rId3"/>
              </a:rPr>
              <a:t>https://melanietervalon.com/wp-content/uploads/2013/08/CulturalHumility_Tervalon-and-Murray-Garcia-Article.pdf</a:t>
            </a:r>
            <a:endParaRPr lang="en-US" dirty="0"/>
          </a:p>
          <a:p>
            <a:endParaRPr lang="en-US" dirty="0"/>
          </a:p>
        </p:txBody>
      </p:sp>
    </p:spTree>
    <p:extLst>
      <p:ext uri="{BB962C8B-B14F-4D97-AF65-F5344CB8AC3E}">
        <p14:creationId xmlns:p14="http://schemas.microsoft.com/office/powerpoint/2010/main" val="14133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r>
              <a:rPr lang="en-US" dirty="0"/>
              <a:t>People often use cultural competence and cultural humility interchangeably, but there are distinctions that make them different. </a:t>
            </a:r>
          </a:p>
          <a:p>
            <a:endParaRPr lang="en-US" dirty="0"/>
          </a:p>
          <a:p>
            <a:r>
              <a:rPr lang="en-US" dirty="0"/>
              <a:t>Ask participants share their ideas on the differences between the two frameworks as they view the bulleted lists. </a:t>
            </a:r>
          </a:p>
          <a:p>
            <a:endParaRPr lang="en-US" dirty="0"/>
          </a:p>
          <a:p>
            <a:r>
              <a:rPr lang="en-US" dirty="0"/>
              <a:t>Share key distinctions:</a:t>
            </a:r>
          </a:p>
          <a:p>
            <a:endParaRPr lang="en-US" dirty="0"/>
          </a:p>
          <a:p>
            <a:r>
              <a:rPr lang="en-US" dirty="0"/>
              <a:t>Cultural competency is defined as having an ability to interact effectively with people of different cultures. Cultural competency comprises four components: a) awareness of one’s own cultural worldview, b) Attitude towards cultural differences, c) knowledge of different cultures and worldviews, and d) cross-cultural skills. (Wikipedia, 2011.)</a:t>
            </a:r>
          </a:p>
          <a:p>
            <a:endParaRPr lang="en-US" dirty="0"/>
          </a:p>
          <a:p>
            <a:r>
              <a:rPr lang="en-US" dirty="0"/>
              <a:t>Cultural competence implies that people can gain mastery or become experts on a community or cultural group. The implication of gaining mastery is that people assume they know all there is to know about a group and they stop noticing distinctions and learning. This disposition can lead them to approach interactions with cultural arrogance and separatism; thereby, invoking a position of privilege. Essentially, practicing cultural competence can place emphasis on gaining knowledge about a cultural group and applying that information to all members who belong to that group. In this way, that knowledge becomes the status quo and there is no recognition of the impact of one’s own biases, values, power and privilege. Invite participants to recall the example regarding the Latino patient from the video.</a:t>
            </a:r>
          </a:p>
          <a:p>
            <a:endParaRPr lang="en-US" dirty="0"/>
          </a:p>
          <a:p>
            <a:r>
              <a:rPr lang="en-US" dirty="0"/>
              <a:t>In contrast, cultural humility recognizes the importance of being a lifelong learner who is ever curious about cultural groups and the unique experiences of individuals who are members of those groups. According to Dr. </a:t>
            </a:r>
            <a:r>
              <a:rPr lang="en-US" dirty="0" err="1"/>
              <a:t>Teravalon</a:t>
            </a:r>
            <a:r>
              <a:rPr lang="en-US" dirty="0"/>
              <a:t> and Dr. Murray-Garcia, “The cultural humility framework deliberately focuses learning on interactions between people within their context, recognition of power imbalances between those interacting, and the realization that individual experience and expression, for institution, provider, and client redefine what culture means in each interaction.” There is no end point. Thus, a culturally humble practice is fluid, flexible, dynamic, and an evolving path to equity. </a:t>
            </a:r>
          </a:p>
          <a:p>
            <a:endParaRPr lang="en-US" dirty="0"/>
          </a:p>
          <a:p>
            <a:endParaRPr lang="en-US" dirty="0"/>
          </a:p>
        </p:txBody>
      </p:sp>
    </p:spTree>
    <p:extLst>
      <p:ext uri="{BB962C8B-B14F-4D97-AF65-F5344CB8AC3E}">
        <p14:creationId xmlns:p14="http://schemas.microsoft.com/office/powerpoint/2010/main" val="100641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r>
              <a:rPr lang="en-US" sz="2800" dirty="0"/>
              <a:t>As we discussed, a key distinction for cultural humility is having knowledge of your own identity and what you are bringing to an interaction. </a:t>
            </a:r>
          </a:p>
          <a:p>
            <a:endParaRPr lang="en-US" sz="2800" dirty="0"/>
          </a:p>
          <a:p>
            <a:r>
              <a:rPr lang="en-US" sz="2800" dirty="0"/>
              <a:t>Ask participants, “In what ways are your bringing your identity, power, and privilege to the work?”</a:t>
            </a:r>
          </a:p>
          <a:p>
            <a:endParaRPr lang="en-US" sz="2800" dirty="0"/>
          </a:p>
          <a:p>
            <a:r>
              <a:rPr lang="en-US" sz="2800" dirty="0"/>
              <a:t>Invite responses and explain that the next activity will help us gain further insight on how our identities, cultural values, and beliefs impact our behaviors. </a:t>
            </a:r>
          </a:p>
        </p:txBody>
      </p:sp>
    </p:spTree>
    <p:extLst>
      <p:ext uri="{BB962C8B-B14F-4D97-AF65-F5344CB8AC3E}">
        <p14:creationId xmlns:p14="http://schemas.microsoft.com/office/powerpoint/2010/main" val="156853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Explain that for our next activity, we will spend time considering our own identities.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all have multiple identities that include our gender, race, ethnicity, sexual orientation, socioeconomic status, and religious/spiritual affiliation. Some additional examples of identities are parent, education level, disability, care-giver, and others. Our identities are always evolving and they shape how we view and interpret the world around us. They inform how we show up and interact in spaces and with people because of our associated values and beliefs. Many of us are not aware of these values and beliefs and how they influence our perceptions, judgments, and interactions. This activity will help illuminate a personal example as we practice the first pillar of cultural humility by engaging in a moment of critical self-reflection.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Draw participants’ attention to the handout “Personal Reflection.” Give instructions for completing the handout and provide an example (an example is provided on the next slide.)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“What are some examples of your identities?” Tell participants to list four examples, one next to each arm and each leg of the stick figure on the handout.</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Next, choose an identity that is most prominent or pressing for you at the moment. It can be one of the identities you’ve just written or a different one.  Write that identity in the head of the stick figure.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Now consider, “What is a cultural value or belief associated with that identity?” Write the value or belief in the space provided on the handout.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Then, identify how that cultural value or belief impacts your work/behavior with your clients.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Proceed to the next slide to illustrate an example. </a:t>
            </a:r>
          </a:p>
          <a:p>
            <a:pPr rtl="0" fontAlgn="base"/>
            <a:endParaRPr lang="en-US" sz="1200" b="0" i="0" u="none" strike="noStrike" kern="1200" dirty="0">
              <a:solidFill>
                <a:schemeClr val="tx1"/>
              </a:solidFill>
              <a:effectLst/>
              <a:latin typeface="+mn-lt"/>
              <a:ea typeface="+mn-ea"/>
              <a:cs typeface="+mn-cs"/>
            </a:endParaRPr>
          </a:p>
          <a:p>
            <a:r>
              <a:rPr lang="en-US" dirty="0"/>
              <a:t>Facilitator’s note: Complete the handout “Personal Reflection” prior to this session to use as an example in addition to the one provided on the next slide. </a:t>
            </a:r>
          </a:p>
          <a:p>
            <a:endParaRPr lang="en-US" dirty="0"/>
          </a:p>
        </p:txBody>
      </p:sp>
      <p:sp>
        <p:nvSpPr>
          <p:cNvPr id="4" name="Slide Number Placeholder 3"/>
          <p:cNvSpPr>
            <a:spLocks noGrp="1"/>
          </p:cNvSpPr>
          <p:nvPr>
            <p:ph type="sldNum" sz="quarter" idx="5"/>
          </p:nvPr>
        </p:nvSpPr>
        <p:spPr/>
        <p:txBody>
          <a:bodyPr/>
          <a:lstStyle/>
          <a:p>
            <a:fld id="{18AC6EE4-D623-4EF1-B425-F53F12C5E0E3}" type="slidenum">
              <a:rPr lang="en-US" smtClean="0"/>
              <a:t>14</a:t>
            </a:fld>
            <a:endParaRPr lang="en-US"/>
          </a:p>
        </p:txBody>
      </p:sp>
    </p:spTree>
    <p:extLst>
      <p:ext uri="{BB962C8B-B14F-4D97-AF65-F5344CB8AC3E}">
        <p14:creationId xmlns:p14="http://schemas.microsoft.com/office/powerpoint/2010/main" val="181806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Example:</a:t>
            </a:r>
          </a:p>
          <a:p>
            <a:endParaRPr lang="en-US" dirty="0"/>
          </a:p>
          <a:p>
            <a:r>
              <a:rPr lang="en-US" dirty="0"/>
              <a:t>4 identities (not shown on slide, but should be written to the arms and legs of the stick figure.)</a:t>
            </a:r>
          </a:p>
          <a:p>
            <a:pPr marL="171450" indent="-171450">
              <a:buFont typeface="Arial" panose="020B0604020202020204" pitchFamily="34" charset="0"/>
              <a:buChar char="•"/>
            </a:pPr>
            <a:r>
              <a:rPr lang="en-US" dirty="0"/>
              <a:t>Woman</a:t>
            </a:r>
          </a:p>
          <a:p>
            <a:pPr marL="171450" indent="-171450">
              <a:buFont typeface="Arial" panose="020B0604020202020204" pitchFamily="34" charset="0"/>
              <a:buChar char="•"/>
            </a:pPr>
            <a:r>
              <a:rPr lang="en-US" dirty="0"/>
              <a:t>Married</a:t>
            </a:r>
          </a:p>
          <a:p>
            <a:pPr marL="171450" indent="-171450">
              <a:buFont typeface="Arial" panose="020B0604020202020204" pitchFamily="34" charset="0"/>
              <a:buChar char="•"/>
            </a:pPr>
            <a:r>
              <a:rPr lang="en-US" dirty="0"/>
              <a:t>Christian</a:t>
            </a:r>
          </a:p>
          <a:p>
            <a:pPr marL="171450" indent="-171450">
              <a:buFont typeface="Arial" panose="020B0604020202020204" pitchFamily="34" charset="0"/>
              <a:buChar char="•"/>
            </a:pPr>
            <a:r>
              <a:rPr lang="en-US" dirty="0"/>
              <a:t>College educated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Prominent identity is 50 year-old person (written in the head of the stick figure)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cultural value or belief that is significant to this identity is urgency and the belief that time is running out to get things accomplished. The sense of urgency is very pressing for this person who realizes at the age of 50 they may have lived more life than they have left ahead of them.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cultural value/belief in urgency shows up in this person’s work as a CHW through projecting a sense of urgency onto their clients.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example, a client might be contemplating quitting smoking. The client is undecided and has not determined for themselves the benefits of stopping smoking. Instead of helping the client weigh the pros and cons of quitting smoking, the CHW’s belief in urgency hijacks the interaction. The CHW (unconsciously) places pressure on the client to make the decision to stop smoking NOW and pushes the client to make an action plan. Since the client has not decided that they are ready to quit, the efforts by the CHW to push forward will likely fail. In this example, we can see how our own cultural values/beliefs inform how we view and interpret the world around us. Many times, we are unaware of these cultural and value based lenses, but they impact how we behave.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Allow time for participants to complete their handout individually. Then ask participants to form </a:t>
            </a:r>
            <a:r>
              <a:rPr lang="en-US" dirty="0" smtClean="0"/>
              <a:t>pairs </a:t>
            </a:r>
            <a:r>
              <a:rPr lang="en-US" dirty="0"/>
              <a:t>to share their insights with their partner. (Approximately 10 minutes)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After </a:t>
            </a:r>
            <a:r>
              <a:rPr lang="en-US" dirty="0" smtClean="0"/>
              <a:t>sharing</a:t>
            </a:r>
            <a:r>
              <a:rPr lang="en-US" dirty="0"/>
              <a:t>, reconvene the group and ask:</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What insight(s) did you gain as a result of this activity? </a:t>
            </a:r>
          </a:p>
          <a:p>
            <a:pPr marL="171450" indent="-171450">
              <a:buFont typeface="Arial" panose="020B0604020202020204" pitchFamily="34" charset="0"/>
              <a:buChar char="•"/>
            </a:pPr>
            <a:r>
              <a:rPr lang="en-US" dirty="0"/>
              <a:t>What value does critical self-reflection and self-examination bring to the work of a CHW?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8AC6EE4-D623-4EF1-B425-F53F12C5E0E3}" type="slidenum">
              <a:rPr lang="en-US" smtClean="0"/>
              <a:t>15</a:t>
            </a:fld>
            <a:endParaRPr lang="en-US"/>
          </a:p>
        </p:txBody>
      </p:sp>
    </p:spTree>
    <p:extLst>
      <p:ext uri="{BB962C8B-B14F-4D97-AF65-F5344CB8AC3E}">
        <p14:creationId xmlns:p14="http://schemas.microsoft.com/office/powerpoint/2010/main" val="388241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is empathy connected to cultural humility?</a:t>
            </a:r>
          </a:p>
          <a:p>
            <a:endParaRPr lang="en-US" dirty="0"/>
          </a:p>
          <a:p>
            <a:r>
              <a:rPr lang="en-US" dirty="0"/>
              <a:t>Before we explore that question, let’s define empathy.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social scientist, </a:t>
            </a:r>
            <a:r>
              <a:rPr lang="en-US" dirty="0" err="1"/>
              <a:t>Brené</a:t>
            </a:r>
            <a:r>
              <a:rPr lang="en-US" dirty="0"/>
              <a:t> Brown, empathy is communicating that incredibly healing message of “You’re not alone.”</a:t>
            </a:r>
          </a:p>
          <a:p>
            <a:r>
              <a:rPr lang="en-US" dirty="0"/>
              <a:t>Empathy is… </a:t>
            </a:r>
          </a:p>
          <a:p>
            <a:pPr marL="171450" indent="-171450">
              <a:buFont typeface="Arial" panose="020B0604020202020204" pitchFamily="34" charset="0"/>
              <a:buChar char="•"/>
            </a:pPr>
            <a:r>
              <a:rPr lang="en-US" dirty="0"/>
              <a:t>Seeing with the eyes of another. </a:t>
            </a:r>
          </a:p>
          <a:p>
            <a:pPr marL="171450" indent="-171450">
              <a:buFont typeface="Arial" panose="020B0604020202020204" pitchFamily="34" charset="0"/>
              <a:buChar char="•"/>
            </a:pPr>
            <a:r>
              <a:rPr lang="en-US" dirty="0"/>
              <a:t>Listening with the ears of another.</a:t>
            </a:r>
          </a:p>
          <a:p>
            <a:pPr marL="171450" indent="-171450">
              <a:buFont typeface="Arial" panose="020B0604020202020204" pitchFamily="34" charset="0"/>
              <a:buChar char="•"/>
            </a:pPr>
            <a:r>
              <a:rPr lang="en-US" dirty="0"/>
              <a:t>And feeling with the heart of another. </a:t>
            </a:r>
            <a:br>
              <a:rPr lang="en-US" dirty="0"/>
            </a:br>
            <a:endParaRPr lang="en-US" dirty="0"/>
          </a:p>
          <a:p>
            <a:r>
              <a:rPr lang="en-US" sz="1200" b="0" i="0" kern="1200" dirty="0">
                <a:solidFill>
                  <a:schemeClr val="tx1"/>
                </a:solidFill>
                <a:effectLst/>
                <a:latin typeface="+mn-lt"/>
                <a:ea typeface="+mn-ea"/>
                <a:cs typeface="+mn-cs"/>
              </a:rPr>
              <a:t>Empathy is the capacity to understand or feel what another person is experiencing from within their frame of reference, that is, the capacity to place oneself in another's position. (Wikipedia, 2019)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definitions of empathy coupled with what we understand about cultural humility allow us to make the assertion that cultural humility is a pathway to empathy. Empathy is a necessary skill for CHWs working with clients and within institutions because it encourages us to see and feel from another’s perspective. Information derived from empathic connection can help to broaden our perspectives and gain insight necessary for mitigating power imbalances, working in partnership with others, and holding institutions accountable to the work of cultural humility. </a:t>
            </a:r>
            <a:endParaRPr lang="en-US" dirty="0"/>
          </a:p>
          <a:p>
            <a:endParaRPr lang="en-US" dirty="0"/>
          </a:p>
          <a:p>
            <a:r>
              <a:rPr lang="en-US" dirty="0"/>
              <a:t>In fact, the first pillar of cultural humility, engaging in a lifelong process of critical self-reflection and self-critique, is particularly useful in developing empathy skills.</a:t>
            </a:r>
          </a:p>
          <a:p>
            <a:endParaRPr lang="en-US" dirty="0"/>
          </a:p>
          <a:p>
            <a:r>
              <a:rPr lang="en-US" dirty="0"/>
              <a:t>Invite participants to work with their partner from the Personal Reflection activity and dialogue about the following question: List at least two reasons why engaging in a lifelong process of critical self-reflection and self-critique is particularly useful in developing empathy skills (approximately 3-5 minutes).</a:t>
            </a:r>
          </a:p>
          <a:p>
            <a:endParaRPr lang="en-US" dirty="0"/>
          </a:p>
          <a:p>
            <a:r>
              <a:rPr lang="en-US" dirty="0"/>
              <a:t>Reconvene the group and invite participants to share their responses with the large group. </a:t>
            </a:r>
          </a:p>
          <a:p>
            <a:endParaRPr lang="en-US" dirty="0"/>
          </a:p>
          <a:p>
            <a:r>
              <a:rPr lang="en-US" dirty="0"/>
              <a:t>Summarize the group’s responses and share the final point on the slide: “People who spend time in self-reflection tend to have more empathy for others.”</a:t>
            </a:r>
          </a:p>
          <a:p>
            <a:endParaRPr lang="en-US" dirty="0"/>
          </a:p>
          <a:p>
            <a:r>
              <a:rPr lang="en-US" dirty="0"/>
              <a:t>The work of cultural humility is an invitation to gain awareness of and be accountable for our own culturally-informed lenses and what we bring to the relationship dynamic. A robust practice in self-awareness can foster the mindfulness and humility needed to extend empathy to individuals, circumstances, events, and institutions. We can engage in the work responsibly, with authenticity and respect for differing views.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Facilitator’s note: If time allows, explore the value of having empathy when </a:t>
            </a:r>
            <a:r>
              <a:rPr lang="en-US" sz="1200" b="0" i="0" kern="1200" dirty="0">
                <a:solidFill>
                  <a:schemeClr val="tx1"/>
                </a:solidFill>
                <a:effectLst/>
                <a:latin typeface="+mn-lt"/>
                <a:ea typeface="+mn-ea"/>
                <a:cs typeface="+mn-cs"/>
              </a:rPr>
              <a:t>mitigating power imbalances, working in partnership with others, and holding institutions accountable to the work of cultural humility. </a:t>
            </a:r>
            <a:endParaRPr lang="en-US" dirty="0"/>
          </a:p>
          <a:p>
            <a:endParaRPr lang="en-US" dirty="0"/>
          </a:p>
        </p:txBody>
      </p:sp>
      <p:sp>
        <p:nvSpPr>
          <p:cNvPr id="4" name="Slide Number Placeholder 3"/>
          <p:cNvSpPr>
            <a:spLocks noGrp="1"/>
          </p:cNvSpPr>
          <p:nvPr>
            <p:ph type="sldNum" sz="quarter" idx="5"/>
          </p:nvPr>
        </p:nvSpPr>
        <p:spPr/>
        <p:txBody>
          <a:bodyPr/>
          <a:lstStyle/>
          <a:p>
            <a:fld id="{18AC6EE4-D623-4EF1-B425-F53F12C5E0E3}" type="slidenum">
              <a:rPr lang="en-US" smtClean="0"/>
              <a:t>16</a:t>
            </a:fld>
            <a:endParaRPr lang="en-US"/>
          </a:p>
        </p:txBody>
      </p:sp>
    </p:spTree>
    <p:extLst>
      <p:ext uri="{BB962C8B-B14F-4D97-AF65-F5344CB8AC3E}">
        <p14:creationId xmlns:p14="http://schemas.microsoft.com/office/powerpoint/2010/main" val="346436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4988"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1234440" y="3474720"/>
            <a:ext cx="9875520" cy="3291840"/>
          </a:xfrm>
          <a:prstGeom prst="rect">
            <a:avLst/>
          </a:prstGeom>
        </p:spPr>
        <p:txBody>
          <a:bodyPr/>
          <a:lstStyle/>
          <a:p>
            <a:pPr lvl="0"/>
            <a:r>
              <a:rPr lang="en-US" dirty="0"/>
              <a:t>Summarize: </a:t>
            </a:r>
          </a:p>
          <a:p>
            <a:pPr lvl="0"/>
            <a:endParaRPr lang="en-US" dirty="0"/>
          </a:p>
          <a:p>
            <a:pPr lvl="0"/>
            <a:r>
              <a:rPr lang="en-US" dirty="0"/>
              <a:t>Ask participants to share a meaningful insight from this session. Encourage participants to note the relevance of cultural humility in their work as CHWs. </a:t>
            </a:r>
          </a:p>
          <a:p>
            <a:pPr lvl="0"/>
            <a:endParaRPr lang="en-US" dirty="0"/>
          </a:p>
          <a:p>
            <a:pPr lvl="0"/>
            <a:r>
              <a:rPr lang="en-US" dirty="0"/>
              <a:t>Summarize and close with the following points. Add other insights that are worth revisiting from today’s session. </a:t>
            </a:r>
          </a:p>
          <a:p>
            <a:pPr lvl="0"/>
            <a:endParaRPr lang="en-US" dirty="0"/>
          </a:p>
          <a:p>
            <a:pPr lvl="0"/>
            <a:r>
              <a:rPr lang="en-US" dirty="0"/>
              <a:t>The four pillars of cultural humility are: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mn-lt"/>
                <a:ea typeface="Avenir Book" charset="0"/>
                <a:cs typeface="Avenir Book" charset="0"/>
              </a:rPr>
              <a:t>A lifelong </a:t>
            </a:r>
            <a:r>
              <a:rPr lang="en-US" dirty="0">
                <a:solidFill>
                  <a:schemeClr val="tx1"/>
                </a:solidFill>
              </a:rPr>
              <a:t>process of critical self-reflection and </a:t>
            </a:r>
            <a:r>
              <a:rPr lang="en-US" dirty="0" smtClean="0">
                <a:solidFill>
                  <a:schemeClr val="tx1"/>
                </a:solidFill>
              </a:rPr>
              <a:t>self-critique.</a:t>
            </a:r>
            <a:endParaRPr lang="en-US" dirty="0">
              <a:solidFill>
                <a:schemeClr val="tx1"/>
              </a:solidFill>
              <a:latin typeface="+mn-lt"/>
              <a:ea typeface="Avenir Book" charset="0"/>
              <a:cs typeface="Avenir Book"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mn-lt"/>
                <a:ea typeface="Avenir Book" charset="0"/>
                <a:cs typeface="Avenir Book" charset="0"/>
              </a:rPr>
              <a:t>Redressing the power imbalances in the patient-provider </a:t>
            </a:r>
            <a:r>
              <a:rPr lang="en-US" dirty="0" smtClean="0">
                <a:solidFill>
                  <a:schemeClr val="tx1"/>
                </a:solidFill>
                <a:latin typeface="+mn-lt"/>
                <a:ea typeface="Avenir Book" charset="0"/>
                <a:cs typeface="Avenir Book" charset="0"/>
              </a:rPr>
              <a:t>dynamic.</a:t>
            </a:r>
            <a:endParaRPr lang="en-US" dirty="0">
              <a:solidFill>
                <a:schemeClr val="tx1"/>
              </a:solidFill>
              <a:latin typeface="+mn-lt"/>
              <a:ea typeface="Avenir Book" charset="0"/>
              <a:cs typeface="Avenir Book"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mn-lt"/>
                <a:ea typeface="Avenir Book" charset="0"/>
                <a:cs typeface="Avenir Book" charset="0"/>
              </a:rPr>
              <a:t>Developing mutually beneficial partnerships with communities on behalf of individuals and defined </a:t>
            </a:r>
            <a:r>
              <a:rPr lang="en-US" dirty="0" smtClean="0">
                <a:solidFill>
                  <a:schemeClr val="tx1"/>
                </a:solidFill>
                <a:latin typeface="+mn-lt"/>
                <a:ea typeface="Avenir Book" charset="0"/>
                <a:cs typeface="Avenir Book" charset="0"/>
              </a:rPr>
              <a:t>populations.</a:t>
            </a:r>
            <a:endParaRPr lang="en-US" dirty="0">
              <a:solidFill>
                <a:schemeClr val="tx1"/>
              </a:solidFill>
              <a:latin typeface="+mn-lt"/>
              <a:ea typeface="Avenir Book" charset="0"/>
              <a:cs typeface="Avenir Book"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bg1"/>
                </a:solidFill>
                <a:latin typeface="+mn-lt"/>
              </a:rPr>
              <a:t>Advocating and maintaining institutional accountability that parallels the three </a:t>
            </a:r>
            <a:r>
              <a:rPr lang="en-US">
                <a:solidFill>
                  <a:schemeClr val="bg1"/>
                </a:solidFill>
                <a:latin typeface="+mn-lt"/>
              </a:rPr>
              <a:t>principles </a:t>
            </a:r>
            <a:r>
              <a:rPr lang="en-US" smtClean="0">
                <a:solidFill>
                  <a:schemeClr val="bg1"/>
                </a:solidFill>
                <a:latin typeface="+mn-lt"/>
              </a:rPr>
              <a:t>above.</a:t>
            </a:r>
            <a:endParaRPr lang="en-US" dirty="0">
              <a:solidFill>
                <a:schemeClr val="tx1"/>
              </a:solidFill>
              <a:latin typeface="+mn-lt"/>
              <a:ea typeface="Avenir Book" charset="0"/>
              <a:cs typeface="Avenir Book" charset="0"/>
            </a:endParaRPr>
          </a:p>
          <a:p>
            <a:endParaRPr lang="en-US" dirty="0"/>
          </a:p>
          <a:p>
            <a:pPr marL="0" indent="0">
              <a:buFont typeface="Arial" panose="020B0604020202020204" pitchFamily="34" charset="0"/>
              <a:buNone/>
            </a:pPr>
            <a:r>
              <a:rPr lang="en-US" dirty="0"/>
              <a:t>Cultural humility is different from cultural competency. </a:t>
            </a:r>
          </a:p>
          <a:p>
            <a:pPr marL="0" indent="0">
              <a:buFont typeface="Arial" panose="020B0604020202020204" pitchFamily="34" charset="0"/>
              <a:buNone/>
            </a:pPr>
            <a:r>
              <a:rPr lang="en-US" dirty="0"/>
              <a:t>Cultural humility is a lifelong process and is a pathway to developing empathy skills.</a:t>
            </a:r>
          </a:p>
          <a:p>
            <a:pPr marL="0" indent="0">
              <a:buFont typeface="Arial" panose="020B0604020202020204" pitchFamily="34" charset="0"/>
              <a:buNone/>
            </a:pPr>
            <a:r>
              <a:rPr lang="en-US" dirty="0"/>
              <a:t>Cultural humility is a conscious lifelong transformative practice. </a:t>
            </a:r>
          </a:p>
          <a:p>
            <a:endParaRPr lang="en-US" dirty="0"/>
          </a:p>
          <a:p>
            <a:endParaRPr lang="en-US" dirty="0"/>
          </a:p>
        </p:txBody>
      </p:sp>
      <p:sp>
        <p:nvSpPr>
          <p:cNvPr id="4" name="Slide Number Placeholder 3"/>
          <p:cNvSpPr>
            <a:spLocks noGrp="1"/>
          </p:cNvSpPr>
          <p:nvPr>
            <p:ph type="sldNum" idx="10"/>
          </p:nvPr>
        </p:nvSpPr>
        <p:spPr>
          <a:xfrm>
            <a:off x="6992303" y="6948170"/>
            <a:ext cx="5349240" cy="365760"/>
          </a:xfrm>
          <a:prstGeom prst="rect">
            <a:avLst/>
          </a:prstGeom>
        </p:spPr>
        <p:txBody>
          <a:bodyPr/>
          <a:lstStyle/>
          <a:p>
            <a:fld id="{9434CB30-74B6-4800-9C68-95B781F7CA0C}" type="slidenum">
              <a:rPr lang="en-US" smtClean="0">
                <a:solidFill>
                  <a:prstClr val="black"/>
                </a:solidFill>
              </a:rPr>
              <a:pPr/>
              <a:t>17</a:t>
            </a:fld>
            <a:endParaRPr lang="en-US">
              <a:solidFill>
                <a:prstClr val="black"/>
              </a:solidFill>
            </a:endParaRPr>
          </a:p>
        </p:txBody>
      </p:sp>
      <p:sp>
        <p:nvSpPr>
          <p:cNvPr id="5" name="Date Placeholder 4"/>
          <p:cNvSpPr>
            <a:spLocks noGrp="1"/>
          </p:cNvSpPr>
          <p:nvPr>
            <p:ph type="dt" idx="11"/>
          </p:nvPr>
        </p:nvSpPr>
        <p:spPr>
          <a:xfrm>
            <a:off x="6992303" y="0"/>
            <a:ext cx="5349240" cy="365760"/>
          </a:xfrm>
          <a:prstGeom prst="rect">
            <a:avLst/>
          </a:prstGeom>
        </p:spPr>
        <p:txBody>
          <a:bodyPr/>
          <a:lstStyle/>
          <a:p>
            <a:fld id="{0C9FEF79-F585-2E4F-BC3E-6214981373E5}" type="datetime1">
              <a:rPr lang="en-US" smtClean="0">
                <a:solidFill>
                  <a:prstClr val="black"/>
                </a:solidFill>
              </a:rPr>
              <a:pPr/>
              <a:t>1/3/2020</a:t>
            </a:fld>
            <a:endParaRPr lang="en-US">
              <a:solidFill>
                <a:prstClr val="black"/>
              </a:solidFill>
            </a:endParaRPr>
          </a:p>
        </p:txBody>
      </p:sp>
      <p:sp>
        <p:nvSpPr>
          <p:cNvPr id="6" name="Footer Placeholder 5"/>
          <p:cNvSpPr>
            <a:spLocks noGrp="1"/>
          </p:cNvSpPr>
          <p:nvPr>
            <p:ph type="ftr" sz="quarter" idx="12"/>
          </p:nvPr>
        </p:nvSpPr>
        <p:spPr>
          <a:xfrm>
            <a:off x="0" y="6948170"/>
            <a:ext cx="5349240" cy="365760"/>
          </a:xfrm>
          <a:prstGeom prst="rect">
            <a:avLst/>
          </a:prstGeom>
        </p:spPr>
        <p:txBody>
          <a:bodyPr/>
          <a:lstStyle/>
          <a:p>
            <a:r>
              <a:rPr lang="en-US">
                <a:solidFill>
                  <a:prstClr val="black"/>
                </a:solidFill>
              </a:rPr>
              <a:t>Leanna W. Lewis, LCSW Do Not Duplicate without Permission</a:t>
            </a:r>
          </a:p>
        </p:txBody>
      </p:sp>
    </p:spTree>
    <p:extLst>
      <p:ext uri="{BB962C8B-B14F-4D97-AF65-F5344CB8AC3E}">
        <p14:creationId xmlns:p14="http://schemas.microsoft.com/office/powerpoint/2010/main" val="389947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Set the tone for the session by reviewing the group agreements. This is an important step for establishing a context for safe exploration and dialogue. Take a few minutes to review and encourage feedback from participants. Probe for meaning and clarify statements. Invite participants to agree to uphold the group agreements to establish and maintain a learning environment that is respectful and safe for everyone. </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16725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a:spcBef>
                <a:spcPct val="0"/>
              </a:spcBef>
            </a:pPr>
            <a:r>
              <a:rPr lang="en-US" altLang="en-US" b="0" dirty="0" smtClean="0"/>
              <a:t>After reviewing, ask </a:t>
            </a:r>
            <a:r>
              <a:rPr lang="en-US" altLang="en-US" b="0" dirty="0"/>
              <a:t>participants to raise their hands to demonstrate their commitment to the group agreements. </a:t>
            </a:r>
          </a:p>
          <a:p>
            <a:pPr>
              <a:spcBef>
                <a:spcPct val="0"/>
              </a:spcBef>
            </a:pPr>
            <a:r>
              <a:rPr lang="en-US" altLang="en-US" b="0" dirty="0"/>
              <a:t> </a:t>
            </a:r>
          </a:p>
        </p:txBody>
      </p:sp>
    </p:spTree>
    <p:extLst>
      <p:ext uri="{BB962C8B-B14F-4D97-AF65-F5344CB8AC3E}">
        <p14:creationId xmlns:p14="http://schemas.microsoft.com/office/powerpoint/2010/main" val="406516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r>
              <a:rPr lang="en-US" dirty="0"/>
              <a:t>Review </a:t>
            </a:r>
            <a:r>
              <a:rPr lang="en-US" dirty="0" smtClean="0"/>
              <a:t>the slide</a:t>
            </a:r>
            <a:r>
              <a:rPr lang="en-US" dirty="0"/>
              <a:t>. </a:t>
            </a:r>
          </a:p>
          <a:p>
            <a:endParaRPr lang="en-US" dirty="0"/>
          </a:p>
          <a:p>
            <a:r>
              <a:rPr lang="en-US" dirty="0"/>
              <a:t>In addition to the group agreements, aligning ourselves with these shared expectations will help us explore the content together and invite us to be conscious and courageous.  </a:t>
            </a:r>
          </a:p>
          <a:p>
            <a:endParaRPr lang="en-US" dirty="0"/>
          </a:p>
        </p:txBody>
      </p:sp>
    </p:spTree>
    <p:extLst>
      <p:ext uri="{BB962C8B-B14F-4D97-AF65-F5344CB8AC3E}">
        <p14:creationId xmlns:p14="http://schemas.microsoft.com/office/powerpoint/2010/main" val="326846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Lead the group in a mindfulness activity. This can be a simple exercise of deep breathing to center participants in the present moment (approximate time: 5 minutes).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Mindfulness is how we ground ourselves for the work of cultural humility. It is the desired disposition for creating an environment within oneself that is patient, present, and accepting of things as they are without judgment.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Example of a guided meditation: (Read the meditation at a comfortable, unrushed pace. Allow space between statements to aid the experience.)</a:t>
            </a:r>
          </a:p>
          <a:p>
            <a:pPr rtl="0" fontAlgn="base"/>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Make yourself comfortable and take a few deep breaths. Close your eyes if you’d like or fix them on a object of your choosing.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With the ease of each breath, inhale peace, compassion, and acceptance and exhale tension, worry or concerns. Rest in the calm of the present moment.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Continue to breath deeply as peace comforts you.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Now, imagine your heart is the sun. It shines brightly within you. Its warmth and light radiates throughout your being and into the world around you. Imagine each beam of light extends acceptance, forgiveness, patience and love to all of humanity including yourself. Acceptance, forgiveness, patience, and love fills you and extends to those you love and to those you find difficult. You allow this light of love to evoke peace—peace for all people and all situations. You simply flow in the energy of this moment. You trust that life supports all beings. You rest in your wholeness and offer wholeness for all others.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Take a few more deep breaths. When you are ready we can move forward together.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Debrief:</a:t>
            </a:r>
          </a:p>
          <a:p>
            <a:pPr rtl="0" fontAlgn="base"/>
            <a:r>
              <a:rPr lang="en-US" sz="1200" b="0" i="0" u="none" strike="noStrike" kern="1200" dirty="0">
                <a:solidFill>
                  <a:schemeClr val="tx1"/>
                </a:solidFill>
                <a:effectLst/>
                <a:latin typeface="+mn-lt"/>
                <a:ea typeface="+mn-ea"/>
                <a:cs typeface="+mn-cs"/>
              </a:rPr>
              <a:t>Ask participants to briefly share any reflections or comments.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Summarize </a:t>
            </a:r>
          </a:p>
          <a:p>
            <a:pPr rtl="0" fontAlgn="base"/>
            <a:r>
              <a:rPr lang="en-US" sz="1200" b="0" i="0" u="none" strike="noStrike" kern="1200" dirty="0">
                <a:solidFill>
                  <a:schemeClr val="tx1"/>
                </a:solidFill>
                <a:effectLst/>
                <a:latin typeface="+mn-lt"/>
                <a:ea typeface="+mn-ea"/>
                <a:cs typeface="+mn-cs"/>
              </a:rPr>
              <a:t>Thank participants for individually committing to co-create quality in our learning environment. As we move forward, we will come to understand the work of cultural humility is anchored in many of the practices we’ve just completed. It is an ongoing practice of curious inquiry by interrupting our tendencies make assumptions. </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7594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r>
              <a:rPr lang="en-US" b="0" dirty="0"/>
              <a:t>Before we define cultural humility, let’s become acquainted with the two women who founded this framework – Dr. Melanie </a:t>
            </a:r>
            <a:r>
              <a:rPr lang="en-US" b="0" dirty="0" err="1"/>
              <a:t>Tervalon</a:t>
            </a:r>
            <a:r>
              <a:rPr lang="en-US" b="0" dirty="0"/>
              <a:t> and Dr. Jann Murray-Garcia. </a:t>
            </a:r>
          </a:p>
          <a:p>
            <a:endParaRPr lang="en-US" b="0" dirty="0"/>
          </a:p>
          <a:p>
            <a:r>
              <a:rPr lang="en-US" b="0" dirty="0"/>
              <a:t>In 1992, while working at Children’s Hospital Oakland, Dr. </a:t>
            </a:r>
            <a:r>
              <a:rPr lang="en-US" b="0" dirty="0" err="1"/>
              <a:t>Tervalon</a:t>
            </a:r>
            <a:r>
              <a:rPr lang="en-US" b="0" dirty="0"/>
              <a:t> and Dr. Murray-Garcia were providing services to a community that was reeling from rioting and racial divisions resulting from the acquittal of four Los Angeles, police officers who were charged with brutally beating Rodney King after a high-speed chase.  </a:t>
            </a:r>
          </a:p>
          <a:p>
            <a:endParaRPr lang="en-US" b="0" dirty="0"/>
          </a:p>
          <a:p>
            <a:r>
              <a:rPr lang="en-US" b="0" dirty="0"/>
              <a:t>The Rodney King verdict and riots fueled racial tensions and fostered divisions that impacted the quality of care patients received and relationships among the ethnically diverse hospital staff. In response, hospital staff and community members engaged in ongoing dialogues and processes to address the issues, ultimately leading to the formation of The Children’s Hospital Multicultural Curriculum Program between 1992 and 1997.  </a:t>
            </a:r>
          </a:p>
          <a:p>
            <a:endParaRPr lang="en-US" b="0" dirty="0"/>
          </a:p>
          <a:p>
            <a:r>
              <a:rPr lang="en-US" b="0" dirty="0"/>
              <a:t>As a result of those efforts, the Cultural Humility framework was formed and the journal article “Cultural humility versus cultural competence: A critical distinction in defining physician training outcomes multicultural education” written by Dr. </a:t>
            </a:r>
            <a:r>
              <a:rPr lang="en-US" b="0" dirty="0" err="1"/>
              <a:t>Tervalon</a:t>
            </a:r>
            <a:r>
              <a:rPr lang="en-US" b="0" dirty="0"/>
              <a:t> and Dr. Murray-Garcia was published in 1998. </a:t>
            </a:r>
          </a:p>
          <a:p>
            <a:endParaRPr lang="en-US" b="0" dirty="0"/>
          </a:p>
          <a:p>
            <a:endParaRPr lang="en-US" b="0" dirty="0"/>
          </a:p>
          <a:p>
            <a:endParaRPr lang="en-US" b="0" dirty="0"/>
          </a:p>
        </p:txBody>
      </p:sp>
    </p:spTree>
    <p:extLst>
      <p:ext uri="{BB962C8B-B14F-4D97-AF65-F5344CB8AC3E}">
        <p14:creationId xmlns:p14="http://schemas.microsoft.com/office/powerpoint/2010/main" val="209757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latin typeface="+mn-lt"/>
              </a:rPr>
              <a:t>Let’s take a moment to reflect on the meaning of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latin typeface="+mn-lt"/>
              </a:rPr>
              <a:t>Ask a participant to read the excerpt on the slide that describes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effectLst/>
                <a:latin typeface="+mn-lt"/>
                <a:ea typeface="+mn-ea"/>
                <a:cs typeface="+mn-cs"/>
              </a:rPr>
              <a:t>Invite participants to share their thoughts about this passage and how it relates to their understanding of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latin typeface="+mn-lt"/>
              </a:rPr>
              <a:t>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Facilitator’s Note:</a:t>
            </a:r>
            <a:br>
              <a:rPr lang="en-US" dirty="0"/>
            </a:br>
            <a:r>
              <a:rPr lang="en-US" sz="1200" b="0" i="0" u="none" strike="noStrike" kern="1200" dirty="0">
                <a:solidFill>
                  <a:schemeClr val="tx1"/>
                </a:solidFill>
                <a:effectLst/>
                <a:latin typeface="+mn-lt"/>
                <a:ea typeface="+mn-ea"/>
                <a:cs typeface="+mn-cs"/>
              </a:rPr>
              <a:t>Octavio Paz wrote the original</a:t>
            </a:r>
            <a:r>
              <a:rPr lang="en-US" sz="1200" b="0" i="0" u="none" strike="noStrike" kern="1200" baseline="0" dirty="0">
                <a:solidFill>
                  <a:schemeClr val="tx1"/>
                </a:solidFill>
                <a:effectLst/>
                <a:latin typeface="+mn-lt"/>
                <a:ea typeface="+mn-ea"/>
                <a:cs typeface="+mn-cs"/>
              </a:rPr>
              <a:t> quote in</a:t>
            </a:r>
            <a:r>
              <a:rPr lang="en-US" sz="1200" b="0" i="0" u="none" strike="noStrike" kern="1200" dirty="0">
                <a:solidFill>
                  <a:schemeClr val="tx1"/>
                </a:solidFill>
                <a:effectLst/>
                <a:latin typeface="+mn-lt"/>
                <a:ea typeface="+mn-ea"/>
                <a:cs typeface="+mn-cs"/>
              </a:rPr>
              <a:t> Spanish. This</a:t>
            </a:r>
            <a:r>
              <a:rPr lang="en-US" sz="1200" b="0" i="0" u="none" strike="noStrike" kern="1200" baseline="0" dirty="0">
                <a:solidFill>
                  <a:schemeClr val="tx1"/>
                </a:solidFill>
                <a:effectLst/>
                <a:latin typeface="+mn-lt"/>
                <a:ea typeface="+mn-ea"/>
                <a:cs typeface="+mn-cs"/>
              </a:rPr>
              <a:t> translation may not fully capture the original meaning. Octavio Paz was referring to civilization, though we believe this is applicable to what we mean and how we talk about culture certainly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latin typeface="+mn-lt"/>
              </a:rPr>
              <a:t>Reference:</a:t>
            </a:r>
            <a:br>
              <a:rPr lang="en-US" altLang="en-US" sz="2800" b="0" dirty="0">
                <a:latin typeface="+mn-lt"/>
              </a:rPr>
            </a:br>
            <a:r>
              <a:rPr lang="en-US" altLang="en-US" sz="1200" b="0" dirty="0">
                <a:latin typeface="+mn-lt"/>
              </a:rPr>
              <a:t>Adapted from </a:t>
            </a:r>
            <a:r>
              <a:rPr lang="en-US" altLang="en-US" sz="1200" b="0" i="1" dirty="0">
                <a:latin typeface="+mn-lt"/>
              </a:rPr>
              <a:t>Mexico and the United States</a:t>
            </a:r>
            <a:r>
              <a:rPr lang="en-US" altLang="en-US" sz="1200" b="0" dirty="0">
                <a:latin typeface="+mn-lt"/>
              </a:rPr>
              <a:t>, The New Yorker, September 17, 1979 Translated by Rachel Phillips </a:t>
            </a:r>
            <a:r>
              <a:rPr lang="en-US" altLang="en-US" sz="1200" b="0" dirty="0" err="1">
                <a:latin typeface="+mn-lt"/>
              </a:rPr>
              <a:t>Belash</a:t>
            </a:r>
            <a:endParaRPr lang="en-US" dirty="0"/>
          </a:p>
        </p:txBody>
      </p:sp>
    </p:spTree>
    <p:extLst>
      <p:ext uri="{BB962C8B-B14F-4D97-AF65-F5344CB8AC3E}">
        <p14:creationId xmlns:p14="http://schemas.microsoft.com/office/powerpoint/2010/main" val="141393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r>
              <a:rPr lang="en-US" b="0" dirty="0">
                <a:latin typeface="Times New Roman" pitchFamily="18" charset="0"/>
              </a:rPr>
              <a:t>Share these defining points for culture. </a:t>
            </a:r>
          </a:p>
        </p:txBody>
      </p:sp>
    </p:spTree>
    <p:extLst>
      <p:ext uri="{BB962C8B-B14F-4D97-AF65-F5344CB8AC3E}">
        <p14:creationId xmlns:p14="http://schemas.microsoft.com/office/powerpoint/2010/main" val="41007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xmlns=""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8A04BF81-4C5F-414D-9F1B-B6C220774B80}"/>
              </a:ext>
            </a:extLst>
          </p:cNvPr>
          <p:cNvSpPr>
            <a:spLocks noGrp="1" noChangeArrowheads="1"/>
          </p:cNvSpPr>
          <p:nvPr>
            <p:ph type="body" idx="1"/>
          </p:nvPr>
        </p:nvSpPr>
        <p:spPr/>
        <p:txBody>
          <a:bodyPr/>
          <a:lstStyle/>
          <a:p>
            <a:pPr>
              <a:spcBef>
                <a:spcPct val="0"/>
              </a:spcBef>
            </a:pPr>
            <a:r>
              <a:rPr lang="en-US" altLang="en-US" dirty="0"/>
              <a:t>Share information on the slide. </a:t>
            </a:r>
          </a:p>
          <a:p>
            <a:pPr>
              <a:spcBef>
                <a:spcPct val="0"/>
              </a:spcBef>
            </a:pPr>
            <a:endParaRPr lang="en-US" altLang="en-US" dirty="0"/>
          </a:p>
          <a:p>
            <a:pPr>
              <a:spcBef>
                <a:spcPct val="0"/>
              </a:spcBef>
            </a:pPr>
            <a:r>
              <a:rPr lang="en-US" altLang="en-US" dirty="0"/>
              <a:t>The important point to make about this statement is that cultural humility is an ongoing, lifelong commitment and process. </a:t>
            </a:r>
          </a:p>
        </p:txBody>
      </p:sp>
    </p:spTree>
    <p:extLst>
      <p:ext uri="{BB962C8B-B14F-4D97-AF65-F5344CB8AC3E}">
        <p14:creationId xmlns:p14="http://schemas.microsoft.com/office/powerpoint/2010/main" val="1993316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xmlns="" id="{11A0CCCF-D1DE-4C7E-9EC7-189998A91B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1A9F5AB4-E030-4BE8-96F6-BCADB4F13109}"/>
              </a:ext>
            </a:extLst>
          </p:cNvPr>
          <p:cNvPicPr>
            <a:picLocks noChangeAspect="1" noChangeArrowheads="1"/>
          </p:cNvPicPr>
          <p:nvPr/>
        </p:nvPicPr>
        <p:blipFill>
          <a:blip r:embed="rId3"/>
          <a:srcRect/>
          <a:stretch>
            <a:fillRect/>
          </a:stretch>
        </p:blipFill>
        <p:spPr bwMode="auto">
          <a:xfrm>
            <a:off x="7543801" y="6118227"/>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xmlns="" id="{B50AD90E-4F29-4081-AAD7-24213F22B3D6}"/>
              </a:ext>
            </a:extLst>
          </p:cNvPr>
          <p:cNvSpPr>
            <a:spLocks noChangeArrowheads="1"/>
          </p:cNvSpPr>
          <p:nvPr/>
        </p:nvSpPr>
        <p:spPr bwMode="auto">
          <a:xfrm>
            <a:off x="609601" y="6096001"/>
            <a:ext cx="4664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900" dirty="0">
                <a:latin typeface="Arial Bold" charset="0"/>
                <a:ea typeface="Osaka" charset="0"/>
              </a:rPr>
              <a:t>Boston University</a:t>
            </a:r>
            <a:r>
              <a:rPr lang="en-US" altLang="en-US" sz="900" dirty="0">
                <a:latin typeface="Arial" charset="0"/>
                <a:ea typeface="Osaka" charset="0"/>
              </a:rPr>
              <a:t> School of Social Work</a:t>
            </a:r>
          </a:p>
          <a:p>
            <a:pPr>
              <a:defRPr/>
            </a:pPr>
            <a:r>
              <a:rPr lang="en-US" altLang="en-US" sz="9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xmlns="" id="{DC6A1DD0-9D35-4C1D-97C5-195630E9F604}"/>
              </a:ext>
            </a:extLst>
          </p:cNvPr>
          <p:cNvSpPr/>
          <p:nvPr/>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cxnSp>
        <p:nvCxnSpPr>
          <p:cNvPr id="8" name="Straight Connector 7">
            <a:extLst>
              <a:ext uri="{FF2B5EF4-FFF2-40B4-BE49-F238E27FC236}">
                <a16:creationId xmlns:a16="http://schemas.microsoft.com/office/drawing/2014/main" xmlns="" id="{738A1FC2-C192-48B9-AA7A-B90BAE151090}"/>
              </a:ext>
            </a:extLst>
          </p:cNvPr>
          <p:cNvCxnSpPr/>
          <p:nvPr/>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3000">
                <a:solidFill>
                  <a:schemeClr val="bg1"/>
                </a:solidFill>
                <a:latin typeface="Josephine Sans"/>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1800">
                <a:solidFill>
                  <a:srgbClr val="CCCCCC"/>
                </a:solidFill>
                <a:latin typeface="Josephine Sans Semi"/>
              </a:defRPr>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248089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5">
            <a:extLst>
              <a:ext uri="{FF2B5EF4-FFF2-40B4-BE49-F238E27FC236}">
                <a16:creationId xmlns:a16="http://schemas.microsoft.com/office/drawing/2014/main" xmlns="" id="{AE02BBE6-F460-48CF-AD7F-9966E448B580}"/>
              </a:ext>
            </a:extLst>
          </p:cNvPr>
          <p:cNvSpPr>
            <a:spLocks noGrp="1" noChangeArrowheads="1"/>
          </p:cNvSpPr>
          <p:nvPr>
            <p:ph type="ftr" sz="quarter" idx="10"/>
          </p:nvPr>
        </p:nvSpPr>
        <p:spPr>
          <a:ln/>
        </p:spPr>
        <p:txBody>
          <a:bodyPr/>
          <a:lstStyle>
            <a:lvl1pPr>
              <a:defRPr/>
            </a:lvl1pPr>
          </a:lstStyle>
          <a:p>
            <a:endParaRPr lang="en-US"/>
          </a:p>
        </p:txBody>
      </p:sp>
      <p:sp>
        <p:nvSpPr>
          <p:cNvPr id="6" name="Rectangle 18">
            <a:extLst>
              <a:ext uri="{FF2B5EF4-FFF2-40B4-BE49-F238E27FC236}">
                <a16:creationId xmlns:a16="http://schemas.microsoft.com/office/drawing/2014/main" xmlns="" id="{FC5FDE9F-C8D4-434B-8170-40C50F5D675B}"/>
              </a:ext>
            </a:extLst>
          </p:cNvPr>
          <p:cNvSpPr>
            <a:spLocks noGrp="1" noChangeArrowheads="1"/>
          </p:cNvSpPr>
          <p:nvPr>
            <p:ph type="dt" sz="half" idx="11"/>
          </p:nvPr>
        </p:nvSpPr>
        <p:spPr>
          <a:ln/>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149443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50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xmlns="" id="{2E9A246F-B97C-4AA4-8089-8FF645AE0F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xmlns="" id="{9D895079-3457-46B4-910C-191AF5418821}"/>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xmlns="" id="{F37F7253-73FF-463B-88DC-CED5835A5A05}"/>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xmlns="" id="{B81692BF-5264-4C8E-B0BF-8ADB8258E003}"/>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xmlns="" id="{376CB17A-F521-4E54-8756-38CF7E59FB98}"/>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121297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xmlns="" id="{7795935E-E9B5-4811-8F4A-32507C988E5A}"/>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76367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xmlns="" id="{AD2F870B-6E48-4F0F-91D8-86D05FFCF736}"/>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93020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1DB9B2-2E25-4EAE-A4E2-D4793403A0AB}"/>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xmlns="" id="{6916746B-92A9-4743-830A-F4A9CA023E2F}"/>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xmlns="" id="{A57C56B4-7210-448D-91BD-833419EE8773}"/>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834657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xmlns="" id="{B9CF13E7-E755-4B7E-AE13-1FAEBF91BB30}"/>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42727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xmlns="" id="{F66CE964-F668-4A95-9428-6A0D24933B0E}"/>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903207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xmlns="" id="{C5F5B525-FF19-40BB-9813-B57BFD36D747}"/>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562725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DE08F287-E81B-4EED-9F1C-3D48CB72110F}"/>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829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xmlns="" id="{1F072FF7-C951-440B-8F08-C00BFAFF0AD5}"/>
              </a:ext>
            </a:extLst>
          </p:cNvPr>
          <p:cNvSpPr>
            <a:spLocks noGrp="1" noChangeArrowheads="1"/>
          </p:cNvSpPr>
          <p:nvPr>
            <p:ph type="ftr" sz="quarter" idx="10"/>
          </p:nvPr>
        </p:nvSpPr>
        <p:spPr/>
        <p:txBody>
          <a:bodyPr/>
          <a:lstStyle>
            <a:lvl1pPr>
              <a:defRPr>
                <a:latin typeface="Josephine Sans"/>
              </a:defRPr>
            </a:lvl1pPr>
          </a:lstStyle>
          <a:p>
            <a:endParaRPr lang="en-US"/>
          </a:p>
        </p:txBody>
      </p:sp>
      <p:sp>
        <p:nvSpPr>
          <p:cNvPr id="5" name="Rectangle 18">
            <a:extLst>
              <a:ext uri="{FF2B5EF4-FFF2-40B4-BE49-F238E27FC236}">
                <a16:creationId xmlns:a16="http://schemas.microsoft.com/office/drawing/2014/main" xmlns="" id="{B8302953-697F-4E80-881A-DE40C70C6258}"/>
              </a:ext>
            </a:extLst>
          </p:cNvPr>
          <p:cNvSpPr>
            <a:spLocks noGrp="1" noChangeArrowheads="1"/>
          </p:cNvSpPr>
          <p:nvPr>
            <p:ph type="dt" sz="half" idx="11"/>
          </p:nvPr>
        </p:nvSpPr>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147462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5E8D452B-E32E-4D95-8726-EB4757F449B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075682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xmlns="" id="{48016D61-3FC4-4B4D-9DC0-5676F633D57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99504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latin typeface="Josephine Sans Semi"/>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5">
            <a:extLst>
              <a:ext uri="{FF2B5EF4-FFF2-40B4-BE49-F238E27FC236}">
                <a16:creationId xmlns:a16="http://schemas.microsoft.com/office/drawing/2014/main" xmlns="" id="{EAF9BDBB-6B97-4B4A-985C-0C8868883DF2}"/>
              </a:ext>
            </a:extLst>
          </p:cNvPr>
          <p:cNvSpPr>
            <a:spLocks noGrp="1" noChangeArrowheads="1"/>
          </p:cNvSpPr>
          <p:nvPr>
            <p:ph type="ftr" sz="quarter" idx="10"/>
          </p:nvPr>
        </p:nvSpPr>
        <p:spPr/>
        <p:txBody>
          <a:bodyPr/>
          <a:lstStyle>
            <a:lvl1pPr>
              <a:defRPr/>
            </a:lvl1pPr>
          </a:lstStyle>
          <a:p>
            <a:endParaRPr lang="en-US"/>
          </a:p>
        </p:txBody>
      </p:sp>
      <p:sp>
        <p:nvSpPr>
          <p:cNvPr id="5" name="Rectangle 18">
            <a:extLst>
              <a:ext uri="{FF2B5EF4-FFF2-40B4-BE49-F238E27FC236}">
                <a16:creationId xmlns:a16="http://schemas.microsoft.com/office/drawing/2014/main" xmlns="" id="{181835CD-D9A1-43A2-8D88-8870ED6B43D8}"/>
              </a:ext>
            </a:extLst>
          </p:cNvPr>
          <p:cNvSpPr>
            <a:spLocks noGrp="1" noChangeArrowheads="1"/>
          </p:cNvSpPr>
          <p:nvPr>
            <p:ph type="dt" sz="half" idx="11"/>
          </p:nvPr>
        </p:nvSpPr>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69211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11" descr="restingslide2.jpg">
            <a:extLst>
              <a:ext uri="{FF2B5EF4-FFF2-40B4-BE49-F238E27FC236}">
                <a16:creationId xmlns:a16="http://schemas.microsoft.com/office/drawing/2014/main" xmlns="" id="{06CDC9F5-F40C-4EDC-860F-C07BAF4215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53488228-4693-4165-83E1-53365E3319EB}"/>
              </a:ext>
            </a:extLst>
          </p:cNvPr>
          <p:cNvSpPr/>
          <p:nvPr/>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2">
            <a:extLst>
              <a:ext uri="{FF2B5EF4-FFF2-40B4-BE49-F238E27FC236}">
                <a16:creationId xmlns:a16="http://schemas.microsoft.com/office/drawing/2014/main" xmlns="" id="{538549EA-291A-40A4-BB5B-473F089D1A9A}"/>
              </a:ext>
            </a:extLst>
          </p:cNvPr>
          <p:cNvSpPr txBox="1">
            <a:spLocks noChangeArrowheads="1"/>
          </p:cNvSpPr>
          <p:nvPr/>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100" dirty="0"/>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6" name="Footer Placeholder 2">
            <a:extLst>
              <a:ext uri="{FF2B5EF4-FFF2-40B4-BE49-F238E27FC236}">
                <a16:creationId xmlns:a16="http://schemas.microsoft.com/office/drawing/2014/main" xmlns="" id="{8CE7197A-C28C-4ACC-BDFA-D00035B8B8C5}"/>
              </a:ext>
            </a:extLst>
          </p:cNvPr>
          <p:cNvSpPr>
            <a:spLocks noGrp="1"/>
          </p:cNvSpPr>
          <p:nvPr>
            <p:ph type="ftr" sz="quarter" idx="10"/>
          </p:nvPr>
        </p:nvSpPr>
        <p:spPr/>
        <p:txBody>
          <a:bodyPr/>
          <a:lstStyle>
            <a:lvl1pPr>
              <a:defRPr/>
            </a:lvl1pPr>
          </a:lstStyle>
          <a:p>
            <a:endParaRPr lang="en-US"/>
          </a:p>
        </p:txBody>
      </p:sp>
      <p:sp>
        <p:nvSpPr>
          <p:cNvPr id="7" name="Date Placeholder 3">
            <a:extLst>
              <a:ext uri="{FF2B5EF4-FFF2-40B4-BE49-F238E27FC236}">
                <a16:creationId xmlns:a16="http://schemas.microsoft.com/office/drawing/2014/main" xmlns="" id="{EC0D363C-41B5-4A4E-AB0A-EA62769C56AB}"/>
              </a:ext>
            </a:extLst>
          </p:cNvPr>
          <p:cNvSpPr>
            <a:spLocks noGrp="1"/>
          </p:cNvSpPr>
          <p:nvPr>
            <p:ph type="dt" sz="half" idx="11"/>
          </p:nvPr>
        </p:nvSpPr>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388570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a:extLst>
              <a:ext uri="{FF2B5EF4-FFF2-40B4-BE49-F238E27FC236}">
                <a16:creationId xmlns:a16="http://schemas.microsoft.com/office/drawing/2014/main" xmlns="" id="{06E8D500-8610-4BBF-9EB7-DFFE136096CE}"/>
              </a:ext>
            </a:extLst>
          </p:cNvPr>
          <p:cNvSpPr>
            <a:spLocks noGrp="1" noChangeArrowheads="1"/>
          </p:cNvSpPr>
          <p:nvPr>
            <p:ph type="ftr" sz="quarter" idx="10"/>
          </p:nvPr>
        </p:nvSpPr>
        <p:spPr/>
        <p:txBody>
          <a:bodyPr/>
          <a:lstStyle>
            <a:lvl1pPr>
              <a:defRPr>
                <a:latin typeface="Josephine Sans"/>
              </a:defRPr>
            </a:lvl1pPr>
          </a:lstStyle>
          <a:p>
            <a:endParaRPr lang="en-US"/>
          </a:p>
        </p:txBody>
      </p:sp>
      <p:sp>
        <p:nvSpPr>
          <p:cNvPr id="6" name="Rectangle 18">
            <a:extLst>
              <a:ext uri="{FF2B5EF4-FFF2-40B4-BE49-F238E27FC236}">
                <a16:creationId xmlns:a16="http://schemas.microsoft.com/office/drawing/2014/main" xmlns="" id="{24E111A8-551F-49A9-97D4-CC1EC15BF35F}"/>
              </a:ext>
            </a:extLst>
          </p:cNvPr>
          <p:cNvSpPr>
            <a:spLocks noGrp="1" noChangeArrowheads="1"/>
          </p:cNvSpPr>
          <p:nvPr>
            <p:ph type="dt" sz="half" idx="11"/>
          </p:nvPr>
        </p:nvSpPr>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85357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11143AFE-8CBD-46A3-B1B7-15E7917B13B4}"/>
              </a:ext>
            </a:extLst>
          </p:cNvPr>
          <p:cNvSpPr>
            <a:spLocks noGrp="1" noChangeArrowheads="1"/>
          </p:cNvSpPr>
          <p:nvPr>
            <p:ph type="ftr" sz="quarter" idx="10"/>
          </p:nvPr>
        </p:nvSpPr>
        <p:spPr/>
        <p:txBody>
          <a:bodyPr/>
          <a:lstStyle>
            <a:lvl1pPr>
              <a:defRPr>
                <a:latin typeface="Josephine Sans"/>
              </a:defRPr>
            </a:lvl1pPr>
          </a:lstStyle>
          <a:p>
            <a:endParaRPr lang="en-US"/>
          </a:p>
        </p:txBody>
      </p:sp>
      <p:sp>
        <p:nvSpPr>
          <p:cNvPr id="8" name="Rectangle 18">
            <a:extLst>
              <a:ext uri="{FF2B5EF4-FFF2-40B4-BE49-F238E27FC236}">
                <a16:creationId xmlns:a16="http://schemas.microsoft.com/office/drawing/2014/main" xmlns="" id="{20DA32C9-A3F7-4C1C-A7F9-65FD82F0A514}"/>
              </a:ext>
            </a:extLst>
          </p:cNvPr>
          <p:cNvSpPr>
            <a:spLocks noGrp="1" noChangeArrowheads="1"/>
          </p:cNvSpPr>
          <p:nvPr>
            <p:ph type="dt" sz="half" idx="11"/>
          </p:nvPr>
        </p:nvSpPr>
        <p:spPr>
          <a:xfrm>
            <a:off x="8001000" y="381000"/>
            <a:ext cx="1066800" cy="228600"/>
          </a:xfrm>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23820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A96C6922-BFF2-4F60-BFD1-0A92E22DB487}"/>
              </a:ext>
            </a:extLst>
          </p:cNvPr>
          <p:cNvSpPr>
            <a:spLocks noGrp="1" noChangeArrowheads="1"/>
          </p:cNvSpPr>
          <p:nvPr>
            <p:ph type="ftr" sz="quarter" idx="10"/>
          </p:nvPr>
        </p:nvSpPr>
        <p:spPr/>
        <p:txBody>
          <a:bodyPr/>
          <a:lstStyle>
            <a:lvl1pPr>
              <a:defRPr/>
            </a:lvl1pPr>
          </a:lstStyle>
          <a:p>
            <a:endParaRPr lang="en-US"/>
          </a:p>
        </p:txBody>
      </p:sp>
      <p:sp>
        <p:nvSpPr>
          <p:cNvPr id="4" name="Rectangle 18">
            <a:extLst>
              <a:ext uri="{FF2B5EF4-FFF2-40B4-BE49-F238E27FC236}">
                <a16:creationId xmlns:a16="http://schemas.microsoft.com/office/drawing/2014/main" xmlns="" id="{029F7F1D-5969-491E-968B-A67A3D746C49}"/>
              </a:ext>
            </a:extLst>
          </p:cNvPr>
          <p:cNvSpPr>
            <a:spLocks noGrp="1" noChangeArrowheads="1"/>
          </p:cNvSpPr>
          <p:nvPr>
            <p:ph type="dt" sz="half" idx="11"/>
          </p:nvPr>
        </p:nvSpPr>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1321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1F216CBB-9ED2-4872-A8CD-B9AABE23FD13}"/>
              </a:ext>
            </a:extLst>
          </p:cNvPr>
          <p:cNvSpPr>
            <a:spLocks noGrp="1" noChangeArrowheads="1"/>
          </p:cNvSpPr>
          <p:nvPr>
            <p:ph type="ftr" sz="quarter" idx="10"/>
          </p:nvPr>
        </p:nvSpPr>
        <p:spPr>
          <a:ln/>
        </p:spPr>
        <p:txBody>
          <a:bodyPr/>
          <a:lstStyle>
            <a:lvl1pPr>
              <a:defRPr/>
            </a:lvl1pPr>
          </a:lstStyle>
          <a:p>
            <a:endParaRPr lang="en-US"/>
          </a:p>
        </p:txBody>
      </p:sp>
      <p:sp>
        <p:nvSpPr>
          <p:cNvPr id="3" name="Rectangle 18">
            <a:extLst>
              <a:ext uri="{FF2B5EF4-FFF2-40B4-BE49-F238E27FC236}">
                <a16:creationId xmlns:a16="http://schemas.microsoft.com/office/drawing/2014/main" xmlns="" id="{F9EC6EA5-39D4-451B-A908-644E305E8323}"/>
              </a:ext>
            </a:extLst>
          </p:cNvPr>
          <p:cNvSpPr>
            <a:spLocks noGrp="1" noChangeArrowheads="1"/>
          </p:cNvSpPr>
          <p:nvPr>
            <p:ph type="dt" sz="half" idx="11"/>
          </p:nvPr>
        </p:nvSpPr>
        <p:spPr>
          <a:ln/>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26597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5">
            <a:extLst>
              <a:ext uri="{FF2B5EF4-FFF2-40B4-BE49-F238E27FC236}">
                <a16:creationId xmlns:a16="http://schemas.microsoft.com/office/drawing/2014/main" xmlns="" id="{FD1323EA-96D5-4E2D-A16C-5689C506935B}"/>
              </a:ext>
            </a:extLst>
          </p:cNvPr>
          <p:cNvSpPr>
            <a:spLocks noGrp="1" noChangeArrowheads="1"/>
          </p:cNvSpPr>
          <p:nvPr>
            <p:ph type="ftr" sz="quarter" idx="10"/>
          </p:nvPr>
        </p:nvSpPr>
        <p:spPr>
          <a:ln/>
        </p:spPr>
        <p:txBody>
          <a:bodyPr/>
          <a:lstStyle>
            <a:lvl1pPr>
              <a:defRPr/>
            </a:lvl1pPr>
          </a:lstStyle>
          <a:p>
            <a:endParaRPr lang="en-US"/>
          </a:p>
        </p:txBody>
      </p:sp>
      <p:sp>
        <p:nvSpPr>
          <p:cNvPr id="6" name="Rectangle 18">
            <a:extLst>
              <a:ext uri="{FF2B5EF4-FFF2-40B4-BE49-F238E27FC236}">
                <a16:creationId xmlns:a16="http://schemas.microsoft.com/office/drawing/2014/main" xmlns="" id="{32943E26-678A-4B9E-B58A-618421E37CE0}"/>
              </a:ext>
            </a:extLst>
          </p:cNvPr>
          <p:cNvSpPr>
            <a:spLocks noGrp="1" noChangeArrowheads="1"/>
          </p:cNvSpPr>
          <p:nvPr>
            <p:ph type="dt" sz="half" idx="11"/>
          </p:nvPr>
        </p:nvSpPr>
        <p:spPr>
          <a:ln/>
        </p:spPr>
        <p:txBody>
          <a:bodyPr/>
          <a:lstStyle>
            <a:lvl1pPr>
              <a:defRPr/>
            </a:lvl1pPr>
          </a:lstStyle>
          <a:p>
            <a:fld id="{237C961F-D41B-412B-9754-14546020A56A}" type="datetimeFigureOut">
              <a:rPr lang="en-US" smtClean="0"/>
              <a:t>1/3/2020</a:t>
            </a:fld>
            <a:endParaRPr lang="en-US"/>
          </a:p>
        </p:txBody>
      </p:sp>
    </p:spTree>
    <p:extLst>
      <p:ext uri="{BB962C8B-B14F-4D97-AF65-F5344CB8AC3E}">
        <p14:creationId xmlns:p14="http://schemas.microsoft.com/office/powerpoint/2010/main" val="297204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xmlns="" id="{E7A51275-F6AA-4758-9338-898CCEA98771}"/>
              </a:ext>
            </a:extLst>
          </p:cNvPr>
          <p:cNvSpPr>
            <a:spLocks noChangeArrowheads="1"/>
          </p:cNvSpPr>
          <p:nvPr/>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sz="1800"/>
          </a:p>
        </p:txBody>
      </p:sp>
      <p:sp>
        <p:nvSpPr>
          <p:cNvPr id="1026" name="Rectangle 2">
            <a:extLst>
              <a:ext uri="{FF2B5EF4-FFF2-40B4-BE49-F238E27FC236}">
                <a16:creationId xmlns:a16="http://schemas.microsoft.com/office/drawing/2014/main" xmlns="" id="{04846E03-AC44-4D1E-AB6F-77C75E9A86E7}"/>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7" name="Rectangle 3">
            <a:extLst>
              <a:ext uri="{FF2B5EF4-FFF2-40B4-BE49-F238E27FC236}">
                <a16:creationId xmlns:a16="http://schemas.microsoft.com/office/drawing/2014/main" xmlns="" id="{21C88066-2CC8-4BEC-ACF6-3CAD3072B73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Rectangle 5">
            <a:extLst>
              <a:ext uri="{FF2B5EF4-FFF2-40B4-BE49-F238E27FC236}">
                <a16:creationId xmlns:a16="http://schemas.microsoft.com/office/drawing/2014/main" xmlns="" id="{CC848403-D739-4654-BC5C-595024371F9F}"/>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900">
                <a:solidFill>
                  <a:schemeClr val="bg1"/>
                </a:solidFill>
                <a:latin typeface="Arial" charset="0"/>
                <a:ea typeface="Osaka" charset="0"/>
              </a:defRPr>
            </a:lvl1pPr>
          </a:lstStyle>
          <a:p>
            <a:endParaRPr lang="en-US"/>
          </a:p>
        </p:txBody>
      </p:sp>
      <p:sp>
        <p:nvSpPr>
          <p:cNvPr id="1036" name="Text Box 12">
            <a:extLst>
              <a:ext uri="{FF2B5EF4-FFF2-40B4-BE49-F238E27FC236}">
                <a16:creationId xmlns:a16="http://schemas.microsoft.com/office/drawing/2014/main" xmlns="" id="{919E2C94-9F04-44C1-9416-BAD9453279D2}"/>
              </a:ext>
            </a:extLst>
          </p:cNvPr>
          <p:cNvSpPr txBox="1">
            <a:spLocks noChangeArrowheads="1"/>
          </p:cNvSpPr>
          <p:nvPr/>
        </p:nvSpPr>
        <p:spPr bwMode="auto">
          <a:xfrm>
            <a:off x="609600" y="1524000"/>
            <a:ext cx="7924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900" b="1">
                <a:solidFill>
                  <a:schemeClr val="bg1"/>
                </a:solidFill>
                <a:latin typeface="Arial" charset="0"/>
                <a:ea typeface="Osaka" charset="0"/>
              </a:rPr>
              <a:t>Boston University</a:t>
            </a:r>
            <a:r>
              <a:rPr lang="en-US" altLang="en-US" sz="900">
                <a:solidFill>
                  <a:schemeClr val="bg1"/>
                </a:solidFill>
                <a:latin typeface="Arial" charset="0"/>
                <a:ea typeface="Osaka" charset="0"/>
              </a:rPr>
              <a:t> Slideshow Title Goes Here</a:t>
            </a:r>
          </a:p>
        </p:txBody>
      </p:sp>
      <p:sp>
        <p:nvSpPr>
          <p:cNvPr id="1042" name="Rectangle 18">
            <a:extLst>
              <a:ext uri="{FF2B5EF4-FFF2-40B4-BE49-F238E27FC236}">
                <a16:creationId xmlns:a16="http://schemas.microsoft.com/office/drawing/2014/main" xmlns="" id="{89B36D00-DFFB-4568-9CAB-73F93FD35C76}"/>
              </a:ext>
            </a:extLst>
          </p:cNvPr>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900" baseline="30000">
                <a:latin typeface="Josephine Sans"/>
              </a:defRPr>
            </a:lvl1pPr>
          </a:lstStyle>
          <a:p>
            <a:fld id="{237C961F-D41B-412B-9754-14546020A56A}" type="datetimeFigureOut">
              <a:rPr lang="en-US" smtClean="0"/>
              <a:t>1/3/2020</a:t>
            </a:fld>
            <a:endParaRPr lang="en-US"/>
          </a:p>
        </p:txBody>
      </p:sp>
      <p:pic>
        <p:nvPicPr>
          <p:cNvPr id="1032" name="Picture 9">
            <a:extLst>
              <a:ext uri="{FF2B5EF4-FFF2-40B4-BE49-F238E27FC236}">
                <a16:creationId xmlns:a16="http://schemas.microsoft.com/office/drawing/2014/main" xmlns="" id="{BA7E49DC-DA74-4F2F-8BB8-45763902D86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5867402"/>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9D23BDD0-6852-4B07-A36F-D7D2ED296AEB}"/>
              </a:ext>
            </a:extLst>
          </p:cNvPr>
          <p:cNvCxnSpPr/>
          <p:nvPr/>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2" name="Picture 12" descr="standardfooter_sized.jpg">
            <a:extLst>
              <a:ext uri="{FF2B5EF4-FFF2-40B4-BE49-F238E27FC236}">
                <a16:creationId xmlns:a16="http://schemas.microsoft.com/office/drawing/2014/main" xmlns="" id="{D8DA3C89-931E-4BD6-8C7E-EF073E7A61C1}"/>
              </a:ext>
            </a:extLst>
          </p:cNvPr>
          <p:cNvPicPr>
            <a:picLocks noChangeAspect="1"/>
          </p:cNvPicPr>
          <p:nvPr/>
        </p:nvPicPr>
        <p:blipFill>
          <a:blip r:embed="rId14"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42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xStyles>
    <p:titleStyle>
      <a:lvl1pPr algn="l" rtl="0" eaLnBrk="1" fontAlgn="base" hangingPunct="1">
        <a:spcBef>
          <a:spcPct val="0"/>
        </a:spcBef>
        <a:spcAft>
          <a:spcPct val="0"/>
        </a:spcAft>
        <a:defRPr sz="2100" kern="1200">
          <a:solidFill>
            <a:schemeClr val="tx1"/>
          </a:solidFill>
          <a:latin typeface="Josephine Sans"/>
          <a:ea typeface="+mj-ea"/>
          <a:cs typeface="+mj-cs"/>
        </a:defRPr>
      </a:lvl1pPr>
      <a:lvl2pPr algn="l" rtl="0" eaLnBrk="1" fontAlgn="base" hangingPunct="1">
        <a:spcBef>
          <a:spcPct val="0"/>
        </a:spcBef>
        <a:spcAft>
          <a:spcPct val="0"/>
        </a:spcAft>
        <a:defRPr sz="2100">
          <a:solidFill>
            <a:schemeClr val="tx1"/>
          </a:solidFill>
          <a:latin typeface="Josephine Sans"/>
          <a:ea typeface="Osaka" charset="0"/>
        </a:defRPr>
      </a:lvl2pPr>
      <a:lvl3pPr algn="l" rtl="0" eaLnBrk="1" fontAlgn="base" hangingPunct="1">
        <a:spcBef>
          <a:spcPct val="0"/>
        </a:spcBef>
        <a:spcAft>
          <a:spcPct val="0"/>
        </a:spcAft>
        <a:defRPr sz="2100">
          <a:solidFill>
            <a:schemeClr val="tx1"/>
          </a:solidFill>
          <a:latin typeface="Josephine Sans"/>
          <a:ea typeface="Osaka" charset="0"/>
        </a:defRPr>
      </a:lvl3pPr>
      <a:lvl4pPr algn="l" rtl="0" eaLnBrk="1" fontAlgn="base" hangingPunct="1">
        <a:spcBef>
          <a:spcPct val="0"/>
        </a:spcBef>
        <a:spcAft>
          <a:spcPct val="0"/>
        </a:spcAft>
        <a:defRPr sz="2100">
          <a:solidFill>
            <a:schemeClr val="tx1"/>
          </a:solidFill>
          <a:latin typeface="Josephine Sans"/>
          <a:ea typeface="Osaka" charset="0"/>
        </a:defRPr>
      </a:lvl4pPr>
      <a:lvl5pPr algn="l" rtl="0" eaLnBrk="1" fontAlgn="base" hangingPunct="1">
        <a:spcBef>
          <a:spcPct val="0"/>
        </a:spcBef>
        <a:spcAft>
          <a:spcPct val="0"/>
        </a:spcAft>
        <a:defRPr sz="2100">
          <a:solidFill>
            <a:schemeClr val="tx1"/>
          </a:solidFill>
          <a:latin typeface="Josephine Sans"/>
          <a:ea typeface="Osaka" charset="0"/>
        </a:defRPr>
      </a:lvl5pPr>
      <a:lvl6pPr marL="342900" algn="l" rtl="0" eaLnBrk="1" fontAlgn="base" hangingPunct="1">
        <a:spcBef>
          <a:spcPct val="0"/>
        </a:spcBef>
        <a:spcAft>
          <a:spcPct val="0"/>
        </a:spcAft>
        <a:defRPr sz="1800">
          <a:solidFill>
            <a:schemeClr val="tx1"/>
          </a:solidFill>
          <a:latin typeface="Arial" charset="0"/>
          <a:ea typeface="Osaka" charset="0"/>
        </a:defRPr>
      </a:lvl6pPr>
      <a:lvl7pPr marL="685800" algn="l" rtl="0" eaLnBrk="1" fontAlgn="base" hangingPunct="1">
        <a:spcBef>
          <a:spcPct val="0"/>
        </a:spcBef>
        <a:spcAft>
          <a:spcPct val="0"/>
        </a:spcAft>
        <a:defRPr sz="1800">
          <a:solidFill>
            <a:schemeClr val="tx1"/>
          </a:solidFill>
          <a:latin typeface="Arial" charset="0"/>
          <a:ea typeface="Osaka" charset="0"/>
        </a:defRPr>
      </a:lvl7pPr>
      <a:lvl8pPr marL="1028700" algn="l" rtl="0" eaLnBrk="1" fontAlgn="base" hangingPunct="1">
        <a:spcBef>
          <a:spcPct val="0"/>
        </a:spcBef>
        <a:spcAft>
          <a:spcPct val="0"/>
        </a:spcAft>
        <a:defRPr sz="1800">
          <a:solidFill>
            <a:schemeClr val="tx1"/>
          </a:solidFill>
          <a:latin typeface="Arial" charset="0"/>
          <a:ea typeface="Osaka" charset="0"/>
        </a:defRPr>
      </a:lvl8pPr>
      <a:lvl9pPr marL="1371600" algn="l" rtl="0" eaLnBrk="1" fontAlgn="base" hangingPunct="1">
        <a:spcBef>
          <a:spcPct val="0"/>
        </a:spcBef>
        <a:spcAft>
          <a:spcPct val="0"/>
        </a:spcAft>
        <a:defRPr sz="1800">
          <a:solidFill>
            <a:schemeClr val="tx1"/>
          </a:solidFill>
          <a:latin typeface="Arial" charset="0"/>
          <a:ea typeface="Osaka" charset="0"/>
        </a:defRPr>
      </a:lvl9pPr>
    </p:titleStyle>
    <p:bodyStyle>
      <a:lvl1pPr marL="257175" indent="-257175" algn="l" rtl="0" eaLnBrk="1" fontAlgn="base" hangingPunct="1">
        <a:spcBef>
          <a:spcPct val="20000"/>
        </a:spcBef>
        <a:spcAft>
          <a:spcPct val="0"/>
        </a:spcAft>
        <a:buClr>
          <a:srgbClr val="2675B4"/>
        </a:buClr>
        <a:buFont typeface="Wingdings" panose="05000000000000000000" pitchFamily="2" charset="2"/>
        <a:buChar char="§"/>
        <a:defRPr sz="1800" kern="1200">
          <a:solidFill>
            <a:schemeClr val="tx1"/>
          </a:solidFill>
          <a:latin typeface="Josephine Sans"/>
          <a:ea typeface="+mn-ea"/>
          <a:cs typeface="+mn-cs"/>
        </a:defRPr>
      </a:lvl1pPr>
      <a:lvl2pPr marL="557213" indent="-214313"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2pPr>
      <a:lvl3pPr marL="8572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3pPr>
      <a:lvl4pPr marL="12001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4pPr>
      <a:lvl5pPr marL="15430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xmlns=""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xmlns=""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xmlns=""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xmlns=""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xmlns=""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xmlns="" id="{F617FC7A-6810-4D87-BA9B-5144CF35C1B8}"/>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xmlns="" id="{4C95F5CF-04A9-47FC-9522-FDBA27DFE86F}"/>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9384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https://www.youtube.com/embed/16dSeyLSOKw?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pixabay.com/en/court-house-government-capitol-25061/"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pixabay.com/en/court-house-government-capitol-2506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eftforpeace.wordpress.com/2012/10/16/working-around-hardwired-cultural-beliefs-with-geo-specific-ef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25195D2B-0621-4550-8BA4-24BB63768B89}"/>
              </a:ext>
            </a:extLst>
          </p:cNvPr>
          <p:cNvSpPr>
            <a:spLocks noGrp="1" noChangeArrowheads="1"/>
          </p:cNvSpPr>
          <p:nvPr>
            <p:ph type="ctrTitle"/>
          </p:nvPr>
        </p:nvSpPr>
        <p:spPr/>
        <p:txBody>
          <a:bodyPr/>
          <a:lstStyle/>
          <a:p>
            <a:pPr>
              <a:defRPr/>
            </a:pPr>
            <a:r>
              <a:rPr lang="en-US" altLang="en-US" sz="4000" dirty="0">
                <a:latin typeface="+mj-lt"/>
              </a:rPr>
              <a:t>Cultural Humility: A Pathway To Empathy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Video: Cultural Humility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endParaRPr lang="en-US" altLang="en-US" sz="2000" dirty="0"/>
          </a:p>
          <a:p>
            <a:pPr eaLnBrk="1" hangingPunct="1">
              <a:buClr>
                <a:srgbClr val="CC0000"/>
              </a:buCl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2" name="Online Media 1" title="Cultural Humility Edited">
            <a:hlinkClick r:id="" action="ppaction://media"/>
            <a:extLst>
              <a:ext uri="{FF2B5EF4-FFF2-40B4-BE49-F238E27FC236}">
                <a16:creationId xmlns:a16="http://schemas.microsoft.com/office/drawing/2014/main" xmlns="" id="{2FEFE8DC-04F1-4484-AA20-CE05ACDD99DC}"/>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66900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Four Pillars of Cultural Humility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457200" indent="-457200" eaLnBrk="1" hangingPunct="1">
              <a:buClr>
                <a:srgbClr val="CC0000"/>
              </a:buClr>
              <a:buFont typeface="+mj-lt"/>
              <a:buAutoNum type="arabicPeriod"/>
              <a:defRPr/>
            </a:pPr>
            <a:r>
              <a:rPr lang="en-US" altLang="en-US" sz="2000" dirty="0"/>
              <a:t>A lifelong process of critical self-reflection and self-critique</a:t>
            </a:r>
          </a:p>
          <a:p>
            <a:pPr marL="457200" indent="-457200" eaLnBrk="1" hangingPunct="1">
              <a:buClr>
                <a:srgbClr val="CC0000"/>
              </a:buClr>
              <a:buFont typeface="+mj-lt"/>
              <a:buAutoNum type="arabicPeriod"/>
              <a:defRPr/>
            </a:pPr>
            <a:endParaRPr lang="en-US" altLang="en-US" sz="2000" dirty="0"/>
          </a:p>
          <a:p>
            <a:pPr marL="457200" indent="-457200" eaLnBrk="1" hangingPunct="1">
              <a:buClr>
                <a:srgbClr val="CC0000"/>
              </a:buClr>
              <a:buFont typeface="+mj-lt"/>
              <a:buAutoNum type="arabicPeriod"/>
              <a:defRPr/>
            </a:pPr>
            <a:r>
              <a:rPr lang="en-US" altLang="en-US" sz="2000" dirty="0"/>
              <a:t>Redressing the power imbalances in the patient-provider dynamic</a:t>
            </a:r>
          </a:p>
          <a:p>
            <a:pPr marL="457200" indent="-457200" eaLnBrk="1" hangingPunct="1">
              <a:buClr>
                <a:srgbClr val="CC0000"/>
              </a:buClr>
              <a:buFont typeface="+mj-lt"/>
              <a:buAutoNum type="arabicPeriod"/>
              <a:defRPr/>
            </a:pPr>
            <a:endParaRPr lang="en-US" altLang="en-US" sz="2000" dirty="0"/>
          </a:p>
          <a:p>
            <a:pPr marL="457200" indent="-457200" eaLnBrk="1" hangingPunct="1">
              <a:buClr>
                <a:srgbClr val="CC0000"/>
              </a:buClr>
              <a:buFont typeface="+mj-lt"/>
              <a:buAutoNum type="arabicPeriod"/>
              <a:defRPr/>
            </a:pPr>
            <a:r>
              <a:rPr lang="en-US" altLang="en-US" sz="2000" dirty="0"/>
              <a:t>Developing mutually beneficial partnerships with communities on behalf of individuals and defined populations</a:t>
            </a:r>
          </a:p>
          <a:p>
            <a:pPr marL="457200" indent="-457200" eaLnBrk="1" hangingPunct="1">
              <a:buClr>
                <a:srgbClr val="CC0000"/>
              </a:buClr>
              <a:buFont typeface="+mj-lt"/>
              <a:buAutoNum type="arabicPeriod"/>
              <a:defRPr/>
            </a:pPr>
            <a:endParaRPr lang="en-US" altLang="en-US" sz="2000" dirty="0"/>
          </a:p>
          <a:p>
            <a:pPr marL="457200" indent="-457200" eaLnBrk="1" hangingPunct="1">
              <a:buClr>
                <a:srgbClr val="CC0000"/>
              </a:buClr>
              <a:buFont typeface="+mj-lt"/>
              <a:buAutoNum type="arabicPeriod"/>
              <a:defRPr/>
            </a:pPr>
            <a:r>
              <a:rPr lang="en-US" altLang="en-US" sz="2000" dirty="0"/>
              <a:t>Advocating and maintaining institutional accountability that parallels the three principles above</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7" name="Picture 6">
            <a:extLst>
              <a:ext uri="{FF2B5EF4-FFF2-40B4-BE49-F238E27FC236}">
                <a16:creationId xmlns:a16="http://schemas.microsoft.com/office/drawing/2014/main" xmlns="" id="{E2FCDB4F-05ED-444B-B60C-FD6ECE0CDEFD}"/>
              </a:ext>
            </a:extLst>
          </p:cNvPr>
          <p:cNvPicPr>
            <a:picLocks noChangeAspect="1"/>
          </p:cNvPicPr>
          <p:nvPr/>
        </p:nvPicPr>
        <p:blipFill>
          <a:blip r:embed="rId3">
            <a:duotone>
              <a:prstClr val="black"/>
              <a:schemeClr val="accent5">
                <a:tint val="45000"/>
                <a:satMod val="400000"/>
              </a:schemeClr>
            </a:duotone>
            <a:alphaModFix amt="15000"/>
            <a:extLst>
              <a:ext uri="{BEBA8EAE-BF5A-486C-A8C5-ECC9F3942E4B}">
                <a14:imgProps xmlns:a14="http://schemas.microsoft.com/office/drawing/2010/main">
                  <a14:imgLayer r:embed="rId4">
                    <a14:imgEffect>
                      <a14:colorTemperature colorTemp="6023"/>
                    </a14:imgEffect>
                    <a14:imgEffect>
                      <a14:saturation sat="11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35016" y="1541160"/>
            <a:ext cx="7390244" cy="3644201"/>
          </a:xfrm>
          <a:prstGeom prst="rect">
            <a:avLst/>
          </a:prstGeom>
          <a:noFill/>
          <a:effectLst>
            <a:softEdge rad="12700"/>
          </a:effectLst>
        </p:spPr>
      </p:pic>
      <p:sp>
        <p:nvSpPr>
          <p:cNvPr id="8" name="TextBox 7">
            <a:extLst>
              <a:ext uri="{FF2B5EF4-FFF2-40B4-BE49-F238E27FC236}">
                <a16:creationId xmlns:a16="http://schemas.microsoft.com/office/drawing/2014/main" xmlns="" id="{E3867C2B-B37C-438F-9C5C-D84BB2C9F6AE}"/>
              </a:ext>
            </a:extLst>
          </p:cNvPr>
          <p:cNvSpPr txBox="1"/>
          <p:nvPr/>
        </p:nvSpPr>
        <p:spPr>
          <a:xfrm>
            <a:off x="1580686" y="5241149"/>
            <a:ext cx="6817536" cy="427168"/>
          </a:xfrm>
          <a:prstGeom prst="rect">
            <a:avLst/>
          </a:prstGeom>
          <a:noFill/>
        </p:spPr>
        <p:txBody>
          <a:bodyPr wrap="square" rtlCol="0">
            <a:spAutoFit/>
          </a:bodyPr>
          <a:lstStyle/>
          <a:p>
            <a:r>
              <a:rPr lang="en-US" sz="788" dirty="0" err="1">
                <a:solidFill>
                  <a:prstClr val="black"/>
                </a:solidFill>
              </a:rPr>
              <a:t>Tervalon</a:t>
            </a:r>
            <a:r>
              <a:rPr lang="en-US" sz="788" dirty="0">
                <a:solidFill>
                  <a:prstClr val="black"/>
                </a:solidFill>
              </a:rPr>
              <a:t> M, Murray-Garcia J:  “Cultural humility  versus cultural competence: a critical distinction in defining physician training outcomes in multicultural education, “</a:t>
            </a:r>
            <a:r>
              <a:rPr lang="en-US" sz="788" u="sng" dirty="0">
                <a:solidFill>
                  <a:prstClr val="black"/>
                </a:solidFill>
              </a:rPr>
              <a:t>Journal of Health Care for the Poor and Underserved</a:t>
            </a:r>
            <a:r>
              <a:rPr lang="en-US" sz="788" dirty="0">
                <a:solidFill>
                  <a:prstClr val="black"/>
                </a:solidFill>
              </a:rPr>
              <a:t> 1998; 9(2):117-124 </a:t>
            </a:r>
          </a:p>
          <a:p>
            <a:endParaRPr lang="en-US" sz="600" dirty="0">
              <a:solidFill>
                <a:srgbClr val="FFFFFF"/>
              </a:solidFill>
              <a:latin typeface="Trebuchet MS"/>
            </a:endParaRPr>
          </a:p>
        </p:txBody>
      </p:sp>
      <p:sp>
        <p:nvSpPr>
          <p:cNvPr id="9" name="TextBox 8">
            <a:extLst>
              <a:ext uri="{FF2B5EF4-FFF2-40B4-BE49-F238E27FC236}">
                <a16:creationId xmlns:a16="http://schemas.microsoft.com/office/drawing/2014/main" xmlns="" id="{13A1933B-8A04-470B-957C-CCD03A130941}"/>
              </a:ext>
            </a:extLst>
          </p:cNvPr>
          <p:cNvSpPr txBox="1"/>
          <p:nvPr/>
        </p:nvSpPr>
        <p:spPr>
          <a:xfrm>
            <a:off x="2495576" y="5779892"/>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extLst>
      <p:ext uri="{BB962C8B-B14F-4D97-AF65-F5344CB8AC3E}">
        <p14:creationId xmlns:p14="http://schemas.microsoft.com/office/powerpoint/2010/main" val="319690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Cultural Competence and Cultural Humility:</a:t>
            </a:r>
            <a:br>
              <a:rPr lang="en-US" altLang="en-US" dirty="0"/>
            </a:br>
            <a:r>
              <a:rPr lang="en-US" altLang="en-US" dirty="0"/>
              <a:t>What’s the Difference?</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2093118"/>
            <a:ext cx="3905251" cy="4091113"/>
          </a:xfrm>
        </p:spPr>
        <p:txBody>
          <a:bodyPr/>
          <a:lstStyle/>
          <a:p>
            <a:pPr eaLnBrk="1" hangingPunct="1">
              <a:buClr>
                <a:srgbClr val="CC0000"/>
              </a:buClr>
              <a:defRPr/>
            </a:pPr>
            <a:endParaRPr lang="en-US" altLang="en-US" sz="2000" dirty="0"/>
          </a:p>
          <a:p>
            <a:pPr lvl="0"/>
            <a:r>
              <a:rPr lang="en-US" sz="2000" dirty="0"/>
              <a:t>Mastery/expert</a:t>
            </a:r>
          </a:p>
          <a:p>
            <a:pPr lvl="0"/>
            <a:r>
              <a:rPr lang="en-US" sz="2000" dirty="0"/>
              <a:t>End point</a:t>
            </a:r>
          </a:p>
          <a:p>
            <a:pPr lvl="0"/>
            <a:r>
              <a:rPr lang="en-US" sz="2000" dirty="0"/>
              <a:t>Rigid </a:t>
            </a:r>
          </a:p>
          <a:p>
            <a:pPr lvl="0"/>
            <a:r>
              <a:rPr lang="en-US" sz="2000" dirty="0"/>
              <a:t>Technical</a:t>
            </a:r>
          </a:p>
          <a:p>
            <a:pPr lvl="0"/>
            <a:r>
              <a:rPr lang="en-US" sz="2000" dirty="0"/>
              <a:t>Hierarchy</a:t>
            </a:r>
          </a:p>
          <a:p>
            <a:pPr lvl="0"/>
            <a:r>
              <a:rPr lang="en-US" sz="2000" dirty="0"/>
              <a:t>Linear</a:t>
            </a:r>
          </a:p>
          <a:p>
            <a:pPr lvl="0"/>
            <a:r>
              <a:rPr lang="en-US" sz="2000" dirty="0"/>
              <a:t>Status quo</a:t>
            </a:r>
          </a:p>
          <a:p>
            <a:pPr eaLnBrk="1" hangingPunct="1">
              <a:buClr>
                <a:srgbClr val="CC0000"/>
              </a:buCl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
        <p:nvSpPr>
          <p:cNvPr id="8" name="Text Placeholder 10">
            <a:extLst>
              <a:ext uri="{FF2B5EF4-FFF2-40B4-BE49-F238E27FC236}">
                <a16:creationId xmlns:a16="http://schemas.microsoft.com/office/drawing/2014/main" xmlns="" id="{621695A8-9B27-4A16-9DFA-D76A3C3B38F3}"/>
              </a:ext>
            </a:extLst>
          </p:cNvPr>
          <p:cNvSpPr txBox="1">
            <a:spLocks/>
          </p:cNvSpPr>
          <p:nvPr/>
        </p:nvSpPr>
        <p:spPr bwMode="auto">
          <a:xfrm>
            <a:off x="630239" y="1681163"/>
            <a:ext cx="3868737" cy="823912"/>
          </a:xfrm>
          <a:prstGeom prst="rect">
            <a:avLst/>
          </a:prstGeom>
          <a:solidFill>
            <a:schemeClr val="tx2">
              <a:lumMod val="20000"/>
              <a:lumOff val="80000"/>
            </a:schemeClr>
          </a:solidFill>
          <a:ln>
            <a:solidFill>
              <a:srgbClr val="C00000"/>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Cultural Competence</a:t>
            </a:r>
          </a:p>
        </p:txBody>
      </p:sp>
      <p:sp>
        <p:nvSpPr>
          <p:cNvPr id="9" name="Text Placeholder 12">
            <a:extLst>
              <a:ext uri="{FF2B5EF4-FFF2-40B4-BE49-F238E27FC236}">
                <a16:creationId xmlns:a16="http://schemas.microsoft.com/office/drawing/2014/main" xmlns="" id="{51D0188E-151E-4D7E-99E7-76A1197242F8}"/>
              </a:ext>
            </a:extLst>
          </p:cNvPr>
          <p:cNvSpPr txBox="1">
            <a:spLocks/>
          </p:cNvSpPr>
          <p:nvPr/>
        </p:nvSpPr>
        <p:spPr>
          <a:xfrm>
            <a:off x="4629150" y="1681163"/>
            <a:ext cx="3887788" cy="823912"/>
          </a:xfrm>
          <a:prstGeom prst="rect">
            <a:avLst/>
          </a:prstGeom>
          <a:solidFill>
            <a:schemeClr val="tx2">
              <a:lumMod val="20000"/>
              <a:lumOff val="80000"/>
            </a:schemeClr>
          </a:solidFill>
          <a:ln>
            <a:solidFill>
              <a:srgbClr val="C00000"/>
            </a:solidFill>
          </a:ln>
        </p:spPr>
        <p:txBody>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Cultural Humility</a:t>
            </a:r>
          </a:p>
        </p:txBody>
      </p:sp>
      <p:sp>
        <p:nvSpPr>
          <p:cNvPr id="12" name="Rectangle 3">
            <a:extLst>
              <a:ext uri="{FF2B5EF4-FFF2-40B4-BE49-F238E27FC236}">
                <a16:creationId xmlns:a16="http://schemas.microsoft.com/office/drawing/2014/main" xmlns="" id="{232C652C-1A51-4633-AE46-BDCB34344B6C}"/>
              </a:ext>
            </a:extLst>
          </p:cNvPr>
          <p:cNvSpPr txBox="1">
            <a:spLocks noChangeArrowheads="1"/>
          </p:cNvSpPr>
          <p:nvPr/>
        </p:nvSpPr>
        <p:spPr bwMode="auto">
          <a:xfrm>
            <a:off x="4572000" y="2093119"/>
            <a:ext cx="390525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buClr>
                <a:srgbClr val="CC0000"/>
              </a:buClr>
              <a:defRPr/>
            </a:pPr>
            <a:endParaRPr lang="en-US" altLang="en-US" sz="2000" dirty="0"/>
          </a:p>
          <a:p>
            <a:pPr eaLnBrk="1" hangingPunct="1">
              <a:buClr>
                <a:srgbClr val="CC0000"/>
              </a:buClr>
              <a:defRPr/>
            </a:pPr>
            <a:r>
              <a:rPr lang="en-US" altLang="en-US" sz="2000" dirty="0"/>
              <a:t>Learner/student</a:t>
            </a:r>
          </a:p>
          <a:p>
            <a:pPr eaLnBrk="1" hangingPunct="1">
              <a:buClr>
                <a:srgbClr val="CC0000"/>
              </a:buClr>
              <a:defRPr/>
            </a:pPr>
            <a:r>
              <a:rPr lang="en-US" altLang="en-US" sz="2000" dirty="0"/>
              <a:t>Fluid</a:t>
            </a:r>
          </a:p>
          <a:p>
            <a:pPr eaLnBrk="1" hangingPunct="1">
              <a:buClr>
                <a:srgbClr val="CC0000"/>
              </a:buClr>
              <a:defRPr/>
            </a:pPr>
            <a:r>
              <a:rPr lang="en-US" altLang="en-US" sz="2000" dirty="0"/>
              <a:t>Flexible, dynamic</a:t>
            </a:r>
          </a:p>
          <a:p>
            <a:pPr eaLnBrk="1" hangingPunct="1">
              <a:buClr>
                <a:srgbClr val="CC0000"/>
              </a:buClr>
              <a:defRPr/>
            </a:pPr>
            <a:r>
              <a:rPr lang="en-US" altLang="en-US" sz="2000" dirty="0"/>
              <a:t>Personal, authentic</a:t>
            </a:r>
          </a:p>
          <a:p>
            <a:pPr eaLnBrk="1" hangingPunct="1">
              <a:buClr>
                <a:srgbClr val="CC0000"/>
              </a:buClr>
              <a:defRPr/>
            </a:pPr>
            <a:r>
              <a:rPr lang="en-US" altLang="en-US" sz="2000" dirty="0"/>
              <a:t>Partnership</a:t>
            </a:r>
          </a:p>
          <a:p>
            <a:pPr eaLnBrk="1" hangingPunct="1">
              <a:buClr>
                <a:srgbClr val="CC0000"/>
              </a:buClr>
              <a:defRPr/>
            </a:pPr>
            <a:r>
              <a:rPr lang="en-US" altLang="en-US" sz="2000" dirty="0"/>
              <a:t>Evolving</a:t>
            </a:r>
          </a:p>
          <a:p>
            <a:pPr eaLnBrk="1" hangingPunct="1">
              <a:buClr>
                <a:srgbClr val="CC0000"/>
              </a:buClr>
              <a:defRPr/>
            </a:pPr>
            <a:r>
              <a:rPr lang="en-US" altLang="en-US" sz="2000" dirty="0"/>
              <a:t>Path to Equity</a:t>
            </a:r>
          </a:p>
          <a:p>
            <a:pPr eaLnBrk="1" hangingPunct="1">
              <a:buClr>
                <a:srgbClr val="CC0000"/>
              </a:buClr>
              <a:defRPr/>
            </a:pPr>
            <a:endParaRPr lang="en-US" altLang="en-US" sz="2000" dirty="0"/>
          </a:p>
          <a:p>
            <a:pPr eaLnBrk="1" hangingPunct="1">
              <a:buClr>
                <a:srgbClr val="CC0000"/>
              </a:buClr>
              <a:defRPr/>
            </a:pPr>
            <a:endParaRPr lang="en-US" altLang="en-US" sz="2000" dirty="0"/>
          </a:p>
        </p:txBody>
      </p:sp>
    </p:spTree>
    <p:extLst>
      <p:ext uri="{BB962C8B-B14F-4D97-AF65-F5344CB8AC3E}">
        <p14:creationId xmlns:p14="http://schemas.microsoft.com/office/powerpoint/2010/main" val="70844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Critical Self-Reflection and Life-Long Learning</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393080" y="1752600"/>
            <a:ext cx="8141320" cy="3886200"/>
          </a:xfrm>
        </p:spPr>
        <p:txBody>
          <a:bodyPr/>
          <a:lstStyle/>
          <a:p>
            <a:pPr marL="495300">
              <a:spcBef>
                <a:spcPts val="200"/>
              </a:spcBef>
            </a:pPr>
            <a:r>
              <a:rPr lang="en-US" dirty="0">
                <a:ea typeface="Avenir Next" charset="0"/>
                <a:cs typeface="Avenir Next" charset="0"/>
              </a:rPr>
              <a:t>Know your own identity and what you are bringing to an interaction.</a:t>
            </a:r>
          </a:p>
          <a:p>
            <a:pPr marL="495300">
              <a:spcBef>
                <a:spcPts val="200"/>
              </a:spcBef>
            </a:pPr>
            <a:endParaRPr lang="en-US" dirty="0">
              <a:ea typeface="Avenir Next" charset="0"/>
              <a:cs typeface="Avenir Next" charset="0"/>
            </a:endParaRPr>
          </a:p>
          <a:p>
            <a:pPr marL="495300">
              <a:spcBef>
                <a:spcPts val="200"/>
              </a:spcBef>
            </a:pPr>
            <a:r>
              <a:rPr lang="en-US" dirty="0">
                <a:ea typeface="Avenir Next" charset="0"/>
                <a:cs typeface="Avenir Next" charset="0"/>
              </a:rPr>
              <a:t>In what ways are you bringing your identity, power, and privilege to the work? </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extLst>
      <p:ext uri="{BB962C8B-B14F-4D97-AF65-F5344CB8AC3E}">
        <p14:creationId xmlns:p14="http://schemas.microsoft.com/office/powerpoint/2010/main" val="180573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5AC8D41-2C65-46F2-A8CB-C3961498BB36}"/>
              </a:ext>
            </a:extLst>
          </p:cNvPr>
          <p:cNvSpPr>
            <a:spLocks noGrp="1"/>
          </p:cNvSpPr>
          <p:nvPr>
            <p:ph type="title"/>
          </p:nvPr>
        </p:nvSpPr>
        <p:spPr>
          <a:xfrm>
            <a:off x="703053" y="839470"/>
            <a:ext cx="7494917" cy="514350"/>
          </a:xfrm>
        </p:spPr>
        <p:txBody>
          <a:bodyPr/>
          <a:lstStyle/>
          <a:p>
            <a:r>
              <a:rPr lang="en-US" sz="3375" b="1" dirty="0">
                <a:solidFill>
                  <a:srgbClr val="C00000"/>
                </a:solidFill>
                <a:latin typeface="+mj-lt"/>
              </a:rPr>
              <a:t>Personal Reflection Activity</a:t>
            </a:r>
          </a:p>
        </p:txBody>
      </p:sp>
      <p:grpSp>
        <p:nvGrpSpPr>
          <p:cNvPr id="15" name="Group 14">
            <a:extLst>
              <a:ext uri="{FF2B5EF4-FFF2-40B4-BE49-F238E27FC236}">
                <a16:creationId xmlns:a16="http://schemas.microsoft.com/office/drawing/2014/main" xmlns="" id="{FFB15870-2240-45C9-A6FC-BFFAD9BFD5E9}"/>
              </a:ext>
            </a:extLst>
          </p:cNvPr>
          <p:cNvGrpSpPr/>
          <p:nvPr/>
        </p:nvGrpSpPr>
        <p:grpSpPr>
          <a:xfrm>
            <a:off x="6108780" y="1291090"/>
            <a:ext cx="1607914" cy="3799814"/>
            <a:chOff x="8145039" y="578453"/>
            <a:chExt cx="2143885" cy="5066418"/>
          </a:xfrm>
        </p:grpSpPr>
        <p:pic>
          <p:nvPicPr>
            <p:cNvPr id="5" name="Picture 4">
              <a:extLst>
                <a:ext uri="{FF2B5EF4-FFF2-40B4-BE49-F238E27FC236}">
                  <a16:creationId xmlns:a16="http://schemas.microsoft.com/office/drawing/2014/main" xmlns="" id="{33DF4CCB-9206-4A47-AD1F-5F6731421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355" y="578453"/>
              <a:ext cx="1701409" cy="5066418"/>
            </a:xfrm>
            <a:prstGeom prst="rect">
              <a:avLst/>
            </a:prstGeom>
          </p:spPr>
        </p:pic>
        <p:sp>
          <p:nvSpPr>
            <p:cNvPr id="7" name="TextBox 6">
              <a:extLst>
                <a:ext uri="{FF2B5EF4-FFF2-40B4-BE49-F238E27FC236}">
                  <a16:creationId xmlns:a16="http://schemas.microsoft.com/office/drawing/2014/main" xmlns="" id="{A4135DF1-DAB1-43A8-AE7F-67B00F006C23}"/>
                </a:ext>
              </a:extLst>
            </p:cNvPr>
            <p:cNvSpPr txBox="1"/>
            <p:nvPr/>
          </p:nvSpPr>
          <p:spPr>
            <a:xfrm>
              <a:off x="8724571" y="667376"/>
              <a:ext cx="592059" cy="1231107"/>
            </a:xfrm>
            <a:prstGeom prst="rect">
              <a:avLst/>
            </a:prstGeom>
            <a:noFill/>
          </p:spPr>
          <p:txBody>
            <a:bodyPr wrap="square" rtlCol="0">
              <a:spAutoFit/>
            </a:bodyPr>
            <a:lstStyle/>
            <a:p>
              <a:r>
                <a:rPr lang="en-US" sz="5400" b="1" dirty="0">
                  <a:solidFill>
                    <a:srgbClr val="C00000"/>
                  </a:solidFill>
                </a:rPr>
                <a:t>?</a:t>
              </a:r>
            </a:p>
          </p:txBody>
        </p:sp>
        <p:sp>
          <p:nvSpPr>
            <p:cNvPr id="8" name="Rectangle 7">
              <a:extLst>
                <a:ext uri="{FF2B5EF4-FFF2-40B4-BE49-F238E27FC236}">
                  <a16:creationId xmlns:a16="http://schemas.microsoft.com/office/drawing/2014/main" xmlns="" id="{ECE2F5A8-78BA-4091-B71E-6A89D0B7247C}"/>
                </a:ext>
              </a:extLst>
            </p:cNvPr>
            <p:cNvSpPr/>
            <p:nvPr/>
          </p:nvSpPr>
          <p:spPr>
            <a:xfrm>
              <a:off x="9769124" y="2994169"/>
              <a:ext cx="519800" cy="492443"/>
            </a:xfrm>
            <a:prstGeom prst="rect">
              <a:avLst/>
            </a:prstGeom>
          </p:spPr>
          <p:txBody>
            <a:bodyPr wrap="none">
              <a:spAutoFit/>
            </a:bodyPr>
            <a:lstStyle/>
            <a:p>
              <a:r>
                <a:rPr lang="en-US" sz="1800" b="1" dirty="0"/>
                <a:t>? </a:t>
              </a:r>
            </a:p>
          </p:txBody>
        </p:sp>
        <p:sp>
          <p:nvSpPr>
            <p:cNvPr id="10" name="Rectangle 9">
              <a:extLst>
                <a:ext uri="{FF2B5EF4-FFF2-40B4-BE49-F238E27FC236}">
                  <a16:creationId xmlns:a16="http://schemas.microsoft.com/office/drawing/2014/main" xmlns="" id="{2536212A-E3B1-42D0-ACB4-6344EA407375}"/>
                </a:ext>
              </a:extLst>
            </p:cNvPr>
            <p:cNvSpPr/>
            <p:nvPr/>
          </p:nvSpPr>
          <p:spPr>
            <a:xfrm>
              <a:off x="8145039" y="2994169"/>
              <a:ext cx="461885" cy="492443"/>
            </a:xfrm>
            <a:prstGeom prst="rect">
              <a:avLst/>
            </a:prstGeom>
          </p:spPr>
          <p:txBody>
            <a:bodyPr wrap="square">
              <a:spAutoFit/>
            </a:bodyPr>
            <a:lstStyle/>
            <a:p>
              <a:r>
                <a:rPr lang="en-US" sz="1800" b="1" dirty="0"/>
                <a:t>?</a:t>
              </a:r>
            </a:p>
          </p:txBody>
        </p:sp>
        <p:sp>
          <p:nvSpPr>
            <p:cNvPr id="11" name="Rectangle 10">
              <a:extLst>
                <a:ext uri="{FF2B5EF4-FFF2-40B4-BE49-F238E27FC236}">
                  <a16:creationId xmlns:a16="http://schemas.microsoft.com/office/drawing/2014/main" xmlns="" id="{7FC0019A-E3A8-4621-92DF-61F943A99E07}"/>
                </a:ext>
              </a:extLst>
            </p:cNvPr>
            <p:cNvSpPr/>
            <p:nvPr/>
          </p:nvSpPr>
          <p:spPr>
            <a:xfrm>
              <a:off x="8148370" y="4771370"/>
              <a:ext cx="434307" cy="492443"/>
            </a:xfrm>
            <a:prstGeom prst="rect">
              <a:avLst/>
            </a:prstGeom>
          </p:spPr>
          <p:txBody>
            <a:bodyPr wrap="none">
              <a:spAutoFit/>
            </a:bodyPr>
            <a:lstStyle/>
            <a:p>
              <a:r>
                <a:rPr lang="en-US" sz="1800" b="1" dirty="0"/>
                <a:t>?</a:t>
              </a:r>
            </a:p>
          </p:txBody>
        </p:sp>
        <p:sp>
          <p:nvSpPr>
            <p:cNvPr id="12" name="Rectangle 11">
              <a:extLst>
                <a:ext uri="{FF2B5EF4-FFF2-40B4-BE49-F238E27FC236}">
                  <a16:creationId xmlns:a16="http://schemas.microsoft.com/office/drawing/2014/main" xmlns="" id="{587333AF-4578-4766-8FB0-FC5ECC8C16A5}"/>
                </a:ext>
              </a:extLst>
            </p:cNvPr>
            <p:cNvSpPr/>
            <p:nvPr/>
          </p:nvSpPr>
          <p:spPr>
            <a:xfrm>
              <a:off x="9854081" y="4770092"/>
              <a:ext cx="434307" cy="492443"/>
            </a:xfrm>
            <a:prstGeom prst="rect">
              <a:avLst/>
            </a:prstGeom>
          </p:spPr>
          <p:txBody>
            <a:bodyPr wrap="none">
              <a:spAutoFit/>
            </a:bodyPr>
            <a:lstStyle/>
            <a:p>
              <a:r>
                <a:rPr lang="en-US" sz="1800" b="1" dirty="0"/>
                <a:t>?</a:t>
              </a:r>
            </a:p>
          </p:txBody>
        </p:sp>
      </p:grpSp>
      <p:sp>
        <p:nvSpPr>
          <p:cNvPr id="13" name="TextBox 12">
            <a:extLst>
              <a:ext uri="{FF2B5EF4-FFF2-40B4-BE49-F238E27FC236}">
                <a16:creationId xmlns:a16="http://schemas.microsoft.com/office/drawing/2014/main" xmlns="" id="{3540F0B4-6A52-4594-B5F6-036AF30BD639}"/>
              </a:ext>
            </a:extLst>
          </p:cNvPr>
          <p:cNvSpPr txBox="1"/>
          <p:nvPr/>
        </p:nvSpPr>
        <p:spPr>
          <a:xfrm>
            <a:off x="2654096" y="2694677"/>
            <a:ext cx="2350482" cy="646331"/>
          </a:xfrm>
          <a:prstGeom prst="rect">
            <a:avLst/>
          </a:prstGeom>
          <a:noFill/>
        </p:spPr>
        <p:txBody>
          <a:bodyPr wrap="square" rtlCol="0">
            <a:spAutoFit/>
          </a:bodyPr>
          <a:lstStyle/>
          <a:p>
            <a:r>
              <a:rPr lang="en-US" sz="1800" dirty="0"/>
              <a:t>_________________Cultural Value/Belief</a:t>
            </a:r>
          </a:p>
        </p:txBody>
      </p:sp>
      <p:sp>
        <p:nvSpPr>
          <p:cNvPr id="14" name="TextBox 13">
            <a:extLst>
              <a:ext uri="{FF2B5EF4-FFF2-40B4-BE49-F238E27FC236}">
                <a16:creationId xmlns:a16="http://schemas.microsoft.com/office/drawing/2014/main" xmlns="" id="{7C069B92-A806-4D8D-B16C-5277822ABCFF}"/>
              </a:ext>
            </a:extLst>
          </p:cNvPr>
          <p:cNvSpPr txBox="1"/>
          <p:nvPr/>
        </p:nvSpPr>
        <p:spPr>
          <a:xfrm>
            <a:off x="2654096" y="3757877"/>
            <a:ext cx="2350482" cy="646331"/>
          </a:xfrm>
          <a:prstGeom prst="rect">
            <a:avLst/>
          </a:prstGeom>
          <a:noFill/>
        </p:spPr>
        <p:txBody>
          <a:bodyPr wrap="square" rtlCol="0">
            <a:spAutoFit/>
          </a:bodyPr>
          <a:lstStyle/>
          <a:p>
            <a:r>
              <a:rPr lang="en-US" sz="1800" dirty="0"/>
              <a:t>_________________</a:t>
            </a:r>
          </a:p>
          <a:p>
            <a:r>
              <a:rPr lang="en-US" sz="1800" dirty="0"/>
              <a:t>Behavior</a:t>
            </a:r>
          </a:p>
        </p:txBody>
      </p:sp>
      <p:sp>
        <p:nvSpPr>
          <p:cNvPr id="3" name="TextBox 2">
            <a:extLst>
              <a:ext uri="{FF2B5EF4-FFF2-40B4-BE49-F238E27FC236}">
                <a16:creationId xmlns:a16="http://schemas.microsoft.com/office/drawing/2014/main" xmlns="" id="{A912C5A5-6357-4AFF-A6B5-FA84977E70E6}"/>
              </a:ext>
            </a:extLst>
          </p:cNvPr>
          <p:cNvSpPr txBox="1"/>
          <p:nvPr/>
        </p:nvSpPr>
        <p:spPr>
          <a:xfrm>
            <a:off x="6059140" y="5285349"/>
            <a:ext cx="2535408" cy="369332"/>
          </a:xfrm>
          <a:prstGeom prst="rect">
            <a:avLst/>
          </a:prstGeom>
          <a:noFill/>
        </p:spPr>
        <p:txBody>
          <a:bodyPr wrap="square" rtlCol="0">
            <a:spAutoFit/>
          </a:bodyPr>
          <a:lstStyle/>
          <a:p>
            <a:r>
              <a:rPr lang="en-US" sz="900" dirty="0"/>
              <a:t>Adapted with permission from V. </a:t>
            </a:r>
            <a:r>
              <a:rPr lang="en-US" sz="900" dirty="0" err="1"/>
              <a:t>Keiffer</a:t>
            </a:r>
            <a:r>
              <a:rPr lang="en-US" sz="900" dirty="0"/>
              <a:t>-Lewis Neal, 2018</a:t>
            </a:r>
          </a:p>
        </p:txBody>
      </p:sp>
      <p:sp>
        <p:nvSpPr>
          <p:cNvPr id="17" name="Footer Placeholder 3">
            <a:extLst>
              <a:ext uri="{FF2B5EF4-FFF2-40B4-BE49-F238E27FC236}">
                <a16:creationId xmlns:a16="http://schemas.microsoft.com/office/drawing/2014/main" xmlns="" id="{FF9DF61C-9501-7B43-BF33-2009952AFFFE}"/>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Osaka" charset="0"/>
                <a:cs typeface="+mn-cs"/>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Tree>
    <p:extLst>
      <p:ext uri="{BB962C8B-B14F-4D97-AF65-F5344CB8AC3E}">
        <p14:creationId xmlns:p14="http://schemas.microsoft.com/office/powerpoint/2010/main" val="106359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5AC8D41-2C65-46F2-A8CB-C3961498BB36}"/>
              </a:ext>
            </a:extLst>
          </p:cNvPr>
          <p:cNvSpPr>
            <a:spLocks noGrp="1"/>
          </p:cNvSpPr>
          <p:nvPr>
            <p:ph type="title"/>
          </p:nvPr>
        </p:nvSpPr>
        <p:spPr/>
        <p:txBody>
          <a:bodyPr/>
          <a:lstStyle/>
          <a:p>
            <a:r>
              <a:rPr lang="en-US" sz="3375" b="1" dirty="0">
                <a:solidFill>
                  <a:srgbClr val="C00000"/>
                </a:solidFill>
                <a:latin typeface="+mj-lt"/>
              </a:rPr>
              <a:t>Personal Reflection Example</a:t>
            </a:r>
          </a:p>
        </p:txBody>
      </p:sp>
      <p:grpSp>
        <p:nvGrpSpPr>
          <p:cNvPr id="3" name="Group 2">
            <a:extLst>
              <a:ext uri="{FF2B5EF4-FFF2-40B4-BE49-F238E27FC236}">
                <a16:creationId xmlns:a16="http://schemas.microsoft.com/office/drawing/2014/main" xmlns="" id="{BF7942BE-C291-4C8E-81DD-61DCB5FD6520}"/>
              </a:ext>
            </a:extLst>
          </p:cNvPr>
          <p:cNvGrpSpPr/>
          <p:nvPr/>
        </p:nvGrpSpPr>
        <p:grpSpPr>
          <a:xfrm>
            <a:off x="6284344" y="1461100"/>
            <a:ext cx="1181100" cy="3629804"/>
            <a:chOff x="8379125" y="805133"/>
            <a:chExt cx="1574800" cy="4839738"/>
          </a:xfrm>
        </p:grpSpPr>
        <p:pic>
          <p:nvPicPr>
            <p:cNvPr id="5" name="Picture 4">
              <a:extLst>
                <a:ext uri="{FF2B5EF4-FFF2-40B4-BE49-F238E27FC236}">
                  <a16:creationId xmlns:a16="http://schemas.microsoft.com/office/drawing/2014/main" xmlns="" id="{33DF4CCB-9206-4A47-AD1F-5F6731421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125" y="805133"/>
              <a:ext cx="1535501" cy="4839738"/>
            </a:xfrm>
            <a:prstGeom prst="rect">
              <a:avLst/>
            </a:prstGeom>
          </p:spPr>
        </p:pic>
        <p:sp>
          <p:nvSpPr>
            <p:cNvPr id="7" name="TextBox 6">
              <a:extLst>
                <a:ext uri="{FF2B5EF4-FFF2-40B4-BE49-F238E27FC236}">
                  <a16:creationId xmlns:a16="http://schemas.microsoft.com/office/drawing/2014/main" xmlns="" id="{A4135DF1-DAB1-43A8-AE7F-67B00F006C23}"/>
                </a:ext>
              </a:extLst>
            </p:cNvPr>
            <p:cNvSpPr txBox="1"/>
            <p:nvPr/>
          </p:nvSpPr>
          <p:spPr>
            <a:xfrm>
              <a:off x="8418424" y="1116082"/>
              <a:ext cx="1535501" cy="800219"/>
            </a:xfrm>
            <a:prstGeom prst="rect">
              <a:avLst/>
            </a:prstGeom>
            <a:noFill/>
          </p:spPr>
          <p:txBody>
            <a:bodyPr wrap="square" rtlCol="0">
              <a:spAutoFit/>
            </a:bodyPr>
            <a:lstStyle/>
            <a:p>
              <a:r>
                <a:rPr lang="en-US" sz="3300" b="1" dirty="0">
                  <a:solidFill>
                    <a:srgbClr val="C00000"/>
                  </a:solidFill>
                  <a:latin typeface="+mn-lt"/>
                </a:rPr>
                <a:t>50</a:t>
              </a:r>
              <a:r>
                <a:rPr lang="en-US" sz="3000" dirty="0">
                  <a:solidFill>
                    <a:srgbClr val="C00000"/>
                  </a:solidFill>
                  <a:latin typeface="+mn-lt"/>
                </a:rPr>
                <a:t> </a:t>
              </a:r>
              <a:r>
                <a:rPr lang="en-US" sz="2100" b="1" dirty="0">
                  <a:solidFill>
                    <a:srgbClr val="C00000"/>
                  </a:solidFill>
                  <a:latin typeface="+mn-lt"/>
                </a:rPr>
                <a:t>y/o</a:t>
              </a:r>
              <a:endParaRPr lang="en-US" sz="3000" b="1" dirty="0">
                <a:solidFill>
                  <a:srgbClr val="C00000"/>
                </a:solidFill>
                <a:latin typeface="+mn-lt"/>
              </a:endParaRPr>
            </a:p>
          </p:txBody>
        </p:sp>
      </p:grpSp>
      <p:sp>
        <p:nvSpPr>
          <p:cNvPr id="2" name="TextBox 1">
            <a:extLst>
              <a:ext uri="{FF2B5EF4-FFF2-40B4-BE49-F238E27FC236}">
                <a16:creationId xmlns:a16="http://schemas.microsoft.com/office/drawing/2014/main" xmlns="" id="{AFC645FB-1DD8-46BD-98F5-AFA910D01DF0}"/>
              </a:ext>
            </a:extLst>
          </p:cNvPr>
          <p:cNvSpPr txBox="1"/>
          <p:nvPr/>
        </p:nvSpPr>
        <p:spPr>
          <a:xfrm>
            <a:off x="2583612" y="2271393"/>
            <a:ext cx="2350482" cy="1477328"/>
          </a:xfrm>
          <a:prstGeom prst="rect">
            <a:avLst/>
          </a:prstGeom>
          <a:noFill/>
        </p:spPr>
        <p:txBody>
          <a:bodyPr wrap="square" rtlCol="0">
            <a:spAutoFit/>
          </a:bodyPr>
          <a:lstStyle/>
          <a:p>
            <a:r>
              <a:rPr lang="en-US" sz="1800" dirty="0">
                <a:solidFill>
                  <a:srgbClr val="C00000"/>
                </a:solidFill>
              </a:rPr>
              <a:t>Urgency- Time is running out.</a:t>
            </a:r>
          </a:p>
          <a:p>
            <a:r>
              <a:rPr lang="en-US" sz="1800" u="sng" dirty="0"/>
              <a:t>_________________</a:t>
            </a:r>
          </a:p>
          <a:p>
            <a:r>
              <a:rPr lang="en-US" sz="1800" dirty="0"/>
              <a:t>(Cultural Value/Belief)</a:t>
            </a:r>
          </a:p>
        </p:txBody>
      </p:sp>
      <p:sp>
        <p:nvSpPr>
          <p:cNvPr id="13" name="TextBox 12">
            <a:extLst>
              <a:ext uri="{FF2B5EF4-FFF2-40B4-BE49-F238E27FC236}">
                <a16:creationId xmlns:a16="http://schemas.microsoft.com/office/drawing/2014/main" xmlns="" id="{27827FE5-9760-467C-9200-50C36C5F27FB}"/>
              </a:ext>
            </a:extLst>
          </p:cNvPr>
          <p:cNvSpPr txBox="1"/>
          <p:nvPr/>
        </p:nvSpPr>
        <p:spPr>
          <a:xfrm>
            <a:off x="2583612" y="3731997"/>
            <a:ext cx="2350482" cy="1200329"/>
          </a:xfrm>
          <a:prstGeom prst="rect">
            <a:avLst/>
          </a:prstGeom>
          <a:noFill/>
        </p:spPr>
        <p:txBody>
          <a:bodyPr wrap="square" rtlCol="0">
            <a:spAutoFit/>
          </a:bodyPr>
          <a:lstStyle/>
          <a:p>
            <a:r>
              <a:rPr lang="en-US" sz="1800" dirty="0">
                <a:solidFill>
                  <a:srgbClr val="C00000"/>
                </a:solidFill>
              </a:rPr>
              <a:t>I project a sense of urgency onto clients.</a:t>
            </a:r>
          </a:p>
          <a:p>
            <a:r>
              <a:rPr lang="en-US" sz="1800" b="1" dirty="0"/>
              <a:t>_________________ </a:t>
            </a:r>
            <a:r>
              <a:rPr lang="en-US" sz="1800" dirty="0">
                <a:solidFill>
                  <a:srgbClr val="C00000"/>
                </a:solidFill>
              </a:rPr>
              <a:t>         </a:t>
            </a:r>
          </a:p>
          <a:p>
            <a:r>
              <a:rPr lang="en-US" sz="1800" dirty="0"/>
              <a:t>(Behavior)</a:t>
            </a:r>
          </a:p>
        </p:txBody>
      </p:sp>
      <p:sp>
        <p:nvSpPr>
          <p:cNvPr id="8" name="TextBox 7">
            <a:extLst>
              <a:ext uri="{FF2B5EF4-FFF2-40B4-BE49-F238E27FC236}">
                <a16:creationId xmlns:a16="http://schemas.microsoft.com/office/drawing/2014/main" xmlns="" id="{154AACF6-722F-44E3-ACF9-41798E29438F}"/>
              </a:ext>
            </a:extLst>
          </p:cNvPr>
          <p:cNvSpPr txBox="1"/>
          <p:nvPr/>
        </p:nvSpPr>
        <p:spPr>
          <a:xfrm>
            <a:off x="5998992" y="5337416"/>
            <a:ext cx="2535408" cy="369332"/>
          </a:xfrm>
          <a:prstGeom prst="rect">
            <a:avLst/>
          </a:prstGeom>
          <a:noFill/>
        </p:spPr>
        <p:txBody>
          <a:bodyPr wrap="square" rtlCol="0">
            <a:spAutoFit/>
          </a:bodyPr>
          <a:lstStyle/>
          <a:p>
            <a:r>
              <a:rPr lang="en-US" sz="900" dirty="0"/>
              <a:t>Adapted with permission from V. </a:t>
            </a:r>
            <a:r>
              <a:rPr lang="en-US" sz="900" dirty="0" err="1"/>
              <a:t>Keiffer</a:t>
            </a:r>
            <a:r>
              <a:rPr lang="en-US" sz="900" dirty="0"/>
              <a:t>-Lewis Neal, 2018</a:t>
            </a:r>
          </a:p>
        </p:txBody>
      </p:sp>
      <p:sp>
        <p:nvSpPr>
          <p:cNvPr id="10" name="Footer Placeholder 3">
            <a:extLst>
              <a:ext uri="{FF2B5EF4-FFF2-40B4-BE49-F238E27FC236}">
                <a16:creationId xmlns:a16="http://schemas.microsoft.com/office/drawing/2014/main" xmlns="" id="{8FF20BBB-8265-CE4A-BCF3-9C48BFB4A28C}"/>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Osaka" charset="0"/>
                <a:cs typeface="+mn-cs"/>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Tree>
    <p:extLst>
      <p:ext uri="{BB962C8B-B14F-4D97-AF65-F5344CB8AC3E}">
        <p14:creationId xmlns:p14="http://schemas.microsoft.com/office/powerpoint/2010/main" val="10963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1BF375-2B0F-462D-A1B9-879A9E2E8AA5}"/>
              </a:ext>
            </a:extLst>
          </p:cNvPr>
          <p:cNvSpPr>
            <a:spLocks noGrp="1"/>
          </p:cNvSpPr>
          <p:nvPr>
            <p:ph type="title"/>
          </p:nvPr>
        </p:nvSpPr>
        <p:spPr>
          <a:xfrm>
            <a:off x="609599" y="762000"/>
            <a:ext cx="8396377" cy="685800"/>
          </a:xfrm>
        </p:spPr>
        <p:txBody>
          <a:bodyPr/>
          <a:lstStyle/>
          <a:p>
            <a:r>
              <a:rPr lang="en-US" sz="3200" b="1" dirty="0">
                <a:solidFill>
                  <a:srgbClr val="C00000"/>
                </a:solidFill>
                <a:latin typeface="+mj-lt"/>
              </a:rPr>
              <a:t>Cultural Humility: A Pathway to Empathy</a:t>
            </a:r>
          </a:p>
        </p:txBody>
      </p:sp>
      <p:sp>
        <p:nvSpPr>
          <p:cNvPr id="14" name="Rectangle 3">
            <a:extLst>
              <a:ext uri="{FF2B5EF4-FFF2-40B4-BE49-F238E27FC236}">
                <a16:creationId xmlns:a16="http://schemas.microsoft.com/office/drawing/2014/main" xmlns="" id="{4CDB3339-1A9F-F345-8247-EEC0AE57107A}"/>
              </a:ext>
            </a:extLst>
          </p:cNvPr>
          <p:cNvSpPr txBox="1">
            <a:spLocks noChangeArrowheads="1"/>
          </p:cNvSpPr>
          <p:nvPr/>
        </p:nvSpPr>
        <p:spPr bwMode="auto">
          <a:xfrm>
            <a:off x="410333" y="1520406"/>
            <a:ext cx="814132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2400" indent="0">
              <a:spcBef>
                <a:spcPts val="200"/>
              </a:spcBef>
              <a:buNone/>
            </a:pPr>
            <a:r>
              <a:rPr lang="en-US" sz="2000" dirty="0">
                <a:ea typeface="Avenir Next" charset="0"/>
                <a:cs typeface="Avenir Next" charset="0"/>
              </a:rPr>
              <a:t>Empathy is…communicating that incredibly healing message of “You’re not alone.” – </a:t>
            </a:r>
            <a:r>
              <a:rPr lang="en-US" sz="2000" dirty="0" err="1">
                <a:ea typeface="Avenir Next" charset="0"/>
                <a:cs typeface="Avenir Next" charset="0"/>
              </a:rPr>
              <a:t>Brené</a:t>
            </a:r>
            <a:r>
              <a:rPr lang="en-US" sz="2000" dirty="0">
                <a:ea typeface="Avenir Next" charset="0"/>
                <a:cs typeface="Avenir Next" charset="0"/>
              </a:rPr>
              <a:t> Brown.</a:t>
            </a:r>
          </a:p>
          <a:p>
            <a:pPr marL="152400" indent="0">
              <a:spcBef>
                <a:spcPts val="200"/>
              </a:spcBef>
              <a:buNone/>
            </a:pPr>
            <a:endParaRPr lang="en-US" sz="2000" dirty="0">
              <a:ea typeface="Avenir Next" charset="0"/>
              <a:cs typeface="Avenir Next" charset="0"/>
            </a:endParaRPr>
          </a:p>
          <a:p>
            <a:pPr marL="152400" indent="0">
              <a:spcBef>
                <a:spcPts val="200"/>
              </a:spcBef>
              <a:buNone/>
            </a:pPr>
            <a:r>
              <a:rPr lang="en-US" sz="2000" dirty="0">
                <a:ea typeface="Avenir Next" charset="0"/>
                <a:cs typeface="Avenir Next" charset="0"/>
              </a:rPr>
              <a:t>Empathy is…</a:t>
            </a:r>
          </a:p>
          <a:p>
            <a:pPr marL="152400" indent="0">
              <a:spcBef>
                <a:spcPts val="200"/>
              </a:spcBef>
              <a:buNone/>
            </a:pPr>
            <a:r>
              <a:rPr lang="en-US" sz="2000" dirty="0">
                <a:ea typeface="Avenir Next" charset="0"/>
                <a:cs typeface="Avenir Next" charset="0"/>
              </a:rPr>
              <a:t>Seeing with the eyes of another. </a:t>
            </a:r>
          </a:p>
          <a:p>
            <a:pPr marL="152400" indent="0">
              <a:spcBef>
                <a:spcPts val="200"/>
              </a:spcBef>
              <a:buNone/>
            </a:pPr>
            <a:r>
              <a:rPr lang="en-US" sz="2000" dirty="0">
                <a:ea typeface="Avenir Next" charset="0"/>
                <a:cs typeface="Avenir Next" charset="0"/>
              </a:rPr>
              <a:t>Listening with the ears of another.</a:t>
            </a:r>
          </a:p>
          <a:p>
            <a:pPr marL="152400" indent="0">
              <a:spcBef>
                <a:spcPts val="200"/>
              </a:spcBef>
              <a:buNone/>
            </a:pPr>
            <a:r>
              <a:rPr lang="en-US" sz="2000" dirty="0">
                <a:ea typeface="Avenir Next" charset="0"/>
                <a:cs typeface="Avenir Next" charset="0"/>
              </a:rPr>
              <a:t>And feeling with the heart of another.</a:t>
            </a:r>
          </a:p>
          <a:p>
            <a:pPr marL="152400" indent="0">
              <a:spcBef>
                <a:spcPts val="200"/>
              </a:spcBef>
              <a:buNone/>
            </a:pPr>
            <a:endParaRPr lang="en-US" sz="2000" dirty="0">
              <a:ea typeface="Avenir Next" charset="0"/>
              <a:cs typeface="Avenir Next" charset="0"/>
            </a:endParaRPr>
          </a:p>
          <a:p>
            <a:pPr marL="152400" indent="0">
              <a:spcBef>
                <a:spcPts val="200"/>
              </a:spcBef>
              <a:buNone/>
            </a:pPr>
            <a:r>
              <a:rPr lang="en-US" sz="2000" dirty="0">
                <a:ea typeface="Avenir Next" charset="0"/>
                <a:cs typeface="Avenir Next" charset="0"/>
              </a:rPr>
              <a:t>People who spend time in self-reflection tend to have more empathy for others. </a:t>
            </a:r>
            <a:r>
              <a:rPr lang="en-US" sz="1600" dirty="0" smtClean="0">
                <a:ea typeface="Avenir Next" charset="0"/>
                <a:cs typeface="Avenir Next" charset="0"/>
              </a:rPr>
              <a:t>(</a:t>
            </a:r>
            <a:r>
              <a:rPr lang="en-US" sz="1600" dirty="0" err="1"/>
              <a:t>Joireman</a:t>
            </a:r>
            <a:r>
              <a:rPr lang="en-US" sz="1600" dirty="0"/>
              <a:t>, J. A., Parrott, L. III, &amp; </a:t>
            </a:r>
            <a:r>
              <a:rPr lang="en-US" sz="1600" dirty="0" err="1"/>
              <a:t>Hammersla</a:t>
            </a:r>
            <a:r>
              <a:rPr lang="en-US" sz="1600" dirty="0"/>
              <a:t>, J. (2002). Empathy and the Self-Absorption Paradox: Support for the Distinction Between Self-Rumination and Self-Reflection. </a:t>
            </a:r>
            <a:r>
              <a:rPr lang="en-US" sz="1600" i="1" dirty="0"/>
              <a:t>Self and Identity, 1</a:t>
            </a:r>
            <a:r>
              <a:rPr lang="en-US" sz="1600" dirty="0"/>
              <a:t>(1), 53–65</a:t>
            </a:r>
            <a:r>
              <a:rPr lang="en-US" sz="1600" dirty="0" smtClean="0"/>
              <a:t>.)</a:t>
            </a:r>
            <a:endParaRPr lang="en-US" sz="1600" dirty="0">
              <a:ea typeface="Avenir Next" charset="0"/>
              <a:cs typeface="Avenir Next" charset="0"/>
            </a:endParaRPr>
          </a:p>
        </p:txBody>
      </p:sp>
      <p:sp>
        <p:nvSpPr>
          <p:cNvPr id="16" name="Footer Placeholder 3">
            <a:extLst>
              <a:ext uri="{FF2B5EF4-FFF2-40B4-BE49-F238E27FC236}">
                <a16:creationId xmlns:a16="http://schemas.microsoft.com/office/drawing/2014/main" xmlns="" id="{EF5E75B2-E318-5D4C-BB04-C10DEB755AD1}"/>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Osaka" charset="0"/>
                <a:cs typeface="+mn-cs"/>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Tree>
    <p:extLst>
      <p:ext uri="{BB962C8B-B14F-4D97-AF65-F5344CB8AC3E}">
        <p14:creationId xmlns:p14="http://schemas.microsoft.com/office/powerpoint/2010/main" val="13282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9377" y="5230553"/>
            <a:ext cx="6645023" cy="427168"/>
          </a:xfrm>
          <a:prstGeom prst="rect">
            <a:avLst/>
          </a:prstGeom>
          <a:noFill/>
        </p:spPr>
        <p:txBody>
          <a:bodyPr wrap="square" rtlCol="0">
            <a:spAutoFit/>
          </a:bodyPr>
          <a:lstStyle/>
          <a:p>
            <a:r>
              <a:rPr lang="en-US" sz="788" dirty="0" err="1">
                <a:solidFill>
                  <a:prstClr val="black"/>
                </a:solidFill>
              </a:rPr>
              <a:t>Tervalon</a:t>
            </a:r>
            <a:r>
              <a:rPr lang="en-US" sz="788" dirty="0">
                <a:solidFill>
                  <a:prstClr val="black"/>
                </a:solidFill>
              </a:rPr>
              <a:t> M, Murray-Garcia J:  “Cultural humility  versus cultural competence: a critical distinction in defining physician training outcomes in multicultural education, “</a:t>
            </a:r>
            <a:r>
              <a:rPr lang="en-US" sz="788" u="sng" dirty="0">
                <a:solidFill>
                  <a:prstClr val="black"/>
                </a:solidFill>
              </a:rPr>
              <a:t>Journal of Health Care for the Poor and Underserved</a:t>
            </a:r>
            <a:r>
              <a:rPr lang="en-US" sz="788" dirty="0">
                <a:solidFill>
                  <a:prstClr val="black"/>
                </a:solidFill>
              </a:rPr>
              <a:t> 1998; 9(2):117-124 </a:t>
            </a:r>
          </a:p>
          <a:p>
            <a:endParaRPr lang="en-US" sz="600" dirty="0">
              <a:solidFill>
                <a:srgbClr val="FFFFFF"/>
              </a:solidFill>
              <a:latin typeface="Trebuchet MS"/>
            </a:endParaRPr>
          </a:p>
        </p:txBody>
      </p:sp>
      <p:sp>
        <p:nvSpPr>
          <p:cNvPr id="6" name="TextBox 5"/>
          <p:cNvSpPr txBox="1"/>
          <p:nvPr/>
        </p:nvSpPr>
        <p:spPr>
          <a:xfrm>
            <a:off x="8197849" y="5908151"/>
            <a:ext cx="184731" cy="369332"/>
          </a:xfrm>
          <a:prstGeom prst="rect">
            <a:avLst/>
          </a:prstGeom>
          <a:noFill/>
        </p:spPr>
        <p:txBody>
          <a:bodyPr wrap="none" rtlCol="0">
            <a:spAutoFit/>
          </a:bodyPr>
          <a:lstStyle/>
          <a:p>
            <a:endParaRPr lang="en-US" sz="1800" dirty="0">
              <a:solidFill>
                <a:prstClr val="black"/>
              </a:solidFill>
              <a:latin typeface="Rockwell"/>
            </a:endParaRPr>
          </a:p>
        </p:txBody>
      </p:sp>
      <p:sp>
        <p:nvSpPr>
          <p:cNvPr id="12" name="Title 1"/>
          <p:cNvSpPr txBox="1">
            <a:spLocks/>
          </p:cNvSpPr>
          <p:nvPr/>
        </p:nvSpPr>
        <p:spPr>
          <a:xfrm>
            <a:off x="492992" y="939266"/>
            <a:ext cx="7889588" cy="660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375" b="1" dirty="0">
                <a:solidFill>
                  <a:srgbClr val="C00000"/>
                </a:solidFill>
                <a:ea typeface="DIN Condensed" charset="0"/>
                <a:cs typeface="DIN Condensed" charset="0"/>
              </a:rPr>
              <a:t>4 Pillars of Cultural Humility</a:t>
            </a:r>
          </a:p>
        </p:txBody>
      </p:sp>
      <p:sp>
        <p:nvSpPr>
          <p:cNvPr id="8" name="TextBox 7">
            <a:extLst>
              <a:ext uri="{FF2B5EF4-FFF2-40B4-BE49-F238E27FC236}">
                <a16:creationId xmlns:a16="http://schemas.microsoft.com/office/drawing/2014/main" xmlns="" id="{33699D62-A175-1B48-8E44-ABB3DE8E47B8}"/>
              </a:ext>
            </a:extLst>
          </p:cNvPr>
          <p:cNvSpPr txBox="1"/>
          <p:nvPr/>
        </p:nvSpPr>
        <p:spPr>
          <a:xfrm>
            <a:off x="5536586" y="5786017"/>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pic>
        <p:nvPicPr>
          <p:cNvPr id="7" name="Picture 6">
            <a:extLst>
              <a:ext uri="{FF2B5EF4-FFF2-40B4-BE49-F238E27FC236}">
                <a16:creationId xmlns:a16="http://schemas.microsoft.com/office/drawing/2014/main" xmlns="" id="{A868A7DE-2D22-41A5-B8B5-2DBE06307CC6}"/>
              </a:ext>
            </a:extLst>
          </p:cNvPr>
          <p:cNvPicPr>
            <a:picLocks noChangeAspect="1"/>
          </p:cNvPicPr>
          <p:nvPr/>
        </p:nvPicPr>
        <p:blipFill>
          <a:blip r:embed="rId3">
            <a:duotone>
              <a:prstClr val="black"/>
              <a:schemeClr val="accent5">
                <a:tint val="45000"/>
                <a:satMod val="400000"/>
              </a:schemeClr>
            </a:duotone>
            <a:alphaModFix amt="15000"/>
            <a:extLst>
              <a:ext uri="{BEBA8EAE-BF5A-486C-A8C5-ECC9F3942E4B}">
                <a14:imgProps xmlns:a14="http://schemas.microsoft.com/office/drawing/2010/main">
                  <a14:imgLayer r:embed="rId4">
                    <a14:imgEffect>
                      <a14:colorTemperature colorTemp="6023"/>
                    </a14:imgEffect>
                    <a14:imgEffect>
                      <a14:saturation sat="11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07605" y="1586352"/>
            <a:ext cx="7390244" cy="3644201"/>
          </a:xfrm>
          <a:prstGeom prst="rect">
            <a:avLst/>
          </a:prstGeom>
          <a:noFill/>
          <a:effectLst>
            <a:softEdge rad="12700"/>
          </a:effectLst>
        </p:spPr>
      </p:pic>
      <p:sp>
        <p:nvSpPr>
          <p:cNvPr id="10" name="Footer Placeholder 3">
            <a:extLst>
              <a:ext uri="{FF2B5EF4-FFF2-40B4-BE49-F238E27FC236}">
                <a16:creationId xmlns:a16="http://schemas.microsoft.com/office/drawing/2014/main" xmlns="" id="{E674EE12-8C47-5A4D-9510-7677E7752260}"/>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Osaka" charset="0"/>
                <a:cs typeface="+mn-cs"/>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14" name="Rectangle 3">
            <a:extLst>
              <a:ext uri="{FF2B5EF4-FFF2-40B4-BE49-F238E27FC236}">
                <a16:creationId xmlns:a16="http://schemas.microsoft.com/office/drawing/2014/main" xmlns="" id="{76199CB9-F598-2146-A666-496D2305FC0F}"/>
              </a:ext>
            </a:extLst>
          </p:cNvPr>
          <p:cNvSpPr txBox="1">
            <a:spLocks noChangeArrowheads="1"/>
          </p:cNvSpPr>
          <p:nvPr/>
        </p:nvSpPr>
        <p:spPr bwMode="auto">
          <a:xfrm>
            <a:off x="492992" y="1647133"/>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2675B4"/>
              </a:buClr>
              <a:buFont typeface="Wingdings" panose="05000000000000000000" pitchFamily="2" charset="2"/>
              <a:buChar char="§"/>
              <a:defRPr sz="1800" kern="1200">
                <a:solidFill>
                  <a:schemeClr val="tx1"/>
                </a:solidFill>
                <a:latin typeface="Josephine Sans"/>
                <a:ea typeface="+mn-ea"/>
                <a:cs typeface="+mn-cs"/>
              </a:defRPr>
            </a:lvl1pPr>
            <a:lvl2pPr marL="557213" indent="-214313"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2pPr>
            <a:lvl3pPr marL="8572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3pPr>
            <a:lvl4pPr marL="12001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4pPr>
            <a:lvl5pPr marL="15430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indent="-457200">
              <a:buClr>
                <a:srgbClr val="CC0000"/>
              </a:buClr>
              <a:buFont typeface="+mj-lt"/>
              <a:buAutoNum type="arabicPeriod"/>
              <a:defRPr/>
            </a:pPr>
            <a:r>
              <a:rPr lang="en-US" altLang="en-US" sz="2000" dirty="0">
                <a:latin typeface="+mn-lt"/>
              </a:rPr>
              <a:t>A lifelong process of critical self-reflection and self-critique</a:t>
            </a:r>
          </a:p>
          <a:p>
            <a:pPr marL="457200" indent="-457200">
              <a:buClr>
                <a:srgbClr val="CC0000"/>
              </a:buClr>
              <a:buFont typeface="+mj-lt"/>
              <a:buAutoNum type="arabicPeriod"/>
              <a:defRPr/>
            </a:pPr>
            <a:endParaRPr lang="en-US" altLang="en-US" sz="2000" dirty="0">
              <a:latin typeface="+mn-lt"/>
            </a:endParaRPr>
          </a:p>
          <a:p>
            <a:pPr marL="457200" indent="-457200">
              <a:buClr>
                <a:srgbClr val="CC0000"/>
              </a:buClr>
              <a:buFont typeface="+mj-lt"/>
              <a:buAutoNum type="arabicPeriod"/>
              <a:defRPr/>
            </a:pPr>
            <a:r>
              <a:rPr lang="en-US" altLang="en-US" sz="2000" dirty="0">
                <a:latin typeface="+mn-lt"/>
              </a:rPr>
              <a:t>Redressing the power imbalances in the patient-provider dynamic</a:t>
            </a:r>
          </a:p>
          <a:p>
            <a:pPr marL="457200" indent="-457200">
              <a:buClr>
                <a:srgbClr val="CC0000"/>
              </a:buClr>
              <a:buFont typeface="+mj-lt"/>
              <a:buAutoNum type="arabicPeriod"/>
              <a:defRPr/>
            </a:pPr>
            <a:endParaRPr lang="en-US" altLang="en-US" sz="2000" dirty="0">
              <a:latin typeface="+mn-lt"/>
            </a:endParaRPr>
          </a:p>
          <a:p>
            <a:pPr marL="457200" indent="-457200">
              <a:buClr>
                <a:srgbClr val="CC0000"/>
              </a:buClr>
              <a:buFont typeface="+mj-lt"/>
              <a:buAutoNum type="arabicPeriod"/>
              <a:defRPr/>
            </a:pPr>
            <a:r>
              <a:rPr lang="en-US" altLang="en-US" sz="2000" dirty="0">
                <a:latin typeface="+mn-lt"/>
              </a:rPr>
              <a:t>Developing mutually beneficial partnerships with communities on behalf of individuals and defined populations</a:t>
            </a:r>
          </a:p>
          <a:p>
            <a:pPr marL="457200" indent="-457200">
              <a:buClr>
                <a:srgbClr val="CC0000"/>
              </a:buClr>
              <a:buFont typeface="+mj-lt"/>
              <a:buAutoNum type="arabicPeriod"/>
              <a:defRPr/>
            </a:pPr>
            <a:endParaRPr lang="en-US" altLang="en-US" sz="2000" dirty="0">
              <a:latin typeface="+mn-lt"/>
            </a:endParaRPr>
          </a:p>
          <a:p>
            <a:pPr marL="457200" indent="-457200">
              <a:buClr>
                <a:srgbClr val="CC0000"/>
              </a:buClr>
              <a:buFont typeface="+mj-lt"/>
              <a:buAutoNum type="arabicPeriod"/>
              <a:defRPr/>
            </a:pPr>
            <a:r>
              <a:rPr lang="en-US" altLang="en-US" sz="2000" dirty="0">
                <a:latin typeface="+mn-lt"/>
              </a:rPr>
              <a:t>Advocating and maintaining institutional accountability that parallels the three principles above</a:t>
            </a:r>
          </a:p>
        </p:txBody>
      </p:sp>
    </p:spTree>
    <p:extLst>
      <p:ext uri="{BB962C8B-B14F-4D97-AF65-F5344CB8AC3E}">
        <p14:creationId xmlns:p14="http://schemas.microsoft.com/office/powerpoint/2010/main" val="1232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Group Agreements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dirty="0"/>
              <a:t>Listen as if the speaker is wise; listen to understand </a:t>
            </a:r>
          </a:p>
          <a:p>
            <a:pPr eaLnBrk="1" hangingPunct="1">
              <a:buClr>
                <a:srgbClr val="CC0000"/>
              </a:buClr>
              <a:buFont typeface="Wingdings" pitchFamily="-64" charset="2"/>
              <a:buChar char="§"/>
              <a:defRPr/>
            </a:pPr>
            <a:r>
              <a:rPr lang="en-US" altLang="en-US" dirty="0"/>
              <a:t>Practice “I” statements when speaking</a:t>
            </a:r>
          </a:p>
          <a:p>
            <a:pPr eaLnBrk="1" hangingPunct="1">
              <a:buClr>
                <a:srgbClr val="CC0000"/>
              </a:buClr>
              <a:buFont typeface="Wingdings" pitchFamily="-64" charset="2"/>
              <a:buChar char="§"/>
              <a:defRPr/>
            </a:pPr>
            <a:r>
              <a:rPr lang="en-US" altLang="en-US" dirty="0"/>
              <a:t>Ok to respectfully disagree</a:t>
            </a:r>
          </a:p>
          <a:p>
            <a:pPr eaLnBrk="1" hangingPunct="1">
              <a:buClr>
                <a:srgbClr val="CC0000"/>
              </a:buClr>
              <a:buFont typeface="Wingdings" pitchFamily="-64" charset="2"/>
              <a:buChar char="§"/>
              <a:defRPr/>
            </a:pPr>
            <a:r>
              <a:rPr lang="en-US" altLang="en-US" dirty="0"/>
              <a:t>Take risks; no pressure to speak</a:t>
            </a:r>
          </a:p>
          <a:p>
            <a:pPr eaLnBrk="1" hangingPunct="1">
              <a:buClr>
                <a:srgbClr val="CC0000"/>
              </a:buClr>
              <a:buFont typeface="Wingdings" pitchFamily="-64" charset="2"/>
              <a:buChar char="§"/>
              <a:defRPr/>
            </a:pPr>
            <a:r>
              <a:rPr lang="en-US" altLang="en-US" dirty="0"/>
              <a:t>Be disciplined about not making assumptions</a:t>
            </a:r>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Group Agreements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defRPr/>
            </a:pPr>
            <a:r>
              <a:rPr lang="en-US" altLang="en-US" dirty="0"/>
              <a:t>No blaming, no shaming</a:t>
            </a:r>
          </a:p>
          <a:p>
            <a:pPr eaLnBrk="1" hangingPunct="1">
              <a:buClr>
                <a:srgbClr val="CC0000"/>
              </a:buClr>
              <a:buFont typeface="Wingdings" pitchFamily="-64" charset="2"/>
              <a:buChar char="§"/>
              <a:defRPr/>
            </a:pPr>
            <a:r>
              <a:rPr lang="en-US" altLang="en-US" dirty="0"/>
              <a:t>Confidentiality if stories are shared</a:t>
            </a:r>
          </a:p>
          <a:p>
            <a:pPr eaLnBrk="1" hangingPunct="1">
              <a:buClr>
                <a:srgbClr val="CC0000"/>
              </a:buClr>
              <a:buFont typeface="Wingdings" pitchFamily="-64" charset="2"/>
              <a:buChar char="§"/>
              <a:defRPr/>
            </a:pPr>
            <a:r>
              <a:rPr lang="en-US" altLang="en-US" dirty="0"/>
              <a:t>Courage to interrupt if something is going amiss or being left unsaid</a:t>
            </a:r>
          </a:p>
          <a:p>
            <a:pPr eaLnBrk="1" hangingPunct="1">
              <a:buClr>
                <a:srgbClr val="CC0000"/>
              </a:buClr>
              <a:buFont typeface="Wingdings" pitchFamily="-64" charset="2"/>
              <a:buChar char="§"/>
              <a:defRPr/>
            </a:pPr>
            <a:r>
              <a:rPr lang="en-US" altLang="en-US" dirty="0"/>
              <a:t>Voices, thoughts, ideas, experiences welcome</a:t>
            </a:r>
          </a:p>
          <a:p>
            <a:pPr eaLnBrk="1" hangingPunct="1">
              <a:buClr>
                <a:srgbClr val="CC0000"/>
              </a:buClr>
              <a:buFont typeface="Wingdings" pitchFamily="-64" charset="2"/>
              <a:buChar char="§"/>
              <a:defRPr/>
            </a:pPr>
            <a:r>
              <a:rPr lang="en-US" altLang="en-US" dirty="0"/>
              <a:t>Pay attention to what moves you; use oops and ouch</a:t>
            </a:r>
          </a:p>
          <a:p>
            <a:pPr eaLnBrk="1" hangingPunct="1">
              <a:buClr>
                <a:srgbClr val="CC0000"/>
              </a:buClr>
              <a:buFont typeface="Wingdings" pitchFamily="-64" charset="2"/>
              <a:buChar char="§"/>
              <a:defRPr/>
            </a:pPr>
            <a:endParaRPr lang="en-US" altLang="en-US"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extLst>
      <p:ext uri="{BB962C8B-B14F-4D97-AF65-F5344CB8AC3E}">
        <p14:creationId xmlns:p14="http://schemas.microsoft.com/office/powerpoint/2010/main" val="354473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Shared Expectations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defRPr/>
            </a:pPr>
            <a:r>
              <a:rPr lang="en-US" altLang="en-US" dirty="0"/>
              <a:t>Listen and learn</a:t>
            </a:r>
          </a:p>
          <a:p>
            <a:pPr eaLnBrk="1" hangingPunct="1">
              <a:buClr>
                <a:srgbClr val="CC0000"/>
              </a:buClr>
              <a:defRPr/>
            </a:pPr>
            <a:r>
              <a:rPr lang="en-US" altLang="en-US" dirty="0"/>
              <a:t>Be fully present: attentive to oneself and others</a:t>
            </a:r>
          </a:p>
          <a:p>
            <a:pPr eaLnBrk="1" hangingPunct="1">
              <a:buClr>
                <a:srgbClr val="CC0000"/>
              </a:buClr>
              <a:defRPr/>
            </a:pPr>
            <a:r>
              <a:rPr lang="en-US" altLang="en-US" dirty="0"/>
              <a:t>Share what you can</a:t>
            </a:r>
          </a:p>
          <a:p>
            <a:pPr eaLnBrk="1" hangingPunct="1">
              <a:buClr>
                <a:srgbClr val="CC0000"/>
              </a:buClr>
              <a:defRPr/>
            </a:pPr>
            <a:r>
              <a:rPr lang="en-US" altLang="en-US" dirty="0"/>
              <a:t>Not everything will be covered</a:t>
            </a:r>
          </a:p>
          <a:p>
            <a:pPr eaLnBrk="1" hangingPunct="1">
              <a:buClr>
                <a:srgbClr val="CC0000"/>
              </a:buClr>
              <a:defRPr/>
            </a:pPr>
            <a:r>
              <a:rPr lang="en-US" altLang="en-US" dirty="0"/>
              <a:t>We are perfectly imperfect</a:t>
            </a:r>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extLst>
      <p:ext uri="{BB962C8B-B14F-4D97-AF65-F5344CB8AC3E}">
        <p14:creationId xmlns:p14="http://schemas.microsoft.com/office/powerpoint/2010/main" val="160819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Mindfulness Meditation</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
        <p:nvSpPr>
          <p:cNvPr id="2" name="TextBox 1">
            <a:extLst>
              <a:ext uri="{FF2B5EF4-FFF2-40B4-BE49-F238E27FC236}">
                <a16:creationId xmlns:a16="http://schemas.microsoft.com/office/drawing/2014/main" xmlns="" id="{292DAC6A-D3FF-B240-B2E8-53298AD22740}"/>
              </a:ext>
            </a:extLst>
          </p:cNvPr>
          <p:cNvSpPr txBox="1"/>
          <p:nvPr/>
        </p:nvSpPr>
        <p:spPr>
          <a:xfrm>
            <a:off x="810883" y="1865642"/>
            <a:ext cx="7159925" cy="1938992"/>
          </a:xfrm>
          <a:prstGeom prst="rect">
            <a:avLst/>
          </a:prstGeom>
          <a:noFill/>
        </p:spPr>
        <p:txBody>
          <a:bodyPr wrap="square" rtlCol="0">
            <a:spAutoFit/>
          </a:bodyPr>
          <a:lstStyle/>
          <a:p>
            <a:r>
              <a:rPr lang="en-US" dirty="0"/>
              <a:t>“Mindfulness means paying attention in a particular way; on purpose, in the present moment, and non-judgmentally.”</a:t>
            </a:r>
          </a:p>
          <a:p>
            <a:endParaRPr lang="en-US" dirty="0"/>
          </a:p>
          <a:p>
            <a:r>
              <a:rPr lang="en-US" dirty="0" smtClean="0"/>
              <a:t>-Jon </a:t>
            </a:r>
            <a:r>
              <a:rPr lang="en-US" dirty="0"/>
              <a:t>Kabat-Zinn</a:t>
            </a:r>
          </a:p>
        </p:txBody>
      </p:sp>
    </p:spTree>
    <p:extLst>
      <p:ext uri="{BB962C8B-B14F-4D97-AF65-F5344CB8AC3E}">
        <p14:creationId xmlns:p14="http://schemas.microsoft.com/office/powerpoint/2010/main" val="113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Cultural Humility Visionaries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pic>
        <p:nvPicPr>
          <p:cNvPr id="8" name="Picture Placeholder 11">
            <a:extLst>
              <a:ext uri="{FF2B5EF4-FFF2-40B4-BE49-F238E27FC236}">
                <a16:creationId xmlns:a16="http://schemas.microsoft.com/office/drawing/2014/main" xmlns="" id="{E21812A4-9E10-46B2-95F0-3E2DDE81460A}"/>
              </a:ext>
            </a:extLst>
          </p:cNvPr>
          <p:cNvPicPr>
            <a:picLocks noChangeAspect="1"/>
          </p:cNvPicPr>
          <p:nvPr/>
        </p:nvPicPr>
        <p:blipFill rotWithShape="1">
          <a:blip r:embed="rId3"/>
          <a:srcRect l="13438" t="816" r="11897" b="-150"/>
          <a:stretch/>
        </p:blipFill>
        <p:spPr bwMode="auto">
          <a:xfrm>
            <a:off x="2602406" y="1999006"/>
            <a:ext cx="1748783" cy="229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9" name="Picture 8">
            <a:extLst>
              <a:ext uri="{FF2B5EF4-FFF2-40B4-BE49-F238E27FC236}">
                <a16:creationId xmlns:a16="http://schemas.microsoft.com/office/drawing/2014/main" xmlns="" id="{F5876AF3-5D3D-4424-8561-B0FCBFF9430F}"/>
              </a:ext>
            </a:extLst>
          </p:cNvPr>
          <p:cNvPicPr>
            <a:picLocks noChangeAspect="1"/>
          </p:cNvPicPr>
          <p:nvPr/>
        </p:nvPicPr>
        <p:blipFill rotWithShape="1">
          <a:blip r:embed="rId4"/>
          <a:srcRect l="14546" t="13812" r="13487" b="22351"/>
          <a:stretch/>
        </p:blipFill>
        <p:spPr>
          <a:xfrm>
            <a:off x="4727358" y="1999006"/>
            <a:ext cx="1767686" cy="2296079"/>
          </a:xfrm>
          <a:prstGeom prst="rect">
            <a:avLst/>
          </a:prstGeom>
        </p:spPr>
      </p:pic>
      <p:sp>
        <p:nvSpPr>
          <p:cNvPr id="2" name="Rectangle 1">
            <a:extLst>
              <a:ext uri="{FF2B5EF4-FFF2-40B4-BE49-F238E27FC236}">
                <a16:creationId xmlns:a16="http://schemas.microsoft.com/office/drawing/2014/main" xmlns="" id="{2FC90A67-A8B1-4135-9C35-20251584A449}"/>
              </a:ext>
            </a:extLst>
          </p:cNvPr>
          <p:cNvSpPr/>
          <p:nvPr/>
        </p:nvSpPr>
        <p:spPr>
          <a:xfrm>
            <a:off x="2463746" y="4541491"/>
            <a:ext cx="2108254" cy="830997"/>
          </a:xfrm>
          <a:prstGeom prst="rect">
            <a:avLst/>
          </a:prstGeom>
        </p:spPr>
        <p:txBody>
          <a:bodyPr wrap="square">
            <a:spAutoFit/>
          </a:bodyPr>
          <a:lstStyle/>
          <a:p>
            <a:pPr marL="0" indent="0" algn="ctr">
              <a:buNone/>
            </a:pPr>
            <a:r>
              <a:rPr lang="en-US" dirty="0"/>
              <a:t>Dr. Melanie </a:t>
            </a:r>
            <a:r>
              <a:rPr lang="en-US" dirty="0" err="1"/>
              <a:t>Tervalon</a:t>
            </a:r>
            <a:r>
              <a:rPr lang="en-US" dirty="0"/>
              <a:t> </a:t>
            </a:r>
          </a:p>
        </p:txBody>
      </p:sp>
      <p:sp>
        <p:nvSpPr>
          <p:cNvPr id="11" name="Content Placeholder 2">
            <a:extLst>
              <a:ext uri="{FF2B5EF4-FFF2-40B4-BE49-F238E27FC236}">
                <a16:creationId xmlns:a16="http://schemas.microsoft.com/office/drawing/2014/main" xmlns="" id="{BE48D43C-0510-4245-BF7B-BBE46DB20156}"/>
              </a:ext>
            </a:extLst>
          </p:cNvPr>
          <p:cNvSpPr txBox="1">
            <a:spLocks/>
          </p:cNvSpPr>
          <p:nvPr/>
        </p:nvSpPr>
        <p:spPr>
          <a:xfrm>
            <a:off x="4572001" y="4530105"/>
            <a:ext cx="2108254" cy="820904"/>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3200" b="0" i="0" kern="1200">
                <a:solidFill>
                  <a:schemeClr val="tx1"/>
                </a:solidFill>
                <a:latin typeface="Meta Pro"/>
                <a:ea typeface="+mn-ea"/>
                <a:cs typeface="MetaPro-Bold"/>
              </a:defRPr>
            </a:lvl1pPr>
            <a:lvl2pPr marL="457200" indent="0" algn="l" defTabSz="457200" rtl="0" eaLnBrk="1" latinLnBrk="0" hangingPunct="1">
              <a:spcBef>
                <a:spcPct val="20000"/>
              </a:spcBef>
              <a:buFont typeface="Arial"/>
              <a:buNone/>
              <a:defRPr sz="2800" b="0" i="0" kern="1200">
                <a:solidFill>
                  <a:schemeClr val="tx1"/>
                </a:solidFill>
                <a:latin typeface="Meta Pro"/>
                <a:ea typeface="+mn-ea"/>
                <a:cs typeface="Aller"/>
              </a:defRPr>
            </a:lvl2pPr>
            <a:lvl3pPr marL="914400" indent="0" algn="l" defTabSz="457200" rtl="0" eaLnBrk="1" latinLnBrk="0" hangingPunct="1">
              <a:spcBef>
                <a:spcPct val="20000"/>
              </a:spcBef>
              <a:buFont typeface="Arial"/>
              <a:buNone/>
              <a:defRPr sz="2400" b="0" i="0" kern="1200" baseline="0">
                <a:solidFill>
                  <a:schemeClr val="tx1"/>
                </a:solidFill>
                <a:latin typeface="Meta Pro"/>
                <a:ea typeface="+mn-ea"/>
                <a:cs typeface="Aller Light"/>
              </a:defRPr>
            </a:lvl3pPr>
            <a:lvl4pPr marL="1600200" indent="-228600" algn="l" defTabSz="457200" rtl="0" eaLnBrk="1" latinLnBrk="0" hangingPunct="1">
              <a:spcBef>
                <a:spcPct val="20000"/>
              </a:spcBef>
              <a:buFont typeface="Arial"/>
              <a:buChar char="–"/>
              <a:defRPr sz="2000" b="0" i="0" kern="1200">
                <a:solidFill>
                  <a:schemeClr val="tx1"/>
                </a:solidFill>
                <a:latin typeface="Aller Light"/>
                <a:ea typeface="+mn-ea"/>
                <a:cs typeface="Aller Light"/>
              </a:defRPr>
            </a:lvl4pPr>
            <a:lvl5pPr marL="2057400" indent="-228600" algn="l" defTabSz="457200" rtl="0" eaLnBrk="1" latinLnBrk="0" hangingPunct="1">
              <a:spcBef>
                <a:spcPct val="20000"/>
              </a:spcBef>
              <a:buFont typeface="Arial"/>
              <a:buChar char="»"/>
              <a:defRPr sz="2000" b="0" i="0" kern="1200">
                <a:solidFill>
                  <a:schemeClr val="tx1"/>
                </a:solidFill>
                <a:latin typeface="Aller Light"/>
                <a:ea typeface="+mn-ea"/>
                <a:cs typeface="Alle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latin typeface="+mj-lt"/>
              </a:rPr>
              <a:t>Dr. Jann Murray-Garcia</a:t>
            </a:r>
          </a:p>
        </p:txBody>
      </p:sp>
    </p:spTree>
    <p:extLst>
      <p:ext uri="{BB962C8B-B14F-4D97-AF65-F5344CB8AC3E}">
        <p14:creationId xmlns:p14="http://schemas.microsoft.com/office/powerpoint/2010/main" val="29546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What is Culture?</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a:xfrm>
            <a:off x="609600" y="1524000"/>
            <a:ext cx="7924800" cy="3886200"/>
          </a:xfrm>
        </p:spPr>
        <p:txBody>
          <a:bodyPr/>
          <a:lstStyle/>
          <a:p>
            <a:pPr marL="152400" indent="0">
              <a:spcBef>
                <a:spcPts val="200"/>
              </a:spcBef>
              <a:buNone/>
            </a:pPr>
            <a:r>
              <a:rPr lang="en-US" sz="1800" dirty="0">
                <a:ea typeface="Avenir Next" charset="0"/>
                <a:cs typeface="Avenir Next" charset="0"/>
              </a:rPr>
              <a:t>Culture is a society’s style, </a:t>
            </a:r>
          </a:p>
          <a:p>
            <a:pPr marL="152400" indent="0">
              <a:spcBef>
                <a:spcPts val="200"/>
              </a:spcBef>
              <a:buNone/>
            </a:pPr>
            <a:r>
              <a:rPr lang="en-US" sz="1800" dirty="0">
                <a:ea typeface="Avenir Next" charset="0"/>
                <a:cs typeface="Avenir Next" charset="0"/>
              </a:rPr>
              <a:t>its way of living and dying.  </a:t>
            </a:r>
          </a:p>
          <a:p>
            <a:pPr marL="152400" indent="0">
              <a:spcBef>
                <a:spcPts val="200"/>
              </a:spcBef>
              <a:buNone/>
            </a:pPr>
            <a:r>
              <a:rPr lang="en-US" sz="1800" dirty="0">
                <a:ea typeface="Avenir Next" charset="0"/>
                <a:cs typeface="Avenir Next" charset="0"/>
              </a:rPr>
              <a:t>It embraces the erotic and the culinary arts; </a:t>
            </a:r>
          </a:p>
          <a:p>
            <a:pPr marL="152400" indent="0">
              <a:spcBef>
                <a:spcPts val="200"/>
              </a:spcBef>
              <a:buNone/>
            </a:pPr>
            <a:r>
              <a:rPr lang="en-US" sz="1800" dirty="0">
                <a:ea typeface="Avenir Next" charset="0"/>
                <a:cs typeface="Avenir Next" charset="0"/>
              </a:rPr>
              <a:t>dancing and burial; courtesy and curses; </a:t>
            </a:r>
          </a:p>
          <a:p>
            <a:pPr marL="152400" indent="0">
              <a:spcBef>
                <a:spcPts val="200"/>
              </a:spcBef>
              <a:buNone/>
            </a:pPr>
            <a:r>
              <a:rPr lang="en-US" sz="1800" dirty="0">
                <a:ea typeface="Avenir Next" charset="0"/>
                <a:cs typeface="Avenir Next" charset="0"/>
              </a:rPr>
              <a:t>work and leisure; rituals and festivals; </a:t>
            </a:r>
          </a:p>
          <a:p>
            <a:pPr marL="152400" indent="0">
              <a:spcBef>
                <a:spcPts val="200"/>
              </a:spcBef>
              <a:buNone/>
            </a:pPr>
            <a:r>
              <a:rPr lang="en-US" sz="1800" dirty="0">
                <a:ea typeface="Avenir Next" charset="0"/>
                <a:cs typeface="Avenir Next" charset="0"/>
              </a:rPr>
              <a:t>punishments and rewards; </a:t>
            </a:r>
          </a:p>
          <a:p>
            <a:pPr marL="152400" indent="0">
              <a:spcBef>
                <a:spcPts val="200"/>
              </a:spcBef>
              <a:buNone/>
            </a:pPr>
            <a:r>
              <a:rPr lang="en-US" sz="1800" dirty="0">
                <a:ea typeface="Avenir Next" charset="0"/>
                <a:cs typeface="Avenir Next" charset="0"/>
              </a:rPr>
              <a:t>dealing with the dead and with the ghosts, </a:t>
            </a:r>
          </a:p>
          <a:p>
            <a:pPr marL="152400" indent="0">
              <a:spcBef>
                <a:spcPts val="200"/>
              </a:spcBef>
              <a:buNone/>
            </a:pPr>
            <a:r>
              <a:rPr lang="en-US" sz="1800" dirty="0">
                <a:ea typeface="Avenir Next" charset="0"/>
                <a:cs typeface="Avenir Next" charset="0"/>
              </a:rPr>
              <a:t>who people our dreams; </a:t>
            </a:r>
          </a:p>
          <a:p>
            <a:pPr marL="152400" indent="0">
              <a:spcBef>
                <a:spcPts val="200"/>
              </a:spcBef>
              <a:buNone/>
            </a:pPr>
            <a:r>
              <a:rPr lang="en-US" sz="1800" dirty="0">
                <a:ea typeface="Avenir Next" charset="0"/>
                <a:cs typeface="Avenir Next" charset="0"/>
              </a:rPr>
              <a:t>attitudes toward women, children, </a:t>
            </a:r>
          </a:p>
          <a:p>
            <a:pPr marL="152400" indent="0">
              <a:spcBef>
                <a:spcPts val="200"/>
              </a:spcBef>
              <a:buNone/>
            </a:pPr>
            <a:r>
              <a:rPr lang="en-US" sz="1800" dirty="0">
                <a:ea typeface="Avenir Next" charset="0"/>
                <a:cs typeface="Avenir Next" charset="0"/>
              </a:rPr>
              <a:t>old people and strangers, enemies and allies; </a:t>
            </a:r>
          </a:p>
          <a:p>
            <a:pPr marL="152400" indent="0">
              <a:spcBef>
                <a:spcPts val="200"/>
              </a:spcBef>
              <a:buNone/>
            </a:pPr>
            <a:r>
              <a:rPr lang="en-US" sz="1800" dirty="0">
                <a:ea typeface="Avenir Next" charset="0"/>
                <a:cs typeface="Avenir Next" charset="0"/>
              </a:rPr>
              <a:t>eternity and the present; </a:t>
            </a:r>
          </a:p>
          <a:p>
            <a:pPr marL="152400" indent="0">
              <a:spcBef>
                <a:spcPts val="200"/>
              </a:spcBef>
              <a:buNone/>
            </a:pPr>
            <a:r>
              <a:rPr lang="en-US" sz="1800" dirty="0">
                <a:ea typeface="Avenir Next" charset="0"/>
                <a:cs typeface="Avenir Next" charset="0"/>
              </a:rPr>
              <a:t>the here and now and the beyond.</a:t>
            </a:r>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
        <p:nvSpPr>
          <p:cNvPr id="8" name="Rectangle 7">
            <a:extLst>
              <a:ext uri="{FF2B5EF4-FFF2-40B4-BE49-F238E27FC236}">
                <a16:creationId xmlns:a16="http://schemas.microsoft.com/office/drawing/2014/main" xmlns="" id="{E626DC49-F5D1-4411-80BD-368B48E078F6}"/>
              </a:ext>
            </a:extLst>
          </p:cNvPr>
          <p:cNvSpPr>
            <a:spLocks noChangeArrowheads="1"/>
          </p:cNvSpPr>
          <p:nvPr/>
        </p:nvSpPr>
        <p:spPr bwMode="auto">
          <a:xfrm>
            <a:off x="3366290" y="5556215"/>
            <a:ext cx="5384630"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9BBB59"/>
              </a:buClr>
              <a:buFont typeface="Arial" pitchFamily="34" charset="0"/>
              <a:buChar char="•"/>
              <a:defRPr>
                <a:solidFill>
                  <a:schemeClr val="tx1"/>
                </a:solidFill>
                <a:latin typeface="Calibri" pitchFamily="34" charset="0"/>
              </a:defRPr>
            </a:lvl3pPr>
            <a:lvl4pPr marL="1600200" indent="-228600">
              <a:spcBef>
                <a:spcPct val="20000"/>
              </a:spcBef>
              <a:buClr>
                <a:srgbClr val="8064A2"/>
              </a:buClr>
              <a:buFont typeface="Arial" pitchFamily="34" charset="0"/>
              <a:buChar char="•"/>
              <a:defRPr sz="1600">
                <a:solidFill>
                  <a:schemeClr val="tx1"/>
                </a:solidFill>
                <a:latin typeface="Calibri" pitchFamily="34" charset="0"/>
              </a:defRPr>
            </a:lvl4pPr>
            <a:lvl5pPr marL="2057400" indent="-228600">
              <a:spcBef>
                <a:spcPct val="20000"/>
              </a:spcBef>
              <a:buClr>
                <a:srgbClr val="4BACC6"/>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a:spcBef>
                <a:spcPct val="0"/>
              </a:spcBef>
              <a:buClrTx/>
              <a:buFontTx/>
              <a:buNone/>
            </a:pPr>
            <a:r>
              <a:rPr lang="en-US" altLang="en-US" sz="1200" dirty="0">
                <a:latin typeface="+mn-lt"/>
              </a:rPr>
              <a:t/>
            </a:r>
            <a:br>
              <a:rPr lang="en-US" altLang="en-US" sz="1200" dirty="0">
                <a:latin typeface="+mn-lt"/>
              </a:rPr>
            </a:br>
            <a:r>
              <a:rPr lang="en-US" altLang="en-US" sz="675" dirty="0">
                <a:latin typeface="+mn-lt"/>
              </a:rPr>
              <a:t>Adapted from </a:t>
            </a:r>
            <a:r>
              <a:rPr lang="en-US" altLang="en-US" sz="675" i="1" dirty="0">
                <a:latin typeface="+mn-lt"/>
              </a:rPr>
              <a:t>Mexico and the United States</a:t>
            </a:r>
            <a:r>
              <a:rPr lang="en-US" altLang="en-US" sz="675" dirty="0">
                <a:latin typeface="+mn-lt"/>
              </a:rPr>
              <a:t>, The New Yorker, September 17, 1979 Translated by Rachel Phillips </a:t>
            </a:r>
            <a:r>
              <a:rPr lang="en-US" altLang="en-US" sz="675" dirty="0" err="1">
                <a:latin typeface="+mn-lt"/>
              </a:rPr>
              <a:t>Belash</a:t>
            </a:r>
            <a:r>
              <a:rPr lang="en-US" altLang="en-US" sz="675" dirty="0">
                <a:latin typeface="+mn-lt"/>
              </a:rPr>
              <a:t> </a:t>
            </a:r>
          </a:p>
        </p:txBody>
      </p:sp>
      <p:pic>
        <p:nvPicPr>
          <p:cNvPr id="9" name="Picture 8">
            <a:extLst>
              <a:ext uri="{FF2B5EF4-FFF2-40B4-BE49-F238E27FC236}">
                <a16:creationId xmlns:a16="http://schemas.microsoft.com/office/drawing/2014/main" xmlns="" id="{6AC09DE4-77DE-4926-9029-0194BE14BC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631481" y="1773442"/>
            <a:ext cx="3096344" cy="3096344"/>
          </a:xfrm>
          <a:prstGeom prst="rect">
            <a:avLst/>
          </a:prstGeom>
        </p:spPr>
      </p:pic>
      <p:sp>
        <p:nvSpPr>
          <p:cNvPr id="10" name="TextBox 9">
            <a:extLst>
              <a:ext uri="{FF2B5EF4-FFF2-40B4-BE49-F238E27FC236}">
                <a16:creationId xmlns:a16="http://schemas.microsoft.com/office/drawing/2014/main" xmlns="" id="{6EBBA891-79FE-4C9B-B0D5-406B3F3E2988}"/>
              </a:ext>
            </a:extLst>
          </p:cNvPr>
          <p:cNvSpPr txBox="1"/>
          <p:nvPr/>
        </p:nvSpPr>
        <p:spPr>
          <a:xfrm>
            <a:off x="5757755" y="4933557"/>
            <a:ext cx="3096344" cy="196208"/>
          </a:xfrm>
          <a:prstGeom prst="rect">
            <a:avLst/>
          </a:prstGeom>
          <a:noFill/>
        </p:spPr>
        <p:txBody>
          <a:bodyPr wrap="square" rtlCol="0">
            <a:spAutoFit/>
          </a:bodyPr>
          <a:lstStyle/>
          <a:p>
            <a:r>
              <a:rPr lang="en-US" sz="675" dirty="0">
                <a:hlinkClick r:id="rId4" tooltip="http://eftforpeace.wordpress.com/2012/10/16/working-around-hardwired-cultural-beliefs-with-geo-specific-eft/"/>
              </a:rPr>
              <a:t>This Photo</a:t>
            </a:r>
            <a:r>
              <a:rPr lang="en-US" sz="675" dirty="0"/>
              <a:t> by Unknown Author is licensed under </a:t>
            </a:r>
            <a:r>
              <a:rPr lang="en-US" sz="675" dirty="0">
                <a:hlinkClick r:id="rId5" tooltip="https://creativecommons.org/licenses/by-nc-nd/3.0/"/>
              </a:rPr>
              <a:t>CC BY-NC-ND</a:t>
            </a:r>
            <a:endParaRPr lang="en-US" sz="675" dirty="0"/>
          </a:p>
        </p:txBody>
      </p:sp>
    </p:spTree>
    <p:extLst>
      <p:ext uri="{BB962C8B-B14F-4D97-AF65-F5344CB8AC3E}">
        <p14:creationId xmlns:p14="http://schemas.microsoft.com/office/powerpoint/2010/main" val="203012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Culture is…</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defRPr/>
            </a:pPr>
            <a:r>
              <a:rPr lang="en-US" altLang="en-US" dirty="0"/>
              <a:t>Shared systems of values, beliefs, </a:t>
            </a:r>
          </a:p>
          <a:p>
            <a:pPr eaLnBrk="1" hangingPunct="1">
              <a:buClr>
                <a:srgbClr val="CC0000"/>
              </a:buClr>
              <a:defRPr/>
            </a:pPr>
            <a:r>
              <a:rPr lang="en-US" altLang="en-US" dirty="0"/>
              <a:t>“World lens”</a:t>
            </a:r>
          </a:p>
          <a:p>
            <a:pPr eaLnBrk="1" hangingPunct="1">
              <a:buClr>
                <a:srgbClr val="CC0000"/>
              </a:buClr>
              <a:defRPr/>
            </a:pPr>
            <a:r>
              <a:rPr lang="en-US" altLang="en-US" dirty="0"/>
              <a:t>Learned patterns of behavior</a:t>
            </a:r>
          </a:p>
          <a:p>
            <a:pPr eaLnBrk="1" hangingPunct="1">
              <a:buClr>
                <a:srgbClr val="CC0000"/>
              </a:buClr>
              <a:defRPr/>
            </a:pPr>
            <a:r>
              <a:rPr lang="en-US" altLang="en-US" dirty="0"/>
              <a:t>Ever changing, socially framed</a:t>
            </a:r>
          </a:p>
          <a:p>
            <a:pPr eaLnBrk="1" hangingPunct="1">
              <a:buClr>
                <a:srgbClr val="CC0000"/>
              </a:buClr>
              <a:defRPr/>
            </a:pPr>
            <a:r>
              <a:rPr lang="en-US" altLang="en-US" dirty="0"/>
              <a:t>Expressed in views, attitudes and behaviors</a:t>
            </a:r>
          </a:p>
          <a:p>
            <a:pPr eaLnBrk="1" hangingPunct="1">
              <a:buClr>
                <a:srgbClr val="CC0000"/>
              </a:buClr>
              <a:defRPr/>
            </a:pPr>
            <a:r>
              <a:rPr lang="en-US" altLang="en-US" dirty="0"/>
              <a:t>Sometimes referred to in categories</a:t>
            </a:r>
          </a:p>
          <a:p>
            <a:pPr eaLnBrk="1" hangingPunct="1">
              <a:buClr>
                <a:srgbClr val="CC0000"/>
              </a:buClr>
              <a:defRPr/>
            </a:pPr>
            <a:r>
              <a:rPr lang="en-US" altLang="en-US" dirty="0"/>
              <a:t>Often individually defined</a:t>
            </a:r>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extLst>
      <p:ext uri="{BB962C8B-B14F-4D97-AF65-F5344CB8AC3E}">
        <p14:creationId xmlns:p14="http://schemas.microsoft.com/office/powerpoint/2010/main" val="395341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B5B08FC5-58C2-4F5C-A7A1-06E859D18143}"/>
              </a:ext>
            </a:extLst>
          </p:cNvPr>
          <p:cNvSpPr>
            <a:spLocks noGrp="1"/>
          </p:cNvSpPr>
          <p:nvPr>
            <p:ph type="ftr" sz="quarter" idx="10"/>
          </p:nvPr>
        </p:nvSpPr>
        <p:spPr/>
        <p:txBody>
          <a:bodyPr/>
          <a:lstStyle/>
          <a:p>
            <a:pPr lvl="0">
              <a:defRPr/>
            </a:pPr>
            <a:r>
              <a:rPr lang="en-US" altLang="en-US" dirty="0">
                <a:solidFill>
                  <a:srgbClr val="FFFFFF"/>
                </a:solidFill>
              </a:rPr>
              <a:t>Cultural Humility: A Pathway To Empathy</a:t>
            </a:r>
            <a:endPar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endParaRPr>
          </a:p>
        </p:txBody>
      </p:sp>
      <p:sp>
        <p:nvSpPr>
          <p:cNvPr id="5122" name="Rectangle 2">
            <a:extLst>
              <a:ext uri="{FF2B5EF4-FFF2-40B4-BE49-F238E27FC236}">
                <a16:creationId xmlns:a16="http://schemas.microsoft.com/office/drawing/2014/main" xmlns="" id="{576F083E-138B-4244-A5B7-A39478A0714D}"/>
              </a:ext>
            </a:extLst>
          </p:cNvPr>
          <p:cNvSpPr>
            <a:spLocks noGrp="1" noChangeArrowheads="1"/>
          </p:cNvSpPr>
          <p:nvPr>
            <p:ph type="title"/>
          </p:nvPr>
        </p:nvSpPr>
        <p:spPr/>
        <p:txBody>
          <a:bodyPr/>
          <a:lstStyle/>
          <a:p>
            <a:pPr eaLnBrk="1" hangingPunct="1">
              <a:defRPr/>
            </a:pPr>
            <a:r>
              <a:rPr lang="en-US" altLang="en-US" dirty="0"/>
              <a:t>Cultural Humility</a:t>
            </a:r>
          </a:p>
        </p:txBody>
      </p:sp>
      <p:sp>
        <p:nvSpPr>
          <p:cNvPr id="5123" name="Rectangle 3">
            <a:extLst>
              <a:ext uri="{FF2B5EF4-FFF2-40B4-BE49-F238E27FC236}">
                <a16:creationId xmlns:a16="http://schemas.microsoft.com/office/drawing/2014/main" xmlns="" id="{99F9C154-FAA5-42BA-9207-086B10995C70}"/>
              </a:ext>
            </a:extLst>
          </p:cNvPr>
          <p:cNvSpPr>
            <a:spLocks noGrp="1" noChangeArrowheads="1"/>
          </p:cNvSpPr>
          <p:nvPr>
            <p:ph type="body" idx="1"/>
          </p:nvPr>
        </p:nvSpPr>
        <p:spPr/>
        <p:txBody>
          <a:bodyPr/>
          <a:lstStyle/>
          <a:p>
            <a:pPr eaLnBrk="1" hangingPunct="1">
              <a:buClr>
                <a:srgbClr val="CC0000"/>
              </a:buClr>
              <a:defRPr/>
            </a:pPr>
            <a:endParaRPr lang="en-US" altLang="en-US" sz="2000" dirty="0"/>
          </a:p>
          <a:p>
            <a:pPr marL="0" indent="0" eaLnBrk="1" hangingPunct="1">
              <a:buClr>
                <a:srgbClr val="CC0000"/>
              </a:buClr>
              <a:buNone/>
              <a:defRPr/>
            </a:pPr>
            <a:r>
              <a:rPr lang="en-US" altLang="en-US" dirty="0"/>
              <a:t>“Not a discreet endpoint, but a commitment and active engagement in a lifelong process that individuals enter into on an ongoing basis with participants, communities, colleagues, and with themselves.” </a:t>
            </a:r>
          </a:p>
          <a:p>
            <a:pPr marL="0" indent="0" eaLnBrk="1" hangingPunct="1">
              <a:buClr>
                <a:srgbClr val="CC0000"/>
              </a:buClr>
              <a:buNone/>
              <a:defRPr/>
            </a:pPr>
            <a:endParaRPr lang="en-US" altLang="en-US" dirty="0"/>
          </a:p>
          <a:p>
            <a:pPr marL="0" indent="0" eaLnBrk="1" hangingPunct="1">
              <a:buClr>
                <a:srgbClr val="CC0000"/>
              </a:buClr>
              <a:buNone/>
              <a:defRPr/>
            </a:pPr>
            <a:r>
              <a:rPr lang="en-US" altLang="en-US" dirty="0"/>
              <a:t>- Leland Brown, 1994</a:t>
            </a:r>
          </a:p>
          <a:p>
            <a:pPr eaLnBrk="1" hangingPunct="1">
              <a:buClr>
                <a:srgbClr val="CC0000"/>
              </a:buClr>
              <a:defRPr/>
            </a:pPr>
            <a:endParaRPr lang="en-US" altLang="en-US" sz="2000" dirty="0"/>
          </a:p>
          <a:p>
            <a:pPr eaLnBrk="1" hangingPunct="1">
              <a:buClr>
                <a:srgbClr val="CC0000"/>
              </a:buClr>
              <a:defRPr/>
            </a:pPr>
            <a:endParaRPr lang="en-US" altLang="en-US" sz="2000" dirty="0"/>
          </a:p>
        </p:txBody>
      </p:sp>
      <p:sp>
        <p:nvSpPr>
          <p:cNvPr id="5127" name="Rectangle 7">
            <a:extLst>
              <a:ext uri="{FF2B5EF4-FFF2-40B4-BE49-F238E27FC236}">
                <a16:creationId xmlns:a16="http://schemas.microsoft.com/office/drawing/2014/main" xmlns=""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xmlns=""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n-US" sz="600" dirty="0">
                <a:solidFill>
                  <a:prstClr val="black"/>
                </a:solidFill>
              </a:rPr>
              <a:t>© 2018: Melanie Tervalon, MD, MPH Do Not Copy Without Permission</a:t>
            </a:r>
          </a:p>
        </p:txBody>
      </p:sp>
    </p:spTree>
    <p:extLst>
      <p:ext uri="{BB962C8B-B14F-4D97-AF65-F5344CB8AC3E}">
        <p14:creationId xmlns:p14="http://schemas.microsoft.com/office/powerpoint/2010/main" val="3273323509"/>
      </p:ext>
    </p:extLst>
  </p:cSld>
  <p:clrMapOvr>
    <a:masterClrMapping/>
  </p:clrMapOvr>
</p:sld>
</file>

<file path=ppt/theme/theme1.xml><?xml version="1.0" encoding="utf-8"?>
<a:theme xmlns:a="http://schemas.openxmlformats.org/drawingml/2006/main" name="BU PPT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 PPT Template" id="{BFCD1CE3-7DE3-403C-B886-9970510C5B33}" vid="{2314E401-4C2B-4FD1-A3CC-76566AF05ECC}"/>
    </a:ext>
  </a:extLst>
</a:theme>
</file>

<file path=ppt/theme/theme2.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 PPT Template</Template>
  <TotalTime>13626</TotalTime>
  <Words>3438</Words>
  <Application>Microsoft Office PowerPoint</Application>
  <PresentationFormat>On-screen Show (4:3)</PresentationFormat>
  <Paragraphs>384</Paragraphs>
  <Slides>17</Slides>
  <Notes>17</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Arial</vt:lpstr>
      <vt:lpstr>Arial Bold</vt:lpstr>
      <vt:lpstr>Avenir Book</vt:lpstr>
      <vt:lpstr>Avenir Next</vt:lpstr>
      <vt:lpstr>Calibri</vt:lpstr>
      <vt:lpstr>DIN Condensed</vt:lpstr>
      <vt:lpstr>Josephine Sans</vt:lpstr>
      <vt:lpstr>Josephine Sans Semi</vt:lpstr>
      <vt:lpstr>MetaPro-Bold</vt:lpstr>
      <vt:lpstr>Osaka</vt:lpstr>
      <vt:lpstr>Rockwell</vt:lpstr>
      <vt:lpstr>Times New Roman</vt:lpstr>
      <vt:lpstr>Trebuchet MS</vt:lpstr>
      <vt:lpstr>Wingdings</vt:lpstr>
      <vt:lpstr>BU PPT Template</vt:lpstr>
      <vt:lpstr>Blank Presentation</vt:lpstr>
      <vt:lpstr>Cultural Humility: A Pathway To Empathy</vt:lpstr>
      <vt:lpstr>Group Agreements</vt:lpstr>
      <vt:lpstr>Group Agreements</vt:lpstr>
      <vt:lpstr>Shared Expectations</vt:lpstr>
      <vt:lpstr>Mindfulness Meditation</vt:lpstr>
      <vt:lpstr>Cultural Humility Visionaries</vt:lpstr>
      <vt:lpstr>What is Culture?</vt:lpstr>
      <vt:lpstr>Culture is…</vt:lpstr>
      <vt:lpstr>Cultural Humility</vt:lpstr>
      <vt:lpstr>Video: Cultural Humility</vt:lpstr>
      <vt:lpstr>Four Pillars of Cultural Humility</vt:lpstr>
      <vt:lpstr>Cultural Competence and Cultural Humility: What’s the Difference?</vt:lpstr>
      <vt:lpstr>Critical Self-Reflection and Life-Long Learning</vt:lpstr>
      <vt:lpstr>Personal Reflection Activity</vt:lpstr>
      <vt:lpstr>Personal Reflection Example</vt:lpstr>
      <vt:lpstr>Cultural Humility: A Pathway to Empathy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Humility Points The Way To Empathy</dc:title>
  <dc:creator>Simone Phillips</dc:creator>
  <cp:lastModifiedBy>Baughman, Allyson L</cp:lastModifiedBy>
  <cp:revision>30</cp:revision>
  <dcterms:created xsi:type="dcterms:W3CDTF">2018-07-11T03:16:15Z</dcterms:created>
  <dcterms:modified xsi:type="dcterms:W3CDTF">2020-01-03T19:50:19Z</dcterms:modified>
</cp:coreProperties>
</file>