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3.xml" ContentType="application/vnd.openxmlformats-officedocument.theme+xml"/>
  <Override PartName="/ppt/tags/tag10.xml" ContentType="application/vnd.openxmlformats-officedocument.presentationml.tags+xml"/>
  <Override PartName="/ppt/notesSlides/notesSlide1.xml" ContentType="application/vnd.openxmlformats-officedocument.presentationml.notesSlide+xml"/>
  <Override PartName="/ppt/tags/tag11.xml" ContentType="application/vnd.openxmlformats-officedocument.presentationml.tags+xml"/>
  <Override PartName="/ppt/notesSlides/notesSlide2.xml" ContentType="application/vnd.openxmlformats-officedocument.presentationml.notesSlide+xml"/>
  <Override PartName="/ppt/tags/tag12.xml" ContentType="application/vnd.openxmlformats-officedocument.presentationml.tags+xml"/>
  <Override PartName="/ppt/notesSlides/notesSlide3.xml" ContentType="application/vnd.openxmlformats-officedocument.presentationml.notesSlide+xml"/>
  <Override PartName="/ppt/tags/tag13.xml" ContentType="application/vnd.openxmlformats-officedocument.presentationml.tags+xml"/>
  <Override PartName="/ppt/notesSlides/notesSlide4.xml" ContentType="application/vnd.openxmlformats-officedocument.presentationml.notesSlide+xml"/>
  <Override PartName="/ppt/tags/tag14.xml" ContentType="application/vnd.openxmlformats-officedocument.presentationml.tags+xml"/>
  <Override PartName="/ppt/notesSlides/notesSlide5.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6.xml" ContentType="application/vnd.openxmlformats-officedocument.presentationml.notesSlide+xml"/>
  <Override PartName="/ppt/tags/tag18.xml" ContentType="application/vnd.openxmlformats-officedocument.presentationml.tags+xml"/>
  <Override PartName="/ppt/notesSlides/notesSlide7.xml" ContentType="application/vnd.openxmlformats-officedocument.presentationml.notesSlide+xml"/>
  <Override PartName="/ppt/tags/tag19.xml" ContentType="application/vnd.openxmlformats-officedocument.presentationml.tags+xml"/>
  <Override PartName="/ppt/notesSlides/notesSlide8.xml" ContentType="application/vnd.openxmlformats-officedocument.presentationml.notesSlide+xml"/>
  <Override PartName="/ppt/tags/tag20.xml" ContentType="application/vnd.openxmlformats-officedocument.presentationml.tags+xml"/>
  <Override PartName="/ppt/notesSlides/notesSlide9.xml" ContentType="application/vnd.openxmlformats-officedocument.presentationml.notesSlide+xml"/>
  <Override PartName="/ppt/tags/tag21.xml" ContentType="application/vnd.openxmlformats-officedocument.presentationml.tags+xml"/>
  <Override PartName="/ppt/notesSlides/notesSlide10.xml" ContentType="application/vnd.openxmlformats-officedocument.presentationml.notesSlide+xml"/>
  <Override PartName="/ppt/tags/tag22.xml" ContentType="application/vnd.openxmlformats-officedocument.presentationml.tags+xml"/>
  <Override PartName="/ppt/notesSlides/notesSlide11.xml" ContentType="application/vnd.openxmlformats-officedocument.presentationml.notesSlide+xml"/>
  <Override PartName="/ppt/tags/tag23.xml" ContentType="application/vnd.openxmlformats-officedocument.presentationml.tags+xml"/>
  <Override PartName="/ppt/notesSlides/notesSlide12.xml" ContentType="application/vnd.openxmlformats-officedocument.presentationml.notesSlide+xml"/>
  <Override PartName="/ppt/tags/tag24.xml" ContentType="application/vnd.openxmlformats-officedocument.presentationml.tags+xml"/>
  <Override PartName="/ppt/notesSlides/notesSlide13.xml" ContentType="application/vnd.openxmlformats-officedocument.presentationml.notesSlide+xml"/>
  <Override PartName="/ppt/tags/tag25.xml" ContentType="application/vnd.openxmlformats-officedocument.presentationml.tags+xml"/>
  <Override PartName="/ppt/notesSlides/notesSlide14.xml" ContentType="application/vnd.openxmlformats-officedocument.presentationml.notesSlide+xml"/>
  <Override PartName="/ppt/tags/tag26.xml" ContentType="application/vnd.openxmlformats-officedocument.presentationml.tags+xml"/>
  <Override PartName="/ppt/notesSlides/notesSlide15.xml" ContentType="application/vnd.openxmlformats-officedocument.presentationml.notesSlide+xml"/>
  <Override PartName="/ppt/tags/tag27.xml" ContentType="application/vnd.openxmlformats-officedocument.presentationml.tags+xml"/>
  <Override PartName="/ppt/notesSlides/notesSlide16.xml" ContentType="application/vnd.openxmlformats-officedocument.presentationml.notesSlide+xml"/>
  <Override PartName="/ppt/tags/tag28.xml" ContentType="application/vnd.openxmlformats-officedocument.presentationml.tags+xml"/>
  <Override PartName="/ppt/notesSlides/notesSlide17.xml" ContentType="application/vnd.openxmlformats-officedocument.presentationml.notesSlide+xml"/>
  <Override PartName="/ppt/tags/tag29.xml" ContentType="application/vnd.openxmlformats-officedocument.presentationml.tags+xml"/>
  <Override PartName="/ppt/notesSlides/notesSlide18.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24"/>
  </p:notesMasterIdLst>
  <p:sldIdLst>
    <p:sldId id="256" r:id="rId3"/>
    <p:sldId id="257" r:id="rId4"/>
    <p:sldId id="275" r:id="rId5"/>
    <p:sldId id="260" r:id="rId6"/>
    <p:sldId id="258" r:id="rId7"/>
    <p:sldId id="277" r:id="rId8"/>
    <p:sldId id="278" r:id="rId9"/>
    <p:sldId id="262" r:id="rId10"/>
    <p:sldId id="263" r:id="rId11"/>
    <p:sldId id="281" r:id="rId12"/>
    <p:sldId id="280" r:id="rId13"/>
    <p:sldId id="269" r:id="rId14"/>
    <p:sldId id="272" r:id="rId15"/>
    <p:sldId id="270" r:id="rId16"/>
    <p:sldId id="271" r:id="rId17"/>
    <p:sldId id="273" r:id="rId18"/>
    <p:sldId id="264" r:id="rId19"/>
    <p:sldId id="267" r:id="rId20"/>
    <p:sldId id="268" r:id="rId21"/>
    <p:sldId id="274" r:id="rId22"/>
    <p:sldId id="283" r:id="rId23"/>
  </p:sldIdLst>
  <p:sldSz cx="12192000" cy="6858000"/>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emens Steinbock" initials="CS" lastIdx="9" clrIdx="0">
    <p:extLst>
      <p:ext uri="{19B8F6BF-5375-455C-9EA6-DF929625EA0E}">
        <p15:presenceInfo xmlns:p15="http://schemas.microsoft.com/office/powerpoint/2012/main" userId="ddbf4e62fc8ebcf9" providerId="Windows Live"/>
      </p:ext>
    </p:extLst>
  </p:cmAuthor>
  <p:cmAuthor id="2" name="Garrett, Kevin F (HEALTH)" initials="GKF(" lastIdx="1" clrIdx="1">
    <p:extLst>
      <p:ext uri="{19B8F6BF-5375-455C-9EA6-DF929625EA0E}">
        <p15:presenceInfo xmlns:p15="http://schemas.microsoft.com/office/powerpoint/2012/main" userId="S::kevin.garrett@health.ny.gov::4a8d0ffb-005c-4bee-bac6-ff809399dc6e" providerId="AD"/>
      </p:ext>
    </p:extLst>
  </p:cmAuthor>
  <p:cmAuthor id="3" name="Maritim, Chepkorir (HRSA)" initials="MC(" lastIdx="11" clrIdx="2">
    <p:extLst>
      <p:ext uri="{19B8F6BF-5375-455C-9EA6-DF929625EA0E}">
        <p15:presenceInfo xmlns:p15="http://schemas.microsoft.com/office/powerpoint/2012/main" userId="S-1-5-21-1575576018-681398725-1848903544-563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0E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987" autoAdjust="0"/>
    <p:restoredTop sz="69986" autoAdjust="0"/>
  </p:normalViewPr>
  <p:slideViewPr>
    <p:cSldViewPr snapToGrid="0">
      <p:cViewPr varScale="1">
        <p:scale>
          <a:sx n="74" d="100"/>
          <a:sy n="74" d="100"/>
        </p:scale>
        <p:origin x="402" y="72"/>
      </p:cViewPr>
      <p:guideLst/>
    </p:cSldViewPr>
  </p:slideViewPr>
  <p:notesTextViewPr>
    <p:cViewPr>
      <p:scale>
        <a:sx n="1" d="1"/>
        <a:sy n="1" d="1"/>
      </p:scale>
      <p:origin x="0" y="0"/>
    </p:cViewPr>
  </p:notesTextViewPr>
  <p:sorterViewPr>
    <p:cViewPr>
      <p:scale>
        <a:sx n="120" d="100"/>
        <a:sy n="120" d="100"/>
      </p:scale>
      <p:origin x="0" y="-21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B6C5AD-957F-454F-9203-6E58B3B063F9}" type="datetimeFigureOut">
              <a:rPr lang="en-US" smtClean="0"/>
              <a:t>2/16/2021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9E9E89-B4AD-45D4-ACBF-14F883CD1ACC}" type="slidenum">
              <a:rPr lang="en-US" smtClean="0"/>
              <a:t>‹#›</a:t>
            </a:fld>
            <a:endParaRPr lang="en-US"/>
          </a:p>
        </p:txBody>
      </p:sp>
    </p:spTree>
    <p:extLst>
      <p:ext uri="{BB962C8B-B14F-4D97-AF65-F5344CB8AC3E}">
        <p14:creationId xmlns:p14="http://schemas.microsoft.com/office/powerpoint/2010/main" val="3165584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phrases.org.uk/meanings/if-it-aint-broke-dont-fix-it.html"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Welcome to this special Quality Academy Tutorial. This Tutorial, and the three that follow it are a new concept for the Quality Academy – a complete course on a pertinent topic. We want to present this to you as a course to assist you in choosing an improvement project and successfully completing it.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We will walk you through performance measures, through digging deeper into your performance data and then going through the Model for Improvement and PDSA Cycles.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the end of each Tutorial, you will be presented with five (5) questions and if you answer them correctly, you will be able to download and print a certificate of completion. This course represents an opportunity to train your staff in learning the basics of choosing and conducting quality improvement projects.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We hope you enjoy the Tutorials.</a:t>
            </a:r>
            <a:endParaRPr lang="en-US" dirty="0"/>
          </a:p>
        </p:txBody>
      </p:sp>
      <p:sp>
        <p:nvSpPr>
          <p:cNvPr id="4" name="Slide Number Placeholder 3"/>
          <p:cNvSpPr>
            <a:spLocks noGrp="1"/>
          </p:cNvSpPr>
          <p:nvPr>
            <p:ph type="sldNum" sz="quarter" idx="5"/>
          </p:nvPr>
        </p:nvSpPr>
        <p:spPr/>
        <p:txBody>
          <a:bodyPr/>
          <a:lstStyle/>
          <a:p>
            <a:fld id="{B89E9E89-B4AD-45D4-ACBF-14F883CD1ACC}" type="slidenum">
              <a:rPr lang="en-US" smtClean="0"/>
              <a:t>1</a:t>
            </a:fld>
            <a:endParaRPr lang="en-US"/>
          </a:p>
        </p:txBody>
      </p:sp>
    </p:spTree>
    <p:extLst>
      <p:ext uri="{BB962C8B-B14F-4D97-AF65-F5344CB8AC3E}">
        <p14:creationId xmlns:p14="http://schemas.microsoft.com/office/powerpoint/2010/main" val="17048955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Process measures can look at how long it took to do something, counting how many events happened, or other sort of activities. Think of it as something being done such as the number of intakes that occurred on a daily basis, or the number of invoices that were not paid on time.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Process measures are important. They give you an idea of the effectiveness, or efficiency, of a system. They can be used to examine how many clients you see over a week and this information can help you with staffing plans. </a:t>
            </a:r>
            <a:endParaRPr lang="en-US" dirty="0"/>
          </a:p>
        </p:txBody>
      </p:sp>
      <p:sp>
        <p:nvSpPr>
          <p:cNvPr id="4" name="Slide Number Placeholder 3"/>
          <p:cNvSpPr>
            <a:spLocks noGrp="1"/>
          </p:cNvSpPr>
          <p:nvPr>
            <p:ph type="sldNum" sz="quarter" idx="5"/>
          </p:nvPr>
        </p:nvSpPr>
        <p:spPr/>
        <p:txBody>
          <a:bodyPr/>
          <a:lstStyle/>
          <a:p>
            <a:fld id="{B89E9E89-B4AD-45D4-ACBF-14F883CD1ACC}" type="slidenum">
              <a:rPr lang="en-US" smtClean="0"/>
              <a:t>12</a:t>
            </a:fld>
            <a:endParaRPr lang="en-US"/>
          </a:p>
        </p:txBody>
      </p:sp>
    </p:spTree>
    <p:extLst>
      <p:ext uri="{BB962C8B-B14F-4D97-AF65-F5344CB8AC3E}">
        <p14:creationId xmlns:p14="http://schemas.microsoft.com/office/powerpoint/2010/main" val="333959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Think of outcomes as the result of an action. A person with HIV is prescribed medication and the medication results in a decreased viral load. That’s an outcome. If we are told by our clients that they wait too long to see a provider, we can double the number of intake workers. This probably leads to a reduction in wait times and client satisfaction. The increased satisfaction is an outcome based on adding more intake workers.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Consider viral suppression outcome. That’s a key indicator of not only the patient’s viral load but also of the likelihood they will spread HIV to others. So the likelihood of spreading the virus can be measured and the prescription of antiretroviral medications has another outcome – HIV transmission. We measure the outcome of viral suppression in populations to make predictions about the health of people with HIV and the likelihood they will spread HIV to others.</a:t>
            </a:r>
            <a:endParaRPr lang="en-US" dirty="0"/>
          </a:p>
        </p:txBody>
      </p:sp>
      <p:sp>
        <p:nvSpPr>
          <p:cNvPr id="4" name="Slide Number Placeholder 3"/>
          <p:cNvSpPr>
            <a:spLocks noGrp="1"/>
          </p:cNvSpPr>
          <p:nvPr>
            <p:ph type="sldNum" sz="quarter" idx="5"/>
          </p:nvPr>
        </p:nvSpPr>
        <p:spPr/>
        <p:txBody>
          <a:bodyPr/>
          <a:lstStyle/>
          <a:p>
            <a:fld id="{B89E9E89-B4AD-45D4-ACBF-14F883CD1ACC}" type="slidenum">
              <a:rPr lang="en-US" smtClean="0"/>
              <a:t>13</a:t>
            </a:fld>
            <a:endParaRPr lang="en-US"/>
          </a:p>
        </p:txBody>
      </p:sp>
    </p:spTree>
    <p:extLst>
      <p:ext uri="{BB962C8B-B14F-4D97-AF65-F5344CB8AC3E}">
        <p14:creationId xmlns:p14="http://schemas.microsoft.com/office/powerpoint/2010/main" val="37523651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Let’s look at two scenarios to help us better understand measures.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 one scenario, a clinic is making a concerted effort to increase its viral suppression rates. It looks at a few contributing factors, including no-show rates and how many people with HIV have blood drawn. They use the HAB Measure on Viral Suppression to ensure the integrity of their data. This also enables them to benchmark their efforts by comparing their results to RSR data.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Contrast this with scenario 2. A Part A program funds a mental health service to coach persons with HIV to both stay on their antiretroviral medications and to adhere to their mental health treatment. To determine the success, the clinic will measure viral suppression and how many patients show up for their mental health service. The clinic sees these two as having a synergistic effect on the person’s health and well-being.</a:t>
            </a:r>
          </a:p>
          <a:p>
            <a:endParaRPr lang="en-US" dirty="0"/>
          </a:p>
        </p:txBody>
      </p:sp>
      <p:sp>
        <p:nvSpPr>
          <p:cNvPr id="4" name="Slide Number Placeholder 3"/>
          <p:cNvSpPr>
            <a:spLocks noGrp="1"/>
          </p:cNvSpPr>
          <p:nvPr>
            <p:ph type="sldNum" sz="quarter" idx="5"/>
          </p:nvPr>
        </p:nvSpPr>
        <p:spPr/>
        <p:txBody>
          <a:bodyPr/>
          <a:lstStyle/>
          <a:p>
            <a:fld id="{B89E9E89-B4AD-45D4-ACBF-14F883CD1ACC}" type="slidenum">
              <a:rPr lang="en-US" smtClean="0"/>
              <a:t>14</a:t>
            </a:fld>
            <a:endParaRPr lang="en-US"/>
          </a:p>
        </p:txBody>
      </p:sp>
    </p:spTree>
    <p:extLst>
      <p:ext uri="{BB962C8B-B14F-4D97-AF65-F5344CB8AC3E}">
        <p14:creationId xmlns:p14="http://schemas.microsoft.com/office/powerpoint/2010/main" val="1089007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These are the measures in scenario 1. The viral suppression measure is an outcome measure. If we were to count how many people with HIV are on antiretroviral medications, that would be a process because we are not measuring the result of the medication – viral suppression.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Our process measures are to count how many individuals come to our facility for blood work and we are counting this on a daily basis. This may indicate the need for more staffing to accommodate the number of clients. We could further examine this to see if our clients are dissatisfied with this service.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Our other measure is to see how many individuals with scheduled appointments are no-shows. Missing appointments also affects or staffing and is an indication of a person’s engagement in treatment. Anyone that uses a service can “vote with their feet” and if they are not happy with a service, they may go elsewhere or not pursue the service at all.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As you can see, these process measures can lead to asking more questions about the services you provide and how people perceive them. </a:t>
            </a:r>
          </a:p>
          <a:p>
            <a:endParaRPr lang="en-US" dirty="0"/>
          </a:p>
        </p:txBody>
      </p:sp>
      <p:sp>
        <p:nvSpPr>
          <p:cNvPr id="4" name="Slide Number Placeholder 3"/>
          <p:cNvSpPr>
            <a:spLocks noGrp="1"/>
          </p:cNvSpPr>
          <p:nvPr>
            <p:ph type="sldNum" sz="quarter" idx="5"/>
          </p:nvPr>
        </p:nvSpPr>
        <p:spPr/>
        <p:txBody>
          <a:bodyPr/>
          <a:lstStyle/>
          <a:p>
            <a:fld id="{B89E9E89-B4AD-45D4-ACBF-14F883CD1ACC}" type="slidenum">
              <a:rPr lang="en-US" smtClean="0"/>
              <a:t>15</a:t>
            </a:fld>
            <a:endParaRPr lang="en-US"/>
          </a:p>
        </p:txBody>
      </p:sp>
    </p:spTree>
    <p:extLst>
      <p:ext uri="{BB962C8B-B14F-4D97-AF65-F5344CB8AC3E}">
        <p14:creationId xmlns:p14="http://schemas.microsoft.com/office/powerpoint/2010/main" val="2322387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Think back a moment to scenario 1. We gave people with HIV medications to suppress their viral loads. The outcome of that should be an increase of viral suppression rates. We took an action that resulted in an outcome.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 scenario 2, we again dealt with viral suppression but in this case, we are coaching people with HIV who also have mental health diagnoses to encourage them to stay on their HIV medications and also continue to keep their mental health counseling appointments. There is the outcome measure of coaching leading to adherence to their prescribed medication regiment. We are also measuring a process, that being how many people show up for their scheduled appointments. Our clinic thinks these are two different, but important measures. Do you see the link?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Think of it this way, if the persons mental health issues negatively impact their ability to maintain their medication regiment, then their viral load may lessen and impact their overall health. </a:t>
            </a:r>
          </a:p>
          <a:p>
            <a:endParaRPr lang="en-US" dirty="0"/>
          </a:p>
        </p:txBody>
      </p:sp>
      <p:sp>
        <p:nvSpPr>
          <p:cNvPr id="4" name="Slide Number Placeholder 3"/>
          <p:cNvSpPr>
            <a:spLocks noGrp="1"/>
          </p:cNvSpPr>
          <p:nvPr>
            <p:ph type="sldNum" sz="quarter" idx="5"/>
          </p:nvPr>
        </p:nvSpPr>
        <p:spPr/>
        <p:txBody>
          <a:bodyPr/>
          <a:lstStyle/>
          <a:p>
            <a:fld id="{B89E9E89-B4AD-45D4-ACBF-14F883CD1ACC}" type="slidenum">
              <a:rPr lang="en-US" smtClean="0"/>
              <a:t>16</a:t>
            </a:fld>
            <a:endParaRPr lang="en-US"/>
          </a:p>
        </p:txBody>
      </p:sp>
    </p:spTree>
    <p:extLst>
      <p:ext uri="{BB962C8B-B14F-4D97-AF65-F5344CB8AC3E}">
        <p14:creationId xmlns:p14="http://schemas.microsoft.com/office/powerpoint/2010/main" val="3869089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It’s always advisable – wherever possible – to use measures that are nationally endorsed. The HIV/AIDS Bureau embraces this idea and in fact as sought endorsement on many of the HAB Measures.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One organization stands out as the gold standard for measurement endorsement and that’s the National Quality Forum. You can learn more about them by following the link in the slide. The National Committee for Quality Assurance also has a set of endorsed measures including ones for HIV and hepatitis.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 an effort to embrace the concept of meeting local needs, HAB also suggests the HAB Measures can be modified to meet local needs. They also suggest you take into account local demographics, local epidemiological data and other factors to make the measure you choose as pertinent to your patient population as possible. </a:t>
            </a:r>
          </a:p>
          <a:p>
            <a:endParaRPr lang="en-US" dirty="0"/>
          </a:p>
        </p:txBody>
      </p:sp>
      <p:sp>
        <p:nvSpPr>
          <p:cNvPr id="4" name="Slide Number Placeholder 3"/>
          <p:cNvSpPr>
            <a:spLocks noGrp="1"/>
          </p:cNvSpPr>
          <p:nvPr>
            <p:ph type="sldNum" sz="quarter" idx="5"/>
          </p:nvPr>
        </p:nvSpPr>
        <p:spPr/>
        <p:txBody>
          <a:bodyPr/>
          <a:lstStyle/>
          <a:p>
            <a:fld id="{B89E9E89-B4AD-45D4-ACBF-14F883CD1ACC}" type="slidenum">
              <a:rPr lang="en-US" smtClean="0"/>
              <a:t>17</a:t>
            </a:fld>
            <a:endParaRPr lang="en-US"/>
          </a:p>
        </p:txBody>
      </p:sp>
    </p:spTree>
    <p:extLst>
      <p:ext uri="{BB962C8B-B14F-4D97-AF65-F5344CB8AC3E}">
        <p14:creationId xmlns:p14="http://schemas.microsoft.com/office/powerpoint/2010/main" val="3868888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If you decide, after reviewing available option, that you need to build your own measure, remember to consider the elements of a good measure slide in this presentation. If you decide to develop your own measure, make sure you have a specific definition of the measurement population.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You also want to consider a time frame. In some cases, this may not be necessary, but it is usually helpful.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Strive to find support for your measure in the literature. It’s always better to know that something similar to your idea was tried before and it was efficacious.</a:t>
            </a:r>
          </a:p>
          <a:p>
            <a:endParaRPr lang="en-US" dirty="0"/>
          </a:p>
        </p:txBody>
      </p:sp>
      <p:sp>
        <p:nvSpPr>
          <p:cNvPr id="4" name="Slide Number Placeholder 3"/>
          <p:cNvSpPr>
            <a:spLocks noGrp="1"/>
          </p:cNvSpPr>
          <p:nvPr>
            <p:ph type="sldNum" sz="quarter" idx="5"/>
          </p:nvPr>
        </p:nvSpPr>
        <p:spPr/>
        <p:txBody>
          <a:bodyPr/>
          <a:lstStyle/>
          <a:p>
            <a:fld id="{B89E9E89-B4AD-45D4-ACBF-14F883CD1ACC}" type="slidenum">
              <a:rPr lang="en-US" smtClean="0"/>
              <a:t>18</a:t>
            </a:fld>
            <a:endParaRPr lang="en-US"/>
          </a:p>
        </p:txBody>
      </p:sp>
    </p:spTree>
    <p:extLst>
      <p:ext uri="{BB962C8B-B14F-4D97-AF65-F5344CB8AC3E}">
        <p14:creationId xmlns:p14="http://schemas.microsoft.com/office/powerpoint/2010/main" val="35435956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Remember, the goal of any measure is to collect the data you feel necessary to ensure that the care you’re providing to persons with HIV produces the best possible outcomes.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Click continue when you are finished reviewing this slide. </a:t>
            </a:r>
            <a:endParaRPr lang="en-US" dirty="0"/>
          </a:p>
        </p:txBody>
      </p:sp>
      <p:sp>
        <p:nvSpPr>
          <p:cNvPr id="4" name="Slide Number Placeholder 3"/>
          <p:cNvSpPr>
            <a:spLocks noGrp="1"/>
          </p:cNvSpPr>
          <p:nvPr>
            <p:ph type="sldNum" sz="quarter" idx="5"/>
          </p:nvPr>
        </p:nvSpPr>
        <p:spPr/>
        <p:txBody>
          <a:bodyPr/>
          <a:lstStyle/>
          <a:p>
            <a:fld id="{B89E9E89-B4AD-45D4-ACBF-14F883CD1ACC}" type="slidenum">
              <a:rPr lang="en-US" smtClean="0"/>
              <a:t>19</a:t>
            </a:fld>
            <a:endParaRPr lang="en-US"/>
          </a:p>
        </p:txBody>
      </p:sp>
    </p:spTree>
    <p:extLst>
      <p:ext uri="{BB962C8B-B14F-4D97-AF65-F5344CB8AC3E}">
        <p14:creationId xmlns:p14="http://schemas.microsoft.com/office/powerpoint/2010/main" val="34175058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Here are some useful measurement resources for you.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Click continue to move on. To our quiz</a:t>
            </a:r>
          </a:p>
          <a:p>
            <a:endParaRPr lang="en-US" dirty="0"/>
          </a:p>
        </p:txBody>
      </p:sp>
      <p:sp>
        <p:nvSpPr>
          <p:cNvPr id="4" name="Slide Number Placeholder 3"/>
          <p:cNvSpPr>
            <a:spLocks noGrp="1"/>
          </p:cNvSpPr>
          <p:nvPr>
            <p:ph type="sldNum" sz="quarter" idx="5"/>
          </p:nvPr>
        </p:nvSpPr>
        <p:spPr/>
        <p:txBody>
          <a:bodyPr/>
          <a:lstStyle/>
          <a:p>
            <a:fld id="{B89E9E89-B4AD-45D4-ACBF-14F883CD1ACC}" type="slidenum">
              <a:rPr lang="en-US" smtClean="0"/>
              <a:t>20</a:t>
            </a:fld>
            <a:endParaRPr lang="en-US"/>
          </a:p>
        </p:txBody>
      </p:sp>
    </p:spTree>
    <p:extLst>
      <p:ext uri="{BB962C8B-B14F-4D97-AF65-F5344CB8AC3E}">
        <p14:creationId xmlns:p14="http://schemas.microsoft.com/office/powerpoint/2010/main" val="1690887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 want to start by giving you an idea of how you calculate measures, what constitutes a good measure. It is then important to understand the definition by the HIV/AIDS Bureau of what a good measure is and how to effectively utilize them in your Ryan White HIV/AIDS Program.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We will then explain the difference between the two basic types of measures – process and outcomes - and their usefulness.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We then answer the basic question of why you measure at all, and lastly discuss the use of existing, already validated measures as opposed to building your own. The HIV/AIDS Bureau encourages to adjust their measures to accommodate local epidemiological data, and other local factors. </a:t>
            </a:r>
            <a:endParaRPr lang="en-US" dirty="0"/>
          </a:p>
        </p:txBody>
      </p:sp>
      <p:sp>
        <p:nvSpPr>
          <p:cNvPr id="4" name="Slide Number Placeholder 3"/>
          <p:cNvSpPr>
            <a:spLocks noGrp="1"/>
          </p:cNvSpPr>
          <p:nvPr>
            <p:ph type="sldNum" sz="quarter" idx="5"/>
          </p:nvPr>
        </p:nvSpPr>
        <p:spPr/>
        <p:txBody>
          <a:bodyPr/>
          <a:lstStyle/>
          <a:p>
            <a:fld id="{B89E9E89-B4AD-45D4-ACBF-14F883CD1ACC}" type="slidenum">
              <a:rPr lang="en-US" smtClean="0"/>
              <a:t>2</a:t>
            </a:fld>
            <a:endParaRPr lang="en-US"/>
          </a:p>
        </p:txBody>
      </p:sp>
    </p:spTree>
    <p:extLst>
      <p:ext uri="{BB962C8B-B14F-4D97-AF65-F5344CB8AC3E}">
        <p14:creationId xmlns:p14="http://schemas.microsoft.com/office/powerpoint/2010/main" val="227003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HIV/AIDS Bureau has very specific guidance on the number of performance measures. As specified in PCN 15-02, the </a:t>
            </a:r>
            <a:r>
              <a:rPr lang="en-US" sz="1200" b="1" kern="1200" dirty="0">
                <a:solidFill>
                  <a:schemeClr val="tx1"/>
                </a:solidFill>
                <a:effectLst/>
                <a:latin typeface="+mn-lt"/>
                <a:ea typeface="+mn-ea"/>
                <a:cs typeface="+mn-cs"/>
              </a:rPr>
              <a:t>number</a:t>
            </a:r>
            <a:r>
              <a:rPr lang="en-US" sz="1200" kern="1200" dirty="0">
                <a:solidFill>
                  <a:schemeClr val="tx1"/>
                </a:solidFill>
                <a:effectLst/>
                <a:latin typeface="+mn-lt"/>
                <a:ea typeface="+mn-ea"/>
                <a:cs typeface="+mn-cs"/>
              </a:rPr>
              <a:t> of performance measures for a funded service category is determined. HAB is not prescribing which measures you must use just the number of measures they expect you to have for a service category.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If you look at the chart, you can see that you must first determine the units of service within a service category. As an example, let’s say that you have a multi-service HIV facility and you were just funded to provide mental health services. You have one thousand Ryan White HIV/AIDS Program-eligible persons with HIV. Your mental health program has delivered at least one unit of service to 250 of those clients.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CEC30F2-BA7D-47B9-8382-190F49DB24B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10906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CEC30F2-BA7D-47B9-8382-190F49DB24B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3644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9E9E89-B4AD-45D4-ACBF-14F883CD1ACC}" type="slidenum">
              <a:rPr lang="en-US" smtClean="0"/>
              <a:t>5</a:t>
            </a:fld>
            <a:endParaRPr lang="en-US"/>
          </a:p>
        </p:txBody>
      </p:sp>
    </p:spTree>
    <p:extLst>
      <p:ext uri="{BB962C8B-B14F-4D97-AF65-F5344CB8AC3E}">
        <p14:creationId xmlns:p14="http://schemas.microsoft.com/office/powerpoint/2010/main" val="1709688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National Quality Forum – the NQF - is a leader in improving the health of individuals. One of the things they do is endorse measures. We highlighted the key components of well-constructed performance measures.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Consider the importance of a measure and its impact in healthcare quality. Ask yourselves if a measure is scientifically sound. It has to produce consistent results. Imagine if a viral suppression measure produced unreliable results. What benefit would that be to the people with HIV you serve?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Feasibility is important. Can you collect the data that you want to measure? Do you have to wait two years before you can collect the data you need? If so, then this may not be the measure you can use.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Click continue when you are finished reviewing this slide. </a:t>
            </a:r>
            <a:endParaRPr lang="en-US" dirty="0"/>
          </a:p>
        </p:txBody>
      </p:sp>
      <p:sp>
        <p:nvSpPr>
          <p:cNvPr id="4" name="Slide Number Placeholder 3"/>
          <p:cNvSpPr>
            <a:spLocks noGrp="1"/>
          </p:cNvSpPr>
          <p:nvPr>
            <p:ph type="sldNum" sz="quarter" idx="5"/>
          </p:nvPr>
        </p:nvSpPr>
        <p:spPr/>
        <p:txBody>
          <a:bodyPr/>
          <a:lstStyle/>
          <a:p>
            <a:fld id="{B89E9E89-B4AD-45D4-ACBF-14F883CD1ACC}" type="slidenum">
              <a:rPr lang="en-US" smtClean="0"/>
              <a:t>8</a:t>
            </a:fld>
            <a:endParaRPr lang="en-US"/>
          </a:p>
        </p:txBody>
      </p:sp>
    </p:spTree>
    <p:extLst>
      <p:ext uri="{BB962C8B-B14F-4D97-AF65-F5344CB8AC3E}">
        <p14:creationId xmlns:p14="http://schemas.microsoft.com/office/powerpoint/2010/main" val="2124190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Consider the usability of the measure. The end goal is to have a measure that is useful in achieving improved health outcomes. Can you think of another measure for viral suppression other than actually measuring the viral load of a patient? Of course not.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Make sure your measurement portfolio does not have competing or redundant measures. Alignment of measures is important.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Click continue when you are finished reviewing this slide. </a:t>
            </a:r>
            <a:endParaRPr lang="en-US" dirty="0"/>
          </a:p>
        </p:txBody>
      </p:sp>
      <p:sp>
        <p:nvSpPr>
          <p:cNvPr id="4" name="Slide Number Placeholder 3"/>
          <p:cNvSpPr>
            <a:spLocks noGrp="1"/>
          </p:cNvSpPr>
          <p:nvPr>
            <p:ph type="sldNum" sz="quarter" idx="5"/>
          </p:nvPr>
        </p:nvSpPr>
        <p:spPr/>
        <p:txBody>
          <a:bodyPr/>
          <a:lstStyle/>
          <a:p>
            <a:fld id="{B89E9E89-B4AD-45D4-ACBF-14F883CD1ACC}" type="slidenum">
              <a:rPr lang="en-US" smtClean="0"/>
              <a:t>9</a:t>
            </a:fld>
            <a:endParaRPr lang="en-US"/>
          </a:p>
        </p:txBody>
      </p:sp>
    </p:spTree>
    <p:extLst>
      <p:ext uri="{BB962C8B-B14F-4D97-AF65-F5344CB8AC3E}">
        <p14:creationId xmlns:p14="http://schemas.microsoft.com/office/powerpoint/2010/main" val="31076768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Thomas Bertram Lance is credited with coining the phrase </a:t>
            </a:r>
            <a:r>
              <a:rPr lang="en-US" sz="1200" u="sng" kern="1200" dirty="0">
                <a:solidFill>
                  <a:schemeClr val="tx1"/>
                </a:solidFill>
                <a:effectLst/>
                <a:latin typeface="+mn-lt"/>
                <a:ea typeface="+mn-ea"/>
                <a:cs typeface="+mn-cs"/>
                <a:hlinkClick r:id="rId3"/>
              </a:rPr>
              <a:t>“If it </a:t>
            </a:r>
            <a:r>
              <a:rPr lang="en-US" sz="1200" u="sng" kern="1200" dirty="0" err="1">
                <a:solidFill>
                  <a:schemeClr val="tx1"/>
                </a:solidFill>
                <a:effectLst/>
                <a:latin typeface="+mn-lt"/>
                <a:ea typeface="+mn-ea"/>
                <a:cs typeface="+mn-cs"/>
                <a:hlinkClick r:id="rId3"/>
              </a:rPr>
              <a:t>ain’t</a:t>
            </a:r>
            <a:r>
              <a:rPr lang="en-US" sz="1200" u="sng" kern="1200" dirty="0">
                <a:solidFill>
                  <a:schemeClr val="tx1"/>
                </a:solidFill>
                <a:effectLst/>
                <a:latin typeface="+mn-lt"/>
                <a:ea typeface="+mn-ea"/>
                <a:cs typeface="+mn-cs"/>
                <a:hlinkClick r:id="rId3"/>
              </a:rPr>
              <a:t> broke, don’t fix it”.</a:t>
            </a: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Improvement is all about asking if something is “broke” and the only way to know that is with data. We use data to help us understand what’s working and what isn’t. This informs our improvement efforts. Data give you an idea of the effectiveness of your services and the health of your patients.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Tracked over time, data can tell us if our efforts are leading to improvement. They give us the ability to compare ourselves to national or state averages. We can track something as simple as timeliness or something as intricate as benchmarking our data against organizations of similar size and composition.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Data are used to plan services across all Ryan White HIV/AIDS Program Parts. Remember, Policy Clarification Notice #15-02, issued by the HIV/AIDS Bureau, requires you to look at your performance data at least quarterly. </a:t>
            </a:r>
            <a:endParaRPr lang="en-US" dirty="0"/>
          </a:p>
        </p:txBody>
      </p:sp>
      <p:sp>
        <p:nvSpPr>
          <p:cNvPr id="4" name="Slide Number Placeholder 3"/>
          <p:cNvSpPr>
            <a:spLocks noGrp="1"/>
          </p:cNvSpPr>
          <p:nvPr>
            <p:ph type="sldNum" sz="quarter" idx="5"/>
          </p:nvPr>
        </p:nvSpPr>
        <p:spPr/>
        <p:txBody>
          <a:bodyPr/>
          <a:lstStyle/>
          <a:p>
            <a:fld id="{B89E9E89-B4AD-45D4-ACBF-14F883CD1ACC}" type="slidenum">
              <a:rPr lang="en-US" smtClean="0"/>
              <a:t>10</a:t>
            </a:fld>
            <a:endParaRPr lang="en-US"/>
          </a:p>
        </p:txBody>
      </p:sp>
    </p:spTree>
    <p:extLst>
      <p:ext uri="{BB962C8B-B14F-4D97-AF65-F5344CB8AC3E}">
        <p14:creationId xmlns:p14="http://schemas.microsoft.com/office/powerpoint/2010/main" val="13875125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Now we will take a look at the two main types of performance measures.  Chances are you use each one in your improvement work. </a:t>
            </a:r>
          </a:p>
          <a:p>
            <a:endParaRPr lang="en-US" dirty="0"/>
          </a:p>
        </p:txBody>
      </p:sp>
      <p:sp>
        <p:nvSpPr>
          <p:cNvPr id="4" name="Slide Number Placeholder 3"/>
          <p:cNvSpPr>
            <a:spLocks noGrp="1"/>
          </p:cNvSpPr>
          <p:nvPr>
            <p:ph type="sldNum" sz="quarter" idx="5"/>
          </p:nvPr>
        </p:nvSpPr>
        <p:spPr/>
        <p:txBody>
          <a:bodyPr/>
          <a:lstStyle/>
          <a:p>
            <a:fld id="{B89E9E89-B4AD-45D4-ACBF-14F883CD1ACC}" type="slidenum">
              <a:rPr lang="en-US" smtClean="0"/>
              <a:t>11</a:t>
            </a:fld>
            <a:endParaRPr lang="en-US"/>
          </a:p>
        </p:txBody>
      </p:sp>
    </p:spTree>
    <p:extLst>
      <p:ext uri="{BB962C8B-B14F-4D97-AF65-F5344CB8AC3E}">
        <p14:creationId xmlns:p14="http://schemas.microsoft.com/office/powerpoint/2010/main" val="7779619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2.xml"/><Relationship Id="rId1" Type="http://schemas.openxmlformats.org/officeDocument/2006/relationships/tags" Target="../tags/tag8.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9.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61CBF-15CF-6D4E-B36A-1023BE4004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59C8BE-915A-7249-BCED-24175BC8CC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C7419FF2-DF78-AC44-9A42-E406687951BC}"/>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A6233871-166C-1845-B369-C27AF699884C}"/>
              </a:ext>
            </a:extLst>
          </p:cNvPr>
          <p:cNvSpPr>
            <a:spLocks noGrp="1"/>
          </p:cNvSpPr>
          <p:nvPr>
            <p:ph type="sldNum" sz="quarter" idx="12"/>
          </p:nvPr>
        </p:nvSpPr>
        <p:spPr/>
        <p:txBody>
          <a:bodyPr/>
          <a:lstStyle/>
          <a:p>
            <a:fld id="{8991CF13-E706-4C4C-973F-3D14C1A9C112}" type="slidenum">
              <a:rPr lang="en-US" smtClean="0">
                <a:solidFill>
                  <a:prstClr val="black">
                    <a:tint val="75000"/>
                  </a:prstClr>
                </a:solidFill>
              </a:rPr>
              <a:pPr/>
              <a:t>‹#›</a:t>
            </a:fld>
            <a:endParaRPr lang="en-US">
              <a:solidFill>
                <a:prstClr val="black">
                  <a:tint val="75000"/>
                </a:prstClr>
              </a:solidFill>
            </a:endParaRPr>
          </a:p>
        </p:txBody>
      </p:sp>
      <p:pic>
        <p:nvPicPr>
          <p:cNvPr id="7" name="Picture 6">
            <a:extLst>
              <a:ext uri="{FF2B5EF4-FFF2-40B4-BE49-F238E27FC236}">
                <a16:creationId xmlns:a16="http://schemas.microsoft.com/office/drawing/2014/main" id="{F247694B-F01B-8D46-B8CB-DEB0784B337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27781" y="6104666"/>
            <a:ext cx="2277320" cy="616809"/>
          </a:xfrm>
          <a:prstGeom prst="rect">
            <a:avLst/>
          </a:prstGeom>
        </p:spPr>
      </p:pic>
      <p:pic>
        <p:nvPicPr>
          <p:cNvPr id="9" name="Picture 8">
            <a:extLst>
              <a:ext uri="{FF2B5EF4-FFF2-40B4-BE49-F238E27FC236}">
                <a16:creationId xmlns:a16="http://schemas.microsoft.com/office/drawing/2014/main" id="{E0C28844-3AB1-DA47-9FD3-578496569701}"/>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13650" t="16349" r="20559" b="7354"/>
          <a:stretch/>
        </p:blipFill>
        <p:spPr>
          <a:xfrm>
            <a:off x="381000" y="457200"/>
            <a:ext cx="3657600" cy="1066800"/>
          </a:xfrm>
          <a:prstGeom prst="rect">
            <a:avLst/>
          </a:prstGeom>
        </p:spPr>
      </p:pic>
    </p:spTree>
    <p:custDataLst>
      <p:tags r:id="rId1"/>
    </p:custDataLst>
    <p:extLst>
      <p:ext uri="{BB962C8B-B14F-4D97-AF65-F5344CB8AC3E}">
        <p14:creationId xmlns:p14="http://schemas.microsoft.com/office/powerpoint/2010/main" val="2680825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18BE7-793C-9141-BF50-83B4FF5A9C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7EB68C9-23AF-EC41-9062-75E1AD1B40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380017-A8C7-1240-867A-6162D5FEB215}"/>
              </a:ext>
            </a:extLst>
          </p:cNvPr>
          <p:cNvSpPr>
            <a:spLocks noGrp="1"/>
          </p:cNvSpPr>
          <p:nvPr>
            <p:ph type="dt" sz="half" idx="10"/>
          </p:nvPr>
        </p:nvSpPr>
        <p:spPr/>
        <p:txBody>
          <a:bodyPr/>
          <a:lstStyle/>
          <a:p>
            <a:fld id="{89BADEC8-D135-A54C-AB6B-B04D4872908A}" type="datetimeFigureOut">
              <a:rPr lang="en-US" smtClean="0">
                <a:solidFill>
                  <a:prstClr val="black">
                    <a:tint val="75000"/>
                  </a:prstClr>
                </a:solidFill>
              </a:rPr>
              <a:pPr/>
              <a:t>2/16/2021</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EBB7E465-C5E7-7E47-9809-A1DFA531C772}"/>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033F4051-B5BB-D441-842E-44E89EAC9DDD}"/>
              </a:ext>
            </a:extLst>
          </p:cNvPr>
          <p:cNvSpPr>
            <a:spLocks noGrp="1"/>
          </p:cNvSpPr>
          <p:nvPr>
            <p:ph type="sldNum" sz="quarter" idx="12"/>
          </p:nvPr>
        </p:nvSpPr>
        <p:spPr/>
        <p:txBody>
          <a:bodyPr/>
          <a:lstStyle/>
          <a:p>
            <a:fld id="{8991CF13-E706-4C4C-973F-3D14C1A9C11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14219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FD2CDB-65FD-134A-B7CC-1FF5C422C14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FE6199-AE00-864A-BB79-9A2091675D7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56F12B-DD9D-9F45-AA78-8B83EC5B0885}"/>
              </a:ext>
            </a:extLst>
          </p:cNvPr>
          <p:cNvSpPr>
            <a:spLocks noGrp="1"/>
          </p:cNvSpPr>
          <p:nvPr>
            <p:ph type="dt" sz="half" idx="10"/>
          </p:nvPr>
        </p:nvSpPr>
        <p:spPr/>
        <p:txBody>
          <a:bodyPr/>
          <a:lstStyle/>
          <a:p>
            <a:fld id="{89BADEC8-D135-A54C-AB6B-B04D4872908A}" type="datetimeFigureOut">
              <a:rPr lang="en-US" smtClean="0">
                <a:solidFill>
                  <a:prstClr val="black">
                    <a:tint val="75000"/>
                  </a:prstClr>
                </a:solidFill>
              </a:rPr>
              <a:pPr/>
              <a:t>2/16/2021</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1D6E5AE2-087A-094A-A321-1A3BA47CAAAF}"/>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C390E64D-F0F2-AF4F-B494-2A862329EB57}"/>
              </a:ext>
            </a:extLst>
          </p:cNvPr>
          <p:cNvSpPr>
            <a:spLocks noGrp="1"/>
          </p:cNvSpPr>
          <p:nvPr>
            <p:ph type="sldNum" sz="quarter" idx="12"/>
          </p:nvPr>
        </p:nvSpPr>
        <p:spPr/>
        <p:txBody>
          <a:bodyPr/>
          <a:lstStyle/>
          <a:p>
            <a:fld id="{8991CF13-E706-4C4C-973F-3D14C1A9C11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60867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5C81B-7C9A-4AEB-BADA-C96D365EBA0C}"/>
              </a:ext>
            </a:extLst>
          </p:cNvPr>
          <p:cNvSpPr>
            <a:spLocks noGrp="1"/>
          </p:cNvSpPr>
          <p:nvPr>
            <p:ph type="ctrTitle"/>
          </p:nvPr>
        </p:nvSpPr>
        <p:spPr>
          <a:xfrm>
            <a:off x="1524000" y="2371724"/>
            <a:ext cx="9144000" cy="1438276"/>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BBAB5BC9-F8EF-49E6-8CC5-A332B45423ED}"/>
              </a:ext>
            </a:extLst>
          </p:cNvPr>
          <p:cNvSpPr>
            <a:spLocks noGrp="1"/>
          </p:cNvSpPr>
          <p:nvPr>
            <p:ph type="subTitle" idx="1"/>
          </p:nvPr>
        </p:nvSpPr>
        <p:spPr>
          <a:xfrm>
            <a:off x="1524000" y="4171950"/>
            <a:ext cx="9144000" cy="1085850"/>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pic>
        <p:nvPicPr>
          <p:cNvPr id="7" name="Picture 6">
            <a:extLst>
              <a:ext uri="{FF2B5EF4-FFF2-40B4-BE49-F238E27FC236}">
                <a16:creationId xmlns:a16="http://schemas.microsoft.com/office/drawing/2014/main" id="{F350764E-C1C1-4B2D-A256-B5985587CDF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4357" y="350520"/>
            <a:ext cx="7196777" cy="1357494"/>
          </a:xfrm>
          <a:prstGeom prst="rect">
            <a:avLst/>
          </a:prstGeom>
        </p:spPr>
      </p:pic>
    </p:spTree>
    <p:custDataLst>
      <p:tags r:id="rId1"/>
    </p:custDataLst>
    <p:extLst>
      <p:ext uri="{BB962C8B-B14F-4D97-AF65-F5344CB8AC3E}">
        <p14:creationId xmlns:p14="http://schemas.microsoft.com/office/powerpoint/2010/main" val="3385070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501F2-AB19-4B26-8143-ABA3A1993E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EEE3FE-59CC-4E61-B47A-44E55BE67FB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ustDataLst>
      <p:tags r:id="rId1"/>
    </p:custDataLst>
    <p:extLst>
      <p:ext uri="{BB962C8B-B14F-4D97-AF65-F5344CB8AC3E}">
        <p14:creationId xmlns:p14="http://schemas.microsoft.com/office/powerpoint/2010/main" val="3919356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7D20D-8DE8-AB43-A77B-BCC7B3E6482C}"/>
              </a:ext>
            </a:extLst>
          </p:cNvPr>
          <p:cNvSpPr>
            <a:spLocks noGrp="1"/>
          </p:cNvSpPr>
          <p:nvPr>
            <p:ph type="title"/>
          </p:nvPr>
        </p:nvSpPr>
        <p:spPr>
          <a:xfrm>
            <a:off x="838200" y="527124"/>
            <a:ext cx="10515600" cy="582650"/>
          </a:xfrm>
        </p:spPr>
        <p:txBody>
          <a:bodyPr/>
          <a:lstStyle>
            <a:lvl1pPr algn="ctr">
              <a:defRPr>
                <a:latin typeface="Garamond" panose="02020404030301010803" pitchFamily="18"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681C75C-94D9-DC45-869B-AE914FFEA66D}"/>
              </a:ext>
            </a:extLst>
          </p:cNvPr>
          <p:cNvSpPr>
            <a:spLocks noGrp="1"/>
          </p:cNvSpPr>
          <p:nvPr>
            <p:ph idx="1"/>
          </p:nvPr>
        </p:nvSpPr>
        <p:spPr>
          <a:xfrm>
            <a:off x="838200" y="1825625"/>
            <a:ext cx="10515600" cy="3897443"/>
          </a:xfrm>
        </p:spPr>
        <p:txBody>
          <a:bodyPr/>
          <a:lstStyle>
            <a:lvl1pPr>
              <a:buClr>
                <a:srgbClr val="FF0000"/>
              </a:buClr>
              <a:defRPr/>
            </a:lvl1pPr>
            <a:lvl2pPr>
              <a:buClr>
                <a:srgbClr val="FF0000"/>
              </a:buClr>
              <a:defRPr/>
            </a:lvl2pPr>
            <a:lvl3pPr>
              <a:buClr>
                <a:srgbClr val="FF0000"/>
              </a:buClr>
              <a:defRPr/>
            </a:lvl3pPr>
            <a:lvl4pPr>
              <a:buClr>
                <a:srgbClr val="FF0000"/>
              </a:buClr>
              <a:defRPr/>
            </a:lvl4pPr>
            <a:lvl5pPr>
              <a:buClr>
                <a:srgbClr val="FF0000"/>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ustDataLst>
      <p:tags r:id="rId1"/>
    </p:custDataLst>
    <p:extLst>
      <p:ext uri="{BB962C8B-B14F-4D97-AF65-F5344CB8AC3E}">
        <p14:creationId xmlns:p14="http://schemas.microsoft.com/office/powerpoint/2010/main" val="409595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7A7D5-7472-7140-938E-9F805E1892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E2CFF42-E8FA-7149-9EB8-6AD8891E4C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552ECF-B1D6-524C-AA60-E89204DFB5E8}"/>
              </a:ext>
            </a:extLst>
          </p:cNvPr>
          <p:cNvSpPr>
            <a:spLocks noGrp="1"/>
          </p:cNvSpPr>
          <p:nvPr>
            <p:ph type="dt" sz="half" idx="10"/>
          </p:nvPr>
        </p:nvSpPr>
        <p:spPr/>
        <p:txBody>
          <a:bodyPr/>
          <a:lstStyle/>
          <a:p>
            <a:fld id="{89BADEC8-D135-A54C-AB6B-B04D4872908A}" type="datetimeFigureOut">
              <a:rPr lang="en-US" smtClean="0">
                <a:solidFill>
                  <a:prstClr val="black">
                    <a:tint val="75000"/>
                  </a:prstClr>
                </a:solidFill>
              </a:rPr>
              <a:pPr/>
              <a:t>2/16/2021</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2D50CBE9-3AC9-4543-8A1D-F679055E700E}"/>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48AD6A6C-EA5E-B945-97B0-DCB4EEB7CDD1}"/>
              </a:ext>
            </a:extLst>
          </p:cNvPr>
          <p:cNvSpPr>
            <a:spLocks noGrp="1"/>
          </p:cNvSpPr>
          <p:nvPr>
            <p:ph type="sldNum" sz="quarter" idx="12"/>
          </p:nvPr>
        </p:nvSpPr>
        <p:spPr/>
        <p:txBody>
          <a:bodyPr/>
          <a:lstStyle/>
          <a:p>
            <a:fld id="{8991CF13-E706-4C4C-973F-3D14C1A9C112}" type="slidenum">
              <a:rPr lang="en-US" smtClean="0">
                <a:solidFill>
                  <a:prstClr val="black">
                    <a:tint val="75000"/>
                  </a:prstClr>
                </a:solidFill>
              </a:rPr>
              <a:pPr/>
              <a:t>‹#›</a:t>
            </a:fld>
            <a:endParaRPr lang="en-US">
              <a:solidFill>
                <a:prstClr val="black">
                  <a:tint val="75000"/>
                </a:prstClr>
              </a:solidFill>
            </a:endParaRPr>
          </a:p>
        </p:txBody>
      </p:sp>
    </p:spTree>
    <p:custDataLst>
      <p:tags r:id="rId1"/>
    </p:custDataLst>
    <p:extLst>
      <p:ext uri="{BB962C8B-B14F-4D97-AF65-F5344CB8AC3E}">
        <p14:creationId xmlns:p14="http://schemas.microsoft.com/office/powerpoint/2010/main" val="172355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98A53-CBC8-F44B-B1B0-1CA2302B614D}"/>
              </a:ext>
            </a:extLst>
          </p:cNvPr>
          <p:cNvSpPr>
            <a:spLocks noGrp="1"/>
          </p:cNvSpPr>
          <p:nvPr>
            <p:ph type="title"/>
          </p:nvPr>
        </p:nvSpPr>
        <p:spPr>
          <a:xfrm>
            <a:off x="838200" y="709370"/>
            <a:ext cx="10515600" cy="667609"/>
          </a:xfrm>
        </p:spPr>
        <p:txBody>
          <a:bodyPr/>
          <a:lstStyle>
            <a:lvl1pPr algn="ctr">
              <a:defRPr>
                <a:latin typeface="Garamond" panose="02020404030301010803" pitchFamily="18"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C59FA2A-DC51-B04A-A22E-BC6D3B6789A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FC848CE-2742-BA42-AEB1-BCCEC970E5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73DE24-A984-D54B-90F8-A96DEFD8F0AF}"/>
              </a:ext>
            </a:extLst>
          </p:cNvPr>
          <p:cNvSpPr>
            <a:spLocks noGrp="1"/>
          </p:cNvSpPr>
          <p:nvPr>
            <p:ph type="dt" sz="half" idx="10"/>
          </p:nvPr>
        </p:nvSpPr>
        <p:spPr/>
        <p:txBody>
          <a:bodyPr/>
          <a:lstStyle/>
          <a:p>
            <a:fld id="{89BADEC8-D135-A54C-AB6B-B04D4872908A}" type="datetimeFigureOut">
              <a:rPr lang="en-US" smtClean="0">
                <a:solidFill>
                  <a:prstClr val="black">
                    <a:tint val="75000"/>
                  </a:prstClr>
                </a:solidFill>
              </a:rPr>
              <a:pPr/>
              <a:t>2/16/2021</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2BF96DF7-D380-954B-9499-94BFF0B5300C}"/>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E64FEA77-DF92-4A45-8E99-93F2C1CEF5B0}"/>
              </a:ext>
            </a:extLst>
          </p:cNvPr>
          <p:cNvSpPr>
            <a:spLocks noGrp="1"/>
          </p:cNvSpPr>
          <p:nvPr>
            <p:ph type="sldNum" sz="quarter" idx="12"/>
          </p:nvPr>
        </p:nvSpPr>
        <p:spPr/>
        <p:txBody>
          <a:bodyPr/>
          <a:lstStyle/>
          <a:p>
            <a:fld id="{8991CF13-E706-4C4C-973F-3D14C1A9C112}" type="slidenum">
              <a:rPr lang="en-US" smtClean="0">
                <a:solidFill>
                  <a:prstClr val="black">
                    <a:tint val="75000"/>
                  </a:prstClr>
                </a:solidFill>
              </a:rPr>
              <a:pPr/>
              <a:t>‹#›</a:t>
            </a:fld>
            <a:endParaRPr lang="en-US">
              <a:solidFill>
                <a:prstClr val="black">
                  <a:tint val="75000"/>
                </a:prstClr>
              </a:solidFill>
            </a:endParaRPr>
          </a:p>
        </p:txBody>
      </p:sp>
    </p:spTree>
    <p:custDataLst>
      <p:tags r:id="rId1"/>
    </p:custDataLst>
    <p:extLst>
      <p:ext uri="{BB962C8B-B14F-4D97-AF65-F5344CB8AC3E}">
        <p14:creationId xmlns:p14="http://schemas.microsoft.com/office/powerpoint/2010/main" val="3283640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61493-94D5-8245-B984-13434D7B291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B4A2AD8-3C80-444A-8CF0-6131235E11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EE3668-EFFD-3342-9E1D-0F05078CA7F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526D47C-831F-BB40-9B58-367EB552E6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F9EBD3F-42F8-2040-A054-C6DF6B1D2D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C159B17-2A4C-B941-98D6-7028EA8ACC61}"/>
              </a:ext>
            </a:extLst>
          </p:cNvPr>
          <p:cNvSpPr>
            <a:spLocks noGrp="1"/>
          </p:cNvSpPr>
          <p:nvPr>
            <p:ph type="dt" sz="half" idx="10"/>
          </p:nvPr>
        </p:nvSpPr>
        <p:spPr/>
        <p:txBody>
          <a:bodyPr/>
          <a:lstStyle/>
          <a:p>
            <a:fld id="{89BADEC8-D135-A54C-AB6B-B04D4872908A}" type="datetimeFigureOut">
              <a:rPr lang="en-US" smtClean="0">
                <a:solidFill>
                  <a:prstClr val="black">
                    <a:tint val="75000"/>
                  </a:prstClr>
                </a:solidFill>
              </a:rPr>
              <a:pPr/>
              <a:t>2/16/2021</a:t>
            </a:fld>
            <a:endParaRPr lang="en-US">
              <a:solidFill>
                <a:prstClr val="black">
                  <a:tint val="75000"/>
                </a:prstClr>
              </a:solidFill>
            </a:endParaRPr>
          </a:p>
        </p:txBody>
      </p:sp>
      <p:sp>
        <p:nvSpPr>
          <p:cNvPr id="8" name="Footer Placeholder 7">
            <a:extLst>
              <a:ext uri="{FF2B5EF4-FFF2-40B4-BE49-F238E27FC236}">
                <a16:creationId xmlns:a16="http://schemas.microsoft.com/office/drawing/2014/main" id="{226517F2-8110-5D42-8479-AF972B451B2F}"/>
              </a:ext>
            </a:extLst>
          </p:cNvPr>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a:extLst>
              <a:ext uri="{FF2B5EF4-FFF2-40B4-BE49-F238E27FC236}">
                <a16:creationId xmlns:a16="http://schemas.microsoft.com/office/drawing/2014/main" id="{5A30E024-3588-7D4E-9868-EC6A8224D219}"/>
              </a:ext>
            </a:extLst>
          </p:cNvPr>
          <p:cNvSpPr>
            <a:spLocks noGrp="1"/>
          </p:cNvSpPr>
          <p:nvPr>
            <p:ph type="sldNum" sz="quarter" idx="12"/>
          </p:nvPr>
        </p:nvSpPr>
        <p:spPr/>
        <p:txBody>
          <a:bodyPr/>
          <a:lstStyle/>
          <a:p>
            <a:fld id="{8991CF13-E706-4C4C-973F-3D14C1A9C11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50434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FA57A-4F3D-664C-BE95-28BC9B45CFC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B56332C-E5B6-5E4B-BC89-DCA30559F40F}"/>
              </a:ext>
            </a:extLst>
          </p:cNvPr>
          <p:cNvSpPr>
            <a:spLocks noGrp="1"/>
          </p:cNvSpPr>
          <p:nvPr>
            <p:ph type="dt" sz="half" idx="10"/>
          </p:nvPr>
        </p:nvSpPr>
        <p:spPr/>
        <p:txBody>
          <a:bodyPr/>
          <a:lstStyle/>
          <a:p>
            <a:fld id="{89BADEC8-D135-A54C-AB6B-B04D4872908A}" type="datetimeFigureOut">
              <a:rPr lang="en-US" smtClean="0">
                <a:solidFill>
                  <a:prstClr val="black">
                    <a:tint val="75000"/>
                  </a:prstClr>
                </a:solidFill>
              </a:rPr>
              <a:pPr/>
              <a:t>2/16/2021</a:t>
            </a:fld>
            <a:endParaRPr lang="en-US">
              <a:solidFill>
                <a:prstClr val="black">
                  <a:tint val="75000"/>
                </a:prstClr>
              </a:solidFill>
            </a:endParaRPr>
          </a:p>
        </p:txBody>
      </p:sp>
      <p:sp>
        <p:nvSpPr>
          <p:cNvPr id="4" name="Footer Placeholder 3">
            <a:extLst>
              <a:ext uri="{FF2B5EF4-FFF2-40B4-BE49-F238E27FC236}">
                <a16:creationId xmlns:a16="http://schemas.microsoft.com/office/drawing/2014/main" id="{683EFC44-FF94-4040-9A82-95800FFBB1FF}"/>
              </a:ext>
            </a:extLst>
          </p:cNvPr>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a:extLst>
              <a:ext uri="{FF2B5EF4-FFF2-40B4-BE49-F238E27FC236}">
                <a16:creationId xmlns:a16="http://schemas.microsoft.com/office/drawing/2014/main" id="{D856CC34-FCA9-504E-BE17-93690963F0FF}"/>
              </a:ext>
            </a:extLst>
          </p:cNvPr>
          <p:cNvSpPr>
            <a:spLocks noGrp="1"/>
          </p:cNvSpPr>
          <p:nvPr>
            <p:ph type="sldNum" sz="quarter" idx="12"/>
          </p:nvPr>
        </p:nvSpPr>
        <p:spPr/>
        <p:txBody>
          <a:bodyPr/>
          <a:lstStyle/>
          <a:p>
            <a:fld id="{8991CF13-E706-4C4C-973F-3D14C1A9C11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4316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852C90-309C-4047-B5B9-02673B368E67}"/>
              </a:ext>
            </a:extLst>
          </p:cNvPr>
          <p:cNvSpPr>
            <a:spLocks noGrp="1"/>
          </p:cNvSpPr>
          <p:nvPr>
            <p:ph type="dt" sz="half" idx="10"/>
          </p:nvPr>
        </p:nvSpPr>
        <p:spPr/>
        <p:txBody>
          <a:bodyPr/>
          <a:lstStyle/>
          <a:p>
            <a:fld id="{89BADEC8-D135-A54C-AB6B-B04D4872908A}" type="datetimeFigureOut">
              <a:rPr lang="en-US" smtClean="0">
                <a:solidFill>
                  <a:prstClr val="black">
                    <a:tint val="75000"/>
                  </a:prstClr>
                </a:solidFill>
              </a:rPr>
              <a:pPr/>
              <a:t>2/16/2021</a:t>
            </a:fld>
            <a:endParaRPr lang="en-US">
              <a:solidFill>
                <a:prstClr val="black">
                  <a:tint val="75000"/>
                </a:prstClr>
              </a:solidFill>
            </a:endParaRPr>
          </a:p>
        </p:txBody>
      </p:sp>
      <p:sp>
        <p:nvSpPr>
          <p:cNvPr id="3" name="Footer Placeholder 2">
            <a:extLst>
              <a:ext uri="{FF2B5EF4-FFF2-40B4-BE49-F238E27FC236}">
                <a16:creationId xmlns:a16="http://schemas.microsoft.com/office/drawing/2014/main" id="{854DDBAE-10E0-AB44-AEE3-2BBB36D3CE40}"/>
              </a:ext>
            </a:extLst>
          </p:cNvPr>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a:extLst>
              <a:ext uri="{FF2B5EF4-FFF2-40B4-BE49-F238E27FC236}">
                <a16:creationId xmlns:a16="http://schemas.microsoft.com/office/drawing/2014/main" id="{BA2DB223-6DBD-7042-82B8-875175B6060E}"/>
              </a:ext>
            </a:extLst>
          </p:cNvPr>
          <p:cNvSpPr>
            <a:spLocks noGrp="1"/>
          </p:cNvSpPr>
          <p:nvPr>
            <p:ph type="sldNum" sz="quarter" idx="12"/>
          </p:nvPr>
        </p:nvSpPr>
        <p:spPr/>
        <p:txBody>
          <a:bodyPr/>
          <a:lstStyle/>
          <a:p>
            <a:fld id="{8991CF13-E706-4C4C-973F-3D14C1A9C11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41388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EA101-9675-234C-B4AD-B29E1C359B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0489227-4469-A548-9831-8959696C3B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1213BC-52CC-8640-8CF6-6E9706F73D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347922-1AC2-4843-AECF-1FDBC26968CD}"/>
              </a:ext>
            </a:extLst>
          </p:cNvPr>
          <p:cNvSpPr>
            <a:spLocks noGrp="1"/>
          </p:cNvSpPr>
          <p:nvPr>
            <p:ph type="dt" sz="half" idx="10"/>
          </p:nvPr>
        </p:nvSpPr>
        <p:spPr/>
        <p:txBody>
          <a:bodyPr/>
          <a:lstStyle/>
          <a:p>
            <a:fld id="{89BADEC8-D135-A54C-AB6B-B04D4872908A}" type="datetimeFigureOut">
              <a:rPr lang="en-US" smtClean="0">
                <a:solidFill>
                  <a:prstClr val="black">
                    <a:tint val="75000"/>
                  </a:prstClr>
                </a:solidFill>
              </a:rPr>
              <a:pPr/>
              <a:t>2/16/2021</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18EC38B8-6164-074E-9DD1-7902D04C2C46}"/>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C4E83C25-DED1-B345-B72C-4DDD39AD8C3B}"/>
              </a:ext>
            </a:extLst>
          </p:cNvPr>
          <p:cNvSpPr>
            <a:spLocks noGrp="1"/>
          </p:cNvSpPr>
          <p:nvPr>
            <p:ph type="sldNum" sz="quarter" idx="12"/>
          </p:nvPr>
        </p:nvSpPr>
        <p:spPr/>
        <p:txBody>
          <a:bodyPr/>
          <a:lstStyle/>
          <a:p>
            <a:fld id="{8991CF13-E706-4C4C-973F-3D14C1A9C11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97152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F46BE-7155-2A41-885F-5B04B3172C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5550A17-47C8-DE45-B2F7-9AFEB63633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FCAD641-04F8-5F49-ACEE-55FD4643E5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EABB59-6511-C644-8D88-80799D2353D3}"/>
              </a:ext>
            </a:extLst>
          </p:cNvPr>
          <p:cNvSpPr>
            <a:spLocks noGrp="1"/>
          </p:cNvSpPr>
          <p:nvPr>
            <p:ph type="dt" sz="half" idx="10"/>
          </p:nvPr>
        </p:nvSpPr>
        <p:spPr/>
        <p:txBody>
          <a:bodyPr/>
          <a:lstStyle/>
          <a:p>
            <a:fld id="{89BADEC8-D135-A54C-AB6B-B04D4872908A}" type="datetimeFigureOut">
              <a:rPr lang="en-US" smtClean="0">
                <a:solidFill>
                  <a:prstClr val="black">
                    <a:tint val="75000"/>
                  </a:prstClr>
                </a:solidFill>
              </a:rPr>
              <a:pPr/>
              <a:t>2/16/2021</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E874D01C-FDD3-5A4D-A3E2-AB58E2014CE6}"/>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128E91B8-7947-A845-8B9D-6E79670DB512}"/>
              </a:ext>
            </a:extLst>
          </p:cNvPr>
          <p:cNvSpPr>
            <a:spLocks noGrp="1"/>
          </p:cNvSpPr>
          <p:nvPr>
            <p:ph type="sldNum" sz="quarter" idx="12"/>
          </p:nvPr>
        </p:nvSpPr>
        <p:spPr/>
        <p:txBody>
          <a:bodyPr/>
          <a:lstStyle/>
          <a:p>
            <a:fld id="{8991CF13-E706-4C4C-973F-3D14C1A9C11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7937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2.jpg"/><Relationship Id="rId4" Type="http://schemas.openxmlformats.org/officeDocument/2006/relationships/tags" Target="../tags/tag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D830FE-8E48-8B48-BE12-946F88E3D6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4335A51E-A277-014D-AEA7-70FFF6EDEF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6E080F9-3653-4D43-AB29-8CEFEE5D08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Garamond" panose="02020404030301010803" pitchFamily="18" charset="0"/>
              </a:defRPr>
            </a:lvl1pPr>
          </a:lstStyle>
          <a:p>
            <a:fld id="{89BADEC8-D135-A54C-AB6B-B04D4872908A}" type="datetimeFigureOut">
              <a:rPr lang="en-US" smtClean="0">
                <a:solidFill>
                  <a:prstClr val="black">
                    <a:tint val="75000"/>
                  </a:prstClr>
                </a:solidFill>
              </a:rPr>
              <a:pPr/>
              <a:t>2/16/2021</a:t>
            </a:fld>
            <a:endParaRPr lang="en-US" dirty="0">
              <a:solidFill>
                <a:prstClr val="black">
                  <a:tint val="75000"/>
                </a:prstClr>
              </a:solidFill>
            </a:endParaRPr>
          </a:p>
        </p:txBody>
      </p:sp>
      <p:sp>
        <p:nvSpPr>
          <p:cNvPr id="5" name="Footer Placeholder 4">
            <a:extLst>
              <a:ext uri="{FF2B5EF4-FFF2-40B4-BE49-F238E27FC236}">
                <a16:creationId xmlns:a16="http://schemas.microsoft.com/office/drawing/2014/main" id="{A5D9C8CB-C864-A44F-9F3D-931C11835E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Garamond" panose="02020404030301010803" pitchFamily="18" charset="0"/>
              </a:defRPr>
            </a:lvl1pPr>
          </a:lstStyle>
          <a:p>
            <a:endParaRPr lang="en-US" dirty="0">
              <a:solidFill>
                <a:prstClr val="black">
                  <a:tint val="75000"/>
                </a:prstClr>
              </a:solidFill>
            </a:endParaRPr>
          </a:p>
        </p:txBody>
      </p:sp>
      <p:sp>
        <p:nvSpPr>
          <p:cNvPr id="6" name="Slide Number Placeholder 5">
            <a:extLst>
              <a:ext uri="{FF2B5EF4-FFF2-40B4-BE49-F238E27FC236}">
                <a16:creationId xmlns:a16="http://schemas.microsoft.com/office/drawing/2014/main" id="{D12097A9-958D-A641-BBF8-71B1541C06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Garamond" panose="02020404030301010803" pitchFamily="18" charset="0"/>
              </a:defRPr>
            </a:lvl1pPr>
          </a:lstStyle>
          <a:p>
            <a:fld id="{8991CF13-E706-4C4C-973F-3D14C1A9C112}" type="slidenum">
              <a:rPr lang="en-US" smtClean="0">
                <a:solidFill>
                  <a:prstClr val="black">
                    <a:tint val="75000"/>
                  </a:prstClr>
                </a:solidFill>
              </a:rPr>
              <a:pPr/>
              <a:t>‹#›</a:t>
            </a:fld>
            <a:endParaRPr lang="en-US" dirty="0">
              <a:solidFill>
                <a:prstClr val="black">
                  <a:tint val="75000"/>
                </a:prstClr>
              </a:solidFill>
            </a:endParaRPr>
          </a:p>
        </p:txBody>
      </p:sp>
      <p:pic>
        <p:nvPicPr>
          <p:cNvPr id="7" name="Picture 6">
            <a:extLst>
              <a:ext uri="{FF2B5EF4-FFF2-40B4-BE49-F238E27FC236}">
                <a16:creationId xmlns:a16="http://schemas.microsoft.com/office/drawing/2014/main" id="{B1AA06BE-9255-8340-ABA3-4B1625FADA02}"/>
              </a:ext>
            </a:extLst>
          </p:cNvPr>
          <p:cNvPicPr>
            <a:picLocks noChangeAspect="1"/>
          </p:cNvPicPr>
          <p:nvPr/>
        </p:nvPicPr>
        <p:blipFill>
          <a:blip r:embed="rId14"/>
          <a:stretch>
            <a:fillRect/>
          </a:stretch>
        </p:blipFill>
        <p:spPr>
          <a:xfrm>
            <a:off x="0" y="3"/>
            <a:ext cx="12192000" cy="6857999"/>
          </a:xfrm>
          <a:prstGeom prst="rect">
            <a:avLst/>
          </a:prstGeom>
        </p:spPr>
      </p:pic>
      <p:sp>
        <p:nvSpPr>
          <p:cNvPr id="8" name="Rectangle 9">
            <a:extLst>
              <a:ext uri="{FF2B5EF4-FFF2-40B4-BE49-F238E27FC236}">
                <a16:creationId xmlns:a16="http://schemas.microsoft.com/office/drawing/2014/main" id="{48CB2F88-BF3E-0D40-830D-75BA34649492}"/>
              </a:ext>
            </a:extLst>
          </p:cNvPr>
          <p:cNvSpPr>
            <a:spLocks noChangeArrowheads="1"/>
          </p:cNvSpPr>
          <p:nvPr/>
        </p:nvSpPr>
        <p:spPr bwMode="auto">
          <a:xfrm>
            <a:off x="201084" y="6248403"/>
            <a:ext cx="768349"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fld id="{2A8AF884-707C-427E-AB00-53A70ED500E9}" type="slidenum">
              <a:rPr lang="en-US" altLang="en-US" sz="1800" b="1">
                <a:solidFill>
                  <a:prstClr val="white"/>
                </a:solidFill>
                <a:latin typeface="Garamond" panose="02020404030301010803" pitchFamily="18" charset="0"/>
              </a:rPr>
              <a:pPr algn="ctr"/>
              <a:t>‹#›</a:t>
            </a:fld>
            <a:endParaRPr lang="en-US" altLang="en-US" sz="1800" b="1" dirty="0">
              <a:solidFill>
                <a:prstClr val="white"/>
              </a:solidFill>
              <a:latin typeface="Garamond" panose="02020404030301010803" pitchFamily="18" charset="0"/>
            </a:endParaRPr>
          </a:p>
        </p:txBody>
      </p:sp>
      <p:pic>
        <p:nvPicPr>
          <p:cNvPr id="9" name="Picture 8">
            <a:extLst>
              <a:ext uri="{FF2B5EF4-FFF2-40B4-BE49-F238E27FC236}">
                <a16:creationId xmlns:a16="http://schemas.microsoft.com/office/drawing/2014/main" id="{3D540F6E-FF49-7542-B7AE-08B5E77E8427}"/>
              </a:ext>
            </a:extLst>
          </p:cNvPr>
          <p:cNvPicPr>
            <a:picLocks noChangeAspect="1" noChangeArrowheads="1"/>
          </p:cNvPicPr>
          <p:nvPr/>
        </p:nvPicPr>
        <p:blipFill rotWithShape="1">
          <a:blip r:embed="rId15">
            <a:extLst>
              <a:ext uri="{28A0092B-C50C-407E-A947-70E740481C1C}">
                <a14:useLocalDpi xmlns:a14="http://schemas.microsoft.com/office/drawing/2010/main"/>
              </a:ext>
            </a:extLst>
          </a:blip>
          <a:srcRect l="6730"/>
          <a:stretch/>
        </p:blipFill>
        <p:spPr bwMode="auto">
          <a:xfrm>
            <a:off x="3661942" y="3"/>
            <a:ext cx="8530058" cy="6859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3"/>
    </p:custDataLst>
    <p:extLst>
      <p:ext uri="{BB962C8B-B14F-4D97-AF65-F5344CB8AC3E}">
        <p14:creationId xmlns:p14="http://schemas.microsoft.com/office/powerpoint/2010/main" val="16511383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b="0" i="0" u="none" kern="1200">
          <a:solidFill>
            <a:schemeClr val="tx1"/>
          </a:solidFill>
          <a:latin typeface="Garamond" panose="020204040303010108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aramond" panose="020204040303010108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chemeClr val="tx1"/>
          </a:solidFill>
          <a:latin typeface="Garamond" panose="020204040303010108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aramond" panose="020204040303010108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aramond" panose="020204040303010108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aramond" panose="020204040303010108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8">
            <a:extLst>
              <a:ext uri="{FF2B5EF4-FFF2-40B4-BE49-F238E27FC236}">
                <a16:creationId xmlns:a16="http://schemas.microsoft.com/office/drawing/2014/main" id="{36989A1F-DE95-4BD6-8D34-C686EDD7623C}"/>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0" y="199"/>
            <a:ext cx="12194117" cy="6859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B5F828BB-63F2-44F2-9E62-5ED33214E0B4}"/>
              </a:ext>
            </a:extLst>
          </p:cNvPr>
          <p:cNvSpPr>
            <a:spLocks noGrp="1"/>
          </p:cNvSpPr>
          <p:nvPr>
            <p:ph type="title"/>
          </p:nvPr>
        </p:nvSpPr>
        <p:spPr>
          <a:xfrm>
            <a:off x="838200" y="503836"/>
            <a:ext cx="10515600" cy="48740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34D9073B-FF28-4791-B631-D1F05D3B1130}"/>
              </a:ext>
            </a:extLst>
          </p:cNvPr>
          <p:cNvSpPr>
            <a:spLocks noGrp="1"/>
          </p:cNvSpPr>
          <p:nvPr>
            <p:ph type="body" idx="1"/>
          </p:nvPr>
        </p:nvSpPr>
        <p:spPr>
          <a:xfrm>
            <a:off x="838200" y="1641280"/>
            <a:ext cx="10515600" cy="41546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ustDataLst>
      <p:tags r:id="rId4"/>
    </p:custDataLst>
    <p:extLst>
      <p:ext uri="{BB962C8B-B14F-4D97-AF65-F5344CB8AC3E}">
        <p14:creationId xmlns:p14="http://schemas.microsoft.com/office/powerpoint/2010/main" val="1548886951"/>
      </p:ext>
    </p:extLst>
  </p:cSld>
  <p:clrMap bg1="lt1" tx1="dk1" bg2="lt2" tx2="dk2" accent1="accent1" accent2="accent2" accent3="accent3" accent4="accent4" accent5="accent5" accent6="accent6" hlink="hlink" folHlink="folHlink"/>
  <p:sldLayoutIdLst>
    <p:sldLayoutId id="2147483685" r:id="rId1"/>
    <p:sldLayoutId id="2147483686" r:id="rId2"/>
  </p:sldLayoutIdLst>
  <p:txStyles>
    <p:titleStyle>
      <a:lvl1pPr algn="ctr" defTabSz="685800" rtl="0" eaLnBrk="1" latinLnBrk="0" hangingPunct="1">
        <a:lnSpc>
          <a:spcPct val="90000"/>
        </a:lnSpc>
        <a:spcBef>
          <a:spcPct val="0"/>
        </a:spcBef>
        <a:buNone/>
        <a:defRPr sz="3200" b="0" i="0" u="none" kern="1200">
          <a:solidFill>
            <a:schemeClr val="tx1"/>
          </a:solidFill>
          <a:latin typeface="Garamond" panose="02020404030301010803" pitchFamily="18" charset="0"/>
          <a:ea typeface="+mj-ea"/>
          <a:cs typeface="+mj-cs"/>
        </a:defRPr>
      </a:lvl1pPr>
    </p:titleStyle>
    <p:bodyStyle>
      <a:lvl1pPr marL="171450" indent="-171450" algn="l" defTabSz="685800" rtl="0" eaLnBrk="1" latinLnBrk="0" hangingPunct="1">
        <a:lnSpc>
          <a:spcPct val="90000"/>
        </a:lnSpc>
        <a:spcBef>
          <a:spcPts val="750"/>
        </a:spcBef>
        <a:buClr>
          <a:srgbClr val="C00000"/>
        </a:buClr>
        <a:buFont typeface="Arial" panose="020B0604020202020204" pitchFamily="34" charset="0"/>
        <a:buChar char="•"/>
        <a:defRPr sz="2800" kern="1200">
          <a:solidFill>
            <a:schemeClr val="tx1"/>
          </a:solidFill>
          <a:latin typeface="Garamond" panose="02020404030301010803" pitchFamily="18" charset="0"/>
          <a:ea typeface="+mn-ea"/>
          <a:cs typeface="+mn-cs"/>
        </a:defRPr>
      </a:lvl1pPr>
      <a:lvl2pPr marL="514350" indent="-171450" algn="l" defTabSz="685800" rtl="0" eaLnBrk="1" latinLnBrk="0" hangingPunct="1">
        <a:lnSpc>
          <a:spcPct val="90000"/>
        </a:lnSpc>
        <a:spcBef>
          <a:spcPts val="375"/>
        </a:spcBef>
        <a:buClr>
          <a:srgbClr val="C00000"/>
        </a:buClr>
        <a:buFont typeface="Arial" panose="020B0604020202020204" pitchFamily="34" charset="0"/>
        <a:buChar char="•"/>
        <a:defRPr sz="2400" kern="1200">
          <a:solidFill>
            <a:schemeClr val="tx1"/>
          </a:solidFill>
          <a:latin typeface="Garamond" panose="02020404030301010803" pitchFamily="18" charset="0"/>
          <a:ea typeface="+mn-ea"/>
          <a:cs typeface="+mn-cs"/>
        </a:defRPr>
      </a:lvl2pPr>
      <a:lvl3pPr marL="857250" indent="-171450" algn="l" defTabSz="685800" rtl="0" eaLnBrk="1" latinLnBrk="0" hangingPunct="1">
        <a:lnSpc>
          <a:spcPct val="90000"/>
        </a:lnSpc>
        <a:spcBef>
          <a:spcPts val="375"/>
        </a:spcBef>
        <a:buClr>
          <a:srgbClr val="C00000"/>
        </a:buClr>
        <a:buFont typeface="Arial" panose="020B0604020202020204" pitchFamily="34" charset="0"/>
        <a:buChar char="•"/>
        <a:defRPr sz="2000" kern="1200">
          <a:solidFill>
            <a:schemeClr val="tx1"/>
          </a:solidFill>
          <a:latin typeface="Garamond" panose="02020404030301010803" pitchFamily="18" charset="0"/>
          <a:ea typeface="+mn-ea"/>
          <a:cs typeface="+mn-cs"/>
        </a:defRPr>
      </a:lvl3pPr>
      <a:lvl4pPr marL="1200150" indent="-171450" algn="l" defTabSz="685800" rtl="0" eaLnBrk="1" latinLnBrk="0" hangingPunct="1">
        <a:lnSpc>
          <a:spcPct val="90000"/>
        </a:lnSpc>
        <a:spcBef>
          <a:spcPts val="375"/>
        </a:spcBef>
        <a:buClr>
          <a:srgbClr val="C00000"/>
        </a:buClr>
        <a:buFont typeface="Arial" panose="020B0604020202020204" pitchFamily="34" charset="0"/>
        <a:buChar char="•"/>
        <a:defRPr sz="1800" kern="1200">
          <a:solidFill>
            <a:schemeClr val="tx1"/>
          </a:solidFill>
          <a:latin typeface="Garamond" panose="02020404030301010803" pitchFamily="18" charset="0"/>
          <a:ea typeface="+mn-ea"/>
          <a:cs typeface="+mn-cs"/>
        </a:defRPr>
      </a:lvl4pPr>
      <a:lvl5pPr marL="1543050" indent="-171450" algn="l" defTabSz="685800" rtl="0" eaLnBrk="1" latinLnBrk="0" hangingPunct="1">
        <a:lnSpc>
          <a:spcPct val="90000"/>
        </a:lnSpc>
        <a:spcBef>
          <a:spcPts val="375"/>
        </a:spcBef>
        <a:buClr>
          <a:srgbClr val="C00000"/>
        </a:buClr>
        <a:buFont typeface="Arial" panose="020B0604020202020204" pitchFamily="34" charset="0"/>
        <a:buChar char="•"/>
        <a:defRPr sz="1600" kern="1200">
          <a:solidFill>
            <a:schemeClr val="tx1"/>
          </a:solidFill>
          <a:latin typeface="Garamond" panose="02020404030301010803" pitchFamily="18"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9.xml"/><Relationship Id="rId5" Type="http://schemas.openxmlformats.org/officeDocument/2006/relationships/hyperlink" Target="http://www.qualityforum.org/Home.aspx" TargetMode="External"/><Relationship Id="rId4" Type="http://schemas.openxmlformats.org/officeDocument/2006/relationships/hyperlink" Target="https://hab.hrsa.gov/clinical-quality-management/performance-measure-portfolio" TargetMode="External"/></Relationships>
</file>

<file path=ppt/slides/_rels/slide2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tags" Target="../tags/tag32.xml"/><Relationship Id="rId7" Type="http://schemas.openxmlformats.org/officeDocument/2006/relationships/image" Target="../media/image6.png"/><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image" Target="../media/image5.tmp"/><Relationship Id="rId5" Type="http://schemas.openxmlformats.org/officeDocument/2006/relationships/slideLayout" Target="../slideLayouts/slideLayout2.xml"/><Relationship Id="rId4" Type="http://schemas.openxmlformats.org/officeDocument/2006/relationships/tags" Target="../tags/tag3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tags" Target="../tags/tag12.xml"/><Relationship Id="rId4" Type="http://schemas.openxmlformats.org/officeDocument/2006/relationships/hyperlink" Target="about:blank"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tags" Target="../tags/tag13.xml"/><Relationship Id="rId5" Type="http://schemas.openxmlformats.org/officeDocument/2006/relationships/hyperlink" Target="https://hab.hrsa.gov/sites/default/files/hab/Global/HAB-PCN-15-02-CQM.pdf" TargetMode="External"/><Relationship Id="rId4" Type="http://schemas.openxmlformats.org/officeDocument/2006/relationships/hyperlink" Target="https://targethiv.org/sites/default/files/file-upload/resources/NQC-Disparity-Calculator-Workbook-FINAL.xlsm"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hyperlink" Target="http://www.qualityforum.org/Measuring_Performance/Submitting_Standards/Measure_Evaluation_Criteria.aspx#import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219178"/>
            <a:ext cx="9144000" cy="1776047"/>
          </a:xfrm>
        </p:spPr>
        <p:txBody>
          <a:bodyPr>
            <a:normAutofit fontScale="90000"/>
          </a:bodyPr>
          <a:lstStyle/>
          <a:p>
            <a:br>
              <a:rPr lang="en-US" sz="4400" dirty="0"/>
            </a:br>
            <a:r>
              <a:rPr lang="en-US" sz="4400" dirty="0"/>
              <a:t>CQII Quality Academy</a:t>
            </a:r>
            <a:br>
              <a:rPr lang="en-US" sz="4400" dirty="0"/>
            </a:br>
            <a:r>
              <a:rPr lang="en-US" sz="4400" dirty="0"/>
              <a:t>Introducing Performance Measures</a:t>
            </a:r>
          </a:p>
        </p:txBody>
      </p:sp>
      <p:sp>
        <p:nvSpPr>
          <p:cNvPr id="3" name="TextBox 2">
            <a:extLst>
              <a:ext uri="{FF2B5EF4-FFF2-40B4-BE49-F238E27FC236}">
                <a16:creationId xmlns:a16="http://schemas.microsoft.com/office/drawing/2014/main" id="{4479EEDD-53BC-45CB-8104-D1E6D8E18848}"/>
              </a:ext>
            </a:extLst>
          </p:cNvPr>
          <p:cNvSpPr txBox="1"/>
          <p:nvPr/>
        </p:nvSpPr>
        <p:spPr>
          <a:xfrm>
            <a:off x="9186203" y="5134708"/>
            <a:ext cx="1871003" cy="369332"/>
          </a:xfrm>
          <a:prstGeom prst="rect">
            <a:avLst/>
          </a:prstGeom>
          <a:noFill/>
        </p:spPr>
        <p:txBody>
          <a:bodyPr wrap="square" rtlCol="0">
            <a:spAutoFit/>
          </a:bodyPr>
          <a:lstStyle/>
          <a:p>
            <a:r>
              <a:rPr lang="en-US" dirty="0"/>
              <a:t>Nov. </a:t>
            </a:r>
            <a:r>
              <a:rPr lang="en-US"/>
              <a:t>2020</a:t>
            </a:r>
            <a:endParaRPr lang="en-US" dirty="0"/>
          </a:p>
        </p:txBody>
      </p:sp>
    </p:spTree>
    <p:custDataLst>
      <p:tags r:id="rId1"/>
    </p:custDataLst>
    <p:extLst>
      <p:ext uri="{BB962C8B-B14F-4D97-AF65-F5344CB8AC3E}">
        <p14:creationId xmlns:p14="http://schemas.microsoft.com/office/powerpoint/2010/main" val="2370110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Would I Measure?</a:t>
            </a:r>
          </a:p>
        </p:txBody>
      </p:sp>
      <p:sp>
        <p:nvSpPr>
          <p:cNvPr id="3" name="Content Placeholder 2"/>
          <p:cNvSpPr>
            <a:spLocks noGrp="1"/>
          </p:cNvSpPr>
          <p:nvPr>
            <p:ph idx="1"/>
          </p:nvPr>
        </p:nvSpPr>
        <p:spPr>
          <a:xfrm>
            <a:off x="838200" y="1685109"/>
            <a:ext cx="10515600" cy="4491854"/>
          </a:xfrm>
        </p:spPr>
        <p:txBody>
          <a:bodyPr/>
          <a:lstStyle/>
          <a:p>
            <a:r>
              <a:rPr lang="en-US" dirty="0"/>
              <a:t>Measures collect data and data are the foundation of improvement</a:t>
            </a:r>
          </a:p>
          <a:p>
            <a:pPr lvl="2"/>
            <a:r>
              <a:rPr lang="en-US" dirty="0"/>
              <a:t>You cannot improve what you can’t measure</a:t>
            </a:r>
          </a:p>
          <a:p>
            <a:pPr lvl="2"/>
            <a:r>
              <a:rPr lang="en-US" dirty="0"/>
              <a:t>Measures give you evidence of the efficacy of your services</a:t>
            </a:r>
          </a:p>
          <a:p>
            <a:r>
              <a:rPr lang="en-US" dirty="0"/>
              <a:t>Measures supply data and give you the ability to:</a:t>
            </a:r>
          </a:p>
          <a:p>
            <a:pPr lvl="1"/>
            <a:r>
              <a:rPr lang="en-US" dirty="0"/>
              <a:t>Look at performance over time</a:t>
            </a:r>
          </a:p>
          <a:p>
            <a:pPr lvl="1"/>
            <a:r>
              <a:rPr lang="en-US" dirty="0"/>
              <a:t>Compare performance of the same measure against different things such as:</a:t>
            </a:r>
          </a:p>
          <a:p>
            <a:pPr lvl="2"/>
            <a:r>
              <a:rPr lang="en-US" dirty="0"/>
              <a:t>Viral suppression percentage between states</a:t>
            </a:r>
          </a:p>
          <a:p>
            <a:pPr lvl="2"/>
            <a:r>
              <a:rPr lang="en-US" dirty="0"/>
              <a:t>Number of workers who report to work on time by department</a:t>
            </a:r>
          </a:p>
          <a:p>
            <a:r>
              <a:rPr lang="en-US" dirty="0"/>
              <a:t>Measures assist in planning for services across all Ryan White HIV</a:t>
            </a:r>
            <a:r>
              <a:rPr lang="en-US" dirty="0">
                <a:solidFill>
                  <a:srgbClr val="FF0000"/>
                </a:solidFill>
              </a:rPr>
              <a:t>/</a:t>
            </a:r>
            <a:r>
              <a:rPr lang="en-US" dirty="0"/>
              <a:t>AIDS Program Parts</a:t>
            </a:r>
          </a:p>
          <a:p>
            <a:endParaRPr lang="en-US" dirty="0"/>
          </a:p>
          <a:p>
            <a:pPr lvl="1"/>
            <a:endParaRPr lang="en-US" dirty="0"/>
          </a:p>
        </p:txBody>
      </p:sp>
    </p:spTree>
    <p:custDataLst>
      <p:tags r:id="rId1"/>
    </p:custDataLst>
    <p:extLst>
      <p:ext uri="{BB962C8B-B14F-4D97-AF65-F5344CB8AC3E}">
        <p14:creationId xmlns:p14="http://schemas.microsoft.com/office/powerpoint/2010/main" val="1331363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B689-842B-4EF5-B438-3598F0B5E865}"/>
              </a:ext>
            </a:extLst>
          </p:cNvPr>
          <p:cNvSpPr>
            <a:spLocks noGrp="1"/>
          </p:cNvSpPr>
          <p:nvPr>
            <p:ph type="title"/>
          </p:nvPr>
        </p:nvSpPr>
        <p:spPr>
          <a:xfrm>
            <a:off x="1676400" y="2903239"/>
            <a:ext cx="10515600" cy="1051521"/>
          </a:xfrm>
          <a:solidFill>
            <a:srgbClr val="DD0E09"/>
          </a:solidFill>
        </p:spPr>
        <p:txBody>
          <a:bodyPr>
            <a:normAutofit/>
          </a:bodyPr>
          <a:lstStyle/>
          <a:p>
            <a:r>
              <a:rPr lang="en-US" dirty="0">
                <a:solidFill>
                  <a:schemeClr val="bg1"/>
                </a:solidFill>
              </a:rPr>
              <a:t>Two Main Types of Measures</a:t>
            </a:r>
          </a:p>
        </p:txBody>
      </p:sp>
    </p:spTree>
    <p:custDataLst>
      <p:tags r:id="rId1"/>
    </p:custDataLst>
    <p:extLst>
      <p:ext uri="{BB962C8B-B14F-4D97-AF65-F5344CB8AC3E}">
        <p14:creationId xmlns:p14="http://schemas.microsoft.com/office/powerpoint/2010/main" val="2418320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Process Measures</a:t>
            </a:r>
          </a:p>
        </p:txBody>
      </p:sp>
      <p:sp>
        <p:nvSpPr>
          <p:cNvPr id="3" name="Content Placeholder 2"/>
          <p:cNvSpPr>
            <a:spLocks noGrp="1"/>
          </p:cNvSpPr>
          <p:nvPr>
            <p:ph idx="1"/>
          </p:nvPr>
        </p:nvSpPr>
        <p:spPr>
          <a:xfrm>
            <a:off x="685800" y="1558206"/>
            <a:ext cx="10668000" cy="3897443"/>
          </a:xfrm>
        </p:spPr>
        <p:txBody>
          <a:bodyPr/>
          <a:lstStyle/>
          <a:p>
            <a:r>
              <a:rPr lang="en-US" dirty="0"/>
              <a:t>Process measures count things</a:t>
            </a:r>
            <a:r>
              <a:rPr lang="en-US" dirty="0">
                <a:solidFill>
                  <a:srgbClr val="FF00FF"/>
                </a:solidFill>
              </a:rPr>
              <a:t>		</a:t>
            </a:r>
          </a:p>
          <a:p>
            <a:pPr lvl="1"/>
            <a:r>
              <a:rPr lang="en-US" dirty="0"/>
              <a:t>Number of patients seen daily at a clinic</a:t>
            </a:r>
          </a:p>
          <a:p>
            <a:pPr lvl="1"/>
            <a:r>
              <a:rPr lang="en-US" dirty="0"/>
              <a:t>How many people visited the pharmacist </a:t>
            </a:r>
          </a:p>
          <a:p>
            <a:pPr lvl="1"/>
            <a:r>
              <a:rPr lang="en-US" dirty="0"/>
              <a:t>How long does it take to complete an intake</a:t>
            </a:r>
          </a:p>
          <a:p>
            <a:r>
              <a:rPr lang="en-US" dirty="0"/>
              <a:t>Measuring processes are helpful in:</a:t>
            </a:r>
          </a:p>
          <a:p>
            <a:pPr lvl="1"/>
            <a:r>
              <a:rPr lang="en-US" dirty="0"/>
              <a:t>Making a system more efficient</a:t>
            </a:r>
          </a:p>
          <a:p>
            <a:pPr lvl="1"/>
            <a:r>
              <a:rPr lang="en-US" dirty="0"/>
              <a:t>Looking at how many people you serve to see if you need more staff</a:t>
            </a:r>
          </a:p>
          <a:p>
            <a:pPr lvl="1"/>
            <a:r>
              <a:rPr lang="en-US" dirty="0"/>
              <a:t>How easy or hard you make it on your clients to access your services</a:t>
            </a:r>
          </a:p>
          <a:p>
            <a:pPr lvl="1"/>
            <a:endParaRPr lang="en-US" dirty="0"/>
          </a:p>
        </p:txBody>
      </p:sp>
    </p:spTree>
    <p:custDataLst>
      <p:tags r:id="rId1"/>
    </p:custDataLst>
    <p:extLst>
      <p:ext uri="{BB962C8B-B14F-4D97-AF65-F5344CB8AC3E}">
        <p14:creationId xmlns:p14="http://schemas.microsoft.com/office/powerpoint/2010/main" val="445870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Outcome Measures</a:t>
            </a:r>
          </a:p>
        </p:txBody>
      </p:sp>
      <p:sp>
        <p:nvSpPr>
          <p:cNvPr id="3" name="Content Placeholder 2"/>
          <p:cNvSpPr>
            <a:spLocks noGrp="1"/>
          </p:cNvSpPr>
          <p:nvPr>
            <p:ph idx="1"/>
          </p:nvPr>
        </p:nvSpPr>
        <p:spPr>
          <a:xfrm>
            <a:off x="838200" y="1575583"/>
            <a:ext cx="10515600" cy="4147486"/>
          </a:xfrm>
        </p:spPr>
        <p:txBody>
          <a:bodyPr/>
          <a:lstStyle/>
          <a:p>
            <a:r>
              <a:rPr lang="en-US" dirty="0"/>
              <a:t>An outcome measure looks at the effect of an action taken or result of something</a:t>
            </a:r>
          </a:p>
          <a:p>
            <a:pPr lvl="1"/>
            <a:r>
              <a:rPr lang="en-US" dirty="0"/>
              <a:t>Putting a person with HIV on Antiretroviral (ARV) medications and then measuring viral load</a:t>
            </a:r>
          </a:p>
          <a:p>
            <a:pPr lvl="1"/>
            <a:r>
              <a:rPr lang="en-US" dirty="0"/>
              <a:t>Surgical errors that lead to patient death</a:t>
            </a:r>
          </a:p>
          <a:p>
            <a:r>
              <a:rPr lang="en-US" dirty="0"/>
              <a:t>Outcome measures are the result of an action, process measures count something</a:t>
            </a:r>
          </a:p>
          <a:p>
            <a:pPr lvl="1"/>
            <a:r>
              <a:rPr lang="en-US" dirty="0"/>
              <a:t>Both are equally important in quality improvement</a:t>
            </a:r>
          </a:p>
          <a:p>
            <a:pPr lvl="1"/>
            <a:r>
              <a:rPr lang="en-US" dirty="0"/>
              <a:t>The measure then provides useful data to guide our improvement work </a:t>
            </a:r>
          </a:p>
          <a:p>
            <a:endParaRPr lang="en-US" dirty="0"/>
          </a:p>
        </p:txBody>
      </p:sp>
    </p:spTree>
    <p:custDataLst>
      <p:tags r:id="rId1"/>
    </p:custDataLst>
    <p:extLst>
      <p:ext uri="{BB962C8B-B14F-4D97-AF65-F5344CB8AC3E}">
        <p14:creationId xmlns:p14="http://schemas.microsoft.com/office/powerpoint/2010/main" val="3311493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Two Scenarios</a:t>
            </a:r>
          </a:p>
        </p:txBody>
      </p:sp>
      <p:sp>
        <p:nvSpPr>
          <p:cNvPr id="3" name="Content Placeholder 2"/>
          <p:cNvSpPr>
            <a:spLocks noGrp="1"/>
          </p:cNvSpPr>
          <p:nvPr>
            <p:ph idx="1"/>
          </p:nvPr>
        </p:nvSpPr>
        <p:spPr/>
        <p:txBody>
          <a:bodyPr/>
          <a:lstStyle/>
          <a:p>
            <a:r>
              <a:rPr lang="en-US" dirty="0"/>
              <a:t>Consider these two scenarios:</a:t>
            </a:r>
          </a:p>
          <a:p>
            <a:pPr lvl="1"/>
            <a:r>
              <a:rPr lang="en-US" dirty="0"/>
              <a:t>A clinic has committed to looking into improving its viral suppression rates. It uses the HAB measure for viral suppression, counts how many individuals come in each day for blood work, and how many individuals that are no shows.  </a:t>
            </a:r>
          </a:p>
          <a:p>
            <a:pPr lvl="1"/>
            <a:r>
              <a:rPr lang="en-US" dirty="0"/>
              <a:t>In another scenario, a Ryan White HIV/AIDS Program Part A program funds mental health services. One of these services is to provide coaching for people with HIV to help them stay on their HIV medications while also adhering to their mental health treatment. The clinics measure:</a:t>
            </a:r>
          </a:p>
          <a:p>
            <a:pPr lvl="2"/>
            <a:r>
              <a:rPr lang="en-US" dirty="0"/>
              <a:t>Viral suppression</a:t>
            </a:r>
          </a:p>
          <a:p>
            <a:pPr lvl="2"/>
            <a:r>
              <a:rPr lang="en-US" dirty="0"/>
              <a:t>Patient reported outcome of their quality of life (e.g., improved, the same, etc.) </a:t>
            </a:r>
          </a:p>
        </p:txBody>
      </p:sp>
    </p:spTree>
    <p:custDataLst>
      <p:tags r:id="rId1"/>
    </p:custDataLst>
    <p:extLst>
      <p:ext uri="{BB962C8B-B14F-4D97-AF65-F5344CB8AC3E}">
        <p14:creationId xmlns:p14="http://schemas.microsoft.com/office/powerpoint/2010/main" val="2874525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Process Measures</a:t>
            </a:r>
          </a:p>
        </p:txBody>
      </p:sp>
      <p:sp>
        <p:nvSpPr>
          <p:cNvPr id="3" name="Content Placeholder 2"/>
          <p:cNvSpPr>
            <a:spLocks noGrp="1"/>
          </p:cNvSpPr>
          <p:nvPr>
            <p:ph idx="1"/>
          </p:nvPr>
        </p:nvSpPr>
        <p:spPr/>
        <p:txBody>
          <a:bodyPr/>
          <a:lstStyle/>
          <a:p>
            <a:r>
              <a:rPr lang="en-US" dirty="0"/>
              <a:t>In scenario one, we are measuring:</a:t>
            </a:r>
          </a:p>
          <a:p>
            <a:pPr marL="914400" lvl="1" indent="-457200">
              <a:buFont typeface="+mj-lt"/>
              <a:buAutoNum type="arabicPeriod"/>
            </a:pPr>
            <a:r>
              <a:rPr lang="en-US" dirty="0"/>
              <a:t>Viral suppression</a:t>
            </a:r>
          </a:p>
          <a:p>
            <a:pPr marL="914400" lvl="1" indent="-457200">
              <a:buFont typeface="+mj-lt"/>
              <a:buAutoNum type="arabicPeriod"/>
            </a:pPr>
            <a:r>
              <a:rPr lang="en-US" dirty="0"/>
              <a:t>How many individuals come in each day for blood work</a:t>
            </a:r>
          </a:p>
          <a:p>
            <a:pPr marL="914400" lvl="1" indent="-457200">
              <a:buFont typeface="+mj-lt"/>
              <a:buAutoNum type="arabicPeriod"/>
            </a:pPr>
            <a:r>
              <a:rPr lang="en-US" dirty="0"/>
              <a:t>How many individuals that are no shows</a:t>
            </a:r>
          </a:p>
          <a:p>
            <a:r>
              <a:rPr lang="en-US" dirty="0"/>
              <a:t>Measures two and three are process measures</a:t>
            </a:r>
          </a:p>
          <a:p>
            <a:pPr lvl="1"/>
            <a:r>
              <a:rPr lang="en-US" dirty="0"/>
              <a:t>We are counting visits or no visit</a:t>
            </a:r>
          </a:p>
          <a:p>
            <a:pPr lvl="1"/>
            <a:r>
              <a:rPr lang="en-US" dirty="0"/>
              <a:t>We can use the results in a few ways to improve the quality of our services</a:t>
            </a:r>
          </a:p>
          <a:p>
            <a:pPr lvl="2"/>
            <a:r>
              <a:rPr lang="en-US" dirty="0"/>
              <a:t>If we are overwhelmed by clients, we may hire more staff</a:t>
            </a:r>
          </a:p>
          <a:p>
            <a:pPr lvl="2"/>
            <a:r>
              <a:rPr lang="en-US" dirty="0"/>
              <a:t>We could address no shows by understanding why they cannot make appointments</a:t>
            </a:r>
          </a:p>
          <a:p>
            <a:pPr lvl="1"/>
            <a:endParaRPr lang="en-US" dirty="0"/>
          </a:p>
          <a:p>
            <a:endParaRPr lang="en-US" dirty="0"/>
          </a:p>
        </p:txBody>
      </p:sp>
    </p:spTree>
    <p:custDataLst>
      <p:tags r:id="rId1"/>
    </p:custDataLst>
    <p:extLst>
      <p:ext uri="{BB962C8B-B14F-4D97-AF65-F5344CB8AC3E}">
        <p14:creationId xmlns:p14="http://schemas.microsoft.com/office/powerpoint/2010/main" val="2004843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Outcome Measures</a:t>
            </a:r>
          </a:p>
        </p:txBody>
      </p:sp>
      <p:sp>
        <p:nvSpPr>
          <p:cNvPr id="3" name="Content Placeholder 2"/>
          <p:cNvSpPr>
            <a:spLocks noGrp="1"/>
          </p:cNvSpPr>
          <p:nvPr>
            <p:ph idx="1"/>
          </p:nvPr>
        </p:nvSpPr>
        <p:spPr/>
        <p:txBody>
          <a:bodyPr>
            <a:normAutofit lnSpcReduction="10000"/>
          </a:bodyPr>
          <a:lstStyle/>
          <a:p>
            <a:r>
              <a:rPr lang="en-US" dirty="0"/>
              <a:t>Think back to scenario 1</a:t>
            </a:r>
          </a:p>
          <a:p>
            <a:pPr lvl="1"/>
            <a:r>
              <a:rPr lang="en-US" dirty="0"/>
              <a:t>We measured viral suppression; we give a person with HIV medication to suppress their viral load and measure how suppressed they become</a:t>
            </a:r>
          </a:p>
          <a:p>
            <a:pPr lvl="1"/>
            <a:r>
              <a:rPr lang="en-US" dirty="0"/>
              <a:t>Suppression occurs as the result of an action (person with HIV taking their medication)</a:t>
            </a:r>
          </a:p>
          <a:p>
            <a:r>
              <a:rPr lang="en-US" dirty="0"/>
              <a:t>Think back to scenario 2. We looked at viral suppression and self-reports of how mental health treatment affects their quality of life</a:t>
            </a:r>
          </a:p>
          <a:p>
            <a:pPr lvl="1"/>
            <a:r>
              <a:rPr lang="en-US" dirty="0"/>
              <a:t>Taking meds leads to better suppression</a:t>
            </a:r>
          </a:p>
          <a:p>
            <a:pPr lvl="1"/>
            <a:r>
              <a:rPr lang="en-US" dirty="0"/>
              <a:t>Mental health treatment leads to – hopefully – better quality of life</a:t>
            </a:r>
          </a:p>
          <a:p>
            <a:pPr marL="0" indent="0">
              <a:buNone/>
            </a:pPr>
            <a:r>
              <a:rPr lang="en-US" dirty="0"/>
              <a:t>  </a:t>
            </a:r>
          </a:p>
          <a:p>
            <a:pPr lvl="1"/>
            <a:endParaRPr lang="en-US" dirty="0"/>
          </a:p>
        </p:txBody>
      </p:sp>
    </p:spTree>
    <p:custDataLst>
      <p:tags r:id="rId1"/>
    </p:custDataLst>
    <p:extLst>
      <p:ext uri="{BB962C8B-B14F-4D97-AF65-F5344CB8AC3E}">
        <p14:creationId xmlns:p14="http://schemas.microsoft.com/office/powerpoint/2010/main" val="7252176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 I Build a Measure or Use Existing Ones?</a:t>
            </a:r>
          </a:p>
        </p:txBody>
      </p:sp>
      <p:sp>
        <p:nvSpPr>
          <p:cNvPr id="3" name="Content Placeholder 2"/>
          <p:cNvSpPr>
            <a:spLocks noGrp="1"/>
          </p:cNvSpPr>
          <p:nvPr>
            <p:ph idx="1"/>
          </p:nvPr>
        </p:nvSpPr>
        <p:spPr/>
        <p:txBody>
          <a:bodyPr/>
          <a:lstStyle/>
          <a:p>
            <a:r>
              <a:rPr lang="en-US" dirty="0"/>
              <a:t>HAB strongly encourages that you use the HAB measures and/or nationally endorsed measures</a:t>
            </a:r>
          </a:p>
          <a:p>
            <a:pPr lvl="1"/>
            <a:r>
              <a:rPr lang="en-US" dirty="0"/>
              <a:t>The National Quality Forum (Qualityforum.org) considered the gold standard for health care measures</a:t>
            </a:r>
          </a:p>
          <a:p>
            <a:pPr lvl="1"/>
            <a:r>
              <a:rPr lang="en-US" dirty="0"/>
              <a:t>National Committee for Quality Assurance (NCQA.org) has a set of core measures including ones for HIV and Hepatitis</a:t>
            </a:r>
          </a:p>
          <a:p>
            <a:r>
              <a:rPr lang="en-US" dirty="0"/>
              <a:t>HAB also strongly encourages that the HAB measures can be modified to meet local needs</a:t>
            </a:r>
          </a:p>
          <a:p>
            <a:endParaRPr lang="en-US" dirty="0"/>
          </a:p>
        </p:txBody>
      </p:sp>
    </p:spTree>
    <p:custDataLst>
      <p:tags r:id="rId1"/>
    </p:custDataLst>
    <p:extLst>
      <p:ext uri="{BB962C8B-B14F-4D97-AF65-F5344CB8AC3E}">
        <p14:creationId xmlns:p14="http://schemas.microsoft.com/office/powerpoint/2010/main" val="24912623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 I Build a Measure or Use Existing Ones?</a:t>
            </a:r>
          </a:p>
        </p:txBody>
      </p:sp>
      <p:sp>
        <p:nvSpPr>
          <p:cNvPr id="3" name="Content Placeholder 2"/>
          <p:cNvSpPr>
            <a:spLocks noGrp="1"/>
          </p:cNvSpPr>
          <p:nvPr>
            <p:ph idx="1"/>
          </p:nvPr>
        </p:nvSpPr>
        <p:spPr>
          <a:xfrm>
            <a:off x="838200" y="1365813"/>
            <a:ext cx="10515600" cy="4357255"/>
          </a:xfrm>
        </p:spPr>
        <p:txBody>
          <a:bodyPr/>
          <a:lstStyle/>
          <a:p>
            <a:r>
              <a:rPr lang="en-US" dirty="0"/>
              <a:t>If you need to build a measure, refer back to the </a:t>
            </a:r>
            <a:r>
              <a:rPr lang="en-US" i="1" dirty="0"/>
              <a:t>Elements of a Good Measure</a:t>
            </a:r>
            <a:r>
              <a:rPr lang="en-US" dirty="0"/>
              <a:t> slides</a:t>
            </a:r>
          </a:p>
          <a:p>
            <a:r>
              <a:rPr lang="en-US" dirty="0"/>
              <a:t>Always define the population you want to measure, such as:</a:t>
            </a:r>
          </a:p>
          <a:p>
            <a:pPr lvl="1"/>
            <a:r>
              <a:rPr lang="en-US" dirty="0"/>
              <a:t>Men who have sex with men who are between 35 and 50</a:t>
            </a:r>
          </a:p>
          <a:p>
            <a:pPr lvl="1"/>
            <a:r>
              <a:rPr lang="en-US" dirty="0"/>
              <a:t>Youth, 13-24, who self identify as male or female, who engage in unprotected sex</a:t>
            </a:r>
          </a:p>
          <a:p>
            <a:r>
              <a:rPr lang="en-US" dirty="0"/>
              <a:t>Consider having a time frame if applicable, such as:</a:t>
            </a:r>
          </a:p>
          <a:p>
            <a:pPr lvl="1"/>
            <a:r>
              <a:rPr lang="en-US" dirty="0"/>
              <a:t>Individuals who have had an office visit in the first six months of the year </a:t>
            </a:r>
          </a:p>
          <a:p>
            <a:pPr lvl="1"/>
            <a:r>
              <a:rPr lang="en-US" dirty="0"/>
              <a:t>People with HIV who have had their blood tested in January, June, and October</a:t>
            </a:r>
          </a:p>
          <a:p>
            <a:r>
              <a:rPr lang="en-US" dirty="0"/>
              <a:t>If you are building a measure, consider any evidence in clinical guidelines, and the literature to support your measure</a:t>
            </a:r>
          </a:p>
          <a:p>
            <a:endParaRPr lang="en-US" dirty="0"/>
          </a:p>
        </p:txBody>
      </p:sp>
    </p:spTree>
    <p:custDataLst>
      <p:tags r:id="rId1"/>
    </p:custDataLst>
    <p:extLst>
      <p:ext uri="{BB962C8B-B14F-4D97-AF65-F5344CB8AC3E}">
        <p14:creationId xmlns:p14="http://schemas.microsoft.com/office/powerpoint/2010/main" val="9262161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 I Build a Measure or Use Existing Ones?</a:t>
            </a:r>
          </a:p>
        </p:txBody>
      </p:sp>
      <p:sp>
        <p:nvSpPr>
          <p:cNvPr id="3" name="Content Placeholder 2"/>
          <p:cNvSpPr>
            <a:spLocks noGrp="1"/>
          </p:cNvSpPr>
          <p:nvPr>
            <p:ph idx="1"/>
          </p:nvPr>
        </p:nvSpPr>
        <p:spPr>
          <a:xfrm>
            <a:off x="838200" y="2152892"/>
            <a:ext cx="10515600" cy="1446836"/>
          </a:xfrm>
        </p:spPr>
        <p:txBody>
          <a:bodyPr/>
          <a:lstStyle/>
          <a:p>
            <a:pPr marL="0" indent="0">
              <a:buNone/>
            </a:pPr>
            <a:r>
              <a:rPr lang="en-US" dirty="0"/>
              <a:t>The end game of measurement is to collect the data necessary to ensure that the care you provide has optimal outcomes for people with HIV</a:t>
            </a:r>
          </a:p>
        </p:txBody>
      </p:sp>
      <p:sp>
        <p:nvSpPr>
          <p:cNvPr id="4" name="TextBox 3">
            <a:extLst>
              <a:ext uri="{FF2B5EF4-FFF2-40B4-BE49-F238E27FC236}">
                <a16:creationId xmlns:a16="http://schemas.microsoft.com/office/drawing/2014/main" id="{65E81229-628C-487D-B7E6-96726AE01007}"/>
              </a:ext>
            </a:extLst>
          </p:cNvPr>
          <p:cNvSpPr txBox="1"/>
          <p:nvPr/>
        </p:nvSpPr>
        <p:spPr>
          <a:xfrm>
            <a:off x="4616245" y="5369035"/>
            <a:ext cx="2698955" cy="369332"/>
          </a:xfrm>
          <a:prstGeom prst="rect">
            <a:avLst/>
          </a:prstGeom>
          <a:solidFill>
            <a:schemeClr val="accent1">
              <a:lumMod val="40000"/>
              <a:lumOff val="60000"/>
            </a:schemeClr>
          </a:solidFill>
        </p:spPr>
        <p:txBody>
          <a:bodyPr wrap="square" rtlCol="0">
            <a:spAutoFit/>
          </a:bodyPr>
          <a:lstStyle/>
          <a:p>
            <a:pPr algn="ctr"/>
            <a:r>
              <a:rPr lang="en-US" dirty="0"/>
              <a:t>Continue</a:t>
            </a:r>
          </a:p>
        </p:txBody>
      </p:sp>
    </p:spTree>
    <p:custDataLst>
      <p:tags r:id="rId1"/>
    </p:custDataLst>
    <p:extLst>
      <p:ext uri="{BB962C8B-B14F-4D97-AF65-F5344CB8AC3E}">
        <p14:creationId xmlns:p14="http://schemas.microsoft.com/office/powerpoint/2010/main" val="2400635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Learning Objectives</a:t>
            </a:r>
          </a:p>
        </p:txBody>
      </p:sp>
      <p:sp>
        <p:nvSpPr>
          <p:cNvPr id="3" name="Content Placeholder 2"/>
          <p:cNvSpPr>
            <a:spLocks noGrp="1"/>
          </p:cNvSpPr>
          <p:nvPr>
            <p:ph idx="1"/>
          </p:nvPr>
        </p:nvSpPr>
        <p:spPr>
          <a:xfrm>
            <a:off x="838200" y="1825625"/>
            <a:ext cx="10515600" cy="3757757"/>
          </a:xfrm>
        </p:spPr>
        <p:txBody>
          <a:bodyPr/>
          <a:lstStyle/>
          <a:p>
            <a:r>
              <a:rPr lang="en-US" dirty="0"/>
              <a:t>What constitutes a “good” measure</a:t>
            </a:r>
          </a:p>
          <a:p>
            <a:r>
              <a:rPr lang="en-US" dirty="0"/>
              <a:t>Understanding performance measurement requirement as defined by the HIV/AIDS Bureau (HAB)</a:t>
            </a:r>
          </a:p>
          <a:p>
            <a:r>
              <a:rPr lang="en-US" dirty="0"/>
              <a:t>Process versus outcome measures</a:t>
            </a:r>
          </a:p>
          <a:p>
            <a:r>
              <a:rPr lang="en-US" dirty="0"/>
              <a:t>Why do we measure?</a:t>
            </a:r>
          </a:p>
          <a:p>
            <a:r>
              <a:rPr lang="en-US" dirty="0"/>
              <a:t>Build your own measure or use existing ones</a:t>
            </a:r>
          </a:p>
        </p:txBody>
      </p:sp>
    </p:spTree>
    <p:custDataLst>
      <p:tags r:id="rId1"/>
    </p:custDataLst>
    <p:extLst>
      <p:ext uri="{BB962C8B-B14F-4D97-AF65-F5344CB8AC3E}">
        <p14:creationId xmlns:p14="http://schemas.microsoft.com/office/powerpoint/2010/main" val="5355898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Resources for Measures</a:t>
            </a:r>
          </a:p>
        </p:txBody>
      </p:sp>
      <p:sp>
        <p:nvSpPr>
          <p:cNvPr id="3" name="Content Placeholder 2"/>
          <p:cNvSpPr>
            <a:spLocks noGrp="1"/>
          </p:cNvSpPr>
          <p:nvPr>
            <p:ph idx="1"/>
          </p:nvPr>
        </p:nvSpPr>
        <p:spPr>
          <a:xfrm>
            <a:off x="838200" y="1349830"/>
            <a:ext cx="10515600" cy="4046668"/>
          </a:xfrm>
        </p:spPr>
        <p:txBody>
          <a:bodyPr/>
          <a:lstStyle/>
          <a:p>
            <a:r>
              <a:rPr lang="en-US" dirty="0"/>
              <a:t>HAB Performance Measure Portfolio</a:t>
            </a:r>
          </a:p>
          <a:p>
            <a:pPr marL="457200" lvl="1" indent="0">
              <a:buNone/>
            </a:pPr>
            <a:r>
              <a:rPr lang="en-US" sz="2000" dirty="0">
                <a:hlinkClick r:id="rId4"/>
              </a:rPr>
              <a:t>https://hab.hrsa.gov/clinical-quality-management/performance-measure-portfolio</a:t>
            </a:r>
            <a:endParaRPr lang="en-US" sz="2000" dirty="0"/>
          </a:p>
          <a:p>
            <a:pPr marL="457200" lvl="1" indent="0">
              <a:buNone/>
            </a:pPr>
            <a:endParaRPr lang="en-US" sz="2000" dirty="0"/>
          </a:p>
          <a:p>
            <a:r>
              <a:rPr lang="en-US" dirty="0"/>
              <a:t>National Quality Forum </a:t>
            </a:r>
          </a:p>
          <a:p>
            <a:pPr marL="457200" lvl="1" indent="0">
              <a:buNone/>
            </a:pPr>
            <a:r>
              <a:rPr lang="en-US" sz="2000" dirty="0">
                <a:hlinkClick r:id="rId5"/>
              </a:rPr>
              <a:t>http://www.qualityforum.org/Home.aspx</a:t>
            </a:r>
            <a:endParaRPr lang="en-US" sz="2000" dirty="0"/>
          </a:p>
          <a:p>
            <a:pPr marL="457200" lvl="1" indent="0">
              <a:buNone/>
            </a:pPr>
            <a:endParaRPr lang="en-US" sz="2000" dirty="0"/>
          </a:p>
          <a:p>
            <a:pPr marL="457200" lvl="1" indent="0">
              <a:buNone/>
            </a:pPr>
            <a:endParaRPr lang="en-US" sz="2000" dirty="0"/>
          </a:p>
        </p:txBody>
      </p:sp>
    </p:spTree>
    <p:custDataLst>
      <p:tags r:id="rId1"/>
    </p:custDataLst>
    <p:extLst>
      <p:ext uri="{BB962C8B-B14F-4D97-AF65-F5344CB8AC3E}">
        <p14:creationId xmlns:p14="http://schemas.microsoft.com/office/powerpoint/2010/main" val="1011870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a:blip r:embed="rId6"/>
          <a:stretch>
            <a:fillRect/>
          </a:stretch>
        </a:blipFill>
        <a:effectLst/>
      </p:bgPr>
    </p:bg>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7423E1C3-2B70-46D0-AE2E-E0D9FD9EAFD2}"/>
              </a:ext>
            </a:extLst>
          </p:cNvPr>
          <p:cNvGrpSpPr/>
          <p:nvPr>
            <p:custDataLst>
              <p:tags r:id="rId2"/>
            </p:custDataLst>
          </p:nvPr>
        </p:nvGrpSpPr>
        <p:grpSpPr>
          <a:xfrm>
            <a:off x="657225" y="2800350"/>
            <a:ext cx="10925175" cy="2270109"/>
            <a:chOff x="657225" y="2800350"/>
            <a:chExt cx="10925175" cy="2270109"/>
          </a:xfrm>
        </p:grpSpPr>
        <p:sp>
          <p:nvSpPr>
            <p:cNvPr id="23" name="s93bb64633cb44bd8451c1d10a0d6f19">
              <a:extLst>
                <a:ext uri="{FF2B5EF4-FFF2-40B4-BE49-F238E27FC236}">
                  <a16:creationId xmlns:a16="http://schemas.microsoft.com/office/drawing/2014/main" id="{FDA2552C-B5CB-4B29-9184-1BAA379C7C66}"/>
                </a:ext>
              </a:extLst>
            </p:cNvPr>
            <p:cNvSpPr/>
            <p:nvPr/>
          </p:nvSpPr>
          <p:spPr>
            <a:xfrm>
              <a:off x="657225" y="2800350"/>
              <a:ext cx="10925175" cy="2270109"/>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t">
              <a:spAutoFit/>
            </a:bodyPr>
            <a:lstStyle/>
            <a:p>
              <a:pPr>
                <a:lnSpc>
                  <a:spcPct val="150000"/>
                </a:lnSpc>
                <a:spcBef>
                  <a:spcPct val="0"/>
                </a:spcBef>
                <a:spcAft>
                  <a:spcPct val="0"/>
                </a:spcAft>
                <a:tabLst>
                  <a:tab pos="2743200" algn="l"/>
                </a:tabLst>
              </a:pPr>
              <a:r>
                <a:rPr lang="en-US" sz="1600" b="1">
                  <a:solidFill>
                    <a:srgbClr val="000000"/>
                  </a:solidFill>
                  <a:latin typeface="Calibri" panose="020F0502020204030204" pitchFamily="34" charset="0"/>
                </a:rPr>
                <a:t>Properties</a:t>
              </a:r>
            </a:p>
            <a:p>
              <a:pPr>
                <a:lnSpc>
                  <a:spcPct val="150000"/>
                </a:lnSpc>
                <a:spcBef>
                  <a:spcPct val="0"/>
                </a:spcBef>
                <a:spcAft>
                  <a:spcPct val="0"/>
                </a:spcAft>
                <a:tabLst>
                  <a:tab pos="2743200" algn="l"/>
                </a:tabLst>
              </a:pPr>
              <a:r>
                <a:rPr lang="en-US" sz="1600">
                  <a:solidFill>
                    <a:srgbClr val="000000"/>
                  </a:solidFill>
                  <a:latin typeface="Calibri" panose="020F0502020204030204" pitchFamily="34" charset="0"/>
                </a:rPr>
                <a:t>On passing, 'Finish' button:	</a:t>
              </a:r>
              <a:r>
                <a:rPr kumimoji="0" lang="en-US" sz="1600" b="0" i="0" u="sng" strike="noStrike" kern="0" cap="none" spc="0" normalizeH="0" baseline="0" noProof="0" dirty="0">
                  <a:ln>
                    <a:noFill/>
                  </a:ln>
                  <a:solidFill>
                    <a:srgbClr val="4F81BD"/>
                  </a:solidFill>
                  <a:effectLst/>
                  <a:uLnTx/>
                  <a:uFill>
                    <a:solidFill>
                      <a:srgbClr val="4F81BD"/>
                    </a:solidFill>
                  </a:uFill>
                  <a:latin typeface="Calibri" panose="020F0502020204030204" pitchFamily="34" charset="0"/>
                </a:rPr>
                <a:t>Goes to next slide</a:t>
              </a:r>
            </a:p>
            <a:p>
              <a:pPr>
                <a:lnSpc>
                  <a:spcPct val="150000"/>
                </a:lnSpc>
                <a:spcBef>
                  <a:spcPct val="0"/>
                </a:spcBef>
                <a:spcAft>
                  <a:spcPct val="0"/>
                </a:spcAft>
                <a:tabLst>
                  <a:tab pos="2743200" algn="l"/>
                </a:tabLst>
              </a:pPr>
              <a:r>
                <a:rPr lang="en-US" sz="1600">
                  <a:solidFill>
                    <a:srgbClr val="000000"/>
                  </a:solidFill>
                  <a:latin typeface="Calibri" panose="020F0502020204030204" pitchFamily="34" charset="0"/>
                </a:rPr>
                <a:t>On failing, 'Finish' button:	</a:t>
              </a:r>
              <a:r>
                <a:rPr kumimoji="0" lang="en-US" sz="1600" b="0" i="0" u="sng" strike="noStrike" kern="0" cap="none" spc="0" normalizeH="0" baseline="0" noProof="0" dirty="0">
                  <a:ln>
                    <a:noFill/>
                  </a:ln>
                  <a:solidFill>
                    <a:srgbClr val="4F81BD"/>
                  </a:solidFill>
                  <a:effectLst/>
                  <a:uLnTx/>
                  <a:uFill>
                    <a:solidFill>
                      <a:srgbClr val="4F81BD"/>
                    </a:solidFill>
                  </a:uFill>
                  <a:latin typeface="Calibri" panose="020F0502020204030204" pitchFamily="34" charset="0"/>
                </a:rPr>
                <a:t>Goes to next slide</a:t>
              </a:r>
            </a:p>
            <a:p>
              <a:pPr>
                <a:lnSpc>
                  <a:spcPct val="150000"/>
                </a:lnSpc>
                <a:spcBef>
                  <a:spcPct val="0"/>
                </a:spcBef>
                <a:spcAft>
                  <a:spcPct val="0"/>
                </a:spcAft>
                <a:tabLst>
                  <a:tab pos="2743200" algn="l"/>
                </a:tabLst>
              </a:pPr>
              <a:r>
                <a:rPr lang="en-US" sz="1600">
                  <a:solidFill>
                    <a:srgbClr val="000000"/>
                  </a:solidFill>
                  <a:latin typeface="Calibri" panose="020F0502020204030204" pitchFamily="34" charset="0"/>
                </a:rPr>
                <a:t>Allow user to leave quiz:	</a:t>
              </a:r>
              <a:r>
                <a:rPr kumimoji="0" lang="en-US" sz="1600" b="0" i="0" u="sng" strike="noStrike" kern="0" cap="none" spc="0" normalizeH="0" baseline="0" noProof="0" dirty="0">
                  <a:ln>
                    <a:noFill/>
                  </a:ln>
                  <a:solidFill>
                    <a:srgbClr val="4F81BD"/>
                  </a:solidFill>
                  <a:effectLst/>
                  <a:uLnTx/>
                  <a:uFill>
                    <a:solidFill>
                      <a:srgbClr val="4F81BD"/>
                    </a:solidFill>
                  </a:uFill>
                  <a:latin typeface="Calibri" panose="020F0502020204030204" pitchFamily="34" charset="0"/>
                </a:rPr>
                <a:t>After user has completed quiz</a:t>
              </a:r>
            </a:p>
            <a:p>
              <a:pPr>
                <a:lnSpc>
                  <a:spcPct val="150000"/>
                </a:lnSpc>
                <a:spcBef>
                  <a:spcPct val="0"/>
                </a:spcBef>
                <a:spcAft>
                  <a:spcPct val="0"/>
                </a:spcAft>
                <a:tabLst>
                  <a:tab pos="2743200" algn="l"/>
                </a:tabLst>
              </a:pPr>
              <a:r>
                <a:rPr lang="en-US" sz="1600">
                  <a:solidFill>
                    <a:srgbClr val="000000"/>
                  </a:solidFill>
                  <a:latin typeface="Calibri" panose="020F0502020204030204" pitchFamily="34" charset="0"/>
                </a:rPr>
                <a:t>User may view slides after quiz:	</a:t>
              </a:r>
              <a:r>
                <a:rPr kumimoji="0" lang="en-US" sz="1600" b="0" i="0" u="sng" strike="noStrike" kern="0" cap="none" spc="0" normalizeH="0" baseline="0" noProof="0" dirty="0">
                  <a:ln>
                    <a:noFill/>
                  </a:ln>
                  <a:solidFill>
                    <a:srgbClr val="4F81BD"/>
                  </a:solidFill>
                  <a:effectLst/>
                  <a:uLnTx/>
                  <a:uFill>
                    <a:solidFill>
                      <a:srgbClr val="4F81BD"/>
                    </a:solidFill>
                  </a:uFill>
                  <a:latin typeface="Calibri" panose="020F0502020204030204" pitchFamily="34" charset="0"/>
                </a:rPr>
                <a:t>Any time</a:t>
              </a:r>
            </a:p>
            <a:p>
              <a:pPr>
                <a:lnSpc>
                  <a:spcPct val="150000"/>
                </a:lnSpc>
                <a:spcBef>
                  <a:spcPct val="0"/>
                </a:spcBef>
                <a:spcAft>
                  <a:spcPct val="0"/>
                </a:spcAft>
                <a:tabLst>
                  <a:tab pos="2743200" algn="l"/>
                </a:tabLst>
              </a:pPr>
              <a:r>
                <a:rPr lang="en-US" sz="1600">
                  <a:solidFill>
                    <a:srgbClr val="000000"/>
                  </a:solidFill>
                  <a:latin typeface="Calibri" panose="020F0502020204030204" pitchFamily="34" charset="0"/>
                </a:rPr>
                <a:t>Show quiz in menu as:	</a:t>
              </a:r>
              <a:r>
                <a:rPr kumimoji="0" lang="en-US" sz="1600" b="0" i="0" u="sng" strike="noStrike" kern="0" cap="none" spc="0" normalizeH="0" baseline="0" noProof="0" dirty="0">
                  <a:ln>
                    <a:noFill/>
                  </a:ln>
                  <a:solidFill>
                    <a:srgbClr val="4F81BD"/>
                  </a:solidFill>
                  <a:effectLst/>
                  <a:uLnTx/>
                  <a:uFill>
                    <a:solidFill>
                      <a:srgbClr val="4F81BD"/>
                    </a:solidFill>
                  </a:uFill>
                  <a:latin typeface="Calibri" panose="020F0502020204030204" pitchFamily="34" charset="0"/>
                </a:rPr>
                <a:t>Multiple Items</a:t>
              </a:r>
            </a:p>
          </p:txBody>
        </p:sp>
        <p:sp>
          <p:nvSpPr>
            <p:cNvPr id="24" name="s265a305178148059cdfa524b9a3f01c">
              <a:extLst>
                <a:ext uri="{FF2B5EF4-FFF2-40B4-BE49-F238E27FC236}">
                  <a16:creationId xmlns:a16="http://schemas.microsoft.com/office/drawing/2014/main" id="{F268C559-A066-4AD7-BA67-530410D75DDC}"/>
                </a:ext>
              </a:extLst>
            </p:cNvPr>
            <p:cNvSpPr/>
            <p:nvPr/>
          </p:nvSpPr>
          <p:spPr>
            <a:xfrm>
              <a:off x="657225" y="2800350"/>
              <a:ext cx="10925175" cy="2270109"/>
            </a:xfrm>
            <a:prstGeom prst="rect">
              <a:avLst/>
            </a:prstGeom>
            <a:solidFill>
              <a:srgbClr val="D9D9D9">
                <a:alpha val="392"/>
              </a:srgb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a:extLst>
              <a:ext uri="{FF2B5EF4-FFF2-40B4-BE49-F238E27FC236}">
                <a16:creationId xmlns:a16="http://schemas.microsoft.com/office/drawing/2014/main" id="{CB524336-25B2-4402-8CA3-6B0DBF127359}"/>
              </a:ext>
            </a:extLst>
          </p:cNvPr>
          <p:cNvGrpSpPr/>
          <p:nvPr>
            <p:custDataLst>
              <p:tags r:id="rId3"/>
            </p:custDataLst>
          </p:nvPr>
        </p:nvGrpSpPr>
        <p:grpSpPr>
          <a:xfrm>
            <a:off x="3619881" y="5591175"/>
            <a:ext cx="2421827" cy="685800"/>
            <a:chOff x="762001" y="5591175"/>
            <a:chExt cx="2421827" cy="685800"/>
          </a:xfrm>
        </p:grpSpPr>
        <p:sp>
          <p:nvSpPr>
            <p:cNvPr id="13" name="sb57f2b325fe49a88e1a3f5b2c0344a2">
              <a:extLst>
                <a:ext uri="{FF2B5EF4-FFF2-40B4-BE49-F238E27FC236}">
                  <a16:creationId xmlns:a16="http://schemas.microsoft.com/office/drawing/2014/main" id="{9B90524E-16B9-4D42-AD00-92850DF3865D}"/>
                </a:ext>
              </a:extLst>
            </p:cNvPr>
            <p:cNvSpPr/>
            <p:nvPr/>
          </p:nvSpPr>
          <p:spPr>
            <a:xfrm>
              <a:off x="762001" y="5591175"/>
              <a:ext cx="2421827" cy="685800"/>
            </a:xfrm>
            <a:prstGeom prst="roundRect">
              <a:avLst/>
            </a:prstGeom>
            <a:solidFill>
              <a:srgbClr val="BFBFBF"/>
            </a:solidFill>
            <a:ln w="28575">
              <a:solidFill>
                <a:srgbClr val="555555"/>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0">
              <a:noAutofit/>
            </a:bodyPr>
            <a:lstStyle/>
            <a:p>
              <a:pPr indent="666750"/>
              <a:r>
                <a:rPr lang="en-US">
                  <a:solidFill>
                    <a:srgbClr val="000000"/>
                  </a:solidFill>
                  <a:latin typeface="Calibri" panose="020F0502020204030204" pitchFamily="34" charset="0"/>
                </a:rPr>
                <a:t>Edit Properties</a:t>
              </a:r>
            </a:p>
          </p:txBody>
        </p:sp>
        <p:pic>
          <p:nvPicPr>
            <p:cNvPr id="15" name="s9b06c8b011547f7ae9cef1192a8c4ab">
              <a:extLst>
                <a:ext uri="{FF2B5EF4-FFF2-40B4-BE49-F238E27FC236}">
                  <a16:creationId xmlns:a16="http://schemas.microsoft.com/office/drawing/2014/main" id="{D09E44ED-06E3-48B9-B1AA-64DFE2A324B9}"/>
                </a:ext>
              </a:extLst>
            </p:cNvPr>
            <p:cNvPicPr>
              <a:picLocks/>
            </p:cNvPicPr>
            <p:nvPr/>
          </p:nvPicPr>
          <p:blipFill>
            <a:blip r:embed="rId7">
              <a:extLst>
                <a:ext uri="{28A0092B-C50C-407E-A947-70E740481C1C}">
                  <a14:useLocalDpi xmlns:a14="http://schemas.microsoft.com/office/drawing/2010/main" val="0"/>
                </a:ext>
              </a:extLst>
            </a:blip>
            <a:stretch>
              <a:fillRect/>
            </a:stretch>
          </p:blipFill>
          <p:spPr>
            <a:xfrm>
              <a:off x="933451" y="5705475"/>
              <a:ext cx="457200" cy="457200"/>
            </a:xfrm>
            <a:prstGeom prst="rect">
              <a:avLst/>
            </a:prstGeom>
          </p:spPr>
        </p:pic>
        <p:sp>
          <p:nvSpPr>
            <p:cNvPr id="16" name="sabab065b943474c9bbb77da1efd4a2e">
              <a:extLst>
                <a:ext uri="{FF2B5EF4-FFF2-40B4-BE49-F238E27FC236}">
                  <a16:creationId xmlns:a16="http://schemas.microsoft.com/office/drawing/2014/main" id="{B97FCE06-03F0-4D34-B72D-8C1910E6AA52}"/>
                </a:ext>
              </a:extLst>
            </p:cNvPr>
            <p:cNvSpPr/>
            <p:nvPr/>
          </p:nvSpPr>
          <p:spPr>
            <a:xfrm>
              <a:off x="762001" y="5591175"/>
              <a:ext cx="2421827" cy="685800"/>
            </a:xfrm>
            <a:prstGeom prst="rect">
              <a:avLst/>
            </a:prstGeom>
            <a:solidFill>
              <a:srgbClr val="D9D9D9">
                <a:alpha val="392"/>
              </a:srgb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21">
            <a:extLst>
              <a:ext uri="{FF2B5EF4-FFF2-40B4-BE49-F238E27FC236}">
                <a16:creationId xmlns:a16="http://schemas.microsoft.com/office/drawing/2014/main" id="{74DB8193-91E1-493D-B9D6-A2D3EFC83A00}"/>
              </a:ext>
            </a:extLst>
          </p:cNvPr>
          <p:cNvGrpSpPr/>
          <p:nvPr>
            <p:custDataLst>
              <p:tags r:id="rId4"/>
            </p:custDataLst>
          </p:nvPr>
        </p:nvGrpSpPr>
        <p:grpSpPr>
          <a:xfrm>
            <a:off x="762000" y="5591175"/>
            <a:ext cx="2686431" cy="685800"/>
            <a:chOff x="762000" y="5591175"/>
            <a:chExt cx="2686431" cy="685800"/>
          </a:xfrm>
        </p:grpSpPr>
        <p:sp>
          <p:nvSpPr>
            <p:cNvPr id="18" name="s8240627129a473da1b21c5462f72567">
              <a:extLst>
                <a:ext uri="{FF2B5EF4-FFF2-40B4-BE49-F238E27FC236}">
                  <a16:creationId xmlns:a16="http://schemas.microsoft.com/office/drawing/2014/main" id="{2807055E-6281-4597-8F88-D0F1375EFA9F}"/>
                </a:ext>
              </a:extLst>
            </p:cNvPr>
            <p:cNvSpPr/>
            <p:nvPr/>
          </p:nvSpPr>
          <p:spPr>
            <a:xfrm>
              <a:off x="762000" y="5591175"/>
              <a:ext cx="2686431" cy="685800"/>
            </a:xfrm>
            <a:prstGeom prst="roundRect">
              <a:avLst/>
            </a:prstGeom>
            <a:solidFill>
              <a:srgbClr val="BFBFBF"/>
            </a:solidFill>
            <a:ln w="28575">
              <a:solidFill>
                <a:srgbClr val="555555"/>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0">
              <a:noAutofit/>
            </a:bodyPr>
            <a:lstStyle/>
            <a:p>
              <a:pPr indent="666750"/>
              <a:r>
                <a:rPr lang="en-US">
                  <a:solidFill>
                    <a:srgbClr val="000000"/>
                  </a:solidFill>
                  <a:latin typeface="Calibri" panose="020F0502020204030204" pitchFamily="34" charset="0"/>
                </a:rPr>
                <a:t>Edit in Quizmaker</a:t>
              </a:r>
            </a:p>
          </p:txBody>
        </p:sp>
        <p:pic>
          <p:nvPicPr>
            <p:cNvPr id="20" name="s9c30d32bb9b4505b2bf8e854ba40c8b">
              <a:extLst>
                <a:ext uri="{FF2B5EF4-FFF2-40B4-BE49-F238E27FC236}">
                  <a16:creationId xmlns:a16="http://schemas.microsoft.com/office/drawing/2014/main" id="{DE1802EE-E093-4050-95E2-87D2E824A71F}"/>
                </a:ext>
              </a:extLst>
            </p:cNvPr>
            <p:cNvPicPr>
              <a:picLocks/>
            </p:cNvPicPr>
            <p:nvPr/>
          </p:nvPicPr>
          <p:blipFill>
            <a:blip r:embed="rId8">
              <a:extLst>
                <a:ext uri="{28A0092B-C50C-407E-A947-70E740481C1C}">
                  <a14:useLocalDpi xmlns:a14="http://schemas.microsoft.com/office/drawing/2010/main" val="0"/>
                </a:ext>
              </a:extLst>
            </a:blip>
            <a:stretch>
              <a:fillRect/>
            </a:stretch>
          </p:blipFill>
          <p:spPr>
            <a:xfrm>
              <a:off x="933450" y="5705475"/>
              <a:ext cx="457200" cy="457200"/>
            </a:xfrm>
            <a:prstGeom prst="rect">
              <a:avLst/>
            </a:prstGeom>
          </p:spPr>
        </p:pic>
        <p:sp>
          <p:nvSpPr>
            <p:cNvPr id="21" name="s25d5ce43a7643aa8972b770c4a81858">
              <a:extLst>
                <a:ext uri="{FF2B5EF4-FFF2-40B4-BE49-F238E27FC236}">
                  <a16:creationId xmlns:a16="http://schemas.microsoft.com/office/drawing/2014/main" id="{08F37487-8903-449E-B6E9-BDD7FD72C3D3}"/>
                </a:ext>
              </a:extLst>
            </p:cNvPr>
            <p:cNvSpPr/>
            <p:nvPr/>
          </p:nvSpPr>
          <p:spPr>
            <a:xfrm>
              <a:off x="762000" y="5591175"/>
              <a:ext cx="2686431" cy="685800"/>
            </a:xfrm>
            <a:prstGeom prst="rect">
              <a:avLst/>
            </a:prstGeom>
            <a:solidFill>
              <a:srgbClr val="D9D9D9">
                <a:alpha val="392"/>
              </a:srgb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ustDataLst>
      <p:tags r:id="rId1"/>
    </p:custDataLst>
    <p:extLst>
      <p:ext uri="{BB962C8B-B14F-4D97-AF65-F5344CB8AC3E}">
        <p14:creationId xmlns:p14="http://schemas.microsoft.com/office/powerpoint/2010/main" val="1881129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6746F-493B-4424-BEDB-7E240ACF5263}"/>
              </a:ext>
            </a:extLst>
          </p:cNvPr>
          <p:cNvSpPr>
            <a:spLocks noGrp="1"/>
          </p:cNvSpPr>
          <p:nvPr>
            <p:ph type="title"/>
          </p:nvPr>
        </p:nvSpPr>
        <p:spPr/>
        <p:txBody>
          <a:bodyPr>
            <a:normAutofit fontScale="90000"/>
          </a:bodyPr>
          <a:lstStyle/>
          <a:p>
            <a:r>
              <a:rPr lang="en-US" dirty="0"/>
              <a:t>HAB Guidelines</a:t>
            </a:r>
          </a:p>
        </p:txBody>
      </p:sp>
      <p:sp>
        <p:nvSpPr>
          <p:cNvPr id="3" name="Content Placeholder 2">
            <a:extLst>
              <a:ext uri="{FF2B5EF4-FFF2-40B4-BE49-F238E27FC236}">
                <a16:creationId xmlns:a16="http://schemas.microsoft.com/office/drawing/2014/main" id="{DD80E4D4-478B-4FE8-BA4F-D338A38782ED}"/>
              </a:ext>
            </a:extLst>
          </p:cNvPr>
          <p:cNvSpPr>
            <a:spLocks noGrp="1"/>
          </p:cNvSpPr>
          <p:nvPr>
            <p:ph idx="1"/>
          </p:nvPr>
        </p:nvSpPr>
        <p:spPr>
          <a:xfrm>
            <a:off x="838200" y="1135626"/>
            <a:ext cx="10515600" cy="2949677"/>
          </a:xfrm>
        </p:spPr>
        <p:txBody>
          <a:bodyPr>
            <a:normAutofit/>
          </a:bodyPr>
          <a:lstStyle/>
          <a:p>
            <a:pPr marL="0" indent="0">
              <a:buNone/>
            </a:pPr>
            <a:r>
              <a:rPr lang="en-US" dirty="0">
                <a:hlinkClick r:id="rId4"/>
              </a:rPr>
              <a:t>Click here </a:t>
            </a:r>
            <a:r>
              <a:rPr lang="en-US" dirty="0"/>
              <a:t>to access Policy Clarification Notice 15-02; it details HAB’s expectations the number of performance measures used in a funded service category </a:t>
            </a:r>
          </a:p>
          <a:p>
            <a:pPr lvl="1"/>
            <a:r>
              <a:rPr lang="en-US" dirty="0"/>
              <a:t>Dependent on client utilization of the service</a:t>
            </a:r>
          </a:p>
          <a:p>
            <a:pPr lvl="1"/>
            <a:r>
              <a:rPr lang="en-US" dirty="0"/>
              <a:t>Keep in mind the numbers represent the minimum number of measures</a:t>
            </a:r>
          </a:p>
          <a:p>
            <a:pPr lvl="1"/>
            <a:r>
              <a:rPr lang="en-US" dirty="0"/>
              <a:t>HAB is not prescribing which measures you must use just the number of measures they expect you to have for a service category.</a:t>
            </a:r>
          </a:p>
          <a:p>
            <a:endParaRPr lang="en-US" dirty="0"/>
          </a:p>
          <a:p>
            <a:endParaRPr lang="en-US" dirty="0"/>
          </a:p>
        </p:txBody>
      </p:sp>
      <p:graphicFrame>
        <p:nvGraphicFramePr>
          <p:cNvPr id="4" name="Table 3">
            <a:extLst>
              <a:ext uri="{FF2B5EF4-FFF2-40B4-BE49-F238E27FC236}">
                <a16:creationId xmlns:a16="http://schemas.microsoft.com/office/drawing/2014/main" id="{4490912F-CEAD-4616-BB9A-B7ED0E34C7D1}"/>
              </a:ext>
            </a:extLst>
          </p:cNvPr>
          <p:cNvGraphicFramePr>
            <a:graphicFrameLocks noGrp="1"/>
          </p:cNvGraphicFramePr>
          <p:nvPr>
            <p:extLst>
              <p:ext uri="{D42A27DB-BD31-4B8C-83A1-F6EECF244321}">
                <p14:modId xmlns:p14="http://schemas.microsoft.com/office/powerpoint/2010/main" val="2563125511"/>
              </p:ext>
            </p:extLst>
          </p:nvPr>
        </p:nvGraphicFramePr>
        <p:xfrm>
          <a:off x="2334883" y="4264958"/>
          <a:ext cx="7522234" cy="1615440"/>
        </p:xfrm>
        <a:graphic>
          <a:graphicData uri="http://schemas.openxmlformats.org/drawingml/2006/table">
            <a:tbl>
              <a:tblPr firstRow="1" bandRow="1">
                <a:tableStyleId>{5C22544A-7EE6-4342-B048-85BDC9FD1C3A}</a:tableStyleId>
              </a:tblPr>
              <a:tblGrid>
                <a:gridCol w="5135937">
                  <a:extLst>
                    <a:ext uri="{9D8B030D-6E8A-4147-A177-3AD203B41FA5}">
                      <a16:colId xmlns:a16="http://schemas.microsoft.com/office/drawing/2014/main" val="4196295616"/>
                    </a:ext>
                  </a:extLst>
                </a:gridCol>
                <a:gridCol w="2386297">
                  <a:extLst>
                    <a:ext uri="{9D8B030D-6E8A-4147-A177-3AD203B41FA5}">
                      <a16:colId xmlns:a16="http://schemas.microsoft.com/office/drawing/2014/main" val="3792219186"/>
                    </a:ext>
                  </a:extLst>
                </a:gridCol>
              </a:tblGrid>
              <a:tr h="370840">
                <a:tc>
                  <a:txBody>
                    <a:bodyPr/>
                    <a:lstStyle/>
                    <a:p>
                      <a:r>
                        <a:rPr lang="en-US" dirty="0"/>
                        <a:t>Percent of RWHAP eligible clients receiving at least one unit of service for a RWHAP-funded service category</a:t>
                      </a:r>
                      <a:endParaRPr lang="en-US" b="0" dirty="0"/>
                    </a:p>
                  </a:txBody>
                  <a:tcPr/>
                </a:tc>
                <a:tc>
                  <a:txBody>
                    <a:bodyPr/>
                    <a:lstStyle/>
                    <a:p>
                      <a:r>
                        <a:rPr lang="en-US" dirty="0"/>
                        <a:t>Minimum number of performance measures</a:t>
                      </a:r>
                    </a:p>
                  </a:txBody>
                  <a:tcPr/>
                </a:tc>
                <a:extLst>
                  <a:ext uri="{0D108BD9-81ED-4DB2-BD59-A6C34878D82A}">
                    <a16:rowId xmlns:a16="http://schemas.microsoft.com/office/drawing/2014/main" val="3284608391"/>
                  </a:ext>
                </a:extLst>
              </a:tr>
              <a:tr h="370840">
                <a:tc>
                  <a:txBody>
                    <a:bodyPr/>
                    <a:lstStyle/>
                    <a:p>
                      <a:r>
                        <a:rPr lang="en-US" dirty="0"/>
                        <a:t>&gt;= 50%</a:t>
                      </a:r>
                    </a:p>
                  </a:txBody>
                  <a:tcPr/>
                </a:tc>
                <a:tc>
                  <a:txBody>
                    <a:bodyPr/>
                    <a:lstStyle/>
                    <a:p>
                      <a:pPr algn="ctr"/>
                      <a:r>
                        <a:rPr lang="en-US" dirty="0"/>
                        <a:t>2</a:t>
                      </a:r>
                    </a:p>
                  </a:txBody>
                  <a:tcPr/>
                </a:tc>
                <a:extLst>
                  <a:ext uri="{0D108BD9-81ED-4DB2-BD59-A6C34878D82A}">
                    <a16:rowId xmlns:a16="http://schemas.microsoft.com/office/drawing/2014/main" val="1011406972"/>
                  </a:ext>
                </a:extLst>
              </a:tr>
              <a:tr h="370840">
                <a:tc>
                  <a:txBody>
                    <a:bodyPr/>
                    <a:lstStyle/>
                    <a:p>
                      <a:r>
                        <a:rPr lang="en-US" dirty="0"/>
                        <a:t>&gt;15% to &lt;50%</a:t>
                      </a:r>
                    </a:p>
                  </a:txBody>
                  <a:tcPr/>
                </a:tc>
                <a:tc>
                  <a:txBody>
                    <a:bodyPr/>
                    <a:lstStyle/>
                    <a:p>
                      <a:pPr algn="ctr"/>
                      <a:r>
                        <a:rPr lang="en-US" dirty="0"/>
                        <a:t>1</a:t>
                      </a:r>
                    </a:p>
                  </a:txBody>
                  <a:tcPr/>
                </a:tc>
                <a:extLst>
                  <a:ext uri="{0D108BD9-81ED-4DB2-BD59-A6C34878D82A}">
                    <a16:rowId xmlns:a16="http://schemas.microsoft.com/office/drawing/2014/main" val="2594508943"/>
                  </a:ext>
                </a:extLst>
              </a:tr>
              <a:tr h="370840">
                <a:tc>
                  <a:txBody>
                    <a:bodyPr/>
                    <a:lstStyle/>
                    <a:p>
                      <a:r>
                        <a:rPr lang="en-US" dirty="0"/>
                        <a:t>&lt;=15%</a:t>
                      </a:r>
                    </a:p>
                  </a:txBody>
                  <a:tcPr/>
                </a:tc>
                <a:tc>
                  <a:txBody>
                    <a:bodyPr/>
                    <a:lstStyle/>
                    <a:p>
                      <a:pPr algn="ctr"/>
                      <a:r>
                        <a:rPr lang="en-US" dirty="0"/>
                        <a:t>0</a:t>
                      </a:r>
                    </a:p>
                  </a:txBody>
                  <a:tcPr/>
                </a:tc>
                <a:extLst>
                  <a:ext uri="{0D108BD9-81ED-4DB2-BD59-A6C34878D82A}">
                    <a16:rowId xmlns:a16="http://schemas.microsoft.com/office/drawing/2014/main" val="210200891"/>
                  </a:ext>
                </a:extLst>
              </a:tr>
            </a:tbl>
          </a:graphicData>
        </a:graphic>
      </p:graphicFrame>
    </p:spTree>
    <p:custDataLst>
      <p:tags r:id="rId1"/>
    </p:custDataLst>
    <p:extLst>
      <p:ext uri="{BB962C8B-B14F-4D97-AF65-F5344CB8AC3E}">
        <p14:creationId xmlns:p14="http://schemas.microsoft.com/office/powerpoint/2010/main" val="4227711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7024A-0190-42BB-91B9-040D8C8F98F1}"/>
              </a:ext>
            </a:extLst>
          </p:cNvPr>
          <p:cNvSpPr>
            <a:spLocks noGrp="1"/>
          </p:cNvSpPr>
          <p:nvPr>
            <p:ph type="title"/>
          </p:nvPr>
        </p:nvSpPr>
        <p:spPr/>
        <p:txBody>
          <a:bodyPr>
            <a:normAutofit fontScale="90000"/>
          </a:bodyPr>
          <a:lstStyle/>
          <a:p>
            <a:r>
              <a:rPr lang="en-US" dirty="0"/>
              <a:t>HAB Guidelines on Performance Measures*</a:t>
            </a:r>
          </a:p>
        </p:txBody>
      </p:sp>
      <p:sp>
        <p:nvSpPr>
          <p:cNvPr id="3" name="Content Placeholder 2">
            <a:extLst>
              <a:ext uri="{FF2B5EF4-FFF2-40B4-BE49-F238E27FC236}">
                <a16:creationId xmlns:a16="http://schemas.microsoft.com/office/drawing/2014/main" id="{4B65E768-2794-42E1-BC6B-9693934BDC8D}"/>
              </a:ext>
            </a:extLst>
          </p:cNvPr>
          <p:cNvSpPr>
            <a:spLocks noGrp="1"/>
          </p:cNvSpPr>
          <p:nvPr>
            <p:ph idx="1"/>
          </p:nvPr>
        </p:nvSpPr>
        <p:spPr>
          <a:xfrm>
            <a:off x="733245" y="1386349"/>
            <a:ext cx="10620555" cy="3628104"/>
          </a:xfrm>
        </p:spPr>
        <p:txBody>
          <a:bodyPr>
            <a:normAutofit lnSpcReduction="10000"/>
          </a:bodyPr>
          <a:lstStyle/>
          <a:p>
            <a:r>
              <a:rPr lang="en-US" sz="3400" dirty="0"/>
              <a:t>The number of performance measures used in a funded service category depends on client utilization of the service</a:t>
            </a:r>
          </a:p>
          <a:p>
            <a:r>
              <a:rPr lang="en-US" sz="3400" dirty="0"/>
              <a:t>Data from these measures should be reviewed quarterly</a:t>
            </a:r>
          </a:p>
          <a:p>
            <a:r>
              <a:rPr lang="en-US" sz="3400" dirty="0"/>
              <a:t>Data should be stratified to fully understand your client population</a:t>
            </a:r>
          </a:p>
          <a:p>
            <a:r>
              <a:rPr lang="en-US" sz="3400" dirty="0"/>
              <a:t>Check for disparities; </a:t>
            </a:r>
            <a:r>
              <a:rPr lang="en-US" sz="3400" dirty="0">
                <a:solidFill>
                  <a:srgbClr val="FF0000"/>
                </a:solidFill>
                <a:hlinkClick r:id="rId4"/>
              </a:rPr>
              <a:t>click here</a:t>
            </a:r>
            <a:r>
              <a:rPr lang="en-US" sz="3400" dirty="0">
                <a:solidFill>
                  <a:srgbClr val="FF0000"/>
                </a:solidFill>
              </a:rPr>
              <a:t> </a:t>
            </a:r>
            <a:r>
              <a:rPr lang="en-US" sz="3400" dirty="0"/>
              <a:t>to use the CQII disparities calculator</a:t>
            </a:r>
          </a:p>
          <a:p>
            <a:endParaRPr lang="en-US" sz="2400" dirty="0"/>
          </a:p>
          <a:p>
            <a:endParaRPr lang="en-US" sz="2400" dirty="0"/>
          </a:p>
          <a:p>
            <a:endParaRPr lang="en-US" sz="2400" dirty="0"/>
          </a:p>
        </p:txBody>
      </p:sp>
      <p:sp>
        <p:nvSpPr>
          <p:cNvPr id="5" name="TextBox 4">
            <a:extLst>
              <a:ext uri="{FF2B5EF4-FFF2-40B4-BE49-F238E27FC236}">
                <a16:creationId xmlns:a16="http://schemas.microsoft.com/office/drawing/2014/main" id="{2493A996-9B40-46C8-9FFD-F4D66F456BFD}"/>
              </a:ext>
            </a:extLst>
          </p:cNvPr>
          <p:cNvSpPr txBox="1"/>
          <p:nvPr/>
        </p:nvSpPr>
        <p:spPr>
          <a:xfrm>
            <a:off x="3822700" y="5604388"/>
            <a:ext cx="7811319" cy="461665"/>
          </a:xfrm>
          <a:prstGeom prst="rect">
            <a:avLst/>
          </a:prstGeom>
          <a:noFill/>
        </p:spPr>
        <p:txBody>
          <a:bodyPr wrap="square" rtlCol="0">
            <a:spAutoFit/>
          </a:bodyPr>
          <a:lstStyle/>
          <a:p>
            <a:pPr algn="r"/>
            <a:r>
              <a:rPr lang="en-US" sz="1200" dirty="0">
                <a:solidFill>
                  <a:prstClr val="black"/>
                </a:solidFill>
                <a:latin typeface="Garamond" panose="02020404030301010803" pitchFamily="18" charset="0"/>
              </a:rPr>
              <a:t>*Source:  </a:t>
            </a:r>
            <a:r>
              <a:rPr lang="en-US" sz="1200" dirty="0">
                <a:hlinkClick r:id="rId5"/>
              </a:rPr>
              <a:t>https://hab.hrsa.gov/sites/default/files/hab/Global/HAB-PCN-15-02-CQM.pdf</a:t>
            </a:r>
            <a:r>
              <a:rPr lang="en-US" sz="1200" dirty="0"/>
              <a:t> updated 2/2019</a:t>
            </a:r>
          </a:p>
          <a:p>
            <a:pPr algn="r"/>
            <a:endParaRPr lang="en-US" sz="1200" dirty="0">
              <a:solidFill>
                <a:prstClr val="black"/>
              </a:solidFill>
              <a:latin typeface="Garamond" panose="02020404030301010803" pitchFamily="18" charset="0"/>
            </a:endParaRPr>
          </a:p>
        </p:txBody>
      </p:sp>
      <p:sp>
        <p:nvSpPr>
          <p:cNvPr id="6" name="TextBox 5">
            <a:extLst>
              <a:ext uri="{FF2B5EF4-FFF2-40B4-BE49-F238E27FC236}">
                <a16:creationId xmlns:a16="http://schemas.microsoft.com/office/drawing/2014/main" id="{727A5996-B714-44AD-8A3C-70F7A6B6D33A}"/>
              </a:ext>
            </a:extLst>
          </p:cNvPr>
          <p:cNvSpPr txBox="1"/>
          <p:nvPr/>
        </p:nvSpPr>
        <p:spPr>
          <a:xfrm>
            <a:off x="4746522" y="5014453"/>
            <a:ext cx="2698955" cy="369332"/>
          </a:xfrm>
          <a:prstGeom prst="rect">
            <a:avLst/>
          </a:prstGeom>
          <a:solidFill>
            <a:schemeClr val="accent1">
              <a:lumMod val="40000"/>
              <a:lumOff val="60000"/>
            </a:schemeClr>
          </a:solidFill>
        </p:spPr>
        <p:txBody>
          <a:bodyPr wrap="square" rtlCol="0">
            <a:spAutoFit/>
          </a:bodyPr>
          <a:lstStyle/>
          <a:p>
            <a:pPr algn="ctr"/>
            <a:r>
              <a:rPr lang="en-US" dirty="0"/>
              <a:t>Continue</a:t>
            </a:r>
          </a:p>
        </p:txBody>
      </p:sp>
    </p:spTree>
    <p:custDataLst>
      <p:tags r:id="rId1"/>
    </p:custDataLst>
    <p:extLst>
      <p:ext uri="{BB962C8B-B14F-4D97-AF65-F5344CB8AC3E}">
        <p14:creationId xmlns:p14="http://schemas.microsoft.com/office/powerpoint/2010/main" val="2411000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42810"/>
            <a:ext cx="10515600" cy="582650"/>
          </a:xfrm>
        </p:spPr>
        <p:txBody>
          <a:bodyPr>
            <a:normAutofit fontScale="90000"/>
          </a:bodyPr>
          <a:lstStyle/>
          <a:p>
            <a:r>
              <a:rPr lang="en-US" dirty="0"/>
              <a:t>What Exactly Is a Measure?</a:t>
            </a:r>
          </a:p>
        </p:txBody>
      </p:sp>
      <p:sp>
        <p:nvSpPr>
          <p:cNvPr id="3" name="Content Placeholder 2"/>
          <p:cNvSpPr>
            <a:spLocks noGrp="1"/>
          </p:cNvSpPr>
          <p:nvPr>
            <p:ph idx="1"/>
          </p:nvPr>
        </p:nvSpPr>
        <p:spPr/>
        <p:txBody>
          <a:bodyPr/>
          <a:lstStyle/>
          <a:p>
            <a:r>
              <a:rPr lang="en-US" dirty="0"/>
              <a:t>A measure collects information such as:</a:t>
            </a:r>
          </a:p>
          <a:p>
            <a:pPr lvl="1"/>
            <a:r>
              <a:rPr lang="en-US" dirty="0"/>
              <a:t>Viral suppression</a:t>
            </a:r>
          </a:p>
          <a:p>
            <a:pPr lvl="1"/>
            <a:r>
              <a:rPr lang="en-US" dirty="0"/>
              <a:t>Amount of time it takes to pay an invoice </a:t>
            </a:r>
          </a:p>
          <a:p>
            <a:r>
              <a:rPr lang="en-US" dirty="0"/>
              <a:t>A measure has many an alias</a:t>
            </a:r>
          </a:p>
          <a:p>
            <a:pPr lvl="1"/>
            <a:r>
              <a:rPr lang="en-US" dirty="0"/>
              <a:t>Key performance indicators</a:t>
            </a:r>
          </a:p>
          <a:p>
            <a:pPr lvl="1"/>
            <a:r>
              <a:rPr lang="en-US" dirty="0"/>
              <a:t>Indicator (also trailing or leading)</a:t>
            </a:r>
          </a:p>
          <a:p>
            <a:r>
              <a:rPr lang="en-US" dirty="0"/>
              <a:t>There are two basic types of measures</a:t>
            </a:r>
          </a:p>
          <a:p>
            <a:pPr lvl="1"/>
            <a:r>
              <a:rPr lang="en-US" dirty="0"/>
              <a:t>Process</a:t>
            </a:r>
          </a:p>
          <a:p>
            <a:pPr lvl="1"/>
            <a:r>
              <a:rPr lang="en-US" dirty="0"/>
              <a:t>Outcome</a:t>
            </a:r>
          </a:p>
          <a:p>
            <a:endParaRPr lang="en-US" dirty="0"/>
          </a:p>
          <a:p>
            <a:pPr lvl="1"/>
            <a:endParaRPr lang="en-US" dirty="0"/>
          </a:p>
        </p:txBody>
      </p:sp>
    </p:spTree>
    <p:custDataLst>
      <p:tags r:id="rId1"/>
    </p:custDataLst>
    <p:extLst>
      <p:ext uri="{BB962C8B-B14F-4D97-AF65-F5344CB8AC3E}">
        <p14:creationId xmlns:p14="http://schemas.microsoft.com/office/powerpoint/2010/main" val="2229306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6F5AA-EFF9-432C-984A-79F951C7429B}"/>
              </a:ext>
            </a:extLst>
          </p:cNvPr>
          <p:cNvSpPr>
            <a:spLocks noGrp="1"/>
          </p:cNvSpPr>
          <p:nvPr>
            <p:ph type="title"/>
          </p:nvPr>
        </p:nvSpPr>
        <p:spPr/>
        <p:txBody>
          <a:bodyPr>
            <a:normAutofit fontScale="90000"/>
          </a:bodyPr>
          <a:lstStyle/>
          <a:p>
            <a:r>
              <a:rPr lang="en-US" dirty="0"/>
              <a:t>Elements of a Performance Measure</a:t>
            </a:r>
          </a:p>
        </p:txBody>
      </p:sp>
      <p:sp>
        <p:nvSpPr>
          <p:cNvPr id="3" name="Content Placeholder 2">
            <a:extLst>
              <a:ext uri="{FF2B5EF4-FFF2-40B4-BE49-F238E27FC236}">
                <a16:creationId xmlns:a16="http://schemas.microsoft.com/office/drawing/2014/main" id="{7F32F6AC-6440-4616-A196-20DA46D5592A}"/>
              </a:ext>
            </a:extLst>
          </p:cNvPr>
          <p:cNvSpPr>
            <a:spLocks noGrp="1"/>
          </p:cNvSpPr>
          <p:nvPr>
            <p:ph idx="1"/>
          </p:nvPr>
        </p:nvSpPr>
        <p:spPr/>
        <p:txBody>
          <a:bodyPr/>
          <a:lstStyle/>
          <a:p>
            <a:r>
              <a:rPr lang="en-US" dirty="0"/>
              <a:t>Description – the details of the measure </a:t>
            </a:r>
          </a:p>
          <a:p>
            <a:r>
              <a:rPr lang="en-US" dirty="0"/>
              <a:t>Numerator – the result of an intervention </a:t>
            </a:r>
          </a:p>
          <a:p>
            <a:r>
              <a:rPr lang="en-US" dirty="0"/>
              <a:t>Denominator – the “universe” of who or what your measuring</a:t>
            </a:r>
          </a:p>
          <a:p>
            <a:r>
              <a:rPr lang="en-US" dirty="0"/>
              <a:t>Exclusions – describes who is </a:t>
            </a:r>
            <a:r>
              <a:rPr lang="en-US" b="1" dirty="0"/>
              <a:t>not</a:t>
            </a:r>
            <a:r>
              <a:rPr lang="en-US" dirty="0"/>
              <a:t> in the measurement population</a:t>
            </a:r>
          </a:p>
        </p:txBody>
      </p:sp>
    </p:spTree>
    <p:custDataLst>
      <p:tags r:id="rId1"/>
    </p:custDataLst>
    <p:extLst>
      <p:ext uri="{BB962C8B-B14F-4D97-AF65-F5344CB8AC3E}">
        <p14:creationId xmlns:p14="http://schemas.microsoft.com/office/powerpoint/2010/main" val="826224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2FA54-643B-459C-AF7A-55FA6ED6D836}"/>
              </a:ext>
            </a:extLst>
          </p:cNvPr>
          <p:cNvSpPr>
            <a:spLocks noGrp="1"/>
          </p:cNvSpPr>
          <p:nvPr>
            <p:ph type="title"/>
          </p:nvPr>
        </p:nvSpPr>
        <p:spPr>
          <a:xfrm>
            <a:off x="838200" y="482600"/>
            <a:ext cx="10515600" cy="1156137"/>
          </a:xfrm>
        </p:spPr>
        <p:txBody>
          <a:bodyPr>
            <a:normAutofit fontScale="90000"/>
          </a:bodyPr>
          <a:lstStyle/>
          <a:p>
            <a:r>
              <a:rPr lang="en-US" dirty="0"/>
              <a:t>Example of a Good Measure</a:t>
            </a:r>
            <a:br>
              <a:rPr lang="en-US" dirty="0"/>
            </a:br>
            <a:r>
              <a:rPr lang="en-US" dirty="0"/>
              <a:t>HAB Viral Suppression Measure*</a:t>
            </a:r>
          </a:p>
        </p:txBody>
      </p:sp>
      <p:sp>
        <p:nvSpPr>
          <p:cNvPr id="3" name="Content Placeholder 2">
            <a:extLst>
              <a:ext uri="{FF2B5EF4-FFF2-40B4-BE49-F238E27FC236}">
                <a16:creationId xmlns:a16="http://schemas.microsoft.com/office/drawing/2014/main" id="{3E011241-877B-41F7-B970-75CC51A5CA2E}"/>
              </a:ext>
            </a:extLst>
          </p:cNvPr>
          <p:cNvSpPr>
            <a:spLocks noGrp="1"/>
          </p:cNvSpPr>
          <p:nvPr>
            <p:ph idx="1"/>
          </p:nvPr>
        </p:nvSpPr>
        <p:spPr>
          <a:xfrm>
            <a:off x="838200" y="1638738"/>
            <a:ext cx="10515600" cy="3897261"/>
          </a:xfrm>
        </p:spPr>
        <p:txBody>
          <a:bodyPr>
            <a:normAutofit lnSpcReduction="10000"/>
          </a:bodyPr>
          <a:lstStyle/>
          <a:p>
            <a:r>
              <a:rPr lang="en-US" dirty="0"/>
              <a:t>Description: Percentage of patients, regardless of age, with a diagnosis of HIV with a HIV viral load less than 200 copies/ml at last viral load test during the measurement year. </a:t>
            </a:r>
          </a:p>
          <a:p>
            <a:r>
              <a:rPr lang="en-US" dirty="0"/>
              <a:t>Numerator: Number of patients in the denominator with a HIV viral load less than 200 copies/ml at last HIV viral load test during the measurement year </a:t>
            </a:r>
          </a:p>
          <a:p>
            <a:r>
              <a:rPr lang="en-US" dirty="0"/>
              <a:t>Denominator: Number of patients, regardless of age, with a diagnosis of HIV with at least one medical visit in the measurement year</a:t>
            </a:r>
          </a:p>
          <a:p>
            <a:r>
              <a:rPr lang="en-US" dirty="0"/>
              <a:t>Exclusions:  None</a:t>
            </a:r>
          </a:p>
        </p:txBody>
      </p:sp>
      <p:sp>
        <p:nvSpPr>
          <p:cNvPr id="4" name="TextBox 3">
            <a:extLst>
              <a:ext uri="{FF2B5EF4-FFF2-40B4-BE49-F238E27FC236}">
                <a16:creationId xmlns:a16="http://schemas.microsoft.com/office/drawing/2014/main" id="{9AC8CD0A-59BE-48A2-A0F2-5DA1D7CAB8BE}"/>
              </a:ext>
            </a:extLst>
          </p:cNvPr>
          <p:cNvSpPr txBox="1"/>
          <p:nvPr/>
        </p:nvSpPr>
        <p:spPr>
          <a:xfrm>
            <a:off x="1714500" y="5535999"/>
            <a:ext cx="9906000" cy="276999"/>
          </a:xfrm>
          <a:prstGeom prst="rect">
            <a:avLst/>
          </a:prstGeom>
          <a:noFill/>
        </p:spPr>
        <p:txBody>
          <a:bodyPr wrap="square" rtlCol="0">
            <a:spAutoFit/>
          </a:bodyPr>
          <a:lstStyle/>
          <a:p>
            <a:pPr algn="r"/>
            <a:r>
              <a:rPr lang="en-US" sz="1200" dirty="0"/>
              <a:t>* https://hab.hrsa.gov/sites/default/files/hab/clinical-quality-management/coremeasures.pdf</a:t>
            </a:r>
            <a:endParaRPr lang="en-US" dirty="0"/>
          </a:p>
        </p:txBody>
      </p:sp>
    </p:spTree>
    <p:custDataLst>
      <p:tags r:id="rId1"/>
    </p:custDataLst>
    <p:extLst>
      <p:ext uri="{BB962C8B-B14F-4D97-AF65-F5344CB8AC3E}">
        <p14:creationId xmlns:p14="http://schemas.microsoft.com/office/powerpoint/2010/main" val="3360860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AE6D7-5358-4357-B3F8-E639FD816270}"/>
              </a:ext>
            </a:extLst>
          </p:cNvPr>
          <p:cNvSpPr>
            <a:spLocks noGrp="1"/>
          </p:cNvSpPr>
          <p:nvPr>
            <p:ph type="title"/>
          </p:nvPr>
        </p:nvSpPr>
        <p:spPr/>
        <p:txBody>
          <a:bodyPr>
            <a:normAutofit fontScale="90000"/>
          </a:bodyPr>
          <a:lstStyle/>
          <a:p>
            <a:r>
              <a:rPr lang="en-US" dirty="0"/>
              <a:t>Elements of a Good Performance Measure</a:t>
            </a:r>
          </a:p>
        </p:txBody>
      </p:sp>
      <p:sp>
        <p:nvSpPr>
          <p:cNvPr id="3" name="Content Placeholder 2">
            <a:extLst>
              <a:ext uri="{FF2B5EF4-FFF2-40B4-BE49-F238E27FC236}">
                <a16:creationId xmlns:a16="http://schemas.microsoft.com/office/drawing/2014/main" id="{618A77DB-E443-4531-9039-4D914584B515}"/>
              </a:ext>
            </a:extLst>
          </p:cNvPr>
          <p:cNvSpPr>
            <a:spLocks noGrp="1"/>
          </p:cNvSpPr>
          <p:nvPr>
            <p:ph idx="1"/>
          </p:nvPr>
        </p:nvSpPr>
        <p:spPr>
          <a:xfrm>
            <a:off x="838200" y="1409054"/>
            <a:ext cx="10515600" cy="3295681"/>
          </a:xfrm>
        </p:spPr>
        <p:txBody>
          <a:bodyPr>
            <a:normAutofit fontScale="92500" lnSpcReduction="10000"/>
          </a:bodyPr>
          <a:lstStyle/>
          <a:p>
            <a:r>
              <a:rPr lang="en-US" b="1" dirty="0"/>
              <a:t>Importance: </a:t>
            </a:r>
            <a:r>
              <a:rPr lang="en-US" sz="2400" dirty="0"/>
              <a:t>Extent to which the specific measure focus is evidence-based, important to making significant gains in healthcare quality, and improving health outcomes for a specific high-priority (high-impact) aspect of healthcare where there is variation in or overall less-than-optimal performance.</a:t>
            </a:r>
          </a:p>
          <a:p>
            <a:r>
              <a:rPr lang="en-US" b="1" dirty="0"/>
              <a:t>Scientifically Sound (Measurability):</a:t>
            </a:r>
            <a:r>
              <a:rPr lang="en-US" dirty="0"/>
              <a:t> </a:t>
            </a:r>
            <a:r>
              <a:rPr lang="en-US" sz="2600" dirty="0"/>
              <a:t>Extent to which the measure, as specified, produces consistent (reliable) and credible (valid) results about the quality of care when implemented. </a:t>
            </a:r>
          </a:p>
          <a:p>
            <a:r>
              <a:rPr lang="en-US" b="1" dirty="0"/>
              <a:t>Feasibility (Achievability):</a:t>
            </a:r>
            <a:r>
              <a:rPr lang="en-US" dirty="0"/>
              <a:t> </a:t>
            </a:r>
            <a:r>
              <a:rPr lang="en-US" sz="2600" dirty="0"/>
              <a:t>Extent to which the specifications, including measure logic, required data that are readily available or could be captured without undue burden and can be implemented for performance measurement.</a:t>
            </a:r>
          </a:p>
          <a:p>
            <a:endParaRPr lang="en-US" dirty="0"/>
          </a:p>
        </p:txBody>
      </p:sp>
      <p:sp>
        <p:nvSpPr>
          <p:cNvPr id="4" name="TextBox 3">
            <a:extLst>
              <a:ext uri="{FF2B5EF4-FFF2-40B4-BE49-F238E27FC236}">
                <a16:creationId xmlns:a16="http://schemas.microsoft.com/office/drawing/2014/main" id="{772F6339-4EFC-417C-BEEA-ACB03AE4D673}"/>
              </a:ext>
            </a:extLst>
          </p:cNvPr>
          <p:cNvSpPr txBox="1"/>
          <p:nvPr/>
        </p:nvSpPr>
        <p:spPr>
          <a:xfrm>
            <a:off x="4616245" y="5369035"/>
            <a:ext cx="2698955" cy="369332"/>
          </a:xfrm>
          <a:prstGeom prst="rect">
            <a:avLst/>
          </a:prstGeom>
          <a:solidFill>
            <a:schemeClr val="accent1">
              <a:lumMod val="40000"/>
              <a:lumOff val="60000"/>
            </a:schemeClr>
          </a:solidFill>
        </p:spPr>
        <p:txBody>
          <a:bodyPr wrap="square" rtlCol="0">
            <a:spAutoFit/>
          </a:bodyPr>
          <a:lstStyle/>
          <a:p>
            <a:pPr algn="ctr"/>
            <a:r>
              <a:rPr lang="en-US" dirty="0"/>
              <a:t>Continue</a:t>
            </a:r>
          </a:p>
        </p:txBody>
      </p:sp>
    </p:spTree>
    <p:custDataLst>
      <p:tags r:id="rId1"/>
    </p:custDataLst>
    <p:extLst>
      <p:ext uri="{BB962C8B-B14F-4D97-AF65-F5344CB8AC3E}">
        <p14:creationId xmlns:p14="http://schemas.microsoft.com/office/powerpoint/2010/main" val="748314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DABD7-0FC5-4CBE-8ECF-1980CC2358A6}"/>
              </a:ext>
            </a:extLst>
          </p:cNvPr>
          <p:cNvSpPr>
            <a:spLocks noGrp="1"/>
          </p:cNvSpPr>
          <p:nvPr>
            <p:ph type="title"/>
          </p:nvPr>
        </p:nvSpPr>
        <p:spPr/>
        <p:txBody>
          <a:bodyPr>
            <a:normAutofit fontScale="90000"/>
          </a:bodyPr>
          <a:lstStyle/>
          <a:p>
            <a:r>
              <a:rPr lang="en-US" dirty="0"/>
              <a:t>Elements of a Good Performance Measure</a:t>
            </a:r>
          </a:p>
        </p:txBody>
      </p:sp>
      <p:sp>
        <p:nvSpPr>
          <p:cNvPr id="3" name="Content Placeholder 2">
            <a:extLst>
              <a:ext uri="{FF2B5EF4-FFF2-40B4-BE49-F238E27FC236}">
                <a16:creationId xmlns:a16="http://schemas.microsoft.com/office/drawing/2014/main" id="{1A5389B1-461A-422E-A901-9677488BF904}"/>
              </a:ext>
            </a:extLst>
          </p:cNvPr>
          <p:cNvSpPr>
            <a:spLocks noGrp="1"/>
          </p:cNvSpPr>
          <p:nvPr>
            <p:ph idx="1"/>
          </p:nvPr>
        </p:nvSpPr>
        <p:spPr>
          <a:xfrm>
            <a:off x="838200" y="1641282"/>
            <a:ext cx="10515600" cy="3032319"/>
          </a:xfrm>
        </p:spPr>
        <p:txBody>
          <a:bodyPr>
            <a:normAutofit/>
          </a:bodyPr>
          <a:lstStyle/>
          <a:p>
            <a:r>
              <a:rPr lang="en-US" b="1" dirty="0"/>
              <a:t>Usability: </a:t>
            </a:r>
            <a:r>
              <a:rPr lang="en-US" sz="2400" dirty="0"/>
              <a:t>Extent to which potential audiences are using or could use performance results for both accountability and performance improvement to achieve the goal of high-quality, efficient healthcare for individuals or populations.</a:t>
            </a:r>
          </a:p>
          <a:p>
            <a:r>
              <a:rPr lang="en-US" b="1" dirty="0"/>
              <a:t>Measures Alignment:</a:t>
            </a:r>
            <a:r>
              <a:rPr lang="en-US" dirty="0"/>
              <a:t> Similar and competing measures should be compared and harmonized with the best measure retained and duplicate measures should be removed.</a:t>
            </a:r>
          </a:p>
          <a:p>
            <a:endParaRPr lang="en-US" dirty="0"/>
          </a:p>
        </p:txBody>
      </p:sp>
      <p:sp>
        <p:nvSpPr>
          <p:cNvPr id="6" name="TextBox 5">
            <a:extLst>
              <a:ext uri="{FF2B5EF4-FFF2-40B4-BE49-F238E27FC236}">
                <a16:creationId xmlns:a16="http://schemas.microsoft.com/office/drawing/2014/main" id="{9809BD67-28AF-4292-8272-85731CF45528}"/>
              </a:ext>
            </a:extLst>
          </p:cNvPr>
          <p:cNvSpPr txBox="1"/>
          <p:nvPr/>
        </p:nvSpPr>
        <p:spPr>
          <a:xfrm>
            <a:off x="838200" y="4905830"/>
            <a:ext cx="10515600" cy="553998"/>
          </a:xfrm>
          <a:prstGeom prst="rect">
            <a:avLst/>
          </a:prstGeom>
          <a:noFill/>
        </p:spPr>
        <p:txBody>
          <a:bodyPr wrap="square" rtlCol="0">
            <a:spAutoFit/>
          </a:bodyPr>
          <a:lstStyle/>
          <a:p>
            <a:r>
              <a:rPr lang="en-US" dirty="0">
                <a:latin typeface="Garamond" panose="02020404030301010803" pitchFamily="18" charset="0"/>
              </a:rPr>
              <a:t>Definitions of measure evaluation criteria as defined by the National Quality Forum (</a:t>
            </a:r>
            <a:r>
              <a:rPr lang="en-US" dirty="0" err="1">
                <a:latin typeface="Garamond" panose="02020404030301010803" pitchFamily="18" charset="0"/>
              </a:rPr>
              <a:t>NQF</a:t>
            </a:r>
            <a:r>
              <a:rPr lang="en-US" dirty="0">
                <a:latin typeface="Garamond" panose="02020404030301010803" pitchFamily="18" charset="0"/>
              </a:rPr>
              <a:t>). To learn more: </a:t>
            </a:r>
            <a:r>
              <a:rPr lang="en-US" sz="1200" dirty="0">
                <a:latin typeface="Garamond" panose="02020404030301010803" pitchFamily="18" charset="0"/>
                <a:hlinkClick r:id="rId4"/>
              </a:rPr>
              <a:t>http://www.qualityforum.org/Measuring_Performance/Submitting_Standards/Measure_Evaluation_Criteria.aspx#importance</a:t>
            </a:r>
            <a:endParaRPr lang="en-US" sz="1200" dirty="0">
              <a:latin typeface="Garamond" panose="02020404030301010803" pitchFamily="18" charset="0"/>
            </a:endParaRPr>
          </a:p>
        </p:txBody>
      </p:sp>
    </p:spTree>
    <p:custDataLst>
      <p:tags r:id="rId1"/>
    </p:custDataLst>
    <p:extLst>
      <p:ext uri="{BB962C8B-B14F-4D97-AF65-F5344CB8AC3E}">
        <p14:creationId xmlns:p14="http://schemas.microsoft.com/office/powerpoint/2010/main" val="182827716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ARTICULATE_DESIGN_ID_OFFICE THEME" val="8IDh9yGa"/>
  <p:tag name="ARTICULATE_DESIGN_ID_CQII TEMPLATE" val="wGb3yK8U"/>
  <p:tag name="ARTICULATE_DESIGN_ID_1_OFFICE THEME" val="f1yZABuo"/>
  <p:tag name="MMPROD_UIDATA" val="&lt;database version=&quot;11.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Introducing Performance Measures&amp;quot;&quot;/&gt;&lt;property id=&quot;20307&quot; value=&quot;256&quot;/&gt;&lt;/object&gt;&lt;object type=&quot;3&quot; unique_id=&quot;10005&quot;&gt;&lt;property id=&quot;20148&quot; value=&quot;5&quot;/&gt;&lt;property id=&quot;20300&quot; value=&quot;Slide 2 - &amp;quot;Learning Objectives&amp;quot;&quot;/&gt;&lt;property id=&quot;20307&quot; value=&quot;257&quot;/&gt;&lt;/object&gt;&lt;object type=&quot;3&quot; unique_id=&quot;10006&quot;&gt;&lt;property id=&quot;20148&quot; value=&quot;5&quot;/&gt;&lt;property id=&quot;20300&quot; value=&quot;Slide 3 - &amp;quot;What Exactly is a Measure?&amp;quot;&quot;/&gt;&lt;property id=&quot;20307&quot; value=&quot;258&quot;/&gt;&lt;/object&gt;&lt;object type=&quot;3&quot; unique_id=&quot;10007&quot;&gt;&lt;property id=&quot;20148&quot; value=&quot;5&quot;/&gt;&lt;property id=&quot;20300&quot; value=&quot;Slide 4 - &amp;quot;Why Would I Measure?&amp;quot;&quot;/&gt;&lt;property id=&quot;20307&quot; value=&quot;259&quot;/&gt;&lt;/object&gt;&lt;object type=&quot;3&quot; unique_id=&quot;10008&quot;&gt;&lt;property id=&quot;20148&quot; value=&quot;5&quot;/&gt;&lt;property id=&quot;20300&quot; value=&quot;Slide 5 - &amp;quot;What Constituents a Good Measure&amp;quot;&quot;/&gt;&lt;property id=&quot;20307&quot; value=&quot;260&quot;/&gt;&lt;/object&gt;&lt;object type=&quot;3&quot; unique_id=&quot;10058&quot;&gt;&lt;property id=&quot;20148&quot; value=&quot;5&quot;/&gt;&lt;property id=&quot;20300&quot; value=&quot;Slide 6 - &amp;quot;What Tools Can I use with Data?&amp;quot;&quot;/&gt;&lt;property id=&quot;20307&quot; value=&quot;261&quot;/&gt;&lt;/object&gt;&lt;/object&gt;&lt;/object&gt;&lt;/database&gt;"/>
  <p:tag name="SECTOMILLISECCONVERTED" val="1"/>
  <p:tag name="ARTICULATE_PRESENTATION_ID" val="221248"/>
  <p:tag name="ARTICULATE_PROJECT_CHECK" val="0"/>
  <p:tag name="ARTICULATE_USED_PAGE_ORIENTATION" val="1"/>
  <p:tag name="ARTICULATE_USED_PAGE_SIZE" val="7"/>
  <p:tag name="ARTICULATE_REFERENCE_ID" val="cd27a839-4c3e-431e-b8b1-3bc627d76a7b"/>
  <p:tag name="TAG_BACKING_FORM_KEY" val="3080284-c:\users\kfg01\documents\choosing an improvement project\part 1\part 1 introducing performance measures rev 3.pptx"/>
  <p:tag name="ARTICULATE_PRESENTER_VERSION" val="8"/>
  <p:tag name="ARTICULATE_SLIDE_COUNT" val="21"/>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UDIO_ID" val="256"/>
  <p:tag name="ARTICULATE_USED_LAYOUT" val="1"/>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UDIO_ID" val="257"/>
  <p:tag name="ARTICULATE_USED_LAYOUT" val="2"/>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NAV_LEVEL" val="1"/>
  <p:tag name="ARTICULATE_TOC_EXPANDED" val="True"/>
  <p:tag name="ARTICULATE_SLIDE_PRESENTER_GUID" val="951767f0-ad19-44dc-a585-02a056722931"/>
  <p:tag name="ARTICULATE_SLIDE_PAUSE" val="0"/>
  <p:tag name="ARTICULATE_HIDE_SLIDE" val="0"/>
  <p:tag name="ARTICULATE_PLAYER_CONTROL_PREVIOUS" val="True"/>
  <p:tag name="ARTICULATE_PLAYER_CONTROL_NEXT" val="True"/>
  <p:tag name="AUDIO_ID" val="275"/>
  <p:tag name="ARTICULATE_USED_LAYOUT" val="2"/>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UDIO_ID" val="260"/>
  <p:tag name="ARTICULATE_NAV_LEVEL" val="1"/>
  <p:tag name="ARTICULATE_TOC_EXPANDED" val="True"/>
  <p:tag name="ARTICULATE_SLIDE_PRESENTER_GUID" val="951767f0-ad19-44dc-a585-02a056722931"/>
  <p:tag name="ARTICULATE_SLIDE_PAUSE" val="0"/>
  <p:tag name="ARTICULATE_HIDE_SLIDE" val="0"/>
  <p:tag name="ARTICULATE_PLAYER_CONTROL_PREVIOUS" val="True"/>
  <p:tag name="ARTICULATE_PLAYER_CONTROL_NEXT" val="True"/>
  <p:tag name="ARTICULATE_USED_LAYOUT" val="2"/>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UDIO_ID" val="258"/>
  <p:tag name="ARTICULATE_USED_LAYOUT" val="2"/>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UDIO_ID" val="262"/>
  <p:tag name="ARTICULATE_USED_LAYOUT" val="2"/>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UDIO_ID" val="263"/>
  <p:tag name="ARTICULATE_USED_LAYOUT" val="2"/>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UDIO_ID" val="259"/>
  <p:tag name="ARTICULATE_USED_LAYOUT" val="2"/>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UDIO_ID" val="269"/>
  <p:tag name="ARTICULATE_USED_LAYOUT" val="2"/>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UDIO_ID" val="272"/>
  <p:tag name="ARTICULATE_USED_LAYOUT" val="2"/>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UDIO_ID" val="270"/>
  <p:tag name="ARTICULATE_USED_LAYOUT" val="2"/>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UDIO_ID" val="271"/>
  <p:tag name="ARTICULATE_USED_LAYOUT" val="2"/>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UDIO_ID" val="273"/>
  <p:tag name="ARTICULATE_USED_LAYOUT" val="2"/>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UDIO_ID" val="264"/>
  <p:tag name="ARTICULATE_USED_LAYOUT" val="2"/>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UDIO_ID" val="267"/>
  <p:tag name="ARTICULATE_USED_LAYOUT" val="2"/>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UDIO_ID" val="268"/>
  <p:tag name="ARTICULATE_USED_LAYOUT" val="2"/>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UDIO_ID" val="274"/>
  <p:tag name="ARTICULATE_USED_LAYOUT" val="2"/>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OVERRIDE" val="QUIZMAKER_QUIZ_SLIDE"/>
  <p:tag name="ARTICULATE_SLIDE_PAUSE" val="0"/>
  <p:tag name="QUIZMAKER_QUIZ_SLIDE_ID" val="283"/>
  <p:tag name="QUIZMAKER_QUIZ_FILENAME" val="C:\Users\kfg01\Documents\Choosing an Improvement Project\Part 1\Intro to performance measures.quiz"/>
  <p:tag name="ARTICULATE_TITLE_TAG" val="Intro to performance measures"/>
  <p:tag name="ARTICULATE_DESCRIPTION" val="Quiz - 5 questions"/>
  <p:tag name="ELAPSEDTIME" val="0.00"/>
  <p:tag name="ARTICULATE_PLAYER_CONTROL_PLAYPAUSE" val="False"/>
  <p:tag name="ARTICULATE_PLAYER_SEEKBAR" val="False"/>
  <p:tag name="AQP_PASS_SCORE" val="80"/>
  <p:tag name="QUIZMAKER_QUIZ_TITLE" val="Intro to performance measures"/>
  <p:tag name="EMBEDDEDCONTENT_LASTWRITETIMEUTC" val="2020-10-16 17:33:31Z"/>
  <p:tag name="ARTICULATE_LOCK_SLIDE" val="1"/>
  <p:tag name="AQP_PASS_ACTION" val="2"/>
  <p:tag name="AQP_PASS_ACTION_SLIDEID" val="-1"/>
  <p:tag name="AQP_FAIL_ACTION" val="2"/>
  <p:tag name="AQP_FAIL_ACTION_SLIDEID" val="-1"/>
  <p:tag name="AQP_ADVANCE_MODE" val="0"/>
  <p:tag name="ARTICULATE_SHOW_IN_MENU" val="multipleitems"/>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QM_PROPERTY" val="1"/>
  <p:tag name="ART_QM_A" val="1"/>
</p:tagLst>
</file>

<file path=ppt/tags/tag32.xml><?xml version="1.0" encoding="utf-8"?>
<p:tagLst xmlns:a="http://schemas.openxmlformats.org/drawingml/2006/main" xmlns:r="http://schemas.openxmlformats.org/officeDocument/2006/relationships" xmlns:p="http://schemas.openxmlformats.org/presentationml/2006/main">
  <p:tag name="ART_QM_A" val="1"/>
</p:tagLst>
</file>

<file path=ppt/tags/tag33.xml><?xml version="1.0" encoding="utf-8"?>
<p:tagLst xmlns:a="http://schemas.openxmlformats.org/drawingml/2006/main" xmlns:r="http://schemas.openxmlformats.org/officeDocument/2006/relationships" xmlns:p="http://schemas.openxmlformats.org/presentationml/2006/main">
  <p:tag name="ART_QM_B"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E7634A5-1E60-4AC1-8850-92D292157602}" vid="{6CD4AED8-9C46-4852-9ECF-31163931FD83}"/>
    </a:ext>
  </a:extLst>
</a:theme>
</file>

<file path=ppt/theme/theme2.xml><?xml version="1.0" encoding="utf-8"?>
<a:theme xmlns:a="http://schemas.openxmlformats.org/drawingml/2006/main" name="CQII templa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QII template.potx" id="{C660CDE0-E0F8-4248-9359-A86196036A6F}" vid="{E7E4E462-EB77-40D5-9E46-D1C7C23135A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CQII template</Template>
  <TotalTime>3900</TotalTime>
  <Words>2017</Words>
  <Application>Microsoft Office PowerPoint</Application>
  <PresentationFormat>Widescreen</PresentationFormat>
  <Paragraphs>232</Paragraphs>
  <Slides>21</Slides>
  <Notes>18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21</vt:i4>
      </vt:variant>
    </vt:vector>
  </HeadingPairs>
  <TitlesOfParts>
    <vt:vector size="26" baseType="lpstr">
      <vt:lpstr>Arial</vt:lpstr>
      <vt:lpstr>Calibri</vt:lpstr>
      <vt:lpstr>Garamond</vt:lpstr>
      <vt:lpstr>1_Office Theme</vt:lpstr>
      <vt:lpstr>CQII template</vt:lpstr>
      <vt:lpstr> CQII Quality Academy Introducing Performance Measures</vt:lpstr>
      <vt:lpstr>Learning Objectives</vt:lpstr>
      <vt:lpstr>HAB Guidelines</vt:lpstr>
      <vt:lpstr>HAB Guidelines on Performance Measures*</vt:lpstr>
      <vt:lpstr>What Exactly Is a Measure?</vt:lpstr>
      <vt:lpstr>Elements of a Performance Measure</vt:lpstr>
      <vt:lpstr>Example of a Good Measure HAB Viral Suppression Measure*</vt:lpstr>
      <vt:lpstr>Elements of a Good Performance Measure</vt:lpstr>
      <vt:lpstr>Elements of a Good Performance Measure</vt:lpstr>
      <vt:lpstr>Why Would I Measure?</vt:lpstr>
      <vt:lpstr>Two Main Types of Measures</vt:lpstr>
      <vt:lpstr>Process Measures</vt:lpstr>
      <vt:lpstr>Outcome Measures</vt:lpstr>
      <vt:lpstr>Two Scenarios</vt:lpstr>
      <vt:lpstr>Process Measures</vt:lpstr>
      <vt:lpstr>Outcome Measures</vt:lpstr>
      <vt:lpstr>Do I Build a Measure or Use Existing Ones?</vt:lpstr>
      <vt:lpstr>Do I Build a Measure or Use Existing Ones?</vt:lpstr>
      <vt:lpstr>Do I Build a Measure or Use Existing Ones?</vt:lpstr>
      <vt:lpstr>Resources for Measures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kfg01</dc:creator>
  <cp:lastModifiedBy>Garrett, Kevin F (HEALTH)</cp:lastModifiedBy>
  <cp:revision>81</cp:revision>
  <dcterms:created xsi:type="dcterms:W3CDTF">2020-07-21T14:19:07Z</dcterms:created>
  <dcterms:modified xsi:type="dcterms:W3CDTF">2021-02-16T19:27:34Z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Presentation1</vt:lpwstr>
  </property>
  <property fmtid="{D5CDD505-2E9C-101B-9397-08002B2CF9AE}" pid="3" name="ArticulateUseProject">
    <vt:lpwstr>1</vt:lpwstr>
  </property>
  <property fmtid="{D5CDD505-2E9C-101B-9397-08002B2CF9AE}" pid="4" name="ArticulateProjectVersion">
    <vt:lpwstr>8</vt:lpwstr>
  </property>
  <property fmtid="{D5CDD505-2E9C-101B-9397-08002B2CF9AE}" pid="5" name="ArticulateGUID">
    <vt:lpwstr>0BFDD007-64D3-4F2B-ACD3-DC2294DF5FE0</vt:lpwstr>
  </property>
  <property fmtid="{D5CDD505-2E9C-101B-9397-08002B2CF9AE}" pid="6" name="ArticulateProjectFull">
    <vt:lpwstr>C:\Users\kfg01\Documents\Choosing an Improvement Project\Part 1\Part 1 Introducing Performance Measures rev 3 CM.ppta</vt:lpwstr>
  </property>
</Properties>
</file>