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</p:sldMasterIdLst>
  <p:notesMasterIdLst>
    <p:notesMasterId r:id="rId34"/>
  </p:notesMasterIdLst>
  <p:sldIdLst>
    <p:sldId id="256" r:id="rId3"/>
    <p:sldId id="258" r:id="rId4"/>
    <p:sldId id="315" r:id="rId5"/>
    <p:sldId id="842" r:id="rId6"/>
    <p:sldId id="836" r:id="rId7"/>
    <p:sldId id="835" r:id="rId8"/>
    <p:sldId id="850" r:id="rId9"/>
    <p:sldId id="851" r:id="rId10"/>
    <p:sldId id="852" r:id="rId11"/>
    <p:sldId id="838" r:id="rId12"/>
    <p:sldId id="837" r:id="rId13"/>
    <p:sldId id="839" r:id="rId14"/>
    <p:sldId id="320" r:id="rId15"/>
    <p:sldId id="840" r:id="rId16"/>
    <p:sldId id="841" r:id="rId17"/>
    <p:sldId id="319" r:id="rId18"/>
    <p:sldId id="854" r:id="rId19"/>
    <p:sldId id="285" r:id="rId20"/>
    <p:sldId id="326" r:id="rId21"/>
    <p:sldId id="310" r:id="rId22"/>
    <p:sldId id="848" r:id="rId23"/>
    <p:sldId id="834" r:id="rId24"/>
    <p:sldId id="297" r:id="rId25"/>
    <p:sldId id="845" r:id="rId26"/>
    <p:sldId id="318" r:id="rId27"/>
    <p:sldId id="317" r:id="rId28"/>
    <p:sldId id="327" r:id="rId29"/>
    <p:sldId id="332" r:id="rId30"/>
    <p:sldId id="856" r:id="rId31"/>
    <p:sldId id="853" r:id="rId32"/>
    <p:sldId id="857" r:id="rId33"/>
  </p:sldIdLst>
  <p:sldSz cx="12192000" cy="6858000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emens Steinbock" initials="CS" lastIdx="2" clrIdx="0">
    <p:extLst>
      <p:ext uri="{19B8F6BF-5375-455C-9EA6-DF929625EA0E}">
        <p15:presenceInfo xmlns:p15="http://schemas.microsoft.com/office/powerpoint/2012/main" userId="ddbf4e62fc8ebcf9" providerId="Windows Live"/>
      </p:ext>
    </p:extLst>
  </p:cmAuthor>
  <p:cmAuthor id="2" name="Maritim, Chepkorir (HRSA)" initials="MC(" lastIdx="2" clrIdx="1">
    <p:extLst>
      <p:ext uri="{19B8F6BF-5375-455C-9EA6-DF929625EA0E}">
        <p15:presenceInfo xmlns:p15="http://schemas.microsoft.com/office/powerpoint/2012/main" userId="S-1-5-21-1575576018-681398725-1848903544-563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E0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4" autoAdjust="0"/>
    <p:restoredTop sz="93788" autoAdjust="0"/>
  </p:normalViewPr>
  <p:slideViewPr>
    <p:cSldViewPr snapToGrid="0">
      <p:cViewPr varScale="1">
        <p:scale>
          <a:sx n="106" d="100"/>
          <a:sy n="10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A8FA761B-9C59-45B7-AC56-08ABE3081E92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7CEC30F2-BA7D-47B9-8382-190F49DB24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0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AE142484-5781-4807-BC7A-5207B1B459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6250BC7F-0573-40D3-A879-F400C24B1C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12E591F1-54BE-48CE-87EA-AB3034F1EB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8350" indent="-2936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2688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BE5BE7-4F8F-469D-B21A-8A13E77F5A75}" type="slidenum">
              <a:rPr lang="en-US" altLang="en-US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3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A7FFEA98-2BBE-4B5F-9CF0-2EC0E6E2CD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5D72860-7E04-4C3F-AF93-6FB0235F4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Jane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EC937C65-2F94-4C63-B102-1F1D2D5AE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1BF976-2214-49E5-B246-19EBE5D7445C}" type="slidenum">
              <a:rPr lang="en-US" altLang="en-US" smtClean="0">
                <a:latin typeface="Garamond" panose="02020404030301010803" pitchFamily="18" charset="0"/>
              </a:rPr>
              <a:pPr/>
              <a:t>20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8740C0F-F57D-4813-B001-851705F1EF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462E85F-4DDA-4D44-AD91-D93C5A989B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Jane</a:t>
            </a:r>
            <a:endParaRPr lang="en-US" altLang="en-US" dirty="0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1A7163D-6BC3-452E-BD07-1132DCD34347}"/>
              </a:ext>
            </a:extLst>
          </p:cNvPr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1" tIns="48321" rIns="96641" bIns="48321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C9FABA-9412-4155-9156-03FDEC1CEF7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34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C81B-7C9A-4AEB-BADA-C96D365EB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1724"/>
            <a:ext cx="9144000" cy="143827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B5BC9-F8EF-49E6-8CC5-A332B4542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1950"/>
            <a:ext cx="9144000" cy="108585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0764E-C1C1-4B2D-A256-B5985587CD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011" y="242706"/>
            <a:ext cx="5314476" cy="13574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93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01F2-AB19-4B26-8143-ABA3A199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33"/>
            <a:ext cx="10515600" cy="4874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E3FE-59CC-4E61-B47A-44E55BE67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46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2259874"/>
            <a:ext cx="10363200" cy="12148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524000" y="4195703"/>
            <a:ext cx="9144000" cy="10816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1CE37F-F6C4-4CD2-B8D1-485DD824D5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877" y="304800"/>
            <a:ext cx="7412677" cy="1398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19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3147" y="550593"/>
            <a:ext cx="10972800" cy="688974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23147" y="1553884"/>
            <a:ext cx="109728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FF0000"/>
              </a:buClr>
              <a:defRPr>
                <a:latin typeface="Garamond" panose="02020404030301010803" pitchFamily="18" charset="0"/>
              </a:defRPr>
            </a:lvl1pPr>
            <a:lvl2pPr>
              <a:buClr>
                <a:srgbClr val="FF0000"/>
              </a:buClr>
              <a:defRPr>
                <a:latin typeface="Garamond" panose="02020404030301010803" pitchFamily="18" charset="0"/>
              </a:defRPr>
            </a:lvl2pPr>
            <a:lvl3pPr>
              <a:buClr>
                <a:srgbClr val="FF0000"/>
              </a:buClr>
              <a:defRPr>
                <a:latin typeface="Garamond" panose="02020404030301010803" pitchFamily="18" charset="0"/>
              </a:defRPr>
            </a:lvl3pPr>
            <a:lvl4pPr>
              <a:buClr>
                <a:srgbClr val="FF0000"/>
              </a:buClr>
              <a:defRPr>
                <a:latin typeface="Garamond" panose="02020404030301010803" pitchFamily="18" charset="0"/>
              </a:defRPr>
            </a:lvl4pPr>
            <a:lvl5pPr>
              <a:buClr>
                <a:srgbClr val="FF0000"/>
              </a:buCl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id="{88077983-C86F-4D3C-B5A7-A55BA0A73E70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608516" y="624840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6C37C71D-7404-4480-84BE-535EF211CE84}" type="slidenum">
              <a:rPr lang="en-US" altLang="en-US" sz="1400" b="1" smtClean="0">
                <a:solidFill>
                  <a:schemeClr val="bg1"/>
                </a:solidFill>
                <a:latin typeface="Garamond" panose="02020404030301010803" pitchFamily="18" charset="0"/>
              </a:rPr>
              <a:pPr algn="r">
                <a:defRPr/>
              </a:pPr>
              <a:t>‹#›</a:t>
            </a:fld>
            <a:endParaRPr lang="en-US" altLang="en-US" sz="1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9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828BB-63F2-44F2-9E62-5ED33214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775"/>
            <a:ext cx="10515600" cy="48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9073B-FF28-4791-B631-D1F05D3B1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41280"/>
            <a:ext cx="10515600" cy="41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043CA26E-B781-48F4-9E7A-973E4840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1" y="6248400"/>
            <a:ext cx="76834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5CF40D49-8C19-4D1B-ADCD-75FB914DC242}" type="slidenum">
              <a:rPr lang="en-US" altLang="en-US" sz="1600" b="1" smtClean="0">
                <a:solidFill>
                  <a:schemeClr val="bg1"/>
                </a:solidFill>
                <a:latin typeface="Garamond" panose="02020404030301010803" pitchFamily="18" charset="0"/>
              </a:rPr>
              <a:pPr algn="ctr">
                <a:defRPr/>
              </a:pPr>
              <a:t>‹#›</a:t>
            </a:fld>
            <a:endParaRPr lang="en-US" alt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54612C35-451A-40C3-9BE0-64DF6E4F992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761"/>
            <a:ext cx="12192000" cy="761239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73300AB-46BA-452D-953B-0745D761FFE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068" y="6096761"/>
            <a:ext cx="2433732" cy="71347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45FE26-3743-4CCF-9FE9-3AD50CCCD6D1}"/>
              </a:ext>
            </a:extLst>
          </p:cNvPr>
          <p:cNvCxnSpPr/>
          <p:nvPr userDrawn="1"/>
        </p:nvCxnSpPr>
        <p:spPr>
          <a:xfrm>
            <a:off x="838200" y="423081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4"/>
    </p:custDataLst>
    <p:extLst>
      <p:ext uri="{BB962C8B-B14F-4D97-AF65-F5344CB8AC3E}">
        <p14:creationId xmlns:p14="http://schemas.microsoft.com/office/powerpoint/2010/main" val="82553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u="none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>
            <p:custDataLst>
              <p:tags r:id="rId5"/>
            </p:custDataLst>
          </p:nvPr>
        </p:nvSpPr>
        <p:spPr>
          <a:xfrm>
            <a:off x="7715796" y="6361611"/>
            <a:ext cx="416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Garamond" panose="02020404030301010803" pitchFamily="18" charset="0"/>
              </a:rPr>
              <a:t>National Quality Center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838200" y="6473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1EBBDC3-C379-4CF1-AB0C-A1957C759572}"/>
              </a:ext>
            </a:extLst>
          </p:cNvPr>
          <p:cNvCxnSpPr/>
          <p:nvPr userDrawn="1"/>
        </p:nvCxnSpPr>
        <p:spPr>
          <a:xfrm>
            <a:off x="838200" y="423081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4"/>
    </p:custDataLst>
    <p:extLst>
      <p:ext uri="{BB962C8B-B14F-4D97-AF65-F5344CB8AC3E}">
        <p14:creationId xmlns:p14="http://schemas.microsoft.com/office/powerpoint/2010/main" val="306726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healthqi.nyu.edu/improvement-journey/6-develop-ideas-for-chang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hyperlink" Target="https://qi.elft.nhs.uk/collection/developing-a-strategy-and-change-idea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XZamW4-Ys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2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Relationship Id="rId6" Type="http://schemas.openxmlformats.org/officeDocument/2006/relationships/hyperlink" Target="https://www.youtube.com/watch?v=B-xxpae6TE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merican_Psychological_Association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en.wikipedia.org/wiki/Psychological_Review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Relationship Id="rId6" Type="http://schemas.openxmlformats.org/officeDocument/2006/relationships/slide" Target="slide29.xml"/><Relationship Id="rId5" Type="http://schemas.openxmlformats.org/officeDocument/2006/relationships/hyperlink" Target="https://www.mindtools.com/pages/article/newTED_06.htm#:~:text=Force%20Field%20Analysis%20helps%20you%20to%20think%20about%20the%20pressures,piece%20of%20paper%20or%20whiteboard." TargetMode="Externa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Relationship Id="rId5" Type="http://schemas.openxmlformats.org/officeDocument/2006/relationships/slide" Target="slide19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hyperlink" Target="https://asq.org/quality-resources/seven-basic-quality-tools" TargetMode="Externa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2.xml"/><Relationship Id="rId6" Type="http://schemas.openxmlformats.org/officeDocument/2006/relationships/hyperlink" Target="https://www.6sigma.us/etc/what-is-ishikawa-fishbone-diagram/" TargetMode="External"/><Relationship Id="rId5" Type="http://schemas.openxmlformats.org/officeDocument/2006/relationships/hyperlink" Target="https://www.mindtools.com/pages/article/newTED_06.htm" TargetMode="External"/><Relationship Id="rId4" Type="http://schemas.openxmlformats.org/officeDocument/2006/relationships/hyperlink" Target="https://www.youtube.com/watch?v=YXZamW4-Ysk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45.xml"/><Relationship Id="rId7" Type="http://schemas.openxmlformats.org/officeDocument/2006/relationships/image" Target="../media/image19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18.tmp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slide" Target="slide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416A-B532-4323-A165-B898F5AAB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549" y="1653254"/>
            <a:ext cx="11004901" cy="1679308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Quality Academy</a:t>
            </a:r>
            <a:br>
              <a:rPr lang="en-US" dirty="0"/>
            </a:br>
            <a:r>
              <a:rPr lang="en-US" dirty="0"/>
              <a:t>The Model For Improvement:</a:t>
            </a:r>
            <a:br>
              <a:rPr lang="en-US" dirty="0"/>
            </a:br>
            <a:r>
              <a:rPr lang="en-US" sz="4000" dirty="0"/>
              <a:t>Put Your Data to 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67B574-A156-4A4E-9933-03C0653E7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32" y="3600476"/>
            <a:ext cx="3605135" cy="2290763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5" name="Picture 5" descr="Screen Shot 2020-08-13 at 1.41.09 PM.png">
            <a:extLst>
              <a:ext uri="{FF2B5EF4-FFF2-40B4-BE49-F238E27FC236}">
                <a16:creationId xmlns:a16="http://schemas.microsoft.com/office/drawing/2014/main" id="{9435D6C7-F8F4-4C7C-BEE7-A602918D95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" r="162" b="-1887"/>
          <a:stretch/>
        </p:blipFill>
        <p:spPr>
          <a:xfrm>
            <a:off x="21021" y="473220"/>
            <a:ext cx="12136838" cy="10703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4F0591-8342-40AE-B25E-FDE450502F9F}"/>
              </a:ext>
            </a:extLst>
          </p:cNvPr>
          <p:cNvSpPr txBox="1"/>
          <p:nvPr/>
        </p:nvSpPr>
        <p:spPr>
          <a:xfrm>
            <a:off x="9207374" y="5575938"/>
            <a:ext cx="2625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Place holder for date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577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F078-D584-42F7-8F7C-8A5789703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12" y="1712737"/>
            <a:ext cx="11210595" cy="4104289"/>
          </a:xfrm>
        </p:spPr>
        <p:txBody>
          <a:bodyPr>
            <a:normAutofit/>
          </a:bodyPr>
          <a:lstStyle/>
          <a:p>
            <a:r>
              <a:rPr lang="en-US" dirty="0"/>
              <a:t>Our Aim Statement also suggests something else, a hypothesis</a:t>
            </a:r>
          </a:p>
          <a:p>
            <a:r>
              <a:rPr lang="en-US" dirty="0"/>
              <a:t>The hypothesis which is not really specified in the Model for Improvement</a:t>
            </a:r>
          </a:p>
          <a:p>
            <a:pPr lvl="1"/>
            <a:r>
              <a:rPr lang="en-US" dirty="0"/>
              <a:t>It is simply an action and a result; if we do this, then this will happen</a:t>
            </a:r>
          </a:p>
          <a:p>
            <a:pPr lvl="1"/>
            <a:r>
              <a:rPr lang="en-US" dirty="0"/>
              <a:t>In our example, our hypothesis is: </a:t>
            </a:r>
            <a:r>
              <a:rPr lang="en-US" i="1" dirty="0"/>
              <a:t>If we lower the no-show rates, then viral suppression rates should increase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748E2B-21F3-4261-94B0-0DF0B5C1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511" y="503238"/>
            <a:ext cx="10957789" cy="8805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5F997D-3FF5-4729-88C5-5A2FA623900B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72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17D0-75AA-4334-A22D-BB633CB0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04" y="503836"/>
            <a:ext cx="10919960" cy="1049835"/>
          </a:xfrm>
        </p:spPr>
        <p:txBody>
          <a:bodyPr>
            <a:normAutofit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2: How will we know that a change is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15F7-55A7-445C-8642-44E8286C4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4" y="1776582"/>
            <a:ext cx="11129331" cy="3953691"/>
          </a:xfrm>
        </p:spPr>
        <p:txBody>
          <a:bodyPr>
            <a:normAutofit/>
          </a:bodyPr>
          <a:lstStyle/>
          <a:p>
            <a:r>
              <a:rPr lang="en-US" dirty="0"/>
              <a:t>This is a good time for fact finding</a:t>
            </a:r>
          </a:p>
          <a:p>
            <a:pPr lvl="1"/>
            <a:r>
              <a:rPr lang="en-US" dirty="0"/>
              <a:t>What may make a positive effect on the Aim statement</a:t>
            </a:r>
          </a:p>
          <a:p>
            <a:pPr lvl="1"/>
            <a:r>
              <a:rPr lang="en-US" dirty="0"/>
              <a:t>Knowledge of/from the past is helpful in deciding the future</a:t>
            </a:r>
          </a:p>
          <a:p>
            <a:r>
              <a:rPr lang="en-US" dirty="0"/>
              <a:t>This is where you dig into your data – do a deeper dive</a:t>
            </a:r>
          </a:p>
          <a:p>
            <a:pPr lvl="1"/>
            <a:r>
              <a:rPr lang="en-US" dirty="0"/>
              <a:t>Tools are useful to do that</a:t>
            </a:r>
          </a:p>
          <a:p>
            <a:pPr lvl="2"/>
            <a:r>
              <a:rPr lang="en-US" dirty="0"/>
              <a:t>Flowcharts </a:t>
            </a:r>
          </a:p>
          <a:p>
            <a:pPr lvl="2"/>
            <a:r>
              <a:rPr lang="en-US" dirty="0"/>
              <a:t>Ishikawa diagrams</a:t>
            </a:r>
          </a:p>
          <a:p>
            <a:pPr lvl="2"/>
            <a:r>
              <a:rPr lang="en-US" dirty="0"/>
              <a:t>Column or bar charts (see webinar 2 in this series)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305CEF-78AE-4077-9E1B-92173D172A83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968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F50F-B460-4768-9977-5E1DE8B7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979" y="333903"/>
            <a:ext cx="8796042" cy="1137443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2: How will we know that a change is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A7CEC-80A7-47EF-8ED3-B117A100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16" y="2277734"/>
            <a:ext cx="11131767" cy="23025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start to think about measures here</a:t>
            </a:r>
          </a:p>
          <a:p>
            <a:pPr lvl="1"/>
            <a:r>
              <a:rPr lang="en-US" dirty="0"/>
              <a:t>Measures allow you to judge the effect the changes are having</a:t>
            </a:r>
          </a:p>
          <a:p>
            <a:pPr lvl="1"/>
            <a:r>
              <a:rPr lang="en-US" dirty="0"/>
              <a:t>Only use a few and make sure they let you know you’re actually making an improvement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E07573-5F0A-4F04-968B-88F58434AE75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010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E40-F52C-4FC0-9649-69CAE482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73" y="503836"/>
            <a:ext cx="8860778" cy="91249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 Example</a:t>
            </a:r>
            <a:br>
              <a:rPr lang="en-US" dirty="0"/>
            </a:br>
            <a:r>
              <a:rPr lang="en-US" dirty="0"/>
              <a:t>Step 2: How will we know that a change is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67" y="1845089"/>
            <a:ext cx="11131768" cy="4371895"/>
          </a:xfrm>
        </p:spPr>
        <p:txBody>
          <a:bodyPr>
            <a:normAutofit/>
          </a:bodyPr>
          <a:lstStyle/>
          <a:p>
            <a:r>
              <a:rPr lang="en-US" dirty="0"/>
              <a:t>We produce a run chart that shows the number of missed appointments each week for the past 5 months to establish a baseline</a:t>
            </a:r>
          </a:p>
          <a:p>
            <a:r>
              <a:rPr lang="en-US" dirty="0"/>
              <a:t>We will look at the number of missed appointments by age group, and by sex (deeper dive)</a:t>
            </a:r>
          </a:p>
          <a:p>
            <a:r>
              <a:rPr lang="en-US" dirty="0"/>
              <a:t>When we identify who is missing appointments, then we can do a further analysis to find out why (deeper dive)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4E481-D451-4008-9CB2-75EE3805CC0F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9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B7C2-71BB-41F2-8DED-3C04DD28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933" y="358180"/>
            <a:ext cx="8804134" cy="1137443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2: How will we know that a change is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47DE6-0C97-4F87-B915-6824754D2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856" y="1641280"/>
            <a:ext cx="11146219" cy="4154683"/>
          </a:xfrm>
        </p:spPr>
        <p:txBody>
          <a:bodyPr>
            <a:normAutofit/>
          </a:bodyPr>
          <a:lstStyle/>
          <a:p>
            <a:r>
              <a:rPr lang="en-US" dirty="0"/>
              <a:t>We determined that single females with children between the ages of 21 to 29 miss about 40% of appointments </a:t>
            </a:r>
          </a:p>
          <a:p>
            <a:r>
              <a:rPr lang="en-US" dirty="0"/>
              <a:t>We look at the viral suppression rate of this population and find it is in the high 60 to low 70% range over the 5-month period</a:t>
            </a:r>
          </a:p>
          <a:p>
            <a:r>
              <a:rPr lang="en-US" dirty="0"/>
              <a:t>We now have two measures we can use to see if our change leads to an improvement:</a:t>
            </a:r>
          </a:p>
          <a:p>
            <a:pPr lvl="1"/>
            <a:r>
              <a:rPr lang="en-US" dirty="0"/>
              <a:t>An increase or decrease in missed appointments in our target population </a:t>
            </a:r>
          </a:p>
          <a:p>
            <a:pPr lvl="1"/>
            <a:r>
              <a:rPr lang="en-US" dirty="0"/>
              <a:t>An increase or decease in viral suppression percentage of the target population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B36232-C128-4F49-B5F9-2769CFCB475D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8178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2C2B-1578-480E-BAEF-29E177CF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117" y="503836"/>
            <a:ext cx="8852687" cy="1137443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2: How will we know that a change is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6596-2768-49E6-8DC0-42C6D4111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82" y="1639916"/>
            <a:ext cx="10960975" cy="27175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will continually measure the number of no-shows to assess improvement</a:t>
            </a:r>
          </a:p>
          <a:p>
            <a:pPr lvl="1"/>
            <a:r>
              <a:rPr lang="en-US" dirty="0"/>
              <a:t>This is a simple measure and related to the Aim statement</a:t>
            </a:r>
          </a:p>
          <a:p>
            <a:pPr lvl="1"/>
            <a:r>
              <a:rPr lang="en-US" dirty="0"/>
              <a:t>This measure gives us the basis to see if our change idea is working</a:t>
            </a:r>
          </a:p>
          <a:p>
            <a:pPr lvl="1"/>
            <a:r>
              <a:rPr lang="en-US" dirty="0"/>
              <a:t>We use a checklist to record data</a:t>
            </a:r>
          </a:p>
          <a:p>
            <a:pPr lvl="2"/>
            <a:r>
              <a:rPr lang="en-US" dirty="0"/>
              <a:t>Log demographic information</a:t>
            </a:r>
          </a:p>
          <a:p>
            <a:pPr lvl="2"/>
            <a:r>
              <a:rPr lang="en-US" dirty="0"/>
              <a:t>Develop reason categories</a:t>
            </a:r>
          </a:p>
          <a:p>
            <a:r>
              <a:rPr lang="en-US" dirty="0"/>
              <a:t>We can then compare each patient ID (column 1) to their viral load values</a:t>
            </a:r>
          </a:p>
          <a:p>
            <a:pPr marL="685800" lvl="2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55484"/>
              </p:ext>
            </p:extLst>
          </p:nvPr>
        </p:nvGraphicFramePr>
        <p:xfrm>
          <a:off x="2009920" y="5182465"/>
          <a:ext cx="8185297" cy="622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2251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Pt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Rescheduled Appt.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Missed appt.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32134E-3446-425F-B3D6-647FE43891FD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33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E40-F52C-4FC0-9649-69CAE482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22" y="503836"/>
            <a:ext cx="10566400" cy="1235512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3: What change can we make that will result in an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06" y="2076832"/>
            <a:ext cx="10869009" cy="1546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is where you develop ideas for change</a:t>
            </a:r>
          </a:p>
          <a:p>
            <a:pPr lvl="1"/>
            <a:r>
              <a:rPr lang="en-US" dirty="0"/>
              <a:t>Conduct a group discussion</a:t>
            </a:r>
          </a:p>
          <a:p>
            <a:pPr lvl="1"/>
            <a:r>
              <a:rPr lang="en-US" dirty="0"/>
              <a:t>Use change concepts*</a:t>
            </a:r>
          </a:p>
          <a:p>
            <a:pPr lvl="1"/>
            <a:r>
              <a:rPr lang="en-US" dirty="0"/>
              <a:t>Consider alternative methods**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07565-F142-498B-840E-16AD73DA9615}"/>
              </a:ext>
            </a:extLst>
          </p:cNvPr>
          <p:cNvSpPr txBox="1"/>
          <p:nvPr/>
        </p:nvSpPr>
        <p:spPr>
          <a:xfrm>
            <a:off x="790222" y="4944533"/>
            <a:ext cx="1074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hlinkClick r:id="rId3"/>
              </a:rPr>
              <a:t>*https://collegehealthqi.nyu.edu/improvement-journey/6-develop-ideas-for-change/</a:t>
            </a:r>
            <a:endParaRPr lang="en-US" sz="1200" dirty="0"/>
          </a:p>
          <a:p>
            <a:pPr algn="r"/>
            <a:r>
              <a:rPr lang="en-US" sz="1200" dirty="0"/>
              <a:t>**</a:t>
            </a:r>
            <a:r>
              <a:rPr lang="en-US" sz="1200" dirty="0">
                <a:hlinkClick r:id="rId4"/>
              </a:rPr>
              <a:t>https://qi.elft.nhs.uk/collection/developing-a-strategy-and-change-ideas/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9E69E-453B-49C4-8E1C-0A0970DC0775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20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6D58-1E78-4213-9DD5-4DCDC19B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Rules for 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A07C5-3F5E-40C1-8F48-E88B20DA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a skilled Facilitator</a:t>
            </a:r>
          </a:p>
          <a:p>
            <a:pPr lvl="1"/>
            <a:r>
              <a:rPr lang="en-US" dirty="0"/>
              <a:t>Make sure no judgement takes place</a:t>
            </a:r>
          </a:p>
          <a:p>
            <a:pPr lvl="1"/>
            <a:r>
              <a:rPr lang="en-US" dirty="0"/>
              <a:t>Keep the group focused on the aim</a:t>
            </a:r>
          </a:p>
          <a:p>
            <a:pPr lvl="1"/>
            <a:r>
              <a:rPr lang="en-US" dirty="0"/>
              <a:t>Encourage out-of-the-box thinking</a:t>
            </a:r>
          </a:p>
          <a:p>
            <a:pPr lvl="1"/>
            <a:r>
              <a:rPr lang="en-US" dirty="0"/>
              <a:t>Decide if people state idea or go around the room soliciting ideas for each person</a:t>
            </a:r>
          </a:p>
          <a:p>
            <a:r>
              <a:rPr lang="en-US" dirty="0"/>
              <a:t>Write down the idea and confirm that you captured it correctly</a:t>
            </a:r>
          </a:p>
          <a:p>
            <a:r>
              <a:rPr lang="en-US" dirty="0"/>
              <a:t>Quantity; remember, no one is the judge of quality </a:t>
            </a:r>
          </a:p>
          <a:p>
            <a:r>
              <a:rPr lang="en-US" dirty="0"/>
              <a:t>Stop cross talk</a:t>
            </a:r>
          </a:p>
          <a:p>
            <a:r>
              <a:rPr lang="en-US" dirty="0"/>
              <a:t>To learn more about the brainstorm, go to </a:t>
            </a:r>
            <a:r>
              <a:rPr lang="en-US" u="sng" dirty="0">
                <a:hlinkClick r:id="rId3"/>
              </a:rPr>
              <a:t>https://www.youtube.com/watch?v=YXZamW4-Ysk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BFFE37-D1D3-4DB4-B5D4-4979A39693C7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9786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526D517-0F6E-4FD3-BC35-AFE9CCA31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33401"/>
            <a:ext cx="82296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Reaching Consensus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8BA6F89-A79E-48C2-BB9D-36A40C0C6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442" y="1292225"/>
            <a:ext cx="11027978" cy="2622176"/>
          </a:xfrm>
        </p:spPr>
        <p:txBody>
          <a:bodyPr/>
          <a:lstStyle/>
          <a:p>
            <a:pPr marL="273050" lvl="2" indent="-273050"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800" dirty="0"/>
              <a:t>Vote: Each participant votes on the idea(s) they like</a:t>
            </a:r>
          </a:p>
          <a:p>
            <a:pPr marL="273050" lvl="2" indent="-273050"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800" dirty="0"/>
              <a:t>Fist of five – each person can hold up to 5 fingers to vote on each idea</a:t>
            </a:r>
          </a:p>
          <a:p>
            <a:pPr marL="273050" lvl="2" indent="-273050"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800" dirty="0"/>
              <a:t>Voting establishes a consensus on the priority for improvement </a:t>
            </a:r>
          </a:p>
          <a:p>
            <a:pPr marL="273050" lvl="2" indent="-273050"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800" dirty="0"/>
              <a:t>The group gains a clear understanding of the preferred priority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68033-F048-4AC1-B20A-2142FC5281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181" y="3125828"/>
            <a:ext cx="6398500" cy="1965106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9F6AE57-32BE-4F3B-9757-DF14E77063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55" y="5925552"/>
            <a:ext cx="12189372" cy="9324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B7741C-346B-47C1-94FC-089BB43A7121}"/>
              </a:ext>
            </a:extLst>
          </p:cNvPr>
          <p:cNvSpPr txBox="1"/>
          <p:nvPr/>
        </p:nvSpPr>
        <p:spPr>
          <a:xfrm>
            <a:off x="575442" y="5245268"/>
            <a:ext cx="248877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6"/>
              </a:rPr>
              <a:t>Learn more about the Fist of Five method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91B10-9890-4D69-8001-9EA156224852}"/>
              </a:ext>
            </a:extLst>
          </p:cNvPr>
          <p:cNvSpPr txBox="1"/>
          <p:nvPr/>
        </p:nvSpPr>
        <p:spPr>
          <a:xfrm>
            <a:off x="8966414" y="5224783"/>
            <a:ext cx="248877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hlinkClick r:id="rId7" action="ppaction://hlinksldjump"/>
              </a:rPr>
              <a:t>Continue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7558B-47A3-4636-A12F-8663BA7D5F8E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18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2680-8032-469C-A294-71F7B471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 the Proposed Intervention in a Force Field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B80E-240D-431A-B220-5E78757A5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018" y="1459463"/>
            <a:ext cx="10968857" cy="4351338"/>
          </a:xfrm>
        </p:spPr>
        <p:txBody>
          <a:bodyPr/>
          <a:lstStyle/>
          <a:p>
            <a:r>
              <a:rPr lang="en-US" dirty="0"/>
              <a:t>Brainstorming results in a suggestion to try to avoid having the patients directly pay for transportation and wait for reimbursement</a:t>
            </a:r>
          </a:p>
          <a:p>
            <a:r>
              <a:rPr lang="en-US" dirty="0"/>
              <a:t>Brainstorming consensus indicates that the Team should try to contract with Uber to transport patients to and from the clinic.</a:t>
            </a:r>
          </a:p>
          <a:p>
            <a:r>
              <a:rPr lang="en-US" dirty="0"/>
              <a:t>How sure are we, that we can make this happen successfully?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EDEAB2-9B30-45DA-998E-C11F2A399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" y="5925379"/>
            <a:ext cx="12195940" cy="9324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62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E40-F52C-4FC0-9649-69CAE482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16" y="1572419"/>
            <a:ext cx="10995542" cy="3713162"/>
          </a:xfrm>
        </p:spPr>
        <p:txBody>
          <a:bodyPr/>
          <a:lstStyle/>
          <a:p>
            <a:r>
              <a:rPr lang="en-US" dirty="0"/>
              <a:t>This Tutorial will give you a better understanding of:</a:t>
            </a:r>
          </a:p>
          <a:p>
            <a:pPr lvl="1"/>
            <a:r>
              <a:rPr lang="en-US" dirty="0"/>
              <a:t>The Model For Improvement</a:t>
            </a:r>
          </a:p>
          <a:p>
            <a:pPr lvl="1"/>
            <a:r>
              <a:rPr lang="en-US" dirty="0"/>
              <a:t>Some of the tools you can use to develop an intervention</a:t>
            </a:r>
          </a:p>
          <a:p>
            <a:pPr lvl="2"/>
            <a:r>
              <a:rPr lang="en-US" dirty="0"/>
              <a:t>Root Cause Analysis</a:t>
            </a:r>
          </a:p>
          <a:p>
            <a:pPr lvl="2"/>
            <a:r>
              <a:rPr lang="en-US" dirty="0"/>
              <a:t>Brainstorming</a:t>
            </a:r>
          </a:p>
          <a:p>
            <a:pPr lvl="2"/>
            <a:r>
              <a:rPr lang="en-US" dirty="0"/>
              <a:t>Force Field Analysis</a:t>
            </a:r>
          </a:p>
          <a:p>
            <a:r>
              <a:rPr lang="en-US" dirty="0"/>
              <a:t>Preparing to enter the Plan-Do-Study-Act (PDSA) Cycle!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F236D-2C12-4A69-B656-D2ABFC590FF4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9250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7DE00706-F92C-4F09-8A73-36A46E91B80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90291" y="1438286"/>
            <a:ext cx="11004845" cy="319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Developed by Kurt Lewin- a social scientist*</a:t>
            </a:r>
          </a:p>
          <a:p>
            <a:r>
              <a:rPr lang="en-US" altLang="en-US" dirty="0"/>
              <a:t>Identifies the forces and factors in place that support or work against the solution of an issue, so that the positives can be reinforced and the negatives reduced </a:t>
            </a:r>
          </a:p>
          <a:p>
            <a:r>
              <a:rPr lang="en-US" altLang="en-US" dirty="0"/>
              <a:t>Gets people to think on both sides of the issue…why it might work and why it might not</a:t>
            </a:r>
          </a:p>
          <a:p>
            <a:r>
              <a:rPr lang="en-US" altLang="en-US" dirty="0"/>
              <a:t>Achieves a rating of “forces” through consensus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E6159D4-B4B8-4C85-92E7-3DFC02B42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55" y="5925380"/>
            <a:ext cx="12195941" cy="93244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07DE877-BC13-488F-B3A3-368A3E787C6C}"/>
              </a:ext>
            </a:extLst>
          </p:cNvPr>
          <p:cNvSpPr txBox="1">
            <a:spLocks/>
          </p:cNvSpPr>
          <p:nvPr/>
        </p:nvSpPr>
        <p:spPr>
          <a:xfrm>
            <a:off x="-5256" y="505838"/>
            <a:ext cx="12195941" cy="932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u="none" kern="1200">
                <a:solidFill>
                  <a:schemeClr val="tx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Reaching Consensus  - Establishing Priorities</a:t>
            </a:r>
          </a:p>
          <a:p>
            <a:r>
              <a:rPr lang="en-US" dirty="0"/>
              <a:t>Force Field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9ECD3-578B-4D78-BD53-CC556C21D86E}"/>
              </a:ext>
            </a:extLst>
          </p:cNvPr>
          <p:cNvSpPr txBox="1"/>
          <p:nvPr/>
        </p:nvSpPr>
        <p:spPr>
          <a:xfrm>
            <a:off x="717360" y="4675881"/>
            <a:ext cx="28000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5"/>
              </a:rPr>
              <a:t>Learn more about Force Field Analysis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957D88-2C7E-411B-A930-6CCD0539C952}"/>
              </a:ext>
            </a:extLst>
          </p:cNvPr>
          <p:cNvSpPr txBox="1"/>
          <p:nvPr/>
        </p:nvSpPr>
        <p:spPr>
          <a:xfrm>
            <a:off x="8985869" y="4783602"/>
            <a:ext cx="248877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hlinkClick r:id="rId6" action="ppaction://hlinksldjump"/>
              </a:rPr>
              <a:t>Continue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C7630-E25F-4CFA-BF99-2EF2FDFF16A3}"/>
              </a:ext>
            </a:extLst>
          </p:cNvPr>
          <p:cNvSpPr txBox="1"/>
          <p:nvPr/>
        </p:nvSpPr>
        <p:spPr>
          <a:xfrm>
            <a:off x="505838" y="5408352"/>
            <a:ext cx="11342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Lewin, Kurt (May 1943). "Defining the 'Field at a Given Time'". </a:t>
            </a:r>
            <a:r>
              <a:rPr lang="en-US" sz="1200" i="1" dirty="0">
                <a:hlinkClick r:id="rId7" tooltip="Psychological Review"/>
              </a:rPr>
              <a:t>Psychological Review</a:t>
            </a:r>
            <a:r>
              <a:rPr lang="en-US" sz="1200" dirty="0"/>
              <a:t>. 50(3): 292–310. Republished in </a:t>
            </a:r>
            <a:r>
              <a:rPr lang="en-US" sz="1200" i="1" dirty="0"/>
              <a:t>Resolving Social Conflicts &amp; Field Theory in Social Science</a:t>
            </a:r>
            <a:r>
              <a:rPr lang="en-US" sz="1200" dirty="0"/>
              <a:t>. Washington, D.C.: </a:t>
            </a:r>
            <a:r>
              <a:rPr lang="en-US" sz="1200" dirty="0">
                <a:hlinkClick r:id="rId8" tooltip="American Psychological Association"/>
              </a:rPr>
              <a:t>American Psychological Association</a:t>
            </a:r>
            <a:r>
              <a:rPr lang="en-US" sz="1200" dirty="0"/>
              <a:t>, 1997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33646-DAAD-4754-9C4B-3D464F9A9D22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5471A12D-8DBE-4604-B5A0-5457A149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650" y="1714500"/>
            <a:ext cx="1200150" cy="36576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79" name="AutoShape 6">
            <a:extLst>
              <a:ext uri="{FF2B5EF4-FFF2-40B4-BE49-F238E27FC236}">
                <a16:creationId xmlns:a16="http://schemas.microsoft.com/office/drawing/2014/main" id="{895DFF62-C7E2-44FC-941F-49BA99578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025" y="4257653"/>
            <a:ext cx="2145077" cy="773253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FFB3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0" name="AutoShape 7">
            <a:extLst>
              <a:ext uri="{FF2B5EF4-FFF2-40B4-BE49-F238E27FC236}">
                <a16:creationId xmlns:a16="http://schemas.microsoft.com/office/drawing/2014/main" id="{210DA4B6-8263-4A58-8DA3-0E3305CE9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1712541"/>
            <a:ext cx="2114550" cy="731838"/>
          </a:xfrm>
          <a:prstGeom prst="rightArrow">
            <a:avLst>
              <a:gd name="adj1" fmla="val 50000"/>
              <a:gd name="adj2" fmla="val 92500"/>
            </a:avLst>
          </a:prstGeom>
          <a:solidFill>
            <a:srgbClr val="AF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1" name="AutoShape 8">
            <a:extLst>
              <a:ext uri="{FF2B5EF4-FFF2-40B4-BE49-F238E27FC236}">
                <a16:creationId xmlns:a16="http://schemas.microsoft.com/office/drawing/2014/main" id="{D3077BA7-DDDC-49DE-906A-3FE2FDD2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2533508"/>
            <a:ext cx="2235719" cy="865400"/>
          </a:xfrm>
          <a:prstGeom prst="rightArrow">
            <a:avLst>
              <a:gd name="adj1" fmla="val 50000"/>
              <a:gd name="adj2" fmla="val 92500"/>
            </a:avLst>
          </a:prstGeom>
          <a:solidFill>
            <a:srgbClr val="AF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2" name="AutoShape 9">
            <a:extLst>
              <a:ext uri="{FF2B5EF4-FFF2-40B4-BE49-F238E27FC236}">
                <a16:creationId xmlns:a16="http://schemas.microsoft.com/office/drawing/2014/main" id="{55EFAA3C-3A6B-45FC-BA97-853A0FDB5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4327698"/>
            <a:ext cx="2161865" cy="761420"/>
          </a:xfrm>
          <a:prstGeom prst="rightArrow">
            <a:avLst>
              <a:gd name="adj1" fmla="val 50000"/>
              <a:gd name="adj2" fmla="val 92500"/>
            </a:avLst>
          </a:prstGeom>
          <a:solidFill>
            <a:srgbClr val="AF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3" name="AutoShape 10">
            <a:extLst>
              <a:ext uri="{FF2B5EF4-FFF2-40B4-BE49-F238E27FC236}">
                <a16:creationId xmlns:a16="http://schemas.microsoft.com/office/drawing/2014/main" id="{83B1430B-846B-471B-A5AB-B8EA2D76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2522631"/>
            <a:ext cx="2234524" cy="863462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FFB3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5" name="Text Box 12">
            <a:extLst>
              <a:ext uri="{FF2B5EF4-FFF2-40B4-BE49-F238E27FC236}">
                <a16:creationId xmlns:a16="http://schemas.microsoft.com/office/drawing/2014/main" id="{E64A19B5-F1D0-418B-8D1D-D57E45058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70014"/>
            <a:ext cx="2667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Driving Forces for Change</a:t>
            </a:r>
          </a:p>
        </p:txBody>
      </p:sp>
      <p:sp>
        <p:nvSpPr>
          <p:cNvPr id="50186" name="Rectangle 13">
            <a:extLst>
              <a:ext uri="{FF2B5EF4-FFF2-40B4-BE49-F238E27FC236}">
                <a16:creationId xmlns:a16="http://schemas.microsoft.com/office/drawing/2014/main" id="{FA08FB4F-2367-4BB1-A58C-D3C9AAD1D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925" y="1339850"/>
            <a:ext cx="3124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Restraining Forces for Change</a:t>
            </a:r>
          </a:p>
        </p:txBody>
      </p:sp>
      <p:sp>
        <p:nvSpPr>
          <p:cNvPr id="50187" name="AutoShape 15">
            <a:extLst>
              <a:ext uri="{FF2B5EF4-FFF2-40B4-BE49-F238E27FC236}">
                <a16:creationId xmlns:a16="http://schemas.microsoft.com/office/drawing/2014/main" id="{401A9D0D-64D4-44D1-89D7-AD1522EFE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1660876"/>
            <a:ext cx="2211117" cy="803484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FFB3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188" name="Text Box 16">
            <a:extLst>
              <a:ext uri="{FF2B5EF4-FFF2-40B4-BE49-F238E27FC236}">
                <a16:creationId xmlns:a16="http://schemas.microsoft.com/office/drawing/2014/main" id="{1AF2BC68-C8B8-44B9-B498-A8FECF01A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964" y="2740025"/>
            <a:ext cx="10556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Contract with Uber to transport patients so that no payment is expected from patient</a:t>
            </a:r>
          </a:p>
        </p:txBody>
      </p:sp>
      <p:sp>
        <p:nvSpPr>
          <p:cNvPr id="60432" name="Text Box 20">
            <a:extLst>
              <a:ext uri="{FF2B5EF4-FFF2-40B4-BE49-F238E27FC236}">
                <a16:creationId xmlns:a16="http://schemas.microsoft.com/office/drawing/2014/main" id="{1536CBA7-0B36-4976-9ED2-4026A93DA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881" y="4436123"/>
            <a:ext cx="2114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Still have to pay if Uber shows and patient doesn’t.</a:t>
            </a:r>
          </a:p>
        </p:txBody>
      </p:sp>
      <p:sp>
        <p:nvSpPr>
          <p:cNvPr id="60433" name="Text Box 21">
            <a:extLst>
              <a:ext uri="{FF2B5EF4-FFF2-40B4-BE49-F238E27FC236}">
                <a16:creationId xmlns:a16="http://schemas.microsoft.com/office/drawing/2014/main" id="{33E27AC9-7148-4243-8345-EF91336C0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821" y="2724401"/>
            <a:ext cx="1622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Uber contract needs legal review</a:t>
            </a:r>
          </a:p>
        </p:txBody>
      </p:sp>
      <p:sp>
        <p:nvSpPr>
          <p:cNvPr id="60434" name="Text Box 22">
            <a:extLst>
              <a:ext uri="{FF2B5EF4-FFF2-40B4-BE49-F238E27FC236}">
                <a16:creationId xmlns:a16="http://schemas.microsoft.com/office/drawing/2014/main" id="{7C8C530A-2B3E-4CBF-9BDC-20E4970C3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926" y="1828049"/>
            <a:ext cx="1485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More expensive than a bus or train </a:t>
            </a:r>
          </a:p>
        </p:txBody>
      </p:sp>
      <p:sp>
        <p:nvSpPr>
          <p:cNvPr id="60439" name="Text Box 27">
            <a:extLst>
              <a:ext uri="{FF2B5EF4-FFF2-40B4-BE49-F238E27FC236}">
                <a16:creationId xmlns:a16="http://schemas.microsoft.com/office/drawing/2014/main" id="{4D0308C5-F053-4E25-B19A-323530EF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9433" y="2879347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60440" name="Text Box 28">
            <a:extLst>
              <a:ext uri="{FF2B5EF4-FFF2-40B4-BE49-F238E27FC236}">
                <a16:creationId xmlns:a16="http://schemas.microsoft.com/office/drawing/2014/main" id="{08BCD4D6-3635-4179-B57B-7ACAD7E4C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7" y="4494316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60441" name="Text Box 29">
            <a:extLst>
              <a:ext uri="{FF2B5EF4-FFF2-40B4-BE49-F238E27FC236}">
                <a16:creationId xmlns:a16="http://schemas.microsoft.com/office/drawing/2014/main" id="{ACA77398-EAA1-45A2-9B2F-EF40D316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1" y="1944790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60442" name="Text Box 30">
            <a:extLst>
              <a:ext uri="{FF2B5EF4-FFF2-40B4-BE49-F238E27FC236}">
                <a16:creationId xmlns:a16="http://schemas.microsoft.com/office/drawing/2014/main" id="{D9067AB3-43E7-45C3-800B-C125F4276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1" y="2703615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50203" name="Title 1">
            <a:extLst>
              <a:ext uri="{FF2B5EF4-FFF2-40B4-BE49-F238E27FC236}">
                <a16:creationId xmlns:a16="http://schemas.microsoft.com/office/drawing/2014/main" id="{CA82DEB4-72AD-4384-81CE-2286FFE16F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40761"/>
            <a:ext cx="12192000" cy="5175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200" dirty="0"/>
              <a:t>A Typical Force Field Analysis</a:t>
            </a:r>
          </a:p>
        </p:txBody>
      </p:sp>
      <p:sp>
        <p:nvSpPr>
          <p:cNvPr id="50204" name="AutoShape 15">
            <a:extLst>
              <a:ext uri="{FF2B5EF4-FFF2-40B4-BE49-F238E27FC236}">
                <a16:creationId xmlns:a16="http://schemas.microsoft.com/office/drawing/2014/main" id="{349C085F-1375-4A96-8BA6-E08F31C72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127" y="3410590"/>
            <a:ext cx="2085975" cy="773253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FFB3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0205" name="Text Box 29">
            <a:extLst>
              <a:ext uri="{FF2B5EF4-FFF2-40B4-BE49-F238E27FC236}">
                <a16:creationId xmlns:a16="http://schemas.microsoft.com/office/drawing/2014/main" id="{00662029-17AD-41C8-8040-0FF2865DB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2508250"/>
            <a:ext cx="10858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DADD0C26-7E77-41EF-B8AE-99758D93F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004" y="3577319"/>
            <a:ext cx="17769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Fairly prioritizing patients who can use it</a:t>
            </a:r>
          </a:p>
        </p:txBody>
      </p:sp>
      <p:sp>
        <p:nvSpPr>
          <p:cNvPr id="50208" name="AutoShape 8">
            <a:extLst>
              <a:ext uri="{FF2B5EF4-FFF2-40B4-BE49-F238E27FC236}">
                <a16:creationId xmlns:a16="http://schemas.microsoft.com/office/drawing/2014/main" id="{138B4815-AFD0-43E3-9108-0801924AC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77" y="3429000"/>
            <a:ext cx="2174976" cy="761420"/>
          </a:xfrm>
          <a:prstGeom prst="rightArrow">
            <a:avLst>
              <a:gd name="adj1" fmla="val 50000"/>
              <a:gd name="adj2" fmla="val 92500"/>
            </a:avLst>
          </a:prstGeom>
          <a:solidFill>
            <a:srgbClr val="AF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0450" name="Text Box 30">
            <a:extLst>
              <a:ext uri="{FF2B5EF4-FFF2-40B4-BE49-F238E27FC236}">
                <a16:creationId xmlns:a16="http://schemas.microsoft.com/office/drawing/2014/main" id="{F37E7531-6AFE-4E09-8975-16C63D77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7" y="3598965"/>
            <a:ext cx="2857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437D55B8-6765-4D86-BED3-FE5C1364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75288"/>
            <a:ext cx="8572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Score = 10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4BE442FD-E0DB-44E1-B89F-1AFD62F4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9075" y="5475288"/>
            <a:ext cx="8572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Score = 9</a:t>
            </a:r>
          </a:p>
        </p:txBody>
      </p:sp>
      <p:sp>
        <p:nvSpPr>
          <p:cNvPr id="50214" name="TextBox 2">
            <a:extLst>
              <a:ext uri="{FF2B5EF4-FFF2-40B4-BE49-F238E27FC236}">
                <a16:creationId xmlns:a16="http://schemas.microsoft.com/office/drawing/2014/main" id="{0743495F-B6C1-433B-A0CC-A993B66A8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00" y="1851025"/>
            <a:ext cx="977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Strategy Idea:</a:t>
            </a:r>
          </a:p>
        </p:txBody>
      </p:sp>
      <p:sp>
        <p:nvSpPr>
          <p:cNvPr id="60429" name="Text Box 17">
            <a:extLst>
              <a:ext uri="{FF2B5EF4-FFF2-40B4-BE49-F238E27FC236}">
                <a16:creationId xmlns:a16="http://schemas.microsoft.com/office/drawing/2014/main" id="{5099895E-F4EB-4667-9078-A51349882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516" y="2724287"/>
            <a:ext cx="1813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Should shorten wait time on return trip</a:t>
            </a:r>
          </a:p>
        </p:txBody>
      </p:sp>
      <p:sp>
        <p:nvSpPr>
          <p:cNvPr id="60430" name="Text Box 18">
            <a:extLst>
              <a:ext uri="{FF2B5EF4-FFF2-40B4-BE49-F238E27FC236}">
                <a16:creationId xmlns:a16="http://schemas.microsoft.com/office/drawing/2014/main" id="{FD4E5E38-BC9F-4301-ABCE-9F0119A80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295" y="4490520"/>
            <a:ext cx="1847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We can pay just one bill at end of each month</a:t>
            </a:r>
          </a:p>
        </p:txBody>
      </p:sp>
      <p:sp>
        <p:nvSpPr>
          <p:cNvPr id="60431" name="Text Box 19">
            <a:extLst>
              <a:ext uri="{FF2B5EF4-FFF2-40B4-BE49-F238E27FC236}">
                <a16:creationId xmlns:a16="http://schemas.microsoft.com/office/drawing/2014/main" id="{50D595E9-9938-4FF7-BC3A-E339D2EE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1944791"/>
            <a:ext cx="2057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Uber is a reliable service</a:t>
            </a:r>
          </a:p>
        </p:txBody>
      </p:sp>
      <p:sp>
        <p:nvSpPr>
          <p:cNvPr id="60449" name="Text Box 17">
            <a:extLst>
              <a:ext uri="{FF2B5EF4-FFF2-40B4-BE49-F238E27FC236}">
                <a16:creationId xmlns:a16="http://schemas.microsoft.com/office/drawing/2014/main" id="{504F409E-16CA-439E-8AEA-D08BB2BB3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442" y="3589687"/>
            <a:ext cx="2097158" cy="46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Other family member can travel at no additional cost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0DED7B1-7B6E-4890-89F9-812DDC791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941" y="5918181"/>
            <a:ext cx="12195941" cy="958887"/>
          </a:xfrm>
          <a:prstGeom prst="rect">
            <a:avLst/>
          </a:prstGeom>
        </p:spPr>
      </p:pic>
      <p:sp>
        <p:nvSpPr>
          <p:cNvPr id="36" name="Text Box 27">
            <a:extLst>
              <a:ext uri="{FF2B5EF4-FFF2-40B4-BE49-F238E27FC236}">
                <a16:creationId xmlns:a16="http://schemas.microsoft.com/office/drawing/2014/main" id="{C6F6736C-4792-4F80-93B1-BB70FA62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679" y="3684862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prstClr val="black"/>
                </a:solidFill>
                <a:latin typeface="Garamond" panose="02020404030301010803" pitchFamily="18" charset="0"/>
              </a:rPr>
              <a:t>2</a:t>
            </a: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D3BFC367-C296-47C3-8216-B3569F8C0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9433" y="4566873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prstClr val="black"/>
                </a:solidFill>
                <a:latin typeface="Garamond" panose="02020404030301010803" pitchFamily="18" charset="0"/>
              </a:rPr>
              <a:t>3</a:t>
            </a: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373000C5-22A4-4711-A868-735C435E7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679" y="1926402"/>
            <a:ext cx="285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prstClr val="black"/>
                </a:solidFill>
                <a:latin typeface="Garamond" panose="02020404030301010803" pitchFamily="18" charset="0"/>
              </a:rPr>
              <a:t>3</a:t>
            </a: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F5A59A-9C9D-44B4-98E1-B7879A759269}"/>
              </a:ext>
            </a:extLst>
          </p:cNvPr>
          <p:cNvSpPr txBox="1"/>
          <p:nvPr/>
        </p:nvSpPr>
        <p:spPr>
          <a:xfrm>
            <a:off x="10636625" y="5280730"/>
            <a:ext cx="102059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  <a:hlinkClick r:id="rId5" action="ppaction://hlinksldjump"/>
              </a:rPr>
              <a:t>Continue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9B1E707-76E6-49A2-8D7D-0DCFE0C0EDC1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/>
      <p:bldP spid="60433" grpId="0"/>
      <p:bldP spid="60434" grpId="0"/>
      <p:bldP spid="60439" grpId="0"/>
      <p:bldP spid="60440" grpId="0"/>
      <p:bldP spid="60441" grpId="0"/>
      <p:bldP spid="60442" grpId="0"/>
      <p:bldP spid="60446" grpId="0"/>
      <p:bldP spid="60450" grpId="0"/>
      <p:bldP spid="60451" grpId="0"/>
      <p:bldP spid="60452" grpId="0"/>
      <p:bldP spid="60429" grpId="0"/>
      <p:bldP spid="60430" grpId="0"/>
      <p:bldP spid="60431" grpId="0"/>
      <p:bldP spid="60449" grpId="0"/>
      <p:bldP spid="36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EAE89-721D-4FE6-B02D-2DF94F0D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746" y="1394143"/>
            <a:ext cx="10967544" cy="41546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Priority Matrix helps you to: </a:t>
            </a:r>
          </a:p>
          <a:p>
            <a:r>
              <a:rPr lang="en-US" dirty="0"/>
              <a:t>Evaluate the impact and ease of implementation</a:t>
            </a:r>
          </a:p>
          <a:p>
            <a:r>
              <a:rPr lang="en-US" dirty="0"/>
              <a:t>Gain additional clarity on moving forward with improvements </a:t>
            </a:r>
          </a:p>
          <a:p>
            <a:r>
              <a:rPr lang="en-US" dirty="0"/>
              <a:t>Take into account available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Remember, it’s a guide and does not take into account organizational or legislative imperatives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CADC36-E398-764A-8D52-E71B5B6E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Matrix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40C0B4E7-BB10-4636-89ED-9F043725C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24" y="5925379"/>
            <a:ext cx="12202510" cy="9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827C7D-32FE-4635-B6C0-E6A79C6CD2BD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6741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79" y="449299"/>
            <a:ext cx="10496143" cy="798069"/>
          </a:xfrm>
        </p:spPr>
        <p:txBody>
          <a:bodyPr>
            <a:normAutofit/>
          </a:bodyPr>
          <a:lstStyle/>
          <a:p>
            <a:r>
              <a:rPr lang="en-US" dirty="0"/>
              <a:t>Priority Matrix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606" y="1560262"/>
            <a:ext cx="5027391" cy="3796033"/>
          </a:xfrm>
          <a:prstGeom prst="rect">
            <a:avLst/>
          </a:prstGeom>
        </p:spPr>
      </p:pic>
      <p:sp>
        <p:nvSpPr>
          <p:cNvPr id="5" name="5-Point Star 3"/>
          <p:cNvSpPr/>
          <p:nvPr/>
        </p:nvSpPr>
        <p:spPr>
          <a:xfrm rot="1053494">
            <a:off x="7175257" y="1679969"/>
            <a:ext cx="1304055" cy="79158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013" dirty="0">
                <a:solidFill>
                  <a:prstClr val="white"/>
                </a:solidFill>
                <a:latin typeface="Garamond" panose="02020404030301010803" pitchFamily="18" charset="0"/>
              </a:rPr>
              <a:t>BEST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1810" y="5425380"/>
            <a:ext cx="50798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prstClr val="black"/>
                </a:solidFill>
                <a:latin typeface="Garamond" panose="02020404030301010803" pitchFamily="18" charset="0"/>
              </a:rPr>
              <a:t>Ease of Implementation</a:t>
            </a:r>
          </a:p>
          <a:p>
            <a:pPr algn="ctr">
              <a:defRPr/>
            </a:pPr>
            <a:r>
              <a:rPr lang="en-US" sz="1350" dirty="0">
                <a:solidFill>
                  <a:prstClr val="black"/>
                </a:solidFill>
                <a:latin typeface="Garamond" panose="02020404030301010803" pitchFamily="18" charset="0"/>
              </a:rPr>
              <a:t>Not easy                                             Very easy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616316" y="5779488"/>
            <a:ext cx="1545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196278" y="3327030"/>
            <a:ext cx="4313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prstClr val="black"/>
                </a:solidFill>
                <a:latin typeface="Garamond" panose="02020404030301010803" pitchFamily="18" charset="0"/>
              </a:rPr>
              <a:t>Impact</a:t>
            </a:r>
          </a:p>
          <a:p>
            <a:pPr algn="ctr">
              <a:defRPr/>
            </a:pPr>
            <a:r>
              <a:rPr lang="en-US" sz="1350" dirty="0">
                <a:solidFill>
                  <a:prstClr val="black"/>
                </a:solidFill>
                <a:latin typeface="Garamond" panose="02020404030301010803" pitchFamily="18" charset="0"/>
              </a:rPr>
              <a:t>Low                                   High</a:t>
            </a:r>
          </a:p>
        </p:txBody>
      </p:sp>
      <p:sp>
        <p:nvSpPr>
          <p:cNvPr id="14" name="&quot;No&quot; Symbol 2"/>
          <p:cNvSpPr/>
          <p:nvPr/>
        </p:nvSpPr>
        <p:spPr>
          <a:xfrm>
            <a:off x="3937604" y="4298676"/>
            <a:ext cx="939247" cy="89452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B6D775-9505-41CA-A487-12A0B9DF5BCE}"/>
              </a:ext>
            </a:extLst>
          </p:cNvPr>
          <p:cNvCxnSpPr>
            <a:cxnSpLocks/>
          </p:cNvCxnSpPr>
          <p:nvPr/>
        </p:nvCxnSpPr>
        <p:spPr>
          <a:xfrm flipV="1">
            <a:off x="3575355" y="3093950"/>
            <a:ext cx="0" cy="973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3DB69BB-5BBB-42F9-921E-90FDCCDED6E2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904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81E0-E173-40A4-963F-78433ECC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360" y="550593"/>
            <a:ext cx="8229600" cy="556754"/>
          </a:xfrm>
        </p:spPr>
        <p:txBody>
          <a:bodyPr/>
          <a:lstStyle/>
          <a:p>
            <a:r>
              <a:rPr lang="en-US" dirty="0"/>
              <a:t>Which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D5A9F-BEFE-48B4-89AD-22720807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05" y="1899553"/>
            <a:ext cx="10883461" cy="2466363"/>
          </a:xfrm>
        </p:spPr>
        <p:txBody>
          <a:bodyPr/>
          <a:lstStyle/>
          <a:p>
            <a:r>
              <a:rPr lang="en-US" dirty="0"/>
              <a:t>You can use both!</a:t>
            </a:r>
          </a:p>
          <a:p>
            <a:r>
              <a:rPr lang="en-US" dirty="0"/>
              <a:t>These tools work synergistically to help you select the idea that best meets you needs and will have the biggest impact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B7F295-BD4E-4879-A1C5-E2459324D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" y="5925379"/>
            <a:ext cx="12189372" cy="9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2E9129-36EB-4C36-B1FB-81D83DAE27D2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733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E40-F52C-4FC0-9649-69CAE482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17585"/>
            <a:ext cx="7886700" cy="888521"/>
          </a:xfrm>
        </p:spPr>
        <p:txBody>
          <a:bodyPr>
            <a:normAutofit fontScale="90000"/>
          </a:bodyPr>
          <a:lstStyle/>
          <a:p>
            <a:r>
              <a:rPr lang="en-US" dirty="0"/>
              <a:t>Five Suggestions for Successfully Conducting a Model for Improvement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69" y="1713573"/>
            <a:ext cx="11066077" cy="34680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 improvement project can be: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Process-focused, related to saving time, money, or improving the quality of a service or system, OR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dirty="0"/>
              <a:t>Outcome-focused on improving health status, behavior, attitude or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right people to work on your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you can answer the question “How will we know a change is an improvement” with data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38DEF44-FC43-4919-A7DD-407D6A757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" y="5925380"/>
            <a:ext cx="12202510" cy="9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C10B1A-6F20-425D-A00B-64304E050AAB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83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927" y="1713987"/>
            <a:ext cx="11000388" cy="1503962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/>
              <a:t>Ensure everyone involved knows their roles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Be flexible, your original idea may need to be adjusted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94A889-D9F1-4621-B97A-3708E1669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03836"/>
            <a:ext cx="7886700" cy="928149"/>
          </a:xfrm>
        </p:spPr>
        <p:txBody>
          <a:bodyPr>
            <a:normAutofit fontScale="90000"/>
          </a:bodyPr>
          <a:lstStyle/>
          <a:p>
            <a:r>
              <a:rPr lang="en-US" dirty="0"/>
              <a:t>Five Suggestions for Successfully Conducting a Model for Improvement Project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57CD6F-057C-46EF-A062-E005D5D8C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929" y="2916622"/>
            <a:ext cx="4215004" cy="2696158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6A88FE-F53A-46E7-B212-F7C881C11C52}"/>
              </a:ext>
            </a:extLst>
          </p:cNvPr>
          <p:cNvSpPr txBox="1"/>
          <p:nvPr/>
        </p:nvSpPr>
        <p:spPr>
          <a:xfrm>
            <a:off x="282102" y="6342434"/>
            <a:ext cx="35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AD853-E3FD-417A-81A3-F492D9BF2750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1348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B1B-7614-4CC8-A5AC-786B5CE0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4E39-8B86-4471-98C5-DB1D6FE3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thought through the Model For Improvement and decided to work on the clinic’s no-show rate</a:t>
            </a:r>
          </a:p>
          <a:p>
            <a:r>
              <a:rPr lang="en-US" dirty="0"/>
              <a:t>We dove deeper into our data and focused on a specific population</a:t>
            </a:r>
          </a:p>
          <a:p>
            <a:r>
              <a:rPr lang="en-US" dirty="0"/>
              <a:t>We identified several root causes, with transportation being the most significant</a:t>
            </a:r>
          </a:p>
          <a:p>
            <a:r>
              <a:rPr lang="en-US" dirty="0"/>
              <a:t>We brainstormed on a solution and focused on direct pay from clinic to service provider</a:t>
            </a:r>
          </a:p>
          <a:p>
            <a:r>
              <a:rPr lang="en-US" dirty="0"/>
              <a:t>We tested this in a Force Field Analysis</a:t>
            </a:r>
          </a:p>
          <a:p>
            <a:r>
              <a:rPr lang="en-US" dirty="0"/>
              <a:t>Now we are ready to Plan – Do – Study – Act!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4FB565-4A94-4A09-A694-476DFBF00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5" y="5925379"/>
            <a:ext cx="12195941" cy="9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AEE04E-CB6E-4525-8503-F27A3899B490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640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9EB8E5-48F7-42A8-9CE1-6A696A9A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95C16-2637-4609-B18F-1C25164F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Quality Improvement Tools</a:t>
            </a:r>
          </a:p>
          <a:p>
            <a:pPr lvl="1"/>
            <a:r>
              <a:rPr lang="en-US" sz="2800" dirty="0"/>
              <a:t>Seven tools of quality </a:t>
            </a:r>
            <a:r>
              <a:rPr lang="en-US" sz="2800" dirty="0">
                <a:hlinkClick r:id="rId3"/>
              </a:rPr>
              <a:t>https://asq.org/quality-resources/seven-basic-quality-tools</a:t>
            </a:r>
            <a:endParaRPr lang="en-US" sz="2800" dirty="0"/>
          </a:p>
          <a:p>
            <a:pPr lvl="1"/>
            <a:r>
              <a:rPr lang="en-US" sz="2800" dirty="0"/>
              <a:t>Brainstorm Sessions </a:t>
            </a:r>
            <a:r>
              <a:rPr lang="en-US" sz="2800" u="sng" dirty="0">
                <a:hlinkClick r:id="rId4"/>
              </a:rPr>
              <a:t>https://www.youtube.com/watch?v=YXZamW4-Ysk</a:t>
            </a:r>
            <a:endParaRPr lang="en-US" sz="2800" u="sng" dirty="0"/>
          </a:p>
          <a:p>
            <a:pPr lvl="1"/>
            <a:r>
              <a:rPr lang="en-US" sz="2800" u="sng" dirty="0"/>
              <a:t>Force Field Analysis  </a:t>
            </a:r>
            <a:r>
              <a:rPr lang="en-US" sz="2800" dirty="0">
                <a:hlinkClick r:id="rId5"/>
              </a:rPr>
              <a:t>https://www.mindtools.com/pages/article/newTED_06.htm</a:t>
            </a:r>
            <a:endParaRPr lang="en-US" sz="2800" dirty="0"/>
          </a:p>
          <a:p>
            <a:pPr lvl="1"/>
            <a:r>
              <a:rPr lang="en-US" sz="2800" dirty="0"/>
              <a:t>Ishikawa diagram </a:t>
            </a:r>
            <a:r>
              <a:rPr lang="en-US" sz="2800" dirty="0">
                <a:hlinkClick r:id="rId6"/>
              </a:rPr>
              <a:t>https://www.6sigma.us/etc/what-is-ishikawa-fishbone-diagram/</a:t>
            </a: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9875194-935D-49C1-860C-039B48193D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824" y="5925379"/>
            <a:ext cx="12202510" cy="9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56F4AA-402A-4865-9B5D-634F66178F5B}"/>
              </a:ext>
            </a:extLst>
          </p:cNvPr>
          <p:cNvSpPr txBox="1"/>
          <p:nvPr/>
        </p:nvSpPr>
        <p:spPr>
          <a:xfrm>
            <a:off x="4865161" y="5304116"/>
            <a:ext cx="248877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hlinkClick r:id="rId8" action="ppaction://hlinksldjump"/>
              </a:rPr>
              <a:t>Continue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998460-F46E-4C42-87BB-CD3216A8EDC8}"/>
              </a:ext>
            </a:extLst>
          </p:cNvPr>
          <p:cNvSpPr txBox="1"/>
          <p:nvPr/>
        </p:nvSpPr>
        <p:spPr>
          <a:xfrm>
            <a:off x="357640" y="6262916"/>
            <a:ext cx="465302" cy="369332"/>
          </a:xfrm>
          <a:prstGeom prst="rect">
            <a:avLst/>
          </a:prstGeom>
          <a:solidFill>
            <a:srgbClr val="DD0E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243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9A51FDD6-937A-4C2B-902E-A3D51FC2312E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657225" y="2800350"/>
            <a:ext cx="10925175" cy="2270109"/>
            <a:chOff x="657225" y="2800350"/>
            <a:chExt cx="10925175" cy="2270109"/>
          </a:xfrm>
        </p:grpSpPr>
        <p:sp>
          <p:nvSpPr>
            <p:cNvPr id="29" name="s3a11b5fb329437383b0051e15ab6bd7">
              <a:extLst>
                <a:ext uri="{FF2B5EF4-FFF2-40B4-BE49-F238E27FC236}">
                  <a16:creationId xmlns:a16="http://schemas.microsoft.com/office/drawing/2014/main" id="{B14C2149-BBB5-486A-B5AE-4F24F7BA8588}"/>
                </a:ext>
              </a:extLst>
            </p:cNvPr>
            <p:cNvSpPr/>
            <p:nvPr/>
          </p:nvSpPr>
          <p:spPr>
            <a:xfrm>
              <a:off x="657225" y="2800350"/>
              <a:ext cx="10925175" cy="227010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 b="1">
                  <a:solidFill>
                    <a:srgbClr val="000000"/>
                  </a:solidFill>
                  <a:latin typeface="Calibri" panose="020F0502020204030204" pitchFamily="34" charset="0"/>
                </a:rPr>
                <a:t>Properties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On passing, 'Finish' button:	</a:t>
              </a:r>
              <a:r>
                <a:rPr kumimoji="0" lang="en-US" sz="1600" b="0" i="0" u="sng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Goes to next slide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On failing, 'Finish' button:	</a:t>
              </a:r>
              <a:r>
                <a:rPr kumimoji="0" lang="en-US" sz="1600" b="0" i="0" u="sng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Goes to next slide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Allow user to leave quiz:	</a:t>
              </a:r>
              <a:r>
                <a:rPr kumimoji="0" lang="en-US" sz="1600" b="0" i="0" u="sng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After user has completed quiz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User may view slides after quiz:	</a:t>
              </a:r>
              <a:r>
                <a:rPr kumimoji="0" lang="en-US" sz="1600" b="0" i="0" u="sng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Any time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tabLst>
                  <a:tab pos="27432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Calibri" panose="020F0502020204030204" pitchFamily="34" charset="0"/>
                </a:rPr>
                <a:t>Show quiz in menu as:	</a:t>
              </a:r>
              <a:r>
                <a:rPr kumimoji="0" lang="en-US" sz="1600" b="0" i="0" u="sng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>
                    <a:solidFill>
                      <a:srgbClr val="4F81BD"/>
                    </a:solidFill>
                  </a:uFill>
                  <a:latin typeface="Calibri" panose="020F0502020204030204" pitchFamily="34" charset="0"/>
                </a:rPr>
                <a:t>Multiple Items</a:t>
              </a:r>
            </a:p>
          </p:txBody>
        </p:sp>
        <p:sp>
          <p:nvSpPr>
            <p:cNvPr id="30" name="s38358bdde534ffbac93c483afaa3f87">
              <a:extLst>
                <a:ext uri="{FF2B5EF4-FFF2-40B4-BE49-F238E27FC236}">
                  <a16:creationId xmlns:a16="http://schemas.microsoft.com/office/drawing/2014/main" id="{00ADCE04-3567-4F5B-A32C-CC1EA542A7F5}"/>
                </a:ext>
              </a:extLst>
            </p:cNvPr>
            <p:cNvSpPr/>
            <p:nvPr/>
          </p:nvSpPr>
          <p:spPr>
            <a:xfrm>
              <a:off x="657225" y="2800350"/>
              <a:ext cx="10925175" cy="2270109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D9EFC3E-7506-4E41-BFC3-AD5D7F7A5E23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3619881" y="5591175"/>
            <a:ext cx="2421827" cy="685800"/>
            <a:chOff x="762001" y="5591175"/>
            <a:chExt cx="2421827" cy="685800"/>
          </a:xfrm>
        </p:grpSpPr>
        <p:sp>
          <p:nvSpPr>
            <p:cNvPr id="32" name="s742e09ff92d411c8c3b8a0d56a4944d">
              <a:extLst>
                <a:ext uri="{FF2B5EF4-FFF2-40B4-BE49-F238E27FC236}">
                  <a16:creationId xmlns:a16="http://schemas.microsoft.com/office/drawing/2014/main" id="{5EC5777A-67B5-446A-A255-915C74554CA7}"/>
                </a:ext>
              </a:extLst>
            </p:cNvPr>
            <p:cNvSpPr/>
            <p:nvPr/>
          </p:nvSpPr>
          <p:spPr>
            <a:xfrm>
              <a:off x="762001" y="5591175"/>
              <a:ext cx="2421827" cy="685800"/>
            </a:xfrm>
            <a:prstGeom prst="roundRect">
              <a:avLst/>
            </a:prstGeom>
            <a:solidFill>
              <a:srgbClr val="BFBFBF"/>
            </a:solidFill>
            <a:ln w="28575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indent="666750"/>
              <a:r>
                <a:rPr lang="en-US">
                  <a:solidFill>
                    <a:srgbClr val="000000"/>
                  </a:solidFill>
                  <a:latin typeface="Calibri" panose="020F0502020204030204" pitchFamily="34" charset="0"/>
                </a:rPr>
                <a:t>Edit Properties</a:t>
              </a:r>
            </a:p>
          </p:txBody>
        </p:sp>
        <p:pic>
          <p:nvPicPr>
            <p:cNvPr id="34" name="sdc00d88fd6c4df589252e822065b6e9">
              <a:extLst>
                <a:ext uri="{FF2B5EF4-FFF2-40B4-BE49-F238E27FC236}">
                  <a16:creationId xmlns:a16="http://schemas.microsoft.com/office/drawing/2014/main" id="{7BFF8DFD-9A3E-47C0-B938-FA2FEFB90521}"/>
                </a:ext>
              </a:extLst>
            </p:cNvPr>
            <p:cNvPicPr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1" y="5705475"/>
              <a:ext cx="457200" cy="457200"/>
            </a:xfrm>
            <a:prstGeom prst="rect">
              <a:avLst/>
            </a:prstGeom>
          </p:spPr>
        </p:pic>
        <p:sp>
          <p:nvSpPr>
            <p:cNvPr id="35" name="s2c2248a2133484d8ff4f4d2fbc2ed58">
              <a:extLst>
                <a:ext uri="{FF2B5EF4-FFF2-40B4-BE49-F238E27FC236}">
                  <a16:creationId xmlns:a16="http://schemas.microsoft.com/office/drawing/2014/main" id="{2F6B972D-49F5-4C60-BEAD-808FB09D563F}"/>
                </a:ext>
              </a:extLst>
            </p:cNvPr>
            <p:cNvSpPr/>
            <p:nvPr/>
          </p:nvSpPr>
          <p:spPr>
            <a:xfrm>
              <a:off x="762001" y="5591175"/>
              <a:ext cx="2421827" cy="685800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4AD3E68-164B-4161-ADD7-56D27CEB5BC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762000" y="5591175"/>
            <a:ext cx="2686431" cy="685800"/>
            <a:chOff x="762000" y="5591175"/>
            <a:chExt cx="2686431" cy="685800"/>
          </a:xfrm>
        </p:grpSpPr>
        <p:sp>
          <p:nvSpPr>
            <p:cNvPr id="37" name="s46d4d35e9fc48f78d5eb02b713fc157">
              <a:extLst>
                <a:ext uri="{FF2B5EF4-FFF2-40B4-BE49-F238E27FC236}">
                  <a16:creationId xmlns:a16="http://schemas.microsoft.com/office/drawing/2014/main" id="{9241162A-A18C-43CF-96D3-2ECD89058874}"/>
                </a:ext>
              </a:extLst>
            </p:cNvPr>
            <p:cNvSpPr/>
            <p:nvPr/>
          </p:nvSpPr>
          <p:spPr>
            <a:xfrm>
              <a:off x="762000" y="5591175"/>
              <a:ext cx="2686431" cy="685800"/>
            </a:xfrm>
            <a:prstGeom prst="roundRect">
              <a:avLst/>
            </a:prstGeom>
            <a:solidFill>
              <a:srgbClr val="BFBFBF"/>
            </a:solidFill>
            <a:ln w="28575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indent="666750"/>
              <a:r>
                <a:rPr lang="en-US">
                  <a:solidFill>
                    <a:srgbClr val="000000"/>
                  </a:solidFill>
                  <a:latin typeface="Calibri" panose="020F0502020204030204" pitchFamily="34" charset="0"/>
                </a:rPr>
                <a:t>Edit in Quizmaker</a:t>
              </a:r>
            </a:p>
          </p:txBody>
        </p:sp>
        <p:pic>
          <p:nvPicPr>
            <p:cNvPr id="39" name="sa05c01d6d434e1c96a42f5b675a6257">
              <a:extLst>
                <a:ext uri="{FF2B5EF4-FFF2-40B4-BE49-F238E27FC236}">
                  <a16:creationId xmlns:a16="http://schemas.microsoft.com/office/drawing/2014/main" id="{F21DD76D-42C4-4400-8972-3025218C495A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0" y="5705475"/>
              <a:ext cx="457200" cy="457200"/>
            </a:xfrm>
            <a:prstGeom prst="rect">
              <a:avLst/>
            </a:prstGeom>
          </p:spPr>
        </p:pic>
        <p:sp>
          <p:nvSpPr>
            <p:cNvPr id="40" name="sc54ed8f2e1747aebd5cbcd0417e02fc">
              <a:extLst>
                <a:ext uri="{FF2B5EF4-FFF2-40B4-BE49-F238E27FC236}">
                  <a16:creationId xmlns:a16="http://schemas.microsoft.com/office/drawing/2014/main" id="{726401D2-6B86-4BF8-AA6D-4C722CB8823C}"/>
                </a:ext>
              </a:extLst>
            </p:cNvPr>
            <p:cNvSpPr/>
            <p:nvPr/>
          </p:nvSpPr>
          <p:spPr>
            <a:xfrm>
              <a:off x="762000" y="5591175"/>
              <a:ext cx="2686431" cy="685800"/>
            </a:xfrm>
            <a:prstGeom prst="rect">
              <a:avLst/>
            </a:prstGeom>
            <a:solidFill>
              <a:srgbClr val="D9D9D9">
                <a:alpha val="392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2476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E40-F52C-4FC0-9649-69CAE482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Model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C6968-7305-4FAC-AA30-8874AA78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854" y="1072978"/>
            <a:ext cx="11014841" cy="4906208"/>
          </a:xfrm>
        </p:spPr>
        <p:txBody>
          <a:bodyPr>
            <a:normAutofit/>
          </a:bodyPr>
          <a:lstStyle/>
          <a:p>
            <a:r>
              <a:rPr lang="en-US" dirty="0"/>
              <a:t>Improvement is about learning</a:t>
            </a:r>
          </a:p>
          <a:p>
            <a:pPr lvl="1"/>
            <a:r>
              <a:rPr lang="en-US" dirty="0"/>
              <a:t>Trial and error – thoughtful planning and testing</a:t>
            </a:r>
          </a:p>
          <a:p>
            <a:pPr lvl="1"/>
            <a:r>
              <a:rPr lang="en-US" dirty="0"/>
              <a:t>Improvements require change, but not all changes will lead to an improvement</a:t>
            </a:r>
          </a:p>
          <a:p>
            <a:r>
              <a:rPr lang="en-US" dirty="0"/>
              <a:t>Measure your progress</a:t>
            </a:r>
          </a:p>
          <a:p>
            <a:pPr lvl="1"/>
            <a:r>
              <a:rPr lang="en-US" dirty="0"/>
              <a:t>Only data can tell you if improvements were realized</a:t>
            </a:r>
          </a:p>
          <a:p>
            <a:pPr lvl="1"/>
            <a:r>
              <a:rPr lang="en-US" dirty="0"/>
              <a:t>Measurement must be integrated into daily routines</a:t>
            </a:r>
          </a:p>
          <a:p>
            <a:r>
              <a:rPr lang="en-US" dirty="0"/>
              <a:t>Structured methodologies lead to reproducible 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FFD6F-4AEB-4919-B75D-11E715BEF338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466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8DC2-365E-4BCF-BE4E-27C8B6BC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0026"/>
            <a:ext cx="10972800" cy="688974"/>
          </a:xfrm>
        </p:spPr>
        <p:txBody>
          <a:bodyPr/>
          <a:lstStyle/>
          <a:p>
            <a:r>
              <a:rPr lang="en-US" dirty="0"/>
              <a:t>You’re right. It has the elements of a good Aim Statement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661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C5D5-BE4D-4E8E-81E7-992C9E6F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61713"/>
            <a:ext cx="10972800" cy="688974"/>
          </a:xfrm>
        </p:spPr>
        <p:txBody>
          <a:bodyPr/>
          <a:lstStyle/>
          <a:p>
            <a:r>
              <a:rPr lang="en-US" dirty="0"/>
              <a:t>Actually it does. Please review and try again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Model for Improvement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0773" y="4258344"/>
            <a:ext cx="233807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latin typeface="Garamond" panose="02020404030301010803" pitchFamily="18" charset="0"/>
            </a:endParaRPr>
          </a:p>
          <a:p>
            <a:pPr algn="ctr"/>
            <a:r>
              <a:rPr lang="en-US" dirty="0">
                <a:latin typeface="Garamond" panose="02020404030301010803" pitchFamily="18" charset="0"/>
              </a:rPr>
              <a:t>What are we trying to accomplish?</a:t>
            </a:r>
          </a:p>
          <a:p>
            <a:endParaRPr lang="en-US" sz="10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843" y="3042571"/>
            <a:ext cx="233807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How will we know a change is an improvement?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1280" y="1845005"/>
            <a:ext cx="233807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What change can we make that will result in improvement?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52651" y="5359079"/>
            <a:ext cx="2774315" cy="11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6966" y="4122517"/>
            <a:ext cx="2787827" cy="1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01281" y="2874381"/>
            <a:ext cx="2496515" cy="1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6965" y="4134091"/>
            <a:ext cx="0" cy="123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14792" y="2874381"/>
            <a:ext cx="0" cy="1259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52650" y="5488272"/>
            <a:ext cx="233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Step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1843" y="4209063"/>
            <a:ext cx="233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Step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01280" y="2931702"/>
            <a:ext cx="233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Step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6931DC-2E43-4FF8-9C10-128DA3EB9804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458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FE00-E904-4B9F-9629-CC00BC99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03836"/>
            <a:ext cx="7886700" cy="750429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956C-326A-4F13-98E0-1DE2FA08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92" y="1718362"/>
            <a:ext cx="11105492" cy="3421999"/>
          </a:xfrm>
        </p:spPr>
        <p:txBody>
          <a:bodyPr>
            <a:normAutofit/>
          </a:bodyPr>
          <a:lstStyle/>
          <a:p>
            <a:r>
              <a:rPr lang="en-US" dirty="0"/>
              <a:t>You have analyzed you data and decided on what you want to improve</a:t>
            </a:r>
          </a:p>
          <a:p>
            <a:r>
              <a:rPr lang="en-US" dirty="0"/>
              <a:t>Your focus is expressed as an Aim statement</a:t>
            </a:r>
          </a:p>
          <a:p>
            <a:pPr lvl="1"/>
            <a:r>
              <a:rPr lang="en-US" dirty="0"/>
              <a:t>The Aim statement has a specific target and a time frame in which you will meet the target</a:t>
            </a:r>
          </a:p>
          <a:p>
            <a:pPr lvl="1"/>
            <a:r>
              <a:rPr lang="en-US" dirty="0"/>
              <a:t>Data is a critical element in developing the Aim statement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2AEAC-4F1C-4118-8BAD-A2F1B7740D50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967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FF9B2-9436-4129-A530-73B82C7F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1983"/>
            <a:ext cx="11026663" cy="23100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Use a template to build your Aim Statement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[Organization name] seeks to [increase or decrease] the [number of, or the percentage] of [what?] over the next [define the time period]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Example: </a:t>
            </a:r>
            <a:r>
              <a:rPr lang="en-US" i="1" dirty="0"/>
              <a:t>The Friendly Care Community Clinic wants to achieve a 10% increase in its viral suppression rates from 82% to 92% by June 30 to meet the Eligible Metropolitan Area (EMA) wide goal of 90%</a:t>
            </a:r>
          </a:p>
          <a:p>
            <a:pPr lvl="1">
              <a:lnSpc>
                <a:spcPct val="100000"/>
              </a:lnSpc>
            </a:pPr>
            <a:endParaRPr lang="en-US" i="1" dirty="0"/>
          </a:p>
          <a:p>
            <a:pPr lvl="1">
              <a:lnSpc>
                <a:spcPct val="100000"/>
              </a:lnSpc>
            </a:pPr>
            <a:endParaRPr lang="en-US" i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F73482-2439-4C36-935D-6EDC024959AB}"/>
              </a:ext>
            </a:extLst>
          </p:cNvPr>
          <p:cNvSpPr txBox="1">
            <a:spLocks/>
          </p:cNvSpPr>
          <p:nvPr/>
        </p:nvSpPr>
        <p:spPr>
          <a:xfrm>
            <a:off x="628651" y="503836"/>
            <a:ext cx="11026663" cy="1324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u="none" kern="1200">
                <a:solidFill>
                  <a:schemeClr val="tx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  <a:p>
            <a:r>
              <a:rPr lang="en-US" dirty="0"/>
              <a:t>Building the Aim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65BB6-52BA-4DCC-8611-0462569BAFD2}"/>
              </a:ext>
            </a:extLst>
          </p:cNvPr>
          <p:cNvSpPr txBox="1"/>
          <p:nvPr/>
        </p:nvSpPr>
        <p:spPr>
          <a:xfrm>
            <a:off x="5027324" y="4929006"/>
            <a:ext cx="213078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Continue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2C54C-6439-4E55-9512-C2F0A00080FD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0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7E114-4FEF-4D47-9133-843BFC6AE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Scenario</a:t>
            </a:r>
          </a:p>
          <a:p>
            <a:pPr marL="0" indent="0">
              <a:buNone/>
            </a:pPr>
            <a:r>
              <a:rPr lang="en-US" dirty="0"/>
              <a:t>Our facility overall viral suppression rate is 78%.  We know we have a 30% missed appointment rate. We believe that keeping individuals in care is key to keeping them compliant with their medication regiment. After discussion with staff – including the medical director – we chose the HAB Annual Retention in Care measure. The measure is: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Percentage of patients, regardless of age, with a diagnosis of HIV who had at least two (2) encounters within the 12-month measurement year</a:t>
            </a:r>
            <a:endParaRPr lang="en-US" b="1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73ED2F-728F-4821-A61D-1C18109F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1" y="503836"/>
            <a:ext cx="10987549" cy="750429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4F7932-8638-4581-B04D-413362716E9B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643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33FDD-762A-4152-A232-230E66D6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25" y="1641280"/>
            <a:ext cx="10987549" cy="4154683"/>
          </a:xfrm>
        </p:spPr>
        <p:txBody>
          <a:bodyPr/>
          <a:lstStyle/>
          <a:p>
            <a:r>
              <a:rPr lang="en-US" dirty="0"/>
              <a:t>We have identified a few things (our baseline data):</a:t>
            </a:r>
          </a:p>
          <a:p>
            <a:pPr lvl="1"/>
            <a:r>
              <a:rPr lang="en-US" dirty="0"/>
              <a:t>Low viral suppression rate -78%</a:t>
            </a:r>
          </a:p>
          <a:p>
            <a:pPr lvl="1"/>
            <a:r>
              <a:rPr lang="en-US" dirty="0"/>
              <a:t>Missed appointment rate - 30%</a:t>
            </a:r>
          </a:p>
          <a:p>
            <a:pPr lvl="1"/>
            <a:r>
              <a:rPr lang="en-US" dirty="0"/>
              <a:t>Our previous retention measure may not be in keeping with current treatment practice which may skew our retention </a:t>
            </a:r>
          </a:p>
          <a:p>
            <a:r>
              <a:rPr lang="en-US" dirty="0"/>
              <a:t>The quality management committee forms a quality improvement project team with a task of lowering the missed appointment rate to 10%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8CF8D7-1AB7-4FA1-A944-E5D68273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503836"/>
            <a:ext cx="10987549" cy="750429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4216B-D16D-4519-B681-8354E09D6597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32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294C-2970-4AAF-AEB1-727206E94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5" y="1619785"/>
            <a:ext cx="10515600" cy="2598211"/>
          </a:xfrm>
        </p:spPr>
        <p:txBody>
          <a:bodyPr/>
          <a:lstStyle/>
          <a:p>
            <a:r>
              <a:rPr lang="en-US" dirty="0"/>
              <a:t>Our Aim Statement:</a:t>
            </a:r>
          </a:p>
          <a:p>
            <a:pPr marL="0" indent="0">
              <a:buNone/>
            </a:pPr>
            <a:r>
              <a:rPr lang="en-US" dirty="0"/>
              <a:t>Our program will lower the percentage of missed appointments from its current rate of 30% per month to 10% per month by the end of the six month period starting in June. </a:t>
            </a:r>
          </a:p>
          <a:p>
            <a:r>
              <a:rPr lang="en-US" dirty="0"/>
              <a:t>Does this fit the Aim Statement criteria? Vote                or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F5C2E9-70B6-442A-B8DE-FC000E2EE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1" y="503836"/>
            <a:ext cx="10987549" cy="750429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For Improvement</a:t>
            </a:r>
            <a:br>
              <a:rPr lang="en-US" dirty="0"/>
            </a:br>
            <a:r>
              <a:rPr lang="en-US" dirty="0"/>
              <a:t>Step 1: What are we trying to accomplish?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C8F84-3A97-4E75-A4C4-E78F08A34C96}"/>
              </a:ext>
            </a:extLst>
          </p:cNvPr>
          <p:cNvSpPr txBox="1"/>
          <p:nvPr/>
        </p:nvSpPr>
        <p:spPr>
          <a:xfrm>
            <a:off x="1663193" y="5053549"/>
            <a:ext cx="346759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Review the Aim Statement template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1860F-4834-4D11-9C88-577EC6CFF8BE}"/>
              </a:ext>
            </a:extLst>
          </p:cNvPr>
          <p:cNvSpPr txBox="1"/>
          <p:nvPr/>
        </p:nvSpPr>
        <p:spPr>
          <a:xfrm>
            <a:off x="9508217" y="5069801"/>
            <a:ext cx="102059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Continue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4DF0EC-43A7-4976-B5C8-B88F7C28C679}"/>
              </a:ext>
            </a:extLst>
          </p:cNvPr>
          <p:cNvSpPr txBox="1"/>
          <p:nvPr/>
        </p:nvSpPr>
        <p:spPr>
          <a:xfrm>
            <a:off x="9348203" y="3429000"/>
            <a:ext cx="102059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  <a:hlinkClick r:id="rId3" action="ppaction://hlinksldjump"/>
              </a:rPr>
              <a:t>No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2D9CEE77-16B1-4203-B51A-ADB0B74A8CFD}"/>
              </a:ext>
            </a:extLst>
          </p:cNvPr>
          <p:cNvSpPr txBox="1"/>
          <p:nvPr/>
        </p:nvSpPr>
        <p:spPr>
          <a:xfrm>
            <a:off x="7600552" y="3429000"/>
            <a:ext cx="102059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FC1F5A-EF58-4B37-A041-BA350594012B}"/>
              </a:ext>
            </a:extLst>
          </p:cNvPr>
          <p:cNvSpPr txBox="1"/>
          <p:nvPr/>
        </p:nvSpPr>
        <p:spPr>
          <a:xfrm>
            <a:off x="576098" y="6273800"/>
            <a:ext cx="46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62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11.0&quot;&gt;&lt;object type=&quot;1&quot; unique_id=&quot;10001&quot;&gt;&lt;object type=&quot;2&quot; unique_id=&quot;272741&quot;&gt;&lt;object type=&quot;3&quot; unique_id=&quot;273058&quot;&gt;&lt;property id=&quot;20148&quot; value=&quot;5&quot;/&gt;&lt;property id=&quot;20300&quot; value=&quot;Slide 1 - &amp;quot;The Model For Improvement: Moving from Data to Intervention&amp;quot;&quot;/&gt;&lt;property id=&quot;20307&quot; value=&quot;256&quot;/&gt;&lt;/object&gt;&lt;object type=&quot;3&quot; unique_id=&quot;273060&quot;&gt;&lt;property id=&quot;20148&quot; value=&quot;5&quot;/&gt;&lt;property id=&quot;20300&quot; value=&quot;Slide 2 - &amp;quot;Learning Objectives&amp;quot;&quot;/&gt;&lt;property id=&quot;20307&quot; value=&quot;258&quot;/&gt;&lt;/object&gt;&lt;object type=&quot;3&quot; unique_id=&quot;275058&quot;&gt;&lt;property id=&quot;20148&quot; value=&quot;5&quot;/&gt;&lt;property id=&quot;20300&quot; value=&quot;Slide 28 - &amp;quot;Five Suggestions for Successfully Conducting a Model for Improvement Project&amp;quot;&quot;/&gt;&lt;property id=&quot;20307&quot; value=&quot;317&quot;/&gt;&lt;/object&gt;&lt;object type=&quot;3&quot; unique_id=&quot;275062&quot;&gt;&lt;property id=&quot;20148&quot; value=&quot;5&quot;/&gt;&lt;property id=&quot;20300&quot; value=&quot;Slide 7 - &amp;quot;The Model For Improvement&amp;quot;&quot;/&gt;&lt;property id=&quot;20307&quot; value=&quot;315&quot;/&gt;&lt;/object&gt;&lt;object type=&quot;3&quot; unique_id=&quot;275070&quot;&gt;&lt;property id=&quot;20148&quot; value=&quot;5&quot;/&gt;&lt;property id=&quot;20300&quot; value=&quot;Slide 4 - &amp;quot;Fishbone Diagrams A Root Cause Analysis&amp;quot;&quot;/&gt;&lt;property id=&quot;20307&quot; value=&quot;313&quot;/&gt;&lt;/object&gt;&lt;object type=&quot;3&quot; unique_id=&quot;275072&quot;&gt;&lt;property id=&quot;20148&quot; value=&quot;5&quot;/&gt;&lt;property id=&quot;20300&quot; value=&quot;Slide 20 - &amp;quot;Brainstorming “Establishes a common method for a team to creatively and efficiently generate a high volume of idea&quot;/&gt;&lt;property id=&quot;20307&quot; value=&quot;309&quot;/&gt;&lt;/object&gt;&lt;object type=&quot;3&quot; unique_id=&quot;275073&quot;&gt;&lt;property id=&quot;20148&quot; value=&quot;5&quot;/&gt;&lt;property id=&quot;20300&quot; value=&quot;Slide 3 - &amp;quot;Getting to the Root Cause of the problem&amp;quot;&quot;/&gt;&lt;property id=&quot;20307&quot; value=&quot;316&quot;/&gt;&lt;/object&gt;&lt;object type=&quot;3&quot; unique_id=&quot;275074&quot;&gt;&lt;property id=&quot;20148&quot; value=&quot;5&quot;/&gt;&lt;property id=&quot;20300&quot; value=&quot;Slide 25 - &amp;quot;Force Field Analysis Identifies the forces and factors in place that support or work against the solution of an is&quot;/&gt;&lt;property id=&quot;20307&quot; value=&quot;310&quot;/&gt;&lt;/object&gt;&lt;object type=&quot;3&quot; unique_id=&quot;298102&quot;&gt;&lt;property id=&quot;20148&quot; value=&quot;5&quot;/&gt;&lt;property id=&quot;20300&quot; value=&quot;Slide 11 - &amp;quot;Model For Improvement Example Step 1: What are we trying to accomplish?&amp;quot;&quot;/&gt;&lt;property id=&quot;20307&quot; value=&quot;321&quot;/&gt;&lt;/object&gt;&lt;object type=&quot;3&quot; unique_id=&quot;298103&quot;&gt;&lt;property id=&quot;20148&quot; value=&quot;5&quot;/&gt;&lt;property id=&quot;20300&quot; value=&quot;Slide 15 - &amp;quot;Model For Improvement Example Step 2: How will we know that a change is an improvement?&amp;quot;&quot;/&gt;&lt;property id=&quot;20307&quot; value=&quot;320&quot;/&gt;&lt;/object&gt;&lt;object type=&quot;3&quot; unique_id=&quot;298104&quot;&gt;&lt;property id=&quot;20148&quot; value=&quot;5&quot;/&gt;&lt;property id=&quot;20300&quot; value=&quot;Slide 18 - &amp;quot;Model For Improvement Step 3: What change can we make that will result in an improvement?&amp;quot;&quot;/&gt;&lt;property id=&quot;20307&quot; value=&quot;319&quot;/&gt;&lt;/object&gt;&lt;object type=&quot;3&quot; unique_id=&quot;298105&quot;&gt;&lt;property id=&quot;20148&quot; value=&quot;5&quot;/&gt;&lt;property id=&quot;20300&quot; value=&quot;Slide 27 - &amp;quot;Five Suggestions for Successfully Conducting a Model for Improvement Project&amp;quot;&quot;/&gt;&lt;property id=&quot;20307&quot; value=&quot;318&quot;/&gt;&lt;/object&gt;&lt;object type=&quot;3&quot; unique_id=&quot;298107&quot;&gt;&lt;property id=&quot;20148&quot; value=&quot;5&quot;/&gt;&lt;property id=&quot;20300&quot; value=&quot;Slide 19 - &amp;quot;Use the Ideas Developed in Step 3 in a Brainstorming Session&amp;quot;&quot;/&gt;&lt;property id=&quot;20307&quot; value=&quot;331&quot;/&gt;&lt;/object&gt;&lt;object type=&quot;3&quot; unique_id=&quot;298108&quot;&gt;&lt;property id=&quot;20148&quot; value=&quot;5&quot;/&gt;&lt;property id=&quot;20300&quot; value=&quot;Slide 22 - &amp;quot;Brainstorming&amp;quot;&quot;/&gt;&lt;property id=&quot;20307&quot; value=&quot;284&quot;/&gt;&lt;/object&gt;&lt;object type=&quot;3&quot; unique_id=&quot;298109&quot;&gt;&lt;property id=&quot;20148&quot; value=&quot;5&quot;/&gt;&lt;property id=&quot;20300&quot; value=&quot;Slide 23 - &amp;quot;Brainstorm to Reach Consensus on an Intervention&amp;quot;&quot;/&gt;&lt;property id=&quot;20307&quot; value=&quot;285&quot;/&gt;&lt;/object&gt;&lt;object type=&quot;3&quot; unique_id=&quot;298110&quot;&gt;&lt;property id=&quot;20148&quot; value=&quot;5&quot;/&gt;&lt;property id=&quot;20300&quot; value=&quot;Slide 24 - &amp;quot;Testing the Proposed Intervention in a Force Field Analysis&amp;quot;&quot;/&gt;&lt;property id=&quot;20307&quot; value=&quot;326&quot;/&gt;&lt;/object&gt;&lt;object type=&quot;3&quot; unique_id=&quot;298111&quot;&gt;&lt;property id=&quot;20148&quot; value=&quot;5&quot;/&gt;&lt;property id=&quot;20300&quot; value=&quot;Slide 26 - &amp;quot;Force Field Analysis&amp;quot;&quot;/&gt;&lt;property id=&quot;20307&quot; value=&quot;306&quot;/&gt;&lt;/object&gt;&lt;object type=&quot;3&quot; unique_id=&quot;298112&quot;&gt;&lt;property id=&quot;20148&quot; value=&quot;5&quot;/&gt;&lt;property id=&quot;20300&quot; value=&quot;Slide 29 - &amp;quot;In Summary&amp;quot;&quot;/&gt;&lt;property id=&quot;20307&quot; value=&quot;327&quot;/&gt;&lt;/object&gt;&lt;object type=&quot;3&quot; unique_id=&quot;298113&quot;&gt;&lt;property id=&quot;20148&quot; value=&quot;5&quot;/&gt;&lt;property id=&quot;20300&quot; value=&quot;Slide 30 - &amp;quot;Resources&amp;quot;&quot;/&gt;&lt;property id=&quot;20307&quot; value=&quot;332&quot;/&gt;&lt;/object&gt;&lt;object type=&quot;3&quot; unique_id=&quot;298886&quot;&gt;&lt;property id=&quot;20148&quot; value=&quot;5&quot;/&gt;&lt;property id=&quot;20300&quot; value=&quot;Slide 9 - &amp;quot;Model For Improvement Step 1: What are we trying to accomplish?&amp;quot;&quot;/&gt;&lt;property id=&quot;20307&quot; value=&quot;836&quot;/&gt;&lt;/object&gt;&lt;object type=&quot;3&quot; unique_id=&quot;298887&quot;&gt;&lt;property id=&quot;20148&quot; value=&quot;5&quot;/&gt;&lt;property id=&quot;20300&quot; value=&quot;Slide 10 - &amp;quot;Building the Aim Statement&amp;quot;&quot;/&gt;&lt;property id=&quot;20307&quot; value=&quot;835&quot;/&gt;&lt;/object&gt;&lt;object type=&quot;3&quot; unique_id=&quot;298888&quot;&gt;&lt;property id=&quot;20148&quot; value=&quot;5&quot;/&gt;&lt;property id=&quot;20300&quot; value=&quot;Slide 12 - &amp;quot;Model For Improvement Step 1: What are we trying to accomplish?&amp;quot;&quot;/&gt;&lt;property id=&quot;20307&quot; value=&quot;838&quot;/&gt;&lt;/object&gt;&lt;object type=&quot;3&quot; unique_id=&quot;298889&quot;&gt;&lt;property id=&quot;20148&quot; value=&quot;5&quot;/&gt;&lt;property id=&quot;20300&quot; value=&quot;Slide 13 - &amp;quot;Model For Improvement Step 2: How will we know that a change is an improvement?&amp;quot;&quot;/&gt;&lt;property id=&quot;20307&quot; value=&quot;837&quot;/&gt;&lt;/object&gt;&lt;object type=&quot;3&quot; unique_id=&quot;298890&quot;&gt;&lt;property id=&quot;20148&quot; value=&quot;5&quot;/&gt;&lt;property id=&quot;20300&quot; value=&quot;Slide 14 - &amp;quot;Model For Improvement Step 2: How will we know that a change is an improvement?&amp;quot;&quot;/&gt;&lt;property id=&quot;20307&quot; value=&quot;839&quot;/&gt;&lt;/object&gt;&lt;object type=&quot;3&quot; unique_id=&quot;298891&quot;&gt;&lt;property id=&quot;20148&quot; value=&quot;5&quot;/&gt;&lt;property id=&quot;20300&quot; value=&quot;Slide 16 - &amp;quot;Model For Improvement Step 2: How will we know that a change is an improvement?&amp;quot;&quot;/&gt;&lt;property id=&quot;20307&quot; value=&quot;840&quot;/&gt;&lt;/object&gt;&lt;object type=&quot;3&quot; unique_id=&quot;298892&quot;&gt;&lt;property id=&quot;20148&quot; value=&quot;5&quot;/&gt;&lt;property id=&quot;20300&quot; value=&quot;Slide 17 - &amp;quot;Model For Improvement Step 2: How will we know that a change is an improvement?&amp;quot;&quot;/&gt;&lt;property id=&quot;20307&quot; value=&quot;841&quot;/&gt;&lt;/object&gt;&lt;object type=&quot;3&quot; unique_id=&quot;298893&quot;&gt;&lt;property id=&quot;20148&quot; value=&quot;5&quot;/&gt;&lt;property id=&quot;20300&quot; value=&quot;Slide 21 - &amp;quot;Priority Matrix Example (for experienced users)&amp;quot;&quot;/&gt;&lt;property id=&quot;20307&quot; value=&quot;297&quot;/&gt;&lt;/object&gt;&lt;object type=&quot;3&quot; unique_id=&quot;298894&quot;&gt;&lt;property id=&quot;20148&quot; value=&quot;5&quot;/&gt;&lt;property id=&quot;20300&quot; value=&quot;Slide 5 - &amp;quot;Root Cause Analysis (Ishikawa Diagram)&amp;quot;&quot;/&gt;&lt;property id=&quot;20307&quot; value=&quot;257&quot;/&gt;&lt;/object&gt;&lt;object type=&quot;3&quot; unique_id=&quot;298896&quot;&gt;&lt;property id=&quot;20148&quot; value=&quot;5&quot;/&gt;&lt;property id=&quot;20300&quot; value=&quot;Slide 8 - &amp;quot;The Model for Improvement&amp;quot;&quot;/&gt;&lt;property id=&quot;20307&quot; value=&quot;842&quot;/&gt;&lt;/object&gt;&lt;object type=&quot;3&quot; unique_id=&quot;299239&quot;&gt;&lt;property id=&quot;20148&quot; value=&quot;5&quot;/&gt;&lt;property id=&quot;20300&quot; value=&quot;Slide 6 - &amp;quot;An Alternate Method – the 5 Whys&amp;quot;&quot;/&gt;&lt;property id=&quot;20307&quot; value=&quot;843&quot;/&gt;&lt;/object&gt;&lt;/object&gt;&lt;object type=&quot;8&quot; unique_id=&quot;273071&quot;&gt;&lt;/object&gt;&lt;/object&gt;&lt;/database&gt;"/>
  <p:tag name="SECTOMILLISECCONVERTED" val="1"/>
  <p:tag name="ARTICULATE_PRESENTATION_ID" val="884304"/>
  <p:tag name="ARTICULATE_PROJECT_CHECK" val="0"/>
  <p:tag name="ARTICULATE_DESIGN_ID_CQII TEMPLATE" val="yx5sjTTF"/>
  <p:tag name="ARTICULATE_DESIGN_ID_NQC" val="xIgmQdkd"/>
  <p:tag name="ARTICULATE_SLIDE_THUMBNAIL_REFRESH" val="1"/>
  <p:tag name="TAG_BACKING_FORM_KEY" val="4787492-c:\users\kfg01\documents\four set choosing slides\part 3\part 3 mfi and tools rev 10.pptx"/>
  <p:tag name="ARTICULATE_PRESENTER_VERSION" val="8"/>
  <p:tag name="ARTICULATE_SLIDE_COUNT" val="3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  <p:tag name="HTML_SHAPEINFO" val="&lt;ThreeDShapeInfo&gt;&lt;uuid val=&quot;&quot;/&gt;&lt;isInvalidForFieldText val=&quot;0&quot;/&gt;&lt;Image&gt;&lt;filename val=&quot;C:\Users\kfg01\Desktop\data\asimages\{5F2B1115-9785-4217-96B3-524FC004EE24}_2.png&quot;/&gt;&lt;left val=&quot;26&quot;/&gt;&lt;top val=&quot;491&quot;/&gt;&lt;width val=&quot;35&quot;/&gt;&lt;height val=&quot;30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VERRIDE" val="QUIZMAKER_QUIZ_SLIDE"/>
  <p:tag name="ARTICULATE_SLIDE_PAUSE" val="0"/>
  <p:tag name="ARTICULATE_LOCK_SLIDE" val="1"/>
  <p:tag name="ARTICULATE_SHOW_IN_MENU" val="multipleitems"/>
  <p:tag name="QUIZMAKER_QUIZ_SLIDE_ID" val="856"/>
  <p:tag name="QUIZMAKER_QUIZ_FILENAME" val="C:\Users\kfg01\Documents\Four set choosing slides\Part 3\Part 3 Quiz.quiz"/>
  <p:tag name="ARTICULATE_TITLE_TAG" val="Part 3 Quiz"/>
  <p:tag name="ARTICULATE_PLAYER_CONTROL_PLAYPAUSE" val="False"/>
  <p:tag name="ARTICULATE_PLAYER_SEEKBAR" val="False"/>
  <p:tag name="AQP_PASS_ACTION" val="2"/>
  <p:tag name="AQP_FAIL_ACTION" val="2"/>
  <p:tag name="AQP_PASS_SCORE" val="80"/>
  <p:tag name="ARTICULATE_DESCRIPTION" val="Quiz - 5 questions"/>
  <p:tag name="ELAPSEDTIME" val="0.00"/>
  <p:tag name="QUIZMAKER_QUIZ_TITLE" val="Part 3 Quiz"/>
  <p:tag name="EMBEDDEDCONTENT_LASTWRITETIMEUTC" val="2020-11-12 20:34:17Z"/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A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B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  <p:tag name="HTML_SHAPEINFO" val="&lt;ThreeDShapeInfo&gt;&lt;uuid val=&quot;&quot;/&gt;&lt;isInvalidForFieldText val=&quot;0&quot;/&gt;&lt;Image&gt;&lt;filename val=&quot;C:\Users\kfg01\Desktop\data\asimages\{CC659AC3-6049-4B58-BA97-FB65CE1C046B}_1.png&quot;/&gt;&lt;left val=&quot;455&quot;/&gt;&lt;top val=&quot;498&quot;/&gt;&lt;width val=&quot;250&quot;/&gt;&lt;height val=&quot;39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heme/theme1.xml><?xml version="1.0" encoding="utf-8"?>
<a:theme xmlns:a="http://schemas.openxmlformats.org/drawingml/2006/main" name="CQII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QII template.potx" id="{C660CDE0-E0F8-4248-9359-A86196036A6F}" vid="{E7E4E462-EB77-40D5-9E46-D1C7C23135A0}"/>
    </a:ext>
  </a:extLst>
</a:theme>
</file>

<file path=ppt/theme/theme2.xml><?xml version="1.0" encoding="utf-8"?>
<a:theme xmlns:a="http://schemas.openxmlformats.org/drawingml/2006/main" name="NQ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QC.potx" id="{6D660C87-EF32-4CDD-B076-14ABC9264936}" vid="{5EACE0F7-94FF-478B-B305-9DB849D2D4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CQII template</Template>
  <TotalTime>32565</TotalTime>
  <Words>1776</Words>
  <Application>Microsoft Office PowerPoint</Application>
  <PresentationFormat>Widescreen</PresentationFormat>
  <Paragraphs>244</Paragraphs>
  <Slides>31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Garamond</vt:lpstr>
      <vt:lpstr>Wingdings 2</vt:lpstr>
      <vt:lpstr>CQII template</vt:lpstr>
      <vt:lpstr>NQC</vt:lpstr>
      <vt:lpstr>Quality Academy The Model For Improvement: Put Your Data to Use</vt:lpstr>
      <vt:lpstr>Learning Objectives</vt:lpstr>
      <vt:lpstr>The Model For Improvement</vt:lpstr>
      <vt:lpstr>The Model for Improvement</vt:lpstr>
      <vt:lpstr>Model For Improvement Step 1: What are we trying to accomplish?</vt:lpstr>
      <vt:lpstr>PowerPoint Presentation</vt:lpstr>
      <vt:lpstr>Model For Improvement Step 1: What are we trying to accomplish?</vt:lpstr>
      <vt:lpstr>Model For Improvement Step 1: What are we trying to accomplish?</vt:lpstr>
      <vt:lpstr>Model For Improvement Step 1: What are we trying to accomplish?</vt:lpstr>
      <vt:lpstr>Model For Improvement Step 1: What are we trying to accomplish?</vt:lpstr>
      <vt:lpstr>Model For Improvement Step 2: How will we know that a change is an improvement?</vt:lpstr>
      <vt:lpstr>Model For Improvement Step 2: How will we know that a change is an improvement?</vt:lpstr>
      <vt:lpstr>Model For Improvement Example Step 2: How will we know that a change is an improvement?</vt:lpstr>
      <vt:lpstr>Model For Improvement Step 2: How will we know that a change is an improvement?</vt:lpstr>
      <vt:lpstr>Model For Improvement Step 2: How will we know that a change is an improvement?</vt:lpstr>
      <vt:lpstr>Model For Improvement Step 3: What change can we make that will result in an improvement?</vt:lpstr>
      <vt:lpstr>Simple Rules for Brainstorming</vt:lpstr>
      <vt:lpstr>Reaching Consensus</vt:lpstr>
      <vt:lpstr>Testing the Proposed Intervention in a Force Field Analysis</vt:lpstr>
      <vt:lpstr>PowerPoint Presentation</vt:lpstr>
      <vt:lpstr>A Typical Force Field Analysis</vt:lpstr>
      <vt:lpstr>Priority Matrix</vt:lpstr>
      <vt:lpstr>Priority Matrix Example</vt:lpstr>
      <vt:lpstr>Which to Use?</vt:lpstr>
      <vt:lpstr>Five Suggestions for Successfully Conducting a Model for Improvement Project</vt:lpstr>
      <vt:lpstr>Five Suggestions for Successfully Conducting a Model for Improvement Project</vt:lpstr>
      <vt:lpstr>In Summary</vt:lpstr>
      <vt:lpstr>Resources</vt:lpstr>
      <vt:lpstr>PowerPoint Presentation</vt:lpstr>
      <vt:lpstr>You’re right. It has the elements of a good Aim Statement</vt:lpstr>
      <vt:lpstr>Actually it does. Please review and try again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data digging deeper, doing more</dc:title>
  <dc:creator>Garrett, Kevin F (HEALTH)</dc:creator>
  <cp:lastModifiedBy>Garrett, Kevin F (HEALTH)</cp:lastModifiedBy>
  <cp:revision>517</cp:revision>
  <dcterms:created xsi:type="dcterms:W3CDTF">2019-12-16T20:21:43Z</dcterms:created>
  <dcterms:modified xsi:type="dcterms:W3CDTF">2021-02-16T15:26:05Z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Part 2 MFI and tools rev 3dot5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8</vt:lpwstr>
  </property>
  <property fmtid="{D5CDD505-2E9C-101B-9397-08002B2CF9AE}" pid="5" name="ArticulateGUID">
    <vt:lpwstr>6D029843-7A32-4FE7-81BB-88BB6CA262AA</vt:lpwstr>
  </property>
  <property fmtid="{D5CDD505-2E9C-101B-9397-08002B2CF9AE}" pid="6" name="ArticulateProjectFull">
    <vt:lpwstr>C:\Users\kfg01\Documents\Choosing an Improvement Project\Part 3\Part 3 MFI and tools rev 11CM.ppta</vt:lpwstr>
  </property>
</Properties>
</file>