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62" r:id="rId3"/>
    <p:sldId id="284" r:id="rId4"/>
    <p:sldId id="264" r:id="rId5"/>
    <p:sldId id="265" r:id="rId6"/>
    <p:sldId id="266" r:id="rId7"/>
    <p:sldId id="267" r:id="rId8"/>
    <p:sldId id="268" r:id="rId9"/>
    <p:sldId id="269" r:id="rId10"/>
    <p:sldId id="270" r:id="rId11"/>
    <p:sldId id="271" r:id="rId12"/>
    <p:sldId id="285" r:id="rId13"/>
    <p:sldId id="286" r:id="rId14"/>
  </p:sldIdLst>
  <p:sldSz cx="9144000" cy="6858000" type="screen4x3"/>
  <p:notesSz cx="6858000" cy="9144000"/>
  <p:custDataLst>
    <p:tags r:id="rId17"/>
  </p:custDataLst>
  <p:defaultTextStyle>
    <a:defPPr>
      <a:defRPr lang="en-US"/>
    </a:defPPr>
    <a:lvl1pPr algn="l" rtl="0" fontAlgn="base">
      <a:spcBef>
        <a:spcPct val="0"/>
      </a:spcBef>
      <a:spcAft>
        <a:spcPct val="0"/>
      </a:spcAft>
      <a:buSzPct val="100000"/>
      <a:defRPr sz="2400" kern="1200">
        <a:solidFill>
          <a:schemeClr val="tx1"/>
        </a:solidFill>
        <a:latin typeface="Arial" charset="0"/>
        <a:ea typeface="Osaka" pitchFamily="-64" charset="-128"/>
        <a:cs typeface="+mn-cs"/>
      </a:defRPr>
    </a:lvl1pPr>
    <a:lvl2pPr marL="457200" algn="l" rtl="0" fontAlgn="base">
      <a:spcBef>
        <a:spcPct val="0"/>
      </a:spcBef>
      <a:spcAft>
        <a:spcPct val="0"/>
      </a:spcAft>
      <a:buSzPct val="100000"/>
      <a:defRPr sz="2400" kern="1200">
        <a:solidFill>
          <a:schemeClr val="tx1"/>
        </a:solidFill>
        <a:latin typeface="Arial" charset="0"/>
        <a:ea typeface="Osaka" pitchFamily="-64" charset="-128"/>
        <a:cs typeface="+mn-cs"/>
      </a:defRPr>
    </a:lvl2pPr>
    <a:lvl3pPr marL="914400" algn="l" rtl="0" fontAlgn="base">
      <a:spcBef>
        <a:spcPct val="0"/>
      </a:spcBef>
      <a:spcAft>
        <a:spcPct val="0"/>
      </a:spcAft>
      <a:buSzPct val="100000"/>
      <a:defRPr sz="2400" kern="1200">
        <a:solidFill>
          <a:schemeClr val="tx1"/>
        </a:solidFill>
        <a:latin typeface="Arial" charset="0"/>
        <a:ea typeface="Osaka" pitchFamily="-64" charset="-128"/>
        <a:cs typeface="+mn-cs"/>
      </a:defRPr>
    </a:lvl3pPr>
    <a:lvl4pPr marL="1371600" algn="l" rtl="0" fontAlgn="base">
      <a:spcBef>
        <a:spcPct val="0"/>
      </a:spcBef>
      <a:spcAft>
        <a:spcPct val="0"/>
      </a:spcAft>
      <a:buSzPct val="100000"/>
      <a:defRPr sz="2400" kern="1200">
        <a:solidFill>
          <a:schemeClr val="tx1"/>
        </a:solidFill>
        <a:latin typeface="Arial" charset="0"/>
        <a:ea typeface="Osaka" pitchFamily="-64" charset="-128"/>
        <a:cs typeface="+mn-cs"/>
      </a:defRPr>
    </a:lvl4pPr>
    <a:lvl5pPr marL="1828800" algn="l" rtl="0" fontAlgn="base">
      <a:spcBef>
        <a:spcPct val="0"/>
      </a:spcBef>
      <a:spcAft>
        <a:spcPct val="0"/>
      </a:spcAft>
      <a:buSzPct val="100000"/>
      <a:defRPr sz="2400" kern="1200">
        <a:solidFill>
          <a:schemeClr val="tx1"/>
        </a:solidFill>
        <a:latin typeface="Arial" charset="0"/>
        <a:ea typeface="Osaka" pitchFamily="-64" charset="-128"/>
        <a:cs typeface="+mn-cs"/>
      </a:defRPr>
    </a:lvl5pPr>
    <a:lvl6pPr marL="2286000" algn="l" defTabSz="914400" rtl="0" eaLnBrk="1" latinLnBrk="0" hangingPunct="1">
      <a:defRPr sz="2400" kern="1200">
        <a:solidFill>
          <a:schemeClr val="tx1"/>
        </a:solidFill>
        <a:latin typeface="Arial" charset="0"/>
        <a:ea typeface="Osaka" pitchFamily="-64" charset="-128"/>
        <a:cs typeface="+mn-cs"/>
      </a:defRPr>
    </a:lvl6pPr>
    <a:lvl7pPr marL="2743200" algn="l" defTabSz="914400" rtl="0" eaLnBrk="1" latinLnBrk="0" hangingPunct="1">
      <a:defRPr sz="2400" kern="1200">
        <a:solidFill>
          <a:schemeClr val="tx1"/>
        </a:solidFill>
        <a:latin typeface="Arial" charset="0"/>
        <a:ea typeface="Osaka" pitchFamily="-64" charset="-128"/>
        <a:cs typeface="+mn-cs"/>
      </a:defRPr>
    </a:lvl7pPr>
    <a:lvl8pPr marL="3200400" algn="l" defTabSz="914400" rtl="0" eaLnBrk="1" latinLnBrk="0" hangingPunct="1">
      <a:defRPr sz="2400" kern="1200">
        <a:solidFill>
          <a:schemeClr val="tx1"/>
        </a:solidFill>
        <a:latin typeface="Arial" charset="0"/>
        <a:ea typeface="Osaka" pitchFamily="-64" charset="-128"/>
        <a:cs typeface="+mn-cs"/>
      </a:defRPr>
    </a:lvl8pPr>
    <a:lvl9pPr marL="3657600" algn="l" defTabSz="914400" rtl="0" eaLnBrk="1" latinLnBrk="0" hangingPunct="1">
      <a:defRPr sz="2400" kern="1200">
        <a:solidFill>
          <a:schemeClr val="tx1"/>
        </a:solidFill>
        <a:latin typeface="Arial" charset="0"/>
        <a:ea typeface="Osaka"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75" autoAdjust="0"/>
    <p:restoredTop sz="94918" autoAdjust="0"/>
  </p:normalViewPr>
  <p:slideViewPr>
    <p:cSldViewPr>
      <p:cViewPr varScale="1">
        <p:scale>
          <a:sx n="72" d="100"/>
          <a:sy n="72" d="100"/>
        </p:scale>
        <p:origin x="78" y="276"/>
      </p:cViewPr>
      <p:guideLst>
        <p:guide orient="horz" pos="2160"/>
        <p:guide pos="2880"/>
      </p:guideLst>
    </p:cSldViewPr>
  </p:slideViewPr>
  <p:notesTextViewPr>
    <p:cViewPr>
      <p:scale>
        <a:sx n="100" d="100"/>
        <a:sy n="100" d="100"/>
      </p:scale>
      <p:origin x="0" y="0"/>
    </p:cViewPr>
  </p:notesTextViewPr>
  <p:notesViewPr>
    <p:cSldViewPr>
      <p:cViewPr varScale="1">
        <p:scale>
          <a:sx n="144" d="100"/>
          <a:sy n="144"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6627" name="Rectangle 3"/>
          <p:cNvSpPr>
            <a:spLocks noGrp="1" noChangeArrowheads="1"/>
          </p:cNvSpPr>
          <p:nvPr>
            <p:ph type="dt" sz="quarter" idx="2"/>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26628" name="Rectangle 4"/>
          <p:cNvSpPr>
            <a:spLocks noGrp="1" noChangeArrowheads="1"/>
          </p:cNvSpPr>
          <p:nvPr>
            <p:ph type="ftr" sz="quarter" idx="3"/>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26629" name="Rectangle 5"/>
          <p:cNvSpPr>
            <a:spLocks noGrp="1" noChangeArrowheads="1"/>
          </p:cNvSpPr>
          <p:nvPr>
            <p:ph type="sldNum" sz="quarter" idx="4"/>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7A2DCFE1-39D6-4E7F-AE55-E8F908B21615}" type="slidenum">
              <a:rPr lang="en-US" altLang="en-US"/>
              <a:pPr/>
              <a:t>‹Nº›</a:t>
            </a:fld>
            <a:endParaRPr lang="en-US" altLang="en-US"/>
          </a:p>
        </p:txBody>
      </p:sp>
    </p:spTree>
    <p:extLst>
      <p:ext uri="{BB962C8B-B14F-4D97-AF65-F5344CB8AC3E}">
        <p14:creationId xmlns:p14="http://schemas.microsoft.com/office/powerpoint/2010/main" val="327639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5603" name="Rectangle 3"/>
          <p:cNvSpPr>
            <a:spLocks noGrp="1" noChangeArrowheads="1"/>
          </p:cNvSpPr>
          <p:nvPr>
            <p:ph type="dt" idx="2"/>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25604" name="Rectangle 4"/>
          <p:cNvSpPr>
            <a:spLocks noGrp="1" noRot="1" noChangeAspect="1" noChangeArrowheads="1" noTextEdit="1"/>
          </p:cNvSpPr>
          <p:nvPr>
            <p:ph type="sldImg" idx="5"/>
          </p:nvPr>
        </p:nvSpPr>
        <p:spPr bwMode="auto">
          <a:xfrm>
            <a:off x="1143000" y="685800"/>
            <a:ext cx="4572000" cy="34290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Rectangle 5"/>
          <p:cNvSpPr>
            <a:spLocks noGrp="1" noChangeArrowheads="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6" name="Rectangle 6"/>
          <p:cNvSpPr>
            <a:spLocks noGrp="1" noChangeArrowheads="1"/>
          </p:cNvSpPr>
          <p:nvPr>
            <p:ph type="ftr" sz="quarter" idx="3"/>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25607" name="Rectangle 7"/>
          <p:cNvSpPr>
            <a:spLocks noGrp="1" noChangeArrowheads="1"/>
          </p:cNvSpPr>
          <p:nvPr>
            <p:ph type="sldNum" sz="quarter" idx="4"/>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1ACCF170-B8B0-4F26-8DBB-662AD8749CAD}" type="slidenum">
              <a:rPr lang="en-US" altLang="en-US"/>
              <a:pPr/>
              <a:t>‹Nº›</a:t>
            </a:fld>
            <a:endParaRPr lang="en-US" altLang="en-US"/>
          </a:p>
        </p:txBody>
      </p:sp>
    </p:spTree>
    <p:extLst>
      <p:ext uri="{BB962C8B-B14F-4D97-AF65-F5344CB8AC3E}">
        <p14:creationId xmlns:p14="http://schemas.microsoft.com/office/powerpoint/2010/main" val="16440840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Light"/>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Light"/>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Light"/>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Light"/>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0FB8BBB5-1400-4C5C-AE0A-6E32D5757AB7}" type="slidenum">
              <a:rPr lang="en-US" altLang="en-US"/>
              <a:pPr/>
              <a:t>1</a:t>
            </a:fld>
            <a:endParaRPr lang="en-US" altLang="en-US"/>
          </a:p>
        </p:txBody>
      </p:sp>
      <p:sp>
        <p:nvSpPr>
          <p:cNvPr id="27651" name="Rectangle 2"/>
          <p:cNvSpPr>
            <a:spLocks noGrp="1" noRot="1" noChangeAspect="1" noChangeArrowheads="1" noTextEdit="1"/>
          </p:cNvSpPr>
          <p:nvPr>
            <p:ph type="sldImg"/>
          </p:nvPr>
        </p:nvSpPr>
        <p:spPr>
          <a:ln cap="flat">
            <a:headEnd type="none" w="med" len="med"/>
            <a:tailEnd type="none" w="med" len="med"/>
          </a:ln>
        </p:spPr>
      </p:sp>
      <p:sp>
        <p:nvSpPr>
          <p:cNvPr id="27652" name="Rectangle 3"/>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eaLnBrk="1" hangingPunct="1"/>
            <a:endParaRPr lang="en-US" altLang="en-US">
              <a:latin typeface="Arial" charset="0"/>
              <a:ea typeface="Osaka" pitchFamily="-6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cap="flat">
            <a:headEnd type="none" w="med" len="med"/>
            <a:tailEnd type="none" w="med" len="med"/>
          </a:ln>
        </p:spPr>
      </p:sp>
      <p:sp>
        <p:nvSpPr>
          <p:cNvPr id="36867"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a:r>
              <a:rPr lang="en-US">
                <a:latin typeface="Calibri" pitchFamily="34" charset="0"/>
                <a:cs typeface="Calibri" pitchFamily="34" charset="0"/>
              </a:rPr>
              <a:t>Define the difference between simple, complex, and double-sided reflections. </a:t>
            </a:r>
          </a:p>
          <a:p>
            <a:pPr defTabSz="914400">
              <a:buFontTx/>
              <a:buChar char="•"/>
            </a:pPr>
            <a:r>
              <a:rPr lang="en-US" b="1">
                <a:latin typeface="Arial" charset="0"/>
                <a:ea typeface="Osaka" pitchFamily="-64" charset="-128"/>
              </a:rPr>
              <a:t>Simple:</a:t>
            </a:r>
            <a:r>
              <a:rPr lang="en-US">
                <a:latin typeface="Arial" charset="0"/>
                <a:ea typeface="Osaka" pitchFamily="-64" charset="-128"/>
              </a:rPr>
              <a:t> Literally using the client’s words and giving it back to them.</a:t>
            </a:r>
          </a:p>
          <a:p>
            <a:pPr defTabSz="914400">
              <a:buFontTx/>
              <a:buChar char="•"/>
            </a:pPr>
            <a:r>
              <a:rPr lang="en-US" b="1">
                <a:latin typeface="Arial" charset="0"/>
                <a:ea typeface="Osaka" pitchFamily="-64" charset="-128"/>
              </a:rPr>
              <a:t>Complex: </a:t>
            </a:r>
            <a:r>
              <a:rPr lang="en-US">
                <a:latin typeface="Arial" charset="0"/>
                <a:ea typeface="Osaka" pitchFamily="-64" charset="-128"/>
              </a:rPr>
              <a:t>Adds meaning, value, or emotion to the client’s words.</a:t>
            </a:r>
          </a:p>
          <a:p>
            <a:pPr defTabSz="914400">
              <a:buFontTx/>
              <a:buChar char="•"/>
            </a:pPr>
            <a:r>
              <a:rPr lang="en-US" b="1">
                <a:latin typeface="Arial" charset="0"/>
                <a:ea typeface="Osaka" pitchFamily="-64" charset="-128"/>
              </a:rPr>
              <a:t>Double-Sided: </a:t>
            </a:r>
            <a:r>
              <a:rPr lang="en-US">
                <a:latin typeface="Arial" charset="0"/>
                <a:ea typeface="Osaka" pitchFamily="-64" charset="-128"/>
              </a:rPr>
              <a:t>Highlights discrepancy between client’s words/values and actions.</a:t>
            </a:r>
          </a:p>
          <a:p>
            <a:pPr defTabSz="914400"/>
            <a:endParaRPr lang="en-US">
              <a:latin typeface="Arial" charset="0"/>
              <a:ea typeface="Osaka" pitchFamily="-64" charset="-128"/>
            </a:endParaRPr>
          </a:p>
        </p:txBody>
      </p:sp>
      <p:sp>
        <p:nvSpPr>
          <p:cNvPr id="36868"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B12E175C-197E-40DD-B887-EC042EC27028}"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cap="flat">
            <a:headEnd type="none" w="med" len="med"/>
            <a:tailEnd type="none" w="med" len="med"/>
          </a:ln>
        </p:spPr>
      </p:sp>
      <p:sp>
        <p:nvSpPr>
          <p:cNvPr id="37891"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171450" indent="-171450" defTabSz="914400">
              <a:lnSpc>
                <a:spcPct val="115000"/>
              </a:lnSpc>
              <a:spcBef>
                <a:spcPct val="0"/>
              </a:spcBef>
              <a:buFontTx/>
              <a:buChar char="•"/>
            </a:pPr>
            <a:r>
              <a:rPr lang="en-US" b="1">
                <a:latin typeface="Calibri" pitchFamily="34" charset="0"/>
                <a:cs typeface="Calibri" pitchFamily="34" charset="0"/>
              </a:rPr>
              <a:t>Simple: </a:t>
            </a:r>
            <a:r>
              <a:rPr lang="en-US">
                <a:latin typeface="Calibri" pitchFamily="34" charset="0"/>
                <a:cs typeface="Calibri" pitchFamily="34" charset="0"/>
              </a:rPr>
              <a:t>A simple reflection is a basic restatement of the client’s own words, being careful to use the client’s language. </a:t>
            </a:r>
            <a:endParaRPr lang="en-US">
              <a:latin typeface="Courier New" pitchFamily="49" charset="0"/>
              <a:cs typeface="Courier New" pitchFamily="49" charset="0"/>
            </a:endParaRPr>
          </a:p>
          <a:p>
            <a:pPr marL="171450" indent="-171450" defTabSz="914400">
              <a:lnSpc>
                <a:spcPct val="115000"/>
              </a:lnSpc>
              <a:spcBef>
                <a:spcPct val="0"/>
              </a:spcBef>
              <a:buFontTx/>
              <a:buChar char="•"/>
            </a:pPr>
            <a:r>
              <a:rPr lang="en-US" b="1">
                <a:latin typeface="Calibri" pitchFamily="34" charset="0"/>
                <a:cs typeface="Calibri" pitchFamily="34" charset="0"/>
              </a:rPr>
              <a:t>Complex: </a:t>
            </a:r>
            <a:r>
              <a:rPr lang="en-US">
                <a:latin typeface="Calibri" pitchFamily="34" charset="0"/>
                <a:cs typeface="Calibri" pitchFamily="34" charset="0"/>
              </a:rPr>
              <a:t>Complex reflections add meaning, value or emotion to the client’s words. In essence, you are reflecting a deeper layer of the simple reflection that helps to open new perspective. </a:t>
            </a:r>
            <a:endParaRPr lang="en-US">
              <a:latin typeface="Courier New" pitchFamily="49" charset="0"/>
              <a:cs typeface="Courier New" pitchFamily="49" charset="0"/>
            </a:endParaRPr>
          </a:p>
          <a:p>
            <a:pPr marL="171450" indent="-171450" defTabSz="914400">
              <a:lnSpc>
                <a:spcPct val="115000"/>
              </a:lnSpc>
              <a:spcBef>
                <a:spcPct val="0"/>
              </a:spcBef>
              <a:buFontTx/>
              <a:buChar char="•"/>
            </a:pPr>
            <a:r>
              <a:rPr lang="en-US" b="1">
                <a:latin typeface="Calibri" pitchFamily="34" charset="0"/>
                <a:cs typeface="Calibri" pitchFamily="34" charset="0"/>
              </a:rPr>
              <a:t>Double-sided: </a:t>
            </a:r>
            <a:r>
              <a:rPr lang="en-US">
                <a:latin typeface="Calibri" pitchFamily="34" charset="0"/>
                <a:cs typeface="Calibri" pitchFamily="34" charset="0"/>
              </a:rPr>
              <a:t>The aim of double-sided reflections is to highlight the discrepancy between the client’s words/values and their actions. </a:t>
            </a:r>
          </a:p>
          <a:p>
            <a:pPr marL="171450" indent="-171450" defTabSz="914400">
              <a:lnSpc>
                <a:spcPct val="115000"/>
              </a:lnSpc>
              <a:spcBef>
                <a:spcPct val="0"/>
              </a:spcBef>
              <a:buFontTx/>
              <a:buChar char="•"/>
            </a:pPr>
            <a:endParaRPr lang="en-US">
              <a:latin typeface="Calibri" pitchFamily="34" charset="0"/>
              <a:cs typeface="Courier New" pitchFamily="49" charset="0"/>
            </a:endParaRPr>
          </a:p>
          <a:p>
            <a:pPr marL="171450" indent="-171450" defTabSz="914400">
              <a:lnSpc>
                <a:spcPct val="115000"/>
              </a:lnSpc>
              <a:spcBef>
                <a:spcPct val="0"/>
              </a:spcBef>
              <a:buFontTx/>
              <a:buChar char="•"/>
            </a:pPr>
            <a:r>
              <a:rPr lang="en-US" b="1">
                <a:latin typeface="Calibri" pitchFamily="34" charset="0"/>
                <a:cs typeface="Calibri" pitchFamily="34" charset="0"/>
              </a:rPr>
              <a:t>Examples:</a:t>
            </a:r>
            <a:endParaRPr lang="en-US">
              <a:latin typeface="Courier New" pitchFamily="49" charset="0"/>
              <a:cs typeface="Courier New" pitchFamily="49" charset="0"/>
            </a:endParaRPr>
          </a:p>
          <a:p>
            <a:pPr marL="171450" indent="-171450" defTabSz="914400">
              <a:lnSpc>
                <a:spcPct val="115000"/>
              </a:lnSpc>
              <a:spcBef>
                <a:spcPct val="0"/>
              </a:spcBef>
              <a:buFontTx/>
              <a:buChar char="•"/>
            </a:pPr>
            <a:r>
              <a:rPr lang="en-US" b="1">
                <a:latin typeface="Calibri" pitchFamily="34" charset="0"/>
                <a:cs typeface="Calibri" pitchFamily="34" charset="0"/>
              </a:rPr>
              <a:t>Simple: </a:t>
            </a:r>
            <a:r>
              <a:rPr lang="en-US">
                <a:latin typeface="Calibri" pitchFamily="34" charset="0"/>
                <a:cs typeface="Calibri" pitchFamily="34" charset="0"/>
              </a:rPr>
              <a:t>“Getting to your appointments isn’t an option.”</a:t>
            </a:r>
            <a:endParaRPr lang="en-US">
              <a:latin typeface="Courier New" pitchFamily="49" charset="0"/>
              <a:cs typeface="Courier New" pitchFamily="49" charset="0"/>
            </a:endParaRPr>
          </a:p>
          <a:p>
            <a:pPr marL="171450" indent="-171450" defTabSz="914400">
              <a:lnSpc>
                <a:spcPct val="115000"/>
              </a:lnSpc>
              <a:spcBef>
                <a:spcPct val="0"/>
              </a:spcBef>
              <a:buFontTx/>
              <a:buChar char="•"/>
            </a:pPr>
            <a:r>
              <a:rPr lang="en-US" b="1">
                <a:latin typeface="Calibri" pitchFamily="34" charset="0"/>
                <a:cs typeface="Calibri" pitchFamily="34" charset="0"/>
              </a:rPr>
              <a:t>Complex: </a:t>
            </a:r>
            <a:r>
              <a:rPr lang="en-US">
                <a:latin typeface="Calibri" pitchFamily="34" charset="0"/>
                <a:cs typeface="Calibri" pitchFamily="34" charset="0"/>
              </a:rPr>
              <a:t>“Transportation is a problem.” “Finding transportation is overwhelming.”</a:t>
            </a:r>
            <a:endParaRPr lang="en-US">
              <a:latin typeface="Courier New" pitchFamily="49" charset="0"/>
              <a:cs typeface="Courier New" pitchFamily="49" charset="0"/>
            </a:endParaRPr>
          </a:p>
          <a:p>
            <a:pPr marL="171450" indent="-171450" defTabSz="914400">
              <a:lnSpc>
                <a:spcPct val="115000"/>
              </a:lnSpc>
              <a:spcBef>
                <a:spcPct val="0"/>
              </a:spcBef>
              <a:buFontTx/>
              <a:buChar char="•"/>
            </a:pPr>
            <a:r>
              <a:rPr lang="en-US" b="1">
                <a:latin typeface="Calibri" pitchFamily="34" charset="0"/>
                <a:cs typeface="Calibri" pitchFamily="34" charset="0"/>
              </a:rPr>
              <a:t>Double-sided: </a:t>
            </a:r>
            <a:r>
              <a:rPr lang="en-US">
                <a:latin typeface="Calibri" pitchFamily="34" charset="0"/>
                <a:cs typeface="Calibri" pitchFamily="34" charset="0"/>
              </a:rPr>
              <a:t>“Even though transportation it tough, you realize you health is at risk if you don’t make your appointments.”</a:t>
            </a:r>
            <a:endParaRPr lang="en-US">
              <a:latin typeface="Courier New" pitchFamily="49" charset="0"/>
              <a:cs typeface="Courier New" pitchFamily="49" charset="0"/>
            </a:endParaRPr>
          </a:p>
          <a:p>
            <a:pPr marL="742950" lvl="1" indent="-285750" defTabSz="914400">
              <a:lnSpc>
                <a:spcPct val="115000"/>
              </a:lnSpc>
              <a:spcBef>
                <a:spcPct val="0"/>
              </a:spcBef>
              <a:buFont typeface="Courier New" pitchFamily="49" charset="0"/>
              <a:buChar char="o"/>
            </a:pPr>
            <a:endParaRPr lang="en-US">
              <a:latin typeface="Courier New" pitchFamily="49" charset="0"/>
              <a:cs typeface="Courier New" pitchFamily="49" charset="0"/>
            </a:endParaRPr>
          </a:p>
          <a:p>
            <a:pPr marL="171450" indent="-171450" defTabSz="914400"/>
            <a:endParaRPr lang="en-US"/>
          </a:p>
        </p:txBody>
      </p:sp>
      <p:sp>
        <p:nvSpPr>
          <p:cNvPr id="37892"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D7A1D726-00A5-4E64-9D3A-2AE1CAD4DCC7}"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cap="flat">
            <a:headEnd type="none" w="med" len="med"/>
            <a:tailEnd type="none" w="med" len="med"/>
          </a:ln>
        </p:spPr>
      </p:sp>
      <p:sp>
        <p:nvSpPr>
          <p:cNvPr id="38915"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a:r>
              <a:rPr lang="en-US">
                <a:latin typeface="Arial" charset="0"/>
                <a:ea typeface="Osaka" pitchFamily="-64" charset="-128"/>
              </a:rPr>
              <a:t>CHWs work in a variety of capacities. This role-play activity provides an opportunity to practice MI skills during a client interaction involving HIV disclosure, client engagement, or HIV treatment adherence. </a:t>
            </a:r>
          </a:p>
          <a:p>
            <a:pPr defTabSz="914400"/>
            <a:endParaRPr lang="en-US">
              <a:latin typeface="Arial" charset="0"/>
              <a:ea typeface="Osaka" pitchFamily="-64" charset="-128"/>
            </a:endParaRPr>
          </a:p>
          <a:p>
            <a:pPr defTabSz="914400"/>
            <a:r>
              <a:rPr lang="en-US">
                <a:latin typeface="Arial" charset="0"/>
                <a:ea typeface="Osaka" pitchFamily="-64" charset="-128"/>
              </a:rPr>
              <a:t>Distribute the handout Case Scenarios: HIV Disclosure, Client Engagement, and Medication Adherence.</a:t>
            </a:r>
          </a:p>
          <a:p>
            <a:pPr defTabSz="914400"/>
            <a:r>
              <a:rPr lang="en-US">
                <a:latin typeface="Arial" charset="0"/>
                <a:ea typeface="Osaka" pitchFamily="-64" charset="-128"/>
              </a:rPr>
              <a:t>Using the scenarios provided, ask participants to form dyads and conduct a role-play of their choosing.  </a:t>
            </a:r>
          </a:p>
          <a:p>
            <a:pPr defTabSz="914400">
              <a:buFontTx/>
              <a:buChar char="•"/>
            </a:pPr>
            <a:r>
              <a:rPr lang="en-US">
                <a:latin typeface="Arial" charset="0"/>
                <a:ea typeface="Osaka" pitchFamily="-64" charset="-128"/>
              </a:rPr>
              <a:t>One person will role play the CHW and the other will role-play the community member.</a:t>
            </a:r>
          </a:p>
          <a:p>
            <a:pPr defTabSz="914400">
              <a:buFontTx/>
              <a:buChar char="•"/>
            </a:pPr>
            <a:r>
              <a:rPr lang="en-US">
                <a:latin typeface="Arial" charset="0"/>
                <a:ea typeface="Osaka" pitchFamily="-64" charset="-128"/>
              </a:rPr>
              <a:t>Allow 10-15 minutes for each role-play.  </a:t>
            </a:r>
          </a:p>
          <a:p>
            <a:pPr defTabSz="914400">
              <a:buFontTx/>
              <a:buChar char="•"/>
            </a:pPr>
            <a:r>
              <a:rPr lang="en-US">
                <a:latin typeface="Arial" charset="0"/>
                <a:ea typeface="Osaka" pitchFamily="-64" charset="-128"/>
              </a:rPr>
              <a:t>Remind CHWs to use MI skills in their role-play. </a:t>
            </a:r>
          </a:p>
          <a:p>
            <a:pPr defTabSz="914400">
              <a:buFontTx/>
              <a:buChar char="•"/>
            </a:pPr>
            <a:r>
              <a:rPr lang="en-US">
                <a:latin typeface="Arial" charset="0"/>
                <a:ea typeface="Osaka" pitchFamily="-64" charset="-128"/>
              </a:rPr>
              <a:t>At the end of the allotted time, participants should switch roles and select a different scenario. </a:t>
            </a:r>
          </a:p>
          <a:p>
            <a:pPr defTabSz="914400"/>
            <a:r>
              <a:rPr lang="en-US">
                <a:latin typeface="Arial" charset="0"/>
                <a:ea typeface="Osaka" pitchFamily="-64" charset="-128"/>
              </a:rPr>
              <a:t>When complete, reconvene the group and debrief. </a:t>
            </a:r>
          </a:p>
          <a:p>
            <a:pPr marL="628650" lvl="1" indent="-171450" defTabSz="914400">
              <a:buFontTx/>
              <a:buChar char="•"/>
            </a:pPr>
            <a:r>
              <a:rPr lang="en-US">
                <a:latin typeface="Arial" charset="0"/>
                <a:ea typeface="Osaka" pitchFamily="-64" charset="-128"/>
              </a:rPr>
              <a:t>Ask, “What MI skills did you recognize when you were in the role of the client?”</a:t>
            </a:r>
          </a:p>
          <a:p>
            <a:pPr marL="628650" lvl="1" indent="-171450" defTabSz="914400">
              <a:buFontTx/>
              <a:buChar char="•"/>
            </a:pPr>
            <a:r>
              <a:rPr lang="en-US">
                <a:latin typeface="Arial" charset="0"/>
                <a:ea typeface="Osaka" pitchFamily="-64" charset="-128"/>
              </a:rPr>
              <a:t>Ask, “In your role as the CHW, which skills were easiest and which skills were more difficult?”</a:t>
            </a:r>
          </a:p>
          <a:p>
            <a:pPr marL="628650" lvl="1" indent="-171450" defTabSz="914400">
              <a:buFontTx/>
              <a:buChar char="•"/>
            </a:pPr>
            <a:r>
              <a:rPr lang="en-US">
                <a:latin typeface="Arial" charset="0"/>
                <a:ea typeface="Osaka" pitchFamily="-64" charset="-128"/>
              </a:rPr>
              <a:t>Ask, “What can you do to continue to practice and develop your MI skills?”</a:t>
            </a:r>
          </a:p>
          <a:p>
            <a:pPr defTabSz="914400"/>
            <a:r>
              <a:rPr lang="en-US">
                <a:latin typeface="Arial" charset="0"/>
                <a:ea typeface="Osaka" pitchFamily="-64" charset="-128"/>
              </a:rPr>
              <a:t>Remind participants that MI is nuanced and requires patience and practice. Using MI skills helps keep their client interactions client-centered and provides opportunity to address ambivalence, ultimately helping the client change their behavior. </a:t>
            </a:r>
          </a:p>
          <a:p>
            <a:pPr defTabSz="914400"/>
            <a:r>
              <a:rPr lang="en-US">
                <a:latin typeface="Arial" charset="0"/>
                <a:ea typeface="Osaka" pitchFamily="-64" charset="-128"/>
              </a:rPr>
              <a:t>Summarize and close.</a:t>
            </a:r>
          </a:p>
          <a:p>
            <a:pPr defTabSz="914400"/>
            <a:endParaRPr lang="en-US">
              <a:latin typeface="Arial" charset="0"/>
              <a:ea typeface="Osaka" pitchFamily="-64" charset="-128"/>
            </a:endParaRPr>
          </a:p>
        </p:txBody>
      </p:sp>
      <p:sp>
        <p:nvSpPr>
          <p:cNvPr id="38916"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7DF18158-1544-4050-8AEE-1FE15A74764A}"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cap="flat">
            <a:headEnd type="none" w="med" len="med"/>
            <a:tailEnd type="none" w="med" len="med"/>
          </a:ln>
        </p:spPr>
      </p:sp>
      <p:sp>
        <p:nvSpPr>
          <p:cNvPr id="28675"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a:r>
              <a:rPr lang="en-US">
                <a:latin typeface="Arial" charset="0"/>
                <a:ea typeface="Osaka" pitchFamily="-64" charset="-128"/>
              </a:rPr>
              <a:t>Review the objectives. </a:t>
            </a:r>
          </a:p>
        </p:txBody>
      </p:sp>
      <p:sp>
        <p:nvSpPr>
          <p:cNvPr id="28676"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9A6078BF-2EE2-4B9B-9B29-B73AB6BEFB3A}"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cap="flat">
            <a:headEnd type="none" w="med" len="med"/>
            <a:tailEnd type="none" w="med" len="med"/>
          </a:ln>
        </p:spPr>
      </p:sp>
      <p:sp>
        <p:nvSpPr>
          <p:cNvPr id="29699"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a:r>
              <a:rPr lang="en-US">
                <a:latin typeface="Arial" charset="0"/>
                <a:ea typeface="Osaka" pitchFamily="-64" charset="-128"/>
              </a:rPr>
              <a:t>In this session, you will have the opportunity to practice coaching scenarios involving HIV disclosure, client engagement in care, and medication adherence.</a:t>
            </a:r>
          </a:p>
          <a:p>
            <a:pPr defTabSz="914400"/>
            <a:endParaRPr lang="en-US">
              <a:latin typeface="Arial" charset="0"/>
              <a:ea typeface="Osaka" pitchFamily="-64" charset="-128"/>
            </a:endParaRPr>
          </a:p>
        </p:txBody>
      </p:sp>
      <p:sp>
        <p:nvSpPr>
          <p:cNvPr id="29700"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F1536041-7B57-441A-ADC7-673B3CA3E19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a:ln cap="flat">
            <a:headEnd type="none" w="med" len="med"/>
            <a:tailEnd type="none" w="med" len="med"/>
          </a:ln>
        </p:spPr>
      </p:sp>
      <p:sp>
        <p:nvSpPr>
          <p:cNvPr id="30723"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eaLnBrk="1" hangingPunct="1">
              <a:lnSpc>
                <a:spcPct val="107000"/>
              </a:lnSpc>
              <a:spcBef>
                <a:spcPct val="0"/>
              </a:spcBef>
              <a:buClr>
                <a:srgbClr val="000000"/>
              </a:buClr>
            </a:pPr>
            <a:r>
              <a:rPr lang="en-US">
                <a:solidFill>
                  <a:srgbClr val="000000"/>
                </a:solidFill>
                <a:latin typeface="Calibri" pitchFamily="34" charset="0"/>
                <a:cs typeface="Calibri" pitchFamily="34" charset="0"/>
                <a:sym typeface="Calibri" pitchFamily="34" charset="0"/>
              </a:rPr>
              <a:t>Motivational Interviewing is a </a:t>
            </a:r>
            <a:r>
              <a:rPr lang="en-US" b="1">
                <a:solidFill>
                  <a:srgbClr val="000000"/>
                </a:solidFill>
                <a:latin typeface="Calibri" pitchFamily="34" charset="0"/>
                <a:cs typeface="Calibri" pitchFamily="34" charset="0"/>
                <a:sym typeface="Calibri" pitchFamily="34" charset="0"/>
              </a:rPr>
              <a:t>client-centered</a:t>
            </a:r>
            <a:r>
              <a:rPr lang="en-US">
                <a:solidFill>
                  <a:srgbClr val="000000"/>
                </a:solidFill>
                <a:latin typeface="Calibri" pitchFamily="34" charset="0"/>
                <a:cs typeface="Calibri" pitchFamily="34" charset="0"/>
                <a:sym typeface="Calibri" pitchFamily="34" charset="0"/>
              </a:rPr>
              <a:t>, directive method for enhancing </a:t>
            </a:r>
            <a:r>
              <a:rPr lang="en-US" b="1">
                <a:solidFill>
                  <a:srgbClr val="000000"/>
                </a:solidFill>
                <a:latin typeface="Calibri" pitchFamily="34" charset="0"/>
                <a:cs typeface="Calibri" pitchFamily="34" charset="0"/>
                <a:sym typeface="Calibri" pitchFamily="34" charset="0"/>
              </a:rPr>
              <a:t>intrinsic motivation </a:t>
            </a:r>
            <a:r>
              <a:rPr lang="en-US">
                <a:solidFill>
                  <a:srgbClr val="000000"/>
                </a:solidFill>
                <a:latin typeface="Calibri" pitchFamily="34" charset="0"/>
                <a:cs typeface="Calibri" pitchFamily="34" charset="0"/>
                <a:sym typeface="Calibri" pitchFamily="34" charset="0"/>
              </a:rPr>
              <a:t>to change by exploring and resolving </a:t>
            </a:r>
            <a:r>
              <a:rPr lang="en-US" b="1">
                <a:solidFill>
                  <a:srgbClr val="000000"/>
                </a:solidFill>
                <a:latin typeface="Calibri" pitchFamily="34" charset="0"/>
                <a:cs typeface="Calibri" pitchFamily="34" charset="0"/>
                <a:sym typeface="Calibri" pitchFamily="34" charset="0"/>
              </a:rPr>
              <a:t>ambivalence.</a:t>
            </a:r>
            <a:endParaRPr lang="en-US" b="1">
              <a:solidFill>
                <a:srgbClr val="000000"/>
              </a:solidFill>
              <a:latin typeface="Noto Sans Symbols"/>
              <a:ea typeface="Noto Sans Symbols"/>
              <a:cs typeface="Noto Sans Symbols"/>
              <a:sym typeface="Calibri" pitchFamily="34" charset="0"/>
            </a:endParaRPr>
          </a:p>
          <a:p>
            <a:pPr defTabSz="914400" eaLnBrk="1" hangingPunct="1">
              <a:lnSpc>
                <a:spcPct val="115000"/>
              </a:lnSpc>
              <a:spcBef>
                <a:spcPct val="0"/>
              </a:spcBef>
              <a:buClr>
                <a:srgbClr val="000000"/>
              </a:buClr>
            </a:pPr>
            <a:endParaRPr lang="en-US">
              <a:solidFill>
                <a:srgbClr val="000000"/>
              </a:solidFill>
              <a:latin typeface="Calibri" pitchFamily="34" charset="0"/>
              <a:cs typeface="Calibri" pitchFamily="34" charset="0"/>
              <a:sym typeface="Calibri" pitchFamily="34" charset="0"/>
            </a:endParaRPr>
          </a:p>
          <a:p>
            <a:pPr defTabSz="914400" eaLnBrk="1" hangingPunct="1">
              <a:lnSpc>
                <a:spcPct val="115000"/>
              </a:lnSpc>
              <a:spcBef>
                <a:spcPct val="0"/>
              </a:spcBef>
              <a:buClr>
                <a:srgbClr val="000000"/>
              </a:buClr>
            </a:pPr>
            <a:r>
              <a:rPr lang="en-US">
                <a:solidFill>
                  <a:srgbClr val="000000"/>
                </a:solidFill>
                <a:latin typeface="Calibri" pitchFamily="34" charset="0"/>
                <a:cs typeface="Calibri" pitchFamily="34" charset="0"/>
                <a:sym typeface="Calibri" pitchFamily="34" charset="0"/>
              </a:rPr>
              <a:t>Define the following terms:</a:t>
            </a:r>
          </a:p>
          <a:p>
            <a:pPr defTabSz="914400" eaLnBrk="1" hangingPunct="1">
              <a:lnSpc>
                <a:spcPct val="115000"/>
              </a:lnSpc>
              <a:spcBef>
                <a:spcPct val="0"/>
              </a:spcBef>
              <a:buClr>
                <a:srgbClr val="000000"/>
              </a:buClr>
            </a:pPr>
            <a:endParaRPr lang="en-US">
              <a:solidFill>
                <a:srgbClr val="000000"/>
              </a:solidFill>
              <a:latin typeface="Noto Sans Symbols"/>
              <a:ea typeface="Noto Sans Symbols"/>
              <a:cs typeface="Noto Sans Symbols"/>
              <a:sym typeface="Calibri" pitchFamily="34" charset="0"/>
            </a:endParaRPr>
          </a:p>
          <a:p>
            <a:pPr defTabSz="914400" eaLnBrk="1" hangingPunct="1">
              <a:lnSpc>
                <a:spcPct val="115000"/>
              </a:lnSpc>
              <a:spcBef>
                <a:spcPct val="0"/>
              </a:spcBef>
              <a:buClr>
                <a:srgbClr val="000000"/>
              </a:buClr>
              <a:buFontTx/>
              <a:buChar char="•"/>
            </a:pPr>
            <a:r>
              <a:rPr lang="en-US" b="1">
                <a:solidFill>
                  <a:srgbClr val="000000"/>
                </a:solidFill>
                <a:latin typeface="Calibri" pitchFamily="34" charset="0"/>
                <a:cs typeface="Calibri" pitchFamily="34" charset="0"/>
                <a:sym typeface="Calibri" pitchFamily="34" charset="0"/>
              </a:rPr>
              <a:t>Client-centered approach: </a:t>
            </a:r>
            <a:r>
              <a:rPr lang="en-US">
                <a:solidFill>
                  <a:srgbClr val="000000"/>
                </a:solidFill>
                <a:latin typeface="Calibri" pitchFamily="34" charset="0"/>
                <a:cs typeface="Calibri" pitchFamily="34" charset="0"/>
                <a:sym typeface="Calibri" pitchFamily="34" charset="0"/>
              </a:rPr>
              <a:t>A client-centered approach places emphasis on a client's autonomy and right to choose goals and/or interventions based on their identified needs for services.</a:t>
            </a:r>
            <a:endParaRPr lang="en-US">
              <a:solidFill>
                <a:srgbClr val="000000"/>
              </a:solidFill>
              <a:latin typeface="Courier New" pitchFamily="49" charset="0"/>
              <a:cs typeface="Courier New" pitchFamily="49" charset="0"/>
              <a:sym typeface="Calibri" pitchFamily="34" charset="0"/>
            </a:endParaRPr>
          </a:p>
          <a:p>
            <a:pPr defTabSz="914400" eaLnBrk="1" hangingPunct="1">
              <a:lnSpc>
                <a:spcPct val="115000"/>
              </a:lnSpc>
              <a:spcBef>
                <a:spcPct val="0"/>
              </a:spcBef>
              <a:buClr>
                <a:srgbClr val="000000"/>
              </a:buClr>
              <a:buFontTx/>
              <a:buChar char="•"/>
            </a:pPr>
            <a:r>
              <a:rPr lang="en-US" b="1">
                <a:solidFill>
                  <a:srgbClr val="000000"/>
                </a:solidFill>
                <a:latin typeface="Calibri" pitchFamily="34" charset="0"/>
                <a:cs typeface="Calibri" pitchFamily="34" charset="0"/>
                <a:sym typeface="Calibri" pitchFamily="34" charset="0"/>
              </a:rPr>
              <a:t>Intrinsic motivation: </a:t>
            </a:r>
            <a:r>
              <a:rPr lang="en-US">
                <a:solidFill>
                  <a:srgbClr val="000000"/>
                </a:solidFill>
                <a:latin typeface="Calibri" pitchFamily="34" charset="0"/>
                <a:cs typeface="Calibri" pitchFamily="34" charset="0"/>
                <a:sym typeface="Calibri" pitchFamily="34" charset="0"/>
              </a:rPr>
              <a:t>Intrinsic motivation can be described as doing something that is motivated from our own passions without the incentive of reward or fear of a negative consequence. Doing the behavior is often its own reward. </a:t>
            </a:r>
            <a:endParaRPr lang="en-US">
              <a:solidFill>
                <a:srgbClr val="000000"/>
              </a:solidFill>
              <a:latin typeface="Courier New" pitchFamily="49" charset="0"/>
              <a:cs typeface="Courier New" pitchFamily="49" charset="0"/>
              <a:sym typeface="Calibri" pitchFamily="34" charset="0"/>
            </a:endParaRPr>
          </a:p>
          <a:p>
            <a:pPr defTabSz="914400" eaLnBrk="1" hangingPunct="1">
              <a:lnSpc>
                <a:spcPct val="115000"/>
              </a:lnSpc>
              <a:spcBef>
                <a:spcPct val="0"/>
              </a:spcBef>
              <a:buClr>
                <a:srgbClr val="000000"/>
              </a:buClr>
              <a:buFontTx/>
              <a:buChar char="•"/>
            </a:pPr>
            <a:r>
              <a:rPr lang="en-US" b="1">
                <a:solidFill>
                  <a:srgbClr val="000000"/>
                </a:solidFill>
                <a:latin typeface="Calibri" pitchFamily="34" charset="0"/>
                <a:cs typeface="Calibri" pitchFamily="34" charset="0"/>
                <a:sym typeface="Calibri" pitchFamily="34" charset="0"/>
              </a:rPr>
              <a:t>Ambivalence: </a:t>
            </a:r>
            <a:r>
              <a:rPr lang="en-US">
                <a:solidFill>
                  <a:srgbClr val="000000"/>
                </a:solidFill>
                <a:latin typeface="Calibri" pitchFamily="34" charset="0"/>
                <a:cs typeface="Calibri" pitchFamily="34" charset="0"/>
                <a:sym typeface="Calibri" pitchFamily="34" charset="0"/>
              </a:rPr>
              <a:t>Ambivalence is</a:t>
            </a:r>
            <a:r>
              <a:rPr lang="en-US" b="1">
                <a:solidFill>
                  <a:srgbClr val="000000"/>
                </a:solidFill>
                <a:latin typeface="Calibri" pitchFamily="34" charset="0"/>
                <a:cs typeface="Calibri" pitchFamily="34" charset="0"/>
                <a:sym typeface="Calibri" pitchFamily="34" charset="0"/>
              </a:rPr>
              <a:t> </a:t>
            </a:r>
            <a:r>
              <a:rPr lang="en-US">
                <a:solidFill>
                  <a:srgbClr val="000000"/>
                </a:solidFill>
                <a:latin typeface="Calibri" pitchFamily="34" charset="0"/>
                <a:cs typeface="Calibri" pitchFamily="34" charset="0"/>
                <a:sym typeface="Calibri" pitchFamily="34" charset="0"/>
              </a:rPr>
              <a:t>often described as a state of being “wishy-washy.” It is the gap between who I am and who I want to be. In many cases, people hold expectations for themselves that favor change while simultaneously supporting the status quo. That inner struggle (ambivalence) often drives indecision and a sense of feeling stuck that is common in all people. Motivational Interviewing is a client-centered, skillful practice that aids people in moving beyond ambivalence to get closer to who they want to be.  </a:t>
            </a:r>
          </a:p>
          <a:p>
            <a:pPr defTabSz="914400" eaLnBrk="1" hangingPunct="1">
              <a:spcBef>
                <a:spcPct val="0"/>
              </a:spcBef>
              <a:buClr>
                <a:srgbClr val="000000"/>
              </a:buClr>
            </a:pPr>
            <a:endParaRPr lang="en-US">
              <a:solidFill>
                <a:srgbClr val="000000"/>
              </a:solidFill>
              <a:latin typeface="Calibri" pitchFamily="34" charset="0"/>
              <a:cs typeface="Calibri" pitchFamily="34" charset="0"/>
              <a:sym typeface="Calibri" pitchFamily="34" charset="0"/>
            </a:endParaRPr>
          </a:p>
          <a:p>
            <a:pPr defTabSz="914400"/>
            <a:endParaRPr lang="en-US"/>
          </a:p>
        </p:txBody>
      </p:sp>
      <p:sp>
        <p:nvSpPr>
          <p:cNvPr id="30724"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eaLnBrk="1" hangingPunct="1"/>
            <a:fld id="{4F360E38-62CD-42D2-AC1E-9C335632DD6E}" type="slidenum">
              <a:rPr lang="en-US">
                <a:solidFill>
                  <a:srgbClr val="000000"/>
                </a:solidFill>
                <a:latin typeface="Calibri" pitchFamily="34" charset="0"/>
              </a:rPr>
              <a:pPr eaLnBrk="1" hangingPunct="1"/>
              <a:t>4</a:t>
            </a:fld>
            <a:endParaRPr lang="en-US">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cap="flat">
            <a:headEnd type="none" w="med" len="med"/>
            <a:tailEnd type="none" w="med" len="med"/>
          </a:ln>
        </p:spPr>
      </p:sp>
      <p:sp>
        <p:nvSpPr>
          <p:cNvPr id="31747"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a:r>
              <a:rPr lang="en-US">
                <a:latin typeface="Arial" charset="0"/>
                <a:ea typeface="Osaka" pitchFamily="-64" charset="-128"/>
              </a:rPr>
              <a:t>Ask a participant to read the slide. </a:t>
            </a:r>
          </a:p>
        </p:txBody>
      </p:sp>
      <p:sp>
        <p:nvSpPr>
          <p:cNvPr id="31748"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C706D2FD-2B3E-415F-81F4-E1DEFDBE814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cap="flat">
            <a:headEnd type="none" w="med" len="med"/>
            <a:tailEnd type="none" w="med" len="med"/>
          </a:ln>
        </p:spPr>
      </p:sp>
      <p:sp>
        <p:nvSpPr>
          <p:cNvPr id="32771"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a:lnSpc>
                <a:spcPct val="115000"/>
              </a:lnSpc>
              <a:spcBef>
                <a:spcPct val="0"/>
              </a:spcBef>
            </a:pPr>
            <a:r>
              <a:rPr lang="en-US" dirty="0">
                <a:latin typeface="Noto Sans Symbols"/>
                <a:ea typeface="Noto Sans Symbols"/>
                <a:cs typeface="Noto Sans Symbols"/>
              </a:rPr>
              <a:t>We understand that Motivational Interviewing is a way of working collaboratively with people to support their motivation for and commitment to change. The following two theories and three principles serve as important anchors to ground the CHW’s perspective when working in partnership with clients. </a:t>
            </a:r>
          </a:p>
          <a:p>
            <a:pPr defTabSz="914400">
              <a:lnSpc>
                <a:spcPct val="115000"/>
              </a:lnSpc>
              <a:spcBef>
                <a:spcPct val="0"/>
              </a:spcBef>
            </a:pPr>
            <a:endParaRPr lang="en-US" dirty="0">
              <a:latin typeface="Noto Sans Symbols"/>
              <a:cs typeface="Calibri" pitchFamily="34" charset="0"/>
            </a:endParaRPr>
          </a:p>
          <a:p>
            <a:pPr defTabSz="914400">
              <a:lnSpc>
                <a:spcPct val="115000"/>
              </a:lnSpc>
              <a:spcBef>
                <a:spcPct val="0"/>
              </a:spcBef>
            </a:pPr>
            <a:r>
              <a:rPr lang="en-US" b="1" dirty="0">
                <a:latin typeface="Calibri" pitchFamily="34" charset="0"/>
                <a:cs typeface="Calibri" pitchFamily="34" charset="0"/>
              </a:rPr>
              <a:t>Two major theories: </a:t>
            </a:r>
            <a:endParaRPr lang="en-US" dirty="0">
              <a:latin typeface="Courier New" pitchFamily="49" charset="0"/>
              <a:cs typeface="Courier New" pitchFamily="49" charset="0"/>
            </a:endParaRPr>
          </a:p>
          <a:p>
            <a:pPr marL="685800" lvl="1" indent="-228600" defTabSz="914400">
              <a:lnSpc>
                <a:spcPct val="115000"/>
              </a:lnSpc>
              <a:spcBef>
                <a:spcPct val="0"/>
              </a:spcBef>
              <a:buFont typeface="Arial" charset="0"/>
              <a:buChar char="▪"/>
            </a:pPr>
            <a:r>
              <a:rPr lang="en-US" b="1" dirty="0">
                <a:latin typeface="Calibri" pitchFamily="34" charset="0"/>
                <a:cs typeface="Calibri" pitchFamily="34" charset="0"/>
              </a:rPr>
              <a:t>Self-Perception Theory: </a:t>
            </a:r>
            <a:r>
              <a:rPr lang="en-US" dirty="0">
                <a:latin typeface="Calibri" pitchFamily="34" charset="0"/>
                <a:cs typeface="Calibri" pitchFamily="34" charset="0"/>
              </a:rPr>
              <a:t>A key idea in Self-Perception Theory is how people view themselves impacts their behavior. If a person feels negatively about themselves, they are less likely to take positive action. Consider the influence of your own self-perception and the impact when making changes in your life. </a:t>
            </a:r>
          </a:p>
          <a:p>
            <a:pPr marL="1143000" lvl="2" indent="-228600" defTabSz="914400">
              <a:lnSpc>
                <a:spcPct val="115000"/>
              </a:lnSpc>
              <a:spcBef>
                <a:spcPct val="0"/>
              </a:spcBef>
              <a:buFont typeface="Arial" charset="0"/>
              <a:buChar char="▪"/>
            </a:pPr>
            <a:endParaRPr lang="en-US" dirty="0">
              <a:latin typeface="Calibri" pitchFamily="34" charset="0"/>
              <a:cs typeface="Calibri" pitchFamily="34" charset="0"/>
            </a:endParaRPr>
          </a:p>
          <a:p>
            <a:pPr marL="685800" lvl="1" indent="-228600" defTabSz="914400">
              <a:lnSpc>
                <a:spcPct val="115000"/>
              </a:lnSpc>
              <a:spcBef>
                <a:spcPct val="0"/>
              </a:spcBef>
              <a:buFont typeface="Arial" charset="0"/>
              <a:buChar char="▪"/>
            </a:pPr>
            <a:r>
              <a:rPr lang="en-US" b="1" dirty="0">
                <a:latin typeface="Calibri" pitchFamily="34" charset="0"/>
                <a:cs typeface="Calibri" pitchFamily="34" charset="0"/>
              </a:rPr>
              <a:t>Self-Determination Theory – </a:t>
            </a:r>
            <a:r>
              <a:rPr lang="en-US" dirty="0">
                <a:latin typeface="Calibri" pitchFamily="34" charset="0"/>
                <a:cs typeface="Calibri" pitchFamily="34" charset="0"/>
              </a:rPr>
              <a:t>Self-Determination Theory can be generally described as the way a person talks impacts their behavior. For example, If they speak negatively, they perform negatively. </a:t>
            </a:r>
          </a:p>
          <a:p>
            <a:pPr marL="685800" lvl="1" indent="-228600" defTabSz="914400">
              <a:lnSpc>
                <a:spcPct val="115000"/>
              </a:lnSpc>
              <a:spcBef>
                <a:spcPct val="0"/>
              </a:spcBef>
              <a:buFont typeface="Arial" charset="0"/>
              <a:buChar char="▪"/>
            </a:pPr>
            <a:endParaRPr lang="en-US" dirty="0">
              <a:latin typeface="Calibri" pitchFamily="34" charset="0"/>
              <a:ea typeface="Noto Sans Symbols"/>
              <a:cs typeface="Noto Sans Symbols"/>
            </a:endParaRPr>
          </a:p>
          <a:p>
            <a:pPr marL="685800" lvl="1" indent="-228600" defTabSz="914400">
              <a:lnSpc>
                <a:spcPct val="115000"/>
              </a:lnSpc>
              <a:spcBef>
                <a:spcPct val="0"/>
              </a:spcBef>
              <a:buFont typeface="Arial" charset="0"/>
              <a:buChar char="▪"/>
            </a:pPr>
            <a:r>
              <a:rPr lang="en-US" dirty="0">
                <a:latin typeface="Calibri" pitchFamily="34" charset="0"/>
                <a:ea typeface="Noto Sans Symbols"/>
                <a:cs typeface="Noto Sans Symbols"/>
              </a:rPr>
              <a:t>These two theories underscore the work of the CHW who uses Motivational Interviewing techniques because they help us to see why it is important to support people in talking and feeling more positively about themselves and their challenges when they want to make and sustain changes in their lives. </a:t>
            </a:r>
          </a:p>
          <a:p>
            <a:pPr defTabSz="914400">
              <a:lnSpc>
                <a:spcPct val="115000"/>
              </a:lnSpc>
              <a:spcBef>
                <a:spcPct val="0"/>
              </a:spcBef>
              <a:buFont typeface="Courier New" pitchFamily="49" charset="0"/>
              <a:buNone/>
            </a:pPr>
            <a:endParaRPr lang="en-US" dirty="0">
              <a:latin typeface="Calibri" pitchFamily="34" charset="0"/>
              <a:cs typeface="Calibri" pitchFamily="34" charset="0"/>
            </a:endParaRPr>
          </a:p>
          <a:p>
            <a:pPr defTabSz="914400">
              <a:lnSpc>
                <a:spcPct val="115000"/>
              </a:lnSpc>
              <a:spcBef>
                <a:spcPct val="0"/>
              </a:spcBef>
            </a:pPr>
            <a:r>
              <a:rPr lang="en-US" b="1" dirty="0">
                <a:latin typeface="Calibri" pitchFamily="34" charset="0"/>
                <a:cs typeface="Calibri" pitchFamily="34" charset="0"/>
              </a:rPr>
              <a:t>Three principles: </a:t>
            </a:r>
            <a:endParaRPr lang="en-US" dirty="0">
              <a:latin typeface="Courier New" pitchFamily="49" charset="0"/>
              <a:cs typeface="Courier New" pitchFamily="49" charset="0"/>
            </a:endParaRPr>
          </a:p>
          <a:p>
            <a:pPr marL="685800" lvl="1" indent="-228600" defTabSz="914400">
              <a:lnSpc>
                <a:spcPct val="115000"/>
              </a:lnSpc>
              <a:spcBef>
                <a:spcPct val="0"/>
              </a:spcBef>
              <a:buFont typeface="Arial" charset="0"/>
              <a:buChar char="▪"/>
            </a:pPr>
            <a:r>
              <a:rPr lang="en-US" dirty="0">
                <a:latin typeface="Calibri" pitchFamily="34" charset="0"/>
                <a:cs typeface="Calibri" pitchFamily="34" charset="0"/>
              </a:rPr>
              <a:t>People want to be their best self.</a:t>
            </a:r>
            <a:endParaRPr lang="en-US" dirty="0">
              <a:latin typeface="Noto Sans Symbols"/>
              <a:ea typeface="Noto Sans Symbols"/>
              <a:cs typeface="Noto Sans Symbols"/>
            </a:endParaRPr>
          </a:p>
          <a:p>
            <a:pPr marL="685800" lvl="1" indent="-228600" defTabSz="914400">
              <a:lnSpc>
                <a:spcPct val="115000"/>
              </a:lnSpc>
              <a:spcBef>
                <a:spcPct val="0"/>
              </a:spcBef>
              <a:buFont typeface="Arial" charset="0"/>
              <a:buChar char="▪"/>
            </a:pPr>
            <a:r>
              <a:rPr lang="en-US" dirty="0">
                <a:latin typeface="Calibri" pitchFamily="34" charset="0"/>
                <a:cs typeface="Calibri" pitchFamily="34" charset="0"/>
              </a:rPr>
              <a:t>People already have what they need to be that best self.</a:t>
            </a:r>
            <a:endParaRPr lang="en-US" dirty="0">
              <a:latin typeface="Noto Sans Symbols"/>
              <a:ea typeface="Noto Sans Symbols"/>
              <a:cs typeface="Noto Sans Symbols"/>
            </a:endParaRPr>
          </a:p>
          <a:p>
            <a:pPr marL="685800" lvl="1" indent="-228600" defTabSz="914400">
              <a:lnSpc>
                <a:spcPct val="115000"/>
              </a:lnSpc>
              <a:spcBef>
                <a:spcPct val="0"/>
              </a:spcBef>
              <a:buFont typeface="Arial" charset="0"/>
              <a:buChar char="▪"/>
            </a:pPr>
            <a:r>
              <a:rPr lang="en-US" dirty="0">
                <a:latin typeface="Calibri" pitchFamily="34" charset="0"/>
                <a:cs typeface="Calibri" pitchFamily="34" charset="0"/>
              </a:rPr>
              <a:t>Your job is to simply evoke that best self.</a:t>
            </a:r>
          </a:p>
          <a:p>
            <a:pPr marL="685800" lvl="1" indent="-228600" defTabSz="914400">
              <a:lnSpc>
                <a:spcPct val="115000"/>
              </a:lnSpc>
              <a:spcBef>
                <a:spcPct val="0"/>
              </a:spcBef>
              <a:buFont typeface="Arial" charset="0"/>
              <a:buChar char="▪"/>
            </a:pPr>
            <a:endParaRPr lang="en-US" dirty="0">
              <a:latin typeface="Calibri" pitchFamily="34" charset="0"/>
              <a:cs typeface="Calibri" pitchFamily="34" charset="0"/>
            </a:endParaRPr>
          </a:p>
          <a:p>
            <a:pPr defTabSz="914400">
              <a:lnSpc>
                <a:spcPct val="115000"/>
              </a:lnSpc>
              <a:spcBef>
                <a:spcPct val="0"/>
              </a:spcBef>
            </a:pPr>
            <a:r>
              <a:rPr lang="en-US" dirty="0">
                <a:latin typeface="Calibri" pitchFamily="34" charset="0"/>
                <a:ea typeface="Noto Sans Symbols"/>
                <a:cs typeface="Noto Sans Symbols"/>
              </a:rPr>
              <a:t>CHWs work with people whose lives and experiences can be very complicated. It can be easy to propose solutions or prioritize the client’s circumstances according to our own values. These three principles help to ground the CHW in a client-centered approach by honoring the virtue in each statement and being willing to prioritize viewing the client’s concerns</a:t>
            </a:r>
            <a:r>
              <a:rPr lang="en-US" i="1" dirty="0">
                <a:latin typeface="Calibri" pitchFamily="34" charset="0"/>
                <a:ea typeface="Noto Sans Symbols"/>
                <a:cs typeface="Noto Sans Symbols"/>
              </a:rPr>
              <a:t> through the eyes of the client </a:t>
            </a:r>
            <a:r>
              <a:rPr lang="en-US" dirty="0">
                <a:latin typeface="Calibri" pitchFamily="34" charset="0"/>
                <a:ea typeface="Noto Sans Symbols"/>
                <a:cs typeface="Noto Sans Symbols"/>
              </a:rPr>
              <a:t>and not our own. Strong alignment with these principles can have transformative effects in the CHW/client relationship. </a:t>
            </a:r>
          </a:p>
          <a:p>
            <a:pPr defTabSz="914400"/>
            <a:endParaRPr lang="en-US" dirty="0">
              <a:latin typeface="Calibri" pitchFamily="34" charset="0"/>
              <a:ea typeface="Noto Sans Symbols"/>
              <a:cs typeface="Noto Sans Symbols"/>
            </a:endParaRPr>
          </a:p>
        </p:txBody>
      </p:sp>
      <p:sp>
        <p:nvSpPr>
          <p:cNvPr id="32772"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51F0BB52-C32C-494D-B3E8-B329B3E07F96}"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cap="flat">
            <a:headEnd type="none" w="med" len="med"/>
            <a:tailEnd type="none" w="med" len="med"/>
          </a:ln>
        </p:spPr>
      </p:sp>
      <p:sp>
        <p:nvSpPr>
          <p:cNvPr id="33795"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eaLnBrk="1" hangingPunct="1">
              <a:lnSpc>
                <a:spcPct val="115000"/>
              </a:lnSpc>
              <a:spcBef>
                <a:spcPct val="0"/>
              </a:spcBef>
              <a:buClr>
                <a:srgbClr val="000000"/>
              </a:buClr>
              <a:buFont typeface="Courier New" pitchFamily="49" charset="0"/>
              <a:buNone/>
            </a:pPr>
            <a:r>
              <a:rPr lang="en-US">
                <a:latin typeface="Calibri" pitchFamily="34" charset="0"/>
                <a:cs typeface="Calibri" pitchFamily="34" charset="0"/>
              </a:rPr>
              <a:t>When using Motivational Interviewing skills, the following four qualities should underlie your approach with people. Define each characteristic and briefly explore with participants</a:t>
            </a:r>
            <a:r>
              <a:rPr lang="en-US" b="1">
                <a:latin typeface="Calibri" pitchFamily="34" charset="0"/>
                <a:cs typeface="Calibri" pitchFamily="34" charset="0"/>
              </a:rPr>
              <a:t>. </a:t>
            </a:r>
            <a:endParaRPr lang="en-US">
              <a:latin typeface="Courier New" pitchFamily="49" charset="0"/>
              <a:cs typeface="Courier New" pitchFamily="49" charset="0"/>
            </a:endParaRPr>
          </a:p>
          <a:p>
            <a:pPr defTabSz="914400">
              <a:lnSpc>
                <a:spcPct val="115000"/>
              </a:lnSpc>
              <a:spcBef>
                <a:spcPct val="0"/>
              </a:spcBef>
              <a:buFont typeface="Courier New" pitchFamily="49" charset="0"/>
              <a:buChar char="o"/>
            </a:pPr>
            <a:endParaRPr lang="en-US">
              <a:latin typeface="Courier New" pitchFamily="49" charset="0"/>
              <a:cs typeface="Courier New" pitchFamily="49" charset="0"/>
            </a:endParaRPr>
          </a:p>
          <a:p>
            <a:pPr marL="685800" lvl="1" indent="-228600" defTabSz="914400">
              <a:lnSpc>
                <a:spcPct val="115000"/>
              </a:lnSpc>
              <a:spcBef>
                <a:spcPct val="0"/>
              </a:spcBef>
              <a:buFont typeface="Arial" charset="0"/>
              <a:buChar char="▪"/>
            </a:pPr>
            <a:r>
              <a:rPr lang="en-US" b="1">
                <a:latin typeface="Calibri" pitchFamily="34" charset="0"/>
                <a:cs typeface="Calibri" pitchFamily="34" charset="0"/>
              </a:rPr>
              <a:t>Acceptance</a:t>
            </a:r>
            <a:r>
              <a:rPr lang="en-US">
                <a:latin typeface="Calibri" pitchFamily="34" charset="0"/>
                <a:cs typeface="Calibri" pitchFamily="34" charset="0"/>
              </a:rPr>
              <a:t>: Embody a disposition of acceptance by recognizing that people have the right to make their own choices free of judgment from others. </a:t>
            </a:r>
            <a:endParaRPr lang="en-US">
              <a:latin typeface="Noto Sans Symbols"/>
              <a:ea typeface="Noto Sans Symbols"/>
              <a:cs typeface="Noto Sans Symbols"/>
            </a:endParaRPr>
          </a:p>
          <a:p>
            <a:pPr marL="685800" lvl="1" indent="-228600" defTabSz="914400">
              <a:lnSpc>
                <a:spcPct val="115000"/>
              </a:lnSpc>
              <a:spcBef>
                <a:spcPct val="0"/>
              </a:spcBef>
              <a:buFont typeface="Arial" charset="0"/>
              <a:buChar char="▪"/>
            </a:pPr>
            <a:r>
              <a:rPr lang="en-US" b="1">
                <a:latin typeface="Calibri" pitchFamily="34" charset="0"/>
                <a:cs typeface="Calibri" pitchFamily="34" charset="0"/>
              </a:rPr>
              <a:t>Compassion: </a:t>
            </a:r>
            <a:r>
              <a:rPr lang="en-US">
                <a:latin typeface="Calibri" pitchFamily="34" charset="0"/>
                <a:cs typeface="Calibri" pitchFamily="34" charset="0"/>
              </a:rPr>
              <a:t>Employ compassion by extending empathic care without judgment.</a:t>
            </a:r>
            <a:endParaRPr lang="en-US">
              <a:latin typeface="Noto Sans Symbols"/>
              <a:ea typeface="Noto Sans Symbols"/>
              <a:cs typeface="Noto Sans Symbols"/>
            </a:endParaRPr>
          </a:p>
          <a:p>
            <a:pPr marL="685800" lvl="1" indent="-228600" defTabSz="914400">
              <a:lnSpc>
                <a:spcPct val="115000"/>
              </a:lnSpc>
              <a:spcBef>
                <a:spcPct val="0"/>
              </a:spcBef>
              <a:buFont typeface="Arial" charset="0"/>
              <a:buChar char="▪"/>
            </a:pPr>
            <a:r>
              <a:rPr lang="en-US" b="1">
                <a:latin typeface="Calibri" pitchFamily="34" charset="0"/>
                <a:cs typeface="Calibri" pitchFamily="34" charset="0"/>
              </a:rPr>
              <a:t>Evocation: </a:t>
            </a:r>
            <a:r>
              <a:rPr lang="en-US">
                <a:latin typeface="Calibri" pitchFamily="34" charset="0"/>
                <a:cs typeface="Calibri" pitchFamily="34" charset="0"/>
              </a:rPr>
              <a:t>Be intentional about asking the right questions to help people resolve ambivalence.</a:t>
            </a:r>
            <a:endParaRPr lang="en-US">
              <a:latin typeface="Noto Sans Symbols"/>
              <a:ea typeface="Noto Sans Symbols"/>
              <a:cs typeface="Noto Sans Symbols"/>
            </a:endParaRPr>
          </a:p>
          <a:p>
            <a:pPr marL="685800" lvl="1" indent="-228600" defTabSz="914400">
              <a:lnSpc>
                <a:spcPct val="115000"/>
              </a:lnSpc>
              <a:spcBef>
                <a:spcPct val="0"/>
              </a:spcBef>
              <a:buFont typeface="Arial" charset="0"/>
              <a:buChar char="▪"/>
            </a:pPr>
            <a:r>
              <a:rPr lang="en-US" b="1">
                <a:latin typeface="Calibri" pitchFamily="34" charset="0"/>
                <a:cs typeface="Calibri" pitchFamily="34" charset="0"/>
              </a:rPr>
              <a:t>Collaboration</a:t>
            </a:r>
            <a:r>
              <a:rPr lang="en-US">
                <a:latin typeface="Calibri" pitchFamily="34" charset="0"/>
                <a:cs typeface="Calibri" pitchFamily="34" charset="0"/>
              </a:rPr>
              <a:t>: Work in partnership with people to examine their situations and ways to respond. </a:t>
            </a:r>
          </a:p>
          <a:p>
            <a:pPr marL="685800" lvl="1" indent="-228600" defTabSz="914400">
              <a:lnSpc>
                <a:spcPct val="115000"/>
              </a:lnSpc>
              <a:spcBef>
                <a:spcPct val="0"/>
              </a:spcBef>
            </a:pPr>
            <a:endParaRPr lang="en-US">
              <a:latin typeface="Calibri" pitchFamily="34" charset="0"/>
              <a:cs typeface="Calibri" pitchFamily="34" charset="0"/>
            </a:endParaRPr>
          </a:p>
          <a:p>
            <a:pPr defTabSz="914400"/>
            <a:r>
              <a:rPr lang="en-US">
                <a:latin typeface="Arial" charset="0"/>
                <a:ea typeface="Osaka" pitchFamily="-64" charset="-128"/>
              </a:rPr>
              <a:t>Ask participants to give an example of how a CHW might employ each when of these qualities when working with clients or with other care team members.</a:t>
            </a:r>
          </a:p>
          <a:p>
            <a:pPr defTabSz="914400"/>
            <a:endParaRPr lang="en-US">
              <a:latin typeface="Arial" charset="0"/>
              <a:ea typeface="Osaka" pitchFamily="-64" charset="-128"/>
            </a:endParaRPr>
          </a:p>
          <a:p>
            <a:pPr defTabSz="914400"/>
            <a:endParaRPr lang="en-US">
              <a:latin typeface="Arial" charset="0"/>
              <a:ea typeface="Osaka" pitchFamily="-64" charset="-128"/>
            </a:endParaRPr>
          </a:p>
        </p:txBody>
      </p:sp>
      <p:sp>
        <p:nvSpPr>
          <p:cNvPr id="33796"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eaLnBrk="1" hangingPunct="1"/>
            <a:fld id="{A2FBC0D1-B6CF-4356-9DCC-25F59206CE61}" type="slidenum">
              <a:rPr lang="en-US">
                <a:solidFill>
                  <a:srgbClr val="000000"/>
                </a:solidFill>
                <a:latin typeface="Calibri" pitchFamily="34" charset="0"/>
              </a:rPr>
              <a:pPr eaLnBrk="1" hangingPunct="1"/>
              <a:t>7</a:t>
            </a:fld>
            <a:endParaRPr lang="en-US">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cap="flat">
            <a:headEnd type="none" w="med" len="med"/>
            <a:tailEnd type="none" w="med" len="med"/>
          </a:ln>
        </p:spPr>
      </p:sp>
      <p:sp>
        <p:nvSpPr>
          <p:cNvPr id="34819"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171450" indent="-171450" defTabSz="914400">
              <a:lnSpc>
                <a:spcPct val="107000"/>
              </a:lnSpc>
              <a:spcBef>
                <a:spcPct val="0"/>
              </a:spcBef>
              <a:buFontTx/>
              <a:buChar char="•"/>
            </a:pPr>
            <a:r>
              <a:rPr lang="en-US" altLang="en-US" b="1">
                <a:latin typeface="Calibri" pitchFamily="34" charset="0"/>
                <a:cs typeface="Calibri" pitchFamily="34" charset="0"/>
              </a:rPr>
              <a:t>Express empathy:</a:t>
            </a:r>
            <a:r>
              <a:rPr lang="en-US" altLang="en-US">
                <a:latin typeface="Calibri" pitchFamily="34" charset="0"/>
                <a:cs typeface="Calibri" pitchFamily="34" charset="0"/>
              </a:rPr>
              <a:t> (your effort to “put yourself in their shoes” and feel what they are going through) </a:t>
            </a:r>
            <a:r>
              <a:rPr lang="en-US" altLang="en-US">
                <a:latin typeface="Calibri" pitchFamily="34" charset="0"/>
                <a:cs typeface="Courier New" pitchFamily="49" charset="0"/>
              </a:rPr>
              <a:t>Empathy helps to build trusting and supportive relationships that aide in the CHW/client collaboration. </a:t>
            </a:r>
          </a:p>
          <a:p>
            <a:pPr marL="171450" indent="-171450" defTabSz="914400">
              <a:lnSpc>
                <a:spcPct val="107000"/>
              </a:lnSpc>
              <a:spcBef>
                <a:spcPct val="0"/>
              </a:spcBef>
              <a:buFont typeface="Courier New" pitchFamily="49" charset="0"/>
              <a:buNone/>
            </a:pPr>
            <a:endParaRPr lang="en-US" altLang="en-US">
              <a:latin typeface="Courier New" pitchFamily="49" charset="0"/>
              <a:cs typeface="Courier New" pitchFamily="49" charset="0"/>
            </a:endParaRPr>
          </a:p>
          <a:p>
            <a:pPr marL="171450" indent="-171450" defTabSz="914400">
              <a:lnSpc>
                <a:spcPct val="107000"/>
              </a:lnSpc>
              <a:spcBef>
                <a:spcPct val="0"/>
              </a:spcBef>
              <a:buFontTx/>
              <a:buChar char="•"/>
            </a:pPr>
            <a:r>
              <a:rPr lang="en-US" altLang="en-US" b="1">
                <a:latin typeface="Calibri" pitchFamily="34" charset="0"/>
                <a:cs typeface="Calibri" pitchFamily="34" charset="0"/>
              </a:rPr>
              <a:t>Develop discrepancy:</a:t>
            </a:r>
            <a:r>
              <a:rPr lang="en-US" altLang="en-US">
                <a:latin typeface="Calibri" pitchFamily="34" charset="0"/>
                <a:cs typeface="Calibri" pitchFamily="34" charset="0"/>
              </a:rPr>
              <a:t> (pointing out conflicts between stated goals and behaviors) Example: You want to be healthier, but you do not show up for your medical appointments.</a:t>
            </a:r>
          </a:p>
          <a:p>
            <a:pPr marL="171450" indent="-171450" defTabSz="914400">
              <a:lnSpc>
                <a:spcPct val="107000"/>
              </a:lnSpc>
              <a:spcBef>
                <a:spcPct val="0"/>
              </a:spcBef>
              <a:buFont typeface="Courier New" pitchFamily="49" charset="0"/>
              <a:buNone/>
            </a:pPr>
            <a:endParaRPr lang="en-US" altLang="en-US">
              <a:latin typeface="Calibri" pitchFamily="34" charset="0"/>
              <a:cs typeface="Calibri" pitchFamily="34" charset="0"/>
            </a:endParaRPr>
          </a:p>
          <a:p>
            <a:pPr marL="171450" indent="-171450" defTabSz="914400">
              <a:lnSpc>
                <a:spcPct val="107000"/>
              </a:lnSpc>
              <a:spcBef>
                <a:spcPct val="0"/>
              </a:spcBef>
              <a:buFontTx/>
              <a:buChar char="•"/>
            </a:pPr>
            <a:r>
              <a:rPr lang="en-US" altLang="en-US" b="1">
                <a:latin typeface="Calibri" pitchFamily="34" charset="0"/>
                <a:cs typeface="Calibri" pitchFamily="34" charset="0"/>
              </a:rPr>
              <a:t>Respond to potential discord:</a:t>
            </a:r>
            <a:r>
              <a:rPr lang="en-US" altLang="en-US">
                <a:latin typeface="Calibri" pitchFamily="34" charset="0"/>
                <a:cs typeface="Calibri" pitchFamily="34" charset="0"/>
              </a:rPr>
              <a:t> (don’t argue or fight) </a:t>
            </a:r>
            <a:r>
              <a:rPr lang="en-US" altLang="en-US">
                <a:latin typeface="Calibri" pitchFamily="34" charset="0"/>
                <a:cs typeface="Courier New" pitchFamily="49" charset="0"/>
              </a:rPr>
              <a:t>Developing discrepancy or responding to potential discord isn’t synonymous with confronting or wrestling with a client about their behavior. The goal is to empathetically shine light on a situation in such a way that the client can view their own behavior. </a:t>
            </a:r>
            <a:endParaRPr lang="en-US" altLang="en-US">
              <a:latin typeface="Courier New" pitchFamily="49" charset="0"/>
              <a:cs typeface="Courier New" pitchFamily="49" charset="0"/>
            </a:endParaRPr>
          </a:p>
          <a:p>
            <a:pPr marL="171450" indent="-171450" defTabSz="914400">
              <a:lnSpc>
                <a:spcPct val="107000"/>
              </a:lnSpc>
              <a:spcBef>
                <a:spcPct val="0"/>
              </a:spcBef>
              <a:buFont typeface="Courier New" pitchFamily="49" charset="0"/>
              <a:buChar char="o"/>
            </a:pPr>
            <a:endParaRPr lang="en-US" altLang="en-US">
              <a:latin typeface="Courier New" pitchFamily="49" charset="0"/>
              <a:cs typeface="Courier New" pitchFamily="49" charset="0"/>
            </a:endParaRPr>
          </a:p>
          <a:p>
            <a:pPr marL="171450" indent="-171450" defTabSz="914400">
              <a:buFontTx/>
              <a:buChar char="•"/>
            </a:pPr>
            <a:r>
              <a:rPr lang="en-US" altLang="en-US" b="1">
                <a:latin typeface="Calibri" pitchFamily="34" charset="0"/>
                <a:cs typeface="Calibri" pitchFamily="34" charset="0"/>
              </a:rPr>
              <a:t>Support self-efficacy:</a:t>
            </a:r>
            <a:r>
              <a:rPr lang="en-US" altLang="en-US">
                <a:latin typeface="Calibri" pitchFamily="34" charset="0"/>
                <a:cs typeface="Calibri" pitchFamily="34" charset="0"/>
              </a:rPr>
              <a:t> (reinforcing people’s ability to accomplish their goals) We understand from self-perception theory that how we view ourselves can impact our behavior; thus, reinforcing a client’s belief in their ability can have a positive impact and aid change. </a:t>
            </a:r>
            <a:endParaRPr lang="en-US" altLang="en-US">
              <a:latin typeface="Arial" charset="0"/>
              <a:ea typeface="Osaka" pitchFamily="-64" charset="-128"/>
            </a:endParaRPr>
          </a:p>
          <a:p>
            <a:pPr marL="171450" indent="-171450" defTabSz="914400"/>
            <a:endParaRPr lang="en-US" altLang="en-US">
              <a:latin typeface="Arial" charset="0"/>
              <a:ea typeface="Osaka" pitchFamily="-64" charset="-128"/>
            </a:endParaRPr>
          </a:p>
        </p:txBody>
      </p:sp>
      <p:sp>
        <p:nvSpPr>
          <p:cNvPr id="34820"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35AD0559-A234-4157-ADB3-2B11B6B50548}"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cap="flat">
            <a:headEnd type="none" w="med" len="med"/>
            <a:tailEnd type="none" w="med" len="med"/>
          </a:ln>
        </p:spPr>
      </p:sp>
      <p:sp>
        <p:nvSpPr>
          <p:cNvPr id="35843" name="Notes Placeholder 2"/>
          <p:cNvSpPr>
            <a:spLocks noGrp="1" noChangeArrowheads="1"/>
          </p:cNvSpPr>
          <p:nvPr>
            <p:ph type="body" idx="1"/>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defTabSz="914400">
              <a:lnSpc>
                <a:spcPct val="115000"/>
              </a:lnSpc>
              <a:spcBef>
                <a:spcPct val="0"/>
              </a:spcBef>
              <a:buFont typeface="Courier New" pitchFamily="49" charset="0"/>
              <a:buNone/>
            </a:pPr>
            <a:r>
              <a:rPr lang="en-US" b="1">
                <a:latin typeface="Calibri" pitchFamily="34" charset="0"/>
                <a:cs typeface="Calibri" pitchFamily="34" charset="0"/>
              </a:rPr>
              <a:t>O.A.R.S. </a:t>
            </a:r>
            <a:r>
              <a:rPr lang="en-US">
                <a:latin typeface="Calibri" pitchFamily="34" charset="0"/>
                <a:cs typeface="Calibri" pitchFamily="34" charset="0"/>
              </a:rPr>
              <a:t>is a set of skills that helps to create an open, affirming, accepting environment where the client can explore their feelings, behaviors, and beliefs. O.A.R.S. skills help to move MI conversations forward and allow clients to freely express content that can position them to hear and make progress toward change. </a:t>
            </a:r>
          </a:p>
          <a:p>
            <a:pPr defTabSz="914400">
              <a:lnSpc>
                <a:spcPct val="115000"/>
              </a:lnSpc>
              <a:spcBef>
                <a:spcPct val="0"/>
              </a:spcBef>
              <a:buFont typeface="Courier New" pitchFamily="49" charset="0"/>
              <a:buNone/>
            </a:pPr>
            <a:endParaRPr lang="en-US">
              <a:latin typeface="Calibri" pitchFamily="34" charset="0"/>
              <a:cs typeface="Courier New" pitchFamily="49" charset="0"/>
            </a:endParaRPr>
          </a:p>
          <a:p>
            <a:pPr defTabSz="914400">
              <a:lnSpc>
                <a:spcPct val="115000"/>
              </a:lnSpc>
              <a:spcBef>
                <a:spcPct val="0"/>
              </a:spcBef>
              <a:buFont typeface="Courier New" pitchFamily="49" charset="0"/>
              <a:buNone/>
            </a:pPr>
            <a:r>
              <a:rPr lang="en-US">
                <a:latin typeface="Calibri" pitchFamily="34" charset="0"/>
                <a:cs typeface="Courier New" pitchFamily="49" charset="0"/>
              </a:rPr>
              <a:t>Review O.A.R.S. skills and provide examples. After each skill, invite participants to reflect and share the value of using O.A.R.S. skills.</a:t>
            </a:r>
            <a:endParaRPr lang="en-US">
              <a:latin typeface="Courier New" pitchFamily="49" charset="0"/>
              <a:cs typeface="Courier New" pitchFamily="49" charset="0"/>
            </a:endParaRPr>
          </a:p>
          <a:p>
            <a:pPr defTabSz="914400">
              <a:lnSpc>
                <a:spcPct val="115000"/>
              </a:lnSpc>
              <a:spcBef>
                <a:spcPct val="0"/>
              </a:spcBef>
              <a:buFont typeface="Courier New" pitchFamily="49" charset="0"/>
              <a:buNone/>
            </a:pPr>
            <a:endParaRPr lang="en-US">
              <a:latin typeface="Calibri" pitchFamily="34" charset="0"/>
              <a:cs typeface="Courier New" pitchFamily="49" charset="0"/>
            </a:endParaRPr>
          </a:p>
          <a:p>
            <a:pPr defTabSz="914400">
              <a:lnSpc>
                <a:spcPct val="115000"/>
              </a:lnSpc>
              <a:spcBef>
                <a:spcPct val="0"/>
              </a:spcBef>
              <a:buFont typeface="Courier New" pitchFamily="49" charset="0"/>
              <a:buNone/>
            </a:pPr>
            <a:r>
              <a:rPr lang="en-US" b="1">
                <a:latin typeface="Calibri" pitchFamily="34" charset="0"/>
                <a:cs typeface="Calibri" pitchFamily="34" charset="0"/>
              </a:rPr>
              <a:t>O</a:t>
            </a:r>
            <a:r>
              <a:rPr lang="en-US">
                <a:latin typeface="Calibri" pitchFamily="34" charset="0"/>
                <a:cs typeface="Calibri" pitchFamily="34" charset="0"/>
              </a:rPr>
              <a:t>pen-ended questions </a:t>
            </a:r>
          </a:p>
          <a:p>
            <a:pPr defTabSz="914400">
              <a:lnSpc>
                <a:spcPct val="107000"/>
              </a:lnSpc>
              <a:spcBef>
                <a:spcPct val="0"/>
              </a:spcBef>
              <a:buFont typeface="Courier New" pitchFamily="49" charset="0"/>
              <a:buNone/>
            </a:pPr>
            <a:r>
              <a:rPr lang="en-US">
                <a:latin typeface="Calibri" pitchFamily="34" charset="0"/>
                <a:cs typeface="Calibri" pitchFamily="34" charset="0"/>
              </a:rPr>
              <a:t>Use open-ended questions that invite elaboration or descriptive information. Open questions usually require more than a yes or no response and encourages the client to talk more. </a:t>
            </a:r>
            <a:r>
              <a:rPr lang="en-US">
                <a:latin typeface="Calibri" pitchFamily="34" charset="0"/>
                <a:cs typeface="Courier New" pitchFamily="49" charset="0"/>
              </a:rPr>
              <a:t>Examples: What helps you stay on track with your medications? Tell me more about…</a:t>
            </a:r>
            <a:endParaRPr lang="en-US">
              <a:latin typeface="Courier New" pitchFamily="49" charset="0"/>
              <a:cs typeface="Courier New" pitchFamily="49" charset="0"/>
            </a:endParaRPr>
          </a:p>
          <a:p>
            <a:pPr defTabSz="914400">
              <a:lnSpc>
                <a:spcPct val="107000"/>
              </a:lnSpc>
              <a:spcBef>
                <a:spcPct val="0"/>
              </a:spcBef>
              <a:buFont typeface="Courier New" pitchFamily="49" charset="0"/>
              <a:buNone/>
            </a:pPr>
            <a:endParaRPr lang="en-US" b="1">
              <a:latin typeface="Calibri" pitchFamily="34" charset="0"/>
              <a:cs typeface="Calibri" pitchFamily="34" charset="0"/>
            </a:endParaRPr>
          </a:p>
          <a:p>
            <a:pPr defTabSz="914400">
              <a:lnSpc>
                <a:spcPct val="107000"/>
              </a:lnSpc>
              <a:spcBef>
                <a:spcPct val="0"/>
              </a:spcBef>
              <a:buFont typeface="Courier New" pitchFamily="49" charset="0"/>
              <a:buNone/>
            </a:pPr>
            <a:r>
              <a:rPr lang="en-US" b="1">
                <a:latin typeface="Calibri" pitchFamily="34" charset="0"/>
                <a:cs typeface="Calibri" pitchFamily="34" charset="0"/>
              </a:rPr>
              <a:t>A</a:t>
            </a:r>
            <a:r>
              <a:rPr lang="en-US">
                <a:latin typeface="Calibri" pitchFamily="34" charset="0"/>
                <a:cs typeface="Calibri" pitchFamily="34" charset="0"/>
              </a:rPr>
              <a:t>ffirmations</a:t>
            </a:r>
          </a:p>
          <a:p>
            <a:pPr defTabSz="914400">
              <a:lnSpc>
                <a:spcPct val="107000"/>
              </a:lnSpc>
              <a:spcBef>
                <a:spcPct val="0"/>
              </a:spcBef>
              <a:buFont typeface="Courier New" pitchFamily="49" charset="0"/>
              <a:buNone/>
            </a:pPr>
            <a:r>
              <a:rPr lang="en-US">
                <a:latin typeface="Calibri" pitchFamily="34" charset="0"/>
                <a:cs typeface="Calibri" pitchFamily="34" charset="0"/>
              </a:rPr>
              <a:t>Using affirmations helps to reinforce the client’s strengths. Affirmations can be used to validate the client’s experience or feelings. </a:t>
            </a:r>
          </a:p>
          <a:p>
            <a:pPr defTabSz="914400">
              <a:lnSpc>
                <a:spcPct val="107000"/>
              </a:lnSpc>
              <a:spcBef>
                <a:spcPct val="0"/>
              </a:spcBef>
              <a:buFont typeface="Courier New" pitchFamily="49" charset="0"/>
              <a:buNone/>
            </a:pPr>
            <a:r>
              <a:rPr lang="en-US">
                <a:latin typeface="Calibri" pitchFamily="34" charset="0"/>
                <a:cs typeface="Courier New" pitchFamily="49" charset="0"/>
              </a:rPr>
              <a:t>Examples: You’ve accomplished a lot in a short time. I appreciate your honesty. </a:t>
            </a:r>
            <a:endParaRPr lang="en-US">
              <a:latin typeface="Courier New" pitchFamily="49" charset="0"/>
              <a:cs typeface="Courier New" pitchFamily="49" charset="0"/>
            </a:endParaRPr>
          </a:p>
          <a:p>
            <a:pPr defTabSz="914400">
              <a:lnSpc>
                <a:spcPct val="107000"/>
              </a:lnSpc>
              <a:spcBef>
                <a:spcPct val="0"/>
              </a:spcBef>
              <a:buFont typeface="Courier New" pitchFamily="49" charset="0"/>
              <a:buNone/>
            </a:pPr>
            <a:endParaRPr lang="en-US" b="1">
              <a:latin typeface="Calibri" pitchFamily="34" charset="0"/>
              <a:cs typeface="Calibri" pitchFamily="34" charset="0"/>
            </a:endParaRPr>
          </a:p>
          <a:p>
            <a:pPr defTabSz="914400">
              <a:lnSpc>
                <a:spcPct val="107000"/>
              </a:lnSpc>
              <a:spcBef>
                <a:spcPct val="0"/>
              </a:spcBef>
              <a:buFont typeface="Courier New" pitchFamily="49" charset="0"/>
              <a:buNone/>
            </a:pPr>
            <a:r>
              <a:rPr lang="en-US" b="1">
                <a:latin typeface="Calibri" pitchFamily="34" charset="0"/>
                <a:cs typeface="Calibri" pitchFamily="34" charset="0"/>
              </a:rPr>
              <a:t>R</a:t>
            </a:r>
            <a:r>
              <a:rPr lang="en-US">
                <a:latin typeface="Calibri" pitchFamily="34" charset="0"/>
                <a:cs typeface="Calibri" pitchFamily="34" charset="0"/>
              </a:rPr>
              <a:t>eflective listening </a:t>
            </a:r>
          </a:p>
          <a:p>
            <a:pPr defTabSz="914400">
              <a:lnSpc>
                <a:spcPct val="107000"/>
              </a:lnSpc>
              <a:spcBef>
                <a:spcPct val="0"/>
              </a:spcBef>
              <a:buFont typeface="Courier New" pitchFamily="49" charset="0"/>
              <a:buNone/>
            </a:pPr>
            <a:r>
              <a:rPr lang="en-US">
                <a:latin typeface="Calibri" pitchFamily="34" charset="0"/>
                <a:cs typeface="Calibri" pitchFamily="34" charset="0"/>
              </a:rPr>
              <a:t>Reflective listening is a way to clarify statements and demonstrate that you heard and understood your client. </a:t>
            </a:r>
          </a:p>
          <a:p>
            <a:pPr defTabSz="914400">
              <a:lnSpc>
                <a:spcPct val="107000"/>
              </a:lnSpc>
              <a:spcBef>
                <a:spcPct val="0"/>
              </a:spcBef>
              <a:buFont typeface="Courier New" pitchFamily="49" charset="0"/>
              <a:buNone/>
            </a:pPr>
            <a:r>
              <a:rPr lang="en-US">
                <a:latin typeface="Calibri" pitchFamily="34" charset="0"/>
                <a:cs typeface="Courier New" pitchFamily="49" charset="0"/>
              </a:rPr>
              <a:t>Examples: It sounds like you…  You’re wondering if…</a:t>
            </a:r>
            <a:endParaRPr lang="en-US">
              <a:latin typeface="Courier New" pitchFamily="49" charset="0"/>
              <a:cs typeface="Courier New" pitchFamily="49" charset="0"/>
            </a:endParaRPr>
          </a:p>
          <a:p>
            <a:pPr defTabSz="914400">
              <a:lnSpc>
                <a:spcPct val="107000"/>
              </a:lnSpc>
              <a:spcBef>
                <a:spcPct val="0"/>
              </a:spcBef>
              <a:buFont typeface="Courier New" pitchFamily="49" charset="0"/>
              <a:buNone/>
            </a:pPr>
            <a:endParaRPr lang="en-US" b="1">
              <a:latin typeface="Calibri" pitchFamily="34" charset="0"/>
              <a:cs typeface="Calibri" pitchFamily="34" charset="0"/>
            </a:endParaRPr>
          </a:p>
          <a:p>
            <a:pPr defTabSz="914400">
              <a:lnSpc>
                <a:spcPct val="107000"/>
              </a:lnSpc>
              <a:spcBef>
                <a:spcPct val="0"/>
              </a:spcBef>
              <a:buFont typeface="Courier New" pitchFamily="49" charset="0"/>
              <a:buNone/>
            </a:pPr>
            <a:r>
              <a:rPr lang="en-US" b="1">
                <a:latin typeface="Calibri" pitchFamily="34" charset="0"/>
                <a:cs typeface="Calibri" pitchFamily="34" charset="0"/>
              </a:rPr>
              <a:t>S</a:t>
            </a:r>
            <a:r>
              <a:rPr lang="en-US">
                <a:latin typeface="Calibri" pitchFamily="34" charset="0"/>
                <a:cs typeface="Calibri" pitchFamily="34" charset="0"/>
              </a:rPr>
              <a:t>ummarizing </a:t>
            </a:r>
          </a:p>
          <a:p>
            <a:pPr defTabSz="914400">
              <a:lnSpc>
                <a:spcPct val="107000"/>
              </a:lnSpc>
              <a:spcBef>
                <a:spcPct val="0"/>
              </a:spcBef>
              <a:buFont typeface="Courier New" pitchFamily="49" charset="0"/>
              <a:buNone/>
            </a:pPr>
            <a:r>
              <a:rPr lang="en-US">
                <a:latin typeface="Calibri" pitchFamily="34" charset="0"/>
                <a:cs typeface="Calibri" pitchFamily="34" charset="0"/>
              </a:rPr>
              <a:t>Summarizing statements link material that has been discussed to reinforce what has been said and demonstrates that you have been listening carefully. </a:t>
            </a:r>
          </a:p>
          <a:p>
            <a:pPr defTabSz="914400">
              <a:lnSpc>
                <a:spcPct val="107000"/>
              </a:lnSpc>
              <a:spcBef>
                <a:spcPct val="0"/>
              </a:spcBef>
              <a:buFont typeface="Courier New" pitchFamily="49" charset="0"/>
              <a:buNone/>
            </a:pPr>
            <a:r>
              <a:rPr lang="en-US">
                <a:latin typeface="Calibri" pitchFamily="34" charset="0"/>
                <a:cs typeface="Courier New" pitchFamily="49" charset="0"/>
              </a:rPr>
              <a:t>Examples: Here’s what I’ve heard… Let me see if I got this right… </a:t>
            </a:r>
            <a:endParaRPr lang="en-US">
              <a:latin typeface="Courier New" pitchFamily="49" charset="0"/>
              <a:cs typeface="Courier New" pitchFamily="49" charset="0"/>
            </a:endParaRPr>
          </a:p>
          <a:p>
            <a:pPr defTabSz="914400"/>
            <a:endParaRPr lang="en-US">
              <a:latin typeface="Calibri" pitchFamily="34" charset="0"/>
              <a:cs typeface="Courier New" pitchFamily="49" charset="0"/>
            </a:endParaRPr>
          </a:p>
        </p:txBody>
      </p:sp>
      <p:sp>
        <p:nvSpPr>
          <p:cNvPr id="35844" name="Slide Number Placeholder 3"/>
          <p:cNvSpPr>
            <a:spLocks noGrp="1" noChangeArrowheads="1"/>
          </p:cNvSpPr>
          <p:nvPr>
            <p:ph type="sldNum" sz="quarter" idx="4"/>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fld id="{3059F967-E4BB-4A64-AD6D-CC2B57BBAFF9}"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1" descr="openingfooter_siz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19"/>
          <p:cNvSpPr>
            <a:spLocks noChangeArrowheads="1"/>
          </p:cNvSpPr>
          <p:nvPr/>
        </p:nvSpPr>
        <p:spPr bwMode="auto">
          <a:xfrm>
            <a:off x="609600" y="6096000"/>
            <a:ext cx="46688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en-US" altLang="en-US" sz="1200">
                <a:latin typeface="Arial Bold" pitchFamily="-64" charset="0"/>
              </a:rPr>
              <a:t>Boston University</a:t>
            </a:r>
            <a:r>
              <a:rPr lang="en-US" altLang="en-US" sz="1200"/>
              <a:t> School of Social Work</a:t>
            </a:r>
          </a:p>
          <a:p>
            <a:pPr eaLnBrk="0" hangingPunct="0"/>
            <a:r>
              <a:rPr lang="en-US" altLang="en-US" sz="1200"/>
              <a:t>Center for Innovation in Social Work &amp; Health</a:t>
            </a:r>
          </a:p>
        </p:txBody>
      </p:sp>
      <p:sp>
        <p:nvSpPr>
          <p:cNvPr id="7" name="Rectangle 14"/>
          <p:cNvSpPr>
            <a:spLocks noChangeArrowheads="1"/>
          </p:cNvSpPr>
          <p:nvPr/>
        </p:nvSpPr>
        <p:spPr bwMode="auto">
          <a:xfrm>
            <a:off x="0" y="0"/>
            <a:ext cx="9144000" cy="4495800"/>
          </a:xfrm>
          <a:prstGeom prst="rect">
            <a:avLst/>
          </a:prstGeom>
          <a:solidFill>
            <a:srgbClr val="CF0A2C"/>
          </a:solidFill>
          <a:ln>
            <a:noFill/>
          </a:ln>
          <a:effectLst/>
          <a:extLst>
            <a:ext uri="{91240B29-F687-4F45-9708-019B960494DF}">
              <a14:hiddenLine xmlns:a14="http://schemas.microsoft.com/office/drawing/2010/main" w="635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endParaRPr lang="en-US">
              <a:solidFill>
                <a:srgbClr val="FFFFFF"/>
              </a:solidFill>
            </a:endParaRPr>
          </a:p>
        </p:txBody>
      </p:sp>
      <p:cxnSp>
        <p:nvCxnSpPr>
          <p:cNvPr id="8" name="Straight Connector 15"/>
          <p:cNvCxnSpPr>
            <a:cxnSpLocks noChangeShapeType="1"/>
          </p:cNvCxnSpPr>
          <p:nvPr/>
        </p:nvCxnSpPr>
        <p:spPr bwMode="auto">
          <a:xfrm>
            <a:off x="0" y="5867400"/>
            <a:ext cx="9144000" cy="0"/>
          </a:xfrm>
          <a:prstGeom prst="line">
            <a:avLst/>
          </a:prstGeom>
          <a:noFill/>
          <a:ln w="152400" algn="ctr">
            <a:solidFill>
              <a:srgbClr val="A6A6A6"/>
            </a:solidFill>
            <a:round/>
            <a:headEnd/>
            <a:tailEnd/>
          </a:ln>
          <a:extLst>
            <a:ext uri="{909E8E84-426E-40DD-AFC4-6F175D3DCCD1}">
              <a14:hiddenFill xmlns:a14="http://schemas.microsoft.com/office/drawing/2010/main">
                <a:noFill/>
              </a14:hiddenFill>
            </a:ext>
          </a:extLst>
        </p:spPr>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Josephine Sans"/>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a:buNone/>
              <a:defRPr sz="2400">
                <a:solidFill>
                  <a:srgbClr val="CCCCCC"/>
                </a:solidFill>
                <a:latin typeface="Josephine Sans Semi"/>
              </a:defRPr>
            </a:lvl1pPr>
          </a:lstStyle>
          <a:p>
            <a:pPr lvl="0"/>
            <a:r>
              <a:rPr lang="en-US" altLang="en-US" noProof="0"/>
              <a:t>Click to edit Master subtitle style</a:t>
            </a:r>
          </a:p>
        </p:txBody>
      </p:sp>
    </p:spTree>
    <p:extLst>
      <p:ext uri="{BB962C8B-B14F-4D97-AF65-F5344CB8AC3E}">
        <p14:creationId xmlns:p14="http://schemas.microsoft.com/office/powerpoint/2010/main" val="24082023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8"/>
          <p:cNvSpPr>
            <a:spLocks noGrp="1" noChangeArrowheads="1"/>
          </p:cNvSpPr>
          <p:nvPr>
            <p:ph type="dt" sz="half" idx="10"/>
          </p:nvPr>
        </p:nvSpPr>
        <p:spPr/>
        <p:txBody>
          <a:bodyPr/>
          <a:lstStyle>
            <a:lvl1pPr>
              <a:defRPr/>
            </a:lvl1pPr>
          </a:lstStyle>
          <a:p>
            <a:r>
              <a:rPr lang="en-US" altLang="en-US"/>
              <a:t>2/3/08  </a:t>
            </a:r>
            <a:fld id="{F7EC2E2B-C4E5-4CC1-A808-9D45D12A5D7C}" type="slidenum">
              <a:rPr lang="en-US" altLang="en-US"/>
              <a:pPr/>
              <a:t>‹Nº›</a:t>
            </a:fld>
            <a:endParaRPr lang="en-US" altLang="en-US" baseline="0"/>
          </a:p>
        </p:txBody>
      </p:sp>
      <p:sp>
        <p:nvSpPr>
          <p:cNvPr id="6" name="Rectangle 5"/>
          <p:cNvSpPr>
            <a:spLocks noGrp="1" noChangeArrowheads="1"/>
          </p:cNvSpPr>
          <p:nvPr>
            <p:ph type="ftr" sz="quarter" idx="11"/>
          </p:nvPr>
        </p:nvSpPr>
        <p:spPr/>
        <p:txBody>
          <a:bodyPr/>
          <a:lstStyle>
            <a:lvl1pPr>
              <a:defRPr/>
            </a:lvl1pPr>
          </a:lstStyle>
          <a:p>
            <a:r>
              <a:rPr lang="en-US" altLang="en-US"/>
              <a:t>Name of Presentation</a:t>
            </a:r>
          </a:p>
        </p:txBody>
      </p:sp>
    </p:spTree>
    <p:extLst>
      <p:ext uri="{BB962C8B-B14F-4D97-AF65-F5344CB8AC3E}">
        <p14:creationId xmlns:p14="http://schemas.microsoft.com/office/powerpoint/2010/main" val="35792126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Resting">
    <p:spTree>
      <p:nvGrpSpPr>
        <p:cNvPr id="1" name=""/>
        <p:cNvGrpSpPr/>
        <p:nvPr/>
      </p:nvGrpSpPr>
      <p:grpSpPr>
        <a:xfrm>
          <a:off x="0" y="0"/>
          <a:ext cx="0" cy="0"/>
          <a:chOff x="0" y="0"/>
          <a:chExt cx="0" cy="0"/>
        </a:xfrm>
      </p:grpSpPr>
      <p:pic>
        <p:nvPicPr>
          <p:cNvPr id="3" name="Picture 11" descr="restingsli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12"/>
          <p:cNvSpPr>
            <a:spLocks noChangeArrowheads="1"/>
          </p:cNvSpPr>
          <p:nvPr/>
        </p:nvSpPr>
        <p:spPr bwMode="auto">
          <a:xfrm>
            <a:off x="0" y="2235200"/>
            <a:ext cx="9144000" cy="2413000"/>
          </a:xfrm>
          <a:prstGeom prst="rect">
            <a:avLst/>
          </a:prstGeom>
          <a:solidFill>
            <a:srgbClr val="CF0A2C"/>
          </a:solidFill>
          <a:ln>
            <a:noFill/>
          </a:ln>
          <a:effectLst/>
          <a:extLst>
            <a:ext uri="{91240B29-F687-4F45-9708-019B960494DF}">
              <a14:hiddenLine xmlns:a14="http://schemas.microsoft.com/office/drawing/2010/main" w="635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endParaRPr lang="en-US" sz="1300">
              <a:solidFill>
                <a:srgbClr val="FFFFFF"/>
              </a:solidFill>
            </a:endParaRPr>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5812015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a:lstStyle/>
          <a:p>
            <a:r>
              <a:rPr lang="en-US"/>
              <a:t>Click to edit Master title style</a:t>
            </a:r>
          </a:p>
        </p:txBody>
      </p:sp>
      <p:sp>
        <p:nvSpPr>
          <p:cNvPr id="3" name="Content Placeholder 2"/>
          <p:cNvSpPr>
            <a:spLocks noGrp="1"/>
          </p:cNvSpPr>
          <p:nvPr>
            <p:ph idx="1"/>
          </p:nvPr>
        </p:nvSpPr>
        <p:spPr>
          <a:xfrm>
            <a:off x="609600" y="1752600"/>
            <a:ext cx="792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2/3/08  </a:t>
            </a:r>
            <a:fld id="{6D3EB745-BA7E-477D-B60F-5D4C8AA42A35}" type="slidenum">
              <a:rPr lang="en-US" altLang="en-US"/>
              <a:pPr/>
              <a:t>‹Nº›</a:t>
            </a:fld>
            <a:endParaRPr lang="en-US" altLang="en-US" baseline="0"/>
          </a:p>
        </p:txBody>
      </p:sp>
      <p:sp>
        <p:nvSpPr>
          <p:cNvPr id="5" name="Rectangle 5"/>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atin typeface="Josephine Sans"/>
              </a:defRPr>
            </a:lvl1pPr>
          </a:lstStyle>
          <a:p>
            <a:r>
              <a:rPr lang="en-US" altLang="en-US"/>
              <a:t>Name of  Presentation</a:t>
            </a:r>
          </a:p>
        </p:txBody>
      </p:sp>
    </p:spTree>
    <p:extLst>
      <p:ext uri="{BB962C8B-B14F-4D97-AF65-F5344CB8AC3E}">
        <p14:creationId xmlns:p14="http://schemas.microsoft.com/office/powerpoint/2010/main" val="25474976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Josephine Sans Semi"/>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8"/>
          <p:cNvSpPr>
            <a:spLocks noGrp="1" noChangeArrowheads="1"/>
          </p:cNvSpPr>
          <p:nvPr>
            <p:ph type="dt" sz="half"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2/3/08  </a:t>
            </a:r>
            <a:fld id="{340C56E5-81C7-4862-AA13-116128D17715}" type="slidenum">
              <a:rPr lang="en-US" altLang="en-US"/>
              <a:pPr/>
              <a:t>‹Nº›</a:t>
            </a:fld>
            <a:endParaRPr lang="en-US" altLang="en-US" baseline="0"/>
          </a:p>
        </p:txBody>
      </p:sp>
      <p:sp>
        <p:nvSpPr>
          <p:cNvPr id="5" name="Rectangle 5"/>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Name of  Presentation</a:t>
            </a:r>
          </a:p>
        </p:txBody>
      </p:sp>
    </p:spTree>
    <p:extLst>
      <p:ext uri="{BB962C8B-B14F-4D97-AF65-F5344CB8AC3E}">
        <p14:creationId xmlns:p14="http://schemas.microsoft.com/office/powerpoint/2010/main" val="20417110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11" descr="restingsli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12"/>
          <p:cNvSpPr>
            <a:spLocks noChangeArrowheads="1"/>
          </p:cNvSpPr>
          <p:nvPr/>
        </p:nvSpPr>
        <p:spPr bwMode="auto">
          <a:xfrm>
            <a:off x="0" y="2235200"/>
            <a:ext cx="9144000" cy="2413000"/>
          </a:xfrm>
          <a:prstGeom prst="rect">
            <a:avLst/>
          </a:prstGeom>
          <a:solidFill>
            <a:srgbClr val="CF0A2C"/>
          </a:solidFill>
          <a:ln>
            <a:noFill/>
          </a:ln>
          <a:effectLst/>
          <a:extLst>
            <a:ext uri="{91240B29-F687-4F45-9708-019B960494DF}">
              <a14:hiddenLine xmlns:a14="http://schemas.microsoft.com/office/drawing/2010/main" w="635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endParaRPr lang="en-US">
              <a:solidFill>
                <a:srgbClr val="FFFFFF"/>
              </a:solidFill>
            </a:endParaRPr>
          </a:p>
        </p:txBody>
      </p:sp>
      <p:sp>
        <p:nvSpPr>
          <p:cNvPr id="5" name="Rectangle 2"/>
          <p:cNvSpPr>
            <a:spLocks noChangeArrowheads="1"/>
          </p:cNvSpPr>
          <p:nvPr/>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r>
              <a:rPr lang="en-US" altLang="en-US" sz="2800">
                <a:solidFill>
                  <a:schemeClr val="bg1"/>
                </a:solidFill>
                <a:latin typeface="Josephine Sans"/>
              </a:rPr>
              <a:t>Resting or transition slide</a:t>
            </a:r>
          </a:p>
        </p:txBody>
      </p:sp>
      <p:sp>
        <p:nvSpPr>
          <p:cNvPr id="2" name="Title 1"/>
          <p:cNvSpPr>
            <a:spLocks noGrp="1"/>
          </p:cNvSpPr>
          <p:nvPr>
            <p:ph type="title"/>
          </p:nvPr>
        </p:nvSpPr>
        <p:spPr>
          <a:xfrm>
            <a:off x="609600" y="762000"/>
            <a:ext cx="7924800" cy="685800"/>
          </a:xfrm>
        </p:spPr>
        <p:txBody>
          <a:bodyPr/>
          <a:lstStyle/>
          <a:p>
            <a:r>
              <a:rPr lang="en-US"/>
              <a:t>Click to edit Master title style</a:t>
            </a:r>
          </a:p>
        </p:txBody>
      </p:sp>
      <p:sp>
        <p:nvSpPr>
          <p:cNvPr id="6" name="Date Placeholder 3"/>
          <p:cNvSpPr>
            <a:spLocks noGrp="1" noChangeArrowheads="1"/>
          </p:cNvSpPr>
          <p:nvPr>
            <p:ph type="dt" sz="half"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2/3/08  </a:t>
            </a:r>
            <a:fld id="{5C7FF556-2066-47A2-969D-C283E23ECEBC}" type="slidenum">
              <a:rPr lang="en-US" altLang="en-US"/>
              <a:pPr/>
              <a:t>‹Nº›</a:t>
            </a:fld>
            <a:endParaRPr lang="en-US" altLang="en-US" baseline="0"/>
          </a:p>
        </p:txBody>
      </p:sp>
      <p:sp>
        <p:nvSpPr>
          <p:cNvPr id="7" name="Footer Placeholder 2"/>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Name of Presentation</a:t>
            </a:r>
          </a:p>
        </p:txBody>
      </p:sp>
    </p:spTree>
    <p:extLst>
      <p:ext uri="{BB962C8B-B14F-4D97-AF65-F5344CB8AC3E}">
        <p14:creationId xmlns:p14="http://schemas.microsoft.com/office/powerpoint/2010/main" val="19216275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a:lstStyle/>
          <a:p>
            <a:r>
              <a:rPr lang="en-US"/>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dt" sz="half"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2/3/08  </a:t>
            </a:r>
            <a:fld id="{AB98E4B4-EA5F-482B-A18B-F09C60D2BC4D}" type="slidenum">
              <a:rPr lang="en-US" altLang="en-US"/>
              <a:pPr/>
              <a:t>‹Nº›</a:t>
            </a:fld>
            <a:endParaRPr lang="en-US" altLang="en-US" baseline="0"/>
          </a:p>
        </p:txBody>
      </p:sp>
      <p:sp>
        <p:nvSpPr>
          <p:cNvPr id="6" name="Rectangle 5"/>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atin typeface="Josephine Sans"/>
              </a:defRPr>
            </a:lvl1pPr>
          </a:lstStyle>
          <a:p>
            <a:r>
              <a:rPr lang="en-US" altLang="en-US"/>
              <a:t>Name of  Presentation</a:t>
            </a:r>
          </a:p>
        </p:txBody>
      </p:sp>
    </p:spTree>
    <p:extLst>
      <p:ext uri="{BB962C8B-B14F-4D97-AF65-F5344CB8AC3E}">
        <p14:creationId xmlns:p14="http://schemas.microsoft.com/office/powerpoint/2010/main" val="4252449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dt" sz="half" idx="10"/>
          </p:nvPr>
        </p:nvSpPr>
        <p:spPr>
          <a:xfrm>
            <a:off x="8001000" y="381000"/>
            <a:ext cx="1066800" cy="228600"/>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2/3/08  </a:t>
            </a:r>
            <a:fld id="{444E7679-CE48-4AF6-8713-D5E2244EB618}" type="slidenum">
              <a:rPr lang="en-US" altLang="en-US"/>
              <a:pPr/>
              <a:t>‹Nº›</a:t>
            </a:fld>
            <a:endParaRPr lang="en-US" altLang="en-US" baseline="0"/>
          </a:p>
        </p:txBody>
      </p:sp>
      <p:sp>
        <p:nvSpPr>
          <p:cNvPr id="8" name="Rectangle 5"/>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atin typeface="Josephine Sans"/>
              </a:defRPr>
            </a:lvl1pPr>
          </a:lstStyle>
          <a:p>
            <a:r>
              <a:rPr lang="en-US" altLang="en-US"/>
              <a:t>Name of  Presentation</a:t>
            </a:r>
          </a:p>
        </p:txBody>
      </p:sp>
    </p:spTree>
    <p:extLst>
      <p:ext uri="{BB962C8B-B14F-4D97-AF65-F5344CB8AC3E}">
        <p14:creationId xmlns:p14="http://schemas.microsoft.com/office/powerpoint/2010/main" val="34541568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a:lstStyle/>
          <a:p>
            <a:r>
              <a:rPr lang="en-US"/>
              <a:t>Click to edit Master title style</a:t>
            </a:r>
          </a:p>
        </p:txBody>
      </p:sp>
      <p:sp>
        <p:nvSpPr>
          <p:cNvPr id="3" name="Rectangle 18"/>
          <p:cNvSpPr>
            <a:spLocks noGrp="1" noChangeArrowheads="1"/>
          </p:cNvSpPr>
          <p:nvPr>
            <p:ph type="dt" sz="half"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2/3/08  </a:t>
            </a:r>
            <a:fld id="{EBC75827-E7C1-44A3-8775-B846F903FC5A}" type="slidenum">
              <a:rPr lang="en-US" altLang="en-US"/>
              <a:pPr/>
              <a:t>‹Nº›</a:t>
            </a:fld>
            <a:endParaRPr lang="en-US" altLang="en-US" baseline="0"/>
          </a:p>
        </p:txBody>
      </p:sp>
      <p:sp>
        <p:nvSpPr>
          <p:cNvPr id="4" name="Rectangle 5"/>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r>
              <a:rPr lang="en-US" altLang="en-US"/>
              <a:t>Name of  Presentation</a:t>
            </a:r>
          </a:p>
        </p:txBody>
      </p:sp>
    </p:spTree>
    <p:extLst>
      <p:ext uri="{BB962C8B-B14F-4D97-AF65-F5344CB8AC3E}">
        <p14:creationId xmlns:p14="http://schemas.microsoft.com/office/powerpoint/2010/main" val="3229504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p:txBody>
          <a:bodyPr/>
          <a:lstStyle>
            <a:lvl1pPr>
              <a:defRPr/>
            </a:lvl1pPr>
          </a:lstStyle>
          <a:p>
            <a:r>
              <a:rPr lang="en-US" altLang="en-US"/>
              <a:t>2/3/08  </a:t>
            </a:r>
            <a:fld id="{ED046D87-0183-48C1-9160-E9C187F61D7C}" type="slidenum">
              <a:rPr lang="en-US" altLang="en-US"/>
              <a:pPr/>
              <a:t>‹Nº›</a:t>
            </a:fld>
            <a:endParaRPr lang="en-US" altLang="en-US" baseline="0"/>
          </a:p>
        </p:txBody>
      </p:sp>
      <p:sp>
        <p:nvSpPr>
          <p:cNvPr id="3" name="Rectangle 5"/>
          <p:cNvSpPr>
            <a:spLocks noGrp="1" noChangeArrowheads="1"/>
          </p:cNvSpPr>
          <p:nvPr>
            <p:ph type="ftr" sz="quarter" idx="11"/>
          </p:nvPr>
        </p:nvSpPr>
        <p:spPr/>
        <p:txBody>
          <a:bodyPr/>
          <a:lstStyle>
            <a:lvl1pPr>
              <a:defRPr/>
            </a:lvl1pPr>
          </a:lstStyle>
          <a:p>
            <a:r>
              <a:rPr lang="en-US" altLang="en-US"/>
              <a:t>Name of Presentation</a:t>
            </a:r>
          </a:p>
        </p:txBody>
      </p:sp>
    </p:spTree>
    <p:extLst>
      <p:ext uri="{BB962C8B-B14F-4D97-AF65-F5344CB8AC3E}">
        <p14:creationId xmlns:p14="http://schemas.microsoft.com/office/powerpoint/2010/main" val="9901920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8"/>
          <p:cNvSpPr>
            <a:spLocks noGrp="1" noChangeArrowheads="1"/>
          </p:cNvSpPr>
          <p:nvPr>
            <p:ph type="dt" sz="half" idx="10"/>
          </p:nvPr>
        </p:nvSpPr>
        <p:spPr/>
        <p:txBody>
          <a:bodyPr/>
          <a:lstStyle>
            <a:lvl1pPr>
              <a:defRPr/>
            </a:lvl1pPr>
          </a:lstStyle>
          <a:p>
            <a:r>
              <a:rPr lang="en-US" altLang="en-US"/>
              <a:t>2/3/08  </a:t>
            </a:r>
            <a:fld id="{140A3D6D-FD22-442C-9BF2-CEA7AA700A46}" type="slidenum">
              <a:rPr lang="en-US" altLang="en-US"/>
              <a:pPr/>
              <a:t>‹Nº›</a:t>
            </a:fld>
            <a:endParaRPr lang="en-US" altLang="en-US" baseline="0"/>
          </a:p>
        </p:txBody>
      </p:sp>
      <p:sp>
        <p:nvSpPr>
          <p:cNvPr id="6" name="Rectangle 5"/>
          <p:cNvSpPr>
            <a:spLocks noGrp="1" noChangeArrowheads="1"/>
          </p:cNvSpPr>
          <p:nvPr>
            <p:ph type="ftr" sz="quarter" idx="11"/>
          </p:nvPr>
        </p:nvSpPr>
        <p:spPr/>
        <p:txBody>
          <a:bodyPr/>
          <a:lstStyle>
            <a:lvl1pPr>
              <a:defRPr/>
            </a:lvl1pPr>
          </a:lstStyle>
          <a:p>
            <a:r>
              <a:rPr lang="en-US" altLang="en-US"/>
              <a:t>Name of Presentation</a:t>
            </a:r>
          </a:p>
        </p:txBody>
      </p:sp>
    </p:spTree>
    <p:extLst>
      <p:ext uri="{BB962C8B-B14F-4D97-AF65-F5344CB8AC3E}">
        <p14:creationId xmlns:p14="http://schemas.microsoft.com/office/powerpoint/2010/main" val="9469961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338138"/>
            <a:ext cx="9144000" cy="347662"/>
          </a:xfrm>
          <a:prstGeom prst="rect">
            <a:avLst/>
          </a:prstGeom>
          <a:gradFill rotWithShape="0">
            <a:gsLst>
              <a:gs pos="0">
                <a:srgbClr val="333333"/>
              </a:gs>
              <a:gs pos="100000">
                <a:schemeClr val="tx1"/>
              </a:gs>
            </a:gsLst>
            <a:lin ang="5400000"/>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hangingPunct="0"/>
            <a:endParaRPr lang="en-US"/>
          </a:p>
        </p:txBody>
      </p:sp>
      <p:sp>
        <p:nvSpPr>
          <p:cNvPr id="1027" name="Rectangle 2"/>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solidFill>
                  <a:schemeClr val="bg1"/>
                </a:solidFill>
              </a:defRPr>
            </a:lvl1pPr>
          </a:lstStyle>
          <a:p>
            <a:r>
              <a:rPr lang="en-US" altLang="en-US"/>
              <a:t>Name of Presentation</a:t>
            </a:r>
          </a:p>
        </p:txBody>
      </p:sp>
      <p:sp>
        <p:nvSpPr>
          <p:cNvPr id="1030" name="Text Box 12"/>
          <p:cNvSpPr>
            <a:spLocks noChangeArrowheads="1"/>
          </p:cNvSpPr>
          <p:nvPr/>
        </p:nvSpPr>
        <p:spPr bwMode="auto">
          <a:xfrm>
            <a:off x="609600" y="1524000"/>
            <a:ext cx="7932738"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spcBef>
                <a:spcPct val="50000"/>
              </a:spcBef>
            </a:pPr>
            <a:r>
              <a:rPr lang="en-US" altLang="en-US" sz="1200" b="1">
                <a:solidFill>
                  <a:schemeClr val="bg1"/>
                </a:solidFill>
              </a:rPr>
              <a:t>Boston University</a:t>
            </a:r>
            <a:r>
              <a:rPr lang="en-US" altLang="en-US" sz="1200">
                <a:solidFill>
                  <a:schemeClr val="bg1"/>
                </a:solidFill>
              </a:rPr>
              <a:t> Slideshow Title Goes Here</a:t>
            </a:r>
          </a:p>
        </p:txBody>
      </p:sp>
      <p:sp>
        <p:nvSpPr>
          <p:cNvPr id="1031" name="Rectangle 18"/>
          <p:cNvSpPr>
            <a:spLocks noGrp="1" noChangeArrowheads="1"/>
          </p:cNvSpPr>
          <p:nvPr>
            <p:ph type="dt" sz="half" idx="2"/>
          </p:nvPr>
        </p:nvSpPr>
        <p:spPr bwMode="auto">
          <a:xfrm>
            <a:off x="7467600" y="6443663"/>
            <a:ext cx="1066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aseline="30000">
                <a:latin typeface="Josephine Sans"/>
              </a:defRPr>
            </a:lvl1pPr>
          </a:lstStyle>
          <a:p>
            <a:r>
              <a:rPr lang="en-US" altLang="en-US"/>
              <a:t>2/3/08  </a:t>
            </a:r>
            <a:fld id="{9C3D9AA9-D26F-4164-AF75-84D94B37A6AB}" type="slidenum">
              <a:rPr lang="en-US" altLang="en-US"/>
              <a:pPr/>
              <a:t>‹Nº›</a:t>
            </a:fld>
            <a:endParaRPr lang="en-US" altLang="en-US" baseline="0"/>
          </a:p>
        </p:txBody>
      </p:sp>
      <p:pic>
        <p:nvPicPr>
          <p:cNvPr id="1032"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033" name="Straight Connector 10"/>
          <p:cNvCxnSpPr>
            <a:cxnSpLocks noChangeShapeType="1"/>
          </p:cNvCxnSpPr>
          <p:nvPr/>
        </p:nvCxnSpPr>
        <p:spPr bwMode="auto">
          <a:xfrm>
            <a:off x="0" y="5715000"/>
            <a:ext cx="9144000" cy="0"/>
          </a:xfrm>
          <a:prstGeom prst="line">
            <a:avLst/>
          </a:prstGeom>
          <a:noFill/>
          <a:ln w="38100" algn="ctr">
            <a:solidFill>
              <a:srgbClr val="CF0A2C"/>
            </a:solidFill>
            <a:round/>
            <a:headEnd/>
            <a:tailEnd/>
          </a:ln>
          <a:extLst>
            <a:ext uri="{909E8E84-426E-40DD-AFC4-6F175D3DCCD1}">
              <a14:hiddenFill xmlns:a14="http://schemas.microsoft.com/office/drawing/2010/main">
                <a:noFill/>
              </a14:hiddenFill>
            </a:ext>
          </a:extLst>
        </p:spPr>
      </p:cxnSp>
      <p:pic>
        <p:nvPicPr>
          <p:cNvPr id="1034" name="Picture 12" descr="standardfooter_sized.jpg"/>
          <p:cNvPicPr>
            <a:picLocks noChangeAspect="1" noChangeArrowheads="1"/>
          </p:cNvPicPr>
          <p:nvPr/>
        </p:nvPicPr>
        <p:blipFill>
          <a:blip r:embed="rId14" cstate="print">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rtl="0" eaLnBrk="0" fontAlgn="base" hangingPunct="0">
        <a:spcBef>
          <a:spcPct val="0"/>
        </a:spcBef>
        <a:spcAft>
          <a:spcPct val="0"/>
        </a:spcAft>
        <a:buSzPct val="100000"/>
        <a:defRPr sz="2800">
          <a:solidFill>
            <a:schemeClr val="tx1"/>
          </a:solidFill>
          <a:latin typeface="Josephine Sans"/>
          <a:ea typeface="Osaka" pitchFamily="-64" charset="-128"/>
        </a:defRPr>
      </a:lvl1pPr>
      <a:lvl2pPr algn="l" rtl="0" eaLnBrk="0" fontAlgn="base" hangingPunct="0">
        <a:spcBef>
          <a:spcPct val="0"/>
        </a:spcBef>
        <a:spcAft>
          <a:spcPct val="0"/>
        </a:spcAft>
        <a:buSzPct val="100000"/>
        <a:defRPr sz="2800">
          <a:solidFill>
            <a:schemeClr val="tx1"/>
          </a:solidFill>
          <a:latin typeface="Josephine Sans"/>
          <a:ea typeface="Osaka" pitchFamily="-64" charset="-128"/>
        </a:defRPr>
      </a:lvl2pPr>
      <a:lvl3pPr algn="l" rtl="0" eaLnBrk="0" fontAlgn="base" hangingPunct="0">
        <a:spcBef>
          <a:spcPct val="0"/>
        </a:spcBef>
        <a:spcAft>
          <a:spcPct val="0"/>
        </a:spcAft>
        <a:buSzPct val="100000"/>
        <a:defRPr sz="2800">
          <a:solidFill>
            <a:schemeClr val="tx1"/>
          </a:solidFill>
          <a:latin typeface="Josephine Sans"/>
          <a:ea typeface="Osaka" pitchFamily="-64" charset="-128"/>
        </a:defRPr>
      </a:lvl3pPr>
      <a:lvl4pPr algn="l" rtl="0" eaLnBrk="0" fontAlgn="base" hangingPunct="0">
        <a:spcBef>
          <a:spcPct val="0"/>
        </a:spcBef>
        <a:spcAft>
          <a:spcPct val="0"/>
        </a:spcAft>
        <a:buSzPct val="100000"/>
        <a:defRPr sz="2800">
          <a:solidFill>
            <a:schemeClr val="tx1"/>
          </a:solidFill>
          <a:latin typeface="Josephine Sans"/>
          <a:ea typeface="Osaka" pitchFamily="-64" charset="-128"/>
        </a:defRPr>
      </a:lvl4pPr>
      <a:lvl5pPr algn="l" rtl="0" eaLnBrk="0" fontAlgn="base" hangingPunct="0">
        <a:spcBef>
          <a:spcPct val="0"/>
        </a:spcBef>
        <a:spcAft>
          <a:spcPct val="0"/>
        </a:spcAft>
        <a:buSzPct val="100000"/>
        <a:defRPr sz="2800">
          <a:solidFill>
            <a:schemeClr val="tx1"/>
          </a:solidFill>
          <a:latin typeface="Josephine Sans"/>
          <a:ea typeface="Osaka" pitchFamily="-64" charset="-128"/>
        </a:defRPr>
      </a:lvl5pPr>
      <a:lvl6pPr marL="457200" algn="l" rtl="0" eaLnBrk="0" fontAlgn="base" hangingPunct="0">
        <a:spcBef>
          <a:spcPct val="0"/>
        </a:spcBef>
        <a:spcAft>
          <a:spcPct val="0"/>
        </a:spcAft>
        <a:buSzPct val="100000"/>
        <a:defRPr sz="2800">
          <a:solidFill>
            <a:schemeClr val="tx1"/>
          </a:solidFill>
          <a:latin typeface="Josephine Sans"/>
          <a:ea typeface="Osaka" pitchFamily="-64" charset="-128"/>
        </a:defRPr>
      </a:lvl6pPr>
      <a:lvl7pPr marL="914400" algn="l" rtl="0" eaLnBrk="0" fontAlgn="base" hangingPunct="0">
        <a:spcBef>
          <a:spcPct val="0"/>
        </a:spcBef>
        <a:spcAft>
          <a:spcPct val="0"/>
        </a:spcAft>
        <a:buSzPct val="100000"/>
        <a:defRPr sz="2800">
          <a:solidFill>
            <a:schemeClr val="tx1"/>
          </a:solidFill>
          <a:latin typeface="Josephine Sans"/>
          <a:ea typeface="Osaka" pitchFamily="-64" charset="-128"/>
        </a:defRPr>
      </a:lvl7pPr>
      <a:lvl8pPr marL="1371600" algn="l" rtl="0" eaLnBrk="0" fontAlgn="base" hangingPunct="0">
        <a:spcBef>
          <a:spcPct val="0"/>
        </a:spcBef>
        <a:spcAft>
          <a:spcPct val="0"/>
        </a:spcAft>
        <a:buSzPct val="100000"/>
        <a:defRPr sz="2800">
          <a:solidFill>
            <a:schemeClr val="tx1"/>
          </a:solidFill>
          <a:latin typeface="Josephine Sans"/>
          <a:ea typeface="Osaka" pitchFamily="-64" charset="-128"/>
        </a:defRPr>
      </a:lvl8pPr>
      <a:lvl9pPr marL="1828800" algn="l" rtl="0" eaLnBrk="0" fontAlgn="base" hangingPunct="0">
        <a:spcBef>
          <a:spcPct val="0"/>
        </a:spcBef>
        <a:spcAft>
          <a:spcPct val="0"/>
        </a:spcAft>
        <a:buSzPct val="100000"/>
        <a:defRPr sz="2800">
          <a:solidFill>
            <a:schemeClr val="tx1"/>
          </a:solidFill>
          <a:latin typeface="Josephine Sans"/>
          <a:ea typeface="Osaka" pitchFamily="-64" charset="-128"/>
        </a:defRPr>
      </a:lvl9pPr>
    </p:titleStyle>
    <p:bodyStyle>
      <a:lvl1pPr marL="342900" indent="-342900" algn="l" rtl="0" eaLnBrk="0" fontAlgn="base" hangingPunct="0">
        <a:spcBef>
          <a:spcPct val="20000"/>
        </a:spcBef>
        <a:spcAft>
          <a:spcPct val="0"/>
        </a:spcAft>
        <a:buClr>
          <a:srgbClr val="2675B4"/>
        </a:buClr>
        <a:buSzPct val="100000"/>
        <a:buFont typeface="Wingdings" pitchFamily="2" charset="2"/>
        <a:buChar char="§"/>
        <a:defRPr sz="2400">
          <a:solidFill>
            <a:schemeClr val="tx1"/>
          </a:solidFill>
          <a:latin typeface="Josephine Sans"/>
          <a:ea typeface="Osaka" pitchFamily="-64" charset="-128"/>
        </a:defRPr>
      </a:lvl1pPr>
      <a:lvl2pPr marL="742950" indent="-285750" algn="l" rtl="0" eaLnBrk="0" fontAlgn="base" hangingPunct="0">
        <a:spcBef>
          <a:spcPct val="20000"/>
        </a:spcBef>
        <a:spcAft>
          <a:spcPct val="0"/>
        </a:spcAft>
        <a:buClr>
          <a:srgbClr val="2675B4"/>
        </a:buClr>
        <a:buSzPct val="100000"/>
        <a:buFont typeface="Wingdings" pitchFamily="2" charset="2"/>
        <a:buChar char="§"/>
        <a:defRPr>
          <a:solidFill>
            <a:schemeClr val="tx1"/>
          </a:solidFill>
          <a:latin typeface="Josephine Sans"/>
          <a:ea typeface="Osaka" pitchFamily="-64" charset="-128"/>
        </a:defRPr>
      </a:lvl2pPr>
      <a:lvl3pPr marL="1143000" indent="-228600" algn="l" rtl="0" eaLnBrk="0" fontAlgn="base" hangingPunct="0">
        <a:spcBef>
          <a:spcPct val="20000"/>
        </a:spcBef>
        <a:spcAft>
          <a:spcPct val="0"/>
        </a:spcAft>
        <a:buClr>
          <a:srgbClr val="2675B4"/>
        </a:buClr>
        <a:buSzPct val="100000"/>
        <a:buFont typeface="Wingdings" pitchFamily="2" charset="2"/>
        <a:buChar char="§"/>
        <a:defRPr>
          <a:solidFill>
            <a:schemeClr val="tx1"/>
          </a:solidFill>
          <a:latin typeface="Josephine Sans"/>
          <a:ea typeface="Osaka" pitchFamily="-64" charset="-128"/>
        </a:defRPr>
      </a:lvl3pPr>
      <a:lvl4pPr marL="1600200" indent="-228600" algn="l" rtl="0" eaLnBrk="0" fontAlgn="base" hangingPunct="0">
        <a:spcBef>
          <a:spcPct val="20000"/>
        </a:spcBef>
        <a:spcAft>
          <a:spcPct val="0"/>
        </a:spcAft>
        <a:buClr>
          <a:srgbClr val="2675B4"/>
        </a:buClr>
        <a:buSzPct val="100000"/>
        <a:buFont typeface="Wingdings" pitchFamily="2" charset="2"/>
        <a:buChar char="§"/>
        <a:defRPr>
          <a:solidFill>
            <a:schemeClr val="tx1"/>
          </a:solidFill>
          <a:latin typeface="Josephine Sans"/>
          <a:ea typeface="Osaka" pitchFamily="-64" charset="-128"/>
        </a:defRPr>
      </a:lvl4pPr>
      <a:lvl5pPr marL="2057400" indent="-228600" algn="l" rtl="0" eaLnBrk="0" fontAlgn="base" hangingPunct="0">
        <a:spcBef>
          <a:spcPct val="20000"/>
        </a:spcBef>
        <a:spcAft>
          <a:spcPct val="0"/>
        </a:spcAft>
        <a:buClr>
          <a:srgbClr val="2675B4"/>
        </a:buClr>
        <a:buSzPct val="100000"/>
        <a:buFont typeface="Wingdings" pitchFamily="2" charset="2"/>
        <a:buChar char="§"/>
        <a:defRPr>
          <a:solidFill>
            <a:schemeClr val="tx1"/>
          </a:solidFill>
          <a:latin typeface="Josephine Sans"/>
          <a:ea typeface="Osaka" pitchFamily="-64" charset="-128"/>
        </a:defRPr>
      </a:lvl5pPr>
      <a:lvl6pPr marL="2514600" indent="-228600" algn="l" rtl="0" eaLnBrk="0" fontAlgn="base" hangingPunct="0">
        <a:spcBef>
          <a:spcPct val="20000"/>
        </a:spcBef>
        <a:spcAft>
          <a:spcPct val="0"/>
        </a:spcAft>
        <a:buClr>
          <a:srgbClr val="2675B4"/>
        </a:buClr>
        <a:buSzPct val="100000"/>
        <a:buFont typeface="Wingdings" pitchFamily="2" charset="2"/>
        <a:buChar char="§"/>
        <a:defRPr>
          <a:solidFill>
            <a:schemeClr val="tx1"/>
          </a:solidFill>
          <a:latin typeface="Josephine Sans"/>
          <a:ea typeface="Osaka" pitchFamily="-64" charset="-128"/>
        </a:defRPr>
      </a:lvl6pPr>
      <a:lvl7pPr marL="2971800" indent="-228600" algn="l" rtl="0" eaLnBrk="0" fontAlgn="base" hangingPunct="0">
        <a:spcBef>
          <a:spcPct val="20000"/>
        </a:spcBef>
        <a:spcAft>
          <a:spcPct val="0"/>
        </a:spcAft>
        <a:buClr>
          <a:srgbClr val="2675B4"/>
        </a:buClr>
        <a:buSzPct val="100000"/>
        <a:buFont typeface="Wingdings" pitchFamily="2" charset="2"/>
        <a:buChar char="§"/>
        <a:defRPr>
          <a:solidFill>
            <a:schemeClr val="tx1"/>
          </a:solidFill>
          <a:latin typeface="Josephine Sans"/>
          <a:ea typeface="Osaka" pitchFamily="-64" charset="-128"/>
        </a:defRPr>
      </a:lvl7pPr>
      <a:lvl8pPr marL="3429000" indent="-228600" algn="l" rtl="0" eaLnBrk="0" fontAlgn="base" hangingPunct="0">
        <a:spcBef>
          <a:spcPct val="20000"/>
        </a:spcBef>
        <a:spcAft>
          <a:spcPct val="0"/>
        </a:spcAft>
        <a:buClr>
          <a:srgbClr val="2675B4"/>
        </a:buClr>
        <a:buSzPct val="100000"/>
        <a:buFont typeface="Wingdings" pitchFamily="2" charset="2"/>
        <a:buChar char="§"/>
        <a:defRPr>
          <a:solidFill>
            <a:schemeClr val="tx1"/>
          </a:solidFill>
          <a:latin typeface="Josephine Sans"/>
          <a:ea typeface="Osaka" pitchFamily="-64" charset="-128"/>
        </a:defRPr>
      </a:lvl8pPr>
      <a:lvl9pPr marL="3886200" indent="-228600" algn="l" rtl="0" eaLnBrk="0" fontAlgn="base" hangingPunct="0">
        <a:spcBef>
          <a:spcPct val="20000"/>
        </a:spcBef>
        <a:spcAft>
          <a:spcPct val="0"/>
        </a:spcAft>
        <a:buClr>
          <a:srgbClr val="2675B4"/>
        </a:buClr>
        <a:buSzPct val="100000"/>
        <a:buFont typeface="Wingdings" pitchFamily="2" charset="2"/>
        <a:buChar char="§"/>
        <a:defRPr>
          <a:solidFill>
            <a:schemeClr val="tx1"/>
          </a:solidFill>
          <a:latin typeface="Josephine Sans"/>
          <a:ea typeface="Osaka" pitchFamily="-64" charset="-128"/>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eaLnBrk="1" hangingPunct="1"/>
            <a:r>
              <a:rPr lang="es-US">
                <a:latin typeface="Arial" charset="0"/>
              </a:rPr>
              <a:t>Uso de técnicas de entrevista motivacional en VIH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b="1">
                <a:latin typeface="Arial" charset="0"/>
              </a:rPr>
              <a:t>Práctica de declaraciones reflexivas</a:t>
            </a:r>
          </a:p>
        </p:txBody>
      </p:sp>
      <p:sp>
        <p:nvSpPr>
          <p:cNvPr id="22532" name="Footer Placeholder 3"/>
          <p:cNvSpPr>
            <a:spLocks noGrp="1" noChangeArrowheads="1"/>
          </p:cNvSpPr>
          <p:nvPr>
            <p:ph type="ftr" sz="quarter" idx="11"/>
          </p:nvPr>
        </p:nvSpPr>
        <p:spPr/>
        <p:txBody>
          <a:bodyPr/>
          <a:lstStyle/>
          <a:p>
            <a:r>
              <a:rPr lang="es-US">
                <a:latin typeface="Arial" charset="0"/>
              </a:rPr>
              <a:t>Uso de técnicas de entrevista motivacional en VIH </a:t>
            </a:r>
          </a:p>
        </p:txBody>
      </p:sp>
      <p:pic>
        <p:nvPicPr>
          <p:cNvPr id="3" name="Imagen 2">
            <a:extLst>
              <a:ext uri="{FF2B5EF4-FFF2-40B4-BE49-F238E27FC236}">
                <a16:creationId xmlns:a16="http://schemas.microsoft.com/office/drawing/2014/main" id="{8D17D12E-C0E0-4584-AE24-EB21BF3AC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504" y="1676545"/>
            <a:ext cx="5424991" cy="350491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C219988-BD58-4D7A-942E-848CC2116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369862"/>
            <a:ext cx="5136668" cy="3147370"/>
          </a:xfrm>
          <a:prstGeom prst="rect">
            <a:avLst/>
          </a:prstGeom>
        </p:spPr>
      </p:pic>
      <p:sp>
        <p:nvSpPr>
          <p:cNvPr id="23554" name="Title 1"/>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a:latin typeface="Arial" charset="0"/>
              </a:rPr>
              <a:t>Práctica de declaraciones reflexivas</a:t>
            </a:r>
          </a:p>
        </p:txBody>
      </p:sp>
      <p:sp>
        <p:nvSpPr>
          <p:cNvPr id="23555" name="Content Placeholder 2"/>
          <p:cNvSpPr>
            <a:spLocks noGrp="1" noChangeArrowheads="1"/>
          </p:cNvSpPr>
          <p:nvPr>
            <p:ph idx="1"/>
          </p:nvPr>
        </p:nvSpPr>
        <p:spPr>
          <a:xfrm>
            <a:off x="381000" y="1524000"/>
            <a:ext cx="8458200" cy="1828800"/>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buClr>
                <a:srgbClr val="C00000"/>
              </a:buClr>
            </a:pPr>
            <a:r>
              <a:rPr lang="es-US" b="1">
                <a:latin typeface="Arial" charset="0"/>
              </a:rPr>
              <a:t>Declaración del cliente: </a:t>
            </a:r>
            <a:r>
              <a:rPr lang="es-US">
                <a:latin typeface="Arial" charset="0"/>
              </a:rPr>
              <a:t>“Asistir a mis citas no es una opción a menos que pueda darme boletos de autobús”.</a:t>
            </a:r>
          </a:p>
          <a:p>
            <a:pPr>
              <a:buClr>
                <a:srgbClr val="C00000"/>
              </a:buClr>
            </a:pPr>
            <a:endParaRPr lang="es-US">
              <a:latin typeface="Arial" charset="0"/>
            </a:endParaRPr>
          </a:p>
        </p:txBody>
      </p:sp>
      <p:sp>
        <p:nvSpPr>
          <p:cNvPr id="23557" name="Footer Placeholder 3"/>
          <p:cNvSpPr>
            <a:spLocks noGrp="1" noChangeArrowheads="1"/>
          </p:cNvSpPr>
          <p:nvPr>
            <p:ph type="ftr" sz="quarter" idx="11"/>
          </p:nvPr>
        </p:nvSpPr>
        <p:spPr/>
        <p:txBody>
          <a:bodyPr/>
          <a:lstStyle/>
          <a:p>
            <a:r>
              <a:rPr lang="es-US">
                <a:latin typeface="Arial" charset="0"/>
              </a:rPr>
              <a:t>Uso de técnicas de entrevista motivacional en VIH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b="1">
                <a:latin typeface="Arial" charset="0"/>
                <a:cs typeface="Arial" charset="0"/>
              </a:rPr>
              <a:t>ACTIVIDAD: PRÁCTICA DE JUEGO DE ROLES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D36EF1-9DB7-4EEB-9D27-CB115A7D7B8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647194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404813" y="809625"/>
            <a:ext cx="7924800" cy="685800"/>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b="1">
                <a:latin typeface="Arial" charset="0"/>
              </a:rPr>
              <a:t>Objetivos</a:t>
            </a:r>
          </a:p>
        </p:txBody>
      </p:sp>
      <p:sp>
        <p:nvSpPr>
          <p:cNvPr id="14339" name="Content Placeholder 2"/>
          <p:cNvSpPr>
            <a:spLocks noGrp="1" noChangeArrowheads="1"/>
          </p:cNvSpPr>
          <p:nvPr>
            <p:ph idx="1"/>
          </p:nvPr>
        </p:nvSpPr>
        <p:spPr>
          <a:xfrm>
            <a:off x="380999" y="1476375"/>
            <a:ext cx="8358187" cy="4086225"/>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buClr>
                <a:srgbClr val="C00000"/>
              </a:buClr>
              <a:buFont typeface="Wingdings" pitchFamily="2" charset="2"/>
              <a:buNone/>
            </a:pPr>
            <a:r>
              <a:rPr lang="es-US" sz="2200" dirty="0">
                <a:latin typeface="Arial" charset="0"/>
              </a:rPr>
              <a:t>Usar un enfoque de estudio de caso: </a:t>
            </a:r>
          </a:p>
          <a:p>
            <a:pPr>
              <a:buClr>
                <a:srgbClr val="C00000"/>
              </a:buClr>
            </a:pPr>
            <a:r>
              <a:rPr lang="es-US" sz="2200" dirty="0">
                <a:latin typeface="Arial" charset="0"/>
              </a:rPr>
              <a:t>Aplicar técnicas de entrevistas motivacionales y fortalecer </a:t>
            </a:r>
            <a:br>
              <a:rPr lang="es-US" sz="2200" dirty="0">
                <a:latin typeface="Arial" charset="0"/>
              </a:rPr>
            </a:br>
            <a:r>
              <a:rPr lang="es-US" sz="2200" dirty="0">
                <a:latin typeface="Arial" charset="0"/>
              </a:rPr>
              <a:t>las habilidades relacionadas con </a:t>
            </a:r>
          </a:p>
          <a:p>
            <a:pPr lvl="1">
              <a:buClr>
                <a:srgbClr val="C00000"/>
              </a:buClr>
            </a:pPr>
            <a:r>
              <a:rPr lang="es-US" sz="2200" dirty="0">
                <a:latin typeface="Arial" charset="0"/>
              </a:rPr>
              <a:t>Identificar y llegar a las personas con VIH con comorbilidades, y asesorarlas para que reciban atención</a:t>
            </a:r>
          </a:p>
          <a:p>
            <a:pPr lvl="1">
              <a:buClr>
                <a:srgbClr val="C00000"/>
              </a:buClr>
            </a:pPr>
            <a:r>
              <a:rPr lang="es-US" sz="2200" dirty="0">
                <a:latin typeface="Arial" charset="0"/>
              </a:rPr>
              <a:t>Apoyar a los clientes con la revelación del VIH</a:t>
            </a:r>
          </a:p>
          <a:p>
            <a:pPr lvl="1">
              <a:buClr>
                <a:srgbClr val="C00000"/>
              </a:buClr>
            </a:pPr>
            <a:r>
              <a:rPr lang="es-US" sz="2200" dirty="0">
                <a:latin typeface="Arial" charset="0"/>
              </a:rPr>
              <a:t>Apoyar a los clientes con el cumplimiento del tratamiento</a:t>
            </a:r>
          </a:p>
          <a:p>
            <a:pPr>
              <a:buClr>
                <a:srgbClr val="C00000"/>
              </a:buClr>
            </a:pPr>
            <a:r>
              <a:rPr lang="es-US" sz="2200" dirty="0">
                <a:latin typeface="Arial" charset="0"/>
              </a:rPr>
              <a:t>Aplicar estudios de caso para aprender cómo analizar casos de clientes con su equipo y cómo solicitar su opinión y apoyo para llevar al cliente hacia la participación en la atención y la supresión viral</a:t>
            </a:r>
          </a:p>
          <a:p>
            <a:endParaRPr lang="es-US" sz="2200" dirty="0">
              <a:latin typeface="Arial" charset="0"/>
            </a:endParaRPr>
          </a:p>
        </p:txBody>
      </p:sp>
      <p:sp>
        <p:nvSpPr>
          <p:cNvPr id="14340" name="Footer Placeholder 3"/>
          <p:cNvSpPr>
            <a:spLocks noGrp="1" noChangeArrowheads="1"/>
          </p:cNvSpPr>
          <p:nvPr>
            <p:ph type="ftr" sz="quarter" idx="11"/>
          </p:nvPr>
        </p:nvSpPr>
        <p:spPr/>
        <p:txBody>
          <a:bodyPr/>
          <a:lstStyle/>
          <a:p>
            <a:r>
              <a:rPr lang="es-US" dirty="0">
                <a:latin typeface="Arial" charset="0"/>
              </a:rPr>
              <a:t>Uso de técnicas de entrevista motivacional en VIH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noChangeArrowheads="1"/>
          </p:cNvSpPr>
          <p:nvPr>
            <p:ph type="title"/>
          </p:nvPr>
        </p:nvSpPr>
        <p:spPr>
          <a:xfrm>
            <a:off x="611560" y="914400"/>
            <a:ext cx="8208912" cy="685800"/>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sz="2600" b="1" dirty="0">
                <a:latin typeface="Arial" charset="0"/>
              </a:rPr>
              <a:t>Práctica de entrevista motivacional: </a:t>
            </a:r>
            <a:br>
              <a:rPr lang="es-US" sz="2600" b="1" dirty="0">
                <a:latin typeface="Arial" charset="0"/>
              </a:rPr>
            </a:br>
            <a:r>
              <a:rPr lang="es-US" sz="2600" b="1" dirty="0">
                <a:latin typeface="Arial" charset="0"/>
              </a:rPr>
              <a:t>cumplimiento del tratamiento y revelación del VIH</a:t>
            </a:r>
          </a:p>
        </p:txBody>
      </p:sp>
      <p:sp>
        <p:nvSpPr>
          <p:cNvPr id="15363" name="Footer Placeholder 3"/>
          <p:cNvSpPr>
            <a:spLocks noGrp="1" noChangeArrowheads="1"/>
          </p:cNvSpPr>
          <p:nvPr>
            <p:ph type="ftr" sz="quarter" idx="11"/>
          </p:nvPr>
        </p:nvSpPr>
        <p:spPr/>
        <p:txBody>
          <a:bodyPr/>
          <a:lstStyle/>
          <a:p>
            <a:r>
              <a:rPr lang="es-US">
                <a:latin typeface="Arial" charset="0"/>
              </a:rPr>
              <a:t>Uso de técnicas de entrevista motivacional en VIH </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0"/>
            <a:ext cx="44465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b="1">
                <a:latin typeface="Arial" charset="0"/>
              </a:rPr>
              <a:t>Introducción a la entrevista motivacional (MI)</a:t>
            </a:r>
          </a:p>
        </p:txBody>
      </p:sp>
      <p:sp>
        <p:nvSpPr>
          <p:cNvPr id="16387" name="Content Placeholder 2"/>
          <p:cNvSpPr>
            <a:spLocks noGrp="1" noChangeArrowheads="1"/>
          </p:cNvSpPr>
          <p:nvPr>
            <p:ph idx="1"/>
          </p:nvPr>
        </p:nvSpPr>
        <p:spPr>
          <a:xfrm>
            <a:off x="457200" y="1371600"/>
            <a:ext cx="8077200" cy="3519488"/>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endParaRPr lang="en-US" sz="500" dirty="0"/>
          </a:p>
          <a:p>
            <a:pPr>
              <a:buClr>
                <a:srgbClr val="C00000"/>
              </a:buClr>
            </a:pPr>
            <a:r>
              <a:rPr lang="es-US" sz="1800" dirty="0">
                <a:latin typeface="Arial" charset="0"/>
              </a:rPr>
              <a:t>La entrevista motivacional es un método directivo </a:t>
            </a:r>
            <a:r>
              <a:rPr lang="es-US" sz="1800" b="1" dirty="0">
                <a:latin typeface="Arial" charset="0"/>
              </a:rPr>
              <a:t>centrado en el cliente</a:t>
            </a:r>
            <a:r>
              <a:rPr lang="es-US" sz="1800" dirty="0">
                <a:latin typeface="Arial" charset="0"/>
              </a:rPr>
              <a:t> para mejorar la </a:t>
            </a:r>
            <a:r>
              <a:rPr lang="es-US" sz="1800" b="1" dirty="0">
                <a:latin typeface="Arial" charset="0"/>
              </a:rPr>
              <a:t>motivación intrínseca </a:t>
            </a:r>
            <a:r>
              <a:rPr lang="es-US" sz="1800" dirty="0">
                <a:latin typeface="Arial" charset="0"/>
              </a:rPr>
              <a:t>para cambiar al explorar y resolver la </a:t>
            </a:r>
            <a:r>
              <a:rPr lang="es-US" sz="1800" b="1" dirty="0">
                <a:latin typeface="Arial" charset="0"/>
              </a:rPr>
              <a:t>ambivalencia</a:t>
            </a:r>
          </a:p>
          <a:p>
            <a:pPr>
              <a:buClr>
                <a:srgbClr val="C00000"/>
              </a:buClr>
            </a:pPr>
            <a:r>
              <a:rPr lang="es-US" sz="1800" dirty="0">
                <a:latin typeface="Arial" charset="0"/>
              </a:rPr>
              <a:t>La ambivalencia es un estado conflictivo de favorecer el cambio y apoyar el status quo</a:t>
            </a:r>
          </a:p>
          <a:p>
            <a:pPr>
              <a:buClr>
                <a:srgbClr val="C00000"/>
              </a:buClr>
            </a:pPr>
            <a:r>
              <a:rPr lang="es-US" sz="1800" dirty="0">
                <a:latin typeface="Arial" charset="0"/>
              </a:rPr>
              <a:t>Ayuda al cliente a “despegarse” de sentimientos ambivalentes</a:t>
            </a:r>
          </a:p>
          <a:p>
            <a:pPr>
              <a:buClr>
                <a:srgbClr val="C00000"/>
              </a:buClr>
            </a:pPr>
            <a:r>
              <a:rPr lang="es-US" sz="1800" dirty="0">
                <a:latin typeface="Arial" charset="0"/>
              </a:rPr>
              <a:t>Explora las razones personales del cliente para hacer un cambio</a:t>
            </a:r>
          </a:p>
          <a:p>
            <a:pPr>
              <a:buClr>
                <a:srgbClr val="C00000"/>
              </a:buClr>
            </a:pPr>
            <a:r>
              <a:rPr lang="es-US" sz="1800" b="1" dirty="0">
                <a:latin typeface="Arial" charset="0"/>
              </a:rPr>
              <a:t>Acerca al cliente a quien quiere ser desde quien es ahora</a:t>
            </a:r>
          </a:p>
          <a:p>
            <a:endParaRPr lang="es-US" sz="1800" b="1" dirty="0">
              <a:latin typeface="Arial" charset="0"/>
            </a:endParaRPr>
          </a:p>
          <a:p>
            <a:endParaRPr lang="es-US" sz="1800" b="1" dirty="0">
              <a:latin typeface="Arial" charset="0"/>
            </a:endParaRPr>
          </a:p>
          <a:p>
            <a:endParaRPr lang="es-US" sz="1800" b="1" dirty="0">
              <a:latin typeface="Arial" charset="0"/>
            </a:endParaRPr>
          </a:p>
          <a:p>
            <a:endParaRPr lang="es-US" sz="1800" b="1" dirty="0">
              <a:latin typeface="Arial" charset="0"/>
            </a:endParaRPr>
          </a:p>
        </p:txBody>
      </p:sp>
      <p:sp>
        <p:nvSpPr>
          <p:cNvPr id="16389" name="Footer Placeholder 3"/>
          <p:cNvSpPr>
            <a:spLocks noGrp="1" noChangeArrowheads="1"/>
          </p:cNvSpPr>
          <p:nvPr>
            <p:ph type="ftr" sz="quarter" idx="11"/>
          </p:nvPr>
        </p:nvSpPr>
        <p:spPr/>
        <p:txBody>
          <a:bodyPr/>
          <a:lstStyle/>
          <a:p>
            <a:r>
              <a:rPr lang="es-US">
                <a:latin typeface="Arial" charset="0"/>
              </a:rPr>
              <a:t>Uso de técnicas de entrevista motivacional en VIH </a:t>
            </a:r>
          </a:p>
        </p:txBody>
      </p:sp>
      <p:pic>
        <p:nvPicPr>
          <p:cNvPr id="5" name="Imagen 4">
            <a:extLst>
              <a:ext uri="{FF2B5EF4-FFF2-40B4-BE49-F238E27FC236}">
                <a16:creationId xmlns:a16="http://schemas.microsoft.com/office/drawing/2014/main" id="{3CC3CC38-A868-4705-A363-9BAA2DC7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056055"/>
            <a:ext cx="4047409" cy="1444633"/>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b="1">
                <a:latin typeface="Arial" charset="0"/>
              </a:rPr>
              <a:t>Definición de entrevista motivacional (MI) </a:t>
            </a:r>
          </a:p>
        </p:txBody>
      </p:sp>
      <p:sp>
        <p:nvSpPr>
          <p:cNvPr id="17411" name="Content Placeholder 2"/>
          <p:cNvSpPr>
            <a:spLocks noGrp="1" noChangeArrowheads="1"/>
          </p:cNvSpPr>
          <p:nvPr>
            <p:ph idx="1"/>
          </p:nvPr>
        </p:nvSpPr>
        <p:spPr>
          <a:xfrm>
            <a:off x="609600" y="1368287"/>
            <a:ext cx="7924800" cy="3484984"/>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spcBef>
                <a:spcPct val="0"/>
              </a:spcBef>
              <a:buFont typeface="Wingdings" pitchFamily="2" charset="2"/>
              <a:buNone/>
            </a:pPr>
            <a:r>
              <a:rPr lang="es-US" sz="2800" i="1" dirty="0">
                <a:solidFill>
                  <a:srgbClr val="000000"/>
                </a:solidFill>
                <a:latin typeface="Arial" charset="0"/>
              </a:rPr>
              <a:t>	Un enfoque </a:t>
            </a:r>
            <a:r>
              <a:rPr lang="es-US" sz="2800" i="1" dirty="0">
                <a:solidFill>
                  <a:srgbClr val="C00000"/>
                </a:solidFill>
                <a:latin typeface="Arial" charset="0"/>
              </a:rPr>
              <a:t>colaborativo, centrado en la persona </a:t>
            </a:r>
            <a:r>
              <a:rPr lang="es-US" sz="2800" i="1" dirty="0">
                <a:solidFill>
                  <a:srgbClr val="000000"/>
                </a:solidFill>
                <a:latin typeface="Arial" charset="0"/>
              </a:rPr>
              <a:t>para extraer y </a:t>
            </a:r>
            <a:r>
              <a:rPr lang="es-US" sz="2800" i="1" dirty="0">
                <a:solidFill>
                  <a:srgbClr val="C00000"/>
                </a:solidFill>
                <a:latin typeface="Arial" charset="0"/>
              </a:rPr>
              <a:t>fortalecer</a:t>
            </a:r>
            <a:r>
              <a:rPr lang="es-US" sz="2800" i="1" dirty="0">
                <a:solidFill>
                  <a:srgbClr val="000000"/>
                </a:solidFill>
                <a:latin typeface="Arial" charset="0"/>
              </a:rPr>
              <a:t> la </a:t>
            </a:r>
            <a:r>
              <a:rPr lang="es-US" sz="2800" i="1" dirty="0">
                <a:solidFill>
                  <a:srgbClr val="C00000"/>
                </a:solidFill>
                <a:latin typeface="Arial" charset="0"/>
              </a:rPr>
              <a:t>motivación</a:t>
            </a:r>
            <a:r>
              <a:rPr lang="es-US" sz="2800" i="1" dirty="0">
                <a:solidFill>
                  <a:srgbClr val="000000"/>
                </a:solidFill>
                <a:latin typeface="Arial" charset="0"/>
              </a:rPr>
              <a:t> de una persona para </a:t>
            </a:r>
            <a:r>
              <a:rPr lang="es-US" sz="2800" i="1" dirty="0">
                <a:solidFill>
                  <a:srgbClr val="C00000"/>
                </a:solidFill>
                <a:latin typeface="Arial" charset="0"/>
              </a:rPr>
              <a:t>cambiar</a:t>
            </a:r>
            <a:r>
              <a:rPr lang="es-US" sz="2800" i="1" dirty="0">
                <a:solidFill>
                  <a:srgbClr val="000000"/>
                </a:solidFill>
                <a:latin typeface="Arial" charset="0"/>
              </a:rPr>
              <a:t> su </a:t>
            </a:r>
            <a:r>
              <a:rPr lang="es-US" sz="2800" i="1" dirty="0">
                <a:solidFill>
                  <a:srgbClr val="C00000"/>
                </a:solidFill>
                <a:latin typeface="Arial" charset="0"/>
              </a:rPr>
              <a:t>comportamiento.</a:t>
            </a:r>
            <a:r>
              <a:rPr lang="es-US" sz="2800" i="1" dirty="0">
                <a:solidFill>
                  <a:srgbClr val="000000"/>
                </a:solidFill>
                <a:latin typeface="Arial" charset="0"/>
              </a:rPr>
              <a:t> Una MI implica un </a:t>
            </a:r>
            <a:r>
              <a:rPr lang="es-US" sz="2800" i="1" dirty="0">
                <a:solidFill>
                  <a:srgbClr val="C00000"/>
                </a:solidFill>
                <a:latin typeface="Arial" charset="0"/>
              </a:rPr>
              <a:t>conjunto de principios y estrategias</a:t>
            </a:r>
            <a:r>
              <a:rPr lang="es-US" sz="2800" i="1" dirty="0">
                <a:solidFill>
                  <a:srgbClr val="000000"/>
                </a:solidFill>
                <a:latin typeface="Arial" charset="0"/>
              </a:rPr>
              <a:t>, pero lo más importante, es un </a:t>
            </a:r>
            <a:r>
              <a:rPr lang="es-US" sz="2800" i="1" dirty="0">
                <a:solidFill>
                  <a:srgbClr val="C00000"/>
                </a:solidFill>
                <a:latin typeface="Arial" charset="0"/>
              </a:rPr>
              <a:t>enfoque</a:t>
            </a:r>
            <a:r>
              <a:rPr lang="es-US" sz="2800" i="1" dirty="0">
                <a:solidFill>
                  <a:srgbClr val="000000"/>
                </a:solidFill>
                <a:latin typeface="Arial" charset="0"/>
              </a:rPr>
              <a:t> que incorpora </a:t>
            </a:r>
            <a:br>
              <a:rPr lang="es-US" sz="2800" i="1" dirty="0">
                <a:solidFill>
                  <a:srgbClr val="000000"/>
                </a:solidFill>
                <a:latin typeface="Arial" charset="0"/>
              </a:rPr>
            </a:br>
            <a:r>
              <a:rPr lang="es-US" sz="2800" i="1" dirty="0">
                <a:solidFill>
                  <a:srgbClr val="000000"/>
                </a:solidFill>
                <a:latin typeface="Arial" charset="0"/>
              </a:rPr>
              <a:t>el espíritu de </a:t>
            </a:r>
            <a:r>
              <a:rPr lang="es-US" sz="2800" i="1" dirty="0">
                <a:solidFill>
                  <a:srgbClr val="C00000"/>
                </a:solidFill>
                <a:latin typeface="Arial" charset="0"/>
              </a:rPr>
              <a:t>colaboración, empatía</a:t>
            </a:r>
            <a:r>
              <a:rPr lang="es-US" sz="2800" i="1" dirty="0">
                <a:solidFill>
                  <a:srgbClr val="000000"/>
                </a:solidFill>
                <a:latin typeface="Arial" charset="0"/>
              </a:rPr>
              <a:t> y </a:t>
            </a:r>
            <a:r>
              <a:rPr lang="es-US" sz="2800" i="1" dirty="0">
                <a:solidFill>
                  <a:srgbClr val="C00000"/>
                </a:solidFill>
                <a:latin typeface="Arial" charset="0"/>
              </a:rPr>
              <a:t>de encontrar a las personas donde están.</a:t>
            </a:r>
          </a:p>
          <a:p>
            <a:pPr>
              <a:spcBef>
                <a:spcPct val="0"/>
              </a:spcBef>
              <a:buFont typeface="Wingdings" pitchFamily="2" charset="2"/>
              <a:buNone/>
            </a:pPr>
            <a:endParaRPr lang="en-US" dirty="0">
              <a:solidFill>
                <a:srgbClr val="C00000"/>
              </a:solidFill>
              <a:latin typeface="+mj-lt"/>
            </a:endParaRPr>
          </a:p>
          <a:p>
            <a:pPr>
              <a:spcBef>
                <a:spcPct val="0"/>
              </a:spcBef>
              <a:buFont typeface="Wingdings" pitchFamily="2" charset="2"/>
              <a:buNone/>
            </a:pPr>
            <a:r>
              <a:rPr lang="es-US" sz="1200" dirty="0">
                <a:latin typeface="+mj-lt"/>
              </a:rPr>
              <a:t>Miller, W.R. and </a:t>
            </a:r>
            <a:r>
              <a:rPr lang="es-US" sz="1200" dirty="0" err="1">
                <a:latin typeface="+mj-lt"/>
              </a:rPr>
              <a:t>Rollnick</a:t>
            </a:r>
            <a:r>
              <a:rPr lang="es-US" sz="1200" dirty="0">
                <a:latin typeface="+mj-lt"/>
              </a:rPr>
              <a:t>, S. (2009). “Ten </a:t>
            </a:r>
            <a:r>
              <a:rPr lang="es-US" sz="1200" dirty="0" err="1">
                <a:latin typeface="+mj-lt"/>
              </a:rPr>
              <a:t>things</a:t>
            </a:r>
            <a:r>
              <a:rPr lang="es-US" sz="1200" dirty="0">
                <a:latin typeface="+mj-lt"/>
              </a:rPr>
              <a:t> </a:t>
            </a:r>
            <a:r>
              <a:rPr lang="es-US" sz="1200" dirty="0" err="1">
                <a:latin typeface="+mj-lt"/>
              </a:rPr>
              <a:t>that</a:t>
            </a:r>
            <a:r>
              <a:rPr lang="es-US" sz="1200" dirty="0">
                <a:latin typeface="+mj-lt"/>
              </a:rPr>
              <a:t> </a:t>
            </a:r>
            <a:r>
              <a:rPr lang="es-US" sz="1200" dirty="0" err="1">
                <a:latin typeface="+mj-lt"/>
              </a:rPr>
              <a:t>Motivational</a:t>
            </a:r>
            <a:r>
              <a:rPr lang="es-US" sz="1200" dirty="0">
                <a:latin typeface="+mj-lt"/>
              </a:rPr>
              <a:t> </a:t>
            </a:r>
            <a:r>
              <a:rPr lang="es-US" sz="1200" dirty="0" err="1">
                <a:latin typeface="+mj-lt"/>
              </a:rPr>
              <a:t>Interviewing</a:t>
            </a:r>
            <a:r>
              <a:rPr lang="es-US" sz="1200" dirty="0">
                <a:latin typeface="+mj-lt"/>
              </a:rPr>
              <a:t> </a:t>
            </a:r>
            <a:r>
              <a:rPr lang="es-US" sz="1200" dirty="0" err="1">
                <a:latin typeface="+mj-lt"/>
              </a:rPr>
              <a:t>is</a:t>
            </a:r>
            <a:r>
              <a:rPr lang="es-US" sz="1200" dirty="0">
                <a:latin typeface="+mj-lt"/>
              </a:rPr>
              <a:t> </a:t>
            </a:r>
            <a:r>
              <a:rPr lang="es-US" sz="1200" dirty="0" err="1">
                <a:latin typeface="+mj-lt"/>
              </a:rPr>
              <a:t>not</a:t>
            </a:r>
            <a:r>
              <a:rPr lang="es-US" sz="1200" dirty="0">
                <a:latin typeface="+mj-lt"/>
              </a:rPr>
              <a:t>”. </a:t>
            </a:r>
            <a:r>
              <a:rPr lang="es-US" sz="1200" i="1" dirty="0" err="1">
                <a:latin typeface="+mj-lt"/>
              </a:rPr>
              <a:t>Behavioural</a:t>
            </a:r>
            <a:r>
              <a:rPr lang="es-US" sz="1200" i="1" dirty="0">
                <a:latin typeface="+mj-lt"/>
              </a:rPr>
              <a:t> and </a:t>
            </a:r>
            <a:r>
              <a:rPr lang="es-US" sz="1200" i="1" dirty="0" err="1">
                <a:latin typeface="+mj-lt"/>
              </a:rPr>
              <a:t>Cognitive</a:t>
            </a:r>
            <a:r>
              <a:rPr lang="es-US" sz="1200" i="1" dirty="0">
                <a:latin typeface="+mj-lt"/>
              </a:rPr>
              <a:t> </a:t>
            </a:r>
            <a:r>
              <a:rPr lang="es-US" sz="1200" i="1" dirty="0" err="1">
                <a:latin typeface="+mj-lt"/>
              </a:rPr>
              <a:t>Psychotherapy</a:t>
            </a:r>
            <a:r>
              <a:rPr lang="es-US" sz="1200" i="1" dirty="0">
                <a:latin typeface="+mj-lt"/>
              </a:rPr>
              <a:t>,</a:t>
            </a:r>
            <a:r>
              <a:rPr lang="es-US" sz="1200" dirty="0">
                <a:latin typeface="+mj-lt"/>
              </a:rPr>
              <a:t> 37, 129-140.</a:t>
            </a:r>
          </a:p>
        </p:txBody>
      </p:sp>
      <p:sp>
        <p:nvSpPr>
          <p:cNvPr id="17412" name="Footer Placeholder 3"/>
          <p:cNvSpPr>
            <a:spLocks noGrp="1" noChangeArrowheads="1"/>
          </p:cNvSpPr>
          <p:nvPr>
            <p:ph type="ftr" sz="quarter" idx="11"/>
          </p:nvPr>
        </p:nvSpPr>
        <p:spPr/>
        <p:txBody>
          <a:bodyPr/>
          <a:lstStyle/>
          <a:p>
            <a:r>
              <a:rPr lang="es-US">
                <a:latin typeface="Arial" charset="0"/>
              </a:rPr>
              <a:t>Uso de técnicas de entrevista motivacional en VIH</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b="1">
                <a:latin typeface="Arial" charset="0"/>
              </a:rPr>
              <a:t>Teoría, principios, desafíos</a:t>
            </a:r>
          </a:p>
        </p:txBody>
      </p:sp>
      <p:sp>
        <p:nvSpPr>
          <p:cNvPr id="18436" name="Footer Placeholder 3"/>
          <p:cNvSpPr>
            <a:spLocks noGrp="1" noChangeArrowheads="1"/>
          </p:cNvSpPr>
          <p:nvPr>
            <p:ph type="ftr" sz="quarter" idx="11"/>
          </p:nvPr>
        </p:nvSpPr>
        <p:spPr/>
        <p:txBody>
          <a:bodyPr/>
          <a:lstStyle/>
          <a:p>
            <a:r>
              <a:rPr lang="es-US">
                <a:latin typeface="Arial" charset="0"/>
              </a:rPr>
              <a:t>Uso de técnicas de entrevista motivacional en VIH </a:t>
            </a:r>
          </a:p>
        </p:txBody>
      </p:sp>
      <p:pic>
        <p:nvPicPr>
          <p:cNvPr id="3" name="Imagen 2">
            <a:extLst>
              <a:ext uri="{FF2B5EF4-FFF2-40B4-BE49-F238E27FC236}">
                <a16:creationId xmlns:a16="http://schemas.microsoft.com/office/drawing/2014/main" id="{A335DADD-18CD-4C2D-8B35-40E6B0316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45" y="1335197"/>
            <a:ext cx="7564510" cy="4187606"/>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b="1">
                <a:latin typeface="Arial" charset="0"/>
              </a:rPr>
              <a:t>El espíritu de la MI</a:t>
            </a:r>
          </a:p>
        </p:txBody>
      </p:sp>
      <p:sp>
        <p:nvSpPr>
          <p:cNvPr id="19460" name="Footer Placeholder 3"/>
          <p:cNvSpPr>
            <a:spLocks noGrp="1" noChangeArrowheads="1"/>
          </p:cNvSpPr>
          <p:nvPr>
            <p:ph type="ftr" sz="quarter" idx="11"/>
          </p:nvPr>
        </p:nvSpPr>
        <p:spPr/>
        <p:txBody>
          <a:bodyPr/>
          <a:lstStyle/>
          <a:p>
            <a:r>
              <a:rPr lang="es-US">
                <a:latin typeface="Arial" charset="0"/>
              </a:rPr>
              <a:t>Uso de técnicas de entrevista motivacional en VIH</a:t>
            </a:r>
          </a:p>
        </p:txBody>
      </p:sp>
      <p:pic>
        <p:nvPicPr>
          <p:cNvPr id="3" name="Imagen 2">
            <a:extLst>
              <a:ext uri="{FF2B5EF4-FFF2-40B4-BE49-F238E27FC236}">
                <a16:creationId xmlns:a16="http://schemas.microsoft.com/office/drawing/2014/main" id="{E2D3FE57-D30C-4CE7-A70B-D1DC1B8C1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583" y="1639972"/>
            <a:ext cx="6180833" cy="3578056"/>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sz="2500" b="1" dirty="0">
                <a:latin typeface="Arial" charset="0"/>
              </a:rPr>
              <a:t>Estrategias centrales para destacar/apoyar </a:t>
            </a:r>
            <a:br>
              <a:rPr lang="es-US" sz="2500" b="1" dirty="0">
                <a:latin typeface="Arial" charset="0"/>
              </a:rPr>
            </a:br>
            <a:r>
              <a:rPr lang="es-US" sz="2500" b="1" dirty="0">
                <a:latin typeface="Arial" charset="0"/>
              </a:rPr>
              <a:t>a alguien con ambivalencia</a:t>
            </a:r>
          </a:p>
        </p:txBody>
      </p:sp>
      <p:sp>
        <p:nvSpPr>
          <p:cNvPr id="20483" name="Content Placeholder 2"/>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buClr>
                <a:srgbClr val="C00000"/>
              </a:buClr>
            </a:pPr>
            <a:r>
              <a:rPr lang="es-US" sz="2000" dirty="0">
                <a:latin typeface="Arial" charset="0"/>
              </a:rPr>
              <a:t>Expresar empatía (el esfuerzo por “ponerse en su lugar” </a:t>
            </a:r>
            <a:br>
              <a:rPr lang="es-US" sz="2000" dirty="0">
                <a:latin typeface="Arial" charset="0"/>
              </a:rPr>
            </a:br>
            <a:r>
              <a:rPr lang="es-US" sz="2000" dirty="0">
                <a:latin typeface="Arial" charset="0"/>
              </a:rPr>
              <a:t>y sentir lo que están pasando)</a:t>
            </a:r>
          </a:p>
          <a:p>
            <a:pPr>
              <a:buClr>
                <a:srgbClr val="C00000"/>
              </a:buClr>
            </a:pPr>
            <a:endParaRPr lang="en-US" sz="2000" dirty="0">
              <a:latin typeface="Arial" charset="0"/>
            </a:endParaRPr>
          </a:p>
          <a:p>
            <a:pPr>
              <a:buClr>
                <a:srgbClr val="C00000"/>
              </a:buClr>
            </a:pPr>
            <a:r>
              <a:rPr lang="es-US" sz="2000" dirty="0">
                <a:latin typeface="Arial" charset="0"/>
              </a:rPr>
              <a:t>Desarrollar discrepancias (señalar conflictos entre los objetivos </a:t>
            </a:r>
            <a:br>
              <a:rPr lang="es-US" sz="2000" dirty="0">
                <a:latin typeface="Arial" charset="0"/>
              </a:rPr>
            </a:br>
            <a:r>
              <a:rPr lang="es-US" sz="2000" dirty="0">
                <a:latin typeface="Arial" charset="0"/>
              </a:rPr>
              <a:t>y los comportamientos establecidos)</a:t>
            </a:r>
          </a:p>
          <a:p>
            <a:pPr>
              <a:buClr>
                <a:srgbClr val="C00000"/>
              </a:buClr>
            </a:pPr>
            <a:endParaRPr lang="en-US" sz="2000" dirty="0">
              <a:latin typeface="Arial" charset="0"/>
            </a:endParaRPr>
          </a:p>
          <a:p>
            <a:pPr>
              <a:buClr>
                <a:srgbClr val="C00000"/>
              </a:buClr>
            </a:pPr>
            <a:r>
              <a:rPr lang="es-US" sz="2000" dirty="0">
                <a:latin typeface="Arial" charset="0"/>
              </a:rPr>
              <a:t>Responder a posibles desacuerdos (sin discutir ni pelear)</a:t>
            </a:r>
          </a:p>
          <a:p>
            <a:pPr>
              <a:buClr>
                <a:srgbClr val="C00000"/>
              </a:buClr>
            </a:pPr>
            <a:endParaRPr lang="en-US" sz="2000" dirty="0">
              <a:latin typeface="Arial" charset="0"/>
            </a:endParaRPr>
          </a:p>
          <a:p>
            <a:pPr>
              <a:buClr>
                <a:srgbClr val="C00000"/>
              </a:buClr>
            </a:pPr>
            <a:r>
              <a:rPr lang="es-US" sz="2000" dirty="0">
                <a:latin typeface="Arial" charset="0"/>
              </a:rPr>
              <a:t>Apoyar la autoeficacia (reforzar la capacidad de las personas para lograr sus objetivos)</a:t>
            </a:r>
          </a:p>
        </p:txBody>
      </p:sp>
      <p:sp>
        <p:nvSpPr>
          <p:cNvPr id="20484" name="Footer Placeholder 3"/>
          <p:cNvSpPr>
            <a:spLocks noGrp="1" noChangeArrowheads="1"/>
          </p:cNvSpPr>
          <p:nvPr>
            <p:ph type="ftr" sz="quarter" idx="11"/>
          </p:nvPr>
        </p:nvSpPr>
        <p:spPr/>
        <p:txBody>
          <a:bodyPr/>
          <a:lstStyle/>
          <a:p>
            <a:r>
              <a:rPr lang="es-US">
                <a:latin typeface="Arial" charset="0"/>
              </a:rPr>
              <a:t>Uso de técnicas de entrevista motivacional en VIH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609600" y="914400"/>
            <a:ext cx="7924800" cy="685800"/>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es-US" b="1">
                <a:latin typeface="Arial" charset="0"/>
              </a:rPr>
              <a:t>Habilidades de asesoramiento para promover el cambio de comportamiento</a:t>
            </a:r>
          </a:p>
        </p:txBody>
      </p:sp>
      <p:graphicFrame>
        <p:nvGraphicFramePr>
          <p:cNvPr id="21507" name="Content Placeholder 10"/>
          <p:cNvGraphicFramePr>
            <a:graphicFrameLocks noGrp="1"/>
          </p:cNvGraphicFramePr>
          <p:nvPr/>
        </p:nvGraphicFramePr>
        <p:xfrm>
          <a:off x="1562100" y="1831975"/>
          <a:ext cx="6019800" cy="3535608"/>
        </p:xfrm>
        <a:graphic>
          <a:graphicData uri="http://schemas.openxmlformats.org/drawingml/2006/table">
            <a:tbl>
              <a:tblPr/>
              <a:tblGrid>
                <a:gridCol w="1216025">
                  <a:extLst>
                    <a:ext uri="{9D8B030D-6E8A-4147-A177-3AD203B41FA5}">
                      <a16:colId xmlns:a16="http://schemas.microsoft.com/office/drawing/2014/main" val="20000"/>
                    </a:ext>
                  </a:extLst>
                </a:gridCol>
                <a:gridCol w="4803775">
                  <a:extLst>
                    <a:ext uri="{9D8B030D-6E8A-4147-A177-3AD203B41FA5}">
                      <a16:colId xmlns:a16="http://schemas.microsoft.com/office/drawing/2014/main" val="20001"/>
                    </a:ext>
                  </a:extLst>
                </a:gridCol>
              </a:tblGrid>
              <a:tr h="7000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US" sz="4000" b="1" i="0" u="none" strike="noStrike" cap="none" normalizeH="0" baseline="0">
                          <a:ln>
                            <a:noFill/>
                          </a:ln>
                          <a:solidFill>
                            <a:srgbClr val="B22600"/>
                          </a:solidFill>
                          <a:effectLst/>
                          <a:latin typeface="Arial" charset="0"/>
                          <a:ea typeface="Osaka" pitchFamily="-64" charset="-128"/>
                        </a:rPr>
                        <a:t>O</a:t>
                      </a: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sz="3200" b="0" i="0" u="none" strike="noStrike" cap="none" normalizeH="0" baseline="0">
                          <a:ln>
                            <a:noFill/>
                          </a:ln>
                          <a:solidFill>
                            <a:schemeClr val="tx1"/>
                          </a:solidFill>
                          <a:effectLst/>
                          <a:latin typeface="Arial" charset="0"/>
                          <a:ea typeface="Osaka" pitchFamily="-64" charset="-128"/>
                        </a:rPr>
                        <a:t>Open-ended questions (preguntas abiertas)</a:t>
                      </a:r>
                    </a:p>
                  </a:txBody>
                  <a:tcPr marT="45711" marB="4571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000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US" sz="4000" b="1" i="0" u="none" strike="noStrike" cap="none" normalizeH="0" baseline="0">
                          <a:ln>
                            <a:noFill/>
                          </a:ln>
                          <a:solidFill>
                            <a:srgbClr val="B22600"/>
                          </a:solidFill>
                          <a:effectLst/>
                          <a:latin typeface="Arial" charset="0"/>
                          <a:ea typeface="Osaka" pitchFamily="-64" charset="-128"/>
                        </a:rPr>
                        <a:t>A</a:t>
                      </a: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sz="3200" b="0" i="0" u="none" strike="noStrike" cap="none" normalizeH="0" baseline="0">
                          <a:ln>
                            <a:noFill/>
                          </a:ln>
                          <a:solidFill>
                            <a:schemeClr val="tx1"/>
                          </a:solidFill>
                          <a:effectLst/>
                          <a:latin typeface="Arial" charset="0"/>
                          <a:ea typeface="Osaka" pitchFamily="-64" charset="-128"/>
                        </a:rPr>
                        <a:t>Afirmaciones</a:t>
                      </a:r>
                    </a:p>
                  </a:txBody>
                  <a:tcPr marT="45711" marB="4571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7000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US" sz="4000" b="1" i="0" u="none" strike="noStrike" cap="none" normalizeH="0" baseline="0">
                          <a:ln>
                            <a:noFill/>
                          </a:ln>
                          <a:solidFill>
                            <a:srgbClr val="B22600"/>
                          </a:solidFill>
                          <a:effectLst/>
                          <a:latin typeface="Arial" charset="0"/>
                          <a:ea typeface="Osaka" pitchFamily="-64" charset="-128"/>
                        </a:rPr>
                        <a:t>R</a:t>
                      </a: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sz="3200" b="0" i="0" u="none" strike="noStrike" cap="none" normalizeH="0" baseline="0">
                          <a:ln>
                            <a:noFill/>
                          </a:ln>
                          <a:solidFill>
                            <a:schemeClr val="tx1"/>
                          </a:solidFill>
                          <a:effectLst/>
                          <a:latin typeface="Arial" charset="0"/>
                          <a:ea typeface="Osaka" pitchFamily="-64" charset="-128"/>
                        </a:rPr>
                        <a:t>Reflective listening (escucha reflexiva)</a:t>
                      </a:r>
                    </a:p>
                  </a:txBody>
                  <a:tcPr marT="45711" marB="4571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000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US" sz="4000" b="1" i="0" u="none" strike="noStrike" cap="none" normalizeH="0" baseline="0">
                          <a:ln>
                            <a:noFill/>
                          </a:ln>
                          <a:solidFill>
                            <a:srgbClr val="B22600"/>
                          </a:solidFill>
                          <a:effectLst/>
                          <a:latin typeface="Arial" charset="0"/>
                          <a:ea typeface="Osaka" pitchFamily="-64" charset="-128"/>
                        </a:rPr>
                        <a:t>S</a:t>
                      </a:r>
                    </a:p>
                  </a:txBody>
                  <a:tcPr marT="45711" marB="4571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US" sz="3200" b="0" i="0" u="none" strike="noStrike" cap="none" normalizeH="0" baseline="0">
                          <a:ln>
                            <a:noFill/>
                          </a:ln>
                          <a:solidFill>
                            <a:schemeClr val="tx1"/>
                          </a:solidFill>
                          <a:effectLst/>
                          <a:latin typeface="Arial" charset="0"/>
                          <a:ea typeface="Osaka" pitchFamily="-64" charset="-128"/>
                        </a:rPr>
                        <a:t>Summarizing (resumen)</a:t>
                      </a:r>
                    </a:p>
                  </a:txBody>
                  <a:tcPr marT="45711" marB="4571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524" name="Footer Placeholder 3"/>
          <p:cNvSpPr>
            <a:spLocks noGrp="1" noChangeArrowheads="1"/>
          </p:cNvSpPr>
          <p:nvPr>
            <p:ph type="ftr" sz="quarter" idx="11"/>
          </p:nvPr>
        </p:nvSpPr>
        <p:spPr/>
        <p:txBody>
          <a:bodyPr/>
          <a:lstStyle/>
          <a:p>
            <a:r>
              <a:rPr lang="es-US">
                <a:latin typeface="Arial" charset="0"/>
              </a:rPr>
              <a:t>Uso de técnicas de entrevista motivacional en VIH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8.10.10"/>
  <p:tag name="AS_TITLE" val="Aspose.Slides for .NET 4.0 Client Profile"/>
  <p:tag name="AS_VERSION" val="18.10"/>
</p:tagLst>
</file>

<file path=ppt/theme/theme1.xml><?xml version="1.0" encoding="utf-8"?>
<a:theme xmlns:a="http://schemas.openxmlformats.org/drawingml/2006/main" name="Blank Presentati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lank Presentation">
      <a:majorFont>
        <a:latin typeface="Arial"/>
        <a:ea typeface="Osaka"/>
        <a:cs typeface="Arial"/>
      </a:majorFont>
      <a:minorFont>
        <a:latin typeface="Arial"/>
        <a:ea typeface="Osaka"/>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1083</TotalTime>
  <Words>2019</Words>
  <Application>Microsoft Office PowerPoint</Application>
  <PresentationFormat>Presentación en pantalla (4:3)</PresentationFormat>
  <Paragraphs>151</Paragraphs>
  <Slides>13</Slides>
  <Notes>12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Arial Bold</vt:lpstr>
      <vt:lpstr>Calibri</vt:lpstr>
      <vt:lpstr>Calibri Light</vt:lpstr>
      <vt:lpstr>Courier New</vt:lpstr>
      <vt:lpstr>Josephine Sans</vt:lpstr>
      <vt:lpstr>Josephine Sans Semi</vt:lpstr>
      <vt:lpstr>Noto Sans Symbols</vt:lpstr>
      <vt:lpstr>Wingdings</vt:lpstr>
      <vt:lpstr>Blank Presentation</vt:lpstr>
      <vt:lpstr>Uso de técnicas de entrevista motivacional en VIH </vt:lpstr>
      <vt:lpstr>Objetivos</vt:lpstr>
      <vt:lpstr>Práctica de entrevista motivacional:  cumplimiento del tratamiento y revelación del VIH</vt:lpstr>
      <vt:lpstr>Introducción a la entrevista motivacional (MI)</vt:lpstr>
      <vt:lpstr>Definición de entrevista motivacional (MI) </vt:lpstr>
      <vt:lpstr>Teoría, principios, desafíos</vt:lpstr>
      <vt:lpstr>El espíritu de la MI</vt:lpstr>
      <vt:lpstr>Estrategias centrales para destacar/apoyar  a alguien con ambivalencia</vt:lpstr>
      <vt:lpstr>Habilidades de asesoramiento para promover el cambio de comportamiento</vt:lpstr>
      <vt:lpstr>Práctica de declaraciones reflexivas</vt:lpstr>
      <vt:lpstr>Práctica de declaraciones reflexivas</vt:lpstr>
      <vt:lpstr>ACTIVIDAD: PRÁCTICA DE JUEGO DE ROLES</vt:lpstr>
      <vt:lpstr>Presentación de PowerPoint</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DS1</cp:lastModifiedBy>
  <cp:revision>87</cp:revision>
  <cp:lastPrinted>1904-01-01T00:00:00Z</cp:lastPrinted>
  <dcterms:created xsi:type="dcterms:W3CDTF">2008-01-28T19:49:47Z</dcterms:created>
  <dcterms:modified xsi:type="dcterms:W3CDTF">2020-05-05T21:19:26Z</dcterms:modified>
</cp:coreProperties>
</file>