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6858000" cy="9144000"/>
  <p:embeddedFontLst>
    <p:embeddedFont>
      <p:font typeface="Garamond"/>
      <p:regular r:id="rId16"/>
      <p:bold r:id="rId17"/>
      <p:italic r:id="rId18"/>
      <p:boldItalic r:id="rId19"/>
    </p:embeddedFont>
    <p:embeddedFont>
      <p:font typeface="Josefin Sans"/>
      <p:regular r:id="rId20"/>
      <p:bold r:id="rId21"/>
      <p:italic r:id="rId22"/>
      <p:boldItalic r:id="rId23"/>
    </p:embeddedFont>
    <p:embeddedFont>
      <p:font typeface="Josefin Sans SemiBold"/>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8" roundtripDataSignature="AMtx7mgdBCFIliZbnz9Ar1RX1cqrVeW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JosefinSans-regular.fntdata"/><Relationship Id="rId22" Type="http://schemas.openxmlformats.org/officeDocument/2006/relationships/font" Target="fonts/JosefinSans-italic.fntdata"/><Relationship Id="rId21" Type="http://schemas.openxmlformats.org/officeDocument/2006/relationships/font" Target="fonts/JosefinSans-bold.fntdata"/><Relationship Id="rId24" Type="http://schemas.openxmlformats.org/officeDocument/2006/relationships/font" Target="fonts/JosefinSansSemiBold-regular.fntdata"/><Relationship Id="rId23" Type="http://schemas.openxmlformats.org/officeDocument/2006/relationships/font" Target="fonts/JosefinSans-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JosefinSansSemiBold-italic.fntdata"/><Relationship Id="rId25" Type="http://schemas.openxmlformats.org/officeDocument/2006/relationships/font" Target="fonts/JosefinSansSemiBold-bold.fntdata"/><Relationship Id="rId28" Type="http://customschemas.google.com/relationships/presentationmetadata" Target="metadata"/><Relationship Id="rId27" Type="http://schemas.openxmlformats.org/officeDocument/2006/relationships/font" Target="fonts/JosefinSansSemiBold-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Garamond-bold.fntdata"/><Relationship Id="rId16" Type="http://schemas.openxmlformats.org/officeDocument/2006/relationships/font" Target="fonts/Garamond-regular.fntdata"/><Relationship Id="rId19" Type="http://schemas.openxmlformats.org/officeDocument/2006/relationships/font" Target="fonts/Garamond-boldItalic.fntdata"/><Relationship Id="rId18" Type="http://schemas.openxmlformats.org/officeDocument/2006/relationships/font" Target="fonts/Garamon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43" name="Google Shape;143;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4" name="Google Shape;14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49" name="Google Shape;14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0" name="Google Shape;15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Read the slide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58" name="Google Shape;158;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Ask participants, “What are some of the key elements for supervision?”</a:t>
            </a:r>
            <a:endParaRPr/>
          </a:p>
          <a:p>
            <a:pPr indent="0" lvl="0" marL="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Ask for volunteers to read each point in the framework and give an example. </a:t>
            </a:r>
            <a:endParaRPr/>
          </a:p>
          <a:p>
            <a:pPr indent="-95250" lvl="0" marL="17145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Explain to participants that CHWs should receive both administrative and clinical supervision. During this module we will describe those differing duties. </a:t>
            </a:r>
            <a:endParaRPr/>
          </a:p>
          <a:p>
            <a:pPr indent="0" lvl="0" marL="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Administrative supervision should be offered to all employees as part of good program management. It is usually conducted by a social worker, nurse, or program manager. Group and individual administrative supervision is highly recommended as it provides an opportunity for CHWs to learn from each other as well as receive individual supervision that is confidential.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80" name="Google Shape;180;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Ask for a volunteer to reach each bullet on the slide.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After each bullet, ask participants, “Why is this is element important for supervision?”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89" name="Google Shape;189;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Review the slide.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Note that there are clearly distinctions between administrative and clinical supervision, however, there is intersection that will occur. We want to stress the importance of having both supervisors communicate to ensure the best supervision is provided to CHWs.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08" name="Google Shape;20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32943" lvl="0" marL="232943" rtl="0" algn="l">
              <a:lnSpc>
                <a:spcPct val="90000"/>
              </a:lnSpc>
              <a:spcBef>
                <a:spcPts val="0"/>
              </a:spcBef>
              <a:spcAft>
                <a:spcPts val="0"/>
              </a:spcAft>
              <a:buNone/>
            </a:pPr>
            <a:r>
              <a:rPr lang="en-US">
                <a:latin typeface="Arial"/>
                <a:ea typeface="Arial"/>
                <a:cs typeface="Arial"/>
                <a:sym typeface="Arial"/>
              </a:rPr>
              <a:t>What are the duties of an Administrative Supervisor? </a:t>
            </a:r>
            <a:endParaRPr>
              <a:latin typeface="Arial"/>
              <a:ea typeface="Arial"/>
              <a:cs typeface="Arial"/>
              <a:sym typeface="Arial"/>
            </a:endParaRPr>
          </a:p>
          <a:p>
            <a:pPr indent="-232943" lvl="0" marL="232943" rtl="0" algn="l">
              <a:lnSpc>
                <a:spcPct val="90000"/>
              </a:lnSpc>
              <a:spcBef>
                <a:spcPts val="0"/>
              </a:spcBef>
              <a:spcAft>
                <a:spcPts val="0"/>
              </a:spcAft>
              <a:buNone/>
            </a:pPr>
            <a:r>
              <a:t/>
            </a:r>
            <a:endParaRPr>
              <a:latin typeface="Arial"/>
              <a:ea typeface="Arial"/>
              <a:cs typeface="Arial"/>
              <a:sym typeface="Arial"/>
            </a:endParaRPr>
          </a:p>
          <a:p>
            <a:pPr indent="-232943" lvl="0" marL="232943" rtl="0" algn="l">
              <a:lnSpc>
                <a:spcPct val="90000"/>
              </a:lnSpc>
              <a:spcBef>
                <a:spcPts val="0"/>
              </a:spcBef>
              <a:spcAft>
                <a:spcPts val="0"/>
              </a:spcAft>
              <a:buNone/>
            </a:pPr>
            <a:r>
              <a:rPr lang="en-US">
                <a:latin typeface="Arial"/>
                <a:ea typeface="Arial"/>
                <a:cs typeface="Arial"/>
                <a:sym typeface="Arial"/>
              </a:rPr>
              <a:t>Ask for a volunteer to read each bullet</a:t>
            </a:r>
            <a:endParaRPr/>
          </a:p>
          <a:p>
            <a:pPr indent="-232943" lvl="0" marL="232943" rtl="0" algn="l">
              <a:lnSpc>
                <a:spcPct val="90000"/>
              </a:lnSpc>
              <a:spcBef>
                <a:spcPts val="0"/>
              </a:spcBef>
              <a:spcAft>
                <a:spcPts val="0"/>
              </a:spcAft>
              <a:buNone/>
            </a:pPr>
            <a:r>
              <a:t/>
            </a:r>
            <a:endParaRPr>
              <a:latin typeface="Arial"/>
              <a:ea typeface="Arial"/>
              <a:cs typeface="Arial"/>
              <a:sym typeface="Arial"/>
            </a:endParaRPr>
          </a:p>
          <a:p>
            <a:pPr indent="-232943" lvl="0" marL="232943" rtl="0" algn="l">
              <a:lnSpc>
                <a:spcPct val="90000"/>
              </a:lnSpc>
              <a:spcBef>
                <a:spcPts val="0"/>
              </a:spcBef>
              <a:spcAft>
                <a:spcPts val="0"/>
              </a:spcAft>
              <a:buNone/>
            </a:pPr>
            <a:r>
              <a:rPr lang="en-US">
                <a:latin typeface="Arial"/>
                <a:ea typeface="Arial"/>
                <a:cs typeface="Arial"/>
                <a:sym typeface="Arial"/>
              </a:rPr>
              <a:t>Ask participants what other tasks they would add to the list.</a:t>
            </a:r>
            <a:endParaRPr>
              <a:latin typeface="Arial"/>
              <a:ea typeface="Arial"/>
              <a:cs typeface="Arial"/>
              <a:sym typeface="Arial"/>
            </a:endParaRPr>
          </a:p>
          <a:p>
            <a:pPr indent="-232943" lvl="0" marL="232943" rtl="0" algn="l">
              <a:lnSpc>
                <a:spcPct val="90000"/>
              </a:lnSpc>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Explain that ideally, administrative supervision should be conducted regularly, whether weekly, bi-weekly, or monthly. Frequency may be decreased as the CHW becomes more confident in their job performance, which is affirmed by the supervisor.  If schedules do not allow for a set scheduled time, the CHW should have access to the supervisor on a regular basis. It is also ideal to have the administrative supervisor work in the same location as the CHW.  If a CHW is placed at a clinic or community based organization (CBO) from a host organization, an administrative supervisor at the organization where the CHW is employed should work collaboratively with the host organization to make sure that the CHW receives the support he or she needs to be an effective member of the interdisciplinary team.</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232943" lvl="0" marL="232943" rtl="0" algn="l">
              <a:lnSpc>
                <a:spcPct val="90000"/>
              </a:lnSpc>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17" name="Google Shape;217;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Arial"/>
                <a:ea typeface="Arial"/>
                <a:cs typeface="Arial"/>
                <a:sym typeface="Arial"/>
              </a:rPr>
              <a:t>CHWs face similar challenges as those working in clinical backgrounds like social work or psychology in that they are in a helping profession, engaging their clients in a trusting relationship in order to support them. Many CHW clients will present with acute or chronic stress related to their HIV status.  However, many CHWs do not have the benefit of formal training, and therefore do not automatically fall into the structure that would be set up for social workers and psychologists.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Supportive supervision is an opportunity for the CHW and supervisor to talk about issues that emerge as a result of the CHW’s own life experiences in working with clients in similar life situations. Sometimes, feelings emerge as a result of working so closely with clients and these feelings need to be addressed. Differing from clinical supervision, supportive supervision does not dig deeply into the clinical reasoning behind these feelings, but rather looks for ways in which the peer can continue to support the client’s goals and feel supported in maintaining their own boundaries. Supportive supervision should be offered regularly with time that is set aside for the peer in a safe and uninterrupted time and space.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26" name="Google Shape;226;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Review the slide.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Clinical supervision is conducted by a social worker, behavioral health consultant, licensed psychologist, or counselor.</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Group and individual clinical supervision is highly recommended as it provides an opportunity for CHWs to learn from each other as well as receive individual supervision that is confidential.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Sometimes, mixed emotions emerge in the CHW as a result of working so closely with clients, and these emotions can be addressed in clinical supervision. Clinical supervision digs deeply into the reasoning behind these feelings or emotions, thereby supporting the CHW in developing strategies to manage their own boundaries while  continue to help the patient work on their goals. Clinical supervision allows the CHW to develop a deeper understanding into how their reactions can be triggered by the patient or a coworker. Through this understanding and exploration, the CHW can maintain a relationship with clients that will be productive.</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Clinical supervision </a:t>
            </a:r>
            <a:r>
              <a:rPr lang="en-US">
                <a:latin typeface="Arial"/>
                <a:ea typeface="Arial"/>
                <a:cs typeface="Arial"/>
                <a:sym typeface="Arial"/>
              </a:rPr>
              <a:t>should be offered regularly with time that is set aside for the peer in a safe and uninterrupted time and space.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 value of clinical supervision is not only that the CHW can benefit by exploring their feelings about the nature of CHW work, but also to highlight that their role of being a CHW is very important. Keeping regularly scheduled supervision meeting times not only gives the supervisor an opportunity to work with the CHW, and helps the CHW better understand their role, but it suggests that the CHW is important and valued by the organizational system.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Although there are some administrative supervisors who are able to provide clinical supervision and are able to separate out administrative issues such as caseload and getting to work on time, it is recommended that these roles be separated so that the CHW is able to talk about the sensitive nature of the work and not have administrative agency issues take precedence. Using an agenda can allow for adequate time management to address both administrative and supportive issues. Clinical supervision is an approach that can be provided by a non-licensed practitioner while clinical supervision is always provided by a licensed provider. For example, at most Ryan White clinics, CHWs have access to administrative support from the CHW supervisor and they receive clinical supervision through the clinical social worker on staff.</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Google Shape;23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Distribute the handout Case Studies for Supervision and refer to it for instructions.</a:t>
            </a:r>
            <a:endParaRPr/>
          </a:p>
        </p:txBody>
      </p:sp>
      <p:sp>
        <p:nvSpPr>
          <p:cNvPr id="236" name="Google Shape;23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8" name="Shape 18"/>
        <p:cNvGrpSpPr/>
        <p:nvPr/>
      </p:nvGrpSpPr>
      <p:grpSpPr>
        <a:xfrm>
          <a:off x="0" y="0"/>
          <a:ext cx="0" cy="0"/>
          <a:chOff x="0" y="0"/>
          <a:chExt cx="0" cy="0"/>
        </a:xfrm>
      </p:grpSpPr>
      <p:pic>
        <p:nvPicPr>
          <p:cNvPr descr="openingfooter_sized.jpg" id="19" name="Google Shape;19;p11"/>
          <p:cNvPicPr preferRelativeResize="0"/>
          <p:nvPr/>
        </p:nvPicPr>
        <p:blipFill rotWithShape="1">
          <a:blip r:embed="rId2">
            <a:alphaModFix/>
          </a:blip>
          <a:srcRect b="0" l="0" r="0" t="0"/>
          <a:stretch/>
        </p:blipFill>
        <p:spPr>
          <a:xfrm>
            <a:off x="0" y="533400"/>
            <a:ext cx="9144000" cy="5334000"/>
          </a:xfrm>
          <a:prstGeom prst="rect">
            <a:avLst/>
          </a:prstGeom>
          <a:noFill/>
          <a:ln>
            <a:noFill/>
          </a:ln>
        </p:spPr>
      </p:pic>
      <p:pic>
        <p:nvPicPr>
          <p:cNvPr id="20" name="Google Shape;20;p11"/>
          <p:cNvPicPr preferRelativeResize="0"/>
          <p:nvPr/>
        </p:nvPicPr>
        <p:blipFill rotWithShape="1">
          <a:blip r:embed="rId3">
            <a:alphaModFix/>
          </a:blip>
          <a:srcRect b="0" l="0" r="0" t="0"/>
          <a:stretch/>
        </p:blipFill>
        <p:spPr>
          <a:xfrm>
            <a:off x="7543800" y="6118225"/>
            <a:ext cx="968375" cy="434975"/>
          </a:xfrm>
          <a:prstGeom prst="rect">
            <a:avLst/>
          </a:prstGeom>
          <a:noFill/>
          <a:ln>
            <a:noFill/>
          </a:ln>
        </p:spPr>
      </p:pic>
      <p:sp>
        <p:nvSpPr>
          <p:cNvPr id="21" name="Google Shape;21;p11"/>
          <p:cNvSpPr/>
          <p:nvPr/>
        </p:nvSpPr>
        <p:spPr>
          <a:xfrm>
            <a:off x="609600" y="6096000"/>
            <a:ext cx="4664075" cy="461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Boston University School of Social Work</a:t>
            </a:r>
            <a:endParaRPr/>
          </a:p>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Center for Innovation in Social Work &amp; Health</a:t>
            </a:r>
            <a:endParaRPr/>
          </a:p>
        </p:txBody>
      </p:sp>
      <p:sp>
        <p:nvSpPr>
          <p:cNvPr id="22" name="Google Shape;22;p11"/>
          <p:cNvSpPr/>
          <p:nvPr/>
        </p:nvSpPr>
        <p:spPr>
          <a:xfrm>
            <a:off x="0" y="0"/>
            <a:ext cx="9144000" cy="4495800"/>
          </a:xfrm>
          <a:prstGeom prst="rect">
            <a:avLst/>
          </a:prstGeom>
          <a:solidFill>
            <a:srgbClr val="CF0A2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23" name="Google Shape;23;p11"/>
          <p:cNvCxnSpPr/>
          <p:nvPr/>
        </p:nvCxnSpPr>
        <p:spPr>
          <a:xfrm>
            <a:off x="0" y="5867400"/>
            <a:ext cx="9144000" cy="0"/>
          </a:xfrm>
          <a:prstGeom prst="straightConnector1">
            <a:avLst/>
          </a:prstGeom>
          <a:noFill/>
          <a:ln cap="flat" cmpd="sng" w="152400">
            <a:solidFill>
              <a:srgbClr val="A5A5A5"/>
            </a:solidFill>
            <a:prstDash val="solid"/>
            <a:miter lim="800000"/>
            <a:headEnd len="sm" w="sm" type="none"/>
            <a:tailEnd len="sm" w="sm" type="none"/>
          </a:ln>
        </p:spPr>
      </p:cxnSp>
      <p:sp>
        <p:nvSpPr>
          <p:cNvPr id="24" name="Google Shape;24;p11"/>
          <p:cNvSpPr txBox="1"/>
          <p:nvPr>
            <p:ph type="ctrTitle"/>
          </p:nvPr>
        </p:nvSpPr>
        <p:spPr>
          <a:xfrm>
            <a:off x="685800" y="1600200"/>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 type="subTitle"/>
          </p:nvPr>
        </p:nvSpPr>
        <p:spPr>
          <a:xfrm>
            <a:off x="685800" y="3200400"/>
            <a:ext cx="7772400" cy="1752600"/>
          </a:xfrm>
          <a:prstGeom prst="rect">
            <a:avLst/>
          </a:prstGeom>
          <a:noFill/>
          <a:ln>
            <a:noFill/>
          </a:ln>
        </p:spPr>
        <p:txBody>
          <a:bodyPr anchorCtr="0" anchor="t" bIns="45700" lIns="91425" spcFirstLastPara="1" rIns="91425" wrap="square" tIns="45700">
            <a:noAutofit/>
          </a:bodyPr>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609600" y="554966"/>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C00000"/>
              </a:buClr>
              <a:buSzPts val="3200"/>
              <a:buFont typeface="Noto Sans Symbols"/>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rgbClr val="C00000"/>
              </a:buClr>
              <a:buSzPts val="2800"/>
              <a:buFont typeface="Noto Sans Symbols"/>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rgbClr val="C00000"/>
              </a:buClr>
              <a:buSzPts val="2400"/>
              <a:buFont typeface="Noto Sans Symbols"/>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rgbClr val="C00000"/>
              </a:buClr>
              <a:buSzPts val="2000"/>
              <a:buFont typeface="Noto Sans Symbols"/>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rgbClr val="C00000"/>
              </a:buClr>
              <a:buSzPts val="2000"/>
              <a:buFont typeface="Noto Sans Symbols"/>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4" name="Google Shape;64;p20"/>
          <p:cNvSpPr txBox="1"/>
          <p:nvPr>
            <p:ph idx="1" type="body"/>
          </p:nvPr>
        </p:nvSpPr>
        <p:spPr>
          <a:xfrm>
            <a:off x="630238" y="22860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72" name="Shape 72"/>
        <p:cNvGrpSpPr/>
        <p:nvPr/>
      </p:nvGrpSpPr>
      <p:grpSpPr>
        <a:xfrm>
          <a:off x="0" y="0"/>
          <a:ext cx="0" cy="0"/>
          <a:chOff x="0" y="0"/>
          <a:chExt cx="0" cy="0"/>
        </a:xfrm>
      </p:grpSpPr>
      <p:sp>
        <p:nvSpPr>
          <p:cNvPr id="73" name="Google Shape;73;p2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5" name="Google Shape;75;p2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8" name="Shape 78"/>
        <p:cNvGrpSpPr/>
        <p:nvPr/>
      </p:nvGrpSpPr>
      <p:grpSpPr>
        <a:xfrm>
          <a:off x="0" y="0"/>
          <a:ext cx="0" cy="0"/>
          <a:chOff x="0" y="0"/>
          <a:chExt cx="0" cy="0"/>
        </a:xfrm>
      </p:grpSpPr>
      <p:sp>
        <p:nvSpPr>
          <p:cNvPr id="79" name="Google Shape;79;p2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84" name="Shape 84"/>
        <p:cNvGrpSpPr/>
        <p:nvPr/>
      </p:nvGrpSpPr>
      <p:grpSpPr>
        <a:xfrm>
          <a:off x="0" y="0"/>
          <a:ext cx="0" cy="0"/>
          <a:chOff x="0" y="0"/>
          <a:chExt cx="0" cy="0"/>
        </a:xfrm>
      </p:grpSpPr>
      <p:sp>
        <p:nvSpPr>
          <p:cNvPr id="85" name="Google Shape;85;p2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2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7" name="Google Shape;87;p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90" name="Shape 90"/>
        <p:cNvGrpSpPr/>
        <p:nvPr/>
      </p:nvGrpSpPr>
      <p:grpSpPr>
        <a:xfrm>
          <a:off x="0" y="0"/>
          <a:ext cx="0" cy="0"/>
          <a:chOff x="0" y="0"/>
          <a:chExt cx="0" cy="0"/>
        </a:xfrm>
      </p:grpSpPr>
      <p:sp>
        <p:nvSpPr>
          <p:cNvPr id="91" name="Google Shape;91;p2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2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2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97" name="Shape 97"/>
        <p:cNvGrpSpPr/>
        <p:nvPr/>
      </p:nvGrpSpPr>
      <p:grpSpPr>
        <a:xfrm>
          <a:off x="0" y="0"/>
          <a:ext cx="0" cy="0"/>
          <a:chOff x="0" y="0"/>
          <a:chExt cx="0" cy="0"/>
        </a:xfrm>
      </p:grpSpPr>
      <p:sp>
        <p:nvSpPr>
          <p:cNvPr id="98" name="Google Shape;98;p2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0" name="Google Shape;100;p2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2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2" name="Google Shape;102;p2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2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06" name="Shape 106"/>
        <p:cNvGrpSpPr/>
        <p:nvPr/>
      </p:nvGrpSpPr>
      <p:grpSpPr>
        <a:xfrm>
          <a:off x="0" y="0"/>
          <a:ext cx="0" cy="0"/>
          <a:chOff x="0" y="0"/>
          <a:chExt cx="0" cy="0"/>
        </a:xfrm>
      </p:grpSpPr>
      <p:sp>
        <p:nvSpPr>
          <p:cNvPr id="107" name="Google Shape;107;p2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1" name="Shape 111"/>
        <p:cNvGrpSpPr/>
        <p:nvPr/>
      </p:nvGrpSpPr>
      <p:grpSpPr>
        <a:xfrm>
          <a:off x="0" y="0"/>
          <a:ext cx="0" cy="0"/>
          <a:chOff x="0" y="0"/>
          <a:chExt cx="0" cy="0"/>
        </a:xfrm>
      </p:grpSpPr>
      <p:sp>
        <p:nvSpPr>
          <p:cNvPr id="112" name="Google Shape;112;p2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15" name="Shape 115"/>
        <p:cNvGrpSpPr/>
        <p:nvPr/>
      </p:nvGrpSpPr>
      <p:grpSpPr>
        <a:xfrm>
          <a:off x="0" y="0"/>
          <a:ext cx="0" cy="0"/>
          <a:chOff x="0" y="0"/>
          <a:chExt cx="0" cy="0"/>
        </a:xfrm>
      </p:grpSpPr>
      <p:sp>
        <p:nvSpPr>
          <p:cNvPr id="116" name="Google Shape;116;p2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2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8" name="Google Shape;118;p2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9" name="Google Shape;119;p2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22" name="Shape 122"/>
        <p:cNvGrpSpPr/>
        <p:nvPr/>
      </p:nvGrpSpPr>
      <p:grpSpPr>
        <a:xfrm>
          <a:off x="0" y="0"/>
          <a:ext cx="0" cy="0"/>
          <a:chOff x="0" y="0"/>
          <a:chExt cx="0" cy="0"/>
        </a:xfrm>
      </p:grpSpPr>
      <p:sp>
        <p:nvSpPr>
          <p:cNvPr id="123" name="Google Shape;123;p3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3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25" name="Google Shape;125;p3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6" name="Google Shape;126;p3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3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6" name="Shape 26"/>
        <p:cNvGrpSpPr/>
        <p:nvPr/>
      </p:nvGrpSpPr>
      <p:grpSpPr>
        <a:xfrm>
          <a:off x="0" y="0"/>
          <a:ext cx="0" cy="0"/>
          <a:chOff x="0" y="0"/>
          <a:chExt cx="0" cy="0"/>
        </a:xfrm>
      </p:grpSpPr>
      <p:sp>
        <p:nvSpPr>
          <p:cNvPr id="27" name="Google Shape;27;p12"/>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12"/>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9" name="Shape 129"/>
        <p:cNvGrpSpPr/>
        <p:nvPr/>
      </p:nvGrpSpPr>
      <p:grpSpPr>
        <a:xfrm>
          <a:off x="0" y="0"/>
          <a:ext cx="0" cy="0"/>
          <a:chOff x="0" y="0"/>
          <a:chExt cx="0" cy="0"/>
        </a:xfrm>
      </p:grpSpPr>
      <p:sp>
        <p:nvSpPr>
          <p:cNvPr id="130" name="Google Shape;130;p3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3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2" name="Google Shape;132;p3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5" name="Shape 135"/>
        <p:cNvGrpSpPr/>
        <p:nvPr/>
      </p:nvGrpSpPr>
      <p:grpSpPr>
        <a:xfrm>
          <a:off x="0" y="0"/>
          <a:ext cx="0" cy="0"/>
          <a:chOff x="0" y="0"/>
          <a:chExt cx="0" cy="0"/>
        </a:xfrm>
      </p:grpSpPr>
      <p:sp>
        <p:nvSpPr>
          <p:cNvPr id="136" name="Google Shape;136;p3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7" name="Google Shape;137;p3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3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0" name="Shape 30"/>
        <p:cNvGrpSpPr/>
        <p:nvPr/>
      </p:nvGrpSpPr>
      <p:grpSpPr>
        <a:xfrm>
          <a:off x="0" y="0"/>
          <a:ext cx="0" cy="0"/>
          <a:chOff x="0" y="0"/>
          <a:chExt cx="0" cy="0"/>
        </a:xfrm>
      </p:grpSpPr>
      <p:sp>
        <p:nvSpPr>
          <p:cNvPr id="31" name="Google Shape;31;p13"/>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SzPts val="2400"/>
              <a:buNone/>
              <a:defRPr sz="2400">
                <a:latin typeface="Arial"/>
                <a:ea typeface="Arial"/>
                <a:cs typeface="Arial"/>
                <a:sym typeface="Arial"/>
              </a:defRPr>
            </a:lvl1pPr>
            <a:lvl2pPr indent="-228600" lvl="1" marL="914400" algn="l">
              <a:spcBef>
                <a:spcPts val="400"/>
              </a:spcBef>
              <a:spcAft>
                <a:spcPts val="0"/>
              </a:spcAft>
              <a:buSzPts val="2000"/>
              <a:buNone/>
              <a:defRPr sz="2000"/>
            </a:lvl2pPr>
            <a:lvl3pPr indent="-228600" lvl="2" marL="1371600" algn="l">
              <a:spcBef>
                <a:spcPts val="360"/>
              </a:spcBef>
              <a:spcAft>
                <a:spcPts val="0"/>
              </a:spcAft>
              <a:buSzPts val="1800"/>
              <a:buNone/>
              <a:defRPr sz="1800"/>
            </a:lvl3pPr>
            <a:lvl4pPr indent="-228600" lvl="3" marL="1828800" algn="l">
              <a:spcBef>
                <a:spcPts val="320"/>
              </a:spcBef>
              <a:spcAft>
                <a:spcPts val="0"/>
              </a:spcAft>
              <a:buSzPts val="1600"/>
              <a:buNone/>
              <a:defRPr sz="1600"/>
            </a:lvl4pPr>
            <a:lvl5pPr indent="-228600" lvl="4" marL="2286000" algn="l">
              <a:spcBef>
                <a:spcPts val="32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33" name="Google Shape;33;p13"/>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34" name="Shape 34"/>
        <p:cNvGrpSpPr/>
        <p:nvPr/>
      </p:nvGrpSpPr>
      <p:grpSpPr>
        <a:xfrm>
          <a:off x="0" y="0"/>
          <a:ext cx="0" cy="0"/>
          <a:chOff x="0" y="0"/>
          <a:chExt cx="0" cy="0"/>
        </a:xfrm>
      </p:grpSpPr>
      <p:sp>
        <p:nvSpPr>
          <p:cNvPr id="35" name="Google Shape;35;p14"/>
          <p:cNvSpPr/>
          <p:nvPr/>
        </p:nvSpPr>
        <p:spPr>
          <a:xfrm>
            <a:off x="0" y="2235200"/>
            <a:ext cx="9144000" cy="2413000"/>
          </a:xfrm>
          <a:prstGeom prst="rect">
            <a:avLst/>
          </a:prstGeom>
          <a:solidFill>
            <a:srgbClr val="CF0A2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 name="Google Shape;36;p14"/>
          <p:cNvSpPr txBox="1"/>
          <p:nvPr/>
        </p:nvSpPr>
        <p:spPr>
          <a:xfrm>
            <a:off x="685800" y="2819400"/>
            <a:ext cx="77724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lt1"/>
                </a:solidFill>
                <a:latin typeface="Arial"/>
                <a:ea typeface="Arial"/>
                <a:cs typeface="Arial"/>
                <a:sym typeface="Arial"/>
              </a:rPr>
              <a:t>Resting or transition slide</a:t>
            </a:r>
            <a:endParaRPr/>
          </a:p>
        </p:txBody>
      </p:sp>
      <p:sp>
        <p:nvSpPr>
          <p:cNvPr id="37" name="Google Shape;37;p14"/>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9" name="Shape 39"/>
        <p:cNvGrpSpPr/>
        <p:nvPr/>
      </p:nvGrpSpPr>
      <p:grpSpPr>
        <a:xfrm>
          <a:off x="0" y="0"/>
          <a:ext cx="0" cy="0"/>
          <a:chOff x="0" y="0"/>
          <a:chExt cx="0" cy="0"/>
        </a:xfrm>
      </p:grpSpPr>
      <p:sp>
        <p:nvSpPr>
          <p:cNvPr id="40" name="Google Shape;40;p15"/>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5"/>
          <p:cNvSpPr txBox="1"/>
          <p:nvPr>
            <p:ph idx="1" type="body"/>
          </p:nvPr>
        </p:nvSpPr>
        <p:spPr>
          <a:xfrm>
            <a:off x="609600" y="1828800"/>
            <a:ext cx="38862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5"/>
          <p:cNvSpPr txBox="1"/>
          <p:nvPr>
            <p:ph idx="2" type="body"/>
          </p:nvPr>
        </p:nvSpPr>
        <p:spPr>
          <a:xfrm>
            <a:off x="4648200" y="1828800"/>
            <a:ext cx="38862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5"/>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16"/>
          <p:cNvSpPr txBox="1"/>
          <p:nvPr>
            <p:ph type="title"/>
          </p:nvPr>
        </p:nvSpPr>
        <p:spPr>
          <a:xfrm>
            <a:off x="630238" y="731837"/>
            <a:ext cx="7886700" cy="132556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6"/>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1" name="Shape 51"/>
        <p:cNvGrpSpPr/>
        <p:nvPr/>
      </p:nvGrpSpPr>
      <p:grpSpPr>
        <a:xfrm>
          <a:off x="0" y="0"/>
          <a:ext cx="0" cy="0"/>
          <a:chOff x="0" y="0"/>
          <a:chExt cx="0" cy="0"/>
        </a:xfrm>
      </p:grpSpPr>
      <p:sp>
        <p:nvSpPr>
          <p:cNvPr id="52" name="Google Shape;52;p17"/>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18"/>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6" name="Shape 56"/>
        <p:cNvGrpSpPr/>
        <p:nvPr/>
      </p:nvGrpSpPr>
      <p:grpSpPr>
        <a:xfrm>
          <a:off x="0" y="0"/>
          <a:ext cx="0" cy="0"/>
          <a:chOff x="0" y="0"/>
          <a:chExt cx="0" cy="0"/>
        </a:xfrm>
      </p:grpSpPr>
      <p:sp>
        <p:nvSpPr>
          <p:cNvPr id="57" name="Google Shape;57;p19"/>
          <p:cNvSpPr txBox="1"/>
          <p:nvPr>
            <p:ph type="title"/>
          </p:nvPr>
        </p:nvSpPr>
        <p:spPr>
          <a:xfrm>
            <a:off x="457200" y="945731"/>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9" name="Google Shape;59;p19"/>
          <p:cNvSpPr txBox="1"/>
          <p:nvPr>
            <p:ph idx="2" type="body"/>
          </p:nvPr>
        </p:nvSpPr>
        <p:spPr>
          <a:xfrm>
            <a:off x="457199" y="2667000"/>
            <a:ext cx="2949575" cy="2819400"/>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19"/>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theme" Target="../theme/theme3.xml"/><Relationship Id="rId12" Type="http://schemas.openxmlformats.org/officeDocument/2006/relationships/slideLayout" Target="../slideLayouts/slideLayout10.xml"/><Relationship Id="rId1" Type="http://schemas.openxmlformats.org/officeDocument/2006/relationships/image" Target="../media/image2.jpg"/><Relationship Id="rId2" Type="http://schemas.openxmlformats.org/officeDocument/2006/relationships/image" Target="../media/image3.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0"/>
          <p:cNvSpPr/>
          <p:nvPr/>
        </p:nvSpPr>
        <p:spPr>
          <a:xfrm>
            <a:off x="0" y="338138"/>
            <a:ext cx="9144000" cy="347662"/>
          </a:xfrm>
          <a:prstGeom prst="rect">
            <a:avLst/>
          </a:prstGeom>
          <a:gradFill>
            <a:gsLst>
              <a:gs pos="0">
                <a:srgbClr val="333333"/>
              </a:gs>
              <a:gs pos="100000">
                <a:schemeClr val="dk1"/>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 name="Google Shape;11;p10"/>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2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2" name="Google Shape;12;p10"/>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C00000"/>
              </a:buClr>
              <a:buSzPts val="2400"/>
              <a:buFont typeface="Noto Sans Symbols"/>
              <a:buChar char="▪"/>
              <a:defRPr b="0" i="0" sz="24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3" name="Google Shape;13;p10"/>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0"/>
          <p:cNvSpPr txBox="1"/>
          <p:nvPr/>
        </p:nvSpPr>
        <p:spPr>
          <a:xfrm>
            <a:off x="609600" y="1524000"/>
            <a:ext cx="7924800" cy="2746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200" u="none" cap="none" strike="noStrike">
                <a:solidFill>
                  <a:schemeClr val="lt1"/>
                </a:solidFill>
                <a:latin typeface="Arial"/>
                <a:ea typeface="Arial"/>
                <a:cs typeface="Arial"/>
                <a:sym typeface="Arial"/>
              </a:rPr>
              <a:t>Boston University</a:t>
            </a:r>
            <a:r>
              <a:rPr b="0" i="0" lang="en-US" sz="1200" u="none" cap="none" strike="noStrike">
                <a:solidFill>
                  <a:schemeClr val="lt1"/>
                </a:solidFill>
                <a:latin typeface="Arial"/>
                <a:ea typeface="Arial"/>
                <a:cs typeface="Arial"/>
                <a:sym typeface="Arial"/>
              </a:rPr>
              <a:t> Slideshow Title Goes Here</a:t>
            </a:r>
            <a:endParaRPr/>
          </a:p>
        </p:txBody>
      </p:sp>
      <p:pic>
        <p:nvPicPr>
          <p:cNvPr id="15" name="Google Shape;15;p10"/>
          <p:cNvPicPr preferRelativeResize="0"/>
          <p:nvPr/>
        </p:nvPicPr>
        <p:blipFill rotWithShape="1">
          <a:blip r:embed="rId1">
            <a:alphaModFix/>
          </a:blip>
          <a:srcRect b="0" l="0" r="0" t="0"/>
          <a:stretch/>
        </p:blipFill>
        <p:spPr>
          <a:xfrm>
            <a:off x="609600" y="5867400"/>
            <a:ext cx="2438400" cy="804863"/>
          </a:xfrm>
          <a:prstGeom prst="rect">
            <a:avLst/>
          </a:prstGeom>
          <a:noFill/>
          <a:ln>
            <a:noFill/>
          </a:ln>
        </p:spPr>
      </p:pic>
      <p:cxnSp>
        <p:nvCxnSpPr>
          <p:cNvPr id="16" name="Google Shape;16;p10"/>
          <p:cNvCxnSpPr/>
          <p:nvPr/>
        </p:nvCxnSpPr>
        <p:spPr>
          <a:xfrm>
            <a:off x="0" y="5715000"/>
            <a:ext cx="9144000" cy="0"/>
          </a:xfrm>
          <a:prstGeom prst="straightConnector1">
            <a:avLst/>
          </a:prstGeom>
          <a:noFill/>
          <a:ln cap="flat" cmpd="sng" w="38100">
            <a:solidFill>
              <a:srgbClr val="CF0A2C"/>
            </a:solidFill>
            <a:prstDash val="solid"/>
            <a:miter lim="800000"/>
            <a:headEnd len="sm" w="sm" type="none"/>
            <a:tailEnd len="sm" w="sm" type="none"/>
          </a:ln>
        </p:spPr>
      </p:cxnSp>
      <p:pic>
        <p:nvPicPr>
          <p:cNvPr descr="standardfooter_sized.jpg" id="17" name="Google Shape;17;p10"/>
          <p:cNvPicPr preferRelativeResize="0"/>
          <p:nvPr/>
        </p:nvPicPr>
        <p:blipFill rotWithShape="1">
          <a:blip r:embed="rId2">
            <a:alphaModFix/>
          </a:blip>
          <a:srcRect b="0" l="0" r="0" t="93661"/>
          <a:stretch/>
        </p:blipFill>
        <p:spPr>
          <a:xfrm>
            <a:off x="0" y="0"/>
            <a:ext cx="9144000" cy="33813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6" name="Shape 66"/>
        <p:cNvGrpSpPr/>
        <p:nvPr/>
      </p:nvGrpSpPr>
      <p:grpSpPr>
        <a:xfrm>
          <a:off x="0" y="0"/>
          <a:ext cx="0" cy="0"/>
          <a:chOff x="0" y="0"/>
          <a:chExt cx="0" cy="0"/>
        </a:xfrm>
      </p:grpSpPr>
      <p:sp>
        <p:nvSpPr>
          <p:cNvPr id="67" name="Google Shape;67;p2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8" name="Google Shape;68;p2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9" name="Google Shape;69;p2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2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2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
          <p:cNvSpPr txBox="1"/>
          <p:nvPr>
            <p:ph type="ctrTitle"/>
          </p:nvPr>
        </p:nvSpPr>
        <p:spPr>
          <a:xfrm>
            <a:off x="685800" y="1600200"/>
            <a:ext cx="77724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Frequency, Types, and Modes of Supervision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153" name="Google Shape;153;p2"/>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Learning Objectives</a:t>
            </a:r>
            <a:endParaRPr/>
          </a:p>
        </p:txBody>
      </p:sp>
      <p:sp>
        <p:nvSpPr>
          <p:cNvPr id="154" name="Google Shape;154;p2"/>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000"/>
              <a:buNone/>
            </a:pPr>
            <a:r>
              <a:rPr lang="en-US" sz="2000"/>
              <a:t>At the end of this unit, participants will be able to:</a:t>
            </a:r>
            <a:endParaRPr/>
          </a:p>
          <a:p>
            <a:pPr indent="-342900" lvl="0" marL="342900" rtl="0" algn="l">
              <a:spcBef>
                <a:spcPts val="400"/>
              </a:spcBef>
              <a:spcAft>
                <a:spcPts val="0"/>
              </a:spcAft>
              <a:buClr>
                <a:srgbClr val="CC0000"/>
              </a:buClr>
              <a:buSzPts val="2000"/>
              <a:buFont typeface="Noto Sans Symbols"/>
              <a:buChar char="▪"/>
            </a:pPr>
            <a:r>
              <a:rPr lang="en-US" sz="2000"/>
              <a:t>Identify and describe the two types of supervision</a:t>
            </a:r>
            <a:endParaRPr/>
          </a:p>
          <a:p>
            <a:pPr indent="-342900" lvl="0" marL="342900" rtl="0" algn="l">
              <a:spcBef>
                <a:spcPts val="400"/>
              </a:spcBef>
              <a:spcAft>
                <a:spcPts val="0"/>
              </a:spcAft>
              <a:buClr>
                <a:srgbClr val="CC0000"/>
              </a:buClr>
              <a:buSzPts val="2000"/>
              <a:buFont typeface="Noto Sans Symbols"/>
              <a:buChar char="▪"/>
            </a:pPr>
            <a:r>
              <a:rPr lang="en-US" sz="2000"/>
              <a:t>Define administrative and clinical supervision</a:t>
            </a:r>
            <a:endParaRPr/>
          </a:p>
          <a:p>
            <a:pPr indent="-342900" lvl="0" marL="342900" rtl="0" algn="l">
              <a:spcBef>
                <a:spcPts val="400"/>
              </a:spcBef>
              <a:spcAft>
                <a:spcPts val="0"/>
              </a:spcAft>
              <a:buClr>
                <a:srgbClr val="CC0000"/>
              </a:buClr>
              <a:buSzPts val="2000"/>
              <a:buFont typeface="Noto Sans Symbols"/>
              <a:buChar char="▪"/>
            </a:pPr>
            <a:r>
              <a:rPr lang="en-US" sz="2000"/>
              <a:t>State who provides and how often one receives administrative and clinical supervision</a:t>
            </a:r>
            <a:endParaRPr/>
          </a:p>
          <a:p>
            <a:pPr indent="-158750" lvl="1" marL="742950" rtl="0" algn="l">
              <a:spcBef>
                <a:spcPts val="400"/>
              </a:spcBef>
              <a:spcAft>
                <a:spcPts val="0"/>
              </a:spcAft>
              <a:buClr>
                <a:srgbClr val="CC0000"/>
              </a:buClr>
              <a:buSzPts val="2000"/>
              <a:buFont typeface="Noto Sans Symbols"/>
              <a:buNone/>
            </a:pPr>
            <a:r>
              <a:t/>
            </a:r>
            <a:endParaRPr sz="2000"/>
          </a:p>
        </p:txBody>
      </p:sp>
      <p:sp>
        <p:nvSpPr>
          <p:cNvPr id="155" name="Google Shape;155;p2"/>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3"/>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162" name="Google Shape;162;p3"/>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Framework for Supervision</a:t>
            </a:r>
            <a:endParaRPr/>
          </a:p>
        </p:txBody>
      </p:sp>
      <p:sp>
        <p:nvSpPr>
          <p:cNvPr id="163" name="Google Shape;163;p3"/>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grpSp>
        <p:nvGrpSpPr>
          <p:cNvPr id="164" name="Google Shape;164;p3"/>
          <p:cNvGrpSpPr/>
          <p:nvPr/>
        </p:nvGrpSpPr>
        <p:grpSpPr>
          <a:xfrm>
            <a:off x="1282766" y="1282890"/>
            <a:ext cx="6537278" cy="4367283"/>
            <a:chOff x="992095" y="1549285"/>
            <a:chExt cx="7239000" cy="4800600"/>
          </a:xfrm>
        </p:grpSpPr>
        <p:sp>
          <p:nvSpPr>
            <p:cNvPr id="165" name="Google Shape;165;p3"/>
            <p:cNvSpPr/>
            <p:nvPr/>
          </p:nvSpPr>
          <p:spPr>
            <a:xfrm>
              <a:off x="992095" y="1549285"/>
              <a:ext cx="7239000" cy="4800600"/>
            </a:xfrm>
            <a:prstGeom prst="ellipse">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sp>
          <p:nvSpPr>
            <p:cNvPr id="166" name="Google Shape;166;p3"/>
            <p:cNvSpPr/>
            <p:nvPr/>
          </p:nvSpPr>
          <p:spPr>
            <a:xfrm rot="2416661">
              <a:off x="5916723" y="2037319"/>
              <a:ext cx="533670" cy="457789"/>
            </a:xfrm>
            <a:prstGeom prst="rightArrow">
              <a:avLst>
                <a:gd fmla="val 50000" name="adj1"/>
                <a:gd fmla="val 29167" name="adj2"/>
              </a:avLst>
            </a:prstGeom>
            <a:solidFill>
              <a:schemeClr val="dk1"/>
            </a:solid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sp>
          <p:nvSpPr>
            <p:cNvPr id="167" name="Google Shape;167;p3"/>
            <p:cNvSpPr/>
            <p:nvPr/>
          </p:nvSpPr>
          <p:spPr>
            <a:xfrm>
              <a:off x="5103382" y="2561095"/>
              <a:ext cx="2229254" cy="973318"/>
            </a:xfrm>
            <a:prstGeom prst="roundRect">
              <a:avLst>
                <a:gd fmla="val 16667" name="adj"/>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Set the Agenda</a:t>
              </a:r>
              <a:endParaRPr/>
            </a:p>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Assess</a:t>
              </a:r>
              <a:endParaRPr/>
            </a:p>
          </p:txBody>
        </p:sp>
        <p:sp>
          <p:nvSpPr>
            <p:cNvPr id="168" name="Google Shape;168;p3"/>
            <p:cNvSpPr/>
            <p:nvPr/>
          </p:nvSpPr>
          <p:spPr>
            <a:xfrm>
              <a:off x="3398340" y="1788490"/>
              <a:ext cx="2248170" cy="610386"/>
            </a:xfrm>
            <a:prstGeom prst="roundRect">
              <a:avLst>
                <a:gd fmla="val 16667" name="adj"/>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000" u="none" cap="none" strike="noStrike">
                <a:solidFill>
                  <a:srgbClr val="000000"/>
                </a:solidFill>
                <a:latin typeface="Garamond"/>
                <a:ea typeface="Garamond"/>
                <a:cs typeface="Garamond"/>
                <a:sym typeface="Garamond"/>
              </a:endParaRPr>
            </a:p>
            <a:p>
              <a:pPr indent="0" lvl="0" marL="0" marR="0" rtl="0" algn="ctr">
                <a:spcBef>
                  <a:spcPts val="0"/>
                </a:spcBef>
                <a:spcAft>
                  <a:spcPts val="0"/>
                </a:spcAft>
                <a:buNone/>
              </a:pPr>
              <a:r>
                <a:rPr b="0" i="0" lang="en-US" sz="1600" u="none" cap="none" strike="noStrike">
                  <a:solidFill>
                    <a:srgbClr val="000000"/>
                  </a:solidFill>
                  <a:latin typeface="Josefin Sans"/>
                  <a:ea typeface="Josefin Sans"/>
                  <a:cs typeface="Josefin Sans"/>
                  <a:sym typeface="Josefin Sans"/>
                </a:rPr>
                <a:t>Create the Space</a:t>
              </a:r>
              <a:endParaRPr/>
            </a:p>
            <a:p>
              <a:pPr indent="-215900" lvl="0" marL="342900" marR="0" rtl="0" algn="l">
                <a:spcBef>
                  <a:spcPts val="0"/>
                </a:spcBef>
                <a:spcAft>
                  <a:spcPts val="0"/>
                </a:spcAft>
                <a:buClr>
                  <a:schemeClr val="dk1"/>
                </a:buClr>
                <a:buSzPts val="2000"/>
                <a:buFont typeface="Arial"/>
                <a:buNone/>
              </a:pPr>
              <a:r>
                <a:t/>
              </a:r>
              <a:endParaRPr b="0" i="0" sz="2000" u="none" cap="none" strike="noStrike">
                <a:solidFill>
                  <a:srgbClr val="000000"/>
                </a:solidFill>
                <a:latin typeface="Garamond"/>
                <a:ea typeface="Garamond"/>
                <a:cs typeface="Garamond"/>
                <a:sym typeface="Garamond"/>
              </a:endParaRPr>
            </a:p>
          </p:txBody>
        </p:sp>
        <p:sp>
          <p:nvSpPr>
            <p:cNvPr id="169" name="Google Shape;169;p3"/>
            <p:cNvSpPr/>
            <p:nvPr/>
          </p:nvSpPr>
          <p:spPr>
            <a:xfrm>
              <a:off x="1925677" y="4597187"/>
              <a:ext cx="2414351" cy="859316"/>
            </a:xfrm>
            <a:prstGeom prst="roundRect">
              <a:avLst>
                <a:gd fmla="val 16667" name="adj"/>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Develop Plan</a:t>
              </a:r>
              <a:endParaRPr/>
            </a:p>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Provide Resources</a:t>
              </a:r>
              <a:endParaRPr/>
            </a:p>
          </p:txBody>
        </p:sp>
        <p:sp>
          <p:nvSpPr>
            <p:cNvPr id="170" name="Google Shape;170;p3"/>
            <p:cNvSpPr/>
            <p:nvPr/>
          </p:nvSpPr>
          <p:spPr>
            <a:xfrm>
              <a:off x="5277669" y="4597187"/>
              <a:ext cx="2054967" cy="934725"/>
            </a:xfrm>
            <a:prstGeom prst="roundRect">
              <a:avLst>
                <a:gd fmla="val 16667" name="adj"/>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600" u="none" cap="none" strike="noStrike">
                  <a:solidFill>
                    <a:srgbClr val="000000"/>
                  </a:solidFill>
                  <a:latin typeface="Josefin Sans"/>
                  <a:ea typeface="Josefin Sans"/>
                  <a:cs typeface="Josefin Sans"/>
                  <a:sym typeface="Josefin Sans"/>
                </a:rPr>
                <a:t>Case Consultation</a:t>
              </a:r>
              <a:endParaRPr/>
            </a:p>
          </p:txBody>
        </p:sp>
        <p:sp>
          <p:nvSpPr>
            <p:cNvPr id="171" name="Google Shape;171;p3"/>
            <p:cNvSpPr/>
            <p:nvPr/>
          </p:nvSpPr>
          <p:spPr>
            <a:xfrm>
              <a:off x="1889200" y="2561095"/>
              <a:ext cx="2450829" cy="973318"/>
            </a:xfrm>
            <a:prstGeom prst="roundRect">
              <a:avLst>
                <a:gd fmla="val 16667" name="adj"/>
              </a:avLst>
            </a:prstGeom>
            <a:no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Accept CHW</a:t>
              </a:r>
              <a:endParaRPr/>
            </a:p>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Implement Plan</a:t>
              </a:r>
              <a:endParaRPr/>
            </a:p>
            <a:p>
              <a:pPr indent="-137160" lvl="0" marL="137160" marR="0" rtl="0" algn="l">
                <a:spcBef>
                  <a:spcPts val="0"/>
                </a:spcBef>
                <a:spcAft>
                  <a:spcPts val="0"/>
                </a:spcAft>
                <a:buClr>
                  <a:srgbClr val="000000"/>
                </a:buClr>
                <a:buSzPts val="1600"/>
                <a:buFont typeface="Arial"/>
                <a:buChar char="•"/>
              </a:pPr>
              <a:r>
                <a:rPr b="0" i="0" lang="en-US" sz="1600" u="none" cap="none" strike="noStrike">
                  <a:solidFill>
                    <a:srgbClr val="000000"/>
                  </a:solidFill>
                  <a:latin typeface="Josefin Sans"/>
                  <a:ea typeface="Josefin Sans"/>
                  <a:cs typeface="Josefin Sans"/>
                  <a:sym typeface="Josefin Sans"/>
                </a:rPr>
                <a:t>Evaluate</a:t>
              </a:r>
              <a:endParaRPr/>
            </a:p>
          </p:txBody>
        </p:sp>
        <p:sp>
          <p:nvSpPr>
            <p:cNvPr id="172" name="Google Shape;172;p3"/>
            <p:cNvSpPr/>
            <p:nvPr/>
          </p:nvSpPr>
          <p:spPr>
            <a:xfrm rot="-937874">
              <a:off x="2583648" y="1980954"/>
              <a:ext cx="532319" cy="456414"/>
            </a:xfrm>
            <a:prstGeom prst="rightArrow">
              <a:avLst>
                <a:gd fmla="val 50000" name="adj1"/>
                <a:gd fmla="val 29167" name="adj2"/>
              </a:avLst>
            </a:prstGeom>
            <a:solidFill>
              <a:schemeClr val="dk1"/>
            </a:solid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sp>
          <p:nvSpPr>
            <p:cNvPr id="173" name="Google Shape;173;p3"/>
            <p:cNvSpPr txBox="1"/>
            <p:nvPr/>
          </p:nvSpPr>
          <p:spPr>
            <a:xfrm>
              <a:off x="2960595" y="3636142"/>
              <a:ext cx="3188511" cy="859315"/>
            </a:xfrm>
            <a:prstGeom prst="rect">
              <a:avLst/>
            </a:prstGeom>
            <a:noFill/>
            <a:ln cap="flat" cmpd="sng" w="9525">
              <a:solidFill>
                <a:srgbClr val="80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91666"/>
                </a:lnSpc>
                <a:spcBef>
                  <a:spcPts val="0"/>
                </a:spcBef>
                <a:spcAft>
                  <a:spcPts val="0"/>
                </a:spcAft>
                <a:buNone/>
              </a:pPr>
              <a:r>
                <a:rPr b="0" i="0" lang="en-US" sz="2400" u="none" cap="none" strike="noStrike">
                  <a:solidFill>
                    <a:srgbClr val="000000"/>
                  </a:solidFill>
                  <a:latin typeface="Josefin Sans SemiBold"/>
                  <a:ea typeface="Josefin Sans SemiBold"/>
                  <a:cs typeface="Josefin Sans SemiBold"/>
                  <a:sym typeface="Josefin Sans SemiBold"/>
                </a:rPr>
                <a:t>Continuous Feedback</a:t>
              </a:r>
              <a:endParaRPr/>
            </a:p>
          </p:txBody>
        </p:sp>
        <p:sp>
          <p:nvSpPr>
            <p:cNvPr id="174" name="Google Shape;174;p3"/>
            <p:cNvSpPr/>
            <p:nvPr/>
          </p:nvSpPr>
          <p:spPr>
            <a:xfrm>
              <a:off x="4400829" y="4800551"/>
              <a:ext cx="571500" cy="380803"/>
            </a:xfrm>
            <a:prstGeom prst="leftArrow">
              <a:avLst>
                <a:gd fmla="val 50000" name="adj1"/>
                <a:gd fmla="val 55000" name="adj2"/>
              </a:avLst>
            </a:prstGeom>
            <a:solidFill>
              <a:schemeClr val="dk1"/>
            </a:solid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sp>
          <p:nvSpPr>
            <p:cNvPr id="175" name="Google Shape;175;p3"/>
            <p:cNvSpPr/>
            <p:nvPr/>
          </p:nvSpPr>
          <p:spPr>
            <a:xfrm>
              <a:off x="7332638" y="2951522"/>
              <a:ext cx="591766" cy="1875148"/>
            </a:xfrm>
            <a:prstGeom prst="curvedLeftArrow">
              <a:avLst>
                <a:gd fmla="val 75000" name="adj1"/>
                <a:gd fmla="val 150000" name="adj2"/>
                <a:gd fmla="val 33333" name="adj3"/>
              </a:avLst>
            </a:prstGeom>
            <a:solidFill>
              <a:schemeClr val="dk1"/>
            </a:solidFill>
            <a:ln cap="flat" cmpd="sng" w="9525">
              <a:solidFill>
                <a:srgbClr val="8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sp>
          <p:nvSpPr>
            <p:cNvPr id="176" name="Google Shape;176;p3"/>
            <p:cNvSpPr/>
            <p:nvPr/>
          </p:nvSpPr>
          <p:spPr>
            <a:xfrm flipH="1" rot="10772596">
              <a:off x="1225829" y="3190727"/>
              <a:ext cx="466117" cy="1789914"/>
            </a:xfrm>
            <a:prstGeom prst="curvedRightArrow">
              <a:avLst>
                <a:gd fmla="val 72689" name="adj1"/>
                <a:gd fmla="val 145378" name="adj2"/>
                <a:gd fmla="val 33333" name="adj3"/>
              </a:avLst>
            </a:prstGeom>
            <a:solidFill>
              <a:schemeClr val="dk1"/>
            </a:solidFill>
            <a:ln cap="flat" cmpd="sng" w="9525">
              <a:solidFill>
                <a:srgbClr val="8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3"/>
            <p:cNvSpPr txBox="1"/>
            <p:nvPr/>
          </p:nvSpPr>
          <p:spPr>
            <a:xfrm flipH="1" rot="-27404">
              <a:off x="1225825" y="3190725"/>
              <a:ext cx="466117" cy="178991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2E1700"/>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4"/>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184" name="Google Shape;184;p4"/>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Supervision Basics</a:t>
            </a:r>
            <a:endParaRPr/>
          </a:p>
        </p:txBody>
      </p:sp>
      <p:sp>
        <p:nvSpPr>
          <p:cNvPr id="185" name="Google Shape;185;p4"/>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000"/>
              <a:buFont typeface="Noto Sans Symbols"/>
              <a:buChar char="▪"/>
            </a:pPr>
            <a:r>
              <a:rPr lang="en-US" sz="2000"/>
              <a:t>Regularly scheduled meeting and time </a:t>
            </a:r>
            <a:endParaRPr/>
          </a:p>
          <a:p>
            <a:pPr indent="-342900" lvl="0" marL="342900" rtl="0" algn="l">
              <a:spcBef>
                <a:spcPts val="400"/>
              </a:spcBef>
              <a:spcAft>
                <a:spcPts val="0"/>
              </a:spcAft>
              <a:buClr>
                <a:srgbClr val="CC0000"/>
              </a:buClr>
              <a:buSzPts val="2000"/>
              <a:buFont typeface="Noto Sans Symbols"/>
              <a:buChar char="▪"/>
            </a:pPr>
            <a:r>
              <a:rPr lang="en-US" sz="2000"/>
              <a:t>Clearly define the role of the administrative and clinical supervisor </a:t>
            </a:r>
            <a:endParaRPr/>
          </a:p>
          <a:p>
            <a:pPr indent="-342900" lvl="0" marL="342900" rtl="0" algn="l">
              <a:spcBef>
                <a:spcPts val="400"/>
              </a:spcBef>
              <a:spcAft>
                <a:spcPts val="0"/>
              </a:spcAft>
              <a:buClr>
                <a:srgbClr val="CC0000"/>
              </a:buClr>
              <a:buSzPts val="2000"/>
              <a:buFont typeface="Noto Sans Symbols"/>
              <a:buChar char="▪"/>
            </a:pPr>
            <a:r>
              <a:rPr lang="en-US" sz="2000"/>
              <a:t>Administrative and clinical supervisor should be different people</a:t>
            </a:r>
            <a:endParaRPr/>
          </a:p>
          <a:p>
            <a:pPr indent="-342900" lvl="0" marL="342900" rtl="0" algn="l">
              <a:spcBef>
                <a:spcPts val="400"/>
              </a:spcBef>
              <a:spcAft>
                <a:spcPts val="0"/>
              </a:spcAft>
              <a:buClr>
                <a:srgbClr val="CC0000"/>
              </a:buClr>
              <a:buSzPts val="2000"/>
              <a:buFont typeface="Noto Sans Symbols"/>
              <a:buChar char="▪"/>
            </a:pPr>
            <a:r>
              <a:rPr lang="en-US" sz="2000"/>
              <a:t>Administrative supervision can be provided by a non-licensed practitioner</a:t>
            </a:r>
            <a:endParaRPr/>
          </a:p>
          <a:p>
            <a:pPr indent="-342900" lvl="0" marL="342900" rtl="0" algn="l">
              <a:spcBef>
                <a:spcPts val="400"/>
              </a:spcBef>
              <a:spcAft>
                <a:spcPts val="0"/>
              </a:spcAft>
              <a:buClr>
                <a:srgbClr val="CC0000"/>
              </a:buClr>
              <a:buSzPts val="2000"/>
              <a:buFont typeface="Noto Sans Symbols"/>
              <a:buChar char="▪"/>
            </a:pPr>
            <a:r>
              <a:rPr lang="en-US" sz="2000"/>
              <a:t>Clinical supervision is always provided by a licensed practitioner</a:t>
            </a:r>
            <a:endParaRPr/>
          </a:p>
          <a:p>
            <a:pPr indent="-342900" lvl="0" marL="342900" rtl="0" algn="l">
              <a:spcBef>
                <a:spcPts val="400"/>
              </a:spcBef>
              <a:spcAft>
                <a:spcPts val="0"/>
              </a:spcAft>
              <a:buClr>
                <a:srgbClr val="CC0000"/>
              </a:buClr>
              <a:buSzPts val="2000"/>
              <a:buFont typeface="Noto Sans Symbols"/>
              <a:buChar char="▪"/>
            </a:pPr>
            <a:r>
              <a:rPr lang="en-US" sz="2000"/>
              <a:t>Collaboration between the administrative and clinical supervisor must occur</a:t>
            </a:r>
            <a:endParaRPr/>
          </a:p>
        </p:txBody>
      </p:sp>
      <p:sp>
        <p:nvSpPr>
          <p:cNvPr id="186" name="Google Shape;186;p4"/>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5"/>
          <p:cNvSpPr txBox="1"/>
          <p:nvPr>
            <p:ph idx="11" type="ftr"/>
          </p:nvPr>
        </p:nvSpPr>
        <p:spPr>
          <a:xfrm>
            <a:off x="609600" y="381000"/>
            <a:ext cx="5608706"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US" sz="1200" u="none" cap="none" strike="noStrike">
                <a:solidFill>
                  <a:srgbClr val="FFFFFF"/>
                </a:solidFill>
                <a:latin typeface="Arial"/>
                <a:ea typeface="Arial"/>
                <a:cs typeface="Arial"/>
                <a:sym typeface="Arial"/>
              </a:rPr>
              <a:t>Types of Supervision</a:t>
            </a:r>
            <a:endParaRPr/>
          </a:p>
        </p:txBody>
      </p:sp>
      <p:sp>
        <p:nvSpPr>
          <p:cNvPr id="193" name="Google Shape;193;p5"/>
          <p:cNvSpPr txBox="1"/>
          <p:nvPr>
            <p:ph type="title"/>
          </p:nvPr>
        </p:nvSpPr>
        <p:spPr>
          <a:xfrm>
            <a:off x="609599" y="762000"/>
            <a:ext cx="8706052"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Types of Supervision</a:t>
            </a:r>
            <a:endParaRPr/>
          </a:p>
        </p:txBody>
      </p:sp>
      <p:sp>
        <p:nvSpPr>
          <p:cNvPr id="194" name="Google Shape;194;p5"/>
          <p:cNvSpPr/>
          <p:nvPr/>
        </p:nvSpPr>
        <p:spPr>
          <a:xfrm>
            <a:off x="-2060576" y="-676275"/>
            <a:ext cx="202304" cy="457200"/>
          </a:xfrm>
          <a:prstGeom prst="rect">
            <a:avLst/>
          </a:prstGeom>
          <a:noFill/>
          <a:ln>
            <a:noFill/>
          </a:ln>
        </p:spPr>
        <p:txBody>
          <a:bodyPr anchorCtr="0" anchor="t" bIns="45700" lIns="91425" spcFirstLastPara="1" rIns="91425" wrap="square" tIns="45700">
            <a:spAutoFit/>
          </a:bodyPr>
          <a:lstStyle/>
          <a:p>
            <a:pPr indent="-190500" lvl="0" marL="342900" marR="0" rtl="0" algn="l">
              <a:lnSpc>
                <a:spcPct val="100000"/>
              </a:lnSpc>
              <a:spcBef>
                <a:spcPts val="0"/>
              </a:spcBef>
              <a:spcAft>
                <a:spcPts val="0"/>
              </a:spcAft>
              <a:buClr>
                <a:schemeClr val="dk1"/>
              </a:buClr>
              <a:buSzPts val="2400"/>
              <a:buFont typeface="Noto Sans Symbols"/>
              <a:buNone/>
            </a:pPr>
            <a:r>
              <a:t/>
            </a:r>
            <a:endParaRPr b="0" i="0" sz="2400" u="none" cap="none" strike="noStrike">
              <a:solidFill>
                <a:srgbClr val="000000"/>
              </a:solidFill>
              <a:latin typeface="Arial"/>
              <a:ea typeface="Arial"/>
              <a:cs typeface="Arial"/>
              <a:sym typeface="Arial"/>
            </a:endParaRPr>
          </a:p>
        </p:txBody>
      </p:sp>
      <p:grpSp>
        <p:nvGrpSpPr>
          <p:cNvPr id="195" name="Google Shape;195;p5"/>
          <p:cNvGrpSpPr/>
          <p:nvPr/>
        </p:nvGrpSpPr>
        <p:grpSpPr>
          <a:xfrm>
            <a:off x="841635" y="1453821"/>
            <a:ext cx="5556519" cy="3950357"/>
            <a:chOff x="811059" y="1118775"/>
            <a:chExt cx="5057896" cy="3950357"/>
          </a:xfrm>
        </p:grpSpPr>
        <p:sp>
          <p:nvSpPr>
            <p:cNvPr id="196" name="Google Shape;196;p5"/>
            <p:cNvSpPr/>
            <p:nvPr/>
          </p:nvSpPr>
          <p:spPr>
            <a:xfrm>
              <a:off x="811059" y="1118775"/>
              <a:ext cx="5057896" cy="3950357"/>
            </a:xfrm>
            <a:prstGeom prst="ellipse">
              <a:avLst/>
            </a:prstGeom>
            <a:solidFill>
              <a:schemeClr val="accent1">
                <a:alpha val="49803"/>
              </a:scheme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5"/>
            <p:cNvSpPr txBox="1"/>
            <p:nvPr/>
          </p:nvSpPr>
          <p:spPr>
            <a:xfrm>
              <a:off x="1517342" y="1584607"/>
              <a:ext cx="2916264" cy="3018693"/>
            </a:xfrm>
            <a:prstGeom prst="rect">
              <a:avLst/>
            </a:prstGeom>
            <a:noFill/>
            <a:ln>
              <a:noFill/>
            </a:ln>
          </p:spPr>
          <p:txBody>
            <a:bodyPr anchorCtr="0" anchor="ctr" bIns="0" lIns="0" spcFirstLastPara="1" rIns="0" wrap="square" tIns="0">
              <a:noAutofit/>
            </a:bodyPr>
            <a:lstStyle/>
            <a:p>
              <a:pPr indent="-95250" lvl="0" marL="171450" marR="0" rtl="0" algn="ctr">
                <a:lnSpc>
                  <a:spcPct val="90000"/>
                </a:lnSpc>
                <a:spcBef>
                  <a:spcPts val="0"/>
                </a:spcBef>
                <a:spcAft>
                  <a:spcPts val="0"/>
                </a:spcAft>
                <a:buClr>
                  <a:schemeClr val="dk1"/>
                </a:buClr>
                <a:buSzPts val="1200"/>
                <a:buFont typeface="Noto Sans Symbols"/>
                <a:buNone/>
              </a:pPr>
              <a:r>
                <a:t/>
              </a:r>
              <a:endParaRPr b="0" i="0" sz="1200" u="none" cap="none" strike="noStrike">
                <a:solidFill>
                  <a:schemeClr val="dk1"/>
                </a:solidFill>
                <a:latin typeface="Arial"/>
                <a:ea typeface="Arial"/>
                <a:cs typeface="Arial"/>
                <a:sym typeface="Arial"/>
              </a:endParaRPr>
            </a:p>
          </p:txBody>
        </p:sp>
      </p:grpSp>
      <p:grpSp>
        <p:nvGrpSpPr>
          <p:cNvPr id="198" name="Google Shape;198;p5"/>
          <p:cNvGrpSpPr/>
          <p:nvPr/>
        </p:nvGrpSpPr>
        <p:grpSpPr>
          <a:xfrm>
            <a:off x="3476879" y="1429996"/>
            <a:ext cx="5439332" cy="3932553"/>
            <a:chOff x="3493123" y="1063132"/>
            <a:chExt cx="4951224" cy="3932553"/>
          </a:xfrm>
        </p:grpSpPr>
        <p:sp>
          <p:nvSpPr>
            <p:cNvPr id="199" name="Google Shape;199;p5"/>
            <p:cNvSpPr/>
            <p:nvPr/>
          </p:nvSpPr>
          <p:spPr>
            <a:xfrm>
              <a:off x="3493123" y="1063132"/>
              <a:ext cx="4951224" cy="3932553"/>
            </a:xfrm>
            <a:prstGeom prst="ellipse">
              <a:avLst/>
            </a:prstGeom>
            <a:solidFill>
              <a:schemeClr val="accent1">
                <a:alpha val="49803"/>
              </a:schemeClr>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5"/>
            <p:cNvSpPr txBox="1"/>
            <p:nvPr/>
          </p:nvSpPr>
          <p:spPr>
            <a:xfrm>
              <a:off x="4898200" y="1526865"/>
              <a:ext cx="2854760" cy="3005088"/>
            </a:xfrm>
            <a:prstGeom prst="rect">
              <a:avLst/>
            </a:prstGeom>
            <a:noFill/>
            <a:ln>
              <a:noFill/>
            </a:ln>
          </p:spPr>
          <p:txBody>
            <a:bodyPr anchorCtr="0" anchor="ctr" bIns="0" lIns="0" spcFirstLastPara="1" rIns="0" wrap="square" tIns="0">
              <a:noAutofit/>
            </a:bodyPr>
            <a:lstStyle/>
            <a:p>
              <a:pPr indent="-444500" lvl="0" marL="857250" marR="0" rtl="0" algn="ctr">
                <a:lnSpc>
                  <a:spcPct val="90000"/>
                </a:lnSpc>
                <a:spcBef>
                  <a:spcPts val="0"/>
                </a:spcBef>
                <a:spcAft>
                  <a:spcPts val="0"/>
                </a:spcAft>
                <a:buClr>
                  <a:schemeClr val="dk1"/>
                </a:buClr>
                <a:buSzPts val="6500"/>
                <a:buFont typeface="Noto Sans Symbols"/>
                <a:buNone/>
              </a:pPr>
              <a:r>
                <a:t/>
              </a:r>
              <a:endParaRPr b="0" i="0" sz="6500" u="none" cap="none" strike="noStrike">
                <a:solidFill>
                  <a:schemeClr val="dk1"/>
                </a:solidFill>
                <a:latin typeface="Arial"/>
                <a:ea typeface="Arial"/>
                <a:cs typeface="Arial"/>
                <a:sym typeface="Arial"/>
              </a:endParaRPr>
            </a:p>
          </p:txBody>
        </p:sp>
      </p:grpSp>
      <p:sp>
        <p:nvSpPr>
          <p:cNvPr id="201" name="Google Shape;201;p5"/>
          <p:cNvSpPr/>
          <p:nvPr/>
        </p:nvSpPr>
        <p:spPr>
          <a:xfrm>
            <a:off x="1644852" y="2458508"/>
            <a:ext cx="179484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000000"/>
                </a:solidFill>
                <a:latin typeface="Arial"/>
                <a:ea typeface="Arial"/>
                <a:cs typeface="Arial"/>
                <a:sym typeface="Arial"/>
              </a:rPr>
              <a:t>Administrative</a:t>
            </a:r>
            <a:endParaRPr sz="1800">
              <a:solidFill>
                <a:schemeClr val="dk1"/>
              </a:solidFill>
              <a:latin typeface="Arial"/>
              <a:ea typeface="Arial"/>
              <a:cs typeface="Arial"/>
              <a:sym typeface="Arial"/>
            </a:endParaRPr>
          </a:p>
        </p:txBody>
      </p:sp>
      <p:sp>
        <p:nvSpPr>
          <p:cNvPr id="202" name="Google Shape;202;p5"/>
          <p:cNvSpPr txBox="1"/>
          <p:nvPr/>
        </p:nvSpPr>
        <p:spPr>
          <a:xfrm>
            <a:off x="6253218" y="2381707"/>
            <a:ext cx="131274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000000"/>
                </a:solidFill>
                <a:latin typeface="Arial"/>
                <a:ea typeface="Arial"/>
                <a:cs typeface="Arial"/>
                <a:sym typeface="Arial"/>
              </a:rPr>
              <a:t>Clinical</a:t>
            </a:r>
            <a:endParaRPr/>
          </a:p>
        </p:txBody>
      </p:sp>
      <p:sp>
        <p:nvSpPr>
          <p:cNvPr id="203" name="Google Shape;203;p5"/>
          <p:cNvSpPr txBox="1"/>
          <p:nvPr/>
        </p:nvSpPr>
        <p:spPr>
          <a:xfrm>
            <a:off x="1460499" y="2807562"/>
            <a:ext cx="1943718" cy="156966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Day to day task completion</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Keeping CHW goal-focused</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Progress feedback</a:t>
            </a:r>
            <a:endParaRPr/>
          </a:p>
        </p:txBody>
      </p:sp>
      <p:sp>
        <p:nvSpPr>
          <p:cNvPr id="204" name="Google Shape;204;p5"/>
          <p:cNvSpPr txBox="1"/>
          <p:nvPr/>
        </p:nvSpPr>
        <p:spPr>
          <a:xfrm>
            <a:off x="4020593" y="2824006"/>
            <a:ext cx="1787528" cy="156966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Self-care advocacy</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Advocacy for importance of CHW to team</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Confidentiality</a:t>
            </a:r>
            <a:endParaRPr/>
          </a:p>
        </p:txBody>
      </p:sp>
      <p:sp>
        <p:nvSpPr>
          <p:cNvPr id="205" name="Google Shape;205;p5"/>
          <p:cNvSpPr txBox="1"/>
          <p:nvPr/>
        </p:nvSpPr>
        <p:spPr>
          <a:xfrm>
            <a:off x="6316524" y="2824006"/>
            <a:ext cx="2148609" cy="181588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Boundary building</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Unpacking challenging clinical scenarios</a:t>
            </a:r>
            <a:endParaRPr/>
          </a:p>
          <a:p>
            <a:pPr indent="-285750" lvl="0" marL="285750" marR="0" rtl="0" algn="l">
              <a:spcBef>
                <a:spcPts val="0"/>
              </a:spcBef>
              <a:spcAft>
                <a:spcPts val="0"/>
              </a:spcAft>
              <a:buClr>
                <a:srgbClr val="000000"/>
              </a:buClr>
              <a:buSzPts val="1600"/>
              <a:buFont typeface="Noto Sans Symbols"/>
              <a:buChar char="▪"/>
            </a:pPr>
            <a:r>
              <a:rPr lang="en-US" sz="1600">
                <a:solidFill>
                  <a:srgbClr val="000000"/>
                </a:solidFill>
                <a:latin typeface="Arial"/>
                <a:ea typeface="Arial"/>
                <a:cs typeface="Arial"/>
                <a:sym typeface="Arial"/>
              </a:rPr>
              <a:t>Processing clients’ adverse outcomes</a:t>
            </a:r>
            <a:br>
              <a:rPr lang="en-US"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6"/>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212" name="Google Shape;212;p6"/>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Administrative Supervision</a:t>
            </a:r>
            <a:endParaRPr/>
          </a:p>
        </p:txBody>
      </p:sp>
      <p:sp>
        <p:nvSpPr>
          <p:cNvPr id="213" name="Google Shape;213;p6"/>
          <p:cNvSpPr txBox="1"/>
          <p:nvPr>
            <p:ph idx="1" type="body"/>
          </p:nvPr>
        </p:nvSpPr>
        <p:spPr>
          <a:xfrm>
            <a:off x="609600" y="1524000"/>
            <a:ext cx="7924800" cy="3886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1800"/>
              <a:buFont typeface="Arial"/>
              <a:buAutoNum type="arabicPeriod"/>
            </a:pPr>
            <a:r>
              <a:rPr lang="en-US" sz="1800"/>
              <a:t>Review CHW job description to ensure that there are clear job expectations. </a:t>
            </a:r>
            <a:endParaRPr/>
          </a:p>
          <a:p>
            <a:pPr indent="-342900" lvl="0" marL="342900" rtl="0" algn="l">
              <a:spcBef>
                <a:spcPts val="360"/>
              </a:spcBef>
              <a:spcAft>
                <a:spcPts val="0"/>
              </a:spcAft>
              <a:buClr>
                <a:srgbClr val="CC0000"/>
              </a:buClr>
              <a:buSzPts val="1800"/>
              <a:buFont typeface="Arial"/>
              <a:buAutoNum type="arabicPeriod"/>
            </a:pPr>
            <a:r>
              <a:rPr lang="en-US" sz="1800"/>
              <a:t>Goal setting with the CHW </a:t>
            </a:r>
            <a:endParaRPr/>
          </a:p>
          <a:p>
            <a:pPr indent="-342900" lvl="0" marL="342900" rtl="0" algn="l">
              <a:spcBef>
                <a:spcPts val="360"/>
              </a:spcBef>
              <a:spcAft>
                <a:spcPts val="0"/>
              </a:spcAft>
              <a:buClr>
                <a:srgbClr val="CC0000"/>
              </a:buClr>
              <a:buSzPts val="1800"/>
              <a:buFont typeface="Arial"/>
              <a:buAutoNum type="arabicPeriod"/>
            </a:pPr>
            <a:r>
              <a:rPr lang="en-US" sz="1800"/>
              <a:t>Professional development, including training that will help the CHW in their role</a:t>
            </a:r>
            <a:endParaRPr/>
          </a:p>
          <a:p>
            <a:pPr indent="-342900" lvl="0" marL="342900" rtl="0" algn="l">
              <a:spcBef>
                <a:spcPts val="360"/>
              </a:spcBef>
              <a:spcAft>
                <a:spcPts val="0"/>
              </a:spcAft>
              <a:buClr>
                <a:srgbClr val="CC0000"/>
              </a:buClr>
              <a:buSzPts val="1800"/>
              <a:buFont typeface="Arial"/>
              <a:buAutoNum type="arabicPeriod"/>
            </a:pPr>
            <a:r>
              <a:rPr lang="en-US" sz="1800"/>
              <a:t>Troubleshoot any administrative barriers that the CHW encounters</a:t>
            </a:r>
            <a:endParaRPr/>
          </a:p>
          <a:p>
            <a:pPr indent="-342900" lvl="0" marL="342900" rtl="0" algn="l">
              <a:spcBef>
                <a:spcPts val="360"/>
              </a:spcBef>
              <a:spcAft>
                <a:spcPts val="0"/>
              </a:spcAft>
              <a:buClr>
                <a:srgbClr val="CC0000"/>
              </a:buClr>
              <a:buSzPts val="1800"/>
              <a:buFont typeface="Arial"/>
              <a:buAutoNum type="arabicPeriod"/>
            </a:pPr>
            <a:r>
              <a:rPr lang="en-US" sz="1800"/>
              <a:t>Managing logistics, such as vacation/sick time, varied work schedule </a:t>
            </a:r>
            <a:endParaRPr/>
          </a:p>
          <a:p>
            <a:pPr indent="-342900" lvl="0" marL="342900" rtl="0" algn="l">
              <a:spcBef>
                <a:spcPts val="360"/>
              </a:spcBef>
              <a:spcAft>
                <a:spcPts val="0"/>
              </a:spcAft>
              <a:buClr>
                <a:srgbClr val="CC0000"/>
              </a:buClr>
              <a:buSzPts val="1800"/>
              <a:buFont typeface="Arial"/>
              <a:buAutoNum type="arabicPeriod"/>
            </a:pPr>
            <a:r>
              <a:rPr lang="en-US" sz="1800"/>
              <a:t>Working with the CHW to review goals of their work and the progress on these goals</a:t>
            </a:r>
            <a:endParaRPr/>
          </a:p>
          <a:p>
            <a:pPr indent="-342900" lvl="0" marL="342900" rtl="0" algn="l">
              <a:spcBef>
                <a:spcPts val="360"/>
              </a:spcBef>
              <a:spcAft>
                <a:spcPts val="0"/>
              </a:spcAft>
              <a:buClr>
                <a:srgbClr val="CC0000"/>
              </a:buClr>
              <a:buSzPts val="1800"/>
              <a:buFont typeface="Arial"/>
              <a:buAutoNum type="arabicPeriod"/>
            </a:pPr>
            <a:r>
              <a:rPr lang="en-US" sz="1800"/>
              <a:t>Documenting CHW work with clients and sharing results with other members of the health care team</a:t>
            </a:r>
            <a:endParaRPr/>
          </a:p>
          <a:p>
            <a:pPr indent="-342900" lvl="0" marL="342900" rtl="0" algn="l">
              <a:spcBef>
                <a:spcPts val="360"/>
              </a:spcBef>
              <a:spcAft>
                <a:spcPts val="0"/>
              </a:spcAft>
              <a:buClr>
                <a:srgbClr val="CC0000"/>
              </a:buClr>
              <a:buSzPts val="1800"/>
              <a:buFont typeface="Arial"/>
              <a:buAutoNum type="arabicPeriod"/>
            </a:pPr>
            <a:r>
              <a:rPr lang="en-US" sz="1800"/>
              <a:t>Checking in with the CHW about job satisfaction</a:t>
            </a:r>
            <a:endParaRPr/>
          </a:p>
        </p:txBody>
      </p:sp>
      <p:sp>
        <p:nvSpPr>
          <p:cNvPr id="214" name="Google Shape;214;p6"/>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7"/>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221" name="Google Shape;221;p7"/>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Administrative Supervision</a:t>
            </a:r>
            <a:endParaRPr/>
          </a:p>
        </p:txBody>
      </p:sp>
      <p:sp>
        <p:nvSpPr>
          <p:cNvPr id="222" name="Google Shape;222;p7"/>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400"/>
              <a:buChar char="▪"/>
            </a:pPr>
            <a:r>
              <a:rPr lang="en-US"/>
              <a:t>Builds and sustains a trusting relationship between CHW and supervisor</a:t>
            </a:r>
            <a:endParaRPr/>
          </a:p>
          <a:p>
            <a:pPr indent="-342900" lvl="0" marL="342900" rtl="0" algn="l">
              <a:spcBef>
                <a:spcPts val="480"/>
              </a:spcBef>
              <a:spcAft>
                <a:spcPts val="0"/>
              </a:spcAft>
              <a:buClr>
                <a:srgbClr val="CC0000"/>
              </a:buClr>
              <a:buSzPts val="2400"/>
              <a:buChar char="▪"/>
            </a:pPr>
            <a:r>
              <a:rPr lang="en-US"/>
              <a:t>Helps transfer personal knowledge to CHW work</a:t>
            </a:r>
            <a:endParaRPr/>
          </a:p>
          <a:p>
            <a:pPr indent="-342900" lvl="0" marL="342900" rtl="0" algn="l">
              <a:spcBef>
                <a:spcPts val="480"/>
              </a:spcBef>
              <a:spcAft>
                <a:spcPts val="0"/>
              </a:spcAft>
              <a:buClr>
                <a:srgbClr val="CC0000"/>
              </a:buClr>
              <a:buSzPts val="2400"/>
              <a:buChar char="▪"/>
            </a:pPr>
            <a:r>
              <a:rPr lang="en-US"/>
              <a:t>Assists in formulating and reviewing client care plans and encounter forms or EMR entries</a:t>
            </a:r>
            <a:endParaRPr/>
          </a:p>
          <a:p>
            <a:pPr indent="-342900" lvl="0" marL="342900" rtl="0" algn="l">
              <a:spcBef>
                <a:spcPts val="480"/>
              </a:spcBef>
              <a:spcAft>
                <a:spcPts val="0"/>
              </a:spcAft>
              <a:buClr>
                <a:srgbClr val="CC0000"/>
              </a:buClr>
              <a:buSzPts val="2400"/>
              <a:buChar char="▪"/>
            </a:pPr>
            <a:r>
              <a:rPr lang="en-US"/>
              <a:t>Supports the CHW in maintaining boundaries </a:t>
            </a:r>
            <a:endParaRPr/>
          </a:p>
          <a:p>
            <a:pPr indent="-342900" lvl="0" marL="342900" rtl="0" algn="l">
              <a:spcBef>
                <a:spcPts val="480"/>
              </a:spcBef>
              <a:spcAft>
                <a:spcPts val="0"/>
              </a:spcAft>
              <a:buClr>
                <a:srgbClr val="CC0000"/>
              </a:buClr>
              <a:buSzPts val="2400"/>
              <a:buChar char="▪"/>
            </a:pPr>
            <a:r>
              <a:rPr lang="en-US"/>
              <a:t>Supports CHW in identifying and addressing issues related to working with clients</a:t>
            </a:r>
            <a:endParaRPr/>
          </a:p>
          <a:p>
            <a:pPr indent="-215900" lvl="0" marL="342900" rtl="0" algn="l">
              <a:spcBef>
                <a:spcPts val="400"/>
              </a:spcBef>
              <a:spcAft>
                <a:spcPts val="0"/>
              </a:spcAft>
              <a:buClr>
                <a:srgbClr val="CC0000"/>
              </a:buClr>
              <a:buSzPts val="2000"/>
              <a:buNone/>
            </a:pPr>
            <a:r>
              <a:t/>
            </a:r>
            <a:endParaRPr sz="2000"/>
          </a:p>
        </p:txBody>
      </p:sp>
      <p:sp>
        <p:nvSpPr>
          <p:cNvPr id="223" name="Google Shape;223;p7"/>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8"/>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200"/>
              <a:buFont typeface="Arial"/>
              <a:buNone/>
            </a:pPr>
            <a:r>
              <a:rPr b="0" i="0" lang="en-US" sz="1200" u="none" cap="none" strike="noStrike">
                <a:solidFill>
                  <a:srgbClr val="FFFFFF"/>
                </a:solidFill>
                <a:latin typeface="Arial"/>
                <a:ea typeface="Arial"/>
                <a:cs typeface="Arial"/>
                <a:sym typeface="Arial"/>
              </a:rPr>
              <a:t>Types of Supervision</a:t>
            </a:r>
            <a:endParaRPr/>
          </a:p>
        </p:txBody>
      </p:sp>
      <p:sp>
        <p:nvSpPr>
          <p:cNvPr id="230" name="Google Shape;230;p8"/>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Clinical Supervision</a:t>
            </a:r>
            <a:endParaRPr/>
          </a:p>
        </p:txBody>
      </p:sp>
      <p:sp>
        <p:nvSpPr>
          <p:cNvPr id="231" name="Google Shape;231;p8"/>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000"/>
              <a:buChar char="▪"/>
            </a:pPr>
            <a:r>
              <a:rPr lang="en-US" sz="2000"/>
              <a:t>Offered to pre-licensed, licensed and non-clinicians</a:t>
            </a:r>
            <a:endParaRPr/>
          </a:p>
          <a:p>
            <a:pPr indent="-342900" lvl="0" marL="342900" rtl="0" algn="l">
              <a:spcBef>
                <a:spcPts val="400"/>
              </a:spcBef>
              <a:spcAft>
                <a:spcPts val="0"/>
              </a:spcAft>
              <a:buClr>
                <a:srgbClr val="CC0000"/>
              </a:buClr>
              <a:buSzPts val="2000"/>
              <a:buChar char="▪"/>
            </a:pPr>
            <a:r>
              <a:rPr lang="en-US" sz="2000"/>
              <a:t>Provides the opportunity for CHW to learn about transference/counter-transference</a:t>
            </a:r>
            <a:endParaRPr/>
          </a:p>
          <a:p>
            <a:pPr indent="-342900" lvl="0" marL="342900" rtl="0" algn="l">
              <a:spcBef>
                <a:spcPts val="400"/>
              </a:spcBef>
              <a:spcAft>
                <a:spcPts val="0"/>
              </a:spcAft>
              <a:buClr>
                <a:srgbClr val="CC0000"/>
              </a:buClr>
              <a:buSzPts val="2000"/>
              <a:buChar char="▪"/>
            </a:pPr>
            <a:r>
              <a:rPr lang="en-US" sz="2000"/>
              <a:t>Provides the opportunity for CHW to learn about mental health issues</a:t>
            </a:r>
            <a:endParaRPr/>
          </a:p>
          <a:p>
            <a:pPr indent="-342900" lvl="0" marL="342900" rtl="0" algn="l">
              <a:spcBef>
                <a:spcPts val="400"/>
              </a:spcBef>
              <a:spcAft>
                <a:spcPts val="0"/>
              </a:spcAft>
              <a:buClr>
                <a:srgbClr val="CC0000"/>
              </a:buClr>
              <a:buSzPts val="2000"/>
              <a:buChar char="▪"/>
            </a:pPr>
            <a:r>
              <a:rPr lang="en-US" sz="2000"/>
              <a:t>Supports the CHW in managing feelings about clients</a:t>
            </a:r>
            <a:endParaRPr/>
          </a:p>
          <a:p>
            <a:pPr indent="-342900" lvl="0" marL="342900" rtl="0" algn="l">
              <a:spcBef>
                <a:spcPts val="400"/>
              </a:spcBef>
              <a:spcAft>
                <a:spcPts val="0"/>
              </a:spcAft>
              <a:buClr>
                <a:srgbClr val="CC0000"/>
              </a:buClr>
              <a:buSzPts val="2000"/>
              <a:buChar char="▪"/>
            </a:pPr>
            <a:r>
              <a:rPr lang="en-US" sz="2000"/>
              <a:t>Ensures that CHW works within the scope of their role and makes appropriate referrals if needed</a:t>
            </a:r>
            <a:endParaRPr/>
          </a:p>
          <a:p>
            <a:pPr indent="-342900" lvl="0" marL="342900" rtl="0" algn="l">
              <a:spcBef>
                <a:spcPts val="400"/>
              </a:spcBef>
              <a:spcAft>
                <a:spcPts val="0"/>
              </a:spcAft>
              <a:buClr>
                <a:srgbClr val="CC0000"/>
              </a:buClr>
              <a:buSzPts val="2000"/>
              <a:buChar char="▪"/>
            </a:pPr>
            <a:r>
              <a:rPr lang="en-US" sz="2000"/>
              <a:t>Supports the CHW in understanding how the work affects them</a:t>
            </a:r>
            <a:endParaRPr/>
          </a:p>
        </p:txBody>
      </p:sp>
      <p:sp>
        <p:nvSpPr>
          <p:cNvPr id="232" name="Google Shape;232;p8"/>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9"/>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Case Studies</a:t>
            </a:r>
            <a:endParaRPr/>
          </a:p>
        </p:txBody>
      </p:sp>
      <p:sp>
        <p:nvSpPr>
          <p:cNvPr id="239" name="Google Shape;239;p9"/>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Types of Supervision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2018-09-21T20:16:22Z</dcterms:created>
  <dc:creator>Rojo, Maria Campos</dc:creator>
</cp:coreProperties>
</file>