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0.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3.xml" ContentType="application/vnd.openxmlformats-officedocument.presentationml.tags+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notesSlides/notesSlide18.xml" ContentType="application/vnd.openxmlformats-officedocument.presentationml.notesSlide+xml"/>
  <Override PartName="/ppt/tags/tag27.xml" ContentType="application/vnd.openxmlformats-officedocument.presentationml.tags+xml"/>
  <Override PartName="/ppt/notesSlides/notesSlide19.xml" ContentType="application/vnd.openxmlformats-officedocument.presentationml.notesSlide+xml"/>
  <Override PartName="/ppt/tags/tag28.xml" ContentType="application/vnd.openxmlformats-officedocument.presentationml.tags+xml"/>
  <Override PartName="/ppt/notesSlides/notesSlide20.xml" ContentType="application/vnd.openxmlformats-officedocument.presentationml.notesSlide+xml"/>
  <Override PartName="/ppt/tags/tag29.xml" ContentType="application/vnd.openxmlformats-officedocument.presentationml.tags+xml"/>
  <Override PartName="/ppt/notesSlides/notesSlide21.xml" ContentType="application/vnd.openxmlformats-officedocument.presentationml.notesSlide+xml"/>
  <Override PartName="/ppt/tags/tag30.xml" ContentType="application/vnd.openxmlformats-officedocument.presentationml.tags+xml"/>
  <Override PartName="/ppt/notesSlides/notesSlide22.xml" ContentType="application/vnd.openxmlformats-officedocument.presentationml.notesSlide+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notesSlides/notesSlide24.xml" ContentType="application/vnd.openxmlformats-officedocument.presentationml.notesSlide+xml"/>
  <Override PartName="/ppt/tags/tag33.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30"/>
  </p:notesMasterIdLst>
  <p:sldIdLst>
    <p:sldId id="256" r:id="rId3"/>
    <p:sldId id="298" r:id="rId4"/>
    <p:sldId id="257" r:id="rId5"/>
    <p:sldId id="1635" r:id="rId6"/>
    <p:sldId id="1636" r:id="rId7"/>
    <p:sldId id="1653" r:id="rId8"/>
    <p:sldId id="1645" r:id="rId9"/>
    <p:sldId id="1647" r:id="rId10"/>
    <p:sldId id="1649" r:id="rId11"/>
    <p:sldId id="1648" r:id="rId12"/>
    <p:sldId id="1654" r:id="rId13"/>
    <p:sldId id="1650" r:id="rId14"/>
    <p:sldId id="1651" r:id="rId15"/>
    <p:sldId id="1652" r:id="rId16"/>
    <p:sldId id="1618" r:id="rId17"/>
    <p:sldId id="258" r:id="rId18"/>
    <p:sldId id="259" r:id="rId19"/>
    <p:sldId id="260" r:id="rId20"/>
    <p:sldId id="261" r:id="rId21"/>
    <p:sldId id="262" r:id="rId22"/>
    <p:sldId id="1619" r:id="rId23"/>
    <p:sldId id="1621" r:id="rId24"/>
    <p:sldId id="1622" r:id="rId25"/>
    <p:sldId id="1624" r:id="rId26"/>
    <p:sldId id="263" r:id="rId27"/>
    <p:sldId id="1625" r:id="rId28"/>
    <p:sldId id="871" r:id="rId29"/>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0" autoAdjust="0"/>
    <p:restoredTop sz="69908" autoAdjust="0"/>
  </p:normalViewPr>
  <p:slideViewPr>
    <p:cSldViewPr snapToGrid="0">
      <p:cViewPr varScale="1">
        <p:scale>
          <a:sx n="67" d="100"/>
          <a:sy n="67" d="100"/>
        </p:scale>
        <p:origin x="894"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fg01\Documents\QI%20101%20class\bar%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fg01\Documents\QI%20101%20class\bar%20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Intakes for Mental Health Services</a:t>
            </a:r>
            <a:br>
              <a:rPr lang="en-US" sz="1400" b="0" i="0" u="none" strike="noStrike" baseline="0">
                <a:effectLst/>
              </a:rPr>
            </a:br>
            <a:r>
              <a:rPr lang="en-US" sz="1400" b="0" i="0" u="none" strike="noStrike" baseline="0">
                <a:effectLst/>
              </a:rPr>
              <a:t>by year </a:t>
            </a:r>
            <a:r>
              <a:rPr lang="en-US" sz="1400" b="0" i="0" u="none" strike="noStrike"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Sheet1!$B$45</c:f>
              <c:strCache>
                <c:ptCount val="1"/>
                <c:pt idx="0">
                  <c:v>Year 1</c:v>
                </c:pt>
              </c:strCache>
            </c:strRef>
          </c:tx>
          <c:spPr>
            <a:solidFill>
              <a:schemeClr val="accent1"/>
            </a:solidFill>
            <a:ln>
              <a:noFill/>
            </a:ln>
            <a:effectLst/>
          </c:spPr>
          <c:invertIfNegative val="0"/>
          <c:cat>
            <c:strRef>
              <c:f>Sheet1!$E$46:$E$50</c:f>
              <c:strCache>
                <c:ptCount val="5"/>
                <c:pt idx="0">
                  <c:v>Bipolar</c:v>
                </c:pt>
                <c:pt idx="1">
                  <c:v>Schizophrenia</c:v>
                </c:pt>
                <c:pt idx="2">
                  <c:v>Cyclothymia</c:v>
                </c:pt>
                <c:pt idx="3">
                  <c:v>Depression</c:v>
                </c:pt>
                <c:pt idx="4">
                  <c:v>PTSD</c:v>
                </c:pt>
              </c:strCache>
            </c:strRef>
          </c:cat>
          <c:val>
            <c:numRef>
              <c:f>Sheet1!$B$46:$B$50</c:f>
              <c:numCache>
                <c:formatCode>General</c:formatCode>
                <c:ptCount val="5"/>
                <c:pt idx="0">
                  <c:v>149</c:v>
                </c:pt>
                <c:pt idx="1">
                  <c:v>67</c:v>
                </c:pt>
                <c:pt idx="2">
                  <c:v>112</c:v>
                </c:pt>
                <c:pt idx="3">
                  <c:v>270</c:v>
                </c:pt>
                <c:pt idx="4">
                  <c:v>34</c:v>
                </c:pt>
              </c:numCache>
            </c:numRef>
          </c:val>
          <c:extLst>
            <c:ext xmlns:c16="http://schemas.microsoft.com/office/drawing/2014/chart" uri="{C3380CC4-5D6E-409C-BE32-E72D297353CC}">
              <c16:uniqueId val="{00000000-2642-4759-A4B5-F253A509CFAB}"/>
            </c:ext>
          </c:extLst>
        </c:ser>
        <c:ser>
          <c:idx val="1"/>
          <c:order val="1"/>
          <c:tx>
            <c:strRef>
              <c:f>Sheet1!$C$45</c:f>
              <c:strCache>
                <c:ptCount val="1"/>
                <c:pt idx="0">
                  <c:v>Year 2</c:v>
                </c:pt>
              </c:strCache>
            </c:strRef>
          </c:tx>
          <c:spPr>
            <a:solidFill>
              <a:schemeClr val="accent2"/>
            </a:solidFill>
            <a:ln>
              <a:noFill/>
            </a:ln>
            <a:effectLst/>
          </c:spPr>
          <c:invertIfNegative val="0"/>
          <c:cat>
            <c:strRef>
              <c:f>Sheet1!$E$46:$E$50</c:f>
              <c:strCache>
                <c:ptCount val="5"/>
                <c:pt idx="0">
                  <c:v>Bipolar</c:v>
                </c:pt>
                <c:pt idx="1">
                  <c:v>Schizophrenia</c:v>
                </c:pt>
                <c:pt idx="2">
                  <c:v>Cyclothymia</c:v>
                </c:pt>
                <c:pt idx="3">
                  <c:v>Depression</c:v>
                </c:pt>
                <c:pt idx="4">
                  <c:v>PTSD</c:v>
                </c:pt>
              </c:strCache>
            </c:strRef>
          </c:cat>
          <c:val>
            <c:numRef>
              <c:f>Sheet1!$C$46:$C$50</c:f>
              <c:numCache>
                <c:formatCode>General</c:formatCode>
                <c:ptCount val="5"/>
                <c:pt idx="0">
                  <c:v>167</c:v>
                </c:pt>
                <c:pt idx="1">
                  <c:v>79</c:v>
                </c:pt>
                <c:pt idx="2">
                  <c:v>98</c:v>
                </c:pt>
                <c:pt idx="3">
                  <c:v>289</c:v>
                </c:pt>
                <c:pt idx="4">
                  <c:v>29</c:v>
                </c:pt>
              </c:numCache>
            </c:numRef>
          </c:val>
          <c:extLst>
            <c:ext xmlns:c16="http://schemas.microsoft.com/office/drawing/2014/chart" uri="{C3380CC4-5D6E-409C-BE32-E72D297353CC}">
              <c16:uniqueId val="{00000001-2642-4759-A4B5-F253A509CFAB}"/>
            </c:ext>
          </c:extLst>
        </c:ser>
        <c:ser>
          <c:idx val="2"/>
          <c:order val="2"/>
          <c:tx>
            <c:strRef>
              <c:f>Sheet1!$D$45</c:f>
              <c:strCache>
                <c:ptCount val="1"/>
                <c:pt idx="0">
                  <c:v>Year 3</c:v>
                </c:pt>
              </c:strCache>
            </c:strRef>
          </c:tx>
          <c:spPr>
            <a:solidFill>
              <a:schemeClr val="accent3"/>
            </a:solidFill>
            <a:ln>
              <a:noFill/>
            </a:ln>
            <a:effectLst/>
          </c:spPr>
          <c:invertIfNegative val="0"/>
          <c:cat>
            <c:strRef>
              <c:f>Sheet1!$E$46:$E$50</c:f>
              <c:strCache>
                <c:ptCount val="5"/>
                <c:pt idx="0">
                  <c:v>Bipolar</c:v>
                </c:pt>
                <c:pt idx="1">
                  <c:v>Schizophrenia</c:v>
                </c:pt>
                <c:pt idx="2">
                  <c:v>Cyclothymia</c:v>
                </c:pt>
                <c:pt idx="3">
                  <c:v>Depression</c:v>
                </c:pt>
                <c:pt idx="4">
                  <c:v>PTSD</c:v>
                </c:pt>
              </c:strCache>
            </c:strRef>
          </c:cat>
          <c:val>
            <c:numRef>
              <c:f>Sheet1!$D$46:$D$50</c:f>
              <c:numCache>
                <c:formatCode>General</c:formatCode>
                <c:ptCount val="5"/>
                <c:pt idx="0">
                  <c:v>199</c:v>
                </c:pt>
                <c:pt idx="1">
                  <c:v>60</c:v>
                </c:pt>
                <c:pt idx="2">
                  <c:v>90</c:v>
                </c:pt>
                <c:pt idx="3">
                  <c:v>269</c:v>
                </c:pt>
                <c:pt idx="4">
                  <c:v>19</c:v>
                </c:pt>
              </c:numCache>
            </c:numRef>
          </c:val>
          <c:extLst>
            <c:ext xmlns:c16="http://schemas.microsoft.com/office/drawing/2014/chart" uri="{C3380CC4-5D6E-409C-BE32-E72D297353CC}">
              <c16:uniqueId val="{00000002-2642-4759-A4B5-F253A509CFAB}"/>
            </c:ext>
          </c:extLst>
        </c:ser>
        <c:dLbls>
          <c:showLegendKey val="0"/>
          <c:showVal val="0"/>
          <c:showCatName val="0"/>
          <c:showSerName val="0"/>
          <c:showPercent val="0"/>
          <c:showBubbleSize val="0"/>
        </c:dLbls>
        <c:gapWidth val="150"/>
        <c:overlap val="100"/>
        <c:axId val="434972720"/>
        <c:axId val="434969112"/>
      </c:barChart>
      <c:catAx>
        <c:axId val="43497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4969112"/>
        <c:crosses val="autoZero"/>
        <c:auto val="1"/>
        <c:lblAlgn val="ctr"/>
        <c:lblOffset val="100"/>
        <c:noMultiLvlLbl val="0"/>
      </c:catAx>
      <c:valAx>
        <c:axId val="434969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4972720"/>
        <c:crosses val="autoZero"/>
        <c:crossBetween val="between"/>
      </c:valAx>
      <c:spPr>
        <a:noFill/>
        <a:ln>
          <a:noFill/>
        </a:ln>
        <a:effectLst/>
      </c:spPr>
    </c:plotArea>
    <c:legend>
      <c:legendPos val="b"/>
      <c:layout>
        <c:manualLayout>
          <c:xMode val="edge"/>
          <c:yMode val="edge"/>
          <c:x val="0.36070470297782881"/>
          <c:y val="0.1592257217847769"/>
          <c:w val="0.28339107454598134"/>
          <c:h val="6.696475440569928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Part A Units of Service Dispensed by</a:t>
            </a:r>
            <a:r>
              <a:rPr lang="en-US" baseline="0"/>
              <a:t> Year</a:t>
            </a:r>
            <a:r>
              <a:rPr lang="en-US"/>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Overall Part A Units of Service</c:v>
                </c:pt>
              </c:strCache>
            </c:strRef>
          </c:tx>
          <c:spPr>
            <a:solidFill>
              <a:schemeClr val="accent1"/>
            </a:solidFill>
            <a:ln>
              <a:noFill/>
            </a:ln>
            <a:effectLst/>
          </c:spPr>
          <c:invertIfNegative val="0"/>
          <c:cat>
            <c:strRef>
              <c:f>Sheet1!$A$2:$A$13</c:f>
              <c:strCache>
                <c:ptCount val="12"/>
                <c:pt idx="0">
                  <c:v>Medical Case Management</c:v>
                </c:pt>
                <c:pt idx="1">
                  <c:v>Outpatient/ Ambulatory</c:v>
                </c:pt>
                <c:pt idx="2">
                  <c:v>Substance Abuse</c:v>
                </c:pt>
                <c:pt idx="3">
                  <c:v>Mental Health Services </c:v>
                </c:pt>
                <c:pt idx="4">
                  <c:v>Hospice Services </c:v>
                </c:pt>
                <c:pt idx="5">
                  <c:v>Home Health Care </c:v>
                </c:pt>
                <c:pt idx="6">
                  <c:v>Food Bank/ Home-Delivered Meals</c:v>
                </c:pt>
                <c:pt idx="7">
                  <c:v>Oral Health Care </c:v>
                </c:pt>
                <c:pt idx="8">
                  <c:v>Housing Services</c:v>
                </c:pt>
                <c:pt idx="9">
                  <c:v>Medical Nutrition Therapy </c:v>
                </c:pt>
                <c:pt idx="10">
                  <c:v>Other Professional Services [Includes Legal Services and Permanency Planning]</c:v>
                </c:pt>
                <c:pt idx="11">
                  <c:v>Health Education &amp; Risk Reduction (HERR)</c:v>
                </c:pt>
              </c:strCache>
            </c:strRef>
          </c:cat>
          <c:val>
            <c:numRef>
              <c:f>Sheet1!$B$2:$B$13</c:f>
              <c:numCache>
                <c:formatCode>#,##0</c:formatCode>
                <c:ptCount val="12"/>
                <c:pt idx="0">
                  <c:v>5045</c:v>
                </c:pt>
                <c:pt idx="1">
                  <c:v>4275</c:v>
                </c:pt>
                <c:pt idx="2">
                  <c:v>3415</c:v>
                </c:pt>
                <c:pt idx="3">
                  <c:v>2018</c:v>
                </c:pt>
                <c:pt idx="4">
                  <c:v>1573</c:v>
                </c:pt>
                <c:pt idx="5">
                  <c:v>1218</c:v>
                </c:pt>
                <c:pt idx="6">
                  <c:v>1103</c:v>
                </c:pt>
                <c:pt idx="7">
                  <c:v>723</c:v>
                </c:pt>
                <c:pt idx="8">
                  <c:v>545</c:v>
                </c:pt>
                <c:pt idx="9">
                  <c:v>437</c:v>
                </c:pt>
                <c:pt idx="10">
                  <c:v>242</c:v>
                </c:pt>
                <c:pt idx="11">
                  <c:v>237</c:v>
                </c:pt>
              </c:numCache>
            </c:numRef>
          </c:val>
          <c:extLst>
            <c:ext xmlns:c16="http://schemas.microsoft.com/office/drawing/2014/chart" uri="{C3380CC4-5D6E-409C-BE32-E72D297353CC}">
              <c16:uniqueId val="{00000000-F89D-4C07-855A-D368595E43A5}"/>
            </c:ext>
          </c:extLst>
        </c:ser>
        <c:dLbls>
          <c:showLegendKey val="0"/>
          <c:showVal val="0"/>
          <c:showCatName val="0"/>
          <c:showSerName val="0"/>
          <c:showPercent val="0"/>
          <c:showBubbleSize val="0"/>
        </c:dLbls>
        <c:gapWidth val="182"/>
        <c:axId val="438664048"/>
        <c:axId val="438665688"/>
      </c:barChart>
      <c:catAx>
        <c:axId val="43866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8665688"/>
        <c:crosses val="autoZero"/>
        <c:auto val="1"/>
        <c:lblAlgn val="ctr"/>
        <c:lblOffset val="100"/>
        <c:noMultiLvlLbl val="0"/>
      </c:catAx>
      <c:valAx>
        <c:axId val="438665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8664048"/>
        <c:crosses val="autoZero"/>
        <c:crossBetween val="between"/>
      </c:valAx>
      <c:spPr>
        <a:noFill/>
        <a:ln>
          <a:noFill/>
        </a:ln>
        <a:effectLst/>
      </c:spPr>
    </c:plotArea>
    <c:plotVisOnly val="1"/>
    <c:dispBlanksAs val="gap"/>
    <c:showDLblsOverMax val="0"/>
  </c:chart>
  <c:spPr>
    <a:solidFill>
      <a:schemeClr val="accent6">
        <a:lumMod val="20000"/>
        <a:lumOff val="80000"/>
      </a:schemeClr>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Observations of Outdoor</a:t>
            </a:r>
            <a:r>
              <a:rPr lang="en-US" baseline="0"/>
              <a:t> Temperature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Value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1</c:v>
                </c:pt>
                <c:pt idx="1">
                  <c:v>2</c:v>
                </c:pt>
                <c:pt idx="2">
                  <c:v>3</c:v>
                </c:pt>
                <c:pt idx="3">
                  <c:v>4</c:v>
                </c:pt>
                <c:pt idx="4">
                  <c:v>5</c:v>
                </c:pt>
                <c:pt idx="5">
                  <c:v>6</c:v>
                </c:pt>
                <c:pt idx="6">
                  <c:v>7</c:v>
                </c:pt>
                <c:pt idx="7">
                  <c:v>8</c:v>
                </c:pt>
              </c:numCache>
            </c:numRef>
          </c:cat>
          <c:val>
            <c:numRef>
              <c:f>Sheet1!$B$2:$B$9</c:f>
              <c:numCache>
                <c:formatCode>General</c:formatCode>
                <c:ptCount val="8"/>
                <c:pt idx="0">
                  <c:v>78.7</c:v>
                </c:pt>
                <c:pt idx="1">
                  <c:v>78</c:v>
                </c:pt>
                <c:pt idx="2">
                  <c:v>74</c:v>
                </c:pt>
                <c:pt idx="3">
                  <c:v>76.2</c:v>
                </c:pt>
                <c:pt idx="4">
                  <c:v>79</c:v>
                </c:pt>
                <c:pt idx="5">
                  <c:v>81</c:v>
                </c:pt>
                <c:pt idx="6">
                  <c:v>74</c:v>
                </c:pt>
                <c:pt idx="7">
                  <c:v>75.5</c:v>
                </c:pt>
              </c:numCache>
            </c:numRef>
          </c:val>
          <c:smooth val="0"/>
          <c:extLst>
            <c:ext xmlns:c16="http://schemas.microsoft.com/office/drawing/2014/chart" uri="{C3380CC4-5D6E-409C-BE32-E72D297353CC}">
              <c16:uniqueId val="{00000000-4FBA-4955-913D-7454B3D7835B}"/>
            </c:ext>
          </c:extLst>
        </c:ser>
        <c:dLbls>
          <c:showLegendKey val="0"/>
          <c:showVal val="0"/>
          <c:showCatName val="0"/>
          <c:showSerName val="0"/>
          <c:showPercent val="0"/>
          <c:showBubbleSize val="0"/>
        </c:dLbls>
        <c:smooth val="0"/>
        <c:axId val="421343760"/>
        <c:axId val="421346712"/>
      </c:lineChart>
      <c:catAx>
        <c:axId val="42134376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Observation number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346712"/>
        <c:crosses val="autoZero"/>
        <c:auto val="1"/>
        <c:lblAlgn val="ctr"/>
        <c:lblOffset val="100"/>
        <c:noMultiLvlLbl val="0"/>
      </c:catAx>
      <c:valAx>
        <c:axId val="421346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343760"/>
        <c:crosses val="autoZero"/>
        <c:crossBetween val="between"/>
      </c:valAx>
      <c:spPr>
        <a:solidFill>
          <a:schemeClr val="accent2">
            <a:lumMod val="40000"/>
            <a:lumOff val="60000"/>
          </a:schemeClr>
        </a:solid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Comparing Two Variables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Sheet1!$B$19</c:f>
              <c:strCache>
                <c:ptCount val="1"/>
                <c:pt idx="0">
                  <c:v>Variable 1</c:v>
                </c:pt>
              </c:strCache>
            </c:strRef>
          </c:tx>
          <c:spPr>
            <a:ln w="28575" cap="rnd">
              <a:solidFill>
                <a:schemeClr val="accent1"/>
              </a:solidFill>
              <a:round/>
            </a:ln>
            <a:effectLst/>
          </c:spPr>
          <c:marker>
            <c:symbol val="none"/>
          </c:marker>
          <c:cat>
            <c:numRef>
              <c:f>Sheet1!$A$20:$A$25</c:f>
              <c:numCache>
                <c:formatCode>General</c:formatCode>
                <c:ptCount val="6"/>
                <c:pt idx="0">
                  <c:v>1</c:v>
                </c:pt>
                <c:pt idx="1">
                  <c:v>2</c:v>
                </c:pt>
                <c:pt idx="2">
                  <c:v>3</c:v>
                </c:pt>
                <c:pt idx="3">
                  <c:v>4</c:v>
                </c:pt>
                <c:pt idx="4">
                  <c:v>5</c:v>
                </c:pt>
                <c:pt idx="5">
                  <c:v>6</c:v>
                </c:pt>
              </c:numCache>
            </c:numRef>
          </c:cat>
          <c:val>
            <c:numRef>
              <c:f>Sheet1!$B$20:$B$25</c:f>
              <c:numCache>
                <c:formatCode>0%</c:formatCode>
                <c:ptCount val="6"/>
                <c:pt idx="0">
                  <c:v>0.34</c:v>
                </c:pt>
                <c:pt idx="1">
                  <c:v>0.3</c:v>
                </c:pt>
                <c:pt idx="2">
                  <c:v>0.35</c:v>
                </c:pt>
                <c:pt idx="3">
                  <c:v>0.28999999999999998</c:v>
                </c:pt>
                <c:pt idx="4">
                  <c:v>0.23</c:v>
                </c:pt>
                <c:pt idx="5">
                  <c:v>0.28000000000000003</c:v>
                </c:pt>
              </c:numCache>
            </c:numRef>
          </c:val>
          <c:smooth val="0"/>
          <c:extLst>
            <c:ext xmlns:c16="http://schemas.microsoft.com/office/drawing/2014/chart" uri="{C3380CC4-5D6E-409C-BE32-E72D297353CC}">
              <c16:uniqueId val="{00000000-C15E-44DF-9454-B4D4379DE996}"/>
            </c:ext>
          </c:extLst>
        </c:ser>
        <c:ser>
          <c:idx val="1"/>
          <c:order val="1"/>
          <c:tx>
            <c:strRef>
              <c:f>Sheet1!$C$19</c:f>
              <c:strCache>
                <c:ptCount val="1"/>
                <c:pt idx="0">
                  <c:v>Variable 2</c:v>
                </c:pt>
              </c:strCache>
            </c:strRef>
          </c:tx>
          <c:spPr>
            <a:ln w="28575" cap="rnd">
              <a:solidFill>
                <a:schemeClr val="accent2"/>
              </a:solidFill>
              <a:round/>
            </a:ln>
            <a:effectLst/>
          </c:spPr>
          <c:marker>
            <c:symbol val="none"/>
          </c:marker>
          <c:cat>
            <c:numRef>
              <c:f>Sheet1!$A$20:$A$25</c:f>
              <c:numCache>
                <c:formatCode>General</c:formatCode>
                <c:ptCount val="6"/>
                <c:pt idx="0">
                  <c:v>1</c:v>
                </c:pt>
                <c:pt idx="1">
                  <c:v>2</c:v>
                </c:pt>
                <c:pt idx="2">
                  <c:v>3</c:v>
                </c:pt>
                <c:pt idx="3">
                  <c:v>4</c:v>
                </c:pt>
                <c:pt idx="4">
                  <c:v>5</c:v>
                </c:pt>
                <c:pt idx="5">
                  <c:v>6</c:v>
                </c:pt>
              </c:numCache>
            </c:numRef>
          </c:cat>
          <c:val>
            <c:numRef>
              <c:f>Sheet1!$C$20:$C$25</c:f>
              <c:numCache>
                <c:formatCode>0%</c:formatCode>
                <c:ptCount val="6"/>
                <c:pt idx="0">
                  <c:v>0.55000000000000004</c:v>
                </c:pt>
                <c:pt idx="1">
                  <c:v>0.52</c:v>
                </c:pt>
                <c:pt idx="2">
                  <c:v>0.49</c:v>
                </c:pt>
                <c:pt idx="3">
                  <c:v>0.37</c:v>
                </c:pt>
                <c:pt idx="4">
                  <c:v>0.42</c:v>
                </c:pt>
                <c:pt idx="5">
                  <c:v>0.5</c:v>
                </c:pt>
              </c:numCache>
            </c:numRef>
          </c:val>
          <c:smooth val="0"/>
          <c:extLst>
            <c:ext xmlns:c16="http://schemas.microsoft.com/office/drawing/2014/chart" uri="{C3380CC4-5D6E-409C-BE32-E72D297353CC}">
              <c16:uniqueId val="{00000001-C15E-44DF-9454-B4D4379DE996}"/>
            </c:ext>
          </c:extLst>
        </c:ser>
        <c:dLbls>
          <c:showLegendKey val="0"/>
          <c:showVal val="0"/>
          <c:showCatName val="0"/>
          <c:showSerName val="0"/>
          <c:showPercent val="0"/>
          <c:showBubbleSize val="0"/>
        </c:dLbls>
        <c:smooth val="0"/>
        <c:axId val="412844248"/>
        <c:axId val="412844576"/>
      </c:lineChart>
      <c:catAx>
        <c:axId val="412844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844576"/>
        <c:crosses val="autoZero"/>
        <c:auto val="1"/>
        <c:lblAlgn val="ctr"/>
        <c:lblOffset val="100"/>
        <c:noMultiLvlLbl val="0"/>
      </c:catAx>
      <c:valAx>
        <c:axId val="412844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844248"/>
        <c:crosses val="autoZero"/>
        <c:crossBetween val="between"/>
      </c:valAx>
      <c:spPr>
        <a:solidFill>
          <a:schemeClr val="accent2">
            <a:lumMod val="40000"/>
            <a:lumOff val="6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16502-3602-4CAE-BDCC-D157835EBFC2}" type="datetimeFigureOut">
              <a:rPr lang="en-US" smtClean="0"/>
              <a:t>3/25/2021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55C18-2FFA-4A16-8340-DA29E1CE6B2F}" type="slidenum">
              <a:rPr lang="en-US" smtClean="0"/>
              <a:t>‹#›</a:t>
            </a:fld>
            <a:endParaRPr lang="en-US"/>
          </a:p>
        </p:txBody>
      </p:sp>
    </p:spTree>
    <p:extLst>
      <p:ext uri="{BB962C8B-B14F-4D97-AF65-F5344CB8AC3E}">
        <p14:creationId xmlns:p14="http://schemas.microsoft.com/office/powerpoint/2010/main" val="10000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Center for Quality Improvement &amp; Innovation (CQII) is pleased to bring you the Quality Academy, an online learning opportunity on key quality management concepts.  CQII provides no-cost, state-of the-art technical assistance for all Ryan White HIV/AIDS Program grant recipients </a:t>
            </a:r>
            <a:r>
              <a:rPr lang="en-US" sz="1200" b="1" kern="1200" dirty="0">
                <a:solidFill>
                  <a:schemeClr val="tx1"/>
                </a:solidFill>
                <a:effectLst/>
                <a:latin typeface="+mn-lt"/>
                <a:ea typeface="+mn-ea"/>
                <a:cs typeface="+mn-cs"/>
              </a:rPr>
              <a:t>and subrecipients </a:t>
            </a:r>
            <a:r>
              <a:rPr lang="en-US" sz="1200" kern="1200" dirty="0">
                <a:solidFill>
                  <a:schemeClr val="tx1"/>
                </a:solidFill>
                <a:effectLst/>
                <a:latin typeface="+mn-lt"/>
                <a:ea typeface="+mn-ea"/>
                <a:cs typeface="+mn-cs"/>
              </a:rPr>
              <a:t>to improve the quality of HIV care nationwide.  CQII is funded through a cooperative agreement with the HRSA HIV/AIDS Bureau.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tutorial is titles Tool Time; a look at some basic charts to assist you in looking at your data.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a:t>
            </a:fld>
            <a:endParaRPr lang="en-US"/>
          </a:p>
        </p:txBody>
      </p:sp>
    </p:spTree>
    <p:extLst>
      <p:ext uri="{BB962C8B-B14F-4D97-AF65-F5344CB8AC3E}">
        <p14:creationId xmlns:p14="http://schemas.microsoft.com/office/powerpoint/2010/main" val="28417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some differences between the vertical and horizontal bar charts.  The primary difference is when the labels are long.  Horizontal bar charts are useful with long labels.  They are typically not used when negative values are in play such as in the vertical chart.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Both vertical and horizontal use a zero base.  They both display a range of categories within a variable.  In this chart, we look at units of service dispensed by one organization.  This is helpful to see if the staff expertise meets the needs of people with HIV.  On a larger scale, you would use a chart like this to see if money is being allocated to need.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is what the chart would look like as a vertical bar chart.  Notice how some categories ae truncated.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10</a:t>
            </a:fld>
            <a:endParaRPr lang="en-US"/>
          </a:p>
        </p:txBody>
      </p:sp>
    </p:spTree>
    <p:extLst>
      <p:ext uri="{BB962C8B-B14F-4D97-AF65-F5344CB8AC3E}">
        <p14:creationId xmlns:p14="http://schemas.microsoft.com/office/powerpoint/2010/main" val="347657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turn our attention to the stacked bar chart.</a:t>
            </a:r>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12</a:t>
            </a:fld>
            <a:endParaRPr lang="en-US"/>
          </a:p>
        </p:txBody>
      </p:sp>
    </p:spTree>
    <p:extLst>
      <p:ext uri="{BB962C8B-B14F-4D97-AF65-F5344CB8AC3E}">
        <p14:creationId xmlns:p14="http://schemas.microsoft.com/office/powerpoint/2010/main" val="3390354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again start with a zero baseline.  The stacked bar chart is a very useful tool as long as it succinctly displays the information you need without being overwhelming.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the chart you see here, we can easily see the year to year breakdown of the mental health disorders that people present with upon intake.  When you look at this, think about how this information can inform future program and staffing decisions. You can see most diagnoses do not vary from year to year except for a slight increase in individuals presenting with some form of bipolar disorders.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13</a:t>
            </a:fld>
            <a:endParaRPr lang="en-US"/>
          </a:p>
        </p:txBody>
      </p:sp>
    </p:spTree>
    <p:extLst>
      <p:ext uri="{BB962C8B-B14F-4D97-AF65-F5344CB8AC3E}">
        <p14:creationId xmlns:p14="http://schemas.microsoft.com/office/powerpoint/2010/main" val="2212108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we can turn our attention to line charts and their use.</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15</a:t>
            </a:fld>
            <a:endParaRPr lang="en-US"/>
          </a:p>
        </p:txBody>
      </p:sp>
    </p:spTree>
    <p:extLst>
      <p:ext uri="{BB962C8B-B14F-4D97-AF65-F5344CB8AC3E}">
        <p14:creationId xmlns:p14="http://schemas.microsoft.com/office/powerpoint/2010/main" val="548736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of you have seen, or even constructed, line charts before. They track a single variable over time. Notice that the line chart is independent of time.  In this case, each observation of temperature (a measurement) is plotted and you have the Y axis to tell you the value.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we do not know is the time period between each observation.  So, each measurement could be very hour or every day or the average temperature for an entire month.  Hence, they are time independent. You would set the value of the X axis and then record each measurement for the next time period.  You will see what this looks like in a minute.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can plot different variables on a line chart but good practice says that the contrasting variables should make sense and convey a message. Let’s see what that looks like.</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16</a:t>
            </a:fld>
            <a:endParaRPr lang="en-US"/>
          </a:p>
        </p:txBody>
      </p:sp>
    </p:spTree>
    <p:extLst>
      <p:ext uri="{BB962C8B-B14F-4D97-AF65-F5344CB8AC3E}">
        <p14:creationId xmlns:p14="http://schemas.microsoft.com/office/powerpoint/2010/main" val="1513430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chart could be sued to contrast the viral suppression percentages between clinic locations such as the uptown versus the downtown clinic.  Or it could be used by a Part B program to look at the number of people with HIV that have mental health diagnoses by region.  That would be helpful to determine if there is a need to reallocate program assets between regions.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17</a:t>
            </a:fld>
            <a:endParaRPr lang="en-US"/>
          </a:p>
        </p:txBody>
      </p:sp>
    </p:spTree>
    <p:extLst>
      <p:ext uri="{BB962C8B-B14F-4D97-AF65-F5344CB8AC3E}">
        <p14:creationId xmlns:p14="http://schemas.microsoft.com/office/powerpoint/2010/main" val="419344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special sort of line chart is the run chart.  Run charts are more time dependent.  They should incorporate at least 10 observation – or measurement – so you can accurately see if there is a run.  In the run chart, we calculate a mean for our time period and to determine if there is a run, we see if there are 5 consecutive points above or below the mean.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Take a look at the chart. What do you see?  Reflect on the patterns The run chart is used to look for patterns or trends. Do you think you could spot a trend with only 5 measures?</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18</a:t>
            </a:fld>
            <a:endParaRPr lang="en-US"/>
          </a:p>
        </p:txBody>
      </p:sp>
    </p:spTree>
    <p:extLst>
      <p:ext uri="{BB962C8B-B14F-4D97-AF65-F5344CB8AC3E}">
        <p14:creationId xmlns:p14="http://schemas.microsoft.com/office/powerpoint/2010/main" val="2552608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look at a further benefit of a run chart – the trends it shows. One function in Excel is the ability to add a trend line to a chart.  The trend line will tell you in which direction you’re measure is trending.  It’s a simple, but very effective way, to see if you’re getting the result you want.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you become more sophisticated with run charts and trend lines, you may want to measure the effect of an intervention.  Sort of like a before and after snapshot.  You can measure the slope of a trend line and compare numbers to see if you’re improving.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19</a:t>
            </a:fld>
            <a:endParaRPr lang="en-US"/>
          </a:p>
        </p:txBody>
      </p:sp>
    </p:spTree>
    <p:extLst>
      <p:ext uri="{BB962C8B-B14F-4D97-AF65-F5344CB8AC3E}">
        <p14:creationId xmlns:p14="http://schemas.microsoft.com/office/powerpoint/2010/main" val="3941849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Run charts have a few rules that should be observed. Besides the ones we discussed, its important to know that any measurement or observation that sits on the median cannot be counted in a run.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Trend lines will give you an idea of either positive or negative trends but remember they can be impacted by outliers.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20</a:t>
            </a:fld>
            <a:endParaRPr lang="en-US"/>
          </a:p>
        </p:txBody>
      </p:sp>
    </p:spTree>
    <p:extLst>
      <p:ext uri="{BB962C8B-B14F-4D97-AF65-F5344CB8AC3E}">
        <p14:creationId xmlns:p14="http://schemas.microsoft.com/office/powerpoint/2010/main" val="1937001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next section discusses the pie chart- one of the more widely-seen charts in use today.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21</a:t>
            </a:fld>
            <a:endParaRPr lang="en-US"/>
          </a:p>
        </p:txBody>
      </p:sp>
    </p:spTree>
    <p:extLst>
      <p:ext uri="{BB962C8B-B14F-4D97-AF65-F5344CB8AC3E}">
        <p14:creationId xmlns:p14="http://schemas.microsoft.com/office/powerpoint/2010/main" val="417883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50" y="1162050"/>
            <a:ext cx="5575300" cy="3136900"/>
          </a:xfrm>
          <a:ln/>
        </p:spPr>
      </p:sp>
      <p:sp>
        <p:nvSpPr>
          <p:cNvPr id="43011" name="Rectangle 3"/>
          <p:cNvSpPr>
            <a:spLocks noGrp="1" noChangeArrowheads="1"/>
          </p:cNvSpPr>
          <p:nvPr>
            <p:ph type="body" idx="1"/>
          </p:nvPr>
        </p:nvSpPr>
        <p:spPr/>
        <p:txBody>
          <a:bodyPr/>
          <a:lstStyle/>
          <a:p>
            <a:r>
              <a:rPr lang="en-US" sz="1200" kern="1200" dirty="0">
                <a:solidFill>
                  <a:schemeClr val="tx1"/>
                </a:solidFill>
                <a:effectLst/>
                <a:latin typeface="+mn-lt"/>
                <a:ea typeface="+mn-ea"/>
                <a:cs typeface="+mn-cs"/>
              </a:rPr>
              <a:t>Before we begin today, please take a moment to familiarize yourself with the available tools that will help you navigate, participate and review the information outlined in this training module. Off to the right of the presentation window you will notice 3 tabs. The outline tab presents you with a complete outline and slide count for this tutorial. You can use this outline to navigate to any specific slide you wish to view again. Adjacent to that is a tab called notes. If you do not have speakers or are in any way hearing impaired, you may select this tab so that you can read along with our narrators. Finally, the search tab is just that. You may search for any keywords in the presentation which will allow you to come back multiple times and easily find specific data that you are looking for. Below the presentation window you will find the player controls for this presentation. If you would like to pause, rewind or fast forward the presentation, you can use the controls located to the left of the player. To rewind or fast forward on a specific slide, just click and grab the icon that you see sliding across the timeline of the slide. If you would like to remove the tabs on the right and watch the presentation in full screen mode, just click this icon on the right side of the player bar. Now sit back, relax, and enjoy today’s training session.</a:t>
            </a:r>
          </a:p>
        </p:txBody>
      </p:sp>
    </p:spTree>
    <p:extLst>
      <p:ext uri="{BB962C8B-B14F-4D97-AF65-F5344CB8AC3E}">
        <p14:creationId xmlns:p14="http://schemas.microsoft.com/office/powerpoint/2010/main" val="1087071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Folks use pie charts for all sorts of things.  But many times they are not used correctly.  Have you ever seen a pie chart with 15 different slices in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First of all, Pie charts are used with one variable. You can see just a few of he myriad variables we listed.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Keep the categories the same size. You’re organizing data into categories so make sure that if the first category has thee Try to limit the number of categories to 7.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Third, a chart is meant to convey information non-verbally.  If you have data, and its values are close together, the pie chart may not be the best way to display it. You want to achieve separation between slices so the each category can be seen and understood</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22</a:t>
            </a:fld>
            <a:endParaRPr lang="en-US"/>
          </a:p>
        </p:txBody>
      </p:sp>
    </p:spTree>
    <p:extLst>
      <p:ext uri="{BB962C8B-B14F-4D97-AF65-F5344CB8AC3E}">
        <p14:creationId xmlns:p14="http://schemas.microsoft.com/office/powerpoint/2010/main" val="1555977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Take a look at these examples.  Ad you can see, the chart on the left is easier to read and conveys its message far better than the one on the right.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chart on the right exhibits many of the “do not do” guidelines we discussed on the prior slide.  There are too many variables, some of the slices are too small, and some of the ag distribution categories have a different number of age ranges within them.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23</a:t>
            </a:fld>
            <a:endParaRPr lang="en-US"/>
          </a:p>
        </p:txBody>
      </p:sp>
    </p:spTree>
    <p:extLst>
      <p:ext uri="{BB962C8B-B14F-4D97-AF65-F5344CB8AC3E}">
        <p14:creationId xmlns:p14="http://schemas.microsoft.com/office/powerpoint/2010/main" val="2004375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Pie charts can be used to contrast a variable. In this example, we have looked at our patient population by age range and by the percentage of different age ranges.  Each chart uses the same number of patients (N=156) but gives us a different perspective.  If we look at the first chart, we see how many people in each category.  But we have no idea of their ages, race, ethnicity, etc.</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lower chart tells us how many individuals – as a percentage of the overall population – are in each category.  The lower chart offers us a snapshot of where we may want to concentrate our programming efforts more easily than the upper chart.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Your audience for this information should be a guide as to what chart would make the biggest impact.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Keep in mind that we are displaying the same data in different ways.  That’s an important point to remember.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24</a:t>
            </a:fld>
            <a:endParaRPr lang="en-US"/>
          </a:p>
        </p:txBody>
      </p:sp>
    </p:spTree>
    <p:extLst>
      <p:ext uri="{BB962C8B-B14F-4D97-AF65-F5344CB8AC3E}">
        <p14:creationId xmlns:p14="http://schemas.microsoft.com/office/powerpoint/2010/main" val="10140046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chart, we are looking at the number of persons by age. But there is one important distinction between the 2 – time.  In the chart on the left, we look at the age ranges of our population in 2017.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the chart on the right, we are looking at the same variable but in the year 2020.  Can you see the difference?  In 2020, we find that we have many more clients that are in the 13 to 19 year old age range. The age categories 25 to 34 and 35 to 44 have shown decreases.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does this tell you?  Can you use the same sort of programs for 13 to 19 year </a:t>
            </a:r>
            <a:r>
              <a:rPr lang="en-US" sz="1200" kern="1200" dirty="0" err="1">
                <a:solidFill>
                  <a:schemeClr val="tx1"/>
                </a:solidFill>
                <a:effectLst/>
                <a:latin typeface="+mn-lt"/>
                <a:ea typeface="+mn-ea"/>
                <a:cs typeface="+mn-cs"/>
              </a:rPr>
              <a:t>olds</a:t>
            </a:r>
            <a:r>
              <a:rPr lang="en-US" sz="1200" kern="1200" dirty="0">
                <a:solidFill>
                  <a:schemeClr val="tx1"/>
                </a:solidFill>
                <a:effectLst/>
                <a:latin typeface="+mn-lt"/>
                <a:ea typeface="+mn-ea"/>
                <a:cs typeface="+mn-cs"/>
              </a:rPr>
              <a:t> as you did for 35 to 44 year </a:t>
            </a:r>
            <a:r>
              <a:rPr lang="en-US" sz="1200" kern="1200" dirty="0" err="1">
                <a:solidFill>
                  <a:schemeClr val="tx1"/>
                </a:solidFill>
                <a:effectLst/>
                <a:latin typeface="+mn-lt"/>
                <a:ea typeface="+mn-ea"/>
                <a:cs typeface="+mn-cs"/>
              </a:rPr>
              <a:t>olds</a:t>
            </a:r>
            <a:r>
              <a:rPr lang="en-US" sz="1200" kern="1200" dirty="0">
                <a:solidFill>
                  <a:schemeClr val="tx1"/>
                </a:solidFill>
                <a:effectLst/>
                <a:latin typeface="+mn-lt"/>
                <a:ea typeface="+mn-ea"/>
                <a:cs typeface="+mn-cs"/>
              </a:rPr>
              <a:t>?  Probably not.</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25</a:t>
            </a:fld>
            <a:endParaRPr lang="en-US"/>
          </a:p>
        </p:txBody>
      </p:sp>
    </p:spTree>
    <p:extLst>
      <p:ext uri="{BB962C8B-B14F-4D97-AF65-F5344CB8AC3E}">
        <p14:creationId xmlns:p14="http://schemas.microsoft.com/office/powerpoint/2010/main" val="1005521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look at some suggestions for the proper use of pie charts.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 need to use one variable and use positive numbers.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Your chart needs to show the number of the overall patient population; especially if your using percentages.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have zero or zeros in your data, a pie chart should not be used.  As we have seen, pie charts can be used to show the same overall variable in different ways.  However, don’t overload the pie chart with too many categories. Keep it to 7 or below.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26</a:t>
            </a:fld>
            <a:endParaRPr lang="en-US"/>
          </a:p>
        </p:txBody>
      </p:sp>
    </p:spTree>
    <p:extLst>
      <p:ext uri="{BB962C8B-B14F-4D97-AF65-F5344CB8AC3E}">
        <p14:creationId xmlns:p14="http://schemas.microsoft.com/office/powerpoint/2010/main" val="45195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Thank you for listening to this revised Quality Academy tutorial. As you can see, there are many components to an effective clinical quality management program.  </a:t>
            </a:r>
          </a:p>
          <a:p>
            <a:endParaRPr lang="en-US" dirty="0"/>
          </a:p>
          <a:p>
            <a:r>
              <a:rPr lang="en-US" dirty="0"/>
              <a:t>If you need technical assistance from CQII, we invite you to file a technical assistance request on the TargetHIV website.  To learn more about our programs, you call email us at info@cqii.org</a:t>
            </a:r>
          </a:p>
          <a:p>
            <a:endParaRPr lang="en-US" dirty="0"/>
          </a:p>
          <a:p>
            <a:r>
              <a:rPr lang="en-US" dirty="0"/>
              <a:t>Thank you for your time.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E68A82-392A-461D-AA13-89E91046EB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2952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webinar is to introduce some of the basic tools you can use to examine your data.  We want to give you ideas on collecting your data and on the correct use of these commonly used charts.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Remember, data is a communication tool. It clarifies the message behind the numbers and helps you and your audience clearly see trends, and the result of your efforts.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Lastly, remember that Policy Clarification Notice 15-02 states that you should analyze your performance data at least quarterly.  It states that measures are to be used to inform improvement activities.  We know that improvement activities are a group effort so let’s make it easy for the group to understand your data and the act on it.</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3</a:t>
            </a:fld>
            <a:endParaRPr lang="en-US"/>
          </a:p>
        </p:txBody>
      </p:sp>
    </p:spTree>
    <p:extLst>
      <p:ext uri="{BB962C8B-B14F-4D97-AF65-F5344CB8AC3E}">
        <p14:creationId xmlns:p14="http://schemas.microsoft.com/office/powerpoint/2010/main" val="248671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Check sheets are a very simple way to collect data.  You can use something as simple as a table on a clipboard or build a spreadsheet.  Either way, there are no formulas involved, no fancy graphs just something as simple as a mark on a piece of paper.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check sheets require no special skills to use and can be used with either quantitative or qualitative data.  For instance, we count how many people with HIV came into our facility on a given day.  That’s quantitative data.  If we ask each person if they are satisfied with their wait time today in your facility, we would give them three to five choices ranging from not happy to very happy.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4</a:t>
            </a:fld>
            <a:endParaRPr lang="en-US"/>
          </a:p>
        </p:txBody>
      </p:sp>
    </p:spTree>
    <p:extLst>
      <p:ext uri="{BB962C8B-B14F-4D97-AF65-F5344CB8AC3E}">
        <p14:creationId xmlns:p14="http://schemas.microsoft.com/office/powerpoint/2010/main" val="1522263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is what the check sheet for satisfaction with wait time looks like.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when done.</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5</a:t>
            </a:fld>
            <a:endParaRPr lang="en-US"/>
          </a:p>
        </p:txBody>
      </p:sp>
    </p:spTree>
    <p:extLst>
      <p:ext uri="{BB962C8B-B14F-4D97-AF65-F5344CB8AC3E}">
        <p14:creationId xmlns:p14="http://schemas.microsoft.com/office/powerpoint/2010/main" val="2807681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And this is what are check sheet looks like for quantitative data looks like.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Click continue when done.</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6</a:t>
            </a:fld>
            <a:endParaRPr lang="en-US"/>
          </a:p>
        </p:txBody>
      </p:sp>
    </p:spTree>
    <p:extLst>
      <p:ext uri="{BB962C8B-B14F-4D97-AF65-F5344CB8AC3E}">
        <p14:creationId xmlns:p14="http://schemas.microsoft.com/office/powerpoint/2010/main" val="2402584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let’s move onto another common form of chart – the bar chart.  </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7</a:t>
            </a:fld>
            <a:endParaRPr lang="en-US"/>
          </a:p>
        </p:txBody>
      </p:sp>
    </p:spTree>
    <p:extLst>
      <p:ext uri="{BB962C8B-B14F-4D97-AF65-F5344CB8AC3E}">
        <p14:creationId xmlns:p14="http://schemas.microsoft.com/office/powerpoint/2010/main" val="976664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have probably seen a bar chat before, but you may not know the rules for its proper use.  First, you need to start with a zero baseline.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Secondly, you use a bar chat to compare categories. Think of age as a category.  But we can break down age into smaller units such as 24 to 35.  Sex can be broken down to male and female.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Thirdly, there are two types of bar charts; horizontal and vertical.  Horizontal bar charts are typically use when there are long labels for categories. You will see that on a subsequent slide.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Vertical charts will show you data over time.  Another use for them is to show increase/decrease data.  That example is coming up next.</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8</a:t>
            </a:fld>
            <a:endParaRPr lang="en-US"/>
          </a:p>
        </p:txBody>
      </p:sp>
    </p:spTree>
    <p:extLst>
      <p:ext uri="{BB962C8B-B14F-4D97-AF65-F5344CB8AC3E}">
        <p14:creationId xmlns:p14="http://schemas.microsoft.com/office/powerpoint/2010/main" val="1456548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is our vertical bar chart example.  You need to have a zero baseline in a vertical bar chart.  The vertical bars make it easier to see negative numbers and is the better choice for charts with negative values.  You can easily see the height, and direction of the bars in relation to the zero line. In our example chart, you can see the percentage of change in enrollment between two years.  You can see the trends in the shifting demographics in patient population breakdowns. Based on this information, wouldn’t you want to think about your programming and make sure it meets the needs of the increasing age demographics?</a:t>
            </a:r>
          </a:p>
          <a:p>
            <a:endParaRPr lang="en-US" dirty="0"/>
          </a:p>
        </p:txBody>
      </p:sp>
      <p:sp>
        <p:nvSpPr>
          <p:cNvPr id="4" name="Slide Number Placeholder 3"/>
          <p:cNvSpPr>
            <a:spLocks noGrp="1"/>
          </p:cNvSpPr>
          <p:nvPr>
            <p:ph type="sldNum" sz="quarter" idx="5"/>
          </p:nvPr>
        </p:nvSpPr>
        <p:spPr/>
        <p:txBody>
          <a:bodyPr/>
          <a:lstStyle/>
          <a:p>
            <a:fld id="{E9255C18-2FFA-4A16-8340-DA29E1CE6B2F}" type="slidenum">
              <a:rPr lang="en-US" smtClean="0"/>
              <a:t>9</a:t>
            </a:fld>
            <a:endParaRPr lang="en-US"/>
          </a:p>
        </p:txBody>
      </p:sp>
    </p:spTree>
    <p:extLst>
      <p:ext uri="{BB962C8B-B14F-4D97-AF65-F5344CB8AC3E}">
        <p14:creationId xmlns:p14="http://schemas.microsoft.com/office/powerpoint/2010/main" val="225705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40186-5E9F-44B6-B23C-7BCCF74DAD46}"/>
              </a:ext>
            </a:extLst>
          </p:cNvPr>
          <p:cNvSpPr>
            <a:spLocks noGrp="1"/>
          </p:cNvSpPr>
          <p:nvPr>
            <p:ph type="ctrTitle"/>
          </p:nvPr>
        </p:nvSpPr>
        <p:spPr>
          <a:xfrm>
            <a:off x="1524000" y="2045110"/>
            <a:ext cx="9144000" cy="1464852"/>
          </a:xfrm>
        </p:spPr>
        <p:txBody>
          <a:bodyPr anchor="b">
            <a:normAutofit/>
          </a:bodyPr>
          <a:lstStyle>
            <a:lvl1pPr algn="ctr">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FEF9D41-7F6B-465F-9AC6-C23EA3CC8AA3}"/>
              </a:ext>
            </a:extLst>
          </p:cNvPr>
          <p:cNvSpPr>
            <a:spLocks noGrp="1"/>
          </p:cNvSpPr>
          <p:nvPr>
            <p:ph type="subTitle" idx="1"/>
          </p:nvPr>
        </p:nvSpPr>
        <p:spPr>
          <a:xfrm>
            <a:off x="1524000" y="3602038"/>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descr="A picture containing drawing&#10;&#10;Description automatically generated">
            <a:extLst>
              <a:ext uri="{FF2B5EF4-FFF2-40B4-BE49-F238E27FC236}">
                <a16:creationId xmlns:a16="http://schemas.microsoft.com/office/drawing/2014/main" id="{18E88F2B-4440-468B-BC53-6BF2466AC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837" y="477888"/>
            <a:ext cx="3812653" cy="1122312"/>
          </a:xfrm>
          <a:prstGeom prst="rect">
            <a:avLst/>
          </a:prstGeom>
        </p:spPr>
      </p:pic>
    </p:spTree>
    <p:extLst>
      <p:ext uri="{BB962C8B-B14F-4D97-AF65-F5344CB8AC3E}">
        <p14:creationId xmlns:p14="http://schemas.microsoft.com/office/powerpoint/2010/main" val="9359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B67F9-FA43-48B5-B779-C1BE14FC29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94DE3D-347B-4E8B-A5B7-5A47ED3BC7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1756B-C2EF-4EA4-9E98-EF7DDA697FF6}"/>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5" name="Footer Placeholder 4">
            <a:extLst>
              <a:ext uri="{FF2B5EF4-FFF2-40B4-BE49-F238E27FC236}">
                <a16:creationId xmlns:a16="http://schemas.microsoft.com/office/drawing/2014/main" id="{C3938ED6-C1A1-476D-8A71-0D0F321C0DC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5A60117-3A22-42BB-8044-C2551E808F20}"/>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321342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6F586-66B7-4B29-83D9-367DA29FD3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2F61B1-8245-48B0-BC54-79E323621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26698-B991-4AF8-9D52-E9940218E4F8}"/>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5" name="Footer Placeholder 4">
            <a:extLst>
              <a:ext uri="{FF2B5EF4-FFF2-40B4-BE49-F238E27FC236}">
                <a16:creationId xmlns:a16="http://schemas.microsoft.com/office/drawing/2014/main" id="{6A4AC6F7-85DA-449A-A8A0-75EF1836CEA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FD870B-3441-4D8C-B940-6B225295FED5}"/>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3296300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40186-5E9F-44B6-B23C-7BCCF74DAD46}"/>
              </a:ext>
            </a:extLst>
          </p:cNvPr>
          <p:cNvSpPr>
            <a:spLocks noGrp="1"/>
          </p:cNvSpPr>
          <p:nvPr>
            <p:ph type="ctrTitle"/>
          </p:nvPr>
        </p:nvSpPr>
        <p:spPr>
          <a:xfrm>
            <a:off x="1524000" y="2045110"/>
            <a:ext cx="9144000" cy="1464852"/>
          </a:xfrm>
        </p:spPr>
        <p:txBody>
          <a:bodyPr anchor="b">
            <a:normAutofit/>
          </a:bodyPr>
          <a:lstStyle>
            <a:lvl1pPr algn="ctr">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FEF9D41-7F6B-465F-9AC6-C23EA3CC8AA3}"/>
              </a:ext>
            </a:extLst>
          </p:cNvPr>
          <p:cNvSpPr>
            <a:spLocks noGrp="1"/>
          </p:cNvSpPr>
          <p:nvPr>
            <p:ph type="subTitle" idx="1"/>
          </p:nvPr>
        </p:nvSpPr>
        <p:spPr>
          <a:xfrm>
            <a:off x="1524000" y="3602038"/>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descr="A picture containing drawing&#10;&#10;Description automatically generated">
            <a:extLst>
              <a:ext uri="{FF2B5EF4-FFF2-40B4-BE49-F238E27FC236}">
                <a16:creationId xmlns:a16="http://schemas.microsoft.com/office/drawing/2014/main" id="{18E88F2B-4440-468B-BC53-6BF2466ACF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37" y="477888"/>
            <a:ext cx="3812653" cy="1122312"/>
          </a:xfrm>
          <a:prstGeom prst="rect">
            <a:avLst/>
          </a:prstGeom>
        </p:spPr>
      </p:pic>
    </p:spTree>
    <p:custDataLst>
      <p:tags r:id="rId1"/>
    </p:custDataLst>
    <p:extLst>
      <p:ext uri="{BB962C8B-B14F-4D97-AF65-F5344CB8AC3E}">
        <p14:creationId xmlns:p14="http://schemas.microsoft.com/office/powerpoint/2010/main" val="2274700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87852-8DDF-40BD-ACA4-6315A5CA178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F099DBC-EF5A-49BE-8868-1E3C8C28C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Text&#10;&#10;Description automatically generated">
            <a:extLst>
              <a:ext uri="{FF2B5EF4-FFF2-40B4-BE49-F238E27FC236}">
                <a16:creationId xmlns:a16="http://schemas.microsoft.com/office/drawing/2014/main" id="{594D61A4-7169-4AE4-A034-021285626B0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5658" y="6071202"/>
            <a:ext cx="2683855" cy="786798"/>
          </a:xfrm>
          <a:prstGeom prst="rect">
            <a:avLst/>
          </a:prstGeom>
        </p:spPr>
      </p:pic>
    </p:spTree>
    <p:custDataLst>
      <p:tags r:id="rId1"/>
    </p:custDataLst>
    <p:extLst>
      <p:ext uri="{BB962C8B-B14F-4D97-AF65-F5344CB8AC3E}">
        <p14:creationId xmlns:p14="http://schemas.microsoft.com/office/powerpoint/2010/main" val="1862111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F37-2415-4B99-8CAB-2007D5592B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D86E66-AB69-4C83-806A-BED4690D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FE95A9-991E-47E0-9F2B-99678E72935A}"/>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5" name="Footer Placeholder 4">
            <a:extLst>
              <a:ext uri="{FF2B5EF4-FFF2-40B4-BE49-F238E27FC236}">
                <a16:creationId xmlns:a16="http://schemas.microsoft.com/office/drawing/2014/main" id="{EE432D60-D0D6-422B-AD98-A05EBAE1960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4CB9A88-2A9D-4AFA-8ED0-567616AF8BC0}"/>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custDataLst>
      <p:tags r:id="rId1"/>
    </p:custDataLst>
    <p:extLst>
      <p:ext uri="{BB962C8B-B14F-4D97-AF65-F5344CB8AC3E}">
        <p14:creationId xmlns:p14="http://schemas.microsoft.com/office/powerpoint/2010/main" val="1215999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1B036-E5BF-4259-8CB0-1712EB829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126201-21AC-4F6C-9AFF-C770DF1D40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AC94A-93FD-4840-953F-296DB3B8B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71648-5A9C-4145-B2CF-5273E62563A6}"/>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6" name="Footer Placeholder 5">
            <a:extLst>
              <a:ext uri="{FF2B5EF4-FFF2-40B4-BE49-F238E27FC236}">
                <a16:creationId xmlns:a16="http://schemas.microsoft.com/office/drawing/2014/main" id="{36554D9A-CBAE-4F6C-8B53-69A5D8841C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DB3D0B-02BF-4FF6-B38C-8B449129F85A}"/>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custDataLst>
      <p:tags r:id="rId1"/>
    </p:custDataLst>
    <p:extLst>
      <p:ext uri="{BB962C8B-B14F-4D97-AF65-F5344CB8AC3E}">
        <p14:creationId xmlns:p14="http://schemas.microsoft.com/office/powerpoint/2010/main" val="1023599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687C-6F16-4D5C-8CEA-8F8CBA4B87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DA4003-0AFF-4ECC-BD80-61F319055D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F30B57-3996-457B-A0DD-053D880123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D25FC-6AB2-4F18-9006-DE92216DAC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555620-C42C-48CB-BF35-D7CA547F02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5F43AA-0848-40E2-B7B8-459A2FB5BBE2}"/>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8" name="Footer Placeholder 7">
            <a:extLst>
              <a:ext uri="{FF2B5EF4-FFF2-40B4-BE49-F238E27FC236}">
                <a16:creationId xmlns:a16="http://schemas.microsoft.com/office/drawing/2014/main" id="{48F77D23-7A15-4E66-8162-5DD76C86D3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8AD2B19-C67F-42BF-8385-DB410A17D83F}"/>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1931720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F7C21-7732-4779-87B7-4CF7421909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E09729-F37B-4024-A7D1-AE7C9A305EAB}"/>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4" name="Footer Placeholder 3">
            <a:extLst>
              <a:ext uri="{FF2B5EF4-FFF2-40B4-BE49-F238E27FC236}">
                <a16:creationId xmlns:a16="http://schemas.microsoft.com/office/drawing/2014/main" id="{417A48D7-6022-4FE7-9C4A-80776E74D3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E0A9EF8-0CF7-4055-ADED-78BA50491657}"/>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1798895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1F15A9-CB6D-4FE6-898B-436D07BBC4FF}"/>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3" name="Footer Placeholder 2">
            <a:extLst>
              <a:ext uri="{FF2B5EF4-FFF2-40B4-BE49-F238E27FC236}">
                <a16:creationId xmlns:a16="http://schemas.microsoft.com/office/drawing/2014/main" id="{A2001E68-0116-4659-9FD3-5714E6DFE2A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F0BA17A-A2E8-4958-A37F-5D526F2BFFDA}"/>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1157658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FE30-CE68-4FD7-8C1F-531B76F8E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7CDB7A-1416-4BD9-88F9-639ACB123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BA520-C1DC-4DD3-84E2-ABFFA37C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E95F1-80FA-4F1B-A219-8D599DB18E28}"/>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6" name="Footer Placeholder 5">
            <a:extLst>
              <a:ext uri="{FF2B5EF4-FFF2-40B4-BE49-F238E27FC236}">
                <a16:creationId xmlns:a16="http://schemas.microsoft.com/office/drawing/2014/main" id="{2403306F-FCB8-40AD-88C8-BE5ED26158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9205C13-040B-4794-974F-D0B8A2B1FC28}"/>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47783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87852-8DDF-40BD-ACA4-6315A5CA1784}"/>
              </a:ext>
            </a:extLst>
          </p:cNvPr>
          <p:cNvSpPr>
            <a:spLocks noGrp="1"/>
          </p:cNvSpPr>
          <p:nvPr>
            <p:ph type="title"/>
          </p:nvPr>
        </p:nvSpPr>
        <p:spPr>
          <a:xfrm>
            <a:off x="690716" y="558419"/>
            <a:ext cx="10973198" cy="744641"/>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F099DBC-EF5A-49BE-8868-1E3C8C28CE01}"/>
              </a:ext>
            </a:extLst>
          </p:cNvPr>
          <p:cNvSpPr>
            <a:spLocks noGrp="1"/>
          </p:cNvSpPr>
          <p:nvPr>
            <p:ph idx="1"/>
          </p:nvPr>
        </p:nvSpPr>
        <p:spPr>
          <a:xfrm>
            <a:off x="690715" y="1955467"/>
            <a:ext cx="10973197" cy="37689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A close up of a sign&#10;&#10;Description automatically generated">
            <a:extLst>
              <a:ext uri="{FF2B5EF4-FFF2-40B4-BE49-F238E27FC236}">
                <a16:creationId xmlns:a16="http://schemas.microsoft.com/office/drawing/2014/main" id="{6E5EF3B4-F156-482C-BA67-1CA0AE2688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5381" y="6012502"/>
            <a:ext cx="3058534" cy="896639"/>
          </a:xfrm>
          <a:prstGeom prst="rect">
            <a:avLst/>
          </a:prstGeom>
        </p:spPr>
      </p:pic>
    </p:spTree>
    <p:extLst>
      <p:ext uri="{BB962C8B-B14F-4D97-AF65-F5344CB8AC3E}">
        <p14:creationId xmlns:p14="http://schemas.microsoft.com/office/powerpoint/2010/main" val="690656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91A8-7E3C-4AA5-BA73-693F13695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820FB-61CE-496D-A2FB-6FEEDEFA7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A42782-3144-4F43-B556-F3A4B81C7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0C4BC-2609-4C87-AF33-F81A68432761}"/>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6" name="Footer Placeholder 5">
            <a:extLst>
              <a:ext uri="{FF2B5EF4-FFF2-40B4-BE49-F238E27FC236}">
                <a16:creationId xmlns:a16="http://schemas.microsoft.com/office/drawing/2014/main" id="{AC6E9BC3-3567-45A6-9975-F33BE83894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3AD5BC8-DFD9-4755-A99B-35FECE217ED4}"/>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903701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B67F9-FA43-48B5-B779-C1BE14FC29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94DE3D-347B-4E8B-A5B7-5A47ED3BC7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1756B-C2EF-4EA4-9E98-EF7DDA697FF6}"/>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5" name="Footer Placeholder 4">
            <a:extLst>
              <a:ext uri="{FF2B5EF4-FFF2-40B4-BE49-F238E27FC236}">
                <a16:creationId xmlns:a16="http://schemas.microsoft.com/office/drawing/2014/main" id="{C3938ED6-C1A1-476D-8A71-0D0F321C0DC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5A60117-3A22-42BB-8044-C2551E808F20}"/>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726024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6F586-66B7-4B29-83D9-367DA29FD3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2F61B1-8245-48B0-BC54-79E323621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26698-B991-4AF8-9D52-E9940218E4F8}"/>
              </a:ext>
            </a:extLst>
          </p:cNvPr>
          <p:cNvSpPr>
            <a:spLocks noGrp="1"/>
          </p:cNvSpPr>
          <p:nvPr>
            <p:ph type="dt" sz="half" idx="10"/>
          </p:nvPr>
        </p:nvSpPr>
        <p:spPr>
          <a:xfrm>
            <a:off x="838200" y="6356350"/>
            <a:ext cx="2743200" cy="365125"/>
          </a:xfrm>
          <a:prstGeom prst="rect">
            <a:avLst/>
          </a:prstGeom>
        </p:spPr>
        <p:txBody>
          <a:bodyPr/>
          <a:lstStyle/>
          <a:p>
            <a:fld id="{48C4A953-1D42-4C89-9E3D-F1E492215D8B}" type="datetimeFigureOut">
              <a:rPr lang="en-US" smtClean="0"/>
              <a:t>3/25/2021</a:t>
            </a:fld>
            <a:endParaRPr lang="en-US"/>
          </a:p>
        </p:txBody>
      </p:sp>
      <p:sp>
        <p:nvSpPr>
          <p:cNvPr id="5" name="Footer Placeholder 4">
            <a:extLst>
              <a:ext uri="{FF2B5EF4-FFF2-40B4-BE49-F238E27FC236}">
                <a16:creationId xmlns:a16="http://schemas.microsoft.com/office/drawing/2014/main" id="{6A4AC6F7-85DA-449A-A8A0-75EF1836CEA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FD870B-3441-4D8C-B940-6B225295FED5}"/>
              </a:ext>
            </a:extLst>
          </p:cNvPr>
          <p:cNvSpPr>
            <a:spLocks noGrp="1"/>
          </p:cNvSpPr>
          <p:nvPr>
            <p:ph type="sldNum" sz="quarter" idx="12"/>
          </p:nvPr>
        </p:nvSpPr>
        <p:spPr>
          <a:xfrm>
            <a:off x="8610600" y="6356350"/>
            <a:ext cx="2743200" cy="365125"/>
          </a:xfrm>
          <a:prstGeom prst="rect">
            <a:avLst/>
          </a:prstGeom>
        </p:spPr>
        <p:txBody>
          <a:bodyPr/>
          <a:lstStyle/>
          <a:p>
            <a:fld id="{516522D8-85BF-4F67-A264-1C3CAE23F923}" type="slidenum">
              <a:rPr lang="en-US" smtClean="0"/>
              <a:t>‹#›</a:t>
            </a:fld>
            <a:endParaRPr lang="en-US"/>
          </a:p>
        </p:txBody>
      </p:sp>
    </p:spTree>
    <p:extLst>
      <p:ext uri="{BB962C8B-B14F-4D97-AF65-F5344CB8AC3E}">
        <p14:creationId xmlns:p14="http://schemas.microsoft.com/office/powerpoint/2010/main" val="169964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F37-2415-4B99-8CAB-2007D5592B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D86E66-AB69-4C83-806A-BED4690D28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FE95A9-991E-47E0-9F2B-99678E72935A}"/>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5" name="Footer Placeholder 4">
            <a:extLst>
              <a:ext uri="{FF2B5EF4-FFF2-40B4-BE49-F238E27FC236}">
                <a16:creationId xmlns:a16="http://schemas.microsoft.com/office/drawing/2014/main" id="{EE432D60-D0D6-422B-AD98-A05EBAE1960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4CB9A88-2A9D-4AFA-8ED0-567616AF8BC0}"/>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364102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1B036-E5BF-4259-8CB0-1712EB829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126201-21AC-4F6C-9AFF-C770DF1D40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AC94A-93FD-4840-953F-296DB3B8B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71648-5A9C-4145-B2CF-5273E62563A6}"/>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6" name="Footer Placeholder 5">
            <a:extLst>
              <a:ext uri="{FF2B5EF4-FFF2-40B4-BE49-F238E27FC236}">
                <a16:creationId xmlns:a16="http://schemas.microsoft.com/office/drawing/2014/main" id="{36554D9A-CBAE-4F6C-8B53-69A5D8841C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DB3D0B-02BF-4FF6-B38C-8B449129F85A}"/>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400093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687C-6F16-4D5C-8CEA-8F8CBA4B87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DA4003-0AFF-4ECC-BD80-61F319055D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F30B57-3996-457B-A0DD-053D880123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D25FC-6AB2-4F18-9006-DE92216DAC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555620-C42C-48CB-BF35-D7CA547F02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5F43AA-0848-40E2-B7B8-459A2FB5BBE2}"/>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8" name="Footer Placeholder 7">
            <a:extLst>
              <a:ext uri="{FF2B5EF4-FFF2-40B4-BE49-F238E27FC236}">
                <a16:creationId xmlns:a16="http://schemas.microsoft.com/office/drawing/2014/main" id="{48F77D23-7A15-4E66-8162-5DD76C86D38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8AD2B19-C67F-42BF-8385-DB410A17D83F}"/>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232216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F7C21-7732-4779-87B7-4CF7421909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E09729-F37B-4024-A7D1-AE7C9A305EAB}"/>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4" name="Footer Placeholder 3">
            <a:extLst>
              <a:ext uri="{FF2B5EF4-FFF2-40B4-BE49-F238E27FC236}">
                <a16:creationId xmlns:a16="http://schemas.microsoft.com/office/drawing/2014/main" id="{417A48D7-6022-4FE7-9C4A-80776E74D3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E0A9EF8-0CF7-4055-ADED-78BA50491657}"/>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183078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1F15A9-CB6D-4FE6-898B-436D07BBC4FF}"/>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3" name="Footer Placeholder 2">
            <a:extLst>
              <a:ext uri="{FF2B5EF4-FFF2-40B4-BE49-F238E27FC236}">
                <a16:creationId xmlns:a16="http://schemas.microsoft.com/office/drawing/2014/main" id="{A2001E68-0116-4659-9FD3-5714E6DFE2A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F0BA17A-A2E8-4958-A37F-5D526F2BFFDA}"/>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227118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FE30-CE68-4FD7-8C1F-531B76F8E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7CDB7A-1416-4BD9-88F9-639ACB123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2BA520-C1DC-4DD3-84E2-ABFFA37C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E95F1-80FA-4F1B-A219-8D599DB18E28}"/>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6" name="Footer Placeholder 5">
            <a:extLst>
              <a:ext uri="{FF2B5EF4-FFF2-40B4-BE49-F238E27FC236}">
                <a16:creationId xmlns:a16="http://schemas.microsoft.com/office/drawing/2014/main" id="{2403306F-FCB8-40AD-88C8-BE5ED26158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9205C13-040B-4794-974F-D0B8A2B1FC28}"/>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188638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91A8-7E3C-4AA5-BA73-693F13695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820FB-61CE-496D-A2FB-6FEEDEFA7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A42782-3144-4F43-B556-F3A4B81C7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0C4BC-2609-4C87-AF33-F81A68432761}"/>
              </a:ext>
            </a:extLst>
          </p:cNvPr>
          <p:cNvSpPr>
            <a:spLocks noGrp="1"/>
          </p:cNvSpPr>
          <p:nvPr>
            <p:ph type="dt" sz="half" idx="10"/>
          </p:nvPr>
        </p:nvSpPr>
        <p:spPr>
          <a:xfrm>
            <a:off x="838200" y="6356350"/>
            <a:ext cx="2743200" cy="365125"/>
          </a:xfrm>
          <a:prstGeom prst="rect">
            <a:avLst/>
          </a:prstGeom>
        </p:spPr>
        <p:txBody>
          <a:bodyPr/>
          <a:lstStyle/>
          <a:p>
            <a:fld id="{F70AA7B4-B805-4C40-A42D-137401E79CD3}" type="datetimeFigureOut">
              <a:rPr lang="en-US" smtClean="0"/>
              <a:t>3/25/2021</a:t>
            </a:fld>
            <a:endParaRPr lang="en-US"/>
          </a:p>
        </p:txBody>
      </p:sp>
      <p:sp>
        <p:nvSpPr>
          <p:cNvPr id="6" name="Footer Placeholder 5">
            <a:extLst>
              <a:ext uri="{FF2B5EF4-FFF2-40B4-BE49-F238E27FC236}">
                <a16:creationId xmlns:a16="http://schemas.microsoft.com/office/drawing/2014/main" id="{AC6E9BC3-3567-45A6-9975-F33BE83894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3AD5BC8-DFD9-4755-A99B-35FECE217ED4}"/>
              </a:ext>
            </a:extLst>
          </p:cNvPr>
          <p:cNvSpPr>
            <a:spLocks noGrp="1"/>
          </p:cNvSpPr>
          <p:nvPr>
            <p:ph type="sldNum" sz="quarter" idx="12"/>
          </p:nvPr>
        </p:nvSpPr>
        <p:spPr>
          <a:xfrm>
            <a:off x="8610600" y="6356350"/>
            <a:ext cx="2743200" cy="365125"/>
          </a:xfrm>
          <a:prstGeom prst="rect">
            <a:avLst/>
          </a:prstGeom>
        </p:spPr>
        <p:txBody>
          <a:bodyPr/>
          <a:lstStyle/>
          <a:p>
            <a:fld id="{F9D4DBE5-C7CE-4E20-B6B5-2381D44AA092}" type="slidenum">
              <a:rPr lang="en-US" smtClean="0"/>
              <a:t>‹#›</a:t>
            </a:fld>
            <a:endParaRPr lang="en-US"/>
          </a:p>
        </p:txBody>
      </p:sp>
    </p:spTree>
    <p:extLst>
      <p:ext uri="{BB962C8B-B14F-4D97-AF65-F5344CB8AC3E}">
        <p14:creationId xmlns:p14="http://schemas.microsoft.com/office/powerpoint/2010/main" val="400377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405382-B144-4062-9D8F-2871E0539515}"/>
              </a:ext>
            </a:extLst>
          </p:cNvPr>
          <p:cNvSpPr>
            <a:spLocks noGrp="1"/>
          </p:cNvSpPr>
          <p:nvPr>
            <p:ph type="title"/>
          </p:nvPr>
        </p:nvSpPr>
        <p:spPr>
          <a:xfrm>
            <a:off x="619431" y="639457"/>
            <a:ext cx="11079270" cy="74464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CC7EAE-991F-4AEF-A7AB-049A1734C846}"/>
              </a:ext>
            </a:extLst>
          </p:cNvPr>
          <p:cNvSpPr>
            <a:spLocks noGrp="1"/>
          </p:cNvSpPr>
          <p:nvPr>
            <p:ph type="body" idx="1"/>
          </p:nvPr>
        </p:nvSpPr>
        <p:spPr>
          <a:xfrm>
            <a:off x="619431" y="1767577"/>
            <a:ext cx="11092403" cy="376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087A3DC7-5D2E-43CA-A3F4-A44E1EF943D5}"/>
              </a:ext>
            </a:extLst>
          </p:cNvPr>
          <p:cNvSpPr/>
          <p:nvPr/>
        </p:nvSpPr>
        <p:spPr>
          <a:xfrm>
            <a:off x="0" y="6105832"/>
            <a:ext cx="12192000" cy="752168"/>
          </a:xfrm>
          <a:prstGeom prst="rect">
            <a:avLst/>
          </a:prstGeom>
          <a:solidFill>
            <a:srgbClr val="DD0E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F7294DB2-575A-45AF-B046-2D9160EC758B}"/>
              </a:ext>
            </a:extLst>
          </p:cNvPr>
          <p:cNvCxnSpPr>
            <a:cxnSpLocks/>
          </p:cNvCxnSpPr>
          <p:nvPr/>
        </p:nvCxnSpPr>
        <p:spPr>
          <a:xfrm>
            <a:off x="619432" y="442452"/>
            <a:ext cx="1109240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922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405382-B144-4062-9D8F-2871E0539515}"/>
              </a:ext>
            </a:extLst>
          </p:cNvPr>
          <p:cNvSpPr>
            <a:spLocks noGrp="1"/>
          </p:cNvSpPr>
          <p:nvPr>
            <p:ph type="title"/>
          </p:nvPr>
        </p:nvSpPr>
        <p:spPr>
          <a:xfrm>
            <a:off x="690716" y="796414"/>
            <a:ext cx="10515600" cy="74464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CC7EAE-991F-4AEF-A7AB-049A1734C846}"/>
              </a:ext>
            </a:extLst>
          </p:cNvPr>
          <p:cNvSpPr>
            <a:spLocks noGrp="1"/>
          </p:cNvSpPr>
          <p:nvPr>
            <p:ph type="body" idx="1"/>
          </p:nvPr>
        </p:nvSpPr>
        <p:spPr>
          <a:xfrm>
            <a:off x="690716" y="1955467"/>
            <a:ext cx="10515600" cy="376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087A3DC7-5D2E-43CA-A3F4-A44E1EF943D5}"/>
              </a:ext>
            </a:extLst>
          </p:cNvPr>
          <p:cNvSpPr/>
          <p:nvPr/>
        </p:nvSpPr>
        <p:spPr>
          <a:xfrm>
            <a:off x="0" y="6105832"/>
            <a:ext cx="12192000" cy="752168"/>
          </a:xfrm>
          <a:prstGeom prst="rect">
            <a:avLst/>
          </a:prstGeom>
          <a:solidFill>
            <a:srgbClr val="DD0E0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F7294DB2-575A-45AF-B046-2D9160EC758B}"/>
              </a:ext>
            </a:extLst>
          </p:cNvPr>
          <p:cNvCxnSpPr/>
          <p:nvPr/>
        </p:nvCxnSpPr>
        <p:spPr>
          <a:xfrm>
            <a:off x="619432" y="442452"/>
            <a:ext cx="10972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3"/>
    </p:custDataLst>
    <p:extLst>
      <p:ext uri="{BB962C8B-B14F-4D97-AF65-F5344CB8AC3E}">
        <p14:creationId xmlns:p14="http://schemas.microsoft.com/office/powerpoint/2010/main" val="13876861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slide" Target="slide14.xml"/><Relationship Id="rId2" Type="http://schemas.openxmlformats.org/officeDocument/2006/relationships/tags" Target="../tags/tag16.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file:///C:\Users\kfg01\Documents\QI%20101%20class\Book1!Sheet1!%5bBook1%5dSheet1%20Chart%201" TargetMode="Externa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file:///C:\Users\kfg01\Documents\QI%20101%20class\bar%20charts.xlsx!Sheet1!%5bbar%20charts.xlsx%5dSheet1%20Chart%204"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file:///C:\Users\kfg01\Documents\QI%20101%20class\Linechart%20.xlsx!Run%20chart!%5bLinechart%20.xlsx%5dRun%20chart%20Chart%201" TargetMode="External"/><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emf"/><Relationship Id="rId2" Type="http://schemas.openxmlformats.org/officeDocument/2006/relationships/tags" Target="../tags/tag25.xml"/><Relationship Id="rId1" Type="http://schemas.openxmlformats.org/officeDocument/2006/relationships/vmlDrawing" Target="../drawings/vmlDrawing5.vml"/><Relationship Id="rId6" Type="http://schemas.openxmlformats.org/officeDocument/2006/relationships/oleObject" Target="file:///C:\Users\kfg01\Documents\QI%20101%20class\Linechart%20.xlsx!Run%20chart!%5bLinechart%20.xlsx%5dRun%20chart%20Chart%202" TargetMode="External"/><Relationship Id="rId5" Type="http://schemas.openxmlformats.org/officeDocument/2006/relationships/hyperlink" Target="https://www.youtube.com/watch?v=UdrUmuLHWvo" TargetMode="External"/><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slide" Target="slide14.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file:///C:\Users\kfg01\Documents\QI%20101%20class\Linechart%20.xlsx!Run%20chart!%5bLinechart%20.xlsx%5dRun%20chart%20Chart%202" TargetMode="External"/><Relationship Id="rId4"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slideLayout" Target="../slideLayouts/slideLayout13.xml"/><Relationship Id="rId7" Type="http://schemas.openxmlformats.org/officeDocument/2006/relationships/oleObject" Target="../embeddings/oleObject2.bin"/><Relationship Id="rId2" Type="http://schemas.openxmlformats.org/officeDocument/2006/relationships/tags" Target="../tags/tag29.xml"/><Relationship Id="rId1" Type="http://schemas.openxmlformats.org/officeDocument/2006/relationships/vmlDrawing" Target="../drawings/vmlDrawing7.vml"/><Relationship Id="rId6" Type="http://schemas.openxmlformats.org/officeDocument/2006/relationships/image" Target="../media/image13.emf"/><Relationship Id="rId5" Type="http://schemas.openxmlformats.org/officeDocument/2006/relationships/oleObject" Target="../embeddings/oleObject1.bin"/><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slideLayout" Target="../slideLayouts/slideLayout13.xml"/><Relationship Id="rId7" Type="http://schemas.openxmlformats.org/officeDocument/2006/relationships/oleObject" Target="file:///C:\Users\kfg01\Documents\QI%20101%20class\Pie%20chart.xlsx!Good%20Pie%20Chart!%5bPie%20chart.xlsx%5dGood%20Pie%20Chart%20Chart%202" TargetMode="External"/><Relationship Id="rId2" Type="http://schemas.openxmlformats.org/officeDocument/2006/relationships/tags" Target="../tags/tag30.xml"/><Relationship Id="rId1" Type="http://schemas.openxmlformats.org/officeDocument/2006/relationships/vmlDrawing" Target="../drawings/vmlDrawing8.vml"/><Relationship Id="rId6" Type="http://schemas.openxmlformats.org/officeDocument/2006/relationships/image" Target="../media/image15.emf"/><Relationship Id="rId5" Type="http://schemas.openxmlformats.org/officeDocument/2006/relationships/oleObject" Target="file:///C:\Users\kfg01\Documents\QI%20101%20class\Pie%20chart.xlsx!Good%20Pie%20Chart!%5bPie%20chart.xlsx%5dGood%20Pie%20Chart%20Chart%203" TargetMode="Externa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slideLayout" Target="../slideLayouts/slideLayout13.xml"/><Relationship Id="rId7" Type="http://schemas.openxmlformats.org/officeDocument/2006/relationships/oleObject" Target="file:///C:\Users\kfg01\Documents\QI%20101%20class\Pie%20chart.xlsx!Good%20Pie%20Chart!%5bPie%20chart.xlsx%5dGood%20Pie%20Chart%20Chart%201" TargetMode="External"/><Relationship Id="rId2" Type="http://schemas.openxmlformats.org/officeDocument/2006/relationships/tags" Target="../tags/tag31.xml"/><Relationship Id="rId1" Type="http://schemas.openxmlformats.org/officeDocument/2006/relationships/vmlDrawing" Target="../drawings/vmlDrawing9.vml"/><Relationship Id="rId6" Type="http://schemas.openxmlformats.org/officeDocument/2006/relationships/image" Target="../media/image17.emf"/><Relationship Id="rId5" Type="http://schemas.openxmlformats.org/officeDocument/2006/relationships/oleObject" Target="file:///C:\Users\kfg01\Documents\QI%20101%20class\Pie%20chart.xlsx!Good%20Pie%20Chart!%5bPie%20chart.xlsx%5dGood%20Pie%20Chart%20Chart%202" TargetMode="External"/><Relationship Id="rId4"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3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tags" Target="../tags/tag33.xml"/><Relationship Id="rId4" Type="http://schemas.openxmlformats.org/officeDocument/2006/relationships/hyperlink" Target="https://targethiv.org/cqm-ta-request"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file:///C:\Users\kfg01\Documents\QI%20101%20class\Book1!Sheet1!%5bBook1%5dSheet1%20Chart%202" TargetMode="Externa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C5AC-8DE9-4585-B560-D318442C1EDD}"/>
              </a:ext>
            </a:extLst>
          </p:cNvPr>
          <p:cNvSpPr>
            <a:spLocks noGrp="1"/>
          </p:cNvSpPr>
          <p:nvPr>
            <p:ph type="ctrTitle"/>
          </p:nvPr>
        </p:nvSpPr>
        <p:spPr/>
        <p:txBody>
          <a:bodyPr/>
          <a:lstStyle/>
          <a:p>
            <a:r>
              <a:rPr lang="en-US" dirty="0"/>
              <a:t>Tool Time!</a:t>
            </a:r>
          </a:p>
        </p:txBody>
      </p:sp>
    </p:spTree>
    <p:custDataLst>
      <p:tags r:id="rId1"/>
    </p:custDataLst>
    <p:extLst>
      <p:ext uri="{BB962C8B-B14F-4D97-AF65-F5344CB8AC3E}">
        <p14:creationId xmlns:p14="http://schemas.microsoft.com/office/powerpoint/2010/main" val="3771283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D6FE-59CB-4C68-8199-78FB7CA0DD32}"/>
              </a:ext>
            </a:extLst>
          </p:cNvPr>
          <p:cNvSpPr>
            <a:spLocks noGrp="1"/>
          </p:cNvSpPr>
          <p:nvPr>
            <p:ph type="title"/>
          </p:nvPr>
        </p:nvSpPr>
        <p:spPr/>
        <p:txBody>
          <a:bodyPr/>
          <a:lstStyle/>
          <a:p>
            <a:pPr algn="ctr"/>
            <a:r>
              <a:rPr lang="en-US" dirty="0"/>
              <a:t>Horizontal Bar Chart</a:t>
            </a:r>
          </a:p>
        </p:txBody>
      </p:sp>
      <p:sp>
        <p:nvSpPr>
          <p:cNvPr id="3" name="Content Placeholder 2">
            <a:extLst>
              <a:ext uri="{FF2B5EF4-FFF2-40B4-BE49-F238E27FC236}">
                <a16:creationId xmlns:a16="http://schemas.microsoft.com/office/drawing/2014/main" id="{51FDDF27-4B8C-4E74-AA1A-013CFF663C4F}"/>
              </a:ext>
            </a:extLst>
          </p:cNvPr>
          <p:cNvSpPr>
            <a:spLocks noGrp="1"/>
          </p:cNvSpPr>
          <p:nvPr>
            <p:ph idx="1"/>
          </p:nvPr>
        </p:nvSpPr>
        <p:spPr>
          <a:xfrm>
            <a:off x="690716" y="1584570"/>
            <a:ext cx="4116062" cy="3768930"/>
          </a:xfrm>
        </p:spPr>
        <p:txBody>
          <a:bodyPr>
            <a:normAutofit/>
          </a:bodyPr>
          <a:lstStyle/>
          <a:p>
            <a:r>
              <a:rPr lang="en-US" dirty="0"/>
              <a:t>You need a zero baseline</a:t>
            </a:r>
          </a:p>
          <a:p>
            <a:r>
              <a:rPr lang="en-US" dirty="0"/>
              <a:t>Usually used when the data labels are long</a:t>
            </a:r>
          </a:p>
          <a:p>
            <a:r>
              <a:rPr lang="en-US" dirty="0"/>
              <a:t>Better for large data sets</a:t>
            </a:r>
          </a:p>
          <a:p>
            <a:r>
              <a:rPr lang="en-US" dirty="0"/>
              <a:t>Clearly shows relationship between a large number of variables</a:t>
            </a:r>
          </a:p>
        </p:txBody>
      </p:sp>
      <p:graphicFrame>
        <p:nvGraphicFramePr>
          <p:cNvPr id="4" name="Object 3">
            <a:extLst>
              <a:ext uri="{FF2B5EF4-FFF2-40B4-BE49-F238E27FC236}">
                <a16:creationId xmlns:a16="http://schemas.microsoft.com/office/drawing/2014/main" id="{7549DE40-BD62-4891-9940-99D0C2AB82AE}"/>
              </a:ext>
            </a:extLst>
          </p:cNvPr>
          <p:cNvGraphicFramePr>
            <a:graphicFrameLocks noChangeAspect="1"/>
          </p:cNvGraphicFramePr>
          <p:nvPr>
            <p:extLst>
              <p:ext uri="{D42A27DB-BD31-4B8C-83A1-F6EECF244321}">
                <p14:modId xmlns:p14="http://schemas.microsoft.com/office/powerpoint/2010/main" val="2827133993"/>
              </p:ext>
            </p:extLst>
          </p:nvPr>
        </p:nvGraphicFramePr>
        <p:xfrm>
          <a:off x="5036738" y="1491535"/>
          <a:ext cx="6366576" cy="3689971"/>
        </p:xfrm>
        <a:graphic>
          <a:graphicData uri="http://schemas.openxmlformats.org/presentationml/2006/ole">
            <mc:AlternateContent xmlns:mc="http://schemas.openxmlformats.org/markup-compatibility/2006">
              <mc:Choice xmlns:v="urn:schemas-microsoft-com:vml" Requires="v">
                <p:oleObj spid="_x0000_s11285" name="Worksheet" r:id="rId5" imgW="5505600" imgH="3190893" progId="Excel.Sheet.12">
                  <p:link updateAutomatic="1"/>
                </p:oleObj>
              </mc:Choice>
              <mc:Fallback>
                <p:oleObj name="Worksheet" r:id="rId5" imgW="5505600" imgH="3190893" progId="Excel.Sheet.12">
                  <p:link updateAutomatic="1"/>
                  <p:pic>
                    <p:nvPicPr>
                      <p:cNvPr id="4" name="Object 3">
                        <a:extLst>
                          <a:ext uri="{FF2B5EF4-FFF2-40B4-BE49-F238E27FC236}">
                            <a16:creationId xmlns:a16="http://schemas.microsoft.com/office/drawing/2014/main" id="{7549DE40-BD62-4891-9940-99D0C2AB82AE}"/>
                          </a:ext>
                        </a:extLst>
                      </p:cNvPr>
                      <p:cNvPicPr/>
                      <p:nvPr/>
                    </p:nvPicPr>
                    <p:blipFill>
                      <a:blip r:embed="rId6"/>
                      <a:stretch>
                        <a:fillRect/>
                      </a:stretch>
                    </p:blipFill>
                    <p:spPr>
                      <a:xfrm>
                        <a:off x="5036738" y="1491535"/>
                        <a:ext cx="6366576" cy="3689971"/>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1381A836-A391-44C4-80B0-47F9EAE8D175}"/>
              </a:ext>
            </a:extLst>
          </p:cNvPr>
          <p:cNvSpPr txBox="1"/>
          <p:nvPr/>
        </p:nvSpPr>
        <p:spPr>
          <a:xfrm>
            <a:off x="6096000" y="5572897"/>
            <a:ext cx="5222789" cy="369332"/>
          </a:xfrm>
          <a:prstGeom prst="rect">
            <a:avLst/>
          </a:prstGeom>
          <a:noFill/>
        </p:spPr>
        <p:txBody>
          <a:bodyPr wrap="square" rtlCol="0">
            <a:spAutoFit/>
          </a:bodyPr>
          <a:lstStyle/>
          <a:p>
            <a:pPr algn="r"/>
            <a:r>
              <a:rPr lang="en-US" dirty="0"/>
              <a:t>*</a:t>
            </a:r>
            <a:r>
              <a:rPr lang="en-US" sz="1200" dirty="0">
                <a:latin typeface="Garamond" panose="02020404030301010803" pitchFamily="18" charset="0"/>
              </a:rPr>
              <a:t>https://targethiv.org/sites/default/files/supporting-files/module5-QRH_5.1.pdf</a:t>
            </a:r>
          </a:p>
        </p:txBody>
      </p:sp>
      <p:sp>
        <p:nvSpPr>
          <p:cNvPr id="6" name="TextBox 5">
            <a:hlinkClick r:id="rId7" action="ppaction://hlinksldjump"/>
            <a:extLst>
              <a:ext uri="{FF2B5EF4-FFF2-40B4-BE49-F238E27FC236}">
                <a16:creationId xmlns:a16="http://schemas.microsoft.com/office/drawing/2014/main" id="{05CC6D3A-A011-44A8-A074-42FFECA55DEE}"/>
              </a:ext>
            </a:extLst>
          </p:cNvPr>
          <p:cNvSpPr txBox="1"/>
          <p:nvPr/>
        </p:nvSpPr>
        <p:spPr>
          <a:xfrm>
            <a:off x="544267" y="5369981"/>
            <a:ext cx="4262511" cy="369332"/>
          </a:xfrm>
          <a:prstGeom prst="rect">
            <a:avLst/>
          </a:prstGeom>
          <a:solidFill>
            <a:schemeClr val="accent4">
              <a:lumMod val="40000"/>
              <a:lumOff val="60000"/>
            </a:schemeClr>
          </a:solidFill>
        </p:spPr>
        <p:txBody>
          <a:bodyPr wrap="square" rtlCol="0">
            <a:spAutoFit/>
          </a:bodyPr>
          <a:lstStyle/>
          <a:p>
            <a:pPr algn="ctr"/>
            <a:r>
              <a:rPr lang="en-US" dirty="0"/>
              <a:t>Vertical Bar Chart  </a:t>
            </a:r>
          </a:p>
        </p:txBody>
      </p:sp>
      <p:pic>
        <p:nvPicPr>
          <p:cNvPr id="7" name="Picture 6">
            <a:extLst>
              <a:ext uri="{FF2B5EF4-FFF2-40B4-BE49-F238E27FC236}">
                <a16:creationId xmlns:a16="http://schemas.microsoft.com/office/drawing/2014/main" id="{F2945D0E-ABF5-4253-BB11-2FC50AE2B41B}"/>
              </a:ext>
            </a:extLst>
          </p:cNvPr>
          <p:cNvPicPr>
            <a:picLocks noChangeAspect="1"/>
          </p:cNvPicPr>
          <p:nvPr/>
        </p:nvPicPr>
        <p:blipFill>
          <a:blip r:embed="rId8"/>
          <a:stretch>
            <a:fillRect/>
          </a:stretch>
        </p:blipFill>
        <p:spPr>
          <a:xfrm>
            <a:off x="5036737" y="1491535"/>
            <a:ext cx="6596537" cy="3861964"/>
          </a:xfrm>
          <a:prstGeom prst="rect">
            <a:avLst/>
          </a:prstGeom>
        </p:spPr>
      </p:pic>
    </p:spTree>
    <p:custDataLst>
      <p:tags r:id="rId2"/>
    </p:custDataLst>
    <p:extLst>
      <p:ext uri="{BB962C8B-B14F-4D97-AF65-F5344CB8AC3E}">
        <p14:creationId xmlns:p14="http://schemas.microsoft.com/office/powerpoint/2010/main" val="387320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40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3F533-97AE-4597-BFEF-610440770B4D}"/>
              </a:ext>
            </a:extLst>
          </p:cNvPr>
          <p:cNvSpPr>
            <a:spLocks noGrp="1"/>
          </p:cNvSpPr>
          <p:nvPr>
            <p:ph type="title"/>
          </p:nvPr>
        </p:nvSpPr>
        <p:spPr/>
        <p:txBody>
          <a:bodyPr/>
          <a:lstStyle/>
          <a:p>
            <a:pPr algn="ctr"/>
            <a:r>
              <a:rPr lang="en-US" dirty="0"/>
              <a:t>Horizontal Bar Chart</a:t>
            </a:r>
          </a:p>
        </p:txBody>
      </p:sp>
      <p:graphicFrame>
        <p:nvGraphicFramePr>
          <p:cNvPr id="5" name="Object 4">
            <a:extLst>
              <a:ext uri="{FF2B5EF4-FFF2-40B4-BE49-F238E27FC236}">
                <a16:creationId xmlns:a16="http://schemas.microsoft.com/office/drawing/2014/main" id="{BFACD282-60D5-4740-9B57-306838E77F93}"/>
              </a:ext>
            </a:extLst>
          </p:cNvPr>
          <p:cNvGraphicFramePr>
            <a:graphicFrameLocks noChangeAspect="1"/>
          </p:cNvGraphicFramePr>
          <p:nvPr>
            <p:extLst>
              <p:ext uri="{D42A27DB-BD31-4B8C-83A1-F6EECF244321}">
                <p14:modId xmlns:p14="http://schemas.microsoft.com/office/powerpoint/2010/main" val="25379168"/>
              </p:ext>
            </p:extLst>
          </p:nvPr>
        </p:nvGraphicFramePr>
        <p:xfrm>
          <a:off x="1816100" y="1063625"/>
          <a:ext cx="8121650" cy="5235575"/>
        </p:xfrm>
        <a:graphic>
          <a:graphicData uri="http://schemas.openxmlformats.org/presentationml/2006/ole">
            <mc:AlternateContent xmlns:mc="http://schemas.openxmlformats.org/markup-compatibility/2006">
              <mc:Choice xmlns:v="urn:schemas-microsoft-com:vml" Requires="v">
                <p:oleObj spid="_x0000_s13314" name="Worksheet" r:id="rId4" imgW="6743520" imgH="4324386" progId="Excel.Sheet.12">
                  <p:link updateAutomatic="1"/>
                </p:oleObj>
              </mc:Choice>
              <mc:Fallback>
                <p:oleObj name="Worksheet" r:id="rId4" imgW="6743520" imgH="4324386" progId="Excel.Sheet.12">
                  <p:link updateAutomatic="1"/>
                  <p:pic>
                    <p:nvPicPr>
                      <p:cNvPr id="0" name=""/>
                      <p:cNvPicPr/>
                      <p:nvPr/>
                    </p:nvPicPr>
                    <p:blipFill>
                      <a:blip r:embed="rId5"/>
                      <a:stretch>
                        <a:fillRect/>
                      </a:stretch>
                    </p:blipFill>
                    <p:spPr>
                      <a:xfrm>
                        <a:off x="1816100" y="1063625"/>
                        <a:ext cx="8121650" cy="5235575"/>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874413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A4C3E-44D9-43D5-A09F-788B3D97D24B}"/>
              </a:ext>
            </a:extLst>
          </p:cNvPr>
          <p:cNvSpPr>
            <a:spLocks noGrp="1"/>
          </p:cNvSpPr>
          <p:nvPr>
            <p:ph type="title"/>
          </p:nvPr>
        </p:nvSpPr>
        <p:spPr>
          <a:xfrm>
            <a:off x="790831" y="2684359"/>
            <a:ext cx="10787449" cy="744641"/>
          </a:xfrm>
        </p:spPr>
        <p:txBody>
          <a:bodyPr/>
          <a:lstStyle/>
          <a:p>
            <a:pPr algn="ctr"/>
            <a:r>
              <a:rPr lang="en-US" dirty="0"/>
              <a:t>Stacked Bar Charts</a:t>
            </a:r>
          </a:p>
        </p:txBody>
      </p:sp>
    </p:spTree>
    <p:custDataLst>
      <p:tags r:id="rId1"/>
    </p:custDataLst>
    <p:extLst>
      <p:ext uri="{BB962C8B-B14F-4D97-AF65-F5344CB8AC3E}">
        <p14:creationId xmlns:p14="http://schemas.microsoft.com/office/powerpoint/2010/main" val="78969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A62E7-C1D0-45D4-A0EC-E23863E59046}"/>
              </a:ext>
            </a:extLst>
          </p:cNvPr>
          <p:cNvSpPr>
            <a:spLocks noGrp="1"/>
          </p:cNvSpPr>
          <p:nvPr>
            <p:ph type="title"/>
          </p:nvPr>
        </p:nvSpPr>
        <p:spPr>
          <a:xfrm>
            <a:off x="838200" y="570688"/>
            <a:ext cx="10515600" cy="744641"/>
          </a:xfrm>
        </p:spPr>
        <p:txBody>
          <a:bodyPr/>
          <a:lstStyle/>
          <a:p>
            <a:pPr algn="ctr"/>
            <a:r>
              <a:rPr lang="en-US" dirty="0"/>
              <a:t>Stacked Bar Charts</a:t>
            </a:r>
          </a:p>
        </p:txBody>
      </p:sp>
      <p:sp>
        <p:nvSpPr>
          <p:cNvPr id="3" name="Content Placeholder 2">
            <a:extLst>
              <a:ext uri="{FF2B5EF4-FFF2-40B4-BE49-F238E27FC236}">
                <a16:creationId xmlns:a16="http://schemas.microsoft.com/office/drawing/2014/main" id="{F6B9588A-189A-4369-B368-451B3864D858}"/>
              </a:ext>
            </a:extLst>
          </p:cNvPr>
          <p:cNvSpPr>
            <a:spLocks noGrp="1"/>
          </p:cNvSpPr>
          <p:nvPr>
            <p:ph idx="1"/>
          </p:nvPr>
        </p:nvSpPr>
        <p:spPr>
          <a:xfrm>
            <a:off x="511063" y="1759336"/>
            <a:ext cx="4482968" cy="3966215"/>
          </a:xfrm>
        </p:spPr>
        <p:txBody>
          <a:bodyPr>
            <a:normAutofit lnSpcReduction="10000"/>
          </a:bodyPr>
          <a:lstStyle/>
          <a:p>
            <a:r>
              <a:rPr lang="en-US" sz="2400" dirty="0"/>
              <a:t>You need to have a zero as baseline</a:t>
            </a:r>
          </a:p>
          <a:p>
            <a:r>
              <a:rPr lang="en-US" sz="2400" dirty="0"/>
              <a:t>Can be used to convey a lot of information</a:t>
            </a:r>
          </a:p>
          <a:p>
            <a:r>
              <a:rPr lang="en-US" sz="2400" dirty="0"/>
              <a:t>Should clearly show what you want it to show;</a:t>
            </a:r>
          </a:p>
          <a:p>
            <a:pPr lvl="1"/>
            <a:r>
              <a:rPr lang="en-US" sz="2000" dirty="0"/>
              <a:t>Make sure of the message you want to send</a:t>
            </a:r>
          </a:p>
          <a:p>
            <a:pPr lvl="1"/>
            <a:r>
              <a:rPr lang="en-US" sz="2000" dirty="0"/>
              <a:t>Don’t overload it with variables</a:t>
            </a:r>
          </a:p>
          <a:p>
            <a:r>
              <a:rPr lang="en-US" sz="2400" dirty="0"/>
              <a:t>This chart compares the intakes by year for each county in our mock Part A program</a:t>
            </a:r>
          </a:p>
          <a:p>
            <a:pPr lvl="1"/>
            <a:endParaRPr lang="en-US" sz="2000" dirty="0"/>
          </a:p>
          <a:p>
            <a:endParaRPr lang="en-US" dirty="0"/>
          </a:p>
        </p:txBody>
      </p:sp>
      <p:graphicFrame>
        <p:nvGraphicFramePr>
          <p:cNvPr id="5" name="Chart 4">
            <a:extLst>
              <a:ext uri="{FF2B5EF4-FFF2-40B4-BE49-F238E27FC236}">
                <a16:creationId xmlns:a16="http://schemas.microsoft.com/office/drawing/2014/main" id="{57931BE0-F0E8-47A0-B970-949EECE385DC}"/>
              </a:ext>
            </a:extLst>
          </p:cNvPr>
          <p:cNvGraphicFramePr>
            <a:graphicFrameLocks/>
          </p:cNvGraphicFramePr>
          <p:nvPr/>
        </p:nvGraphicFramePr>
        <p:xfrm>
          <a:off x="4994032" y="1541055"/>
          <a:ext cx="6686905" cy="4001616"/>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078929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F440571-A056-4525-A4BC-E310CBB51826}"/>
              </a:ext>
            </a:extLst>
          </p:cNvPr>
          <p:cNvGraphicFramePr>
            <a:graphicFrameLocks noGrp="1"/>
          </p:cNvGraphicFramePr>
          <p:nvPr>
            <p:ph idx="1"/>
          </p:nvPr>
        </p:nvGraphicFramePr>
        <p:xfrm>
          <a:off x="2652309" y="1825796"/>
          <a:ext cx="6887381" cy="320640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hlinkClick r:id="rId4" action="ppaction://hlinksldjump"/>
            <a:extLst>
              <a:ext uri="{FF2B5EF4-FFF2-40B4-BE49-F238E27FC236}">
                <a16:creationId xmlns:a16="http://schemas.microsoft.com/office/drawing/2014/main" id="{74799A7C-FF20-434B-AE27-D1B95A4DFB0A}"/>
              </a:ext>
            </a:extLst>
          </p:cNvPr>
          <p:cNvSpPr txBox="1"/>
          <p:nvPr/>
        </p:nvSpPr>
        <p:spPr>
          <a:xfrm>
            <a:off x="4009292" y="5387926"/>
            <a:ext cx="4262511" cy="369332"/>
          </a:xfrm>
          <a:prstGeom prst="rect">
            <a:avLst/>
          </a:prstGeom>
          <a:solidFill>
            <a:schemeClr val="accent4">
              <a:lumMod val="40000"/>
              <a:lumOff val="60000"/>
            </a:schemeClr>
          </a:solidFill>
        </p:spPr>
        <p:txBody>
          <a:bodyPr wrap="square" rtlCol="0">
            <a:spAutoFit/>
          </a:bodyPr>
          <a:lstStyle/>
          <a:p>
            <a:pPr algn="ctr"/>
            <a:r>
              <a:rPr lang="en-US" dirty="0"/>
              <a:t>Return to slide 4</a:t>
            </a:r>
          </a:p>
        </p:txBody>
      </p:sp>
    </p:spTree>
    <p:custDataLst>
      <p:tags r:id="rId1"/>
    </p:custDataLst>
    <p:extLst>
      <p:ext uri="{BB962C8B-B14F-4D97-AF65-F5344CB8AC3E}">
        <p14:creationId xmlns:p14="http://schemas.microsoft.com/office/powerpoint/2010/main" val="410246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0872-0B5B-411C-91E9-188BEE38EA47}"/>
              </a:ext>
            </a:extLst>
          </p:cNvPr>
          <p:cNvSpPr>
            <a:spLocks noGrp="1"/>
          </p:cNvSpPr>
          <p:nvPr>
            <p:ph type="title"/>
          </p:nvPr>
        </p:nvSpPr>
        <p:spPr>
          <a:xfrm>
            <a:off x="609401" y="2834692"/>
            <a:ext cx="10973198" cy="744641"/>
          </a:xfrm>
        </p:spPr>
        <p:txBody>
          <a:bodyPr/>
          <a:lstStyle/>
          <a:p>
            <a:pPr algn="ctr"/>
            <a:r>
              <a:rPr lang="en-US" dirty="0"/>
              <a:t>Line Charts and Run Charts</a:t>
            </a:r>
          </a:p>
        </p:txBody>
      </p:sp>
    </p:spTree>
    <p:custDataLst>
      <p:tags r:id="rId1"/>
    </p:custDataLst>
    <p:extLst>
      <p:ext uri="{BB962C8B-B14F-4D97-AF65-F5344CB8AC3E}">
        <p14:creationId xmlns:p14="http://schemas.microsoft.com/office/powerpoint/2010/main" val="194902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8E92-57A1-4B99-853C-2D0958BE700F}"/>
              </a:ext>
            </a:extLst>
          </p:cNvPr>
          <p:cNvSpPr>
            <a:spLocks noGrp="1"/>
          </p:cNvSpPr>
          <p:nvPr>
            <p:ph type="title"/>
          </p:nvPr>
        </p:nvSpPr>
        <p:spPr/>
        <p:txBody>
          <a:bodyPr/>
          <a:lstStyle/>
          <a:p>
            <a:pPr algn="ctr"/>
            <a:r>
              <a:rPr lang="en-US" dirty="0"/>
              <a:t>When to Use a Line Chart</a:t>
            </a:r>
          </a:p>
        </p:txBody>
      </p:sp>
      <p:sp>
        <p:nvSpPr>
          <p:cNvPr id="3" name="Content Placeholder 2">
            <a:extLst>
              <a:ext uri="{FF2B5EF4-FFF2-40B4-BE49-F238E27FC236}">
                <a16:creationId xmlns:a16="http://schemas.microsoft.com/office/drawing/2014/main" id="{908E9EEA-27F2-4847-9AAA-A041F1F97914}"/>
              </a:ext>
            </a:extLst>
          </p:cNvPr>
          <p:cNvSpPr>
            <a:spLocks noGrp="1"/>
          </p:cNvSpPr>
          <p:nvPr>
            <p:ph idx="1"/>
          </p:nvPr>
        </p:nvSpPr>
        <p:spPr>
          <a:xfrm>
            <a:off x="690715" y="1553227"/>
            <a:ext cx="4833263" cy="4171170"/>
          </a:xfrm>
        </p:spPr>
        <p:txBody>
          <a:bodyPr>
            <a:normAutofit fontScale="77500" lnSpcReduction="20000"/>
          </a:bodyPr>
          <a:lstStyle/>
          <a:p>
            <a:r>
              <a:rPr lang="en-US" dirty="0"/>
              <a:t>A line chart connects observations or data points</a:t>
            </a:r>
          </a:p>
          <a:p>
            <a:r>
              <a:rPr lang="en-US" dirty="0"/>
              <a:t>A line is used to connect each observation</a:t>
            </a:r>
          </a:p>
          <a:p>
            <a:r>
              <a:rPr lang="en-US" dirty="0"/>
              <a:t>They are time independent</a:t>
            </a:r>
          </a:p>
          <a:p>
            <a:r>
              <a:rPr lang="en-US" dirty="0"/>
              <a:t>The graph at the right shows temperatures but you don’t know if its daily, or an average of values</a:t>
            </a:r>
          </a:p>
          <a:p>
            <a:r>
              <a:rPr lang="en-US" dirty="0"/>
              <a:t>They can be used to compare different things</a:t>
            </a:r>
          </a:p>
          <a:p>
            <a:r>
              <a:rPr lang="en-US" dirty="0"/>
              <a:t>Line charts show a change in value, not magnitude of value </a:t>
            </a:r>
          </a:p>
          <a:p>
            <a:pPr marL="0" indent="0">
              <a:buNone/>
            </a:pPr>
            <a:r>
              <a:rPr lang="en-US" dirty="0"/>
              <a:t> </a:t>
            </a:r>
          </a:p>
        </p:txBody>
      </p:sp>
      <p:graphicFrame>
        <p:nvGraphicFramePr>
          <p:cNvPr id="4" name="Chart 3">
            <a:extLst>
              <a:ext uri="{FF2B5EF4-FFF2-40B4-BE49-F238E27FC236}">
                <a16:creationId xmlns:a16="http://schemas.microsoft.com/office/drawing/2014/main" id="{A2A777DF-03B9-4BAC-B02B-7DDC72A9DED2}"/>
              </a:ext>
            </a:extLst>
          </p:cNvPr>
          <p:cNvGraphicFramePr>
            <a:graphicFrameLocks/>
          </p:cNvGraphicFramePr>
          <p:nvPr>
            <p:extLst>
              <p:ext uri="{D42A27DB-BD31-4B8C-83A1-F6EECF244321}">
                <p14:modId xmlns:p14="http://schemas.microsoft.com/office/powerpoint/2010/main" val="138557097"/>
              </p:ext>
            </p:extLst>
          </p:nvPr>
        </p:nvGraphicFramePr>
        <p:xfrm>
          <a:off x="6452686" y="2008951"/>
          <a:ext cx="4833263" cy="3259722"/>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a:extLst>
              <a:ext uri="{FF2B5EF4-FFF2-40B4-BE49-F238E27FC236}">
                <a16:creationId xmlns:a16="http://schemas.microsoft.com/office/drawing/2014/main" id="{4DF4D113-2BFE-4C45-9A65-E8A6A6619B21}"/>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custDataLst>
      <p:tags r:id="rId1"/>
    </p:custDataLst>
    <p:extLst>
      <p:ext uri="{BB962C8B-B14F-4D97-AF65-F5344CB8AC3E}">
        <p14:creationId xmlns:p14="http://schemas.microsoft.com/office/powerpoint/2010/main" val="246183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5B9C4-3028-49C7-A813-4092375CA18C}"/>
              </a:ext>
            </a:extLst>
          </p:cNvPr>
          <p:cNvSpPr>
            <a:spLocks noGrp="1"/>
          </p:cNvSpPr>
          <p:nvPr>
            <p:ph type="title"/>
          </p:nvPr>
        </p:nvSpPr>
        <p:spPr/>
        <p:txBody>
          <a:bodyPr/>
          <a:lstStyle/>
          <a:p>
            <a:pPr algn="ctr"/>
            <a:r>
              <a:rPr lang="en-US" dirty="0"/>
              <a:t>When to Use a Line Chart</a:t>
            </a:r>
          </a:p>
        </p:txBody>
      </p:sp>
      <p:sp>
        <p:nvSpPr>
          <p:cNvPr id="3" name="Content Placeholder 2">
            <a:extLst>
              <a:ext uri="{FF2B5EF4-FFF2-40B4-BE49-F238E27FC236}">
                <a16:creationId xmlns:a16="http://schemas.microsoft.com/office/drawing/2014/main" id="{CCD16160-669F-4797-8054-357F3BD65303}"/>
              </a:ext>
            </a:extLst>
          </p:cNvPr>
          <p:cNvSpPr>
            <a:spLocks noGrp="1"/>
          </p:cNvSpPr>
          <p:nvPr>
            <p:ph idx="1"/>
          </p:nvPr>
        </p:nvSpPr>
        <p:spPr>
          <a:xfrm>
            <a:off x="662151" y="1624388"/>
            <a:ext cx="5008627" cy="3768930"/>
          </a:xfrm>
        </p:spPr>
        <p:txBody>
          <a:bodyPr>
            <a:normAutofit/>
          </a:bodyPr>
          <a:lstStyle/>
          <a:p>
            <a:r>
              <a:rPr lang="en-US" dirty="0"/>
              <a:t>They can be used to compare different variables. Examples:</a:t>
            </a:r>
          </a:p>
          <a:p>
            <a:pPr marL="685800" lvl="2">
              <a:spcBef>
                <a:spcPts val="1000"/>
              </a:spcBef>
            </a:pPr>
            <a:r>
              <a:rPr lang="en-US" sz="2400" dirty="0"/>
              <a:t>Compare the percent of suppressed patients between clinic locations </a:t>
            </a:r>
          </a:p>
          <a:p>
            <a:pPr marL="685800" lvl="2">
              <a:spcBef>
                <a:spcPts val="1000"/>
              </a:spcBef>
            </a:pPr>
            <a:r>
              <a:rPr lang="en-US" sz="2400" dirty="0"/>
              <a:t>Compare the percent of individuals with a mental health diagnosis between different organizations</a:t>
            </a:r>
          </a:p>
          <a:p>
            <a:endParaRPr lang="en-US" dirty="0"/>
          </a:p>
        </p:txBody>
      </p:sp>
      <p:graphicFrame>
        <p:nvGraphicFramePr>
          <p:cNvPr id="4" name="Chart 3">
            <a:extLst>
              <a:ext uri="{FF2B5EF4-FFF2-40B4-BE49-F238E27FC236}">
                <a16:creationId xmlns:a16="http://schemas.microsoft.com/office/drawing/2014/main" id="{5D781C7B-4CA4-4E38-8192-02167A87631B}"/>
              </a:ext>
            </a:extLst>
          </p:cNvPr>
          <p:cNvGraphicFramePr>
            <a:graphicFrameLocks/>
          </p:cNvGraphicFramePr>
          <p:nvPr>
            <p:extLst>
              <p:ext uri="{D42A27DB-BD31-4B8C-83A1-F6EECF244321}">
                <p14:modId xmlns:p14="http://schemas.microsoft.com/office/powerpoint/2010/main" val="3104679994"/>
              </p:ext>
            </p:extLst>
          </p:nvPr>
        </p:nvGraphicFramePr>
        <p:xfrm>
          <a:off x="6096000" y="1806879"/>
          <a:ext cx="5348614" cy="3403948"/>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a:extLst>
              <a:ext uri="{FF2B5EF4-FFF2-40B4-BE49-F238E27FC236}">
                <a16:creationId xmlns:a16="http://schemas.microsoft.com/office/drawing/2014/main" id="{69288D15-C756-49E3-B2C1-9F7B7A69A011}"/>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Tree>
    <p:custDataLst>
      <p:tags r:id="rId1"/>
    </p:custDataLst>
    <p:extLst>
      <p:ext uri="{BB962C8B-B14F-4D97-AF65-F5344CB8AC3E}">
        <p14:creationId xmlns:p14="http://schemas.microsoft.com/office/powerpoint/2010/main" val="359608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8C30-0E5C-4FDB-B7B4-7B91B4F74F5F}"/>
              </a:ext>
            </a:extLst>
          </p:cNvPr>
          <p:cNvSpPr>
            <a:spLocks noGrp="1"/>
          </p:cNvSpPr>
          <p:nvPr>
            <p:ph type="title"/>
          </p:nvPr>
        </p:nvSpPr>
        <p:spPr/>
        <p:txBody>
          <a:bodyPr/>
          <a:lstStyle/>
          <a:p>
            <a:pPr algn="ctr"/>
            <a:r>
              <a:rPr lang="en-US" dirty="0"/>
              <a:t>Run Charts</a:t>
            </a:r>
          </a:p>
        </p:txBody>
      </p:sp>
      <p:sp>
        <p:nvSpPr>
          <p:cNvPr id="3" name="Content Placeholder 2">
            <a:extLst>
              <a:ext uri="{FF2B5EF4-FFF2-40B4-BE49-F238E27FC236}">
                <a16:creationId xmlns:a16="http://schemas.microsoft.com/office/drawing/2014/main" id="{B7149D4A-9B61-4C64-B825-9107A458E110}"/>
              </a:ext>
            </a:extLst>
          </p:cNvPr>
          <p:cNvSpPr>
            <a:spLocks noGrp="1"/>
          </p:cNvSpPr>
          <p:nvPr>
            <p:ph idx="1"/>
          </p:nvPr>
        </p:nvSpPr>
        <p:spPr>
          <a:xfrm>
            <a:off x="690715" y="1515649"/>
            <a:ext cx="5659981" cy="4208748"/>
          </a:xfrm>
        </p:spPr>
        <p:txBody>
          <a:bodyPr>
            <a:normAutofit fontScale="92500" lnSpcReduction="20000"/>
          </a:bodyPr>
          <a:lstStyle/>
          <a:p>
            <a:r>
              <a:rPr lang="en-US" dirty="0"/>
              <a:t>They record observations over time; they are time dependent</a:t>
            </a:r>
          </a:p>
          <a:p>
            <a:r>
              <a:rPr lang="en-US" dirty="0"/>
              <a:t>Should have a minimum of 10 observations for fidelity to predictions or trends</a:t>
            </a:r>
          </a:p>
          <a:p>
            <a:r>
              <a:rPr lang="en-US" dirty="0"/>
              <a:t>Medians are used to determine if there is a “run”</a:t>
            </a:r>
          </a:p>
          <a:p>
            <a:pPr lvl="1"/>
            <a:r>
              <a:rPr lang="en-US" dirty="0"/>
              <a:t>Our mean is 10.1</a:t>
            </a:r>
          </a:p>
          <a:p>
            <a:pPr lvl="1"/>
            <a:r>
              <a:rPr lang="en-US" dirty="0"/>
              <a:t>A “run” is 5 consecutive points above or below the mean</a:t>
            </a:r>
          </a:p>
          <a:p>
            <a:r>
              <a:rPr lang="en-US" dirty="0"/>
              <a:t>What do you see?</a:t>
            </a:r>
          </a:p>
          <a:p>
            <a:pPr lvl="1"/>
            <a:r>
              <a:rPr lang="en-US" dirty="0"/>
              <a:t>Thursday and Friday are “slow” days</a:t>
            </a:r>
          </a:p>
          <a:p>
            <a:pPr lvl="1"/>
            <a:r>
              <a:rPr lang="en-US" dirty="0"/>
              <a:t>Monday is a peak day</a:t>
            </a:r>
          </a:p>
          <a:p>
            <a:pPr lvl="1"/>
            <a:endParaRPr lang="en-US" dirty="0"/>
          </a:p>
          <a:p>
            <a:endParaRPr lang="en-US" dirty="0"/>
          </a:p>
          <a:p>
            <a:endParaRPr lang="en-US" dirty="0"/>
          </a:p>
        </p:txBody>
      </p:sp>
      <p:sp>
        <p:nvSpPr>
          <p:cNvPr id="7" name="Rectangle 6">
            <a:extLst>
              <a:ext uri="{FF2B5EF4-FFF2-40B4-BE49-F238E27FC236}">
                <a16:creationId xmlns:a16="http://schemas.microsoft.com/office/drawing/2014/main" id="{E7FDA87B-B731-4B2E-B930-C53CC8EC700D}"/>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graphicFrame>
        <p:nvGraphicFramePr>
          <p:cNvPr id="4" name="Object 3">
            <a:extLst>
              <a:ext uri="{FF2B5EF4-FFF2-40B4-BE49-F238E27FC236}">
                <a16:creationId xmlns:a16="http://schemas.microsoft.com/office/drawing/2014/main" id="{22B2D26E-773D-4F18-A157-3F79414A8237}"/>
              </a:ext>
            </a:extLst>
          </p:cNvPr>
          <p:cNvGraphicFramePr>
            <a:graphicFrameLocks noChangeAspect="1"/>
          </p:cNvGraphicFramePr>
          <p:nvPr>
            <p:extLst>
              <p:ext uri="{D42A27DB-BD31-4B8C-83A1-F6EECF244321}">
                <p14:modId xmlns:p14="http://schemas.microsoft.com/office/powerpoint/2010/main" val="339559125"/>
              </p:ext>
            </p:extLst>
          </p:nvPr>
        </p:nvGraphicFramePr>
        <p:xfrm>
          <a:off x="6096000" y="1303060"/>
          <a:ext cx="5645797" cy="3488395"/>
        </p:xfrm>
        <a:graphic>
          <a:graphicData uri="http://schemas.openxmlformats.org/presentationml/2006/ole">
            <mc:AlternateContent xmlns:mc="http://schemas.openxmlformats.org/markup-compatibility/2006">
              <mc:Choice xmlns:v="urn:schemas-microsoft-com:vml" Requires="v">
                <p:oleObj spid="_x0000_s1055" name="Worksheet" r:id="rId5" imgW="6010080" imgH="3324047" progId="Excel.Sheet.12">
                  <p:link updateAutomatic="1"/>
                </p:oleObj>
              </mc:Choice>
              <mc:Fallback>
                <p:oleObj name="Worksheet" r:id="rId5" imgW="6010080" imgH="3324047" progId="Excel.Sheet.12">
                  <p:link updateAutomatic="1"/>
                  <p:pic>
                    <p:nvPicPr>
                      <p:cNvPr id="0" name=""/>
                      <p:cNvPicPr/>
                      <p:nvPr/>
                    </p:nvPicPr>
                    <p:blipFill>
                      <a:blip r:embed="rId6"/>
                      <a:stretch>
                        <a:fillRect/>
                      </a:stretch>
                    </p:blipFill>
                    <p:spPr>
                      <a:xfrm>
                        <a:off x="6096000" y="1303060"/>
                        <a:ext cx="5645797" cy="3488395"/>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3B625CD2-80B5-4251-8ACE-E808AF33D0DC}"/>
              </a:ext>
            </a:extLst>
          </p:cNvPr>
          <p:cNvSpPr/>
          <p:nvPr/>
        </p:nvSpPr>
        <p:spPr>
          <a:xfrm>
            <a:off x="8652681" y="5227093"/>
            <a:ext cx="2156346" cy="497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Continue</a:t>
            </a:r>
          </a:p>
        </p:txBody>
      </p:sp>
    </p:spTree>
    <p:custDataLst>
      <p:tags r:id="rId2"/>
    </p:custDataLst>
    <p:extLst>
      <p:ext uri="{BB962C8B-B14F-4D97-AF65-F5344CB8AC3E}">
        <p14:creationId xmlns:p14="http://schemas.microsoft.com/office/powerpoint/2010/main" val="199350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E29B-BD91-4F35-B0D6-106E7F4453E3}"/>
              </a:ext>
            </a:extLst>
          </p:cNvPr>
          <p:cNvSpPr>
            <a:spLocks noGrp="1"/>
          </p:cNvSpPr>
          <p:nvPr>
            <p:ph type="title"/>
          </p:nvPr>
        </p:nvSpPr>
        <p:spPr/>
        <p:txBody>
          <a:bodyPr/>
          <a:lstStyle/>
          <a:p>
            <a:pPr algn="ctr"/>
            <a:r>
              <a:rPr lang="en-US" dirty="0"/>
              <a:t>Run Charts</a:t>
            </a:r>
          </a:p>
        </p:txBody>
      </p:sp>
      <p:sp>
        <p:nvSpPr>
          <p:cNvPr id="3" name="Content Placeholder 2">
            <a:extLst>
              <a:ext uri="{FF2B5EF4-FFF2-40B4-BE49-F238E27FC236}">
                <a16:creationId xmlns:a16="http://schemas.microsoft.com/office/drawing/2014/main" id="{4CD6C87D-05AA-4FFC-9F5C-1FB72F5C69CC}"/>
              </a:ext>
            </a:extLst>
          </p:cNvPr>
          <p:cNvSpPr>
            <a:spLocks noGrp="1"/>
          </p:cNvSpPr>
          <p:nvPr>
            <p:ph idx="1"/>
          </p:nvPr>
        </p:nvSpPr>
        <p:spPr>
          <a:xfrm>
            <a:off x="690715" y="1303060"/>
            <a:ext cx="4637189" cy="3585932"/>
          </a:xfrm>
        </p:spPr>
        <p:txBody>
          <a:bodyPr>
            <a:normAutofit fontScale="85000" lnSpcReduction="20000"/>
          </a:bodyPr>
          <a:lstStyle/>
          <a:p>
            <a:r>
              <a:rPr lang="en-US" dirty="0"/>
              <a:t>Useful in seeing or predicting trends (look at the dotted line)</a:t>
            </a:r>
          </a:p>
          <a:p>
            <a:r>
              <a:rPr lang="en-US" dirty="0"/>
              <a:t>Shows outliers clearly; look at week 5</a:t>
            </a:r>
          </a:p>
          <a:p>
            <a:r>
              <a:rPr lang="en-US" dirty="0"/>
              <a:t>Do you see a run here? </a:t>
            </a:r>
          </a:p>
          <a:p>
            <a:pPr lvl="1"/>
            <a:r>
              <a:rPr lang="en-US" dirty="0"/>
              <a:t>Our mean in this chart is 16</a:t>
            </a:r>
          </a:p>
          <a:p>
            <a:pPr lvl="1"/>
            <a:r>
              <a:rPr lang="en-US" dirty="0"/>
              <a:t>Look at the results for Weeks 7 through 12</a:t>
            </a:r>
          </a:p>
          <a:p>
            <a:r>
              <a:rPr lang="en-US" dirty="0"/>
              <a:t>Learn how you can use multiple trend lines to see if you’re improving by watching this </a:t>
            </a:r>
            <a:r>
              <a:rPr lang="en-US" dirty="0">
                <a:hlinkClick r:id="rId5"/>
              </a:rPr>
              <a:t>YouTube video</a:t>
            </a:r>
            <a:endParaRPr lang="en-US" dirty="0"/>
          </a:p>
        </p:txBody>
      </p:sp>
      <p:sp>
        <p:nvSpPr>
          <p:cNvPr id="5" name="Rectangle 4">
            <a:extLst>
              <a:ext uri="{FF2B5EF4-FFF2-40B4-BE49-F238E27FC236}">
                <a16:creationId xmlns:a16="http://schemas.microsoft.com/office/drawing/2014/main" id="{0B7FBDBB-1B5A-4155-BB8A-B10EA214B65D}"/>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graphicFrame>
        <p:nvGraphicFramePr>
          <p:cNvPr id="6" name="Object 5">
            <a:extLst>
              <a:ext uri="{FF2B5EF4-FFF2-40B4-BE49-F238E27FC236}">
                <a16:creationId xmlns:a16="http://schemas.microsoft.com/office/drawing/2014/main" id="{67BB513A-A4B4-4E6A-AC76-3CFE13FC2787}"/>
              </a:ext>
            </a:extLst>
          </p:cNvPr>
          <p:cNvGraphicFramePr>
            <a:graphicFrameLocks noChangeAspect="1"/>
          </p:cNvGraphicFramePr>
          <p:nvPr>
            <p:extLst>
              <p:ext uri="{D42A27DB-BD31-4B8C-83A1-F6EECF244321}">
                <p14:modId xmlns:p14="http://schemas.microsoft.com/office/powerpoint/2010/main" val="4043583522"/>
              </p:ext>
            </p:extLst>
          </p:nvPr>
        </p:nvGraphicFramePr>
        <p:xfrm>
          <a:off x="5525453" y="1303060"/>
          <a:ext cx="6152751" cy="4110188"/>
        </p:xfrm>
        <a:graphic>
          <a:graphicData uri="http://schemas.openxmlformats.org/presentationml/2006/ole">
            <mc:AlternateContent xmlns:mc="http://schemas.openxmlformats.org/markup-compatibility/2006">
              <mc:Choice xmlns:v="urn:schemas-microsoft-com:vml" Requires="v">
                <p:oleObj spid="_x0000_s2078" name="Worksheet" r:id="rId6" imgW="4676640" imgH="3124075" progId="Excel.Sheet.12">
                  <p:link updateAutomatic="1"/>
                </p:oleObj>
              </mc:Choice>
              <mc:Fallback>
                <p:oleObj name="Worksheet" r:id="rId6" imgW="4676640" imgH="3124075" progId="Excel.Sheet.12">
                  <p:link updateAutomatic="1"/>
                  <p:pic>
                    <p:nvPicPr>
                      <p:cNvPr id="0" name=""/>
                      <p:cNvPicPr/>
                      <p:nvPr/>
                    </p:nvPicPr>
                    <p:blipFill>
                      <a:blip r:embed="rId7"/>
                      <a:stretch>
                        <a:fillRect/>
                      </a:stretch>
                    </p:blipFill>
                    <p:spPr>
                      <a:xfrm>
                        <a:off x="5525453" y="1303060"/>
                        <a:ext cx="6152751" cy="4110188"/>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97809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8066" name="Picture 2" descr="player_controls_ltgr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660" y="5516291"/>
            <a:ext cx="8686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67" name="Picture 3" descr="player_outline_ltgra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29900" y="1472929"/>
            <a:ext cx="228758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4"/>
          <p:cNvSpPr>
            <a:spLocks noGrp="1" noChangeArrowheads="1"/>
          </p:cNvSpPr>
          <p:nvPr>
            <p:ph type="title"/>
          </p:nvPr>
        </p:nvSpPr>
        <p:spPr>
          <a:xfrm>
            <a:off x="1981200" y="473599"/>
            <a:ext cx="8229600" cy="465136"/>
          </a:xfrm>
        </p:spPr>
        <p:txBody>
          <a:bodyPr>
            <a:normAutofit fontScale="90000"/>
          </a:bodyPr>
          <a:lstStyle/>
          <a:p>
            <a:r>
              <a:rPr lang="en-US" altLang="en-US" dirty="0"/>
              <a:t>Tips for Viewing This Presentation</a:t>
            </a:r>
          </a:p>
        </p:txBody>
      </p:sp>
      <p:sp>
        <p:nvSpPr>
          <p:cNvPr id="88069" name="Rectangle 5"/>
          <p:cNvSpPr>
            <a:spLocks noChangeArrowheads="1"/>
          </p:cNvSpPr>
          <p:nvPr/>
        </p:nvSpPr>
        <p:spPr bwMode="auto">
          <a:xfrm>
            <a:off x="2247900" y="4901929"/>
            <a:ext cx="1219200" cy="4572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0" name="Rectangle 6"/>
          <p:cNvSpPr>
            <a:spLocks noChangeArrowheads="1"/>
          </p:cNvSpPr>
          <p:nvPr/>
        </p:nvSpPr>
        <p:spPr bwMode="auto">
          <a:xfrm>
            <a:off x="6057900" y="4901929"/>
            <a:ext cx="609600" cy="4572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1" name="Rectangle 7"/>
          <p:cNvSpPr>
            <a:spLocks noChangeArrowheads="1"/>
          </p:cNvSpPr>
          <p:nvPr/>
        </p:nvSpPr>
        <p:spPr bwMode="auto">
          <a:xfrm>
            <a:off x="10096500" y="4978129"/>
            <a:ext cx="3048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2" name="Rectangle 8"/>
          <p:cNvSpPr>
            <a:spLocks noChangeArrowheads="1"/>
          </p:cNvSpPr>
          <p:nvPr/>
        </p:nvSpPr>
        <p:spPr bwMode="auto">
          <a:xfrm>
            <a:off x="4914900" y="1472929"/>
            <a:ext cx="7620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3" name="Rectangle 9"/>
          <p:cNvSpPr>
            <a:spLocks noChangeArrowheads="1"/>
          </p:cNvSpPr>
          <p:nvPr/>
        </p:nvSpPr>
        <p:spPr bwMode="auto">
          <a:xfrm>
            <a:off x="5676900" y="1472929"/>
            <a:ext cx="7620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4" name="Rectangle 10"/>
          <p:cNvSpPr>
            <a:spLocks noChangeArrowheads="1"/>
          </p:cNvSpPr>
          <p:nvPr/>
        </p:nvSpPr>
        <p:spPr bwMode="auto">
          <a:xfrm>
            <a:off x="6438900" y="1472929"/>
            <a:ext cx="7620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prstClr val="black"/>
              </a:solidFill>
            </a:endParaRPr>
          </a:p>
        </p:txBody>
      </p:sp>
      <p:sp>
        <p:nvSpPr>
          <p:cNvPr id="88075" name="Text Box 11"/>
          <p:cNvSpPr txBox="1">
            <a:spLocks noChangeArrowheads="1"/>
          </p:cNvSpPr>
          <p:nvPr/>
        </p:nvSpPr>
        <p:spPr bwMode="auto">
          <a:xfrm>
            <a:off x="1714500" y="2041255"/>
            <a:ext cx="23622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Skip to other slides in the presentation</a:t>
            </a:r>
          </a:p>
        </p:txBody>
      </p:sp>
      <p:sp>
        <p:nvSpPr>
          <p:cNvPr id="88076" name="Line 12"/>
          <p:cNvSpPr>
            <a:spLocks noChangeShapeType="1"/>
          </p:cNvSpPr>
          <p:nvPr/>
        </p:nvSpPr>
        <p:spPr bwMode="auto">
          <a:xfrm flipV="1">
            <a:off x="4076700" y="1549129"/>
            <a:ext cx="838200" cy="5334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prstClr val="black"/>
              </a:solidFill>
            </a:endParaRPr>
          </a:p>
        </p:txBody>
      </p:sp>
      <p:sp>
        <p:nvSpPr>
          <p:cNvPr id="88077" name="Text Box 13"/>
          <p:cNvSpPr txBox="1">
            <a:spLocks noChangeArrowheads="1"/>
          </p:cNvSpPr>
          <p:nvPr/>
        </p:nvSpPr>
        <p:spPr bwMode="auto">
          <a:xfrm>
            <a:off x="4533900" y="863329"/>
            <a:ext cx="31242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Read along with the narrator</a:t>
            </a:r>
          </a:p>
        </p:txBody>
      </p:sp>
      <p:sp>
        <p:nvSpPr>
          <p:cNvPr id="88078" name="Line 14"/>
          <p:cNvSpPr>
            <a:spLocks noChangeShapeType="1"/>
          </p:cNvSpPr>
          <p:nvPr/>
        </p:nvSpPr>
        <p:spPr bwMode="auto">
          <a:xfrm>
            <a:off x="5981700" y="1244329"/>
            <a:ext cx="0" cy="228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prstClr val="black"/>
              </a:solidFill>
            </a:endParaRPr>
          </a:p>
        </p:txBody>
      </p:sp>
      <p:sp>
        <p:nvSpPr>
          <p:cNvPr id="88079" name="Text Box 15"/>
          <p:cNvSpPr txBox="1">
            <a:spLocks noChangeArrowheads="1"/>
          </p:cNvSpPr>
          <p:nvPr/>
        </p:nvSpPr>
        <p:spPr bwMode="auto">
          <a:xfrm>
            <a:off x="7886700" y="1965055"/>
            <a:ext cx="25146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Search for keywords in the presentation</a:t>
            </a:r>
          </a:p>
        </p:txBody>
      </p:sp>
      <p:sp>
        <p:nvSpPr>
          <p:cNvPr id="88080" name="Line 16"/>
          <p:cNvSpPr>
            <a:spLocks noChangeShapeType="1"/>
          </p:cNvSpPr>
          <p:nvPr/>
        </p:nvSpPr>
        <p:spPr bwMode="auto">
          <a:xfrm flipH="1" flipV="1">
            <a:off x="7200900" y="1549129"/>
            <a:ext cx="685800" cy="4572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prstClr val="black"/>
              </a:solidFill>
            </a:endParaRPr>
          </a:p>
        </p:txBody>
      </p:sp>
      <p:sp>
        <p:nvSpPr>
          <p:cNvPr id="88081" name="Text Box 17"/>
          <p:cNvSpPr txBox="1">
            <a:spLocks noChangeArrowheads="1"/>
          </p:cNvSpPr>
          <p:nvPr/>
        </p:nvSpPr>
        <p:spPr bwMode="auto">
          <a:xfrm>
            <a:off x="1714500" y="3530330"/>
            <a:ext cx="19812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Play, rewind and fast forward </a:t>
            </a:r>
          </a:p>
        </p:txBody>
      </p:sp>
      <p:sp>
        <p:nvSpPr>
          <p:cNvPr id="88082" name="Line 18"/>
          <p:cNvSpPr>
            <a:spLocks noChangeShapeType="1"/>
          </p:cNvSpPr>
          <p:nvPr/>
        </p:nvSpPr>
        <p:spPr bwMode="auto">
          <a:xfrm>
            <a:off x="2781300" y="4216129"/>
            <a:ext cx="0" cy="685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prstClr val="black"/>
              </a:solidFill>
            </a:endParaRPr>
          </a:p>
        </p:txBody>
      </p:sp>
      <p:sp>
        <p:nvSpPr>
          <p:cNvPr id="88083" name="Text Box 19"/>
          <p:cNvSpPr txBox="1">
            <a:spLocks noChangeArrowheads="1"/>
          </p:cNvSpPr>
          <p:nvPr/>
        </p:nvSpPr>
        <p:spPr bwMode="auto">
          <a:xfrm>
            <a:off x="7353300" y="2996929"/>
            <a:ext cx="20574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Review current slide</a:t>
            </a:r>
          </a:p>
        </p:txBody>
      </p:sp>
      <p:sp>
        <p:nvSpPr>
          <p:cNvPr id="88084" name="Text Box 20"/>
          <p:cNvSpPr txBox="1">
            <a:spLocks noChangeArrowheads="1"/>
          </p:cNvSpPr>
          <p:nvPr/>
        </p:nvSpPr>
        <p:spPr bwMode="auto">
          <a:xfrm>
            <a:off x="8496300" y="3987529"/>
            <a:ext cx="18288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US" altLang="en-US">
                <a:solidFill>
                  <a:prstClr val="black"/>
                </a:solidFill>
                <a:latin typeface="Garamond" panose="02020404030301010803" pitchFamily="18" charset="0"/>
              </a:rPr>
              <a:t>View full screen</a:t>
            </a:r>
          </a:p>
        </p:txBody>
      </p:sp>
      <p:sp>
        <p:nvSpPr>
          <p:cNvPr id="88085" name="Line 21"/>
          <p:cNvSpPr>
            <a:spLocks noChangeShapeType="1"/>
          </p:cNvSpPr>
          <p:nvPr/>
        </p:nvSpPr>
        <p:spPr bwMode="auto">
          <a:xfrm>
            <a:off x="10248900" y="4368529"/>
            <a:ext cx="0" cy="6096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prstClr val="black"/>
              </a:solidFill>
            </a:endParaRPr>
          </a:p>
        </p:txBody>
      </p:sp>
      <p:cxnSp>
        <p:nvCxnSpPr>
          <p:cNvPr id="88086" name="AutoShape 22"/>
          <p:cNvCxnSpPr>
            <a:cxnSpLocks noChangeShapeType="1"/>
            <a:stCxn id="88083" idx="2"/>
            <a:endCxn id="88070" idx="3"/>
          </p:cNvCxnSpPr>
          <p:nvPr/>
        </p:nvCxnSpPr>
        <p:spPr bwMode="auto">
          <a:xfrm rot="5400000">
            <a:off x="6653213" y="3401742"/>
            <a:ext cx="1757362" cy="1700212"/>
          </a:xfrm>
          <a:prstGeom prst="bentConnector2">
            <a:avLst/>
          </a:prstGeom>
          <a:noFill/>
          <a:ln w="12700">
            <a:solidFill>
              <a:srgbClr val="FF0000"/>
            </a:solidFill>
            <a:miter lim="800000"/>
            <a:headEnd/>
            <a:tailEnd/>
          </a:ln>
          <a:extLst>
            <a:ext uri="{909E8E84-426E-40DD-AFC4-6F175D3DCCD1}">
              <a14:hiddenFill xmlns:a14="http://schemas.microsoft.com/office/drawing/2010/main">
                <a:noFill/>
              </a14:hiddenFill>
            </a:ext>
          </a:extLst>
        </p:spPr>
      </p:cxnSp>
      <p:pic>
        <p:nvPicPr>
          <p:cNvPr id="88088" name="Picture 24" descr="skip_pink">
            <a:hlinkClick r:id="rId6"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9301" y="863329"/>
            <a:ext cx="143827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86272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path" presetSubtype="0" accel="50000" decel="50000" fill="hold" nodeType="clickEffect">
                                  <p:stCondLst>
                                    <p:cond delay="0"/>
                                  </p:stCondLst>
                                  <p:childTnLst>
                                    <p:animMotion origin="layout" path="M 0 3.36725E-6 L -0.625 3.36725E-6 " pathEditMode="relative" rAng="0" ptsTypes="AA">
                                      <p:cBhvr>
                                        <p:cTn id="10" dur="2000" fill="hold"/>
                                        <p:tgtEl>
                                          <p:spTgt spid="88067"/>
                                        </p:tgtEl>
                                        <p:attrNameLst>
                                          <p:attrName>ppt_x</p:attrName>
                                          <p:attrName>ppt_y</p:attrName>
                                        </p:attrNameLst>
                                      </p:cBhvr>
                                      <p:rCtr x="-31250" y="0"/>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0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0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80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807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0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80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807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64" presetClass="path" presetSubtype="0" accel="50000" decel="50000" fill="hold" nodeType="clickEffect">
                                  <p:stCondLst>
                                    <p:cond delay="0"/>
                                  </p:stCondLst>
                                  <p:childTnLst>
                                    <p:animMotion origin="layout" path="M 0 0.14154 L 0 -0.20259 " pathEditMode="relative" rAng="0" ptsTypes="AA">
                                      <p:cBhvr>
                                        <p:cTn id="38" dur="2000" fill="hold"/>
                                        <p:tgtEl>
                                          <p:spTgt spid="88066"/>
                                        </p:tgtEl>
                                        <p:attrNameLst>
                                          <p:attrName>ppt_x</p:attrName>
                                          <p:attrName>ppt_y</p:attrName>
                                        </p:attrNameLst>
                                      </p:cBhvr>
                                      <p:rCtr x="0" y="-17206"/>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0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808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808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807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08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808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80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808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0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animBg="1"/>
      <p:bldP spid="88070" grpId="0" animBg="1"/>
      <p:bldP spid="88071" grpId="0" animBg="1"/>
      <p:bldP spid="88072" grpId="0" animBg="1"/>
      <p:bldP spid="88073" grpId="0" animBg="1"/>
      <p:bldP spid="88074" grpId="0" animBg="1"/>
      <p:bldP spid="88075" grpId="0" animBg="1"/>
      <p:bldP spid="88076" grpId="0" animBg="1"/>
      <p:bldP spid="88077" grpId="0" animBg="1"/>
      <p:bldP spid="88078" grpId="0" animBg="1"/>
      <p:bldP spid="88079" grpId="0" animBg="1"/>
      <p:bldP spid="88080" grpId="0" animBg="1"/>
      <p:bldP spid="88081" grpId="0" animBg="1"/>
      <p:bldP spid="88082" grpId="0" animBg="1"/>
      <p:bldP spid="88083" grpId="0" animBg="1"/>
      <p:bldP spid="88084" grpId="0" animBg="1"/>
      <p:bldP spid="8808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78A8-B8D1-4C1A-A28F-74A26C9D4167}"/>
              </a:ext>
            </a:extLst>
          </p:cNvPr>
          <p:cNvSpPr>
            <a:spLocks noGrp="1"/>
          </p:cNvSpPr>
          <p:nvPr>
            <p:ph type="title"/>
          </p:nvPr>
        </p:nvSpPr>
        <p:spPr/>
        <p:txBody>
          <a:bodyPr/>
          <a:lstStyle/>
          <a:p>
            <a:pPr algn="ctr"/>
            <a:r>
              <a:rPr lang="en-US" dirty="0"/>
              <a:t>Run Charts</a:t>
            </a:r>
          </a:p>
        </p:txBody>
      </p:sp>
      <p:sp>
        <p:nvSpPr>
          <p:cNvPr id="3" name="Content Placeholder 2">
            <a:extLst>
              <a:ext uri="{FF2B5EF4-FFF2-40B4-BE49-F238E27FC236}">
                <a16:creationId xmlns:a16="http://schemas.microsoft.com/office/drawing/2014/main" id="{C6C26BE3-D540-419A-97E6-C7282A01C3CB}"/>
              </a:ext>
            </a:extLst>
          </p:cNvPr>
          <p:cNvSpPr>
            <a:spLocks noGrp="1"/>
          </p:cNvSpPr>
          <p:nvPr>
            <p:ph idx="1"/>
          </p:nvPr>
        </p:nvSpPr>
        <p:spPr>
          <a:xfrm>
            <a:off x="690716" y="1544535"/>
            <a:ext cx="5047933" cy="3768930"/>
          </a:xfrm>
        </p:spPr>
        <p:txBody>
          <a:bodyPr>
            <a:normAutofit lnSpcReduction="10000"/>
          </a:bodyPr>
          <a:lstStyle/>
          <a:p>
            <a:r>
              <a:rPr lang="en-US" dirty="0"/>
              <a:t>When you look for a run, do not count a data point (observation) on the mean</a:t>
            </a:r>
          </a:p>
          <a:p>
            <a:r>
              <a:rPr lang="en-US" dirty="0"/>
              <a:t>Trends give you an idea of flow but remember they can be impacted by outliers </a:t>
            </a:r>
          </a:p>
          <a:p>
            <a:endParaRPr lang="en-US" dirty="0"/>
          </a:p>
          <a:p>
            <a:endParaRPr lang="en-US" dirty="0"/>
          </a:p>
          <a:p>
            <a:pPr marL="0" indent="0">
              <a:buNone/>
            </a:pPr>
            <a:r>
              <a:rPr lang="en-US" dirty="0"/>
              <a:t> </a:t>
            </a:r>
          </a:p>
        </p:txBody>
      </p:sp>
      <p:graphicFrame>
        <p:nvGraphicFramePr>
          <p:cNvPr id="4" name="Object 3">
            <a:extLst>
              <a:ext uri="{FF2B5EF4-FFF2-40B4-BE49-F238E27FC236}">
                <a16:creationId xmlns:a16="http://schemas.microsoft.com/office/drawing/2014/main" id="{89E006D1-5872-40DC-969A-EEF816536840}"/>
              </a:ext>
            </a:extLst>
          </p:cNvPr>
          <p:cNvGraphicFramePr>
            <a:graphicFrameLocks noChangeAspect="1"/>
          </p:cNvGraphicFramePr>
          <p:nvPr>
            <p:extLst>
              <p:ext uri="{D42A27DB-BD31-4B8C-83A1-F6EECF244321}">
                <p14:modId xmlns:p14="http://schemas.microsoft.com/office/powerpoint/2010/main" val="3849504538"/>
              </p:ext>
            </p:extLst>
          </p:nvPr>
        </p:nvGraphicFramePr>
        <p:xfrm>
          <a:off x="6176963" y="1431925"/>
          <a:ext cx="5580062" cy="3727450"/>
        </p:xfrm>
        <a:graphic>
          <a:graphicData uri="http://schemas.openxmlformats.org/presentationml/2006/ole">
            <mc:AlternateContent xmlns:mc="http://schemas.openxmlformats.org/markup-compatibility/2006">
              <mc:Choice xmlns:v="urn:schemas-microsoft-com:vml" Requires="v">
                <p:oleObj spid="_x0000_s3098" name="Worksheet" r:id="rId5" imgW="4676640" imgH="3124075" progId="Excel.Sheet.12">
                  <p:link updateAutomatic="1"/>
                </p:oleObj>
              </mc:Choice>
              <mc:Fallback>
                <p:oleObj name="Worksheet" r:id="rId5" imgW="4676640" imgH="3124075" progId="Excel.Sheet.12">
                  <p:link updateAutomatic="1"/>
                  <p:pic>
                    <p:nvPicPr>
                      <p:cNvPr id="0" name=""/>
                      <p:cNvPicPr/>
                      <p:nvPr/>
                    </p:nvPicPr>
                    <p:blipFill>
                      <a:blip r:embed="rId6"/>
                      <a:stretch>
                        <a:fillRect/>
                      </a:stretch>
                    </p:blipFill>
                    <p:spPr>
                      <a:xfrm>
                        <a:off x="6176963" y="1431925"/>
                        <a:ext cx="5580062" cy="3727450"/>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BAC91B25-839D-4CFE-A65B-E3AA9E15602B}"/>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Tree>
    <p:custDataLst>
      <p:tags r:id="rId2"/>
    </p:custDataLst>
    <p:extLst>
      <p:ext uri="{BB962C8B-B14F-4D97-AF65-F5344CB8AC3E}">
        <p14:creationId xmlns:p14="http://schemas.microsoft.com/office/powerpoint/2010/main" val="2215470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7856C-8A3A-4C15-BBAB-4E49D267A9EB}"/>
              </a:ext>
            </a:extLst>
          </p:cNvPr>
          <p:cNvSpPr>
            <a:spLocks noGrp="1"/>
          </p:cNvSpPr>
          <p:nvPr>
            <p:ph type="title"/>
          </p:nvPr>
        </p:nvSpPr>
        <p:spPr>
          <a:xfrm>
            <a:off x="700443" y="2508482"/>
            <a:ext cx="10515600" cy="744641"/>
          </a:xfrm>
        </p:spPr>
        <p:txBody>
          <a:bodyPr/>
          <a:lstStyle/>
          <a:p>
            <a:pPr algn="ctr"/>
            <a:r>
              <a:rPr lang="en-US" dirty="0"/>
              <a:t>Pie Charts</a:t>
            </a:r>
          </a:p>
        </p:txBody>
      </p:sp>
    </p:spTree>
    <p:custDataLst>
      <p:tags r:id="rId1"/>
    </p:custDataLst>
    <p:extLst>
      <p:ext uri="{BB962C8B-B14F-4D97-AF65-F5344CB8AC3E}">
        <p14:creationId xmlns:p14="http://schemas.microsoft.com/office/powerpoint/2010/main" val="4036156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A4CE-7B91-4A07-BA3D-2E671623D9A8}"/>
              </a:ext>
            </a:extLst>
          </p:cNvPr>
          <p:cNvSpPr>
            <a:spLocks noGrp="1"/>
          </p:cNvSpPr>
          <p:nvPr>
            <p:ph type="title"/>
          </p:nvPr>
        </p:nvSpPr>
        <p:spPr/>
        <p:txBody>
          <a:bodyPr/>
          <a:lstStyle/>
          <a:p>
            <a:pPr algn="ctr"/>
            <a:r>
              <a:rPr lang="en-US" dirty="0"/>
              <a:t>When to Use a Pie Chart</a:t>
            </a:r>
          </a:p>
        </p:txBody>
      </p:sp>
      <p:sp>
        <p:nvSpPr>
          <p:cNvPr id="3" name="Content Placeholder 2">
            <a:extLst>
              <a:ext uri="{FF2B5EF4-FFF2-40B4-BE49-F238E27FC236}">
                <a16:creationId xmlns:a16="http://schemas.microsoft.com/office/drawing/2014/main" id="{3FFE716E-00C3-45FD-A546-392A2A234B0D}"/>
              </a:ext>
            </a:extLst>
          </p:cNvPr>
          <p:cNvSpPr>
            <a:spLocks noGrp="1"/>
          </p:cNvSpPr>
          <p:nvPr>
            <p:ph idx="1"/>
          </p:nvPr>
        </p:nvSpPr>
        <p:spPr>
          <a:xfrm>
            <a:off x="690716" y="1495168"/>
            <a:ext cx="10862852" cy="4229229"/>
          </a:xfrm>
        </p:spPr>
        <p:txBody>
          <a:bodyPr>
            <a:normAutofit/>
          </a:bodyPr>
          <a:lstStyle/>
          <a:p>
            <a:pPr marL="0" indent="0">
              <a:buNone/>
            </a:pPr>
            <a:r>
              <a:rPr lang="en-US" dirty="0"/>
              <a:t>Think of these guidelines:</a:t>
            </a:r>
          </a:p>
          <a:p>
            <a:r>
              <a:rPr lang="en-US" dirty="0"/>
              <a:t>Do I have one variable such as age, income, etc.? </a:t>
            </a:r>
          </a:p>
          <a:p>
            <a:r>
              <a:rPr lang="en-US" dirty="0"/>
              <a:t>Sort the data into categories </a:t>
            </a:r>
          </a:p>
          <a:p>
            <a:pPr lvl="1"/>
            <a:r>
              <a:rPr lang="en-US" dirty="0"/>
              <a:t>Keep the category sizes consistent  (ages 13 to 19; 10K to 15K; etc.)</a:t>
            </a:r>
          </a:p>
          <a:p>
            <a:pPr lvl="1"/>
            <a:r>
              <a:rPr lang="en-US" dirty="0"/>
              <a:t>Limit the number of categories to about 7</a:t>
            </a:r>
          </a:p>
          <a:p>
            <a:r>
              <a:rPr lang="en-US" dirty="0"/>
              <a:t>Is there enough separation in my data that the observer can see a difference</a:t>
            </a:r>
          </a:p>
          <a:p>
            <a:pPr lvl="1"/>
            <a:r>
              <a:rPr lang="en-US" dirty="0"/>
              <a:t>If all the slices are the same size, consider another type of graph</a:t>
            </a:r>
          </a:p>
          <a:p>
            <a:pPr lvl="1"/>
            <a:r>
              <a:rPr lang="en-US" dirty="0"/>
              <a:t>If two categories are close in size, consider another chart</a:t>
            </a:r>
          </a:p>
          <a:p>
            <a:r>
              <a:rPr lang="en-US" dirty="0"/>
              <a:t>If I need to compare variables, pie charts should not be used</a:t>
            </a:r>
          </a:p>
          <a:p>
            <a:endParaRPr lang="en-US" dirty="0"/>
          </a:p>
          <a:p>
            <a:endParaRPr lang="en-US" dirty="0"/>
          </a:p>
        </p:txBody>
      </p:sp>
      <p:sp>
        <p:nvSpPr>
          <p:cNvPr id="4" name="TextBox 3">
            <a:extLst>
              <a:ext uri="{FF2B5EF4-FFF2-40B4-BE49-F238E27FC236}">
                <a16:creationId xmlns:a16="http://schemas.microsoft.com/office/drawing/2014/main" id="{072A42FE-4F6D-4A98-A373-F6F8FCF56936}"/>
              </a:ext>
            </a:extLst>
          </p:cNvPr>
          <p:cNvSpPr txBox="1"/>
          <p:nvPr/>
        </p:nvSpPr>
        <p:spPr>
          <a:xfrm>
            <a:off x="576943" y="6259285"/>
            <a:ext cx="4294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Tree>
    <p:custDataLst>
      <p:tags r:id="rId1"/>
    </p:custDataLst>
    <p:extLst>
      <p:ext uri="{BB962C8B-B14F-4D97-AF65-F5344CB8AC3E}">
        <p14:creationId xmlns:p14="http://schemas.microsoft.com/office/powerpoint/2010/main" val="1639275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40C5-B29E-49A5-B9DD-99ACD23125F7}"/>
              </a:ext>
            </a:extLst>
          </p:cNvPr>
          <p:cNvSpPr>
            <a:spLocks noGrp="1"/>
          </p:cNvSpPr>
          <p:nvPr>
            <p:ph type="title"/>
          </p:nvPr>
        </p:nvSpPr>
        <p:spPr>
          <a:xfrm>
            <a:off x="576943" y="527194"/>
            <a:ext cx="10976625" cy="744641"/>
          </a:xfrm>
        </p:spPr>
        <p:txBody>
          <a:bodyPr/>
          <a:lstStyle/>
          <a:p>
            <a:pPr algn="ctr"/>
            <a:r>
              <a:rPr lang="en-US" dirty="0"/>
              <a:t>How Many Slices?</a:t>
            </a:r>
          </a:p>
        </p:txBody>
      </p:sp>
      <p:sp>
        <p:nvSpPr>
          <p:cNvPr id="3" name="Content Placeholder 2">
            <a:extLst>
              <a:ext uri="{FF2B5EF4-FFF2-40B4-BE49-F238E27FC236}">
                <a16:creationId xmlns:a16="http://schemas.microsoft.com/office/drawing/2014/main" id="{EF6E3202-72A9-4E38-AC4D-6EFBD42803A8}"/>
              </a:ext>
            </a:extLst>
          </p:cNvPr>
          <p:cNvSpPr>
            <a:spLocks noGrp="1"/>
          </p:cNvSpPr>
          <p:nvPr>
            <p:ph idx="1"/>
          </p:nvPr>
        </p:nvSpPr>
        <p:spPr>
          <a:xfrm>
            <a:off x="690716" y="5179403"/>
            <a:ext cx="10862852" cy="744641"/>
          </a:xfrm>
        </p:spPr>
        <p:txBody>
          <a:bodyPr/>
          <a:lstStyle/>
          <a:p>
            <a:pPr marL="0" indent="0" algn="ctr">
              <a:buNone/>
            </a:pPr>
            <a:r>
              <a:rPr lang="en-US" dirty="0"/>
              <a:t>Which one conveys a more clear message?</a:t>
            </a:r>
          </a:p>
        </p:txBody>
      </p:sp>
      <p:graphicFrame>
        <p:nvGraphicFramePr>
          <p:cNvPr id="5" name="Object 4">
            <a:extLst>
              <a:ext uri="{FF2B5EF4-FFF2-40B4-BE49-F238E27FC236}">
                <a16:creationId xmlns:a16="http://schemas.microsoft.com/office/drawing/2014/main" id="{3FA40338-5B1A-4A92-921B-7DA32210E545}"/>
              </a:ext>
            </a:extLst>
          </p:cNvPr>
          <p:cNvGraphicFramePr>
            <a:graphicFrameLocks noChangeAspect="1"/>
          </p:cNvGraphicFramePr>
          <p:nvPr/>
        </p:nvGraphicFramePr>
        <p:xfrm>
          <a:off x="5932990" y="1306276"/>
          <a:ext cx="5967050" cy="3779924"/>
        </p:xfrm>
        <a:graphic>
          <a:graphicData uri="http://schemas.openxmlformats.org/presentationml/2006/ole">
            <mc:AlternateContent xmlns:mc="http://schemas.openxmlformats.org/markup-compatibility/2006">
              <mc:Choice xmlns:v="urn:schemas-microsoft-com:vml" Requires="v">
                <p:oleObj spid="_x0000_s4122" name="Chart" r:id="rId5" imgW="3819510" imgH="2419218" progId="Excel.Chart.8">
                  <p:embed/>
                </p:oleObj>
              </mc:Choice>
              <mc:Fallback>
                <p:oleObj name="Chart" r:id="rId5" imgW="3819510" imgH="2419218" progId="Excel.Chart.8">
                  <p:embed/>
                  <p:pic>
                    <p:nvPicPr>
                      <p:cNvPr id="5" name="Object 4">
                        <a:extLst>
                          <a:ext uri="{FF2B5EF4-FFF2-40B4-BE49-F238E27FC236}">
                            <a16:creationId xmlns:a16="http://schemas.microsoft.com/office/drawing/2014/main" id="{3FA40338-5B1A-4A92-921B-7DA32210E5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2990" y="1306276"/>
                        <a:ext cx="5967050" cy="3779924"/>
                      </a:xfrm>
                      <a:prstGeom prst="rect">
                        <a:avLst/>
                      </a:prstGeom>
                      <a:noFill/>
                      <a:ln>
                        <a:noFill/>
                      </a:ln>
                    </p:spPr>
                  </p:pic>
                </p:oleObj>
              </mc:Fallback>
            </mc:AlternateContent>
          </a:graphicData>
        </a:graphic>
      </p:graphicFrame>
      <p:graphicFrame>
        <p:nvGraphicFramePr>
          <p:cNvPr id="6" name="Object 5">
            <a:extLst>
              <a:ext uri="{FF2B5EF4-FFF2-40B4-BE49-F238E27FC236}">
                <a16:creationId xmlns:a16="http://schemas.microsoft.com/office/drawing/2014/main" id="{CD432F6B-B91A-4516-973D-A47AF375F094}"/>
              </a:ext>
            </a:extLst>
          </p:cNvPr>
          <p:cNvGraphicFramePr>
            <a:graphicFrameLocks noChangeAspect="1"/>
          </p:cNvGraphicFramePr>
          <p:nvPr/>
        </p:nvGraphicFramePr>
        <p:xfrm>
          <a:off x="344245" y="1300179"/>
          <a:ext cx="5401648" cy="3786021"/>
        </p:xfrm>
        <a:graphic>
          <a:graphicData uri="http://schemas.openxmlformats.org/presentationml/2006/ole">
            <mc:AlternateContent xmlns:mc="http://schemas.openxmlformats.org/markup-compatibility/2006">
              <mc:Choice xmlns:v="urn:schemas-microsoft-com:vml" Requires="v">
                <p:oleObj spid="_x0000_s4123" name="Chart" r:id="rId7" imgW="2952740" imgH="2238451" progId="Excel.Chart.8">
                  <p:embed/>
                </p:oleObj>
              </mc:Choice>
              <mc:Fallback>
                <p:oleObj name="Chart" r:id="rId7" imgW="2952740" imgH="2238451" progId="Excel.Chart.8">
                  <p:embed/>
                  <p:pic>
                    <p:nvPicPr>
                      <p:cNvPr id="6" name="Object 5">
                        <a:extLst>
                          <a:ext uri="{FF2B5EF4-FFF2-40B4-BE49-F238E27FC236}">
                            <a16:creationId xmlns:a16="http://schemas.microsoft.com/office/drawing/2014/main" id="{CD432F6B-B91A-4516-973D-A47AF375F09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4245" y="1300179"/>
                        <a:ext cx="5401648" cy="3786021"/>
                      </a:xfrm>
                      <a:prstGeom prst="rect">
                        <a:avLst/>
                      </a:prstGeom>
                      <a:noFill/>
                      <a:ln>
                        <a:noFill/>
                      </a:ln>
                    </p:spPr>
                  </p:pic>
                </p:oleObj>
              </mc:Fallback>
            </mc:AlternateContent>
          </a:graphicData>
        </a:graphic>
      </p:graphicFrame>
      <p:sp>
        <p:nvSpPr>
          <p:cNvPr id="4" name="TextBox 3">
            <a:extLst>
              <a:ext uri="{FF2B5EF4-FFF2-40B4-BE49-F238E27FC236}">
                <a16:creationId xmlns:a16="http://schemas.microsoft.com/office/drawing/2014/main" id="{EAC15077-8932-4BD4-B7C5-BECE2E5FE8A4}"/>
              </a:ext>
            </a:extLst>
          </p:cNvPr>
          <p:cNvSpPr txBox="1"/>
          <p:nvPr/>
        </p:nvSpPr>
        <p:spPr>
          <a:xfrm>
            <a:off x="4776974" y="5640077"/>
            <a:ext cx="2312032" cy="369332"/>
          </a:xfrm>
          <a:prstGeom prst="rect">
            <a:avLst/>
          </a:prstGeom>
          <a:solidFill>
            <a:srgbClr val="92D050"/>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Continue</a:t>
            </a:r>
          </a:p>
        </p:txBody>
      </p:sp>
      <p:sp>
        <p:nvSpPr>
          <p:cNvPr id="7" name="TextBox 6">
            <a:extLst>
              <a:ext uri="{FF2B5EF4-FFF2-40B4-BE49-F238E27FC236}">
                <a16:creationId xmlns:a16="http://schemas.microsoft.com/office/drawing/2014/main" id="{FB82B3CE-4097-4092-8C96-0D58D6A1087E}"/>
              </a:ext>
            </a:extLst>
          </p:cNvPr>
          <p:cNvSpPr txBox="1"/>
          <p:nvPr/>
        </p:nvSpPr>
        <p:spPr>
          <a:xfrm>
            <a:off x="576943" y="6259285"/>
            <a:ext cx="4294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Tree>
    <p:custDataLst>
      <p:tags r:id="rId2"/>
    </p:custDataLst>
    <p:extLst>
      <p:ext uri="{BB962C8B-B14F-4D97-AF65-F5344CB8AC3E}">
        <p14:creationId xmlns:p14="http://schemas.microsoft.com/office/powerpoint/2010/main" val="3427963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61B5-DD51-4F5D-83CC-244CAC68401B}"/>
              </a:ext>
            </a:extLst>
          </p:cNvPr>
          <p:cNvSpPr>
            <a:spLocks noGrp="1"/>
          </p:cNvSpPr>
          <p:nvPr>
            <p:ph type="title"/>
          </p:nvPr>
        </p:nvSpPr>
        <p:spPr>
          <a:xfrm>
            <a:off x="622996" y="561635"/>
            <a:ext cx="10930572" cy="744641"/>
          </a:xfrm>
        </p:spPr>
        <p:txBody>
          <a:bodyPr/>
          <a:lstStyle/>
          <a:p>
            <a:pPr algn="ctr"/>
            <a:r>
              <a:rPr lang="en-US" dirty="0"/>
              <a:t>How Many Slices?</a:t>
            </a:r>
          </a:p>
        </p:txBody>
      </p:sp>
      <p:sp>
        <p:nvSpPr>
          <p:cNvPr id="3" name="Content Placeholder 2">
            <a:extLst>
              <a:ext uri="{FF2B5EF4-FFF2-40B4-BE49-F238E27FC236}">
                <a16:creationId xmlns:a16="http://schemas.microsoft.com/office/drawing/2014/main" id="{98078F93-8694-43B8-A29C-CD1D48E11611}"/>
              </a:ext>
            </a:extLst>
          </p:cNvPr>
          <p:cNvSpPr>
            <a:spLocks noGrp="1"/>
          </p:cNvSpPr>
          <p:nvPr>
            <p:ph idx="1"/>
          </p:nvPr>
        </p:nvSpPr>
        <p:spPr>
          <a:xfrm>
            <a:off x="874060" y="1721224"/>
            <a:ext cx="5430662" cy="3641226"/>
          </a:xfrm>
          <a:ln>
            <a:solidFill>
              <a:schemeClr val="tx1"/>
            </a:solidFill>
          </a:ln>
        </p:spPr>
        <p:txBody>
          <a:bodyPr>
            <a:normAutofit/>
          </a:bodyPr>
          <a:lstStyle/>
          <a:p>
            <a:r>
              <a:rPr lang="en-US" sz="2400" dirty="0"/>
              <a:t>This pie chart gives you a better idea of your patient population</a:t>
            </a:r>
          </a:p>
          <a:p>
            <a:pPr lvl="1"/>
            <a:r>
              <a:rPr lang="en-US" sz="2000" dirty="0"/>
              <a:t>You have an idea of the numeric representation of a category as part of the whole</a:t>
            </a:r>
          </a:p>
          <a:p>
            <a:pPr lvl="1"/>
            <a:r>
              <a:rPr lang="en-US" sz="2000" dirty="0"/>
              <a:t>Percentages show the effect or weight of the category on the whole</a:t>
            </a:r>
          </a:p>
          <a:p>
            <a:r>
              <a:rPr lang="en-US" sz="2400" dirty="0"/>
              <a:t>Consider you message and your audience in choosing how to represent these numbers</a:t>
            </a:r>
          </a:p>
        </p:txBody>
      </p:sp>
      <p:graphicFrame>
        <p:nvGraphicFramePr>
          <p:cNvPr id="4" name="Object 3">
            <a:extLst>
              <a:ext uri="{FF2B5EF4-FFF2-40B4-BE49-F238E27FC236}">
                <a16:creationId xmlns:a16="http://schemas.microsoft.com/office/drawing/2014/main" id="{436D2266-FD19-43A0-852C-9BB6198423A3}"/>
              </a:ext>
            </a:extLst>
          </p:cNvPr>
          <p:cNvGraphicFramePr>
            <a:graphicFrameLocks noChangeAspect="1"/>
          </p:cNvGraphicFramePr>
          <p:nvPr/>
        </p:nvGraphicFramePr>
        <p:xfrm>
          <a:off x="7812223" y="3687031"/>
          <a:ext cx="3741345" cy="2237013"/>
        </p:xfrm>
        <a:graphic>
          <a:graphicData uri="http://schemas.openxmlformats.org/presentationml/2006/ole">
            <mc:AlternateContent xmlns:mc="http://schemas.openxmlformats.org/markup-compatibility/2006">
              <mc:Choice xmlns:v="urn:schemas-microsoft-com:vml" Requires="v">
                <p:oleObj spid="_x0000_s6170" name="Worksheet" r:id="rId5" imgW="4572000" imgH="2733746" progId="Excel.Sheet.12">
                  <p:link updateAutomatic="1"/>
                </p:oleObj>
              </mc:Choice>
              <mc:Fallback>
                <p:oleObj name="Worksheet" r:id="rId5" imgW="4572000" imgH="2733746" progId="Excel.Sheet.12">
                  <p:link updateAutomatic="1"/>
                  <p:pic>
                    <p:nvPicPr>
                      <p:cNvPr id="4" name="Object 3">
                        <a:extLst>
                          <a:ext uri="{FF2B5EF4-FFF2-40B4-BE49-F238E27FC236}">
                            <a16:creationId xmlns:a16="http://schemas.microsoft.com/office/drawing/2014/main" id="{436D2266-FD19-43A0-852C-9BB6198423A3}"/>
                          </a:ext>
                        </a:extLst>
                      </p:cNvPr>
                      <p:cNvPicPr/>
                      <p:nvPr/>
                    </p:nvPicPr>
                    <p:blipFill>
                      <a:blip r:embed="rId6"/>
                      <a:stretch>
                        <a:fillRect/>
                      </a:stretch>
                    </p:blipFill>
                    <p:spPr>
                      <a:xfrm>
                        <a:off x="7812223" y="3687031"/>
                        <a:ext cx="3741345" cy="2237013"/>
                      </a:xfrm>
                      <a:prstGeom prst="rect">
                        <a:avLst/>
                      </a:prstGeom>
                      <a:ln>
                        <a:solidFill>
                          <a:schemeClr val="accent1"/>
                        </a:solidFill>
                      </a:ln>
                    </p:spPr>
                  </p:pic>
                </p:oleObj>
              </mc:Fallback>
            </mc:AlternateContent>
          </a:graphicData>
        </a:graphic>
      </p:graphicFrame>
      <p:sp>
        <p:nvSpPr>
          <p:cNvPr id="7" name="TextBox 6">
            <a:extLst>
              <a:ext uri="{FF2B5EF4-FFF2-40B4-BE49-F238E27FC236}">
                <a16:creationId xmlns:a16="http://schemas.microsoft.com/office/drawing/2014/main" id="{EA7A752A-205F-4BA5-9C8A-EF10D91CED4E}"/>
              </a:ext>
            </a:extLst>
          </p:cNvPr>
          <p:cNvSpPr txBox="1"/>
          <p:nvPr/>
        </p:nvSpPr>
        <p:spPr>
          <a:xfrm>
            <a:off x="576943" y="6259285"/>
            <a:ext cx="4294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6</a:t>
            </a:r>
          </a:p>
        </p:txBody>
      </p:sp>
      <p:graphicFrame>
        <p:nvGraphicFramePr>
          <p:cNvPr id="5" name="Object 4">
            <a:extLst>
              <a:ext uri="{FF2B5EF4-FFF2-40B4-BE49-F238E27FC236}">
                <a16:creationId xmlns:a16="http://schemas.microsoft.com/office/drawing/2014/main" id="{786198B0-7886-4A6F-ACF1-AF995567A2D3}"/>
              </a:ext>
            </a:extLst>
          </p:cNvPr>
          <p:cNvGraphicFramePr>
            <a:graphicFrameLocks noChangeAspect="1"/>
          </p:cNvGraphicFramePr>
          <p:nvPr/>
        </p:nvGraphicFramePr>
        <p:xfrm>
          <a:off x="7812088" y="1268413"/>
          <a:ext cx="3741737" cy="2322512"/>
        </p:xfrm>
        <a:graphic>
          <a:graphicData uri="http://schemas.openxmlformats.org/presentationml/2006/ole">
            <mc:AlternateContent xmlns:mc="http://schemas.openxmlformats.org/markup-compatibility/2006">
              <mc:Choice xmlns:v="urn:schemas-microsoft-com:vml" Requires="v">
                <p:oleObj spid="_x0000_s6171" name="Worksheet" r:id="rId7" imgW="4572000" imgH="2838539" progId="Excel.Sheet.12">
                  <p:link updateAutomatic="1"/>
                </p:oleObj>
              </mc:Choice>
              <mc:Fallback>
                <p:oleObj name="Worksheet" r:id="rId7" imgW="4572000" imgH="2838539" progId="Excel.Sheet.12">
                  <p:link updateAutomatic="1"/>
                  <p:pic>
                    <p:nvPicPr>
                      <p:cNvPr id="5" name="Object 4">
                        <a:extLst>
                          <a:ext uri="{FF2B5EF4-FFF2-40B4-BE49-F238E27FC236}">
                            <a16:creationId xmlns:a16="http://schemas.microsoft.com/office/drawing/2014/main" id="{786198B0-7886-4A6F-ACF1-AF995567A2D3}"/>
                          </a:ext>
                        </a:extLst>
                      </p:cNvPr>
                      <p:cNvPicPr/>
                      <p:nvPr/>
                    </p:nvPicPr>
                    <p:blipFill>
                      <a:blip r:embed="rId8"/>
                      <a:stretch>
                        <a:fillRect/>
                      </a:stretch>
                    </p:blipFill>
                    <p:spPr>
                      <a:xfrm>
                        <a:off x="7812088" y="1268413"/>
                        <a:ext cx="3741737" cy="2322512"/>
                      </a:xfrm>
                      <a:prstGeom prst="rect">
                        <a:avLst/>
                      </a:prstGeom>
                      <a:ln>
                        <a:solidFill>
                          <a:schemeClr val="accent1">
                            <a:shade val="50000"/>
                          </a:schemeClr>
                        </a:solidFill>
                      </a:ln>
                    </p:spPr>
                  </p:pic>
                </p:oleObj>
              </mc:Fallback>
            </mc:AlternateContent>
          </a:graphicData>
        </a:graphic>
      </p:graphicFrame>
    </p:spTree>
    <p:custDataLst>
      <p:tags r:id="rId2"/>
    </p:custDataLst>
    <p:extLst>
      <p:ext uri="{BB962C8B-B14F-4D97-AF65-F5344CB8AC3E}">
        <p14:creationId xmlns:p14="http://schemas.microsoft.com/office/powerpoint/2010/main" val="1772218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6F36-01E7-41C5-AAFF-7A513F24E715}"/>
              </a:ext>
            </a:extLst>
          </p:cNvPr>
          <p:cNvSpPr>
            <a:spLocks noGrp="1"/>
          </p:cNvSpPr>
          <p:nvPr>
            <p:ph type="title"/>
          </p:nvPr>
        </p:nvSpPr>
        <p:spPr>
          <a:xfrm>
            <a:off x="677560" y="561634"/>
            <a:ext cx="10830698" cy="744641"/>
          </a:xfrm>
        </p:spPr>
        <p:txBody>
          <a:bodyPr/>
          <a:lstStyle/>
          <a:p>
            <a:pPr algn="ctr"/>
            <a:r>
              <a:rPr lang="en-US" dirty="0"/>
              <a:t>Using Pie Charts for Comparisons</a:t>
            </a:r>
          </a:p>
        </p:txBody>
      </p:sp>
      <p:sp>
        <p:nvSpPr>
          <p:cNvPr id="3" name="Content Placeholder 2">
            <a:extLst>
              <a:ext uri="{FF2B5EF4-FFF2-40B4-BE49-F238E27FC236}">
                <a16:creationId xmlns:a16="http://schemas.microsoft.com/office/drawing/2014/main" id="{D3338728-B1F8-434E-9501-BDF0B3765CC6}"/>
              </a:ext>
            </a:extLst>
          </p:cNvPr>
          <p:cNvSpPr>
            <a:spLocks noGrp="1"/>
          </p:cNvSpPr>
          <p:nvPr>
            <p:ph idx="1"/>
          </p:nvPr>
        </p:nvSpPr>
        <p:spPr>
          <a:xfrm>
            <a:off x="362463" y="4926052"/>
            <a:ext cx="11145795" cy="940194"/>
          </a:xfrm>
        </p:spPr>
        <p:txBody>
          <a:bodyPr/>
          <a:lstStyle/>
          <a:p>
            <a:pPr marL="0" indent="0" algn="ctr">
              <a:buNone/>
            </a:pPr>
            <a:r>
              <a:rPr lang="en-US" dirty="0"/>
              <a:t>You can see how the age of your patient population has changed over time</a:t>
            </a:r>
          </a:p>
          <a:p>
            <a:pPr marL="0" indent="0">
              <a:buNone/>
            </a:pPr>
            <a:endParaRPr lang="en-US" dirty="0"/>
          </a:p>
        </p:txBody>
      </p:sp>
      <p:graphicFrame>
        <p:nvGraphicFramePr>
          <p:cNvPr id="7" name="Object 6">
            <a:extLst>
              <a:ext uri="{FF2B5EF4-FFF2-40B4-BE49-F238E27FC236}">
                <a16:creationId xmlns:a16="http://schemas.microsoft.com/office/drawing/2014/main" id="{907F40CA-62B3-4703-B6B1-CEDB6651DE49}"/>
              </a:ext>
            </a:extLst>
          </p:cNvPr>
          <p:cNvGraphicFramePr>
            <a:graphicFrameLocks noChangeAspect="1"/>
          </p:cNvGraphicFramePr>
          <p:nvPr/>
        </p:nvGraphicFramePr>
        <p:xfrm>
          <a:off x="6357634" y="1474592"/>
          <a:ext cx="5471905" cy="3283143"/>
        </p:xfrm>
        <a:graphic>
          <a:graphicData uri="http://schemas.openxmlformats.org/presentationml/2006/ole">
            <mc:AlternateContent xmlns:mc="http://schemas.openxmlformats.org/markup-compatibility/2006">
              <mc:Choice xmlns:v="urn:schemas-microsoft-com:vml" Requires="v">
                <p:oleObj spid="_x0000_s7196" name="Worksheet" r:id="rId5" imgW="4572000" imgH="2743360" progId="Excel.Sheet.12">
                  <p:link updateAutomatic="1"/>
                </p:oleObj>
              </mc:Choice>
              <mc:Fallback>
                <p:oleObj name="Worksheet" r:id="rId5" imgW="4572000" imgH="2743360" progId="Excel.Sheet.12">
                  <p:link updateAutomatic="1"/>
                  <p:pic>
                    <p:nvPicPr>
                      <p:cNvPr id="7" name="Object 6">
                        <a:extLst>
                          <a:ext uri="{FF2B5EF4-FFF2-40B4-BE49-F238E27FC236}">
                            <a16:creationId xmlns:a16="http://schemas.microsoft.com/office/drawing/2014/main" id="{907F40CA-62B3-4703-B6B1-CEDB6651DE49}"/>
                          </a:ext>
                        </a:extLst>
                      </p:cNvPr>
                      <p:cNvPicPr/>
                      <p:nvPr/>
                    </p:nvPicPr>
                    <p:blipFill>
                      <a:blip r:embed="rId6"/>
                      <a:stretch>
                        <a:fillRect/>
                      </a:stretch>
                    </p:blipFill>
                    <p:spPr>
                      <a:xfrm>
                        <a:off x="6357634" y="1474592"/>
                        <a:ext cx="5471905" cy="3283143"/>
                      </a:xfrm>
                      <a:prstGeom prst="rect">
                        <a:avLst/>
                      </a:prstGeom>
                      <a:ln>
                        <a:solidFill>
                          <a:schemeClr val="tx1"/>
                        </a:solidFill>
                      </a:ln>
                    </p:spPr>
                  </p:pic>
                </p:oleObj>
              </mc:Fallback>
            </mc:AlternateContent>
          </a:graphicData>
        </a:graphic>
      </p:graphicFrame>
      <p:graphicFrame>
        <p:nvGraphicFramePr>
          <p:cNvPr id="8" name="Object 7">
            <a:extLst>
              <a:ext uri="{FF2B5EF4-FFF2-40B4-BE49-F238E27FC236}">
                <a16:creationId xmlns:a16="http://schemas.microsoft.com/office/drawing/2014/main" id="{FA391B57-0D5A-490C-A6B1-B25B0AFCC3DB}"/>
              </a:ext>
            </a:extLst>
          </p:cNvPr>
          <p:cNvGraphicFramePr>
            <a:graphicFrameLocks noChangeAspect="1"/>
          </p:cNvGraphicFramePr>
          <p:nvPr/>
        </p:nvGraphicFramePr>
        <p:xfrm>
          <a:off x="341064" y="1487336"/>
          <a:ext cx="5493304" cy="3257657"/>
        </p:xfrm>
        <a:graphic>
          <a:graphicData uri="http://schemas.openxmlformats.org/presentationml/2006/ole">
            <mc:AlternateContent xmlns:mc="http://schemas.openxmlformats.org/markup-compatibility/2006">
              <mc:Choice xmlns:v="urn:schemas-microsoft-com:vml" Requires="v">
                <p:oleObj spid="_x0000_s7197" name="Worksheet" r:id="rId7" imgW="4914720" imgH="2914490" progId="Excel.Sheet.12">
                  <p:link updateAutomatic="1"/>
                </p:oleObj>
              </mc:Choice>
              <mc:Fallback>
                <p:oleObj name="Worksheet" r:id="rId7" imgW="4914720" imgH="2914490" progId="Excel.Sheet.12">
                  <p:link updateAutomatic="1"/>
                  <p:pic>
                    <p:nvPicPr>
                      <p:cNvPr id="8" name="Object 7">
                        <a:extLst>
                          <a:ext uri="{FF2B5EF4-FFF2-40B4-BE49-F238E27FC236}">
                            <a16:creationId xmlns:a16="http://schemas.microsoft.com/office/drawing/2014/main" id="{FA391B57-0D5A-490C-A6B1-B25B0AFCC3DB}"/>
                          </a:ext>
                        </a:extLst>
                      </p:cNvPr>
                      <p:cNvPicPr/>
                      <p:nvPr/>
                    </p:nvPicPr>
                    <p:blipFill>
                      <a:blip r:embed="rId8"/>
                      <a:stretch>
                        <a:fillRect/>
                      </a:stretch>
                    </p:blipFill>
                    <p:spPr>
                      <a:xfrm>
                        <a:off x="341064" y="1487336"/>
                        <a:ext cx="5493304" cy="3257657"/>
                      </a:xfrm>
                      <a:prstGeom prst="rect">
                        <a:avLst/>
                      </a:prstGeom>
                      <a:ln>
                        <a:solidFill>
                          <a:schemeClr val="tx1"/>
                        </a:solidFill>
                      </a:ln>
                    </p:spPr>
                  </p:pic>
                </p:oleObj>
              </mc:Fallback>
            </mc:AlternateContent>
          </a:graphicData>
        </a:graphic>
      </p:graphicFrame>
      <p:sp>
        <p:nvSpPr>
          <p:cNvPr id="6" name="TextBox 5">
            <a:extLst>
              <a:ext uri="{FF2B5EF4-FFF2-40B4-BE49-F238E27FC236}">
                <a16:creationId xmlns:a16="http://schemas.microsoft.com/office/drawing/2014/main" id="{DB9D0834-D8B6-4881-9159-BE4B00A56A97}"/>
              </a:ext>
            </a:extLst>
          </p:cNvPr>
          <p:cNvSpPr txBox="1"/>
          <p:nvPr/>
        </p:nvSpPr>
        <p:spPr>
          <a:xfrm>
            <a:off x="576943" y="6259285"/>
            <a:ext cx="4294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7</a:t>
            </a:r>
          </a:p>
        </p:txBody>
      </p:sp>
    </p:spTree>
    <p:custDataLst>
      <p:tags r:id="rId2"/>
    </p:custDataLst>
    <p:extLst>
      <p:ext uri="{BB962C8B-B14F-4D97-AF65-F5344CB8AC3E}">
        <p14:creationId xmlns:p14="http://schemas.microsoft.com/office/powerpoint/2010/main" val="1665068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B39-1257-4192-A52E-148EA1ACD426}"/>
              </a:ext>
            </a:extLst>
          </p:cNvPr>
          <p:cNvSpPr>
            <a:spLocks noGrp="1"/>
          </p:cNvSpPr>
          <p:nvPr>
            <p:ph type="title"/>
          </p:nvPr>
        </p:nvSpPr>
        <p:spPr>
          <a:xfrm>
            <a:off x="690716" y="573993"/>
            <a:ext cx="10515600" cy="744641"/>
          </a:xfrm>
        </p:spPr>
        <p:txBody>
          <a:bodyPr/>
          <a:lstStyle/>
          <a:p>
            <a:pPr algn="ctr"/>
            <a:r>
              <a:rPr lang="en-US" dirty="0"/>
              <a:t>Suggestions for Use of Pie Charts</a:t>
            </a:r>
          </a:p>
        </p:txBody>
      </p:sp>
      <p:sp>
        <p:nvSpPr>
          <p:cNvPr id="3" name="Content Placeholder 2">
            <a:extLst>
              <a:ext uri="{FF2B5EF4-FFF2-40B4-BE49-F238E27FC236}">
                <a16:creationId xmlns:a16="http://schemas.microsoft.com/office/drawing/2014/main" id="{0FAF7E02-8DD4-4586-A300-D58BA44BAE28}"/>
              </a:ext>
            </a:extLst>
          </p:cNvPr>
          <p:cNvSpPr>
            <a:spLocks noGrp="1"/>
          </p:cNvSpPr>
          <p:nvPr>
            <p:ph idx="1"/>
          </p:nvPr>
        </p:nvSpPr>
        <p:spPr>
          <a:xfrm>
            <a:off x="543231" y="1729946"/>
            <a:ext cx="11035049" cy="3645243"/>
          </a:xfrm>
        </p:spPr>
        <p:txBody>
          <a:bodyPr/>
          <a:lstStyle/>
          <a:p>
            <a:r>
              <a:rPr lang="en-US" dirty="0"/>
              <a:t>Use any whole, positive number</a:t>
            </a:r>
          </a:p>
          <a:p>
            <a:r>
              <a:rPr lang="en-US" dirty="0"/>
              <a:t>Use one set of data such as in our example – age</a:t>
            </a:r>
          </a:p>
          <a:p>
            <a:r>
              <a:rPr lang="en-US" dirty="0"/>
              <a:t>Always indicate the total population as a number (n)</a:t>
            </a:r>
          </a:p>
          <a:p>
            <a:r>
              <a:rPr lang="en-US" dirty="0"/>
              <a:t>Don’t use a pie chart if your data has zeros in it </a:t>
            </a:r>
          </a:p>
          <a:p>
            <a:r>
              <a:rPr lang="en-US" dirty="0"/>
              <a:t>You can use multiple pie charts to contrast the </a:t>
            </a:r>
            <a:r>
              <a:rPr lang="en-US" b="1" dirty="0"/>
              <a:t>same</a:t>
            </a:r>
            <a:r>
              <a:rPr lang="en-US" dirty="0"/>
              <a:t> variable in different periods</a:t>
            </a:r>
          </a:p>
          <a:p>
            <a:r>
              <a:rPr lang="en-US" dirty="0"/>
              <a:t>Don’t have more than 7 slices in your chart</a:t>
            </a:r>
          </a:p>
          <a:p>
            <a:endParaRPr lang="en-US" dirty="0"/>
          </a:p>
          <a:p>
            <a:endParaRPr lang="en-US" dirty="0"/>
          </a:p>
        </p:txBody>
      </p:sp>
      <p:sp>
        <p:nvSpPr>
          <p:cNvPr id="4" name="TextBox 3">
            <a:extLst>
              <a:ext uri="{FF2B5EF4-FFF2-40B4-BE49-F238E27FC236}">
                <a16:creationId xmlns:a16="http://schemas.microsoft.com/office/drawing/2014/main" id="{9A93B041-277D-4C36-BD35-1C822B8145A5}"/>
              </a:ext>
            </a:extLst>
          </p:cNvPr>
          <p:cNvSpPr txBox="1"/>
          <p:nvPr/>
        </p:nvSpPr>
        <p:spPr>
          <a:xfrm>
            <a:off x="576943" y="6259285"/>
            <a:ext cx="4294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8</a:t>
            </a:r>
          </a:p>
        </p:txBody>
      </p:sp>
    </p:spTree>
    <p:custDataLst>
      <p:tags r:id="rId1"/>
    </p:custDataLst>
    <p:extLst>
      <p:ext uri="{BB962C8B-B14F-4D97-AF65-F5344CB8AC3E}">
        <p14:creationId xmlns:p14="http://schemas.microsoft.com/office/powerpoint/2010/main" val="1701104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72CD-214A-407E-871D-330F59B539C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A79AA74-85F0-41C1-89D1-53C7AEAEFED9}"/>
              </a:ext>
            </a:extLst>
          </p:cNvPr>
          <p:cNvSpPr>
            <a:spLocks noGrp="1"/>
          </p:cNvSpPr>
          <p:nvPr>
            <p:ph idx="1"/>
          </p:nvPr>
        </p:nvSpPr>
        <p:spPr>
          <a:xfrm>
            <a:off x="1974715" y="2291724"/>
            <a:ext cx="4208834" cy="2274551"/>
          </a:xfrm>
          <a:solidFill>
            <a:schemeClr val="accent4">
              <a:lumMod val="20000"/>
              <a:lumOff val="80000"/>
            </a:schemeClr>
          </a:solidFill>
          <a:ln>
            <a:solidFill>
              <a:schemeClr val="tx1"/>
            </a:solidFill>
          </a:ln>
        </p:spPr>
        <p:txBody>
          <a:bodyPr/>
          <a:lstStyle/>
          <a:p>
            <a:pPr marL="0" indent="0" algn="ctr">
              <a:buNone/>
            </a:pPr>
            <a:r>
              <a:rPr lang="en-US" sz="2000" dirty="0"/>
              <a:t>The Center for Quality Improvement and Innovation</a:t>
            </a:r>
          </a:p>
          <a:p>
            <a:pPr marL="0" indent="0">
              <a:buNone/>
            </a:pPr>
            <a:r>
              <a:rPr lang="en-US" sz="2000" dirty="0"/>
              <a:t>90 Church Street, 13</a:t>
            </a:r>
            <a:r>
              <a:rPr lang="en-US" sz="2000" baseline="30000" dirty="0"/>
              <a:t>th</a:t>
            </a:r>
            <a:r>
              <a:rPr lang="en-US" sz="2000" dirty="0"/>
              <a:t> floor</a:t>
            </a:r>
          </a:p>
          <a:p>
            <a:pPr marL="0" indent="0">
              <a:buNone/>
            </a:pPr>
            <a:r>
              <a:rPr lang="en-US" sz="2000" dirty="0"/>
              <a:t>New York, NY  10007</a:t>
            </a:r>
          </a:p>
          <a:p>
            <a:pPr marL="0" indent="0">
              <a:buNone/>
            </a:pPr>
            <a:r>
              <a:rPr lang="en-US" sz="2000" dirty="0"/>
              <a:t>Info@ cqii.org</a:t>
            </a:r>
          </a:p>
          <a:p>
            <a:pPr marL="0" indent="0">
              <a:buNone/>
            </a:pPr>
            <a:r>
              <a:rPr lang="en-US" sz="2000" dirty="0"/>
              <a:t>212-417-4730</a:t>
            </a:r>
          </a:p>
          <a:p>
            <a:endParaRPr lang="en-US" dirty="0"/>
          </a:p>
        </p:txBody>
      </p:sp>
      <p:sp>
        <p:nvSpPr>
          <p:cNvPr id="4" name="Content Placeholder 2">
            <a:extLst>
              <a:ext uri="{FF2B5EF4-FFF2-40B4-BE49-F238E27FC236}">
                <a16:creationId xmlns:a16="http://schemas.microsoft.com/office/drawing/2014/main" id="{A9BA73A9-CB1E-4C8F-A471-E61B75640723}"/>
              </a:ext>
            </a:extLst>
          </p:cNvPr>
          <p:cNvSpPr txBox="1">
            <a:spLocks/>
          </p:cNvSpPr>
          <p:nvPr/>
        </p:nvSpPr>
        <p:spPr>
          <a:xfrm>
            <a:off x="6361483" y="2291724"/>
            <a:ext cx="4208833" cy="2274551"/>
          </a:xfrm>
          <a:prstGeom prst="rect">
            <a:avLst/>
          </a:prstGeom>
          <a:solidFill>
            <a:schemeClr val="accent4">
              <a:lumMod val="20000"/>
              <a:lumOff val="80000"/>
            </a:schemeClr>
          </a:solidFill>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Clr>
                <a:srgbClr val="C0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Clr>
                <a:srgbClr val="C0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Clr>
                <a:srgbClr val="C0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Clr>
                <a:srgbClr val="C00000"/>
              </a:buClr>
              <a:buFont typeface="Arial" panose="020B0604020202020204" pitchFamily="34" charset="0"/>
              <a:buChar char="•"/>
              <a:defRPr sz="16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Find us on TARGETHIV.org/CQII</a:t>
            </a: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Request TA on quality improvement by going to </a:t>
            </a: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hlinkClick r:id="rId4"/>
              </a:rPr>
              <a:t>https://targethiv.org/cqm-ta-request</a:t>
            </a: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171450" marR="0" lvl="0" indent="-17145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5" name="Content Placeholder 2">
            <a:extLst>
              <a:ext uri="{FF2B5EF4-FFF2-40B4-BE49-F238E27FC236}">
                <a16:creationId xmlns:a16="http://schemas.microsoft.com/office/drawing/2014/main" id="{9291BFCD-1894-4C28-933B-4D5EE14389E4}"/>
              </a:ext>
            </a:extLst>
          </p:cNvPr>
          <p:cNvSpPr txBox="1">
            <a:spLocks/>
          </p:cNvSpPr>
          <p:nvPr/>
        </p:nvSpPr>
        <p:spPr>
          <a:xfrm>
            <a:off x="1990928" y="1432551"/>
            <a:ext cx="8226357" cy="8591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Clr>
                <a:srgbClr val="C0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Clr>
                <a:srgbClr val="C00000"/>
              </a:buClr>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Clr>
                <a:srgbClr val="C0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Clr>
                <a:srgbClr val="C0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Clr>
                <a:srgbClr val="C00000"/>
              </a:buClr>
              <a:buFont typeface="Arial" panose="020B0604020202020204" pitchFamily="34" charset="0"/>
              <a:buChar char="•"/>
              <a:defRPr sz="16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
                <a:srgbClr val="C00000"/>
              </a:buClr>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Thank you for taking this tutorial </a:t>
            </a:r>
          </a:p>
          <a:p>
            <a:pPr marL="171450" marR="0" lvl="0" indent="-17145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171450" marR="0" lvl="0" indent="-171450" algn="l" defTabSz="685800" rtl="0" eaLnBrk="1" fontAlgn="auto" latinLnBrk="0" hangingPunct="1">
              <a:lnSpc>
                <a:spcPct val="90000"/>
              </a:lnSpc>
              <a:spcBef>
                <a:spcPts val="750"/>
              </a:spcBef>
              <a:spcAft>
                <a:spcPts val="0"/>
              </a:spcAft>
              <a:buClr>
                <a:srgbClr val="C00000"/>
              </a:buClr>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6" name="Rectangle 5">
            <a:extLst>
              <a:ext uri="{FF2B5EF4-FFF2-40B4-BE49-F238E27FC236}">
                <a16:creationId xmlns:a16="http://schemas.microsoft.com/office/drawing/2014/main" id="{8FCD835B-88B3-4950-B790-4A144CF24482}"/>
              </a:ext>
            </a:extLst>
          </p:cNvPr>
          <p:cNvSpPr/>
          <p:nvPr/>
        </p:nvSpPr>
        <p:spPr>
          <a:xfrm>
            <a:off x="962630" y="4837149"/>
            <a:ext cx="10577892" cy="10772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This project is supported by the Health Resources and Services Administration (HRSA) of the U.S. Department of Health and Human Services (HHS) under grant number U28HA30791 and the HRSA Ryan White HIV/AIDS Program Center for Quality Improvement &amp; Innovation for $1.5 M. This information or content and conclusions are those of the author and should not be construed as the official position or policy of, nor should any endorsements be inferred by HRSA, HHS or the U.S. Government</a:t>
            </a:r>
            <a:endParaRPr kumimoji="0" lang="en-US" sz="1600" b="0" i="0" u="none" strike="noStrike" kern="1200" cap="none" spc="0" normalizeH="0" baseline="0" noProof="0" dirty="0">
              <a:ln>
                <a:noFill/>
              </a:ln>
              <a:solidFill>
                <a:srgbClr val="000000"/>
              </a:solidFill>
              <a:effectLst/>
              <a:uLnTx/>
              <a:uFillTx/>
              <a:latin typeface="Garamond"/>
              <a:ea typeface="+mn-ea"/>
              <a:cs typeface="+mn-cs"/>
            </a:endParaRPr>
          </a:p>
        </p:txBody>
      </p:sp>
      <p:sp>
        <p:nvSpPr>
          <p:cNvPr id="7" name="TextBox 6">
            <a:extLst>
              <a:ext uri="{FF2B5EF4-FFF2-40B4-BE49-F238E27FC236}">
                <a16:creationId xmlns:a16="http://schemas.microsoft.com/office/drawing/2014/main" id="{74CF19CE-F2F5-4BA5-BF15-8DDE97BB4FC1}"/>
              </a:ext>
            </a:extLst>
          </p:cNvPr>
          <p:cNvSpPr txBox="1"/>
          <p:nvPr/>
        </p:nvSpPr>
        <p:spPr>
          <a:xfrm>
            <a:off x="347051" y="6235586"/>
            <a:ext cx="54244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27</a:t>
            </a:r>
          </a:p>
        </p:txBody>
      </p:sp>
    </p:spTree>
    <p:custDataLst>
      <p:tags r:id="rId1"/>
    </p:custDataLst>
    <p:extLst>
      <p:ext uri="{BB962C8B-B14F-4D97-AF65-F5344CB8AC3E}">
        <p14:creationId xmlns:p14="http://schemas.microsoft.com/office/powerpoint/2010/main" val="2980662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81CC-7E9D-426A-BF53-E15665A3FA47}"/>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CD144AE6-7E59-4D24-86FB-539628A90E9F}"/>
              </a:ext>
            </a:extLst>
          </p:cNvPr>
          <p:cNvSpPr>
            <a:spLocks noGrp="1"/>
          </p:cNvSpPr>
          <p:nvPr>
            <p:ph idx="1"/>
          </p:nvPr>
        </p:nvSpPr>
        <p:spPr>
          <a:xfrm>
            <a:off x="690717" y="1303060"/>
            <a:ext cx="10973197" cy="3623530"/>
          </a:xfrm>
        </p:spPr>
        <p:txBody>
          <a:bodyPr>
            <a:normAutofit lnSpcReduction="10000"/>
          </a:bodyPr>
          <a:lstStyle/>
          <a:p>
            <a:pPr marL="0" indent="0">
              <a:buNone/>
            </a:pPr>
            <a:r>
              <a:rPr lang="en-US" dirty="0"/>
              <a:t>By the end of this webinar, you will better understand:</a:t>
            </a:r>
          </a:p>
          <a:p>
            <a:r>
              <a:rPr lang="en-US" dirty="0"/>
              <a:t>Capturing your data</a:t>
            </a:r>
          </a:p>
          <a:p>
            <a:r>
              <a:rPr lang="en-US" dirty="0"/>
              <a:t>Using common charts correctly</a:t>
            </a:r>
          </a:p>
          <a:p>
            <a:r>
              <a:rPr lang="en-US" dirty="0"/>
              <a:t>Charts as a communication tool </a:t>
            </a:r>
          </a:p>
          <a:p>
            <a:r>
              <a:rPr lang="en-US" dirty="0"/>
              <a:t>How simple charts can help you conform to this requirement in Policy Clarification Notice (PCN) 15-02:*</a:t>
            </a:r>
          </a:p>
          <a:p>
            <a:pPr lvl="1"/>
            <a:r>
              <a:rPr lang="en-US" dirty="0"/>
              <a:t>“Recipients should analyze performance measure data to assess quality of care and health disparities and use the performance measure data to inform quality improvement activities”</a:t>
            </a:r>
          </a:p>
        </p:txBody>
      </p:sp>
      <p:sp>
        <p:nvSpPr>
          <p:cNvPr id="4" name="Rectangle 3">
            <a:extLst>
              <a:ext uri="{FF2B5EF4-FFF2-40B4-BE49-F238E27FC236}">
                <a16:creationId xmlns:a16="http://schemas.microsoft.com/office/drawing/2014/main" id="{6610D8FC-E6F4-4B89-9BF4-ADD2BE98D80D}"/>
              </a:ext>
            </a:extLst>
          </p:cNvPr>
          <p:cNvSpPr/>
          <p:nvPr/>
        </p:nvSpPr>
        <p:spPr>
          <a:xfrm>
            <a:off x="488731" y="6195848"/>
            <a:ext cx="346841" cy="425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5" name="TextBox 4">
            <a:extLst>
              <a:ext uri="{FF2B5EF4-FFF2-40B4-BE49-F238E27FC236}">
                <a16:creationId xmlns:a16="http://schemas.microsoft.com/office/drawing/2014/main" id="{FBFB1700-B6CE-4FA2-9154-13951A0C81CF}"/>
              </a:ext>
            </a:extLst>
          </p:cNvPr>
          <p:cNvSpPr txBox="1"/>
          <p:nvPr/>
        </p:nvSpPr>
        <p:spPr>
          <a:xfrm>
            <a:off x="1388962" y="5382228"/>
            <a:ext cx="10274952" cy="276999"/>
          </a:xfrm>
          <a:prstGeom prst="rect">
            <a:avLst/>
          </a:prstGeom>
          <a:noFill/>
        </p:spPr>
        <p:txBody>
          <a:bodyPr wrap="square" rtlCol="0">
            <a:spAutoFit/>
          </a:bodyPr>
          <a:lstStyle/>
          <a:p>
            <a:pPr algn="r"/>
            <a:r>
              <a:rPr lang="en-US" sz="1200" i="1"/>
              <a:t>*https</a:t>
            </a:r>
            <a:r>
              <a:rPr lang="en-US" sz="1200" i="1" dirty="0"/>
              <a:t>://hab.hrsa.gov/sites/default/files/hab/Global/HAB-PCN-15-02-CQM.pdf</a:t>
            </a:r>
          </a:p>
        </p:txBody>
      </p:sp>
    </p:spTree>
    <p:custDataLst>
      <p:tags r:id="rId1"/>
    </p:custDataLst>
    <p:extLst>
      <p:ext uri="{BB962C8B-B14F-4D97-AF65-F5344CB8AC3E}">
        <p14:creationId xmlns:p14="http://schemas.microsoft.com/office/powerpoint/2010/main" val="5952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53E-1899-4591-BF22-B26C2EF166F8}"/>
              </a:ext>
            </a:extLst>
          </p:cNvPr>
          <p:cNvSpPr>
            <a:spLocks noGrp="1"/>
          </p:cNvSpPr>
          <p:nvPr>
            <p:ph type="title"/>
          </p:nvPr>
        </p:nvSpPr>
        <p:spPr/>
        <p:txBody>
          <a:bodyPr/>
          <a:lstStyle/>
          <a:p>
            <a:pPr algn="ctr"/>
            <a:r>
              <a:rPr lang="en-US" dirty="0"/>
              <a:t>Check sheets</a:t>
            </a:r>
          </a:p>
        </p:txBody>
      </p:sp>
      <p:sp>
        <p:nvSpPr>
          <p:cNvPr id="3" name="Content Placeholder 2">
            <a:extLst>
              <a:ext uri="{FF2B5EF4-FFF2-40B4-BE49-F238E27FC236}">
                <a16:creationId xmlns:a16="http://schemas.microsoft.com/office/drawing/2014/main" id="{458325D7-4E1B-4314-A208-9B1202C910C1}"/>
              </a:ext>
            </a:extLst>
          </p:cNvPr>
          <p:cNvSpPr>
            <a:spLocks noGrp="1"/>
          </p:cNvSpPr>
          <p:nvPr>
            <p:ph idx="1"/>
          </p:nvPr>
        </p:nvSpPr>
        <p:spPr/>
        <p:txBody>
          <a:bodyPr/>
          <a:lstStyle/>
          <a:p>
            <a:r>
              <a:rPr lang="en-US" dirty="0"/>
              <a:t>A simple tool to capture data</a:t>
            </a:r>
          </a:p>
          <a:p>
            <a:r>
              <a:rPr lang="en-US" dirty="0"/>
              <a:t>Organizes your data to use for graphical analysis</a:t>
            </a:r>
          </a:p>
          <a:p>
            <a:r>
              <a:rPr lang="en-US" dirty="0"/>
              <a:t>Captures either qualitative or quantitative data</a:t>
            </a:r>
          </a:p>
          <a:p>
            <a:endParaRPr lang="en-US" dirty="0"/>
          </a:p>
        </p:txBody>
      </p:sp>
    </p:spTree>
    <p:custDataLst>
      <p:tags r:id="rId1"/>
    </p:custDataLst>
    <p:extLst>
      <p:ext uri="{BB962C8B-B14F-4D97-AF65-F5344CB8AC3E}">
        <p14:creationId xmlns:p14="http://schemas.microsoft.com/office/powerpoint/2010/main" val="415253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C349-704F-45A4-851B-F1C1B7745F63}"/>
              </a:ext>
            </a:extLst>
          </p:cNvPr>
          <p:cNvSpPr>
            <a:spLocks noGrp="1"/>
          </p:cNvSpPr>
          <p:nvPr>
            <p:ph type="title"/>
          </p:nvPr>
        </p:nvSpPr>
        <p:spPr>
          <a:xfrm>
            <a:off x="690716" y="558420"/>
            <a:ext cx="10973198" cy="575184"/>
          </a:xfrm>
        </p:spPr>
        <p:txBody>
          <a:bodyPr/>
          <a:lstStyle/>
          <a:p>
            <a:pPr algn="ctr"/>
            <a:r>
              <a:rPr lang="en-US" dirty="0"/>
              <a:t>Check sheet for Qualitative Data</a:t>
            </a:r>
          </a:p>
        </p:txBody>
      </p:sp>
      <p:sp>
        <p:nvSpPr>
          <p:cNvPr id="3" name="Content Placeholder 2">
            <a:extLst>
              <a:ext uri="{FF2B5EF4-FFF2-40B4-BE49-F238E27FC236}">
                <a16:creationId xmlns:a16="http://schemas.microsoft.com/office/drawing/2014/main" id="{EC1352EC-4684-496D-9526-DB05667C7E9E}"/>
              </a:ext>
            </a:extLst>
          </p:cNvPr>
          <p:cNvSpPr>
            <a:spLocks noGrp="1"/>
          </p:cNvSpPr>
          <p:nvPr>
            <p:ph idx="1"/>
          </p:nvPr>
        </p:nvSpPr>
        <p:spPr>
          <a:xfrm>
            <a:off x="690716" y="1133604"/>
            <a:ext cx="10973197" cy="4451052"/>
          </a:xfrm>
        </p:spPr>
        <p:txBody>
          <a:bodyPr>
            <a:normAutofit/>
          </a:bodyPr>
          <a:lstStyle/>
          <a:p>
            <a:r>
              <a:rPr lang="en-US" dirty="0"/>
              <a:t>How satisfied were you with your wait time today?</a:t>
            </a:r>
          </a:p>
          <a:p>
            <a:pPr lvl="1"/>
            <a:r>
              <a:rPr lang="en-US" dirty="0"/>
              <a:t>Make one check for each patient as they exit </a:t>
            </a:r>
          </a:p>
          <a:p>
            <a:pPr lvl="1"/>
            <a:r>
              <a:rPr lang="en-US" dirty="0"/>
              <a:t>Only one answer per patient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This gives you an idea of how satisfied your clients are with wait times</a:t>
            </a:r>
          </a:p>
          <a:p>
            <a:endParaRPr lang="en-US" dirty="0"/>
          </a:p>
          <a:p>
            <a:endParaRPr lang="en-US" dirty="0"/>
          </a:p>
        </p:txBody>
      </p:sp>
      <p:graphicFrame>
        <p:nvGraphicFramePr>
          <p:cNvPr id="6" name="Table 6">
            <a:extLst>
              <a:ext uri="{FF2B5EF4-FFF2-40B4-BE49-F238E27FC236}">
                <a16:creationId xmlns:a16="http://schemas.microsoft.com/office/drawing/2014/main" id="{B236FEC4-9173-4140-978C-C9543C1A54D3}"/>
              </a:ext>
            </a:extLst>
          </p:cNvPr>
          <p:cNvGraphicFramePr>
            <a:graphicFrameLocks noGrp="1"/>
          </p:cNvGraphicFramePr>
          <p:nvPr>
            <p:extLst>
              <p:ext uri="{D42A27DB-BD31-4B8C-83A1-F6EECF244321}">
                <p14:modId xmlns:p14="http://schemas.microsoft.com/office/powerpoint/2010/main" val="858050067"/>
              </p:ext>
            </p:extLst>
          </p:nvPr>
        </p:nvGraphicFramePr>
        <p:xfrm>
          <a:off x="2032000" y="2344438"/>
          <a:ext cx="8128000" cy="2743200"/>
        </p:xfrm>
        <a:graphic>
          <a:graphicData uri="http://schemas.openxmlformats.org/drawingml/2006/table">
            <a:tbl>
              <a:tblPr firstRow="1" bandRow="1">
                <a:tableStyleId>{7DF18680-E054-41AD-8BC1-D1AEF772440D}</a:tableStyleId>
              </a:tblPr>
              <a:tblGrid>
                <a:gridCol w="1625600">
                  <a:extLst>
                    <a:ext uri="{9D8B030D-6E8A-4147-A177-3AD203B41FA5}">
                      <a16:colId xmlns:a16="http://schemas.microsoft.com/office/drawing/2014/main" val="1737055836"/>
                    </a:ext>
                  </a:extLst>
                </a:gridCol>
                <a:gridCol w="1625600">
                  <a:extLst>
                    <a:ext uri="{9D8B030D-6E8A-4147-A177-3AD203B41FA5}">
                      <a16:colId xmlns:a16="http://schemas.microsoft.com/office/drawing/2014/main" val="5791813"/>
                    </a:ext>
                  </a:extLst>
                </a:gridCol>
                <a:gridCol w="1625600">
                  <a:extLst>
                    <a:ext uri="{9D8B030D-6E8A-4147-A177-3AD203B41FA5}">
                      <a16:colId xmlns:a16="http://schemas.microsoft.com/office/drawing/2014/main" val="4272422858"/>
                    </a:ext>
                  </a:extLst>
                </a:gridCol>
                <a:gridCol w="1625600">
                  <a:extLst>
                    <a:ext uri="{9D8B030D-6E8A-4147-A177-3AD203B41FA5}">
                      <a16:colId xmlns:a16="http://schemas.microsoft.com/office/drawing/2014/main" val="1659650644"/>
                    </a:ext>
                  </a:extLst>
                </a:gridCol>
                <a:gridCol w="1625600">
                  <a:extLst>
                    <a:ext uri="{9D8B030D-6E8A-4147-A177-3AD203B41FA5}">
                      <a16:colId xmlns:a16="http://schemas.microsoft.com/office/drawing/2014/main" val="1127973391"/>
                    </a:ext>
                  </a:extLst>
                </a:gridCol>
              </a:tblGrid>
              <a:tr h="825648">
                <a:tc>
                  <a:txBody>
                    <a:bodyPr/>
                    <a:lstStyle/>
                    <a:p>
                      <a:r>
                        <a:rPr lang="en-US" dirty="0"/>
                        <a:t>Very satisfied</a:t>
                      </a:r>
                    </a:p>
                  </a:txBody>
                  <a:tcPr/>
                </a:tc>
                <a:tc>
                  <a:txBody>
                    <a:bodyPr/>
                    <a:lstStyle/>
                    <a:p>
                      <a:r>
                        <a:rPr lang="en-US" dirty="0"/>
                        <a:t>Mostly Satisfied</a:t>
                      </a:r>
                    </a:p>
                  </a:txBody>
                  <a:tcPr/>
                </a:tc>
                <a:tc>
                  <a:txBody>
                    <a:bodyPr/>
                    <a:lstStyle/>
                    <a:p>
                      <a:r>
                        <a:rPr lang="en-US" dirty="0"/>
                        <a:t>Neither satisfied nor dissatisfied</a:t>
                      </a:r>
                    </a:p>
                  </a:txBody>
                  <a:tcPr/>
                </a:tc>
                <a:tc>
                  <a:txBody>
                    <a:bodyPr/>
                    <a:lstStyle/>
                    <a:p>
                      <a:r>
                        <a:rPr lang="en-US" dirty="0"/>
                        <a:t>Mostly Dissatisfied</a:t>
                      </a:r>
                    </a:p>
                  </a:txBody>
                  <a:tcPr/>
                </a:tc>
                <a:tc>
                  <a:txBody>
                    <a:bodyPr/>
                    <a:lstStyle/>
                    <a:p>
                      <a:r>
                        <a:rPr lang="en-US" dirty="0"/>
                        <a:t>Very Dissatisfied</a:t>
                      </a:r>
                    </a:p>
                  </a:txBody>
                  <a:tcPr/>
                </a:tc>
                <a:extLst>
                  <a:ext uri="{0D108BD9-81ED-4DB2-BD59-A6C34878D82A}">
                    <a16:rowId xmlns:a16="http://schemas.microsoft.com/office/drawing/2014/main" val="2751282460"/>
                  </a:ext>
                </a:extLst>
              </a:tr>
              <a:tr h="330259">
                <a:tc>
                  <a:txBody>
                    <a:bodyPr/>
                    <a:lstStyle/>
                    <a:p>
                      <a:r>
                        <a:rPr lang="en-US" dirty="0">
                          <a:sym typeface="Wingdings" panose="05000000000000000000" pitchFamily="2" charset="2"/>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57857125"/>
                  </a:ext>
                </a:extLst>
              </a:tr>
              <a:tr h="330259">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52742674"/>
                  </a:ext>
                </a:extLst>
              </a:tr>
              <a:tr h="33025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a:tc>
                <a:extLst>
                  <a:ext uri="{0D108BD9-81ED-4DB2-BD59-A6C34878D82A}">
                    <a16:rowId xmlns:a16="http://schemas.microsoft.com/office/drawing/2014/main" val="3160335103"/>
                  </a:ext>
                </a:extLst>
              </a:tr>
              <a:tr h="330259">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14414647"/>
                  </a:ext>
                </a:extLst>
              </a:tr>
              <a:tr h="330259">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22783877"/>
                  </a:ext>
                </a:extLst>
              </a:tr>
            </a:tbl>
          </a:graphicData>
        </a:graphic>
      </p:graphicFrame>
      <p:sp>
        <p:nvSpPr>
          <p:cNvPr id="5" name="TextBox 4">
            <a:extLst>
              <a:ext uri="{FF2B5EF4-FFF2-40B4-BE49-F238E27FC236}">
                <a16:creationId xmlns:a16="http://schemas.microsoft.com/office/drawing/2014/main" id="{32F0E9D9-5D2C-488F-AAB2-555C9CFB4F2C}"/>
              </a:ext>
            </a:extLst>
          </p:cNvPr>
          <p:cNvSpPr txBox="1"/>
          <p:nvPr/>
        </p:nvSpPr>
        <p:spPr>
          <a:xfrm>
            <a:off x="4215741" y="5584656"/>
            <a:ext cx="2268187" cy="369332"/>
          </a:xfrm>
          <a:prstGeom prst="rect">
            <a:avLst/>
          </a:prstGeom>
          <a:solidFill>
            <a:schemeClr val="accent2">
              <a:lumMod val="40000"/>
              <a:lumOff val="60000"/>
            </a:schemeClr>
          </a:solidFill>
        </p:spPr>
        <p:txBody>
          <a:bodyPr wrap="square" rtlCol="0">
            <a:spAutoFit/>
          </a:bodyPr>
          <a:lstStyle/>
          <a:p>
            <a:pPr algn="ctr"/>
            <a:r>
              <a:rPr lang="en-US" dirty="0">
                <a:latin typeface="Garamond" panose="02020404030301010803" pitchFamily="18" charset="0"/>
              </a:rPr>
              <a:t>Continue</a:t>
            </a:r>
          </a:p>
        </p:txBody>
      </p:sp>
    </p:spTree>
    <p:custDataLst>
      <p:tags r:id="rId1"/>
    </p:custDataLst>
    <p:extLst>
      <p:ext uri="{BB962C8B-B14F-4D97-AF65-F5344CB8AC3E}">
        <p14:creationId xmlns:p14="http://schemas.microsoft.com/office/powerpoint/2010/main" val="413637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48AA2-B006-4DEA-81DA-9573BEABD437}"/>
              </a:ext>
            </a:extLst>
          </p:cNvPr>
          <p:cNvSpPr>
            <a:spLocks noGrp="1"/>
          </p:cNvSpPr>
          <p:nvPr>
            <p:ph type="title"/>
          </p:nvPr>
        </p:nvSpPr>
        <p:spPr>
          <a:xfrm>
            <a:off x="690716" y="558420"/>
            <a:ext cx="10973198" cy="575184"/>
          </a:xfrm>
        </p:spPr>
        <p:txBody>
          <a:bodyPr/>
          <a:lstStyle/>
          <a:p>
            <a:pPr algn="ctr"/>
            <a:r>
              <a:rPr lang="en-US" dirty="0"/>
              <a:t>Check sheet for Quantitative Data</a:t>
            </a:r>
          </a:p>
        </p:txBody>
      </p:sp>
      <p:sp>
        <p:nvSpPr>
          <p:cNvPr id="3" name="Content Placeholder 2">
            <a:extLst>
              <a:ext uri="{FF2B5EF4-FFF2-40B4-BE49-F238E27FC236}">
                <a16:creationId xmlns:a16="http://schemas.microsoft.com/office/drawing/2014/main" id="{904682ED-6667-4F30-A27A-95AE4E16E7CF}"/>
              </a:ext>
            </a:extLst>
          </p:cNvPr>
          <p:cNvSpPr>
            <a:spLocks noGrp="1"/>
          </p:cNvSpPr>
          <p:nvPr>
            <p:ph idx="1"/>
          </p:nvPr>
        </p:nvSpPr>
        <p:spPr>
          <a:xfrm>
            <a:off x="690715" y="1449421"/>
            <a:ext cx="10973197" cy="3779804"/>
          </a:xfrm>
        </p:spPr>
        <p:txBody>
          <a:bodyPr/>
          <a:lstStyle/>
          <a:p>
            <a:r>
              <a:rPr lang="en-US" dirty="0"/>
              <a:t>Numerical data – Intakes by Day</a:t>
            </a:r>
          </a:p>
          <a:p>
            <a:endParaRPr lang="en-US" dirty="0"/>
          </a:p>
          <a:p>
            <a:endParaRPr lang="en-US" dirty="0"/>
          </a:p>
          <a:p>
            <a:endParaRPr lang="en-US" dirty="0"/>
          </a:p>
          <a:p>
            <a:endParaRPr lang="en-US" dirty="0"/>
          </a:p>
          <a:p>
            <a:r>
              <a:rPr lang="en-US" dirty="0"/>
              <a:t>This data gives you an idea of your client load and allows </a:t>
            </a:r>
            <a:r>
              <a:rPr lang="en-US" dirty="0" err="1"/>
              <a:t>yo</a:t>
            </a:r>
            <a:r>
              <a:rPr lang="en-US" dirty="0"/>
              <a:t> to make staff adjustments if necessary</a:t>
            </a:r>
          </a:p>
          <a:p>
            <a:pPr marL="0" indent="0">
              <a:buNone/>
            </a:pPr>
            <a:endParaRPr lang="en-US" dirty="0"/>
          </a:p>
        </p:txBody>
      </p:sp>
      <p:graphicFrame>
        <p:nvGraphicFramePr>
          <p:cNvPr id="4" name="Table 4">
            <a:extLst>
              <a:ext uri="{FF2B5EF4-FFF2-40B4-BE49-F238E27FC236}">
                <a16:creationId xmlns:a16="http://schemas.microsoft.com/office/drawing/2014/main" id="{45907A75-4328-495A-84EC-BBC10599EDAC}"/>
              </a:ext>
            </a:extLst>
          </p:cNvPr>
          <p:cNvGraphicFramePr>
            <a:graphicFrameLocks noGrp="1"/>
          </p:cNvGraphicFramePr>
          <p:nvPr>
            <p:extLst>
              <p:ext uri="{D42A27DB-BD31-4B8C-83A1-F6EECF244321}">
                <p14:modId xmlns:p14="http://schemas.microsoft.com/office/powerpoint/2010/main" val="2318868543"/>
              </p:ext>
            </p:extLst>
          </p:nvPr>
        </p:nvGraphicFramePr>
        <p:xfrm>
          <a:off x="1624768" y="2163698"/>
          <a:ext cx="9105090" cy="1854200"/>
        </p:xfrm>
        <a:graphic>
          <a:graphicData uri="http://schemas.openxmlformats.org/drawingml/2006/table">
            <a:tbl>
              <a:tblPr firstRow="1" bandRow="1">
                <a:tableStyleId>{5C22544A-7EE6-4342-B048-85BDC9FD1C3A}</a:tableStyleId>
              </a:tblPr>
              <a:tblGrid>
                <a:gridCol w="1517515">
                  <a:extLst>
                    <a:ext uri="{9D8B030D-6E8A-4147-A177-3AD203B41FA5}">
                      <a16:colId xmlns:a16="http://schemas.microsoft.com/office/drawing/2014/main" val="952363417"/>
                    </a:ext>
                  </a:extLst>
                </a:gridCol>
                <a:gridCol w="1517515">
                  <a:extLst>
                    <a:ext uri="{9D8B030D-6E8A-4147-A177-3AD203B41FA5}">
                      <a16:colId xmlns:a16="http://schemas.microsoft.com/office/drawing/2014/main" val="2641429263"/>
                    </a:ext>
                  </a:extLst>
                </a:gridCol>
                <a:gridCol w="1517515">
                  <a:extLst>
                    <a:ext uri="{9D8B030D-6E8A-4147-A177-3AD203B41FA5}">
                      <a16:colId xmlns:a16="http://schemas.microsoft.com/office/drawing/2014/main" val="2574073765"/>
                    </a:ext>
                  </a:extLst>
                </a:gridCol>
                <a:gridCol w="1517515">
                  <a:extLst>
                    <a:ext uri="{9D8B030D-6E8A-4147-A177-3AD203B41FA5}">
                      <a16:colId xmlns:a16="http://schemas.microsoft.com/office/drawing/2014/main" val="2808257789"/>
                    </a:ext>
                  </a:extLst>
                </a:gridCol>
                <a:gridCol w="1517515">
                  <a:extLst>
                    <a:ext uri="{9D8B030D-6E8A-4147-A177-3AD203B41FA5}">
                      <a16:colId xmlns:a16="http://schemas.microsoft.com/office/drawing/2014/main" val="2828668296"/>
                    </a:ext>
                  </a:extLst>
                </a:gridCol>
                <a:gridCol w="1517515">
                  <a:extLst>
                    <a:ext uri="{9D8B030D-6E8A-4147-A177-3AD203B41FA5}">
                      <a16:colId xmlns:a16="http://schemas.microsoft.com/office/drawing/2014/main" val="1976406102"/>
                    </a:ext>
                  </a:extLst>
                </a:gridCol>
              </a:tblGrid>
              <a:tr h="370840">
                <a:tc>
                  <a:txBody>
                    <a:bodyPr/>
                    <a:lstStyle/>
                    <a:p>
                      <a:pPr algn="ctr"/>
                      <a:r>
                        <a:rPr lang="en-US" dirty="0"/>
                        <a:t>Week</a:t>
                      </a:r>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tc>
                  <a:txBody>
                    <a:bodyPr/>
                    <a:lstStyle/>
                    <a:p>
                      <a:pPr algn="ctr"/>
                      <a:r>
                        <a:rPr lang="en-US" dirty="0"/>
                        <a:t>Friday</a:t>
                      </a:r>
                    </a:p>
                  </a:txBody>
                  <a:tcPr/>
                </a:tc>
                <a:extLst>
                  <a:ext uri="{0D108BD9-81ED-4DB2-BD59-A6C34878D82A}">
                    <a16:rowId xmlns:a16="http://schemas.microsoft.com/office/drawing/2014/main" val="425578532"/>
                  </a:ext>
                </a:extLst>
              </a:tr>
              <a:tr h="370840">
                <a:tc>
                  <a:txBody>
                    <a:bodyPr/>
                    <a:lstStyle/>
                    <a:p>
                      <a:r>
                        <a:rPr lang="en-US" dirty="0"/>
                        <a:t>1</a:t>
                      </a:r>
                    </a:p>
                  </a:txBody>
                  <a:tcPr/>
                </a:tc>
                <a:tc>
                  <a:txBody>
                    <a:bodyPr/>
                    <a:lstStyle/>
                    <a:p>
                      <a:r>
                        <a:rPr lang="en-US" dirty="0"/>
                        <a:t>3</a:t>
                      </a:r>
                    </a:p>
                  </a:txBody>
                  <a:tcPr/>
                </a:tc>
                <a:tc>
                  <a:txBody>
                    <a:bodyPr/>
                    <a:lstStyle/>
                    <a:p>
                      <a:r>
                        <a:rPr lang="en-US" dirty="0"/>
                        <a:t>14</a:t>
                      </a:r>
                    </a:p>
                  </a:txBody>
                  <a:tcPr/>
                </a:tc>
                <a:tc>
                  <a:txBody>
                    <a:bodyPr/>
                    <a:lstStyle/>
                    <a:p>
                      <a:r>
                        <a:rPr lang="en-US" dirty="0"/>
                        <a:t>17</a:t>
                      </a:r>
                    </a:p>
                  </a:txBody>
                  <a:tcPr/>
                </a:tc>
                <a:tc>
                  <a:txBody>
                    <a:bodyPr/>
                    <a:lstStyle/>
                    <a:p>
                      <a:r>
                        <a:rPr lang="en-US" dirty="0"/>
                        <a:t>10</a:t>
                      </a:r>
                    </a:p>
                  </a:txBody>
                  <a:tcPr/>
                </a:tc>
                <a:tc>
                  <a:txBody>
                    <a:bodyPr/>
                    <a:lstStyle/>
                    <a:p>
                      <a:r>
                        <a:rPr lang="en-US" dirty="0"/>
                        <a:t>2</a:t>
                      </a:r>
                    </a:p>
                  </a:txBody>
                  <a:tcPr/>
                </a:tc>
                <a:extLst>
                  <a:ext uri="{0D108BD9-81ED-4DB2-BD59-A6C34878D82A}">
                    <a16:rowId xmlns:a16="http://schemas.microsoft.com/office/drawing/2014/main" val="3245628979"/>
                  </a:ext>
                </a:extLst>
              </a:tr>
              <a:tr h="370840">
                <a:tc>
                  <a:txBody>
                    <a:bodyPr/>
                    <a:lstStyle/>
                    <a:p>
                      <a:r>
                        <a:rPr lang="en-US" dirty="0"/>
                        <a:t>2</a:t>
                      </a:r>
                    </a:p>
                  </a:txBody>
                  <a:tcPr/>
                </a:tc>
                <a:tc>
                  <a:txBody>
                    <a:bodyPr/>
                    <a:lstStyle/>
                    <a:p>
                      <a:r>
                        <a:rPr lang="en-US" dirty="0"/>
                        <a:t>4</a:t>
                      </a:r>
                    </a:p>
                  </a:txBody>
                  <a:tcPr/>
                </a:tc>
                <a:tc>
                  <a:txBody>
                    <a:bodyPr/>
                    <a:lstStyle/>
                    <a:p>
                      <a:r>
                        <a:rPr lang="en-US" dirty="0"/>
                        <a:t>17</a:t>
                      </a:r>
                    </a:p>
                  </a:txBody>
                  <a:tcPr/>
                </a:tc>
                <a:tc>
                  <a:txBody>
                    <a:bodyPr/>
                    <a:lstStyle/>
                    <a:p>
                      <a:r>
                        <a:rPr lang="en-US" dirty="0"/>
                        <a:t>22</a:t>
                      </a:r>
                    </a:p>
                  </a:txBody>
                  <a:tcPr/>
                </a:tc>
                <a:tc>
                  <a:txBody>
                    <a:bodyPr/>
                    <a:lstStyle/>
                    <a:p>
                      <a:r>
                        <a:rPr lang="en-US" dirty="0"/>
                        <a:t>11</a:t>
                      </a:r>
                    </a:p>
                  </a:txBody>
                  <a:tcPr/>
                </a:tc>
                <a:tc>
                  <a:txBody>
                    <a:bodyPr/>
                    <a:lstStyle/>
                    <a:p>
                      <a:r>
                        <a:rPr lang="en-US" dirty="0"/>
                        <a:t>2</a:t>
                      </a:r>
                    </a:p>
                  </a:txBody>
                  <a:tcPr/>
                </a:tc>
                <a:extLst>
                  <a:ext uri="{0D108BD9-81ED-4DB2-BD59-A6C34878D82A}">
                    <a16:rowId xmlns:a16="http://schemas.microsoft.com/office/drawing/2014/main" val="2083597223"/>
                  </a:ext>
                </a:extLst>
              </a:tr>
              <a:tr h="370840">
                <a:tc>
                  <a:txBody>
                    <a:bodyPr/>
                    <a:lstStyle/>
                    <a:p>
                      <a:r>
                        <a:rPr lang="en-US" dirty="0"/>
                        <a:t>3</a:t>
                      </a:r>
                    </a:p>
                  </a:txBody>
                  <a:tcPr/>
                </a:tc>
                <a:tc>
                  <a:txBody>
                    <a:bodyPr/>
                    <a:lstStyle/>
                    <a:p>
                      <a:r>
                        <a:rPr lang="en-US" dirty="0"/>
                        <a:t>2</a:t>
                      </a:r>
                    </a:p>
                  </a:txBody>
                  <a:tcPr/>
                </a:tc>
                <a:tc>
                  <a:txBody>
                    <a:bodyPr/>
                    <a:lstStyle/>
                    <a:p>
                      <a:r>
                        <a:rPr lang="en-US" dirty="0"/>
                        <a:t>16</a:t>
                      </a:r>
                    </a:p>
                  </a:txBody>
                  <a:tcPr/>
                </a:tc>
                <a:tc>
                  <a:txBody>
                    <a:bodyPr/>
                    <a:lstStyle/>
                    <a:p>
                      <a:r>
                        <a:rPr lang="en-US" dirty="0"/>
                        <a:t>20</a:t>
                      </a:r>
                    </a:p>
                  </a:txBody>
                  <a:tcPr/>
                </a:tc>
                <a:tc>
                  <a:txBody>
                    <a:bodyPr/>
                    <a:lstStyle/>
                    <a:p>
                      <a:r>
                        <a:rPr lang="en-US" dirty="0"/>
                        <a:t>14</a:t>
                      </a:r>
                    </a:p>
                  </a:txBody>
                  <a:tcPr/>
                </a:tc>
                <a:tc>
                  <a:txBody>
                    <a:bodyPr/>
                    <a:lstStyle/>
                    <a:p>
                      <a:r>
                        <a:rPr lang="en-US" dirty="0"/>
                        <a:t>3</a:t>
                      </a:r>
                    </a:p>
                  </a:txBody>
                  <a:tcPr/>
                </a:tc>
                <a:extLst>
                  <a:ext uri="{0D108BD9-81ED-4DB2-BD59-A6C34878D82A}">
                    <a16:rowId xmlns:a16="http://schemas.microsoft.com/office/drawing/2014/main" val="3814705080"/>
                  </a:ext>
                </a:extLst>
              </a:tr>
              <a:tr h="370840">
                <a:tc>
                  <a:txBody>
                    <a:bodyPr/>
                    <a:lstStyle/>
                    <a:p>
                      <a:r>
                        <a:rPr lang="en-US" dirty="0"/>
                        <a:t>4</a:t>
                      </a:r>
                    </a:p>
                  </a:txBody>
                  <a:tcPr/>
                </a:tc>
                <a:tc>
                  <a:txBody>
                    <a:bodyPr/>
                    <a:lstStyle/>
                    <a:p>
                      <a:r>
                        <a:rPr lang="en-US" dirty="0"/>
                        <a:t>1</a:t>
                      </a:r>
                    </a:p>
                  </a:txBody>
                  <a:tcPr/>
                </a:tc>
                <a:tc>
                  <a:txBody>
                    <a:bodyPr/>
                    <a:lstStyle/>
                    <a:p>
                      <a:r>
                        <a:rPr lang="en-US" dirty="0"/>
                        <a:t>15</a:t>
                      </a:r>
                    </a:p>
                  </a:txBody>
                  <a:tcPr/>
                </a:tc>
                <a:tc>
                  <a:txBody>
                    <a:bodyPr/>
                    <a:lstStyle/>
                    <a:p>
                      <a:r>
                        <a:rPr lang="en-US" dirty="0"/>
                        <a:t>22</a:t>
                      </a:r>
                    </a:p>
                  </a:txBody>
                  <a:tcPr/>
                </a:tc>
                <a:tc>
                  <a:txBody>
                    <a:bodyPr/>
                    <a:lstStyle/>
                    <a:p>
                      <a:r>
                        <a:rPr lang="en-US" dirty="0"/>
                        <a:t>15</a:t>
                      </a:r>
                    </a:p>
                  </a:txBody>
                  <a:tcPr/>
                </a:tc>
                <a:tc>
                  <a:txBody>
                    <a:bodyPr/>
                    <a:lstStyle/>
                    <a:p>
                      <a:r>
                        <a:rPr lang="en-US" dirty="0"/>
                        <a:t>2</a:t>
                      </a:r>
                    </a:p>
                  </a:txBody>
                  <a:tcPr/>
                </a:tc>
                <a:extLst>
                  <a:ext uri="{0D108BD9-81ED-4DB2-BD59-A6C34878D82A}">
                    <a16:rowId xmlns:a16="http://schemas.microsoft.com/office/drawing/2014/main" val="661148068"/>
                  </a:ext>
                </a:extLst>
              </a:tr>
            </a:tbl>
          </a:graphicData>
        </a:graphic>
      </p:graphicFrame>
      <p:sp>
        <p:nvSpPr>
          <p:cNvPr id="6" name="TextBox 5">
            <a:extLst>
              <a:ext uri="{FF2B5EF4-FFF2-40B4-BE49-F238E27FC236}">
                <a16:creationId xmlns:a16="http://schemas.microsoft.com/office/drawing/2014/main" id="{BCBE8507-EC3B-48D5-BEA7-128689699C8A}"/>
              </a:ext>
            </a:extLst>
          </p:cNvPr>
          <p:cNvSpPr txBox="1"/>
          <p:nvPr/>
        </p:nvSpPr>
        <p:spPr>
          <a:xfrm>
            <a:off x="4215741" y="5584656"/>
            <a:ext cx="2268187" cy="369332"/>
          </a:xfrm>
          <a:prstGeom prst="rect">
            <a:avLst/>
          </a:prstGeom>
          <a:solidFill>
            <a:schemeClr val="accent2">
              <a:lumMod val="40000"/>
              <a:lumOff val="60000"/>
            </a:schemeClr>
          </a:solidFill>
        </p:spPr>
        <p:txBody>
          <a:bodyPr wrap="square" rtlCol="0">
            <a:spAutoFit/>
          </a:bodyPr>
          <a:lstStyle/>
          <a:p>
            <a:pPr algn="ctr"/>
            <a:r>
              <a:rPr lang="en-US" dirty="0">
                <a:latin typeface="Garamond" panose="02020404030301010803" pitchFamily="18" charset="0"/>
              </a:rPr>
              <a:t>Continue</a:t>
            </a:r>
          </a:p>
        </p:txBody>
      </p:sp>
    </p:spTree>
    <p:custDataLst>
      <p:tags r:id="rId1"/>
    </p:custDataLst>
    <p:extLst>
      <p:ext uri="{BB962C8B-B14F-4D97-AF65-F5344CB8AC3E}">
        <p14:creationId xmlns:p14="http://schemas.microsoft.com/office/powerpoint/2010/main" val="101384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6B4B9-DF5F-4172-BC5C-25A2F979C62A}"/>
              </a:ext>
            </a:extLst>
          </p:cNvPr>
          <p:cNvSpPr>
            <a:spLocks noGrp="1"/>
          </p:cNvSpPr>
          <p:nvPr>
            <p:ph type="ctrTitle"/>
          </p:nvPr>
        </p:nvSpPr>
        <p:spPr/>
        <p:txBody>
          <a:bodyPr/>
          <a:lstStyle/>
          <a:p>
            <a:r>
              <a:rPr lang="en-US" dirty="0"/>
              <a:t>Bar Charts</a:t>
            </a:r>
          </a:p>
        </p:txBody>
      </p:sp>
    </p:spTree>
    <p:custDataLst>
      <p:tags r:id="rId1"/>
    </p:custDataLst>
    <p:extLst>
      <p:ext uri="{BB962C8B-B14F-4D97-AF65-F5344CB8AC3E}">
        <p14:creationId xmlns:p14="http://schemas.microsoft.com/office/powerpoint/2010/main" val="7515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B0ACD-CF4A-4240-AA72-0C670B6350DC}"/>
              </a:ext>
            </a:extLst>
          </p:cNvPr>
          <p:cNvSpPr>
            <a:spLocks noGrp="1"/>
          </p:cNvSpPr>
          <p:nvPr>
            <p:ph type="title"/>
          </p:nvPr>
        </p:nvSpPr>
        <p:spPr/>
        <p:txBody>
          <a:bodyPr/>
          <a:lstStyle/>
          <a:p>
            <a:pPr algn="ctr"/>
            <a:r>
              <a:rPr lang="en-US" dirty="0"/>
              <a:t>Choosing a Bar Chart</a:t>
            </a:r>
          </a:p>
        </p:txBody>
      </p:sp>
      <p:sp>
        <p:nvSpPr>
          <p:cNvPr id="3" name="Content Placeholder 2">
            <a:extLst>
              <a:ext uri="{FF2B5EF4-FFF2-40B4-BE49-F238E27FC236}">
                <a16:creationId xmlns:a16="http://schemas.microsoft.com/office/drawing/2014/main" id="{3BE2C4CD-5A57-4E17-B094-15470C4CBB35}"/>
              </a:ext>
            </a:extLst>
          </p:cNvPr>
          <p:cNvSpPr>
            <a:spLocks noGrp="1"/>
          </p:cNvSpPr>
          <p:nvPr>
            <p:ph idx="1"/>
          </p:nvPr>
        </p:nvSpPr>
        <p:spPr>
          <a:xfrm>
            <a:off x="690716" y="1992537"/>
            <a:ext cx="10515600" cy="3768930"/>
          </a:xfrm>
        </p:spPr>
        <p:txBody>
          <a:bodyPr/>
          <a:lstStyle/>
          <a:p>
            <a:r>
              <a:rPr lang="en-US" dirty="0"/>
              <a:t>Compares performance among categories of data</a:t>
            </a:r>
          </a:p>
          <a:p>
            <a:r>
              <a:rPr lang="en-US" dirty="0"/>
              <a:t>Presenting the data</a:t>
            </a:r>
          </a:p>
          <a:p>
            <a:pPr lvl="1"/>
            <a:r>
              <a:rPr lang="en-US" dirty="0"/>
              <a:t>Horizontally if you have long labels for each data bar or if you have a large number of data categories</a:t>
            </a:r>
          </a:p>
          <a:p>
            <a:pPr lvl="1"/>
            <a:r>
              <a:rPr lang="en-US" dirty="0"/>
              <a:t>Vertically if you want to clearly show data over time or other category</a:t>
            </a:r>
          </a:p>
          <a:p>
            <a:r>
              <a:rPr lang="en-US" dirty="0"/>
              <a:t>In general, bar charts need to start at zero; called a zero baseline</a:t>
            </a:r>
          </a:p>
          <a:p>
            <a:endParaRPr lang="en-US" dirty="0"/>
          </a:p>
        </p:txBody>
      </p:sp>
    </p:spTree>
    <p:custDataLst>
      <p:tags r:id="rId1"/>
    </p:custDataLst>
    <p:extLst>
      <p:ext uri="{BB962C8B-B14F-4D97-AF65-F5344CB8AC3E}">
        <p14:creationId xmlns:p14="http://schemas.microsoft.com/office/powerpoint/2010/main" val="372856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AA8C-9241-4202-AF90-710A9413C53E}"/>
              </a:ext>
            </a:extLst>
          </p:cNvPr>
          <p:cNvSpPr>
            <a:spLocks noGrp="1"/>
          </p:cNvSpPr>
          <p:nvPr>
            <p:ph type="title"/>
          </p:nvPr>
        </p:nvSpPr>
        <p:spPr/>
        <p:txBody>
          <a:bodyPr/>
          <a:lstStyle/>
          <a:p>
            <a:pPr algn="ctr"/>
            <a:r>
              <a:rPr lang="en-US" dirty="0"/>
              <a:t>Vertical Bar Charts</a:t>
            </a:r>
          </a:p>
        </p:txBody>
      </p:sp>
      <p:sp>
        <p:nvSpPr>
          <p:cNvPr id="3" name="Content Placeholder 2">
            <a:extLst>
              <a:ext uri="{FF2B5EF4-FFF2-40B4-BE49-F238E27FC236}">
                <a16:creationId xmlns:a16="http://schemas.microsoft.com/office/drawing/2014/main" id="{23956006-B1F5-4316-B25C-458B5CA20F73}"/>
              </a:ext>
            </a:extLst>
          </p:cNvPr>
          <p:cNvSpPr>
            <a:spLocks noGrp="1"/>
          </p:cNvSpPr>
          <p:nvPr>
            <p:ph idx="1"/>
          </p:nvPr>
        </p:nvSpPr>
        <p:spPr>
          <a:xfrm>
            <a:off x="307657" y="1743675"/>
            <a:ext cx="5277598" cy="3768930"/>
          </a:xfrm>
        </p:spPr>
        <p:txBody>
          <a:bodyPr/>
          <a:lstStyle/>
          <a:p>
            <a:r>
              <a:rPr lang="en-US" sz="2400" dirty="0"/>
              <a:t>You need a zero baseline</a:t>
            </a:r>
          </a:p>
          <a:p>
            <a:r>
              <a:rPr lang="en-US" sz="2400" dirty="0"/>
              <a:t>The better choice for displaying negative numbers</a:t>
            </a:r>
          </a:p>
          <a:p>
            <a:r>
              <a:rPr lang="en-US" sz="2400" dirty="0"/>
              <a:t>The height of the bar makes comparisons easy</a:t>
            </a:r>
          </a:p>
          <a:p>
            <a:r>
              <a:rPr lang="en-US" sz="2400" dirty="0"/>
              <a:t>The variable you’re comparing here is the enrollment percentages of the age groups between a 2 year period</a:t>
            </a:r>
          </a:p>
          <a:p>
            <a:r>
              <a:rPr lang="en-US" sz="2400" dirty="0"/>
              <a:t>The trend is clearly visible </a:t>
            </a:r>
          </a:p>
          <a:p>
            <a:endParaRPr lang="en-US" dirty="0"/>
          </a:p>
          <a:p>
            <a:endParaRPr lang="en-US" dirty="0"/>
          </a:p>
        </p:txBody>
      </p:sp>
      <p:graphicFrame>
        <p:nvGraphicFramePr>
          <p:cNvPr id="4" name="Object 3">
            <a:extLst>
              <a:ext uri="{FF2B5EF4-FFF2-40B4-BE49-F238E27FC236}">
                <a16:creationId xmlns:a16="http://schemas.microsoft.com/office/drawing/2014/main" id="{0D8FA7C2-74D0-4248-9D6D-2CD3D2D6A021}"/>
              </a:ext>
            </a:extLst>
          </p:cNvPr>
          <p:cNvGraphicFramePr>
            <a:graphicFrameLocks noChangeAspect="1"/>
          </p:cNvGraphicFramePr>
          <p:nvPr/>
        </p:nvGraphicFramePr>
        <p:xfrm>
          <a:off x="5826943" y="1743674"/>
          <a:ext cx="5997190" cy="3768929"/>
        </p:xfrm>
        <a:graphic>
          <a:graphicData uri="http://schemas.openxmlformats.org/presentationml/2006/ole">
            <mc:AlternateContent xmlns:mc="http://schemas.openxmlformats.org/markup-compatibility/2006">
              <mc:Choice xmlns:v="urn:schemas-microsoft-com:vml" Requires="v">
                <p:oleObj spid="_x0000_s12308" name="Worksheet" r:id="rId5" imgW="5134080" imgH="3095714" progId="Excel.Sheet.12">
                  <p:link updateAutomatic="1"/>
                </p:oleObj>
              </mc:Choice>
              <mc:Fallback>
                <p:oleObj name="Worksheet" r:id="rId5" imgW="5134080" imgH="3095714" progId="Excel.Sheet.12">
                  <p:link updateAutomatic="1"/>
                  <p:pic>
                    <p:nvPicPr>
                      <p:cNvPr id="4" name="Object 3">
                        <a:extLst>
                          <a:ext uri="{FF2B5EF4-FFF2-40B4-BE49-F238E27FC236}">
                            <a16:creationId xmlns:a16="http://schemas.microsoft.com/office/drawing/2014/main" id="{0D8FA7C2-74D0-4248-9D6D-2CD3D2D6A021}"/>
                          </a:ext>
                        </a:extLst>
                      </p:cNvPr>
                      <p:cNvPicPr/>
                      <p:nvPr/>
                    </p:nvPicPr>
                    <p:blipFill>
                      <a:blip r:embed="rId6"/>
                      <a:stretch>
                        <a:fillRect/>
                      </a:stretch>
                    </p:blipFill>
                    <p:spPr>
                      <a:xfrm>
                        <a:off x="5826943" y="1743674"/>
                        <a:ext cx="5997190" cy="3768929"/>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998588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CQII THEME" val="nSlRIzKW"/>
  <p:tag name="ARTICULATE_PROJECT_OPEN" val="0"/>
  <p:tag name="ARTICULATE_SLIDE_COUNT" val="2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D" val="870"/>
  <p:tag name="ORIGINAL_AUDIO_FILEPATH" val="C:\Users\kfg01\Documents\Quality Academy\Leading a Quality Effort\Ending slide narration.wav"/>
  <p:tag name="ELAPSEDTIME" val="0.00"/>
  <p:tag name="ARTICULATE_USED_LAYOUT" val="2"/>
  <p:tag name="ARTICULATE_NAV_LEVEL" val="1"/>
  <p:tag name="ARTICULATE_TOC_EXPANDED" val="True"/>
  <p:tag name="ARTICULATE_SLIDE_PRESENTER_GUID" val="36101ea9-6e0a-4f8e-95de-522defd05eaf"/>
  <p:tag name="ARTICULATE_SLIDE_PAUSE" val="0"/>
  <p:tag name="ARTICULATE_HIDE_SLIDE" val="0"/>
  <p:tag name="ARTICULATE_PLAYER_CONTROL_PREVIOUS" val="True"/>
  <p:tag name="ARTICULATE_PLAYER_CONTROL_NEXT" val="True"/>
  <p:tag name="ARTICULATE_PLAYER_CONTROL_NOTES" val="True"/>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D" val="298"/>
  <p:tag name="ORIGINAL_AUDIO_FILEPATH" val="C:\Users\omd\Desktop\Teams\HAB 2.mp3"/>
  <p:tag name="ELAPSEDTIME" val="0.00"/>
  <p:tag name="TIMELINE" val="5.00/10.00/15.00/20.00/25.00/30.00/35.00/40.00/45.00"/>
  <p:tag name="ARTICULATE_NAV_LEVEL" val="1"/>
  <p:tag name="ARTICULATE_TOC_EXPANDED" val="True"/>
  <p:tag name="ARTICULATE_SLIDE_PRESENTER_GUID" val="60685e0b-4e8b-4d8f-89e4-8ae6df1b66a0"/>
  <p:tag name="ARTICULATE_SLIDE_PAUSE" val="0"/>
  <p:tag name="ARTICULATE_HIDE_SLIDE" val="0"/>
  <p:tag name="ARTICULATE_PLAYER_CONTROL_PREVIOUS" val="True"/>
  <p:tag name="ARTICULATE_PLAYER_CONTROL_NEXT" val="True"/>
  <p:tag name="ARTICULATE_USED_LAYOUT"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QII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QII Theme" id="{628BB846-3794-4ABC-8046-684E7731A486}" vid="{C3E24B39-A494-4085-848E-47847C88614C}"/>
    </a:ext>
  </a:extLst>
</a:theme>
</file>

<file path=ppt/theme/theme2.xml><?xml version="1.0" encoding="utf-8"?>
<a:theme xmlns:a="http://schemas.openxmlformats.org/drawingml/2006/main" name="1_CQII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QII Theme" id="{628BB846-3794-4ABC-8046-684E7731A486}" vid="{C3E24B39-A494-4085-848E-47847C88614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CQII Theme</Template>
  <TotalTime>1932</TotalTime>
  <Words>3766</Words>
  <Application>Microsoft Office PowerPoint</Application>
  <PresentationFormat>Widescreen</PresentationFormat>
  <Paragraphs>324</Paragraphs>
  <Slides>27</Slides>
  <Notes>25</Notes>
  <HiddenSlides>2</HiddenSlides>
  <MMClips>0</MMClips>
  <ScaleCrop>false</ScaleCrop>
  <HeadingPairs>
    <vt:vector size="10" baseType="variant">
      <vt:variant>
        <vt:lpstr>Fonts Used</vt:lpstr>
      </vt:variant>
      <vt:variant>
        <vt:i4>4</vt:i4>
      </vt:variant>
      <vt:variant>
        <vt:lpstr>Theme</vt:lpstr>
      </vt:variant>
      <vt:variant>
        <vt:i4>2</vt:i4>
      </vt:variant>
      <vt:variant>
        <vt:lpstr>Links</vt:lpstr>
      </vt:variant>
      <vt:variant>
        <vt:i4>10</vt:i4>
      </vt:variant>
      <vt:variant>
        <vt:lpstr>Embedded OLE Servers</vt:lpstr>
      </vt:variant>
      <vt:variant>
        <vt:i4>1</vt:i4>
      </vt:variant>
      <vt:variant>
        <vt:lpstr>Slide Titles</vt:lpstr>
      </vt:variant>
      <vt:variant>
        <vt:i4>27</vt:i4>
      </vt:variant>
    </vt:vector>
  </HeadingPairs>
  <TitlesOfParts>
    <vt:vector size="44" baseType="lpstr">
      <vt:lpstr>Arial</vt:lpstr>
      <vt:lpstr>Calibri</vt:lpstr>
      <vt:lpstr>Garamond</vt:lpstr>
      <vt:lpstr>Wingdings</vt:lpstr>
      <vt:lpstr>CQII Theme</vt:lpstr>
      <vt:lpstr>1_CQII Theme</vt:lpstr>
      <vt:lpstr>file:///C:\Users\kfg01\Documents\QI%20101%20class\Book1!Sheet1!%5bBook1%5dSheet1%20Chart%202</vt:lpstr>
      <vt:lpstr>file:///C:\Users\kfg01\Documents\QI%20101%20class\Book1!Sheet1!%5bBook1%5dSheet1%20Chart%201</vt:lpstr>
      <vt:lpstr>file:///C:\Users\kfg01\Documents\QI%20101%20class\Linechart%20.xlsx!Run%20chart!%5bLinechart%20.xlsx%5dRun%20chart%20Chart%201</vt:lpstr>
      <vt:lpstr>file:///C:\Users\kfg01\Documents\QI%20101%20class\Linechart%20.xlsx!Run%20chart!%5bLinechart%20.xlsx%5dRun%20chart%20Chart%202</vt:lpstr>
      <vt:lpstr>file:///C:\Users\kfg01\Documents\QI%20101%20class\Linechart%20.xlsx!Run%20chart!%5bLinechart%20.xlsx%5dRun%20chart%20Chart%202</vt:lpstr>
      <vt:lpstr>file:///C:\Users\kfg01\Documents\QI%20101%20class\Pie%20chart.xlsx!Good%20Pie%20Chart!%5bPie%20chart.xlsx%5dGood%20Pie%20Chart%20Chart%203</vt:lpstr>
      <vt:lpstr>file:///C:\Users\kfg01\Documents\QI%20101%20class\Pie%20chart.xlsx!Good%20Pie%20Chart!%5bPie%20chart.xlsx%5dGood%20Pie%20Chart%20Chart%202</vt:lpstr>
      <vt:lpstr>file:///C:\Users\kfg01\Documents\QI%20101%20class\Pie%20chart.xlsx!Good%20Pie%20Chart!%5bPie%20chart.xlsx%5dGood%20Pie%20Chart%20Chart%202</vt:lpstr>
      <vt:lpstr>file:///C:\Users\kfg01\Documents\QI%20101%20class\Pie%20chart.xlsx!Good%20Pie%20Chart!%5bPie%20chart.xlsx%5dGood%20Pie%20Chart%20Chart%201</vt:lpstr>
      <vt:lpstr>C:\Users\kfg01\Documents\QI 101 class\bar charts.xlsx!Sheet1![bar charts.xlsx]Sheet1 Chart 4</vt:lpstr>
      <vt:lpstr>Chart</vt:lpstr>
      <vt:lpstr>Tool Time!</vt:lpstr>
      <vt:lpstr>Tips for Viewing This Presentation</vt:lpstr>
      <vt:lpstr>Learning Objectives</vt:lpstr>
      <vt:lpstr>Check sheets</vt:lpstr>
      <vt:lpstr>Check sheet for Qualitative Data</vt:lpstr>
      <vt:lpstr>Check sheet for Quantitative Data</vt:lpstr>
      <vt:lpstr>Bar Charts</vt:lpstr>
      <vt:lpstr>Choosing a Bar Chart</vt:lpstr>
      <vt:lpstr>Vertical Bar Charts</vt:lpstr>
      <vt:lpstr>Horizontal Bar Chart</vt:lpstr>
      <vt:lpstr>Horizontal Bar Chart</vt:lpstr>
      <vt:lpstr>Stacked Bar Charts</vt:lpstr>
      <vt:lpstr>Stacked Bar Charts</vt:lpstr>
      <vt:lpstr>PowerPoint Presentation</vt:lpstr>
      <vt:lpstr>Line Charts and Run Charts</vt:lpstr>
      <vt:lpstr>When to Use a Line Chart</vt:lpstr>
      <vt:lpstr>When to Use a Line Chart</vt:lpstr>
      <vt:lpstr>Run Charts</vt:lpstr>
      <vt:lpstr>Run Charts</vt:lpstr>
      <vt:lpstr>Run Charts</vt:lpstr>
      <vt:lpstr>Pie Charts</vt:lpstr>
      <vt:lpstr>When to Use a Pie Chart</vt:lpstr>
      <vt:lpstr>How Many Slices?</vt:lpstr>
      <vt:lpstr>How Many Slices?</vt:lpstr>
      <vt:lpstr>Using Pie Charts for Comparisons</vt:lpstr>
      <vt:lpstr>Suggestions for Use of Pie Charts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Charts and Run Charts</dc:title>
  <dc:creator>Garrett, Kevin F (HEALTH)</dc:creator>
  <cp:lastModifiedBy>Garrett, Kevin F (HEALTH)</cp:lastModifiedBy>
  <cp:revision>49</cp:revision>
  <dcterms:created xsi:type="dcterms:W3CDTF">2020-09-14T20:47:00Z</dcterms:created>
  <dcterms:modified xsi:type="dcterms:W3CDTF">2021-03-25T18:43:31Z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4622BD28-A988-4954-9231-A7BD20A8B687</vt:lpwstr>
  </property>
  <property fmtid="{D5CDD505-2E9C-101B-9397-08002B2CF9AE}" pid="3" name="ArticulatePath">
    <vt:lpwstr>Presentation1</vt:lpwstr>
  </property>
</Properties>
</file>