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5"/>
  </p:notesMasterIdLst>
  <p:handoutMasterIdLst>
    <p:handoutMasterId r:id="rId16"/>
  </p:handoutMasterIdLst>
  <p:sldIdLst>
    <p:sldId id="1866" r:id="rId6"/>
    <p:sldId id="2055" r:id="rId7"/>
    <p:sldId id="595" r:id="rId8"/>
    <p:sldId id="615" r:id="rId9"/>
    <p:sldId id="619" r:id="rId10"/>
    <p:sldId id="608" r:id="rId11"/>
    <p:sldId id="620" r:id="rId12"/>
    <p:sldId id="705" r:id="rId13"/>
    <p:sldId id="1616" r:id="rId14"/>
  </p:sldIdLst>
  <p:sldSz cx="12192000" cy="6858000"/>
  <p:notesSz cx="6858000" cy="9313863"/>
  <p:custDataLst>
    <p:tags r:id="rId1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45E"/>
    <a:srgbClr val="8C4A58"/>
    <a:srgbClr val="C25862"/>
    <a:srgbClr val="C35963"/>
    <a:srgbClr val="C09095"/>
    <a:srgbClr val="CC848D"/>
    <a:srgbClr val="B84664"/>
    <a:srgbClr val="B53342"/>
    <a:srgbClr val="DD1821"/>
    <a:srgbClr val="E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 autoAdjust="0"/>
    <p:restoredTop sz="91769" autoAdjust="0"/>
  </p:normalViewPr>
  <p:slideViewPr>
    <p:cSldViewPr>
      <p:cViewPr varScale="1">
        <p:scale>
          <a:sx n="66" d="100"/>
          <a:sy n="66" d="100"/>
        </p:scale>
        <p:origin x="6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16-02-2021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Cash Register Story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0CD2DC8-0414-464A-98C6-0C5D34F16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2676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Source: ‘Do-it-Yourself Team Building Games, Icebreakers, Energizers and Closing Activities’ Compiled by David Greenberg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411AD81E-9562-B445-9690-030D7939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905001"/>
            <a:ext cx="38671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36439"/>
              </p:ext>
            </p:extLst>
          </p:nvPr>
        </p:nvGraphicFramePr>
        <p:xfrm>
          <a:off x="457200" y="1188571"/>
          <a:ext cx="11125200" cy="473964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91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Cash Register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10-20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1256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problem-solving game that requires collaboration and sound listening skills.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linical or administrative staff, quality improvement teams, managers, people with HIV, etc., who are looking to get to know each other.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1545885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awareness about jumping to conclusions and make incorrect assumptions based on poor communication.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participants to problem solve as individuals and as a team.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critical thinking and active listening.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to compromise and come to a consensus with a group of people.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1545885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Cash Register game.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64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1358DE3A-AA5A-7A44-A9F4-8DB3522E7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Overview: Cash Register Story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A3CCA805-A2D5-D742-B25E-966ADFCF5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905000"/>
            <a:ext cx="6807200" cy="369492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Step 1: Sharing of Story</a:t>
            </a:r>
          </a:p>
          <a:p>
            <a:pPr eaLnBrk="1" hangingPunct="1"/>
            <a:r>
              <a:rPr lang="en-US" altLang="en-US" sz="2800" dirty="0"/>
              <a:t>Step 2: Individual Responses</a:t>
            </a:r>
          </a:p>
          <a:p>
            <a:pPr eaLnBrk="1" hangingPunct="1"/>
            <a:r>
              <a:rPr lang="en-US" altLang="en-US" sz="2800" dirty="0"/>
              <a:t>Step 3: Group Discussion and Consensus</a:t>
            </a:r>
          </a:p>
          <a:p>
            <a:pPr eaLnBrk="1" hangingPunct="1"/>
            <a:r>
              <a:rPr lang="en-US" altLang="en-US" sz="2800" dirty="0"/>
              <a:t>Step 4: Debriefing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FD89146-AE55-4643-A2ED-15D6EBBF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905001"/>
            <a:ext cx="38671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1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6C989A31-AC59-694A-B8DA-EB955CC95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Directions for Individual Response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1B5426D-F063-0747-B281-787FBDD2A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05000"/>
            <a:ext cx="6731000" cy="3962399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After hearing the story, indicate whether the following statements about this story are </a:t>
            </a:r>
          </a:p>
          <a:p>
            <a:pPr lvl="1" eaLnBrk="1" hangingPunct="1"/>
            <a:r>
              <a:rPr lang="en-US" altLang="en-US" sz="2800" dirty="0"/>
              <a:t>true (T)</a:t>
            </a:r>
          </a:p>
          <a:p>
            <a:pPr lvl="1" eaLnBrk="1" hangingPunct="1"/>
            <a:r>
              <a:rPr lang="en-US" altLang="en-US" sz="2800" dirty="0"/>
              <a:t>false (F)</a:t>
            </a:r>
          </a:p>
          <a:p>
            <a:pPr lvl="1" eaLnBrk="1" hangingPunct="1"/>
            <a:r>
              <a:rPr lang="en-US" altLang="en-US" sz="2800" dirty="0"/>
              <a:t>you need more information (?)</a:t>
            </a:r>
          </a:p>
          <a:p>
            <a:pPr eaLnBrk="1" hangingPunct="1"/>
            <a:r>
              <a:rPr lang="en-US" altLang="en-US" sz="2800" dirty="0"/>
              <a:t>Indicate your response on the handout.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211E21A-3042-AC48-8F80-E3AA2C33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905001"/>
            <a:ext cx="38671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6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0468A04A-C53F-6E45-96DD-4789F46C48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Directions for Group Response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61A109F9-DFE2-6C43-BA23-8693826D61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905002"/>
            <a:ext cx="6807200" cy="396239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Discuss in your assigned group your responses and find consensus on the answers</a:t>
            </a:r>
          </a:p>
          <a:p>
            <a:pPr eaLnBrk="1" hangingPunct="1"/>
            <a:r>
              <a:rPr lang="en-US" altLang="en-US" sz="2800" dirty="0"/>
              <a:t>Indicate the responses on your handout: </a:t>
            </a:r>
          </a:p>
          <a:p>
            <a:pPr lvl="1" eaLnBrk="1" hangingPunct="1"/>
            <a:r>
              <a:rPr lang="en-US" altLang="en-US" sz="2800" dirty="0"/>
              <a:t>true (T)</a:t>
            </a:r>
          </a:p>
          <a:p>
            <a:pPr lvl="1" eaLnBrk="1" hangingPunct="1"/>
            <a:r>
              <a:rPr lang="en-US" altLang="en-US" sz="2800" dirty="0"/>
              <a:t>false (F)</a:t>
            </a:r>
          </a:p>
          <a:p>
            <a:pPr lvl="1" eaLnBrk="1" hangingPunct="1"/>
            <a:r>
              <a:rPr lang="en-US" altLang="en-US" sz="2800" dirty="0"/>
              <a:t>you need more information (?)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5169539-A800-904D-B820-2C917275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905001"/>
            <a:ext cx="38671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9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144EE18C-5849-654B-AEB8-DCFFDFB9A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Cash Register Story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3C4D0769-DDE6-974B-B8E5-B0A49AE04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1905000"/>
            <a:ext cx="6941820" cy="3962399"/>
          </a:xfrm>
        </p:spPr>
        <p:txBody>
          <a:bodyPr/>
          <a:lstStyle/>
          <a:p>
            <a:pPr marL="0" indent="3175" eaLnBrk="1" hangingPunct="1">
              <a:buNone/>
            </a:pPr>
            <a:r>
              <a:rPr lang="en-US" altLang="en-US" sz="2800" dirty="0"/>
              <a:t>A businessman had just turned off the lights in the store when a man appeared and demanded money. The owner opened a cash register. The contents of the cash register were scooped up, and the man sped away. A member of the police force was notified promptly.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B33999C-458B-A743-AD3A-D7C83B68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905001"/>
            <a:ext cx="38671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7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F21C0115-053D-AE4A-84AD-83B58749F6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Correct Responses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E8D1DF31-FA5E-3247-A77F-FC8D0F52DC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11201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1. A man appeared after the owner had turned off his store lights. </a:t>
            </a:r>
            <a:r>
              <a:rPr lang="en-US" altLang="en-US" sz="2000" b="1" dirty="0"/>
              <a:t>Answer: ?</a:t>
            </a:r>
            <a:r>
              <a:rPr lang="en-US" altLang="en-US" sz="2000" dirty="0"/>
              <a:t> (The story says a “businessman”)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2. The robber was a man. </a:t>
            </a:r>
            <a:r>
              <a:rPr lang="en-US" altLang="en-US" sz="2000" b="1" dirty="0"/>
              <a:t>Answer: ?</a:t>
            </a:r>
            <a:r>
              <a:rPr lang="en-US" altLang="en-US" sz="2000" dirty="0"/>
              <a:t> (We don’t know if there was a robber)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3. The man did not demand money. </a:t>
            </a:r>
            <a:r>
              <a:rPr lang="en-US" altLang="en-US" sz="2000" b="1" dirty="0"/>
              <a:t>Answer: 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4. The man who opened the cash register was the owner. </a:t>
            </a:r>
            <a:r>
              <a:rPr lang="en-US" altLang="en-US" sz="2000" b="1" dirty="0"/>
              <a:t>Answer: ?</a:t>
            </a:r>
            <a:r>
              <a:rPr lang="en-US" altLang="en-US" sz="2000" dirty="0"/>
              <a:t> (We don’t know if it was a man)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5. The storeowner scooped up the contents of the cash register and ran away. </a:t>
            </a:r>
            <a:r>
              <a:rPr lang="en-US" altLang="en-US" sz="2000" b="1" dirty="0"/>
              <a:t>Answer: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6. Someone opened a cash register. </a:t>
            </a:r>
            <a:r>
              <a:rPr lang="en-US" altLang="en-US" sz="2000" b="1" dirty="0"/>
              <a:t>Answer: 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7. After the man who demanded the money scooped up the contents of the cash register, he ran away. </a:t>
            </a:r>
            <a:r>
              <a:rPr lang="en-US" altLang="en-US" sz="2000" b="1" dirty="0"/>
              <a:t>Answer: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8. While the cash register contained money, the story does not state how much. </a:t>
            </a:r>
            <a:r>
              <a:rPr lang="en-US" altLang="en-US" sz="2000" b="1" dirty="0"/>
              <a:t>Answer: ?</a:t>
            </a:r>
            <a:r>
              <a:rPr lang="en-US" altLang="en-US" sz="2000" dirty="0"/>
              <a:t> (The story doesn’t say it contained cash)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9. The robber demanded money of the owner. </a:t>
            </a:r>
            <a:r>
              <a:rPr lang="en-US" altLang="en-US" sz="2000" b="1" dirty="0"/>
              <a:t>Answer: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10. The story contains a series of events in which only three persons are referred to: the owner of the store, a man who demanded money, and a member of the police force. </a:t>
            </a:r>
            <a:r>
              <a:rPr lang="en-US" altLang="en-US" sz="2000" b="1" dirty="0"/>
              <a:t>Answer: ?</a:t>
            </a:r>
            <a:r>
              <a:rPr lang="en-US" altLang="en-US" sz="2000" dirty="0"/>
              <a:t> (There could be 5 people – the businessman, the man who appeared, the owner, the police, and the man who sped away)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11. The following events in the story are true: someone demanded money, a cash register opened, its contents were scooped up, and a man dashed out of the store. </a:t>
            </a:r>
            <a:r>
              <a:rPr lang="en-US" altLang="en-US" sz="2000" b="1" dirty="0"/>
              <a:t>Answer: ?</a:t>
            </a:r>
          </a:p>
        </p:txBody>
      </p:sp>
    </p:spTree>
    <p:extLst>
      <p:ext uri="{BB962C8B-B14F-4D97-AF65-F5344CB8AC3E}">
        <p14:creationId xmlns:p14="http://schemas.microsoft.com/office/powerpoint/2010/main" val="421381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9906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Why did we have such a variety of answers for the same questions?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incorrect assumptions did you make? How can not having all the necessary facts affect a team’s effectiveness?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Where have you seen examples of this in your team environment? How can this be improved?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</a:t>
            </a:r>
            <a:r>
              <a:rPr lang="en-US" altLang="en-US" sz="2800" dirty="0">
                <a:ea typeface="ＭＳ Ｐゴシック" panose="020B0600070205080204" pitchFamily="34" charset="-128"/>
              </a:rPr>
              <a:t>does this game apply to HIV care and/or your HIV program?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91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10D73-FC86-46E8-BF9C-640ED5BF44D9}">
  <ds:schemaRefs>
    <ds:schemaRef ds:uri="48e54f11-223a-4c30-b7fa-2f782613c66b"/>
    <ds:schemaRef ds:uri="588c877d-a32b-4451-819e-c2e997d91e8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27565</TotalTime>
  <Words>808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Overview: Cash Register Story</vt:lpstr>
      <vt:lpstr> Directions for Individual Response</vt:lpstr>
      <vt:lpstr>Directions for Group Response</vt:lpstr>
      <vt:lpstr>The Cash Register Story</vt:lpstr>
      <vt:lpstr>Correct Responses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1157</cp:revision>
  <cp:lastPrinted>2018-03-26T12:55:34Z</cp:lastPrinted>
  <dcterms:created xsi:type="dcterms:W3CDTF">2010-08-08T11:41:31Z</dcterms:created>
  <dcterms:modified xsi:type="dcterms:W3CDTF">2021-02-16T19:04:15Z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