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5"/>
  </p:notesMasterIdLst>
  <p:handoutMasterIdLst>
    <p:handoutMasterId r:id="rId16"/>
  </p:handoutMasterIdLst>
  <p:sldIdLst>
    <p:sldId id="1866" r:id="rId6"/>
    <p:sldId id="2055" r:id="rId7"/>
    <p:sldId id="1934" r:id="rId8"/>
    <p:sldId id="1936" r:id="rId9"/>
    <p:sldId id="1935" r:id="rId10"/>
    <p:sldId id="1928" r:id="rId11"/>
    <p:sldId id="1926" r:id="rId12"/>
    <p:sldId id="1932" r:id="rId13"/>
    <p:sldId id="1616" r:id="rId14"/>
  </p:sldIdLst>
  <p:sldSz cx="12192000" cy="6858000"/>
  <p:notesSz cx="6858000" cy="9313863"/>
  <p:custDataLst>
    <p:tags r:id="rId1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1769" autoAdjust="0"/>
  </p:normalViewPr>
  <p:slideViewPr>
    <p:cSldViewPr>
      <p:cViewPr varScale="1">
        <p:scale>
          <a:sx n="64" d="100"/>
          <a:sy n="64" d="100"/>
        </p:scale>
        <p:origin x="10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800" b="1" i="0" u="none" cap="all" baseline="0">
                <a:solidFill>
                  <a:srgbClr val="434445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>
                <a:solidFill>
                  <a:srgbClr val="AC0D1C"/>
                </a:solidFill>
                <a:latin typeface="+mj-lt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4153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3501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  <p:sldLayoutId id="21474839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Draw the Pig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pic>
        <p:nvPicPr>
          <p:cNvPr id="12" name="Picture 2" descr="https://i.kym-cdn.com/entries/icons/original/000/021/947/oats.jpg">
            <a:extLst>
              <a:ext uri="{FF2B5EF4-FFF2-40B4-BE49-F238E27FC236}">
                <a16:creationId xmlns:a16="http://schemas.microsoft.com/office/drawing/2014/main" id="{58E9F8B5-317B-3847-8196-32B87916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276886"/>
            <a:ext cx="3673803" cy="206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BD13882-3E92-854B-9314-9C500B36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2676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Adopted from the Institute of Healthcare Improvement (IHI)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789"/>
            <a:ext cx="10363200" cy="762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12501"/>
              </p:ext>
            </p:extLst>
          </p:nvPr>
        </p:nvGraphicFramePr>
        <p:xfrm>
          <a:off x="609600" y="1397000"/>
          <a:ext cx="11125200" cy="39370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Draw the Pig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10-15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interactive drawing game that teaches standardization.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Staff, quality improvement team members, people with HIV,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participants in a creative way to demonstrate the importance of listening.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how to best document action steps.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added tools and provisions can encourage standardization.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the importance of following instructions.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Draw the </a:t>
                      </a:r>
                      <a:r>
                        <a:rPr lang="en-US"/>
                        <a:t>Pig game</a:t>
                      </a:r>
                      <a:r>
                        <a:rPr lang="en-US" dirty="0"/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8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103632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Game: Draw the Pig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412" y="2057400"/>
            <a:ext cx="7001187" cy="35814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Individual drawings: Each participant draws a pig within 1 minute. 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Instructed drawings: Participants follow the provided instructions to draw a pig.</a:t>
            </a:r>
          </a:p>
        </p:txBody>
      </p:sp>
      <p:pic>
        <p:nvPicPr>
          <p:cNvPr id="5" name="Picture 2" descr="https://i.kym-cdn.com/entries/icons/original/000/021/947/oats.jpg">
            <a:extLst>
              <a:ext uri="{FF2B5EF4-FFF2-40B4-BE49-F238E27FC236}">
                <a16:creationId xmlns:a16="http://schemas.microsoft.com/office/drawing/2014/main" id="{5E8AFE47-3A60-E54D-AE82-EEB41454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276886"/>
            <a:ext cx="3673803" cy="206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103632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Individual Drawings of a Pig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412" y="2057400"/>
            <a:ext cx="7001187" cy="35814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Step 1: Take out paper and draw a pig within 1 minute.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Step 2: Ask participants to share their drawings.</a:t>
            </a:r>
          </a:p>
        </p:txBody>
      </p:sp>
      <p:pic>
        <p:nvPicPr>
          <p:cNvPr id="5" name="Picture 2" descr="https://i.kym-cdn.com/entries/icons/original/000/021/947/oats.jpg">
            <a:extLst>
              <a:ext uri="{FF2B5EF4-FFF2-40B4-BE49-F238E27FC236}">
                <a16:creationId xmlns:a16="http://schemas.microsoft.com/office/drawing/2014/main" id="{5E8AFE47-3A60-E54D-AE82-EEB41454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276886"/>
            <a:ext cx="3673803" cy="20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2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103632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Instructed Drawings of a Pig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412" y="2057400"/>
            <a:ext cx="7001187" cy="35814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Step 1: Pull out a second piece of paper and draw a grid as shown here.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Step 2: Follow the instructions as provided by the facilitator.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Step 3: Show your drawing again.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C06CC8-B755-1846-ADE0-905F9077AE60}"/>
              </a:ext>
            </a:extLst>
          </p:cNvPr>
          <p:cNvGrpSpPr/>
          <p:nvPr/>
        </p:nvGrpSpPr>
        <p:grpSpPr>
          <a:xfrm>
            <a:off x="407895" y="2057400"/>
            <a:ext cx="4240305" cy="2353361"/>
            <a:chOff x="336176" y="233531"/>
            <a:chExt cx="11524129" cy="63958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12EC6B-9E44-2447-B934-24E0249671B4}"/>
                </a:ext>
              </a:extLst>
            </p:cNvPr>
            <p:cNvSpPr txBox="1"/>
            <p:nvPr/>
          </p:nvSpPr>
          <p:spPr>
            <a:xfrm>
              <a:off x="336176" y="3188081"/>
              <a:ext cx="551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39BBDE-2E42-C14F-AD7C-2CDE2D09C8FA}"/>
                </a:ext>
              </a:extLst>
            </p:cNvPr>
            <p:cNvSpPr txBox="1"/>
            <p:nvPr/>
          </p:nvSpPr>
          <p:spPr>
            <a:xfrm>
              <a:off x="5814736" y="233531"/>
              <a:ext cx="551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F95DA9-70EC-4D4C-948F-E8B55D7AF93B}"/>
                </a:ext>
              </a:extLst>
            </p:cNvPr>
            <p:cNvSpPr txBox="1"/>
            <p:nvPr/>
          </p:nvSpPr>
          <p:spPr>
            <a:xfrm>
              <a:off x="11308976" y="3188081"/>
              <a:ext cx="551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2279E0-63B3-CE4B-9235-26A2042CA402}"/>
                </a:ext>
              </a:extLst>
            </p:cNvPr>
            <p:cNvSpPr txBox="1"/>
            <p:nvPr/>
          </p:nvSpPr>
          <p:spPr>
            <a:xfrm>
              <a:off x="5825936" y="6043340"/>
              <a:ext cx="551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</a:t>
              </a:r>
            </a:p>
          </p:txBody>
        </p:sp>
        <p:sp>
          <p:nvSpPr>
            <p:cNvPr id="10" name="Line 2">
              <a:extLst>
                <a:ext uri="{FF2B5EF4-FFF2-40B4-BE49-F238E27FC236}">
                  <a16:creationId xmlns:a16="http://schemas.microsoft.com/office/drawing/2014/main" id="{E4E123F8-E73A-2A4F-A0E3-321AAD90A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04800"/>
              <a:ext cx="0" cy="63246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CB8C7689-0850-6541-A57F-93B2BC079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0" y="304800"/>
              <a:ext cx="0" cy="63246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FAFD9D58-5211-F142-A9BD-8E43C884E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2286000"/>
              <a:ext cx="8458200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31E6E9D2-F192-A049-8158-7FDD1654E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572000"/>
              <a:ext cx="8458200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11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677"/>
            <a:ext cx="10972800" cy="774523"/>
          </a:xfrm>
        </p:spPr>
        <p:txBody>
          <a:bodyPr/>
          <a:lstStyle/>
          <a:p>
            <a:pPr algn="ctr"/>
            <a:r>
              <a:rPr lang="en-US" sz="3200" b="0" cap="none" dirty="0"/>
              <a:t>Let’s Try Again!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87086" y="1561572"/>
            <a:ext cx="12115800" cy="4153428"/>
          </a:xfrm>
        </p:spPr>
        <p:txBody>
          <a:bodyPr/>
          <a:lstStyle/>
          <a:p>
            <a:r>
              <a:rPr lang="en-US" sz="1700" dirty="0"/>
              <a:t>1. </a:t>
            </a:r>
            <a:r>
              <a:rPr lang="en-US" sz="1600" dirty="0"/>
              <a:t>Draw a capital M, so the tip of the middle V of the M touches the intersection of the grid lines in the NW quadrant.</a:t>
            </a:r>
          </a:p>
          <a:p>
            <a:r>
              <a:rPr lang="en-US" sz="1600" dirty="0"/>
              <a:t>2. Draw a capital W, so the tip of the middle V of the W touches the intersection of the grid lines in the SW quadrant.</a:t>
            </a:r>
          </a:p>
          <a:p>
            <a:r>
              <a:rPr lang="en-US" sz="1600" dirty="0"/>
              <a:t>3. Draw a capital W, so the tip of the middle V of the W touches the intersection of the grid lines in the SE quadrant.</a:t>
            </a:r>
          </a:p>
          <a:p>
            <a:r>
              <a:rPr lang="en-US" sz="1600" dirty="0"/>
              <a:t>4. Go back to the M you drew in Step 1, and draw a slightly upwardly bowed line that runs from the most eastern point of the M, to the intersection of the grid lines in the NE quadrant.</a:t>
            </a:r>
          </a:p>
          <a:p>
            <a:r>
              <a:rPr lang="en-US" sz="1600" dirty="0"/>
              <a:t>5. Continue that line from the intersection of the grid lines in the NE quadrant to the most easterly point of the W that you constructed in the 3rd step.</a:t>
            </a:r>
          </a:p>
          <a:p>
            <a:r>
              <a:rPr lang="en-US" sz="1600" dirty="0"/>
              <a:t>6. Draw a downwardly bowed line from the most western point of the W in the SE quadrant, to the most easterly point of the W in the SW quadrant.</a:t>
            </a:r>
          </a:p>
          <a:p>
            <a:r>
              <a:rPr lang="en-US" sz="1600" dirty="0"/>
              <a:t>7. In the exact middle of the box between the NW quadrant and the SW quadrant, draw a circle the size of a dime.</a:t>
            </a:r>
          </a:p>
          <a:p>
            <a:r>
              <a:rPr lang="en-US" sz="1600" dirty="0"/>
              <a:t>8. Draw an inwardly bowed line from the most westerly point of the M created in Step 1, to the top of the circle you just drew in Step 7.</a:t>
            </a:r>
          </a:p>
          <a:p>
            <a:r>
              <a:rPr lang="en-US" sz="1600" dirty="0"/>
              <a:t>9. Draw an inwardly bowed line from the most westerly point of the W created in Step 2, to the bottom of the circle you drew in Step 7.</a:t>
            </a:r>
          </a:p>
          <a:p>
            <a:r>
              <a:rPr lang="en-US" sz="1600" dirty="0"/>
              <a:t>10. Draw a horizontal straight line about ½ inch in length starting from the middle of the line you created in Step 8.</a:t>
            </a:r>
          </a:p>
          <a:p>
            <a:r>
              <a:rPr lang="en-US" sz="1600" dirty="0"/>
              <a:t>11. Draw a horizontal straight line about 1/3 inch in length starting from the middle of the line you drew in step 9.</a:t>
            </a:r>
          </a:p>
          <a:p>
            <a:r>
              <a:rPr lang="en-US" sz="1600" dirty="0"/>
              <a:t>12. Draw a curly-cue about 1 inch in length starting at the upper third of the line you created in Step 5, extending in an easterly direction.</a:t>
            </a:r>
          </a:p>
          <a:p>
            <a:r>
              <a:rPr lang="en-US" sz="1600" dirty="0"/>
              <a:t>13. Put two dots in middle of the circle you drew in Step 7, arranged horizontally, and about ¼ of an inch apart.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78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7219" y="336237"/>
            <a:ext cx="10972800" cy="774700"/>
          </a:xfrm>
        </p:spPr>
        <p:txBody>
          <a:bodyPr/>
          <a:lstStyle/>
          <a:p>
            <a:r>
              <a:rPr lang="en-US" dirty="0"/>
              <a:t>How’d We Do?</a:t>
            </a:r>
          </a:p>
        </p:txBody>
      </p:sp>
      <p:sp>
        <p:nvSpPr>
          <p:cNvPr id="307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851F355-2824-434A-9F2A-7AF9317173C2}" type="slidenum">
              <a:rPr lang="en-US" altLang="en-US" sz="14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4572000" y="304800"/>
            <a:ext cx="0" cy="63246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7620000" y="304800"/>
            <a:ext cx="0" cy="63246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1828800" y="22860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828800" y="45720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3956050" y="1682750"/>
            <a:ext cx="1181100" cy="615950"/>
          </a:xfrm>
          <a:custGeom>
            <a:avLst/>
            <a:gdLst>
              <a:gd name="T0" fmla="*/ 0 w 744"/>
              <a:gd name="T1" fmla="*/ 2147483647 h 388"/>
              <a:gd name="T2" fmla="*/ 2147483647 w 744"/>
              <a:gd name="T3" fmla="*/ 2147483647 h 388"/>
              <a:gd name="T4" fmla="*/ 2147483647 w 744"/>
              <a:gd name="T5" fmla="*/ 2147483647 h 388"/>
              <a:gd name="T6" fmla="*/ 2147483647 w 744"/>
              <a:gd name="T7" fmla="*/ 0 h 388"/>
              <a:gd name="T8" fmla="*/ 2147483647 w 744"/>
              <a:gd name="T9" fmla="*/ 2147483647 h 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88"/>
              <a:gd name="T17" fmla="*/ 744 w 744"/>
              <a:gd name="T18" fmla="*/ 388 h 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88">
                <a:moveTo>
                  <a:pt x="0" y="376"/>
                </a:moveTo>
                <a:lnTo>
                  <a:pt x="190" y="8"/>
                </a:lnTo>
                <a:lnTo>
                  <a:pt x="388" y="380"/>
                </a:lnTo>
                <a:lnTo>
                  <a:pt x="580" y="0"/>
                </a:lnTo>
                <a:lnTo>
                  <a:pt x="744" y="38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917950" y="4572000"/>
            <a:ext cx="1187450" cy="609600"/>
          </a:xfrm>
          <a:custGeom>
            <a:avLst/>
            <a:gdLst>
              <a:gd name="T0" fmla="*/ 0 w 748"/>
              <a:gd name="T1" fmla="*/ 0 h 384"/>
              <a:gd name="T2" fmla="*/ 2147483647 w 748"/>
              <a:gd name="T3" fmla="*/ 2147483647 h 384"/>
              <a:gd name="T4" fmla="*/ 2147483647 w 748"/>
              <a:gd name="T5" fmla="*/ 2147483647 h 384"/>
              <a:gd name="T6" fmla="*/ 2147483647 w 748"/>
              <a:gd name="T7" fmla="*/ 2147483647 h 384"/>
              <a:gd name="T8" fmla="*/ 2147483647 w 748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384"/>
              <a:gd name="T17" fmla="*/ 748 w 74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384">
                <a:moveTo>
                  <a:pt x="0" y="0"/>
                </a:moveTo>
                <a:lnTo>
                  <a:pt x="202" y="376"/>
                </a:lnTo>
                <a:lnTo>
                  <a:pt x="400" y="4"/>
                </a:lnTo>
                <a:lnTo>
                  <a:pt x="592" y="384"/>
                </a:lnTo>
                <a:lnTo>
                  <a:pt x="748" y="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997700" y="4572001"/>
            <a:ext cx="1231900" cy="619125"/>
          </a:xfrm>
          <a:custGeom>
            <a:avLst/>
            <a:gdLst>
              <a:gd name="T0" fmla="*/ 0 w 776"/>
              <a:gd name="T1" fmla="*/ 0 h 390"/>
              <a:gd name="T2" fmla="*/ 2147483647 w 776"/>
              <a:gd name="T3" fmla="*/ 2147483647 h 390"/>
              <a:gd name="T4" fmla="*/ 2147483647 w 776"/>
              <a:gd name="T5" fmla="*/ 2147483647 h 390"/>
              <a:gd name="T6" fmla="*/ 2147483647 w 776"/>
              <a:gd name="T7" fmla="*/ 2147483647 h 390"/>
              <a:gd name="T8" fmla="*/ 2147483647 w 776"/>
              <a:gd name="T9" fmla="*/ 2147483647 h 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"/>
              <a:gd name="T16" fmla="*/ 0 h 390"/>
              <a:gd name="T17" fmla="*/ 776 w 776"/>
              <a:gd name="T18" fmla="*/ 390 h 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" h="390">
                <a:moveTo>
                  <a:pt x="0" y="0"/>
                </a:moveTo>
                <a:lnTo>
                  <a:pt x="202" y="382"/>
                </a:lnTo>
                <a:lnTo>
                  <a:pt x="400" y="10"/>
                </a:lnTo>
                <a:lnTo>
                  <a:pt x="592" y="390"/>
                </a:lnTo>
                <a:lnTo>
                  <a:pt x="776" y="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rc 11"/>
          <p:cNvSpPr>
            <a:spLocks/>
          </p:cNvSpPr>
          <p:nvPr/>
        </p:nvSpPr>
        <p:spPr bwMode="auto">
          <a:xfrm rot="20211601">
            <a:off x="5180013" y="1827213"/>
            <a:ext cx="2457450" cy="1458912"/>
          </a:xfrm>
          <a:custGeom>
            <a:avLst/>
            <a:gdLst>
              <a:gd name="T0" fmla="*/ 2147483647 w 20270"/>
              <a:gd name="T1" fmla="*/ 0 h 21559"/>
              <a:gd name="T2" fmla="*/ 2147483647 w 20270"/>
              <a:gd name="T3" fmla="*/ 2147483647 h 21559"/>
              <a:gd name="T4" fmla="*/ 0 w 20270"/>
              <a:gd name="T5" fmla="*/ 2147483647 h 21559"/>
              <a:gd name="T6" fmla="*/ 0 60000 65536"/>
              <a:gd name="T7" fmla="*/ 0 60000 65536"/>
              <a:gd name="T8" fmla="*/ 0 60000 65536"/>
              <a:gd name="T9" fmla="*/ 0 w 20270"/>
              <a:gd name="T10" fmla="*/ 0 h 21559"/>
              <a:gd name="T11" fmla="*/ 20270 w 20270"/>
              <a:gd name="T12" fmla="*/ 21559 h 21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70" h="21559" fill="none" extrusionOk="0">
                <a:moveTo>
                  <a:pt x="1327" y="-1"/>
                </a:moveTo>
                <a:cubicBezTo>
                  <a:pt x="9878" y="526"/>
                  <a:pt x="17309" y="6056"/>
                  <a:pt x="20269" y="14096"/>
                </a:cubicBezTo>
              </a:path>
              <a:path w="20270" h="21559" stroke="0" extrusionOk="0">
                <a:moveTo>
                  <a:pt x="1327" y="-1"/>
                </a:moveTo>
                <a:cubicBezTo>
                  <a:pt x="9878" y="526"/>
                  <a:pt x="17309" y="6056"/>
                  <a:pt x="20269" y="14096"/>
                </a:cubicBezTo>
                <a:lnTo>
                  <a:pt x="0" y="2155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rc 12"/>
          <p:cNvSpPr>
            <a:spLocks/>
          </p:cNvSpPr>
          <p:nvPr/>
        </p:nvSpPr>
        <p:spPr bwMode="auto">
          <a:xfrm rot="2057113">
            <a:off x="7013575" y="2640014"/>
            <a:ext cx="1809750" cy="1577975"/>
          </a:xfrm>
          <a:custGeom>
            <a:avLst/>
            <a:gdLst>
              <a:gd name="T0" fmla="*/ 0 w 23509"/>
              <a:gd name="T1" fmla="*/ 2147483647 h 22376"/>
              <a:gd name="T2" fmla="*/ 2147483647 w 23509"/>
              <a:gd name="T3" fmla="*/ 2147483647 h 22376"/>
              <a:gd name="T4" fmla="*/ 2147483647 w 23509"/>
              <a:gd name="T5" fmla="*/ 2147483647 h 22376"/>
              <a:gd name="T6" fmla="*/ 0 60000 65536"/>
              <a:gd name="T7" fmla="*/ 0 60000 65536"/>
              <a:gd name="T8" fmla="*/ 0 60000 65536"/>
              <a:gd name="T9" fmla="*/ 0 w 23509"/>
              <a:gd name="T10" fmla="*/ 0 h 22376"/>
              <a:gd name="T11" fmla="*/ 23509 w 23509"/>
              <a:gd name="T12" fmla="*/ 22376 h 22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9" h="22376" fill="none" extrusionOk="0">
                <a:moveTo>
                  <a:pt x="0" y="84"/>
                </a:moveTo>
                <a:cubicBezTo>
                  <a:pt x="634" y="28"/>
                  <a:pt x="1271" y="-1"/>
                  <a:pt x="1909" y="0"/>
                </a:cubicBezTo>
                <a:cubicBezTo>
                  <a:pt x="13838" y="0"/>
                  <a:pt x="23509" y="9670"/>
                  <a:pt x="23509" y="21600"/>
                </a:cubicBezTo>
                <a:cubicBezTo>
                  <a:pt x="23509" y="21858"/>
                  <a:pt x="23504" y="22117"/>
                  <a:pt x="23495" y="22376"/>
                </a:cubicBezTo>
              </a:path>
              <a:path w="23509" h="22376" stroke="0" extrusionOk="0">
                <a:moveTo>
                  <a:pt x="0" y="84"/>
                </a:moveTo>
                <a:cubicBezTo>
                  <a:pt x="634" y="28"/>
                  <a:pt x="1271" y="-1"/>
                  <a:pt x="1909" y="0"/>
                </a:cubicBezTo>
                <a:cubicBezTo>
                  <a:pt x="13838" y="0"/>
                  <a:pt x="23509" y="9670"/>
                  <a:pt x="23509" y="21600"/>
                </a:cubicBezTo>
                <a:cubicBezTo>
                  <a:pt x="23509" y="21858"/>
                  <a:pt x="23504" y="22117"/>
                  <a:pt x="23495" y="22376"/>
                </a:cubicBezTo>
                <a:lnTo>
                  <a:pt x="190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rc 13"/>
          <p:cNvSpPr>
            <a:spLocks/>
          </p:cNvSpPr>
          <p:nvPr/>
        </p:nvSpPr>
        <p:spPr bwMode="auto">
          <a:xfrm rot="6270396">
            <a:off x="5522119" y="3458369"/>
            <a:ext cx="1143000" cy="1839912"/>
          </a:xfrm>
          <a:custGeom>
            <a:avLst/>
            <a:gdLst>
              <a:gd name="T0" fmla="*/ 2147483647 w 21600"/>
              <a:gd name="T1" fmla="*/ 0 h 29077"/>
              <a:gd name="T2" fmla="*/ 2147483647 w 21600"/>
              <a:gd name="T3" fmla="*/ 2147483647 h 29077"/>
              <a:gd name="T4" fmla="*/ 0 w 21600"/>
              <a:gd name="T5" fmla="*/ 2147483647 h 29077"/>
              <a:gd name="T6" fmla="*/ 0 60000 65536"/>
              <a:gd name="T7" fmla="*/ 0 60000 65536"/>
              <a:gd name="T8" fmla="*/ 0 60000 65536"/>
              <a:gd name="T9" fmla="*/ 0 w 21600"/>
              <a:gd name="T10" fmla="*/ 0 h 29077"/>
              <a:gd name="T11" fmla="*/ 21600 w 21600"/>
              <a:gd name="T12" fmla="*/ 29077 h 29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077" fill="none" extrusionOk="0">
                <a:moveTo>
                  <a:pt x="10139" y="0"/>
                </a:moveTo>
                <a:cubicBezTo>
                  <a:pt x="17192" y="3749"/>
                  <a:pt x="21600" y="11084"/>
                  <a:pt x="21600" y="19072"/>
                </a:cubicBezTo>
                <a:cubicBezTo>
                  <a:pt x="21600" y="22556"/>
                  <a:pt x="20757" y="25989"/>
                  <a:pt x="19143" y="29077"/>
                </a:cubicBezTo>
              </a:path>
              <a:path w="21600" h="29077" stroke="0" extrusionOk="0">
                <a:moveTo>
                  <a:pt x="10139" y="0"/>
                </a:moveTo>
                <a:cubicBezTo>
                  <a:pt x="17192" y="3749"/>
                  <a:pt x="21600" y="11084"/>
                  <a:pt x="21600" y="19072"/>
                </a:cubicBezTo>
                <a:cubicBezTo>
                  <a:pt x="21600" y="22556"/>
                  <a:pt x="20757" y="25989"/>
                  <a:pt x="19143" y="29077"/>
                </a:cubicBezTo>
                <a:lnTo>
                  <a:pt x="0" y="1907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2743200" y="3124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87" name="Arc 15"/>
          <p:cNvSpPr>
            <a:spLocks/>
          </p:cNvSpPr>
          <p:nvPr/>
        </p:nvSpPr>
        <p:spPr bwMode="auto">
          <a:xfrm flipV="1">
            <a:off x="3048000" y="2286000"/>
            <a:ext cx="914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rc 16"/>
          <p:cNvSpPr>
            <a:spLocks/>
          </p:cNvSpPr>
          <p:nvPr/>
        </p:nvSpPr>
        <p:spPr bwMode="auto">
          <a:xfrm>
            <a:off x="3009900" y="3733800"/>
            <a:ext cx="914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rc 17"/>
          <p:cNvSpPr>
            <a:spLocks/>
          </p:cNvSpPr>
          <p:nvPr/>
        </p:nvSpPr>
        <p:spPr bwMode="auto">
          <a:xfrm flipV="1">
            <a:off x="3746500" y="2743200"/>
            <a:ext cx="304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1802130 h 21600"/>
              <a:gd name="T4" fmla="*/ 0 w 21600"/>
              <a:gd name="T5" fmla="*/ 1180213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rc 18"/>
          <p:cNvSpPr>
            <a:spLocks/>
          </p:cNvSpPr>
          <p:nvPr/>
        </p:nvSpPr>
        <p:spPr bwMode="auto">
          <a:xfrm flipV="1">
            <a:off x="3657600" y="3886200"/>
            <a:ext cx="2286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1802130 h 21600"/>
              <a:gd name="T4" fmla="*/ 0 w 21600"/>
              <a:gd name="T5" fmla="*/ 1180213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8956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30480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178800" y="2462214"/>
            <a:ext cx="768350" cy="320675"/>
          </a:xfrm>
          <a:custGeom>
            <a:avLst/>
            <a:gdLst>
              <a:gd name="T0" fmla="*/ 0 w 484"/>
              <a:gd name="T1" fmla="*/ 2147483647 h 202"/>
              <a:gd name="T2" fmla="*/ 2147483647 w 484"/>
              <a:gd name="T3" fmla="*/ 2147483647 h 202"/>
              <a:gd name="T4" fmla="*/ 2147483647 w 484"/>
              <a:gd name="T5" fmla="*/ 2147483647 h 202"/>
              <a:gd name="T6" fmla="*/ 2147483647 w 484"/>
              <a:gd name="T7" fmla="*/ 2147483647 h 202"/>
              <a:gd name="T8" fmla="*/ 2147483647 w 484"/>
              <a:gd name="T9" fmla="*/ 2147483647 h 202"/>
              <a:gd name="T10" fmla="*/ 2147483647 w 484"/>
              <a:gd name="T11" fmla="*/ 0 h 202"/>
              <a:gd name="T12" fmla="*/ 2147483647 w 484"/>
              <a:gd name="T13" fmla="*/ 2147483647 h 202"/>
              <a:gd name="T14" fmla="*/ 2147483647 w 484"/>
              <a:gd name="T15" fmla="*/ 2147483647 h 202"/>
              <a:gd name="T16" fmla="*/ 2147483647 w 484"/>
              <a:gd name="T17" fmla="*/ 2147483647 h 202"/>
              <a:gd name="T18" fmla="*/ 2147483647 w 484"/>
              <a:gd name="T19" fmla="*/ 2147483647 h 2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4"/>
              <a:gd name="T31" fmla="*/ 0 h 202"/>
              <a:gd name="T32" fmla="*/ 484 w 484"/>
              <a:gd name="T33" fmla="*/ 202 h 2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4" h="202">
                <a:moveTo>
                  <a:pt x="0" y="202"/>
                </a:moveTo>
                <a:cubicBezTo>
                  <a:pt x="41" y="195"/>
                  <a:pt x="75" y="187"/>
                  <a:pt x="109" y="163"/>
                </a:cubicBezTo>
                <a:cubicBezTo>
                  <a:pt x="114" y="155"/>
                  <a:pt x="118" y="147"/>
                  <a:pt x="125" y="140"/>
                </a:cubicBezTo>
                <a:cubicBezTo>
                  <a:pt x="132" y="134"/>
                  <a:pt x="142" y="132"/>
                  <a:pt x="148" y="125"/>
                </a:cubicBezTo>
                <a:cubicBezTo>
                  <a:pt x="158" y="113"/>
                  <a:pt x="191" y="73"/>
                  <a:pt x="203" y="54"/>
                </a:cubicBezTo>
                <a:cubicBezTo>
                  <a:pt x="192" y="23"/>
                  <a:pt x="140" y="9"/>
                  <a:pt x="109" y="0"/>
                </a:cubicBezTo>
                <a:cubicBezTo>
                  <a:pt x="56" y="16"/>
                  <a:pt x="110" y="73"/>
                  <a:pt x="117" y="125"/>
                </a:cubicBezTo>
                <a:cubicBezTo>
                  <a:pt x="124" y="178"/>
                  <a:pt x="176" y="185"/>
                  <a:pt x="226" y="202"/>
                </a:cubicBezTo>
                <a:cubicBezTo>
                  <a:pt x="315" y="187"/>
                  <a:pt x="295" y="201"/>
                  <a:pt x="382" y="179"/>
                </a:cubicBezTo>
                <a:cubicBezTo>
                  <a:pt x="445" y="163"/>
                  <a:pt x="463" y="111"/>
                  <a:pt x="484" y="9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4191000" y="1143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648200" y="5486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7772400" y="541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6477000" y="1447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8610600" y="3352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5867400" y="5029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22860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3200400" y="2438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3276600" y="4038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0386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40386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9144000" y="2438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2400">
                <a:latin typeface="Times New Roman" panose="02020603050405020304" pitchFamily="18" charset="0"/>
              </a:rPr>
              <a:t>12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362200" y="3581400"/>
            <a:ext cx="609600" cy="838200"/>
            <a:chOff x="528" y="2256"/>
            <a:chExt cx="384" cy="528"/>
          </a:xfrm>
        </p:grpSpPr>
        <p:sp>
          <p:nvSpPr>
            <p:cNvPr id="3106" name="Oval 34"/>
            <p:cNvSpPr>
              <a:spLocks noChangeArrowheads="1"/>
            </p:cNvSpPr>
            <p:nvPr/>
          </p:nvSpPr>
          <p:spPr bwMode="auto">
            <a:xfrm>
              <a:off x="528" y="254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en-US" altLang="en-US" sz="2400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 flipV="1">
              <a:off x="720" y="2256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2212708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91" grpId="0" animBg="1"/>
      <p:bldP spid="3092" grpId="0" animBg="1"/>
      <p:bldP spid="3094" grpId="0" animBg="1" autoUpdateAnimBg="0"/>
      <p:bldP spid="3095" grpId="0" animBg="1" autoUpdateAnimBg="0"/>
      <p:bldP spid="3096" grpId="0" animBg="1" autoUpdateAnimBg="0"/>
      <p:bldP spid="3097" grpId="0" animBg="1" autoUpdateAnimBg="0"/>
      <p:bldP spid="3098" grpId="0" animBg="1" autoUpdateAnimBg="0"/>
      <p:bldP spid="3099" grpId="0" animBg="1" autoUpdateAnimBg="0"/>
      <p:bldP spid="3100" grpId="0" animBg="1" autoUpdateAnimBg="0"/>
      <p:bldP spid="3101" grpId="0" animBg="1" autoUpdateAnimBg="0"/>
      <p:bldP spid="3102" grpId="0" animBg="1" autoUpdateAnimBg="0"/>
      <p:bldP spid="3103" grpId="0" animBg="1" autoUpdateAnimBg="0"/>
      <p:bldP spid="3104" grpId="0" animBg="1" autoUpdateAnimBg="0"/>
      <p:bldP spid="310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103632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9906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did you observe? Any trends? Comments? Reflections?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behavior helped the group to accomplish the task? What behavior hindered the group in completing the task?</a:t>
            </a:r>
          </a:p>
          <a:p>
            <a:pPr lvl="0"/>
            <a:r>
              <a:rPr lang="en-US" sz="2800" dirty="0"/>
              <a:t>How does this game apply to HIV care and/or your HIV program?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64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10D73-FC86-46E8-BF9C-640ED5BF44D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8e54f11-223a-4c30-b7fa-2f782613c66b"/>
    <ds:schemaRef ds:uri="588c877d-a32b-4451-819e-c2e997d91e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27567</TotalTime>
  <Words>831</Words>
  <Application>Microsoft Office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Game: Draw the Pig</vt:lpstr>
      <vt:lpstr>Individual Drawings of a Pig</vt:lpstr>
      <vt:lpstr>Instructed Drawings of a Pig</vt:lpstr>
      <vt:lpstr>Let’s Try Again!</vt:lpstr>
      <vt:lpstr>How’d We Do?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1164</cp:revision>
  <cp:lastPrinted>2018-03-26T12:55:34Z</cp:lastPrinted>
  <dcterms:created xsi:type="dcterms:W3CDTF">2010-08-08T11:41:31Z</dcterms:created>
  <dcterms:modified xsi:type="dcterms:W3CDTF">2021-02-16T00:49:16Z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