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1"/>
  </p:notesMasterIdLst>
  <p:handoutMasterIdLst>
    <p:handoutMasterId r:id="rId12"/>
  </p:handoutMasterIdLst>
  <p:sldIdLst>
    <p:sldId id="1866" r:id="rId6"/>
    <p:sldId id="2055" r:id="rId7"/>
    <p:sldId id="2051" r:id="rId8"/>
    <p:sldId id="2054" r:id="rId9"/>
    <p:sldId id="1616" r:id="rId10"/>
  </p:sldIdLst>
  <p:sldSz cx="12192000" cy="6858000"/>
  <p:notesSz cx="6858000" cy="9313863"/>
  <p:custDataLst>
    <p:tags r:id="rId13"/>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D7EC"/>
    <a:srgbClr val="BB3399"/>
    <a:srgbClr val="CC848D"/>
    <a:srgbClr val="0BC45E"/>
    <a:srgbClr val="8C4A58"/>
    <a:srgbClr val="C25862"/>
    <a:srgbClr val="C35963"/>
    <a:srgbClr val="C09095"/>
    <a:srgbClr val="B84664"/>
    <a:srgbClr val="B53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91769" autoAdjust="0"/>
  </p:normalViewPr>
  <p:slideViewPr>
    <p:cSldViewPr>
      <p:cViewPr varScale="1">
        <p:scale>
          <a:sx n="66" d="100"/>
          <a:sy n="66" d="100"/>
        </p:scale>
        <p:origin x="114"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16-02-2021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Game: Parade of Flags</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11" name="Rectangle 10">
            <a:extLst>
              <a:ext uri="{FF2B5EF4-FFF2-40B4-BE49-F238E27FC236}">
                <a16:creationId xmlns:a16="http://schemas.microsoft.com/office/drawing/2014/main" id="{891E2211-6E67-CC45-9DC8-B939065FD42F}"/>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This game was found in the book titled “Do-It-Yourself Team Building Games, Icebreakers, Energizers, and Closing Activities” which was compiled by David Greenberg </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2960888107"/>
              </p:ext>
            </p:extLst>
          </p:nvPr>
        </p:nvGraphicFramePr>
        <p:xfrm>
          <a:off x="609600" y="1397000"/>
          <a:ext cx="11125200" cy="421132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Parade of Flags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15-25 minutes</a:t>
                      </a:r>
                    </a:p>
                  </a:txBody>
                  <a:tcPr/>
                </a:tc>
                <a:extLst>
                  <a:ext uri="{0D108BD9-81ED-4DB2-BD59-A6C34878D82A}">
                    <a16:rowId xmlns:a16="http://schemas.microsoft.com/office/drawing/2014/main" val="25364982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Type of Game</a:t>
                      </a:r>
                      <a:r>
                        <a:rPr lang="en-US" dirty="0"/>
                        <a:t>: </a:t>
                      </a:r>
                      <a:r>
                        <a:rPr lang="en-US" sz="1800" kern="1200" dirty="0">
                          <a:solidFill>
                            <a:schemeClr val="tx1"/>
                          </a:solidFill>
                          <a:effectLst/>
                          <a:latin typeface="+mn-lt"/>
                          <a:ea typeface="+mn-ea"/>
                          <a:cs typeface="+mn-cs"/>
                        </a:rPr>
                        <a:t>An icebreaker that allows participants to get to know each other and to find a group identity.</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Anyone! Whether it be clinical and administrative staff, quality improvement team members, managers, or people with HIV.</a:t>
                      </a:r>
                      <a:r>
                        <a:rPr lang="en-US" sz="1800" kern="1200" dirty="0">
                          <a:solidFill>
                            <a:schemeClr val="tx1"/>
                          </a:solidFill>
                          <a:effectLst/>
                          <a:latin typeface="+mn-lt"/>
                          <a:ea typeface="+mn-ea"/>
                          <a:cs typeface="+mn-cs"/>
                        </a:rPr>
                        <a:t> This game is geared towards people who are looking to learn or get to know each other.</a:t>
                      </a:r>
                      <a:endParaRPr lang="en-US" dirty="0"/>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Engage participants in an interactive icebreaker.</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Encourage creativity and self-expression among participants.</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Become more familiar with fellow team members.</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Parade of Flags game. </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392084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0" y="1447800"/>
            <a:ext cx="10363200" cy="4172483"/>
          </a:xfrm>
        </p:spPr>
        <p:txBody>
          <a:bodyPr>
            <a:noAutofit/>
          </a:bodyPr>
          <a:lstStyle/>
          <a:p>
            <a:r>
              <a:rPr lang="en-US" dirty="0"/>
              <a:t>Step 1: Provide brief introduction of the game to participants.</a:t>
            </a:r>
          </a:p>
          <a:p>
            <a:r>
              <a:rPr lang="en-US" dirty="0"/>
              <a:t>Step 2: You have 4-5 minutes to individually design and draw a flag that depicts who participants really are. creativity is encouraged!</a:t>
            </a:r>
          </a:p>
          <a:p>
            <a:pPr lvl="1"/>
            <a:r>
              <a:rPr lang="en-US" sz="2400" dirty="0"/>
              <a:t>Express your personality, work style, value, and role on the team.</a:t>
            </a:r>
          </a:p>
          <a:p>
            <a:pPr lvl="1"/>
            <a:r>
              <a:rPr lang="en-US" sz="2400" dirty="0"/>
              <a:t>Include a motto or slogan that represents you.</a:t>
            </a:r>
          </a:p>
          <a:p>
            <a:r>
              <a:rPr lang="en-US" dirty="0"/>
              <a:t>Step 3: Instruct the entire group (or use smaller groups in breakout groups) to create one team flag incorporating elements from all the individual flags, as well as one team motto or slogan. </a:t>
            </a:r>
          </a:p>
          <a:p>
            <a:r>
              <a:rPr lang="en-US" dirty="0"/>
              <a:t>Step 4: Once the allotted time has elapsed, present and explain the team flag.</a:t>
            </a:r>
          </a:p>
        </p:txBody>
      </p:sp>
      <p:sp>
        <p:nvSpPr>
          <p:cNvPr id="2" name="Title 1"/>
          <p:cNvSpPr>
            <a:spLocks noGrp="1"/>
          </p:cNvSpPr>
          <p:nvPr>
            <p:ph type="title"/>
          </p:nvPr>
        </p:nvSpPr>
        <p:spPr/>
        <p:txBody>
          <a:bodyPr/>
          <a:lstStyle/>
          <a:p>
            <a:r>
              <a:rPr lang="en-US" dirty="0"/>
              <a:t>Parade of Flags</a:t>
            </a:r>
          </a:p>
        </p:txBody>
      </p:sp>
    </p:spTree>
    <p:extLst>
      <p:ext uri="{BB962C8B-B14F-4D97-AF65-F5344CB8AC3E}">
        <p14:creationId xmlns:p14="http://schemas.microsoft.com/office/powerpoint/2010/main" val="29637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Debriefing</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9906000" cy="4191000"/>
          </a:xfrm>
        </p:spPr>
        <p:txBody>
          <a:bodyPr/>
          <a:lstStyle/>
          <a:p>
            <a:pPr eaLnBrk="1" hangingPunct="1">
              <a:lnSpc>
                <a:spcPct val="90000"/>
              </a:lnSpc>
            </a:pPr>
            <a:r>
              <a:rPr lang="en-US" altLang="en-US" sz="2800" dirty="0">
                <a:ea typeface="ＭＳ Ｐゴシック" panose="020B0600070205080204" pitchFamily="34" charset="-128"/>
              </a:rPr>
              <a:t>What did you observe? Any trends? Comments? Reflections?</a:t>
            </a:r>
          </a:p>
          <a:p>
            <a:pPr eaLnBrk="1" hangingPunct="1">
              <a:lnSpc>
                <a:spcPct val="90000"/>
              </a:lnSpc>
            </a:pPr>
            <a:r>
              <a:rPr lang="en-US" altLang="en-US" sz="2800" dirty="0">
                <a:ea typeface="ＭＳ Ｐゴシック" panose="020B0600070205080204" pitchFamily="34" charset="-128"/>
              </a:rPr>
              <a:t>What did you learn about your team members as a result of their individual flags? </a:t>
            </a:r>
          </a:p>
          <a:p>
            <a:pPr eaLnBrk="1" hangingPunct="1">
              <a:lnSpc>
                <a:spcPct val="90000"/>
              </a:lnSpc>
            </a:pPr>
            <a:r>
              <a:rPr lang="en-US" altLang="en-US" sz="2800" dirty="0">
                <a:ea typeface="ＭＳ Ｐゴシック" panose="020B0600070205080204" pitchFamily="34" charset="-128"/>
              </a:rPr>
              <a:t>How was it decided what would be included in the group flag? Was everyone included equally in the group’s flag? </a:t>
            </a:r>
          </a:p>
          <a:p>
            <a:pPr eaLnBrk="1" hangingPunct="1">
              <a:lnSpc>
                <a:spcPct val="90000"/>
              </a:lnSpc>
            </a:pPr>
            <a:r>
              <a:rPr lang="en-US" altLang="en-US" sz="2800" dirty="0">
                <a:ea typeface="ＭＳ Ｐゴシック" panose="020B0600070205080204" pitchFamily="34" charset="-128"/>
              </a:rPr>
              <a:t>How does this activity remind you of our group’s dynamics in the workplace?</a:t>
            </a:r>
          </a:p>
          <a:p>
            <a:pPr eaLnBrk="1" hangingPunct="1">
              <a:lnSpc>
                <a:spcPct val="90000"/>
              </a:lnSpc>
            </a:pPr>
            <a:r>
              <a:rPr lang="en-US" altLang="en-US" sz="2800" dirty="0">
                <a:ea typeface="ＭＳ Ｐゴシック" panose="020B0600070205080204" pitchFamily="34" charset="-128"/>
              </a:rPr>
              <a:t>How can the conclusions of this process/game be applied to your HIV care and/or HIV program?</a:t>
            </a:r>
          </a:p>
          <a:p>
            <a:pPr eaLnBrk="1" hangingPunct="1">
              <a:lnSpc>
                <a:spcPct val="90000"/>
              </a:lnSpc>
            </a:pPr>
            <a:endParaRPr lang="en-US" altLang="en-US" sz="2800" dirty="0">
              <a:ea typeface="ＭＳ Ｐゴシック" panose="020B0600070205080204" pitchFamily="34" charset="-128"/>
            </a:endParaRPr>
          </a:p>
          <a:p>
            <a:pPr eaLnBrk="1" hangingPunct="1">
              <a:lnSpc>
                <a:spcPct val="90000"/>
              </a:lnSpc>
            </a:pPr>
            <a:endParaRPr lang="en-US" altLang="en-US" sz="2800" dirty="0">
              <a:ea typeface="ＭＳ Ｐゴシック" panose="020B0600070205080204" pitchFamily="34" charset="-128"/>
            </a:endParaRPr>
          </a:p>
          <a:p>
            <a:pPr eaLnBrk="1" hangingPunct="1">
              <a:lnSpc>
                <a:spcPct val="90000"/>
              </a:lnSpc>
            </a:pPr>
            <a:endParaRPr lang="en-US" altLang="en-US" sz="2800" dirty="0">
              <a:ea typeface="ＭＳ Ｐゴシック" panose="020B0600070205080204" pitchFamily="34" charset="-128"/>
            </a:endParaRPr>
          </a:p>
          <a:p>
            <a:pPr eaLnBrk="1" hangingPunct="1">
              <a:lnSpc>
                <a:spcPct val="90000"/>
              </a:lnSpc>
            </a:pP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279785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232B38-C342-40E1-A479-FA587C9F4817}">
  <ds:schemaRefs>
    <ds:schemaRef ds:uri="http://schemas.microsoft.com/sharepoint/v3/contenttype/forms"/>
  </ds:schemaRefs>
</ds:datastoreItem>
</file>

<file path=customXml/itemProps2.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910D73-FC86-46E8-BF9C-640ED5BF44D9}">
  <ds:schemaRefs>
    <ds:schemaRef ds:uri="48e54f11-223a-4c30-b7fa-2f782613c66b"/>
    <ds:schemaRef ds:uri="588c877d-a32b-4451-819e-c2e997d91e8d"/>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mod 11  TEAMS</Template>
  <TotalTime>27602</TotalTime>
  <Words>504</Words>
  <Application>Microsoft Office PowerPoint</Application>
  <PresentationFormat>Widescreen</PresentationFormat>
  <Paragraphs>38</Paragraphs>
  <Slides>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Parade of Flags</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1168</cp:revision>
  <cp:lastPrinted>2018-03-26T12:55:34Z</cp:lastPrinted>
  <dcterms:created xsi:type="dcterms:W3CDTF">2010-08-08T11:41:31Z</dcterms:created>
  <dcterms:modified xsi:type="dcterms:W3CDTF">2021-02-16T18:51:48Z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