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23"/>
  </p:notesMasterIdLst>
  <p:handoutMasterIdLst>
    <p:handoutMasterId r:id="rId24"/>
  </p:handoutMasterIdLst>
  <p:sldIdLst>
    <p:sldId id="1866" r:id="rId6"/>
    <p:sldId id="2055" r:id="rId7"/>
    <p:sldId id="2051" r:id="rId8"/>
    <p:sldId id="2056" r:id="rId9"/>
    <p:sldId id="2060" r:id="rId10"/>
    <p:sldId id="2062" r:id="rId11"/>
    <p:sldId id="257" r:id="rId12"/>
    <p:sldId id="2059" r:id="rId13"/>
    <p:sldId id="259" r:id="rId14"/>
    <p:sldId id="2057" r:id="rId15"/>
    <p:sldId id="2063" r:id="rId16"/>
    <p:sldId id="2064" r:id="rId17"/>
    <p:sldId id="2058" r:id="rId18"/>
    <p:sldId id="2065" r:id="rId19"/>
    <p:sldId id="2066" r:id="rId20"/>
    <p:sldId id="2054" r:id="rId21"/>
    <p:sldId id="1616" r:id="rId22"/>
  </p:sldIdLst>
  <p:sldSz cx="12192000" cy="6858000"/>
  <p:notesSz cx="6858000" cy="9313863"/>
  <p:custDataLst>
    <p:tags r:id="rId2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D7EC"/>
    <a:srgbClr val="BB3399"/>
    <a:srgbClr val="CC848D"/>
    <a:srgbClr val="0BC45E"/>
    <a:srgbClr val="8C4A58"/>
    <a:srgbClr val="C25862"/>
    <a:srgbClr val="C35963"/>
    <a:srgbClr val="C09095"/>
    <a:srgbClr val="B84664"/>
    <a:srgbClr val="B5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7" autoAdjust="0"/>
    <p:restoredTop sz="91774" autoAdjust="0"/>
  </p:normalViewPr>
  <p:slideViewPr>
    <p:cSldViewPr>
      <p:cViewPr varScale="1">
        <p:scale>
          <a:sx n="66" d="100"/>
          <a:sy n="66" d="100"/>
        </p:scale>
        <p:origin x="12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16-02-2021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3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3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3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2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Scavenger Hunt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8EC0B-2554-534C-948A-54C0D2FE3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1963"/>
            <a:ext cx="9144000" cy="2476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000" kern="0" dirty="0">
                <a:solidFill>
                  <a:srgbClr val="000000"/>
                </a:solidFill>
              </a:rPr>
              <a:t>Source: This game comes from “Games Trainers Play, by Edward E. Scannell and John W. </a:t>
            </a:r>
            <a:r>
              <a:rPr lang="en-US" altLang="en-US" sz="1000" kern="0" dirty="0" err="1">
                <a:solidFill>
                  <a:srgbClr val="000000"/>
                </a:solidFill>
              </a:rPr>
              <a:t>Newstrom</a:t>
            </a:r>
            <a:r>
              <a:rPr lang="en-US" altLang="en-US" sz="1000" kern="0" dirty="0">
                <a:solidFill>
                  <a:srgbClr val="000000"/>
                </a:solidFill>
              </a:rPr>
              <a:t> (“New York: </a:t>
            </a:r>
            <a:r>
              <a:rPr lang="en-US" altLang="en-US" sz="1000" kern="0" dirty="0" err="1">
                <a:solidFill>
                  <a:srgbClr val="000000"/>
                </a:solidFill>
              </a:rPr>
              <a:t>McGrawHill</a:t>
            </a:r>
            <a:r>
              <a:rPr lang="en-US" altLang="en-US" sz="1000" kern="0" dirty="0">
                <a:solidFill>
                  <a:srgbClr val="000000"/>
                </a:solidFill>
              </a:rPr>
              <a:t>, 1980, p. 51).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5C76D-67ED-4A45-A35B-A57281354099}"/>
              </a:ext>
            </a:extLst>
          </p:cNvPr>
          <p:cNvSpPr txBox="1"/>
          <p:nvPr/>
        </p:nvSpPr>
        <p:spPr>
          <a:xfrm>
            <a:off x="2352675" y="609600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Scavenger Hunt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ED5B5-4FB6-44F0-8581-2834C153D700}"/>
              </a:ext>
            </a:extLst>
          </p:cNvPr>
          <p:cNvSpPr txBox="1"/>
          <p:nvPr/>
        </p:nvSpPr>
        <p:spPr>
          <a:xfrm>
            <a:off x="838200" y="2708970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Find items related to the </a:t>
            </a:r>
            <a:r>
              <a:rPr lang="en-US" sz="3200" b="1" dirty="0" err="1">
                <a:latin typeface="Garamond" panose="02020404030301010803" pitchFamily="18" charset="0"/>
              </a:rPr>
              <a:t>create+equity</a:t>
            </a:r>
            <a:r>
              <a:rPr lang="en-US" sz="3200" b="1" dirty="0">
                <a:latin typeface="Garamond" panose="02020404030301010803" pitchFamily="18" charset="0"/>
              </a:rPr>
              <a:t> Collaborative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80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3882B-47C0-4D4C-ACE5-4DE9AE18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02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3882B-47C0-4D4C-ACE5-4DE9AE18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2AC13-8282-424C-9595-720987113888}"/>
              </a:ext>
            </a:extLst>
          </p:cNvPr>
          <p:cNvSpPr txBox="1"/>
          <p:nvPr/>
        </p:nvSpPr>
        <p:spPr>
          <a:xfrm>
            <a:off x="298931" y="187677"/>
            <a:ext cx="30347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create+equity</a:t>
            </a:r>
            <a:r>
              <a:rPr lang="en-US" dirty="0">
                <a:solidFill>
                  <a:srgbClr val="FF0000"/>
                </a:solidFill>
              </a:rPr>
              <a:t> Collaborative = 10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DFDA9B-85E7-49E2-9347-602C3D1D5B7F}"/>
              </a:ext>
            </a:extLst>
          </p:cNvPr>
          <p:cNvSpPr/>
          <p:nvPr/>
        </p:nvSpPr>
        <p:spPr>
          <a:xfrm>
            <a:off x="4306559" y="162714"/>
            <a:ext cx="603389" cy="1258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BEBF348-EF37-461D-B8DC-6E40FE328C1D}"/>
              </a:ext>
            </a:extLst>
          </p:cNvPr>
          <p:cNvSpPr/>
          <p:nvPr/>
        </p:nvSpPr>
        <p:spPr>
          <a:xfrm>
            <a:off x="4007356" y="1683845"/>
            <a:ext cx="2626057" cy="1413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7F3FEBB-36B2-4E30-A163-750A987C8FA6}"/>
              </a:ext>
            </a:extLst>
          </p:cNvPr>
          <p:cNvSpPr/>
          <p:nvPr/>
        </p:nvSpPr>
        <p:spPr>
          <a:xfrm>
            <a:off x="5648739" y="3824907"/>
            <a:ext cx="1951530" cy="7981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A848D59-13D7-456E-9480-F4DA3CE582DA}"/>
              </a:ext>
            </a:extLst>
          </p:cNvPr>
          <p:cNvSpPr/>
          <p:nvPr/>
        </p:nvSpPr>
        <p:spPr>
          <a:xfrm rot="1619105">
            <a:off x="577400" y="2133861"/>
            <a:ext cx="2057437" cy="1177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EDF441C-5759-4FA4-966F-7BF20D7E9471}"/>
              </a:ext>
            </a:extLst>
          </p:cNvPr>
          <p:cNvSpPr/>
          <p:nvPr/>
        </p:nvSpPr>
        <p:spPr>
          <a:xfrm>
            <a:off x="255453" y="4753173"/>
            <a:ext cx="2011342" cy="1397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82836A-4EFF-48C4-8CE8-96C5F73C453D}"/>
              </a:ext>
            </a:extLst>
          </p:cNvPr>
          <p:cNvSpPr/>
          <p:nvPr/>
        </p:nvSpPr>
        <p:spPr>
          <a:xfrm>
            <a:off x="8388793" y="768698"/>
            <a:ext cx="1605218" cy="1891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857523-9602-4202-9273-D9B1A6A7D776}"/>
              </a:ext>
            </a:extLst>
          </p:cNvPr>
          <p:cNvSpPr/>
          <p:nvPr/>
        </p:nvSpPr>
        <p:spPr>
          <a:xfrm rot="16503027">
            <a:off x="7365894" y="63509"/>
            <a:ext cx="1688677" cy="1522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D90DE6F9-345F-4BB1-8DCD-8604A0AAC528}"/>
              </a:ext>
            </a:extLst>
          </p:cNvPr>
          <p:cNvSpPr/>
          <p:nvPr/>
        </p:nvSpPr>
        <p:spPr>
          <a:xfrm rot="15927650">
            <a:off x="10974670" y="2428536"/>
            <a:ext cx="1499778" cy="922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03ECE4-9A12-E64F-B608-55C6D5C9845B}"/>
              </a:ext>
            </a:extLst>
          </p:cNvPr>
          <p:cNvSpPr/>
          <p:nvPr/>
        </p:nvSpPr>
        <p:spPr>
          <a:xfrm>
            <a:off x="2521054" y="-145415"/>
            <a:ext cx="1609840" cy="1021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F85930D-CA28-1A47-AAE5-B2338460A599}"/>
              </a:ext>
            </a:extLst>
          </p:cNvPr>
          <p:cNvSpPr/>
          <p:nvPr/>
        </p:nvSpPr>
        <p:spPr>
          <a:xfrm>
            <a:off x="9852244" y="921803"/>
            <a:ext cx="1361757" cy="2676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29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5C76D-67ED-4A45-A35B-A57281354099}"/>
              </a:ext>
            </a:extLst>
          </p:cNvPr>
          <p:cNvSpPr txBox="1"/>
          <p:nvPr/>
        </p:nvSpPr>
        <p:spPr>
          <a:xfrm>
            <a:off x="2352675" y="609600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Scavenger Hunt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ED5B5-4FB6-44F0-8581-2834C153D700}"/>
              </a:ext>
            </a:extLst>
          </p:cNvPr>
          <p:cNvSpPr txBox="1"/>
          <p:nvPr/>
        </p:nvSpPr>
        <p:spPr>
          <a:xfrm>
            <a:off x="838200" y="2708970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Find logos for organizations and collaboratives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71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3882B-47C0-4D4C-ACE5-4DE9AE18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78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3882B-47C0-4D4C-ACE5-4DE9AE18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2AC13-8282-424C-9595-720987113888}"/>
              </a:ext>
            </a:extLst>
          </p:cNvPr>
          <p:cNvSpPr txBox="1"/>
          <p:nvPr/>
        </p:nvSpPr>
        <p:spPr>
          <a:xfrm>
            <a:off x="298931" y="187677"/>
            <a:ext cx="29351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Organizational and Collaborative Logos = 20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DFDA9B-85E7-49E2-9347-602C3D1D5B7F}"/>
              </a:ext>
            </a:extLst>
          </p:cNvPr>
          <p:cNvSpPr/>
          <p:nvPr/>
        </p:nvSpPr>
        <p:spPr>
          <a:xfrm>
            <a:off x="4306559" y="162714"/>
            <a:ext cx="603389" cy="1258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BEBF348-EF37-461D-B8DC-6E40FE328C1D}"/>
              </a:ext>
            </a:extLst>
          </p:cNvPr>
          <p:cNvSpPr/>
          <p:nvPr/>
        </p:nvSpPr>
        <p:spPr>
          <a:xfrm rot="2062742">
            <a:off x="2782878" y="1986283"/>
            <a:ext cx="2937792" cy="1021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7F3FEBB-36B2-4E30-A163-750A987C8FA6}"/>
              </a:ext>
            </a:extLst>
          </p:cNvPr>
          <p:cNvSpPr/>
          <p:nvPr/>
        </p:nvSpPr>
        <p:spPr>
          <a:xfrm>
            <a:off x="7933929" y="5475790"/>
            <a:ext cx="3601986" cy="1382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A848D59-13D7-456E-9480-F4DA3CE582DA}"/>
              </a:ext>
            </a:extLst>
          </p:cNvPr>
          <p:cNvSpPr/>
          <p:nvPr/>
        </p:nvSpPr>
        <p:spPr>
          <a:xfrm>
            <a:off x="-80378" y="1466027"/>
            <a:ext cx="1484540" cy="914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EDF441C-5759-4FA4-966F-7BF20D7E9471}"/>
              </a:ext>
            </a:extLst>
          </p:cNvPr>
          <p:cNvSpPr/>
          <p:nvPr/>
        </p:nvSpPr>
        <p:spPr>
          <a:xfrm>
            <a:off x="3760097" y="6247135"/>
            <a:ext cx="2011342" cy="679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D90DE6F9-345F-4BB1-8DCD-8604A0AAC528}"/>
              </a:ext>
            </a:extLst>
          </p:cNvPr>
          <p:cNvSpPr/>
          <p:nvPr/>
        </p:nvSpPr>
        <p:spPr>
          <a:xfrm rot="15927650">
            <a:off x="11247884" y="3757292"/>
            <a:ext cx="1441683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03ECE4-9A12-E64F-B608-55C6D5C9845B}"/>
              </a:ext>
            </a:extLst>
          </p:cNvPr>
          <p:cNvSpPr/>
          <p:nvPr/>
        </p:nvSpPr>
        <p:spPr>
          <a:xfrm>
            <a:off x="3685115" y="4707588"/>
            <a:ext cx="1609840" cy="685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2DC29EC-3201-5D48-B6FF-9EC1B254DB7B}"/>
              </a:ext>
            </a:extLst>
          </p:cNvPr>
          <p:cNvSpPr/>
          <p:nvPr/>
        </p:nvSpPr>
        <p:spPr>
          <a:xfrm rot="15927650">
            <a:off x="4993189" y="5146664"/>
            <a:ext cx="2299785" cy="1106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96E8028-910F-9D41-B7E6-D7660BC7ACF2}"/>
              </a:ext>
            </a:extLst>
          </p:cNvPr>
          <p:cNvSpPr/>
          <p:nvPr/>
        </p:nvSpPr>
        <p:spPr>
          <a:xfrm rot="15927650">
            <a:off x="9314017" y="5191387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CFCAE55-FA70-254D-B304-1B7CB4D42ADA}"/>
              </a:ext>
            </a:extLst>
          </p:cNvPr>
          <p:cNvSpPr/>
          <p:nvPr/>
        </p:nvSpPr>
        <p:spPr>
          <a:xfrm rot="15927650">
            <a:off x="8796067" y="4141868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CC64DEC-6A27-474A-BC89-D7D873B97B5B}"/>
              </a:ext>
            </a:extLst>
          </p:cNvPr>
          <p:cNvSpPr/>
          <p:nvPr/>
        </p:nvSpPr>
        <p:spPr>
          <a:xfrm rot="15927650">
            <a:off x="8094702" y="1916729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2A556EB-D187-E24D-8233-96A3923C7DFC}"/>
              </a:ext>
            </a:extLst>
          </p:cNvPr>
          <p:cNvSpPr/>
          <p:nvPr/>
        </p:nvSpPr>
        <p:spPr>
          <a:xfrm rot="15927650">
            <a:off x="7254611" y="1634811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84861E-0ACD-B94F-8F6F-8DC5113A39F8}"/>
              </a:ext>
            </a:extLst>
          </p:cNvPr>
          <p:cNvSpPr/>
          <p:nvPr/>
        </p:nvSpPr>
        <p:spPr>
          <a:xfrm rot="15927650">
            <a:off x="795496" y="6497417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310C1F-4ECA-7942-9CF3-DFC0A67E8ACB}"/>
              </a:ext>
            </a:extLst>
          </p:cNvPr>
          <p:cNvSpPr/>
          <p:nvPr/>
        </p:nvSpPr>
        <p:spPr>
          <a:xfrm rot="15927650">
            <a:off x="-71290" y="6494947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B122841-1B0A-B848-BB9B-99C75DE9DBED}"/>
              </a:ext>
            </a:extLst>
          </p:cNvPr>
          <p:cNvSpPr/>
          <p:nvPr/>
        </p:nvSpPr>
        <p:spPr>
          <a:xfrm rot="15927650">
            <a:off x="3529245" y="4451256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F2EE42-C292-ED41-BD06-E0099822A597}"/>
              </a:ext>
            </a:extLst>
          </p:cNvPr>
          <p:cNvSpPr/>
          <p:nvPr/>
        </p:nvSpPr>
        <p:spPr>
          <a:xfrm rot="15927650">
            <a:off x="8528061" y="-95386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531BDBB-EC10-3D46-9F70-1A5FEB55B3B3}"/>
              </a:ext>
            </a:extLst>
          </p:cNvPr>
          <p:cNvSpPr/>
          <p:nvPr/>
        </p:nvSpPr>
        <p:spPr>
          <a:xfrm rot="15927650">
            <a:off x="7516687" y="-104295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6171823-0441-E048-B6BF-CE2594152B8C}"/>
              </a:ext>
            </a:extLst>
          </p:cNvPr>
          <p:cNvSpPr/>
          <p:nvPr/>
        </p:nvSpPr>
        <p:spPr>
          <a:xfrm rot="15927650">
            <a:off x="2602625" y="3796635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F946D3-3811-224D-8688-8CDB46300262}"/>
              </a:ext>
            </a:extLst>
          </p:cNvPr>
          <p:cNvSpPr/>
          <p:nvPr/>
        </p:nvSpPr>
        <p:spPr>
          <a:xfrm rot="15927650">
            <a:off x="4824294" y="4419430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770B9D-7664-E348-BBE0-90B470726A73}"/>
              </a:ext>
            </a:extLst>
          </p:cNvPr>
          <p:cNvSpPr/>
          <p:nvPr/>
        </p:nvSpPr>
        <p:spPr>
          <a:xfrm rot="15927650">
            <a:off x="9738168" y="4930400"/>
            <a:ext cx="377232" cy="507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26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9906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did you observe? Any trends? Thoughtful comments?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did your team go about carrying out the task? On reflection, did this method work well?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did you learn about how they work as a team? How will what they learned affect your work on your next team task?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How </a:t>
            </a:r>
            <a:r>
              <a:rPr lang="en-US" altLang="en-US" sz="2800" dirty="0">
                <a:ea typeface="ＭＳ Ｐゴシック" panose="020B0600070205080204" pitchFamily="34" charset="-128"/>
              </a:rPr>
              <a:t>can the conclusions of this process/game be applied to your HIV care and/or HIV program?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85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77644"/>
            <a:ext cx="10363200" cy="762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90437"/>
              </p:ext>
            </p:extLst>
          </p:nvPr>
        </p:nvGraphicFramePr>
        <p:xfrm>
          <a:off x="609600" y="1397000"/>
          <a:ext cx="11125200" cy="4211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Scavenger 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15-30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team-based game that emphasizes interaction and teamwork.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Anyone, whether it is clinical and administrative staff, quality improvement team members, managers, people with HIV.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that working as a team can be a different experience, even for people who previously have worked together.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 participants or team members to each other.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people understand their own team working styles.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more about a specific content area (e.g., quality improvement, HIV).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Scavenger </a:t>
                      </a:r>
                      <a:r>
                        <a:rPr lang="en-US"/>
                        <a:t>Hunt game</a:t>
                      </a:r>
                      <a:r>
                        <a:rPr lang="en-US" dirty="0"/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4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20849"/>
            <a:ext cx="10363200" cy="3999434"/>
          </a:xfrm>
        </p:spPr>
        <p:txBody>
          <a:bodyPr>
            <a:normAutofit/>
          </a:bodyPr>
          <a:lstStyle/>
          <a:p>
            <a:r>
              <a:rPr lang="en-US" b="1" dirty="0"/>
              <a:t>Goal: To find all items on a provided picture related to a specific question.</a:t>
            </a:r>
          </a:p>
          <a:p>
            <a:r>
              <a:rPr lang="en-US" dirty="0"/>
              <a:t>Step 1: Teams are formed and active collaboration is encouraged.</a:t>
            </a:r>
          </a:p>
          <a:p>
            <a:r>
              <a:rPr lang="en-US" dirty="0"/>
              <a:t>Step 2: A specific question is posted by the facilitator and each team is asked to find all relevant pictures on the scavenger hunt picture.</a:t>
            </a:r>
          </a:p>
          <a:p>
            <a:r>
              <a:rPr lang="en-US" dirty="0"/>
              <a:t>Step 3: You have 2 minutes per question.</a:t>
            </a:r>
          </a:p>
          <a:p>
            <a:r>
              <a:rPr lang="en-US" dirty="0"/>
              <a:t>Step 4: Each team shares how many items they found and presents the items found.</a:t>
            </a:r>
          </a:p>
          <a:p>
            <a:r>
              <a:rPr lang="en-US" dirty="0"/>
              <a:t>Step 5: Proceed to the next question using the same the scavenger hunt picture.</a:t>
            </a:r>
          </a:p>
          <a:p>
            <a:r>
              <a:rPr lang="en-US" dirty="0"/>
              <a:t>Step 6: Identify the winning team!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Scavenger Hunt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7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5C76D-67ED-4A45-A35B-A57281354099}"/>
              </a:ext>
            </a:extLst>
          </p:cNvPr>
          <p:cNvSpPr txBox="1"/>
          <p:nvPr/>
        </p:nvSpPr>
        <p:spPr>
          <a:xfrm>
            <a:off x="2352675" y="609600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Scavenger Hunt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ED5B5-4FB6-44F0-8581-2834C153D700}"/>
              </a:ext>
            </a:extLst>
          </p:cNvPr>
          <p:cNvSpPr txBox="1"/>
          <p:nvPr/>
        </p:nvSpPr>
        <p:spPr>
          <a:xfrm>
            <a:off x="838200" y="2708970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Find CQII sponsored publications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24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3882B-47C0-4D4C-ACE5-4DE9AE18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89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79832CF-977D-5B4E-AF80-4B113DB11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B490CA84-4266-4745-A335-A6E4932F8FF0}"/>
              </a:ext>
            </a:extLst>
          </p:cNvPr>
          <p:cNvSpPr/>
          <p:nvPr/>
        </p:nvSpPr>
        <p:spPr>
          <a:xfrm>
            <a:off x="6742928" y="4554601"/>
            <a:ext cx="1363374" cy="1884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AA848D59-13D7-456E-9480-F4DA3CE582DA}"/>
              </a:ext>
            </a:extLst>
          </p:cNvPr>
          <p:cNvSpPr/>
          <p:nvPr/>
        </p:nvSpPr>
        <p:spPr>
          <a:xfrm>
            <a:off x="10101836" y="-117000"/>
            <a:ext cx="2066926" cy="1138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EDF441C-5759-4FA4-966F-7BF20D7E9471}"/>
              </a:ext>
            </a:extLst>
          </p:cNvPr>
          <p:cNvSpPr/>
          <p:nvPr/>
        </p:nvSpPr>
        <p:spPr>
          <a:xfrm>
            <a:off x="-102568" y="5503290"/>
            <a:ext cx="1114259" cy="1573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857523-9602-4202-9273-D9B1A6A7D776}"/>
              </a:ext>
            </a:extLst>
          </p:cNvPr>
          <p:cNvSpPr/>
          <p:nvPr/>
        </p:nvSpPr>
        <p:spPr>
          <a:xfrm rot="16503027">
            <a:off x="5219596" y="-287462"/>
            <a:ext cx="2150200" cy="2529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D90DE6F9-345F-4BB1-8DCD-8604A0AAC528}"/>
              </a:ext>
            </a:extLst>
          </p:cNvPr>
          <p:cNvSpPr/>
          <p:nvPr/>
        </p:nvSpPr>
        <p:spPr>
          <a:xfrm rot="15927650">
            <a:off x="10345516" y="4729597"/>
            <a:ext cx="1934973" cy="18621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03ECE4-9A12-E64F-B608-55C6D5C9845B}"/>
              </a:ext>
            </a:extLst>
          </p:cNvPr>
          <p:cNvSpPr/>
          <p:nvPr/>
        </p:nvSpPr>
        <p:spPr>
          <a:xfrm>
            <a:off x="9531427" y="3815523"/>
            <a:ext cx="2432327" cy="126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F85930D-CA28-1A47-AAE5-B2338460A599}"/>
              </a:ext>
            </a:extLst>
          </p:cNvPr>
          <p:cNvSpPr/>
          <p:nvPr/>
        </p:nvSpPr>
        <p:spPr>
          <a:xfrm>
            <a:off x="2466853" y="2224581"/>
            <a:ext cx="1911399" cy="1969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108D37B-518C-B743-AD97-F9080B8FCC50}"/>
              </a:ext>
            </a:extLst>
          </p:cNvPr>
          <p:cNvSpPr/>
          <p:nvPr/>
        </p:nvSpPr>
        <p:spPr>
          <a:xfrm>
            <a:off x="-21457" y="-100456"/>
            <a:ext cx="1607111" cy="1838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2AC13-8282-424C-9595-720987113888}"/>
              </a:ext>
            </a:extLst>
          </p:cNvPr>
          <p:cNvSpPr txBox="1"/>
          <p:nvPr/>
        </p:nvSpPr>
        <p:spPr>
          <a:xfrm>
            <a:off x="1208533" y="153344"/>
            <a:ext cx="19787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CQII Guides = 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931FDF-C68A-0645-A169-DBA33E2F7A05}"/>
              </a:ext>
            </a:extLst>
          </p:cNvPr>
          <p:cNvSpPr/>
          <p:nvPr/>
        </p:nvSpPr>
        <p:spPr>
          <a:xfrm>
            <a:off x="749364" y="5464152"/>
            <a:ext cx="1114259" cy="1573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48B175C-9007-6344-A18A-C997950E5CF2}"/>
              </a:ext>
            </a:extLst>
          </p:cNvPr>
          <p:cNvSpPr/>
          <p:nvPr/>
        </p:nvSpPr>
        <p:spPr>
          <a:xfrm>
            <a:off x="1805875" y="5207372"/>
            <a:ext cx="2424077" cy="1573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27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5C76D-67ED-4A45-A35B-A57281354099}"/>
              </a:ext>
            </a:extLst>
          </p:cNvPr>
          <p:cNvSpPr txBox="1"/>
          <p:nvPr/>
        </p:nvSpPr>
        <p:spPr>
          <a:xfrm>
            <a:off x="2352675" y="609600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Scavenger Hunt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ED5B5-4FB6-44F0-8581-2834C153D700}"/>
              </a:ext>
            </a:extLst>
          </p:cNvPr>
          <p:cNvSpPr txBox="1"/>
          <p:nvPr/>
        </p:nvSpPr>
        <p:spPr>
          <a:xfrm>
            <a:off x="838200" y="2708970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Find quality improvement training-related items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58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3882B-47C0-4D4C-ACE5-4DE9AE18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FCCBE072-3D2E-D744-BD1A-5435E664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" y="3213871"/>
            <a:ext cx="2355533" cy="1026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3882B-47C0-4D4C-ACE5-4DE9AE189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581" r="11256"/>
          <a:stretch/>
        </p:blipFill>
        <p:spPr>
          <a:xfrm>
            <a:off x="1799147" y="4332280"/>
            <a:ext cx="2579297" cy="11435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1BF2F5-F1BC-4067-8C56-84B0281CD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7" y="4806226"/>
            <a:ext cx="1851796" cy="127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76D8B-8918-486C-98BF-AF3A74B6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204608" y="580086"/>
            <a:ext cx="868191" cy="3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7AB3-336D-4C15-9268-37824F69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1889" y="3937824"/>
            <a:ext cx="1062652" cy="32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BC774-94FF-4AD6-8969-5569CBC6C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4203936" y="6500217"/>
            <a:ext cx="1157162" cy="366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F1C57-1FBD-4A56-8AD5-C683FAEAE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308" y="2569352"/>
            <a:ext cx="2066926" cy="275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9ACA-633D-4264-8044-709E2FA255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0" y="5744065"/>
            <a:ext cx="847559" cy="1113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A48B8-A502-4526-8934-1E1AB9E38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1872" y="4630632"/>
            <a:ext cx="1335806" cy="1771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96A155-C074-4AC8-B942-67A3FC1207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2211876" y="4983589"/>
            <a:ext cx="1579800" cy="208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1BF3D-0181-4B26-AB8B-A903DF6F2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777" y="4806226"/>
            <a:ext cx="1514012" cy="2008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3E909-B667-4572-BC4A-B889584117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286907" y="-230268"/>
            <a:ext cx="1982126" cy="2554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C417-D0E9-42DB-929C-F22330481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01880" y="-23581"/>
            <a:ext cx="1971358" cy="26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98077-E94C-493D-B1FF-66CF838DA4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6816" y="78213"/>
            <a:ext cx="1312813" cy="1680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33CCAE-901F-43EA-8707-FFC18BC9A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9713">
            <a:off x="8444267" y="292324"/>
            <a:ext cx="1778982" cy="2324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D67-8D1E-446F-AD98-E226FC15FB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45792">
            <a:off x="390367" y="2449529"/>
            <a:ext cx="2241141" cy="10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60898-0514-4125-8A82-2A9F1399AE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9261698" y="1727529"/>
            <a:ext cx="2520749" cy="1109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A636A7-AC75-43A2-B0E9-5B95B75B9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12" y="4122889"/>
            <a:ext cx="1508714" cy="7530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C1A01-191F-4545-A419-217EBC3551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0172" y="304627"/>
            <a:ext cx="2669118" cy="155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CFAE3-EB34-41F4-B8CF-4480BA1D49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8831" y="64603"/>
            <a:ext cx="1161941" cy="153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87754-21BF-434C-9BE1-5B6D0828FB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2822" y="5686445"/>
            <a:ext cx="847559" cy="1128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43FDDA-2ED8-4477-BA4A-C30EEC1BAA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0800000">
            <a:off x="8012209" y="5630748"/>
            <a:ext cx="3301755" cy="11438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A31B89-948E-44AB-87BB-F17B1DEF75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16200000">
            <a:off x="5004301" y="5087748"/>
            <a:ext cx="2303398" cy="12371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82680-50E5-4F9C-94E6-BE963465FEA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812" y="1672429"/>
            <a:ext cx="1330788" cy="4775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2C5FC2-C95E-4993-BDA1-89EAD0C3FD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79102" y="4754758"/>
            <a:ext cx="1597900" cy="52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2347A8-3A8D-4D9B-89E0-98BCE7FD5E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88158" y="2852702"/>
            <a:ext cx="3044150" cy="1666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9DB9AE-07DD-4A84-81E2-CF27B738AE7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9014986">
            <a:off x="5279942" y="2737112"/>
            <a:ext cx="2458326" cy="74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ECE599-CEF3-42C1-BD68-C2A024E83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25462" y="1988159"/>
            <a:ext cx="1085850" cy="5480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7C556B-D8B1-48B8-8AD2-A1F586B31E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9957" y="2392063"/>
            <a:ext cx="811302" cy="433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36CE6C-6C0D-4799-9E87-0BCBE375EC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584693" y="5412959"/>
            <a:ext cx="2225558" cy="1070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DE7AB9-C103-4A50-8D29-F6CC66D799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44873" y="3955194"/>
            <a:ext cx="1295398" cy="6015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F7926E-EB9B-4118-B4D1-EA2403AC0EE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23646" y="97658"/>
            <a:ext cx="1141606" cy="5203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E7B53-E488-4753-9BDB-AB721A4DB8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200000">
            <a:off x="11227425" y="2649027"/>
            <a:ext cx="1143618" cy="52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679051-E4E5-4EC2-9BB1-B85CFE1EA96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31848" y="1873656"/>
            <a:ext cx="2302466" cy="107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41DF9-63BC-482F-A736-146305EDD9D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260381">
            <a:off x="2788295" y="2217543"/>
            <a:ext cx="3024757" cy="895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2AC13-8282-424C-9595-720987113888}"/>
              </a:ext>
            </a:extLst>
          </p:cNvPr>
          <p:cNvSpPr txBox="1"/>
          <p:nvPr/>
        </p:nvSpPr>
        <p:spPr>
          <a:xfrm>
            <a:off x="298932" y="187677"/>
            <a:ext cx="30347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QI Training Resources = 12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DFDA9B-85E7-49E2-9347-602C3D1D5B7F}"/>
              </a:ext>
            </a:extLst>
          </p:cNvPr>
          <p:cNvSpPr/>
          <p:nvPr/>
        </p:nvSpPr>
        <p:spPr>
          <a:xfrm>
            <a:off x="7527421" y="2321176"/>
            <a:ext cx="1201773" cy="699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BEBF348-EF37-461D-B8DC-6E40FE328C1D}"/>
              </a:ext>
            </a:extLst>
          </p:cNvPr>
          <p:cNvSpPr/>
          <p:nvPr/>
        </p:nvSpPr>
        <p:spPr>
          <a:xfrm>
            <a:off x="1296240" y="1923107"/>
            <a:ext cx="1781793" cy="738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90CA84-4266-4745-A335-A6E4932F8FF0}"/>
              </a:ext>
            </a:extLst>
          </p:cNvPr>
          <p:cNvSpPr/>
          <p:nvPr/>
        </p:nvSpPr>
        <p:spPr>
          <a:xfrm>
            <a:off x="6634314" y="2860767"/>
            <a:ext cx="3301753" cy="1670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753EAE-DF9B-4FED-8915-4AF58FFE6DD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75430" y="3653921"/>
            <a:ext cx="1972132" cy="112875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7F3FEBB-36B2-4E30-A163-750A987C8FA6}"/>
              </a:ext>
            </a:extLst>
          </p:cNvPr>
          <p:cNvSpPr/>
          <p:nvPr/>
        </p:nvSpPr>
        <p:spPr>
          <a:xfrm>
            <a:off x="3249227" y="3563134"/>
            <a:ext cx="2432327" cy="126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A848D59-13D7-456E-9480-F4DA3CE582DA}"/>
              </a:ext>
            </a:extLst>
          </p:cNvPr>
          <p:cNvSpPr/>
          <p:nvPr/>
        </p:nvSpPr>
        <p:spPr>
          <a:xfrm>
            <a:off x="1643699" y="4184570"/>
            <a:ext cx="1781793" cy="738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EDF441C-5759-4FA4-966F-7BF20D7E9471}"/>
              </a:ext>
            </a:extLst>
          </p:cNvPr>
          <p:cNvSpPr/>
          <p:nvPr/>
        </p:nvSpPr>
        <p:spPr>
          <a:xfrm>
            <a:off x="-102568" y="5503290"/>
            <a:ext cx="1114259" cy="1573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82836A-4EFF-48C4-8CE8-96C5F73C453D}"/>
              </a:ext>
            </a:extLst>
          </p:cNvPr>
          <p:cNvSpPr/>
          <p:nvPr/>
        </p:nvSpPr>
        <p:spPr>
          <a:xfrm>
            <a:off x="-122950" y="3066545"/>
            <a:ext cx="1997281" cy="1203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857523-9602-4202-9273-D9B1A6A7D776}"/>
              </a:ext>
            </a:extLst>
          </p:cNvPr>
          <p:cNvSpPr/>
          <p:nvPr/>
        </p:nvSpPr>
        <p:spPr>
          <a:xfrm rot="16503027">
            <a:off x="5219596" y="-287462"/>
            <a:ext cx="2150200" cy="2529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7DE8621-887D-294C-821D-92856292152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60279" y="4647500"/>
            <a:ext cx="1698830" cy="9260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3EFCC8-38B8-F345-B8D7-8747D986C4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91357" y="2471090"/>
            <a:ext cx="1488419" cy="165061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D90DE6F9-345F-4BB1-8DCD-8604A0AAC528}"/>
              </a:ext>
            </a:extLst>
          </p:cNvPr>
          <p:cNvSpPr/>
          <p:nvPr/>
        </p:nvSpPr>
        <p:spPr>
          <a:xfrm rot="15927650">
            <a:off x="8211762" y="4117641"/>
            <a:ext cx="1499778" cy="18621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E03ECE4-9A12-E64F-B608-55C6D5C9845B}"/>
              </a:ext>
            </a:extLst>
          </p:cNvPr>
          <p:cNvSpPr/>
          <p:nvPr/>
        </p:nvSpPr>
        <p:spPr>
          <a:xfrm>
            <a:off x="9531427" y="3815523"/>
            <a:ext cx="2432327" cy="126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F85930D-CA28-1A47-AAE5-B2338460A599}"/>
              </a:ext>
            </a:extLst>
          </p:cNvPr>
          <p:cNvSpPr/>
          <p:nvPr/>
        </p:nvSpPr>
        <p:spPr>
          <a:xfrm>
            <a:off x="2466853" y="2224581"/>
            <a:ext cx="1911399" cy="1969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39F2C68-1137-5943-ACB9-6E7721914834}"/>
              </a:ext>
            </a:extLst>
          </p:cNvPr>
          <p:cNvSpPr/>
          <p:nvPr/>
        </p:nvSpPr>
        <p:spPr>
          <a:xfrm>
            <a:off x="739110" y="5448861"/>
            <a:ext cx="1114259" cy="1573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330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10D73-FC86-46E8-BF9C-640ED5BF44D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8e54f11-223a-4c30-b7fa-2f782613c66b"/>
    <ds:schemaRef ds:uri="588c877d-a32b-4451-819e-c2e997d91e8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27686</TotalTime>
  <Words>549</Words>
  <Application>Microsoft Office PowerPoint</Application>
  <PresentationFormat>Widescreen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Scavenger Hunt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1178</cp:revision>
  <cp:lastPrinted>2018-03-26T12:55:34Z</cp:lastPrinted>
  <dcterms:created xsi:type="dcterms:W3CDTF">2010-08-08T11:41:31Z</dcterms:created>
  <dcterms:modified xsi:type="dcterms:W3CDTF">2021-02-16T17:29:04Z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