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8" r:id="rId2"/>
    <p:sldId id="289" r:id="rId3"/>
    <p:sldId id="287" r:id="rId4"/>
    <p:sldId id="307" r:id="rId5"/>
    <p:sldId id="259" r:id="rId6"/>
    <p:sldId id="290" r:id="rId7"/>
    <p:sldId id="314" r:id="rId8"/>
    <p:sldId id="300" r:id="rId9"/>
    <p:sldId id="299" r:id="rId10"/>
    <p:sldId id="306" r:id="rId11"/>
    <p:sldId id="262" r:id="rId12"/>
    <p:sldId id="301" r:id="rId13"/>
    <p:sldId id="313" r:id="rId14"/>
    <p:sldId id="312" r:id="rId15"/>
    <p:sldId id="309" r:id="rId16"/>
    <p:sldId id="310" r:id="rId17"/>
    <p:sldId id="308" r:id="rId18"/>
    <p:sldId id="302" r:id="rId19"/>
    <p:sldId id="297" r:id="rId20"/>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77" autoAdjust="0"/>
    <p:restoredTop sz="99821" autoAdjust="0"/>
  </p:normalViewPr>
  <p:slideViewPr>
    <p:cSldViewPr>
      <p:cViewPr>
        <p:scale>
          <a:sx n="116" d="100"/>
          <a:sy n="116" d="100"/>
        </p:scale>
        <p:origin x="-33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6" d="100"/>
          <a:sy n="96" d="100"/>
        </p:scale>
        <p:origin x="1662" y="7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6" name="Rectangle 4"/>
          <p:cNvSpPr>
            <a:spLocks noGrp="1" noChangeArrowheads="1"/>
          </p:cNvSpPr>
          <p:nvPr>
            <p:ph type="ftr" sz="quarter" idx="2"/>
          </p:nvPr>
        </p:nvSpPr>
        <p:spPr bwMode="auto">
          <a:xfrm>
            <a:off x="0" y="8842375"/>
            <a:ext cx="30559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800">
                <a:latin typeface="Arial" charset="0"/>
                <a:cs typeface="Arial" charset="0"/>
              </a:defRPr>
            </a:lvl1pPr>
          </a:lstStyle>
          <a:p>
            <a:pPr>
              <a:defRPr/>
            </a:pPr>
            <a:r>
              <a:rPr lang="en-US"/>
              <a:t>EGM Consulting, LLC for </a:t>
            </a:r>
            <a:r>
              <a:rPr lang="en-US" smtClean="0"/>
              <a:t>the TAC</a:t>
            </a:r>
            <a:endParaRPr lang="en-US"/>
          </a:p>
        </p:txBody>
      </p:sp>
      <p:sp>
        <p:nvSpPr>
          <p:cNvPr id="23557" name="Rectangle 5"/>
          <p:cNvSpPr>
            <a:spLocks noGrp="1" noChangeArrowheads="1"/>
          </p:cNvSpPr>
          <p:nvPr>
            <p:ph type="sldNum" sz="quarter" idx="3"/>
          </p:nvPr>
        </p:nvSpPr>
        <p:spPr bwMode="auto">
          <a:xfrm>
            <a:off x="3995738" y="8842375"/>
            <a:ext cx="30559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900" smtClean="0"/>
            </a:lvl1pPr>
          </a:lstStyle>
          <a:p>
            <a:pPr>
              <a:defRPr/>
            </a:pPr>
            <a:fld id="{BE4B0D75-DE7D-4F11-AEF4-02DBC5376EE9}" type="slidenum">
              <a:rPr lang="en-US" altLang="en-US"/>
              <a:pPr>
                <a:defRPr/>
              </a:pPr>
              <a:t>‹#›</a:t>
            </a:fld>
            <a:endParaRPr lang="en-US" altLang="en-US"/>
          </a:p>
        </p:txBody>
      </p:sp>
      <p:sp>
        <p:nvSpPr>
          <p:cNvPr id="5" name="Header Placeholder 4"/>
          <p:cNvSpPr>
            <a:spLocks noGrp="1"/>
          </p:cNvSpPr>
          <p:nvPr>
            <p:ph type="hdr" sz="quarter"/>
          </p:nvPr>
        </p:nvSpPr>
        <p:spPr>
          <a:xfrm>
            <a:off x="3756025" y="158750"/>
            <a:ext cx="3055938" cy="465138"/>
          </a:xfrm>
          <a:prstGeom prst="rect">
            <a:avLst/>
          </a:prstGeom>
        </p:spPr>
        <p:txBody>
          <a:bodyPr vert="horz" lIns="91440" tIns="45720" rIns="91440" bIns="45720" rtlCol="0"/>
          <a:lstStyle>
            <a:lvl1pPr algn="r" eaLnBrk="1" hangingPunct="1">
              <a:defRPr sz="1000">
                <a:latin typeface="Arial" charset="0"/>
                <a:cs typeface="Arial" charset="0"/>
              </a:defRPr>
            </a:lvl1pPr>
          </a:lstStyle>
          <a:p>
            <a:pPr>
              <a:defRPr/>
            </a:pPr>
            <a:r>
              <a:rPr lang="en-US"/>
              <a:t>Updated 2017</a:t>
            </a:r>
          </a:p>
        </p:txBody>
      </p:sp>
      <p:sp>
        <p:nvSpPr>
          <p:cNvPr id="2" name="Date Placeholder 1"/>
          <p:cNvSpPr>
            <a:spLocks noGrp="1"/>
          </p:cNvSpPr>
          <p:nvPr>
            <p:ph type="dt" sz="quarter" idx="1"/>
          </p:nvPr>
        </p:nvSpPr>
        <p:spPr>
          <a:xfrm>
            <a:off x="0" y="157163"/>
            <a:ext cx="3055938" cy="466725"/>
          </a:xfrm>
          <a:prstGeom prst="rect">
            <a:avLst/>
          </a:prstGeom>
        </p:spPr>
        <p:txBody>
          <a:bodyPr vert="horz" lIns="91440" tIns="45720" rIns="91440" bIns="45720" rtlCol="0"/>
          <a:lstStyle>
            <a:lvl1pPr algn="l">
              <a:defRPr sz="1000">
                <a:latin typeface="Arial" panose="020B0604020202020204" pitchFamily="34" charset="0"/>
                <a:cs typeface="Arial" panose="020B0604020202020204" pitchFamily="34" charset="0"/>
              </a:defRPr>
            </a:lvl1pPr>
          </a:lstStyle>
          <a:p>
            <a:pPr>
              <a:defRPr/>
            </a:pPr>
            <a:r>
              <a:rPr lang="en-US"/>
              <a:t>Consumer Participation </a:t>
            </a:r>
          </a:p>
          <a:p>
            <a:pPr>
              <a:defRPr/>
            </a:pPr>
            <a:r>
              <a:rPr lang="en-US"/>
              <a:t>Model Training        </a:t>
            </a:r>
          </a:p>
        </p:txBody>
      </p:sp>
    </p:spTree>
    <p:extLst>
      <p:ext uri="{BB962C8B-B14F-4D97-AF65-F5344CB8AC3E}">
        <p14:creationId xmlns:p14="http://schemas.microsoft.com/office/powerpoint/2010/main" val="2612289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559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995738" y="0"/>
            <a:ext cx="30559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2532" name="Rectangle 4"/>
          <p:cNvSpPr>
            <a:spLocks noRot="1" noChangeArrowheads="1" noTextEdit="1"/>
          </p:cNvSpPr>
          <p:nvPr>
            <p:ph type="sldImg" idx="2"/>
          </p:nvPr>
        </p:nvSpPr>
        <p:spPr bwMode="auto">
          <a:xfrm>
            <a:off x="11985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4850" y="4421188"/>
            <a:ext cx="5643563"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42375"/>
            <a:ext cx="30559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995738" y="8842375"/>
            <a:ext cx="30559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1" hangingPunct="1">
              <a:defRPr sz="1200" smtClean="0"/>
            </a:lvl1pPr>
          </a:lstStyle>
          <a:p>
            <a:pPr>
              <a:defRPr/>
            </a:pPr>
            <a:fld id="{C81F5039-5933-4B66-84DD-7F7F71D3CF81}" type="slidenum">
              <a:rPr lang="en-US" altLang="en-US"/>
              <a:pPr>
                <a:defRPr/>
              </a:pPr>
              <a:t>‹#›</a:t>
            </a:fld>
            <a:endParaRPr lang="en-US" altLang="en-US"/>
          </a:p>
        </p:txBody>
      </p:sp>
    </p:spTree>
    <p:extLst>
      <p:ext uri="{BB962C8B-B14F-4D97-AF65-F5344CB8AC3E}">
        <p14:creationId xmlns:p14="http://schemas.microsoft.com/office/powerpoint/2010/main" val="20486975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635D657C-D0DE-4541-AD47-20A992E18C12}"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3FD3A023-DF8D-4D45-8622-427143EA0DBA}" type="slidenum">
              <a:rPr lang="en-US" altLang="en-US"/>
              <a:pPr>
                <a:spcBef>
                  <a:spcPct val="0"/>
                </a:spcBef>
              </a:pPr>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3796" name="Slide Number Placeholder 3"/>
          <p:cNvSpPr txBox="1">
            <a:spLocks noGrp="1"/>
          </p:cNvSpPr>
          <p:nvPr/>
        </p:nvSpPr>
        <p:spPr bwMode="auto">
          <a:xfrm>
            <a:off x="3995738" y="8842375"/>
            <a:ext cx="305593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C5116EE0-2740-4230-A940-DE1108489EBE}" type="slidenum">
              <a:rPr lang="en-US" altLang="en-US"/>
              <a:pPr algn="r" eaLnBrk="1" hangingPunct="1">
                <a:spcBef>
                  <a:spcPct val="0"/>
                </a:spcBef>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BD84F0E-DBC0-4EAB-A8F6-8676B4FD14E3}" type="slidenum">
              <a:rPr lang="en-US" altLang="en-US"/>
              <a:pPr>
                <a:spcBef>
                  <a:spcPct val="0"/>
                </a:spcBef>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31A24417-747D-462E-A0C9-37CEECAFC319}" type="slidenum">
              <a:rPr lang="en-US" altLang="en-US"/>
              <a:pPr>
                <a:spcBef>
                  <a:spcPct val="0"/>
                </a:spcBef>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68" name="Slide Number Placeholder 3"/>
          <p:cNvSpPr txBox="1">
            <a:spLocks noGrp="1"/>
          </p:cNvSpPr>
          <p:nvPr/>
        </p:nvSpPr>
        <p:spPr bwMode="auto">
          <a:xfrm>
            <a:off x="3995738" y="8842375"/>
            <a:ext cx="305593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5C2E459B-3DEA-4B8A-AC20-2A8E0A2870F2}" type="slidenum">
              <a:rPr lang="en-US" altLang="en-US"/>
              <a:pPr algn="r" eaLnBrk="1" hangingPunct="1">
                <a:spcBef>
                  <a:spcPct val="0"/>
                </a:spcBef>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2" name="Slide Number Placeholder 3"/>
          <p:cNvSpPr txBox="1">
            <a:spLocks noGrp="1"/>
          </p:cNvSpPr>
          <p:nvPr/>
        </p:nvSpPr>
        <p:spPr bwMode="auto">
          <a:xfrm>
            <a:off x="3995738" y="8842375"/>
            <a:ext cx="305593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BDA473ED-265F-453B-8F7C-3B699264D910}" type="slidenum">
              <a:rPr lang="en-US" altLang="en-US"/>
              <a:pPr algn="r" eaLnBrk="1" hangingPunct="1">
                <a:spcBef>
                  <a:spcPct val="0"/>
                </a:spcBef>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6" name="Slide Number Placeholder 3"/>
          <p:cNvSpPr txBox="1">
            <a:spLocks noGrp="1"/>
          </p:cNvSpPr>
          <p:nvPr/>
        </p:nvSpPr>
        <p:spPr bwMode="auto">
          <a:xfrm>
            <a:off x="3995738" y="8842375"/>
            <a:ext cx="305593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95365D5B-EFF4-425B-990A-782C36FAD7CB}" type="slidenum">
              <a:rPr lang="en-US" altLang="en-US"/>
              <a:pPr algn="r" eaLnBrk="1" hangingPunct="1">
                <a:spcBef>
                  <a:spcPct val="0"/>
                </a:spcBef>
              </a:pPr>
              <a:t>18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08249B18-E44C-4EDD-BDD2-5635A325DB16}"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0E480972-BEFC-489E-84B1-2068B12A4686}"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28451EC-BE9D-4801-859A-970AD6ADAAFE}"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D3689E59-251D-43B0-A7D2-01F50BAF79E7}"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9481C568-FB8D-471B-A848-30A1CB2044D4}"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0" name="Slide Number Placeholder 3"/>
          <p:cNvSpPr txBox="1">
            <a:spLocks noGrp="1"/>
          </p:cNvSpPr>
          <p:nvPr/>
        </p:nvSpPr>
        <p:spPr bwMode="auto">
          <a:xfrm>
            <a:off x="3995738" y="8842375"/>
            <a:ext cx="305593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nchor="b"/>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eaLnBrk="1" hangingPunct="1">
              <a:spcBef>
                <a:spcPct val="0"/>
              </a:spcBef>
            </a:pPr>
            <a:fld id="{D73B274A-E429-4E67-9077-792D3DD8CB65}" type="slidenum">
              <a:rPr lang="en-US" altLang="en-US"/>
              <a:pPr algn="r" eaLnBrk="1" hangingPunct="1">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661BA885-67B1-475A-B1B5-25626AA530E2}" type="slidenum">
              <a:rPr lang="en-US" altLang="en-US"/>
              <a:pPr>
                <a:spcBef>
                  <a:spcPct val="0"/>
                </a:spcBef>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9EDD02A7-2092-4CF9-B35B-B22F59F71F91}" type="slidenum">
              <a:rPr lang="en-US" altLang="en-US"/>
              <a:pPr>
                <a:spcBef>
                  <a:spcPct val="0"/>
                </a:spcBef>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06B78CC-69C5-46D7-9EDF-F1D45B8FAD3B}" type="datetime1">
              <a:rPr lang="en-US"/>
              <a:pPr>
                <a:defRPr/>
              </a:pPr>
              <a:t>2/6/2018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419A4E-4281-4ADD-BEC6-623F8FA97F13}" type="slidenum">
              <a:rPr lang="en-US" altLang="en-US"/>
              <a:pPr>
                <a:defRPr/>
              </a:pPr>
              <a:t>‹#›</a:t>
            </a:fld>
            <a:endParaRPr lang="en-US" altLang="en-US"/>
          </a:p>
        </p:txBody>
      </p:sp>
    </p:spTree>
    <p:extLst>
      <p:ext uri="{BB962C8B-B14F-4D97-AF65-F5344CB8AC3E}">
        <p14:creationId xmlns:p14="http://schemas.microsoft.com/office/powerpoint/2010/main" val="102057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368A44C-3C52-466F-9F8D-CB4514BD83AC}" type="datetime1">
              <a:rPr lang="en-US"/>
              <a:pPr>
                <a:defRPr/>
              </a:pPr>
              <a:t>2/6/2018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0A3D46-46A7-4438-9045-827A07FAC623}" type="slidenum">
              <a:rPr lang="en-US" altLang="en-US"/>
              <a:pPr>
                <a:defRPr/>
              </a:pPr>
              <a:t>‹#›</a:t>
            </a:fld>
            <a:endParaRPr lang="en-US" altLang="en-US"/>
          </a:p>
        </p:txBody>
      </p:sp>
    </p:spTree>
    <p:extLst>
      <p:ext uri="{BB962C8B-B14F-4D97-AF65-F5344CB8AC3E}">
        <p14:creationId xmlns:p14="http://schemas.microsoft.com/office/powerpoint/2010/main" val="421395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7E49275-2970-410E-9290-B57581FC37D1}" type="datetime1">
              <a:rPr lang="en-US"/>
              <a:pPr>
                <a:defRPr/>
              </a:pPr>
              <a:t>2/6/2018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55C88B-A147-47DF-A53D-76732DF03171}" type="slidenum">
              <a:rPr lang="en-US" altLang="en-US"/>
              <a:pPr>
                <a:defRPr/>
              </a:pPr>
              <a:t>‹#›</a:t>
            </a:fld>
            <a:endParaRPr lang="en-US" altLang="en-US"/>
          </a:p>
        </p:txBody>
      </p:sp>
    </p:spTree>
    <p:extLst>
      <p:ext uri="{BB962C8B-B14F-4D97-AF65-F5344CB8AC3E}">
        <p14:creationId xmlns:p14="http://schemas.microsoft.com/office/powerpoint/2010/main" val="204517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0DC417A-552F-4EA9-8014-94F7D6FDA192}" type="datetime1">
              <a:rPr lang="en-US"/>
              <a:pPr>
                <a:defRPr/>
              </a:pPr>
              <a:t>2/6/2018</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2FAC2A-6475-4BC9-A8A1-9357553DEC14}" type="slidenum">
              <a:rPr lang="en-US" altLang="en-US"/>
              <a:pPr>
                <a:defRPr/>
              </a:pPr>
              <a:t>‹#›</a:t>
            </a:fld>
            <a:endParaRPr lang="en-US" altLang="en-US"/>
          </a:p>
        </p:txBody>
      </p:sp>
    </p:spTree>
    <p:extLst>
      <p:ext uri="{BB962C8B-B14F-4D97-AF65-F5344CB8AC3E}">
        <p14:creationId xmlns:p14="http://schemas.microsoft.com/office/powerpoint/2010/main" val="63918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solidFill>
                  <a:srgbClr val="00206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9D2C72D0-86F6-4652-9F19-69D433B65D00}" type="slidenum">
              <a:rPr lang="en-US" altLang="en-US"/>
              <a:pPr>
                <a:defRPr/>
              </a:pPr>
              <a:t>‹#›</a:t>
            </a:fld>
            <a:endParaRPr lang="en-US" altLang="en-US"/>
          </a:p>
        </p:txBody>
      </p:sp>
    </p:spTree>
    <p:extLst>
      <p:ext uri="{BB962C8B-B14F-4D97-AF65-F5344CB8AC3E}">
        <p14:creationId xmlns:p14="http://schemas.microsoft.com/office/powerpoint/2010/main" val="31219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219B288-1826-432E-A99D-11EB9609157C}" type="datetime1">
              <a:rPr lang="en-US"/>
              <a:pPr>
                <a:defRPr/>
              </a:pPr>
              <a:t>2/6/2018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5743E9-98DD-4775-9EDE-B4E7AF254D21}" type="slidenum">
              <a:rPr lang="en-US" altLang="en-US"/>
              <a:pPr>
                <a:defRPr/>
              </a:pPr>
              <a:t>‹#›</a:t>
            </a:fld>
            <a:endParaRPr lang="en-US" altLang="en-US"/>
          </a:p>
        </p:txBody>
      </p:sp>
    </p:spTree>
    <p:extLst>
      <p:ext uri="{BB962C8B-B14F-4D97-AF65-F5344CB8AC3E}">
        <p14:creationId xmlns:p14="http://schemas.microsoft.com/office/powerpoint/2010/main" val="352483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6BD7D76E-9D18-48C5-8B5B-7495F6A563D3}" type="datetime1">
              <a:rPr lang="en-US"/>
              <a:pPr>
                <a:defRPr/>
              </a:pPr>
              <a:t>2/6/2018</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BD1FD9-0A17-4249-B4D8-43CD0EC4425D}" type="slidenum">
              <a:rPr lang="en-US" altLang="en-US"/>
              <a:pPr>
                <a:defRPr/>
              </a:pPr>
              <a:t>‹#›</a:t>
            </a:fld>
            <a:endParaRPr lang="en-US" altLang="en-US"/>
          </a:p>
        </p:txBody>
      </p:sp>
    </p:spTree>
    <p:extLst>
      <p:ext uri="{BB962C8B-B14F-4D97-AF65-F5344CB8AC3E}">
        <p14:creationId xmlns:p14="http://schemas.microsoft.com/office/powerpoint/2010/main" val="3508111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08BAB0F-A990-4FB8-9811-D5DE27034A72}" type="datetime1">
              <a:rPr lang="en-US"/>
              <a:pPr>
                <a:defRPr/>
              </a:pPr>
              <a:t>2/6/2018</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4859BC5-BAB0-4A1A-9C14-1FDA3CA3E921}" type="slidenum">
              <a:rPr lang="en-US" altLang="en-US"/>
              <a:pPr>
                <a:defRPr/>
              </a:pPr>
              <a:t>‹#›</a:t>
            </a:fld>
            <a:endParaRPr lang="en-US" altLang="en-US"/>
          </a:p>
        </p:txBody>
      </p:sp>
    </p:spTree>
    <p:extLst>
      <p:ext uri="{BB962C8B-B14F-4D97-AF65-F5344CB8AC3E}">
        <p14:creationId xmlns:p14="http://schemas.microsoft.com/office/powerpoint/2010/main" val="2000160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77A4C1E-3667-4F32-84B2-DD8E6D143666}" type="datetime1">
              <a:rPr lang="en-US"/>
              <a:pPr>
                <a:defRPr/>
              </a:pPr>
              <a:t>2/6/2018</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9C579A-D087-4A26-B342-B6516D95BDE1}" type="slidenum">
              <a:rPr lang="en-US" altLang="en-US"/>
              <a:pPr>
                <a:defRPr/>
              </a:pPr>
              <a:t>‹#›</a:t>
            </a:fld>
            <a:endParaRPr lang="en-US" altLang="en-US"/>
          </a:p>
        </p:txBody>
      </p:sp>
    </p:spTree>
    <p:extLst>
      <p:ext uri="{BB962C8B-B14F-4D97-AF65-F5344CB8AC3E}">
        <p14:creationId xmlns:p14="http://schemas.microsoft.com/office/powerpoint/2010/main" val="19071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CF622A-D6C9-4F52-8283-F188A5999BA4}" type="datetime1">
              <a:rPr lang="en-US"/>
              <a:pPr>
                <a:defRPr/>
              </a:pPr>
              <a:t>2/6/2018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1AD04-E4E6-4102-B758-97D64564A151}" type="slidenum">
              <a:rPr lang="en-US" altLang="en-US"/>
              <a:pPr>
                <a:defRPr/>
              </a:pPr>
              <a:t>‹#›</a:t>
            </a:fld>
            <a:endParaRPr lang="en-US" altLang="en-US"/>
          </a:p>
        </p:txBody>
      </p:sp>
    </p:spTree>
    <p:extLst>
      <p:ext uri="{BB962C8B-B14F-4D97-AF65-F5344CB8AC3E}">
        <p14:creationId xmlns:p14="http://schemas.microsoft.com/office/powerpoint/2010/main" val="23169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BB41203-8A17-4CFC-B546-94EDAF847849}" type="datetime1">
              <a:rPr lang="en-US"/>
              <a:pPr>
                <a:defRPr/>
              </a:pPr>
              <a:t>2/6/2018</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9DB270-ECAD-4FAE-8667-8E516E21309B}" type="slidenum">
              <a:rPr lang="en-US" altLang="en-US"/>
              <a:pPr>
                <a:defRPr/>
              </a:pPr>
              <a:t>‹#›</a:t>
            </a:fld>
            <a:endParaRPr lang="en-US" altLang="en-US"/>
          </a:p>
        </p:txBody>
      </p:sp>
    </p:spTree>
    <p:extLst>
      <p:ext uri="{BB962C8B-B14F-4D97-AF65-F5344CB8AC3E}">
        <p14:creationId xmlns:p14="http://schemas.microsoft.com/office/powerpoint/2010/main" val="1247294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80EDB9C9-708A-4385-A786-27A1B249F778}" type="datetime1">
              <a:rPr lang="en-US"/>
              <a:pPr>
                <a:defRPr/>
              </a:pPr>
              <a:t>2/6/2018</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7C5D05D-0D7C-4FD3-BE09-F8F45BBCEA0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rtl="0" eaLnBrk="0" fontAlgn="base" hangingPunct="0">
        <a:spcBef>
          <a:spcPct val="0"/>
        </a:spcBef>
        <a:spcAft>
          <a:spcPct val="0"/>
        </a:spcAft>
        <a:defRPr sz="4000" b="1">
          <a:solidFill>
            <a:srgbClr val="0033CC"/>
          </a:solidFill>
          <a:latin typeface="+mj-lt"/>
          <a:ea typeface="+mj-ea"/>
          <a:cs typeface="+mj-cs"/>
        </a:defRPr>
      </a:lvl1pPr>
      <a:lvl2pPr algn="ctr" rtl="0" eaLnBrk="0" fontAlgn="base" hangingPunct="0">
        <a:spcBef>
          <a:spcPct val="0"/>
        </a:spcBef>
        <a:spcAft>
          <a:spcPct val="0"/>
        </a:spcAft>
        <a:defRPr sz="4000" b="1">
          <a:solidFill>
            <a:srgbClr val="0033CC"/>
          </a:solidFill>
          <a:latin typeface="Tahoma" pitchFamily="34" charset="0"/>
          <a:cs typeface="Arial" charset="0"/>
        </a:defRPr>
      </a:lvl2pPr>
      <a:lvl3pPr algn="ctr" rtl="0" eaLnBrk="0" fontAlgn="base" hangingPunct="0">
        <a:spcBef>
          <a:spcPct val="0"/>
        </a:spcBef>
        <a:spcAft>
          <a:spcPct val="0"/>
        </a:spcAft>
        <a:defRPr sz="4000" b="1">
          <a:solidFill>
            <a:srgbClr val="0033CC"/>
          </a:solidFill>
          <a:latin typeface="Tahoma" pitchFamily="34" charset="0"/>
          <a:cs typeface="Arial" charset="0"/>
        </a:defRPr>
      </a:lvl3pPr>
      <a:lvl4pPr algn="ctr" rtl="0" eaLnBrk="0" fontAlgn="base" hangingPunct="0">
        <a:spcBef>
          <a:spcPct val="0"/>
        </a:spcBef>
        <a:spcAft>
          <a:spcPct val="0"/>
        </a:spcAft>
        <a:defRPr sz="4000" b="1">
          <a:solidFill>
            <a:srgbClr val="0033CC"/>
          </a:solidFill>
          <a:latin typeface="Tahoma" pitchFamily="34" charset="0"/>
          <a:cs typeface="Arial" charset="0"/>
        </a:defRPr>
      </a:lvl4pPr>
      <a:lvl5pPr algn="ctr" rtl="0" eaLnBrk="0" fontAlgn="base" hangingPunct="0">
        <a:spcBef>
          <a:spcPct val="0"/>
        </a:spcBef>
        <a:spcAft>
          <a:spcPct val="0"/>
        </a:spcAft>
        <a:defRPr sz="4000" b="1">
          <a:solidFill>
            <a:srgbClr val="0033CC"/>
          </a:solidFill>
          <a:latin typeface="Tahoma" pitchFamily="34" charset="0"/>
          <a:cs typeface="Arial" charset="0"/>
        </a:defRPr>
      </a:lvl5pPr>
      <a:lvl6pPr marL="457200" algn="ctr" rtl="0" fontAlgn="base">
        <a:spcBef>
          <a:spcPct val="0"/>
        </a:spcBef>
        <a:spcAft>
          <a:spcPct val="0"/>
        </a:spcAft>
        <a:defRPr sz="4000" b="1">
          <a:solidFill>
            <a:srgbClr val="0033CC"/>
          </a:solidFill>
          <a:latin typeface="Tahoma" pitchFamily="34" charset="0"/>
          <a:cs typeface="Arial" charset="0"/>
        </a:defRPr>
      </a:lvl6pPr>
      <a:lvl7pPr marL="914400" algn="ctr" rtl="0" fontAlgn="base">
        <a:spcBef>
          <a:spcPct val="0"/>
        </a:spcBef>
        <a:spcAft>
          <a:spcPct val="0"/>
        </a:spcAft>
        <a:defRPr sz="4000" b="1">
          <a:solidFill>
            <a:srgbClr val="0033CC"/>
          </a:solidFill>
          <a:latin typeface="Tahoma" pitchFamily="34" charset="0"/>
          <a:cs typeface="Arial" charset="0"/>
        </a:defRPr>
      </a:lvl7pPr>
      <a:lvl8pPr marL="1371600" algn="ctr" rtl="0" fontAlgn="base">
        <a:spcBef>
          <a:spcPct val="0"/>
        </a:spcBef>
        <a:spcAft>
          <a:spcPct val="0"/>
        </a:spcAft>
        <a:defRPr sz="4000" b="1">
          <a:solidFill>
            <a:srgbClr val="0033CC"/>
          </a:solidFill>
          <a:latin typeface="Tahoma" pitchFamily="34" charset="0"/>
          <a:cs typeface="Arial" charset="0"/>
        </a:defRPr>
      </a:lvl8pPr>
      <a:lvl9pPr marL="1828800" algn="ctr" rtl="0" fontAlgn="base">
        <a:spcBef>
          <a:spcPct val="0"/>
        </a:spcBef>
        <a:spcAft>
          <a:spcPct val="0"/>
        </a:spcAft>
        <a:defRPr sz="4000" b="1">
          <a:solidFill>
            <a:srgbClr val="0033CC"/>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0066CC"/>
        </a:buClr>
        <a:buSzPct val="12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3415BBF5-3AC4-4A1A-AB1A-EB6CBB382E9A}" type="slidenum">
              <a:rPr lang="en-US" altLang="en-US" sz="1400"/>
              <a:pPr>
                <a:spcBef>
                  <a:spcPct val="0"/>
                </a:spcBef>
                <a:buClrTx/>
                <a:buSzTx/>
                <a:buFontTx/>
                <a:buNone/>
              </a:pPr>
              <a:t>1</a:t>
            </a:fld>
            <a:endParaRPr lang="en-US" altLang="en-US" sz="1400"/>
          </a:p>
        </p:txBody>
      </p:sp>
      <p:sp>
        <p:nvSpPr>
          <p:cNvPr id="307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17D1B165-3C16-41A1-A15C-61AD53D8A9E5}" type="slidenum">
              <a:rPr lang="en-US" altLang="en-US" sz="1400"/>
              <a:pPr algn="r" eaLnBrk="1" hangingPunct="1">
                <a:spcBef>
                  <a:spcPct val="0"/>
                </a:spcBef>
                <a:buClrTx/>
                <a:buSzTx/>
                <a:buFontTx/>
                <a:buNone/>
              </a:pPr>
              <a:t>1</a:t>
            </a:fld>
            <a:endParaRPr lang="en-US" altLang="en-US" sz="1400"/>
          </a:p>
        </p:txBody>
      </p:sp>
      <p:sp>
        <p:nvSpPr>
          <p:cNvPr id="3076" name="Rectangle 2"/>
          <p:cNvSpPr>
            <a:spLocks noGrp="1" noChangeArrowheads="1"/>
          </p:cNvSpPr>
          <p:nvPr>
            <p:ph type="title"/>
          </p:nvPr>
        </p:nvSpPr>
        <p:spPr>
          <a:xfrm>
            <a:off x="381000" y="990600"/>
            <a:ext cx="8382000" cy="1600200"/>
          </a:xfrm>
        </p:spPr>
        <p:txBody>
          <a:bodyPr/>
          <a:lstStyle/>
          <a:p>
            <a:pPr eaLnBrk="1" hangingPunct="1"/>
            <a:r>
              <a:rPr lang="en-US" altLang="en-US" smtClean="0">
                <a:solidFill>
                  <a:srgbClr val="000099"/>
                </a:solidFill>
              </a:rPr>
              <a:t>PLWH/Consumer Participation: HRSA/HAB Expectations and Best Practices </a:t>
            </a:r>
            <a:br>
              <a:rPr lang="en-US" altLang="en-US" smtClean="0">
                <a:solidFill>
                  <a:srgbClr val="000099"/>
                </a:solidFill>
              </a:rPr>
            </a:br>
            <a:endParaRPr lang="en-US" altLang="en-US" smtClean="0">
              <a:solidFill>
                <a:srgbClr val="000099"/>
              </a:solidFill>
            </a:endParaRPr>
          </a:p>
        </p:txBody>
      </p:sp>
      <p:sp>
        <p:nvSpPr>
          <p:cNvPr id="3077" name="Rectangle 3"/>
          <p:cNvSpPr>
            <a:spLocks noGrp="1" noChangeArrowheads="1"/>
          </p:cNvSpPr>
          <p:nvPr>
            <p:ph type="body" idx="1"/>
          </p:nvPr>
        </p:nvSpPr>
        <p:spPr>
          <a:xfrm>
            <a:off x="412750" y="2130425"/>
            <a:ext cx="8305800" cy="4114800"/>
          </a:xfrm>
        </p:spPr>
        <p:txBody>
          <a:bodyPr/>
          <a:lstStyle/>
          <a:p>
            <a:pPr algn="ctr" eaLnBrk="1" hangingPunct="1">
              <a:spcBef>
                <a:spcPct val="10000"/>
              </a:spcBef>
              <a:buFont typeface="Wingdings" pitchFamily="2" charset="2"/>
              <a:buNone/>
            </a:pPr>
            <a:endParaRPr lang="en-US" altLang="en-US" b="1" smtClean="0">
              <a:latin typeface="Tahoma" pitchFamily="34" charset="0"/>
            </a:endParaRPr>
          </a:p>
          <a:p>
            <a:pPr algn="ctr" eaLnBrk="1" hangingPunct="1">
              <a:spcBef>
                <a:spcPct val="10000"/>
              </a:spcBef>
              <a:buFont typeface="Wingdings" pitchFamily="2" charset="2"/>
              <a:buNone/>
            </a:pPr>
            <a:r>
              <a:rPr lang="en-US" altLang="en-US" b="1" smtClean="0">
                <a:latin typeface="Tahoma" pitchFamily="34" charset="0"/>
              </a:rPr>
              <a:t>Emily Gantz McKay and Hila Berl</a:t>
            </a:r>
          </a:p>
          <a:p>
            <a:pPr algn="ctr" eaLnBrk="1" hangingPunct="1">
              <a:spcBef>
                <a:spcPct val="10000"/>
              </a:spcBef>
              <a:buFont typeface="Wingdings" pitchFamily="2" charset="2"/>
              <a:buNone/>
            </a:pPr>
            <a:r>
              <a:rPr lang="en-US" altLang="en-US" b="1" smtClean="0">
                <a:latin typeface="Tahoma" pitchFamily="34" charset="0"/>
              </a:rPr>
              <a:t>EGM Consulting, LLC</a:t>
            </a:r>
          </a:p>
          <a:p>
            <a:pPr eaLnBrk="1" hangingPunct="1">
              <a:spcBef>
                <a:spcPct val="10000"/>
              </a:spcBef>
              <a:buFont typeface="Wingdings" pitchFamily="2" charset="2"/>
              <a:buNone/>
            </a:pPr>
            <a:endParaRPr lang="en-US" altLang="en-US" b="1" smtClean="0">
              <a:latin typeface="Tahoma" pitchFamily="34" charset="0"/>
            </a:endParaRPr>
          </a:p>
          <a:p>
            <a:pPr eaLnBrk="1" hangingPunct="1">
              <a:spcBef>
                <a:spcPct val="10000"/>
              </a:spcBef>
              <a:buFont typeface="Wingdings" pitchFamily="2" charset="2"/>
              <a:buNone/>
            </a:pPr>
            <a:r>
              <a:rPr lang="en-US" altLang="en-US" sz="2000" i="1" smtClean="0">
                <a:solidFill>
                  <a:srgbClr val="002060"/>
                </a:solidFill>
              </a:rPr>
              <a:t>    This model training unit is based on a session provided to the Consumer Access Committee of the St. Louis TGA’s Planning Council in 2013, and revised several times for use in other locations, among them Columbus and Cleveland. It was originally developed by EGM Consulting, LLC (EGMC), and was revised in 2017 for the PCS Compendium by EGMC through Task Order TA003111, funded through MSCG/the Ryan White Technical Assistance Contract.</a:t>
            </a:r>
          </a:p>
          <a:p>
            <a:pPr algn="ctr" eaLnBrk="1" hangingPunct="1">
              <a:spcBef>
                <a:spcPct val="10000"/>
              </a:spcBef>
              <a:buFont typeface="Wingdings" pitchFamily="2" charset="2"/>
              <a:buNone/>
            </a:pPr>
            <a:endParaRPr lang="en-US" altLang="en-US" smtClean="0"/>
          </a:p>
          <a:p>
            <a:pPr algn="ctr" eaLnBrk="1" hangingPunct="1">
              <a:spcBef>
                <a:spcPct val="10000"/>
              </a:spcBef>
              <a:buFont typeface="Wingdings" pitchFamily="2" charset="2"/>
              <a:buNone/>
            </a:pPr>
            <a:endParaRPr lang="en-US" altLang="en-US" b="1" smtClean="0">
              <a:latin typeface="Tahoma" pitchFamily="34" charset="0"/>
            </a:endParaRPr>
          </a:p>
          <a:p>
            <a:pPr algn="ctr" eaLnBrk="1" hangingPunct="1">
              <a:spcBef>
                <a:spcPct val="10000"/>
              </a:spcBef>
              <a:buFont typeface="Wingdings" pitchFamily="2" charset="2"/>
              <a:buNone/>
            </a:pPr>
            <a:endParaRPr lang="en-US" altLang="en-US" b="1" smtClean="0">
              <a:latin typeface="Tahoma" pitchFamily="34" charset="0"/>
            </a:endParaRPr>
          </a:p>
        </p:txBody>
      </p:sp>
      <p:pic>
        <p:nvPicPr>
          <p:cNvPr id="3078" name="Picture 4" descr="line" title="lin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750" y="2365375"/>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C3B32FB2-32BD-4BD5-9A96-09BD78094F51}" type="slidenum">
              <a:rPr lang="en-US" altLang="en-US" sz="1400"/>
              <a:pPr>
                <a:spcBef>
                  <a:spcPct val="0"/>
                </a:spcBef>
                <a:buClrTx/>
                <a:buSzTx/>
                <a:buFontTx/>
                <a:buNone/>
              </a:pPr>
              <a:t>10</a:t>
            </a:fld>
            <a:endParaRPr lang="en-US" altLang="en-US" sz="1400"/>
          </a:p>
        </p:txBody>
      </p:sp>
      <p:sp>
        <p:nvSpPr>
          <p:cNvPr id="12291" name="Rectangle 2"/>
          <p:cNvSpPr>
            <a:spLocks noGrp="1" noChangeArrowheads="1"/>
          </p:cNvSpPr>
          <p:nvPr>
            <p:ph type="title"/>
          </p:nvPr>
        </p:nvSpPr>
        <p:spPr/>
        <p:txBody>
          <a:bodyPr/>
          <a:lstStyle/>
          <a:p>
            <a:r>
              <a:rPr lang="en-US" altLang="en-US" smtClean="0"/>
              <a:t>Full-Group Brainstorm</a:t>
            </a:r>
          </a:p>
        </p:txBody>
      </p:sp>
      <p:sp>
        <p:nvSpPr>
          <p:cNvPr id="12292" name="Rectangle 3"/>
          <p:cNvSpPr>
            <a:spLocks noGrp="1" noChangeArrowheads="1"/>
          </p:cNvSpPr>
          <p:nvPr>
            <p:ph type="body" idx="1"/>
          </p:nvPr>
        </p:nvSpPr>
        <p:spPr>
          <a:xfrm>
            <a:off x="685800" y="1720850"/>
            <a:ext cx="7620000" cy="4221163"/>
          </a:xfrm>
          <a:ln w="28575">
            <a:solidFill>
              <a:srgbClr val="002060"/>
            </a:solidFill>
            <a:miter lim="800000"/>
            <a:headEnd/>
            <a:tailEnd/>
          </a:ln>
        </p:spPr>
        <p:txBody>
          <a:bodyPr/>
          <a:lstStyle/>
          <a:p>
            <a:pPr marL="609600" indent="-609600">
              <a:buSzTx/>
              <a:buFont typeface="Wingdings" pitchFamily="2" charset="2"/>
              <a:buAutoNum type="arabicPeriod"/>
            </a:pPr>
            <a:r>
              <a:rPr lang="en-US" altLang="en-US" sz="3000" smtClean="0"/>
              <a:t>What do you see as the most important benefits of meaningful, continuous consumer participation in the RWHAP Part A program?</a:t>
            </a:r>
          </a:p>
          <a:p>
            <a:pPr marL="609600" indent="-609600">
              <a:buSzTx/>
              <a:buFont typeface="Wingdings" pitchFamily="2" charset="2"/>
              <a:buAutoNum type="arabicPeriod"/>
            </a:pPr>
            <a:r>
              <a:rPr lang="en-US" altLang="en-US" sz="3000" smtClean="0"/>
              <a:t>What are the most important barriers and challenges that discourage such participation?</a:t>
            </a:r>
          </a:p>
        </p:txBody>
      </p:sp>
      <p:cxnSp>
        <p:nvCxnSpPr>
          <p:cNvPr id="6" name="Straight Connector 5" descr="line" title="line"/>
          <p:cNvCxnSpPr/>
          <p:nvPr/>
        </p:nvCxnSpPr>
        <p:spPr>
          <a:xfrm>
            <a:off x="381000" y="12954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12294" name="Picture 4" descr="meeting%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3838" y="4679950"/>
            <a:ext cx="2316162" cy="1803400"/>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EC2B4E87-38EB-4DE3-A316-3D5DDC62594D}" type="slidenum">
              <a:rPr lang="en-US" altLang="en-US" sz="1400"/>
              <a:pPr>
                <a:spcBef>
                  <a:spcPct val="0"/>
                </a:spcBef>
                <a:buClrTx/>
                <a:buSzTx/>
                <a:buFontTx/>
                <a:buNone/>
              </a:pPr>
              <a:t>11</a:t>
            </a:fld>
            <a:endParaRPr lang="en-US" altLang="en-US" sz="1400"/>
          </a:p>
        </p:txBody>
      </p:sp>
      <p:sp>
        <p:nvSpPr>
          <p:cNvPr id="1331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24D13555-584F-4045-9307-20D20DA8672E}" type="slidenum">
              <a:rPr lang="en-US" altLang="en-US" sz="1400"/>
              <a:pPr algn="r" eaLnBrk="1" hangingPunct="1">
                <a:spcBef>
                  <a:spcPct val="0"/>
                </a:spcBef>
                <a:buClrTx/>
                <a:buSzTx/>
                <a:buFontTx/>
                <a:buNone/>
              </a:pPr>
              <a:t>11</a:t>
            </a:fld>
            <a:endParaRPr lang="en-US" altLang="en-US" sz="1400"/>
          </a:p>
        </p:txBody>
      </p:sp>
      <p:sp>
        <p:nvSpPr>
          <p:cNvPr id="13316" name="Rectangle 2"/>
          <p:cNvSpPr>
            <a:spLocks noGrp="1" noChangeArrowheads="1"/>
          </p:cNvSpPr>
          <p:nvPr>
            <p:ph type="title"/>
          </p:nvPr>
        </p:nvSpPr>
        <p:spPr>
          <a:xfrm>
            <a:off x="533400" y="0"/>
            <a:ext cx="8153400" cy="1143000"/>
          </a:xfrm>
        </p:spPr>
        <p:txBody>
          <a:bodyPr/>
          <a:lstStyle/>
          <a:p>
            <a:pPr eaLnBrk="1" hangingPunct="1"/>
            <a:r>
              <a:rPr lang="en-US" altLang="en-US" sz="3600" smtClean="0"/>
              <a:t>HRSA/HAB Expectations</a:t>
            </a:r>
          </a:p>
        </p:txBody>
      </p:sp>
      <p:sp>
        <p:nvSpPr>
          <p:cNvPr id="13317" name="Rectangle 3"/>
          <p:cNvSpPr>
            <a:spLocks noGrp="1" noChangeArrowheads="1"/>
          </p:cNvSpPr>
          <p:nvPr>
            <p:ph type="body" idx="1"/>
          </p:nvPr>
        </p:nvSpPr>
        <p:spPr>
          <a:xfrm>
            <a:off x="365125" y="1225550"/>
            <a:ext cx="8458200" cy="5394325"/>
          </a:xfrm>
        </p:spPr>
        <p:txBody>
          <a:bodyPr/>
          <a:lstStyle/>
          <a:p>
            <a:pPr marL="514350" indent="-514350" eaLnBrk="1" hangingPunct="1">
              <a:lnSpc>
                <a:spcPct val="95000"/>
              </a:lnSpc>
              <a:spcBef>
                <a:spcPts val="300"/>
              </a:spcBef>
            </a:pPr>
            <a:r>
              <a:rPr lang="en-US" altLang="en-US" sz="2600" smtClean="0"/>
              <a:t>HRSA/HAB expects RWHAP Part A Programs to maintain full and meaningful PLWH participation, with a focus on consumers of RWHAP Part A services</a:t>
            </a:r>
          </a:p>
          <a:p>
            <a:pPr marL="514350" indent="-514350" eaLnBrk="1" hangingPunct="1">
              <a:lnSpc>
                <a:spcPct val="95000"/>
              </a:lnSpc>
              <a:spcBef>
                <a:spcPts val="300"/>
              </a:spcBef>
            </a:pPr>
            <a:r>
              <a:rPr lang="en-US" altLang="en-US" sz="2600" b="1" smtClean="0"/>
              <a:t>Recipients </a:t>
            </a:r>
            <a:r>
              <a:rPr lang="en-US" altLang="en-US" sz="2600" smtClean="0"/>
              <a:t>are expected to encourage funded providers to obtain consumer input through Consumer Advisory Boards or other mechanisms</a:t>
            </a:r>
          </a:p>
          <a:p>
            <a:pPr marL="514350" indent="-514350" eaLnBrk="1" hangingPunct="1">
              <a:lnSpc>
                <a:spcPct val="95000"/>
              </a:lnSpc>
              <a:spcBef>
                <a:spcPts val="300"/>
              </a:spcBef>
            </a:pPr>
            <a:r>
              <a:rPr lang="en-US" altLang="en-US" sz="2600" b="1" smtClean="0"/>
              <a:t>Planning Councils/Bodies </a:t>
            </a:r>
            <a:r>
              <a:rPr lang="en-US" altLang="en-US" sz="2600" smtClean="0"/>
              <a:t>(PC/Bs)</a:t>
            </a:r>
            <a:r>
              <a:rPr lang="en-US" altLang="en-US" sz="2600" b="1" smtClean="0"/>
              <a:t> </a:t>
            </a:r>
            <a:r>
              <a:rPr lang="en-US" altLang="en-US" sz="2600" smtClean="0"/>
              <a:t>are expected to:</a:t>
            </a:r>
            <a:endParaRPr lang="en-US" altLang="en-US" sz="2600" b="1" smtClean="0"/>
          </a:p>
          <a:p>
            <a:pPr marL="933450" lvl="1" indent="-533400" eaLnBrk="1" hangingPunct="1">
              <a:lnSpc>
                <a:spcPct val="95000"/>
              </a:lnSpc>
              <a:spcBef>
                <a:spcPct val="5000"/>
              </a:spcBef>
            </a:pPr>
            <a:r>
              <a:rPr lang="en-US" altLang="en-US" sz="2400" smtClean="0"/>
              <a:t>Broadly recruit consumer members using an open nominations process</a:t>
            </a:r>
          </a:p>
          <a:p>
            <a:pPr marL="933450" lvl="1" indent="-533400" eaLnBrk="1" hangingPunct="1">
              <a:lnSpc>
                <a:spcPct val="95000"/>
              </a:lnSpc>
              <a:spcBef>
                <a:spcPct val="5000"/>
              </a:spcBef>
            </a:pPr>
            <a:r>
              <a:rPr lang="en-US" altLang="en-US" sz="2400" smtClean="0"/>
              <a:t>Provide appropriate orientation &amp; training</a:t>
            </a:r>
          </a:p>
          <a:p>
            <a:pPr marL="933450" lvl="1" indent="-533400" eaLnBrk="1" hangingPunct="1">
              <a:lnSpc>
                <a:spcPct val="95000"/>
              </a:lnSpc>
              <a:spcBef>
                <a:spcPct val="5000"/>
              </a:spcBef>
            </a:pPr>
            <a:r>
              <a:rPr lang="en-US" altLang="en-US" sz="2400" smtClean="0"/>
              <a:t>Support continued engagement</a:t>
            </a:r>
          </a:p>
          <a:p>
            <a:pPr marL="933450" lvl="1" indent="-533400" eaLnBrk="1" hangingPunct="1">
              <a:lnSpc>
                <a:spcPct val="95000"/>
              </a:lnSpc>
              <a:spcBef>
                <a:spcPct val="5000"/>
              </a:spcBef>
            </a:pPr>
            <a:r>
              <a:rPr lang="en-US" altLang="en-US" sz="2400" smtClean="0"/>
              <a:t>Ensure that PLWH membership reflects the epidemic</a:t>
            </a:r>
          </a:p>
        </p:txBody>
      </p:sp>
      <p:cxnSp>
        <p:nvCxnSpPr>
          <p:cNvPr id="7" name="Straight Connector 6" descr="line" title="line"/>
          <p:cNvCxnSpPr/>
          <p:nvPr/>
        </p:nvCxnSpPr>
        <p:spPr>
          <a:xfrm>
            <a:off x="381000" y="9906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ED911E76-B35A-4853-BB7E-941D1ADE2858}" type="slidenum">
              <a:rPr lang="en-US" altLang="en-US" sz="1400"/>
              <a:pPr>
                <a:spcBef>
                  <a:spcPct val="0"/>
                </a:spcBef>
                <a:buClrTx/>
                <a:buSzTx/>
                <a:buFontTx/>
                <a:buNone/>
              </a:pPr>
              <a:t>12</a:t>
            </a:fld>
            <a:endParaRPr lang="en-US" altLang="en-US" sz="1400"/>
          </a:p>
        </p:txBody>
      </p:sp>
      <p:sp>
        <p:nvSpPr>
          <p:cNvPr id="14339"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25513E83-2034-4273-A614-816940E8E24F}" type="slidenum">
              <a:rPr lang="en-US" altLang="en-US" sz="1400"/>
              <a:pPr algn="r" eaLnBrk="1" hangingPunct="1">
                <a:spcBef>
                  <a:spcPct val="0"/>
                </a:spcBef>
                <a:buClrTx/>
                <a:buSzTx/>
                <a:buFontTx/>
                <a:buNone/>
              </a:pPr>
              <a:t>12</a:t>
            </a:fld>
            <a:endParaRPr lang="en-US" altLang="en-US" sz="1400"/>
          </a:p>
        </p:txBody>
      </p:sp>
      <p:sp>
        <p:nvSpPr>
          <p:cNvPr id="14340" name="Rectangle 2"/>
          <p:cNvSpPr>
            <a:spLocks noGrp="1" noChangeArrowheads="1"/>
          </p:cNvSpPr>
          <p:nvPr>
            <p:ph type="title" idx="4294967295"/>
          </p:nvPr>
        </p:nvSpPr>
        <p:spPr>
          <a:xfrm>
            <a:off x="381000" y="76200"/>
            <a:ext cx="8229600" cy="914400"/>
          </a:xfrm>
        </p:spPr>
        <p:txBody>
          <a:bodyPr/>
          <a:lstStyle/>
          <a:p>
            <a:pPr eaLnBrk="1" hangingPunct="1"/>
            <a:r>
              <a:rPr lang="en-US" altLang="en-US" sz="3600" smtClean="0">
                <a:solidFill>
                  <a:srgbClr val="002060"/>
                </a:solidFill>
              </a:rPr>
              <a:t>HRSA/HAB Expectations, cont.</a:t>
            </a:r>
          </a:p>
        </p:txBody>
      </p:sp>
      <p:sp>
        <p:nvSpPr>
          <p:cNvPr id="14341" name="TextBox 4"/>
          <p:cNvSpPr txBox="1">
            <a:spLocks noChangeArrowheads="1"/>
          </p:cNvSpPr>
          <p:nvPr/>
        </p:nvSpPr>
        <p:spPr bwMode="auto">
          <a:xfrm>
            <a:off x="381000" y="1065213"/>
            <a:ext cx="8229600"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800100" indent="-34290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pPr>
            <a:r>
              <a:rPr lang="en-US" altLang="en-US" sz="2800" b="1"/>
              <a:t>Planning councils/bodies</a:t>
            </a:r>
            <a:r>
              <a:rPr lang="en-US" altLang="en-US" sz="2800"/>
              <a:t> should encourage involvement of consumers and other PLWH who are not PC/B members by:</a:t>
            </a:r>
          </a:p>
          <a:p>
            <a:pPr lvl="1" eaLnBrk="1" hangingPunct="1">
              <a:spcBef>
                <a:spcPct val="10000"/>
              </a:spcBef>
              <a:buClr>
                <a:srgbClr val="0066CC"/>
              </a:buClr>
              <a:buSzPct val="120000"/>
              <a:buFont typeface="Arial" charset="0"/>
              <a:buChar char="−"/>
            </a:pPr>
            <a:r>
              <a:rPr lang="en-US" altLang="en-US" sz="2500"/>
              <a:t>Providing a public comment period at each meeting</a:t>
            </a:r>
          </a:p>
          <a:p>
            <a:pPr lvl="1" eaLnBrk="1" hangingPunct="1">
              <a:spcBef>
                <a:spcPct val="10000"/>
              </a:spcBef>
              <a:buClr>
                <a:srgbClr val="0066CC"/>
              </a:buClr>
              <a:buSzPct val="120000"/>
              <a:buFont typeface="Arial" charset="0"/>
              <a:buChar char="−"/>
            </a:pPr>
            <a:r>
              <a:rPr lang="en-US" altLang="en-US" sz="2500"/>
              <a:t>Having a PLWH standing committee open to both PC/B members and non-members</a:t>
            </a:r>
          </a:p>
          <a:p>
            <a:pPr lvl="1" eaLnBrk="1" hangingPunct="1">
              <a:spcBef>
                <a:spcPct val="10000"/>
              </a:spcBef>
              <a:buClr>
                <a:srgbClr val="0066CC"/>
              </a:buClr>
              <a:buSzPct val="120000"/>
              <a:buFont typeface="Arial" charset="0"/>
              <a:buChar char="−"/>
            </a:pPr>
            <a:r>
              <a:rPr lang="en-US" altLang="en-US" sz="2500"/>
              <a:t>Encouraging PLWH input into needs assessment through town hall meetings, focus groups, etc.</a:t>
            </a:r>
          </a:p>
          <a:p>
            <a:pPr lvl="1" eaLnBrk="1" hangingPunct="1">
              <a:spcBef>
                <a:spcPct val="10000"/>
              </a:spcBef>
              <a:buClr>
                <a:srgbClr val="0066CC"/>
              </a:buClr>
              <a:buSzPct val="120000"/>
              <a:buFont typeface="Arial" charset="0"/>
              <a:buChar char="−"/>
            </a:pPr>
            <a:r>
              <a:rPr lang="en-US" altLang="en-US" sz="2500"/>
              <a:t>Involving non-PC/B members on appropriate committees, task forces, and work groups </a:t>
            </a:r>
          </a:p>
          <a:p>
            <a:pPr lvl="1" eaLnBrk="1" hangingPunct="1">
              <a:spcBef>
                <a:spcPct val="10000"/>
              </a:spcBef>
              <a:buClr>
                <a:srgbClr val="0066CC"/>
              </a:buClr>
              <a:buSzPct val="120000"/>
              <a:buFont typeface="Arial" charset="0"/>
              <a:buChar char="−"/>
            </a:pPr>
            <a:r>
              <a:rPr lang="en-US" altLang="en-US" sz="2500"/>
              <a:t>Providing regular feedback and information access to the community</a:t>
            </a:r>
          </a:p>
          <a:p>
            <a:pPr lvl="1" eaLnBrk="1" hangingPunct="1">
              <a:spcBef>
                <a:spcPct val="10000"/>
              </a:spcBef>
              <a:buClr>
                <a:srgbClr val="0066CC"/>
              </a:buClr>
              <a:buSzPct val="120000"/>
              <a:buFont typeface="Arial" charset="0"/>
              <a:buChar char="−"/>
            </a:pPr>
            <a:r>
              <a:rPr lang="en-US" altLang="en-US" sz="2500"/>
              <a:t>Engaging consumers in needs assessment</a:t>
            </a:r>
          </a:p>
        </p:txBody>
      </p:sp>
      <p:cxnSp>
        <p:nvCxnSpPr>
          <p:cNvPr id="7" name="Straight Connector 6" descr="line" title="line"/>
          <p:cNvCxnSpPr/>
          <p:nvPr/>
        </p:nvCxnSpPr>
        <p:spPr>
          <a:xfrm>
            <a:off x="381000" y="9906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E89FA899-BEC4-4951-A57D-6031189857CE}" type="slidenum">
              <a:rPr lang="en-US" altLang="en-US" sz="1400"/>
              <a:pPr>
                <a:spcBef>
                  <a:spcPct val="0"/>
                </a:spcBef>
                <a:buClrTx/>
                <a:buSzTx/>
                <a:buFontTx/>
                <a:buNone/>
              </a:pPr>
              <a:t>13</a:t>
            </a:fld>
            <a:endParaRPr lang="en-US" altLang="en-US" sz="1400"/>
          </a:p>
        </p:txBody>
      </p:sp>
      <p:sp>
        <p:nvSpPr>
          <p:cNvPr id="15363" name="Rectangle 2"/>
          <p:cNvSpPr>
            <a:spLocks noGrp="1" noChangeArrowheads="1"/>
          </p:cNvSpPr>
          <p:nvPr>
            <p:ph type="title"/>
          </p:nvPr>
        </p:nvSpPr>
        <p:spPr/>
        <p:txBody>
          <a:bodyPr/>
          <a:lstStyle/>
          <a:p>
            <a:r>
              <a:rPr lang="en-US" altLang="en-US" sz="3400" smtClean="0"/>
              <a:t>Some Strategies for Actively Engaging Consumers </a:t>
            </a:r>
          </a:p>
        </p:txBody>
      </p:sp>
      <p:sp>
        <p:nvSpPr>
          <p:cNvPr id="15364" name="Rectangle 3"/>
          <p:cNvSpPr>
            <a:spLocks noGrp="1" noChangeArrowheads="1"/>
          </p:cNvSpPr>
          <p:nvPr>
            <p:ph type="body" idx="1"/>
          </p:nvPr>
        </p:nvSpPr>
        <p:spPr/>
        <p:txBody>
          <a:bodyPr/>
          <a:lstStyle/>
          <a:p>
            <a:pPr>
              <a:lnSpc>
                <a:spcPct val="95000"/>
              </a:lnSpc>
              <a:spcBef>
                <a:spcPct val="10000"/>
              </a:spcBef>
            </a:pPr>
            <a:r>
              <a:rPr lang="en-US" altLang="en-US" sz="2400" smtClean="0"/>
              <a:t>Require that PC/B leadership include consumers – e.g., Co-Chair, Vice Chair, Committee Co-Chairs</a:t>
            </a:r>
          </a:p>
          <a:p>
            <a:pPr>
              <a:lnSpc>
                <a:spcPct val="95000"/>
              </a:lnSpc>
              <a:spcBef>
                <a:spcPct val="10000"/>
              </a:spcBef>
            </a:pPr>
            <a:r>
              <a:rPr lang="en-US" altLang="en-US" sz="2400" smtClean="0"/>
              <a:t>Provide/arrange leadership/planning training for consumers in the community</a:t>
            </a:r>
          </a:p>
          <a:p>
            <a:pPr>
              <a:lnSpc>
                <a:spcPct val="95000"/>
              </a:lnSpc>
              <a:spcBef>
                <a:spcPct val="10000"/>
              </a:spcBef>
            </a:pPr>
            <a:r>
              <a:rPr lang="en-US" altLang="en-US" sz="2400" smtClean="0"/>
              <a:t>Actively recruit consumers for task forces, “roundtables,” and reviews of service models</a:t>
            </a:r>
          </a:p>
          <a:p>
            <a:pPr>
              <a:lnSpc>
                <a:spcPct val="95000"/>
              </a:lnSpc>
              <a:spcBef>
                <a:spcPct val="10000"/>
              </a:spcBef>
            </a:pPr>
            <a:r>
              <a:rPr lang="en-US" altLang="en-US" sz="2400" smtClean="0"/>
              <a:t>Recruit PC/B members from committees &amp; task forces</a:t>
            </a:r>
          </a:p>
          <a:p>
            <a:pPr>
              <a:lnSpc>
                <a:spcPct val="95000"/>
              </a:lnSpc>
              <a:spcBef>
                <a:spcPct val="10000"/>
              </a:spcBef>
            </a:pPr>
            <a:r>
              <a:rPr lang="en-US" altLang="en-US" sz="2400" smtClean="0"/>
              <a:t>Train consumers as focus group leaders and interviewers for needs assessment (provide incentives)</a:t>
            </a:r>
          </a:p>
          <a:p>
            <a:pPr>
              <a:lnSpc>
                <a:spcPct val="95000"/>
              </a:lnSpc>
              <a:spcBef>
                <a:spcPct val="10000"/>
              </a:spcBef>
            </a:pPr>
            <a:r>
              <a:rPr lang="en-US" altLang="en-US" sz="2400" smtClean="0"/>
              <a:t>Explore peer community health worker models for Early Intervention Services, Outreach, Medical Case Management</a:t>
            </a:r>
          </a:p>
        </p:txBody>
      </p:sp>
      <p:cxnSp>
        <p:nvCxnSpPr>
          <p:cNvPr id="6" name="Straight Connector 5" descr="line" title="line"/>
          <p:cNvCxnSpPr/>
          <p:nvPr/>
        </p:nvCxnSpPr>
        <p:spPr>
          <a:xfrm>
            <a:off x="381000" y="1417638"/>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90812896-4D1C-4D51-B94C-B93EA0D771DD}" type="slidenum">
              <a:rPr lang="en-US" altLang="en-US" sz="1400"/>
              <a:pPr>
                <a:spcBef>
                  <a:spcPct val="0"/>
                </a:spcBef>
                <a:buClrTx/>
                <a:buSzTx/>
                <a:buFontTx/>
                <a:buNone/>
              </a:pPr>
              <a:t>14</a:t>
            </a:fld>
            <a:endParaRPr lang="en-US" altLang="en-US" sz="1400"/>
          </a:p>
        </p:txBody>
      </p:sp>
      <p:sp>
        <p:nvSpPr>
          <p:cNvPr id="16387" name="Rectangle 2"/>
          <p:cNvSpPr>
            <a:spLocks noGrp="1" noChangeArrowheads="1"/>
          </p:cNvSpPr>
          <p:nvPr>
            <p:ph type="title"/>
          </p:nvPr>
        </p:nvSpPr>
        <p:spPr>
          <a:xfrm>
            <a:off x="433388" y="76200"/>
            <a:ext cx="8229600" cy="1143000"/>
          </a:xfrm>
        </p:spPr>
        <p:txBody>
          <a:bodyPr/>
          <a:lstStyle/>
          <a:p>
            <a:r>
              <a:rPr lang="en-US" altLang="en-US" sz="3600" smtClean="0"/>
              <a:t>Role of the PLWH Committee</a:t>
            </a:r>
          </a:p>
        </p:txBody>
      </p:sp>
      <p:sp>
        <p:nvSpPr>
          <p:cNvPr id="16388" name="Rectangle 3"/>
          <p:cNvSpPr>
            <a:spLocks noGrp="1" noChangeArrowheads="1"/>
          </p:cNvSpPr>
          <p:nvPr>
            <p:ph type="body" idx="1"/>
          </p:nvPr>
        </p:nvSpPr>
        <p:spPr>
          <a:xfrm>
            <a:off x="280988" y="1262063"/>
            <a:ext cx="8458200" cy="4983162"/>
          </a:xfrm>
        </p:spPr>
        <p:txBody>
          <a:bodyPr/>
          <a:lstStyle/>
          <a:p>
            <a:pPr>
              <a:spcBef>
                <a:spcPct val="5000"/>
              </a:spcBef>
            </a:pPr>
            <a:r>
              <a:rPr lang="en-US" altLang="en-US" sz="2600" smtClean="0"/>
              <a:t>Key role as link between PC/B and PLWH community</a:t>
            </a:r>
          </a:p>
          <a:p>
            <a:pPr>
              <a:spcBef>
                <a:spcPct val="5000"/>
              </a:spcBef>
            </a:pPr>
            <a:r>
              <a:rPr lang="en-US" altLang="en-US" sz="2600" smtClean="0"/>
              <a:t>Best as Standing Committee of PC/B</a:t>
            </a:r>
          </a:p>
          <a:p>
            <a:pPr>
              <a:spcBef>
                <a:spcPct val="5000"/>
              </a:spcBef>
            </a:pPr>
            <a:r>
              <a:rPr lang="en-US" altLang="en-US" sz="2600" smtClean="0"/>
              <a:t>Includes both PC/B and non-PC/B members</a:t>
            </a:r>
          </a:p>
          <a:p>
            <a:pPr>
              <a:spcBef>
                <a:spcPct val="5000"/>
              </a:spcBef>
            </a:pPr>
            <a:r>
              <a:rPr lang="en-US" altLang="en-US" sz="2600" smtClean="0"/>
              <a:t>Learns about community concerns about system of care, service gaps, emerging issue – and communicates them to the PC/B with recommendations for action</a:t>
            </a:r>
          </a:p>
          <a:p>
            <a:pPr>
              <a:spcBef>
                <a:spcPct val="5000"/>
              </a:spcBef>
            </a:pPr>
            <a:r>
              <a:rPr lang="en-US" altLang="en-US" sz="2600" smtClean="0"/>
              <a:t>Most valuable when it:</a:t>
            </a:r>
          </a:p>
          <a:p>
            <a:pPr lvl="1">
              <a:spcBef>
                <a:spcPct val="5000"/>
              </a:spcBef>
            </a:pPr>
            <a:r>
              <a:rPr lang="en-US" altLang="en-US" sz="2300" smtClean="0"/>
              <a:t>Reports back to the full PC/B regularly</a:t>
            </a:r>
          </a:p>
          <a:p>
            <a:pPr lvl="1">
              <a:spcBef>
                <a:spcPct val="5000"/>
              </a:spcBef>
            </a:pPr>
            <a:r>
              <a:rPr lang="en-US" altLang="en-US" sz="2300" smtClean="0"/>
              <a:t>Has specific legislative-related duties</a:t>
            </a:r>
          </a:p>
          <a:p>
            <a:pPr lvl="1">
              <a:spcBef>
                <a:spcPct val="5000"/>
              </a:spcBef>
            </a:pPr>
            <a:r>
              <a:rPr lang="en-US" altLang="en-US" sz="2300" smtClean="0"/>
              <a:t>Helps ensure diverse community input to needs assessment and comprehensive planning</a:t>
            </a:r>
          </a:p>
          <a:p>
            <a:pPr lvl="1">
              <a:spcBef>
                <a:spcPct val="5000"/>
              </a:spcBef>
            </a:pPr>
            <a:r>
              <a:rPr lang="en-US" altLang="en-US" sz="2300" smtClean="0"/>
              <a:t>Prepares PLWH to become PC/B members</a:t>
            </a:r>
          </a:p>
        </p:txBody>
      </p:sp>
      <p:cxnSp>
        <p:nvCxnSpPr>
          <p:cNvPr id="6" name="Straight Connector 5" descr="line" title="line"/>
          <p:cNvCxnSpPr/>
          <p:nvPr/>
        </p:nvCxnSpPr>
        <p:spPr>
          <a:xfrm>
            <a:off x="357188" y="9906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6BFB75A1-5F17-4A62-B245-5954D32FB2A5}" type="slidenum">
              <a:rPr lang="en-US" altLang="en-US" sz="1400"/>
              <a:pPr>
                <a:spcBef>
                  <a:spcPct val="0"/>
                </a:spcBef>
                <a:buClrTx/>
                <a:buSzTx/>
                <a:buFontTx/>
                <a:buNone/>
              </a:pPr>
              <a:t>15</a:t>
            </a:fld>
            <a:endParaRPr lang="en-US" altLang="en-US" sz="1400"/>
          </a:p>
        </p:txBody>
      </p:sp>
      <p:sp>
        <p:nvSpPr>
          <p:cNvPr id="1741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BED8CA79-A890-4959-B757-8B6F714FE9D8}" type="slidenum">
              <a:rPr lang="en-US" altLang="en-US" sz="1400"/>
              <a:pPr algn="r" eaLnBrk="1" hangingPunct="1">
                <a:spcBef>
                  <a:spcPct val="0"/>
                </a:spcBef>
                <a:buClrTx/>
                <a:buSzTx/>
                <a:buFontTx/>
                <a:buNone/>
              </a:pPr>
              <a:t>15</a:t>
            </a:fld>
            <a:endParaRPr lang="en-US" altLang="en-US" sz="1400"/>
          </a:p>
        </p:txBody>
      </p:sp>
      <p:sp>
        <p:nvSpPr>
          <p:cNvPr id="17412" name="Rectangle 2"/>
          <p:cNvSpPr>
            <a:spLocks noGrp="1" noChangeArrowheads="1"/>
          </p:cNvSpPr>
          <p:nvPr>
            <p:ph type="title" idx="4294967295"/>
          </p:nvPr>
        </p:nvSpPr>
        <p:spPr>
          <a:xfrm>
            <a:off x="381000" y="228600"/>
            <a:ext cx="8229600" cy="1371600"/>
          </a:xfrm>
        </p:spPr>
        <p:txBody>
          <a:bodyPr/>
          <a:lstStyle/>
          <a:p>
            <a:pPr marL="533400" indent="-533400" eaLnBrk="1" hangingPunct="1">
              <a:spcBef>
                <a:spcPts val="150"/>
              </a:spcBef>
            </a:pPr>
            <a:r>
              <a:rPr lang="en-US" altLang="en-US" sz="3600" smtClean="0">
                <a:solidFill>
                  <a:srgbClr val="002060"/>
                </a:solidFill>
              </a:rPr>
              <a:t>Self-Identification of PLWH as HIV-positive: A Complex Issue</a:t>
            </a:r>
          </a:p>
        </p:txBody>
      </p:sp>
      <p:sp>
        <p:nvSpPr>
          <p:cNvPr id="17413" name="Content Placeholder 4"/>
          <p:cNvSpPr>
            <a:spLocks noGrp="1"/>
          </p:cNvSpPr>
          <p:nvPr>
            <p:ph idx="4294967295"/>
          </p:nvPr>
        </p:nvSpPr>
        <p:spPr>
          <a:xfrm>
            <a:off x="533400" y="1676400"/>
            <a:ext cx="8229600" cy="4191000"/>
          </a:xfrm>
        </p:spPr>
        <p:txBody>
          <a:bodyPr/>
          <a:lstStyle/>
          <a:p>
            <a:r>
              <a:rPr lang="en-US" altLang="en-US" sz="2800" smtClean="0"/>
              <a:t>HRSA/HAB expects at least two consumer members of the PC/B to publicly identify themselves as PLWH</a:t>
            </a:r>
          </a:p>
          <a:p>
            <a:r>
              <a:rPr lang="en-US" altLang="en-US" sz="2800" smtClean="0"/>
              <a:t>HRSA/HAB does not require public disclosure of all consumer members</a:t>
            </a:r>
          </a:p>
          <a:p>
            <a:r>
              <a:rPr lang="en-US" altLang="en-US" sz="2800" smtClean="0"/>
              <a:t>Disclosure can be helpful when PLWH are doing outreach to the community</a:t>
            </a:r>
          </a:p>
          <a:p>
            <a:r>
              <a:rPr lang="en-US" altLang="en-US" sz="2800" smtClean="0"/>
              <a:t>Stigma and discrimination may make it very difficult for some PLWH to publicly disclose</a:t>
            </a:r>
          </a:p>
        </p:txBody>
      </p:sp>
      <p:cxnSp>
        <p:nvCxnSpPr>
          <p:cNvPr id="7" name="Straight Connector 6" descr="line" title="line"/>
          <p:cNvCxnSpPr/>
          <p:nvPr/>
        </p:nvCxnSpPr>
        <p:spPr>
          <a:xfrm>
            <a:off x="457200" y="16002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FDAA1F42-901C-4201-89CF-93534BCB4116}" type="slidenum">
              <a:rPr lang="en-US" altLang="en-US" sz="1400"/>
              <a:pPr>
                <a:spcBef>
                  <a:spcPct val="0"/>
                </a:spcBef>
                <a:buClrTx/>
                <a:buSzTx/>
                <a:buFontTx/>
                <a:buNone/>
              </a:pPr>
              <a:t>16</a:t>
            </a:fld>
            <a:endParaRPr lang="en-US" altLang="en-US" sz="1400"/>
          </a:p>
        </p:txBody>
      </p:sp>
      <p:sp>
        <p:nvSpPr>
          <p:cNvPr id="18435" name="Rectangle 2"/>
          <p:cNvSpPr>
            <a:spLocks noGrp="1" noChangeArrowheads="1"/>
          </p:cNvSpPr>
          <p:nvPr>
            <p:ph type="title"/>
          </p:nvPr>
        </p:nvSpPr>
        <p:spPr>
          <a:xfrm>
            <a:off x="457200" y="152400"/>
            <a:ext cx="8229600" cy="1143000"/>
          </a:xfrm>
        </p:spPr>
        <p:txBody>
          <a:bodyPr/>
          <a:lstStyle/>
          <a:p>
            <a:pPr eaLnBrk="1" hangingPunct="1"/>
            <a:r>
              <a:rPr lang="en-US" altLang="en-US" sz="3600" smtClean="0"/>
              <a:t>Challenges in Obtaining Consumer and Community Input</a:t>
            </a:r>
          </a:p>
        </p:txBody>
      </p:sp>
      <p:sp>
        <p:nvSpPr>
          <p:cNvPr id="18436" name="Rectangle 3"/>
          <p:cNvSpPr>
            <a:spLocks noGrp="1" noChangeArrowheads="1"/>
          </p:cNvSpPr>
          <p:nvPr>
            <p:ph type="body" idx="1"/>
          </p:nvPr>
        </p:nvSpPr>
        <p:spPr>
          <a:xfrm>
            <a:off x="457200" y="1528763"/>
            <a:ext cx="8229600" cy="5181600"/>
          </a:xfrm>
        </p:spPr>
        <p:txBody>
          <a:bodyPr/>
          <a:lstStyle/>
          <a:p>
            <a:pPr eaLnBrk="1" hangingPunct="1">
              <a:spcBef>
                <a:spcPct val="5000"/>
              </a:spcBef>
            </a:pPr>
            <a:r>
              <a:rPr lang="en-US" altLang="en-US" sz="2700" smtClean="0"/>
              <a:t>Going to the community for diverse input including from disproportionately affected subpopulations – often requires significant effort </a:t>
            </a:r>
          </a:p>
          <a:p>
            <a:pPr eaLnBrk="1" hangingPunct="1">
              <a:spcBef>
                <a:spcPct val="5000"/>
              </a:spcBef>
            </a:pPr>
            <a:r>
              <a:rPr lang="en-US" altLang="en-US" sz="2700" smtClean="0"/>
              <a:t>Asking the right questions to obtain in-depth responses in focus groups or other sessions</a:t>
            </a:r>
          </a:p>
          <a:p>
            <a:pPr eaLnBrk="1" hangingPunct="1">
              <a:spcBef>
                <a:spcPct val="5000"/>
              </a:spcBef>
            </a:pPr>
            <a:r>
              <a:rPr lang="en-US" altLang="en-US" sz="2700" smtClean="0"/>
              <a:t>Obtaining broad-based input on community needs, as well as “impassioned pleas” based on individual concerns</a:t>
            </a:r>
          </a:p>
          <a:p>
            <a:pPr eaLnBrk="1" hangingPunct="1">
              <a:spcBef>
                <a:spcPct val="5000"/>
              </a:spcBef>
            </a:pPr>
            <a:r>
              <a:rPr lang="en-US" altLang="en-US" sz="2700" smtClean="0"/>
              <a:t>Encouraging public comment at committee as well as PC/B meetings</a:t>
            </a:r>
          </a:p>
          <a:p>
            <a:pPr eaLnBrk="1" hangingPunct="1">
              <a:spcBef>
                <a:spcPct val="5000"/>
              </a:spcBef>
            </a:pPr>
            <a:r>
              <a:rPr lang="en-US" altLang="en-US" sz="2700" smtClean="0"/>
              <a:t>Managing public comment to maximize quality  of input</a:t>
            </a:r>
          </a:p>
          <a:p>
            <a:pPr lvl="1" eaLnBrk="1" hangingPunct="1">
              <a:lnSpc>
                <a:spcPct val="90000"/>
              </a:lnSpc>
            </a:pPr>
            <a:endParaRPr lang="en-US" altLang="en-US" sz="2000" smtClean="0"/>
          </a:p>
        </p:txBody>
      </p:sp>
      <p:cxnSp>
        <p:nvCxnSpPr>
          <p:cNvPr id="5" name="Straight Connector 4" descr="line" title="line"/>
          <p:cNvCxnSpPr/>
          <p:nvPr/>
        </p:nvCxnSpPr>
        <p:spPr>
          <a:xfrm>
            <a:off x="381000" y="1312863"/>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94601728-C0AD-4273-B2E9-199A6557ECB8}" type="slidenum">
              <a:rPr lang="en-US" altLang="en-US" sz="1400"/>
              <a:pPr>
                <a:spcBef>
                  <a:spcPct val="0"/>
                </a:spcBef>
                <a:buClrTx/>
                <a:buSzTx/>
                <a:buFontTx/>
                <a:buNone/>
              </a:pPr>
              <a:t>17</a:t>
            </a:fld>
            <a:endParaRPr lang="en-US" altLang="en-US" sz="1400"/>
          </a:p>
        </p:txBody>
      </p:sp>
      <p:sp>
        <p:nvSpPr>
          <p:cNvPr id="19459"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240D458B-5D9A-44E8-8EF3-9FA4AEF93AD9}" type="slidenum">
              <a:rPr lang="en-US" altLang="en-US" sz="1400"/>
              <a:pPr algn="r" eaLnBrk="1" hangingPunct="1">
                <a:spcBef>
                  <a:spcPct val="0"/>
                </a:spcBef>
                <a:buClrTx/>
                <a:buSzTx/>
                <a:buFontTx/>
                <a:buNone/>
              </a:pPr>
              <a:t>17</a:t>
            </a:fld>
            <a:endParaRPr lang="en-US" altLang="en-US" sz="1400"/>
          </a:p>
        </p:txBody>
      </p:sp>
      <p:sp>
        <p:nvSpPr>
          <p:cNvPr id="19460" name="Rectangle 2"/>
          <p:cNvSpPr>
            <a:spLocks noGrp="1" noChangeArrowheads="1"/>
          </p:cNvSpPr>
          <p:nvPr>
            <p:ph type="title" idx="4294967295"/>
          </p:nvPr>
        </p:nvSpPr>
        <p:spPr>
          <a:xfrm>
            <a:off x="457200" y="228600"/>
            <a:ext cx="8229600" cy="1143000"/>
          </a:xfrm>
        </p:spPr>
        <p:txBody>
          <a:bodyPr/>
          <a:lstStyle/>
          <a:p>
            <a:pPr eaLnBrk="1" hangingPunct="1"/>
            <a:r>
              <a:rPr lang="en-US" altLang="en-US" sz="3400" smtClean="0">
                <a:solidFill>
                  <a:srgbClr val="002060"/>
                </a:solidFill>
              </a:rPr>
              <a:t>Expense Reimbursements for PLWH PC/B Members</a:t>
            </a:r>
          </a:p>
        </p:txBody>
      </p:sp>
      <p:sp>
        <p:nvSpPr>
          <p:cNvPr id="19461" name="Content Placeholder 4"/>
          <p:cNvSpPr>
            <a:spLocks noGrp="1"/>
          </p:cNvSpPr>
          <p:nvPr>
            <p:ph idx="4294967295"/>
          </p:nvPr>
        </p:nvSpPr>
        <p:spPr>
          <a:xfrm>
            <a:off x="433388" y="1524000"/>
            <a:ext cx="8229600" cy="5105400"/>
          </a:xfrm>
        </p:spPr>
        <p:txBody>
          <a:bodyPr/>
          <a:lstStyle/>
          <a:p>
            <a:r>
              <a:rPr lang="en-US" altLang="en-US" sz="2700" smtClean="0"/>
              <a:t>PC/B can cover </a:t>
            </a:r>
            <a:r>
              <a:rPr lang="en-US" altLang="en-US" sz="2700" b="1" smtClean="0"/>
              <a:t>actual</a:t>
            </a:r>
            <a:r>
              <a:rPr lang="en-US" altLang="en-US" sz="2700" smtClean="0"/>
              <a:t> expenses for PLWH such as child or dependent care, transportation, &amp; other </a:t>
            </a:r>
            <a:r>
              <a:rPr lang="en-US" altLang="en-US" sz="2700" b="1" smtClean="0"/>
              <a:t>meeting/committee participation-related costs</a:t>
            </a:r>
          </a:p>
          <a:p>
            <a:r>
              <a:rPr lang="en-US" altLang="en-US" sz="2700" smtClean="0"/>
              <a:t>Must establish, explain, and consistently implement formal policies that specify what expenses are reimbursable, under what conditions, required documentation, and expenditure limits</a:t>
            </a:r>
          </a:p>
          <a:p>
            <a:r>
              <a:rPr lang="en-US" altLang="en-US" sz="2700" smtClean="0"/>
              <a:t>Cannot provide cash payments such as stipends or honoraria</a:t>
            </a:r>
          </a:p>
          <a:p>
            <a:r>
              <a:rPr lang="en-US" altLang="en-US" sz="2700" smtClean="0"/>
              <a:t>Jurisdiction must allow such reimbursements</a:t>
            </a:r>
          </a:p>
        </p:txBody>
      </p:sp>
      <p:cxnSp>
        <p:nvCxnSpPr>
          <p:cNvPr id="7" name="Straight Connector 6" descr="line" title="line"/>
          <p:cNvCxnSpPr/>
          <p:nvPr/>
        </p:nvCxnSpPr>
        <p:spPr>
          <a:xfrm>
            <a:off x="457200" y="13716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32FEA2FB-C197-40D4-8DD1-DD700363FD16}" type="slidenum">
              <a:rPr lang="en-US" altLang="en-US" sz="1400"/>
              <a:pPr>
                <a:spcBef>
                  <a:spcPct val="0"/>
                </a:spcBef>
                <a:buClrTx/>
                <a:buSzTx/>
                <a:buFontTx/>
                <a:buNone/>
              </a:pPr>
              <a:t>18</a:t>
            </a:fld>
            <a:endParaRPr lang="en-US" altLang="en-US" sz="1400"/>
          </a:p>
        </p:txBody>
      </p:sp>
      <p:sp>
        <p:nvSpPr>
          <p:cNvPr id="20483"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2A547C52-BDF5-4042-917E-36DB19DDA495}" type="slidenum">
              <a:rPr lang="en-US" altLang="en-US" sz="1400"/>
              <a:pPr algn="r" eaLnBrk="1" hangingPunct="1">
                <a:spcBef>
                  <a:spcPct val="0"/>
                </a:spcBef>
                <a:buClrTx/>
                <a:buSzTx/>
                <a:buFontTx/>
                <a:buNone/>
              </a:pPr>
              <a:t>18</a:t>
            </a:fld>
            <a:endParaRPr lang="en-US" altLang="en-US" sz="1400"/>
          </a:p>
        </p:txBody>
      </p:sp>
      <p:sp>
        <p:nvSpPr>
          <p:cNvPr id="20484" name="Rectangle 2"/>
          <p:cNvSpPr>
            <a:spLocks noGrp="1" noChangeArrowheads="1"/>
          </p:cNvSpPr>
          <p:nvPr>
            <p:ph type="title" idx="4294967295"/>
          </p:nvPr>
        </p:nvSpPr>
        <p:spPr>
          <a:xfrm>
            <a:off x="457200" y="228600"/>
            <a:ext cx="8229600" cy="914400"/>
          </a:xfrm>
        </p:spPr>
        <p:txBody>
          <a:bodyPr/>
          <a:lstStyle/>
          <a:p>
            <a:pPr eaLnBrk="1" hangingPunct="1"/>
            <a:r>
              <a:rPr lang="en-US" altLang="en-US" sz="3600" smtClean="0">
                <a:solidFill>
                  <a:srgbClr val="002060"/>
                </a:solidFill>
              </a:rPr>
              <a:t>Expense Reimbursements for Non-PC/B Members</a:t>
            </a:r>
          </a:p>
        </p:txBody>
      </p:sp>
      <p:sp>
        <p:nvSpPr>
          <p:cNvPr id="20485" name="TextBox 4"/>
          <p:cNvSpPr txBox="1">
            <a:spLocks noChangeArrowheads="1"/>
          </p:cNvSpPr>
          <p:nvPr/>
        </p:nvSpPr>
        <p:spPr bwMode="auto">
          <a:xfrm>
            <a:off x="381000" y="1371600"/>
            <a:ext cx="8229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 typeface="Wingdings" pitchFamily="2" charset="2"/>
              <a:buNone/>
            </a:pPr>
            <a:r>
              <a:rPr lang="en-US" altLang="en-US" sz="2800" b="1"/>
              <a:t>PC/B can:</a:t>
            </a:r>
          </a:p>
          <a:p>
            <a:pPr eaLnBrk="1" hangingPunct="1">
              <a:spcBef>
                <a:spcPct val="0"/>
              </a:spcBef>
            </a:pPr>
            <a:r>
              <a:rPr lang="en-US" altLang="en-US" sz="2600"/>
              <a:t>Reimburse actual meeting expenses for consumers who:</a:t>
            </a:r>
          </a:p>
          <a:p>
            <a:pPr lvl="1" eaLnBrk="1" hangingPunct="1">
              <a:spcBef>
                <a:spcPct val="0"/>
              </a:spcBef>
              <a:buClr>
                <a:srgbClr val="0066CC"/>
              </a:buClr>
              <a:buSzPct val="120000"/>
              <a:buFont typeface="Arial" charset="0"/>
              <a:buChar char="−"/>
            </a:pPr>
            <a:r>
              <a:rPr lang="en-US" altLang="en-US" sz="2400"/>
              <a:t>Serve on committees or task forces </a:t>
            </a:r>
          </a:p>
          <a:p>
            <a:pPr lvl="1" eaLnBrk="1" hangingPunct="1">
              <a:spcBef>
                <a:spcPct val="0"/>
              </a:spcBef>
              <a:buClr>
                <a:srgbClr val="0066CC"/>
              </a:buClr>
              <a:buSzPct val="120000"/>
              <a:buFont typeface="Arial" charset="0"/>
              <a:buChar char="−"/>
            </a:pPr>
            <a:r>
              <a:rPr lang="en-US" altLang="en-US" sz="2400"/>
              <a:t>Make requested presentations to the PC/B</a:t>
            </a:r>
          </a:p>
          <a:p>
            <a:pPr eaLnBrk="1" hangingPunct="1">
              <a:spcBef>
                <a:spcPct val="15000"/>
              </a:spcBef>
            </a:pPr>
            <a:r>
              <a:rPr lang="en-US" altLang="en-US" sz="2600"/>
              <a:t>Provide “incentives” to consumers who assist with needs assessment</a:t>
            </a:r>
            <a:r>
              <a:rPr lang="en-US" altLang="en-US" sz="2800"/>
              <a:t> </a:t>
            </a:r>
          </a:p>
          <a:p>
            <a:pPr lvl="1" eaLnBrk="1" hangingPunct="1">
              <a:spcBef>
                <a:spcPct val="15000"/>
              </a:spcBef>
              <a:buClr>
                <a:srgbClr val="0066CC"/>
              </a:buClr>
              <a:buSzPct val="120000"/>
              <a:buFont typeface="Arial" charset="0"/>
              <a:buChar char="−"/>
            </a:pPr>
            <a:r>
              <a:rPr lang="en-US" altLang="en-US" sz="2400"/>
              <a:t>Gift cards that cannot be used for tobacco or alcohol</a:t>
            </a:r>
          </a:p>
          <a:p>
            <a:pPr eaLnBrk="1" hangingPunct="1">
              <a:spcBef>
                <a:spcPct val="15000"/>
              </a:spcBef>
              <a:buFont typeface="Wingdings" pitchFamily="2" charset="2"/>
              <a:buNone/>
            </a:pPr>
            <a:r>
              <a:rPr lang="en-US" altLang="en-US" sz="2800" b="1"/>
              <a:t>PC/B cannot</a:t>
            </a:r>
            <a:r>
              <a:rPr lang="en-US" altLang="en-US" sz="2800"/>
              <a:t>: </a:t>
            </a:r>
          </a:p>
          <a:p>
            <a:pPr eaLnBrk="1" hangingPunct="1">
              <a:spcBef>
                <a:spcPct val="15000"/>
              </a:spcBef>
            </a:pPr>
            <a:r>
              <a:rPr lang="en-US" altLang="en-US" sz="2600"/>
              <a:t>Use Ryan White funds to pay expenses of non-members to observe PC/B meetings</a:t>
            </a:r>
          </a:p>
          <a:p>
            <a:pPr eaLnBrk="1" hangingPunct="1">
              <a:spcBef>
                <a:spcPct val="15000"/>
              </a:spcBef>
            </a:pPr>
            <a:r>
              <a:rPr lang="en-US" altLang="en-US" sz="2600"/>
              <a:t>Provide stipends </a:t>
            </a:r>
          </a:p>
        </p:txBody>
      </p:sp>
      <p:cxnSp>
        <p:nvCxnSpPr>
          <p:cNvPr id="7" name="Straight Connector 6" descr="line" title="line"/>
          <p:cNvCxnSpPr/>
          <p:nvPr/>
        </p:nvCxnSpPr>
        <p:spPr>
          <a:xfrm>
            <a:off x="381000" y="1349375"/>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33C0FD86-0621-4BC6-A1D9-56A9BBE25848}" type="slidenum">
              <a:rPr lang="en-US" altLang="en-US" sz="1400"/>
              <a:pPr>
                <a:spcBef>
                  <a:spcPct val="0"/>
                </a:spcBef>
                <a:buClrTx/>
                <a:buSzTx/>
                <a:buFontTx/>
                <a:buNone/>
              </a:pPr>
              <a:t>19</a:t>
            </a:fld>
            <a:endParaRPr lang="en-US" altLang="en-US" sz="1400"/>
          </a:p>
        </p:txBody>
      </p:sp>
      <p:sp>
        <p:nvSpPr>
          <p:cNvPr id="21507"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F55AF0CE-8EA9-4879-9624-3722F086F021}" type="slidenum">
              <a:rPr lang="en-US" altLang="en-US" sz="1400"/>
              <a:pPr algn="r" eaLnBrk="1" hangingPunct="1">
                <a:spcBef>
                  <a:spcPct val="0"/>
                </a:spcBef>
                <a:buClrTx/>
                <a:buSzTx/>
                <a:buFontTx/>
                <a:buNone/>
              </a:pPr>
              <a:t>19</a:t>
            </a:fld>
            <a:endParaRPr lang="en-US" altLang="en-US" sz="1400"/>
          </a:p>
        </p:txBody>
      </p:sp>
      <p:sp>
        <p:nvSpPr>
          <p:cNvPr id="21508" name="Rectangle 2"/>
          <p:cNvSpPr>
            <a:spLocks noGrp="1" noChangeArrowheads="1"/>
          </p:cNvSpPr>
          <p:nvPr>
            <p:ph type="title"/>
          </p:nvPr>
        </p:nvSpPr>
        <p:spPr>
          <a:xfrm>
            <a:off x="762000" y="1524000"/>
            <a:ext cx="7696200" cy="2743200"/>
          </a:xfrm>
          <a:ln w="28575">
            <a:solidFill>
              <a:srgbClr val="002060"/>
            </a:solidFill>
            <a:miter lim="800000"/>
            <a:headEnd/>
            <a:tailEnd/>
          </a:ln>
        </p:spPr>
        <p:txBody>
          <a:bodyPr/>
          <a:lstStyle/>
          <a:p>
            <a:pPr eaLnBrk="1" hangingPunct="1"/>
            <a:r>
              <a:rPr lang="en-US" altLang="en-US" smtClean="0"/>
              <a:t>Questions/Discussion?</a:t>
            </a:r>
          </a:p>
        </p:txBody>
      </p:sp>
      <p:pic>
        <p:nvPicPr>
          <p:cNvPr id="21509" name="Picture 4" descr="meeting%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733800"/>
            <a:ext cx="2544763" cy="1981200"/>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2ECE02E3-50AE-43EE-A8DF-D2FA4F91C3F3}" type="slidenum">
              <a:rPr lang="en-US" altLang="en-US" sz="1400"/>
              <a:pPr>
                <a:spcBef>
                  <a:spcPct val="0"/>
                </a:spcBef>
                <a:buClrTx/>
                <a:buSzTx/>
                <a:buFontTx/>
                <a:buNone/>
              </a:pPr>
              <a:t>2</a:t>
            </a:fld>
            <a:endParaRPr lang="en-US" altLang="en-US" sz="1400"/>
          </a:p>
        </p:txBody>
      </p:sp>
      <p:sp>
        <p:nvSpPr>
          <p:cNvPr id="4099"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1118DA3C-5247-4266-A473-1CC0399EB9A4}" type="slidenum">
              <a:rPr lang="en-US" altLang="en-US" sz="1400"/>
              <a:pPr algn="r" eaLnBrk="1" hangingPunct="1">
                <a:spcBef>
                  <a:spcPct val="0"/>
                </a:spcBef>
                <a:buClrTx/>
                <a:buSzTx/>
                <a:buFontTx/>
                <a:buNone/>
              </a:pPr>
              <a:t>2</a:t>
            </a:fld>
            <a:endParaRPr lang="en-US" altLang="en-US" sz="1400"/>
          </a:p>
        </p:txBody>
      </p:sp>
      <p:sp>
        <p:nvSpPr>
          <p:cNvPr id="4100" name="Rectangle 2"/>
          <p:cNvSpPr>
            <a:spLocks noGrp="1" noChangeArrowheads="1"/>
          </p:cNvSpPr>
          <p:nvPr>
            <p:ph type="title"/>
          </p:nvPr>
        </p:nvSpPr>
        <p:spPr/>
        <p:txBody>
          <a:bodyPr/>
          <a:lstStyle/>
          <a:p>
            <a:pPr eaLnBrk="1" hangingPunct="1"/>
            <a:r>
              <a:rPr lang="en-US" altLang="en-US" smtClean="0"/>
              <a:t>Welcome and Introductions</a:t>
            </a:r>
          </a:p>
        </p:txBody>
      </p:sp>
      <p:sp>
        <p:nvSpPr>
          <p:cNvPr id="4101" name="Rectangle 5"/>
          <p:cNvSpPr>
            <a:spLocks noGrp="1" noChangeArrowheads="1"/>
          </p:cNvSpPr>
          <p:nvPr>
            <p:ph type="body" idx="4294967295"/>
          </p:nvPr>
        </p:nvSpPr>
        <p:spPr>
          <a:xfrm>
            <a:off x="1066800" y="1617663"/>
            <a:ext cx="6781800" cy="4249737"/>
          </a:xfrm>
          <a:ln w="28575">
            <a:solidFill>
              <a:srgbClr val="002060"/>
            </a:solidFill>
            <a:miter lim="800000"/>
            <a:headEnd/>
            <a:tailEnd/>
          </a:ln>
        </p:spPr>
        <p:txBody>
          <a:bodyPr/>
          <a:lstStyle/>
          <a:p>
            <a:pPr marL="609600" indent="-609600">
              <a:buFont typeface="Wingdings" pitchFamily="2" charset="2"/>
              <a:buNone/>
            </a:pPr>
            <a:r>
              <a:rPr lang="en-US" altLang="en-US" smtClean="0"/>
              <a:t>Please share:</a:t>
            </a:r>
          </a:p>
          <a:p>
            <a:pPr marL="609600" indent="-609600">
              <a:buSzTx/>
              <a:buFont typeface="Wingdings" pitchFamily="2" charset="2"/>
              <a:buAutoNum type="arabicPeriod"/>
            </a:pPr>
            <a:r>
              <a:rPr lang="en-US" altLang="en-US" sz="3000" smtClean="0"/>
              <a:t>Your first name</a:t>
            </a:r>
          </a:p>
          <a:p>
            <a:pPr marL="609600" indent="-609600">
              <a:buSzTx/>
              <a:buFont typeface="Wingdings" pitchFamily="2" charset="2"/>
              <a:buAutoNum type="arabicPeriod"/>
            </a:pPr>
            <a:r>
              <a:rPr lang="en-US" altLang="en-US" sz="3000" smtClean="0"/>
              <a:t>How long you have been living with the disease</a:t>
            </a:r>
          </a:p>
          <a:p>
            <a:pPr marL="609600" indent="-609600">
              <a:buSzTx/>
              <a:buFont typeface="Wingdings" pitchFamily="2" charset="2"/>
              <a:buAutoNum type="arabicPeriod"/>
            </a:pPr>
            <a:r>
              <a:rPr lang="en-US" altLang="en-US" sz="3000" smtClean="0"/>
              <a:t>Whether you are a Planning Council member</a:t>
            </a:r>
          </a:p>
          <a:p>
            <a:pPr marL="609600" indent="-609600">
              <a:buSzTx/>
              <a:buFont typeface="Wingdings" pitchFamily="2" charset="2"/>
              <a:buAutoNum type="arabicPeriod"/>
            </a:pPr>
            <a:r>
              <a:rPr lang="en-US" altLang="en-US" sz="3000" smtClean="0"/>
              <a:t>An issue you would like           discussed tonight</a:t>
            </a:r>
          </a:p>
        </p:txBody>
      </p:sp>
      <p:cxnSp>
        <p:nvCxnSpPr>
          <p:cNvPr id="7" name="Straight Connector 6" descr="line" title="line"/>
          <p:cNvCxnSpPr/>
          <p:nvPr/>
        </p:nvCxnSpPr>
        <p:spPr>
          <a:xfrm>
            <a:off x="782638" y="12192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4103" name="Picture 4" descr="meeting%20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059363"/>
            <a:ext cx="1828800" cy="1423987"/>
          </a:xfrm>
          <a:prstGeom prst="rect">
            <a:avLst/>
          </a:prstGeom>
          <a:noFill/>
          <a:ln w="28575">
            <a:solidFill>
              <a:srgbClr val="00206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49878524-0C28-44A3-B98D-09FA1C35CA16}" type="slidenum">
              <a:rPr lang="en-US" altLang="en-US" sz="1400"/>
              <a:pPr>
                <a:spcBef>
                  <a:spcPct val="0"/>
                </a:spcBef>
                <a:buClrTx/>
                <a:buSzTx/>
                <a:buFontTx/>
                <a:buNone/>
              </a:pPr>
              <a:t>3</a:t>
            </a:fld>
            <a:endParaRPr lang="en-US" altLang="en-US" sz="1400"/>
          </a:p>
        </p:txBody>
      </p:sp>
      <p:sp>
        <p:nvSpPr>
          <p:cNvPr id="5123"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87A24BCE-17B5-469F-BE75-B9A8ED919BFC}" type="slidenum">
              <a:rPr lang="en-US" altLang="en-US" sz="1400"/>
              <a:pPr algn="r" eaLnBrk="1" hangingPunct="1">
                <a:spcBef>
                  <a:spcPct val="0"/>
                </a:spcBef>
                <a:buClrTx/>
                <a:buSzTx/>
                <a:buFontTx/>
                <a:buNone/>
              </a:pPr>
              <a:t>3</a:t>
            </a:fld>
            <a:endParaRPr lang="en-US" altLang="en-US" sz="1400"/>
          </a:p>
        </p:txBody>
      </p:sp>
      <p:sp>
        <p:nvSpPr>
          <p:cNvPr id="5124" name="Rectangle 2"/>
          <p:cNvSpPr>
            <a:spLocks noGrp="1" noChangeArrowheads="1"/>
          </p:cNvSpPr>
          <p:nvPr>
            <p:ph type="title"/>
          </p:nvPr>
        </p:nvSpPr>
        <p:spPr>
          <a:xfrm>
            <a:off x="685800" y="0"/>
            <a:ext cx="7772400" cy="1143000"/>
          </a:xfrm>
        </p:spPr>
        <p:txBody>
          <a:bodyPr/>
          <a:lstStyle/>
          <a:p>
            <a:pPr eaLnBrk="1" hangingPunct="1"/>
            <a:r>
              <a:rPr lang="en-US" altLang="en-US" smtClean="0"/>
              <a:t>Topics</a:t>
            </a:r>
          </a:p>
        </p:txBody>
      </p:sp>
      <p:sp>
        <p:nvSpPr>
          <p:cNvPr id="5125" name="Rectangle 3"/>
          <p:cNvSpPr>
            <a:spLocks noGrp="1" noChangeArrowheads="1"/>
          </p:cNvSpPr>
          <p:nvPr>
            <p:ph type="body" idx="1"/>
          </p:nvPr>
        </p:nvSpPr>
        <p:spPr>
          <a:xfrm>
            <a:off x="533400" y="1217613"/>
            <a:ext cx="8077200" cy="4953000"/>
          </a:xfrm>
        </p:spPr>
        <p:txBody>
          <a:bodyPr/>
          <a:lstStyle/>
          <a:p>
            <a:pPr eaLnBrk="1" hangingPunct="1">
              <a:spcBef>
                <a:spcPct val="15000"/>
              </a:spcBef>
            </a:pPr>
            <a:r>
              <a:rPr lang="en-US" altLang="en-US" sz="2700" smtClean="0"/>
              <a:t>History of Consumer Involvement in the Ryan White Program</a:t>
            </a:r>
          </a:p>
          <a:p>
            <a:pPr eaLnBrk="1" hangingPunct="1">
              <a:spcBef>
                <a:spcPct val="15000"/>
              </a:spcBef>
            </a:pPr>
            <a:r>
              <a:rPr lang="en-US" altLang="en-US" sz="2700" smtClean="0"/>
              <a:t>Legislative Requirements</a:t>
            </a:r>
          </a:p>
          <a:p>
            <a:pPr eaLnBrk="1" hangingPunct="1">
              <a:spcBef>
                <a:spcPct val="15000"/>
              </a:spcBef>
            </a:pPr>
            <a:r>
              <a:rPr lang="en-US" altLang="en-US" sz="2700" smtClean="0"/>
              <a:t>HIV/AIDS Bureau Expectations for PLWH Participation </a:t>
            </a:r>
          </a:p>
          <a:p>
            <a:pPr lvl="1" eaLnBrk="1" hangingPunct="1">
              <a:spcBef>
                <a:spcPct val="15000"/>
              </a:spcBef>
            </a:pPr>
            <a:r>
              <a:rPr lang="en-US" altLang="en-US" sz="2400" smtClean="0"/>
              <a:t>Planning Council membership</a:t>
            </a:r>
          </a:p>
          <a:p>
            <a:pPr lvl="1" eaLnBrk="1" hangingPunct="1">
              <a:spcBef>
                <a:spcPct val="15000"/>
              </a:spcBef>
            </a:pPr>
            <a:r>
              <a:rPr lang="en-US" altLang="en-US" sz="2400" smtClean="0"/>
              <a:t>Other PLWH engagement</a:t>
            </a:r>
          </a:p>
          <a:p>
            <a:pPr eaLnBrk="1" hangingPunct="1">
              <a:spcBef>
                <a:spcPct val="15000"/>
              </a:spcBef>
            </a:pPr>
            <a:r>
              <a:rPr lang="en-US" altLang="en-US" sz="2700" smtClean="0"/>
              <a:t>Strategies for Non-Planning Council/Body (PC/B) member Engagement</a:t>
            </a:r>
          </a:p>
          <a:p>
            <a:pPr eaLnBrk="1" hangingPunct="1">
              <a:spcBef>
                <a:spcPct val="15000"/>
              </a:spcBef>
            </a:pPr>
            <a:r>
              <a:rPr lang="en-US" altLang="en-US" sz="2700" smtClean="0"/>
              <a:t>Role of the PLWH Committee</a:t>
            </a:r>
          </a:p>
          <a:p>
            <a:pPr eaLnBrk="1" hangingPunct="1">
              <a:spcBef>
                <a:spcPct val="15000"/>
              </a:spcBef>
            </a:pPr>
            <a:r>
              <a:rPr lang="en-US" altLang="en-US" sz="2700" smtClean="0"/>
              <a:t>Expense Reimbursement and Incentives</a:t>
            </a:r>
          </a:p>
          <a:p>
            <a:pPr eaLnBrk="1" hangingPunct="1">
              <a:spcBef>
                <a:spcPct val="15000"/>
              </a:spcBef>
            </a:pPr>
            <a:endParaRPr lang="en-US" altLang="en-US" sz="2800" smtClean="0"/>
          </a:p>
        </p:txBody>
      </p:sp>
      <p:cxnSp>
        <p:nvCxnSpPr>
          <p:cNvPr id="7" name="Straight Connector 6" descr="line" title="line"/>
          <p:cNvCxnSpPr/>
          <p:nvPr/>
        </p:nvCxnSpPr>
        <p:spPr>
          <a:xfrm>
            <a:off x="762000" y="9906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BEFE000C-85C5-400F-9C3B-F4717249F77C}" type="slidenum">
              <a:rPr lang="en-US" altLang="en-US" sz="1400"/>
              <a:pPr>
                <a:spcBef>
                  <a:spcPct val="0"/>
                </a:spcBef>
                <a:buClrTx/>
                <a:buSzTx/>
                <a:buFontTx/>
                <a:buNone/>
              </a:pPr>
              <a:t>4</a:t>
            </a:fld>
            <a:endParaRPr lang="en-US" altLang="en-US" sz="1400"/>
          </a:p>
        </p:txBody>
      </p:sp>
      <p:sp>
        <p:nvSpPr>
          <p:cNvPr id="6147" name="Rectangle 2"/>
          <p:cNvSpPr>
            <a:spLocks noGrp="1" noChangeArrowheads="1"/>
          </p:cNvSpPr>
          <p:nvPr>
            <p:ph type="title"/>
          </p:nvPr>
        </p:nvSpPr>
        <p:spPr>
          <a:xfrm>
            <a:off x="457200" y="152400"/>
            <a:ext cx="8229600" cy="1143000"/>
          </a:xfrm>
        </p:spPr>
        <p:txBody>
          <a:bodyPr/>
          <a:lstStyle/>
          <a:p>
            <a:r>
              <a:rPr lang="en-US" altLang="en-US" sz="3400" smtClean="0"/>
              <a:t>Historical Perspective on Consumer Involvement</a:t>
            </a:r>
          </a:p>
        </p:txBody>
      </p:sp>
      <p:sp>
        <p:nvSpPr>
          <p:cNvPr id="6148" name="Rectangle 3"/>
          <p:cNvSpPr>
            <a:spLocks noGrp="1" noChangeArrowheads="1"/>
          </p:cNvSpPr>
          <p:nvPr>
            <p:ph type="body" idx="1"/>
          </p:nvPr>
        </p:nvSpPr>
        <p:spPr>
          <a:xfrm>
            <a:off x="304800" y="1581150"/>
            <a:ext cx="8534400" cy="5105400"/>
          </a:xfrm>
        </p:spPr>
        <p:txBody>
          <a:bodyPr/>
          <a:lstStyle/>
          <a:p>
            <a:pPr>
              <a:spcBef>
                <a:spcPct val="5000"/>
              </a:spcBef>
            </a:pPr>
            <a:r>
              <a:rPr lang="en-US" altLang="en-US" sz="2400" b="1" dirty="0" smtClean="0"/>
              <a:t>Consumer involvement &amp; decision making = core component </a:t>
            </a:r>
            <a:r>
              <a:rPr lang="en-US" altLang="en-US" sz="2400" dirty="0" smtClean="0"/>
              <a:t>of Ryan White HIV/AIDS Program (RWHAP) Part A planning &amp; decision making</a:t>
            </a:r>
          </a:p>
          <a:p>
            <a:pPr>
              <a:spcBef>
                <a:spcPct val="5000"/>
              </a:spcBef>
            </a:pPr>
            <a:r>
              <a:rPr lang="en-US" altLang="en-US" sz="2400" b="1" dirty="0" smtClean="0"/>
              <a:t>Legislative requirements</a:t>
            </a:r>
          </a:p>
          <a:p>
            <a:pPr lvl="1">
              <a:spcBef>
                <a:spcPct val="5000"/>
              </a:spcBef>
            </a:pPr>
            <a:r>
              <a:rPr lang="en-US" altLang="en-US" sz="2400" dirty="0" smtClean="0"/>
              <a:t>Planning Council composition</a:t>
            </a:r>
          </a:p>
          <a:p>
            <a:pPr lvl="1">
              <a:spcBef>
                <a:spcPct val="5000"/>
              </a:spcBef>
            </a:pPr>
            <a:r>
              <a:rPr lang="en-US" altLang="en-US" sz="2400" dirty="0" smtClean="0"/>
              <a:t>PLWH input to needs assessment &amp; planning</a:t>
            </a:r>
          </a:p>
          <a:p>
            <a:pPr>
              <a:spcBef>
                <a:spcPts val="600"/>
              </a:spcBef>
            </a:pPr>
            <a:r>
              <a:rPr lang="en-US" altLang="en-US" sz="2400" b="1" dirty="0" smtClean="0"/>
              <a:t>HRSA expectations</a:t>
            </a:r>
          </a:p>
          <a:p>
            <a:pPr lvl="1">
              <a:spcBef>
                <a:spcPct val="5000"/>
              </a:spcBef>
            </a:pPr>
            <a:r>
              <a:rPr lang="en-US" altLang="en-US" sz="2400" dirty="0" smtClean="0"/>
              <a:t>Strong, independent, trained, &amp; respected consumer voice on Planning Council &amp; committees</a:t>
            </a:r>
          </a:p>
          <a:p>
            <a:pPr lvl="1">
              <a:spcBef>
                <a:spcPct val="5000"/>
              </a:spcBef>
            </a:pPr>
            <a:r>
              <a:rPr lang="en-US" altLang="en-US" sz="2400" dirty="0" smtClean="0"/>
              <a:t>Focus on use of consumer data for decision making </a:t>
            </a:r>
          </a:p>
          <a:p>
            <a:pPr lvl="1">
              <a:spcBef>
                <a:spcPct val="5000"/>
              </a:spcBef>
            </a:pPr>
            <a:r>
              <a:rPr lang="en-US" altLang="en-US" sz="2400" dirty="0" smtClean="0"/>
              <a:t>Mutually respectful interactions that follow legislative intent and Codes of Conduct</a:t>
            </a:r>
          </a:p>
          <a:p>
            <a:pPr lvl="1">
              <a:lnSpc>
                <a:spcPct val="80000"/>
              </a:lnSpc>
            </a:pPr>
            <a:endParaRPr lang="en-US" altLang="en-US" sz="1600" dirty="0" smtClean="0"/>
          </a:p>
        </p:txBody>
      </p:sp>
      <p:cxnSp>
        <p:nvCxnSpPr>
          <p:cNvPr id="6" name="Straight Connector 5" descr="line" title="line"/>
          <p:cNvCxnSpPr/>
          <p:nvPr/>
        </p:nvCxnSpPr>
        <p:spPr>
          <a:xfrm>
            <a:off x="723900" y="12954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9A0DE764-2379-4431-BB96-973BC44B8A18}" type="slidenum">
              <a:rPr lang="en-US" altLang="en-US" sz="1400"/>
              <a:pPr>
                <a:spcBef>
                  <a:spcPct val="0"/>
                </a:spcBef>
                <a:buClrTx/>
                <a:buSzTx/>
                <a:buFontTx/>
                <a:buNone/>
              </a:pPr>
              <a:t>5</a:t>
            </a:fld>
            <a:endParaRPr lang="en-US" altLang="en-US" sz="1400"/>
          </a:p>
        </p:txBody>
      </p:sp>
      <p:sp>
        <p:nvSpPr>
          <p:cNvPr id="7171"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AEA4EFFE-10D0-4D6F-8D8E-D711E3EC8615}" type="slidenum">
              <a:rPr lang="en-US" altLang="en-US" sz="1400"/>
              <a:pPr algn="r" eaLnBrk="1" hangingPunct="1">
                <a:spcBef>
                  <a:spcPct val="0"/>
                </a:spcBef>
                <a:buClrTx/>
                <a:buSzTx/>
                <a:buFontTx/>
                <a:buNone/>
              </a:pPr>
              <a:t>5</a:t>
            </a:fld>
            <a:endParaRPr lang="en-US" altLang="en-US" sz="1400"/>
          </a:p>
        </p:txBody>
      </p:sp>
      <p:sp>
        <p:nvSpPr>
          <p:cNvPr id="7172" name="Rectangle 2"/>
          <p:cNvSpPr>
            <a:spLocks noGrp="1" noChangeArrowheads="1"/>
          </p:cNvSpPr>
          <p:nvPr>
            <p:ph type="title"/>
          </p:nvPr>
        </p:nvSpPr>
        <p:spPr>
          <a:xfrm>
            <a:off x="457200" y="0"/>
            <a:ext cx="8229600" cy="914400"/>
          </a:xfrm>
        </p:spPr>
        <p:txBody>
          <a:bodyPr/>
          <a:lstStyle/>
          <a:p>
            <a:pPr eaLnBrk="1" hangingPunct="1"/>
            <a:r>
              <a:rPr lang="en-US" altLang="en-US" sz="3200" smtClean="0"/>
              <a:t>Legislative Requirements – 2009 Law</a:t>
            </a:r>
          </a:p>
        </p:txBody>
      </p:sp>
      <p:sp>
        <p:nvSpPr>
          <p:cNvPr id="13317" name="Content Placeholder 4"/>
          <p:cNvSpPr>
            <a:spLocks noGrp="1"/>
          </p:cNvSpPr>
          <p:nvPr>
            <p:ph idx="1"/>
          </p:nvPr>
        </p:nvSpPr>
        <p:spPr>
          <a:xfrm>
            <a:off x="304800" y="1219200"/>
            <a:ext cx="8534400" cy="6096000"/>
          </a:xfrm>
        </p:spPr>
        <p:txBody>
          <a:bodyPr/>
          <a:lstStyle/>
          <a:p>
            <a:pPr>
              <a:spcBef>
                <a:spcPts val="1800"/>
              </a:spcBef>
              <a:defRPr/>
            </a:pPr>
            <a:r>
              <a:rPr lang="en-US" altLang="en-US" dirty="0" smtClean="0"/>
              <a:t>Each RWHAP Part A planning council to “</a:t>
            </a:r>
            <a:r>
              <a:rPr lang="en-US" altLang="en-US" b="1" dirty="0" smtClean="0"/>
              <a:t>reflect in its composition the demographics of the population of individuals with HIV/AIDS</a:t>
            </a:r>
            <a:r>
              <a:rPr lang="en-US" altLang="en-US" dirty="0" smtClean="0"/>
              <a:t> in the eligible area involved, </a:t>
            </a:r>
            <a:r>
              <a:rPr lang="en-US" altLang="en-US" b="1" dirty="0" smtClean="0"/>
              <a:t>with particular consideration given to</a:t>
            </a:r>
            <a:r>
              <a:rPr lang="en-US" altLang="en-US" dirty="0" smtClean="0"/>
              <a:t> disproportionately affected and historically underserved groups and subpopulations”</a:t>
            </a:r>
          </a:p>
          <a:p>
            <a:pPr marL="0" indent="0">
              <a:spcBef>
                <a:spcPts val="1800"/>
              </a:spcBef>
              <a:buFont typeface="Wingdings" pitchFamily="2" charset="2"/>
              <a:buNone/>
              <a:defRPr/>
            </a:pPr>
            <a:r>
              <a:rPr lang="en-US" sz="2800" dirty="0" smtClean="0"/>
              <a:t>                                       </a:t>
            </a:r>
            <a:r>
              <a:rPr lang="en-US" sz="2800" i="1" dirty="0" smtClean="0"/>
              <a:t>- Section </a:t>
            </a:r>
            <a:r>
              <a:rPr lang="en-US" sz="2800" i="1" dirty="0"/>
              <a:t>2602(b)(1</a:t>
            </a:r>
            <a:r>
              <a:rPr lang="en-US" sz="2800" i="1" dirty="0" smtClean="0"/>
              <a:t>)</a:t>
            </a:r>
            <a:endParaRPr lang="en-US" altLang="en-US" sz="3000" i="1" dirty="0" smtClean="0"/>
          </a:p>
        </p:txBody>
      </p:sp>
      <p:cxnSp>
        <p:nvCxnSpPr>
          <p:cNvPr id="7" name="Straight Connector 6" descr="line" title="line"/>
          <p:cNvCxnSpPr/>
          <p:nvPr/>
        </p:nvCxnSpPr>
        <p:spPr>
          <a:xfrm>
            <a:off x="723900" y="762000"/>
            <a:ext cx="76962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C86427EC-3538-4A1F-8DF2-3ADB29E65558}" type="slidenum">
              <a:rPr lang="en-US" altLang="en-US" sz="1400"/>
              <a:pPr>
                <a:spcBef>
                  <a:spcPct val="0"/>
                </a:spcBef>
                <a:buClrTx/>
                <a:buSzTx/>
                <a:buFontTx/>
                <a:buNone/>
              </a:pPr>
              <a:t>6</a:t>
            </a:fld>
            <a:endParaRPr lang="en-US" altLang="en-US" sz="1400"/>
          </a:p>
        </p:txBody>
      </p:sp>
      <p:sp>
        <p:nvSpPr>
          <p:cNvPr id="8195"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251DA646-D8E9-439A-9B21-B3EB7CE78A67}" type="slidenum">
              <a:rPr lang="en-US" altLang="en-US" sz="1400"/>
              <a:pPr algn="r" eaLnBrk="1" hangingPunct="1">
                <a:spcBef>
                  <a:spcPct val="0"/>
                </a:spcBef>
                <a:buClrTx/>
                <a:buSzTx/>
                <a:buFontTx/>
                <a:buNone/>
              </a:pPr>
              <a:t>6</a:t>
            </a:fld>
            <a:endParaRPr lang="en-US" altLang="en-US" sz="1400"/>
          </a:p>
        </p:txBody>
      </p:sp>
      <p:sp>
        <p:nvSpPr>
          <p:cNvPr id="8196" name="Rectangle 2"/>
          <p:cNvSpPr>
            <a:spLocks noGrp="1" noChangeArrowheads="1"/>
          </p:cNvSpPr>
          <p:nvPr>
            <p:ph type="title"/>
          </p:nvPr>
        </p:nvSpPr>
        <p:spPr>
          <a:xfrm>
            <a:off x="381000" y="152400"/>
            <a:ext cx="8534400" cy="1143000"/>
          </a:xfrm>
        </p:spPr>
        <p:txBody>
          <a:bodyPr/>
          <a:lstStyle/>
          <a:p>
            <a:pPr eaLnBrk="1" hangingPunct="1"/>
            <a:r>
              <a:rPr lang="en-US" altLang="en-US" sz="3200" smtClean="0"/>
              <a:t>Legislative Requirements – 2009, cont.</a:t>
            </a:r>
          </a:p>
        </p:txBody>
      </p:sp>
      <p:sp>
        <p:nvSpPr>
          <p:cNvPr id="8197" name="TextBox 6"/>
          <p:cNvSpPr txBox="1">
            <a:spLocks noChangeArrowheads="1"/>
          </p:cNvSpPr>
          <p:nvPr/>
        </p:nvSpPr>
        <p:spPr bwMode="auto">
          <a:xfrm>
            <a:off x="647700" y="1295400"/>
            <a:ext cx="77724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ClrTx/>
              <a:buSzTx/>
              <a:buFontTx/>
              <a:buNone/>
            </a:pPr>
            <a:r>
              <a:rPr lang="en-US" altLang="en-US" sz="2800"/>
              <a:t>Among the groups that must be represented on the planning council are </a:t>
            </a:r>
            <a:r>
              <a:rPr lang="en-US" altLang="en-US" sz="2800" b="1"/>
              <a:t>representatives</a:t>
            </a:r>
            <a:r>
              <a:rPr lang="en-US" altLang="en-US" sz="2800" i="1"/>
              <a:t> </a:t>
            </a:r>
            <a:r>
              <a:rPr lang="en-US" altLang="en-US" sz="2800"/>
              <a:t>of: "affected communities, including people with HIV/AIDS, members of a Federally-recognized Indian tribe as represented in the population, individuals co-infected with hepatitis B or C and historically underserved groups and subpopulations;" and "individuals who formerly were Federal, State, or local prisoners“</a:t>
            </a:r>
          </a:p>
          <a:p>
            <a:pPr eaLnBrk="1" hangingPunct="1">
              <a:spcBef>
                <a:spcPct val="0"/>
              </a:spcBef>
              <a:buClrTx/>
              <a:buSzTx/>
              <a:buFontTx/>
              <a:buNone/>
            </a:pPr>
            <a:endParaRPr lang="en-US" altLang="en-US" sz="2800"/>
          </a:p>
          <a:p>
            <a:pPr eaLnBrk="1" hangingPunct="1">
              <a:spcBef>
                <a:spcPct val="0"/>
              </a:spcBef>
              <a:buClrTx/>
              <a:buSzTx/>
              <a:buFontTx/>
              <a:buNone/>
            </a:pPr>
            <a:r>
              <a:rPr lang="en-US" altLang="en-US" sz="2800" i="1"/>
              <a:t>                                    − Section 2602(b)               </a:t>
            </a:r>
          </a:p>
        </p:txBody>
      </p:sp>
      <p:cxnSp>
        <p:nvCxnSpPr>
          <p:cNvPr id="7" name="Straight Connector 6" descr="line" title="line"/>
          <p:cNvCxnSpPr/>
          <p:nvPr/>
        </p:nvCxnSpPr>
        <p:spPr>
          <a:xfrm>
            <a:off x="381000" y="10668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Legislative Option for TGAs</a:t>
            </a:r>
          </a:p>
        </p:txBody>
      </p:sp>
      <p:sp>
        <p:nvSpPr>
          <p:cNvPr id="9219" name="Content Placeholder 2"/>
          <p:cNvSpPr>
            <a:spLocks noGrp="1"/>
          </p:cNvSpPr>
          <p:nvPr>
            <p:ph idx="1"/>
          </p:nvPr>
        </p:nvSpPr>
        <p:spPr>
          <a:xfrm>
            <a:off x="457200" y="1417638"/>
            <a:ext cx="8229600" cy="4525962"/>
          </a:xfrm>
        </p:spPr>
        <p:txBody>
          <a:bodyPr/>
          <a:lstStyle/>
          <a:p>
            <a:pPr marL="0" indent="0">
              <a:buFont typeface="Wingdings" pitchFamily="2" charset="2"/>
              <a:buNone/>
            </a:pPr>
            <a:r>
              <a:rPr lang="en-US" altLang="en-US" smtClean="0"/>
              <a:t>CEO of a TGA “may elect not to comply with the provisions of section 2602(b) [establishment of a planning council] if the official provides documentation to the Secretary that details the process used to obtain community input </a:t>
            </a:r>
            <a:r>
              <a:rPr lang="en-US" altLang="en-US" b="1" smtClean="0"/>
              <a:t>(particularly from those with HIV) </a:t>
            </a:r>
            <a:r>
              <a:rPr lang="en-US" altLang="en-US" smtClean="0"/>
              <a:t>in the transitional area for formulating the overall plan for priority setting and allocating funds from the grant”</a:t>
            </a:r>
          </a:p>
          <a:p>
            <a:pPr marL="0" indent="0">
              <a:buFont typeface="Wingdings" pitchFamily="2" charset="2"/>
              <a:buNone/>
            </a:pPr>
            <a:r>
              <a:rPr lang="en-US" altLang="en-US" smtClean="0"/>
              <a:t>                         - </a:t>
            </a:r>
            <a:r>
              <a:rPr lang="en-US" altLang="en-US" i="1" smtClean="0"/>
              <a:t>Section 2609(d)(1)(A)</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E3ED051C-BCFA-4EDF-93F4-B6092991DA91}" type="slidenum">
              <a:rPr lang="en-US" altLang="en-US" sz="1400"/>
              <a:pPr>
                <a:spcBef>
                  <a:spcPct val="0"/>
                </a:spcBef>
                <a:buClrTx/>
                <a:buSzTx/>
                <a:buFontTx/>
                <a:buNone/>
              </a:pPr>
              <a:t>7</a:t>
            </a:fld>
            <a:endParaRPr lang="en-US" altLang="en-US" sz="1400"/>
          </a:p>
        </p:txBody>
      </p:sp>
      <p:cxnSp>
        <p:nvCxnSpPr>
          <p:cNvPr id="5" name="Straight Connector 4" descr="line" title="line"/>
          <p:cNvCxnSpPr/>
          <p:nvPr/>
        </p:nvCxnSpPr>
        <p:spPr>
          <a:xfrm>
            <a:off x="457200" y="13716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D1F68841-1DE0-4A1D-81CF-26879C14B3C6}" type="slidenum">
              <a:rPr lang="en-US" altLang="en-US" sz="1400"/>
              <a:pPr>
                <a:spcBef>
                  <a:spcPct val="0"/>
                </a:spcBef>
                <a:buClrTx/>
                <a:buSzTx/>
                <a:buFontTx/>
                <a:buNone/>
              </a:pPr>
              <a:t>8</a:t>
            </a:fld>
            <a:endParaRPr lang="en-US" altLang="en-US" sz="1400"/>
          </a:p>
        </p:txBody>
      </p:sp>
      <p:sp>
        <p:nvSpPr>
          <p:cNvPr id="10243"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ClrTx/>
              <a:buSzTx/>
              <a:buFontTx/>
              <a:buNone/>
            </a:pPr>
            <a:fld id="{04336315-7FCD-4938-8652-246AA71A3E6F}" type="slidenum">
              <a:rPr lang="en-US" altLang="en-US" sz="1400"/>
              <a:pPr algn="r" eaLnBrk="1" hangingPunct="1">
                <a:spcBef>
                  <a:spcPct val="0"/>
                </a:spcBef>
                <a:buClrTx/>
                <a:buSzTx/>
                <a:buFontTx/>
                <a:buNone/>
              </a:pPr>
              <a:t>8</a:t>
            </a:fld>
            <a:endParaRPr lang="en-US" altLang="en-US" sz="1400"/>
          </a:p>
        </p:txBody>
      </p:sp>
      <p:sp>
        <p:nvSpPr>
          <p:cNvPr id="10244" name="Rectangle 2"/>
          <p:cNvSpPr>
            <a:spLocks noGrp="1" noChangeArrowheads="1"/>
          </p:cNvSpPr>
          <p:nvPr>
            <p:ph type="title" idx="4294967295"/>
          </p:nvPr>
        </p:nvSpPr>
        <p:spPr>
          <a:xfrm>
            <a:off x="457200" y="0"/>
            <a:ext cx="8229600" cy="1371600"/>
          </a:xfrm>
        </p:spPr>
        <p:txBody>
          <a:bodyPr/>
          <a:lstStyle/>
          <a:p>
            <a:pPr eaLnBrk="1" hangingPunct="1"/>
            <a:r>
              <a:rPr lang="en-US" altLang="en-US" sz="3600" smtClean="0">
                <a:solidFill>
                  <a:srgbClr val="002060"/>
                </a:solidFill>
              </a:rPr>
              <a:t>Legislative Requirements for “Unaligned” Consumers</a:t>
            </a:r>
          </a:p>
        </p:txBody>
      </p:sp>
      <p:sp>
        <p:nvSpPr>
          <p:cNvPr id="10245" name="Content Placeholder 4"/>
          <p:cNvSpPr>
            <a:spLocks noGrp="1"/>
          </p:cNvSpPr>
          <p:nvPr>
            <p:ph idx="4294967295"/>
          </p:nvPr>
        </p:nvSpPr>
        <p:spPr>
          <a:xfrm>
            <a:off x="531813" y="1566863"/>
            <a:ext cx="8229600" cy="4495800"/>
          </a:xfrm>
        </p:spPr>
        <p:txBody>
          <a:bodyPr/>
          <a:lstStyle/>
          <a:p>
            <a:r>
              <a:rPr lang="en-US" altLang="en-US" sz="3000" dirty="0" smtClean="0"/>
              <a:t>Must be at least 33% of voting members of the Planning Council</a:t>
            </a:r>
          </a:p>
          <a:p>
            <a:r>
              <a:rPr lang="en-US" altLang="en-US" sz="3000" dirty="0" smtClean="0"/>
              <a:t>Must be RWHAP Part A clients (receiving HIV-related services from a RWHAP Part A-funded provider)</a:t>
            </a:r>
          </a:p>
          <a:p>
            <a:r>
              <a:rPr lang="en-US" altLang="en-US" sz="3000" dirty="0" smtClean="0"/>
              <a:t>Must be unaligned/unaffiliated: “not officers [Board members], employees, or consultants” of RWHAP Part A-funded agencies </a:t>
            </a:r>
          </a:p>
          <a:p>
            <a:r>
              <a:rPr lang="en-US" altLang="en-US" sz="3000" dirty="0" smtClean="0"/>
              <a:t>[May volunteer for a RWHAP Part A-funded provider]</a:t>
            </a:r>
          </a:p>
          <a:p>
            <a:pPr>
              <a:buFont typeface="Wingdings" pitchFamily="2" charset="2"/>
              <a:buNone/>
            </a:pPr>
            <a:r>
              <a:rPr lang="en-US" altLang="en-US" sz="3000" dirty="0" smtClean="0"/>
              <a:t>− Section 2602</a:t>
            </a:r>
          </a:p>
          <a:p>
            <a:pPr>
              <a:buFont typeface="Wingdings" pitchFamily="2" charset="2"/>
              <a:buNone/>
            </a:pPr>
            <a:endParaRPr lang="en-US" altLang="en-US" sz="3000" dirty="0" smtClean="0"/>
          </a:p>
        </p:txBody>
      </p:sp>
      <p:cxnSp>
        <p:nvCxnSpPr>
          <p:cNvPr id="7" name="Straight Connector 6" descr="line" title="line"/>
          <p:cNvCxnSpPr/>
          <p:nvPr/>
        </p:nvCxnSpPr>
        <p:spPr>
          <a:xfrm>
            <a:off x="457200" y="1371600"/>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CC"/>
              </a:buClr>
              <a:buSzPct val="120000"/>
              <a:buFont typeface="Wingdings" pitchFamily="2" charset="2"/>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ClrTx/>
              <a:buSzTx/>
              <a:buFontTx/>
              <a:buNone/>
            </a:pPr>
            <a:fld id="{11F3852F-E1F6-44A3-88D5-5DB62D186D6B}" type="slidenum">
              <a:rPr lang="en-US" altLang="en-US" sz="1400"/>
              <a:pPr>
                <a:spcBef>
                  <a:spcPct val="0"/>
                </a:spcBef>
                <a:buClrTx/>
                <a:buSzTx/>
                <a:buFontTx/>
                <a:buNone/>
              </a:pPr>
              <a:t>9</a:t>
            </a:fld>
            <a:endParaRPr lang="en-US" altLang="en-US" sz="1400"/>
          </a:p>
        </p:txBody>
      </p:sp>
      <p:sp>
        <p:nvSpPr>
          <p:cNvPr id="11267" name="Rectangle 2"/>
          <p:cNvSpPr>
            <a:spLocks noGrp="1" noChangeArrowheads="1"/>
          </p:cNvSpPr>
          <p:nvPr>
            <p:ph type="title"/>
          </p:nvPr>
        </p:nvSpPr>
        <p:spPr/>
        <p:txBody>
          <a:bodyPr/>
          <a:lstStyle/>
          <a:p>
            <a:r>
              <a:rPr lang="en-US" altLang="en-US" sz="3600" smtClean="0"/>
              <a:t>Other Legislative Requirements for PLWH Input</a:t>
            </a:r>
          </a:p>
        </p:txBody>
      </p:sp>
      <p:sp>
        <p:nvSpPr>
          <p:cNvPr id="11268" name="Rectangle 3"/>
          <p:cNvSpPr>
            <a:spLocks noGrp="1" noChangeArrowheads="1"/>
          </p:cNvSpPr>
          <p:nvPr>
            <p:ph type="body" idx="1"/>
          </p:nvPr>
        </p:nvSpPr>
        <p:spPr>
          <a:xfrm>
            <a:off x="457200" y="1828800"/>
            <a:ext cx="8229600" cy="4525963"/>
          </a:xfrm>
        </p:spPr>
        <p:txBody>
          <a:bodyPr/>
          <a:lstStyle/>
          <a:p>
            <a:pPr>
              <a:lnSpc>
                <a:spcPct val="90000"/>
              </a:lnSpc>
            </a:pPr>
            <a:r>
              <a:rPr lang="en-US" altLang="en-US" sz="2800" smtClean="0"/>
              <a:t>Priority setting and resource allocations (PSRA) must be based on:</a:t>
            </a:r>
          </a:p>
          <a:p>
            <a:pPr>
              <a:lnSpc>
                <a:spcPct val="90000"/>
              </a:lnSpc>
              <a:buFont typeface="Wingdings" pitchFamily="2" charset="2"/>
              <a:buNone/>
            </a:pPr>
            <a:r>
              <a:rPr lang="en-US" altLang="en-US" sz="2800" smtClean="0"/>
              <a:t>	“...priorities of the communities with HIV/AIDS for whom the services are intended”</a:t>
            </a:r>
          </a:p>
          <a:p>
            <a:pPr>
              <a:lnSpc>
                <a:spcPct val="90000"/>
              </a:lnSpc>
              <a:spcBef>
                <a:spcPct val="30000"/>
              </a:spcBef>
            </a:pPr>
            <a:r>
              <a:rPr lang="en-US" altLang="en-US" sz="2800" smtClean="0"/>
              <a:t>PC must “establish methods for obtaining input on community needs and priorities which may include public meetings... conducting focus groups, and convening ad-hoc panels”</a:t>
            </a:r>
          </a:p>
          <a:p>
            <a:pPr>
              <a:lnSpc>
                <a:spcPct val="90000"/>
              </a:lnSpc>
              <a:spcBef>
                <a:spcPct val="30000"/>
              </a:spcBef>
              <a:buFont typeface="Wingdings" pitchFamily="2" charset="2"/>
              <a:buNone/>
            </a:pPr>
            <a:endParaRPr lang="en-US" altLang="en-US" sz="2800" smtClean="0"/>
          </a:p>
          <a:p>
            <a:pPr>
              <a:lnSpc>
                <a:spcPct val="90000"/>
              </a:lnSpc>
              <a:spcBef>
                <a:spcPct val="30000"/>
              </a:spcBef>
              <a:buFont typeface="Wingdings" pitchFamily="2" charset="2"/>
              <a:buNone/>
            </a:pPr>
            <a:r>
              <a:rPr lang="en-US" altLang="en-US" sz="2800" smtClean="0"/>
              <a:t>− Section 2602(b)(4)(C) and (G)</a:t>
            </a:r>
          </a:p>
        </p:txBody>
      </p:sp>
      <p:cxnSp>
        <p:nvCxnSpPr>
          <p:cNvPr id="6" name="Straight Connector 5" descr="line" title="line"/>
          <p:cNvCxnSpPr/>
          <p:nvPr/>
        </p:nvCxnSpPr>
        <p:spPr>
          <a:xfrm>
            <a:off x="381000" y="1417638"/>
            <a:ext cx="8305800"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TotalTime>
  <Words>1233</Words>
  <Application>Microsoft Office PowerPoint</Application>
  <PresentationFormat>On-screen Show (4:3)</PresentationFormat>
  <Paragraphs>163</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Tahoma</vt:lpstr>
      <vt:lpstr>Wingdings</vt:lpstr>
      <vt:lpstr>Default Design</vt:lpstr>
      <vt:lpstr>PLWH/Consumer Participation: HRSA/HAB Expectations and Best Practices  </vt:lpstr>
      <vt:lpstr>Welcome and Introductions</vt:lpstr>
      <vt:lpstr>Topics</vt:lpstr>
      <vt:lpstr>Historical Perspective on Consumer Involvement</vt:lpstr>
      <vt:lpstr>Legislative Requirements – 2009 Law</vt:lpstr>
      <vt:lpstr>Legislative Requirements – 2009, cont.</vt:lpstr>
      <vt:lpstr>Legislative Option for TGAs</vt:lpstr>
      <vt:lpstr>Legislative Requirements for “Unaligned” Consumers</vt:lpstr>
      <vt:lpstr>Other Legislative Requirements for PLWH Input</vt:lpstr>
      <vt:lpstr>Full-Group Brainstorm</vt:lpstr>
      <vt:lpstr>HRSA/HAB Expectations</vt:lpstr>
      <vt:lpstr>HRSA/HAB Expectations, cont.</vt:lpstr>
      <vt:lpstr>Some Strategies for Actively Engaging Consumers </vt:lpstr>
      <vt:lpstr>Role of the PLWH Committee</vt:lpstr>
      <vt:lpstr>Self-Identification of PLWH as HIV-positive: A Complex Issue</vt:lpstr>
      <vt:lpstr>Challenges in Obtaining Consumer and Community Input</vt:lpstr>
      <vt:lpstr>Expense Reimbursements for PLWH PC/B Members</vt:lpstr>
      <vt:lpstr>Expense Reimbursements for Non-PC/B Members</vt:lpstr>
      <vt:lpstr>Questions/Discussion?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 Gantz McKay</dc:creator>
  <cp:lastModifiedBy>Emily</cp:lastModifiedBy>
  <cp:revision>208</cp:revision>
  <dcterms:created xsi:type="dcterms:W3CDTF">2012-08-15T17:13:13Z</dcterms:created>
  <dcterms:modified xsi:type="dcterms:W3CDTF">2018-02-06T15:26:19Z</dcterms:modified>
</cp:coreProperties>
</file>