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83" r:id="rId2"/>
    <p:sldMasterId id="2147483715" r:id="rId3"/>
  </p:sldMasterIdLst>
  <p:notesMasterIdLst>
    <p:notesMasterId r:id="rId31"/>
  </p:notesMasterIdLst>
  <p:sldIdLst>
    <p:sldId id="290" r:id="rId4"/>
    <p:sldId id="260" r:id="rId5"/>
    <p:sldId id="322" r:id="rId6"/>
    <p:sldId id="323" r:id="rId7"/>
    <p:sldId id="337" r:id="rId8"/>
    <p:sldId id="336" r:id="rId9"/>
    <p:sldId id="285" r:id="rId10"/>
    <p:sldId id="262" r:id="rId11"/>
    <p:sldId id="347" r:id="rId12"/>
    <p:sldId id="349" r:id="rId13"/>
    <p:sldId id="346" r:id="rId14"/>
    <p:sldId id="325" r:id="rId15"/>
    <p:sldId id="345" r:id="rId16"/>
    <p:sldId id="272" r:id="rId17"/>
    <p:sldId id="338" r:id="rId18"/>
    <p:sldId id="339" r:id="rId19"/>
    <p:sldId id="341" r:id="rId20"/>
    <p:sldId id="342" r:id="rId21"/>
    <p:sldId id="343" r:id="rId22"/>
    <p:sldId id="344" r:id="rId23"/>
    <p:sldId id="265" r:id="rId24"/>
    <p:sldId id="348" r:id="rId25"/>
    <p:sldId id="269" r:id="rId26"/>
    <p:sldId id="261" r:id="rId27"/>
    <p:sldId id="274" r:id="rId28"/>
    <p:sldId id="289" r:id="rId29"/>
    <p:sldId id="350"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0EBA368-5201-48BB-AD5D-C009BF05D8E8}">
  <a:tblStyle styleId="{20EBA368-5201-48BB-AD5D-C009BF05D8E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280" autoAdjust="0"/>
  </p:normalViewPr>
  <p:slideViewPr>
    <p:cSldViewPr snapToGrid="0">
      <p:cViewPr varScale="1">
        <p:scale>
          <a:sx n="117" d="100"/>
          <a:sy n="117" d="100"/>
        </p:scale>
        <p:origin x="186" y="96"/>
      </p:cViewPr>
      <p:guideLst>
        <p:guide orient="horz" pos="1620"/>
        <p:guide pos="2880"/>
      </p:guideLst>
    </p:cSldViewPr>
  </p:slideViewPr>
  <p:outlineViewPr>
    <p:cViewPr>
      <p:scale>
        <a:sx n="33" d="100"/>
        <a:sy n="33" d="100"/>
      </p:scale>
      <p:origin x="0" y="-491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38530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BFDCF-A18A-4F35-9200-F43BC43F6D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67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077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Remember, accuracy here is of critical importance</a:t>
            </a:r>
          </a:p>
          <a:p>
            <a:r>
              <a:rPr lang="en-US" dirty="0"/>
              <a:t>We made a decision to go for specificity</a:t>
            </a:r>
          </a:p>
        </p:txBody>
      </p:sp>
    </p:spTree>
    <p:extLst>
      <p:ext uri="{BB962C8B-B14F-4D97-AF65-F5344CB8AC3E}">
        <p14:creationId xmlns:p14="http://schemas.microsoft.com/office/powerpoint/2010/main" val="294565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3242c2bdb0_1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1" name="Google Shape;171;g13242c2bdb0_1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876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different form of the LTFU challenge is not only looking for folks who you have lost from your HIV programs but also individuals who may touch you hospital care systems who are out of care and perhaps no-one is really looking for them?</a:t>
            </a:r>
          </a:p>
          <a:p>
            <a:r>
              <a:rPr lang="en-US" dirty="0"/>
              <a:t>This is different than constructing a monthly LTFU from patients you believe to be part of your program (actually, they are excluded), rather as you’ll see on the next slide they are part of the 665,000 unique </a:t>
            </a:r>
            <a:r>
              <a:rPr lang="en-US" dirty="0" err="1"/>
              <a:t>patiennts</a:t>
            </a:r>
            <a:r>
              <a:rPr lang="en-US" dirty="0"/>
              <a:t> who touch our healthcare system each year, some of whom may be LTFU but of uncertain engagement status </a:t>
            </a:r>
          </a:p>
          <a:p>
            <a:r>
              <a:rPr lang="en-US" dirty="0"/>
              <a:t>I previously described how we construct a Master HIV file that utilizes data that in some cases is up to 30 years old, old codes, tables, etc. I also mentioned that for the Bottom-Up project we tuned the monthly LTFU file sent to Healthix for maximum Specificity… we are only including cases we are ‘sure’ of their HIV Serostatus</a:t>
            </a:r>
          </a:p>
          <a:p>
            <a:r>
              <a:rPr lang="en-US" dirty="0"/>
              <a:t>For our HIV Dashboard program we tune the inclusion criteria to be broader, more sensitive, at some cost to specificity.</a:t>
            </a:r>
          </a:p>
        </p:txBody>
      </p:sp>
    </p:spTree>
    <p:extLst>
      <p:ext uri="{BB962C8B-B14F-4D97-AF65-F5344CB8AC3E}">
        <p14:creationId xmlns:p14="http://schemas.microsoft.com/office/powerpoint/2010/main" val="207235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37AB75-E1E6-44D4-A6EF-FEBF6253DA0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2840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0A852-619B-4B85-A0F1-D4DC8240B4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86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242c2bdb0_1_6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
        <p:nvSpPr>
          <p:cNvPr id="132" name="Google Shape;132;g13242c2bdb0_1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83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242c2bdb0_1_6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About 7000 individuals not yet diagnosed</a:t>
            </a:r>
            <a:endParaRPr dirty="0"/>
          </a:p>
        </p:txBody>
      </p:sp>
      <p:sp>
        <p:nvSpPr>
          <p:cNvPr id="112" name="Google Shape;112;g13242c2bdb0_1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612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27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76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794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242c2bdb0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3242c2bdb0_1_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g13242c2bdb0_1_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2587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236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0A852-619B-4B85-A0F1-D4DC8240B4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19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933CBB6-3BBF-4D26-A869-674275F073B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47421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3CBB6-3BBF-4D26-A869-674275F073B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145083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3CBB6-3BBF-4D26-A869-674275F073B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27415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72F1151-E674-4C43-9CA9-55B3D2BD3EEA}" type="datetimeFigureOut">
              <a:rPr lang="en-US" smtClean="0">
                <a:solidFill>
                  <a:srgbClr val="073E87"/>
                </a:solidFill>
              </a:rPr>
              <a:pPr/>
              <a:t>12/13/2022</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6707933D-9F3E-4BA9-949B-C52623DB329D}"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3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9144-DCE2-418A-B254-7061946000B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043567F-F4CC-4BC4-8F9D-DE5FBBBCB43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C720969-FCDE-435E-BF32-31DB7CDAAE5C}"/>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5" name="Footer Placeholder 4">
            <a:extLst>
              <a:ext uri="{FF2B5EF4-FFF2-40B4-BE49-F238E27FC236}">
                <a16:creationId xmlns:a16="http://schemas.microsoft.com/office/drawing/2014/main" id="{2F2DCAD6-0A83-4181-8551-B72F91B48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BB93E-0D11-47ED-9C22-0407CDDB661A}"/>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111961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344A-22D3-44FF-9039-59E38BFDD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7AD021-1658-4F41-9AC7-633D3835C5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91AB-E844-4181-8EFA-9E168B94B586}"/>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5" name="Footer Placeholder 4">
            <a:extLst>
              <a:ext uri="{FF2B5EF4-FFF2-40B4-BE49-F238E27FC236}">
                <a16:creationId xmlns:a16="http://schemas.microsoft.com/office/drawing/2014/main" id="{BA05191F-A624-4737-A71A-AE883186B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5F50F-54C5-4066-B858-88379EE64330}"/>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348338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FA8C-8FDE-4B75-92C9-699DBC44E87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AC9D0A-655D-40A6-A7F6-92C6B1A77A3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D7257A-52FE-433E-BFCD-80443A9622FE}"/>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5" name="Footer Placeholder 4">
            <a:extLst>
              <a:ext uri="{FF2B5EF4-FFF2-40B4-BE49-F238E27FC236}">
                <a16:creationId xmlns:a16="http://schemas.microsoft.com/office/drawing/2014/main" id="{C5E9DF1E-7DB3-4894-A140-BB430CCBC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03365-D257-4028-81C3-FCC7EB8EF08B}"/>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567250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4A25-F86B-4613-AC0A-662F92343F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A78A4-9B77-4E01-B912-9D5D4A1D80F4}"/>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EED726-4286-4DD7-A8B4-3967472A69D6}"/>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90652C-CB25-4B4E-A7F1-8186460DFB01}"/>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6" name="Footer Placeholder 5">
            <a:extLst>
              <a:ext uri="{FF2B5EF4-FFF2-40B4-BE49-F238E27FC236}">
                <a16:creationId xmlns:a16="http://schemas.microsoft.com/office/drawing/2014/main" id="{C9A3C9DD-7A31-481F-BDBB-20F1790295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4B2EB-5F81-4805-AAEC-A3D3BBD3C9C3}"/>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73699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0D90-7BF0-4C0A-A09A-C071672ACCE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F534D9-D14A-4680-834A-7BFB2DE9B26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9B82747-39A1-4626-A641-B7B05AD4CE0F}"/>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D21E61-444D-4C5A-908C-1AB00778009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2E77C86-62E7-4072-B3A0-0BA6E135B2E7}"/>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254F6E-D8DE-489C-B293-7BDFE1791B8C}"/>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8" name="Footer Placeholder 7">
            <a:extLst>
              <a:ext uri="{FF2B5EF4-FFF2-40B4-BE49-F238E27FC236}">
                <a16:creationId xmlns:a16="http://schemas.microsoft.com/office/drawing/2014/main" id="{3A0E6344-E403-48E0-9CCC-DB74F48D1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00A5E1-6015-4421-B5E5-52E74708B912}"/>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1141599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F941-1905-4673-834C-D71EF59035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27D143-8672-4E5D-A0B9-C7C276CB026D}"/>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4" name="Footer Placeholder 3">
            <a:extLst>
              <a:ext uri="{FF2B5EF4-FFF2-40B4-BE49-F238E27FC236}">
                <a16:creationId xmlns:a16="http://schemas.microsoft.com/office/drawing/2014/main" id="{9177F939-69B9-4191-913E-95F11F9368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40CA37-F364-4400-AC8B-00EDBFA6A83F}"/>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424425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B4C07-BC98-4901-B7EA-340D4793248E}"/>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3" name="Footer Placeholder 2">
            <a:extLst>
              <a:ext uri="{FF2B5EF4-FFF2-40B4-BE49-F238E27FC236}">
                <a16:creationId xmlns:a16="http://schemas.microsoft.com/office/drawing/2014/main" id="{439169C4-E8EC-432E-83FB-00F3457BA0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1449A4-D360-486B-9DF5-05ECF9365444}"/>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225369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3CBB6-3BBF-4D26-A869-674275F073B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87814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54CB-46DE-4ABD-B6C9-8211AC1C96A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AE88B3F-6CBD-43D4-A922-414F2A2D640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BBAD23-3853-4D1D-900B-98402399261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C704FD6-6610-432A-894F-33B600298ECD}"/>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6" name="Footer Placeholder 5">
            <a:extLst>
              <a:ext uri="{FF2B5EF4-FFF2-40B4-BE49-F238E27FC236}">
                <a16:creationId xmlns:a16="http://schemas.microsoft.com/office/drawing/2014/main" id="{40B648DA-4132-4191-917F-7DA832670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D3734-91F1-4F46-AB0D-0AD4F1C0216A}"/>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3429417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9F38-5E28-4BAF-9D94-D4E49C321BD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8656636-BD3A-4F41-B253-7312CA4D65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8EB5C2-69E7-4464-A8A4-8696EFDF3B9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D50F63D-2FF8-4943-B1ED-580CC4391630}"/>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6" name="Footer Placeholder 5">
            <a:extLst>
              <a:ext uri="{FF2B5EF4-FFF2-40B4-BE49-F238E27FC236}">
                <a16:creationId xmlns:a16="http://schemas.microsoft.com/office/drawing/2014/main" id="{4BC22604-5C7E-4505-B15F-7A900F5655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9B5B9-5D31-4799-BC0A-97560C3F2DA9}"/>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3977913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275F-D6DA-4C5C-9CFE-4E6228B35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FBA979-0014-445D-B531-3EA45D9158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DFD29-9D04-40E2-B3A8-322CBCB8361D}"/>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5" name="Footer Placeholder 4">
            <a:extLst>
              <a:ext uri="{FF2B5EF4-FFF2-40B4-BE49-F238E27FC236}">
                <a16:creationId xmlns:a16="http://schemas.microsoft.com/office/drawing/2014/main" id="{3966CD8E-7D0E-4D50-AEF5-8DE9A2E73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7432E-3DC6-47FE-8455-3FA8AE46DFFE}"/>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1657727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2F6982-4B83-4B3F-A2F5-BEF56A8AD71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A11808-D65D-4A14-A873-3A8F2524D626}"/>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8F3D9-4E08-4D38-94C9-A0170E5F7EC0}"/>
              </a:ext>
            </a:extLst>
          </p:cNvPr>
          <p:cNvSpPr>
            <a:spLocks noGrp="1"/>
          </p:cNvSpPr>
          <p:nvPr>
            <p:ph type="dt" sz="half" idx="10"/>
          </p:nvPr>
        </p:nvSpPr>
        <p:spPr/>
        <p:txBody>
          <a:bodyPr/>
          <a:lstStyle/>
          <a:p>
            <a:fld id="{AE67B974-7476-4E25-AE81-922987D0AB3D}" type="datetimeFigureOut">
              <a:rPr lang="en-US" smtClean="0"/>
              <a:t>12/13/2022</a:t>
            </a:fld>
            <a:endParaRPr lang="en-US"/>
          </a:p>
        </p:txBody>
      </p:sp>
      <p:sp>
        <p:nvSpPr>
          <p:cNvPr id="5" name="Footer Placeholder 4">
            <a:extLst>
              <a:ext uri="{FF2B5EF4-FFF2-40B4-BE49-F238E27FC236}">
                <a16:creationId xmlns:a16="http://schemas.microsoft.com/office/drawing/2014/main" id="{AB65CAA6-4A3C-42C1-997A-3319321D2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1E530-3757-4EA0-9461-9C36FBB5E48A}"/>
              </a:ext>
            </a:extLst>
          </p:cNvPr>
          <p:cNvSpPr>
            <a:spLocks noGrp="1"/>
          </p:cNvSpPr>
          <p:nvPr>
            <p:ph type="sldNum" sz="quarter" idx="12"/>
          </p:nvPr>
        </p:nvSpPr>
        <p:spPr/>
        <p:txBody>
          <a:bodyPr/>
          <a:lstStyle/>
          <a:p>
            <a:fld id="{BFE177D7-6482-4927-B7CC-3A3FAC28C49A}" type="slidenum">
              <a:rPr lang="en-US" smtClean="0"/>
              <a:t>‹#›</a:t>
            </a:fld>
            <a:endParaRPr lang="en-US"/>
          </a:p>
        </p:txBody>
      </p:sp>
    </p:spTree>
    <p:extLst>
      <p:ext uri="{BB962C8B-B14F-4D97-AF65-F5344CB8AC3E}">
        <p14:creationId xmlns:p14="http://schemas.microsoft.com/office/powerpoint/2010/main" val="670335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2915F0B-DC01-43C6-93A5-2AF094C7221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2322885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15F0B-DC01-43C6-93A5-2AF094C7221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2325221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915F0B-DC01-43C6-93A5-2AF094C7221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1979879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915F0B-DC01-43C6-93A5-2AF094C7221E}"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1451674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15F0B-DC01-43C6-93A5-2AF094C7221E}"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1452542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915F0B-DC01-43C6-93A5-2AF094C7221E}"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40382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33CBB6-3BBF-4D26-A869-674275F073B2}"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2247107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15F0B-DC01-43C6-93A5-2AF094C7221E}"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3652238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2915F0B-DC01-43C6-93A5-2AF094C7221E}"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81651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2915F0B-DC01-43C6-93A5-2AF094C7221E}"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3716739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15F0B-DC01-43C6-93A5-2AF094C7221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369948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15F0B-DC01-43C6-93A5-2AF094C7221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843D-428D-4D57-83B4-51616E324F22}" type="slidenum">
              <a:rPr lang="en-US" smtClean="0"/>
              <a:t>‹#›</a:t>
            </a:fld>
            <a:endParaRPr lang="en-US"/>
          </a:p>
        </p:txBody>
      </p:sp>
    </p:spTree>
    <p:extLst>
      <p:ext uri="{BB962C8B-B14F-4D97-AF65-F5344CB8AC3E}">
        <p14:creationId xmlns:p14="http://schemas.microsoft.com/office/powerpoint/2010/main" val="258368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33CBB6-3BBF-4D26-A869-674275F073B2}"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355269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33CBB6-3BBF-4D26-A869-674275F073B2}"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197032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33CBB6-3BBF-4D26-A869-674275F073B2}"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63659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3CBB6-3BBF-4D26-A869-674275F073B2}"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224187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933CBB6-3BBF-4D26-A869-674275F073B2}"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122374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933CBB6-3BBF-4D26-A869-674275F073B2}"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4BEE8-6137-4D1F-B5D3-AA7CF8BAC8BC}" type="slidenum">
              <a:rPr lang="en-US" smtClean="0"/>
              <a:t>‹#›</a:t>
            </a:fld>
            <a:endParaRPr lang="en-US"/>
          </a:p>
        </p:txBody>
      </p:sp>
    </p:spTree>
    <p:extLst>
      <p:ext uri="{BB962C8B-B14F-4D97-AF65-F5344CB8AC3E}">
        <p14:creationId xmlns:p14="http://schemas.microsoft.com/office/powerpoint/2010/main" val="240684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933CBB6-3BBF-4D26-A869-674275F073B2}" type="datetimeFigureOut">
              <a:rPr lang="en-US" smtClean="0"/>
              <a:t>12/13/2022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C4BEE8-6137-4D1F-B5D3-AA7CF8BAC8BC}" type="slidenum">
              <a:rPr lang="en-US" smtClean="0"/>
              <a:t>‹#›</a:t>
            </a:fld>
            <a:endParaRPr lang="en-US"/>
          </a:p>
        </p:txBody>
      </p:sp>
    </p:spTree>
    <p:extLst>
      <p:ext uri="{BB962C8B-B14F-4D97-AF65-F5344CB8AC3E}">
        <p14:creationId xmlns:p14="http://schemas.microsoft.com/office/powerpoint/2010/main" val="75514751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BF30D5-DF0C-43D5-A64D-3DB0BC1F301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F24C18-510C-448B-B7DC-00051A46D4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BA0DE-A0C4-4A47-AAA6-3AC51E68F09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E67B974-7476-4E25-AE81-922987D0AB3D}" type="datetimeFigureOut">
              <a:rPr lang="en-US" smtClean="0"/>
              <a:t>12/13/2022</a:t>
            </a:fld>
            <a:endParaRPr lang="en-US"/>
          </a:p>
        </p:txBody>
      </p:sp>
      <p:sp>
        <p:nvSpPr>
          <p:cNvPr id="5" name="Footer Placeholder 4">
            <a:extLst>
              <a:ext uri="{FF2B5EF4-FFF2-40B4-BE49-F238E27FC236}">
                <a16:creationId xmlns:a16="http://schemas.microsoft.com/office/drawing/2014/main" id="{9936591D-D5B8-4314-A5D1-3AC65F38841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BFF23F-25B8-4B69-AE09-1BFF1C1655F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FE177D7-6482-4927-B7CC-3A3FAC28C49A}" type="slidenum">
              <a:rPr lang="en-US" smtClean="0"/>
              <a:t>‹#›</a:t>
            </a:fld>
            <a:endParaRPr lang="en-US"/>
          </a:p>
        </p:txBody>
      </p:sp>
    </p:spTree>
    <p:extLst>
      <p:ext uri="{BB962C8B-B14F-4D97-AF65-F5344CB8AC3E}">
        <p14:creationId xmlns:p14="http://schemas.microsoft.com/office/powerpoint/2010/main" val="10504813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915F0B-DC01-43C6-93A5-2AF094C7221E}" type="datetimeFigureOut">
              <a:rPr lang="en-US" smtClean="0"/>
              <a:t>12/13/2022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EB843D-428D-4D57-83B4-51616E324F22}" type="slidenum">
              <a:rPr lang="en-US" smtClean="0"/>
              <a:t>‹#›</a:t>
            </a:fld>
            <a:endParaRPr lang="en-US"/>
          </a:p>
        </p:txBody>
      </p:sp>
    </p:spTree>
    <p:extLst>
      <p:ext uri="{BB962C8B-B14F-4D97-AF65-F5344CB8AC3E}">
        <p14:creationId xmlns:p14="http://schemas.microsoft.com/office/powerpoint/2010/main" val="89283832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biLevel thresh="25000"/>
            <a:extLst>
              <a:ext uri="{28A0092B-C50C-407E-A947-70E740481C1C}">
                <a14:useLocalDpi xmlns:a14="http://schemas.microsoft.com/office/drawing/2010/main" val="0"/>
              </a:ext>
            </a:extLst>
          </a:blip>
          <a:srcRect t="26000" r="15909" b="29999"/>
          <a:stretch/>
        </p:blipFill>
        <p:spPr>
          <a:xfrm>
            <a:off x="7265193" y="-2"/>
            <a:ext cx="1838200" cy="273246"/>
          </a:xfrm>
          <a:prstGeom prst="rect">
            <a:avLst/>
          </a:prstGeom>
        </p:spPr>
      </p:pic>
      <p:grpSp>
        <p:nvGrpSpPr>
          <p:cNvPr id="2" name="Group 1"/>
          <p:cNvGrpSpPr/>
          <p:nvPr/>
        </p:nvGrpSpPr>
        <p:grpSpPr>
          <a:xfrm>
            <a:off x="1" y="1733758"/>
            <a:ext cx="9148910" cy="3415753"/>
            <a:chOff x="0" y="2311677"/>
            <a:chExt cx="12198547" cy="4554337"/>
          </a:xfrm>
        </p:grpSpPr>
        <p:grpSp>
          <p:nvGrpSpPr>
            <p:cNvPr id="9" name="Group 8"/>
            <p:cNvGrpSpPr/>
            <p:nvPr/>
          </p:nvGrpSpPr>
          <p:grpSpPr>
            <a:xfrm>
              <a:off x="0" y="2311677"/>
              <a:ext cx="6864777" cy="4554337"/>
              <a:chOff x="-3" y="3585296"/>
              <a:chExt cx="4146358" cy="3292009"/>
            </a:xfrm>
          </p:grpSpPr>
          <p:sp>
            <p:nvSpPr>
              <p:cNvPr id="8" name="Right Triangle 7"/>
              <p:cNvSpPr/>
              <p:nvPr/>
            </p:nvSpPr>
            <p:spPr>
              <a:xfrm>
                <a:off x="31554" y="5439030"/>
                <a:ext cx="4114801" cy="1438275"/>
              </a:xfrm>
              <a:prstGeom prst="rtTriangl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9" name="Right Triangle 18"/>
              <p:cNvSpPr/>
              <p:nvPr/>
            </p:nvSpPr>
            <p:spPr>
              <a:xfrm rot="10800000" flipH="1" flipV="1">
                <a:off x="1" y="4047090"/>
                <a:ext cx="2432740" cy="2772295"/>
              </a:xfrm>
              <a:prstGeom prst="rtTriangle">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cxnSp>
            <p:nvCxnSpPr>
              <p:cNvPr id="12" name="Straight Connector 11"/>
              <p:cNvCxnSpPr/>
              <p:nvPr/>
            </p:nvCxnSpPr>
            <p:spPr>
              <a:xfrm>
                <a:off x="705394" y="5016137"/>
                <a:ext cx="2202801" cy="1841862"/>
              </a:xfrm>
              <a:prstGeom prst="line">
                <a:avLst/>
              </a:prstGeom>
              <a:ln>
                <a:gradFill>
                  <a:gsLst>
                    <a:gs pos="0">
                      <a:schemeClr val="accent1">
                        <a:lumMod val="5000"/>
                        <a:lumOff val="95000"/>
                      </a:schemeClr>
                    </a:gs>
                    <a:gs pos="74000">
                      <a:schemeClr val="accent5"/>
                    </a:gs>
                    <a:gs pos="83000">
                      <a:schemeClr val="accent5"/>
                    </a:gs>
                    <a:gs pos="100000">
                      <a:schemeClr val="accent5">
                        <a:lumMod val="5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ight Triangle 6"/>
              <p:cNvSpPr/>
              <p:nvPr/>
            </p:nvSpPr>
            <p:spPr>
              <a:xfrm>
                <a:off x="-1" y="3914775"/>
                <a:ext cx="1838326" cy="2943224"/>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 name="Right Triangle 4"/>
              <p:cNvSpPr/>
              <p:nvPr/>
            </p:nvSpPr>
            <p:spPr>
              <a:xfrm>
                <a:off x="-3" y="5433237"/>
                <a:ext cx="2933700" cy="1438275"/>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15" name="Picture 1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6898" y="6476188"/>
                <a:ext cx="1622058" cy="306991"/>
              </a:xfrm>
              <a:prstGeom prst="rect">
                <a:avLst/>
              </a:prstGeom>
            </p:spPr>
          </p:pic>
          <p:cxnSp>
            <p:nvCxnSpPr>
              <p:cNvPr id="13" name="Straight Connector 12"/>
              <p:cNvCxnSpPr/>
              <p:nvPr/>
            </p:nvCxnSpPr>
            <p:spPr>
              <a:xfrm>
                <a:off x="152400" y="3585296"/>
                <a:ext cx="2755795" cy="3272704"/>
              </a:xfrm>
              <a:prstGeom prst="line">
                <a:avLst/>
              </a:prstGeom>
              <a:ln>
                <a:gradFill>
                  <a:gsLst>
                    <a:gs pos="0">
                      <a:schemeClr val="accent1">
                        <a:lumMod val="5000"/>
                        <a:lumOff val="95000"/>
                      </a:schemeClr>
                    </a:gs>
                    <a:gs pos="74000">
                      <a:schemeClr val="accent5">
                        <a:lumMod val="20000"/>
                        <a:lumOff val="80000"/>
                      </a:schemeClr>
                    </a:gs>
                    <a:gs pos="83000">
                      <a:schemeClr val="accent5">
                        <a:lumMod val="75000"/>
                      </a:schemeClr>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905845" y="2311677"/>
              <a:ext cx="7292702" cy="4546324"/>
              <a:chOff x="8077199" y="3283141"/>
              <a:chExt cx="4114801" cy="3588371"/>
            </a:xfrm>
          </p:grpSpPr>
          <p:sp>
            <p:nvSpPr>
              <p:cNvPr id="25" name="Right Triangle 24"/>
              <p:cNvSpPr/>
              <p:nvPr/>
            </p:nvSpPr>
            <p:spPr>
              <a:xfrm rot="10800000" flipV="1">
                <a:off x="8077199" y="5433237"/>
                <a:ext cx="4114801" cy="1438275"/>
              </a:xfrm>
              <a:prstGeom prst="rtTriangle">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1" name="Right Triangle 20"/>
              <p:cNvSpPr/>
              <p:nvPr/>
            </p:nvSpPr>
            <p:spPr>
              <a:xfrm rot="10800000" flipV="1">
                <a:off x="10349160" y="3918155"/>
                <a:ext cx="1838326" cy="2943224"/>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3" name="Right Triangle 22"/>
              <p:cNvSpPr/>
              <p:nvPr/>
            </p:nvSpPr>
            <p:spPr>
              <a:xfrm flipH="1">
                <a:off x="9759260" y="4085705"/>
                <a:ext cx="2432740" cy="2772295"/>
              </a:xfrm>
              <a:prstGeom prst="rtTriangle">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0" name="Right Triangle 19"/>
              <p:cNvSpPr/>
              <p:nvPr/>
            </p:nvSpPr>
            <p:spPr>
              <a:xfrm rot="10800000" flipV="1">
                <a:off x="9253786" y="5433237"/>
                <a:ext cx="2933700" cy="143827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8" name="Picture 37"/>
              <p:cNvPicPr>
                <a:picLocks noChangeAspect="1"/>
              </p:cNvPicPr>
              <p:nvPr/>
            </p:nvPicPr>
            <p:blipFill rotWithShape="1">
              <a:blip r:embed="rId5">
                <a:biLevel thresh="25000"/>
                <a:extLst>
                  <a:ext uri="{28A0092B-C50C-407E-A947-70E740481C1C}">
                    <a14:useLocalDpi xmlns:a14="http://schemas.microsoft.com/office/drawing/2010/main" val="0"/>
                  </a:ext>
                </a:extLst>
              </a:blip>
              <a:srcRect t="27000" r="16477" b="29000"/>
              <a:stretch/>
            </p:blipFill>
            <p:spPr>
              <a:xfrm>
                <a:off x="10678845" y="6523772"/>
                <a:ext cx="1379846" cy="250457"/>
              </a:xfrm>
              <a:prstGeom prst="rect">
                <a:avLst/>
              </a:prstGeom>
            </p:spPr>
          </p:pic>
          <p:cxnSp>
            <p:nvCxnSpPr>
              <p:cNvPr id="26" name="Straight Connector 25"/>
              <p:cNvCxnSpPr/>
              <p:nvPr/>
            </p:nvCxnSpPr>
            <p:spPr>
              <a:xfrm flipH="1">
                <a:off x="9286877" y="3283141"/>
                <a:ext cx="2667555" cy="3574859"/>
              </a:xfrm>
              <a:prstGeom prst="line">
                <a:avLst/>
              </a:prstGeom>
              <a:ln>
                <a:gradFill>
                  <a:gsLst>
                    <a:gs pos="0">
                      <a:schemeClr val="accent1">
                        <a:lumMod val="5000"/>
                        <a:lumOff val="95000"/>
                      </a:schemeClr>
                    </a:gs>
                    <a:gs pos="53000">
                      <a:schemeClr val="bg1">
                        <a:lumMod val="85000"/>
                      </a:schemeClr>
                    </a:gs>
                    <a:gs pos="100000">
                      <a:srgbClr val="FF0000"/>
                    </a:gs>
                    <a:gs pos="100000">
                      <a:srgbClr val="C000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286757" y="5181600"/>
                <a:ext cx="2086637" cy="1683157"/>
              </a:xfrm>
              <a:prstGeom prst="line">
                <a:avLst/>
              </a:prstGeom>
              <a:ln>
                <a:gradFill>
                  <a:gsLst>
                    <a:gs pos="0">
                      <a:schemeClr val="accent1">
                        <a:lumMod val="5000"/>
                        <a:lumOff val="95000"/>
                      </a:schemeClr>
                    </a:gs>
                    <a:gs pos="34000">
                      <a:schemeClr val="bg1"/>
                    </a:gs>
                    <a:gs pos="83000">
                      <a:srgbClr val="FF0000"/>
                    </a:gs>
                    <a:gs pos="100000">
                      <a:srgbClr val="C00000"/>
                    </a:gs>
                  </a:gsLst>
                  <a:lin ang="5400000" scaled="1"/>
                </a:gradFill>
              </a:ln>
            </p:spPr>
            <p:style>
              <a:lnRef idx="1">
                <a:schemeClr val="accent1"/>
              </a:lnRef>
              <a:fillRef idx="0">
                <a:schemeClr val="accent1"/>
              </a:fillRef>
              <a:effectRef idx="0">
                <a:schemeClr val="accent1"/>
              </a:effectRef>
              <a:fontRef idx="minor">
                <a:schemeClr val="tx1"/>
              </a:fontRef>
            </p:style>
          </p:cxnSp>
        </p:grpSp>
      </p:grpSp>
      <p:sp>
        <p:nvSpPr>
          <p:cNvPr id="3" name="Rectangle 2">
            <a:extLst>
              <a:ext uri="{FF2B5EF4-FFF2-40B4-BE49-F238E27FC236}">
                <a16:creationId xmlns:a16="http://schemas.microsoft.com/office/drawing/2014/main" id="{085819F1-D861-4FCD-9FFE-03237A3AC356}"/>
              </a:ext>
            </a:extLst>
          </p:cNvPr>
          <p:cNvSpPr/>
          <p:nvPr/>
        </p:nvSpPr>
        <p:spPr>
          <a:xfrm>
            <a:off x="1390206" y="1216437"/>
            <a:ext cx="6577185" cy="923330"/>
          </a:xfrm>
          <a:prstGeom prst="rect">
            <a:avLst/>
          </a:prstGeom>
        </p:spPr>
        <p:txBody>
          <a:bodyPr wrap="none">
            <a:spAutoFit/>
          </a:bodyPr>
          <a:lstStyle/>
          <a:p>
            <a:pPr defTabSz="685800">
              <a:buClrTx/>
            </a:pPr>
            <a:r>
              <a:rPr lang="en-US" sz="5400" kern="1200" dirty="0">
                <a:solidFill>
                  <a:prstClr val="black"/>
                </a:solidFill>
                <a:latin typeface="Calibri Light" panose="020F0302020204030204"/>
                <a:ea typeface="+mn-ea"/>
                <a:cs typeface="+mn-cs"/>
              </a:rPr>
              <a:t>The Bottom-Up Project</a:t>
            </a:r>
            <a:endParaRPr lang="en-US" sz="5400" kern="1200" dirty="0">
              <a:solidFill>
                <a:prstClr val="black"/>
              </a:solidFill>
              <a:latin typeface="Calibri" panose="020F0502020204030204"/>
              <a:ea typeface="+mn-ea"/>
              <a:cs typeface="+mn-cs"/>
            </a:endParaRPr>
          </a:p>
        </p:txBody>
      </p:sp>
      <p:sp>
        <p:nvSpPr>
          <p:cNvPr id="4" name="Rectangle 3">
            <a:extLst>
              <a:ext uri="{FF2B5EF4-FFF2-40B4-BE49-F238E27FC236}">
                <a16:creationId xmlns:a16="http://schemas.microsoft.com/office/drawing/2014/main" id="{D087F60E-A3AE-4762-8D88-3581D87F16F1}"/>
              </a:ext>
            </a:extLst>
          </p:cNvPr>
          <p:cNvSpPr/>
          <p:nvPr/>
        </p:nvSpPr>
        <p:spPr>
          <a:xfrm>
            <a:off x="1823605" y="2306787"/>
            <a:ext cx="5809232" cy="590931"/>
          </a:xfrm>
          <a:prstGeom prst="rect">
            <a:avLst/>
          </a:prstGeom>
        </p:spPr>
        <p:txBody>
          <a:bodyPr wrap="square">
            <a:spAutoFit/>
          </a:bodyPr>
          <a:lstStyle/>
          <a:p>
            <a:pPr defTabSz="514350">
              <a:lnSpc>
                <a:spcPct val="90000"/>
              </a:lnSpc>
              <a:buClrTx/>
              <a:buSzPts val="1800"/>
            </a:pPr>
            <a:r>
              <a:rPr lang="en-US" sz="1800" kern="1200" dirty="0">
                <a:solidFill>
                  <a:prstClr val="black"/>
                </a:solidFill>
                <a:latin typeface="Calibri" panose="020F0502020204030204"/>
                <a:ea typeface="+mn-ea"/>
                <a:cs typeface="+mn-cs"/>
              </a:rPr>
              <a:t>Leveraging Health Information Exchanges to Help Re-Engage People Living with HIV who are Lost to Follow-Up</a:t>
            </a:r>
          </a:p>
        </p:txBody>
      </p:sp>
      <p:sp>
        <p:nvSpPr>
          <p:cNvPr id="6" name="TextBox 5">
            <a:extLst>
              <a:ext uri="{FF2B5EF4-FFF2-40B4-BE49-F238E27FC236}">
                <a16:creationId xmlns:a16="http://schemas.microsoft.com/office/drawing/2014/main" id="{BF5E9151-F196-493A-800E-E0890EB93D4F}"/>
              </a:ext>
            </a:extLst>
          </p:cNvPr>
          <p:cNvSpPr txBox="1"/>
          <p:nvPr/>
        </p:nvSpPr>
        <p:spPr>
          <a:xfrm>
            <a:off x="5259263" y="3818374"/>
            <a:ext cx="2449701" cy="646331"/>
          </a:xfrm>
          <a:prstGeom prst="rect">
            <a:avLst/>
          </a:prstGeom>
          <a:noFill/>
        </p:spPr>
        <p:txBody>
          <a:bodyPr wrap="square" rtlCol="0">
            <a:spAutoFit/>
          </a:bodyPr>
          <a:lstStyle/>
          <a:p>
            <a:pPr defTabSz="685800">
              <a:buClrTx/>
            </a:pPr>
            <a:r>
              <a:rPr lang="en-US" sz="1200" kern="1200" dirty="0">
                <a:solidFill>
                  <a:prstClr val="black"/>
                </a:solidFill>
                <a:latin typeface="Calibri" panose="020F0502020204030204"/>
                <a:ea typeface="+mn-ea"/>
                <a:cs typeface="+mn-cs"/>
              </a:rPr>
              <a:t>Pete Gordon, MD</a:t>
            </a:r>
          </a:p>
          <a:p>
            <a:pPr defTabSz="685800">
              <a:buClrTx/>
            </a:pPr>
            <a:r>
              <a:rPr lang="en-US" sz="1200" kern="1200" dirty="0">
                <a:solidFill>
                  <a:prstClr val="black"/>
                </a:solidFill>
                <a:latin typeface="Calibri" panose="020F0502020204030204"/>
                <a:ea typeface="+mn-ea"/>
                <a:cs typeface="+mn-cs"/>
              </a:rPr>
              <a:t>Medical Director </a:t>
            </a:r>
          </a:p>
          <a:p>
            <a:pPr defTabSz="685800">
              <a:buClrTx/>
            </a:pPr>
            <a:r>
              <a:rPr lang="en-US" sz="1200" kern="1200" dirty="0">
                <a:solidFill>
                  <a:prstClr val="black"/>
                </a:solidFill>
                <a:latin typeface="Calibri" panose="020F0502020204030204"/>
                <a:ea typeface="+mn-ea"/>
                <a:cs typeface="+mn-cs"/>
              </a:rPr>
              <a:t>Comprehensive Health Program</a:t>
            </a:r>
          </a:p>
        </p:txBody>
      </p:sp>
    </p:spTree>
    <p:extLst>
      <p:ext uri="{BB962C8B-B14F-4D97-AF65-F5344CB8AC3E}">
        <p14:creationId xmlns:p14="http://schemas.microsoft.com/office/powerpoint/2010/main" val="2503453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348C3-9122-40DA-87E0-B69A8496C33D}"/>
              </a:ext>
            </a:extLst>
          </p:cNvPr>
          <p:cNvPicPr>
            <a:picLocks noChangeAspect="1"/>
          </p:cNvPicPr>
          <p:nvPr/>
        </p:nvPicPr>
        <p:blipFill>
          <a:blip r:embed="rId2"/>
          <a:stretch>
            <a:fillRect/>
          </a:stretch>
        </p:blipFill>
        <p:spPr>
          <a:xfrm>
            <a:off x="494071" y="168482"/>
            <a:ext cx="7175089" cy="4593499"/>
          </a:xfrm>
          <a:prstGeom prst="rect">
            <a:avLst/>
          </a:prstGeom>
        </p:spPr>
      </p:pic>
      <p:sp>
        <p:nvSpPr>
          <p:cNvPr id="4" name="Rectangle 3">
            <a:extLst>
              <a:ext uri="{FF2B5EF4-FFF2-40B4-BE49-F238E27FC236}">
                <a16:creationId xmlns:a16="http://schemas.microsoft.com/office/drawing/2014/main" id="{77454808-ECBC-49A1-9637-EA915D9E598C}"/>
              </a:ext>
            </a:extLst>
          </p:cNvPr>
          <p:cNvSpPr/>
          <p:nvPr/>
        </p:nvSpPr>
        <p:spPr>
          <a:xfrm>
            <a:off x="2455606" y="4828502"/>
            <a:ext cx="8148484" cy="307777"/>
          </a:xfrm>
          <a:prstGeom prst="rect">
            <a:avLst/>
          </a:prstGeom>
        </p:spPr>
        <p:txBody>
          <a:bodyPr wrap="square">
            <a:spAutoFit/>
          </a:bodyPr>
          <a:lstStyle/>
          <a:p>
            <a:r>
              <a:rPr lang="en-US" dirty="0"/>
              <a:t>https://www.healthit.gov/sites/default/files/page/2020-02/DavidKendrickSHIEC.pdf</a:t>
            </a:r>
          </a:p>
        </p:txBody>
      </p:sp>
    </p:spTree>
    <p:extLst>
      <p:ext uri="{BB962C8B-B14F-4D97-AF65-F5344CB8AC3E}">
        <p14:creationId xmlns:p14="http://schemas.microsoft.com/office/powerpoint/2010/main" val="12558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67819-5CF5-4FCF-9723-F21EB33870E5}"/>
              </a:ext>
            </a:extLst>
          </p:cNvPr>
          <p:cNvPicPr>
            <a:picLocks noChangeAspect="1"/>
          </p:cNvPicPr>
          <p:nvPr/>
        </p:nvPicPr>
        <p:blipFill>
          <a:blip r:embed="rId2"/>
          <a:stretch>
            <a:fillRect/>
          </a:stretch>
        </p:blipFill>
        <p:spPr>
          <a:xfrm>
            <a:off x="2080164" y="1564951"/>
            <a:ext cx="2887661" cy="2257973"/>
          </a:xfrm>
          <a:prstGeom prst="rect">
            <a:avLst/>
          </a:prstGeom>
        </p:spPr>
      </p:pic>
      <p:pic>
        <p:nvPicPr>
          <p:cNvPr id="5" name="Picture 4">
            <a:extLst>
              <a:ext uri="{FF2B5EF4-FFF2-40B4-BE49-F238E27FC236}">
                <a16:creationId xmlns:a16="http://schemas.microsoft.com/office/drawing/2014/main" id="{377E5264-5884-4AED-964A-CB75DAFD33C7}"/>
              </a:ext>
            </a:extLst>
          </p:cNvPr>
          <p:cNvPicPr>
            <a:picLocks noChangeAspect="1"/>
          </p:cNvPicPr>
          <p:nvPr/>
        </p:nvPicPr>
        <p:blipFill>
          <a:blip r:embed="rId3"/>
          <a:stretch>
            <a:fillRect/>
          </a:stretch>
        </p:blipFill>
        <p:spPr>
          <a:xfrm>
            <a:off x="5021780" y="2623004"/>
            <a:ext cx="3856108" cy="2399841"/>
          </a:xfrm>
          <a:prstGeom prst="rect">
            <a:avLst/>
          </a:prstGeom>
        </p:spPr>
      </p:pic>
      <p:pic>
        <p:nvPicPr>
          <p:cNvPr id="8" name="Picture 7">
            <a:extLst>
              <a:ext uri="{FF2B5EF4-FFF2-40B4-BE49-F238E27FC236}">
                <a16:creationId xmlns:a16="http://schemas.microsoft.com/office/drawing/2014/main" id="{34B82D56-F052-47C9-A00C-8067AE3983F3}"/>
              </a:ext>
            </a:extLst>
          </p:cNvPr>
          <p:cNvPicPr>
            <a:picLocks noChangeAspect="1"/>
          </p:cNvPicPr>
          <p:nvPr/>
        </p:nvPicPr>
        <p:blipFill>
          <a:blip r:embed="rId4"/>
          <a:stretch>
            <a:fillRect/>
          </a:stretch>
        </p:blipFill>
        <p:spPr>
          <a:xfrm>
            <a:off x="121957" y="66874"/>
            <a:ext cx="2171418" cy="2054601"/>
          </a:xfrm>
          <a:prstGeom prst="rect">
            <a:avLst/>
          </a:prstGeom>
        </p:spPr>
      </p:pic>
      <p:sp>
        <p:nvSpPr>
          <p:cNvPr id="12" name="TextBox 11">
            <a:extLst>
              <a:ext uri="{FF2B5EF4-FFF2-40B4-BE49-F238E27FC236}">
                <a16:creationId xmlns:a16="http://schemas.microsoft.com/office/drawing/2014/main" id="{CE5E37E1-54B4-4F5C-8B52-9F9326FDE9B5}"/>
              </a:ext>
            </a:extLst>
          </p:cNvPr>
          <p:cNvSpPr txBox="1"/>
          <p:nvPr/>
        </p:nvSpPr>
        <p:spPr>
          <a:xfrm>
            <a:off x="2842393" y="263177"/>
            <a:ext cx="6035495" cy="830997"/>
          </a:xfrm>
          <a:prstGeom prst="rect">
            <a:avLst/>
          </a:prstGeom>
          <a:noFill/>
        </p:spPr>
        <p:txBody>
          <a:bodyPr wrap="square" rtlCol="0">
            <a:spAutoFit/>
          </a:bodyPr>
          <a:lstStyle/>
          <a:p>
            <a:r>
              <a:rPr lang="en-US" sz="2400" dirty="0"/>
              <a:t>HIEs fit into the larger national HIT strategy of SHINs and NHINs</a:t>
            </a:r>
          </a:p>
        </p:txBody>
      </p:sp>
    </p:spTree>
    <p:extLst>
      <p:ext uri="{BB962C8B-B14F-4D97-AF65-F5344CB8AC3E}">
        <p14:creationId xmlns:p14="http://schemas.microsoft.com/office/powerpoint/2010/main" val="145848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A836-CAAC-4C0D-8645-5C143DE6723E}"/>
              </a:ext>
            </a:extLst>
          </p:cNvPr>
          <p:cNvSpPr>
            <a:spLocks noGrp="1"/>
          </p:cNvSpPr>
          <p:nvPr>
            <p:ph type="title"/>
          </p:nvPr>
        </p:nvSpPr>
        <p:spPr>
          <a:xfrm>
            <a:off x="2125612" y="89489"/>
            <a:ext cx="7886700" cy="994172"/>
          </a:xfrm>
        </p:spPr>
        <p:txBody>
          <a:bodyPr/>
          <a:lstStyle/>
          <a:p>
            <a:r>
              <a:rPr lang="en-US" b="1" dirty="0"/>
              <a:t>Healthix Data Sources</a:t>
            </a:r>
          </a:p>
        </p:txBody>
      </p:sp>
      <p:pic>
        <p:nvPicPr>
          <p:cNvPr id="4" name="Picture 3" descr="Image of all the different types of healthix data">
            <a:extLst>
              <a:ext uri="{FF2B5EF4-FFF2-40B4-BE49-F238E27FC236}">
                <a16:creationId xmlns:a16="http://schemas.microsoft.com/office/drawing/2014/main" id="{5DF34B8D-6A67-4392-BA43-9A342F95DF3C}"/>
              </a:ext>
            </a:extLst>
          </p:cNvPr>
          <p:cNvPicPr>
            <a:picLocks noChangeAspect="1"/>
          </p:cNvPicPr>
          <p:nvPr/>
        </p:nvPicPr>
        <p:blipFill>
          <a:blip r:embed="rId3"/>
          <a:stretch>
            <a:fillRect/>
          </a:stretch>
        </p:blipFill>
        <p:spPr>
          <a:xfrm>
            <a:off x="529219" y="1179871"/>
            <a:ext cx="7926610" cy="3244645"/>
          </a:xfrm>
          <a:prstGeom prst="rect">
            <a:avLst/>
          </a:prstGeom>
        </p:spPr>
      </p:pic>
    </p:spTree>
    <p:extLst>
      <p:ext uri="{BB962C8B-B14F-4D97-AF65-F5344CB8AC3E}">
        <p14:creationId xmlns:p14="http://schemas.microsoft.com/office/powerpoint/2010/main" val="405953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7700D5-E731-447A-AE71-C79E6D732974}"/>
              </a:ext>
            </a:extLst>
          </p:cNvPr>
          <p:cNvSpPr>
            <a:spLocks noGrp="1"/>
          </p:cNvSpPr>
          <p:nvPr>
            <p:ph type="title"/>
          </p:nvPr>
        </p:nvSpPr>
        <p:spPr/>
        <p:txBody>
          <a:bodyPr>
            <a:normAutofit fontScale="90000"/>
          </a:bodyPr>
          <a:lstStyle/>
          <a:p>
            <a:r>
              <a:rPr lang="en-US" b="1" dirty="0"/>
              <a:t>A Critical HIE Data Source Addition in NYC: HASA</a:t>
            </a:r>
          </a:p>
        </p:txBody>
      </p:sp>
      <p:sp>
        <p:nvSpPr>
          <p:cNvPr id="5" name="Content Placeholder 4">
            <a:extLst>
              <a:ext uri="{FF2B5EF4-FFF2-40B4-BE49-F238E27FC236}">
                <a16:creationId xmlns:a16="http://schemas.microsoft.com/office/drawing/2014/main" id="{3EF4EC39-E44C-42E4-9222-DB425E0DD35B}"/>
              </a:ext>
            </a:extLst>
          </p:cNvPr>
          <p:cNvSpPr>
            <a:spLocks noGrp="1"/>
          </p:cNvSpPr>
          <p:nvPr>
            <p:ph idx="1"/>
          </p:nvPr>
        </p:nvSpPr>
        <p:spPr>
          <a:xfrm>
            <a:off x="628650" y="1369219"/>
            <a:ext cx="7659944" cy="3263504"/>
          </a:xfrm>
        </p:spPr>
        <p:txBody>
          <a:bodyPr>
            <a:normAutofit fontScale="92500"/>
          </a:bodyPr>
          <a:lstStyle/>
          <a:p>
            <a:r>
              <a:rPr lang="en-US" b="1" dirty="0"/>
              <a:t>NYC HIV/AIDS Service Administration (HASA)</a:t>
            </a:r>
          </a:p>
          <a:p>
            <a:pPr lvl="1">
              <a:lnSpc>
                <a:spcPct val="110000"/>
              </a:lnSpc>
              <a:spcAft>
                <a:spcPts val="600"/>
              </a:spcAft>
            </a:pPr>
            <a:r>
              <a:rPr lang="en-US" dirty="0"/>
              <a:t>Services the majority of PLWH in NYC (benefits, housing, case management)</a:t>
            </a:r>
          </a:p>
          <a:p>
            <a:pPr lvl="1">
              <a:spcAft>
                <a:spcPts val="600"/>
              </a:spcAft>
            </a:pPr>
            <a:r>
              <a:rPr lang="en-US" dirty="0"/>
              <a:t>Often the first, or only, ‘touch’ PLWH who are LTFU make</a:t>
            </a:r>
          </a:p>
          <a:p>
            <a:pPr lvl="1">
              <a:spcAft>
                <a:spcPts val="600"/>
              </a:spcAft>
            </a:pPr>
            <a:r>
              <a:rPr lang="en-US" dirty="0"/>
              <a:t>A source of </a:t>
            </a:r>
            <a:r>
              <a:rPr lang="en-US" b="1" i="1" dirty="0"/>
              <a:t>the most important information </a:t>
            </a:r>
            <a:r>
              <a:rPr lang="en-US" dirty="0"/>
              <a:t>to effect care re-engagement activities at scale -&gt; accurate, up to date </a:t>
            </a:r>
            <a:r>
              <a:rPr lang="en-US" u="sng" dirty="0"/>
              <a:t>address</a:t>
            </a:r>
            <a:r>
              <a:rPr lang="en-US" dirty="0"/>
              <a:t> and </a:t>
            </a:r>
            <a:r>
              <a:rPr lang="en-US" u="sng" dirty="0"/>
              <a:t>current phone number </a:t>
            </a:r>
          </a:p>
          <a:p>
            <a:pPr lvl="1">
              <a:spcAft>
                <a:spcPts val="600"/>
              </a:spcAft>
            </a:pPr>
            <a:r>
              <a:rPr lang="en-US" u="sng" dirty="0"/>
              <a:t>Challenge</a:t>
            </a:r>
            <a:r>
              <a:rPr lang="en-US" dirty="0"/>
              <a:t>: Clients are not formally ‘registered’, how do you include ‘touches’ in a HIE w/o a registration event? Necessary to trigger (alert) knowledge that relevant, often critical data has been added – such as a PLWH who is LTFU has been seen and new, updated contact information is likely available</a:t>
            </a:r>
          </a:p>
        </p:txBody>
      </p:sp>
    </p:spTree>
    <p:extLst>
      <p:ext uri="{BB962C8B-B14F-4D97-AF65-F5344CB8AC3E}">
        <p14:creationId xmlns:p14="http://schemas.microsoft.com/office/powerpoint/2010/main" val="259082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220" y="141008"/>
            <a:ext cx="6050542" cy="611036"/>
          </a:xfrm>
        </p:spPr>
        <p:txBody>
          <a:bodyPr>
            <a:normAutofit/>
          </a:bodyPr>
          <a:lstStyle/>
          <a:p>
            <a:r>
              <a:rPr lang="en-US" sz="3000" b="1" dirty="0">
                <a:solidFill>
                  <a:schemeClr val="tx1">
                    <a:lumMod val="75000"/>
                    <a:lumOff val="25000"/>
                  </a:schemeClr>
                </a:solidFill>
                <a:latin typeface="+mn-lt"/>
                <a:cs typeface="Arial" panose="020B0604020202020204" pitchFamily="34" charset="0"/>
              </a:rPr>
              <a:t>HASA Healthix </a:t>
            </a:r>
            <a:r>
              <a:rPr lang="en-US" sz="3000" b="1" i="1" dirty="0">
                <a:solidFill>
                  <a:schemeClr val="tx1">
                    <a:lumMod val="75000"/>
                    <a:lumOff val="25000"/>
                  </a:schemeClr>
                </a:solidFill>
                <a:latin typeface="+mn-lt"/>
                <a:cs typeface="Arial" panose="020B0604020202020204" pitchFamily="34" charset="0"/>
              </a:rPr>
              <a:t>Bottom-Up</a:t>
            </a:r>
            <a:r>
              <a:rPr lang="en-US" sz="3000" b="1" dirty="0">
                <a:solidFill>
                  <a:schemeClr val="tx1">
                    <a:lumMod val="75000"/>
                    <a:lumOff val="25000"/>
                  </a:schemeClr>
                </a:solidFill>
                <a:latin typeface="+mn-lt"/>
                <a:cs typeface="Arial" panose="020B0604020202020204" pitchFamily="34" charset="0"/>
              </a:rPr>
              <a:t> Project</a:t>
            </a:r>
          </a:p>
        </p:txBody>
      </p:sp>
      <p:pic>
        <p:nvPicPr>
          <p:cNvPr id="4" name="Picture 3"/>
          <p:cNvPicPr>
            <a:picLocks noChangeAspect="1"/>
          </p:cNvPicPr>
          <p:nvPr/>
        </p:nvPicPr>
        <p:blipFill>
          <a:blip r:embed="rId3"/>
          <a:stretch>
            <a:fillRect/>
          </a:stretch>
        </p:blipFill>
        <p:spPr>
          <a:xfrm>
            <a:off x="5579204" y="1036216"/>
            <a:ext cx="3141098" cy="737405"/>
          </a:xfrm>
          <a:prstGeom prst="rect">
            <a:avLst/>
          </a:prstGeom>
        </p:spPr>
      </p:pic>
      <p:pic>
        <p:nvPicPr>
          <p:cNvPr id="10" name="Picture 9"/>
          <p:cNvPicPr>
            <a:picLocks noChangeAspect="1"/>
          </p:cNvPicPr>
          <p:nvPr/>
        </p:nvPicPr>
        <p:blipFill>
          <a:blip r:embed="rId4"/>
          <a:stretch>
            <a:fillRect/>
          </a:stretch>
        </p:blipFill>
        <p:spPr>
          <a:xfrm>
            <a:off x="166600" y="3567072"/>
            <a:ext cx="2567654" cy="1375418"/>
          </a:xfrm>
          <a:prstGeom prst="rect">
            <a:avLst/>
          </a:prstGeom>
        </p:spPr>
      </p:pic>
      <p:sp>
        <p:nvSpPr>
          <p:cNvPr id="35" name="Left Arrow 34"/>
          <p:cNvSpPr/>
          <p:nvPr/>
        </p:nvSpPr>
        <p:spPr>
          <a:xfrm rot="10800000">
            <a:off x="4434230" y="1256069"/>
            <a:ext cx="1012756" cy="2388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6" name="Left Arrow 35"/>
          <p:cNvSpPr/>
          <p:nvPr/>
        </p:nvSpPr>
        <p:spPr>
          <a:xfrm rot="16200000">
            <a:off x="6873421" y="2011066"/>
            <a:ext cx="552665" cy="2489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pic>
        <p:nvPicPr>
          <p:cNvPr id="3" name="Picture 2"/>
          <p:cNvPicPr>
            <a:picLocks noChangeAspect="1"/>
          </p:cNvPicPr>
          <p:nvPr/>
        </p:nvPicPr>
        <p:blipFill>
          <a:blip r:embed="rId5"/>
          <a:stretch>
            <a:fillRect/>
          </a:stretch>
        </p:blipFill>
        <p:spPr>
          <a:xfrm>
            <a:off x="0" y="629614"/>
            <a:ext cx="2814524" cy="1622078"/>
          </a:xfrm>
          <a:prstGeom prst="rect">
            <a:avLst/>
          </a:prstGeom>
        </p:spPr>
      </p:pic>
      <p:pic>
        <p:nvPicPr>
          <p:cNvPr id="13" name="Picture 12"/>
          <p:cNvPicPr>
            <a:picLocks noChangeAspect="1"/>
          </p:cNvPicPr>
          <p:nvPr/>
        </p:nvPicPr>
        <p:blipFill>
          <a:blip r:embed="rId6"/>
          <a:stretch>
            <a:fillRect/>
          </a:stretch>
        </p:blipFill>
        <p:spPr>
          <a:xfrm>
            <a:off x="7089399" y="4609804"/>
            <a:ext cx="2054602" cy="533696"/>
          </a:xfrm>
          <a:prstGeom prst="rect">
            <a:avLst/>
          </a:prstGeom>
        </p:spPr>
      </p:pic>
      <p:pic>
        <p:nvPicPr>
          <p:cNvPr id="5" name="Picture 4"/>
          <p:cNvPicPr>
            <a:picLocks noChangeAspect="1"/>
          </p:cNvPicPr>
          <p:nvPr/>
        </p:nvPicPr>
        <p:blipFill>
          <a:blip r:embed="rId7"/>
          <a:stretch>
            <a:fillRect/>
          </a:stretch>
        </p:blipFill>
        <p:spPr>
          <a:xfrm>
            <a:off x="2844502" y="3636725"/>
            <a:ext cx="2950369" cy="1114425"/>
          </a:xfrm>
          <a:prstGeom prst="rect">
            <a:avLst/>
          </a:prstGeom>
        </p:spPr>
      </p:pic>
      <p:pic>
        <p:nvPicPr>
          <p:cNvPr id="8" name="Picture 7"/>
          <p:cNvPicPr>
            <a:picLocks noChangeAspect="1"/>
          </p:cNvPicPr>
          <p:nvPr/>
        </p:nvPicPr>
        <p:blipFill>
          <a:blip r:embed="rId8"/>
          <a:stretch>
            <a:fillRect/>
          </a:stretch>
        </p:blipFill>
        <p:spPr>
          <a:xfrm>
            <a:off x="627231" y="2129263"/>
            <a:ext cx="1710864" cy="1339274"/>
          </a:xfrm>
          <a:prstGeom prst="rect">
            <a:avLst/>
          </a:prstGeom>
        </p:spPr>
      </p:pic>
      <p:pic>
        <p:nvPicPr>
          <p:cNvPr id="9" name="Picture 8"/>
          <p:cNvPicPr>
            <a:picLocks noChangeAspect="1"/>
          </p:cNvPicPr>
          <p:nvPr/>
        </p:nvPicPr>
        <p:blipFill>
          <a:blip r:embed="rId9"/>
          <a:stretch>
            <a:fillRect/>
          </a:stretch>
        </p:blipFill>
        <p:spPr>
          <a:xfrm>
            <a:off x="3142925" y="978016"/>
            <a:ext cx="1296607" cy="1151247"/>
          </a:xfrm>
          <a:prstGeom prst="rect">
            <a:avLst/>
          </a:prstGeom>
        </p:spPr>
      </p:pic>
      <p:sp>
        <p:nvSpPr>
          <p:cNvPr id="11" name="Right Arrow 10"/>
          <p:cNvSpPr/>
          <p:nvPr/>
        </p:nvSpPr>
        <p:spPr>
          <a:xfrm rot="18932533">
            <a:off x="1774751" y="2702579"/>
            <a:ext cx="1548828" cy="192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14" name="Picture 13"/>
          <p:cNvPicPr>
            <a:picLocks noChangeAspect="1"/>
          </p:cNvPicPr>
          <p:nvPr/>
        </p:nvPicPr>
        <p:blipFill>
          <a:blip r:embed="rId10"/>
          <a:stretch>
            <a:fillRect/>
          </a:stretch>
        </p:blipFill>
        <p:spPr>
          <a:xfrm>
            <a:off x="6513391" y="2497431"/>
            <a:ext cx="1272723" cy="1241243"/>
          </a:xfrm>
          <a:prstGeom prst="rect">
            <a:avLst/>
          </a:prstGeom>
        </p:spPr>
      </p:pic>
      <p:sp>
        <p:nvSpPr>
          <p:cNvPr id="15" name="Bent Arrow 14"/>
          <p:cNvSpPr/>
          <p:nvPr/>
        </p:nvSpPr>
        <p:spPr>
          <a:xfrm rot="16200000">
            <a:off x="3872618" y="629880"/>
            <a:ext cx="528711" cy="45636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black"/>
              </a:solidFill>
              <a:latin typeface="Calibri" panose="020F0502020204030204"/>
            </a:endParaRPr>
          </a:p>
        </p:txBody>
      </p:sp>
    </p:spTree>
    <p:extLst>
      <p:ext uri="{BB962C8B-B14F-4D97-AF65-F5344CB8AC3E}">
        <p14:creationId xmlns:p14="http://schemas.microsoft.com/office/powerpoint/2010/main" val="13782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1"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70CD-0289-484D-B5E7-A18A63CE991A}"/>
              </a:ext>
            </a:extLst>
          </p:cNvPr>
          <p:cNvSpPr>
            <a:spLocks noGrp="1"/>
          </p:cNvSpPr>
          <p:nvPr>
            <p:ph type="title"/>
          </p:nvPr>
        </p:nvSpPr>
        <p:spPr>
          <a:xfrm>
            <a:off x="628650" y="273844"/>
            <a:ext cx="8360492" cy="994172"/>
          </a:xfrm>
        </p:spPr>
        <p:txBody>
          <a:bodyPr>
            <a:normAutofit fontScale="90000"/>
          </a:bodyPr>
          <a:lstStyle/>
          <a:p>
            <a:r>
              <a:rPr lang="en-US" b="1" dirty="0"/>
              <a:t>Drilling Down: The Monthly LTFU Subscription List</a:t>
            </a:r>
            <a:br>
              <a:rPr lang="en-US" dirty="0"/>
            </a:br>
            <a:r>
              <a:rPr lang="en-US" sz="2000" i="1" dirty="0"/>
              <a:t>aka</a:t>
            </a:r>
            <a:r>
              <a:rPr lang="en-US" sz="2000" dirty="0"/>
              <a:t> </a:t>
            </a:r>
            <a:r>
              <a:rPr lang="en-US" sz="2000" i="1" dirty="0"/>
              <a:t>the challenge of developing useful community and population IT health tools</a:t>
            </a:r>
            <a:endParaRPr lang="en-US" sz="2000" dirty="0"/>
          </a:p>
        </p:txBody>
      </p:sp>
      <p:sp>
        <p:nvSpPr>
          <p:cNvPr id="3" name="Content Placeholder 2">
            <a:extLst>
              <a:ext uri="{FF2B5EF4-FFF2-40B4-BE49-F238E27FC236}">
                <a16:creationId xmlns:a16="http://schemas.microsoft.com/office/drawing/2014/main" id="{E6C34F46-4A07-4ECC-9C7F-654B9BFF5710}"/>
              </a:ext>
            </a:extLst>
          </p:cNvPr>
          <p:cNvSpPr>
            <a:spLocks noGrp="1"/>
          </p:cNvSpPr>
          <p:nvPr>
            <p:ph sz="half" idx="1"/>
          </p:nvPr>
        </p:nvSpPr>
        <p:spPr>
          <a:xfrm>
            <a:off x="1012108" y="1606152"/>
            <a:ext cx="3559892" cy="3263504"/>
          </a:xfrm>
        </p:spPr>
        <p:txBody>
          <a:bodyPr/>
          <a:lstStyle/>
          <a:p>
            <a:r>
              <a:rPr lang="en-US" dirty="0"/>
              <a:t>Must be as accurate as possible</a:t>
            </a:r>
          </a:p>
          <a:p>
            <a:r>
              <a:rPr lang="en-US" dirty="0"/>
              <a:t>Must be relatively easy to produce</a:t>
            </a:r>
          </a:p>
          <a:p>
            <a:r>
              <a:rPr lang="en-US" dirty="0"/>
              <a:t>‘off the shelf’ IT software can be really helpful</a:t>
            </a:r>
          </a:p>
          <a:p>
            <a:r>
              <a:rPr lang="en-US" dirty="0"/>
              <a:t>Most EMR systems are not yet all that helpful</a:t>
            </a:r>
          </a:p>
        </p:txBody>
      </p:sp>
      <p:pic>
        <p:nvPicPr>
          <p:cNvPr id="5" name="Content Placeholder 4">
            <a:extLst>
              <a:ext uri="{FF2B5EF4-FFF2-40B4-BE49-F238E27FC236}">
                <a16:creationId xmlns:a16="http://schemas.microsoft.com/office/drawing/2014/main" id="{9E3132AD-31BB-43E7-9195-BCA42930011A}"/>
              </a:ext>
            </a:extLst>
          </p:cNvPr>
          <p:cNvPicPr>
            <a:picLocks noGrp="1" noChangeAspect="1"/>
          </p:cNvPicPr>
          <p:nvPr>
            <p:ph sz="half" idx="2"/>
          </p:nvPr>
        </p:nvPicPr>
        <p:blipFill>
          <a:blip r:embed="rId3"/>
          <a:stretch>
            <a:fillRect/>
          </a:stretch>
        </p:blipFill>
        <p:spPr>
          <a:xfrm>
            <a:off x="5057409" y="1606152"/>
            <a:ext cx="2284676" cy="2745223"/>
          </a:xfrm>
          <a:prstGeom prst="rect">
            <a:avLst/>
          </a:prstGeom>
        </p:spPr>
      </p:pic>
      <p:sp>
        <p:nvSpPr>
          <p:cNvPr id="6" name="Rectangle 5">
            <a:extLst>
              <a:ext uri="{FF2B5EF4-FFF2-40B4-BE49-F238E27FC236}">
                <a16:creationId xmlns:a16="http://schemas.microsoft.com/office/drawing/2014/main" id="{94C29C9F-CA7F-4A00-B307-1E4DC65246B8}"/>
              </a:ext>
            </a:extLst>
          </p:cNvPr>
          <p:cNvSpPr/>
          <p:nvPr/>
        </p:nvSpPr>
        <p:spPr>
          <a:xfrm>
            <a:off x="5110316" y="1606152"/>
            <a:ext cx="2231769" cy="27452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02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D0BC-C85D-473E-A72B-AF79DA57BEB0}"/>
              </a:ext>
            </a:extLst>
          </p:cNvPr>
          <p:cNvSpPr>
            <a:spLocks noGrp="1"/>
          </p:cNvSpPr>
          <p:nvPr>
            <p:ph type="title"/>
          </p:nvPr>
        </p:nvSpPr>
        <p:spPr/>
        <p:txBody>
          <a:bodyPr/>
          <a:lstStyle/>
          <a:p>
            <a:r>
              <a:rPr lang="en-US" dirty="0"/>
              <a:t>Creating a Monthly LTFU Subscription file</a:t>
            </a:r>
          </a:p>
        </p:txBody>
      </p:sp>
      <p:sp>
        <p:nvSpPr>
          <p:cNvPr id="3" name="Content Placeholder 2">
            <a:extLst>
              <a:ext uri="{FF2B5EF4-FFF2-40B4-BE49-F238E27FC236}">
                <a16:creationId xmlns:a16="http://schemas.microsoft.com/office/drawing/2014/main" id="{E032B5B5-1D37-4196-A969-6F9EB84E1B64}"/>
              </a:ext>
            </a:extLst>
          </p:cNvPr>
          <p:cNvSpPr>
            <a:spLocks noGrp="1"/>
          </p:cNvSpPr>
          <p:nvPr>
            <p:ph idx="1"/>
          </p:nvPr>
        </p:nvSpPr>
        <p:spPr/>
        <p:txBody>
          <a:bodyPr/>
          <a:lstStyle/>
          <a:p>
            <a:r>
              <a:rPr lang="en-US" dirty="0"/>
              <a:t>Inclusion criteria = all HIV positive patients seen in NYP/Columbia’s HIV Center in the last 24 months but no evidence of care engagement in 9 months or greater</a:t>
            </a:r>
          </a:p>
          <a:p>
            <a:pPr lvl="1"/>
            <a:r>
              <a:rPr lang="en-US" dirty="0"/>
              <a:t>How do you define someone as HIV positive?</a:t>
            </a:r>
          </a:p>
          <a:p>
            <a:pPr lvl="1"/>
            <a:r>
              <a:rPr lang="en-US" dirty="0"/>
              <a:t>What constitutes </a:t>
            </a:r>
            <a:r>
              <a:rPr lang="en-US" i="1" dirty="0"/>
              <a:t>Care Engagement </a:t>
            </a:r>
            <a:r>
              <a:rPr lang="en-US" dirty="0"/>
              <a:t>in our post-</a:t>
            </a:r>
            <a:r>
              <a:rPr lang="en-US" dirty="0" err="1"/>
              <a:t>Covid</a:t>
            </a:r>
            <a:r>
              <a:rPr lang="en-US" dirty="0"/>
              <a:t>, post-MPV world?</a:t>
            </a:r>
          </a:p>
          <a:p>
            <a:pPr lvl="2"/>
            <a:r>
              <a:rPr lang="en-US" i="1" dirty="0"/>
              <a:t>An in-person visit?</a:t>
            </a:r>
          </a:p>
          <a:p>
            <a:pPr lvl="2"/>
            <a:r>
              <a:rPr lang="en-US" i="1" dirty="0"/>
              <a:t>A telemedicine visit?</a:t>
            </a:r>
          </a:p>
          <a:p>
            <a:pPr lvl="2"/>
            <a:r>
              <a:rPr lang="en-US" i="1" dirty="0"/>
              <a:t>A telephone visit?</a:t>
            </a:r>
          </a:p>
          <a:p>
            <a:pPr lvl="2"/>
            <a:r>
              <a:rPr lang="en-US" i="1" dirty="0"/>
              <a:t>An interaction with a care coordinator?</a:t>
            </a:r>
          </a:p>
          <a:p>
            <a:pPr lvl="2"/>
            <a:r>
              <a:rPr lang="en-US" i="1" dirty="0"/>
              <a:t>Evidence that a lab (CD4, HIV viral load) has been resulted?</a:t>
            </a:r>
          </a:p>
          <a:p>
            <a:pPr lvl="2"/>
            <a:r>
              <a:rPr lang="en-US" i="1" dirty="0"/>
              <a:t>Medication (ART) prescription sent?</a:t>
            </a:r>
          </a:p>
        </p:txBody>
      </p:sp>
    </p:spTree>
    <p:extLst>
      <p:ext uri="{BB962C8B-B14F-4D97-AF65-F5344CB8AC3E}">
        <p14:creationId xmlns:p14="http://schemas.microsoft.com/office/powerpoint/2010/main" val="308355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651C6-DA36-4899-81B7-7EF31AF10138}"/>
              </a:ext>
            </a:extLst>
          </p:cNvPr>
          <p:cNvSpPr>
            <a:spLocks noGrp="1"/>
          </p:cNvSpPr>
          <p:nvPr>
            <p:ph type="title"/>
          </p:nvPr>
        </p:nvSpPr>
        <p:spPr>
          <a:xfrm>
            <a:off x="628650" y="273844"/>
            <a:ext cx="7886700" cy="574188"/>
          </a:xfrm>
        </p:spPr>
        <p:txBody>
          <a:bodyPr/>
          <a:lstStyle/>
          <a:p>
            <a:r>
              <a:rPr lang="en-US" dirty="0"/>
              <a:t>Creating a Monthly LTFU Subscription file</a:t>
            </a:r>
          </a:p>
        </p:txBody>
      </p:sp>
      <p:sp>
        <p:nvSpPr>
          <p:cNvPr id="5" name="TextBox 4">
            <a:extLst>
              <a:ext uri="{FF2B5EF4-FFF2-40B4-BE49-F238E27FC236}">
                <a16:creationId xmlns:a16="http://schemas.microsoft.com/office/drawing/2014/main" id="{B5211AC8-9E43-4DC4-95F7-2ADFDA2EBF07}"/>
              </a:ext>
            </a:extLst>
          </p:cNvPr>
          <p:cNvSpPr txBox="1"/>
          <p:nvPr/>
        </p:nvSpPr>
        <p:spPr>
          <a:xfrm>
            <a:off x="3392128" y="1087268"/>
            <a:ext cx="1489587" cy="738664"/>
          </a:xfrm>
          <a:prstGeom prst="rect">
            <a:avLst/>
          </a:prstGeom>
          <a:noFill/>
        </p:spPr>
        <p:txBody>
          <a:bodyPr wrap="square" rtlCol="0">
            <a:spAutoFit/>
          </a:bodyPr>
          <a:lstStyle/>
          <a:p>
            <a:r>
              <a:rPr lang="en-US" b="1" dirty="0"/>
              <a:t>1</a:t>
            </a:r>
            <a:r>
              <a:rPr lang="en-US" dirty="0"/>
              <a:t>. Generate PLWH Master File</a:t>
            </a:r>
          </a:p>
        </p:txBody>
      </p:sp>
      <p:sp>
        <p:nvSpPr>
          <p:cNvPr id="6" name="TextBox 5">
            <a:extLst>
              <a:ext uri="{FF2B5EF4-FFF2-40B4-BE49-F238E27FC236}">
                <a16:creationId xmlns:a16="http://schemas.microsoft.com/office/drawing/2014/main" id="{47DDC7A8-F8B0-4230-B422-B4C77F90FFFA}"/>
              </a:ext>
            </a:extLst>
          </p:cNvPr>
          <p:cNvSpPr txBox="1"/>
          <p:nvPr/>
        </p:nvSpPr>
        <p:spPr>
          <a:xfrm>
            <a:off x="5480869" y="1697310"/>
            <a:ext cx="2033434" cy="738664"/>
          </a:xfrm>
          <a:prstGeom prst="rect">
            <a:avLst/>
          </a:prstGeom>
          <a:noFill/>
        </p:spPr>
        <p:txBody>
          <a:bodyPr wrap="square" rtlCol="0">
            <a:spAutoFit/>
          </a:bodyPr>
          <a:lstStyle/>
          <a:p>
            <a:r>
              <a:rPr lang="en-US" b="1" dirty="0"/>
              <a:t>2</a:t>
            </a:r>
            <a:r>
              <a:rPr lang="en-US" dirty="0"/>
              <a:t>. Extract all Epic institutional encounters for cohort x 24 months</a:t>
            </a:r>
          </a:p>
        </p:txBody>
      </p:sp>
      <p:sp>
        <p:nvSpPr>
          <p:cNvPr id="9" name="TextBox 8">
            <a:extLst>
              <a:ext uri="{FF2B5EF4-FFF2-40B4-BE49-F238E27FC236}">
                <a16:creationId xmlns:a16="http://schemas.microsoft.com/office/drawing/2014/main" id="{0ECAA6B4-C90D-42E7-9840-CF738FF1CCD9}"/>
              </a:ext>
            </a:extLst>
          </p:cNvPr>
          <p:cNvSpPr txBox="1"/>
          <p:nvPr/>
        </p:nvSpPr>
        <p:spPr>
          <a:xfrm>
            <a:off x="5547237" y="2915920"/>
            <a:ext cx="2101645" cy="738664"/>
          </a:xfrm>
          <a:prstGeom prst="rect">
            <a:avLst/>
          </a:prstGeom>
          <a:noFill/>
        </p:spPr>
        <p:txBody>
          <a:bodyPr wrap="square" rtlCol="0">
            <a:spAutoFit/>
          </a:bodyPr>
          <a:lstStyle/>
          <a:p>
            <a:r>
              <a:rPr lang="en-US" b="1" dirty="0"/>
              <a:t>3. </a:t>
            </a:r>
            <a:r>
              <a:rPr lang="en-US" dirty="0"/>
              <a:t>Subtract all HIV care site Epic Department codes visits x 9 months</a:t>
            </a:r>
          </a:p>
        </p:txBody>
      </p:sp>
      <p:sp>
        <p:nvSpPr>
          <p:cNvPr id="11" name="TextBox 10">
            <a:extLst>
              <a:ext uri="{FF2B5EF4-FFF2-40B4-BE49-F238E27FC236}">
                <a16:creationId xmlns:a16="http://schemas.microsoft.com/office/drawing/2014/main" id="{78A3B417-8635-4096-8863-F5DC6D3D516A}"/>
              </a:ext>
            </a:extLst>
          </p:cNvPr>
          <p:cNvSpPr txBox="1"/>
          <p:nvPr/>
        </p:nvSpPr>
        <p:spPr>
          <a:xfrm>
            <a:off x="1181715" y="3071747"/>
            <a:ext cx="1959692" cy="738664"/>
          </a:xfrm>
          <a:prstGeom prst="rect">
            <a:avLst/>
          </a:prstGeom>
          <a:noFill/>
        </p:spPr>
        <p:txBody>
          <a:bodyPr wrap="square" rtlCol="0">
            <a:spAutoFit/>
          </a:bodyPr>
          <a:lstStyle/>
          <a:p>
            <a:r>
              <a:rPr lang="en-US" b="1" dirty="0"/>
              <a:t>5. </a:t>
            </a:r>
            <a:r>
              <a:rPr lang="en-US" dirty="0"/>
              <a:t>Submit list to NYC DOHMH for CSR check</a:t>
            </a:r>
          </a:p>
        </p:txBody>
      </p:sp>
      <p:sp>
        <p:nvSpPr>
          <p:cNvPr id="12" name="TextBox 11">
            <a:extLst>
              <a:ext uri="{FF2B5EF4-FFF2-40B4-BE49-F238E27FC236}">
                <a16:creationId xmlns:a16="http://schemas.microsoft.com/office/drawing/2014/main" id="{C677C4E6-A835-4680-BBCA-7645443D7EF7}"/>
              </a:ext>
            </a:extLst>
          </p:cNvPr>
          <p:cNvSpPr txBox="1"/>
          <p:nvPr/>
        </p:nvSpPr>
        <p:spPr>
          <a:xfrm>
            <a:off x="3296263" y="4184826"/>
            <a:ext cx="1938491" cy="523220"/>
          </a:xfrm>
          <a:prstGeom prst="rect">
            <a:avLst/>
          </a:prstGeom>
          <a:noFill/>
        </p:spPr>
        <p:txBody>
          <a:bodyPr wrap="square" rtlCol="0">
            <a:spAutoFit/>
          </a:bodyPr>
          <a:lstStyle/>
          <a:p>
            <a:r>
              <a:rPr lang="en-US" b="1" dirty="0"/>
              <a:t>4. </a:t>
            </a:r>
            <a:r>
              <a:rPr lang="en-US" dirty="0"/>
              <a:t>Check LTFU list for medication refills</a:t>
            </a:r>
          </a:p>
        </p:txBody>
      </p:sp>
      <p:sp>
        <p:nvSpPr>
          <p:cNvPr id="13" name="TextBox 12">
            <a:extLst>
              <a:ext uri="{FF2B5EF4-FFF2-40B4-BE49-F238E27FC236}">
                <a16:creationId xmlns:a16="http://schemas.microsoft.com/office/drawing/2014/main" id="{F8AB70C6-C208-4E33-B790-EEFE5C8DA00B}"/>
              </a:ext>
            </a:extLst>
          </p:cNvPr>
          <p:cNvSpPr txBox="1"/>
          <p:nvPr/>
        </p:nvSpPr>
        <p:spPr>
          <a:xfrm>
            <a:off x="1181714" y="1697058"/>
            <a:ext cx="1865671" cy="523220"/>
          </a:xfrm>
          <a:prstGeom prst="rect">
            <a:avLst/>
          </a:prstGeom>
          <a:noFill/>
        </p:spPr>
        <p:txBody>
          <a:bodyPr wrap="square" rtlCol="0">
            <a:spAutoFit/>
          </a:bodyPr>
          <a:lstStyle/>
          <a:p>
            <a:r>
              <a:rPr lang="en-US" b="1" dirty="0"/>
              <a:t>6. </a:t>
            </a:r>
            <a:r>
              <a:rPr lang="en-US" dirty="0"/>
              <a:t>Review LTFU list with Providers</a:t>
            </a:r>
          </a:p>
        </p:txBody>
      </p:sp>
      <p:pic>
        <p:nvPicPr>
          <p:cNvPr id="15" name="Graphic 14" descr="Arrow circle">
            <a:extLst>
              <a:ext uri="{FF2B5EF4-FFF2-40B4-BE49-F238E27FC236}">
                <a16:creationId xmlns:a16="http://schemas.microsoft.com/office/drawing/2014/main" id="{D0CD8360-E290-4693-B4DE-3401DFF7B9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8021" y="1620902"/>
            <a:ext cx="2457800" cy="2457800"/>
          </a:xfrm>
          <a:prstGeom prst="rect">
            <a:avLst/>
          </a:prstGeom>
        </p:spPr>
      </p:pic>
    </p:spTree>
    <p:extLst>
      <p:ext uri="{BB962C8B-B14F-4D97-AF65-F5344CB8AC3E}">
        <p14:creationId xmlns:p14="http://schemas.microsoft.com/office/powerpoint/2010/main" val="335646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864B-7724-42A5-82F8-D132B0131E8F}"/>
              </a:ext>
            </a:extLst>
          </p:cNvPr>
          <p:cNvSpPr>
            <a:spLocks noGrp="1"/>
          </p:cNvSpPr>
          <p:nvPr>
            <p:ph type="title"/>
          </p:nvPr>
        </p:nvSpPr>
        <p:spPr/>
        <p:txBody>
          <a:bodyPr>
            <a:normAutofit fontScale="90000"/>
          </a:bodyPr>
          <a:lstStyle/>
          <a:p>
            <a:r>
              <a:rPr lang="en-US" dirty="0"/>
              <a:t>Drilling down: Step 1. Generate PLWH Master File</a:t>
            </a:r>
          </a:p>
        </p:txBody>
      </p:sp>
      <p:sp>
        <p:nvSpPr>
          <p:cNvPr id="3" name="Content Placeholder 2">
            <a:extLst>
              <a:ext uri="{FF2B5EF4-FFF2-40B4-BE49-F238E27FC236}">
                <a16:creationId xmlns:a16="http://schemas.microsoft.com/office/drawing/2014/main" id="{E15C2AF1-027A-4A3F-AC3B-7394B20D97E1}"/>
              </a:ext>
            </a:extLst>
          </p:cNvPr>
          <p:cNvSpPr>
            <a:spLocks noGrp="1"/>
          </p:cNvSpPr>
          <p:nvPr>
            <p:ph sz="half" idx="1"/>
          </p:nvPr>
        </p:nvSpPr>
        <p:spPr>
          <a:xfrm>
            <a:off x="459043" y="1406090"/>
            <a:ext cx="3886200" cy="3263504"/>
          </a:xfrm>
        </p:spPr>
        <p:txBody>
          <a:bodyPr>
            <a:normAutofit fontScale="85000" lnSpcReduction="20000"/>
          </a:bodyPr>
          <a:lstStyle/>
          <a:p>
            <a:pPr>
              <a:spcAft>
                <a:spcPts val="600"/>
              </a:spcAft>
            </a:pPr>
            <a:r>
              <a:rPr lang="en-US" dirty="0"/>
              <a:t>Some considerations:</a:t>
            </a:r>
          </a:p>
          <a:p>
            <a:pPr lvl="1">
              <a:spcAft>
                <a:spcPts val="600"/>
              </a:spcAft>
            </a:pPr>
            <a:r>
              <a:rPr lang="en-US" dirty="0"/>
              <a:t>For some purposes, you are going for maximum specificity (Bottom-Up), for others (HIV Engagement Dashboard) maximum sensitivity</a:t>
            </a:r>
          </a:p>
          <a:p>
            <a:pPr lvl="1">
              <a:spcAft>
                <a:spcPts val="600"/>
              </a:spcAft>
            </a:pPr>
            <a:r>
              <a:rPr lang="en-US" dirty="0"/>
              <a:t>NYP has a 40-year history of caring for PLWH</a:t>
            </a:r>
          </a:p>
          <a:p>
            <a:pPr lvl="2">
              <a:spcAft>
                <a:spcPts val="600"/>
              </a:spcAft>
            </a:pPr>
            <a:r>
              <a:rPr lang="en-US" dirty="0"/>
              <a:t>Retired and changing codes, labs, HL7 segments</a:t>
            </a:r>
          </a:p>
          <a:p>
            <a:pPr lvl="2">
              <a:spcAft>
                <a:spcPts val="600"/>
              </a:spcAft>
            </a:pPr>
            <a:r>
              <a:rPr lang="en-US" dirty="0"/>
              <a:t>Stand alone processes and systems (SPARCs, Billing Systems, Registration Systems)</a:t>
            </a:r>
          </a:p>
          <a:p>
            <a:pPr lvl="1">
              <a:spcAft>
                <a:spcPts val="600"/>
              </a:spcAft>
            </a:pPr>
            <a:r>
              <a:rPr lang="en-US" dirty="0"/>
              <a:t>How do you deal with False Positives?</a:t>
            </a:r>
          </a:p>
          <a:p>
            <a:pPr lvl="2">
              <a:spcAft>
                <a:spcPts val="600"/>
              </a:spcAft>
            </a:pPr>
            <a:r>
              <a:rPr lang="en-US" dirty="0"/>
              <a:t>Lab results vs. database false positives</a:t>
            </a:r>
          </a:p>
        </p:txBody>
      </p:sp>
      <p:pic>
        <p:nvPicPr>
          <p:cNvPr id="5" name="Content Placeholder 4">
            <a:extLst>
              <a:ext uri="{FF2B5EF4-FFF2-40B4-BE49-F238E27FC236}">
                <a16:creationId xmlns:a16="http://schemas.microsoft.com/office/drawing/2014/main" id="{0B08424B-62A5-41C0-9B79-AEE37F247754}"/>
              </a:ext>
            </a:extLst>
          </p:cNvPr>
          <p:cNvPicPr>
            <a:picLocks noGrp="1" noChangeAspect="1"/>
          </p:cNvPicPr>
          <p:nvPr>
            <p:ph sz="half" idx="2"/>
          </p:nvPr>
        </p:nvPicPr>
        <p:blipFill>
          <a:blip r:embed="rId2"/>
          <a:stretch>
            <a:fillRect/>
          </a:stretch>
        </p:blipFill>
        <p:spPr>
          <a:xfrm>
            <a:off x="4986278" y="1593645"/>
            <a:ext cx="3748760" cy="2786626"/>
          </a:xfrm>
          <a:prstGeom prst="rect">
            <a:avLst/>
          </a:prstGeom>
        </p:spPr>
      </p:pic>
    </p:spTree>
    <p:extLst>
      <p:ext uri="{BB962C8B-B14F-4D97-AF65-F5344CB8AC3E}">
        <p14:creationId xmlns:p14="http://schemas.microsoft.com/office/powerpoint/2010/main" val="86198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E463-F471-4741-BF66-793CED1C2421}"/>
              </a:ext>
            </a:extLst>
          </p:cNvPr>
          <p:cNvSpPr>
            <a:spLocks noGrp="1"/>
          </p:cNvSpPr>
          <p:nvPr>
            <p:ph type="title"/>
          </p:nvPr>
        </p:nvSpPr>
        <p:spPr/>
        <p:txBody>
          <a:bodyPr>
            <a:normAutofit fontScale="90000"/>
          </a:bodyPr>
          <a:lstStyle/>
          <a:p>
            <a:r>
              <a:rPr lang="en-US" dirty="0"/>
              <a:t>Drilling down: Step 1. Generate PLWH Master File</a:t>
            </a:r>
          </a:p>
        </p:txBody>
      </p:sp>
      <p:sp>
        <p:nvSpPr>
          <p:cNvPr id="3" name="Content Placeholder 2">
            <a:extLst>
              <a:ext uri="{FF2B5EF4-FFF2-40B4-BE49-F238E27FC236}">
                <a16:creationId xmlns:a16="http://schemas.microsoft.com/office/drawing/2014/main" id="{38E62958-6555-478C-A323-9E0A8FD3EF2B}"/>
              </a:ext>
            </a:extLst>
          </p:cNvPr>
          <p:cNvSpPr>
            <a:spLocks noGrp="1"/>
          </p:cNvSpPr>
          <p:nvPr>
            <p:ph idx="1"/>
          </p:nvPr>
        </p:nvSpPr>
        <p:spPr/>
        <p:txBody>
          <a:bodyPr/>
          <a:lstStyle/>
          <a:p>
            <a:r>
              <a:rPr lang="en-US" dirty="0"/>
              <a:t>Identify all historic patients at NYP (30 years)</a:t>
            </a:r>
          </a:p>
          <a:p>
            <a:r>
              <a:rPr lang="en-US" dirty="0"/>
              <a:t>Include all:  (</a:t>
            </a:r>
            <a:r>
              <a:rPr lang="en-US" i="1" dirty="0"/>
              <a:t>Going for PPV or Precision here</a:t>
            </a:r>
            <a:r>
              <a:rPr lang="en-US" dirty="0"/>
              <a:t>)</a:t>
            </a:r>
          </a:p>
          <a:p>
            <a:pPr lvl="1"/>
            <a:r>
              <a:rPr lang="en-US" dirty="0"/>
              <a:t>Prior positive HIV Serology result</a:t>
            </a:r>
          </a:p>
          <a:p>
            <a:pPr lvl="1"/>
            <a:r>
              <a:rPr lang="en-US" dirty="0"/>
              <a:t>Positive nucleic acid amplification test (NAAT)</a:t>
            </a:r>
          </a:p>
          <a:p>
            <a:pPr lvl="1"/>
            <a:r>
              <a:rPr lang="en-US" dirty="0"/>
              <a:t>Two or more negative NAATs</a:t>
            </a:r>
          </a:p>
          <a:p>
            <a:pPr lvl="1"/>
            <a:r>
              <a:rPr lang="en-US" dirty="0"/>
              <a:t>Positive ICD9/10 from one of institutional multiple database tables (PMHx, Problem List, Billing, Scheduling, Registration, Reporting)</a:t>
            </a:r>
          </a:p>
          <a:p>
            <a:pPr lvl="1"/>
            <a:r>
              <a:rPr lang="en-US" dirty="0"/>
              <a:t>Medications (ART)</a:t>
            </a:r>
          </a:p>
          <a:p>
            <a:r>
              <a:rPr lang="en-US" dirty="0"/>
              <a:t>Exclude: Serologic FPs, DBFPs, single ICD9/10 episodes w/o a confirmatory Ab or NAAT or Meds</a:t>
            </a:r>
          </a:p>
          <a:p>
            <a:pPr lvl="1"/>
            <a:endParaRPr lang="en-US" dirty="0"/>
          </a:p>
          <a:p>
            <a:pPr lvl="1"/>
            <a:endParaRPr lang="en-US" dirty="0"/>
          </a:p>
        </p:txBody>
      </p:sp>
      <p:sp>
        <p:nvSpPr>
          <p:cNvPr id="5" name="Rectangle 4">
            <a:extLst>
              <a:ext uri="{FF2B5EF4-FFF2-40B4-BE49-F238E27FC236}">
                <a16:creationId xmlns:a16="http://schemas.microsoft.com/office/drawing/2014/main" id="{6102E34B-BA7A-4141-8CA5-4B5D5C2D85CC}"/>
              </a:ext>
            </a:extLst>
          </p:cNvPr>
          <p:cNvSpPr/>
          <p:nvPr/>
        </p:nvSpPr>
        <p:spPr>
          <a:xfrm>
            <a:off x="628650" y="1369219"/>
            <a:ext cx="7632291" cy="3263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3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628650" y="480321"/>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ct val="100000"/>
              <a:buFont typeface="Calibri"/>
              <a:buNone/>
            </a:pPr>
            <a:r>
              <a:rPr lang="en-US" dirty="0"/>
              <a:t>Re-Engagement of PLWH who are Lost-To-Follow-Up (LTFU)</a:t>
            </a:r>
            <a:endParaRPr dirty="0"/>
          </a:p>
        </p:txBody>
      </p:sp>
      <p:sp>
        <p:nvSpPr>
          <p:cNvPr id="137" name="Google Shape;137;p27"/>
          <p:cNvSpPr txBox="1">
            <a:spLocks noGrp="1"/>
          </p:cNvSpPr>
          <p:nvPr>
            <p:ph idx="1"/>
          </p:nvPr>
        </p:nvSpPr>
        <p:spPr>
          <a:xfrm>
            <a:off x="488541" y="1789548"/>
            <a:ext cx="7886700" cy="3263504"/>
          </a:xfrm>
          <a:prstGeom prst="rect">
            <a:avLst/>
          </a:prstGeom>
          <a:noFill/>
          <a:ln>
            <a:noFill/>
          </a:ln>
        </p:spPr>
        <p:txBody>
          <a:bodyPr spcFirstLastPara="1" wrap="square" lIns="68575" tIns="34275" rIns="68575" bIns="34275" anchor="t" anchorCtr="0">
            <a:normAutofit/>
          </a:bodyPr>
          <a:lstStyle/>
          <a:p>
            <a:pPr marL="457200" lvl="0" indent="-317500" algn="l" rtl="0">
              <a:lnSpc>
                <a:spcPct val="90000"/>
              </a:lnSpc>
              <a:spcBef>
                <a:spcPts val="0"/>
              </a:spcBef>
              <a:spcAft>
                <a:spcPts val="0"/>
              </a:spcAft>
              <a:buSzPts val="1400"/>
              <a:buChar char="•"/>
            </a:pPr>
            <a:r>
              <a:rPr lang="en" dirty="0">
                <a:latin typeface="Times New Roman" panose="02020603050405020304" pitchFamily="18" charset="0"/>
                <a:cs typeface="Times New Roman" panose="02020603050405020304" pitchFamily="18" charset="0"/>
              </a:rPr>
              <a:t>Many HIV interventions show strong evidence of efficacy for improving linkage to care, subsequent retention in care and viral suppression </a:t>
            </a:r>
            <a:endParaRPr dirty="0">
              <a:latin typeface="Times New Roman" panose="02020603050405020304" pitchFamily="18" charset="0"/>
              <a:cs typeface="Times New Roman" panose="02020603050405020304" pitchFamily="18" charset="0"/>
            </a:endParaRPr>
          </a:p>
          <a:p>
            <a:pPr marL="457200" lvl="0" indent="0" algn="l" rtl="0">
              <a:lnSpc>
                <a:spcPct val="90000"/>
              </a:lnSpc>
              <a:spcBef>
                <a:spcPts val="0"/>
              </a:spcBef>
              <a:spcAft>
                <a:spcPts val="0"/>
              </a:spcAft>
              <a:buNone/>
            </a:pPr>
            <a:endParaRPr dirty="0">
              <a:latin typeface="Times New Roman" panose="02020603050405020304" pitchFamily="18" charset="0"/>
              <a:cs typeface="Times New Roman" panose="02020603050405020304" pitchFamily="18" charset="0"/>
            </a:endParaRPr>
          </a:p>
          <a:p>
            <a:pPr marL="457200" lvl="0" indent="-317500" algn="l" rtl="0">
              <a:lnSpc>
                <a:spcPct val="90000"/>
              </a:lnSpc>
              <a:spcBef>
                <a:spcPts val="0"/>
              </a:spcBef>
              <a:spcAft>
                <a:spcPts val="0"/>
              </a:spcAft>
              <a:buSzPts val="1400"/>
              <a:buChar char="•"/>
            </a:pPr>
            <a:r>
              <a:rPr lang="en" dirty="0">
                <a:latin typeface="Times New Roman" panose="02020603050405020304" pitchFamily="18" charset="0"/>
                <a:cs typeface="Times New Roman" panose="02020603050405020304" pitchFamily="18" charset="0"/>
              </a:rPr>
              <a:t>Limited interventions have found strong evidence of efficacy for improving care re-engagement following a prolonged lapse in care </a:t>
            </a:r>
            <a:endParaRPr dirty="0">
              <a:latin typeface="Times New Roman" panose="02020603050405020304" pitchFamily="18" charset="0"/>
              <a:cs typeface="Times New Roman" panose="02020603050405020304" pitchFamily="18" charset="0"/>
            </a:endParaRPr>
          </a:p>
          <a:p>
            <a:pPr marL="457200" lvl="0" indent="0" algn="l" rtl="0">
              <a:lnSpc>
                <a:spcPct val="90000"/>
              </a:lnSpc>
              <a:spcBef>
                <a:spcPts val="0"/>
              </a:spcBef>
              <a:spcAft>
                <a:spcPts val="0"/>
              </a:spcAft>
              <a:buNone/>
            </a:pPr>
            <a:endParaRPr dirty="0">
              <a:latin typeface="Times New Roman" panose="02020603050405020304" pitchFamily="18" charset="0"/>
              <a:cs typeface="Times New Roman" panose="02020603050405020304" pitchFamily="18" charset="0"/>
            </a:endParaRPr>
          </a:p>
          <a:p>
            <a:pPr marL="457200" lvl="0" indent="-317500" algn="l" rtl="0">
              <a:lnSpc>
                <a:spcPct val="90000"/>
              </a:lnSpc>
              <a:spcBef>
                <a:spcPts val="0"/>
              </a:spcBef>
              <a:spcAft>
                <a:spcPts val="0"/>
              </a:spcAft>
              <a:buSzPts val="1400"/>
              <a:buChar char="•"/>
            </a:pPr>
            <a:r>
              <a:rPr lang="en" b="1" dirty="0">
                <a:latin typeface="Times New Roman" panose="02020603050405020304" pitchFamily="18" charset="0"/>
                <a:cs typeface="Times New Roman" panose="02020603050405020304" pitchFamily="18" charset="0"/>
              </a:rPr>
              <a:t>Data-to-care</a:t>
            </a:r>
            <a:r>
              <a:rPr lang="en" dirty="0">
                <a:latin typeface="Times New Roman" panose="02020603050405020304" pitchFamily="18" charset="0"/>
                <a:cs typeface="Times New Roman" panose="02020603050405020304" pitchFamily="18" charset="0"/>
              </a:rPr>
              <a:t> represents a promising approach but often fails due to lack of basic or up to date contact information </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052B-1502-4ACE-8981-155CAA5AB72C}"/>
              </a:ext>
            </a:extLst>
          </p:cNvPr>
          <p:cNvSpPr>
            <a:spLocks noGrp="1"/>
          </p:cNvSpPr>
          <p:nvPr>
            <p:ph type="title"/>
          </p:nvPr>
        </p:nvSpPr>
        <p:spPr>
          <a:xfrm>
            <a:off x="532786" y="74741"/>
            <a:ext cx="7886700" cy="994172"/>
          </a:xfrm>
        </p:spPr>
        <p:txBody>
          <a:bodyPr/>
          <a:lstStyle/>
          <a:p>
            <a:r>
              <a:rPr lang="en-US" i="1" dirty="0"/>
              <a:t>Put it all together….</a:t>
            </a:r>
          </a:p>
        </p:txBody>
      </p:sp>
      <p:pic>
        <p:nvPicPr>
          <p:cNvPr id="5" name="Content Placeholder 4">
            <a:extLst>
              <a:ext uri="{FF2B5EF4-FFF2-40B4-BE49-F238E27FC236}">
                <a16:creationId xmlns:a16="http://schemas.microsoft.com/office/drawing/2014/main" id="{67AAB9AC-6E50-4497-98AB-8DA0B7689C2D}"/>
              </a:ext>
            </a:extLst>
          </p:cNvPr>
          <p:cNvPicPr>
            <a:picLocks noGrp="1" noChangeAspect="1"/>
          </p:cNvPicPr>
          <p:nvPr>
            <p:ph sz="half" idx="1"/>
          </p:nvPr>
        </p:nvPicPr>
        <p:blipFill>
          <a:blip r:embed="rId2"/>
          <a:stretch>
            <a:fillRect/>
          </a:stretch>
        </p:blipFill>
        <p:spPr>
          <a:xfrm>
            <a:off x="4075162" y="1182022"/>
            <a:ext cx="4607027" cy="2265688"/>
          </a:xfrm>
          <a:prstGeom prst="rect">
            <a:avLst/>
          </a:prstGeom>
        </p:spPr>
      </p:pic>
      <p:pic>
        <p:nvPicPr>
          <p:cNvPr id="6" name="Picture 5">
            <a:extLst>
              <a:ext uri="{FF2B5EF4-FFF2-40B4-BE49-F238E27FC236}">
                <a16:creationId xmlns:a16="http://schemas.microsoft.com/office/drawing/2014/main" id="{A558DA28-08C4-4ABE-8181-6B1B3DEC99DB}"/>
              </a:ext>
            </a:extLst>
          </p:cNvPr>
          <p:cNvPicPr>
            <a:picLocks noChangeAspect="1"/>
          </p:cNvPicPr>
          <p:nvPr/>
        </p:nvPicPr>
        <p:blipFill>
          <a:blip r:embed="rId3"/>
          <a:stretch>
            <a:fillRect/>
          </a:stretch>
        </p:blipFill>
        <p:spPr>
          <a:xfrm>
            <a:off x="228600" y="3472296"/>
            <a:ext cx="8495071" cy="1386870"/>
          </a:xfrm>
          <a:prstGeom prst="rect">
            <a:avLst/>
          </a:prstGeom>
        </p:spPr>
      </p:pic>
      <p:pic>
        <p:nvPicPr>
          <p:cNvPr id="7" name="Picture 6">
            <a:extLst>
              <a:ext uri="{FF2B5EF4-FFF2-40B4-BE49-F238E27FC236}">
                <a16:creationId xmlns:a16="http://schemas.microsoft.com/office/drawing/2014/main" id="{6D5ECA25-D5BE-45AC-B66B-6433E0FD958E}"/>
              </a:ext>
            </a:extLst>
          </p:cNvPr>
          <p:cNvPicPr>
            <a:picLocks noChangeAspect="1"/>
          </p:cNvPicPr>
          <p:nvPr/>
        </p:nvPicPr>
        <p:blipFill>
          <a:blip r:embed="rId4"/>
          <a:stretch>
            <a:fillRect/>
          </a:stretch>
        </p:blipFill>
        <p:spPr>
          <a:xfrm>
            <a:off x="747218" y="1417881"/>
            <a:ext cx="1971491" cy="1182022"/>
          </a:xfrm>
          <a:prstGeom prst="rect">
            <a:avLst/>
          </a:prstGeom>
        </p:spPr>
      </p:pic>
      <p:sp>
        <p:nvSpPr>
          <p:cNvPr id="8" name="Rectangle 7">
            <a:extLst>
              <a:ext uri="{FF2B5EF4-FFF2-40B4-BE49-F238E27FC236}">
                <a16:creationId xmlns:a16="http://schemas.microsoft.com/office/drawing/2014/main" id="{49F15F74-EDE0-4B6A-BB83-130639B73F92}"/>
              </a:ext>
            </a:extLst>
          </p:cNvPr>
          <p:cNvSpPr/>
          <p:nvPr/>
        </p:nvSpPr>
        <p:spPr>
          <a:xfrm>
            <a:off x="737419" y="1401097"/>
            <a:ext cx="2005781" cy="11706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9198572-20B0-4061-B405-938B64E6482B}"/>
              </a:ext>
            </a:extLst>
          </p:cNvPr>
          <p:cNvSpPr/>
          <p:nvPr/>
        </p:nvSpPr>
        <p:spPr>
          <a:xfrm>
            <a:off x="2839065" y="1945313"/>
            <a:ext cx="139372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39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970"/>
              <a:buFont typeface="Calibri"/>
              <a:buNone/>
            </a:pPr>
            <a:r>
              <a:rPr lang="en-US" sz="3600" b="1" dirty="0"/>
              <a:t>The Bottom-Up Project Partners</a:t>
            </a:r>
            <a:endParaRPr sz="3600" b="1" dirty="0"/>
          </a:p>
        </p:txBody>
      </p:sp>
      <p:sp>
        <p:nvSpPr>
          <p:cNvPr id="3" name="Text Placeholder 2">
            <a:extLst>
              <a:ext uri="{FF2B5EF4-FFF2-40B4-BE49-F238E27FC236}">
                <a16:creationId xmlns:a16="http://schemas.microsoft.com/office/drawing/2014/main" id="{5A921AA2-3B7F-4599-AE52-2CB925093BD2}"/>
              </a:ext>
            </a:extLst>
          </p:cNvPr>
          <p:cNvSpPr>
            <a:spLocks noGrp="1"/>
          </p:cNvSpPr>
          <p:nvPr>
            <p:ph idx="1"/>
          </p:nvPr>
        </p:nvSpPr>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New York-Presbyterian</a:t>
            </a:r>
          </a:p>
          <a:p>
            <a:r>
              <a:rPr lang="en-US" sz="2000" dirty="0">
                <a:solidFill>
                  <a:schemeClr val="tx1"/>
                </a:solidFill>
                <a:latin typeface="Times New Roman" panose="02020603050405020304" pitchFamily="18" charset="0"/>
                <a:cs typeface="Times New Roman" panose="02020603050405020304" pitchFamily="18" charset="0"/>
              </a:rPr>
              <a:t>Alliance for Positive Change</a:t>
            </a:r>
          </a:p>
          <a:p>
            <a:r>
              <a:rPr lang="en-US" sz="2000" dirty="0">
                <a:solidFill>
                  <a:schemeClr val="tx1"/>
                </a:solidFill>
                <a:latin typeface="Times New Roman" panose="02020603050405020304" pitchFamily="18" charset="0"/>
                <a:cs typeface="Times New Roman" panose="02020603050405020304" pitchFamily="18" charset="0"/>
              </a:rPr>
              <a:t>Housing Works</a:t>
            </a:r>
          </a:p>
          <a:p>
            <a:r>
              <a:rPr lang="en-US" sz="2000" dirty="0">
                <a:solidFill>
                  <a:schemeClr val="tx1"/>
                </a:solidFill>
                <a:latin typeface="Times New Roman" panose="02020603050405020304" pitchFamily="18" charset="0"/>
                <a:cs typeface="Times New Roman" panose="02020603050405020304" pitchFamily="18" charset="0"/>
              </a:rPr>
              <a:t>Healthix</a:t>
            </a:r>
          </a:p>
          <a:p>
            <a:r>
              <a:rPr lang="en-US" sz="2000" dirty="0">
                <a:solidFill>
                  <a:schemeClr val="tx1"/>
                </a:solidFill>
                <a:latin typeface="Times New Roman" panose="02020603050405020304" pitchFamily="18" charset="0"/>
                <a:cs typeface="Times New Roman" panose="02020603050405020304" pitchFamily="18" charset="0"/>
              </a:rPr>
              <a:t>NYC HIV AIDS Service Administration (HASA)</a:t>
            </a:r>
          </a:p>
          <a:p>
            <a:r>
              <a:rPr lang="en-US" sz="2000" dirty="0">
                <a:solidFill>
                  <a:schemeClr val="tx1"/>
                </a:solidFill>
                <a:latin typeface="Times New Roman" panose="02020603050405020304" pitchFamily="18" charset="0"/>
                <a:cs typeface="Times New Roman" panose="02020603050405020304" pitchFamily="18" charset="0"/>
              </a:rPr>
              <a:t>CUNY Institute for Implementation Science in Population Health (CUNY ISPH)</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5" name="Google Shape;175;p32"/>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1571" y="0"/>
            <a:ext cx="1264444" cy="1400175"/>
          </a:xfrm>
          <a:prstGeom prst="rect">
            <a:avLst/>
          </a:prstGeom>
        </p:spPr>
      </p:pic>
      <p:pic>
        <p:nvPicPr>
          <p:cNvPr id="8" name="Picture 7"/>
          <p:cNvPicPr>
            <a:picLocks noChangeAspect="1"/>
          </p:cNvPicPr>
          <p:nvPr/>
        </p:nvPicPr>
        <p:blipFill>
          <a:blip r:embed="rId3"/>
          <a:stretch>
            <a:fillRect/>
          </a:stretch>
        </p:blipFill>
        <p:spPr>
          <a:xfrm>
            <a:off x="2132493" y="0"/>
            <a:ext cx="1264444" cy="1400175"/>
          </a:xfrm>
          <a:prstGeom prst="rect">
            <a:avLst/>
          </a:prstGeom>
        </p:spPr>
      </p:pic>
      <p:pic>
        <p:nvPicPr>
          <p:cNvPr id="9" name="Picture 8"/>
          <p:cNvPicPr>
            <a:picLocks noChangeAspect="1"/>
          </p:cNvPicPr>
          <p:nvPr/>
        </p:nvPicPr>
        <p:blipFill>
          <a:blip r:embed="rId3"/>
          <a:stretch>
            <a:fillRect/>
          </a:stretch>
        </p:blipFill>
        <p:spPr>
          <a:xfrm>
            <a:off x="102198" y="1799476"/>
            <a:ext cx="1264444" cy="1400175"/>
          </a:xfrm>
          <a:prstGeom prst="rect">
            <a:avLst/>
          </a:prstGeom>
        </p:spPr>
      </p:pic>
      <p:pic>
        <p:nvPicPr>
          <p:cNvPr id="10" name="Picture 9"/>
          <p:cNvPicPr>
            <a:picLocks noChangeAspect="1"/>
          </p:cNvPicPr>
          <p:nvPr/>
        </p:nvPicPr>
        <p:blipFill>
          <a:blip r:embed="rId3"/>
          <a:stretch>
            <a:fillRect/>
          </a:stretch>
        </p:blipFill>
        <p:spPr>
          <a:xfrm>
            <a:off x="131571" y="3598952"/>
            <a:ext cx="1264444" cy="1400175"/>
          </a:xfrm>
          <a:prstGeom prst="rect">
            <a:avLst/>
          </a:prstGeom>
        </p:spPr>
      </p:pic>
      <p:pic>
        <p:nvPicPr>
          <p:cNvPr id="11" name="Picture 10"/>
          <p:cNvPicPr>
            <a:picLocks noChangeAspect="1"/>
          </p:cNvPicPr>
          <p:nvPr/>
        </p:nvPicPr>
        <p:blipFill>
          <a:blip r:embed="rId3"/>
          <a:stretch>
            <a:fillRect/>
          </a:stretch>
        </p:blipFill>
        <p:spPr>
          <a:xfrm>
            <a:off x="1992858" y="3598952"/>
            <a:ext cx="1264444" cy="1400175"/>
          </a:xfrm>
          <a:prstGeom prst="rect">
            <a:avLst/>
          </a:prstGeom>
        </p:spPr>
      </p:pic>
      <p:pic>
        <p:nvPicPr>
          <p:cNvPr id="12" name="Picture 11"/>
          <p:cNvPicPr>
            <a:picLocks noChangeAspect="1"/>
          </p:cNvPicPr>
          <p:nvPr/>
        </p:nvPicPr>
        <p:blipFill>
          <a:blip r:embed="rId4"/>
          <a:stretch>
            <a:fillRect/>
          </a:stretch>
        </p:blipFill>
        <p:spPr>
          <a:xfrm>
            <a:off x="1723811" y="1968298"/>
            <a:ext cx="1708368" cy="1447946"/>
          </a:xfrm>
          <a:prstGeom prst="rect">
            <a:avLst/>
          </a:prstGeom>
        </p:spPr>
      </p:pic>
      <p:sp>
        <p:nvSpPr>
          <p:cNvPr id="16" name="Curved Right Arrow 15"/>
          <p:cNvSpPr/>
          <p:nvPr/>
        </p:nvSpPr>
        <p:spPr>
          <a:xfrm rot="20612132">
            <a:off x="1352044" y="3049258"/>
            <a:ext cx="486402" cy="1099389"/>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black"/>
              </a:solidFill>
              <a:latin typeface="Calibri" panose="020F0502020204030204"/>
            </a:endParaRPr>
          </a:p>
        </p:txBody>
      </p:sp>
      <p:sp>
        <p:nvSpPr>
          <p:cNvPr id="17" name="Rectangle 16"/>
          <p:cNvSpPr/>
          <p:nvPr/>
        </p:nvSpPr>
        <p:spPr>
          <a:xfrm>
            <a:off x="4237040" y="198680"/>
            <a:ext cx="4567747" cy="923330"/>
          </a:xfrm>
          <a:prstGeom prst="rect">
            <a:avLst/>
          </a:prstGeom>
        </p:spPr>
        <p:txBody>
          <a:bodyPr wrap="square">
            <a:spAutoFit/>
          </a:bodyPr>
          <a:lstStyle/>
          <a:p>
            <a:pPr defTabSz="685800">
              <a:lnSpc>
                <a:spcPct val="90000"/>
              </a:lnSpc>
              <a:spcBef>
                <a:spcPts val="750"/>
              </a:spcBef>
              <a:buClrTx/>
            </a:pPr>
            <a:r>
              <a:rPr lang="en-US" sz="3000" b="1" kern="1200" dirty="0">
                <a:solidFill>
                  <a:prstClr val="black">
                    <a:lumMod val="75000"/>
                    <a:lumOff val="25000"/>
                  </a:prstClr>
                </a:solidFill>
                <a:latin typeface="Calibri" panose="020F0502020204030204"/>
                <a:ea typeface="+mn-ea"/>
                <a:cs typeface="+mn-cs"/>
              </a:rPr>
              <a:t>Multi-Institutional HIV Care Engagement Dashboards</a:t>
            </a:r>
          </a:p>
        </p:txBody>
      </p:sp>
      <p:sp>
        <p:nvSpPr>
          <p:cNvPr id="18" name="TextBox 17"/>
          <p:cNvSpPr txBox="1"/>
          <p:nvPr/>
        </p:nvSpPr>
        <p:spPr>
          <a:xfrm>
            <a:off x="3854143" y="3491596"/>
            <a:ext cx="1677293" cy="300082"/>
          </a:xfrm>
          <a:prstGeom prst="rect">
            <a:avLst/>
          </a:prstGeom>
          <a:noFill/>
        </p:spPr>
        <p:txBody>
          <a:bodyPr wrap="square" rtlCol="0">
            <a:spAutoFit/>
          </a:bodyPr>
          <a:lstStyle/>
          <a:p>
            <a:pPr defTabSz="685800">
              <a:buClrTx/>
            </a:pPr>
            <a:r>
              <a:rPr lang="en-US" sz="1350" b="1" kern="1200" dirty="0">
                <a:solidFill>
                  <a:prstClr val="black"/>
                </a:solidFill>
                <a:latin typeface="Calibri" panose="020F0502020204030204"/>
                <a:ea typeface="+mn-ea"/>
                <a:cs typeface="+mn-cs"/>
              </a:rPr>
              <a:t>Dashboard Pilot</a:t>
            </a:r>
          </a:p>
        </p:txBody>
      </p:sp>
      <p:sp>
        <p:nvSpPr>
          <p:cNvPr id="19" name="Up Arrow 18"/>
          <p:cNvSpPr/>
          <p:nvPr/>
        </p:nvSpPr>
        <p:spPr>
          <a:xfrm>
            <a:off x="2535921" y="1393767"/>
            <a:ext cx="214940" cy="50482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0" name="Up Arrow 19"/>
          <p:cNvSpPr/>
          <p:nvPr/>
        </p:nvSpPr>
        <p:spPr>
          <a:xfrm rot="19227742">
            <a:off x="1537780" y="1320834"/>
            <a:ext cx="226223" cy="80772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15" name="Picture 14"/>
          <p:cNvPicPr>
            <a:picLocks noChangeAspect="1"/>
          </p:cNvPicPr>
          <p:nvPr/>
        </p:nvPicPr>
        <p:blipFill>
          <a:blip r:embed="rId5"/>
          <a:stretch>
            <a:fillRect/>
          </a:stretch>
        </p:blipFill>
        <p:spPr>
          <a:xfrm>
            <a:off x="5566679" y="1532260"/>
            <a:ext cx="3314771" cy="2594030"/>
          </a:xfrm>
          <a:prstGeom prst="rect">
            <a:avLst/>
          </a:prstGeom>
        </p:spPr>
      </p:pic>
      <p:pic>
        <p:nvPicPr>
          <p:cNvPr id="22" name="Picture 21"/>
          <p:cNvPicPr>
            <a:picLocks noChangeAspect="1"/>
          </p:cNvPicPr>
          <p:nvPr/>
        </p:nvPicPr>
        <p:blipFill>
          <a:blip r:embed="rId6"/>
          <a:stretch>
            <a:fillRect/>
          </a:stretch>
        </p:blipFill>
        <p:spPr>
          <a:xfrm>
            <a:off x="7089399" y="4609804"/>
            <a:ext cx="2054602" cy="533696"/>
          </a:xfrm>
          <a:prstGeom prst="rect">
            <a:avLst/>
          </a:prstGeom>
        </p:spPr>
      </p:pic>
      <p:pic>
        <p:nvPicPr>
          <p:cNvPr id="3" name="Picture 2"/>
          <p:cNvPicPr>
            <a:picLocks noChangeAspect="1"/>
          </p:cNvPicPr>
          <p:nvPr/>
        </p:nvPicPr>
        <p:blipFill>
          <a:blip r:embed="rId7"/>
          <a:stretch>
            <a:fillRect/>
          </a:stretch>
        </p:blipFill>
        <p:spPr>
          <a:xfrm>
            <a:off x="3566872" y="2166951"/>
            <a:ext cx="1829872" cy="1324646"/>
          </a:xfrm>
          <a:prstGeom prst="rect">
            <a:avLst/>
          </a:prstGeom>
        </p:spPr>
      </p:pic>
      <p:pic>
        <p:nvPicPr>
          <p:cNvPr id="4" name="Picture 3"/>
          <p:cNvPicPr>
            <a:picLocks noChangeAspect="1"/>
          </p:cNvPicPr>
          <p:nvPr/>
        </p:nvPicPr>
        <p:blipFill>
          <a:blip r:embed="rId8"/>
          <a:stretch>
            <a:fillRect/>
          </a:stretch>
        </p:blipFill>
        <p:spPr>
          <a:xfrm>
            <a:off x="3203362" y="4141089"/>
            <a:ext cx="512482" cy="531821"/>
          </a:xfrm>
          <a:prstGeom prst="rect">
            <a:avLst/>
          </a:prstGeom>
        </p:spPr>
      </p:pic>
      <p:sp>
        <p:nvSpPr>
          <p:cNvPr id="5" name="Curved Left Arrow 4"/>
          <p:cNvSpPr/>
          <p:nvPr/>
        </p:nvSpPr>
        <p:spPr>
          <a:xfrm rot="4541551">
            <a:off x="3173450" y="4576529"/>
            <a:ext cx="295593" cy="776844"/>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black"/>
              </a:solidFill>
              <a:latin typeface="Calibri" panose="020F0502020204030204"/>
            </a:endParaRPr>
          </a:p>
        </p:txBody>
      </p:sp>
    </p:spTree>
    <p:extLst>
      <p:ext uri="{BB962C8B-B14F-4D97-AF65-F5344CB8AC3E}">
        <p14:creationId xmlns:p14="http://schemas.microsoft.com/office/powerpoint/2010/main" val="241929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89116" y="1"/>
            <a:ext cx="8047858" cy="745331"/>
          </a:xfrm>
        </p:spPr>
        <p:txBody>
          <a:bodyPr>
            <a:normAutofit fontScale="90000"/>
          </a:bodyPr>
          <a:lstStyle/>
          <a:p>
            <a:pPr algn="ctr" eaLnBrk="1" hangingPunct="1"/>
            <a:r>
              <a:rPr lang="en-US" altLang="en-US" dirty="0"/>
              <a:t>And our Healthcare Systems are Complex Entities</a:t>
            </a:r>
          </a:p>
        </p:txBody>
      </p:sp>
      <p:sp>
        <p:nvSpPr>
          <p:cNvPr id="13315" name="Content Placeholder 4"/>
          <p:cNvSpPr>
            <a:spLocks noGrp="1"/>
          </p:cNvSpPr>
          <p:nvPr>
            <p:ph sz="half" idx="1"/>
          </p:nvPr>
        </p:nvSpPr>
        <p:spPr>
          <a:xfrm>
            <a:off x="685800" y="890959"/>
            <a:ext cx="3886200" cy="3263504"/>
          </a:xfrm>
        </p:spPr>
        <p:txBody>
          <a:bodyPr>
            <a:normAutofit fontScale="85000" lnSpcReduction="20000"/>
          </a:bodyPr>
          <a:lstStyle/>
          <a:p>
            <a:pPr marL="0" indent="0">
              <a:buNone/>
            </a:pPr>
            <a:r>
              <a:rPr lang="en-US" altLang="en-US" sz="1900" dirty="0" err="1"/>
              <a:t>NewYork</a:t>
            </a:r>
            <a:r>
              <a:rPr lang="en-US" altLang="en-US" sz="1900" dirty="0"/>
              <a:t>-Presbyterian</a:t>
            </a:r>
          </a:p>
          <a:p>
            <a:pPr marL="214313" indent="-214313"/>
            <a:r>
              <a:rPr lang="en-US" altLang="en-US" sz="1500" dirty="0"/>
              <a:t>2 major academic medical centers (Columbia and Cornell)</a:t>
            </a:r>
          </a:p>
          <a:p>
            <a:pPr marL="214313" indent="-214313"/>
            <a:r>
              <a:rPr lang="en-US" altLang="en-US" sz="1500" dirty="0"/>
              <a:t>5 hospital sites in NYC</a:t>
            </a:r>
          </a:p>
          <a:p>
            <a:pPr marL="214313" indent="-214313"/>
            <a:r>
              <a:rPr lang="en-US" altLang="en-US" sz="1500" dirty="0"/>
              <a:t>13 community ambulatory care sites, 7 school based clinics</a:t>
            </a:r>
          </a:p>
          <a:p>
            <a:pPr marL="214313" indent="-214313"/>
            <a:r>
              <a:rPr lang="en-US" altLang="en-US" sz="1500" dirty="0"/>
              <a:t>665,517 unique patients seen in 2021</a:t>
            </a:r>
          </a:p>
          <a:p>
            <a:pPr marL="214313" indent="-214313"/>
            <a:r>
              <a:rPr lang="en-US" altLang="en-US" sz="1500" dirty="0"/>
              <a:t>2,162,052 ambulatory care visits in 2021</a:t>
            </a:r>
          </a:p>
          <a:p>
            <a:pPr marL="214313" indent="-214313"/>
            <a:r>
              <a:rPr lang="en-US" altLang="en-US" sz="1500" dirty="0"/>
              <a:t>105,000 inpatient visits</a:t>
            </a:r>
          </a:p>
          <a:p>
            <a:pPr marL="214313" indent="-214313"/>
            <a:r>
              <a:rPr lang="en-US" altLang="en-US" sz="1500" dirty="0"/>
              <a:t>24,586 staff</a:t>
            </a:r>
          </a:p>
          <a:p>
            <a:pPr marL="214313" indent="-214313"/>
            <a:r>
              <a:rPr lang="en-US" altLang="en-US" sz="1500" dirty="0"/>
              <a:t>7,145 clinicians</a:t>
            </a:r>
          </a:p>
          <a:p>
            <a:pPr marL="214313" indent="-214313"/>
            <a:r>
              <a:rPr lang="en-US" altLang="en-US" sz="1500" dirty="0"/>
              <a:t>Operating budget: 5.6 billion</a:t>
            </a:r>
          </a:p>
          <a:p>
            <a:pPr marL="214313" indent="-214313"/>
            <a:r>
              <a:rPr lang="en-US" altLang="en-US" sz="1500" dirty="0"/>
              <a:t>64,108 HIV tests (last 12 months)</a:t>
            </a:r>
          </a:p>
          <a:p>
            <a:pPr marL="214313" indent="-214313"/>
            <a:r>
              <a:rPr lang="en-US" altLang="en-US" sz="1500" dirty="0"/>
              <a:t>64,741 HCV tests (last 12 months)</a:t>
            </a:r>
          </a:p>
        </p:txBody>
      </p:sp>
      <p:pic>
        <p:nvPicPr>
          <p:cNvPr id="13316"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44846" y="890959"/>
            <a:ext cx="3192128" cy="1835574"/>
          </a:xfrm>
        </p:spPr>
      </p:pic>
      <p:pic>
        <p:nvPicPr>
          <p:cNvPr id="1331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3012" y="2910887"/>
            <a:ext cx="3192128" cy="180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7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A8416-1AA4-468A-B869-65E27BB5EDE0}"/>
              </a:ext>
            </a:extLst>
          </p:cNvPr>
          <p:cNvSpPr>
            <a:spLocks noGrp="1"/>
          </p:cNvSpPr>
          <p:nvPr>
            <p:ph type="title"/>
          </p:nvPr>
        </p:nvSpPr>
        <p:spPr/>
        <p:txBody>
          <a:bodyPr>
            <a:normAutofit fontScale="90000"/>
          </a:bodyPr>
          <a:lstStyle/>
          <a:p>
            <a:pPr lvl="0">
              <a:spcBef>
                <a:spcPts val="750"/>
              </a:spcBef>
            </a:pPr>
            <a:r>
              <a:rPr lang="en-US" sz="3000" b="1" dirty="0">
                <a:solidFill>
                  <a:prstClr val="black">
                    <a:lumMod val="75000"/>
                    <a:lumOff val="25000"/>
                  </a:prstClr>
                </a:solidFill>
                <a:latin typeface="Calibri" panose="020F0502020204030204"/>
                <a:ea typeface="+mn-ea"/>
                <a:cs typeface="Arial"/>
                <a:sym typeface="Arial"/>
              </a:rPr>
              <a:t>Multi-Institutional HIV Care Engagement Dashboards</a:t>
            </a:r>
            <a:br>
              <a:rPr lang="en-US" sz="3000" b="1" dirty="0">
                <a:solidFill>
                  <a:prstClr val="black">
                    <a:lumMod val="75000"/>
                    <a:lumOff val="25000"/>
                  </a:prstClr>
                </a:solidFill>
                <a:latin typeface="Calibri" panose="020F0502020204030204"/>
                <a:ea typeface="+mn-ea"/>
                <a:cs typeface="Arial"/>
                <a:sym typeface="Arial"/>
              </a:rPr>
            </a:br>
            <a:endParaRPr lang="en-US" dirty="0"/>
          </a:p>
        </p:txBody>
      </p:sp>
      <p:sp>
        <p:nvSpPr>
          <p:cNvPr id="5" name="Content Placeholder 4">
            <a:extLst>
              <a:ext uri="{FF2B5EF4-FFF2-40B4-BE49-F238E27FC236}">
                <a16:creationId xmlns:a16="http://schemas.microsoft.com/office/drawing/2014/main" id="{26301324-A746-4208-9A4E-C9EF497EB852}"/>
              </a:ext>
            </a:extLst>
          </p:cNvPr>
          <p:cNvSpPr>
            <a:spLocks noGrp="1"/>
          </p:cNvSpPr>
          <p:nvPr>
            <p:ph sz="half" idx="1"/>
          </p:nvPr>
        </p:nvSpPr>
        <p:spPr>
          <a:xfrm>
            <a:off x="505725" y="1524494"/>
            <a:ext cx="3033263" cy="3263504"/>
          </a:xfrm>
        </p:spPr>
        <p:txBody>
          <a:bodyPr>
            <a:normAutofit lnSpcReduction="10000"/>
          </a:bodyPr>
          <a:lstStyle/>
          <a:p>
            <a:r>
              <a:rPr lang="en-US" sz="1650" dirty="0"/>
              <a:t>An in-reach versus outreach strategy for assisting PLWH who may be LTFU</a:t>
            </a:r>
          </a:p>
          <a:p>
            <a:r>
              <a:rPr lang="en-US" sz="1650" dirty="0"/>
              <a:t>Looks for </a:t>
            </a:r>
            <a:r>
              <a:rPr lang="en-US" sz="1650" i="1" dirty="0"/>
              <a:t>everyone </a:t>
            </a:r>
            <a:r>
              <a:rPr lang="en-US" sz="1650" dirty="0"/>
              <a:t>with a prior diagnosis of HIV who touches</a:t>
            </a:r>
            <a:r>
              <a:rPr lang="en-US" sz="1650" i="1" dirty="0"/>
              <a:t> anywhere </a:t>
            </a:r>
            <a:r>
              <a:rPr lang="en-US" sz="1650" dirty="0"/>
              <a:t>within the NYP care system</a:t>
            </a:r>
          </a:p>
          <a:p>
            <a:r>
              <a:rPr lang="en-US" sz="1650" dirty="0"/>
              <a:t>An opportunity to navigate to care </a:t>
            </a:r>
            <a:r>
              <a:rPr lang="en-US" sz="1650" i="1" dirty="0"/>
              <a:t>before </a:t>
            </a:r>
            <a:r>
              <a:rPr lang="en-US" sz="1650" dirty="0"/>
              <a:t>complications ensue</a:t>
            </a:r>
          </a:p>
          <a:p>
            <a:r>
              <a:rPr lang="en-US" sz="1650" dirty="0"/>
              <a:t>A very large number of individuals…..nearly 1700/</a:t>
            </a:r>
            <a:r>
              <a:rPr lang="en-US" sz="1650" dirty="0" err="1"/>
              <a:t>yr</a:t>
            </a:r>
            <a:r>
              <a:rPr lang="en-US" sz="1650" dirty="0"/>
              <a:t> just on the NYP/Columbia campus</a:t>
            </a:r>
          </a:p>
          <a:p>
            <a:pPr marL="0" indent="0">
              <a:buNone/>
            </a:pPr>
            <a:endParaRPr lang="en-US" dirty="0"/>
          </a:p>
          <a:p>
            <a:pPr lvl="1"/>
            <a:endParaRPr lang="en-US" dirty="0"/>
          </a:p>
        </p:txBody>
      </p:sp>
      <p:pic>
        <p:nvPicPr>
          <p:cNvPr id="7" name="Content Placeholder 6">
            <a:extLst>
              <a:ext uri="{FF2B5EF4-FFF2-40B4-BE49-F238E27FC236}">
                <a16:creationId xmlns:a16="http://schemas.microsoft.com/office/drawing/2014/main" id="{DF22A6F0-383F-428A-AF88-793B33B38C00}"/>
              </a:ext>
            </a:extLst>
          </p:cNvPr>
          <p:cNvPicPr>
            <a:picLocks noGrp="1" noChangeAspect="1"/>
          </p:cNvPicPr>
          <p:nvPr>
            <p:ph sz="half" idx="2"/>
          </p:nvPr>
        </p:nvPicPr>
        <p:blipFill>
          <a:blip r:embed="rId2"/>
          <a:stretch>
            <a:fillRect/>
          </a:stretch>
        </p:blipFill>
        <p:spPr>
          <a:xfrm>
            <a:off x="4056572" y="1268016"/>
            <a:ext cx="4381141" cy="3577045"/>
          </a:xfrm>
          <a:prstGeom prst="rect">
            <a:avLst/>
          </a:prstGeom>
        </p:spPr>
      </p:pic>
    </p:spTree>
    <p:extLst>
      <p:ext uri="{BB962C8B-B14F-4D97-AF65-F5344CB8AC3E}">
        <p14:creationId xmlns:p14="http://schemas.microsoft.com/office/powerpoint/2010/main" val="677381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0598" y="716855"/>
            <a:ext cx="6557398" cy="3842594"/>
          </a:xfrm>
          <a:prstGeom prst="rect">
            <a:avLst/>
          </a:prstGeom>
        </p:spPr>
      </p:pic>
      <p:sp>
        <p:nvSpPr>
          <p:cNvPr id="6" name="Rectangle 5"/>
          <p:cNvSpPr/>
          <p:nvPr/>
        </p:nvSpPr>
        <p:spPr>
          <a:xfrm>
            <a:off x="856282" y="141874"/>
            <a:ext cx="8287718" cy="466281"/>
          </a:xfrm>
          <a:prstGeom prst="rect">
            <a:avLst/>
          </a:prstGeom>
        </p:spPr>
        <p:txBody>
          <a:bodyPr wrap="square">
            <a:spAutoFit/>
          </a:bodyPr>
          <a:lstStyle/>
          <a:p>
            <a:pPr defTabSz="685800">
              <a:lnSpc>
                <a:spcPct val="90000"/>
              </a:lnSpc>
              <a:spcBef>
                <a:spcPts val="750"/>
              </a:spcBef>
              <a:buClrTx/>
            </a:pPr>
            <a:r>
              <a:rPr lang="en-US" sz="2700" b="1" kern="1200" dirty="0">
                <a:solidFill>
                  <a:prstClr val="black">
                    <a:lumMod val="75000"/>
                    <a:lumOff val="25000"/>
                  </a:prstClr>
                </a:solidFill>
                <a:latin typeface="Calibri" panose="020F0502020204030204"/>
                <a:ea typeface="+mn-ea"/>
                <a:cs typeface="+mn-cs"/>
              </a:rPr>
              <a:t>Multi-Institutional Outreach Dashboards - Workflow</a:t>
            </a:r>
          </a:p>
        </p:txBody>
      </p:sp>
      <p:pic>
        <p:nvPicPr>
          <p:cNvPr id="2" name="Picture 1"/>
          <p:cNvPicPr>
            <a:picLocks noChangeAspect="1"/>
          </p:cNvPicPr>
          <p:nvPr/>
        </p:nvPicPr>
        <p:blipFill>
          <a:blip r:embed="rId4"/>
          <a:stretch>
            <a:fillRect/>
          </a:stretch>
        </p:blipFill>
        <p:spPr>
          <a:xfrm>
            <a:off x="377087" y="716855"/>
            <a:ext cx="3423011" cy="1632520"/>
          </a:xfrm>
          <a:prstGeom prst="rect">
            <a:avLst/>
          </a:prstGeom>
        </p:spPr>
      </p:pic>
      <p:pic>
        <p:nvPicPr>
          <p:cNvPr id="10" name="Picture 9"/>
          <p:cNvPicPr>
            <a:picLocks noChangeAspect="1"/>
          </p:cNvPicPr>
          <p:nvPr/>
        </p:nvPicPr>
        <p:blipFill>
          <a:blip r:embed="rId5"/>
          <a:stretch>
            <a:fillRect/>
          </a:stretch>
        </p:blipFill>
        <p:spPr>
          <a:xfrm>
            <a:off x="7089399" y="4609804"/>
            <a:ext cx="2054602" cy="533696"/>
          </a:xfrm>
          <a:prstGeom prst="rect">
            <a:avLst/>
          </a:prstGeom>
        </p:spPr>
      </p:pic>
      <p:pic>
        <p:nvPicPr>
          <p:cNvPr id="5" name="Picture 4"/>
          <p:cNvPicPr>
            <a:picLocks noChangeAspect="1"/>
          </p:cNvPicPr>
          <p:nvPr/>
        </p:nvPicPr>
        <p:blipFill>
          <a:blip r:embed="rId6"/>
          <a:stretch>
            <a:fillRect/>
          </a:stretch>
        </p:blipFill>
        <p:spPr>
          <a:xfrm>
            <a:off x="4183926" y="774134"/>
            <a:ext cx="761475" cy="551233"/>
          </a:xfrm>
          <a:prstGeom prst="rect">
            <a:avLst/>
          </a:prstGeom>
        </p:spPr>
      </p:pic>
    </p:spTree>
    <p:extLst>
      <p:ext uri="{BB962C8B-B14F-4D97-AF65-F5344CB8AC3E}">
        <p14:creationId xmlns:p14="http://schemas.microsoft.com/office/powerpoint/2010/main" val="3662912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9CCDF5-5522-4B49-9F02-B0D03A846BA7}"/>
              </a:ext>
            </a:extLst>
          </p:cNvPr>
          <p:cNvPicPr>
            <a:picLocks noChangeAspect="1"/>
          </p:cNvPicPr>
          <p:nvPr/>
        </p:nvPicPr>
        <p:blipFill>
          <a:blip r:embed="rId2"/>
          <a:stretch>
            <a:fillRect/>
          </a:stretch>
        </p:blipFill>
        <p:spPr>
          <a:xfrm>
            <a:off x="1357313" y="621506"/>
            <a:ext cx="6429375" cy="3900488"/>
          </a:xfrm>
          <a:prstGeom prst="rect">
            <a:avLst/>
          </a:prstGeom>
        </p:spPr>
      </p:pic>
      <p:sp>
        <p:nvSpPr>
          <p:cNvPr id="3" name="Oval 2">
            <a:extLst>
              <a:ext uri="{FF2B5EF4-FFF2-40B4-BE49-F238E27FC236}">
                <a16:creationId xmlns:a16="http://schemas.microsoft.com/office/drawing/2014/main" id="{5B5239D0-5E24-4FCC-834D-C3A3194CDE0A}"/>
              </a:ext>
            </a:extLst>
          </p:cNvPr>
          <p:cNvSpPr/>
          <p:nvPr/>
        </p:nvSpPr>
        <p:spPr>
          <a:xfrm>
            <a:off x="4572000" y="2943764"/>
            <a:ext cx="1761945" cy="9704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22409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639B6F-43DE-4A8E-BD42-3BDA52706127}"/>
              </a:ext>
            </a:extLst>
          </p:cNvPr>
          <p:cNvSpPr txBox="1"/>
          <p:nvPr/>
        </p:nvSpPr>
        <p:spPr>
          <a:xfrm>
            <a:off x="2816943" y="2156251"/>
            <a:ext cx="3841954" cy="830997"/>
          </a:xfrm>
          <a:prstGeom prst="rect">
            <a:avLst/>
          </a:prstGeom>
          <a:noFill/>
        </p:spPr>
        <p:txBody>
          <a:bodyPr wrap="square" rtlCol="0">
            <a:spAutoFit/>
          </a:bodyPr>
          <a:lstStyle/>
          <a:p>
            <a:r>
              <a:rPr lang="en-US" sz="4800" dirty="0"/>
              <a:t>Questions?</a:t>
            </a:r>
          </a:p>
        </p:txBody>
      </p:sp>
      <p:sp>
        <p:nvSpPr>
          <p:cNvPr id="3" name="TextBox 2">
            <a:extLst>
              <a:ext uri="{FF2B5EF4-FFF2-40B4-BE49-F238E27FC236}">
                <a16:creationId xmlns:a16="http://schemas.microsoft.com/office/drawing/2014/main" id="{F328C5EC-8B78-4048-97F4-81F7ACC3B611}"/>
              </a:ext>
            </a:extLst>
          </p:cNvPr>
          <p:cNvSpPr txBox="1"/>
          <p:nvPr/>
        </p:nvSpPr>
        <p:spPr>
          <a:xfrm>
            <a:off x="6172200" y="3910591"/>
            <a:ext cx="2875936" cy="1015663"/>
          </a:xfrm>
          <a:prstGeom prst="rect">
            <a:avLst/>
          </a:prstGeom>
          <a:noFill/>
        </p:spPr>
        <p:txBody>
          <a:bodyPr wrap="square" rtlCol="0">
            <a:spAutoFit/>
          </a:bodyPr>
          <a:lstStyle/>
          <a:p>
            <a:r>
              <a:rPr lang="en-US" sz="1200" dirty="0"/>
              <a:t>Pete Gordon, MD</a:t>
            </a:r>
          </a:p>
          <a:p>
            <a:r>
              <a:rPr lang="en-US" sz="1200" dirty="0"/>
              <a:t>Medical Director</a:t>
            </a:r>
          </a:p>
          <a:p>
            <a:r>
              <a:rPr lang="en-US" sz="1200" dirty="0"/>
              <a:t>Comprehensive Health Program</a:t>
            </a:r>
          </a:p>
          <a:p>
            <a:r>
              <a:rPr lang="en-US" sz="1200" dirty="0"/>
              <a:t>Columbia University</a:t>
            </a:r>
          </a:p>
          <a:p>
            <a:r>
              <a:rPr lang="en-US" sz="1200" dirty="0"/>
              <a:t>pgg2@cumc.columbia.edu</a:t>
            </a:r>
          </a:p>
        </p:txBody>
      </p:sp>
    </p:spTree>
    <p:extLst>
      <p:ext uri="{BB962C8B-B14F-4D97-AF65-F5344CB8AC3E}">
        <p14:creationId xmlns:p14="http://schemas.microsoft.com/office/powerpoint/2010/main" val="408715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Title 4">
            <a:extLst>
              <a:ext uri="{FF2B5EF4-FFF2-40B4-BE49-F238E27FC236}">
                <a16:creationId xmlns:a16="http://schemas.microsoft.com/office/drawing/2014/main" id="{0A90304B-D1C0-4C1E-8381-8D7FFBAFBC98}"/>
              </a:ext>
            </a:extLst>
          </p:cNvPr>
          <p:cNvSpPr>
            <a:spLocks noGrp="1"/>
          </p:cNvSpPr>
          <p:nvPr>
            <p:ph type="title"/>
          </p:nvPr>
        </p:nvSpPr>
        <p:spPr/>
        <p:txBody>
          <a:bodyPr>
            <a:normAutofit fontScale="90000"/>
          </a:bodyPr>
          <a:lstStyle/>
          <a:p>
            <a:br>
              <a:rPr lang="en-US" dirty="0"/>
            </a:br>
            <a:endParaRPr lang="en-US" dirty="0"/>
          </a:p>
        </p:txBody>
      </p:sp>
      <p:pic>
        <p:nvPicPr>
          <p:cNvPr id="3" name="Picture 2" descr="Image of the 2020 HIV care cascade">
            <a:extLst>
              <a:ext uri="{FF2B5EF4-FFF2-40B4-BE49-F238E27FC236}">
                <a16:creationId xmlns:a16="http://schemas.microsoft.com/office/drawing/2014/main" id="{E889CFEE-12B5-48EF-AC93-0991F584CB16}"/>
              </a:ext>
            </a:extLst>
          </p:cNvPr>
          <p:cNvPicPr>
            <a:picLocks noChangeAspect="1"/>
          </p:cNvPicPr>
          <p:nvPr/>
        </p:nvPicPr>
        <p:blipFill>
          <a:blip r:embed="rId3"/>
          <a:stretch>
            <a:fillRect/>
          </a:stretch>
        </p:blipFill>
        <p:spPr>
          <a:xfrm>
            <a:off x="1321785" y="1644967"/>
            <a:ext cx="5599623" cy="3070540"/>
          </a:xfrm>
          <a:prstGeom prst="rect">
            <a:avLst/>
          </a:prstGeom>
        </p:spPr>
      </p:pic>
      <p:sp>
        <p:nvSpPr>
          <p:cNvPr id="4" name="Oval 3" descr="This is an indication showing that the HIV Care cascade decreases from diagnosis, to received care, to prescribed ART, to viral submission.&#10;">
            <a:extLst>
              <a:ext uri="{FF2B5EF4-FFF2-40B4-BE49-F238E27FC236}">
                <a16:creationId xmlns:a16="http://schemas.microsoft.com/office/drawing/2014/main" id="{315D08A7-065E-441E-8CC9-E3219A66F03E}"/>
              </a:ext>
            </a:extLst>
          </p:cNvPr>
          <p:cNvSpPr/>
          <p:nvPr/>
        </p:nvSpPr>
        <p:spPr>
          <a:xfrm rot="433148">
            <a:off x="2855451" y="1979553"/>
            <a:ext cx="3952492" cy="6479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C51B6F-F444-47BE-A199-1515885D05B6}"/>
              </a:ext>
            </a:extLst>
          </p:cNvPr>
          <p:cNvSpPr txBox="1"/>
          <p:nvPr/>
        </p:nvSpPr>
        <p:spPr>
          <a:xfrm>
            <a:off x="6994826" y="2451610"/>
            <a:ext cx="1588520" cy="738664"/>
          </a:xfrm>
          <a:prstGeom prst="rect">
            <a:avLst/>
          </a:prstGeom>
          <a:noFill/>
        </p:spPr>
        <p:txBody>
          <a:bodyPr wrap="square" rtlCol="0">
            <a:spAutoFit/>
          </a:bodyPr>
          <a:lstStyle/>
          <a:p>
            <a:r>
              <a:rPr lang="en-US" dirty="0"/>
              <a:t>N=98,000</a:t>
            </a:r>
          </a:p>
          <a:p>
            <a:r>
              <a:rPr lang="en-US" dirty="0"/>
              <a:t>&gt;10,000 PLWH LTFU</a:t>
            </a:r>
          </a:p>
        </p:txBody>
      </p:sp>
      <p:sp>
        <p:nvSpPr>
          <p:cNvPr id="10" name="Rectangle 9">
            <a:extLst>
              <a:ext uri="{FF2B5EF4-FFF2-40B4-BE49-F238E27FC236}">
                <a16:creationId xmlns:a16="http://schemas.microsoft.com/office/drawing/2014/main" id="{D98919F1-7CF4-465A-A167-77087C58ABCE}"/>
              </a:ext>
            </a:extLst>
          </p:cNvPr>
          <p:cNvSpPr/>
          <p:nvPr/>
        </p:nvSpPr>
        <p:spPr>
          <a:xfrm>
            <a:off x="557720" y="209860"/>
            <a:ext cx="8028559" cy="1138773"/>
          </a:xfrm>
          <a:prstGeom prst="rect">
            <a:avLst/>
          </a:prstGeom>
        </p:spPr>
        <p:txBody>
          <a:bodyPr wrap="square">
            <a:spAutoFit/>
          </a:bodyPr>
          <a:lstStyle/>
          <a:p>
            <a:r>
              <a:rPr lang="en-US" sz="3400" dirty="0"/>
              <a:t>The Importance of PLWH who are LTFU to EHE Efforts</a:t>
            </a:r>
          </a:p>
        </p:txBody>
      </p:sp>
      <p:sp>
        <p:nvSpPr>
          <p:cNvPr id="12" name="TextBox 11">
            <a:extLst>
              <a:ext uri="{FF2B5EF4-FFF2-40B4-BE49-F238E27FC236}">
                <a16:creationId xmlns:a16="http://schemas.microsoft.com/office/drawing/2014/main" id="{D1BD7D9F-7FE7-417F-B1E6-08EFA098FB96}"/>
              </a:ext>
            </a:extLst>
          </p:cNvPr>
          <p:cNvSpPr txBox="1"/>
          <p:nvPr/>
        </p:nvSpPr>
        <p:spPr>
          <a:xfrm>
            <a:off x="6186949" y="4785852"/>
            <a:ext cx="2558846" cy="307777"/>
          </a:xfrm>
          <a:prstGeom prst="rect">
            <a:avLst/>
          </a:prstGeom>
          <a:noFill/>
        </p:spPr>
        <p:txBody>
          <a:bodyPr wrap="square" rtlCol="0">
            <a:spAutoFit/>
          </a:bodyPr>
          <a:lstStyle/>
          <a:p>
            <a:r>
              <a:rPr lang="en-US" dirty="0"/>
              <a:t>2020 NYC HIV Care Cascade</a:t>
            </a:r>
          </a:p>
        </p:txBody>
      </p:sp>
    </p:spTree>
    <p:extLst>
      <p:ext uri="{BB962C8B-B14F-4D97-AF65-F5344CB8AC3E}">
        <p14:creationId xmlns:p14="http://schemas.microsoft.com/office/powerpoint/2010/main" val="83048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CB8C9-55CC-4BB5-993D-9AB081587F4E}"/>
              </a:ext>
            </a:extLst>
          </p:cNvPr>
          <p:cNvSpPr>
            <a:spLocks noGrp="1"/>
          </p:cNvSpPr>
          <p:nvPr>
            <p:ph sz="half" idx="1"/>
          </p:nvPr>
        </p:nvSpPr>
        <p:spPr>
          <a:xfrm>
            <a:off x="459715" y="1643599"/>
            <a:ext cx="3886200" cy="3263504"/>
          </a:xfrm>
        </p:spPr>
        <p:txBody>
          <a:bodyPr>
            <a:noAutofit/>
          </a:bodyPr>
          <a:lstStyle/>
          <a:p>
            <a:pPr lvl="1">
              <a:spcAft>
                <a:spcPts val="600"/>
              </a:spcAft>
            </a:pPr>
            <a:r>
              <a:rPr lang="en-US" sz="2000" dirty="0">
                <a:latin typeface="Times New Roman" panose="02020603050405020304" pitchFamily="18" charset="0"/>
                <a:cs typeface="Times New Roman" panose="02020603050405020304" pitchFamily="18" charset="0"/>
              </a:rPr>
              <a:t>Difficult to accurately and efficiently identify PLWH falling out of care</a:t>
            </a:r>
          </a:p>
          <a:p>
            <a:pPr lvl="1">
              <a:spcAft>
                <a:spcPts val="600"/>
              </a:spcAft>
            </a:pPr>
            <a:r>
              <a:rPr lang="en-US" sz="2000" dirty="0">
                <a:latin typeface="Times New Roman" panose="02020603050405020304" pitchFamily="18" charset="0"/>
                <a:cs typeface="Times New Roman" panose="02020603050405020304" pitchFamily="18" charset="0"/>
              </a:rPr>
              <a:t>Outreach can be very resource dependent and often fails due to lack of accurate contact information</a:t>
            </a:r>
          </a:p>
          <a:p>
            <a:pPr lvl="1">
              <a:spcAft>
                <a:spcPts val="600"/>
              </a:spcAft>
            </a:pPr>
            <a:r>
              <a:rPr lang="en-US" sz="2000" dirty="0">
                <a:latin typeface="Times New Roman" panose="02020603050405020304" pitchFamily="18" charset="0"/>
                <a:cs typeface="Times New Roman" panose="02020603050405020304" pitchFamily="18" charset="0"/>
              </a:rPr>
              <a:t>Missed opportunities to re-engage PLWH to care occur frequently</a:t>
            </a:r>
          </a:p>
          <a:p>
            <a:pPr marL="342900" lvl="1" indent="0">
              <a:spcAft>
                <a:spcPts val="600"/>
              </a:spcAft>
              <a:buNone/>
            </a:pPr>
            <a:endParaRPr lang="en-US" sz="2100" dirty="0">
              <a:latin typeface="Times New Roman" panose="02020603050405020304" pitchFamily="18" charset="0"/>
              <a:cs typeface="Times New Roman" panose="02020603050405020304" pitchFamily="18" charset="0"/>
            </a:endParaRPr>
          </a:p>
        </p:txBody>
      </p:sp>
      <p:pic>
        <p:nvPicPr>
          <p:cNvPr id="5" name="Picture 4" descr="Image indicates Bottom Up working at individual, clinic, and population levels.">
            <a:extLst>
              <a:ext uri="{FF2B5EF4-FFF2-40B4-BE49-F238E27FC236}">
                <a16:creationId xmlns:a16="http://schemas.microsoft.com/office/drawing/2014/main" id="{B39F3E66-69A1-42A7-BF06-835F3C02504E}"/>
              </a:ext>
            </a:extLst>
          </p:cNvPr>
          <p:cNvPicPr>
            <a:picLocks noChangeAspect="1"/>
          </p:cNvPicPr>
          <p:nvPr/>
        </p:nvPicPr>
        <p:blipFill>
          <a:blip r:embed="rId3"/>
          <a:stretch>
            <a:fillRect/>
          </a:stretch>
        </p:blipFill>
        <p:spPr>
          <a:xfrm>
            <a:off x="5166544" y="1572338"/>
            <a:ext cx="3357352" cy="2954280"/>
          </a:xfrm>
          <a:prstGeom prst="rect">
            <a:avLst/>
          </a:prstGeom>
        </p:spPr>
      </p:pic>
      <p:sp>
        <p:nvSpPr>
          <p:cNvPr id="8" name="Title 7">
            <a:extLst>
              <a:ext uri="{FF2B5EF4-FFF2-40B4-BE49-F238E27FC236}">
                <a16:creationId xmlns:a16="http://schemas.microsoft.com/office/drawing/2014/main" id="{2FF54690-520C-40ED-9EB1-8BF404F23545}"/>
              </a:ext>
            </a:extLst>
          </p:cNvPr>
          <p:cNvSpPr>
            <a:spLocks noGrp="1"/>
          </p:cNvSpPr>
          <p:nvPr>
            <p:ph type="title"/>
          </p:nvPr>
        </p:nvSpPr>
        <p:spPr>
          <a:xfrm>
            <a:off x="429546" y="243348"/>
            <a:ext cx="8515350" cy="1328990"/>
          </a:xfrm>
        </p:spPr>
        <p:txBody>
          <a:bodyPr>
            <a:normAutofit fontScale="90000"/>
          </a:bodyPr>
          <a:lstStyle/>
          <a:p>
            <a:r>
              <a:rPr lang="en-US" sz="3100" dirty="0">
                <a:latin typeface="Times New Roman" panose="02020603050405020304" pitchFamily="18" charset="0"/>
                <a:cs typeface="Times New Roman" panose="02020603050405020304" pitchFamily="18" charset="0"/>
              </a:rPr>
              <a:t>Identifying, Outreaching, and Engaging PLWH who are LTFU at the Population (or Community) Level is Challenging</a:t>
            </a:r>
            <a:br>
              <a:rPr lang="en-US" sz="36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31987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A8BC543-93E5-46BA-BE01-4971BD7FD65C}"/>
              </a:ext>
            </a:extLst>
          </p:cNvPr>
          <p:cNvSpPr txBox="1"/>
          <p:nvPr/>
        </p:nvSpPr>
        <p:spPr>
          <a:xfrm>
            <a:off x="3893574" y="1425245"/>
            <a:ext cx="3982064"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Depending on how you define the size of the NYC HIV Epidemic (98,000 – 128,000) and definition of Out-Of-Care (OOC) or LTFU, re-engagement opportunities abound but are generally missed.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 the 10,000 – 13,000 PLWH who are out of care (OOC) many live or seek services in neighborhoods in close proximity to NYP hospitals and the CBOs that collaborate on the Bottom-Up project.</a:t>
            </a:r>
          </a:p>
        </p:txBody>
      </p:sp>
      <p:sp>
        <p:nvSpPr>
          <p:cNvPr id="15" name="TextBox 14">
            <a:extLst>
              <a:ext uri="{FF2B5EF4-FFF2-40B4-BE49-F238E27FC236}">
                <a16:creationId xmlns:a16="http://schemas.microsoft.com/office/drawing/2014/main" id="{ABA81D29-31B6-42E0-B0E3-3DD7289D0EF6}"/>
              </a:ext>
            </a:extLst>
          </p:cNvPr>
          <p:cNvSpPr txBox="1"/>
          <p:nvPr/>
        </p:nvSpPr>
        <p:spPr>
          <a:xfrm>
            <a:off x="479324" y="62164"/>
            <a:ext cx="7580670" cy="954107"/>
          </a:xfrm>
          <a:prstGeom prst="rect">
            <a:avLst/>
          </a:prstGeom>
          <a:noFill/>
        </p:spPr>
        <p:txBody>
          <a:bodyPr wrap="square" rtlCol="0">
            <a:spAutoFit/>
          </a:bodyPr>
          <a:lstStyle/>
          <a:p>
            <a:r>
              <a:rPr lang="en-US" sz="2800" dirty="0"/>
              <a:t>We do know that PLWH who are LTFU are Touching the Healthcare System Frequently</a:t>
            </a:r>
          </a:p>
        </p:txBody>
      </p:sp>
      <p:pic>
        <p:nvPicPr>
          <p:cNvPr id="16" name="Picture 15">
            <a:extLst>
              <a:ext uri="{FF2B5EF4-FFF2-40B4-BE49-F238E27FC236}">
                <a16:creationId xmlns:a16="http://schemas.microsoft.com/office/drawing/2014/main" id="{699B75AB-CBB3-4D19-9F00-BCD8CFA53530}"/>
              </a:ext>
            </a:extLst>
          </p:cNvPr>
          <p:cNvPicPr>
            <a:picLocks noChangeAspect="1"/>
          </p:cNvPicPr>
          <p:nvPr/>
        </p:nvPicPr>
        <p:blipFill>
          <a:blip r:embed="rId2"/>
          <a:stretch>
            <a:fillRect/>
          </a:stretch>
        </p:blipFill>
        <p:spPr>
          <a:xfrm>
            <a:off x="828244" y="1318790"/>
            <a:ext cx="2726118" cy="3762546"/>
          </a:xfrm>
          <a:prstGeom prst="rect">
            <a:avLst/>
          </a:prstGeom>
        </p:spPr>
      </p:pic>
    </p:spTree>
    <p:extLst>
      <p:ext uri="{BB962C8B-B14F-4D97-AF65-F5344CB8AC3E}">
        <p14:creationId xmlns:p14="http://schemas.microsoft.com/office/powerpoint/2010/main" val="12261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2589-2FAF-4194-AE6B-B45D58E8BCA5}"/>
              </a:ext>
            </a:extLst>
          </p:cNvPr>
          <p:cNvSpPr>
            <a:spLocks noGrp="1"/>
          </p:cNvSpPr>
          <p:nvPr>
            <p:ph type="title"/>
          </p:nvPr>
        </p:nvSpPr>
        <p:spPr>
          <a:xfrm>
            <a:off x="628650" y="155856"/>
            <a:ext cx="7886700" cy="994172"/>
          </a:xfrm>
        </p:spPr>
        <p:txBody>
          <a:bodyPr>
            <a:normAutofit/>
          </a:bodyPr>
          <a:lstStyle/>
          <a:p>
            <a:r>
              <a:rPr lang="en-US" sz="3600" dirty="0"/>
              <a:t>The HASA/Healthix </a:t>
            </a:r>
            <a:r>
              <a:rPr lang="en-US" sz="3600" i="1" dirty="0"/>
              <a:t>Bottom-Up</a:t>
            </a:r>
            <a:r>
              <a:rPr lang="en-US" sz="3600" dirty="0"/>
              <a:t> Project</a:t>
            </a:r>
          </a:p>
        </p:txBody>
      </p:sp>
      <p:sp>
        <p:nvSpPr>
          <p:cNvPr id="3" name="Text Placeholder 2">
            <a:extLst>
              <a:ext uri="{FF2B5EF4-FFF2-40B4-BE49-F238E27FC236}">
                <a16:creationId xmlns:a16="http://schemas.microsoft.com/office/drawing/2014/main" id="{9FE50CAC-2A66-418B-8D26-6ED836842D34}"/>
              </a:ext>
            </a:extLst>
          </p:cNvPr>
          <p:cNvSpPr>
            <a:spLocks noGrp="1"/>
          </p:cNvSpPr>
          <p:nvPr>
            <p:ph idx="1"/>
          </p:nvPr>
        </p:nvSpPr>
        <p:spPr>
          <a:xfrm>
            <a:off x="628650" y="1265981"/>
            <a:ext cx="7886700" cy="3263504"/>
          </a:xfrm>
        </p:spPr>
        <p:txBody>
          <a:bodyPr/>
          <a:lstStyle/>
          <a:p>
            <a:r>
              <a:rPr lang="en-US" dirty="0"/>
              <a:t>Utilizes three, basic processes to try to re-link PLWH to care who </a:t>
            </a:r>
            <a:r>
              <a:rPr lang="en-US"/>
              <a:t>have out </a:t>
            </a:r>
            <a:r>
              <a:rPr lang="en-US" dirty="0"/>
              <a:t>of care (OOC) or are lost-to-follow-up (LTFU)</a:t>
            </a:r>
          </a:p>
          <a:p>
            <a:pPr marL="0" indent="0">
              <a:buNone/>
            </a:pPr>
            <a:endParaRPr lang="en-US" dirty="0"/>
          </a:p>
          <a:p>
            <a:pPr marL="939800" lvl="1" indent="-342900">
              <a:buFont typeface="+mj-lt"/>
              <a:buAutoNum type="arabicPeriod"/>
            </a:pPr>
            <a:r>
              <a:rPr lang="en-US" dirty="0"/>
              <a:t>A monthly Lost-To-Follow-Up (LTFU) ‘subscription’ list</a:t>
            </a:r>
          </a:p>
          <a:p>
            <a:pPr marL="939800" lvl="1" indent="-342900">
              <a:buFont typeface="+mj-lt"/>
              <a:buAutoNum type="arabicPeriod"/>
            </a:pPr>
            <a:endParaRPr lang="en-US" dirty="0"/>
          </a:p>
          <a:p>
            <a:pPr marL="939800" lvl="1" indent="-342900">
              <a:buFont typeface="+mj-lt"/>
              <a:buAutoNum type="arabicPeriod"/>
            </a:pPr>
            <a:r>
              <a:rPr lang="en-US" dirty="0"/>
              <a:t>A Health Information Exchange (HIE) that receives the LTFU list and generates real-time alerts when registration events occur</a:t>
            </a:r>
          </a:p>
          <a:p>
            <a:pPr marL="939800" lvl="1" indent="-342900">
              <a:buFont typeface="+mj-lt"/>
              <a:buAutoNum type="arabicPeriod"/>
            </a:pPr>
            <a:endParaRPr lang="en-US" dirty="0"/>
          </a:p>
          <a:p>
            <a:pPr marL="939800" lvl="1" indent="-342900">
              <a:buFont typeface="+mj-lt"/>
              <a:buAutoNum type="arabicPeriod"/>
            </a:pPr>
            <a:r>
              <a:rPr lang="en-US" dirty="0"/>
              <a:t>A CBO partner that receives the alerts (in addition to the parent program) and responds with care coordination staff</a:t>
            </a:r>
          </a:p>
        </p:txBody>
      </p:sp>
    </p:spTree>
    <p:extLst>
      <p:ext uri="{BB962C8B-B14F-4D97-AF65-F5344CB8AC3E}">
        <p14:creationId xmlns:p14="http://schemas.microsoft.com/office/powerpoint/2010/main" val="96876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0412" y="179122"/>
            <a:ext cx="7785464" cy="553998"/>
          </a:xfrm>
          <a:prstGeom prst="rect">
            <a:avLst/>
          </a:prstGeom>
          <a:noFill/>
        </p:spPr>
        <p:txBody>
          <a:bodyPr wrap="square" rtlCol="0">
            <a:spAutoFit/>
          </a:bodyPr>
          <a:lstStyle/>
          <a:p>
            <a:pPr marL="342900" lvl="1" defTabSz="685800">
              <a:buClrTx/>
            </a:pPr>
            <a:r>
              <a:rPr lang="en-US" sz="3000" b="1" kern="1200" dirty="0" err="1">
                <a:solidFill>
                  <a:prstClr val="black">
                    <a:lumMod val="75000"/>
                    <a:lumOff val="25000"/>
                  </a:prstClr>
                </a:solidFill>
                <a:latin typeface="Calibri" panose="020F0502020204030204"/>
                <a:ea typeface="+mn-ea"/>
                <a:cs typeface="+mn-cs"/>
              </a:rPr>
              <a:t>Healthix</a:t>
            </a:r>
            <a:r>
              <a:rPr lang="en-US" sz="3000" b="1" kern="1200" dirty="0">
                <a:solidFill>
                  <a:prstClr val="black">
                    <a:lumMod val="75000"/>
                    <a:lumOff val="25000"/>
                  </a:prstClr>
                </a:solidFill>
                <a:latin typeface="Calibri" panose="020F0502020204030204"/>
                <a:ea typeface="+mn-ea"/>
                <a:cs typeface="+mn-cs"/>
              </a:rPr>
              <a:t> </a:t>
            </a:r>
            <a:r>
              <a:rPr lang="en-US" sz="3000" b="1" i="1" kern="1200" dirty="0">
                <a:solidFill>
                  <a:prstClr val="black">
                    <a:lumMod val="75000"/>
                    <a:lumOff val="25000"/>
                  </a:prstClr>
                </a:solidFill>
                <a:latin typeface="Calibri" panose="020F0502020204030204"/>
                <a:ea typeface="+mn-ea"/>
                <a:cs typeface="+mn-cs"/>
              </a:rPr>
              <a:t>Clinical Alert Notifications</a:t>
            </a:r>
          </a:p>
        </p:txBody>
      </p:sp>
      <p:sp>
        <p:nvSpPr>
          <p:cNvPr id="8" name="TextBox 7"/>
          <p:cNvSpPr txBox="1"/>
          <p:nvPr/>
        </p:nvSpPr>
        <p:spPr>
          <a:xfrm>
            <a:off x="272921" y="959532"/>
            <a:ext cx="2337318" cy="461665"/>
          </a:xfrm>
          <a:prstGeom prst="rect">
            <a:avLst/>
          </a:prstGeom>
          <a:noFill/>
        </p:spPr>
        <p:txBody>
          <a:bodyPr wrap="square" rtlCol="0">
            <a:spAutoFit/>
          </a:bodyPr>
          <a:lstStyle/>
          <a:p>
            <a:pPr defTabSz="685800">
              <a:buClrTx/>
            </a:pPr>
            <a:r>
              <a:rPr lang="en-US" sz="2400" kern="1200" dirty="0">
                <a:solidFill>
                  <a:prstClr val="black">
                    <a:lumMod val="75000"/>
                    <a:lumOff val="25000"/>
                  </a:prstClr>
                </a:solidFill>
                <a:latin typeface="Calibri" panose="020F0502020204030204"/>
                <a:ea typeface="+mn-ea"/>
                <a:cs typeface="+mn-cs"/>
              </a:rPr>
              <a:t>How it works…</a:t>
            </a:r>
            <a:endParaRPr lang="en-US" sz="1350" kern="1200" dirty="0">
              <a:solidFill>
                <a:prstClr val="black">
                  <a:lumMod val="75000"/>
                  <a:lumOff val="25000"/>
                </a:prstClr>
              </a:solidFill>
              <a:latin typeface="Calibri" panose="020F0502020204030204"/>
              <a:ea typeface="+mn-ea"/>
              <a:cs typeface="+mn-cs"/>
            </a:endParaRPr>
          </a:p>
        </p:txBody>
      </p:sp>
      <p:pic>
        <p:nvPicPr>
          <p:cNvPr id="12" name="Picture 11"/>
          <p:cNvPicPr>
            <a:picLocks noChangeAspect="1"/>
          </p:cNvPicPr>
          <p:nvPr/>
        </p:nvPicPr>
        <p:blipFill>
          <a:blip r:embed="rId3"/>
          <a:stretch>
            <a:fillRect/>
          </a:stretch>
        </p:blipFill>
        <p:spPr>
          <a:xfrm>
            <a:off x="272921" y="1485900"/>
            <a:ext cx="1807369" cy="2171700"/>
          </a:xfrm>
          <a:prstGeom prst="rect">
            <a:avLst/>
          </a:prstGeom>
        </p:spPr>
      </p:pic>
      <p:pic>
        <p:nvPicPr>
          <p:cNvPr id="14" name="Picture 13"/>
          <p:cNvPicPr>
            <a:picLocks noChangeAspect="1"/>
          </p:cNvPicPr>
          <p:nvPr/>
        </p:nvPicPr>
        <p:blipFill>
          <a:blip r:embed="rId4"/>
          <a:stretch>
            <a:fillRect/>
          </a:stretch>
        </p:blipFill>
        <p:spPr>
          <a:xfrm>
            <a:off x="3129653" y="1625048"/>
            <a:ext cx="1726382" cy="1675195"/>
          </a:xfrm>
          <a:prstGeom prst="rect">
            <a:avLst/>
          </a:prstGeom>
        </p:spPr>
      </p:pic>
      <p:sp>
        <p:nvSpPr>
          <p:cNvPr id="16" name="Down Arrow 15"/>
          <p:cNvSpPr/>
          <p:nvPr/>
        </p:nvSpPr>
        <p:spPr>
          <a:xfrm rot="14900127">
            <a:off x="5558054" y="1309903"/>
            <a:ext cx="124550" cy="151962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black">
                  <a:lumMod val="75000"/>
                  <a:lumOff val="25000"/>
                </a:prstClr>
              </a:solidFill>
              <a:latin typeface="Calibri" panose="020F0502020204030204"/>
            </a:endParaRPr>
          </a:p>
        </p:txBody>
      </p:sp>
      <p:sp>
        <p:nvSpPr>
          <p:cNvPr id="18" name="TextBox 17"/>
          <p:cNvSpPr txBox="1"/>
          <p:nvPr/>
        </p:nvSpPr>
        <p:spPr>
          <a:xfrm>
            <a:off x="7500938" y="3445198"/>
            <a:ext cx="1561946" cy="715581"/>
          </a:xfrm>
          <a:prstGeom prst="rect">
            <a:avLst/>
          </a:prstGeom>
          <a:noFill/>
        </p:spPr>
        <p:txBody>
          <a:bodyPr wrap="square" rtlCol="0">
            <a:spAutoFit/>
          </a:bodyPr>
          <a:lstStyle/>
          <a:p>
            <a:pPr defTabSz="685800">
              <a:buClrTx/>
            </a:pPr>
            <a:r>
              <a:rPr lang="en-US" sz="1350" kern="1200" dirty="0">
                <a:solidFill>
                  <a:prstClr val="black">
                    <a:lumMod val="75000"/>
                    <a:lumOff val="25000"/>
                  </a:prstClr>
                </a:solidFill>
                <a:latin typeface="Calibri" panose="020F0502020204030204"/>
                <a:ea typeface="+mn-ea"/>
                <a:cs typeface="+mn-cs"/>
              </a:rPr>
              <a:t>- Navigator</a:t>
            </a:r>
          </a:p>
          <a:p>
            <a:pPr defTabSz="685800">
              <a:buClrTx/>
            </a:pPr>
            <a:r>
              <a:rPr lang="en-US" sz="1350" kern="1200" dirty="0">
                <a:solidFill>
                  <a:prstClr val="black">
                    <a:lumMod val="75000"/>
                    <a:lumOff val="25000"/>
                  </a:prstClr>
                </a:solidFill>
                <a:latin typeface="Calibri" panose="020F0502020204030204"/>
                <a:ea typeface="+mn-ea"/>
                <a:cs typeface="+mn-cs"/>
              </a:rPr>
              <a:t>- Care Coordinator</a:t>
            </a:r>
          </a:p>
          <a:p>
            <a:pPr defTabSz="685800">
              <a:buClrTx/>
            </a:pPr>
            <a:r>
              <a:rPr lang="en-US" sz="1350" kern="1200" dirty="0">
                <a:solidFill>
                  <a:prstClr val="black">
                    <a:lumMod val="75000"/>
                    <a:lumOff val="25000"/>
                  </a:prstClr>
                </a:solidFill>
                <a:latin typeface="Calibri" panose="020F0502020204030204"/>
                <a:ea typeface="+mn-ea"/>
                <a:cs typeface="+mn-cs"/>
              </a:rPr>
              <a:t>- MDCT Lead</a:t>
            </a:r>
          </a:p>
        </p:txBody>
      </p:sp>
      <p:sp>
        <p:nvSpPr>
          <p:cNvPr id="20" name="Vertical Scroll 19"/>
          <p:cNvSpPr/>
          <p:nvPr/>
        </p:nvSpPr>
        <p:spPr>
          <a:xfrm>
            <a:off x="6405995" y="885219"/>
            <a:ext cx="2189885" cy="1692239"/>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black">
                  <a:lumMod val="75000"/>
                  <a:lumOff val="25000"/>
                </a:prstClr>
              </a:solidFill>
              <a:latin typeface="Calibri" panose="020F0502020204030204"/>
            </a:endParaRPr>
          </a:p>
        </p:txBody>
      </p:sp>
      <p:sp>
        <p:nvSpPr>
          <p:cNvPr id="21" name="TextBox 20"/>
          <p:cNvSpPr txBox="1"/>
          <p:nvPr/>
        </p:nvSpPr>
        <p:spPr>
          <a:xfrm>
            <a:off x="6708801" y="1088687"/>
            <a:ext cx="1726381" cy="1546577"/>
          </a:xfrm>
          <a:prstGeom prst="rect">
            <a:avLst/>
          </a:prstGeom>
          <a:noFill/>
        </p:spPr>
        <p:txBody>
          <a:bodyPr wrap="square" rtlCol="0">
            <a:spAutoFit/>
          </a:bodyPr>
          <a:lstStyle/>
          <a:p>
            <a:pPr defTabSz="685800">
              <a:buClrTx/>
            </a:pPr>
            <a:r>
              <a:rPr lang="en-US" sz="1350" b="1" kern="1200" dirty="0">
                <a:solidFill>
                  <a:prstClr val="black">
                    <a:lumMod val="75000"/>
                    <a:lumOff val="25000"/>
                  </a:prstClr>
                </a:solidFill>
                <a:latin typeface="Calibri" panose="020F0502020204030204"/>
                <a:ea typeface="+mn-ea"/>
                <a:cs typeface="+mn-cs"/>
              </a:rPr>
              <a:t>Clinical Alert</a:t>
            </a:r>
          </a:p>
          <a:p>
            <a:pPr marL="214313" indent="-214313" defTabSz="685800">
              <a:buClrTx/>
              <a:buFontTx/>
              <a:buChar char="-"/>
            </a:pPr>
            <a:r>
              <a:rPr lang="en-US" sz="1350" kern="1200" dirty="0">
                <a:solidFill>
                  <a:prstClr val="black">
                    <a:lumMod val="75000"/>
                    <a:lumOff val="25000"/>
                  </a:prstClr>
                </a:solidFill>
                <a:latin typeface="Calibri" panose="020F0502020204030204"/>
                <a:ea typeface="+mn-ea"/>
                <a:cs typeface="+mn-cs"/>
              </a:rPr>
              <a:t>Registration event</a:t>
            </a:r>
          </a:p>
          <a:p>
            <a:pPr marL="557213" lvl="1" indent="-214313" defTabSz="685800">
              <a:buClrTx/>
              <a:buFontTx/>
              <a:buChar char="-"/>
            </a:pPr>
            <a:r>
              <a:rPr lang="en-US" sz="1350" kern="1200" dirty="0">
                <a:solidFill>
                  <a:prstClr val="black">
                    <a:lumMod val="75000"/>
                    <a:lumOff val="25000"/>
                  </a:prstClr>
                </a:solidFill>
                <a:latin typeface="Calibri" panose="020F0502020204030204"/>
                <a:ea typeface="+mn-ea"/>
                <a:cs typeface="+mn-cs"/>
              </a:rPr>
              <a:t>ED</a:t>
            </a:r>
          </a:p>
          <a:p>
            <a:pPr marL="557213" lvl="1" indent="-214313" defTabSz="685800">
              <a:buClrTx/>
              <a:buFontTx/>
              <a:buChar char="-"/>
            </a:pPr>
            <a:r>
              <a:rPr lang="en-US" sz="1350" kern="1200" dirty="0">
                <a:solidFill>
                  <a:prstClr val="black">
                    <a:lumMod val="75000"/>
                    <a:lumOff val="25000"/>
                  </a:prstClr>
                </a:solidFill>
                <a:latin typeface="Calibri" panose="020F0502020204030204"/>
                <a:ea typeface="+mn-ea"/>
                <a:cs typeface="+mn-cs"/>
              </a:rPr>
              <a:t>Inpatient</a:t>
            </a:r>
          </a:p>
          <a:p>
            <a:pPr marL="557213" lvl="1" indent="-214313" defTabSz="685800">
              <a:buClrTx/>
              <a:buFontTx/>
              <a:buChar char="-"/>
            </a:pPr>
            <a:r>
              <a:rPr lang="en-US" sz="1350" kern="1200" dirty="0">
                <a:solidFill>
                  <a:prstClr val="black">
                    <a:lumMod val="75000"/>
                    <a:lumOff val="25000"/>
                  </a:prstClr>
                </a:solidFill>
                <a:latin typeface="Calibri" panose="020F0502020204030204"/>
                <a:ea typeface="+mn-ea"/>
                <a:cs typeface="+mn-cs"/>
              </a:rPr>
              <a:t>Outpatient</a:t>
            </a:r>
          </a:p>
          <a:p>
            <a:pPr marL="557213" lvl="1" indent="-214313" defTabSz="685800">
              <a:buClrTx/>
              <a:buFontTx/>
              <a:buChar char="-"/>
            </a:pPr>
            <a:r>
              <a:rPr lang="en-US" sz="1350" kern="1200" dirty="0">
                <a:solidFill>
                  <a:prstClr val="black">
                    <a:lumMod val="75000"/>
                    <a:lumOff val="25000"/>
                  </a:prstClr>
                </a:solidFill>
                <a:latin typeface="Calibri" panose="020F0502020204030204"/>
                <a:ea typeface="+mn-ea"/>
                <a:cs typeface="+mn-cs"/>
              </a:rPr>
              <a:t>HASA</a:t>
            </a:r>
          </a:p>
          <a:p>
            <a:pPr marL="214313" indent="-214313" defTabSz="685800">
              <a:buClrTx/>
              <a:buFontTx/>
              <a:buChar char="-"/>
            </a:pPr>
            <a:endParaRPr lang="en-US" sz="1350" kern="1200" dirty="0">
              <a:solidFill>
                <a:prstClr val="black">
                  <a:lumMod val="75000"/>
                  <a:lumOff val="25000"/>
                </a:prstClr>
              </a:solidFill>
              <a:latin typeface="Calibri" panose="020F0502020204030204"/>
              <a:ea typeface="+mn-ea"/>
              <a:cs typeface="+mn-cs"/>
            </a:endParaRPr>
          </a:p>
        </p:txBody>
      </p:sp>
      <p:sp>
        <p:nvSpPr>
          <p:cNvPr id="22" name="Right Arrow 21"/>
          <p:cNvSpPr/>
          <p:nvPr/>
        </p:nvSpPr>
        <p:spPr>
          <a:xfrm>
            <a:off x="2182092" y="2462646"/>
            <a:ext cx="866417" cy="22600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black">
                  <a:lumMod val="75000"/>
                  <a:lumOff val="25000"/>
                </a:prstClr>
              </a:solidFill>
              <a:latin typeface="Calibri" panose="020F0502020204030204"/>
            </a:endParaRPr>
          </a:p>
        </p:txBody>
      </p:sp>
      <p:sp>
        <p:nvSpPr>
          <p:cNvPr id="24" name="Down Arrow 23"/>
          <p:cNvSpPr/>
          <p:nvPr/>
        </p:nvSpPr>
        <p:spPr>
          <a:xfrm>
            <a:off x="6788286" y="2740316"/>
            <a:ext cx="155864" cy="62345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black">
                  <a:lumMod val="75000"/>
                  <a:lumOff val="25000"/>
                </a:prstClr>
              </a:solidFill>
              <a:latin typeface="Calibri" panose="020F0502020204030204"/>
            </a:endParaRPr>
          </a:p>
        </p:txBody>
      </p:sp>
      <p:pic>
        <p:nvPicPr>
          <p:cNvPr id="25" name="Picture 24"/>
          <p:cNvPicPr>
            <a:picLocks noChangeAspect="1"/>
          </p:cNvPicPr>
          <p:nvPr/>
        </p:nvPicPr>
        <p:blipFill>
          <a:blip r:embed="rId5"/>
          <a:stretch>
            <a:fillRect/>
          </a:stretch>
        </p:blipFill>
        <p:spPr>
          <a:xfrm>
            <a:off x="2912245" y="3445199"/>
            <a:ext cx="2332124" cy="1466123"/>
          </a:xfrm>
          <a:prstGeom prst="rect">
            <a:avLst/>
          </a:prstGeom>
        </p:spPr>
      </p:pic>
      <p:pic>
        <p:nvPicPr>
          <p:cNvPr id="15" name="Picture 14"/>
          <p:cNvPicPr>
            <a:picLocks noChangeAspect="1"/>
          </p:cNvPicPr>
          <p:nvPr/>
        </p:nvPicPr>
        <p:blipFill>
          <a:blip r:embed="rId6"/>
          <a:stretch>
            <a:fillRect/>
          </a:stretch>
        </p:blipFill>
        <p:spPr>
          <a:xfrm>
            <a:off x="7089399" y="4609804"/>
            <a:ext cx="2054602" cy="533696"/>
          </a:xfrm>
          <a:prstGeom prst="rect">
            <a:avLst/>
          </a:prstGeom>
        </p:spPr>
      </p:pic>
      <p:pic>
        <p:nvPicPr>
          <p:cNvPr id="3" name="Picture 2"/>
          <p:cNvPicPr>
            <a:picLocks noChangeAspect="1"/>
          </p:cNvPicPr>
          <p:nvPr/>
        </p:nvPicPr>
        <p:blipFill>
          <a:blip r:embed="rId7"/>
          <a:stretch>
            <a:fillRect/>
          </a:stretch>
        </p:blipFill>
        <p:spPr>
          <a:xfrm>
            <a:off x="6259015" y="3494521"/>
            <a:ext cx="1214405" cy="879109"/>
          </a:xfrm>
          <a:prstGeom prst="rect">
            <a:avLst/>
          </a:prstGeom>
        </p:spPr>
      </p:pic>
    </p:spTree>
    <p:extLst>
      <p:ext uri="{BB962C8B-B14F-4D97-AF65-F5344CB8AC3E}">
        <p14:creationId xmlns:p14="http://schemas.microsoft.com/office/powerpoint/2010/main" val="15944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0" grpId="0" animBg="1"/>
      <p:bldP spid="21" grpId="0"/>
      <p:bldP spid="2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title" idx="4294967295"/>
          </p:nvPr>
        </p:nvSpPr>
        <p:spPr>
          <a:xfrm>
            <a:off x="1280591" y="86344"/>
            <a:ext cx="6448425" cy="70485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ct val="100000"/>
              <a:buFont typeface="Calibri"/>
              <a:buNone/>
            </a:pPr>
            <a:r>
              <a:rPr lang="en" sz="2800" dirty="0"/>
              <a:t>Health Information Exchange</a:t>
            </a:r>
            <a:r>
              <a:rPr lang="en-US" sz="2800" dirty="0"/>
              <a:t>s</a:t>
            </a:r>
            <a:r>
              <a:rPr lang="en" sz="2800" dirty="0"/>
              <a:t> (HIE</a:t>
            </a:r>
            <a:r>
              <a:rPr lang="en-US" sz="2800" dirty="0"/>
              <a:t>s</a:t>
            </a:r>
            <a:r>
              <a:rPr lang="en" sz="2800" dirty="0"/>
              <a:t>)</a:t>
            </a:r>
            <a:endParaRPr sz="2800" dirty="0"/>
          </a:p>
        </p:txBody>
      </p:sp>
      <p:sp>
        <p:nvSpPr>
          <p:cNvPr id="151" name="Google Shape;151;p29"/>
          <p:cNvSpPr txBox="1">
            <a:spLocks noGrp="1"/>
          </p:cNvSpPr>
          <p:nvPr>
            <p:ph type="body" idx="4294967295"/>
          </p:nvPr>
        </p:nvSpPr>
        <p:spPr>
          <a:xfrm>
            <a:off x="449826" y="1165225"/>
            <a:ext cx="8086162" cy="704850"/>
          </a:xfrm>
          <a:prstGeom prst="rect">
            <a:avLst/>
          </a:prstGeom>
          <a:noFill/>
          <a:ln>
            <a:noFill/>
          </a:ln>
        </p:spPr>
        <p:txBody>
          <a:bodyPr spcFirstLastPara="1" wrap="square" lIns="68575" tIns="34275" rIns="68575" bIns="34275" anchor="t" anchorCtr="0">
            <a:normAutofit lnSpcReduction="10000"/>
          </a:bodyPr>
          <a:lstStyle/>
          <a:p>
            <a:pPr marL="177800" lvl="0" indent="-171450">
              <a:spcBef>
                <a:spcPts val="0"/>
              </a:spcBef>
              <a:buSzPts val="2100"/>
            </a:pPr>
            <a:r>
              <a:rPr lang="en-US" sz="2400" dirty="0">
                <a:solidFill>
                  <a:schemeClr val="tx1"/>
                </a:solidFill>
                <a:latin typeface="Times New Roman" panose="02020603050405020304" pitchFamily="18" charset="0"/>
                <a:cs typeface="Times New Roman" panose="02020603050405020304" pitchFamily="18" charset="0"/>
              </a:rPr>
              <a:t>HIEs aggregate data in ways that no single institution, or EMR, can match </a:t>
            </a:r>
            <a:endParaRPr sz="2400" dirty="0">
              <a:solidFill>
                <a:schemeClr val="tx1"/>
              </a:solidFill>
              <a:latin typeface="Times New Roman" panose="02020603050405020304" pitchFamily="18" charset="0"/>
              <a:cs typeface="Times New Roman" panose="02020603050405020304" pitchFamily="18" charset="0"/>
            </a:endParaRPr>
          </a:p>
          <a:p>
            <a:pPr marL="177800" lvl="0" indent="-38100" algn="l" rtl="0">
              <a:lnSpc>
                <a:spcPct val="90000"/>
              </a:lnSpc>
              <a:spcBef>
                <a:spcPts val="800"/>
              </a:spcBef>
              <a:spcAft>
                <a:spcPts val="0"/>
              </a:spcAft>
              <a:buSzPts val="2100"/>
              <a:buNone/>
            </a:pPr>
            <a:endParaRPr dirty="0">
              <a:solidFill>
                <a:schemeClr val="tx1"/>
              </a:solidFill>
            </a:endParaRPr>
          </a:p>
        </p:txBody>
      </p:sp>
      <p:pic>
        <p:nvPicPr>
          <p:cNvPr id="2" name="Picture 1" descr="Image of a map with all the Healthix participating sites.">
            <a:extLst>
              <a:ext uri="{FF2B5EF4-FFF2-40B4-BE49-F238E27FC236}">
                <a16:creationId xmlns:a16="http://schemas.microsoft.com/office/drawing/2014/main" id="{A25BEEB1-774A-4267-990A-5058D39A302B}"/>
              </a:ext>
            </a:extLst>
          </p:cNvPr>
          <p:cNvPicPr>
            <a:picLocks noChangeAspect="1"/>
          </p:cNvPicPr>
          <p:nvPr/>
        </p:nvPicPr>
        <p:blipFill>
          <a:blip r:embed="rId3"/>
          <a:stretch>
            <a:fillRect/>
          </a:stretch>
        </p:blipFill>
        <p:spPr>
          <a:xfrm>
            <a:off x="449826" y="2071016"/>
            <a:ext cx="5933059" cy="2404820"/>
          </a:xfrm>
          <a:prstGeom prst="rect">
            <a:avLst/>
          </a:prstGeom>
        </p:spPr>
      </p:pic>
      <p:sp>
        <p:nvSpPr>
          <p:cNvPr id="3" name="TextBox 2">
            <a:extLst>
              <a:ext uri="{FF2B5EF4-FFF2-40B4-BE49-F238E27FC236}">
                <a16:creationId xmlns:a16="http://schemas.microsoft.com/office/drawing/2014/main" id="{CC6E66E1-69AD-49F9-8D58-6F855FB6A48B}"/>
              </a:ext>
            </a:extLst>
          </p:cNvPr>
          <p:cNvSpPr txBox="1"/>
          <p:nvPr/>
        </p:nvSpPr>
        <p:spPr>
          <a:xfrm>
            <a:off x="6647754" y="2071016"/>
            <a:ext cx="2496246" cy="1477328"/>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Healthix</a:t>
            </a:r>
          </a:p>
          <a:p>
            <a:pPr lvl="1"/>
            <a:r>
              <a:rPr lang="en-US" sz="1800" dirty="0">
                <a:latin typeface="Times New Roman" panose="02020603050405020304" pitchFamily="18" charset="0"/>
                <a:cs typeface="Times New Roman" panose="02020603050405020304" pitchFamily="18" charset="0"/>
              </a:rPr>
              <a:t>&gt; 20,000,000 patient records</a:t>
            </a:r>
          </a:p>
          <a:p>
            <a:r>
              <a:rPr lang="en-US" sz="1800" dirty="0">
                <a:latin typeface="Times New Roman" panose="02020603050405020304" pitchFamily="18" charset="0"/>
                <a:cs typeface="Times New Roman" panose="02020603050405020304" pitchFamily="18" charset="0"/>
              </a:rPr>
              <a:t>&gt; 8,000 contributing organizations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C168A3-83C1-4118-9F17-8399C9805E9A}"/>
              </a:ext>
            </a:extLst>
          </p:cNvPr>
          <p:cNvPicPr>
            <a:picLocks noChangeAspect="1"/>
          </p:cNvPicPr>
          <p:nvPr/>
        </p:nvPicPr>
        <p:blipFill>
          <a:blip r:embed="rId2"/>
          <a:stretch>
            <a:fillRect/>
          </a:stretch>
        </p:blipFill>
        <p:spPr>
          <a:xfrm>
            <a:off x="501444" y="162586"/>
            <a:ext cx="8413955" cy="4607642"/>
          </a:xfrm>
          <a:prstGeom prst="rect">
            <a:avLst/>
          </a:prstGeom>
        </p:spPr>
      </p:pic>
      <p:sp>
        <p:nvSpPr>
          <p:cNvPr id="3" name="Rectangle 2">
            <a:extLst>
              <a:ext uri="{FF2B5EF4-FFF2-40B4-BE49-F238E27FC236}">
                <a16:creationId xmlns:a16="http://schemas.microsoft.com/office/drawing/2014/main" id="{EA8EED2F-0366-472E-8273-F95CFC784A5D}"/>
              </a:ext>
            </a:extLst>
          </p:cNvPr>
          <p:cNvSpPr/>
          <p:nvPr/>
        </p:nvSpPr>
        <p:spPr>
          <a:xfrm>
            <a:off x="6478513" y="4770229"/>
            <a:ext cx="2436886" cy="307777"/>
          </a:xfrm>
          <a:prstGeom prst="rect">
            <a:avLst/>
          </a:prstGeom>
        </p:spPr>
        <p:txBody>
          <a:bodyPr wrap="none">
            <a:spAutoFit/>
          </a:bodyPr>
          <a:lstStyle/>
          <a:p>
            <a:r>
              <a:rPr lang="en-US" dirty="0"/>
              <a:t>2019 SHIEC Survey Results</a:t>
            </a:r>
          </a:p>
        </p:txBody>
      </p:sp>
      <p:sp>
        <p:nvSpPr>
          <p:cNvPr id="4" name="Rectangle 3">
            <a:extLst>
              <a:ext uri="{FF2B5EF4-FFF2-40B4-BE49-F238E27FC236}">
                <a16:creationId xmlns:a16="http://schemas.microsoft.com/office/drawing/2014/main" id="{2A0AA5DE-8D8C-47EC-A495-D56151C975B9}"/>
              </a:ext>
            </a:extLst>
          </p:cNvPr>
          <p:cNvSpPr/>
          <p:nvPr/>
        </p:nvSpPr>
        <p:spPr>
          <a:xfrm>
            <a:off x="4970668" y="4770228"/>
            <a:ext cx="1669047" cy="307777"/>
          </a:xfrm>
          <a:prstGeom prst="rect">
            <a:avLst/>
          </a:prstGeom>
        </p:spPr>
        <p:txBody>
          <a:bodyPr wrap="none">
            <a:spAutoFit/>
          </a:bodyPr>
          <a:lstStyle/>
          <a:p>
            <a:r>
              <a:rPr lang="en-US" dirty="0"/>
              <a:t>David C. Kendrick,</a:t>
            </a:r>
          </a:p>
        </p:txBody>
      </p:sp>
    </p:spTree>
    <p:extLst>
      <p:ext uri="{BB962C8B-B14F-4D97-AF65-F5344CB8AC3E}">
        <p14:creationId xmlns:p14="http://schemas.microsoft.com/office/powerpoint/2010/main" val="21367109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 NYP template" id="{FE716DA7-E891-4368-80E9-D2988A9E4BDE}" vid="{E2A7AA94-F140-4C54-87A6-010839A78D70}"/>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CBE11EF39A948ADDA3148EA68A94C" ma:contentTypeVersion="16" ma:contentTypeDescription="Create a new document." ma:contentTypeScope="" ma:versionID="bcd54f76418a192790436eb033f0c51f">
  <xsd:schema xmlns:xsd="http://www.w3.org/2001/XMLSchema" xmlns:xs="http://www.w3.org/2001/XMLSchema" xmlns:p="http://schemas.microsoft.com/office/2006/metadata/properties" xmlns:ns2="ce788b1a-0cd9-44e2-b0ad-28c128cb679f" xmlns:ns3="fc574dd8-d223-435b-b7bf-32c01d3885c9" targetNamespace="http://schemas.microsoft.com/office/2006/metadata/properties" ma:root="true" ma:fieldsID="b9a9f03f9df5e8f201a5857d073e51cd" ns2:_="" ns3:_="">
    <xsd:import namespace="ce788b1a-0cd9-44e2-b0ad-28c128cb679f"/>
    <xsd:import namespace="fc574dd8-d223-435b-b7bf-32c01d3885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788b1a-0cd9-44e2-b0ad-28c128cb67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aadd20-2b3d-43e3-a02e-c3f3d205a2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574dd8-d223-435b-b7bf-32c01d3885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7f3cc5-b024-4525-9be7-ac60a100d9aa}" ma:internalName="TaxCatchAll" ma:showField="CatchAllData" ma:web="fc574dd8-d223-435b-b7bf-32c01d3885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788b1a-0cd9-44e2-b0ad-28c128cb679f">
      <Terms xmlns="http://schemas.microsoft.com/office/infopath/2007/PartnerControls"/>
    </lcf76f155ced4ddcb4097134ff3c332f>
    <TaxCatchAll xmlns="fc574dd8-d223-435b-b7bf-32c01d3885c9" xsi:nil="true"/>
  </documentManagement>
</p:properties>
</file>

<file path=customXml/itemProps1.xml><?xml version="1.0" encoding="utf-8"?>
<ds:datastoreItem xmlns:ds="http://schemas.openxmlformats.org/officeDocument/2006/customXml" ds:itemID="{DDA39B3A-3017-4A26-BE5F-9FAB0C8745A2}"/>
</file>

<file path=customXml/itemProps2.xml><?xml version="1.0" encoding="utf-8"?>
<ds:datastoreItem xmlns:ds="http://schemas.openxmlformats.org/officeDocument/2006/customXml" ds:itemID="{1683E9A2-840A-4155-BE6C-416C4765A903}"/>
</file>

<file path=customXml/itemProps3.xml><?xml version="1.0" encoding="utf-8"?>
<ds:datastoreItem xmlns:ds="http://schemas.openxmlformats.org/officeDocument/2006/customXml" ds:itemID="{4CCD0B4D-52E8-40F1-BD76-3CD3217E784A}"/>
</file>

<file path=docProps/app.xml><?xml version="1.0" encoding="utf-8"?>
<Properties xmlns="http://schemas.openxmlformats.org/officeDocument/2006/extended-properties" xmlns:vt="http://schemas.openxmlformats.org/officeDocument/2006/docPropsVTypes">
  <Template/>
  <TotalTime>6201</TotalTime>
  <Words>1403</Words>
  <Application>Microsoft Office PowerPoint</Application>
  <PresentationFormat>On-screen Show (16:9)</PresentationFormat>
  <Paragraphs>147</Paragraphs>
  <Slides>27</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Calibri Light</vt:lpstr>
      <vt:lpstr>Calibri</vt:lpstr>
      <vt:lpstr>Times New Roman</vt:lpstr>
      <vt:lpstr>Arial</vt:lpstr>
      <vt:lpstr>1_Office Theme</vt:lpstr>
      <vt:lpstr>2_Office Theme</vt:lpstr>
      <vt:lpstr>Office Theme</vt:lpstr>
      <vt:lpstr>PowerPoint Presentation</vt:lpstr>
      <vt:lpstr>Re-Engagement of PLWH who are Lost-To-Follow-Up (LTFU)</vt:lpstr>
      <vt:lpstr> </vt:lpstr>
      <vt:lpstr>Identifying, Outreaching, and Engaging PLWH who are LTFU at the Population (or Community) Level is Challenging </vt:lpstr>
      <vt:lpstr>PowerPoint Presentation</vt:lpstr>
      <vt:lpstr>The HASA/Healthix Bottom-Up Project</vt:lpstr>
      <vt:lpstr>PowerPoint Presentation</vt:lpstr>
      <vt:lpstr>Health Information Exchanges (HIEs)</vt:lpstr>
      <vt:lpstr>PowerPoint Presentation</vt:lpstr>
      <vt:lpstr>PowerPoint Presentation</vt:lpstr>
      <vt:lpstr>PowerPoint Presentation</vt:lpstr>
      <vt:lpstr>Healthix Data Sources</vt:lpstr>
      <vt:lpstr>A Critical HIE Data Source Addition in NYC: HASA</vt:lpstr>
      <vt:lpstr>HASA Healthix Bottom-Up Project</vt:lpstr>
      <vt:lpstr>Drilling Down: The Monthly LTFU Subscription List aka the challenge of developing useful community and population IT health tools</vt:lpstr>
      <vt:lpstr>Creating a Monthly LTFU Subscription file</vt:lpstr>
      <vt:lpstr>Creating a Monthly LTFU Subscription file</vt:lpstr>
      <vt:lpstr>Drilling down: Step 1. Generate PLWH Master File</vt:lpstr>
      <vt:lpstr>Drilling down: Step 1. Generate PLWH Master File</vt:lpstr>
      <vt:lpstr>Put it all together….</vt:lpstr>
      <vt:lpstr>The Bottom-Up Project Partners</vt:lpstr>
      <vt:lpstr>PowerPoint Presentation</vt:lpstr>
      <vt:lpstr>And our Healthcare Systems are Complex Entities</vt:lpstr>
      <vt:lpstr>Multi-Institutional HIV Care Engagement Dashboards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Health Information Exchanges to Re-engage Hardest to Reach People Living with HIV</dc:title>
  <dc:creator>Sharen I. Duke</dc:creator>
  <cp:lastModifiedBy>Isia Benson</cp:lastModifiedBy>
  <cp:revision>95</cp:revision>
  <dcterms:modified xsi:type="dcterms:W3CDTF">2022-12-13T18:22:10Z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0x01010045ECBE11EF39A948ADDA3148EA68A94C</vt:lpwstr>
  </property>
</Properties>
</file>