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wdp" ContentType="image/vnd.ms-photo"/>
  <Default Extension="gif" ContentType="image/gif"/>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charts/chart2.xml" ContentType="application/vnd.openxmlformats-officedocument.drawingml.chart+xml"/>
  <Override PartName="/ppt/drawings/drawing1.xml" ContentType="application/vnd.openxmlformats-officedocument.drawingml.chartshapes+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45.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46.xml" ContentType="application/vnd.openxmlformats-officedocument.presentationml.notesSlide+xml"/>
  <Override PartName="/ppt/notesSlides/notesSlide4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notesMasterIdLst>
    <p:notesMasterId r:id="rId85"/>
  </p:notesMasterIdLst>
  <p:handoutMasterIdLst>
    <p:handoutMasterId r:id="rId86"/>
  </p:handoutMasterIdLst>
  <p:sldIdLst>
    <p:sldId id="426" r:id="rId2"/>
    <p:sldId id="440" r:id="rId3"/>
    <p:sldId id="321" r:id="rId4"/>
    <p:sldId id="540" r:id="rId5"/>
    <p:sldId id="552" r:id="rId6"/>
    <p:sldId id="441" r:id="rId7"/>
    <p:sldId id="489" r:id="rId8"/>
    <p:sldId id="443" r:id="rId9"/>
    <p:sldId id="444" r:id="rId10"/>
    <p:sldId id="445" r:id="rId11"/>
    <p:sldId id="541" r:id="rId12"/>
    <p:sldId id="573" r:id="rId13"/>
    <p:sldId id="446" r:id="rId14"/>
    <p:sldId id="557" r:id="rId15"/>
    <p:sldId id="386" r:id="rId16"/>
    <p:sldId id="433" r:id="rId17"/>
    <p:sldId id="387" r:id="rId18"/>
    <p:sldId id="542" r:id="rId19"/>
    <p:sldId id="556" r:id="rId20"/>
    <p:sldId id="543" r:id="rId21"/>
    <p:sldId id="544" r:id="rId22"/>
    <p:sldId id="545" r:id="rId23"/>
    <p:sldId id="546" r:id="rId24"/>
    <p:sldId id="547" r:id="rId25"/>
    <p:sldId id="388" r:id="rId26"/>
    <p:sldId id="488" r:id="rId27"/>
    <p:sldId id="435" r:id="rId28"/>
    <p:sldId id="358" r:id="rId29"/>
    <p:sldId id="429" r:id="rId30"/>
    <p:sldId id="390" r:id="rId31"/>
    <p:sldId id="566" r:id="rId32"/>
    <p:sldId id="491" r:id="rId33"/>
    <p:sldId id="393" r:id="rId34"/>
    <p:sldId id="374" r:id="rId35"/>
    <p:sldId id="492" r:id="rId36"/>
    <p:sldId id="438" r:id="rId37"/>
    <p:sldId id="353" r:id="rId38"/>
    <p:sldId id="364" r:id="rId39"/>
    <p:sldId id="356" r:id="rId40"/>
    <p:sldId id="357" r:id="rId41"/>
    <p:sldId id="565" r:id="rId42"/>
    <p:sldId id="558" r:id="rId43"/>
    <p:sldId id="559" r:id="rId44"/>
    <p:sldId id="560" r:id="rId45"/>
    <p:sldId id="467" r:id="rId46"/>
    <p:sldId id="493" r:id="rId47"/>
    <p:sldId id="466" r:id="rId48"/>
    <p:sldId id="470" r:id="rId49"/>
    <p:sldId id="561" r:id="rId50"/>
    <p:sldId id="569" r:id="rId51"/>
    <p:sldId id="570" r:id="rId52"/>
    <p:sldId id="571" r:id="rId53"/>
    <p:sldId id="572" r:id="rId54"/>
    <p:sldId id="563" r:id="rId55"/>
    <p:sldId id="564" r:id="rId56"/>
    <p:sldId id="497" r:id="rId57"/>
    <p:sldId id="498" r:id="rId58"/>
    <p:sldId id="499" r:id="rId59"/>
    <p:sldId id="500" r:id="rId60"/>
    <p:sldId id="501" r:id="rId61"/>
    <p:sldId id="502" r:id="rId62"/>
    <p:sldId id="503" r:id="rId63"/>
    <p:sldId id="504" r:id="rId64"/>
    <p:sldId id="505" r:id="rId65"/>
    <p:sldId id="427" r:id="rId66"/>
    <p:sldId id="512" r:id="rId67"/>
    <p:sldId id="514" r:id="rId68"/>
    <p:sldId id="513" r:id="rId69"/>
    <p:sldId id="568" r:id="rId70"/>
    <p:sldId id="417" r:id="rId71"/>
    <p:sldId id="554" r:id="rId72"/>
    <p:sldId id="555" r:id="rId73"/>
    <p:sldId id="574" r:id="rId74"/>
    <p:sldId id="567" r:id="rId75"/>
    <p:sldId id="418" r:id="rId76"/>
    <p:sldId id="494" r:id="rId77"/>
    <p:sldId id="420" r:id="rId78"/>
    <p:sldId id="484" r:id="rId79"/>
    <p:sldId id="419" r:id="rId80"/>
    <p:sldId id="422" r:id="rId81"/>
    <p:sldId id="549" r:id="rId82"/>
    <p:sldId id="553" r:id="rId83"/>
    <p:sldId id="495" r:id="rId84"/>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110" autoAdjust="0"/>
    <p:restoredTop sz="86704" autoAdjust="0"/>
  </p:normalViewPr>
  <p:slideViewPr>
    <p:cSldViewPr>
      <p:cViewPr>
        <p:scale>
          <a:sx n="70" d="100"/>
          <a:sy n="70" d="100"/>
        </p:scale>
        <p:origin x="-1680" y="-330"/>
      </p:cViewPr>
      <p:guideLst>
        <p:guide orient="horz" pos="2160"/>
        <p:guide pos="2880"/>
      </p:guideLst>
    </p:cSldViewPr>
  </p:slideViewPr>
  <p:outlineViewPr>
    <p:cViewPr>
      <p:scale>
        <a:sx n="33" d="100"/>
        <a:sy n="33" d="100"/>
      </p:scale>
      <p:origin x="0" y="27456"/>
    </p:cViewPr>
  </p:outlineViewPr>
  <p:notesTextViewPr>
    <p:cViewPr>
      <p:scale>
        <a:sx n="100" d="100"/>
        <a:sy n="100" d="100"/>
      </p:scale>
      <p:origin x="0" y="0"/>
    </p:cViewPr>
  </p:notesTextViewPr>
  <p:sorterViewPr>
    <p:cViewPr>
      <p:scale>
        <a:sx n="170" d="100"/>
        <a:sy n="170" d="100"/>
      </p:scale>
      <p:origin x="0" y="4425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tableStyles" Target="tableStyles.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2007_Workbook1.xlsx"/></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Office_Excel_2007_Workbook4.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a:lstStyle/>
          <a:p>
            <a:pPr>
              <a:defRPr sz="1800"/>
            </a:pPr>
            <a:r>
              <a:rPr lang="en-US" sz="1800" b="1" i="0" u="none" strike="noStrike" baseline="0" dirty="0" smtClean="0"/>
              <a:t>Among chronic conditions, HIV/AIDS has one of the highest 30-day readmission rates</a:t>
            </a:r>
            <a:endParaRPr lang="en-US" sz="1800" dirty="0"/>
          </a:p>
        </c:rich>
      </c:tx>
      <c:layout/>
      <c:overlay val="0"/>
    </c:title>
    <c:autoTitleDeleted val="0"/>
    <c:plotArea>
      <c:layout>
        <c:manualLayout>
          <c:layoutTarget val="inner"/>
          <c:xMode val="edge"/>
          <c:yMode val="edge"/>
          <c:x val="0.10120395824073196"/>
          <c:y val="0.16456105968434306"/>
          <c:w val="0.89419040012629891"/>
          <c:h val="0.56334598415248649"/>
        </c:manualLayout>
      </c:layout>
      <c:barChart>
        <c:barDir val="col"/>
        <c:grouping val="clustered"/>
        <c:varyColors val="0"/>
        <c:ser>
          <c:idx val="0"/>
          <c:order val="0"/>
          <c:tx>
            <c:strRef>
              <c:f>Sheet1!$B$1</c:f>
              <c:strCache>
                <c:ptCount val="1"/>
                <c:pt idx="0">
                  <c:v>30-Day Readmission Rate</c:v>
                </c:pt>
              </c:strCache>
            </c:strRef>
          </c:tx>
          <c:invertIfNegative val="0"/>
          <c:dPt>
            <c:idx val="1"/>
            <c:invertIfNegative val="0"/>
            <c:bubble3D val="0"/>
            <c:spPr>
              <a:solidFill>
                <a:schemeClr val="accent3">
                  <a:lumMod val="50000"/>
                </a:schemeClr>
              </a:solidFill>
            </c:spPr>
          </c:dPt>
          <c:dLbls>
            <c:dLbl>
              <c:idx val="1"/>
              <c:layout/>
              <c:tx>
                <c:rich>
                  <a:bodyPr/>
                  <a:lstStyle/>
                  <a:p>
                    <a:pPr>
                      <a:defRPr sz="2000"/>
                    </a:pPr>
                    <a:r>
                      <a:rPr lang="en-US" sz="2000" b="1" dirty="0"/>
                      <a:t>25%</a:t>
                    </a:r>
                  </a:p>
                </c:rich>
              </c:tx>
              <c:spPr/>
              <c:dLblPos val="outEnd"/>
              <c:showLegendKey val="0"/>
              <c:showVal val="1"/>
              <c:showCatName val="0"/>
              <c:showSerName val="0"/>
              <c:showPercent val="0"/>
              <c:showBubbleSize val="0"/>
            </c:dLbl>
            <c:txPr>
              <a:bodyPr/>
              <a:lstStyle/>
              <a:p>
                <a:pPr>
                  <a:defRPr sz="1600"/>
                </a:pPr>
                <a:endParaRPr lang="en-US"/>
              </a:p>
            </c:txPr>
            <c:dLblPos val="outEnd"/>
            <c:showLegendKey val="0"/>
            <c:showVal val="1"/>
            <c:showCatName val="0"/>
            <c:showSerName val="0"/>
            <c:showPercent val="0"/>
            <c:showBubbleSize val="0"/>
            <c:showLeaderLines val="0"/>
          </c:dLbls>
          <c:cat>
            <c:strRef>
              <c:f>Sheet1!$A$2:$A$8</c:f>
              <c:strCache>
                <c:ptCount val="7"/>
                <c:pt idx="0">
                  <c:v>Heart Failure</c:v>
                </c:pt>
                <c:pt idx="1">
                  <c:v>HIV/AIDS</c:v>
                </c:pt>
                <c:pt idx="2">
                  <c:v>AMI</c:v>
                </c:pt>
                <c:pt idx="3">
                  <c:v>COPD</c:v>
                </c:pt>
                <c:pt idx="4">
                  <c:v>Diabetes</c:v>
                </c:pt>
                <c:pt idx="5">
                  <c:v>Depression</c:v>
                </c:pt>
                <c:pt idx="6">
                  <c:v>Overall</c:v>
                </c:pt>
              </c:strCache>
            </c:strRef>
          </c:cat>
          <c:val>
            <c:numRef>
              <c:f>Sheet1!$B$2:$B$8</c:f>
              <c:numCache>
                <c:formatCode>0%</c:formatCode>
                <c:ptCount val="7"/>
                <c:pt idx="0">
                  <c:v>0.26</c:v>
                </c:pt>
                <c:pt idx="1">
                  <c:v>0.25</c:v>
                </c:pt>
                <c:pt idx="2">
                  <c:v>0.23</c:v>
                </c:pt>
                <c:pt idx="3">
                  <c:v>0.23</c:v>
                </c:pt>
                <c:pt idx="4">
                  <c:v>0.21000000000000021</c:v>
                </c:pt>
                <c:pt idx="5">
                  <c:v>0.18000000000000024</c:v>
                </c:pt>
                <c:pt idx="6">
                  <c:v>0.16000000000000017</c:v>
                </c:pt>
              </c:numCache>
            </c:numRef>
          </c:val>
        </c:ser>
        <c:ser>
          <c:idx val="1"/>
          <c:order val="1"/>
          <c:tx>
            <c:strRef>
              <c:f>Sheet1!$C$1</c:f>
              <c:strCache>
                <c:ptCount val="1"/>
              </c:strCache>
            </c:strRef>
          </c:tx>
          <c:invertIfNegative val="0"/>
          <c:cat>
            <c:strRef>
              <c:f>Sheet1!$A$2:$A$8</c:f>
              <c:strCache>
                <c:ptCount val="7"/>
                <c:pt idx="0">
                  <c:v>Heart Failure</c:v>
                </c:pt>
                <c:pt idx="1">
                  <c:v>HIV/AIDS</c:v>
                </c:pt>
                <c:pt idx="2">
                  <c:v>AMI</c:v>
                </c:pt>
                <c:pt idx="3">
                  <c:v>COPD</c:v>
                </c:pt>
                <c:pt idx="4">
                  <c:v>Diabetes</c:v>
                </c:pt>
                <c:pt idx="5">
                  <c:v>Depression</c:v>
                </c:pt>
                <c:pt idx="6">
                  <c:v>Overall</c:v>
                </c:pt>
              </c:strCache>
            </c:strRef>
          </c:cat>
          <c:val>
            <c:numRef>
              <c:f>Sheet1!$C$2:$C$8</c:f>
              <c:numCache>
                <c:formatCode>General</c:formatCode>
                <c:ptCount val="7"/>
              </c:numCache>
            </c:numRef>
          </c:val>
        </c:ser>
        <c:dLbls>
          <c:showLegendKey val="0"/>
          <c:showVal val="0"/>
          <c:showCatName val="0"/>
          <c:showSerName val="0"/>
          <c:showPercent val="0"/>
          <c:showBubbleSize val="0"/>
        </c:dLbls>
        <c:gapWidth val="75"/>
        <c:overlap val="-25"/>
        <c:axId val="92026368"/>
        <c:axId val="92027904"/>
      </c:barChart>
      <c:catAx>
        <c:axId val="92026368"/>
        <c:scaling>
          <c:orientation val="minMax"/>
        </c:scaling>
        <c:delete val="0"/>
        <c:axPos val="b"/>
        <c:majorTickMark val="none"/>
        <c:minorTickMark val="none"/>
        <c:tickLblPos val="nextTo"/>
        <c:crossAx val="92027904"/>
        <c:crosses val="autoZero"/>
        <c:auto val="1"/>
        <c:lblAlgn val="ctr"/>
        <c:lblOffset val="100"/>
        <c:noMultiLvlLbl val="0"/>
      </c:catAx>
      <c:valAx>
        <c:axId val="92027904"/>
        <c:scaling>
          <c:orientation val="minMax"/>
        </c:scaling>
        <c:delete val="0"/>
        <c:axPos val="l"/>
        <c:majorGridlines/>
        <c:numFmt formatCode="0%" sourceLinked="1"/>
        <c:majorTickMark val="none"/>
        <c:minorTickMark val="none"/>
        <c:tickLblPos val="nextTo"/>
        <c:spPr>
          <a:ln w="9525">
            <a:noFill/>
          </a:ln>
        </c:spPr>
        <c:crossAx val="92026368"/>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a:t>30-Day Readmission </a:t>
            </a:r>
            <a:r>
              <a:rPr lang="en-US" dirty="0" smtClean="0"/>
              <a:t>Rate Trending at Affiliated Hospital</a:t>
            </a:r>
            <a:endParaRPr lang="en-US" dirty="0"/>
          </a:p>
        </c:rich>
      </c:tx>
      <c:layout/>
      <c:overlay val="0"/>
    </c:title>
    <c:autoTitleDeleted val="0"/>
    <c:plotArea>
      <c:layout>
        <c:manualLayout>
          <c:layoutTarget val="inner"/>
          <c:xMode val="edge"/>
          <c:yMode val="edge"/>
          <c:x val="0.12693188972368835"/>
          <c:y val="0.1465695538057743"/>
          <c:w val="0.85664100651933794"/>
          <c:h val="0.70230971128608932"/>
        </c:manualLayout>
      </c:layout>
      <c:barChart>
        <c:barDir val="col"/>
        <c:grouping val="clustered"/>
        <c:varyColors val="0"/>
        <c:ser>
          <c:idx val="0"/>
          <c:order val="0"/>
          <c:tx>
            <c:strRef>
              <c:f>Sheet1!$B$1</c:f>
              <c:strCache>
                <c:ptCount val="1"/>
                <c:pt idx="0">
                  <c:v>30-Day Readmission Rate</c:v>
                </c:pt>
              </c:strCache>
            </c:strRef>
          </c:tx>
          <c:invertIfNegative val="0"/>
          <c:dLbls>
            <c:txPr>
              <a:bodyPr/>
              <a:lstStyle/>
              <a:p>
                <a:pPr>
                  <a:defRPr sz="2400" b="1">
                    <a:solidFill>
                      <a:schemeClr val="bg1"/>
                    </a:solidFill>
                  </a:defRPr>
                </a:pPr>
                <a:endParaRPr lang="en-US"/>
              </a:p>
            </c:txPr>
            <c:dLblPos val="ctr"/>
            <c:showLegendKey val="0"/>
            <c:showVal val="1"/>
            <c:showCatName val="0"/>
            <c:showSerName val="0"/>
            <c:showPercent val="0"/>
            <c:showBubbleSize val="0"/>
            <c:showLeaderLines val="0"/>
          </c:dLbls>
          <c:cat>
            <c:strRef>
              <c:f>Sheet1!$A$2:$A$3</c:f>
              <c:strCache>
                <c:ptCount val="2"/>
                <c:pt idx="0">
                  <c:v>Discharges 7/1/2010-8/31/2011 (n=160)</c:v>
                </c:pt>
                <c:pt idx="1">
                  <c:v>Discharges 9/1/2011-3/1/2012 (n=59)</c:v>
                </c:pt>
              </c:strCache>
            </c:strRef>
          </c:cat>
          <c:val>
            <c:numRef>
              <c:f>Sheet1!$B$2:$B$3</c:f>
              <c:numCache>
                <c:formatCode>0.0%</c:formatCode>
                <c:ptCount val="2"/>
                <c:pt idx="0">
                  <c:v>0.189</c:v>
                </c:pt>
                <c:pt idx="1">
                  <c:v>8.8999999999999996E-2</c:v>
                </c:pt>
              </c:numCache>
            </c:numRef>
          </c:val>
        </c:ser>
        <c:dLbls>
          <c:showLegendKey val="0"/>
          <c:showVal val="1"/>
          <c:showCatName val="0"/>
          <c:showSerName val="0"/>
          <c:showPercent val="0"/>
          <c:showBubbleSize val="0"/>
        </c:dLbls>
        <c:gapWidth val="150"/>
        <c:axId val="170880384"/>
        <c:axId val="170912000"/>
      </c:barChart>
      <c:catAx>
        <c:axId val="170880384"/>
        <c:scaling>
          <c:orientation val="minMax"/>
        </c:scaling>
        <c:delete val="0"/>
        <c:axPos val="b"/>
        <c:majorTickMark val="out"/>
        <c:minorTickMark val="none"/>
        <c:tickLblPos val="nextTo"/>
        <c:crossAx val="170912000"/>
        <c:crosses val="autoZero"/>
        <c:auto val="1"/>
        <c:lblAlgn val="ctr"/>
        <c:lblOffset val="100"/>
        <c:noMultiLvlLbl val="0"/>
      </c:catAx>
      <c:valAx>
        <c:axId val="170912000"/>
        <c:scaling>
          <c:orientation val="minMax"/>
        </c:scaling>
        <c:delete val="0"/>
        <c:axPos val="l"/>
        <c:majorGridlines/>
        <c:numFmt formatCode="0.0%" sourceLinked="1"/>
        <c:majorTickMark val="out"/>
        <c:minorTickMark val="none"/>
        <c:tickLblPos val="nextTo"/>
        <c:crossAx val="170880384"/>
        <c:crosses val="autoZero"/>
        <c:crossBetween val="between"/>
      </c:valAx>
    </c:plotArea>
    <c:plotVisOnly val="1"/>
    <c:dispBlanksAs val="gap"/>
    <c:showDLblsOverMax val="0"/>
  </c:chart>
  <c:txPr>
    <a:bodyPr/>
    <a:lstStyle/>
    <a:p>
      <a:pPr>
        <a:defRPr sz="1800"/>
      </a:pPr>
      <a:endParaRPr lang="en-US"/>
    </a:p>
  </c:txPr>
  <c:externalData r:id="rId1">
    <c:autoUpdate val="0"/>
  </c:externalData>
  <c:userShapes r:id="rId2"/>
</c:chartSpace>
</file>

<file path=ppt/diagrams/_rels/data6.xml.rels><?xml version="1.0" encoding="UTF-8" standalone="yes"?>
<Relationships xmlns="http://schemas.openxmlformats.org/package/2006/relationships"><Relationship Id="rId1" Type="http://schemas.openxmlformats.org/officeDocument/2006/relationships/image" Target="../media/image39.png"/></Relationships>
</file>

<file path=ppt/diagrams/_rels/data9.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76.png"/><Relationship Id="rId1" Type="http://schemas.openxmlformats.org/officeDocument/2006/relationships/image" Target="../media/image75.png"/></Relationships>
</file>

<file path=ppt/diagrams/_rels/drawing6.xml.rels><?xml version="1.0" encoding="UTF-8" standalone="yes"?>
<Relationships xmlns="http://schemas.openxmlformats.org/package/2006/relationships"><Relationship Id="rId1" Type="http://schemas.openxmlformats.org/officeDocument/2006/relationships/image" Target="../media/image39.png"/></Relationships>
</file>

<file path=ppt/diagrams/_rels/drawing9.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76.png"/><Relationship Id="rId1" Type="http://schemas.openxmlformats.org/officeDocument/2006/relationships/image" Target="../media/image75.pn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33">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A86D2EC-AD49-4F6D-AA05-913DF881AED1}" type="doc">
      <dgm:prSet loTypeId="urn:microsoft.com/office/officeart/2005/8/layout/hProcess4" loCatId="process" qsTypeId="urn:microsoft.com/office/officeart/2005/8/quickstyle/simple1" qsCatId="simple" csTypeId="urn:microsoft.com/office/officeart/2005/8/colors/colorful1" csCatId="colorful" phldr="1"/>
      <dgm:spPr/>
    </dgm:pt>
    <dgm:pt modelId="{D5FB7EE8-E7C8-4397-BA34-D38E883A9815}">
      <dgm:prSet phldrT="[Text]"/>
      <dgm:spPr/>
      <dgm:t>
        <a:bodyPr/>
        <a:lstStyle/>
        <a:p>
          <a:r>
            <a:rPr lang="en-US" dirty="0" smtClean="0"/>
            <a:t>Opportunity</a:t>
          </a:r>
          <a:endParaRPr lang="en-US" dirty="0"/>
        </a:p>
      </dgm:t>
    </dgm:pt>
    <dgm:pt modelId="{5C86A849-373C-4760-843B-683AF7A3D3A8}" type="parTrans" cxnId="{596D985B-1774-4DCE-8955-B81C0612602B}">
      <dgm:prSet/>
      <dgm:spPr/>
      <dgm:t>
        <a:bodyPr/>
        <a:lstStyle/>
        <a:p>
          <a:endParaRPr lang="en-US"/>
        </a:p>
      </dgm:t>
    </dgm:pt>
    <dgm:pt modelId="{47C49E41-7C27-4E39-8AFE-441A40B30B33}" type="sibTrans" cxnId="{596D985B-1774-4DCE-8955-B81C0612602B}">
      <dgm:prSet/>
      <dgm:spPr/>
      <dgm:t>
        <a:bodyPr/>
        <a:lstStyle/>
        <a:p>
          <a:endParaRPr lang="en-US"/>
        </a:p>
      </dgm:t>
    </dgm:pt>
    <dgm:pt modelId="{261C4FD7-234E-479B-A003-97550167D32F}">
      <dgm:prSet phldrT="[Text]"/>
      <dgm:spPr/>
      <dgm:t>
        <a:bodyPr/>
        <a:lstStyle/>
        <a:p>
          <a:r>
            <a:rPr lang="en-US" dirty="0" smtClean="0"/>
            <a:t>Strategy</a:t>
          </a:r>
          <a:endParaRPr lang="en-US" dirty="0"/>
        </a:p>
      </dgm:t>
    </dgm:pt>
    <dgm:pt modelId="{99B45621-5CDF-4DB2-A647-58C966373093}" type="parTrans" cxnId="{37EBB7BA-16FB-47A6-A43E-9F6BE7B48615}">
      <dgm:prSet/>
      <dgm:spPr/>
      <dgm:t>
        <a:bodyPr/>
        <a:lstStyle/>
        <a:p>
          <a:endParaRPr lang="en-US"/>
        </a:p>
      </dgm:t>
    </dgm:pt>
    <dgm:pt modelId="{1EF11386-98EB-4BFC-8611-851D6572142B}" type="sibTrans" cxnId="{37EBB7BA-16FB-47A6-A43E-9F6BE7B48615}">
      <dgm:prSet/>
      <dgm:spPr/>
      <dgm:t>
        <a:bodyPr/>
        <a:lstStyle/>
        <a:p>
          <a:endParaRPr lang="en-US"/>
        </a:p>
      </dgm:t>
    </dgm:pt>
    <dgm:pt modelId="{1D564A4B-7766-478B-8C14-7F43D16940E2}">
      <dgm:prSet phldrT="[Text]"/>
      <dgm:spPr/>
      <dgm:t>
        <a:bodyPr/>
        <a:lstStyle/>
        <a:p>
          <a:r>
            <a:rPr lang="en-US" dirty="0" smtClean="0"/>
            <a:t>Challenges and Lessons</a:t>
          </a:r>
          <a:endParaRPr lang="en-US" dirty="0"/>
        </a:p>
      </dgm:t>
    </dgm:pt>
    <dgm:pt modelId="{9CBCDB77-3D11-4E37-9E54-E076A3C68FAB}" type="parTrans" cxnId="{C7DC3CCA-781E-49F7-B201-81851A2CFA3C}">
      <dgm:prSet/>
      <dgm:spPr/>
      <dgm:t>
        <a:bodyPr/>
        <a:lstStyle/>
        <a:p>
          <a:endParaRPr lang="en-US"/>
        </a:p>
      </dgm:t>
    </dgm:pt>
    <dgm:pt modelId="{AEF87E60-7B50-4566-BC75-93847C51E6D9}" type="sibTrans" cxnId="{C7DC3CCA-781E-49F7-B201-81851A2CFA3C}">
      <dgm:prSet/>
      <dgm:spPr/>
      <dgm:t>
        <a:bodyPr/>
        <a:lstStyle/>
        <a:p>
          <a:endParaRPr lang="en-US"/>
        </a:p>
      </dgm:t>
    </dgm:pt>
    <dgm:pt modelId="{33FDDCC4-A7FA-46A0-A484-CE88908CAA26}">
      <dgm:prSet/>
      <dgm:spPr/>
      <dgm:t>
        <a:bodyPr/>
        <a:lstStyle/>
        <a:p>
          <a:r>
            <a:rPr lang="en-US" dirty="0" smtClean="0"/>
            <a:t>High hospital readmission rates among HIV+ population</a:t>
          </a:r>
          <a:endParaRPr lang="en-US" dirty="0"/>
        </a:p>
      </dgm:t>
    </dgm:pt>
    <dgm:pt modelId="{3920D721-295A-411D-9237-C157AEF96ED3}" type="parTrans" cxnId="{D64AC266-57A7-471D-861F-3D7E56D2670E}">
      <dgm:prSet/>
      <dgm:spPr/>
      <dgm:t>
        <a:bodyPr/>
        <a:lstStyle/>
        <a:p>
          <a:endParaRPr lang="en-US"/>
        </a:p>
      </dgm:t>
    </dgm:pt>
    <dgm:pt modelId="{DDA9FAB2-2211-464D-B3BD-6E30DE71E16B}" type="sibTrans" cxnId="{D64AC266-57A7-471D-861F-3D7E56D2670E}">
      <dgm:prSet/>
      <dgm:spPr/>
      <dgm:t>
        <a:bodyPr/>
        <a:lstStyle/>
        <a:p>
          <a:endParaRPr lang="en-US"/>
        </a:p>
      </dgm:t>
    </dgm:pt>
    <dgm:pt modelId="{FBD55A88-B563-4402-B78C-3BF2A6A144B7}">
      <dgm:prSet/>
      <dgm:spPr/>
      <dgm:t>
        <a:bodyPr/>
        <a:lstStyle/>
        <a:p>
          <a:r>
            <a:rPr lang="en-US" dirty="0" smtClean="0"/>
            <a:t>Introduce Lean Healthcare methodology</a:t>
          </a:r>
          <a:endParaRPr lang="en-US" dirty="0"/>
        </a:p>
      </dgm:t>
    </dgm:pt>
    <dgm:pt modelId="{EECC38D4-BBDA-4813-9362-85DD992DA994}" type="parTrans" cxnId="{09ED865E-EA1C-4AE7-9142-AE676C1901F7}">
      <dgm:prSet/>
      <dgm:spPr/>
      <dgm:t>
        <a:bodyPr/>
        <a:lstStyle/>
        <a:p>
          <a:endParaRPr lang="en-US"/>
        </a:p>
      </dgm:t>
    </dgm:pt>
    <dgm:pt modelId="{7028787B-53D3-4FAA-93C1-AD0EC2014818}" type="sibTrans" cxnId="{09ED865E-EA1C-4AE7-9142-AE676C1901F7}">
      <dgm:prSet/>
      <dgm:spPr/>
      <dgm:t>
        <a:bodyPr/>
        <a:lstStyle/>
        <a:p>
          <a:endParaRPr lang="en-US"/>
        </a:p>
      </dgm:t>
    </dgm:pt>
    <dgm:pt modelId="{C72DCFA0-160C-4D8D-B443-4FE5F5DBB951}">
      <dgm:prSet/>
      <dgm:spPr/>
      <dgm:t>
        <a:bodyPr/>
        <a:lstStyle/>
        <a:p>
          <a:r>
            <a:rPr lang="en-US" dirty="0" smtClean="0"/>
            <a:t>Partnerships</a:t>
          </a:r>
          <a:endParaRPr lang="en-US" dirty="0"/>
        </a:p>
      </dgm:t>
    </dgm:pt>
    <dgm:pt modelId="{20E03EBB-0D4B-4C18-85A5-E1064D4AB225}" type="parTrans" cxnId="{3108FDA3-E492-4D16-928D-9CF227434A62}">
      <dgm:prSet/>
      <dgm:spPr/>
      <dgm:t>
        <a:bodyPr/>
        <a:lstStyle/>
        <a:p>
          <a:endParaRPr lang="en-US"/>
        </a:p>
      </dgm:t>
    </dgm:pt>
    <dgm:pt modelId="{31748C75-516F-41F9-9E9B-D3B2C2E7B029}" type="sibTrans" cxnId="{3108FDA3-E492-4D16-928D-9CF227434A62}">
      <dgm:prSet/>
      <dgm:spPr/>
      <dgm:t>
        <a:bodyPr/>
        <a:lstStyle/>
        <a:p>
          <a:endParaRPr lang="en-US"/>
        </a:p>
      </dgm:t>
    </dgm:pt>
    <dgm:pt modelId="{7197D7F6-44D3-4476-97F2-0DB90EF82C63}">
      <dgm:prSet/>
      <dgm:spPr/>
      <dgm:t>
        <a:bodyPr/>
        <a:lstStyle/>
        <a:p>
          <a:r>
            <a:rPr lang="en-US" dirty="0" smtClean="0"/>
            <a:t>Activating a network of providers, hospital and community</a:t>
          </a:r>
          <a:endParaRPr lang="en-US" dirty="0"/>
        </a:p>
      </dgm:t>
    </dgm:pt>
    <dgm:pt modelId="{1AEA5588-B01A-4E6B-896F-374C4FCFFC07}" type="parTrans" cxnId="{57BADF4B-3ED0-41D7-A383-393C7C818CA5}">
      <dgm:prSet/>
      <dgm:spPr/>
      <dgm:t>
        <a:bodyPr/>
        <a:lstStyle/>
        <a:p>
          <a:endParaRPr lang="en-US"/>
        </a:p>
      </dgm:t>
    </dgm:pt>
    <dgm:pt modelId="{33A0BE6F-9012-40A0-BF5A-9A426B5F3742}" type="sibTrans" cxnId="{57BADF4B-3ED0-41D7-A383-393C7C818CA5}">
      <dgm:prSet/>
      <dgm:spPr/>
      <dgm:t>
        <a:bodyPr/>
        <a:lstStyle/>
        <a:p>
          <a:endParaRPr lang="en-US"/>
        </a:p>
      </dgm:t>
    </dgm:pt>
    <dgm:pt modelId="{A231C5CF-B2BD-4EEE-A299-EC4A9270B0E6}" type="pres">
      <dgm:prSet presAssocID="{BA86D2EC-AD49-4F6D-AA05-913DF881AED1}" presName="Name0" presStyleCnt="0">
        <dgm:presLayoutVars>
          <dgm:dir/>
          <dgm:animLvl val="lvl"/>
          <dgm:resizeHandles val="exact"/>
        </dgm:presLayoutVars>
      </dgm:prSet>
      <dgm:spPr/>
    </dgm:pt>
    <dgm:pt modelId="{5C56D0AE-9570-4DC7-A528-A8BF91FAB48D}" type="pres">
      <dgm:prSet presAssocID="{BA86D2EC-AD49-4F6D-AA05-913DF881AED1}" presName="tSp" presStyleCnt="0"/>
      <dgm:spPr/>
    </dgm:pt>
    <dgm:pt modelId="{170DB816-0C62-4814-A535-1D69B75DF05A}" type="pres">
      <dgm:prSet presAssocID="{BA86D2EC-AD49-4F6D-AA05-913DF881AED1}" presName="bSp" presStyleCnt="0"/>
      <dgm:spPr/>
    </dgm:pt>
    <dgm:pt modelId="{6CCE2CE8-511D-4CB0-BB25-4BAB8CDB660F}" type="pres">
      <dgm:prSet presAssocID="{BA86D2EC-AD49-4F6D-AA05-913DF881AED1}" presName="process" presStyleCnt="0"/>
      <dgm:spPr/>
    </dgm:pt>
    <dgm:pt modelId="{5F590D23-7BE3-426D-86AD-7973D7724E6C}" type="pres">
      <dgm:prSet presAssocID="{D5FB7EE8-E7C8-4397-BA34-D38E883A9815}" presName="composite1" presStyleCnt="0"/>
      <dgm:spPr/>
    </dgm:pt>
    <dgm:pt modelId="{AE5AD448-F61F-40D1-B831-293B1AEB8B0B}" type="pres">
      <dgm:prSet presAssocID="{D5FB7EE8-E7C8-4397-BA34-D38E883A9815}" presName="dummyNode1" presStyleLbl="node1" presStyleIdx="0" presStyleCnt="3"/>
      <dgm:spPr/>
    </dgm:pt>
    <dgm:pt modelId="{C50C600D-EE31-4537-8617-19E53D616EC4}" type="pres">
      <dgm:prSet presAssocID="{D5FB7EE8-E7C8-4397-BA34-D38E883A9815}" presName="childNode1" presStyleLbl="bgAcc1" presStyleIdx="0" presStyleCnt="3">
        <dgm:presLayoutVars>
          <dgm:bulletEnabled val="1"/>
        </dgm:presLayoutVars>
      </dgm:prSet>
      <dgm:spPr/>
      <dgm:t>
        <a:bodyPr/>
        <a:lstStyle/>
        <a:p>
          <a:endParaRPr lang="en-US"/>
        </a:p>
      </dgm:t>
    </dgm:pt>
    <dgm:pt modelId="{4261B9EA-D96C-4B27-AAEA-26BE694C4D18}" type="pres">
      <dgm:prSet presAssocID="{D5FB7EE8-E7C8-4397-BA34-D38E883A9815}" presName="childNode1tx" presStyleLbl="bgAcc1" presStyleIdx="0" presStyleCnt="3">
        <dgm:presLayoutVars>
          <dgm:bulletEnabled val="1"/>
        </dgm:presLayoutVars>
      </dgm:prSet>
      <dgm:spPr/>
      <dgm:t>
        <a:bodyPr/>
        <a:lstStyle/>
        <a:p>
          <a:endParaRPr lang="en-US"/>
        </a:p>
      </dgm:t>
    </dgm:pt>
    <dgm:pt modelId="{1BB51693-C76D-46BE-A995-594EE4B58D86}" type="pres">
      <dgm:prSet presAssocID="{D5FB7EE8-E7C8-4397-BA34-D38E883A9815}" presName="parentNode1" presStyleLbl="node1" presStyleIdx="0" presStyleCnt="3">
        <dgm:presLayoutVars>
          <dgm:chMax val="1"/>
          <dgm:bulletEnabled val="1"/>
        </dgm:presLayoutVars>
      </dgm:prSet>
      <dgm:spPr/>
      <dgm:t>
        <a:bodyPr/>
        <a:lstStyle/>
        <a:p>
          <a:endParaRPr lang="en-US"/>
        </a:p>
      </dgm:t>
    </dgm:pt>
    <dgm:pt modelId="{14531138-8209-4C6F-BA90-D8EAF8411304}" type="pres">
      <dgm:prSet presAssocID="{D5FB7EE8-E7C8-4397-BA34-D38E883A9815}" presName="connSite1" presStyleCnt="0"/>
      <dgm:spPr/>
    </dgm:pt>
    <dgm:pt modelId="{C6DB85A8-F9C4-4840-9002-AF0651AE7D7D}" type="pres">
      <dgm:prSet presAssocID="{47C49E41-7C27-4E39-8AFE-441A40B30B33}" presName="Name9" presStyleLbl="sibTrans2D1" presStyleIdx="0" presStyleCnt="2"/>
      <dgm:spPr/>
      <dgm:t>
        <a:bodyPr/>
        <a:lstStyle/>
        <a:p>
          <a:endParaRPr lang="en-US"/>
        </a:p>
      </dgm:t>
    </dgm:pt>
    <dgm:pt modelId="{0ED4A94C-EC9D-4EDB-977F-4A68AC95E05B}" type="pres">
      <dgm:prSet presAssocID="{261C4FD7-234E-479B-A003-97550167D32F}" presName="composite2" presStyleCnt="0"/>
      <dgm:spPr/>
    </dgm:pt>
    <dgm:pt modelId="{A979157C-479C-41F8-8E9D-89473D01E8B8}" type="pres">
      <dgm:prSet presAssocID="{261C4FD7-234E-479B-A003-97550167D32F}" presName="dummyNode2" presStyleLbl="node1" presStyleIdx="0" presStyleCnt="3"/>
      <dgm:spPr/>
    </dgm:pt>
    <dgm:pt modelId="{8D3F040F-EFDD-4BC9-925D-8F670A363925}" type="pres">
      <dgm:prSet presAssocID="{261C4FD7-234E-479B-A003-97550167D32F}" presName="childNode2" presStyleLbl="bgAcc1" presStyleIdx="1" presStyleCnt="3">
        <dgm:presLayoutVars>
          <dgm:bulletEnabled val="1"/>
        </dgm:presLayoutVars>
      </dgm:prSet>
      <dgm:spPr/>
      <dgm:t>
        <a:bodyPr/>
        <a:lstStyle/>
        <a:p>
          <a:endParaRPr lang="en-US"/>
        </a:p>
      </dgm:t>
    </dgm:pt>
    <dgm:pt modelId="{EF4B32FC-4899-4774-941F-8B03F289C00B}" type="pres">
      <dgm:prSet presAssocID="{261C4FD7-234E-479B-A003-97550167D32F}" presName="childNode2tx" presStyleLbl="bgAcc1" presStyleIdx="1" presStyleCnt="3">
        <dgm:presLayoutVars>
          <dgm:bulletEnabled val="1"/>
        </dgm:presLayoutVars>
      </dgm:prSet>
      <dgm:spPr/>
      <dgm:t>
        <a:bodyPr/>
        <a:lstStyle/>
        <a:p>
          <a:endParaRPr lang="en-US"/>
        </a:p>
      </dgm:t>
    </dgm:pt>
    <dgm:pt modelId="{10ADC73C-7920-4FB1-95AC-6C713F2CE646}" type="pres">
      <dgm:prSet presAssocID="{261C4FD7-234E-479B-A003-97550167D32F}" presName="parentNode2" presStyleLbl="node1" presStyleIdx="1" presStyleCnt="3">
        <dgm:presLayoutVars>
          <dgm:chMax val="0"/>
          <dgm:bulletEnabled val="1"/>
        </dgm:presLayoutVars>
      </dgm:prSet>
      <dgm:spPr/>
      <dgm:t>
        <a:bodyPr/>
        <a:lstStyle/>
        <a:p>
          <a:endParaRPr lang="en-US"/>
        </a:p>
      </dgm:t>
    </dgm:pt>
    <dgm:pt modelId="{B023001D-9D20-4778-B9C4-F5DC21096B8F}" type="pres">
      <dgm:prSet presAssocID="{261C4FD7-234E-479B-A003-97550167D32F}" presName="connSite2" presStyleCnt="0"/>
      <dgm:spPr/>
    </dgm:pt>
    <dgm:pt modelId="{C20F945C-B686-474E-964B-471BEA52FA6D}" type="pres">
      <dgm:prSet presAssocID="{1EF11386-98EB-4BFC-8611-851D6572142B}" presName="Name18" presStyleLbl="sibTrans2D1" presStyleIdx="1" presStyleCnt="2"/>
      <dgm:spPr/>
      <dgm:t>
        <a:bodyPr/>
        <a:lstStyle/>
        <a:p>
          <a:endParaRPr lang="en-US"/>
        </a:p>
      </dgm:t>
    </dgm:pt>
    <dgm:pt modelId="{B5E1F5BA-937E-4195-93B9-B1DA44456ADB}" type="pres">
      <dgm:prSet presAssocID="{1D564A4B-7766-478B-8C14-7F43D16940E2}" presName="composite1" presStyleCnt="0"/>
      <dgm:spPr/>
    </dgm:pt>
    <dgm:pt modelId="{6DE57F67-A55B-4E1A-B462-FE934230511E}" type="pres">
      <dgm:prSet presAssocID="{1D564A4B-7766-478B-8C14-7F43D16940E2}" presName="dummyNode1" presStyleLbl="node1" presStyleIdx="1" presStyleCnt="3"/>
      <dgm:spPr/>
    </dgm:pt>
    <dgm:pt modelId="{005AF9A5-AA34-4A5A-BAFA-F0EB834EE294}" type="pres">
      <dgm:prSet presAssocID="{1D564A4B-7766-478B-8C14-7F43D16940E2}" presName="childNode1" presStyleLbl="bgAcc1" presStyleIdx="2" presStyleCnt="3">
        <dgm:presLayoutVars>
          <dgm:bulletEnabled val="1"/>
        </dgm:presLayoutVars>
      </dgm:prSet>
      <dgm:spPr/>
      <dgm:t>
        <a:bodyPr/>
        <a:lstStyle/>
        <a:p>
          <a:endParaRPr lang="en-US"/>
        </a:p>
      </dgm:t>
    </dgm:pt>
    <dgm:pt modelId="{19391B28-AC1E-4FD1-951D-28DC2A981C64}" type="pres">
      <dgm:prSet presAssocID="{1D564A4B-7766-478B-8C14-7F43D16940E2}" presName="childNode1tx" presStyleLbl="bgAcc1" presStyleIdx="2" presStyleCnt="3">
        <dgm:presLayoutVars>
          <dgm:bulletEnabled val="1"/>
        </dgm:presLayoutVars>
      </dgm:prSet>
      <dgm:spPr/>
      <dgm:t>
        <a:bodyPr/>
        <a:lstStyle/>
        <a:p>
          <a:endParaRPr lang="en-US"/>
        </a:p>
      </dgm:t>
    </dgm:pt>
    <dgm:pt modelId="{CCF5F4E3-07E2-45FA-B0ED-54C6226A08B3}" type="pres">
      <dgm:prSet presAssocID="{1D564A4B-7766-478B-8C14-7F43D16940E2}" presName="parentNode1" presStyleLbl="node1" presStyleIdx="2" presStyleCnt="3">
        <dgm:presLayoutVars>
          <dgm:chMax val="1"/>
          <dgm:bulletEnabled val="1"/>
        </dgm:presLayoutVars>
      </dgm:prSet>
      <dgm:spPr/>
      <dgm:t>
        <a:bodyPr/>
        <a:lstStyle/>
        <a:p>
          <a:endParaRPr lang="en-US"/>
        </a:p>
      </dgm:t>
    </dgm:pt>
    <dgm:pt modelId="{6B688EDE-1839-4478-A199-FE9414BBCD5A}" type="pres">
      <dgm:prSet presAssocID="{1D564A4B-7766-478B-8C14-7F43D16940E2}" presName="connSite1" presStyleCnt="0"/>
      <dgm:spPr/>
    </dgm:pt>
  </dgm:ptLst>
  <dgm:cxnLst>
    <dgm:cxn modelId="{C7DC3CCA-781E-49F7-B201-81851A2CFA3C}" srcId="{BA86D2EC-AD49-4F6D-AA05-913DF881AED1}" destId="{1D564A4B-7766-478B-8C14-7F43D16940E2}" srcOrd="2" destOrd="0" parTransId="{9CBCDB77-3D11-4E37-9E54-E076A3C68FAB}" sibTransId="{AEF87E60-7B50-4566-BC75-93847C51E6D9}"/>
    <dgm:cxn modelId="{57BADF4B-3ED0-41D7-A383-393C7C818CA5}" srcId="{1D564A4B-7766-478B-8C14-7F43D16940E2}" destId="{7197D7F6-44D3-4476-97F2-0DB90EF82C63}" srcOrd="0" destOrd="0" parTransId="{1AEA5588-B01A-4E6B-896F-374C4FCFFC07}" sibTransId="{33A0BE6F-9012-40A0-BF5A-9A426B5F3742}"/>
    <dgm:cxn modelId="{CEC5D644-D12C-4219-BE37-BFD6D9290F25}" type="presOf" srcId="{C72DCFA0-160C-4D8D-B443-4FE5F5DBB951}" destId="{8D3F040F-EFDD-4BC9-925D-8F670A363925}" srcOrd="0" destOrd="1" presId="urn:microsoft.com/office/officeart/2005/8/layout/hProcess4"/>
    <dgm:cxn modelId="{F49DBA72-BC0D-48E7-9702-528203EBA3E6}" type="presOf" srcId="{FBD55A88-B563-4402-B78C-3BF2A6A144B7}" destId="{EF4B32FC-4899-4774-941F-8B03F289C00B}" srcOrd="1" destOrd="0" presId="urn:microsoft.com/office/officeart/2005/8/layout/hProcess4"/>
    <dgm:cxn modelId="{AC25FB99-AAA5-4FC2-AD56-EB2AC3A95E6B}" type="presOf" srcId="{7197D7F6-44D3-4476-97F2-0DB90EF82C63}" destId="{19391B28-AC1E-4FD1-951D-28DC2A981C64}" srcOrd="1" destOrd="0" presId="urn:microsoft.com/office/officeart/2005/8/layout/hProcess4"/>
    <dgm:cxn modelId="{18415B37-5C1A-4C2A-8D52-CFA93427293D}" type="presOf" srcId="{261C4FD7-234E-479B-A003-97550167D32F}" destId="{10ADC73C-7920-4FB1-95AC-6C713F2CE646}" srcOrd="0" destOrd="0" presId="urn:microsoft.com/office/officeart/2005/8/layout/hProcess4"/>
    <dgm:cxn modelId="{4E3D20FE-6142-4DA4-8FFC-17A08F1E9B5D}" type="presOf" srcId="{47C49E41-7C27-4E39-8AFE-441A40B30B33}" destId="{C6DB85A8-F9C4-4840-9002-AF0651AE7D7D}" srcOrd="0" destOrd="0" presId="urn:microsoft.com/office/officeart/2005/8/layout/hProcess4"/>
    <dgm:cxn modelId="{C2570F8F-44E4-46C9-A3CB-09ED284A3BB3}" type="presOf" srcId="{FBD55A88-B563-4402-B78C-3BF2A6A144B7}" destId="{8D3F040F-EFDD-4BC9-925D-8F670A363925}" srcOrd="0" destOrd="0" presId="urn:microsoft.com/office/officeart/2005/8/layout/hProcess4"/>
    <dgm:cxn modelId="{FAE48EF4-AA1C-4202-9D82-5C10246B63C7}" type="presOf" srcId="{C72DCFA0-160C-4D8D-B443-4FE5F5DBB951}" destId="{EF4B32FC-4899-4774-941F-8B03F289C00B}" srcOrd="1" destOrd="1" presId="urn:microsoft.com/office/officeart/2005/8/layout/hProcess4"/>
    <dgm:cxn modelId="{37EBB7BA-16FB-47A6-A43E-9F6BE7B48615}" srcId="{BA86D2EC-AD49-4F6D-AA05-913DF881AED1}" destId="{261C4FD7-234E-479B-A003-97550167D32F}" srcOrd="1" destOrd="0" parTransId="{99B45621-5CDF-4DB2-A647-58C966373093}" sibTransId="{1EF11386-98EB-4BFC-8611-851D6572142B}"/>
    <dgm:cxn modelId="{84935CBC-D574-407D-AC29-D267C92B9966}" type="presOf" srcId="{1EF11386-98EB-4BFC-8611-851D6572142B}" destId="{C20F945C-B686-474E-964B-471BEA52FA6D}" srcOrd="0" destOrd="0" presId="urn:microsoft.com/office/officeart/2005/8/layout/hProcess4"/>
    <dgm:cxn modelId="{3E7039B2-5093-48F1-B56D-2253FC2FECF1}" type="presOf" srcId="{D5FB7EE8-E7C8-4397-BA34-D38E883A9815}" destId="{1BB51693-C76D-46BE-A995-594EE4B58D86}" srcOrd="0" destOrd="0" presId="urn:microsoft.com/office/officeart/2005/8/layout/hProcess4"/>
    <dgm:cxn modelId="{F54B75E6-2DE7-42C8-81E2-D5992F75D7A1}" type="presOf" srcId="{33FDDCC4-A7FA-46A0-A484-CE88908CAA26}" destId="{C50C600D-EE31-4537-8617-19E53D616EC4}" srcOrd="0" destOrd="0" presId="urn:microsoft.com/office/officeart/2005/8/layout/hProcess4"/>
    <dgm:cxn modelId="{537FF621-9853-4942-BD8D-D5A561848D40}" type="presOf" srcId="{7197D7F6-44D3-4476-97F2-0DB90EF82C63}" destId="{005AF9A5-AA34-4A5A-BAFA-F0EB834EE294}" srcOrd="0" destOrd="0" presId="urn:microsoft.com/office/officeart/2005/8/layout/hProcess4"/>
    <dgm:cxn modelId="{596D985B-1774-4DCE-8955-B81C0612602B}" srcId="{BA86D2EC-AD49-4F6D-AA05-913DF881AED1}" destId="{D5FB7EE8-E7C8-4397-BA34-D38E883A9815}" srcOrd="0" destOrd="0" parTransId="{5C86A849-373C-4760-843B-683AF7A3D3A8}" sibTransId="{47C49E41-7C27-4E39-8AFE-441A40B30B33}"/>
    <dgm:cxn modelId="{09ED865E-EA1C-4AE7-9142-AE676C1901F7}" srcId="{261C4FD7-234E-479B-A003-97550167D32F}" destId="{FBD55A88-B563-4402-B78C-3BF2A6A144B7}" srcOrd="0" destOrd="0" parTransId="{EECC38D4-BBDA-4813-9362-85DD992DA994}" sibTransId="{7028787B-53D3-4FAA-93C1-AD0EC2014818}"/>
    <dgm:cxn modelId="{6F396A71-7BAF-4E59-ADE4-CF7E3C21A6E8}" type="presOf" srcId="{33FDDCC4-A7FA-46A0-A484-CE88908CAA26}" destId="{4261B9EA-D96C-4B27-AAEA-26BE694C4D18}" srcOrd="1" destOrd="0" presId="urn:microsoft.com/office/officeart/2005/8/layout/hProcess4"/>
    <dgm:cxn modelId="{D64AC266-57A7-471D-861F-3D7E56D2670E}" srcId="{D5FB7EE8-E7C8-4397-BA34-D38E883A9815}" destId="{33FDDCC4-A7FA-46A0-A484-CE88908CAA26}" srcOrd="0" destOrd="0" parTransId="{3920D721-295A-411D-9237-C157AEF96ED3}" sibTransId="{DDA9FAB2-2211-464D-B3BD-6E30DE71E16B}"/>
    <dgm:cxn modelId="{3108FDA3-E492-4D16-928D-9CF227434A62}" srcId="{261C4FD7-234E-479B-A003-97550167D32F}" destId="{C72DCFA0-160C-4D8D-B443-4FE5F5DBB951}" srcOrd="1" destOrd="0" parTransId="{20E03EBB-0D4B-4C18-85A5-E1064D4AB225}" sibTransId="{31748C75-516F-41F9-9E9B-D3B2C2E7B029}"/>
    <dgm:cxn modelId="{1349B577-51A9-463D-BFED-0282ACD1DAD9}" type="presOf" srcId="{1D564A4B-7766-478B-8C14-7F43D16940E2}" destId="{CCF5F4E3-07E2-45FA-B0ED-54C6226A08B3}" srcOrd="0" destOrd="0" presId="urn:microsoft.com/office/officeart/2005/8/layout/hProcess4"/>
    <dgm:cxn modelId="{719731B9-4DBE-40D4-939C-FBC2144AEFF1}" type="presOf" srcId="{BA86D2EC-AD49-4F6D-AA05-913DF881AED1}" destId="{A231C5CF-B2BD-4EEE-A299-EC4A9270B0E6}" srcOrd="0" destOrd="0" presId="urn:microsoft.com/office/officeart/2005/8/layout/hProcess4"/>
    <dgm:cxn modelId="{F922CD4F-EB30-40F6-AC0E-A6D19215322C}" type="presParOf" srcId="{A231C5CF-B2BD-4EEE-A299-EC4A9270B0E6}" destId="{5C56D0AE-9570-4DC7-A528-A8BF91FAB48D}" srcOrd="0" destOrd="0" presId="urn:microsoft.com/office/officeart/2005/8/layout/hProcess4"/>
    <dgm:cxn modelId="{A9FF6849-5054-411D-A226-049E6AB38A61}" type="presParOf" srcId="{A231C5CF-B2BD-4EEE-A299-EC4A9270B0E6}" destId="{170DB816-0C62-4814-A535-1D69B75DF05A}" srcOrd="1" destOrd="0" presId="urn:microsoft.com/office/officeart/2005/8/layout/hProcess4"/>
    <dgm:cxn modelId="{E9C1C7B5-27EB-4B49-8093-0BDC1CB61B38}" type="presParOf" srcId="{A231C5CF-B2BD-4EEE-A299-EC4A9270B0E6}" destId="{6CCE2CE8-511D-4CB0-BB25-4BAB8CDB660F}" srcOrd="2" destOrd="0" presId="urn:microsoft.com/office/officeart/2005/8/layout/hProcess4"/>
    <dgm:cxn modelId="{694C4E06-06EA-4C85-BAE6-93355A805C75}" type="presParOf" srcId="{6CCE2CE8-511D-4CB0-BB25-4BAB8CDB660F}" destId="{5F590D23-7BE3-426D-86AD-7973D7724E6C}" srcOrd="0" destOrd="0" presId="urn:microsoft.com/office/officeart/2005/8/layout/hProcess4"/>
    <dgm:cxn modelId="{A49940EF-CB08-4C00-A2EE-56C028373F27}" type="presParOf" srcId="{5F590D23-7BE3-426D-86AD-7973D7724E6C}" destId="{AE5AD448-F61F-40D1-B831-293B1AEB8B0B}" srcOrd="0" destOrd="0" presId="urn:microsoft.com/office/officeart/2005/8/layout/hProcess4"/>
    <dgm:cxn modelId="{CEE39872-CCC2-420D-A576-52C219805890}" type="presParOf" srcId="{5F590D23-7BE3-426D-86AD-7973D7724E6C}" destId="{C50C600D-EE31-4537-8617-19E53D616EC4}" srcOrd="1" destOrd="0" presId="urn:microsoft.com/office/officeart/2005/8/layout/hProcess4"/>
    <dgm:cxn modelId="{CADAD246-F8EE-43FA-B609-EEE3B5B9B0AE}" type="presParOf" srcId="{5F590D23-7BE3-426D-86AD-7973D7724E6C}" destId="{4261B9EA-D96C-4B27-AAEA-26BE694C4D18}" srcOrd="2" destOrd="0" presId="urn:microsoft.com/office/officeart/2005/8/layout/hProcess4"/>
    <dgm:cxn modelId="{C3A01EC5-8B42-46B0-AA63-D9E02B00681B}" type="presParOf" srcId="{5F590D23-7BE3-426D-86AD-7973D7724E6C}" destId="{1BB51693-C76D-46BE-A995-594EE4B58D86}" srcOrd="3" destOrd="0" presId="urn:microsoft.com/office/officeart/2005/8/layout/hProcess4"/>
    <dgm:cxn modelId="{44F2CCBB-50DC-4059-BCED-298206EA84EC}" type="presParOf" srcId="{5F590D23-7BE3-426D-86AD-7973D7724E6C}" destId="{14531138-8209-4C6F-BA90-D8EAF8411304}" srcOrd="4" destOrd="0" presId="urn:microsoft.com/office/officeart/2005/8/layout/hProcess4"/>
    <dgm:cxn modelId="{FC4F7651-573E-4389-83AD-8698E0E73B01}" type="presParOf" srcId="{6CCE2CE8-511D-4CB0-BB25-4BAB8CDB660F}" destId="{C6DB85A8-F9C4-4840-9002-AF0651AE7D7D}" srcOrd="1" destOrd="0" presId="urn:microsoft.com/office/officeart/2005/8/layout/hProcess4"/>
    <dgm:cxn modelId="{B6841494-C4DF-493B-85E4-64DE4C8FDD04}" type="presParOf" srcId="{6CCE2CE8-511D-4CB0-BB25-4BAB8CDB660F}" destId="{0ED4A94C-EC9D-4EDB-977F-4A68AC95E05B}" srcOrd="2" destOrd="0" presId="urn:microsoft.com/office/officeart/2005/8/layout/hProcess4"/>
    <dgm:cxn modelId="{582AC38C-7BA3-41CF-AD21-A66D8FDC3B19}" type="presParOf" srcId="{0ED4A94C-EC9D-4EDB-977F-4A68AC95E05B}" destId="{A979157C-479C-41F8-8E9D-89473D01E8B8}" srcOrd="0" destOrd="0" presId="urn:microsoft.com/office/officeart/2005/8/layout/hProcess4"/>
    <dgm:cxn modelId="{FC413EF0-95B0-47B1-B7CB-435965369D11}" type="presParOf" srcId="{0ED4A94C-EC9D-4EDB-977F-4A68AC95E05B}" destId="{8D3F040F-EFDD-4BC9-925D-8F670A363925}" srcOrd="1" destOrd="0" presId="urn:microsoft.com/office/officeart/2005/8/layout/hProcess4"/>
    <dgm:cxn modelId="{3AE41801-BE7E-457B-81CA-57F8FA98123C}" type="presParOf" srcId="{0ED4A94C-EC9D-4EDB-977F-4A68AC95E05B}" destId="{EF4B32FC-4899-4774-941F-8B03F289C00B}" srcOrd="2" destOrd="0" presId="urn:microsoft.com/office/officeart/2005/8/layout/hProcess4"/>
    <dgm:cxn modelId="{E5FF6E42-588D-4CF8-9D27-4226185440AF}" type="presParOf" srcId="{0ED4A94C-EC9D-4EDB-977F-4A68AC95E05B}" destId="{10ADC73C-7920-4FB1-95AC-6C713F2CE646}" srcOrd="3" destOrd="0" presId="urn:microsoft.com/office/officeart/2005/8/layout/hProcess4"/>
    <dgm:cxn modelId="{523CAAFB-8441-474A-8555-BE940B97F3A0}" type="presParOf" srcId="{0ED4A94C-EC9D-4EDB-977F-4A68AC95E05B}" destId="{B023001D-9D20-4778-B9C4-F5DC21096B8F}" srcOrd="4" destOrd="0" presId="urn:microsoft.com/office/officeart/2005/8/layout/hProcess4"/>
    <dgm:cxn modelId="{1CA7E170-DBF2-4788-BB14-519CB040F81A}" type="presParOf" srcId="{6CCE2CE8-511D-4CB0-BB25-4BAB8CDB660F}" destId="{C20F945C-B686-474E-964B-471BEA52FA6D}" srcOrd="3" destOrd="0" presId="urn:microsoft.com/office/officeart/2005/8/layout/hProcess4"/>
    <dgm:cxn modelId="{DE35A8B1-D35C-4292-8312-2165765B0CB3}" type="presParOf" srcId="{6CCE2CE8-511D-4CB0-BB25-4BAB8CDB660F}" destId="{B5E1F5BA-937E-4195-93B9-B1DA44456ADB}" srcOrd="4" destOrd="0" presId="urn:microsoft.com/office/officeart/2005/8/layout/hProcess4"/>
    <dgm:cxn modelId="{C185AF04-BADA-48AA-A201-4BAE2EA27E8D}" type="presParOf" srcId="{B5E1F5BA-937E-4195-93B9-B1DA44456ADB}" destId="{6DE57F67-A55B-4E1A-B462-FE934230511E}" srcOrd="0" destOrd="0" presId="urn:microsoft.com/office/officeart/2005/8/layout/hProcess4"/>
    <dgm:cxn modelId="{F12E3B06-3D2A-48D4-BCE0-636AD7FB03DD}" type="presParOf" srcId="{B5E1F5BA-937E-4195-93B9-B1DA44456ADB}" destId="{005AF9A5-AA34-4A5A-BAFA-F0EB834EE294}" srcOrd="1" destOrd="0" presId="urn:microsoft.com/office/officeart/2005/8/layout/hProcess4"/>
    <dgm:cxn modelId="{FCBA7870-4124-4F0E-AC67-239EC16D587F}" type="presParOf" srcId="{B5E1F5BA-937E-4195-93B9-B1DA44456ADB}" destId="{19391B28-AC1E-4FD1-951D-28DC2A981C64}" srcOrd="2" destOrd="0" presId="urn:microsoft.com/office/officeart/2005/8/layout/hProcess4"/>
    <dgm:cxn modelId="{0CE931D9-F812-49A6-B544-5AA86FF3D557}" type="presParOf" srcId="{B5E1F5BA-937E-4195-93B9-B1DA44456ADB}" destId="{CCF5F4E3-07E2-45FA-B0ED-54C6226A08B3}" srcOrd="3" destOrd="0" presId="urn:microsoft.com/office/officeart/2005/8/layout/hProcess4"/>
    <dgm:cxn modelId="{AF95F2A6-D607-4614-BE7C-A281880FA0B9}" type="presParOf" srcId="{B5E1F5BA-937E-4195-93B9-B1DA44456ADB}" destId="{6B688EDE-1839-4478-A199-FE9414BBCD5A}" srcOrd="4" destOrd="0" presId="urn:microsoft.com/office/officeart/2005/8/layout/hProcess4"/>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2E3D1079-227E-4B6C-A4F4-2988EA0F9099}" type="doc">
      <dgm:prSet loTypeId="urn:microsoft.com/office/officeart/2005/8/layout/arrow6" loCatId="process" qsTypeId="urn:microsoft.com/office/officeart/2005/8/quickstyle/simple1" qsCatId="simple" csTypeId="urn:microsoft.com/office/officeart/2005/8/colors/colorful5" csCatId="colorful" phldr="1"/>
      <dgm:spPr/>
      <dgm:t>
        <a:bodyPr/>
        <a:lstStyle/>
        <a:p>
          <a:endParaRPr lang="en-US"/>
        </a:p>
      </dgm:t>
    </dgm:pt>
    <dgm:pt modelId="{31E6682A-C564-4208-B9E4-D72578325F10}">
      <dgm:prSet phldrT="[Text]" custT="1"/>
      <dgm:spPr/>
      <dgm:t>
        <a:bodyPr/>
        <a:lstStyle/>
        <a:p>
          <a:r>
            <a:rPr lang="en-US" sz="2400" dirty="0" smtClean="0"/>
            <a:t>The Lean Journey</a:t>
          </a:r>
          <a:endParaRPr lang="en-US" sz="2400" dirty="0"/>
        </a:p>
      </dgm:t>
    </dgm:pt>
    <dgm:pt modelId="{B7F0BAAF-B894-47FA-9733-0AACF0F0A7EA}" type="parTrans" cxnId="{6F9873DA-00D3-4753-9194-549FD89A1593}">
      <dgm:prSet/>
      <dgm:spPr/>
      <dgm:t>
        <a:bodyPr/>
        <a:lstStyle/>
        <a:p>
          <a:endParaRPr lang="en-US"/>
        </a:p>
      </dgm:t>
    </dgm:pt>
    <dgm:pt modelId="{8284ABD7-F427-4746-AE5E-8E620890492A}" type="sibTrans" cxnId="{6F9873DA-00D3-4753-9194-549FD89A1593}">
      <dgm:prSet/>
      <dgm:spPr/>
      <dgm:t>
        <a:bodyPr/>
        <a:lstStyle/>
        <a:p>
          <a:endParaRPr lang="en-US"/>
        </a:p>
      </dgm:t>
    </dgm:pt>
    <dgm:pt modelId="{9FECB132-FCE3-4D52-9EF1-E5749F1AF2EC}">
      <dgm:prSet phldrT="[Text]" custT="1"/>
      <dgm:spPr/>
      <dgm:t>
        <a:bodyPr/>
        <a:lstStyle/>
        <a:p>
          <a:r>
            <a:rPr lang="en-US" sz="2400" dirty="0" smtClean="0"/>
            <a:t>Never Ends!</a:t>
          </a:r>
          <a:endParaRPr lang="en-US" sz="2400" dirty="0"/>
        </a:p>
      </dgm:t>
    </dgm:pt>
    <dgm:pt modelId="{CEBC942F-4E31-4A6A-AFB2-C344A9BFD634}" type="parTrans" cxnId="{7E7EC9B1-E06C-408E-AFF3-9293F2725382}">
      <dgm:prSet/>
      <dgm:spPr/>
      <dgm:t>
        <a:bodyPr/>
        <a:lstStyle/>
        <a:p>
          <a:endParaRPr lang="en-US"/>
        </a:p>
      </dgm:t>
    </dgm:pt>
    <dgm:pt modelId="{D801A552-11AF-4A44-B5B5-E65BC7B908AF}" type="sibTrans" cxnId="{7E7EC9B1-E06C-408E-AFF3-9293F2725382}">
      <dgm:prSet/>
      <dgm:spPr/>
      <dgm:t>
        <a:bodyPr/>
        <a:lstStyle/>
        <a:p>
          <a:endParaRPr lang="en-US"/>
        </a:p>
      </dgm:t>
    </dgm:pt>
    <dgm:pt modelId="{912A3EB1-F4B7-45B2-9CF5-765793F15F8F}" type="pres">
      <dgm:prSet presAssocID="{2E3D1079-227E-4B6C-A4F4-2988EA0F9099}" presName="compositeShape" presStyleCnt="0">
        <dgm:presLayoutVars>
          <dgm:chMax val="2"/>
          <dgm:dir/>
          <dgm:resizeHandles val="exact"/>
        </dgm:presLayoutVars>
      </dgm:prSet>
      <dgm:spPr/>
      <dgm:t>
        <a:bodyPr/>
        <a:lstStyle/>
        <a:p>
          <a:endParaRPr lang="en-US"/>
        </a:p>
      </dgm:t>
    </dgm:pt>
    <dgm:pt modelId="{ADA558C1-4E2E-42F7-917F-2DBA79AFC9A2}" type="pres">
      <dgm:prSet presAssocID="{2E3D1079-227E-4B6C-A4F4-2988EA0F9099}" presName="ribbon" presStyleLbl="node1" presStyleIdx="0" presStyleCnt="1" custScaleX="110751"/>
      <dgm:spPr/>
    </dgm:pt>
    <dgm:pt modelId="{1033ECEA-B20F-4EC7-832E-D0D7B277A3BB}" type="pres">
      <dgm:prSet presAssocID="{2E3D1079-227E-4B6C-A4F4-2988EA0F9099}" presName="leftArrowText" presStyleLbl="node1" presStyleIdx="0" presStyleCnt="1">
        <dgm:presLayoutVars>
          <dgm:chMax val="0"/>
          <dgm:bulletEnabled val="1"/>
        </dgm:presLayoutVars>
      </dgm:prSet>
      <dgm:spPr/>
      <dgm:t>
        <a:bodyPr/>
        <a:lstStyle/>
        <a:p>
          <a:endParaRPr lang="en-US"/>
        </a:p>
      </dgm:t>
    </dgm:pt>
    <dgm:pt modelId="{CA0C831E-81D9-4933-8F38-A37DCC53A203}" type="pres">
      <dgm:prSet presAssocID="{2E3D1079-227E-4B6C-A4F4-2988EA0F9099}" presName="rightArrowText" presStyleLbl="node1" presStyleIdx="0" presStyleCnt="1">
        <dgm:presLayoutVars>
          <dgm:chMax val="0"/>
          <dgm:bulletEnabled val="1"/>
        </dgm:presLayoutVars>
      </dgm:prSet>
      <dgm:spPr/>
      <dgm:t>
        <a:bodyPr/>
        <a:lstStyle/>
        <a:p>
          <a:endParaRPr lang="en-US"/>
        </a:p>
      </dgm:t>
    </dgm:pt>
  </dgm:ptLst>
  <dgm:cxnLst>
    <dgm:cxn modelId="{2A5C1F62-C71B-429C-983E-1C94BD6C0BE9}" type="presOf" srcId="{2E3D1079-227E-4B6C-A4F4-2988EA0F9099}" destId="{912A3EB1-F4B7-45B2-9CF5-765793F15F8F}" srcOrd="0" destOrd="0" presId="urn:microsoft.com/office/officeart/2005/8/layout/arrow6"/>
    <dgm:cxn modelId="{6F9873DA-00D3-4753-9194-549FD89A1593}" srcId="{2E3D1079-227E-4B6C-A4F4-2988EA0F9099}" destId="{31E6682A-C564-4208-B9E4-D72578325F10}" srcOrd="0" destOrd="0" parTransId="{B7F0BAAF-B894-47FA-9733-0AACF0F0A7EA}" sibTransId="{8284ABD7-F427-4746-AE5E-8E620890492A}"/>
    <dgm:cxn modelId="{7E7EC9B1-E06C-408E-AFF3-9293F2725382}" srcId="{2E3D1079-227E-4B6C-A4F4-2988EA0F9099}" destId="{9FECB132-FCE3-4D52-9EF1-E5749F1AF2EC}" srcOrd="1" destOrd="0" parTransId="{CEBC942F-4E31-4A6A-AFB2-C344A9BFD634}" sibTransId="{D801A552-11AF-4A44-B5B5-E65BC7B908AF}"/>
    <dgm:cxn modelId="{BBBB2A07-9819-43AE-B4D5-7A7136F11A8B}" type="presOf" srcId="{9FECB132-FCE3-4D52-9EF1-E5749F1AF2EC}" destId="{CA0C831E-81D9-4933-8F38-A37DCC53A203}" srcOrd="0" destOrd="0" presId="urn:microsoft.com/office/officeart/2005/8/layout/arrow6"/>
    <dgm:cxn modelId="{5C1803F6-6DF6-4842-9EB8-A4C0B1A870F7}" type="presOf" srcId="{31E6682A-C564-4208-B9E4-D72578325F10}" destId="{1033ECEA-B20F-4EC7-832E-D0D7B277A3BB}" srcOrd="0" destOrd="0" presId="urn:microsoft.com/office/officeart/2005/8/layout/arrow6"/>
    <dgm:cxn modelId="{5E5C28ED-FA7C-445A-93E2-DC4DB5E225B2}" type="presParOf" srcId="{912A3EB1-F4B7-45B2-9CF5-765793F15F8F}" destId="{ADA558C1-4E2E-42F7-917F-2DBA79AFC9A2}" srcOrd="0" destOrd="0" presId="urn:microsoft.com/office/officeart/2005/8/layout/arrow6"/>
    <dgm:cxn modelId="{54FAC4BC-FCB9-443D-BC33-E5777A5BB1C9}" type="presParOf" srcId="{912A3EB1-F4B7-45B2-9CF5-765793F15F8F}" destId="{1033ECEA-B20F-4EC7-832E-D0D7B277A3BB}" srcOrd="1" destOrd="0" presId="urn:microsoft.com/office/officeart/2005/8/layout/arrow6"/>
    <dgm:cxn modelId="{9AE01D02-E251-4C70-A78E-58F46995242A}" type="presParOf" srcId="{912A3EB1-F4B7-45B2-9CF5-765793F15F8F}" destId="{CA0C831E-81D9-4933-8F38-A37DCC53A203}" srcOrd="2" destOrd="0" presId="urn:microsoft.com/office/officeart/2005/8/layout/arrow6"/>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3A383A6F-FAE8-4477-B495-A8A6A784F564}"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8D2EF8EE-DA1B-43AA-BCF5-560E164FC5B6}">
      <dgm:prSet/>
      <dgm:spPr/>
      <dgm:t>
        <a:bodyPr/>
        <a:lstStyle/>
        <a:p>
          <a:pPr rtl="0"/>
          <a:r>
            <a:rPr lang="en-US" dirty="0" smtClean="0"/>
            <a:t>It’s possible to reduce hospital readmissions even among very challenging patient populations.</a:t>
          </a:r>
          <a:endParaRPr lang="en-US" dirty="0"/>
        </a:p>
      </dgm:t>
    </dgm:pt>
    <dgm:pt modelId="{9FB4165E-3426-4E64-934E-7EA4B27F606F}" type="parTrans" cxnId="{3A11327B-17FF-4A89-ACB3-83E2F0A745F6}">
      <dgm:prSet/>
      <dgm:spPr/>
      <dgm:t>
        <a:bodyPr/>
        <a:lstStyle/>
        <a:p>
          <a:endParaRPr lang="en-US"/>
        </a:p>
      </dgm:t>
    </dgm:pt>
    <dgm:pt modelId="{2C478426-732E-4C30-B179-BEB2DC9AB43A}" type="sibTrans" cxnId="{3A11327B-17FF-4A89-ACB3-83E2F0A745F6}">
      <dgm:prSet/>
      <dgm:spPr/>
      <dgm:t>
        <a:bodyPr/>
        <a:lstStyle/>
        <a:p>
          <a:endParaRPr lang="en-US"/>
        </a:p>
      </dgm:t>
    </dgm:pt>
    <dgm:pt modelId="{36FDE283-5826-4493-A8BE-267AEE21CE63}">
      <dgm:prSet/>
      <dgm:spPr/>
      <dgm:t>
        <a:bodyPr/>
        <a:lstStyle/>
        <a:p>
          <a:pPr rtl="0"/>
          <a:r>
            <a:rPr lang="en-US" dirty="0" smtClean="0"/>
            <a:t>Organizations may have the necessary resources, but need to be challenged and coached to restructure operations.</a:t>
          </a:r>
          <a:endParaRPr lang="en-US" dirty="0"/>
        </a:p>
      </dgm:t>
    </dgm:pt>
    <dgm:pt modelId="{5DDC58E4-981F-498E-968B-1A10EAA5F0FA}" type="parTrans" cxnId="{43647781-289C-485C-9EB2-9A24BD6810E3}">
      <dgm:prSet/>
      <dgm:spPr/>
      <dgm:t>
        <a:bodyPr/>
        <a:lstStyle/>
        <a:p>
          <a:endParaRPr lang="en-US"/>
        </a:p>
      </dgm:t>
    </dgm:pt>
    <dgm:pt modelId="{048B3F01-E17E-4A6C-9FD6-DCB166D2EAC3}" type="sibTrans" cxnId="{43647781-289C-485C-9EB2-9A24BD6810E3}">
      <dgm:prSet/>
      <dgm:spPr/>
      <dgm:t>
        <a:bodyPr/>
        <a:lstStyle/>
        <a:p>
          <a:endParaRPr lang="en-US"/>
        </a:p>
      </dgm:t>
    </dgm:pt>
    <dgm:pt modelId="{2B556920-378D-4A56-91DE-71C892C6CECA}">
      <dgm:prSet/>
      <dgm:spPr/>
      <dgm:t>
        <a:bodyPr/>
        <a:lstStyle/>
        <a:p>
          <a:pPr rtl="0"/>
          <a:r>
            <a:rPr lang="en-US" b="1" dirty="0" smtClean="0">
              <a:solidFill>
                <a:schemeClr val="bg1"/>
              </a:solidFill>
            </a:rPr>
            <a:t>Lean methodology adapted to health care works!</a:t>
          </a:r>
          <a:endParaRPr lang="en-US" b="1" dirty="0">
            <a:solidFill>
              <a:schemeClr val="bg1"/>
            </a:solidFill>
          </a:endParaRPr>
        </a:p>
      </dgm:t>
    </dgm:pt>
    <dgm:pt modelId="{6F6FCD97-B68C-4927-AF6A-1B469D77D194}" type="parTrans" cxnId="{652E96AB-3688-4871-927D-049EBA65A367}">
      <dgm:prSet/>
      <dgm:spPr/>
      <dgm:t>
        <a:bodyPr/>
        <a:lstStyle/>
        <a:p>
          <a:endParaRPr lang="en-US"/>
        </a:p>
      </dgm:t>
    </dgm:pt>
    <dgm:pt modelId="{F055FAF0-6811-417E-BBC0-960F84BF4F5C}" type="sibTrans" cxnId="{652E96AB-3688-4871-927D-049EBA65A367}">
      <dgm:prSet/>
      <dgm:spPr/>
      <dgm:t>
        <a:bodyPr/>
        <a:lstStyle/>
        <a:p>
          <a:endParaRPr lang="en-US"/>
        </a:p>
      </dgm:t>
    </dgm:pt>
    <dgm:pt modelId="{E3544E5B-FAD1-47E7-8FBC-A532687B3C2A}">
      <dgm:prSet/>
      <dgm:spPr/>
      <dgm:t>
        <a:bodyPr/>
        <a:lstStyle/>
        <a:p>
          <a:r>
            <a:rPr lang="en-US" dirty="0" smtClean="0"/>
            <a:t>Quality improvement does not require expensive innovations to bring creativity to life!</a:t>
          </a:r>
          <a:endParaRPr lang="en-US" dirty="0"/>
        </a:p>
      </dgm:t>
    </dgm:pt>
    <dgm:pt modelId="{21EDFB25-EC2B-4BAA-ABF9-74CB93CA7FF4}" type="parTrans" cxnId="{6CE8A581-D43C-45B3-B302-56F5BB23D460}">
      <dgm:prSet/>
      <dgm:spPr/>
      <dgm:t>
        <a:bodyPr/>
        <a:lstStyle/>
        <a:p>
          <a:endParaRPr lang="en-US"/>
        </a:p>
      </dgm:t>
    </dgm:pt>
    <dgm:pt modelId="{6683B689-6510-4B45-BDE9-4E6A139C955D}" type="sibTrans" cxnId="{6CE8A581-D43C-45B3-B302-56F5BB23D460}">
      <dgm:prSet/>
      <dgm:spPr/>
      <dgm:t>
        <a:bodyPr/>
        <a:lstStyle/>
        <a:p>
          <a:endParaRPr lang="en-US"/>
        </a:p>
      </dgm:t>
    </dgm:pt>
    <dgm:pt modelId="{55A3EAA9-5C94-4521-94C5-5381F8B63229}" type="pres">
      <dgm:prSet presAssocID="{3A383A6F-FAE8-4477-B495-A8A6A784F564}" presName="linear" presStyleCnt="0">
        <dgm:presLayoutVars>
          <dgm:animLvl val="lvl"/>
          <dgm:resizeHandles val="exact"/>
        </dgm:presLayoutVars>
      </dgm:prSet>
      <dgm:spPr/>
      <dgm:t>
        <a:bodyPr/>
        <a:lstStyle/>
        <a:p>
          <a:endParaRPr lang="en-US"/>
        </a:p>
      </dgm:t>
    </dgm:pt>
    <dgm:pt modelId="{019B5A38-2629-45E8-BA3A-37AFFA78557B}" type="pres">
      <dgm:prSet presAssocID="{8D2EF8EE-DA1B-43AA-BCF5-560E164FC5B6}" presName="parentText" presStyleLbl="node1" presStyleIdx="0" presStyleCnt="4">
        <dgm:presLayoutVars>
          <dgm:chMax val="0"/>
          <dgm:bulletEnabled val="1"/>
        </dgm:presLayoutVars>
      </dgm:prSet>
      <dgm:spPr/>
      <dgm:t>
        <a:bodyPr/>
        <a:lstStyle/>
        <a:p>
          <a:endParaRPr lang="en-US"/>
        </a:p>
      </dgm:t>
    </dgm:pt>
    <dgm:pt modelId="{033FDC44-342E-48E5-8C4B-EC1B0AAD2B64}" type="pres">
      <dgm:prSet presAssocID="{2C478426-732E-4C30-B179-BEB2DC9AB43A}" presName="spacer" presStyleCnt="0"/>
      <dgm:spPr/>
    </dgm:pt>
    <dgm:pt modelId="{07A5AA2B-7B07-4562-A356-C9A5221E78ED}" type="pres">
      <dgm:prSet presAssocID="{36FDE283-5826-4493-A8BE-267AEE21CE63}" presName="parentText" presStyleLbl="node1" presStyleIdx="1" presStyleCnt="4" custLinFactNeighborY="98847">
        <dgm:presLayoutVars>
          <dgm:chMax val="0"/>
          <dgm:bulletEnabled val="1"/>
        </dgm:presLayoutVars>
      </dgm:prSet>
      <dgm:spPr/>
      <dgm:t>
        <a:bodyPr/>
        <a:lstStyle/>
        <a:p>
          <a:endParaRPr lang="en-US"/>
        </a:p>
      </dgm:t>
    </dgm:pt>
    <dgm:pt modelId="{836A9D2F-E837-4B84-BDFA-9AFF4A5521C2}" type="pres">
      <dgm:prSet presAssocID="{048B3F01-E17E-4A6C-9FD6-DCB166D2EAC3}" presName="spacer" presStyleCnt="0"/>
      <dgm:spPr/>
    </dgm:pt>
    <dgm:pt modelId="{61FEB073-BAA0-470C-9DA6-CADE7EBBD3E4}" type="pres">
      <dgm:prSet presAssocID="{2B556920-378D-4A56-91DE-71C892C6CECA}" presName="parentText" presStyleLbl="node1" presStyleIdx="2" presStyleCnt="4" custLinFactY="101945" custLinFactNeighborY="200000">
        <dgm:presLayoutVars>
          <dgm:chMax val="0"/>
          <dgm:bulletEnabled val="1"/>
        </dgm:presLayoutVars>
      </dgm:prSet>
      <dgm:spPr/>
      <dgm:t>
        <a:bodyPr/>
        <a:lstStyle/>
        <a:p>
          <a:endParaRPr lang="en-US"/>
        </a:p>
      </dgm:t>
    </dgm:pt>
    <dgm:pt modelId="{CFDF0725-0812-43CF-A39A-2E0BD426BAA9}" type="pres">
      <dgm:prSet presAssocID="{F055FAF0-6811-417E-BBC0-960F84BF4F5C}" presName="spacer" presStyleCnt="0"/>
      <dgm:spPr/>
    </dgm:pt>
    <dgm:pt modelId="{F4D0F0A0-41B5-46D6-8B67-33EA04842899}" type="pres">
      <dgm:prSet presAssocID="{E3544E5B-FAD1-47E7-8FBC-A532687B3C2A}" presName="parentText" presStyleLbl="node1" presStyleIdx="3" presStyleCnt="4" custLinFactY="-92261" custLinFactNeighborY="-100000">
        <dgm:presLayoutVars>
          <dgm:chMax val="0"/>
          <dgm:bulletEnabled val="1"/>
        </dgm:presLayoutVars>
      </dgm:prSet>
      <dgm:spPr/>
      <dgm:t>
        <a:bodyPr/>
        <a:lstStyle/>
        <a:p>
          <a:endParaRPr lang="en-US"/>
        </a:p>
      </dgm:t>
    </dgm:pt>
  </dgm:ptLst>
  <dgm:cxnLst>
    <dgm:cxn modelId="{43647781-289C-485C-9EB2-9A24BD6810E3}" srcId="{3A383A6F-FAE8-4477-B495-A8A6A784F564}" destId="{36FDE283-5826-4493-A8BE-267AEE21CE63}" srcOrd="1" destOrd="0" parTransId="{5DDC58E4-981F-498E-968B-1A10EAA5F0FA}" sibTransId="{048B3F01-E17E-4A6C-9FD6-DCB166D2EAC3}"/>
    <dgm:cxn modelId="{3A11327B-17FF-4A89-ACB3-83E2F0A745F6}" srcId="{3A383A6F-FAE8-4477-B495-A8A6A784F564}" destId="{8D2EF8EE-DA1B-43AA-BCF5-560E164FC5B6}" srcOrd="0" destOrd="0" parTransId="{9FB4165E-3426-4E64-934E-7EA4B27F606F}" sibTransId="{2C478426-732E-4C30-B179-BEB2DC9AB43A}"/>
    <dgm:cxn modelId="{652E96AB-3688-4871-927D-049EBA65A367}" srcId="{3A383A6F-FAE8-4477-B495-A8A6A784F564}" destId="{2B556920-378D-4A56-91DE-71C892C6CECA}" srcOrd="2" destOrd="0" parTransId="{6F6FCD97-B68C-4927-AF6A-1B469D77D194}" sibTransId="{F055FAF0-6811-417E-BBC0-960F84BF4F5C}"/>
    <dgm:cxn modelId="{DF114F89-BDCB-4B5D-8AFD-084004EE45C7}" type="presOf" srcId="{36FDE283-5826-4493-A8BE-267AEE21CE63}" destId="{07A5AA2B-7B07-4562-A356-C9A5221E78ED}" srcOrd="0" destOrd="0" presId="urn:microsoft.com/office/officeart/2005/8/layout/vList2"/>
    <dgm:cxn modelId="{5C59C7CA-AAEE-45D3-870A-811D248FFFEC}" type="presOf" srcId="{2B556920-378D-4A56-91DE-71C892C6CECA}" destId="{61FEB073-BAA0-470C-9DA6-CADE7EBBD3E4}" srcOrd="0" destOrd="0" presId="urn:microsoft.com/office/officeart/2005/8/layout/vList2"/>
    <dgm:cxn modelId="{391A96A5-4039-46AB-82DD-07084B1C0D9D}" type="presOf" srcId="{3A383A6F-FAE8-4477-B495-A8A6A784F564}" destId="{55A3EAA9-5C94-4521-94C5-5381F8B63229}" srcOrd="0" destOrd="0" presId="urn:microsoft.com/office/officeart/2005/8/layout/vList2"/>
    <dgm:cxn modelId="{632DBC1C-4826-42F4-872D-0CC52B43F4C5}" type="presOf" srcId="{E3544E5B-FAD1-47E7-8FBC-A532687B3C2A}" destId="{F4D0F0A0-41B5-46D6-8B67-33EA04842899}" srcOrd="0" destOrd="0" presId="urn:microsoft.com/office/officeart/2005/8/layout/vList2"/>
    <dgm:cxn modelId="{6CE8A581-D43C-45B3-B302-56F5BB23D460}" srcId="{3A383A6F-FAE8-4477-B495-A8A6A784F564}" destId="{E3544E5B-FAD1-47E7-8FBC-A532687B3C2A}" srcOrd="3" destOrd="0" parTransId="{21EDFB25-EC2B-4BAA-ABF9-74CB93CA7FF4}" sibTransId="{6683B689-6510-4B45-BDE9-4E6A139C955D}"/>
    <dgm:cxn modelId="{B4416A90-24A9-4605-88E2-10A4496F40E2}" type="presOf" srcId="{8D2EF8EE-DA1B-43AA-BCF5-560E164FC5B6}" destId="{019B5A38-2629-45E8-BA3A-37AFFA78557B}" srcOrd="0" destOrd="0" presId="urn:microsoft.com/office/officeart/2005/8/layout/vList2"/>
    <dgm:cxn modelId="{EADC1DBC-851E-45D3-972B-E40584411502}" type="presParOf" srcId="{55A3EAA9-5C94-4521-94C5-5381F8B63229}" destId="{019B5A38-2629-45E8-BA3A-37AFFA78557B}" srcOrd="0" destOrd="0" presId="urn:microsoft.com/office/officeart/2005/8/layout/vList2"/>
    <dgm:cxn modelId="{0D10F37F-ED10-4F92-8FB4-199A40DCE94E}" type="presParOf" srcId="{55A3EAA9-5C94-4521-94C5-5381F8B63229}" destId="{033FDC44-342E-48E5-8C4B-EC1B0AAD2B64}" srcOrd="1" destOrd="0" presId="urn:microsoft.com/office/officeart/2005/8/layout/vList2"/>
    <dgm:cxn modelId="{A8D13313-C1D4-4710-8872-A1F27578A0F7}" type="presParOf" srcId="{55A3EAA9-5C94-4521-94C5-5381F8B63229}" destId="{07A5AA2B-7B07-4562-A356-C9A5221E78ED}" srcOrd="2" destOrd="0" presId="urn:microsoft.com/office/officeart/2005/8/layout/vList2"/>
    <dgm:cxn modelId="{0FA4FC90-2965-473A-87E0-47AD9F4B7A2D}" type="presParOf" srcId="{55A3EAA9-5C94-4521-94C5-5381F8B63229}" destId="{836A9D2F-E837-4B84-BDFA-9AFF4A5521C2}" srcOrd="3" destOrd="0" presId="urn:microsoft.com/office/officeart/2005/8/layout/vList2"/>
    <dgm:cxn modelId="{1423A130-0B99-461B-95A2-1B060DED55E7}" type="presParOf" srcId="{55A3EAA9-5C94-4521-94C5-5381F8B63229}" destId="{61FEB073-BAA0-470C-9DA6-CADE7EBBD3E4}" srcOrd="4" destOrd="0" presId="urn:microsoft.com/office/officeart/2005/8/layout/vList2"/>
    <dgm:cxn modelId="{3028D22A-8CE5-42EE-AFAD-E3C143A9202A}" type="presParOf" srcId="{55A3EAA9-5C94-4521-94C5-5381F8B63229}" destId="{CFDF0725-0812-43CF-A39A-2E0BD426BAA9}" srcOrd="5" destOrd="0" presId="urn:microsoft.com/office/officeart/2005/8/layout/vList2"/>
    <dgm:cxn modelId="{1BF9FA37-F5C4-47BB-9F02-7B2567BA9538}" type="presParOf" srcId="{55A3EAA9-5C94-4521-94C5-5381F8B63229}" destId="{F4D0F0A0-41B5-46D6-8B67-33EA04842899}"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2EDEBC8-1615-4ED9-ACE4-14918DAA6A3A}" type="doc">
      <dgm:prSet loTypeId="urn:microsoft.com/office/officeart/2005/8/layout/bProcess4" loCatId="process" qsTypeId="urn:microsoft.com/office/officeart/2005/8/quickstyle/simple1" qsCatId="simple" csTypeId="urn:microsoft.com/office/officeart/2005/8/colors/colorful1" csCatId="colorful" phldr="1"/>
      <dgm:spPr/>
      <dgm:t>
        <a:bodyPr/>
        <a:lstStyle/>
        <a:p>
          <a:endParaRPr lang="en-US"/>
        </a:p>
      </dgm:t>
    </dgm:pt>
    <dgm:pt modelId="{1C47AEA3-06A3-492E-B848-C69ED9BAB6D2}">
      <dgm:prSet phldrT="[Text]"/>
      <dgm:spPr/>
      <dgm:t>
        <a:bodyPr/>
        <a:lstStyle/>
        <a:p>
          <a:r>
            <a:rPr lang="en-US" dirty="0" smtClean="0"/>
            <a:t>ASO</a:t>
          </a:r>
          <a:endParaRPr lang="en-US" dirty="0"/>
        </a:p>
      </dgm:t>
    </dgm:pt>
    <dgm:pt modelId="{0D3F4E12-280F-4C07-8FF7-8071322A2406}" type="parTrans" cxnId="{F6454B40-3CD9-4411-B3E3-92E8A142C501}">
      <dgm:prSet/>
      <dgm:spPr/>
      <dgm:t>
        <a:bodyPr/>
        <a:lstStyle/>
        <a:p>
          <a:endParaRPr lang="en-US"/>
        </a:p>
      </dgm:t>
    </dgm:pt>
    <dgm:pt modelId="{31AB69FA-A40A-408A-9A8E-8E3956C9EBA3}" type="sibTrans" cxnId="{F6454B40-3CD9-4411-B3E3-92E8A142C501}">
      <dgm:prSet/>
      <dgm:spPr/>
      <dgm:t>
        <a:bodyPr/>
        <a:lstStyle/>
        <a:p>
          <a:endParaRPr lang="en-US"/>
        </a:p>
      </dgm:t>
    </dgm:pt>
    <dgm:pt modelId="{62490B9B-E3D0-43D2-8704-5E1836436BD4}">
      <dgm:prSet phldrT="[Text]"/>
      <dgm:spPr/>
      <dgm:t>
        <a:bodyPr/>
        <a:lstStyle/>
        <a:p>
          <a:r>
            <a:rPr lang="en-US" dirty="0" smtClean="0"/>
            <a:t>ASO</a:t>
          </a:r>
          <a:endParaRPr lang="en-US" dirty="0"/>
        </a:p>
      </dgm:t>
    </dgm:pt>
    <dgm:pt modelId="{AC9647F0-8CFD-4147-89A1-895CCC83DC0B}" type="parTrans" cxnId="{8F85B2FE-4F2C-4228-AB98-A33C44D8DC2E}">
      <dgm:prSet/>
      <dgm:spPr/>
      <dgm:t>
        <a:bodyPr/>
        <a:lstStyle/>
        <a:p>
          <a:endParaRPr lang="en-US"/>
        </a:p>
      </dgm:t>
    </dgm:pt>
    <dgm:pt modelId="{1D8A3306-A48E-4AC9-93D7-3139C1D78C32}" type="sibTrans" cxnId="{8F85B2FE-4F2C-4228-AB98-A33C44D8DC2E}">
      <dgm:prSet/>
      <dgm:spPr/>
      <dgm:t>
        <a:bodyPr/>
        <a:lstStyle/>
        <a:p>
          <a:endParaRPr lang="en-US"/>
        </a:p>
      </dgm:t>
    </dgm:pt>
    <dgm:pt modelId="{E1EF725F-40AF-445E-9207-F64E62C6791C}">
      <dgm:prSet phldrT="[Text]"/>
      <dgm:spPr/>
      <dgm:t>
        <a:bodyPr/>
        <a:lstStyle/>
        <a:p>
          <a:r>
            <a:rPr lang="en-US" dirty="0" smtClean="0"/>
            <a:t>ASO</a:t>
          </a:r>
          <a:endParaRPr lang="en-US" dirty="0"/>
        </a:p>
      </dgm:t>
    </dgm:pt>
    <dgm:pt modelId="{C9D80AA9-17DA-4869-BE21-F66B5C33E84B}" type="parTrans" cxnId="{429A45DC-42C0-49AD-9D58-E06C42FD114A}">
      <dgm:prSet/>
      <dgm:spPr/>
      <dgm:t>
        <a:bodyPr/>
        <a:lstStyle/>
        <a:p>
          <a:endParaRPr lang="en-US"/>
        </a:p>
      </dgm:t>
    </dgm:pt>
    <dgm:pt modelId="{83FC696D-CF8E-45A9-9376-996479A81AFF}" type="sibTrans" cxnId="{429A45DC-42C0-49AD-9D58-E06C42FD114A}">
      <dgm:prSet/>
      <dgm:spPr/>
      <dgm:t>
        <a:bodyPr/>
        <a:lstStyle/>
        <a:p>
          <a:endParaRPr lang="en-US"/>
        </a:p>
      </dgm:t>
    </dgm:pt>
    <dgm:pt modelId="{802F917E-430F-4D45-B8E3-E5FAE695941B}">
      <dgm:prSet phldrT="[Text]"/>
      <dgm:spPr/>
      <dgm:t>
        <a:bodyPr/>
        <a:lstStyle/>
        <a:p>
          <a:r>
            <a:rPr lang="en-US" dirty="0" smtClean="0"/>
            <a:t>ASO</a:t>
          </a:r>
          <a:endParaRPr lang="en-US" dirty="0"/>
        </a:p>
      </dgm:t>
    </dgm:pt>
    <dgm:pt modelId="{E481325B-BD87-4C4C-AAEA-A6F0691E8E51}" type="parTrans" cxnId="{EFD1F2D3-F59B-429A-9B28-E5FED176D713}">
      <dgm:prSet/>
      <dgm:spPr/>
      <dgm:t>
        <a:bodyPr/>
        <a:lstStyle/>
        <a:p>
          <a:endParaRPr lang="en-US"/>
        </a:p>
      </dgm:t>
    </dgm:pt>
    <dgm:pt modelId="{3EF71964-0031-4DB5-84C3-685EE258154A}" type="sibTrans" cxnId="{EFD1F2D3-F59B-429A-9B28-E5FED176D713}">
      <dgm:prSet/>
      <dgm:spPr/>
      <dgm:t>
        <a:bodyPr/>
        <a:lstStyle/>
        <a:p>
          <a:endParaRPr lang="en-US"/>
        </a:p>
      </dgm:t>
    </dgm:pt>
    <dgm:pt modelId="{5D82B0A6-6833-447E-8880-16865E3E9095}">
      <dgm:prSet phldrT="[Text]"/>
      <dgm:spPr/>
      <dgm:t>
        <a:bodyPr/>
        <a:lstStyle/>
        <a:p>
          <a:r>
            <a:rPr lang="en-US" dirty="0" smtClean="0"/>
            <a:t>ASO</a:t>
          </a:r>
          <a:endParaRPr lang="en-US" dirty="0"/>
        </a:p>
      </dgm:t>
    </dgm:pt>
    <dgm:pt modelId="{5931D4D6-D447-4A73-BD88-5D039CBB2CB2}" type="parTrans" cxnId="{BB1EE460-C0E6-4E2B-AF71-DBF275B3DDF3}">
      <dgm:prSet/>
      <dgm:spPr/>
      <dgm:t>
        <a:bodyPr/>
        <a:lstStyle/>
        <a:p>
          <a:endParaRPr lang="en-US"/>
        </a:p>
      </dgm:t>
    </dgm:pt>
    <dgm:pt modelId="{6BC36CA9-95E9-472A-A037-C97F401DE309}" type="sibTrans" cxnId="{BB1EE460-C0E6-4E2B-AF71-DBF275B3DDF3}">
      <dgm:prSet/>
      <dgm:spPr/>
      <dgm:t>
        <a:bodyPr/>
        <a:lstStyle/>
        <a:p>
          <a:endParaRPr lang="en-US"/>
        </a:p>
      </dgm:t>
    </dgm:pt>
    <dgm:pt modelId="{A834BE1E-9B18-4159-A33F-F9F9175E407D}">
      <dgm:prSet phldrT="[Text]"/>
      <dgm:spPr/>
      <dgm:t>
        <a:bodyPr/>
        <a:lstStyle/>
        <a:p>
          <a:r>
            <a:rPr lang="en-US" dirty="0" smtClean="0"/>
            <a:t>ASO</a:t>
          </a:r>
          <a:endParaRPr lang="en-US" dirty="0"/>
        </a:p>
      </dgm:t>
    </dgm:pt>
    <dgm:pt modelId="{02C4DE8D-17ED-4404-B5BA-6C57169E3DF8}" type="parTrans" cxnId="{BBA4D8C0-2C68-46AB-8BFB-D57291972840}">
      <dgm:prSet/>
      <dgm:spPr/>
      <dgm:t>
        <a:bodyPr/>
        <a:lstStyle/>
        <a:p>
          <a:endParaRPr lang="en-US"/>
        </a:p>
      </dgm:t>
    </dgm:pt>
    <dgm:pt modelId="{3F535EE6-1C1A-4F07-B48F-B556C4FE859A}" type="sibTrans" cxnId="{BBA4D8C0-2C68-46AB-8BFB-D57291972840}">
      <dgm:prSet/>
      <dgm:spPr/>
      <dgm:t>
        <a:bodyPr/>
        <a:lstStyle/>
        <a:p>
          <a:endParaRPr lang="en-US"/>
        </a:p>
      </dgm:t>
    </dgm:pt>
    <dgm:pt modelId="{C1DBC585-C830-4DDE-A1F7-9EB27EC59DCC}">
      <dgm:prSet phldrT="[Text]"/>
      <dgm:spPr/>
      <dgm:t>
        <a:bodyPr/>
        <a:lstStyle/>
        <a:p>
          <a:r>
            <a:rPr lang="en-US" dirty="0" smtClean="0"/>
            <a:t>ASO</a:t>
          </a:r>
          <a:endParaRPr lang="en-US" dirty="0"/>
        </a:p>
      </dgm:t>
    </dgm:pt>
    <dgm:pt modelId="{445D8D51-7800-41E9-9EC7-B501E6D42A7A}" type="parTrans" cxnId="{59EABAC3-B745-46A2-86A0-FAD8A706E4DD}">
      <dgm:prSet/>
      <dgm:spPr/>
      <dgm:t>
        <a:bodyPr/>
        <a:lstStyle/>
        <a:p>
          <a:endParaRPr lang="en-US"/>
        </a:p>
      </dgm:t>
    </dgm:pt>
    <dgm:pt modelId="{CB77C584-4ABC-4FA5-898B-FC6B9C026590}" type="sibTrans" cxnId="{59EABAC3-B745-46A2-86A0-FAD8A706E4DD}">
      <dgm:prSet/>
      <dgm:spPr/>
      <dgm:t>
        <a:bodyPr/>
        <a:lstStyle/>
        <a:p>
          <a:endParaRPr lang="en-US"/>
        </a:p>
      </dgm:t>
    </dgm:pt>
    <dgm:pt modelId="{D3593A66-BE04-42E9-865F-E2DBF39B505B}">
      <dgm:prSet/>
      <dgm:spPr/>
      <dgm:t>
        <a:bodyPr/>
        <a:lstStyle/>
        <a:p>
          <a:r>
            <a:rPr lang="en-US" dirty="0" smtClean="0"/>
            <a:t>ASO</a:t>
          </a:r>
          <a:endParaRPr lang="en-US" dirty="0"/>
        </a:p>
      </dgm:t>
    </dgm:pt>
    <dgm:pt modelId="{1017AE5C-C9C9-481D-9F3B-659FD174E0E4}" type="parTrans" cxnId="{6F4BFCA1-55B2-4767-9092-9DB859C99D91}">
      <dgm:prSet/>
      <dgm:spPr/>
      <dgm:t>
        <a:bodyPr/>
        <a:lstStyle/>
        <a:p>
          <a:endParaRPr lang="en-US"/>
        </a:p>
      </dgm:t>
    </dgm:pt>
    <dgm:pt modelId="{28EF08BF-B111-4FA1-88BD-9D3A76C5511D}" type="sibTrans" cxnId="{6F4BFCA1-55B2-4767-9092-9DB859C99D91}">
      <dgm:prSet/>
      <dgm:spPr/>
      <dgm:t>
        <a:bodyPr/>
        <a:lstStyle/>
        <a:p>
          <a:endParaRPr lang="en-US"/>
        </a:p>
      </dgm:t>
    </dgm:pt>
    <dgm:pt modelId="{ED20A500-74C7-49C0-84CB-524A71297C02}" type="pres">
      <dgm:prSet presAssocID="{02EDEBC8-1615-4ED9-ACE4-14918DAA6A3A}" presName="Name0" presStyleCnt="0">
        <dgm:presLayoutVars>
          <dgm:dir/>
          <dgm:resizeHandles/>
        </dgm:presLayoutVars>
      </dgm:prSet>
      <dgm:spPr/>
      <dgm:t>
        <a:bodyPr/>
        <a:lstStyle/>
        <a:p>
          <a:endParaRPr lang="en-US"/>
        </a:p>
      </dgm:t>
    </dgm:pt>
    <dgm:pt modelId="{FE470FCD-86CB-4587-A096-4F0B30701206}" type="pres">
      <dgm:prSet presAssocID="{D3593A66-BE04-42E9-865F-E2DBF39B505B}" presName="compNode" presStyleCnt="0"/>
      <dgm:spPr/>
    </dgm:pt>
    <dgm:pt modelId="{DA92736A-FFA8-42F8-9E58-8595EF05A1B3}" type="pres">
      <dgm:prSet presAssocID="{D3593A66-BE04-42E9-865F-E2DBF39B505B}" presName="dummyConnPt" presStyleCnt="0"/>
      <dgm:spPr/>
    </dgm:pt>
    <dgm:pt modelId="{FD2FAB78-91BC-4622-9313-0A3CD2E381B6}" type="pres">
      <dgm:prSet presAssocID="{D3593A66-BE04-42E9-865F-E2DBF39B505B}" presName="node" presStyleLbl="node1" presStyleIdx="0" presStyleCnt="8">
        <dgm:presLayoutVars>
          <dgm:bulletEnabled val="1"/>
        </dgm:presLayoutVars>
      </dgm:prSet>
      <dgm:spPr/>
      <dgm:t>
        <a:bodyPr/>
        <a:lstStyle/>
        <a:p>
          <a:endParaRPr lang="en-US"/>
        </a:p>
      </dgm:t>
    </dgm:pt>
    <dgm:pt modelId="{D09588F0-71C7-48A3-9F40-AB72B026B081}" type="pres">
      <dgm:prSet presAssocID="{28EF08BF-B111-4FA1-88BD-9D3A76C5511D}" presName="sibTrans" presStyleLbl="bgSibTrans2D1" presStyleIdx="0" presStyleCnt="7"/>
      <dgm:spPr/>
      <dgm:t>
        <a:bodyPr/>
        <a:lstStyle/>
        <a:p>
          <a:endParaRPr lang="en-US"/>
        </a:p>
      </dgm:t>
    </dgm:pt>
    <dgm:pt modelId="{2B626653-A84A-4D5B-A87D-440CB386FA78}" type="pres">
      <dgm:prSet presAssocID="{1C47AEA3-06A3-492E-B848-C69ED9BAB6D2}" presName="compNode" presStyleCnt="0"/>
      <dgm:spPr/>
    </dgm:pt>
    <dgm:pt modelId="{ECC7D1C6-EF63-47CD-8DDD-21B7186371B7}" type="pres">
      <dgm:prSet presAssocID="{1C47AEA3-06A3-492E-B848-C69ED9BAB6D2}" presName="dummyConnPt" presStyleCnt="0"/>
      <dgm:spPr/>
    </dgm:pt>
    <dgm:pt modelId="{343EE267-EAB7-49EF-9FF0-55510B683714}" type="pres">
      <dgm:prSet presAssocID="{1C47AEA3-06A3-492E-B848-C69ED9BAB6D2}" presName="node" presStyleLbl="node1" presStyleIdx="1" presStyleCnt="8">
        <dgm:presLayoutVars>
          <dgm:bulletEnabled val="1"/>
        </dgm:presLayoutVars>
      </dgm:prSet>
      <dgm:spPr/>
      <dgm:t>
        <a:bodyPr/>
        <a:lstStyle/>
        <a:p>
          <a:endParaRPr lang="en-US"/>
        </a:p>
      </dgm:t>
    </dgm:pt>
    <dgm:pt modelId="{67328D95-9DF5-492A-A057-173541F76FA2}" type="pres">
      <dgm:prSet presAssocID="{31AB69FA-A40A-408A-9A8E-8E3956C9EBA3}" presName="sibTrans" presStyleLbl="bgSibTrans2D1" presStyleIdx="1" presStyleCnt="7"/>
      <dgm:spPr/>
      <dgm:t>
        <a:bodyPr/>
        <a:lstStyle/>
        <a:p>
          <a:endParaRPr lang="en-US"/>
        </a:p>
      </dgm:t>
    </dgm:pt>
    <dgm:pt modelId="{864F8C58-A044-40BB-B043-1664D7D61591}" type="pres">
      <dgm:prSet presAssocID="{62490B9B-E3D0-43D2-8704-5E1836436BD4}" presName="compNode" presStyleCnt="0"/>
      <dgm:spPr/>
    </dgm:pt>
    <dgm:pt modelId="{95792A28-CBB6-43AD-AD76-E25D714AFEF5}" type="pres">
      <dgm:prSet presAssocID="{62490B9B-E3D0-43D2-8704-5E1836436BD4}" presName="dummyConnPt" presStyleCnt="0"/>
      <dgm:spPr/>
    </dgm:pt>
    <dgm:pt modelId="{10F1A4CF-C915-4779-8E13-73A7730BED6E}" type="pres">
      <dgm:prSet presAssocID="{62490B9B-E3D0-43D2-8704-5E1836436BD4}" presName="node" presStyleLbl="node1" presStyleIdx="2" presStyleCnt="8">
        <dgm:presLayoutVars>
          <dgm:bulletEnabled val="1"/>
        </dgm:presLayoutVars>
      </dgm:prSet>
      <dgm:spPr/>
      <dgm:t>
        <a:bodyPr/>
        <a:lstStyle/>
        <a:p>
          <a:endParaRPr lang="en-US"/>
        </a:p>
      </dgm:t>
    </dgm:pt>
    <dgm:pt modelId="{F7A229F0-ED16-4E7A-A7FB-4D0E8666595D}" type="pres">
      <dgm:prSet presAssocID="{1D8A3306-A48E-4AC9-93D7-3139C1D78C32}" presName="sibTrans" presStyleLbl="bgSibTrans2D1" presStyleIdx="2" presStyleCnt="7"/>
      <dgm:spPr/>
      <dgm:t>
        <a:bodyPr/>
        <a:lstStyle/>
        <a:p>
          <a:endParaRPr lang="en-US"/>
        </a:p>
      </dgm:t>
    </dgm:pt>
    <dgm:pt modelId="{72E33649-B37F-49D4-8959-D7B53CE3B27F}" type="pres">
      <dgm:prSet presAssocID="{E1EF725F-40AF-445E-9207-F64E62C6791C}" presName="compNode" presStyleCnt="0"/>
      <dgm:spPr/>
    </dgm:pt>
    <dgm:pt modelId="{5E91804B-68D4-41D2-832A-6CB600F74DE1}" type="pres">
      <dgm:prSet presAssocID="{E1EF725F-40AF-445E-9207-F64E62C6791C}" presName="dummyConnPt" presStyleCnt="0"/>
      <dgm:spPr/>
    </dgm:pt>
    <dgm:pt modelId="{6A124DFB-9229-4619-BC85-024FC3353D13}" type="pres">
      <dgm:prSet presAssocID="{E1EF725F-40AF-445E-9207-F64E62C6791C}" presName="node" presStyleLbl="node1" presStyleIdx="3" presStyleCnt="8">
        <dgm:presLayoutVars>
          <dgm:bulletEnabled val="1"/>
        </dgm:presLayoutVars>
      </dgm:prSet>
      <dgm:spPr/>
      <dgm:t>
        <a:bodyPr/>
        <a:lstStyle/>
        <a:p>
          <a:endParaRPr lang="en-US"/>
        </a:p>
      </dgm:t>
    </dgm:pt>
    <dgm:pt modelId="{01A867AF-9249-4BE3-B890-5841630946D8}" type="pres">
      <dgm:prSet presAssocID="{83FC696D-CF8E-45A9-9376-996479A81AFF}" presName="sibTrans" presStyleLbl="bgSibTrans2D1" presStyleIdx="3" presStyleCnt="7"/>
      <dgm:spPr/>
      <dgm:t>
        <a:bodyPr/>
        <a:lstStyle/>
        <a:p>
          <a:endParaRPr lang="en-US"/>
        </a:p>
      </dgm:t>
    </dgm:pt>
    <dgm:pt modelId="{C321740E-474F-4E5F-AF68-2A3EEF28081B}" type="pres">
      <dgm:prSet presAssocID="{802F917E-430F-4D45-B8E3-E5FAE695941B}" presName="compNode" presStyleCnt="0"/>
      <dgm:spPr/>
    </dgm:pt>
    <dgm:pt modelId="{A8E85D70-137C-4D52-96C3-4DE7BB41F1B8}" type="pres">
      <dgm:prSet presAssocID="{802F917E-430F-4D45-B8E3-E5FAE695941B}" presName="dummyConnPt" presStyleCnt="0"/>
      <dgm:spPr/>
    </dgm:pt>
    <dgm:pt modelId="{3CA23A7E-E38C-4D6C-8936-D0F91E2A3863}" type="pres">
      <dgm:prSet presAssocID="{802F917E-430F-4D45-B8E3-E5FAE695941B}" presName="node" presStyleLbl="node1" presStyleIdx="4" presStyleCnt="8">
        <dgm:presLayoutVars>
          <dgm:bulletEnabled val="1"/>
        </dgm:presLayoutVars>
      </dgm:prSet>
      <dgm:spPr/>
      <dgm:t>
        <a:bodyPr/>
        <a:lstStyle/>
        <a:p>
          <a:endParaRPr lang="en-US"/>
        </a:p>
      </dgm:t>
    </dgm:pt>
    <dgm:pt modelId="{5C422F4D-8795-421A-90B0-4A82CB5546D1}" type="pres">
      <dgm:prSet presAssocID="{3EF71964-0031-4DB5-84C3-685EE258154A}" presName="sibTrans" presStyleLbl="bgSibTrans2D1" presStyleIdx="4" presStyleCnt="7"/>
      <dgm:spPr/>
      <dgm:t>
        <a:bodyPr/>
        <a:lstStyle/>
        <a:p>
          <a:endParaRPr lang="en-US"/>
        </a:p>
      </dgm:t>
    </dgm:pt>
    <dgm:pt modelId="{119C7D27-79B3-47CB-87C3-60CCDE25FF30}" type="pres">
      <dgm:prSet presAssocID="{5D82B0A6-6833-447E-8880-16865E3E9095}" presName="compNode" presStyleCnt="0"/>
      <dgm:spPr/>
    </dgm:pt>
    <dgm:pt modelId="{878F3A5F-934D-4E3D-A6CF-C99AF286066E}" type="pres">
      <dgm:prSet presAssocID="{5D82B0A6-6833-447E-8880-16865E3E9095}" presName="dummyConnPt" presStyleCnt="0"/>
      <dgm:spPr/>
    </dgm:pt>
    <dgm:pt modelId="{850AD52E-A03D-4584-8D3B-B53E8C3600F6}" type="pres">
      <dgm:prSet presAssocID="{5D82B0A6-6833-447E-8880-16865E3E9095}" presName="node" presStyleLbl="node1" presStyleIdx="5" presStyleCnt="8">
        <dgm:presLayoutVars>
          <dgm:bulletEnabled val="1"/>
        </dgm:presLayoutVars>
      </dgm:prSet>
      <dgm:spPr/>
      <dgm:t>
        <a:bodyPr/>
        <a:lstStyle/>
        <a:p>
          <a:endParaRPr lang="en-US"/>
        </a:p>
      </dgm:t>
    </dgm:pt>
    <dgm:pt modelId="{ACECC800-FC61-49FF-A39C-4981418CAFA9}" type="pres">
      <dgm:prSet presAssocID="{6BC36CA9-95E9-472A-A037-C97F401DE309}" presName="sibTrans" presStyleLbl="bgSibTrans2D1" presStyleIdx="5" presStyleCnt="7"/>
      <dgm:spPr/>
      <dgm:t>
        <a:bodyPr/>
        <a:lstStyle/>
        <a:p>
          <a:endParaRPr lang="en-US"/>
        </a:p>
      </dgm:t>
    </dgm:pt>
    <dgm:pt modelId="{244547B4-EA25-4E2A-8833-E7BCB7676CB2}" type="pres">
      <dgm:prSet presAssocID="{A834BE1E-9B18-4159-A33F-F9F9175E407D}" presName="compNode" presStyleCnt="0"/>
      <dgm:spPr/>
    </dgm:pt>
    <dgm:pt modelId="{071613B9-F21C-4B2C-B25E-E10091E7750B}" type="pres">
      <dgm:prSet presAssocID="{A834BE1E-9B18-4159-A33F-F9F9175E407D}" presName="dummyConnPt" presStyleCnt="0"/>
      <dgm:spPr/>
    </dgm:pt>
    <dgm:pt modelId="{A61249F5-05DB-4E5B-BB48-D21FA742E333}" type="pres">
      <dgm:prSet presAssocID="{A834BE1E-9B18-4159-A33F-F9F9175E407D}" presName="node" presStyleLbl="node1" presStyleIdx="6" presStyleCnt="8">
        <dgm:presLayoutVars>
          <dgm:bulletEnabled val="1"/>
        </dgm:presLayoutVars>
      </dgm:prSet>
      <dgm:spPr/>
      <dgm:t>
        <a:bodyPr/>
        <a:lstStyle/>
        <a:p>
          <a:endParaRPr lang="en-US"/>
        </a:p>
      </dgm:t>
    </dgm:pt>
    <dgm:pt modelId="{7DA3CF9A-2576-462D-A7C5-193F967AD2C0}" type="pres">
      <dgm:prSet presAssocID="{3F535EE6-1C1A-4F07-B48F-B556C4FE859A}" presName="sibTrans" presStyleLbl="bgSibTrans2D1" presStyleIdx="6" presStyleCnt="7"/>
      <dgm:spPr/>
      <dgm:t>
        <a:bodyPr/>
        <a:lstStyle/>
        <a:p>
          <a:endParaRPr lang="en-US"/>
        </a:p>
      </dgm:t>
    </dgm:pt>
    <dgm:pt modelId="{3D51404F-7878-48A9-AAF9-435A42C36CBA}" type="pres">
      <dgm:prSet presAssocID="{C1DBC585-C830-4DDE-A1F7-9EB27EC59DCC}" presName="compNode" presStyleCnt="0"/>
      <dgm:spPr/>
    </dgm:pt>
    <dgm:pt modelId="{8B04E0EB-EAD4-4871-8F74-B986574C8DD5}" type="pres">
      <dgm:prSet presAssocID="{C1DBC585-C830-4DDE-A1F7-9EB27EC59DCC}" presName="dummyConnPt" presStyleCnt="0"/>
      <dgm:spPr/>
    </dgm:pt>
    <dgm:pt modelId="{C026CE3E-BF86-4CA4-8DFB-5CACEBA4CF7C}" type="pres">
      <dgm:prSet presAssocID="{C1DBC585-C830-4DDE-A1F7-9EB27EC59DCC}" presName="node" presStyleLbl="node1" presStyleIdx="7" presStyleCnt="8">
        <dgm:presLayoutVars>
          <dgm:bulletEnabled val="1"/>
        </dgm:presLayoutVars>
      </dgm:prSet>
      <dgm:spPr/>
      <dgm:t>
        <a:bodyPr/>
        <a:lstStyle/>
        <a:p>
          <a:endParaRPr lang="en-US"/>
        </a:p>
      </dgm:t>
    </dgm:pt>
  </dgm:ptLst>
  <dgm:cxnLst>
    <dgm:cxn modelId="{BB1EE460-C0E6-4E2B-AF71-DBF275B3DDF3}" srcId="{02EDEBC8-1615-4ED9-ACE4-14918DAA6A3A}" destId="{5D82B0A6-6833-447E-8880-16865E3E9095}" srcOrd="5" destOrd="0" parTransId="{5931D4D6-D447-4A73-BD88-5D039CBB2CB2}" sibTransId="{6BC36CA9-95E9-472A-A037-C97F401DE309}"/>
    <dgm:cxn modelId="{62BF752D-4D6F-4321-8935-EA85FBFE9103}" type="presOf" srcId="{E1EF725F-40AF-445E-9207-F64E62C6791C}" destId="{6A124DFB-9229-4619-BC85-024FC3353D13}" srcOrd="0" destOrd="0" presId="urn:microsoft.com/office/officeart/2005/8/layout/bProcess4"/>
    <dgm:cxn modelId="{B1628ECA-CBE8-42F3-A2D6-3EFBCE4DFF7B}" type="presOf" srcId="{5D82B0A6-6833-447E-8880-16865E3E9095}" destId="{850AD52E-A03D-4584-8D3B-B53E8C3600F6}" srcOrd="0" destOrd="0" presId="urn:microsoft.com/office/officeart/2005/8/layout/bProcess4"/>
    <dgm:cxn modelId="{218AEEFD-176F-4E8B-827D-98133FD68E31}" type="presOf" srcId="{C1DBC585-C830-4DDE-A1F7-9EB27EC59DCC}" destId="{C026CE3E-BF86-4CA4-8DFB-5CACEBA4CF7C}" srcOrd="0" destOrd="0" presId="urn:microsoft.com/office/officeart/2005/8/layout/bProcess4"/>
    <dgm:cxn modelId="{B64D24EB-4398-43AD-8EE0-DCAF2B09FAF8}" type="presOf" srcId="{28EF08BF-B111-4FA1-88BD-9D3A76C5511D}" destId="{D09588F0-71C7-48A3-9F40-AB72B026B081}" srcOrd="0" destOrd="0" presId="urn:microsoft.com/office/officeart/2005/8/layout/bProcess4"/>
    <dgm:cxn modelId="{429A45DC-42C0-49AD-9D58-E06C42FD114A}" srcId="{02EDEBC8-1615-4ED9-ACE4-14918DAA6A3A}" destId="{E1EF725F-40AF-445E-9207-F64E62C6791C}" srcOrd="3" destOrd="0" parTransId="{C9D80AA9-17DA-4869-BE21-F66B5C33E84B}" sibTransId="{83FC696D-CF8E-45A9-9376-996479A81AFF}"/>
    <dgm:cxn modelId="{8F85B2FE-4F2C-4228-AB98-A33C44D8DC2E}" srcId="{02EDEBC8-1615-4ED9-ACE4-14918DAA6A3A}" destId="{62490B9B-E3D0-43D2-8704-5E1836436BD4}" srcOrd="2" destOrd="0" parTransId="{AC9647F0-8CFD-4147-89A1-895CCC83DC0B}" sibTransId="{1D8A3306-A48E-4AC9-93D7-3139C1D78C32}"/>
    <dgm:cxn modelId="{17E396B1-98EE-4AA6-BC29-0F89D2B068CB}" type="presOf" srcId="{A834BE1E-9B18-4159-A33F-F9F9175E407D}" destId="{A61249F5-05DB-4E5B-BB48-D21FA742E333}" srcOrd="0" destOrd="0" presId="urn:microsoft.com/office/officeart/2005/8/layout/bProcess4"/>
    <dgm:cxn modelId="{F6454B40-3CD9-4411-B3E3-92E8A142C501}" srcId="{02EDEBC8-1615-4ED9-ACE4-14918DAA6A3A}" destId="{1C47AEA3-06A3-492E-B848-C69ED9BAB6D2}" srcOrd="1" destOrd="0" parTransId="{0D3F4E12-280F-4C07-8FF7-8071322A2406}" sibTransId="{31AB69FA-A40A-408A-9A8E-8E3956C9EBA3}"/>
    <dgm:cxn modelId="{EFD1F2D3-F59B-429A-9B28-E5FED176D713}" srcId="{02EDEBC8-1615-4ED9-ACE4-14918DAA6A3A}" destId="{802F917E-430F-4D45-B8E3-E5FAE695941B}" srcOrd="4" destOrd="0" parTransId="{E481325B-BD87-4C4C-AAEA-A6F0691E8E51}" sibTransId="{3EF71964-0031-4DB5-84C3-685EE258154A}"/>
    <dgm:cxn modelId="{F0EEDF4A-8588-4614-A43B-016CBA8825D2}" type="presOf" srcId="{31AB69FA-A40A-408A-9A8E-8E3956C9EBA3}" destId="{67328D95-9DF5-492A-A057-173541F76FA2}" srcOrd="0" destOrd="0" presId="urn:microsoft.com/office/officeart/2005/8/layout/bProcess4"/>
    <dgm:cxn modelId="{90D6CB22-38D5-4000-8F62-93B10B2372B3}" type="presOf" srcId="{1C47AEA3-06A3-492E-B848-C69ED9BAB6D2}" destId="{343EE267-EAB7-49EF-9FF0-55510B683714}" srcOrd="0" destOrd="0" presId="urn:microsoft.com/office/officeart/2005/8/layout/bProcess4"/>
    <dgm:cxn modelId="{98552968-FC51-4E3D-A63D-6718350ECEF2}" type="presOf" srcId="{62490B9B-E3D0-43D2-8704-5E1836436BD4}" destId="{10F1A4CF-C915-4779-8E13-73A7730BED6E}" srcOrd="0" destOrd="0" presId="urn:microsoft.com/office/officeart/2005/8/layout/bProcess4"/>
    <dgm:cxn modelId="{84D57305-AD51-4120-8C7B-7424924B2321}" type="presOf" srcId="{D3593A66-BE04-42E9-865F-E2DBF39B505B}" destId="{FD2FAB78-91BC-4622-9313-0A3CD2E381B6}" srcOrd="0" destOrd="0" presId="urn:microsoft.com/office/officeart/2005/8/layout/bProcess4"/>
    <dgm:cxn modelId="{BBA4D8C0-2C68-46AB-8BFB-D57291972840}" srcId="{02EDEBC8-1615-4ED9-ACE4-14918DAA6A3A}" destId="{A834BE1E-9B18-4159-A33F-F9F9175E407D}" srcOrd="6" destOrd="0" parTransId="{02C4DE8D-17ED-4404-B5BA-6C57169E3DF8}" sibTransId="{3F535EE6-1C1A-4F07-B48F-B556C4FE859A}"/>
    <dgm:cxn modelId="{6F4BFCA1-55B2-4767-9092-9DB859C99D91}" srcId="{02EDEBC8-1615-4ED9-ACE4-14918DAA6A3A}" destId="{D3593A66-BE04-42E9-865F-E2DBF39B505B}" srcOrd="0" destOrd="0" parTransId="{1017AE5C-C9C9-481D-9F3B-659FD174E0E4}" sibTransId="{28EF08BF-B111-4FA1-88BD-9D3A76C5511D}"/>
    <dgm:cxn modelId="{59EABAC3-B745-46A2-86A0-FAD8A706E4DD}" srcId="{02EDEBC8-1615-4ED9-ACE4-14918DAA6A3A}" destId="{C1DBC585-C830-4DDE-A1F7-9EB27EC59DCC}" srcOrd="7" destOrd="0" parTransId="{445D8D51-7800-41E9-9EC7-B501E6D42A7A}" sibTransId="{CB77C584-4ABC-4FA5-898B-FC6B9C026590}"/>
    <dgm:cxn modelId="{0B7B5AEF-4E7B-4BD5-A426-3EA71A58184C}" type="presOf" srcId="{83FC696D-CF8E-45A9-9376-996479A81AFF}" destId="{01A867AF-9249-4BE3-B890-5841630946D8}" srcOrd="0" destOrd="0" presId="urn:microsoft.com/office/officeart/2005/8/layout/bProcess4"/>
    <dgm:cxn modelId="{FE9D3D8B-7F9F-4B34-BF53-5569E9860151}" type="presOf" srcId="{802F917E-430F-4D45-B8E3-E5FAE695941B}" destId="{3CA23A7E-E38C-4D6C-8936-D0F91E2A3863}" srcOrd="0" destOrd="0" presId="urn:microsoft.com/office/officeart/2005/8/layout/bProcess4"/>
    <dgm:cxn modelId="{B2AF7FFC-FD1B-497B-862A-BC462C6BC769}" type="presOf" srcId="{1D8A3306-A48E-4AC9-93D7-3139C1D78C32}" destId="{F7A229F0-ED16-4E7A-A7FB-4D0E8666595D}" srcOrd="0" destOrd="0" presId="urn:microsoft.com/office/officeart/2005/8/layout/bProcess4"/>
    <dgm:cxn modelId="{9EBEE490-DAFA-4FF2-A8BB-D3ED767FE7FC}" type="presOf" srcId="{3F535EE6-1C1A-4F07-B48F-B556C4FE859A}" destId="{7DA3CF9A-2576-462D-A7C5-193F967AD2C0}" srcOrd="0" destOrd="0" presId="urn:microsoft.com/office/officeart/2005/8/layout/bProcess4"/>
    <dgm:cxn modelId="{53986BB7-FF83-4ECE-9880-04031E454519}" type="presOf" srcId="{3EF71964-0031-4DB5-84C3-685EE258154A}" destId="{5C422F4D-8795-421A-90B0-4A82CB5546D1}" srcOrd="0" destOrd="0" presId="urn:microsoft.com/office/officeart/2005/8/layout/bProcess4"/>
    <dgm:cxn modelId="{F2740706-7731-4E92-8654-DB3CE3E5BA45}" type="presOf" srcId="{6BC36CA9-95E9-472A-A037-C97F401DE309}" destId="{ACECC800-FC61-49FF-A39C-4981418CAFA9}" srcOrd="0" destOrd="0" presId="urn:microsoft.com/office/officeart/2005/8/layout/bProcess4"/>
    <dgm:cxn modelId="{FD9DD7D3-3261-48EC-A340-6BC595A4BCA7}" type="presOf" srcId="{02EDEBC8-1615-4ED9-ACE4-14918DAA6A3A}" destId="{ED20A500-74C7-49C0-84CB-524A71297C02}" srcOrd="0" destOrd="0" presId="urn:microsoft.com/office/officeart/2005/8/layout/bProcess4"/>
    <dgm:cxn modelId="{11CA8CBC-7141-4CAF-8426-6D6E8BD58DE1}" type="presParOf" srcId="{ED20A500-74C7-49C0-84CB-524A71297C02}" destId="{FE470FCD-86CB-4587-A096-4F0B30701206}" srcOrd="0" destOrd="0" presId="urn:microsoft.com/office/officeart/2005/8/layout/bProcess4"/>
    <dgm:cxn modelId="{A86BC0C9-AF1D-4BBC-A5C5-5D0F0EB73BD3}" type="presParOf" srcId="{FE470FCD-86CB-4587-A096-4F0B30701206}" destId="{DA92736A-FFA8-42F8-9E58-8595EF05A1B3}" srcOrd="0" destOrd="0" presId="urn:microsoft.com/office/officeart/2005/8/layout/bProcess4"/>
    <dgm:cxn modelId="{9A318F08-8937-40E3-AB15-07D9BA870455}" type="presParOf" srcId="{FE470FCD-86CB-4587-A096-4F0B30701206}" destId="{FD2FAB78-91BC-4622-9313-0A3CD2E381B6}" srcOrd="1" destOrd="0" presId="urn:microsoft.com/office/officeart/2005/8/layout/bProcess4"/>
    <dgm:cxn modelId="{AB86131E-38DA-486E-A73C-C79CFA51F6EB}" type="presParOf" srcId="{ED20A500-74C7-49C0-84CB-524A71297C02}" destId="{D09588F0-71C7-48A3-9F40-AB72B026B081}" srcOrd="1" destOrd="0" presId="urn:microsoft.com/office/officeart/2005/8/layout/bProcess4"/>
    <dgm:cxn modelId="{00C9AE8A-768A-4BDA-B354-5B36D3E5BE09}" type="presParOf" srcId="{ED20A500-74C7-49C0-84CB-524A71297C02}" destId="{2B626653-A84A-4D5B-A87D-440CB386FA78}" srcOrd="2" destOrd="0" presId="urn:microsoft.com/office/officeart/2005/8/layout/bProcess4"/>
    <dgm:cxn modelId="{0CBE220B-6E4C-4FB2-AFF6-769947497995}" type="presParOf" srcId="{2B626653-A84A-4D5B-A87D-440CB386FA78}" destId="{ECC7D1C6-EF63-47CD-8DDD-21B7186371B7}" srcOrd="0" destOrd="0" presId="urn:microsoft.com/office/officeart/2005/8/layout/bProcess4"/>
    <dgm:cxn modelId="{419207A2-AF58-4D14-B948-7575B9AA43BB}" type="presParOf" srcId="{2B626653-A84A-4D5B-A87D-440CB386FA78}" destId="{343EE267-EAB7-49EF-9FF0-55510B683714}" srcOrd="1" destOrd="0" presId="urn:microsoft.com/office/officeart/2005/8/layout/bProcess4"/>
    <dgm:cxn modelId="{76CCC053-B402-4871-B2B9-5025A3E1AC0F}" type="presParOf" srcId="{ED20A500-74C7-49C0-84CB-524A71297C02}" destId="{67328D95-9DF5-492A-A057-173541F76FA2}" srcOrd="3" destOrd="0" presId="urn:microsoft.com/office/officeart/2005/8/layout/bProcess4"/>
    <dgm:cxn modelId="{2EC6EE4C-0222-43A5-B9D2-CA549EAEFE9D}" type="presParOf" srcId="{ED20A500-74C7-49C0-84CB-524A71297C02}" destId="{864F8C58-A044-40BB-B043-1664D7D61591}" srcOrd="4" destOrd="0" presId="urn:microsoft.com/office/officeart/2005/8/layout/bProcess4"/>
    <dgm:cxn modelId="{8A8A4AA9-0236-42DE-B6A8-D804ACE23204}" type="presParOf" srcId="{864F8C58-A044-40BB-B043-1664D7D61591}" destId="{95792A28-CBB6-43AD-AD76-E25D714AFEF5}" srcOrd="0" destOrd="0" presId="urn:microsoft.com/office/officeart/2005/8/layout/bProcess4"/>
    <dgm:cxn modelId="{57AF257F-E4FD-4645-A963-01C697DF471E}" type="presParOf" srcId="{864F8C58-A044-40BB-B043-1664D7D61591}" destId="{10F1A4CF-C915-4779-8E13-73A7730BED6E}" srcOrd="1" destOrd="0" presId="urn:microsoft.com/office/officeart/2005/8/layout/bProcess4"/>
    <dgm:cxn modelId="{675C3671-D44B-4B1A-BA16-1E763D206282}" type="presParOf" srcId="{ED20A500-74C7-49C0-84CB-524A71297C02}" destId="{F7A229F0-ED16-4E7A-A7FB-4D0E8666595D}" srcOrd="5" destOrd="0" presId="urn:microsoft.com/office/officeart/2005/8/layout/bProcess4"/>
    <dgm:cxn modelId="{563FCD43-F4A8-4562-B026-89B3054804C7}" type="presParOf" srcId="{ED20A500-74C7-49C0-84CB-524A71297C02}" destId="{72E33649-B37F-49D4-8959-D7B53CE3B27F}" srcOrd="6" destOrd="0" presId="urn:microsoft.com/office/officeart/2005/8/layout/bProcess4"/>
    <dgm:cxn modelId="{1EF4FB20-125E-42C5-8DEA-5890151B1035}" type="presParOf" srcId="{72E33649-B37F-49D4-8959-D7B53CE3B27F}" destId="{5E91804B-68D4-41D2-832A-6CB600F74DE1}" srcOrd="0" destOrd="0" presId="urn:microsoft.com/office/officeart/2005/8/layout/bProcess4"/>
    <dgm:cxn modelId="{61C48A3D-D4C6-44B3-8B29-96EDDC1D92B9}" type="presParOf" srcId="{72E33649-B37F-49D4-8959-D7B53CE3B27F}" destId="{6A124DFB-9229-4619-BC85-024FC3353D13}" srcOrd="1" destOrd="0" presId="urn:microsoft.com/office/officeart/2005/8/layout/bProcess4"/>
    <dgm:cxn modelId="{4B8A629E-116D-4B77-8358-0E17CF7472D1}" type="presParOf" srcId="{ED20A500-74C7-49C0-84CB-524A71297C02}" destId="{01A867AF-9249-4BE3-B890-5841630946D8}" srcOrd="7" destOrd="0" presId="urn:microsoft.com/office/officeart/2005/8/layout/bProcess4"/>
    <dgm:cxn modelId="{7F4F15D3-0665-4D32-8DDB-D1DCCAF4570A}" type="presParOf" srcId="{ED20A500-74C7-49C0-84CB-524A71297C02}" destId="{C321740E-474F-4E5F-AF68-2A3EEF28081B}" srcOrd="8" destOrd="0" presId="urn:microsoft.com/office/officeart/2005/8/layout/bProcess4"/>
    <dgm:cxn modelId="{604AA009-08EE-4E1A-B823-03EBE9937CFE}" type="presParOf" srcId="{C321740E-474F-4E5F-AF68-2A3EEF28081B}" destId="{A8E85D70-137C-4D52-96C3-4DE7BB41F1B8}" srcOrd="0" destOrd="0" presId="urn:microsoft.com/office/officeart/2005/8/layout/bProcess4"/>
    <dgm:cxn modelId="{F5953BD7-88EA-49CF-B3EF-E7A9BDFDD625}" type="presParOf" srcId="{C321740E-474F-4E5F-AF68-2A3EEF28081B}" destId="{3CA23A7E-E38C-4D6C-8936-D0F91E2A3863}" srcOrd="1" destOrd="0" presId="urn:microsoft.com/office/officeart/2005/8/layout/bProcess4"/>
    <dgm:cxn modelId="{5F860214-210C-4E34-90CF-EB1A9DFF0696}" type="presParOf" srcId="{ED20A500-74C7-49C0-84CB-524A71297C02}" destId="{5C422F4D-8795-421A-90B0-4A82CB5546D1}" srcOrd="9" destOrd="0" presId="urn:microsoft.com/office/officeart/2005/8/layout/bProcess4"/>
    <dgm:cxn modelId="{79D18AD5-518C-45B9-8D51-5828FE6B4242}" type="presParOf" srcId="{ED20A500-74C7-49C0-84CB-524A71297C02}" destId="{119C7D27-79B3-47CB-87C3-60CCDE25FF30}" srcOrd="10" destOrd="0" presId="urn:microsoft.com/office/officeart/2005/8/layout/bProcess4"/>
    <dgm:cxn modelId="{2E1F1588-7834-4CA8-AD0E-366C64F7B90E}" type="presParOf" srcId="{119C7D27-79B3-47CB-87C3-60CCDE25FF30}" destId="{878F3A5F-934D-4E3D-A6CF-C99AF286066E}" srcOrd="0" destOrd="0" presId="urn:microsoft.com/office/officeart/2005/8/layout/bProcess4"/>
    <dgm:cxn modelId="{C6937993-D767-4CCC-B5A7-20F4FD345748}" type="presParOf" srcId="{119C7D27-79B3-47CB-87C3-60CCDE25FF30}" destId="{850AD52E-A03D-4584-8D3B-B53E8C3600F6}" srcOrd="1" destOrd="0" presId="urn:microsoft.com/office/officeart/2005/8/layout/bProcess4"/>
    <dgm:cxn modelId="{BE03852B-0401-4C87-8942-622449082B49}" type="presParOf" srcId="{ED20A500-74C7-49C0-84CB-524A71297C02}" destId="{ACECC800-FC61-49FF-A39C-4981418CAFA9}" srcOrd="11" destOrd="0" presId="urn:microsoft.com/office/officeart/2005/8/layout/bProcess4"/>
    <dgm:cxn modelId="{B497D069-63C8-4B2B-AF47-ED8CC12693C8}" type="presParOf" srcId="{ED20A500-74C7-49C0-84CB-524A71297C02}" destId="{244547B4-EA25-4E2A-8833-E7BCB7676CB2}" srcOrd="12" destOrd="0" presId="urn:microsoft.com/office/officeart/2005/8/layout/bProcess4"/>
    <dgm:cxn modelId="{44A9460F-EBD6-432B-A37A-98E22862A30E}" type="presParOf" srcId="{244547B4-EA25-4E2A-8833-E7BCB7676CB2}" destId="{071613B9-F21C-4B2C-B25E-E10091E7750B}" srcOrd="0" destOrd="0" presId="urn:microsoft.com/office/officeart/2005/8/layout/bProcess4"/>
    <dgm:cxn modelId="{299239ED-10DA-4239-80D9-9EF756021494}" type="presParOf" srcId="{244547B4-EA25-4E2A-8833-E7BCB7676CB2}" destId="{A61249F5-05DB-4E5B-BB48-D21FA742E333}" srcOrd="1" destOrd="0" presId="urn:microsoft.com/office/officeart/2005/8/layout/bProcess4"/>
    <dgm:cxn modelId="{FCA13CE6-1520-4BF4-AD8E-030D82990E25}" type="presParOf" srcId="{ED20A500-74C7-49C0-84CB-524A71297C02}" destId="{7DA3CF9A-2576-462D-A7C5-193F967AD2C0}" srcOrd="13" destOrd="0" presId="urn:microsoft.com/office/officeart/2005/8/layout/bProcess4"/>
    <dgm:cxn modelId="{3F5AD331-6E57-499B-AA99-1CCE4F5DB00F}" type="presParOf" srcId="{ED20A500-74C7-49C0-84CB-524A71297C02}" destId="{3D51404F-7878-48A9-AAF9-435A42C36CBA}" srcOrd="14" destOrd="0" presId="urn:microsoft.com/office/officeart/2005/8/layout/bProcess4"/>
    <dgm:cxn modelId="{C0160999-0472-434B-8396-0EF7D687D4CA}" type="presParOf" srcId="{3D51404F-7878-48A9-AAF9-435A42C36CBA}" destId="{8B04E0EB-EAD4-4871-8F74-B986574C8DD5}" srcOrd="0" destOrd="0" presId="urn:microsoft.com/office/officeart/2005/8/layout/bProcess4"/>
    <dgm:cxn modelId="{3FFAE289-C499-4555-9342-9888EFD25E11}" type="presParOf" srcId="{3D51404F-7878-48A9-AAF9-435A42C36CBA}" destId="{C026CE3E-BF86-4CA4-8DFB-5CACEBA4CF7C}" srcOrd="1" destOrd="0" presId="urn:microsoft.com/office/officeart/2005/8/layout/bProcess4"/>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A30A0E0-E6AD-4B68-86B4-9CB9D3258CA0}" type="doc">
      <dgm:prSet loTypeId="urn:microsoft.com/office/officeart/2011/layout/CircleProcess" loCatId="process" qsTypeId="urn:microsoft.com/office/officeart/2005/8/quickstyle/simple1" qsCatId="simple" csTypeId="urn:microsoft.com/office/officeart/2005/8/colors/colorful1" csCatId="colorful" phldr="1"/>
      <dgm:spPr/>
      <dgm:t>
        <a:bodyPr/>
        <a:lstStyle/>
        <a:p>
          <a:endParaRPr lang="en-US"/>
        </a:p>
      </dgm:t>
    </dgm:pt>
    <dgm:pt modelId="{0FB75407-8230-4938-8A04-F8BB49997D28}">
      <dgm:prSet phldrT="[Text]" custT="1"/>
      <dgm:spPr/>
      <dgm:t>
        <a:bodyPr/>
        <a:lstStyle/>
        <a:p>
          <a:r>
            <a:rPr lang="en-US" sz="900" dirty="0" smtClean="0"/>
            <a:t>Hospital-based Clinic</a:t>
          </a:r>
          <a:endParaRPr lang="en-US" sz="900" dirty="0"/>
        </a:p>
      </dgm:t>
    </dgm:pt>
    <dgm:pt modelId="{38EF71C5-2E35-4C4E-9A84-76AB523BE077}" type="parTrans" cxnId="{334A5EA4-2EA9-4C73-86E0-E1D20A24B26F}">
      <dgm:prSet/>
      <dgm:spPr/>
      <dgm:t>
        <a:bodyPr/>
        <a:lstStyle/>
        <a:p>
          <a:endParaRPr lang="en-US"/>
        </a:p>
      </dgm:t>
    </dgm:pt>
    <dgm:pt modelId="{77E949A0-A703-4746-BAC9-91865008AC17}" type="sibTrans" cxnId="{334A5EA4-2EA9-4C73-86E0-E1D20A24B26F}">
      <dgm:prSet/>
      <dgm:spPr/>
      <dgm:t>
        <a:bodyPr/>
        <a:lstStyle/>
        <a:p>
          <a:endParaRPr lang="en-US"/>
        </a:p>
      </dgm:t>
    </dgm:pt>
    <dgm:pt modelId="{404441C2-0DF9-4C75-885D-E50F04FA21C0}">
      <dgm:prSet phldrT="[Text]" custT="1"/>
      <dgm:spPr/>
      <dgm:t>
        <a:bodyPr/>
        <a:lstStyle/>
        <a:p>
          <a:r>
            <a:rPr lang="en-US" sz="900" dirty="0" smtClean="0"/>
            <a:t>Hospital-based Clinic</a:t>
          </a:r>
          <a:endParaRPr lang="en-US" sz="900" dirty="0"/>
        </a:p>
      </dgm:t>
    </dgm:pt>
    <dgm:pt modelId="{458C2A60-9B83-43B8-A8FA-627B16ED1C03}" type="parTrans" cxnId="{9E1A5AAB-AF36-4E06-87D7-FC2968784656}">
      <dgm:prSet/>
      <dgm:spPr/>
      <dgm:t>
        <a:bodyPr/>
        <a:lstStyle/>
        <a:p>
          <a:endParaRPr lang="en-US"/>
        </a:p>
      </dgm:t>
    </dgm:pt>
    <dgm:pt modelId="{94B69395-0280-418B-A693-D0EDB58C97D8}" type="sibTrans" cxnId="{9E1A5AAB-AF36-4E06-87D7-FC2968784656}">
      <dgm:prSet/>
      <dgm:spPr/>
      <dgm:t>
        <a:bodyPr/>
        <a:lstStyle/>
        <a:p>
          <a:endParaRPr lang="en-US"/>
        </a:p>
      </dgm:t>
    </dgm:pt>
    <dgm:pt modelId="{5B0D6FC5-F0A5-4AFE-ACE4-4CE9904E6673}" type="pres">
      <dgm:prSet presAssocID="{EA30A0E0-E6AD-4B68-86B4-9CB9D3258CA0}" presName="Name0" presStyleCnt="0">
        <dgm:presLayoutVars>
          <dgm:chMax val="11"/>
          <dgm:chPref val="11"/>
          <dgm:dir/>
          <dgm:resizeHandles/>
        </dgm:presLayoutVars>
      </dgm:prSet>
      <dgm:spPr/>
      <dgm:t>
        <a:bodyPr/>
        <a:lstStyle/>
        <a:p>
          <a:endParaRPr lang="en-US"/>
        </a:p>
      </dgm:t>
    </dgm:pt>
    <dgm:pt modelId="{3E05006A-9790-4879-9478-B2C15F1697A7}" type="pres">
      <dgm:prSet presAssocID="{404441C2-0DF9-4C75-885D-E50F04FA21C0}" presName="Accent2" presStyleCnt="0"/>
      <dgm:spPr/>
    </dgm:pt>
    <dgm:pt modelId="{59A9CE64-F986-4F5E-897E-A65D23882C7A}" type="pres">
      <dgm:prSet presAssocID="{404441C2-0DF9-4C75-885D-E50F04FA21C0}" presName="Accent" presStyleLbl="node1" presStyleIdx="0" presStyleCnt="2"/>
      <dgm:spPr/>
    </dgm:pt>
    <dgm:pt modelId="{57791AA9-9CEB-4408-ABD3-EE00979B2A22}" type="pres">
      <dgm:prSet presAssocID="{404441C2-0DF9-4C75-885D-E50F04FA21C0}" presName="ParentBackground2" presStyleCnt="0"/>
      <dgm:spPr/>
    </dgm:pt>
    <dgm:pt modelId="{C42C74D0-85EF-47EB-9EF8-5760218CD97C}" type="pres">
      <dgm:prSet presAssocID="{404441C2-0DF9-4C75-885D-E50F04FA21C0}" presName="ParentBackground" presStyleLbl="fgAcc1" presStyleIdx="0" presStyleCnt="2"/>
      <dgm:spPr/>
      <dgm:t>
        <a:bodyPr/>
        <a:lstStyle/>
        <a:p>
          <a:endParaRPr lang="en-US"/>
        </a:p>
      </dgm:t>
    </dgm:pt>
    <dgm:pt modelId="{52BFDA50-092B-4727-8E4E-C315E2141FEC}" type="pres">
      <dgm:prSet presAssocID="{404441C2-0DF9-4C75-885D-E50F04FA21C0}" presName="Parent2" presStyleLbl="revTx" presStyleIdx="0" presStyleCnt="0">
        <dgm:presLayoutVars>
          <dgm:chMax val="1"/>
          <dgm:chPref val="1"/>
          <dgm:bulletEnabled val="1"/>
        </dgm:presLayoutVars>
      </dgm:prSet>
      <dgm:spPr/>
      <dgm:t>
        <a:bodyPr/>
        <a:lstStyle/>
        <a:p>
          <a:endParaRPr lang="en-US"/>
        </a:p>
      </dgm:t>
    </dgm:pt>
    <dgm:pt modelId="{BAAF63CC-2D0A-43DF-94E8-DE394BE6758C}" type="pres">
      <dgm:prSet presAssocID="{0FB75407-8230-4938-8A04-F8BB49997D28}" presName="Accent1" presStyleCnt="0"/>
      <dgm:spPr/>
    </dgm:pt>
    <dgm:pt modelId="{16DED062-0DC1-414F-986E-56CB87AE7C29}" type="pres">
      <dgm:prSet presAssocID="{0FB75407-8230-4938-8A04-F8BB49997D28}" presName="Accent" presStyleLbl="node1" presStyleIdx="1" presStyleCnt="2"/>
      <dgm:spPr/>
    </dgm:pt>
    <dgm:pt modelId="{61E3482B-2DF6-4865-8760-22B610A9A901}" type="pres">
      <dgm:prSet presAssocID="{0FB75407-8230-4938-8A04-F8BB49997D28}" presName="ParentBackground1" presStyleCnt="0"/>
      <dgm:spPr/>
    </dgm:pt>
    <dgm:pt modelId="{FBBB7041-5065-4C1B-BB35-C386B28A6DFF}" type="pres">
      <dgm:prSet presAssocID="{0FB75407-8230-4938-8A04-F8BB49997D28}" presName="ParentBackground" presStyleLbl="fgAcc1" presStyleIdx="1" presStyleCnt="2"/>
      <dgm:spPr/>
      <dgm:t>
        <a:bodyPr/>
        <a:lstStyle/>
        <a:p>
          <a:endParaRPr lang="en-US"/>
        </a:p>
      </dgm:t>
    </dgm:pt>
    <dgm:pt modelId="{E57A0EA2-DD59-4B38-935B-17E9337EB648}" type="pres">
      <dgm:prSet presAssocID="{0FB75407-8230-4938-8A04-F8BB49997D28}" presName="Parent1" presStyleLbl="revTx" presStyleIdx="0" presStyleCnt="0">
        <dgm:presLayoutVars>
          <dgm:chMax val="1"/>
          <dgm:chPref val="1"/>
          <dgm:bulletEnabled val="1"/>
        </dgm:presLayoutVars>
      </dgm:prSet>
      <dgm:spPr/>
      <dgm:t>
        <a:bodyPr/>
        <a:lstStyle/>
        <a:p>
          <a:endParaRPr lang="en-US"/>
        </a:p>
      </dgm:t>
    </dgm:pt>
  </dgm:ptLst>
  <dgm:cxnLst>
    <dgm:cxn modelId="{29522709-D4BA-4E44-BB61-5038C4DCF01B}" type="presOf" srcId="{0FB75407-8230-4938-8A04-F8BB49997D28}" destId="{FBBB7041-5065-4C1B-BB35-C386B28A6DFF}" srcOrd="0" destOrd="0" presId="urn:microsoft.com/office/officeart/2011/layout/CircleProcess"/>
    <dgm:cxn modelId="{C0A2565B-4BB9-4E3E-A5D5-D7598E0182C6}" type="presOf" srcId="{0FB75407-8230-4938-8A04-F8BB49997D28}" destId="{E57A0EA2-DD59-4B38-935B-17E9337EB648}" srcOrd="1" destOrd="0" presId="urn:microsoft.com/office/officeart/2011/layout/CircleProcess"/>
    <dgm:cxn modelId="{C7CFC237-01F8-47E2-9CF9-A03C8ED4ACFC}" type="presOf" srcId="{EA30A0E0-E6AD-4B68-86B4-9CB9D3258CA0}" destId="{5B0D6FC5-F0A5-4AFE-ACE4-4CE9904E6673}" srcOrd="0" destOrd="0" presId="urn:microsoft.com/office/officeart/2011/layout/CircleProcess"/>
    <dgm:cxn modelId="{7F33A737-C96E-44A7-B0AE-F488AE334D93}" type="presOf" srcId="{404441C2-0DF9-4C75-885D-E50F04FA21C0}" destId="{52BFDA50-092B-4727-8E4E-C315E2141FEC}" srcOrd="1" destOrd="0" presId="urn:microsoft.com/office/officeart/2011/layout/CircleProcess"/>
    <dgm:cxn modelId="{4EAFC3D5-88AF-42BD-835A-D6C62A137659}" type="presOf" srcId="{404441C2-0DF9-4C75-885D-E50F04FA21C0}" destId="{C42C74D0-85EF-47EB-9EF8-5760218CD97C}" srcOrd="0" destOrd="0" presId="urn:microsoft.com/office/officeart/2011/layout/CircleProcess"/>
    <dgm:cxn modelId="{9E1A5AAB-AF36-4E06-87D7-FC2968784656}" srcId="{EA30A0E0-E6AD-4B68-86B4-9CB9D3258CA0}" destId="{404441C2-0DF9-4C75-885D-E50F04FA21C0}" srcOrd="1" destOrd="0" parTransId="{458C2A60-9B83-43B8-A8FA-627B16ED1C03}" sibTransId="{94B69395-0280-418B-A693-D0EDB58C97D8}"/>
    <dgm:cxn modelId="{334A5EA4-2EA9-4C73-86E0-E1D20A24B26F}" srcId="{EA30A0E0-E6AD-4B68-86B4-9CB9D3258CA0}" destId="{0FB75407-8230-4938-8A04-F8BB49997D28}" srcOrd="0" destOrd="0" parTransId="{38EF71C5-2E35-4C4E-9A84-76AB523BE077}" sibTransId="{77E949A0-A703-4746-BAC9-91865008AC17}"/>
    <dgm:cxn modelId="{CB04ED45-3845-4032-8CE2-725584781C12}" type="presParOf" srcId="{5B0D6FC5-F0A5-4AFE-ACE4-4CE9904E6673}" destId="{3E05006A-9790-4879-9478-B2C15F1697A7}" srcOrd="0" destOrd="0" presId="urn:microsoft.com/office/officeart/2011/layout/CircleProcess"/>
    <dgm:cxn modelId="{01615E92-578C-4CFC-A3D6-B17876512176}" type="presParOf" srcId="{3E05006A-9790-4879-9478-B2C15F1697A7}" destId="{59A9CE64-F986-4F5E-897E-A65D23882C7A}" srcOrd="0" destOrd="0" presId="urn:microsoft.com/office/officeart/2011/layout/CircleProcess"/>
    <dgm:cxn modelId="{F89E6774-61D7-49CD-BEF3-BFCB091798FF}" type="presParOf" srcId="{5B0D6FC5-F0A5-4AFE-ACE4-4CE9904E6673}" destId="{57791AA9-9CEB-4408-ABD3-EE00979B2A22}" srcOrd="1" destOrd="0" presId="urn:microsoft.com/office/officeart/2011/layout/CircleProcess"/>
    <dgm:cxn modelId="{FF7A9845-E043-42C2-86C6-044BBEEC1DDE}" type="presParOf" srcId="{57791AA9-9CEB-4408-ABD3-EE00979B2A22}" destId="{C42C74D0-85EF-47EB-9EF8-5760218CD97C}" srcOrd="0" destOrd="0" presId="urn:microsoft.com/office/officeart/2011/layout/CircleProcess"/>
    <dgm:cxn modelId="{B93BD132-004A-4B06-B905-1F6C80A85A49}" type="presParOf" srcId="{5B0D6FC5-F0A5-4AFE-ACE4-4CE9904E6673}" destId="{52BFDA50-092B-4727-8E4E-C315E2141FEC}" srcOrd="2" destOrd="0" presId="urn:microsoft.com/office/officeart/2011/layout/CircleProcess"/>
    <dgm:cxn modelId="{F5E4209D-5E14-4A32-BECB-91CC86CCBAB8}" type="presParOf" srcId="{5B0D6FC5-F0A5-4AFE-ACE4-4CE9904E6673}" destId="{BAAF63CC-2D0A-43DF-94E8-DE394BE6758C}" srcOrd="3" destOrd="0" presId="urn:microsoft.com/office/officeart/2011/layout/CircleProcess"/>
    <dgm:cxn modelId="{B671A0B2-F326-4483-ABC8-8314E398A2B9}" type="presParOf" srcId="{BAAF63CC-2D0A-43DF-94E8-DE394BE6758C}" destId="{16DED062-0DC1-414F-986E-56CB87AE7C29}" srcOrd="0" destOrd="0" presId="urn:microsoft.com/office/officeart/2011/layout/CircleProcess"/>
    <dgm:cxn modelId="{5C5D27B4-F238-4B15-90DF-9C7CD26AB9E0}" type="presParOf" srcId="{5B0D6FC5-F0A5-4AFE-ACE4-4CE9904E6673}" destId="{61E3482B-2DF6-4865-8760-22B610A9A901}" srcOrd="4" destOrd="0" presId="urn:microsoft.com/office/officeart/2011/layout/CircleProcess"/>
    <dgm:cxn modelId="{DC784B31-F3AA-4A6E-AEA3-548A863AA97D}" type="presParOf" srcId="{61E3482B-2DF6-4865-8760-22B610A9A901}" destId="{FBBB7041-5065-4C1B-BB35-C386B28A6DFF}" srcOrd="0" destOrd="0" presId="urn:microsoft.com/office/officeart/2011/layout/CircleProcess"/>
    <dgm:cxn modelId="{128A0481-2913-4C1C-9AC1-58BBB0816801}" type="presParOf" srcId="{5B0D6FC5-F0A5-4AFE-ACE4-4CE9904E6673}" destId="{E57A0EA2-DD59-4B38-935B-17E9337EB648}" srcOrd="5" destOrd="0" presId="urn:microsoft.com/office/officeart/2011/layout/CircleProcess"/>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BFE65F7-742D-4FB0-9F27-FD8521776CC2}" type="doc">
      <dgm:prSet loTypeId="urn:microsoft.com/office/officeart/2005/8/layout/arrow5" loCatId="relationship" qsTypeId="urn:microsoft.com/office/officeart/2005/8/quickstyle/simple1" qsCatId="simple" csTypeId="urn:microsoft.com/office/officeart/2005/8/colors/colorful1" csCatId="colorful" phldr="1"/>
      <dgm:spPr/>
      <dgm:t>
        <a:bodyPr/>
        <a:lstStyle/>
        <a:p>
          <a:endParaRPr lang="en-US"/>
        </a:p>
      </dgm:t>
    </dgm:pt>
    <dgm:pt modelId="{E51136E6-30C1-4C63-8686-0AE4BF1F17B0}">
      <dgm:prSet/>
      <dgm:spPr/>
      <dgm:t>
        <a:bodyPr/>
        <a:lstStyle/>
        <a:p>
          <a:r>
            <a:rPr lang="en-US" smtClean="0"/>
            <a:t>On-site coaching to HIV/AIDS clinic to restructure processes</a:t>
          </a:r>
          <a:endParaRPr lang="en-US" dirty="0" smtClean="0"/>
        </a:p>
      </dgm:t>
    </dgm:pt>
    <dgm:pt modelId="{5A1BA280-8332-438E-90DC-4B093E19C72A}" type="parTrans" cxnId="{40F09DAA-49D5-466E-BB2D-2D3BFE5AAAFC}">
      <dgm:prSet/>
      <dgm:spPr/>
      <dgm:t>
        <a:bodyPr/>
        <a:lstStyle/>
        <a:p>
          <a:endParaRPr lang="en-US"/>
        </a:p>
      </dgm:t>
    </dgm:pt>
    <dgm:pt modelId="{76F217CD-08C4-43A2-B93F-A9222D99C33A}" type="sibTrans" cxnId="{40F09DAA-49D5-466E-BB2D-2D3BFE5AAAFC}">
      <dgm:prSet/>
      <dgm:spPr/>
      <dgm:t>
        <a:bodyPr/>
        <a:lstStyle/>
        <a:p>
          <a:endParaRPr lang="en-US"/>
        </a:p>
      </dgm:t>
    </dgm:pt>
    <dgm:pt modelId="{EF2F3F4C-80B6-4283-B104-58B7CD362859}">
      <dgm:prSet/>
      <dgm:spPr/>
      <dgm:t>
        <a:bodyPr/>
        <a:lstStyle/>
        <a:p>
          <a:r>
            <a:rPr lang="en-US" smtClean="0"/>
            <a:t>Activating the Ryan White Part B Network</a:t>
          </a:r>
          <a:endParaRPr lang="en-US" dirty="0" smtClean="0"/>
        </a:p>
      </dgm:t>
    </dgm:pt>
    <dgm:pt modelId="{CD946312-7534-4FF4-9524-0BFA155F79B3}" type="parTrans" cxnId="{D990E369-F489-4EF3-B7E4-39F27A570111}">
      <dgm:prSet/>
      <dgm:spPr/>
      <dgm:t>
        <a:bodyPr/>
        <a:lstStyle/>
        <a:p>
          <a:endParaRPr lang="en-US"/>
        </a:p>
      </dgm:t>
    </dgm:pt>
    <dgm:pt modelId="{BA567ADA-D9A9-490C-B7F1-52962939AE6E}" type="sibTrans" cxnId="{D990E369-F489-4EF3-B7E4-39F27A570111}">
      <dgm:prSet/>
      <dgm:spPr/>
      <dgm:t>
        <a:bodyPr/>
        <a:lstStyle/>
        <a:p>
          <a:endParaRPr lang="en-US"/>
        </a:p>
      </dgm:t>
    </dgm:pt>
    <dgm:pt modelId="{B039FFE7-02FD-48F5-8DC9-66E8B60AF624}" type="pres">
      <dgm:prSet presAssocID="{7BFE65F7-742D-4FB0-9F27-FD8521776CC2}" presName="diagram" presStyleCnt="0">
        <dgm:presLayoutVars>
          <dgm:dir/>
          <dgm:resizeHandles val="exact"/>
        </dgm:presLayoutVars>
      </dgm:prSet>
      <dgm:spPr/>
      <dgm:t>
        <a:bodyPr/>
        <a:lstStyle/>
        <a:p>
          <a:endParaRPr lang="en-US"/>
        </a:p>
      </dgm:t>
    </dgm:pt>
    <dgm:pt modelId="{7F8E1E55-CB35-45B3-AE58-3DC8D885D2F0}" type="pres">
      <dgm:prSet presAssocID="{E51136E6-30C1-4C63-8686-0AE4BF1F17B0}" presName="arrow" presStyleLbl="node1" presStyleIdx="0" presStyleCnt="2">
        <dgm:presLayoutVars>
          <dgm:bulletEnabled val="1"/>
        </dgm:presLayoutVars>
      </dgm:prSet>
      <dgm:spPr/>
      <dgm:t>
        <a:bodyPr/>
        <a:lstStyle/>
        <a:p>
          <a:endParaRPr lang="en-US"/>
        </a:p>
      </dgm:t>
    </dgm:pt>
    <dgm:pt modelId="{FDEF7D7C-4473-4DF4-9A37-4A477138605D}" type="pres">
      <dgm:prSet presAssocID="{EF2F3F4C-80B6-4283-B104-58B7CD362859}" presName="arrow" presStyleLbl="node1" presStyleIdx="1" presStyleCnt="2">
        <dgm:presLayoutVars>
          <dgm:bulletEnabled val="1"/>
        </dgm:presLayoutVars>
      </dgm:prSet>
      <dgm:spPr/>
      <dgm:t>
        <a:bodyPr/>
        <a:lstStyle/>
        <a:p>
          <a:endParaRPr lang="en-US"/>
        </a:p>
      </dgm:t>
    </dgm:pt>
  </dgm:ptLst>
  <dgm:cxnLst>
    <dgm:cxn modelId="{A138C71E-38D0-4946-9B99-02729609352E}" type="presOf" srcId="{7BFE65F7-742D-4FB0-9F27-FD8521776CC2}" destId="{B039FFE7-02FD-48F5-8DC9-66E8B60AF624}" srcOrd="0" destOrd="0" presId="urn:microsoft.com/office/officeart/2005/8/layout/arrow5"/>
    <dgm:cxn modelId="{84709FD6-9C1E-478D-892C-25A2571C2F91}" type="presOf" srcId="{E51136E6-30C1-4C63-8686-0AE4BF1F17B0}" destId="{7F8E1E55-CB35-45B3-AE58-3DC8D885D2F0}" srcOrd="0" destOrd="0" presId="urn:microsoft.com/office/officeart/2005/8/layout/arrow5"/>
    <dgm:cxn modelId="{7AC86D7C-EDB6-4052-B49A-1C16056C751F}" type="presOf" srcId="{EF2F3F4C-80B6-4283-B104-58B7CD362859}" destId="{FDEF7D7C-4473-4DF4-9A37-4A477138605D}" srcOrd="0" destOrd="0" presId="urn:microsoft.com/office/officeart/2005/8/layout/arrow5"/>
    <dgm:cxn modelId="{40F09DAA-49D5-466E-BB2D-2D3BFE5AAAFC}" srcId="{7BFE65F7-742D-4FB0-9F27-FD8521776CC2}" destId="{E51136E6-30C1-4C63-8686-0AE4BF1F17B0}" srcOrd="0" destOrd="0" parTransId="{5A1BA280-8332-438E-90DC-4B093E19C72A}" sibTransId="{76F217CD-08C4-43A2-B93F-A9222D99C33A}"/>
    <dgm:cxn modelId="{D990E369-F489-4EF3-B7E4-39F27A570111}" srcId="{7BFE65F7-742D-4FB0-9F27-FD8521776CC2}" destId="{EF2F3F4C-80B6-4283-B104-58B7CD362859}" srcOrd="1" destOrd="0" parTransId="{CD946312-7534-4FF4-9524-0BFA155F79B3}" sibTransId="{BA567ADA-D9A9-490C-B7F1-52962939AE6E}"/>
    <dgm:cxn modelId="{BB9E124C-8520-48AD-B566-AA3608651CF1}" type="presParOf" srcId="{B039FFE7-02FD-48F5-8DC9-66E8B60AF624}" destId="{7F8E1E55-CB35-45B3-AE58-3DC8D885D2F0}" srcOrd="0" destOrd="0" presId="urn:microsoft.com/office/officeart/2005/8/layout/arrow5"/>
    <dgm:cxn modelId="{F9E9A25D-D264-480B-8107-7CFFEC99F9FE}" type="presParOf" srcId="{B039FFE7-02FD-48F5-8DC9-66E8B60AF624}" destId="{FDEF7D7C-4473-4DF4-9A37-4A477138605D}" srcOrd="1" destOrd="0" presId="urn:microsoft.com/office/officeart/2005/8/layout/arrow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C8B4F26-675D-4725-BB08-C6BA46B5FECD}" type="doc">
      <dgm:prSet loTypeId="urn:microsoft.com/office/officeart/2005/8/layout/vList5" loCatId="list" qsTypeId="urn:microsoft.com/office/officeart/2005/8/quickstyle/simple1" qsCatId="simple" csTypeId="urn:microsoft.com/office/officeart/2005/8/colors/accent1_2" csCatId="accent1"/>
      <dgm:spPr/>
      <dgm:t>
        <a:bodyPr/>
        <a:lstStyle/>
        <a:p>
          <a:endParaRPr lang="en-US"/>
        </a:p>
      </dgm:t>
    </dgm:pt>
    <dgm:pt modelId="{AF7D44C7-66A7-4D13-A4B1-D101735998E0}">
      <dgm:prSet/>
      <dgm:spPr/>
      <dgm:t>
        <a:bodyPr/>
        <a:lstStyle/>
        <a:p>
          <a:pPr rtl="0"/>
          <a:r>
            <a:rPr lang="en-US" smtClean="0"/>
            <a:t>2 jobs:</a:t>
          </a:r>
          <a:endParaRPr lang="en-US"/>
        </a:p>
      </dgm:t>
    </dgm:pt>
    <dgm:pt modelId="{9EDDDA21-3B88-4C99-B824-AD4BB4E00DF0}" type="parTrans" cxnId="{4AB6E9A5-FCFA-4A4E-837B-903BA741E65E}">
      <dgm:prSet/>
      <dgm:spPr/>
      <dgm:t>
        <a:bodyPr/>
        <a:lstStyle/>
        <a:p>
          <a:endParaRPr lang="en-US"/>
        </a:p>
      </dgm:t>
    </dgm:pt>
    <dgm:pt modelId="{C9070427-E0B2-4FEC-8477-1F4A33A4EEEE}" type="sibTrans" cxnId="{4AB6E9A5-FCFA-4A4E-837B-903BA741E65E}">
      <dgm:prSet/>
      <dgm:spPr/>
      <dgm:t>
        <a:bodyPr/>
        <a:lstStyle/>
        <a:p>
          <a:endParaRPr lang="en-US"/>
        </a:p>
      </dgm:t>
    </dgm:pt>
    <dgm:pt modelId="{8C5ED2EA-0FF9-4038-B717-F1BE66E03F9D}">
      <dgm:prSet/>
      <dgm:spPr/>
      <dgm:t>
        <a:bodyPr/>
        <a:lstStyle/>
        <a:p>
          <a:pPr rtl="0"/>
          <a:r>
            <a:rPr lang="en-US" smtClean="0"/>
            <a:t>Perform the job</a:t>
          </a:r>
          <a:endParaRPr lang="en-US"/>
        </a:p>
      </dgm:t>
    </dgm:pt>
    <dgm:pt modelId="{539DDAEE-0245-442C-A867-FF01F8B73F9A}" type="parTrans" cxnId="{198DB33F-2279-4FF7-A0B9-D82459988FCA}">
      <dgm:prSet/>
      <dgm:spPr/>
      <dgm:t>
        <a:bodyPr/>
        <a:lstStyle/>
        <a:p>
          <a:endParaRPr lang="en-US"/>
        </a:p>
      </dgm:t>
    </dgm:pt>
    <dgm:pt modelId="{43A2582C-88FA-4824-8733-5281F40886A3}" type="sibTrans" cxnId="{198DB33F-2279-4FF7-A0B9-D82459988FCA}">
      <dgm:prSet/>
      <dgm:spPr/>
      <dgm:t>
        <a:bodyPr/>
        <a:lstStyle/>
        <a:p>
          <a:endParaRPr lang="en-US"/>
        </a:p>
      </dgm:t>
    </dgm:pt>
    <dgm:pt modelId="{344BAA29-048D-4155-967F-D9E48329D258}">
      <dgm:prSet/>
      <dgm:spPr/>
      <dgm:t>
        <a:bodyPr/>
        <a:lstStyle/>
        <a:p>
          <a:pPr rtl="0"/>
          <a:r>
            <a:rPr lang="en-US" smtClean="0"/>
            <a:t>Improve the job</a:t>
          </a:r>
          <a:endParaRPr lang="en-US"/>
        </a:p>
      </dgm:t>
    </dgm:pt>
    <dgm:pt modelId="{5FB61720-F39F-4509-8C70-6547E052536E}" type="parTrans" cxnId="{3E0F5579-A1DE-4C1F-84C4-94ECA57767B3}">
      <dgm:prSet/>
      <dgm:spPr/>
      <dgm:t>
        <a:bodyPr/>
        <a:lstStyle/>
        <a:p>
          <a:endParaRPr lang="en-US"/>
        </a:p>
      </dgm:t>
    </dgm:pt>
    <dgm:pt modelId="{43C69FCC-53A6-411B-9A14-FD4835B8AE17}" type="sibTrans" cxnId="{3E0F5579-A1DE-4C1F-84C4-94ECA57767B3}">
      <dgm:prSet/>
      <dgm:spPr/>
      <dgm:t>
        <a:bodyPr/>
        <a:lstStyle/>
        <a:p>
          <a:endParaRPr lang="en-US"/>
        </a:p>
      </dgm:t>
    </dgm:pt>
    <dgm:pt modelId="{3270F0B6-E841-4526-A8D7-C29E5E7A8429}" type="pres">
      <dgm:prSet presAssocID="{AC8B4F26-675D-4725-BB08-C6BA46B5FECD}" presName="Name0" presStyleCnt="0">
        <dgm:presLayoutVars>
          <dgm:dir/>
          <dgm:animLvl val="lvl"/>
          <dgm:resizeHandles val="exact"/>
        </dgm:presLayoutVars>
      </dgm:prSet>
      <dgm:spPr/>
      <dgm:t>
        <a:bodyPr/>
        <a:lstStyle/>
        <a:p>
          <a:endParaRPr lang="en-US"/>
        </a:p>
      </dgm:t>
    </dgm:pt>
    <dgm:pt modelId="{216CB8C9-4BF2-4F8D-B5A6-5CCC453281FC}" type="pres">
      <dgm:prSet presAssocID="{AF7D44C7-66A7-4D13-A4B1-D101735998E0}" presName="linNode" presStyleCnt="0"/>
      <dgm:spPr/>
    </dgm:pt>
    <dgm:pt modelId="{CEDFF3B2-868E-44B7-8B87-3C07BFDE15C4}" type="pres">
      <dgm:prSet presAssocID="{AF7D44C7-66A7-4D13-A4B1-D101735998E0}" presName="parentText" presStyleLbl="node1" presStyleIdx="0" presStyleCnt="1">
        <dgm:presLayoutVars>
          <dgm:chMax val="1"/>
          <dgm:bulletEnabled val="1"/>
        </dgm:presLayoutVars>
      </dgm:prSet>
      <dgm:spPr/>
      <dgm:t>
        <a:bodyPr/>
        <a:lstStyle/>
        <a:p>
          <a:endParaRPr lang="en-US"/>
        </a:p>
      </dgm:t>
    </dgm:pt>
    <dgm:pt modelId="{987B1598-6C0D-4297-99D6-2CEB1A791D1D}" type="pres">
      <dgm:prSet presAssocID="{AF7D44C7-66A7-4D13-A4B1-D101735998E0}" presName="descendantText" presStyleLbl="alignAccFollowNode1" presStyleIdx="0" presStyleCnt="1" custLinFactNeighborX="78197" custLinFactNeighborY="70027">
        <dgm:presLayoutVars>
          <dgm:bulletEnabled val="1"/>
        </dgm:presLayoutVars>
      </dgm:prSet>
      <dgm:spPr/>
      <dgm:t>
        <a:bodyPr/>
        <a:lstStyle/>
        <a:p>
          <a:endParaRPr lang="en-US"/>
        </a:p>
      </dgm:t>
    </dgm:pt>
  </dgm:ptLst>
  <dgm:cxnLst>
    <dgm:cxn modelId="{3E0F5579-A1DE-4C1F-84C4-94ECA57767B3}" srcId="{AF7D44C7-66A7-4D13-A4B1-D101735998E0}" destId="{344BAA29-048D-4155-967F-D9E48329D258}" srcOrd="1" destOrd="0" parTransId="{5FB61720-F39F-4509-8C70-6547E052536E}" sibTransId="{43C69FCC-53A6-411B-9A14-FD4835B8AE17}"/>
    <dgm:cxn modelId="{198DB33F-2279-4FF7-A0B9-D82459988FCA}" srcId="{AF7D44C7-66A7-4D13-A4B1-D101735998E0}" destId="{8C5ED2EA-0FF9-4038-B717-F1BE66E03F9D}" srcOrd="0" destOrd="0" parTransId="{539DDAEE-0245-442C-A867-FF01F8B73F9A}" sibTransId="{43A2582C-88FA-4824-8733-5281F40886A3}"/>
    <dgm:cxn modelId="{4AB6E9A5-FCFA-4A4E-837B-903BA741E65E}" srcId="{AC8B4F26-675D-4725-BB08-C6BA46B5FECD}" destId="{AF7D44C7-66A7-4D13-A4B1-D101735998E0}" srcOrd="0" destOrd="0" parTransId="{9EDDDA21-3B88-4C99-B824-AD4BB4E00DF0}" sibTransId="{C9070427-E0B2-4FEC-8477-1F4A33A4EEEE}"/>
    <dgm:cxn modelId="{6ECC2268-B981-4C35-A8EA-D984D2607E8B}" type="presOf" srcId="{344BAA29-048D-4155-967F-D9E48329D258}" destId="{987B1598-6C0D-4297-99D6-2CEB1A791D1D}" srcOrd="0" destOrd="1" presId="urn:microsoft.com/office/officeart/2005/8/layout/vList5"/>
    <dgm:cxn modelId="{60711C5D-E9F3-4877-8D05-54012A7F2255}" type="presOf" srcId="{8C5ED2EA-0FF9-4038-B717-F1BE66E03F9D}" destId="{987B1598-6C0D-4297-99D6-2CEB1A791D1D}" srcOrd="0" destOrd="0" presId="urn:microsoft.com/office/officeart/2005/8/layout/vList5"/>
    <dgm:cxn modelId="{03A53B50-1477-449C-814B-E74CA3F6C8A7}" type="presOf" srcId="{AC8B4F26-675D-4725-BB08-C6BA46B5FECD}" destId="{3270F0B6-E841-4526-A8D7-C29E5E7A8429}" srcOrd="0" destOrd="0" presId="urn:microsoft.com/office/officeart/2005/8/layout/vList5"/>
    <dgm:cxn modelId="{00DD88E7-DC69-46C3-B7E0-8BEB65843E3E}" type="presOf" srcId="{AF7D44C7-66A7-4D13-A4B1-D101735998E0}" destId="{CEDFF3B2-868E-44B7-8B87-3C07BFDE15C4}" srcOrd="0" destOrd="0" presId="urn:microsoft.com/office/officeart/2005/8/layout/vList5"/>
    <dgm:cxn modelId="{0DDB8576-9176-4BF5-B9D5-E808889C3700}" type="presParOf" srcId="{3270F0B6-E841-4526-A8D7-C29E5E7A8429}" destId="{216CB8C9-4BF2-4F8D-B5A6-5CCC453281FC}" srcOrd="0" destOrd="0" presId="urn:microsoft.com/office/officeart/2005/8/layout/vList5"/>
    <dgm:cxn modelId="{DB1A8631-4044-4741-BC83-4C4D09D45C70}" type="presParOf" srcId="{216CB8C9-4BF2-4F8D-B5A6-5CCC453281FC}" destId="{CEDFF3B2-868E-44B7-8B87-3C07BFDE15C4}" srcOrd="0" destOrd="0" presId="urn:microsoft.com/office/officeart/2005/8/layout/vList5"/>
    <dgm:cxn modelId="{CA0618EF-3C00-4D8B-8993-BCB4932DD386}" type="presParOf" srcId="{216CB8C9-4BF2-4F8D-B5A6-5CCC453281FC}" destId="{987B1598-6C0D-4297-99D6-2CEB1A791D1D}" srcOrd="1" destOrd="0" presId="urn:microsoft.com/office/officeart/2005/8/layout/vList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800FF9B-0B3E-4162-8B87-4A2877D86C87}" type="doc">
      <dgm:prSet loTypeId="urn:microsoft.com/office/officeart/2008/layout/RadialCluster" loCatId="cycle" qsTypeId="urn:microsoft.com/office/officeart/2005/8/quickstyle/simple1" qsCatId="simple" csTypeId="urn:microsoft.com/office/officeart/2005/8/colors/colorful1" csCatId="colorful" phldr="1"/>
      <dgm:spPr/>
      <dgm:t>
        <a:bodyPr/>
        <a:lstStyle/>
        <a:p>
          <a:endParaRPr lang="en-US"/>
        </a:p>
      </dgm:t>
    </dgm:pt>
    <dgm:pt modelId="{6F3DA92D-C62C-497E-9B42-653B4C63DD10}">
      <dgm:prSet phldrT="[Text]"/>
      <dgm:spPr>
        <a:blipFill rotWithShape="0">
          <a:blip xmlns:r="http://schemas.openxmlformats.org/officeDocument/2006/relationships" r:embed="rId1"/>
          <a:stretch>
            <a:fillRect/>
          </a:stretch>
        </a:blipFill>
      </dgm:spPr>
      <dgm:t>
        <a:bodyPr/>
        <a:lstStyle/>
        <a:p>
          <a:r>
            <a:rPr lang="en-US" b="1" dirty="0" smtClean="0">
              <a:solidFill>
                <a:schemeClr val="tx1"/>
              </a:solidFill>
            </a:rPr>
            <a:t>WASTE</a:t>
          </a:r>
          <a:endParaRPr lang="en-US" b="1" dirty="0">
            <a:solidFill>
              <a:schemeClr val="tx1"/>
            </a:solidFill>
          </a:endParaRPr>
        </a:p>
      </dgm:t>
    </dgm:pt>
    <dgm:pt modelId="{2BB5B089-DA2D-4DF7-9AAE-4A28892E64F3}" type="parTrans" cxnId="{72BE0464-A317-4D01-8244-BCE6B15E3F1B}">
      <dgm:prSet/>
      <dgm:spPr/>
      <dgm:t>
        <a:bodyPr/>
        <a:lstStyle/>
        <a:p>
          <a:endParaRPr lang="en-US"/>
        </a:p>
      </dgm:t>
    </dgm:pt>
    <dgm:pt modelId="{A9FE4DA6-B0CB-4C90-855B-1EDEEC006326}" type="sibTrans" cxnId="{72BE0464-A317-4D01-8244-BCE6B15E3F1B}">
      <dgm:prSet/>
      <dgm:spPr/>
      <dgm:t>
        <a:bodyPr/>
        <a:lstStyle/>
        <a:p>
          <a:endParaRPr lang="en-US"/>
        </a:p>
      </dgm:t>
    </dgm:pt>
    <dgm:pt modelId="{F3F7F56D-5901-4F86-AE14-DD91C3956EC8}">
      <dgm:prSet phldrT="[Text]" custT="1"/>
      <dgm:spPr/>
      <dgm:t>
        <a:bodyPr/>
        <a:lstStyle/>
        <a:p>
          <a:r>
            <a:rPr lang="en-US" sz="1800" dirty="0" smtClean="0"/>
            <a:t>Unnecessary Transport</a:t>
          </a:r>
          <a:endParaRPr lang="en-US" sz="1800" dirty="0"/>
        </a:p>
      </dgm:t>
    </dgm:pt>
    <dgm:pt modelId="{2C53139A-47C0-415F-AB90-BA18BD7E3545}" type="parTrans" cxnId="{1389B706-AECD-4814-ACB5-02A94E03281F}">
      <dgm:prSet/>
      <dgm:spPr/>
      <dgm:t>
        <a:bodyPr/>
        <a:lstStyle/>
        <a:p>
          <a:endParaRPr lang="en-US"/>
        </a:p>
      </dgm:t>
    </dgm:pt>
    <dgm:pt modelId="{D959BC5E-94A8-4D67-803B-AAA0669B43A1}" type="sibTrans" cxnId="{1389B706-AECD-4814-ACB5-02A94E03281F}">
      <dgm:prSet/>
      <dgm:spPr/>
      <dgm:t>
        <a:bodyPr/>
        <a:lstStyle/>
        <a:p>
          <a:endParaRPr lang="en-US"/>
        </a:p>
      </dgm:t>
    </dgm:pt>
    <dgm:pt modelId="{EA7BAB6E-958B-432F-8ACA-6198A273A246}">
      <dgm:prSet phldrT="[Text]"/>
      <dgm:spPr/>
      <dgm:t>
        <a:bodyPr/>
        <a:lstStyle/>
        <a:p>
          <a:r>
            <a:rPr lang="en-US" dirty="0" smtClean="0"/>
            <a:t>Unnecessary Motion</a:t>
          </a:r>
          <a:endParaRPr lang="en-US" dirty="0"/>
        </a:p>
      </dgm:t>
    </dgm:pt>
    <dgm:pt modelId="{1B789C3B-6CE6-4A95-8D80-0F136B73D313}" type="parTrans" cxnId="{545B6F96-80E7-4F6D-B85E-58AAB98BD757}">
      <dgm:prSet/>
      <dgm:spPr/>
      <dgm:t>
        <a:bodyPr/>
        <a:lstStyle/>
        <a:p>
          <a:endParaRPr lang="en-US"/>
        </a:p>
      </dgm:t>
    </dgm:pt>
    <dgm:pt modelId="{C03EB594-133D-40CA-A6AC-E36AC368B2FD}" type="sibTrans" cxnId="{545B6F96-80E7-4F6D-B85E-58AAB98BD757}">
      <dgm:prSet/>
      <dgm:spPr/>
      <dgm:t>
        <a:bodyPr/>
        <a:lstStyle/>
        <a:p>
          <a:endParaRPr lang="en-US"/>
        </a:p>
      </dgm:t>
    </dgm:pt>
    <dgm:pt modelId="{B659EE83-9AD8-42EA-A734-59F4E39FD446}">
      <dgm:prSet phldrT="[Text]" custT="1"/>
      <dgm:spPr/>
      <dgm:t>
        <a:bodyPr/>
        <a:lstStyle/>
        <a:p>
          <a:r>
            <a:rPr lang="en-US" sz="2400" dirty="0" smtClean="0"/>
            <a:t>Inventory</a:t>
          </a:r>
          <a:endParaRPr lang="en-US" sz="2400" dirty="0"/>
        </a:p>
      </dgm:t>
    </dgm:pt>
    <dgm:pt modelId="{9250D34E-C709-4714-B902-808C109971D2}" type="parTrans" cxnId="{5F177B8A-28DC-4DD6-B332-8D89ADF102BA}">
      <dgm:prSet/>
      <dgm:spPr/>
      <dgm:t>
        <a:bodyPr/>
        <a:lstStyle/>
        <a:p>
          <a:endParaRPr lang="en-US"/>
        </a:p>
      </dgm:t>
    </dgm:pt>
    <dgm:pt modelId="{C038B2C7-DAEB-4648-BE35-AA72394D9E0F}" type="sibTrans" cxnId="{5F177B8A-28DC-4DD6-B332-8D89ADF102BA}">
      <dgm:prSet/>
      <dgm:spPr/>
      <dgm:t>
        <a:bodyPr/>
        <a:lstStyle/>
        <a:p>
          <a:endParaRPr lang="en-US"/>
        </a:p>
      </dgm:t>
    </dgm:pt>
    <dgm:pt modelId="{67AB767E-8230-4715-AAD8-217FB3567D37}">
      <dgm:prSet custT="1"/>
      <dgm:spPr/>
      <dgm:t>
        <a:bodyPr/>
        <a:lstStyle/>
        <a:p>
          <a:r>
            <a:rPr lang="en-US" sz="2100" dirty="0" smtClean="0"/>
            <a:t>Defects</a:t>
          </a:r>
          <a:endParaRPr lang="en-US" sz="2100" dirty="0"/>
        </a:p>
      </dgm:t>
    </dgm:pt>
    <dgm:pt modelId="{366FB1BF-2C4C-4462-870E-F5EF8317A291}" type="parTrans" cxnId="{955AB355-B460-41EF-AFF9-BBC062D90A71}">
      <dgm:prSet/>
      <dgm:spPr/>
      <dgm:t>
        <a:bodyPr/>
        <a:lstStyle/>
        <a:p>
          <a:endParaRPr lang="en-US"/>
        </a:p>
      </dgm:t>
    </dgm:pt>
    <dgm:pt modelId="{DBB6CA9E-1E0C-49BB-948E-2929B6BF37E6}" type="sibTrans" cxnId="{955AB355-B460-41EF-AFF9-BBC062D90A71}">
      <dgm:prSet/>
      <dgm:spPr/>
      <dgm:t>
        <a:bodyPr/>
        <a:lstStyle/>
        <a:p>
          <a:endParaRPr lang="en-US"/>
        </a:p>
      </dgm:t>
    </dgm:pt>
    <dgm:pt modelId="{471DEE89-B1C3-4BAD-8433-0B1F1A524900}">
      <dgm:prSet custT="1"/>
      <dgm:spPr/>
      <dgm:t>
        <a:bodyPr/>
        <a:lstStyle/>
        <a:p>
          <a:r>
            <a:rPr lang="en-US" sz="2100" dirty="0" smtClean="0"/>
            <a:t>Waiting</a:t>
          </a:r>
          <a:endParaRPr lang="en-US" sz="2100" dirty="0"/>
        </a:p>
      </dgm:t>
    </dgm:pt>
    <dgm:pt modelId="{97BC112F-CBCF-4DE2-8DD6-2BEE2B49A4E9}" type="parTrans" cxnId="{378CBE47-F76C-451D-8818-78AC7FB09B37}">
      <dgm:prSet/>
      <dgm:spPr/>
      <dgm:t>
        <a:bodyPr/>
        <a:lstStyle/>
        <a:p>
          <a:endParaRPr lang="en-US"/>
        </a:p>
      </dgm:t>
    </dgm:pt>
    <dgm:pt modelId="{9D4CCAE1-986E-4E69-A19F-50B4F8190538}" type="sibTrans" cxnId="{378CBE47-F76C-451D-8818-78AC7FB09B37}">
      <dgm:prSet/>
      <dgm:spPr/>
      <dgm:t>
        <a:bodyPr/>
        <a:lstStyle/>
        <a:p>
          <a:endParaRPr lang="en-US"/>
        </a:p>
      </dgm:t>
    </dgm:pt>
    <dgm:pt modelId="{22EE490E-FE53-4A2F-9CD9-E88A13BB88F7}">
      <dgm:prSet/>
      <dgm:spPr/>
      <dgm:t>
        <a:bodyPr/>
        <a:lstStyle/>
        <a:p>
          <a:r>
            <a:rPr lang="en-US" dirty="0" smtClean="0"/>
            <a:t>Redundant Work</a:t>
          </a:r>
          <a:endParaRPr lang="en-US" dirty="0"/>
        </a:p>
      </dgm:t>
    </dgm:pt>
    <dgm:pt modelId="{28B33F26-0395-480C-AA73-39AFAE50BFF6}" type="parTrans" cxnId="{38AB4A8C-BCF3-44A6-B72E-94BBD40445AA}">
      <dgm:prSet/>
      <dgm:spPr/>
      <dgm:t>
        <a:bodyPr/>
        <a:lstStyle/>
        <a:p>
          <a:endParaRPr lang="en-US"/>
        </a:p>
      </dgm:t>
    </dgm:pt>
    <dgm:pt modelId="{12D5BA48-7C4D-4C5E-9BA5-A4AE5E1D8A79}" type="sibTrans" cxnId="{38AB4A8C-BCF3-44A6-B72E-94BBD40445AA}">
      <dgm:prSet/>
      <dgm:spPr/>
      <dgm:t>
        <a:bodyPr/>
        <a:lstStyle/>
        <a:p>
          <a:endParaRPr lang="en-US"/>
        </a:p>
      </dgm:t>
    </dgm:pt>
    <dgm:pt modelId="{2884B4E6-BE2B-4ECB-AAF5-C155A2224016}">
      <dgm:prSet custT="1"/>
      <dgm:spPr/>
      <dgm:t>
        <a:bodyPr/>
        <a:lstStyle/>
        <a:p>
          <a:r>
            <a:rPr lang="en-US" sz="1800" dirty="0" smtClean="0"/>
            <a:t>Over or Incorrect Processing</a:t>
          </a:r>
          <a:endParaRPr lang="en-US" sz="1800" dirty="0"/>
        </a:p>
      </dgm:t>
    </dgm:pt>
    <dgm:pt modelId="{418F7B02-76A2-45DB-8F70-639975EF73B9}" type="parTrans" cxnId="{6C3D4623-5152-40A6-A994-F5588298B217}">
      <dgm:prSet/>
      <dgm:spPr/>
      <dgm:t>
        <a:bodyPr/>
        <a:lstStyle/>
        <a:p>
          <a:endParaRPr lang="en-US"/>
        </a:p>
      </dgm:t>
    </dgm:pt>
    <dgm:pt modelId="{76147DB3-F4FE-421C-8493-415ACD767A04}" type="sibTrans" cxnId="{6C3D4623-5152-40A6-A994-F5588298B217}">
      <dgm:prSet/>
      <dgm:spPr/>
      <dgm:t>
        <a:bodyPr/>
        <a:lstStyle/>
        <a:p>
          <a:endParaRPr lang="en-US"/>
        </a:p>
      </dgm:t>
    </dgm:pt>
    <dgm:pt modelId="{7416DC07-BAB6-4755-9B28-EC440A94E9E8}">
      <dgm:prSet phldrT="[Text]" custScaleX="121124" custScaleY="108916"/>
      <dgm:spPr/>
      <dgm:t>
        <a:bodyPr/>
        <a:lstStyle/>
        <a:p>
          <a:endParaRPr lang="en-US"/>
        </a:p>
      </dgm:t>
    </dgm:pt>
    <dgm:pt modelId="{BB9FC0BE-50A0-40C5-A1B2-A9E28539EAE1}" type="parTrans" cxnId="{764F6372-5136-4EBE-8D60-3E586A77ECC5}">
      <dgm:prSet/>
      <dgm:spPr/>
      <dgm:t>
        <a:bodyPr/>
        <a:lstStyle/>
        <a:p>
          <a:endParaRPr lang="en-US"/>
        </a:p>
      </dgm:t>
    </dgm:pt>
    <dgm:pt modelId="{F124F78B-7A7E-484C-A5C8-174B98F721AD}" type="sibTrans" cxnId="{764F6372-5136-4EBE-8D60-3E586A77ECC5}">
      <dgm:prSet/>
      <dgm:spPr/>
      <dgm:t>
        <a:bodyPr/>
        <a:lstStyle/>
        <a:p>
          <a:endParaRPr lang="en-US"/>
        </a:p>
      </dgm:t>
    </dgm:pt>
    <dgm:pt modelId="{9DF4F194-4369-47BD-B2EE-89C83BF0D5F3}">
      <dgm:prSet phldrT="[Text]" custScaleX="121124" custScaleY="108916"/>
      <dgm:spPr/>
      <dgm:t>
        <a:bodyPr/>
        <a:lstStyle/>
        <a:p>
          <a:endParaRPr lang="en-US"/>
        </a:p>
      </dgm:t>
    </dgm:pt>
    <dgm:pt modelId="{1EFAED88-7C2A-44E1-A81E-D96120E6EB04}" type="parTrans" cxnId="{7D0A0864-E3DD-4D69-9F04-9E85D0191535}">
      <dgm:prSet/>
      <dgm:spPr/>
      <dgm:t>
        <a:bodyPr/>
        <a:lstStyle/>
        <a:p>
          <a:endParaRPr lang="en-US"/>
        </a:p>
      </dgm:t>
    </dgm:pt>
    <dgm:pt modelId="{33EC3988-D9CE-449A-AD9C-2B8F7F215AFF}" type="sibTrans" cxnId="{7D0A0864-E3DD-4D69-9F04-9E85D0191535}">
      <dgm:prSet/>
      <dgm:spPr/>
      <dgm:t>
        <a:bodyPr/>
        <a:lstStyle/>
        <a:p>
          <a:endParaRPr lang="en-US"/>
        </a:p>
      </dgm:t>
    </dgm:pt>
    <dgm:pt modelId="{4E758C1C-E7A2-4537-A7B2-FCFCB69F13A2}">
      <dgm:prSet custScaleX="117476" custScaleY="90805" custRadScaleRad="100027" custRadScaleInc="-89801"/>
      <dgm:spPr/>
      <dgm:t>
        <a:bodyPr/>
        <a:lstStyle/>
        <a:p>
          <a:endParaRPr lang="en-US"/>
        </a:p>
      </dgm:t>
    </dgm:pt>
    <dgm:pt modelId="{44BE4216-2F09-416F-A16F-FA00DC4F0741}" type="parTrans" cxnId="{E5AEA070-015C-4385-A86D-D643551E0A63}">
      <dgm:prSet/>
      <dgm:spPr/>
      <dgm:t>
        <a:bodyPr/>
        <a:lstStyle/>
        <a:p>
          <a:endParaRPr lang="en-US"/>
        </a:p>
      </dgm:t>
    </dgm:pt>
    <dgm:pt modelId="{D1F60999-C8D4-4A64-9D78-74B06981171A}" type="sibTrans" cxnId="{E5AEA070-015C-4385-A86D-D643551E0A63}">
      <dgm:prSet/>
      <dgm:spPr/>
      <dgm:t>
        <a:bodyPr/>
        <a:lstStyle/>
        <a:p>
          <a:endParaRPr lang="en-US"/>
        </a:p>
      </dgm:t>
    </dgm:pt>
    <dgm:pt modelId="{A184E441-747E-4290-A8E4-AD1BA8509591}">
      <dgm:prSet custScaleX="117476" custScaleY="90805" custRadScaleRad="100027" custRadScaleInc="-89801"/>
      <dgm:spPr/>
      <dgm:t>
        <a:bodyPr/>
        <a:lstStyle/>
        <a:p>
          <a:endParaRPr lang="en-US" dirty="0"/>
        </a:p>
      </dgm:t>
    </dgm:pt>
    <dgm:pt modelId="{D42132B7-8A0A-4B33-A514-5C063CE42758}" type="parTrans" cxnId="{5D18F21E-18B2-4E4E-8434-EA7CEA500F43}">
      <dgm:prSet/>
      <dgm:spPr/>
      <dgm:t>
        <a:bodyPr/>
        <a:lstStyle/>
        <a:p>
          <a:endParaRPr lang="en-US"/>
        </a:p>
      </dgm:t>
    </dgm:pt>
    <dgm:pt modelId="{9BFE639A-F1D6-40C7-81F3-0807413A1660}" type="sibTrans" cxnId="{5D18F21E-18B2-4E4E-8434-EA7CEA500F43}">
      <dgm:prSet/>
      <dgm:spPr/>
      <dgm:t>
        <a:bodyPr/>
        <a:lstStyle/>
        <a:p>
          <a:endParaRPr lang="en-US"/>
        </a:p>
      </dgm:t>
    </dgm:pt>
    <dgm:pt modelId="{DEA0AEA1-4542-46DF-8D90-EE008FE6179E}" type="pres">
      <dgm:prSet presAssocID="{F800FF9B-0B3E-4162-8B87-4A2877D86C87}" presName="Name0" presStyleCnt="0">
        <dgm:presLayoutVars>
          <dgm:chMax val="1"/>
          <dgm:chPref val="1"/>
          <dgm:dir/>
          <dgm:animOne val="branch"/>
          <dgm:animLvl val="lvl"/>
        </dgm:presLayoutVars>
      </dgm:prSet>
      <dgm:spPr/>
      <dgm:t>
        <a:bodyPr/>
        <a:lstStyle/>
        <a:p>
          <a:endParaRPr lang="en-US"/>
        </a:p>
      </dgm:t>
    </dgm:pt>
    <dgm:pt modelId="{98D65D51-5575-462B-A8F8-95EF308DEC88}" type="pres">
      <dgm:prSet presAssocID="{6F3DA92D-C62C-497E-9B42-653B4C63DD10}" presName="singleCycle" presStyleCnt="0"/>
      <dgm:spPr/>
    </dgm:pt>
    <dgm:pt modelId="{72836D4B-7F16-4C29-A494-0A181C6624EA}" type="pres">
      <dgm:prSet presAssocID="{6F3DA92D-C62C-497E-9B42-653B4C63DD10}" presName="singleCenter" presStyleLbl="node1" presStyleIdx="0" presStyleCnt="8">
        <dgm:presLayoutVars>
          <dgm:chMax val="7"/>
          <dgm:chPref val="7"/>
        </dgm:presLayoutVars>
      </dgm:prSet>
      <dgm:spPr/>
      <dgm:t>
        <a:bodyPr/>
        <a:lstStyle/>
        <a:p>
          <a:endParaRPr lang="en-US"/>
        </a:p>
      </dgm:t>
    </dgm:pt>
    <dgm:pt modelId="{45832C29-441F-4769-B120-71CA575C3F4A}" type="pres">
      <dgm:prSet presAssocID="{2C53139A-47C0-415F-AB90-BA18BD7E3545}" presName="Name56" presStyleLbl="parChTrans1D2" presStyleIdx="0" presStyleCnt="7"/>
      <dgm:spPr/>
      <dgm:t>
        <a:bodyPr/>
        <a:lstStyle/>
        <a:p>
          <a:endParaRPr lang="en-US"/>
        </a:p>
      </dgm:t>
    </dgm:pt>
    <dgm:pt modelId="{86E786EF-3CDC-40EC-8643-0DC655E29022}" type="pres">
      <dgm:prSet presAssocID="{F3F7F56D-5901-4F86-AE14-DD91C3956EC8}" presName="text0" presStyleLbl="node1" presStyleIdx="1" presStyleCnt="8" custScaleX="130704" custScaleY="73389" custRadScaleRad="93147" custRadScaleInc="82903">
        <dgm:presLayoutVars>
          <dgm:bulletEnabled val="1"/>
        </dgm:presLayoutVars>
      </dgm:prSet>
      <dgm:spPr/>
      <dgm:t>
        <a:bodyPr/>
        <a:lstStyle/>
        <a:p>
          <a:endParaRPr lang="en-US"/>
        </a:p>
      </dgm:t>
    </dgm:pt>
    <dgm:pt modelId="{F271F01D-4A98-4A76-8A2C-0D8FC61AC9A0}" type="pres">
      <dgm:prSet presAssocID="{1B789C3B-6CE6-4A95-8D80-0F136B73D313}" presName="Name56" presStyleLbl="parChTrans1D2" presStyleIdx="1" presStyleCnt="7"/>
      <dgm:spPr/>
      <dgm:t>
        <a:bodyPr/>
        <a:lstStyle/>
        <a:p>
          <a:endParaRPr lang="en-US"/>
        </a:p>
      </dgm:t>
    </dgm:pt>
    <dgm:pt modelId="{E5B4ED05-B3FD-4791-8682-A0CA5D43B9AD}" type="pres">
      <dgm:prSet presAssocID="{EA7BAB6E-958B-432F-8ACA-6198A273A246}" presName="text0" presStyleLbl="node1" presStyleIdx="2" presStyleCnt="8" custScaleX="129599" custScaleY="79539" custRadScaleRad="107995" custRadScaleInc="54334">
        <dgm:presLayoutVars>
          <dgm:bulletEnabled val="1"/>
        </dgm:presLayoutVars>
      </dgm:prSet>
      <dgm:spPr/>
      <dgm:t>
        <a:bodyPr/>
        <a:lstStyle/>
        <a:p>
          <a:endParaRPr lang="en-US"/>
        </a:p>
      </dgm:t>
    </dgm:pt>
    <dgm:pt modelId="{97FFA1D3-D42F-4CC5-A1AF-6E87B9CEE55A}" type="pres">
      <dgm:prSet presAssocID="{9250D34E-C709-4714-B902-808C109971D2}" presName="Name56" presStyleLbl="parChTrans1D2" presStyleIdx="2" presStyleCnt="7"/>
      <dgm:spPr/>
      <dgm:t>
        <a:bodyPr/>
        <a:lstStyle/>
        <a:p>
          <a:endParaRPr lang="en-US"/>
        </a:p>
      </dgm:t>
    </dgm:pt>
    <dgm:pt modelId="{C55E1760-EAB7-4A23-81A7-393E1966E537}" type="pres">
      <dgm:prSet presAssocID="{B659EE83-9AD8-42EA-A734-59F4E39FD446}" presName="text0" presStyleLbl="node1" presStyleIdx="3" presStyleCnt="8" custScaleX="139239" custScaleY="62511" custRadScaleRad="115512" custRadScaleInc="2207">
        <dgm:presLayoutVars>
          <dgm:bulletEnabled val="1"/>
        </dgm:presLayoutVars>
      </dgm:prSet>
      <dgm:spPr/>
      <dgm:t>
        <a:bodyPr/>
        <a:lstStyle/>
        <a:p>
          <a:endParaRPr lang="en-US"/>
        </a:p>
      </dgm:t>
    </dgm:pt>
    <dgm:pt modelId="{4780D55E-FE67-41EB-AB5A-B5B029BC90DC}" type="pres">
      <dgm:prSet presAssocID="{366FB1BF-2C4C-4462-870E-F5EF8317A291}" presName="Name56" presStyleLbl="parChTrans1D2" presStyleIdx="3" presStyleCnt="7"/>
      <dgm:spPr/>
      <dgm:t>
        <a:bodyPr/>
        <a:lstStyle/>
        <a:p>
          <a:endParaRPr lang="en-US"/>
        </a:p>
      </dgm:t>
    </dgm:pt>
    <dgm:pt modelId="{3A3ADC0F-5C29-4746-87B0-265E7B6483DF}" type="pres">
      <dgm:prSet presAssocID="{67AB767E-8230-4715-AAD8-217FB3567D37}" presName="text0" presStyleLbl="node1" presStyleIdx="4" presStyleCnt="8" custScaleX="114679" custScaleY="57435" custRadScaleRad="93553" custRadScaleInc="-25623">
        <dgm:presLayoutVars>
          <dgm:bulletEnabled val="1"/>
        </dgm:presLayoutVars>
      </dgm:prSet>
      <dgm:spPr/>
      <dgm:t>
        <a:bodyPr/>
        <a:lstStyle/>
        <a:p>
          <a:endParaRPr lang="en-US"/>
        </a:p>
      </dgm:t>
    </dgm:pt>
    <dgm:pt modelId="{4170B4B7-4FB3-4C65-96AF-00CB5DD23086}" type="pres">
      <dgm:prSet presAssocID="{97BC112F-CBCF-4DE2-8DD6-2BEE2B49A4E9}" presName="Name56" presStyleLbl="parChTrans1D2" presStyleIdx="4" presStyleCnt="7"/>
      <dgm:spPr/>
      <dgm:t>
        <a:bodyPr/>
        <a:lstStyle/>
        <a:p>
          <a:endParaRPr lang="en-US"/>
        </a:p>
      </dgm:t>
    </dgm:pt>
    <dgm:pt modelId="{72F97907-3299-4196-8DBF-FD3A1E785F32}" type="pres">
      <dgm:prSet presAssocID="{471DEE89-B1C3-4BAD-8433-0B1F1A524900}" presName="text0" presStyleLbl="node1" presStyleIdx="5" presStyleCnt="8" custScaleX="130186" custScaleY="54979" custRadScaleRad="81804" custRadScaleInc="-36186">
        <dgm:presLayoutVars>
          <dgm:bulletEnabled val="1"/>
        </dgm:presLayoutVars>
      </dgm:prSet>
      <dgm:spPr/>
      <dgm:t>
        <a:bodyPr/>
        <a:lstStyle/>
        <a:p>
          <a:endParaRPr lang="en-US"/>
        </a:p>
      </dgm:t>
    </dgm:pt>
    <dgm:pt modelId="{228D1297-ED8B-409A-A505-119DBA1C69A4}" type="pres">
      <dgm:prSet presAssocID="{28B33F26-0395-480C-AA73-39AFAE50BFF6}" presName="Name56" presStyleLbl="parChTrans1D2" presStyleIdx="5" presStyleCnt="7"/>
      <dgm:spPr/>
      <dgm:t>
        <a:bodyPr/>
        <a:lstStyle/>
        <a:p>
          <a:endParaRPr lang="en-US"/>
        </a:p>
      </dgm:t>
    </dgm:pt>
    <dgm:pt modelId="{C32BA2F4-6A3D-4D86-9B33-6B4ACDA0E493}" type="pres">
      <dgm:prSet presAssocID="{22EE490E-FE53-4A2F-9CD9-E88A13BB88F7}" presName="text0" presStyleLbl="node1" presStyleIdx="6" presStyleCnt="8" custScaleX="124577" custScaleY="74963" custRadScaleRad="109318" custRadScaleInc="-35358">
        <dgm:presLayoutVars>
          <dgm:bulletEnabled val="1"/>
        </dgm:presLayoutVars>
      </dgm:prSet>
      <dgm:spPr/>
      <dgm:t>
        <a:bodyPr/>
        <a:lstStyle/>
        <a:p>
          <a:endParaRPr lang="en-US"/>
        </a:p>
      </dgm:t>
    </dgm:pt>
    <dgm:pt modelId="{80844A44-C622-48BF-AC12-FE2592905448}" type="pres">
      <dgm:prSet presAssocID="{418F7B02-76A2-45DB-8F70-639975EF73B9}" presName="Name56" presStyleLbl="parChTrans1D2" presStyleIdx="6" presStyleCnt="7"/>
      <dgm:spPr/>
      <dgm:t>
        <a:bodyPr/>
        <a:lstStyle/>
        <a:p>
          <a:endParaRPr lang="en-US"/>
        </a:p>
      </dgm:t>
    </dgm:pt>
    <dgm:pt modelId="{33FFD6FB-9D2D-4E03-8E08-0855ED316602}" type="pres">
      <dgm:prSet presAssocID="{2884B4E6-BE2B-4ECB-AAF5-C155A2224016}" presName="text0" presStyleLbl="node1" presStyleIdx="7" presStyleCnt="8" custScaleX="117476" custScaleY="78229" custRadScaleRad="119878" custRadScaleInc="-75092">
        <dgm:presLayoutVars>
          <dgm:bulletEnabled val="1"/>
        </dgm:presLayoutVars>
      </dgm:prSet>
      <dgm:spPr/>
      <dgm:t>
        <a:bodyPr/>
        <a:lstStyle/>
        <a:p>
          <a:endParaRPr lang="en-US"/>
        </a:p>
      </dgm:t>
    </dgm:pt>
  </dgm:ptLst>
  <dgm:cxnLst>
    <dgm:cxn modelId="{0B947233-C01F-411F-B8E0-DEB02D09DBA4}" type="presOf" srcId="{471DEE89-B1C3-4BAD-8433-0B1F1A524900}" destId="{72F97907-3299-4196-8DBF-FD3A1E785F32}" srcOrd="0" destOrd="0" presId="urn:microsoft.com/office/officeart/2008/layout/RadialCluster"/>
    <dgm:cxn modelId="{5F177B8A-28DC-4DD6-B332-8D89ADF102BA}" srcId="{6F3DA92D-C62C-497E-9B42-653B4C63DD10}" destId="{B659EE83-9AD8-42EA-A734-59F4E39FD446}" srcOrd="2" destOrd="0" parTransId="{9250D34E-C709-4714-B902-808C109971D2}" sibTransId="{C038B2C7-DAEB-4648-BE35-AA72394D9E0F}"/>
    <dgm:cxn modelId="{70A2BBAD-1F89-4EDF-9D16-9AC24472999C}" type="presOf" srcId="{418F7B02-76A2-45DB-8F70-639975EF73B9}" destId="{80844A44-C622-48BF-AC12-FE2592905448}" srcOrd="0" destOrd="0" presId="urn:microsoft.com/office/officeart/2008/layout/RadialCluster"/>
    <dgm:cxn modelId="{77CDF845-240D-45D4-BE6E-80C6A72A7B9E}" type="presOf" srcId="{B659EE83-9AD8-42EA-A734-59F4E39FD446}" destId="{C55E1760-EAB7-4A23-81A7-393E1966E537}" srcOrd="0" destOrd="0" presId="urn:microsoft.com/office/officeart/2008/layout/RadialCluster"/>
    <dgm:cxn modelId="{4388F09D-EF97-49B6-8E63-FAD249CF722D}" type="presOf" srcId="{97BC112F-CBCF-4DE2-8DD6-2BEE2B49A4E9}" destId="{4170B4B7-4FB3-4C65-96AF-00CB5DD23086}" srcOrd="0" destOrd="0" presId="urn:microsoft.com/office/officeart/2008/layout/RadialCluster"/>
    <dgm:cxn modelId="{955AB355-B460-41EF-AFF9-BBC062D90A71}" srcId="{6F3DA92D-C62C-497E-9B42-653B4C63DD10}" destId="{67AB767E-8230-4715-AAD8-217FB3567D37}" srcOrd="3" destOrd="0" parTransId="{366FB1BF-2C4C-4462-870E-F5EF8317A291}" sibTransId="{DBB6CA9E-1E0C-49BB-948E-2929B6BF37E6}"/>
    <dgm:cxn modelId="{FA7C6FF4-0B2F-4654-9DFA-8446E5B67593}" type="presOf" srcId="{67AB767E-8230-4715-AAD8-217FB3567D37}" destId="{3A3ADC0F-5C29-4746-87B0-265E7B6483DF}" srcOrd="0" destOrd="0" presId="urn:microsoft.com/office/officeart/2008/layout/RadialCluster"/>
    <dgm:cxn modelId="{47A2F7C1-B827-49BB-A927-6715448DBCAF}" type="presOf" srcId="{2884B4E6-BE2B-4ECB-AAF5-C155A2224016}" destId="{33FFD6FB-9D2D-4E03-8E08-0855ED316602}" srcOrd="0" destOrd="0" presId="urn:microsoft.com/office/officeart/2008/layout/RadialCluster"/>
    <dgm:cxn modelId="{9BE88937-F9D8-4F66-806C-F99E2F0D8F30}" type="presOf" srcId="{F3F7F56D-5901-4F86-AE14-DD91C3956EC8}" destId="{86E786EF-3CDC-40EC-8643-0DC655E29022}" srcOrd="0" destOrd="0" presId="urn:microsoft.com/office/officeart/2008/layout/RadialCluster"/>
    <dgm:cxn modelId="{517B0728-17F8-4608-943D-224EB713800B}" type="presOf" srcId="{EA7BAB6E-958B-432F-8ACA-6198A273A246}" destId="{E5B4ED05-B3FD-4791-8682-A0CA5D43B9AD}" srcOrd="0" destOrd="0" presId="urn:microsoft.com/office/officeart/2008/layout/RadialCluster"/>
    <dgm:cxn modelId="{1389B706-AECD-4814-ACB5-02A94E03281F}" srcId="{6F3DA92D-C62C-497E-9B42-653B4C63DD10}" destId="{F3F7F56D-5901-4F86-AE14-DD91C3956EC8}" srcOrd="0" destOrd="0" parTransId="{2C53139A-47C0-415F-AB90-BA18BD7E3545}" sibTransId="{D959BC5E-94A8-4D67-803B-AAA0669B43A1}"/>
    <dgm:cxn modelId="{764F6372-5136-4EBE-8D60-3E586A77ECC5}" srcId="{F800FF9B-0B3E-4162-8B87-4A2877D86C87}" destId="{7416DC07-BAB6-4755-9B28-EC440A94E9E8}" srcOrd="3" destOrd="0" parTransId="{BB9FC0BE-50A0-40C5-A1B2-A9E28539EAE1}" sibTransId="{F124F78B-7A7E-484C-A5C8-174B98F721AD}"/>
    <dgm:cxn modelId="{7BF75397-E8A8-4D88-8473-B0B86A9E1B78}" type="presOf" srcId="{1B789C3B-6CE6-4A95-8D80-0F136B73D313}" destId="{F271F01D-4A98-4A76-8A2C-0D8FC61AC9A0}" srcOrd="0" destOrd="0" presId="urn:microsoft.com/office/officeart/2008/layout/RadialCluster"/>
    <dgm:cxn modelId="{E40C9AA5-1069-4428-B935-67742E1A6697}" type="presOf" srcId="{22EE490E-FE53-4A2F-9CD9-E88A13BB88F7}" destId="{C32BA2F4-6A3D-4D86-9B33-6B4ACDA0E493}" srcOrd="0" destOrd="0" presId="urn:microsoft.com/office/officeart/2008/layout/RadialCluster"/>
    <dgm:cxn modelId="{69B3D73B-1762-4E06-A392-8A7304FEF5D1}" type="presOf" srcId="{366FB1BF-2C4C-4462-870E-F5EF8317A291}" destId="{4780D55E-FE67-41EB-AB5A-B5B029BC90DC}" srcOrd="0" destOrd="0" presId="urn:microsoft.com/office/officeart/2008/layout/RadialCluster"/>
    <dgm:cxn modelId="{5F0A11E2-5BA0-4D5D-B628-3646FE1DDF93}" type="presOf" srcId="{6F3DA92D-C62C-497E-9B42-653B4C63DD10}" destId="{72836D4B-7F16-4C29-A494-0A181C6624EA}" srcOrd="0" destOrd="0" presId="urn:microsoft.com/office/officeart/2008/layout/RadialCluster"/>
    <dgm:cxn modelId="{C9E6F441-B6FD-483C-9CB0-B3AE17A0E4A5}" type="presOf" srcId="{F800FF9B-0B3E-4162-8B87-4A2877D86C87}" destId="{DEA0AEA1-4542-46DF-8D90-EE008FE6179E}" srcOrd="0" destOrd="0" presId="urn:microsoft.com/office/officeart/2008/layout/RadialCluster"/>
    <dgm:cxn modelId="{14EFB7EF-77CD-4977-8207-27DF7FDFE028}" type="presOf" srcId="{2C53139A-47C0-415F-AB90-BA18BD7E3545}" destId="{45832C29-441F-4769-B120-71CA575C3F4A}" srcOrd="0" destOrd="0" presId="urn:microsoft.com/office/officeart/2008/layout/RadialCluster"/>
    <dgm:cxn modelId="{6C3D4623-5152-40A6-A994-F5588298B217}" srcId="{6F3DA92D-C62C-497E-9B42-653B4C63DD10}" destId="{2884B4E6-BE2B-4ECB-AAF5-C155A2224016}" srcOrd="6" destOrd="0" parTransId="{418F7B02-76A2-45DB-8F70-639975EF73B9}" sibTransId="{76147DB3-F4FE-421C-8493-415ACD767A04}"/>
    <dgm:cxn modelId="{38AB4A8C-BCF3-44A6-B72E-94BBD40445AA}" srcId="{6F3DA92D-C62C-497E-9B42-653B4C63DD10}" destId="{22EE490E-FE53-4A2F-9CD9-E88A13BB88F7}" srcOrd="5" destOrd="0" parTransId="{28B33F26-0395-480C-AA73-39AFAE50BFF6}" sibTransId="{12D5BA48-7C4D-4C5E-9BA5-A4AE5E1D8A79}"/>
    <dgm:cxn modelId="{7D0A0864-E3DD-4D69-9F04-9E85D0191535}" srcId="{F800FF9B-0B3E-4162-8B87-4A2877D86C87}" destId="{9DF4F194-4369-47BD-B2EE-89C83BF0D5F3}" srcOrd="4" destOrd="0" parTransId="{1EFAED88-7C2A-44E1-A81E-D96120E6EB04}" sibTransId="{33EC3988-D9CE-449A-AD9C-2B8F7F215AFF}"/>
    <dgm:cxn modelId="{545B6F96-80E7-4F6D-B85E-58AAB98BD757}" srcId="{6F3DA92D-C62C-497E-9B42-653B4C63DD10}" destId="{EA7BAB6E-958B-432F-8ACA-6198A273A246}" srcOrd="1" destOrd="0" parTransId="{1B789C3B-6CE6-4A95-8D80-0F136B73D313}" sibTransId="{C03EB594-133D-40CA-A6AC-E36AC368B2FD}"/>
    <dgm:cxn modelId="{3A6EE3EF-1340-40DE-AD3E-F2EF15ED933C}" type="presOf" srcId="{9250D34E-C709-4714-B902-808C109971D2}" destId="{97FFA1D3-D42F-4CC5-A1AF-6E87B9CEE55A}" srcOrd="0" destOrd="0" presId="urn:microsoft.com/office/officeart/2008/layout/RadialCluster"/>
    <dgm:cxn modelId="{E5AEA070-015C-4385-A86D-D643551E0A63}" srcId="{F800FF9B-0B3E-4162-8B87-4A2877D86C87}" destId="{4E758C1C-E7A2-4537-A7B2-FCFCB69F13A2}" srcOrd="2" destOrd="0" parTransId="{44BE4216-2F09-416F-A16F-FA00DC4F0741}" sibTransId="{D1F60999-C8D4-4A64-9D78-74B06981171A}"/>
    <dgm:cxn modelId="{922CA086-FA22-4B59-BA29-714C88AACDBE}" type="presOf" srcId="{28B33F26-0395-480C-AA73-39AFAE50BFF6}" destId="{228D1297-ED8B-409A-A505-119DBA1C69A4}" srcOrd="0" destOrd="0" presId="urn:microsoft.com/office/officeart/2008/layout/RadialCluster"/>
    <dgm:cxn modelId="{378CBE47-F76C-451D-8818-78AC7FB09B37}" srcId="{6F3DA92D-C62C-497E-9B42-653B4C63DD10}" destId="{471DEE89-B1C3-4BAD-8433-0B1F1A524900}" srcOrd="4" destOrd="0" parTransId="{97BC112F-CBCF-4DE2-8DD6-2BEE2B49A4E9}" sibTransId="{9D4CCAE1-986E-4E69-A19F-50B4F8190538}"/>
    <dgm:cxn modelId="{5D18F21E-18B2-4E4E-8434-EA7CEA500F43}" srcId="{F800FF9B-0B3E-4162-8B87-4A2877D86C87}" destId="{A184E441-747E-4290-A8E4-AD1BA8509591}" srcOrd="1" destOrd="0" parTransId="{D42132B7-8A0A-4B33-A514-5C063CE42758}" sibTransId="{9BFE639A-F1D6-40C7-81F3-0807413A1660}"/>
    <dgm:cxn modelId="{72BE0464-A317-4D01-8244-BCE6B15E3F1B}" srcId="{F800FF9B-0B3E-4162-8B87-4A2877D86C87}" destId="{6F3DA92D-C62C-497E-9B42-653B4C63DD10}" srcOrd="0" destOrd="0" parTransId="{2BB5B089-DA2D-4DF7-9AAE-4A28892E64F3}" sibTransId="{A9FE4DA6-B0CB-4C90-855B-1EDEEC006326}"/>
    <dgm:cxn modelId="{7C3E57A8-A61E-4DBF-BE1A-AF083A56F530}" type="presParOf" srcId="{DEA0AEA1-4542-46DF-8D90-EE008FE6179E}" destId="{98D65D51-5575-462B-A8F8-95EF308DEC88}" srcOrd="0" destOrd="0" presId="urn:microsoft.com/office/officeart/2008/layout/RadialCluster"/>
    <dgm:cxn modelId="{A1D7FDF4-9A15-49FD-8CEE-9671D2C52EB2}" type="presParOf" srcId="{98D65D51-5575-462B-A8F8-95EF308DEC88}" destId="{72836D4B-7F16-4C29-A494-0A181C6624EA}" srcOrd="0" destOrd="0" presId="urn:microsoft.com/office/officeart/2008/layout/RadialCluster"/>
    <dgm:cxn modelId="{0DFD5656-B53B-4D57-B8F0-924131C68354}" type="presParOf" srcId="{98D65D51-5575-462B-A8F8-95EF308DEC88}" destId="{45832C29-441F-4769-B120-71CA575C3F4A}" srcOrd="1" destOrd="0" presId="urn:microsoft.com/office/officeart/2008/layout/RadialCluster"/>
    <dgm:cxn modelId="{BC152EC5-62E1-46A5-867B-5CC97DFCAB4A}" type="presParOf" srcId="{98D65D51-5575-462B-A8F8-95EF308DEC88}" destId="{86E786EF-3CDC-40EC-8643-0DC655E29022}" srcOrd="2" destOrd="0" presId="urn:microsoft.com/office/officeart/2008/layout/RadialCluster"/>
    <dgm:cxn modelId="{A52CC1A2-BA16-45A8-AFEB-F34A94A9FDC0}" type="presParOf" srcId="{98D65D51-5575-462B-A8F8-95EF308DEC88}" destId="{F271F01D-4A98-4A76-8A2C-0D8FC61AC9A0}" srcOrd="3" destOrd="0" presId="urn:microsoft.com/office/officeart/2008/layout/RadialCluster"/>
    <dgm:cxn modelId="{7256A6AA-DEB5-4C8F-B05E-F5AA5CD8B6C7}" type="presParOf" srcId="{98D65D51-5575-462B-A8F8-95EF308DEC88}" destId="{E5B4ED05-B3FD-4791-8682-A0CA5D43B9AD}" srcOrd="4" destOrd="0" presId="urn:microsoft.com/office/officeart/2008/layout/RadialCluster"/>
    <dgm:cxn modelId="{D291A059-AFBD-42C5-B043-3618D6E6C87E}" type="presParOf" srcId="{98D65D51-5575-462B-A8F8-95EF308DEC88}" destId="{97FFA1D3-D42F-4CC5-A1AF-6E87B9CEE55A}" srcOrd="5" destOrd="0" presId="urn:microsoft.com/office/officeart/2008/layout/RadialCluster"/>
    <dgm:cxn modelId="{0C6967A7-E9B6-49A1-A3F2-A29F74229B6D}" type="presParOf" srcId="{98D65D51-5575-462B-A8F8-95EF308DEC88}" destId="{C55E1760-EAB7-4A23-81A7-393E1966E537}" srcOrd="6" destOrd="0" presId="urn:microsoft.com/office/officeart/2008/layout/RadialCluster"/>
    <dgm:cxn modelId="{DECDE267-BA9C-474A-95FD-7ACA2E016C56}" type="presParOf" srcId="{98D65D51-5575-462B-A8F8-95EF308DEC88}" destId="{4780D55E-FE67-41EB-AB5A-B5B029BC90DC}" srcOrd="7" destOrd="0" presId="urn:microsoft.com/office/officeart/2008/layout/RadialCluster"/>
    <dgm:cxn modelId="{663F8932-C0B2-41B2-83F3-89EA45132980}" type="presParOf" srcId="{98D65D51-5575-462B-A8F8-95EF308DEC88}" destId="{3A3ADC0F-5C29-4746-87B0-265E7B6483DF}" srcOrd="8" destOrd="0" presId="urn:microsoft.com/office/officeart/2008/layout/RadialCluster"/>
    <dgm:cxn modelId="{75564091-9788-4333-A757-80CA55C0FB60}" type="presParOf" srcId="{98D65D51-5575-462B-A8F8-95EF308DEC88}" destId="{4170B4B7-4FB3-4C65-96AF-00CB5DD23086}" srcOrd="9" destOrd="0" presId="urn:microsoft.com/office/officeart/2008/layout/RadialCluster"/>
    <dgm:cxn modelId="{B0C7BB2A-6208-4F43-9C3C-12DDBF6429C1}" type="presParOf" srcId="{98D65D51-5575-462B-A8F8-95EF308DEC88}" destId="{72F97907-3299-4196-8DBF-FD3A1E785F32}" srcOrd="10" destOrd="0" presId="urn:microsoft.com/office/officeart/2008/layout/RadialCluster"/>
    <dgm:cxn modelId="{30073AA7-0B16-409A-9C3E-6AEE26F551C3}" type="presParOf" srcId="{98D65D51-5575-462B-A8F8-95EF308DEC88}" destId="{228D1297-ED8B-409A-A505-119DBA1C69A4}" srcOrd="11" destOrd="0" presId="urn:microsoft.com/office/officeart/2008/layout/RadialCluster"/>
    <dgm:cxn modelId="{3A693C2B-960A-42E4-B5BE-DEE6899B9A55}" type="presParOf" srcId="{98D65D51-5575-462B-A8F8-95EF308DEC88}" destId="{C32BA2F4-6A3D-4D86-9B33-6B4ACDA0E493}" srcOrd="12" destOrd="0" presId="urn:microsoft.com/office/officeart/2008/layout/RadialCluster"/>
    <dgm:cxn modelId="{22AEBABB-EAC2-4D15-8E19-62D686A7E4A2}" type="presParOf" srcId="{98D65D51-5575-462B-A8F8-95EF308DEC88}" destId="{80844A44-C622-48BF-AC12-FE2592905448}" srcOrd="13" destOrd="0" presId="urn:microsoft.com/office/officeart/2008/layout/RadialCluster"/>
    <dgm:cxn modelId="{A1FE5C92-08E1-4055-8696-82CCA73BCEB2}" type="presParOf" srcId="{98D65D51-5575-462B-A8F8-95EF308DEC88}" destId="{33FFD6FB-9D2D-4E03-8E08-0855ED316602}" srcOrd="14" destOrd="0" presId="urn:microsoft.com/office/officeart/2008/layout/RadialCluster"/>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E761FD52-5C56-4C94-AA5B-18D1011C7EAE}" type="doc">
      <dgm:prSet loTypeId="urn:microsoft.com/office/officeart/2005/8/layout/venn1" loCatId="relationship" qsTypeId="urn:microsoft.com/office/officeart/2005/8/quickstyle/simple1" qsCatId="simple" csTypeId="urn:microsoft.com/office/officeart/2005/8/colors/accent1_2" csCatId="accent1"/>
      <dgm:spPr/>
    </dgm:pt>
    <dgm:pt modelId="{200433C7-6E78-48F9-9E98-69C82DC61E8D}">
      <dgm:prSet/>
      <dgm:spPr/>
      <dgm:t>
        <a:bodyPr/>
        <a:lstStyle/>
        <a:p>
          <a:endParaRPr lang="en-US"/>
        </a:p>
      </dgm:t>
    </dgm:pt>
    <dgm:pt modelId="{BA8587A4-A3BB-4DE0-BA58-51BE1A6F0181}" type="parTrans" cxnId="{7E645BC1-E1AC-419D-9974-97EED13D7CE3}">
      <dgm:prSet/>
      <dgm:spPr/>
      <dgm:t>
        <a:bodyPr/>
        <a:lstStyle/>
        <a:p>
          <a:endParaRPr lang="en-US"/>
        </a:p>
      </dgm:t>
    </dgm:pt>
    <dgm:pt modelId="{CF1E840B-B157-4B5B-8D37-814F91658941}" type="sibTrans" cxnId="{7E645BC1-E1AC-419D-9974-97EED13D7CE3}">
      <dgm:prSet/>
      <dgm:spPr/>
      <dgm:t>
        <a:bodyPr/>
        <a:lstStyle/>
        <a:p>
          <a:endParaRPr lang="en-US"/>
        </a:p>
      </dgm:t>
    </dgm:pt>
    <dgm:pt modelId="{A1C9A4E4-025D-433C-8D99-1C539329D96D}">
      <dgm:prSet/>
      <dgm:spPr/>
      <dgm:t>
        <a:bodyPr/>
        <a:lstStyle/>
        <a:p>
          <a:endParaRPr lang="en-US"/>
        </a:p>
      </dgm:t>
    </dgm:pt>
    <dgm:pt modelId="{986D3F77-D568-479A-96A3-8C5A7A3D34B8}" type="parTrans" cxnId="{535EF7F8-172E-4EC5-8007-8B86D965A6CD}">
      <dgm:prSet/>
      <dgm:spPr/>
      <dgm:t>
        <a:bodyPr/>
        <a:lstStyle/>
        <a:p>
          <a:endParaRPr lang="en-US"/>
        </a:p>
      </dgm:t>
    </dgm:pt>
    <dgm:pt modelId="{8D662D41-0096-481F-91EB-768C65D3B630}" type="sibTrans" cxnId="{535EF7F8-172E-4EC5-8007-8B86D965A6CD}">
      <dgm:prSet/>
      <dgm:spPr/>
      <dgm:t>
        <a:bodyPr/>
        <a:lstStyle/>
        <a:p>
          <a:endParaRPr lang="en-US"/>
        </a:p>
      </dgm:t>
    </dgm:pt>
    <dgm:pt modelId="{6CC9278A-00DF-4814-849C-DE58BCDEAEEA}">
      <dgm:prSet/>
      <dgm:spPr/>
      <dgm:t>
        <a:bodyPr/>
        <a:lstStyle/>
        <a:p>
          <a:endParaRPr lang="en-US"/>
        </a:p>
      </dgm:t>
    </dgm:pt>
    <dgm:pt modelId="{D3E3D809-0EFA-453A-A128-6F56EB591FF4}" type="parTrans" cxnId="{E8B90579-C1F8-4177-8665-776605CECBFB}">
      <dgm:prSet/>
      <dgm:spPr/>
      <dgm:t>
        <a:bodyPr/>
        <a:lstStyle/>
        <a:p>
          <a:endParaRPr lang="en-US"/>
        </a:p>
      </dgm:t>
    </dgm:pt>
    <dgm:pt modelId="{84E3A887-3FEA-4A4F-A843-55B2B0B5B273}" type="sibTrans" cxnId="{E8B90579-C1F8-4177-8665-776605CECBFB}">
      <dgm:prSet/>
      <dgm:spPr/>
      <dgm:t>
        <a:bodyPr/>
        <a:lstStyle/>
        <a:p>
          <a:endParaRPr lang="en-US"/>
        </a:p>
      </dgm:t>
    </dgm:pt>
    <dgm:pt modelId="{4C766738-4696-460A-980C-D6278D2352BC}">
      <dgm:prSet/>
      <dgm:spPr/>
      <dgm:t>
        <a:bodyPr/>
        <a:lstStyle/>
        <a:p>
          <a:endParaRPr lang="en-US"/>
        </a:p>
      </dgm:t>
    </dgm:pt>
    <dgm:pt modelId="{2F53A8F1-C7CF-4EC5-B490-0313689991F5}" type="parTrans" cxnId="{B7BEA5E2-77E6-422E-A808-EFF3B183AAA3}">
      <dgm:prSet/>
      <dgm:spPr/>
      <dgm:t>
        <a:bodyPr/>
        <a:lstStyle/>
        <a:p>
          <a:endParaRPr lang="en-US"/>
        </a:p>
      </dgm:t>
    </dgm:pt>
    <dgm:pt modelId="{99CDDEB3-68EC-416E-9E7B-BE0F97E6F247}" type="sibTrans" cxnId="{B7BEA5E2-77E6-422E-A808-EFF3B183AAA3}">
      <dgm:prSet/>
      <dgm:spPr/>
      <dgm:t>
        <a:bodyPr/>
        <a:lstStyle/>
        <a:p>
          <a:endParaRPr lang="en-US"/>
        </a:p>
      </dgm:t>
    </dgm:pt>
    <dgm:pt modelId="{417A842E-CB1F-4222-8135-67140458D982}">
      <dgm:prSet/>
      <dgm:spPr/>
      <dgm:t>
        <a:bodyPr/>
        <a:lstStyle/>
        <a:p>
          <a:endParaRPr lang="en-US"/>
        </a:p>
      </dgm:t>
    </dgm:pt>
    <dgm:pt modelId="{2A29B133-C368-4D7D-AAD9-4B914367CDAC}" type="parTrans" cxnId="{55F092E0-AFAF-452B-BFD0-0F3B388FE776}">
      <dgm:prSet/>
      <dgm:spPr/>
      <dgm:t>
        <a:bodyPr/>
        <a:lstStyle/>
        <a:p>
          <a:endParaRPr lang="en-US"/>
        </a:p>
      </dgm:t>
    </dgm:pt>
    <dgm:pt modelId="{91C46DD3-A99C-4AF8-927B-2AF3E097ECA9}" type="sibTrans" cxnId="{55F092E0-AFAF-452B-BFD0-0F3B388FE776}">
      <dgm:prSet/>
      <dgm:spPr/>
      <dgm:t>
        <a:bodyPr/>
        <a:lstStyle/>
        <a:p>
          <a:endParaRPr lang="en-US"/>
        </a:p>
      </dgm:t>
    </dgm:pt>
    <dgm:pt modelId="{DDA3F4A3-949D-4C21-828F-9BCC3B101ED8}" type="pres">
      <dgm:prSet presAssocID="{E761FD52-5C56-4C94-AA5B-18D1011C7EAE}" presName="compositeShape" presStyleCnt="0">
        <dgm:presLayoutVars>
          <dgm:chMax val="7"/>
          <dgm:dir/>
          <dgm:resizeHandles val="exact"/>
        </dgm:presLayoutVars>
      </dgm:prSet>
      <dgm:spPr/>
    </dgm:pt>
    <dgm:pt modelId="{A0680B10-779D-4200-81F6-F7A5DF950032}" type="pres">
      <dgm:prSet presAssocID="{200433C7-6E78-48F9-9E98-69C82DC61E8D}" presName="circ1" presStyleLbl="vennNode1" presStyleIdx="0" presStyleCnt="5"/>
      <dgm:spPr/>
    </dgm:pt>
    <dgm:pt modelId="{105659C9-4638-4F54-B6EA-E51F0939751B}" type="pres">
      <dgm:prSet presAssocID="{200433C7-6E78-48F9-9E98-69C82DC61E8D}" presName="circ1Tx" presStyleLbl="revTx" presStyleIdx="0" presStyleCnt="0">
        <dgm:presLayoutVars>
          <dgm:chMax val="0"/>
          <dgm:chPref val="0"/>
          <dgm:bulletEnabled val="1"/>
        </dgm:presLayoutVars>
      </dgm:prSet>
      <dgm:spPr/>
      <dgm:t>
        <a:bodyPr/>
        <a:lstStyle/>
        <a:p>
          <a:endParaRPr lang="en-US"/>
        </a:p>
      </dgm:t>
    </dgm:pt>
    <dgm:pt modelId="{CD763DFE-63A6-471E-828D-E0CC8111AC82}" type="pres">
      <dgm:prSet presAssocID="{A1C9A4E4-025D-433C-8D99-1C539329D96D}" presName="circ2" presStyleLbl="vennNode1" presStyleIdx="1" presStyleCnt="5"/>
      <dgm:spPr/>
    </dgm:pt>
    <dgm:pt modelId="{E8C9B418-539F-4814-A614-169C26ED4AA2}" type="pres">
      <dgm:prSet presAssocID="{A1C9A4E4-025D-433C-8D99-1C539329D96D}" presName="circ2Tx" presStyleLbl="revTx" presStyleIdx="0" presStyleCnt="0">
        <dgm:presLayoutVars>
          <dgm:chMax val="0"/>
          <dgm:chPref val="0"/>
          <dgm:bulletEnabled val="1"/>
        </dgm:presLayoutVars>
      </dgm:prSet>
      <dgm:spPr/>
      <dgm:t>
        <a:bodyPr/>
        <a:lstStyle/>
        <a:p>
          <a:endParaRPr lang="en-US"/>
        </a:p>
      </dgm:t>
    </dgm:pt>
    <dgm:pt modelId="{8BBA7E18-1D92-4600-A25A-3B72534490B8}" type="pres">
      <dgm:prSet presAssocID="{6CC9278A-00DF-4814-849C-DE58BCDEAEEA}" presName="circ3" presStyleLbl="vennNode1" presStyleIdx="2" presStyleCnt="5"/>
      <dgm:spPr/>
    </dgm:pt>
    <dgm:pt modelId="{AE5864DD-E891-4622-8BF5-6DBE5C6BFFEB}" type="pres">
      <dgm:prSet presAssocID="{6CC9278A-00DF-4814-849C-DE58BCDEAEEA}" presName="circ3Tx" presStyleLbl="revTx" presStyleIdx="0" presStyleCnt="0">
        <dgm:presLayoutVars>
          <dgm:chMax val="0"/>
          <dgm:chPref val="0"/>
          <dgm:bulletEnabled val="1"/>
        </dgm:presLayoutVars>
      </dgm:prSet>
      <dgm:spPr/>
      <dgm:t>
        <a:bodyPr/>
        <a:lstStyle/>
        <a:p>
          <a:endParaRPr lang="en-US"/>
        </a:p>
      </dgm:t>
    </dgm:pt>
    <dgm:pt modelId="{74ED9795-BCE0-4428-A8F8-AF339DCF8D01}" type="pres">
      <dgm:prSet presAssocID="{4C766738-4696-460A-980C-D6278D2352BC}" presName="circ4" presStyleLbl="vennNode1" presStyleIdx="3" presStyleCnt="5"/>
      <dgm:spPr/>
    </dgm:pt>
    <dgm:pt modelId="{11022474-E182-4F9D-9B62-4525F30088E2}" type="pres">
      <dgm:prSet presAssocID="{4C766738-4696-460A-980C-D6278D2352BC}" presName="circ4Tx" presStyleLbl="revTx" presStyleIdx="0" presStyleCnt="0">
        <dgm:presLayoutVars>
          <dgm:chMax val="0"/>
          <dgm:chPref val="0"/>
          <dgm:bulletEnabled val="1"/>
        </dgm:presLayoutVars>
      </dgm:prSet>
      <dgm:spPr/>
      <dgm:t>
        <a:bodyPr/>
        <a:lstStyle/>
        <a:p>
          <a:endParaRPr lang="en-US"/>
        </a:p>
      </dgm:t>
    </dgm:pt>
    <dgm:pt modelId="{C37EAC64-F188-4AFC-BF3D-332C6163FE5F}" type="pres">
      <dgm:prSet presAssocID="{417A842E-CB1F-4222-8135-67140458D982}" presName="circ5" presStyleLbl="vennNode1" presStyleIdx="4" presStyleCnt="5"/>
      <dgm:spPr/>
    </dgm:pt>
    <dgm:pt modelId="{E860D0DC-5104-4CA5-9712-B6D72F305C11}" type="pres">
      <dgm:prSet presAssocID="{417A842E-CB1F-4222-8135-67140458D982}" presName="circ5Tx" presStyleLbl="revTx" presStyleIdx="0" presStyleCnt="0">
        <dgm:presLayoutVars>
          <dgm:chMax val="0"/>
          <dgm:chPref val="0"/>
          <dgm:bulletEnabled val="1"/>
        </dgm:presLayoutVars>
      </dgm:prSet>
      <dgm:spPr/>
      <dgm:t>
        <a:bodyPr/>
        <a:lstStyle/>
        <a:p>
          <a:endParaRPr lang="en-US"/>
        </a:p>
      </dgm:t>
    </dgm:pt>
  </dgm:ptLst>
  <dgm:cxnLst>
    <dgm:cxn modelId="{40389BFF-FBB4-4EB9-8950-435F18AC0A67}" type="presOf" srcId="{6CC9278A-00DF-4814-849C-DE58BCDEAEEA}" destId="{AE5864DD-E891-4622-8BF5-6DBE5C6BFFEB}" srcOrd="0" destOrd="0" presId="urn:microsoft.com/office/officeart/2005/8/layout/venn1"/>
    <dgm:cxn modelId="{7E645BC1-E1AC-419D-9974-97EED13D7CE3}" srcId="{E761FD52-5C56-4C94-AA5B-18D1011C7EAE}" destId="{200433C7-6E78-48F9-9E98-69C82DC61E8D}" srcOrd="0" destOrd="0" parTransId="{BA8587A4-A3BB-4DE0-BA58-51BE1A6F0181}" sibTransId="{CF1E840B-B157-4B5B-8D37-814F91658941}"/>
    <dgm:cxn modelId="{6CEC1435-297F-4691-8C7B-9442EE37F05C}" type="presOf" srcId="{200433C7-6E78-48F9-9E98-69C82DC61E8D}" destId="{105659C9-4638-4F54-B6EA-E51F0939751B}" srcOrd="0" destOrd="0" presId="urn:microsoft.com/office/officeart/2005/8/layout/venn1"/>
    <dgm:cxn modelId="{B7BEA5E2-77E6-422E-A808-EFF3B183AAA3}" srcId="{E761FD52-5C56-4C94-AA5B-18D1011C7EAE}" destId="{4C766738-4696-460A-980C-D6278D2352BC}" srcOrd="3" destOrd="0" parTransId="{2F53A8F1-C7CF-4EC5-B490-0313689991F5}" sibTransId="{99CDDEB3-68EC-416E-9E7B-BE0F97E6F247}"/>
    <dgm:cxn modelId="{E7C93253-EF3E-42C0-A3D4-06B44ADD84D5}" type="presOf" srcId="{4C766738-4696-460A-980C-D6278D2352BC}" destId="{11022474-E182-4F9D-9B62-4525F30088E2}" srcOrd="0" destOrd="0" presId="urn:microsoft.com/office/officeart/2005/8/layout/venn1"/>
    <dgm:cxn modelId="{FE6BC1F2-7E36-4F73-AB27-8C3A6DC51F25}" type="presOf" srcId="{417A842E-CB1F-4222-8135-67140458D982}" destId="{E860D0DC-5104-4CA5-9712-B6D72F305C11}" srcOrd="0" destOrd="0" presId="urn:microsoft.com/office/officeart/2005/8/layout/venn1"/>
    <dgm:cxn modelId="{535EF7F8-172E-4EC5-8007-8B86D965A6CD}" srcId="{E761FD52-5C56-4C94-AA5B-18D1011C7EAE}" destId="{A1C9A4E4-025D-433C-8D99-1C539329D96D}" srcOrd="1" destOrd="0" parTransId="{986D3F77-D568-479A-96A3-8C5A7A3D34B8}" sibTransId="{8D662D41-0096-481F-91EB-768C65D3B630}"/>
    <dgm:cxn modelId="{E8B90579-C1F8-4177-8665-776605CECBFB}" srcId="{E761FD52-5C56-4C94-AA5B-18D1011C7EAE}" destId="{6CC9278A-00DF-4814-849C-DE58BCDEAEEA}" srcOrd="2" destOrd="0" parTransId="{D3E3D809-0EFA-453A-A128-6F56EB591FF4}" sibTransId="{84E3A887-3FEA-4A4F-A843-55B2B0B5B273}"/>
    <dgm:cxn modelId="{0C80A1EF-C12D-4709-A893-E323938F3590}" type="presOf" srcId="{A1C9A4E4-025D-433C-8D99-1C539329D96D}" destId="{E8C9B418-539F-4814-A614-169C26ED4AA2}" srcOrd="0" destOrd="0" presId="urn:microsoft.com/office/officeart/2005/8/layout/venn1"/>
    <dgm:cxn modelId="{55F092E0-AFAF-452B-BFD0-0F3B388FE776}" srcId="{E761FD52-5C56-4C94-AA5B-18D1011C7EAE}" destId="{417A842E-CB1F-4222-8135-67140458D982}" srcOrd="4" destOrd="0" parTransId="{2A29B133-C368-4D7D-AAD9-4B914367CDAC}" sibTransId="{91C46DD3-A99C-4AF8-927B-2AF3E097ECA9}"/>
    <dgm:cxn modelId="{1812F201-73FD-4A89-BC8E-C4546C601693}" type="presOf" srcId="{E761FD52-5C56-4C94-AA5B-18D1011C7EAE}" destId="{DDA3F4A3-949D-4C21-828F-9BCC3B101ED8}" srcOrd="0" destOrd="0" presId="urn:microsoft.com/office/officeart/2005/8/layout/venn1"/>
    <dgm:cxn modelId="{F60CFF5F-5260-429C-BE06-E6BFB7D1A324}" type="presParOf" srcId="{DDA3F4A3-949D-4C21-828F-9BCC3B101ED8}" destId="{A0680B10-779D-4200-81F6-F7A5DF950032}" srcOrd="0" destOrd="0" presId="urn:microsoft.com/office/officeart/2005/8/layout/venn1"/>
    <dgm:cxn modelId="{D1DD1546-02B0-425A-B1E8-B23A31CF2E0C}" type="presParOf" srcId="{DDA3F4A3-949D-4C21-828F-9BCC3B101ED8}" destId="{105659C9-4638-4F54-B6EA-E51F0939751B}" srcOrd="1" destOrd="0" presId="urn:microsoft.com/office/officeart/2005/8/layout/venn1"/>
    <dgm:cxn modelId="{86865192-A47F-4DCF-9645-AB3C4094A337}" type="presParOf" srcId="{DDA3F4A3-949D-4C21-828F-9BCC3B101ED8}" destId="{CD763DFE-63A6-471E-828D-E0CC8111AC82}" srcOrd="2" destOrd="0" presId="urn:microsoft.com/office/officeart/2005/8/layout/venn1"/>
    <dgm:cxn modelId="{9FD451B6-D5BB-4CC4-96DC-2CCCF14C4250}" type="presParOf" srcId="{DDA3F4A3-949D-4C21-828F-9BCC3B101ED8}" destId="{E8C9B418-539F-4814-A614-169C26ED4AA2}" srcOrd="3" destOrd="0" presId="urn:microsoft.com/office/officeart/2005/8/layout/venn1"/>
    <dgm:cxn modelId="{617AA3B8-FCC2-4587-80A5-0FC1B889548B}" type="presParOf" srcId="{DDA3F4A3-949D-4C21-828F-9BCC3B101ED8}" destId="{8BBA7E18-1D92-4600-A25A-3B72534490B8}" srcOrd="4" destOrd="0" presId="urn:microsoft.com/office/officeart/2005/8/layout/venn1"/>
    <dgm:cxn modelId="{85350B02-2003-4CDC-8383-1776C9356137}" type="presParOf" srcId="{DDA3F4A3-949D-4C21-828F-9BCC3B101ED8}" destId="{AE5864DD-E891-4622-8BF5-6DBE5C6BFFEB}" srcOrd="5" destOrd="0" presId="urn:microsoft.com/office/officeart/2005/8/layout/venn1"/>
    <dgm:cxn modelId="{D8AEC8FF-9ECE-4929-BFBD-066DA78C97D1}" type="presParOf" srcId="{DDA3F4A3-949D-4C21-828F-9BCC3B101ED8}" destId="{74ED9795-BCE0-4428-A8F8-AF339DCF8D01}" srcOrd="6" destOrd="0" presId="urn:microsoft.com/office/officeart/2005/8/layout/venn1"/>
    <dgm:cxn modelId="{836237B1-DCA4-4668-903B-AFD58D670589}" type="presParOf" srcId="{DDA3F4A3-949D-4C21-828F-9BCC3B101ED8}" destId="{11022474-E182-4F9D-9B62-4525F30088E2}" srcOrd="7" destOrd="0" presId="urn:microsoft.com/office/officeart/2005/8/layout/venn1"/>
    <dgm:cxn modelId="{0D165953-C685-45B1-AB9E-6A0F14BEC9DE}" type="presParOf" srcId="{DDA3F4A3-949D-4C21-828F-9BCC3B101ED8}" destId="{C37EAC64-F188-4AFC-BF3D-332C6163FE5F}" srcOrd="8" destOrd="0" presId="urn:microsoft.com/office/officeart/2005/8/layout/venn1"/>
    <dgm:cxn modelId="{55A65BE8-D438-450D-B21A-FA5FCECBB04B}" type="presParOf" srcId="{DDA3F4A3-949D-4C21-828F-9BCC3B101ED8}" destId="{E860D0DC-5104-4CA5-9712-B6D72F305C11}" srcOrd="9"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BD35A1FE-5310-492B-A397-9C74381F45C4}" type="doc">
      <dgm:prSet loTypeId="urn:microsoft.com/office/officeart/2005/8/layout/cycle2" loCatId="cycle" qsTypeId="urn:microsoft.com/office/officeart/2005/8/quickstyle/simple1#2" qsCatId="simple" csTypeId="urn:microsoft.com/office/officeart/2005/8/colors/colorful1#33" csCatId="colorful" phldr="1"/>
      <dgm:spPr/>
      <dgm:t>
        <a:bodyPr/>
        <a:lstStyle/>
        <a:p>
          <a:endParaRPr lang="en-US"/>
        </a:p>
      </dgm:t>
    </dgm:pt>
    <dgm:pt modelId="{A631A252-31A1-4F21-8FDA-BA4D9B4F0EA8}">
      <dgm:prSet phldrT="[Text]"/>
      <dgm:spPr>
        <a:solidFill>
          <a:srgbClr val="FF3300"/>
        </a:solidFill>
      </dgm:spPr>
      <dgm:t>
        <a:bodyPr/>
        <a:lstStyle/>
        <a:p>
          <a:r>
            <a:rPr lang="en-US" dirty="0" smtClean="0"/>
            <a:t>Plan</a:t>
          </a:r>
          <a:endParaRPr lang="en-US" dirty="0"/>
        </a:p>
      </dgm:t>
    </dgm:pt>
    <dgm:pt modelId="{456D305A-0CDF-4356-9BA9-76B016D72B16}" type="parTrans" cxnId="{112B4C0E-30B0-4DAB-87D0-A357F7D049A0}">
      <dgm:prSet/>
      <dgm:spPr/>
      <dgm:t>
        <a:bodyPr/>
        <a:lstStyle/>
        <a:p>
          <a:endParaRPr lang="en-US"/>
        </a:p>
      </dgm:t>
    </dgm:pt>
    <dgm:pt modelId="{128EF097-BC59-44D5-AC80-C7B3A02BA4E5}" type="sibTrans" cxnId="{112B4C0E-30B0-4DAB-87D0-A357F7D049A0}">
      <dgm:prSet/>
      <dgm:spPr>
        <a:solidFill>
          <a:srgbClr val="FF3300"/>
        </a:solidFill>
      </dgm:spPr>
      <dgm:t>
        <a:bodyPr/>
        <a:lstStyle/>
        <a:p>
          <a:endParaRPr lang="en-US" dirty="0"/>
        </a:p>
      </dgm:t>
    </dgm:pt>
    <dgm:pt modelId="{8D03237E-DFD9-4642-8309-8B6FD6318B62}">
      <dgm:prSet phldrT="[Text]"/>
      <dgm:spPr>
        <a:solidFill>
          <a:srgbClr val="92D050"/>
        </a:solidFill>
      </dgm:spPr>
      <dgm:t>
        <a:bodyPr/>
        <a:lstStyle/>
        <a:p>
          <a:r>
            <a:rPr lang="en-US" dirty="0" smtClean="0"/>
            <a:t>Do</a:t>
          </a:r>
          <a:endParaRPr lang="en-US" dirty="0"/>
        </a:p>
      </dgm:t>
    </dgm:pt>
    <dgm:pt modelId="{A7EF04F6-80D8-4F46-B7A1-47924C45AD42}" type="parTrans" cxnId="{78F7E207-4180-44AF-AF35-F146B94046DA}">
      <dgm:prSet/>
      <dgm:spPr/>
      <dgm:t>
        <a:bodyPr/>
        <a:lstStyle/>
        <a:p>
          <a:endParaRPr lang="en-US"/>
        </a:p>
      </dgm:t>
    </dgm:pt>
    <dgm:pt modelId="{81F998D7-AE17-4201-9586-21CEAD7A400B}" type="sibTrans" cxnId="{78F7E207-4180-44AF-AF35-F146B94046DA}">
      <dgm:prSet/>
      <dgm:spPr>
        <a:solidFill>
          <a:srgbClr val="92D050"/>
        </a:solidFill>
      </dgm:spPr>
      <dgm:t>
        <a:bodyPr/>
        <a:lstStyle/>
        <a:p>
          <a:endParaRPr lang="en-US" dirty="0"/>
        </a:p>
      </dgm:t>
    </dgm:pt>
    <dgm:pt modelId="{DA252369-26A7-46B8-A2E3-B8BEFFAD5FB7}">
      <dgm:prSet phldrT="[Text]"/>
      <dgm:spPr>
        <a:solidFill>
          <a:srgbClr val="9966FF"/>
        </a:solidFill>
      </dgm:spPr>
      <dgm:t>
        <a:bodyPr/>
        <a:lstStyle/>
        <a:p>
          <a:r>
            <a:rPr lang="en-US" dirty="0" smtClean="0"/>
            <a:t>Study</a:t>
          </a:r>
          <a:endParaRPr lang="en-US" dirty="0"/>
        </a:p>
      </dgm:t>
    </dgm:pt>
    <dgm:pt modelId="{FA3E20EB-89FD-4FD0-B4F2-15997375D276}" type="parTrans" cxnId="{9D8E7F33-900A-41C1-BF0D-D44FD9C4C0E6}">
      <dgm:prSet/>
      <dgm:spPr/>
      <dgm:t>
        <a:bodyPr/>
        <a:lstStyle/>
        <a:p>
          <a:endParaRPr lang="en-US"/>
        </a:p>
      </dgm:t>
    </dgm:pt>
    <dgm:pt modelId="{1971422A-DCEC-40C1-A85B-2C694FCC0A8B}" type="sibTrans" cxnId="{9D8E7F33-900A-41C1-BF0D-D44FD9C4C0E6}">
      <dgm:prSet/>
      <dgm:spPr>
        <a:solidFill>
          <a:srgbClr val="CC99FF"/>
        </a:solidFill>
      </dgm:spPr>
      <dgm:t>
        <a:bodyPr/>
        <a:lstStyle/>
        <a:p>
          <a:endParaRPr lang="en-US" dirty="0"/>
        </a:p>
      </dgm:t>
    </dgm:pt>
    <dgm:pt modelId="{3606AD68-BD8D-4455-B2B5-02618AE16917}">
      <dgm:prSet phldrT="[Text]"/>
      <dgm:spPr>
        <a:solidFill>
          <a:srgbClr val="33CCFF"/>
        </a:solidFill>
      </dgm:spPr>
      <dgm:t>
        <a:bodyPr/>
        <a:lstStyle/>
        <a:p>
          <a:r>
            <a:rPr lang="en-US" dirty="0" smtClean="0">
              <a:solidFill>
                <a:schemeClr val="bg1"/>
              </a:solidFill>
            </a:rPr>
            <a:t>Act</a:t>
          </a:r>
          <a:endParaRPr lang="en-US" dirty="0">
            <a:solidFill>
              <a:schemeClr val="bg1"/>
            </a:solidFill>
          </a:endParaRPr>
        </a:p>
      </dgm:t>
    </dgm:pt>
    <dgm:pt modelId="{4CED76A5-3F8A-4039-A530-6B7D2F8D37B0}" type="parTrans" cxnId="{6FF16A76-1408-4042-B146-AD59663CF177}">
      <dgm:prSet/>
      <dgm:spPr/>
      <dgm:t>
        <a:bodyPr/>
        <a:lstStyle/>
        <a:p>
          <a:endParaRPr lang="en-US"/>
        </a:p>
      </dgm:t>
    </dgm:pt>
    <dgm:pt modelId="{5060946B-8A07-4141-952C-F88F188318F6}" type="sibTrans" cxnId="{6FF16A76-1408-4042-B146-AD59663CF177}">
      <dgm:prSet/>
      <dgm:spPr>
        <a:solidFill>
          <a:srgbClr val="33CCFF"/>
        </a:solidFill>
      </dgm:spPr>
      <dgm:t>
        <a:bodyPr/>
        <a:lstStyle/>
        <a:p>
          <a:endParaRPr lang="en-US" dirty="0"/>
        </a:p>
      </dgm:t>
    </dgm:pt>
    <dgm:pt modelId="{A654D15C-5C13-46BE-AFE5-8B876350942D}" type="pres">
      <dgm:prSet presAssocID="{BD35A1FE-5310-492B-A397-9C74381F45C4}" presName="cycle" presStyleCnt="0">
        <dgm:presLayoutVars>
          <dgm:dir/>
          <dgm:resizeHandles val="exact"/>
        </dgm:presLayoutVars>
      </dgm:prSet>
      <dgm:spPr/>
      <dgm:t>
        <a:bodyPr/>
        <a:lstStyle/>
        <a:p>
          <a:endParaRPr lang="en-US"/>
        </a:p>
      </dgm:t>
    </dgm:pt>
    <dgm:pt modelId="{AADE3303-7593-41D9-BC4B-FD326BAC36B5}" type="pres">
      <dgm:prSet presAssocID="{A631A252-31A1-4F21-8FDA-BA4D9B4F0EA8}" presName="node" presStyleLbl="node1" presStyleIdx="0" presStyleCnt="4" custRadScaleRad="101809" custRadScaleInc="-19871">
        <dgm:presLayoutVars>
          <dgm:bulletEnabled val="1"/>
        </dgm:presLayoutVars>
      </dgm:prSet>
      <dgm:spPr/>
      <dgm:t>
        <a:bodyPr/>
        <a:lstStyle/>
        <a:p>
          <a:endParaRPr lang="en-US"/>
        </a:p>
      </dgm:t>
    </dgm:pt>
    <dgm:pt modelId="{09D4AFFB-A831-4B36-A252-6D643FFFFB42}" type="pres">
      <dgm:prSet presAssocID="{128EF097-BC59-44D5-AC80-C7B3A02BA4E5}" presName="sibTrans" presStyleLbl="sibTrans2D1" presStyleIdx="0" presStyleCnt="4" custLinFactNeighborX="-17678" custLinFactNeighborY="-8012"/>
      <dgm:spPr/>
      <dgm:t>
        <a:bodyPr/>
        <a:lstStyle/>
        <a:p>
          <a:endParaRPr lang="en-US"/>
        </a:p>
      </dgm:t>
    </dgm:pt>
    <dgm:pt modelId="{47ACCB50-52B5-4950-B75F-5BEFA305F06C}" type="pres">
      <dgm:prSet presAssocID="{128EF097-BC59-44D5-AC80-C7B3A02BA4E5}" presName="connectorText" presStyleLbl="sibTrans2D1" presStyleIdx="0" presStyleCnt="4"/>
      <dgm:spPr/>
      <dgm:t>
        <a:bodyPr/>
        <a:lstStyle/>
        <a:p>
          <a:endParaRPr lang="en-US"/>
        </a:p>
      </dgm:t>
    </dgm:pt>
    <dgm:pt modelId="{A3932002-94CC-4C82-B6FC-D8F9CD455094}" type="pres">
      <dgm:prSet presAssocID="{8D03237E-DFD9-4642-8309-8B6FD6318B62}" presName="node" presStyleLbl="node1" presStyleIdx="1" presStyleCnt="4" custRadScaleRad="91305" custRadScaleInc="15408">
        <dgm:presLayoutVars>
          <dgm:bulletEnabled val="1"/>
        </dgm:presLayoutVars>
      </dgm:prSet>
      <dgm:spPr/>
      <dgm:t>
        <a:bodyPr/>
        <a:lstStyle/>
        <a:p>
          <a:endParaRPr lang="en-US"/>
        </a:p>
      </dgm:t>
    </dgm:pt>
    <dgm:pt modelId="{4B59440C-2A84-488E-8747-084C7EFC3142}" type="pres">
      <dgm:prSet presAssocID="{81F998D7-AE17-4201-9586-21CEAD7A400B}" presName="sibTrans" presStyleLbl="sibTrans2D1" presStyleIdx="1" presStyleCnt="4"/>
      <dgm:spPr/>
      <dgm:t>
        <a:bodyPr/>
        <a:lstStyle/>
        <a:p>
          <a:endParaRPr lang="en-US"/>
        </a:p>
      </dgm:t>
    </dgm:pt>
    <dgm:pt modelId="{4B96393C-B3D5-4487-AEE0-26763775C8EB}" type="pres">
      <dgm:prSet presAssocID="{81F998D7-AE17-4201-9586-21CEAD7A400B}" presName="connectorText" presStyleLbl="sibTrans2D1" presStyleIdx="1" presStyleCnt="4"/>
      <dgm:spPr/>
      <dgm:t>
        <a:bodyPr/>
        <a:lstStyle/>
        <a:p>
          <a:endParaRPr lang="en-US"/>
        </a:p>
      </dgm:t>
    </dgm:pt>
    <dgm:pt modelId="{021CFD39-68A0-444E-B706-5875DDC75595}" type="pres">
      <dgm:prSet presAssocID="{DA252369-26A7-46B8-A2E3-B8BEFFAD5FB7}" presName="node" presStyleLbl="node1" presStyleIdx="2" presStyleCnt="4" custRadScaleRad="88819" custRadScaleInc="9423">
        <dgm:presLayoutVars>
          <dgm:bulletEnabled val="1"/>
        </dgm:presLayoutVars>
      </dgm:prSet>
      <dgm:spPr/>
      <dgm:t>
        <a:bodyPr/>
        <a:lstStyle/>
        <a:p>
          <a:endParaRPr lang="en-US"/>
        </a:p>
      </dgm:t>
    </dgm:pt>
    <dgm:pt modelId="{D9C118B0-2121-4FB0-8C9A-CE100EFC2136}" type="pres">
      <dgm:prSet presAssocID="{1971422A-DCEC-40C1-A85B-2C694FCC0A8B}" presName="sibTrans" presStyleLbl="sibTrans2D1" presStyleIdx="2" presStyleCnt="4"/>
      <dgm:spPr/>
      <dgm:t>
        <a:bodyPr/>
        <a:lstStyle/>
        <a:p>
          <a:endParaRPr lang="en-US"/>
        </a:p>
      </dgm:t>
    </dgm:pt>
    <dgm:pt modelId="{F6D6DA0F-34FA-4638-B2C3-AA566627717E}" type="pres">
      <dgm:prSet presAssocID="{1971422A-DCEC-40C1-A85B-2C694FCC0A8B}" presName="connectorText" presStyleLbl="sibTrans2D1" presStyleIdx="2" presStyleCnt="4"/>
      <dgm:spPr/>
      <dgm:t>
        <a:bodyPr/>
        <a:lstStyle/>
        <a:p>
          <a:endParaRPr lang="en-US"/>
        </a:p>
      </dgm:t>
    </dgm:pt>
    <dgm:pt modelId="{37716FD5-A308-42EC-9639-A32426C5F64F}" type="pres">
      <dgm:prSet presAssocID="{3606AD68-BD8D-4455-B2B5-02618AE16917}" presName="node" presStyleLbl="node1" presStyleIdx="3" presStyleCnt="4" custRadScaleRad="117670" custRadScaleInc="-1910">
        <dgm:presLayoutVars>
          <dgm:bulletEnabled val="1"/>
        </dgm:presLayoutVars>
      </dgm:prSet>
      <dgm:spPr/>
      <dgm:t>
        <a:bodyPr/>
        <a:lstStyle/>
        <a:p>
          <a:endParaRPr lang="en-US"/>
        </a:p>
      </dgm:t>
    </dgm:pt>
    <dgm:pt modelId="{AE567B28-54D4-41B7-9239-BBD301C849F4}" type="pres">
      <dgm:prSet presAssocID="{5060946B-8A07-4141-952C-F88F188318F6}" presName="sibTrans" presStyleLbl="sibTrans2D1" presStyleIdx="3" presStyleCnt="4"/>
      <dgm:spPr/>
      <dgm:t>
        <a:bodyPr/>
        <a:lstStyle/>
        <a:p>
          <a:endParaRPr lang="en-US"/>
        </a:p>
      </dgm:t>
    </dgm:pt>
    <dgm:pt modelId="{34878AE4-AEA9-4C3B-AADB-35A3B7E05229}" type="pres">
      <dgm:prSet presAssocID="{5060946B-8A07-4141-952C-F88F188318F6}" presName="connectorText" presStyleLbl="sibTrans2D1" presStyleIdx="3" presStyleCnt="4"/>
      <dgm:spPr/>
      <dgm:t>
        <a:bodyPr/>
        <a:lstStyle/>
        <a:p>
          <a:endParaRPr lang="en-US"/>
        </a:p>
      </dgm:t>
    </dgm:pt>
  </dgm:ptLst>
  <dgm:cxnLst>
    <dgm:cxn modelId="{E817185E-2C25-443F-8EAF-E2E75E827D3B}" type="presOf" srcId="{A631A252-31A1-4F21-8FDA-BA4D9B4F0EA8}" destId="{AADE3303-7593-41D9-BC4B-FD326BAC36B5}" srcOrd="0" destOrd="0" presId="urn:microsoft.com/office/officeart/2005/8/layout/cycle2"/>
    <dgm:cxn modelId="{8F100C21-2DD4-4311-B8A9-F3F134465B30}" type="presOf" srcId="{BD35A1FE-5310-492B-A397-9C74381F45C4}" destId="{A654D15C-5C13-46BE-AFE5-8B876350942D}" srcOrd="0" destOrd="0" presId="urn:microsoft.com/office/officeart/2005/8/layout/cycle2"/>
    <dgm:cxn modelId="{08BF0402-E9BB-458F-A55B-C4730AC4EB3D}" type="presOf" srcId="{3606AD68-BD8D-4455-B2B5-02618AE16917}" destId="{37716FD5-A308-42EC-9639-A32426C5F64F}" srcOrd="0" destOrd="0" presId="urn:microsoft.com/office/officeart/2005/8/layout/cycle2"/>
    <dgm:cxn modelId="{9D8E7F33-900A-41C1-BF0D-D44FD9C4C0E6}" srcId="{BD35A1FE-5310-492B-A397-9C74381F45C4}" destId="{DA252369-26A7-46B8-A2E3-B8BEFFAD5FB7}" srcOrd="2" destOrd="0" parTransId="{FA3E20EB-89FD-4FD0-B4F2-15997375D276}" sibTransId="{1971422A-DCEC-40C1-A85B-2C694FCC0A8B}"/>
    <dgm:cxn modelId="{78F7E207-4180-44AF-AF35-F146B94046DA}" srcId="{BD35A1FE-5310-492B-A397-9C74381F45C4}" destId="{8D03237E-DFD9-4642-8309-8B6FD6318B62}" srcOrd="1" destOrd="0" parTransId="{A7EF04F6-80D8-4F46-B7A1-47924C45AD42}" sibTransId="{81F998D7-AE17-4201-9586-21CEAD7A400B}"/>
    <dgm:cxn modelId="{E237367C-1759-4291-A41B-86C817AF0FE9}" type="presOf" srcId="{1971422A-DCEC-40C1-A85B-2C694FCC0A8B}" destId="{D9C118B0-2121-4FB0-8C9A-CE100EFC2136}" srcOrd="0" destOrd="0" presId="urn:microsoft.com/office/officeart/2005/8/layout/cycle2"/>
    <dgm:cxn modelId="{E92285FD-A5D1-40DC-A2BD-2DA4ACA95E34}" type="presOf" srcId="{5060946B-8A07-4141-952C-F88F188318F6}" destId="{AE567B28-54D4-41B7-9239-BBD301C849F4}" srcOrd="0" destOrd="0" presId="urn:microsoft.com/office/officeart/2005/8/layout/cycle2"/>
    <dgm:cxn modelId="{6FF16A76-1408-4042-B146-AD59663CF177}" srcId="{BD35A1FE-5310-492B-A397-9C74381F45C4}" destId="{3606AD68-BD8D-4455-B2B5-02618AE16917}" srcOrd="3" destOrd="0" parTransId="{4CED76A5-3F8A-4039-A530-6B7D2F8D37B0}" sibTransId="{5060946B-8A07-4141-952C-F88F188318F6}"/>
    <dgm:cxn modelId="{112B4C0E-30B0-4DAB-87D0-A357F7D049A0}" srcId="{BD35A1FE-5310-492B-A397-9C74381F45C4}" destId="{A631A252-31A1-4F21-8FDA-BA4D9B4F0EA8}" srcOrd="0" destOrd="0" parTransId="{456D305A-0CDF-4356-9BA9-76B016D72B16}" sibTransId="{128EF097-BC59-44D5-AC80-C7B3A02BA4E5}"/>
    <dgm:cxn modelId="{268EB72D-5EFC-4CE9-9D6F-D4C174D4FCD7}" type="presOf" srcId="{128EF097-BC59-44D5-AC80-C7B3A02BA4E5}" destId="{47ACCB50-52B5-4950-B75F-5BEFA305F06C}" srcOrd="1" destOrd="0" presId="urn:microsoft.com/office/officeart/2005/8/layout/cycle2"/>
    <dgm:cxn modelId="{33FCBDEF-F505-4D43-A3F6-677131E6D2F7}" type="presOf" srcId="{DA252369-26A7-46B8-A2E3-B8BEFFAD5FB7}" destId="{021CFD39-68A0-444E-B706-5875DDC75595}" srcOrd="0" destOrd="0" presId="urn:microsoft.com/office/officeart/2005/8/layout/cycle2"/>
    <dgm:cxn modelId="{F7A00FED-4AB9-4972-B093-10CF4C018619}" type="presOf" srcId="{128EF097-BC59-44D5-AC80-C7B3A02BA4E5}" destId="{09D4AFFB-A831-4B36-A252-6D643FFFFB42}" srcOrd="0" destOrd="0" presId="urn:microsoft.com/office/officeart/2005/8/layout/cycle2"/>
    <dgm:cxn modelId="{16BBD261-FDD5-4E1F-8FA0-422E6206CC24}" type="presOf" srcId="{8D03237E-DFD9-4642-8309-8B6FD6318B62}" destId="{A3932002-94CC-4C82-B6FC-D8F9CD455094}" srcOrd="0" destOrd="0" presId="urn:microsoft.com/office/officeart/2005/8/layout/cycle2"/>
    <dgm:cxn modelId="{434F93CD-2DBD-44F0-ADE9-96262A769BC9}" type="presOf" srcId="{81F998D7-AE17-4201-9586-21CEAD7A400B}" destId="{4B96393C-B3D5-4487-AEE0-26763775C8EB}" srcOrd="1" destOrd="0" presId="urn:microsoft.com/office/officeart/2005/8/layout/cycle2"/>
    <dgm:cxn modelId="{E7A69894-C8F1-48FF-BF42-AAC1F56C7B5E}" type="presOf" srcId="{1971422A-DCEC-40C1-A85B-2C694FCC0A8B}" destId="{F6D6DA0F-34FA-4638-B2C3-AA566627717E}" srcOrd="1" destOrd="0" presId="urn:microsoft.com/office/officeart/2005/8/layout/cycle2"/>
    <dgm:cxn modelId="{5CE11960-4938-483D-ACBB-7C1E5932A5D6}" type="presOf" srcId="{81F998D7-AE17-4201-9586-21CEAD7A400B}" destId="{4B59440C-2A84-488E-8747-084C7EFC3142}" srcOrd="0" destOrd="0" presId="urn:microsoft.com/office/officeart/2005/8/layout/cycle2"/>
    <dgm:cxn modelId="{811BE0A4-7936-42B6-9DEE-516750394BBF}" type="presOf" srcId="{5060946B-8A07-4141-952C-F88F188318F6}" destId="{34878AE4-AEA9-4C3B-AADB-35A3B7E05229}" srcOrd="1" destOrd="0" presId="urn:microsoft.com/office/officeart/2005/8/layout/cycle2"/>
    <dgm:cxn modelId="{C8A23988-FA19-4741-B2E1-9719257E7DE2}" type="presParOf" srcId="{A654D15C-5C13-46BE-AFE5-8B876350942D}" destId="{AADE3303-7593-41D9-BC4B-FD326BAC36B5}" srcOrd="0" destOrd="0" presId="urn:microsoft.com/office/officeart/2005/8/layout/cycle2"/>
    <dgm:cxn modelId="{1AF7D641-A7A0-4D97-B4A0-A7ABAEC0AA75}" type="presParOf" srcId="{A654D15C-5C13-46BE-AFE5-8B876350942D}" destId="{09D4AFFB-A831-4B36-A252-6D643FFFFB42}" srcOrd="1" destOrd="0" presId="urn:microsoft.com/office/officeart/2005/8/layout/cycle2"/>
    <dgm:cxn modelId="{5229428E-EB30-4DF6-BD17-0C8581443298}" type="presParOf" srcId="{09D4AFFB-A831-4B36-A252-6D643FFFFB42}" destId="{47ACCB50-52B5-4950-B75F-5BEFA305F06C}" srcOrd="0" destOrd="0" presId="urn:microsoft.com/office/officeart/2005/8/layout/cycle2"/>
    <dgm:cxn modelId="{07CB6C69-B095-48BA-9060-60EB6778E39B}" type="presParOf" srcId="{A654D15C-5C13-46BE-AFE5-8B876350942D}" destId="{A3932002-94CC-4C82-B6FC-D8F9CD455094}" srcOrd="2" destOrd="0" presId="urn:microsoft.com/office/officeart/2005/8/layout/cycle2"/>
    <dgm:cxn modelId="{2D8B0B45-71FD-48E0-A067-DA58D06F4814}" type="presParOf" srcId="{A654D15C-5C13-46BE-AFE5-8B876350942D}" destId="{4B59440C-2A84-488E-8747-084C7EFC3142}" srcOrd="3" destOrd="0" presId="urn:microsoft.com/office/officeart/2005/8/layout/cycle2"/>
    <dgm:cxn modelId="{589DFBC4-912F-4831-887E-17B8997C5BFD}" type="presParOf" srcId="{4B59440C-2A84-488E-8747-084C7EFC3142}" destId="{4B96393C-B3D5-4487-AEE0-26763775C8EB}" srcOrd="0" destOrd="0" presId="urn:microsoft.com/office/officeart/2005/8/layout/cycle2"/>
    <dgm:cxn modelId="{B143380E-4E58-4E9D-969E-F1F681C94C19}" type="presParOf" srcId="{A654D15C-5C13-46BE-AFE5-8B876350942D}" destId="{021CFD39-68A0-444E-B706-5875DDC75595}" srcOrd="4" destOrd="0" presId="urn:microsoft.com/office/officeart/2005/8/layout/cycle2"/>
    <dgm:cxn modelId="{1CD55A04-F642-47DA-B90F-7B1CD8FC81B1}" type="presParOf" srcId="{A654D15C-5C13-46BE-AFE5-8B876350942D}" destId="{D9C118B0-2121-4FB0-8C9A-CE100EFC2136}" srcOrd="5" destOrd="0" presId="urn:microsoft.com/office/officeart/2005/8/layout/cycle2"/>
    <dgm:cxn modelId="{7BE61E2B-24FE-4685-941C-EE6B0071C45C}" type="presParOf" srcId="{D9C118B0-2121-4FB0-8C9A-CE100EFC2136}" destId="{F6D6DA0F-34FA-4638-B2C3-AA566627717E}" srcOrd="0" destOrd="0" presId="urn:microsoft.com/office/officeart/2005/8/layout/cycle2"/>
    <dgm:cxn modelId="{10C3D32D-23AF-46AA-8274-AA99E28474AD}" type="presParOf" srcId="{A654D15C-5C13-46BE-AFE5-8B876350942D}" destId="{37716FD5-A308-42EC-9639-A32426C5F64F}" srcOrd="6" destOrd="0" presId="urn:microsoft.com/office/officeart/2005/8/layout/cycle2"/>
    <dgm:cxn modelId="{2B03C683-E0E5-4901-9995-866937A59E90}" type="presParOf" srcId="{A654D15C-5C13-46BE-AFE5-8B876350942D}" destId="{AE567B28-54D4-41B7-9239-BBD301C849F4}" srcOrd="7" destOrd="0" presId="urn:microsoft.com/office/officeart/2005/8/layout/cycle2"/>
    <dgm:cxn modelId="{80836836-37F3-402C-B72A-DE7C675B81EB}" type="presParOf" srcId="{AE567B28-54D4-41B7-9239-BBD301C849F4}" destId="{34878AE4-AEA9-4C3B-AADB-35A3B7E05229}"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9EDD7907-FCA0-4FB3-8983-6445F99217E8}" type="doc">
      <dgm:prSet loTypeId="urn:microsoft.com/office/officeart/2008/layout/CaptionedPictures" loCatId="picture" qsTypeId="urn:microsoft.com/office/officeart/2005/8/quickstyle/simple1" qsCatId="simple" csTypeId="urn:microsoft.com/office/officeart/2005/8/colors/accent1_2" csCatId="accent1" phldr="1"/>
      <dgm:spPr/>
      <dgm:t>
        <a:bodyPr/>
        <a:lstStyle/>
        <a:p>
          <a:endParaRPr lang="en-US"/>
        </a:p>
      </dgm:t>
    </dgm:pt>
    <dgm:pt modelId="{D13F3000-A009-42FB-A519-EC21CBEB324E}">
      <dgm:prSet/>
      <dgm:spPr/>
      <dgm:t>
        <a:bodyPr/>
        <a:lstStyle/>
        <a:p>
          <a:pPr rtl="0"/>
          <a:r>
            <a:rPr lang="en-US" smtClean="0"/>
            <a:t>Continued QI training </a:t>
          </a:r>
          <a:endParaRPr lang="en-US"/>
        </a:p>
      </dgm:t>
    </dgm:pt>
    <dgm:pt modelId="{5F1C5AA5-AD06-4488-A534-C3A73284B719}" type="parTrans" cxnId="{6F0CC605-62AB-4DA6-AF3B-AED46B358EBA}">
      <dgm:prSet/>
      <dgm:spPr/>
      <dgm:t>
        <a:bodyPr/>
        <a:lstStyle/>
        <a:p>
          <a:endParaRPr lang="en-US"/>
        </a:p>
      </dgm:t>
    </dgm:pt>
    <dgm:pt modelId="{C7C26CFD-6DBE-47A2-92EC-3402922A8913}" type="sibTrans" cxnId="{6F0CC605-62AB-4DA6-AF3B-AED46B358EBA}">
      <dgm:prSet/>
      <dgm:spPr/>
      <dgm:t>
        <a:bodyPr/>
        <a:lstStyle/>
        <a:p>
          <a:endParaRPr lang="en-US"/>
        </a:p>
      </dgm:t>
    </dgm:pt>
    <dgm:pt modelId="{14F84900-FE28-401E-8C96-1D9DD2BF2106}">
      <dgm:prSet/>
      <dgm:spPr/>
      <dgm:t>
        <a:bodyPr/>
        <a:lstStyle/>
        <a:p>
          <a:pPr rtl="0"/>
          <a:r>
            <a:rPr lang="en-US" dirty="0" smtClean="0"/>
            <a:t>New opportunity: Patient flow in the  social work clinic</a:t>
          </a:r>
          <a:endParaRPr lang="en-US" dirty="0"/>
        </a:p>
      </dgm:t>
    </dgm:pt>
    <dgm:pt modelId="{8EDCF4B7-8099-4FCD-94C8-1C09E0A548D4}" type="parTrans" cxnId="{E1504794-566C-4E00-8714-A823F9796DBB}">
      <dgm:prSet/>
      <dgm:spPr/>
      <dgm:t>
        <a:bodyPr/>
        <a:lstStyle/>
        <a:p>
          <a:endParaRPr lang="en-US"/>
        </a:p>
      </dgm:t>
    </dgm:pt>
    <dgm:pt modelId="{A4FE0C9A-82EF-49C7-9966-522CDCE482A9}" type="sibTrans" cxnId="{E1504794-566C-4E00-8714-A823F9796DBB}">
      <dgm:prSet/>
      <dgm:spPr/>
      <dgm:t>
        <a:bodyPr/>
        <a:lstStyle/>
        <a:p>
          <a:endParaRPr lang="en-US"/>
        </a:p>
      </dgm:t>
    </dgm:pt>
    <dgm:pt modelId="{023AB6D2-E195-4C92-AA28-5E89349FDABD}">
      <dgm:prSet/>
      <dgm:spPr/>
      <dgm:t>
        <a:bodyPr/>
        <a:lstStyle/>
        <a:p>
          <a:pPr rtl="0"/>
          <a:r>
            <a:rPr lang="en-US" dirty="0" smtClean="0"/>
            <a:t>Current challenge: Effectively incorporating EHRs, i.e. meaningful use</a:t>
          </a:r>
          <a:endParaRPr lang="en-US" dirty="0"/>
        </a:p>
      </dgm:t>
    </dgm:pt>
    <dgm:pt modelId="{5D501453-AAEE-464E-9798-9C06AC0FF98B}" type="parTrans" cxnId="{E6C5A29A-CA11-47BC-AA7D-227DD9FD5039}">
      <dgm:prSet/>
      <dgm:spPr/>
      <dgm:t>
        <a:bodyPr/>
        <a:lstStyle/>
        <a:p>
          <a:endParaRPr lang="en-US"/>
        </a:p>
      </dgm:t>
    </dgm:pt>
    <dgm:pt modelId="{A0C1153F-0760-4CEA-8172-E2FD051F9E2B}" type="sibTrans" cxnId="{E6C5A29A-CA11-47BC-AA7D-227DD9FD5039}">
      <dgm:prSet/>
      <dgm:spPr/>
      <dgm:t>
        <a:bodyPr/>
        <a:lstStyle/>
        <a:p>
          <a:endParaRPr lang="en-US"/>
        </a:p>
      </dgm:t>
    </dgm:pt>
    <dgm:pt modelId="{FD612C0A-8775-4E7C-9EBC-3BBFFF3DB824}" type="pres">
      <dgm:prSet presAssocID="{9EDD7907-FCA0-4FB3-8983-6445F99217E8}" presName="Name0" presStyleCnt="0">
        <dgm:presLayoutVars>
          <dgm:chMax/>
          <dgm:chPref/>
          <dgm:dir/>
        </dgm:presLayoutVars>
      </dgm:prSet>
      <dgm:spPr/>
      <dgm:t>
        <a:bodyPr/>
        <a:lstStyle/>
        <a:p>
          <a:endParaRPr lang="en-US"/>
        </a:p>
      </dgm:t>
    </dgm:pt>
    <dgm:pt modelId="{50232134-293A-4D5F-9731-523F4A704708}" type="pres">
      <dgm:prSet presAssocID="{D13F3000-A009-42FB-A519-EC21CBEB324E}" presName="composite" presStyleCnt="0">
        <dgm:presLayoutVars>
          <dgm:chMax val="1"/>
          <dgm:chPref val="1"/>
        </dgm:presLayoutVars>
      </dgm:prSet>
      <dgm:spPr/>
    </dgm:pt>
    <dgm:pt modelId="{3B65B951-CCC9-4E93-ABD6-A4F55E466FB8}" type="pres">
      <dgm:prSet presAssocID="{D13F3000-A009-42FB-A519-EC21CBEB324E}" presName="Accent" presStyleLbl="trAlignAcc1" presStyleIdx="0" presStyleCnt="3">
        <dgm:presLayoutVars>
          <dgm:chMax val="0"/>
          <dgm:chPref val="0"/>
        </dgm:presLayoutVars>
      </dgm:prSet>
      <dgm:spPr/>
    </dgm:pt>
    <dgm:pt modelId="{955B389F-68EC-4B38-BB8B-4FF3D6062356}" type="pres">
      <dgm:prSet presAssocID="{D13F3000-A009-42FB-A519-EC21CBEB324E}" presName="Image" presStyleLbl="alignImgPlace1" presStyleIdx="0" presStyleCnt="3" custScaleX="104665" custScaleY="88943">
        <dgm:presLayoutVars>
          <dgm:chMax val="0"/>
          <dgm:chPref val="0"/>
        </dgm:presLayoutVars>
      </dgm:prSet>
      <dgm:spPr>
        <a:blipFill rotWithShape="1">
          <a:blip xmlns:r="http://schemas.openxmlformats.org/officeDocument/2006/relationships" r:embed="rId1"/>
          <a:stretch>
            <a:fillRect/>
          </a:stretch>
        </a:blipFill>
      </dgm:spPr>
    </dgm:pt>
    <dgm:pt modelId="{D27BE7C9-7F37-49BD-90D3-5B56129D3145}" type="pres">
      <dgm:prSet presAssocID="{D13F3000-A009-42FB-A519-EC21CBEB324E}" presName="ChildComposite" presStyleCnt="0"/>
      <dgm:spPr/>
    </dgm:pt>
    <dgm:pt modelId="{C1DBD1B7-83C5-472D-BB3B-94AABD2CAA87}" type="pres">
      <dgm:prSet presAssocID="{D13F3000-A009-42FB-A519-EC21CBEB324E}" presName="Child" presStyleLbl="node1" presStyleIdx="0" presStyleCnt="0">
        <dgm:presLayoutVars>
          <dgm:chMax val="0"/>
          <dgm:chPref val="0"/>
          <dgm:bulletEnabled val="1"/>
        </dgm:presLayoutVars>
      </dgm:prSet>
      <dgm:spPr/>
    </dgm:pt>
    <dgm:pt modelId="{B64C8AD9-1522-4E15-80EC-E2101931C618}" type="pres">
      <dgm:prSet presAssocID="{D13F3000-A009-42FB-A519-EC21CBEB324E}" presName="Parent" presStyleLbl="revTx" presStyleIdx="0" presStyleCnt="3">
        <dgm:presLayoutVars>
          <dgm:chMax val="1"/>
          <dgm:chPref val="0"/>
          <dgm:bulletEnabled val="1"/>
        </dgm:presLayoutVars>
      </dgm:prSet>
      <dgm:spPr/>
      <dgm:t>
        <a:bodyPr/>
        <a:lstStyle/>
        <a:p>
          <a:endParaRPr lang="en-US"/>
        </a:p>
      </dgm:t>
    </dgm:pt>
    <dgm:pt modelId="{153CC75D-AA2F-4D16-9179-B960523FA797}" type="pres">
      <dgm:prSet presAssocID="{C7C26CFD-6DBE-47A2-92EC-3402922A8913}" presName="sibTrans" presStyleCnt="0"/>
      <dgm:spPr/>
    </dgm:pt>
    <dgm:pt modelId="{CA5AF7CC-91B7-47E3-90C6-CDFA479DC69F}" type="pres">
      <dgm:prSet presAssocID="{14F84900-FE28-401E-8C96-1D9DD2BF2106}" presName="composite" presStyleCnt="0">
        <dgm:presLayoutVars>
          <dgm:chMax val="1"/>
          <dgm:chPref val="1"/>
        </dgm:presLayoutVars>
      </dgm:prSet>
      <dgm:spPr/>
    </dgm:pt>
    <dgm:pt modelId="{CC126184-3CFD-4AD2-8EAC-2037CF423746}" type="pres">
      <dgm:prSet presAssocID="{14F84900-FE28-401E-8C96-1D9DD2BF2106}" presName="Accent" presStyleLbl="trAlignAcc1" presStyleIdx="1" presStyleCnt="3">
        <dgm:presLayoutVars>
          <dgm:chMax val="0"/>
          <dgm:chPref val="0"/>
        </dgm:presLayoutVars>
      </dgm:prSet>
      <dgm:spPr/>
    </dgm:pt>
    <dgm:pt modelId="{7EDA3541-BD3F-40C7-B1EC-2381AD724FC5}" type="pres">
      <dgm:prSet presAssocID="{14F84900-FE28-401E-8C96-1D9DD2BF2106}" presName="Image" presStyleLbl="alignImgPlace1" presStyleIdx="1" presStyleCnt="3">
        <dgm:presLayoutVars>
          <dgm:chMax val="0"/>
          <dgm:chPref val="0"/>
        </dgm:presLayoutVars>
      </dgm:prSet>
      <dgm:spPr>
        <a:blipFill rotWithShape="1">
          <a:blip xmlns:r="http://schemas.openxmlformats.org/officeDocument/2006/relationships" r:embed="rId2"/>
          <a:stretch>
            <a:fillRect/>
          </a:stretch>
        </a:blipFill>
      </dgm:spPr>
    </dgm:pt>
    <dgm:pt modelId="{3F51EA0D-4AAE-42A2-913A-B08928FAB9F1}" type="pres">
      <dgm:prSet presAssocID="{14F84900-FE28-401E-8C96-1D9DD2BF2106}" presName="ChildComposite" presStyleCnt="0"/>
      <dgm:spPr/>
    </dgm:pt>
    <dgm:pt modelId="{93178391-C578-46B2-8CE7-08A462253149}" type="pres">
      <dgm:prSet presAssocID="{14F84900-FE28-401E-8C96-1D9DD2BF2106}" presName="Child" presStyleLbl="node1" presStyleIdx="0" presStyleCnt="0">
        <dgm:presLayoutVars>
          <dgm:chMax val="0"/>
          <dgm:chPref val="0"/>
          <dgm:bulletEnabled val="1"/>
        </dgm:presLayoutVars>
      </dgm:prSet>
      <dgm:spPr/>
    </dgm:pt>
    <dgm:pt modelId="{50376FFB-AD4E-4D54-9768-9D083D7786A9}" type="pres">
      <dgm:prSet presAssocID="{14F84900-FE28-401E-8C96-1D9DD2BF2106}" presName="Parent" presStyleLbl="revTx" presStyleIdx="1" presStyleCnt="3">
        <dgm:presLayoutVars>
          <dgm:chMax val="1"/>
          <dgm:chPref val="0"/>
          <dgm:bulletEnabled val="1"/>
        </dgm:presLayoutVars>
      </dgm:prSet>
      <dgm:spPr/>
      <dgm:t>
        <a:bodyPr/>
        <a:lstStyle/>
        <a:p>
          <a:endParaRPr lang="en-US"/>
        </a:p>
      </dgm:t>
    </dgm:pt>
    <dgm:pt modelId="{3C7422FB-AEB7-4851-9BE5-5427A8585039}" type="pres">
      <dgm:prSet presAssocID="{A4FE0C9A-82EF-49C7-9966-522CDCE482A9}" presName="sibTrans" presStyleCnt="0"/>
      <dgm:spPr/>
    </dgm:pt>
    <dgm:pt modelId="{CE5C7032-C570-4BC8-9B83-22212A58B28A}" type="pres">
      <dgm:prSet presAssocID="{023AB6D2-E195-4C92-AA28-5E89349FDABD}" presName="composite" presStyleCnt="0">
        <dgm:presLayoutVars>
          <dgm:chMax val="1"/>
          <dgm:chPref val="1"/>
        </dgm:presLayoutVars>
      </dgm:prSet>
      <dgm:spPr/>
    </dgm:pt>
    <dgm:pt modelId="{2CC8C014-A0CC-4524-B582-4D321FACC2A0}" type="pres">
      <dgm:prSet presAssocID="{023AB6D2-E195-4C92-AA28-5E89349FDABD}" presName="Accent" presStyleLbl="trAlignAcc1" presStyleIdx="2" presStyleCnt="3" custLinFactNeighborX="-2680">
        <dgm:presLayoutVars>
          <dgm:chMax val="0"/>
          <dgm:chPref val="0"/>
        </dgm:presLayoutVars>
      </dgm:prSet>
      <dgm:spPr/>
    </dgm:pt>
    <dgm:pt modelId="{D8FE9855-1853-41AD-AF64-A537D838E53F}" type="pres">
      <dgm:prSet presAssocID="{023AB6D2-E195-4C92-AA28-5E89349FDABD}" presName="Image" presStyleLbl="alignImgPlace1" presStyleIdx="2" presStyleCnt="3" custLinFactNeighborX="-1815">
        <dgm:presLayoutVars>
          <dgm:chMax val="0"/>
          <dgm:chPref val="0"/>
        </dgm:presLayoutVars>
      </dgm:prSet>
      <dgm:spPr>
        <a:blipFill rotWithShape="1">
          <a:blip xmlns:r="http://schemas.openxmlformats.org/officeDocument/2006/relationships" r:embed="rId3"/>
          <a:stretch>
            <a:fillRect/>
          </a:stretch>
        </a:blipFill>
      </dgm:spPr>
    </dgm:pt>
    <dgm:pt modelId="{566FDF93-6468-4E73-8C31-20760BEC04F2}" type="pres">
      <dgm:prSet presAssocID="{023AB6D2-E195-4C92-AA28-5E89349FDABD}" presName="ChildComposite" presStyleCnt="0"/>
      <dgm:spPr/>
    </dgm:pt>
    <dgm:pt modelId="{46E42E1A-A0B7-4E84-9F14-24038F758FF2}" type="pres">
      <dgm:prSet presAssocID="{023AB6D2-E195-4C92-AA28-5E89349FDABD}" presName="Child" presStyleLbl="node1" presStyleIdx="0" presStyleCnt="0">
        <dgm:presLayoutVars>
          <dgm:chMax val="0"/>
          <dgm:chPref val="0"/>
          <dgm:bulletEnabled val="1"/>
        </dgm:presLayoutVars>
      </dgm:prSet>
      <dgm:spPr/>
    </dgm:pt>
    <dgm:pt modelId="{74F733BB-9FFF-495C-AB40-6E625A71E7DC}" type="pres">
      <dgm:prSet presAssocID="{023AB6D2-E195-4C92-AA28-5E89349FDABD}" presName="Parent" presStyleLbl="revTx" presStyleIdx="2" presStyleCnt="3" custLinFactNeighborX="-1815">
        <dgm:presLayoutVars>
          <dgm:chMax val="1"/>
          <dgm:chPref val="0"/>
          <dgm:bulletEnabled val="1"/>
        </dgm:presLayoutVars>
      </dgm:prSet>
      <dgm:spPr/>
      <dgm:t>
        <a:bodyPr/>
        <a:lstStyle/>
        <a:p>
          <a:endParaRPr lang="en-US"/>
        </a:p>
      </dgm:t>
    </dgm:pt>
  </dgm:ptLst>
  <dgm:cxnLst>
    <dgm:cxn modelId="{270428F7-1BAA-4A94-841F-B9DBF5A98D6D}" type="presOf" srcId="{D13F3000-A009-42FB-A519-EC21CBEB324E}" destId="{B64C8AD9-1522-4E15-80EC-E2101931C618}" srcOrd="0" destOrd="0" presId="urn:microsoft.com/office/officeart/2008/layout/CaptionedPictures"/>
    <dgm:cxn modelId="{AFCB31E4-0AFB-4048-8416-5D514AEE7331}" type="presOf" srcId="{14F84900-FE28-401E-8C96-1D9DD2BF2106}" destId="{50376FFB-AD4E-4D54-9768-9D083D7786A9}" srcOrd="0" destOrd="0" presId="urn:microsoft.com/office/officeart/2008/layout/CaptionedPictures"/>
    <dgm:cxn modelId="{6F0CC605-62AB-4DA6-AF3B-AED46B358EBA}" srcId="{9EDD7907-FCA0-4FB3-8983-6445F99217E8}" destId="{D13F3000-A009-42FB-A519-EC21CBEB324E}" srcOrd="0" destOrd="0" parTransId="{5F1C5AA5-AD06-4488-A534-C3A73284B719}" sibTransId="{C7C26CFD-6DBE-47A2-92EC-3402922A8913}"/>
    <dgm:cxn modelId="{E6C5A29A-CA11-47BC-AA7D-227DD9FD5039}" srcId="{9EDD7907-FCA0-4FB3-8983-6445F99217E8}" destId="{023AB6D2-E195-4C92-AA28-5E89349FDABD}" srcOrd="2" destOrd="0" parTransId="{5D501453-AAEE-464E-9798-9C06AC0FF98B}" sibTransId="{A0C1153F-0760-4CEA-8172-E2FD051F9E2B}"/>
    <dgm:cxn modelId="{5F011A3B-9D85-4EDF-8285-5E472AB14C56}" type="presOf" srcId="{9EDD7907-FCA0-4FB3-8983-6445F99217E8}" destId="{FD612C0A-8775-4E7C-9EBC-3BBFFF3DB824}" srcOrd="0" destOrd="0" presId="urn:microsoft.com/office/officeart/2008/layout/CaptionedPictures"/>
    <dgm:cxn modelId="{E3994654-0828-4CAF-BE42-1881230F218C}" type="presOf" srcId="{023AB6D2-E195-4C92-AA28-5E89349FDABD}" destId="{74F733BB-9FFF-495C-AB40-6E625A71E7DC}" srcOrd="0" destOrd="0" presId="urn:microsoft.com/office/officeart/2008/layout/CaptionedPictures"/>
    <dgm:cxn modelId="{E1504794-566C-4E00-8714-A823F9796DBB}" srcId="{9EDD7907-FCA0-4FB3-8983-6445F99217E8}" destId="{14F84900-FE28-401E-8C96-1D9DD2BF2106}" srcOrd="1" destOrd="0" parTransId="{8EDCF4B7-8099-4FCD-94C8-1C09E0A548D4}" sibTransId="{A4FE0C9A-82EF-49C7-9966-522CDCE482A9}"/>
    <dgm:cxn modelId="{09F68050-8FA7-4FFD-A9A2-0F6C4C8434B3}" type="presParOf" srcId="{FD612C0A-8775-4E7C-9EBC-3BBFFF3DB824}" destId="{50232134-293A-4D5F-9731-523F4A704708}" srcOrd="0" destOrd="0" presId="urn:microsoft.com/office/officeart/2008/layout/CaptionedPictures"/>
    <dgm:cxn modelId="{0BBDC6EF-C923-481D-8CD5-5E58CA49806C}" type="presParOf" srcId="{50232134-293A-4D5F-9731-523F4A704708}" destId="{3B65B951-CCC9-4E93-ABD6-A4F55E466FB8}" srcOrd="0" destOrd="0" presId="urn:microsoft.com/office/officeart/2008/layout/CaptionedPictures"/>
    <dgm:cxn modelId="{E53FBFD1-62C7-453C-B94D-6D512F2A9933}" type="presParOf" srcId="{50232134-293A-4D5F-9731-523F4A704708}" destId="{955B389F-68EC-4B38-BB8B-4FF3D6062356}" srcOrd="1" destOrd="0" presId="urn:microsoft.com/office/officeart/2008/layout/CaptionedPictures"/>
    <dgm:cxn modelId="{01D06DF7-CA32-4265-8D41-A8936DC4158D}" type="presParOf" srcId="{50232134-293A-4D5F-9731-523F4A704708}" destId="{D27BE7C9-7F37-49BD-90D3-5B56129D3145}" srcOrd="2" destOrd="0" presId="urn:microsoft.com/office/officeart/2008/layout/CaptionedPictures"/>
    <dgm:cxn modelId="{3443763D-E2B6-46BB-B455-16E0600E45DC}" type="presParOf" srcId="{D27BE7C9-7F37-49BD-90D3-5B56129D3145}" destId="{C1DBD1B7-83C5-472D-BB3B-94AABD2CAA87}" srcOrd="0" destOrd="0" presId="urn:microsoft.com/office/officeart/2008/layout/CaptionedPictures"/>
    <dgm:cxn modelId="{1978154F-2543-412A-AD96-AD5AEF56ADB4}" type="presParOf" srcId="{D27BE7C9-7F37-49BD-90D3-5B56129D3145}" destId="{B64C8AD9-1522-4E15-80EC-E2101931C618}" srcOrd="1" destOrd="0" presId="urn:microsoft.com/office/officeart/2008/layout/CaptionedPictures"/>
    <dgm:cxn modelId="{F00F7B25-ADFC-4030-8871-BDF20DEDB81F}" type="presParOf" srcId="{FD612C0A-8775-4E7C-9EBC-3BBFFF3DB824}" destId="{153CC75D-AA2F-4D16-9179-B960523FA797}" srcOrd="1" destOrd="0" presId="urn:microsoft.com/office/officeart/2008/layout/CaptionedPictures"/>
    <dgm:cxn modelId="{14B45BF0-0AF5-41CF-891C-CFFD15D75E54}" type="presParOf" srcId="{FD612C0A-8775-4E7C-9EBC-3BBFFF3DB824}" destId="{CA5AF7CC-91B7-47E3-90C6-CDFA479DC69F}" srcOrd="2" destOrd="0" presId="urn:microsoft.com/office/officeart/2008/layout/CaptionedPictures"/>
    <dgm:cxn modelId="{BA307128-3E35-4842-84C9-099CDF702421}" type="presParOf" srcId="{CA5AF7CC-91B7-47E3-90C6-CDFA479DC69F}" destId="{CC126184-3CFD-4AD2-8EAC-2037CF423746}" srcOrd="0" destOrd="0" presId="urn:microsoft.com/office/officeart/2008/layout/CaptionedPictures"/>
    <dgm:cxn modelId="{C87D3D3B-0184-4A6E-B19A-CEC1C18B53F2}" type="presParOf" srcId="{CA5AF7CC-91B7-47E3-90C6-CDFA479DC69F}" destId="{7EDA3541-BD3F-40C7-B1EC-2381AD724FC5}" srcOrd="1" destOrd="0" presId="urn:microsoft.com/office/officeart/2008/layout/CaptionedPictures"/>
    <dgm:cxn modelId="{41D10B60-FE65-4B61-B908-F6D1717E4975}" type="presParOf" srcId="{CA5AF7CC-91B7-47E3-90C6-CDFA479DC69F}" destId="{3F51EA0D-4AAE-42A2-913A-B08928FAB9F1}" srcOrd="2" destOrd="0" presId="urn:microsoft.com/office/officeart/2008/layout/CaptionedPictures"/>
    <dgm:cxn modelId="{EE19F018-DA8F-430B-8ACF-D3A3613E5397}" type="presParOf" srcId="{3F51EA0D-4AAE-42A2-913A-B08928FAB9F1}" destId="{93178391-C578-46B2-8CE7-08A462253149}" srcOrd="0" destOrd="0" presId="urn:microsoft.com/office/officeart/2008/layout/CaptionedPictures"/>
    <dgm:cxn modelId="{D84FD890-0A13-4E6A-ADAB-36441E1E4244}" type="presParOf" srcId="{3F51EA0D-4AAE-42A2-913A-B08928FAB9F1}" destId="{50376FFB-AD4E-4D54-9768-9D083D7786A9}" srcOrd="1" destOrd="0" presId="urn:microsoft.com/office/officeart/2008/layout/CaptionedPictures"/>
    <dgm:cxn modelId="{266A282D-5E42-4F28-B4E4-6C5576EFA005}" type="presParOf" srcId="{FD612C0A-8775-4E7C-9EBC-3BBFFF3DB824}" destId="{3C7422FB-AEB7-4851-9BE5-5427A8585039}" srcOrd="3" destOrd="0" presId="urn:microsoft.com/office/officeart/2008/layout/CaptionedPictures"/>
    <dgm:cxn modelId="{33293F84-1D2D-4505-9C64-559A89F8A243}" type="presParOf" srcId="{FD612C0A-8775-4E7C-9EBC-3BBFFF3DB824}" destId="{CE5C7032-C570-4BC8-9B83-22212A58B28A}" srcOrd="4" destOrd="0" presId="urn:microsoft.com/office/officeart/2008/layout/CaptionedPictures"/>
    <dgm:cxn modelId="{F0BC730D-84F8-42BB-B6BF-308F8639B19C}" type="presParOf" srcId="{CE5C7032-C570-4BC8-9B83-22212A58B28A}" destId="{2CC8C014-A0CC-4524-B582-4D321FACC2A0}" srcOrd="0" destOrd="0" presId="urn:microsoft.com/office/officeart/2008/layout/CaptionedPictures"/>
    <dgm:cxn modelId="{737497BB-BC1D-49FD-8920-861A4FC50617}" type="presParOf" srcId="{CE5C7032-C570-4BC8-9B83-22212A58B28A}" destId="{D8FE9855-1853-41AD-AF64-A537D838E53F}" srcOrd="1" destOrd="0" presId="urn:microsoft.com/office/officeart/2008/layout/CaptionedPictures"/>
    <dgm:cxn modelId="{3B8E6C07-33E0-4237-8A7C-BE9FD35F9F89}" type="presParOf" srcId="{CE5C7032-C570-4BC8-9B83-22212A58B28A}" destId="{566FDF93-6468-4E73-8C31-20760BEC04F2}" srcOrd="2" destOrd="0" presId="urn:microsoft.com/office/officeart/2008/layout/CaptionedPictures"/>
    <dgm:cxn modelId="{81A01521-D4AF-4792-9DD3-A0367587F9BC}" type="presParOf" srcId="{566FDF93-6468-4E73-8C31-20760BEC04F2}" destId="{46E42E1A-A0B7-4E84-9F14-24038F758FF2}" srcOrd="0" destOrd="0" presId="urn:microsoft.com/office/officeart/2008/layout/CaptionedPictures"/>
    <dgm:cxn modelId="{8B891768-54F9-4BE8-91A8-E18F3B232758}" type="presParOf" srcId="{566FDF93-6468-4E73-8C31-20760BEC04F2}" destId="{74F733BB-9FFF-495C-AB40-6E625A71E7DC}" srcOrd="1" destOrd="0" presId="urn:microsoft.com/office/officeart/2008/layout/CaptionedPicture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0C600D-EE31-4537-8617-19E53D616EC4}">
      <dsp:nvSpPr>
        <dsp:cNvPr id="0" name=""/>
        <dsp:cNvSpPr/>
      </dsp:nvSpPr>
      <dsp:spPr>
        <a:xfrm>
          <a:off x="4090" y="1242506"/>
          <a:ext cx="2191570" cy="1807587"/>
        </a:xfrm>
        <a:prstGeom prst="roundRect">
          <a:avLst>
            <a:gd name="adj" fmla="val 10000"/>
          </a:avLst>
        </a:prstGeom>
        <a:solidFill>
          <a:schemeClr val="lt1">
            <a:alpha val="90000"/>
            <a:hueOff val="0"/>
            <a:satOff val="0"/>
            <a:lumOff val="0"/>
            <a:alphaOff val="0"/>
          </a:schemeClr>
        </a:solidFill>
        <a:ln w="11429" cap="flat" cmpd="sng" algn="ctr">
          <a:solidFill>
            <a:schemeClr val="accent2">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txBody>
        <a:bodyPr spcFirstLastPara="0" vert="horz" wrap="square" lIns="36195" tIns="36195" rIns="36195" bIns="36195" numCol="1" spcCol="1270" anchor="t" anchorCtr="0">
          <a:noAutofit/>
        </a:bodyPr>
        <a:lstStyle/>
        <a:p>
          <a:pPr marL="171450" lvl="1" indent="-171450" algn="l" defTabSz="844550">
            <a:lnSpc>
              <a:spcPct val="90000"/>
            </a:lnSpc>
            <a:spcBef>
              <a:spcPct val="0"/>
            </a:spcBef>
            <a:spcAft>
              <a:spcPct val="15000"/>
            </a:spcAft>
            <a:buChar char="••"/>
          </a:pPr>
          <a:r>
            <a:rPr lang="en-US" sz="1900" kern="1200" dirty="0" smtClean="0"/>
            <a:t>High hospital readmission rates among HIV+ population</a:t>
          </a:r>
          <a:endParaRPr lang="en-US" sz="1900" kern="1200" dirty="0"/>
        </a:p>
      </dsp:txBody>
      <dsp:txXfrm>
        <a:off x="45688" y="1284104"/>
        <a:ext cx="2108374" cy="1337050"/>
      </dsp:txXfrm>
    </dsp:sp>
    <dsp:sp modelId="{C6DB85A8-F9C4-4840-9002-AF0651AE7D7D}">
      <dsp:nvSpPr>
        <dsp:cNvPr id="0" name=""/>
        <dsp:cNvSpPr/>
      </dsp:nvSpPr>
      <dsp:spPr>
        <a:xfrm>
          <a:off x="1241516" y="1693923"/>
          <a:ext cx="2386010" cy="2386010"/>
        </a:xfrm>
        <a:prstGeom prst="leftCircularArrow">
          <a:avLst>
            <a:gd name="adj1" fmla="val 3026"/>
            <a:gd name="adj2" fmla="val 371241"/>
            <a:gd name="adj3" fmla="val 2146752"/>
            <a:gd name="adj4" fmla="val 9024489"/>
            <a:gd name="adj5" fmla="val 353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BB51693-C76D-46BE-A995-594EE4B58D86}">
      <dsp:nvSpPr>
        <dsp:cNvPr id="0" name=""/>
        <dsp:cNvSpPr/>
      </dsp:nvSpPr>
      <dsp:spPr>
        <a:xfrm>
          <a:off x="491105" y="2662753"/>
          <a:ext cx="1948062" cy="774680"/>
        </a:xfrm>
        <a:prstGeom prst="roundRect">
          <a:avLst>
            <a:gd name="adj" fmla="val 10000"/>
          </a:avLst>
        </a:prstGeom>
        <a:solidFill>
          <a:schemeClr val="accent2">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47625" tIns="31750" rIns="47625" bIns="31750" numCol="1" spcCol="1270" anchor="ctr" anchorCtr="0">
          <a:noAutofit/>
        </a:bodyPr>
        <a:lstStyle/>
        <a:p>
          <a:pPr lvl="0" algn="ctr" defTabSz="1111250">
            <a:lnSpc>
              <a:spcPct val="90000"/>
            </a:lnSpc>
            <a:spcBef>
              <a:spcPct val="0"/>
            </a:spcBef>
            <a:spcAft>
              <a:spcPct val="35000"/>
            </a:spcAft>
          </a:pPr>
          <a:r>
            <a:rPr lang="en-US" sz="2500" kern="1200" dirty="0" smtClean="0"/>
            <a:t>Opportunity</a:t>
          </a:r>
          <a:endParaRPr lang="en-US" sz="2500" kern="1200" dirty="0"/>
        </a:p>
      </dsp:txBody>
      <dsp:txXfrm>
        <a:off x="513795" y="2685443"/>
        <a:ext cx="1902682" cy="729300"/>
      </dsp:txXfrm>
    </dsp:sp>
    <dsp:sp modelId="{8D3F040F-EFDD-4BC9-925D-8F670A363925}">
      <dsp:nvSpPr>
        <dsp:cNvPr id="0" name=""/>
        <dsp:cNvSpPr/>
      </dsp:nvSpPr>
      <dsp:spPr>
        <a:xfrm>
          <a:off x="2782961" y="1242506"/>
          <a:ext cx="2191570" cy="1807587"/>
        </a:xfrm>
        <a:prstGeom prst="roundRect">
          <a:avLst>
            <a:gd name="adj" fmla="val 10000"/>
          </a:avLst>
        </a:prstGeom>
        <a:solidFill>
          <a:schemeClr val="lt1">
            <a:alpha val="90000"/>
            <a:hueOff val="0"/>
            <a:satOff val="0"/>
            <a:lumOff val="0"/>
            <a:alphaOff val="0"/>
          </a:schemeClr>
        </a:solidFill>
        <a:ln w="11429" cap="flat" cmpd="sng" algn="ctr">
          <a:solidFill>
            <a:schemeClr val="accent3">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txBody>
        <a:bodyPr spcFirstLastPara="0" vert="horz" wrap="square" lIns="36195" tIns="36195" rIns="36195" bIns="36195" numCol="1" spcCol="1270" anchor="t" anchorCtr="0">
          <a:noAutofit/>
        </a:bodyPr>
        <a:lstStyle/>
        <a:p>
          <a:pPr marL="171450" lvl="1" indent="-171450" algn="l" defTabSz="844550">
            <a:lnSpc>
              <a:spcPct val="90000"/>
            </a:lnSpc>
            <a:spcBef>
              <a:spcPct val="0"/>
            </a:spcBef>
            <a:spcAft>
              <a:spcPct val="15000"/>
            </a:spcAft>
            <a:buChar char="••"/>
          </a:pPr>
          <a:r>
            <a:rPr lang="en-US" sz="1900" kern="1200" dirty="0" smtClean="0"/>
            <a:t>Introduce Lean Healthcare methodology</a:t>
          </a:r>
          <a:endParaRPr lang="en-US" sz="1900" kern="1200" dirty="0"/>
        </a:p>
        <a:p>
          <a:pPr marL="171450" lvl="1" indent="-171450" algn="l" defTabSz="844550">
            <a:lnSpc>
              <a:spcPct val="90000"/>
            </a:lnSpc>
            <a:spcBef>
              <a:spcPct val="0"/>
            </a:spcBef>
            <a:spcAft>
              <a:spcPct val="15000"/>
            </a:spcAft>
            <a:buChar char="••"/>
          </a:pPr>
          <a:r>
            <a:rPr lang="en-US" sz="1900" kern="1200" dirty="0" smtClean="0"/>
            <a:t>Partnerships</a:t>
          </a:r>
          <a:endParaRPr lang="en-US" sz="1900" kern="1200" dirty="0"/>
        </a:p>
      </dsp:txBody>
      <dsp:txXfrm>
        <a:off x="2824559" y="1671444"/>
        <a:ext cx="2108374" cy="1337050"/>
      </dsp:txXfrm>
    </dsp:sp>
    <dsp:sp modelId="{C20F945C-B686-474E-964B-471BEA52FA6D}">
      <dsp:nvSpPr>
        <dsp:cNvPr id="0" name=""/>
        <dsp:cNvSpPr/>
      </dsp:nvSpPr>
      <dsp:spPr>
        <a:xfrm>
          <a:off x="4002124" y="141791"/>
          <a:ext cx="2666044" cy="2666044"/>
        </a:xfrm>
        <a:prstGeom prst="circularArrow">
          <a:avLst>
            <a:gd name="adj1" fmla="val 2708"/>
            <a:gd name="adj2" fmla="val 329783"/>
            <a:gd name="adj3" fmla="val 19494707"/>
            <a:gd name="adj4" fmla="val 12575511"/>
            <a:gd name="adj5" fmla="val 3159"/>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0ADC73C-7920-4FB1-95AC-6C713F2CE646}">
      <dsp:nvSpPr>
        <dsp:cNvPr id="0" name=""/>
        <dsp:cNvSpPr/>
      </dsp:nvSpPr>
      <dsp:spPr>
        <a:xfrm>
          <a:off x="3269976" y="855166"/>
          <a:ext cx="1948062" cy="774680"/>
        </a:xfrm>
        <a:prstGeom prst="roundRect">
          <a:avLst>
            <a:gd name="adj" fmla="val 10000"/>
          </a:avLst>
        </a:prstGeom>
        <a:solidFill>
          <a:schemeClr val="accent3">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47625" tIns="31750" rIns="47625" bIns="31750" numCol="1" spcCol="1270" anchor="ctr" anchorCtr="0">
          <a:noAutofit/>
        </a:bodyPr>
        <a:lstStyle/>
        <a:p>
          <a:pPr lvl="0" algn="ctr" defTabSz="1111250">
            <a:lnSpc>
              <a:spcPct val="90000"/>
            </a:lnSpc>
            <a:spcBef>
              <a:spcPct val="0"/>
            </a:spcBef>
            <a:spcAft>
              <a:spcPct val="35000"/>
            </a:spcAft>
          </a:pPr>
          <a:r>
            <a:rPr lang="en-US" sz="2500" kern="1200" dirty="0" smtClean="0"/>
            <a:t>Strategy</a:t>
          </a:r>
          <a:endParaRPr lang="en-US" sz="2500" kern="1200" dirty="0"/>
        </a:p>
      </dsp:txBody>
      <dsp:txXfrm>
        <a:off x="3292666" y="877856"/>
        <a:ext cx="1902682" cy="729300"/>
      </dsp:txXfrm>
    </dsp:sp>
    <dsp:sp modelId="{005AF9A5-AA34-4A5A-BAFA-F0EB834EE294}">
      <dsp:nvSpPr>
        <dsp:cNvPr id="0" name=""/>
        <dsp:cNvSpPr/>
      </dsp:nvSpPr>
      <dsp:spPr>
        <a:xfrm>
          <a:off x="5561831" y="1242506"/>
          <a:ext cx="2191570" cy="1807587"/>
        </a:xfrm>
        <a:prstGeom prst="roundRect">
          <a:avLst>
            <a:gd name="adj" fmla="val 10000"/>
          </a:avLst>
        </a:prstGeom>
        <a:solidFill>
          <a:schemeClr val="lt1">
            <a:alpha val="90000"/>
            <a:hueOff val="0"/>
            <a:satOff val="0"/>
            <a:lumOff val="0"/>
            <a:alphaOff val="0"/>
          </a:schemeClr>
        </a:solidFill>
        <a:ln w="11429" cap="flat" cmpd="sng" algn="ctr">
          <a:solidFill>
            <a:schemeClr val="accent4">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txBody>
        <a:bodyPr spcFirstLastPara="0" vert="horz" wrap="square" lIns="36195" tIns="36195" rIns="36195" bIns="36195" numCol="1" spcCol="1270" anchor="t" anchorCtr="0">
          <a:noAutofit/>
        </a:bodyPr>
        <a:lstStyle/>
        <a:p>
          <a:pPr marL="171450" lvl="1" indent="-171450" algn="l" defTabSz="844550">
            <a:lnSpc>
              <a:spcPct val="90000"/>
            </a:lnSpc>
            <a:spcBef>
              <a:spcPct val="0"/>
            </a:spcBef>
            <a:spcAft>
              <a:spcPct val="15000"/>
            </a:spcAft>
            <a:buChar char="••"/>
          </a:pPr>
          <a:r>
            <a:rPr lang="en-US" sz="1900" kern="1200" dirty="0" smtClean="0"/>
            <a:t>Activating a network of providers, hospital and community</a:t>
          </a:r>
          <a:endParaRPr lang="en-US" sz="1900" kern="1200" dirty="0"/>
        </a:p>
      </dsp:txBody>
      <dsp:txXfrm>
        <a:off x="5603429" y="1284104"/>
        <a:ext cx="2108374" cy="1337050"/>
      </dsp:txXfrm>
    </dsp:sp>
    <dsp:sp modelId="{CCF5F4E3-07E2-45FA-B0ED-54C6226A08B3}">
      <dsp:nvSpPr>
        <dsp:cNvPr id="0" name=""/>
        <dsp:cNvSpPr/>
      </dsp:nvSpPr>
      <dsp:spPr>
        <a:xfrm>
          <a:off x="6048847" y="2662753"/>
          <a:ext cx="1948062" cy="774680"/>
        </a:xfrm>
        <a:prstGeom prst="roundRect">
          <a:avLst>
            <a:gd name="adj" fmla="val 10000"/>
          </a:avLst>
        </a:prstGeom>
        <a:solidFill>
          <a:schemeClr val="accent4">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47625" tIns="31750" rIns="47625" bIns="31750" numCol="1" spcCol="1270" anchor="ctr" anchorCtr="0">
          <a:noAutofit/>
        </a:bodyPr>
        <a:lstStyle/>
        <a:p>
          <a:pPr lvl="0" algn="ctr" defTabSz="1111250">
            <a:lnSpc>
              <a:spcPct val="90000"/>
            </a:lnSpc>
            <a:spcBef>
              <a:spcPct val="0"/>
            </a:spcBef>
            <a:spcAft>
              <a:spcPct val="35000"/>
            </a:spcAft>
          </a:pPr>
          <a:r>
            <a:rPr lang="en-US" sz="2500" kern="1200" dirty="0" smtClean="0"/>
            <a:t>Challenges and Lessons</a:t>
          </a:r>
          <a:endParaRPr lang="en-US" sz="2500" kern="1200" dirty="0"/>
        </a:p>
      </dsp:txBody>
      <dsp:txXfrm>
        <a:off x="6071537" y="2685443"/>
        <a:ext cx="1902682" cy="72930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A558C1-4E2E-42F7-917F-2DBA79AFC9A2}">
      <dsp:nvSpPr>
        <dsp:cNvPr id="0" name=""/>
        <dsp:cNvSpPr/>
      </dsp:nvSpPr>
      <dsp:spPr>
        <a:xfrm>
          <a:off x="2209797" y="0"/>
          <a:ext cx="4419604" cy="1596231"/>
        </a:xfrm>
        <a:prstGeom prst="leftRightRibbon">
          <a:avLst/>
        </a:prstGeom>
        <a:solidFill>
          <a:schemeClr val="accent5">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sp>
    <dsp:sp modelId="{1033ECEA-B20F-4EC7-832E-D0D7B277A3BB}">
      <dsp:nvSpPr>
        <dsp:cNvPr id="0" name=""/>
        <dsp:cNvSpPr/>
      </dsp:nvSpPr>
      <dsp:spPr>
        <a:xfrm>
          <a:off x="2903180" y="279340"/>
          <a:ext cx="1316890" cy="782153"/>
        </a:xfrm>
        <a:prstGeom prst="rect">
          <a:avLst/>
        </a:prstGeom>
        <a:noFill/>
        <a:ln w="11429" cap="flat" cmpd="sng" algn="ctr">
          <a:noFill/>
          <a:prstDash val="sysDash"/>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85344" rIns="0" bIns="91440" numCol="1" spcCol="1270" anchor="ctr" anchorCtr="0">
          <a:noAutofit/>
        </a:bodyPr>
        <a:lstStyle/>
        <a:p>
          <a:pPr lvl="0" algn="ctr" defTabSz="1066800">
            <a:lnSpc>
              <a:spcPct val="90000"/>
            </a:lnSpc>
            <a:spcBef>
              <a:spcPct val="0"/>
            </a:spcBef>
            <a:spcAft>
              <a:spcPct val="35000"/>
            </a:spcAft>
          </a:pPr>
          <a:r>
            <a:rPr lang="en-US" sz="2400" kern="1200" dirty="0" smtClean="0"/>
            <a:t>The Lean Journey</a:t>
          </a:r>
          <a:endParaRPr lang="en-US" sz="2400" kern="1200" dirty="0"/>
        </a:p>
      </dsp:txBody>
      <dsp:txXfrm>
        <a:off x="2903180" y="279340"/>
        <a:ext cx="1316890" cy="782153"/>
      </dsp:txXfrm>
    </dsp:sp>
    <dsp:sp modelId="{CA0C831E-81D9-4933-8F38-A37DCC53A203}">
      <dsp:nvSpPr>
        <dsp:cNvPr id="0" name=""/>
        <dsp:cNvSpPr/>
      </dsp:nvSpPr>
      <dsp:spPr>
        <a:xfrm>
          <a:off x="4419600" y="534737"/>
          <a:ext cx="1556325" cy="782153"/>
        </a:xfrm>
        <a:prstGeom prst="rect">
          <a:avLst/>
        </a:prstGeom>
        <a:noFill/>
        <a:ln w="11429" cap="flat" cmpd="sng" algn="ctr">
          <a:noFill/>
          <a:prstDash val="sysDash"/>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85344" rIns="0" bIns="91440" numCol="1" spcCol="1270" anchor="ctr" anchorCtr="0">
          <a:noAutofit/>
        </a:bodyPr>
        <a:lstStyle/>
        <a:p>
          <a:pPr lvl="0" algn="ctr" defTabSz="1066800">
            <a:lnSpc>
              <a:spcPct val="90000"/>
            </a:lnSpc>
            <a:spcBef>
              <a:spcPct val="0"/>
            </a:spcBef>
            <a:spcAft>
              <a:spcPct val="35000"/>
            </a:spcAft>
          </a:pPr>
          <a:r>
            <a:rPr lang="en-US" sz="2400" kern="1200" dirty="0" smtClean="0"/>
            <a:t>Never Ends!</a:t>
          </a:r>
          <a:endParaRPr lang="en-US" sz="2400" kern="1200" dirty="0"/>
        </a:p>
      </dsp:txBody>
      <dsp:txXfrm>
        <a:off x="4419600" y="534737"/>
        <a:ext cx="1556325" cy="782153"/>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9B5A38-2629-45E8-BA3A-37AFFA78557B}">
      <dsp:nvSpPr>
        <dsp:cNvPr id="0" name=""/>
        <dsp:cNvSpPr/>
      </dsp:nvSpPr>
      <dsp:spPr>
        <a:xfrm>
          <a:off x="0" y="114023"/>
          <a:ext cx="8839200" cy="973440"/>
        </a:xfrm>
        <a:prstGeom prst="roundRect">
          <a:avLst/>
        </a:prstGeom>
        <a:solidFill>
          <a:schemeClr val="accent1">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l" defTabSz="1155700" rtl="0">
            <a:lnSpc>
              <a:spcPct val="90000"/>
            </a:lnSpc>
            <a:spcBef>
              <a:spcPct val="0"/>
            </a:spcBef>
            <a:spcAft>
              <a:spcPct val="35000"/>
            </a:spcAft>
          </a:pPr>
          <a:r>
            <a:rPr lang="en-US" sz="2600" kern="1200" dirty="0" smtClean="0"/>
            <a:t>It’s possible to reduce hospital readmissions even among very challenging patient populations.</a:t>
          </a:r>
          <a:endParaRPr lang="en-US" sz="2600" kern="1200" dirty="0"/>
        </a:p>
      </dsp:txBody>
      <dsp:txXfrm>
        <a:off x="47519" y="161542"/>
        <a:ext cx="8744162" cy="878402"/>
      </dsp:txXfrm>
    </dsp:sp>
    <dsp:sp modelId="{07A5AA2B-7B07-4562-A356-C9A5221E78ED}">
      <dsp:nvSpPr>
        <dsp:cNvPr id="0" name=""/>
        <dsp:cNvSpPr/>
      </dsp:nvSpPr>
      <dsp:spPr>
        <a:xfrm>
          <a:off x="0" y="1236360"/>
          <a:ext cx="8839200" cy="973440"/>
        </a:xfrm>
        <a:prstGeom prst="roundRect">
          <a:avLst/>
        </a:prstGeom>
        <a:solidFill>
          <a:schemeClr val="accent1">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l" defTabSz="1155700" rtl="0">
            <a:lnSpc>
              <a:spcPct val="90000"/>
            </a:lnSpc>
            <a:spcBef>
              <a:spcPct val="0"/>
            </a:spcBef>
            <a:spcAft>
              <a:spcPct val="35000"/>
            </a:spcAft>
          </a:pPr>
          <a:r>
            <a:rPr lang="en-US" sz="2600" kern="1200" dirty="0" smtClean="0"/>
            <a:t>Organizations may have the necessary resources, but need to be challenged and coached to restructure operations.</a:t>
          </a:r>
          <a:endParaRPr lang="en-US" sz="2600" kern="1200" dirty="0"/>
        </a:p>
      </dsp:txBody>
      <dsp:txXfrm>
        <a:off x="47519" y="1283879"/>
        <a:ext cx="8744162" cy="878402"/>
      </dsp:txXfrm>
    </dsp:sp>
    <dsp:sp modelId="{61FEB073-BAA0-470C-9DA6-CADE7EBBD3E4}">
      <dsp:nvSpPr>
        <dsp:cNvPr id="0" name=""/>
        <dsp:cNvSpPr/>
      </dsp:nvSpPr>
      <dsp:spPr>
        <a:xfrm>
          <a:off x="0" y="3352797"/>
          <a:ext cx="8839200" cy="973440"/>
        </a:xfrm>
        <a:prstGeom prst="roundRect">
          <a:avLst/>
        </a:prstGeom>
        <a:solidFill>
          <a:schemeClr val="accent1">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l" defTabSz="1155700" rtl="0">
            <a:lnSpc>
              <a:spcPct val="90000"/>
            </a:lnSpc>
            <a:spcBef>
              <a:spcPct val="0"/>
            </a:spcBef>
            <a:spcAft>
              <a:spcPct val="35000"/>
            </a:spcAft>
          </a:pPr>
          <a:r>
            <a:rPr lang="en-US" sz="2600" b="1" kern="1200" dirty="0" smtClean="0">
              <a:solidFill>
                <a:schemeClr val="bg1"/>
              </a:solidFill>
            </a:rPr>
            <a:t>Lean methodology adapted to health care works!</a:t>
          </a:r>
          <a:endParaRPr lang="en-US" sz="2600" b="1" kern="1200" dirty="0">
            <a:solidFill>
              <a:schemeClr val="bg1"/>
            </a:solidFill>
          </a:endParaRPr>
        </a:p>
      </dsp:txBody>
      <dsp:txXfrm>
        <a:off x="47519" y="3400316"/>
        <a:ext cx="8744162" cy="878402"/>
      </dsp:txXfrm>
    </dsp:sp>
    <dsp:sp modelId="{F4D0F0A0-41B5-46D6-8B67-33EA04842899}">
      <dsp:nvSpPr>
        <dsp:cNvPr id="0" name=""/>
        <dsp:cNvSpPr/>
      </dsp:nvSpPr>
      <dsp:spPr>
        <a:xfrm>
          <a:off x="0" y="2285998"/>
          <a:ext cx="8839200" cy="973440"/>
        </a:xfrm>
        <a:prstGeom prst="roundRect">
          <a:avLst/>
        </a:prstGeom>
        <a:solidFill>
          <a:schemeClr val="accent1">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l" defTabSz="1155700">
            <a:lnSpc>
              <a:spcPct val="90000"/>
            </a:lnSpc>
            <a:spcBef>
              <a:spcPct val="0"/>
            </a:spcBef>
            <a:spcAft>
              <a:spcPct val="35000"/>
            </a:spcAft>
          </a:pPr>
          <a:r>
            <a:rPr lang="en-US" sz="2600" kern="1200" dirty="0" smtClean="0"/>
            <a:t>Quality improvement does not require expensive innovations to bring creativity to life!</a:t>
          </a:r>
          <a:endParaRPr lang="en-US" sz="2600" kern="1200" dirty="0"/>
        </a:p>
      </dsp:txBody>
      <dsp:txXfrm>
        <a:off x="47519" y="2333517"/>
        <a:ext cx="8744162" cy="87840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9588F0-71C7-48A3-9F40-AB72B026B081}">
      <dsp:nvSpPr>
        <dsp:cNvPr id="0" name=""/>
        <dsp:cNvSpPr/>
      </dsp:nvSpPr>
      <dsp:spPr>
        <a:xfrm rot="5400000">
          <a:off x="727357" y="279422"/>
          <a:ext cx="430807" cy="52362"/>
        </a:xfrm>
        <a:prstGeom prst="rect">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D2FAB78-91BC-4622-9313-0A3CD2E381B6}">
      <dsp:nvSpPr>
        <dsp:cNvPr id="0" name=""/>
        <dsp:cNvSpPr/>
      </dsp:nvSpPr>
      <dsp:spPr>
        <a:xfrm>
          <a:off x="823627" y="291"/>
          <a:ext cx="581805" cy="349083"/>
        </a:xfrm>
        <a:prstGeom prst="roundRect">
          <a:avLst>
            <a:gd name="adj" fmla="val 10000"/>
          </a:avLst>
        </a:prstGeom>
        <a:solidFill>
          <a:schemeClr val="accent2">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smtClean="0"/>
            <a:t>ASO</a:t>
          </a:r>
          <a:endParaRPr lang="en-US" sz="1500" kern="1200" dirty="0"/>
        </a:p>
      </dsp:txBody>
      <dsp:txXfrm>
        <a:off x="833851" y="10515"/>
        <a:ext cx="561357" cy="328635"/>
      </dsp:txXfrm>
    </dsp:sp>
    <dsp:sp modelId="{67328D95-9DF5-492A-A057-173541F76FA2}">
      <dsp:nvSpPr>
        <dsp:cNvPr id="0" name=""/>
        <dsp:cNvSpPr/>
      </dsp:nvSpPr>
      <dsp:spPr>
        <a:xfrm rot="5400000">
          <a:off x="727357" y="715775"/>
          <a:ext cx="430807" cy="52362"/>
        </a:xfrm>
        <a:prstGeom prst="rect">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43EE267-EAB7-49EF-9FF0-55510B683714}">
      <dsp:nvSpPr>
        <dsp:cNvPr id="0" name=""/>
        <dsp:cNvSpPr/>
      </dsp:nvSpPr>
      <dsp:spPr>
        <a:xfrm>
          <a:off x="823627" y="436645"/>
          <a:ext cx="581805" cy="349083"/>
        </a:xfrm>
        <a:prstGeom prst="roundRect">
          <a:avLst>
            <a:gd name="adj" fmla="val 10000"/>
          </a:avLst>
        </a:prstGeom>
        <a:solidFill>
          <a:schemeClr val="accent3">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smtClean="0"/>
            <a:t>ASO</a:t>
          </a:r>
          <a:endParaRPr lang="en-US" sz="1500" kern="1200" dirty="0"/>
        </a:p>
      </dsp:txBody>
      <dsp:txXfrm>
        <a:off x="833851" y="446869"/>
        <a:ext cx="561357" cy="328635"/>
      </dsp:txXfrm>
    </dsp:sp>
    <dsp:sp modelId="{F7A229F0-ED16-4E7A-A7FB-4D0E8666595D}">
      <dsp:nvSpPr>
        <dsp:cNvPr id="0" name=""/>
        <dsp:cNvSpPr/>
      </dsp:nvSpPr>
      <dsp:spPr>
        <a:xfrm>
          <a:off x="945534" y="933952"/>
          <a:ext cx="768254" cy="52362"/>
        </a:xfrm>
        <a:prstGeom prst="rect">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0F1A4CF-C915-4779-8E13-73A7730BED6E}">
      <dsp:nvSpPr>
        <dsp:cNvPr id="0" name=""/>
        <dsp:cNvSpPr/>
      </dsp:nvSpPr>
      <dsp:spPr>
        <a:xfrm>
          <a:off x="823627" y="872999"/>
          <a:ext cx="581805" cy="349083"/>
        </a:xfrm>
        <a:prstGeom prst="roundRect">
          <a:avLst>
            <a:gd name="adj" fmla="val 10000"/>
          </a:avLst>
        </a:prstGeom>
        <a:solidFill>
          <a:schemeClr val="accent4">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smtClean="0"/>
            <a:t>ASO</a:t>
          </a:r>
          <a:endParaRPr lang="en-US" sz="1500" kern="1200" dirty="0"/>
        </a:p>
      </dsp:txBody>
      <dsp:txXfrm>
        <a:off x="833851" y="883223"/>
        <a:ext cx="561357" cy="328635"/>
      </dsp:txXfrm>
    </dsp:sp>
    <dsp:sp modelId="{01A867AF-9249-4BE3-B890-5841630946D8}">
      <dsp:nvSpPr>
        <dsp:cNvPr id="0" name=""/>
        <dsp:cNvSpPr/>
      </dsp:nvSpPr>
      <dsp:spPr>
        <a:xfrm rot="16200000">
          <a:off x="1501158" y="715775"/>
          <a:ext cx="430807" cy="52362"/>
        </a:xfrm>
        <a:prstGeom prst="rect">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A124DFB-9229-4619-BC85-024FC3353D13}">
      <dsp:nvSpPr>
        <dsp:cNvPr id="0" name=""/>
        <dsp:cNvSpPr/>
      </dsp:nvSpPr>
      <dsp:spPr>
        <a:xfrm>
          <a:off x="1597428" y="872999"/>
          <a:ext cx="581805" cy="349083"/>
        </a:xfrm>
        <a:prstGeom prst="roundRect">
          <a:avLst>
            <a:gd name="adj" fmla="val 10000"/>
          </a:avLst>
        </a:prstGeom>
        <a:solidFill>
          <a:schemeClr val="accent5">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smtClean="0"/>
            <a:t>ASO</a:t>
          </a:r>
          <a:endParaRPr lang="en-US" sz="1500" kern="1200" dirty="0"/>
        </a:p>
      </dsp:txBody>
      <dsp:txXfrm>
        <a:off x="1607652" y="883223"/>
        <a:ext cx="561357" cy="328635"/>
      </dsp:txXfrm>
    </dsp:sp>
    <dsp:sp modelId="{5C422F4D-8795-421A-90B0-4A82CB5546D1}">
      <dsp:nvSpPr>
        <dsp:cNvPr id="0" name=""/>
        <dsp:cNvSpPr/>
      </dsp:nvSpPr>
      <dsp:spPr>
        <a:xfrm rot="16200000">
          <a:off x="1501158" y="279422"/>
          <a:ext cx="430807" cy="52362"/>
        </a:xfrm>
        <a:prstGeom prst="rect">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CA23A7E-E38C-4D6C-8936-D0F91E2A3863}">
      <dsp:nvSpPr>
        <dsp:cNvPr id="0" name=""/>
        <dsp:cNvSpPr/>
      </dsp:nvSpPr>
      <dsp:spPr>
        <a:xfrm>
          <a:off x="1597428" y="436645"/>
          <a:ext cx="581805" cy="349083"/>
        </a:xfrm>
        <a:prstGeom prst="roundRect">
          <a:avLst>
            <a:gd name="adj" fmla="val 10000"/>
          </a:avLst>
        </a:prstGeom>
        <a:solidFill>
          <a:schemeClr val="accent6">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smtClean="0"/>
            <a:t>ASO</a:t>
          </a:r>
          <a:endParaRPr lang="en-US" sz="1500" kern="1200" dirty="0"/>
        </a:p>
      </dsp:txBody>
      <dsp:txXfrm>
        <a:off x="1607652" y="446869"/>
        <a:ext cx="561357" cy="328635"/>
      </dsp:txXfrm>
    </dsp:sp>
    <dsp:sp modelId="{ACECC800-FC61-49FF-A39C-4981418CAFA9}">
      <dsp:nvSpPr>
        <dsp:cNvPr id="0" name=""/>
        <dsp:cNvSpPr/>
      </dsp:nvSpPr>
      <dsp:spPr>
        <a:xfrm>
          <a:off x="1719335" y="61245"/>
          <a:ext cx="768254" cy="52362"/>
        </a:xfrm>
        <a:prstGeom prst="rect">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50AD52E-A03D-4584-8D3B-B53E8C3600F6}">
      <dsp:nvSpPr>
        <dsp:cNvPr id="0" name=""/>
        <dsp:cNvSpPr/>
      </dsp:nvSpPr>
      <dsp:spPr>
        <a:xfrm>
          <a:off x="1597428" y="291"/>
          <a:ext cx="581805" cy="349083"/>
        </a:xfrm>
        <a:prstGeom prst="roundRect">
          <a:avLst>
            <a:gd name="adj" fmla="val 10000"/>
          </a:avLst>
        </a:prstGeom>
        <a:solidFill>
          <a:schemeClr val="accent2">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smtClean="0"/>
            <a:t>ASO</a:t>
          </a:r>
          <a:endParaRPr lang="en-US" sz="1500" kern="1200" dirty="0"/>
        </a:p>
      </dsp:txBody>
      <dsp:txXfrm>
        <a:off x="1607652" y="10515"/>
        <a:ext cx="561357" cy="328635"/>
      </dsp:txXfrm>
    </dsp:sp>
    <dsp:sp modelId="{7DA3CF9A-2576-462D-A7C5-193F967AD2C0}">
      <dsp:nvSpPr>
        <dsp:cNvPr id="0" name=""/>
        <dsp:cNvSpPr/>
      </dsp:nvSpPr>
      <dsp:spPr>
        <a:xfrm rot="5400000">
          <a:off x="2274959" y="279422"/>
          <a:ext cx="430807" cy="52362"/>
        </a:xfrm>
        <a:prstGeom prst="rect">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61249F5-05DB-4E5B-BB48-D21FA742E333}">
      <dsp:nvSpPr>
        <dsp:cNvPr id="0" name=""/>
        <dsp:cNvSpPr/>
      </dsp:nvSpPr>
      <dsp:spPr>
        <a:xfrm>
          <a:off x="2371229" y="291"/>
          <a:ext cx="581805" cy="349083"/>
        </a:xfrm>
        <a:prstGeom prst="roundRect">
          <a:avLst>
            <a:gd name="adj" fmla="val 10000"/>
          </a:avLst>
        </a:prstGeom>
        <a:solidFill>
          <a:schemeClr val="accent3">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smtClean="0"/>
            <a:t>ASO</a:t>
          </a:r>
          <a:endParaRPr lang="en-US" sz="1500" kern="1200" dirty="0"/>
        </a:p>
      </dsp:txBody>
      <dsp:txXfrm>
        <a:off x="2381453" y="10515"/>
        <a:ext cx="561357" cy="328635"/>
      </dsp:txXfrm>
    </dsp:sp>
    <dsp:sp modelId="{C026CE3E-BF86-4CA4-8DFB-5CACEBA4CF7C}">
      <dsp:nvSpPr>
        <dsp:cNvPr id="0" name=""/>
        <dsp:cNvSpPr/>
      </dsp:nvSpPr>
      <dsp:spPr>
        <a:xfrm>
          <a:off x="2371229" y="436645"/>
          <a:ext cx="581805" cy="349083"/>
        </a:xfrm>
        <a:prstGeom prst="roundRect">
          <a:avLst>
            <a:gd name="adj" fmla="val 10000"/>
          </a:avLst>
        </a:prstGeom>
        <a:solidFill>
          <a:schemeClr val="accent4">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smtClean="0"/>
            <a:t>ASO</a:t>
          </a:r>
          <a:endParaRPr lang="en-US" sz="1500" kern="1200" dirty="0"/>
        </a:p>
      </dsp:txBody>
      <dsp:txXfrm>
        <a:off x="2381453" y="446869"/>
        <a:ext cx="561357" cy="32863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A9CE64-F986-4F5E-897E-A65D23882C7A}">
      <dsp:nvSpPr>
        <dsp:cNvPr id="0" name=""/>
        <dsp:cNvSpPr/>
      </dsp:nvSpPr>
      <dsp:spPr>
        <a:xfrm>
          <a:off x="1940743" y="284282"/>
          <a:ext cx="753208" cy="753197"/>
        </a:xfrm>
        <a:prstGeom prst="ellipse">
          <a:avLst/>
        </a:prstGeom>
        <a:solidFill>
          <a:schemeClr val="accent2">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sp>
    <dsp:sp modelId="{C42C74D0-85EF-47EB-9EF8-5760218CD97C}">
      <dsp:nvSpPr>
        <dsp:cNvPr id="0" name=""/>
        <dsp:cNvSpPr/>
      </dsp:nvSpPr>
      <dsp:spPr>
        <a:xfrm>
          <a:off x="1965839" y="309393"/>
          <a:ext cx="702849" cy="702975"/>
        </a:xfrm>
        <a:prstGeom prst="ellipse">
          <a:avLst/>
        </a:prstGeom>
        <a:solidFill>
          <a:schemeClr val="lt1">
            <a:alpha val="90000"/>
            <a:hueOff val="0"/>
            <a:satOff val="0"/>
            <a:lumOff val="0"/>
            <a:alphaOff val="0"/>
          </a:schemeClr>
        </a:solidFill>
        <a:ln w="11429" cap="flat" cmpd="sng" algn="ctr">
          <a:solidFill>
            <a:schemeClr val="accent2">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n-US" sz="900" kern="1200" dirty="0" smtClean="0"/>
            <a:t>Hospital-based Clinic</a:t>
          </a:r>
          <a:endParaRPr lang="en-US" sz="900" kern="1200" dirty="0"/>
        </a:p>
      </dsp:txBody>
      <dsp:txXfrm>
        <a:off x="2066389" y="409837"/>
        <a:ext cx="502083" cy="502087"/>
      </dsp:txXfrm>
    </dsp:sp>
    <dsp:sp modelId="{16DED062-0DC1-414F-986E-56CB87AE7C29}">
      <dsp:nvSpPr>
        <dsp:cNvPr id="0" name=""/>
        <dsp:cNvSpPr/>
      </dsp:nvSpPr>
      <dsp:spPr>
        <a:xfrm rot="2700000">
          <a:off x="1162510" y="284198"/>
          <a:ext cx="753233" cy="753233"/>
        </a:xfrm>
        <a:prstGeom prst="teardrop">
          <a:avLst>
            <a:gd name="adj" fmla="val 100000"/>
          </a:avLst>
        </a:prstGeom>
        <a:solidFill>
          <a:schemeClr val="accent3">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sp>
    <dsp:sp modelId="{FBBB7041-5065-4C1B-BB35-C386B28A6DFF}">
      <dsp:nvSpPr>
        <dsp:cNvPr id="0" name=""/>
        <dsp:cNvSpPr/>
      </dsp:nvSpPr>
      <dsp:spPr>
        <a:xfrm>
          <a:off x="1187702" y="309393"/>
          <a:ext cx="702849" cy="702975"/>
        </a:xfrm>
        <a:prstGeom prst="ellipse">
          <a:avLst/>
        </a:prstGeom>
        <a:solidFill>
          <a:schemeClr val="lt1">
            <a:alpha val="90000"/>
            <a:hueOff val="0"/>
            <a:satOff val="0"/>
            <a:lumOff val="0"/>
            <a:alphaOff val="0"/>
          </a:schemeClr>
        </a:solidFill>
        <a:ln w="11429" cap="flat" cmpd="sng" algn="ctr">
          <a:solidFill>
            <a:schemeClr val="accent3">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n-US" sz="900" kern="1200" dirty="0" smtClean="0"/>
            <a:t>Hospital-based Clinic</a:t>
          </a:r>
          <a:endParaRPr lang="en-US" sz="900" kern="1200" dirty="0"/>
        </a:p>
      </dsp:txBody>
      <dsp:txXfrm>
        <a:off x="1288085" y="409837"/>
        <a:ext cx="502083" cy="50208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8E1E55-CB35-45B3-AE58-3DC8D885D2F0}">
      <dsp:nvSpPr>
        <dsp:cNvPr id="0" name=""/>
        <dsp:cNvSpPr/>
      </dsp:nvSpPr>
      <dsp:spPr>
        <a:xfrm rot="16200000">
          <a:off x="1322" y="558601"/>
          <a:ext cx="2946796" cy="2946796"/>
        </a:xfrm>
        <a:prstGeom prst="downArrow">
          <a:avLst>
            <a:gd name="adj1" fmla="val 50000"/>
            <a:gd name="adj2" fmla="val 35000"/>
          </a:avLst>
        </a:prstGeom>
        <a:solidFill>
          <a:schemeClr val="accent2">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000" kern="1200" smtClean="0"/>
            <a:t>On-site coaching to HIV/AIDS clinic to restructure processes</a:t>
          </a:r>
          <a:endParaRPr lang="en-US" sz="2000" kern="1200" dirty="0" smtClean="0"/>
        </a:p>
      </dsp:txBody>
      <dsp:txXfrm rot="5400000">
        <a:off x="1323" y="1295299"/>
        <a:ext cx="2431107" cy="1473398"/>
      </dsp:txXfrm>
    </dsp:sp>
    <dsp:sp modelId="{FDEF7D7C-4473-4DF4-9A37-4A477138605D}">
      <dsp:nvSpPr>
        <dsp:cNvPr id="0" name=""/>
        <dsp:cNvSpPr/>
      </dsp:nvSpPr>
      <dsp:spPr>
        <a:xfrm rot="5400000">
          <a:off x="3147880" y="558601"/>
          <a:ext cx="2946796" cy="2946796"/>
        </a:xfrm>
        <a:prstGeom prst="downArrow">
          <a:avLst>
            <a:gd name="adj1" fmla="val 50000"/>
            <a:gd name="adj2" fmla="val 35000"/>
          </a:avLst>
        </a:prstGeom>
        <a:solidFill>
          <a:schemeClr val="accent3">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000" kern="1200" smtClean="0"/>
            <a:t>Activating the Ryan White Part B Network</a:t>
          </a:r>
          <a:endParaRPr lang="en-US" sz="2000" kern="1200" dirty="0" smtClean="0"/>
        </a:p>
      </dsp:txBody>
      <dsp:txXfrm rot="-5400000">
        <a:off x="3663570" y="1295300"/>
        <a:ext cx="2431107" cy="147339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7B1598-6C0D-4297-99D6-2CEB1A791D1D}">
      <dsp:nvSpPr>
        <dsp:cNvPr id="0" name=""/>
        <dsp:cNvSpPr/>
      </dsp:nvSpPr>
      <dsp:spPr>
        <a:xfrm rot="5400000">
          <a:off x="2376916" y="-738354"/>
          <a:ext cx="738664" cy="2584704"/>
        </a:xfrm>
        <a:prstGeom prst="round2SameRect">
          <a:avLst/>
        </a:prstGeom>
        <a:solidFill>
          <a:schemeClr val="accent1">
            <a:alpha val="90000"/>
            <a:tint val="40000"/>
            <a:hueOff val="0"/>
            <a:satOff val="0"/>
            <a:lumOff val="0"/>
            <a:alphaOff val="0"/>
          </a:schemeClr>
        </a:solidFill>
        <a:ln w="11429" cap="flat" cmpd="sng" algn="ctr">
          <a:solidFill>
            <a:schemeClr val="accent1">
              <a:alpha val="90000"/>
              <a:tint val="40000"/>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txBody>
        <a:bodyPr spcFirstLastPara="0" vert="horz" wrap="square" lIns="76200" tIns="38100" rIns="76200" bIns="38100" numCol="1" spcCol="1270" anchor="ctr" anchorCtr="0">
          <a:noAutofit/>
        </a:bodyPr>
        <a:lstStyle/>
        <a:p>
          <a:pPr marL="228600" lvl="1" indent="-228600" algn="l" defTabSz="889000" rtl="0">
            <a:lnSpc>
              <a:spcPct val="90000"/>
            </a:lnSpc>
            <a:spcBef>
              <a:spcPct val="0"/>
            </a:spcBef>
            <a:spcAft>
              <a:spcPct val="15000"/>
            </a:spcAft>
            <a:buChar char="••"/>
          </a:pPr>
          <a:r>
            <a:rPr lang="en-US" sz="2000" kern="1200" smtClean="0"/>
            <a:t>Perform the job</a:t>
          </a:r>
          <a:endParaRPr lang="en-US" sz="2000" kern="1200"/>
        </a:p>
        <a:p>
          <a:pPr marL="228600" lvl="1" indent="-228600" algn="l" defTabSz="889000" rtl="0">
            <a:lnSpc>
              <a:spcPct val="90000"/>
            </a:lnSpc>
            <a:spcBef>
              <a:spcPct val="0"/>
            </a:spcBef>
            <a:spcAft>
              <a:spcPct val="15000"/>
            </a:spcAft>
            <a:buChar char="••"/>
          </a:pPr>
          <a:r>
            <a:rPr lang="en-US" sz="2000" kern="1200" smtClean="0"/>
            <a:t>Improve the job</a:t>
          </a:r>
          <a:endParaRPr lang="en-US" sz="2000" kern="1200"/>
        </a:p>
      </dsp:txBody>
      <dsp:txXfrm rot="-5400000">
        <a:off x="1453897" y="220724"/>
        <a:ext cx="2548645" cy="666546"/>
      </dsp:txXfrm>
    </dsp:sp>
    <dsp:sp modelId="{CEDFF3B2-868E-44B7-8B87-3C07BFDE15C4}">
      <dsp:nvSpPr>
        <dsp:cNvPr id="0" name=""/>
        <dsp:cNvSpPr/>
      </dsp:nvSpPr>
      <dsp:spPr>
        <a:xfrm>
          <a:off x="0" y="0"/>
          <a:ext cx="1453896" cy="923330"/>
        </a:xfrm>
        <a:prstGeom prst="roundRect">
          <a:avLst/>
        </a:prstGeom>
        <a:solidFill>
          <a:schemeClr val="accent1">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57150" rIns="114300" bIns="57150" numCol="1" spcCol="1270" anchor="ctr" anchorCtr="0">
          <a:noAutofit/>
        </a:bodyPr>
        <a:lstStyle/>
        <a:p>
          <a:pPr lvl="0" algn="ctr" defTabSz="1333500" rtl="0">
            <a:lnSpc>
              <a:spcPct val="90000"/>
            </a:lnSpc>
            <a:spcBef>
              <a:spcPct val="0"/>
            </a:spcBef>
            <a:spcAft>
              <a:spcPct val="35000"/>
            </a:spcAft>
          </a:pPr>
          <a:r>
            <a:rPr lang="en-US" sz="3000" kern="1200" smtClean="0"/>
            <a:t>2 jobs:</a:t>
          </a:r>
          <a:endParaRPr lang="en-US" sz="3000" kern="1200"/>
        </a:p>
      </dsp:txBody>
      <dsp:txXfrm>
        <a:off x="45073" y="45073"/>
        <a:ext cx="1363750" cy="83318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836D4B-7F16-4C29-A494-0A181C6624EA}">
      <dsp:nvSpPr>
        <dsp:cNvPr id="0" name=""/>
        <dsp:cNvSpPr/>
      </dsp:nvSpPr>
      <dsp:spPr>
        <a:xfrm>
          <a:off x="3620426" y="2104341"/>
          <a:ext cx="1668780" cy="1668780"/>
        </a:xfrm>
        <a:prstGeom prst="roundRect">
          <a:avLst/>
        </a:prstGeom>
        <a:blipFill rotWithShape="0">
          <a:blip xmlns:r="http://schemas.openxmlformats.org/officeDocument/2006/relationships" r:embed="rId1"/>
          <a:stretch>
            <a:fillRect/>
          </a:stretch>
        </a:blip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1200150">
            <a:lnSpc>
              <a:spcPct val="90000"/>
            </a:lnSpc>
            <a:spcBef>
              <a:spcPct val="0"/>
            </a:spcBef>
            <a:spcAft>
              <a:spcPct val="35000"/>
            </a:spcAft>
          </a:pPr>
          <a:r>
            <a:rPr lang="en-US" sz="2700" b="1" kern="1200" dirty="0" smtClean="0">
              <a:solidFill>
                <a:schemeClr val="tx1"/>
              </a:solidFill>
            </a:rPr>
            <a:t>WASTE</a:t>
          </a:r>
          <a:endParaRPr lang="en-US" sz="2700" b="1" kern="1200" dirty="0">
            <a:solidFill>
              <a:schemeClr val="tx1"/>
            </a:solidFill>
          </a:endParaRPr>
        </a:p>
      </dsp:txBody>
      <dsp:txXfrm>
        <a:off x="3701889" y="2185804"/>
        <a:ext cx="1505854" cy="1505854"/>
      </dsp:txXfrm>
    </dsp:sp>
    <dsp:sp modelId="{45832C29-441F-4769-B120-71CA575C3F4A}">
      <dsp:nvSpPr>
        <dsp:cNvPr id="0" name=""/>
        <dsp:cNvSpPr/>
      </dsp:nvSpPr>
      <dsp:spPr>
        <a:xfrm rot="17479075">
          <a:off x="4530123" y="1737966"/>
          <a:ext cx="786568" cy="0"/>
        </a:xfrm>
        <a:custGeom>
          <a:avLst/>
          <a:gdLst/>
          <a:ahLst/>
          <a:cxnLst/>
          <a:rect l="0" t="0" r="0" b="0"/>
          <a:pathLst>
            <a:path>
              <a:moveTo>
                <a:pt x="0" y="0"/>
              </a:moveTo>
              <a:lnTo>
                <a:pt x="786568" y="0"/>
              </a:lnTo>
            </a:path>
          </a:pathLst>
        </a:custGeom>
        <a:noFill/>
        <a:ln w="11429" cap="flat" cmpd="sng" algn="ctr">
          <a:solidFill>
            <a:schemeClr val="accent2">
              <a:hueOff val="0"/>
              <a:satOff val="0"/>
              <a:lumOff val="0"/>
              <a:alphaOff val="0"/>
            </a:schemeClr>
          </a:solidFill>
          <a:prstDash val="sysDash"/>
        </a:ln>
        <a:effectLst/>
      </dsp:spPr>
      <dsp:style>
        <a:lnRef idx="2">
          <a:scrgbClr r="0" g="0" b="0"/>
        </a:lnRef>
        <a:fillRef idx="0">
          <a:scrgbClr r="0" g="0" b="0"/>
        </a:fillRef>
        <a:effectRef idx="0">
          <a:scrgbClr r="0" g="0" b="0"/>
        </a:effectRef>
        <a:fontRef idx="minor"/>
      </dsp:style>
    </dsp:sp>
    <dsp:sp modelId="{86E786EF-3CDC-40EC-8643-0DC655E29022}">
      <dsp:nvSpPr>
        <dsp:cNvPr id="0" name=""/>
        <dsp:cNvSpPr/>
      </dsp:nvSpPr>
      <dsp:spPr>
        <a:xfrm>
          <a:off x="4495801" y="551042"/>
          <a:ext cx="1461378" cy="820549"/>
        </a:xfrm>
        <a:prstGeom prst="roundRect">
          <a:avLst/>
        </a:prstGeom>
        <a:solidFill>
          <a:schemeClr val="accent3">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800100">
            <a:lnSpc>
              <a:spcPct val="90000"/>
            </a:lnSpc>
            <a:spcBef>
              <a:spcPct val="0"/>
            </a:spcBef>
            <a:spcAft>
              <a:spcPct val="35000"/>
            </a:spcAft>
          </a:pPr>
          <a:r>
            <a:rPr lang="en-US" sz="1800" kern="1200" dirty="0" smtClean="0"/>
            <a:t>Unnecessary Transport</a:t>
          </a:r>
          <a:endParaRPr lang="en-US" sz="1800" kern="1200" dirty="0"/>
        </a:p>
      </dsp:txBody>
      <dsp:txXfrm>
        <a:off x="4535857" y="591098"/>
        <a:ext cx="1381266" cy="740437"/>
      </dsp:txXfrm>
    </dsp:sp>
    <dsp:sp modelId="{F271F01D-4A98-4A76-8A2C-0D8FC61AC9A0}">
      <dsp:nvSpPr>
        <dsp:cNvPr id="0" name=""/>
        <dsp:cNvSpPr/>
      </dsp:nvSpPr>
      <dsp:spPr>
        <a:xfrm rot="20124010">
          <a:off x="5255329" y="2401346"/>
          <a:ext cx="746494" cy="0"/>
        </a:xfrm>
        <a:custGeom>
          <a:avLst/>
          <a:gdLst/>
          <a:ahLst/>
          <a:cxnLst/>
          <a:rect l="0" t="0" r="0" b="0"/>
          <a:pathLst>
            <a:path>
              <a:moveTo>
                <a:pt x="0" y="0"/>
              </a:moveTo>
              <a:lnTo>
                <a:pt x="746494" y="0"/>
              </a:lnTo>
            </a:path>
          </a:pathLst>
        </a:custGeom>
        <a:noFill/>
        <a:ln w="11429" cap="flat" cmpd="sng" algn="ctr">
          <a:solidFill>
            <a:schemeClr val="accent2">
              <a:hueOff val="0"/>
              <a:satOff val="0"/>
              <a:lumOff val="0"/>
              <a:alphaOff val="0"/>
            </a:schemeClr>
          </a:solidFill>
          <a:prstDash val="sysDash"/>
        </a:ln>
        <a:effectLst/>
      </dsp:spPr>
      <dsp:style>
        <a:lnRef idx="2">
          <a:scrgbClr r="0" g="0" b="0"/>
        </a:lnRef>
        <a:fillRef idx="0">
          <a:scrgbClr r="0" g="0" b="0"/>
        </a:fillRef>
        <a:effectRef idx="0">
          <a:scrgbClr r="0" g="0" b="0"/>
        </a:effectRef>
        <a:fontRef idx="minor"/>
      </dsp:style>
    </dsp:sp>
    <dsp:sp modelId="{E5B4ED05-B3FD-4791-8682-A0CA5D43B9AD}">
      <dsp:nvSpPr>
        <dsp:cNvPr id="0" name=""/>
        <dsp:cNvSpPr/>
      </dsp:nvSpPr>
      <dsp:spPr>
        <a:xfrm>
          <a:off x="5967947" y="1469611"/>
          <a:ext cx="1449023" cy="889311"/>
        </a:xfrm>
        <a:prstGeom prst="roundRect">
          <a:avLst/>
        </a:prstGeom>
        <a:solidFill>
          <a:schemeClr val="accent4">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lvl="0" algn="ctr" defTabSz="711200">
            <a:lnSpc>
              <a:spcPct val="90000"/>
            </a:lnSpc>
            <a:spcBef>
              <a:spcPct val="0"/>
            </a:spcBef>
            <a:spcAft>
              <a:spcPct val="35000"/>
            </a:spcAft>
          </a:pPr>
          <a:r>
            <a:rPr lang="en-US" sz="1600" kern="1200" dirty="0" smtClean="0"/>
            <a:t>Unnecessary Motion</a:t>
          </a:r>
          <a:endParaRPr lang="en-US" sz="1600" kern="1200" dirty="0"/>
        </a:p>
      </dsp:txBody>
      <dsp:txXfrm>
        <a:off x="6011360" y="1513024"/>
        <a:ext cx="1362197" cy="802485"/>
      </dsp:txXfrm>
    </dsp:sp>
    <dsp:sp modelId="{97FFA1D3-D42F-4CC5-A1AF-6E87B9CEE55A}">
      <dsp:nvSpPr>
        <dsp:cNvPr id="0" name=""/>
        <dsp:cNvSpPr/>
      </dsp:nvSpPr>
      <dsp:spPr>
        <a:xfrm rot="805479">
          <a:off x="5275897" y="3250980"/>
          <a:ext cx="974210" cy="0"/>
        </a:xfrm>
        <a:custGeom>
          <a:avLst/>
          <a:gdLst/>
          <a:ahLst/>
          <a:cxnLst/>
          <a:rect l="0" t="0" r="0" b="0"/>
          <a:pathLst>
            <a:path>
              <a:moveTo>
                <a:pt x="0" y="0"/>
              </a:moveTo>
              <a:lnTo>
                <a:pt x="974210" y="0"/>
              </a:lnTo>
            </a:path>
          </a:pathLst>
        </a:custGeom>
        <a:noFill/>
        <a:ln w="11429" cap="flat" cmpd="sng" algn="ctr">
          <a:solidFill>
            <a:schemeClr val="accent2">
              <a:hueOff val="0"/>
              <a:satOff val="0"/>
              <a:lumOff val="0"/>
              <a:alphaOff val="0"/>
            </a:schemeClr>
          </a:solidFill>
          <a:prstDash val="sysDash"/>
        </a:ln>
        <a:effectLst/>
      </dsp:spPr>
      <dsp:style>
        <a:lnRef idx="2">
          <a:scrgbClr r="0" g="0" b="0"/>
        </a:lnRef>
        <a:fillRef idx="0">
          <a:scrgbClr r="0" g="0" b="0"/>
        </a:fillRef>
        <a:effectRef idx="0">
          <a:scrgbClr r="0" g="0" b="0"/>
        </a:effectRef>
        <a:fontRef idx="minor"/>
      </dsp:style>
    </dsp:sp>
    <dsp:sp modelId="{C55E1760-EAB7-4A23-81A7-393E1966E537}">
      <dsp:nvSpPr>
        <dsp:cNvPr id="0" name=""/>
        <dsp:cNvSpPr/>
      </dsp:nvSpPr>
      <dsp:spPr>
        <a:xfrm>
          <a:off x="6236797" y="3200403"/>
          <a:ext cx="1556807" cy="698924"/>
        </a:xfrm>
        <a:prstGeom prst="roundRect">
          <a:avLst/>
        </a:prstGeom>
        <a:solidFill>
          <a:schemeClr val="accent5">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1066800">
            <a:lnSpc>
              <a:spcPct val="90000"/>
            </a:lnSpc>
            <a:spcBef>
              <a:spcPct val="0"/>
            </a:spcBef>
            <a:spcAft>
              <a:spcPct val="35000"/>
            </a:spcAft>
          </a:pPr>
          <a:r>
            <a:rPr lang="en-US" sz="2400" kern="1200" dirty="0" smtClean="0"/>
            <a:t>Inventory</a:t>
          </a:r>
          <a:endParaRPr lang="en-US" sz="2400" kern="1200" dirty="0"/>
        </a:p>
      </dsp:txBody>
      <dsp:txXfrm>
        <a:off x="6270916" y="3234522"/>
        <a:ext cx="1488569" cy="630686"/>
      </dsp:txXfrm>
    </dsp:sp>
    <dsp:sp modelId="{4780D55E-FE67-41EB-AB5A-B5B029BC90DC}">
      <dsp:nvSpPr>
        <dsp:cNvPr id="0" name=""/>
        <dsp:cNvSpPr/>
      </dsp:nvSpPr>
      <dsp:spPr>
        <a:xfrm rot="3461817">
          <a:off x="4804299" y="4096362"/>
          <a:ext cx="764854" cy="0"/>
        </a:xfrm>
        <a:custGeom>
          <a:avLst/>
          <a:gdLst/>
          <a:ahLst/>
          <a:cxnLst/>
          <a:rect l="0" t="0" r="0" b="0"/>
          <a:pathLst>
            <a:path>
              <a:moveTo>
                <a:pt x="0" y="0"/>
              </a:moveTo>
              <a:lnTo>
                <a:pt x="764854" y="0"/>
              </a:lnTo>
            </a:path>
          </a:pathLst>
        </a:custGeom>
        <a:noFill/>
        <a:ln w="11429" cap="flat" cmpd="sng" algn="ctr">
          <a:solidFill>
            <a:schemeClr val="accent2">
              <a:hueOff val="0"/>
              <a:satOff val="0"/>
              <a:lumOff val="0"/>
              <a:alphaOff val="0"/>
            </a:schemeClr>
          </a:solidFill>
          <a:prstDash val="sysDash"/>
        </a:ln>
        <a:effectLst/>
      </dsp:spPr>
      <dsp:style>
        <a:lnRef idx="2">
          <a:scrgbClr r="0" g="0" b="0"/>
        </a:lnRef>
        <a:fillRef idx="0">
          <a:scrgbClr r="0" g="0" b="0"/>
        </a:fillRef>
        <a:effectRef idx="0">
          <a:scrgbClr r="0" g="0" b="0"/>
        </a:effectRef>
        <a:fontRef idx="minor"/>
      </dsp:style>
    </dsp:sp>
    <dsp:sp modelId="{3A3ADC0F-5C29-4746-87B0-265E7B6483DF}">
      <dsp:nvSpPr>
        <dsp:cNvPr id="0" name=""/>
        <dsp:cNvSpPr/>
      </dsp:nvSpPr>
      <dsp:spPr>
        <a:xfrm>
          <a:off x="4952997" y="4419602"/>
          <a:ext cx="1282205" cy="642170"/>
        </a:xfrm>
        <a:prstGeom prst="roundRect">
          <a:avLst/>
        </a:prstGeom>
        <a:solidFill>
          <a:schemeClr val="accent6">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933450">
            <a:lnSpc>
              <a:spcPct val="90000"/>
            </a:lnSpc>
            <a:spcBef>
              <a:spcPct val="0"/>
            </a:spcBef>
            <a:spcAft>
              <a:spcPct val="35000"/>
            </a:spcAft>
          </a:pPr>
          <a:r>
            <a:rPr lang="en-US" sz="2100" kern="1200" dirty="0" smtClean="0"/>
            <a:t>Defects</a:t>
          </a:r>
          <a:endParaRPr lang="en-US" sz="2100" kern="1200" dirty="0"/>
        </a:p>
      </dsp:txBody>
      <dsp:txXfrm>
        <a:off x="4984345" y="4450950"/>
        <a:ext cx="1219509" cy="579474"/>
      </dsp:txXfrm>
    </dsp:sp>
    <dsp:sp modelId="{4170B4B7-4FB3-4C65-96AF-00CB5DD23086}">
      <dsp:nvSpPr>
        <dsp:cNvPr id="0" name=""/>
        <dsp:cNvSpPr/>
      </dsp:nvSpPr>
      <dsp:spPr>
        <a:xfrm rot="6384559">
          <a:off x="3776932" y="4096366"/>
          <a:ext cx="673939" cy="0"/>
        </a:xfrm>
        <a:custGeom>
          <a:avLst/>
          <a:gdLst/>
          <a:ahLst/>
          <a:cxnLst/>
          <a:rect l="0" t="0" r="0" b="0"/>
          <a:pathLst>
            <a:path>
              <a:moveTo>
                <a:pt x="0" y="0"/>
              </a:moveTo>
              <a:lnTo>
                <a:pt x="673939" y="0"/>
              </a:lnTo>
            </a:path>
          </a:pathLst>
        </a:custGeom>
        <a:noFill/>
        <a:ln w="11429" cap="flat" cmpd="sng" algn="ctr">
          <a:solidFill>
            <a:schemeClr val="accent2">
              <a:hueOff val="0"/>
              <a:satOff val="0"/>
              <a:lumOff val="0"/>
              <a:alphaOff val="0"/>
            </a:schemeClr>
          </a:solidFill>
          <a:prstDash val="sysDash"/>
        </a:ln>
        <a:effectLst/>
      </dsp:spPr>
      <dsp:style>
        <a:lnRef idx="2">
          <a:scrgbClr r="0" g="0" b="0"/>
        </a:lnRef>
        <a:fillRef idx="0">
          <a:scrgbClr r="0" g="0" b="0"/>
        </a:fillRef>
        <a:effectRef idx="0">
          <a:scrgbClr r="0" g="0" b="0"/>
        </a:effectRef>
        <a:fontRef idx="minor"/>
      </dsp:style>
    </dsp:sp>
    <dsp:sp modelId="{72F97907-3299-4196-8DBF-FD3A1E785F32}">
      <dsp:nvSpPr>
        <dsp:cNvPr id="0" name=""/>
        <dsp:cNvSpPr/>
      </dsp:nvSpPr>
      <dsp:spPr>
        <a:xfrm>
          <a:off x="3200401" y="4419610"/>
          <a:ext cx="1455587" cy="614710"/>
        </a:xfrm>
        <a:prstGeom prst="roundRect">
          <a:avLst/>
        </a:prstGeom>
        <a:solidFill>
          <a:schemeClr val="accent2">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933450">
            <a:lnSpc>
              <a:spcPct val="90000"/>
            </a:lnSpc>
            <a:spcBef>
              <a:spcPct val="0"/>
            </a:spcBef>
            <a:spcAft>
              <a:spcPct val="35000"/>
            </a:spcAft>
          </a:pPr>
          <a:r>
            <a:rPr lang="en-US" sz="2100" kern="1200" dirty="0" smtClean="0"/>
            <a:t>Waiting</a:t>
          </a:r>
          <a:endParaRPr lang="en-US" sz="2100" kern="1200" dirty="0"/>
        </a:p>
      </dsp:txBody>
      <dsp:txXfrm>
        <a:off x="3230409" y="4449618"/>
        <a:ext cx="1395571" cy="554694"/>
      </dsp:txXfrm>
    </dsp:sp>
    <dsp:sp modelId="{228D1297-ED8B-409A-A505-119DBA1C69A4}">
      <dsp:nvSpPr>
        <dsp:cNvPr id="0" name=""/>
        <dsp:cNvSpPr/>
      </dsp:nvSpPr>
      <dsp:spPr>
        <a:xfrm rot="9483048">
          <a:off x="2810195" y="3432107"/>
          <a:ext cx="840700" cy="0"/>
        </a:xfrm>
        <a:custGeom>
          <a:avLst/>
          <a:gdLst/>
          <a:ahLst/>
          <a:cxnLst/>
          <a:rect l="0" t="0" r="0" b="0"/>
          <a:pathLst>
            <a:path>
              <a:moveTo>
                <a:pt x="0" y="0"/>
              </a:moveTo>
              <a:lnTo>
                <a:pt x="840700" y="0"/>
              </a:lnTo>
            </a:path>
          </a:pathLst>
        </a:custGeom>
        <a:noFill/>
        <a:ln w="11429" cap="flat" cmpd="sng" algn="ctr">
          <a:solidFill>
            <a:schemeClr val="accent2">
              <a:hueOff val="0"/>
              <a:satOff val="0"/>
              <a:lumOff val="0"/>
              <a:alphaOff val="0"/>
            </a:schemeClr>
          </a:solidFill>
          <a:prstDash val="sysDash"/>
        </a:ln>
        <a:effectLst/>
      </dsp:spPr>
      <dsp:style>
        <a:lnRef idx="2">
          <a:scrgbClr r="0" g="0" b="0"/>
        </a:lnRef>
        <a:fillRef idx="0">
          <a:scrgbClr r="0" g="0" b="0"/>
        </a:fillRef>
        <a:effectRef idx="0">
          <a:scrgbClr r="0" g="0" b="0"/>
        </a:effectRef>
        <a:fontRef idx="minor"/>
      </dsp:style>
    </dsp:sp>
    <dsp:sp modelId="{C32BA2F4-6A3D-4D86-9B33-6B4ACDA0E493}">
      <dsp:nvSpPr>
        <dsp:cNvPr id="0" name=""/>
        <dsp:cNvSpPr/>
      </dsp:nvSpPr>
      <dsp:spPr>
        <a:xfrm>
          <a:off x="1447790" y="3450814"/>
          <a:ext cx="1392873" cy="838148"/>
        </a:xfrm>
        <a:prstGeom prst="roundRect">
          <a:avLst/>
        </a:prstGeom>
        <a:solidFill>
          <a:schemeClr val="accent3">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800100">
            <a:lnSpc>
              <a:spcPct val="90000"/>
            </a:lnSpc>
            <a:spcBef>
              <a:spcPct val="0"/>
            </a:spcBef>
            <a:spcAft>
              <a:spcPct val="35000"/>
            </a:spcAft>
          </a:pPr>
          <a:r>
            <a:rPr lang="en-US" sz="1800" kern="1200" dirty="0" smtClean="0"/>
            <a:t>Redundant Work</a:t>
          </a:r>
          <a:endParaRPr lang="en-US" sz="1800" kern="1200" dirty="0"/>
        </a:p>
      </dsp:txBody>
      <dsp:txXfrm>
        <a:off x="1488705" y="3491729"/>
        <a:ext cx="1311043" cy="756318"/>
      </dsp:txXfrm>
    </dsp:sp>
    <dsp:sp modelId="{80844A44-C622-48BF-AC12-FE2592905448}">
      <dsp:nvSpPr>
        <dsp:cNvPr id="0" name=""/>
        <dsp:cNvSpPr/>
      </dsp:nvSpPr>
      <dsp:spPr>
        <a:xfrm rot="11955723">
          <a:off x="2500429" y="2457095"/>
          <a:ext cx="1152249" cy="0"/>
        </a:xfrm>
        <a:custGeom>
          <a:avLst/>
          <a:gdLst/>
          <a:ahLst/>
          <a:cxnLst/>
          <a:rect l="0" t="0" r="0" b="0"/>
          <a:pathLst>
            <a:path>
              <a:moveTo>
                <a:pt x="0" y="0"/>
              </a:moveTo>
              <a:lnTo>
                <a:pt x="1152249" y="0"/>
              </a:lnTo>
            </a:path>
          </a:pathLst>
        </a:custGeom>
        <a:noFill/>
        <a:ln w="11429" cap="flat" cmpd="sng" algn="ctr">
          <a:solidFill>
            <a:schemeClr val="accent2">
              <a:hueOff val="0"/>
              <a:satOff val="0"/>
              <a:lumOff val="0"/>
              <a:alphaOff val="0"/>
            </a:schemeClr>
          </a:solidFill>
          <a:prstDash val="sysDash"/>
        </a:ln>
        <a:effectLst/>
      </dsp:spPr>
      <dsp:style>
        <a:lnRef idx="2">
          <a:scrgbClr r="0" g="0" b="0"/>
        </a:lnRef>
        <a:fillRef idx="0">
          <a:scrgbClr r="0" g="0" b="0"/>
        </a:fillRef>
        <a:effectRef idx="0">
          <a:scrgbClr r="0" g="0" b="0"/>
        </a:effectRef>
        <a:fontRef idx="minor"/>
      </dsp:style>
    </dsp:sp>
    <dsp:sp modelId="{33FFD6FB-9D2D-4E03-8E08-0855ED316602}">
      <dsp:nvSpPr>
        <dsp:cNvPr id="0" name=""/>
        <dsp:cNvSpPr/>
      </dsp:nvSpPr>
      <dsp:spPr>
        <a:xfrm>
          <a:off x="1219201" y="1600206"/>
          <a:ext cx="1313478" cy="874664"/>
        </a:xfrm>
        <a:prstGeom prst="roundRect">
          <a:avLst/>
        </a:prstGeom>
        <a:solidFill>
          <a:schemeClr val="accent4">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800100">
            <a:lnSpc>
              <a:spcPct val="90000"/>
            </a:lnSpc>
            <a:spcBef>
              <a:spcPct val="0"/>
            </a:spcBef>
            <a:spcAft>
              <a:spcPct val="35000"/>
            </a:spcAft>
          </a:pPr>
          <a:r>
            <a:rPr lang="en-US" sz="1800" kern="1200" dirty="0" smtClean="0"/>
            <a:t>Over or Incorrect Processing</a:t>
          </a:r>
          <a:endParaRPr lang="en-US" sz="1800" kern="1200" dirty="0"/>
        </a:p>
      </dsp:txBody>
      <dsp:txXfrm>
        <a:off x="1261899" y="1642904"/>
        <a:ext cx="1228082" cy="78926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680B10-779D-4200-81F6-F7A5DF950032}">
      <dsp:nvSpPr>
        <dsp:cNvPr id="0" name=""/>
        <dsp:cNvSpPr/>
      </dsp:nvSpPr>
      <dsp:spPr>
        <a:xfrm>
          <a:off x="1600199" y="1524317"/>
          <a:ext cx="1066799" cy="1066800"/>
        </a:xfrm>
        <a:prstGeom prst="ellipse">
          <a:avLst/>
        </a:prstGeom>
        <a:solidFill>
          <a:schemeClr val="accent1">
            <a:alpha val="50000"/>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tx1"/>
        </a:fontRef>
      </dsp:style>
    </dsp:sp>
    <dsp:sp modelId="{105659C9-4638-4F54-B6EA-E51F0939751B}">
      <dsp:nvSpPr>
        <dsp:cNvPr id="0" name=""/>
        <dsp:cNvSpPr/>
      </dsp:nvSpPr>
      <dsp:spPr>
        <a:xfrm>
          <a:off x="1514855" y="655637"/>
          <a:ext cx="1237488" cy="716280"/>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2444750">
            <a:lnSpc>
              <a:spcPct val="90000"/>
            </a:lnSpc>
            <a:spcBef>
              <a:spcPct val="0"/>
            </a:spcBef>
            <a:spcAft>
              <a:spcPct val="35000"/>
            </a:spcAft>
          </a:pPr>
          <a:endParaRPr lang="en-US" sz="5500" kern="1200"/>
        </a:p>
      </dsp:txBody>
      <dsp:txXfrm>
        <a:off x="1514855" y="655637"/>
        <a:ext cx="1237488" cy="716280"/>
      </dsp:txXfrm>
    </dsp:sp>
    <dsp:sp modelId="{CD763DFE-63A6-471E-828D-E0CC8111AC82}">
      <dsp:nvSpPr>
        <dsp:cNvPr id="0" name=""/>
        <dsp:cNvSpPr/>
      </dsp:nvSpPr>
      <dsp:spPr>
        <a:xfrm>
          <a:off x="2006010" y="1819059"/>
          <a:ext cx="1066799" cy="1066800"/>
        </a:xfrm>
        <a:prstGeom prst="ellipse">
          <a:avLst/>
        </a:prstGeom>
        <a:solidFill>
          <a:schemeClr val="accent1">
            <a:alpha val="50000"/>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tx1"/>
        </a:fontRef>
      </dsp:style>
    </dsp:sp>
    <dsp:sp modelId="{E8C9B418-539F-4814-A614-169C26ED4AA2}">
      <dsp:nvSpPr>
        <dsp:cNvPr id="0" name=""/>
        <dsp:cNvSpPr/>
      </dsp:nvSpPr>
      <dsp:spPr>
        <a:xfrm>
          <a:off x="3157727" y="1600517"/>
          <a:ext cx="1109472" cy="777239"/>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2622550">
            <a:lnSpc>
              <a:spcPct val="90000"/>
            </a:lnSpc>
            <a:spcBef>
              <a:spcPct val="0"/>
            </a:spcBef>
            <a:spcAft>
              <a:spcPct val="35000"/>
            </a:spcAft>
          </a:pPr>
          <a:endParaRPr lang="en-US" sz="5900" kern="1200"/>
        </a:p>
      </dsp:txBody>
      <dsp:txXfrm>
        <a:off x="3157727" y="1600517"/>
        <a:ext cx="1109472" cy="777239"/>
      </dsp:txXfrm>
    </dsp:sp>
    <dsp:sp modelId="{8BBA7E18-1D92-4600-A25A-3B72534490B8}">
      <dsp:nvSpPr>
        <dsp:cNvPr id="0" name=""/>
        <dsp:cNvSpPr/>
      </dsp:nvSpPr>
      <dsp:spPr>
        <a:xfrm>
          <a:off x="1851111" y="2296375"/>
          <a:ext cx="1066799" cy="1066800"/>
        </a:xfrm>
        <a:prstGeom prst="ellipse">
          <a:avLst/>
        </a:prstGeom>
        <a:solidFill>
          <a:schemeClr val="accent1">
            <a:alpha val="50000"/>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tx1"/>
        </a:fontRef>
      </dsp:style>
    </dsp:sp>
    <dsp:sp modelId="{AE5864DD-E891-4622-8BF5-6DBE5C6BFFEB}">
      <dsp:nvSpPr>
        <dsp:cNvPr id="0" name=""/>
        <dsp:cNvSpPr/>
      </dsp:nvSpPr>
      <dsp:spPr>
        <a:xfrm>
          <a:off x="2987039" y="2926397"/>
          <a:ext cx="1109472" cy="777239"/>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2622550">
            <a:lnSpc>
              <a:spcPct val="90000"/>
            </a:lnSpc>
            <a:spcBef>
              <a:spcPct val="0"/>
            </a:spcBef>
            <a:spcAft>
              <a:spcPct val="35000"/>
            </a:spcAft>
          </a:pPr>
          <a:endParaRPr lang="en-US" sz="5900" kern="1200"/>
        </a:p>
      </dsp:txBody>
      <dsp:txXfrm>
        <a:off x="2987039" y="2926397"/>
        <a:ext cx="1109472" cy="777239"/>
      </dsp:txXfrm>
    </dsp:sp>
    <dsp:sp modelId="{74ED9795-BCE0-4428-A8F8-AF339DCF8D01}">
      <dsp:nvSpPr>
        <dsp:cNvPr id="0" name=""/>
        <dsp:cNvSpPr/>
      </dsp:nvSpPr>
      <dsp:spPr>
        <a:xfrm>
          <a:off x="1349288" y="2296375"/>
          <a:ext cx="1066799" cy="1066800"/>
        </a:xfrm>
        <a:prstGeom prst="ellipse">
          <a:avLst/>
        </a:prstGeom>
        <a:solidFill>
          <a:schemeClr val="accent1">
            <a:alpha val="50000"/>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tx1"/>
        </a:fontRef>
      </dsp:style>
    </dsp:sp>
    <dsp:sp modelId="{11022474-E182-4F9D-9B62-4525F30088E2}">
      <dsp:nvSpPr>
        <dsp:cNvPr id="0" name=""/>
        <dsp:cNvSpPr/>
      </dsp:nvSpPr>
      <dsp:spPr>
        <a:xfrm>
          <a:off x="170687" y="2926397"/>
          <a:ext cx="1109472" cy="777239"/>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2622550">
            <a:lnSpc>
              <a:spcPct val="90000"/>
            </a:lnSpc>
            <a:spcBef>
              <a:spcPct val="0"/>
            </a:spcBef>
            <a:spcAft>
              <a:spcPct val="35000"/>
            </a:spcAft>
          </a:pPr>
          <a:endParaRPr lang="en-US" sz="5900" kern="1200"/>
        </a:p>
      </dsp:txBody>
      <dsp:txXfrm>
        <a:off x="170687" y="2926397"/>
        <a:ext cx="1109472" cy="777239"/>
      </dsp:txXfrm>
    </dsp:sp>
    <dsp:sp modelId="{C37EAC64-F188-4AFC-BF3D-332C6163FE5F}">
      <dsp:nvSpPr>
        <dsp:cNvPr id="0" name=""/>
        <dsp:cNvSpPr/>
      </dsp:nvSpPr>
      <dsp:spPr>
        <a:xfrm>
          <a:off x="1194389" y="1819059"/>
          <a:ext cx="1066799" cy="1066800"/>
        </a:xfrm>
        <a:prstGeom prst="ellipse">
          <a:avLst/>
        </a:prstGeom>
        <a:solidFill>
          <a:schemeClr val="accent1">
            <a:alpha val="50000"/>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tx1"/>
        </a:fontRef>
      </dsp:style>
    </dsp:sp>
    <dsp:sp modelId="{E860D0DC-5104-4CA5-9712-B6D72F305C11}">
      <dsp:nvSpPr>
        <dsp:cNvPr id="0" name=""/>
        <dsp:cNvSpPr/>
      </dsp:nvSpPr>
      <dsp:spPr>
        <a:xfrm>
          <a:off x="0" y="1600517"/>
          <a:ext cx="1109472" cy="777239"/>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2622550">
            <a:lnSpc>
              <a:spcPct val="90000"/>
            </a:lnSpc>
            <a:spcBef>
              <a:spcPct val="0"/>
            </a:spcBef>
            <a:spcAft>
              <a:spcPct val="35000"/>
            </a:spcAft>
          </a:pPr>
          <a:endParaRPr lang="en-US" sz="5900" kern="1200"/>
        </a:p>
      </dsp:txBody>
      <dsp:txXfrm>
        <a:off x="0" y="1600517"/>
        <a:ext cx="1109472" cy="777239"/>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DE3303-7593-41D9-BC4B-FD326BAC36B5}">
      <dsp:nvSpPr>
        <dsp:cNvPr id="0" name=""/>
        <dsp:cNvSpPr/>
      </dsp:nvSpPr>
      <dsp:spPr>
        <a:xfrm>
          <a:off x="3353044" y="0"/>
          <a:ext cx="1551734" cy="1551734"/>
        </a:xfrm>
        <a:prstGeom prst="ellipse">
          <a:avLst/>
        </a:prstGeom>
        <a:solidFill>
          <a:srgbClr val="FF3300"/>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39370" tIns="39370" rIns="39370" bIns="39370" numCol="1" spcCol="1270" anchor="ctr" anchorCtr="0">
          <a:noAutofit/>
        </a:bodyPr>
        <a:lstStyle/>
        <a:p>
          <a:pPr lvl="0" algn="ctr" defTabSz="1377950">
            <a:lnSpc>
              <a:spcPct val="90000"/>
            </a:lnSpc>
            <a:spcBef>
              <a:spcPct val="0"/>
            </a:spcBef>
            <a:spcAft>
              <a:spcPct val="35000"/>
            </a:spcAft>
          </a:pPr>
          <a:r>
            <a:rPr lang="en-US" sz="3100" kern="1200" dirty="0" smtClean="0"/>
            <a:t>Plan</a:t>
          </a:r>
          <a:endParaRPr lang="en-US" sz="3100" kern="1200" dirty="0"/>
        </a:p>
      </dsp:txBody>
      <dsp:txXfrm>
        <a:off x="3580290" y="227246"/>
        <a:ext cx="1097242" cy="1097242"/>
      </dsp:txXfrm>
    </dsp:sp>
    <dsp:sp modelId="{09D4AFFB-A831-4B36-A252-6D643FFFFB42}">
      <dsp:nvSpPr>
        <dsp:cNvPr id="0" name=""/>
        <dsp:cNvSpPr/>
      </dsp:nvSpPr>
      <dsp:spPr>
        <a:xfrm rot="2773120">
          <a:off x="4643051" y="1375881"/>
          <a:ext cx="520162" cy="523710"/>
        </a:xfrm>
        <a:prstGeom prst="rightArrow">
          <a:avLst>
            <a:gd name="adj1" fmla="val 60000"/>
            <a:gd name="adj2" fmla="val 50000"/>
          </a:avLst>
        </a:prstGeom>
        <a:solidFill>
          <a:srgbClr val="FF330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endParaRPr lang="en-US" sz="2400" kern="1200" dirty="0"/>
        </a:p>
      </dsp:txBody>
      <dsp:txXfrm>
        <a:off x="4667090" y="1424290"/>
        <a:ext cx="364113" cy="314226"/>
      </dsp:txXfrm>
    </dsp:sp>
    <dsp:sp modelId="{A3932002-94CC-4C82-B6FC-D8F9CD455094}">
      <dsp:nvSpPr>
        <dsp:cNvPr id="0" name=""/>
        <dsp:cNvSpPr/>
      </dsp:nvSpPr>
      <dsp:spPr>
        <a:xfrm>
          <a:off x="5105767" y="1828915"/>
          <a:ext cx="1551734" cy="1551734"/>
        </a:xfrm>
        <a:prstGeom prst="ellipse">
          <a:avLst/>
        </a:prstGeom>
        <a:solidFill>
          <a:srgbClr val="92D050"/>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39370" tIns="39370" rIns="39370" bIns="39370" numCol="1" spcCol="1270" anchor="ctr" anchorCtr="0">
          <a:noAutofit/>
        </a:bodyPr>
        <a:lstStyle/>
        <a:p>
          <a:pPr lvl="0" algn="ctr" defTabSz="1377950">
            <a:lnSpc>
              <a:spcPct val="90000"/>
            </a:lnSpc>
            <a:spcBef>
              <a:spcPct val="0"/>
            </a:spcBef>
            <a:spcAft>
              <a:spcPct val="35000"/>
            </a:spcAft>
          </a:pPr>
          <a:r>
            <a:rPr lang="en-US" sz="3100" kern="1200" dirty="0" smtClean="0"/>
            <a:t>Do</a:t>
          </a:r>
          <a:endParaRPr lang="en-US" sz="3100" kern="1200" dirty="0"/>
        </a:p>
      </dsp:txBody>
      <dsp:txXfrm>
        <a:off x="5333013" y="2056161"/>
        <a:ext cx="1097242" cy="1097242"/>
      </dsp:txXfrm>
    </dsp:sp>
    <dsp:sp modelId="{4B59440C-2A84-488E-8747-084C7EFC3142}">
      <dsp:nvSpPr>
        <dsp:cNvPr id="0" name=""/>
        <dsp:cNvSpPr/>
      </dsp:nvSpPr>
      <dsp:spPr>
        <a:xfrm rot="8484946">
          <a:off x="4955974" y="2976689"/>
          <a:ext cx="262621" cy="523710"/>
        </a:xfrm>
        <a:prstGeom prst="rightArrow">
          <a:avLst>
            <a:gd name="adj1" fmla="val 60000"/>
            <a:gd name="adj2" fmla="val 50000"/>
          </a:avLst>
        </a:prstGeom>
        <a:solidFill>
          <a:srgbClr val="92D05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endParaRPr lang="en-US" sz="2400" kern="1200" dirty="0"/>
        </a:p>
      </dsp:txBody>
      <dsp:txXfrm rot="10800000">
        <a:off x="5026160" y="3056863"/>
        <a:ext cx="183835" cy="314226"/>
      </dsp:txXfrm>
    </dsp:sp>
    <dsp:sp modelId="{021CFD39-68A0-444E-B706-5875DDC75595}">
      <dsp:nvSpPr>
        <dsp:cNvPr id="0" name=""/>
        <dsp:cNvSpPr/>
      </dsp:nvSpPr>
      <dsp:spPr>
        <a:xfrm>
          <a:off x="3505449" y="3105711"/>
          <a:ext cx="1551734" cy="1551734"/>
        </a:xfrm>
        <a:prstGeom prst="ellipse">
          <a:avLst/>
        </a:prstGeom>
        <a:solidFill>
          <a:srgbClr val="9966FF"/>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39370" tIns="39370" rIns="39370" bIns="39370" numCol="1" spcCol="1270" anchor="ctr" anchorCtr="0">
          <a:noAutofit/>
        </a:bodyPr>
        <a:lstStyle/>
        <a:p>
          <a:pPr lvl="0" algn="ctr" defTabSz="1377950">
            <a:lnSpc>
              <a:spcPct val="90000"/>
            </a:lnSpc>
            <a:spcBef>
              <a:spcPct val="0"/>
            </a:spcBef>
            <a:spcAft>
              <a:spcPct val="35000"/>
            </a:spcAft>
          </a:pPr>
          <a:r>
            <a:rPr lang="en-US" sz="3100" kern="1200" dirty="0" smtClean="0"/>
            <a:t>Study</a:t>
          </a:r>
          <a:endParaRPr lang="en-US" sz="3100" kern="1200" dirty="0"/>
        </a:p>
      </dsp:txBody>
      <dsp:txXfrm>
        <a:off x="3732695" y="3332957"/>
        <a:ext cx="1097242" cy="1097242"/>
      </dsp:txXfrm>
    </dsp:sp>
    <dsp:sp modelId="{D9C118B0-2121-4FB0-8C9A-CE100EFC2136}">
      <dsp:nvSpPr>
        <dsp:cNvPr id="0" name=""/>
        <dsp:cNvSpPr/>
      </dsp:nvSpPr>
      <dsp:spPr>
        <a:xfrm rot="13080349">
          <a:off x="3172072" y="2912229"/>
          <a:ext cx="407765" cy="523710"/>
        </a:xfrm>
        <a:prstGeom prst="rightArrow">
          <a:avLst>
            <a:gd name="adj1" fmla="val 60000"/>
            <a:gd name="adj2" fmla="val 50000"/>
          </a:avLst>
        </a:prstGeom>
        <a:solidFill>
          <a:srgbClr val="CC99FF"/>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endParaRPr lang="en-US" sz="2400" kern="1200" dirty="0"/>
        </a:p>
      </dsp:txBody>
      <dsp:txXfrm rot="10800000">
        <a:off x="3281431" y="3054633"/>
        <a:ext cx="285436" cy="314226"/>
      </dsp:txXfrm>
    </dsp:sp>
    <dsp:sp modelId="{37716FD5-A308-42EC-9639-A32426C5F64F}">
      <dsp:nvSpPr>
        <dsp:cNvPr id="0" name=""/>
        <dsp:cNvSpPr/>
      </dsp:nvSpPr>
      <dsp:spPr>
        <a:xfrm>
          <a:off x="1676540" y="1676511"/>
          <a:ext cx="1551734" cy="1551734"/>
        </a:xfrm>
        <a:prstGeom prst="ellipse">
          <a:avLst/>
        </a:prstGeom>
        <a:solidFill>
          <a:srgbClr val="33CCFF"/>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39370" tIns="39370" rIns="39370" bIns="39370" numCol="1" spcCol="1270" anchor="ctr" anchorCtr="0">
          <a:noAutofit/>
        </a:bodyPr>
        <a:lstStyle/>
        <a:p>
          <a:pPr lvl="0" algn="ctr" defTabSz="1377950">
            <a:lnSpc>
              <a:spcPct val="90000"/>
            </a:lnSpc>
            <a:spcBef>
              <a:spcPct val="0"/>
            </a:spcBef>
            <a:spcAft>
              <a:spcPct val="35000"/>
            </a:spcAft>
          </a:pPr>
          <a:r>
            <a:rPr lang="en-US" sz="3100" kern="1200" dirty="0" smtClean="0">
              <a:solidFill>
                <a:schemeClr val="bg1"/>
              </a:solidFill>
            </a:rPr>
            <a:t>Act</a:t>
          </a:r>
          <a:endParaRPr lang="en-US" sz="3100" kern="1200" dirty="0">
            <a:solidFill>
              <a:schemeClr val="bg1"/>
            </a:solidFill>
          </a:endParaRPr>
        </a:p>
      </dsp:txBody>
      <dsp:txXfrm>
        <a:off x="1903786" y="1903757"/>
        <a:ext cx="1097242" cy="1097242"/>
      </dsp:txXfrm>
    </dsp:sp>
    <dsp:sp modelId="{AE567B28-54D4-41B7-9239-BBD301C849F4}">
      <dsp:nvSpPr>
        <dsp:cNvPr id="0" name=""/>
        <dsp:cNvSpPr/>
      </dsp:nvSpPr>
      <dsp:spPr>
        <a:xfrm rot="18899992">
          <a:off x="3064881" y="1360956"/>
          <a:ext cx="434178" cy="523710"/>
        </a:xfrm>
        <a:prstGeom prst="rightArrow">
          <a:avLst>
            <a:gd name="adj1" fmla="val 60000"/>
            <a:gd name="adj2" fmla="val 50000"/>
          </a:avLst>
        </a:prstGeom>
        <a:solidFill>
          <a:srgbClr val="33CCFF"/>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endParaRPr lang="en-US" sz="2400" kern="1200" dirty="0"/>
        </a:p>
      </dsp:txBody>
      <dsp:txXfrm>
        <a:off x="3083956" y="1511749"/>
        <a:ext cx="303925" cy="314226"/>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65B951-CCC9-4E93-ABD6-A4F55E466FB8}">
      <dsp:nvSpPr>
        <dsp:cNvPr id="0" name=""/>
        <dsp:cNvSpPr/>
      </dsp:nvSpPr>
      <dsp:spPr>
        <a:xfrm>
          <a:off x="3101" y="689260"/>
          <a:ext cx="2520147" cy="2964879"/>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955B389F-68EC-4B38-BB8B-4FF3D6062356}">
      <dsp:nvSpPr>
        <dsp:cNvPr id="0" name=""/>
        <dsp:cNvSpPr/>
      </dsp:nvSpPr>
      <dsp:spPr>
        <a:xfrm>
          <a:off x="76204" y="914399"/>
          <a:ext cx="2373941" cy="1714084"/>
        </a:xfrm>
        <a:prstGeom prst="rect">
          <a:avLst/>
        </a:prstGeom>
        <a:blipFill rotWithShape="1">
          <a:blip xmlns:r="http://schemas.openxmlformats.org/officeDocument/2006/relationships" r:embed="rId1"/>
          <a:stretch>
            <a:fillRect/>
          </a:stretch>
        </a:blip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sp>
    <dsp:sp modelId="{B64C8AD9-1522-4E15-80EC-E2101931C618}">
      <dsp:nvSpPr>
        <dsp:cNvPr id="0" name=""/>
        <dsp:cNvSpPr/>
      </dsp:nvSpPr>
      <dsp:spPr>
        <a:xfrm>
          <a:off x="129108" y="2735027"/>
          <a:ext cx="2268132" cy="8005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en-US" sz="1400" kern="1200" smtClean="0"/>
            <a:t>Continued QI training </a:t>
          </a:r>
          <a:endParaRPr lang="en-US" sz="1400" kern="1200"/>
        </a:p>
      </dsp:txBody>
      <dsp:txXfrm>
        <a:off x="129108" y="2735027"/>
        <a:ext cx="2268132" cy="800517"/>
      </dsp:txXfrm>
    </dsp:sp>
    <dsp:sp modelId="{CC126184-3CFD-4AD2-8EAC-2037CF423746}">
      <dsp:nvSpPr>
        <dsp:cNvPr id="0" name=""/>
        <dsp:cNvSpPr/>
      </dsp:nvSpPr>
      <dsp:spPr>
        <a:xfrm>
          <a:off x="3121426" y="689260"/>
          <a:ext cx="2520147" cy="2964879"/>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7EDA3541-BD3F-40C7-B1EC-2381AD724FC5}">
      <dsp:nvSpPr>
        <dsp:cNvPr id="0" name=""/>
        <dsp:cNvSpPr/>
      </dsp:nvSpPr>
      <dsp:spPr>
        <a:xfrm>
          <a:off x="3247433" y="807855"/>
          <a:ext cx="2268132" cy="1927171"/>
        </a:xfrm>
        <a:prstGeom prst="rect">
          <a:avLst/>
        </a:prstGeom>
        <a:blipFill rotWithShape="1">
          <a:blip xmlns:r="http://schemas.openxmlformats.org/officeDocument/2006/relationships" r:embed="rId2"/>
          <a:stretch>
            <a:fillRect/>
          </a:stretch>
        </a:blip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sp>
    <dsp:sp modelId="{50376FFB-AD4E-4D54-9768-9D083D7786A9}">
      <dsp:nvSpPr>
        <dsp:cNvPr id="0" name=""/>
        <dsp:cNvSpPr/>
      </dsp:nvSpPr>
      <dsp:spPr>
        <a:xfrm>
          <a:off x="3247433" y="2735027"/>
          <a:ext cx="2268132" cy="8005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en-US" sz="1400" kern="1200" dirty="0" smtClean="0"/>
            <a:t>New opportunity: Patient flow in the  social work clinic</a:t>
          </a:r>
          <a:endParaRPr lang="en-US" sz="1400" kern="1200" dirty="0"/>
        </a:p>
      </dsp:txBody>
      <dsp:txXfrm>
        <a:off x="3247433" y="2735027"/>
        <a:ext cx="2268132" cy="800517"/>
      </dsp:txXfrm>
    </dsp:sp>
    <dsp:sp modelId="{2CC8C014-A0CC-4524-B582-4D321FACC2A0}">
      <dsp:nvSpPr>
        <dsp:cNvPr id="0" name=""/>
        <dsp:cNvSpPr/>
      </dsp:nvSpPr>
      <dsp:spPr>
        <a:xfrm>
          <a:off x="6172211" y="689260"/>
          <a:ext cx="2520147" cy="2964879"/>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D8FE9855-1853-41AD-AF64-A537D838E53F}">
      <dsp:nvSpPr>
        <dsp:cNvPr id="0" name=""/>
        <dsp:cNvSpPr/>
      </dsp:nvSpPr>
      <dsp:spPr>
        <a:xfrm>
          <a:off x="6324591" y="807855"/>
          <a:ext cx="2268132" cy="1927171"/>
        </a:xfrm>
        <a:prstGeom prst="rect">
          <a:avLst/>
        </a:prstGeom>
        <a:blipFill rotWithShape="1">
          <a:blip xmlns:r="http://schemas.openxmlformats.org/officeDocument/2006/relationships" r:embed="rId3"/>
          <a:stretch>
            <a:fillRect/>
          </a:stretch>
        </a:blip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sp>
    <dsp:sp modelId="{74F733BB-9FFF-495C-AB40-6E625A71E7DC}">
      <dsp:nvSpPr>
        <dsp:cNvPr id="0" name=""/>
        <dsp:cNvSpPr/>
      </dsp:nvSpPr>
      <dsp:spPr>
        <a:xfrm>
          <a:off x="6324591" y="2735027"/>
          <a:ext cx="2268132" cy="8005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en-US" sz="1400" kern="1200" dirty="0" smtClean="0"/>
            <a:t>Current challenge: Effectively incorporating EHRs, i.e. meaningful use</a:t>
          </a:r>
          <a:endParaRPr lang="en-US" sz="1400" kern="1200" dirty="0"/>
        </a:p>
      </dsp:txBody>
      <dsp:txXfrm>
        <a:off x="6324591" y="2735027"/>
        <a:ext cx="2268132" cy="800517"/>
      </dsp:txXfrm>
    </dsp:sp>
  </dsp:spTree>
</dsp:drawing>
</file>

<file path=ppt/diagrams/layout1.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10.xml><?xml version="1.0" encoding="utf-8"?>
<dgm:layoutDef xmlns:dgm="http://schemas.openxmlformats.org/drawingml/2006/diagram" xmlns:a="http://schemas.openxmlformats.org/drawingml/2006/main" uniqueId="urn:microsoft.com/office/officeart/2005/8/layout/arrow6">
  <dgm:title val=""/>
  <dgm:desc val=""/>
  <dgm:catLst>
    <dgm:cat type="relationship" pri="4000"/>
    <dgm:cat type="process" pri="29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ctr"/>
      <dgm:param type="vertAlign" val="mid"/>
      <dgm:param type="ar" val="2.5"/>
    </dgm:alg>
    <dgm:shape xmlns:r="http://schemas.openxmlformats.org/officeDocument/2006/relationships" r:blip="">
      <dgm:adjLst/>
    </dgm:shape>
    <dgm:presOf/>
    <dgm:constrLst>
      <dgm:constr type="primFontSz" for="des" ptType="node" op="equ"/>
      <dgm:constr type="w" for="ch" forName="ribbon" refType="h" refFor="ch" refForName="ribbon" fact="2.5"/>
      <dgm:constr type="h" for="ch" forName="leftArrowText" refType="h" fact="0.49"/>
      <dgm:constr type="ctrY" for="ch" forName="leftArrowText" refType="ctrY" refFor="ch" refForName="ribbon"/>
      <dgm:constr type="ctrYOff" for="ch" forName="leftArrowText" refType="h" refFor="ch" refForName="ribbon" fact="-0.08"/>
      <dgm:constr type="l" for="ch" forName="leftArrowText" refType="w" refFor="ch" refForName="ribbon" fact="0.12"/>
      <dgm:constr type="r" for="ch" forName="leftArrowText" refType="w" refFor="ch" refForName="ribbon" fact="0.45"/>
      <dgm:constr type="h" for="ch" forName="rightArrowText" refType="h" fact="0.49"/>
      <dgm:constr type="ctrY" for="ch" forName="rightArrowText" refType="ctrY" refFor="ch" refForName="ribbon"/>
      <dgm:constr type="ctrYOff" for="ch" forName="rightArrowText" refType="h" refFor="ch" refForName="ribbon" fact="0.08"/>
      <dgm:constr type="l" for="ch" forName="rightArrowText" refType="w" refFor="ch" refForName="ribbon" fact="0.5"/>
      <dgm:constr type="r" for="ch" forName="rightArrowText" refType="w" refFor="ch" refForName="ribbon" fact="0.89"/>
    </dgm:constrLst>
    <dgm:ruleLst/>
    <dgm:choose name="Name0">
      <dgm:if name="Name1" axis="ch" ptType="node" func="cnt" op="gte" val="1">
        <dgm:layoutNode name="ribbon" styleLbl="node1">
          <dgm:alg type="sp"/>
          <dgm:shape xmlns:r="http://schemas.openxmlformats.org/officeDocument/2006/relationships" type="leftRightRibbon" r:blip="">
            <dgm:adjLst/>
          </dgm:shape>
          <dgm:presOf/>
          <dgm:constrLst/>
          <dgm:ruleLst/>
        </dgm:layoutNode>
        <dgm:layoutNode name="leftArrowText" styleLbl="node1">
          <dgm:varLst>
            <dgm:chMax val="0"/>
            <dgm:bulletEnabled val="1"/>
          </dgm:varLst>
          <dgm:alg type="tx">
            <dgm:param type="txAnchorVertCh" val="mid"/>
          </dgm:alg>
          <dgm:shape xmlns:r="http://schemas.openxmlformats.org/officeDocument/2006/relationships" type="rect" r:blip="" hideGeom="1">
            <dgm:adjLst/>
          </dgm:shape>
          <dgm:choose name="Name2">
            <dgm:if name="Name3" func="var" arg="dir" op="equ" val="norm">
              <dgm:presOf axis="ch desOrSelf" ptType="node node" st="1 1" cnt="1 0"/>
            </dgm:if>
            <dgm:else name="Name4">
              <dgm:presOf axis="ch desOrSelf" ptType="node node" st="2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layoutNode name="rightArrowText" styleLbl="node1">
          <dgm:varLst>
            <dgm:chMax val="0"/>
            <dgm:bulletEnabled val="1"/>
          </dgm:varLst>
          <dgm:alg type="tx">
            <dgm:param type="txAnchorVertCh" val="mid"/>
          </dgm:alg>
          <dgm:shape xmlns:r="http://schemas.openxmlformats.org/officeDocument/2006/relationships" type="rect" r:blip="" hideGeom="1">
            <dgm:adjLst/>
          </dgm:shape>
          <dgm:choose name="Name5">
            <dgm:if name="Name6" func="var" arg="dir" op="equ" val="norm">
              <dgm:presOf axis="ch desOrSelf" ptType="node node" st="2 1" cnt="1 0"/>
            </dgm:if>
            <dgm:else name="Name7">
              <dgm:presOf axis="ch desOrSelf" ptType="node node" st="1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if>
      <dgm:else name="Name8"/>
    </dgm:choose>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8.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9.xml><?xml version="1.0" encoding="utf-8"?>
<dgm:layoutDef xmlns:dgm="http://schemas.openxmlformats.org/drawingml/2006/diagram" xmlns:a="http://schemas.openxmlformats.org/drawingml/2006/main" uniqueId="urn:microsoft.com/office/officeart/2008/layout/CaptionedPictures">
  <dgm:title val=""/>
  <dgm:desc val=""/>
  <dgm:catLst>
    <dgm:cat type="picture" pri="5000"/>
    <dgm:cat type="pictureconvert" pri="50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60" srcId="0" destId="10" srcOrd="0" destOrd="0"/>
        <dgm:cxn modelId="12" srcId="10" destId="11" srcOrd="0" destOrd="0"/>
        <dgm:cxn modelId="7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 modelId="40">
          <dgm:prSet phldr="1"/>
        </dgm:pt>
        <dgm:pt modelId="4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 modelId="90" srcId="0" destId="40" srcOrd="3" destOrd="0"/>
        <dgm:cxn modelId="42" srcId="40" destId="41" srcOrd="0" destOrd="0"/>
      </dgm:cxnLst>
      <dgm:bg/>
      <dgm:whole/>
    </dgm:dataModel>
  </dgm:clrData>
  <dgm:layoutNode name="Name0">
    <dgm:varLst>
      <dgm:chMax/>
      <dgm:chPref/>
      <dgm:dir/>
    </dgm:varLst>
    <dgm:choose name="Name1">
      <dgm:if name="Name2" func="var" arg="dir" op="equ" val="norm">
        <dgm:alg type="snake">
          <dgm:param type="off" val="ctr"/>
        </dgm:alg>
      </dgm:if>
      <dgm:else name="Name3">
        <dgm:alg type="snake">
          <dgm:param type="grDir" val="tR"/>
          <dgm:param type="off" val="ctr"/>
        </dgm:alg>
      </dgm:else>
    </dgm:choose>
    <dgm:shape xmlns:r="http://schemas.openxmlformats.org/officeDocument/2006/relationships" r:blip="">
      <dgm:adjLst/>
    </dgm:shape>
    <dgm:constrLst>
      <dgm:constr type="primFontSz" for="des" forName="Parent" op="equ"/>
      <dgm:constr type="primFontSz" for="des" forName="Child" refType="primFontSz" refFor="des" refForName="Parent" op="lte"/>
      <dgm:constr type="w" for="ch" forName="composite" refType="w"/>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varLst>
          <dgm:chMax val="1"/>
          <dgm:chPref val="1"/>
        </dgm:varLst>
        <dgm:alg type="composite">
          <dgm:param type="ar" val="0.85"/>
        </dgm:alg>
        <dgm:shape xmlns:r="http://schemas.openxmlformats.org/officeDocument/2006/relationships" r:blip="">
          <dgm:adjLst/>
        </dgm:shape>
        <dgm:constrLst>
          <dgm:constr type="l" for="ch" forName="Accent" refType="w" fact="0"/>
          <dgm:constr type="t" for="ch" forName="Accent" refType="h" fact="0"/>
          <dgm:constr type="w" for="ch" forName="Accent" refType="w"/>
          <dgm:constr type="h" for="ch" forName="Accent" refType="h"/>
          <dgm:constr type="l" for="ch" forName="Image" refType="w" fact="0.05"/>
          <dgm:constr type="t" for="ch" forName="Image" refType="h" fact="0.04"/>
          <dgm:constr type="w" for="ch" forName="Image" refType="w" fact="0.9"/>
          <dgm:constr type="h" for="ch" forName="Image" refType="h" fact="0.65"/>
          <dgm:constr type="l" for="ch" forName="ChildComposite" refType="w" fact="0.05"/>
          <dgm:constr type="t" for="ch" forName="ChildComposite" refType="h" fact="0.69"/>
          <dgm:constr type="w" for="ch" forName="ChildComposite" refType="w" fact="0.9"/>
          <dgm:constr type="h" for="ch" forName="ChildComposite" refType="h" fact="0.27"/>
        </dgm:constrLst>
        <dgm:layoutNode name="Accent" styleLbl="trAlignAcc1">
          <dgm:varLst>
            <dgm:chMax val="0"/>
            <dgm:chPref val="0"/>
          </dgm:varLst>
          <dgm:alg type="sp"/>
          <dgm:shape xmlns:r="http://schemas.openxmlformats.org/officeDocument/2006/relationships" type="rect" r:blip="">
            <dgm:adjLst/>
          </dgm:shape>
          <dgm:presOf/>
        </dgm:layoutNode>
        <dgm:layoutNode name="Image" styleLbl="alignImgPlace1">
          <dgm:varLst>
            <dgm:chMax val="0"/>
            <dgm:chPref val="0"/>
          </dgm:varLst>
          <dgm:alg type="sp"/>
          <dgm:shape xmlns:r="http://schemas.openxmlformats.org/officeDocument/2006/relationships" type="rect" r:blip="" blipPhldr="1">
            <dgm:adjLst/>
          </dgm:shape>
          <dgm:presOf/>
        </dgm:layoutNode>
        <dgm:layoutNode name="ChildComposite">
          <dgm:alg type="composite"/>
          <dgm:shape xmlns:r="http://schemas.openxmlformats.org/officeDocument/2006/relationships" r:blip="">
            <dgm:adjLst/>
          </dgm:shape>
          <dgm:choose name="Name4">
            <dgm:if name="Name5" axis="ch" ptType="node" func="cnt" op="gte" val="1">
              <dgm:constrLst>
                <dgm:constr type="l" for="ch" forName="Parent" refType="w" fact="0"/>
                <dgm:constr type="t" for="ch" forName="Parent" refType="h" fact="0"/>
                <dgm:constr type="w" for="ch" forName="Parent" refType="w"/>
                <dgm:constr type="h" for="ch" forName="Parent" refType="h" fact="0.3704"/>
                <dgm:constr type="l" for="ch" forName="Child" refType="w" fact="0"/>
                <dgm:constr type="t" for="ch" forName="Child" refType="h" fact="0.3704"/>
                <dgm:constr type="w" for="ch" forName="Child" refType="w"/>
                <dgm:constr type="h" for="ch" forName="Child" refType="h" fact="0.6296"/>
              </dgm:constrLst>
            </dgm:if>
            <dgm:else name="Name6">
              <dgm:constrLst>
                <dgm:constr type="l" for="ch" forName="Parent" refType="w" fact="0"/>
                <dgm:constr type="t" for="ch" forName="Parent" refType="h" fact="0"/>
                <dgm:constr type="w" for="ch" forName="Parent" refType="w"/>
                <dgm:constr type="h" for="ch" forName="Parent" refType="h"/>
                <dgm:constr type="l" for="ch" forName="Child" refType="w" fact="0"/>
                <dgm:constr type="t" for="ch" forName="Child" refType="h" fact="0"/>
                <dgm:constr type="w" for="ch" forName="Child" refType="w" fact="0"/>
                <dgm:constr type="h" for="ch" forName="Child" refType="h" fact="0"/>
              </dgm:constrLst>
            </dgm:else>
          </dgm:choose>
          <dgm:layoutNode name="Child" styleLbl="node1">
            <dgm:varLst>
              <dgm:chMax val="0"/>
              <dgm:chPref val="0"/>
              <dgm:bulletEnabled val="1"/>
            </dgm:varLst>
            <dgm:choose name="Name7">
              <dgm:if name="Name8" axis="ch" ptType="node" func="cnt" op="gt" val="1">
                <dgm:alg type="tx">
                  <dgm:param type="parTxLTRAlign" val="l"/>
                  <dgm:param type="parTxRTLAlign" val="r"/>
                  <dgm:param type="txAnchorVert" val="mid"/>
                  <dgm:param type="txAnchorVertCh" val="mid"/>
                </dgm:alg>
              </dgm:if>
              <dgm:else name="Name9">
                <dgm:alg type="tx">
                  <dgm:param type="parTxLTRAlign" val="ctr"/>
                  <dgm:param type="parTxRTLAlign" val="ctr"/>
                  <dgm:param type="shpTxLTRAlignCh" val="l"/>
                  <dgm:param type="shpTxRTLAlignCh" val="r"/>
                  <dgm:param type="txAnchorVert" val="mid"/>
                  <dgm:param type="txAnchorVertCh" val="mid"/>
                </dgm:alg>
              </dgm:else>
            </dgm:choose>
            <dgm:choose name="Name10">
              <dgm:if name="Name11" axis="ch" ptType="node" func="cnt" op="gte" val="1">
                <dgm:shape xmlns:r="http://schemas.openxmlformats.org/officeDocument/2006/relationships" type="rect" r:blip="">
                  <dgm:adjLst/>
                </dgm:shape>
              </dgm:if>
              <dgm:else name="Name12">
                <dgm:shape xmlns:r="http://schemas.openxmlformats.org/officeDocument/2006/relationships" type="rect" r:blip="" hideGeom="1">
                  <dgm:adjLst/>
                </dgm:shape>
              </dgm:else>
            </dgm:choose>
            <dgm:choose name="Name13">
              <dgm:if name="Name14" axis="ch" ptType="node" func="cnt" op="gte" val="1">
                <dgm:presOf axis="des" ptType="node"/>
              </dgm:if>
              <dgm:else name="Name15">
                <dgm:presOf/>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 styleLbl="revTx">
            <dgm:varLst>
              <dgm:chMax val="1"/>
              <dgm:chPref val="0"/>
              <dgm:bulletEnabled val="1"/>
            </dgm:varLst>
            <dgm:alg type="tx">
              <dgm:param type="shpTxLTRAlignCh" val="ctr"/>
              <dgm:param type="txAnchorVert" val="mid"/>
            </dgm:alg>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2">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2" Type="http://schemas.openxmlformats.org/officeDocument/2006/relationships/image" Target="../media/image35.wmf"/><Relationship Id="rId1" Type="http://schemas.openxmlformats.org/officeDocument/2006/relationships/image" Target="../media/image34.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71.emf"/><Relationship Id="rId1" Type="http://schemas.openxmlformats.org/officeDocument/2006/relationships/image" Target="../media/image70.emf"/></Relationships>
</file>

<file path=ppt/drawings/drawing1.xml><?xml version="1.0" encoding="utf-8"?>
<c:userShapes xmlns:c="http://schemas.openxmlformats.org/drawingml/2006/chart">
  <cdr:relSizeAnchor xmlns:cdr="http://schemas.openxmlformats.org/drawingml/2006/chartDrawing">
    <cdr:from>
      <cdr:x>0.50215</cdr:x>
      <cdr:y>0.28264</cdr:y>
    </cdr:from>
    <cdr:to>
      <cdr:x>1</cdr:x>
      <cdr:y>0.48264</cdr:y>
    </cdr:to>
    <cdr:sp macro="" textlink="">
      <cdr:nvSpPr>
        <cdr:cNvPr id="2" name="TextBox 1"/>
        <cdr:cNvSpPr txBox="1"/>
      </cdr:nvSpPr>
      <cdr:spPr>
        <a:xfrm xmlns:a="http://schemas.openxmlformats.org/drawingml/2006/main">
          <a:off x="4270403" y="1292225"/>
          <a:ext cx="4233835" cy="9144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2400" dirty="0" smtClean="0"/>
            <a:t>&gt;50% reduction compared to 14-month baseline</a:t>
          </a:r>
          <a:endParaRPr lang="en-US" sz="2400" dirty="0"/>
        </a:p>
      </cdr:txBody>
    </cdr:sp>
  </cdr:relSizeAnchor>
  <cdr:relSizeAnchor xmlns:cdr="http://schemas.openxmlformats.org/drawingml/2006/chartDrawing">
    <cdr:from>
      <cdr:x>0.44839</cdr:x>
      <cdr:y>0.19931</cdr:y>
    </cdr:from>
    <cdr:to>
      <cdr:x>0.52007</cdr:x>
      <cdr:y>0.53264</cdr:y>
    </cdr:to>
    <cdr:sp macro="" textlink="">
      <cdr:nvSpPr>
        <cdr:cNvPr id="3" name="Right Brace 2"/>
        <cdr:cNvSpPr/>
      </cdr:nvSpPr>
      <cdr:spPr>
        <a:xfrm xmlns:a="http://schemas.openxmlformats.org/drawingml/2006/main">
          <a:off x="3813175" y="911225"/>
          <a:ext cx="609624" cy="1524000"/>
        </a:xfrm>
        <a:prstGeom xmlns:a="http://schemas.openxmlformats.org/drawingml/2006/main" prst="rightBrace">
          <a:avLst/>
        </a:prstGeom>
        <a:ln xmlns:a="http://schemas.openxmlformats.org/drawingml/2006/main" w="28575"/>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11" tIns="46656" rIns="93311" bIns="46656" rtlCol="0"/>
          <a:lstStyle>
            <a:lvl1pPr algn="l">
              <a:defRPr sz="1200"/>
            </a:lvl1pPr>
          </a:lstStyle>
          <a:p>
            <a:endParaRPr lang="en-US"/>
          </a:p>
        </p:txBody>
      </p:sp>
      <p:sp>
        <p:nvSpPr>
          <p:cNvPr id="3" name="Date Placeholder 2"/>
          <p:cNvSpPr>
            <a:spLocks noGrp="1"/>
          </p:cNvSpPr>
          <p:nvPr>
            <p:ph type="dt" sz="quarter" idx="1"/>
          </p:nvPr>
        </p:nvSpPr>
        <p:spPr>
          <a:xfrm>
            <a:off x="3978134" y="0"/>
            <a:ext cx="3043343" cy="465455"/>
          </a:xfrm>
          <a:prstGeom prst="rect">
            <a:avLst/>
          </a:prstGeom>
        </p:spPr>
        <p:txBody>
          <a:bodyPr vert="horz" lIns="93311" tIns="46656" rIns="93311" bIns="46656" rtlCol="0"/>
          <a:lstStyle>
            <a:lvl1pPr algn="r">
              <a:defRPr sz="1200"/>
            </a:lvl1pPr>
          </a:lstStyle>
          <a:p>
            <a:fld id="{8A4AB4CD-CF90-4361-B4D5-F72471F44153}" type="datetimeFigureOut">
              <a:rPr lang="en-US" smtClean="0"/>
              <a:pPr/>
              <a:t>10/16/2012</a:t>
            </a:fld>
            <a:endParaRPr lang="en-US"/>
          </a:p>
        </p:txBody>
      </p:sp>
      <p:sp>
        <p:nvSpPr>
          <p:cNvPr id="4" name="Footer Placeholder 3"/>
          <p:cNvSpPr>
            <a:spLocks noGrp="1"/>
          </p:cNvSpPr>
          <p:nvPr>
            <p:ph type="ftr" sz="quarter" idx="2"/>
          </p:nvPr>
        </p:nvSpPr>
        <p:spPr>
          <a:xfrm>
            <a:off x="0" y="8842030"/>
            <a:ext cx="3043343" cy="465455"/>
          </a:xfrm>
          <a:prstGeom prst="rect">
            <a:avLst/>
          </a:prstGeom>
        </p:spPr>
        <p:txBody>
          <a:bodyPr vert="horz" lIns="93311" tIns="46656" rIns="93311" bIns="46656" rtlCol="0" anchor="b"/>
          <a:lstStyle>
            <a:lvl1pPr algn="l">
              <a:defRPr sz="1200"/>
            </a:lvl1pPr>
          </a:lstStyle>
          <a:p>
            <a:endParaRPr lang="en-US"/>
          </a:p>
        </p:txBody>
      </p:sp>
      <p:sp>
        <p:nvSpPr>
          <p:cNvPr id="5" name="Slide Number Placeholder 4"/>
          <p:cNvSpPr>
            <a:spLocks noGrp="1"/>
          </p:cNvSpPr>
          <p:nvPr>
            <p:ph type="sldNum" sz="quarter" idx="3"/>
          </p:nvPr>
        </p:nvSpPr>
        <p:spPr>
          <a:xfrm>
            <a:off x="3978134" y="8842030"/>
            <a:ext cx="3043343" cy="465455"/>
          </a:xfrm>
          <a:prstGeom prst="rect">
            <a:avLst/>
          </a:prstGeom>
        </p:spPr>
        <p:txBody>
          <a:bodyPr vert="horz" lIns="93311" tIns="46656" rIns="93311" bIns="46656" rtlCol="0" anchor="b"/>
          <a:lstStyle>
            <a:lvl1pPr algn="r">
              <a:defRPr sz="1200"/>
            </a:lvl1pPr>
          </a:lstStyle>
          <a:p>
            <a:fld id="{E2EDA0F6-83A6-45FD-9863-9161444FC2A6}" type="slidenum">
              <a:rPr lang="en-US" smtClean="0"/>
              <a:pPr/>
              <a:t>‹#›</a:t>
            </a:fld>
            <a:endParaRPr lang="en-US"/>
          </a:p>
        </p:txBody>
      </p:sp>
    </p:spTree>
    <p:extLst>
      <p:ext uri="{BB962C8B-B14F-4D97-AF65-F5344CB8AC3E}">
        <p14:creationId xmlns:p14="http://schemas.microsoft.com/office/powerpoint/2010/main" val="21682096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11" tIns="46656" rIns="93311" bIns="46656" rtlCol="0"/>
          <a:lstStyle>
            <a:lvl1pPr algn="l">
              <a:defRPr sz="1200"/>
            </a:lvl1pPr>
          </a:lstStyle>
          <a:p>
            <a:endParaRPr lang="en-US"/>
          </a:p>
        </p:txBody>
      </p:sp>
      <p:sp>
        <p:nvSpPr>
          <p:cNvPr id="3" name="Date Placeholder 2"/>
          <p:cNvSpPr>
            <a:spLocks noGrp="1"/>
          </p:cNvSpPr>
          <p:nvPr>
            <p:ph type="dt" idx="1"/>
          </p:nvPr>
        </p:nvSpPr>
        <p:spPr>
          <a:xfrm>
            <a:off x="3978134" y="0"/>
            <a:ext cx="3043343" cy="465455"/>
          </a:xfrm>
          <a:prstGeom prst="rect">
            <a:avLst/>
          </a:prstGeom>
        </p:spPr>
        <p:txBody>
          <a:bodyPr vert="horz" lIns="93311" tIns="46656" rIns="93311" bIns="46656" rtlCol="0"/>
          <a:lstStyle>
            <a:lvl1pPr algn="r">
              <a:defRPr sz="1200"/>
            </a:lvl1pPr>
          </a:lstStyle>
          <a:p>
            <a:fld id="{D50B15DD-87E2-44C7-BCF6-AD2C0E8A5FEC}" type="datetimeFigureOut">
              <a:rPr lang="en-US" smtClean="0"/>
              <a:pPr/>
              <a:t>10/16/2012</a:t>
            </a:fld>
            <a:endParaRPr lang="en-US"/>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3311" tIns="46656" rIns="93311" bIns="46656" rtlCol="0" anchor="ctr"/>
          <a:lstStyle/>
          <a:p>
            <a:endParaRPr lang="en-US"/>
          </a:p>
        </p:txBody>
      </p:sp>
      <p:sp>
        <p:nvSpPr>
          <p:cNvPr id="5" name="Notes Placeholder 4"/>
          <p:cNvSpPr>
            <a:spLocks noGrp="1"/>
          </p:cNvSpPr>
          <p:nvPr>
            <p:ph type="body" sz="quarter" idx="3"/>
          </p:nvPr>
        </p:nvSpPr>
        <p:spPr>
          <a:xfrm>
            <a:off x="702310" y="4421825"/>
            <a:ext cx="5618480" cy="4189095"/>
          </a:xfrm>
          <a:prstGeom prst="rect">
            <a:avLst/>
          </a:prstGeom>
        </p:spPr>
        <p:txBody>
          <a:bodyPr vert="horz" lIns="93311" tIns="46656" rIns="93311" bIns="46656"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030"/>
            <a:ext cx="3043343" cy="465455"/>
          </a:xfrm>
          <a:prstGeom prst="rect">
            <a:avLst/>
          </a:prstGeom>
        </p:spPr>
        <p:txBody>
          <a:bodyPr vert="horz" lIns="93311" tIns="46656" rIns="93311" bIns="46656" rtlCol="0" anchor="b"/>
          <a:lstStyle>
            <a:lvl1pPr algn="l">
              <a:defRPr sz="1200"/>
            </a:lvl1pPr>
          </a:lstStyle>
          <a:p>
            <a:endParaRPr lang="en-US"/>
          </a:p>
        </p:txBody>
      </p:sp>
      <p:sp>
        <p:nvSpPr>
          <p:cNvPr id="7" name="Slide Number Placeholder 6"/>
          <p:cNvSpPr>
            <a:spLocks noGrp="1"/>
          </p:cNvSpPr>
          <p:nvPr>
            <p:ph type="sldNum" sz="quarter" idx="5"/>
          </p:nvPr>
        </p:nvSpPr>
        <p:spPr>
          <a:xfrm>
            <a:off x="3978134" y="8842030"/>
            <a:ext cx="3043343" cy="465455"/>
          </a:xfrm>
          <a:prstGeom prst="rect">
            <a:avLst/>
          </a:prstGeom>
        </p:spPr>
        <p:txBody>
          <a:bodyPr vert="horz" lIns="93311" tIns="46656" rIns="93311" bIns="46656" rtlCol="0" anchor="b"/>
          <a:lstStyle>
            <a:lvl1pPr algn="r">
              <a:defRPr sz="1200"/>
            </a:lvl1pPr>
          </a:lstStyle>
          <a:p>
            <a:fld id="{C98A6157-5337-4544-88C9-7286F05E3F03}" type="slidenum">
              <a:rPr lang="en-US" smtClean="0"/>
              <a:pPr/>
              <a:t>‹#›</a:t>
            </a:fld>
            <a:endParaRPr lang="en-US"/>
          </a:p>
        </p:txBody>
      </p:sp>
    </p:spTree>
    <p:extLst>
      <p:ext uri="{BB962C8B-B14F-4D97-AF65-F5344CB8AC3E}">
        <p14:creationId xmlns:p14="http://schemas.microsoft.com/office/powerpoint/2010/main" val="8997308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98A6157-5337-4544-88C9-7286F05E3F03}" type="slidenum">
              <a:rPr lang="en-US" smtClean="0"/>
              <a:pPr/>
              <a:t>3</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a:ln/>
        </p:spPr>
      </p:sp>
      <p:sp>
        <p:nvSpPr>
          <p:cNvPr id="839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You may or may not know that Perfecting Patient Care is based on the Toyota Production System as well as the Alcoa Business System.</a:t>
            </a:r>
          </a:p>
          <a:p>
            <a:r>
              <a:rPr lang="en-US" smtClean="0"/>
              <a:t>Paul O’Neill, the former Secretary of the Treasury and former CEO of Alcoa, was one of the founders of PRHI where he brought his knowledge of the Toyota Production System to help create a model of process improvement for healthcare.</a:t>
            </a:r>
            <a:endParaRPr lang="en-US" b="1" smtClean="0"/>
          </a:p>
          <a:p>
            <a:r>
              <a:rPr lang="en-US" smtClean="0"/>
              <a:t>Perfecting Patient Care is a model of system redesign where the patient is the focus of improvement.</a:t>
            </a:r>
            <a:endParaRPr lang="en-US" b="1" smtClean="0"/>
          </a:p>
          <a:p>
            <a:r>
              <a:rPr lang="en-US" smtClean="0"/>
              <a:t>Through continuous and cyclic improvements, you are able to apply improvement tools in the regular course of work.</a:t>
            </a:r>
            <a:endParaRPr lang="en-US" b="1" smtClean="0"/>
          </a:p>
          <a:p>
            <a:r>
              <a:rPr lang="en-US" smtClean="0"/>
              <a:t>The ultimate goal is perfection, but will we ever reach it? Who in here is perfect? No one. So should we just be satisfied with being average? No. We want to work toward the ideal and even when we reach our goals, there will always be more work to be done. Remember that this is “perfecting” patient care and not “perfect” patient care. We always want to strive to be better than what we are. </a:t>
            </a:r>
            <a:endParaRPr lang="en-US" b="1" smtClean="0"/>
          </a:p>
          <a:p>
            <a:r>
              <a:rPr lang="en-US" smtClean="0"/>
              <a:t> </a:t>
            </a:r>
          </a:p>
        </p:txBody>
      </p:sp>
      <p:sp>
        <p:nvSpPr>
          <p:cNvPr id="139268" name="Slide Number Placeholder 3"/>
          <p:cNvSpPr>
            <a:spLocks noGrp="1"/>
          </p:cNvSpPr>
          <p:nvPr>
            <p:ph type="sldNum" sz="quarter" idx="5"/>
          </p:nvPr>
        </p:nvSpPr>
        <p:spPr/>
        <p:txBody>
          <a:bodyPr/>
          <a:lstStyle/>
          <a:p>
            <a:pPr>
              <a:defRPr/>
            </a:pPr>
            <a:fld id="{38C900B4-E4B5-4299-86A5-18DB59CC8C7F}" type="slidenum">
              <a:rPr lang="en-US" smtClean="0"/>
              <a:pPr>
                <a:defRPr/>
              </a:pPr>
              <a:t>15</a:t>
            </a:fld>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7"/>
          <p:cNvSpPr>
            <a:spLocks noGrp="1" noChangeArrowheads="1"/>
          </p:cNvSpPr>
          <p:nvPr>
            <p:ph type="sldNum" sz="quarter" idx="5"/>
          </p:nvPr>
        </p:nvSpPr>
        <p:spPr/>
        <p:txBody>
          <a:bodyPr/>
          <a:lstStyle/>
          <a:p>
            <a:pPr>
              <a:defRPr/>
            </a:pPr>
            <a:fld id="{AAE954A8-F1A5-415E-949A-2D33456171F6}" type="slidenum">
              <a:rPr lang="en-US" smtClean="0"/>
              <a:pPr>
                <a:defRPr/>
              </a:pPr>
              <a:t>17</a:t>
            </a:fld>
            <a:endParaRPr lang="en-US" smtClean="0"/>
          </a:p>
        </p:txBody>
      </p:sp>
      <p:sp>
        <p:nvSpPr>
          <p:cNvPr id="84995" name="Rectangle 2"/>
          <p:cNvSpPr>
            <a:spLocks noGrp="1" noRot="1" noChangeAspect="1" noChangeArrowheads="1" noTextEdit="1"/>
          </p:cNvSpPr>
          <p:nvPr>
            <p:ph type="sldImg"/>
          </p:nvPr>
        </p:nvSpPr>
        <p:spPr>
          <a:xfrm>
            <a:off x="1195388" y="708025"/>
            <a:ext cx="4635500" cy="3476625"/>
          </a:xfrm>
          <a:ln/>
        </p:spPr>
      </p:sp>
      <p:sp>
        <p:nvSpPr>
          <p:cNvPr id="84996" name="Rectangle 3"/>
          <p:cNvSpPr>
            <a:spLocks noGrp="1" noChangeArrowheads="1"/>
          </p:cNvSpPr>
          <p:nvPr>
            <p:ph type="body" idx="1"/>
          </p:nvPr>
        </p:nvSpPr>
        <p:spPr>
          <a:xfrm>
            <a:off x="930275" y="4422776"/>
            <a:ext cx="5162550" cy="4191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Patients have the right to have their needs met</a:t>
            </a:r>
            <a:endParaRPr lang="en-US" b="1" smtClean="0"/>
          </a:p>
          <a:p>
            <a:r>
              <a:rPr lang="en-US" smtClean="0"/>
              <a:t>And so do healthcare workers.</a:t>
            </a:r>
            <a:endParaRPr lang="en-US" b="1" smtClean="0"/>
          </a:p>
          <a:p>
            <a:r>
              <a:rPr lang="en-US" smtClean="0"/>
              <a:t>Both of these goals can be accomplished through redesigning our systems.</a:t>
            </a:r>
            <a:endParaRPr lang="en-US" b="1" smtClean="0"/>
          </a:p>
          <a:p>
            <a:r>
              <a:rPr lang="en-US" smtClean="0"/>
              <a:t>Go back to the video. </a:t>
            </a:r>
            <a:endParaRPr lang="en-US" b="1" smtClean="0"/>
          </a:p>
          <a:p>
            <a:r>
              <a:rPr lang="en-US" smtClean="0"/>
              <a:t>Did the patients (mother and child) have their needs met? </a:t>
            </a:r>
            <a:endParaRPr lang="en-US" b="1" smtClean="0"/>
          </a:p>
          <a:p>
            <a:r>
              <a:rPr lang="en-US" smtClean="0"/>
              <a:t>What happened to nurse Betty? </a:t>
            </a:r>
            <a:endParaRPr lang="en-US" b="1" smtClean="0"/>
          </a:p>
          <a:p>
            <a:r>
              <a:rPr lang="en-US" smtClean="0"/>
              <a:t>Did she have her needs met? </a:t>
            </a:r>
            <a:endParaRPr lang="en-US" b="1" smtClean="0"/>
          </a:p>
          <a:p>
            <a:r>
              <a:rPr lang="en-US" smtClean="0"/>
              <a:t>If patient needs had been met, would Betty’s professional life have been better too?</a:t>
            </a:r>
            <a:endParaRPr lang="en-US" b="1" smtClean="0"/>
          </a:p>
          <a:p>
            <a:r>
              <a:rPr lang="en-US" smtClean="0"/>
              <a:t>The goal of the system is to help people be successful.</a:t>
            </a:r>
            <a:r>
              <a:rPr lang="en-US" i="1" u="sng" smtClean="0"/>
              <a:t>  </a:t>
            </a:r>
            <a:endParaRPr lang="en-US" b="1" smtClean="0"/>
          </a:p>
          <a:p>
            <a:r>
              <a:rPr lang="en-US" smtClean="0"/>
              <a:t>What kind of outcomes do you get from crappy systems?</a:t>
            </a:r>
            <a:endParaRPr lang="en-US" b="1" smtClean="0"/>
          </a:p>
          <a:p>
            <a:r>
              <a:rPr lang="en-US" smtClean="0"/>
              <a:t>Crappy ones.</a:t>
            </a:r>
            <a:endParaRPr lang="en-US" b="1" smtClean="0"/>
          </a:p>
          <a:p>
            <a:r>
              <a:rPr lang="en-US" b="1" smtClean="0"/>
              <a:t> </a:t>
            </a:r>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8A6157-5337-4544-88C9-7286F05E3F03}" type="slidenum">
              <a:rPr lang="en-US" smtClean="0"/>
              <a:pPr/>
              <a:t>21</a:t>
            </a:fld>
            <a:endParaRPr lang="en-US"/>
          </a:p>
        </p:txBody>
      </p:sp>
    </p:spTree>
    <p:extLst>
      <p:ext uri="{BB962C8B-B14F-4D97-AF65-F5344CB8AC3E}">
        <p14:creationId xmlns:p14="http://schemas.microsoft.com/office/powerpoint/2010/main" val="21209008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7"/>
          <p:cNvSpPr>
            <a:spLocks noGrp="1" noChangeArrowheads="1"/>
          </p:cNvSpPr>
          <p:nvPr>
            <p:ph type="sldNum" sz="quarter" idx="5"/>
          </p:nvPr>
        </p:nvSpPr>
        <p:spPr/>
        <p:txBody>
          <a:bodyPr/>
          <a:lstStyle/>
          <a:p>
            <a:pPr>
              <a:defRPr/>
            </a:pPr>
            <a:fld id="{3F7CFA2D-A940-4516-88D0-25809A66671E}" type="slidenum">
              <a:rPr lang="en-US" smtClean="0"/>
              <a:pPr>
                <a:defRPr/>
              </a:pPr>
              <a:t>25</a:t>
            </a:fld>
            <a:endParaRPr lang="en-US" smtClean="0"/>
          </a:p>
        </p:txBody>
      </p:sp>
      <p:sp>
        <p:nvSpPr>
          <p:cNvPr id="86019" name="Rectangle 2"/>
          <p:cNvSpPr>
            <a:spLocks noGrp="1" noRot="1" noChangeAspect="1" noChangeArrowheads="1" noTextEdit="1"/>
          </p:cNvSpPr>
          <p:nvPr>
            <p:ph type="sldImg"/>
          </p:nvPr>
        </p:nvSpPr>
        <p:spPr>
          <a:xfrm>
            <a:off x="1195388" y="708025"/>
            <a:ext cx="4635500" cy="3476625"/>
          </a:xfrm>
          <a:ln/>
        </p:spPr>
      </p:sp>
      <p:sp>
        <p:nvSpPr>
          <p:cNvPr id="86020" name="Rectangle 3"/>
          <p:cNvSpPr>
            <a:spLocks noGrp="1" noChangeArrowheads="1"/>
          </p:cNvSpPr>
          <p:nvPr>
            <p:ph type="body" idx="1"/>
          </p:nvPr>
        </p:nvSpPr>
        <p:spPr>
          <a:xfrm>
            <a:off x="930275" y="4422776"/>
            <a:ext cx="5162550" cy="4191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Ask: How do we feel when things go wrong with patient care?</a:t>
            </a:r>
            <a:r>
              <a:rPr lang="en-US" i="1" smtClean="0"/>
              <a:t> </a:t>
            </a:r>
            <a:endParaRPr lang="en-US" smtClean="0"/>
          </a:p>
          <a:p>
            <a:r>
              <a:rPr lang="en-US" i="1" smtClean="0"/>
              <a:t>Frustrated</a:t>
            </a:r>
            <a:endParaRPr lang="en-US" smtClean="0"/>
          </a:p>
          <a:p>
            <a:r>
              <a:rPr lang="en-US" i="1" smtClean="0"/>
              <a:t>Shocked</a:t>
            </a:r>
            <a:endParaRPr lang="en-US" smtClean="0"/>
          </a:p>
          <a:p>
            <a:r>
              <a:rPr lang="en-US" i="1" smtClean="0"/>
              <a:t>Patient and family are negatively impacted</a:t>
            </a:r>
            <a:endParaRPr lang="en-US" smtClean="0"/>
          </a:p>
          <a:p>
            <a:r>
              <a:rPr lang="en-US" i="1" smtClean="0"/>
              <a:t>Costs increase </a:t>
            </a:r>
            <a:endParaRPr lang="en-US" smtClean="0"/>
          </a:p>
          <a:p>
            <a:r>
              <a:rPr lang="en-US" smtClean="0"/>
              <a:t>No one gets up in the morning and hopes they’ll make a mistake. But our processes often set us up for failure.</a:t>
            </a:r>
            <a:endParaRPr lang="en-US" b="1" smtClean="0"/>
          </a:p>
          <a:p>
            <a:r>
              <a:rPr lang="en-US" smtClean="0"/>
              <a:t>When things go wrong, it does not just impact the patients who may be directly harmed or have negative health effects stemming from the impact of stress surrounding the mistake. It also impacts </a:t>
            </a:r>
            <a:endParaRPr lang="en-US" b="1" smtClean="0"/>
          </a:p>
          <a:p>
            <a:r>
              <a:rPr lang="en-US" smtClean="0"/>
              <a:t>Their families</a:t>
            </a:r>
          </a:p>
          <a:p>
            <a:r>
              <a:rPr lang="en-US" smtClean="0"/>
              <a:t>Our staff who are trying to care for the patient to the best of their ability. High error rates result in turnover or miserable employees who feel set up for failure.</a:t>
            </a:r>
          </a:p>
          <a:p>
            <a:r>
              <a:rPr lang="en-US" smtClean="0"/>
              <a:t>Our community who may then have concerns about the care our hospital is providing</a:t>
            </a:r>
          </a:p>
          <a:p>
            <a:r>
              <a:rPr lang="en-US" smtClean="0"/>
              <a:t>Ours costs, not just in terms of lawsuits but also the cost of replacing unhappy staff. The cost to replace one nurse is $60,000!</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p:spPr>
      </p:sp>
      <p:sp>
        <p:nvSpPr>
          <p:cNvPr id="450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686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7A6F816-0BD0-47E6-BAF2-3E78ADC3B7B0}" type="slidenum">
              <a:rPr lang="en-US" smtClean="0"/>
              <a:pPr fontAlgn="base">
                <a:spcBef>
                  <a:spcPct val="0"/>
                </a:spcBef>
                <a:spcAft>
                  <a:spcPct val="0"/>
                </a:spcAft>
                <a:defRPr/>
              </a:pPr>
              <a:t>26</a:t>
            </a:fld>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a:ln/>
        </p:spPr>
      </p:sp>
      <p:sp>
        <p:nvSpPr>
          <p:cNvPr id="99331" name="Notes Placeholder 2"/>
          <p:cNvSpPr>
            <a:spLocks noGrp="1"/>
          </p:cNvSpPr>
          <p:nvPr>
            <p:ph type="body" idx="1"/>
          </p:nvPr>
        </p:nvSpPr>
        <p:spPr>
          <a:noFill/>
          <a:ln/>
        </p:spPr>
        <p:txBody>
          <a:bodyPr/>
          <a:lstStyle/>
          <a:p>
            <a:r>
              <a:rPr lang="en-US" dirty="0" smtClean="0"/>
              <a:t>What does “Ideal Way” mean.</a:t>
            </a:r>
            <a:r>
              <a:rPr lang="en-US" baseline="0" dirty="0" smtClean="0"/>
              <a:t>  Explain how each bullet relates to primary care.</a:t>
            </a:r>
          </a:p>
          <a:p>
            <a:endParaRPr lang="en-US" baseline="0" dirty="0" smtClean="0"/>
          </a:p>
          <a:p>
            <a:r>
              <a:rPr lang="en-US" baseline="0" dirty="0" smtClean="0"/>
              <a:t>Add specific notes for primary care.</a:t>
            </a:r>
            <a:endParaRPr lang="en-US" dirty="0" smtClean="0"/>
          </a:p>
        </p:txBody>
      </p:sp>
      <p:sp>
        <p:nvSpPr>
          <p:cNvPr id="99332" name="Slide Number Placeholder 3"/>
          <p:cNvSpPr>
            <a:spLocks noGrp="1"/>
          </p:cNvSpPr>
          <p:nvPr>
            <p:ph type="sldNum" sz="quarter" idx="5"/>
          </p:nvPr>
        </p:nvSpPr>
        <p:spPr>
          <a:noFill/>
        </p:spPr>
        <p:txBody>
          <a:bodyPr/>
          <a:lstStyle/>
          <a:p>
            <a:fld id="{FDB0C61D-429E-40ED-9F40-E01664B8ABD6}" type="slidenum">
              <a:rPr lang="en-US" smtClean="0"/>
              <a:pPr/>
              <a:t>27</a:t>
            </a:fld>
            <a:endParaRPr lang="en-US" dirty="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Slide Image Placeholder 1"/>
          <p:cNvSpPr>
            <a:spLocks noGrp="1" noRot="1" noChangeAspect="1" noTextEdit="1"/>
          </p:cNvSpPr>
          <p:nvPr>
            <p:ph type="sldImg"/>
          </p:nvPr>
        </p:nvSpPr>
        <p:spPr>
          <a:ln/>
        </p:spPr>
      </p:sp>
      <p:sp>
        <p:nvSpPr>
          <p:cNvPr id="194563" name="Notes Placeholder 2"/>
          <p:cNvSpPr>
            <a:spLocks noGrp="1"/>
          </p:cNvSpPr>
          <p:nvPr>
            <p:ph type="body" idx="1"/>
          </p:nvPr>
        </p:nvSpPr>
        <p:spPr>
          <a:noFill/>
          <a:ln/>
        </p:spPr>
        <p:txBody>
          <a:bodyPr/>
          <a:lstStyle/>
          <a:p>
            <a:endParaRPr lang="en-US" smtClean="0"/>
          </a:p>
        </p:txBody>
      </p:sp>
      <p:sp>
        <p:nvSpPr>
          <p:cNvPr id="194564" name="Slide Number Placeholder 3"/>
          <p:cNvSpPr>
            <a:spLocks noGrp="1"/>
          </p:cNvSpPr>
          <p:nvPr>
            <p:ph type="sldNum" sz="quarter" idx="5"/>
          </p:nvPr>
        </p:nvSpPr>
        <p:spPr>
          <a:noFill/>
        </p:spPr>
        <p:txBody>
          <a:bodyPr/>
          <a:lstStyle/>
          <a:p>
            <a:fld id="{98F905C1-BCE9-44DC-951C-42901CED779B}" type="slidenum">
              <a:rPr lang="en-US" smtClean="0"/>
              <a:pPr/>
              <a:t>28</a:t>
            </a:fld>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7"/>
          <p:cNvSpPr>
            <a:spLocks noGrp="1" noChangeArrowheads="1"/>
          </p:cNvSpPr>
          <p:nvPr>
            <p:ph type="sldNum" sz="quarter" idx="5"/>
          </p:nvPr>
        </p:nvSpPr>
        <p:spPr/>
        <p:txBody>
          <a:bodyPr/>
          <a:lstStyle/>
          <a:p>
            <a:pPr>
              <a:defRPr/>
            </a:pPr>
            <a:fld id="{E4B0F50B-C46A-4BFD-BD3F-4D881E823B8F}" type="slidenum">
              <a:rPr lang="en-US" smtClean="0"/>
              <a:pPr>
                <a:defRPr/>
              </a:pPr>
              <a:t>30</a:t>
            </a:fld>
            <a:endParaRPr lang="en-US" smtClean="0"/>
          </a:p>
        </p:txBody>
      </p:sp>
      <p:sp>
        <p:nvSpPr>
          <p:cNvPr id="88067" name="Rectangle 2"/>
          <p:cNvSpPr>
            <a:spLocks noGrp="1" noRot="1" noChangeAspect="1" noChangeArrowheads="1" noTextEdit="1"/>
          </p:cNvSpPr>
          <p:nvPr>
            <p:ph type="sldImg"/>
          </p:nvPr>
        </p:nvSpPr>
        <p:spPr>
          <a:xfrm>
            <a:off x="1195388" y="708025"/>
            <a:ext cx="4635500" cy="3476625"/>
          </a:xfrm>
          <a:ln/>
        </p:spPr>
      </p:sp>
      <p:sp>
        <p:nvSpPr>
          <p:cNvPr id="88068" name="Rectangle 3"/>
          <p:cNvSpPr>
            <a:spLocks noGrp="1" noChangeArrowheads="1"/>
          </p:cNvSpPr>
          <p:nvPr>
            <p:ph type="body" idx="1"/>
          </p:nvPr>
        </p:nvSpPr>
        <p:spPr>
          <a:xfrm>
            <a:off x="930275" y="4422776"/>
            <a:ext cx="5162550" cy="4191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Ask: How do we feel when things go wrong with patient care?</a:t>
            </a:r>
            <a:r>
              <a:rPr lang="en-US" i="1" smtClean="0"/>
              <a:t> </a:t>
            </a:r>
            <a:endParaRPr lang="en-US" smtClean="0"/>
          </a:p>
          <a:p>
            <a:r>
              <a:rPr lang="en-US" i="1" smtClean="0"/>
              <a:t>Frustrated</a:t>
            </a:r>
            <a:endParaRPr lang="en-US" smtClean="0"/>
          </a:p>
          <a:p>
            <a:r>
              <a:rPr lang="en-US" i="1" smtClean="0"/>
              <a:t>Shocked</a:t>
            </a:r>
            <a:endParaRPr lang="en-US" smtClean="0"/>
          </a:p>
          <a:p>
            <a:r>
              <a:rPr lang="en-US" i="1" smtClean="0"/>
              <a:t>Patient and family are negatively impacted</a:t>
            </a:r>
            <a:endParaRPr lang="en-US" smtClean="0"/>
          </a:p>
          <a:p>
            <a:r>
              <a:rPr lang="en-US" i="1" smtClean="0"/>
              <a:t>Costs increase </a:t>
            </a:r>
            <a:endParaRPr lang="en-US" smtClean="0"/>
          </a:p>
          <a:p>
            <a:r>
              <a:rPr lang="en-US" smtClean="0"/>
              <a:t>No one gets up in the morning and hopes they’ll make a mistake. But our processes often set us up for failure.</a:t>
            </a:r>
            <a:endParaRPr lang="en-US" b="1" smtClean="0"/>
          </a:p>
          <a:p>
            <a:r>
              <a:rPr lang="en-US" smtClean="0"/>
              <a:t>When things go wrong, it does not just impact the patients who may be directly harmed or have negative health effects stemming from the impact of stress surrounding the mistake. It also impacts </a:t>
            </a:r>
            <a:endParaRPr lang="en-US" b="1" smtClean="0"/>
          </a:p>
          <a:p>
            <a:r>
              <a:rPr lang="en-US" smtClean="0"/>
              <a:t>Their families</a:t>
            </a:r>
          </a:p>
          <a:p>
            <a:r>
              <a:rPr lang="en-US" smtClean="0"/>
              <a:t>Our staff who are trying to care for the patient to the best of their ability. High error rates result in turnover or miserable employees who feel set up for failure.</a:t>
            </a:r>
          </a:p>
          <a:p>
            <a:r>
              <a:rPr lang="en-US" smtClean="0"/>
              <a:t>Our community who may then have concerns about the care our hospital is providing</a:t>
            </a:r>
          </a:p>
          <a:p>
            <a:r>
              <a:rPr lang="en-US" smtClean="0"/>
              <a:t>Ours costs, not just in terms of lawsuits but also the cost of replacing unhappy staff. The cost to replace one nurse is $60,000!</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Slide Image Placeholder 1"/>
          <p:cNvSpPr>
            <a:spLocks noGrp="1" noRot="1" noChangeAspect="1" noTextEdit="1"/>
          </p:cNvSpPr>
          <p:nvPr>
            <p:ph type="sldImg"/>
          </p:nvPr>
        </p:nvSpPr>
        <p:spPr>
          <a:ln/>
        </p:spPr>
      </p:sp>
      <p:sp>
        <p:nvSpPr>
          <p:cNvPr id="150531" name="Notes Placeholder 2"/>
          <p:cNvSpPr>
            <a:spLocks noGrp="1"/>
          </p:cNvSpPr>
          <p:nvPr>
            <p:ph type="body" idx="1"/>
          </p:nvPr>
        </p:nvSpPr>
        <p:spPr>
          <a:noFill/>
          <a:ln/>
        </p:spPr>
        <p:txBody>
          <a:bodyPr/>
          <a:lstStyle/>
          <a:p>
            <a:r>
              <a:rPr lang="en-US" dirty="0" smtClean="0"/>
              <a:t>Deming</a:t>
            </a:r>
            <a:r>
              <a:rPr lang="en-US" baseline="0" dirty="0" smtClean="0"/>
              <a:t> said it best…what will you do???</a:t>
            </a:r>
            <a:endParaRPr lang="en-US" dirty="0" smtClean="0"/>
          </a:p>
        </p:txBody>
      </p:sp>
      <p:sp>
        <p:nvSpPr>
          <p:cNvPr id="150532" name="Date Placeholder 3"/>
          <p:cNvSpPr>
            <a:spLocks noGrp="1"/>
          </p:cNvSpPr>
          <p:nvPr>
            <p:ph type="dt" sz="quarter" idx="1"/>
          </p:nvPr>
        </p:nvSpPr>
        <p:spPr>
          <a:noFill/>
        </p:spPr>
        <p:txBody>
          <a:bodyPr/>
          <a:lstStyle/>
          <a:p>
            <a:fld id="{302C2506-DC04-4B26-A4A5-25D2985692CD}" type="datetime1">
              <a:rPr lang="en-US" smtClean="0"/>
              <a:pPr/>
              <a:t>10/16/2012</a:t>
            </a:fld>
            <a:endParaRPr lang="en-US" dirty="0" smtClean="0"/>
          </a:p>
        </p:txBody>
      </p:sp>
      <p:sp>
        <p:nvSpPr>
          <p:cNvPr id="150533" name="Slide Number Placeholder 4"/>
          <p:cNvSpPr>
            <a:spLocks noGrp="1"/>
          </p:cNvSpPr>
          <p:nvPr>
            <p:ph type="sldNum" sz="quarter" idx="5"/>
          </p:nvPr>
        </p:nvSpPr>
        <p:spPr>
          <a:noFill/>
        </p:spPr>
        <p:txBody>
          <a:bodyPr/>
          <a:lstStyle/>
          <a:p>
            <a:fld id="{ADAE33E2-14AD-406F-B401-7499D69DF82B}" type="slidenum">
              <a:rPr lang="en-US" smtClean="0"/>
              <a:pPr/>
              <a:t>31</a:t>
            </a:fld>
            <a:endParaRPr lang="en-US" dirty="0"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a:ln/>
        </p:spPr>
      </p:sp>
      <p:sp>
        <p:nvSpPr>
          <p:cNvPr id="911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30-40 cents of each healthcare dollar is wasted on non-value added activities, things that don’t add value to the patient. </a:t>
            </a:r>
            <a:r>
              <a:rPr lang="en-US" i="1" smtClean="0"/>
              <a:t>(The Joint Commission)</a:t>
            </a:r>
            <a:endParaRPr lang="en-US" smtClean="0"/>
          </a:p>
          <a:p>
            <a:r>
              <a:rPr lang="en-US" smtClean="0"/>
              <a:t>This is equivalent to $760 billion per year!</a:t>
            </a:r>
          </a:p>
          <a:p>
            <a:r>
              <a:rPr lang="en-US" b="1" smtClean="0"/>
              <a:t> </a:t>
            </a:r>
            <a:endParaRPr lang="en-US" smtClean="0"/>
          </a:p>
        </p:txBody>
      </p:sp>
      <p:sp>
        <p:nvSpPr>
          <p:cNvPr id="149508" name="Slide Number Placeholder 3"/>
          <p:cNvSpPr>
            <a:spLocks noGrp="1"/>
          </p:cNvSpPr>
          <p:nvPr>
            <p:ph type="sldNum" sz="quarter" idx="5"/>
          </p:nvPr>
        </p:nvSpPr>
        <p:spPr/>
        <p:txBody>
          <a:bodyPr/>
          <a:lstStyle/>
          <a:p>
            <a:pPr>
              <a:defRPr/>
            </a:pPr>
            <a:fld id="{8A829C37-45C0-42C0-8CD6-3E0C37B70F90}" type="slidenum">
              <a:rPr lang="en-US" smtClean="0"/>
              <a:pPr>
                <a:defRPr/>
              </a:pPr>
              <a:t>33</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90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98308"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871" indent="-285720">
              <a:defRPr>
                <a:solidFill>
                  <a:schemeClr val="tx1"/>
                </a:solidFill>
                <a:latin typeface="Calibri" pitchFamily="34" charset="0"/>
              </a:defRPr>
            </a:lvl2pPr>
            <a:lvl3pPr marL="1142881" indent="-228577">
              <a:defRPr>
                <a:solidFill>
                  <a:schemeClr val="tx1"/>
                </a:solidFill>
                <a:latin typeface="Calibri" pitchFamily="34" charset="0"/>
              </a:defRPr>
            </a:lvl3pPr>
            <a:lvl4pPr marL="1600032" indent="-228577">
              <a:defRPr>
                <a:solidFill>
                  <a:schemeClr val="tx1"/>
                </a:solidFill>
                <a:latin typeface="Calibri" pitchFamily="34" charset="0"/>
              </a:defRPr>
            </a:lvl4pPr>
            <a:lvl5pPr marL="2057185" indent="-228577">
              <a:defRPr>
                <a:solidFill>
                  <a:schemeClr val="tx1"/>
                </a:solidFill>
                <a:latin typeface="Calibri" pitchFamily="34" charset="0"/>
              </a:defRPr>
            </a:lvl5pPr>
            <a:lvl6pPr marL="2514336" indent="-228577" fontAlgn="base">
              <a:spcBef>
                <a:spcPct val="0"/>
              </a:spcBef>
              <a:spcAft>
                <a:spcPct val="0"/>
              </a:spcAft>
              <a:defRPr>
                <a:solidFill>
                  <a:schemeClr val="tx1"/>
                </a:solidFill>
                <a:latin typeface="Calibri" pitchFamily="34" charset="0"/>
              </a:defRPr>
            </a:lvl6pPr>
            <a:lvl7pPr marL="2971488" indent="-228577" fontAlgn="base">
              <a:spcBef>
                <a:spcPct val="0"/>
              </a:spcBef>
              <a:spcAft>
                <a:spcPct val="0"/>
              </a:spcAft>
              <a:defRPr>
                <a:solidFill>
                  <a:schemeClr val="tx1"/>
                </a:solidFill>
                <a:latin typeface="Calibri" pitchFamily="34" charset="0"/>
              </a:defRPr>
            </a:lvl7pPr>
            <a:lvl8pPr marL="3428641" indent="-228577" fontAlgn="base">
              <a:spcBef>
                <a:spcPct val="0"/>
              </a:spcBef>
              <a:spcAft>
                <a:spcPct val="0"/>
              </a:spcAft>
              <a:defRPr>
                <a:solidFill>
                  <a:schemeClr val="tx1"/>
                </a:solidFill>
                <a:latin typeface="Calibri" pitchFamily="34" charset="0"/>
              </a:defRPr>
            </a:lvl8pPr>
            <a:lvl9pPr marL="3885792" indent="-228577"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92E8C2E2-3523-45E8-A5ED-158AC1506420}" type="slidenum">
              <a:rPr lang="en-US" smtClean="0"/>
              <a:pPr fontAlgn="base">
                <a:spcBef>
                  <a:spcPct val="0"/>
                </a:spcBef>
                <a:spcAft>
                  <a:spcPct val="0"/>
                </a:spcAft>
                <a:defRPr/>
              </a:pPr>
              <a:t>4</a:t>
            </a:fld>
            <a:endParaRPr lang="en-US" dirty="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Slide Image Placeholder 1"/>
          <p:cNvSpPr>
            <a:spLocks noGrp="1" noRot="1" noChangeAspect="1" noTextEdit="1"/>
          </p:cNvSpPr>
          <p:nvPr>
            <p:ph type="sldImg"/>
          </p:nvPr>
        </p:nvSpPr>
        <p:spPr bwMode="auto">
          <a:noFill/>
          <a:ln>
            <a:solidFill>
              <a:srgbClr val="000000"/>
            </a:solidFill>
            <a:miter lim="800000"/>
            <a:headEnd/>
            <a:tailEnd/>
          </a:ln>
        </p:spPr>
      </p:sp>
      <p:sp>
        <p:nvSpPr>
          <p:cNvPr id="151555" name="Notes Placeholder 2"/>
          <p:cNvSpPr>
            <a:spLocks noGrp="1"/>
          </p:cNvSpPr>
          <p:nvPr>
            <p:ph type="body" idx="1"/>
          </p:nvPr>
        </p:nvSpPr>
        <p:spPr bwMode="auto">
          <a:noFill/>
        </p:spPr>
        <p:txBody>
          <a:bodyPr wrap="square" numCol="1" anchor="t" anchorCtr="0" compatLnSpc="1">
            <a:prstTxWarp prst="textNoShape">
              <a:avLst/>
            </a:prstTxWarp>
          </a:bodyPr>
          <a:lstStyle/>
          <a:p>
            <a:pPr hangingPunct="0"/>
            <a:r>
              <a:rPr lang="en-US" sz="1100" dirty="0">
                <a:latin typeface="Gill Sans MT" pitchFamily="34" charset="0"/>
              </a:rPr>
              <a:t>What we often see in our current state is a lot of waste.</a:t>
            </a:r>
          </a:p>
          <a:p>
            <a:pPr hangingPunct="0"/>
            <a:r>
              <a:rPr lang="en-US" sz="1100" dirty="0">
                <a:latin typeface="Gill Sans MT" pitchFamily="34" charset="0"/>
              </a:rPr>
              <a:t>Waste falls into the category of “non value-added” work, work that does not add value to the customer or patient. We’re all customers at some point. What kind of “waste” have you experienced in your work?</a:t>
            </a:r>
          </a:p>
          <a:p>
            <a:pPr hangingPunct="0"/>
            <a:r>
              <a:rPr lang="en-US" sz="1100" dirty="0">
                <a:latin typeface="Gill Sans MT" pitchFamily="34" charset="0"/>
              </a:rPr>
              <a:t>In order to assess whether a particular activity is waste, we might ask ourselves whether our patients would be willing to pay for those activities. </a:t>
            </a:r>
          </a:p>
          <a:p>
            <a:pPr hangingPunct="0"/>
            <a:r>
              <a:rPr lang="en-US" sz="1100" dirty="0">
                <a:latin typeface="Gill Sans MT" pitchFamily="34" charset="0"/>
              </a:rPr>
              <a:t>For example, patients would not be willing to pay for the time they spend waiting in a waiting room. They also would likely not want to pay for the process of billing, however some non-value added activities are still necessary.</a:t>
            </a:r>
          </a:p>
          <a:p>
            <a:r>
              <a:rPr lang="en-US" sz="1100" dirty="0">
                <a:latin typeface="Gill Sans MT" pitchFamily="34" charset="0"/>
              </a:rPr>
              <a:t>Our goal is to eliminate any unnecessary non-value added activities and reduce the necessary non-value added activities as much as possible.</a:t>
            </a:r>
            <a:endParaRPr lang="en-US" dirty="0" smtClean="0"/>
          </a:p>
        </p:txBody>
      </p:sp>
      <p:sp>
        <p:nvSpPr>
          <p:cNvPr id="13312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3011495-DCEB-4812-AA1F-B8BCDC6D4A0F}" type="slidenum">
              <a:rPr lang="en-US" smtClean="0"/>
              <a:pPr fontAlgn="base">
                <a:spcBef>
                  <a:spcPct val="0"/>
                </a:spcBef>
                <a:spcAft>
                  <a:spcPct val="0"/>
                </a:spcAft>
                <a:defRPr/>
              </a:pPr>
              <a:t>34</a:t>
            </a:fld>
            <a:endParaRPr lang="en-US" dirty="0" smtClean="0"/>
          </a:p>
        </p:txBody>
      </p:sp>
      <p:sp>
        <p:nvSpPr>
          <p:cNvPr id="5" name="Date Placeholder 4"/>
          <p:cNvSpPr>
            <a:spLocks noGrp="1"/>
          </p:cNvSpPr>
          <p:nvPr>
            <p:ph type="dt" sz="quarter" idx="1"/>
          </p:nvPr>
        </p:nvSpPr>
        <p:spPr/>
        <p:txBody>
          <a:bodyPr/>
          <a:lstStyle/>
          <a:p>
            <a:pPr>
              <a:defRPr/>
            </a:pPr>
            <a:fld id="{BACE2418-1773-4696-8696-37AFAADB0EE7}" type="datetime1">
              <a:rPr lang="en-US" smtClean="0"/>
              <a:pPr>
                <a:defRPr/>
              </a:pPr>
              <a:t>10/16/2012</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802" name="Slide Image Placeholder 1"/>
          <p:cNvSpPr>
            <a:spLocks noGrp="1" noRot="1" noChangeAspect="1" noTextEdit="1"/>
          </p:cNvSpPr>
          <p:nvPr>
            <p:ph type="sldImg"/>
          </p:nvPr>
        </p:nvSpPr>
        <p:spPr>
          <a:ln/>
        </p:spPr>
      </p:sp>
      <p:sp>
        <p:nvSpPr>
          <p:cNvPr id="332803" name="Notes Placeholder 2"/>
          <p:cNvSpPr>
            <a:spLocks noGrp="1"/>
          </p:cNvSpPr>
          <p:nvPr>
            <p:ph type="body" idx="1"/>
          </p:nvPr>
        </p:nvSpPr>
        <p:spPr>
          <a:noFill/>
          <a:ln/>
        </p:spPr>
        <p:txBody>
          <a:bodyPr/>
          <a:lstStyle/>
          <a:p>
            <a:endParaRPr lang="en-US" dirty="0" smtClean="0"/>
          </a:p>
        </p:txBody>
      </p:sp>
      <p:sp>
        <p:nvSpPr>
          <p:cNvPr id="176132" name="Slide Number Placeholder 3"/>
          <p:cNvSpPr>
            <a:spLocks noGrp="1"/>
          </p:cNvSpPr>
          <p:nvPr>
            <p:ph type="sldNum" sz="quarter" idx="5"/>
          </p:nvPr>
        </p:nvSpPr>
        <p:spPr/>
        <p:txBody>
          <a:bodyPr/>
          <a:lstStyle/>
          <a:p>
            <a:pPr>
              <a:defRPr/>
            </a:pPr>
            <a:fld id="{CA44F2A4-0498-4834-9B12-5248AD8FDDF4}" type="slidenum">
              <a:rPr lang="en-US" smtClean="0">
                <a:solidFill>
                  <a:prstClr val="black"/>
                </a:solidFill>
              </a:rPr>
              <a:pPr>
                <a:defRPr/>
              </a:pPr>
              <a:t>38</a:t>
            </a:fld>
            <a:endParaRPr lang="en-US" smtClean="0">
              <a:solidFill>
                <a:prstClr val="black"/>
              </a:solidFil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Slide Image Placeholder 1"/>
          <p:cNvSpPr>
            <a:spLocks noGrp="1" noRot="1" noChangeAspect="1" noTextEdit="1"/>
          </p:cNvSpPr>
          <p:nvPr>
            <p:ph type="sldImg"/>
          </p:nvPr>
        </p:nvSpPr>
        <p:spPr>
          <a:ln/>
        </p:spPr>
      </p:sp>
      <p:sp>
        <p:nvSpPr>
          <p:cNvPr id="158723" name="Notes Placeholder 2"/>
          <p:cNvSpPr>
            <a:spLocks noGrp="1"/>
          </p:cNvSpPr>
          <p:nvPr>
            <p:ph type="body" idx="1"/>
          </p:nvPr>
        </p:nvSpPr>
        <p:spPr>
          <a:noFill/>
          <a:ln/>
        </p:spPr>
        <p:txBody>
          <a:bodyPr/>
          <a:lstStyle/>
          <a:p>
            <a:endParaRPr lang="en-US" dirty="0" smtClean="0"/>
          </a:p>
        </p:txBody>
      </p:sp>
      <p:sp>
        <p:nvSpPr>
          <p:cNvPr id="158724" name="Slide Number Placeholder 3"/>
          <p:cNvSpPr>
            <a:spLocks noGrp="1"/>
          </p:cNvSpPr>
          <p:nvPr>
            <p:ph type="sldNum" sz="quarter" idx="5"/>
          </p:nvPr>
        </p:nvSpPr>
        <p:spPr>
          <a:noFill/>
        </p:spPr>
        <p:txBody>
          <a:bodyPr/>
          <a:lstStyle/>
          <a:p>
            <a:fld id="{7B7867A7-45F2-4700-917E-C5AF9308D490}" type="slidenum">
              <a:rPr lang="en-US" smtClean="0"/>
              <a:pPr/>
              <a:t>39</a:t>
            </a:fld>
            <a:endParaRPr lang="en-US" dirty="0"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Slide Image Placeholder 1"/>
          <p:cNvSpPr>
            <a:spLocks noGrp="1" noRot="1" noChangeAspect="1" noTextEdit="1"/>
          </p:cNvSpPr>
          <p:nvPr>
            <p:ph type="sldImg"/>
          </p:nvPr>
        </p:nvSpPr>
        <p:spPr>
          <a:ln/>
        </p:spPr>
      </p:sp>
      <p:sp>
        <p:nvSpPr>
          <p:cNvPr id="159747" name="Notes Placeholder 2"/>
          <p:cNvSpPr>
            <a:spLocks noGrp="1"/>
          </p:cNvSpPr>
          <p:nvPr>
            <p:ph type="body" idx="1"/>
          </p:nvPr>
        </p:nvSpPr>
        <p:spPr>
          <a:noFill/>
          <a:ln/>
        </p:spPr>
        <p:txBody>
          <a:bodyPr/>
          <a:lstStyle/>
          <a:p>
            <a:endParaRPr lang="en-US" dirty="0" smtClean="0"/>
          </a:p>
        </p:txBody>
      </p:sp>
      <p:sp>
        <p:nvSpPr>
          <p:cNvPr id="159748" name="Slide Number Placeholder 3"/>
          <p:cNvSpPr>
            <a:spLocks noGrp="1"/>
          </p:cNvSpPr>
          <p:nvPr>
            <p:ph type="sldNum" sz="quarter" idx="5"/>
          </p:nvPr>
        </p:nvSpPr>
        <p:spPr>
          <a:noFill/>
        </p:spPr>
        <p:txBody>
          <a:bodyPr/>
          <a:lstStyle/>
          <a:p>
            <a:fld id="{605BBA30-44DF-4E6B-AFCE-FFB296AF2D5C}" type="slidenum">
              <a:rPr lang="en-US" smtClean="0"/>
              <a:pPr/>
              <a:t>40</a:t>
            </a:fld>
            <a:endParaRPr lang="en-US" dirty="0"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Slide Image Placeholder 1"/>
          <p:cNvSpPr>
            <a:spLocks noGrp="1" noRot="1" noChangeAspect="1" noTextEdit="1"/>
          </p:cNvSpPr>
          <p:nvPr>
            <p:ph type="sldImg"/>
          </p:nvPr>
        </p:nvSpPr>
        <p:spPr>
          <a:ln/>
        </p:spPr>
      </p:sp>
      <p:sp>
        <p:nvSpPr>
          <p:cNvPr id="119811" name="Notes Placeholder 2"/>
          <p:cNvSpPr>
            <a:spLocks noGrp="1"/>
          </p:cNvSpPr>
          <p:nvPr>
            <p:ph type="body" idx="1"/>
          </p:nvPr>
        </p:nvSpPr>
        <p:spPr/>
        <p:txBody>
          <a:bodyPr>
            <a:normAutofit fontScale="77500" lnSpcReduction="20000"/>
          </a:bodyPr>
          <a:lstStyle/>
          <a:p>
            <a:pPr defTabSz="878755">
              <a:spcBef>
                <a:spcPct val="0"/>
              </a:spcBef>
              <a:defRPr/>
            </a:pPr>
            <a:r>
              <a:rPr lang="en-US" b="1" dirty="0" smtClean="0"/>
              <a:t>This is a much more realistic view of the path to problem solving teams. It takes time and hard work to get the team to the level needed to solve problems and address those changes needed to be made.</a:t>
            </a:r>
          </a:p>
          <a:p>
            <a:pPr>
              <a:defRPr/>
            </a:pPr>
            <a:r>
              <a:rPr lang="en-US" b="1" dirty="0" smtClean="0"/>
              <a:t>Building Blocks for Improvement</a:t>
            </a:r>
          </a:p>
          <a:p>
            <a:pPr>
              <a:defRPr/>
            </a:pPr>
            <a:r>
              <a:rPr lang="en-US" b="1" cap="all" dirty="0" smtClean="0"/>
              <a:t>EXPLAIN </a:t>
            </a:r>
            <a:r>
              <a:rPr lang="en-US" dirty="0" smtClean="0"/>
              <a:t>the graphic on the slide:</a:t>
            </a:r>
          </a:p>
          <a:p>
            <a:pPr>
              <a:defRPr/>
            </a:pPr>
            <a:r>
              <a:rPr lang="en-US" dirty="0" smtClean="0"/>
              <a:t>Everything is based on respect—how one person treats another person.</a:t>
            </a:r>
          </a:p>
          <a:p>
            <a:pPr>
              <a:defRPr/>
            </a:pPr>
            <a:r>
              <a:rPr lang="en-US" dirty="0" smtClean="0"/>
              <a:t>You need to respect a person to value their contribution.</a:t>
            </a:r>
          </a:p>
          <a:p>
            <a:pPr>
              <a:defRPr/>
            </a:pPr>
            <a:r>
              <a:rPr lang="en-US" dirty="0" smtClean="0"/>
              <a:t>By valuing their contribution, you will achieve better teamwork.</a:t>
            </a:r>
          </a:p>
          <a:p>
            <a:pPr>
              <a:defRPr/>
            </a:pPr>
            <a:r>
              <a:rPr lang="en-US" dirty="0" smtClean="0"/>
              <a:t>More teamwork means more involvement.</a:t>
            </a:r>
          </a:p>
          <a:p>
            <a:pPr>
              <a:defRPr/>
            </a:pPr>
            <a:r>
              <a:rPr lang="en-US" dirty="0" smtClean="0"/>
              <a:t>The more involvement, the more successful problem solving can be in the course of work.</a:t>
            </a:r>
          </a:p>
          <a:p>
            <a:pPr>
              <a:defRPr/>
            </a:pPr>
            <a:r>
              <a:rPr lang="en-US" b="1" cap="all" dirty="0" smtClean="0"/>
              <a:t>ASK</a:t>
            </a:r>
            <a:r>
              <a:rPr lang="en-US" dirty="0" smtClean="0"/>
              <a:t>:</a:t>
            </a:r>
          </a:p>
          <a:p>
            <a:pPr>
              <a:defRPr/>
            </a:pPr>
            <a:r>
              <a:rPr lang="en-US" b="1" dirty="0" smtClean="0"/>
              <a:t>Why do you think that respect is shown as the foundation in this graphic?</a:t>
            </a:r>
          </a:p>
          <a:p>
            <a:pPr>
              <a:defRPr/>
            </a:pPr>
            <a:r>
              <a:rPr lang="en-US" b="1" cap="all" dirty="0" smtClean="0"/>
              <a:t>FACILITATE</a:t>
            </a:r>
            <a:r>
              <a:rPr lang="en-US" dirty="0" smtClean="0"/>
              <a:t> a brief discussion about the importance of mutual respect as the foundation for our improvement efforts.</a:t>
            </a:r>
          </a:p>
          <a:p>
            <a:pPr>
              <a:defRPr/>
            </a:pPr>
            <a:r>
              <a:rPr lang="en-US" dirty="0" smtClean="0"/>
              <a:t>Why does teamwork matter for quality improvement?</a:t>
            </a:r>
          </a:p>
          <a:p>
            <a:pPr>
              <a:defRPr/>
            </a:pPr>
            <a:endParaRPr lang="en-US" dirty="0" smtClean="0"/>
          </a:p>
          <a:p>
            <a:pPr>
              <a:defRPr/>
            </a:pPr>
            <a:r>
              <a:rPr lang="en-US" dirty="0" smtClean="0"/>
              <a:t>Carefully trained and assigned team members may contribute unique talents that</a:t>
            </a:r>
          </a:p>
          <a:p>
            <a:pPr>
              <a:defRPr/>
            </a:pPr>
            <a:r>
              <a:rPr lang="en-US" dirty="0" smtClean="0"/>
              <a:t>enhance the skill mix of the practice. </a:t>
            </a:r>
          </a:p>
        </p:txBody>
      </p:sp>
      <p:sp>
        <p:nvSpPr>
          <p:cNvPr id="37892" name="Slide Number Placeholder 3"/>
          <p:cNvSpPr>
            <a:spLocks noGrp="1"/>
          </p:cNvSpPr>
          <p:nvPr>
            <p:ph type="sldNum" sz="quarter" idx="5"/>
          </p:nvPr>
        </p:nvSpPr>
        <p:spPr/>
        <p:txBody>
          <a:bodyPr/>
          <a:lstStyle/>
          <a:p>
            <a:pPr>
              <a:defRPr/>
            </a:pPr>
            <a:fld id="{A9A3045D-CE20-45A9-8BF6-13E436C8B339}" type="slidenum">
              <a:rPr lang="en-US" smtClean="0"/>
              <a:pPr>
                <a:defRPr/>
              </a:pPr>
              <a:t>41</a:t>
            </a:fld>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p:txBody>
          <a:bodyPr/>
          <a:lstStyle/>
          <a:p>
            <a:pPr>
              <a:defRPr/>
            </a:pPr>
            <a:fld id="{C293215A-ED54-4C28-A71D-415ABBF2B990}" type="slidenum">
              <a:rPr lang="en-US" smtClean="0"/>
              <a:pPr>
                <a:defRPr/>
              </a:pPr>
              <a:t>42</a:t>
            </a:fld>
            <a:endParaRPr lang="en-US" smtClean="0"/>
          </a:p>
        </p:txBody>
      </p:sp>
      <p:sp>
        <p:nvSpPr>
          <p:cNvPr id="190467" name="Rectangle 5"/>
          <p:cNvSpPr txBox="1">
            <a:spLocks noGrp="1" noChangeArrowheads="1"/>
          </p:cNvSpPr>
          <p:nvPr/>
        </p:nvSpPr>
        <p:spPr bwMode="auto">
          <a:xfrm>
            <a:off x="3978277" y="8842378"/>
            <a:ext cx="3043237" cy="465139"/>
          </a:xfrm>
          <a:prstGeom prst="rect">
            <a:avLst/>
          </a:prstGeom>
          <a:noFill/>
          <a:ln w="9525">
            <a:noFill/>
            <a:miter lim="800000"/>
            <a:headEnd/>
            <a:tailEnd/>
          </a:ln>
        </p:spPr>
        <p:txBody>
          <a:bodyPr lIns="87876" tIns="43938" rIns="87876" bIns="43938" anchor="b"/>
          <a:lstStyle/>
          <a:p>
            <a:pPr algn="r"/>
            <a:fld id="{521281A0-28E4-4C1D-9831-8E2E416F323E}" type="slidenum">
              <a:rPr lang="en-US" sz="1100">
                <a:latin typeface="Arial" charset="0"/>
              </a:rPr>
              <a:pPr algn="r"/>
              <a:t>42</a:t>
            </a:fld>
            <a:endParaRPr lang="en-US" sz="1100">
              <a:latin typeface="Arial" charset="0"/>
            </a:endParaRPr>
          </a:p>
        </p:txBody>
      </p:sp>
      <p:sp>
        <p:nvSpPr>
          <p:cNvPr id="190468" name="Rectangle 2"/>
          <p:cNvSpPr>
            <a:spLocks noGrp="1" noRot="1" noChangeAspect="1" noChangeArrowheads="1" noTextEdit="1"/>
          </p:cNvSpPr>
          <p:nvPr>
            <p:ph type="sldImg"/>
          </p:nvPr>
        </p:nvSpPr>
        <p:spPr>
          <a:ln/>
        </p:spPr>
      </p:sp>
      <p:sp>
        <p:nvSpPr>
          <p:cNvPr id="190469" name="Rectangle 3"/>
          <p:cNvSpPr>
            <a:spLocks noGrp="1" noChangeArrowheads="1"/>
          </p:cNvSpPr>
          <p:nvPr>
            <p:ph type="body" idx="1"/>
          </p:nvPr>
        </p:nvSpPr>
        <p:spPr>
          <a:noFill/>
          <a:ln/>
        </p:spPr>
        <p:txBody>
          <a:bodyPr/>
          <a:lstStyle/>
          <a:p>
            <a:r>
              <a:rPr lang="en-US" dirty="0" smtClean="0"/>
              <a:t>We are human and we have to consider that our team mates will be viewing the same situation with a different perspective, which can have a great influence their reaction and suggestions to an issue. Understanding perspective is a key component to communicating well with another person and creating a clear message.</a:t>
            </a:r>
          </a:p>
          <a:p>
            <a:r>
              <a:rPr lang="en-US" b="1" dirty="0" smtClean="0"/>
              <a:t>Perspectives</a:t>
            </a:r>
          </a:p>
          <a:p>
            <a:r>
              <a:rPr lang="en-US" b="1" dirty="0" smtClean="0"/>
              <a:t>EXPLAIN</a:t>
            </a:r>
            <a:r>
              <a:rPr lang="en-US" dirty="0" smtClean="0"/>
              <a:t> the concept of perspective:</a:t>
            </a:r>
          </a:p>
          <a:p>
            <a:r>
              <a:rPr lang="en-US" dirty="0" smtClean="0"/>
              <a:t>Perspective (cognitive) is one’s “point of view.” </a:t>
            </a:r>
          </a:p>
          <a:p>
            <a:r>
              <a:rPr lang="en-US" dirty="0" smtClean="0"/>
              <a:t>It is based on our opinions, beliefs, and experiences.</a:t>
            </a:r>
          </a:p>
          <a:p>
            <a:r>
              <a:rPr lang="en-US" dirty="0" smtClean="0"/>
              <a:t>This is why three witnesses of the same event will see three different things</a:t>
            </a:r>
            <a:r>
              <a:rPr lang="en-US" b="1" dirty="0" smtClean="0"/>
              <a:t>. (*Insert health care example)</a:t>
            </a:r>
          </a:p>
          <a:p>
            <a:r>
              <a:rPr lang="en-US" b="1" dirty="0" smtClean="0"/>
              <a:t>TRANSITION:</a:t>
            </a:r>
          </a:p>
          <a:p>
            <a:r>
              <a:rPr lang="en-US" dirty="0" smtClean="0"/>
              <a:t>Let’s look at a couple of examples.</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p:txBody>
          <a:bodyPr/>
          <a:lstStyle/>
          <a:p>
            <a:pPr>
              <a:defRPr/>
            </a:pPr>
            <a:fld id="{0683063D-2DE2-4130-9839-E2218B373683}" type="slidenum">
              <a:rPr lang="en-US" smtClean="0"/>
              <a:pPr>
                <a:defRPr/>
              </a:pPr>
              <a:t>43</a:t>
            </a:fld>
            <a:endParaRPr lang="en-US" smtClean="0"/>
          </a:p>
        </p:txBody>
      </p:sp>
      <p:sp>
        <p:nvSpPr>
          <p:cNvPr id="189443" name="Rectangle 5"/>
          <p:cNvSpPr txBox="1">
            <a:spLocks noGrp="1" noChangeArrowheads="1"/>
          </p:cNvSpPr>
          <p:nvPr/>
        </p:nvSpPr>
        <p:spPr bwMode="auto">
          <a:xfrm>
            <a:off x="3978277" y="8842378"/>
            <a:ext cx="3043237" cy="465139"/>
          </a:xfrm>
          <a:prstGeom prst="rect">
            <a:avLst/>
          </a:prstGeom>
          <a:noFill/>
          <a:ln w="9525">
            <a:noFill/>
            <a:miter lim="800000"/>
            <a:headEnd/>
            <a:tailEnd/>
          </a:ln>
        </p:spPr>
        <p:txBody>
          <a:bodyPr lIns="87876" tIns="43938" rIns="87876" bIns="43938" anchor="b"/>
          <a:lstStyle/>
          <a:p>
            <a:pPr algn="r"/>
            <a:fld id="{28397C00-DE67-4E56-A232-E667E93B01BA}" type="slidenum">
              <a:rPr lang="en-US" sz="1100">
                <a:latin typeface="Arial" charset="0"/>
              </a:rPr>
              <a:pPr algn="r"/>
              <a:t>43</a:t>
            </a:fld>
            <a:endParaRPr lang="en-US" sz="1100">
              <a:latin typeface="Arial" charset="0"/>
            </a:endParaRPr>
          </a:p>
        </p:txBody>
      </p:sp>
      <p:sp>
        <p:nvSpPr>
          <p:cNvPr id="189444" name="Rectangle 2"/>
          <p:cNvSpPr>
            <a:spLocks noGrp="1" noRot="1" noChangeAspect="1" noChangeArrowheads="1" noTextEdit="1"/>
          </p:cNvSpPr>
          <p:nvPr>
            <p:ph type="sldImg"/>
          </p:nvPr>
        </p:nvSpPr>
        <p:spPr>
          <a:ln/>
        </p:spPr>
      </p:sp>
      <p:sp>
        <p:nvSpPr>
          <p:cNvPr id="189445" name="Rectangle 3"/>
          <p:cNvSpPr>
            <a:spLocks noGrp="1" noChangeArrowheads="1"/>
          </p:cNvSpPr>
          <p:nvPr>
            <p:ph type="body" idx="1"/>
          </p:nvPr>
        </p:nvSpPr>
        <p:spPr>
          <a:noFill/>
          <a:ln/>
        </p:spPr>
        <p:txBody>
          <a:bodyPr/>
          <a:lstStyle/>
          <a:p>
            <a:r>
              <a:rPr lang="en-US" dirty="0" smtClean="0"/>
              <a:t>What is the point of this written message?  How clear is our written communication?  Our team processes?  What is the main point of the message that we send to our fellow team members, our consumers?  Is the message received that the sign has sharp edges, or more importantly that the bridge is out ahead?</a:t>
            </a:r>
          </a:p>
          <a:p>
            <a:endParaRPr lang="en-US" dirty="0" smtClean="0"/>
          </a:p>
          <a:p>
            <a:r>
              <a:rPr lang="en-US" dirty="0" smtClean="0"/>
              <a:t>General review of forms  of communication, hidden messages, body language etc…</a:t>
            </a:r>
          </a:p>
          <a:p>
            <a:endParaRPr lang="en-US" dirty="0" smtClean="0"/>
          </a:p>
          <a:p>
            <a:r>
              <a:rPr lang="en-US" dirty="0" smtClean="0"/>
              <a:t>What messages are we sending to our teammates and to our patients?  It is important to take steps to ensure our message isn’t clouded by other distractions. Thinking back to our rules in use, we want to make sure our connections with other people are clear and direct, with little ambiguity.</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p:txBody>
          <a:bodyPr/>
          <a:lstStyle/>
          <a:p>
            <a:pPr>
              <a:defRPr/>
            </a:pPr>
            <a:fld id="{FB206117-DE08-4C29-8A85-8673A85B3B8F}" type="slidenum">
              <a:rPr lang="en-US" smtClean="0"/>
              <a:pPr>
                <a:defRPr/>
              </a:pPr>
              <a:t>44</a:t>
            </a:fld>
            <a:endParaRPr lang="en-US" smtClean="0"/>
          </a:p>
        </p:txBody>
      </p:sp>
      <p:sp>
        <p:nvSpPr>
          <p:cNvPr id="191491" name="Rectangle 5"/>
          <p:cNvSpPr txBox="1">
            <a:spLocks noGrp="1" noChangeArrowheads="1"/>
          </p:cNvSpPr>
          <p:nvPr/>
        </p:nvSpPr>
        <p:spPr bwMode="auto">
          <a:xfrm>
            <a:off x="3978277" y="8842378"/>
            <a:ext cx="3043237" cy="465139"/>
          </a:xfrm>
          <a:prstGeom prst="rect">
            <a:avLst/>
          </a:prstGeom>
          <a:noFill/>
          <a:ln w="9525">
            <a:noFill/>
            <a:miter lim="800000"/>
            <a:headEnd/>
            <a:tailEnd/>
          </a:ln>
        </p:spPr>
        <p:txBody>
          <a:bodyPr lIns="87876" tIns="43938" rIns="87876" bIns="43938" anchor="b"/>
          <a:lstStyle/>
          <a:p>
            <a:pPr algn="r"/>
            <a:fld id="{98C1A143-E28B-4D88-9185-738586156320}" type="slidenum">
              <a:rPr lang="en-US" sz="1100">
                <a:latin typeface="Arial" charset="0"/>
              </a:rPr>
              <a:pPr algn="r"/>
              <a:t>44</a:t>
            </a:fld>
            <a:endParaRPr lang="en-US" sz="1100">
              <a:latin typeface="Arial" charset="0"/>
            </a:endParaRPr>
          </a:p>
        </p:txBody>
      </p:sp>
      <p:sp>
        <p:nvSpPr>
          <p:cNvPr id="191492" name="Rectangle 2"/>
          <p:cNvSpPr>
            <a:spLocks noGrp="1" noRot="1" noChangeAspect="1" noChangeArrowheads="1" noTextEdit="1"/>
          </p:cNvSpPr>
          <p:nvPr>
            <p:ph type="sldImg"/>
          </p:nvPr>
        </p:nvSpPr>
        <p:spPr>
          <a:ln/>
        </p:spPr>
      </p:sp>
      <p:sp>
        <p:nvSpPr>
          <p:cNvPr id="191493" name="Rectangle 3"/>
          <p:cNvSpPr>
            <a:spLocks noGrp="1" noChangeArrowheads="1"/>
          </p:cNvSpPr>
          <p:nvPr>
            <p:ph type="body" idx="1"/>
          </p:nvPr>
        </p:nvSpPr>
        <p:spPr>
          <a:noFill/>
          <a:ln/>
        </p:spPr>
        <p:txBody>
          <a:bodyPr/>
          <a:lstStyle/>
          <a:p>
            <a:r>
              <a:rPr lang="en-US" b="1" dirty="0" smtClean="0"/>
              <a:t>Perception</a:t>
            </a:r>
          </a:p>
          <a:p>
            <a:r>
              <a:rPr lang="en-US" b="1" dirty="0" smtClean="0"/>
              <a:t>DISPLAY</a:t>
            </a:r>
            <a:r>
              <a:rPr lang="en-US" dirty="0" smtClean="0"/>
              <a:t> the slide and </a:t>
            </a:r>
            <a:r>
              <a:rPr lang="en-US" b="1" dirty="0" smtClean="0"/>
              <a:t>ASK</a:t>
            </a:r>
            <a:r>
              <a:rPr lang="en-US" dirty="0" smtClean="0"/>
              <a:t>:</a:t>
            </a:r>
          </a:p>
          <a:p>
            <a:r>
              <a:rPr lang="en-US" b="1" dirty="0" smtClean="0"/>
              <a:t>What do you see?</a:t>
            </a:r>
          </a:p>
          <a:p>
            <a:r>
              <a:rPr lang="en-US" dirty="0" smtClean="0"/>
              <a:t>Expected answers are: a face and a person in a parka (knocking on a door or entering a cave). For the image on the left, could be a woman or a man playing the saxophone.</a:t>
            </a:r>
          </a:p>
          <a:p>
            <a:r>
              <a:rPr lang="en-US" b="1" dirty="0" smtClean="0"/>
              <a:t>ASK:</a:t>
            </a:r>
          </a:p>
          <a:p>
            <a:r>
              <a:rPr lang="en-US" dirty="0" smtClean="0"/>
              <a:t>Why don’t we see the same thing?</a:t>
            </a:r>
          </a:p>
          <a:p>
            <a:r>
              <a:rPr lang="en-US" dirty="0" smtClean="0"/>
              <a:t>Does it happen at work that someone “can’t see” what is obvious to you? </a:t>
            </a:r>
          </a:p>
          <a:p>
            <a:r>
              <a:rPr lang="en-US" dirty="0" smtClean="0"/>
              <a:t>How can we try to understand other people’s perspectives?</a:t>
            </a:r>
          </a:p>
          <a:p>
            <a:r>
              <a:rPr lang="en-US" b="1" dirty="0" smtClean="0"/>
              <a:t>STATE:</a:t>
            </a:r>
          </a:p>
          <a:p>
            <a:r>
              <a:rPr lang="en-US" b="1" dirty="0" smtClean="0"/>
              <a:t>When there is a communication problem, we often do not take the time to resolve the lack of understanding or understand the perspectives of those other team members.</a:t>
            </a:r>
          </a:p>
          <a:p>
            <a:endParaRPr lang="en-US" dirty="0" smtClean="0"/>
          </a:p>
          <a:p>
            <a:r>
              <a:rPr lang="en-US" dirty="0" smtClean="0"/>
              <a:t> Teams can offer different perspectives and a complement of knowledge and skills for the benefit of a particular individual patient’s or a population’s care (</a:t>
            </a:r>
            <a:r>
              <a:rPr lang="en-US" dirty="0" err="1" smtClean="0"/>
              <a:t>Bodenheimer</a:t>
            </a:r>
            <a:r>
              <a:rPr lang="en-US" dirty="0" smtClean="0"/>
              <a:t>, 2007; Wagner, 2000).</a:t>
            </a:r>
          </a:p>
          <a:p>
            <a:endParaRPr lang="en-US" dirty="0" smtClean="0"/>
          </a:p>
          <a:p>
            <a:endParaRPr lang="en-US" dirty="0"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How do we improve – we need a process to guide us.  PDSA is the process</a:t>
            </a:r>
            <a:r>
              <a:rPr lang="en-US" baseline="0" dirty="0" smtClean="0"/>
              <a:t> we can use.</a:t>
            </a:r>
            <a:endParaRPr lang="en-US" dirty="0" smtClean="0"/>
          </a:p>
          <a:p>
            <a:endParaRPr lang="en-US" dirty="0" smtClean="0"/>
          </a:p>
          <a:p>
            <a:r>
              <a:rPr lang="en-US" dirty="0" smtClean="0"/>
              <a:t>Most of you are likely familiar with the PDSA cycle, but let’s briefly review it. </a:t>
            </a:r>
          </a:p>
          <a:p>
            <a:r>
              <a:rPr lang="en-US" dirty="0" smtClean="0"/>
              <a:t/>
            </a:r>
            <a:br>
              <a:rPr lang="en-US" dirty="0" smtClean="0"/>
            </a:br>
            <a:endParaRPr lang="en-US" dirty="0"/>
          </a:p>
        </p:txBody>
      </p:sp>
      <p:sp>
        <p:nvSpPr>
          <p:cNvPr id="4" name="Slide Number Placeholder 3"/>
          <p:cNvSpPr>
            <a:spLocks noGrp="1"/>
          </p:cNvSpPr>
          <p:nvPr>
            <p:ph type="sldNum" sz="quarter" idx="10"/>
          </p:nvPr>
        </p:nvSpPr>
        <p:spPr/>
        <p:txBody>
          <a:bodyPr/>
          <a:lstStyle/>
          <a:p>
            <a:pPr>
              <a:defRPr/>
            </a:pPr>
            <a:fld id="{0550B4A2-CC59-4DA0-A4B5-9169D07073ED}" type="slidenum">
              <a:rPr lang="en-US" smtClean="0"/>
              <a:pPr>
                <a:defRPr/>
              </a:pPr>
              <a:t>45</a:t>
            </a:fld>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Rectangle 7"/>
          <p:cNvSpPr>
            <a:spLocks noGrp="1" noChangeArrowheads="1"/>
          </p:cNvSpPr>
          <p:nvPr>
            <p:ph type="sldNum" sz="quarter" idx="5"/>
          </p:nvPr>
        </p:nvSpPr>
        <p:spPr>
          <a:noFill/>
        </p:spPr>
        <p:txBody>
          <a:bodyPr/>
          <a:lstStyle/>
          <a:p>
            <a:fld id="{3956EF27-26DE-4D70-832F-0395027FECA6}" type="slidenum">
              <a:rPr lang="en-US" smtClean="0"/>
              <a:pPr/>
              <a:t>46</a:t>
            </a:fld>
            <a:endParaRPr lang="en-US" smtClean="0"/>
          </a:p>
        </p:txBody>
      </p:sp>
      <p:sp>
        <p:nvSpPr>
          <p:cNvPr id="212995" name="Rectangle 2"/>
          <p:cNvSpPr>
            <a:spLocks noGrp="1" noRot="1" noChangeAspect="1" noChangeArrowheads="1" noTextEdit="1"/>
          </p:cNvSpPr>
          <p:nvPr>
            <p:ph type="sldImg"/>
          </p:nvPr>
        </p:nvSpPr>
        <p:spPr>
          <a:xfrm>
            <a:off x="1193800" y="708025"/>
            <a:ext cx="4638675" cy="3478213"/>
          </a:xfrm>
          <a:ln/>
        </p:spPr>
      </p:sp>
      <p:sp>
        <p:nvSpPr>
          <p:cNvPr id="212996" name="Rectangle 3"/>
          <p:cNvSpPr>
            <a:spLocks noGrp="1" noChangeArrowheads="1"/>
          </p:cNvSpPr>
          <p:nvPr>
            <p:ph type="body" idx="1"/>
          </p:nvPr>
        </p:nvSpPr>
        <p:spPr>
          <a:xfrm>
            <a:off x="930372" y="4422462"/>
            <a:ext cx="5162360" cy="4191957"/>
          </a:xfrm>
          <a:noFill/>
          <a:ln/>
        </p:spPr>
        <p:txBody>
          <a:bodyPr/>
          <a:lstStyle/>
          <a:p>
            <a:pPr eaLnBrk="1" hangingPunct="1"/>
            <a:r>
              <a:rPr lang="en-US" smtClean="0"/>
              <a:t>Each improvement is a leap toward the ideal. Not aiming for a 50% improvement or satisfied with an arbitrary benchmark. </a:t>
            </a:r>
          </a:p>
          <a:p>
            <a:pPr eaLnBrk="1" hangingPunct="1"/>
            <a:r>
              <a:rPr lang="en-US" smtClean="0"/>
              <a:t>For example, “Our unit only had 13 central line infections last year, and according to the national average, we could have expected to have 18. So we’re doing pretty well.”</a:t>
            </a:r>
          </a:p>
          <a:p>
            <a:pPr eaLnBrk="1" hangingPunct="1"/>
            <a:r>
              <a:rPr lang="en-US" smtClean="0"/>
              <a:t>If the Ideal is ZERO, each improvement is made with that as the GOAL.</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98A6157-5337-4544-88C9-7286F05E3F03}" type="slidenum">
              <a:rPr lang="en-US" smtClean="0"/>
              <a:pPr/>
              <a:t>6</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bwMode="auto">
          <a:noFill/>
          <a:ln>
            <a:solidFill>
              <a:srgbClr val="000000"/>
            </a:solidFill>
            <a:miter lim="800000"/>
            <a:headEnd/>
            <a:tailEnd/>
          </a:ln>
        </p:spPr>
      </p:sp>
      <p:sp>
        <p:nvSpPr>
          <p:cNvPr id="10752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This slide depicts some fundamental principles of quality improvement.  </a:t>
            </a:r>
          </a:p>
          <a:p>
            <a:endParaRPr lang="en-US" smtClean="0"/>
          </a:p>
          <a:p>
            <a:r>
              <a:rPr lang="en-US" i="1" smtClean="0"/>
              <a:t>Click again for Jim Collins quote from “Good to Great”</a:t>
            </a:r>
          </a:p>
        </p:txBody>
      </p:sp>
      <p:sp>
        <p:nvSpPr>
          <p:cNvPr id="4" name="Slide Number Placeholder 3"/>
          <p:cNvSpPr>
            <a:spLocks noGrp="1"/>
          </p:cNvSpPr>
          <p:nvPr>
            <p:ph type="sldNum" sz="quarter" idx="5"/>
          </p:nvPr>
        </p:nvSpPr>
        <p:spPr/>
        <p:txBody>
          <a:bodyPr/>
          <a:lstStyle/>
          <a:p>
            <a:pPr>
              <a:defRPr/>
            </a:pPr>
            <a:fld id="{A25F83D5-B074-48FA-AC61-24F7F0087346}" type="slidenum">
              <a:rPr lang="en-US" smtClean="0"/>
              <a:pPr>
                <a:defRPr/>
              </a:pPr>
              <a:t>47</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Rectangle 7"/>
          <p:cNvSpPr>
            <a:spLocks noGrp="1" noChangeArrowheads="1"/>
          </p:cNvSpPr>
          <p:nvPr>
            <p:ph type="sldNum" sz="quarter" idx="5"/>
          </p:nvPr>
        </p:nvSpPr>
        <p:spPr>
          <a:noFill/>
        </p:spPr>
        <p:txBody>
          <a:bodyPr/>
          <a:lstStyle/>
          <a:p>
            <a:fld id="{7A923C6D-53FF-4AF0-A128-90BB28FCF15E}" type="slidenum">
              <a:rPr lang="en-US" smtClean="0"/>
              <a:pPr/>
              <a:t>48</a:t>
            </a:fld>
            <a:endParaRPr lang="en-US" dirty="0"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3ACF456B-814C-4EE2-AC35-E04CC52ADC91}" type="slidenum">
              <a:rPr lang="en-US" smtClean="0"/>
              <a:pPr>
                <a:defRPr/>
              </a:pPr>
              <a:t>56</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 was your experience?</a:t>
            </a:r>
          </a:p>
          <a:p>
            <a:r>
              <a:rPr lang="en-US" dirty="0" smtClean="0"/>
              <a:t>Did you feel you could be successful?  Could your team be successful?</a:t>
            </a:r>
          </a:p>
          <a:p>
            <a:r>
              <a:rPr lang="en-US" dirty="0" smtClean="0"/>
              <a:t>What challenges did you face?</a:t>
            </a:r>
          </a:p>
          <a:p>
            <a:r>
              <a:rPr lang="en-US" dirty="0" smtClean="0"/>
              <a:t>What</a:t>
            </a:r>
            <a:r>
              <a:rPr lang="en-US" baseline="0" dirty="0" smtClean="0"/>
              <a:t> opportunities for improvement would you suggest?</a:t>
            </a:r>
          </a:p>
          <a:p>
            <a:r>
              <a:rPr lang="en-US" baseline="0" dirty="0" smtClean="0"/>
              <a:t>What would happen if you don’t include everyone or make changes without realizing the effect they may have on someone else’s work?</a:t>
            </a:r>
            <a:endParaRPr lang="en-US" dirty="0"/>
          </a:p>
        </p:txBody>
      </p:sp>
      <p:sp>
        <p:nvSpPr>
          <p:cNvPr id="4" name="Slide Number Placeholder 3"/>
          <p:cNvSpPr>
            <a:spLocks noGrp="1"/>
          </p:cNvSpPr>
          <p:nvPr>
            <p:ph type="sldNum" sz="quarter" idx="10"/>
          </p:nvPr>
        </p:nvSpPr>
        <p:spPr/>
        <p:txBody>
          <a:bodyPr/>
          <a:lstStyle/>
          <a:p>
            <a:fld id="{691D80F4-13AD-4B5C-AC2A-E4F5BED7A6CD}" type="slidenum">
              <a:rPr lang="en-US" smtClean="0"/>
              <a:t>64</a:t>
            </a:fld>
            <a:endParaRPr lang="en-US"/>
          </a:p>
        </p:txBody>
      </p:sp>
    </p:spTree>
    <p:extLst>
      <p:ext uri="{BB962C8B-B14F-4D97-AF65-F5344CB8AC3E}">
        <p14:creationId xmlns:p14="http://schemas.microsoft.com/office/powerpoint/2010/main" val="188721760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Possibly use smart art pictures</a:t>
            </a:r>
            <a:r>
              <a:rPr lang="en-US" baseline="0" dirty="0" smtClean="0"/>
              <a:t> with this…</a:t>
            </a:r>
            <a:endParaRPr lang="en-US" dirty="0"/>
          </a:p>
        </p:txBody>
      </p:sp>
      <p:sp>
        <p:nvSpPr>
          <p:cNvPr id="4" name="Slide Number Placeholder 3"/>
          <p:cNvSpPr>
            <a:spLocks noGrp="1"/>
          </p:cNvSpPr>
          <p:nvPr>
            <p:ph type="sldNum" sz="quarter" idx="10"/>
          </p:nvPr>
        </p:nvSpPr>
        <p:spPr/>
        <p:txBody>
          <a:bodyPr/>
          <a:lstStyle/>
          <a:p>
            <a:fld id="{C98A6157-5337-4544-88C9-7286F05E3F03}" type="slidenum">
              <a:rPr lang="en-US" smtClean="0"/>
              <a:pPr/>
              <a:t>65</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Slide Image Placeholder 1"/>
          <p:cNvSpPr>
            <a:spLocks noGrp="1" noRot="1" noChangeAspect="1" noTextEdit="1"/>
          </p:cNvSpPr>
          <p:nvPr>
            <p:ph type="sldImg"/>
          </p:nvPr>
        </p:nvSpPr>
        <p:spPr>
          <a:ln/>
        </p:spPr>
      </p:sp>
      <p:sp>
        <p:nvSpPr>
          <p:cNvPr id="216067" name="Notes Placeholder 2"/>
          <p:cNvSpPr>
            <a:spLocks noGrp="1"/>
          </p:cNvSpPr>
          <p:nvPr>
            <p:ph type="body" idx="1"/>
          </p:nvPr>
        </p:nvSpPr>
        <p:spPr>
          <a:noFill/>
          <a:ln/>
        </p:spPr>
        <p:txBody>
          <a:bodyPr/>
          <a:lstStyle/>
          <a:p>
            <a:pPr hangingPunct="0"/>
            <a:r>
              <a:rPr lang="en-US" sz="1100" dirty="0">
                <a:latin typeface="Gill Sans MT" pitchFamily="34" charset="0"/>
              </a:rPr>
              <a:t>A process map is a visual diagram of the steps that occur within a specific process. Have you ever thought about drawing out the steps within your processes? How would you go about doing this?  Would you write it out?  What is the average number of bullets a person will read before tuning out?  (3)  Most adults are visual learners.  Graphically displaying the process will capture their attention and engage them more in the process. “A picture is worth a thousand words.”</a:t>
            </a:r>
          </a:p>
          <a:p>
            <a:pPr hangingPunct="0"/>
            <a:r>
              <a:rPr lang="en-US" sz="1100" dirty="0">
                <a:latin typeface="Gill Sans MT" pitchFamily="34" charset="0"/>
              </a:rPr>
              <a:t>Through mapping processes we can learn about the work that is done in each step and the connections that occur within our processes.</a:t>
            </a:r>
          </a:p>
          <a:p>
            <a:pPr hangingPunct="0"/>
            <a:r>
              <a:rPr lang="en-US" sz="1100" dirty="0">
                <a:latin typeface="Gill Sans MT" pitchFamily="34" charset="0"/>
              </a:rPr>
              <a:t>We can take this a step further to explore the ways we connect with other departments and their processes.</a:t>
            </a:r>
          </a:p>
          <a:p>
            <a:r>
              <a:rPr lang="en-US" sz="1100" dirty="0">
                <a:latin typeface="Gill Sans MT" pitchFamily="34" charset="0"/>
              </a:rPr>
              <a:t>Through mapping, we can examine problem areas within our work, identify improvement opportunities, and have a better idea of what we need to work to improve in order to provide ideal care.</a:t>
            </a:r>
            <a:endParaRPr lang="en-US" dirty="0" smtClean="0"/>
          </a:p>
        </p:txBody>
      </p:sp>
      <p:sp>
        <p:nvSpPr>
          <p:cNvPr id="209924" name="Slide Number Placeholder 3"/>
          <p:cNvSpPr>
            <a:spLocks noGrp="1"/>
          </p:cNvSpPr>
          <p:nvPr>
            <p:ph type="sldNum" sz="quarter" idx="5"/>
          </p:nvPr>
        </p:nvSpPr>
        <p:spPr/>
        <p:txBody>
          <a:bodyPr/>
          <a:lstStyle/>
          <a:p>
            <a:pPr>
              <a:defRPr/>
            </a:pPr>
            <a:fld id="{7DD2CE0B-2A66-45F0-BEB6-BC050A5A8C21}" type="slidenum">
              <a:rPr lang="en-US" smtClean="0"/>
              <a:pPr>
                <a:defRPr/>
              </a:pPr>
              <a:t>66</a:t>
            </a:fld>
            <a:endParaRPr 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802" name="Slide Image Placeholder 1"/>
          <p:cNvSpPr>
            <a:spLocks noGrp="1" noRot="1" noChangeAspect="1" noTextEdit="1"/>
          </p:cNvSpPr>
          <p:nvPr>
            <p:ph type="sldImg"/>
          </p:nvPr>
        </p:nvSpPr>
        <p:spPr>
          <a:ln/>
        </p:spPr>
      </p:sp>
      <p:sp>
        <p:nvSpPr>
          <p:cNvPr id="332803" name="Notes Placeholder 2"/>
          <p:cNvSpPr>
            <a:spLocks noGrp="1"/>
          </p:cNvSpPr>
          <p:nvPr>
            <p:ph type="body" idx="1"/>
          </p:nvPr>
        </p:nvSpPr>
        <p:spPr>
          <a:noFill/>
          <a:ln/>
        </p:spPr>
        <p:txBody>
          <a:bodyPr/>
          <a:lstStyle/>
          <a:p>
            <a:endParaRPr lang="en-US" dirty="0" smtClean="0"/>
          </a:p>
        </p:txBody>
      </p:sp>
      <p:sp>
        <p:nvSpPr>
          <p:cNvPr id="176132" name="Slide Number Placeholder 3"/>
          <p:cNvSpPr>
            <a:spLocks noGrp="1"/>
          </p:cNvSpPr>
          <p:nvPr>
            <p:ph type="sldNum" sz="quarter" idx="5"/>
          </p:nvPr>
        </p:nvSpPr>
        <p:spPr/>
        <p:txBody>
          <a:bodyPr/>
          <a:lstStyle/>
          <a:p>
            <a:pPr>
              <a:defRPr/>
            </a:pPr>
            <a:fld id="{CA44F2A4-0498-4834-9B12-5248AD8FDDF4}" type="slidenum">
              <a:rPr lang="en-US" smtClean="0">
                <a:solidFill>
                  <a:prstClr val="black"/>
                </a:solidFill>
              </a:rPr>
              <a:pPr>
                <a:defRPr/>
              </a:pPr>
              <a:t>67</a:t>
            </a:fld>
            <a:endParaRPr lang="en-US" smtClean="0">
              <a:solidFill>
                <a:prstClr val="black"/>
              </a:solidFill>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Slide Image Placeholder 1"/>
          <p:cNvSpPr>
            <a:spLocks noGrp="1" noRot="1" noChangeAspect="1" noTextEdit="1"/>
          </p:cNvSpPr>
          <p:nvPr>
            <p:ph type="sldImg"/>
          </p:nvPr>
        </p:nvSpPr>
        <p:spPr>
          <a:ln/>
        </p:spPr>
      </p:sp>
      <p:sp>
        <p:nvSpPr>
          <p:cNvPr id="219139" name="Notes Placeholder 2"/>
          <p:cNvSpPr>
            <a:spLocks noGrp="1"/>
          </p:cNvSpPr>
          <p:nvPr>
            <p:ph type="body" idx="1"/>
          </p:nvPr>
        </p:nvSpPr>
        <p:spPr>
          <a:noFill/>
          <a:ln/>
        </p:spPr>
        <p:txBody>
          <a:bodyPr/>
          <a:lstStyle/>
          <a:p>
            <a:pPr hangingPunct="0"/>
            <a:r>
              <a:rPr lang="en-US" sz="1100" dirty="0">
                <a:latin typeface="Gill Sans MT" pitchFamily="34" charset="0"/>
              </a:rPr>
              <a:t>So let’s walk through the steps of drawing the map.</a:t>
            </a:r>
          </a:p>
          <a:p>
            <a:pPr lvl="0" hangingPunct="0"/>
            <a:r>
              <a:rPr lang="en-US" sz="1100" dirty="0">
                <a:latin typeface="Gill Sans MT" pitchFamily="34" charset="0"/>
              </a:rPr>
              <a:t>Be sure to include the title, date, and author at the top of the page. Why do we do this?  This helps other staff to know what is being worked on and who to go to with questions or suggestions.  A good tip to remember is to create any diagram in such a way that it can stand alone without you present to answer questions.  If you do not provide critical information, people tend to make assumptions. You want to avoid this.</a:t>
            </a:r>
          </a:p>
          <a:p>
            <a:pPr lvl="0" hangingPunct="0"/>
            <a:r>
              <a:rPr lang="en-US" sz="1100" dirty="0">
                <a:latin typeface="Gill Sans MT" pitchFamily="34" charset="0"/>
              </a:rPr>
              <a:t>In order to draw the map, you will first need to identify the major steps of your process.  These are the major “chunks” of work.  Consider the admission process in an Emergency Room.  Typically, the patient gets registered, triaged, assessed by a Nurse, assessed by an MD, has testing done, an MD provides a diagnosis and the patient is either admitted or discharged.  These are the major steps in the process.  So what about all the little activities included in each of these larger pieces – do you forget these? No. You group them together under the major processes. </a:t>
            </a:r>
          </a:p>
          <a:p>
            <a:pPr lvl="0" hangingPunct="0"/>
            <a:r>
              <a:rPr lang="en-US" sz="1100" dirty="0">
                <a:latin typeface="Gill Sans MT" pitchFamily="34" charset="0"/>
              </a:rPr>
              <a:t>Along with each major step, include information on who is involved in the step and what activities occur during that step. </a:t>
            </a:r>
          </a:p>
          <a:p>
            <a:pPr lvl="1" hangingPunct="0"/>
            <a:r>
              <a:rPr lang="en-US" sz="1100" dirty="0">
                <a:latin typeface="Gill Sans MT" pitchFamily="34" charset="0"/>
              </a:rPr>
              <a:t>How do we define where one step ends and the next begins?</a:t>
            </a:r>
          </a:p>
          <a:p>
            <a:r>
              <a:rPr lang="en-US" sz="1100" dirty="0">
                <a:latin typeface="Gill Sans MT" pitchFamily="34" charset="0"/>
              </a:rPr>
              <a:t>Remember that this is a broad view of work and each step is going to include several activities that can be grouped together.</a:t>
            </a:r>
            <a:endParaRPr lang="en-US" dirty="0" smtClean="0"/>
          </a:p>
        </p:txBody>
      </p:sp>
      <p:sp>
        <p:nvSpPr>
          <p:cNvPr id="212996" name="Slide Number Placeholder 3"/>
          <p:cNvSpPr>
            <a:spLocks noGrp="1"/>
          </p:cNvSpPr>
          <p:nvPr>
            <p:ph type="sldNum" sz="quarter" idx="5"/>
          </p:nvPr>
        </p:nvSpPr>
        <p:spPr/>
        <p:txBody>
          <a:bodyPr/>
          <a:lstStyle/>
          <a:p>
            <a:pPr>
              <a:defRPr/>
            </a:pPr>
            <a:fld id="{63AE59CA-CB03-4842-A455-CCE1374301C6}" type="slidenum">
              <a:rPr lang="en-US" smtClean="0"/>
              <a:pPr>
                <a:defRPr/>
              </a:pPr>
              <a:t>68</a:t>
            </a:fld>
            <a:endParaRPr lang="en-US"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With</a:t>
            </a:r>
            <a:r>
              <a:rPr lang="en-US" baseline="0" dirty="0" smtClean="0"/>
              <a:t> each bullet, bring in other visual</a:t>
            </a:r>
          </a:p>
          <a:p>
            <a:endParaRPr lang="en-US" baseline="0" dirty="0" smtClean="0"/>
          </a:p>
          <a:p>
            <a:r>
              <a:rPr lang="en-US" baseline="0" dirty="0" smtClean="0"/>
              <a:t>New patient rooming process, opened their eyes into what was possible, what they could do internally to fix themselves…</a:t>
            </a:r>
            <a:endParaRPr lang="en-US" dirty="0"/>
          </a:p>
        </p:txBody>
      </p:sp>
      <p:sp>
        <p:nvSpPr>
          <p:cNvPr id="4" name="Slide Number Placeholder 3"/>
          <p:cNvSpPr>
            <a:spLocks noGrp="1"/>
          </p:cNvSpPr>
          <p:nvPr>
            <p:ph type="sldNum" sz="quarter" idx="10"/>
          </p:nvPr>
        </p:nvSpPr>
        <p:spPr/>
        <p:txBody>
          <a:bodyPr/>
          <a:lstStyle/>
          <a:p>
            <a:fld id="{C98A6157-5337-4544-88C9-7286F05E3F03}" type="slidenum">
              <a:rPr lang="en-US" smtClean="0"/>
              <a:pPr/>
              <a:t>70</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8A6157-5337-4544-88C9-7286F05E3F03}" type="slidenum">
              <a:rPr lang="en-US" smtClean="0"/>
              <a:pPr/>
              <a:t>71</a:t>
            </a:fld>
            <a:endParaRPr lang="en-US"/>
          </a:p>
        </p:txBody>
      </p:sp>
    </p:spTree>
    <p:extLst>
      <p:ext uri="{BB962C8B-B14F-4D97-AF65-F5344CB8AC3E}">
        <p14:creationId xmlns:p14="http://schemas.microsoft.com/office/powerpoint/2010/main" val="36581252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286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Palatino Linotype" pitchFamily="18" charset="0"/>
              </a:defRPr>
            </a:lvl1pPr>
            <a:lvl2pPr marL="758255" indent="-291636" eaLnBrk="0" hangingPunct="0">
              <a:defRPr>
                <a:solidFill>
                  <a:schemeClr val="tx1"/>
                </a:solidFill>
                <a:latin typeface="Palatino Linotype" pitchFamily="18" charset="0"/>
              </a:defRPr>
            </a:lvl2pPr>
            <a:lvl3pPr marL="1166546" indent="-233309" eaLnBrk="0" hangingPunct="0">
              <a:defRPr>
                <a:solidFill>
                  <a:schemeClr val="tx1"/>
                </a:solidFill>
                <a:latin typeface="Palatino Linotype" pitchFamily="18" charset="0"/>
              </a:defRPr>
            </a:lvl3pPr>
            <a:lvl4pPr marL="1633164" indent="-233309" eaLnBrk="0" hangingPunct="0">
              <a:defRPr>
                <a:solidFill>
                  <a:schemeClr val="tx1"/>
                </a:solidFill>
                <a:latin typeface="Palatino Linotype" pitchFamily="18" charset="0"/>
              </a:defRPr>
            </a:lvl4pPr>
            <a:lvl5pPr marL="2099782" indent="-233309" eaLnBrk="0" hangingPunct="0">
              <a:defRPr>
                <a:solidFill>
                  <a:schemeClr val="tx1"/>
                </a:solidFill>
                <a:latin typeface="Palatino Linotype" pitchFamily="18" charset="0"/>
              </a:defRPr>
            </a:lvl5pPr>
            <a:lvl6pPr marL="2566401" indent="-233309" eaLnBrk="0" fontAlgn="base" hangingPunct="0">
              <a:spcBef>
                <a:spcPct val="0"/>
              </a:spcBef>
              <a:spcAft>
                <a:spcPct val="0"/>
              </a:spcAft>
              <a:defRPr>
                <a:solidFill>
                  <a:schemeClr val="tx1"/>
                </a:solidFill>
                <a:latin typeface="Palatino Linotype" pitchFamily="18" charset="0"/>
              </a:defRPr>
            </a:lvl6pPr>
            <a:lvl7pPr marL="3033019" indent="-233309" eaLnBrk="0" fontAlgn="base" hangingPunct="0">
              <a:spcBef>
                <a:spcPct val="0"/>
              </a:spcBef>
              <a:spcAft>
                <a:spcPct val="0"/>
              </a:spcAft>
              <a:defRPr>
                <a:solidFill>
                  <a:schemeClr val="tx1"/>
                </a:solidFill>
                <a:latin typeface="Palatino Linotype" pitchFamily="18" charset="0"/>
              </a:defRPr>
            </a:lvl7pPr>
            <a:lvl8pPr marL="3499637" indent="-233309" eaLnBrk="0" fontAlgn="base" hangingPunct="0">
              <a:spcBef>
                <a:spcPct val="0"/>
              </a:spcBef>
              <a:spcAft>
                <a:spcPct val="0"/>
              </a:spcAft>
              <a:defRPr>
                <a:solidFill>
                  <a:schemeClr val="tx1"/>
                </a:solidFill>
                <a:latin typeface="Palatino Linotype" pitchFamily="18" charset="0"/>
              </a:defRPr>
            </a:lvl8pPr>
            <a:lvl9pPr marL="3966256" indent="-233309" eaLnBrk="0" fontAlgn="base" hangingPunct="0">
              <a:spcBef>
                <a:spcPct val="0"/>
              </a:spcBef>
              <a:spcAft>
                <a:spcPct val="0"/>
              </a:spcAft>
              <a:defRPr>
                <a:solidFill>
                  <a:schemeClr val="tx1"/>
                </a:solidFill>
                <a:latin typeface="Palatino Linotype" pitchFamily="18" charset="0"/>
              </a:defRPr>
            </a:lvl9pPr>
          </a:lstStyle>
          <a:p>
            <a:pPr eaLnBrk="1" fontAlgn="base" hangingPunct="1">
              <a:spcBef>
                <a:spcPct val="0"/>
              </a:spcBef>
              <a:spcAft>
                <a:spcPct val="0"/>
              </a:spcAft>
            </a:pPr>
            <a:fld id="{F5E05F09-39F6-4FBF-8F88-44C0EFEE7D55}" type="slidenum">
              <a:rPr lang="en-US" smtClean="0">
                <a:latin typeface="Calibri" pitchFamily="34" charset="0"/>
              </a:rPr>
              <a:pPr eaLnBrk="1" fontAlgn="base" hangingPunct="1">
                <a:spcBef>
                  <a:spcPct val="0"/>
                </a:spcBef>
                <a:spcAft>
                  <a:spcPct val="0"/>
                </a:spcAft>
              </a:pPr>
              <a:t>7</a:t>
            </a:fld>
            <a:endParaRPr lang="en-US" smtClean="0">
              <a:latin typeface="Calibri" pitchFamily="34"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8A6157-5337-4544-88C9-7286F05E3F03}" type="slidenum">
              <a:rPr lang="en-US" smtClean="0"/>
              <a:pPr/>
              <a:t>72</a:t>
            </a:fld>
            <a:endParaRPr lang="en-US"/>
          </a:p>
        </p:txBody>
      </p:sp>
    </p:spTree>
    <p:extLst>
      <p:ext uri="{BB962C8B-B14F-4D97-AF65-F5344CB8AC3E}">
        <p14:creationId xmlns:p14="http://schemas.microsoft.com/office/powerpoint/2010/main" val="96276167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98A6157-5337-4544-88C9-7286F05E3F03}" type="slidenum">
              <a:rPr lang="en-US" smtClean="0"/>
              <a:pPr/>
              <a:t>75</a:t>
            </a:fld>
            <a:endParaRPr lang="en-US"/>
          </a:p>
        </p:txBody>
      </p:sp>
    </p:spTree>
    <p:extLst>
      <p:ext uri="{BB962C8B-B14F-4D97-AF65-F5344CB8AC3E}">
        <p14:creationId xmlns:p14="http://schemas.microsoft.com/office/powerpoint/2010/main" val="426191226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98A6157-5337-4544-88C9-7286F05E3F03}" type="slidenum">
              <a:rPr lang="en-US" smtClean="0"/>
              <a:pPr/>
              <a:t>77</a:t>
            </a:fld>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Engagement among competing priorities</a:t>
            </a:r>
          </a:p>
          <a:p>
            <a:r>
              <a:rPr lang="en-US" dirty="0" smtClean="0"/>
              <a:t>Varied comfort with data sharing </a:t>
            </a:r>
          </a:p>
          <a:p>
            <a:r>
              <a:rPr lang="en-US" dirty="0" smtClean="0"/>
              <a:t>Creating an open atmosphere</a:t>
            </a:r>
          </a:p>
          <a:p>
            <a:endParaRPr lang="en-US" dirty="0" smtClean="0"/>
          </a:p>
          <a:p>
            <a:endParaRPr lang="en-US" dirty="0" smtClean="0"/>
          </a:p>
          <a:p>
            <a:endParaRPr lang="en-US" dirty="0" smtClean="0"/>
          </a:p>
          <a:p>
            <a:r>
              <a:rPr lang="en-US" dirty="0" smtClean="0"/>
              <a:t>Add challenges here? And delete last slide….</a:t>
            </a:r>
            <a:endParaRPr lang="en-US" dirty="0"/>
          </a:p>
        </p:txBody>
      </p:sp>
      <p:sp>
        <p:nvSpPr>
          <p:cNvPr id="4" name="Slide Number Placeholder 3"/>
          <p:cNvSpPr>
            <a:spLocks noGrp="1"/>
          </p:cNvSpPr>
          <p:nvPr>
            <p:ph type="sldNum" sz="quarter" idx="10"/>
          </p:nvPr>
        </p:nvSpPr>
        <p:spPr/>
        <p:txBody>
          <a:bodyPr/>
          <a:lstStyle/>
          <a:p>
            <a:fld id="{C98A6157-5337-4544-88C9-7286F05E3F03}" type="slidenum">
              <a:rPr lang="en-US" smtClean="0"/>
              <a:pPr/>
              <a:t>78</a:t>
            </a:fld>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Really tried</a:t>
            </a:r>
            <a:r>
              <a:rPr lang="en-US" baseline="0" dirty="0" smtClean="0"/>
              <a:t> to listen to what their need was now…</a:t>
            </a:r>
          </a:p>
          <a:p>
            <a:r>
              <a:rPr lang="en-US" baseline="0" dirty="0" smtClean="0"/>
              <a:t>Integrate the two parts of the clinic</a:t>
            </a:r>
          </a:p>
          <a:p>
            <a:r>
              <a:rPr lang="en-US" baseline="0" dirty="0" smtClean="0"/>
              <a:t>Overcome resistance, training opportunities building on </a:t>
            </a:r>
            <a:r>
              <a:rPr lang="en-US" baseline="0" dirty="0" err="1" smtClean="0"/>
              <a:t>eachother</a:t>
            </a:r>
            <a:endParaRPr lang="en-US" baseline="0" dirty="0" smtClean="0"/>
          </a:p>
          <a:p>
            <a:endParaRPr lang="en-US" baseline="0" dirty="0" smtClean="0"/>
          </a:p>
          <a:p>
            <a:r>
              <a:rPr lang="en-US" baseline="0" dirty="0" smtClean="0"/>
              <a:t>Bring pictures in smaller</a:t>
            </a:r>
            <a:endParaRPr lang="en-US" dirty="0"/>
          </a:p>
        </p:txBody>
      </p:sp>
      <p:sp>
        <p:nvSpPr>
          <p:cNvPr id="4" name="Slide Number Placeholder 3"/>
          <p:cNvSpPr>
            <a:spLocks noGrp="1"/>
          </p:cNvSpPr>
          <p:nvPr>
            <p:ph type="sldNum" sz="quarter" idx="10"/>
          </p:nvPr>
        </p:nvSpPr>
        <p:spPr/>
        <p:txBody>
          <a:bodyPr/>
          <a:lstStyle/>
          <a:p>
            <a:fld id="{C98A6157-5337-4544-88C9-7286F05E3F03}" type="slidenum">
              <a:rPr lang="en-US" smtClean="0"/>
              <a:pPr/>
              <a:t>79</a:t>
            </a:fld>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98A6157-5337-4544-88C9-7286F05E3F03}" type="slidenum">
              <a:rPr lang="en-US" smtClean="0"/>
              <a:pPr/>
              <a:t>80</a:t>
            </a:fld>
            <a:endParaRPr lang="en-US"/>
          </a:p>
        </p:txBody>
      </p:sp>
    </p:spTree>
    <p:extLst>
      <p:ext uri="{BB962C8B-B14F-4D97-AF65-F5344CB8AC3E}">
        <p14:creationId xmlns:p14="http://schemas.microsoft.com/office/powerpoint/2010/main" val="235793820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8A6157-5337-4544-88C9-7286F05E3F03}" type="slidenum">
              <a:rPr lang="en-US" smtClean="0"/>
              <a:pPr/>
              <a:t>81</a:t>
            </a:fld>
            <a:endParaRPr lang="en-US"/>
          </a:p>
        </p:txBody>
      </p:sp>
    </p:spTree>
    <p:extLst>
      <p:ext uri="{BB962C8B-B14F-4D97-AF65-F5344CB8AC3E}">
        <p14:creationId xmlns:p14="http://schemas.microsoft.com/office/powerpoint/2010/main" val="294565008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8A6157-5337-4544-88C9-7286F05E3F03}" type="slidenum">
              <a:rPr lang="en-US" smtClean="0"/>
              <a:pPr/>
              <a:t>82</a:t>
            </a:fld>
            <a:endParaRPr lang="en-US"/>
          </a:p>
        </p:txBody>
      </p:sp>
    </p:spTree>
    <p:extLst>
      <p:ext uri="{BB962C8B-B14F-4D97-AF65-F5344CB8AC3E}">
        <p14:creationId xmlns:p14="http://schemas.microsoft.com/office/powerpoint/2010/main" val="37005562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p:spPr>
      </p:sp>
      <p:sp>
        <p:nvSpPr>
          <p:cNvPr id="24579" name="Notes Placeholder 2"/>
          <p:cNvSpPr>
            <a:spLocks noGrp="1"/>
          </p:cNvSpPr>
          <p:nvPr>
            <p:ph type="body" idx="1"/>
          </p:nvPr>
        </p:nvSpPr>
        <p:spPr bwMode="auto">
          <a:noFill/>
        </p:spPr>
        <p:txBody>
          <a:bodyPr/>
          <a:lstStyle/>
          <a:p>
            <a:r>
              <a:rPr lang="en-US" dirty="0" smtClean="0"/>
              <a:t>Our understanding of clinical trends in the HIV community is built on seminal work conducted by PRHI based upon all-payer discharge data from the PHC4.  From this data, we learned that 1 in 4 HIV positive discharges was readmitted within 30 days – a striking figure, rivaled only by some of the most notable chronic diseases like CHF or COPD.</a:t>
            </a:r>
          </a:p>
          <a:p>
            <a:endParaRPr lang="en-US" dirty="0" smtClean="0"/>
          </a:p>
          <a:p>
            <a:r>
              <a:rPr lang="en-US" dirty="0" smtClean="0"/>
              <a:t>In</a:t>
            </a:r>
            <a:r>
              <a:rPr lang="en-US" baseline="0" dirty="0" smtClean="0"/>
              <a:t> this analysis we focused on who the patients were, the diseases they were coming in with, and whether they clustered within certain facilities.</a:t>
            </a:r>
            <a:endParaRPr lang="en-US" dirty="0" smtClean="0"/>
          </a:p>
        </p:txBody>
      </p:sp>
      <p:sp>
        <p:nvSpPr>
          <p:cNvPr id="24580" name="Slide Number Placeholder 3"/>
          <p:cNvSpPr>
            <a:spLocks noGrp="1"/>
          </p:cNvSpPr>
          <p:nvPr>
            <p:ph type="sldNum" sz="quarter" idx="5"/>
          </p:nvPr>
        </p:nvSpPr>
        <p:spPr bwMode="auto">
          <a:noFill/>
          <a:ln>
            <a:miter lim="800000"/>
            <a:headEnd/>
            <a:tailEnd/>
          </a:ln>
        </p:spPr>
        <p:txBody>
          <a:bodyPr/>
          <a:lstStyle/>
          <a:p>
            <a:fld id="{3F022247-F839-47F8-922A-B3476B11001D}" type="slidenum">
              <a:rPr lang="en-US" smtClean="0">
                <a:latin typeface="Calibri" pitchFamily="34" charset="0"/>
              </a:rPr>
              <a:pPr/>
              <a:t>8</a:t>
            </a:fld>
            <a:endParaRPr lang="en-US" smtClean="0">
              <a:latin typeface="Calibri"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p:spPr>
      </p:sp>
      <p:sp>
        <p:nvSpPr>
          <p:cNvPr id="32771" name="Notes Placeholder 2"/>
          <p:cNvSpPr>
            <a:spLocks noGrp="1"/>
          </p:cNvSpPr>
          <p:nvPr>
            <p:ph type="body" idx="1"/>
          </p:nvPr>
        </p:nvSpPr>
        <p:spPr bwMode="auto">
          <a:noFill/>
        </p:spPr>
        <p:txBody>
          <a:bodyPr/>
          <a:lstStyle/>
          <a:p>
            <a:r>
              <a:rPr lang="en-US" dirty="0" smtClean="0"/>
              <a:t>As our researchers delved into</a:t>
            </a:r>
            <a:r>
              <a:rPr lang="en-US" baseline="0" dirty="0" smtClean="0"/>
              <a:t> the PHC4 Data, we found that among chronic conditions, people living with HIV/AIDS had one of the highest hospital readmission rates.  &lt;click&gt; This launched deeper exploration into the data that found:</a:t>
            </a:r>
          </a:p>
          <a:p>
            <a:pPr>
              <a:buFont typeface="Arial" pitchFamily="34" charset="0"/>
              <a:buChar char="•"/>
            </a:pPr>
            <a:r>
              <a:rPr lang="en-US" baseline="0" dirty="0" smtClean="0"/>
              <a:t>Not only did this population have high rates of co-morbid depression and substance abuse, but those with substance abuse disorders were significantly more likely to be readmitted to the hospital within 30 days.  </a:t>
            </a:r>
          </a:p>
          <a:p>
            <a:pPr>
              <a:buFont typeface="Arial" pitchFamily="34" charset="0"/>
              <a:buChar char="•"/>
            </a:pPr>
            <a:r>
              <a:rPr lang="en-US" baseline="0" dirty="0" smtClean="0"/>
              <a:t>The readmission rate for those who were discharged to skilled nursing facility was 35%, the highest among the discharge options and even higher than “left against medical advice.” </a:t>
            </a:r>
          </a:p>
          <a:p>
            <a:pPr>
              <a:buFont typeface="Arial" pitchFamily="34" charset="0"/>
              <a:buChar char="•"/>
            </a:pPr>
            <a:endParaRPr lang="en-US" baseline="0" dirty="0" smtClean="0"/>
          </a:p>
          <a:p>
            <a:pPr>
              <a:buFont typeface="Arial" pitchFamily="34" charset="0"/>
              <a:buNone/>
            </a:pPr>
            <a:r>
              <a:rPr lang="en-US" baseline="0" dirty="0" smtClean="0"/>
              <a:t>These patterns are similar to other chronic diseases on which we have worked, namely COPD….</a:t>
            </a:r>
          </a:p>
          <a:p>
            <a:pPr>
              <a:buFont typeface="Arial" pitchFamily="34" charset="0"/>
              <a:buNone/>
            </a:pPr>
            <a:r>
              <a:rPr lang="en-US" baseline="0" dirty="0" smtClean="0"/>
              <a:t> </a:t>
            </a:r>
          </a:p>
          <a:p>
            <a:pPr>
              <a:buFont typeface="Arial" pitchFamily="34" charset="0"/>
              <a:buChar char="•"/>
            </a:pPr>
            <a:endParaRPr lang="en-US" dirty="0" smtClean="0"/>
          </a:p>
        </p:txBody>
      </p:sp>
      <p:sp>
        <p:nvSpPr>
          <p:cNvPr id="32772" name="Slide Number Placeholder 3"/>
          <p:cNvSpPr>
            <a:spLocks noGrp="1"/>
          </p:cNvSpPr>
          <p:nvPr>
            <p:ph type="sldNum" sz="quarter" idx="5"/>
          </p:nvPr>
        </p:nvSpPr>
        <p:spPr bwMode="auto">
          <a:noFill/>
          <a:ln>
            <a:miter lim="800000"/>
            <a:headEnd/>
            <a:tailEnd/>
          </a:ln>
        </p:spPr>
        <p:txBody>
          <a:bodyPr/>
          <a:lstStyle/>
          <a:p>
            <a:fld id="{82D137AC-445F-4003-B095-B9185672477D}" type="slidenum">
              <a:rPr lang="en-US" smtClean="0">
                <a:latin typeface="Calibri" pitchFamily="34" charset="0"/>
              </a:rPr>
              <a:pPr/>
              <a:t>9</a:t>
            </a:fld>
            <a:endParaRPr lang="en-US" smtClean="0">
              <a:latin typeface="Calibri"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p:spPr>
      </p:sp>
      <p:sp>
        <p:nvSpPr>
          <p:cNvPr id="32771" name="Notes Placeholder 2"/>
          <p:cNvSpPr>
            <a:spLocks noGrp="1"/>
          </p:cNvSpPr>
          <p:nvPr>
            <p:ph type="body" idx="1"/>
          </p:nvPr>
        </p:nvSpPr>
        <p:spPr bwMode="auto">
          <a:noFill/>
        </p:spPr>
        <p:txBody>
          <a:bodyPr/>
          <a:lstStyle/>
          <a:p>
            <a:r>
              <a:rPr lang="en-US" dirty="0" smtClean="0"/>
              <a:t>As our researchers delved into</a:t>
            </a:r>
            <a:r>
              <a:rPr lang="en-US" baseline="0" dirty="0" smtClean="0"/>
              <a:t> the PHC4 Data, we found that among chronic conditions, people living with HIV/AIDS had one of the highest hospital readmission rates.  &lt;click&gt; This launched deeper exploration into the data that found:</a:t>
            </a:r>
          </a:p>
          <a:p>
            <a:pPr>
              <a:buFont typeface="Arial" pitchFamily="34" charset="0"/>
              <a:buChar char="•"/>
            </a:pPr>
            <a:r>
              <a:rPr lang="en-US" baseline="0" dirty="0" smtClean="0"/>
              <a:t>Not only did this population have high rates of co-morbid depression and substance abuse, but those with substance abuse disorders were significantly more likely to be readmitted to the hospital within 30 days.  </a:t>
            </a:r>
          </a:p>
          <a:p>
            <a:pPr>
              <a:buFont typeface="Arial" pitchFamily="34" charset="0"/>
              <a:buChar char="•"/>
            </a:pPr>
            <a:r>
              <a:rPr lang="en-US" baseline="0" dirty="0" smtClean="0"/>
              <a:t>The readmission rate for those who were discharged to skilled nursing facility was 35%, the highest among the discharge options and even higher than “left against medical advice.” </a:t>
            </a:r>
          </a:p>
          <a:p>
            <a:pPr>
              <a:buFont typeface="Arial" pitchFamily="34" charset="0"/>
              <a:buChar char="•"/>
            </a:pPr>
            <a:endParaRPr lang="en-US" baseline="0" dirty="0" smtClean="0"/>
          </a:p>
          <a:p>
            <a:pPr>
              <a:buFont typeface="Arial" pitchFamily="34" charset="0"/>
              <a:buNone/>
            </a:pPr>
            <a:r>
              <a:rPr lang="en-US" baseline="0" dirty="0" smtClean="0"/>
              <a:t>These patterns are similar to other chronic diseases on which we have worked, namely COPD….</a:t>
            </a:r>
          </a:p>
          <a:p>
            <a:pPr>
              <a:buFont typeface="Arial" pitchFamily="34" charset="0"/>
              <a:buNone/>
            </a:pPr>
            <a:r>
              <a:rPr lang="en-US" baseline="0" dirty="0" smtClean="0"/>
              <a:t> </a:t>
            </a:r>
          </a:p>
          <a:p>
            <a:pPr>
              <a:buFont typeface="Arial" pitchFamily="34" charset="0"/>
              <a:buChar char="•"/>
            </a:pPr>
            <a:endParaRPr lang="en-US" dirty="0" smtClean="0"/>
          </a:p>
        </p:txBody>
      </p:sp>
      <p:sp>
        <p:nvSpPr>
          <p:cNvPr id="32772" name="Slide Number Placeholder 3"/>
          <p:cNvSpPr>
            <a:spLocks noGrp="1"/>
          </p:cNvSpPr>
          <p:nvPr>
            <p:ph type="sldNum" sz="quarter" idx="5"/>
          </p:nvPr>
        </p:nvSpPr>
        <p:spPr bwMode="auto">
          <a:noFill/>
          <a:ln>
            <a:miter lim="800000"/>
            <a:headEnd/>
            <a:tailEnd/>
          </a:ln>
        </p:spPr>
        <p:txBody>
          <a:bodyPr/>
          <a:lstStyle/>
          <a:p>
            <a:fld id="{82D137AC-445F-4003-B095-B9185672477D}" type="slidenum">
              <a:rPr lang="en-US" smtClean="0">
                <a:latin typeface="Calibri" pitchFamily="34" charset="0"/>
              </a:rPr>
              <a:pPr/>
              <a:t>10</a:t>
            </a:fld>
            <a:endParaRPr lang="en-US" smtClean="0">
              <a:latin typeface="Calibri"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75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9D1D060C-263C-4921-9B72-2E3774BDAAE8}" type="slidenum">
              <a:rPr lang="en-US" smtClean="0"/>
              <a:pPr>
                <a:defRPr/>
              </a:pPr>
              <a:t>11</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98A6157-5337-4544-88C9-7286F05E3F03}" type="slidenum">
              <a:rPr lang="en-US" smtClean="0"/>
              <a:pPr/>
              <a:t>13</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endParaRPr lang="en-US"/>
          </a:p>
        </p:txBody>
      </p:sp>
      <p:sp>
        <p:nvSpPr>
          <p:cNvPr id="17" name="Footer Placeholder 16"/>
          <p:cNvSpPr>
            <a:spLocks noGrp="1"/>
          </p:cNvSpPr>
          <p:nvPr>
            <p:ph type="ftr" sz="quarter" idx="11"/>
          </p:nvPr>
        </p:nvSpPr>
        <p:spPr/>
        <p:txBody>
          <a:bodyPr/>
          <a:lstStyle/>
          <a:p>
            <a:r>
              <a:rPr lang="en-US" dirty="0" smtClean="0"/>
              <a:t>© 2012  Jewish Healthcare Foundation</a:t>
            </a:r>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264C174A-F37A-4244-928F-81568DB98ECA}" type="slidenum">
              <a:rPr lang="en-US" smtClean="0"/>
              <a:pPr/>
              <a:t>‹#›</a:t>
            </a:fld>
            <a:endParaRPr lang="en-US"/>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 2012  Jewish Healthcare Foundation</a:t>
            </a:r>
            <a:endParaRPr lang="en-US"/>
          </a:p>
        </p:txBody>
      </p:sp>
      <p:sp>
        <p:nvSpPr>
          <p:cNvPr id="6" name="Slide Number Placeholder 5"/>
          <p:cNvSpPr>
            <a:spLocks noGrp="1"/>
          </p:cNvSpPr>
          <p:nvPr>
            <p:ph type="sldNum" sz="quarter" idx="12"/>
          </p:nvPr>
        </p:nvSpPr>
        <p:spPr/>
        <p:txBody>
          <a:bodyPr/>
          <a:lstStyle/>
          <a:p>
            <a:fld id="{264C174A-F37A-4244-928F-81568DB98ECA}"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2" y="3009901"/>
            <a:ext cx="457200" cy="441325"/>
          </a:xfrm>
        </p:spPr>
        <p:txBody>
          <a:bodyPr/>
          <a:lstStyle/>
          <a:p>
            <a:fld id="{264C174A-F37A-4244-928F-81568DB98ECA}" type="slidenum">
              <a:rPr lang="en-US" smtClean="0"/>
              <a:pPr/>
              <a:t>‹#›</a:t>
            </a:fld>
            <a:endParaRPr lang="en-US"/>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 2012  Jewish Healthcare Foundation</a:t>
            </a:r>
            <a:endParaRPr lang="en-US"/>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a:p>
        </p:txBody>
      </p:sp>
      <p:sp>
        <p:nvSpPr>
          <p:cNvPr id="6" name="Footer Placeholder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r>
              <a:rPr lang="en-US" smtClean="0"/>
              <a:t>© 2012  Jewish Healthcare Foundation</a:t>
            </a:r>
            <a:endParaRPr lang="en-US" dirty="0"/>
          </a:p>
        </p:txBody>
      </p:sp>
      <p:sp>
        <p:nvSpPr>
          <p:cNvPr id="7" name="Slide Number Placeholder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B0FC5AB7-A61E-4C98-BBF9-AC4976B63AB6}" type="slidenum">
              <a:rPr lang="en-US"/>
              <a:pPr>
                <a:defRPr/>
              </a:pPr>
              <a:t>‹#›</a:t>
            </a:fld>
            <a:endParaRPr lang="en-US"/>
          </a:p>
        </p:txBody>
      </p:sp>
    </p:spTree>
    <p:extLst>
      <p:ext uri="{BB962C8B-B14F-4D97-AF65-F5344CB8AC3E}">
        <p14:creationId xmlns:p14="http://schemas.microsoft.com/office/powerpoint/2010/main" val="910598189"/>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dirty="0"/>
          </a:p>
        </p:txBody>
      </p:sp>
      <p:sp>
        <p:nvSpPr>
          <p:cNvPr id="6" name="Footer Placeholder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r>
              <a:rPr lang="en-US" smtClean="0"/>
              <a:t>© 2012  Jewish Healthcare Foundation</a:t>
            </a:r>
            <a:endParaRPr lang="en-US" dirty="0"/>
          </a:p>
        </p:txBody>
      </p:sp>
      <p:sp>
        <p:nvSpPr>
          <p:cNvPr id="7" name="Slide Number Placeholder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9CE280FC-6F9A-4298-A9CE-27ACB7C5B5D1}" type="slidenum">
              <a:rPr lang="en-US"/>
              <a:pPr>
                <a:defRPr/>
              </a:pPr>
              <a:t>‹#›</a:t>
            </a:fld>
            <a:endParaRPr lang="en-US" dirty="0"/>
          </a:p>
        </p:txBody>
      </p:sp>
    </p:spTree>
    <p:extLst>
      <p:ext uri="{BB962C8B-B14F-4D97-AF65-F5344CB8AC3E}">
        <p14:creationId xmlns:p14="http://schemas.microsoft.com/office/powerpoint/2010/main" val="38665027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a:xfrm>
            <a:off x="3124200" y="6356350"/>
            <a:ext cx="2895600" cy="365125"/>
          </a:xfrm>
          <a:prstGeom prst="rect">
            <a:avLst/>
          </a:prstGeom>
        </p:spPr>
        <p:txBody>
          <a:bodyPr/>
          <a:lstStyle>
            <a:lvl1pPr>
              <a:defRPr>
                <a:cs typeface="+mn-cs"/>
              </a:defRPr>
            </a:lvl1pPr>
          </a:lstStyle>
          <a:p>
            <a:pPr>
              <a:defRPr/>
            </a:pPr>
            <a:r>
              <a:rPr lang="en-US" smtClean="0"/>
              <a:t>© 2012  Jewish Healthcare Foundation</a:t>
            </a:r>
            <a:endParaRPr lang="en-US"/>
          </a:p>
        </p:txBody>
      </p:sp>
      <p:sp>
        <p:nvSpPr>
          <p:cNvPr id="5" name="Rectangle 6"/>
          <p:cNvSpPr>
            <a:spLocks noGrp="1" noChangeArrowheads="1"/>
          </p:cNvSpPr>
          <p:nvPr>
            <p:ph type="sldNum" sz="quarter" idx="12"/>
          </p:nvPr>
        </p:nvSpPr>
        <p:spPr/>
        <p:txBody>
          <a:bodyPr/>
          <a:lstStyle>
            <a:lvl1pPr>
              <a:defRPr/>
            </a:lvl1pPr>
          </a:lstStyle>
          <a:p>
            <a:pPr>
              <a:defRPr/>
            </a:pPr>
            <a:fld id="{059DCF20-9A5B-4DCC-8C04-F70240CFB0AC}" type="slidenum">
              <a:rPr lang="en-US"/>
              <a:pPr>
                <a:defRPr/>
              </a:pPr>
              <a:t>‹#›</a:t>
            </a:fld>
            <a:endParaRPr lang="en-US"/>
          </a:p>
        </p:txBody>
      </p:sp>
    </p:spTree>
    <p:extLst>
      <p:ext uri="{BB962C8B-B14F-4D97-AF65-F5344CB8AC3E}">
        <p14:creationId xmlns:p14="http://schemas.microsoft.com/office/powerpoint/2010/main" val="22300890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dirty="0" smtClean="0"/>
              <a:t>© 2012  Jewish Healthcare Foundation</a:t>
            </a:r>
            <a:endParaRPr lang="en-US" dirty="0"/>
          </a:p>
        </p:txBody>
      </p:sp>
      <p:sp>
        <p:nvSpPr>
          <p:cNvPr id="6" name="Slide Number Placeholder 5"/>
          <p:cNvSpPr>
            <a:spLocks noGrp="1"/>
          </p:cNvSpPr>
          <p:nvPr>
            <p:ph type="sldNum" sz="quarter" idx="12"/>
          </p:nvPr>
        </p:nvSpPr>
        <p:spPr>
          <a:xfrm>
            <a:off x="4361688" y="1026372"/>
            <a:ext cx="457200" cy="441325"/>
          </a:xfrm>
        </p:spPr>
        <p:txBody>
          <a:bodyPr/>
          <a:lstStyle/>
          <a:p>
            <a:fld id="{264C174A-F37A-4244-928F-81568DB98ECA}" type="slidenum">
              <a:rPr lang="en-US" smtClean="0"/>
              <a:pPr/>
              <a:t>‹#›</a:t>
            </a:fld>
            <a:endParaRPr lang="en-US"/>
          </a:p>
        </p:txBody>
      </p:sp>
      <p:sp>
        <p:nvSpPr>
          <p:cNvPr id="8" name="Content Placeholder 7"/>
          <p:cNvSpPr>
            <a:spLocks noGrp="1"/>
          </p:cNvSpPr>
          <p:nvPr>
            <p:ph sz="quarter" idx="1"/>
          </p:nvPr>
        </p:nvSpPr>
        <p:spPr>
          <a:xfrm>
            <a:off x="301752" y="1524000"/>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r>
              <a:rPr lang="en-US" smtClean="0"/>
              <a:t>© 2012  Jewish Healthcare Foundation</a:t>
            </a:r>
            <a:endParaRPr lang="en-US"/>
          </a:p>
        </p:txBody>
      </p:sp>
      <p:sp>
        <p:nvSpPr>
          <p:cNvPr id="4" name="Date Placeholder 3"/>
          <p:cNvSpPr>
            <a:spLocks noGrp="1"/>
          </p:cNvSpPr>
          <p:nvPr>
            <p:ph type="dt" sz="half" idx="10"/>
          </p:nvPr>
        </p:nvSpPr>
        <p:spPr/>
        <p:txBody>
          <a:bodyPr/>
          <a:lstStyle/>
          <a:p>
            <a:endParaRPr lang="en-US"/>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264C174A-F37A-4244-928F-81568DB98ECA}" type="slidenum">
              <a:rPr lang="en-US" smtClean="0"/>
              <a:pPr/>
              <a:t>‹#›</a:t>
            </a:fld>
            <a:endParaRPr lang="en-US"/>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endParaRPr lang="en-US" dirty="0"/>
          </a:p>
        </p:txBody>
      </p:sp>
      <p:sp>
        <p:nvSpPr>
          <p:cNvPr id="6" name="Footer Placeholder 5"/>
          <p:cNvSpPr>
            <a:spLocks noGrp="1"/>
          </p:cNvSpPr>
          <p:nvPr>
            <p:ph type="ftr" sz="quarter" idx="11"/>
          </p:nvPr>
        </p:nvSpPr>
        <p:spPr/>
        <p:txBody>
          <a:bodyPr/>
          <a:lstStyle/>
          <a:p>
            <a:r>
              <a:rPr lang="en-US" smtClean="0"/>
              <a:t>© 2012  Jewish Healthcare Foundation</a:t>
            </a:r>
            <a:endParaRPr lang="en-US"/>
          </a:p>
        </p:txBody>
      </p:sp>
      <p:sp>
        <p:nvSpPr>
          <p:cNvPr id="7" name="Slide Number Placeholder 6"/>
          <p:cNvSpPr>
            <a:spLocks noGrp="1"/>
          </p:cNvSpPr>
          <p:nvPr>
            <p:ph type="sldNum" sz="quarter" idx="12"/>
          </p:nvPr>
        </p:nvSpPr>
        <p:spPr/>
        <p:txBody>
          <a:bodyPr/>
          <a:lstStyle/>
          <a:p>
            <a:fld id="{264C174A-F37A-4244-928F-81568DB98ECA}" type="slidenum">
              <a:rPr lang="en-US" smtClean="0"/>
              <a:pPr/>
              <a:t>‹#›</a:t>
            </a:fld>
            <a:endParaRPr lang="en-US"/>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a:xfrm>
            <a:off x="2781300" y="6364224"/>
            <a:ext cx="3581400" cy="365760"/>
          </a:xfrm>
        </p:spPr>
        <p:txBody>
          <a:bodyPr/>
          <a:lstStyle/>
          <a:p>
            <a:r>
              <a:rPr lang="en-US" dirty="0" smtClean="0"/>
              <a:t>© 2012  Jewish Healthcare Foundation</a:t>
            </a:r>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264C174A-F37A-4244-928F-81568DB98ECA}" type="slidenum">
              <a:rPr lang="en-US" smtClean="0"/>
              <a:pPr/>
              <a:t>‹#›</a:t>
            </a:fld>
            <a:endParaRPr lang="en-US"/>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r>
              <a:rPr lang="en-US" smtClean="0"/>
              <a:t>© 2012  Jewish Healthcare Foundation</a:t>
            </a:r>
            <a:endParaRPr lang="en-US"/>
          </a:p>
        </p:txBody>
      </p:sp>
      <p:sp>
        <p:nvSpPr>
          <p:cNvPr id="5" name="Slide Number Placeholder 4"/>
          <p:cNvSpPr>
            <a:spLocks noGrp="1"/>
          </p:cNvSpPr>
          <p:nvPr>
            <p:ph type="sldNum" sz="quarter" idx="12"/>
          </p:nvPr>
        </p:nvSpPr>
        <p:spPr>
          <a:xfrm>
            <a:off x="4343400" y="1036020"/>
            <a:ext cx="457200" cy="441325"/>
          </a:xfrm>
        </p:spPr>
        <p:txBody>
          <a:bodyPr/>
          <a:lstStyle/>
          <a:p>
            <a:fld id="{264C174A-F37A-4244-928F-81568DB98ECA}"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r>
              <a:rPr lang="en-US" smtClean="0"/>
              <a:t>© 2012  Jewish Healthcare Foundation</a:t>
            </a:r>
            <a:endParaRPr lang="en-US"/>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264C174A-F37A-4244-928F-81568DB98EC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264C174A-F37A-4244-928F-81568DB98ECA}" type="slidenum">
              <a:rPr lang="en-US" smtClean="0"/>
              <a:pPr/>
              <a:t>‹#›</a:t>
            </a:fld>
            <a:endParaRPr lang="en-US"/>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a:xfrm>
            <a:off x="301752" y="6410848"/>
            <a:ext cx="3383280" cy="365760"/>
          </a:xfrm>
        </p:spPr>
        <p:txBody>
          <a:bodyPr/>
          <a:lstStyle/>
          <a:p>
            <a:r>
              <a:rPr lang="en-US" smtClean="0"/>
              <a:t>© 2012  Jewish Healthcare Foundation</a:t>
            </a:r>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p>
            <a:fld id="{264C174A-F37A-4244-928F-81568DB98ECA}" type="slidenum">
              <a:rPr lang="en-US" smtClean="0"/>
              <a:pPr/>
              <a:t>‹#›</a:t>
            </a:fld>
            <a:endParaRPr lang="en-US"/>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6404984"/>
            <a:ext cx="3044952" cy="365760"/>
          </a:xfrm>
        </p:spPr>
        <p:txBody>
          <a:bodyPr/>
          <a:lstStyle/>
          <a:p>
            <a:endParaRPr lang="en-US"/>
          </a:p>
        </p:txBody>
      </p:sp>
      <p:sp>
        <p:nvSpPr>
          <p:cNvPr id="6" name="Footer Placeholder 5"/>
          <p:cNvSpPr>
            <a:spLocks noGrp="1"/>
          </p:cNvSpPr>
          <p:nvPr>
            <p:ph type="ftr" sz="quarter" idx="11"/>
          </p:nvPr>
        </p:nvSpPr>
        <p:spPr>
          <a:xfrm>
            <a:off x="301752" y="6410848"/>
            <a:ext cx="3584448" cy="365760"/>
          </a:xfrm>
        </p:spPr>
        <p:txBody>
          <a:bodyPr/>
          <a:lstStyle/>
          <a:p>
            <a:r>
              <a:rPr lang="en-US" smtClean="0"/>
              <a:t>© 2012  Jewish Healthcare Foundation</a:t>
            </a: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endParaRPr lang="en-US"/>
          </a:p>
        </p:txBody>
      </p:sp>
      <p:sp>
        <p:nvSpPr>
          <p:cNvPr id="3" name="Footer Placeholder 2"/>
          <p:cNvSpPr>
            <a:spLocks noGrp="1"/>
          </p:cNvSpPr>
          <p:nvPr>
            <p:ph type="ftr" sz="quarter" idx="3"/>
          </p:nvPr>
        </p:nvSpPr>
        <p:spPr>
          <a:xfrm>
            <a:off x="2570988" y="6403625"/>
            <a:ext cx="3581400" cy="365760"/>
          </a:xfrm>
          <a:prstGeom prst="rect">
            <a:avLst/>
          </a:prstGeom>
        </p:spPr>
        <p:txBody>
          <a:bodyPr vert="horz"/>
          <a:lstStyle>
            <a:lvl1pPr algn="l" eaLnBrk="1" latinLnBrk="0" hangingPunct="1">
              <a:defRPr kumimoji="0" sz="1200">
                <a:solidFill>
                  <a:srgbClr val="FFFFFF"/>
                </a:solidFill>
              </a:defRPr>
            </a:lvl1pPr>
          </a:lstStyle>
          <a:p>
            <a:r>
              <a:rPr lang="en-US" dirty="0" smtClean="0"/>
              <a:t>         © 2012  Jewish Healthcare Foundation</a:t>
            </a:r>
            <a:endParaRPr lang="en-US" dirty="0"/>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264C174A-F37A-4244-928F-81568DB98ECA}" type="slidenum">
              <a:rPr lang="en-US" smtClean="0"/>
              <a:pPr/>
              <a:t>‹#›</a:t>
            </a:fld>
            <a:endParaRPr lang="en-US"/>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 id="2147483768" r:id="rId12"/>
    <p:sldLayoutId id="2147483769" r:id="rId13"/>
    <p:sldLayoutId id="2147483770" r:id="rId14"/>
  </p:sldLayoutIdLst>
  <p:hf sldNum="0" hdr="0" dt="0"/>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 Id="rId9" Type="http://schemas.openxmlformats.org/officeDocument/2006/relationships/image" Target="../media/image1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diagramColors" Target="../diagrams/colors2.xml"/><Relationship Id="rId13" Type="http://schemas.openxmlformats.org/officeDocument/2006/relationships/diagramColors" Target="../diagrams/colors3.xml"/><Relationship Id="rId3" Type="http://schemas.openxmlformats.org/officeDocument/2006/relationships/image" Target="../media/image18.gif"/><Relationship Id="rId7" Type="http://schemas.openxmlformats.org/officeDocument/2006/relationships/diagramQuickStyle" Target="../diagrams/quickStyle2.xml"/><Relationship Id="rId12" Type="http://schemas.openxmlformats.org/officeDocument/2006/relationships/diagramQuickStyle" Target="../diagrams/quickStyle3.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Layout" Target="../diagrams/layout2.xml"/><Relationship Id="rId11" Type="http://schemas.openxmlformats.org/officeDocument/2006/relationships/diagramLayout" Target="../diagrams/layout3.xml"/><Relationship Id="rId5" Type="http://schemas.openxmlformats.org/officeDocument/2006/relationships/diagramData" Target="../diagrams/data2.xml"/><Relationship Id="rId10" Type="http://schemas.openxmlformats.org/officeDocument/2006/relationships/diagramData" Target="../diagrams/data3.xml"/><Relationship Id="rId4" Type="http://schemas.openxmlformats.org/officeDocument/2006/relationships/image" Target="../media/image19.wmf"/><Relationship Id="rId9" Type="http://schemas.microsoft.com/office/2007/relationships/diagramDrawing" Target="../diagrams/drawing2.xml"/><Relationship Id="rId14" Type="http://schemas.microsoft.com/office/2007/relationships/diagramDrawing" Target="../diagrams/drawing3.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22.jpeg"/><Relationship Id="rId4" Type="http://schemas.openxmlformats.org/officeDocument/2006/relationships/image" Target="../media/image21.jpeg"/></Relationships>
</file>

<file path=ppt/slides/_rels/slide18.xml.rels><?xml version="1.0" encoding="UTF-8" standalone="yes"?>
<Relationships xmlns="http://schemas.openxmlformats.org/package/2006/relationships"><Relationship Id="rId2" Type="http://schemas.openxmlformats.org/officeDocument/2006/relationships/image" Target="../media/image23.w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JP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29.wmf"/><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33.wmf"/><Relationship Id="rId7" Type="http://schemas.openxmlformats.org/officeDocument/2006/relationships/diagramColors" Target="../diagrams/colors5.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29.xml.rels><?xml version="1.0" encoding="UTF-8" standalone="yes"?>
<Relationships xmlns="http://schemas.openxmlformats.org/package/2006/relationships"><Relationship Id="rId8" Type="http://schemas.openxmlformats.org/officeDocument/2006/relationships/image" Target="../media/image36.jpeg"/><Relationship Id="rId3" Type="http://schemas.openxmlformats.org/officeDocument/2006/relationships/oleObject" Target="../embeddings/oleObject1.bin"/><Relationship Id="rId7" Type="http://schemas.openxmlformats.org/officeDocument/2006/relationships/hyperlink" Target="http://rds.yahoo.com/_ylt=A9gnMiS_xBZFESgAyEeJzbkF;_ylu=X3oDMTBxOXA4MDNnBHBvcwM5MgRzZWMDc3IEdnRpZANJOTk5Xzcz/SIG=1hoajd4p3/EXP=1159206463/**http:/images.search.yahoo.com/search/images/view?back=http://images.search.yahoo.com/search/images?p=people++stick+figure&amp;ei=UTF-8&amp;fr=slv8-yga&amp;b=81&amp;w=98&amp;h=120&amp;imgurl=home.messiah.edu/~mf1192/Web%20Project%20Three/People/stickfigure.jpg&amp;rurl=http://home.messiah.edu/~mf1192/wp3mywork.html&amp;size=3.0kB&amp;name=stickfigure.jpg&amp;p=people++stick+figure&amp;type=jpeg&amp;no=92&amp;tt=135&amp;oid=b9eba6972aad9c1a&amp;ei=UTF-8" TargetMode="Externa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35.wmf"/><Relationship Id="rId5" Type="http://schemas.openxmlformats.org/officeDocument/2006/relationships/oleObject" Target="../embeddings/oleObject2.bin"/><Relationship Id="rId4" Type="http://schemas.openxmlformats.org/officeDocument/2006/relationships/image" Target="../media/image34.wmf"/></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6.xml"/><Relationship Id="rId7" Type="http://schemas.openxmlformats.org/officeDocument/2006/relationships/image" Target="../media/image40.png"/><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36.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22.xml"/><Relationship Id="rId1" Type="http://schemas.openxmlformats.org/officeDocument/2006/relationships/slideLayout" Target="../slideLayouts/slideLayout1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7.xml"/><Relationship Id="rId1" Type="http://schemas.openxmlformats.org/officeDocument/2006/relationships/slideLayout" Target="../slideLayouts/slideLayout7.xml"/><Relationship Id="rId4" Type="http://schemas.openxmlformats.org/officeDocument/2006/relationships/image" Target="../media/image47.jpeg"/></Relationships>
</file>

<file path=ppt/slides/_rels/slide45.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28.xml"/><Relationship Id="rId1" Type="http://schemas.openxmlformats.org/officeDocument/2006/relationships/slideLayout" Target="../slideLayouts/slideLayout7.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48.wmf"/><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2.jpeg"/><Relationship Id="rId1" Type="http://schemas.openxmlformats.org/officeDocument/2006/relationships/slideLayout" Target="../slideLayouts/slideLayout4.xml"/><Relationship Id="rId5" Type="http://schemas.microsoft.com/office/2007/relationships/hdphoto" Target="../media/hdphoto2.wdp"/><Relationship Id="rId4" Type="http://schemas.openxmlformats.org/officeDocument/2006/relationships/image" Target="../media/image53.jpeg"/></Relationships>
</file>

<file path=ppt/slides/_rels/slide56.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32.xml"/><Relationship Id="rId1" Type="http://schemas.openxmlformats.org/officeDocument/2006/relationships/slideLayout" Target="../slideLayouts/slideLayout3.xml"/><Relationship Id="rId4" Type="http://schemas.openxmlformats.org/officeDocument/2006/relationships/image" Target="../media/image4.jpe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6.png"/><Relationship Id="rId7" Type="http://schemas.openxmlformats.org/officeDocument/2006/relationships/diagramQuickStyle" Target="../diagrams/quickStyle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7.jpeg"/><Relationship Id="rId9" Type="http://schemas.microsoft.com/office/2007/relationships/diagramDrawing" Target="../diagrams/drawing1.xml"/></Relationships>
</file>

<file path=ppt/slides/_rels/slide60.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34.xml"/><Relationship Id="rId1" Type="http://schemas.openxmlformats.org/officeDocument/2006/relationships/slideLayout" Target="../slideLayouts/slideLayout2.xml"/><Relationship Id="rId5" Type="http://schemas.openxmlformats.org/officeDocument/2006/relationships/image" Target="../media/image64.png"/><Relationship Id="rId4" Type="http://schemas.openxmlformats.org/officeDocument/2006/relationships/image" Target="../media/image63.png"/></Relationships>
</file>

<file path=ppt/slides/_rels/slide66.xml.rels><?xml version="1.0" encoding="UTF-8" standalone="yes"?>
<Relationships xmlns="http://schemas.openxmlformats.org/package/2006/relationships"><Relationship Id="rId3" Type="http://schemas.openxmlformats.org/officeDocument/2006/relationships/image" Target="../media/image65.wmf"/><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67.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69.JP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notesSlide" Target="../notesSlides/notesSlide40.xml"/><Relationship Id="rId7" Type="http://schemas.openxmlformats.org/officeDocument/2006/relationships/image" Target="../media/image71.emf"/><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package" Target="../embeddings/Microsoft_Word_Document3.docx"/><Relationship Id="rId5" Type="http://schemas.openxmlformats.org/officeDocument/2006/relationships/image" Target="../media/image70.emf"/><Relationship Id="rId4" Type="http://schemas.openxmlformats.org/officeDocument/2006/relationships/package" Target="../embeddings/Microsoft_Word_Document2.docx"/></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72.jp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73.jpe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5.xml"/></Relationships>
</file>

<file path=ppt/slides/_rels/slide79.xml.rels><?xml version="1.0" encoding="UTF-8" standalone="yes"?>
<Relationships xmlns="http://schemas.openxmlformats.org/package/2006/relationships"><Relationship Id="rId8" Type="http://schemas.openxmlformats.org/officeDocument/2006/relationships/diagramData" Target="../diagrams/data10.xml"/><Relationship Id="rId3" Type="http://schemas.openxmlformats.org/officeDocument/2006/relationships/diagramData" Target="../diagrams/data9.xml"/><Relationship Id="rId7" Type="http://schemas.microsoft.com/office/2007/relationships/diagramDrawing" Target="../diagrams/drawing9.xml"/><Relationship Id="rId12" Type="http://schemas.microsoft.com/office/2007/relationships/diagramDrawing" Target="../diagrams/drawing10.xml"/><Relationship Id="rId2" Type="http://schemas.openxmlformats.org/officeDocument/2006/relationships/notesSlide" Target="../notesSlides/notesSlide44.xml"/><Relationship Id="rId1" Type="http://schemas.openxmlformats.org/officeDocument/2006/relationships/slideLayout" Target="../slideLayouts/slideLayout2.xml"/><Relationship Id="rId6" Type="http://schemas.openxmlformats.org/officeDocument/2006/relationships/diagramColors" Target="../diagrams/colors9.xml"/><Relationship Id="rId11" Type="http://schemas.openxmlformats.org/officeDocument/2006/relationships/diagramColors" Target="../diagrams/colors10.xml"/><Relationship Id="rId5" Type="http://schemas.openxmlformats.org/officeDocument/2006/relationships/diagramQuickStyle" Target="../diagrams/quickStyle9.xml"/><Relationship Id="rId10" Type="http://schemas.openxmlformats.org/officeDocument/2006/relationships/diagramQuickStyle" Target="../diagrams/quickStyle10.xml"/><Relationship Id="rId4" Type="http://schemas.openxmlformats.org/officeDocument/2006/relationships/diagramLayout" Target="../diagrams/layout9.xml"/><Relationship Id="rId9" Type="http://schemas.openxmlformats.org/officeDocument/2006/relationships/diagramLayout" Target="../diagrams/layout10.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45.xml"/><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hyperlink" Target="mailto:jcondel@prhi.org" TargetMode="External"/><Relationship Id="rId2" Type="http://schemas.openxmlformats.org/officeDocument/2006/relationships/hyperlink" Target="mailto:smith@jhf.org" TargetMode="External"/><Relationship Id="rId1" Type="http://schemas.openxmlformats.org/officeDocument/2006/relationships/slideLayout" Target="../slideLayouts/slideLayout4.xml"/><Relationship Id="rId6" Type="http://schemas.openxmlformats.org/officeDocument/2006/relationships/hyperlink" Target="mailto:cpowers@wpahs.org" TargetMode="External"/><Relationship Id="rId5" Type="http://schemas.openxmlformats.org/officeDocument/2006/relationships/hyperlink" Target="mailto:jadams2@wpahs.org" TargetMode="External"/><Relationship Id="rId4" Type="http://schemas.openxmlformats.org/officeDocument/2006/relationships/hyperlink" Target="mailto:sluby@wpahs.org" TargetMode="Externa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52400" y="152400"/>
            <a:ext cx="8839200" cy="1981200"/>
          </a:xfrm>
          <a:solidFill>
            <a:schemeClr val="tx2">
              <a:lumMod val="60000"/>
              <a:lumOff val="40000"/>
            </a:schemeClr>
          </a:solidFill>
        </p:spPr>
        <p:txBody>
          <a:bodyPr anchor="ctr">
            <a:noAutofit/>
          </a:bodyPr>
          <a:lstStyle/>
          <a:p>
            <a:pPr>
              <a:defRPr/>
            </a:pPr>
            <a:r>
              <a:rPr lang="en-US" sz="3200" b="1" dirty="0" smtClean="0">
                <a:solidFill>
                  <a:schemeClr val="bg1"/>
                </a:solidFill>
              </a:rPr>
              <a:t>Reducing Hospital Readmissions: Methods, Process Evaluation and Preliminary Outcomes</a:t>
            </a:r>
            <a:endParaRPr lang="en-US" sz="3200" b="1" i="1" dirty="0">
              <a:solidFill>
                <a:schemeClr val="bg1"/>
              </a:solidFill>
              <a:cs typeface="Calibri" pitchFamily="34" charset="0"/>
            </a:endParaRPr>
          </a:p>
        </p:txBody>
      </p:sp>
      <p:sp>
        <p:nvSpPr>
          <p:cNvPr id="9" name="Footer Placeholder 2"/>
          <p:cNvSpPr>
            <a:spLocks noGrp="1"/>
          </p:cNvSpPr>
          <p:nvPr>
            <p:ph type="ftr" sz="quarter" idx="4294967295"/>
          </p:nvPr>
        </p:nvSpPr>
        <p:spPr>
          <a:xfrm>
            <a:off x="2819400" y="6324600"/>
            <a:ext cx="3581400" cy="365760"/>
          </a:xfrm>
          <a:prstGeom prst="rect">
            <a:avLst/>
          </a:prstGeom>
        </p:spPr>
        <p:txBody>
          <a:bodyPr vert="horz" anchor="b"/>
          <a:lstStyle>
            <a:lvl1pPr algn="l" eaLnBrk="1" latinLnBrk="0" hangingPunct="1">
              <a:defRPr kumimoji="0" sz="1200">
                <a:solidFill>
                  <a:srgbClr val="FFFFFF"/>
                </a:solidFill>
              </a:defRPr>
            </a:lvl1pPr>
          </a:lstStyle>
          <a:p>
            <a:pPr algn="ctr"/>
            <a:r>
              <a:rPr lang="en-US" dirty="0" smtClean="0"/>
              <a:t>© 2012  Jewish Healthcare Foundation</a:t>
            </a:r>
            <a:endParaRPr lang="en-US" dirty="0"/>
          </a:p>
        </p:txBody>
      </p:sp>
      <p:sp>
        <p:nvSpPr>
          <p:cNvPr id="2" name="TextBox 1"/>
          <p:cNvSpPr txBox="1"/>
          <p:nvPr/>
        </p:nvSpPr>
        <p:spPr>
          <a:xfrm>
            <a:off x="152400" y="3657600"/>
            <a:ext cx="4038600" cy="2339102"/>
          </a:xfrm>
          <a:prstGeom prst="rect">
            <a:avLst/>
          </a:prstGeom>
          <a:noFill/>
        </p:spPr>
        <p:txBody>
          <a:bodyPr wrap="square" rtlCol="0">
            <a:spAutoFit/>
          </a:bodyPr>
          <a:lstStyle/>
          <a:p>
            <a:pPr lvl="0">
              <a:spcBef>
                <a:spcPct val="20000"/>
              </a:spcBef>
              <a:buClr>
                <a:srgbClr val="4F81BD"/>
              </a:buClr>
              <a:buSzPct val="85000"/>
            </a:pPr>
            <a:r>
              <a:rPr lang="en-US" sz="1400" b="1" spc="250" dirty="0">
                <a:solidFill>
                  <a:srgbClr val="1F497D"/>
                </a:solidFill>
              </a:rPr>
              <a:t>Richard C. Smith, </a:t>
            </a:r>
            <a:r>
              <a:rPr lang="en-US" sz="1400" b="1" spc="250" dirty="0" smtClean="0">
                <a:solidFill>
                  <a:srgbClr val="1F497D"/>
                </a:solidFill>
              </a:rPr>
              <a:t>MSW</a:t>
            </a:r>
          </a:p>
          <a:p>
            <a:pPr lvl="0">
              <a:spcBef>
                <a:spcPct val="20000"/>
              </a:spcBef>
              <a:buClr>
                <a:srgbClr val="4F81BD"/>
              </a:buClr>
              <a:buSzPct val="85000"/>
            </a:pPr>
            <a:r>
              <a:rPr lang="en-US" sz="1200" b="1" i="1" spc="250" dirty="0" smtClean="0">
                <a:solidFill>
                  <a:srgbClr val="1F497D"/>
                </a:solidFill>
              </a:rPr>
              <a:t>Program Manager</a:t>
            </a:r>
          </a:p>
          <a:p>
            <a:pPr lvl="0">
              <a:spcBef>
                <a:spcPct val="20000"/>
              </a:spcBef>
              <a:buClr>
                <a:srgbClr val="4F81BD"/>
              </a:buClr>
              <a:buSzPct val="85000"/>
            </a:pPr>
            <a:r>
              <a:rPr lang="en-US" sz="1200" b="1" i="1" spc="250" dirty="0" smtClean="0">
                <a:solidFill>
                  <a:srgbClr val="1F497D"/>
                </a:solidFill>
              </a:rPr>
              <a:t>Jewish Healthcare Foundation</a:t>
            </a:r>
          </a:p>
          <a:p>
            <a:pPr lvl="0">
              <a:spcBef>
                <a:spcPct val="20000"/>
              </a:spcBef>
              <a:buClr>
                <a:srgbClr val="4F81BD"/>
              </a:buClr>
              <a:buSzPct val="85000"/>
            </a:pPr>
            <a:endParaRPr lang="en-US" sz="1400" b="1" i="1" spc="250" dirty="0">
              <a:solidFill>
                <a:srgbClr val="1F497D"/>
              </a:solidFill>
            </a:endParaRPr>
          </a:p>
          <a:p>
            <a:pPr lvl="0">
              <a:spcBef>
                <a:spcPct val="20000"/>
              </a:spcBef>
              <a:buClr>
                <a:srgbClr val="4F81BD"/>
              </a:buClr>
              <a:buSzPct val="85000"/>
            </a:pPr>
            <a:r>
              <a:rPr lang="en-US" sz="1400" b="1" spc="250" dirty="0" smtClean="0">
                <a:solidFill>
                  <a:srgbClr val="1F497D"/>
                </a:solidFill>
              </a:rPr>
              <a:t>Jennifer </a:t>
            </a:r>
            <a:r>
              <a:rPr lang="en-US" sz="1400" b="1" spc="250" dirty="0" err="1">
                <a:solidFill>
                  <a:srgbClr val="1F497D"/>
                </a:solidFill>
              </a:rPr>
              <a:t>Condel</a:t>
            </a:r>
            <a:r>
              <a:rPr lang="en-US" sz="1400" b="1" spc="250" dirty="0">
                <a:solidFill>
                  <a:srgbClr val="1F497D"/>
                </a:solidFill>
              </a:rPr>
              <a:t>, SCT(ASCP)MT</a:t>
            </a:r>
          </a:p>
          <a:p>
            <a:pPr lvl="0">
              <a:spcBef>
                <a:spcPct val="20000"/>
              </a:spcBef>
              <a:buClr>
                <a:srgbClr val="4F81BD"/>
              </a:buClr>
              <a:buSzPct val="85000"/>
            </a:pPr>
            <a:r>
              <a:rPr lang="en-US" sz="1200" b="1" i="1" spc="250" dirty="0">
                <a:solidFill>
                  <a:srgbClr val="1F497D"/>
                </a:solidFill>
              </a:rPr>
              <a:t>Senior Quality Improvement </a:t>
            </a:r>
            <a:r>
              <a:rPr lang="en-US" sz="1200" b="1" i="1" spc="250" dirty="0" smtClean="0">
                <a:solidFill>
                  <a:srgbClr val="1F497D"/>
                </a:solidFill>
              </a:rPr>
              <a:t>Specialist </a:t>
            </a:r>
          </a:p>
          <a:p>
            <a:pPr lvl="0">
              <a:spcBef>
                <a:spcPct val="20000"/>
              </a:spcBef>
              <a:buClr>
                <a:srgbClr val="4F81BD"/>
              </a:buClr>
              <a:buSzPct val="85000"/>
            </a:pPr>
            <a:r>
              <a:rPr lang="en-US" sz="1200" b="1" i="1" spc="250" dirty="0" smtClean="0">
                <a:solidFill>
                  <a:srgbClr val="1F497D"/>
                </a:solidFill>
              </a:rPr>
              <a:t>Pittsburgh Regional </a:t>
            </a:r>
            <a:r>
              <a:rPr lang="en-US" sz="1200" b="1" i="1" spc="250" dirty="0">
                <a:solidFill>
                  <a:srgbClr val="1F497D"/>
                </a:solidFill>
              </a:rPr>
              <a:t>Health Initiative</a:t>
            </a:r>
          </a:p>
          <a:p>
            <a:pPr lvl="0">
              <a:spcBef>
                <a:spcPct val="20000"/>
              </a:spcBef>
              <a:buClr>
                <a:srgbClr val="4F81BD"/>
              </a:buClr>
              <a:buSzPct val="85000"/>
            </a:pPr>
            <a:r>
              <a:rPr lang="en-US" sz="1400" b="1" i="1" spc="250" dirty="0" smtClean="0">
                <a:solidFill>
                  <a:srgbClr val="1F497D"/>
                </a:solidFill>
              </a:rPr>
              <a:t> </a:t>
            </a:r>
            <a:endParaRPr lang="en-US" sz="1400" b="1" i="1" spc="250" dirty="0">
              <a:solidFill>
                <a:srgbClr val="1F497D"/>
              </a:solidFill>
            </a:endParaRPr>
          </a:p>
        </p:txBody>
      </p:sp>
      <p:sp>
        <p:nvSpPr>
          <p:cNvPr id="6" name="TextBox 5"/>
          <p:cNvSpPr txBox="1"/>
          <p:nvPr/>
        </p:nvSpPr>
        <p:spPr>
          <a:xfrm>
            <a:off x="4343400" y="4706981"/>
            <a:ext cx="4800600" cy="276999"/>
          </a:xfrm>
          <a:prstGeom prst="rect">
            <a:avLst/>
          </a:prstGeom>
          <a:noFill/>
        </p:spPr>
        <p:txBody>
          <a:bodyPr wrap="square" rtlCol="0">
            <a:spAutoFit/>
          </a:bodyPr>
          <a:lstStyle/>
          <a:p>
            <a:pPr lvl="0">
              <a:spcBef>
                <a:spcPct val="20000"/>
              </a:spcBef>
              <a:buClr>
                <a:srgbClr val="4F81BD"/>
              </a:buClr>
              <a:buSzPct val="85000"/>
            </a:pPr>
            <a:endParaRPr lang="en-US" sz="1200" b="1" i="1" spc="250" dirty="0">
              <a:solidFill>
                <a:srgbClr val="1F497D"/>
              </a:solidFill>
            </a:endParaRPr>
          </a:p>
        </p:txBody>
      </p:sp>
      <p:sp>
        <p:nvSpPr>
          <p:cNvPr id="11" name="Subtitle 2"/>
          <p:cNvSpPr txBox="1">
            <a:spLocks noGrp="1"/>
          </p:cNvSpPr>
          <p:nvPr>
            <p:ph type="subTitle" idx="1"/>
          </p:nvPr>
        </p:nvSpPr>
        <p:spPr>
          <a:xfrm>
            <a:off x="762000" y="2438400"/>
            <a:ext cx="7620000" cy="1295400"/>
          </a:xfrm>
          <a:prstGeom prst="rect">
            <a:avLst/>
          </a:prstGeom>
        </p:spPr>
        <p:txBody>
          <a:bodyPr>
            <a:noAutofit/>
          </a:bodyPr>
          <a:lstStyle/>
          <a:p>
            <a:pPr algn="ctr" fontAlgn="auto">
              <a:spcBef>
                <a:spcPct val="20000"/>
              </a:spcBef>
              <a:spcAft>
                <a:spcPts val="0"/>
              </a:spcAft>
              <a:buClr>
                <a:schemeClr val="accent1"/>
              </a:buClr>
              <a:buSzPct val="85000"/>
              <a:buFont typeface="Wingdings 2"/>
              <a:buNone/>
              <a:defRPr/>
            </a:pPr>
            <a:endParaRPr lang="de-DE" sz="1200" b="1" dirty="0">
              <a:solidFill>
                <a:schemeClr val="tx2"/>
              </a:solidFill>
              <a:latin typeface="+mj-lt"/>
              <a:cs typeface="+mn-cs"/>
            </a:endParaRPr>
          </a:p>
          <a:p>
            <a:pPr algn="ctr" fontAlgn="auto">
              <a:spcBef>
                <a:spcPct val="20000"/>
              </a:spcBef>
              <a:spcAft>
                <a:spcPts val="0"/>
              </a:spcAft>
              <a:buClr>
                <a:schemeClr val="accent1"/>
              </a:buClr>
              <a:buSzPct val="85000"/>
              <a:buFont typeface="Wingdings 2"/>
              <a:buNone/>
              <a:defRPr/>
            </a:pPr>
            <a:r>
              <a:rPr lang="en-US" sz="1800" b="1" dirty="0">
                <a:solidFill>
                  <a:schemeClr val="tx2"/>
                </a:solidFill>
                <a:latin typeface="+mj-lt"/>
                <a:cs typeface="+mn-cs"/>
              </a:rPr>
              <a:t>2012 </a:t>
            </a:r>
            <a:r>
              <a:rPr lang="en-US" sz="1800" dirty="0" smtClean="0">
                <a:latin typeface="+mj-lt"/>
              </a:rPr>
              <a:t>All grantee meeting</a:t>
            </a:r>
          </a:p>
          <a:p>
            <a:pPr algn="ctr" fontAlgn="auto">
              <a:spcBef>
                <a:spcPct val="20000"/>
              </a:spcBef>
              <a:spcAft>
                <a:spcPts val="0"/>
              </a:spcAft>
              <a:buClr>
                <a:schemeClr val="accent1"/>
              </a:buClr>
              <a:buSzPct val="85000"/>
              <a:buFont typeface="Wingdings 2"/>
              <a:buNone/>
              <a:defRPr/>
            </a:pPr>
            <a:r>
              <a:rPr lang="en-US" sz="1800" b="1" dirty="0" smtClean="0">
                <a:solidFill>
                  <a:schemeClr val="tx2"/>
                </a:solidFill>
                <a:latin typeface="+mj-lt"/>
                <a:cs typeface="+mn-cs"/>
              </a:rPr>
              <a:t>Washington, </a:t>
            </a:r>
            <a:r>
              <a:rPr lang="en-US" sz="1800" b="1" dirty="0" err="1" smtClean="0">
                <a:solidFill>
                  <a:schemeClr val="tx2"/>
                </a:solidFill>
                <a:latin typeface="+mj-lt"/>
                <a:cs typeface="+mn-cs"/>
              </a:rPr>
              <a:t>D.c.</a:t>
            </a:r>
            <a:endParaRPr lang="en-US" b="1" dirty="0">
              <a:solidFill>
                <a:schemeClr val="tx2"/>
              </a:solidFill>
              <a:latin typeface="+mj-lt"/>
              <a:cs typeface="+mn-cs"/>
            </a:endParaRPr>
          </a:p>
          <a:p>
            <a:pPr algn="ctr" fontAlgn="auto">
              <a:spcBef>
                <a:spcPct val="20000"/>
              </a:spcBef>
              <a:spcAft>
                <a:spcPts val="0"/>
              </a:spcAft>
              <a:buClr>
                <a:schemeClr val="accent1"/>
              </a:buClr>
              <a:buSzPct val="85000"/>
              <a:buFont typeface="Wingdings 2"/>
              <a:buNone/>
              <a:defRPr/>
            </a:pPr>
            <a:r>
              <a:rPr lang="de-DE" dirty="0" smtClean="0">
                <a:latin typeface="+mj-lt"/>
              </a:rPr>
              <a:t>November 27</a:t>
            </a:r>
            <a:r>
              <a:rPr lang="de-DE" b="1" dirty="0" smtClean="0">
                <a:solidFill>
                  <a:schemeClr val="tx2"/>
                </a:solidFill>
                <a:latin typeface="+mj-lt"/>
                <a:cs typeface="+mn-cs"/>
              </a:rPr>
              <a:t>, </a:t>
            </a:r>
            <a:r>
              <a:rPr lang="de-DE" b="1" dirty="0">
                <a:solidFill>
                  <a:schemeClr val="tx2"/>
                </a:solidFill>
                <a:latin typeface="+mj-lt"/>
                <a:cs typeface="+mn-cs"/>
              </a:rPr>
              <a:t>2012</a:t>
            </a:r>
          </a:p>
          <a:p>
            <a:pPr algn="ctr" fontAlgn="auto">
              <a:spcBef>
                <a:spcPct val="20000"/>
              </a:spcBef>
              <a:spcAft>
                <a:spcPts val="0"/>
              </a:spcAft>
              <a:buClr>
                <a:schemeClr val="accent1"/>
              </a:buClr>
              <a:buSzPct val="85000"/>
              <a:buFont typeface="Wingdings 2"/>
              <a:buNone/>
              <a:defRPr/>
            </a:pPr>
            <a:endParaRPr lang="de-DE" b="1" spc="250" dirty="0">
              <a:solidFill>
                <a:schemeClr val="tx2"/>
              </a:solidFill>
              <a:latin typeface="+mj-lt"/>
              <a:cs typeface="+mn-cs"/>
            </a:endParaRPr>
          </a:p>
          <a:p>
            <a:pPr algn="ctr" fontAlgn="auto">
              <a:spcBef>
                <a:spcPct val="20000"/>
              </a:spcBef>
              <a:spcAft>
                <a:spcPts val="0"/>
              </a:spcAft>
              <a:buClr>
                <a:schemeClr val="accent1"/>
              </a:buClr>
              <a:buSzPct val="85000"/>
              <a:buFont typeface="Wingdings 2"/>
              <a:buNone/>
              <a:defRPr/>
            </a:pPr>
            <a:endParaRPr lang="en-US" sz="1800" b="1" cap="all" spc="250" dirty="0">
              <a:solidFill>
                <a:schemeClr val="tx2"/>
              </a:solidFill>
              <a:latin typeface="+mj-lt"/>
              <a:cs typeface="+mn-cs"/>
            </a:endParaRPr>
          </a:p>
        </p:txBody>
      </p:sp>
      <p:sp>
        <p:nvSpPr>
          <p:cNvPr id="3" name="TextBox 2"/>
          <p:cNvSpPr txBox="1"/>
          <p:nvPr/>
        </p:nvSpPr>
        <p:spPr>
          <a:xfrm>
            <a:off x="4801737" y="3675239"/>
            <a:ext cx="4189863" cy="2431435"/>
          </a:xfrm>
          <a:prstGeom prst="rect">
            <a:avLst/>
          </a:prstGeom>
          <a:noFill/>
        </p:spPr>
        <p:txBody>
          <a:bodyPr wrap="square" rtlCol="0">
            <a:spAutoFit/>
          </a:bodyPr>
          <a:lstStyle/>
          <a:p>
            <a:r>
              <a:rPr lang="en-US" sz="1400" b="1" spc="250" dirty="0" smtClean="0">
                <a:solidFill>
                  <a:schemeClr val="tx2"/>
                </a:solidFill>
              </a:rPr>
              <a:t>Sara Luby, MPH</a:t>
            </a:r>
          </a:p>
          <a:p>
            <a:r>
              <a:rPr lang="en-US" sz="1200" b="1" i="1" spc="250" dirty="0" smtClean="0">
                <a:solidFill>
                  <a:schemeClr val="tx2"/>
                </a:solidFill>
              </a:rPr>
              <a:t>Data  Analyst</a:t>
            </a:r>
          </a:p>
          <a:p>
            <a:r>
              <a:rPr lang="en-US" sz="1200" b="1" i="1" spc="250" dirty="0" smtClean="0">
                <a:solidFill>
                  <a:schemeClr val="tx2"/>
                </a:solidFill>
              </a:rPr>
              <a:t>Positive  Health  Clinic</a:t>
            </a:r>
            <a:r>
              <a:rPr lang="en-US" sz="1200" b="1" i="1" spc="250" dirty="0" smtClean="0">
                <a:solidFill>
                  <a:schemeClr val="accent1"/>
                </a:solidFill>
              </a:rPr>
              <a:t> </a:t>
            </a:r>
          </a:p>
          <a:p>
            <a:endParaRPr lang="en-US" sz="1200" b="1" i="1" dirty="0">
              <a:solidFill>
                <a:schemeClr val="accent1"/>
              </a:solidFill>
            </a:endParaRPr>
          </a:p>
          <a:p>
            <a:r>
              <a:rPr lang="en-US" sz="1400" b="1" spc="250" dirty="0" smtClean="0">
                <a:solidFill>
                  <a:schemeClr val="tx2"/>
                </a:solidFill>
              </a:rPr>
              <a:t>Judy Adams, MSN, RN</a:t>
            </a:r>
          </a:p>
          <a:p>
            <a:r>
              <a:rPr lang="en-US" sz="1200" b="1" i="1" spc="250" dirty="0" smtClean="0">
                <a:solidFill>
                  <a:schemeClr val="tx2"/>
                </a:solidFill>
              </a:rPr>
              <a:t>Administrative Director</a:t>
            </a:r>
          </a:p>
          <a:p>
            <a:r>
              <a:rPr lang="en-US" sz="1200" b="1" i="1" spc="250" dirty="0" smtClean="0">
                <a:solidFill>
                  <a:schemeClr val="tx2"/>
                </a:solidFill>
              </a:rPr>
              <a:t>Positive Health Clinic</a:t>
            </a:r>
          </a:p>
          <a:p>
            <a:endParaRPr lang="en-US" sz="1200" b="1" i="1" spc="250" dirty="0">
              <a:solidFill>
                <a:schemeClr val="tx2"/>
              </a:solidFill>
            </a:endParaRPr>
          </a:p>
          <a:p>
            <a:r>
              <a:rPr lang="en-US" sz="1400" b="1" spc="250" dirty="0" smtClean="0">
                <a:solidFill>
                  <a:schemeClr val="tx2"/>
                </a:solidFill>
              </a:rPr>
              <a:t>Cindy Powers Magrini, </a:t>
            </a:r>
            <a:r>
              <a:rPr lang="en-US" sz="1400" b="1" spc="250" dirty="0" err="1" smtClean="0">
                <a:solidFill>
                  <a:schemeClr val="tx2"/>
                </a:solidFill>
              </a:rPr>
              <a:t>PharmD</a:t>
            </a:r>
            <a:r>
              <a:rPr lang="en-US" sz="1400" b="1" spc="250" dirty="0" smtClean="0">
                <a:solidFill>
                  <a:schemeClr val="tx2"/>
                </a:solidFill>
              </a:rPr>
              <a:t>, BCPS</a:t>
            </a:r>
          </a:p>
          <a:p>
            <a:r>
              <a:rPr lang="en-US" sz="1200" b="1" i="1" spc="250" dirty="0" smtClean="0">
                <a:solidFill>
                  <a:schemeClr val="tx2"/>
                </a:solidFill>
              </a:rPr>
              <a:t>Clinical Pharmacy Specialist</a:t>
            </a:r>
          </a:p>
          <a:p>
            <a:r>
              <a:rPr lang="en-US" sz="1200" b="1" i="1" spc="250" dirty="0" smtClean="0">
                <a:solidFill>
                  <a:schemeClr val="tx2"/>
                </a:solidFill>
              </a:rPr>
              <a:t>Positive Health Clinic</a:t>
            </a:r>
            <a:endParaRPr lang="en-US" sz="1200" b="1" i="1" spc="250" dirty="0">
              <a:solidFill>
                <a:schemeClr val="tx2"/>
              </a:solidFill>
            </a:endParaRPr>
          </a:p>
        </p:txBody>
      </p:sp>
    </p:spTree>
    <p:extLst>
      <p:ext uri="{BB962C8B-B14F-4D97-AF65-F5344CB8AC3E}">
        <p14:creationId xmlns:p14="http://schemas.microsoft.com/office/powerpoint/2010/main" val="78563933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sz="quarter" idx="1"/>
          </p:nvPr>
        </p:nvSpPr>
        <p:spPr>
          <a:xfrm>
            <a:off x="304800" y="1371600"/>
            <a:ext cx="4648200" cy="4724400"/>
          </a:xfrm>
        </p:spPr>
        <p:txBody>
          <a:bodyPr>
            <a:noAutofit/>
          </a:bodyPr>
          <a:lstStyle/>
          <a:p>
            <a:r>
              <a:rPr lang="en-US" sz="2400" dirty="0" smtClean="0"/>
              <a:t>High rates of co-morbid depression and/or substance abuse</a:t>
            </a:r>
          </a:p>
          <a:p>
            <a:r>
              <a:rPr lang="en-US" sz="2400" dirty="0" smtClean="0"/>
              <a:t>High rates of other chronic diseases, including hypertension and diabetes</a:t>
            </a:r>
          </a:p>
          <a:p>
            <a:pPr>
              <a:buNone/>
            </a:pPr>
            <a:endParaRPr lang="en-US" sz="2400" dirty="0" smtClean="0"/>
          </a:p>
          <a:p>
            <a:pPr>
              <a:buNone/>
            </a:pPr>
            <a:endParaRPr lang="en-US" sz="2400" dirty="0" smtClean="0"/>
          </a:p>
          <a:p>
            <a:endParaRPr lang="en-US" sz="1050" dirty="0" smtClean="0"/>
          </a:p>
          <a:p>
            <a:r>
              <a:rPr lang="en-US" sz="2400" dirty="0" smtClean="0"/>
              <a:t>HIV/AIDS is similar to other chronic conditions with which PRHI has been successful</a:t>
            </a:r>
          </a:p>
        </p:txBody>
      </p:sp>
      <p:sp>
        <p:nvSpPr>
          <p:cNvPr id="8" name="Right Arrow 7"/>
          <p:cNvSpPr/>
          <p:nvPr/>
        </p:nvSpPr>
        <p:spPr>
          <a:xfrm rot="5400000">
            <a:off x="2039203" y="3733800"/>
            <a:ext cx="990600" cy="1143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46"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715000" y="1524000"/>
            <a:ext cx="2520287" cy="37998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Footer Placeholder 2"/>
          <p:cNvSpPr>
            <a:spLocks noGrp="1"/>
          </p:cNvSpPr>
          <p:nvPr>
            <p:ph type="ftr" sz="quarter" idx="4294967295"/>
          </p:nvPr>
        </p:nvSpPr>
        <p:spPr>
          <a:xfrm>
            <a:off x="2819400" y="6324600"/>
            <a:ext cx="3581400" cy="365760"/>
          </a:xfrm>
          <a:prstGeom prst="rect">
            <a:avLst/>
          </a:prstGeom>
        </p:spPr>
        <p:txBody>
          <a:bodyPr vert="horz" anchor="b"/>
          <a:lstStyle>
            <a:lvl1pPr algn="l" eaLnBrk="1" latinLnBrk="0" hangingPunct="1">
              <a:defRPr kumimoji="0" sz="1200">
                <a:solidFill>
                  <a:srgbClr val="FFFFFF"/>
                </a:solidFill>
              </a:defRPr>
            </a:lvl1pPr>
          </a:lstStyle>
          <a:p>
            <a:pPr algn="ctr"/>
            <a:r>
              <a:rPr lang="en-US" dirty="0" smtClean="0"/>
              <a:t>© 2012  Jewish Healthcare Foundation</a:t>
            </a:r>
            <a:endParaRPr lang="en-US" dirty="0"/>
          </a:p>
        </p:txBody>
      </p:sp>
      <p:sp>
        <p:nvSpPr>
          <p:cNvPr id="2" name="TextBox 1"/>
          <p:cNvSpPr txBox="1"/>
          <p:nvPr/>
        </p:nvSpPr>
        <p:spPr>
          <a:xfrm>
            <a:off x="5943600" y="5334000"/>
            <a:ext cx="2053767" cy="369332"/>
          </a:xfrm>
          <a:prstGeom prst="rect">
            <a:avLst/>
          </a:prstGeom>
          <a:noFill/>
        </p:spPr>
        <p:txBody>
          <a:bodyPr wrap="none" rtlCol="0">
            <a:spAutoFit/>
          </a:bodyPr>
          <a:lstStyle/>
          <a:p>
            <a:r>
              <a:rPr lang="en-US" dirty="0" smtClean="0"/>
              <a:t>www.amazon.com</a:t>
            </a:r>
            <a:endParaRPr lang="en-US" dirty="0"/>
          </a:p>
        </p:txBody>
      </p:sp>
      <p:sp>
        <p:nvSpPr>
          <p:cNvPr id="11" name="Title 1"/>
          <p:cNvSpPr>
            <a:spLocks noGrp="1"/>
          </p:cNvSpPr>
          <p:nvPr>
            <p:ph type="title"/>
          </p:nvPr>
        </p:nvSpPr>
        <p:spPr bwMode="auto">
          <a:xfrm>
            <a:off x="152400" y="122238"/>
            <a:ext cx="8839200" cy="868362"/>
          </a:xfrm>
          <a:noFill/>
          <a:ln>
            <a:miter lim="800000"/>
            <a:headEnd/>
            <a:tailEnd/>
          </a:ln>
        </p:spPr>
        <p:txBody>
          <a:bodyPr vert="horz" wrap="square" lIns="91440" tIns="45720" rIns="91440" bIns="45720" numCol="1" anchor="t" anchorCtr="0" compatLnSpc="1">
            <a:prstTxWarp prst="textNoShape">
              <a:avLst/>
            </a:prstTxWarp>
            <a:normAutofit fontScale="90000"/>
          </a:bodyPr>
          <a:lstStyle/>
          <a:p>
            <a:r>
              <a:rPr lang="en-US" dirty="0" smtClean="0">
                <a:solidFill>
                  <a:schemeClr val="accent3">
                    <a:lumMod val="75000"/>
                  </a:schemeClr>
                </a:solidFill>
              </a:rPr>
              <a:t>Conclusions from data analysis on </a:t>
            </a:r>
            <a:br>
              <a:rPr lang="en-US" dirty="0" smtClean="0">
                <a:solidFill>
                  <a:schemeClr val="accent3">
                    <a:lumMod val="75000"/>
                  </a:schemeClr>
                </a:solidFill>
              </a:rPr>
            </a:br>
            <a:r>
              <a:rPr lang="en-US" dirty="0" smtClean="0">
                <a:solidFill>
                  <a:schemeClr val="accent3">
                    <a:lumMod val="75000"/>
                  </a:schemeClr>
                </a:solidFill>
              </a:rPr>
              <a:t>    HIV/AIDS readmissions</a:t>
            </a:r>
          </a:p>
        </p:txBody>
      </p:sp>
    </p:spTree>
    <p:extLst>
      <p:ext uri="{BB962C8B-B14F-4D97-AF65-F5344CB8AC3E}">
        <p14:creationId xmlns:p14="http://schemas.microsoft.com/office/powerpoint/2010/main" val="196275161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1145" name="Picture 9"/>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048500" y="3662363"/>
            <a:ext cx="1692275" cy="2209800"/>
          </a:xfrm>
          <a:prstGeom prst="rect">
            <a:avLst/>
          </a:prstGeom>
          <a:noFill/>
          <a:ln w="9525">
            <a:solidFill>
              <a:schemeClr val="accent1">
                <a:lumMod val="60000"/>
                <a:lumOff val="40000"/>
              </a:schemeClr>
            </a:solidFill>
            <a:miter lim="800000"/>
            <a:headEnd/>
            <a:tailEnd/>
          </a:ln>
        </p:spPr>
      </p:pic>
      <p:sp>
        <p:nvSpPr>
          <p:cNvPr id="58371" name="Title 1"/>
          <p:cNvSpPr>
            <a:spLocks noGrp="1"/>
          </p:cNvSpPr>
          <p:nvPr>
            <p:ph type="title"/>
          </p:nvPr>
        </p:nvSpPr>
        <p:spPr/>
        <p:txBody>
          <a:bodyPr>
            <a:normAutofit/>
          </a:bodyPr>
          <a:lstStyle/>
          <a:p>
            <a:pPr eaLnBrk="1" hangingPunct="1"/>
            <a:r>
              <a:rPr lang="en-US" sz="3600" dirty="0" smtClean="0">
                <a:solidFill>
                  <a:srgbClr val="88A44D"/>
                </a:solidFill>
                <a:cs typeface="Arial" charset="0"/>
              </a:rPr>
              <a:t>Let the Data Guide Our Work</a:t>
            </a:r>
          </a:p>
        </p:txBody>
      </p:sp>
      <p:sp>
        <p:nvSpPr>
          <p:cNvPr id="58372" name="Content Placeholder 2"/>
          <p:cNvSpPr>
            <a:spLocks noGrp="1"/>
          </p:cNvSpPr>
          <p:nvPr>
            <p:ph sz="quarter" idx="1"/>
          </p:nvPr>
        </p:nvSpPr>
        <p:spPr>
          <a:xfrm>
            <a:off x="304800" y="1524000"/>
            <a:ext cx="8504238" cy="533400"/>
          </a:xfrm>
        </p:spPr>
        <p:txBody>
          <a:bodyPr/>
          <a:lstStyle/>
          <a:p>
            <a:pPr algn="ctr" eaLnBrk="1" hangingPunct="1">
              <a:buFont typeface="Wingdings" pitchFamily="2" charset="2"/>
              <a:buNone/>
            </a:pPr>
            <a:r>
              <a:rPr lang="en-US" dirty="0" smtClean="0">
                <a:cs typeface="Arial" charset="0"/>
              </a:rPr>
              <a:t>The Complex Patient</a:t>
            </a:r>
          </a:p>
        </p:txBody>
      </p:sp>
      <p:pic>
        <p:nvPicPr>
          <p:cNvPr id="58373" name="Picture 1"/>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81000" y="1466850"/>
            <a:ext cx="1828800" cy="2362200"/>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91143" name="Picture 7"/>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962400" y="2286000"/>
            <a:ext cx="2052638" cy="2667000"/>
          </a:xfrm>
          <a:prstGeom prst="rect">
            <a:avLst/>
          </a:prstGeom>
          <a:noFill/>
          <a:ln w="9525">
            <a:solidFill>
              <a:schemeClr val="bg1">
                <a:lumMod val="75000"/>
              </a:schemeClr>
            </a:solidFill>
            <a:miter lim="800000"/>
            <a:headEnd/>
            <a:tailEnd/>
          </a:ln>
        </p:spPr>
      </p:pic>
      <p:pic>
        <p:nvPicPr>
          <p:cNvPr id="91144" name="Picture 8"/>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6172200" y="4271963"/>
            <a:ext cx="1854200" cy="2433637"/>
          </a:xfrm>
          <a:prstGeom prst="rect">
            <a:avLst/>
          </a:prstGeom>
          <a:noFill/>
          <a:ln w="9525">
            <a:solidFill>
              <a:schemeClr val="accent1">
                <a:lumMod val="60000"/>
                <a:lumOff val="40000"/>
              </a:schemeClr>
            </a:solidFill>
            <a:miter lim="800000"/>
            <a:headEnd/>
            <a:tailEnd/>
          </a:ln>
        </p:spPr>
      </p:pic>
      <p:pic>
        <p:nvPicPr>
          <p:cNvPr id="58376" name="Picture 1"/>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7137400" y="1176338"/>
            <a:ext cx="1854200" cy="2405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77" name="TextBox 12"/>
          <p:cNvSpPr txBox="1">
            <a:spLocks noChangeArrowheads="1"/>
          </p:cNvSpPr>
          <p:nvPr/>
        </p:nvSpPr>
        <p:spPr bwMode="auto">
          <a:xfrm>
            <a:off x="838200" y="5105400"/>
            <a:ext cx="9144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400">
                <a:latin typeface="Calibri" pitchFamily="34" charset="0"/>
              </a:rPr>
              <a:t>HIV/AIDS</a:t>
            </a:r>
          </a:p>
        </p:txBody>
      </p:sp>
      <p:sp>
        <p:nvSpPr>
          <p:cNvPr id="58378" name="TextBox 13"/>
          <p:cNvSpPr txBox="1">
            <a:spLocks noChangeArrowheads="1"/>
          </p:cNvSpPr>
          <p:nvPr/>
        </p:nvSpPr>
        <p:spPr bwMode="auto">
          <a:xfrm>
            <a:off x="6172200" y="2590800"/>
            <a:ext cx="10668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400">
                <a:latin typeface="Calibri" pitchFamily="34" charset="0"/>
              </a:rPr>
              <a:t>End of Life</a:t>
            </a:r>
          </a:p>
        </p:txBody>
      </p:sp>
      <p:sp>
        <p:nvSpPr>
          <p:cNvPr id="58379" name="TextBox 14"/>
          <p:cNvSpPr txBox="1">
            <a:spLocks noChangeArrowheads="1"/>
          </p:cNvSpPr>
          <p:nvPr/>
        </p:nvSpPr>
        <p:spPr bwMode="auto">
          <a:xfrm>
            <a:off x="5334000" y="5635625"/>
            <a:ext cx="762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400">
                <a:latin typeface="Calibri" pitchFamily="34" charset="0"/>
              </a:rPr>
              <a:t>Skilled Nursing</a:t>
            </a:r>
          </a:p>
        </p:txBody>
      </p:sp>
      <p:sp>
        <p:nvSpPr>
          <p:cNvPr id="58380" name="TextBox 15"/>
          <p:cNvSpPr txBox="1">
            <a:spLocks noChangeArrowheads="1"/>
          </p:cNvSpPr>
          <p:nvPr/>
        </p:nvSpPr>
        <p:spPr bwMode="auto">
          <a:xfrm>
            <a:off x="4191000" y="4949825"/>
            <a:ext cx="1524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400">
                <a:latin typeface="Calibri" pitchFamily="34" charset="0"/>
              </a:rPr>
              <a:t>Chronic Disease</a:t>
            </a:r>
          </a:p>
        </p:txBody>
      </p:sp>
      <p:sp>
        <p:nvSpPr>
          <p:cNvPr id="58381" name="TextBox 16"/>
          <p:cNvSpPr txBox="1">
            <a:spLocks noChangeArrowheads="1"/>
          </p:cNvSpPr>
          <p:nvPr/>
        </p:nvSpPr>
        <p:spPr bwMode="auto">
          <a:xfrm>
            <a:off x="152400" y="3922713"/>
            <a:ext cx="1066800"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400">
                <a:latin typeface="Calibri" pitchFamily="34" charset="0"/>
              </a:rPr>
              <a:t>Behavioral Health and Substance Abuse</a:t>
            </a:r>
          </a:p>
        </p:txBody>
      </p:sp>
      <p:pic>
        <p:nvPicPr>
          <p:cNvPr id="244737" name="Picture 1"/>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1179513" y="2420938"/>
            <a:ext cx="1981200" cy="2543175"/>
          </a:xfrm>
          <a:prstGeom prst="rect">
            <a:avLst/>
          </a:prstGeom>
          <a:noFill/>
          <a:ln w="9525">
            <a:solidFill>
              <a:schemeClr val="bg2">
                <a:lumMod val="50000"/>
              </a:schemeClr>
            </a:solidFill>
            <a:miter lim="800000"/>
            <a:headEnd/>
            <a:tailEnd/>
          </a:ln>
        </p:spPr>
      </p:pic>
      <p:pic>
        <p:nvPicPr>
          <p:cNvPr id="58383" name="Picture 2"/>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1758950" y="3465513"/>
            <a:ext cx="1974850" cy="2554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8384" name="TextBox 12"/>
          <p:cNvSpPr txBox="1">
            <a:spLocks noChangeArrowheads="1"/>
          </p:cNvSpPr>
          <p:nvPr/>
        </p:nvSpPr>
        <p:spPr bwMode="auto">
          <a:xfrm>
            <a:off x="2438400" y="6016625"/>
            <a:ext cx="9144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400">
                <a:latin typeface="Calibri" pitchFamily="34" charset="0"/>
              </a:rPr>
              <a:t>COPD</a:t>
            </a:r>
          </a:p>
        </p:txBody>
      </p:sp>
      <p:sp>
        <p:nvSpPr>
          <p:cNvPr id="17" name="Footer Placeholder 2"/>
          <p:cNvSpPr>
            <a:spLocks noGrp="1"/>
          </p:cNvSpPr>
          <p:nvPr>
            <p:ph type="ftr" sz="quarter" idx="4294967295"/>
          </p:nvPr>
        </p:nvSpPr>
        <p:spPr>
          <a:xfrm>
            <a:off x="2819400" y="6324600"/>
            <a:ext cx="3581400" cy="365760"/>
          </a:xfrm>
          <a:prstGeom prst="rect">
            <a:avLst/>
          </a:prstGeom>
        </p:spPr>
        <p:txBody>
          <a:bodyPr vert="horz" anchor="b"/>
          <a:lstStyle>
            <a:lvl1pPr algn="l" eaLnBrk="1" latinLnBrk="0" hangingPunct="1">
              <a:defRPr kumimoji="0" sz="1200">
                <a:solidFill>
                  <a:srgbClr val="FFFFFF"/>
                </a:solidFill>
              </a:defRPr>
            </a:lvl1pPr>
          </a:lstStyle>
          <a:p>
            <a:pPr algn="ctr"/>
            <a:r>
              <a:rPr lang="en-US" dirty="0" smtClean="0"/>
              <a:t>© 2012  Jewish Healthcare Foundation</a:t>
            </a:r>
            <a:endParaRPr lang="en-US" dirty="0"/>
          </a:p>
        </p:txBody>
      </p:sp>
    </p:spTree>
    <p:extLst>
      <p:ext uri="{BB962C8B-B14F-4D97-AF65-F5344CB8AC3E}">
        <p14:creationId xmlns:p14="http://schemas.microsoft.com/office/powerpoint/2010/main" val="113964909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What factors contribute to high readmission rates? </a:t>
            </a:r>
            <a:endParaRPr lang="en-US" sz="2800" dirty="0"/>
          </a:p>
        </p:txBody>
      </p:sp>
      <p:sp>
        <p:nvSpPr>
          <p:cNvPr id="3" name="Footer Placeholder 2"/>
          <p:cNvSpPr>
            <a:spLocks noGrp="1"/>
          </p:cNvSpPr>
          <p:nvPr>
            <p:ph type="ftr" sz="quarter" idx="11"/>
          </p:nvPr>
        </p:nvSpPr>
        <p:spPr/>
        <p:txBody>
          <a:bodyPr/>
          <a:lstStyle/>
          <a:p>
            <a:r>
              <a:rPr lang="en-US" smtClean="0"/>
              <a:t>© 2012  Jewish Healthcare Foundation</a:t>
            </a:r>
            <a:endParaRPr lang="en-US" dirty="0"/>
          </a:p>
        </p:txBody>
      </p:sp>
      <p:sp>
        <p:nvSpPr>
          <p:cNvPr id="4" name="Content Placeholder 3"/>
          <p:cNvSpPr>
            <a:spLocks noGrp="1"/>
          </p:cNvSpPr>
          <p:nvPr>
            <p:ph sz="quarter" idx="1"/>
          </p:nvPr>
        </p:nvSpPr>
        <p:spPr>
          <a:xfrm>
            <a:off x="301752" y="1600200"/>
            <a:ext cx="8503920" cy="4495800"/>
          </a:xfrm>
        </p:spPr>
        <p:txBody>
          <a:bodyPr>
            <a:normAutofit fontScale="85000" lnSpcReduction="10000"/>
          </a:bodyPr>
          <a:lstStyle/>
          <a:p>
            <a:pPr lvl="0"/>
            <a:r>
              <a:rPr lang="en-US" dirty="0"/>
              <a:t>Patient’s lack of knowledge of who to contact for follow-up</a:t>
            </a:r>
          </a:p>
          <a:p>
            <a:pPr lvl="0"/>
            <a:r>
              <a:rPr lang="en-US" dirty="0"/>
              <a:t>Poor communication channels across care settings</a:t>
            </a:r>
          </a:p>
          <a:p>
            <a:pPr lvl="0"/>
            <a:r>
              <a:rPr lang="en-US" dirty="0"/>
              <a:t>Lack of patient and provider accountability</a:t>
            </a:r>
          </a:p>
          <a:p>
            <a:pPr lvl="0"/>
            <a:r>
              <a:rPr lang="en-US" dirty="0"/>
              <a:t>Lack of care coordination</a:t>
            </a:r>
          </a:p>
          <a:p>
            <a:pPr lvl="0"/>
            <a:r>
              <a:rPr lang="en-US" dirty="0"/>
              <a:t>Lack of physician involvement in the discharge process</a:t>
            </a:r>
          </a:p>
          <a:p>
            <a:pPr lvl="0"/>
            <a:r>
              <a:rPr lang="en-US" dirty="0"/>
              <a:t>Inconsistencies  or absent discharge teaching</a:t>
            </a:r>
          </a:p>
          <a:p>
            <a:pPr lvl="0"/>
            <a:r>
              <a:rPr lang="en-US" dirty="0"/>
              <a:t>Lack of medication reconciliation and medication teaching</a:t>
            </a:r>
          </a:p>
          <a:p>
            <a:pPr lvl="0"/>
            <a:r>
              <a:rPr lang="en-US" dirty="0"/>
              <a:t>Poor handoff and/or transfers of care from hospital setting to home</a:t>
            </a:r>
          </a:p>
          <a:p>
            <a:pPr lvl="0"/>
            <a:r>
              <a:rPr lang="en-US" dirty="0"/>
              <a:t>Linked to patients that are chronically ill and socially disfranchised</a:t>
            </a:r>
          </a:p>
          <a:p>
            <a:endParaRPr lang="en-US" dirty="0"/>
          </a:p>
        </p:txBody>
      </p:sp>
      <p:sp>
        <p:nvSpPr>
          <p:cNvPr id="5" name="TextBox 4"/>
          <p:cNvSpPr txBox="1"/>
          <p:nvPr/>
        </p:nvSpPr>
        <p:spPr>
          <a:xfrm>
            <a:off x="228600" y="5929110"/>
            <a:ext cx="8610600" cy="400110"/>
          </a:xfrm>
          <a:prstGeom prst="rect">
            <a:avLst/>
          </a:prstGeom>
          <a:noFill/>
        </p:spPr>
        <p:txBody>
          <a:bodyPr wrap="square" rtlCol="0">
            <a:spAutoFit/>
          </a:bodyPr>
          <a:lstStyle/>
          <a:p>
            <a:r>
              <a:rPr lang="en-US" sz="1000" dirty="0" smtClean="0"/>
              <a:t>Source: </a:t>
            </a:r>
            <a:r>
              <a:rPr lang="en-US" sz="1000" dirty="0" err="1"/>
              <a:t>Boutwell</a:t>
            </a:r>
            <a:r>
              <a:rPr lang="en-US" sz="1000" dirty="0"/>
              <a:t>, A., Jenks, S., Nielsen, G. A., &amp; Rutherford, P. (2009). </a:t>
            </a:r>
            <a:r>
              <a:rPr lang="en-US" sz="1000" dirty="0" err="1"/>
              <a:t>STate</a:t>
            </a:r>
            <a:r>
              <a:rPr lang="en-US" sz="1000" dirty="0"/>
              <a:t> action on avoidable </a:t>
            </a:r>
            <a:r>
              <a:rPr lang="en-US" sz="1000" dirty="0" err="1"/>
              <a:t>rehospitalizations</a:t>
            </a:r>
            <a:r>
              <a:rPr lang="en-US" sz="1000" dirty="0"/>
              <a:t> initiative: Applying early evidence and experience in front-line improvements to develop a state-based strategy. </a:t>
            </a:r>
            <a:endParaRPr lang="en-US" sz="1000" dirty="0"/>
          </a:p>
        </p:txBody>
      </p:sp>
    </p:spTree>
    <p:extLst>
      <p:ext uri="{BB962C8B-B14F-4D97-AF65-F5344CB8AC3E}">
        <p14:creationId xmlns:p14="http://schemas.microsoft.com/office/powerpoint/2010/main" val="5424015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solidFill>
                  <a:schemeClr val="accent3">
                    <a:lumMod val="75000"/>
                  </a:schemeClr>
                </a:solidFill>
              </a:rPr>
              <a:t>Our question…</a:t>
            </a:r>
            <a:endParaRPr lang="en-US" sz="3600" dirty="0">
              <a:solidFill>
                <a:schemeClr val="accent3">
                  <a:lumMod val="75000"/>
                </a:schemeClr>
              </a:solidFill>
            </a:endParaRPr>
          </a:p>
        </p:txBody>
      </p:sp>
      <p:sp>
        <p:nvSpPr>
          <p:cNvPr id="3" name="Content Placeholder 2"/>
          <p:cNvSpPr>
            <a:spLocks noGrp="1"/>
          </p:cNvSpPr>
          <p:nvPr>
            <p:ph sz="quarter" idx="1"/>
          </p:nvPr>
        </p:nvSpPr>
        <p:spPr>
          <a:xfrm>
            <a:off x="304800" y="1600200"/>
            <a:ext cx="8503920" cy="1371600"/>
          </a:xfrm>
        </p:spPr>
        <p:txBody>
          <a:bodyPr/>
          <a:lstStyle/>
          <a:p>
            <a:pPr indent="0" algn="ctr">
              <a:buNone/>
            </a:pPr>
            <a:r>
              <a:rPr lang="en-US" dirty="0" smtClean="0"/>
              <a:t>Can we reduce unnecessary hospital readmissions by applying Lean process improvement principles with federally funded AIDS service </a:t>
            </a:r>
            <a:r>
              <a:rPr lang="en-US" dirty="0"/>
              <a:t>o</a:t>
            </a:r>
            <a:r>
              <a:rPr lang="en-US" dirty="0" smtClean="0"/>
              <a:t>rganizations? </a:t>
            </a:r>
          </a:p>
        </p:txBody>
      </p:sp>
      <p:pic>
        <p:nvPicPr>
          <p:cNvPr id="4098" name="Picture 2" descr="http://www.prhi.org/images/logo.gif"/>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228600" y="3886200"/>
            <a:ext cx="1846385" cy="1371600"/>
          </a:xfrm>
          <a:prstGeom prst="rect">
            <a:avLst/>
          </a:prstGeom>
          <a:noFill/>
        </p:spPr>
      </p:pic>
      <p:sp>
        <p:nvSpPr>
          <p:cNvPr id="6" name="TextBox 5"/>
          <p:cNvSpPr txBox="1"/>
          <p:nvPr/>
        </p:nvSpPr>
        <p:spPr>
          <a:xfrm>
            <a:off x="1940519" y="4114800"/>
            <a:ext cx="726481" cy="1015663"/>
          </a:xfrm>
          <a:prstGeom prst="rect">
            <a:avLst/>
          </a:prstGeom>
          <a:noFill/>
        </p:spPr>
        <p:txBody>
          <a:bodyPr wrap="none" rtlCol="0">
            <a:spAutoFit/>
          </a:bodyPr>
          <a:lstStyle/>
          <a:p>
            <a:r>
              <a:rPr lang="en-US" sz="6000" b="1" dirty="0" smtClean="0">
                <a:solidFill>
                  <a:schemeClr val="accent2"/>
                </a:solidFill>
              </a:rPr>
              <a:t>+</a:t>
            </a:r>
            <a:endParaRPr lang="en-US" sz="6000" b="1" dirty="0">
              <a:solidFill>
                <a:schemeClr val="accent2"/>
              </a:solidFill>
            </a:endParaRPr>
          </a:p>
        </p:txBody>
      </p:sp>
      <p:pic>
        <p:nvPicPr>
          <p:cNvPr id="4100" name="Picture 4" descr="C:\Documents and Settings\rosenblum\Local Settings\Temporary Internet Files\Content.IE5\RYMSME58\MC900411406[1].wmf"/>
          <p:cNvPicPr>
            <a:picLocks noChangeAspect="1" noChangeArrowheads="1"/>
          </p:cNvPicPr>
          <p:nvPr/>
        </p:nvPicPr>
        <p:blipFill>
          <a:blip r:embed="rId4" cstate="email">
            <a:extLst>
              <a:ext uri="{28A0092B-C50C-407E-A947-70E740481C1C}">
                <a14:useLocalDpi xmlns:a14="http://schemas.microsoft.com/office/drawing/2010/main"/>
              </a:ext>
            </a:extLst>
          </a:blip>
          <a:srcRect r="8949"/>
          <a:stretch>
            <a:fillRect/>
          </a:stretch>
        </p:blipFill>
        <p:spPr bwMode="auto">
          <a:xfrm>
            <a:off x="7162800" y="3657600"/>
            <a:ext cx="1841693" cy="1951776"/>
          </a:xfrm>
          <a:prstGeom prst="rect">
            <a:avLst/>
          </a:prstGeom>
          <a:noFill/>
        </p:spPr>
      </p:pic>
      <p:sp>
        <p:nvSpPr>
          <p:cNvPr id="8" name="Right Arrow 7"/>
          <p:cNvSpPr/>
          <p:nvPr/>
        </p:nvSpPr>
        <p:spPr>
          <a:xfrm>
            <a:off x="6553200" y="4343400"/>
            <a:ext cx="609600" cy="533400"/>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0" name="Footer Placeholder 2"/>
          <p:cNvSpPr>
            <a:spLocks noGrp="1"/>
          </p:cNvSpPr>
          <p:nvPr>
            <p:ph type="ftr" sz="quarter" idx="4294967295"/>
          </p:nvPr>
        </p:nvSpPr>
        <p:spPr>
          <a:xfrm>
            <a:off x="2819400" y="6324600"/>
            <a:ext cx="3581400" cy="365760"/>
          </a:xfrm>
          <a:prstGeom prst="rect">
            <a:avLst/>
          </a:prstGeom>
        </p:spPr>
        <p:txBody>
          <a:bodyPr vert="horz" anchor="b"/>
          <a:lstStyle>
            <a:lvl1pPr algn="l" eaLnBrk="1" latinLnBrk="0" hangingPunct="1">
              <a:defRPr kumimoji="0" sz="1200">
                <a:solidFill>
                  <a:srgbClr val="FFFFFF"/>
                </a:solidFill>
              </a:defRPr>
            </a:lvl1pPr>
          </a:lstStyle>
          <a:p>
            <a:pPr algn="ctr"/>
            <a:r>
              <a:rPr lang="en-US" dirty="0" smtClean="0"/>
              <a:t>© 2012  Jewish Healthcare Foundation</a:t>
            </a:r>
            <a:endParaRPr lang="en-US" dirty="0"/>
          </a:p>
        </p:txBody>
      </p:sp>
      <p:sp>
        <p:nvSpPr>
          <p:cNvPr id="16" name="TextBox 15"/>
          <p:cNvSpPr txBox="1"/>
          <p:nvPr/>
        </p:nvSpPr>
        <p:spPr>
          <a:xfrm>
            <a:off x="2438400" y="3429000"/>
            <a:ext cx="3962400" cy="369332"/>
          </a:xfrm>
          <a:prstGeom prst="rect">
            <a:avLst/>
          </a:prstGeom>
          <a:noFill/>
        </p:spPr>
        <p:txBody>
          <a:bodyPr wrap="square" rtlCol="0">
            <a:spAutoFit/>
          </a:bodyPr>
          <a:lstStyle/>
          <a:p>
            <a:endParaRPr lang="en-US" dirty="0"/>
          </a:p>
        </p:txBody>
      </p:sp>
      <p:grpSp>
        <p:nvGrpSpPr>
          <p:cNvPr id="21" name="Group 20"/>
          <p:cNvGrpSpPr/>
          <p:nvPr/>
        </p:nvGrpSpPr>
        <p:grpSpPr>
          <a:xfrm>
            <a:off x="2667000" y="3384737"/>
            <a:ext cx="4419600" cy="2482663"/>
            <a:chOff x="2362200" y="3352800"/>
            <a:chExt cx="4419600" cy="2482663"/>
          </a:xfrm>
        </p:grpSpPr>
        <p:grpSp>
          <p:nvGrpSpPr>
            <p:cNvPr id="22" name="Group 21"/>
            <p:cNvGrpSpPr/>
            <p:nvPr/>
          </p:nvGrpSpPr>
          <p:grpSpPr>
            <a:xfrm>
              <a:off x="2362200" y="4613089"/>
              <a:ext cx="4419600" cy="1222374"/>
              <a:chOff x="2286000" y="4613089"/>
              <a:chExt cx="4419600" cy="1222374"/>
            </a:xfrm>
          </p:grpSpPr>
          <p:graphicFrame>
            <p:nvGraphicFramePr>
              <p:cNvPr id="26" name="Content Placeholder 4"/>
              <p:cNvGraphicFramePr>
                <a:graphicFrameLocks/>
              </p:cNvGraphicFramePr>
              <p:nvPr>
                <p:extLst>
                  <p:ext uri="{D42A27DB-BD31-4B8C-83A1-F6EECF244321}">
                    <p14:modId xmlns:p14="http://schemas.microsoft.com/office/powerpoint/2010/main" val="734530572"/>
                  </p:ext>
                </p:extLst>
              </p:nvPr>
            </p:nvGraphicFramePr>
            <p:xfrm>
              <a:off x="2928938" y="4613089"/>
              <a:ext cx="3776662" cy="1222374"/>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27" name="TextBox 26"/>
              <p:cNvSpPr txBox="1"/>
              <p:nvPr/>
            </p:nvSpPr>
            <p:spPr>
              <a:xfrm>
                <a:off x="2286000" y="4890594"/>
                <a:ext cx="1371600" cy="830997"/>
              </a:xfrm>
              <a:prstGeom prst="rect">
                <a:avLst/>
              </a:prstGeom>
              <a:ln>
                <a:solidFill>
                  <a:schemeClr val="accent1">
                    <a:alpha val="61000"/>
                  </a:schemeClr>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US" sz="1200" b="1" dirty="0" smtClean="0"/>
                  <a:t>8 Federally Funded AIDS Service Organizations</a:t>
                </a:r>
                <a:endParaRPr lang="en-US" sz="1200" b="1" dirty="0"/>
              </a:p>
            </p:txBody>
          </p:sp>
        </p:grpSp>
        <p:grpSp>
          <p:nvGrpSpPr>
            <p:cNvPr id="23" name="Group 22"/>
            <p:cNvGrpSpPr/>
            <p:nvPr/>
          </p:nvGrpSpPr>
          <p:grpSpPr>
            <a:xfrm>
              <a:off x="2362200" y="3352800"/>
              <a:ext cx="3962400" cy="1321631"/>
              <a:chOff x="2252663" y="3352800"/>
              <a:chExt cx="3962400" cy="1321631"/>
            </a:xfrm>
          </p:grpSpPr>
          <p:graphicFrame>
            <p:nvGraphicFramePr>
              <p:cNvPr id="24" name="Content Placeholder 8"/>
              <p:cNvGraphicFramePr>
                <a:graphicFrameLocks/>
              </p:cNvGraphicFramePr>
              <p:nvPr>
                <p:extLst>
                  <p:ext uri="{D42A27DB-BD31-4B8C-83A1-F6EECF244321}">
                    <p14:modId xmlns:p14="http://schemas.microsoft.com/office/powerpoint/2010/main" val="2163214639"/>
                  </p:ext>
                </p:extLst>
              </p:nvPr>
            </p:nvGraphicFramePr>
            <p:xfrm>
              <a:off x="2514600" y="3352800"/>
              <a:ext cx="3700463" cy="1321631"/>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sp>
            <p:nvSpPr>
              <p:cNvPr id="25" name="TextBox 24"/>
              <p:cNvSpPr txBox="1"/>
              <p:nvPr/>
            </p:nvSpPr>
            <p:spPr>
              <a:xfrm>
                <a:off x="2252663" y="3805535"/>
                <a:ext cx="1371600" cy="461665"/>
              </a:xfrm>
              <a:prstGeom prst="rect">
                <a:avLst/>
              </a:prstGeom>
              <a:ln>
                <a:solidFill>
                  <a:schemeClr val="accent1">
                    <a:alpha val="61000"/>
                  </a:schemeClr>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US" sz="1200" b="1" dirty="0" smtClean="0"/>
                  <a:t>2 HIV/AIDS Clinics</a:t>
                </a:r>
                <a:endParaRPr lang="en-US" sz="1200" b="1" dirty="0"/>
              </a:p>
            </p:txBody>
          </p:sp>
        </p:grpSp>
      </p:grpSp>
    </p:spTree>
    <p:extLst>
      <p:ext uri="{BB962C8B-B14F-4D97-AF65-F5344CB8AC3E}">
        <p14:creationId xmlns:p14="http://schemas.microsoft.com/office/powerpoint/2010/main" val="417423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fade">
                                      <p:cBhvr>
                                        <p:cTn id="7" dur="500"/>
                                        <p:tgtEl>
                                          <p:spTgt spid="409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500"/>
                                        <p:tgtEl>
                                          <p:spTgt spid="21"/>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cTn>
                              </p:par>
                              <p:par>
                                <p:cTn id="21" presetID="10" presetClass="entr" presetSubtype="0" fill="hold" nodeType="withEffect">
                                  <p:stCondLst>
                                    <p:cond delay="0"/>
                                  </p:stCondLst>
                                  <p:childTnLst>
                                    <p:set>
                                      <p:cBhvr>
                                        <p:cTn id="22" dur="1" fill="hold">
                                          <p:stCondLst>
                                            <p:cond delay="0"/>
                                          </p:stCondLst>
                                        </p:cTn>
                                        <p:tgtEl>
                                          <p:spTgt spid="4100"/>
                                        </p:tgtEl>
                                        <p:attrNameLst>
                                          <p:attrName>style.visibility</p:attrName>
                                        </p:attrNameLst>
                                      </p:cBhvr>
                                      <p:to>
                                        <p:strVal val="visible"/>
                                      </p:to>
                                    </p:set>
                                    <p:animEffect transition="in" filter="fade">
                                      <p:cBhvr>
                                        <p:cTn id="23" dur="500"/>
                                        <p:tgtEl>
                                          <p:spTgt spid="4100"/>
                                        </p:tgtEl>
                                      </p:cBhvr>
                                    </p:animEffect>
                                  </p:childTnLst>
                                </p:cTn>
                              </p:par>
                            </p:childTnLst>
                          </p:cTn>
                        </p:par>
                        <p:par>
                          <p:cTn id="24" fill="hold">
                            <p:stCondLst>
                              <p:cond delay="500"/>
                            </p:stCondLst>
                            <p:childTnLst>
                              <p:par>
                                <p:cTn id="25" presetID="6" presetClass="emph" presetSubtype="0" fill="hold" nodeType="afterEffect">
                                  <p:stCondLst>
                                    <p:cond delay="0"/>
                                  </p:stCondLst>
                                  <p:childTnLst>
                                    <p:animScale>
                                      <p:cBhvr>
                                        <p:cTn id="26" dur="1000" fill="hold"/>
                                        <p:tgtEl>
                                          <p:spTgt spid="4100"/>
                                        </p:tgtEl>
                                      </p:cBhvr>
                                      <p:by x="50000" y="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2895600" y="6403625"/>
            <a:ext cx="3581400" cy="365760"/>
          </a:xfrm>
        </p:spPr>
        <p:txBody>
          <a:bodyPr anchor="ctr"/>
          <a:lstStyle/>
          <a:p>
            <a:pPr algn="ctr"/>
            <a:r>
              <a:rPr lang="en-US" dirty="0" smtClean="0"/>
              <a:t>© 2012  Jewish Healthcare Foundation</a:t>
            </a:r>
            <a:endParaRPr lang="en-US" dirty="0"/>
          </a:p>
        </p:txBody>
      </p:sp>
      <p:graphicFrame>
        <p:nvGraphicFramePr>
          <p:cNvPr id="6" name="Diagram 5"/>
          <p:cNvGraphicFramePr/>
          <p:nvPr>
            <p:extLst>
              <p:ext uri="{D42A27DB-BD31-4B8C-83A1-F6EECF244321}">
                <p14:modId xmlns:p14="http://schemas.microsoft.com/office/powerpoint/2010/main" val="2274464961"/>
              </p:ext>
            </p:extLst>
          </p:nvPr>
        </p:nvGraphicFramePr>
        <p:xfrm>
          <a:off x="1524000" y="8382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itle 1"/>
          <p:cNvSpPr>
            <a:spLocks noGrp="1"/>
          </p:cNvSpPr>
          <p:nvPr>
            <p:ph type="title"/>
          </p:nvPr>
        </p:nvSpPr>
        <p:spPr>
          <a:xfrm>
            <a:off x="301752" y="228600"/>
            <a:ext cx="8534400" cy="758952"/>
          </a:xfrm>
        </p:spPr>
        <p:txBody>
          <a:bodyPr>
            <a:normAutofit/>
          </a:bodyPr>
          <a:lstStyle/>
          <a:p>
            <a:r>
              <a:rPr lang="en-US" sz="3600" dirty="0" smtClean="0"/>
              <a:t>A Two-Pronged </a:t>
            </a:r>
            <a:r>
              <a:rPr lang="en-US" sz="3600" dirty="0"/>
              <a:t>S</a:t>
            </a:r>
            <a:r>
              <a:rPr lang="en-US" sz="3600" dirty="0" smtClean="0"/>
              <a:t>trategy</a:t>
            </a:r>
            <a:endParaRPr lang="en-US" sz="3600" dirty="0"/>
          </a:p>
        </p:txBody>
      </p:sp>
      <p:sp>
        <p:nvSpPr>
          <p:cNvPr id="8" name="TextBox 7"/>
          <p:cNvSpPr txBox="1"/>
          <p:nvPr/>
        </p:nvSpPr>
        <p:spPr>
          <a:xfrm>
            <a:off x="228600" y="4230874"/>
            <a:ext cx="4495800" cy="1865126"/>
          </a:xfrm>
          <a:prstGeom prst="rect">
            <a:avLst/>
          </a:prstGeom>
          <a:noFill/>
        </p:spPr>
        <p:txBody>
          <a:bodyPr wrap="square" rtlCol="0">
            <a:spAutoFit/>
          </a:bodyPr>
          <a:lstStyle/>
          <a:p>
            <a:pPr marL="548640" lvl="1" indent="-274320">
              <a:spcBef>
                <a:spcPct val="20000"/>
              </a:spcBef>
              <a:buClr>
                <a:srgbClr val="C0504D">
                  <a:lumMod val="75000"/>
                </a:srgbClr>
              </a:buClr>
              <a:buSzPct val="70000"/>
              <a:buFont typeface="Wingdings"/>
              <a:buChar char=""/>
            </a:pPr>
            <a:r>
              <a:rPr lang="en-US" dirty="0">
                <a:solidFill>
                  <a:srgbClr val="1F497D"/>
                </a:solidFill>
              </a:rPr>
              <a:t>Improve outpatient care to patients</a:t>
            </a:r>
          </a:p>
          <a:p>
            <a:pPr marL="548640" lvl="1" indent="-274320">
              <a:spcBef>
                <a:spcPct val="20000"/>
              </a:spcBef>
              <a:buClr>
                <a:srgbClr val="C0504D">
                  <a:lumMod val="75000"/>
                </a:srgbClr>
              </a:buClr>
              <a:buSzPct val="70000"/>
              <a:buFont typeface="Wingdings"/>
              <a:buChar char=""/>
            </a:pPr>
            <a:r>
              <a:rPr lang="en-US" dirty="0">
                <a:solidFill>
                  <a:srgbClr val="1F497D"/>
                </a:solidFill>
              </a:rPr>
              <a:t>Free up time to work with hospitalized patients</a:t>
            </a:r>
          </a:p>
          <a:p>
            <a:pPr marL="548640" lvl="1" indent="-274320">
              <a:spcBef>
                <a:spcPct val="20000"/>
              </a:spcBef>
              <a:buClr>
                <a:srgbClr val="C0504D">
                  <a:lumMod val="75000"/>
                </a:srgbClr>
              </a:buClr>
              <a:buSzPct val="70000"/>
              <a:buFont typeface="Wingdings"/>
              <a:buChar char=""/>
            </a:pPr>
            <a:r>
              <a:rPr lang="en-US" dirty="0">
                <a:solidFill>
                  <a:srgbClr val="1F497D"/>
                </a:solidFill>
              </a:rPr>
              <a:t>Establish tracking and communication processes regarding hospitalized patients</a:t>
            </a:r>
          </a:p>
        </p:txBody>
      </p:sp>
      <p:sp>
        <p:nvSpPr>
          <p:cNvPr id="9" name="TextBox 8"/>
          <p:cNvSpPr txBox="1"/>
          <p:nvPr/>
        </p:nvSpPr>
        <p:spPr>
          <a:xfrm>
            <a:off x="4953000" y="4258675"/>
            <a:ext cx="4038600" cy="2142125"/>
          </a:xfrm>
          <a:prstGeom prst="rect">
            <a:avLst/>
          </a:prstGeom>
          <a:noFill/>
        </p:spPr>
        <p:txBody>
          <a:bodyPr wrap="square" rtlCol="0">
            <a:spAutoFit/>
          </a:bodyPr>
          <a:lstStyle/>
          <a:p>
            <a:pPr marL="548640" lvl="1" indent="-274320">
              <a:spcBef>
                <a:spcPct val="20000"/>
              </a:spcBef>
              <a:buClr>
                <a:srgbClr val="C0504D">
                  <a:lumMod val="75000"/>
                </a:srgbClr>
              </a:buClr>
              <a:buSzPct val="70000"/>
              <a:buFont typeface="Wingdings"/>
              <a:buChar char=""/>
            </a:pPr>
            <a:r>
              <a:rPr lang="en-US" dirty="0">
                <a:solidFill>
                  <a:srgbClr val="1F497D"/>
                </a:solidFill>
              </a:rPr>
              <a:t>Create a cross-agency workgroup to coordinate services</a:t>
            </a:r>
          </a:p>
          <a:p>
            <a:pPr marL="548640" lvl="1" indent="-274320">
              <a:spcBef>
                <a:spcPct val="20000"/>
              </a:spcBef>
              <a:buClr>
                <a:srgbClr val="C0504D">
                  <a:lumMod val="75000"/>
                </a:srgbClr>
              </a:buClr>
              <a:buSzPct val="70000"/>
              <a:buFont typeface="Wingdings"/>
              <a:buChar char=""/>
            </a:pPr>
            <a:r>
              <a:rPr lang="en-US" dirty="0">
                <a:solidFill>
                  <a:srgbClr val="1F497D"/>
                </a:solidFill>
              </a:rPr>
              <a:t>Provide training and support to realign resources </a:t>
            </a:r>
          </a:p>
          <a:p>
            <a:pPr marL="548640" lvl="1" indent="-274320">
              <a:spcBef>
                <a:spcPct val="20000"/>
              </a:spcBef>
              <a:buClr>
                <a:srgbClr val="C0504D">
                  <a:lumMod val="75000"/>
                </a:srgbClr>
              </a:buClr>
              <a:buSzPct val="70000"/>
              <a:buFont typeface="Wingdings"/>
              <a:buChar char=""/>
            </a:pPr>
            <a:r>
              <a:rPr lang="en-US" dirty="0">
                <a:solidFill>
                  <a:srgbClr val="1F497D"/>
                </a:solidFill>
              </a:rPr>
              <a:t>Develop communication and data sharing systems</a:t>
            </a:r>
          </a:p>
        </p:txBody>
      </p:sp>
    </p:spTree>
    <p:extLst>
      <p:ext uri="{BB962C8B-B14F-4D97-AF65-F5344CB8AC3E}">
        <p14:creationId xmlns:p14="http://schemas.microsoft.com/office/powerpoint/2010/main" val="2535219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381000" y="427038"/>
            <a:ext cx="8686800" cy="715962"/>
          </a:xfrm>
        </p:spPr>
        <p:txBody>
          <a:bodyPr>
            <a:noAutofit/>
          </a:bodyPr>
          <a:lstStyle/>
          <a:p>
            <a:r>
              <a:rPr lang="en-US" sz="3200" dirty="0" smtClean="0">
                <a:solidFill>
                  <a:schemeClr val="accent3">
                    <a:lumMod val="75000"/>
                  </a:schemeClr>
                </a:solidFill>
              </a:rPr>
              <a:t>The Perfecting Patient </a:t>
            </a:r>
            <a:r>
              <a:rPr lang="en-US" sz="3200" dirty="0" err="1" smtClean="0">
                <a:solidFill>
                  <a:schemeClr val="accent3">
                    <a:lumMod val="75000"/>
                  </a:schemeClr>
                </a:solidFill>
              </a:rPr>
              <a:t>Care</a:t>
            </a:r>
            <a:r>
              <a:rPr lang="en-US" sz="3200" baseline="30000" dirty="0" err="1" smtClean="0">
                <a:solidFill>
                  <a:schemeClr val="accent3">
                    <a:lumMod val="75000"/>
                  </a:schemeClr>
                </a:solidFill>
              </a:rPr>
              <a:t>SM</a:t>
            </a:r>
            <a:r>
              <a:rPr lang="en-US" sz="3200" dirty="0" smtClean="0">
                <a:solidFill>
                  <a:schemeClr val="accent3">
                    <a:lumMod val="75000"/>
                  </a:schemeClr>
                </a:solidFill>
              </a:rPr>
              <a:t> /</a:t>
            </a:r>
            <a:br>
              <a:rPr lang="en-US" sz="3200" dirty="0" smtClean="0">
                <a:solidFill>
                  <a:schemeClr val="accent3">
                    <a:lumMod val="75000"/>
                  </a:schemeClr>
                </a:solidFill>
              </a:rPr>
            </a:br>
            <a:r>
              <a:rPr lang="en-US" sz="3200" dirty="0" smtClean="0">
                <a:solidFill>
                  <a:schemeClr val="accent3">
                    <a:lumMod val="75000"/>
                  </a:schemeClr>
                </a:solidFill>
              </a:rPr>
              <a:t>Lean Healthcare Methodology</a:t>
            </a:r>
          </a:p>
        </p:txBody>
      </p:sp>
      <p:sp>
        <p:nvSpPr>
          <p:cNvPr id="30723" name="Rectangle 3"/>
          <p:cNvSpPr>
            <a:spLocks noGrp="1" noChangeArrowheads="1"/>
          </p:cNvSpPr>
          <p:nvPr>
            <p:ph type="body" idx="1"/>
          </p:nvPr>
        </p:nvSpPr>
        <p:spPr>
          <a:xfrm>
            <a:off x="301752" y="1828800"/>
            <a:ext cx="8503920" cy="4270248"/>
          </a:xfrm>
        </p:spPr>
        <p:txBody>
          <a:bodyPr/>
          <a:lstStyle/>
          <a:p>
            <a:r>
              <a:rPr lang="en-US" dirty="0" smtClean="0"/>
              <a:t>Framework of the Toyota Production System and its Pittsburgh spin-off, the Alcoa Business System was adapted to health care</a:t>
            </a:r>
          </a:p>
          <a:p>
            <a:r>
              <a:rPr lang="en-US" dirty="0" smtClean="0"/>
              <a:t>Method of systems re-design in which the </a:t>
            </a:r>
            <a:r>
              <a:rPr lang="en-US" b="1" dirty="0" smtClean="0">
                <a:solidFill>
                  <a:schemeClr val="tx2">
                    <a:lumMod val="60000"/>
                    <a:lumOff val="40000"/>
                  </a:schemeClr>
                </a:solidFill>
              </a:rPr>
              <a:t>patient</a:t>
            </a:r>
            <a:r>
              <a:rPr lang="en-US" dirty="0" smtClean="0"/>
              <a:t> is the focus</a:t>
            </a:r>
          </a:p>
          <a:p>
            <a:r>
              <a:rPr lang="en-US" dirty="0" smtClean="0"/>
              <a:t>Share knowledge and learning; apply regularly in the everyday course of work</a:t>
            </a:r>
          </a:p>
          <a:p>
            <a:r>
              <a:rPr lang="en-US" dirty="0" smtClean="0"/>
              <a:t>Ultimate goal is </a:t>
            </a:r>
            <a:r>
              <a:rPr lang="en-US" u="sng" dirty="0" smtClean="0"/>
              <a:t>perfection</a:t>
            </a:r>
          </a:p>
        </p:txBody>
      </p:sp>
      <p:sp>
        <p:nvSpPr>
          <p:cNvPr id="5" name="Footer Placeholder 2"/>
          <p:cNvSpPr>
            <a:spLocks noGrp="1"/>
          </p:cNvSpPr>
          <p:nvPr>
            <p:ph type="ftr" sz="quarter" idx="4294967295"/>
          </p:nvPr>
        </p:nvSpPr>
        <p:spPr>
          <a:xfrm>
            <a:off x="2819400" y="6324600"/>
            <a:ext cx="3581400" cy="365760"/>
          </a:xfrm>
          <a:prstGeom prst="rect">
            <a:avLst/>
          </a:prstGeom>
        </p:spPr>
        <p:txBody>
          <a:bodyPr vert="horz" anchor="b"/>
          <a:lstStyle>
            <a:lvl1pPr algn="l" eaLnBrk="1" latinLnBrk="0" hangingPunct="1">
              <a:defRPr kumimoji="0" sz="1200">
                <a:solidFill>
                  <a:srgbClr val="FFFFFF"/>
                </a:solidFill>
              </a:defRPr>
            </a:lvl1pPr>
          </a:lstStyle>
          <a:p>
            <a:pPr algn="ctr"/>
            <a:r>
              <a:rPr lang="en-US" dirty="0" smtClean="0"/>
              <a:t>© 2012  Jewish Healthcare Foundation</a:t>
            </a:r>
            <a:endParaRPr lang="en-US" dirty="0"/>
          </a:p>
        </p:txBody>
      </p:sp>
    </p:spTree>
    <p:extLst>
      <p:ext uri="{BB962C8B-B14F-4D97-AF65-F5344CB8AC3E}">
        <p14:creationId xmlns:p14="http://schemas.microsoft.com/office/powerpoint/2010/main" val="271955232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Title 1"/>
          <p:cNvSpPr>
            <a:spLocks noGrp="1"/>
          </p:cNvSpPr>
          <p:nvPr>
            <p:ph type="title"/>
          </p:nvPr>
        </p:nvSpPr>
        <p:spPr/>
        <p:txBody>
          <a:bodyPr>
            <a:noAutofit/>
          </a:bodyPr>
          <a:lstStyle/>
          <a:p>
            <a:r>
              <a:rPr lang="en-US" sz="3600" dirty="0" smtClean="0">
                <a:solidFill>
                  <a:schemeClr val="accent3">
                    <a:lumMod val="75000"/>
                  </a:schemeClr>
                </a:solidFill>
                <a:latin typeface="Georgia" pitchFamily="18" charset="0"/>
              </a:rPr>
              <a:t>Perfection Defined</a:t>
            </a:r>
          </a:p>
        </p:txBody>
      </p:sp>
      <p:sp>
        <p:nvSpPr>
          <p:cNvPr id="4" name="Footer Placeholder 3"/>
          <p:cNvSpPr>
            <a:spLocks noGrp="1"/>
          </p:cNvSpPr>
          <p:nvPr>
            <p:ph type="ftr" sz="quarter" idx="11"/>
          </p:nvPr>
        </p:nvSpPr>
        <p:spPr>
          <a:xfrm>
            <a:off x="0" y="6356350"/>
            <a:ext cx="2895600" cy="365125"/>
          </a:xfrm>
          <a:prstGeom prst="rect">
            <a:avLst/>
          </a:prstGeom>
        </p:spPr>
        <p:txBody>
          <a:bodyPr/>
          <a:lstStyle/>
          <a:p>
            <a:pPr>
              <a:defRPr/>
            </a:pPr>
            <a:r>
              <a:rPr lang="en-US" smtClean="0"/>
              <a:t>		</a:t>
            </a:r>
            <a:endParaRPr lang="en-US"/>
          </a:p>
        </p:txBody>
      </p:sp>
      <p:sp>
        <p:nvSpPr>
          <p:cNvPr id="101379" name="Content Placeholder 2"/>
          <p:cNvSpPr>
            <a:spLocks noGrp="1"/>
          </p:cNvSpPr>
          <p:nvPr>
            <p:ph sz="quarter" idx="1"/>
          </p:nvPr>
        </p:nvSpPr>
        <p:spPr>
          <a:xfrm>
            <a:off x="457200" y="1447800"/>
            <a:ext cx="8229600" cy="5105400"/>
          </a:xfrm>
        </p:spPr>
        <p:txBody>
          <a:bodyPr>
            <a:normAutofit/>
          </a:bodyPr>
          <a:lstStyle/>
          <a:p>
            <a:pPr>
              <a:buFontTx/>
              <a:buNone/>
            </a:pPr>
            <a:r>
              <a:rPr lang="en-US" dirty="0" smtClean="0"/>
              <a:t>“ I needed to touch down with the wings exactly level.  I needed to touch down with the nose slightly up.  I needed to touch down at a decent rate that was survivable.  And I needed to touch down just above our minimum flying speed, but not below it.  And I needed to make all these things happen simultaneously.”</a:t>
            </a:r>
          </a:p>
          <a:p>
            <a:pPr>
              <a:buFontTx/>
              <a:buNone/>
            </a:pPr>
            <a:endParaRPr lang="en-US" sz="2400" dirty="0" smtClean="0"/>
          </a:p>
          <a:p>
            <a:pPr>
              <a:buFontTx/>
              <a:buNone/>
            </a:pPr>
            <a:r>
              <a:rPr lang="en-US" dirty="0" smtClean="0"/>
              <a:t>				</a:t>
            </a:r>
            <a:r>
              <a:rPr lang="en-US" sz="2800" dirty="0" smtClean="0">
                <a:solidFill>
                  <a:srgbClr val="002060"/>
                </a:solidFill>
              </a:rPr>
              <a:t>-</a:t>
            </a:r>
            <a:r>
              <a:rPr lang="en-US" sz="2800" dirty="0" smtClean="0"/>
              <a:t> </a:t>
            </a:r>
            <a:r>
              <a:rPr lang="en-US" sz="2800" dirty="0" smtClean="0">
                <a:solidFill>
                  <a:srgbClr val="002060"/>
                </a:solidFill>
              </a:rPr>
              <a:t>Captain </a:t>
            </a:r>
            <a:r>
              <a:rPr lang="en-US" sz="2800" dirty="0" err="1" smtClean="0">
                <a:solidFill>
                  <a:srgbClr val="002060"/>
                </a:solidFill>
              </a:rPr>
              <a:t>Chelsey</a:t>
            </a:r>
            <a:r>
              <a:rPr lang="en-US" sz="2800" dirty="0" smtClean="0">
                <a:solidFill>
                  <a:srgbClr val="002060"/>
                </a:solidFill>
              </a:rPr>
              <a:t> </a:t>
            </a:r>
            <a:r>
              <a:rPr lang="en-US" sz="2800" dirty="0" err="1" smtClean="0">
                <a:solidFill>
                  <a:srgbClr val="002060"/>
                </a:solidFill>
              </a:rPr>
              <a:t>Sullenberger</a:t>
            </a:r>
            <a:endParaRPr lang="en-US" sz="2800" dirty="0" smtClean="0">
              <a:solidFill>
                <a:srgbClr val="002060"/>
              </a:solidFill>
            </a:endParaRPr>
          </a:p>
          <a:p>
            <a:pPr>
              <a:buFontTx/>
              <a:buNone/>
            </a:pPr>
            <a:r>
              <a:rPr lang="en-US" sz="2800" dirty="0" smtClean="0">
                <a:solidFill>
                  <a:srgbClr val="002060"/>
                </a:solidFill>
              </a:rPr>
              <a:t>					US Airways Flight 1549</a:t>
            </a:r>
          </a:p>
        </p:txBody>
      </p:sp>
      <p:sp>
        <p:nvSpPr>
          <p:cNvPr id="6" name="Footer Placeholder 2"/>
          <p:cNvSpPr txBox="1">
            <a:spLocks/>
          </p:cNvSpPr>
          <p:nvPr/>
        </p:nvSpPr>
        <p:spPr>
          <a:xfrm>
            <a:off x="2819400" y="6324600"/>
            <a:ext cx="3581400" cy="365760"/>
          </a:xfrm>
          <a:prstGeom prst="rect">
            <a:avLst/>
          </a:prstGeom>
        </p:spPr>
        <p:txBody>
          <a:bodyPr vert="horz" anchor="b"/>
          <a:lstStyle>
            <a:defPPr>
              <a:defRPr lang="en-US"/>
            </a:defPPr>
            <a:lvl1pPr marL="0" algn="l" defTabSz="914400" rtl="0" eaLnBrk="1" latinLnBrk="0" hangingPunct="1">
              <a:defRPr kumimoji="0" sz="1200"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mtClean="0"/>
              <a:t>© 2012  Jewish Healthcare Foundation</a:t>
            </a:r>
            <a:endParaRPr lang="en-US" dirty="0"/>
          </a:p>
        </p:txBody>
      </p:sp>
    </p:spTree>
    <p:extLst>
      <p:ext uri="{BB962C8B-B14F-4D97-AF65-F5344CB8AC3E}">
        <p14:creationId xmlns:p14="http://schemas.microsoft.com/office/powerpoint/2010/main" val="12421705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 Box 2"/>
          <p:cNvSpPr txBox="1">
            <a:spLocks noChangeArrowheads="1"/>
          </p:cNvSpPr>
          <p:nvPr/>
        </p:nvSpPr>
        <p:spPr bwMode="auto">
          <a:xfrm>
            <a:off x="457200" y="2286000"/>
            <a:ext cx="82296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2075" tIns="46038" rIns="92075" bIns="46038"/>
          <a:lstStyle>
            <a:lvl1pPr marL="457200" indent="-457200" eaLnBrk="0" hangingPunct="0">
              <a:defRPr>
                <a:solidFill>
                  <a:schemeClr val="tx1"/>
                </a:solidFill>
                <a:latin typeface="Gill Sans MT" pitchFamily="34" charset="0"/>
                <a:cs typeface="Arial" pitchFamily="34" charset="0"/>
              </a:defRPr>
            </a:lvl1pPr>
            <a:lvl2pPr marL="742950" indent="-285750" eaLnBrk="0" hangingPunct="0">
              <a:defRPr>
                <a:solidFill>
                  <a:schemeClr val="tx1"/>
                </a:solidFill>
                <a:latin typeface="Gill Sans MT" pitchFamily="34" charset="0"/>
                <a:cs typeface="Arial" pitchFamily="34" charset="0"/>
              </a:defRPr>
            </a:lvl2pPr>
            <a:lvl3pPr marL="1143000" indent="-228600" eaLnBrk="0" hangingPunct="0">
              <a:defRPr>
                <a:solidFill>
                  <a:schemeClr val="tx1"/>
                </a:solidFill>
                <a:latin typeface="Gill Sans MT" pitchFamily="34" charset="0"/>
                <a:cs typeface="Arial" pitchFamily="34" charset="0"/>
              </a:defRPr>
            </a:lvl3pPr>
            <a:lvl4pPr marL="1600200" indent="-228600" eaLnBrk="0" hangingPunct="0">
              <a:defRPr>
                <a:solidFill>
                  <a:schemeClr val="tx1"/>
                </a:solidFill>
                <a:latin typeface="Gill Sans MT" pitchFamily="34" charset="0"/>
                <a:cs typeface="Arial" pitchFamily="34" charset="0"/>
              </a:defRPr>
            </a:lvl4pPr>
            <a:lvl5pPr marL="2057400" indent="-228600" eaLnBrk="0" hangingPunct="0">
              <a:defRPr>
                <a:solidFill>
                  <a:schemeClr val="tx1"/>
                </a:solidFill>
                <a:latin typeface="Gill Sans MT" pitchFamily="34" charset="0"/>
                <a:cs typeface="Arial" pitchFamily="34" charset="0"/>
              </a:defRPr>
            </a:lvl5pPr>
            <a:lvl6pPr marL="2514600" indent="-228600" eaLnBrk="0" fontAlgn="base" hangingPunct="0">
              <a:spcBef>
                <a:spcPct val="0"/>
              </a:spcBef>
              <a:spcAft>
                <a:spcPct val="0"/>
              </a:spcAft>
              <a:defRPr>
                <a:solidFill>
                  <a:schemeClr val="tx1"/>
                </a:solidFill>
                <a:latin typeface="Gill Sans MT" pitchFamily="34" charset="0"/>
                <a:cs typeface="Arial" pitchFamily="34" charset="0"/>
              </a:defRPr>
            </a:lvl6pPr>
            <a:lvl7pPr marL="2971800" indent="-228600" eaLnBrk="0" fontAlgn="base" hangingPunct="0">
              <a:spcBef>
                <a:spcPct val="0"/>
              </a:spcBef>
              <a:spcAft>
                <a:spcPct val="0"/>
              </a:spcAft>
              <a:defRPr>
                <a:solidFill>
                  <a:schemeClr val="tx1"/>
                </a:solidFill>
                <a:latin typeface="Gill Sans MT" pitchFamily="34" charset="0"/>
                <a:cs typeface="Arial" pitchFamily="34" charset="0"/>
              </a:defRPr>
            </a:lvl7pPr>
            <a:lvl8pPr marL="3429000" indent="-228600" eaLnBrk="0" fontAlgn="base" hangingPunct="0">
              <a:spcBef>
                <a:spcPct val="0"/>
              </a:spcBef>
              <a:spcAft>
                <a:spcPct val="0"/>
              </a:spcAft>
              <a:defRPr>
                <a:solidFill>
                  <a:schemeClr val="tx1"/>
                </a:solidFill>
                <a:latin typeface="Gill Sans MT" pitchFamily="34" charset="0"/>
                <a:cs typeface="Arial" pitchFamily="34" charset="0"/>
              </a:defRPr>
            </a:lvl8pPr>
            <a:lvl9pPr marL="3886200" indent="-228600" eaLnBrk="0" fontAlgn="base" hangingPunct="0">
              <a:spcBef>
                <a:spcPct val="0"/>
              </a:spcBef>
              <a:spcAft>
                <a:spcPct val="0"/>
              </a:spcAft>
              <a:defRPr>
                <a:solidFill>
                  <a:schemeClr val="tx1"/>
                </a:solidFill>
                <a:latin typeface="Gill Sans MT" pitchFamily="34" charset="0"/>
                <a:cs typeface="Arial" pitchFamily="34" charset="0"/>
              </a:defRPr>
            </a:lvl9pPr>
          </a:lstStyle>
          <a:p>
            <a:pPr>
              <a:lnSpc>
                <a:spcPct val="110000"/>
              </a:lnSpc>
              <a:spcBef>
                <a:spcPct val="20000"/>
              </a:spcBef>
              <a:buClr>
                <a:srgbClr val="013969"/>
              </a:buClr>
              <a:buSzPct val="75000"/>
              <a:buFont typeface="Wingdings" pitchFamily="2" charset="2"/>
              <a:buAutoNum type="arabicPeriod"/>
            </a:pPr>
            <a:endParaRPr lang="en-US" sz="2800" dirty="0">
              <a:latin typeface="Georgia" pitchFamily="18" charset="0"/>
            </a:endParaRPr>
          </a:p>
          <a:p>
            <a:pPr>
              <a:lnSpc>
                <a:spcPct val="110000"/>
              </a:lnSpc>
              <a:spcBef>
                <a:spcPct val="20000"/>
              </a:spcBef>
              <a:buClr>
                <a:srgbClr val="013969"/>
              </a:buClr>
              <a:buSzPct val="75000"/>
              <a:buFont typeface="Wingdings" pitchFamily="2" charset="2"/>
              <a:buAutoNum type="arabicPeriod"/>
            </a:pPr>
            <a:r>
              <a:rPr lang="en-US" sz="2800" dirty="0">
                <a:latin typeface="Georgia" pitchFamily="18" charset="0"/>
              </a:rPr>
              <a:t>Patients have a right to have their needs met with evidence-based care   </a:t>
            </a:r>
          </a:p>
          <a:p>
            <a:pPr>
              <a:lnSpc>
                <a:spcPct val="110000"/>
              </a:lnSpc>
              <a:spcBef>
                <a:spcPct val="20000"/>
              </a:spcBef>
              <a:buClr>
                <a:srgbClr val="013969"/>
              </a:buClr>
              <a:buSzPct val="75000"/>
              <a:buFont typeface="Wingdings" pitchFamily="2" charset="2"/>
              <a:buAutoNum type="arabicPeriod"/>
            </a:pPr>
            <a:r>
              <a:rPr lang="en-US" sz="2800" dirty="0">
                <a:latin typeface="Georgia" pitchFamily="18" charset="0"/>
              </a:rPr>
              <a:t>Healthcare workers have a right to be set up to give excellent care </a:t>
            </a:r>
          </a:p>
          <a:p>
            <a:pPr>
              <a:lnSpc>
                <a:spcPct val="110000"/>
              </a:lnSpc>
              <a:spcBef>
                <a:spcPct val="20000"/>
              </a:spcBef>
              <a:buClr>
                <a:srgbClr val="013969"/>
              </a:buClr>
              <a:buSzPct val="75000"/>
              <a:buFont typeface="Wingdings" pitchFamily="2" charset="2"/>
              <a:buAutoNum type="arabicPeriod"/>
            </a:pPr>
            <a:r>
              <a:rPr lang="en-US" sz="2800" dirty="0">
                <a:latin typeface="Georgia" pitchFamily="18" charset="0"/>
              </a:rPr>
              <a:t>The system can be redesigned to support both objectives</a:t>
            </a:r>
            <a:endParaRPr lang="en-US" sz="2500" dirty="0">
              <a:solidFill>
                <a:srgbClr val="742424"/>
              </a:solidFill>
              <a:latin typeface="Georgia" pitchFamily="18" charset="0"/>
            </a:endParaRPr>
          </a:p>
          <a:p>
            <a:pPr>
              <a:lnSpc>
                <a:spcPct val="90000"/>
              </a:lnSpc>
              <a:spcBef>
                <a:spcPct val="50000"/>
              </a:spcBef>
              <a:buClr>
                <a:schemeClr val="hlink"/>
              </a:buClr>
              <a:buSzPct val="75000"/>
              <a:buFont typeface="Wingdings" pitchFamily="2" charset="2"/>
              <a:buNone/>
            </a:pPr>
            <a:endParaRPr lang="en-US" sz="2400" b="1" dirty="0">
              <a:latin typeface="Georgia" pitchFamily="18" charset="0"/>
            </a:endParaRPr>
          </a:p>
        </p:txBody>
      </p:sp>
      <p:sp>
        <p:nvSpPr>
          <p:cNvPr id="8" name="Rectangle 2"/>
          <p:cNvSpPr txBox="1">
            <a:spLocks noChangeArrowheads="1"/>
          </p:cNvSpPr>
          <p:nvPr/>
        </p:nvSpPr>
        <p:spPr>
          <a:xfrm>
            <a:off x="301625" y="228600"/>
            <a:ext cx="8534400" cy="758825"/>
          </a:xfrm>
          <a:prstGeom prst="rect">
            <a:avLst/>
          </a:prstGeom>
        </p:spPr>
        <p:txBody>
          <a:bodyPr>
            <a:noAutofit/>
          </a:bodyPr>
          <a:lstStyle/>
          <a:p>
            <a:pPr algn="ctr" fontAlgn="auto">
              <a:spcAft>
                <a:spcPts val="0"/>
              </a:spcAft>
              <a:defRPr/>
            </a:pPr>
            <a:r>
              <a:rPr lang="en-US" sz="3600" dirty="0">
                <a:solidFill>
                  <a:schemeClr val="accent3">
                    <a:lumMod val="75000"/>
                  </a:schemeClr>
                </a:solidFill>
                <a:latin typeface="+mj-lt"/>
                <a:ea typeface="+mj-ea"/>
                <a:cs typeface="+mj-cs"/>
              </a:rPr>
              <a:t>Why </a:t>
            </a:r>
            <a:r>
              <a:rPr lang="en-US" sz="3600" dirty="0" smtClean="0">
                <a:solidFill>
                  <a:schemeClr val="accent3">
                    <a:lumMod val="75000"/>
                  </a:schemeClr>
                </a:solidFill>
                <a:latin typeface="+mj-lt"/>
                <a:ea typeface="+mj-ea"/>
                <a:cs typeface="+mj-cs"/>
              </a:rPr>
              <a:t>Lean Healthcare Methodology?</a:t>
            </a:r>
            <a:endParaRPr lang="en-US" sz="3600" dirty="0">
              <a:solidFill>
                <a:schemeClr val="accent3">
                  <a:lumMod val="75000"/>
                </a:schemeClr>
              </a:solidFill>
              <a:latin typeface="+mj-lt"/>
              <a:ea typeface="+mj-ea"/>
              <a:cs typeface="+mj-cs"/>
            </a:endParaRPr>
          </a:p>
        </p:txBody>
      </p:sp>
      <p:sp>
        <p:nvSpPr>
          <p:cNvPr id="10" name="Footer Placeholder 2"/>
          <p:cNvSpPr>
            <a:spLocks noGrp="1"/>
          </p:cNvSpPr>
          <p:nvPr>
            <p:ph type="ftr" sz="quarter" idx="4294967295"/>
          </p:nvPr>
        </p:nvSpPr>
        <p:spPr>
          <a:xfrm>
            <a:off x="2819400" y="6324600"/>
            <a:ext cx="3581400" cy="365760"/>
          </a:xfrm>
          <a:prstGeom prst="rect">
            <a:avLst/>
          </a:prstGeom>
        </p:spPr>
        <p:txBody>
          <a:bodyPr vert="horz" anchor="b"/>
          <a:lstStyle>
            <a:lvl1pPr algn="l" eaLnBrk="1" latinLnBrk="0" hangingPunct="1">
              <a:defRPr kumimoji="0" sz="1200">
                <a:solidFill>
                  <a:srgbClr val="FFFFFF"/>
                </a:solidFill>
              </a:defRPr>
            </a:lvl1pPr>
          </a:lstStyle>
          <a:p>
            <a:pPr algn="ctr"/>
            <a:r>
              <a:rPr lang="en-US" dirty="0" smtClean="0"/>
              <a:t>© 2012  Jewish Healthcare Foundation</a:t>
            </a:r>
            <a:endParaRPr lang="en-US" dirty="0"/>
          </a:p>
        </p:txBody>
      </p:sp>
      <p:pic>
        <p:nvPicPr>
          <p:cNvPr id="12" name="Picture 3" descr="MPj04090250000[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62000" y="861115"/>
            <a:ext cx="1600200" cy="16002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3" name="Picture 2" descr="C:\Users\jcondel\AppData\Local\Microsoft\Windows\Temporary Internet Files\Content.IE5\9K0A0FDO\MP900448461[1].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886200" y="861115"/>
            <a:ext cx="1309114" cy="192018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4" name="Picture 4" descr="C:\Users\jcondel\AppData\Local\Microsoft\Windows\Temporary Internet Files\Content.IE5\5KGLGSVY\MP900401001[1].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781800" y="838200"/>
            <a:ext cx="1690498" cy="194310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145767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This is Why We Need Lean Healthcare Methodology</a:t>
            </a:r>
            <a:endParaRPr lang="en-US" sz="2800" dirty="0"/>
          </a:p>
        </p:txBody>
      </p:sp>
      <p:sp>
        <p:nvSpPr>
          <p:cNvPr id="3" name="Footer Placeholder 2"/>
          <p:cNvSpPr>
            <a:spLocks noGrp="1"/>
          </p:cNvSpPr>
          <p:nvPr>
            <p:ph type="ftr" sz="quarter" idx="11"/>
          </p:nvPr>
        </p:nvSpPr>
        <p:spPr>
          <a:xfrm>
            <a:off x="2819400" y="6416040"/>
            <a:ext cx="3581400" cy="365760"/>
          </a:xfrm>
        </p:spPr>
        <p:txBody>
          <a:bodyPr/>
          <a:lstStyle/>
          <a:p>
            <a:pPr algn="ctr"/>
            <a:r>
              <a:rPr lang="en-US" dirty="0" smtClean="0"/>
              <a:t>© 2012  Jewish Healthcare Foundation</a:t>
            </a:r>
            <a:endParaRPr lang="en-US" dirty="0"/>
          </a:p>
        </p:txBody>
      </p:sp>
      <p:sp>
        <p:nvSpPr>
          <p:cNvPr id="5" name="Content Placeholder 4"/>
          <p:cNvSpPr>
            <a:spLocks noGrp="1"/>
          </p:cNvSpPr>
          <p:nvPr>
            <p:ph sz="quarter" idx="1"/>
          </p:nvPr>
        </p:nvSpPr>
        <p:spPr/>
        <p:txBody>
          <a:bodyPr/>
          <a:lstStyle/>
          <a:p>
            <a:pPr marL="0" indent="0">
              <a:buNone/>
            </a:pPr>
            <a:r>
              <a:rPr lang="en-US" dirty="0" smtClean="0"/>
              <a:t>A patient’s story:</a:t>
            </a:r>
          </a:p>
          <a:p>
            <a:endParaRPr lang="en-US" dirty="0"/>
          </a:p>
          <a:p>
            <a:r>
              <a:rPr lang="en-US" dirty="0" smtClean="0"/>
              <a:t>WT</a:t>
            </a:r>
            <a:r>
              <a:rPr lang="en-US" dirty="0"/>
              <a:t>: 60 </a:t>
            </a:r>
            <a:r>
              <a:rPr lang="en-US" dirty="0" err="1"/>
              <a:t>y.o</a:t>
            </a:r>
            <a:r>
              <a:rPr lang="en-US" dirty="0"/>
              <a:t>.  AA Male</a:t>
            </a:r>
          </a:p>
          <a:p>
            <a:r>
              <a:rPr lang="en-US" dirty="0"/>
              <a:t>Admitted for 23 hour observation after short-stay procedure secondary to increased sedation</a:t>
            </a:r>
          </a:p>
          <a:p>
            <a:pPr lvl="1"/>
            <a:r>
              <a:rPr lang="en-US" dirty="0"/>
              <a:t>Possibly secondary to drug interaction of midazolam with protease inhibitors </a:t>
            </a:r>
          </a:p>
          <a:p>
            <a:endParaRPr lang="en-US" dirty="0"/>
          </a:p>
        </p:txBody>
      </p:sp>
      <p:pic>
        <p:nvPicPr>
          <p:cNvPr id="15362" name="Picture 2" descr="C:\Users\jcondel\AppData\Local\Microsoft\Windows\Temporary Internet Files\Content.IE5\KDJ6IBKB\MC900078740[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16556" y="4419600"/>
            <a:ext cx="1033374" cy="18909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247610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900" dirty="0" smtClean="0"/>
              <a:t>Communication at Transitions of Care is Necessary</a:t>
            </a:r>
            <a:endParaRPr lang="en-US" sz="2900" dirty="0"/>
          </a:p>
        </p:txBody>
      </p:sp>
      <p:sp>
        <p:nvSpPr>
          <p:cNvPr id="3" name="Footer Placeholder 2"/>
          <p:cNvSpPr>
            <a:spLocks noGrp="1"/>
          </p:cNvSpPr>
          <p:nvPr>
            <p:ph type="ftr" sz="quarter" idx="11"/>
          </p:nvPr>
        </p:nvSpPr>
        <p:spPr>
          <a:xfrm>
            <a:off x="2819400" y="6410848"/>
            <a:ext cx="3581400" cy="365760"/>
          </a:xfrm>
        </p:spPr>
        <p:txBody>
          <a:bodyPr/>
          <a:lstStyle/>
          <a:p>
            <a:pPr algn="ctr"/>
            <a:r>
              <a:rPr lang="en-US" dirty="0" smtClean="0"/>
              <a:t>© 2012  Jewish Healthcare Foundation</a:t>
            </a:r>
            <a:endParaRPr lang="en-US" dirty="0"/>
          </a:p>
        </p:txBody>
      </p:sp>
      <p:sp>
        <p:nvSpPr>
          <p:cNvPr id="4" name="Content Placeholder 3"/>
          <p:cNvSpPr>
            <a:spLocks noGrp="1"/>
          </p:cNvSpPr>
          <p:nvPr>
            <p:ph sz="quarter" idx="1"/>
          </p:nvPr>
        </p:nvSpPr>
        <p:spPr/>
        <p:txBody>
          <a:bodyPr>
            <a:normAutofit/>
          </a:bodyPr>
          <a:lstStyle/>
          <a:p>
            <a:r>
              <a:rPr lang="en-US" sz="2800" dirty="0"/>
              <a:t>Many drug-related problems have occurred because physicians, nurses, and pharmacists have inadequate access to complete medication profiles</a:t>
            </a:r>
            <a:r>
              <a:rPr lang="en-US" sz="2800" baseline="30000" dirty="0"/>
              <a:t>1</a:t>
            </a:r>
            <a:r>
              <a:rPr lang="en-US" sz="2800" dirty="0"/>
              <a:t> </a:t>
            </a:r>
          </a:p>
          <a:p>
            <a:r>
              <a:rPr lang="en-US" sz="2800" dirty="0"/>
              <a:t>Lack of communication between healthcare providers leads to adverse drug events (ADEs)</a:t>
            </a:r>
            <a:r>
              <a:rPr lang="en-US" sz="2800" baseline="30000" dirty="0"/>
              <a:t>2</a:t>
            </a:r>
            <a:endParaRPr lang="en-US" sz="2800" dirty="0"/>
          </a:p>
          <a:p>
            <a:pPr lvl="1"/>
            <a:r>
              <a:rPr lang="en-US" sz="2400" dirty="0"/>
              <a:t>ADEs are estimated to increase hospital length of stay by about 2 days and cost of admission by about $2600 per day</a:t>
            </a:r>
            <a:r>
              <a:rPr lang="en-US" sz="2400" baseline="30000" dirty="0"/>
              <a:t>3</a:t>
            </a:r>
            <a:r>
              <a:rPr lang="en-US" sz="2400" dirty="0"/>
              <a:t>, with preventable ADEs occurring at points of transition about 46-56% of the time</a:t>
            </a:r>
            <a:r>
              <a:rPr lang="en-US" sz="2400" baseline="30000" dirty="0"/>
              <a:t>2</a:t>
            </a:r>
            <a:endParaRPr lang="en-US" sz="2400" dirty="0"/>
          </a:p>
          <a:p>
            <a:endParaRPr lang="en-US" sz="2000" dirty="0"/>
          </a:p>
        </p:txBody>
      </p:sp>
      <p:sp>
        <p:nvSpPr>
          <p:cNvPr id="7" name="Rectangle 6"/>
          <p:cNvSpPr/>
          <p:nvPr/>
        </p:nvSpPr>
        <p:spPr>
          <a:xfrm>
            <a:off x="76200" y="5976068"/>
            <a:ext cx="8991600" cy="424732"/>
          </a:xfrm>
          <a:prstGeom prst="rect">
            <a:avLst/>
          </a:prstGeom>
        </p:spPr>
        <p:txBody>
          <a:bodyPr wrap="square">
            <a:spAutoFit/>
          </a:bodyPr>
          <a:lstStyle/>
          <a:p>
            <a:pPr>
              <a:lnSpc>
                <a:spcPct val="90000"/>
              </a:lnSpc>
            </a:pPr>
            <a:r>
              <a:rPr lang="en-US" sz="1200" baseline="30000" dirty="0" smtClean="0"/>
              <a:t>1</a:t>
            </a:r>
            <a:r>
              <a:rPr lang="en-US" sz="1200" dirty="0" smtClean="0"/>
              <a:t>Paquette-Lamontagne </a:t>
            </a:r>
            <a:r>
              <a:rPr lang="en-US" sz="1200" dirty="0"/>
              <a:t>N et al.  Evaluation of a New Integrated Discharge Prescription Form.  Ann </a:t>
            </a:r>
            <a:r>
              <a:rPr lang="en-US" sz="1200" dirty="0" err="1"/>
              <a:t>Pharmacother</a:t>
            </a:r>
            <a:r>
              <a:rPr lang="en-US" sz="1200" dirty="0"/>
              <a:t> 2001; 35: </a:t>
            </a:r>
            <a:r>
              <a:rPr lang="en-US" sz="1200" dirty="0" smtClean="0"/>
              <a:t>953-8.</a:t>
            </a:r>
          </a:p>
          <a:p>
            <a:pPr>
              <a:lnSpc>
                <a:spcPct val="90000"/>
              </a:lnSpc>
            </a:pPr>
            <a:r>
              <a:rPr lang="en-US" sz="1200" baseline="30000" dirty="0" smtClean="0"/>
              <a:t>2</a:t>
            </a:r>
            <a:r>
              <a:rPr lang="en-US" sz="1200" dirty="0" smtClean="0"/>
              <a:t>Trettin KW.  Medication Reconciliation.  Topics in Patient Safety.  Sept/Oct 2007; 10(5): 1 and 4.  </a:t>
            </a:r>
            <a:endParaRPr lang="en-US" sz="1200" dirty="0"/>
          </a:p>
        </p:txBody>
      </p:sp>
    </p:spTree>
    <p:extLst>
      <p:ext uri="{BB962C8B-B14F-4D97-AF65-F5344CB8AC3E}">
        <p14:creationId xmlns:p14="http://schemas.microsoft.com/office/powerpoint/2010/main" val="123710960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a:t>
            </a:r>
            <a:endParaRPr lang="en-US" dirty="0"/>
          </a:p>
        </p:txBody>
      </p:sp>
      <p:sp>
        <p:nvSpPr>
          <p:cNvPr id="3" name="Footer Placeholder 2"/>
          <p:cNvSpPr>
            <a:spLocks noGrp="1"/>
          </p:cNvSpPr>
          <p:nvPr>
            <p:ph type="ftr" sz="quarter" idx="11"/>
          </p:nvPr>
        </p:nvSpPr>
        <p:spPr>
          <a:xfrm>
            <a:off x="2895600" y="6400800"/>
            <a:ext cx="3581400" cy="365760"/>
          </a:xfrm>
        </p:spPr>
        <p:txBody>
          <a:bodyPr/>
          <a:lstStyle/>
          <a:p>
            <a:pPr algn="ctr"/>
            <a:r>
              <a:rPr lang="en-US" dirty="0" smtClean="0"/>
              <a:t>© 2012  Jewish Healthcare Foundation</a:t>
            </a:r>
            <a:endParaRPr lang="en-US" dirty="0"/>
          </a:p>
        </p:txBody>
      </p:sp>
      <p:sp>
        <p:nvSpPr>
          <p:cNvPr id="4" name="Content Placeholder 3"/>
          <p:cNvSpPr>
            <a:spLocks noGrp="1"/>
          </p:cNvSpPr>
          <p:nvPr>
            <p:ph sz="quarter" idx="1"/>
          </p:nvPr>
        </p:nvSpPr>
        <p:spPr/>
        <p:txBody>
          <a:bodyPr/>
          <a:lstStyle/>
          <a:p>
            <a:r>
              <a:rPr lang="en-US" dirty="0" smtClean="0"/>
              <a:t>Describe the Perfecting Patient Care</a:t>
            </a:r>
            <a:r>
              <a:rPr lang="en-US" dirty="0" smtClean="0">
                <a:latin typeface="Calibri"/>
                <a:cs typeface="Calibri"/>
              </a:rPr>
              <a:t>℠/ </a:t>
            </a:r>
            <a:r>
              <a:rPr lang="en-US" dirty="0" smtClean="0">
                <a:cs typeface="Calibri"/>
              </a:rPr>
              <a:t>Lean Healthcare Methodology</a:t>
            </a:r>
          </a:p>
          <a:p>
            <a:r>
              <a:rPr lang="en-US" dirty="0">
                <a:cs typeface="Calibri"/>
              </a:rPr>
              <a:t>Discuss the application of Lean Healthcare Methodology to reducing hospital </a:t>
            </a:r>
            <a:r>
              <a:rPr lang="en-US" dirty="0" smtClean="0">
                <a:cs typeface="Calibri"/>
              </a:rPr>
              <a:t>readmissions</a:t>
            </a:r>
          </a:p>
          <a:p>
            <a:r>
              <a:rPr lang="en-US" dirty="0">
                <a:cs typeface="Calibri"/>
              </a:rPr>
              <a:t>[</a:t>
            </a:r>
            <a:r>
              <a:rPr lang="en-US" dirty="0" smtClean="0">
                <a:cs typeface="Calibri"/>
              </a:rPr>
              <a:t>Describe the steps to investigate if HIV/AIDS Readmissions are in issue in other regions]</a:t>
            </a:r>
            <a:endParaRPr lang="en-US" dirty="0"/>
          </a:p>
        </p:txBody>
      </p:sp>
    </p:spTree>
    <p:extLst>
      <p:ext uri="{BB962C8B-B14F-4D97-AF65-F5344CB8AC3E}">
        <p14:creationId xmlns:p14="http://schemas.microsoft.com/office/powerpoint/2010/main" val="118768611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000" dirty="0"/>
              <a:t>Medication List Sent to MD Prior to Admission</a:t>
            </a:r>
          </a:p>
        </p:txBody>
      </p:sp>
      <p:sp>
        <p:nvSpPr>
          <p:cNvPr id="3" name="Footer Placeholder 2"/>
          <p:cNvSpPr>
            <a:spLocks noGrp="1"/>
          </p:cNvSpPr>
          <p:nvPr>
            <p:ph type="ftr" sz="quarter" idx="11"/>
          </p:nvPr>
        </p:nvSpPr>
        <p:spPr/>
        <p:txBody>
          <a:bodyPr/>
          <a:lstStyle/>
          <a:p>
            <a:pPr algn="ctr"/>
            <a:r>
              <a:rPr lang="en-US" dirty="0" smtClean="0"/>
              <a:t>© 2012  Jewish Healthcare Foundation</a:t>
            </a:r>
            <a:endParaRPr lang="en-US" dirty="0"/>
          </a:p>
        </p:txBody>
      </p:sp>
      <p:sp>
        <p:nvSpPr>
          <p:cNvPr id="12" name="Rectangle 11"/>
          <p:cNvSpPr/>
          <p:nvPr/>
        </p:nvSpPr>
        <p:spPr>
          <a:xfrm>
            <a:off x="838200" y="1889759"/>
            <a:ext cx="1828800" cy="609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5105400" y="1828800"/>
            <a:ext cx="1676400" cy="6095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526186" y="1371600"/>
            <a:ext cx="3589477" cy="4681538"/>
          </a:xfrm>
        </p:spPr>
      </p:pic>
      <p:pic>
        <p:nvPicPr>
          <p:cNvPr id="7" name="Content Placeholder 6"/>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014912" y="1574006"/>
            <a:ext cx="3609975" cy="4276725"/>
          </a:xfrm>
        </p:spPr>
      </p:pic>
    </p:spTree>
    <p:extLst>
      <p:ext uri="{BB962C8B-B14F-4D97-AF65-F5344CB8AC3E}">
        <p14:creationId xmlns:p14="http://schemas.microsoft.com/office/powerpoint/2010/main" val="244782510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Home Medication Reconciliation List </a:t>
            </a:r>
            <a:endParaRPr lang="en-US" dirty="0"/>
          </a:p>
        </p:txBody>
      </p:sp>
      <p:sp>
        <p:nvSpPr>
          <p:cNvPr id="3" name="Footer Placeholder 2"/>
          <p:cNvSpPr>
            <a:spLocks noGrp="1"/>
          </p:cNvSpPr>
          <p:nvPr>
            <p:ph type="ftr" sz="quarter" idx="11"/>
          </p:nvPr>
        </p:nvSpPr>
        <p:spPr>
          <a:xfrm>
            <a:off x="2667000" y="6324600"/>
            <a:ext cx="3581400" cy="365760"/>
          </a:xfrm>
        </p:spPr>
        <p:txBody>
          <a:bodyPr anchor="ctr"/>
          <a:lstStyle/>
          <a:p>
            <a:pPr algn="ctr"/>
            <a:r>
              <a:rPr lang="en-US" dirty="0" smtClean="0"/>
              <a:t>© 2012  Jewish Healthcare Foundation</a:t>
            </a:r>
            <a:endParaRPr lang="en-US" dirty="0"/>
          </a:p>
        </p:txBody>
      </p:sp>
      <p:sp>
        <p:nvSpPr>
          <p:cNvPr id="5" name="Content Placeholder 4"/>
          <p:cNvSpPr>
            <a:spLocks noGrp="1"/>
          </p:cNvSpPr>
          <p:nvPr>
            <p:ph sz="half" idx="2"/>
          </p:nvPr>
        </p:nvSpPr>
        <p:spPr/>
        <p:txBody>
          <a:bodyPr>
            <a:normAutofit fontScale="92500"/>
          </a:bodyPr>
          <a:lstStyle/>
          <a:p>
            <a:r>
              <a:rPr lang="en-US" sz="3200" dirty="0" err="1"/>
              <a:t>Phos</a:t>
            </a:r>
            <a:r>
              <a:rPr lang="en-US" sz="3200" dirty="0"/>
              <a:t> Lo dose incorrect</a:t>
            </a:r>
          </a:p>
          <a:p>
            <a:r>
              <a:rPr lang="en-US" sz="3200" dirty="0" err="1"/>
              <a:t>Catapress</a:t>
            </a:r>
            <a:r>
              <a:rPr lang="en-US" sz="3200" dirty="0"/>
              <a:t> frequency incorrect</a:t>
            </a:r>
          </a:p>
          <a:p>
            <a:r>
              <a:rPr lang="en-US" sz="3200" dirty="0" err="1"/>
              <a:t>Prezista</a:t>
            </a:r>
            <a:r>
              <a:rPr lang="en-US" sz="3200" dirty="0"/>
              <a:t> dose incorrect </a:t>
            </a:r>
          </a:p>
          <a:p>
            <a:r>
              <a:rPr lang="en-US" sz="3200" dirty="0"/>
              <a:t>Aspirin, Amlodipine, Omeprazole omitted</a:t>
            </a:r>
          </a:p>
          <a:p>
            <a:endParaRPr lang="en-US" dirty="0"/>
          </a:p>
        </p:txBody>
      </p:sp>
      <p:sp>
        <p:nvSpPr>
          <p:cNvPr id="7" name="Rectangle 6"/>
          <p:cNvSpPr/>
          <p:nvPr/>
        </p:nvSpPr>
        <p:spPr>
          <a:xfrm>
            <a:off x="2819400" y="1752600"/>
            <a:ext cx="12192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Content Placeholder 9"/>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609600" y="1524000"/>
            <a:ext cx="3569005" cy="4681538"/>
          </a:xfrm>
        </p:spPr>
      </p:pic>
    </p:spTree>
    <p:extLst>
      <p:ext uri="{BB962C8B-B14F-4D97-AF65-F5344CB8AC3E}">
        <p14:creationId xmlns:p14="http://schemas.microsoft.com/office/powerpoint/2010/main" val="81897624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Hospital Orders</a:t>
            </a:r>
          </a:p>
        </p:txBody>
      </p:sp>
      <p:sp>
        <p:nvSpPr>
          <p:cNvPr id="3" name="Footer Placeholder 2"/>
          <p:cNvSpPr>
            <a:spLocks noGrp="1"/>
          </p:cNvSpPr>
          <p:nvPr>
            <p:ph type="ftr" sz="quarter" idx="11"/>
          </p:nvPr>
        </p:nvSpPr>
        <p:spPr>
          <a:xfrm>
            <a:off x="2743200" y="6403625"/>
            <a:ext cx="3581400" cy="365760"/>
          </a:xfrm>
        </p:spPr>
        <p:txBody>
          <a:bodyPr/>
          <a:lstStyle/>
          <a:p>
            <a:pPr algn="ctr"/>
            <a:r>
              <a:rPr lang="en-US" smtClean="0"/>
              <a:t>© 2012  Jewish Healthcare Foundation</a:t>
            </a:r>
            <a:endParaRPr lang="en-US"/>
          </a:p>
        </p:txBody>
      </p:sp>
      <p:sp>
        <p:nvSpPr>
          <p:cNvPr id="5" name="Content Placeholder 4"/>
          <p:cNvSpPr>
            <a:spLocks noGrp="1"/>
          </p:cNvSpPr>
          <p:nvPr>
            <p:ph sz="half" idx="2"/>
          </p:nvPr>
        </p:nvSpPr>
        <p:spPr/>
        <p:txBody>
          <a:bodyPr/>
          <a:lstStyle/>
          <a:p>
            <a:r>
              <a:rPr lang="en-US" sz="2400" dirty="0"/>
              <a:t>Labetalol dose different from home dose</a:t>
            </a:r>
          </a:p>
          <a:p>
            <a:pPr lvl="1"/>
            <a:r>
              <a:rPr lang="en-US" sz="2000" dirty="0"/>
              <a:t>May have been changed secondary to hypotension</a:t>
            </a:r>
          </a:p>
          <a:p>
            <a:pPr lvl="1"/>
            <a:r>
              <a:rPr lang="en-US" sz="2000" dirty="0"/>
              <a:t>200mg BID dose is default in Sunrise</a:t>
            </a:r>
          </a:p>
          <a:p>
            <a:r>
              <a:rPr lang="en-US" sz="2400" dirty="0" err="1"/>
              <a:t>Prezista</a:t>
            </a:r>
            <a:r>
              <a:rPr lang="en-US" sz="2400" dirty="0"/>
              <a:t> was not ordered only </a:t>
            </a:r>
            <a:r>
              <a:rPr lang="en-US" sz="2400" dirty="0" err="1"/>
              <a:t>Norvir</a:t>
            </a:r>
            <a:r>
              <a:rPr lang="en-US" sz="2400" dirty="0"/>
              <a:t> was ordered</a:t>
            </a:r>
          </a:p>
          <a:p>
            <a:pPr lvl="1"/>
            <a:r>
              <a:rPr lang="en-US" sz="2000" dirty="0" err="1"/>
              <a:t>Prezista</a:t>
            </a:r>
            <a:r>
              <a:rPr lang="en-US" sz="2000" dirty="0"/>
              <a:t> 600mg is non-formulary</a:t>
            </a:r>
          </a:p>
          <a:p>
            <a:pPr lvl="1"/>
            <a:r>
              <a:rPr lang="en-US" sz="2000" dirty="0" err="1"/>
              <a:t>Prezista</a:t>
            </a:r>
            <a:r>
              <a:rPr lang="en-US" sz="2000" dirty="0"/>
              <a:t> 800mg dose is default in Sunrise</a:t>
            </a:r>
          </a:p>
          <a:p>
            <a:pPr marL="0" indent="0">
              <a:buNone/>
            </a:pPr>
            <a:endParaRPr lang="en-US" dirty="0"/>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1371600"/>
            <a:ext cx="4057650" cy="4911409"/>
          </a:xfrm>
          <a:prstGeom prst="rect">
            <a:avLst/>
          </a:prstGeom>
        </p:spPr>
      </p:pic>
    </p:spTree>
    <p:extLst>
      <p:ext uri="{BB962C8B-B14F-4D97-AF65-F5344CB8AC3E}">
        <p14:creationId xmlns:p14="http://schemas.microsoft.com/office/powerpoint/2010/main" val="234124273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Discharge Orders</a:t>
            </a:r>
          </a:p>
        </p:txBody>
      </p:sp>
      <p:sp>
        <p:nvSpPr>
          <p:cNvPr id="3" name="Footer Placeholder 2"/>
          <p:cNvSpPr>
            <a:spLocks noGrp="1"/>
          </p:cNvSpPr>
          <p:nvPr>
            <p:ph type="ftr" sz="quarter" idx="11"/>
          </p:nvPr>
        </p:nvSpPr>
        <p:spPr>
          <a:xfrm>
            <a:off x="2667000" y="6403625"/>
            <a:ext cx="3581400" cy="365760"/>
          </a:xfrm>
        </p:spPr>
        <p:txBody>
          <a:bodyPr/>
          <a:lstStyle/>
          <a:p>
            <a:pPr algn="ctr"/>
            <a:r>
              <a:rPr lang="en-US" dirty="0" smtClean="0"/>
              <a:t>© 2012  Jewish Healthcare Foundation</a:t>
            </a:r>
            <a:endParaRPr lang="en-US" dirty="0"/>
          </a:p>
        </p:txBody>
      </p:sp>
      <p:sp>
        <p:nvSpPr>
          <p:cNvPr id="5" name="Content Placeholder 4"/>
          <p:cNvSpPr>
            <a:spLocks noGrp="1"/>
          </p:cNvSpPr>
          <p:nvPr>
            <p:ph sz="half" idx="2"/>
          </p:nvPr>
        </p:nvSpPr>
        <p:spPr/>
        <p:txBody>
          <a:bodyPr>
            <a:noAutofit/>
          </a:bodyPr>
          <a:lstStyle/>
          <a:p>
            <a:pPr>
              <a:lnSpc>
                <a:spcPct val="90000"/>
              </a:lnSpc>
            </a:pPr>
            <a:r>
              <a:rPr lang="en-US" dirty="0" err="1"/>
              <a:t>Phos</a:t>
            </a:r>
            <a:r>
              <a:rPr lang="en-US" dirty="0"/>
              <a:t> Lo dose is incorrect</a:t>
            </a:r>
          </a:p>
          <a:p>
            <a:pPr>
              <a:lnSpc>
                <a:spcPct val="90000"/>
              </a:lnSpc>
            </a:pPr>
            <a:r>
              <a:rPr lang="en-US" dirty="0" err="1"/>
              <a:t>Catapress</a:t>
            </a:r>
            <a:r>
              <a:rPr lang="en-US" dirty="0"/>
              <a:t> frequency is incorrect</a:t>
            </a:r>
          </a:p>
          <a:p>
            <a:pPr>
              <a:lnSpc>
                <a:spcPct val="90000"/>
              </a:lnSpc>
            </a:pPr>
            <a:r>
              <a:rPr lang="en-US" dirty="0" err="1"/>
              <a:t>Prezista</a:t>
            </a:r>
            <a:r>
              <a:rPr lang="en-US" dirty="0"/>
              <a:t> dose is incorrect</a:t>
            </a:r>
          </a:p>
          <a:p>
            <a:pPr>
              <a:lnSpc>
                <a:spcPct val="90000"/>
              </a:lnSpc>
            </a:pPr>
            <a:r>
              <a:rPr lang="en-US" dirty="0" err="1"/>
              <a:t>Isentress</a:t>
            </a:r>
            <a:r>
              <a:rPr lang="en-US" dirty="0"/>
              <a:t> dose is incorrect</a:t>
            </a:r>
          </a:p>
          <a:p>
            <a:pPr>
              <a:lnSpc>
                <a:spcPct val="90000"/>
              </a:lnSpc>
            </a:pPr>
            <a:r>
              <a:rPr lang="en-US" dirty="0"/>
              <a:t>Norvasc dose is incorrect</a:t>
            </a:r>
          </a:p>
          <a:p>
            <a:pPr>
              <a:lnSpc>
                <a:spcPct val="90000"/>
              </a:lnSpc>
            </a:pPr>
            <a:r>
              <a:rPr lang="en-US" dirty="0" err="1"/>
              <a:t>Norvir</a:t>
            </a:r>
            <a:r>
              <a:rPr lang="en-US" dirty="0"/>
              <a:t> is missing from list and should be given with </a:t>
            </a:r>
            <a:r>
              <a:rPr lang="en-US" dirty="0" err="1"/>
              <a:t>Prezista</a:t>
            </a:r>
            <a:endParaRPr lang="en-US" dirty="0"/>
          </a:p>
          <a:p>
            <a:pPr>
              <a:lnSpc>
                <a:spcPct val="90000"/>
              </a:lnSpc>
            </a:pPr>
            <a:r>
              <a:rPr lang="en-US" dirty="0"/>
              <a:t>Aspirin and Omeprazole also omitted </a:t>
            </a: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 y="1447799"/>
            <a:ext cx="3800475" cy="4867275"/>
          </a:xfrm>
          <a:prstGeom prst="rect">
            <a:avLst/>
          </a:prstGeom>
        </p:spPr>
      </p:pic>
    </p:spTree>
    <p:extLst>
      <p:ext uri="{BB962C8B-B14F-4D97-AF65-F5344CB8AC3E}">
        <p14:creationId xmlns:p14="http://schemas.microsoft.com/office/powerpoint/2010/main" val="70661392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Administration Record</a:t>
            </a:r>
          </a:p>
        </p:txBody>
      </p:sp>
      <p:sp>
        <p:nvSpPr>
          <p:cNvPr id="3" name="Footer Placeholder 2"/>
          <p:cNvSpPr>
            <a:spLocks noGrp="1"/>
          </p:cNvSpPr>
          <p:nvPr>
            <p:ph type="ftr" sz="quarter" idx="11"/>
          </p:nvPr>
        </p:nvSpPr>
        <p:spPr>
          <a:xfrm>
            <a:off x="2667000" y="6403625"/>
            <a:ext cx="3581400" cy="365760"/>
          </a:xfrm>
        </p:spPr>
        <p:txBody>
          <a:bodyPr/>
          <a:lstStyle/>
          <a:p>
            <a:pPr algn="ctr"/>
            <a:r>
              <a:rPr lang="en-US" dirty="0" smtClean="0"/>
              <a:t>© 2012  Jewish Healthcare Foundation</a:t>
            </a:r>
            <a:endParaRPr lang="en-US" dirty="0"/>
          </a:p>
        </p:txBody>
      </p:sp>
      <p:sp>
        <p:nvSpPr>
          <p:cNvPr id="5" name="Content Placeholder 4"/>
          <p:cNvSpPr>
            <a:spLocks noGrp="1"/>
          </p:cNvSpPr>
          <p:nvPr>
            <p:ph sz="half" idx="2"/>
          </p:nvPr>
        </p:nvSpPr>
        <p:spPr>
          <a:xfrm>
            <a:off x="4800600" y="1566672"/>
            <a:ext cx="4038600" cy="4681728"/>
          </a:xfrm>
        </p:spPr>
        <p:txBody>
          <a:bodyPr>
            <a:normAutofit/>
          </a:bodyPr>
          <a:lstStyle/>
          <a:p>
            <a:r>
              <a:rPr lang="en-US" sz="2600" dirty="0"/>
              <a:t>Medications that were given the morning of 10/6/11 were written on a paper towel and documented in MAR</a:t>
            </a:r>
            <a:r>
              <a:rPr lang="en-US" sz="2600" dirty="0" smtClean="0"/>
              <a:t>.</a:t>
            </a:r>
          </a:p>
          <a:p>
            <a:pPr marL="0" indent="0">
              <a:buNone/>
            </a:pPr>
            <a:endParaRPr lang="en-US" sz="2600" dirty="0"/>
          </a:p>
          <a:p>
            <a:r>
              <a:rPr lang="en-US" sz="2600" dirty="0" err="1"/>
              <a:t>Prezista</a:t>
            </a:r>
            <a:r>
              <a:rPr lang="en-US" sz="2600" dirty="0"/>
              <a:t> was not given because it was not ordered. </a:t>
            </a:r>
          </a:p>
          <a:p>
            <a:endParaRPr lang="en-US" sz="2600" dirty="0"/>
          </a:p>
        </p:txBody>
      </p:sp>
      <p:pic>
        <p:nvPicPr>
          <p:cNvPr id="6" name="Picture 6"/>
          <p:cNvPicPr>
            <a:picLocks noGrp="1" noChangeAspect="1" noChangeArrowheads="1"/>
          </p:cNvPicPr>
          <p:nvPr>
            <p:ph sz="half" idx="1"/>
          </p:nvPr>
        </p:nvPicPr>
        <p:blipFill>
          <a:blip r:embed="rId2" cstate="email">
            <a:lum contrast="-2000"/>
            <a:extLst>
              <a:ext uri="{28A0092B-C50C-407E-A947-70E740481C1C}">
                <a14:useLocalDpi xmlns:a14="http://schemas.microsoft.com/office/drawing/2010/main"/>
              </a:ext>
            </a:extLst>
          </a:blip>
          <a:srcRect/>
          <a:stretch>
            <a:fillRect/>
          </a:stretch>
        </p:blipFill>
        <p:spPr>
          <a:xfrm rot="10800000">
            <a:off x="301625" y="1524000"/>
            <a:ext cx="4038600" cy="46482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78918330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noAutofit/>
          </a:bodyPr>
          <a:lstStyle/>
          <a:p>
            <a:r>
              <a:rPr lang="en-US" sz="3600" dirty="0" smtClean="0">
                <a:solidFill>
                  <a:schemeClr val="accent3">
                    <a:lumMod val="75000"/>
                  </a:schemeClr>
                </a:solidFill>
              </a:rPr>
              <a:t>When Things Go Wrong</a:t>
            </a:r>
          </a:p>
        </p:txBody>
      </p:sp>
      <p:sp>
        <p:nvSpPr>
          <p:cNvPr id="32771" name="Rectangle 3"/>
          <p:cNvSpPr>
            <a:spLocks noGrp="1" noChangeArrowheads="1"/>
          </p:cNvSpPr>
          <p:nvPr>
            <p:ph type="body" idx="1"/>
          </p:nvPr>
        </p:nvSpPr>
        <p:spPr>
          <a:xfrm>
            <a:off x="533400" y="2133600"/>
            <a:ext cx="7250113" cy="3113087"/>
          </a:xfrm>
        </p:spPr>
        <p:txBody>
          <a:bodyPr>
            <a:normAutofit/>
          </a:bodyPr>
          <a:lstStyle/>
          <a:p>
            <a:r>
              <a:rPr lang="en-US" sz="3200" dirty="0" smtClean="0"/>
              <a:t>Patients suffer</a:t>
            </a:r>
          </a:p>
          <a:p>
            <a:r>
              <a:rPr lang="en-US" sz="3200" dirty="0" smtClean="0"/>
              <a:t>Families suffer</a:t>
            </a:r>
          </a:p>
          <a:p>
            <a:r>
              <a:rPr lang="en-US" sz="3200" dirty="0" smtClean="0"/>
              <a:t>Staff suffer</a:t>
            </a:r>
          </a:p>
          <a:p>
            <a:r>
              <a:rPr lang="en-US" sz="3200" dirty="0" smtClean="0"/>
              <a:t>Community suffers</a:t>
            </a:r>
          </a:p>
          <a:p>
            <a:r>
              <a:rPr lang="en-US" sz="3200" dirty="0" smtClean="0"/>
              <a:t>Costs increase</a:t>
            </a:r>
          </a:p>
          <a:p>
            <a:pPr>
              <a:lnSpc>
                <a:spcPct val="140000"/>
              </a:lnSpc>
              <a:buFontTx/>
              <a:buNone/>
            </a:pPr>
            <a:endParaRPr lang="en-US" sz="3200" dirty="0" smtClean="0"/>
          </a:p>
        </p:txBody>
      </p:sp>
      <p:sp>
        <p:nvSpPr>
          <p:cNvPr id="4" name="Footer Placeholder 2"/>
          <p:cNvSpPr>
            <a:spLocks noGrp="1"/>
          </p:cNvSpPr>
          <p:nvPr>
            <p:ph type="ftr" sz="quarter" idx="4294967295"/>
          </p:nvPr>
        </p:nvSpPr>
        <p:spPr>
          <a:xfrm>
            <a:off x="2819400" y="6324600"/>
            <a:ext cx="3581400" cy="365760"/>
          </a:xfrm>
          <a:prstGeom prst="rect">
            <a:avLst/>
          </a:prstGeom>
        </p:spPr>
        <p:txBody>
          <a:bodyPr vert="horz" anchor="b"/>
          <a:lstStyle>
            <a:lvl1pPr algn="l" eaLnBrk="1" latinLnBrk="0" hangingPunct="1">
              <a:defRPr kumimoji="0" sz="1200">
                <a:solidFill>
                  <a:srgbClr val="FFFFFF"/>
                </a:solidFill>
              </a:defRPr>
            </a:lvl1pPr>
          </a:lstStyle>
          <a:p>
            <a:pPr algn="ctr"/>
            <a:r>
              <a:rPr lang="en-US" dirty="0" smtClean="0"/>
              <a:t>© 2012  Jewish Healthcare Foundation</a:t>
            </a:r>
            <a:endParaRPr lang="en-US" dirty="0"/>
          </a:p>
        </p:txBody>
      </p:sp>
      <p:pic>
        <p:nvPicPr>
          <p:cNvPr id="6" name="Picture 3" descr="C:\Users\jcondel\AppData\Local\Microsoft\Windows\Temporary Internet Files\Content.IE5\HJYCJROK\MC900078739[1].wmf"/>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583183" y="2362200"/>
            <a:ext cx="843664" cy="1765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273900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84048"/>
            <a:ext cx="8534400" cy="758952"/>
          </a:xfrm>
        </p:spPr>
        <p:txBody>
          <a:bodyPr rtlCol="0">
            <a:normAutofit fontScale="90000"/>
          </a:bodyPr>
          <a:lstStyle/>
          <a:p>
            <a:pPr eaLnBrk="1" fontAlgn="auto" hangingPunct="1">
              <a:spcAft>
                <a:spcPts val="0"/>
              </a:spcAft>
              <a:defRPr/>
            </a:pPr>
            <a:r>
              <a:rPr lang="en-US" dirty="0" smtClean="0">
                <a:solidFill>
                  <a:schemeClr val="accent3">
                    <a:lumMod val="75000"/>
                  </a:schemeClr>
                </a:solidFill>
              </a:rPr>
              <a:t>Toyota Lean Production System:</a:t>
            </a:r>
            <a:br>
              <a:rPr lang="en-US" dirty="0" smtClean="0">
                <a:solidFill>
                  <a:schemeClr val="accent3">
                    <a:lumMod val="75000"/>
                  </a:schemeClr>
                </a:solidFill>
              </a:rPr>
            </a:br>
            <a:r>
              <a:rPr lang="en-US" i="1" dirty="0" smtClean="0">
                <a:solidFill>
                  <a:schemeClr val="accent3">
                    <a:lumMod val="75000"/>
                  </a:schemeClr>
                </a:solidFill>
              </a:rPr>
              <a:t>Beyond the Assembly Line</a:t>
            </a:r>
            <a:endParaRPr lang="en-US" i="1" dirty="0">
              <a:solidFill>
                <a:schemeClr val="accent3">
                  <a:lumMod val="75000"/>
                </a:schemeClr>
              </a:solidFill>
            </a:endParaRPr>
          </a:p>
        </p:txBody>
      </p:sp>
      <p:sp>
        <p:nvSpPr>
          <p:cNvPr id="3" name="Content Placeholder 2"/>
          <p:cNvSpPr>
            <a:spLocks noGrp="1"/>
          </p:cNvSpPr>
          <p:nvPr>
            <p:ph idx="1"/>
          </p:nvPr>
        </p:nvSpPr>
        <p:spPr>
          <a:xfrm>
            <a:off x="685800" y="1600200"/>
            <a:ext cx="5638800" cy="4572000"/>
          </a:xfrm>
        </p:spPr>
        <p:txBody>
          <a:bodyPr rtlCol="0">
            <a:normAutofit lnSpcReduction="10000"/>
          </a:bodyPr>
          <a:lstStyle/>
          <a:p>
            <a:pPr eaLnBrk="1" fontAlgn="auto" hangingPunct="1">
              <a:spcAft>
                <a:spcPts val="0"/>
              </a:spcAft>
              <a:buFont typeface="Arial" pitchFamily="34" charset="0"/>
              <a:buChar char="•"/>
              <a:defRPr/>
            </a:pPr>
            <a:r>
              <a:rPr lang="en-US" sz="2400" dirty="0" smtClean="0"/>
              <a:t>Root cause analysis (“5 Whys”)</a:t>
            </a:r>
          </a:p>
          <a:p>
            <a:pPr eaLnBrk="1" fontAlgn="auto" hangingPunct="1">
              <a:spcAft>
                <a:spcPts val="0"/>
              </a:spcAft>
              <a:buFont typeface="Arial" pitchFamily="34" charset="0"/>
              <a:buChar char="•"/>
              <a:defRPr/>
            </a:pPr>
            <a:r>
              <a:rPr lang="en-US" sz="2400" dirty="0" smtClean="0"/>
              <a:t>Organize the work area (“5-S”)</a:t>
            </a:r>
          </a:p>
          <a:p>
            <a:pPr eaLnBrk="1" fontAlgn="auto" hangingPunct="1">
              <a:spcAft>
                <a:spcPts val="0"/>
              </a:spcAft>
              <a:buFont typeface="Arial" pitchFamily="34" charset="0"/>
              <a:buChar char="•"/>
              <a:defRPr/>
            </a:pPr>
            <a:r>
              <a:rPr lang="en-US" sz="2400" dirty="0" smtClean="0"/>
              <a:t>Concise communication (“A-3”)</a:t>
            </a:r>
          </a:p>
          <a:p>
            <a:pPr eaLnBrk="1" fontAlgn="auto" hangingPunct="1">
              <a:spcAft>
                <a:spcPts val="0"/>
              </a:spcAft>
              <a:buFont typeface="Arial" pitchFamily="34" charset="0"/>
              <a:buChar char="•"/>
              <a:defRPr/>
            </a:pPr>
            <a:r>
              <a:rPr lang="en-US" sz="2400" dirty="0" smtClean="0"/>
              <a:t>Active involvement of managers</a:t>
            </a:r>
          </a:p>
          <a:p>
            <a:pPr lvl="2" eaLnBrk="1" fontAlgn="auto" hangingPunct="1">
              <a:spcAft>
                <a:spcPts val="0"/>
              </a:spcAft>
              <a:buClr>
                <a:schemeClr val="accent2">
                  <a:lumMod val="75000"/>
                </a:schemeClr>
              </a:buClr>
              <a:buFont typeface="Courier New" pitchFamily="49" charset="0"/>
              <a:buChar char="o"/>
              <a:defRPr/>
            </a:pPr>
            <a:r>
              <a:rPr lang="en-US" dirty="0" smtClean="0"/>
              <a:t>“Go and see”</a:t>
            </a:r>
          </a:p>
          <a:p>
            <a:pPr lvl="2" eaLnBrk="1" fontAlgn="auto" hangingPunct="1">
              <a:spcAft>
                <a:spcPts val="0"/>
              </a:spcAft>
              <a:buClr>
                <a:schemeClr val="accent2">
                  <a:lumMod val="75000"/>
                </a:schemeClr>
              </a:buClr>
              <a:buFont typeface="Courier New" pitchFamily="49" charset="0"/>
              <a:buChar char="o"/>
              <a:defRPr/>
            </a:pPr>
            <a:r>
              <a:rPr lang="en-US" dirty="0" smtClean="0"/>
              <a:t>“</a:t>
            </a:r>
            <a:r>
              <a:rPr lang="en-US" i="1" dirty="0" err="1" smtClean="0"/>
              <a:t>Gemba</a:t>
            </a:r>
            <a:r>
              <a:rPr lang="en-US" dirty="0" smtClean="0"/>
              <a:t> walk” </a:t>
            </a:r>
          </a:p>
          <a:p>
            <a:pPr eaLnBrk="1" fontAlgn="auto" hangingPunct="1">
              <a:spcAft>
                <a:spcPts val="0"/>
              </a:spcAft>
              <a:buFont typeface="Arial" pitchFamily="34" charset="0"/>
              <a:buChar char="•"/>
              <a:defRPr/>
            </a:pPr>
            <a:r>
              <a:rPr lang="en-US" sz="2400" dirty="0" smtClean="0"/>
              <a:t>Intense respect for the employee:</a:t>
            </a:r>
          </a:p>
          <a:p>
            <a:pPr lvl="2" eaLnBrk="1" fontAlgn="auto" hangingPunct="1">
              <a:spcAft>
                <a:spcPts val="0"/>
              </a:spcAft>
              <a:buClr>
                <a:schemeClr val="accent2">
                  <a:lumMod val="75000"/>
                </a:schemeClr>
              </a:buClr>
              <a:buFont typeface="Courier New" pitchFamily="49" charset="0"/>
              <a:buChar char="o"/>
              <a:defRPr/>
            </a:pPr>
            <a:r>
              <a:rPr lang="en-US" dirty="0" smtClean="0"/>
              <a:t>Every employee has what they need, when they need it </a:t>
            </a:r>
          </a:p>
          <a:p>
            <a:pPr lvl="2" eaLnBrk="1" fontAlgn="auto" hangingPunct="1">
              <a:spcAft>
                <a:spcPts val="0"/>
              </a:spcAft>
              <a:buClr>
                <a:schemeClr val="accent2">
                  <a:lumMod val="75000"/>
                </a:schemeClr>
              </a:buClr>
              <a:buFont typeface="Courier New" pitchFamily="49" charset="0"/>
              <a:buChar char="o"/>
              <a:defRPr/>
            </a:pPr>
            <a:r>
              <a:rPr lang="en-US" dirty="0" smtClean="0"/>
              <a:t>Career development</a:t>
            </a:r>
          </a:p>
          <a:p>
            <a:pPr lvl="2" eaLnBrk="1" fontAlgn="auto" hangingPunct="1">
              <a:spcAft>
                <a:spcPts val="0"/>
              </a:spcAft>
              <a:buClr>
                <a:schemeClr val="accent2">
                  <a:lumMod val="75000"/>
                </a:schemeClr>
              </a:buClr>
              <a:buFont typeface="Courier New" pitchFamily="49" charset="0"/>
              <a:buChar char="o"/>
              <a:defRPr/>
            </a:pPr>
            <a:r>
              <a:rPr lang="en-US" dirty="0" smtClean="0"/>
              <a:t>“No-layoff” policy</a:t>
            </a:r>
          </a:p>
          <a:p>
            <a:pPr eaLnBrk="1" fontAlgn="auto" hangingPunct="1">
              <a:spcAft>
                <a:spcPts val="0"/>
              </a:spcAft>
              <a:buFont typeface="Arial" pitchFamily="34" charset="0"/>
              <a:buChar char="•"/>
              <a:defRPr/>
            </a:pPr>
            <a:r>
              <a:rPr lang="en-US" sz="2400" dirty="0" smtClean="0"/>
              <a:t>Team problem solving (</a:t>
            </a:r>
            <a:r>
              <a:rPr lang="en-US" sz="2400" i="1" dirty="0" smtClean="0"/>
              <a:t>kaizen</a:t>
            </a:r>
            <a:r>
              <a:rPr lang="en-US" sz="2400" dirty="0" smtClean="0"/>
              <a:t>)</a:t>
            </a:r>
          </a:p>
          <a:p>
            <a:pPr eaLnBrk="1" fontAlgn="auto" hangingPunct="1">
              <a:spcAft>
                <a:spcPts val="0"/>
              </a:spcAft>
              <a:buFont typeface="Arial" pitchFamily="34" charset="0"/>
              <a:buChar char="•"/>
              <a:defRPr/>
            </a:pPr>
            <a:endParaRPr lang="en-US" dirty="0" smtClean="0"/>
          </a:p>
          <a:p>
            <a:pPr eaLnBrk="1" fontAlgn="auto" hangingPunct="1">
              <a:spcAft>
                <a:spcPts val="0"/>
              </a:spcAft>
              <a:buFont typeface="Arial" pitchFamily="34" charset="0"/>
              <a:buChar char="•"/>
              <a:defRPr/>
            </a:pPr>
            <a:endParaRPr lang="en-US" dirty="0" smtClean="0"/>
          </a:p>
          <a:p>
            <a:pPr eaLnBrk="1" fontAlgn="auto" hangingPunct="1">
              <a:spcAft>
                <a:spcPts val="0"/>
              </a:spcAft>
              <a:buFont typeface="Arial" pitchFamily="34" charset="0"/>
              <a:buChar char="•"/>
              <a:defRPr/>
            </a:pPr>
            <a:endParaRPr lang="en-US" dirty="0"/>
          </a:p>
        </p:txBody>
      </p:sp>
      <p:pic>
        <p:nvPicPr>
          <p:cNvPr id="8196"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562600" y="1524000"/>
            <a:ext cx="2590800" cy="173220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8197" name="Picture 3"/>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096000" y="3670954"/>
            <a:ext cx="2667000" cy="167811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Footer Placeholder 2"/>
          <p:cNvSpPr>
            <a:spLocks noGrp="1"/>
          </p:cNvSpPr>
          <p:nvPr>
            <p:ph type="ftr" sz="quarter" idx="4294967295"/>
          </p:nvPr>
        </p:nvSpPr>
        <p:spPr>
          <a:xfrm>
            <a:off x="2819400" y="6324600"/>
            <a:ext cx="3581400" cy="365760"/>
          </a:xfrm>
          <a:prstGeom prst="rect">
            <a:avLst/>
          </a:prstGeom>
        </p:spPr>
        <p:txBody>
          <a:bodyPr vert="horz" anchor="b"/>
          <a:lstStyle>
            <a:lvl1pPr algn="l" eaLnBrk="1" latinLnBrk="0" hangingPunct="1">
              <a:defRPr kumimoji="0" sz="1200">
                <a:solidFill>
                  <a:srgbClr val="FFFFFF"/>
                </a:solidFill>
              </a:defRPr>
            </a:lvl1pPr>
          </a:lstStyle>
          <a:p>
            <a:pPr algn="ctr"/>
            <a:r>
              <a:rPr lang="en-US" dirty="0" smtClean="0"/>
              <a:t>© 2012  Jewish Healthcare Foundation</a:t>
            </a:r>
            <a:endParaRPr lang="en-US" dirty="0"/>
          </a:p>
        </p:txBody>
      </p:sp>
    </p:spTree>
    <p:extLst>
      <p:ext uri="{BB962C8B-B14F-4D97-AF65-F5344CB8AC3E}">
        <p14:creationId xmlns:p14="http://schemas.microsoft.com/office/powerpoint/2010/main" val="124090983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609600" y="381000"/>
            <a:ext cx="7848600" cy="609600"/>
          </a:xfrm>
        </p:spPr>
        <p:txBody>
          <a:bodyPr>
            <a:noAutofit/>
          </a:bodyPr>
          <a:lstStyle/>
          <a:p>
            <a:pPr eaLnBrk="1" hangingPunct="1"/>
            <a:r>
              <a:rPr lang="en-US" sz="3600" dirty="0" smtClean="0">
                <a:solidFill>
                  <a:schemeClr val="accent3">
                    <a:lumMod val="75000"/>
                  </a:schemeClr>
                </a:solidFill>
              </a:rPr>
              <a:t>Meeting Needs in an Ideal Way</a:t>
            </a:r>
          </a:p>
        </p:txBody>
      </p:sp>
      <p:sp>
        <p:nvSpPr>
          <p:cNvPr id="28675" name="Rectangle 3"/>
          <p:cNvSpPr>
            <a:spLocks noGrp="1" noChangeArrowheads="1"/>
          </p:cNvSpPr>
          <p:nvPr>
            <p:ph type="body" idx="1"/>
          </p:nvPr>
        </p:nvSpPr>
        <p:spPr>
          <a:xfrm>
            <a:off x="1293813" y="1598613"/>
            <a:ext cx="6402387" cy="5105400"/>
          </a:xfrm>
        </p:spPr>
        <p:txBody>
          <a:bodyPr/>
          <a:lstStyle/>
          <a:p>
            <a:pPr eaLnBrk="1" hangingPunct="1">
              <a:lnSpc>
                <a:spcPct val="80000"/>
              </a:lnSpc>
            </a:pPr>
            <a:r>
              <a:rPr lang="en-US" sz="2600" dirty="0" smtClean="0"/>
              <a:t>Defect free: exactly what the patient needs</a:t>
            </a:r>
          </a:p>
          <a:p>
            <a:pPr eaLnBrk="1" hangingPunct="1">
              <a:lnSpc>
                <a:spcPct val="80000"/>
              </a:lnSpc>
            </a:pPr>
            <a:r>
              <a:rPr lang="en-US" sz="2600" dirty="0" smtClean="0"/>
              <a:t>1 x 1: customized to each individual patient</a:t>
            </a:r>
          </a:p>
          <a:p>
            <a:pPr eaLnBrk="1" hangingPunct="1">
              <a:lnSpc>
                <a:spcPct val="80000"/>
              </a:lnSpc>
            </a:pPr>
            <a:r>
              <a:rPr lang="en-US" sz="2600" dirty="0" smtClean="0"/>
              <a:t>On demand</a:t>
            </a:r>
          </a:p>
          <a:p>
            <a:pPr eaLnBrk="1" hangingPunct="1">
              <a:lnSpc>
                <a:spcPct val="80000"/>
              </a:lnSpc>
            </a:pPr>
            <a:r>
              <a:rPr lang="en-US" sz="2600" dirty="0" smtClean="0"/>
              <a:t>Delivered immediately</a:t>
            </a:r>
          </a:p>
          <a:p>
            <a:pPr eaLnBrk="1" hangingPunct="1">
              <a:lnSpc>
                <a:spcPct val="80000"/>
              </a:lnSpc>
            </a:pPr>
            <a:r>
              <a:rPr lang="en-US" sz="2600" dirty="0" smtClean="0"/>
              <a:t>No waste</a:t>
            </a:r>
          </a:p>
          <a:p>
            <a:pPr eaLnBrk="1" hangingPunct="1">
              <a:lnSpc>
                <a:spcPct val="80000"/>
              </a:lnSpc>
            </a:pPr>
            <a:r>
              <a:rPr lang="en-US" sz="2600" dirty="0" smtClean="0"/>
              <a:t>Safe for patients, staff and providers</a:t>
            </a:r>
          </a:p>
          <a:p>
            <a:pPr lvl="1" eaLnBrk="1" hangingPunct="1">
              <a:lnSpc>
                <a:spcPct val="80000"/>
              </a:lnSpc>
            </a:pPr>
            <a:r>
              <a:rPr lang="en-US" sz="2200" dirty="0" smtClean="0"/>
              <a:t>Physically, Emotionally, &amp; Professionally</a:t>
            </a:r>
          </a:p>
        </p:txBody>
      </p:sp>
      <p:sp>
        <p:nvSpPr>
          <p:cNvPr id="5" name="TextBox 4"/>
          <p:cNvSpPr txBox="1"/>
          <p:nvPr/>
        </p:nvSpPr>
        <p:spPr>
          <a:xfrm>
            <a:off x="0" y="5105400"/>
            <a:ext cx="9144000" cy="523220"/>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n-US" sz="2800" dirty="0" smtClean="0"/>
              <a:t>Every patient, every time</a:t>
            </a:r>
            <a:endParaRPr lang="en-US" sz="2800" dirty="0"/>
          </a:p>
        </p:txBody>
      </p:sp>
      <p:sp>
        <p:nvSpPr>
          <p:cNvPr id="6" name="Footer Placeholder 2"/>
          <p:cNvSpPr txBox="1">
            <a:spLocks/>
          </p:cNvSpPr>
          <p:nvPr/>
        </p:nvSpPr>
        <p:spPr>
          <a:xfrm>
            <a:off x="2819400" y="6324600"/>
            <a:ext cx="3581400" cy="365760"/>
          </a:xfrm>
          <a:prstGeom prst="rect">
            <a:avLst/>
          </a:prstGeom>
        </p:spPr>
        <p:txBody>
          <a:bodyPr vert="horz" anchor="b"/>
          <a:lstStyle>
            <a:defPPr>
              <a:defRPr lang="en-US"/>
            </a:defPPr>
            <a:lvl1pPr marL="0" algn="l" defTabSz="914400" rtl="0" eaLnBrk="1" latinLnBrk="0" hangingPunct="1">
              <a:defRPr kumimoji="0" sz="1200"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mtClean="0"/>
              <a:t>© 2012  Jewish Healthcare Foundation</a:t>
            </a:r>
            <a:endParaRPr lang="en-US" dirty="0"/>
          </a:p>
        </p:txBody>
      </p:sp>
    </p:spTree>
    <p:extLst>
      <p:ext uri="{BB962C8B-B14F-4D97-AF65-F5344CB8AC3E}">
        <p14:creationId xmlns:p14="http://schemas.microsoft.com/office/powerpoint/2010/main" val="317455675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7" name="Rectangle 2"/>
          <p:cNvSpPr>
            <a:spLocks noGrp="1" noChangeArrowheads="1"/>
          </p:cNvSpPr>
          <p:nvPr>
            <p:ph type="title"/>
          </p:nvPr>
        </p:nvSpPr>
        <p:spPr>
          <a:xfrm>
            <a:off x="304800" y="228600"/>
            <a:ext cx="8534400" cy="758952"/>
          </a:xfrm>
          <a:noFill/>
        </p:spPr>
        <p:txBody>
          <a:bodyPr>
            <a:normAutofit/>
          </a:bodyPr>
          <a:lstStyle/>
          <a:p>
            <a:pPr eaLnBrk="1" hangingPunct="1"/>
            <a:r>
              <a:rPr lang="en-US" sz="3600" dirty="0" smtClean="0">
                <a:solidFill>
                  <a:schemeClr val="accent3">
                    <a:lumMod val="75000"/>
                  </a:schemeClr>
                </a:solidFill>
              </a:rPr>
              <a:t>Rules in Use: </a:t>
            </a:r>
            <a:r>
              <a:rPr lang="en-US" sz="3600" i="1" dirty="0" smtClean="0">
                <a:solidFill>
                  <a:schemeClr val="accent3">
                    <a:lumMod val="75000"/>
                  </a:schemeClr>
                </a:solidFill>
              </a:rPr>
              <a:t>Work Design Principles</a:t>
            </a:r>
          </a:p>
        </p:txBody>
      </p:sp>
      <p:sp>
        <p:nvSpPr>
          <p:cNvPr id="77828" name="Rectangle 3"/>
          <p:cNvSpPr>
            <a:spLocks noGrp="1" noChangeArrowheads="1"/>
          </p:cNvSpPr>
          <p:nvPr>
            <p:ph idx="1"/>
          </p:nvPr>
        </p:nvSpPr>
        <p:spPr>
          <a:xfrm>
            <a:off x="381000" y="1676400"/>
            <a:ext cx="8229600" cy="3763962"/>
          </a:xfrm>
          <a:noFill/>
        </p:spPr>
        <p:txBody>
          <a:bodyPr/>
          <a:lstStyle/>
          <a:p>
            <a:pPr eaLnBrk="1" hangingPunct="1">
              <a:lnSpc>
                <a:spcPct val="90000"/>
              </a:lnSpc>
            </a:pPr>
            <a:r>
              <a:rPr lang="en-US" dirty="0" smtClean="0"/>
              <a:t>Based on Toyota’s organizational culture and operations</a:t>
            </a:r>
          </a:p>
          <a:p>
            <a:pPr eaLnBrk="1" hangingPunct="1">
              <a:lnSpc>
                <a:spcPct val="90000"/>
              </a:lnSpc>
            </a:pPr>
            <a:r>
              <a:rPr lang="en-US" dirty="0" smtClean="0"/>
              <a:t>Focus on the system’s inter-workings</a:t>
            </a:r>
          </a:p>
          <a:p>
            <a:pPr eaLnBrk="1" hangingPunct="1">
              <a:lnSpc>
                <a:spcPct val="90000"/>
              </a:lnSpc>
            </a:pPr>
            <a:r>
              <a:rPr lang="en-US" dirty="0" smtClean="0"/>
              <a:t>Description of the </a:t>
            </a:r>
            <a:r>
              <a:rPr lang="en-US" i="1" dirty="0" smtClean="0"/>
              <a:t>secret recipe </a:t>
            </a:r>
            <a:r>
              <a:rPr lang="en-US" dirty="0" smtClean="0"/>
              <a:t>of TPS</a:t>
            </a:r>
          </a:p>
          <a:p>
            <a:pPr lvl="1" eaLnBrk="1" hangingPunct="1">
              <a:lnSpc>
                <a:spcPct val="90000"/>
              </a:lnSpc>
            </a:pPr>
            <a:r>
              <a:rPr lang="en-US" dirty="0" smtClean="0">
                <a:solidFill>
                  <a:srgbClr val="002060"/>
                </a:solidFill>
              </a:rPr>
              <a:t>DNA: a strong internal culture</a:t>
            </a:r>
          </a:p>
          <a:p>
            <a:pPr lvl="1" eaLnBrk="1" hangingPunct="1">
              <a:lnSpc>
                <a:spcPct val="90000"/>
              </a:lnSpc>
            </a:pPr>
            <a:r>
              <a:rPr lang="en-US" dirty="0" smtClean="0">
                <a:solidFill>
                  <a:srgbClr val="002060"/>
                </a:solidFill>
              </a:rPr>
              <a:t>Unwritten rules that govern work</a:t>
            </a:r>
          </a:p>
          <a:p>
            <a:pPr lvl="1" eaLnBrk="1" hangingPunct="1">
              <a:lnSpc>
                <a:spcPct val="90000"/>
              </a:lnSpc>
            </a:pPr>
            <a:r>
              <a:rPr lang="en-US" dirty="0" smtClean="0">
                <a:solidFill>
                  <a:srgbClr val="002060"/>
                </a:solidFill>
              </a:rPr>
              <a:t>“It’s about people being successful”.</a:t>
            </a:r>
          </a:p>
          <a:p>
            <a:pPr lvl="2">
              <a:lnSpc>
                <a:spcPct val="90000"/>
              </a:lnSpc>
            </a:pPr>
            <a:r>
              <a:rPr lang="en-US" dirty="0" smtClean="0"/>
              <a:t>Perfecting Patient Care</a:t>
            </a:r>
            <a:r>
              <a:rPr lang="en-US" dirty="0" smtClean="0">
                <a:latin typeface="Calibri"/>
                <a:cs typeface="Calibri"/>
              </a:rPr>
              <a:t>℠/ </a:t>
            </a:r>
            <a:r>
              <a:rPr lang="en-US" dirty="0" smtClean="0">
                <a:cs typeface="Calibri"/>
              </a:rPr>
              <a:t>Lean Healthcare Methodology</a:t>
            </a:r>
            <a:endParaRPr lang="en-US" dirty="0" smtClean="0"/>
          </a:p>
        </p:txBody>
      </p:sp>
      <p:pic>
        <p:nvPicPr>
          <p:cNvPr id="5" name="Picture 6" descr="C:\Users\jcondel\AppData\Local\Microsoft\Windows\Temporary Internet Files\Content.IE5\V1YGGW55\MC900078625[1].wmf"/>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635346" y="2133600"/>
            <a:ext cx="899054" cy="2729152"/>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graphicFrame>
        <p:nvGraphicFramePr>
          <p:cNvPr id="3" name="Diagram 2"/>
          <p:cNvGraphicFramePr/>
          <p:nvPr>
            <p:extLst>
              <p:ext uri="{D42A27DB-BD31-4B8C-83A1-F6EECF244321}">
                <p14:modId xmlns:p14="http://schemas.microsoft.com/office/powerpoint/2010/main" val="480194562"/>
              </p:ext>
            </p:extLst>
          </p:nvPr>
        </p:nvGraphicFramePr>
        <p:xfrm>
          <a:off x="3124200" y="5239287"/>
          <a:ext cx="4038600" cy="92333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Footer Placeholder 2"/>
          <p:cNvSpPr txBox="1">
            <a:spLocks/>
          </p:cNvSpPr>
          <p:nvPr/>
        </p:nvSpPr>
        <p:spPr>
          <a:xfrm>
            <a:off x="2819400" y="6324600"/>
            <a:ext cx="3581400" cy="365760"/>
          </a:xfrm>
          <a:prstGeom prst="rect">
            <a:avLst/>
          </a:prstGeom>
        </p:spPr>
        <p:txBody>
          <a:bodyPr vert="horz" anchor="b"/>
          <a:lstStyle>
            <a:defPPr>
              <a:defRPr lang="en-US"/>
            </a:defPPr>
            <a:lvl1pPr marL="0" algn="l" defTabSz="914400" rtl="0" eaLnBrk="1" latinLnBrk="0" hangingPunct="1">
              <a:defRPr kumimoji="0" sz="1200"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mtClean="0"/>
              <a:t>© 2012  Jewish Healthcare Foundation</a:t>
            </a:r>
            <a:endParaRPr lang="en-US" dirty="0"/>
          </a:p>
        </p:txBody>
      </p:sp>
    </p:spTree>
    <p:extLst>
      <p:ext uri="{BB962C8B-B14F-4D97-AF65-F5344CB8AC3E}">
        <p14:creationId xmlns:p14="http://schemas.microsoft.com/office/powerpoint/2010/main" val="400011705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5396" name="Rectangle 4"/>
          <p:cNvSpPr>
            <a:spLocks noChangeArrowheads="1"/>
          </p:cNvSpPr>
          <p:nvPr/>
        </p:nvSpPr>
        <p:spPr bwMode="auto">
          <a:xfrm>
            <a:off x="2463800" y="6278563"/>
            <a:ext cx="184150" cy="579437"/>
          </a:xfrm>
          <a:prstGeom prst="rect">
            <a:avLst/>
          </a:prstGeom>
          <a:noFill/>
          <a:ln w="9525">
            <a:noFill/>
            <a:miter lim="800000"/>
            <a:headEnd/>
            <a:tailEnd/>
          </a:ln>
          <a:effectLst/>
        </p:spPr>
        <p:txBody>
          <a:bodyPr wrap="none" lIns="92075" tIns="46038" rIns="92075" bIns="46038">
            <a:spAutoFit/>
          </a:bodyPr>
          <a:lstStyle/>
          <a:p>
            <a:pPr algn="ctr" eaLnBrk="0" hangingPunct="0"/>
            <a:endParaRPr lang="en-US"/>
          </a:p>
        </p:txBody>
      </p:sp>
      <p:sp>
        <p:nvSpPr>
          <p:cNvPr id="315418" name="Rectangle 26"/>
          <p:cNvSpPr>
            <a:spLocks noChangeArrowheads="1"/>
          </p:cNvSpPr>
          <p:nvPr/>
        </p:nvSpPr>
        <p:spPr bwMode="auto">
          <a:xfrm>
            <a:off x="2374900" y="3365500"/>
            <a:ext cx="184150" cy="457200"/>
          </a:xfrm>
          <a:prstGeom prst="rect">
            <a:avLst/>
          </a:prstGeom>
          <a:noFill/>
          <a:ln w="9525">
            <a:noFill/>
            <a:miter lim="800000"/>
            <a:headEnd/>
            <a:tailEnd/>
          </a:ln>
          <a:effectLst/>
        </p:spPr>
        <p:txBody>
          <a:bodyPr wrap="none" lIns="92075" tIns="46038" rIns="92075" bIns="46038">
            <a:spAutoFit/>
          </a:bodyPr>
          <a:lstStyle/>
          <a:p>
            <a:pPr eaLnBrk="0" hangingPunct="0"/>
            <a:endParaRPr lang="en-US" sz="1200" b="1">
              <a:solidFill>
                <a:schemeClr val="tx2"/>
              </a:solidFill>
            </a:endParaRPr>
          </a:p>
          <a:p>
            <a:pPr eaLnBrk="0" hangingPunct="0"/>
            <a:endParaRPr lang="en-US" sz="1200" b="1">
              <a:solidFill>
                <a:schemeClr val="tx2"/>
              </a:solidFill>
            </a:endParaRPr>
          </a:p>
        </p:txBody>
      </p:sp>
      <p:sp>
        <p:nvSpPr>
          <p:cNvPr id="315419" name="Rectangle 27"/>
          <p:cNvSpPr>
            <a:spLocks noChangeArrowheads="1"/>
          </p:cNvSpPr>
          <p:nvPr/>
        </p:nvSpPr>
        <p:spPr bwMode="auto">
          <a:xfrm>
            <a:off x="762000" y="304800"/>
            <a:ext cx="7543800" cy="646973"/>
          </a:xfrm>
          <a:prstGeom prst="rect">
            <a:avLst/>
          </a:prstGeom>
          <a:noFill/>
          <a:ln w="9525">
            <a:noFill/>
            <a:miter lim="800000"/>
            <a:headEnd/>
            <a:tailEnd/>
          </a:ln>
          <a:effectLst/>
        </p:spPr>
        <p:txBody>
          <a:bodyPr lIns="92075" tIns="46038" rIns="92075" bIns="46038">
            <a:spAutoFit/>
          </a:bodyPr>
          <a:lstStyle/>
          <a:p>
            <a:pPr algn="ctr" eaLnBrk="0" hangingPunct="0"/>
            <a:r>
              <a:rPr lang="en-US" sz="3600" dirty="0">
                <a:solidFill>
                  <a:schemeClr val="accent3">
                    <a:lumMod val="75000"/>
                  </a:schemeClr>
                </a:solidFill>
              </a:rPr>
              <a:t>Four Rules of Work Design</a:t>
            </a:r>
          </a:p>
        </p:txBody>
      </p:sp>
      <p:graphicFrame>
        <p:nvGraphicFramePr>
          <p:cNvPr id="315427" name="Object 35"/>
          <p:cNvGraphicFramePr>
            <a:graphicFrameLocks/>
          </p:cNvGraphicFramePr>
          <p:nvPr>
            <p:extLst>
              <p:ext uri="{D42A27DB-BD31-4B8C-83A1-F6EECF244321}">
                <p14:modId xmlns:p14="http://schemas.microsoft.com/office/powerpoint/2010/main" val="2734970140"/>
              </p:ext>
            </p:extLst>
          </p:nvPr>
        </p:nvGraphicFramePr>
        <p:xfrm>
          <a:off x="762000" y="3271345"/>
          <a:ext cx="1655762" cy="719138"/>
        </p:xfrm>
        <a:graphic>
          <a:graphicData uri="http://schemas.openxmlformats.org/presentationml/2006/ole">
            <mc:AlternateContent xmlns:mc="http://schemas.openxmlformats.org/markup-compatibility/2006">
              <mc:Choice xmlns:v="urn:schemas-microsoft-com:vml" Requires="v">
                <p:oleObj spid="_x0000_s3222" name="Clip" r:id="rId3" imgW="1655640" imgH="625320" progId="">
                  <p:embed/>
                </p:oleObj>
              </mc:Choice>
              <mc:Fallback>
                <p:oleObj name="Clip" r:id="rId3" imgW="1655640" imgH="625320" progId="">
                  <p:embed/>
                  <p:pic>
                    <p:nvPicPr>
                      <p:cNvPr id="0" name=""/>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 y="3271345"/>
                        <a:ext cx="1655762" cy="719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15428" name="Object 36"/>
          <p:cNvGraphicFramePr>
            <a:graphicFrameLocks/>
          </p:cNvGraphicFramePr>
          <p:nvPr>
            <p:extLst>
              <p:ext uri="{D42A27DB-BD31-4B8C-83A1-F6EECF244321}">
                <p14:modId xmlns:p14="http://schemas.microsoft.com/office/powerpoint/2010/main" val="3155741344"/>
              </p:ext>
            </p:extLst>
          </p:nvPr>
        </p:nvGraphicFramePr>
        <p:xfrm>
          <a:off x="457200" y="3810000"/>
          <a:ext cx="5486400" cy="838200"/>
        </p:xfrm>
        <a:graphic>
          <a:graphicData uri="http://schemas.openxmlformats.org/presentationml/2006/ole">
            <mc:AlternateContent xmlns:mc="http://schemas.openxmlformats.org/markup-compatibility/2006">
              <mc:Choice xmlns:v="urn:schemas-microsoft-com:vml" Requires="v">
                <p:oleObj spid="_x0000_s3223" name="Clip" r:id="rId5" imgW="5626080" imgH="806400" progId="">
                  <p:embed/>
                </p:oleObj>
              </mc:Choice>
              <mc:Fallback>
                <p:oleObj name="Clip" r:id="rId5" imgW="5626080" imgH="806400" progId="">
                  <p:embed/>
                  <p:pic>
                    <p:nvPicPr>
                      <p:cNvPr id="0" name=""/>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7200" y="3810000"/>
                        <a:ext cx="5486400" cy="838200"/>
                      </a:xfrm>
                      <a:prstGeom prst="rect">
                        <a:avLst/>
                      </a:prstGeom>
                      <a:noFill/>
                      <a:ln>
                        <a:noFill/>
                      </a:ln>
                      <a:effectLst/>
                      <a:extLst/>
                    </p:spPr>
                  </p:pic>
                </p:oleObj>
              </mc:Fallback>
            </mc:AlternateContent>
          </a:graphicData>
        </a:graphic>
      </p:graphicFrame>
      <p:sp>
        <p:nvSpPr>
          <p:cNvPr id="315429" name="Rectangle 37"/>
          <p:cNvSpPr>
            <a:spLocks noChangeArrowheads="1"/>
          </p:cNvSpPr>
          <p:nvPr/>
        </p:nvSpPr>
        <p:spPr bwMode="auto">
          <a:xfrm>
            <a:off x="131763" y="1455849"/>
            <a:ext cx="8936037" cy="677751"/>
          </a:xfrm>
          <a:prstGeom prst="rect">
            <a:avLst/>
          </a:prstGeom>
          <a:noFill/>
          <a:ln w="9525">
            <a:noFill/>
            <a:miter lim="800000"/>
            <a:headEnd/>
            <a:tailEnd/>
          </a:ln>
          <a:effectLst/>
        </p:spPr>
        <p:txBody>
          <a:bodyPr lIns="92075" tIns="46038" rIns="92075" bIns="46038">
            <a:spAutoFit/>
          </a:bodyPr>
          <a:lstStyle/>
          <a:p>
            <a:pPr eaLnBrk="0" hangingPunct="0"/>
            <a:r>
              <a:rPr lang="en-US" sz="2000" b="1" dirty="0">
                <a:solidFill>
                  <a:srgbClr val="C62E81"/>
                </a:solidFill>
              </a:rPr>
              <a:t>Rule 1</a:t>
            </a:r>
            <a:r>
              <a:rPr lang="en-US" b="1" dirty="0">
                <a:solidFill>
                  <a:srgbClr val="C62E81"/>
                </a:solidFill>
              </a:rPr>
              <a:t> – </a:t>
            </a:r>
            <a:r>
              <a:rPr lang="en-US" b="1" i="1" dirty="0">
                <a:solidFill>
                  <a:srgbClr val="C62E81"/>
                </a:solidFill>
              </a:rPr>
              <a:t>Activities</a:t>
            </a:r>
            <a:r>
              <a:rPr lang="en-US" b="1" dirty="0">
                <a:solidFill>
                  <a:srgbClr val="003366"/>
                </a:solidFill>
              </a:rPr>
              <a:t>- </a:t>
            </a:r>
            <a:r>
              <a:rPr lang="en-US" b="1" dirty="0" smtClean="0">
                <a:solidFill>
                  <a:srgbClr val="FF0066"/>
                </a:solidFill>
              </a:rPr>
              <a:t>Hig</a:t>
            </a:r>
            <a:r>
              <a:rPr lang="en-US" b="1" dirty="0">
                <a:solidFill>
                  <a:srgbClr val="FF0066"/>
                </a:solidFill>
              </a:rPr>
              <a:t>h</a:t>
            </a:r>
            <a:r>
              <a:rPr lang="en-US" b="1" dirty="0" smtClean="0">
                <a:solidFill>
                  <a:srgbClr val="FF0066"/>
                </a:solidFill>
              </a:rPr>
              <a:t>ly specified </a:t>
            </a:r>
            <a:r>
              <a:rPr lang="en-US" b="1" dirty="0" smtClean="0">
                <a:solidFill>
                  <a:srgbClr val="003366"/>
                </a:solidFill>
              </a:rPr>
              <a:t>work </a:t>
            </a:r>
            <a:r>
              <a:rPr lang="en-US" b="1" dirty="0">
                <a:solidFill>
                  <a:srgbClr val="003366"/>
                </a:solidFill>
              </a:rPr>
              <a:t>of a</a:t>
            </a:r>
            <a:r>
              <a:rPr lang="en-US" b="1" dirty="0" smtClean="0">
                <a:solidFill>
                  <a:srgbClr val="003366"/>
                </a:solidFill>
              </a:rPr>
              <a:t> position (content, sequence, timing, location)</a:t>
            </a:r>
            <a:endParaRPr lang="en-US" b="1" dirty="0">
              <a:solidFill>
                <a:srgbClr val="003366"/>
              </a:solidFill>
            </a:endParaRPr>
          </a:p>
        </p:txBody>
      </p:sp>
      <p:sp>
        <p:nvSpPr>
          <p:cNvPr id="315430" name="Rectangle 38"/>
          <p:cNvSpPr>
            <a:spLocks noChangeArrowheads="1"/>
          </p:cNvSpPr>
          <p:nvPr/>
        </p:nvSpPr>
        <p:spPr bwMode="auto">
          <a:xfrm>
            <a:off x="2362200" y="3124200"/>
            <a:ext cx="6038850" cy="677751"/>
          </a:xfrm>
          <a:prstGeom prst="rect">
            <a:avLst/>
          </a:prstGeom>
          <a:noFill/>
          <a:ln w="9525">
            <a:noFill/>
            <a:miter lim="800000"/>
            <a:headEnd/>
            <a:tailEnd/>
          </a:ln>
          <a:effectLst/>
        </p:spPr>
        <p:txBody>
          <a:bodyPr wrap="square" lIns="92075" tIns="46038" rIns="92075" bIns="46038">
            <a:spAutoFit/>
          </a:bodyPr>
          <a:lstStyle/>
          <a:p>
            <a:pPr eaLnBrk="0" hangingPunct="0"/>
            <a:r>
              <a:rPr lang="en-US" sz="2000" b="1" dirty="0">
                <a:solidFill>
                  <a:srgbClr val="C62E81"/>
                </a:solidFill>
              </a:rPr>
              <a:t>Rule 2</a:t>
            </a:r>
            <a:r>
              <a:rPr lang="en-US" b="1" dirty="0">
                <a:solidFill>
                  <a:srgbClr val="C62E81"/>
                </a:solidFill>
              </a:rPr>
              <a:t> - </a:t>
            </a:r>
            <a:r>
              <a:rPr lang="en-US" b="1" i="1" dirty="0">
                <a:solidFill>
                  <a:srgbClr val="C62E81"/>
                </a:solidFill>
              </a:rPr>
              <a:t>Connections</a:t>
            </a:r>
            <a:r>
              <a:rPr lang="en-US" b="1" dirty="0">
                <a:solidFill>
                  <a:srgbClr val="05299B"/>
                </a:solidFill>
              </a:rPr>
              <a:t> – </a:t>
            </a:r>
            <a:r>
              <a:rPr lang="en-US" b="1" dirty="0">
                <a:solidFill>
                  <a:srgbClr val="031B69"/>
                </a:solidFill>
              </a:rPr>
              <a:t>direct relationship between people or </a:t>
            </a:r>
            <a:r>
              <a:rPr lang="en-US" b="1" dirty="0" smtClean="0">
                <a:solidFill>
                  <a:srgbClr val="031B69"/>
                </a:solidFill>
              </a:rPr>
              <a:t>processes </a:t>
            </a:r>
            <a:r>
              <a:rPr lang="en-US" b="1" dirty="0" smtClean="0">
                <a:solidFill>
                  <a:srgbClr val="FF0066"/>
                </a:solidFill>
              </a:rPr>
              <a:t>(unambiguous)</a:t>
            </a:r>
            <a:r>
              <a:rPr lang="en-US" b="1" dirty="0" smtClean="0">
                <a:solidFill>
                  <a:srgbClr val="031B69"/>
                </a:solidFill>
              </a:rPr>
              <a:t>       </a:t>
            </a:r>
            <a:endParaRPr lang="en-US" b="1" dirty="0">
              <a:solidFill>
                <a:srgbClr val="031B69"/>
              </a:solidFill>
            </a:endParaRPr>
          </a:p>
        </p:txBody>
      </p:sp>
      <p:sp>
        <p:nvSpPr>
          <p:cNvPr id="315431" name="Rectangle 39"/>
          <p:cNvSpPr>
            <a:spLocks noChangeArrowheads="1"/>
          </p:cNvSpPr>
          <p:nvPr/>
        </p:nvSpPr>
        <p:spPr bwMode="auto">
          <a:xfrm>
            <a:off x="1295400" y="4191000"/>
            <a:ext cx="6400800" cy="400752"/>
          </a:xfrm>
          <a:prstGeom prst="rect">
            <a:avLst/>
          </a:prstGeom>
          <a:noFill/>
          <a:ln w="9525">
            <a:noFill/>
            <a:miter lim="800000"/>
            <a:headEnd/>
            <a:tailEnd/>
          </a:ln>
          <a:effectLst/>
        </p:spPr>
        <p:txBody>
          <a:bodyPr lIns="92075" tIns="46038" rIns="92075" bIns="46038">
            <a:spAutoFit/>
          </a:bodyPr>
          <a:lstStyle/>
          <a:p>
            <a:pPr eaLnBrk="0" hangingPunct="0"/>
            <a:r>
              <a:rPr lang="en-US" sz="2000" b="1" dirty="0">
                <a:solidFill>
                  <a:srgbClr val="C62E81"/>
                </a:solidFill>
              </a:rPr>
              <a:t>Rule 3</a:t>
            </a:r>
            <a:r>
              <a:rPr lang="en-US" b="1" dirty="0">
                <a:solidFill>
                  <a:srgbClr val="C62E81"/>
                </a:solidFill>
              </a:rPr>
              <a:t> - </a:t>
            </a:r>
            <a:r>
              <a:rPr lang="en-US" b="1" i="1" dirty="0">
                <a:solidFill>
                  <a:srgbClr val="C62E81"/>
                </a:solidFill>
              </a:rPr>
              <a:t>Pathways</a:t>
            </a:r>
            <a:r>
              <a:rPr lang="en-US" b="1" dirty="0">
                <a:solidFill>
                  <a:srgbClr val="003366"/>
                </a:solidFill>
              </a:rPr>
              <a:t> – process is defined  &amp; simple</a:t>
            </a:r>
          </a:p>
        </p:txBody>
      </p:sp>
      <p:sp>
        <p:nvSpPr>
          <p:cNvPr id="315432" name="Rectangle 40"/>
          <p:cNvSpPr>
            <a:spLocks noChangeArrowheads="1"/>
          </p:cNvSpPr>
          <p:nvPr/>
        </p:nvSpPr>
        <p:spPr bwMode="auto">
          <a:xfrm>
            <a:off x="97809" y="4648200"/>
            <a:ext cx="8741391" cy="677751"/>
          </a:xfrm>
          <a:prstGeom prst="rect">
            <a:avLst/>
          </a:prstGeom>
          <a:noFill/>
          <a:ln w="9525">
            <a:noFill/>
            <a:miter lim="800000"/>
            <a:headEnd/>
            <a:tailEnd/>
          </a:ln>
          <a:effectLst/>
        </p:spPr>
        <p:txBody>
          <a:bodyPr wrap="square" lIns="92075" tIns="46038" rIns="92075" bIns="46038">
            <a:spAutoFit/>
          </a:bodyPr>
          <a:lstStyle/>
          <a:p>
            <a:pPr eaLnBrk="0" hangingPunct="0"/>
            <a:r>
              <a:rPr lang="en-US" sz="2000" b="1" dirty="0">
                <a:solidFill>
                  <a:srgbClr val="C62E81"/>
                </a:solidFill>
              </a:rPr>
              <a:t>Rule 4</a:t>
            </a:r>
            <a:r>
              <a:rPr lang="en-US" b="1" dirty="0">
                <a:solidFill>
                  <a:srgbClr val="C62E81"/>
                </a:solidFill>
              </a:rPr>
              <a:t> – </a:t>
            </a:r>
            <a:r>
              <a:rPr lang="en-US" b="1" i="1" dirty="0">
                <a:solidFill>
                  <a:srgbClr val="C62E81"/>
                </a:solidFill>
              </a:rPr>
              <a:t>Improvement</a:t>
            </a:r>
            <a:r>
              <a:rPr lang="en-US" b="1" dirty="0">
                <a:solidFill>
                  <a:srgbClr val="C62E81"/>
                </a:solidFill>
              </a:rPr>
              <a:t>-</a:t>
            </a:r>
            <a:r>
              <a:rPr lang="en-US" b="1" dirty="0">
                <a:solidFill>
                  <a:srgbClr val="993366"/>
                </a:solidFill>
              </a:rPr>
              <a:t> </a:t>
            </a:r>
            <a:r>
              <a:rPr lang="en-US" b="1" dirty="0">
                <a:solidFill>
                  <a:srgbClr val="003366"/>
                </a:solidFill>
              </a:rPr>
              <a:t>Respond to problems </a:t>
            </a:r>
            <a:r>
              <a:rPr lang="en-US" b="1" dirty="0" smtClean="0">
                <a:solidFill>
                  <a:srgbClr val="003366"/>
                </a:solidFill>
              </a:rPr>
              <a:t>immediately, where they occur, design an </a:t>
            </a:r>
            <a:r>
              <a:rPr lang="en-US" b="1" dirty="0">
                <a:solidFill>
                  <a:srgbClr val="003366"/>
                </a:solidFill>
              </a:rPr>
              <a:t>experiment, with those doing the work, with a teacher</a:t>
            </a:r>
          </a:p>
        </p:txBody>
      </p:sp>
      <p:grpSp>
        <p:nvGrpSpPr>
          <p:cNvPr id="3" name="Group 2"/>
          <p:cNvGrpSpPr/>
          <p:nvPr/>
        </p:nvGrpSpPr>
        <p:grpSpPr>
          <a:xfrm>
            <a:off x="6096000" y="5334000"/>
            <a:ext cx="2105300" cy="943502"/>
            <a:chOff x="7026190" y="5516392"/>
            <a:chExt cx="2105300" cy="943502"/>
          </a:xfrm>
        </p:grpSpPr>
        <p:pic>
          <p:nvPicPr>
            <p:cNvPr id="40" name="Picture 5" descr="Go to fullsize image">
              <a:hlinkClick r:id="rId7"/>
            </p:cNvPr>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7026190" y="5808306"/>
              <a:ext cx="532130" cy="651588"/>
            </a:xfrm>
            <a:prstGeom prst="rect">
              <a:avLst/>
            </a:prstGeom>
            <a:noFill/>
            <a:effectLst/>
          </p:spPr>
        </p:pic>
        <p:sp>
          <p:nvSpPr>
            <p:cNvPr id="41" name="AutoShape 6"/>
            <p:cNvSpPr>
              <a:spLocks noChangeArrowheads="1"/>
            </p:cNvSpPr>
            <p:nvPr/>
          </p:nvSpPr>
          <p:spPr bwMode="auto">
            <a:xfrm>
              <a:off x="7988490" y="5516392"/>
              <a:ext cx="1143000" cy="685800"/>
            </a:xfrm>
            <a:prstGeom prst="wedgeRectCallout">
              <a:avLst>
                <a:gd name="adj1" fmla="val -88958"/>
                <a:gd name="adj2" fmla="val 3742"/>
              </a:avLst>
            </a:prstGeom>
            <a:noFill/>
            <a:ln w="9525">
              <a:solidFill>
                <a:srgbClr val="000000"/>
              </a:solidFill>
              <a:miter lim="800000"/>
              <a:headEnd/>
              <a:tailEnd/>
            </a:ln>
            <a:effectLst/>
          </p:spPr>
          <p:txBody>
            <a:bodyPr/>
            <a:lstStyle/>
            <a:p>
              <a:pPr algn="ctr">
                <a:defRPr/>
              </a:pPr>
              <a:r>
                <a:rPr lang="en-US" sz="1400" b="1" dirty="0">
                  <a:solidFill>
                    <a:srgbClr val="FF0066"/>
                  </a:solidFill>
                  <a:effectLst>
                    <a:outerShdw blurRad="38100" dist="38100" dir="2700000" algn="tl">
                      <a:srgbClr val="FFFFFF"/>
                    </a:outerShdw>
                  </a:effectLst>
                </a:rPr>
                <a:t>Pull the ‘</a:t>
              </a:r>
              <a:r>
                <a:rPr lang="en-US" sz="1400" b="1" dirty="0" err="1">
                  <a:solidFill>
                    <a:srgbClr val="FF0066"/>
                  </a:solidFill>
                  <a:effectLst>
                    <a:outerShdw blurRad="38100" dist="38100" dir="2700000" algn="tl">
                      <a:srgbClr val="FFFFFF"/>
                    </a:outerShdw>
                  </a:effectLst>
                </a:rPr>
                <a:t>Andon</a:t>
              </a:r>
              <a:r>
                <a:rPr lang="en-US" sz="1400" b="1" dirty="0">
                  <a:solidFill>
                    <a:srgbClr val="FF0066"/>
                  </a:solidFill>
                  <a:effectLst>
                    <a:outerShdw blurRad="38100" dist="38100" dir="2700000" algn="tl">
                      <a:srgbClr val="FFFFFF"/>
                    </a:outerShdw>
                  </a:effectLst>
                </a:rPr>
                <a:t> Cord’</a:t>
              </a:r>
            </a:p>
          </p:txBody>
        </p:sp>
      </p:grpSp>
      <p:sp>
        <p:nvSpPr>
          <p:cNvPr id="46" name="Footer Placeholder 2"/>
          <p:cNvSpPr>
            <a:spLocks noGrp="1"/>
          </p:cNvSpPr>
          <p:nvPr>
            <p:ph type="ftr" sz="quarter" idx="4294967295"/>
          </p:nvPr>
        </p:nvSpPr>
        <p:spPr>
          <a:xfrm>
            <a:off x="2819400" y="6324600"/>
            <a:ext cx="3581400" cy="365760"/>
          </a:xfrm>
          <a:prstGeom prst="rect">
            <a:avLst/>
          </a:prstGeom>
        </p:spPr>
        <p:txBody>
          <a:bodyPr vert="horz" anchor="b"/>
          <a:lstStyle>
            <a:lvl1pPr algn="l" eaLnBrk="1" latinLnBrk="0" hangingPunct="1">
              <a:defRPr kumimoji="0" sz="1200">
                <a:solidFill>
                  <a:srgbClr val="FFFFFF"/>
                </a:solidFill>
              </a:defRPr>
            </a:lvl1pPr>
          </a:lstStyle>
          <a:p>
            <a:pPr algn="ctr"/>
            <a:r>
              <a:rPr lang="en-US" dirty="0" smtClean="0"/>
              <a:t>© 2012  Jewish Healthcare Foundation</a:t>
            </a:r>
            <a:endParaRPr lang="en-US" dirty="0"/>
          </a:p>
        </p:txBody>
      </p:sp>
      <p:sp>
        <p:nvSpPr>
          <p:cNvPr id="315433" name="Rectangle 41"/>
          <p:cNvSpPr>
            <a:spLocks noChangeArrowheads="1"/>
          </p:cNvSpPr>
          <p:nvPr/>
        </p:nvSpPr>
        <p:spPr bwMode="auto">
          <a:xfrm>
            <a:off x="102584" y="6019800"/>
            <a:ext cx="6298216" cy="400752"/>
          </a:xfrm>
          <a:prstGeom prst="rect">
            <a:avLst/>
          </a:prstGeom>
          <a:noFill/>
          <a:ln w="9525">
            <a:noFill/>
            <a:miter lim="800000"/>
            <a:headEnd/>
            <a:tailEnd/>
          </a:ln>
          <a:effectLst/>
        </p:spPr>
        <p:txBody>
          <a:bodyPr wrap="square" lIns="92075" tIns="46038" rIns="92075" bIns="46038">
            <a:spAutoFit/>
          </a:bodyPr>
          <a:lstStyle/>
          <a:p>
            <a:pPr eaLnBrk="0" hangingPunct="0"/>
            <a:r>
              <a:rPr lang="en-US" sz="1000" b="1" dirty="0"/>
              <a:t>Source: </a:t>
            </a:r>
            <a:r>
              <a:rPr lang="en-US" sz="1000" b="1" dirty="0" err="1"/>
              <a:t>S.Spear</a:t>
            </a:r>
            <a:r>
              <a:rPr lang="en-US" sz="1000" b="1" dirty="0"/>
              <a:t> and H. Kent Bowen, “Decoding the DNA of the Toyota Production System</a:t>
            </a:r>
            <a:r>
              <a:rPr lang="en-US" sz="1000" b="1" dirty="0" smtClean="0"/>
              <a:t>”, </a:t>
            </a:r>
          </a:p>
          <a:p>
            <a:pPr eaLnBrk="0" hangingPunct="0"/>
            <a:r>
              <a:rPr lang="en-US" sz="1000" b="1" dirty="0" smtClean="0"/>
              <a:t>Harvard </a:t>
            </a:r>
            <a:r>
              <a:rPr lang="en-US" sz="1000" b="1" dirty="0"/>
              <a:t>Business Review, Sept.-Oct., 1999, p. 96.</a:t>
            </a:r>
          </a:p>
        </p:txBody>
      </p:sp>
      <p:grpSp>
        <p:nvGrpSpPr>
          <p:cNvPr id="4" name="Group 3"/>
          <p:cNvGrpSpPr/>
          <p:nvPr/>
        </p:nvGrpSpPr>
        <p:grpSpPr>
          <a:xfrm>
            <a:off x="609600" y="2133600"/>
            <a:ext cx="4240212" cy="1066800"/>
            <a:chOff x="1066800" y="2057400"/>
            <a:chExt cx="4240212" cy="1066800"/>
          </a:xfrm>
        </p:grpSpPr>
        <p:sp>
          <p:nvSpPr>
            <p:cNvPr id="315397" name="Oval 5"/>
            <p:cNvSpPr>
              <a:spLocks noChangeArrowheads="1"/>
            </p:cNvSpPr>
            <p:nvPr/>
          </p:nvSpPr>
          <p:spPr bwMode="auto">
            <a:xfrm>
              <a:off x="1066800" y="2057400"/>
              <a:ext cx="473075" cy="1066800"/>
            </a:xfrm>
            <a:prstGeom prst="ellipse">
              <a:avLst/>
            </a:prstGeom>
            <a:solidFill>
              <a:srgbClr val="FFCC00"/>
            </a:solidFill>
            <a:ln w="12700">
              <a:solidFill>
                <a:srgbClr val="FFCC00"/>
              </a:solidFill>
              <a:round/>
              <a:headEnd/>
              <a:tailEnd/>
            </a:ln>
            <a:effectLst/>
          </p:spPr>
          <p:txBody>
            <a:bodyPr wrap="none" anchor="ctr"/>
            <a:lstStyle/>
            <a:p>
              <a:endParaRPr lang="en-US"/>
            </a:p>
          </p:txBody>
        </p:sp>
        <p:sp>
          <p:nvSpPr>
            <p:cNvPr id="315416" name="Arc 24"/>
            <p:cNvSpPr>
              <a:spLocks/>
            </p:cNvSpPr>
            <p:nvPr/>
          </p:nvSpPr>
          <p:spPr bwMode="auto">
            <a:xfrm rot="2460000">
              <a:off x="1638295" y="2139980"/>
              <a:ext cx="685800" cy="604837"/>
            </a:xfrm>
            <a:custGeom>
              <a:avLst/>
              <a:gdLst>
                <a:gd name="G0" fmla="+- 21487 0 0"/>
                <a:gd name="G1" fmla="+- 21600 0 0"/>
                <a:gd name="G2" fmla="+- 21600 0 0"/>
                <a:gd name="T0" fmla="*/ 0 w 21487"/>
                <a:gd name="T1" fmla="*/ 19390 h 21600"/>
                <a:gd name="T2" fmla="*/ 21437 w 21487"/>
                <a:gd name="T3" fmla="*/ 0 h 21600"/>
                <a:gd name="T4" fmla="*/ 21487 w 21487"/>
                <a:gd name="T5" fmla="*/ 21600 h 21600"/>
              </a:gdLst>
              <a:ahLst/>
              <a:cxnLst>
                <a:cxn ang="0">
                  <a:pos x="T0" y="T1"/>
                </a:cxn>
                <a:cxn ang="0">
                  <a:pos x="T2" y="T3"/>
                </a:cxn>
                <a:cxn ang="0">
                  <a:pos x="T4" y="T5"/>
                </a:cxn>
              </a:cxnLst>
              <a:rect l="0" t="0" r="r" b="b"/>
              <a:pathLst>
                <a:path w="21487" h="21600" fill="none" extrusionOk="0">
                  <a:moveTo>
                    <a:pt x="0" y="19390"/>
                  </a:moveTo>
                  <a:cubicBezTo>
                    <a:pt x="1131" y="8393"/>
                    <a:pt x="10382" y="25"/>
                    <a:pt x="21437" y="0"/>
                  </a:cubicBezTo>
                </a:path>
                <a:path w="21487" h="21600" stroke="0" extrusionOk="0">
                  <a:moveTo>
                    <a:pt x="0" y="19390"/>
                  </a:moveTo>
                  <a:cubicBezTo>
                    <a:pt x="1131" y="8393"/>
                    <a:pt x="10382" y="25"/>
                    <a:pt x="21437" y="0"/>
                  </a:cubicBezTo>
                  <a:lnTo>
                    <a:pt x="21487" y="21600"/>
                  </a:lnTo>
                  <a:close/>
                </a:path>
              </a:pathLst>
            </a:custGeom>
            <a:noFill/>
            <a:ln w="25400" cap="rnd">
              <a:solidFill>
                <a:schemeClr val="tx1"/>
              </a:solidFill>
              <a:prstDash val="sysDot"/>
              <a:round/>
              <a:headEnd type="stealth" w="med" len="med"/>
              <a:tailEnd type="none" w="sm" len="sm"/>
            </a:ln>
            <a:effectLst/>
          </p:spPr>
          <p:txBody>
            <a:bodyPr/>
            <a:lstStyle/>
            <a:p>
              <a:endParaRPr lang="en-US"/>
            </a:p>
          </p:txBody>
        </p:sp>
        <p:sp>
          <p:nvSpPr>
            <p:cNvPr id="315417" name="Arc 25"/>
            <p:cNvSpPr>
              <a:spLocks/>
            </p:cNvSpPr>
            <p:nvPr/>
          </p:nvSpPr>
          <p:spPr bwMode="auto">
            <a:xfrm rot="2460000">
              <a:off x="3009895" y="2139980"/>
              <a:ext cx="685800" cy="604837"/>
            </a:xfrm>
            <a:custGeom>
              <a:avLst/>
              <a:gdLst>
                <a:gd name="G0" fmla="+- 21487 0 0"/>
                <a:gd name="G1" fmla="+- 21600 0 0"/>
                <a:gd name="G2" fmla="+- 21600 0 0"/>
                <a:gd name="T0" fmla="*/ 0 w 21487"/>
                <a:gd name="T1" fmla="*/ 19390 h 21600"/>
                <a:gd name="T2" fmla="*/ 21437 w 21487"/>
                <a:gd name="T3" fmla="*/ 0 h 21600"/>
                <a:gd name="T4" fmla="*/ 21487 w 21487"/>
                <a:gd name="T5" fmla="*/ 21600 h 21600"/>
              </a:gdLst>
              <a:ahLst/>
              <a:cxnLst>
                <a:cxn ang="0">
                  <a:pos x="T0" y="T1"/>
                </a:cxn>
                <a:cxn ang="0">
                  <a:pos x="T2" y="T3"/>
                </a:cxn>
                <a:cxn ang="0">
                  <a:pos x="T4" y="T5"/>
                </a:cxn>
              </a:cxnLst>
              <a:rect l="0" t="0" r="r" b="b"/>
              <a:pathLst>
                <a:path w="21487" h="21600" fill="none" extrusionOk="0">
                  <a:moveTo>
                    <a:pt x="0" y="19390"/>
                  </a:moveTo>
                  <a:cubicBezTo>
                    <a:pt x="1131" y="8393"/>
                    <a:pt x="10382" y="25"/>
                    <a:pt x="21437" y="0"/>
                  </a:cubicBezTo>
                </a:path>
                <a:path w="21487" h="21600" stroke="0" extrusionOk="0">
                  <a:moveTo>
                    <a:pt x="0" y="19390"/>
                  </a:moveTo>
                  <a:cubicBezTo>
                    <a:pt x="1131" y="8393"/>
                    <a:pt x="10382" y="25"/>
                    <a:pt x="21437" y="0"/>
                  </a:cubicBezTo>
                  <a:lnTo>
                    <a:pt x="21487" y="21600"/>
                  </a:lnTo>
                  <a:close/>
                </a:path>
              </a:pathLst>
            </a:custGeom>
            <a:noFill/>
            <a:ln w="25400" cap="rnd">
              <a:solidFill>
                <a:schemeClr val="tx1"/>
              </a:solidFill>
              <a:prstDash val="sysDot"/>
              <a:round/>
              <a:headEnd type="stealth" w="med" len="med"/>
              <a:tailEnd type="none" w="sm" len="sm"/>
            </a:ln>
            <a:effectLst/>
          </p:spPr>
          <p:txBody>
            <a:bodyPr/>
            <a:lstStyle/>
            <a:p>
              <a:endParaRPr lang="en-US"/>
            </a:p>
          </p:txBody>
        </p:sp>
        <p:grpSp>
          <p:nvGrpSpPr>
            <p:cNvPr id="2" name="Group 1"/>
            <p:cNvGrpSpPr/>
            <p:nvPr/>
          </p:nvGrpSpPr>
          <p:grpSpPr>
            <a:xfrm>
              <a:off x="1219200" y="2160588"/>
              <a:ext cx="4087812" cy="658812"/>
              <a:chOff x="1398588" y="2278063"/>
              <a:chExt cx="4087812" cy="658812"/>
            </a:xfrm>
          </p:grpSpPr>
          <p:sp>
            <p:nvSpPr>
              <p:cNvPr id="315398" name="Oval 6"/>
              <p:cNvSpPr>
                <a:spLocks noChangeArrowheads="1"/>
              </p:cNvSpPr>
              <p:nvPr/>
            </p:nvSpPr>
            <p:spPr bwMode="auto">
              <a:xfrm>
                <a:off x="3997325" y="2289175"/>
                <a:ext cx="153988" cy="152400"/>
              </a:xfrm>
              <a:prstGeom prst="ellipse">
                <a:avLst/>
              </a:prstGeom>
              <a:solidFill>
                <a:schemeClr val="bg1"/>
              </a:solidFill>
              <a:ln w="12700">
                <a:solidFill>
                  <a:schemeClr val="tx1"/>
                </a:solidFill>
                <a:round/>
                <a:headEnd/>
                <a:tailEnd/>
              </a:ln>
              <a:effectLst/>
            </p:spPr>
            <p:txBody>
              <a:bodyPr wrap="none" anchor="ctr"/>
              <a:lstStyle/>
              <a:p>
                <a:endParaRPr lang="en-US"/>
              </a:p>
            </p:txBody>
          </p:sp>
          <p:sp>
            <p:nvSpPr>
              <p:cNvPr id="315399" name="Line 7"/>
              <p:cNvSpPr>
                <a:spLocks noChangeShapeType="1"/>
              </p:cNvSpPr>
              <p:nvPr/>
            </p:nvSpPr>
            <p:spPr bwMode="auto">
              <a:xfrm>
                <a:off x="4075113" y="2501900"/>
                <a:ext cx="1587" cy="244475"/>
              </a:xfrm>
              <a:prstGeom prst="line">
                <a:avLst/>
              </a:prstGeom>
              <a:noFill/>
              <a:ln w="12700">
                <a:solidFill>
                  <a:schemeClr val="tx1"/>
                </a:solidFill>
                <a:round/>
                <a:headEnd type="none" w="sm" len="sm"/>
                <a:tailEnd type="none" w="sm" len="sm"/>
              </a:ln>
              <a:effectLst/>
            </p:spPr>
            <p:txBody>
              <a:bodyPr/>
              <a:lstStyle/>
              <a:p>
                <a:endParaRPr lang="en-US"/>
              </a:p>
            </p:txBody>
          </p:sp>
          <p:sp>
            <p:nvSpPr>
              <p:cNvPr id="315400" name="Line 8"/>
              <p:cNvSpPr>
                <a:spLocks noChangeShapeType="1"/>
              </p:cNvSpPr>
              <p:nvPr/>
            </p:nvSpPr>
            <p:spPr bwMode="auto">
              <a:xfrm>
                <a:off x="3998913" y="2568575"/>
                <a:ext cx="222250" cy="1588"/>
              </a:xfrm>
              <a:prstGeom prst="line">
                <a:avLst/>
              </a:prstGeom>
              <a:noFill/>
              <a:ln w="12700">
                <a:solidFill>
                  <a:schemeClr val="tx1"/>
                </a:solidFill>
                <a:round/>
                <a:headEnd type="none" w="sm" len="sm"/>
                <a:tailEnd type="none" w="sm" len="sm"/>
              </a:ln>
              <a:effectLst/>
            </p:spPr>
            <p:txBody>
              <a:bodyPr/>
              <a:lstStyle/>
              <a:p>
                <a:endParaRPr lang="en-US"/>
              </a:p>
            </p:txBody>
          </p:sp>
          <p:sp>
            <p:nvSpPr>
              <p:cNvPr id="315401" name="Line 9"/>
              <p:cNvSpPr>
                <a:spLocks noChangeShapeType="1"/>
              </p:cNvSpPr>
              <p:nvPr/>
            </p:nvSpPr>
            <p:spPr bwMode="auto">
              <a:xfrm flipH="1">
                <a:off x="3967163" y="2797175"/>
                <a:ext cx="66675" cy="123825"/>
              </a:xfrm>
              <a:prstGeom prst="line">
                <a:avLst/>
              </a:prstGeom>
              <a:noFill/>
              <a:ln w="12700">
                <a:solidFill>
                  <a:schemeClr val="tx1"/>
                </a:solidFill>
                <a:round/>
                <a:headEnd type="none" w="sm" len="sm"/>
                <a:tailEnd type="none" w="sm" len="sm"/>
              </a:ln>
              <a:effectLst/>
            </p:spPr>
            <p:txBody>
              <a:bodyPr/>
              <a:lstStyle/>
              <a:p>
                <a:endParaRPr lang="en-US"/>
              </a:p>
            </p:txBody>
          </p:sp>
          <p:sp>
            <p:nvSpPr>
              <p:cNvPr id="315402" name="Line 10"/>
              <p:cNvSpPr>
                <a:spLocks noChangeShapeType="1"/>
              </p:cNvSpPr>
              <p:nvPr/>
            </p:nvSpPr>
            <p:spPr bwMode="auto">
              <a:xfrm>
                <a:off x="4133850" y="2806700"/>
                <a:ext cx="61913" cy="130175"/>
              </a:xfrm>
              <a:prstGeom prst="line">
                <a:avLst/>
              </a:prstGeom>
              <a:noFill/>
              <a:ln w="12700">
                <a:solidFill>
                  <a:schemeClr val="tx1"/>
                </a:solidFill>
                <a:round/>
                <a:headEnd type="none" w="sm" len="sm"/>
                <a:tailEnd type="none" w="sm" len="sm"/>
              </a:ln>
              <a:effectLst/>
            </p:spPr>
            <p:txBody>
              <a:bodyPr/>
              <a:lstStyle/>
              <a:p>
                <a:endParaRPr lang="en-US"/>
              </a:p>
            </p:txBody>
          </p:sp>
          <p:sp>
            <p:nvSpPr>
              <p:cNvPr id="315403" name="Oval 11"/>
              <p:cNvSpPr>
                <a:spLocks noChangeArrowheads="1"/>
              </p:cNvSpPr>
              <p:nvPr/>
            </p:nvSpPr>
            <p:spPr bwMode="auto">
              <a:xfrm>
                <a:off x="1420813" y="2289175"/>
                <a:ext cx="152400" cy="152400"/>
              </a:xfrm>
              <a:prstGeom prst="ellipse">
                <a:avLst/>
              </a:prstGeom>
              <a:solidFill>
                <a:schemeClr val="bg1"/>
              </a:solidFill>
              <a:ln w="12700">
                <a:solidFill>
                  <a:schemeClr val="tx1"/>
                </a:solidFill>
                <a:round/>
                <a:headEnd/>
                <a:tailEnd/>
              </a:ln>
              <a:effectLst/>
            </p:spPr>
            <p:txBody>
              <a:bodyPr wrap="none" anchor="ctr"/>
              <a:lstStyle/>
              <a:p>
                <a:endParaRPr lang="en-US"/>
              </a:p>
            </p:txBody>
          </p:sp>
          <p:sp>
            <p:nvSpPr>
              <p:cNvPr id="315404" name="Line 12"/>
              <p:cNvSpPr>
                <a:spLocks noChangeShapeType="1"/>
              </p:cNvSpPr>
              <p:nvPr/>
            </p:nvSpPr>
            <p:spPr bwMode="auto">
              <a:xfrm>
                <a:off x="1497013" y="2501900"/>
                <a:ext cx="1587" cy="244475"/>
              </a:xfrm>
              <a:prstGeom prst="line">
                <a:avLst/>
              </a:prstGeom>
              <a:noFill/>
              <a:ln w="12700">
                <a:solidFill>
                  <a:schemeClr val="tx1"/>
                </a:solidFill>
                <a:round/>
                <a:headEnd type="none" w="sm" len="sm"/>
                <a:tailEnd type="none" w="sm" len="sm"/>
              </a:ln>
              <a:effectLst/>
            </p:spPr>
            <p:txBody>
              <a:bodyPr/>
              <a:lstStyle/>
              <a:p>
                <a:endParaRPr lang="en-US"/>
              </a:p>
            </p:txBody>
          </p:sp>
          <p:sp>
            <p:nvSpPr>
              <p:cNvPr id="315405" name="Line 13"/>
              <p:cNvSpPr>
                <a:spLocks noChangeShapeType="1"/>
              </p:cNvSpPr>
              <p:nvPr/>
            </p:nvSpPr>
            <p:spPr bwMode="auto">
              <a:xfrm>
                <a:off x="1423988" y="2568575"/>
                <a:ext cx="219075" cy="1588"/>
              </a:xfrm>
              <a:prstGeom prst="line">
                <a:avLst/>
              </a:prstGeom>
              <a:noFill/>
              <a:ln w="12700">
                <a:solidFill>
                  <a:schemeClr val="tx1"/>
                </a:solidFill>
                <a:round/>
                <a:headEnd type="none" w="sm" len="sm"/>
                <a:tailEnd type="none" w="sm" len="sm"/>
              </a:ln>
              <a:effectLst/>
            </p:spPr>
            <p:txBody>
              <a:bodyPr/>
              <a:lstStyle/>
              <a:p>
                <a:endParaRPr lang="en-US"/>
              </a:p>
            </p:txBody>
          </p:sp>
          <p:sp>
            <p:nvSpPr>
              <p:cNvPr id="315406" name="Line 14"/>
              <p:cNvSpPr>
                <a:spLocks noChangeShapeType="1"/>
              </p:cNvSpPr>
              <p:nvPr/>
            </p:nvSpPr>
            <p:spPr bwMode="auto">
              <a:xfrm flipH="1">
                <a:off x="1398588" y="2806700"/>
                <a:ext cx="63500" cy="123825"/>
              </a:xfrm>
              <a:prstGeom prst="line">
                <a:avLst/>
              </a:prstGeom>
              <a:noFill/>
              <a:ln w="12700">
                <a:solidFill>
                  <a:schemeClr val="tx1"/>
                </a:solidFill>
                <a:round/>
                <a:headEnd type="none" w="sm" len="sm"/>
                <a:tailEnd type="none" w="sm" len="sm"/>
              </a:ln>
              <a:effectLst/>
            </p:spPr>
            <p:txBody>
              <a:bodyPr/>
              <a:lstStyle/>
              <a:p>
                <a:endParaRPr lang="en-US"/>
              </a:p>
            </p:txBody>
          </p:sp>
          <p:sp>
            <p:nvSpPr>
              <p:cNvPr id="315407" name="Line 15"/>
              <p:cNvSpPr>
                <a:spLocks noChangeShapeType="1"/>
              </p:cNvSpPr>
              <p:nvPr/>
            </p:nvSpPr>
            <p:spPr bwMode="auto">
              <a:xfrm>
                <a:off x="1557338" y="2806700"/>
                <a:ext cx="60325" cy="130175"/>
              </a:xfrm>
              <a:prstGeom prst="line">
                <a:avLst/>
              </a:prstGeom>
              <a:noFill/>
              <a:ln w="12700">
                <a:solidFill>
                  <a:schemeClr val="tx1"/>
                </a:solidFill>
                <a:round/>
                <a:headEnd type="none" w="sm" len="sm"/>
                <a:tailEnd type="none" w="sm" len="sm"/>
              </a:ln>
              <a:effectLst/>
            </p:spPr>
            <p:txBody>
              <a:bodyPr/>
              <a:lstStyle/>
              <a:p>
                <a:endParaRPr lang="en-US"/>
              </a:p>
            </p:txBody>
          </p:sp>
          <p:sp>
            <p:nvSpPr>
              <p:cNvPr id="315408" name="Oval 16"/>
              <p:cNvSpPr>
                <a:spLocks noChangeArrowheads="1"/>
              </p:cNvSpPr>
              <p:nvPr/>
            </p:nvSpPr>
            <p:spPr bwMode="auto">
              <a:xfrm>
                <a:off x="2708275" y="2289175"/>
                <a:ext cx="153988" cy="152400"/>
              </a:xfrm>
              <a:prstGeom prst="ellipse">
                <a:avLst/>
              </a:prstGeom>
              <a:solidFill>
                <a:schemeClr val="bg1"/>
              </a:solidFill>
              <a:ln w="12700">
                <a:solidFill>
                  <a:schemeClr val="tx1"/>
                </a:solidFill>
                <a:round/>
                <a:headEnd/>
                <a:tailEnd/>
              </a:ln>
              <a:effectLst/>
            </p:spPr>
            <p:txBody>
              <a:bodyPr wrap="none" anchor="ctr"/>
              <a:lstStyle/>
              <a:p>
                <a:endParaRPr lang="en-US"/>
              </a:p>
            </p:txBody>
          </p:sp>
          <p:sp>
            <p:nvSpPr>
              <p:cNvPr id="315409" name="Line 17"/>
              <p:cNvSpPr>
                <a:spLocks noChangeShapeType="1"/>
              </p:cNvSpPr>
              <p:nvPr/>
            </p:nvSpPr>
            <p:spPr bwMode="auto">
              <a:xfrm>
                <a:off x="2786063" y="2501900"/>
                <a:ext cx="1587" cy="244475"/>
              </a:xfrm>
              <a:prstGeom prst="line">
                <a:avLst/>
              </a:prstGeom>
              <a:noFill/>
              <a:ln w="12700">
                <a:solidFill>
                  <a:schemeClr val="tx1"/>
                </a:solidFill>
                <a:round/>
                <a:headEnd type="none" w="sm" len="sm"/>
                <a:tailEnd type="none" w="sm" len="sm"/>
              </a:ln>
              <a:effectLst/>
            </p:spPr>
            <p:txBody>
              <a:bodyPr/>
              <a:lstStyle/>
              <a:p>
                <a:endParaRPr lang="en-US"/>
              </a:p>
            </p:txBody>
          </p:sp>
          <p:sp>
            <p:nvSpPr>
              <p:cNvPr id="315410" name="Line 18"/>
              <p:cNvSpPr>
                <a:spLocks noChangeShapeType="1"/>
              </p:cNvSpPr>
              <p:nvPr/>
            </p:nvSpPr>
            <p:spPr bwMode="auto">
              <a:xfrm>
                <a:off x="2709863" y="2568575"/>
                <a:ext cx="222250" cy="1588"/>
              </a:xfrm>
              <a:prstGeom prst="line">
                <a:avLst/>
              </a:prstGeom>
              <a:noFill/>
              <a:ln w="12700">
                <a:solidFill>
                  <a:schemeClr val="tx1"/>
                </a:solidFill>
                <a:round/>
                <a:headEnd type="none" w="sm" len="sm"/>
                <a:tailEnd type="none" w="sm" len="sm"/>
              </a:ln>
              <a:effectLst/>
            </p:spPr>
            <p:txBody>
              <a:bodyPr/>
              <a:lstStyle/>
              <a:p>
                <a:endParaRPr lang="en-US"/>
              </a:p>
            </p:txBody>
          </p:sp>
          <p:sp>
            <p:nvSpPr>
              <p:cNvPr id="315411" name="Line 19"/>
              <p:cNvSpPr>
                <a:spLocks noChangeShapeType="1"/>
              </p:cNvSpPr>
              <p:nvPr/>
            </p:nvSpPr>
            <p:spPr bwMode="auto">
              <a:xfrm flipH="1">
                <a:off x="2660650" y="2806700"/>
                <a:ext cx="66675" cy="123825"/>
              </a:xfrm>
              <a:prstGeom prst="line">
                <a:avLst/>
              </a:prstGeom>
              <a:noFill/>
              <a:ln w="12700">
                <a:solidFill>
                  <a:schemeClr val="tx1"/>
                </a:solidFill>
                <a:round/>
                <a:headEnd type="none" w="sm" len="sm"/>
                <a:tailEnd type="none" w="sm" len="sm"/>
              </a:ln>
              <a:effectLst/>
            </p:spPr>
            <p:txBody>
              <a:bodyPr/>
              <a:lstStyle/>
              <a:p>
                <a:endParaRPr lang="en-US"/>
              </a:p>
            </p:txBody>
          </p:sp>
          <p:sp>
            <p:nvSpPr>
              <p:cNvPr id="315412" name="Line 20"/>
              <p:cNvSpPr>
                <a:spLocks noChangeShapeType="1"/>
              </p:cNvSpPr>
              <p:nvPr/>
            </p:nvSpPr>
            <p:spPr bwMode="auto">
              <a:xfrm>
                <a:off x="2846388" y="2806700"/>
                <a:ext cx="60325" cy="130175"/>
              </a:xfrm>
              <a:prstGeom prst="line">
                <a:avLst/>
              </a:prstGeom>
              <a:noFill/>
              <a:ln w="12700">
                <a:solidFill>
                  <a:schemeClr val="tx1"/>
                </a:solidFill>
                <a:round/>
                <a:headEnd type="none" w="sm" len="sm"/>
                <a:tailEnd type="none" w="sm" len="sm"/>
              </a:ln>
              <a:effectLst/>
            </p:spPr>
            <p:txBody>
              <a:bodyPr/>
              <a:lstStyle/>
              <a:p>
                <a:endParaRPr lang="en-US"/>
              </a:p>
            </p:txBody>
          </p:sp>
          <p:sp>
            <p:nvSpPr>
              <p:cNvPr id="315413" name="Line 21"/>
              <p:cNvSpPr>
                <a:spLocks noChangeShapeType="1"/>
              </p:cNvSpPr>
              <p:nvPr/>
            </p:nvSpPr>
            <p:spPr bwMode="auto">
              <a:xfrm>
                <a:off x="1719263" y="2670175"/>
                <a:ext cx="858837" cy="1588"/>
              </a:xfrm>
              <a:prstGeom prst="line">
                <a:avLst/>
              </a:prstGeom>
              <a:noFill/>
              <a:ln w="25400">
                <a:solidFill>
                  <a:schemeClr val="tx1"/>
                </a:solidFill>
                <a:round/>
                <a:headEnd type="none" w="sm" len="sm"/>
                <a:tailEnd type="stealth" w="med" len="med"/>
              </a:ln>
              <a:effectLst/>
            </p:spPr>
            <p:txBody>
              <a:bodyPr/>
              <a:lstStyle/>
              <a:p>
                <a:endParaRPr lang="en-US"/>
              </a:p>
            </p:txBody>
          </p:sp>
          <p:sp>
            <p:nvSpPr>
              <p:cNvPr id="315414" name="Line 22"/>
              <p:cNvSpPr>
                <a:spLocks noChangeShapeType="1"/>
              </p:cNvSpPr>
              <p:nvPr/>
            </p:nvSpPr>
            <p:spPr bwMode="auto">
              <a:xfrm>
                <a:off x="4295775" y="2670175"/>
                <a:ext cx="858838" cy="1588"/>
              </a:xfrm>
              <a:prstGeom prst="line">
                <a:avLst/>
              </a:prstGeom>
              <a:noFill/>
              <a:ln w="25400">
                <a:solidFill>
                  <a:schemeClr val="tx1"/>
                </a:solidFill>
                <a:round/>
                <a:headEnd type="none" w="sm" len="sm"/>
                <a:tailEnd type="stealth" w="med" len="med"/>
              </a:ln>
              <a:effectLst/>
            </p:spPr>
            <p:txBody>
              <a:bodyPr/>
              <a:lstStyle/>
              <a:p>
                <a:endParaRPr lang="en-US"/>
              </a:p>
            </p:txBody>
          </p:sp>
          <p:sp>
            <p:nvSpPr>
              <p:cNvPr id="315415" name="Line 23"/>
              <p:cNvSpPr>
                <a:spLocks noChangeShapeType="1"/>
              </p:cNvSpPr>
              <p:nvPr/>
            </p:nvSpPr>
            <p:spPr bwMode="auto">
              <a:xfrm>
                <a:off x="3122613" y="2676525"/>
                <a:ext cx="858837" cy="1588"/>
              </a:xfrm>
              <a:prstGeom prst="line">
                <a:avLst/>
              </a:prstGeom>
              <a:noFill/>
              <a:ln w="25400">
                <a:solidFill>
                  <a:schemeClr val="tx1"/>
                </a:solidFill>
                <a:round/>
                <a:headEnd type="none" w="sm" len="sm"/>
                <a:tailEnd type="stealth" w="med" len="med"/>
              </a:ln>
              <a:effectLst/>
            </p:spPr>
            <p:txBody>
              <a:bodyPr/>
              <a:lstStyle/>
              <a:p>
                <a:endParaRPr lang="en-US"/>
              </a:p>
            </p:txBody>
          </p:sp>
          <p:sp>
            <p:nvSpPr>
              <p:cNvPr id="315421" name="Oval 29"/>
              <p:cNvSpPr>
                <a:spLocks noChangeArrowheads="1"/>
              </p:cNvSpPr>
              <p:nvPr/>
            </p:nvSpPr>
            <p:spPr bwMode="auto">
              <a:xfrm>
                <a:off x="5270500" y="2278063"/>
                <a:ext cx="152400" cy="152400"/>
              </a:xfrm>
              <a:prstGeom prst="ellipse">
                <a:avLst/>
              </a:prstGeom>
              <a:solidFill>
                <a:schemeClr val="bg1"/>
              </a:solidFill>
              <a:ln w="12700">
                <a:solidFill>
                  <a:schemeClr val="tx1"/>
                </a:solidFill>
                <a:round/>
                <a:headEnd/>
                <a:tailEnd/>
              </a:ln>
              <a:effectLst/>
            </p:spPr>
            <p:txBody>
              <a:bodyPr wrap="none" anchor="ctr"/>
              <a:lstStyle/>
              <a:p>
                <a:endParaRPr lang="en-US"/>
              </a:p>
            </p:txBody>
          </p:sp>
          <p:sp>
            <p:nvSpPr>
              <p:cNvPr id="315422" name="Line 30"/>
              <p:cNvSpPr>
                <a:spLocks noChangeShapeType="1"/>
              </p:cNvSpPr>
              <p:nvPr/>
            </p:nvSpPr>
            <p:spPr bwMode="auto">
              <a:xfrm flipH="1">
                <a:off x="5353050" y="2473325"/>
                <a:ext cx="1588" cy="244475"/>
              </a:xfrm>
              <a:prstGeom prst="line">
                <a:avLst/>
              </a:prstGeom>
              <a:noFill/>
              <a:ln w="12700">
                <a:solidFill>
                  <a:schemeClr val="tx1"/>
                </a:solidFill>
                <a:round/>
                <a:headEnd type="none" w="sm" len="sm"/>
                <a:tailEnd type="none" w="sm" len="sm"/>
              </a:ln>
              <a:effectLst/>
            </p:spPr>
            <p:txBody>
              <a:bodyPr/>
              <a:lstStyle/>
              <a:p>
                <a:endParaRPr lang="en-US"/>
              </a:p>
            </p:txBody>
          </p:sp>
          <p:sp>
            <p:nvSpPr>
              <p:cNvPr id="315423" name="Line 31"/>
              <p:cNvSpPr>
                <a:spLocks noChangeShapeType="1"/>
              </p:cNvSpPr>
              <p:nvPr/>
            </p:nvSpPr>
            <p:spPr bwMode="auto">
              <a:xfrm>
                <a:off x="5265738" y="2543175"/>
                <a:ext cx="220662" cy="1588"/>
              </a:xfrm>
              <a:prstGeom prst="line">
                <a:avLst/>
              </a:prstGeom>
              <a:noFill/>
              <a:ln w="12700">
                <a:solidFill>
                  <a:schemeClr val="tx1"/>
                </a:solidFill>
                <a:round/>
                <a:headEnd type="none" w="sm" len="sm"/>
                <a:tailEnd type="none" w="sm" len="sm"/>
              </a:ln>
              <a:effectLst/>
            </p:spPr>
            <p:txBody>
              <a:bodyPr/>
              <a:lstStyle/>
              <a:p>
                <a:endParaRPr lang="en-US"/>
              </a:p>
            </p:txBody>
          </p:sp>
          <p:sp>
            <p:nvSpPr>
              <p:cNvPr id="315424" name="Line 32"/>
              <p:cNvSpPr>
                <a:spLocks noChangeShapeType="1"/>
              </p:cNvSpPr>
              <p:nvPr/>
            </p:nvSpPr>
            <p:spPr bwMode="auto">
              <a:xfrm flipH="1">
                <a:off x="5276850" y="2759075"/>
                <a:ext cx="65088" cy="123825"/>
              </a:xfrm>
              <a:prstGeom prst="line">
                <a:avLst/>
              </a:prstGeom>
              <a:noFill/>
              <a:ln w="12700">
                <a:solidFill>
                  <a:schemeClr val="tx1"/>
                </a:solidFill>
                <a:round/>
                <a:headEnd type="none" w="sm" len="sm"/>
                <a:tailEnd type="none" w="sm" len="sm"/>
              </a:ln>
              <a:effectLst/>
            </p:spPr>
            <p:txBody>
              <a:bodyPr/>
              <a:lstStyle/>
              <a:p>
                <a:endParaRPr lang="en-US"/>
              </a:p>
            </p:txBody>
          </p:sp>
          <p:sp>
            <p:nvSpPr>
              <p:cNvPr id="315425" name="Line 33"/>
              <p:cNvSpPr>
                <a:spLocks noChangeShapeType="1"/>
              </p:cNvSpPr>
              <p:nvPr/>
            </p:nvSpPr>
            <p:spPr bwMode="auto">
              <a:xfrm>
                <a:off x="5410200" y="2759075"/>
                <a:ext cx="61913" cy="130175"/>
              </a:xfrm>
              <a:prstGeom prst="line">
                <a:avLst/>
              </a:prstGeom>
              <a:noFill/>
              <a:ln w="12700">
                <a:solidFill>
                  <a:schemeClr val="tx1"/>
                </a:solidFill>
                <a:round/>
                <a:headEnd type="none" w="sm" len="sm"/>
                <a:tailEnd type="none" w="sm" len="sm"/>
              </a:ln>
              <a:effectLst/>
            </p:spPr>
            <p:txBody>
              <a:bodyPr/>
              <a:lstStyle/>
              <a:p>
                <a:endParaRPr lang="en-US"/>
              </a:p>
            </p:txBody>
          </p:sp>
        </p:grpSp>
        <p:sp>
          <p:nvSpPr>
            <p:cNvPr id="315426" name="Arc 34"/>
            <p:cNvSpPr>
              <a:spLocks/>
            </p:cNvSpPr>
            <p:nvPr/>
          </p:nvSpPr>
          <p:spPr bwMode="auto">
            <a:xfrm rot="2460000">
              <a:off x="4229289" y="2140501"/>
              <a:ext cx="684213" cy="604837"/>
            </a:xfrm>
            <a:custGeom>
              <a:avLst/>
              <a:gdLst>
                <a:gd name="G0" fmla="+- 21487 0 0"/>
                <a:gd name="G1" fmla="+- 21600 0 0"/>
                <a:gd name="G2" fmla="+- 21600 0 0"/>
                <a:gd name="T0" fmla="*/ 0 w 21487"/>
                <a:gd name="T1" fmla="*/ 19390 h 21600"/>
                <a:gd name="T2" fmla="*/ 21437 w 21487"/>
                <a:gd name="T3" fmla="*/ 0 h 21600"/>
                <a:gd name="T4" fmla="*/ 21487 w 21487"/>
                <a:gd name="T5" fmla="*/ 21600 h 21600"/>
              </a:gdLst>
              <a:ahLst/>
              <a:cxnLst>
                <a:cxn ang="0">
                  <a:pos x="T0" y="T1"/>
                </a:cxn>
                <a:cxn ang="0">
                  <a:pos x="T2" y="T3"/>
                </a:cxn>
                <a:cxn ang="0">
                  <a:pos x="T4" y="T5"/>
                </a:cxn>
              </a:cxnLst>
              <a:rect l="0" t="0" r="r" b="b"/>
              <a:pathLst>
                <a:path w="21487" h="21600" fill="none" extrusionOk="0">
                  <a:moveTo>
                    <a:pt x="0" y="19390"/>
                  </a:moveTo>
                  <a:cubicBezTo>
                    <a:pt x="1131" y="8393"/>
                    <a:pt x="10382" y="25"/>
                    <a:pt x="21437" y="0"/>
                  </a:cubicBezTo>
                </a:path>
                <a:path w="21487" h="21600" stroke="0" extrusionOk="0">
                  <a:moveTo>
                    <a:pt x="0" y="19390"/>
                  </a:moveTo>
                  <a:cubicBezTo>
                    <a:pt x="1131" y="8393"/>
                    <a:pt x="10382" y="25"/>
                    <a:pt x="21437" y="0"/>
                  </a:cubicBezTo>
                  <a:lnTo>
                    <a:pt x="21487" y="21600"/>
                  </a:lnTo>
                  <a:close/>
                </a:path>
              </a:pathLst>
            </a:custGeom>
            <a:noFill/>
            <a:ln w="25400" cap="rnd">
              <a:solidFill>
                <a:schemeClr val="tx1"/>
              </a:solidFill>
              <a:prstDash val="sysDot"/>
              <a:round/>
              <a:headEnd type="stealth" w="med" len="med"/>
              <a:tailEnd type="none" w="sm" len="sm"/>
            </a:ln>
            <a:effectLst/>
          </p:spPr>
          <p:txBody>
            <a:bodyPr/>
            <a:lstStyle/>
            <a:p>
              <a:endParaRPr lang="en-US"/>
            </a:p>
          </p:txBody>
        </p:sp>
        <p:sp>
          <p:nvSpPr>
            <p:cNvPr id="45" name="Arc 24"/>
            <p:cNvSpPr>
              <a:spLocks/>
            </p:cNvSpPr>
            <p:nvPr/>
          </p:nvSpPr>
          <p:spPr bwMode="auto">
            <a:xfrm rot="13223296">
              <a:off x="4210570" y="2402709"/>
              <a:ext cx="685800" cy="604837"/>
            </a:xfrm>
            <a:custGeom>
              <a:avLst/>
              <a:gdLst>
                <a:gd name="G0" fmla="+- 21487 0 0"/>
                <a:gd name="G1" fmla="+- 21600 0 0"/>
                <a:gd name="G2" fmla="+- 21600 0 0"/>
                <a:gd name="T0" fmla="*/ 0 w 21487"/>
                <a:gd name="T1" fmla="*/ 19390 h 21600"/>
                <a:gd name="T2" fmla="*/ 21437 w 21487"/>
                <a:gd name="T3" fmla="*/ 0 h 21600"/>
                <a:gd name="T4" fmla="*/ 21487 w 21487"/>
                <a:gd name="T5" fmla="*/ 21600 h 21600"/>
              </a:gdLst>
              <a:ahLst/>
              <a:cxnLst>
                <a:cxn ang="0">
                  <a:pos x="T0" y="T1"/>
                </a:cxn>
                <a:cxn ang="0">
                  <a:pos x="T2" y="T3"/>
                </a:cxn>
                <a:cxn ang="0">
                  <a:pos x="T4" y="T5"/>
                </a:cxn>
              </a:cxnLst>
              <a:rect l="0" t="0" r="r" b="b"/>
              <a:pathLst>
                <a:path w="21487" h="21600" fill="none" extrusionOk="0">
                  <a:moveTo>
                    <a:pt x="0" y="19390"/>
                  </a:moveTo>
                  <a:cubicBezTo>
                    <a:pt x="1131" y="8393"/>
                    <a:pt x="10382" y="25"/>
                    <a:pt x="21437" y="0"/>
                  </a:cubicBezTo>
                </a:path>
                <a:path w="21487" h="21600" stroke="0" extrusionOk="0">
                  <a:moveTo>
                    <a:pt x="0" y="19390"/>
                  </a:moveTo>
                  <a:cubicBezTo>
                    <a:pt x="1131" y="8393"/>
                    <a:pt x="10382" y="25"/>
                    <a:pt x="21437" y="0"/>
                  </a:cubicBezTo>
                  <a:lnTo>
                    <a:pt x="21487" y="21600"/>
                  </a:lnTo>
                  <a:close/>
                </a:path>
              </a:pathLst>
            </a:custGeom>
            <a:noFill/>
            <a:ln w="25400" cap="rnd">
              <a:solidFill>
                <a:schemeClr val="tx1"/>
              </a:solidFill>
              <a:prstDash val="sysDot"/>
              <a:round/>
              <a:headEnd type="stealth" w="med" len="med"/>
              <a:tailEnd type="none" w="sm" len="sm"/>
            </a:ln>
            <a:effectLst/>
          </p:spPr>
          <p:txBody>
            <a:bodyPr/>
            <a:lstStyle/>
            <a:p>
              <a:endParaRPr lang="en-US"/>
            </a:p>
          </p:txBody>
        </p:sp>
        <p:sp>
          <p:nvSpPr>
            <p:cNvPr id="47" name="Arc 24"/>
            <p:cNvSpPr>
              <a:spLocks/>
            </p:cNvSpPr>
            <p:nvPr/>
          </p:nvSpPr>
          <p:spPr bwMode="auto">
            <a:xfrm rot="13223296">
              <a:off x="2933634" y="2445451"/>
              <a:ext cx="685800" cy="604837"/>
            </a:xfrm>
            <a:custGeom>
              <a:avLst/>
              <a:gdLst>
                <a:gd name="G0" fmla="+- 21487 0 0"/>
                <a:gd name="G1" fmla="+- 21600 0 0"/>
                <a:gd name="G2" fmla="+- 21600 0 0"/>
                <a:gd name="T0" fmla="*/ 0 w 21487"/>
                <a:gd name="T1" fmla="*/ 19390 h 21600"/>
                <a:gd name="T2" fmla="*/ 21437 w 21487"/>
                <a:gd name="T3" fmla="*/ 0 h 21600"/>
                <a:gd name="T4" fmla="*/ 21487 w 21487"/>
                <a:gd name="T5" fmla="*/ 21600 h 21600"/>
              </a:gdLst>
              <a:ahLst/>
              <a:cxnLst>
                <a:cxn ang="0">
                  <a:pos x="T0" y="T1"/>
                </a:cxn>
                <a:cxn ang="0">
                  <a:pos x="T2" y="T3"/>
                </a:cxn>
                <a:cxn ang="0">
                  <a:pos x="T4" y="T5"/>
                </a:cxn>
              </a:cxnLst>
              <a:rect l="0" t="0" r="r" b="b"/>
              <a:pathLst>
                <a:path w="21487" h="21600" fill="none" extrusionOk="0">
                  <a:moveTo>
                    <a:pt x="0" y="19390"/>
                  </a:moveTo>
                  <a:cubicBezTo>
                    <a:pt x="1131" y="8393"/>
                    <a:pt x="10382" y="25"/>
                    <a:pt x="21437" y="0"/>
                  </a:cubicBezTo>
                </a:path>
                <a:path w="21487" h="21600" stroke="0" extrusionOk="0">
                  <a:moveTo>
                    <a:pt x="0" y="19390"/>
                  </a:moveTo>
                  <a:cubicBezTo>
                    <a:pt x="1131" y="8393"/>
                    <a:pt x="10382" y="25"/>
                    <a:pt x="21437" y="0"/>
                  </a:cubicBezTo>
                  <a:lnTo>
                    <a:pt x="21487" y="21600"/>
                  </a:lnTo>
                  <a:close/>
                </a:path>
              </a:pathLst>
            </a:custGeom>
            <a:noFill/>
            <a:ln w="25400" cap="rnd">
              <a:solidFill>
                <a:schemeClr val="tx1"/>
              </a:solidFill>
              <a:prstDash val="sysDot"/>
              <a:round/>
              <a:headEnd type="stealth" w="med" len="med"/>
              <a:tailEnd type="none" w="sm" len="sm"/>
            </a:ln>
            <a:effectLst/>
          </p:spPr>
          <p:txBody>
            <a:bodyPr/>
            <a:lstStyle/>
            <a:p>
              <a:endParaRPr lang="en-US"/>
            </a:p>
          </p:txBody>
        </p:sp>
        <p:sp>
          <p:nvSpPr>
            <p:cNvPr id="48" name="Arc 24"/>
            <p:cNvSpPr>
              <a:spLocks/>
            </p:cNvSpPr>
            <p:nvPr/>
          </p:nvSpPr>
          <p:spPr bwMode="auto">
            <a:xfrm rot="13223296">
              <a:off x="1562034" y="2445451"/>
              <a:ext cx="685800" cy="604837"/>
            </a:xfrm>
            <a:custGeom>
              <a:avLst/>
              <a:gdLst>
                <a:gd name="G0" fmla="+- 21487 0 0"/>
                <a:gd name="G1" fmla="+- 21600 0 0"/>
                <a:gd name="G2" fmla="+- 21600 0 0"/>
                <a:gd name="T0" fmla="*/ 0 w 21487"/>
                <a:gd name="T1" fmla="*/ 19390 h 21600"/>
                <a:gd name="T2" fmla="*/ 21437 w 21487"/>
                <a:gd name="T3" fmla="*/ 0 h 21600"/>
                <a:gd name="T4" fmla="*/ 21487 w 21487"/>
                <a:gd name="T5" fmla="*/ 21600 h 21600"/>
              </a:gdLst>
              <a:ahLst/>
              <a:cxnLst>
                <a:cxn ang="0">
                  <a:pos x="T0" y="T1"/>
                </a:cxn>
                <a:cxn ang="0">
                  <a:pos x="T2" y="T3"/>
                </a:cxn>
                <a:cxn ang="0">
                  <a:pos x="T4" y="T5"/>
                </a:cxn>
              </a:cxnLst>
              <a:rect l="0" t="0" r="r" b="b"/>
              <a:pathLst>
                <a:path w="21487" h="21600" fill="none" extrusionOk="0">
                  <a:moveTo>
                    <a:pt x="0" y="19390"/>
                  </a:moveTo>
                  <a:cubicBezTo>
                    <a:pt x="1131" y="8393"/>
                    <a:pt x="10382" y="25"/>
                    <a:pt x="21437" y="0"/>
                  </a:cubicBezTo>
                </a:path>
                <a:path w="21487" h="21600" stroke="0" extrusionOk="0">
                  <a:moveTo>
                    <a:pt x="0" y="19390"/>
                  </a:moveTo>
                  <a:cubicBezTo>
                    <a:pt x="1131" y="8393"/>
                    <a:pt x="10382" y="25"/>
                    <a:pt x="21437" y="0"/>
                  </a:cubicBezTo>
                  <a:lnTo>
                    <a:pt x="21487" y="21600"/>
                  </a:lnTo>
                  <a:close/>
                </a:path>
              </a:pathLst>
            </a:custGeom>
            <a:noFill/>
            <a:ln w="25400" cap="rnd">
              <a:solidFill>
                <a:schemeClr val="tx1"/>
              </a:solidFill>
              <a:prstDash val="sysDot"/>
              <a:round/>
              <a:headEnd type="stealth" w="med" len="med"/>
              <a:tailEnd type="none" w="sm" len="sm"/>
            </a:ln>
            <a:effectLst/>
          </p:spPr>
          <p:txBody>
            <a:bodyPr/>
            <a:lstStyle/>
            <a:p>
              <a:endParaRPr lang="en-US"/>
            </a:p>
          </p:txBody>
        </p:sp>
      </p:grpSp>
    </p:spTree>
    <p:extLst>
      <p:ext uri="{BB962C8B-B14F-4D97-AF65-F5344CB8AC3E}">
        <p14:creationId xmlns:p14="http://schemas.microsoft.com/office/powerpoint/2010/main" val="385936640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384048"/>
            <a:ext cx="8534400" cy="758952"/>
          </a:xfrm>
        </p:spPr>
        <p:txBody>
          <a:bodyPr>
            <a:normAutofit fontScale="90000"/>
          </a:bodyPr>
          <a:lstStyle/>
          <a:p>
            <a:r>
              <a:rPr lang="en-US" dirty="0" smtClean="0">
                <a:solidFill>
                  <a:schemeClr val="accent3">
                    <a:lumMod val="75000"/>
                  </a:schemeClr>
                </a:solidFill>
              </a:rPr>
              <a:t>Jewish Healthcare Foundation’s commitment to the HIV/AIDS community</a:t>
            </a:r>
            <a:endParaRPr lang="en-US" dirty="0">
              <a:solidFill>
                <a:schemeClr val="accent3">
                  <a:lumMod val="75000"/>
                </a:schemeClr>
              </a:solidFill>
            </a:endParaRPr>
          </a:p>
        </p:txBody>
      </p:sp>
      <p:sp>
        <p:nvSpPr>
          <p:cNvPr id="3" name="Content Placeholder 2"/>
          <p:cNvSpPr>
            <a:spLocks noGrp="1"/>
          </p:cNvSpPr>
          <p:nvPr>
            <p:ph sz="quarter" idx="1"/>
          </p:nvPr>
        </p:nvSpPr>
        <p:spPr>
          <a:xfrm>
            <a:off x="533400" y="1752600"/>
            <a:ext cx="8305800" cy="4343400"/>
          </a:xfrm>
        </p:spPr>
        <p:txBody>
          <a:bodyPr>
            <a:noAutofit/>
          </a:bodyPr>
          <a:lstStyle/>
          <a:p>
            <a:r>
              <a:rPr lang="en-US" sz="2800" dirty="0"/>
              <a:t>Fiscal agent for </a:t>
            </a:r>
            <a:r>
              <a:rPr lang="en-US" sz="2800" dirty="0" smtClean="0"/>
              <a:t>southwestern PA since </a:t>
            </a:r>
            <a:r>
              <a:rPr lang="en-US" sz="2800" dirty="0"/>
              <a:t>1992</a:t>
            </a:r>
          </a:p>
          <a:p>
            <a:pPr lvl="1"/>
            <a:r>
              <a:rPr lang="en-US" sz="2000" dirty="0" smtClean="0"/>
              <a:t>Manages </a:t>
            </a:r>
            <a:r>
              <a:rPr lang="en-US" sz="2000" dirty="0"/>
              <a:t>more than $3 million annually from multiple government funding sources</a:t>
            </a:r>
          </a:p>
          <a:p>
            <a:pPr lvl="1"/>
            <a:r>
              <a:rPr lang="en-US" sz="2000" dirty="0" smtClean="0"/>
              <a:t>15 subgrantees</a:t>
            </a:r>
            <a:endParaRPr lang="en-US" sz="2000" dirty="0"/>
          </a:p>
          <a:p>
            <a:pPr lvl="1"/>
            <a:r>
              <a:rPr lang="en-US" sz="2000" dirty="0"/>
              <a:t>Monitoring, data reporting, quality management, technical assistance, and payment</a:t>
            </a:r>
          </a:p>
          <a:p>
            <a:r>
              <a:rPr lang="en-US" sz="2800" dirty="0" smtClean="0"/>
              <a:t>Foundation grants to support community</a:t>
            </a:r>
          </a:p>
          <a:p>
            <a:pPr lvl="1"/>
            <a:r>
              <a:rPr lang="en-US" sz="2000" dirty="0" smtClean="0"/>
              <a:t>Quality improvement and capacity building</a:t>
            </a:r>
          </a:p>
          <a:p>
            <a:pPr lvl="1"/>
            <a:r>
              <a:rPr lang="en-US" sz="2000" dirty="0" smtClean="0"/>
              <a:t>Needs assessment</a:t>
            </a:r>
          </a:p>
          <a:p>
            <a:pPr lvl="1"/>
            <a:r>
              <a:rPr lang="en-US" sz="2000" dirty="0" smtClean="0"/>
              <a:t>Seed funding</a:t>
            </a:r>
          </a:p>
          <a:p>
            <a:endParaRPr lang="en-US" sz="2800" dirty="0"/>
          </a:p>
        </p:txBody>
      </p:sp>
      <p:sp>
        <p:nvSpPr>
          <p:cNvPr id="6" name="Footer Placeholder 2"/>
          <p:cNvSpPr>
            <a:spLocks noGrp="1"/>
          </p:cNvSpPr>
          <p:nvPr>
            <p:ph type="ftr" sz="quarter" idx="4294967295"/>
          </p:nvPr>
        </p:nvSpPr>
        <p:spPr>
          <a:xfrm>
            <a:off x="2895600" y="6324600"/>
            <a:ext cx="3581400" cy="365760"/>
          </a:xfrm>
          <a:prstGeom prst="rect">
            <a:avLst/>
          </a:prstGeom>
        </p:spPr>
        <p:txBody>
          <a:bodyPr vert="horz" anchor="b"/>
          <a:lstStyle>
            <a:lvl1pPr algn="l" eaLnBrk="1" latinLnBrk="0" hangingPunct="1">
              <a:defRPr kumimoji="0" sz="1200">
                <a:solidFill>
                  <a:srgbClr val="FFFFFF"/>
                </a:solidFill>
              </a:defRPr>
            </a:lvl1pPr>
          </a:lstStyle>
          <a:p>
            <a:pPr algn="ctr"/>
            <a:r>
              <a:rPr lang="en-US" dirty="0" smtClean="0"/>
              <a:t>© 2012  Jewish Healthcare Foundation</a:t>
            </a:r>
            <a:endParaRPr lang="en-US" dirty="0"/>
          </a:p>
        </p:txBody>
      </p:sp>
      <p:pic>
        <p:nvPicPr>
          <p:cNvPr id="5"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162800" y="4697015"/>
            <a:ext cx="1371600" cy="13989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5854948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228600" y="228600"/>
            <a:ext cx="8534400" cy="911225"/>
          </a:xfrm>
        </p:spPr>
        <p:txBody>
          <a:bodyPr>
            <a:normAutofit fontScale="90000"/>
          </a:bodyPr>
          <a:lstStyle/>
          <a:p>
            <a:r>
              <a:rPr lang="en-US" sz="4000" dirty="0" smtClean="0">
                <a:solidFill>
                  <a:schemeClr val="accent3">
                    <a:lumMod val="75000"/>
                  </a:schemeClr>
                </a:solidFill>
              </a:rPr>
              <a:t/>
            </a:r>
            <a:br>
              <a:rPr lang="en-US" sz="4000" dirty="0" smtClean="0">
                <a:solidFill>
                  <a:schemeClr val="accent3">
                    <a:lumMod val="75000"/>
                  </a:schemeClr>
                </a:solidFill>
              </a:rPr>
            </a:br>
            <a:r>
              <a:rPr lang="en-US" sz="3600" dirty="0" smtClean="0">
                <a:solidFill>
                  <a:schemeClr val="accent3">
                    <a:lumMod val="75000"/>
                  </a:schemeClr>
                </a:solidFill>
              </a:rPr>
              <a:t>First, What is the Problem?</a:t>
            </a:r>
            <a:br>
              <a:rPr lang="en-US" sz="3600" dirty="0" smtClean="0">
                <a:solidFill>
                  <a:schemeClr val="accent3">
                    <a:lumMod val="75000"/>
                  </a:schemeClr>
                </a:solidFill>
              </a:rPr>
            </a:br>
            <a:r>
              <a:rPr lang="en-US" sz="3600" dirty="0" smtClean="0">
                <a:solidFill>
                  <a:schemeClr val="accent3">
                    <a:lumMod val="75000"/>
                  </a:schemeClr>
                </a:solidFill>
              </a:rPr>
              <a:t>Second, What is the Current Condition?</a:t>
            </a:r>
          </a:p>
        </p:txBody>
      </p:sp>
      <p:sp>
        <p:nvSpPr>
          <p:cNvPr id="34819" name="Rectangle 3"/>
          <p:cNvSpPr>
            <a:spLocks noGrp="1" noChangeArrowheads="1"/>
          </p:cNvSpPr>
          <p:nvPr>
            <p:ph idx="1"/>
          </p:nvPr>
        </p:nvSpPr>
        <p:spPr>
          <a:xfrm>
            <a:off x="498475" y="1611313"/>
            <a:ext cx="7250113" cy="4525962"/>
          </a:xfrm>
        </p:spPr>
        <p:txBody>
          <a:bodyPr/>
          <a:lstStyle/>
          <a:p>
            <a:pPr eaLnBrk="1" hangingPunct="1">
              <a:buFontTx/>
              <a:buNone/>
            </a:pPr>
            <a:endParaRPr lang="en-US" sz="3600" dirty="0" smtClean="0"/>
          </a:p>
          <a:p>
            <a:pPr eaLnBrk="1" hangingPunct="1">
              <a:lnSpc>
                <a:spcPct val="140000"/>
              </a:lnSpc>
              <a:buFontTx/>
              <a:buNone/>
            </a:pPr>
            <a:endParaRPr lang="en-US" sz="3600" dirty="0" smtClean="0"/>
          </a:p>
        </p:txBody>
      </p:sp>
      <p:grpSp>
        <p:nvGrpSpPr>
          <p:cNvPr id="34820" name="Group 3"/>
          <p:cNvGrpSpPr>
            <a:grpSpLocks/>
          </p:cNvGrpSpPr>
          <p:nvPr/>
        </p:nvGrpSpPr>
        <p:grpSpPr bwMode="auto">
          <a:xfrm>
            <a:off x="381000" y="1447800"/>
            <a:ext cx="2743200" cy="1524000"/>
            <a:chOff x="336" y="2592"/>
            <a:chExt cx="1968" cy="960"/>
          </a:xfrm>
        </p:grpSpPr>
        <p:sp>
          <p:nvSpPr>
            <p:cNvPr id="34826" name="Oval 4"/>
            <p:cNvSpPr>
              <a:spLocks noChangeArrowheads="1"/>
            </p:cNvSpPr>
            <p:nvPr/>
          </p:nvSpPr>
          <p:spPr bwMode="auto">
            <a:xfrm>
              <a:off x="336" y="2592"/>
              <a:ext cx="1968" cy="960"/>
            </a:xfrm>
            <a:prstGeom prst="ellipse">
              <a:avLst/>
            </a:prstGeom>
            <a:noFill/>
            <a:ln w="127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7" name="Text Box 5"/>
            <p:cNvSpPr txBox="1">
              <a:spLocks noChangeArrowheads="1"/>
            </p:cNvSpPr>
            <p:nvPr/>
          </p:nvSpPr>
          <p:spPr bwMode="auto">
            <a:xfrm>
              <a:off x="785" y="2784"/>
              <a:ext cx="1027" cy="523"/>
            </a:xfrm>
            <a:prstGeom prst="rect">
              <a:avLst/>
            </a:prstGeom>
            <a:noFill/>
            <a:ln w="12700">
              <a:noFill/>
              <a:miter lim="800000"/>
              <a:headEnd type="none" w="sm" len="sm"/>
              <a:tailEnd type="none" w="sm" len="sm"/>
            </a:ln>
            <a:effectLst/>
          </p:spPr>
          <p:txBody>
            <a:bodyPr wrap="none">
              <a:spAutoFit/>
            </a:bodyPr>
            <a:lstStyle/>
            <a:p>
              <a:pPr algn="ctr">
                <a:defRPr/>
              </a:pPr>
              <a:r>
                <a:rPr lang="en-US" sz="2400" b="1" dirty="0">
                  <a:latin typeface="+mn-lt"/>
                </a:rPr>
                <a:t>Current</a:t>
              </a:r>
            </a:p>
            <a:p>
              <a:pPr algn="ctr">
                <a:defRPr/>
              </a:pPr>
              <a:r>
                <a:rPr lang="en-US" sz="2400" b="1" dirty="0">
                  <a:latin typeface="+mn-lt"/>
                </a:rPr>
                <a:t>Condition</a:t>
              </a:r>
            </a:p>
          </p:txBody>
        </p:sp>
      </p:grpSp>
      <p:sp>
        <p:nvSpPr>
          <p:cNvPr id="34821" name="AutoShape 6"/>
          <p:cNvSpPr>
            <a:spLocks noChangeArrowheads="1"/>
          </p:cNvSpPr>
          <p:nvPr/>
        </p:nvSpPr>
        <p:spPr bwMode="auto">
          <a:xfrm>
            <a:off x="3368675" y="1981200"/>
            <a:ext cx="1524000" cy="533400"/>
          </a:xfrm>
          <a:prstGeom prst="rightArrow">
            <a:avLst>
              <a:gd name="adj1" fmla="val 50000"/>
              <a:gd name="adj2" fmla="val 71429"/>
            </a:avLst>
          </a:prstGeom>
          <a:solidFill>
            <a:srgbClr val="742424"/>
          </a:solidFill>
          <a:ln w="12700">
            <a:solidFill>
              <a:schemeClr val="tx1"/>
            </a:solidFill>
            <a:miter lim="800000"/>
            <a:headEnd type="none" w="sm" len="sm"/>
            <a:tailEnd type="none" w="sm" len="sm"/>
          </a:ln>
        </p:spPr>
        <p:txBody>
          <a:bodyPr wrap="none" anchor="ctr"/>
          <a:lstStyle/>
          <a:p>
            <a:pPr algn="ctr"/>
            <a:endParaRPr lang="en-US" sz="2400" b="1">
              <a:solidFill>
                <a:srgbClr val="742424"/>
              </a:solidFill>
              <a:latin typeface="Times"/>
            </a:endParaRPr>
          </a:p>
        </p:txBody>
      </p:sp>
      <p:sp>
        <p:nvSpPr>
          <p:cNvPr id="9" name="TextBox 8"/>
          <p:cNvSpPr txBox="1"/>
          <p:nvPr/>
        </p:nvSpPr>
        <p:spPr>
          <a:xfrm>
            <a:off x="4892676" y="1600200"/>
            <a:ext cx="4022724" cy="1938992"/>
          </a:xfrm>
          <a:prstGeom prst="rect">
            <a:avLst/>
          </a:prstGeom>
          <a:noFill/>
        </p:spPr>
        <p:txBody>
          <a:bodyPr wrap="square">
            <a:spAutoFit/>
          </a:bodyPr>
          <a:lstStyle/>
          <a:p>
            <a:pPr algn="ctr">
              <a:defRPr/>
            </a:pPr>
            <a:r>
              <a:rPr lang="en-US" sz="2400" b="1" dirty="0">
                <a:latin typeface="+mn-lt"/>
              </a:rPr>
              <a:t>What does the patient need?</a:t>
            </a:r>
          </a:p>
          <a:p>
            <a:pPr>
              <a:defRPr/>
            </a:pPr>
            <a:endParaRPr lang="en-US" sz="2400" b="1" dirty="0">
              <a:latin typeface="+mn-lt"/>
            </a:endParaRPr>
          </a:p>
          <a:p>
            <a:pPr algn="ctr">
              <a:defRPr/>
            </a:pPr>
            <a:r>
              <a:rPr lang="en-US" sz="2400" b="1" dirty="0">
                <a:latin typeface="+mn-lt"/>
              </a:rPr>
              <a:t>How does the organization deliver it?</a:t>
            </a:r>
          </a:p>
        </p:txBody>
      </p:sp>
      <p:sp>
        <p:nvSpPr>
          <p:cNvPr id="34823" name="AutoShape 7"/>
          <p:cNvSpPr>
            <a:spLocks noChangeArrowheads="1"/>
          </p:cNvSpPr>
          <p:nvPr/>
        </p:nvSpPr>
        <p:spPr bwMode="auto">
          <a:xfrm>
            <a:off x="6658970" y="3810000"/>
            <a:ext cx="609600" cy="990600"/>
          </a:xfrm>
          <a:prstGeom prst="downArrow">
            <a:avLst>
              <a:gd name="adj1" fmla="val 50000"/>
              <a:gd name="adj2" fmla="val 40625"/>
            </a:avLst>
          </a:prstGeom>
          <a:solidFill>
            <a:srgbClr val="742424"/>
          </a:solidFill>
          <a:ln w="12700">
            <a:solidFill>
              <a:schemeClr val="tx1"/>
            </a:solidFill>
            <a:miter lim="800000"/>
            <a:headEnd type="none" w="sm" len="sm"/>
            <a:tailEnd type="none" w="sm" len="sm"/>
          </a:ln>
        </p:spPr>
        <p:txBody>
          <a:bodyPr wrap="none" anchor="ctr"/>
          <a:lstStyle/>
          <a:p>
            <a:endParaRPr lang="en-US"/>
          </a:p>
        </p:txBody>
      </p:sp>
      <p:sp>
        <p:nvSpPr>
          <p:cNvPr id="11" name="Rectangle 10"/>
          <p:cNvSpPr/>
          <p:nvPr/>
        </p:nvSpPr>
        <p:spPr>
          <a:xfrm>
            <a:off x="4495800" y="4876800"/>
            <a:ext cx="4572000" cy="830263"/>
          </a:xfrm>
          <a:prstGeom prst="rect">
            <a:avLst/>
          </a:prstGeom>
        </p:spPr>
        <p:txBody>
          <a:bodyPr>
            <a:spAutoFit/>
          </a:bodyPr>
          <a:lstStyle/>
          <a:p>
            <a:pPr algn="ctr">
              <a:spcBef>
                <a:spcPct val="50000"/>
              </a:spcBef>
              <a:defRPr/>
            </a:pPr>
            <a:r>
              <a:rPr lang="en-US" sz="2400" b="1" dirty="0">
                <a:latin typeface="+mn-lt"/>
              </a:rPr>
              <a:t>What are the associated activities, connections and pathways</a:t>
            </a:r>
            <a:r>
              <a:rPr lang="en-US" sz="2400" b="1" dirty="0">
                <a:latin typeface="Tahoma" pitchFamily="34" charset="0"/>
              </a:rPr>
              <a:t>?</a:t>
            </a:r>
          </a:p>
        </p:txBody>
      </p:sp>
      <p:pic>
        <p:nvPicPr>
          <p:cNvPr id="34825" name="Picture 3" descr="C:\Documents and Settings\gioia\Local Settings\Temporary Internet Files\Content.IE5\L7VDZ0QE\MPj04070080000[1].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84663" y="3106738"/>
            <a:ext cx="3902075" cy="2600325"/>
          </a:xfrm>
          <a:prstGeom prst="rect">
            <a:avLst/>
          </a:prstGeom>
          <a:noFill/>
          <a:ln w="19050">
            <a:solidFill>
              <a:srgbClr val="742424"/>
            </a:solidFill>
            <a:miter lim="800000"/>
            <a:headEnd/>
            <a:tailEnd/>
          </a:ln>
          <a:extLst>
            <a:ext uri="{909E8E84-426E-40DD-AFC4-6F175D3DCCD1}">
              <a14:hiddenFill xmlns:a14="http://schemas.microsoft.com/office/drawing/2010/main">
                <a:solidFill>
                  <a:srgbClr val="FFFFFF"/>
                </a:solidFill>
              </a14:hiddenFill>
            </a:ext>
          </a:extLst>
        </p:spPr>
      </p:pic>
      <p:sp>
        <p:nvSpPr>
          <p:cNvPr id="12" name="Footer Placeholder 2"/>
          <p:cNvSpPr>
            <a:spLocks noGrp="1"/>
          </p:cNvSpPr>
          <p:nvPr>
            <p:ph type="ftr" sz="quarter" idx="4294967295"/>
          </p:nvPr>
        </p:nvSpPr>
        <p:spPr>
          <a:xfrm>
            <a:off x="2819400" y="6324600"/>
            <a:ext cx="3581400" cy="365760"/>
          </a:xfrm>
          <a:prstGeom prst="rect">
            <a:avLst/>
          </a:prstGeom>
        </p:spPr>
        <p:txBody>
          <a:bodyPr vert="horz" anchor="b"/>
          <a:lstStyle>
            <a:lvl1pPr algn="l" eaLnBrk="1" latinLnBrk="0" hangingPunct="1">
              <a:defRPr kumimoji="0" sz="1200">
                <a:solidFill>
                  <a:srgbClr val="FFFFFF"/>
                </a:solidFill>
              </a:defRPr>
            </a:lvl1pPr>
          </a:lstStyle>
          <a:p>
            <a:pPr algn="ctr"/>
            <a:r>
              <a:rPr lang="en-US" dirty="0" smtClean="0"/>
              <a:t>© 2012  Jewish Healthcare Foundation</a:t>
            </a:r>
            <a:endParaRPr lang="en-US" dirty="0"/>
          </a:p>
        </p:txBody>
      </p:sp>
    </p:spTree>
    <p:extLst>
      <p:ext uri="{BB962C8B-B14F-4D97-AF65-F5344CB8AC3E}">
        <p14:creationId xmlns:p14="http://schemas.microsoft.com/office/powerpoint/2010/main" val="33256377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2"/>
          <p:cNvSpPr>
            <a:spLocks noGrp="1"/>
          </p:cNvSpPr>
          <p:nvPr>
            <p:ph type="ftr" sz="quarter" idx="4294967295"/>
          </p:nvPr>
        </p:nvSpPr>
        <p:spPr>
          <a:xfrm>
            <a:off x="2819400" y="6324600"/>
            <a:ext cx="3581400" cy="365760"/>
          </a:xfrm>
          <a:prstGeom prst="rect">
            <a:avLst/>
          </a:prstGeom>
        </p:spPr>
        <p:txBody>
          <a:bodyPr vert="horz" anchor="b"/>
          <a:lstStyle>
            <a:lvl1pPr algn="l" eaLnBrk="1" latinLnBrk="0" hangingPunct="1">
              <a:defRPr kumimoji="0" sz="1200">
                <a:solidFill>
                  <a:srgbClr val="FFFFFF"/>
                </a:solidFill>
              </a:defRPr>
            </a:lvl1pPr>
          </a:lstStyle>
          <a:p>
            <a:pPr algn="ctr"/>
            <a:r>
              <a:rPr lang="en-US" dirty="0" smtClean="0"/>
              <a:t>© 2012  Jewish Healthcare Foundation</a:t>
            </a:r>
            <a:endParaRPr lang="en-US" dirty="0"/>
          </a:p>
        </p:txBody>
      </p:sp>
      <p:sp>
        <p:nvSpPr>
          <p:cNvPr id="7" name="Rectangle 6"/>
          <p:cNvSpPr/>
          <p:nvPr/>
        </p:nvSpPr>
        <p:spPr>
          <a:xfrm>
            <a:off x="1066800" y="1981200"/>
            <a:ext cx="7010400" cy="2308324"/>
          </a:xfrm>
          <a:prstGeom prst="rect">
            <a:avLst/>
          </a:prstGeom>
        </p:spPr>
        <p:txBody>
          <a:bodyPr wrap="square">
            <a:spAutoFit/>
          </a:bodyPr>
          <a:lstStyle/>
          <a:p>
            <a:pPr algn="ctr"/>
            <a:r>
              <a:rPr lang="en-US" sz="3600" dirty="0" smtClean="0">
                <a:solidFill>
                  <a:srgbClr val="0070C0"/>
                </a:solidFill>
                <a:latin typeface="+mj-lt"/>
              </a:rPr>
              <a:t>“The significant problems we have cannot be solved at the same level of thinking with which we created them.” </a:t>
            </a:r>
            <a:endParaRPr lang="en-US" sz="3600" dirty="0">
              <a:solidFill>
                <a:srgbClr val="0070C0"/>
              </a:solidFill>
              <a:latin typeface="+mj-lt"/>
            </a:endParaRPr>
          </a:p>
        </p:txBody>
      </p:sp>
      <p:sp>
        <p:nvSpPr>
          <p:cNvPr id="8" name="Rectangle 7"/>
          <p:cNvSpPr/>
          <p:nvPr/>
        </p:nvSpPr>
        <p:spPr>
          <a:xfrm>
            <a:off x="5276433" y="4648200"/>
            <a:ext cx="2800767" cy="523220"/>
          </a:xfrm>
          <a:prstGeom prst="rect">
            <a:avLst/>
          </a:prstGeom>
        </p:spPr>
        <p:txBody>
          <a:bodyPr wrap="none">
            <a:spAutoFit/>
          </a:bodyPr>
          <a:lstStyle/>
          <a:p>
            <a:r>
              <a:rPr lang="en-US" sz="2800" dirty="0" smtClean="0">
                <a:latin typeface="+mj-lt"/>
              </a:rPr>
              <a:t>- Albert Einstein</a:t>
            </a:r>
          </a:p>
        </p:txBody>
      </p:sp>
    </p:spTree>
    <p:extLst>
      <p:ext uri="{BB962C8B-B14F-4D97-AF65-F5344CB8AC3E}">
        <p14:creationId xmlns:p14="http://schemas.microsoft.com/office/powerpoint/2010/main" val="140751603"/>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0"/>
            <a:ext cx="8534400" cy="758952"/>
          </a:xfrm>
        </p:spPr>
        <p:txBody>
          <a:bodyPr/>
          <a:lstStyle/>
          <a:p>
            <a:r>
              <a:rPr lang="en-US" dirty="0" smtClean="0"/>
              <a:t>Problem Solving Thinking</a:t>
            </a:r>
            <a:endParaRPr lang="en-US" dirty="0"/>
          </a:p>
        </p:txBody>
      </p:sp>
      <p:sp>
        <p:nvSpPr>
          <p:cNvPr id="7" name="Footer Placeholder 2"/>
          <p:cNvSpPr>
            <a:spLocks noGrp="1"/>
          </p:cNvSpPr>
          <p:nvPr>
            <p:ph type="ftr" sz="quarter" idx="4294967295"/>
          </p:nvPr>
        </p:nvSpPr>
        <p:spPr>
          <a:xfrm>
            <a:off x="2819400" y="6324600"/>
            <a:ext cx="3581400" cy="365760"/>
          </a:xfrm>
          <a:prstGeom prst="rect">
            <a:avLst/>
          </a:prstGeom>
        </p:spPr>
        <p:txBody>
          <a:bodyPr vert="horz" anchor="b"/>
          <a:lstStyle>
            <a:lvl1pPr algn="l" eaLnBrk="1" latinLnBrk="0" hangingPunct="1">
              <a:defRPr kumimoji="0" sz="1200">
                <a:solidFill>
                  <a:srgbClr val="FFFFFF"/>
                </a:solidFill>
              </a:defRPr>
            </a:lvl1pPr>
          </a:lstStyle>
          <a:p>
            <a:pPr algn="ctr"/>
            <a:r>
              <a:rPr lang="en-US" dirty="0" smtClean="0"/>
              <a:t>© 2012  Jewish Healthcare Foundation</a:t>
            </a:r>
            <a:endParaRPr lang="en-US" dirty="0"/>
          </a:p>
        </p:txBody>
      </p:sp>
      <p:graphicFrame>
        <p:nvGraphicFramePr>
          <p:cNvPr id="5" name="Group 3"/>
          <p:cNvGraphicFramePr>
            <a:graphicFrameLocks/>
          </p:cNvGraphicFramePr>
          <p:nvPr>
            <p:extLst>
              <p:ext uri="{D42A27DB-BD31-4B8C-83A1-F6EECF244321}">
                <p14:modId xmlns:p14="http://schemas.microsoft.com/office/powerpoint/2010/main" val="2556381465"/>
              </p:ext>
            </p:extLst>
          </p:nvPr>
        </p:nvGraphicFramePr>
        <p:xfrm>
          <a:off x="533400" y="1034343"/>
          <a:ext cx="8153400" cy="5061657"/>
        </p:xfrm>
        <a:graphic>
          <a:graphicData uri="http://schemas.openxmlformats.org/drawingml/2006/table">
            <a:tbl>
              <a:tblPr/>
              <a:tblGrid>
                <a:gridCol w="1475377"/>
                <a:gridCol w="3129785"/>
                <a:gridCol w="3548238"/>
              </a:tblGrid>
              <a:tr h="47139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Gill Sans MT" pitchFamily="34" charset="0"/>
                      </a:endParaRP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chemeClr val="tx1"/>
                          </a:solidFill>
                          <a:effectLst/>
                          <a:latin typeface="Gill Sans MT" pitchFamily="34" charset="0"/>
                        </a:rPr>
                        <a:t>“Traditional”</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chemeClr val="tx1"/>
                          </a:solidFill>
                          <a:effectLst/>
                          <a:latin typeface="Gill Sans MT" pitchFamily="34" charset="0"/>
                        </a:rPr>
                        <a:t>Lean</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tr>
              <a:tr h="107459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Gill Sans MT" pitchFamily="34" charset="0"/>
                        </a:rPr>
                        <a:t>Perspective</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Gill Sans MT" pitchFamily="34" charset="0"/>
                        </a:rPr>
                        <a:t>Work around problems, especially small ones</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Gill Sans MT" pitchFamily="34" charset="0"/>
                        </a:rPr>
                        <a:t>Set up the system to address problems (REAL TIME), especially when they are small</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3706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Gill Sans MT" pitchFamily="34" charset="0"/>
                        </a:rPr>
                        <a:t>Focus</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Gill Sans MT" pitchFamily="34" charset="0"/>
                        </a:rPr>
                        <a:t>Corporate initiatives, programs, organizational units</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Gill Sans MT" pitchFamily="34" charset="0"/>
                        </a:rPr>
                        <a:t>Address one problem at a time to meet the customers’ needs</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7876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Gill Sans MT" pitchFamily="34" charset="0"/>
                        </a:rPr>
                        <a:t>When</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Gill Sans MT" pitchFamily="34" charset="0"/>
                        </a:rPr>
                        <a:t>Scheduled monthly meetings, planned events</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Gill Sans MT" pitchFamily="34" charset="0"/>
                        </a:rPr>
                        <a:t>Close to problem occurrence, frequently as part of work</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7876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Gill Sans MT" pitchFamily="34" charset="0"/>
                        </a:rPr>
                        <a:t>Where</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Gill Sans MT" pitchFamily="34" charset="0"/>
                        </a:rPr>
                        <a:t>Meeting rooms</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Gill Sans MT" pitchFamily="34" charset="0"/>
                        </a:rPr>
                        <a:t>Where the work is done</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2108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Gill Sans MT" pitchFamily="34" charset="0"/>
                        </a:rPr>
                        <a:t>Who</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Gill Sans MT" pitchFamily="34" charset="0"/>
                        </a:rPr>
                        <a:t>External consultants, internal quality department</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Gill Sans MT" pitchFamily="34" charset="0"/>
                        </a:rPr>
                        <a:t>People doing the work</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25421987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Content Placeholder 7" descr="penny.jpg"/>
          <p:cNvPicPr>
            <a:picLocks noGrp="1" noChangeAspect="1"/>
          </p:cNvPicPr>
          <p:nvPr>
            <p:ph/>
          </p:nvPr>
        </p:nvPicPr>
        <p:blipFill>
          <a:blip r:embed="rId3">
            <a:extLst>
              <a:ext uri="{28A0092B-C50C-407E-A947-70E740481C1C}">
                <a14:useLocalDpi xmlns:a14="http://schemas.microsoft.com/office/drawing/2010/main"/>
              </a:ext>
            </a:extLst>
          </a:blip>
          <a:srcRect/>
          <a:stretch>
            <a:fillRect/>
          </a:stretch>
        </p:blipFill>
        <p:spPr>
          <a:xfrm>
            <a:off x="-87243" y="0"/>
            <a:ext cx="9231243" cy="6858000"/>
          </a:xfrm>
        </p:spPr>
      </p:pic>
      <p:sp>
        <p:nvSpPr>
          <p:cNvPr id="19460" name="TextBox 8"/>
          <p:cNvSpPr txBox="1">
            <a:spLocks noChangeArrowheads="1"/>
          </p:cNvSpPr>
          <p:nvPr/>
        </p:nvSpPr>
        <p:spPr bwMode="auto">
          <a:xfrm>
            <a:off x="308653" y="1905000"/>
            <a:ext cx="8526693" cy="1138773"/>
          </a:xfrm>
          <a:prstGeom prst="rect">
            <a:avLst/>
          </a:prstGeom>
          <a:solidFill>
            <a:schemeClr val="accent5">
              <a:alpha val="52000"/>
            </a:schemeClr>
          </a:solidFill>
          <a:ln w="9525">
            <a:noFill/>
            <a:miter lim="800000"/>
            <a:headEnd/>
            <a:tailEnd/>
          </a:ln>
        </p:spPr>
        <p:txBody>
          <a:bodyPr wrap="none">
            <a:spAutoFit/>
          </a:bodyPr>
          <a:lstStyle/>
          <a:p>
            <a:pPr algn="ctr">
              <a:defRPr/>
            </a:pPr>
            <a:r>
              <a:rPr lang="en-US" sz="3200" b="1" dirty="0">
                <a:cs typeface="+mn-cs"/>
              </a:rPr>
              <a:t>30-40 cents of every healthcare dollar</a:t>
            </a:r>
          </a:p>
          <a:p>
            <a:pPr algn="ctr">
              <a:defRPr/>
            </a:pPr>
            <a:r>
              <a:rPr lang="en-US" sz="3200" b="1" dirty="0">
                <a:cs typeface="+mn-cs"/>
              </a:rPr>
              <a:t>is wasted on non-value added activities</a:t>
            </a:r>
            <a:r>
              <a:rPr lang="en-US" sz="3600" dirty="0">
                <a:cs typeface="+mn-cs"/>
              </a:rPr>
              <a:t>.</a:t>
            </a:r>
          </a:p>
        </p:txBody>
      </p:sp>
      <p:sp>
        <p:nvSpPr>
          <p:cNvPr id="4" name="Footer Placeholder 2"/>
          <p:cNvSpPr>
            <a:spLocks noGrp="1"/>
          </p:cNvSpPr>
          <p:nvPr>
            <p:ph type="ftr" sz="quarter" idx="4294967295"/>
          </p:nvPr>
        </p:nvSpPr>
        <p:spPr>
          <a:xfrm>
            <a:off x="2819400" y="6324600"/>
            <a:ext cx="3581400" cy="365760"/>
          </a:xfrm>
          <a:prstGeom prst="rect">
            <a:avLst/>
          </a:prstGeom>
        </p:spPr>
        <p:txBody>
          <a:bodyPr vert="horz" anchor="b"/>
          <a:lstStyle>
            <a:lvl1pPr algn="l" eaLnBrk="1" latinLnBrk="0" hangingPunct="1">
              <a:defRPr kumimoji="0" sz="1200">
                <a:solidFill>
                  <a:srgbClr val="FFFFFF"/>
                </a:solidFill>
              </a:defRPr>
            </a:lvl1pPr>
          </a:lstStyle>
          <a:p>
            <a:pPr algn="ctr"/>
            <a:r>
              <a:rPr lang="en-US" dirty="0" smtClean="0"/>
              <a:t>© 2012  Jewish Healthcare Foundation</a:t>
            </a:r>
            <a:endParaRPr lang="en-US" dirty="0"/>
          </a:p>
        </p:txBody>
      </p:sp>
      <p:sp>
        <p:nvSpPr>
          <p:cNvPr id="5" name="Content Placeholder 6"/>
          <p:cNvSpPr txBox="1">
            <a:spLocks/>
          </p:cNvSpPr>
          <p:nvPr/>
        </p:nvSpPr>
        <p:spPr>
          <a:xfrm>
            <a:off x="161056" y="152400"/>
            <a:ext cx="8686800" cy="2057400"/>
          </a:xfrm>
          <a:prstGeom prst="rect">
            <a:avLst/>
          </a:prstGeom>
        </p:spPr>
        <p:txBody>
          <a:bodyPr>
            <a:normAutofit/>
          </a:bodyPr>
          <a:lst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pPr algn="ctr">
              <a:buFont typeface="Wingdings 2"/>
              <a:buNone/>
            </a:pPr>
            <a:r>
              <a:rPr lang="en-US" sz="3600" b="1" dirty="0" smtClean="0">
                <a:solidFill>
                  <a:schemeClr val="accent3">
                    <a:lumMod val="75000"/>
                  </a:schemeClr>
                </a:solidFill>
              </a:rPr>
              <a:t>What is getting in the way?</a:t>
            </a:r>
            <a:endParaRPr lang="en-US" sz="3600" b="1" dirty="0">
              <a:solidFill>
                <a:schemeClr val="accent3">
                  <a:lumMod val="75000"/>
                </a:schemeClr>
              </a:solidFill>
            </a:endParaRPr>
          </a:p>
        </p:txBody>
      </p:sp>
    </p:spTree>
    <p:extLst>
      <p:ext uri="{BB962C8B-B14F-4D97-AF65-F5344CB8AC3E}">
        <p14:creationId xmlns:p14="http://schemas.microsoft.com/office/powerpoint/2010/main" val="333101890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7890"/>
                                        </p:tgtEl>
                                        <p:attrNameLst>
                                          <p:attrName>style.visibility</p:attrName>
                                        </p:attrNameLst>
                                      </p:cBhvr>
                                      <p:to>
                                        <p:strVal val="visible"/>
                                      </p:to>
                                    </p:set>
                                    <p:anim calcmode="lin" valueType="num">
                                      <p:cBhvr>
                                        <p:cTn id="7" dur="1000" fill="hold"/>
                                        <p:tgtEl>
                                          <p:spTgt spid="37890"/>
                                        </p:tgtEl>
                                        <p:attrNameLst>
                                          <p:attrName>ppt_w</p:attrName>
                                        </p:attrNameLst>
                                      </p:cBhvr>
                                      <p:tavLst>
                                        <p:tav tm="0">
                                          <p:val>
                                            <p:fltVal val="0"/>
                                          </p:val>
                                        </p:tav>
                                        <p:tav tm="100000">
                                          <p:val>
                                            <p:strVal val="#ppt_w"/>
                                          </p:val>
                                        </p:tav>
                                      </p:tavLst>
                                    </p:anim>
                                    <p:anim calcmode="lin" valueType="num">
                                      <p:cBhvr>
                                        <p:cTn id="8" dur="1000" fill="hold"/>
                                        <p:tgtEl>
                                          <p:spTgt spid="37890"/>
                                        </p:tgtEl>
                                        <p:attrNameLst>
                                          <p:attrName>ppt_h</p:attrName>
                                        </p:attrNameLst>
                                      </p:cBhvr>
                                      <p:tavLst>
                                        <p:tav tm="0">
                                          <p:val>
                                            <p:fltVal val="0"/>
                                          </p:val>
                                        </p:tav>
                                        <p:tav tm="100000">
                                          <p:val>
                                            <p:strVal val="#ppt_h"/>
                                          </p:val>
                                        </p:tav>
                                      </p:tavLst>
                                    </p:anim>
                                    <p:anim calcmode="lin" valueType="num">
                                      <p:cBhvr>
                                        <p:cTn id="9" dur="1000" fill="hold"/>
                                        <p:tgtEl>
                                          <p:spTgt spid="37890"/>
                                        </p:tgtEl>
                                        <p:attrNameLst>
                                          <p:attrName>style.rotation</p:attrName>
                                        </p:attrNameLst>
                                      </p:cBhvr>
                                      <p:tavLst>
                                        <p:tav tm="0">
                                          <p:val>
                                            <p:fltVal val="90"/>
                                          </p:val>
                                        </p:tav>
                                        <p:tav tm="100000">
                                          <p:val>
                                            <p:fltVal val="0"/>
                                          </p:val>
                                        </p:tav>
                                      </p:tavLst>
                                    </p:anim>
                                    <p:animEffect transition="in" filter="fade">
                                      <p:cBhvr>
                                        <p:cTn id="10" dur="1000"/>
                                        <p:tgtEl>
                                          <p:spTgt spid="37890"/>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19460"/>
                                        </p:tgtEl>
                                        <p:attrNameLst>
                                          <p:attrName>style.visibility</p:attrName>
                                        </p:attrNameLst>
                                      </p:cBhvr>
                                      <p:to>
                                        <p:strVal val="visible"/>
                                      </p:to>
                                    </p:set>
                                    <p:anim calcmode="lin" valueType="num">
                                      <p:cBhvr>
                                        <p:cTn id="13" dur="1000" fill="hold"/>
                                        <p:tgtEl>
                                          <p:spTgt spid="19460"/>
                                        </p:tgtEl>
                                        <p:attrNameLst>
                                          <p:attrName>ppt_w</p:attrName>
                                        </p:attrNameLst>
                                      </p:cBhvr>
                                      <p:tavLst>
                                        <p:tav tm="0">
                                          <p:val>
                                            <p:fltVal val="0"/>
                                          </p:val>
                                        </p:tav>
                                        <p:tav tm="100000">
                                          <p:val>
                                            <p:strVal val="#ppt_w"/>
                                          </p:val>
                                        </p:tav>
                                      </p:tavLst>
                                    </p:anim>
                                    <p:anim calcmode="lin" valueType="num">
                                      <p:cBhvr>
                                        <p:cTn id="14" dur="1000" fill="hold"/>
                                        <p:tgtEl>
                                          <p:spTgt spid="19460"/>
                                        </p:tgtEl>
                                        <p:attrNameLst>
                                          <p:attrName>ppt_h</p:attrName>
                                        </p:attrNameLst>
                                      </p:cBhvr>
                                      <p:tavLst>
                                        <p:tav tm="0">
                                          <p:val>
                                            <p:fltVal val="0"/>
                                          </p:val>
                                        </p:tav>
                                        <p:tav tm="100000">
                                          <p:val>
                                            <p:strVal val="#ppt_h"/>
                                          </p:val>
                                        </p:tav>
                                      </p:tavLst>
                                    </p:anim>
                                    <p:anim calcmode="lin" valueType="num">
                                      <p:cBhvr>
                                        <p:cTn id="15" dur="1000" fill="hold"/>
                                        <p:tgtEl>
                                          <p:spTgt spid="19460"/>
                                        </p:tgtEl>
                                        <p:attrNameLst>
                                          <p:attrName>style.rotation</p:attrName>
                                        </p:attrNameLst>
                                      </p:cBhvr>
                                      <p:tavLst>
                                        <p:tav tm="0">
                                          <p:val>
                                            <p:fltVal val="90"/>
                                          </p:val>
                                        </p:tav>
                                        <p:tav tm="100000">
                                          <p:val>
                                            <p:fltVal val="0"/>
                                          </p:val>
                                        </p:tav>
                                      </p:tavLst>
                                    </p:anim>
                                    <p:animEffect transition="in" filter="fade">
                                      <p:cBhvr>
                                        <p:cTn id="16" dur="1000"/>
                                        <p:tgtEl>
                                          <p:spTgt spid="194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0"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a:xfrm>
            <a:off x="228600" y="304800"/>
            <a:ext cx="8686800" cy="628650"/>
          </a:xfrm>
        </p:spPr>
        <p:txBody>
          <a:bodyPr>
            <a:noAutofit/>
          </a:bodyPr>
          <a:lstStyle/>
          <a:p>
            <a:pPr algn="l" eaLnBrk="1" hangingPunct="1">
              <a:defRPr/>
            </a:pPr>
            <a:r>
              <a:rPr lang="en-US" sz="3200" kern="1200" dirty="0" smtClean="0">
                <a:solidFill>
                  <a:schemeClr val="accent3">
                    <a:lumMod val="75000"/>
                  </a:schemeClr>
                </a:solidFill>
              </a:rPr>
              <a:t>Value Added Work vs. Non-Value Added Work</a:t>
            </a:r>
          </a:p>
        </p:txBody>
      </p:sp>
      <p:sp>
        <p:nvSpPr>
          <p:cNvPr id="51203" name="Content Placeholder 5"/>
          <p:cNvSpPr>
            <a:spLocks noGrp="1"/>
          </p:cNvSpPr>
          <p:nvPr>
            <p:ph idx="1"/>
          </p:nvPr>
        </p:nvSpPr>
        <p:spPr>
          <a:xfrm>
            <a:off x="457200" y="1524000"/>
            <a:ext cx="8458200" cy="4114800"/>
          </a:xfrm>
        </p:spPr>
        <p:txBody>
          <a:bodyPr>
            <a:normAutofit lnSpcReduction="10000"/>
          </a:bodyPr>
          <a:lstStyle/>
          <a:p>
            <a:pPr eaLnBrk="1" hangingPunct="1"/>
            <a:r>
              <a:rPr lang="en-US" dirty="0" smtClean="0"/>
              <a:t>Value added work:</a:t>
            </a:r>
          </a:p>
          <a:p>
            <a:pPr lvl="1" eaLnBrk="1" hangingPunct="1"/>
            <a:r>
              <a:rPr lang="en-US" sz="2400" dirty="0" smtClean="0"/>
              <a:t>Work that adds value to your patient</a:t>
            </a:r>
          </a:p>
          <a:p>
            <a:pPr lvl="1" eaLnBrk="1" hangingPunct="1"/>
            <a:r>
              <a:rPr lang="en-US" sz="2400" dirty="0" smtClean="0"/>
              <a:t>Anything your patient would pay for you to do</a:t>
            </a:r>
          </a:p>
          <a:p>
            <a:pPr lvl="1" eaLnBrk="1" hangingPunct="1">
              <a:buFont typeface="Arial" charset="0"/>
              <a:buNone/>
            </a:pPr>
            <a:endParaRPr lang="en-US" sz="800" dirty="0" smtClean="0"/>
          </a:p>
          <a:p>
            <a:pPr eaLnBrk="1" hangingPunct="1"/>
            <a:r>
              <a:rPr lang="en-US" dirty="0" smtClean="0"/>
              <a:t>Non-Value added work:</a:t>
            </a:r>
          </a:p>
          <a:p>
            <a:pPr lvl="1" eaLnBrk="1" hangingPunct="1"/>
            <a:r>
              <a:rPr lang="en-US" sz="2400" dirty="0" smtClean="0"/>
              <a:t>Anything that costs time and/or money and does not add value - WASTE</a:t>
            </a:r>
          </a:p>
          <a:p>
            <a:pPr eaLnBrk="1" hangingPunct="1"/>
            <a:r>
              <a:rPr lang="en-US" dirty="0" smtClean="0"/>
              <a:t>Non-Value added but necessary work:</a:t>
            </a:r>
          </a:p>
          <a:p>
            <a:pPr lvl="1" eaLnBrk="1" hangingPunct="1"/>
            <a:r>
              <a:rPr lang="en-US" sz="2400" dirty="0" smtClean="0"/>
              <a:t>Work that must be completed but the patient doesn’t view as value added</a:t>
            </a:r>
          </a:p>
        </p:txBody>
      </p:sp>
      <p:sp>
        <p:nvSpPr>
          <p:cNvPr id="5" name="Footer Placeholder 2"/>
          <p:cNvSpPr txBox="1">
            <a:spLocks/>
          </p:cNvSpPr>
          <p:nvPr/>
        </p:nvSpPr>
        <p:spPr>
          <a:xfrm>
            <a:off x="2819400" y="6324600"/>
            <a:ext cx="3581400" cy="365760"/>
          </a:xfrm>
          <a:prstGeom prst="rect">
            <a:avLst/>
          </a:prstGeom>
        </p:spPr>
        <p:txBody>
          <a:bodyPr vert="horz" anchor="b"/>
          <a:lstStyle>
            <a:defPPr>
              <a:defRPr lang="en-US"/>
            </a:defPPr>
            <a:lvl1pPr marL="0" algn="l" defTabSz="914400" rtl="0" eaLnBrk="1" latinLnBrk="0" hangingPunct="1">
              <a:defRPr kumimoji="0" sz="1200"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mtClean="0"/>
              <a:t>© 2012  Jewish Healthcare Foundation</a:t>
            </a:r>
            <a:endParaRPr lang="en-US" dirty="0"/>
          </a:p>
        </p:txBody>
      </p:sp>
    </p:spTree>
    <p:extLst>
      <p:ext uri="{BB962C8B-B14F-4D97-AF65-F5344CB8AC3E}">
        <p14:creationId xmlns:p14="http://schemas.microsoft.com/office/powerpoint/2010/main" val="98756462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p:txBody>
          <a:bodyPr>
            <a:noAutofit/>
          </a:bodyPr>
          <a:lstStyle/>
          <a:p>
            <a:r>
              <a:rPr lang="en-US" sz="3600" dirty="0" smtClean="0"/>
              <a:t>Eight Types of Waste</a:t>
            </a:r>
            <a:endParaRPr lang="en-US" sz="3600" dirty="0"/>
          </a:p>
        </p:txBody>
      </p:sp>
      <p:graphicFrame>
        <p:nvGraphicFramePr>
          <p:cNvPr id="7" name="Content Placeholder 3"/>
          <p:cNvGraphicFramePr>
            <a:graphicFrameLocks noGrp="1"/>
          </p:cNvGraphicFramePr>
          <p:nvPr>
            <p:ph idx="1"/>
            <p:extLst>
              <p:ext uri="{D42A27DB-BD31-4B8C-83A1-F6EECF244321}">
                <p14:modId xmlns:p14="http://schemas.microsoft.com/office/powerpoint/2010/main" val="2028964038"/>
              </p:ext>
            </p:extLst>
          </p:nvPr>
        </p:nvGraphicFramePr>
        <p:xfrm>
          <a:off x="76200" y="990600"/>
          <a:ext cx="8991600" cy="5562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8" name="Picture 2"/>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2679700" y="1600200"/>
            <a:ext cx="1511300" cy="1066800"/>
          </a:xfrm>
          <a:prstGeom prst="rect">
            <a:avLst/>
          </a:prstGeom>
          <a:noFill/>
          <a:ln w="28575">
            <a:noFill/>
            <a:prstDash val="sysDot"/>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Straight Connector 3"/>
          <p:cNvSpPr/>
          <p:nvPr/>
        </p:nvSpPr>
        <p:spPr>
          <a:xfrm rot="13121282" flipV="1">
            <a:off x="3159632" y="2714237"/>
            <a:ext cx="1142424" cy="45719"/>
          </a:xfrm>
          <a:custGeom>
            <a:avLst/>
            <a:gdLst/>
            <a:ahLst/>
            <a:cxnLst/>
            <a:rect l="0" t="0" r="0" b="0"/>
            <a:pathLst>
              <a:path>
                <a:moveTo>
                  <a:pt x="0" y="0"/>
                </a:moveTo>
                <a:lnTo>
                  <a:pt x="732178" y="0"/>
                </a:lnTo>
              </a:path>
            </a:pathLst>
          </a:custGeom>
          <a:noFill/>
        </p:spPr>
        <p:style>
          <a:lnRef idx="2">
            <a:schemeClr val="accent2">
              <a:hueOff val="0"/>
              <a:satOff val="0"/>
              <a:lumOff val="0"/>
              <a:alphaOff val="0"/>
            </a:schemeClr>
          </a:lnRef>
          <a:fillRef idx="0">
            <a:scrgbClr r="0" g="0" b="0"/>
          </a:fillRef>
          <a:effectRef idx="0">
            <a:schemeClr val="accent3">
              <a:tint val="90000"/>
              <a:hueOff val="0"/>
              <a:satOff val="0"/>
              <a:lumOff val="0"/>
              <a:alphaOff val="0"/>
            </a:schemeClr>
          </a:effectRef>
          <a:fontRef idx="minor">
            <a:schemeClr val="tx1">
              <a:hueOff val="0"/>
              <a:satOff val="0"/>
              <a:lumOff val="0"/>
              <a:alphaOff val="0"/>
            </a:schemeClr>
          </a:fontRef>
        </p:style>
      </p:sp>
      <p:sp>
        <p:nvSpPr>
          <p:cNvPr id="10" name="Footer Placeholder 2"/>
          <p:cNvSpPr txBox="1">
            <a:spLocks/>
          </p:cNvSpPr>
          <p:nvPr/>
        </p:nvSpPr>
        <p:spPr>
          <a:xfrm>
            <a:off x="2819400" y="6324600"/>
            <a:ext cx="3581400" cy="365760"/>
          </a:xfrm>
          <a:prstGeom prst="rect">
            <a:avLst/>
          </a:prstGeom>
        </p:spPr>
        <p:txBody>
          <a:bodyPr vert="horz" anchor="b"/>
          <a:lstStyle>
            <a:defPPr>
              <a:defRPr lang="en-US"/>
            </a:defPPr>
            <a:lvl1pPr marL="0" algn="l" defTabSz="914400" rtl="0" eaLnBrk="1" latinLnBrk="0" hangingPunct="1">
              <a:defRPr kumimoji="0" sz="1200"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mtClean="0"/>
              <a:t>© 2012  Jewish Healthcare Foundation</a:t>
            </a:r>
            <a:endParaRPr lang="en-US" dirty="0"/>
          </a:p>
        </p:txBody>
      </p:sp>
    </p:spTree>
    <p:extLst>
      <p:ext uri="{BB962C8B-B14F-4D97-AF65-F5344CB8AC3E}">
        <p14:creationId xmlns:p14="http://schemas.microsoft.com/office/powerpoint/2010/main" val="4095164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8"/>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http://1000sensations.files.wordpress.com/2007/07/peskystakeholderssmall1.jpg"/>
          <p:cNvPicPr>
            <a:picLocks noChangeAspect="1" noChangeArrowheads="1"/>
          </p:cNvPicPr>
          <p:nvPr/>
        </p:nvPicPr>
        <p:blipFill>
          <a:blip r:embed="rId2" cstate="email">
            <a:lum bright="-20000" contrast="40000"/>
            <a:extLst>
              <a:ext uri="{28A0092B-C50C-407E-A947-70E740481C1C}">
                <a14:useLocalDpi xmlns:a14="http://schemas.microsoft.com/office/drawing/2010/main"/>
              </a:ext>
            </a:extLst>
          </a:blip>
          <a:srcRect/>
          <a:stretch>
            <a:fillRect/>
          </a:stretch>
        </p:blipFill>
        <p:spPr bwMode="auto">
          <a:xfrm>
            <a:off x="152400" y="76200"/>
            <a:ext cx="8915400" cy="6019800"/>
          </a:xfrm>
          <a:prstGeom prst="rect">
            <a:avLst/>
          </a:prstGeom>
          <a:ln>
            <a:noFill/>
          </a:ln>
          <a:effectLst>
            <a:softEdge rad="112500"/>
          </a:effectLst>
        </p:spPr>
      </p:pic>
      <p:sp>
        <p:nvSpPr>
          <p:cNvPr id="6" name="Rectangle 5"/>
          <p:cNvSpPr/>
          <p:nvPr/>
        </p:nvSpPr>
        <p:spPr>
          <a:xfrm>
            <a:off x="685800" y="5773579"/>
            <a:ext cx="8077200" cy="246221"/>
          </a:xfrm>
          <a:prstGeom prst="rect">
            <a:avLst/>
          </a:prstGeom>
        </p:spPr>
        <p:txBody>
          <a:bodyPr wrap="square">
            <a:spAutoFit/>
          </a:bodyPr>
          <a:lstStyle/>
          <a:p>
            <a:r>
              <a:rPr lang="en-US" sz="1000" dirty="0" smtClean="0"/>
              <a:t>http://1000sensations.com/2007/07/28/cartooning-and-creative-problem-solving/</a:t>
            </a:r>
            <a:endParaRPr lang="en-US" sz="1000" dirty="0"/>
          </a:p>
        </p:txBody>
      </p:sp>
      <p:sp>
        <p:nvSpPr>
          <p:cNvPr id="5" name="Footer Placeholder 2"/>
          <p:cNvSpPr txBox="1">
            <a:spLocks/>
          </p:cNvSpPr>
          <p:nvPr/>
        </p:nvSpPr>
        <p:spPr>
          <a:xfrm>
            <a:off x="2819400" y="6324600"/>
            <a:ext cx="3581400" cy="365760"/>
          </a:xfrm>
          <a:prstGeom prst="rect">
            <a:avLst/>
          </a:prstGeom>
        </p:spPr>
        <p:txBody>
          <a:bodyPr vert="horz" anchor="b"/>
          <a:lstStyle>
            <a:defPPr>
              <a:defRPr lang="en-US"/>
            </a:defPPr>
            <a:lvl1pPr marL="0" algn="l" defTabSz="914400" rtl="0" eaLnBrk="1" latinLnBrk="0" hangingPunct="1">
              <a:defRPr kumimoji="0" sz="1200"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mtClean="0"/>
              <a:t>© 2012  Jewish Healthcare Foundation</a:t>
            </a:r>
            <a:endParaRPr lang="en-US" dirty="0"/>
          </a:p>
        </p:txBody>
      </p:sp>
    </p:spTree>
    <p:extLst>
      <p:ext uri="{BB962C8B-B14F-4D97-AF65-F5344CB8AC3E}">
        <p14:creationId xmlns:p14="http://schemas.microsoft.com/office/powerpoint/2010/main" val="171860271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60859" y="152400"/>
            <a:ext cx="6965245" cy="838199"/>
          </a:xfrm>
        </p:spPr>
        <p:txBody>
          <a:bodyPr>
            <a:normAutofit/>
          </a:bodyPr>
          <a:lstStyle/>
          <a:p>
            <a:r>
              <a:rPr lang="en-US" sz="3600" dirty="0" smtClean="0">
                <a:solidFill>
                  <a:schemeClr val="accent3">
                    <a:lumMod val="75000"/>
                  </a:schemeClr>
                </a:solidFill>
              </a:rPr>
              <a:t>“Go and See”</a:t>
            </a:r>
            <a:endParaRPr lang="en-US" sz="3600" dirty="0">
              <a:solidFill>
                <a:schemeClr val="accent3">
                  <a:lumMod val="75000"/>
                </a:schemeClr>
              </a:solidFill>
            </a:endParaRPr>
          </a:p>
        </p:txBody>
      </p:sp>
      <p:sp>
        <p:nvSpPr>
          <p:cNvPr id="3" name="Content Placeholder 2"/>
          <p:cNvSpPr>
            <a:spLocks noGrp="1"/>
          </p:cNvSpPr>
          <p:nvPr>
            <p:ph idx="1"/>
          </p:nvPr>
        </p:nvSpPr>
        <p:spPr>
          <a:xfrm>
            <a:off x="304800" y="1668331"/>
            <a:ext cx="7772400" cy="4351469"/>
          </a:xfrm>
        </p:spPr>
        <p:txBody>
          <a:bodyPr>
            <a:normAutofit fontScale="92500" lnSpcReduction="20000"/>
          </a:bodyPr>
          <a:lstStyle/>
          <a:p>
            <a:pPr lvl="0" rtl="0"/>
            <a:r>
              <a:rPr lang="en-US" sz="3200" dirty="0" smtClean="0"/>
              <a:t>Objective not judgmental</a:t>
            </a:r>
            <a:endParaRPr lang="en-US" sz="3200" dirty="0"/>
          </a:p>
          <a:p>
            <a:pPr lvl="1"/>
            <a:r>
              <a:rPr lang="en-US" dirty="0" smtClean="0"/>
              <a:t>Understand the care delivery system from both the patient and staff perspective</a:t>
            </a:r>
            <a:endParaRPr lang="en-US" dirty="0"/>
          </a:p>
          <a:p>
            <a:pPr lvl="0" rtl="0"/>
            <a:r>
              <a:rPr lang="en-US" sz="2800" dirty="0" smtClean="0"/>
              <a:t>Separate people from problems (respect not blame)</a:t>
            </a:r>
            <a:endParaRPr lang="en-US" sz="2800" dirty="0"/>
          </a:p>
          <a:p>
            <a:pPr lvl="1"/>
            <a:r>
              <a:rPr lang="en-US" sz="2400" dirty="0" smtClean="0"/>
              <a:t>Establish a common understanding (based on data) of the way work is done today (current condition)</a:t>
            </a:r>
            <a:endParaRPr lang="en-US" sz="2400" dirty="0"/>
          </a:p>
          <a:p>
            <a:pPr lvl="0" rtl="0"/>
            <a:r>
              <a:rPr lang="en-US" sz="3200" dirty="0" smtClean="0"/>
              <a:t>Authentic not veiled</a:t>
            </a:r>
            <a:endParaRPr lang="en-US" sz="3200" dirty="0"/>
          </a:p>
          <a:p>
            <a:pPr lvl="1"/>
            <a:r>
              <a:rPr lang="en-US" dirty="0" smtClean="0"/>
              <a:t>“Starting block,” from which to design an improvement.</a:t>
            </a:r>
            <a:endParaRPr lang="en-US" dirty="0"/>
          </a:p>
          <a:p>
            <a:pPr lvl="0" rtl="0"/>
            <a:r>
              <a:rPr lang="en-US" sz="2800" dirty="0" smtClean="0"/>
              <a:t>Deep not superficial</a:t>
            </a:r>
            <a:endParaRPr lang="en-US" sz="2800" dirty="0"/>
          </a:p>
          <a:p>
            <a:pPr lvl="1"/>
            <a:r>
              <a:rPr lang="en-US" dirty="0" smtClean="0"/>
              <a:t>Identify strengths of existing delivery system and opportunities for improvement</a:t>
            </a:r>
            <a:endParaRPr lang="en-US" dirty="0"/>
          </a:p>
        </p:txBody>
      </p:sp>
      <p:pic>
        <p:nvPicPr>
          <p:cNvPr id="16386" name="Picture 2" descr="C:\Users\jcondel\AppData\Local\Microsoft\Windows\Temporary Internet Files\Content.IE5\MU5HSOVE\MP900442524[1].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010400" y="609600"/>
            <a:ext cx="1828800" cy="121920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6" name="Footer Placeholder 2"/>
          <p:cNvSpPr>
            <a:spLocks noGrp="1"/>
          </p:cNvSpPr>
          <p:nvPr>
            <p:ph type="ftr" sz="quarter" idx="4294967295"/>
          </p:nvPr>
        </p:nvSpPr>
        <p:spPr>
          <a:xfrm>
            <a:off x="2819400" y="6324600"/>
            <a:ext cx="3581400" cy="365760"/>
          </a:xfrm>
          <a:prstGeom prst="rect">
            <a:avLst/>
          </a:prstGeom>
        </p:spPr>
        <p:txBody>
          <a:bodyPr vert="horz" anchor="b"/>
          <a:lstStyle>
            <a:lvl1pPr algn="l" eaLnBrk="1" latinLnBrk="0" hangingPunct="1">
              <a:defRPr kumimoji="0" sz="1200">
                <a:solidFill>
                  <a:srgbClr val="FFFFFF"/>
                </a:solidFill>
              </a:defRPr>
            </a:lvl1pPr>
          </a:lstStyle>
          <a:p>
            <a:pPr algn="ctr"/>
            <a:r>
              <a:rPr lang="en-US" dirty="0" smtClean="0"/>
              <a:t>© 2012  Jewish Healthcare Foundation</a:t>
            </a:r>
            <a:endParaRPr lang="en-US" dirty="0"/>
          </a:p>
        </p:txBody>
      </p:sp>
    </p:spTree>
    <p:extLst>
      <p:ext uri="{BB962C8B-B14F-4D97-AF65-F5344CB8AC3E}">
        <p14:creationId xmlns:p14="http://schemas.microsoft.com/office/powerpoint/2010/main" val="126012378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119084" y="76200"/>
            <a:ext cx="8872516" cy="6318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Footer Placeholder 2"/>
          <p:cNvSpPr>
            <a:spLocks noGrp="1"/>
          </p:cNvSpPr>
          <p:nvPr>
            <p:ph type="ftr" sz="quarter" idx="4294967295"/>
          </p:nvPr>
        </p:nvSpPr>
        <p:spPr>
          <a:xfrm>
            <a:off x="2819400" y="6324600"/>
            <a:ext cx="3581400" cy="365760"/>
          </a:xfrm>
          <a:prstGeom prst="rect">
            <a:avLst/>
          </a:prstGeom>
        </p:spPr>
        <p:txBody>
          <a:bodyPr vert="horz" anchor="b"/>
          <a:lstStyle>
            <a:lvl1pPr algn="l" eaLnBrk="1" latinLnBrk="0" hangingPunct="1">
              <a:defRPr kumimoji="0" sz="1200">
                <a:solidFill>
                  <a:srgbClr val="FFFFFF"/>
                </a:solidFill>
              </a:defRPr>
            </a:lvl1pPr>
          </a:lstStyle>
          <a:p>
            <a:pPr algn="ctr"/>
            <a:r>
              <a:rPr lang="en-US" dirty="0" smtClean="0"/>
              <a:t>© 2012  Jewish Healthcare Foundation</a:t>
            </a:r>
            <a:endParaRPr lang="en-US" dirty="0"/>
          </a:p>
        </p:txBody>
      </p:sp>
    </p:spTree>
    <p:extLst>
      <p:ext uri="{BB962C8B-B14F-4D97-AF65-F5344CB8AC3E}">
        <p14:creationId xmlns:p14="http://schemas.microsoft.com/office/powerpoint/2010/main" val="149526508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35" name="Rectangle 2"/>
          <p:cNvSpPr>
            <a:spLocks noGrp="1" noChangeArrowheads="1"/>
          </p:cNvSpPr>
          <p:nvPr>
            <p:ph type="title"/>
          </p:nvPr>
        </p:nvSpPr>
        <p:spPr>
          <a:xfrm>
            <a:off x="404018" y="381000"/>
            <a:ext cx="8229600" cy="533400"/>
          </a:xfrm>
        </p:spPr>
        <p:txBody>
          <a:bodyPr>
            <a:noAutofit/>
          </a:bodyPr>
          <a:lstStyle/>
          <a:p>
            <a:pPr eaLnBrk="1" hangingPunct="1"/>
            <a:r>
              <a:rPr lang="en-US" sz="3600" dirty="0" smtClean="0">
                <a:solidFill>
                  <a:schemeClr val="accent3">
                    <a:lumMod val="75000"/>
                  </a:schemeClr>
                </a:solidFill>
              </a:rPr>
              <a:t>Absence of Standardization</a:t>
            </a:r>
          </a:p>
        </p:txBody>
      </p:sp>
      <p:sp>
        <p:nvSpPr>
          <p:cNvPr id="5142" name="Rectangle 21"/>
          <p:cNvSpPr>
            <a:spLocks noGrp="1" noChangeArrowheads="1"/>
          </p:cNvSpPr>
          <p:nvPr>
            <p:ph type="body" sz="half" idx="1"/>
          </p:nvPr>
        </p:nvSpPr>
        <p:spPr>
          <a:xfrm>
            <a:off x="480218" y="1532731"/>
            <a:ext cx="4038600" cy="4525963"/>
          </a:xfrm>
        </p:spPr>
        <p:txBody>
          <a:bodyPr/>
          <a:lstStyle/>
          <a:p>
            <a:pPr eaLnBrk="1" hangingPunct="1"/>
            <a:r>
              <a:rPr lang="en-US" sz="3400" dirty="0" smtClean="0"/>
              <a:t>Randomness</a:t>
            </a:r>
          </a:p>
          <a:p>
            <a:pPr eaLnBrk="1" hangingPunct="1"/>
            <a:r>
              <a:rPr lang="en-US" sz="3400" dirty="0" smtClean="0"/>
              <a:t>Chaos</a:t>
            </a:r>
          </a:p>
          <a:p>
            <a:pPr eaLnBrk="1" hangingPunct="1"/>
            <a:r>
              <a:rPr lang="en-US" sz="3400" dirty="0" smtClean="0"/>
              <a:t>Multiple versions of how the work is done: </a:t>
            </a:r>
            <a:r>
              <a:rPr lang="en-US" sz="3400" b="1" dirty="0" smtClean="0">
                <a:solidFill>
                  <a:schemeClr val="accent6">
                    <a:lumMod val="75000"/>
                  </a:schemeClr>
                </a:solidFill>
              </a:rPr>
              <a:t>VARIATION</a:t>
            </a:r>
          </a:p>
        </p:txBody>
      </p:sp>
      <p:grpSp>
        <p:nvGrpSpPr>
          <p:cNvPr id="3" name="Group 2"/>
          <p:cNvGrpSpPr/>
          <p:nvPr/>
        </p:nvGrpSpPr>
        <p:grpSpPr>
          <a:xfrm>
            <a:off x="4514850" y="1210288"/>
            <a:ext cx="4267200" cy="4359275"/>
            <a:chOff x="4724400" y="1752600"/>
            <a:chExt cx="3886200" cy="4054475"/>
          </a:xfrm>
        </p:grpSpPr>
        <p:graphicFrame>
          <p:nvGraphicFramePr>
            <p:cNvPr id="2" name="Diagram 1"/>
            <p:cNvGraphicFramePr/>
            <p:nvPr>
              <p:extLst>
                <p:ext uri="{D42A27DB-BD31-4B8C-83A1-F6EECF244321}">
                  <p14:modId xmlns:p14="http://schemas.microsoft.com/office/powerpoint/2010/main" val="407264661"/>
                </p:ext>
              </p:extLst>
            </p:nvPr>
          </p:nvGraphicFramePr>
          <p:xfrm>
            <a:off x="4724400" y="1752600"/>
            <a:ext cx="3886200" cy="40544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136" name="Text Box 15"/>
            <p:cNvSpPr txBox="1">
              <a:spLocks noChangeArrowheads="1"/>
            </p:cNvSpPr>
            <p:nvPr/>
          </p:nvSpPr>
          <p:spPr bwMode="auto">
            <a:xfrm>
              <a:off x="5530850" y="2728913"/>
              <a:ext cx="996950" cy="366713"/>
            </a:xfrm>
            <a:prstGeom prst="rect">
              <a:avLst/>
            </a:prstGeom>
            <a:noFill/>
            <a:ln w="9525">
              <a:noFill/>
              <a:miter lim="800000"/>
              <a:headEnd/>
              <a:tailEnd/>
            </a:ln>
          </p:spPr>
          <p:txBody>
            <a:bodyPr wrap="none">
              <a:spAutoFit/>
            </a:bodyPr>
            <a:lstStyle/>
            <a:p>
              <a:r>
                <a:rPr lang="en-US" b="1" dirty="0">
                  <a:latin typeface="Arial" charset="0"/>
                </a:rPr>
                <a:t>My way</a:t>
              </a:r>
            </a:p>
          </p:txBody>
        </p:sp>
        <p:sp>
          <p:nvSpPr>
            <p:cNvPr id="5137" name="Text Box 16"/>
            <p:cNvSpPr txBox="1">
              <a:spLocks noChangeArrowheads="1"/>
            </p:cNvSpPr>
            <p:nvPr/>
          </p:nvSpPr>
          <p:spPr bwMode="auto">
            <a:xfrm>
              <a:off x="7047230" y="3137534"/>
              <a:ext cx="1200150" cy="366713"/>
            </a:xfrm>
            <a:prstGeom prst="rect">
              <a:avLst/>
            </a:prstGeom>
            <a:noFill/>
            <a:ln w="9525">
              <a:noFill/>
              <a:miter lim="800000"/>
              <a:headEnd/>
              <a:tailEnd/>
            </a:ln>
          </p:spPr>
          <p:txBody>
            <a:bodyPr wrap="none">
              <a:spAutoFit/>
            </a:bodyPr>
            <a:lstStyle/>
            <a:p>
              <a:r>
                <a:rPr lang="en-US" b="1" dirty="0">
                  <a:latin typeface="Arial" charset="0"/>
                </a:rPr>
                <a:t>Your way</a:t>
              </a:r>
            </a:p>
          </p:txBody>
        </p:sp>
        <p:sp>
          <p:nvSpPr>
            <p:cNvPr id="5138" name="Text Box 17"/>
            <p:cNvSpPr txBox="1">
              <a:spLocks noChangeArrowheads="1"/>
            </p:cNvSpPr>
            <p:nvPr/>
          </p:nvSpPr>
          <p:spPr bwMode="auto">
            <a:xfrm>
              <a:off x="5019040" y="3519487"/>
              <a:ext cx="1035050" cy="366713"/>
            </a:xfrm>
            <a:prstGeom prst="rect">
              <a:avLst/>
            </a:prstGeom>
            <a:noFill/>
            <a:ln w="9525">
              <a:noFill/>
              <a:miter lim="800000"/>
              <a:headEnd/>
              <a:tailEnd/>
            </a:ln>
          </p:spPr>
          <p:txBody>
            <a:bodyPr wrap="none">
              <a:spAutoFit/>
            </a:bodyPr>
            <a:lstStyle/>
            <a:p>
              <a:r>
                <a:rPr lang="en-US" b="1" dirty="0">
                  <a:latin typeface="Arial" charset="0"/>
                </a:rPr>
                <a:t>His way</a:t>
              </a:r>
            </a:p>
          </p:txBody>
        </p:sp>
        <p:sp>
          <p:nvSpPr>
            <p:cNvPr id="5139" name="Text Box 18"/>
            <p:cNvSpPr txBox="1">
              <a:spLocks noChangeArrowheads="1"/>
            </p:cNvSpPr>
            <p:nvPr/>
          </p:nvSpPr>
          <p:spPr bwMode="auto">
            <a:xfrm>
              <a:off x="7086600" y="3886200"/>
              <a:ext cx="1060450" cy="366713"/>
            </a:xfrm>
            <a:prstGeom prst="rect">
              <a:avLst/>
            </a:prstGeom>
            <a:noFill/>
            <a:ln w="9525">
              <a:noFill/>
              <a:miter lim="800000"/>
              <a:headEnd/>
              <a:tailEnd/>
            </a:ln>
          </p:spPr>
          <p:txBody>
            <a:bodyPr wrap="none">
              <a:spAutoFit/>
            </a:bodyPr>
            <a:lstStyle/>
            <a:p>
              <a:r>
                <a:rPr lang="en-US" b="1" dirty="0">
                  <a:latin typeface="Arial" charset="0"/>
                </a:rPr>
                <a:t>Her way</a:t>
              </a:r>
            </a:p>
          </p:txBody>
        </p:sp>
        <p:sp>
          <p:nvSpPr>
            <p:cNvPr id="5140" name="Text Box 19"/>
            <p:cNvSpPr txBox="1">
              <a:spLocks noChangeArrowheads="1"/>
            </p:cNvSpPr>
            <p:nvPr/>
          </p:nvSpPr>
          <p:spPr bwMode="auto">
            <a:xfrm>
              <a:off x="5808980" y="5060156"/>
              <a:ext cx="1238250" cy="366713"/>
            </a:xfrm>
            <a:prstGeom prst="rect">
              <a:avLst/>
            </a:prstGeom>
            <a:noFill/>
            <a:ln w="9525">
              <a:noFill/>
              <a:miter lim="800000"/>
              <a:headEnd/>
              <a:tailEnd/>
            </a:ln>
          </p:spPr>
          <p:txBody>
            <a:bodyPr wrap="none">
              <a:spAutoFit/>
            </a:bodyPr>
            <a:lstStyle/>
            <a:p>
              <a:r>
                <a:rPr lang="en-US" b="1" dirty="0">
                  <a:latin typeface="Arial" charset="0"/>
                </a:rPr>
                <a:t>Their way</a:t>
              </a:r>
            </a:p>
          </p:txBody>
        </p:sp>
      </p:grpSp>
      <p:sp>
        <p:nvSpPr>
          <p:cNvPr id="644116" name="Text Box 20"/>
          <p:cNvSpPr txBox="1">
            <a:spLocks noChangeArrowheads="1"/>
          </p:cNvSpPr>
          <p:nvPr/>
        </p:nvSpPr>
        <p:spPr bwMode="auto">
          <a:xfrm>
            <a:off x="2235791" y="5270587"/>
            <a:ext cx="4259263" cy="519113"/>
          </a:xfrm>
          <a:prstGeom prst="rect">
            <a:avLst/>
          </a:prstGeom>
          <a:noFill/>
          <a:ln w="9525">
            <a:noFill/>
            <a:miter lim="800000"/>
            <a:headEnd/>
            <a:tailEnd/>
          </a:ln>
        </p:spPr>
        <p:txBody>
          <a:bodyPr wrap="none">
            <a:spAutoFit/>
          </a:bodyPr>
          <a:lstStyle/>
          <a:p>
            <a:r>
              <a:rPr lang="en-US" sz="2800" b="1" i="1" dirty="0">
                <a:solidFill>
                  <a:schemeClr val="hlink"/>
                </a:solidFill>
                <a:latin typeface="Arial" charset="0"/>
              </a:rPr>
              <a:t>What is the “best” way?</a:t>
            </a:r>
          </a:p>
        </p:txBody>
      </p:sp>
      <p:sp>
        <p:nvSpPr>
          <p:cNvPr id="13" name="Footer Placeholder 2"/>
          <p:cNvSpPr>
            <a:spLocks noGrp="1"/>
          </p:cNvSpPr>
          <p:nvPr>
            <p:ph type="ftr" sz="quarter" idx="4294967295"/>
          </p:nvPr>
        </p:nvSpPr>
        <p:spPr>
          <a:xfrm>
            <a:off x="2819400" y="6324600"/>
            <a:ext cx="3581400" cy="365760"/>
          </a:xfrm>
          <a:prstGeom prst="rect">
            <a:avLst/>
          </a:prstGeom>
        </p:spPr>
        <p:txBody>
          <a:bodyPr vert="horz" anchor="b"/>
          <a:lstStyle>
            <a:lvl1pPr algn="l" eaLnBrk="1" latinLnBrk="0" hangingPunct="1">
              <a:defRPr kumimoji="0" sz="1200">
                <a:solidFill>
                  <a:srgbClr val="FFFFFF"/>
                </a:solidFill>
              </a:defRPr>
            </a:lvl1pPr>
          </a:lstStyle>
          <a:p>
            <a:pPr algn="ctr"/>
            <a:r>
              <a:rPr lang="en-US" dirty="0" smtClean="0"/>
              <a:t>© 2012  Jewish Healthcare Foundation</a:t>
            </a:r>
            <a:endParaRPr lang="en-US" dirty="0"/>
          </a:p>
        </p:txBody>
      </p:sp>
    </p:spTree>
    <p:extLst>
      <p:ext uri="{BB962C8B-B14F-4D97-AF65-F5344CB8AC3E}">
        <p14:creationId xmlns:p14="http://schemas.microsoft.com/office/powerpoint/2010/main" val="1976898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441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411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pPr eaLnBrk="1" hangingPunct="1"/>
            <a:r>
              <a:rPr lang="en-US" smtClean="0">
                <a:solidFill>
                  <a:srgbClr val="88A44D"/>
                </a:solidFill>
                <a:cs typeface="Arial" charset="0"/>
              </a:rPr>
              <a:t>PRHI: Who Are We?</a:t>
            </a:r>
          </a:p>
        </p:txBody>
      </p:sp>
      <p:sp>
        <p:nvSpPr>
          <p:cNvPr id="11267" name="Content Placeholder 2"/>
          <p:cNvSpPr>
            <a:spLocks noGrp="1"/>
          </p:cNvSpPr>
          <p:nvPr>
            <p:ph sz="quarter" idx="1"/>
          </p:nvPr>
        </p:nvSpPr>
        <p:spPr>
          <a:xfrm>
            <a:off x="609600" y="1600200"/>
            <a:ext cx="7848600" cy="3962400"/>
          </a:xfrm>
        </p:spPr>
        <p:txBody>
          <a:bodyPr>
            <a:normAutofit lnSpcReduction="10000"/>
          </a:bodyPr>
          <a:lstStyle/>
          <a:p>
            <a:pPr eaLnBrk="1" hangingPunct="1"/>
            <a:r>
              <a:rPr lang="en-US" sz="2800" dirty="0" smtClean="0">
                <a:cs typeface="Arial" charset="0"/>
              </a:rPr>
              <a:t>Pittsburgh Regional Health Initiative (PRHI)  </a:t>
            </a:r>
          </a:p>
          <a:p>
            <a:pPr lvl="1" eaLnBrk="1" hangingPunct="1"/>
            <a:r>
              <a:rPr lang="en-US" sz="2400" dirty="0" smtClean="0">
                <a:solidFill>
                  <a:schemeClr val="tx1"/>
                </a:solidFill>
                <a:cs typeface="Arial" charset="0"/>
              </a:rPr>
              <a:t>A not-for-profit, regional, multi-stakeholder coalition formed in 1997 </a:t>
            </a:r>
          </a:p>
          <a:p>
            <a:pPr lvl="1" eaLnBrk="1" hangingPunct="1"/>
            <a:r>
              <a:rPr lang="en-US" sz="2400" dirty="0" smtClean="0">
                <a:solidFill>
                  <a:schemeClr val="tx1"/>
                </a:solidFill>
                <a:cs typeface="Arial" charset="0"/>
              </a:rPr>
              <a:t>An initiative of a business group, the Allegheny Conference on Community Development</a:t>
            </a:r>
          </a:p>
          <a:p>
            <a:pPr lvl="1" eaLnBrk="1" hangingPunct="1">
              <a:buFont typeface="Wingdings" pitchFamily="2" charset="2"/>
              <a:buNone/>
            </a:pPr>
            <a:endParaRPr lang="en-US" sz="1100" dirty="0" smtClean="0">
              <a:solidFill>
                <a:schemeClr val="tx1"/>
              </a:solidFill>
              <a:cs typeface="Arial" charset="0"/>
            </a:endParaRPr>
          </a:p>
          <a:p>
            <a:pPr eaLnBrk="1" hangingPunct="1"/>
            <a:r>
              <a:rPr lang="en-US" sz="2800" dirty="0" smtClean="0">
                <a:cs typeface="Arial" charset="0"/>
              </a:rPr>
              <a:t>PRHI’s message</a:t>
            </a:r>
          </a:p>
          <a:p>
            <a:pPr lvl="1" eaLnBrk="1" hangingPunct="1"/>
            <a:r>
              <a:rPr lang="en-US" sz="2400" dirty="0" smtClean="0">
                <a:solidFill>
                  <a:schemeClr val="tx1"/>
                </a:solidFill>
                <a:cs typeface="Arial" charset="0"/>
              </a:rPr>
              <a:t>Dramatic quality improvement (approaching zero deficiencies) is the best cost-containment strategy for health care</a:t>
            </a:r>
          </a:p>
        </p:txBody>
      </p:sp>
      <p:sp>
        <p:nvSpPr>
          <p:cNvPr id="4" name="Footer Placeholder 2"/>
          <p:cNvSpPr>
            <a:spLocks noGrp="1"/>
          </p:cNvSpPr>
          <p:nvPr>
            <p:ph type="ftr" sz="quarter" idx="4294967295"/>
          </p:nvPr>
        </p:nvSpPr>
        <p:spPr>
          <a:xfrm>
            <a:off x="2819400" y="6324600"/>
            <a:ext cx="3581400" cy="365760"/>
          </a:xfrm>
          <a:prstGeom prst="rect">
            <a:avLst/>
          </a:prstGeom>
        </p:spPr>
        <p:txBody>
          <a:bodyPr vert="horz" anchor="b"/>
          <a:lstStyle>
            <a:lvl1pPr algn="l" eaLnBrk="1" latinLnBrk="0" hangingPunct="1">
              <a:defRPr kumimoji="0" sz="1200">
                <a:solidFill>
                  <a:srgbClr val="FFFFFF"/>
                </a:solidFill>
              </a:defRPr>
            </a:lvl1pPr>
          </a:lstStyle>
          <a:p>
            <a:pPr algn="ctr"/>
            <a:r>
              <a:rPr lang="en-US" dirty="0" smtClean="0"/>
              <a:t>© 2012  Jewish Healthcare Foundation</a:t>
            </a:r>
            <a:endParaRPr lang="en-US" dirty="0"/>
          </a:p>
        </p:txBody>
      </p:sp>
      <p:pic>
        <p:nvPicPr>
          <p:cNvPr id="5" name="Picture 5" descr="PRHI_acronym_72dpi.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7543800" y="4984044"/>
            <a:ext cx="1066800" cy="12643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012070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Rectangle 2"/>
          <p:cNvSpPr>
            <a:spLocks noGrp="1" noChangeArrowheads="1"/>
          </p:cNvSpPr>
          <p:nvPr>
            <p:ph type="title"/>
          </p:nvPr>
        </p:nvSpPr>
        <p:spPr>
          <a:xfrm>
            <a:off x="381000" y="304800"/>
            <a:ext cx="8229600" cy="609600"/>
          </a:xfrm>
        </p:spPr>
        <p:txBody>
          <a:bodyPr>
            <a:noAutofit/>
          </a:bodyPr>
          <a:lstStyle/>
          <a:p>
            <a:pPr eaLnBrk="1" hangingPunct="1"/>
            <a:r>
              <a:rPr lang="en-US" sz="3600" dirty="0" smtClean="0">
                <a:solidFill>
                  <a:schemeClr val="accent3">
                    <a:lumMod val="75000"/>
                  </a:schemeClr>
                </a:solidFill>
              </a:rPr>
              <a:t>Standardization is:</a:t>
            </a:r>
          </a:p>
        </p:txBody>
      </p:sp>
      <p:sp>
        <p:nvSpPr>
          <p:cNvPr id="46084" name="Rectangle 3"/>
          <p:cNvSpPr>
            <a:spLocks noGrp="1" noChangeArrowheads="1"/>
          </p:cNvSpPr>
          <p:nvPr>
            <p:ph type="body" sz="half" idx="2"/>
          </p:nvPr>
        </p:nvSpPr>
        <p:spPr>
          <a:xfrm>
            <a:off x="3124200" y="1612857"/>
            <a:ext cx="5715000" cy="4525963"/>
          </a:xfrm>
        </p:spPr>
        <p:txBody>
          <a:bodyPr>
            <a:normAutofit/>
          </a:bodyPr>
          <a:lstStyle/>
          <a:p>
            <a:pPr eaLnBrk="1" hangingPunct="1"/>
            <a:r>
              <a:rPr lang="en-US" dirty="0" smtClean="0"/>
              <a:t>Defining, clarifying &amp; consistently utilizing the methods that will ensure the best possible results</a:t>
            </a:r>
          </a:p>
          <a:p>
            <a:pPr eaLnBrk="1" hangingPunct="1"/>
            <a:r>
              <a:rPr lang="en-US" b="1" dirty="0" smtClean="0"/>
              <a:t>Baseline for continuous improvement</a:t>
            </a:r>
          </a:p>
          <a:p>
            <a:pPr lvl="1" eaLnBrk="1" hangingPunct="1"/>
            <a:r>
              <a:rPr lang="en-US" sz="2400" dirty="0" smtClean="0"/>
              <a:t>Improved process becomes the new standard</a:t>
            </a:r>
          </a:p>
          <a:p>
            <a:pPr eaLnBrk="1" hangingPunct="1"/>
            <a:r>
              <a:rPr lang="en-US" dirty="0" smtClean="0"/>
              <a:t>Not </a:t>
            </a:r>
            <a:r>
              <a:rPr lang="en-US" i="1" dirty="0" smtClean="0"/>
              <a:t>done</a:t>
            </a:r>
            <a:r>
              <a:rPr lang="en-US" dirty="0" smtClean="0"/>
              <a:t> </a:t>
            </a:r>
            <a:r>
              <a:rPr lang="en-US" i="1" dirty="0" smtClean="0"/>
              <a:t>to </a:t>
            </a:r>
            <a:r>
              <a:rPr lang="en-US" dirty="0" smtClean="0"/>
              <a:t>people but rather </a:t>
            </a:r>
            <a:r>
              <a:rPr lang="en-US" i="1" dirty="0" smtClean="0"/>
              <a:t>driven by</a:t>
            </a:r>
            <a:r>
              <a:rPr lang="en-US" dirty="0" smtClean="0"/>
              <a:t> people</a:t>
            </a:r>
          </a:p>
        </p:txBody>
      </p:sp>
      <p:grpSp>
        <p:nvGrpSpPr>
          <p:cNvPr id="2" name="Group 1"/>
          <p:cNvGrpSpPr/>
          <p:nvPr/>
        </p:nvGrpSpPr>
        <p:grpSpPr>
          <a:xfrm>
            <a:off x="279632" y="1621119"/>
            <a:ext cx="2954598" cy="1679575"/>
            <a:chOff x="-1269536" y="2437573"/>
            <a:chExt cx="2954598" cy="1679575"/>
          </a:xfrm>
        </p:grpSpPr>
        <p:sp>
          <p:nvSpPr>
            <p:cNvPr id="18" name="AutoShape 9"/>
            <p:cNvSpPr>
              <a:spLocks noChangeArrowheads="1"/>
            </p:cNvSpPr>
            <p:nvPr/>
          </p:nvSpPr>
          <p:spPr bwMode="auto">
            <a:xfrm rot="10178036">
              <a:off x="-1269536" y="2437573"/>
              <a:ext cx="2925763" cy="1679575"/>
            </a:xfrm>
            <a:prstGeom prst="cloudCallout">
              <a:avLst>
                <a:gd name="adj1" fmla="val -70088"/>
                <a:gd name="adj2" fmla="val 56510"/>
              </a:avLst>
            </a:prstGeom>
            <a:solidFill>
              <a:srgbClr val="FFFF99"/>
            </a:solidFill>
            <a:ln w="9525">
              <a:solidFill>
                <a:schemeClr val="tx1"/>
              </a:solidFill>
              <a:round/>
              <a:headEnd/>
              <a:tailEnd/>
            </a:ln>
          </p:spPr>
          <p:txBody>
            <a:bodyPr rot="10800000" anchor="ctr"/>
            <a:lstStyle/>
            <a:p>
              <a:pPr algn="ctr"/>
              <a:endParaRPr lang="en-US" dirty="0">
                <a:latin typeface="Arial" charset="0"/>
              </a:endParaRPr>
            </a:p>
          </p:txBody>
        </p:sp>
        <p:sp>
          <p:nvSpPr>
            <p:cNvPr id="19" name="Text Box 10"/>
            <p:cNvSpPr txBox="1">
              <a:spLocks noChangeArrowheads="1"/>
            </p:cNvSpPr>
            <p:nvPr/>
          </p:nvSpPr>
          <p:spPr bwMode="auto">
            <a:xfrm rot="19905003">
              <a:off x="-905738" y="2599302"/>
              <a:ext cx="2590800" cy="830997"/>
            </a:xfrm>
            <a:prstGeom prst="rect">
              <a:avLst/>
            </a:prstGeom>
            <a:noFill/>
            <a:ln w="9525" algn="ctr">
              <a:noFill/>
              <a:miter lim="800000"/>
              <a:headEnd/>
              <a:tailEnd/>
            </a:ln>
          </p:spPr>
          <p:txBody>
            <a:bodyPr>
              <a:spAutoFit/>
            </a:bodyPr>
            <a:lstStyle/>
            <a:p>
              <a:r>
                <a:rPr lang="en-US" sz="2400" b="1" dirty="0"/>
                <a:t>This is what </a:t>
              </a:r>
              <a:r>
                <a:rPr lang="en-US" sz="2400" b="1" dirty="0" smtClean="0"/>
                <a:t>the patient </a:t>
              </a:r>
              <a:r>
                <a:rPr lang="en-US" sz="2400" b="1" dirty="0"/>
                <a:t>wants!</a:t>
              </a:r>
            </a:p>
          </p:txBody>
        </p:sp>
      </p:grpSp>
      <p:sp>
        <p:nvSpPr>
          <p:cNvPr id="9" name="Footer Placeholder 2"/>
          <p:cNvSpPr>
            <a:spLocks noGrp="1"/>
          </p:cNvSpPr>
          <p:nvPr>
            <p:ph type="ftr" sz="quarter" idx="4294967295"/>
          </p:nvPr>
        </p:nvSpPr>
        <p:spPr>
          <a:xfrm>
            <a:off x="2819400" y="6324600"/>
            <a:ext cx="3581400" cy="365760"/>
          </a:xfrm>
          <a:prstGeom prst="rect">
            <a:avLst/>
          </a:prstGeom>
        </p:spPr>
        <p:txBody>
          <a:bodyPr vert="horz" anchor="b"/>
          <a:lstStyle>
            <a:lvl1pPr algn="l" eaLnBrk="1" latinLnBrk="0" hangingPunct="1">
              <a:defRPr kumimoji="0" sz="1200">
                <a:solidFill>
                  <a:srgbClr val="FFFFFF"/>
                </a:solidFill>
              </a:defRPr>
            </a:lvl1pPr>
          </a:lstStyle>
          <a:p>
            <a:pPr algn="ctr"/>
            <a:r>
              <a:rPr lang="en-US" dirty="0" smtClean="0"/>
              <a:t>© 2012  Jewish Healthcare Foundation</a:t>
            </a:r>
            <a:endParaRPr lang="en-US" dirty="0"/>
          </a:p>
        </p:txBody>
      </p:sp>
    </p:spTree>
    <p:extLst>
      <p:ext uri="{BB962C8B-B14F-4D97-AF65-F5344CB8AC3E}">
        <p14:creationId xmlns:p14="http://schemas.microsoft.com/office/powerpoint/2010/main" val="76683286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extBox 3"/>
          <p:cNvSpPr txBox="1">
            <a:spLocks noChangeArrowheads="1"/>
          </p:cNvSpPr>
          <p:nvPr/>
        </p:nvSpPr>
        <p:spPr bwMode="auto">
          <a:xfrm>
            <a:off x="336408" y="76200"/>
            <a:ext cx="8426592" cy="1143000"/>
          </a:xfrm>
          <a:prstGeom prst="rect">
            <a:avLst/>
          </a:prstGeom>
          <a:noFill/>
          <a:ln w="9525">
            <a:noFill/>
            <a:miter lim="800000"/>
            <a:headEnd/>
            <a:tailEnd/>
          </a:ln>
        </p:spPr>
        <p:txBody>
          <a:bodyPr lIns="92075" tIns="46038" rIns="92075" bIns="46038" anchor="ctr"/>
          <a:lstStyle/>
          <a:p>
            <a:pPr algn="ctr" eaLnBrk="0" hangingPunct="0"/>
            <a:r>
              <a:rPr lang="en-US" sz="3600" dirty="0" smtClean="0">
                <a:solidFill>
                  <a:schemeClr val="accent3">
                    <a:lumMod val="75000"/>
                  </a:schemeClr>
                </a:solidFill>
                <a:latin typeface="+mj-lt"/>
              </a:rPr>
              <a:t>Building Blocks for Improvement</a:t>
            </a:r>
            <a:endParaRPr lang="en-US" sz="3600" dirty="0">
              <a:solidFill>
                <a:schemeClr val="accent3">
                  <a:lumMod val="75000"/>
                </a:schemeClr>
              </a:solidFill>
              <a:latin typeface="+mj-lt"/>
            </a:endParaRPr>
          </a:p>
        </p:txBody>
      </p:sp>
      <p:sp>
        <p:nvSpPr>
          <p:cNvPr id="5" name="AutoShape 4"/>
          <p:cNvSpPr>
            <a:spLocks noChangeArrowheads="1"/>
          </p:cNvSpPr>
          <p:nvPr/>
        </p:nvSpPr>
        <p:spPr bwMode="auto">
          <a:xfrm>
            <a:off x="5784850" y="1309687"/>
            <a:ext cx="2201863" cy="708025"/>
          </a:xfrm>
          <a:prstGeom prst="roundRect">
            <a:avLst>
              <a:gd name="adj" fmla="val 16667"/>
            </a:avLst>
          </a:prstGeom>
          <a:solidFill>
            <a:srgbClr val="8A0000">
              <a:alpha val="75000"/>
            </a:srgbClr>
          </a:solidFill>
          <a:ln>
            <a:headEnd type="none" w="sm" len="sm"/>
            <a:tailEnd type="none" w="sm" len="sm"/>
          </a:ln>
        </p:spPr>
        <p:style>
          <a:lnRef idx="3">
            <a:schemeClr val="lt1"/>
          </a:lnRef>
          <a:fillRef idx="1">
            <a:schemeClr val="accent3"/>
          </a:fillRef>
          <a:effectRef idx="1">
            <a:schemeClr val="accent3"/>
          </a:effectRef>
          <a:fontRef idx="minor">
            <a:schemeClr val="lt1"/>
          </a:fontRef>
        </p:style>
        <p:txBody>
          <a:bodyPr wrap="none" anchor="ctr"/>
          <a:lstStyle/>
          <a:p>
            <a:pPr algn="ctr">
              <a:defRPr/>
            </a:pPr>
            <a:r>
              <a:rPr lang="en-US" sz="2000" dirty="0">
                <a:solidFill>
                  <a:schemeClr val="bg1"/>
                </a:solidFill>
              </a:rPr>
              <a:t>Problem Solving</a:t>
            </a:r>
          </a:p>
        </p:txBody>
      </p:sp>
      <p:sp>
        <p:nvSpPr>
          <p:cNvPr id="6" name="AutoShape 5"/>
          <p:cNvSpPr>
            <a:spLocks noChangeArrowheads="1"/>
          </p:cNvSpPr>
          <p:nvPr/>
        </p:nvSpPr>
        <p:spPr bwMode="auto">
          <a:xfrm>
            <a:off x="4645025" y="2300287"/>
            <a:ext cx="2201863" cy="708025"/>
          </a:xfrm>
          <a:prstGeom prst="roundRect">
            <a:avLst>
              <a:gd name="adj" fmla="val 16667"/>
            </a:avLst>
          </a:prstGeom>
          <a:solidFill>
            <a:srgbClr val="8A0000">
              <a:alpha val="37000"/>
            </a:srgbClr>
          </a:solidFill>
          <a:ln>
            <a:headEnd type="none" w="sm" len="sm"/>
            <a:tailEnd type="none" w="sm" len="sm"/>
          </a:ln>
        </p:spPr>
        <p:style>
          <a:lnRef idx="3">
            <a:schemeClr val="lt1"/>
          </a:lnRef>
          <a:fillRef idx="1">
            <a:schemeClr val="accent3"/>
          </a:fillRef>
          <a:effectRef idx="1">
            <a:schemeClr val="accent3"/>
          </a:effectRef>
          <a:fontRef idx="minor">
            <a:schemeClr val="lt1"/>
          </a:fontRef>
        </p:style>
        <p:txBody>
          <a:bodyPr wrap="none" anchor="ctr"/>
          <a:lstStyle/>
          <a:p>
            <a:pPr algn="ctr">
              <a:defRPr/>
            </a:pPr>
            <a:r>
              <a:rPr lang="en-US" sz="2000" dirty="0">
                <a:solidFill>
                  <a:schemeClr val="bg1"/>
                </a:solidFill>
              </a:rPr>
              <a:t>Involvement</a:t>
            </a:r>
          </a:p>
        </p:txBody>
      </p:sp>
      <p:sp>
        <p:nvSpPr>
          <p:cNvPr id="7" name="AutoShape 6"/>
          <p:cNvSpPr>
            <a:spLocks noChangeArrowheads="1"/>
          </p:cNvSpPr>
          <p:nvPr/>
        </p:nvSpPr>
        <p:spPr bwMode="auto">
          <a:xfrm>
            <a:off x="3519487" y="3279775"/>
            <a:ext cx="2201863" cy="708025"/>
          </a:xfrm>
          <a:prstGeom prst="roundRect">
            <a:avLst>
              <a:gd name="adj" fmla="val 16667"/>
            </a:avLst>
          </a:prstGeom>
          <a:solidFill>
            <a:schemeClr val="accent3">
              <a:lumMod val="75000"/>
              <a:alpha val="75000"/>
            </a:schemeClr>
          </a:solidFill>
          <a:ln>
            <a:headEnd type="none" w="sm" len="sm"/>
            <a:tailEnd type="none" w="sm" len="sm"/>
          </a:ln>
        </p:spPr>
        <p:style>
          <a:lnRef idx="0">
            <a:schemeClr val="accent3"/>
          </a:lnRef>
          <a:fillRef idx="3">
            <a:schemeClr val="accent3"/>
          </a:fillRef>
          <a:effectRef idx="3">
            <a:schemeClr val="accent3"/>
          </a:effectRef>
          <a:fontRef idx="minor">
            <a:schemeClr val="lt1"/>
          </a:fontRef>
        </p:style>
        <p:txBody>
          <a:bodyPr wrap="none" anchor="ctr">
            <a:scene3d>
              <a:camera prst="orthographicFront"/>
              <a:lightRig rig="soft" dir="t">
                <a:rot lat="0" lon="0" rev="10800000"/>
              </a:lightRig>
            </a:scene3d>
            <a:sp3d>
              <a:contourClr>
                <a:srgbClr val="DDDDDD"/>
              </a:contourClr>
            </a:sp3d>
          </a:bodyPr>
          <a:lstStyle/>
          <a:p>
            <a:pPr algn="ctr">
              <a:defRPr/>
            </a:pPr>
            <a:r>
              <a:rPr lang="en-US" sz="2400" b="1" dirty="0">
                <a:solidFill>
                  <a:schemeClr val="bg1"/>
                </a:solidFill>
              </a:rPr>
              <a:t>Teamwork</a:t>
            </a:r>
            <a:endParaRPr lang="en-US" sz="2400" b="1" spc="150" dirty="0">
              <a:ln w="11430"/>
              <a:solidFill>
                <a:schemeClr val="bg1"/>
              </a:solidFill>
            </a:endParaRPr>
          </a:p>
        </p:txBody>
      </p:sp>
      <p:sp>
        <p:nvSpPr>
          <p:cNvPr id="8" name="AutoShape 7"/>
          <p:cNvSpPr>
            <a:spLocks noChangeArrowheads="1"/>
          </p:cNvSpPr>
          <p:nvPr/>
        </p:nvSpPr>
        <p:spPr bwMode="auto">
          <a:xfrm>
            <a:off x="2370138" y="4262437"/>
            <a:ext cx="2201862" cy="708025"/>
          </a:xfrm>
          <a:prstGeom prst="roundRect">
            <a:avLst>
              <a:gd name="adj" fmla="val 16667"/>
            </a:avLst>
          </a:prstGeom>
          <a:solidFill>
            <a:srgbClr val="8A0000">
              <a:alpha val="37000"/>
            </a:srgbClr>
          </a:solidFill>
          <a:ln>
            <a:headEnd type="none" w="sm" len="sm"/>
            <a:tailEnd type="none" w="sm" len="sm"/>
          </a:ln>
        </p:spPr>
        <p:style>
          <a:lnRef idx="3">
            <a:schemeClr val="lt1"/>
          </a:lnRef>
          <a:fillRef idx="1">
            <a:schemeClr val="accent3"/>
          </a:fillRef>
          <a:effectRef idx="1">
            <a:schemeClr val="accent3"/>
          </a:effectRef>
          <a:fontRef idx="minor">
            <a:schemeClr val="lt1"/>
          </a:fontRef>
        </p:style>
        <p:txBody>
          <a:bodyPr wrap="none" anchor="ctr"/>
          <a:lstStyle/>
          <a:p>
            <a:pPr algn="ctr">
              <a:defRPr/>
            </a:pPr>
            <a:r>
              <a:rPr lang="en-US" sz="2000" dirty="0">
                <a:solidFill>
                  <a:schemeClr val="bg1"/>
                </a:solidFill>
              </a:rPr>
              <a:t>Valuing </a:t>
            </a:r>
          </a:p>
          <a:p>
            <a:pPr algn="ctr">
              <a:defRPr/>
            </a:pPr>
            <a:r>
              <a:rPr lang="en-US" sz="2000" dirty="0">
                <a:solidFill>
                  <a:schemeClr val="bg1"/>
                </a:solidFill>
              </a:rPr>
              <a:t>Contribution</a:t>
            </a:r>
          </a:p>
        </p:txBody>
      </p:sp>
      <p:sp>
        <p:nvSpPr>
          <p:cNvPr id="9" name="AutoShape 8"/>
          <p:cNvSpPr>
            <a:spLocks noChangeArrowheads="1"/>
          </p:cNvSpPr>
          <p:nvPr/>
        </p:nvSpPr>
        <p:spPr bwMode="auto">
          <a:xfrm>
            <a:off x="1292225" y="5235575"/>
            <a:ext cx="2201863" cy="708025"/>
          </a:xfrm>
          <a:prstGeom prst="roundRect">
            <a:avLst>
              <a:gd name="adj" fmla="val 16667"/>
            </a:avLst>
          </a:prstGeom>
          <a:solidFill>
            <a:srgbClr val="8A0000">
              <a:alpha val="75000"/>
            </a:srgbClr>
          </a:solidFill>
          <a:ln>
            <a:headEnd type="none" w="sm" len="sm"/>
            <a:tailEnd type="none" w="sm" len="sm"/>
          </a:ln>
        </p:spPr>
        <p:style>
          <a:lnRef idx="3">
            <a:schemeClr val="lt1"/>
          </a:lnRef>
          <a:fillRef idx="1">
            <a:schemeClr val="accent3"/>
          </a:fillRef>
          <a:effectRef idx="1">
            <a:schemeClr val="accent3"/>
          </a:effectRef>
          <a:fontRef idx="minor">
            <a:schemeClr val="lt1"/>
          </a:fontRef>
        </p:style>
        <p:txBody>
          <a:bodyPr wrap="none" anchor="ctr"/>
          <a:lstStyle/>
          <a:p>
            <a:pPr algn="ctr">
              <a:defRPr/>
            </a:pPr>
            <a:r>
              <a:rPr lang="en-US" sz="2000" dirty="0">
                <a:solidFill>
                  <a:schemeClr val="bg1"/>
                </a:solidFill>
              </a:rPr>
              <a:t>Respect</a:t>
            </a:r>
          </a:p>
        </p:txBody>
      </p:sp>
      <p:cxnSp>
        <p:nvCxnSpPr>
          <p:cNvPr id="22" name="Elbow Connector 21"/>
          <p:cNvCxnSpPr>
            <a:stCxn id="9" idx="3"/>
          </p:cNvCxnSpPr>
          <p:nvPr/>
        </p:nvCxnSpPr>
        <p:spPr>
          <a:xfrm flipV="1">
            <a:off x="3494088" y="4967287"/>
            <a:ext cx="541337" cy="622300"/>
          </a:xfrm>
          <a:prstGeom prst="bentConnector2">
            <a:avLst/>
          </a:prstGeom>
          <a:ln w="34925">
            <a:solidFill>
              <a:schemeClr val="accent5">
                <a:lumMod val="50000"/>
              </a:schemeClr>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5" name="Elbow Connector 21"/>
          <p:cNvCxnSpPr/>
          <p:nvPr/>
        </p:nvCxnSpPr>
        <p:spPr>
          <a:xfrm flipV="1">
            <a:off x="4640262" y="4038600"/>
            <a:ext cx="541338" cy="622300"/>
          </a:xfrm>
          <a:prstGeom prst="bentConnector2">
            <a:avLst/>
          </a:prstGeom>
          <a:ln w="34925">
            <a:solidFill>
              <a:schemeClr val="accent5">
                <a:lumMod val="50000"/>
              </a:schemeClr>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6" name="Elbow Connector 21"/>
          <p:cNvCxnSpPr/>
          <p:nvPr/>
        </p:nvCxnSpPr>
        <p:spPr>
          <a:xfrm flipV="1">
            <a:off x="5783262" y="3124200"/>
            <a:ext cx="541338" cy="622300"/>
          </a:xfrm>
          <a:prstGeom prst="bentConnector2">
            <a:avLst/>
          </a:prstGeom>
          <a:ln w="34925">
            <a:solidFill>
              <a:schemeClr val="accent5">
                <a:lumMod val="50000"/>
              </a:schemeClr>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7" name="Elbow Connector 21"/>
          <p:cNvCxnSpPr/>
          <p:nvPr/>
        </p:nvCxnSpPr>
        <p:spPr>
          <a:xfrm flipV="1">
            <a:off x="6926262" y="2133600"/>
            <a:ext cx="541338" cy="622300"/>
          </a:xfrm>
          <a:prstGeom prst="bentConnector2">
            <a:avLst/>
          </a:prstGeom>
          <a:ln w="34925">
            <a:solidFill>
              <a:schemeClr val="accent5">
                <a:lumMod val="50000"/>
              </a:schemeClr>
            </a:solidFill>
            <a:tailEnd type="triangle" w="lg" len="lg"/>
          </a:ln>
        </p:spPr>
        <p:style>
          <a:lnRef idx="1">
            <a:schemeClr val="accent1"/>
          </a:lnRef>
          <a:fillRef idx="0">
            <a:schemeClr val="accent1"/>
          </a:fillRef>
          <a:effectRef idx="0">
            <a:schemeClr val="accent1"/>
          </a:effectRef>
          <a:fontRef idx="minor">
            <a:schemeClr val="tx1"/>
          </a:fontRef>
        </p:style>
      </p:cxnSp>
      <p:sp>
        <p:nvSpPr>
          <p:cNvPr id="53256" name="AutoShape 3" descr="data:image/jpg;base64,/9j/4AAQSkZJRgABAQAAAQABAAD/2wCEAAkGBhQSERUUExQWFRUVGBgYGBgYGRwfGRgdFx8XGBgdIB0bHCYeHB8jHBgXHy8gJCcpLCwsFx4xNTAqNScrLCkBCQoKDgwOGg8PGikkHBwsLCkpLCwpKSwpKSwsKSwsLCwsLCwpKSwpLCwsLCwsLCwpLCwsKSksKSkpLCwsKSksKf/AABEIAQMAwgMBIgACEQEDEQH/xAAbAAABBQEBAAAAAAAAAAAAAAAFAQIDBAYAB//EAEAQAAIBAgQDBgQFAgQFBQEBAAECEQMhAAQSMQVBUQYTImFxgTKRofBCscHR4RRSI2KS8QcVJHKCM0NTorJjNP/EABkBAAMBAQEAAAAAAAAAAAAAAAABAgMEBf/EACURAAICAgICAwACAwAAAAAAAAABAhEDIRIxE0EiUWEEcULB4f/aAAwDAQACEQMRAD8A2VYBVCE+IFRI+IiCVA97YiqwtWmkgiCWkX1qJnbzPniPieaGpWB8KqHuG38SgnSJ2n3GIxVNSor6dYRSF3nUQvJhMavxWi3v2tmKXsMCqdIIDsIn5jzuf58sVs1S1hi4g3C3sec7wRYGd4nFnO1jpUAxPL8RCkTtyi3uMU+H0dZBfZZUCeSkCTaSTEztEYtv0ZpeybK5YU1kkAKZGkb3O9pM2ti4agaxEzaI5e/thMzmVXwyNibbmBMfISfL1xIuWkAyR8LQpta8AxcHn18sNCf2Q11Yaifh39B0iL+vn5YflqYRS15bxG19rCPIQMPzx8B84+Vpx2UIi23Lng9i9HZVfiJMydr+EQIW/Pc++JxhjMAZ+cc7fXbD6e2HZLOjHacOjCxh2IZpx2nD4wunBYxkYQrh8YXCsCOMYTtEoGYc7knwrbcBfEfnv5Y35XGA7RUgMxVJsJF5uxAXw+lxYb4mXRUQPIIJ1WNy4MTB+EdF/Occ24kXN1Q/m3S/L7CyZ2GoXCnZAeZjdoG2E1QDBsDLObx1A6m/tbGDNUNvqMeJyBqPJf2Hl54WgszpJsfExF2i1ugnCOgCkHwoIYbyx3lut+Xlh1UXh7K1gvNucmNh5fPEspEHH67ooZGcnopMczsMRcCz1SopLlvRuUT5Df3xLmjRpkTSIBtqFh6XIPnhcuKLMQA4tzJgze1zOMrNF2Vq3G9LFZbwkj8PK3TC4e70ZMl5no2OxHEvkb2m2utUVpAWBqAgnSIIB2k646x9JsrmDqcBJdYCxIG95HSRa0kDa04FZXOFqZUGFuwfpqnYkmSFIHW88sFMhUYHu1W6z4iN5J1NyJOw8zjsjKznkh9Fp1KsBmAZi1hBJMCCNyTYHrhKOdhDHgZgIsDBNgJNjAWI5DD1HdB9IJYyBMtLA2HK9x9McaB1yLsFIvss9Y3Mjyi/uySfu1gCwlpJ2LMbnlJ2H+nyxKoBXSC25EwLbkSPkOm2BdDV3wGlmUOATMhfC0m/KeQnffcYLZvNgArN5Avbe9rXtikxNFapSLppYjxC8dCSfyAnbFyCwtYDna+2w5YoZMkvrY+HaOQP2AMX2ryxA3IEdbzc4ExSFydEaTAgEm3Xz998WH2wqgKPTDAJNxsZGKsgeowuH6cVczxKmjBGcBmmF52EzA2HrhN0InjCxjDtWjNV2Z/AdTXmFh2X8lj2xPwHt9SqZoZX/EZn+Ex4RAJgmZ2GMI/yFKfEpQbVmxjHRiHOViq23NhOwMEgnytgS9fMzSOtI1f4kAwQSANIIMWPXfFzzRg6Ykmw2Rjz/j6k5qrzKmbiyiFmOrbX5A49BVwdiMefdpGJzFQEeEN8I3aQLt0W23P6Ypu0VEECNIgkJMarlnnpz9T/AL44mNMiIkKi7dfc7XwoBnk1SIPJV6eg3tucNp3+EzNmqGxtyUchbGbNEcDe8M68vw0/fmY/PljmfSSACzGDE2G255YazW8JCpEFzz5QJ3PKfzx1JCRbUgXe4lpIAJPz+mIfZS6K3GOFtmEVXXYz4W57cxtB+mF4TknoLp0Ezz1KT68vl74j43UI0spZjtYnYSfw+kT54bwbMO6Mzap5hpi1pvt/GMWaIpZzg7NUdoIlmPLmSf7sdgo2cYEiKlv+3HYnkzSj0XgfDguVFMiO8W5X/MN77G/5YjyiEmo0qikgK0GHjwggTuSptzna+FyNVsxRVKXhGkB2ggAf2id2I6bdcEHy4pKZJYqsACxiIhf7TynfaTjtW1o5X27BmTd69RihMISJPVjeBtIHp6HBDhGTSoaoDSabhVJYwzaWJU/5ZIssfDbbFTLVxl8sHgBhTHO5LElbf9x/PAjslmdJDT/7hYeIKtlUeL9/I+mMskuKNIK2bWnwGmI1CIOs3kqxuYblc2jlPXA7OcHDaadNzLVCwJBiJlpm/hGsCDuVwxGNSKg1AM3eM0lRAkgAEfD1m/niThy1GY1iTJEJJLPoteBABaA1/K2MObNeKL1Ts8iaCXML6AbHlz+Z3xPl+F28EAyZtAnpAvz+eKOcNTvFFPUdMFwdzJnfYbHwi2/TBZ6rgL4oMSbfvilkZLghi8KN5a/L7/YYkPDT1GHCo0KZ5m8Db9MOqZkhNW1+eH5ZE+NATtMmapUg+WpisQ3jX8WiDOkSJaYt64xWX4pTzFdXMjMEspUgqYVDYqfhIP542HabjtXu4ylaj3ysCabMoaopldK6pAYkrHpjG5XjIq5pTWpuuaE6tawwUIYBi0TEEbzjPJkbRm4JdC8Ty4AriuNI/wATVBuPG5MH8sAOzfaEZOoaVOg5LLJqsAWFpAFhY2nf0ONVxvTUr16bgFWLz6a3X9MZ2rwA0jQYP4abqIg+LW4AvPIMN+mOVT4ytCuk4mjqdqqtUiiEU1O7NQEGJbS0CDtc4x/ZzgOaq56nXr1GptTYSjMdT+LksxpvflbBPidM0cw9UVVlqJVf8rNt6+2O4IaNbMZczTo1aawEDK1VyRdyQZPNoMH64nJlm2tXfv6NMSjTTZr+D5BVqGpXzCPVEkqsKqn38Rgeg8sZ3jubVq9XuyIYnU9rjwxp/uNt9sQ8XanTp1QzvWc6l1OsAseQAkC/Un1xBxTtTSoNoqgyFDGFBEH3x6MMnxpIzUPZWJXTfwpYgfiJ/wA17k2t5YSs02Yea0gbnl4j08vzwma7T5dQpa3eLrWV/D1sDGxxDW41lgqklQHkqdJuAYP4bR54rmVwJqrx8d5+FQNiBAA/fDGMnxnfZBeI5k+sfziKlm0YB6RADW1AE7SSNvLHDNL4hRGonSSbgA2JmR5bYO0PoTPV6NMAtSW8+LwiTfqR64ZlDQe4RhABBnrf8JwnEeEtWUBwN5ENAuCDuPOfnhMjkHoIEVJG3xDzPTGSZoMLUTco4P8A5D6asdipmOAuzs3i8RJ5czOOwaHs9l7PKFoIohQDEdNuuKPFc4PEzMQviVINmIOnVYTYMx5jw+V6XDs0zppUCFjWzFgBN4AB8Xhi/nEjlOcvFVG2003cMWsT4fwmAF39hc88bxb4oymvkyjxTNitmKdI6kpArMm5UbGNhZvrgvwzhgBU0agDK7algaVDAiGPN4gQIi07Qc3Qdq1Vql5nvCYkgctyPuMaJOLFFOlXJJUtUJkBi2liyg76hYc/IDHNNpvZtFUtE+Zpu9VaPe6dQbvAQIVdQNyrQGbaAbA4KPlqwbu1qU4MsfCRoWyqtm8rczBwG4fmWAfuzVJJsxQWUFvE1jMsX5/Ta/k84jEsajuGufC1+V9K7fsMJUDssvlXXwBqZPPfykkwYxNqqBVEKxVQJ1E+58O9uZxVp59ZsmmJF0MdbCN7/wA4u0sxSCjUyapkkj9/LpgoLFpVqhAlJIJ2a35R9cA+3+fzNLh9ZqVDUR8UsCFUiGaAZMb/AF5YMZrjVNFB8LAnkwEWmSAfI4wXbftlVqUcxRogBdKyQCWK/jWW8IPnG2FaTolyPMcrxxmam1MKrqwIBmGPnzEGLjyx6BkeMu9Re/oslQQzOxDHSyAqNQuQQQRjE8HyjVatFXUUk1CWEeG4kkncz188EcxRrVs3NOramadN6ifGKaQkwSdQ0iY2JxL3o53of24zTZmpme7J7suTqXaC7sk+R1X9umL3Z3LVqWSppWMnvqRS8wpqUyB+Z98BO0GVqP3wdi9NWHjYBCVEikSrEcuU88HeA5R6WVoo5BmvSKwZAUupAHlYn3xjPqgvRHxbhtOlVqsK4ZnpsFJE92WOrw3vAkWjfEXA+zKoBmXdWqqsItN1gBl06zaSw1THXC8S4blVrVIc1dafCSbaiCYiLfhhrX6xjU9o+PxSoZamwCxlUIEkDYlenJZ54tXx0JJNt/RjMixqVK6sS4piIaSSWIv0mRyxX7R5Tve8rpEIijTe9wkx6mcLw7MUlzFWqaqqRUYaJgXLKtzvzsOmDfFeJilRZ2p97ZViwkMd9otE4SyOLoqKa/oxfaBGjLmD/wD5725+P7jCcRpn+lypvKq8+hLfqB88a+tmKKBdVJWDjUCCqwNp3E+2GVquXVab91AeYhhFiB/fBnynHXZqtmfyHEWpZOgy/jqlTO0Et+2DudqEVEvAtP374iqf0+hWKVApYhQGNiOfxEc7HCFaLBWAqt4tMOSd/Im4wAWeJViCoWWDSpgkEAg8xt0nzxFwii8MGYnmDfbl8Rsf1nC53MU6dmoyDsfCL9LkXxHQenUEqpGkmV6z0Kk+46jE+ygfXqMrMNdaxI36e+OwQZqc/wDot7aY/wD1jsVaA9KyfDNWXRpCoJDTI1CCxkjbex6ziDiHEUBqMQWOjQk3TZS5kiNz/wDUbYipdqv6Wl3Z30l1BWVGrUdM67/KRJtzxmM1xwZh3YGFLalQjwxaAAJ3IJjEeR1RTgr2Fuzzlqugt3YaQx28Ig28/hAPUzg3SzY0ijSbSzk6mA1LSBkm4EM2wHU3xnuzVRu8cqbaRrKghiAdk0qY1GBtyxqeEVxTqFFSskEEABSGmJJkBgNRInna++IsotZDIJS8KIWCNYhCW0kXZiykk7/TbD8zmai1lCq0HVuuldy26kw0C0i/5xVM2zMzUzVhz4QdOhttUG5jmemG58V2fSAoAQsGYDQTMEmWEQNhOw2w9C2G6OabQDqIkbos/U/oMVOLcSNGiaoao4BvAsBtJ5AfliLJrV7qmmpU1A3VdQbmW1SIB3EWM4TtDmhlco1Y6XKsCzXAgmJuSTFhz9MPtEvQAzXHhmABuYeRqkxFj7z1/CMZPuTUWstN9Ot4ncrpgEASI2H164I/1iVmepRFFajU6hUpMGQkneILATbc4xHZR6wzLVKS/E3jANlIuefr7HHNLtsjUn3WiHj9N6GZpoaj1FKhrxuSyx0NxPviXgHDu9rsxYr3ZKsEYd4BaSORG+9pxe7R0w+aqFlstCjp6IWqAz/pke+BPAKFF8y71WjxNCSVJBvIcbHcY0W1bMGqNH/SVErmoaTVqKVDAqlQ5F4J/DKg+l8EKud7xSKQWmQwqKJDAaCuoeHrvbr74s5GvToUajrqemlSo2+piIViJMSRMX6YDdnMoy5UqgLM2u1vD4adz5DTiHNuLj6MfDHyeX30Gs3wPKqVqVaQIJJ0qYLQOgMHcb2wB49WQ0zmaLgmm6lFJ1KNBAZW0gAHxDnYCOeLPazh1UsrB0K6TpRyQNwLx+EXPqMZ2vwfVQQ08x3ikuXhWWmrAKAAADaQLnexGLwq4nSvoC8OJNQt4SS4N+rathzG+Nxm6j0MurMEYllSIsA7RbzHLpGM5kM/SyNSlVpVkdxpNRWBKhiCIELOxY+WNJ2gzRzFDvfAdVSk3gHhjWoMc+V588c0+SzdfGu/9HS8r8Kx37uv+kfG61MAhztJYRJAJI5MD+2KGWylKvQojWoSWCKwIZb8yHMG1ieuE7T5ZKVcujkuwlgIMXIIAjcwJwOSualFyAFcwQnhIsb7DpeG2x2Yn8TCIYz3Z2aSqWVlpEusEzO5nffFHgVVmXRTSAsv4idxAIsPS2JOzlNxTr6gB4QRAAJhb7b3kYn4DUbU4ZYlLsBBsYjoY640umaVZbzmSqVY1KBB/C37jEeTyVSnPgkRAIcD9BiLjTaSGTW0yJBO1iLAjnz3xY4ZWLqfEwsDebTbnttywWOihW4QzMSaNyST/iLzwmH1v6gMQuogEgEsZI5Y7Bf6FGjzOYVabQjKQSLkapADCYO8SY28WBmXyoA6Ra28x+3LDu0WelyqCVViNzfUF5ROynfriLv5gkGYuOXPn97Yy0Wzbf8AD+qEepcAGmouP82DVTiYDyHVhJGhpVtx8DMIO7TMcr4z3YTKVarVgHCCEkASYOqwbZdt4ODD8EBLKFDvUEMXZnZdhquNQuLEQN/a3foWvZLW7RLSUNUqKXYAMFceCQfDzhep+u0S0+OL8fhGkkuQxSm0gKGUH/1FO1pG+8DCvlDIpqKYZUIkk65MeL4SRJvJAJn1xV43XOXS6CnCtDAW1LaPhAg7qSLxywthoPUs2VZtYmYKwBGlQoiSBJJk9IvI2xmO3fElfIsagQ0GKSrAHc2IM/EDBt0O+BD5mo+XGpi75htIB5iY3jSBEmMEON8SSjkm79UrguU7vUIdQxHQ/CIBEWIxdEP7MjwvK0Yqf09U961FxJvpA7vTaLCTBHp0xm+yGXqnMGrSI+I94AeYvtM9T88Jwzh+b1HuadSnSrW7xUmFkkeL+2d+dsN4Ioo5jvxWSmDcqzCSfNRteccr1Zzye9HpvGu1n9Jw4d2iPUctTafw61YjbnsQDyx5nwPs13tPvG70TqMqsoIMTIBA2Njg/wBrOO5arlKdOkymp3iu8D4hpZQZG8WXyjAnsjxAjvKYqVQStSyEgBYOppW6kXM7Y1XSQNh7h+cXLnKpTcNSbMVAzGLgBWPvM3xqqHHgzU/8MinUYKryJJbbwROk9Z57YwlWnR1ZNQQaHf1p5SABNxHnfBLs72kpf1VOgEq92W00i7glSBbw6ZC3sSTAOOHMptri/ezq/j+PjLmrdaG9rMie9Z+8Ugq2lH2BneZgDGMqZhFIuzoQC3hgaovCyCQD5iYxquNZQ1FrZtdelVYAMnhDE7gzB9PPGX7T8P0Vlp0yACKfiYwJZFlieVzJ6Y6sPRzU7DfaHh1J8ploCUlcz8EaiQIssmfc4F5fNLTpCglRiRUUgFSLqylhfy5c8FeGdnaFGnqr1Vrk6SoWSqk7aQDJJ6+W2LXHuF0+4NSmi6gVZW8VjqTcbyQI+WFkmuXE08cq51r79DeIZujRqtVA1swhuYBk8uRiLnyxUr9oNTozJTETtMENZbx+95w+lUqD/GNBWYwTpk6omDHIi9sRnhCroFTSoY6j4j4LyASdgT7zi8THFMKpm0qUqpVFACHxL1g6gbCw/I4F9ntBZ2kElDqAM/EQ3y3+eL1HhRopmGYiKimQCTyMwCoj64F9n8uveVIUg6BcmQw8MRA2uPu2NygjmK1NBBpHTE2gAnmIJFwPzwzLiiyz3ZEXiTPtBg+2HZvh1Z4lYCmRpffyMi/84iyWSajMoxBM/ECef5Tv5YQzhxOiLaKgjqL/AP6x2I6mUUkkqJJJ+Mc8dh3+CL3E6qu7kMNTGSTzG3reLW54e+VIUREm8ev0t+2KmayY11AWKqNQiI28xN7DEy09I3BJAi58o3A54xX4bf2bv/htrmrpKrIQEsJJjVsAQOt/LbGwyOSIYzUpvJloWGNoFw0D0Axg+yTPoqQgYnQR44IK6iCogyRf54O5TjRDqjqF16oI0EbQAIgk+fr7WmQ0He5bWwRqV2JN2173533iNhOMZ207QirXGUUGppfU7G2nSIK7ec2674ON2gp03di6kzcMYiAI32ELsI3Jx5rQSp/UNVYkBi8CQSdRBn8xiJy4rRUI29mq4SO8q0lKgdwpZdJMAHwKCJudzPkY3w/tu1NkNJll0Rqoa1gsyAdxMX9t8CEBhmWqUqF5AGrQyqpAViIiWYtbaBiKvxM1KVVGWGFKs2okmxUCJIuJ+XTBzfD9M8qp9aK57ZjK5LLLTUM70tYDTtLQLXvjAcbzLVqpqvQGXLKCVAIEwfFBvfG3bMquXylHRSaqtAMpZdV+QWN59cBuJ56hUctnlrd6UUaKRRUsIWZ1Ff8AtHr0jKDTlRHH4Ji8fz4rZLLk02plW0rqAFgv4Yjwk3wI7PZirUzB00krsyPqRoGtY8Q6T0PUDEPHe1xzkJ3fdohkQZO0Xti32SyzpUaspGilTJYk3IYhbD1I+uLdpX7HJJzT9FzKZ6k+ZpU6oanTpOxFFl+GQdctYkWtgn2a49QGfWmmXIDtppsz6nWB0jwrHmYGI83xKm1cKaa1XU6iGt4YMwY+mI+FdsstRZWp5UgswUf4hMTtEiw8hiNVtEZFxdJ6DPHTU7irprFsmyESwSBUmYTSByBn1HPGDzHF+8htyYXvHuQFAE6RawA88avKcarcQV8szmneQxIY6RAIWwABNzvAOM9muFLTy9enUUaqdZdFWIY6lcspIsdlb3xpV7oxhBxjTd/2WspmKFJO+p1iXplSxddWst8KhREQQT+uNRQAzlEnXIqsASFiCCDsbg2HPGFpV8uaDHR3WjSpgmoapbrqIiImxETjX9l2RcuhoklS8kn4g0EGRy5Yxy448udb6OjzS8fjvV9FriPDKq0S1GoodYIlbeHqJN+U4y+dTMICa9Ms+qxWxE3IBW552w7OcOr13YVWKENM6hfpEHpgnxKtpanqRXCFgQzzqJG5ld/bGuJJ9hXBqndjeFMz06xMzAgMpHIwDyPqAMRcCSp3lUOuhdKkEWDSRPMrP1xbpZ1KlGvoppT8BB0kXs28AAe+KPZxiS4eCAnWTc7SNhGN6KJuPVGUrDMJm4ZgI89G3vv5Yk4S7MG1Ob2HimwBEiTI2GJM6KKnxIw6EAQfqDhlLJ0XkqrKR5kH6n9cFhRVq8QZWKhmsSOfK2OwXCL/AJxhMTzK4lbiFAmo0mxcxMzYsDt7YnNObx08r/xiVoYy0XnbYzfnjnN+gHTnNsZcjZxNP2IrhSZkkspjf8LWH89cGM9TovUA7ru2IOwWIME/TyPPacAOz1QrTJHKopM+Sm0+d/bDa3E2dzKFQVgieoI68wcU3omtgKpUNSsxhYBsAAAdtukmDE9cWTnVBYMDKm5AP39TyxVyqA1F5aWtfoI/fF/MUVYmRYzy8yfv0xhLb2bRdLRTr1BVZVR2Q0ldgSvgMAAAzGofXzw3/mNR8tWRqSqFo1yGWYJOlYEgGOfyxTz2WllZWKsLagBytEHceWLFPi9R6dSjVNNf8JtJFixcpAAPkNr3w1qJzZ027osU81FPLUWIplcvTZWZFYloAAXVaRz57YzfaDhFSoQ+YBSvEu4KaDE6QVBsxAElbeWDOSzGdDylSaKaRpIGoAj8NpkQcZjtbnKj5hiQDAC8wxA2JBA69MWmujlWOWOTlJ2n0vSA3CUorUbv0Z1AGrSbiSINiJ9Jx6JwkZWpRqJlpB7khjfnUXTud97YylPhiUCKtVBUp1FQFQYMkBmO8GOh+mC1Li1GnUpnLUiIR5X4Q7HVp9SOt9hgm046Grk0kI/Bmc1K7llcAGFQ3GkkiCecYkz/AGUpLlBWQOHCI4AuC2mYgibybDGlo501KL61CuEYkAyIKnngdn0q93QCx3QVZvBkIIHvb0vjCM+db0XmxzxScMi2jC5TjLISGpK7lgxZ9Ssuy2KspAgbbYIZjtG2bpig9FYDBlWnq1loIuTM2N/TGf4galSo5K6INwTe+0zc7Y3HBOHUsuFh4ZhsYliYvEyfQY6JaFCHIrUOzbvS0ugpBdlUqSdVzqmx2W8zbFngucoU3TLU1dHJLEmIkBpkgkTbbFXthUWrTQBwuliWN+Qj3wK7JUkFbXrCqutVLW1FlYelrW88Zva2GRRTpF6pwJqrharBagqbhwdZJ8IF7eW2C+d4OylUNmJJMHzk3jyGA+V7P99UHfuGAYsDTeS0meW30xq+OkEU3BjTKHeZaCLn3GNIpJaZpiblt/0UaPDxTp1LHxCTe+0Yq8ITS1QgESBud7jF+r/6ZBuLjfyxBl7EwOUfrvh2b0h2eod4IiL22PSd7YjpJ3cgCx6ECN8Oq5ogg3A6QDcbxf0w2nmTexN7WFvrh2KigxeT/P747Ez8QcEjUbGPhX98dhgWu+IaCOZIg2Mz8oP6Yn7625+/LERMtY7Tt72In3nCok8ja/8Av9zjMqwvwmGBLAlVGprkCBAJseh/LD83SpKToDbc5HruMV+G+EPsLG3UxEc98NspMggx5/thsRVylUFlhbzsSOuLdfNXIgWk736Yq5UEOII35fc4stTXU3+a53jGbLRCaAqG5kaZF+sEYZU4d/iCnAJ3meonf5YUtE8v2GIGzoDTeOkmfO+GkJsI5ZWCVwmlWBVVNyOYm+9zOPM+MV8wK5XMjx2v1HKCOWPQMtnAadUEkaud5G9+pI3nHnGcpVlqFSxqQbMLg4uCWzDO9ILVKn9K6s9M1qDAWJ2JAYldxaY9sSjP0XYtSps4CNCsY8VyACsbC9sBs/marIoJOlCRp5ybk9T09sLwOsQWlA/gbSrSAW8MdDNjEX5YdfE5a9m77OcUp1MrWIUK6I2qCTPhaLtfF3P0ahFEyO6CCRMGdIjbflgf2Z4ktXKVwUFNlVg0TBlWv4rk9ZOLlfVVKOrzSRIghviiOkEW68sczXGX0OUnJtmSPDz3uttBM/AJ+I8iIJJ8vLCcb4g+osKXiowpYiyav1OC+WhKgJUAksZ/fDs3wXWMwNQHetTYEjaLEee2NX+mjg1Exr1GqKWcnacFKdKkmXQayzd5qUpuGIXwkXFrYL8M4HR/p6i1bf4Y8Q3kMIj5YoDL0RTNJUaqqF37ydOkwJUHTew2w+SaMd3oI9neIJU7xaVMp8OprC41GZG/SPPbGgI1U9LeK25jcc/0wJycGlCAIupZ5xAJkHmdhggrBVAB/j7nCvWjqwb2xhfwkes/fyxDSbkDt93w/M1h8I9Z9cV0tJ5+fyxRuOzQmed/nh1OudMAbi+/3viGvWB8j6COU/Yw5HsCCDPt+fLAhMhfLySb38sdhDxAi2oW/wAyfvhcMRI1TfSYJuDzn+SD9cNFcx15+nTfFZzcG38Dfb7vi1Qpi9xIMX8zyjl74AsKZFz3ZNhcfP7/ADxUzedJFyOg9LYmoBhSN5luQ5QcDO+AJvy+m38YGKy/w99TqYjmI8umH1CQWuY1SPYk788UeG/EF2HXnf7GL5qiOvr1GM32aJ6HLWAkHmo5Wm18UHIk72O9h+nthWe+8YqVgGPnsCP4xaQrFq1ZQgyRMHzEG2M3XyzI4ekzLESvMgydtjyH3Y7qEkG0efT/AGn3xE8Tta/088UnRlOHIz2ss3jDAeKdJmehv0xZ4DK1U1IGV2FM6hsGvPr4cG0optpWwHK2464ucP4cjU2PdwVk8t/f6cxOCUvjRisDuyLN9ou5qtlglNaZGnUoIMMBffe+NPlx/wBK3WR+Rxkc5wcVSGJZGXbXdWG8atx7z641XBaLrlCtXTqB5GRAB545J1RlLsAdlshUzNSsKjwaNGpUgrfwCYi0euLhzyoHLNYBJi+5PTHZmvRlwqiak6iCSTO/i2HtiHLUgp0qABYwJJOmwMm+2Nb5JaNouTVAjhWZLVmuYAMfPB/jtRXZwoOqGBtuYI5bmLdbYH0ctSUlgDqJaZJ6z6b4sUgxcyZ3v1kmPWAPrh+xrDu2N4ZUZUibEyQVibCNxi+Hm0W6Yp6rkXJAIn2/kYlFaV1bkWH8YfWjWEFHohzlSGtyi/6fniM1hH7fTbbCVXsbnrPW+K3e7Hl9/c+eGWyzWcERvPvy6emIg8Dr0A+7bYhNQCeXO308sQ98C0TvyHlz88MknATqnzGOxXNAG+oY7CAL5nKamSaemTEjmJPnfeJGDb8GQEEAiYsSTIt0EfXFJ211aNjqYl73kMEYGPeD6Y0eYpARvMegg42grRMtMD5nKkIQoaOvXlbrfGfNQFLjxDcQJER+8422b7aVslTBXQVAWmCynYS3UT8Rv6Y87zXE+8cvIBdmY3sJMnfliZIEy9lMxDWny2/XFzLgX3Ee+BnDc2rvuQYPLwxtvgp/Ug93pvInoSNj+/zxn7NEQ1Fvy9sVagHJSRPX7+WLWdzaqzKRGldXqPlbfGdz3ECfKNoIMeUzi0hN6LLQQwi0xHlzxCgIJ0iAfOJtAxDSzI0yTcn5/vhHzw2v9+2GyUwnkRKeYH5kY0nZZF7uoGIJOxtb64yOXzI0MQIFv0xpeyOYUUarNsBcR0j9xjGb1o1h3svcSBCVCCIYQRHK3nvIxZQ/9OfQ/lihneMUmosF1Sx0i0XEG8+RFxO+Lur/AKcztB/LGM23VnL/ACElJUZfKuC0FgY5bGD1HW31xfoiCZ2Km1r7c8CeG5fYgCGJvbcASJ+o9cEaeWDJUB/sF52uvy/jHQ3TN4q0IUI2Pne/vvvv8sRU8yTMmN5Gx5efKDiKhXqCZUgqqgjk0mFI9bYdVyrrSDtJnwkx4QWJt1JmB74Q2iem0C158vvl1wn9RIne1vv9sVyYRgIDU1LGQb6fM77m3LaMNoZktAW4VRNjYsYgW3gfI4AJquZ8uVxe373xXprNztH5dfvliZhJgzfZm9rf22nFOmkuRIgbHl5C/wB7YoTJWzHyJt99MJXVQAdzYm3nNjviN1Gw3PPpivVUg3UsPIj8v1v6Yaol2P0j/wCQfPC4of8AMaX+b6/vjsFCs0OUyFV88ACVhS2oEAATvJItJFp3x6Xl+xjVSWTMB4gQpU6SQLGSb874xWU7R1DWpVK1GnUlO7YG+sOwfXBkSCoAB6csbXh/b2nRJQ0nmmIJUqAecxNyeu+NVFJUIo57/h/VzAeiapAosCTAOosJBjUAIHIY8l4zSFPwwZk7iLTvEmNhacevJ/xBCVXqCkzJmGEePSy+G1hY9dxYY8s4hRWpSNS4KTbf4zYT5DA0gvQL4aGLQs7Gwn1wd4jUelWVFYhUpC3noLD0uRi7k8wTQQrUKaQdZVFBAuLGea84JxoOH0EbiNJGAK1GAI5NZbnrCyL9cZfK+jXTRi+1HEIpoy/FmKaOf8gBKxbqyn2UdcZaojk33nbHr/a7+lp53uxlabrQQIR47TLiAG0/j5g88ZlqlDWHFAU1LGNBbxKwIAOssLbjSB+1rRnJWuzNZrLOVRQpJCiTHXa/LDU4TUFihAB8RF9M39AMb6nww1VTu8sWYtKmoHQqbSfj0VAoKn03HUfm+DtQcBipcvqDSDqVZ1gI02MWkR4bRaaSl+EtGdTJFF8YYSQBa88rc8GeHmpRoPTCE6p+IEG8cvYY1NfI0V7oL3DtUCwGLowJg7Fgn+m3SMVs73FM1C66mpgyplQD0C6yZ8z/AGxjKUJM0S/TJsCQg0sIctcRuoX9PyxsXEZcnyP5YyeZ4stSoAqqgNoUk9Nyb+2NbmF/6VvNW/LGWaLi1ZxzdvRmeCLFQBjEhiJayzMj1NufLB/hlATUXrEm0GL7+Yn0xh8pmwogzHqP0Bwdo1G7vvBScpEFhq0tG8nSB/tjryYP8kzohlrTRNncxTpZjWRKhAwQGNTAkL6RMz5YJZuulTL16XwugpmJ/vKH3iYwDinVqKzyFgAAk2MmT6Ri7xnKotUvIlypkkbKwiBzjqMcbg132dKl2T5vKUno1VViTl0N55sBq5XB8QIwQyPCVFCme7F6YMwty0P7mLTgQmSFNHZQVNQaLyQZvYHf2xuuDjVQpNqpupUIABcGmNLag1viBgjliZScMbk+kOlyowvEcyFrundl4VTCx4ZA3kgE6TNvLGaXPgs0K0bmIsLee38YLf8AEeqaXEKq02FNWCGLKD4RPKCcZV67AXETaY32ny6Y7seOLimcmTJLkGqGYViFVTq5Ag3tPvbEWfz/AHZI7ttQ62/nAt84SCIEkzMkwbbfLFnvyUGtWVR+MKSPnIi+L8USVlkJ3uq5RJN9uuFxKmwhjEW/wzty/FjsR42aeQ2JohT8C+HmNUW+mENW7Gw1fFDsJ+mDP9Gn9oGGHKJzEfP9MLQWwUXWF5aCSPGDuNN5U8pxUq5NWV1hiHILQ68jI/Dg22Qpcwfrhv8Ayulb98PQtgmhlNFNqYDhWBBupN7G+LYzLB0cawyTBATnAPPyxc/5ZTj4fef2wxuEJ0b/AFWwfELZQzBLs7MXLPEm02GkXDdOuKz5Y6EQT4CpBKgzp2Bvt5YLtwdTtqHvhDwT/M3vh/ELYytxjMs2oP3Xg06aS6UPmVmCT1j0xQ4r3tch3bVUUjSxU7CwBAmbYJjhunkG/wDI4cuT/wD5ehDA/rgtBbKVfMMaaqGZGVg+rRLTM/EKYb5np0vQ7Q02zT941U6yIZmSpJAFhZIwdbJRcqw+/I4jakBvqHrqwrQGNPD1SpS0C4nWQrAEyYNxzO3kRjcZsH+kbqVa3scDc8V0GGBMrYETuOW+C5aaIHW3zxzZnckYSWzyzJUldXLgqwA0yCDJPLrbGl4FxniGXQrTZtB2XvRpE72Di+NAOGn/AOL64cOFtHwMPfHVy/TZKjNjtQiHS+UP9SCYqCpUB1mYbTdTeOcGMEn4fmaniqOHdjLEsLyb7W26YJDhz/2n3whydQR4ben84T2NAuvwjMOACQY28e3pbGp7E5OqlOotaqPiQUwzDYB5AMAmJHzwHdH/ALB9R+eI5cf+1P8A5fxjPJjWSDhLplKXF2M7ecDfMZyq6hWGlQtxcgKG38gPnjOZjstmDTRQnwlrEjY6dPPyONJVLxPdsPb+cRDMld1afIHFxVKkS9mWPZTM/wDxifUfviwOAZjSCEIbUG5RtEb3FgMaJc5q2t6ti1QqdWHzOG5P7FSMeaGfFv6cf6V/fHY2vfDy+f8AOOwuRXFF8McLJ+4xD6/L/fDDUN4vP364jYFlTP3+WEYA7+vPlhFrGbj3j/bEi1QTBBt9cMCFqfn573jrthv9OYnWwtyg29YxaFQQBEHHSCdvc7/XBQFcUyB8R9x+0YnDNb9/3xJ3IMnf0/3wpy++56/ZwUBGXJ5GfvpjmrkdT9PzxNG8jff+cMI338/TDoBi5qeR+WJGYcwPfn6ThGZb2P3thgpAk/F+5/bBQDjo20gG+2564hBpxdbD1j88SPkZG1tzJifliGpkWAkHbcnz9cS4honDLPwC/riZa4FgNuWBzpWUWCfW/tiE1q3MKD6kD2wVQwyM2Ohv9MIcxfa/5+eBtOqeemecX9cWY/i38YdMLJ3qA9fniPX5T6n+MRd10APof4w9Kfl98sFMLEmb6fP764awN7Dy++eJYOHFTe/3+uCgsoVKR2Iww5QHdRtfF7Uf+7rh2qN/rg4hYO/oF/sX5Y7BOV8sdgphYPcE202687Y4xb674q0nbUSx8KkiL/PniakdWognmYG0cj5n0w7FRP3Zbb9icd3bdCPf+IxXyjalLHbkAb287GcPp5yJkwBsJMx5/ZwASNUIF5ieU4VawIg2PmT+XPEWVqh9TEwJgcwY5wZwyjU1ksAQswLSLc/LABc707gmPe+HpVlr9Op/fA/K15kXNz/Pp6ThaeaJ1GwbaSf06TgAJK4vc+Zk28sKE5Bm9Z29sUhV8B/C2xJ/TqPfCaplBYjeTv5jrfzwDLxUxOoe+xw00zHK/Lz9cVv6jUIMwPPc8oIn5C+JaWbU6WMajssA++4+cYBEjMyg7FhzA/3Bw9mcqLE+1vnsPnh9POguZOkxtv6XH5HCUmILAEgm95Iv02wWFCQ5M8h6RhpV4uPK8YnVHKmRHyAPtpxBUqEAagNW1tvqIwWFD1yDcwMRNkKg+ER/5Ww41HGmCPaP5xE3Eq6kyFI5TH5zOGAlPK1ecW2iPzmfphHWoBzv1Bn5Y6pnGIsH8/h+kbXxQ/qCAQZvNm3+ZuMGxaLD1qtpt6bn2IB+hwj8QZTedun7Yr61IBmenM8vK/uRg/kNB+BrnaYvhbDQL78tIgyL/CRPuRiOmxJtP/aRfGjaiT/b+WInywF2HoQJ/IYqgAH9UP8AP/oP7Y7BzUvl8zjsOgAQQHTLEAD4RMYZVTWsE6BOwtbzEH6YNZrjGUUOQabkbALufUiI88AM5xwVANFFKfMkbnp6DGdM00NNRiG1MoAnZjMAfXENEhrnTb4RO9ufP2icTjgVasywh8Qs1wIPPyGC+R7CqGJqOGGw0zM+vIDFUQBaJYmTKKIABmCeRmV+WEeq4ElDE7AWtzsZxrMtwSjSsFUk7lzqnoB7+XXfADjfEKqvpXKiBIBAaCDAFlgX9eeBgDq2Zcj4HIF4gwY2N+YxZeqSoNmMbGw67SROKdNq5gtTcKCLBSOe0wTzjBBOEVWv3WgcpeCPks/PAFDkcxIuTzgWnluJxPTyogFyTzgmIJ+9gcOXhAbfUAL6mPhG5k+KY9Bhc1WoUTHevUkEgjSVG4AnV5fXBQHZgrMkKSOW5OK+YqNIKtpO0RYj1Mxio3En5i0W3t74t5ajWq2I0kRdpGqZttewwMQxSx8WodBffyMCTiXLVWgKGPpzHr9jF9eELaX6/h5i3Myf4w9eHgiC5MnfQBtymxPP5YVDH0nteT6j9t/riWnUEX+/ntjhw+AIqN9BB2gc4J/TCpkxbUW8zIifcddsMCM5YEWMD76DFaqoWxN4wRTLAb6o2N/bpzxR4j3VFZYuzf2yJg8xImPvlhoRRzFAOb3j6YHVAFayDyJO0C+98QZnjDSY2PrbpOEyuWq5o8gFsXANjvBvIwxEj1QWnVN9r+Ex5m/r54uZbibA3GpRaBMk+5gR5Ylp9nqam7PUNt2Igix2POeeLf8Ay2lzDMPNmix9cKgH0uOBjHwxuSZi3QbYuC8ePfztGKNThVJudQCP7vDY+cwf2xJR4TSCxAa4u4B5xzMg4BhAUP8AN/8AbHYpjJUv7Pof0x2AZiqAtjbcKyFPuKfgUkqGJIkyb8/PHY7DfQIKZaod+Z3xZzBiCLSyg+moD8jjsdhFDsygUEjyH1/nFbNKBqgCyz9TjsdgJKFcaWAAgeI+8qf1OGz/AIgXkQxI6/D++Ox2AABx7MMlUorMFKLIkwZmfngHS+IjlH747HYr0SzTdlshTqF9aBoCRImJLT+QwerWJAtGn9MdjsSUhpcw3sf0/TDc1YtHSfe4x2OwAI9mtaQZ9tvzw1qh+YM+0R+Zx2OwAiPhFQkLPORPOPsnGLz+aZydTFokCTMX88LjsCCRUy6DSDF8bzgmTTuEYKAWQSQIJud43x2OwyRAL+7D2nCuJBnqR7ThMdgGVEqHxX2LD2nD6FwSepHtOOx2AEROxk3O/U47HY7CKP/Z"/>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a:p>
        </p:txBody>
      </p:sp>
      <p:sp>
        <p:nvSpPr>
          <p:cNvPr id="53257" name="AutoShape 5" descr="data:image/jpg;base64,/9j/4AAQSkZJRgABAQAAAQABAAD/2wCEAAkGBhQSERUUExQWFRUVGBgYGBgYGRwfGRgdFx8XGBgdIB0bHCYeHB8jHBgXHy8gJCcpLCwsFx4xNTAqNScrLCkBCQoKDgwOGg8PGikkHBwsLCkpLCwpKSwpKSwsKSwsLCwsLCwpKSwpLCwsLCwsLCwpLCwsKSksKSkpLCwsKSksKf/AABEIAQMAwgMBIgACEQEDEQH/xAAbAAABBQEBAAAAAAAAAAAAAAAFAQIDBAYAB//EAEAQAAIBAgQDBgQFAgQFBQEBAAECEQMhAAQSMQVBUQYTImFxgTKRofBCscHR4RRSI2KS8QcVJHKCM0NTorJjNP/EABkBAAMBAQEAAAAAAAAAAAAAAAABAgMEBf/EACURAAICAgICAwACAwAAAAAAAAABAhEDIRIxE0EiUWEEcULB4f/aAAwDAQACEQMRAD8A2VYBVCE+IFRI+IiCVA97YiqwtWmkgiCWkX1qJnbzPniPieaGpWB8KqHuG38SgnSJ2n3GIxVNSor6dYRSF3nUQvJhMavxWi3v2tmKXsMCqdIIDsIn5jzuf58sVs1S1hi4g3C3sec7wRYGd4nFnO1jpUAxPL8RCkTtyi3uMU+H0dZBfZZUCeSkCTaSTEztEYtv0ZpeybK5YU1kkAKZGkb3O9pM2ti4agaxEzaI5e/thMzmVXwyNibbmBMfISfL1xIuWkAyR8LQpta8AxcHn18sNCf2Q11Yaifh39B0iL+vn5YflqYRS15bxG19rCPIQMPzx8B84+Vpx2UIi23Lng9i9HZVfiJMydr+EQIW/Pc++JxhjMAZ+cc7fXbD6e2HZLOjHacOjCxh2IZpx2nD4wunBYxkYQrh8YXCsCOMYTtEoGYc7knwrbcBfEfnv5Y35XGA7RUgMxVJsJF5uxAXw+lxYb4mXRUQPIIJ1WNy4MTB+EdF/Occ24kXN1Q/m3S/L7CyZ2GoXCnZAeZjdoG2E1QDBsDLObx1A6m/tbGDNUNvqMeJyBqPJf2Hl54WgszpJsfExF2i1ugnCOgCkHwoIYbyx3lut+Xlh1UXh7K1gvNucmNh5fPEspEHH67ooZGcnopMczsMRcCz1SopLlvRuUT5Df3xLmjRpkTSIBtqFh6XIPnhcuKLMQA4tzJgze1zOMrNF2Vq3G9LFZbwkj8PK3TC4e70ZMl5no2OxHEvkb2m2utUVpAWBqAgnSIIB2k646x9JsrmDqcBJdYCxIG95HSRa0kDa04FZXOFqZUGFuwfpqnYkmSFIHW88sFMhUYHu1W6z4iN5J1NyJOw8zjsjKznkh9Fp1KsBmAZi1hBJMCCNyTYHrhKOdhDHgZgIsDBNgJNjAWI5DD1HdB9IJYyBMtLA2HK9x9McaB1yLsFIvss9Y3Mjyi/uySfu1gCwlpJ2LMbnlJ2H+nyxKoBXSC25EwLbkSPkOm2BdDV3wGlmUOATMhfC0m/KeQnffcYLZvNgArN5Avbe9rXtikxNFapSLppYjxC8dCSfyAnbFyCwtYDna+2w5YoZMkvrY+HaOQP2AMX2ryxA3IEdbzc4ExSFydEaTAgEm3Xz998WH2wqgKPTDAJNxsZGKsgeowuH6cVczxKmjBGcBmmF52EzA2HrhN0InjCxjDtWjNV2Z/AdTXmFh2X8lj2xPwHt9SqZoZX/EZn+Ex4RAJgmZ2GMI/yFKfEpQbVmxjHRiHOViq23NhOwMEgnytgS9fMzSOtI1f4kAwQSANIIMWPXfFzzRg6Ykmw2Rjz/j6k5qrzKmbiyiFmOrbX5A49BVwdiMefdpGJzFQEeEN8I3aQLt0W23P6Ypu0VEECNIgkJMarlnnpz9T/AL44mNMiIkKi7dfc7XwoBnk1SIPJV6eg3tucNp3+EzNmqGxtyUchbGbNEcDe8M68vw0/fmY/PljmfSSACzGDE2G255YazW8JCpEFzz5QJ3PKfzx1JCRbUgXe4lpIAJPz+mIfZS6K3GOFtmEVXXYz4W57cxtB+mF4TknoLp0Ezz1KT68vl74j43UI0spZjtYnYSfw+kT54bwbMO6Mzap5hpi1pvt/GMWaIpZzg7NUdoIlmPLmSf7sdgo2cYEiKlv+3HYnkzSj0XgfDguVFMiO8W5X/MN77G/5YjyiEmo0qikgK0GHjwggTuSptzna+FyNVsxRVKXhGkB2ggAf2id2I6bdcEHy4pKZJYqsACxiIhf7TynfaTjtW1o5X27BmTd69RihMISJPVjeBtIHp6HBDhGTSoaoDSabhVJYwzaWJU/5ZIssfDbbFTLVxl8sHgBhTHO5LElbf9x/PAjslmdJDT/7hYeIKtlUeL9/I+mMskuKNIK2bWnwGmI1CIOs3kqxuYblc2jlPXA7OcHDaadNzLVCwJBiJlpm/hGsCDuVwxGNSKg1AM3eM0lRAkgAEfD1m/niThy1GY1iTJEJJLPoteBABaA1/K2MObNeKL1Ts8iaCXML6AbHlz+Z3xPl+F28EAyZtAnpAvz+eKOcNTvFFPUdMFwdzJnfYbHwi2/TBZ6rgL4oMSbfvilkZLghi8KN5a/L7/YYkPDT1GHCo0KZ5m8Db9MOqZkhNW1+eH5ZE+NATtMmapUg+WpisQ3jX8WiDOkSJaYt64xWX4pTzFdXMjMEspUgqYVDYqfhIP542HabjtXu4ylaj3ysCabMoaopldK6pAYkrHpjG5XjIq5pTWpuuaE6tawwUIYBi0TEEbzjPJkbRm4JdC8Ty4AriuNI/wATVBuPG5MH8sAOzfaEZOoaVOg5LLJqsAWFpAFhY2nf0ONVxvTUr16bgFWLz6a3X9MZ2rwA0jQYP4abqIg+LW4AvPIMN+mOVT4ytCuk4mjqdqqtUiiEU1O7NQEGJbS0CDtc4x/ZzgOaq56nXr1GptTYSjMdT+LksxpvflbBPidM0cw9UVVlqJVf8rNt6+2O4IaNbMZczTo1aawEDK1VyRdyQZPNoMH64nJlm2tXfv6NMSjTTZr+D5BVqGpXzCPVEkqsKqn38Rgeg8sZ3jubVq9XuyIYnU9rjwxp/uNt9sQ8XanTp1QzvWc6l1OsAseQAkC/Un1xBxTtTSoNoqgyFDGFBEH3x6MMnxpIzUPZWJXTfwpYgfiJ/wA17k2t5YSs02Yea0gbnl4j08vzwma7T5dQpa3eLrWV/D1sDGxxDW41lgqklQHkqdJuAYP4bR54rmVwJqrx8d5+FQNiBAA/fDGMnxnfZBeI5k+sfziKlm0YB6RADW1AE7SSNvLHDNL4hRGonSSbgA2JmR5bYO0PoTPV6NMAtSW8+LwiTfqR64ZlDQe4RhABBnrf8JwnEeEtWUBwN5ENAuCDuPOfnhMjkHoIEVJG3xDzPTGSZoMLUTco4P8A5D6asdipmOAuzs3i8RJ5czOOwaHs9l7PKFoIohQDEdNuuKPFc4PEzMQviVINmIOnVYTYMx5jw+V6XDs0zppUCFjWzFgBN4AB8Xhi/nEjlOcvFVG2003cMWsT4fwmAF39hc88bxb4oymvkyjxTNitmKdI6kpArMm5UbGNhZvrgvwzhgBU0agDK7algaVDAiGPN4gQIi07Qc3Qdq1Vql5nvCYkgctyPuMaJOLFFOlXJJUtUJkBi2liyg76hYc/IDHNNpvZtFUtE+Zpu9VaPe6dQbvAQIVdQNyrQGbaAbA4KPlqwbu1qU4MsfCRoWyqtm8rczBwG4fmWAfuzVJJsxQWUFvE1jMsX5/Ta/k84jEsajuGufC1+V9K7fsMJUDssvlXXwBqZPPfykkwYxNqqBVEKxVQJ1E+58O9uZxVp59ZsmmJF0MdbCN7/wA4u0sxSCjUyapkkj9/LpgoLFpVqhAlJIJ2a35R9cA+3+fzNLh9ZqVDUR8UsCFUiGaAZMb/AF5YMZrjVNFB8LAnkwEWmSAfI4wXbftlVqUcxRogBdKyQCWK/jWW8IPnG2FaTolyPMcrxxmam1MKrqwIBmGPnzEGLjyx6BkeMu9Re/oslQQzOxDHSyAqNQuQQQRjE8HyjVatFXUUk1CWEeG4kkncz188EcxRrVs3NOramadN6ifGKaQkwSdQ0iY2JxL3o53of24zTZmpme7J7suTqXaC7sk+R1X9umL3Z3LVqWSppWMnvqRS8wpqUyB+Z98BO0GVqP3wdi9NWHjYBCVEikSrEcuU88HeA5R6WVoo5BmvSKwZAUupAHlYn3xjPqgvRHxbhtOlVqsK4ZnpsFJE92WOrw3vAkWjfEXA+zKoBmXdWqqsItN1gBl06zaSw1THXC8S4blVrVIc1dafCSbaiCYiLfhhrX6xjU9o+PxSoZamwCxlUIEkDYlenJZ54tXx0JJNt/RjMixqVK6sS4piIaSSWIv0mRyxX7R5Tve8rpEIijTe9wkx6mcLw7MUlzFWqaqqRUYaJgXLKtzvzsOmDfFeJilRZ2p97ZViwkMd9otE4SyOLoqKa/oxfaBGjLmD/wD5725+P7jCcRpn+lypvKq8+hLfqB88a+tmKKBdVJWDjUCCqwNp3E+2GVquXVab91AeYhhFiB/fBnynHXZqtmfyHEWpZOgy/jqlTO0Et+2DudqEVEvAtP374iqf0+hWKVApYhQGNiOfxEc7HCFaLBWAqt4tMOSd/Im4wAWeJViCoWWDSpgkEAg8xt0nzxFwii8MGYnmDfbl8Rsf1nC53MU6dmoyDsfCL9LkXxHQenUEqpGkmV6z0Kk+46jE+ygfXqMrMNdaxI36e+OwQZqc/wDot7aY/wD1jsVaA9KyfDNWXRpCoJDTI1CCxkjbex6ziDiHEUBqMQWOjQk3TZS5kiNz/wDUbYipdqv6Wl3Z30l1BWVGrUdM67/KRJtzxmM1xwZh3YGFLalQjwxaAAJ3IJjEeR1RTgr2Fuzzlqugt3YaQx28Ig28/hAPUzg3SzY0ijSbSzk6mA1LSBkm4EM2wHU3xnuzVRu8cqbaRrKghiAdk0qY1GBtyxqeEVxTqFFSskEEABSGmJJkBgNRInna++IsotZDIJS8KIWCNYhCW0kXZiykk7/TbD8zmai1lCq0HVuuldy26kw0C0i/5xVM2zMzUzVhz4QdOhttUG5jmemG58V2fSAoAQsGYDQTMEmWEQNhOw2w9C2G6OabQDqIkbos/U/oMVOLcSNGiaoao4BvAsBtJ5AfliLJrV7qmmpU1A3VdQbmW1SIB3EWM4TtDmhlco1Y6XKsCzXAgmJuSTFhz9MPtEvQAzXHhmABuYeRqkxFj7z1/CMZPuTUWstN9Ot4ncrpgEASI2H164I/1iVmepRFFajU6hUpMGQkneILATbc4xHZR6wzLVKS/E3jANlIuefr7HHNLtsjUn3WiHj9N6GZpoaj1FKhrxuSyx0NxPviXgHDu9rsxYr3ZKsEYd4BaSORG+9pxe7R0w+aqFlstCjp6IWqAz/pke+BPAKFF8y71WjxNCSVJBvIcbHcY0W1bMGqNH/SVErmoaTVqKVDAqlQ5F4J/DKg+l8EKud7xSKQWmQwqKJDAaCuoeHrvbr74s5GvToUajrqemlSo2+piIViJMSRMX6YDdnMoy5UqgLM2u1vD4adz5DTiHNuLj6MfDHyeX30Gs3wPKqVqVaQIJJ0qYLQOgMHcb2wB49WQ0zmaLgmm6lFJ1KNBAZW0gAHxDnYCOeLPazh1UsrB0K6TpRyQNwLx+EXPqMZ2vwfVQQ08x3ikuXhWWmrAKAAADaQLnexGLwq4nSvoC8OJNQt4SS4N+rathzG+Nxm6j0MurMEYllSIsA7RbzHLpGM5kM/SyNSlVpVkdxpNRWBKhiCIELOxY+WNJ2gzRzFDvfAdVSk3gHhjWoMc+V588c0+SzdfGu/9HS8r8Kx37uv+kfG61MAhztJYRJAJI5MD+2KGWylKvQojWoSWCKwIZb8yHMG1ieuE7T5ZKVcujkuwlgIMXIIAjcwJwOSualFyAFcwQnhIsb7DpeG2x2Yn8TCIYz3Z2aSqWVlpEusEzO5nffFHgVVmXRTSAsv4idxAIsPS2JOzlNxTr6gB4QRAAJhb7b3kYn4DUbU4ZYlLsBBsYjoY640umaVZbzmSqVY1KBB/C37jEeTyVSnPgkRAIcD9BiLjTaSGTW0yJBO1iLAjnz3xY4ZWLqfEwsDebTbnttywWOihW4QzMSaNyST/iLzwmH1v6gMQuogEgEsZI5Y7Bf6FGjzOYVabQjKQSLkapADCYO8SY28WBmXyoA6Ra28x+3LDu0WelyqCVViNzfUF5ROynfriLv5gkGYuOXPn97Yy0Wzbf8AD+qEepcAGmouP82DVTiYDyHVhJGhpVtx8DMIO7TMcr4z3YTKVarVgHCCEkASYOqwbZdt4ODD8EBLKFDvUEMXZnZdhquNQuLEQN/a3foWvZLW7RLSUNUqKXYAMFceCQfDzhep+u0S0+OL8fhGkkuQxSm0gKGUH/1FO1pG+8DCvlDIpqKYZUIkk65MeL4SRJvJAJn1xV43XOXS6CnCtDAW1LaPhAg7qSLxywthoPUs2VZtYmYKwBGlQoiSBJJk9IvI2xmO3fElfIsagQ0GKSrAHc2IM/EDBt0O+BD5mo+XGpi75htIB5iY3jSBEmMEON8SSjkm79UrguU7vUIdQxHQ/CIBEWIxdEP7MjwvK0Yqf09U961FxJvpA7vTaLCTBHp0xm+yGXqnMGrSI+I94AeYvtM9T88Jwzh+b1HuadSnSrW7xUmFkkeL+2d+dsN4Ioo5jvxWSmDcqzCSfNRteccr1Zzye9HpvGu1n9Jw4d2iPUctTafw61YjbnsQDyx5nwPs13tPvG70TqMqsoIMTIBA2Njg/wBrOO5arlKdOkymp3iu8D4hpZQZG8WXyjAnsjxAjvKYqVQStSyEgBYOppW6kXM7Y1XSQNh7h+cXLnKpTcNSbMVAzGLgBWPvM3xqqHHgzU/8MinUYKryJJbbwROk9Z57YwlWnR1ZNQQaHf1p5SABNxHnfBLs72kpf1VOgEq92W00i7glSBbw6ZC3sSTAOOHMptri/ezq/j+PjLmrdaG9rMie9Z+8Ugq2lH2BneZgDGMqZhFIuzoQC3hgaovCyCQD5iYxquNZQ1FrZtdelVYAMnhDE7gzB9PPGX7T8P0Vlp0yACKfiYwJZFlieVzJ6Y6sPRzU7DfaHh1J8ploCUlcz8EaiQIssmfc4F5fNLTpCglRiRUUgFSLqylhfy5c8FeGdnaFGnqr1Vrk6SoWSqk7aQDJJ6+W2LXHuF0+4NSmi6gVZW8VjqTcbyQI+WFkmuXE08cq51r79DeIZujRqtVA1swhuYBk8uRiLnyxUr9oNTozJTETtMENZbx+95w+lUqD/GNBWYwTpk6omDHIi9sRnhCroFTSoY6j4j4LyASdgT7zi8THFMKpm0qUqpVFACHxL1g6gbCw/I4F9ntBZ2kElDqAM/EQ3y3+eL1HhRopmGYiKimQCTyMwCoj64F9n8uveVIUg6BcmQw8MRA2uPu2NygjmK1NBBpHTE2gAnmIJFwPzwzLiiyz3ZEXiTPtBg+2HZvh1Z4lYCmRpffyMi/84iyWSajMoxBM/ECef5Tv5YQzhxOiLaKgjqL/AP6x2I6mUUkkqJJJ+Mc8dh3+CL3E6qu7kMNTGSTzG3reLW54e+VIUREm8ev0t+2KmayY11AWKqNQiI28xN7DEy09I3BJAi58o3A54xX4bf2bv/htrmrpKrIQEsJJjVsAQOt/LbGwyOSIYzUpvJloWGNoFw0D0Axg+yTPoqQgYnQR44IK6iCogyRf54O5TjRDqjqF16oI0EbQAIgk+fr7WmQ0He5bWwRqV2JN2173533iNhOMZ207QirXGUUGppfU7G2nSIK7ec2674ON2gp03di6kzcMYiAI32ELsI3Jx5rQSp/UNVYkBi8CQSdRBn8xiJy4rRUI29mq4SO8q0lKgdwpZdJMAHwKCJudzPkY3w/tu1NkNJll0Rqoa1gsyAdxMX9t8CEBhmWqUqF5AGrQyqpAViIiWYtbaBiKvxM1KVVGWGFKs2okmxUCJIuJ+XTBzfD9M8qp9aK57ZjK5LLLTUM70tYDTtLQLXvjAcbzLVqpqvQGXLKCVAIEwfFBvfG3bMquXylHRSaqtAMpZdV+QWN59cBuJ56hUctnlrd6UUaKRRUsIWZ1Ff8AtHr0jKDTlRHH4Ji8fz4rZLLk02plW0rqAFgv4Yjwk3wI7PZirUzB00krsyPqRoGtY8Q6T0PUDEPHe1xzkJ3fdohkQZO0Xti32SyzpUaspGilTJYk3IYhbD1I+uLdpX7HJJzT9FzKZ6k+ZpU6oanTpOxFFl+GQdctYkWtgn2a49QGfWmmXIDtppsz6nWB0jwrHmYGI83xKm1cKaa1XU6iGt4YMwY+mI+FdsstRZWp5UgswUf4hMTtEiw8hiNVtEZFxdJ6DPHTU7irprFsmyESwSBUmYTSByBn1HPGDzHF+8htyYXvHuQFAE6RawA88avKcarcQV8szmneQxIY6RAIWwABNzvAOM9muFLTy9enUUaqdZdFWIY6lcspIsdlb3xpV7oxhBxjTd/2WspmKFJO+p1iXplSxddWst8KhREQQT+uNRQAzlEnXIqsASFiCCDsbg2HPGFpV8uaDHR3WjSpgmoapbrqIiImxETjX9l2RcuhoklS8kn4g0EGRy5Yxy448udb6OjzS8fjvV9FriPDKq0S1GoodYIlbeHqJN+U4y+dTMICa9Ms+qxWxE3IBW552w7OcOr13YVWKENM6hfpEHpgnxKtpanqRXCFgQzzqJG5ld/bGuJJ9hXBqndjeFMz06xMzAgMpHIwDyPqAMRcCSp3lUOuhdKkEWDSRPMrP1xbpZ1KlGvoppT8BB0kXs28AAe+KPZxiS4eCAnWTc7SNhGN6KJuPVGUrDMJm4ZgI89G3vv5Yk4S7MG1Ob2HimwBEiTI2GJM6KKnxIw6EAQfqDhlLJ0XkqrKR5kH6n9cFhRVq8QZWKhmsSOfK2OwXCL/AJxhMTzK4lbiFAmo0mxcxMzYsDt7YnNObx08r/xiVoYy0XnbYzfnjnN+gHTnNsZcjZxNP2IrhSZkkspjf8LWH89cGM9TovUA7ru2IOwWIME/TyPPacAOz1QrTJHKopM+Sm0+d/bDa3E2dzKFQVgieoI68wcU3omtgKpUNSsxhYBsAAAdtukmDE9cWTnVBYMDKm5AP39TyxVyqA1F5aWtfoI/fF/MUVYmRYzy8yfv0xhLb2bRdLRTr1BVZVR2Q0ldgSvgMAAAzGofXzw3/mNR8tWRqSqFo1yGWYJOlYEgGOfyxTz2WllZWKsLagBytEHceWLFPi9R6dSjVNNf8JtJFixcpAAPkNr3w1qJzZ027osU81FPLUWIplcvTZWZFYloAAXVaRz57YzfaDhFSoQ+YBSvEu4KaDE6QVBsxAElbeWDOSzGdDylSaKaRpIGoAj8NpkQcZjtbnKj5hiQDAC8wxA2JBA69MWmujlWOWOTlJ2n0vSA3CUorUbv0Z1AGrSbiSINiJ9Jx6JwkZWpRqJlpB7khjfnUXTud97YylPhiUCKtVBUp1FQFQYMkBmO8GOh+mC1Li1GnUpnLUiIR5X4Q7HVp9SOt9hgm046Grk0kI/Bmc1K7llcAGFQ3GkkiCecYkz/AGUpLlBWQOHCI4AuC2mYgibybDGlo501KL61CuEYkAyIKnngdn0q93QCx3QVZvBkIIHvb0vjCM+db0XmxzxScMi2jC5TjLISGpK7lgxZ9Ssuy2KspAgbbYIZjtG2bpig9FYDBlWnq1loIuTM2N/TGf4galSo5K6INwTe+0zc7Y3HBOHUsuFh4ZhsYliYvEyfQY6JaFCHIrUOzbvS0ugpBdlUqSdVzqmx2W8zbFngucoU3TLU1dHJLEmIkBpkgkTbbFXthUWrTQBwuliWN+Qj3wK7JUkFbXrCqutVLW1FlYelrW88Zva2GRRTpF6pwJqrharBagqbhwdZJ8IF7eW2C+d4OylUNmJJMHzk3jyGA+V7P99UHfuGAYsDTeS0meW30xq+OkEU3BjTKHeZaCLn3GNIpJaZpiblt/0UaPDxTp1LHxCTe+0Yq8ITS1QgESBud7jF+r/6ZBuLjfyxBl7EwOUfrvh2b0h2eod4IiL22PSd7YjpJ3cgCx6ECN8Oq5ogg3A6QDcbxf0w2nmTexN7WFvrh2KigxeT/P747Ez8QcEjUbGPhX98dhgWu+IaCOZIg2Mz8oP6Yn7625+/LERMtY7Tt72In3nCok8ja/8Av9zjMqwvwmGBLAlVGprkCBAJseh/LD83SpKToDbc5HruMV+G+EPsLG3UxEc98NspMggx5/thsRVylUFlhbzsSOuLdfNXIgWk736Yq5UEOII35fc4stTXU3+a53jGbLRCaAqG5kaZF+sEYZU4d/iCnAJ3meonf5YUtE8v2GIGzoDTeOkmfO+GkJsI5ZWCVwmlWBVVNyOYm+9zOPM+MV8wK5XMjx2v1HKCOWPQMtnAadUEkaud5G9+pI3nHnGcpVlqFSxqQbMLg4uCWzDO9ILVKn9K6s9M1qDAWJ2JAYldxaY9sSjP0XYtSps4CNCsY8VyACsbC9sBs/marIoJOlCRp5ybk9T09sLwOsQWlA/gbSrSAW8MdDNjEX5YdfE5a9m77OcUp1MrWIUK6I2qCTPhaLtfF3P0ahFEyO6CCRMGdIjbflgf2Z4ktXKVwUFNlVg0TBlWv4rk9ZOLlfVVKOrzSRIghviiOkEW68sczXGX0OUnJtmSPDz3uttBM/AJ+I8iIJJ8vLCcb4g+osKXiowpYiyav1OC+WhKgJUAksZ/fDs3wXWMwNQHetTYEjaLEee2NX+mjg1Exr1GqKWcnacFKdKkmXQayzd5qUpuGIXwkXFrYL8M4HR/p6i1bf4Y8Q3kMIj5YoDL0RTNJUaqqF37ydOkwJUHTew2w+SaMd3oI9neIJU7xaVMp8OprC41GZG/SPPbGgI1U9LeK25jcc/0wJycGlCAIupZ5xAJkHmdhggrBVAB/j7nCvWjqwb2xhfwkes/fyxDSbkDt93w/M1h8I9Z9cV0tJ5+fyxRuOzQmed/nh1OudMAbi+/3viGvWB8j6COU/Yw5HsCCDPt+fLAhMhfLySb38sdhDxAi2oW/wAyfvhcMRI1TfSYJuDzn+SD9cNFcx15+nTfFZzcG38Dfb7vi1Qpi9xIMX8zyjl74AsKZFz3ZNhcfP7/ADxUzedJFyOg9LYmoBhSN5luQ5QcDO+AJvy+m38YGKy/w99TqYjmI8umH1CQWuY1SPYk788UeG/EF2HXnf7GL5qiOvr1GM32aJ6HLWAkHmo5Wm18UHIk72O9h+nthWe+8YqVgGPnsCP4xaQrFq1ZQgyRMHzEG2M3XyzI4ekzLESvMgydtjyH3Y7qEkG0efT/AGn3xE8Tta/088UnRlOHIz2ss3jDAeKdJmehv0xZ4DK1U1IGV2FM6hsGvPr4cG0optpWwHK2464ucP4cjU2PdwVk8t/f6cxOCUvjRisDuyLN9ou5qtlglNaZGnUoIMMBffe+NPlx/wBK3WR+Rxkc5wcVSGJZGXbXdWG8atx7z641XBaLrlCtXTqB5GRAB545J1RlLsAdlshUzNSsKjwaNGpUgrfwCYi0euLhzyoHLNYBJi+5PTHZmvRlwqiak6iCSTO/i2HtiHLUgp0qABYwJJOmwMm+2Nb5JaNouTVAjhWZLVmuYAMfPB/jtRXZwoOqGBtuYI5bmLdbYH0ctSUlgDqJaZJ6z6b4sUgxcyZ3v1kmPWAPrh+xrDu2N4ZUZUibEyQVibCNxi+Hm0W6Yp6rkXJAIn2/kYlFaV1bkWH8YfWjWEFHohzlSGtyi/6fniM1hH7fTbbCVXsbnrPW+K3e7Hl9/c+eGWyzWcERvPvy6emIg8Dr0A+7bYhNQCeXO308sQ98C0TvyHlz88MknATqnzGOxXNAG+oY7CAL5nKamSaemTEjmJPnfeJGDb8GQEEAiYsSTIt0EfXFJ211aNjqYl73kMEYGPeD6Y0eYpARvMegg42grRMtMD5nKkIQoaOvXlbrfGfNQFLjxDcQJER+8422b7aVslTBXQVAWmCynYS3UT8Rv6Y87zXE+8cvIBdmY3sJMnfliZIEy9lMxDWny2/XFzLgX3Ee+BnDc2rvuQYPLwxtvgp/Ug93pvInoSNj+/zxn7NEQ1Fvy9sVagHJSRPX7+WLWdzaqzKRGldXqPlbfGdz3ECfKNoIMeUzi0hN6LLQQwi0xHlzxCgIJ0iAfOJtAxDSzI0yTcn5/vhHzw2v9+2GyUwnkRKeYH5kY0nZZF7uoGIJOxtb64yOXzI0MQIFv0xpeyOYUUarNsBcR0j9xjGb1o1h3svcSBCVCCIYQRHK3nvIxZQ/9OfQ/lihneMUmosF1Sx0i0XEG8+RFxO+Lur/AKcztB/LGM23VnL/ACElJUZfKuC0FgY5bGD1HW31xfoiCZ2Km1r7c8CeG5fYgCGJvbcASJ+o9cEaeWDJUB/sF52uvy/jHQ3TN4q0IUI2Pne/vvvv8sRU8yTMmN5Gx5efKDiKhXqCZUgqqgjk0mFI9bYdVyrrSDtJnwkx4QWJt1JmB74Q2iem0C158vvl1wn9RIne1vv9sVyYRgIDU1LGQb6fM77m3LaMNoZktAW4VRNjYsYgW3gfI4AJquZ8uVxe373xXprNztH5dfvliZhJgzfZm9rf22nFOmkuRIgbHl5C/wB7YoTJWzHyJt99MJXVQAdzYm3nNjviN1Gw3PPpivVUg3UsPIj8v1v6Yaol2P0j/wCQfPC4of8AMaX+b6/vjsFCs0OUyFV88ACVhS2oEAATvJItJFp3x6Xl+xjVSWTMB4gQpU6SQLGSb874xWU7R1DWpVK1GnUlO7YG+sOwfXBkSCoAB6csbXh/b2nRJQ0nmmIJUqAecxNyeu+NVFJUIo57/h/VzAeiapAosCTAOosJBjUAIHIY8l4zSFPwwZk7iLTvEmNhacevJ/xBCVXqCkzJmGEePSy+G1hY9dxYY8s4hRWpSNS4KTbf4zYT5DA0gvQL4aGLQs7Gwn1wd4jUelWVFYhUpC3noLD0uRi7k8wTQQrUKaQdZVFBAuLGea84JxoOH0EbiNJGAK1GAI5NZbnrCyL9cZfK+jXTRi+1HEIpoy/FmKaOf8gBKxbqyn2UdcZaojk33nbHr/a7+lp53uxlabrQQIR47TLiAG0/j5g88ZlqlDWHFAU1LGNBbxKwIAOssLbjSB+1rRnJWuzNZrLOVRQpJCiTHXa/LDU4TUFihAB8RF9M39AMb6nww1VTu8sWYtKmoHQqbSfj0VAoKn03HUfm+DtQcBipcvqDSDqVZ1gI02MWkR4bRaaSl+EtGdTJFF8YYSQBa88rc8GeHmpRoPTCE6p+IEG8cvYY1NfI0V7oL3DtUCwGLowJg7Fgn+m3SMVs73FM1C66mpgyplQD0C6yZ8z/AGxjKUJM0S/TJsCQg0sIctcRuoX9PyxsXEZcnyP5YyeZ4stSoAqqgNoUk9Nyb+2NbmF/6VvNW/LGWaLi1ZxzdvRmeCLFQBjEhiJayzMj1NufLB/hlATUXrEm0GL7+Yn0xh8pmwogzHqP0Bwdo1G7vvBScpEFhq0tG8nSB/tjryYP8kzohlrTRNncxTpZjWRKhAwQGNTAkL6RMz5YJZuulTL16XwugpmJ/vKH3iYwDinVqKzyFgAAk2MmT6Ri7xnKotUvIlypkkbKwiBzjqMcbg132dKl2T5vKUno1VViTl0N55sBq5XB8QIwQyPCVFCme7F6YMwty0P7mLTgQmSFNHZQVNQaLyQZvYHf2xuuDjVQpNqpupUIABcGmNLag1viBgjliZScMbk+kOlyowvEcyFrundl4VTCx4ZA3kgE6TNvLGaXPgs0K0bmIsLee38YLf8AEeqaXEKq02FNWCGLKD4RPKCcZV67AXETaY32ny6Y7seOLimcmTJLkGqGYViFVTq5Ag3tPvbEWfz/AHZI7ttQ62/nAt84SCIEkzMkwbbfLFnvyUGtWVR+MKSPnIi+L8USVlkJ3uq5RJN9uuFxKmwhjEW/wzty/FjsR42aeQ2JohT8C+HmNUW+mENW7Gw1fFDsJ+mDP9Gn9oGGHKJzEfP9MLQWwUXWF5aCSPGDuNN5U8pxUq5NWV1hiHILQ68jI/Dg22Qpcwfrhv8Ayulb98PQtgmhlNFNqYDhWBBupN7G+LYzLB0cawyTBATnAPPyxc/5ZTj4fef2wxuEJ0b/AFWwfELZQzBLs7MXLPEm02GkXDdOuKz5Y6EQT4CpBKgzp2Bvt5YLtwdTtqHvhDwT/M3vh/ELYytxjMs2oP3Xg06aS6UPmVmCT1j0xQ4r3tch3bVUUjSxU7CwBAmbYJjhunkG/wDI4cuT/wD5ehDA/rgtBbKVfMMaaqGZGVg+rRLTM/EKYb5np0vQ7Q02zT941U6yIZmSpJAFhZIwdbJRcqw+/I4jakBvqHrqwrQGNPD1SpS0C4nWQrAEyYNxzO3kRjcZsH+kbqVa3scDc8V0GGBMrYETuOW+C5aaIHW3zxzZnckYSWzyzJUldXLgqwA0yCDJPLrbGl4FxniGXQrTZtB2XvRpE72Di+NAOGn/AOL64cOFtHwMPfHVy/TZKjNjtQiHS+UP9SCYqCpUB1mYbTdTeOcGMEn4fmaniqOHdjLEsLyb7W26YJDhz/2n3whydQR4ben84T2NAuvwjMOACQY28e3pbGp7E5OqlOotaqPiQUwzDYB5AMAmJHzwHdH/ALB9R+eI5cf+1P8A5fxjPJjWSDhLplKXF2M7ecDfMZyq6hWGlQtxcgKG38gPnjOZjstmDTRQnwlrEjY6dPPyONJVLxPdsPb+cRDMld1afIHFxVKkS9mWPZTM/wDxifUfviwOAZjSCEIbUG5RtEb3FgMaJc5q2t6ti1QqdWHzOG5P7FSMeaGfFv6cf6V/fHY2vfDy+f8AOOwuRXFF8McLJ+4xD6/L/fDDUN4vP364jYFlTP3+WEYA7+vPlhFrGbj3j/bEi1QTBBt9cMCFqfn573jrthv9OYnWwtyg29YxaFQQBEHHSCdvc7/XBQFcUyB8R9x+0YnDNb9/3xJ3IMnf0/3wpy++56/ZwUBGXJ5GfvpjmrkdT9PzxNG8jff+cMI338/TDoBi5qeR+WJGYcwPfn6ThGZb2P3thgpAk/F+5/bBQDjo20gG+2564hBpxdbD1j88SPkZG1tzJifliGpkWAkHbcnz9cS4honDLPwC/riZa4FgNuWBzpWUWCfW/tiE1q3MKD6kD2wVQwyM2Ohv9MIcxfa/5+eBtOqeemecX9cWY/i38YdMLJ3qA9fniPX5T6n+MRd10APof4w9Kfl98sFMLEmb6fP764awN7Dy++eJYOHFTe/3+uCgsoVKR2Iww5QHdRtfF7Uf+7rh2qN/rg4hYO/oF/sX5Y7BOV8sdgphYPcE202687Y4xb674q0nbUSx8KkiL/PniakdWognmYG0cj5n0w7FRP3Zbb9icd3bdCPf+IxXyjalLHbkAb287GcPp5yJkwBsJMx5/ZwASNUIF5ieU4VawIg2PmT+XPEWVqh9TEwJgcwY5wZwyjU1ksAQswLSLc/LABc707gmPe+HpVlr9Op/fA/K15kXNz/Pp6ThaeaJ1GwbaSf06TgAJK4vc+Zk28sKE5Bm9Z29sUhV8B/C2xJ/TqPfCaplBYjeTv5jrfzwDLxUxOoe+xw00zHK/Lz9cVv6jUIMwPPc8oIn5C+JaWbU6WMajssA++4+cYBEjMyg7FhzA/3Bw9mcqLE+1vnsPnh9POguZOkxtv6XH5HCUmILAEgm95Iv02wWFCQ5M8h6RhpV4uPK8YnVHKmRHyAPtpxBUqEAagNW1tvqIwWFD1yDcwMRNkKg+ER/5Ww41HGmCPaP5xE3Eq6kyFI5TH5zOGAlPK1ecW2iPzmfphHWoBzv1Bn5Y6pnGIsH8/h+kbXxQ/qCAQZvNm3+ZuMGxaLD1qtpt6bn2IB+hwj8QZTedun7Yr61IBmenM8vK/uRg/kNB+BrnaYvhbDQL78tIgyL/CRPuRiOmxJtP/aRfGjaiT/b+WInywF2HoQJ/IYqgAH9UP8AP/oP7Y7BzUvl8zjsOgAQQHTLEAD4RMYZVTWsE6BOwtbzEH6YNZrjGUUOQabkbALufUiI88AM5xwVANFFKfMkbnp6DGdM00NNRiG1MoAnZjMAfXENEhrnTb4RO9ufP2icTjgVasywh8Qs1wIPPyGC+R7CqGJqOGGw0zM+vIDFUQBaJYmTKKIABmCeRmV+WEeq4ElDE7AWtzsZxrMtwSjSsFUk7lzqnoB7+XXfADjfEKqvpXKiBIBAaCDAFlgX9eeBgDq2Zcj4HIF4gwY2N+YxZeqSoNmMbGw67SROKdNq5gtTcKCLBSOe0wTzjBBOEVWv3WgcpeCPks/PAFDkcxIuTzgWnluJxPTyogFyTzgmIJ+9gcOXhAbfUAL6mPhG5k+KY9Bhc1WoUTHevUkEgjSVG4AnV5fXBQHZgrMkKSOW5OK+YqNIKtpO0RYj1Mxio3En5i0W3t74t5ajWq2I0kRdpGqZttewwMQxSx8WodBffyMCTiXLVWgKGPpzHr9jF9eELaX6/h5i3Myf4w9eHgiC5MnfQBtymxPP5YVDH0nteT6j9t/riWnUEX+/ntjhw+AIqN9BB2gc4J/TCpkxbUW8zIifcddsMCM5YEWMD76DFaqoWxN4wRTLAb6o2N/bpzxR4j3VFZYuzf2yJg8xImPvlhoRRzFAOb3j6YHVAFayDyJO0C+98QZnjDSY2PrbpOEyuWq5o8gFsXANjvBvIwxEj1QWnVN9r+Ex5m/r54uZbibA3GpRaBMk+5gR5Ylp9nqam7PUNt2Igix2POeeLf8Ay2lzDMPNmix9cKgH0uOBjHwxuSZi3QbYuC8ePfztGKNThVJudQCP7vDY+cwf2xJR4TSCxAa4u4B5xzMg4BhAUP8AN/8AbHYpjJUv7Pof0x2AZiqAtjbcKyFPuKfgUkqGJIkyb8/PHY7DfQIKZaod+Z3xZzBiCLSyg+moD8jjsdhFDsygUEjyH1/nFbNKBqgCyz9TjsdgJKFcaWAAgeI+8qf1OGz/AIgXkQxI6/D++Ox2AABx7MMlUorMFKLIkwZmfngHS+IjlH747HYr0SzTdlshTqF9aBoCRImJLT+QwerWJAtGn9MdjsSUhpcw3sf0/TDc1YtHSfe4x2OwAI9mtaQZ9tvzw1qh+YM+0R+Zx2OwAiPhFQkLPORPOPsnGLz+aZydTFokCTMX88LjsCCRUy6DSDF8bzgmTTuEYKAWQSQIJud43x2OwyRAL+7D2nCuJBnqR7ThMdgGVEqHxX2LD2nD6FwSepHtOOx2AEROxk3O/U47HY7CKP/Z"/>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a:p>
        </p:txBody>
      </p:sp>
      <p:sp>
        <p:nvSpPr>
          <p:cNvPr id="16" name="Footer Placeholder 2"/>
          <p:cNvSpPr txBox="1">
            <a:spLocks/>
          </p:cNvSpPr>
          <p:nvPr/>
        </p:nvSpPr>
        <p:spPr>
          <a:xfrm>
            <a:off x="2819400" y="6324600"/>
            <a:ext cx="3581400" cy="365760"/>
          </a:xfrm>
          <a:prstGeom prst="rect">
            <a:avLst/>
          </a:prstGeom>
        </p:spPr>
        <p:txBody>
          <a:bodyPr vert="horz" anchor="b"/>
          <a:lstStyle>
            <a:defPPr>
              <a:defRPr lang="en-US"/>
            </a:defPPr>
            <a:lvl1pPr marL="0" algn="l" defTabSz="914400" rtl="0" eaLnBrk="1" latinLnBrk="0" hangingPunct="1">
              <a:defRPr kumimoji="0" sz="1200"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mtClean="0"/>
              <a:t>© 2012  Jewish Healthcare Foundation</a:t>
            </a:r>
            <a:endParaRPr lang="en-US" dirty="0"/>
          </a:p>
        </p:txBody>
      </p:sp>
    </p:spTree>
    <p:extLst>
      <p:ext uri="{BB962C8B-B14F-4D97-AF65-F5344CB8AC3E}">
        <p14:creationId xmlns:p14="http://schemas.microsoft.com/office/powerpoint/2010/main" val="3547133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2"/>
          <p:cNvSpPr>
            <a:spLocks noGrp="1" noChangeArrowheads="1"/>
          </p:cNvSpPr>
          <p:nvPr>
            <p:ph type="title"/>
          </p:nvPr>
        </p:nvSpPr>
        <p:spPr>
          <a:xfrm>
            <a:off x="1047750" y="304800"/>
            <a:ext cx="7239000" cy="609600"/>
          </a:xfrm>
        </p:spPr>
        <p:txBody>
          <a:bodyPr>
            <a:noAutofit/>
          </a:bodyPr>
          <a:lstStyle/>
          <a:p>
            <a:pPr>
              <a:defRPr/>
            </a:pPr>
            <a:r>
              <a:rPr lang="en-US" sz="3600" kern="1200" dirty="0">
                <a:solidFill>
                  <a:schemeClr val="accent3">
                    <a:lumMod val="75000"/>
                  </a:schemeClr>
                </a:solidFill>
              </a:rPr>
              <a:t>Perspectives</a:t>
            </a:r>
          </a:p>
        </p:txBody>
      </p:sp>
      <p:sp>
        <p:nvSpPr>
          <p:cNvPr id="62467" name="Rectangle 4"/>
          <p:cNvSpPr>
            <a:spLocks noGrp="1" noChangeArrowheads="1"/>
          </p:cNvSpPr>
          <p:nvPr>
            <p:ph sz="quarter" idx="1"/>
          </p:nvPr>
        </p:nvSpPr>
        <p:spPr>
          <a:xfrm>
            <a:off x="556502" y="1524000"/>
            <a:ext cx="6781800" cy="4525963"/>
          </a:xfrm>
        </p:spPr>
        <p:txBody>
          <a:bodyPr>
            <a:normAutofit/>
          </a:bodyPr>
          <a:lstStyle/>
          <a:p>
            <a:pPr marL="0" indent="0">
              <a:spcBef>
                <a:spcPct val="50000"/>
              </a:spcBef>
              <a:buNone/>
            </a:pPr>
            <a:r>
              <a:rPr lang="en-US" sz="2800" dirty="0" smtClean="0"/>
              <a:t>Different ways of seeing the same thing due to differences in:</a:t>
            </a:r>
          </a:p>
          <a:p>
            <a:pPr marL="730250" lvl="1" indent="-457200"/>
            <a:r>
              <a:rPr lang="en-US" sz="2800" dirty="0" smtClean="0"/>
              <a:t>Experiences in life and work</a:t>
            </a:r>
          </a:p>
          <a:p>
            <a:pPr marL="730250" lvl="1" indent="-457200"/>
            <a:r>
              <a:rPr lang="en-US" sz="2800" dirty="0" smtClean="0"/>
              <a:t>Positions</a:t>
            </a:r>
          </a:p>
          <a:p>
            <a:pPr marL="730250" lvl="1" indent="-457200"/>
            <a:r>
              <a:rPr lang="en-US" sz="2800" dirty="0" smtClean="0"/>
              <a:t>Roles and responsibilities</a:t>
            </a:r>
          </a:p>
          <a:p>
            <a:pPr marL="730250" lvl="1" indent="-457200"/>
            <a:r>
              <a:rPr lang="en-US" sz="2800" dirty="0" smtClean="0"/>
              <a:t>Knowledge</a:t>
            </a:r>
          </a:p>
          <a:p>
            <a:pPr marL="730250" lvl="1" indent="-457200"/>
            <a:r>
              <a:rPr lang="en-US" sz="2800" dirty="0" smtClean="0"/>
              <a:t>Perceptions</a:t>
            </a:r>
          </a:p>
        </p:txBody>
      </p:sp>
      <p:sp>
        <p:nvSpPr>
          <p:cNvPr id="62468" name="Rectangle 3"/>
          <p:cNvSpPr>
            <a:spLocks noChangeArrowheads="1"/>
          </p:cNvSpPr>
          <p:nvPr/>
        </p:nvSpPr>
        <p:spPr bwMode="auto">
          <a:xfrm>
            <a:off x="566738" y="1868488"/>
            <a:ext cx="8201025" cy="4411662"/>
          </a:xfrm>
          <a:prstGeom prst="rect">
            <a:avLst/>
          </a:prstGeom>
          <a:noFill/>
          <a:ln w="9525">
            <a:noFill/>
            <a:miter lim="800000"/>
            <a:headEnd/>
            <a:tailEnd/>
          </a:ln>
        </p:spPr>
        <p:txBody>
          <a:bodyPr/>
          <a:lstStyle/>
          <a:p>
            <a:pPr marL="342900" indent="-342900">
              <a:spcBef>
                <a:spcPct val="50000"/>
              </a:spcBef>
            </a:pPr>
            <a:endParaRPr lang="en-US" sz="2400"/>
          </a:p>
        </p:txBody>
      </p:sp>
      <p:pic>
        <p:nvPicPr>
          <p:cNvPr id="5122" name="Picture 2" descr="C:\Users\jcondel\AppData\Local\Microsoft\Windows\Temporary Internet Files\Content.IE5\V1YGGW55\MP900448613[1].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681663" y="3505200"/>
            <a:ext cx="3086100" cy="20574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7" name="Footer Placeholder 2"/>
          <p:cNvSpPr txBox="1">
            <a:spLocks/>
          </p:cNvSpPr>
          <p:nvPr/>
        </p:nvSpPr>
        <p:spPr>
          <a:xfrm>
            <a:off x="2819400" y="6324600"/>
            <a:ext cx="3581400" cy="365760"/>
          </a:xfrm>
          <a:prstGeom prst="rect">
            <a:avLst/>
          </a:prstGeom>
        </p:spPr>
        <p:txBody>
          <a:bodyPr vert="horz" anchor="b"/>
          <a:lstStyle>
            <a:defPPr>
              <a:defRPr lang="en-US"/>
            </a:defPPr>
            <a:lvl1pPr marL="0" algn="l" defTabSz="914400" rtl="0" eaLnBrk="1" latinLnBrk="0" hangingPunct="1">
              <a:defRPr kumimoji="0" sz="1200"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mtClean="0"/>
              <a:t>© 2012  Jewish Healthcare Foundation</a:t>
            </a:r>
            <a:endParaRPr lang="en-US" dirty="0"/>
          </a:p>
        </p:txBody>
      </p:sp>
    </p:spTree>
    <p:extLst>
      <p:ext uri="{BB962C8B-B14F-4D97-AF65-F5344CB8AC3E}">
        <p14:creationId xmlns:p14="http://schemas.microsoft.com/office/powerpoint/2010/main" val="305193916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6" descr="Caution; This sign has sharp edges; Do not touch the edges of this sign; Also, the bridge is out ahead"/>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914400" y="419100"/>
            <a:ext cx="7467600" cy="5600700"/>
          </a:xfrm>
          <a:prstGeom prst="roundRect">
            <a:avLst>
              <a:gd name="adj" fmla="val 8594"/>
            </a:avLst>
          </a:prstGeom>
          <a:solidFill>
            <a:srgbClr val="FFFFFF">
              <a:shade val="85000"/>
            </a:srgbClr>
          </a:solidFill>
          <a:ln>
            <a:noFill/>
          </a:ln>
          <a:effectLst/>
          <a:extLst/>
        </p:spPr>
      </p:pic>
      <p:sp>
        <p:nvSpPr>
          <p:cNvPr id="4" name="Footer Placeholder 2"/>
          <p:cNvSpPr txBox="1">
            <a:spLocks/>
          </p:cNvSpPr>
          <p:nvPr/>
        </p:nvSpPr>
        <p:spPr>
          <a:xfrm>
            <a:off x="2819400" y="6324600"/>
            <a:ext cx="3581400" cy="365760"/>
          </a:xfrm>
          <a:prstGeom prst="rect">
            <a:avLst/>
          </a:prstGeom>
        </p:spPr>
        <p:txBody>
          <a:bodyPr vert="horz" anchor="b"/>
          <a:lstStyle>
            <a:defPPr>
              <a:defRPr lang="en-US"/>
            </a:defPPr>
            <a:lvl1pPr marL="0" algn="l" defTabSz="914400" rtl="0" eaLnBrk="1" latinLnBrk="0" hangingPunct="1">
              <a:defRPr kumimoji="0" sz="1200"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mtClean="0"/>
              <a:t>© 2012  Jewish Healthcare Foundation</a:t>
            </a:r>
            <a:endParaRPr lang="en-US" dirty="0"/>
          </a:p>
        </p:txBody>
      </p:sp>
    </p:spTree>
    <p:extLst>
      <p:ext uri="{BB962C8B-B14F-4D97-AF65-F5344CB8AC3E}">
        <p14:creationId xmlns:p14="http://schemas.microsoft.com/office/powerpoint/2010/main" val="161313673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1" name="Picture 4" descr="eskimo"/>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4592637" y="1447800"/>
            <a:ext cx="4094163" cy="3771900"/>
          </a:xfrm>
          <a:prstGeom prst="rect">
            <a:avLst/>
          </a:prstGeom>
          <a:noFill/>
          <a:ln w="9525">
            <a:noFill/>
            <a:miter lim="800000"/>
            <a:headEnd/>
            <a:tailEnd/>
          </a:ln>
        </p:spPr>
      </p:pic>
      <p:pic>
        <p:nvPicPr>
          <p:cNvPr id="63492" name="Picture 2" descr="illusion of man playing horn, or woman facing you"/>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914400" y="1068387"/>
            <a:ext cx="2819400" cy="4951413"/>
          </a:xfrm>
          <a:prstGeom prst="rect">
            <a:avLst/>
          </a:prstGeom>
          <a:noFill/>
          <a:ln w="9525">
            <a:noFill/>
            <a:miter lim="800000"/>
            <a:headEnd/>
            <a:tailEnd/>
          </a:ln>
        </p:spPr>
      </p:pic>
      <p:sp>
        <p:nvSpPr>
          <p:cNvPr id="5" name="Footer Placeholder 2"/>
          <p:cNvSpPr txBox="1">
            <a:spLocks/>
          </p:cNvSpPr>
          <p:nvPr/>
        </p:nvSpPr>
        <p:spPr>
          <a:xfrm>
            <a:off x="2819400" y="6324600"/>
            <a:ext cx="3581400" cy="365760"/>
          </a:xfrm>
          <a:prstGeom prst="rect">
            <a:avLst/>
          </a:prstGeom>
        </p:spPr>
        <p:txBody>
          <a:bodyPr vert="horz" anchor="b"/>
          <a:lstStyle>
            <a:defPPr>
              <a:defRPr lang="en-US"/>
            </a:defPPr>
            <a:lvl1pPr marL="0" algn="l" defTabSz="914400" rtl="0" eaLnBrk="1" latinLnBrk="0" hangingPunct="1">
              <a:defRPr kumimoji="0" sz="1200"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mtClean="0"/>
              <a:t>© 2012  Jewish Healthcare Foundation</a:t>
            </a:r>
            <a:endParaRPr lang="en-US" dirty="0"/>
          </a:p>
        </p:txBody>
      </p:sp>
    </p:spTree>
    <p:extLst>
      <p:ext uri="{BB962C8B-B14F-4D97-AF65-F5344CB8AC3E}">
        <p14:creationId xmlns:p14="http://schemas.microsoft.com/office/powerpoint/2010/main" val="152430956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ontent Placeholder 8"/>
          <p:cNvGraphicFramePr>
            <a:graphicFrameLocks noGrp="1"/>
          </p:cNvGraphicFramePr>
          <p:nvPr>
            <p:ph sz="quarter" idx="4294967295"/>
            <p:extLst>
              <p:ext uri="{D42A27DB-BD31-4B8C-83A1-F6EECF244321}">
                <p14:modId xmlns:p14="http://schemas.microsoft.com/office/powerpoint/2010/main" val="727569561"/>
              </p:ext>
            </p:extLst>
          </p:nvPr>
        </p:nvGraphicFramePr>
        <p:xfrm>
          <a:off x="365125" y="1143000"/>
          <a:ext cx="8778875" cy="48466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8849" name="Title 1"/>
          <p:cNvSpPr>
            <a:spLocks noGrp="1"/>
          </p:cNvSpPr>
          <p:nvPr>
            <p:ph type="title" idx="4294967295"/>
          </p:nvPr>
        </p:nvSpPr>
        <p:spPr>
          <a:xfrm>
            <a:off x="152400" y="228600"/>
            <a:ext cx="8534400" cy="758825"/>
          </a:xfrm>
        </p:spPr>
        <p:txBody>
          <a:bodyPr>
            <a:normAutofit/>
          </a:bodyPr>
          <a:lstStyle/>
          <a:p>
            <a:pPr eaLnBrk="1" hangingPunct="1"/>
            <a:r>
              <a:rPr lang="en-US" sz="3600" dirty="0" smtClean="0">
                <a:solidFill>
                  <a:schemeClr val="accent3">
                    <a:lumMod val="75000"/>
                  </a:schemeClr>
                </a:solidFill>
              </a:rPr>
              <a:t>Plan-Do-Study-Act Cycle</a:t>
            </a:r>
          </a:p>
        </p:txBody>
      </p:sp>
      <p:sp>
        <p:nvSpPr>
          <p:cNvPr id="10" name="TextBox 9"/>
          <p:cNvSpPr txBox="1"/>
          <p:nvPr/>
        </p:nvSpPr>
        <p:spPr>
          <a:xfrm>
            <a:off x="5791200" y="1057870"/>
            <a:ext cx="3048000" cy="1754326"/>
          </a:xfrm>
          <a:prstGeom prst="rect">
            <a:avLst/>
          </a:prstGeom>
          <a:solidFill>
            <a:srgbClr val="FF3300"/>
          </a:solidFill>
        </p:spPr>
        <p:style>
          <a:lnRef idx="0">
            <a:schemeClr val="accent2"/>
          </a:lnRef>
          <a:fillRef idx="3">
            <a:schemeClr val="accent2"/>
          </a:fillRef>
          <a:effectRef idx="3">
            <a:schemeClr val="accent2"/>
          </a:effectRef>
          <a:fontRef idx="minor">
            <a:schemeClr val="lt1"/>
          </a:fontRef>
        </p:style>
        <p:txBody>
          <a:bodyPr wrap="square">
            <a:spAutoFit/>
          </a:bodyPr>
          <a:lstStyle/>
          <a:p>
            <a:pPr fontAlgn="auto">
              <a:spcBef>
                <a:spcPts val="0"/>
              </a:spcBef>
              <a:spcAft>
                <a:spcPts val="0"/>
              </a:spcAft>
              <a:buFont typeface="Arial" pitchFamily="34" charset="0"/>
              <a:buChar char="•"/>
              <a:defRPr/>
            </a:pPr>
            <a:r>
              <a:rPr lang="en-US" dirty="0" smtClean="0"/>
              <a:t> Identify </a:t>
            </a:r>
            <a:r>
              <a:rPr lang="en-US" dirty="0"/>
              <a:t>your goal</a:t>
            </a:r>
          </a:p>
          <a:p>
            <a:pPr fontAlgn="auto">
              <a:spcBef>
                <a:spcPts val="0"/>
              </a:spcBef>
              <a:spcAft>
                <a:spcPts val="0"/>
              </a:spcAft>
              <a:buFont typeface="Arial" pitchFamily="34" charset="0"/>
              <a:buChar char="•"/>
              <a:defRPr/>
            </a:pPr>
            <a:r>
              <a:rPr lang="en-US" dirty="0" smtClean="0"/>
              <a:t> Understand </a:t>
            </a:r>
            <a:r>
              <a:rPr lang="en-US" dirty="0"/>
              <a:t>the current </a:t>
            </a:r>
            <a:r>
              <a:rPr lang="en-US" dirty="0" smtClean="0"/>
              <a:t>  </a:t>
            </a:r>
          </a:p>
          <a:p>
            <a:pPr fontAlgn="auto">
              <a:spcBef>
                <a:spcPts val="0"/>
              </a:spcBef>
              <a:spcAft>
                <a:spcPts val="0"/>
              </a:spcAft>
              <a:defRPr/>
            </a:pPr>
            <a:r>
              <a:rPr lang="en-US" dirty="0"/>
              <a:t> </a:t>
            </a:r>
            <a:r>
              <a:rPr lang="en-US" dirty="0" smtClean="0"/>
              <a:t>  state</a:t>
            </a:r>
            <a:endParaRPr lang="en-US" dirty="0"/>
          </a:p>
          <a:p>
            <a:pPr fontAlgn="auto">
              <a:spcBef>
                <a:spcPts val="0"/>
              </a:spcBef>
              <a:spcAft>
                <a:spcPts val="0"/>
              </a:spcAft>
              <a:buFont typeface="Arial" pitchFamily="34" charset="0"/>
              <a:buChar char="•"/>
              <a:defRPr/>
            </a:pPr>
            <a:r>
              <a:rPr lang="en-US" dirty="0" smtClean="0"/>
              <a:t> Design </a:t>
            </a:r>
            <a:r>
              <a:rPr lang="en-US" dirty="0"/>
              <a:t>experiment</a:t>
            </a:r>
          </a:p>
          <a:p>
            <a:pPr fontAlgn="auto">
              <a:spcBef>
                <a:spcPts val="0"/>
              </a:spcBef>
              <a:spcAft>
                <a:spcPts val="0"/>
              </a:spcAft>
              <a:buFont typeface="Arial" pitchFamily="34" charset="0"/>
              <a:buChar char="•"/>
              <a:defRPr/>
            </a:pPr>
            <a:r>
              <a:rPr lang="en-US" dirty="0" smtClean="0"/>
              <a:t> Identify </a:t>
            </a:r>
            <a:r>
              <a:rPr lang="en-US" dirty="0"/>
              <a:t>metrics</a:t>
            </a:r>
          </a:p>
          <a:p>
            <a:pPr fontAlgn="auto">
              <a:spcBef>
                <a:spcPts val="0"/>
              </a:spcBef>
              <a:spcAft>
                <a:spcPts val="0"/>
              </a:spcAft>
              <a:buFont typeface="Arial" pitchFamily="34" charset="0"/>
              <a:buChar char="•"/>
              <a:defRPr/>
            </a:pPr>
            <a:r>
              <a:rPr lang="en-US" dirty="0" smtClean="0"/>
              <a:t> Predict </a:t>
            </a:r>
            <a:r>
              <a:rPr lang="en-US" dirty="0"/>
              <a:t>results</a:t>
            </a:r>
          </a:p>
        </p:txBody>
      </p:sp>
      <p:sp>
        <p:nvSpPr>
          <p:cNvPr id="11" name="TextBox 10"/>
          <p:cNvSpPr txBox="1"/>
          <p:nvPr/>
        </p:nvSpPr>
        <p:spPr>
          <a:xfrm>
            <a:off x="5867400" y="4791670"/>
            <a:ext cx="3048000" cy="923330"/>
          </a:xfrm>
          <a:prstGeom prst="rect">
            <a:avLst/>
          </a:prstGeom>
          <a:solidFill>
            <a:srgbClr val="92D050"/>
          </a:solidFill>
        </p:spPr>
        <p:style>
          <a:lnRef idx="0">
            <a:schemeClr val="accent3"/>
          </a:lnRef>
          <a:fillRef idx="3">
            <a:schemeClr val="accent3"/>
          </a:fillRef>
          <a:effectRef idx="3">
            <a:schemeClr val="accent3"/>
          </a:effectRef>
          <a:fontRef idx="minor">
            <a:schemeClr val="lt1"/>
          </a:fontRef>
        </p:style>
        <p:txBody>
          <a:bodyPr>
            <a:spAutoFit/>
          </a:bodyPr>
          <a:lstStyle/>
          <a:p>
            <a:pPr fontAlgn="auto">
              <a:spcBef>
                <a:spcPts val="0"/>
              </a:spcBef>
              <a:spcAft>
                <a:spcPts val="0"/>
              </a:spcAft>
              <a:buFont typeface="Arial" pitchFamily="34" charset="0"/>
              <a:buChar char="•"/>
              <a:defRPr/>
            </a:pPr>
            <a:r>
              <a:rPr lang="en-US" dirty="0" smtClean="0">
                <a:solidFill>
                  <a:schemeClr val="bg1"/>
                </a:solidFill>
              </a:rPr>
              <a:t> Test </a:t>
            </a:r>
            <a:r>
              <a:rPr lang="en-US" dirty="0">
                <a:solidFill>
                  <a:schemeClr val="bg1"/>
                </a:solidFill>
              </a:rPr>
              <a:t>the change</a:t>
            </a:r>
          </a:p>
          <a:p>
            <a:pPr fontAlgn="auto">
              <a:spcBef>
                <a:spcPts val="0"/>
              </a:spcBef>
              <a:spcAft>
                <a:spcPts val="0"/>
              </a:spcAft>
              <a:buFont typeface="Arial" pitchFamily="34" charset="0"/>
              <a:buChar char="•"/>
              <a:defRPr/>
            </a:pPr>
            <a:r>
              <a:rPr lang="en-US" dirty="0" smtClean="0">
                <a:solidFill>
                  <a:schemeClr val="bg1"/>
                </a:solidFill>
              </a:rPr>
              <a:t> Carry </a:t>
            </a:r>
            <a:r>
              <a:rPr lang="en-US" dirty="0">
                <a:solidFill>
                  <a:schemeClr val="bg1"/>
                </a:solidFill>
              </a:rPr>
              <a:t>out a small-scale </a:t>
            </a:r>
            <a:r>
              <a:rPr lang="en-US" dirty="0" smtClean="0">
                <a:solidFill>
                  <a:schemeClr val="bg1"/>
                </a:solidFill>
              </a:rPr>
              <a:t> </a:t>
            </a:r>
          </a:p>
          <a:p>
            <a:pPr fontAlgn="auto">
              <a:spcBef>
                <a:spcPts val="0"/>
              </a:spcBef>
              <a:spcAft>
                <a:spcPts val="0"/>
              </a:spcAft>
              <a:defRPr/>
            </a:pPr>
            <a:r>
              <a:rPr lang="en-US" dirty="0">
                <a:solidFill>
                  <a:schemeClr val="bg1"/>
                </a:solidFill>
              </a:rPr>
              <a:t> </a:t>
            </a:r>
            <a:r>
              <a:rPr lang="en-US" dirty="0" smtClean="0">
                <a:solidFill>
                  <a:schemeClr val="bg1"/>
                </a:solidFill>
              </a:rPr>
              <a:t>  experiment</a:t>
            </a:r>
            <a:endParaRPr lang="en-US" dirty="0">
              <a:solidFill>
                <a:schemeClr val="bg1"/>
              </a:solidFill>
            </a:endParaRPr>
          </a:p>
        </p:txBody>
      </p:sp>
      <p:sp>
        <p:nvSpPr>
          <p:cNvPr id="13" name="TextBox 12"/>
          <p:cNvSpPr txBox="1"/>
          <p:nvPr/>
        </p:nvSpPr>
        <p:spPr>
          <a:xfrm>
            <a:off x="685800" y="4800600"/>
            <a:ext cx="2667000" cy="923330"/>
          </a:xfrm>
          <a:prstGeom prst="rect">
            <a:avLst/>
          </a:prstGeom>
          <a:solidFill>
            <a:srgbClr val="9966FF"/>
          </a:solidFill>
        </p:spPr>
        <p:style>
          <a:lnRef idx="0">
            <a:schemeClr val="accent4"/>
          </a:lnRef>
          <a:fillRef idx="3">
            <a:schemeClr val="accent4"/>
          </a:fillRef>
          <a:effectRef idx="3">
            <a:schemeClr val="accent4"/>
          </a:effectRef>
          <a:fontRef idx="minor">
            <a:schemeClr val="lt1"/>
          </a:fontRef>
        </p:style>
        <p:txBody>
          <a:bodyPr>
            <a:spAutoFit/>
          </a:bodyPr>
          <a:lstStyle/>
          <a:p>
            <a:pPr fontAlgn="auto">
              <a:spcBef>
                <a:spcPts val="0"/>
              </a:spcBef>
              <a:spcAft>
                <a:spcPts val="0"/>
              </a:spcAft>
              <a:buFont typeface="Arial" pitchFamily="34" charset="0"/>
              <a:buChar char="•"/>
              <a:defRPr/>
            </a:pPr>
            <a:r>
              <a:rPr lang="en-US" dirty="0" smtClean="0"/>
              <a:t> Review </a:t>
            </a:r>
            <a:r>
              <a:rPr lang="en-US" dirty="0"/>
              <a:t>the test</a:t>
            </a:r>
          </a:p>
          <a:p>
            <a:pPr fontAlgn="auto">
              <a:spcBef>
                <a:spcPts val="0"/>
              </a:spcBef>
              <a:spcAft>
                <a:spcPts val="0"/>
              </a:spcAft>
              <a:buFont typeface="Arial" pitchFamily="34" charset="0"/>
              <a:buChar char="•"/>
              <a:defRPr/>
            </a:pPr>
            <a:r>
              <a:rPr lang="en-US" dirty="0" smtClean="0"/>
              <a:t> Analyze </a:t>
            </a:r>
            <a:r>
              <a:rPr lang="en-US" dirty="0"/>
              <a:t>results</a:t>
            </a:r>
          </a:p>
          <a:p>
            <a:pPr fontAlgn="auto">
              <a:spcBef>
                <a:spcPts val="0"/>
              </a:spcBef>
              <a:spcAft>
                <a:spcPts val="0"/>
              </a:spcAft>
              <a:buFont typeface="Arial" pitchFamily="34" charset="0"/>
              <a:buChar char="•"/>
              <a:defRPr/>
            </a:pPr>
            <a:r>
              <a:rPr lang="en-US" dirty="0" smtClean="0"/>
              <a:t> Assess </a:t>
            </a:r>
            <a:r>
              <a:rPr lang="en-US" dirty="0"/>
              <a:t>learnings</a:t>
            </a:r>
          </a:p>
        </p:txBody>
      </p:sp>
      <p:sp>
        <p:nvSpPr>
          <p:cNvPr id="14" name="TextBox 13"/>
          <p:cNvSpPr txBox="1"/>
          <p:nvPr/>
        </p:nvSpPr>
        <p:spPr>
          <a:xfrm>
            <a:off x="381000" y="1390471"/>
            <a:ext cx="2514600" cy="1200329"/>
          </a:xfrm>
          <a:prstGeom prst="rect">
            <a:avLst/>
          </a:prstGeom>
          <a:solidFill>
            <a:srgbClr val="33CCFF"/>
          </a:solidFill>
        </p:spPr>
        <p:style>
          <a:lnRef idx="0">
            <a:schemeClr val="accent5"/>
          </a:lnRef>
          <a:fillRef idx="3">
            <a:schemeClr val="accent5"/>
          </a:fillRef>
          <a:effectRef idx="3">
            <a:schemeClr val="accent5"/>
          </a:effectRef>
          <a:fontRef idx="minor">
            <a:schemeClr val="lt1"/>
          </a:fontRef>
        </p:style>
        <p:txBody>
          <a:bodyPr wrap="square">
            <a:spAutoFit/>
          </a:bodyPr>
          <a:lstStyle/>
          <a:p>
            <a:pPr fontAlgn="auto">
              <a:spcBef>
                <a:spcPts val="0"/>
              </a:spcBef>
              <a:spcAft>
                <a:spcPts val="0"/>
              </a:spcAft>
              <a:buFont typeface="Arial" pitchFamily="34" charset="0"/>
              <a:buChar char="•"/>
              <a:defRPr/>
            </a:pPr>
            <a:r>
              <a:rPr lang="en-US" dirty="0" smtClean="0">
                <a:solidFill>
                  <a:schemeClr val="bg1"/>
                </a:solidFill>
              </a:rPr>
              <a:t> Take </a:t>
            </a:r>
            <a:r>
              <a:rPr lang="en-US" dirty="0">
                <a:solidFill>
                  <a:schemeClr val="bg1"/>
                </a:solidFill>
              </a:rPr>
              <a:t>action based on </a:t>
            </a:r>
            <a:r>
              <a:rPr lang="en-US" dirty="0" smtClean="0">
                <a:solidFill>
                  <a:schemeClr val="bg1"/>
                </a:solidFill>
              </a:rPr>
              <a:t> </a:t>
            </a:r>
          </a:p>
          <a:p>
            <a:pPr fontAlgn="auto">
              <a:spcBef>
                <a:spcPts val="0"/>
              </a:spcBef>
              <a:spcAft>
                <a:spcPts val="0"/>
              </a:spcAft>
              <a:defRPr/>
            </a:pPr>
            <a:r>
              <a:rPr lang="en-US" dirty="0">
                <a:solidFill>
                  <a:schemeClr val="bg1"/>
                </a:solidFill>
              </a:rPr>
              <a:t> </a:t>
            </a:r>
            <a:r>
              <a:rPr lang="en-US" dirty="0" smtClean="0">
                <a:solidFill>
                  <a:schemeClr val="bg1"/>
                </a:solidFill>
              </a:rPr>
              <a:t>  what </a:t>
            </a:r>
            <a:r>
              <a:rPr lang="en-US" dirty="0">
                <a:solidFill>
                  <a:schemeClr val="bg1"/>
                </a:solidFill>
              </a:rPr>
              <a:t>you learned</a:t>
            </a:r>
          </a:p>
          <a:p>
            <a:pPr fontAlgn="auto">
              <a:spcBef>
                <a:spcPts val="0"/>
              </a:spcBef>
              <a:spcAft>
                <a:spcPts val="0"/>
              </a:spcAft>
              <a:buFont typeface="Arial" pitchFamily="34" charset="0"/>
              <a:buChar char="•"/>
              <a:defRPr/>
            </a:pPr>
            <a:r>
              <a:rPr lang="en-US" dirty="0" smtClean="0">
                <a:solidFill>
                  <a:schemeClr val="bg1"/>
                </a:solidFill>
              </a:rPr>
              <a:t> Adopt</a:t>
            </a:r>
            <a:r>
              <a:rPr lang="en-US" dirty="0">
                <a:solidFill>
                  <a:schemeClr val="bg1"/>
                </a:solidFill>
              </a:rPr>
              <a:t>, Adapt, </a:t>
            </a:r>
            <a:endParaRPr lang="en-US" dirty="0" smtClean="0">
              <a:solidFill>
                <a:schemeClr val="bg1"/>
              </a:solidFill>
            </a:endParaRPr>
          </a:p>
          <a:p>
            <a:pPr fontAlgn="auto">
              <a:spcBef>
                <a:spcPts val="0"/>
              </a:spcBef>
              <a:spcAft>
                <a:spcPts val="0"/>
              </a:spcAft>
              <a:defRPr/>
            </a:pPr>
            <a:r>
              <a:rPr lang="en-US" dirty="0">
                <a:solidFill>
                  <a:schemeClr val="bg1"/>
                </a:solidFill>
              </a:rPr>
              <a:t> </a:t>
            </a:r>
            <a:r>
              <a:rPr lang="en-US" dirty="0" smtClean="0">
                <a:solidFill>
                  <a:schemeClr val="bg1"/>
                </a:solidFill>
              </a:rPr>
              <a:t> Abandon</a:t>
            </a:r>
            <a:endParaRPr lang="en-US" dirty="0">
              <a:solidFill>
                <a:schemeClr val="bg1"/>
              </a:solidFill>
            </a:endParaRPr>
          </a:p>
        </p:txBody>
      </p:sp>
      <p:sp>
        <p:nvSpPr>
          <p:cNvPr id="15" name="Footer Placeholder 2"/>
          <p:cNvSpPr>
            <a:spLocks noGrp="1"/>
          </p:cNvSpPr>
          <p:nvPr>
            <p:ph type="ftr" sz="quarter" idx="4294967295"/>
          </p:nvPr>
        </p:nvSpPr>
        <p:spPr>
          <a:xfrm>
            <a:off x="2819400" y="6324600"/>
            <a:ext cx="3581400" cy="365760"/>
          </a:xfrm>
          <a:prstGeom prst="rect">
            <a:avLst/>
          </a:prstGeom>
        </p:spPr>
        <p:txBody>
          <a:bodyPr vert="horz" anchor="b"/>
          <a:lstStyle>
            <a:lvl1pPr algn="l" eaLnBrk="1" latinLnBrk="0" hangingPunct="1">
              <a:defRPr kumimoji="0" sz="1200">
                <a:solidFill>
                  <a:srgbClr val="FFFFFF"/>
                </a:solidFill>
              </a:defRPr>
            </a:lvl1pPr>
          </a:lstStyle>
          <a:p>
            <a:pPr algn="ctr"/>
            <a:r>
              <a:rPr lang="en-US" dirty="0" smtClean="0"/>
              <a:t>© 2012  Jewish Healthcare Foundation</a:t>
            </a:r>
            <a:endParaRPr lang="en-US" dirty="0"/>
          </a:p>
        </p:txBody>
      </p:sp>
    </p:spTree>
    <p:extLst>
      <p:ext uri="{BB962C8B-B14F-4D97-AF65-F5344CB8AC3E}">
        <p14:creationId xmlns:p14="http://schemas.microsoft.com/office/powerpoint/2010/main" val="2738240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2000" fill="hold"/>
                                        <p:tgtEl>
                                          <p:spTgt spid="10"/>
                                        </p:tgtEl>
                                      </p:cBhvr>
                                      <p:by x="150000" y="150000"/>
                                    </p:animScale>
                                  </p:childTnLst>
                                </p:cTn>
                              </p:par>
                            </p:childTnLst>
                          </p:cTn>
                        </p:par>
                      </p:childTnLst>
                    </p:cTn>
                  </p:par>
                  <p:par>
                    <p:cTn id="7" fill="hold">
                      <p:stCondLst>
                        <p:cond delay="indefinite"/>
                      </p:stCondLst>
                      <p:childTnLst>
                        <p:par>
                          <p:cTn id="8" fill="hold">
                            <p:stCondLst>
                              <p:cond delay="0"/>
                            </p:stCondLst>
                            <p:childTnLst>
                              <p:par>
                                <p:cTn id="9" presetID="6" presetClass="emph" presetSubtype="0" fill="hold" grpId="0" nodeType="clickEffect">
                                  <p:stCondLst>
                                    <p:cond delay="0"/>
                                  </p:stCondLst>
                                  <p:childTnLst>
                                    <p:animScale>
                                      <p:cBhvr>
                                        <p:cTn id="10" dur="2000" fill="hold"/>
                                        <p:tgtEl>
                                          <p:spTgt spid="11"/>
                                        </p:tgtEl>
                                      </p:cBhvr>
                                      <p:by x="150000" y="150000"/>
                                    </p:animScale>
                                  </p:childTnLst>
                                </p:cTn>
                              </p:par>
                            </p:childTnLst>
                          </p:cTn>
                        </p:par>
                      </p:childTnLst>
                    </p:cTn>
                  </p:par>
                  <p:par>
                    <p:cTn id="11" fill="hold">
                      <p:stCondLst>
                        <p:cond delay="indefinite"/>
                      </p:stCondLst>
                      <p:childTnLst>
                        <p:par>
                          <p:cTn id="12" fill="hold">
                            <p:stCondLst>
                              <p:cond delay="0"/>
                            </p:stCondLst>
                            <p:childTnLst>
                              <p:par>
                                <p:cTn id="13" presetID="6" presetClass="emph" presetSubtype="0" fill="hold" grpId="0" nodeType="clickEffect">
                                  <p:stCondLst>
                                    <p:cond delay="0"/>
                                  </p:stCondLst>
                                  <p:childTnLst>
                                    <p:animScale>
                                      <p:cBhvr>
                                        <p:cTn id="14" dur="2000" fill="hold"/>
                                        <p:tgtEl>
                                          <p:spTgt spid="13"/>
                                        </p:tgtEl>
                                      </p:cBhvr>
                                      <p:by x="150000" y="150000"/>
                                    </p:animScale>
                                  </p:childTnLst>
                                </p:cTn>
                              </p:par>
                            </p:childTnLst>
                          </p:cTn>
                        </p:par>
                      </p:childTnLst>
                    </p:cTn>
                  </p:par>
                  <p:par>
                    <p:cTn id="15" fill="hold">
                      <p:stCondLst>
                        <p:cond delay="indefinite"/>
                      </p:stCondLst>
                      <p:childTnLst>
                        <p:par>
                          <p:cTn id="16" fill="hold">
                            <p:stCondLst>
                              <p:cond delay="0"/>
                            </p:stCondLst>
                            <p:childTnLst>
                              <p:par>
                                <p:cTn id="17" presetID="6" presetClass="emph" presetSubtype="0" fill="hold" grpId="0" nodeType="clickEffect">
                                  <p:stCondLst>
                                    <p:cond delay="0"/>
                                  </p:stCondLst>
                                  <p:childTnLst>
                                    <p:animScale>
                                      <p:cBhvr>
                                        <p:cTn id="18" dur="2000" fill="hold"/>
                                        <p:tgtEl>
                                          <p:spTgt spid="14"/>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3" grpId="0" animBg="1"/>
      <p:bldP spid="14"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5" name="Rectangle 2"/>
          <p:cNvSpPr>
            <a:spLocks noGrp="1" noChangeArrowheads="1"/>
          </p:cNvSpPr>
          <p:nvPr>
            <p:ph type="title"/>
          </p:nvPr>
        </p:nvSpPr>
        <p:spPr>
          <a:xfrm>
            <a:off x="609600" y="381000"/>
            <a:ext cx="7726362" cy="533400"/>
          </a:xfrm>
          <a:noFill/>
        </p:spPr>
        <p:txBody>
          <a:bodyPr>
            <a:noAutofit/>
          </a:bodyPr>
          <a:lstStyle/>
          <a:p>
            <a:pPr eaLnBrk="1" hangingPunct="1"/>
            <a:r>
              <a:rPr lang="en-US" sz="3600" dirty="0" smtClean="0">
                <a:solidFill>
                  <a:schemeClr val="accent3">
                    <a:lumMod val="75000"/>
                  </a:schemeClr>
                </a:solidFill>
              </a:rPr>
              <a:t>Toward the Ideal</a:t>
            </a:r>
          </a:p>
        </p:txBody>
      </p:sp>
      <p:sp>
        <p:nvSpPr>
          <p:cNvPr id="95237" name="Line 4"/>
          <p:cNvSpPr>
            <a:spLocks noChangeShapeType="1"/>
          </p:cNvSpPr>
          <p:nvPr/>
        </p:nvSpPr>
        <p:spPr bwMode="auto">
          <a:xfrm flipV="1">
            <a:off x="1365250" y="1882775"/>
            <a:ext cx="5405437" cy="3121025"/>
          </a:xfrm>
          <a:prstGeom prst="line">
            <a:avLst/>
          </a:prstGeom>
          <a:noFill/>
          <a:ln w="9525">
            <a:noFill/>
            <a:round/>
            <a:headEnd/>
            <a:tailEnd/>
          </a:ln>
        </p:spPr>
        <p:txBody>
          <a:bodyPr lIns="92075" tIns="46038" rIns="92075" bIns="46038"/>
          <a:lstStyle/>
          <a:p>
            <a:endParaRPr lang="en-US"/>
          </a:p>
        </p:txBody>
      </p:sp>
      <p:sp>
        <p:nvSpPr>
          <p:cNvPr id="95238" name="Line 5"/>
          <p:cNvSpPr>
            <a:spLocks noChangeShapeType="1"/>
          </p:cNvSpPr>
          <p:nvPr/>
        </p:nvSpPr>
        <p:spPr bwMode="auto">
          <a:xfrm flipV="1">
            <a:off x="2155825" y="2209800"/>
            <a:ext cx="5235575" cy="3065463"/>
          </a:xfrm>
          <a:prstGeom prst="line">
            <a:avLst/>
          </a:prstGeom>
          <a:noFill/>
          <a:ln w="3175">
            <a:solidFill>
              <a:schemeClr val="tx1"/>
            </a:solidFill>
            <a:round/>
            <a:headEnd/>
            <a:tailEnd/>
          </a:ln>
        </p:spPr>
        <p:txBody>
          <a:bodyPr lIns="92075" tIns="46038" rIns="92075" bIns="46038"/>
          <a:lstStyle/>
          <a:p>
            <a:endParaRPr lang="en-US"/>
          </a:p>
        </p:txBody>
      </p:sp>
      <p:sp>
        <p:nvSpPr>
          <p:cNvPr id="465928" name="Arc 8"/>
          <p:cNvSpPr>
            <a:spLocks/>
          </p:cNvSpPr>
          <p:nvPr/>
        </p:nvSpPr>
        <p:spPr bwMode="auto">
          <a:xfrm rot="-5900533">
            <a:off x="2639770" y="3334129"/>
            <a:ext cx="1233487" cy="2090737"/>
          </a:xfrm>
          <a:custGeom>
            <a:avLst/>
            <a:gdLst>
              <a:gd name="T0" fmla="*/ 0 w 21600"/>
              <a:gd name="T1" fmla="*/ 0 h 37527"/>
              <a:gd name="T2" fmla="*/ 2147483647 w 21600"/>
              <a:gd name="T3" fmla="*/ 2147483647 h 37527"/>
              <a:gd name="T4" fmla="*/ 0 w 21600"/>
              <a:gd name="T5" fmla="*/ 2147483647 h 37527"/>
              <a:gd name="T6" fmla="*/ 0 60000 65536"/>
              <a:gd name="T7" fmla="*/ 0 60000 65536"/>
              <a:gd name="T8" fmla="*/ 0 60000 65536"/>
              <a:gd name="T9" fmla="*/ 0 w 21600"/>
              <a:gd name="T10" fmla="*/ 0 h 37527"/>
              <a:gd name="T11" fmla="*/ 21600 w 21600"/>
              <a:gd name="T12" fmla="*/ 37527 h 37527"/>
            </a:gdLst>
            <a:ahLst/>
            <a:cxnLst>
              <a:cxn ang="T6">
                <a:pos x="T0" y="T1"/>
              </a:cxn>
              <a:cxn ang="T7">
                <a:pos x="T2" y="T3"/>
              </a:cxn>
              <a:cxn ang="T8">
                <a:pos x="T4" y="T5"/>
              </a:cxn>
            </a:cxnLst>
            <a:rect l="T9" t="T10" r="T11" b="T12"/>
            <a:pathLst>
              <a:path w="21600" h="37527" fill="none" extrusionOk="0">
                <a:moveTo>
                  <a:pt x="-1" y="0"/>
                </a:moveTo>
                <a:cubicBezTo>
                  <a:pt x="11929" y="0"/>
                  <a:pt x="21600" y="9670"/>
                  <a:pt x="21600" y="21600"/>
                </a:cubicBezTo>
                <a:cubicBezTo>
                  <a:pt x="21600" y="27656"/>
                  <a:pt x="19056" y="33435"/>
                  <a:pt x="14590" y="37526"/>
                </a:cubicBezTo>
              </a:path>
              <a:path w="21600" h="37527" stroke="0" extrusionOk="0">
                <a:moveTo>
                  <a:pt x="-1" y="0"/>
                </a:moveTo>
                <a:cubicBezTo>
                  <a:pt x="11929" y="0"/>
                  <a:pt x="21600" y="9670"/>
                  <a:pt x="21600" y="21600"/>
                </a:cubicBezTo>
                <a:cubicBezTo>
                  <a:pt x="21600" y="27656"/>
                  <a:pt x="19056" y="33435"/>
                  <a:pt x="14590" y="37526"/>
                </a:cubicBezTo>
                <a:lnTo>
                  <a:pt x="0" y="21600"/>
                </a:lnTo>
                <a:close/>
              </a:path>
            </a:pathLst>
          </a:custGeom>
          <a:noFill/>
          <a:ln w="3175">
            <a:solidFill>
              <a:schemeClr val="tx1"/>
            </a:solidFill>
            <a:round/>
            <a:headEnd/>
            <a:tailEnd/>
          </a:ln>
        </p:spPr>
        <p:txBody>
          <a:bodyPr wrap="none" lIns="92075" tIns="46038" rIns="92075" bIns="46038" anchor="ctr"/>
          <a:lstStyle/>
          <a:p>
            <a:endParaRPr lang="en-US"/>
          </a:p>
        </p:txBody>
      </p:sp>
      <p:sp>
        <p:nvSpPr>
          <p:cNvPr id="465929" name="Arc 9"/>
          <p:cNvSpPr>
            <a:spLocks/>
          </p:cNvSpPr>
          <p:nvPr/>
        </p:nvSpPr>
        <p:spPr bwMode="auto">
          <a:xfrm rot="-5900533">
            <a:off x="4488520" y="2887441"/>
            <a:ext cx="730250" cy="1327150"/>
          </a:xfrm>
          <a:custGeom>
            <a:avLst/>
            <a:gdLst>
              <a:gd name="T0" fmla="*/ 0 w 21600"/>
              <a:gd name="T1" fmla="*/ 0 h 37527"/>
              <a:gd name="T2" fmla="*/ 2147483647 w 21600"/>
              <a:gd name="T3" fmla="*/ 2147483647 h 37527"/>
              <a:gd name="T4" fmla="*/ 0 w 21600"/>
              <a:gd name="T5" fmla="*/ 2147483647 h 37527"/>
              <a:gd name="T6" fmla="*/ 0 60000 65536"/>
              <a:gd name="T7" fmla="*/ 0 60000 65536"/>
              <a:gd name="T8" fmla="*/ 0 60000 65536"/>
              <a:gd name="T9" fmla="*/ 0 w 21600"/>
              <a:gd name="T10" fmla="*/ 0 h 37527"/>
              <a:gd name="T11" fmla="*/ 21600 w 21600"/>
              <a:gd name="T12" fmla="*/ 37527 h 37527"/>
            </a:gdLst>
            <a:ahLst/>
            <a:cxnLst>
              <a:cxn ang="T6">
                <a:pos x="T0" y="T1"/>
              </a:cxn>
              <a:cxn ang="T7">
                <a:pos x="T2" y="T3"/>
              </a:cxn>
              <a:cxn ang="T8">
                <a:pos x="T4" y="T5"/>
              </a:cxn>
            </a:cxnLst>
            <a:rect l="T9" t="T10" r="T11" b="T12"/>
            <a:pathLst>
              <a:path w="21600" h="37527" fill="none" extrusionOk="0">
                <a:moveTo>
                  <a:pt x="-1" y="0"/>
                </a:moveTo>
                <a:cubicBezTo>
                  <a:pt x="11929" y="0"/>
                  <a:pt x="21600" y="9670"/>
                  <a:pt x="21600" y="21600"/>
                </a:cubicBezTo>
                <a:cubicBezTo>
                  <a:pt x="21600" y="27656"/>
                  <a:pt x="19056" y="33435"/>
                  <a:pt x="14590" y="37526"/>
                </a:cubicBezTo>
              </a:path>
              <a:path w="21600" h="37527" stroke="0" extrusionOk="0">
                <a:moveTo>
                  <a:pt x="-1" y="0"/>
                </a:moveTo>
                <a:cubicBezTo>
                  <a:pt x="11929" y="0"/>
                  <a:pt x="21600" y="9670"/>
                  <a:pt x="21600" y="21600"/>
                </a:cubicBezTo>
                <a:cubicBezTo>
                  <a:pt x="21600" y="27656"/>
                  <a:pt x="19056" y="33435"/>
                  <a:pt x="14590" y="37526"/>
                </a:cubicBezTo>
                <a:lnTo>
                  <a:pt x="0" y="21600"/>
                </a:lnTo>
                <a:close/>
              </a:path>
            </a:pathLst>
          </a:custGeom>
          <a:noFill/>
          <a:ln w="3175">
            <a:solidFill>
              <a:schemeClr val="tx1"/>
            </a:solidFill>
            <a:round/>
            <a:headEnd/>
            <a:tailEnd/>
          </a:ln>
        </p:spPr>
        <p:txBody>
          <a:bodyPr wrap="none" lIns="92075" tIns="46038" rIns="92075" bIns="46038" anchor="ctr"/>
          <a:lstStyle/>
          <a:p>
            <a:endParaRPr lang="en-US"/>
          </a:p>
        </p:txBody>
      </p:sp>
      <p:sp>
        <p:nvSpPr>
          <p:cNvPr id="465930" name="Arc 10"/>
          <p:cNvSpPr>
            <a:spLocks/>
          </p:cNvSpPr>
          <p:nvPr/>
        </p:nvSpPr>
        <p:spPr bwMode="auto">
          <a:xfrm rot="-5900533">
            <a:off x="5651710" y="2611339"/>
            <a:ext cx="450850" cy="830262"/>
          </a:xfrm>
          <a:custGeom>
            <a:avLst/>
            <a:gdLst>
              <a:gd name="T0" fmla="*/ 0 w 21600"/>
              <a:gd name="T1" fmla="*/ 0 h 37527"/>
              <a:gd name="T2" fmla="*/ 2147483647 w 21600"/>
              <a:gd name="T3" fmla="*/ 2147483647 h 37527"/>
              <a:gd name="T4" fmla="*/ 0 w 21600"/>
              <a:gd name="T5" fmla="*/ 2147483647 h 37527"/>
              <a:gd name="T6" fmla="*/ 0 60000 65536"/>
              <a:gd name="T7" fmla="*/ 0 60000 65536"/>
              <a:gd name="T8" fmla="*/ 0 60000 65536"/>
              <a:gd name="T9" fmla="*/ 0 w 21600"/>
              <a:gd name="T10" fmla="*/ 0 h 37527"/>
              <a:gd name="T11" fmla="*/ 21600 w 21600"/>
              <a:gd name="T12" fmla="*/ 37527 h 37527"/>
            </a:gdLst>
            <a:ahLst/>
            <a:cxnLst>
              <a:cxn ang="T6">
                <a:pos x="T0" y="T1"/>
              </a:cxn>
              <a:cxn ang="T7">
                <a:pos x="T2" y="T3"/>
              </a:cxn>
              <a:cxn ang="T8">
                <a:pos x="T4" y="T5"/>
              </a:cxn>
            </a:cxnLst>
            <a:rect l="T9" t="T10" r="T11" b="T12"/>
            <a:pathLst>
              <a:path w="21600" h="37527" fill="none" extrusionOk="0">
                <a:moveTo>
                  <a:pt x="-1" y="0"/>
                </a:moveTo>
                <a:cubicBezTo>
                  <a:pt x="11929" y="0"/>
                  <a:pt x="21600" y="9670"/>
                  <a:pt x="21600" y="21600"/>
                </a:cubicBezTo>
                <a:cubicBezTo>
                  <a:pt x="21600" y="27656"/>
                  <a:pt x="19056" y="33435"/>
                  <a:pt x="14590" y="37526"/>
                </a:cubicBezTo>
              </a:path>
              <a:path w="21600" h="37527" stroke="0" extrusionOk="0">
                <a:moveTo>
                  <a:pt x="-1" y="0"/>
                </a:moveTo>
                <a:cubicBezTo>
                  <a:pt x="11929" y="0"/>
                  <a:pt x="21600" y="9670"/>
                  <a:pt x="21600" y="21600"/>
                </a:cubicBezTo>
                <a:cubicBezTo>
                  <a:pt x="21600" y="27656"/>
                  <a:pt x="19056" y="33435"/>
                  <a:pt x="14590" y="37526"/>
                </a:cubicBezTo>
                <a:lnTo>
                  <a:pt x="0" y="21600"/>
                </a:lnTo>
                <a:close/>
              </a:path>
            </a:pathLst>
          </a:custGeom>
          <a:noFill/>
          <a:ln w="3175">
            <a:solidFill>
              <a:schemeClr val="tx1"/>
            </a:solidFill>
            <a:round/>
            <a:headEnd/>
            <a:tailEnd/>
          </a:ln>
        </p:spPr>
        <p:txBody>
          <a:bodyPr wrap="none" lIns="92075" tIns="46038" rIns="92075" bIns="46038" anchor="ctr"/>
          <a:lstStyle/>
          <a:p>
            <a:endParaRPr lang="en-US"/>
          </a:p>
        </p:txBody>
      </p:sp>
      <p:sp>
        <p:nvSpPr>
          <p:cNvPr id="465931" name="Text Box 11"/>
          <p:cNvSpPr txBox="1">
            <a:spLocks noChangeArrowheads="1"/>
          </p:cNvSpPr>
          <p:nvPr/>
        </p:nvSpPr>
        <p:spPr bwMode="auto">
          <a:xfrm rot="-1752456">
            <a:off x="1629650" y="3641223"/>
            <a:ext cx="1873250" cy="366712"/>
          </a:xfrm>
          <a:prstGeom prst="rect">
            <a:avLst/>
          </a:prstGeom>
          <a:noFill/>
          <a:ln w="9525" algn="ctr">
            <a:noFill/>
            <a:miter lim="800000"/>
            <a:headEnd/>
            <a:tailEnd/>
          </a:ln>
        </p:spPr>
        <p:txBody>
          <a:bodyPr lIns="92075" tIns="46038" rIns="92075" bIns="46038">
            <a:spAutoFit/>
          </a:bodyPr>
          <a:lstStyle/>
          <a:p>
            <a:pPr marL="342900" indent="-342900" eaLnBrk="0" hangingPunct="0">
              <a:lnSpc>
                <a:spcPct val="90000"/>
              </a:lnSpc>
              <a:spcBef>
                <a:spcPct val="50000"/>
              </a:spcBef>
              <a:buClr>
                <a:schemeClr val="hlink"/>
              </a:buClr>
              <a:buSzPct val="75000"/>
              <a:buFont typeface="Wingdings" pitchFamily="2" charset="2"/>
              <a:buNone/>
            </a:pPr>
            <a:r>
              <a:rPr lang="en-US" sz="2000" b="1" dirty="0"/>
              <a:t>Experiment</a:t>
            </a:r>
          </a:p>
        </p:txBody>
      </p:sp>
      <p:sp>
        <p:nvSpPr>
          <p:cNvPr id="465932" name="Text Box 12"/>
          <p:cNvSpPr txBox="1">
            <a:spLocks noChangeArrowheads="1"/>
          </p:cNvSpPr>
          <p:nvPr/>
        </p:nvSpPr>
        <p:spPr bwMode="auto">
          <a:xfrm rot="-1752456">
            <a:off x="3443677" y="2847332"/>
            <a:ext cx="1873250" cy="366712"/>
          </a:xfrm>
          <a:prstGeom prst="rect">
            <a:avLst/>
          </a:prstGeom>
          <a:noFill/>
          <a:ln w="9525" algn="ctr">
            <a:noFill/>
            <a:miter lim="800000"/>
            <a:headEnd/>
            <a:tailEnd/>
          </a:ln>
        </p:spPr>
        <p:txBody>
          <a:bodyPr lIns="92075" tIns="46038" rIns="92075" bIns="46038">
            <a:spAutoFit/>
          </a:bodyPr>
          <a:lstStyle/>
          <a:p>
            <a:pPr marL="342900" indent="-342900" eaLnBrk="0" hangingPunct="0">
              <a:lnSpc>
                <a:spcPct val="90000"/>
              </a:lnSpc>
              <a:spcBef>
                <a:spcPct val="50000"/>
              </a:spcBef>
              <a:buClr>
                <a:schemeClr val="hlink"/>
              </a:buClr>
              <a:buSzPct val="75000"/>
              <a:buFont typeface="Wingdings" pitchFamily="2" charset="2"/>
              <a:buNone/>
            </a:pPr>
            <a:r>
              <a:rPr lang="en-US" sz="2000" b="1" dirty="0"/>
              <a:t>Experiment</a:t>
            </a:r>
          </a:p>
        </p:txBody>
      </p:sp>
      <p:sp>
        <p:nvSpPr>
          <p:cNvPr id="465933" name="Text Box 13"/>
          <p:cNvSpPr txBox="1">
            <a:spLocks noChangeArrowheads="1"/>
          </p:cNvSpPr>
          <p:nvPr/>
        </p:nvSpPr>
        <p:spPr bwMode="auto">
          <a:xfrm rot="-1752456">
            <a:off x="4824034" y="2414938"/>
            <a:ext cx="1873250" cy="366712"/>
          </a:xfrm>
          <a:prstGeom prst="rect">
            <a:avLst/>
          </a:prstGeom>
          <a:noFill/>
          <a:ln w="9525" algn="ctr">
            <a:noFill/>
            <a:miter lim="800000"/>
            <a:headEnd/>
            <a:tailEnd/>
          </a:ln>
        </p:spPr>
        <p:txBody>
          <a:bodyPr lIns="92075" tIns="46038" rIns="92075" bIns="46038">
            <a:spAutoFit/>
          </a:bodyPr>
          <a:lstStyle/>
          <a:p>
            <a:pPr marL="342900" indent="-342900" eaLnBrk="0" hangingPunct="0">
              <a:lnSpc>
                <a:spcPct val="90000"/>
              </a:lnSpc>
              <a:spcBef>
                <a:spcPct val="50000"/>
              </a:spcBef>
              <a:buClr>
                <a:schemeClr val="hlink"/>
              </a:buClr>
              <a:buSzPct val="75000"/>
              <a:buFont typeface="Wingdings" pitchFamily="2" charset="2"/>
              <a:buNone/>
            </a:pPr>
            <a:r>
              <a:rPr lang="en-US" sz="2000" b="1" dirty="0"/>
              <a:t>Experiment</a:t>
            </a:r>
          </a:p>
        </p:txBody>
      </p:sp>
      <p:sp>
        <p:nvSpPr>
          <p:cNvPr id="465934" name="Line 14"/>
          <p:cNvSpPr>
            <a:spLocks noChangeShapeType="1"/>
          </p:cNvSpPr>
          <p:nvPr/>
        </p:nvSpPr>
        <p:spPr bwMode="auto">
          <a:xfrm flipV="1">
            <a:off x="5390253" y="4208588"/>
            <a:ext cx="1089025" cy="769938"/>
          </a:xfrm>
          <a:prstGeom prst="line">
            <a:avLst/>
          </a:prstGeom>
          <a:noFill/>
          <a:ln w="25400">
            <a:solidFill>
              <a:schemeClr val="tx1"/>
            </a:solidFill>
            <a:round/>
            <a:headEnd/>
            <a:tailEnd type="triangle" w="lg" len="lg"/>
          </a:ln>
        </p:spPr>
        <p:txBody>
          <a:bodyPr lIns="92075" tIns="46038" rIns="92075" bIns="46038"/>
          <a:lstStyle/>
          <a:p>
            <a:endParaRPr lang="en-US"/>
          </a:p>
        </p:txBody>
      </p:sp>
      <p:sp>
        <p:nvSpPr>
          <p:cNvPr id="465935" name="Text Box 15"/>
          <p:cNvSpPr txBox="1">
            <a:spLocks noChangeArrowheads="1"/>
          </p:cNvSpPr>
          <p:nvPr/>
        </p:nvSpPr>
        <p:spPr bwMode="auto">
          <a:xfrm rot="-2169838">
            <a:off x="5246536" y="4365650"/>
            <a:ext cx="3633788" cy="1406525"/>
          </a:xfrm>
          <a:prstGeom prst="rect">
            <a:avLst/>
          </a:prstGeom>
          <a:noFill/>
          <a:ln w="9525" algn="ctr">
            <a:noFill/>
            <a:miter lim="800000"/>
            <a:headEnd/>
            <a:tailEnd/>
          </a:ln>
        </p:spPr>
        <p:txBody>
          <a:bodyPr lIns="92075" tIns="46038" rIns="92075" bIns="46038">
            <a:spAutoFit/>
          </a:bodyPr>
          <a:lstStyle/>
          <a:p>
            <a:pPr marL="342900" indent="-342900" algn="ctr" eaLnBrk="0" hangingPunct="0">
              <a:lnSpc>
                <a:spcPct val="90000"/>
              </a:lnSpc>
              <a:spcBef>
                <a:spcPct val="50000"/>
              </a:spcBef>
              <a:buClr>
                <a:schemeClr val="hlink"/>
              </a:buClr>
              <a:buSzPct val="75000"/>
              <a:buFont typeface="Wingdings" pitchFamily="2" charset="2"/>
              <a:buNone/>
            </a:pPr>
            <a:r>
              <a:rPr lang="en-US" sz="2400" b="1" dirty="0"/>
              <a:t>Each improvement moves the organization closer to the ideal </a:t>
            </a:r>
          </a:p>
        </p:txBody>
      </p:sp>
      <p:sp>
        <p:nvSpPr>
          <p:cNvPr id="95247" name="AutoShape 16"/>
          <p:cNvSpPr>
            <a:spLocks noChangeArrowheads="1"/>
          </p:cNvSpPr>
          <p:nvPr/>
        </p:nvSpPr>
        <p:spPr bwMode="auto">
          <a:xfrm>
            <a:off x="304800" y="4419600"/>
            <a:ext cx="1981200" cy="1600200"/>
          </a:xfrm>
          <a:prstGeom prst="irregularSeal1">
            <a:avLst/>
          </a:prstGeom>
          <a:gradFill rotWithShape="1">
            <a:gsLst>
              <a:gs pos="0">
                <a:srgbClr val="FF9999"/>
              </a:gs>
              <a:gs pos="100000">
                <a:srgbClr val="A50021"/>
              </a:gs>
            </a:gsLst>
            <a:path path="shape">
              <a:fillToRect l="50000" t="50000" r="50000" b="50000"/>
            </a:path>
          </a:gradFill>
          <a:ln w="3175" algn="ctr">
            <a:solidFill>
              <a:schemeClr val="tx1"/>
            </a:solidFill>
            <a:miter lim="800000"/>
            <a:headEnd/>
            <a:tailEnd/>
          </a:ln>
        </p:spPr>
        <p:txBody>
          <a:bodyPr wrap="none" lIns="92075" tIns="46038" rIns="92075" bIns="46038" anchor="ctr"/>
          <a:lstStyle/>
          <a:p>
            <a:pPr marL="342900" indent="-342900" algn="ctr" eaLnBrk="0" hangingPunct="0">
              <a:lnSpc>
                <a:spcPct val="90000"/>
              </a:lnSpc>
              <a:spcBef>
                <a:spcPct val="20000"/>
              </a:spcBef>
              <a:buClr>
                <a:schemeClr val="hlink"/>
              </a:buClr>
              <a:buSzPct val="75000"/>
              <a:buFont typeface="Wingdings" pitchFamily="2" charset="2"/>
              <a:buNone/>
            </a:pPr>
            <a:r>
              <a:rPr lang="en-US" sz="2400" b="1"/>
              <a:t>Problem</a:t>
            </a:r>
          </a:p>
        </p:txBody>
      </p:sp>
      <p:grpSp>
        <p:nvGrpSpPr>
          <p:cNvPr id="2" name="Group 17"/>
          <p:cNvGrpSpPr>
            <a:grpSpLocks/>
          </p:cNvGrpSpPr>
          <p:nvPr/>
        </p:nvGrpSpPr>
        <p:grpSpPr bwMode="auto">
          <a:xfrm>
            <a:off x="6615687" y="1195125"/>
            <a:ext cx="1981200" cy="1905000"/>
            <a:chOff x="3168" y="588"/>
            <a:chExt cx="1296" cy="1056"/>
          </a:xfrm>
        </p:grpSpPr>
        <p:sp>
          <p:nvSpPr>
            <p:cNvPr id="465938" name="AutoShape 18"/>
            <p:cNvSpPr>
              <a:spLocks noChangeArrowheads="1"/>
            </p:cNvSpPr>
            <p:nvPr/>
          </p:nvSpPr>
          <p:spPr bwMode="auto">
            <a:xfrm>
              <a:off x="3168" y="588"/>
              <a:ext cx="1296" cy="1056"/>
            </a:xfrm>
            <a:prstGeom prst="star5">
              <a:avLst/>
            </a:prstGeom>
            <a:gradFill rotWithShape="0">
              <a:gsLst>
                <a:gs pos="0">
                  <a:srgbClr val="FFFFCC"/>
                </a:gs>
                <a:gs pos="100000">
                  <a:srgbClr val="FFCC00"/>
                </a:gs>
              </a:gsLst>
              <a:path path="shape">
                <a:fillToRect l="50000" t="50000" r="50000" b="50000"/>
              </a:path>
            </a:gradFill>
            <a:ln w="12700">
              <a:solidFill>
                <a:schemeClr val="tx1"/>
              </a:solidFill>
              <a:miter lim="800000"/>
              <a:headEnd type="none" w="sm" len="sm"/>
              <a:tailEnd type="none" w="sm" len="sm"/>
            </a:ln>
            <a:effectLst/>
          </p:spPr>
          <p:txBody>
            <a:bodyPr wrap="none" anchor="ctr"/>
            <a:lstStyle/>
            <a:p>
              <a:pPr>
                <a:defRPr/>
              </a:pPr>
              <a:endParaRPr lang="en-US"/>
            </a:p>
          </p:txBody>
        </p:sp>
        <p:sp>
          <p:nvSpPr>
            <p:cNvPr id="95251" name="Text Box 19"/>
            <p:cNvSpPr txBox="1">
              <a:spLocks noChangeArrowheads="1"/>
            </p:cNvSpPr>
            <p:nvPr/>
          </p:nvSpPr>
          <p:spPr bwMode="auto">
            <a:xfrm>
              <a:off x="3749" y="1020"/>
              <a:ext cx="120" cy="288"/>
            </a:xfrm>
            <a:prstGeom prst="rect">
              <a:avLst/>
            </a:prstGeom>
            <a:noFill/>
            <a:ln w="12700">
              <a:noFill/>
              <a:miter lim="800000"/>
              <a:headEnd type="none" w="sm" len="sm"/>
              <a:tailEnd type="none" w="sm" len="sm"/>
            </a:ln>
          </p:spPr>
          <p:txBody>
            <a:bodyPr wrap="none">
              <a:spAutoFit/>
            </a:bodyPr>
            <a:lstStyle/>
            <a:p>
              <a:pPr algn="ctr" eaLnBrk="0" hangingPunct="0"/>
              <a:endParaRPr lang="en-US" sz="2800" b="1">
                <a:solidFill>
                  <a:schemeClr val="tx2"/>
                </a:solidFill>
              </a:endParaRPr>
            </a:p>
          </p:txBody>
        </p:sp>
      </p:grpSp>
      <p:sp>
        <p:nvSpPr>
          <p:cNvPr id="95249" name="Text Box 20"/>
          <p:cNvSpPr txBox="1">
            <a:spLocks noChangeArrowheads="1"/>
          </p:cNvSpPr>
          <p:nvPr/>
        </p:nvSpPr>
        <p:spPr bwMode="auto">
          <a:xfrm>
            <a:off x="7175931" y="2003382"/>
            <a:ext cx="899605" cy="461665"/>
          </a:xfrm>
          <a:prstGeom prst="rect">
            <a:avLst/>
          </a:prstGeom>
          <a:noFill/>
          <a:ln w="9525">
            <a:noFill/>
            <a:miter lim="800000"/>
            <a:headEnd/>
            <a:tailEnd/>
          </a:ln>
        </p:spPr>
        <p:txBody>
          <a:bodyPr wrap="none">
            <a:spAutoFit/>
          </a:bodyPr>
          <a:lstStyle/>
          <a:p>
            <a:pPr algn="ctr"/>
            <a:r>
              <a:rPr lang="en-US" sz="2400" b="1" dirty="0"/>
              <a:t>Ideal </a:t>
            </a:r>
          </a:p>
        </p:txBody>
      </p:sp>
      <p:sp>
        <p:nvSpPr>
          <p:cNvPr id="3" name="Rectangle 2"/>
          <p:cNvSpPr/>
          <p:nvPr/>
        </p:nvSpPr>
        <p:spPr>
          <a:xfrm>
            <a:off x="2700068" y="4986023"/>
            <a:ext cx="1554001" cy="646331"/>
          </a:xfrm>
          <a:prstGeom prst="rect">
            <a:avLst/>
          </a:prstGeom>
          <a:noFill/>
        </p:spPr>
        <p:txBody>
          <a:bodyPr wrap="square" lIns="91440" tIns="45720" rIns="91440" bIns="45720">
            <a:spAutoFit/>
          </a:bodyPr>
          <a:lstStyle/>
          <a:p>
            <a:pPr algn="ctr"/>
            <a:r>
              <a:rPr lang="en-US" sz="3600" b="1" dirty="0" smtClean="0">
                <a:ln w="12700">
                  <a:solidFill>
                    <a:schemeClr val="tx2">
                      <a:satMod val="155000"/>
                    </a:schemeClr>
                  </a:solidFill>
                  <a:prstDash val="solid"/>
                </a:ln>
              </a:rPr>
              <a:t>PDSA</a:t>
            </a:r>
            <a:endParaRPr lang="en-US" sz="3600" b="1" cap="all" spc="0" dirty="0">
              <a:ln w="9000" cmpd="sng">
                <a:solidFill>
                  <a:schemeClr val="accent4">
                    <a:shade val="50000"/>
                    <a:satMod val="120000"/>
                  </a:schemeClr>
                </a:solidFill>
                <a:prstDash val="solid"/>
              </a:ln>
            </a:endParaRPr>
          </a:p>
        </p:txBody>
      </p:sp>
      <p:sp>
        <p:nvSpPr>
          <p:cNvPr id="20" name="Rectangle 19"/>
          <p:cNvSpPr/>
          <p:nvPr/>
        </p:nvSpPr>
        <p:spPr>
          <a:xfrm>
            <a:off x="4468273" y="3889934"/>
            <a:ext cx="1548541" cy="523220"/>
          </a:xfrm>
          <a:prstGeom prst="rect">
            <a:avLst/>
          </a:prstGeom>
          <a:noFill/>
        </p:spPr>
        <p:txBody>
          <a:bodyPr wrap="square" lIns="91440" tIns="45720" rIns="91440" bIns="45720">
            <a:spAutoFit/>
          </a:bodyPr>
          <a:lstStyle/>
          <a:p>
            <a:pPr algn="ctr"/>
            <a:r>
              <a:rPr lang="en-US" sz="2800" b="1" dirty="0" smtClean="0">
                <a:ln w="12700">
                  <a:solidFill>
                    <a:schemeClr val="tx2">
                      <a:satMod val="155000"/>
                    </a:schemeClr>
                  </a:solidFill>
                  <a:prstDash val="solid"/>
                </a:ln>
              </a:rPr>
              <a:t>PDSA</a:t>
            </a:r>
            <a:endParaRPr lang="en-US" sz="2800" b="1" cap="all" spc="0" dirty="0">
              <a:ln w="9000" cmpd="sng">
                <a:solidFill>
                  <a:schemeClr val="accent4">
                    <a:shade val="50000"/>
                    <a:satMod val="120000"/>
                  </a:schemeClr>
                </a:solidFill>
                <a:prstDash val="solid"/>
              </a:ln>
            </a:endParaRPr>
          </a:p>
        </p:txBody>
      </p:sp>
      <p:sp>
        <p:nvSpPr>
          <p:cNvPr id="21" name="Rectangle 20"/>
          <p:cNvSpPr/>
          <p:nvPr/>
        </p:nvSpPr>
        <p:spPr>
          <a:xfrm>
            <a:off x="5824892" y="3200400"/>
            <a:ext cx="1414108" cy="523220"/>
          </a:xfrm>
          <a:prstGeom prst="rect">
            <a:avLst/>
          </a:prstGeom>
          <a:noFill/>
        </p:spPr>
        <p:txBody>
          <a:bodyPr wrap="square" lIns="91440" tIns="45720" rIns="91440" bIns="45720">
            <a:spAutoFit/>
          </a:bodyPr>
          <a:lstStyle/>
          <a:p>
            <a:pPr algn="ctr"/>
            <a:r>
              <a:rPr lang="en-US" sz="2800" b="1" dirty="0" smtClean="0">
                <a:ln w="12700">
                  <a:solidFill>
                    <a:schemeClr val="tx2">
                      <a:satMod val="155000"/>
                    </a:schemeClr>
                  </a:solidFill>
                  <a:prstDash val="solid"/>
                </a:ln>
              </a:rPr>
              <a:t>PDSA</a:t>
            </a:r>
            <a:endParaRPr lang="en-US" sz="2800" b="1" cap="all" spc="0" dirty="0">
              <a:ln w="9000" cmpd="sng">
                <a:solidFill>
                  <a:schemeClr val="accent4">
                    <a:shade val="50000"/>
                    <a:satMod val="120000"/>
                  </a:schemeClr>
                </a:solidFill>
                <a:prstDash val="solid"/>
              </a:ln>
            </a:endParaRPr>
          </a:p>
        </p:txBody>
      </p:sp>
      <p:sp>
        <p:nvSpPr>
          <p:cNvPr id="23" name="Footer Placeholder 2"/>
          <p:cNvSpPr>
            <a:spLocks noGrp="1"/>
          </p:cNvSpPr>
          <p:nvPr>
            <p:ph type="ftr" sz="quarter" idx="4294967295"/>
          </p:nvPr>
        </p:nvSpPr>
        <p:spPr>
          <a:xfrm>
            <a:off x="2819400" y="6324600"/>
            <a:ext cx="3581400" cy="365760"/>
          </a:xfrm>
          <a:prstGeom prst="rect">
            <a:avLst/>
          </a:prstGeom>
        </p:spPr>
        <p:txBody>
          <a:bodyPr vert="horz" anchor="b"/>
          <a:lstStyle>
            <a:lvl1pPr algn="l" eaLnBrk="1" latinLnBrk="0" hangingPunct="1">
              <a:defRPr kumimoji="0" sz="1200">
                <a:solidFill>
                  <a:srgbClr val="FFFFFF"/>
                </a:solidFill>
              </a:defRPr>
            </a:lvl1pPr>
          </a:lstStyle>
          <a:p>
            <a:pPr algn="ctr"/>
            <a:r>
              <a:rPr lang="en-US" dirty="0" smtClean="0"/>
              <a:t>© 2012  Jewish Healthcare Foundation</a:t>
            </a:r>
            <a:endParaRPr lang="en-US" dirty="0"/>
          </a:p>
        </p:txBody>
      </p:sp>
    </p:spTree>
    <p:extLst>
      <p:ext uri="{BB962C8B-B14F-4D97-AF65-F5344CB8AC3E}">
        <p14:creationId xmlns:p14="http://schemas.microsoft.com/office/powerpoint/2010/main" val="2224229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6592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6593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6593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6592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6593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6593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65934"/>
                                        </p:tgtEl>
                                        <p:attrNameLst>
                                          <p:attrName>style.visibility</p:attrName>
                                        </p:attrNameLst>
                                      </p:cBhvr>
                                      <p:to>
                                        <p:strVal val="visible"/>
                                      </p:to>
                                    </p:set>
                                    <p:anim calcmode="lin" valueType="num">
                                      <p:cBhvr additive="base">
                                        <p:cTn id="25" dur="500" fill="hold"/>
                                        <p:tgtEl>
                                          <p:spTgt spid="465934"/>
                                        </p:tgtEl>
                                        <p:attrNameLst>
                                          <p:attrName>ppt_x</p:attrName>
                                        </p:attrNameLst>
                                      </p:cBhvr>
                                      <p:tavLst>
                                        <p:tav tm="0">
                                          <p:val>
                                            <p:strVal val="#ppt_x"/>
                                          </p:val>
                                        </p:tav>
                                        <p:tav tm="100000">
                                          <p:val>
                                            <p:strVal val="#ppt_x"/>
                                          </p:val>
                                        </p:tav>
                                      </p:tavLst>
                                    </p:anim>
                                    <p:anim calcmode="lin" valueType="num">
                                      <p:cBhvr additive="base">
                                        <p:cTn id="26" dur="500" fill="hold"/>
                                        <p:tgtEl>
                                          <p:spTgt spid="465934"/>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65935"/>
                                        </p:tgtEl>
                                        <p:attrNameLst>
                                          <p:attrName>style.visibility</p:attrName>
                                        </p:attrNameLst>
                                      </p:cBhvr>
                                      <p:to>
                                        <p:strVal val="visible"/>
                                      </p:to>
                                    </p:set>
                                    <p:anim calcmode="lin" valueType="num">
                                      <p:cBhvr additive="base">
                                        <p:cTn id="29" dur="500" fill="hold"/>
                                        <p:tgtEl>
                                          <p:spTgt spid="465935"/>
                                        </p:tgtEl>
                                        <p:attrNameLst>
                                          <p:attrName>ppt_x</p:attrName>
                                        </p:attrNameLst>
                                      </p:cBhvr>
                                      <p:tavLst>
                                        <p:tav tm="0">
                                          <p:val>
                                            <p:strVal val="#ppt_x"/>
                                          </p:val>
                                        </p:tav>
                                        <p:tav tm="100000">
                                          <p:val>
                                            <p:strVal val="#ppt_x"/>
                                          </p:val>
                                        </p:tav>
                                      </p:tavLst>
                                    </p:anim>
                                    <p:anim calcmode="lin" valueType="num">
                                      <p:cBhvr additive="base">
                                        <p:cTn id="30" dur="500" fill="hold"/>
                                        <p:tgtEl>
                                          <p:spTgt spid="46593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5928" grpId="0" animBg="1"/>
      <p:bldP spid="465929" grpId="0" animBg="1"/>
      <p:bldP spid="465930" grpId="0" animBg="1"/>
      <p:bldP spid="465931" grpId="0"/>
      <p:bldP spid="465932" grpId="0"/>
      <p:bldP spid="465933" grpId="0"/>
      <p:bldP spid="465934" grpId="0" animBg="1"/>
      <p:bldP spid="465935"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81000"/>
            <a:ext cx="8153400" cy="780197"/>
          </a:xfrm>
        </p:spPr>
        <p:txBody>
          <a:bodyPr>
            <a:noAutofit/>
          </a:bodyPr>
          <a:lstStyle/>
          <a:p>
            <a:pPr eaLnBrk="1" fontAlgn="auto" hangingPunct="1">
              <a:spcAft>
                <a:spcPts val="0"/>
              </a:spcAft>
              <a:defRPr/>
            </a:pPr>
            <a:r>
              <a:rPr lang="en-US" sz="3200" dirty="0" smtClean="0">
                <a:solidFill>
                  <a:schemeClr val="accent3">
                    <a:lumMod val="75000"/>
                  </a:schemeClr>
                </a:solidFill>
              </a:rPr>
              <a:t>Keys to Quality Improvement </a:t>
            </a:r>
            <a:br>
              <a:rPr lang="en-US" sz="3200" dirty="0" smtClean="0">
                <a:solidFill>
                  <a:schemeClr val="accent3">
                    <a:lumMod val="75000"/>
                  </a:schemeClr>
                </a:solidFill>
              </a:rPr>
            </a:br>
            <a:r>
              <a:rPr lang="en-US" sz="3200" dirty="0" smtClean="0">
                <a:solidFill>
                  <a:schemeClr val="accent3">
                    <a:lumMod val="75000"/>
                  </a:schemeClr>
                </a:solidFill>
              </a:rPr>
              <a:t>and Problem Solving</a:t>
            </a:r>
            <a:endParaRPr lang="en-US" sz="3200" dirty="0">
              <a:solidFill>
                <a:schemeClr val="accent3">
                  <a:lumMod val="75000"/>
                </a:schemeClr>
              </a:solidFill>
            </a:endParaRPr>
          </a:p>
        </p:txBody>
      </p:sp>
      <p:sp>
        <p:nvSpPr>
          <p:cNvPr id="4" name="Content Placeholder 3"/>
          <p:cNvSpPr>
            <a:spLocks noGrp="1"/>
          </p:cNvSpPr>
          <p:nvPr>
            <p:ph idx="1"/>
          </p:nvPr>
        </p:nvSpPr>
        <p:spPr>
          <a:xfrm>
            <a:off x="304800" y="1752600"/>
            <a:ext cx="7010400" cy="3657600"/>
          </a:xfrm>
        </p:spPr>
        <p:txBody>
          <a:bodyPr>
            <a:normAutofit fontScale="92500" lnSpcReduction="20000"/>
          </a:bodyPr>
          <a:lstStyle/>
          <a:p>
            <a:pPr>
              <a:spcAft>
                <a:spcPts val="500"/>
              </a:spcAft>
              <a:defRPr/>
            </a:pPr>
            <a:r>
              <a:rPr lang="en-US" dirty="0" smtClean="0"/>
              <a:t>Use data to understand the current state</a:t>
            </a:r>
          </a:p>
          <a:p>
            <a:pPr>
              <a:spcAft>
                <a:spcPts val="500"/>
              </a:spcAft>
              <a:defRPr/>
            </a:pPr>
            <a:r>
              <a:rPr lang="en-US" dirty="0" smtClean="0"/>
              <a:t>Make incremental improvements to move closer to the ideal </a:t>
            </a:r>
          </a:p>
          <a:p>
            <a:pPr>
              <a:spcAft>
                <a:spcPts val="500"/>
              </a:spcAft>
              <a:defRPr/>
            </a:pPr>
            <a:r>
              <a:rPr lang="en-US" dirty="0" smtClean="0"/>
              <a:t>Measure success of the improvements—do the improvements to move you closer to the ideal</a:t>
            </a:r>
          </a:p>
          <a:p>
            <a:pPr>
              <a:spcAft>
                <a:spcPts val="500"/>
              </a:spcAft>
              <a:defRPr/>
            </a:pPr>
            <a:r>
              <a:rPr lang="en-US" dirty="0" smtClean="0"/>
              <a:t>Use tools to make work easier and processes flow more smoothly</a:t>
            </a:r>
          </a:p>
          <a:p>
            <a:pPr>
              <a:spcAft>
                <a:spcPts val="500"/>
              </a:spcAft>
              <a:defRPr/>
            </a:pPr>
            <a:r>
              <a:rPr lang="en-US" dirty="0" smtClean="0"/>
              <a:t>Involve the people who do the work– “the experts”—in work redesign</a:t>
            </a:r>
          </a:p>
          <a:p>
            <a:pPr>
              <a:defRPr/>
            </a:pPr>
            <a:endParaRPr lang="en-US" dirty="0"/>
          </a:p>
        </p:txBody>
      </p:sp>
      <p:sp>
        <p:nvSpPr>
          <p:cNvPr id="6" name="Footer Placeholder 2"/>
          <p:cNvSpPr txBox="1">
            <a:spLocks/>
          </p:cNvSpPr>
          <p:nvPr/>
        </p:nvSpPr>
        <p:spPr>
          <a:xfrm>
            <a:off x="2819400" y="6324600"/>
            <a:ext cx="3581400" cy="365760"/>
          </a:xfrm>
          <a:prstGeom prst="rect">
            <a:avLst/>
          </a:prstGeom>
        </p:spPr>
        <p:txBody>
          <a:bodyPr vert="horz" anchor="b"/>
          <a:lstStyle>
            <a:defPPr>
              <a:defRPr lang="en-US"/>
            </a:defPPr>
            <a:lvl1pPr marL="0" algn="l" defTabSz="914400" rtl="0" eaLnBrk="1" latinLnBrk="0" hangingPunct="1">
              <a:defRPr kumimoji="0" sz="1200"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mtClean="0"/>
              <a:t>© 2012  Jewish Healthcare Foundation</a:t>
            </a:r>
            <a:endParaRPr lang="en-US" dirty="0"/>
          </a:p>
        </p:txBody>
      </p:sp>
      <p:pic>
        <p:nvPicPr>
          <p:cNvPr id="6147" name="Picture 3" descr="C:\Users\jcondel\AppData\Local\Microsoft\Windows\Temporary Internet Files\Content.IE5\5KGLGSVY\MC900370206[1].wmf"/>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010400" y="3657600"/>
            <a:ext cx="1503274" cy="181234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708218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9" name="Rectangle 2"/>
          <p:cNvSpPr>
            <a:spLocks noGrp="1" noChangeArrowheads="1"/>
          </p:cNvSpPr>
          <p:nvPr>
            <p:ph type="title"/>
          </p:nvPr>
        </p:nvSpPr>
        <p:spPr>
          <a:xfrm>
            <a:off x="381000" y="304800"/>
            <a:ext cx="8305800" cy="609600"/>
          </a:xfrm>
          <a:noFill/>
        </p:spPr>
        <p:txBody>
          <a:bodyPr anchor="ctr">
            <a:noAutofit/>
          </a:bodyPr>
          <a:lstStyle/>
          <a:p>
            <a:pPr eaLnBrk="1" hangingPunct="1"/>
            <a:r>
              <a:rPr lang="en-US" sz="3600" dirty="0" smtClean="0">
                <a:solidFill>
                  <a:schemeClr val="accent3">
                    <a:lumMod val="75000"/>
                  </a:schemeClr>
                </a:solidFill>
              </a:rPr>
              <a:t>Create a Learning Organization</a:t>
            </a:r>
          </a:p>
        </p:txBody>
      </p:sp>
      <p:sp>
        <p:nvSpPr>
          <p:cNvPr id="96261" name="Rectangle 4"/>
          <p:cNvSpPr>
            <a:spLocks noGrp="1" noChangeArrowheads="1"/>
          </p:cNvSpPr>
          <p:nvPr>
            <p:ph type="body" sz="half" idx="1"/>
          </p:nvPr>
        </p:nvSpPr>
        <p:spPr>
          <a:xfrm>
            <a:off x="152400" y="1524000"/>
            <a:ext cx="5410200" cy="4267200"/>
          </a:xfrm>
          <a:noFill/>
        </p:spPr>
        <p:txBody>
          <a:bodyPr>
            <a:normAutofit/>
          </a:bodyPr>
          <a:lstStyle/>
          <a:p>
            <a:pPr eaLnBrk="1" hangingPunct="1"/>
            <a:r>
              <a:rPr lang="en-US" sz="2400" dirty="0" smtClean="0"/>
              <a:t>Create a community of scientists</a:t>
            </a:r>
          </a:p>
          <a:p>
            <a:pPr lvl="1" eaLnBrk="1" hangingPunct="1">
              <a:buFont typeface="Courier New" pitchFamily="49" charset="0"/>
              <a:buChar char="o"/>
            </a:pPr>
            <a:r>
              <a:rPr lang="en-US" sz="2000" i="1" dirty="0" smtClean="0"/>
              <a:t>Everyone on the team is responsible for change everyday</a:t>
            </a:r>
          </a:p>
          <a:p>
            <a:pPr eaLnBrk="1" hangingPunct="1"/>
            <a:r>
              <a:rPr lang="en-US" sz="2400" dirty="0" smtClean="0"/>
              <a:t>Look at work with a new perspective</a:t>
            </a:r>
          </a:p>
          <a:p>
            <a:pPr eaLnBrk="1" hangingPunct="1"/>
            <a:r>
              <a:rPr lang="en-US" sz="2400" dirty="0" smtClean="0"/>
              <a:t>Perform continual experiments </a:t>
            </a:r>
          </a:p>
          <a:p>
            <a:pPr marL="0" indent="0" eaLnBrk="1" hangingPunct="1">
              <a:buNone/>
            </a:pPr>
            <a:r>
              <a:rPr lang="en-US" sz="2400" dirty="0" smtClean="0"/>
              <a:t>    that improve the</a:t>
            </a:r>
            <a:r>
              <a:rPr lang="en-US" sz="2400" b="1" dirty="0" smtClean="0"/>
              <a:t> </a:t>
            </a:r>
            <a:r>
              <a:rPr lang="en-US" sz="2400" b="1" i="1" dirty="0" smtClean="0"/>
              <a:t>system</a:t>
            </a:r>
          </a:p>
          <a:p>
            <a:pPr eaLnBrk="1" hangingPunct="1"/>
            <a:r>
              <a:rPr lang="en-US" sz="2400" dirty="0" smtClean="0"/>
              <a:t>Challenge the most basic assumptions about what can and cannot be changed</a:t>
            </a:r>
          </a:p>
          <a:p>
            <a:pPr eaLnBrk="1" hangingPunct="1"/>
            <a:r>
              <a:rPr lang="en-US" sz="2400" dirty="0" smtClean="0"/>
              <a:t>Learn by doing</a:t>
            </a:r>
          </a:p>
        </p:txBody>
      </p:sp>
      <p:pic>
        <p:nvPicPr>
          <p:cNvPr id="43013" name="Picture 5" descr="C:\Users\jcondel\AppData\Local\Microsoft\Windows\Temporary Internet Files\Content.IE5\YKW80GJ8\MP900442370[1].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019800" y="1707776"/>
            <a:ext cx="2589452" cy="172122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6" name="Footer Placeholder 2"/>
          <p:cNvSpPr>
            <a:spLocks noGrp="1"/>
          </p:cNvSpPr>
          <p:nvPr>
            <p:ph type="ftr" sz="quarter" idx="4294967295"/>
          </p:nvPr>
        </p:nvSpPr>
        <p:spPr>
          <a:xfrm>
            <a:off x="2819400" y="6324600"/>
            <a:ext cx="3581400" cy="365760"/>
          </a:xfrm>
          <a:prstGeom prst="rect">
            <a:avLst/>
          </a:prstGeom>
        </p:spPr>
        <p:txBody>
          <a:bodyPr vert="horz" anchor="b"/>
          <a:lstStyle>
            <a:lvl1pPr algn="l" eaLnBrk="1" latinLnBrk="0" hangingPunct="1">
              <a:defRPr kumimoji="0" sz="1200">
                <a:solidFill>
                  <a:srgbClr val="FFFFFF"/>
                </a:solidFill>
              </a:defRPr>
            </a:lvl1pPr>
          </a:lstStyle>
          <a:p>
            <a:pPr algn="ctr"/>
            <a:r>
              <a:rPr lang="en-US" dirty="0" smtClean="0"/>
              <a:t>© 2012  Jewish Healthcare Foundation</a:t>
            </a:r>
            <a:endParaRPr lang="en-US" dirty="0"/>
          </a:p>
        </p:txBody>
      </p:sp>
      <p:sp>
        <p:nvSpPr>
          <p:cNvPr id="7" name="Content Placeholder 2"/>
          <p:cNvSpPr>
            <a:spLocks noGrp="1"/>
          </p:cNvSpPr>
          <p:nvPr>
            <p:ph sz="quarter" idx="1"/>
          </p:nvPr>
        </p:nvSpPr>
        <p:spPr>
          <a:xfrm>
            <a:off x="5562600" y="3429000"/>
            <a:ext cx="3243072" cy="2514600"/>
          </a:xfrm>
        </p:spPr>
        <p:txBody>
          <a:bodyPr>
            <a:normAutofit/>
          </a:bodyPr>
          <a:lstStyle/>
          <a:p>
            <a:pPr>
              <a:buFontTx/>
              <a:buNone/>
            </a:pPr>
            <a:endParaRPr lang="en-US" sz="1600" dirty="0" smtClean="0">
              <a:solidFill>
                <a:srgbClr val="0070C0"/>
              </a:solidFill>
            </a:endParaRPr>
          </a:p>
          <a:p>
            <a:pPr algn="ctr">
              <a:buFontTx/>
              <a:buNone/>
            </a:pPr>
            <a:r>
              <a:rPr lang="en-US" sz="1600" dirty="0" smtClean="0">
                <a:solidFill>
                  <a:srgbClr val="0070C0"/>
                </a:solidFill>
              </a:rPr>
              <a:t>“ Quality is never an accident; it is always the result of high intention, sincere effort, intelligent direction and skillful execution; it represents the wise choice of many alternatives.”</a:t>
            </a:r>
          </a:p>
          <a:p>
            <a:pPr>
              <a:buFontTx/>
              <a:buNone/>
            </a:pPr>
            <a:r>
              <a:rPr lang="en-US" sz="1600" dirty="0" smtClean="0"/>
              <a:t>		- </a:t>
            </a:r>
            <a:r>
              <a:rPr lang="en-US" sz="1400" i="1" dirty="0" smtClean="0"/>
              <a:t>William Foster</a:t>
            </a:r>
          </a:p>
        </p:txBody>
      </p:sp>
    </p:spTree>
    <p:extLst>
      <p:ext uri="{BB962C8B-B14F-4D97-AF65-F5344CB8AC3E}">
        <p14:creationId xmlns:p14="http://schemas.microsoft.com/office/powerpoint/2010/main" val="1170077704"/>
      </p:ext>
    </p:extLst>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4" name="Text Box 4"/>
          <p:cNvSpPr txBox="1">
            <a:spLocks noChangeArrowheads="1"/>
          </p:cNvSpPr>
          <p:nvPr/>
        </p:nvSpPr>
        <p:spPr bwMode="auto">
          <a:xfrm flipH="1">
            <a:off x="228599" y="76200"/>
            <a:ext cx="8686800" cy="646331"/>
          </a:xfrm>
          <a:prstGeom prst="rect">
            <a:avLst/>
          </a:prstGeom>
          <a:noFill/>
          <a:ln w="9525">
            <a:noFill/>
            <a:miter lim="800000"/>
            <a:headEnd/>
            <a:tailEnd/>
          </a:ln>
          <a:effectLst/>
        </p:spPr>
        <p:txBody>
          <a:bodyPr wrap="square">
            <a:spAutoFit/>
          </a:bodyPr>
          <a:lstStyle/>
          <a:p>
            <a:pPr algn="ctr">
              <a:spcBef>
                <a:spcPct val="50000"/>
              </a:spcBef>
            </a:pPr>
            <a:r>
              <a:rPr lang="en-US" sz="3600" b="1" dirty="0">
                <a:solidFill>
                  <a:schemeClr val="accent3">
                    <a:lumMod val="75000"/>
                  </a:schemeClr>
                </a:solidFill>
                <a:latin typeface="+mj-lt"/>
              </a:rPr>
              <a:t>Improvement is Everyone’s </a:t>
            </a:r>
            <a:r>
              <a:rPr lang="en-US" sz="3600" b="1" dirty="0" smtClean="0">
                <a:solidFill>
                  <a:schemeClr val="accent3">
                    <a:lumMod val="75000"/>
                  </a:schemeClr>
                </a:solidFill>
                <a:latin typeface="+mj-lt"/>
              </a:rPr>
              <a:t>Job!</a:t>
            </a:r>
            <a:endParaRPr lang="en-US" sz="3600" b="1" dirty="0">
              <a:solidFill>
                <a:schemeClr val="accent3">
                  <a:lumMod val="75000"/>
                </a:schemeClr>
              </a:solidFill>
              <a:latin typeface="+mj-lt"/>
            </a:endParaRPr>
          </a:p>
        </p:txBody>
      </p:sp>
      <p:pic>
        <p:nvPicPr>
          <p:cNvPr id="76805" name="Picture 5"/>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990600" y="730054"/>
            <a:ext cx="7162800" cy="536594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grpSp>
        <p:nvGrpSpPr>
          <p:cNvPr id="2" name="Group 9"/>
          <p:cNvGrpSpPr>
            <a:grpSpLocks/>
          </p:cNvGrpSpPr>
          <p:nvPr/>
        </p:nvGrpSpPr>
        <p:grpSpPr bwMode="auto">
          <a:xfrm>
            <a:off x="3211205" y="2743200"/>
            <a:ext cx="2808595" cy="2667000"/>
            <a:chOff x="816" y="576"/>
            <a:chExt cx="4128" cy="3600"/>
          </a:xfrm>
        </p:grpSpPr>
        <p:sp>
          <p:nvSpPr>
            <p:cNvPr id="76807" name="Oval 7"/>
            <p:cNvSpPr>
              <a:spLocks noChangeArrowheads="1"/>
            </p:cNvSpPr>
            <p:nvPr/>
          </p:nvSpPr>
          <p:spPr bwMode="auto">
            <a:xfrm>
              <a:off x="816" y="576"/>
              <a:ext cx="4128" cy="3600"/>
            </a:xfrm>
            <a:prstGeom prst="ellipse">
              <a:avLst/>
            </a:prstGeom>
            <a:noFill/>
            <a:ln w="139700">
              <a:solidFill>
                <a:srgbClr val="FF0000"/>
              </a:solidFill>
              <a:round/>
              <a:headEnd/>
              <a:tailEnd/>
            </a:ln>
            <a:effectLst/>
          </p:spPr>
          <p:txBody>
            <a:bodyPr wrap="none" anchor="ctr"/>
            <a:lstStyle/>
            <a:p>
              <a:endParaRPr lang="en-US"/>
            </a:p>
          </p:txBody>
        </p:sp>
        <p:sp>
          <p:nvSpPr>
            <p:cNvPr id="76808" name="Line 8"/>
            <p:cNvSpPr>
              <a:spLocks noChangeShapeType="1"/>
            </p:cNvSpPr>
            <p:nvPr/>
          </p:nvSpPr>
          <p:spPr bwMode="auto">
            <a:xfrm flipV="1">
              <a:off x="1056" y="1536"/>
              <a:ext cx="3648" cy="1776"/>
            </a:xfrm>
            <a:prstGeom prst="line">
              <a:avLst/>
            </a:prstGeom>
            <a:noFill/>
            <a:ln w="139700">
              <a:solidFill>
                <a:srgbClr val="FF0000"/>
              </a:solidFill>
              <a:round/>
              <a:headEnd/>
              <a:tailEnd/>
            </a:ln>
            <a:effectLst/>
          </p:spPr>
          <p:txBody>
            <a:bodyPr/>
            <a:lstStyle/>
            <a:p>
              <a:endParaRPr lang="en-US"/>
            </a:p>
          </p:txBody>
        </p:sp>
      </p:grpSp>
      <p:sp>
        <p:nvSpPr>
          <p:cNvPr id="8" name="Footer Placeholder 2"/>
          <p:cNvSpPr txBox="1">
            <a:spLocks/>
          </p:cNvSpPr>
          <p:nvPr/>
        </p:nvSpPr>
        <p:spPr>
          <a:xfrm>
            <a:off x="2819400" y="6324600"/>
            <a:ext cx="3581400" cy="365760"/>
          </a:xfrm>
          <a:prstGeom prst="rect">
            <a:avLst/>
          </a:prstGeom>
        </p:spPr>
        <p:txBody>
          <a:bodyPr vert="horz" anchor="b"/>
          <a:lstStyle>
            <a:defPPr>
              <a:defRPr lang="en-US"/>
            </a:defPPr>
            <a:lvl1pPr marL="0" algn="l" defTabSz="914400" rtl="0" eaLnBrk="1" latinLnBrk="0" hangingPunct="1">
              <a:defRPr kumimoji="0" sz="1200"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mtClean="0"/>
              <a:t>© 2012  Jewish Healthcare Foundation</a:t>
            </a:r>
            <a:endParaRPr lang="en-US" dirty="0"/>
          </a:p>
        </p:txBody>
      </p:sp>
    </p:spTree>
    <p:extLst>
      <p:ext uri="{BB962C8B-B14F-4D97-AF65-F5344CB8AC3E}">
        <p14:creationId xmlns:p14="http://schemas.microsoft.com/office/powerpoint/2010/main" val="1412906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500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PHC: Who are We?</a:t>
            </a:r>
            <a:endParaRPr lang="en-US" dirty="0"/>
          </a:p>
        </p:txBody>
      </p:sp>
      <p:sp>
        <p:nvSpPr>
          <p:cNvPr id="4" name="Content Placeholder 3"/>
          <p:cNvSpPr>
            <a:spLocks noGrp="1"/>
          </p:cNvSpPr>
          <p:nvPr>
            <p:ph sz="quarter" idx="1"/>
          </p:nvPr>
        </p:nvSpPr>
        <p:spPr>
          <a:xfrm>
            <a:off x="304800" y="1524000"/>
            <a:ext cx="4267200" cy="4800600"/>
          </a:xfrm>
        </p:spPr>
        <p:txBody>
          <a:bodyPr anchor="t" anchorCtr="1">
            <a:normAutofit/>
          </a:bodyPr>
          <a:lstStyle/>
          <a:p>
            <a:pPr>
              <a:spcBef>
                <a:spcPts val="600"/>
              </a:spcBef>
              <a:spcAft>
                <a:spcPts val="600"/>
              </a:spcAft>
            </a:pPr>
            <a:r>
              <a:rPr lang="en-US" sz="2800" dirty="0" smtClean="0"/>
              <a:t>Positive Health Clinic (PHC)</a:t>
            </a:r>
          </a:p>
          <a:p>
            <a:pPr lvl="1">
              <a:spcBef>
                <a:spcPts val="600"/>
              </a:spcBef>
              <a:spcAft>
                <a:spcPts val="600"/>
              </a:spcAft>
            </a:pPr>
            <a:r>
              <a:rPr lang="en-US" sz="2300" dirty="0" smtClean="0"/>
              <a:t>An HIV Clinic that offers </a:t>
            </a:r>
            <a:r>
              <a:rPr lang="en-US" sz="2300" dirty="0"/>
              <a:t>early HIV intervention and treatment using a harm reduction model</a:t>
            </a:r>
          </a:p>
          <a:p>
            <a:pPr lvl="1">
              <a:spcBef>
                <a:spcPts val="600"/>
              </a:spcBef>
              <a:spcAft>
                <a:spcPts val="600"/>
              </a:spcAft>
            </a:pPr>
            <a:r>
              <a:rPr lang="en-US" sz="2300" dirty="0"/>
              <a:t>Funded through a </a:t>
            </a:r>
            <a:r>
              <a:rPr lang="en-US" sz="2300" dirty="0" smtClean="0"/>
              <a:t>Part C Grant </a:t>
            </a:r>
            <a:r>
              <a:rPr lang="en-US" sz="2300" dirty="0"/>
              <a:t>under the Ryan White CARE Act of 1990</a:t>
            </a:r>
          </a:p>
          <a:p>
            <a:pPr lvl="1">
              <a:spcBef>
                <a:spcPts val="600"/>
              </a:spcBef>
              <a:spcAft>
                <a:spcPts val="600"/>
              </a:spcAft>
            </a:pPr>
            <a:r>
              <a:rPr lang="en-US" sz="2300" dirty="0" smtClean="0"/>
              <a:t>Total patient population is ~750 </a:t>
            </a:r>
            <a:r>
              <a:rPr lang="en-US" sz="2300" dirty="0"/>
              <a:t>HIV-positive patients</a:t>
            </a:r>
          </a:p>
          <a:p>
            <a:endParaRPr lang="en-US"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5800" y="2133600"/>
            <a:ext cx="4343400" cy="281235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5622922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8534400" cy="914400"/>
          </a:xfrm>
        </p:spPr>
        <p:txBody>
          <a:bodyPr>
            <a:noAutofit/>
          </a:bodyPr>
          <a:lstStyle/>
          <a:p>
            <a:r>
              <a:rPr lang="en-US" sz="2000" b="1" dirty="0" smtClean="0"/>
              <a:t/>
            </a:r>
            <a:br>
              <a:rPr lang="en-US" sz="2000" b="1" dirty="0" smtClean="0"/>
            </a:br>
            <a:r>
              <a:rPr lang="en-US" sz="2000" b="1" dirty="0"/>
              <a:t/>
            </a:r>
            <a:br>
              <a:rPr lang="en-US" sz="2000" b="1" dirty="0"/>
            </a:br>
            <a:r>
              <a:rPr lang="en-US" sz="2000" b="1" dirty="0" smtClean="0"/>
              <a:t/>
            </a:r>
            <a:br>
              <a:rPr lang="en-US" sz="2000" b="1" dirty="0" smtClean="0"/>
            </a:br>
            <a:r>
              <a:rPr lang="en-US" sz="2000" b="1" dirty="0"/>
              <a:t/>
            </a:r>
            <a:br>
              <a:rPr lang="en-US" sz="2000" b="1" dirty="0"/>
            </a:br>
            <a:r>
              <a:rPr lang="en-US" sz="2000" b="1" dirty="0" smtClean="0"/>
              <a:t/>
            </a:r>
            <a:br>
              <a:rPr lang="en-US" sz="2000" b="1" dirty="0" smtClean="0"/>
            </a:br>
            <a:r>
              <a:rPr lang="en-US" sz="2000" b="1" dirty="0"/>
              <a:t/>
            </a:r>
            <a:br>
              <a:rPr lang="en-US" sz="2000" b="1" dirty="0"/>
            </a:br>
            <a:r>
              <a:rPr lang="en-US" sz="2000" b="1" dirty="0" smtClean="0"/>
              <a:t/>
            </a:r>
            <a:br>
              <a:rPr lang="en-US" sz="2000" b="1" dirty="0" smtClean="0"/>
            </a:br>
            <a:r>
              <a:rPr lang="en-US" sz="2000" b="1" dirty="0"/>
              <a:t/>
            </a:r>
            <a:br>
              <a:rPr lang="en-US" sz="2000" b="1" dirty="0"/>
            </a:br>
            <a:r>
              <a:rPr lang="en-US" sz="2000" b="1" dirty="0" smtClean="0"/>
              <a:t/>
            </a:r>
            <a:br>
              <a:rPr lang="en-US" sz="2000" b="1" dirty="0" smtClean="0"/>
            </a:br>
            <a:r>
              <a:rPr lang="en-US" sz="2000" b="1" dirty="0"/>
              <a:t/>
            </a:r>
            <a:br>
              <a:rPr lang="en-US" sz="2000" b="1" dirty="0"/>
            </a:br>
            <a:r>
              <a:rPr lang="en-US" sz="2000" b="1" dirty="0" smtClean="0"/>
              <a:t/>
            </a:r>
            <a:br>
              <a:rPr lang="en-US" sz="2000" b="1" dirty="0" smtClean="0"/>
            </a:br>
            <a:r>
              <a:rPr lang="en-US" sz="2000" b="1" dirty="0"/>
              <a:t/>
            </a:r>
            <a:br>
              <a:rPr lang="en-US" sz="2000" b="1" dirty="0"/>
            </a:br>
            <a:r>
              <a:rPr lang="en-US" sz="2000" b="1" dirty="0" smtClean="0"/>
              <a:t/>
            </a:r>
            <a:br>
              <a:rPr lang="en-US" sz="2000" b="1" dirty="0" smtClean="0"/>
            </a:br>
            <a:r>
              <a:rPr lang="en-US" sz="2000" b="1" dirty="0"/>
              <a:t/>
            </a:r>
            <a:br>
              <a:rPr lang="en-US" sz="2000" b="1" dirty="0"/>
            </a:br>
            <a:r>
              <a:rPr lang="en-US" sz="2000" b="1" dirty="0" smtClean="0"/>
              <a:t/>
            </a:r>
            <a:br>
              <a:rPr lang="en-US" sz="2000" b="1" dirty="0" smtClean="0"/>
            </a:br>
            <a:r>
              <a:rPr lang="en-US" sz="2000" b="1" dirty="0"/>
              <a:t/>
            </a:r>
            <a:br>
              <a:rPr lang="en-US" sz="2000" b="1" dirty="0"/>
            </a:br>
            <a:r>
              <a:rPr lang="en-US" sz="2000" b="1" dirty="0" smtClean="0"/>
              <a:t/>
            </a:r>
            <a:br>
              <a:rPr lang="en-US" sz="2000" b="1" dirty="0" smtClean="0"/>
            </a:br>
            <a:r>
              <a:rPr lang="en-US" sz="2000" b="1" dirty="0" smtClean="0"/>
              <a:t/>
            </a:r>
            <a:br>
              <a:rPr lang="en-US" sz="2000" b="1" dirty="0" smtClean="0"/>
            </a:br>
            <a:r>
              <a:rPr lang="en-US" sz="2000" b="1" dirty="0"/>
              <a:t/>
            </a:r>
            <a:br>
              <a:rPr lang="en-US" sz="2000" b="1" dirty="0"/>
            </a:br>
            <a:r>
              <a:rPr lang="en-US" sz="2000" b="1" dirty="0" smtClean="0"/>
              <a:t/>
            </a:r>
            <a:br>
              <a:rPr lang="en-US" sz="2000" b="1" dirty="0" smtClean="0"/>
            </a:br>
            <a:r>
              <a:rPr lang="en-US" sz="2000" b="1" dirty="0"/>
              <a:t/>
            </a:r>
            <a:br>
              <a:rPr lang="en-US" sz="2000" b="1" dirty="0"/>
            </a:br>
            <a:r>
              <a:rPr lang="en-US" sz="2000" b="1" dirty="0" smtClean="0"/>
              <a:t/>
            </a:r>
            <a:br>
              <a:rPr lang="en-US" sz="2000" b="1" dirty="0" smtClean="0"/>
            </a:br>
            <a:r>
              <a:rPr lang="en-US" sz="2000" b="1" dirty="0"/>
              <a:t/>
            </a:r>
            <a:br>
              <a:rPr lang="en-US" sz="2000" b="1" dirty="0"/>
            </a:br>
            <a:r>
              <a:rPr lang="en-US" sz="2000" b="1" dirty="0" smtClean="0"/>
              <a:t/>
            </a:r>
            <a:br>
              <a:rPr lang="en-US" sz="2000" b="1" dirty="0" smtClean="0"/>
            </a:br>
            <a:r>
              <a:rPr lang="en-US" sz="2000" b="1" dirty="0" smtClean="0"/>
              <a:t/>
            </a:r>
            <a:br>
              <a:rPr lang="en-US" sz="2000" b="1" dirty="0" smtClean="0"/>
            </a:br>
            <a:r>
              <a:rPr lang="en-US" sz="2000" b="1" dirty="0"/>
              <a:t/>
            </a:r>
            <a:br>
              <a:rPr lang="en-US" sz="2000" b="1" dirty="0"/>
            </a:br>
            <a:r>
              <a:rPr lang="en-US" sz="2000" b="1" dirty="0" smtClean="0"/>
              <a:t/>
            </a:r>
            <a:br>
              <a:rPr lang="en-US" sz="2000" b="1" dirty="0" smtClean="0"/>
            </a:br>
            <a:r>
              <a:rPr lang="en-US" sz="2000" b="1" dirty="0"/>
              <a:t/>
            </a:r>
            <a:br>
              <a:rPr lang="en-US" sz="2000" b="1" dirty="0"/>
            </a:br>
            <a:r>
              <a:rPr lang="en-US" sz="2000" b="1" dirty="0" smtClean="0"/>
              <a:t/>
            </a:r>
            <a:br>
              <a:rPr lang="en-US" sz="2000" b="1" dirty="0" smtClean="0"/>
            </a:br>
            <a:r>
              <a:rPr lang="en-US" sz="2000" b="1" dirty="0"/>
              <a:t>QUALITY IMPROVEMENT MILESTONES STORYBOARD</a:t>
            </a:r>
            <a:r>
              <a:rPr lang="en-US" sz="2000" dirty="0"/>
              <a:t/>
            </a:r>
            <a:br>
              <a:rPr lang="en-US" sz="2000" dirty="0"/>
            </a:br>
            <a:r>
              <a:rPr lang="en-US" sz="2000" dirty="0"/>
              <a:t>Utilizing the FOCUS-PDSA process</a:t>
            </a:r>
            <a:br>
              <a:rPr lang="en-US" sz="2000" dirty="0"/>
            </a:br>
            <a:endParaRPr lang="en-US" sz="2000" dirty="0"/>
          </a:p>
        </p:txBody>
      </p:sp>
      <p:sp>
        <p:nvSpPr>
          <p:cNvPr id="3" name="Footer Placeholder 2"/>
          <p:cNvSpPr>
            <a:spLocks noGrp="1"/>
          </p:cNvSpPr>
          <p:nvPr>
            <p:ph type="ftr" sz="quarter" idx="11"/>
          </p:nvPr>
        </p:nvSpPr>
        <p:spPr/>
        <p:txBody>
          <a:bodyPr/>
          <a:lstStyle/>
          <a:p>
            <a:r>
              <a:rPr lang="en-US" smtClean="0"/>
              <a:t>© 2012  Jewish Healthcare Foundation</a:t>
            </a:r>
            <a:endParaRPr lang="en-US" dirty="0"/>
          </a:p>
        </p:txBody>
      </p:sp>
      <p:graphicFrame>
        <p:nvGraphicFramePr>
          <p:cNvPr id="5" name="Content Placeholder 4"/>
          <p:cNvGraphicFramePr>
            <a:graphicFrameLocks noGrp="1"/>
          </p:cNvGraphicFramePr>
          <p:nvPr>
            <p:ph sz="quarter" idx="1"/>
            <p:extLst>
              <p:ext uri="{D42A27DB-BD31-4B8C-83A1-F6EECF244321}">
                <p14:modId xmlns:p14="http://schemas.microsoft.com/office/powerpoint/2010/main" val="158276518"/>
              </p:ext>
            </p:extLst>
          </p:nvPr>
        </p:nvGraphicFramePr>
        <p:xfrm>
          <a:off x="304800" y="1524000"/>
          <a:ext cx="8458200" cy="4599175"/>
        </p:xfrm>
        <a:graphic>
          <a:graphicData uri="http://schemas.openxmlformats.org/drawingml/2006/table">
            <a:tbl>
              <a:tblPr firstRow="1" firstCol="1" bandRow="1" bandCol="1">
                <a:tableStyleId>{5C22544A-7EE6-4342-B048-85BDC9FD1C3A}</a:tableStyleId>
              </a:tblPr>
              <a:tblGrid>
                <a:gridCol w="2819400"/>
                <a:gridCol w="2819400"/>
                <a:gridCol w="2819400"/>
              </a:tblGrid>
              <a:tr h="253388">
                <a:tc>
                  <a:txBody>
                    <a:bodyPr/>
                    <a:lstStyle/>
                    <a:p>
                      <a:pPr marL="0" marR="0" algn="l">
                        <a:spcBef>
                          <a:spcPts val="0"/>
                        </a:spcBef>
                        <a:spcAft>
                          <a:spcPts val="0"/>
                        </a:spcAft>
                      </a:pPr>
                      <a:r>
                        <a:rPr lang="en-US" sz="900" dirty="0">
                          <a:effectLst/>
                        </a:rPr>
                        <a:t>QUARTER 1 </a:t>
                      </a:r>
                    </a:p>
                    <a:p>
                      <a:pPr marL="0" marR="0" algn="l">
                        <a:spcBef>
                          <a:spcPts val="0"/>
                        </a:spcBef>
                        <a:spcAft>
                          <a:spcPts val="0"/>
                        </a:spcAft>
                      </a:pPr>
                      <a:r>
                        <a:rPr lang="en-US" sz="800" dirty="0">
                          <a:effectLst/>
                        </a:rPr>
                        <a:t>July 1, 2011 - September 30, 2011</a:t>
                      </a:r>
                      <a:endParaRPr lang="en-US" sz="900" dirty="0">
                        <a:effectLst/>
                        <a:latin typeface="Times New Roman"/>
                        <a:ea typeface="Times New Roman"/>
                      </a:endParaRPr>
                    </a:p>
                  </a:txBody>
                  <a:tcPr marL="49576" marR="49576" marT="0" marB="0"/>
                </a:tc>
                <a:tc>
                  <a:txBody>
                    <a:bodyPr/>
                    <a:lstStyle/>
                    <a:p>
                      <a:pPr marL="0" marR="0" algn="ctr">
                        <a:spcBef>
                          <a:spcPts val="0"/>
                        </a:spcBef>
                        <a:spcAft>
                          <a:spcPts val="0"/>
                        </a:spcAft>
                      </a:pPr>
                      <a:r>
                        <a:rPr lang="en-US" sz="700" cap="all" dirty="0">
                          <a:effectLst/>
                        </a:rPr>
                        <a:t> </a:t>
                      </a:r>
                      <a:endParaRPr lang="en-US" sz="900" dirty="0">
                        <a:effectLst/>
                        <a:latin typeface="Times New Roman"/>
                        <a:ea typeface="Times New Roman"/>
                      </a:endParaRPr>
                    </a:p>
                  </a:txBody>
                  <a:tcPr marL="49576" marR="49576" marT="0" marB="0"/>
                </a:tc>
                <a:tc>
                  <a:txBody>
                    <a:bodyPr/>
                    <a:lstStyle/>
                    <a:p>
                      <a:pPr marL="0" marR="0" algn="r">
                        <a:spcBef>
                          <a:spcPts val="0"/>
                        </a:spcBef>
                        <a:spcAft>
                          <a:spcPts val="0"/>
                        </a:spcAft>
                      </a:pPr>
                      <a:r>
                        <a:rPr lang="en-US" sz="800">
                          <a:effectLst/>
                        </a:rPr>
                        <a:t>Due Date:  October 5, 2011</a:t>
                      </a:r>
                      <a:endParaRPr lang="en-US" sz="900">
                        <a:effectLst/>
                        <a:latin typeface="Times New Roman"/>
                        <a:ea typeface="Times New Roman"/>
                      </a:endParaRPr>
                    </a:p>
                  </a:txBody>
                  <a:tcPr marL="49576" marR="49576" marT="0" marB="0" anchor="b"/>
                </a:tc>
              </a:tr>
              <a:tr h="165253">
                <a:tc>
                  <a:txBody>
                    <a:bodyPr/>
                    <a:lstStyle/>
                    <a:p>
                      <a:pPr marL="0" marR="0" algn="ctr">
                        <a:spcBef>
                          <a:spcPts val="0"/>
                        </a:spcBef>
                        <a:spcAft>
                          <a:spcPts val="0"/>
                        </a:spcAft>
                      </a:pPr>
                      <a:r>
                        <a:rPr lang="en-US" sz="900" cap="all">
                          <a:effectLst/>
                        </a:rPr>
                        <a:t>TASK</a:t>
                      </a:r>
                      <a:endParaRPr lang="en-US" sz="900">
                        <a:effectLst/>
                        <a:latin typeface="Times New Roman"/>
                        <a:ea typeface="Times New Roman"/>
                      </a:endParaRPr>
                    </a:p>
                  </a:txBody>
                  <a:tcPr marL="49576" marR="49576" marT="0" marB="0" anchor="ctr"/>
                </a:tc>
                <a:tc>
                  <a:txBody>
                    <a:bodyPr/>
                    <a:lstStyle/>
                    <a:p>
                      <a:pPr marL="0" marR="0" algn="ctr">
                        <a:spcBef>
                          <a:spcPts val="0"/>
                        </a:spcBef>
                        <a:spcAft>
                          <a:spcPts val="0"/>
                        </a:spcAft>
                      </a:pPr>
                      <a:r>
                        <a:rPr lang="en-US" sz="900" cap="all">
                          <a:effectLst/>
                        </a:rPr>
                        <a:t>Process/tools</a:t>
                      </a:r>
                      <a:endParaRPr lang="en-US" sz="900">
                        <a:effectLst/>
                        <a:latin typeface="Times New Roman"/>
                        <a:ea typeface="Times New Roman"/>
                      </a:endParaRPr>
                    </a:p>
                  </a:txBody>
                  <a:tcPr marL="49576" marR="49576" marT="0" marB="0" anchor="ctr"/>
                </a:tc>
                <a:tc>
                  <a:txBody>
                    <a:bodyPr/>
                    <a:lstStyle/>
                    <a:p>
                      <a:pPr marL="0" marR="0" algn="ctr">
                        <a:spcBef>
                          <a:spcPts val="0"/>
                        </a:spcBef>
                        <a:spcAft>
                          <a:spcPts val="0"/>
                        </a:spcAft>
                      </a:pPr>
                      <a:r>
                        <a:rPr lang="en-US" sz="900" cap="all">
                          <a:effectLst/>
                        </a:rPr>
                        <a:t>Results</a:t>
                      </a:r>
                      <a:endParaRPr lang="en-US" sz="900">
                        <a:effectLst/>
                        <a:latin typeface="Times New Roman"/>
                        <a:ea typeface="Times New Roman"/>
                      </a:endParaRPr>
                    </a:p>
                  </a:txBody>
                  <a:tcPr marL="49576" marR="49576" marT="0" marB="0" anchor="ctr"/>
                </a:tc>
              </a:tr>
              <a:tr h="727113">
                <a:tc>
                  <a:txBody>
                    <a:bodyPr/>
                    <a:lstStyle/>
                    <a:p>
                      <a:pPr marL="0" marR="0" algn="l">
                        <a:spcBef>
                          <a:spcPts val="0"/>
                        </a:spcBef>
                        <a:spcAft>
                          <a:spcPts val="0"/>
                        </a:spcAft>
                      </a:pPr>
                      <a:r>
                        <a:rPr lang="en-US" sz="1000" u="sng">
                          <a:effectLst/>
                        </a:rPr>
                        <a:t>F</a:t>
                      </a:r>
                      <a:r>
                        <a:rPr lang="en-US" sz="800">
                          <a:effectLst/>
                        </a:rPr>
                        <a:t>ind a process to improve or a problem to solve</a:t>
                      </a:r>
                      <a:endParaRPr lang="en-US" sz="900">
                        <a:effectLst/>
                        <a:latin typeface="Times New Roman"/>
                        <a:ea typeface="Times New Roman"/>
                      </a:endParaRPr>
                    </a:p>
                  </a:txBody>
                  <a:tcPr marL="49576" marR="49576" marT="0" marB="0"/>
                </a:tc>
                <a:tc>
                  <a:txBody>
                    <a:bodyPr/>
                    <a:lstStyle/>
                    <a:p>
                      <a:pPr marL="0" marR="0" algn="l">
                        <a:spcBef>
                          <a:spcPts val="0"/>
                        </a:spcBef>
                        <a:spcAft>
                          <a:spcPts val="0"/>
                        </a:spcAft>
                      </a:pPr>
                      <a:r>
                        <a:rPr lang="en-US" sz="800" dirty="0">
                          <a:effectLst/>
                        </a:rPr>
                        <a:t>Develop decision matrix to prioritize QI projects.</a:t>
                      </a:r>
                      <a:endParaRPr lang="en-US" sz="900" dirty="0">
                        <a:effectLst/>
                        <a:latin typeface="Times New Roman"/>
                        <a:ea typeface="Times New Roman"/>
                      </a:endParaRPr>
                    </a:p>
                  </a:txBody>
                  <a:tcPr marL="49576" marR="49576" marT="0" marB="0"/>
                </a:tc>
                <a:tc>
                  <a:txBody>
                    <a:bodyPr/>
                    <a:lstStyle/>
                    <a:p>
                      <a:pPr marL="0" marR="0" algn="l">
                        <a:spcBef>
                          <a:spcPts val="0"/>
                        </a:spcBef>
                        <a:spcAft>
                          <a:spcPts val="0"/>
                        </a:spcAft>
                      </a:pPr>
                      <a:r>
                        <a:rPr lang="en-US" sz="800">
                          <a:effectLst/>
                        </a:rPr>
                        <a:t>Matrix developed.  Staff suggested 12 different projects which were rated on scales of 1 to 5 to assess importance, reality of scope, feasibility and potential impact.  Staff voted to design a process by which we follow-up with hospitalized patients after discharge in order to improve health outcomes.  </a:t>
                      </a:r>
                      <a:endParaRPr lang="en-US" sz="900">
                        <a:effectLst/>
                        <a:latin typeface="Times New Roman"/>
                        <a:ea typeface="Times New Roman"/>
                      </a:endParaRPr>
                    </a:p>
                  </a:txBody>
                  <a:tcPr marL="49576" marR="49576" marT="0" marB="0"/>
                </a:tc>
              </a:tr>
              <a:tr h="396607">
                <a:tc>
                  <a:txBody>
                    <a:bodyPr/>
                    <a:lstStyle/>
                    <a:p>
                      <a:pPr marL="0" marR="0" algn="l">
                        <a:spcBef>
                          <a:spcPts val="0"/>
                        </a:spcBef>
                        <a:spcAft>
                          <a:spcPts val="0"/>
                        </a:spcAft>
                      </a:pPr>
                      <a:r>
                        <a:rPr lang="en-US" sz="1000" u="sng">
                          <a:effectLst/>
                        </a:rPr>
                        <a:t>O</a:t>
                      </a:r>
                      <a:r>
                        <a:rPr lang="en-US" sz="800">
                          <a:effectLst/>
                        </a:rPr>
                        <a:t>rganize a team</a:t>
                      </a:r>
                      <a:endParaRPr lang="en-US" sz="900">
                        <a:effectLst/>
                        <a:latin typeface="Times New Roman"/>
                        <a:ea typeface="Times New Roman"/>
                      </a:endParaRPr>
                    </a:p>
                  </a:txBody>
                  <a:tcPr marL="49576" marR="49576" marT="0" marB="0"/>
                </a:tc>
                <a:tc>
                  <a:txBody>
                    <a:bodyPr/>
                    <a:lstStyle/>
                    <a:p>
                      <a:pPr marL="0" marR="0" algn="l">
                        <a:spcBef>
                          <a:spcPts val="0"/>
                        </a:spcBef>
                        <a:spcAft>
                          <a:spcPts val="0"/>
                        </a:spcAft>
                      </a:pPr>
                      <a:r>
                        <a:rPr lang="en-US" sz="900" dirty="0">
                          <a:effectLst/>
                        </a:rPr>
                        <a:t>QM committee functions as a multidisciplinary team.  All staff are able to contribute through regularly held meetings.</a:t>
                      </a:r>
                      <a:endParaRPr lang="en-US" sz="900" dirty="0">
                        <a:effectLst/>
                        <a:latin typeface="Times New Roman"/>
                        <a:ea typeface="Times New Roman"/>
                      </a:endParaRPr>
                    </a:p>
                  </a:txBody>
                  <a:tcPr marL="49576" marR="49576" marT="0" marB="0"/>
                </a:tc>
                <a:tc>
                  <a:txBody>
                    <a:bodyPr/>
                    <a:lstStyle/>
                    <a:p>
                      <a:pPr marL="0" marR="0" algn="l">
                        <a:spcBef>
                          <a:spcPts val="0"/>
                        </a:spcBef>
                        <a:spcAft>
                          <a:spcPts val="0"/>
                        </a:spcAft>
                      </a:pPr>
                      <a:r>
                        <a:rPr lang="en-US" sz="800" dirty="0">
                          <a:effectLst/>
                        </a:rPr>
                        <a:t>All staff solicited for QI project suggestions.  All staff partook in rating system.  QM committee was charged with selecting the project based on results.</a:t>
                      </a:r>
                      <a:endParaRPr lang="en-US" sz="900" dirty="0">
                        <a:effectLst/>
                        <a:latin typeface="Times New Roman"/>
                        <a:ea typeface="Times New Roman"/>
                      </a:endParaRPr>
                    </a:p>
                  </a:txBody>
                  <a:tcPr marL="49576" marR="49576" marT="0" marB="0"/>
                </a:tc>
              </a:tr>
              <a:tr h="1090670">
                <a:tc>
                  <a:txBody>
                    <a:bodyPr/>
                    <a:lstStyle/>
                    <a:p>
                      <a:pPr marL="0" marR="0" algn="l">
                        <a:spcBef>
                          <a:spcPts val="0"/>
                        </a:spcBef>
                        <a:spcAft>
                          <a:spcPts val="0"/>
                        </a:spcAft>
                      </a:pPr>
                      <a:r>
                        <a:rPr lang="en-US" sz="1000" u="sng">
                          <a:effectLst/>
                        </a:rPr>
                        <a:t>C</a:t>
                      </a:r>
                      <a:r>
                        <a:rPr lang="en-US" sz="800">
                          <a:effectLst/>
                        </a:rPr>
                        <a:t>larify the Current Situation as it Exists Now:</a:t>
                      </a:r>
                      <a:endParaRPr lang="en-US" sz="900">
                        <a:effectLst/>
                        <a:latin typeface="Times New Roman"/>
                        <a:ea typeface="Times New Roman"/>
                      </a:endParaRPr>
                    </a:p>
                  </a:txBody>
                  <a:tcPr marL="49576" marR="49576" marT="0" marB="0"/>
                </a:tc>
                <a:tc>
                  <a:txBody>
                    <a:bodyPr/>
                    <a:lstStyle/>
                    <a:p>
                      <a:pPr marL="0" marR="0" algn="l">
                        <a:spcBef>
                          <a:spcPts val="0"/>
                        </a:spcBef>
                        <a:spcAft>
                          <a:spcPts val="0"/>
                        </a:spcAft>
                      </a:pPr>
                      <a:r>
                        <a:rPr lang="en-US" sz="800" dirty="0">
                          <a:effectLst/>
                        </a:rPr>
                        <a:t>Review existing procedures to identify gaps, causes and challenges.  Define problem/process to be improved.  Understand appropriate measures.  Assess resources and data collection needs.</a:t>
                      </a:r>
                      <a:endParaRPr lang="en-US" sz="900" dirty="0">
                        <a:effectLst/>
                        <a:latin typeface="Times New Roman"/>
                        <a:ea typeface="Times New Roman"/>
                      </a:endParaRPr>
                    </a:p>
                  </a:txBody>
                  <a:tcPr marL="49576" marR="49576" marT="0" marB="0"/>
                </a:tc>
                <a:tc>
                  <a:txBody>
                    <a:bodyPr/>
                    <a:lstStyle/>
                    <a:p>
                      <a:pPr marL="0" marR="0" algn="l">
                        <a:spcBef>
                          <a:spcPts val="0"/>
                        </a:spcBef>
                        <a:spcAft>
                          <a:spcPts val="0"/>
                        </a:spcAft>
                      </a:pPr>
                      <a:r>
                        <a:rPr lang="en-US" sz="800">
                          <a:effectLst/>
                        </a:rPr>
                        <a:t>Hospital admissions were monitored for a brief time several years ago in the EMR; however, this process was not streamlined and thereby abandoned.  According to the literature, it is valuable to follow-up with patients within 24 hours of discharge to prevent readmissions and troubleshoot new clinical issues.  We collect basic systems data that identify patient names, dates, diagnoses, etc. which is accessible to all staff.</a:t>
                      </a:r>
                      <a:endParaRPr lang="en-US" sz="900">
                        <a:effectLst/>
                        <a:latin typeface="Times New Roman"/>
                        <a:ea typeface="Times New Roman"/>
                      </a:endParaRPr>
                    </a:p>
                  </a:txBody>
                  <a:tcPr marL="49576" marR="49576" marT="0" marB="0"/>
                </a:tc>
              </a:tr>
              <a:tr h="484742">
                <a:tc>
                  <a:txBody>
                    <a:bodyPr/>
                    <a:lstStyle/>
                    <a:p>
                      <a:pPr marL="342900" marR="0" lvl="0" indent="-342900" algn="l">
                        <a:spcBef>
                          <a:spcPts val="0"/>
                        </a:spcBef>
                        <a:spcAft>
                          <a:spcPts val="0"/>
                        </a:spcAft>
                        <a:buSzPts val="800"/>
                        <a:buFont typeface="+mj-lt"/>
                        <a:buAutoNum type="arabicPeriod"/>
                      </a:pPr>
                      <a:r>
                        <a:rPr lang="en-US" sz="800">
                          <a:effectLst/>
                        </a:rPr>
                        <a:t>Review the process – map the process</a:t>
                      </a:r>
                      <a:endParaRPr lang="en-US" sz="900">
                        <a:effectLst/>
                        <a:latin typeface="Times New Roman"/>
                        <a:ea typeface="Times New Roman"/>
                      </a:endParaRPr>
                    </a:p>
                  </a:txBody>
                  <a:tcPr marL="49576" marR="49576" marT="0" marB="0"/>
                </a:tc>
                <a:tc>
                  <a:txBody>
                    <a:bodyPr/>
                    <a:lstStyle/>
                    <a:p>
                      <a:pPr marL="0" marR="0" algn="l">
                        <a:spcBef>
                          <a:spcPts val="0"/>
                        </a:spcBef>
                        <a:spcAft>
                          <a:spcPts val="0"/>
                        </a:spcAft>
                      </a:pPr>
                      <a:r>
                        <a:rPr lang="en-US" sz="800">
                          <a:effectLst/>
                        </a:rPr>
                        <a:t>Produce template for tracking process/measurable outcomes.</a:t>
                      </a:r>
                      <a:endParaRPr lang="en-US" sz="900">
                        <a:effectLst/>
                        <a:latin typeface="Times New Roman"/>
                        <a:ea typeface="Times New Roman"/>
                      </a:endParaRPr>
                    </a:p>
                  </a:txBody>
                  <a:tcPr marL="49576" marR="49576" marT="0" marB="0"/>
                </a:tc>
                <a:tc>
                  <a:txBody>
                    <a:bodyPr/>
                    <a:lstStyle/>
                    <a:p>
                      <a:pPr marL="0" marR="0" algn="l">
                        <a:spcBef>
                          <a:spcPts val="0"/>
                        </a:spcBef>
                        <a:spcAft>
                          <a:spcPts val="0"/>
                        </a:spcAft>
                      </a:pPr>
                      <a:r>
                        <a:rPr lang="en-US" sz="800">
                          <a:effectLst/>
                        </a:rPr>
                        <a:t>Process was mapped via a tracking template that identified the problem, measures, goals, root causes, action plan, staff responsibilities, time frame and evaluation process.</a:t>
                      </a:r>
                      <a:endParaRPr lang="en-US" sz="900">
                        <a:effectLst/>
                        <a:latin typeface="Times New Roman"/>
                        <a:ea typeface="Times New Roman"/>
                      </a:endParaRPr>
                    </a:p>
                  </a:txBody>
                  <a:tcPr marL="49576" marR="49576" marT="0" marB="0"/>
                </a:tc>
              </a:tr>
              <a:tr h="363557">
                <a:tc>
                  <a:txBody>
                    <a:bodyPr/>
                    <a:lstStyle/>
                    <a:p>
                      <a:pPr marL="342900" marR="0" lvl="0" indent="-342900" algn="l">
                        <a:spcBef>
                          <a:spcPts val="0"/>
                        </a:spcBef>
                        <a:spcAft>
                          <a:spcPts val="0"/>
                        </a:spcAft>
                        <a:buSzPts val="800"/>
                        <a:buFont typeface="+mj-lt"/>
                        <a:buAutoNum type="arabicPeriod"/>
                      </a:pPr>
                      <a:r>
                        <a:rPr lang="en-US" sz="800" dirty="0">
                          <a:effectLst/>
                        </a:rPr>
                        <a:t>Identify customers and their expectations</a:t>
                      </a:r>
                      <a:endParaRPr lang="en-US" sz="900" dirty="0">
                        <a:effectLst/>
                        <a:latin typeface="Times New Roman"/>
                        <a:ea typeface="Times New Roman"/>
                      </a:endParaRPr>
                    </a:p>
                  </a:txBody>
                  <a:tcPr marL="49576" marR="49576" marT="0" marB="0"/>
                </a:tc>
                <a:tc>
                  <a:txBody>
                    <a:bodyPr/>
                    <a:lstStyle/>
                    <a:p>
                      <a:pPr marL="0" marR="0" algn="l">
                        <a:spcBef>
                          <a:spcPts val="0"/>
                        </a:spcBef>
                        <a:spcAft>
                          <a:spcPts val="0"/>
                        </a:spcAft>
                      </a:pPr>
                      <a:r>
                        <a:rPr lang="en-US" sz="800" dirty="0">
                          <a:effectLst/>
                        </a:rPr>
                        <a:t>Discuss with staff responsible for follow-up.</a:t>
                      </a:r>
                      <a:endParaRPr lang="en-US" sz="900" dirty="0">
                        <a:effectLst/>
                        <a:latin typeface="Times New Roman"/>
                        <a:ea typeface="Times New Roman"/>
                      </a:endParaRPr>
                    </a:p>
                  </a:txBody>
                  <a:tcPr marL="49576" marR="49576" marT="0" marB="0"/>
                </a:tc>
                <a:tc>
                  <a:txBody>
                    <a:bodyPr/>
                    <a:lstStyle/>
                    <a:p>
                      <a:pPr marL="0" marR="0" algn="l">
                        <a:spcBef>
                          <a:spcPts val="0"/>
                        </a:spcBef>
                        <a:spcAft>
                          <a:spcPts val="0"/>
                        </a:spcAft>
                      </a:pPr>
                      <a:r>
                        <a:rPr lang="en-US" sz="800">
                          <a:effectLst/>
                        </a:rPr>
                        <a:t>Staff expects the follow-up process to be time-sensitive, comprehensive, user-friendly, and formatted for consistent monitoring.  </a:t>
                      </a:r>
                      <a:endParaRPr lang="en-US" sz="900">
                        <a:effectLst/>
                        <a:latin typeface="Times New Roman"/>
                        <a:ea typeface="Times New Roman"/>
                      </a:endParaRPr>
                    </a:p>
                  </a:txBody>
                  <a:tcPr marL="49576" marR="49576" marT="0" marB="0"/>
                </a:tc>
              </a:tr>
              <a:tr h="605928">
                <a:tc>
                  <a:txBody>
                    <a:bodyPr/>
                    <a:lstStyle/>
                    <a:p>
                      <a:pPr marL="342900" marR="0" lvl="0" indent="-342900" algn="l">
                        <a:spcBef>
                          <a:spcPts val="0"/>
                        </a:spcBef>
                        <a:spcAft>
                          <a:spcPts val="0"/>
                        </a:spcAft>
                        <a:buSzPts val="800"/>
                        <a:buFont typeface="+mj-lt"/>
                        <a:buAutoNum type="arabicPeriod"/>
                      </a:pPr>
                      <a:r>
                        <a:rPr lang="en-US" sz="800">
                          <a:effectLst/>
                        </a:rPr>
                        <a:t>Determine indicators that measure the effectiveness of the process</a:t>
                      </a:r>
                      <a:endParaRPr lang="en-US" sz="900">
                        <a:effectLst/>
                        <a:latin typeface="Times New Roman"/>
                        <a:ea typeface="Times New Roman"/>
                      </a:endParaRPr>
                    </a:p>
                  </a:txBody>
                  <a:tcPr marL="49576" marR="49576" marT="0" marB="0"/>
                </a:tc>
                <a:tc>
                  <a:txBody>
                    <a:bodyPr/>
                    <a:lstStyle/>
                    <a:p>
                      <a:pPr marL="0" marR="0" algn="l">
                        <a:spcBef>
                          <a:spcPts val="0"/>
                        </a:spcBef>
                        <a:spcAft>
                          <a:spcPts val="0"/>
                        </a:spcAft>
                      </a:pPr>
                      <a:r>
                        <a:rPr lang="en-US" sz="800">
                          <a:effectLst/>
                        </a:rPr>
                        <a:t>Include in template for tracking process/measurable outcomes.</a:t>
                      </a:r>
                      <a:endParaRPr lang="en-US" sz="900">
                        <a:effectLst/>
                        <a:latin typeface="Times New Roman"/>
                        <a:ea typeface="Times New Roman"/>
                      </a:endParaRPr>
                    </a:p>
                  </a:txBody>
                  <a:tcPr marL="49576" marR="49576" marT="0" marB="0"/>
                </a:tc>
                <a:tc>
                  <a:txBody>
                    <a:bodyPr/>
                    <a:lstStyle/>
                    <a:p>
                      <a:pPr marL="0" marR="0" algn="l">
                        <a:spcBef>
                          <a:spcPts val="0"/>
                        </a:spcBef>
                        <a:spcAft>
                          <a:spcPts val="0"/>
                        </a:spcAft>
                      </a:pPr>
                      <a:r>
                        <a:rPr lang="en-US" sz="800">
                          <a:effectLst/>
                        </a:rPr>
                        <a:t>Process evaluation indicators included developing a standard telephone script to deliver follow-up, expanding the census to develop electronic tracking system, and establishing baseline data within 2 months of start date. </a:t>
                      </a:r>
                      <a:endParaRPr lang="en-US" sz="900">
                        <a:effectLst/>
                        <a:latin typeface="Times New Roman"/>
                        <a:ea typeface="Times New Roman"/>
                      </a:endParaRPr>
                    </a:p>
                  </a:txBody>
                  <a:tcPr marL="49576" marR="49576" marT="0" marB="0"/>
                </a:tc>
              </a:tr>
              <a:tr h="484742">
                <a:tc>
                  <a:txBody>
                    <a:bodyPr/>
                    <a:lstStyle/>
                    <a:p>
                      <a:pPr marL="342900" marR="0" lvl="0" indent="-342900" algn="l">
                        <a:spcBef>
                          <a:spcPts val="0"/>
                        </a:spcBef>
                        <a:spcAft>
                          <a:spcPts val="0"/>
                        </a:spcAft>
                        <a:buSzPts val="800"/>
                        <a:buFont typeface="+mj-lt"/>
                        <a:buAutoNum type="arabicPeriod"/>
                      </a:pPr>
                      <a:r>
                        <a:rPr lang="en-US" sz="800">
                          <a:effectLst/>
                        </a:rPr>
                        <a:t>Collect baseline data from the process</a:t>
                      </a:r>
                      <a:endParaRPr lang="en-US" sz="900">
                        <a:effectLst/>
                        <a:latin typeface="Times New Roman"/>
                        <a:ea typeface="Times New Roman"/>
                      </a:endParaRPr>
                    </a:p>
                  </a:txBody>
                  <a:tcPr marL="49576" marR="49576" marT="0" marB="0"/>
                </a:tc>
                <a:tc>
                  <a:txBody>
                    <a:bodyPr/>
                    <a:lstStyle/>
                    <a:p>
                      <a:pPr marL="0" marR="0" algn="l">
                        <a:spcBef>
                          <a:spcPts val="0"/>
                        </a:spcBef>
                        <a:spcAft>
                          <a:spcPts val="0"/>
                        </a:spcAft>
                      </a:pPr>
                      <a:r>
                        <a:rPr lang="en-US" sz="800">
                          <a:effectLst/>
                        </a:rPr>
                        <a:t>Review documented hospitalization data and readmission information.</a:t>
                      </a:r>
                      <a:endParaRPr lang="en-US" sz="900">
                        <a:effectLst/>
                        <a:latin typeface="Times New Roman"/>
                        <a:ea typeface="Times New Roman"/>
                      </a:endParaRPr>
                    </a:p>
                  </a:txBody>
                  <a:tcPr marL="49576" marR="49576" marT="0" marB="0"/>
                </a:tc>
                <a:tc>
                  <a:txBody>
                    <a:bodyPr/>
                    <a:lstStyle/>
                    <a:p>
                      <a:pPr marL="0" marR="0" algn="l">
                        <a:spcBef>
                          <a:spcPts val="0"/>
                        </a:spcBef>
                        <a:spcAft>
                          <a:spcPts val="0"/>
                        </a:spcAft>
                      </a:pPr>
                      <a:r>
                        <a:rPr lang="en-US" sz="800" dirty="0">
                          <a:effectLst/>
                        </a:rPr>
                        <a:t>We reviewed our current system for collecting data on hospitalizations and familiarized ourselves with local hospital admission data which are inclusive of readmissions.   </a:t>
                      </a:r>
                      <a:endParaRPr lang="en-US" sz="900" dirty="0">
                        <a:effectLst/>
                        <a:latin typeface="Times New Roman"/>
                        <a:ea typeface="Times New Roman"/>
                      </a:endParaRPr>
                    </a:p>
                  </a:txBody>
                  <a:tcPr marL="49576" marR="49576" marT="0" marB="0"/>
                </a:tc>
              </a:tr>
            </a:tbl>
          </a:graphicData>
        </a:graphic>
      </p:graphicFrame>
    </p:spTree>
    <p:extLst>
      <p:ext uri="{BB962C8B-B14F-4D97-AF65-F5344CB8AC3E}">
        <p14:creationId xmlns:p14="http://schemas.microsoft.com/office/powerpoint/2010/main" val="421959934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609600"/>
            <a:ext cx="8534400" cy="758952"/>
          </a:xfrm>
        </p:spPr>
        <p:txBody>
          <a:bodyPr>
            <a:noAutofit/>
          </a:bodyPr>
          <a:lstStyle/>
          <a:p>
            <a:r>
              <a:rPr lang="en-US" sz="2000" b="1" dirty="0"/>
              <a:t>QUALITY IMPROVEMENT MILESTONES STORYBOARD</a:t>
            </a:r>
            <a:r>
              <a:rPr lang="en-US" sz="2000" dirty="0"/>
              <a:t/>
            </a:r>
            <a:br>
              <a:rPr lang="en-US" sz="2000" dirty="0"/>
            </a:br>
            <a:r>
              <a:rPr lang="en-US" sz="2000" dirty="0"/>
              <a:t>Utilizing the FOCUS-PDSA process</a:t>
            </a:r>
            <a:br>
              <a:rPr lang="en-US" sz="2000" dirty="0"/>
            </a:br>
            <a:endParaRPr lang="en-US" sz="2000" dirty="0"/>
          </a:p>
        </p:txBody>
      </p:sp>
      <p:sp>
        <p:nvSpPr>
          <p:cNvPr id="3" name="Footer Placeholder 2"/>
          <p:cNvSpPr>
            <a:spLocks noGrp="1"/>
          </p:cNvSpPr>
          <p:nvPr>
            <p:ph type="ftr" sz="quarter" idx="11"/>
          </p:nvPr>
        </p:nvSpPr>
        <p:spPr/>
        <p:txBody>
          <a:bodyPr/>
          <a:lstStyle/>
          <a:p>
            <a:r>
              <a:rPr lang="en-US" smtClean="0"/>
              <a:t>© 2012  Jewish Healthcare Foundation</a:t>
            </a:r>
            <a:endParaRPr lang="en-US" dirty="0"/>
          </a:p>
        </p:txBody>
      </p:sp>
      <p:graphicFrame>
        <p:nvGraphicFramePr>
          <p:cNvPr id="5" name="Content Placeholder 4"/>
          <p:cNvGraphicFramePr>
            <a:graphicFrameLocks noGrp="1"/>
          </p:cNvGraphicFramePr>
          <p:nvPr>
            <p:ph sz="quarter" idx="1"/>
            <p:extLst>
              <p:ext uri="{D42A27DB-BD31-4B8C-83A1-F6EECF244321}">
                <p14:modId xmlns:p14="http://schemas.microsoft.com/office/powerpoint/2010/main" val="3861268051"/>
              </p:ext>
            </p:extLst>
          </p:nvPr>
        </p:nvGraphicFramePr>
        <p:xfrm>
          <a:off x="228599" y="1643089"/>
          <a:ext cx="8686800" cy="4701149"/>
        </p:xfrm>
        <a:graphic>
          <a:graphicData uri="http://schemas.openxmlformats.org/drawingml/2006/table">
            <a:tbl>
              <a:tblPr firstRow="1" firstCol="1" bandRow="1">
                <a:tableStyleId>{5C22544A-7EE6-4342-B048-85BDC9FD1C3A}</a:tableStyleId>
              </a:tblPr>
              <a:tblGrid>
                <a:gridCol w="2895600"/>
                <a:gridCol w="2895600"/>
                <a:gridCol w="2895600"/>
              </a:tblGrid>
              <a:tr h="320797">
                <a:tc>
                  <a:txBody>
                    <a:bodyPr/>
                    <a:lstStyle/>
                    <a:p>
                      <a:pPr marL="0" marR="0" algn="l">
                        <a:spcBef>
                          <a:spcPts val="0"/>
                        </a:spcBef>
                        <a:spcAft>
                          <a:spcPts val="0"/>
                        </a:spcAft>
                      </a:pPr>
                      <a:r>
                        <a:rPr lang="en-US" sz="1100" dirty="0">
                          <a:effectLst/>
                        </a:rPr>
                        <a:t>QUARTER 2 </a:t>
                      </a:r>
                    </a:p>
                    <a:p>
                      <a:pPr marL="0" marR="0" algn="l">
                        <a:spcBef>
                          <a:spcPts val="0"/>
                        </a:spcBef>
                        <a:spcAft>
                          <a:spcPts val="0"/>
                        </a:spcAft>
                      </a:pPr>
                      <a:r>
                        <a:rPr lang="en-US" sz="1000" dirty="0">
                          <a:effectLst/>
                        </a:rPr>
                        <a:t>October 1, 2011 - December 30, 2011</a:t>
                      </a:r>
                      <a:endParaRPr lang="en-US" sz="1100" dirty="0">
                        <a:effectLst/>
                        <a:latin typeface="Times New Roman"/>
                        <a:ea typeface="Times New Roman"/>
                      </a:endParaRPr>
                    </a:p>
                  </a:txBody>
                  <a:tcPr marL="63942" marR="63942" marT="0" marB="0"/>
                </a:tc>
                <a:tc>
                  <a:txBody>
                    <a:bodyPr/>
                    <a:lstStyle/>
                    <a:p>
                      <a:pPr marL="0" marR="0" algn="ctr">
                        <a:spcBef>
                          <a:spcPts val="0"/>
                        </a:spcBef>
                        <a:spcAft>
                          <a:spcPts val="0"/>
                        </a:spcAft>
                      </a:pPr>
                      <a:r>
                        <a:rPr lang="en-US" sz="900" cap="all">
                          <a:effectLst/>
                        </a:rPr>
                        <a:t> </a:t>
                      </a:r>
                      <a:endParaRPr lang="en-US" sz="1100">
                        <a:effectLst/>
                        <a:latin typeface="Times New Roman"/>
                        <a:ea typeface="Times New Roman"/>
                      </a:endParaRPr>
                    </a:p>
                  </a:txBody>
                  <a:tcPr marL="63942" marR="63942" marT="0" marB="0"/>
                </a:tc>
                <a:tc>
                  <a:txBody>
                    <a:bodyPr/>
                    <a:lstStyle/>
                    <a:p>
                      <a:pPr marL="0" marR="0" algn="r">
                        <a:spcBef>
                          <a:spcPts val="0"/>
                        </a:spcBef>
                        <a:spcAft>
                          <a:spcPts val="0"/>
                        </a:spcAft>
                      </a:pPr>
                      <a:r>
                        <a:rPr lang="en-US" sz="1000">
                          <a:effectLst/>
                        </a:rPr>
                        <a:t>Due Date:  January 5, 2012</a:t>
                      </a:r>
                      <a:endParaRPr lang="en-US" sz="1100">
                        <a:effectLst/>
                        <a:latin typeface="Times New Roman"/>
                        <a:ea typeface="Times New Roman"/>
                      </a:endParaRPr>
                    </a:p>
                  </a:txBody>
                  <a:tcPr marL="63942" marR="63942" marT="0" marB="0" anchor="b"/>
                </a:tc>
              </a:tr>
              <a:tr h="209215">
                <a:tc>
                  <a:txBody>
                    <a:bodyPr/>
                    <a:lstStyle/>
                    <a:p>
                      <a:pPr marL="0" marR="0" algn="ctr">
                        <a:spcBef>
                          <a:spcPts val="0"/>
                        </a:spcBef>
                        <a:spcAft>
                          <a:spcPts val="0"/>
                        </a:spcAft>
                      </a:pPr>
                      <a:r>
                        <a:rPr lang="en-US" sz="1100" cap="all">
                          <a:effectLst/>
                        </a:rPr>
                        <a:t>TASK</a:t>
                      </a:r>
                      <a:endParaRPr lang="en-US" sz="1100">
                        <a:effectLst/>
                        <a:latin typeface="Times New Roman"/>
                        <a:ea typeface="Times New Roman"/>
                      </a:endParaRPr>
                    </a:p>
                  </a:txBody>
                  <a:tcPr marL="63942" marR="63942" marT="0" marB="0" anchor="ctr"/>
                </a:tc>
                <a:tc>
                  <a:txBody>
                    <a:bodyPr/>
                    <a:lstStyle/>
                    <a:p>
                      <a:pPr marL="0" marR="0" algn="ctr">
                        <a:spcBef>
                          <a:spcPts val="0"/>
                        </a:spcBef>
                        <a:spcAft>
                          <a:spcPts val="0"/>
                        </a:spcAft>
                      </a:pPr>
                      <a:r>
                        <a:rPr lang="en-US" sz="1100" cap="all">
                          <a:effectLst/>
                        </a:rPr>
                        <a:t>Process/tools</a:t>
                      </a:r>
                      <a:endParaRPr lang="en-US" sz="1100">
                        <a:effectLst/>
                        <a:latin typeface="Times New Roman"/>
                        <a:ea typeface="Times New Roman"/>
                      </a:endParaRPr>
                    </a:p>
                  </a:txBody>
                  <a:tcPr marL="63942" marR="63942" marT="0" marB="0" anchor="ctr"/>
                </a:tc>
                <a:tc>
                  <a:txBody>
                    <a:bodyPr/>
                    <a:lstStyle/>
                    <a:p>
                      <a:pPr marL="0" marR="0" algn="ctr">
                        <a:spcBef>
                          <a:spcPts val="0"/>
                        </a:spcBef>
                        <a:spcAft>
                          <a:spcPts val="0"/>
                        </a:spcAft>
                      </a:pPr>
                      <a:r>
                        <a:rPr lang="en-US" sz="1100" cap="all">
                          <a:effectLst/>
                        </a:rPr>
                        <a:t>Results</a:t>
                      </a:r>
                      <a:endParaRPr lang="en-US" sz="1100">
                        <a:effectLst/>
                        <a:latin typeface="Times New Roman"/>
                        <a:ea typeface="Times New Roman"/>
                      </a:endParaRPr>
                    </a:p>
                  </a:txBody>
                  <a:tcPr marL="63942" marR="63942" marT="0" marB="0" anchor="ctr"/>
                </a:tc>
              </a:tr>
              <a:tr h="697385">
                <a:tc>
                  <a:txBody>
                    <a:bodyPr/>
                    <a:lstStyle/>
                    <a:p>
                      <a:pPr marL="0" marR="0" algn="l">
                        <a:spcBef>
                          <a:spcPts val="0"/>
                        </a:spcBef>
                        <a:spcAft>
                          <a:spcPts val="0"/>
                        </a:spcAft>
                      </a:pPr>
                      <a:r>
                        <a:rPr lang="en-US" sz="1000">
                          <a:effectLst/>
                        </a:rPr>
                        <a:t>Strengthen Problem Statement by quantifying the Problem Statement</a:t>
                      </a:r>
                      <a:endParaRPr lang="en-US" sz="1100">
                        <a:effectLst/>
                        <a:latin typeface="Times New Roman"/>
                        <a:ea typeface="Times New Roman"/>
                      </a:endParaRPr>
                    </a:p>
                  </a:txBody>
                  <a:tcPr marL="63942" marR="63942" marT="0" marB="0"/>
                </a:tc>
                <a:tc>
                  <a:txBody>
                    <a:bodyPr/>
                    <a:lstStyle/>
                    <a:p>
                      <a:pPr marL="0" marR="0" algn="l">
                        <a:spcBef>
                          <a:spcPts val="0"/>
                        </a:spcBef>
                        <a:spcAft>
                          <a:spcPts val="0"/>
                        </a:spcAft>
                      </a:pPr>
                      <a:r>
                        <a:rPr lang="en-US" sz="900" dirty="0">
                          <a:effectLst/>
                        </a:rPr>
                        <a:t>Use West Penn Allegheny Health System data to identify baseline admission rates of patients with HIV.</a:t>
                      </a:r>
                      <a:endParaRPr lang="en-US" sz="1100" dirty="0">
                        <a:effectLst/>
                        <a:latin typeface="Times New Roman"/>
                        <a:ea typeface="Times New Roman"/>
                      </a:endParaRPr>
                    </a:p>
                  </a:txBody>
                  <a:tcPr marL="63942" marR="63942" marT="0" marB="0"/>
                </a:tc>
                <a:tc>
                  <a:txBody>
                    <a:bodyPr/>
                    <a:lstStyle/>
                    <a:p>
                      <a:pPr marL="0" marR="0" algn="l">
                        <a:spcBef>
                          <a:spcPts val="0"/>
                        </a:spcBef>
                        <a:spcAft>
                          <a:spcPts val="0"/>
                        </a:spcAft>
                      </a:pPr>
                      <a:r>
                        <a:rPr lang="en-US" sz="900">
                          <a:effectLst/>
                        </a:rPr>
                        <a:t>Data accessed.  West Penn system director conducted a 2 year analysis between 07/09 and 06/11.   The data definition was any patient with a diagnosis of HIV disease or asymptomatic HIV status during this time frame and any subsequent visits with any diagnosis.</a:t>
                      </a:r>
                      <a:endParaRPr lang="en-US" sz="1100">
                        <a:effectLst/>
                        <a:latin typeface="Times New Roman"/>
                        <a:ea typeface="Times New Roman"/>
                      </a:endParaRPr>
                    </a:p>
                  </a:txBody>
                  <a:tcPr marL="63942" marR="63942" marT="0" marB="0"/>
                </a:tc>
              </a:tr>
              <a:tr h="643257">
                <a:tc>
                  <a:txBody>
                    <a:bodyPr/>
                    <a:lstStyle/>
                    <a:p>
                      <a:pPr marL="0" marR="0" algn="l">
                        <a:spcBef>
                          <a:spcPts val="0"/>
                        </a:spcBef>
                        <a:spcAft>
                          <a:spcPts val="0"/>
                        </a:spcAft>
                      </a:pPr>
                      <a:r>
                        <a:rPr lang="en-US" sz="1300" u="sng">
                          <a:effectLst/>
                        </a:rPr>
                        <a:t>U</a:t>
                      </a:r>
                      <a:r>
                        <a:rPr lang="en-US" sz="1000">
                          <a:effectLst/>
                        </a:rPr>
                        <a:t>nderstand and Analyze Root Causes:  ID issues, factors or barriers that reduce quality or lead to inefficiencies in the process</a:t>
                      </a:r>
                      <a:endParaRPr lang="en-US" sz="1100">
                        <a:effectLst/>
                        <a:latin typeface="Times New Roman"/>
                        <a:ea typeface="Times New Roman"/>
                      </a:endParaRPr>
                    </a:p>
                  </a:txBody>
                  <a:tcPr marL="63942" marR="63942" marT="0" marB="0"/>
                </a:tc>
                <a:tc>
                  <a:txBody>
                    <a:bodyPr/>
                    <a:lstStyle/>
                    <a:p>
                      <a:pPr marL="0" marR="0" algn="l">
                        <a:spcBef>
                          <a:spcPts val="0"/>
                        </a:spcBef>
                        <a:spcAft>
                          <a:spcPts val="0"/>
                        </a:spcAft>
                      </a:pPr>
                      <a:r>
                        <a:rPr lang="en-US" sz="900">
                          <a:effectLst/>
                        </a:rPr>
                        <a:t>Use 5 whys root cause analysis.</a:t>
                      </a:r>
                      <a:endParaRPr lang="en-US" sz="1100">
                        <a:effectLst/>
                        <a:latin typeface="Times New Roman"/>
                        <a:ea typeface="Times New Roman"/>
                      </a:endParaRPr>
                    </a:p>
                  </a:txBody>
                  <a:tcPr marL="63942" marR="63942" marT="0" marB="0"/>
                </a:tc>
                <a:tc>
                  <a:txBody>
                    <a:bodyPr/>
                    <a:lstStyle/>
                    <a:p>
                      <a:pPr marL="0" marR="0" algn="l">
                        <a:spcBef>
                          <a:spcPts val="0"/>
                        </a:spcBef>
                        <a:spcAft>
                          <a:spcPts val="0"/>
                        </a:spcAft>
                      </a:pPr>
                      <a:r>
                        <a:rPr lang="en-US" sz="900">
                          <a:effectLst/>
                        </a:rPr>
                        <a:t>Determined the challenges/issues include inadequate info about hospitalizations and discharge procedures (process), delayed access to discharge summary and lack of communication between systems/providers.</a:t>
                      </a:r>
                      <a:endParaRPr lang="en-US" sz="1100">
                        <a:effectLst/>
                        <a:latin typeface="Times New Roman"/>
                        <a:ea typeface="Times New Roman"/>
                      </a:endParaRPr>
                    </a:p>
                  </a:txBody>
                  <a:tcPr marL="63942" marR="63942" marT="0" marB="0"/>
                </a:tc>
              </a:tr>
              <a:tr h="538540">
                <a:tc>
                  <a:txBody>
                    <a:bodyPr/>
                    <a:lstStyle/>
                    <a:p>
                      <a:pPr marL="0" marR="0" algn="l">
                        <a:spcBef>
                          <a:spcPts val="0"/>
                        </a:spcBef>
                        <a:spcAft>
                          <a:spcPts val="0"/>
                        </a:spcAft>
                      </a:pPr>
                      <a:r>
                        <a:rPr lang="en-US" sz="1300" u="sng" dirty="0">
                          <a:effectLst/>
                        </a:rPr>
                        <a:t>S</a:t>
                      </a:r>
                      <a:r>
                        <a:rPr lang="en-US" sz="1000" dirty="0">
                          <a:effectLst/>
                        </a:rPr>
                        <a:t>elect a Process to Change:</a:t>
                      </a:r>
                      <a:endParaRPr lang="en-US" sz="1100" dirty="0">
                        <a:effectLst/>
                        <a:latin typeface="Times New Roman"/>
                        <a:ea typeface="Times New Roman"/>
                      </a:endParaRPr>
                    </a:p>
                  </a:txBody>
                  <a:tcPr marL="63942" marR="63942" marT="0" marB="0"/>
                </a:tc>
                <a:tc>
                  <a:txBody>
                    <a:bodyPr/>
                    <a:lstStyle/>
                    <a:p>
                      <a:pPr marL="0" marR="0" algn="l">
                        <a:spcBef>
                          <a:spcPts val="0"/>
                        </a:spcBef>
                        <a:spcAft>
                          <a:spcPts val="0"/>
                        </a:spcAft>
                      </a:pPr>
                      <a:r>
                        <a:rPr lang="en-US" sz="900">
                          <a:effectLst/>
                        </a:rPr>
                        <a:t>Identify process within our control that is proven to reduce readmission rates.</a:t>
                      </a:r>
                      <a:endParaRPr lang="en-US" sz="1100">
                        <a:effectLst/>
                        <a:latin typeface="Times New Roman"/>
                        <a:ea typeface="Times New Roman"/>
                      </a:endParaRPr>
                    </a:p>
                  </a:txBody>
                  <a:tcPr marL="63942" marR="63942" marT="0" marB="0"/>
                </a:tc>
                <a:tc>
                  <a:txBody>
                    <a:bodyPr/>
                    <a:lstStyle/>
                    <a:p>
                      <a:pPr marL="0" marR="0" algn="l">
                        <a:spcBef>
                          <a:spcPts val="0"/>
                        </a:spcBef>
                        <a:spcAft>
                          <a:spcPts val="0"/>
                        </a:spcAft>
                      </a:pPr>
                      <a:r>
                        <a:rPr lang="en-US" sz="900" dirty="0">
                          <a:effectLst/>
                        </a:rPr>
                        <a:t>Both clinical and social staff will have contact with the patient during his/her stay and a clinical staff person will conduct a 24 hour follow-up post discharge.</a:t>
                      </a:r>
                      <a:endParaRPr lang="en-US" sz="1100" dirty="0">
                        <a:effectLst/>
                        <a:latin typeface="Times New Roman"/>
                        <a:ea typeface="Times New Roman"/>
                      </a:endParaRPr>
                    </a:p>
                  </a:txBody>
                  <a:tcPr marL="63942" marR="63942" marT="0" marB="0"/>
                </a:tc>
              </a:tr>
              <a:tr h="557907">
                <a:tc>
                  <a:txBody>
                    <a:bodyPr/>
                    <a:lstStyle/>
                    <a:p>
                      <a:pPr marL="342900" marR="0" lvl="0" indent="-342900" algn="l">
                        <a:spcBef>
                          <a:spcPts val="0"/>
                        </a:spcBef>
                        <a:spcAft>
                          <a:spcPts val="0"/>
                        </a:spcAft>
                        <a:buSzPts val="800"/>
                        <a:buFont typeface="+mj-lt"/>
                        <a:buAutoNum type="arabicPeriod"/>
                      </a:pPr>
                      <a:r>
                        <a:rPr lang="en-US" sz="1000">
                          <a:effectLst/>
                        </a:rPr>
                        <a:t>Based on data -  determine which element(s) is(are) the leading contributor(s) to the problem</a:t>
                      </a:r>
                      <a:endParaRPr lang="en-US" sz="1100">
                        <a:effectLst/>
                        <a:latin typeface="Times New Roman"/>
                        <a:ea typeface="Times New Roman"/>
                      </a:endParaRPr>
                    </a:p>
                  </a:txBody>
                  <a:tcPr marL="63942" marR="63942" marT="0" marB="0"/>
                </a:tc>
                <a:tc>
                  <a:txBody>
                    <a:bodyPr/>
                    <a:lstStyle/>
                    <a:p>
                      <a:pPr marL="0" marR="0" algn="l">
                        <a:spcBef>
                          <a:spcPts val="0"/>
                        </a:spcBef>
                        <a:spcAft>
                          <a:spcPts val="0"/>
                        </a:spcAft>
                      </a:pPr>
                      <a:r>
                        <a:rPr lang="en-US" sz="900">
                          <a:effectLst/>
                        </a:rPr>
                        <a:t>Identify missing data elements to understand contributing factors.</a:t>
                      </a:r>
                      <a:endParaRPr lang="en-US" sz="1100">
                        <a:effectLst/>
                        <a:latin typeface="Times New Roman"/>
                        <a:ea typeface="Times New Roman"/>
                      </a:endParaRPr>
                    </a:p>
                  </a:txBody>
                  <a:tcPr marL="63942" marR="63942" marT="0" marB="0"/>
                </a:tc>
                <a:tc>
                  <a:txBody>
                    <a:bodyPr/>
                    <a:lstStyle/>
                    <a:p>
                      <a:pPr marL="0" marR="0" algn="l">
                        <a:spcBef>
                          <a:spcPts val="0"/>
                        </a:spcBef>
                        <a:spcAft>
                          <a:spcPts val="0"/>
                        </a:spcAft>
                      </a:pPr>
                      <a:r>
                        <a:rPr lang="en-US" sz="900">
                          <a:effectLst/>
                        </a:rPr>
                        <a:t>Based on qualitative data, the leading problematic factor is a lack of site specific follow-up in order to control as best as possible for missing information due to lack of communication between systems.</a:t>
                      </a:r>
                      <a:endParaRPr lang="en-US" sz="1100">
                        <a:effectLst/>
                        <a:latin typeface="Times New Roman"/>
                        <a:ea typeface="Times New Roman"/>
                      </a:endParaRPr>
                    </a:p>
                  </a:txBody>
                  <a:tcPr marL="63942" marR="63942" marT="0" marB="0"/>
                </a:tc>
              </a:tr>
              <a:tr h="403905">
                <a:tc>
                  <a:txBody>
                    <a:bodyPr/>
                    <a:lstStyle/>
                    <a:p>
                      <a:pPr marL="342900" marR="0" lvl="0" indent="-342900" algn="l">
                        <a:spcBef>
                          <a:spcPts val="0"/>
                        </a:spcBef>
                        <a:spcAft>
                          <a:spcPts val="0"/>
                        </a:spcAft>
                        <a:buSzPts val="800"/>
                        <a:buFont typeface="+mj-lt"/>
                        <a:buAutoNum type="arabicPeriod"/>
                      </a:pPr>
                      <a:r>
                        <a:rPr lang="en-US" sz="1000">
                          <a:effectLst/>
                        </a:rPr>
                        <a:t>Determine which element will be changed or improved</a:t>
                      </a:r>
                      <a:endParaRPr lang="en-US" sz="1100">
                        <a:effectLst/>
                        <a:latin typeface="Times New Roman"/>
                        <a:ea typeface="Times New Roman"/>
                      </a:endParaRPr>
                    </a:p>
                  </a:txBody>
                  <a:tcPr marL="63942" marR="63942" marT="0" marB="0"/>
                </a:tc>
                <a:tc>
                  <a:txBody>
                    <a:bodyPr/>
                    <a:lstStyle/>
                    <a:p>
                      <a:pPr marL="0" marR="0" algn="l">
                        <a:spcBef>
                          <a:spcPts val="0"/>
                        </a:spcBef>
                        <a:spcAft>
                          <a:spcPts val="0"/>
                        </a:spcAft>
                      </a:pPr>
                      <a:r>
                        <a:rPr lang="en-US" sz="900">
                          <a:effectLst/>
                        </a:rPr>
                        <a:t>QM committee functions as a multidisciplinary team and will decide the process for improvement.</a:t>
                      </a:r>
                      <a:endParaRPr lang="en-US" sz="1100">
                        <a:effectLst/>
                        <a:latin typeface="Times New Roman"/>
                        <a:ea typeface="Times New Roman"/>
                      </a:endParaRPr>
                    </a:p>
                  </a:txBody>
                  <a:tcPr marL="63942" marR="63942" marT="0" marB="0"/>
                </a:tc>
                <a:tc>
                  <a:txBody>
                    <a:bodyPr/>
                    <a:lstStyle/>
                    <a:p>
                      <a:pPr marL="0" marR="0" algn="l">
                        <a:spcBef>
                          <a:spcPts val="0"/>
                        </a:spcBef>
                        <a:spcAft>
                          <a:spcPts val="0"/>
                        </a:spcAft>
                      </a:pPr>
                      <a:r>
                        <a:rPr lang="en-US" sz="900">
                          <a:effectLst/>
                        </a:rPr>
                        <a:t>QM committee decided to conduct 24 hour follow-ups which was ranked the highest priority among all staff.</a:t>
                      </a:r>
                      <a:endParaRPr lang="en-US" sz="1100">
                        <a:effectLst/>
                        <a:latin typeface="Times New Roman"/>
                        <a:ea typeface="Times New Roman"/>
                      </a:endParaRPr>
                    </a:p>
                  </a:txBody>
                  <a:tcPr marL="63942" marR="63942" marT="0" marB="0"/>
                </a:tc>
              </a:tr>
              <a:tr h="209215">
                <a:tc>
                  <a:txBody>
                    <a:bodyPr/>
                    <a:lstStyle/>
                    <a:p>
                      <a:pPr marL="0" marR="0" algn="l">
                        <a:spcBef>
                          <a:spcPts val="0"/>
                        </a:spcBef>
                        <a:spcAft>
                          <a:spcPts val="0"/>
                        </a:spcAft>
                      </a:pPr>
                      <a:r>
                        <a:rPr lang="en-US" sz="1300" u="sng">
                          <a:effectLst/>
                        </a:rPr>
                        <a:t>P</a:t>
                      </a:r>
                      <a:r>
                        <a:rPr lang="en-US" sz="1000">
                          <a:effectLst/>
                        </a:rPr>
                        <a:t>lan the change:</a:t>
                      </a:r>
                      <a:endParaRPr lang="en-US" sz="1100">
                        <a:effectLst/>
                        <a:latin typeface="Times New Roman"/>
                        <a:ea typeface="Times New Roman"/>
                      </a:endParaRPr>
                    </a:p>
                  </a:txBody>
                  <a:tcPr marL="63942" marR="63942" marT="0" marB="0"/>
                </a:tc>
                <a:tc>
                  <a:txBody>
                    <a:bodyPr/>
                    <a:lstStyle/>
                    <a:p>
                      <a:pPr marL="0" marR="0" algn="l">
                        <a:spcBef>
                          <a:spcPts val="0"/>
                        </a:spcBef>
                        <a:spcAft>
                          <a:spcPts val="0"/>
                        </a:spcAft>
                      </a:pPr>
                      <a:r>
                        <a:rPr lang="en-US" sz="900">
                          <a:effectLst/>
                        </a:rPr>
                        <a:t>Develop improvement project tracking template.</a:t>
                      </a:r>
                      <a:endParaRPr lang="en-US" sz="1100">
                        <a:effectLst/>
                        <a:latin typeface="Times New Roman"/>
                        <a:ea typeface="Times New Roman"/>
                      </a:endParaRPr>
                    </a:p>
                  </a:txBody>
                  <a:tcPr marL="63942" marR="63942" marT="0" marB="0"/>
                </a:tc>
                <a:tc>
                  <a:txBody>
                    <a:bodyPr/>
                    <a:lstStyle/>
                    <a:p>
                      <a:pPr marL="0" marR="0" algn="l">
                        <a:spcBef>
                          <a:spcPts val="0"/>
                        </a:spcBef>
                        <a:spcAft>
                          <a:spcPts val="0"/>
                        </a:spcAft>
                      </a:pPr>
                      <a:r>
                        <a:rPr lang="en-US" sz="900">
                          <a:effectLst/>
                        </a:rPr>
                        <a:t>Tracking template was developed.  </a:t>
                      </a:r>
                      <a:endParaRPr lang="en-US" sz="1100">
                        <a:effectLst/>
                        <a:latin typeface="Times New Roman"/>
                        <a:ea typeface="Times New Roman"/>
                      </a:endParaRPr>
                    </a:p>
                  </a:txBody>
                  <a:tcPr marL="63942" marR="63942" marT="0" marB="0"/>
                </a:tc>
              </a:tr>
              <a:tr h="697385">
                <a:tc>
                  <a:txBody>
                    <a:bodyPr/>
                    <a:lstStyle/>
                    <a:p>
                      <a:pPr marL="342900" marR="0" lvl="0" indent="-342900" algn="l">
                        <a:spcBef>
                          <a:spcPts val="0"/>
                        </a:spcBef>
                        <a:spcAft>
                          <a:spcPts val="0"/>
                        </a:spcAft>
                        <a:buSzPts val="800"/>
                        <a:buFont typeface="+mj-lt"/>
                        <a:buAutoNum type="arabicPeriod"/>
                      </a:pPr>
                      <a:r>
                        <a:rPr lang="en-US" sz="1000">
                          <a:effectLst/>
                        </a:rPr>
                        <a:t>Develop a “change plan” that address barriers</a:t>
                      </a:r>
                      <a:endParaRPr lang="en-US" sz="1100">
                        <a:effectLst/>
                        <a:latin typeface="Times New Roman"/>
                        <a:ea typeface="Times New Roman"/>
                      </a:endParaRPr>
                    </a:p>
                  </a:txBody>
                  <a:tcPr marL="63942" marR="63942" marT="0" marB="0"/>
                </a:tc>
                <a:tc>
                  <a:txBody>
                    <a:bodyPr/>
                    <a:lstStyle/>
                    <a:p>
                      <a:pPr marL="0" marR="0" algn="l">
                        <a:spcBef>
                          <a:spcPts val="0"/>
                        </a:spcBef>
                        <a:spcAft>
                          <a:spcPts val="0"/>
                        </a:spcAft>
                      </a:pPr>
                      <a:r>
                        <a:rPr lang="en-US" sz="900">
                          <a:effectLst/>
                        </a:rPr>
                        <a:t>Identify actions to reconcile barriers.</a:t>
                      </a:r>
                      <a:endParaRPr lang="en-US" sz="1100">
                        <a:effectLst/>
                        <a:latin typeface="Times New Roman"/>
                        <a:ea typeface="Times New Roman"/>
                      </a:endParaRPr>
                    </a:p>
                  </a:txBody>
                  <a:tcPr marL="63942" marR="63942" marT="0" marB="0"/>
                </a:tc>
                <a:tc>
                  <a:txBody>
                    <a:bodyPr/>
                    <a:lstStyle/>
                    <a:p>
                      <a:pPr marL="0" marR="0" algn="l">
                        <a:spcBef>
                          <a:spcPts val="0"/>
                        </a:spcBef>
                        <a:spcAft>
                          <a:spcPts val="0"/>
                        </a:spcAft>
                      </a:pPr>
                      <a:r>
                        <a:rPr lang="en-US" sz="900">
                          <a:effectLst/>
                        </a:rPr>
                        <a:t>Actions to reduce barriers include contact with patient during inpatient stay, communication with West Penn to access admission data.   File containing patient hospitalization information will be set up on a network server.</a:t>
                      </a:r>
                      <a:endParaRPr lang="en-US" sz="1100">
                        <a:effectLst/>
                        <a:latin typeface="Times New Roman"/>
                        <a:ea typeface="Times New Roman"/>
                      </a:endParaRPr>
                    </a:p>
                  </a:txBody>
                  <a:tcPr marL="63942" marR="63942" marT="0" marB="0"/>
                </a:tc>
              </a:tr>
              <a:tr h="403905">
                <a:tc>
                  <a:txBody>
                    <a:bodyPr/>
                    <a:lstStyle/>
                    <a:p>
                      <a:pPr marL="342900" marR="0" lvl="0" indent="-342900" algn="l">
                        <a:spcBef>
                          <a:spcPts val="0"/>
                        </a:spcBef>
                        <a:spcAft>
                          <a:spcPts val="0"/>
                        </a:spcAft>
                        <a:buSzPts val="800"/>
                        <a:buFont typeface="+mj-lt"/>
                        <a:buAutoNum type="arabicPeriod"/>
                      </a:pPr>
                      <a:r>
                        <a:rPr lang="en-US" sz="1000">
                          <a:effectLst/>
                        </a:rPr>
                        <a:t>Determine dates, task assignments, etc.</a:t>
                      </a:r>
                      <a:endParaRPr lang="en-US" sz="1100">
                        <a:effectLst/>
                        <a:latin typeface="Times New Roman"/>
                        <a:ea typeface="Times New Roman"/>
                      </a:endParaRPr>
                    </a:p>
                  </a:txBody>
                  <a:tcPr marL="63942" marR="63942" marT="0" marB="0"/>
                </a:tc>
                <a:tc>
                  <a:txBody>
                    <a:bodyPr/>
                    <a:lstStyle/>
                    <a:p>
                      <a:pPr marL="0" marR="0" algn="l">
                        <a:spcBef>
                          <a:spcPts val="0"/>
                        </a:spcBef>
                        <a:spcAft>
                          <a:spcPts val="0"/>
                        </a:spcAft>
                      </a:pPr>
                      <a:r>
                        <a:rPr lang="en-US" sz="900">
                          <a:effectLst/>
                        </a:rPr>
                        <a:t>Include actions, responsibilities and time frame in tracking temple.</a:t>
                      </a:r>
                      <a:endParaRPr lang="en-US" sz="1100">
                        <a:effectLst/>
                        <a:latin typeface="Times New Roman"/>
                        <a:ea typeface="Times New Roman"/>
                      </a:endParaRPr>
                    </a:p>
                  </a:txBody>
                  <a:tcPr marL="63942" marR="63942" marT="0" marB="0"/>
                </a:tc>
                <a:tc>
                  <a:txBody>
                    <a:bodyPr/>
                    <a:lstStyle/>
                    <a:p>
                      <a:pPr marL="0" marR="0" algn="l">
                        <a:spcBef>
                          <a:spcPts val="0"/>
                        </a:spcBef>
                        <a:spcAft>
                          <a:spcPts val="0"/>
                        </a:spcAft>
                      </a:pPr>
                      <a:r>
                        <a:rPr lang="en-US" sz="900" dirty="0">
                          <a:effectLst/>
                        </a:rPr>
                        <a:t>Actions, responsibilities, time frame and process evaluation elements were identified in tracking template.  </a:t>
                      </a:r>
                      <a:endParaRPr lang="en-US" sz="1100" dirty="0">
                        <a:effectLst/>
                        <a:latin typeface="Times New Roman"/>
                        <a:ea typeface="Times New Roman"/>
                      </a:endParaRPr>
                    </a:p>
                  </a:txBody>
                  <a:tcPr marL="63942" marR="63942" marT="0" marB="0"/>
                </a:tc>
              </a:tr>
            </a:tbl>
          </a:graphicData>
        </a:graphic>
      </p:graphicFrame>
    </p:spTree>
    <p:extLst>
      <p:ext uri="{BB962C8B-B14F-4D97-AF65-F5344CB8AC3E}">
        <p14:creationId xmlns:p14="http://schemas.microsoft.com/office/powerpoint/2010/main" val="222957769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b="1" dirty="0"/>
              <a:t>QUALITY IMPROVEMENT MILESTONES STORYBOARD</a:t>
            </a:r>
            <a:r>
              <a:rPr lang="en-US" sz="2000" dirty="0"/>
              <a:t/>
            </a:r>
            <a:br>
              <a:rPr lang="en-US" sz="2000" dirty="0"/>
            </a:br>
            <a:r>
              <a:rPr lang="en-US" sz="2000" dirty="0"/>
              <a:t>Utilizing the FOCUS-PDSA process</a:t>
            </a:r>
          </a:p>
        </p:txBody>
      </p:sp>
      <p:sp>
        <p:nvSpPr>
          <p:cNvPr id="3" name="Footer Placeholder 2"/>
          <p:cNvSpPr>
            <a:spLocks noGrp="1"/>
          </p:cNvSpPr>
          <p:nvPr>
            <p:ph type="ftr" sz="quarter" idx="11"/>
          </p:nvPr>
        </p:nvSpPr>
        <p:spPr/>
        <p:txBody>
          <a:bodyPr/>
          <a:lstStyle/>
          <a:p>
            <a:r>
              <a:rPr lang="en-US" smtClean="0"/>
              <a:t>© 2012  Jewish Healthcare Foundation</a:t>
            </a:r>
            <a:endParaRPr lang="en-US" dirty="0"/>
          </a:p>
        </p:txBody>
      </p:sp>
      <p:graphicFrame>
        <p:nvGraphicFramePr>
          <p:cNvPr id="5" name="Content Placeholder 4"/>
          <p:cNvGraphicFramePr>
            <a:graphicFrameLocks noGrp="1"/>
          </p:cNvGraphicFramePr>
          <p:nvPr>
            <p:ph sz="quarter" idx="1"/>
            <p:extLst>
              <p:ext uri="{D42A27DB-BD31-4B8C-83A1-F6EECF244321}">
                <p14:modId xmlns:p14="http://schemas.microsoft.com/office/powerpoint/2010/main" val="3341811616"/>
              </p:ext>
            </p:extLst>
          </p:nvPr>
        </p:nvGraphicFramePr>
        <p:xfrm>
          <a:off x="304799" y="1676399"/>
          <a:ext cx="8534400" cy="4565693"/>
        </p:xfrm>
        <a:graphic>
          <a:graphicData uri="http://schemas.openxmlformats.org/drawingml/2006/table">
            <a:tbl>
              <a:tblPr firstRow="1" firstCol="1" bandRow="1">
                <a:tableStyleId>{5C22544A-7EE6-4342-B048-85BDC9FD1C3A}</a:tableStyleId>
              </a:tblPr>
              <a:tblGrid>
                <a:gridCol w="2844800"/>
                <a:gridCol w="2844800"/>
                <a:gridCol w="2844800"/>
              </a:tblGrid>
              <a:tr h="143467">
                <a:tc>
                  <a:txBody>
                    <a:bodyPr/>
                    <a:lstStyle/>
                    <a:p>
                      <a:pPr marL="0" marR="0" algn="l">
                        <a:spcBef>
                          <a:spcPts val="0"/>
                        </a:spcBef>
                        <a:spcAft>
                          <a:spcPts val="0"/>
                        </a:spcAft>
                      </a:pPr>
                      <a:r>
                        <a:rPr lang="en-US" sz="1000" dirty="0">
                          <a:effectLst/>
                        </a:rPr>
                        <a:t>QUARTER 3 </a:t>
                      </a:r>
                    </a:p>
                    <a:p>
                      <a:pPr marL="0" marR="0" algn="l">
                        <a:spcBef>
                          <a:spcPts val="0"/>
                        </a:spcBef>
                        <a:spcAft>
                          <a:spcPts val="0"/>
                        </a:spcAft>
                      </a:pPr>
                      <a:r>
                        <a:rPr lang="en-US" sz="900" dirty="0">
                          <a:effectLst/>
                        </a:rPr>
                        <a:t>January 1, 2012 - March 31, 2012</a:t>
                      </a:r>
                      <a:endParaRPr lang="en-US" sz="1000" dirty="0">
                        <a:effectLst/>
                        <a:latin typeface="Times New Roman"/>
                        <a:ea typeface="Times New Roman"/>
                      </a:endParaRPr>
                    </a:p>
                  </a:txBody>
                  <a:tcPr marL="57887" marR="57887" marT="0" marB="0"/>
                </a:tc>
                <a:tc>
                  <a:txBody>
                    <a:bodyPr/>
                    <a:lstStyle/>
                    <a:p>
                      <a:pPr marL="0" marR="0" algn="ctr">
                        <a:spcBef>
                          <a:spcPts val="0"/>
                        </a:spcBef>
                        <a:spcAft>
                          <a:spcPts val="0"/>
                        </a:spcAft>
                      </a:pPr>
                      <a:r>
                        <a:rPr lang="en-US" sz="800" cap="all">
                          <a:effectLst/>
                        </a:rPr>
                        <a:t> </a:t>
                      </a:r>
                      <a:endParaRPr lang="en-US" sz="1000">
                        <a:effectLst/>
                        <a:latin typeface="Times New Roman"/>
                        <a:ea typeface="Times New Roman"/>
                      </a:endParaRPr>
                    </a:p>
                  </a:txBody>
                  <a:tcPr marL="57887" marR="57887" marT="0" marB="0"/>
                </a:tc>
                <a:tc>
                  <a:txBody>
                    <a:bodyPr/>
                    <a:lstStyle/>
                    <a:p>
                      <a:pPr marL="0" marR="0" algn="r">
                        <a:spcBef>
                          <a:spcPts val="0"/>
                        </a:spcBef>
                        <a:spcAft>
                          <a:spcPts val="0"/>
                        </a:spcAft>
                      </a:pPr>
                      <a:r>
                        <a:rPr lang="en-US" sz="900">
                          <a:effectLst/>
                        </a:rPr>
                        <a:t>Due Date:  April 13, 2012</a:t>
                      </a:r>
                      <a:endParaRPr lang="en-US" sz="1000">
                        <a:effectLst/>
                        <a:latin typeface="Times New Roman"/>
                        <a:ea typeface="Times New Roman"/>
                      </a:endParaRPr>
                    </a:p>
                  </a:txBody>
                  <a:tcPr marL="57887" marR="57887" marT="0" marB="0" anchor="b"/>
                </a:tc>
              </a:tr>
              <a:tr h="172589">
                <a:tc>
                  <a:txBody>
                    <a:bodyPr/>
                    <a:lstStyle/>
                    <a:p>
                      <a:pPr marL="0" marR="0" algn="ctr">
                        <a:spcBef>
                          <a:spcPts val="0"/>
                        </a:spcBef>
                        <a:spcAft>
                          <a:spcPts val="0"/>
                        </a:spcAft>
                      </a:pPr>
                      <a:r>
                        <a:rPr lang="en-US" sz="1000" cap="all">
                          <a:effectLst/>
                        </a:rPr>
                        <a:t>TASK</a:t>
                      </a:r>
                      <a:endParaRPr lang="en-US" sz="1000">
                        <a:effectLst/>
                        <a:latin typeface="Times New Roman"/>
                        <a:ea typeface="Times New Roman"/>
                      </a:endParaRPr>
                    </a:p>
                  </a:txBody>
                  <a:tcPr marL="57887" marR="57887" marT="0" marB="0" anchor="ctr"/>
                </a:tc>
                <a:tc>
                  <a:txBody>
                    <a:bodyPr/>
                    <a:lstStyle/>
                    <a:p>
                      <a:pPr marL="0" marR="0" algn="ctr">
                        <a:spcBef>
                          <a:spcPts val="0"/>
                        </a:spcBef>
                        <a:spcAft>
                          <a:spcPts val="0"/>
                        </a:spcAft>
                      </a:pPr>
                      <a:r>
                        <a:rPr lang="en-US" sz="1000" cap="all">
                          <a:effectLst/>
                        </a:rPr>
                        <a:t>Process/tools</a:t>
                      </a:r>
                      <a:endParaRPr lang="en-US" sz="1000">
                        <a:effectLst/>
                        <a:latin typeface="Times New Roman"/>
                        <a:ea typeface="Times New Roman"/>
                      </a:endParaRPr>
                    </a:p>
                  </a:txBody>
                  <a:tcPr marL="57887" marR="57887" marT="0" marB="0" anchor="ctr"/>
                </a:tc>
                <a:tc>
                  <a:txBody>
                    <a:bodyPr/>
                    <a:lstStyle/>
                    <a:p>
                      <a:pPr marL="0" marR="0" algn="ctr">
                        <a:spcBef>
                          <a:spcPts val="0"/>
                        </a:spcBef>
                        <a:spcAft>
                          <a:spcPts val="0"/>
                        </a:spcAft>
                      </a:pPr>
                      <a:r>
                        <a:rPr lang="en-US" sz="1000" cap="all">
                          <a:effectLst/>
                        </a:rPr>
                        <a:t>Results</a:t>
                      </a:r>
                      <a:endParaRPr lang="en-US" sz="1000">
                        <a:effectLst/>
                        <a:latin typeface="Times New Roman"/>
                        <a:ea typeface="Times New Roman"/>
                      </a:endParaRPr>
                    </a:p>
                  </a:txBody>
                  <a:tcPr marL="57887" marR="57887" marT="0" marB="0" anchor="ctr"/>
                </a:tc>
              </a:tr>
              <a:tr h="4103544">
                <a:tc>
                  <a:txBody>
                    <a:bodyPr/>
                    <a:lstStyle/>
                    <a:p>
                      <a:pPr marL="0" marR="0" algn="l">
                        <a:spcBef>
                          <a:spcPts val="0"/>
                        </a:spcBef>
                        <a:spcAft>
                          <a:spcPts val="0"/>
                        </a:spcAft>
                      </a:pPr>
                      <a:r>
                        <a:rPr lang="en-US" sz="1200" u="sng">
                          <a:effectLst/>
                        </a:rPr>
                        <a:t>D</a:t>
                      </a:r>
                      <a:r>
                        <a:rPr lang="en-US" sz="900">
                          <a:effectLst/>
                        </a:rPr>
                        <a:t>o the change:  Agencies will be expected to execute the change plan</a:t>
                      </a:r>
                      <a:endParaRPr lang="en-US" sz="1000">
                        <a:effectLst/>
                        <a:latin typeface="Times New Roman"/>
                        <a:ea typeface="Times New Roman"/>
                      </a:endParaRPr>
                    </a:p>
                  </a:txBody>
                  <a:tcPr marL="57887" marR="57887" marT="0" marB="0"/>
                </a:tc>
                <a:tc>
                  <a:txBody>
                    <a:bodyPr/>
                    <a:lstStyle/>
                    <a:p>
                      <a:pPr marL="0" marR="0" algn="l">
                        <a:spcBef>
                          <a:spcPts val="0"/>
                        </a:spcBef>
                        <a:spcAft>
                          <a:spcPts val="0"/>
                        </a:spcAft>
                      </a:pPr>
                      <a:r>
                        <a:rPr lang="en-US" sz="900" dirty="0">
                          <a:effectLst/>
                        </a:rPr>
                        <a:t>Create process map.  </a:t>
                      </a:r>
                      <a:endParaRPr lang="en-US" sz="1000" dirty="0">
                        <a:effectLst/>
                      </a:endParaRPr>
                    </a:p>
                    <a:p>
                      <a:pPr marL="0" marR="0" algn="l">
                        <a:spcBef>
                          <a:spcPts val="0"/>
                        </a:spcBef>
                        <a:spcAft>
                          <a:spcPts val="0"/>
                        </a:spcAft>
                      </a:pPr>
                      <a:r>
                        <a:rPr lang="en-US" sz="900" dirty="0">
                          <a:effectLst/>
                        </a:rPr>
                        <a:t> </a:t>
                      </a:r>
                      <a:endParaRPr lang="en-US" sz="1000" dirty="0">
                        <a:effectLst/>
                      </a:endParaRPr>
                    </a:p>
                    <a:p>
                      <a:pPr marL="0" marR="0" algn="l">
                        <a:spcBef>
                          <a:spcPts val="0"/>
                        </a:spcBef>
                        <a:spcAft>
                          <a:spcPts val="0"/>
                        </a:spcAft>
                      </a:pPr>
                      <a:r>
                        <a:rPr lang="en-US" sz="900" dirty="0">
                          <a:effectLst/>
                        </a:rPr>
                        <a:t>Use process map to implement protocol.  </a:t>
                      </a:r>
                      <a:endParaRPr lang="en-US" sz="1000" dirty="0">
                        <a:effectLst/>
                      </a:endParaRPr>
                    </a:p>
                    <a:p>
                      <a:pPr marL="0" marR="0" algn="l">
                        <a:spcBef>
                          <a:spcPts val="0"/>
                        </a:spcBef>
                        <a:spcAft>
                          <a:spcPts val="0"/>
                        </a:spcAft>
                      </a:pPr>
                      <a:r>
                        <a:rPr lang="en-US" sz="900" dirty="0">
                          <a:effectLst/>
                        </a:rPr>
                        <a:t> </a:t>
                      </a:r>
                      <a:endParaRPr lang="en-US" sz="1000" dirty="0">
                        <a:effectLst/>
                      </a:endParaRPr>
                    </a:p>
                    <a:p>
                      <a:pPr marL="0" marR="0" algn="l">
                        <a:spcBef>
                          <a:spcPts val="0"/>
                        </a:spcBef>
                        <a:spcAft>
                          <a:spcPts val="0"/>
                        </a:spcAft>
                      </a:pPr>
                      <a:r>
                        <a:rPr lang="en-US" sz="900" dirty="0">
                          <a:effectLst/>
                        </a:rPr>
                        <a:t>Identify challenges and successes.  </a:t>
                      </a:r>
                      <a:endParaRPr lang="en-US" sz="1000" dirty="0">
                        <a:effectLst/>
                      </a:endParaRPr>
                    </a:p>
                    <a:p>
                      <a:pPr marL="0" marR="0" algn="l">
                        <a:spcBef>
                          <a:spcPts val="0"/>
                        </a:spcBef>
                        <a:spcAft>
                          <a:spcPts val="0"/>
                        </a:spcAft>
                      </a:pPr>
                      <a:r>
                        <a:rPr lang="en-US" sz="900" dirty="0">
                          <a:effectLst/>
                        </a:rPr>
                        <a:t> </a:t>
                      </a:r>
                      <a:endParaRPr lang="en-US" sz="1000" dirty="0">
                        <a:effectLst/>
                      </a:endParaRPr>
                    </a:p>
                    <a:p>
                      <a:pPr marL="0" marR="0" algn="l">
                        <a:spcBef>
                          <a:spcPts val="0"/>
                        </a:spcBef>
                        <a:spcAft>
                          <a:spcPts val="0"/>
                        </a:spcAft>
                      </a:pPr>
                      <a:r>
                        <a:rPr lang="en-US" sz="900" dirty="0">
                          <a:effectLst/>
                        </a:rPr>
                        <a:t>Adapt where necessary.</a:t>
                      </a:r>
                      <a:endParaRPr lang="en-US" sz="1000" dirty="0">
                        <a:effectLst/>
                        <a:latin typeface="Times New Roman"/>
                        <a:ea typeface="Times New Roman"/>
                      </a:endParaRPr>
                    </a:p>
                  </a:txBody>
                  <a:tcPr marL="57887" marR="57887" marT="0" marB="0"/>
                </a:tc>
                <a:tc>
                  <a:txBody>
                    <a:bodyPr/>
                    <a:lstStyle/>
                    <a:p>
                      <a:pPr marL="0" marR="0" algn="l">
                        <a:spcBef>
                          <a:spcPts val="0"/>
                        </a:spcBef>
                        <a:spcAft>
                          <a:spcPts val="0"/>
                        </a:spcAft>
                      </a:pPr>
                      <a:r>
                        <a:rPr lang="en-US" sz="900" dirty="0">
                          <a:effectLst/>
                        </a:rPr>
                        <a:t>Data analyst created process map.  The nurse practitioner enters patient info in the census.  Staff read the census daily through shared network access.  Staff  self-assign patients they will be responsible for following.  Staff person follows patient in-house and documents interactions in LT under “Hospital Admission” visit type.  Staff troubleshoots pre-discharge issues and documents interactions in LT.  </a:t>
                      </a:r>
                      <a:endParaRPr lang="en-US" sz="1000" dirty="0">
                        <a:effectLst/>
                      </a:endParaRPr>
                    </a:p>
                    <a:p>
                      <a:pPr marL="0" marR="0" algn="l">
                        <a:spcBef>
                          <a:spcPts val="0"/>
                        </a:spcBef>
                        <a:spcAft>
                          <a:spcPts val="0"/>
                        </a:spcAft>
                      </a:pPr>
                      <a:r>
                        <a:rPr lang="en-US" sz="900" dirty="0">
                          <a:effectLst/>
                        </a:rPr>
                        <a:t> </a:t>
                      </a:r>
                      <a:endParaRPr lang="en-US" sz="1000" dirty="0">
                        <a:effectLst/>
                      </a:endParaRPr>
                    </a:p>
                    <a:p>
                      <a:pPr marL="0" marR="0" algn="l">
                        <a:spcBef>
                          <a:spcPts val="0"/>
                        </a:spcBef>
                        <a:spcAft>
                          <a:spcPts val="0"/>
                        </a:spcAft>
                      </a:pPr>
                      <a:r>
                        <a:rPr lang="en-US" sz="900" dirty="0">
                          <a:effectLst/>
                        </a:rPr>
                        <a:t>When the patient is discharged, the assigned nurse conducts a 24 hour f/u via telephone or clinic appointment.  The nurse assess whether a 7 day f/u is necessary.  Staff person initials and dates census and documents details in of the f/u in LT.  </a:t>
                      </a:r>
                      <a:endParaRPr lang="en-US" sz="1000" dirty="0">
                        <a:effectLst/>
                      </a:endParaRPr>
                    </a:p>
                    <a:p>
                      <a:pPr marL="0" marR="0" algn="l">
                        <a:spcBef>
                          <a:spcPts val="0"/>
                        </a:spcBef>
                        <a:spcAft>
                          <a:spcPts val="0"/>
                        </a:spcAft>
                      </a:pPr>
                      <a:r>
                        <a:rPr lang="en-US" sz="900" dirty="0">
                          <a:effectLst/>
                        </a:rPr>
                        <a:t> </a:t>
                      </a:r>
                      <a:endParaRPr lang="en-US" sz="1000" dirty="0">
                        <a:effectLst/>
                      </a:endParaRPr>
                    </a:p>
                    <a:p>
                      <a:pPr marL="0" marR="0" algn="l">
                        <a:spcBef>
                          <a:spcPts val="0"/>
                        </a:spcBef>
                        <a:spcAft>
                          <a:spcPts val="0"/>
                        </a:spcAft>
                      </a:pPr>
                      <a:r>
                        <a:rPr lang="en-US" sz="900" dirty="0">
                          <a:effectLst/>
                        </a:rPr>
                        <a:t>We continually identify challenges and revise the process as necessary.  For example, we abandoned formal telephone scripts in favor of a visit type.  To catch patients who do not get picked up through self-assignment, the nurse practitioner makes an assignment within 48 hours of admission.  On average, we have been reaching 80% of our hospitalized patients for f/u.    </a:t>
                      </a:r>
                      <a:endParaRPr lang="en-US" sz="1000" dirty="0">
                        <a:effectLst/>
                      </a:endParaRPr>
                    </a:p>
                    <a:p>
                      <a:pPr marL="0" marR="0" algn="l">
                        <a:spcBef>
                          <a:spcPts val="0"/>
                        </a:spcBef>
                        <a:spcAft>
                          <a:spcPts val="0"/>
                        </a:spcAft>
                      </a:pPr>
                      <a:r>
                        <a:rPr lang="en-US" sz="900" dirty="0">
                          <a:effectLst/>
                        </a:rPr>
                        <a:t> </a:t>
                      </a:r>
                      <a:endParaRPr lang="en-US" sz="1000" dirty="0">
                        <a:effectLst/>
                      </a:endParaRPr>
                    </a:p>
                    <a:p>
                      <a:pPr marL="0" marR="0" algn="l">
                        <a:spcBef>
                          <a:spcPts val="0"/>
                        </a:spcBef>
                        <a:spcAft>
                          <a:spcPts val="0"/>
                        </a:spcAft>
                      </a:pPr>
                      <a:r>
                        <a:rPr lang="en-US" sz="900" dirty="0">
                          <a:effectLst/>
                        </a:rPr>
                        <a:t>The data analyst met with the physicians to engage them in this coordination of care.  The physicians now have access to the census so they can give us updates we might not otherwise receive.  </a:t>
                      </a:r>
                      <a:endParaRPr lang="en-US" sz="1000" dirty="0">
                        <a:effectLst/>
                        <a:latin typeface="Times New Roman"/>
                        <a:ea typeface="Times New Roman"/>
                      </a:endParaRPr>
                    </a:p>
                  </a:txBody>
                  <a:tcPr marL="57887" marR="57887" marT="0" marB="0"/>
                </a:tc>
              </a:tr>
            </a:tbl>
          </a:graphicData>
        </a:graphic>
      </p:graphicFrame>
    </p:spTree>
    <p:extLst>
      <p:ext uri="{BB962C8B-B14F-4D97-AF65-F5344CB8AC3E}">
        <p14:creationId xmlns:p14="http://schemas.microsoft.com/office/powerpoint/2010/main" val="159374819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b="1" dirty="0"/>
              <a:t>QUALITY IMPROVEMENT MILESTONES STORYBOARD</a:t>
            </a:r>
            <a:r>
              <a:rPr lang="en-US" sz="2000" dirty="0"/>
              <a:t/>
            </a:r>
            <a:br>
              <a:rPr lang="en-US" sz="2000" dirty="0"/>
            </a:br>
            <a:r>
              <a:rPr lang="en-US" sz="2000" dirty="0"/>
              <a:t>Utilizing the FOCUS-PDSA process</a:t>
            </a:r>
          </a:p>
        </p:txBody>
      </p:sp>
      <p:sp>
        <p:nvSpPr>
          <p:cNvPr id="3" name="Footer Placeholder 2"/>
          <p:cNvSpPr>
            <a:spLocks noGrp="1"/>
          </p:cNvSpPr>
          <p:nvPr>
            <p:ph type="ftr" sz="quarter" idx="11"/>
          </p:nvPr>
        </p:nvSpPr>
        <p:spPr/>
        <p:txBody>
          <a:bodyPr/>
          <a:lstStyle/>
          <a:p>
            <a:r>
              <a:rPr lang="en-US" smtClean="0"/>
              <a:t>© 2012  Jewish Healthcare Foundation</a:t>
            </a:r>
            <a:endParaRPr lang="en-US" dirty="0"/>
          </a:p>
        </p:txBody>
      </p:sp>
      <p:graphicFrame>
        <p:nvGraphicFramePr>
          <p:cNvPr id="5" name="Content Placeholder 4"/>
          <p:cNvGraphicFramePr>
            <a:graphicFrameLocks noGrp="1"/>
          </p:cNvGraphicFramePr>
          <p:nvPr>
            <p:ph sz="quarter" idx="1"/>
            <p:extLst>
              <p:ext uri="{D42A27DB-BD31-4B8C-83A1-F6EECF244321}">
                <p14:modId xmlns:p14="http://schemas.microsoft.com/office/powerpoint/2010/main" val="1338363433"/>
              </p:ext>
            </p:extLst>
          </p:nvPr>
        </p:nvGraphicFramePr>
        <p:xfrm>
          <a:off x="301625" y="1600200"/>
          <a:ext cx="8504238" cy="4495799"/>
        </p:xfrm>
        <a:graphic>
          <a:graphicData uri="http://schemas.openxmlformats.org/drawingml/2006/table">
            <a:tbl>
              <a:tblPr firstRow="1" firstCol="1" bandRow="1">
                <a:tableStyleId>{5C22544A-7EE6-4342-B048-85BDC9FD1C3A}</a:tableStyleId>
              </a:tblPr>
              <a:tblGrid>
                <a:gridCol w="2834746"/>
                <a:gridCol w="2834746"/>
                <a:gridCol w="2834746"/>
              </a:tblGrid>
              <a:tr h="358601">
                <a:tc>
                  <a:txBody>
                    <a:bodyPr/>
                    <a:lstStyle/>
                    <a:p>
                      <a:pPr marL="0" marR="0" algn="l">
                        <a:spcBef>
                          <a:spcPts val="0"/>
                        </a:spcBef>
                        <a:spcAft>
                          <a:spcPts val="0"/>
                        </a:spcAft>
                      </a:pPr>
                      <a:r>
                        <a:rPr lang="en-US" sz="1100">
                          <a:effectLst/>
                        </a:rPr>
                        <a:t>QUARTER 4 </a:t>
                      </a:r>
                    </a:p>
                    <a:p>
                      <a:pPr marL="0" marR="0" algn="l">
                        <a:spcBef>
                          <a:spcPts val="0"/>
                        </a:spcBef>
                        <a:spcAft>
                          <a:spcPts val="0"/>
                        </a:spcAft>
                      </a:pPr>
                      <a:r>
                        <a:rPr lang="en-US" sz="1000">
                          <a:effectLst/>
                        </a:rPr>
                        <a:t>April 1, 2012 - June 30, 2012</a:t>
                      </a:r>
                      <a:endParaRPr lang="en-US" sz="1100">
                        <a:effectLst/>
                        <a:latin typeface="Times New Roman"/>
                        <a:ea typeface="Times New Roman"/>
                      </a:endParaRPr>
                    </a:p>
                  </a:txBody>
                  <a:tcPr marL="63942" marR="63942" marT="0" marB="0"/>
                </a:tc>
                <a:tc>
                  <a:txBody>
                    <a:bodyPr/>
                    <a:lstStyle/>
                    <a:p>
                      <a:pPr marL="0" marR="0" algn="ctr">
                        <a:spcBef>
                          <a:spcPts val="0"/>
                        </a:spcBef>
                        <a:spcAft>
                          <a:spcPts val="0"/>
                        </a:spcAft>
                      </a:pPr>
                      <a:r>
                        <a:rPr lang="en-US" sz="900" cap="all">
                          <a:effectLst/>
                        </a:rPr>
                        <a:t> </a:t>
                      </a:r>
                      <a:endParaRPr lang="en-US" sz="1100">
                        <a:effectLst/>
                        <a:latin typeface="Times New Roman"/>
                        <a:ea typeface="Times New Roman"/>
                      </a:endParaRPr>
                    </a:p>
                  </a:txBody>
                  <a:tcPr marL="63942" marR="63942" marT="0" marB="0"/>
                </a:tc>
                <a:tc>
                  <a:txBody>
                    <a:bodyPr/>
                    <a:lstStyle/>
                    <a:p>
                      <a:pPr marL="0" marR="0" algn="r">
                        <a:spcBef>
                          <a:spcPts val="0"/>
                        </a:spcBef>
                        <a:spcAft>
                          <a:spcPts val="0"/>
                        </a:spcAft>
                      </a:pPr>
                      <a:r>
                        <a:rPr lang="en-US" sz="1000">
                          <a:effectLst/>
                        </a:rPr>
                        <a:t>Due Date:  July 5, 2012</a:t>
                      </a:r>
                      <a:endParaRPr lang="en-US" sz="1100">
                        <a:effectLst/>
                        <a:latin typeface="Times New Roman"/>
                        <a:ea typeface="Times New Roman"/>
                      </a:endParaRPr>
                    </a:p>
                  </a:txBody>
                  <a:tcPr marL="63942" marR="63942" marT="0" marB="0" anchor="b"/>
                </a:tc>
              </a:tr>
              <a:tr h="280644">
                <a:tc>
                  <a:txBody>
                    <a:bodyPr/>
                    <a:lstStyle/>
                    <a:p>
                      <a:pPr marL="0" marR="0" algn="ctr">
                        <a:spcBef>
                          <a:spcPts val="0"/>
                        </a:spcBef>
                        <a:spcAft>
                          <a:spcPts val="0"/>
                        </a:spcAft>
                      </a:pPr>
                      <a:r>
                        <a:rPr lang="en-US" sz="1100" cap="all">
                          <a:effectLst/>
                        </a:rPr>
                        <a:t>TASK</a:t>
                      </a:r>
                      <a:endParaRPr lang="en-US" sz="1100">
                        <a:effectLst/>
                        <a:latin typeface="Times New Roman"/>
                        <a:ea typeface="Times New Roman"/>
                      </a:endParaRPr>
                    </a:p>
                  </a:txBody>
                  <a:tcPr marL="63942" marR="63942" marT="0" marB="0" anchor="ctr"/>
                </a:tc>
                <a:tc>
                  <a:txBody>
                    <a:bodyPr/>
                    <a:lstStyle/>
                    <a:p>
                      <a:pPr marL="0" marR="0" algn="ctr">
                        <a:spcBef>
                          <a:spcPts val="0"/>
                        </a:spcBef>
                        <a:spcAft>
                          <a:spcPts val="0"/>
                        </a:spcAft>
                      </a:pPr>
                      <a:r>
                        <a:rPr lang="en-US" sz="1100" cap="all">
                          <a:effectLst/>
                        </a:rPr>
                        <a:t>Process/tools</a:t>
                      </a:r>
                      <a:endParaRPr lang="en-US" sz="1100">
                        <a:effectLst/>
                        <a:latin typeface="Times New Roman"/>
                        <a:ea typeface="Times New Roman"/>
                      </a:endParaRPr>
                    </a:p>
                  </a:txBody>
                  <a:tcPr marL="63942" marR="63942" marT="0" marB="0" anchor="ctr"/>
                </a:tc>
                <a:tc>
                  <a:txBody>
                    <a:bodyPr/>
                    <a:lstStyle/>
                    <a:p>
                      <a:pPr marL="0" marR="0" algn="ctr">
                        <a:spcBef>
                          <a:spcPts val="0"/>
                        </a:spcBef>
                        <a:spcAft>
                          <a:spcPts val="0"/>
                        </a:spcAft>
                      </a:pPr>
                      <a:r>
                        <a:rPr lang="en-US" sz="1100" cap="all">
                          <a:effectLst/>
                        </a:rPr>
                        <a:t>Results</a:t>
                      </a:r>
                      <a:endParaRPr lang="en-US" sz="1100">
                        <a:effectLst/>
                        <a:latin typeface="Times New Roman"/>
                        <a:ea typeface="Times New Roman"/>
                      </a:endParaRPr>
                    </a:p>
                  </a:txBody>
                  <a:tcPr marL="63942" marR="63942" marT="0" marB="0" anchor="ctr"/>
                </a:tc>
              </a:tr>
              <a:tr h="280644">
                <a:tc>
                  <a:txBody>
                    <a:bodyPr/>
                    <a:lstStyle/>
                    <a:p>
                      <a:pPr marL="0" marR="0" algn="l">
                        <a:spcBef>
                          <a:spcPts val="0"/>
                        </a:spcBef>
                        <a:spcAft>
                          <a:spcPts val="0"/>
                        </a:spcAft>
                      </a:pPr>
                      <a:r>
                        <a:rPr lang="en-US" sz="1300" u="sng">
                          <a:effectLst/>
                        </a:rPr>
                        <a:t>S</a:t>
                      </a:r>
                      <a:r>
                        <a:rPr lang="en-US" sz="1000">
                          <a:effectLst/>
                        </a:rPr>
                        <a:t>tudy the Change:</a:t>
                      </a:r>
                      <a:endParaRPr lang="en-US" sz="1100">
                        <a:effectLst/>
                        <a:latin typeface="Times New Roman"/>
                        <a:ea typeface="Times New Roman"/>
                      </a:endParaRPr>
                    </a:p>
                  </a:txBody>
                  <a:tcPr marL="63942" marR="63942" marT="0" marB="0"/>
                </a:tc>
                <a:tc>
                  <a:txBody>
                    <a:bodyPr/>
                    <a:lstStyle/>
                    <a:p>
                      <a:pPr marL="0" marR="0" algn="l">
                        <a:spcBef>
                          <a:spcPts val="0"/>
                        </a:spcBef>
                        <a:spcAft>
                          <a:spcPts val="0"/>
                        </a:spcAft>
                      </a:pPr>
                      <a:r>
                        <a:rPr lang="en-US" sz="1000">
                          <a:effectLst/>
                        </a:rPr>
                        <a:t>Collect and analyze process evaluation data.</a:t>
                      </a:r>
                      <a:endParaRPr lang="en-US" sz="1100">
                        <a:effectLst/>
                        <a:latin typeface="Times New Roman"/>
                        <a:ea typeface="Times New Roman"/>
                      </a:endParaRPr>
                    </a:p>
                  </a:txBody>
                  <a:tcPr marL="63942" marR="63942" marT="0" marB="0"/>
                </a:tc>
                <a:tc>
                  <a:txBody>
                    <a:bodyPr/>
                    <a:lstStyle/>
                    <a:p>
                      <a:pPr marL="0" marR="0" algn="l">
                        <a:spcBef>
                          <a:spcPts val="0"/>
                        </a:spcBef>
                        <a:spcAft>
                          <a:spcPts val="0"/>
                        </a:spcAft>
                      </a:pPr>
                      <a:r>
                        <a:rPr lang="en-US" sz="1000">
                          <a:effectLst/>
                        </a:rPr>
                        <a:t>Collection and preliminary analysis completed.</a:t>
                      </a:r>
                      <a:endParaRPr lang="en-US" sz="1100">
                        <a:effectLst/>
                        <a:latin typeface="Times New Roman"/>
                        <a:ea typeface="Times New Roman"/>
                      </a:endParaRPr>
                    </a:p>
                  </a:txBody>
                  <a:tcPr marL="63942" marR="63942" marT="0" marB="0"/>
                </a:tc>
              </a:tr>
              <a:tr h="857524">
                <a:tc>
                  <a:txBody>
                    <a:bodyPr/>
                    <a:lstStyle/>
                    <a:p>
                      <a:pPr marL="342900" marR="0" lvl="0" indent="-342900" algn="l">
                        <a:spcBef>
                          <a:spcPts val="0"/>
                        </a:spcBef>
                        <a:spcAft>
                          <a:spcPts val="0"/>
                        </a:spcAft>
                        <a:buSzPts val="800"/>
                        <a:buFont typeface="+mj-lt"/>
                        <a:buAutoNum type="arabicPeriod"/>
                      </a:pPr>
                      <a:r>
                        <a:rPr lang="en-US" sz="1000">
                          <a:effectLst/>
                        </a:rPr>
                        <a:t>Collect data &amp; compare it to baseline to determine whether the change plan is working</a:t>
                      </a:r>
                      <a:endParaRPr lang="en-US" sz="1100">
                        <a:effectLst/>
                        <a:latin typeface="Times New Roman"/>
                        <a:ea typeface="Times New Roman"/>
                      </a:endParaRPr>
                    </a:p>
                  </a:txBody>
                  <a:tcPr marL="63942" marR="63942" marT="0" marB="0"/>
                </a:tc>
                <a:tc>
                  <a:txBody>
                    <a:bodyPr/>
                    <a:lstStyle/>
                    <a:p>
                      <a:pPr marL="0" marR="0" algn="l">
                        <a:spcBef>
                          <a:spcPts val="0"/>
                        </a:spcBef>
                        <a:spcAft>
                          <a:spcPts val="0"/>
                        </a:spcAft>
                      </a:pPr>
                      <a:r>
                        <a:rPr lang="en-US" sz="1000">
                          <a:effectLst/>
                        </a:rPr>
                        <a:t>Spreadsheet created with performance measures parameters.</a:t>
                      </a:r>
                      <a:endParaRPr lang="en-US" sz="1100">
                        <a:effectLst/>
                        <a:latin typeface="Times New Roman"/>
                        <a:ea typeface="Times New Roman"/>
                      </a:endParaRPr>
                    </a:p>
                  </a:txBody>
                  <a:tcPr marL="63942" marR="63942" marT="0" marB="0"/>
                </a:tc>
                <a:tc>
                  <a:txBody>
                    <a:bodyPr/>
                    <a:lstStyle/>
                    <a:p>
                      <a:pPr marL="0" marR="0" algn="l">
                        <a:spcBef>
                          <a:spcPts val="0"/>
                        </a:spcBef>
                        <a:spcAft>
                          <a:spcPts val="0"/>
                        </a:spcAft>
                      </a:pPr>
                      <a:r>
                        <a:rPr lang="en-US" sz="1000">
                          <a:effectLst/>
                        </a:rPr>
                        <a:t>Data collected monthly over a 6 month period.  The number of patients receiving a 24 hour f/u increased from 19% to 87% in 6 months.  Readmissions reduced 50% compared to 14-month baseline.  </a:t>
                      </a:r>
                      <a:endParaRPr lang="en-US" sz="1100">
                        <a:effectLst/>
                        <a:latin typeface="Times New Roman"/>
                        <a:ea typeface="Times New Roman"/>
                      </a:endParaRPr>
                    </a:p>
                  </a:txBody>
                  <a:tcPr marL="63942" marR="63942" marT="0" marB="0"/>
                </a:tc>
              </a:tr>
              <a:tr h="1372037">
                <a:tc>
                  <a:txBody>
                    <a:bodyPr/>
                    <a:lstStyle/>
                    <a:p>
                      <a:pPr marL="342900" marR="0" lvl="0" indent="-342900" algn="l">
                        <a:spcBef>
                          <a:spcPts val="0"/>
                        </a:spcBef>
                        <a:spcAft>
                          <a:spcPts val="0"/>
                        </a:spcAft>
                        <a:buSzPts val="800"/>
                        <a:buFont typeface="+mj-lt"/>
                        <a:buAutoNum type="arabicPeriod"/>
                      </a:pPr>
                      <a:r>
                        <a:rPr lang="en-US" sz="1000">
                          <a:effectLst/>
                        </a:rPr>
                        <a:t>Determine whether further issues or opportunities need to be address (future QIs)</a:t>
                      </a:r>
                      <a:endParaRPr lang="en-US" sz="1100">
                        <a:effectLst/>
                        <a:latin typeface="Times New Roman"/>
                        <a:ea typeface="Times New Roman"/>
                      </a:endParaRPr>
                    </a:p>
                  </a:txBody>
                  <a:tcPr marL="63942" marR="63942" marT="0" marB="0"/>
                </a:tc>
                <a:tc>
                  <a:txBody>
                    <a:bodyPr/>
                    <a:lstStyle/>
                    <a:p>
                      <a:pPr marL="0" marR="0" algn="l">
                        <a:spcBef>
                          <a:spcPts val="0"/>
                        </a:spcBef>
                        <a:spcAft>
                          <a:spcPts val="0"/>
                        </a:spcAft>
                      </a:pPr>
                      <a:r>
                        <a:rPr lang="en-US" sz="1000">
                          <a:effectLst/>
                        </a:rPr>
                        <a:t>SWOT Analysis</a:t>
                      </a:r>
                      <a:endParaRPr lang="en-US" sz="1100">
                        <a:effectLst/>
                        <a:latin typeface="Times New Roman"/>
                        <a:ea typeface="Times New Roman"/>
                      </a:endParaRPr>
                    </a:p>
                  </a:txBody>
                  <a:tcPr marL="63942" marR="63942" marT="0" marB="0"/>
                </a:tc>
                <a:tc>
                  <a:txBody>
                    <a:bodyPr/>
                    <a:lstStyle/>
                    <a:p>
                      <a:pPr marL="0" marR="0" algn="l">
                        <a:spcBef>
                          <a:spcPts val="0"/>
                        </a:spcBef>
                        <a:spcAft>
                          <a:spcPts val="0"/>
                        </a:spcAft>
                      </a:pPr>
                      <a:r>
                        <a:rPr lang="en-US" sz="1000" dirty="0">
                          <a:effectLst/>
                        </a:rPr>
                        <a:t>Discussed strengths, weaknesses and opportunities.  Identified several areas for improvement.  Lack of physician involvement was met with giving each doc access to the census.  Patients going without an assigned nurse were met with a procedure for assignment via the nurse practitioner.  Documentation was determined for patients not needing a 7 day f/u.    </a:t>
                      </a:r>
                      <a:endParaRPr lang="en-US" sz="1100" dirty="0">
                        <a:effectLst/>
                        <a:latin typeface="Times New Roman"/>
                        <a:ea typeface="Times New Roman"/>
                      </a:endParaRPr>
                    </a:p>
                  </a:txBody>
                  <a:tcPr marL="63942" marR="63942" marT="0" marB="0"/>
                </a:tc>
              </a:tr>
              <a:tr h="1003340">
                <a:tc>
                  <a:txBody>
                    <a:bodyPr/>
                    <a:lstStyle/>
                    <a:p>
                      <a:pPr marL="0" marR="0" algn="l">
                        <a:spcBef>
                          <a:spcPts val="0"/>
                        </a:spcBef>
                        <a:spcAft>
                          <a:spcPts val="0"/>
                        </a:spcAft>
                      </a:pPr>
                      <a:r>
                        <a:rPr lang="en-US" sz="1300" u="sng">
                          <a:effectLst/>
                        </a:rPr>
                        <a:t>A</a:t>
                      </a:r>
                      <a:r>
                        <a:rPr lang="en-US" sz="1000">
                          <a:effectLst/>
                        </a:rPr>
                        <a:t>ct:  Standardize and implement the improvements or select different process if no improvement seen</a:t>
                      </a:r>
                      <a:endParaRPr lang="en-US" sz="1100">
                        <a:effectLst/>
                        <a:latin typeface="Times New Roman"/>
                        <a:ea typeface="Times New Roman"/>
                      </a:endParaRPr>
                    </a:p>
                  </a:txBody>
                  <a:tcPr marL="63942" marR="63942" marT="0" marB="0"/>
                </a:tc>
                <a:tc>
                  <a:txBody>
                    <a:bodyPr/>
                    <a:lstStyle/>
                    <a:p>
                      <a:pPr marL="0" marR="0" algn="l">
                        <a:spcBef>
                          <a:spcPts val="0"/>
                        </a:spcBef>
                        <a:spcAft>
                          <a:spcPts val="0"/>
                        </a:spcAft>
                      </a:pPr>
                      <a:r>
                        <a:rPr lang="en-US" sz="1000">
                          <a:effectLst/>
                        </a:rPr>
                        <a:t>Roles and responsibilities clarified and improvements carried out.  </a:t>
                      </a:r>
                      <a:endParaRPr lang="en-US" sz="1100">
                        <a:effectLst/>
                        <a:latin typeface="Times New Roman"/>
                        <a:ea typeface="Times New Roman"/>
                      </a:endParaRPr>
                    </a:p>
                  </a:txBody>
                  <a:tcPr marL="63942" marR="63942" marT="0" marB="0"/>
                </a:tc>
                <a:tc>
                  <a:txBody>
                    <a:bodyPr/>
                    <a:lstStyle/>
                    <a:p>
                      <a:pPr marL="0" marR="0" algn="l">
                        <a:spcBef>
                          <a:spcPts val="0"/>
                        </a:spcBef>
                        <a:spcAft>
                          <a:spcPts val="0"/>
                        </a:spcAft>
                      </a:pPr>
                      <a:r>
                        <a:rPr lang="en-US" sz="1000">
                          <a:effectLst/>
                        </a:rPr>
                        <a:t>Data analyst gave physicians access to census.  Nurse practitioner identifies in house patients and assigns a nurse if patient is not picked up within 48 hours of admission.  Hospital admissions brought up in report to strengthen physician involvement.  </a:t>
                      </a:r>
                      <a:endParaRPr lang="en-US" sz="1100">
                        <a:effectLst/>
                        <a:latin typeface="Times New Roman"/>
                        <a:ea typeface="Times New Roman"/>
                      </a:endParaRPr>
                    </a:p>
                  </a:txBody>
                  <a:tcPr marL="63942" marR="63942" marT="0" marB="0"/>
                </a:tc>
              </a:tr>
              <a:tr h="343009">
                <a:tc>
                  <a:txBody>
                    <a:bodyPr/>
                    <a:lstStyle/>
                    <a:p>
                      <a:pPr marL="0" marR="0" algn="l">
                        <a:spcBef>
                          <a:spcPts val="0"/>
                        </a:spcBef>
                        <a:spcAft>
                          <a:spcPts val="0"/>
                        </a:spcAft>
                      </a:pPr>
                      <a:r>
                        <a:rPr lang="en-US" sz="1000">
                          <a:effectLst/>
                        </a:rPr>
                        <a:t>Act: Communicate the change throughout your organization</a:t>
                      </a:r>
                      <a:endParaRPr lang="en-US" sz="1100">
                        <a:effectLst/>
                        <a:latin typeface="Times New Roman"/>
                        <a:ea typeface="Times New Roman"/>
                      </a:endParaRPr>
                    </a:p>
                  </a:txBody>
                  <a:tcPr marL="63942" marR="63942" marT="0" marB="0"/>
                </a:tc>
                <a:tc>
                  <a:txBody>
                    <a:bodyPr/>
                    <a:lstStyle/>
                    <a:p>
                      <a:pPr marL="0" marR="0" algn="l">
                        <a:spcBef>
                          <a:spcPts val="0"/>
                        </a:spcBef>
                        <a:spcAft>
                          <a:spcPts val="0"/>
                        </a:spcAft>
                      </a:pPr>
                      <a:r>
                        <a:rPr lang="en-US" sz="1000">
                          <a:effectLst/>
                        </a:rPr>
                        <a:t>Changes incorporated into process map.</a:t>
                      </a:r>
                      <a:endParaRPr lang="en-US" sz="1100">
                        <a:effectLst/>
                        <a:latin typeface="Times New Roman"/>
                        <a:ea typeface="Times New Roman"/>
                      </a:endParaRPr>
                    </a:p>
                  </a:txBody>
                  <a:tcPr marL="63942" marR="63942" marT="0" marB="0"/>
                </a:tc>
                <a:tc>
                  <a:txBody>
                    <a:bodyPr/>
                    <a:lstStyle/>
                    <a:p>
                      <a:pPr marL="0" marR="0" algn="l">
                        <a:spcBef>
                          <a:spcPts val="0"/>
                        </a:spcBef>
                        <a:spcAft>
                          <a:spcPts val="0"/>
                        </a:spcAft>
                      </a:pPr>
                      <a:r>
                        <a:rPr lang="en-US" sz="1000" dirty="0">
                          <a:effectLst/>
                        </a:rPr>
                        <a:t>Process map, minutes and explicit procedural instructions distributed to all staff.  </a:t>
                      </a:r>
                      <a:endParaRPr lang="en-US" sz="1100" dirty="0">
                        <a:effectLst/>
                        <a:latin typeface="Times New Roman"/>
                        <a:ea typeface="Times New Roman"/>
                      </a:endParaRPr>
                    </a:p>
                  </a:txBody>
                  <a:tcPr marL="63942" marR="63942" marT="0" marB="0"/>
                </a:tc>
              </a:tr>
            </a:tbl>
          </a:graphicData>
        </a:graphic>
      </p:graphicFrame>
    </p:spTree>
    <p:extLst>
      <p:ext uri="{BB962C8B-B14F-4D97-AF65-F5344CB8AC3E}">
        <p14:creationId xmlns:p14="http://schemas.microsoft.com/office/powerpoint/2010/main" val="40712170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Standardization Improvements in the Clinic</a:t>
            </a:r>
            <a:endParaRPr lang="en-US" sz="3200" dirty="0"/>
          </a:p>
        </p:txBody>
      </p:sp>
      <p:sp>
        <p:nvSpPr>
          <p:cNvPr id="3" name="Footer Placeholder 2"/>
          <p:cNvSpPr>
            <a:spLocks noGrp="1"/>
          </p:cNvSpPr>
          <p:nvPr>
            <p:ph type="ftr" sz="quarter" idx="11"/>
          </p:nvPr>
        </p:nvSpPr>
        <p:spPr/>
        <p:txBody>
          <a:bodyPr/>
          <a:lstStyle/>
          <a:p>
            <a:r>
              <a:rPr lang="en-US" smtClean="0"/>
              <a:t>© 2012  Jewish Healthcare Foundation</a:t>
            </a:r>
            <a:endParaRPr lang="en-US" dirty="0"/>
          </a:p>
        </p:txBody>
      </p:sp>
      <p:sp>
        <p:nvSpPr>
          <p:cNvPr id="8" name="Rectangle 7"/>
          <p:cNvSpPr/>
          <p:nvPr/>
        </p:nvSpPr>
        <p:spPr>
          <a:xfrm>
            <a:off x="2051710" y="3087235"/>
            <a:ext cx="747215" cy="3406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061045" y="3886200"/>
            <a:ext cx="838200" cy="43434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p:cNvPicPr>
            <a:picLocks noGrp="1" noChangeAspect="1"/>
          </p:cNvPicPr>
          <p:nvPr>
            <p:ph sz="quarter" idx="1"/>
          </p:nvPr>
        </p:nvPicPr>
        <p:blipFill>
          <a:blip r:embed="rId2" cstate="print">
            <a:extLst>
              <a:ext uri="{28A0092B-C50C-407E-A947-70E740481C1C}">
                <a14:useLocalDpi xmlns:a14="http://schemas.microsoft.com/office/drawing/2010/main" val="0"/>
              </a:ext>
            </a:extLst>
          </a:blip>
          <a:stretch>
            <a:fillRect/>
          </a:stretch>
        </p:blipFill>
        <p:spPr>
          <a:xfrm>
            <a:off x="489744" y="1600200"/>
            <a:ext cx="8128000" cy="4495800"/>
          </a:xfrm>
        </p:spPr>
      </p:pic>
    </p:spTree>
    <p:extLst>
      <p:ext uri="{BB962C8B-B14F-4D97-AF65-F5344CB8AC3E}">
        <p14:creationId xmlns:p14="http://schemas.microsoft.com/office/powerpoint/2010/main" val="5417524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5S Improvements in the Clinic</a:t>
            </a:r>
            <a:endParaRPr lang="en-US" dirty="0"/>
          </a:p>
        </p:txBody>
      </p:sp>
      <p:sp>
        <p:nvSpPr>
          <p:cNvPr id="3" name="Footer Placeholder 2"/>
          <p:cNvSpPr>
            <a:spLocks noGrp="1"/>
          </p:cNvSpPr>
          <p:nvPr>
            <p:ph type="ftr" sz="quarter" idx="11"/>
          </p:nvPr>
        </p:nvSpPr>
        <p:spPr/>
        <p:txBody>
          <a:bodyPr/>
          <a:lstStyle/>
          <a:p>
            <a:r>
              <a:rPr lang="en-US" smtClean="0"/>
              <a:t>© 2012  Jewish Healthcare Foundation</a:t>
            </a:r>
            <a:endParaRPr lang="en-US" dirty="0"/>
          </a:p>
        </p:txBody>
      </p:sp>
      <p:pic>
        <p:nvPicPr>
          <p:cNvPr id="7" name="Content Placeholder 4"/>
          <p:cNvPicPr>
            <a:picLocks noGrp="1" noChangeAspect="1"/>
          </p:cNvPicPr>
          <p:nvPr>
            <p:ph sz="half" idx="1"/>
          </p:nvPr>
        </p:nvPicPr>
        <p:blipFill>
          <a:blip r:embed="rId2" cstate="email">
            <a:extLst>
              <a:ext uri="{BEBA8EAE-BF5A-486C-A8C5-ECC9F3942E4B}">
                <a14:imgProps xmlns:a14="http://schemas.microsoft.com/office/drawing/2010/main">
                  <a14:imgLayer r:embed="rId3">
                    <a14:imgEffect>
                      <a14:sharpenSoften amount="2000"/>
                    </a14:imgEffect>
                    <a14:imgEffect>
                      <a14:brightnessContrast bright="2000" contrast="-1000"/>
                    </a14:imgEffect>
                  </a14:imgLayer>
                </a14:imgProps>
              </a:ext>
              <a:ext uri="{28A0092B-C50C-407E-A947-70E740481C1C}">
                <a14:useLocalDpi xmlns:a14="http://schemas.microsoft.com/office/drawing/2010/main"/>
              </a:ext>
            </a:extLst>
          </a:blip>
          <a:srcRect/>
          <a:stretch>
            <a:fillRect/>
          </a:stretch>
        </p:blipFill>
        <p:spPr>
          <a:xfrm>
            <a:off x="1143000" y="1483628"/>
            <a:ext cx="2743200" cy="4876229"/>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8" name="TextBox 7"/>
          <p:cNvSpPr txBox="1"/>
          <p:nvPr/>
        </p:nvSpPr>
        <p:spPr>
          <a:xfrm>
            <a:off x="152400" y="890525"/>
            <a:ext cx="2362200" cy="492443"/>
          </a:xfrm>
          <a:prstGeom prst="rect">
            <a:avLst/>
          </a:prstGeom>
          <a:noFill/>
        </p:spPr>
        <p:txBody>
          <a:bodyPr wrap="square" rtlCol="0">
            <a:spAutoFit/>
          </a:bodyPr>
          <a:lstStyle/>
          <a:p>
            <a:pPr algn="ctr"/>
            <a:r>
              <a:rPr lang="en-US" sz="2600" dirty="0">
                <a:solidFill>
                  <a:schemeClr val="tx2"/>
                </a:solidFill>
              </a:rPr>
              <a:t>Before</a:t>
            </a:r>
          </a:p>
        </p:txBody>
      </p:sp>
      <p:pic>
        <p:nvPicPr>
          <p:cNvPr id="9" name="Content Placeholder 9"/>
          <p:cNvPicPr>
            <a:picLocks noGrp="1" noChangeAspect="1"/>
          </p:cNvPicPr>
          <p:nvPr>
            <p:ph sz="half" idx="2"/>
          </p:nvPr>
        </p:nvPicPr>
        <p:blipFill>
          <a:blip r:embed="rId4" cstate="email">
            <a:extLst>
              <a:ext uri="{BEBA8EAE-BF5A-486C-A8C5-ECC9F3942E4B}">
                <a14:imgProps xmlns:a14="http://schemas.microsoft.com/office/drawing/2010/main">
                  <a14:imgLayer r:embed="rId5">
                    <a14:imgEffect>
                      <a14:sharpenSoften amount="4000"/>
                    </a14:imgEffect>
                    <a14:imgEffect>
                      <a14:brightnessContrast bright="5000"/>
                    </a14:imgEffect>
                  </a14:imgLayer>
                </a14:imgProps>
              </a:ext>
              <a:ext uri="{28A0092B-C50C-407E-A947-70E740481C1C}">
                <a14:useLocalDpi xmlns:a14="http://schemas.microsoft.com/office/drawing/2010/main"/>
              </a:ext>
            </a:extLst>
          </a:blip>
          <a:srcRect/>
          <a:stretch>
            <a:fillRect/>
          </a:stretch>
        </p:blipFill>
        <p:spPr>
          <a:xfrm>
            <a:off x="5334000" y="1570976"/>
            <a:ext cx="2743200" cy="4753624"/>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10" name="TextBox 9"/>
          <p:cNvSpPr txBox="1"/>
          <p:nvPr/>
        </p:nvSpPr>
        <p:spPr>
          <a:xfrm>
            <a:off x="7477888" y="890525"/>
            <a:ext cx="1122423" cy="492443"/>
          </a:xfrm>
          <a:prstGeom prst="rect">
            <a:avLst/>
          </a:prstGeom>
          <a:noFill/>
        </p:spPr>
        <p:txBody>
          <a:bodyPr wrap="none" rtlCol="0">
            <a:spAutoFit/>
          </a:bodyPr>
          <a:lstStyle/>
          <a:p>
            <a:pPr algn="ctr"/>
            <a:r>
              <a:rPr lang="en-US" sz="2600" dirty="0" smtClean="0">
                <a:solidFill>
                  <a:srgbClr val="00B050"/>
                </a:solidFill>
              </a:rPr>
              <a:t>After! </a:t>
            </a:r>
            <a:endParaRPr lang="en-US" sz="2600" dirty="0">
              <a:solidFill>
                <a:srgbClr val="00B050"/>
              </a:solidFill>
            </a:endParaRPr>
          </a:p>
        </p:txBody>
      </p:sp>
    </p:spTree>
    <p:extLst>
      <p:ext uri="{BB962C8B-B14F-4D97-AF65-F5344CB8AC3E}">
        <p14:creationId xmlns:p14="http://schemas.microsoft.com/office/powerpoint/2010/main" val="220125920"/>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1093530" y="838200"/>
            <a:ext cx="6755070" cy="1143000"/>
          </a:xfrm>
          <a:prstGeom prst="rect">
            <a:avLst/>
          </a:prstGeom>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400" i="0" u="none" strike="noStrike" kern="0" cap="none" spc="0" normalizeH="0" noProof="0" dirty="0" smtClean="0">
                <a:ln>
                  <a:noFill/>
                </a:ln>
                <a:solidFill>
                  <a:schemeClr val="bg1"/>
                </a:solidFill>
                <a:effectLst/>
                <a:uLnTx/>
                <a:uFillTx/>
                <a:latin typeface="+mj-lt"/>
                <a:ea typeface="+mj-ea"/>
                <a:cs typeface="+mj-cs"/>
              </a:rPr>
              <a:t>Tinker Toys </a:t>
            </a:r>
            <a:r>
              <a:rPr lang="en-US" sz="4400" kern="0" dirty="0" smtClean="0">
                <a:solidFill>
                  <a:schemeClr val="bg1"/>
                </a:solidFill>
                <a:latin typeface="+mj-lt"/>
                <a:ea typeface="+mj-ea"/>
                <a:cs typeface="+mj-cs"/>
              </a:rPr>
              <a:t>Activity</a:t>
            </a:r>
            <a:endParaRPr kumimoji="0" lang="en-US" sz="4400" i="0" u="none" strike="noStrike" kern="0" cap="none" spc="0" normalizeH="0" baseline="0" noProof="0" dirty="0">
              <a:ln>
                <a:noFill/>
              </a:ln>
              <a:solidFill>
                <a:schemeClr val="bg1"/>
              </a:solidFill>
              <a:effectLst/>
              <a:uLnTx/>
              <a:uFillTx/>
              <a:latin typeface="+mj-lt"/>
              <a:ea typeface="+mj-ea"/>
              <a:cs typeface="+mj-cs"/>
            </a:endParaRPr>
          </a:p>
        </p:txBody>
      </p:sp>
      <p:pic>
        <p:nvPicPr>
          <p:cNvPr id="4"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514600" y="2709076"/>
            <a:ext cx="4191000" cy="3562189"/>
          </a:xfrm>
          <a:prstGeom prst="rect">
            <a:avLst/>
          </a:prstGeom>
          <a:noFill/>
          <a:ln w="9525">
            <a:noFill/>
            <a:miter lim="800000"/>
            <a:headEnd/>
            <a:tailEnd/>
          </a:ln>
        </p:spPr>
      </p:pic>
      <p:sp>
        <p:nvSpPr>
          <p:cNvPr id="5" name="Footer Placeholder 2"/>
          <p:cNvSpPr>
            <a:spLocks noGrp="1"/>
          </p:cNvSpPr>
          <p:nvPr>
            <p:ph type="ftr" sz="quarter" idx="11"/>
          </p:nvPr>
        </p:nvSpPr>
        <p:spPr>
          <a:xfrm>
            <a:off x="2819400" y="6324600"/>
            <a:ext cx="3581400" cy="365760"/>
          </a:xfrm>
          <a:prstGeom prst="rect">
            <a:avLst/>
          </a:prstGeom>
        </p:spPr>
        <p:txBody>
          <a:bodyPr vert="horz" anchor="b"/>
          <a:lstStyle>
            <a:lvl1pPr algn="l" eaLnBrk="1" latinLnBrk="0" hangingPunct="1">
              <a:defRPr kumimoji="0" sz="1200">
                <a:solidFill>
                  <a:srgbClr val="FFFFFF"/>
                </a:solidFill>
              </a:defRPr>
            </a:lvl1pPr>
          </a:lstStyle>
          <a:p>
            <a:pPr algn="ctr"/>
            <a:r>
              <a:rPr lang="en-US" dirty="0" smtClean="0"/>
              <a:t>© 2012  Jewish Healthcare Foundation</a:t>
            </a:r>
            <a:endParaRPr lang="en-US" dirty="0"/>
          </a:p>
        </p:txBody>
      </p:sp>
      <p:pic>
        <p:nvPicPr>
          <p:cNvPr id="6" name="Picture 5" descr="PRHI_acronym_72dpi.jpg"/>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8229600" y="5867400"/>
            <a:ext cx="771525"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65749916"/>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solidFill>
                  <a:schemeClr val="accent3">
                    <a:lumMod val="75000"/>
                  </a:schemeClr>
                </a:solidFill>
              </a:rPr>
              <a:t>Tinker Toys Activity Instructions</a:t>
            </a:r>
            <a:endParaRPr lang="en-US" sz="3600" dirty="0">
              <a:solidFill>
                <a:schemeClr val="accent3">
                  <a:lumMod val="75000"/>
                </a:schemeClr>
              </a:solidFill>
            </a:endParaRPr>
          </a:p>
        </p:txBody>
      </p:sp>
      <p:sp>
        <p:nvSpPr>
          <p:cNvPr id="3" name="Content Placeholder 2"/>
          <p:cNvSpPr>
            <a:spLocks noGrp="1"/>
          </p:cNvSpPr>
          <p:nvPr>
            <p:ph sz="quarter" idx="1"/>
          </p:nvPr>
        </p:nvSpPr>
        <p:spPr>
          <a:xfrm>
            <a:off x="685800" y="1600200"/>
            <a:ext cx="7848600" cy="4343400"/>
          </a:xfrm>
        </p:spPr>
        <p:txBody>
          <a:bodyPr/>
          <a:lstStyle/>
          <a:p>
            <a:r>
              <a:rPr lang="en-US" dirty="0" smtClean="0"/>
              <a:t>Each team will have 4 members/roles:</a:t>
            </a:r>
          </a:p>
          <a:p>
            <a:pPr lvl="1"/>
            <a:r>
              <a:rPr lang="en-US" b="1" dirty="0" smtClean="0"/>
              <a:t>Assembler</a:t>
            </a:r>
          </a:p>
          <a:p>
            <a:pPr lvl="1"/>
            <a:r>
              <a:rPr lang="en-US" b="1" dirty="0" smtClean="0"/>
              <a:t>Supervisor</a:t>
            </a:r>
          </a:p>
          <a:p>
            <a:pPr lvl="1"/>
            <a:r>
              <a:rPr lang="en-US" b="1" dirty="0" smtClean="0"/>
              <a:t>Supplier</a:t>
            </a:r>
          </a:p>
          <a:p>
            <a:pPr lvl="1"/>
            <a:r>
              <a:rPr lang="en-US" b="1" dirty="0" smtClean="0"/>
              <a:t>Observer</a:t>
            </a:r>
          </a:p>
          <a:p>
            <a:pPr marL="365760" lvl="1" indent="0">
              <a:buNone/>
            </a:pPr>
            <a:endParaRPr lang="en-US" b="1" dirty="0" smtClean="0"/>
          </a:p>
          <a:p>
            <a:r>
              <a:rPr lang="en-US" u="sng" dirty="0" smtClean="0"/>
              <a:t>Goal</a:t>
            </a:r>
            <a:r>
              <a:rPr lang="en-US" dirty="0" smtClean="0"/>
              <a:t>: Build a high quality, complete product according to specifications in the shortest amount of time.</a:t>
            </a:r>
          </a:p>
          <a:p>
            <a:endParaRPr lang="en-US" dirty="0"/>
          </a:p>
        </p:txBody>
      </p:sp>
      <p:sp>
        <p:nvSpPr>
          <p:cNvPr id="4" name="Footer Placeholder 2"/>
          <p:cNvSpPr>
            <a:spLocks noGrp="1"/>
          </p:cNvSpPr>
          <p:nvPr>
            <p:ph type="ftr" sz="quarter" idx="4294967295"/>
          </p:nvPr>
        </p:nvSpPr>
        <p:spPr>
          <a:xfrm>
            <a:off x="2819400" y="6324600"/>
            <a:ext cx="3581400" cy="365760"/>
          </a:xfrm>
          <a:prstGeom prst="rect">
            <a:avLst/>
          </a:prstGeom>
        </p:spPr>
        <p:txBody>
          <a:bodyPr vert="horz" anchor="b"/>
          <a:lstStyle>
            <a:lvl1pPr algn="l" eaLnBrk="1" latinLnBrk="0" hangingPunct="1">
              <a:defRPr kumimoji="0" sz="1200">
                <a:solidFill>
                  <a:srgbClr val="FFFFFF"/>
                </a:solidFill>
              </a:defRPr>
            </a:lvl1pPr>
          </a:lstStyle>
          <a:p>
            <a:pPr algn="ctr"/>
            <a:r>
              <a:rPr lang="en-US" dirty="0" smtClean="0"/>
              <a:t>© 2012  Jewish Healthcare Foundation</a:t>
            </a:r>
            <a:endParaRPr lang="en-US" dirty="0"/>
          </a:p>
        </p:txBody>
      </p:sp>
    </p:spTree>
    <p:extLst>
      <p:ext uri="{BB962C8B-B14F-4D97-AF65-F5344CB8AC3E}">
        <p14:creationId xmlns:p14="http://schemas.microsoft.com/office/powerpoint/2010/main" val="3520756256"/>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5" name="Picture 5" descr="C:\Documents and Settings\kbrewer\Local Settings\Temporary Internet Files\Content.IE5\H80RDJ7Y\MP900442176[1].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419600" y="4343400"/>
            <a:ext cx="2895600" cy="19304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2" name="Title 1"/>
          <p:cNvSpPr>
            <a:spLocks noGrp="1"/>
          </p:cNvSpPr>
          <p:nvPr>
            <p:ph type="title"/>
          </p:nvPr>
        </p:nvSpPr>
        <p:spPr/>
        <p:txBody>
          <a:bodyPr>
            <a:normAutofit/>
          </a:bodyPr>
          <a:lstStyle/>
          <a:p>
            <a:r>
              <a:rPr lang="en-US" sz="3600" dirty="0" smtClean="0">
                <a:solidFill>
                  <a:schemeClr val="accent3">
                    <a:lumMod val="75000"/>
                  </a:schemeClr>
                </a:solidFill>
              </a:rPr>
              <a:t>Assembler Role</a:t>
            </a:r>
            <a:endParaRPr lang="en-US" sz="3600" dirty="0">
              <a:solidFill>
                <a:schemeClr val="accent3">
                  <a:lumMod val="75000"/>
                </a:schemeClr>
              </a:solidFill>
            </a:endParaRPr>
          </a:p>
        </p:txBody>
      </p:sp>
      <p:sp>
        <p:nvSpPr>
          <p:cNvPr id="4" name="Content Placeholder 3"/>
          <p:cNvSpPr>
            <a:spLocks noGrp="1"/>
          </p:cNvSpPr>
          <p:nvPr>
            <p:ph sz="quarter" idx="1"/>
          </p:nvPr>
        </p:nvSpPr>
        <p:spPr>
          <a:xfrm>
            <a:off x="533400" y="1524000"/>
            <a:ext cx="8153400" cy="3733800"/>
          </a:xfrm>
        </p:spPr>
        <p:txBody>
          <a:bodyPr>
            <a:normAutofit/>
          </a:bodyPr>
          <a:lstStyle/>
          <a:p>
            <a:r>
              <a:rPr lang="en-US" dirty="0" smtClean="0"/>
              <a:t>Identify needed parts</a:t>
            </a:r>
          </a:p>
          <a:p>
            <a:r>
              <a:rPr lang="en-US" dirty="0" smtClean="0"/>
              <a:t>Talk to supervisor about which part is needed.  You may communicate verbally, but </a:t>
            </a:r>
            <a:r>
              <a:rPr lang="en-US" u="sng" dirty="0" smtClean="0"/>
              <a:t>only</a:t>
            </a:r>
            <a:r>
              <a:rPr lang="en-US" dirty="0" smtClean="0"/>
              <a:t> with the supervisor.</a:t>
            </a:r>
          </a:p>
          <a:p>
            <a:r>
              <a:rPr lang="en-US" b="1" dirty="0" smtClean="0">
                <a:solidFill>
                  <a:srgbClr val="0070C0"/>
                </a:solidFill>
              </a:rPr>
              <a:t>Only request one part at a time</a:t>
            </a:r>
          </a:p>
          <a:p>
            <a:r>
              <a:rPr lang="en-US" dirty="0" smtClean="0"/>
              <a:t>Receive requested parts from the supervisor</a:t>
            </a:r>
          </a:p>
          <a:p>
            <a:r>
              <a:rPr lang="en-US" dirty="0" smtClean="0"/>
              <a:t>Assemble the product</a:t>
            </a:r>
          </a:p>
          <a:p>
            <a:endParaRPr lang="en-US" dirty="0"/>
          </a:p>
        </p:txBody>
      </p:sp>
      <p:sp>
        <p:nvSpPr>
          <p:cNvPr id="5" name="Footer Placeholder 2"/>
          <p:cNvSpPr>
            <a:spLocks noGrp="1"/>
          </p:cNvSpPr>
          <p:nvPr>
            <p:ph type="ftr" sz="quarter" idx="4294967295"/>
          </p:nvPr>
        </p:nvSpPr>
        <p:spPr>
          <a:xfrm>
            <a:off x="2819400" y="6324600"/>
            <a:ext cx="3581400" cy="365760"/>
          </a:xfrm>
          <a:prstGeom prst="rect">
            <a:avLst/>
          </a:prstGeom>
        </p:spPr>
        <p:txBody>
          <a:bodyPr vert="horz" anchor="b"/>
          <a:lstStyle>
            <a:lvl1pPr algn="l" eaLnBrk="1" latinLnBrk="0" hangingPunct="1">
              <a:defRPr kumimoji="0" sz="1200">
                <a:solidFill>
                  <a:srgbClr val="FFFFFF"/>
                </a:solidFill>
              </a:defRPr>
            </a:lvl1pPr>
          </a:lstStyle>
          <a:p>
            <a:pPr algn="ctr"/>
            <a:r>
              <a:rPr lang="en-US" dirty="0" smtClean="0"/>
              <a:t>© 2012  Jewish Healthcare Foundation</a:t>
            </a:r>
            <a:endParaRPr lang="en-US" dirty="0"/>
          </a:p>
        </p:txBody>
      </p:sp>
    </p:spTree>
    <p:extLst>
      <p:ext uri="{BB962C8B-B14F-4D97-AF65-F5344CB8AC3E}">
        <p14:creationId xmlns:p14="http://schemas.microsoft.com/office/powerpoint/2010/main" val="3260035074"/>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3" descr="C:\Documents and Settings\kbrewer\Local Settings\Temporary Internet Files\Content.IE5\4K0ZT6V9\MP900438526[1].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410200" y="4724400"/>
            <a:ext cx="2286000" cy="152617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2" name="Title 1"/>
          <p:cNvSpPr>
            <a:spLocks noGrp="1"/>
          </p:cNvSpPr>
          <p:nvPr>
            <p:ph type="title"/>
          </p:nvPr>
        </p:nvSpPr>
        <p:spPr/>
        <p:txBody>
          <a:bodyPr>
            <a:normAutofit/>
          </a:bodyPr>
          <a:lstStyle/>
          <a:p>
            <a:r>
              <a:rPr lang="en-US" sz="3600" dirty="0" smtClean="0">
                <a:solidFill>
                  <a:schemeClr val="accent3">
                    <a:lumMod val="75000"/>
                  </a:schemeClr>
                </a:solidFill>
              </a:rPr>
              <a:t>Supervisor Role</a:t>
            </a:r>
            <a:endParaRPr lang="en-US" sz="3600" dirty="0">
              <a:solidFill>
                <a:schemeClr val="accent3">
                  <a:lumMod val="75000"/>
                </a:schemeClr>
              </a:solidFill>
            </a:endParaRPr>
          </a:p>
        </p:txBody>
      </p:sp>
      <p:sp>
        <p:nvSpPr>
          <p:cNvPr id="4" name="Content Placeholder 3"/>
          <p:cNvSpPr>
            <a:spLocks noGrp="1"/>
          </p:cNvSpPr>
          <p:nvPr>
            <p:ph sz="quarter" idx="1"/>
          </p:nvPr>
        </p:nvSpPr>
        <p:spPr>
          <a:xfrm>
            <a:off x="533400" y="1524000"/>
            <a:ext cx="8001000" cy="4267200"/>
          </a:xfrm>
        </p:spPr>
        <p:txBody>
          <a:bodyPr>
            <a:normAutofit/>
          </a:bodyPr>
          <a:lstStyle/>
          <a:p>
            <a:r>
              <a:rPr lang="en-US" dirty="0" smtClean="0"/>
              <a:t>Communicate verbally with the assembler to find out which parts are needed</a:t>
            </a:r>
          </a:p>
          <a:p>
            <a:r>
              <a:rPr lang="en-US" dirty="0" smtClean="0"/>
              <a:t>Complete “Part Request” form</a:t>
            </a:r>
          </a:p>
          <a:p>
            <a:r>
              <a:rPr lang="en-US" dirty="0" smtClean="0"/>
              <a:t>Deliver form to supplier.  The </a:t>
            </a:r>
            <a:r>
              <a:rPr lang="en-US" u="sng" dirty="0" smtClean="0"/>
              <a:t>only</a:t>
            </a:r>
            <a:r>
              <a:rPr lang="en-US" dirty="0" smtClean="0"/>
              <a:t> communication permitted with the supplier is via the form.  </a:t>
            </a:r>
            <a:r>
              <a:rPr lang="en-US" b="1" dirty="0" smtClean="0">
                <a:solidFill>
                  <a:srgbClr val="0070C0"/>
                </a:solidFill>
              </a:rPr>
              <a:t>NO verbal communication!</a:t>
            </a:r>
          </a:p>
          <a:p>
            <a:r>
              <a:rPr lang="en-US" dirty="0" smtClean="0"/>
              <a:t>Obtain requested part from the supplier and deliver to the assembler</a:t>
            </a:r>
          </a:p>
          <a:p>
            <a:r>
              <a:rPr lang="en-US" dirty="0" smtClean="0"/>
              <a:t>Parts may NOT be returned</a:t>
            </a:r>
          </a:p>
          <a:p>
            <a:endParaRPr lang="en-US" sz="1100" dirty="0"/>
          </a:p>
        </p:txBody>
      </p:sp>
      <p:sp>
        <p:nvSpPr>
          <p:cNvPr id="5" name="Footer Placeholder 2"/>
          <p:cNvSpPr>
            <a:spLocks noGrp="1"/>
          </p:cNvSpPr>
          <p:nvPr>
            <p:ph type="ftr" sz="quarter" idx="4294967295"/>
          </p:nvPr>
        </p:nvSpPr>
        <p:spPr>
          <a:xfrm>
            <a:off x="2819400" y="6324600"/>
            <a:ext cx="3581400" cy="365760"/>
          </a:xfrm>
          <a:prstGeom prst="rect">
            <a:avLst/>
          </a:prstGeom>
        </p:spPr>
        <p:txBody>
          <a:bodyPr vert="horz" anchor="b"/>
          <a:lstStyle>
            <a:lvl1pPr algn="l" eaLnBrk="1" latinLnBrk="0" hangingPunct="1">
              <a:defRPr kumimoji="0" sz="1200">
                <a:solidFill>
                  <a:srgbClr val="FFFFFF"/>
                </a:solidFill>
              </a:defRPr>
            </a:lvl1pPr>
          </a:lstStyle>
          <a:p>
            <a:pPr algn="ctr"/>
            <a:r>
              <a:rPr lang="en-US" dirty="0" smtClean="0"/>
              <a:t>© 2012  Jewish Healthcare Foundation</a:t>
            </a:r>
            <a:endParaRPr lang="en-US" dirty="0"/>
          </a:p>
        </p:txBody>
      </p:sp>
    </p:spTree>
    <p:extLst>
      <p:ext uri="{BB962C8B-B14F-4D97-AF65-F5344CB8AC3E}">
        <p14:creationId xmlns:p14="http://schemas.microsoft.com/office/powerpoint/2010/main" val="421971750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152400"/>
            <a:ext cx="8534400" cy="758952"/>
          </a:xfrm>
        </p:spPr>
        <p:txBody>
          <a:bodyPr>
            <a:normAutofit/>
          </a:bodyPr>
          <a:lstStyle/>
          <a:p>
            <a:r>
              <a:rPr lang="en-US" dirty="0" smtClean="0">
                <a:solidFill>
                  <a:schemeClr val="accent3">
                    <a:lumMod val="75000"/>
                  </a:schemeClr>
                </a:solidFill>
              </a:rPr>
              <a:t>Outline of Readmission Reduction Initiative</a:t>
            </a:r>
            <a:endParaRPr lang="en-US" dirty="0">
              <a:solidFill>
                <a:schemeClr val="accent3">
                  <a:lumMod val="75000"/>
                </a:schemeClr>
              </a:solidFill>
            </a:endParaRPr>
          </a:p>
        </p:txBody>
      </p:sp>
      <p:pic>
        <p:nvPicPr>
          <p:cNvPr id="1027"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114800" y="5066732"/>
            <a:ext cx="2133600" cy="8602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Footer Placeholder 2"/>
          <p:cNvSpPr>
            <a:spLocks noGrp="1"/>
          </p:cNvSpPr>
          <p:nvPr>
            <p:ph type="ftr" sz="quarter" idx="4294967295"/>
          </p:nvPr>
        </p:nvSpPr>
        <p:spPr>
          <a:xfrm>
            <a:off x="2895600" y="6339840"/>
            <a:ext cx="3581400" cy="365760"/>
          </a:xfrm>
          <a:prstGeom prst="rect">
            <a:avLst/>
          </a:prstGeom>
        </p:spPr>
        <p:txBody>
          <a:bodyPr vert="horz" anchor="ctr"/>
          <a:lstStyle>
            <a:lvl1pPr algn="l" eaLnBrk="1" latinLnBrk="0" hangingPunct="1">
              <a:defRPr kumimoji="0" sz="1200">
                <a:solidFill>
                  <a:srgbClr val="FFFFFF"/>
                </a:solidFill>
              </a:defRPr>
            </a:lvl1pPr>
          </a:lstStyle>
          <a:p>
            <a:pPr algn="ctr"/>
            <a:r>
              <a:rPr lang="en-US" dirty="0" smtClean="0"/>
              <a:t>© 2012  Jewish Healthcare Foundation</a:t>
            </a:r>
            <a:endParaRPr lang="en-US" dirty="0"/>
          </a:p>
        </p:txBody>
      </p:sp>
      <p:pic>
        <p:nvPicPr>
          <p:cNvPr id="8"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52400" y="5410200"/>
            <a:ext cx="1295400" cy="1321263"/>
          </a:xfrm>
          <a:prstGeom prst="rect">
            <a:avLst/>
          </a:prstGeom>
          <a:noFill/>
          <a:ln w="952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4" name="Diagram 3"/>
          <p:cNvGraphicFramePr/>
          <p:nvPr>
            <p:extLst>
              <p:ext uri="{D42A27DB-BD31-4B8C-83A1-F6EECF244321}">
                <p14:modId xmlns:p14="http://schemas.microsoft.com/office/powerpoint/2010/main" val="3799071825"/>
              </p:ext>
            </p:extLst>
          </p:nvPr>
        </p:nvGraphicFramePr>
        <p:xfrm>
          <a:off x="457200" y="1295400"/>
          <a:ext cx="8001000" cy="42926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819333417"/>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solidFill>
                  <a:schemeClr val="accent3">
                    <a:lumMod val="75000"/>
                  </a:schemeClr>
                </a:solidFill>
              </a:rPr>
              <a:t>Supplier Role</a:t>
            </a:r>
            <a:endParaRPr lang="en-US" sz="3600" dirty="0">
              <a:solidFill>
                <a:schemeClr val="accent3">
                  <a:lumMod val="75000"/>
                </a:schemeClr>
              </a:solidFill>
            </a:endParaRPr>
          </a:p>
        </p:txBody>
      </p:sp>
      <p:sp>
        <p:nvSpPr>
          <p:cNvPr id="4" name="Content Placeholder 3"/>
          <p:cNvSpPr>
            <a:spLocks noGrp="1"/>
          </p:cNvSpPr>
          <p:nvPr>
            <p:ph sz="quarter" idx="1"/>
          </p:nvPr>
        </p:nvSpPr>
        <p:spPr>
          <a:xfrm>
            <a:off x="533400" y="1676400"/>
            <a:ext cx="8077200" cy="4038600"/>
          </a:xfrm>
        </p:spPr>
        <p:txBody>
          <a:bodyPr/>
          <a:lstStyle/>
          <a:p>
            <a:r>
              <a:rPr lang="en-US" dirty="0" smtClean="0"/>
              <a:t>Organize the parts</a:t>
            </a:r>
          </a:p>
          <a:p>
            <a:r>
              <a:rPr lang="en-US" dirty="0" smtClean="0"/>
              <a:t>Accept “Part Request” form from the supervisor</a:t>
            </a:r>
          </a:p>
          <a:p>
            <a:r>
              <a:rPr lang="en-US" dirty="0" smtClean="0"/>
              <a:t>Provide supervisor with requested part</a:t>
            </a:r>
          </a:p>
          <a:p>
            <a:pPr lvl="1"/>
            <a:r>
              <a:rPr lang="en-US" i="1" dirty="0" smtClean="0"/>
              <a:t>If it is unclear which part is being requested, return the form without providing a part. </a:t>
            </a:r>
          </a:p>
          <a:p>
            <a:pPr lvl="1"/>
            <a:r>
              <a:rPr lang="en-US" b="1" dirty="0" smtClean="0">
                <a:solidFill>
                  <a:srgbClr val="0070C0"/>
                </a:solidFill>
              </a:rPr>
              <a:t>NO VERBAL COMMUNICATION with supervisor!</a:t>
            </a:r>
          </a:p>
        </p:txBody>
      </p:sp>
      <p:pic>
        <p:nvPicPr>
          <p:cNvPr id="9" name="Picture 2" descr="C:\Documents and Settings\kbrewer\Local Settings\Temporary Internet Files\Content.IE5\H80RDJ7Y\MP900438677[1].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200400" y="4419600"/>
            <a:ext cx="2628900" cy="17526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5" name="Footer Placeholder 2"/>
          <p:cNvSpPr>
            <a:spLocks noGrp="1"/>
          </p:cNvSpPr>
          <p:nvPr>
            <p:ph type="ftr" sz="quarter" idx="4294967295"/>
          </p:nvPr>
        </p:nvSpPr>
        <p:spPr>
          <a:xfrm>
            <a:off x="2819400" y="6324600"/>
            <a:ext cx="3581400" cy="365760"/>
          </a:xfrm>
          <a:prstGeom prst="rect">
            <a:avLst/>
          </a:prstGeom>
        </p:spPr>
        <p:txBody>
          <a:bodyPr vert="horz" anchor="b"/>
          <a:lstStyle>
            <a:lvl1pPr algn="l" eaLnBrk="1" latinLnBrk="0" hangingPunct="1">
              <a:defRPr kumimoji="0" sz="1200">
                <a:solidFill>
                  <a:srgbClr val="FFFFFF"/>
                </a:solidFill>
              </a:defRPr>
            </a:lvl1pPr>
          </a:lstStyle>
          <a:p>
            <a:pPr algn="ctr"/>
            <a:r>
              <a:rPr lang="en-US" dirty="0" smtClean="0"/>
              <a:t>© 2012  Jewish Healthcare Foundation</a:t>
            </a:r>
            <a:endParaRPr lang="en-US" dirty="0"/>
          </a:p>
        </p:txBody>
      </p:sp>
    </p:spTree>
    <p:extLst>
      <p:ext uri="{BB962C8B-B14F-4D97-AF65-F5344CB8AC3E}">
        <p14:creationId xmlns:p14="http://schemas.microsoft.com/office/powerpoint/2010/main" val="1938350754"/>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solidFill>
                  <a:schemeClr val="accent3">
                    <a:lumMod val="75000"/>
                  </a:schemeClr>
                </a:solidFill>
              </a:rPr>
              <a:t>Observer Role</a:t>
            </a:r>
            <a:endParaRPr lang="en-US" sz="3600" dirty="0">
              <a:solidFill>
                <a:schemeClr val="accent3">
                  <a:lumMod val="75000"/>
                </a:schemeClr>
              </a:solidFill>
            </a:endParaRPr>
          </a:p>
        </p:txBody>
      </p:sp>
      <p:sp>
        <p:nvSpPr>
          <p:cNvPr id="4" name="Content Placeholder 3"/>
          <p:cNvSpPr>
            <a:spLocks noGrp="1"/>
          </p:cNvSpPr>
          <p:nvPr>
            <p:ph sz="quarter" idx="1"/>
          </p:nvPr>
        </p:nvSpPr>
        <p:spPr>
          <a:xfrm>
            <a:off x="533400" y="1524000"/>
            <a:ext cx="8077200" cy="3984812"/>
          </a:xfrm>
        </p:spPr>
        <p:txBody>
          <a:bodyPr/>
          <a:lstStyle/>
          <a:p>
            <a:r>
              <a:rPr lang="en-US" dirty="0" smtClean="0"/>
              <a:t>Identify and document any observed problems</a:t>
            </a:r>
          </a:p>
          <a:p>
            <a:r>
              <a:rPr lang="en-US" dirty="0" smtClean="0"/>
              <a:t>Record comments made by the assembler, supervisor and supplier</a:t>
            </a:r>
          </a:p>
          <a:p>
            <a:pPr lvl="1"/>
            <a:r>
              <a:rPr lang="en-US" dirty="0" smtClean="0"/>
              <a:t>Shadow the supervisor</a:t>
            </a:r>
          </a:p>
          <a:p>
            <a:r>
              <a:rPr lang="en-US" dirty="0" smtClean="0"/>
              <a:t>Observe work flow and pace</a:t>
            </a:r>
          </a:p>
          <a:p>
            <a:r>
              <a:rPr lang="en-US" b="1" dirty="0" smtClean="0">
                <a:solidFill>
                  <a:srgbClr val="0070C0"/>
                </a:solidFill>
              </a:rPr>
              <a:t>NO talking to team members</a:t>
            </a:r>
            <a:endParaRPr lang="en-US" b="1" dirty="0">
              <a:solidFill>
                <a:srgbClr val="0070C0"/>
              </a:solidFill>
            </a:endParaRPr>
          </a:p>
        </p:txBody>
      </p:sp>
      <p:pic>
        <p:nvPicPr>
          <p:cNvPr id="8195" name="Picture 3" descr="C:\Documents and Settings\kbrewer\Local Settings\Temporary Internet Files\Content.IE5\2XCDIHAD\MP900174994[1].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162300" y="4343400"/>
            <a:ext cx="2857500" cy="19050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5" name="Footer Placeholder 2"/>
          <p:cNvSpPr>
            <a:spLocks noGrp="1"/>
          </p:cNvSpPr>
          <p:nvPr>
            <p:ph type="ftr" sz="quarter" idx="4294967295"/>
          </p:nvPr>
        </p:nvSpPr>
        <p:spPr>
          <a:xfrm>
            <a:off x="2819400" y="6324600"/>
            <a:ext cx="3581400" cy="365760"/>
          </a:xfrm>
          <a:prstGeom prst="rect">
            <a:avLst/>
          </a:prstGeom>
        </p:spPr>
        <p:txBody>
          <a:bodyPr vert="horz" anchor="b"/>
          <a:lstStyle>
            <a:lvl1pPr algn="l" eaLnBrk="1" latinLnBrk="0" hangingPunct="1">
              <a:defRPr kumimoji="0" sz="1200">
                <a:solidFill>
                  <a:srgbClr val="FFFFFF"/>
                </a:solidFill>
              </a:defRPr>
            </a:lvl1pPr>
          </a:lstStyle>
          <a:p>
            <a:pPr algn="ctr"/>
            <a:r>
              <a:rPr lang="en-US" dirty="0" smtClean="0"/>
              <a:t>© 2012  Jewish Healthcare Foundation</a:t>
            </a:r>
            <a:endParaRPr lang="en-US" dirty="0"/>
          </a:p>
        </p:txBody>
      </p:sp>
    </p:spTree>
    <p:extLst>
      <p:ext uri="{BB962C8B-B14F-4D97-AF65-F5344CB8AC3E}">
        <p14:creationId xmlns:p14="http://schemas.microsoft.com/office/powerpoint/2010/main" val="3166252309"/>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Your supplier will be in the hall (make sure you know who they are).</a:t>
            </a:r>
            <a:endParaRPr lang="en-US" dirty="0"/>
          </a:p>
        </p:txBody>
      </p:sp>
      <p:sp>
        <p:nvSpPr>
          <p:cNvPr id="4" name="Title 1"/>
          <p:cNvSpPr>
            <a:spLocks noGrp="1"/>
          </p:cNvSpPr>
          <p:nvPr>
            <p:ph type="title"/>
          </p:nvPr>
        </p:nvSpPr>
        <p:spPr/>
        <p:txBody>
          <a:bodyPr>
            <a:normAutofit/>
          </a:bodyPr>
          <a:lstStyle/>
          <a:p>
            <a:r>
              <a:rPr lang="en-US" sz="3600" dirty="0" smtClean="0">
                <a:solidFill>
                  <a:schemeClr val="accent3">
                    <a:lumMod val="75000"/>
                  </a:schemeClr>
                </a:solidFill>
              </a:rPr>
              <a:t>Get Ready!</a:t>
            </a:r>
            <a:endParaRPr lang="en-US" sz="3600" dirty="0">
              <a:solidFill>
                <a:schemeClr val="accent3">
                  <a:lumMod val="75000"/>
                </a:schemeClr>
              </a:solidFill>
            </a:endParaRPr>
          </a:p>
        </p:txBody>
      </p:sp>
      <p:pic>
        <p:nvPicPr>
          <p:cNvPr id="5" name="Picture 2" descr="C:\Documents and Settings\kbrewer\Local Settings\Temporary Internet Files\Content.IE5\H80RDJ7Y\MP900438677[1].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200400" y="2819400"/>
            <a:ext cx="3048000" cy="20320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2" name="TextBox 1"/>
          <p:cNvSpPr txBox="1"/>
          <p:nvPr/>
        </p:nvSpPr>
        <p:spPr>
          <a:xfrm>
            <a:off x="1447800" y="5486400"/>
            <a:ext cx="6553200" cy="461665"/>
          </a:xfrm>
          <a:prstGeom prst="rect">
            <a:avLst/>
          </a:prstGeom>
          <a:noFill/>
        </p:spPr>
        <p:txBody>
          <a:bodyPr wrap="square" rtlCol="0">
            <a:spAutoFit/>
          </a:bodyPr>
          <a:lstStyle/>
          <a:p>
            <a:pPr algn="ctr"/>
            <a:r>
              <a:rPr lang="en-US" sz="2400" b="1" dirty="0" smtClean="0">
                <a:solidFill>
                  <a:srgbClr val="0070C0"/>
                </a:solidFill>
              </a:rPr>
              <a:t>Go ahead suppliers…</a:t>
            </a:r>
            <a:endParaRPr lang="en-US" sz="2400" b="1" dirty="0">
              <a:solidFill>
                <a:srgbClr val="0070C0"/>
              </a:solidFill>
            </a:endParaRPr>
          </a:p>
        </p:txBody>
      </p:sp>
      <p:sp>
        <p:nvSpPr>
          <p:cNvPr id="6" name="Footer Placeholder 2"/>
          <p:cNvSpPr>
            <a:spLocks noGrp="1"/>
          </p:cNvSpPr>
          <p:nvPr>
            <p:ph type="ftr" sz="quarter" idx="4294967295"/>
          </p:nvPr>
        </p:nvSpPr>
        <p:spPr>
          <a:xfrm>
            <a:off x="2819400" y="6324600"/>
            <a:ext cx="3581400" cy="365760"/>
          </a:xfrm>
          <a:prstGeom prst="rect">
            <a:avLst/>
          </a:prstGeom>
        </p:spPr>
        <p:txBody>
          <a:bodyPr vert="horz" anchor="b"/>
          <a:lstStyle>
            <a:lvl1pPr algn="l" eaLnBrk="1" latinLnBrk="0" hangingPunct="1">
              <a:defRPr kumimoji="0" sz="1200">
                <a:solidFill>
                  <a:srgbClr val="FFFFFF"/>
                </a:solidFill>
              </a:defRPr>
            </a:lvl1pPr>
          </a:lstStyle>
          <a:p>
            <a:pPr algn="ctr"/>
            <a:r>
              <a:rPr lang="en-US" dirty="0" smtClean="0"/>
              <a:t>© 2012  Jewish Healthcare Foundation</a:t>
            </a:r>
            <a:endParaRPr lang="en-US" dirty="0"/>
          </a:p>
        </p:txBody>
      </p:sp>
    </p:spTree>
    <p:extLst>
      <p:ext uri="{BB962C8B-B14F-4D97-AF65-F5344CB8AC3E}">
        <p14:creationId xmlns:p14="http://schemas.microsoft.com/office/powerpoint/2010/main" val="2106733428"/>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solidFill>
                  <a:schemeClr val="accent3">
                    <a:lumMod val="75000"/>
                  </a:schemeClr>
                </a:solidFill>
              </a:rPr>
              <a:t>Assembler and Supervisor</a:t>
            </a:r>
            <a:endParaRPr lang="en-US" sz="3600" dirty="0">
              <a:solidFill>
                <a:schemeClr val="accent3">
                  <a:lumMod val="75000"/>
                </a:schemeClr>
              </a:solidFill>
            </a:endParaRPr>
          </a:p>
        </p:txBody>
      </p:sp>
      <p:grpSp>
        <p:nvGrpSpPr>
          <p:cNvPr id="4" name="Group 16"/>
          <p:cNvGrpSpPr/>
          <p:nvPr/>
        </p:nvGrpSpPr>
        <p:grpSpPr>
          <a:xfrm>
            <a:off x="2743200" y="990600"/>
            <a:ext cx="3733800" cy="5410200"/>
            <a:chOff x="2285999" y="228600"/>
            <a:chExt cx="4419230" cy="6477000"/>
          </a:xfrm>
        </p:grpSpPr>
        <p:sp>
          <p:nvSpPr>
            <p:cNvPr id="5" name="Oval 18" descr="Oak"/>
            <p:cNvSpPr>
              <a:spLocks noChangeArrowheads="1"/>
            </p:cNvSpPr>
            <p:nvPr/>
          </p:nvSpPr>
          <p:spPr bwMode="auto">
            <a:xfrm>
              <a:off x="3837309" y="3056630"/>
              <a:ext cx="1334779" cy="1416770"/>
            </a:xfrm>
            <a:prstGeom prst="ellipse">
              <a:avLst/>
            </a:prstGeom>
            <a:blipFill dpi="0" rotWithShape="1">
              <a:blip r:embed="rId2">
                <a:extLst>
                  <a:ext uri="{28A0092B-C50C-407E-A947-70E740481C1C}">
                    <a14:useLocalDpi xmlns:a14="http://schemas.microsoft.com/office/drawing/2010/main"/>
                  </a:ext>
                </a:extLst>
              </a:blip>
              <a:srcRect/>
              <a:tile tx="0" ty="0" sx="100000" sy="100000" flip="none" algn="tl"/>
            </a:blip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 name="Oval 19"/>
            <p:cNvSpPr>
              <a:spLocks noChangeArrowheads="1"/>
            </p:cNvSpPr>
            <p:nvPr/>
          </p:nvSpPr>
          <p:spPr bwMode="auto">
            <a:xfrm>
              <a:off x="4371221" y="3623338"/>
              <a:ext cx="266956" cy="283354"/>
            </a:xfrm>
            <a:prstGeom prst="ellipse">
              <a:avLst/>
            </a:prstGeom>
            <a:solidFill>
              <a:srgbClr val="000000"/>
            </a:solidFill>
            <a:ln w="9525" algn="ctr">
              <a:solidFill>
                <a:srgbClr val="000000"/>
              </a:solid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7" name="Rectangle 20"/>
            <p:cNvSpPr>
              <a:spLocks noChangeArrowheads="1"/>
            </p:cNvSpPr>
            <p:nvPr/>
          </p:nvSpPr>
          <p:spPr bwMode="auto">
            <a:xfrm rot="18504064">
              <a:off x="1944860" y="5226191"/>
              <a:ext cx="2691863" cy="266956"/>
            </a:xfrm>
            <a:prstGeom prst="rect">
              <a:avLst/>
            </a:prstGeom>
            <a:solidFill>
              <a:srgbClr val="0000FF"/>
            </a:solidFill>
            <a:ln w="9525" algn="ctr">
              <a:solidFill>
                <a:srgbClr val="000000"/>
              </a:solidFill>
              <a:miter lim="800000"/>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8" name="Rectangle 21"/>
            <p:cNvSpPr>
              <a:spLocks noChangeArrowheads="1"/>
            </p:cNvSpPr>
            <p:nvPr/>
          </p:nvSpPr>
          <p:spPr bwMode="auto">
            <a:xfrm rot="3015423">
              <a:off x="4396403" y="5199429"/>
              <a:ext cx="2691863" cy="266956"/>
            </a:xfrm>
            <a:prstGeom prst="rect">
              <a:avLst/>
            </a:prstGeom>
            <a:solidFill>
              <a:srgbClr val="0000FF"/>
            </a:solidFill>
            <a:ln w="9525" algn="ctr">
              <a:solidFill>
                <a:srgbClr val="000000"/>
              </a:solidFill>
              <a:miter lim="800000"/>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9" name="Oval 22" descr="Oak"/>
            <p:cNvSpPr>
              <a:spLocks noChangeArrowheads="1"/>
            </p:cNvSpPr>
            <p:nvPr/>
          </p:nvSpPr>
          <p:spPr bwMode="auto">
            <a:xfrm>
              <a:off x="3837309" y="228600"/>
              <a:ext cx="1334779" cy="1416770"/>
            </a:xfrm>
            <a:prstGeom prst="ellipse">
              <a:avLst/>
            </a:prstGeom>
            <a:blipFill dpi="0" rotWithShape="1">
              <a:blip r:embed="rId2">
                <a:extLst>
                  <a:ext uri="{28A0092B-C50C-407E-A947-70E740481C1C}">
                    <a14:useLocalDpi xmlns:a14="http://schemas.microsoft.com/office/drawing/2010/main"/>
                  </a:ext>
                </a:extLst>
              </a:blip>
              <a:srcRect/>
              <a:tile tx="0" ty="0" sx="100000" sy="100000" flip="none" algn="tl"/>
            </a:blip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Rectangle 23"/>
            <p:cNvSpPr>
              <a:spLocks noChangeArrowheads="1"/>
            </p:cNvSpPr>
            <p:nvPr/>
          </p:nvSpPr>
          <p:spPr bwMode="auto">
            <a:xfrm>
              <a:off x="4371221" y="1645370"/>
              <a:ext cx="266956" cy="1416770"/>
            </a:xfrm>
            <a:prstGeom prst="rect">
              <a:avLst/>
            </a:prstGeom>
            <a:solidFill>
              <a:srgbClr val="FFFF0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 name="Rectangle 24" descr="Oak"/>
            <p:cNvSpPr>
              <a:spLocks noChangeArrowheads="1"/>
            </p:cNvSpPr>
            <p:nvPr/>
          </p:nvSpPr>
          <p:spPr bwMode="auto">
            <a:xfrm>
              <a:off x="3633385" y="2590800"/>
              <a:ext cx="1735212" cy="425031"/>
            </a:xfrm>
            <a:prstGeom prst="rect">
              <a:avLst/>
            </a:prstGeom>
            <a:blipFill dpi="0" rotWithShape="1">
              <a:blip r:embed="rId2">
                <a:extLst>
                  <a:ext uri="{28A0092B-C50C-407E-A947-70E740481C1C}">
                    <a14:useLocalDpi xmlns:a14="http://schemas.microsoft.com/office/drawing/2010/main"/>
                  </a:ext>
                </a:extLst>
              </a:blip>
              <a:srcRect/>
              <a:tile tx="0" ty="0" sx="100000" sy="100000" flip="none" algn="tl"/>
            </a:blip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2" name="Rectangle 25"/>
            <p:cNvSpPr>
              <a:spLocks noChangeArrowheads="1"/>
            </p:cNvSpPr>
            <p:nvPr/>
          </p:nvSpPr>
          <p:spPr bwMode="auto">
            <a:xfrm rot="16200000">
              <a:off x="2811712" y="2131991"/>
              <a:ext cx="283354" cy="1334779"/>
            </a:xfrm>
            <a:prstGeom prst="rect">
              <a:avLst/>
            </a:prstGeom>
            <a:solidFill>
              <a:srgbClr val="FFFF0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3" name="Rectangle 26"/>
            <p:cNvSpPr>
              <a:spLocks noChangeArrowheads="1"/>
            </p:cNvSpPr>
            <p:nvPr/>
          </p:nvSpPr>
          <p:spPr bwMode="auto">
            <a:xfrm rot="5400000">
              <a:off x="5895769" y="2132778"/>
              <a:ext cx="284141" cy="1334779"/>
            </a:xfrm>
            <a:prstGeom prst="rect">
              <a:avLst/>
            </a:prstGeom>
            <a:solidFill>
              <a:srgbClr val="FFFF0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4" name="Oval 27"/>
            <p:cNvSpPr>
              <a:spLocks noChangeArrowheads="1"/>
            </p:cNvSpPr>
            <p:nvPr/>
          </p:nvSpPr>
          <p:spPr bwMode="auto">
            <a:xfrm>
              <a:off x="4371221" y="822069"/>
              <a:ext cx="266956" cy="283354"/>
            </a:xfrm>
            <a:prstGeom prst="ellipse">
              <a:avLst/>
            </a:prstGeom>
            <a:solidFill>
              <a:srgbClr val="000000"/>
            </a:solidFill>
            <a:ln w="9525" algn="ctr">
              <a:solidFill>
                <a:srgbClr val="000000"/>
              </a:solid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5" name="Oval 28"/>
            <p:cNvSpPr>
              <a:spLocks noChangeArrowheads="1"/>
            </p:cNvSpPr>
            <p:nvPr/>
          </p:nvSpPr>
          <p:spPr bwMode="auto">
            <a:xfrm>
              <a:off x="4638176" y="1166817"/>
              <a:ext cx="266956" cy="283354"/>
            </a:xfrm>
            <a:prstGeom prst="ellipse">
              <a:avLst/>
            </a:prstGeom>
            <a:solidFill>
              <a:srgbClr val="000000"/>
            </a:solidFill>
            <a:ln w="9525" algn="ctr">
              <a:solidFill>
                <a:srgbClr val="000000"/>
              </a:solid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6" name="Oval 29"/>
            <p:cNvSpPr>
              <a:spLocks noChangeArrowheads="1"/>
            </p:cNvSpPr>
            <p:nvPr/>
          </p:nvSpPr>
          <p:spPr bwMode="auto">
            <a:xfrm>
              <a:off x="4638176" y="458432"/>
              <a:ext cx="266956" cy="283354"/>
            </a:xfrm>
            <a:prstGeom prst="ellipse">
              <a:avLst/>
            </a:prstGeom>
            <a:solidFill>
              <a:srgbClr val="000000"/>
            </a:solidFill>
            <a:ln w="9525" algn="ctr">
              <a:solidFill>
                <a:srgbClr val="000000"/>
              </a:solid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7" name="Oval 30"/>
            <p:cNvSpPr>
              <a:spLocks noChangeArrowheads="1"/>
            </p:cNvSpPr>
            <p:nvPr/>
          </p:nvSpPr>
          <p:spPr bwMode="auto">
            <a:xfrm>
              <a:off x="4104265" y="458432"/>
              <a:ext cx="266956" cy="283354"/>
            </a:xfrm>
            <a:prstGeom prst="ellipse">
              <a:avLst/>
            </a:prstGeom>
            <a:solidFill>
              <a:srgbClr val="000000"/>
            </a:solidFill>
            <a:ln w="9525" algn="ctr">
              <a:solidFill>
                <a:srgbClr val="000000"/>
              </a:solid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8" name="Oval 31"/>
            <p:cNvSpPr>
              <a:spLocks noChangeArrowheads="1"/>
            </p:cNvSpPr>
            <p:nvPr/>
          </p:nvSpPr>
          <p:spPr bwMode="auto">
            <a:xfrm>
              <a:off x="4104265" y="1166817"/>
              <a:ext cx="266956" cy="283354"/>
            </a:xfrm>
            <a:prstGeom prst="ellipse">
              <a:avLst/>
            </a:prstGeom>
            <a:solidFill>
              <a:srgbClr val="000000"/>
            </a:solidFill>
            <a:ln w="9525" algn="ctr">
              <a:solidFill>
                <a:srgbClr val="000000"/>
              </a:solidFill>
              <a:round/>
              <a:headEnd/>
              <a:tailEnd/>
            </a:ln>
            <a:effectLst/>
          </p:spPr>
          <p:txBody>
            <a:bodyPr vert="horz" wrap="square" lIns="91440" tIns="45720" rIns="91440" bIns="45720" numCol="1" anchor="t" anchorCtr="0" compatLnSpc="1">
              <a:prstTxWarp prst="textNoShape">
                <a:avLst/>
              </a:prstTxWarp>
            </a:bodyPr>
            <a:lstStyle/>
            <a:p>
              <a:endParaRPr lang="en-US"/>
            </a:p>
          </p:txBody>
        </p:sp>
      </p:grpSp>
      <p:sp>
        <p:nvSpPr>
          <p:cNvPr id="19" name="Footer Placeholder 2"/>
          <p:cNvSpPr>
            <a:spLocks noGrp="1"/>
          </p:cNvSpPr>
          <p:nvPr>
            <p:ph type="ftr" sz="quarter" idx="4294967295"/>
          </p:nvPr>
        </p:nvSpPr>
        <p:spPr>
          <a:xfrm>
            <a:off x="2819400" y="6324600"/>
            <a:ext cx="3581400" cy="365760"/>
          </a:xfrm>
          <a:prstGeom prst="rect">
            <a:avLst/>
          </a:prstGeom>
        </p:spPr>
        <p:txBody>
          <a:bodyPr vert="horz" anchor="b"/>
          <a:lstStyle>
            <a:lvl1pPr algn="l" eaLnBrk="1" latinLnBrk="0" hangingPunct="1">
              <a:defRPr kumimoji="0" sz="1200">
                <a:solidFill>
                  <a:srgbClr val="FFFFFF"/>
                </a:solidFill>
              </a:defRPr>
            </a:lvl1pPr>
          </a:lstStyle>
          <a:p>
            <a:pPr algn="ctr"/>
            <a:r>
              <a:rPr lang="en-US" dirty="0" smtClean="0"/>
              <a:t>© 2012  Jewish Healthcare Foundation</a:t>
            </a:r>
            <a:endParaRPr lang="en-US" dirty="0"/>
          </a:p>
        </p:txBody>
      </p:sp>
    </p:spTree>
    <p:extLst>
      <p:ext uri="{BB962C8B-B14F-4D97-AF65-F5344CB8AC3E}">
        <p14:creationId xmlns:p14="http://schemas.microsoft.com/office/powerpoint/2010/main" val="2988319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2"/>
                                        </p:tgtEl>
                                      </p:cBhvr>
                                    </p:animEffect>
                                    <p:set>
                                      <p:cBhvr>
                                        <p:cTn id="7" dur="1" fill="hold">
                                          <p:stCondLst>
                                            <p:cond delay="499"/>
                                          </p:stCondLst>
                                        </p:cTn>
                                        <p:tgtEl>
                                          <p:spTgt spid="2"/>
                                        </p:tgtEl>
                                        <p:attrNameLst>
                                          <p:attrName>style.visibility</p:attrName>
                                        </p:attrNameLst>
                                      </p:cBhvr>
                                      <p:to>
                                        <p:strVal val="hidden"/>
                                      </p:to>
                                    </p:se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1000" fill="hold"/>
                                        <p:tgtEl>
                                          <p:spTgt spid="4"/>
                                        </p:tgtEl>
                                        <p:attrNameLst>
                                          <p:attrName>ppt_w</p:attrName>
                                        </p:attrNameLst>
                                      </p:cBhvr>
                                      <p:tavLst>
                                        <p:tav tm="0">
                                          <p:val>
                                            <p:fltVal val="0"/>
                                          </p:val>
                                        </p:tav>
                                        <p:tav tm="100000">
                                          <p:val>
                                            <p:strVal val="#ppt_w"/>
                                          </p:val>
                                        </p:tav>
                                      </p:tavLst>
                                    </p:anim>
                                    <p:anim calcmode="lin" valueType="num">
                                      <p:cBhvr>
                                        <p:cTn id="12" dur="1000" fill="hold"/>
                                        <p:tgtEl>
                                          <p:spTgt spid="4"/>
                                        </p:tgtEl>
                                        <p:attrNameLst>
                                          <p:attrName>ppt_h</p:attrName>
                                        </p:attrNameLst>
                                      </p:cBhvr>
                                      <p:tavLst>
                                        <p:tav tm="0">
                                          <p:val>
                                            <p:fltVal val="0"/>
                                          </p:val>
                                        </p:tav>
                                        <p:tav tm="100000">
                                          <p:val>
                                            <p:strVal val="#ppt_h"/>
                                          </p:val>
                                        </p:tav>
                                      </p:tavLst>
                                    </p:anim>
                                    <p:anim calcmode="lin" valueType="num">
                                      <p:cBhvr>
                                        <p:cTn id="13" dur="1000" fill="hold"/>
                                        <p:tgtEl>
                                          <p:spTgt spid="4"/>
                                        </p:tgtEl>
                                        <p:attrNameLst>
                                          <p:attrName>style.rotation</p:attrName>
                                        </p:attrNameLst>
                                      </p:cBhvr>
                                      <p:tavLst>
                                        <p:tav tm="0">
                                          <p:val>
                                            <p:fltVal val="90"/>
                                          </p:val>
                                        </p:tav>
                                        <p:tav tm="100000">
                                          <p:val>
                                            <p:fltVal val="0"/>
                                          </p:val>
                                        </p:tav>
                                      </p:tavLst>
                                    </p:anim>
                                    <p:animEffect transition="in" filter="fade">
                                      <p:cBhvr>
                                        <p:cTn id="14"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00400" y="76200"/>
            <a:ext cx="2667000" cy="1143000"/>
          </a:xfrm>
        </p:spPr>
        <p:txBody>
          <a:bodyPr anchor="ctr">
            <a:normAutofit/>
          </a:bodyPr>
          <a:lstStyle/>
          <a:p>
            <a:r>
              <a:rPr lang="en-US" sz="3600" dirty="0" smtClean="0">
                <a:solidFill>
                  <a:schemeClr val="accent3">
                    <a:lumMod val="75000"/>
                  </a:schemeClr>
                </a:solidFill>
              </a:rPr>
              <a:t>Debrief</a:t>
            </a:r>
            <a:endParaRPr lang="en-US" sz="3600" dirty="0">
              <a:solidFill>
                <a:schemeClr val="accent3">
                  <a:lumMod val="75000"/>
                </a:schemeClr>
              </a:solidFill>
            </a:endParaRPr>
          </a:p>
        </p:txBody>
      </p:sp>
      <p:pic>
        <p:nvPicPr>
          <p:cNvPr id="1500162" name="Picture 2" descr="http://newparenttips.info/img/22/278/1.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362200" y="1600199"/>
            <a:ext cx="4572000" cy="457200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4" name="Footer Placeholder 2"/>
          <p:cNvSpPr>
            <a:spLocks noGrp="1"/>
          </p:cNvSpPr>
          <p:nvPr>
            <p:ph type="ftr" sz="quarter" idx="4294967295"/>
          </p:nvPr>
        </p:nvSpPr>
        <p:spPr>
          <a:xfrm>
            <a:off x="2819400" y="6324600"/>
            <a:ext cx="3581400" cy="365760"/>
          </a:xfrm>
          <a:prstGeom prst="rect">
            <a:avLst/>
          </a:prstGeom>
        </p:spPr>
        <p:txBody>
          <a:bodyPr vert="horz" anchor="b"/>
          <a:lstStyle>
            <a:lvl1pPr algn="l" eaLnBrk="1" latinLnBrk="0" hangingPunct="1">
              <a:defRPr kumimoji="0" sz="1200">
                <a:solidFill>
                  <a:srgbClr val="FFFFFF"/>
                </a:solidFill>
              </a:defRPr>
            </a:lvl1pPr>
          </a:lstStyle>
          <a:p>
            <a:pPr algn="ctr"/>
            <a:r>
              <a:rPr lang="en-US" dirty="0" smtClean="0"/>
              <a:t>© 2012  Jewish Healthcare Foundation</a:t>
            </a:r>
            <a:endParaRPr lang="en-US" dirty="0"/>
          </a:p>
        </p:txBody>
      </p:sp>
    </p:spTree>
    <p:extLst>
      <p:ext uri="{BB962C8B-B14F-4D97-AF65-F5344CB8AC3E}">
        <p14:creationId xmlns:p14="http://schemas.microsoft.com/office/powerpoint/2010/main" val="69843459"/>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763000" cy="758952"/>
          </a:xfrm>
        </p:spPr>
        <p:txBody>
          <a:bodyPr>
            <a:normAutofit/>
          </a:bodyPr>
          <a:lstStyle/>
          <a:p>
            <a:r>
              <a:rPr lang="en-US" sz="3600" dirty="0" smtClean="0"/>
              <a:t>First steps: Initial engagement with clinic</a:t>
            </a:r>
            <a:endParaRPr lang="en-US" sz="3600" dirty="0"/>
          </a:p>
        </p:txBody>
      </p:sp>
      <p:sp>
        <p:nvSpPr>
          <p:cNvPr id="3" name="Content Placeholder 2"/>
          <p:cNvSpPr>
            <a:spLocks noGrp="1"/>
          </p:cNvSpPr>
          <p:nvPr>
            <p:ph sz="quarter" idx="1"/>
          </p:nvPr>
        </p:nvSpPr>
        <p:spPr>
          <a:xfrm>
            <a:off x="105770" y="1854355"/>
            <a:ext cx="3962400" cy="4343400"/>
          </a:xfrm>
        </p:spPr>
        <p:txBody>
          <a:bodyPr>
            <a:normAutofit/>
          </a:bodyPr>
          <a:lstStyle/>
          <a:p>
            <a:r>
              <a:rPr lang="en-US" dirty="0" smtClean="0"/>
              <a:t>Brainstorming session</a:t>
            </a:r>
          </a:p>
          <a:p>
            <a:r>
              <a:rPr lang="en-US" dirty="0" smtClean="0"/>
              <a:t>Observations</a:t>
            </a:r>
          </a:p>
          <a:p>
            <a:r>
              <a:rPr lang="en-US" dirty="0" smtClean="0"/>
              <a:t>Identification of engagement areas</a:t>
            </a:r>
          </a:p>
          <a:p>
            <a:r>
              <a:rPr lang="en-US" dirty="0" smtClean="0"/>
              <a:t>Process improvement </a:t>
            </a:r>
            <a:r>
              <a:rPr lang="en-US" dirty="0"/>
              <a:t>t</a:t>
            </a:r>
            <a:r>
              <a:rPr lang="en-US" dirty="0" smtClean="0"/>
              <a:t>raining</a:t>
            </a:r>
          </a:p>
        </p:txBody>
      </p:sp>
      <p:pic>
        <p:nvPicPr>
          <p:cNvPr id="4" name="Picture Placeholder 6" descr="watching Lucy video.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038600" y="1828800"/>
            <a:ext cx="4851401" cy="3638550"/>
          </a:xfrm>
          <a:prstGeom prst="rect">
            <a:avLst/>
          </a:prstGeom>
        </p:spPr>
      </p:pic>
      <p:pic>
        <p:nvPicPr>
          <p:cNvPr id="1026"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038600" y="2209800"/>
            <a:ext cx="4876800" cy="3836894"/>
          </a:xfrm>
          <a:prstGeom prst="rect">
            <a:avLst/>
          </a:prstGeom>
          <a:noFill/>
          <a:ln w="9525">
            <a:noFill/>
            <a:miter lim="800000"/>
            <a:headEnd/>
            <a:tailEnd/>
          </a:ln>
        </p:spPr>
      </p:pic>
      <p:sp>
        <p:nvSpPr>
          <p:cNvPr id="14" name="Oval 13"/>
          <p:cNvSpPr/>
          <p:nvPr/>
        </p:nvSpPr>
        <p:spPr>
          <a:xfrm>
            <a:off x="4419600" y="4267200"/>
            <a:ext cx="1295400" cy="8382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6477000" y="2514600"/>
            <a:ext cx="1295400" cy="8382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22" name="Picture 2"/>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038600" y="2743200"/>
            <a:ext cx="4889501" cy="36671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Footer Placeholder 2"/>
          <p:cNvSpPr>
            <a:spLocks noGrp="1"/>
          </p:cNvSpPr>
          <p:nvPr>
            <p:ph type="ftr" sz="quarter" idx="4294967295"/>
          </p:nvPr>
        </p:nvSpPr>
        <p:spPr>
          <a:xfrm>
            <a:off x="2590800" y="6400800"/>
            <a:ext cx="3581400" cy="365760"/>
          </a:xfrm>
          <a:prstGeom prst="rect">
            <a:avLst/>
          </a:prstGeom>
        </p:spPr>
        <p:txBody>
          <a:bodyPr vert="horz"/>
          <a:lstStyle>
            <a:lvl1pPr algn="l" eaLnBrk="1" latinLnBrk="0" hangingPunct="1">
              <a:defRPr kumimoji="0" sz="1200">
                <a:solidFill>
                  <a:srgbClr val="FFFFFF"/>
                </a:solidFill>
              </a:defRPr>
            </a:lvl1pPr>
          </a:lstStyle>
          <a:p>
            <a:pPr algn="ctr"/>
            <a:r>
              <a:rPr lang="en-US" dirty="0" smtClean="0"/>
              <a:t>© 2012  Jewish Healthcare Foundation</a:t>
            </a:r>
            <a:endParaRPr lang="en-US" dirty="0"/>
          </a:p>
        </p:txBody>
      </p:sp>
    </p:spTree>
    <p:extLst>
      <p:ext uri="{BB962C8B-B14F-4D97-AF65-F5344CB8AC3E}">
        <p14:creationId xmlns:p14="http://schemas.microsoft.com/office/powerpoint/2010/main" val="1196049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2" presetClass="entr" presetSubtype="1"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 calcmode="lin" valueType="num">
                                      <p:cBhvr additive="base">
                                        <p:cTn id="10" dur="1000" fill="hold"/>
                                        <p:tgtEl>
                                          <p:spTgt spid="4"/>
                                        </p:tgtEl>
                                        <p:attrNameLst>
                                          <p:attrName>ppt_x</p:attrName>
                                        </p:attrNameLst>
                                      </p:cBhvr>
                                      <p:tavLst>
                                        <p:tav tm="0">
                                          <p:val>
                                            <p:strVal val="#ppt_x"/>
                                          </p:val>
                                        </p:tav>
                                        <p:tav tm="100000">
                                          <p:val>
                                            <p:strVal val="#ppt_x"/>
                                          </p:val>
                                        </p:tav>
                                      </p:tavLst>
                                    </p:anim>
                                    <p:anim calcmode="lin" valueType="num">
                                      <p:cBhvr additive="base">
                                        <p:cTn id="11" dur="1000" fill="hold"/>
                                        <p:tgtEl>
                                          <p:spTgt spid="4"/>
                                        </p:tgtEl>
                                        <p:attrNameLst>
                                          <p:attrName>ppt_y</p:attrName>
                                        </p:attrNameLst>
                                      </p:cBhvr>
                                      <p:tavLst>
                                        <p:tav tm="0">
                                          <p:val>
                                            <p:strVal val="0-#ppt_h/2"/>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par>
                                <p:cTn id="17" presetID="2" presetClass="entr" presetSubtype="1" fill="hold" nodeType="withEffect">
                                  <p:stCondLst>
                                    <p:cond delay="0"/>
                                  </p:stCondLst>
                                  <p:childTnLst>
                                    <p:set>
                                      <p:cBhvr>
                                        <p:cTn id="18" dur="1" fill="hold">
                                          <p:stCondLst>
                                            <p:cond delay="0"/>
                                          </p:stCondLst>
                                        </p:cTn>
                                        <p:tgtEl>
                                          <p:spTgt spid="1026"/>
                                        </p:tgtEl>
                                        <p:attrNameLst>
                                          <p:attrName>style.visibility</p:attrName>
                                        </p:attrNameLst>
                                      </p:cBhvr>
                                      <p:to>
                                        <p:strVal val="visible"/>
                                      </p:to>
                                    </p:set>
                                    <p:anim calcmode="lin" valueType="num">
                                      <p:cBhvr additive="base">
                                        <p:cTn id="19" dur="1000" fill="hold"/>
                                        <p:tgtEl>
                                          <p:spTgt spid="1026"/>
                                        </p:tgtEl>
                                        <p:attrNameLst>
                                          <p:attrName>ppt_x</p:attrName>
                                        </p:attrNameLst>
                                      </p:cBhvr>
                                      <p:tavLst>
                                        <p:tav tm="0">
                                          <p:val>
                                            <p:strVal val="#ppt_x"/>
                                          </p:val>
                                        </p:tav>
                                        <p:tav tm="100000">
                                          <p:val>
                                            <p:strVal val="#ppt_x"/>
                                          </p:val>
                                        </p:tav>
                                      </p:tavLst>
                                    </p:anim>
                                    <p:anim calcmode="lin" valueType="num">
                                      <p:cBhvr additive="base">
                                        <p:cTn id="20" dur="1000" fill="hold"/>
                                        <p:tgtEl>
                                          <p:spTgt spid="1026"/>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fade">
                                      <p:cBhvr>
                                        <p:cTn id="25" dur="500"/>
                                        <p:tgtEl>
                                          <p:spTgt spid="3">
                                            <p:txEl>
                                              <p:pRg st="2" end="2"/>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fade">
                                      <p:cBhvr>
                                        <p:cTn id="28" dur="1000"/>
                                        <p:tgtEl>
                                          <p:spTgt spid="14"/>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1000"/>
                                        <p:tgtEl>
                                          <p:spTgt spid="15"/>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3">
                                            <p:txEl>
                                              <p:pRg st="3" end="3"/>
                                            </p:txEl>
                                          </p:spTgt>
                                        </p:tgtEl>
                                        <p:attrNameLst>
                                          <p:attrName>style.visibility</p:attrName>
                                        </p:attrNameLst>
                                      </p:cBhvr>
                                      <p:to>
                                        <p:strVal val="visible"/>
                                      </p:to>
                                    </p:set>
                                    <p:animEffect transition="in" filter="fade">
                                      <p:cBhvr>
                                        <p:cTn id="36" dur="500"/>
                                        <p:tgtEl>
                                          <p:spTgt spid="3">
                                            <p:txEl>
                                              <p:pRg st="3" end="3"/>
                                            </p:txEl>
                                          </p:spTgt>
                                        </p:tgtEl>
                                      </p:cBhvr>
                                    </p:animEffect>
                                  </p:childTnLst>
                                </p:cTn>
                              </p:par>
                              <p:par>
                                <p:cTn id="37" presetID="2" presetClass="entr" presetSubtype="1" fill="hold" nodeType="withEffect">
                                  <p:stCondLst>
                                    <p:cond delay="0"/>
                                  </p:stCondLst>
                                  <p:childTnLst>
                                    <p:set>
                                      <p:cBhvr>
                                        <p:cTn id="38" dur="1" fill="hold">
                                          <p:stCondLst>
                                            <p:cond delay="0"/>
                                          </p:stCondLst>
                                        </p:cTn>
                                        <p:tgtEl>
                                          <p:spTgt spid="5122"/>
                                        </p:tgtEl>
                                        <p:attrNameLst>
                                          <p:attrName>style.visibility</p:attrName>
                                        </p:attrNameLst>
                                      </p:cBhvr>
                                      <p:to>
                                        <p:strVal val="visible"/>
                                      </p:to>
                                    </p:set>
                                    <p:anim calcmode="lin" valueType="num">
                                      <p:cBhvr additive="base">
                                        <p:cTn id="39" dur="500" fill="hold"/>
                                        <p:tgtEl>
                                          <p:spTgt spid="5122"/>
                                        </p:tgtEl>
                                        <p:attrNameLst>
                                          <p:attrName>ppt_x</p:attrName>
                                        </p:attrNameLst>
                                      </p:cBhvr>
                                      <p:tavLst>
                                        <p:tav tm="0">
                                          <p:val>
                                            <p:strVal val="#ppt_x"/>
                                          </p:val>
                                        </p:tav>
                                        <p:tav tm="100000">
                                          <p:val>
                                            <p:strVal val="#ppt_x"/>
                                          </p:val>
                                        </p:tav>
                                      </p:tavLst>
                                    </p:anim>
                                    <p:anim calcmode="lin" valueType="num">
                                      <p:cBhvr additive="base">
                                        <p:cTn id="40" dur="500" fill="hold"/>
                                        <p:tgtEl>
                                          <p:spTgt spid="512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ChangeArrowheads="1"/>
          </p:cNvSpPr>
          <p:nvPr>
            <p:ph type="title"/>
          </p:nvPr>
        </p:nvSpPr>
        <p:spPr/>
        <p:txBody>
          <a:bodyPr>
            <a:normAutofit/>
          </a:bodyPr>
          <a:lstStyle/>
          <a:p>
            <a:pPr eaLnBrk="1" hangingPunct="1"/>
            <a:r>
              <a:rPr lang="en-US" sz="3600" dirty="0" smtClean="0">
                <a:solidFill>
                  <a:schemeClr val="accent3">
                    <a:lumMod val="75000"/>
                  </a:schemeClr>
                </a:solidFill>
              </a:rPr>
              <a:t>What is a Process Map?</a:t>
            </a:r>
          </a:p>
        </p:txBody>
      </p:sp>
      <p:sp>
        <p:nvSpPr>
          <p:cNvPr id="111619" name="Rectangle 3"/>
          <p:cNvSpPr>
            <a:spLocks noGrp="1" noChangeArrowheads="1"/>
          </p:cNvSpPr>
          <p:nvPr>
            <p:ph idx="1"/>
          </p:nvPr>
        </p:nvSpPr>
        <p:spPr>
          <a:xfrm>
            <a:off x="533400" y="1600200"/>
            <a:ext cx="8077200" cy="2895600"/>
          </a:xfrm>
        </p:spPr>
        <p:txBody>
          <a:bodyPr>
            <a:normAutofit fontScale="92500" lnSpcReduction="20000"/>
          </a:bodyPr>
          <a:lstStyle/>
          <a:p>
            <a:pPr eaLnBrk="1" hangingPunct="1">
              <a:lnSpc>
                <a:spcPct val="90000"/>
              </a:lnSpc>
            </a:pPr>
            <a:r>
              <a:rPr lang="en-US" dirty="0" smtClean="0"/>
              <a:t>Graphic representation of steps that occur within a specific process</a:t>
            </a:r>
          </a:p>
          <a:p>
            <a:r>
              <a:rPr lang="en-US" dirty="0" smtClean="0"/>
              <a:t>Helps to explore a process across departmental boundaries</a:t>
            </a:r>
          </a:p>
          <a:p>
            <a:r>
              <a:rPr lang="en-US" dirty="0" smtClean="0"/>
              <a:t>Provides ability to identify opportunities to reduce waste</a:t>
            </a:r>
          </a:p>
          <a:p>
            <a:r>
              <a:rPr lang="en-US" dirty="0" smtClean="0"/>
              <a:t>Easily identifies where there are problems</a:t>
            </a:r>
          </a:p>
          <a:p>
            <a:pPr eaLnBrk="1" hangingPunct="1">
              <a:lnSpc>
                <a:spcPct val="90000"/>
              </a:lnSpc>
            </a:pPr>
            <a:r>
              <a:rPr lang="en-US" dirty="0" smtClean="0"/>
              <a:t>Guides toward the future desired state</a:t>
            </a:r>
          </a:p>
        </p:txBody>
      </p:sp>
      <p:pic>
        <p:nvPicPr>
          <p:cNvPr id="4" name="Picture 8" descr="C:\Users\jcondel\AppData\Local\Microsoft\Windows\Temporary Internet Files\Content.IE5\F100WAII\MC900078824[1].wmf"/>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970823" y="4114800"/>
            <a:ext cx="1639777" cy="140017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066800" y="4876800"/>
            <a:ext cx="5791200" cy="461665"/>
          </a:xfrm>
          <a:prstGeom prst="rect">
            <a:avLst/>
          </a:prstGeom>
          <a:noFill/>
        </p:spPr>
        <p:txBody>
          <a:bodyPr wrap="square" rtlCol="0">
            <a:spAutoFit/>
          </a:bodyPr>
          <a:lstStyle/>
          <a:p>
            <a:pPr algn="ctr"/>
            <a:r>
              <a:rPr lang="en-US" sz="2400" i="1" dirty="0" smtClean="0">
                <a:solidFill>
                  <a:srgbClr val="FF0000"/>
                </a:solidFill>
              </a:rPr>
              <a:t>“A picture is worth a thousand words”.</a:t>
            </a:r>
            <a:endParaRPr lang="en-US" sz="2400" i="1" dirty="0">
              <a:solidFill>
                <a:srgbClr val="FF0000"/>
              </a:solidFill>
            </a:endParaRPr>
          </a:p>
        </p:txBody>
      </p:sp>
      <p:sp>
        <p:nvSpPr>
          <p:cNvPr id="6" name="Footer Placeholder 2"/>
          <p:cNvSpPr>
            <a:spLocks noGrp="1"/>
          </p:cNvSpPr>
          <p:nvPr>
            <p:ph type="ftr" sz="quarter" idx="4294967295"/>
          </p:nvPr>
        </p:nvSpPr>
        <p:spPr>
          <a:xfrm>
            <a:off x="2819400" y="6324600"/>
            <a:ext cx="3581400" cy="365760"/>
          </a:xfrm>
          <a:prstGeom prst="rect">
            <a:avLst/>
          </a:prstGeom>
        </p:spPr>
        <p:txBody>
          <a:bodyPr vert="horz" anchor="b"/>
          <a:lstStyle>
            <a:lvl1pPr algn="l" eaLnBrk="1" latinLnBrk="0" hangingPunct="1">
              <a:defRPr kumimoji="0" sz="1200">
                <a:solidFill>
                  <a:srgbClr val="FFFFFF"/>
                </a:solidFill>
              </a:defRPr>
            </a:lvl1pPr>
          </a:lstStyle>
          <a:p>
            <a:pPr algn="ctr"/>
            <a:r>
              <a:rPr lang="en-US" dirty="0" smtClean="0"/>
              <a:t>© 2012  Jewish Healthcare Foundation</a:t>
            </a:r>
            <a:endParaRPr lang="en-US" dirty="0"/>
          </a:p>
        </p:txBody>
      </p:sp>
    </p:spTree>
    <p:extLst>
      <p:ext uri="{BB962C8B-B14F-4D97-AF65-F5344CB8AC3E}">
        <p14:creationId xmlns:p14="http://schemas.microsoft.com/office/powerpoint/2010/main" val="3152212269"/>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119084" y="76200"/>
            <a:ext cx="8872516" cy="6318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Footer Placeholder 2"/>
          <p:cNvSpPr>
            <a:spLocks noGrp="1"/>
          </p:cNvSpPr>
          <p:nvPr>
            <p:ph type="ftr" sz="quarter" idx="4294967295"/>
          </p:nvPr>
        </p:nvSpPr>
        <p:spPr>
          <a:xfrm>
            <a:off x="2819400" y="6324600"/>
            <a:ext cx="3581400" cy="365760"/>
          </a:xfrm>
          <a:prstGeom prst="rect">
            <a:avLst/>
          </a:prstGeom>
        </p:spPr>
        <p:txBody>
          <a:bodyPr vert="horz" anchor="b"/>
          <a:lstStyle>
            <a:lvl1pPr algn="l" eaLnBrk="1" latinLnBrk="0" hangingPunct="1">
              <a:defRPr kumimoji="0" sz="1200">
                <a:solidFill>
                  <a:srgbClr val="FFFFFF"/>
                </a:solidFill>
              </a:defRPr>
            </a:lvl1pPr>
          </a:lstStyle>
          <a:p>
            <a:pPr algn="ctr"/>
            <a:r>
              <a:rPr lang="en-US" dirty="0" smtClean="0"/>
              <a:t>© 2012  Jewish Healthcare Foundation</a:t>
            </a:r>
            <a:endParaRPr lang="en-US" dirty="0"/>
          </a:p>
        </p:txBody>
      </p:sp>
    </p:spTree>
    <p:extLst>
      <p:ext uri="{BB962C8B-B14F-4D97-AF65-F5344CB8AC3E}">
        <p14:creationId xmlns:p14="http://schemas.microsoft.com/office/powerpoint/2010/main" val="563510008"/>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a:xfrm>
            <a:off x="990600" y="0"/>
            <a:ext cx="6965245" cy="1202485"/>
          </a:xfrm>
        </p:spPr>
        <p:txBody>
          <a:bodyPr anchor="ctr">
            <a:normAutofit/>
          </a:bodyPr>
          <a:lstStyle/>
          <a:p>
            <a:pPr eaLnBrk="1" hangingPunct="1"/>
            <a:r>
              <a:rPr lang="en-US" sz="3600" dirty="0" smtClean="0">
                <a:solidFill>
                  <a:schemeClr val="accent3">
                    <a:lumMod val="75000"/>
                  </a:schemeClr>
                </a:solidFill>
              </a:rPr>
              <a:t>Drawing a Process Map</a:t>
            </a:r>
          </a:p>
        </p:txBody>
      </p:sp>
      <p:pic>
        <p:nvPicPr>
          <p:cNvPr id="1086465" name="Picture 1" descr="C:\Users\horwitz\Desktop\Photos\Picture4.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33400" y="1520371"/>
            <a:ext cx="8153400" cy="4270829"/>
          </a:xfrm>
          <a:prstGeom prst="rect">
            <a:avLst/>
          </a:prstGeom>
          <a:noFill/>
        </p:spPr>
      </p:pic>
      <p:sp>
        <p:nvSpPr>
          <p:cNvPr id="4" name="Explosion 1 3"/>
          <p:cNvSpPr/>
          <p:nvPr/>
        </p:nvSpPr>
        <p:spPr>
          <a:xfrm>
            <a:off x="990600" y="2133600"/>
            <a:ext cx="1295400" cy="794456"/>
          </a:xfrm>
          <a:prstGeom prst="irregularSeal1">
            <a:avLst/>
          </a:prstGeom>
          <a:solidFill>
            <a:srgbClr val="FF0000">
              <a:alpha val="59000"/>
            </a:srgbClr>
          </a:solidFill>
          <a:ln>
            <a:solidFill>
              <a:srgbClr val="FF0000">
                <a:alpha val="83000"/>
              </a:srgbClr>
            </a:solidFill>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defRPr/>
            </a:pPr>
            <a:r>
              <a:rPr lang="en-US" sz="1200" dirty="0" smtClean="0">
                <a:solidFill>
                  <a:schemeClr val="tx1"/>
                </a:solidFill>
              </a:rPr>
              <a:t>Improvement </a:t>
            </a:r>
          </a:p>
          <a:p>
            <a:pPr algn="ctr">
              <a:defRPr/>
            </a:pPr>
            <a:r>
              <a:rPr lang="en-US" sz="1200" dirty="0" smtClean="0">
                <a:solidFill>
                  <a:schemeClr val="tx1"/>
                </a:solidFill>
              </a:rPr>
              <a:t>Opportunity</a:t>
            </a:r>
            <a:endParaRPr lang="en-US" sz="1200" dirty="0">
              <a:solidFill>
                <a:schemeClr val="tx1"/>
              </a:solidFill>
            </a:endParaRPr>
          </a:p>
        </p:txBody>
      </p:sp>
      <p:sp>
        <p:nvSpPr>
          <p:cNvPr id="6" name="Explosion 1 5"/>
          <p:cNvSpPr/>
          <p:nvPr/>
        </p:nvSpPr>
        <p:spPr>
          <a:xfrm>
            <a:off x="6781800" y="2133600"/>
            <a:ext cx="1143000" cy="794456"/>
          </a:xfrm>
          <a:prstGeom prst="irregularSeal1">
            <a:avLst/>
          </a:prstGeom>
          <a:solidFill>
            <a:srgbClr val="FF0000">
              <a:alpha val="59000"/>
            </a:srgbClr>
          </a:solidFill>
          <a:ln>
            <a:solidFill>
              <a:srgbClr val="FF0000">
                <a:alpha val="83000"/>
              </a:srgbClr>
            </a:solidFill>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defRPr/>
            </a:pPr>
            <a:r>
              <a:rPr lang="en-US" sz="1200" dirty="0" smtClean="0">
                <a:solidFill>
                  <a:schemeClr val="tx1"/>
                </a:solidFill>
              </a:rPr>
              <a:t>Improvement </a:t>
            </a:r>
          </a:p>
          <a:p>
            <a:pPr algn="ctr">
              <a:defRPr/>
            </a:pPr>
            <a:r>
              <a:rPr lang="en-US" sz="1200" dirty="0" smtClean="0">
                <a:solidFill>
                  <a:schemeClr val="tx1"/>
                </a:solidFill>
              </a:rPr>
              <a:t>Opportunity</a:t>
            </a:r>
            <a:endParaRPr lang="en-US" sz="1200" dirty="0">
              <a:solidFill>
                <a:schemeClr val="tx1"/>
              </a:solidFill>
            </a:endParaRPr>
          </a:p>
        </p:txBody>
      </p:sp>
      <p:sp>
        <p:nvSpPr>
          <p:cNvPr id="7" name="Cloud 6"/>
          <p:cNvSpPr/>
          <p:nvPr/>
        </p:nvSpPr>
        <p:spPr>
          <a:xfrm>
            <a:off x="3429000" y="2209800"/>
            <a:ext cx="1524000" cy="533400"/>
          </a:xfrm>
          <a:prstGeom prst="cloud">
            <a:avLst/>
          </a:prstGeom>
          <a:solidFill>
            <a:srgbClr val="92D050">
              <a:alpha val="59000"/>
            </a:srgbClr>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US" sz="1200" dirty="0" smtClean="0">
                <a:solidFill>
                  <a:schemeClr val="tx1"/>
                </a:solidFill>
              </a:rPr>
              <a:t>Well-functioning aspect of work</a:t>
            </a:r>
            <a:endParaRPr lang="en-US" sz="1200" dirty="0">
              <a:solidFill>
                <a:schemeClr val="tx1"/>
              </a:solidFill>
            </a:endParaRPr>
          </a:p>
        </p:txBody>
      </p:sp>
      <p:sp>
        <p:nvSpPr>
          <p:cNvPr id="8" name="Footer Placeholder 2"/>
          <p:cNvSpPr>
            <a:spLocks noGrp="1"/>
          </p:cNvSpPr>
          <p:nvPr>
            <p:ph type="ftr" sz="quarter" idx="4294967295"/>
          </p:nvPr>
        </p:nvSpPr>
        <p:spPr>
          <a:xfrm>
            <a:off x="2819400" y="6324600"/>
            <a:ext cx="3581400" cy="365760"/>
          </a:xfrm>
          <a:prstGeom prst="rect">
            <a:avLst/>
          </a:prstGeom>
        </p:spPr>
        <p:txBody>
          <a:bodyPr vert="horz" anchor="b"/>
          <a:lstStyle>
            <a:lvl1pPr algn="l" eaLnBrk="1" latinLnBrk="0" hangingPunct="1">
              <a:defRPr kumimoji="0" sz="1200">
                <a:solidFill>
                  <a:srgbClr val="FFFFFF"/>
                </a:solidFill>
              </a:defRPr>
            </a:lvl1pPr>
          </a:lstStyle>
          <a:p>
            <a:pPr algn="ctr"/>
            <a:r>
              <a:rPr lang="en-US" dirty="0" smtClean="0"/>
              <a:t>© 2012  Jewish Healthcare Foundation</a:t>
            </a:r>
            <a:endParaRPr lang="en-US" dirty="0"/>
          </a:p>
        </p:txBody>
      </p:sp>
    </p:spTree>
    <p:extLst>
      <p:ext uri="{BB962C8B-B14F-4D97-AF65-F5344CB8AC3E}">
        <p14:creationId xmlns:p14="http://schemas.microsoft.com/office/powerpoint/2010/main" val="2430693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bg/>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animBg="1"/>
      <p:bldP spid="6" grpId="0" build="allAtOnce" animBg="1"/>
      <p:bldP spid="7" grpId="0"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Process Monitoring Template</a:t>
            </a:r>
            <a:endParaRPr lang="en-US" dirty="0"/>
          </a:p>
        </p:txBody>
      </p:sp>
      <p:sp>
        <p:nvSpPr>
          <p:cNvPr id="3" name="Footer Placeholder 2"/>
          <p:cNvSpPr>
            <a:spLocks noGrp="1"/>
          </p:cNvSpPr>
          <p:nvPr>
            <p:ph type="ftr" sz="quarter" idx="11"/>
          </p:nvPr>
        </p:nvSpPr>
        <p:spPr/>
        <p:txBody>
          <a:bodyPr/>
          <a:lstStyle/>
          <a:p>
            <a:r>
              <a:rPr lang="en-US" smtClean="0"/>
              <a:t>© 2012  Jewish Healthcare Foundation</a:t>
            </a:r>
            <a:endParaRPr lang="en-US" dirty="0"/>
          </a:p>
        </p:txBody>
      </p:sp>
      <p:pic>
        <p:nvPicPr>
          <p:cNvPr id="5" name="Content Placeholder 4"/>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762000" y="1524000"/>
            <a:ext cx="7696200" cy="4844049"/>
          </a:xfrm>
        </p:spPr>
      </p:pic>
    </p:spTree>
    <p:extLst>
      <p:ext uri="{BB962C8B-B14F-4D97-AF65-F5344CB8AC3E}">
        <p14:creationId xmlns:p14="http://schemas.microsoft.com/office/powerpoint/2010/main" val="6627255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839200" cy="758952"/>
          </a:xfrm>
        </p:spPr>
        <p:txBody>
          <a:bodyPr>
            <a:normAutofit fontScale="90000"/>
          </a:bodyPr>
          <a:lstStyle/>
          <a:p>
            <a:pPr>
              <a:defRPr/>
            </a:pPr>
            <a:r>
              <a:rPr lang="en-US" dirty="0" smtClean="0"/>
              <a:t>HIV/AIDS national portrait: </a:t>
            </a:r>
            <a:r>
              <a:rPr lang="en-US" i="1" dirty="0" smtClean="0"/>
              <a:t>Why this is important</a:t>
            </a:r>
            <a:endParaRPr lang="en-US" i="1" dirty="0"/>
          </a:p>
        </p:txBody>
      </p:sp>
      <p:pic>
        <p:nvPicPr>
          <p:cNvPr id="6" name="Picture 2"/>
          <p:cNvPicPr>
            <a:picLocks noGrp="1" noChangeAspect="1" noChangeArrowheads="1"/>
          </p:cNvPicPr>
          <p:nvPr>
            <p:ph sz="quarter" idx="1"/>
          </p:nvPr>
        </p:nvPicPr>
        <p:blipFill>
          <a:blip r:embed="rId3">
            <a:extLst>
              <a:ext uri="{28A0092B-C50C-407E-A947-70E740481C1C}">
                <a14:useLocalDpi xmlns:a14="http://schemas.microsoft.com/office/drawing/2010/main"/>
              </a:ext>
            </a:extLst>
          </a:blip>
          <a:srcRect/>
          <a:stretch>
            <a:fillRect/>
          </a:stretch>
        </p:blipFill>
        <p:spPr bwMode="auto">
          <a:xfrm>
            <a:off x="1524000" y="1447800"/>
            <a:ext cx="6248400" cy="4875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152400" y="6139190"/>
            <a:ext cx="5977919" cy="261610"/>
          </a:xfrm>
          <a:prstGeom prst="rect">
            <a:avLst/>
          </a:prstGeom>
        </p:spPr>
        <p:txBody>
          <a:bodyPr wrap="none">
            <a:spAutoFit/>
          </a:bodyPr>
          <a:lstStyle/>
          <a:p>
            <a:r>
              <a:rPr lang="en-US" sz="1100" dirty="0" smtClean="0"/>
              <a:t>Source: Centers </a:t>
            </a:r>
            <a:r>
              <a:rPr lang="en-US" sz="1100" dirty="0"/>
              <a:t>for Disease Control and </a:t>
            </a:r>
            <a:r>
              <a:rPr lang="en-US" sz="1100" dirty="0" smtClean="0"/>
              <a:t>Prevention, Today’s HIV/AIDS Epidemic, June 2012</a:t>
            </a:r>
            <a:endParaRPr lang="en-US" sz="1100" dirty="0"/>
          </a:p>
        </p:txBody>
      </p:sp>
      <p:sp>
        <p:nvSpPr>
          <p:cNvPr id="8" name="Footer Placeholder 2"/>
          <p:cNvSpPr>
            <a:spLocks noGrp="1"/>
          </p:cNvSpPr>
          <p:nvPr>
            <p:ph type="ftr" sz="quarter" idx="4294967295"/>
          </p:nvPr>
        </p:nvSpPr>
        <p:spPr>
          <a:xfrm>
            <a:off x="2971800" y="6339840"/>
            <a:ext cx="3581400" cy="365760"/>
          </a:xfrm>
          <a:prstGeom prst="rect">
            <a:avLst/>
          </a:prstGeom>
        </p:spPr>
        <p:txBody>
          <a:bodyPr vert="horz" anchor="ctr"/>
          <a:lstStyle>
            <a:lvl1pPr algn="l" eaLnBrk="1" latinLnBrk="0" hangingPunct="1">
              <a:defRPr kumimoji="0" sz="1200">
                <a:solidFill>
                  <a:srgbClr val="FFFFFF"/>
                </a:solidFill>
              </a:defRPr>
            </a:lvl1pPr>
          </a:lstStyle>
          <a:p>
            <a:pPr algn="ctr"/>
            <a:r>
              <a:rPr lang="en-US" dirty="0" smtClean="0"/>
              <a:t>© 2012  Jewish Healthcare Foundation</a:t>
            </a:r>
            <a:endParaRPr lang="en-US" dirty="0"/>
          </a:p>
        </p:txBody>
      </p:sp>
    </p:spTree>
    <p:extLst>
      <p:ext uri="{BB962C8B-B14F-4D97-AF65-F5344CB8AC3E}">
        <p14:creationId xmlns:p14="http://schemas.microsoft.com/office/powerpoint/2010/main" val="1262651517"/>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8080" y="304800"/>
            <a:ext cx="8534400" cy="758952"/>
          </a:xfrm>
        </p:spPr>
        <p:txBody>
          <a:bodyPr>
            <a:normAutofit fontScale="90000"/>
          </a:bodyPr>
          <a:lstStyle/>
          <a:p>
            <a:r>
              <a:rPr lang="en-US" dirty="0" smtClean="0"/>
              <a:t>Seeing with new eyes: </a:t>
            </a:r>
            <a:br>
              <a:rPr lang="en-US" dirty="0" smtClean="0"/>
            </a:br>
            <a:r>
              <a:rPr lang="en-US" dirty="0" smtClean="0"/>
              <a:t>Training leads to new and improved processes</a:t>
            </a:r>
            <a:endParaRPr lang="en-US" dirty="0"/>
          </a:p>
        </p:txBody>
      </p:sp>
      <p:sp>
        <p:nvSpPr>
          <p:cNvPr id="3" name="Content Placeholder 2"/>
          <p:cNvSpPr>
            <a:spLocks noGrp="1"/>
          </p:cNvSpPr>
          <p:nvPr>
            <p:ph sz="quarter" idx="1"/>
          </p:nvPr>
        </p:nvSpPr>
        <p:spPr>
          <a:xfrm>
            <a:off x="152400" y="1600200"/>
            <a:ext cx="3048000" cy="4800600"/>
          </a:xfrm>
        </p:spPr>
        <p:txBody>
          <a:bodyPr>
            <a:normAutofit/>
          </a:bodyPr>
          <a:lstStyle/>
          <a:p>
            <a:r>
              <a:rPr lang="en-US" dirty="0" smtClean="0"/>
              <a:t>New patient rooming process established at clinic</a:t>
            </a:r>
            <a:endParaRPr lang="en-US" dirty="0"/>
          </a:p>
          <a:p>
            <a:pPr lvl="1">
              <a:buClr>
                <a:schemeClr val="accent2">
                  <a:lumMod val="75000"/>
                </a:schemeClr>
              </a:buClr>
            </a:pPr>
            <a:r>
              <a:rPr lang="en-US" dirty="0" smtClean="0"/>
              <a:t>August 2011</a:t>
            </a:r>
          </a:p>
          <a:p>
            <a:r>
              <a:rPr lang="en-US" dirty="0" smtClean="0"/>
              <a:t>New process during hospitalization </a:t>
            </a:r>
          </a:p>
          <a:p>
            <a:pPr lvl="1">
              <a:buClr>
                <a:schemeClr val="accent2">
                  <a:lumMod val="75000"/>
                </a:schemeClr>
              </a:buClr>
            </a:pPr>
            <a:r>
              <a:rPr lang="en-US" dirty="0" smtClean="0"/>
              <a:t>September 2011</a:t>
            </a:r>
          </a:p>
          <a:p>
            <a:pPr lvl="1"/>
            <a:endParaRPr lang="en-US" dirty="0" smtClean="0"/>
          </a:p>
        </p:txBody>
      </p:sp>
      <p:pic>
        <p:nvPicPr>
          <p:cNvPr id="11" name="Content Placeholder 3"/>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048000" y="1368271"/>
            <a:ext cx="5837716" cy="4727729"/>
          </a:xfrm>
          <a:prstGeom prst="rect">
            <a:avLst/>
          </a:prstGeom>
          <a:ln>
            <a:noFill/>
          </a:ln>
          <a:effectLst>
            <a:outerShdw blurRad="292100" dist="139700" dir="2700000" algn="tl" rotWithShape="0">
              <a:srgbClr val="333333">
                <a:alpha val="65000"/>
              </a:srgbClr>
            </a:outerShdw>
          </a:effectLst>
        </p:spPr>
      </p:pic>
      <p:sp>
        <p:nvSpPr>
          <p:cNvPr id="6" name="Footer Placeholder 2"/>
          <p:cNvSpPr>
            <a:spLocks noGrp="1"/>
          </p:cNvSpPr>
          <p:nvPr>
            <p:ph type="ftr" sz="quarter" idx="4294967295"/>
          </p:nvPr>
        </p:nvSpPr>
        <p:spPr>
          <a:xfrm>
            <a:off x="2590800" y="6400800"/>
            <a:ext cx="3581400" cy="365760"/>
          </a:xfrm>
          <a:prstGeom prst="rect">
            <a:avLst/>
          </a:prstGeom>
        </p:spPr>
        <p:txBody>
          <a:bodyPr vert="horz"/>
          <a:lstStyle>
            <a:lvl1pPr algn="l" eaLnBrk="1" latinLnBrk="0" hangingPunct="1">
              <a:defRPr kumimoji="0" sz="1200">
                <a:solidFill>
                  <a:srgbClr val="FFFFFF"/>
                </a:solidFill>
              </a:defRPr>
            </a:lvl1pPr>
          </a:lstStyle>
          <a:p>
            <a:pPr algn="ctr"/>
            <a:r>
              <a:rPr lang="en-US" dirty="0" smtClean="0"/>
              <a:t>© 2012  Jewish Healthcare Foundation</a:t>
            </a:r>
            <a:endParaRPr lang="en-US" dirty="0"/>
          </a:p>
        </p:txBody>
      </p:sp>
    </p:spTree>
    <p:extLst>
      <p:ext uri="{BB962C8B-B14F-4D97-AF65-F5344CB8AC3E}">
        <p14:creationId xmlns:p14="http://schemas.microsoft.com/office/powerpoint/2010/main" val="908430690"/>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Hospital Census Database</a:t>
            </a:r>
            <a:endParaRPr lang="en-US" dirty="0"/>
          </a:p>
        </p:txBody>
      </p:sp>
      <p:sp>
        <p:nvSpPr>
          <p:cNvPr id="3" name="Footer Placeholder 2"/>
          <p:cNvSpPr>
            <a:spLocks noGrp="1"/>
          </p:cNvSpPr>
          <p:nvPr>
            <p:ph type="ftr" sz="quarter" idx="11"/>
          </p:nvPr>
        </p:nvSpPr>
        <p:spPr>
          <a:xfrm>
            <a:off x="2743200" y="6403625"/>
            <a:ext cx="3581400" cy="365760"/>
          </a:xfrm>
        </p:spPr>
        <p:txBody>
          <a:bodyPr/>
          <a:lstStyle/>
          <a:p>
            <a:pPr algn="ctr"/>
            <a:r>
              <a:rPr lang="en-US" dirty="0" smtClean="0"/>
              <a:t>© 2012  Jewish Healthcare Foundation</a:t>
            </a:r>
            <a:endParaRPr lang="en-US"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9482" y="1600200"/>
            <a:ext cx="8755917" cy="4591350"/>
          </a:xfrm>
          <a:prstGeom prst="rect">
            <a:avLst/>
          </a:prstGeom>
        </p:spPr>
      </p:pic>
    </p:spTree>
    <p:extLst>
      <p:ext uri="{BB962C8B-B14F-4D97-AF65-F5344CB8AC3E}">
        <p14:creationId xmlns:p14="http://schemas.microsoft.com/office/powerpoint/2010/main" val="97413174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Telephone Follow-Up Prompt</a:t>
            </a:r>
            <a:endParaRPr lang="en-US" dirty="0"/>
          </a:p>
        </p:txBody>
      </p:sp>
      <p:sp>
        <p:nvSpPr>
          <p:cNvPr id="3" name="Footer Placeholder 2"/>
          <p:cNvSpPr>
            <a:spLocks noGrp="1"/>
          </p:cNvSpPr>
          <p:nvPr>
            <p:ph type="ftr" sz="quarter" idx="11"/>
          </p:nvPr>
        </p:nvSpPr>
        <p:spPr/>
        <p:txBody>
          <a:bodyPr/>
          <a:lstStyle/>
          <a:p>
            <a:pPr algn="ctr"/>
            <a:r>
              <a:rPr lang="en-US" dirty="0" smtClean="0"/>
              <a:t>© 2012  Jewish Healthcare Foundation</a:t>
            </a:r>
            <a:endParaRPr lang="en-US" dirty="0"/>
          </a:p>
        </p:txBody>
      </p:sp>
      <p:graphicFrame>
        <p:nvGraphicFramePr>
          <p:cNvPr id="8" name="Content Placeholder 7"/>
          <p:cNvGraphicFramePr>
            <a:graphicFrameLocks noGrp="1" noChangeAspect="1"/>
          </p:cNvGraphicFramePr>
          <p:nvPr>
            <p:ph sz="quarter" idx="1"/>
            <p:extLst>
              <p:ext uri="{D42A27DB-BD31-4B8C-83A1-F6EECF244321}">
                <p14:modId xmlns:p14="http://schemas.microsoft.com/office/powerpoint/2010/main" val="3186347735"/>
              </p:ext>
            </p:extLst>
          </p:nvPr>
        </p:nvGraphicFramePr>
        <p:xfrm>
          <a:off x="1506538" y="1778000"/>
          <a:ext cx="6092825" cy="4062413"/>
        </p:xfrm>
        <a:graphic>
          <a:graphicData uri="http://schemas.openxmlformats.org/presentationml/2006/ole">
            <mc:AlternateContent xmlns:mc="http://schemas.openxmlformats.org/markup-compatibility/2006">
              <mc:Choice xmlns:v="urn:schemas-microsoft-com:vml" Requires="v">
                <p:oleObj spid="_x0000_s12358" name="Document" r:id="rId4" imgW="6092517" imgH="4063040" progId="Word.Document.12">
                  <p:embed/>
                </p:oleObj>
              </mc:Choice>
              <mc:Fallback>
                <p:oleObj name="Document" r:id="rId4" imgW="6092517" imgH="4063040" progId="Word.Document.12">
                  <p:embed/>
                  <p:pic>
                    <p:nvPicPr>
                      <p:cNvPr id="0" name=""/>
                      <p:cNvPicPr/>
                      <p:nvPr/>
                    </p:nvPicPr>
                    <p:blipFill>
                      <a:blip r:embed="rId5"/>
                      <a:stretch>
                        <a:fillRect/>
                      </a:stretch>
                    </p:blipFill>
                    <p:spPr>
                      <a:xfrm>
                        <a:off x="1506538" y="1778000"/>
                        <a:ext cx="6092825" cy="4062413"/>
                      </a:xfrm>
                      <a:prstGeom prst="rect">
                        <a:avLst/>
                      </a:prstGeom>
                    </p:spPr>
                  </p:pic>
                </p:oleObj>
              </mc:Fallback>
            </mc:AlternateContent>
          </a:graphicData>
        </a:graphic>
      </p:graphicFrame>
      <p:graphicFrame>
        <p:nvGraphicFramePr>
          <p:cNvPr id="9" name="Content Placeholder 8"/>
          <p:cNvGraphicFramePr>
            <a:graphicFrameLocks noGrp="1" noChangeAspect="1"/>
          </p:cNvGraphicFramePr>
          <p:nvPr>
            <p:ph sz="half" idx="4294967295"/>
            <p:extLst>
              <p:ext uri="{D42A27DB-BD31-4B8C-83A1-F6EECF244321}">
                <p14:modId xmlns:p14="http://schemas.microsoft.com/office/powerpoint/2010/main" val="1651616926"/>
              </p:ext>
            </p:extLst>
          </p:nvPr>
        </p:nvGraphicFramePr>
        <p:xfrm>
          <a:off x="2755900" y="1524000"/>
          <a:ext cx="3554413" cy="4743450"/>
        </p:xfrm>
        <a:graphic>
          <a:graphicData uri="http://schemas.openxmlformats.org/presentationml/2006/ole">
            <mc:AlternateContent xmlns:mc="http://schemas.openxmlformats.org/markup-compatibility/2006">
              <mc:Choice xmlns:v="urn:schemas-microsoft-com:vml" Requires="v">
                <p:oleObj spid="_x0000_s12359" name="Document" r:id="rId6" imgW="6643278" imgH="8866058" progId="Word.Document.12">
                  <p:embed/>
                </p:oleObj>
              </mc:Choice>
              <mc:Fallback>
                <p:oleObj name="Document" r:id="rId6" imgW="6643278" imgH="8866058" progId="Word.Document.12">
                  <p:embed/>
                  <p:pic>
                    <p:nvPicPr>
                      <p:cNvPr id="0" name=""/>
                      <p:cNvPicPr/>
                      <p:nvPr/>
                    </p:nvPicPr>
                    <p:blipFill>
                      <a:blip r:embed="rId7"/>
                      <a:stretch>
                        <a:fillRect/>
                      </a:stretch>
                    </p:blipFill>
                    <p:spPr>
                      <a:xfrm>
                        <a:off x="2755900" y="1524000"/>
                        <a:ext cx="3554413" cy="4743450"/>
                      </a:xfrm>
                      <a:prstGeom prst="rect">
                        <a:avLst/>
                      </a:prstGeom>
                    </p:spPr>
                  </p:pic>
                </p:oleObj>
              </mc:Fallback>
            </mc:AlternateContent>
          </a:graphicData>
        </a:graphic>
      </p:graphicFrame>
    </p:spTree>
    <p:extLst>
      <p:ext uri="{BB962C8B-B14F-4D97-AF65-F5344CB8AC3E}">
        <p14:creationId xmlns:p14="http://schemas.microsoft.com/office/powerpoint/2010/main" val="396471383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needs should be assessed?</a:t>
            </a:r>
            <a:endParaRPr lang="en-US" dirty="0"/>
          </a:p>
        </p:txBody>
      </p:sp>
      <p:sp>
        <p:nvSpPr>
          <p:cNvPr id="3" name="Footer Placeholder 2"/>
          <p:cNvSpPr>
            <a:spLocks noGrp="1"/>
          </p:cNvSpPr>
          <p:nvPr>
            <p:ph type="ftr" sz="quarter" idx="11"/>
          </p:nvPr>
        </p:nvSpPr>
        <p:spPr/>
        <p:txBody>
          <a:bodyPr/>
          <a:lstStyle/>
          <a:p>
            <a:r>
              <a:rPr lang="en-US" smtClean="0"/>
              <a:t>© 2012  Jewish Healthcare Foundation</a:t>
            </a:r>
            <a:endParaRPr lang="en-US" dirty="0"/>
          </a:p>
        </p:txBody>
      </p:sp>
      <p:sp>
        <p:nvSpPr>
          <p:cNvPr id="4" name="Content Placeholder 3"/>
          <p:cNvSpPr>
            <a:spLocks noGrp="1"/>
          </p:cNvSpPr>
          <p:nvPr>
            <p:ph sz="quarter" idx="1"/>
          </p:nvPr>
        </p:nvSpPr>
        <p:spPr>
          <a:xfrm>
            <a:off x="301752" y="1524000"/>
            <a:ext cx="8503920" cy="4572000"/>
          </a:xfrm>
        </p:spPr>
        <p:txBody>
          <a:bodyPr/>
          <a:lstStyle/>
          <a:p>
            <a:pPr lvl="0"/>
            <a:r>
              <a:rPr lang="en-US" dirty="0" smtClean="0"/>
              <a:t>Perception of overall condition</a:t>
            </a:r>
          </a:p>
          <a:p>
            <a:pPr lvl="0"/>
            <a:r>
              <a:rPr lang="en-US" dirty="0" smtClean="0"/>
              <a:t>Patient’s </a:t>
            </a:r>
            <a:r>
              <a:rPr lang="en-US" dirty="0"/>
              <a:t>knowledge of who to contact in case of an emergency or problem</a:t>
            </a:r>
          </a:p>
          <a:p>
            <a:pPr lvl="0"/>
            <a:r>
              <a:rPr lang="en-US" dirty="0"/>
              <a:t>Medication discrepancies</a:t>
            </a:r>
          </a:p>
          <a:p>
            <a:pPr lvl="0"/>
            <a:r>
              <a:rPr lang="en-US" dirty="0"/>
              <a:t>Follow-up appointments</a:t>
            </a:r>
          </a:p>
          <a:p>
            <a:pPr lvl="0"/>
            <a:r>
              <a:rPr lang="en-US" dirty="0"/>
              <a:t>Review of essential equipment needs</a:t>
            </a:r>
          </a:p>
          <a:p>
            <a:pPr lvl="0"/>
            <a:r>
              <a:rPr lang="en-US" dirty="0"/>
              <a:t>Caregiver status</a:t>
            </a:r>
          </a:p>
          <a:p>
            <a:pPr lvl="0"/>
            <a:r>
              <a:rPr lang="en-US" dirty="0"/>
              <a:t>Living situation</a:t>
            </a:r>
          </a:p>
          <a:p>
            <a:pPr lvl="0"/>
            <a:r>
              <a:rPr lang="en-US" dirty="0"/>
              <a:t>Emergency plan</a:t>
            </a:r>
          </a:p>
          <a:p>
            <a:endParaRPr lang="en-US" dirty="0"/>
          </a:p>
        </p:txBody>
      </p:sp>
      <p:sp>
        <p:nvSpPr>
          <p:cNvPr id="5" name="TextBox 4"/>
          <p:cNvSpPr txBox="1"/>
          <p:nvPr/>
        </p:nvSpPr>
        <p:spPr>
          <a:xfrm>
            <a:off x="304800" y="5896058"/>
            <a:ext cx="8534400" cy="400110"/>
          </a:xfrm>
          <a:prstGeom prst="rect">
            <a:avLst/>
          </a:prstGeom>
          <a:noFill/>
        </p:spPr>
        <p:txBody>
          <a:bodyPr wrap="square" rtlCol="0">
            <a:spAutoFit/>
          </a:bodyPr>
          <a:lstStyle/>
          <a:p>
            <a:r>
              <a:rPr lang="en-US" sz="1000" dirty="0" smtClean="0"/>
              <a:t>Source: </a:t>
            </a:r>
            <a:r>
              <a:rPr lang="en-US" sz="1000" dirty="0" err="1"/>
              <a:t>Henriksen</a:t>
            </a:r>
            <a:r>
              <a:rPr lang="en-US" sz="1000" dirty="0"/>
              <a:t>, K., Battles, J. B., &amp; Marks, E. S. (Eds.). (2005). Seamless care: Safe patient transitions from hospital to home. </a:t>
            </a:r>
            <a:r>
              <a:rPr lang="en-US" sz="1000" i="1" dirty="0"/>
              <a:t>Advances in patient safety: From research to implementation</a:t>
            </a:r>
            <a:r>
              <a:rPr lang="en-US" sz="1000" dirty="0"/>
              <a:t> (pp. 79-98). </a:t>
            </a:r>
            <a:endParaRPr lang="en-US" sz="1000" dirty="0"/>
          </a:p>
        </p:txBody>
      </p:sp>
    </p:spTree>
    <p:extLst>
      <p:ext uri="{BB962C8B-B14F-4D97-AF65-F5344CB8AC3E}">
        <p14:creationId xmlns:p14="http://schemas.microsoft.com/office/powerpoint/2010/main" val="418408817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Process Results</a:t>
            </a:r>
            <a:endParaRPr lang="en-US" dirty="0"/>
          </a:p>
        </p:txBody>
      </p:sp>
      <p:sp>
        <p:nvSpPr>
          <p:cNvPr id="3" name="Footer Placeholder 2"/>
          <p:cNvSpPr>
            <a:spLocks noGrp="1"/>
          </p:cNvSpPr>
          <p:nvPr>
            <p:ph type="ftr" sz="quarter" idx="11"/>
          </p:nvPr>
        </p:nvSpPr>
        <p:spPr/>
        <p:txBody>
          <a:bodyPr/>
          <a:lstStyle/>
          <a:p>
            <a:r>
              <a:rPr lang="en-US" smtClean="0"/>
              <a:t>© 2012  Jewish Healthcare Foundation</a:t>
            </a:r>
            <a:endParaRPr lang="en-US" dirty="0"/>
          </a:p>
        </p:txBody>
      </p:sp>
      <p:pic>
        <p:nvPicPr>
          <p:cNvPr id="5" name="Content Placeholder 4"/>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1371600" y="1524000"/>
            <a:ext cx="6324600" cy="4741554"/>
          </a:xfrm>
        </p:spPr>
      </p:pic>
    </p:spTree>
    <p:extLst>
      <p:ext uri="{BB962C8B-B14F-4D97-AF65-F5344CB8AC3E}">
        <p14:creationId xmlns:p14="http://schemas.microsoft.com/office/powerpoint/2010/main" val="197200252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Encouraging results through March 2012</a:t>
            </a:r>
            <a:endParaRPr lang="en-US" sz="3600" dirty="0"/>
          </a:p>
        </p:txBody>
      </p:sp>
      <p:graphicFrame>
        <p:nvGraphicFramePr>
          <p:cNvPr id="4" name="Content Placeholder 3"/>
          <p:cNvGraphicFramePr>
            <a:graphicFrameLocks noGrp="1"/>
          </p:cNvGraphicFramePr>
          <p:nvPr>
            <p:ph sz="quarter" idx="1"/>
            <p:extLst>
              <p:ext uri="{D42A27DB-BD31-4B8C-83A1-F6EECF244321}">
                <p14:modId xmlns:p14="http://schemas.microsoft.com/office/powerpoint/2010/main" val="2423111298"/>
              </p:ext>
            </p:extLst>
          </p:nvPr>
        </p:nvGraphicFramePr>
        <p:xfrm>
          <a:off x="228600" y="1447800"/>
          <a:ext cx="8504238" cy="4572000"/>
        </p:xfrm>
        <a:graphic>
          <a:graphicData uri="http://schemas.openxmlformats.org/drawingml/2006/chart">
            <c:chart xmlns:c="http://schemas.openxmlformats.org/drawingml/2006/chart" xmlns:r="http://schemas.openxmlformats.org/officeDocument/2006/relationships" r:id="rId3"/>
          </a:graphicData>
        </a:graphic>
      </p:graphicFrame>
      <p:sp>
        <p:nvSpPr>
          <p:cNvPr id="6" name="Footer Placeholder 2"/>
          <p:cNvSpPr>
            <a:spLocks noGrp="1"/>
          </p:cNvSpPr>
          <p:nvPr>
            <p:ph type="ftr" sz="quarter" idx="4294967295"/>
          </p:nvPr>
        </p:nvSpPr>
        <p:spPr>
          <a:xfrm>
            <a:off x="2667000" y="6416040"/>
            <a:ext cx="3581400" cy="365760"/>
          </a:xfrm>
          <a:prstGeom prst="rect">
            <a:avLst/>
          </a:prstGeom>
        </p:spPr>
        <p:txBody>
          <a:bodyPr vert="horz"/>
          <a:lstStyle>
            <a:lvl1pPr algn="l" eaLnBrk="1" latinLnBrk="0" hangingPunct="1">
              <a:defRPr kumimoji="0" sz="1200">
                <a:solidFill>
                  <a:srgbClr val="FFFFFF"/>
                </a:solidFill>
              </a:defRPr>
            </a:lvl1pPr>
          </a:lstStyle>
          <a:p>
            <a:pPr algn="ctr"/>
            <a:r>
              <a:rPr lang="en-US" dirty="0" smtClean="0"/>
              <a:t>© 2012  Jewish Healthcare Foundation</a:t>
            </a:r>
            <a:endParaRPr lang="en-US" dirty="0"/>
          </a:p>
        </p:txBody>
      </p:sp>
    </p:spTree>
    <p:extLst>
      <p:ext uri="{BB962C8B-B14F-4D97-AF65-F5344CB8AC3E}">
        <p14:creationId xmlns:p14="http://schemas.microsoft.com/office/powerpoint/2010/main" val="2633536804"/>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689848" cy="758952"/>
          </a:xfrm>
        </p:spPr>
        <p:txBody>
          <a:bodyPr>
            <a:normAutofit fontScale="90000"/>
          </a:bodyPr>
          <a:lstStyle/>
          <a:p>
            <a:r>
              <a:rPr lang="en-US" sz="3600" dirty="0" smtClean="0">
                <a:solidFill>
                  <a:schemeClr val="accent3">
                    <a:lumMod val="75000"/>
                  </a:schemeClr>
                </a:solidFill>
              </a:rPr>
              <a:t>New Opportunities: The Social Worker Role </a:t>
            </a:r>
            <a:endParaRPr lang="en-US" sz="3600" dirty="0">
              <a:solidFill>
                <a:schemeClr val="accent3">
                  <a:lumMod val="75000"/>
                </a:schemeClr>
              </a:solidFill>
            </a:endParaRPr>
          </a:p>
        </p:txBody>
      </p:sp>
      <p:sp>
        <p:nvSpPr>
          <p:cNvPr id="3" name="Content Placeholder 2"/>
          <p:cNvSpPr>
            <a:spLocks noGrp="1"/>
          </p:cNvSpPr>
          <p:nvPr>
            <p:ph sz="quarter" idx="1"/>
          </p:nvPr>
        </p:nvSpPr>
        <p:spPr>
          <a:xfrm>
            <a:off x="4953000" y="3200400"/>
            <a:ext cx="3886200" cy="2971800"/>
          </a:xfrm>
        </p:spPr>
        <p:txBody>
          <a:bodyPr>
            <a:normAutofit/>
          </a:bodyPr>
          <a:lstStyle/>
          <a:p>
            <a:r>
              <a:rPr lang="en-US" sz="2400" dirty="0" smtClean="0"/>
              <a:t>Case Management </a:t>
            </a:r>
          </a:p>
          <a:p>
            <a:pPr lvl="1">
              <a:buFont typeface="Courier New" pitchFamily="49" charset="0"/>
              <a:buChar char="o"/>
            </a:pPr>
            <a:r>
              <a:rPr lang="en-US" sz="2000" dirty="0" smtClean="0"/>
              <a:t>Defining role and organizational structure</a:t>
            </a:r>
          </a:p>
          <a:p>
            <a:r>
              <a:rPr lang="en-US" sz="2400" dirty="0" smtClean="0"/>
              <a:t>Social Work Team</a:t>
            </a:r>
          </a:p>
          <a:p>
            <a:pPr lvl="1">
              <a:buFont typeface="Courier New" pitchFamily="49" charset="0"/>
              <a:buChar char="o"/>
            </a:pPr>
            <a:r>
              <a:rPr lang="en-US" sz="2000" dirty="0"/>
              <a:t>W</a:t>
            </a:r>
            <a:r>
              <a:rPr lang="en-US" sz="2000" dirty="0" smtClean="0"/>
              <a:t>ork flow redesign</a:t>
            </a:r>
          </a:p>
          <a:p>
            <a:pPr lvl="1">
              <a:buFont typeface="Courier New" pitchFamily="49" charset="0"/>
              <a:buChar char="o"/>
            </a:pPr>
            <a:r>
              <a:rPr lang="en-US" sz="2000" dirty="0" smtClean="0"/>
              <a:t>Interdisciplinary teams</a:t>
            </a:r>
          </a:p>
          <a:p>
            <a:pPr marL="274320" lvl="1" indent="0">
              <a:buNone/>
            </a:pPr>
            <a:endParaRPr lang="en-US" sz="2400" dirty="0" smtClean="0"/>
          </a:p>
          <a:p>
            <a:pPr lvl="1"/>
            <a:endParaRPr lang="en-US" sz="2400" dirty="0" smtClean="0"/>
          </a:p>
          <a:p>
            <a:endParaRPr lang="en-US" sz="2800" dirty="0"/>
          </a:p>
        </p:txBody>
      </p:sp>
      <p:pic>
        <p:nvPicPr>
          <p:cNvPr id="4098" name="Picture 2" descr="D:\DCIM\100NIKON\DSCN0592.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416129" y="1371600"/>
            <a:ext cx="2356271" cy="176720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8" name="Content Placeholder 2"/>
          <p:cNvSpPr txBox="1">
            <a:spLocks/>
          </p:cNvSpPr>
          <p:nvPr/>
        </p:nvSpPr>
        <p:spPr>
          <a:xfrm>
            <a:off x="377952" y="1371600"/>
            <a:ext cx="4498848" cy="4572000"/>
          </a:xfrm>
          <a:prstGeom prst="rect">
            <a:avLst/>
          </a:prstGeom>
        </p:spPr>
        <p:txBody>
          <a:bodyPr vert="horz">
            <a:noAutofit/>
          </a:bodyPr>
          <a:lst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r>
              <a:rPr lang="en-US" sz="2800" dirty="0" smtClean="0"/>
              <a:t>Social Workers as a catalyst for change</a:t>
            </a:r>
          </a:p>
          <a:p>
            <a:pPr lvl="1">
              <a:buFont typeface="Courier New" pitchFamily="49" charset="0"/>
              <a:buChar char="o"/>
            </a:pPr>
            <a:r>
              <a:rPr lang="en-US" sz="2400" dirty="0" smtClean="0"/>
              <a:t>As a care manager/peer leader</a:t>
            </a:r>
          </a:p>
          <a:p>
            <a:pPr lvl="1">
              <a:buFont typeface="Courier New" pitchFamily="49" charset="0"/>
              <a:buChar char="o"/>
            </a:pPr>
            <a:r>
              <a:rPr lang="en-US" sz="2400" dirty="0" smtClean="0"/>
              <a:t>As a connection to the community</a:t>
            </a:r>
          </a:p>
          <a:p>
            <a:pPr>
              <a:buFont typeface="Georgia" pitchFamily="18" charset="0"/>
              <a:buChar char="●"/>
            </a:pPr>
            <a:r>
              <a:rPr lang="en-US" sz="2800" dirty="0" smtClean="0"/>
              <a:t>Micro and Macro level</a:t>
            </a:r>
          </a:p>
          <a:p>
            <a:pPr lvl="1">
              <a:buFont typeface="Courier New" pitchFamily="49" charset="0"/>
              <a:buChar char="o"/>
            </a:pPr>
            <a:r>
              <a:rPr lang="en-US" sz="2400" dirty="0" smtClean="0"/>
              <a:t>Bridging the patient to care</a:t>
            </a:r>
          </a:p>
          <a:p>
            <a:pPr lvl="2">
              <a:buFont typeface="Courier New" pitchFamily="49" charset="0"/>
              <a:buChar char="o"/>
            </a:pPr>
            <a:r>
              <a:rPr lang="en-US" dirty="0" smtClean="0"/>
              <a:t>Lost to Care</a:t>
            </a:r>
          </a:p>
          <a:p>
            <a:pPr lvl="1">
              <a:buFont typeface="Courier New" pitchFamily="49" charset="0"/>
              <a:buChar char="o"/>
            </a:pPr>
            <a:r>
              <a:rPr lang="en-US" sz="2400" dirty="0" smtClean="0"/>
              <a:t>Linking the hospital to the community</a:t>
            </a:r>
          </a:p>
          <a:p>
            <a:endParaRPr lang="en-US" sz="3200" dirty="0"/>
          </a:p>
        </p:txBody>
      </p:sp>
      <p:sp>
        <p:nvSpPr>
          <p:cNvPr id="6" name="Footer Placeholder 2"/>
          <p:cNvSpPr>
            <a:spLocks noGrp="1"/>
          </p:cNvSpPr>
          <p:nvPr>
            <p:ph type="ftr" sz="quarter" idx="4294967295"/>
          </p:nvPr>
        </p:nvSpPr>
        <p:spPr>
          <a:xfrm>
            <a:off x="2590800" y="6400800"/>
            <a:ext cx="3581400" cy="365760"/>
          </a:xfrm>
          <a:prstGeom prst="rect">
            <a:avLst/>
          </a:prstGeom>
        </p:spPr>
        <p:txBody>
          <a:bodyPr vert="horz"/>
          <a:lstStyle>
            <a:lvl1pPr algn="l" eaLnBrk="1" latinLnBrk="0" hangingPunct="1">
              <a:defRPr kumimoji="0" sz="1200">
                <a:solidFill>
                  <a:srgbClr val="FFFFFF"/>
                </a:solidFill>
              </a:defRPr>
            </a:lvl1pPr>
          </a:lstStyle>
          <a:p>
            <a:pPr algn="ctr"/>
            <a:r>
              <a:rPr lang="en-US" dirty="0" smtClean="0"/>
              <a:t>© 2012  Jewish Healthcare Foundation</a:t>
            </a:r>
            <a:endParaRPr lang="en-US" dirty="0"/>
          </a:p>
        </p:txBody>
      </p:sp>
    </p:spTree>
    <p:extLst>
      <p:ext uri="{BB962C8B-B14F-4D97-AF65-F5344CB8AC3E}">
        <p14:creationId xmlns:p14="http://schemas.microsoft.com/office/powerpoint/2010/main" val="1603956976"/>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Challenges tackled</a:t>
            </a:r>
            <a:endParaRPr lang="en-US" sz="3600" dirty="0"/>
          </a:p>
        </p:txBody>
      </p:sp>
      <p:sp>
        <p:nvSpPr>
          <p:cNvPr id="3" name="Content Placeholder 2"/>
          <p:cNvSpPr>
            <a:spLocks noGrp="1"/>
          </p:cNvSpPr>
          <p:nvPr>
            <p:ph sz="quarter" idx="1"/>
          </p:nvPr>
        </p:nvSpPr>
        <p:spPr>
          <a:xfrm>
            <a:off x="457200" y="1600200"/>
            <a:ext cx="3341081" cy="4724400"/>
          </a:xfrm>
        </p:spPr>
        <p:txBody>
          <a:bodyPr>
            <a:normAutofit/>
          </a:bodyPr>
          <a:lstStyle/>
          <a:p>
            <a:r>
              <a:rPr lang="en-US" dirty="0" smtClean="0"/>
              <a:t>Communicated </a:t>
            </a:r>
            <a:r>
              <a:rPr lang="en-US" dirty="0"/>
              <a:t>the value of the </a:t>
            </a:r>
            <a:r>
              <a:rPr lang="en-US" dirty="0" smtClean="0"/>
              <a:t>Lean </a:t>
            </a:r>
            <a:r>
              <a:rPr lang="en-US" dirty="0"/>
              <a:t>approach </a:t>
            </a:r>
            <a:endParaRPr lang="en-US" dirty="0" smtClean="0"/>
          </a:p>
          <a:p>
            <a:r>
              <a:rPr lang="en-US" dirty="0" smtClean="0"/>
              <a:t>Developed leadership in the clinic </a:t>
            </a:r>
          </a:p>
          <a:p>
            <a:r>
              <a:rPr lang="en-US" dirty="0" smtClean="0"/>
              <a:t>Created contacts </a:t>
            </a:r>
            <a:r>
              <a:rPr lang="en-US" dirty="0"/>
              <a:t>and connections to the hospital</a:t>
            </a:r>
          </a:p>
          <a:p>
            <a:pPr marL="0" indent="0">
              <a:buNone/>
            </a:pPr>
            <a:endParaRPr lang="en-US" dirty="0" smtClean="0"/>
          </a:p>
          <a:p>
            <a:endParaRPr lang="en-US" dirty="0" smtClean="0"/>
          </a:p>
        </p:txBody>
      </p:sp>
      <p:pic>
        <p:nvPicPr>
          <p:cNvPr id="33794" name="Picture 2" descr="http://latimesblogs.latimes.com/photos/uncategorized/2008/12/08/troy_polamalu.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798281" y="1981200"/>
            <a:ext cx="5040919" cy="32766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6" name="Footer Placeholder 2"/>
          <p:cNvSpPr>
            <a:spLocks noGrp="1"/>
          </p:cNvSpPr>
          <p:nvPr>
            <p:ph type="ftr" sz="quarter" idx="4294967295"/>
          </p:nvPr>
        </p:nvSpPr>
        <p:spPr>
          <a:xfrm>
            <a:off x="2590800" y="6400800"/>
            <a:ext cx="3581400" cy="365760"/>
          </a:xfrm>
          <a:prstGeom prst="rect">
            <a:avLst/>
          </a:prstGeom>
        </p:spPr>
        <p:txBody>
          <a:bodyPr vert="horz"/>
          <a:lstStyle>
            <a:lvl1pPr algn="l" eaLnBrk="1" latinLnBrk="0" hangingPunct="1">
              <a:defRPr kumimoji="0" sz="1200">
                <a:solidFill>
                  <a:srgbClr val="FFFFFF"/>
                </a:solidFill>
              </a:defRPr>
            </a:lvl1pPr>
          </a:lstStyle>
          <a:p>
            <a:pPr algn="ctr"/>
            <a:r>
              <a:rPr lang="en-US" dirty="0" smtClean="0"/>
              <a:t>© 2012  Jewish Healthcare Foundation</a:t>
            </a:r>
            <a:endParaRPr lang="en-US" dirty="0"/>
          </a:p>
        </p:txBody>
      </p:sp>
    </p:spTree>
    <p:extLst>
      <p:ext uri="{BB962C8B-B14F-4D97-AF65-F5344CB8AC3E}">
        <p14:creationId xmlns:p14="http://schemas.microsoft.com/office/powerpoint/2010/main" val="142404177"/>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1"/>
          </p:nvPr>
        </p:nvSpPr>
        <p:spPr/>
        <p:txBody>
          <a:bodyPr/>
          <a:lstStyle/>
          <a:p>
            <a:pPr algn="ctr"/>
            <a:r>
              <a:rPr lang="en-US" sz="2800" dirty="0" smtClean="0"/>
              <a:t>Accomplishments</a:t>
            </a:r>
            <a:endParaRPr lang="en-US" sz="2800" dirty="0"/>
          </a:p>
        </p:txBody>
      </p:sp>
      <p:sp>
        <p:nvSpPr>
          <p:cNvPr id="5" name="Text Placeholder 4"/>
          <p:cNvSpPr>
            <a:spLocks noGrp="1"/>
          </p:cNvSpPr>
          <p:nvPr>
            <p:ph type="body" sz="half" idx="3"/>
          </p:nvPr>
        </p:nvSpPr>
        <p:spPr/>
        <p:txBody>
          <a:bodyPr/>
          <a:lstStyle/>
          <a:p>
            <a:pPr algn="ctr"/>
            <a:r>
              <a:rPr lang="en-US" sz="2800" dirty="0" smtClean="0"/>
              <a:t>Challenges</a:t>
            </a:r>
            <a:endParaRPr lang="en-US" sz="2800" dirty="0"/>
          </a:p>
        </p:txBody>
      </p:sp>
      <p:sp>
        <p:nvSpPr>
          <p:cNvPr id="3" name="Content Placeholder 2"/>
          <p:cNvSpPr>
            <a:spLocks noGrp="1"/>
          </p:cNvSpPr>
          <p:nvPr>
            <p:ph sz="quarter" idx="2"/>
          </p:nvPr>
        </p:nvSpPr>
        <p:spPr>
          <a:xfrm>
            <a:off x="301752" y="2286000"/>
            <a:ext cx="4041648" cy="3818404"/>
          </a:xfrm>
        </p:spPr>
        <p:txBody>
          <a:bodyPr/>
          <a:lstStyle/>
          <a:p>
            <a:r>
              <a:rPr lang="en-US" dirty="0"/>
              <a:t>Focused brainstorming sessions</a:t>
            </a:r>
          </a:p>
          <a:p>
            <a:r>
              <a:rPr lang="en-US" dirty="0"/>
              <a:t>ASOs working together and communicating in new ways</a:t>
            </a:r>
          </a:p>
          <a:p>
            <a:pPr lvl="1">
              <a:buClr>
                <a:schemeClr val="accent2">
                  <a:lumMod val="75000"/>
                </a:schemeClr>
              </a:buClr>
              <a:buFont typeface="Courier New" pitchFamily="49" charset="0"/>
              <a:buChar char="o"/>
            </a:pPr>
            <a:r>
              <a:rPr lang="en-US" dirty="0">
                <a:solidFill>
                  <a:srgbClr val="0070C0"/>
                </a:solidFill>
              </a:rPr>
              <a:t>Consent to share information</a:t>
            </a:r>
          </a:p>
          <a:p>
            <a:pPr lvl="1">
              <a:buClr>
                <a:schemeClr val="accent2">
                  <a:lumMod val="75000"/>
                </a:schemeClr>
              </a:buClr>
              <a:buFont typeface="Courier New" pitchFamily="49" charset="0"/>
              <a:buChar char="o"/>
            </a:pPr>
            <a:r>
              <a:rPr lang="en-US" dirty="0">
                <a:solidFill>
                  <a:srgbClr val="0070C0"/>
                </a:solidFill>
              </a:rPr>
              <a:t>Communication networks</a:t>
            </a:r>
          </a:p>
          <a:p>
            <a:pPr lvl="1">
              <a:buClr>
                <a:schemeClr val="accent2">
                  <a:lumMod val="75000"/>
                </a:schemeClr>
              </a:buClr>
              <a:buFont typeface="Courier New" pitchFamily="49" charset="0"/>
              <a:buChar char="o"/>
            </a:pPr>
            <a:r>
              <a:rPr lang="en-US" dirty="0">
                <a:solidFill>
                  <a:srgbClr val="0070C0"/>
                </a:solidFill>
              </a:rPr>
              <a:t>Data sharing pilots</a:t>
            </a:r>
          </a:p>
          <a:p>
            <a:pPr marL="274320" lvl="1" indent="0">
              <a:buNone/>
            </a:pPr>
            <a:endParaRPr lang="en-US" dirty="0" smtClean="0"/>
          </a:p>
          <a:p>
            <a:endParaRPr lang="en-US" dirty="0"/>
          </a:p>
        </p:txBody>
      </p:sp>
      <p:sp>
        <p:nvSpPr>
          <p:cNvPr id="6" name="Content Placeholder 5"/>
          <p:cNvSpPr>
            <a:spLocks noGrp="1"/>
          </p:cNvSpPr>
          <p:nvPr>
            <p:ph sz="quarter" idx="4"/>
          </p:nvPr>
        </p:nvSpPr>
        <p:spPr>
          <a:xfrm>
            <a:off x="4800600" y="2286000"/>
            <a:ext cx="4038600" cy="3822192"/>
          </a:xfrm>
        </p:spPr>
        <p:txBody>
          <a:bodyPr/>
          <a:lstStyle/>
          <a:p>
            <a:r>
              <a:rPr lang="en-US" dirty="0"/>
              <a:t>Engagement among competing priorities</a:t>
            </a:r>
          </a:p>
          <a:p>
            <a:r>
              <a:rPr lang="en-US" dirty="0"/>
              <a:t>Varied comfort with data sharing</a:t>
            </a:r>
          </a:p>
          <a:p>
            <a:r>
              <a:rPr lang="en-US" dirty="0"/>
              <a:t>Creating an </a:t>
            </a:r>
            <a:r>
              <a:rPr lang="en-US" dirty="0" smtClean="0"/>
              <a:t/>
            </a:r>
            <a:br>
              <a:rPr lang="en-US" dirty="0" smtClean="0"/>
            </a:br>
            <a:r>
              <a:rPr lang="en-US" dirty="0" smtClean="0"/>
              <a:t>open/non-competitive </a:t>
            </a:r>
            <a:r>
              <a:rPr lang="en-US" dirty="0"/>
              <a:t>atmosphere</a:t>
            </a:r>
          </a:p>
          <a:p>
            <a:endParaRPr lang="en-US" dirty="0"/>
          </a:p>
        </p:txBody>
      </p:sp>
      <p:sp>
        <p:nvSpPr>
          <p:cNvPr id="2" name="Title 1"/>
          <p:cNvSpPr>
            <a:spLocks noGrp="1"/>
          </p:cNvSpPr>
          <p:nvPr>
            <p:ph type="title"/>
          </p:nvPr>
        </p:nvSpPr>
        <p:spPr>
          <a:xfrm>
            <a:off x="148988" y="304800"/>
            <a:ext cx="8991600" cy="758952"/>
          </a:xfrm>
        </p:spPr>
        <p:txBody>
          <a:bodyPr>
            <a:noAutofit/>
          </a:bodyPr>
          <a:lstStyle/>
          <a:p>
            <a:r>
              <a:rPr lang="en-US" sz="3600" dirty="0" smtClean="0">
                <a:solidFill>
                  <a:schemeClr val="accent3">
                    <a:lumMod val="75000"/>
                  </a:schemeClr>
                </a:solidFill>
              </a:rPr>
              <a:t>Challenges Activating  the Network </a:t>
            </a:r>
            <a:endParaRPr lang="en-US" sz="3600" dirty="0">
              <a:solidFill>
                <a:schemeClr val="accent3">
                  <a:lumMod val="75000"/>
                </a:schemeClr>
              </a:solidFill>
            </a:endParaRPr>
          </a:p>
        </p:txBody>
      </p:sp>
      <p:sp>
        <p:nvSpPr>
          <p:cNvPr id="8" name="Footer Placeholder 2"/>
          <p:cNvSpPr>
            <a:spLocks noGrp="1"/>
          </p:cNvSpPr>
          <p:nvPr>
            <p:ph type="ftr" sz="quarter" idx="4294967295"/>
          </p:nvPr>
        </p:nvSpPr>
        <p:spPr>
          <a:xfrm>
            <a:off x="2667000" y="6400800"/>
            <a:ext cx="3581400" cy="365760"/>
          </a:xfrm>
          <a:prstGeom prst="rect">
            <a:avLst/>
          </a:prstGeom>
        </p:spPr>
        <p:txBody>
          <a:bodyPr vert="horz"/>
          <a:lstStyle>
            <a:lvl1pPr algn="l" eaLnBrk="1" latinLnBrk="0" hangingPunct="1">
              <a:defRPr kumimoji="0" sz="1200">
                <a:solidFill>
                  <a:srgbClr val="FFFFFF"/>
                </a:solidFill>
              </a:defRPr>
            </a:lvl1pPr>
          </a:lstStyle>
          <a:p>
            <a:pPr algn="ctr"/>
            <a:r>
              <a:rPr lang="en-US" dirty="0" smtClean="0"/>
              <a:t>© 2012  Jewish Healthcare Foundation</a:t>
            </a:r>
            <a:endParaRPr lang="en-US" dirty="0"/>
          </a:p>
        </p:txBody>
      </p:sp>
    </p:spTree>
    <p:extLst>
      <p:ext uri="{BB962C8B-B14F-4D97-AF65-F5344CB8AC3E}">
        <p14:creationId xmlns:p14="http://schemas.microsoft.com/office/powerpoint/2010/main" val="3652070288"/>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4048"/>
            <a:ext cx="9144000" cy="758952"/>
          </a:xfrm>
        </p:spPr>
        <p:txBody>
          <a:bodyPr>
            <a:noAutofit/>
          </a:bodyPr>
          <a:lstStyle/>
          <a:p>
            <a:r>
              <a:rPr lang="en-US" sz="3200" dirty="0" smtClean="0"/>
              <a:t>Continuous learning,</a:t>
            </a:r>
            <a:br>
              <a:rPr lang="en-US" sz="3200" dirty="0" smtClean="0"/>
            </a:br>
            <a:r>
              <a:rPr lang="en-US" sz="3200" dirty="0" smtClean="0"/>
              <a:t>Continuous quality improvement</a:t>
            </a:r>
            <a:endParaRPr lang="en-US" sz="3200" dirty="0"/>
          </a:p>
        </p:txBody>
      </p:sp>
      <p:graphicFrame>
        <p:nvGraphicFramePr>
          <p:cNvPr id="7" name="Content Placeholder 6"/>
          <p:cNvGraphicFramePr>
            <a:graphicFrameLocks noGrp="1"/>
          </p:cNvGraphicFramePr>
          <p:nvPr>
            <p:ph sz="quarter" idx="1"/>
            <p:extLst>
              <p:ext uri="{D42A27DB-BD31-4B8C-83A1-F6EECF244321}">
                <p14:modId xmlns:p14="http://schemas.microsoft.com/office/powerpoint/2010/main" val="1840413230"/>
              </p:ext>
            </p:extLst>
          </p:nvPr>
        </p:nvGraphicFramePr>
        <p:xfrm>
          <a:off x="228600" y="914400"/>
          <a:ext cx="8763000" cy="4343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Footer Placeholder 2"/>
          <p:cNvSpPr>
            <a:spLocks noGrp="1"/>
          </p:cNvSpPr>
          <p:nvPr>
            <p:ph type="ftr" sz="quarter" idx="4294967295"/>
          </p:nvPr>
        </p:nvSpPr>
        <p:spPr>
          <a:xfrm>
            <a:off x="2743200" y="6400800"/>
            <a:ext cx="3581400" cy="365760"/>
          </a:xfrm>
          <a:prstGeom prst="rect">
            <a:avLst/>
          </a:prstGeom>
        </p:spPr>
        <p:txBody>
          <a:bodyPr vert="horz"/>
          <a:lstStyle>
            <a:lvl1pPr algn="l" eaLnBrk="1" latinLnBrk="0" hangingPunct="1">
              <a:defRPr kumimoji="0" sz="1200">
                <a:solidFill>
                  <a:srgbClr val="FFFFFF"/>
                </a:solidFill>
              </a:defRPr>
            </a:lvl1pPr>
          </a:lstStyle>
          <a:p>
            <a:pPr algn="ctr"/>
            <a:r>
              <a:rPr lang="en-US" dirty="0" smtClean="0"/>
              <a:t>© 2012  Jewish Healthcare Foundation</a:t>
            </a:r>
            <a:endParaRPr lang="en-US" dirty="0"/>
          </a:p>
        </p:txBody>
      </p:sp>
      <p:graphicFrame>
        <p:nvGraphicFramePr>
          <p:cNvPr id="3" name="Diagram 2"/>
          <p:cNvGraphicFramePr/>
          <p:nvPr>
            <p:extLst>
              <p:ext uri="{D42A27DB-BD31-4B8C-83A1-F6EECF244321}">
                <p14:modId xmlns:p14="http://schemas.microsoft.com/office/powerpoint/2010/main" val="3208151843"/>
              </p:ext>
            </p:extLst>
          </p:nvPr>
        </p:nvGraphicFramePr>
        <p:xfrm>
          <a:off x="152400" y="4724400"/>
          <a:ext cx="8839200" cy="1596231"/>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8913942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bwMode="auto">
          <a:xfrm>
            <a:off x="381000" y="152400"/>
            <a:ext cx="8229600" cy="1252538"/>
          </a:xfrm>
          <a:noFill/>
          <a:ln>
            <a:miter lim="800000"/>
            <a:headEnd/>
            <a:tailEnd/>
          </a:ln>
        </p:spPr>
        <p:txBody>
          <a:bodyPr vert="horz" wrap="square" lIns="91440" tIns="45720" rIns="91440" bIns="45720" numCol="1" anchor="t" anchorCtr="0" compatLnSpc="1">
            <a:prstTxWarp prst="textNoShape">
              <a:avLst/>
            </a:prstTxWarp>
          </a:bodyPr>
          <a:lstStyle/>
          <a:p>
            <a:r>
              <a:rPr lang="en-US" sz="2800" dirty="0" smtClean="0">
                <a:solidFill>
                  <a:schemeClr val="accent3">
                    <a:lumMod val="75000"/>
                  </a:schemeClr>
                </a:solidFill>
              </a:rPr>
              <a:t>In 2010, PRHI completed extensive research on readmission trends of HIV-positive patients</a:t>
            </a:r>
          </a:p>
        </p:txBody>
      </p:sp>
      <p:sp>
        <p:nvSpPr>
          <p:cNvPr id="9219" name="Content Placeholder 2"/>
          <p:cNvSpPr>
            <a:spLocks noGrp="1"/>
          </p:cNvSpPr>
          <p:nvPr>
            <p:ph idx="1"/>
          </p:nvPr>
        </p:nvSpPr>
        <p:spPr bwMode="auto">
          <a:xfrm>
            <a:off x="381000" y="1524000"/>
            <a:ext cx="4038600" cy="3790950"/>
          </a:xfrm>
          <a:noFill/>
          <a:ln>
            <a:miter lim="800000"/>
            <a:headEnd/>
            <a:tailEnd/>
          </a:ln>
        </p:spPr>
        <p:txBody>
          <a:bodyPr vert="horz" wrap="square" lIns="91440" tIns="45720" rIns="91440" bIns="45720" numCol="1" anchor="t" anchorCtr="0" compatLnSpc="1">
            <a:prstTxWarp prst="textNoShape">
              <a:avLst/>
            </a:prstTxWarp>
            <a:normAutofit lnSpcReduction="10000"/>
          </a:bodyPr>
          <a:lstStyle/>
          <a:p>
            <a:r>
              <a:rPr lang="en-US" dirty="0" smtClean="0">
                <a:solidFill>
                  <a:schemeClr val="tx1">
                    <a:lumMod val="75000"/>
                    <a:lumOff val="25000"/>
                  </a:schemeClr>
                </a:solidFill>
              </a:rPr>
              <a:t>562 HIV-positive patients</a:t>
            </a:r>
          </a:p>
          <a:p>
            <a:r>
              <a:rPr lang="en-US" dirty="0" smtClean="0">
                <a:solidFill>
                  <a:schemeClr val="tx1">
                    <a:lumMod val="75000"/>
                    <a:lumOff val="25000"/>
                  </a:schemeClr>
                </a:solidFill>
              </a:rPr>
              <a:t>1072 discrete admissions</a:t>
            </a:r>
          </a:p>
          <a:p>
            <a:r>
              <a:rPr lang="en-US" dirty="0" smtClean="0">
                <a:solidFill>
                  <a:schemeClr val="tx1">
                    <a:lumMod val="75000"/>
                    <a:lumOff val="25000"/>
                  </a:schemeClr>
                </a:solidFill>
              </a:rPr>
              <a:t>Study found </a:t>
            </a:r>
            <a:r>
              <a:rPr lang="en-US" b="1" u="sng" dirty="0" smtClean="0">
                <a:solidFill>
                  <a:schemeClr val="tx1">
                    <a:lumMod val="75000"/>
                    <a:lumOff val="25000"/>
                  </a:schemeClr>
                </a:solidFill>
              </a:rPr>
              <a:t>1 in 4</a:t>
            </a:r>
            <a:r>
              <a:rPr lang="en-US" dirty="0" smtClean="0">
                <a:solidFill>
                  <a:schemeClr val="tx1">
                    <a:lumMod val="75000"/>
                    <a:lumOff val="25000"/>
                  </a:schemeClr>
                </a:solidFill>
              </a:rPr>
              <a:t> HIV-positive patients returned to the hospital within 30 days of discharge.</a:t>
            </a:r>
          </a:p>
          <a:p>
            <a:pPr>
              <a:buFont typeface="Wingdings" pitchFamily="2" charset="2"/>
              <a:buNone/>
            </a:pPr>
            <a:endParaRPr lang="en-US" dirty="0" smtClean="0">
              <a:solidFill>
                <a:schemeClr val="tx1">
                  <a:lumMod val="75000"/>
                  <a:lumOff val="25000"/>
                </a:schemeClr>
              </a:solidFill>
            </a:endParaRPr>
          </a:p>
        </p:txBody>
      </p:sp>
      <p:pic>
        <p:nvPicPr>
          <p:cNvPr id="64514"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572000" y="1600200"/>
            <a:ext cx="4191000" cy="4073525"/>
          </a:xfrm>
          <a:prstGeom prst="rect">
            <a:avLst/>
          </a:prstGeom>
          <a:noFill/>
          <a:ln w="12700">
            <a:solidFill>
              <a:schemeClr val="tx1"/>
            </a:solidFill>
            <a:miter lim="800000"/>
            <a:headEnd/>
            <a:tailEnd/>
          </a:ln>
          <a:effectLst>
            <a:outerShdw blurRad="50800" dist="38100" dir="2700000" algn="tl" rotWithShape="0">
              <a:prstClr val="black">
                <a:alpha val="40000"/>
              </a:prstClr>
            </a:outerShdw>
          </a:effectLst>
        </p:spPr>
      </p:pic>
      <p:sp>
        <p:nvSpPr>
          <p:cNvPr id="9221" name="TextBox 4"/>
          <p:cNvSpPr txBox="1">
            <a:spLocks noChangeArrowheads="1"/>
          </p:cNvSpPr>
          <p:nvPr/>
        </p:nvSpPr>
        <p:spPr bwMode="auto">
          <a:xfrm>
            <a:off x="457200" y="5257800"/>
            <a:ext cx="3886200" cy="584200"/>
          </a:xfrm>
          <a:prstGeom prst="rect">
            <a:avLst/>
          </a:prstGeom>
          <a:noFill/>
          <a:ln w="9525">
            <a:noFill/>
            <a:miter lim="800000"/>
            <a:headEnd/>
            <a:tailEnd/>
          </a:ln>
        </p:spPr>
        <p:txBody>
          <a:bodyPr>
            <a:spAutoFit/>
          </a:bodyPr>
          <a:lstStyle/>
          <a:p>
            <a:r>
              <a:rPr lang="en-US" sz="1600" i="1" dirty="0" smtClean="0">
                <a:solidFill>
                  <a:schemeClr val="tx1">
                    <a:lumMod val="75000"/>
                    <a:lumOff val="25000"/>
                  </a:schemeClr>
                </a:solidFill>
              </a:rPr>
              <a:t>Source: PHC4 </a:t>
            </a:r>
            <a:r>
              <a:rPr lang="en-US" sz="1600" i="1" dirty="0">
                <a:solidFill>
                  <a:schemeClr val="tx1">
                    <a:lumMod val="75000"/>
                    <a:lumOff val="25000"/>
                  </a:schemeClr>
                </a:solidFill>
              </a:rPr>
              <a:t>study of the 11-county area of SW Pennsylvania, 2007-2008.</a:t>
            </a:r>
          </a:p>
        </p:txBody>
      </p:sp>
      <p:sp>
        <p:nvSpPr>
          <p:cNvPr id="8" name="Footer Placeholder 2"/>
          <p:cNvSpPr>
            <a:spLocks noGrp="1"/>
          </p:cNvSpPr>
          <p:nvPr>
            <p:ph type="ftr" sz="quarter" idx="4294967295"/>
          </p:nvPr>
        </p:nvSpPr>
        <p:spPr>
          <a:xfrm>
            <a:off x="2819400" y="6347778"/>
            <a:ext cx="3581400" cy="365760"/>
          </a:xfrm>
          <a:prstGeom prst="rect">
            <a:avLst/>
          </a:prstGeom>
        </p:spPr>
        <p:txBody>
          <a:bodyPr vert="horz" anchor="ctr"/>
          <a:lstStyle>
            <a:lvl1pPr algn="l" eaLnBrk="1" latinLnBrk="0" hangingPunct="1">
              <a:defRPr kumimoji="0" sz="1200">
                <a:solidFill>
                  <a:srgbClr val="FFFFFF"/>
                </a:solidFill>
              </a:defRPr>
            </a:lvl1pPr>
          </a:lstStyle>
          <a:p>
            <a:pPr algn="ctr"/>
            <a:r>
              <a:rPr lang="en-US" dirty="0" smtClean="0"/>
              <a:t>© 2012  Jewish Healthcare Foundation</a:t>
            </a:r>
            <a:endParaRPr lang="en-US" dirty="0"/>
          </a:p>
        </p:txBody>
      </p:sp>
    </p:spTree>
    <p:extLst>
      <p:ext uri="{BB962C8B-B14F-4D97-AF65-F5344CB8AC3E}">
        <p14:creationId xmlns:p14="http://schemas.microsoft.com/office/powerpoint/2010/main" val="769014223"/>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Lessons </a:t>
            </a:r>
            <a:r>
              <a:rPr lang="en-US" sz="3600" dirty="0"/>
              <a:t>L</a:t>
            </a:r>
            <a:r>
              <a:rPr lang="en-US" sz="3600" dirty="0" smtClean="0"/>
              <a:t>earned</a:t>
            </a:r>
            <a:endParaRPr lang="en-US" sz="3600" dirty="0"/>
          </a:p>
        </p:txBody>
      </p:sp>
      <p:graphicFrame>
        <p:nvGraphicFramePr>
          <p:cNvPr id="4" name="Content Placeholder 3"/>
          <p:cNvGraphicFramePr>
            <a:graphicFrameLocks noGrp="1"/>
          </p:cNvGraphicFramePr>
          <p:nvPr>
            <p:ph sz="quarter" idx="1"/>
            <p:extLst>
              <p:ext uri="{D42A27DB-BD31-4B8C-83A1-F6EECF244321}">
                <p14:modId xmlns:p14="http://schemas.microsoft.com/office/powerpoint/2010/main" val="3725262334"/>
              </p:ext>
            </p:extLst>
          </p:nvPr>
        </p:nvGraphicFramePr>
        <p:xfrm>
          <a:off x="152400" y="1447800"/>
          <a:ext cx="8839200" cy="43464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Footer Placeholder 2"/>
          <p:cNvSpPr>
            <a:spLocks noGrp="1"/>
          </p:cNvSpPr>
          <p:nvPr>
            <p:ph type="ftr" sz="quarter" idx="4294967295"/>
          </p:nvPr>
        </p:nvSpPr>
        <p:spPr>
          <a:xfrm>
            <a:off x="2743200" y="6400800"/>
            <a:ext cx="3581400" cy="365760"/>
          </a:xfrm>
          <a:prstGeom prst="rect">
            <a:avLst/>
          </a:prstGeom>
        </p:spPr>
        <p:txBody>
          <a:bodyPr vert="horz"/>
          <a:lstStyle>
            <a:lvl1pPr algn="l" eaLnBrk="1" latinLnBrk="0" hangingPunct="1">
              <a:defRPr kumimoji="0" sz="1200">
                <a:solidFill>
                  <a:srgbClr val="FFFFFF"/>
                </a:solidFill>
              </a:defRPr>
            </a:lvl1pPr>
          </a:lstStyle>
          <a:p>
            <a:pPr algn="ctr"/>
            <a:r>
              <a:rPr lang="en-US" dirty="0" smtClean="0"/>
              <a:t>© 2012  Jewish Healthcare Foundation</a:t>
            </a:r>
            <a:endParaRPr lang="en-US" dirty="0"/>
          </a:p>
        </p:txBody>
      </p:sp>
    </p:spTree>
    <p:extLst>
      <p:ext uri="{BB962C8B-B14F-4D97-AF65-F5344CB8AC3E}">
        <p14:creationId xmlns:p14="http://schemas.microsoft.com/office/powerpoint/2010/main" val="2335168442"/>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Footer Placeholder 2"/>
          <p:cNvSpPr>
            <a:spLocks noGrp="1"/>
          </p:cNvSpPr>
          <p:nvPr>
            <p:ph type="ftr" sz="quarter" idx="11"/>
          </p:nvPr>
        </p:nvSpPr>
        <p:spPr>
          <a:xfrm>
            <a:off x="2743200" y="6410848"/>
            <a:ext cx="3581400" cy="365760"/>
          </a:xfrm>
        </p:spPr>
        <p:txBody>
          <a:bodyPr/>
          <a:lstStyle/>
          <a:p>
            <a:pPr algn="ctr"/>
            <a:r>
              <a:rPr lang="en-US" dirty="0" smtClean="0"/>
              <a:t>© 2012  Jewish Healthcare Foundation     </a:t>
            </a:r>
            <a:endParaRPr lang="en-US" dirty="0"/>
          </a:p>
        </p:txBody>
      </p:sp>
      <p:sp>
        <p:nvSpPr>
          <p:cNvPr id="4" name="Content Placeholder 3"/>
          <p:cNvSpPr>
            <a:spLocks noGrp="1"/>
          </p:cNvSpPr>
          <p:nvPr>
            <p:ph sz="quarter" idx="1"/>
          </p:nvPr>
        </p:nvSpPr>
        <p:spPr/>
        <p:txBody>
          <a:bodyPr/>
          <a:lstStyle/>
          <a:p>
            <a:pPr>
              <a:lnSpc>
                <a:spcPct val="90000"/>
              </a:lnSpc>
            </a:pPr>
            <a:r>
              <a:rPr lang="en-US" sz="2800" b="1" dirty="0" smtClean="0"/>
              <a:t>3</a:t>
            </a:r>
            <a:r>
              <a:rPr lang="en-US" sz="2800" b="1" dirty="0"/>
              <a:t>. </a:t>
            </a:r>
            <a:r>
              <a:rPr lang="en-US" sz="2800" dirty="0" err="1"/>
              <a:t>Rozich</a:t>
            </a:r>
            <a:r>
              <a:rPr lang="en-US" sz="2800" dirty="0"/>
              <a:t> JD and </a:t>
            </a:r>
            <a:r>
              <a:rPr lang="en-US" sz="2800" dirty="0" err="1"/>
              <a:t>Resar</a:t>
            </a:r>
            <a:r>
              <a:rPr lang="en-US" sz="2800" dirty="0"/>
              <a:t> RK.  Medication Safety:  One Organization’s Approach to the Challenge.  J </a:t>
            </a:r>
            <a:r>
              <a:rPr lang="en-US" sz="2800" dirty="0" err="1"/>
              <a:t>Clin</a:t>
            </a:r>
            <a:r>
              <a:rPr lang="en-US" sz="2800" dirty="0"/>
              <a:t> Outcomes </a:t>
            </a:r>
            <a:r>
              <a:rPr lang="en-US" sz="2800" dirty="0" err="1"/>
              <a:t>Manag</a:t>
            </a:r>
            <a:r>
              <a:rPr lang="en-US" sz="2800" dirty="0"/>
              <a:t> 2001; 8(10): 27-34 </a:t>
            </a:r>
            <a:endParaRPr lang="en-US" sz="2800" b="1" dirty="0"/>
          </a:p>
          <a:p>
            <a:endParaRPr lang="en-US" dirty="0"/>
          </a:p>
        </p:txBody>
      </p:sp>
    </p:spTree>
    <p:extLst>
      <p:ext uri="{BB962C8B-B14F-4D97-AF65-F5344CB8AC3E}">
        <p14:creationId xmlns:p14="http://schemas.microsoft.com/office/powerpoint/2010/main" val="1426877811"/>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rPr>
              <a:t>Thank you</a:t>
            </a:r>
            <a:r>
              <a:rPr lang="en-US" sz="36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rPr>
              <a:t>!</a:t>
            </a:r>
            <a:endParaRPr lang="en-US" dirty="0"/>
          </a:p>
        </p:txBody>
      </p:sp>
      <p:sp>
        <p:nvSpPr>
          <p:cNvPr id="3" name="Footer Placeholder 2"/>
          <p:cNvSpPr>
            <a:spLocks noGrp="1"/>
          </p:cNvSpPr>
          <p:nvPr>
            <p:ph type="ftr" sz="quarter" idx="11"/>
          </p:nvPr>
        </p:nvSpPr>
        <p:spPr>
          <a:xfrm>
            <a:off x="2743200" y="6410848"/>
            <a:ext cx="3581400" cy="365760"/>
          </a:xfrm>
        </p:spPr>
        <p:txBody>
          <a:bodyPr/>
          <a:lstStyle/>
          <a:p>
            <a:pPr algn="ctr"/>
            <a:r>
              <a:rPr lang="en-US" dirty="0" smtClean="0"/>
              <a:t>© 2012  Jewish Healthcare Foundation</a:t>
            </a:r>
            <a:endParaRPr lang="en-US" dirty="0"/>
          </a:p>
        </p:txBody>
      </p:sp>
      <p:sp>
        <p:nvSpPr>
          <p:cNvPr id="4" name="Content Placeholder 3"/>
          <p:cNvSpPr>
            <a:spLocks noGrp="1"/>
          </p:cNvSpPr>
          <p:nvPr>
            <p:ph sz="quarter" idx="1"/>
          </p:nvPr>
        </p:nvSpPr>
        <p:spPr/>
        <p:txBody>
          <a:bodyPr/>
          <a:lstStyle/>
          <a:p>
            <a:pPr marL="0" indent="0" algn="ctr">
              <a:buNone/>
            </a:pPr>
            <a:endParaRPr lang="en-US" sz="4000" b="1" i="1" dirty="0" smtClean="0"/>
          </a:p>
          <a:p>
            <a:pPr marL="0" indent="0" algn="ctr">
              <a:buNone/>
            </a:pPr>
            <a:endParaRPr lang="en-US" sz="4000" b="1" i="1" dirty="0"/>
          </a:p>
          <a:p>
            <a:pPr marL="0" indent="0" algn="ctr">
              <a:buNone/>
            </a:pPr>
            <a:r>
              <a:rPr lang="en-US" sz="4000" b="1" i="1" dirty="0" smtClean="0"/>
              <a:t>Questions</a:t>
            </a:r>
            <a:r>
              <a:rPr lang="en-US" sz="4000" b="1" i="1" dirty="0"/>
              <a:t>?</a:t>
            </a:r>
          </a:p>
          <a:p>
            <a:endParaRPr lang="en-US" dirty="0"/>
          </a:p>
        </p:txBody>
      </p:sp>
    </p:spTree>
    <p:extLst>
      <p:ext uri="{BB962C8B-B14F-4D97-AF65-F5344CB8AC3E}">
        <p14:creationId xmlns:p14="http://schemas.microsoft.com/office/powerpoint/2010/main" val="151659044"/>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smtClean="0"/>
              <a:t>Contact Us</a:t>
            </a:r>
            <a:endParaRPr lang="en-US" dirty="0"/>
          </a:p>
        </p:txBody>
      </p:sp>
      <p:sp>
        <p:nvSpPr>
          <p:cNvPr id="3" name="Footer Placeholder 2"/>
          <p:cNvSpPr>
            <a:spLocks noGrp="1"/>
          </p:cNvSpPr>
          <p:nvPr>
            <p:ph type="ftr" sz="quarter" idx="11"/>
          </p:nvPr>
        </p:nvSpPr>
        <p:spPr>
          <a:xfrm>
            <a:off x="2743200" y="6410848"/>
            <a:ext cx="3581400" cy="365760"/>
          </a:xfrm>
        </p:spPr>
        <p:txBody>
          <a:bodyPr/>
          <a:lstStyle/>
          <a:p>
            <a:pPr algn="ctr"/>
            <a:r>
              <a:rPr lang="en-US" dirty="0" smtClean="0"/>
              <a:t>© 2012  Jewish Healthcare Foundation</a:t>
            </a:r>
            <a:endParaRPr lang="en-US" dirty="0"/>
          </a:p>
        </p:txBody>
      </p:sp>
      <p:sp>
        <p:nvSpPr>
          <p:cNvPr id="11" name="Content Placeholder 10"/>
          <p:cNvSpPr>
            <a:spLocks noGrp="1"/>
          </p:cNvSpPr>
          <p:nvPr>
            <p:ph sz="half" idx="1"/>
          </p:nvPr>
        </p:nvSpPr>
        <p:spPr/>
        <p:txBody>
          <a:bodyPr/>
          <a:lstStyle/>
          <a:p>
            <a:r>
              <a:rPr lang="en-US" dirty="0">
                <a:cs typeface="Arial" charset="0"/>
              </a:rPr>
              <a:t>Richard </a:t>
            </a:r>
            <a:r>
              <a:rPr lang="en-US" dirty="0" smtClean="0">
                <a:cs typeface="Arial" charset="0"/>
              </a:rPr>
              <a:t>Smith              412-560-0490 </a:t>
            </a:r>
            <a:r>
              <a:rPr lang="en-US" dirty="0" smtClean="0">
                <a:cs typeface="Arial" charset="0"/>
                <a:hlinkClick r:id="rId2"/>
              </a:rPr>
              <a:t>smith@jhf.org</a:t>
            </a:r>
            <a:r>
              <a:rPr lang="en-US" dirty="0" smtClean="0">
                <a:cs typeface="Arial" charset="0"/>
              </a:rPr>
              <a:t> </a:t>
            </a:r>
          </a:p>
          <a:p>
            <a:endParaRPr lang="en-US" dirty="0" smtClean="0">
              <a:cs typeface="Arial" charset="0"/>
            </a:endParaRPr>
          </a:p>
          <a:p>
            <a:endParaRPr lang="en-US" dirty="0">
              <a:cs typeface="Arial" charset="0"/>
            </a:endParaRPr>
          </a:p>
          <a:p>
            <a:r>
              <a:rPr lang="en-US" dirty="0">
                <a:cs typeface="Arial" charset="0"/>
              </a:rPr>
              <a:t>Jennifer </a:t>
            </a:r>
            <a:r>
              <a:rPr lang="en-US" dirty="0" err="1" smtClean="0">
                <a:cs typeface="Arial" charset="0"/>
              </a:rPr>
              <a:t>Condel</a:t>
            </a:r>
            <a:r>
              <a:rPr lang="en-US" dirty="0" smtClean="0">
                <a:cs typeface="Arial" charset="0"/>
              </a:rPr>
              <a:t>          412-594-2589 </a:t>
            </a:r>
            <a:r>
              <a:rPr lang="en-US" dirty="0" smtClean="0">
                <a:cs typeface="Arial" charset="0"/>
                <a:hlinkClick r:id="rId3"/>
              </a:rPr>
              <a:t>jcondel@prhi.org</a:t>
            </a:r>
            <a:endParaRPr lang="en-US" dirty="0">
              <a:cs typeface="Arial" charset="0"/>
            </a:endParaRPr>
          </a:p>
          <a:p>
            <a:endParaRPr lang="en-US" dirty="0"/>
          </a:p>
        </p:txBody>
      </p:sp>
      <p:sp>
        <p:nvSpPr>
          <p:cNvPr id="12" name="Content Placeholder 11"/>
          <p:cNvSpPr>
            <a:spLocks noGrp="1"/>
          </p:cNvSpPr>
          <p:nvPr>
            <p:ph sz="half" idx="2"/>
          </p:nvPr>
        </p:nvSpPr>
        <p:spPr/>
        <p:txBody>
          <a:bodyPr/>
          <a:lstStyle/>
          <a:p>
            <a:r>
              <a:rPr lang="en-US" dirty="0" smtClean="0"/>
              <a:t>Sara Luby                     412-359-3528 </a:t>
            </a:r>
            <a:r>
              <a:rPr lang="en-US" dirty="0" smtClean="0">
                <a:hlinkClick r:id="rId4"/>
              </a:rPr>
              <a:t>sluby@wpahs.org</a:t>
            </a:r>
            <a:endParaRPr lang="en-US" dirty="0" smtClean="0"/>
          </a:p>
          <a:p>
            <a:endParaRPr lang="en-US" dirty="0" smtClean="0"/>
          </a:p>
          <a:p>
            <a:r>
              <a:rPr lang="en-US" dirty="0" smtClean="0"/>
              <a:t>Judy Adams                 412-359-5286 </a:t>
            </a:r>
            <a:r>
              <a:rPr lang="en-US" dirty="0" smtClean="0">
                <a:hlinkClick r:id="rId5"/>
              </a:rPr>
              <a:t>jadams2@wpahs.org</a:t>
            </a:r>
            <a:endParaRPr lang="en-US" dirty="0" smtClean="0"/>
          </a:p>
          <a:p>
            <a:endParaRPr lang="en-US" dirty="0" smtClean="0"/>
          </a:p>
          <a:p>
            <a:r>
              <a:rPr lang="en-US" dirty="0" smtClean="0"/>
              <a:t>Cindy Powers Magrini  412-359-6423  </a:t>
            </a:r>
            <a:r>
              <a:rPr lang="en-US" dirty="0" smtClean="0">
                <a:hlinkClick r:id="rId6"/>
              </a:rPr>
              <a:t>cpowers@wpahs.org</a:t>
            </a:r>
            <a:endParaRPr lang="en-US" dirty="0" smtClean="0"/>
          </a:p>
          <a:p>
            <a:endParaRPr lang="en-US" dirty="0" smtClean="0"/>
          </a:p>
          <a:p>
            <a:endParaRPr lang="en-US" dirty="0"/>
          </a:p>
        </p:txBody>
      </p:sp>
      <p:sp>
        <p:nvSpPr>
          <p:cNvPr id="5" name="Title 1"/>
          <p:cNvSpPr txBox="1">
            <a:spLocks/>
          </p:cNvSpPr>
          <p:nvPr/>
        </p:nvSpPr>
        <p:spPr>
          <a:xfrm>
            <a:off x="301625" y="228600"/>
            <a:ext cx="8534400" cy="758825"/>
          </a:xfrm>
          <a:prstGeom prst="rect">
            <a:avLst/>
          </a:prstGeom>
        </p:spPr>
        <p:txBody>
          <a:bodyPr vert="horz" anchor="b">
            <a:normAutofit/>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pPr>
              <a:defRPr/>
            </a:pPr>
            <a:endParaRPr lang="en-US" sz="3600" dirty="0"/>
          </a:p>
        </p:txBody>
      </p:sp>
      <p:sp>
        <p:nvSpPr>
          <p:cNvPr id="6" name="Content Placeholder 2"/>
          <p:cNvSpPr txBox="1">
            <a:spLocks/>
          </p:cNvSpPr>
          <p:nvPr/>
        </p:nvSpPr>
        <p:spPr>
          <a:xfrm>
            <a:off x="5395913" y="1715069"/>
            <a:ext cx="3440112" cy="2286000"/>
          </a:xfrm>
          <a:prstGeom prst="rect">
            <a:avLst/>
          </a:prstGeom>
        </p:spPr>
        <p:txBody>
          <a:bodyPr vert="horz">
            <a:normAutofit/>
          </a:bodyPr>
          <a:lst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pPr marL="0" indent="0">
              <a:buFont typeface="Wingdings" pitchFamily="2" charset="2"/>
              <a:buNone/>
            </a:pPr>
            <a:endParaRPr lang="en-US" dirty="0" smtClean="0">
              <a:cs typeface="Arial" charset="0"/>
            </a:endParaRPr>
          </a:p>
          <a:p>
            <a:pPr marL="0" indent="0">
              <a:buFont typeface="Wingdings" pitchFamily="2" charset="2"/>
              <a:buNone/>
            </a:pPr>
            <a:endParaRPr lang="en-US" dirty="0" smtClean="0">
              <a:cs typeface="Arial" charset="0"/>
            </a:endParaRPr>
          </a:p>
          <a:p>
            <a:pPr marL="0" indent="0">
              <a:buFont typeface="Wingdings" pitchFamily="2" charset="2"/>
              <a:buNone/>
            </a:pPr>
            <a:endParaRPr lang="en-US" dirty="0" smtClean="0">
              <a:cs typeface="Arial" charset="0"/>
            </a:endParaRPr>
          </a:p>
          <a:p>
            <a:pPr marL="0" indent="0">
              <a:buFont typeface="Wingdings" pitchFamily="2" charset="2"/>
              <a:buNone/>
            </a:pPr>
            <a:endParaRPr lang="en-US" dirty="0" smtClean="0">
              <a:cs typeface="Arial" charset="0"/>
            </a:endParaRPr>
          </a:p>
          <a:p>
            <a:pPr marL="0" indent="0">
              <a:buFont typeface="Wingdings" pitchFamily="2" charset="2"/>
              <a:buNone/>
            </a:pPr>
            <a:endParaRPr lang="en-US" dirty="0" smtClean="0">
              <a:cs typeface="Arial" charset="0"/>
            </a:endParaRPr>
          </a:p>
        </p:txBody>
      </p:sp>
      <p:sp>
        <p:nvSpPr>
          <p:cNvPr id="7" name="Content Placeholder 2"/>
          <p:cNvSpPr txBox="1">
            <a:spLocks/>
          </p:cNvSpPr>
          <p:nvPr/>
        </p:nvSpPr>
        <p:spPr>
          <a:xfrm>
            <a:off x="609600" y="1752600"/>
            <a:ext cx="3440112" cy="2286000"/>
          </a:xfrm>
          <a:prstGeom prst="rect">
            <a:avLst/>
          </a:prstGeom>
        </p:spPr>
        <p:txBody>
          <a:bodyPr vert="horz">
            <a:normAutofit/>
          </a:bodyPr>
          <a:lst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pPr marL="0" indent="0">
              <a:buFont typeface="Wingdings" pitchFamily="2" charset="2"/>
              <a:buNone/>
            </a:pPr>
            <a:endParaRPr lang="en-US" dirty="0" smtClean="0">
              <a:cs typeface="Arial" charset="0"/>
            </a:endParaRPr>
          </a:p>
          <a:p>
            <a:pPr marL="0" indent="0">
              <a:buFont typeface="Wingdings" pitchFamily="2" charset="2"/>
              <a:buNone/>
            </a:pPr>
            <a:endParaRPr lang="en-US" dirty="0" smtClean="0">
              <a:cs typeface="Arial" charset="0"/>
            </a:endParaRPr>
          </a:p>
          <a:p>
            <a:pPr marL="0" indent="0">
              <a:buFont typeface="Wingdings" pitchFamily="2" charset="2"/>
              <a:buNone/>
            </a:pPr>
            <a:endParaRPr lang="en-US" dirty="0" smtClean="0">
              <a:cs typeface="Arial" charset="0"/>
            </a:endParaRPr>
          </a:p>
          <a:p>
            <a:pPr marL="0" indent="0">
              <a:buFont typeface="Wingdings" pitchFamily="2" charset="2"/>
              <a:buNone/>
            </a:pPr>
            <a:endParaRPr lang="en-US" dirty="0" smtClean="0">
              <a:cs typeface="Arial" charset="0"/>
            </a:endParaRPr>
          </a:p>
          <a:p>
            <a:pPr marL="0" indent="0">
              <a:buFont typeface="Wingdings" pitchFamily="2" charset="2"/>
              <a:buNone/>
            </a:pPr>
            <a:endParaRPr lang="en-US" dirty="0" smtClean="0">
              <a:cs typeface="Arial" charset="0"/>
            </a:endParaRPr>
          </a:p>
        </p:txBody>
      </p:sp>
    </p:spTree>
    <p:extLst>
      <p:ext uri="{BB962C8B-B14F-4D97-AF65-F5344CB8AC3E}">
        <p14:creationId xmlns:p14="http://schemas.microsoft.com/office/powerpoint/2010/main" val="66463982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bwMode="auto">
          <a:xfrm>
            <a:off x="152400" y="122238"/>
            <a:ext cx="8839200" cy="868362"/>
          </a:xfrm>
          <a:noFill/>
          <a:ln>
            <a:miter lim="800000"/>
            <a:headEnd/>
            <a:tailEnd/>
          </a:ln>
        </p:spPr>
        <p:txBody>
          <a:bodyPr vert="horz" wrap="square" lIns="91440" tIns="45720" rIns="91440" bIns="45720" numCol="1" anchor="t" anchorCtr="0" compatLnSpc="1">
            <a:prstTxWarp prst="textNoShape">
              <a:avLst/>
            </a:prstTxWarp>
            <a:normAutofit fontScale="90000"/>
          </a:bodyPr>
          <a:lstStyle/>
          <a:p>
            <a:r>
              <a:rPr lang="en-US" dirty="0" smtClean="0">
                <a:solidFill>
                  <a:schemeClr val="accent3">
                    <a:lumMod val="75000"/>
                  </a:schemeClr>
                </a:solidFill>
              </a:rPr>
              <a:t>Conclusions from data </a:t>
            </a:r>
            <a:r>
              <a:rPr lang="en-US" dirty="0">
                <a:solidFill>
                  <a:schemeClr val="accent3">
                    <a:lumMod val="75000"/>
                  </a:schemeClr>
                </a:solidFill>
              </a:rPr>
              <a:t>a</a:t>
            </a:r>
            <a:r>
              <a:rPr lang="en-US" dirty="0" smtClean="0">
                <a:solidFill>
                  <a:schemeClr val="accent3">
                    <a:lumMod val="75000"/>
                  </a:schemeClr>
                </a:solidFill>
              </a:rPr>
              <a:t>nalysis on </a:t>
            </a:r>
            <a:br>
              <a:rPr lang="en-US" dirty="0" smtClean="0">
                <a:solidFill>
                  <a:schemeClr val="accent3">
                    <a:lumMod val="75000"/>
                  </a:schemeClr>
                </a:solidFill>
              </a:rPr>
            </a:br>
            <a:r>
              <a:rPr lang="en-US" dirty="0" smtClean="0">
                <a:solidFill>
                  <a:schemeClr val="accent3">
                    <a:lumMod val="75000"/>
                  </a:schemeClr>
                </a:solidFill>
              </a:rPr>
              <a:t>    HIV/AIDS readmissions</a:t>
            </a:r>
          </a:p>
        </p:txBody>
      </p:sp>
      <p:sp>
        <p:nvSpPr>
          <p:cNvPr id="10" name="Footer Placeholder 2"/>
          <p:cNvSpPr>
            <a:spLocks noGrp="1"/>
          </p:cNvSpPr>
          <p:nvPr>
            <p:ph type="ftr" sz="quarter" idx="4294967295"/>
          </p:nvPr>
        </p:nvSpPr>
        <p:spPr>
          <a:xfrm>
            <a:off x="2819400" y="6324600"/>
            <a:ext cx="3581400" cy="365760"/>
          </a:xfrm>
          <a:prstGeom prst="rect">
            <a:avLst/>
          </a:prstGeom>
        </p:spPr>
        <p:txBody>
          <a:bodyPr vert="horz" anchor="b"/>
          <a:lstStyle>
            <a:lvl1pPr algn="l" eaLnBrk="1" latinLnBrk="0" hangingPunct="1">
              <a:defRPr kumimoji="0" sz="1200">
                <a:solidFill>
                  <a:srgbClr val="FFFFFF"/>
                </a:solidFill>
              </a:defRPr>
            </a:lvl1pPr>
          </a:lstStyle>
          <a:p>
            <a:pPr algn="ctr"/>
            <a:r>
              <a:rPr lang="en-US" dirty="0" smtClean="0"/>
              <a:t>© 2012  Jewish Healthcare Foundation</a:t>
            </a:r>
            <a:endParaRPr lang="en-US" dirty="0"/>
          </a:p>
        </p:txBody>
      </p:sp>
      <p:graphicFrame>
        <p:nvGraphicFramePr>
          <p:cNvPr id="6" name="Content Placeholder 3"/>
          <p:cNvGraphicFramePr>
            <a:graphicFrameLocks/>
          </p:cNvGraphicFramePr>
          <p:nvPr>
            <p:extLst>
              <p:ext uri="{D42A27DB-BD31-4B8C-83A1-F6EECF244321}">
                <p14:modId xmlns:p14="http://schemas.microsoft.com/office/powerpoint/2010/main" val="1907989425"/>
              </p:ext>
            </p:extLst>
          </p:nvPr>
        </p:nvGraphicFramePr>
        <p:xfrm>
          <a:off x="457200" y="1370806"/>
          <a:ext cx="8272463" cy="502602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70646431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20225</TotalTime>
  <Words>6967</Words>
  <Application>Microsoft Office PowerPoint</Application>
  <PresentationFormat>On-screen Show (4:3)</PresentationFormat>
  <Paragraphs>888</Paragraphs>
  <Slides>83</Slides>
  <Notes>47</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83</vt:i4>
      </vt:variant>
    </vt:vector>
  </HeadingPairs>
  <TitlesOfParts>
    <vt:vector size="86" baseType="lpstr">
      <vt:lpstr>Civic</vt:lpstr>
      <vt:lpstr>Clip</vt:lpstr>
      <vt:lpstr>Document</vt:lpstr>
      <vt:lpstr>Reducing Hospital Readmissions: Methods, Process Evaluation and Preliminary Outcomes</vt:lpstr>
      <vt:lpstr>Objectives</vt:lpstr>
      <vt:lpstr>Jewish Healthcare Foundation’s commitment to the HIV/AIDS community</vt:lpstr>
      <vt:lpstr>PRHI: Who Are We?</vt:lpstr>
      <vt:lpstr>PHC: Who are We?</vt:lpstr>
      <vt:lpstr>Outline of Readmission Reduction Initiative</vt:lpstr>
      <vt:lpstr>HIV/AIDS national portrait: Why this is important</vt:lpstr>
      <vt:lpstr>In 2010, PRHI completed extensive research on readmission trends of HIV-positive patients</vt:lpstr>
      <vt:lpstr>Conclusions from data analysis on      HIV/AIDS readmissions</vt:lpstr>
      <vt:lpstr>Conclusions from data analysis on      HIV/AIDS readmissions</vt:lpstr>
      <vt:lpstr>Let the Data Guide Our Work</vt:lpstr>
      <vt:lpstr>What factors contribute to high readmission rates? </vt:lpstr>
      <vt:lpstr>Our question…</vt:lpstr>
      <vt:lpstr>A Two-Pronged Strategy</vt:lpstr>
      <vt:lpstr>The Perfecting Patient CareSM / Lean Healthcare Methodology</vt:lpstr>
      <vt:lpstr>Perfection Defined</vt:lpstr>
      <vt:lpstr>PowerPoint Presentation</vt:lpstr>
      <vt:lpstr>This is Why We Need Lean Healthcare Methodology</vt:lpstr>
      <vt:lpstr>Communication at Transitions of Care is Necessary</vt:lpstr>
      <vt:lpstr>Medication List Sent to MD Prior to Admission</vt:lpstr>
      <vt:lpstr>Home Medication Reconciliation List </vt:lpstr>
      <vt:lpstr>Hospital Orders</vt:lpstr>
      <vt:lpstr>Discharge Orders</vt:lpstr>
      <vt:lpstr>Administration Record</vt:lpstr>
      <vt:lpstr>When Things Go Wrong</vt:lpstr>
      <vt:lpstr>Toyota Lean Production System: Beyond the Assembly Line</vt:lpstr>
      <vt:lpstr>Meeting Needs in an Ideal Way</vt:lpstr>
      <vt:lpstr>Rules in Use: Work Design Principles</vt:lpstr>
      <vt:lpstr>PowerPoint Presentation</vt:lpstr>
      <vt:lpstr> First, What is the Problem? Second, What is the Current Condition?</vt:lpstr>
      <vt:lpstr>PowerPoint Presentation</vt:lpstr>
      <vt:lpstr>Problem Solving Thinking</vt:lpstr>
      <vt:lpstr>PowerPoint Presentation</vt:lpstr>
      <vt:lpstr>Value Added Work vs. Non-Value Added Work</vt:lpstr>
      <vt:lpstr>Eight Types of Waste</vt:lpstr>
      <vt:lpstr>PowerPoint Presentation</vt:lpstr>
      <vt:lpstr>“Go and See”</vt:lpstr>
      <vt:lpstr>PowerPoint Presentation</vt:lpstr>
      <vt:lpstr>Absence of Standardization</vt:lpstr>
      <vt:lpstr>Standardization is:</vt:lpstr>
      <vt:lpstr>PowerPoint Presentation</vt:lpstr>
      <vt:lpstr>Perspectives</vt:lpstr>
      <vt:lpstr>PowerPoint Presentation</vt:lpstr>
      <vt:lpstr>PowerPoint Presentation</vt:lpstr>
      <vt:lpstr>Plan-Do-Study-Act Cycle</vt:lpstr>
      <vt:lpstr>Toward the Ideal</vt:lpstr>
      <vt:lpstr>Keys to Quality Improvement  and Problem Solving</vt:lpstr>
      <vt:lpstr>Create a Learning Organization</vt:lpstr>
      <vt:lpstr>PowerPoint Presentation</vt:lpstr>
      <vt:lpstr>                             QUALITY IMPROVEMENT MILESTONES STORYBOARD Utilizing the FOCUS-PDSA process </vt:lpstr>
      <vt:lpstr>QUALITY IMPROVEMENT MILESTONES STORYBOARD Utilizing the FOCUS-PDSA process </vt:lpstr>
      <vt:lpstr>QUALITY IMPROVEMENT MILESTONES STORYBOARD Utilizing the FOCUS-PDSA process</vt:lpstr>
      <vt:lpstr>QUALITY IMPROVEMENT MILESTONES STORYBOARD Utilizing the FOCUS-PDSA process</vt:lpstr>
      <vt:lpstr>Standardization Improvements in the Clinic</vt:lpstr>
      <vt:lpstr>5S Improvements in the Clinic</vt:lpstr>
      <vt:lpstr>PowerPoint Presentation</vt:lpstr>
      <vt:lpstr>Tinker Toys Activity Instructions</vt:lpstr>
      <vt:lpstr>Assembler Role</vt:lpstr>
      <vt:lpstr>Supervisor Role</vt:lpstr>
      <vt:lpstr>Supplier Role</vt:lpstr>
      <vt:lpstr>Observer Role</vt:lpstr>
      <vt:lpstr>Get Ready!</vt:lpstr>
      <vt:lpstr>Assembler and Supervisor</vt:lpstr>
      <vt:lpstr>Debrief</vt:lpstr>
      <vt:lpstr>First steps: Initial engagement with clinic</vt:lpstr>
      <vt:lpstr>What is a Process Map?</vt:lpstr>
      <vt:lpstr>PowerPoint Presentation</vt:lpstr>
      <vt:lpstr>Drawing a Process Map</vt:lpstr>
      <vt:lpstr>Process Monitoring Template</vt:lpstr>
      <vt:lpstr>Seeing with new eyes:  Training leads to new and improved processes</vt:lpstr>
      <vt:lpstr>Hospital Census Database</vt:lpstr>
      <vt:lpstr>Telephone Follow-Up Prompt</vt:lpstr>
      <vt:lpstr>What needs should be assessed?</vt:lpstr>
      <vt:lpstr>Process Results</vt:lpstr>
      <vt:lpstr>Encouraging results through March 2012</vt:lpstr>
      <vt:lpstr>New Opportunities: The Social Worker Role </vt:lpstr>
      <vt:lpstr>Challenges tackled</vt:lpstr>
      <vt:lpstr>Challenges Activating  the Network </vt:lpstr>
      <vt:lpstr>Continuous learning, Continuous quality improvement</vt:lpstr>
      <vt:lpstr>Lessons Learned</vt:lpstr>
      <vt:lpstr>References</vt:lpstr>
      <vt:lpstr>Thank you!</vt:lpstr>
      <vt:lpstr>Contact Us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 HIV/AIDS Web Portal</dc:title>
  <dc:creator>Scott</dc:creator>
  <cp:lastModifiedBy>Sara Luby</cp:lastModifiedBy>
  <cp:revision>181</cp:revision>
  <cp:lastPrinted>2012-05-22T20:05:49Z</cp:lastPrinted>
  <dcterms:created xsi:type="dcterms:W3CDTF">2011-02-04T17:03:21Z</dcterms:created>
  <dcterms:modified xsi:type="dcterms:W3CDTF">2012-10-16T15:59:03Z</dcterms:modified>
  <cp:contentStatus/>
</cp:coreProperties>
</file>