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279" r:id="rId2"/>
    <p:sldId id="280" r:id="rId3"/>
    <p:sldId id="256" r:id="rId4"/>
    <p:sldId id="257" r:id="rId5"/>
    <p:sldId id="258" r:id="rId6"/>
    <p:sldId id="259" r:id="rId7"/>
    <p:sldId id="260" r:id="rId8"/>
    <p:sldId id="283" r:id="rId9"/>
    <p:sldId id="282" r:id="rId10"/>
    <p:sldId id="281" r:id="rId11"/>
    <p:sldId id="261" r:id="rId12"/>
    <p:sldId id="274" r:id="rId13"/>
    <p:sldId id="284" r:id="rId14"/>
    <p:sldId id="275" r:id="rId15"/>
    <p:sldId id="272" r:id="rId16"/>
    <p:sldId id="276" r:id="rId17"/>
    <p:sldId id="285" r:id="rId18"/>
    <p:sldId id="286" r:id="rId19"/>
    <p:sldId id="287" r:id="rId20"/>
    <p:sldId id="288" r:id="rId21"/>
    <p:sldId id="273" r:id="rId22"/>
    <p:sldId id="278" r:id="rId23"/>
    <p:sldId id="289" r:id="rId24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8487" autoAdjust="0"/>
  </p:normalViewPr>
  <p:slideViewPr>
    <p:cSldViewPr>
      <p:cViewPr varScale="1">
        <p:scale>
          <a:sx n="73" d="100"/>
          <a:sy n="73" d="100"/>
        </p:scale>
        <p:origin x="-9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72AFEA2-3D20-4E71-9279-CFDF73754D7B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519B161-CC1D-4FA5-942E-6813C16A8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38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Don't start a social strategy until you understand your audience.  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4CAE19-84C9-4DE9-8B41-09E61D27AFDD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Are you starting a program to get information from your target audiences, to educate or inform them, to exchange ideas, or to collaborate on projects? Decide on your objective before you decide on a technology. Consider how you’ll measure success.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C537CD-AD01-46F8-8774-8600F5F148B6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Strategy here means figuring out what will be different after you're done. Do you want a closer, two-way relationship with your best trainers or trainees? Do you want to get people talking about your program? Do you want a permanent focus group for testing new ideas and generating new ones? Imagine the endpoint and you'll know where to begin.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7E60FC-5A3E-4F4F-ABBF-272670EC8377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 community. A wiki. A blog or several blogs. Once you know your people, objectives, and strategy, then you can decide with confidence.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3EAF24-D22F-4EA9-86D0-560EBDF9EF90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prstGeom prst="rect">
            <a:avLst/>
          </a:prstGeom>
        </p:spPr>
        <p:txBody>
          <a:bodyPr vert="horz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  <a:prstGeom prst="rect">
            <a:avLst/>
          </a:prstGeom>
        </p:spPr>
        <p:txBody>
          <a:bodyPr vert="horz"/>
          <a:lstStyle>
            <a:lvl1pPr marL="342900" indent="-342900">
              <a:spcBef>
                <a:spcPts val="1200"/>
              </a:spcBef>
              <a:defRPr sz="2800"/>
            </a:lvl1pPr>
            <a:lvl2pPr marL="457200" indent="-279400">
              <a:spcBef>
                <a:spcPts val="1200"/>
              </a:spcBef>
              <a:defRPr sz="2400"/>
            </a:lvl2pPr>
            <a:lvl3pPr>
              <a:spcBef>
                <a:spcPts val="1200"/>
              </a:spcBef>
              <a:defRPr sz="2400"/>
            </a:lvl3pPr>
            <a:lvl4pPr>
              <a:spcBef>
                <a:spcPts val="1200"/>
              </a:spcBef>
              <a:defRPr sz="2400"/>
            </a:lvl4pPr>
            <a:lvl5pPr>
              <a:spcBef>
                <a:spcPts val="1200"/>
              </a:spcBef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45692"/>
            </a:gs>
            <a:gs pos="100000">
              <a:srgbClr val="345692">
                <a:gamma/>
                <a:shade val="46275"/>
                <a:invGamma/>
              </a:srgb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0" y="6021288"/>
            <a:ext cx="9144000" cy="83671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3" name="Picture 5" descr="RW201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239000" y="6165304"/>
            <a:ext cx="167322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Helvetica" charset="0"/>
          <a:ea typeface="Geneva" charset="0"/>
          <a:cs typeface="Genev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Helvetica" charset="0"/>
          <a:ea typeface="Geneva" charset="0"/>
          <a:cs typeface="Genev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Helvetica" charset="0"/>
          <a:ea typeface="Geneva" charset="0"/>
          <a:cs typeface="Genev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Helvetica" charset="0"/>
          <a:ea typeface="Geneva" charset="0"/>
          <a:cs typeface="Geneva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Helvetica" charset="0"/>
          <a:ea typeface="Geneva" charset="0"/>
          <a:cs typeface="Genev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Helvetica" charset="0"/>
          <a:ea typeface="Geneva" charset="0"/>
          <a:cs typeface="Genev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Helvetica" charset="0"/>
          <a:ea typeface="Geneva" charset="0"/>
          <a:cs typeface="Genev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Helvetica" charset="0"/>
          <a:ea typeface="Geneva" charset="0"/>
          <a:cs typeface="Geneva" charset="0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2B2B2"/>
        </a:buClr>
        <a:buSzPct val="75000"/>
        <a:buFont typeface="Wingdings" charset="2"/>
        <a:buChar char="n"/>
        <a:defRPr sz="2200">
          <a:solidFill>
            <a:schemeClr val="tx1"/>
          </a:solidFill>
          <a:latin typeface="+mn-lt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2B2B2"/>
        </a:buClr>
        <a:buSzPct val="75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16002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0574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25146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2971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374848" y="116632"/>
            <a:ext cx="8229600" cy="99412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000" dirty="0"/>
              <a:t>Web and Social Media Institute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7272807" cy="4032448"/>
          </a:xfrm>
        </p:spPr>
        <p:txBody>
          <a:bodyPr>
            <a:prstTxWarp prst="textNoShape">
              <a:avLst/>
            </a:prstTxWarp>
            <a:normAutofit lnSpcReduction="10000"/>
          </a:bodyPr>
          <a:lstStyle/>
          <a:p>
            <a:pPr marL="0" indent="0" algn="ctr" eaLnBrk="1" hangingPunct="1">
              <a:lnSpc>
                <a:spcPct val="140000"/>
              </a:lnSpc>
              <a:buNone/>
            </a:pPr>
            <a:r>
              <a:rPr lang="en-US" sz="3200" dirty="0"/>
              <a:t>101: Getting the Conversation Started </a:t>
            </a:r>
            <a:endParaRPr lang="en-US" sz="3200" dirty="0" smtClean="0"/>
          </a:p>
          <a:p>
            <a:pPr lvl="1" algn="ctr" eaLnBrk="1" hangingPunct="1">
              <a:lnSpc>
                <a:spcPct val="140000"/>
              </a:lnSpc>
            </a:pPr>
            <a:r>
              <a:rPr lang="en-US" sz="2000" dirty="0" smtClean="0"/>
              <a:t>Tuesday </a:t>
            </a:r>
            <a:r>
              <a:rPr lang="en-US" sz="2000" dirty="0"/>
              <a:t>11/27 at 10:00 – </a:t>
            </a:r>
            <a:r>
              <a:rPr lang="en-US" sz="2000" dirty="0">
                <a:solidFill>
                  <a:schemeClr val="accent1"/>
                </a:solidFill>
              </a:rPr>
              <a:t>YOU ARE HERE!</a:t>
            </a:r>
            <a:endParaRPr lang="en-US" sz="2000" dirty="0"/>
          </a:p>
          <a:p>
            <a:pPr marL="0" indent="0" algn="ctr" eaLnBrk="1" hangingPunct="1">
              <a:lnSpc>
                <a:spcPct val="140000"/>
              </a:lnSpc>
              <a:buNone/>
            </a:pPr>
            <a:r>
              <a:rPr lang="en-US" sz="3200" dirty="0"/>
              <a:t>201: Maximizing Your </a:t>
            </a:r>
            <a:r>
              <a:rPr lang="en-US" sz="3200" dirty="0" smtClean="0"/>
              <a:t>Impact</a:t>
            </a:r>
          </a:p>
          <a:p>
            <a:pPr lvl="1" algn="ctr" eaLnBrk="1" hangingPunct="1">
              <a:lnSpc>
                <a:spcPct val="140000"/>
              </a:lnSpc>
            </a:pPr>
            <a:r>
              <a:rPr lang="en-US" sz="2000" dirty="0" smtClean="0"/>
              <a:t>Tuesday </a:t>
            </a:r>
            <a:r>
              <a:rPr lang="en-US" sz="2000" dirty="0"/>
              <a:t>11/27 at 1:30</a:t>
            </a:r>
          </a:p>
          <a:p>
            <a:pPr marL="0" indent="0" algn="ctr" eaLnBrk="1" hangingPunct="1">
              <a:lnSpc>
                <a:spcPct val="140000"/>
              </a:lnSpc>
              <a:buNone/>
            </a:pPr>
            <a:r>
              <a:rPr lang="en-US" sz="3200" dirty="0"/>
              <a:t>301: Measuring </a:t>
            </a:r>
            <a:r>
              <a:rPr lang="en-US" sz="3200" dirty="0" smtClean="0"/>
              <a:t>Value</a:t>
            </a:r>
          </a:p>
          <a:p>
            <a:pPr lvl="1" algn="ctr" eaLnBrk="1" hangingPunct="1">
              <a:lnSpc>
                <a:spcPct val="140000"/>
              </a:lnSpc>
            </a:pPr>
            <a:r>
              <a:rPr lang="en-US" sz="2000" dirty="0" smtClean="0"/>
              <a:t>Wednesday </a:t>
            </a:r>
            <a:r>
              <a:rPr lang="en-US" sz="2000" dirty="0"/>
              <a:t>11/28 at </a:t>
            </a:r>
            <a:r>
              <a:rPr lang="en-US" sz="2000" dirty="0" smtClean="0"/>
              <a:t>10:00</a:t>
            </a:r>
            <a:endParaRPr lang="en-US" sz="200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981200" y="5445224"/>
            <a:ext cx="51768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700" dirty="0">
                <a:solidFill>
                  <a:schemeClr val="accent1"/>
                </a:solidFill>
                <a:ea typeface="Geneva" charset="0"/>
                <a:cs typeface="Geneva" charset="0"/>
              </a:rPr>
              <a:t>All sessions are here in Wilson A</a:t>
            </a:r>
            <a:endParaRPr lang="en-US" sz="2700" dirty="0">
              <a:ea typeface="Geneva" charset="0"/>
              <a:cs typeface="Genev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Me and Social Media: Twitter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dirty="0"/>
              <a:t>I don’t really even know what it is…</a:t>
            </a:r>
          </a:p>
          <a:p>
            <a:pPr eaLnBrk="1" hangingPunct="1"/>
            <a:r>
              <a:rPr lang="en-US" dirty="0"/>
              <a:t>I know what it is, but don’t have an account</a:t>
            </a:r>
          </a:p>
          <a:p>
            <a:pPr eaLnBrk="1" hangingPunct="1"/>
            <a:r>
              <a:rPr lang="en-US" dirty="0"/>
              <a:t>I have an account </a:t>
            </a:r>
          </a:p>
          <a:p>
            <a:pPr eaLnBrk="1" hangingPunct="1"/>
            <a:r>
              <a:rPr lang="en-US" dirty="0"/>
              <a:t>I’m on at least every week or so</a:t>
            </a:r>
          </a:p>
          <a:p>
            <a:pPr eaLnBrk="1" hangingPunct="1"/>
            <a:r>
              <a:rPr lang="en-US" dirty="0"/>
              <a:t>I tweet and </a:t>
            </a:r>
            <a:r>
              <a:rPr lang="en-US" dirty="0" err="1"/>
              <a:t>retweet</a:t>
            </a:r>
            <a:r>
              <a:rPr lang="en-US" dirty="0"/>
              <a:t> fairly often</a:t>
            </a:r>
          </a:p>
          <a:p>
            <a:pPr eaLnBrk="1" hangingPunct="1"/>
            <a:r>
              <a:rPr lang="en-US" dirty="0"/>
              <a:t>I think I’m addicted…</a:t>
            </a:r>
          </a:p>
          <a:p>
            <a:pPr eaLnBrk="1" hangingPunct="1">
              <a:buFont typeface="Wingdings" charset="2"/>
              <a:buNone/>
            </a:pPr>
            <a:endParaRPr lang="en-US" dirty="0"/>
          </a:p>
          <a:p>
            <a:pPr eaLnBrk="1" hangingPunct="1">
              <a:buFont typeface="Wingdings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 bwMode="auto">
          <a:xfrm>
            <a:off x="457200" y="260648"/>
            <a:ext cx="8229600" cy="99412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Your Ryan White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268760"/>
            <a:ext cx="8229600" cy="4525963"/>
          </a:xfrm>
        </p:spPr>
        <p:txBody>
          <a:bodyPr>
            <a:prstTxWarp prst="textNoShape">
              <a:avLst/>
            </a:prstTxWarp>
            <a:normAutofit/>
          </a:bodyPr>
          <a:lstStyle/>
          <a:p>
            <a:pPr marL="0" indent="0" eaLnBrk="1" hangingPunct="1">
              <a:buFont typeface="Wingdings" charset="2"/>
              <a:buNone/>
            </a:pPr>
            <a:r>
              <a:rPr lang="en-US" dirty="0"/>
              <a:t>We have: </a:t>
            </a:r>
          </a:p>
          <a:p>
            <a:pPr eaLnBrk="1" hangingPunct="1"/>
            <a:r>
              <a:rPr lang="en-US" dirty="0"/>
              <a:t>A website</a:t>
            </a:r>
          </a:p>
          <a:p>
            <a:pPr eaLnBrk="1" hangingPunct="1"/>
            <a:r>
              <a:rPr lang="en-US" dirty="0"/>
              <a:t>A Facebook profile</a:t>
            </a:r>
          </a:p>
          <a:p>
            <a:pPr eaLnBrk="1" hangingPunct="1"/>
            <a:r>
              <a:rPr lang="en-US" dirty="0"/>
              <a:t>A Twitter </a:t>
            </a:r>
            <a:r>
              <a:rPr lang="en-US" dirty="0" smtClean="0"/>
              <a:t>account</a:t>
            </a:r>
          </a:p>
          <a:p>
            <a:pPr eaLnBrk="1" hangingPunct="1"/>
            <a:r>
              <a:rPr lang="en-US" dirty="0" smtClean="0"/>
              <a:t>More than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/>
            <a:r>
              <a:rPr lang="en-US" dirty="0" err="1"/>
              <a:t>Pecha</a:t>
            </a:r>
            <a:r>
              <a:rPr lang="en-US" dirty="0"/>
              <a:t> </a:t>
            </a:r>
            <a:r>
              <a:rPr lang="en-US" dirty="0" err="1"/>
              <a:t>Kucha</a:t>
            </a:r>
            <a:r>
              <a:rPr lang="en-US" dirty="0"/>
              <a:t>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prstTxWarp prst="textNoShape">
              <a:avLst/>
            </a:prstTxWarp>
            <a:normAutofit/>
          </a:bodyPr>
          <a:lstStyle/>
          <a:p>
            <a:pPr marL="0" indent="0" algn="ctr" eaLnBrk="1" hangingPunct="1">
              <a:buFont typeface="Wingdings" charset="2"/>
              <a:buNone/>
            </a:pPr>
            <a:r>
              <a:rPr lang="en-US" sz="4800" dirty="0"/>
              <a:t>What is Social Media?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Pecha Kucha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prstTxWarp prst="textNoShape">
              <a:avLst/>
            </a:prstTxWarp>
            <a:normAutofit/>
          </a:bodyPr>
          <a:lstStyle/>
          <a:p>
            <a:pPr marL="0" indent="0" algn="ctr" eaLnBrk="1" hangingPunct="1">
              <a:buFont typeface="Wingdings" charset="2"/>
              <a:buNone/>
            </a:pPr>
            <a:r>
              <a:rPr lang="en-US" sz="4800" dirty="0"/>
              <a:t>Tour of the </a:t>
            </a:r>
            <a:r>
              <a:rPr lang="en-US" sz="4800" dirty="0" smtClean="0"/>
              <a:t>Most </a:t>
            </a:r>
            <a:r>
              <a:rPr lang="en-US" sz="4800" dirty="0"/>
              <a:t>Popular </a:t>
            </a:r>
          </a:p>
          <a:p>
            <a:pPr marL="0" indent="0" algn="ctr" eaLnBrk="1" hangingPunct="1">
              <a:buFont typeface="Wingdings" charset="2"/>
              <a:buNone/>
            </a:pPr>
            <a:r>
              <a:rPr lang="en-US" sz="4800" dirty="0"/>
              <a:t>Social Spaces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indent="0" algn="ctr" eaLnBrk="1" hangingPunct="1">
              <a:buFont typeface="Wingdings" charset="2"/>
              <a:buNone/>
            </a:pPr>
            <a:r>
              <a:rPr lang="en-US" sz="4800" dirty="0"/>
              <a:t>Questions and Answers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Tools!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 bwMode="auto">
          <a:xfrm>
            <a:off x="518864" y="1196752"/>
            <a:ext cx="8229600" cy="4525963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sz="2800" dirty="0"/>
              <a:t>Fact Sheets</a:t>
            </a:r>
            <a:r>
              <a:rPr lang="en-US" dirty="0"/>
              <a:t> </a:t>
            </a:r>
          </a:p>
          <a:p>
            <a:pPr lvl="1" eaLnBrk="1" hangingPunct="1">
              <a:buClr>
                <a:schemeClr val="accent1"/>
              </a:buClr>
            </a:pPr>
            <a:r>
              <a:rPr lang="en-US" dirty="0"/>
              <a:t>Learn the basics</a:t>
            </a:r>
          </a:p>
          <a:p>
            <a:pPr lvl="1" eaLnBrk="1" hangingPunct="1">
              <a:buClr>
                <a:schemeClr val="accent1"/>
              </a:buClr>
            </a:pPr>
            <a:r>
              <a:rPr lang="en-US" dirty="0"/>
              <a:t>Get inspiration from examples</a:t>
            </a:r>
          </a:p>
          <a:p>
            <a:pPr marL="0" indent="0" eaLnBrk="1" hangingPunct="1">
              <a:buNone/>
            </a:pPr>
            <a:r>
              <a:rPr lang="en-US" sz="2800" dirty="0"/>
              <a:t>Planning Tools</a:t>
            </a:r>
            <a:endParaRPr lang="en-US" dirty="0"/>
          </a:p>
          <a:p>
            <a:pPr lvl="1" eaLnBrk="1" hangingPunct="1">
              <a:buClr>
                <a:schemeClr val="accent1"/>
              </a:buClr>
            </a:pPr>
            <a:r>
              <a:rPr lang="en-US" dirty="0"/>
              <a:t>Sort out your priorities and objectives</a:t>
            </a:r>
          </a:p>
          <a:p>
            <a:pPr lvl="1" eaLnBrk="1" hangingPunct="1">
              <a:buClr>
                <a:schemeClr val="accent1"/>
              </a:buClr>
            </a:pPr>
            <a:r>
              <a:rPr lang="en-US" dirty="0"/>
              <a:t>Inventory your organization’s capacity</a:t>
            </a:r>
          </a:p>
          <a:p>
            <a:pPr lvl="1" eaLnBrk="1" hangingPunct="1">
              <a:buClr>
                <a:schemeClr val="accent1"/>
              </a:buClr>
            </a:pPr>
            <a:r>
              <a:rPr lang="en-US" dirty="0"/>
              <a:t>Decide the best format </a:t>
            </a:r>
          </a:p>
          <a:p>
            <a:pPr lvl="1" eaLnBrk="1" hangingPunct="1">
              <a:buClr>
                <a:schemeClr val="accent1"/>
              </a:buClr>
            </a:pPr>
            <a:r>
              <a:rPr lang="en-US" dirty="0"/>
              <a:t>Create a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POST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5085184"/>
            <a:ext cx="7848872" cy="1152128"/>
          </a:xfrm>
        </p:spPr>
        <p:txBody>
          <a:bodyPr>
            <a:prstTxWarp prst="textNoShape">
              <a:avLst/>
            </a:prstTxWarp>
            <a:normAutofit/>
          </a:bodyPr>
          <a:lstStyle/>
          <a:p>
            <a:pPr marL="0" indent="0" eaLnBrk="1" hangingPunct="1">
              <a:buFont typeface="Wingdings" charset="2"/>
              <a:buNone/>
            </a:pPr>
            <a:r>
              <a:rPr lang="en-US" sz="1400" dirty="0" err="1" smtClean="0"/>
              <a:t>Bernoff</a:t>
            </a:r>
            <a:r>
              <a:rPr lang="en-US" sz="1400" dirty="0" smtClean="0"/>
              <a:t> </a:t>
            </a:r>
            <a:r>
              <a:rPr lang="en-US" sz="1400" dirty="0"/>
              <a:t>The POST method: a systematic approach to social strategy. In: Groundswell: How People with Social Technologies Are Changing Everything. December 11, 2007. http://blogs.forrester.com/groundswell/2007/12/the-post-method.html. Accessed September 1, </a:t>
            </a:r>
            <a:r>
              <a:rPr lang="en-US" sz="1400" dirty="0" smtClean="0"/>
              <a:t>2009</a:t>
            </a:r>
            <a:r>
              <a:rPr lang="en-US" sz="1400" dirty="0"/>
              <a:t>.</a:t>
            </a:r>
          </a:p>
          <a:p>
            <a:pPr marL="0" indent="0" eaLnBrk="1" hangingPunct="1">
              <a:lnSpc>
                <a:spcPct val="80000"/>
              </a:lnSpc>
            </a:pPr>
            <a:endParaRPr lang="en-US" sz="1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777791"/>
              </p:ext>
            </p:extLst>
          </p:nvPr>
        </p:nvGraphicFramePr>
        <p:xfrm>
          <a:off x="899592" y="1484784"/>
          <a:ext cx="6858000" cy="2819400"/>
        </p:xfrm>
        <a:graphic>
          <a:graphicData uri="http://schemas.openxmlformats.org/drawingml/2006/table">
            <a:tbl>
              <a:tblPr/>
              <a:tblGrid>
                <a:gridCol w="1795463"/>
                <a:gridCol w="5062537"/>
              </a:tblGrid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People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Objective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Strategy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Technology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POST Approach: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dirty="0"/>
              <a:t>Who are you trying to reach?</a:t>
            </a:r>
          </a:p>
          <a:p>
            <a:pPr eaLnBrk="1" hangingPunct="1"/>
            <a:r>
              <a:rPr lang="en-US" dirty="0"/>
              <a:t>What do you know about how/if they use new media? </a:t>
            </a:r>
          </a:p>
          <a:p>
            <a:pPr eaLnBrk="1" hangingPunct="1"/>
            <a:r>
              <a:rPr lang="en-US" dirty="0"/>
              <a:t>How can you find out more?</a:t>
            </a:r>
          </a:p>
          <a:p>
            <a:pPr eaLnBrk="1" hangingPunct="1"/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POST Approach: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dirty="0"/>
              <a:t>What do you want to accomplish with new media? </a:t>
            </a:r>
          </a:p>
          <a:p>
            <a:pPr eaLnBrk="1" hangingPunct="1"/>
            <a:r>
              <a:rPr lang="en-US" dirty="0"/>
              <a:t>How does new media support your organization’s mission or communications plan?</a:t>
            </a:r>
          </a:p>
          <a:p>
            <a:pPr eaLnBrk="1" hangingPunct="1">
              <a:buFont typeface="Wingdings" charset="2"/>
              <a:buNone/>
            </a:pPr>
            <a:endParaRPr lang="en-US" sz="2000" dirty="0"/>
          </a:p>
          <a:p>
            <a:pPr eaLnBrk="1" hangingPunct="1">
              <a:buFont typeface="Wingdings" charset="2"/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POST Approach: Strategy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How does new media support your online strategy? </a:t>
            </a:r>
          </a:p>
          <a:p>
            <a:pPr eaLnBrk="1" hangingPunct="1"/>
            <a:r>
              <a:rPr lang="en-US"/>
              <a:t>How will you get your organization to embrace your new media strategy? </a:t>
            </a:r>
          </a:p>
          <a:p>
            <a:pPr eaLnBrk="1" hangingPunct="1"/>
            <a:r>
              <a:rPr lang="en-US"/>
              <a:t>Is there an “offline” component that you need to support/connect?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 bwMode="auto">
          <a:xfrm>
            <a:off x="457200" y="116632"/>
            <a:ext cx="8229600" cy="99412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Brought to you by…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68760"/>
            <a:ext cx="8229600" cy="4525963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</a:pPr>
            <a:r>
              <a:rPr lang="en-US" dirty="0"/>
              <a:t>AIDS Education and Training </a:t>
            </a:r>
            <a:r>
              <a:rPr lang="en-US" dirty="0" smtClean="0"/>
              <a:t>Centers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 smtClean="0"/>
              <a:t>National </a:t>
            </a:r>
            <a:r>
              <a:rPr lang="en-US" dirty="0"/>
              <a:t>Resource </a:t>
            </a:r>
            <a:r>
              <a:rPr lang="en-US" dirty="0" smtClean="0"/>
              <a:t>Center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dirty="0" smtClean="0"/>
              <a:t>Northwest </a:t>
            </a:r>
            <a:r>
              <a:rPr lang="en-US" sz="2400" dirty="0"/>
              <a:t>AETC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/>
              <a:t>TARGET Center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/>
              <a:t>AIDS.GOV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POST Approach: Technology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Technology: What tools best support your objectives and match your intended audience? </a:t>
            </a:r>
          </a:p>
          <a:p>
            <a:pPr eaLnBrk="1" hangingPunct="1"/>
            <a:r>
              <a:rPr lang="en-US"/>
              <a:t>What do you have the capacity to implement?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sz="3200" dirty="0"/>
              <a:t>Exercise: </a:t>
            </a:r>
            <a:r>
              <a:rPr lang="en-US" sz="3200" dirty="0" smtClean="0"/>
              <a:t>What </a:t>
            </a:r>
            <a:r>
              <a:rPr lang="en-US" sz="3200" dirty="0"/>
              <a:t>Should This Program Do?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dirty="0"/>
              <a:t>Instructions:</a:t>
            </a:r>
          </a:p>
          <a:p>
            <a:pPr lvl="1" eaLnBrk="1" hangingPunct="1">
              <a:buClr>
                <a:schemeClr val="accent1"/>
              </a:buClr>
            </a:pPr>
            <a:r>
              <a:rPr lang="en-US" sz="2800" dirty="0"/>
              <a:t>Choose a group </a:t>
            </a:r>
          </a:p>
          <a:p>
            <a:pPr lvl="1" eaLnBrk="1" hangingPunct="1">
              <a:buClr>
                <a:schemeClr val="accent1"/>
              </a:buClr>
            </a:pPr>
            <a:r>
              <a:rPr lang="en-US" sz="2800" dirty="0"/>
              <a:t>Start the New Media plan for your case</a:t>
            </a:r>
          </a:p>
          <a:p>
            <a:pPr lvl="1" eaLnBrk="1" hangingPunct="1">
              <a:buClr>
                <a:schemeClr val="accent1"/>
              </a:buClr>
            </a:pPr>
            <a:r>
              <a:rPr lang="en-US" sz="2800" dirty="0"/>
              <a:t>Report back and discussion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685800" y="1981200"/>
            <a:ext cx="7772400" cy="303197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indent="0" algn="ctr" eaLnBrk="1" hangingPunct="1">
              <a:buFont typeface="Wingdings" charset="2"/>
              <a:buNone/>
            </a:pPr>
            <a:r>
              <a:rPr lang="en-US" sz="4800" dirty="0"/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611560" y="260648"/>
            <a:ext cx="7772400" cy="11430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Web and Social Media Institute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611560" y="1484784"/>
            <a:ext cx="7780784" cy="3456384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en-US" sz="2800" dirty="0"/>
              <a:t>201: Maximizing Your Impact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2600" dirty="0"/>
              <a:t>Tuesday 11/27 at 1:30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sz="2800" dirty="0"/>
              <a:t>301: Measuring Value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2600" dirty="0"/>
              <a:t>Wednesday 11/28 at 10:00</a:t>
            </a:r>
          </a:p>
          <a:p>
            <a:pPr lvl="1" eaLnBrk="1" hangingPunct="1">
              <a:buClr>
                <a:schemeClr val="accent1"/>
              </a:buClr>
            </a:pPr>
            <a:endParaRPr lang="en-US" dirty="0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907704" y="5158010"/>
            <a:ext cx="51768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700" dirty="0">
                <a:ea typeface="Geneva" charset="0"/>
                <a:cs typeface="Geneva" charset="0"/>
              </a:rPr>
              <a:t>All sessions are here in Wilson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7768" y="1770385"/>
            <a:ext cx="8350696" cy="2090663"/>
          </a:xfrm>
        </p:spPr>
        <p:txBody>
          <a:bodyPr anchor="ctr">
            <a:prstTxWarp prst="textNoShape">
              <a:avLst/>
            </a:prstTxWarp>
            <a:noAutofit/>
          </a:bodyPr>
          <a:lstStyle/>
          <a:p>
            <a:pPr algn="ctr" eaLnBrk="1" hangingPunct="1">
              <a:tabLst>
                <a:tab pos="452438" algn="l"/>
              </a:tabLst>
            </a:pPr>
            <a:r>
              <a:rPr lang="en-US" sz="4800" dirty="0"/>
              <a:t>Web and Social Media </a:t>
            </a:r>
            <a:r>
              <a:rPr lang="en-US" sz="4800" dirty="0" smtClean="0"/>
              <a:t>Institute 101</a:t>
            </a:r>
            <a:r>
              <a:rPr lang="en-US" sz="4800" dirty="0"/>
              <a:t>: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400" dirty="0" smtClean="0">
                <a:solidFill>
                  <a:schemeClr val="accent2"/>
                </a:solidFill>
              </a:rPr>
              <a:t>Getting </a:t>
            </a:r>
            <a:r>
              <a:rPr lang="en-US" sz="4400" dirty="0">
                <a:solidFill>
                  <a:schemeClr val="accent2"/>
                </a:solidFill>
              </a:rPr>
              <a:t>the Conversation Started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Today’s Presenters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dirty="0"/>
              <a:t>Judy </a:t>
            </a:r>
            <a:r>
              <a:rPr lang="en-US" dirty="0" smtClean="0"/>
              <a:t>Collins</a:t>
            </a:r>
            <a:br>
              <a:rPr lang="en-US" dirty="0" smtClean="0"/>
            </a:br>
            <a:r>
              <a:rPr lang="en-US" sz="2400" dirty="0" smtClean="0"/>
              <a:t>Program </a:t>
            </a:r>
            <a:r>
              <a:rPr lang="en-US" sz="2400" dirty="0"/>
              <a:t>Coordinator of Social </a:t>
            </a:r>
            <a:r>
              <a:rPr lang="en-US" sz="2400" dirty="0" smtClean="0"/>
              <a:t>Media</a:t>
            </a:r>
            <a:br>
              <a:rPr lang="en-US" sz="2400" dirty="0" smtClean="0"/>
            </a:br>
            <a:r>
              <a:rPr lang="en-US" sz="2400" dirty="0" smtClean="0"/>
              <a:t>AETC </a:t>
            </a:r>
            <a:r>
              <a:rPr lang="en-US" sz="2400" dirty="0"/>
              <a:t>National Resource Center</a:t>
            </a:r>
          </a:p>
          <a:p>
            <a:pPr eaLnBrk="1" hangingPunct="1"/>
            <a:r>
              <a:rPr lang="en-US" dirty="0"/>
              <a:t>Bruce </a:t>
            </a:r>
            <a:r>
              <a:rPr lang="en-US" dirty="0" err="1" smtClean="0"/>
              <a:t>Maeder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Technology </a:t>
            </a:r>
            <a:r>
              <a:rPr lang="en-US" sz="2400" dirty="0"/>
              <a:t>Manager at Northwest AETC</a:t>
            </a:r>
          </a:p>
          <a:p>
            <a:pPr eaLnBrk="1" hangingPunct="1">
              <a:buFont typeface="Wingdings" charset="2"/>
              <a:buNone/>
            </a:pPr>
            <a:r>
              <a:rPr lang="en-US" dirty="0"/>
              <a:t>With assistance from:</a:t>
            </a:r>
          </a:p>
          <a:p>
            <a:pPr lvl="1" eaLnBrk="1" hangingPunct="1">
              <a:buFont typeface="Wingdings" charset="2"/>
              <a:buNone/>
            </a:pPr>
            <a:r>
              <a:rPr lang="en-US" dirty="0"/>
              <a:t>Jenna </a:t>
            </a:r>
            <a:r>
              <a:rPr lang="en-US" dirty="0" err="1"/>
              <a:t>Kah</a:t>
            </a:r>
            <a:r>
              <a:rPr lang="en-US" dirty="0"/>
              <a:t> Bardwell (AETC NRC)</a:t>
            </a:r>
          </a:p>
          <a:p>
            <a:pPr lvl="1" eaLnBrk="1" hangingPunct="1">
              <a:buFont typeface="Wingdings" charset="2"/>
              <a:buNone/>
            </a:pPr>
            <a:r>
              <a:rPr lang="en-US" dirty="0"/>
              <a:t>Nicole Mandel (AETC NRC, TARGET)</a:t>
            </a:r>
          </a:p>
          <a:p>
            <a:pPr lvl="1" eaLnBrk="1" hangingPunct="1">
              <a:buFont typeface="Wingdings" charset="2"/>
              <a:buNone/>
            </a:pPr>
            <a:r>
              <a:rPr lang="en-US" dirty="0"/>
              <a:t>Jamie Steiger (AETC NRC)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prstTxWarp prst="textNoShape">
              <a:avLst/>
            </a:prstTxWarp>
            <a:normAutofit/>
          </a:bodyPr>
          <a:lstStyle/>
          <a:p>
            <a:pPr marL="339725" indent="-339725" eaLnBrk="1" hangingPunct="1"/>
            <a:r>
              <a:rPr lang="en-US" dirty="0"/>
              <a:t>Improve online presence by featuring high-value content to their audiences.</a:t>
            </a:r>
          </a:p>
          <a:p>
            <a:pPr marL="339725" indent="-339725" eaLnBrk="1" hangingPunct="1"/>
            <a:r>
              <a:rPr lang="en-US" dirty="0"/>
              <a:t>Work with technical staff or contractors to establish 1-3 new online training or communications tools for their agencies, planning bodies, or consumer groups.</a:t>
            </a:r>
          </a:p>
          <a:p>
            <a:pPr marL="339725" indent="-339725" eaLnBrk="1" hangingPunct="1"/>
            <a:r>
              <a:rPr lang="en-US" dirty="0"/>
              <a:t>Orient colleagues on the basic operations of 3-5 online tools that will connect clients and providers to services and resources.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 bwMode="auto">
          <a:xfrm>
            <a:off x="395536" y="188640"/>
            <a:ext cx="8229600" cy="99412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Overview of Session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40768"/>
            <a:ext cx="8229600" cy="4525963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39725" indent="-339725" eaLnBrk="1" hangingPunct="1"/>
            <a:r>
              <a:rPr lang="en-US" dirty="0"/>
              <a:t>Overview </a:t>
            </a:r>
            <a:endParaRPr lang="en-US" dirty="0" smtClean="0"/>
          </a:p>
          <a:p>
            <a:pPr marL="339725" indent="-339725" eaLnBrk="1" hangingPunct="1"/>
            <a:r>
              <a:rPr lang="en-US" dirty="0" smtClean="0"/>
              <a:t>Introduction </a:t>
            </a:r>
            <a:r>
              <a:rPr lang="en-US" dirty="0"/>
              <a:t>to top </a:t>
            </a:r>
            <a:r>
              <a:rPr lang="en-US" dirty="0" smtClean="0"/>
              <a:t>formats</a:t>
            </a:r>
            <a:endParaRPr lang="en-US" dirty="0"/>
          </a:p>
          <a:p>
            <a:pPr marL="339725" indent="-339725" eaLnBrk="1" hangingPunct="1"/>
            <a:r>
              <a:rPr lang="en-US" dirty="0"/>
              <a:t>Planning tools </a:t>
            </a:r>
            <a:endParaRPr lang="en-US" dirty="0" smtClean="0"/>
          </a:p>
          <a:p>
            <a:pPr marL="339725" indent="-339725" eaLnBrk="1" hangingPunct="1"/>
            <a:r>
              <a:rPr lang="en-US" dirty="0" smtClean="0"/>
              <a:t>Planning </a:t>
            </a:r>
            <a:r>
              <a:rPr lang="en-US" dirty="0"/>
              <a:t>in </a:t>
            </a:r>
            <a:r>
              <a:rPr lang="en-US" dirty="0" smtClean="0"/>
              <a:t>practice: case study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 bwMode="auto">
          <a:xfrm>
            <a:off x="457200" y="260648"/>
            <a:ext cx="8229600" cy="99412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Me and the Web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848" y="1268760"/>
            <a:ext cx="8229600" cy="4525963"/>
          </a:xfrm>
        </p:spPr>
        <p:txBody>
          <a:bodyPr>
            <a:prstTxWarp prst="textNoShape">
              <a:avLst/>
            </a:prstTxWarp>
            <a:normAutofit/>
          </a:bodyPr>
          <a:lstStyle/>
          <a:p>
            <a:pPr marL="0" indent="0" eaLnBrk="1" hangingPunct="1">
              <a:buNone/>
            </a:pPr>
            <a:r>
              <a:rPr lang="en-US" dirty="0"/>
              <a:t>My comfort with using the web as a </a:t>
            </a:r>
            <a:r>
              <a:rPr lang="en-US" b="1" i="1" dirty="0">
                <a:solidFill>
                  <a:schemeClr val="accent1"/>
                </a:solidFill>
              </a:rPr>
              <a:t>consumer</a:t>
            </a:r>
            <a:r>
              <a:rPr lang="en-US" dirty="0"/>
              <a:t> of information &amp; education</a:t>
            </a:r>
          </a:p>
          <a:p>
            <a:pPr eaLnBrk="1" hangingPunct="1"/>
            <a:r>
              <a:rPr lang="en-US" sz="3200" dirty="0"/>
              <a:t>1 </a:t>
            </a:r>
          </a:p>
          <a:p>
            <a:pPr eaLnBrk="1" hangingPunct="1"/>
            <a:r>
              <a:rPr lang="en-US" sz="3200" dirty="0"/>
              <a:t>2</a:t>
            </a:r>
          </a:p>
          <a:p>
            <a:pPr eaLnBrk="1" hangingPunct="1"/>
            <a:r>
              <a:rPr lang="en-US" sz="3200" dirty="0"/>
              <a:t>3</a:t>
            </a:r>
          </a:p>
          <a:p>
            <a:pPr eaLnBrk="1" hangingPunct="1"/>
            <a:r>
              <a:rPr lang="en-US" sz="3200" dirty="0"/>
              <a:t>4</a:t>
            </a:r>
          </a:p>
          <a:p>
            <a:pPr eaLnBrk="1" hangingPunct="1"/>
            <a:r>
              <a:rPr lang="en-US" sz="3200" dirty="0"/>
              <a:t>5</a:t>
            </a:r>
          </a:p>
          <a:p>
            <a:pPr lvl="1" eaLnBrk="1" hangingPunct="1">
              <a:buFont typeface="Wingdings" charset="2"/>
              <a:buNone/>
            </a:pPr>
            <a:endParaRPr lang="en-US" sz="2800" dirty="0"/>
          </a:p>
          <a:p>
            <a:pPr eaLnBrk="1" hangingPunct="1">
              <a:buFont typeface="Wingdings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Me and the Web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340768"/>
            <a:ext cx="8229600" cy="4525963"/>
          </a:xfrm>
        </p:spPr>
        <p:txBody>
          <a:bodyPr>
            <a:prstTxWarp prst="textNoShape">
              <a:avLst/>
            </a:prstTxWarp>
            <a:normAutofit/>
          </a:bodyPr>
          <a:lstStyle/>
          <a:p>
            <a:pPr marL="0" indent="0" eaLnBrk="1" hangingPunct="1">
              <a:buNone/>
            </a:pPr>
            <a:r>
              <a:rPr lang="en-US" dirty="0"/>
              <a:t>My comfort with using the web as a </a:t>
            </a:r>
            <a:r>
              <a:rPr lang="en-US" b="1" i="1" dirty="0">
                <a:solidFill>
                  <a:schemeClr val="accent1"/>
                </a:solidFill>
              </a:rPr>
              <a:t>provider</a:t>
            </a:r>
            <a:r>
              <a:rPr lang="en-US" dirty="0"/>
              <a:t> of information &amp; education</a:t>
            </a:r>
          </a:p>
          <a:p>
            <a:pPr eaLnBrk="1" hangingPunct="1"/>
            <a:r>
              <a:rPr lang="en-US" dirty="0"/>
              <a:t>1 </a:t>
            </a:r>
          </a:p>
          <a:p>
            <a:pPr eaLnBrk="1" hangingPunct="1"/>
            <a:r>
              <a:rPr lang="en-US" dirty="0"/>
              <a:t>2</a:t>
            </a:r>
          </a:p>
          <a:p>
            <a:pPr eaLnBrk="1" hangingPunct="1"/>
            <a:r>
              <a:rPr lang="en-US" dirty="0"/>
              <a:t>3</a:t>
            </a:r>
          </a:p>
          <a:p>
            <a:pPr eaLnBrk="1" hangingPunct="1"/>
            <a:r>
              <a:rPr lang="en-US" dirty="0"/>
              <a:t>4</a:t>
            </a:r>
          </a:p>
          <a:p>
            <a:pPr eaLnBrk="1" hangingPunct="1"/>
            <a:r>
              <a:rPr lang="en-US" dirty="0"/>
              <a:t>5</a:t>
            </a:r>
          </a:p>
          <a:p>
            <a:pPr lvl="1" eaLnBrk="1" hangingPunct="1">
              <a:buFont typeface="Wingdings" charset="2"/>
              <a:buNone/>
            </a:pPr>
            <a:endParaRPr lang="en-US" dirty="0"/>
          </a:p>
          <a:p>
            <a:pPr eaLnBrk="1" hangingPunct="1">
              <a:buFont typeface="Wingdings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Me and Social Media: Facebook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dirty="0"/>
              <a:t>I don’t have an account</a:t>
            </a:r>
          </a:p>
          <a:p>
            <a:pPr eaLnBrk="1" hangingPunct="1"/>
            <a:r>
              <a:rPr lang="en-US" dirty="0"/>
              <a:t>I have an account but don’t really check it</a:t>
            </a:r>
          </a:p>
          <a:p>
            <a:pPr eaLnBrk="1" hangingPunct="1"/>
            <a:r>
              <a:rPr lang="en-US" dirty="0"/>
              <a:t>I’m on at least every week or so</a:t>
            </a:r>
          </a:p>
          <a:p>
            <a:pPr eaLnBrk="1" hangingPunct="1"/>
            <a:r>
              <a:rPr lang="en-US" dirty="0"/>
              <a:t>I post a fair amount and comment on my friends’ status</a:t>
            </a:r>
          </a:p>
          <a:p>
            <a:pPr eaLnBrk="1" hangingPunct="1"/>
            <a:r>
              <a:rPr lang="en-US" dirty="0"/>
              <a:t>I think I’m addicted…</a:t>
            </a:r>
          </a:p>
          <a:p>
            <a:pPr eaLnBrk="1" hangingPunct="1">
              <a:buFont typeface="Wingdings" charset="2"/>
              <a:buNone/>
            </a:pPr>
            <a:endParaRPr lang="en-US" dirty="0"/>
          </a:p>
          <a:p>
            <a:pPr eaLnBrk="1" hangingPunct="1">
              <a:buFont typeface="Wingdings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Web &amp;amp; Social Media Institute&amp;quot;&quot;/&gt;&lt;property id=&quot;20307&quot; value=&quot;279&quot;/&gt;&lt;/object&gt;&lt;object type=&quot;3&quot; unique_id=&quot;10004&quot;&gt;&lt;property id=&quot;20148&quot; value=&quot;5&quot;/&gt;&lt;property id=&quot;20300&quot; value=&quot;Slide 2 - &amp;quot;Brought to you by…&amp;quot;&quot;/&gt;&lt;property id=&quot;20307&quot; value=&quot;280&quot;/&gt;&lt;/object&gt;&lt;object type=&quot;3&quot; unique_id=&quot;10005&quot;&gt;&lt;property id=&quot;20148&quot; value=&quot;5&quot;/&gt;&lt;property id=&quot;20300&quot; value=&quot;Slide 3 - &amp;quot;Web and Social Media Institute 101:  Getting the Conversation Started&amp;quot;&quot;/&gt;&lt;property id=&quot;20307&quot; value=&quot;256&quot;/&gt;&lt;/object&gt;&lt;object type=&quot;3&quot; unique_id=&quot;10006&quot;&gt;&lt;property id=&quot;20148&quot; value=&quot;5&quot;/&gt;&lt;property id=&quot;20300&quot; value=&quot;Slide 4 - &amp;quot;Today’s Presenters&amp;quot;&quot;/&gt;&lt;property id=&quot;20307&quot; value=&quot;257&quot;/&gt;&lt;/object&gt;&lt;object type=&quot;3&quot; unique_id=&quot;10007&quot;&gt;&lt;property id=&quot;20148&quot; value=&quot;5&quot;/&gt;&lt;property id=&quot;20300&quot; value=&quot;Slide 5 - &amp;quot;Learning Objectives&amp;quot;&quot;/&gt;&lt;property id=&quot;20307&quot; value=&quot;258&quot;/&gt;&lt;/object&gt;&lt;object type=&quot;3&quot; unique_id=&quot;10008&quot;&gt;&lt;property id=&quot;20148&quot; value=&quot;5&quot;/&gt;&lt;property id=&quot;20300&quot; value=&quot;Slide 6 - &amp;quot;Overview of Session&amp;quot;&quot;/&gt;&lt;property id=&quot;20307&quot; value=&quot;259&quot;/&gt;&lt;/object&gt;&lt;object type=&quot;3&quot; unique_id=&quot;10009&quot;&gt;&lt;property id=&quot;20148&quot; value=&quot;5&quot;/&gt;&lt;property id=&quot;20300&quot; value=&quot;Slide 7 - &amp;quot;Me and the Web&amp;quot;&quot;/&gt;&lt;property id=&quot;20307&quot; value=&quot;260&quot;/&gt;&lt;/object&gt;&lt;object type=&quot;3&quot; unique_id=&quot;10010&quot;&gt;&lt;property id=&quot;20148&quot; value=&quot;5&quot;/&gt;&lt;property id=&quot;20300&quot; value=&quot;Slide 8 - &amp;quot;Me and the Web&amp;quot;&quot;/&gt;&lt;property id=&quot;20307&quot; value=&quot;283&quot;/&gt;&lt;/object&gt;&lt;object type=&quot;3&quot; unique_id=&quot;10011&quot;&gt;&lt;property id=&quot;20148&quot; value=&quot;5&quot;/&gt;&lt;property id=&quot;20300&quot; value=&quot;Slide 9 - &amp;quot;Me and Social Media: Facebook&amp;quot;&quot;/&gt;&lt;property id=&quot;20307&quot; value=&quot;282&quot;/&gt;&lt;/object&gt;&lt;object type=&quot;3&quot; unique_id=&quot;10012&quot;&gt;&lt;property id=&quot;20148&quot; value=&quot;5&quot;/&gt;&lt;property id=&quot;20300&quot; value=&quot;Slide 10 - &amp;quot;Me and Social Media: Twitter&amp;quot;&quot;/&gt;&lt;property id=&quot;20307&quot; value=&quot;281&quot;/&gt;&lt;/object&gt;&lt;object type=&quot;3&quot; unique_id=&quot;10013&quot;&gt;&lt;property id=&quot;20148&quot; value=&quot;5&quot;/&gt;&lt;property id=&quot;20300&quot; value=&quot;Slide 11 - &amp;quot;Your Ryan White Program&amp;quot;&quot;/&gt;&lt;property id=&quot;20307&quot; value=&quot;261&quot;/&gt;&lt;/object&gt;&lt;object type=&quot;3&quot; unique_id=&quot;10014&quot;&gt;&lt;property id=&quot;20148&quot; value=&quot;5&quot;/&gt;&lt;property id=&quot;20300&quot; value=&quot;Slide 12 - &amp;quot;Presentations&amp;quot;&quot;/&gt;&lt;property id=&quot;20307&quot; value=&quot;274&quot;/&gt;&lt;/object&gt;&lt;object type=&quot;3&quot; unique_id=&quot;10015&quot;&gt;&lt;property id=&quot;20148&quot; value=&quot;5&quot;/&gt;&lt;property id=&quot;20300&quot; value=&quot;Slide 13 - &amp;quot;Presentations&amp;quot;&quot;/&gt;&lt;property id=&quot;20307&quot; value=&quot;28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 - &amp;quot;Tools!&amp;quot;&quot;/&gt;&lt;property id=&quot;20307&quot; value=&quot;272&quot;/&gt;&lt;/object&gt;&lt;object type=&quot;3&quot; unique_id=&quot;10018&quot;&gt;&lt;property id=&quot;20148&quot; value=&quot;5&quot;/&gt;&lt;property id=&quot;20300&quot; value=&quot;Slide 16 - &amp;quot;POST Approach&amp;quot;&quot;/&gt;&lt;property id=&quot;20307&quot; value=&quot;276&quot;/&gt;&lt;/object&gt;&lt;object type=&quot;3&quot; unique_id=&quot;10019&quot;&gt;&lt;property id=&quot;20148&quot; value=&quot;5&quot;/&gt;&lt;property id=&quot;20300&quot; value=&quot;Slide 17 - &amp;quot;POST Approach: People&amp;quot;&quot;/&gt;&lt;property id=&quot;20307&quot; value=&quot;285&quot;/&gt;&lt;/object&gt;&lt;object type=&quot;3&quot; unique_id=&quot;10020&quot;&gt;&lt;property id=&quot;20148&quot; value=&quot;5&quot;/&gt;&lt;property id=&quot;20300&quot; value=&quot;Slide 18 - &amp;quot;POST Approach: Objective&amp;quot;&quot;/&gt;&lt;property id=&quot;20307&quot; value=&quot;286&quot;/&gt;&lt;/object&gt;&lt;object type=&quot;3&quot; unique_id=&quot;10021&quot;&gt;&lt;property id=&quot;20148&quot; value=&quot;5&quot;/&gt;&lt;property id=&quot;20300&quot; value=&quot;Slide 19 - &amp;quot;POST Approach: Strategy&amp;quot;&quot;/&gt;&lt;property id=&quot;20307&quot; value=&quot;287&quot;/&gt;&lt;/object&gt;&lt;object type=&quot;3&quot; unique_id=&quot;10022&quot;&gt;&lt;property id=&quot;20148&quot; value=&quot;5&quot;/&gt;&lt;property id=&quot;20300&quot; value=&quot;Slide 20 - &amp;quot;POST Approach: Technology&amp;quot;&quot;/&gt;&lt;property id=&quot;20307&quot; value=&quot;288&quot;/&gt;&lt;/object&gt;&lt;object type=&quot;3&quot; unique_id=&quot;10023&quot;&gt;&lt;property id=&quot;20148&quot; value=&quot;5&quot;/&gt;&lt;property id=&quot;20300&quot; value=&quot;Slide 21 - &amp;quot;Exercise:  What Should This Program Do?&amp;quot;&quot;/&gt;&lt;property id=&quot;20307&quot; value=&quot;273&quot;/&gt;&lt;/object&gt;&lt;object type=&quot;3&quot; unique_id=&quot;10024&quot;&gt;&lt;property id=&quot;20148&quot; value=&quot;5&quot;/&gt;&lt;property id=&quot;20300&quot; value=&quot;Slide 22&quot;/&gt;&lt;property id=&quot;20307&quot; value=&quot;278&quot;/&gt;&lt;/object&gt;&lt;object type=&quot;3&quot; unique_id=&quot;10025&quot;&gt;&lt;property id=&quot;20148&quot; value=&quot;5&quot;/&gt;&lt;property id=&quot;20300&quot; value=&quot;Slide 23 - &amp;quot;Web &amp;amp; Social Media Institute&amp;quot;&quot;/&gt;&lt;property id=&quot;20307&quot; value=&quot;289&quot;/&gt;&lt;/object&gt;&lt;/object&gt;&lt;object type=&quot;8&quot; unique_id=&quot;10050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RyanWhite2012TemplateSocialMedia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8000"/>
      </a:accent1>
      <a:accent2>
        <a:srgbClr val="CCCCCC"/>
      </a:accent2>
      <a:accent3>
        <a:srgbClr val="FFFFFF"/>
      </a:accent3>
      <a:accent4>
        <a:srgbClr val="DADADA"/>
      </a:accent4>
      <a:accent5>
        <a:srgbClr val="FFC0AA"/>
      </a:accent5>
      <a:accent6>
        <a:srgbClr val="B9B9B9"/>
      </a:accent6>
      <a:hlink>
        <a:srgbClr val="CCCCCC"/>
      </a:hlink>
      <a:folHlink>
        <a:srgbClr val="D5003A"/>
      </a:folHlink>
    </a:clrScheme>
    <a:fontScheme name="RyanWhite2012TemplateSocialMedia">
      <a:majorFont>
        <a:latin typeface="Helvetica"/>
        <a:ea typeface="Geneva"/>
        <a:cs typeface="Geneva"/>
      </a:majorFont>
      <a:minorFont>
        <a:latin typeface="Helvetica"/>
        <a:ea typeface="Geneva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RyanWhite2012TemplateSocialMedia 1">
        <a:dk1>
          <a:srgbClr val="003366"/>
        </a:dk1>
        <a:lt1>
          <a:srgbClr val="FFFFFF"/>
        </a:lt1>
        <a:dk2>
          <a:srgbClr val="4E5050"/>
        </a:dk2>
        <a:lt2>
          <a:srgbClr val="FFFFFF"/>
        </a:lt2>
        <a:accent1>
          <a:srgbClr val="7F7F7F"/>
        </a:accent1>
        <a:accent2>
          <a:srgbClr val="CCCCCC"/>
        </a:accent2>
        <a:accent3>
          <a:srgbClr val="FFFFFF"/>
        </a:accent3>
        <a:accent4>
          <a:srgbClr val="002A56"/>
        </a:accent4>
        <a:accent5>
          <a:srgbClr val="C0C0C0"/>
        </a:accent5>
        <a:accent6>
          <a:srgbClr val="B9B9B9"/>
        </a:accent6>
        <a:hlink>
          <a:srgbClr val="CCCCCC"/>
        </a:hlink>
        <a:folHlink>
          <a:srgbClr val="D500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HD:Users:gambrell:Desktop:Week of Oct 15:RyanWhite2012TemplateSocialMedia.ppt</Template>
  <TotalTime>2677</TotalTime>
  <Words>742</Words>
  <Application>Microsoft Office PowerPoint</Application>
  <PresentationFormat>On-screen Show (4:3)</PresentationFormat>
  <Paragraphs>123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RyanWhite2012TemplateSocialMedia</vt:lpstr>
      <vt:lpstr>Web and Social Media Institute</vt:lpstr>
      <vt:lpstr>Brought to you by…</vt:lpstr>
      <vt:lpstr>Web and Social Media Institute 101:  Getting the Conversation Started</vt:lpstr>
      <vt:lpstr>Today’s Presenters</vt:lpstr>
      <vt:lpstr>Learning Objectives</vt:lpstr>
      <vt:lpstr>Overview of Session</vt:lpstr>
      <vt:lpstr>Me and the Web</vt:lpstr>
      <vt:lpstr>Me and the Web</vt:lpstr>
      <vt:lpstr>Me and Social Media: Facebook</vt:lpstr>
      <vt:lpstr>Me and Social Media: Twitter</vt:lpstr>
      <vt:lpstr>Your Ryan White Program</vt:lpstr>
      <vt:lpstr>Pecha Kucha #1</vt:lpstr>
      <vt:lpstr>Pecha Kucha #2</vt:lpstr>
      <vt:lpstr>PowerPoint Presentation</vt:lpstr>
      <vt:lpstr>Tools!</vt:lpstr>
      <vt:lpstr>POST Approach</vt:lpstr>
      <vt:lpstr>POST Approach: People</vt:lpstr>
      <vt:lpstr>POST Approach: Objective</vt:lpstr>
      <vt:lpstr>POST Approach: Strategy</vt:lpstr>
      <vt:lpstr>POST Approach: Technology</vt:lpstr>
      <vt:lpstr>Exercise: What Should This Program Do?</vt:lpstr>
      <vt:lpstr>PowerPoint Presentation</vt:lpstr>
      <vt:lpstr>Web and Social Media Institute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and Social Media Institute 301:  Measuring Value</dc:title>
  <dc:creator>nmandel</dc:creator>
  <cp:lastModifiedBy>nmandel</cp:lastModifiedBy>
  <cp:revision>59</cp:revision>
  <dcterms:created xsi:type="dcterms:W3CDTF">2006-08-16T00:00:00Z</dcterms:created>
  <dcterms:modified xsi:type="dcterms:W3CDTF">2012-10-17T20:25:17Z</dcterms:modified>
</cp:coreProperties>
</file>