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954" r:id="rId1"/>
  </p:sldMasterIdLst>
  <p:notesMasterIdLst>
    <p:notesMasterId r:id="rId62"/>
  </p:notesMasterIdLst>
  <p:handoutMasterIdLst>
    <p:handoutMasterId r:id="rId63"/>
  </p:handoutMasterIdLst>
  <p:sldIdLst>
    <p:sldId id="286" r:id="rId2"/>
    <p:sldId id="402" r:id="rId3"/>
    <p:sldId id="404" r:id="rId4"/>
    <p:sldId id="405" r:id="rId5"/>
    <p:sldId id="406" r:id="rId6"/>
    <p:sldId id="386" r:id="rId7"/>
    <p:sldId id="389" r:id="rId8"/>
    <p:sldId id="391" r:id="rId9"/>
    <p:sldId id="392" r:id="rId10"/>
    <p:sldId id="385" r:id="rId11"/>
    <p:sldId id="390" r:id="rId12"/>
    <p:sldId id="394" r:id="rId13"/>
    <p:sldId id="396" r:id="rId14"/>
    <p:sldId id="397" r:id="rId15"/>
    <p:sldId id="407" r:id="rId16"/>
    <p:sldId id="357" r:id="rId17"/>
    <p:sldId id="408" r:id="rId18"/>
    <p:sldId id="409" r:id="rId19"/>
    <p:sldId id="410" r:id="rId20"/>
    <p:sldId id="411" r:id="rId21"/>
    <p:sldId id="412" r:id="rId22"/>
    <p:sldId id="296" r:id="rId23"/>
    <p:sldId id="307" r:id="rId24"/>
    <p:sldId id="308" r:id="rId25"/>
    <p:sldId id="309" r:id="rId26"/>
    <p:sldId id="310" r:id="rId27"/>
    <p:sldId id="312" r:id="rId28"/>
    <p:sldId id="314" r:id="rId29"/>
    <p:sldId id="313" r:id="rId30"/>
    <p:sldId id="413" r:id="rId31"/>
    <p:sldId id="297" r:id="rId32"/>
    <p:sldId id="414" r:id="rId33"/>
    <p:sldId id="415" r:id="rId34"/>
    <p:sldId id="416" r:id="rId35"/>
    <p:sldId id="417" r:id="rId36"/>
    <p:sldId id="418" r:id="rId37"/>
    <p:sldId id="419" r:id="rId38"/>
    <p:sldId id="420" r:id="rId39"/>
    <p:sldId id="421" r:id="rId40"/>
    <p:sldId id="422" r:id="rId41"/>
    <p:sldId id="423" r:id="rId42"/>
    <p:sldId id="425" r:id="rId43"/>
    <p:sldId id="373" r:id="rId44"/>
    <p:sldId id="426" r:id="rId45"/>
    <p:sldId id="427" r:id="rId46"/>
    <p:sldId id="428" r:id="rId47"/>
    <p:sldId id="429" r:id="rId48"/>
    <p:sldId id="430" r:id="rId49"/>
    <p:sldId id="431" r:id="rId50"/>
    <p:sldId id="432" r:id="rId51"/>
    <p:sldId id="433" r:id="rId52"/>
    <p:sldId id="434" r:id="rId53"/>
    <p:sldId id="435" r:id="rId54"/>
    <p:sldId id="436" r:id="rId55"/>
    <p:sldId id="437" r:id="rId56"/>
    <p:sldId id="438" r:id="rId57"/>
    <p:sldId id="344" r:id="rId58"/>
    <p:sldId id="439" r:id="rId59"/>
    <p:sldId id="398" r:id="rId60"/>
    <p:sldId id="399" r:id="rId61"/>
  </p:sldIdLst>
  <p:sldSz cx="9144000" cy="6858000" type="screen4x3"/>
  <p:notesSz cx="9305925" cy="7019925"/>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Book Antiqua"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 Antiqua"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 Antiqua"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 Antiqua"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 Antiqua" pitchFamily="18" charset="0"/>
        <a:ea typeface="+mn-ea"/>
        <a:cs typeface="+mn-cs"/>
      </a:defRPr>
    </a:lvl5pPr>
    <a:lvl6pPr marL="2286000" algn="l" defTabSz="914400" rtl="0" eaLnBrk="1" latinLnBrk="0" hangingPunct="1">
      <a:defRPr sz="2400" kern="1200">
        <a:solidFill>
          <a:schemeClr val="tx1"/>
        </a:solidFill>
        <a:latin typeface="Book Antiqua" pitchFamily="18" charset="0"/>
        <a:ea typeface="+mn-ea"/>
        <a:cs typeface="+mn-cs"/>
      </a:defRPr>
    </a:lvl6pPr>
    <a:lvl7pPr marL="2743200" algn="l" defTabSz="914400" rtl="0" eaLnBrk="1" latinLnBrk="0" hangingPunct="1">
      <a:defRPr sz="2400" kern="1200">
        <a:solidFill>
          <a:schemeClr val="tx1"/>
        </a:solidFill>
        <a:latin typeface="Book Antiqua" pitchFamily="18" charset="0"/>
        <a:ea typeface="+mn-ea"/>
        <a:cs typeface="+mn-cs"/>
      </a:defRPr>
    </a:lvl7pPr>
    <a:lvl8pPr marL="3200400" algn="l" defTabSz="914400" rtl="0" eaLnBrk="1" latinLnBrk="0" hangingPunct="1">
      <a:defRPr sz="2400" kern="1200">
        <a:solidFill>
          <a:schemeClr val="tx1"/>
        </a:solidFill>
        <a:latin typeface="Book Antiqua" pitchFamily="18" charset="0"/>
        <a:ea typeface="+mn-ea"/>
        <a:cs typeface="+mn-cs"/>
      </a:defRPr>
    </a:lvl8pPr>
    <a:lvl9pPr marL="3657600" algn="l" defTabSz="914400" rtl="0" eaLnBrk="1" latinLnBrk="0" hangingPunct="1">
      <a:defRPr sz="2400" kern="1200">
        <a:solidFill>
          <a:schemeClr val="tx1"/>
        </a:solidFill>
        <a:latin typeface="Book Antiqu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4617B"/>
    <a:srgbClr val="7DBFFB"/>
    <a:srgbClr val="6CB6FA"/>
    <a:srgbClr val="003366"/>
    <a:srgbClr val="CC3300"/>
    <a:srgbClr val="000000"/>
    <a:srgbClr val="A2C1FE"/>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howGuides="1">
      <p:cViewPr>
        <p:scale>
          <a:sx n="50" d="100"/>
          <a:sy n="50" d="100"/>
        </p:scale>
        <p:origin x="-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13080"/>
    </p:cViewPr>
  </p:sorterViewPr>
  <p:notesViewPr>
    <p:cSldViewPr showGuides="1">
      <p:cViewPr>
        <p:scale>
          <a:sx n="66" d="100"/>
          <a:sy n="66" d="100"/>
        </p:scale>
        <p:origin x="-348" y="72"/>
      </p:cViewPr>
      <p:guideLst>
        <p:guide orient="horz" pos="2212"/>
        <p:guide pos="2931"/>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141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239838" y="3335338"/>
            <a:ext cx="6826250" cy="3157537"/>
          </a:xfrm>
          <a:prstGeom prst="rect">
            <a:avLst/>
          </a:prstGeom>
          <a:noFill/>
          <a:ln w="12700">
            <a:noFill/>
            <a:miter lim="800000"/>
            <a:headEnd/>
            <a:tailEnd/>
          </a:ln>
          <a:effectLst/>
        </p:spPr>
        <p:txBody>
          <a:bodyPr vert="horz" wrap="square" lIns="92317" tIns="45348" rIns="92317" bIns="45348"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0659" name="Rectangle 3"/>
          <p:cNvSpPr>
            <a:spLocks noChangeArrowheads="1" noTextEdit="1"/>
          </p:cNvSpPr>
          <p:nvPr>
            <p:ph type="sldImg" idx="2"/>
          </p:nvPr>
        </p:nvSpPr>
        <p:spPr bwMode="auto">
          <a:xfrm>
            <a:off x="2897188" y="528638"/>
            <a:ext cx="3505200" cy="2628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8972532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noTextEdit="1"/>
          </p:cNvSpPr>
          <p:nvPr>
            <p:ph type="sldImg"/>
          </p:nvPr>
        </p:nvSpPr>
        <p:spPr>
          <a:xfrm>
            <a:off x="2898775" y="527050"/>
            <a:ext cx="3509963" cy="2632075"/>
          </a:xfrm>
          <a:ln/>
        </p:spPr>
      </p:sp>
      <p:sp>
        <p:nvSpPr>
          <p:cNvPr id="7168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80900" name="Slide Number Placeholder 3"/>
          <p:cNvSpPr>
            <a:spLocks noGrp="1"/>
          </p:cNvSpPr>
          <p:nvPr>
            <p:ph type="sldNum" sz="quarter" idx="4294967295"/>
          </p:nvPr>
        </p:nvSpPr>
        <p:spPr bwMode="auto">
          <a:xfrm>
            <a:off x="5270500" y="6667500"/>
            <a:ext cx="4033838" cy="350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fld id="{A3D48BD9-7D1E-4F4D-B202-1959377A46D4}" type="slidenum">
              <a:rPr lang="en-US"/>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81924" name="Slide Number Placeholder 3"/>
          <p:cNvSpPr>
            <a:spLocks noGrp="1"/>
          </p:cNvSpPr>
          <p:nvPr>
            <p:ph type="sldNum" sz="quarter" idx="4294967295"/>
          </p:nvPr>
        </p:nvSpPr>
        <p:spPr bwMode="auto">
          <a:xfrm>
            <a:off x="5270500" y="6667500"/>
            <a:ext cx="4033838" cy="350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fld id="{1433D714-29EC-4BFF-A864-F1AB2D1550E7}" type="slidenum">
              <a:rPr lang="en-US"/>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82948" name="Slide Number Placeholder 3"/>
          <p:cNvSpPr>
            <a:spLocks noGrp="1"/>
          </p:cNvSpPr>
          <p:nvPr>
            <p:ph type="sldNum" sz="quarter" idx="4294967295"/>
          </p:nvPr>
        </p:nvSpPr>
        <p:spPr bwMode="auto">
          <a:xfrm>
            <a:off x="5270500" y="6667500"/>
            <a:ext cx="4033838" cy="350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fld id="{24B9EF5B-DCE2-4C1F-ACAF-A6085966D02C}" type="slidenum">
              <a:rPr lang="en-US"/>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86020" name="Slide Number Placeholder 3"/>
          <p:cNvSpPr>
            <a:spLocks noGrp="1"/>
          </p:cNvSpPr>
          <p:nvPr>
            <p:ph type="sldNum" sz="quarter" idx="4294967295"/>
          </p:nvPr>
        </p:nvSpPr>
        <p:spPr bwMode="auto">
          <a:xfrm>
            <a:off x="5270500" y="6667500"/>
            <a:ext cx="4033838" cy="350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fld id="{A31CDCC9-AF99-403C-AC38-CF26E054F6EB}" type="slidenum">
              <a:rPr lang="en-US"/>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87044" name="Slide Number Placeholder 3"/>
          <p:cNvSpPr>
            <a:spLocks noGrp="1"/>
          </p:cNvSpPr>
          <p:nvPr>
            <p:ph type="sldNum" sz="quarter" idx="4294967295"/>
          </p:nvPr>
        </p:nvSpPr>
        <p:spPr bwMode="auto">
          <a:xfrm>
            <a:off x="5270500" y="6667500"/>
            <a:ext cx="4033838" cy="350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fld id="{D51E3760-FF90-468C-B384-DDF3C4989902}" type="slidenum">
              <a:rPr lang="en-US"/>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88068" name="Slide Number Placeholder 3"/>
          <p:cNvSpPr>
            <a:spLocks noGrp="1"/>
          </p:cNvSpPr>
          <p:nvPr>
            <p:ph type="sldNum" sz="quarter" idx="4294967295"/>
          </p:nvPr>
        </p:nvSpPr>
        <p:spPr bwMode="auto">
          <a:xfrm>
            <a:off x="5270500" y="6667500"/>
            <a:ext cx="4033838" cy="350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fld id="{9A9F7509-7B59-49CF-BB2A-149A1DA8B9A0}" type="slidenum">
              <a:rPr lang="en-US"/>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89092" name="Slide Number Placeholder 3"/>
          <p:cNvSpPr>
            <a:spLocks noGrp="1"/>
          </p:cNvSpPr>
          <p:nvPr>
            <p:ph type="sldNum" sz="quarter" idx="4294967295"/>
          </p:nvPr>
        </p:nvSpPr>
        <p:spPr bwMode="auto">
          <a:xfrm>
            <a:off x="5270500" y="6667500"/>
            <a:ext cx="4033838" cy="350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fld id="{6767267E-1745-49FF-BFA2-1CF30F888805}" type="slidenum">
              <a:rPr lang="en-US"/>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90116" name="Slide Number Placeholder 3"/>
          <p:cNvSpPr>
            <a:spLocks noGrp="1"/>
          </p:cNvSpPr>
          <p:nvPr>
            <p:ph type="sldNum" sz="quarter" idx="4294967295"/>
          </p:nvPr>
        </p:nvSpPr>
        <p:spPr bwMode="auto">
          <a:xfrm>
            <a:off x="5270500" y="6667500"/>
            <a:ext cx="4033838" cy="350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fld id="{362CC4C2-DCDA-40CF-BCC8-49781FAEC699}" type="slidenum">
              <a:rPr lang="en-US"/>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series of slides are intended to demonstrate the type of data reviewed by CCTF.  No need to go into each slide or what it is saying.</a:t>
            </a:r>
          </a:p>
          <a:p>
            <a:r>
              <a:rPr lang="en-US" smtClean="0"/>
              <a:t>Pat to Jerry: These are the original slides.  They represent data current at the time presented to the Task Force.</a:t>
            </a:r>
          </a:p>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99332" name="Slide Number Placeholder 3"/>
          <p:cNvSpPr>
            <a:spLocks noGrp="1"/>
          </p:cNvSpPr>
          <p:nvPr>
            <p:ph type="sldNum" sz="quarter" idx="4294967295"/>
          </p:nvPr>
        </p:nvSpPr>
        <p:spPr bwMode="auto">
          <a:xfrm>
            <a:off x="5270500" y="6667500"/>
            <a:ext cx="4033838" cy="350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fld id="{4ACC97E4-8936-41A7-9FD0-51E14BBB1BD3}" type="slidenum">
              <a:rPr lang="en-US"/>
              <a:pPr/>
              <a:t>30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101380" name="Slide Number Placeholder 3"/>
          <p:cNvSpPr>
            <a:spLocks noGrp="1"/>
          </p:cNvSpPr>
          <p:nvPr>
            <p:ph type="sldNum" sz="quarter" idx="4294967295"/>
          </p:nvPr>
        </p:nvSpPr>
        <p:spPr bwMode="auto">
          <a:xfrm>
            <a:off x="5270500" y="6667500"/>
            <a:ext cx="4033838" cy="350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fld id="{2F0DFDFF-626B-4CD7-BE41-91D98E0C7C54}" type="slidenum">
              <a:rPr lang="en-US"/>
              <a:pPr/>
              <a:t>32</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102404" name="Slide Number Placeholder 3"/>
          <p:cNvSpPr>
            <a:spLocks noGrp="1"/>
          </p:cNvSpPr>
          <p:nvPr>
            <p:ph type="sldNum" sz="quarter" idx="4294967295"/>
          </p:nvPr>
        </p:nvSpPr>
        <p:spPr bwMode="auto">
          <a:xfrm>
            <a:off x="5270500" y="6667500"/>
            <a:ext cx="4033838" cy="350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fld id="{1C89C1AA-4E5E-4573-BE92-C09A84ABECC8}" type="slidenum">
              <a:rPr lang="en-US"/>
              <a:pPr/>
              <a:t>33</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103428" name="Slide Number Placeholder 3"/>
          <p:cNvSpPr>
            <a:spLocks noGrp="1"/>
          </p:cNvSpPr>
          <p:nvPr>
            <p:ph type="sldNum" sz="quarter" idx="4294967295"/>
          </p:nvPr>
        </p:nvSpPr>
        <p:spPr bwMode="auto">
          <a:xfrm>
            <a:off x="5270500" y="6667500"/>
            <a:ext cx="4033838" cy="350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fld id="{CF0FD3CC-6F9A-4FDD-B03D-2F35EACFF840}" type="slidenum">
              <a:rPr lang="en-US"/>
              <a:pPr/>
              <a:t>34</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104452" name="Slide Number Placeholder 3"/>
          <p:cNvSpPr>
            <a:spLocks noGrp="1"/>
          </p:cNvSpPr>
          <p:nvPr>
            <p:ph type="sldNum" sz="quarter" idx="4294967295"/>
          </p:nvPr>
        </p:nvSpPr>
        <p:spPr bwMode="auto">
          <a:xfrm>
            <a:off x="5270500" y="6667500"/>
            <a:ext cx="4033838" cy="350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fld id="{C2F2BD98-AECC-4909-B49F-E00EAEF7B66A}" type="slidenum">
              <a:rPr lang="en-US"/>
              <a:pPr/>
              <a:t>35</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105476" name="Slide Number Placeholder 3"/>
          <p:cNvSpPr>
            <a:spLocks noGrp="1"/>
          </p:cNvSpPr>
          <p:nvPr>
            <p:ph type="sldNum" sz="quarter" idx="4294967295"/>
          </p:nvPr>
        </p:nvSpPr>
        <p:spPr bwMode="auto">
          <a:xfrm>
            <a:off x="5270500" y="6667500"/>
            <a:ext cx="4033838" cy="350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fld id="{14FF5290-CA4F-45CF-90CE-E18B0F348D2D}" type="slidenum">
              <a:rPr lang="en-US"/>
              <a:pPr/>
              <a:t>36</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106500" name="Slide Number Placeholder 3"/>
          <p:cNvSpPr>
            <a:spLocks noGrp="1"/>
          </p:cNvSpPr>
          <p:nvPr>
            <p:ph type="sldNum" sz="quarter" idx="4294967295"/>
          </p:nvPr>
        </p:nvSpPr>
        <p:spPr bwMode="auto">
          <a:xfrm>
            <a:off x="5270500" y="6667500"/>
            <a:ext cx="4033838" cy="350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fld id="{C81E498F-D81E-4787-BE99-945F484DB1E9}" type="slidenum">
              <a:rPr lang="en-US"/>
              <a:pPr/>
              <a:t>37</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107524" name="Slide Number Placeholder 3"/>
          <p:cNvSpPr>
            <a:spLocks noGrp="1"/>
          </p:cNvSpPr>
          <p:nvPr>
            <p:ph type="sldNum" sz="quarter" idx="4294967295"/>
          </p:nvPr>
        </p:nvSpPr>
        <p:spPr bwMode="auto">
          <a:xfrm>
            <a:off x="5270500" y="6667500"/>
            <a:ext cx="4033838" cy="350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fld id="{FBD09768-1A3B-4749-90A5-EDD5045C4A45}" type="slidenum">
              <a:rPr lang="en-US"/>
              <a:pPr/>
              <a:t>38</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108548" name="Slide Number Placeholder 3"/>
          <p:cNvSpPr>
            <a:spLocks noGrp="1"/>
          </p:cNvSpPr>
          <p:nvPr>
            <p:ph type="sldNum" sz="quarter" idx="4294967295"/>
          </p:nvPr>
        </p:nvSpPr>
        <p:spPr bwMode="auto">
          <a:xfrm>
            <a:off x="5270500" y="6667500"/>
            <a:ext cx="4033838" cy="350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fld id="{8D2C88E9-C07A-4850-B0DF-739B96E0C079}" type="slidenum">
              <a:rPr lang="en-US"/>
              <a:pPr/>
              <a:t>39</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109572" name="Slide Number Placeholder 3"/>
          <p:cNvSpPr>
            <a:spLocks noGrp="1"/>
          </p:cNvSpPr>
          <p:nvPr>
            <p:ph type="sldNum" sz="quarter" idx="4294967295"/>
          </p:nvPr>
        </p:nvSpPr>
        <p:spPr bwMode="auto">
          <a:xfrm>
            <a:off x="5270500" y="6667500"/>
            <a:ext cx="4033838" cy="350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fld id="{8E0FBB97-0947-475A-AAB0-26E20CC98640}" type="slidenum">
              <a:rPr lang="en-US"/>
              <a:pPr/>
              <a:t>40</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110596" name="Slide Number Placeholder 3"/>
          <p:cNvSpPr>
            <a:spLocks noGrp="1"/>
          </p:cNvSpPr>
          <p:nvPr>
            <p:ph type="sldNum" sz="quarter" idx="4294967295"/>
          </p:nvPr>
        </p:nvSpPr>
        <p:spPr bwMode="auto">
          <a:xfrm>
            <a:off x="5270500" y="6667500"/>
            <a:ext cx="4033838" cy="350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fld id="{49B9D0C1-6BFC-4F4E-AEBE-D392E62595E7}" type="slidenum">
              <a:rPr lang="en-US"/>
              <a:pPr/>
              <a:t>41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111620" name="Slide Number Placeholder 3"/>
          <p:cNvSpPr>
            <a:spLocks noGrp="1"/>
          </p:cNvSpPr>
          <p:nvPr>
            <p:ph type="sldNum" sz="quarter" idx="4294967295"/>
          </p:nvPr>
        </p:nvSpPr>
        <p:spPr bwMode="auto">
          <a:xfrm>
            <a:off x="5270500" y="6667500"/>
            <a:ext cx="4033838" cy="350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fld id="{FA832B5E-D941-4DC3-9DD3-5B41D13B8309}" type="slidenum">
              <a:rPr lang="en-US"/>
              <a:pPr/>
              <a:t>42</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113668" name="Slide Number Placeholder 3"/>
          <p:cNvSpPr>
            <a:spLocks noGrp="1"/>
          </p:cNvSpPr>
          <p:nvPr>
            <p:ph type="sldNum" sz="quarter" idx="4294967295"/>
          </p:nvPr>
        </p:nvSpPr>
        <p:spPr bwMode="auto">
          <a:xfrm>
            <a:off x="5270500" y="6667500"/>
            <a:ext cx="4033838" cy="350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fld id="{631245E0-BE60-4BB8-9EEB-2ABC6C96D463}" type="slidenum">
              <a:rPr lang="en-US"/>
              <a:pPr/>
              <a:t>44</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114692" name="Slide Number Placeholder 3"/>
          <p:cNvSpPr>
            <a:spLocks noGrp="1"/>
          </p:cNvSpPr>
          <p:nvPr>
            <p:ph type="sldNum" sz="quarter" idx="4294967295"/>
          </p:nvPr>
        </p:nvSpPr>
        <p:spPr bwMode="auto">
          <a:xfrm>
            <a:off x="5270500" y="6667500"/>
            <a:ext cx="4033838" cy="350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fld id="{74F45EDA-C751-4276-AB67-C452A2ED376A}" type="slidenum">
              <a:rPr lang="en-US"/>
              <a:pPr/>
              <a:t>45</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115716" name="Slide Number Placeholder 3"/>
          <p:cNvSpPr>
            <a:spLocks noGrp="1"/>
          </p:cNvSpPr>
          <p:nvPr>
            <p:ph type="sldNum" sz="quarter" idx="4294967295"/>
          </p:nvPr>
        </p:nvSpPr>
        <p:spPr bwMode="auto">
          <a:xfrm>
            <a:off x="5270500" y="6667500"/>
            <a:ext cx="4033838" cy="350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fld id="{1A1C5EEE-6FD5-4DA7-86E5-8A667A5A05C7}" type="slidenum">
              <a:rPr lang="en-US"/>
              <a:pPr/>
              <a:t>46</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116740" name="Slide Number Placeholder 3"/>
          <p:cNvSpPr>
            <a:spLocks noGrp="1"/>
          </p:cNvSpPr>
          <p:nvPr>
            <p:ph type="sldNum" sz="quarter" idx="4294967295"/>
          </p:nvPr>
        </p:nvSpPr>
        <p:spPr bwMode="auto">
          <a:xfrm>
            <a:off x="5270500" y="6667500"/>
            <a:ext cx="4033838" cy="350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fld id="{F7B19AC0-ED29-4902-A82A-4B6A09933785}" type="slidenum">
              <a:rPr lang="en-US"/>
              <a:pPr/>
              <a:t>47</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ln/>
        </p:spPr>
      </p:sp>
      <p:sp>
        <p:nvSpPr>
          <p:cNvPr id="1177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117764" name="Slide Number Placeholder 3"/>
          <p:cNvSpPr>
            <a:spLocks noGrp="1"/>
          </p:cNvSpPr>
          <p:nvPr>
            <p:ph type="sldNum" sz="quarter" idx="4294967295"/>
          </p:nvPr>
        </p:nvSpPr>
        <p:spPr bwMode="auto">
          <a:xfrm>
            <a:off x="5270500" y="6667500"/>
            <a:ext cx="4033838" cy="350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fld id="{636A2452-FD63-484F-9FB4-64D86429A2AF}" type="slidenum">
              <a:rPr lang="en-US"/>
              <a:pPr/>
              <a:t>48</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118788" name="Slide Number Placeholder 3"/>
          <p:cNvSpPr>
            <a:spLocks noGrp="1"/>
          </p:cNvSpPr>
          <p:nvPr>
            <p:ph type="sldNum" sz="quarter" idx="4294967295"/>
          </p:nvPr>
        </p:nvSpPr>
        <p:spPr bwMode="auto">
          <a:xfrm>
            <a:off x="5270500" y="6667500"/>
            <a:ext cx="4033838" cy="350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fld id="{9A2C0FBC-B650-4342-B55A-184377672717}" type="slidenum">
              <a:rPr lang="en-US"/>
              <a:pPr/>
              <a:t>49</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119812" name="Slide Number Placeholder 3"/>
          <p:cNvSpPr>
            <a:spLocks noGrp="1"/>
          </p:cNvSpPr>
          <p:nvPr>
            <p:ph type="sldNum" sz="quarter" idx="4294967295"/>
          </p:nvPr>
        </p:nvSpPr>
        <p:spPr bwMode="auto">
          <a:xfrm>
            <a:off x="5270500" y="6667500"/>
            <a:ext cx="4033838" cy="350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fld id="{0AC9DDBC-7C18-422C-943C-ED67E4885815}" type="slidenum">
              <a:rPr lang="en-US"/>
              <a:pPr/>
              <a:t>50</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120836" name="Slide Number Placeholder 3"/>
          <p:cNvSpPr>
            <a:spLocks noGrp="1"/>
          </p:cNvSpPr>
          <p:nvPr>
            <p:ph type="sldNum" sz="quarter" idx="4294967295"/>
          </p:nvPr>
        </p:nvSpPr>
        <p:spPr bwMode="auto">
          <a:xfrm>
            <a:off x="5270500" y="6667500"/>
            <a:ext cx="4033838" cy="350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fld id="{294A537F-8ADE-4E34-9B50-A48875891945}" type="slidenum">
              <a:rPr lang="en-US"/>
              <a:pPr/>
              <a:t>51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75780" name="Slide Number Placeholder 3"/>
          <p:cNvSpPr txBox="1">
            <a:spLocks noGrp="1"/>
          </p:cNvSpPr>
          <p:nvPr/>
        </p:nvSpPr>
        <p:spPr bwMode="auto">
          <a:xfrm>
            <a:off x="5270500" y="6667500"/>
            <a:ext cx="403383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81" tIns="45340" rIns="90681" bIns="45340" anchor="b"/>
          <a:lstStyle>
            <a:lvl1pPr defTabSz="906463">
              <a:defRPr sz="2400">
                <a:solidFill>
                  <a:schemeClr val="tx1"/>
                </a:solidFill>
                <a:latin typeface="Book Antiqua" pitchFamily="18" charset="0"/>
              </a:defRPr>
            </a:lvl1pPr>
            <a:lvl2pPr marL="742950" indent="-285750" defTabSz="906463">
              <a:defRPr sz="2400">
                <a:solidFill>
                  <a:schemeClr val="tx1"/>
                </a:solidFill>
                <a:latin typeface="Book Antiqua" pitchFamily="18" charset="0"/>
              </a:defRPr>
            </a:lvl2pPr>
            <a:lvl3pPr marL="1143000" indent="-228600" defTabSz="906463">
              <a:defRPr sz="2400">
                <a:solidFill>
                  <a:schemeClr val="tx1"/>
                </a:solidFill>
                <a:latin typeface="Book Antiqua" pitchFamily="18" charset="0"/>
              </a:defRPr>
            </a:lvl3pPr>
            <a:lvl4pPr marL="1600200" indent="-228600" defTabSz="906463">
              <a:defRPr sz="2400">
                <a:solidFill>
                  <a:schemeClr val="tx1"/>
                </a:solidFill>
                <a:latin typeface="Book Antiqua" pitchFamily="18" charset="0"/>
              </a:defRPr>
            </a:lvl4pPr>
            <a:lvl5pPr marL="2057400" indent="-228600" defTabSz="906463">
              <a:defRPr sz="2400">
                <a:solidFill>
                  <a:schemeClr val="tx1"/>
                </a:solidFill>
                <a:latin typeface="Book Antiqua" pitchFamily="18" charset="0"/>
              </a:defRPr>
            </a:lvl5pPr>
            <a:lvl6pPr marL="2514600" indent="-228600" defTabSz="906463" eaLnBrk="0" fontAlgn="base" hangingPunct="0">
              <a:spcBef>
                <a:spcPct val="0"/>
              </a:spcBef>
              <a:spcAft>
                <a:spcPct val="0"/>
              </a:spcAft>
              <a:defRPr sz="2400">
                <a:solidFill>
                  <a:schemeClr val="tx1"/>
                </a:solidFill>
                <a:latin typeface="Book Antiqua" pitchFamily="18" charset="0"/>
              </a:defRPr>
            </a:lvl6pPr>
            <a:lvl7pPr marL="2971800" indent="-228600" defTabSz="906463" eaLnBrk="0" fontAlgn="base" hangingPunct="0">
              <a:spcBef>
                <a:spcPct val="0"/>
              </a:spcBef>
              <a:spcAft>
                <a:spcPct val="0"/>
              </a:spcAft>
              <a:defRPr sz="2400">
                <a:solidFill>
                  <a:schemeClr val="tx1"/>
                </a:solidFill>
                <a:latin typeface="Book Antiqua" pitchFamily="18" charset="0"/>
              </a:defRPr>
            </a:lvl7pPr>
            <a:lvl8pPr marL="3429000" indent="-228600" defTabSz="906463" eaLnBrk="0" fontAlgn="base" hangingPunct="0">
              <a:spcBef>
                <a:spcPct val="0"/>
              </a:spcBef>
              <a:spcAft>
                <a:spcPct val="0"/>
              </a:spcAft>
              <a:defRPr sz="2400">
                <a:solidFill>
                  <a:schemeClr val="tx1"/>
                </a:solidFill>
                <a:latin typeface="Book Antiqua" pitchFamily="18" charset="0"/>
              </a:defRPr>
            </a:lvl8pPr>
            <a:lvl9pPr marL="3886200" indent="-228600" defTabSz="906463" eaLnBrk="0" fontAlgn="base" hangingPunct="0">
              <a:spcBef>
                <a:spcPct val="0"/>
              </a:spcBef>
              <a:spcAft>
                <a:spcPct val="0"/>
              </a:spcAft>
              <a:defRPr sz="2400">
                <a:solidFill>
                  <a:schemeClr val="tx1"/>
                </a:solidFill>
                <a:latin typeface="Book Antiqua" pitchFamily="18" charset="0"/>
              </a:defRPr>
            </a:lvl9pPr>
          </a:lstStyle>
          <a:p>
            <a:pPr algn="r"/>
            <a:fld id="{B1732004-654C-459C-9BC0-B1507BE92FA2}" type="slidenum">
              <a:rPr lang="en-US" sz="1200">
                <a:solidFill>
                  <a:srgbClr val="000000"/>
                </a:solidFill>
                <a:latin typeface="Arial" pitchFamily="34" charset="0"/>
              </a:rPr>
              <a:pPr algn="r"/>
              <a:t>6</a:t>
            </a:fld>
            <a:endParaRPr lang="en-US" sz="1200">
              <a:solidFill>
                <a:srgbClr val="000000"/>
              </a:solidFill>
              <a:latin typeface="Arial"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121860" name="Slide Number Placeholder 3"/>
          <p:cNvSpPr>
            <a:spLocks noGrp="1"/>
          </p:cNvSpPr>
          <p:nvPr>
            <p:ph type="sldNum" sz="quarter" idx="4294967295"/>
          </p:nvPr>
        </p:nvSpPr>
        <p:spPr bwMode="auto">
          <a:xfrm>
            <a:off x="5270500" y="6667500"/>
            <a:ext cx="4033838" cy="350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fld id="{25DEA315-029B-4014-A7B8-E0C457F5CFE8}" type="slidenum">
              <a:rPr lang="en-US"/>
              <a:pPr/>
              <a:t>52</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122884" name="Slide Number Placeholder 3"/>
          <p:cNvSpPr>
            <a:spLocks noGrp="1"/>
          </p:cNvSpPr>
          <p:nvPr>
            <p:ph type="sldNum" sz="quarter" idx="4294967295"/>
          </p:nvPr>
        </p:nvSpPr>
        <p:spPr bwMode="auto">
          <a:xfrm>
            <a:off x="5270500" y="6667500"/>
            <a:ext cx="4033838" cy="350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fld id="{50C7549E-58AD-463E-9E4D-538680D7AB28}" type="slidenum">
              <a:rPr lang="en-US"/>
              <a:pPr/>
              <a:t>53</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123908" name="Slide Number Placeholder 3"/>
          <p:cNvSpPr>
            <a:spLocks noGrp="1"/>
          </p:cNvSpPr>
          <p:nvPr>
            <p:ph type="sldNum" sz="quarter" idx="4294967295"/>
          </p:nvPr>
        </p:nvSpPr>
        <p:spPr bwMode="auto">
          <a:xfrm>
            <a:off x="5270500" y="6667500"/>
            <a:ext cx="4033838" cy="350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fld id="{01B60BD9-4FC7-404E-9220-09770CD715D2}" type="slidenum">
              <a:rPr lang="en-US"/>
              <a:pPr/>
              <a:t>54</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124932" name="Slide Number Placeholder 3"/>
          <p:cNvSpPr>
            <a:spLocks noGrp="1"/>
          </p:cNvSpPr>
          <p:nvPr>
            <p:ph type="sldNum" sz="quarter" idx="4294967295"/>
          </p:nvPr>
        </p:nvSpPr>
        <p:spPr bwMode="auto">
          <a:xfrm>
            <a:off x="5270500" y="6667500"/>
            <a:ext cx="4033838" cy="350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fld id="{0E903713-C113-40AE-82ED-43F224ECAE23}" type="slidenum">
              <a:rPr lang="en-US"/>
              <a:pPr/>
              <a:t>55</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125956" name="Slide Number Placeholder 3"/>
          <p:cNvSpPr>
            <a:spLocks noGrp="1"/>
          </p:cNvSpPr>
          <p:nvPr>
            <p:ph type="sldNum" sz="quarter" idx="4294967295"/>
          </p:nvPr>
        </p:nvSpPr>
        <p:spPr bwMode="auto">
          <a:xfrm>
            <a:off x="5270500" y="6667500"/>
            <a:ext cx="4033838" cy="350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fld id="{7090F379-9229-457D-90C6-909B79B317B7}" type="slidenum">
              <a:rPr lang="en-US"/>
              <a:pPr/>
              <a:t>56</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126980" name="Slide Number Placeholder 3"/>
          <p:cNvSpPr>
            <a:spLocks noGrp="1"/>
          </p:cNvSpPr>
          <p:nvPr>
            <p:ph type="sldNum" sz="quarter" idx="4294967295"/>
          </p:nvPr>
        </p:nvSpPr>
        <p:spPr bwMode="auto">
          <a:xfrm>
            <a:off x="5270500" y="6667500"/>
            <a:ext cx="4033838" cy="350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fld id="{C7AB2C56-D3ED-4551-B212-843D00BF91E3}" type="slidenum">
              <a:rPr lang="en-US"/>
              <a:pPr/>
              <a:t>58</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ln/>
        </p:spPr>
      </p:sp>
      <p:sp>
        <p:nvSpPr>
          <p:cNvPr id="12800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79876" name="Slide Number Placeholder 3"/>
          <p:cNvSpPr>
            <a:spLocks noGrp="1"/>
          </p:cNvSpPr>
          <p:nvPr>
            <p:ph type="sldNum" sz="quarter" idx="4294967295"/>
          </p:nvPr>
        </p:nvSpPr>
        <p:spPr bwMode="auto">
          <a:xfrm>
            <a:off x="5270500" y="6667500"/>
            <a:ext cx="4033838" cy="350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fld id="{5455D989-7DFA-44D2-A897-B659EBF52D50}" type="slidenum">
              <a:rPr lang="en-US"/>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FFDD2AA2-05F9-4D3F-BFCA-2B3244E5818F}" type="datetime1">
              <a:rPr lang="en-US"/>
              <a:pPr>
                <a:defRPr/>
              </a:pPr>
              <a:t>12/2/2012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203CA216-A529-4B9A-9C55-3B0EB9C27A01}" type="slidenum">
              <a:rPr lang="en-US"/>
              <a:pPr>
                <a:defRPr/>
              </a:pPr>
              <a:t>‹#›</a:t>
            </a:fld>
            <a:endParaRPr lang="en-US" dirty="0"/>
          </a:p>
        </p:txBody>
      </p:sp>
    </p:spTree>
    <p:extLst>
      <p:ext uri="{BB962C8B-B14F-4D97-AF65-F5344CB8AC3E}">
        <p14:creationId xmlns:p14="http://schemas.microsoft.com/office/powerpoint/2010/main" val="2609778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DF7A11A-F23B-4033-9D52-2E4AFA8921E0}" type="datetime1">
              <a:rPr lang="en-US"/>
              <a:pPr>
                <a:defRPr/>
              </a:pPr>
              <a:t>12/2/2012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92F7A8D-3DE1-4334-8934-3F62B89C24BB}" type="slidenum">
              <a:rPr lang="en-US"/>
              <a:pPr>
                <a:defRPr/>
              </a:pPr>
              <a:t>‹#›</a:t>
            </a:fld>
            <a:endParaRPr lang="en-US" dirty="0"/>
          </a:p>
        </p:txBody>
      </p:sp>
    </p:spTree>
    <p:extLst>
      <p:ext uri="{BB962C8B-B14F-4D97-AF65-F5344CB8AC3E}">
        <p14:creationId xmlns:p14="http://schemas.microsoft.com/office/powerpoint/2010/main" val="2237737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3BF2508F-E286-4CE5-8C10-C5B622FD1FBF}" type="datetime1">
              <a:rPr lang="en-US"/>
              <a:pPr>
                <a:defRPr/>
              </a:pPr>
              <a:t>12/2/2012</a:t>
            </a:fld>
            <a:endParaRPr lang="en-US" dirty="0"/>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988CC9D1-8096-4730-BF6C-665074160305}" type="slidenum">
              <a:rPr lang="en-US"/>
              <a:pPr>
                <a:defRPr/>
              </a:pPr>
              <a:t>‹#›</a:t>
            </a:fld>
            <a:endParaRPr lang="en-US" dirty="0"/>
          </a:p>
        </p:txBody>
      </p:sp>
    </p:spTree>
    <p:extLst>
      <p:ext uri="{BB962C8B-B14F-4D97-AF65-F5344CB8AC3E}">
        <p14:creationId xmlns:p14="http://schemas.microsoft.com/office/powerpoint/2010/main" val="106212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1236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E189DAB-A7D7-4312-937E-E4AFDD710492}" type="datetime1">
              <a:rPr lang="en-US"/>
              <a:pPr>
                <a:defRPr/>
              </a:pPr>
              <a:t>12/2/2012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A42C3A-3B63-417E-943B-0693E25B8069}" type="slidenum">
              <a:rPr lang="en-US"/>
              <a:pPr>
                <a:defRPr/>
              </a:pPr>
              <a:t>‹#›</a:t>
            </a:fld>
            <a:endParaRPr lang="en-US" dirty="0"/>
          </a:p>
        </p:txBody>
      </p:sp>
    </p:spTree>
    <p:extLst>
      <p:ext uri="{BB962C8B-B14F-4D97-AF65-F5344CB8AC3E}">
        <p14:creationId xmlns:p14="http://schemas.microsoft.com/office/powerpoint/2010/main" val="726031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6AFA76B2-A0C9-47D5-90E1-B4D5574B98C1}" type="datetime1">
              <a:rPr lang="en-US"/>
              <a:pPr>
                <a:defRPr/>
              </a:pPr>
              <a:t>12/2/2012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610FC0DE-109B-43CF-9C94-98291C810CAD}" type="slidenum">
              <a:rPr lang="en-US"/>
              <a:pPr>
                <a:defRPr/>
              </a:pPr>
              <a:t>‹#›</a:t>
            </a:fld>
            <a:endParaRPr lang="en-US" dirty="0"/>
          </a:p>
        </p:txBody>
      </p:sp>
    </p:spTree>
    <p:extLst>
      <p:ext uri="{BB962C8B-B14F-4D97-AF65-F5344CB8AC3E}">
        <p14:creationId xmlns:p14="http://schemas.microsoft.com/office/powerpoint/2010/main" val="428936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5D62DD8-6F28-4F49-BCCB-CC26AAABF451}" type="datetime1">
              <a:rPr lang="en-US"/>
              <a:pPr>
                <a:defRPr/>
              </a:pPr>
              <a:t>12/2/2012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B5CCC83-F854-4A8A-B413-7E14D3C3F4E4}" type="slidenum">
              <a:rPr lang="en-US"/>
              <a:pPr>
                <a:defRPr/>
              </a:pPr>
              <a:t>‹#›</a:t>
            </a:fld>
            <a:endParaRPr lang="en-US" dirty="0"/>
          </a:p>
        </p:txBody>
      </p:sp>
    </p:spTree>
    <p:extLst>
      <p:ext uri="{BB962C8B-B14F-4D97-AF65-F5344CB8AC3E}">
        <p14:creationId xmlns:p14="http://schemas.microsoft.com/office/powerpoint/2010/main" val="2159248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5B98440-AB6D-42E2-B3C0-DE8E5D780B7E}" type="datetime1">
              <a:rPr lang="en-US"/>
              <a:pPr>
                <a:defRPr/>
              </a:pPr>
              <a:t>12/2/2012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CB810A9-749C-401E-9B34-3D38F9E18CEF}" type="slidenum">
              <a:rPr lang="en-US"/>
              <a:pPr>
                <a:defRPr/>
              </a:pPr>
              <a:t>‹#›</a:t>
            </a:fld>
            <a:endParaRPr lang="en-US" dirty="0"/>
          </a:p>
        </p:txBody>
      </p:sp>
    </p:spTree>
    <p:extLst>
      <p:ext uri="{BB962C8B-B14F-4D97-AF65-F5344CB8AC3E}">
        <p14:creationId xmlns:p14="http://schemas.microsoft.com/office/powerpoint/2010/main" val="3114732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3EADE64-584F-4A74-A633-0E938D90BB97}" type="datetime1">
              <a:rPr lang="en-US"/>
              <a:pPr>
                <a:defRPr/>
              </a:pPr>
              <a:t>12/2/2012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2D5C7E9-3CBD-4A83-B27E-3F7B005A0BA1}" type="slidenum">
              <a:rPr lang="en-US"/>
              <a:pPr>
                <a:defRPr/>
              </a:pPr>
              <a:t>‹#›</a:t>
            </a:fld>
            <a:endParaRPr lang="en-US" dirty="0"/>
          </a:p>
        </p:txBody>
      </p:sp>
    </p:spTree>
    <p:extLst>
      <p:ext uri="{BB962C8B-B14F-4D97-AF65-F5344CB8AC3E}">
        <p14:creationId xmlns:p14="http://schemas.microsoft.com/office/powerpoint/2010/main" val="3634099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FE917B9A-8CBF-459B-AB03-8655F993F808}" type="datetime1">
              <a:rPr lang="en-US"/>
              <a:pPr>
                <a:defRPr/>
              </a:pPr>
              <a:t>12/2/2012</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A07FFB4C-A957-444E-8706-E1F8ED098894}" type="slidenum">
              <a:rPr lang="en-US"/>
              <a:pPr>
                <a:defRPr/>
              </a:pPr>
              <a:t>‹#›</a:t>
            </a:fld>
            <a:endParaRPr lang="en-US" dirty="0"/>
          </a:p>
        </p:txBody>
      </p:sp>
    </p:spTree>
    <p:extLst>
      <p:ext uri="{BB962C8B-B14F-4D97-AF65-F5344CB8AC3E}">
        <p14:creationId xmlns:p14="http://schemas.microsoft.com/office/powerpoint/2010/main" val="1342722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68ADA519-C146-4E23-8DDD-BD8D6D709994}" type="datetime1">
              <a:rPr lang="en-US"/>
              <a:pPr>
                <a:defRPr/>
              </a:pPr>
              <a:t>12/2/2012</a:t>
            </a:fld>
            <a:endParaRPr lang="en-US" dirty="0"/>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82FF25AE-CBE6-4CF1-9DE5-4522BACB16C3}" type="slidenum">
              <a:rPr lang="en-US"/>
              <a:pPr>
                <a:defRPr/>
              </a:pPr>
              <a:t>‹#›</a:t>
            </a:fld>
            <a:endParaRPr lang="en-US" dirty="0"/>
          </a:p>
        </p:txBody>
      </p:sp>
    </p:spTree>
    <p:extLst>
      <p:ext uri="{BB962C8B-B14F-4D97-AF65-F5344CB8AC3E}">
        <p14:creationId xmlns:p14="http://schemas.microsoft.com/office/powerpoint/2010/main" val="2887729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fld id="{05DCC9EE-9E8A-4699-B8F3-B474C6126442}" type="datetime1">
              <a:rPr lang="en-US"/>
              <a:pPr>
                <a:defRPr/>
              </a:pPr>
              <a:t>12/2/2012</a:t>
            </a:fld>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99CFCB5C-779A-4066-995B-1119C9AA8066}" type="slidenum">
              <a:rPr lang="en-US"/>
              <a:pPr>
                <a:defRPr/>
              </a:pPr>
              <a:t>‹#›</a:t>
            </a:fld>
            <a:endParaRPr lang="en-US"/>
          </a:p>
        </p:txBody>
      </p:sp>
    </p:spTree>
    <p:extLst>
      <p:ext uri="{BB962C8B-B14F-4D97-AF65-F5344CB8AC3E}">
        <p14:creationId xmlns:p14="http://schemas.microsoft.com/office/powerpoint/2010/main" val="3797510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fld id="{927A732B-32CE-4A9B-96C9-9C9D32236744}" type="datetime1">
              <a:rPr lang="en-US"/>
              <a:pPr>
                <a:defRPr/>
              </a:pPr>
              <a:t>12/2/2012</a:t>
            </a:fld>
            <a:endParaRPr lang="en-US" dirty="0"/>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defRPr/>
            </a:pPr>
            <a:fld id="{E5C71242-C735-4865-AC71-6608BAB0820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55" r:id="rId1"/>
    <p:sldLayoutId id="2147484050" r:id="rId2"/>
    <p:sldLayoutId id="2147484056" r:id="rId3"/>
    <p:sldLayoutId id="2147484051" r:id="rId4"/>
    <p:sldLayoutId id="2147484052" r:id="rId5"/>
    <p:sldLayoutId id="2147484053" r:id="rId6"/>
    <p:sldLayoutId id="2147484057" r:id="rId7"/>
    <p:sldLayoutId id="2147484058" r:id="rId8"/>
    <p:sldLayoutId id="2147484059" r:id="rId9"/>
    <p:sldLayoutId id="2147484054" r:id="rId10"/>
    <p:sldLayoutId id="2147484060" r:id="rId11"/>
    <p:sldLayoutId id="2147484061" r:id="rId12"/>
  </p:sldLayoutIdLst>
  <p:hf hdr="0" ftr="0" dt="0"/>
  <p:txStyles>
    <p:titleStyle>
      <a:lvl1pPr algn="l" rtl="0" eaLnBrk="0" fontAlgn="base" hangingPunct="0">
        <a:spcBef>
          <a:spcPct val="0"/>
        </a:spcBef>
        <a:spcAft>
          <a:spcPct val="0"/>
        </a:spcAft>
        <a:defRPr sz="4500" b="1" kern="1200">
          <a:solidFill>
            <a:srgbClr val="FFFFFF"/>
          </a:solidFill>
          <a:latin typeface="+mj-lt"/>
          <a:ea typeface="+mj-ea"/>
          <a:cs typeface="+mj-cs"/>
        </a:defRPr>
      </a:lvl1pPr>
      <a:lvl2pPr algn="l" rtl="0" eaLnBrk="0" fontAlgn="base" hangingPunct="0">
        <a:spcBef>
          <a:spcPct val="0"/>
        </a:spcBef>
        <a:spcAft>
          <a:spcPct val="0"/>
        </a:spcAft>
        <a:defRPr sz="4500" b="1">
          <a:solidFill>
            <a:srgbClr val="FFFFFF"/>
          </a:solidFill>
          <a:latin typeface="Calibri" pitchFamily="34" charset="0"/>
        </a:defRPr>
      </a:lvl2pPr>
      <a:lvl3pPr algn="l" rtl="0" eaLnBrk="0" fontAlgn="base" hangingPunct="0">
        <a:spcBef>
          <a:spcPct val="0"/>
        </a:spcBef>
        <a:spcAft>
          <a:spcPct val="0"/>
        </a:spcAft>
        <a:defRPr sz="4500" b="1">
          <a:solidFill>
            <a:srgbClr val="FFFFFF"/>
          </a:solidFill>
          <a:latin typeface="Calibri" pitchFamily="34" charset="0"/>
        </a:defRPr>
      </a:lvl3pPr>
      <a:lvl4pPr algn="l" rtl="0" eaLnBrk="0" fontAlgn="base" hangingPunct="0">
        <a:spcBef>
          <a:spcPct val="0"/>
        </a:spcBef>
        <a:spcAft>
          <a:spcPct val="0"/>
        </a:spcAft>
        <a:defRPr sz="4500" b="1">
          <a:solidFill>
            <a:srgbClr val="FFFFFF"/>
          </a:solidFill>
          <a:latin typeface="Calibri" pitchFamily="34" charset="0"/>
        </a:defRPr>
      </a:lvl4pPr>
      <a:lvl5pPr algn="l" rtl="0" eaLnBrk="0" fontAlgn="base" hangingPunct="0">
        <a:spcBef>
          <a:spcPct val="0"/>
        </a:spcBef>
        <a:spcAft>
          <a:spcPct val="0"/>
        </a:spcAft>
        <a:defRPr sz="4500" b="1">
          <a:solidFill>
            <a:srgbClr val="FFFFFF"/>
          </a:solidFill>
          <a:latin typeface="Calibri" pitchFamily="34" charset="0"/>
        </a:defRPr>
      </a:lvl5pPr>
      <a:lvl6pPr marL="457200" algn="l" rtl="0" fontAlgn="base">
        <a:spcBef>
          <a:spcPct val="0"/>
        </a:spcBef>
        <a:spcAft>
          <a:spcPct val="0"/>
        </a:spcAft>
        <a:defRPr sz="4500" b="1">
          <a:solidFill>
            <a:srgbClr val="FFFFFF"/>
          </a:solidFill>
          <a:latin typeface="Calibri" pitchFamily="34" charset="0"/>
        </a:defRPr>
      </a:lvl6pPr>
      <a:lvl7pPr marL="914400" algn="l" rtl="0" fontAlgn="base">
        <a:spcBef>
          <a:spcPct val="0"/>
        </a:spcBef>
        <a:spcAft>
          <a:spcPct val="0"/>
        </a:spcAft>
        <a:defRPr sz="4500" b="1">
          <a:solidFill>
            <a:srgbClr val="FFFFFF"/>
          </a:solidFill>
          <a:latin typeface="Calibri" pitchFamily="34" charset="0"/>
        </a:defRPr>
      </a:lvl7pPr>
      <a:lvl8pPr marL="1371600" algn="l" rtl="0" fontAlgn="base">
        <a:spcBef>
          <a:spcPct val="0"/>
        </a:spcBef>
        <a:spcAft>
          <a:spcPct val="0"/>
        </a:spcAft>
        <a:defRPr sz="4500" b="1">
          <a:solidFill>
            <a:srgbClr val="FFFFFF"/>
          </a:solidFill>
          <a:latin typeface="Calibri" pitchFamily="34" charset="0"/>
        </a:defRPr>
      </a:lvl8pPr>
      <a:lvl9pPr marL="1828800" algn="l" rtl="0" fontAlgn="base">
        <a:spcBef>
          <a:spcPct val="0"/>
        </a:spcBef>
        <a:spcAft>
          <a:spcPct val="0"/>
        </a:spcAft>
        <a:defRPr sz="4500" b="1">
          <a:solidFill>
            <a:srgbClr val="FFFFFF"/>
          </a:solidFill>
          <a:latin typeface="Calibri"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9BBB59"/>
        </a:buClr>
        <a:buFont typeface="Arial"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8064A2"/>
        </a:buClr>
        <a:buFont typeface="Arial"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4BACC6"/>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9.emf"/><Relationship Id="rId4" Type="http://schemas.openxmlformats.org/officeDocument/2006/relationships/oleObject" Target="../embeddings/oleObject1.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10.emf"/><Relationship Id="rId4" Type="http://schemas.openxmlformats.org/officeDocument/2006/relationships/oleObject" Target="../embeddings/oleObject2.bin"/></Relationships>
</file>

<file path=ppt/slides/_rels/slide2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13.emf"/><Relationship Id="rId4" Type="http://schemas.openxmlformats.org/officeDocument/2006/relationships/oleObject" Target="../embeddings/oleObject3.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14.emf"/><Relationship Id="rId4" Type="http://schemas.openxmlformats.org/officeDocument/2006/relationships/oleObject" Target="../embeddings/oleObject4.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xml"/><Relationship Id="rId1" Type="http://schemas.openxmlformats.org/officeDocument/2006/relationships/vmlDrawing" Target="../drawings/vmlDrawing5.vml"/><Relationship Id="rId5" Type="http://schemas.openxmlformats.org/officeDocument/2006/relationships/image" Target="../media/image15.emf"/><Relationship Id="rId4" Type="http://schemas.openxmlformats.org/officeDocument/2006/relationships/oleObject" Target="../embeddings/oleObject5.bin"/></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9.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2.jpeg"/><Relationship Id="rId4" Type="http://schemas.openxmlformats.org/officeDocument/2006/relationships/image" Target="../media/image3.jpeg"/></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1.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2.jpeg"/></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7.xml"/><Relationship Id="rId1" Type="http://schemas.openxmlformats.org/officeDocument/2006/relationships/slideLayout" Target="../slideLayouts/slideLayout6.xml"/><Relationship Id="rId6" Type="http://schemas.openxmlformats.org/officeDocument/2006/relationships/hyperlink" Target="mailto:Capcojcd@aol.com" TargetMode="External"/><Relationship Id="rId5" Type="http://schemas.openxmlformats.org/officeDocument/2006/relationships/hyperlink" Target="mailto:pvirga@newsolutionsinc.com" TargetMode="External"/><Relationship Id="rId4" Type="http://schemas.openxmlformats.org/officeDocument/2006/relationships/hyperlink" Target="mailto:divy@patersonnj.gov"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8" descr="logo a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457200"/>
            <a:ext cx="12192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285750"/>
            <a:ext cx="2590800" cy="16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9220" name="TextBox 4"/>
          <p:cNvSpPr txBox="1">
            <a:spLocks noChangeArrowheads="1"/>
          </p:cNvSpPr>
          <p:nvPr/>
        </p:nvSpPr>
        <p:spPr bwMode="auto">
          <a:xfrm>
            <a:off x="228600" y="5334000"/>
            <a:ext cx="8686800" cy="144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pPr algn="ctr">
              <a:spcBef>
                <a:spcPct val="20000"/>
              </a:spcBef>
            </a:pPr>
            <a:r>
              <a:rPr lang="en-US" sz="1100">
                <a:solidFill>
                  <a:srgbClr val="000000"/>
                </a:solidFill>
                <a:latin typeface="Times New Roman" pitchFamily="18" charset="0"/>
              </a:rPr>
              <a:t>Bergen-Passaic TGA</a:t>
            </a:r>
          </a:p>
          <a:p>
            <a:pPr algn="ctr">
              <a:spcBef>
                <a:spcPct val="20000"/>
              </a:spcBef>
            </a:pPr>
            <a:r>
              <a:rPr lang="en-US" sz="1100">
                <a:solidFill>
                  <a:srgbClr val="000000"/>
                </a:solidFill>
                <a:latin typeface="Times New Roman" pitchFamily="18" charset="0"/>
              </a:rPr>
              <a:t>Chief Elected Official – Mayor Jeffery Jones</a:t>
            </a:r>
          </a:p>
          <a:p>
            <a:pPr algn="ctr">
              <a:spcBef>
                <a:spcPct val="20000"/>
              </a:spcBef>
            </a:pPr>
            <a:r>
              <a:rPr lang="en-US" sz="1100">
                <a:solidFill>
                  <a:srgbClr val="000000"/>
                </a:solidFill>
                <a:latin typeface="Times New Roman" pitchFamily="18" charset="0"/>
              </a:rPr>
              <a:t>Administered by the City of Paterson/Department of Human Resources</a:t>
            </a:r>
          </a:p>
          <a:p>
            <a:pPr algn="ctr">
              <a:spcBef>
                <a:spcPct val="20000"/>
              </a:spcBef>
            </a:pPr>
            <a:r>
              <a:rPr lang="en-US" sz="1100">
                <a:solidFill>
                  <a:srgbClr val="000000"/>
                </a:solidFill>
                <a:latin typeface="Times New Roman" pitchFamily="18" charset="0"/>
              </a:rPr>
              <a:t>Funded by Health Resources and Services Administration Bureau/</a:t>
            </a:r>
          </a:p>
          <a:p>
            <a:pPr algn="ctr">
              <a:spcBef>
                <a:spcPct val="20000"/>
              </a:spcBef>
            </a:pPr>
            <a:r>
              <a:rPr lang="en-US" sz="1100">
                <a:solidFill>
                  <a:srgbClr val="000000"/>
                </a:solidFill>
                <a:latin typeface="Times New Roman" pitchFamily="18" charset="0"/>
              </a:rPr>
              <a:t>Bureau of Health Resources</a:t>
            </a:r>
          </a:p>
          <a:p>
            <a:endParaRPr lang="en-US"/>
          </a:p>
        </p:txBody>
      </p:sp>
      <p:sp>
        <p:nvSpPr>
          <p:cNvPr id="9221" name="Text Box 7"/>
          <p:cNvSpPr txBox="1">
            <a:spLocks noChangeArrowheads="1"/>
          </p:cNvSpPr>
          <p:nvPr/>
        </p:nvSpPr>
        <p:spPr bwMode="auto">
          <a:xfrm>
            <a:off x="609600" y="1905000"/>
            <a:ext cx="79883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pPr algn="ctr"/>
            <a:r>
              <a:rPr lang="en-US" b="1">
                <a:solidFill>
                  <a:srgbClr val="CC3300"/>
                </a:solidFill>
                <a:latin typeface="Calibri" pitchFamily="34" charset="0"/>
              </a:rPr>
              <a:t>Paterson-Passaic County – Bergen County</a:t>
            </a:r>
          </a:p>
          <a:p>
            <a:pPr algn="ctr"/>
            <a:r>
              <a:rPr lang="en-US" b="1">
                <a:solidFill>
                  <a:srgbClr val="CC3300"/>
                </a:solidFill>
                <a:latin typeface="Calibri" pitchFamily="34" charset="0"/>
              </a:rPr>
              <a:t>HIV Health Services Planning Council</a:t>
            </a:r>
          </a:p>
          <a:p>
            <a:pPr algn="ctr"/>
            <a:r>
              <a:rPr lang="en-US" b="1">
                <a:solidFill>
                  <a:srgbClr val="CC3300"/>
                </a:solidFill>
                <a:latin typeface="Calibri" pitchFamily="34" charset="0"/>
              </a:rPr>
              <a:t>City of Paterson Bergen-Passaic TGA Ryan White Part A Program</a:t>
            </a:r>
          </a:p>
          <a:p>
            <a:pPr algn="ctr"/>
            <a:endParaRPr lang="en-US" b="1">
              <a:solidFill>
                <a:srgbClr val="CC3300"/>
              </a:solidFill>
              <a:latin typeface="Calibri" pitchFamily="34" charset="0"/>
            </a:endParaRPr>
          </a:p>
          <a:p>
            <a:pPr algn="ctr"/>
            <a:r>
              <a:rPr lang="en-US" b="1">
                <a:solidFill>
                  <a:srgbClr val="CC3300"/>
                </a:solidFill>
                <a:latin typeface="Calibri" pitchFamily="34" charset="0"/>
              </a:rPr>
              <a:t>CREATING A CULTURE OF COMPETENCY:</a:t>
            </a:r>
          </a:p>
          <a:p>
            <a:pPr algn="ctr"/>
            <a:r>
              <a:rPr lang="en-US" b="1" i="1">
                <a:solidFill>
                  <a:srgbClr val="CC3300"/>
                </a:solidFill>
                <a:latin typeface="Calibri" pitchFamily="34" charset="0"/>
              </a:rPr>
              <a:t>CHALLENGES AND APPLICATION OF CULTURAL COMPETENCY STANDARDS</a:t>
            </a:r>
          </a:p>
          <a:p>
            <a:pPr algn="ctr"/>
            <a:endParaRPr lang="en-US" sz="3200" b="1">
              <a:solidFill>
                <a:srgbClr val="CC3300"/>
              </a:solidFill>
              <a:latin typeface="Calibri" pitchFamily="34" charset="0"/>
            </a:endParaRPr>
          </a:p>
        </p:txBody>
      </p:sp>
      <p:pic>
        <p:nvPicPr>
          <p:cNvPr id="9222" name="Picture 5" descr="City of Paterson seal.gif"/>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04800" y="5181600"/>
            <a:ext cx="1295400" cy="140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52400"/>
            <a:ext cx="8229600" cy="1251062"/>
          </a:xfrm>
        </p:spPr>
        <p:txBody>
          <a:bodyPr/>
          <a:lstStyle/>
          <a:p>
            <a:pPr eaLnBrk="1" fontAlgn="auto" hangingPunct="1">
              <a:spcAft>
                <a:spcPts val="0"/>
              </a:spcAft>
              <a:defRPr/>
            </a:pPr>
            <a:r>
              <a:rPr lang="en-US" sz="4400" dirty="0" smtClean="0">
                <a:solidFill>
                  <a:schemeClr val="accent1">
                    <a:satMod val="150000"/>
                  </a:schemeClr>
                </a:solidFill>
                <a:ea typeface="Calibri" pitchFamily="34" charset="0"/>
                <a:cs typeface="Calibri" pitchFamily="34" charset="0"/>
              </a:rPr>
              <a:t>FOREIGN BORN</a:t>
            </a:r>
          </a:p>
        </p:txBody>
      </p:sp>
      <p:sp>
        <p:nvSpPr>
          <p:cNvPr id="18435" name="Rectangle 3"/>
          <p:cNvSpPr>
            <a:spLocks noGrp="1" noChangeArrowheads="1"/>
          </p:cNvSpPr>
          <p:nvPr>
            <p:ph sz="half" idx="1"/>
          </p:nvPr>
        </p:nvSpPr>
        <p:spPr>
          <a:xfrm>
            <a:off x="457200" y="1773238"/>
            <a:ext cx="4038600" cy="4856162"/>
          </a:xfrm>
        </p:spPr>
        <p:txBody>
          <a:bodyPr/>
          <a:lstStyle/>
          <a:p>
            <a:pPr eaLnBrk="1" hangingPunct="1"/>
            <a:r>
              <a:rPr lang="en-US" b="1" smtClean="0">
                <a:ea typeface="Calibri" pitchFamily="34" charset="0"/>
                <a:cs typeface="Calibri" pitchFamily="34" charset="0"/>
              </a:rPr>
              <a:t>Bergen</a:t>
            </a:r>
          </a:p>
          <a:p>
            <a:pPr lvl="1" eaLnBrk="1" hangingPunct="1"/>
            <a:r>
              <a:rPr lang="en-US" b="1" smtClean="0">
                <a:ea typeface="Calibri" pitchFamily="34" charset="0"/>
                <a:cs typeface="Calibri" pitchFamily="34" charset="0"/>
              </a:rPr>
              <a:t>Foreign-Born-28%</a:t>
            </a:r>
          </a:p>
          <a:p>
            <a:pPr lvl="2" eaLnBrk="1" hangingPunct="1"/>
            <a:r>
              <a:rPr lang="en-US" sz="2400" b="1" smtClean="0">
                <a:ea typeface="Calibri" pitchFamily="34" charset="0"/>
                <a:cs typeface="Calibri" pitchFamily="34" charset="0"/>
              </a:rPr>
              <a:t>Rank among 21 Counties -2 highest</a:t>
            </a:r>
          </a:p>
          <a:p>
            <a:pPr lvl="1" eaLnBrk="1" hangingPunct="1"/>
            <a:r>
              <a:rPr lang="en-US" b="1" smtClean="0">
                <a:ea typeface="Calibri" pitchFamily="34" charset="0"/>
                <a:cs typeface="Calibri" pitchFamily="34" charset="0"/>
              </a:rPr>
              <a:t>Language-36%</a:t>
            </a:r>
          </a:p>
          <a:p>
            <a:pPr lvl="2" eaLnBrk="1" hangingPunct="1"/>
            <a:r>
              <a:rPr lang="en-US" sz="2400" b="1" smtClean="0">
                <a:ea typeface="Calibri" pitchFamily="34" charset="0"/>
                <a:cs typeface="Calibri" pitchFamily="34" charset="0"/>
              </a:rPr>
              <a:t>Rank-5</a:t>
            </a:r>
          </a:p>
          <a:p>
            <a:pPr lvl="1" eaLnBrk="1" hangingPunct="1"/>
            <a:r>
              <a:rPr lang="en-US" b="1" smtClean="0">
                <a:ea typeface="Calibri" pitchFamily="34" charset="0"/>
                <a:cs typeface="Calibri" pitchFamily="34" charset="0"/>
              </a:rPr>
              <a:t>Speak English “less than well”-38%</a:t>
            </a:r>
          </a:p>
          <a:p>
            <a:pPr lvl="2" eaLnBrk="1" hangingPunct="1"/>
            <a:r>
              <a:rPr lang="en-US" sz="2400" b="1" smtClean="0">
                <a:ea typeface="Calibri" pitchFamily="34" charset="0"/>
                <a:cs typeface="Calibri" pitchFamily="34" charset="0"/>
              </a:rPr>
              <a:t>Rank-12</a:t>
            </a:r>
          </a:p>
          <a:p>
            <a:pPr lvl="1" eaLnBrk="1" hangingPunct="1"/>
            <a:r>
              <a:rPr lang="en-US" b="1" smtClean="0">
                <a:ea typeface="Calibri" pitchFamily="34" charset="0"/>
                <a:cs typeface="Calibri" pitchFamily="34" charset="0"/>
              </a:rPr>
              <a:t>Immigrant mothers-40%</a:t>
            </a:r>
          </a:p>
          <a:p>
            <a:pPr lvl="2" eaLnBrk="1" hangingPunct="1"/>
            <a:r>
              <a:rPr lang="en-US" sz="2400" b="1" smtClean="0">
                <a:ea typeface="Calibri" pitchFamily="34" charset="0"/>
                <a:cs typeface="Calibri" pitchFamily="34" charset="0"/>
              </a:rPr>
              <a:t>Rank-5</a:t>
            </a:r>
          </a:p>
          <a:p>
            <a:pPr eaLnBrk="1" hangingPunct="1">
              <a:buFont typeface="Wingdings" pitchFamily="2" charset="2"/>
              <a:buNone/>
            </a:pPr>
            <a:endParaRPr lang="en-US" sz="2400" b="1" smtClean="0">
              <a:ea typeface="Calibri" pitchFamily="34" charset="0"/>
              <a:cs typeface="Calibri" pitchFamily="34" charset="0"/>
            </a:endParaRPr>
          </a:p>
        </p:txBody>
      </p:sp>
      <p:sp>
        <p:nvSpPr>
          <p:cNvPr id="18436" name="Rectangle 4"/>
          <p:cNvSpPr>
            <a:spLocks noGrp="1" noChangeArrowheads="1"/>
          </p:cNvSpPr>
          <p:nvPr>
            <p:ph sz="half" idx="2"/>
          </p:nvPr>
        </p:nvSpPr>
        <p:spPr>
          <a:xfrm>
            <a:off x="4648200" y="1773238"/>
            <a:ext cx="4038600" cy="4624387"/>
          </a:xfrm>
        </p:spPr>
        <p:txBody>
          <a:bodyPr/>
          <a:lstStyle/>
          <a:p>
            <a:pPr eaLnBrk="1" hangingPunct="1"/>
            <a:r>
              <a:rPr lang="en-US" b="1" smtClean="0">
                <a:ea typeface="Calibri" pitchFamily="34" charset="0"/>
                <a:cs typeface="Calibri" pitchFamily="34" charset="0"/>
              </a:rPr>
              <a:t>Passaic</a:t>
            </a:r>
          </a:p>
          <a:p>
            <a:pPr lvl="1" eaLnBrk="1" hangingPunct="1"/>
            <a:r>
              <a:rPr lang="en-US" b="1" smtClean="0">
                <a:ea typeface="Calibri" pitchFamily="34" charset="0"/>
                <a:cs typeface="Calibri" pitchFamily="34" charset="0"/>
              </a:rPr>
              <a:t>Foreign-Born-28%</a:t>
            </a:r>
          </a:p>
          <a:p>
            <a:pPr lvl="2" eaLnBrk="1" hangingPunct="1"/>
            <a:r>
              <a:rPr lang="en-US" sz="2400" b="1" smtClean="0">
                <a:ea typeface="Calibri" pitchFamily="34" charset="0"/>
                <a:cs typeface="Calibri" pitchFamily="34" charset="0"/>
              </a:rPr>
              <a:t>Rank among 21 Counties –2 highest</a:t>
            </a:r>
          </a:p>
          <a:p>
            <a:pPr lvl="1" eaLnBrk="1" hangingPunct="1"/>
            <a:r>
              <a:rPr lang="en-US" b="1" smtClean="0">
                <a:ea typeface="Calibri" pitchFamily="34" charset="0"/>
                <a:cs typeface="Calibri" pitchFamily="34" charset="0"/>
              </a:rPr>
              <a:t>Language-44%</a:t>
            </a:r>
          </a:p>
          <a:p>
            <a:pPr lvl="2" eaLnBrk="1" hangingPunct="1"/>
            <a:r>
              <a:rPr lang="en-US" sz="2400" b="1" smtClean="0">
                <a:ea typeface="Calibri" pitchFamily="34" charset="0"/>
                <a:cs typeface="Calibri" pitchFamily="34" charset="0"/>
              </a:rPr>
              <a:t>Rank-2</a:t>
            </a:r>
          </a:p>
          <a:p>
            <a:pPr lvl="1" eaLnBrk="1" hangingPunct="1"/>
            <a:r>
              <a:rPr lang="en-US" b="1" smtClean="0">
                <a:ea typeface="Calibri" pitchFamily="34" charset="0"/>
                <a:cs typeface="Calibri" pitchFamily="34" charset="0"/>
              </a:rPr>
              <a:t>Speak English “less than well”-50%</a:t>
            </a:r>
          </a:p>
          <a:p>
            <a:pPr lvl="2" eaLnBrk="1" hangingPunct="1"/>
            <a:r>
              <a:rPr lang="en-US" sz="2400" b="1" smtClean="0">
                <a:ea typeface="Calibri" pitchFamily="34" charset="0"/>
                <a:cs typeface="Calibri" pitchFamily="34" charset="0"/>
              </a:rPr>
              <a:t>Rank-2</a:t>
            </a:r>
          </a:p>
          <a:p>
            <a:pPr lvl="1" eaLnBrk="1" hangingPunct="1"/>
            <a:r>
              <a:rPr lang="en-US" b="1" smtClean="0">
                <a:ea typeface="Calibri" pitchFamily="34" charset="0"/>
                <a:cs typeface="Calibri" pitchFamily="34" charset="0"/>
              </a:rPr>
              <a:t>Immigrant mothers-47%</a:t>
            </a:r>
          </a:p>
          <a:p>
            <a:pPr lvl="2" eaLnBrk="1" hangingPunct="1"/>
            <a:r>
              <a:rPr lang="en-US" sz="2400" b="1" smtClean="0">
                <a:ea typeface="Calibri" pitchFamily="34" charset="0"/>
                <a:cs typeface="Calibri" pitchFamily="34" charset="0"/>
              </a:rPr>
              <a:t>Rank -3</a:t>
            </a:r>
          </a:p>
        </p:txBody>
      </p:sp>
      <p:pic>
        <p:nvPicPr>
          <p:cNvPr id="18437" name="Picture 4"/>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0"/>
            <a:ext cx="19812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a:defRPr/>
            </a:pPr>
            <a:fld id="{A19F8783-35C2-4BBB-80E9-FB3E4156C2BB}"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3"/>
          <p:cNvSpPr>
            <a:spLocks noGrp="1"/>
          </p:cNvSpPr>
          <p:nvPr>
            <p:ph type="title"/>
          </p:nvPr>
        </p:nvSpPr>
        <p:spPr/>
        <p:txBody>
          <a:bodyPr>
            <a:normAutofit fontScale="90000"/>
          </a:bodyPr>
          <a:lstStyle/>
          <a:p>
            <a:pPr eaLnBrk="1" fontAlgn="auto" hangingPunct="1">
              <a:spcAft>
                <a:spcPts val="0"/>
              </a:spcAft>
              <a:defRPr/>
            </a:pPr>
            <a:r>
              <a:rPr lang="en-US" sz="4000" dirty="0" smtClean="0">
                <a:solidFill>
                  <a:schemeClr val="accent1">
                    <a:satMod val="150000"/>
                  </a:schemeClr>
                </a:solidFill>
              </a:rPr>
              <a:t>BERGEN-PASSAIC PART A </a:t>
            </a:r>
            <a:br>
              <a:rPr lang="en-US" sz="4000" dirty="0" smtClean="0">
                <a:solidFill>
                  <a:schemeClr val="accent1">
                    <a:satMod val="150000"/>
                  </a:schemeClr>
                </a:solidFill>
              </a:rPr>
            </a:br>
            <a:r>
              <a:rPr lang="en-US" sz="4000" dirty="0" smtClean="0">
                <a:solidFill>
                  <a:schemeClr val="accent1">
                    <a:satMod val="150000"/>
                  </a:schemeClr>
                </a:solidFill>
              </a:rPr>
              <a:t>PROGRAM</a:t>
            </a:r>
          </a:p>
        </p:txBody>
      </p:sp>
      <p:sp>
        <p:nvSpPr>
          <p:cNvPr id="6" name="Content Placeholder 5"/>
          <p:cNvSpPr>
            <a:spLocks noGrp="1"/>
          </p:cNvSpPr>
          <p:nvPr>
            <p:ph idx="1"/>
          </p:nvPr>
        </p:nvSpPr>
        <p:spPr>
          <a:xfrm>
            <a:off x="304800" y="1676400"/>
            <a:ext cx="8229600" cy="4800600"/>
          </a:xfrm>
        </p:spPr>
        <p:txBody>
          <a:bodyPr rtlCol="0">
            <a:normAutofit/>
          </a:bodyPr>
          <a:lstStyle/>
          <a:p>
            <a:pPr marL="514350" indent="-395288" eaLnBrk="1" fontAlgn="auto" hangingPunct="1">
              <a:spcBef>
                <a:spcPts val="0"/>
              </a:spcBef>
              <a:spcAft>
                <a:spcPts val="400"/>
              </a:spcAft>
              <a:buClr>
                <a:srgbClr val="C00000"/>
              </a:buClr>
              <a:buSzPct val="100000"/>
              <a:buFont typeface="Webdings" pitchFamily="18" charset="2"/>
              <a:buChar char="-"/>
              <a:defRPr/>
            </a:pPr>
            <a:r>
              <a:rPr lang="en-US" b="1" dirty="0" smtClean="0"/>
              <a:t>Administered by the City of Paterson Department of Human Resources Ryan White Grants Division</a:t>
            </a:r>
          </a:p>
          <a:p>
            <a:pPr marL="571500" indent="-452438" eaLnBrk="1" fontAlgn="auto" hangingPunct="1">
              <a:spcBef>
                <a:spcPts val="0"/>
              </a:spcBef>
              <a:spcAft>
                <a:spcPts val="400"/>
              </a:spcAft>
              <a:buClr>
                <a:srgbClr val="C00000"/>
              </a:buClr>
              <a:buSzPct val="100000"/>
              <a:buFont typeface="Webdings" pitchFamily="18" charset="2"/>
              <a:buChar char="-"/>
              <a:defRPr/>
            </a:pPr>
            <a:r>
              <a:rPr lang="en-US" b="1" dirty="0" smtClean="0"/>
              <a:t>In existence since 1994</a:t>
            </a:r>
          </a:p>
          <a:p>
            <a:pPr marL="571500" indent="-452438" eaLnBrk="1" fontAlgn="auto" hangingPunct="1">
              <a:spcBef>
                <a:spcPts val="0"/>
              </a:spcBef>
              <a:spcAft>
                <a:spcPts val="400"/>
              </a:spcAft>
              <a:buClr>
                <a:srgbClr val="C00000"/>
              </a:buClr>
              <a:buSzPct val="100000"/>
              <a:buFont typeface="Webdings" pitchFamily="18" charset="2"/>
              <a:buChar char="-"/>
              <a:defRPr/>
            </a:pPr>
            <a:r>
              <a:rPr lang="en-US" b="1" dirty="0" smtClean="0"/>
              <a:t>15 Ryan White Part A, four Minority AIDS Initiative (MAI), and six HOPWA sub-grantees</a:t>
            </a:r>
          </a:p>
          <a:p>
            <a:pPr marL="571500" indent="-452438" eaLnBrk="1" fontAlgn="auto" hangingPunct="1">
              <a:spcBef>
                <a:spcPts val="0"/>
              </a:spcBef>
              <a:spcAft>
                <a:spcPts val="400"/>
              </a:spcAft>
              <a:buClr>
                <a:srgbClr val="C00000"/>
              </a:buClr>
              <a:buSzPct val="100000"/>
              <a:buFont typeface="Webdings" pitchFamily="18" charset="2"/>
              <a:buChar char="-"/>
              <a:defRPr/>
            </a:pPr>
            <a:r>
              <a:rPr lang="en-US" b="1" dirty="0" smtClean="0"/>
              <a:t>Services located across both counties and concentrated in the epicenters</a:t>
            </a:r>
          </a:p>
          <a:p>
            <a:pPr marL="438912" indent="-320040" eaLnBrk="1" fontAlgn="auto" hangingPunct="1">
              <a:spcBef>
                <a:spcPts val="0"/>
              </a:spcBef>
              <a:spcAft>
                <a:spcPts val="0"/>
              </a:spcAft>
              <a:buFont typeface="Wingdings 2"/>
              <a:buChar char=""/>
              <a:defRPr/>
            </a:pPr>
            <a:endParaRPr lang="en-US" dirty="0" smtClean="0"/>
          </a:p>
          <a:p>
            <a:pPr marL="438912" indent="-320040" eaLnBrk="1" fontAlgn="auto" hangingPunct="1">
              <a:spcBef>
                <a:spcPts val="0"/>
              </a:spcBef>
              <a:spcAft>
                <a:spcPts val="0"/>
              </a:spcAft>
              <a:buFont typeface="Wingdings 2"/>
              <a:buChar char=""/>
              <a:defRPr/>
            </a:pPr>
            <a:endParaRPr lang="en-US" dirty="0" smtClean="0"/>
          </a:p>
          <a:p>
            <a:pPr marL="438912" indent="-320040" eaLnBrk="1" fontAlgn="auto" hangingPunct="1">
              <a:spcBef>
                <a:spcPts val="0"/>
              </a:spcBef>
              <a:spcAft>
                <a:spcPts val="0"/>
              </a:spcAft>
              <a:buFont typeface="Wingdings 2"/>
              <a:buChar char=""/>
              <a:defRPr/>
            </a:pPr>
            <a:endParaRPr lang="en-US" dirty="0"/>
          </a:p>
        </p:txBody>
      </p:sp>
      <p:sp>
        <p:nvSpPr>
          <p:cNvPr id="19460" name="Rectangle 1"/>
          <p:cNvSpPr>
            <a:spLocks noChangeArrowheads="1"/>
          </p:cNvSpPr>
          <p:nvPr/>
        </p:nvSpPr>
        <p:spPr bwMode="auto">
          <a:xfrm>
            <a:off x="0" y="14288"/>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tabLst>
                <a:tab pos="457200" algn="l"/>
                <a:tab pos="6457950" algn="l"/>
                <a:tab pos="6515100" algn="l"/>
                <a:tab pos="6629400" algn="r"/>
                <a:tab pos="6743700" algn="l"/>
                <a:tab pos="6915150" algn="l"/>
              </a:tabLst>
            </a:pPr>
            <a:r>
              <a:rPr lang="en-US" sz="1200">
                <a:latin typeface="Times New Roman" pitchFamily="18" charset="0"/>
                <a:ea typeface="Calibri" pitchFamily="34" charset="0"/>
                <a:cs typeface="Times New Roman" pitchFamily="18" charset="0"/>
              </a:rPr>
              <a:t>15 Ryan White Part A providers, four Minority AIDS Initiative (MAI) providers, and six HOPWA providers.  </a:t>
            </a:r>
            <a:endParaRPr lang="en-US">
              <a:ea typeface="Calibri" pitchFamily="34" charset="0"/>
              <a:cs typeface="Times New Roman" pitchFamily="18" charset="0"/>
            </a:endParaRPr>
          </a:p>
        </p:txBody>
      </p:sp>
      <p:pic>
        <p:nvPicPr>
          <p:cNvPr id="19461"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pPr>
              <a:defRPr/>
            </a:pPr>
            <a:fld id="{C45EE51F-C61E-4E26-ABF2-9E296CF83D22}"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3"/>
          <p:cNvSpPr>
            <a:spLocks noGrp="1"/>
          </p:cNvSpPr>
          <p:nvPr>
            <p:ph type="title"/>
          </p:nvPr>
        </p:nvSpPr>
        <p:spPr/>
        <p:txBody>
          <a:bodyPr>
            <a:normAutofit fontScale="90000"/>
          </a:bodyPr>
          <a:lstStyle/>
          <a:p>
            <a:pPr eaLnBrk="1" fontAlgn="auto" hangingPunct="1">
              <a:spcAft>
                <a:spcPts val="0"/>
              </a:spcAft>
              <a:defRPr/>
            </a:pPr>
            <a:r>
              <a:rPr lang="en-US" sz="4000" dirty="0" smtClean="0">
                <a:solidFill>
                  <a:schemeClr val="accent1">
                    <a:satMod val="150000"/>
                  </a:schemeClr>
                </a:solidFill>
              </a:rPr>
              <a:t>BERGEN-PASSAIC PART A </a:t>
            </a:r>
            <a:br>
              <a:rPr lang="en-US" sz="4000" dirty="0" smtClean="0">
                <a:solidFill>
                  <a:schemeClr val="accent1">
                    <a:satMod val="150000"/>
                  </a:schemeClr>
                </a:solidFill>
              </a:rPr>
            </a:br>
            <a:r>
              <a:rPr lang="en-US" sz="4000" dirty="0" smtClean="0">
                <a:solidFill>
                  <a:schemeClr val="accent1">
                    <a:satMod val="150000"/>
                  </a:schemeClr>
                </a:solidFill>
              </a:rPr>
              <a:t>PROGRAM</a:t>
            </a:r>
          </a:p>
        </p:txBody>
      </p:sp>
      <p:sp>
        <p:nvSpPr>
          <p:cNvPr id="20483" name="Content Placeholder 5"/>
          <p:cNvSpPr>
            <a:spLocks noGrp="1"/>
          </p:cNvSpPr>
          <p:nvPr>
            <p:ph idx="1"/>
          </p:nvPr>
        </p:nvSpPr>
        <p:spPr>
          <a:xfrm>
            <a:off x="304800" y="1981200"/>
            <a:ext cx="8229600" cy="4419600"/>
          </a:xfrm>
        </p:spPr>
        <p:txBody>
          <a:bodyPr/>
          <a:lstStyle/>
          <a:p>
            <a:pPr marL="514350" indent="-395288" eaLnBrk="1" hangingPunct="1">
              <a:spcBef>
                <a:spcPts val="600"/>
              </a:spcBef>
              <a:spcAft>
                <a:spcPts val="600"/>
              </a:spcAft>
              <a:buClr>
                <a:srgbClr val="C00000"/>
              </a:buClr>
              <a:buSzPct val="100000"/>
              <a:buFont typeface="Webdings" pitchFamily="18" charset="2"/>
              <a:buChar char="-"/>
            </a:pPr>
            <a:r>
              <a:rPr lang="en-US" b="1" smtClean="0"/>
              <a:t>Culturally diverse Grantee personnel</a:t>
            </a:r>
          </a:p>
          <a:p>
            <a:pPr marL="514350" indent="-395288" eaLnBrk="1" hangingPunct="1">
              <a:spcBef>
                <a:spcPts val="600"/>
              </a:spcBef>
              <a:spcAft>
                <a:spcPts val="600"/>
              </a:spcAft>
              <a:buClr>
                <a:srgbClr val="C00000"/>
              </a:buClr>
              <a:buSzPct val="100000"/>
              <a:buFont typeface="Webdings" pitchFamily="18" charset="2"/>
              <a:buChar char="-"/>
            </a:pPr>
            <a:r>
              <a:rPr lang="en-US" b="1" smtClean="0"/>
              <a:t>Bi-lingual capacity contractually required of all sub-grantees</a:t>
            </a:r>
          </a:p>
          <a:p>
            <a:pPr marL="514350" indent="-395288" eaLnBrk="1" hangingPunct="1">
              <a:spcBef>
                <a:spcPts val="600"/>
              </a:spcBef>
              <a:spcAft>
                <a:spcPts val="600"/>
              </a:spcAft>
              <a:buClr>
                <a:srgbClr val="C00000"/>
              </a:buClr>
              <a:buSzPct val="100000"/>
              <a:buFont typeface="Webdings" pitchFamily="18" charset="2"/>
              <a:buChar char="-"/>
            </a:pPr>
            <a:r>
              <a:rPr lang="en-US" b="1" smtClean="0"/>
              <a:t>History of cultural competency training </a:t>
            </a:r>
          </a:p>
          <a:p>
            <a:pPr marL="514350" indent="-395288" eaLnBrk="1" hangingPunct="1">
              <a:spcBef>
                <a:spcPts val="600"/>
              </a:spcBef>
              <a:spcAft>
                <a:spcPts val="600"/>
              </a:spcAft>
              <a:buClr>
                <a:srgbClr val="C00000"/>
              </a:buClr>
              <a:buSzPct val="100000"/>
              <a:buFont typeface="Webdings" pitchFamily="18" charset="2"/>
              <a:buChar char="-"/>
            </a:pPr>
            <a:r>
              <a:rPr lang="en-US" b="1" smtClean="0"/>
              <a:t>General perception of cultural sensitivity</a:t>
            </a:r>
            <a:endParaRPr lang="en-US" smtClean="0"/>
          </a:p>
        </p:txBody>
      </p:sp>
      <p:sp>
        <p:nvSpPr>
          <p:cNvPr id="20484" name="Rectangle 1"/>
          <p:cNvSpPr>
            <a:spLocks noChangeArrowheads="1"/>
          </p:cNvSpPr>
          <p:nvPr/>
        </p:nvSpPr>
        <p:spPr bwMode="auto">
          <a:xfrm>
            <a:off x="0" y="14288"/>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tabLst>
                <a:tab pos="457200" algn="l"/>
                <a:tab pos="6457950" algn="l"/>
                <a:tab pos="6515100" algn="l"/>
                <a:tab pos="6629400" algn="r"/>
                <a:tab pos="6743700" algn="l"/>
                <a:tab pos="6915150" algn="l"/>
              </a:tabLst>
            </a:pPr>
            <a:r>
              <a:rPr lang="en-US" sz="1200">
                <a:latin typeface="Times New Roman" pitchFamily="18" charset="0"/>
                <a:ea typeface="Calibri" pitchFamily="34" charset="0"/>
                <a:cs typeface="Times New Roman" pitchFamily="18" charset="0"/>
              </a:rPr>
              <a:t>15 Ryan White Part A providers, four Minority AIDS Initiative (MAI) providers, and six HOPWA providers.  </a:t>
            </a:r>
            <a:endParaRPr lang="en-US">
              <a:ea typeface="Calibri" pitchFamily="34" charset="0"/>
              <a:cs typeface="Times New Roman" pitchFamily="18" charset="0"/>
            </a:endParaRPr>
          </a:p>
        </p:txBody>
      </p:sp>
      <p:pic>
        <p:nvPicPr>
          <p:cNvPr id="20485"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pPr>
              <a:defRPr/>
            </a:pPr>
            <a:fld id="{12E22149-11A4-4692-99CA-0908810B68CD}"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3"/>
          <p:cNvSpPr>
            <a:spLocks noGrp="1"/>
          </p:cNvSpPr>
          <p:nvPr>
            <p:ph type="title"/>
          </p:nvPr>
        </p:nvSpPr>
        <p:spPr/>
        <p:txBody>
          <a:bodyPr/>
          <a:lstStyle/>
          <a:p>
            <a:pPr eaLnBrk="1" fontAlgn="auto" hangingPunct="1">
              <a:spcAft>
                <a:spcPts val="0"/>
              </a:spcAft>
              <a:defRPr/>
            </a:pPr>
            <a:r>
              <a:rPr lang="en-US" sz="4000" dirty="0" smtClean="0">
                <a:solidFill>
                  <a:schemeClr val="accent1">
                    <a:satMod val="150000"/>
                  </a:schemeClr>
                </a:solidFill>
              </a:rPr>
              <a:t>SO…WHAT’S NEXT?</a:t>
            </a:r>
          </a:p>
        </p:txBody>
      </p:sp>
      <p:sp>
        <p:nvSpPr>
          <p:cNvPr id="6" name="Content Placeholder 5"/>
          <p:cNvSpPr>
            <a:spLocks noGrp="1"/>
          </p:cNvSpPr>
          <p:nvPr>
            <p:ph idx="1"/>
          </p:nvPr>
        </p:nvSpPr>
        <p:spPr>
          <a:xfrm>
            <a:off x="457200" y="1981200"/>
            <a:ext cx="8229600" cy="4419600"/>
          </a:xfrm>
        </p:spPr>
        <p:txBody>
          <a:bodyPr rtlCol="0">
            <a:normAutofit/>
          </a:bodyPr>
          <a:lstStyle/>
          <a:p>
            <a:pPr marL="1028700" indent="-571500" eaLnBrk="1" fontAlgn="auto" hangingPunct="1">
              <a:spcBef>
                <a:spcPts val="0"/>
              </a:spcBef>
              <a:spcAft>
                <a:spcPts val="0"/>
              </a:spcAft>
              <a:buClr>
                <a:srgbClr val="C00000"/>
              </a:buClr>
              <a:buSzPct val="100000"/>
              <a:buFont typeface="+mj-lt"/>
              <a:buAutoNum type="arabicPeriod"/>
              <a:tabLst>
                <a:tab pos="857250" algn="l"/>
              </a:tabLst>
              <a:defRPr/>
            </a:pPr>
            <a:r>
              <a:rPr lang="en-US" b="1" dirty="0" smtClean="0"/>
              <a:t>Why do we need to do more?</a:t>
            </a:r>
          </a:p>
          <a:p>
            <a:pPr marL="1028700" indent="-571500" eaLnBrk="1" fontAlgn="auto" hangingPunct="1">
              <a:spcBef>
                <a:spcPts val="0"/>
              </a:spcBef>
              <a:spcAft>
                <a:spcPts val="0"/>
              </a:spcAft>
              <a:buClr>
                <a:srgbClr val="C00000"/>
              </a:buClr>
              <a:buSzPct val="100000"/>
              <a:buFont typeface="Wingdings 2"/>
              <a:buNone/>
              <a:tabLst>
                <a:tab pos="857250" algn="l"/>
              </a:tabLst>
              <a:defRPr/>
            </a:pPr>
            <a:endParaRPr lang="en-US" b="1" dirty="0" smtClean="0"/>
          </a:p>
          <a:p>
            <a:pPr marL="1028700" indent="-571500" algn="ctr" eaLnBrk="1" fontAlgn="auto" hangingPunct="1">
              <a:spcBef>
                <a:spcPts val="0"/>
              </a:spcBef>
              <a:spcAft>
                <a:spcPts val="0"/>
              </a:spcAft>
              <a:buClr>
                <a:srgbClr val="C00000"/>
              </a:buClr>
              <a:buSzPct val="100000"/>
              <a:buFont typeface="Wingdings 2"/>
              <a:buNone/>
              <a:tabLst>
                <a:tab pos="857250" algn="l"/>
              </a:tabLst>
              <a:defRPr/>
            </a:pPr>
            <a:r>
              <a:rPr lang="en-US" b="1" i="1" dirty="0" smtClean="0"/>
              <a:t>AND</a:t>
            </a:r>
          </a:p>
          <a:p>
            <a:pPr marL="1028700" indent="-571500" eaLnBrk="1" fontAlgn="auto" hangingPunct="1">
              <a:spcBef>
                <a:spcPts val="0"/>
              </a:spcBef>
              <a:spcAft>
                <a:spcPts val="0"/>
              </a:spcAft>
              <a:buClr>
                <a:srgbClr val="C00000"/>
              </a:buClr>
              <a:buSzPct val="100000"/>
              <a:buFont typeface="Wingdings 2"/>
              <a:buNone/>
              <a:tabLst>
                <a:tab pos="857250" algn="l"/>
              </a:tabLst>
              <a:defRPr/>
            </a:pPr>
            <a:endParaRPr lang="en-US" b="1" dirty="0" smtClean="0"/>
          </a:p>
          <a:p>
            <a:pPr marL="1028700" indent="-571500" eaLnBrk="1" fontAlgn="auto" hangingPunct="1">
              <a:spcBef>
                <a:spcPts val="0"/>
              </a:spcBef>
              <a:spcAft>
                <a:spcPts val="0"/>
              </a:spcAft>
              <a:buClr>
                <a:srgbClr val="C00000"/>
              </a:buClr>
              <a:buSzPct val="100000"/>
              <a:buFont typeface="+mj-lt"/>
              <a:buAutoNum type="arabicPeriod" startAt="2"/>
              <a:tabLst>
                <a:tab pos="857250" algn="l"/>
              </a:tabLst>
              <a:defRPr/>
            </a:pPr>
            <a:r>
              <a:rPr lang="en-US" b="1" dirty="0" smtClean="0"/>
              <a:t>How do we raise the bar on cultural competency?</a:t>
            </a:r>
          </a:p>
          <a:p>
            <a:pPr marL="514350" indent="-395288" eaLnBrk="1" fontAlgn="auto" hangingPunct="1">
              <a:spcBef>
                <a:spcPts val="0"/>
              </a:spcBef>
              <a:spcAft>
                <a:spcPts val="0"/>
              </a:spcAft>
              <a:buClr>
                <a:srgbClr val="C00000"/>
              </a:buClr>
              <a:buSzPct val="100000"/>
              <a:buFont typeface="Wingdings 2"/>
              <a:buNone/>
              <a:defRPr/>
            </a:pPr>
            <a:endParaRPr lang="en-US" b="1" dirty="0" smtClean="0"/>
          </a:p>
          <a:p>
            <a:pPr marL="438912" indent="-320040" eaLnBrk="1" fontAlgn="auto" hangingPunct="1">
              <a:spcBef>
                <a:spcPts val="0"/>
              </a:spcBef>
              <a:spcAft>
                <a:spcPts val="0"/>
              </a:spcAft>
              <a:buFont typeface="Wingdings 2"/>
              <a:buChar char=""/>
              <a:defRPr/>
            </a:pPr>
            <a:endParaRPr lang="en-US" dirty="0" smtClean="0"/>
          </a:p>
          <a:p>
            <a:pPr marL="438912" indent="-320040" eaLnBrk="1" fontAlgn="auto" hangingPunct="1">
              <a:spcBef>
                <a:spcPts val="0"/>
              </a:spcBef>
              <a:spcAft>
                <a:spcPts val="0"/>
              </a:spcAft>
              <a:buFont typeface="Wingdings 2"/>
              <a:buChar char=""/>
              <a:defRPr/>
            </a:pPr>
            <a:endParaRPr lang="en-US" dirty="0" smtClean="0"/>
          </a:p>
          <a:p>
            <a:pPr marL="438912" indent="-320040" eaLnBrk="1" fontAlgn="auto" hangingPunct="1">
              <a:spcBef>
                <a:spcPts val="0"/>
              </a:spcBef>
              <a:spcAft>
                <a:spcPts val="0"/>
              </a:spcAft>
              <a:buFont typeface="Wingdings 2"/>
              <a:buChar char=""/>
              <a:defRPr/>
            </a:pPr>
            <a:endParaRPr lang="en-US" dirty="0"/>
          </a:p>
        </p:txBody>
      </p:sp>
      <p:sp>
        <p:nvSpPr>
          <p:cNvPr id="21508" name="Rectangle 1"/>
          <p:cNvSpPr>
            <a:spLocks noChangeArrowheads="1"/>
          </p:cNvSpPr>
          <p:nvPr/>
        </p:nvSpPr>
        <p:spPr bwMode="auto">
          <a:xfrm>
            <a:off x="0" y="14288"/>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tabLst>
                <a:tab pos="457200" algn="l"/>
                <a:tab pos="6457950" algn="l"/>
                <a:tab pos="6515100" algn="l"/>
                <a:tab pos="6629400" algn="r"/>
                <a:tab pos="6743700" algn="l"/>
                <a:tab pos="6915150" algn="l"/>
              </a:tabLst>
            </a:pPr>
            <a:r>
              <a:rPr lang="en-US" sz="1200">
                <a:latin typeface="Times New Roman" pitchFamily="18" charset="0"/>
                <a:ea typeface="Calibri" pitchFamily="34" charset="0"/>
                <a:cs typeface="Times New Roman" pitchFamily="18" charset="0"/>
              </a:rPr>
              <a:t>15 Ryan White Part A providers, four Minority AIDS Initiative (MAI) providers, and six HOPWA providers.  </a:t>
            </a:r>
            <a:endParaRPr lang="en-US">
              <a:ea typeface="Calibri" pitchFamily="34" charset="0"/>
              <a:cs typeface="Times New Roman" pitchFamily="18" charset="0"/>
            </a:endParaRPr>
          </a:p>
        </p:txBody>
      </p:sp>
      <p:pic>
        <p:nvPicPr>
          <p:cNvPr id="21509"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pPr>
              <a:defRPr/>
            </a:pPr>
            <a:fld id="{B1C88B10-947C-4B74-9008-526DA952027A}"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3"/>
          <p:cNvSpPr>
            <a:spLocks noGrp="1"/>
          </p:cNvSpPr>
          <p:nvPr>
            <p:ph type="title"/>
          </p:nvPr>
        </p:nvSpPr>
        <p:spPr/>
        <p:txBody>
          <a:bodyPr/>
          <a:lstStyle/>
          <a:p>
            <a:pPr eaLnBrk="1" fontAlgn="auto" hangingPunct="1">
              <a:spcAft>
                <a:spcPts val="0"/>
              </a:spcAft>
              <a:defRPr/>
            </a:pPr>
            <a:r>
              <a:rPr lang="en-US" sz="4000" dirty="0" smtClean="0">
                <a:solidFill>
                  <a:schemeClr val="accent1">
                    <a:satMod val="150000"/>
                  </a:schemeClr>
                </a:solidFill>
              </a:rPr>
              <a:t>RATIONALE</a:t>
            </a:r>
          </a:p>
        </p:txBody>
      </p:sp>
      <p:sp>
        <p:nvSpPr>
          <p:cNvPr id="6" name="Content Placeholder 5"/>
          <p:cNvSpPr>
            <a:spLocks noGrp="1"/>
          </p:cNvSpPr>
          <p:nvPr>
            <p:ph idx="1"/>
          </p:nvPr>
        </p:nvSpPr>
        <p:spPr>
          <a:xfrm>
            <a:off x="457200" y="1981200"/>
            <a:ext cx="8229600" cy="4419600"/>
          </a:xfrm>
        </p:spPr>
        <p:txBody>
          <a:bodyPr rtlCol="0">
            <a:normAutofit/>
          </a:bodyPr>
          <a:lstStyle/>
          <a:p>
            <a:pPr marL="571500" indent="-571500" eaLnBrk="1" fontAlgn="auto" hangingPunct="1">
              <a:spcBef>
                <a:spcPts val="0"/>
              </a:spcBef>
              <a:spcAft>
                <a:spcPts val="0"/>
              </a:spcAft>
              <a:buClr>
                <a:srgbClr val="C00000"/>
              </a:buClr>
              <a:buSzPct val="100000"/>
              <a:buFont typeface="Webdings" pitchFamily="18" charset="2"/>
              <a:buChar char="-"/>
              <a:defRPr/>
            </a:pPr>
            <a:r>
              <a:rPr lang="en-US" b="1" dirty="0" smtClean="0"/>
              <a:t>Renewed emphasis on quality spreading beyond patient care</a:t>
            </a:r>
          </a:p>
          <a:p>
            <a:pPr marL="571500" indent="-571500" eaLnBrk="1" fontAlgn="auto" hangingPunct="1">
              <a:spcBef>
                <a:spcPts val="0"/>
              </a:spcBef>
              <a:spcAft>
                <a:spcPts val="0"/>
              </a:spcAft>
              <a:buClr>
                <a:srgbClr val="C00000"/>
              </a:buClr>
              <a:buSzPct val="100000"/>
              <a:buFont typeface="Webdings" pitchFamily="18" charset="2"/>
              <a:buChar char="-"/>
              <a:defRPr/>
            </a:pPr>
            <a:endParaRPr lang="en-US" b="1" dirty="0" smtClean="0"/>
          </a:p>
          <a:p>
            <a:pPr marL="571500" indent="-571500" eaLnBrk="1" fontAlgn="auto" hangingPunct="1">
              <a:spcBef>
                <a:spcPts val="0"/>
              </a:spcBef>
              <a:spcAft>
                <a:spcPts val="0"/>
              </a:spcAft>
              <a:buClr>
                <a:srgbClr val="C00000"/>
              </a:buClr>
              <a:buSzPct val="100000"/>
              <a:buFont typeface="Webdings" pitchFamily="18" charset="2"/>
              <a:buChar char="-"/>
              <a:defRPr/>
            </a:pPr>
            <a:r>
              <a:rPr lang="en-US" b="1" dirty="0" smtClean="0"/>
              <a:t>General recognition that the cultural communities hold the key to prevention, early detection and linkage to care</a:t>
            </a:r>
          </a:p>
          <a:p>
            <a:pPr marL="514350" indent="-395288" eaLnBrk="1" fontAlgn="auto" hangingPunct="1">
              <a:spcBef>
                <a:spcPts val="0"/>
              </a:spcBef>
              <a:spcAft>
                <a:spcPts val="0"/>
              </a:spcAft>
              <a:buClr>
                <a:srgbClr val="C00000"/>
              </a:buClr>
              <a:buSzPct val="100000"/>
              <a:buFont typeface="Wingdings 2"/>
              <a:buNone/>
              <a:defRPr/>
            </a:pPr>
            <a:endParaRPr lang="en-US" b="1" dirty="0" smtClean="0"/>
          </a:p>
          <a:p>
            <a:pPr marL="438912" indent="-320040" eaLnBrk="1" fontAlgn="auto" hangingPunct="1">
              <a:spcBef>
                <a:spcPts val="0"/>
              </a:spcBef>
              <a:spcAft>
                <a:spcPts val="0"/>
              </a:spcAft>
              <a:buFont typeface="Wingdings 2"/>
              <a:buChar char=""/>
              <a:defRPr/>
            </a:pPr>
            <a:endParaRPr lang="en-US" dirty="0" smtClean="0"/>
          </a:p>
          <a:p>
            <a:pPr marL="438912" indent="-320040" eaLnBrk="1" fontAlgn="auto" hangingPunct="1">
              <a:spcBef>
                <a:spcPts val="0"/>
              </a:spcBef>
              <a:spcAft>
                <a:spcPts val="0"/>
              </a:spcAft>
              <a:buFont typeface="Wingdings 2"/>
              <a:buChar char=""/>
              <a:defRPr/>
            </a:pPr>
            <a:endParaRPr lang="en-US" dirty="0" smtClean="0"/>
          </a:p>
          <a:p>
            <a:pPr marL="438912" indent="-320040" eaLnBrk="1" fontAlgn="auto" hangingPunct="1">
              <a:spcBef>
                <a:spcPts val="0"/>
              </a:spcBef>
              <a:spcAft>
                <a:spcPts val="0"/>
              </a:spcAft>
              <a:buFont typeface="Wingdings 2"/>
              <a:buChar char=""/>
              <a:defRPr/>
            </a:pPr>
            <a:endParaRPr lang="en-US" dirty="0"/>
          </a:p>
        </p:txBody>
      </p:sp>
      <p:sp>
        <p:nvSpPr>
          <p:cNvPr id="22532" name="Rectangle 1"/>
          <p:cNvSpPr>
            <a:spLocks noChangeArrowheads="1"/>
          </p:cNvSpPr>
          <p:nvPr/>
        </p:nvSpPr>
        <p:spPr bwMode="auto">
          <a:xfrm>
            <a:off x="0" y="14288"/>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tabLst>
                <a:tab pos="457200" algn="l"/>
                <a:tab pos="6457950" algn="l"/>
                <a:tab pos="6515100" algn="l"/>
                <a:tab pos="6629400" algn="r"/>
                <a:tab pos="6743700" algn="l"/>
                <a:tab pos="6915150" algn="l"/>
              </a:tabLst>
            </a:pPr>
            <a:r>
              <a:rPr lang="en-US" sz="1200">
                <a:latin typeface="Times New Roman" pitchFamily="18" charset="0"/>
                <a:ea typeface="Calibri" pitchFamily="34" charset="0"/>
                <a:cs typeface="Times New Roman" pitchFamily="18" charset="0"/>
              </a:rPr>
              <a:t>15 Ryan White Part A providers, four Minority AIDS Initiative (MAI) providers, and six HOPWA providers.  </a:t>
            </a:r>
            <a:endParaRPr lang="en-US">
              <a:ea typeface="Calibri" pitchFamily="34" charset="0"/>
              <a:cs typeface="Times New Roman" pitchFamily="18" charset="0"/>
            </a:endParaRPr>
          </a:p>
        </p:txBody>
      </p:sp>
      <p:pic>
        <p:nvPicPr>
          <p:cNvPr id="22533"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pPr>
              <a:defRPr/>
            </a:pPr>
            <a:fld id="{8848869B-5E26-470D-B2F4-9F09CBE71AA2}"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8DF5B459-94C4-4FAA-8727-027D27EA138D}" type="slidenum">
              <a:rPr lang="en-US"/>
              <a:pPr>
                <a:defRPr/>
              </a:pPr>
              <a:t>15</a:t>
            </a:fld>
            <a:endParaRPr lang="en-US" dirty="0"/>
          </a:p>
        </p:txBody>
      </p:sp>
      <p:pic>
        <p:nvPicPr>
          <p:cNvPr id="23555"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6" name="Title 1"/>
          <p:cNvSpPr>
            <a:spLocks noGrp="1"/>
          </p:cNvSpPr>
          <p:nvPr>
            <p:ph type="title"/>
          </p:nvPr>
        </p:nvSpPr>
        <p:spPr>
          <a:xfrm>
            <a:off x="457200" y="152400"/>
            <a:ext cx="6553200" cy="1251062"/>
          </a:xfrm>
          <a:extLst/>
        </p:spPr>
        <p:txBody>
          <a:bodyPr>
            <a:normAutofit fontScale="90000"/>
          </a:bodyPr>
          <a:lstStyle/>
          <a:p>
            <a:pPr eaLnBrk="1" fontAlgn="auto" hangingPunct="1">
              <a:spcAft>
                <a:spcPts val="0"/>
              </a:spcAft>
              <a:defRPr/>
            </a:pPr>
            <a:r>
              <a:rPr lang="en-US" sz="4400" dirty="0" smtClean="0">
                <a:solidFill>
                  <a:schemeClr val="bg1"/>
                </a:solidFill>
              </a:rPr>
              <a:t>TIE-IN TO THE COMPREHENSIVE PLAN</a:t>
            </a:r>
            <a:endParaRPr lang="en-US" sz="4400" dirty="0">
              <a:solidFill>
                <a:schemeClr val="bg1"/>
              </a:solidFill>
            </a:endParaRPr>
          </a:p>
        </p:txBody>
      </p:sp>
      <p:sp>
        <p:nvSpPr>
          <p:cNvPr id="20485" name="Rectangle 6"/>
          <p:cNvSpPr>
            <a:spLocks noChangeArrowheads="1"/>
          </p:cNvSpPr>
          <p:nvPr/>
        </p:nvSpPr>
        <p:spPr bwMode="auto">
          <a:xfrm>
            <a:off x="457200" y="2057400"/>
            <a:ext cx="8305800" cy="3970338"/>
          </a:xfrm>
          <a:prstGeom prst="rect">
            <a:avLst/>
          </a:prstGeom>
          <a:noFill/>
          <a:ln w="9525">
            <a:noFill/>
            <a:miter lim="800000"/>
            <a:headEnd/>
            <a:tailEnd/>
          </a:ln>
        </p:spPr>
        <p:txBody>
          <a:bodyPr>
            <a:spAutoFit/>
          </a:bodyPr>
          <a:lstStyle/>
          <a:p>
            <a:pPr marL="457200" indent="-457200" eaLnBrk="1" fontAlgn="auto" hangingPunct="1">
              <a:spcBef>
                <a:spcPts val="0"/>
              </a:spcBef>
              <a:spcAft>
                <a:spcPts val="0"/>
              </a:spcAft>
              <a:buClr>
                <a:srgbClr val="C00000"/>
              </a:buClr>
              <a:buFont typeface="Webdings" pitchFamily="18" charset="2"/>
              <a:buChar char="-"/>
              <a:defRPr/>
            </a:pPr>
            <a:r>
              <a:rPr lang="en-US" sz="2800" b="1" dirty="0">
                <a:latin typeface="+mn-lt"/>
              </a:rPr>
              <a:t>GOAL:  TO STRENGTHEN CULTURAL COMPETENCIES IN SERVICE DELIVERY</a:t>
            </a:r>
          </a:p>
          <a:p>
            <a:pPr marL="438912" indent="-320040" eaLnBrk="1" fontAlgn="auto" hangingPunct="1">
              <a:spcBef>
                <a:spcPts val="0"/>
              </a:spcBef>
              <a:spcAft>
                <a:spcPts val="0"/>
              </a:spcAft>
              <a:buClr>
                <a:srgbClr val="C00000"/>
              </a:buClr>
              <a:buFont typeface="Webdings" pitchFamily="18" charset="2"/>
              <a:buChar char="-"/>
              <a:defRPr/>
            </a:pPr>
            <a:endParaRPr lang="en-US" sz="2800" dirty="0">
              <a:latin typeface="+mn-lt"/>
            </a:endParaRPr>
          </a:p>
          <a:p>
            <a:pPr marL="457200" indent="-457200" eaLnBrk="1" fontAlgn="auto" hangingPunct="1">
              <a:spcBef>
                <a:spcPts val="0"/>
              </a:spcBef>
              <a:spcAft>
                <a:spcPts val="0"/>
              </a:spcAft>
              <a:buClr>
                <a:srgbClr val="C00000"/>
              </a:buClr>
              <a:buFont typeface="Webdings" pitchFamily="18" charset="2"/>
              <a:buChar char="-"/>
              <a:defRPr/>
            </a:pPr>
            <a:r>
              <a:rPr lang="en-US" sz="2800" b="1" dirty="0">
                <a:latin typeface="+mn-lt"/>
              </a:rPr>
              <a:t>OBJECTIVE:  Implement a </a:t>
            </a:r>
            <a:r>
              <a:rPr lang="en-US" sz="2800" b="1" dirty="0">
                <a:solidFill>
                  <a:srgbClr val="C00000"/>
                </a:solidFill>
                <a:latin typeface="+mn-lt"/>
              </a:rPr>
              <a:t>continuous cultural competency process </a:t>
            </a:r>
            <a:r>
              <a:rPr lang="en-US" sz="2800" b="1" dirty="0">
                <a:latin typeface="+mn-lt"/>
              </a:rPr>
              <a:t>at all levels, utilizing the New Jersey Cultural and Linguistically Appropriate Service Standards (NJCLASS) as the basis.  These standards were initiated in 2001 and training commenced in 2003.</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7772400" cy="3200400"/>
          </a:xfrm>
          <a:extLst/>
        </p:spPr>
        <p:txBody>
          <a:bodyPr>
            <a:normAutofit fontScale="90000"/>
          </a:bodyPr>
          <a:lstStyle/>
          <a:p>
            <a:pPr algn="ctr" eaLnBrk="1" fontAlgn="auto" hangingPunct="1">
              <a:spcAft>
                <a:spcPts val="0"/>
              </a:spcAft>
              <a:defRPr/>
            </a:pPr>
            <a:r>
              <a:rPr lang="en-US" sz="4400" dirty="0" smtClean="0">
                <a:solidFill>
                  <a:srgbClr val="C00000"/>
                </a:solidFill>
              </a:rPr>
              <a:t>THE CULTURAL COMPETENCY TASK FORCE </a:t>
            </a:r>
            <a:br>
              <a:rPr lang="en-US" sz="4400" dirty="0" smtClean="0">
                <a:solidFill>
                  <a:srgbClr val="C00000"/>
                </a:solidFill>
              </a:rPr>
            </a:br>
            <a:r>
              <a:rPr lang="en-US" sz="4400" dirty="0" smtClean="0">
                <a:solidFill>
                  <a:srgbClr val="C00000"/>
                </a:solidFill>
              </a:rPr>
              <a:t/>
            </a:r>
            <a:br>
              <a:rPr lang="en-US" sz="4400" dirty="0" smtClean="0">
                <a:solidFill>
                  <a:srgbClr val="C00000"/>
                </a:solidFill>
              </a:rPr>
            </a:br>
            <a:r>
              <a:rPr lang="en-US" sz="4400" dirty="0" smtClean="0">
                <a:solidFill>
                  <a:srgbClr val="C00000"/>
                </a:solidFill>
              </a:rPr>
              <a:t>BASICS AND</a:t>
            </a:r>
            <a:br>
              <a:rPr lang="en-US" sz="4400" dirty="0" smtClean="0">
                <a:solidFill>
                  <a:srgbClr val="C00000"/>
                </a:solidFill>
              </a:rPr>
            </a:br>
            <a:r>
              <a:rPr lang="en-US" sz="4400" dirty="0" smtClean="0">
                <a:solidFill>
                  <a:srgbClr val="C00000"/>
                </a:solidFill>
              </a:rPr>
              <a:t>GUIDING PRINCIPLES</a:t>
            </a:r>
            <a:endParaRPr lang="en-US" sz="4400" dirty="0">
              <a:solidFill>
                <a:srgbClr val="C00000"/>
              </a:solidFill>
            </a:endParaRPr>
          </a:p>
        </p:txBody>
      </p:sp>
      <p:sp>
        <p:nvSpPr>
          <p:cNvPr id="4" name="Slide Number Placeholder 3"/>
          <p:cNvSpPr>
            <a:spLocks noGrp="1"/>
          </p:cNvSpPr>
          <p:nvPr>
            <p:ph type="sldNum" sz="quarter" idx="12"/>
          </p:nvPr>
        </p:nvSpPr>
        <p:spPr/>
        <p:txBody>
          <a:bodyPr/>
          <a:lstStyle/>
          <a:p>
            <a:pPr>
              <a:defRPr/>
            </a:pPr>
            <a:fld id="{19843AD7-712F-4D28-B16D-C8E390242151}" type="slidenum">
              <a:rPr lang="en-US"/>
              <a:pPr>
                <a:defRPr/>
              </a:pPr>
              <a:t>16</a:t>
            </a:fld>
            <a:endParaRPr lang="en-US" dirty="0"/>
          </a:p>
        </p:txBody>
      </p:sp>
      <p:pic>
        <p:nvPicPr>
          <p:cNvPr id="24580"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24581" name="Picture 8" descr="logo a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5029200"/>
            <a:ext cx="12192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2" name="Picture 5" descr="City of Paterson seal.gif"/>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467600" y="5105400"/>
            <a:ext cx="1295400" cy="140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3"/>
          <p:cNvSpPr>
            <a:spLocks noGrp="1"/>
          </p:cNvSpPr>
          <p:nvPr>
            <p:ph type="title"/>
          </p:nvPr>
        </p:nvSpPr>
        <p:spPr/>
        <p:txBody>
          <a:bodyPr/>
          <a:lstStyle/>
          <a:p>
            <a:pPr eaLnBrk="1" fontAlgn="auto" hangingPunct="1">
              <a:spcAft>
                <a:spcPts val="0"/>
              </a:spcAft>
              <a:defRPr/>
            </a:pPr>
            <a:r>
              <a:rPr lang="en-US" sz="4000" dirty="0" smtClean="0">
                <a:solidFill>
                  <a:schemeClr val="accent1">
                    <a:satMod val="150000"/>
                  </a:schemeClr>
                </a:solidFill>
              </a:rPr>
              <a:t>THE TASK FORCE</a:t>
            </a:r>
          </a:p>
        </p:txBody>
      </p:sp>
      <p:sp>
        <p:nvSpPr>
          <p:cNvPr id="6" name="Content Placeholder 5"/>
          <p:cNvSpPr>
            <a:spLocks noGrp="1"/>
          </p:cNvSpPr>
          <p:nvPr>
            <p:ph idx="1"/>
          </p:nvPr>
        </p:nvSpPr>
        <p:spPr>
          <a:xfrm>
            <a:off x="457200" y="1981200"/>
            <a:ext cx="8229600" cy="4419600"/>
          </a:xfrm>
        </p:spPr>
        <p:txBody>
          <a:bodyPr rtlCol="0">
            <a:normAutofit/>
          </a:bodyPr>
          <a:lstStyle/>
          <a:p>
            <a:pPr marL="514350" indent="-514350" eaLnBrk="1" fontAlgn="auto" hangingPunct="1">
              <a:spcBef>
                <a:spcPts val="0"/>
              </a:spcBef>
              <a:spcAft>
                <a:spcPts val="0"/>
              </a:spcAft>
              <a:buClr>
                <a:srgbClr val="C00000"/>
              </a:buClr>
              <a:buFont typeface="Webdings" pitchFamily="18" charset="2"/>
              <a:buChar char="-"/>
              <a:defRPr/>
            </a:pPr>
            <a:r>
              <a:rPr lang="en-US" sz="2800" b="1" dirty="0" smtClean="0"/>
              <a:t>Guided by the Planning &amp; Development Committee, envisioned in 2009 and convened in 2010</a:t>
            </a:r>
          </a:p>
          <a:p>
            <a:pPr marL="457200" indent="-457200" eaLnBrk="1" fontAlgn="auto" hangingPunct="1">
              <a:spcBef>
                <a:spcPts val="0"/>
              </a:spcBef>
              <a:spcAft>
                <a:spcPts val="0"/>
              </a:spcAft>
              <a:buClr>
                <a:srgbClr val="C00000"/>
              </a:buClr>
              <a:buFont typeface="Webdings" pitchFamily="18" charset="2"/>
              <a:buChar char="-"/>
              <a:defRPr/>
            </a:pPr>
            <a:r>
              <a:rPr lang="en-US" sz="2800" b="1" dirty="0" smtClean="0"/>
              <a:t>Twenty-one members and guests from the TGA</a:t>
            </a:r>
          </a:p>
          <a:p>
            <a:pPr lvl="1" eaLnBrk="1" fontAlgn="auto" hangingPunct="1">
              <a:spcAft>
                <a:spcPts val="0"/>
              </a:spcAft>
              <a:buClr>
                <a:srgbClr val="C00000"/>
              </a:buClr>
              <a:buFont typeface="Webdings" pitchFamily="18" charset="2"/>
              <a:buChar char="-"/>
              <a:defRPr/>
            </a:pPr>
            <a:r>
              <a:rPr lang="en-US" b="1" dirty="0" smtClean="0"/>
              <a:t>Ryan White and non-Ryan White organizations</a:t>
            </a:r>
          </a:p>
          <a:p>
            <a:pPr lvl="1" eaLnBrk="1" fontAlgn="auto" hangingPunct="1">
              <a:spcAft>
                <a:spcPts val="0"/>
              </a:spcAft>
              <a:buClr>
                <a:srgbClr val="C00000"/>
              </a:buClr>
              <a:buFont typeface="Webdings" pitchFamily="18" charset="2"/>
              <a:buChar char="-"/>
              <a:defRPr/>
            </a:pPr>
            <a:r>
              <a:rPr lang="en-US" b="1" dirty="0" smtClean="0"/>
              <a:t>Colleges</a:t>
            </a:r>
          </a:p>
          <a:p>
            <a:pPr lvl="1" eaLnBrk="1" fontAlgn="auto" hangingPunct="1">
              <a:spcAft>
                <a:spcPts val="0"/>
              </a:spcAft>
              <a:buClr>
                <a:srgbClr val="C00000"/>
              </a:buClr>
              <a:buFont typeface="Webdings" pitchFamily="18" charset="2"/>
              <a:buChar char="-"/>
              <a:defRPr/>
            </a:pPr>
            <a:r>
              <a:rPr lang="en-US" b="1" dirty="0" smtClean="0"/>
              <a:t>Consumers</a:t>
            </a:r>
          </a:p>
          <a:p>
            <a:pPr marL="457200" indent="-457200" eaLnBrk="1" fontAlgn="auto" hangingPunct="1">
              <a:spcBef>
                <a:spcPts val="0"/>
              </a:spcBef>
              <a:spcAft>
                <a:spcPts val="0"/>
              </a:spcAft>
              <a:buClr>
                <a:srgbClr val="C00000"/>
              </a:buClr>
              <a:buFont typeface="Webdings" pitchFamily="18" charset="2"/>
              <a:buChar char="-"/>
              <a:defRPr/>
            </a:pPr>
            <a:r>
              <a:rPr lang="en-US" sz="2800" b="1" dirty="0" smtClean="0"/>
              <a:t>Representing 17 of 18 identified cultural communities</a:t>
            </a:r>
          </a:p>
          <a:p>
            <a:pPr marL="514350" indent="-395288" eaLnBrk="1" fontAlgn="auto" hangingPunct="1">
              <a:spcBef>
                <a:spcPts val="0"/>
              </a:spcBef>
              <a:spcAft>
                <a:spcPts val="0"/>
              </a:spcAft>
              <a:buClr>
                <a:srgbClr val="C00000"/>
              </a:buClr>
              <a:buSzPct val="100000"/>
              <a:buFont typeface="Wingdings 2"/>
              <a:buNone/>
              <a:defRPr/>
            </a:pPr>
            <a:endParaRPr lang="en-US" b="1" dirty="0" smtClean="0"/>
          </a:p>
          <a:p>
            <a:pPr marL="438912" indent="-320040" eaLnBrk="1" fontAlgn="auto" hangingPunct="1">
              <a:spcBef>
                <a:spcPts val="0"/>
              </a:spcBef>
              <a:spcAft>
                <a:spcPts val="0"/>
              </a:spcAft>
              <a:buFont typeface="Wingdings 2"/>
              <a:buChar char=""/>
              <a:defRPr/>
            </a:pPr>
            <a:endParaRPr lang="en-US" dirty="0" smtClean="0"/>
          </a:p>
          <a:p>
            <a:pPr marL="438912" indent="-320040" eaLnBrk="1" fontAlgn="auto" hangingPunct="1">
              <a:spcBef>
                <a:spcPts val="0"/>
              </a:spcBef>
              <a:spcAft>
                <a:spcPts val="0"/>
              </a:spcAft>
              <a:buFont typeface="Wingdings 2"/>
              <a:buChar char=""/>
              <a:defRPr/>
            </a:pPr>
            <a:endParaRPr lang="en-US" dirty="0" smtClean="0"/>
          </a:p>
          <a:p>
            <a:pPr marL="438912" indent="-320040" eaLnBrk="1" fontAlgn="auto" hangingPunct="1">
              <a:spcBef>
                <a:spcPts val="0"/>
              </a:spcBef>
              <a:spcAft>
                <a:spcPts val="0"/>
              </a:spcAft>
              <a:buFont typeface="Wingdings 2"/>
              <a:buChar char=""/>
              <a:defRPr/>
            </a:pPr>
            <a:endParaRPr lang="en-US" dirty="0"/>
          </a:p>
        </p:txBody>
      </p:sp>
      <p:sp>
        <p:nvSpPr>
          <p:cNvPr id="25604" name="Rectangle 1"/>
          <p:cNvSpPr>
            <a:spLocks noChangeArrowheads="1"/>
          </p:cNvSpPr>
          <p:nvPr/>
        </p:nvSpPr>
        <p:spPr bwMode="auto">
          <a:xfrm>
            <a:off x="0" y="14288"/>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tabLst>
                <a:tab pos="457200" algn="l"/>
                <a:tab pos="6457950" algn="l"/>
                <a:tab pos="6515100" algn="l"/>
                <a:tab pos="6629400" algn="r"/>
                <a:tab pos="6743700" algn="l"/>
                <a:tab pos="6915150" algn="l"/>
              </a:tabLst>
            </a:pPr>
            <a:r>
              <a:rPr lang="en-US" sz="1200">
                <a:latin typeface="Times New Roman" pitchFamily="18" charset="0"/>
                <a:ea typeface="Calibri" pitchFamily="34" charset="0"/>
                <a:cs typeface="Times New Roman" pitchFamily="18" charset="0"/>
              </a:rPr>
              <a:t>15 Ryan White Part A providers, four Minority AIDS Initiative (MAI) providers, and six HOPWA providers.  </a:t>
            </a:r>
            <a:endParaRPr lang="en-US">
              <a:ea typeface="Calibri" pitchFamily="34" charset="0"/>
              <a:cs typeface="Times New Roman" pitchFamily="18" charset="0"/>
            </a:endParaRPr>
          </a:p>
        </p:txBody>
      </p:sp>
      <p:pic>
        <p:nvPicPr>
          <p:cNvPr id="25605"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pPr>
              <a:defRPr/>
            </a:pPr>
            <a:fld id="{75163D44-19BD-44A8-A45E-429045EFD36B}"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3"/>
          <p:cNvSpPr>
            <a:spLocks noGrp="1"/>
          </p:cNvSpPr>
          <p:nvPr>
            <p:ph type="title"/>
          </p:nvPr>
        </p:nvSpPr>
        <p:spPr/>
        <p:txBody>
          <a:bodyPr/>
          <a:lstStyle/>
          <a:p>
            <a:pPr eaLnBrk="1" fontAlgn="auto" hangingPunct="1">
              <a:spcAft>
                <a:spcPts val="0"/>
              </a:spcAft>
              <a:defRPr/>
            </a:pPr>
            <a:r>
              <a:rPr lang="en-US" sz="4000" dirty="0" smtClean="0">
                <a:solidFill>
                  <a:schemeClr val="accent1">
                    <a:satMod val="150000"/>
                  </a:schemeClr>
                </a:solidFill>
              </a:rPr>
              <a:t>VISION</a:t>
            </a:r>
          </a:p>
        </p:txBody>
      </p:sp>
      <p:sp>
        <p:nvSpPr>
          <p:cNvPr id="6" name="Content Placeholder 5"/>
          <p:cNvSpPr>
            <a:spLocks noGrp="1"/>
          </p:cNvSpPr>
          <p:nvPr>
            <p:ph idx="1"/>
          </p:nvPr>
        </p:nvSpPr>
        <p:spPr>
          <a:xfrm>
            <a:off x="457200" y="1981200"/>
            <a:ext cx="8229600" cy="4419600"/>
          </a:xfrm>
        </p:spPr>
        <p:txBody>
          <a:bodyPr rtlCol="0">
            <a:normAutofit fontScale="92500" lnSpcReduction="10000"/>
          </a:bodyPr>
          <a:lstStyle/>
          <a:p>
            <a:pPr marL="342900" eaLnBrk="1" fontAlgn="auto" hangingPunct="1">
              <a:spcBef>
                <a:spcPts val="0"/>
              </a:spcBef>
              <a:spcAft>
                <a:spcPts val="0"/>
              </a:spcAft>
              <a:defRPr/>
            </a:pPr>
            <a:r>
              <a:rPr lang="en-US" b="1" i="1" dirty="0" smtClean="0"/>
              <a:t>The Bergen-Passaic Transitional Grant Area Ryan White Part A Program envisions a service delivery system that</a:t>
            </a:r>
          </a:p>
          <a:p>
            <a:pPr eaLnBrk="1" fontAlgn="auto" hangingPunct="1">
              <a:spcBef>
                <a:spcPts val="0"/>
              </a:spcBef>
              <a:spcAft>
                <a:spcPts val="0"/>
              </a:spcAft>
              <a:defRPr/>
            </a:pPr>
            <a:endParaRPr lang="en-US" sz="1300" dirty="0" smtClean="0"/>
          </a:p>
          <a:p>
            <a:pPr marL="800100" indent="-457200" eaLnBrk="1" fontAlgn="auto" hangingPunct="1">
              <a:spcBef>
                <a:spcPts val="0"/>
              </a:spcBef>
              <a:spcAft>
                <a:spcPts val="0"/>
              </a:spcAft>
              <a:buClr>
                <a:srgbClr val="C00000"/>
              </a:buClr>
              <a:buSzPct val="100000"/>
              <a:buFont typeface="Webdings" pitchFamily="18" charset="2"/>
              <a:buChar char="-"/>
              <a:defRPr/>
            </a:pPr>
            <a:r>
              <a:rPr lang="en-US" b="1" dirty="0" smtClean="0"/>
              <a:t>Acknowledges any and all cultures with a universally respectful approach</a:t>
            </a:r>
            <a:endParaRPr lang="en-US" dirty="0" smtClean="0"/>
          </a:p>
          <a:p>
            <a:pPr marL="800100" indent="-457200" eaLnBrk="1" fontAlgn="auto" hangingPunct="1">
              <a:spcBef>
                <a:spcPts val="0"/>
              </a:spcBef>
              <a:spcAft>
                <a:spcPts val="0"/>
              </a:spcAft>
              <a:buClr>
                <a:srgbClr val="C00000"/>
              </a:buClr>
              <a:buSzPct val="100000"/>
              <a:buFont typeface="Webdings" pitchFamily="18" charset="2"/>
              <a:buChar char="-"/>
              <a:defRPr/>
            </a:pPr>
            <a:r>
              <a:rPr lang="en-US" b="1" dirty="0" smtClean="0"/>
              <a:t>Understands and tolerates differing attitudes about health care</a:t>
            </a:r>
            <a:endParaRPr lang="en-US" dirty="0" smtClean="0"/>
          </a:p>
          <a:p>
            <a:pPr marL="800100" indent="-457200" eaLnBrk="1" fontAlgn="auto" hangingPunct="1">
              <a:spcBef>
                <a:spcPts val="0"/>
              </a:spcBef>
              <a:spcAft>
                <a:spcPts val="0"/>
              </a:spcAft>
              <a:buClr>
                <a:srgbClr val="C00000"/>
              </a:buClr>
              <a:buSzPct val="100000"/>
              <a:buFont typeface="Webdings" pitchFamily="18" charset="2"/>
              <a:buChar char="-"/>
              <a:defRPr/>
            </a:pPr>
            <a:r>
              <a:rPr lang="en-US" b="1" dirty="0" smtClean="0"/>
              <a:t>Provides a sharing environment between provider and client</a:t>
            </a:r>
            <a:endParaRPr lang="en-US" dirty="0" smtClean="0"/>
          </a:p>
          <a:p>
            <a:pPr marL="514350" indent="-395288" eaLnBrk="1" fontAlgn="auto" hangingPunct="1">
              <a:spcBef>
                <a:spcPts val="0"/>
              </a:spcBef>
              <a:spcAft>
                <a:spcPts val="0"/>
              </a:spcAft>
              <a:buClr>
                <a:srgbClr val="C00000"/>
              </a:buClr>
              <a:buSzPct val="100000"/>
              <a:buFont typeface="Wingdings 2"/>
              <a:buNone/>
              <a:defRPr/>
            </a:pPr>
            <a:endParaRPr lang="en-US" b="1" dirty="0" smtClean="0"/>
          </a:p>
          <a:p>
            <a:pPr marL="438912" indent="-320040" eaLnBrk="1" fontAlgn="auto" hangingPunct="1">
              <a:spcBef>
                <a:spcPts val="0"/>
              </a:spcBef>
              <a:spcAft>
                <a:spcPts val="0"/>
              </a:spcAft>
              <a:buFont typeface="Wingdings 2"/>
              <a:buChar char=""/>
              <a:defRPr/>
            </a:pPr>
            <a:endParaRPr lang="en-US" dirty="0" smtClean="0"/>
          </a:p>
          <a:p>
            <a:pPr marL="438912" indent="-320040" eaLnBrk="1" fontAlgn="auto" hangingPunct="1">
              <a:spcBef>
                <a:spcPts val="0"/>
              </a:spcBef>
              <a:spcAft>
                <a:spcPts val="0"/>
              </a:spcAft>
              <a:buFont typeface="Wingdings 2"/>
              <a:buChar char=""/>
              <a:defRPr/>
            </a:pPr>
            <a:endParaRPr lang="en-US" dirty="0" smtClean="0"/>
          </a:p>
          <a:p>
            <a:pPr marL="438912" indent="-320040" eaLnBrk="1" fontAlgn="auto" hangingPunct="1">
              <a:spcBef>
                <a:spcPts val="0"/>
              </a:spcBef>
              <a:spcAft>
                <a:spcPts val="0"/>
              </a:spcAft>
              <a:buFont typeface="Wingdings 2"/>
              <a:buChar char=""/>
              <a:defRPr/>
            </a:pPr>
            <a:endParaRPr lang="en-US" dirty="0"/>
          </a:p>
        </p:txBody>
      </p:sp>
      <p:sp>
        <p:nvSpPr>
          <p:cNvPr id="26628" name="Rectangle 1"/>
          <p:cNvSpPr>
            <a:spLocks noChangeArrowheads="1"/>
          </p:cNvSpPr>
          <p:nvPr/>
        </p:nvSpPr>
        <p:spPr bwMode="auto">
          <a:xfrm>
            <a:off x="0" y="14288"/>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tabLst>
                <a:tab pos="457200" algn="l"/>
                <a:tab pos="6457950" algn="l"/>
                <a:tab pos="6515100" algn="l"/>
                <a:tab pos="6629400" algn="r"/>
                <a:tab pos="6743700" algn="l"/>
                <a:tab pos="6915150" algn="l"/>
              </a:tabLst>
            </a:pPr>
            <a:r>
              <a:rPr lang="en-US" sz="1200">
                <a:latin typeface="Times New Roman" pitchFamily="18" charset="0"/>
                <a:ea typeface="Calibri" pitchFamily="34" charset="0"/>
                <a:cs typeface="Times New Roman" pitchFamily="18" charset="0"/>
              </a:rPr>
              <a:t>15 Ryan White Part A providers, four Minority AIDS Initiative (MAI) providers, and six HOPWA providers.  </a:t>
            </a:r>
            <a:endParaRPr lang="en-US">
              <a:ea typeface="Calibri" pitchFamily="34" charset="0"/>
              <a:cs typeface="Times New Roman" pitchFamily="18" charset="0"/>
            </a:endParaRPr>
          </a:p>
        </p:txBody>
      </p:sp>
      <p:pic>
        <p:nvPicPr>
          <p:cNvPr id="26629"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pPr>
              <a:defRPr/>
            </a:pPr>
            <a:fld id="{93B76CD7-02F8-450A-A094-C87DD4A150EA}"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3"/>
          <p:cNvSpPr>
            <a:spLocks noGrp="1"/>
          </p:cNvSpPr>
          <p:nvPr>
            <p:ph type="title"/>
          </p:nvPr>
        </p:nvSpPr>
        <p:spPr/>
        <p:txBody>
          <a:bodyPr/>
          <a:lstStyle/>
          <a:p>
            <a:pPr eaLnBrk="1" fontAlgn="auto" hangingPunct="1">
              <a:spcAft>
                <a:spcPts val="0"/>
              </a:spcAft>
              <a:defRPr/>
            </a:pPr>
            <a:r>
              <a:rPr lang="en-US" sz="4000" dirty="0" smtClean="0">
                <a:solidFill>
                  <a:schemeClr val="accent1">
                    <a:satMod val="150000"/>
                  </a:schemeClr>
                </a:solidFill>
              </a:rPr>
              <a:t>B-P CRITICAL ELEMENTS</a:t>
            </a:r>
          </a:p>
        </p:txBody>
      </p:sp>
      <p:sp>
        <p:nvSpPr>
          <p:cNvPr id="6" name="Content Placeholder 5"/>
          <p:cNvSpPr>
            <a:spLocks noGrp="1"/>
          </p:cNvSpPr>
          <p:nvPr>
            <p:ph idx="1"/>
          </p:nvPr>
        </p:nvSpPr>
        <p:spPr>
          <a:xfrm>
            <a:off x="228600" y="1524000"/>
            <a:ext cx="8458200" cy="5105400"/>
          </a:xfrm>
        </p:spPr>
        <p:txBody>
          <a:bodyPr rtlCol="0">
            <a:normAutofit fontScale="62500" lnSpcReduction="20000"/>
          </a:bodyPr>
          <a:lstStyle/>
          <a:p>
            <a:pPr marL="800100" indent="-495300" eaLnBrk="1" hangingPunct="1">
              <a:lnSpc>
                <a:spcPct val="120000"/>
              </a:lnSpc>
              <a:buClr>
                <a:srgbClr val="C00000"/>
              </a:buClr>
              <a:buSzTx/>
              <a:buFont typeface="Wingdings" pitchFamily="2" charset="2"/>
              <a:buAutoNum type="alphaUcPeriod"/>
              <a:defRPr/>
            </a:pPr>
            <a:r>
              <a:rPr lang="en-US" b="1" dirty="0" smtClean="0"/>
              <a:t>Language translation services</a:t>
            </a:r>
          </a:p>
          <a:p>
            <a:pPr marL="800100" indent="-495300" eaLnBrk="1" hangingPunct="1">
              <a:lnSpc>
                <a:spcPct val="120000"/>
              </a:lnSpc>
              <a:buClr>
                <a:srgbClr val="C00000"/>
              </a:buClr>
              <a:buSzTx/>
              <a:buFont typeface="Wingdings" pitchFamily="2" charset="2"/>
              <a:buAutoNum type="alphaUcPeriod"/>
              <a:defRPr/>
            </a:pPr>
            <a:endParaRPr lang="en-US" b="1" dirty="0" smtClean="0"/>
          </a:p>
          <a:p>
            <a:pPr marL="800100" indent="-495300" eaLnBrk="1" hangingPunct="1">
              <a:lnSpc>
                <a:spcPct val="120000"/>
              </a:lnSpc>
              <a:buClr>
                <a:srgbClr val="C00000"/>
              </a:buClr>
              <a:buSzTx/>
              <a:buFont typeface="Wingdings" pitchFamily="2" charset="2"/>
              <a:buAutoNum type="alphaUcPeriod"/>
              <a:defRPr/>
            </a:pPr>
            <a:r>
              <a:rPr lang="en-US" b="1" dirty="0" smtClean="0"/>
              <a:t>A staff knowledgeable and understanding of the client’s culture, religion and background</a:t>
            </a:r>
          </a:p>
          <a:p>
            <a:pPr marL="800100" indent="-495300" eaLnBrk="1" hangingPunct="1">
              <a:lnSpc>
                <a:spcPct val="120000"/>
              </a:lnSpc>
              <a:buClr>
                <a:srgbClr val="C00000"/>
              </a:buClr>
              <a:buSzTx/>
              <a:buFont typeface="Wingdings" pitchFamily="2" charset="2"/>
              <a:buAutoNum type="alphaUcPeriod"/>
              <a:defRPr/>
            </a:pPr>
            <a:endParaRPr lang="en-US" b="1" dirty="0" smtClean="0"/>
          </a:p>
          <a:p>
            <a:pPr marL="800100" indent="-495300" eaLnBrk="1" hangingPunct="1">
              <a:lnSpc>
                <a:spcPct val="120000"/>
              </a:lnSpc>
              <a:buClr>
                <a:srgbClr val="C00000"/>
              </a:buClr>
              <a:buSzTx/>
              <a:buFont typeface="Wingdings" pitchFamily="2" charset="2"/>
              <a:buAutoNum type="alphaUcPeriod"/>
              <a:defRPr/>
            </a:pPr>
            <a:r>
              <a:rPr lang="en-US" b="1" dirty="0" smtClean="0"/>
              <a:t>Assessed and evaluated culturally effective approaches by trained staff and implemented in culturally sensitive manner </a:t>
            </a:r>
          </a:p>
          <a:p>
            <a:pPr marL="800100" indent="-495300" eaLnBrk="1" hangingPunct="1">
              <a:lnSpc>
                <a:spcPct val="120000"/>
              </a:lnSpc>
              <a:buClr>
                <a:srgbClr val="C00000"/>
              </a:buClr>
              <a:buSzTx/>
              <a:buFontTx/>
              <a:buAutoNum type="alphaUcPeriod"/>
              <a:defRPr/>
            </a:pPr>
            <a:endParaRPr lang="en-US" b="1" dirty="0" smtClean="0"/>
          </a:p>
          <a:p>
            <a:pPr marL="800100" indent="-495300" eaLnBrk="1" hangingPunct="1">
              <a:lnSpc>
                <a:spcPct val="120000"/>
              </a:lnSpc>
              <a:buClr>
                <a:srgbClr val="C00000"/>
              </a:buClr>
              <a:buSzTx/>
              <a:buFontTx/>
              <a:buAutoNum type="alphaUcPeriod"/>
              <a:defRPr/>
            </a:pPr>
            <a:r>
              <a:rPr lang="en-US" b="1" dirty="0" smtClean="0"/>
              <a:t>Ability to make proper referrals and access appropriate resources </a:t>
            </a:r>
          </a:p>
          <a:p>
            <a:pPr marL="800100" indent="-495300" eaLnBrk="1" hangingPunct="1">
              <a:lnSpc>
                <a:spcPct val="120000"/>
              </a:lnSpc>
              <a:buClr>
                <a:srgbClr val="C00000"/>
              </a:buClr>
              <a:buSzTx/>
              <a:buFontTx/>
              <a:buAutoNum type="alphaUcPeriod"/>
              <a:defRPr/>
            </a:pPr>
            <a:endParaRPr lang="en-US" b="1" dirty="0" smtClean="0"/>
          </a:p>
          <a:p>
            <a:pPr marL="800100" indent="-495300" eaLnBrk="1" hangingPunct="1">
              <a:lnSpc>
                <a:spcPct val="120000"/>
              </a:lnSpc>
              <a:buClr>
                <a:srgbClr val="C00000"/>
              </a:buClr>
              <a:buSzTx/>
              <a:buFontTx/>
              <a:buAutoNum type="alphaUcPeriod"/>
              <a:defRPr/>
            </a:pPr>
            <a:r>
              <a:rPr lang="en-US" b="1" dirty="0" smtClean="0"/>
              <a:t>Respect, encouragement and motivation relative to cultural identity</a:t>
            </a:r>
          </a:p>
          <a:p>
            <a:pPr marL="800100" indent="-495300" eaLnBrk="1" hangingPunct="1">
              <a:lnSpc>
                <a:spcPct val="120000"/>
              </a:lnSpc>
              <a:buClr>
                <a:srgbClr val="C00000"/>
              </a:buClr>
              <a:buSzTx/>
              <a:buFont typeface="Wingdings" pitchFamily="2" charset="2"/>
              <a:buAutoNum type="alphaUcPeriod"/>
              <a:defRPr/>
            </a:pPr>
            <a:endParaRPr lang="en-US" b="1" dirty="0" smtClean="0"/>
          </a:p>
          <a:p>
            <a:pPr marL="800100" indent="-495300" eaLnBrk="1" hangingPunct="1">
              <a:lnSpc>
                <a:spcPct val="120000"/>
              </a:lnSpc>
              <a:buClr>
                <a:srgbClr val="C00000"/>
              </a:buClr>
              <a:buSzTx/>
              <a:buFontTx/>
              <a:buAutoNum type="alphaUcPeriod"/>
              <a:defRPr/>
            </a:pPr>
            <a:r>
              <a:rPr lang="en-US" b="1" dirty="0" smtClean="0"/>
              <a:t>Policy that allows a flexible approach to do the job</a:t>
            </a:r>
          </a:p>
          <a:p>
            <a:pPr marL="800100" indent="-495300" eaLnBrk="1" hangingPunct="1">
              <a:lnSpc>
                <a:spcPct val="120000"/>
              </a:lnSpc>
              <a:buClr>
                <a:srgbClr val="C00000"/>
              </a:buClr>
              <a:buSzTx/>
              <a:buFontTx/>
              <a:buAutoNum type="alphaUcPeriod"/>
              <a:defRPr/>
            </a:pPr>
            <a:endParaRPr lang="en-US" b="1" dirty="0" smtClean="0"/>
          </a:p>
          <a:p>
            <a:pPr marL="800100" indent="-495300" eaLnBrk="1" hangingPunct="1">
              <a:lnSpc>
                <a:spcPct val="120000"/>
              </a:lnSpc>
              <a:buClr>
                <a:srgbClr val="C00000"/>
              </a:buClr>
              <a:buSzTx/>
              <a:buFontTx/>
              <a:buAutoNum type="alphaUcPeriod"/>
              <a:defRPr/>
            </a:pPr>
            <a:r>
              <a:rPr lang="en-US" b="1" dirty="0" smtClean="0"/>
              <a:t>Knowledge, awareness and understanding about the communities served</a:t>
            </a:r>
            <a:endParaRPr lang="en-US" dirty="0" smtClean="0"/>
          </a:p>
          <a:p>
            <a:pPr marL="438912" indent="-320040" eaLnBrk="1" fontAlgn="auto" hangingPunct="1">
              <a:spcBef>
                <a:spcPts val="0"/>
              </a:spcBef>
              <a:spcAft>
                <a:spcPts val="0"/>
              </a:spcAft>
              <a:buFont typeface="Wingdings 2"/>
              <a:buChar char=""/>
              <a:defRPr/>
            </a:pPr>
            <a:endParaRPr lang="en-US" dirty="0" smtClean="0"/>
          </a:p>
          <a:p>
            <a:pPr marL="438912" indent="-320040" eaLnBrk="1" fontAlgn="auto" hangingPunct="1">
              <a:spcBef>
                <a:spcPts val="0"/>
              </a:spcBef>
              <a:spcAft>
                <a:spcPts val="0"/>
              </a:spcAft>
              <a:buFont typeface="Wingdings 2"/>
              <a:buChar char=""/>
              <a:defRPr/>
            </a:pPr>
            <a:endParaRPr lang="en-US" dirty="0"/>
          </a:p>
        </p:txBody>
      </p:sp>
      <p:sp>
        <p:nvSpPr>
          <p:cNvPr id="27652" name="Rectangle 1"/>
          <p:cNvSpPr>
            <a:spLocks noChangeArrowheads="1"/>
          </p:cNvSpPr>
          <p:nvPr/>
        </p:nvSpPr>
        <p:spPr bwMode="auto">
          <a:xfrm>
            <a:off x="0" y="14288"/>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tabLst>
                <a:tab pos="457200" algn="l"/>
                <a:tab pos="6457950" algn="l"/>
                <a:tab pos="6515100" algn="l"/>
                <a:tab pos="6629400" algn="r"/>
                <a:tab pos="6743700" algn="l"/>
                <a:tab pos="6915150" algn="l"/>
              </a:tabLst>
            </a:pPr>
            <a:r>
              <a:rPr lang="en-US" sz="1200">
                <a:latin typeface="Times New Roman" pitchFamily="18" charset="0"/>
                <a:ea typeface="Calibri" pitchFamily="34" charset="0"/>
                <a:cs typeface="Times New Roman" pitchFamily="18" charset="0"/>
              </a:rPr>
              <a:t>15 Ryan White Part A providers, four Minority AIDS Initiative (MAI) providers, and six HOPWA providers.  </a:t>
            </a:r>
            <a:endParaRPr lang="en-US">
              <a:ea typeface="Calibri" pitchFamily="34" charset="0"/>
              <a:cs typeface="Times New Roman" pitchFamily="18" charset="0"/>
            </a:endParaRPr>
          </a:p>
        </p:txBody>
      </p:sp>
      <p:pic>
        <p:nvPicPr>
          <p:cNvPr id="27653"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pPr>
              <a:defRPr/>
            </a:pPr>
            <a:fld id="{A43D49DE-6669-46D7-882D-DECB33D6D610}"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6A3E5C7-5D5F-4A27-B7DE-562CD8D78349}" type="slidenum">
              <a:rPr lang="en-US"/>
              <a:pPr>
                <a:defRPr/>
              </a:pPr>
              <a:t>2</a:t>
            </a:fld>
            <a:endParaRPr lang="en-US" dirty="0"/>
          </a:p>
        </p:txBody>
      </p:sp>
      <p:pic>
        <p:nvPicPr>
          <p:cNvPr id="10243"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6" name="Title 1"/>
          <p:cNvSpPr>
            <a:spLocks noGrp="1"/>
          </p:cNvSpPr>
          <p:nvPr>
            <p:ph type="title"/>
          </p:nvPr>
        </p:nvSpPr>
        <p:spPr>
          <a:xfrm>
            <a:off x="457200" y="152400"/>
            <a:ext cx="8229600" cy="1251062"/>
          </a:xfrm>
          <a:extLst/>
        </p:spPr>
        <p:txBody>
          <a:bodyPr/>
          <a:lstStyle/>
          <a:p>
            <a:pPr eaLnBrk="1" fontAlgn="auto" hangingPunct="1">
              <a:spcAft>
                <a:spcPts val="0"/>
              </a:spcAft>
              <a:defRPr/>
            </a:pPr>
            <a:r>
              <a:rPr lang="en-US" sz="4400" dirty="0" smtClean="0">
                <a:solidFill>
                  <a:schemeClr val="bg1"/>
                </a:solidFill>
              </a:rPr>
              <a:t>AGENDA</a:t>
            </a:r>
            <a:endParaRPr lang="en-US" sz="4400" dirty="0">
              <a:solidFill>
                <a:schemeClr val="bg1"/>
              </a:solidFill>
            </a:endParaRPr>
          </a:p>
        </p:txBody>
      </p:sp>
      <p:sp>
        <p:nvSpPr>
          <p:cNvPr id="20485" name="Rectangle 6"/>
          <p:cNvSpPr>
            <a:spLocks noChangeArrowheads="1"/>
          </p:cNvSpPr>
          <p:nvPr/>
        </p:nvSpPr>
        <p:spPr bwMode="auto">
          <a:xfrm>
            <a:off x="457200" y="2057400"/>
            <a:ext cx="8305800" cy="3600450"/>
          </a:xfrm>
          <a:prstGeom prst="rect">
            <a:avLst/>
          </a:prstGeom>
          <a:noFill/>
          <a:ln w="9525">
            <a:noFill/>
            <a:miter lim="800000"/>
            <a:headEnd/>
            <a:tailEnd/>
          </a:ln>
        </p:spPr>
        <p:txBody>
          <a:bodyPr>
            <a:spAutoFit/>
          </a:bodyPr>
          <a:lstStyle/>
          <a:p>
            <a:pPr marL="571500" indent="-571500" eaLnBrk="1" hangingPunct="1">
              <a:spcBef>
                <a:spcPts val="600"/>
              </a:spcBef>
              <a:spcAft>
                <a:spcPts val="1200"/>
              </a:spcAft>
              <a:buClr>
                <a:srgbClr val="C00000"/>
              </a:buClr>
              <a:buSzPct val="100000"/>
              <a:buFont typeface="Webdings" pitchFamily="18" charset="2"/>
              <a:buChar char="-"/>
              <a:defRPr/>
            </a:pPr>
            <a:r>
              <a:rPr lang="en-US" sz="2800" b="1" dirty="0">
                <a:latin typeface="+mn-lt"/>
              </a:rPr>
              <a:t>Background</a:t>
            </a:r>
          </a:p>
          <a:p>
            <a:pPr marL="571500" indent="-571500" eaLnBrk="1" hangingPunct="1">
              <a:spcBef>
                <a:spcPts val="600"/>
              </a:spcBef>
              <a:spcAft>
                <a:spcPts val="1200"/>
              </a:spcAft>
              <a:buClr>
                <a:srgbClr val="C00000"/>
              </a:buClr>
              <a:buSzPct val="100000"/>
              <a:buFont typeface="Webdings" pitchFamily="18" charset="2"/>
              <a:buChar char="-"/>
              <a:defRPr/>
            </a:pPr>
            <a:r>
              <a:rPr lang="en-US" sz="2800" b="1" dirty="0">
                <a:latin typeface="+mn-lt"/>
              </a:rPr>
              <a:t>Guiding Principles</a:t>
            </a:r>
          </a:p>
          <a:p>
            <a:pPr marL="571500" indent="-571500" eaLnBrk="1" hangingPunct="1">
              <a:spcBef>
                <a:spcPts val="600"/>
              </a:spcBef>
              <a:spcAft>
                <a:spcPts val="1200"/>
              </a:spcAft>
              <a:buClr>
                <a:srgbClr val="C00000"/>
              </a:buClr>
              <a:buSzPct val="100000"/>
              <a:buFont typeface="Webdings" pitchFamily="18" charset="2"/>
              <a:buChar char="-"/>
              <a:defRPr/>
            </a:pPr>
            <a:r>
              <a:rPr lang="en-US" sz="2800" b="1" dirty="0">
                <a:latin typeface="+mn-lt"/>
              </a:rPr>
              <a:t>Needs Assessment</a:t>
            </a:r>
          </a:p>
          <a:p>
            <a:pPr marL="571500" indent="-571500" eaLnBrk="1" hangingPunct="1">
              <a:spcBef>
                <a:spcPts val="600"/>
              </a:spcBef>
              <a:spcAft>
                <a:spcPts val="1200"/>
              </a:spcAft>
              <a:buClr>
                <a:srgbClr val="C00000"/>
              </a:buClr>
              <a:buSzPct val="100000"/>
              <a:buFont typeface="Webdings" pitchFamily="18" charset="2"/>
              <a:buChar char="-"/>
              <a:defRPr/>
            </a:pPr>
            <a:r>
              <a:rPr lang="en-US" sz="2800" b="1" dirty="0">
                <a:latin typeface="+mn-lt"/>
              </a:rPr>
              <a:t>Cultural and Linguistic Competence Policy Assessment</a:t>
            </a:r>
          </a:p>
          <a:p>
            <a:pPr marL="571500" indent="-571500" eaLnBrk="1" hangingPunct="1">
              <a:spcBef>
                <a:spcPts val="600"/>
              </a:spcBef>
              <a:spcAft>
                <a:spcPts val="1200"/>
              </a:spcAft>
              <a:buClr>
                <a:srgbClr val="C00000"/>
              </a:buClr>
              <a:buSzPct val="100000"/>
              <a:buFont typeface="Webdings" pitchFamily="18" charset="2"/>
              <a:buChar char="-"/>
              <a:defRPr/>
            </a:pPr>
            <a:r>
              <a:rPr lang="en-US" sz="2800" b="1" dirty="0">
                <a:latin typeface="+mn-lt"/>
              </a:rPr>
              <a:t>Recommendations</a:t>
            </a:r>
            <a:endParaRPr lang="en-US" sz="2800" b="1" dirty="0">
              <a:latin typeface="+mn-lt"/>
              <a:ea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ChangeArrowheads="1"/>
          </p:cNvSpPr>
          <p:nvPr/>
        </p:nvSpPr>
        <p:spPr bwMode="auto">
          <a:xfrm>
            <a:off x="0" y="14288"/>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tabLst>
                <a:tab pos="457200" algn="l"/>
                <a:tab pos="6457950" algn="l"/>
                <a:tab pos="6515100" algn="l"/>
                <a:tab pos="6629400" algn="r"/>
                <a:tab pos="6743700" algn="l"/>
                <a:tab pos="6915150" algn="l"/>
              </a:tabLst>
            </a:pPr>
            <a:r>
              <a:rPr lang="en-US" sz="1200">
                <a:latin typeface="Times New Roman" pitchFamily="18" charset="0"/>
                <a:ea typeface="Calibri" pitchFamily="34" charset="0"/>
                <a:cs typeface="Times New Roman" pitchFamily="18" charset="0"/>
              </a:rPr>
              <a:t>15 Ryan White Part A providers, four Minority AIDS Initiative (MAI) providers, and six HOPWA providers.  </a:t>
            </a:r>
            <a:endParaRPr lang="en-US">
              <a:ea typeface="Calibri" pitchFamily="34" charset="0"/>
              <a:cs typeface="Times New Roman" pitchFamily="18" charset="0"/>
            </a:endParaRPr>
          </a:p>
        </p:txBody>
      </p:sp>
      <p:pic>
        <p:nvPicPr>
          <p:cNvPr id="28675"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pPr>
              <a:defRPr/>
            </a:pPr>
            <a:fld id="{60B4851C-64C2-4030-8D3E-442DFC656000}" type="slidenum">
              <a:rPr lang="en-US" smtClean="0"/>
              <a:pPr>
                <a:defRPr/>
              </a:pPr>
              <a:t>20</a:t>
            </a:fld>
            <a:endParaRPr lang="en-US" dirty="0"/>
          </a:p>
        </p:txBody>
      </p:sp>
      <p:sp>
        <p:nvSpPr>
          <p:cNvPr id="9" name="Title 8"/>
          <p:cNvSpPr>
            <a:spLocks noGrp="1"/>
          </p:cNvSpPr>
          <p:nvPr>
            <p:ph type="title"/>
          </p:nvPr>
        </p:nvSpPr>
        <p:spPr>
          <a:xfrm>
            <a:off x="457200" y="155575"/>
            <a:ext cx="8229600" cy="1252538"/>
          </a:xfrm>
        </p:spPr>
        <p:txBody>
          <a:bodyPr/>
          <a:lstStyle/>
          <a:p>
            <a:pPr>
              <a:defRPr/>
            </a:pPr>
            <a:endParaRPr lang="en-US" dirty="0"/>
          </a:p>
        </p:txBody>
      </p:sp>
      <p:sp>
        <p:nvSpPr>
          <p:cNvPr id="12" name="TextBox 11"/>
          <p:cNvSpPr txBox="1"/>
          <p:nvPr/>
        </p:nvSpPr>
        <p:spPr>
          <a:xfrm>
            <a:off x="381000" y="1676400"/>
            <a:ext cx="8305800" cy="954088"/>
          </a:xfrm>
          <a:prstGeom prst="rect">
            <a:avLst/>
          </a:prstGeom>
          <a:noFill/>
        </p:spPr>
        <p:txBody>
          <a:bodyPr>
            <a:spAutoFit/>
          </a:bodyPr>
          <a:lstStyle/>
          <a:p>
            <a:pPr>
              <a:tabLst>
                <a:tab pos="1371600" algn="l"/>
              </a:tabLst>
              <a:defRPr/>
            </a:pPr>
            <a:r>
              <a:rPr lang="en-US" sz="1400" b="1" dirty="0">
                <a:latin typeface="+mn-lt"/>
              </a:rPr>
              <a:t>GOAL: </a:t>
            </a:r>
            <a:r>
              <a:rPr lang="en-US" sz="1400" dirty="0">
                <a:latin typeface="+mn-lt"/>
              </a:rPr>
              <a:t>	TO STRENGTHEN CULTURAL COMPETENCIES IN SERVICE DELIVERY.</a:t>
            </a:r>
          </a:p>
          <a:p>
            <a:pPr>
              <a:defRPr/>
            </a:pPr>
            <a:endParaRPr lang="en-US" sz="1400" dirty="0">
              <a:latin typeface="+mn-lt"/>
            </a:endParaRPr>
          </a:p>
          <a:p>
            <a:pPr marL="1371600" indent="-1371600">
              <a:tabLst>
                <a:tab pos="1371600" algn="l"/>
              </a:tabLst>
              <a:defRPr/>
            </a:pPr>
            <a:r>
              <a:rPr lang="en-US" sz="1400" b="1" dirty="0">
                <a:latin typeface="+mn-lt"/>
              </a:rPr>
              <a:t>OBJECTIVE:</a:t>
            </a:r>
            <a:r>
              <a:rPr lang="en-US" sz="1400" dirty="0">
                <a:latin typeface="+mn-lt"/>
              </a:rPr>
              <a:t>	Implement a continuous cultural competency process at all levels, utilizing the New Jersey  Culturally and Linguistically Appropriate Services (NJCLAS) standards as a basis, by 2012.</a:t>
            </a:r>
          </a:p>
        </p:txBody>
      </p:sp>
      <p:pic>
        <p:nvPicPr>
          <p:cNvPr id="28679" name="Picture 3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2743200"/>
            <a:ext cx="8478838"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ChangeArrowheads="1"/>
          </p:cNvSpPr>
          <p:nvPr/>
        </p:nvSpPr>
        <p:spPr bwMode="auto">
          <a:xfrm>
            <a:off x="0" y="14288"/>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tabLst>
                <a:tab pos="457200" algn="l"/>
                <a:tab pos="6457950" algn="l"/>
                <a:tab pos="6515100" algn="l"/>
                <a:tab pos="6629400" algn="r"/>
                <a:tab pos="6743700" algn="l"/>
                <a:tab pos="6915150" algn="l"/>
              </a:tabLst>
            </a:pPr>
            <a:r>
              <a:rPr lang="en-US" sz="1200">
                <a:latin typeface="Times New Roman" pitchFamily="18" charset="0"/>
                <a:ea typeface="Calibri" pitchFamily="34" charset="0"/>
                <a:cs typeface="Times New Roman" pitchFamily="18" charset="0"/>
              </a:rPr>
              <a:t>15 Ryan White Part A providers, four Minority AIDS Initiative (MAI) providers, and six HOPWA providers.  </a:t>
            </a:r>
            <a:endParaRPr lang="en-US">
              <a:ea typeface="Calibri" pitchFamily="34" charset="0"/>
              <a:cs typeface="Times New Roman" pitchFamily="18" charset="0"/>
            </a:endParaRPr>
          </a:p>
        </p:txBody>
      </p:sp>
      <p:pic>
        <p:nvPicPr>
          <p:cNvPr id="29699"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pPr>
              <a:defRPr/>
            </a:pPr>
            <a:fld id="{F9CA143B-4F10-475D-9E41-2BD141071768}" type="slidenum">
              <a:rPr lang="en-US" smtClean="0"/>
              <a:pPr>
                <a:defRPr/>
              </a:pPr>
              <a:t>21</a:t>
            </a:fld>
            <a:endParaRPr lang="en-US" dirty="0"/>
          </a:p>
        </p:txBody>
      </p:sp>
      <p:sp>
        <p:nvSpPr>
          <p:cNvPr id="9" name="Title 8"/>
          <p:cNvSpPr>
            <a:spLocks noGrp="1"/>
          </p:cNvSpPr>
          <p:nvPr>
            <p:ph type="title"/>
          </p:nvPr>
        </p:nvSpPr>
        <p:spPr>
          <a:xfrm>
            <a:off x="457200" y="155575"/>
            <a:ext cx="8229600" cy="1252538"/>
          </a:xfrm>
        </p:spPr>
        <p:txBody>
          <a:bodyPr/>
          <a:lstStyle/>
          <a:p>
            <a:pPr>
              <a:defRPr/>
            </a:pPr>
            <a:endParaRPr lang="en-US" dirty="0"/>
          </a:p>
        </p:txBody>
      </p:sp>
      <p:pic>
        <p:nvPicPr>
          <p:cNvPr id="29702"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2438400"/>
            <a:ext cx="8580438" cy="373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09800"/>
            <a:ext cx="7886700" cy="1905000"/>
          </a:xfrm>
          <a:extLst/>
        </p:spPr>
        <p:txBody>
          <a:bodyPr/>
          <a:lstStyle/>
          <a:p>
            <a:pPr algn="ctr" eaLnBrk="1" fontAlgn="auto" hangingPunct="1">
              <a:spcAft>
                <a:spcPts val="0"/>
              </a:spcAft>
              <a:defRPr/>
            </a:pPr>
            <a:r>
              <a:rPr lang="en-US" sz="4400" dirty="0" smtClean="0">
                <a:solidFill>
                  <a:srgbClr val="C00000"/>
                </a:solidFill>
              </a:rPr>
              <a:t>NEEDS ASSESSMENT</a:t>
            </a:r>
            <a:endParaRPr lang="en-US" sz="4400" dirty="0">
              <a:solidFill>
                <a:srgbClr val="C00000"/>
              </a:solidFill>
            </a:endParaRPr>
          </a:p>
        </p:txBody>
      </p:sp>
      <p:sp>
        <p:nvSpPr>
          <p:cNvPr id="4" name="Slide Number Placeholder 3"/>
          <p:cNvSpPr>
            <a:spLocks noGrp="1"/>
          </p:cNvSpPr>
          <p:nvPr>
            <p:ph type="sldNum" sz="quarter" idx="12"/>
          </p:nvPr>
        </p:nvSpPr>
        <p:spPr/>
        <p:txBody>
          <a:bodyPr/>
          <a:lstStyle/>
          <a:p>
            <a:pPr>
              <a:defRPr/>
            </a:pPr>
            <a:fld id="{EBFAB733-4EDA-4A53-A498-334592D8CA17}" type="slidenum">
              <a:rPr lang="en-US"/>
              <a:pPr>
                <a:defRPr/>
              </a:pPr>
              <a:t>22</a:t>
            </a:fld>
            <a:endParaRPr lang="en-US" dirty="0"/>
          </a:p>
        </p:txBody>
      </p:sp>
      <p:pic>
        <p:nvPicPr>
          <p:cNvPr id="30724"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0725" name="Picture 8" descr="logo a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5029200"/>
            <a:ext cx="12192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6" name="Picture 5" descr="City of Paterson seal.gif"/>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467600" y="5105400"/>
            <a:ext cx="1295400" cy="140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4"/>
          <p:cNvSpPr>
            <a:spLocks noGrp="1"/>
          </p:cNvSpPr>
          <p:nvPr>
            <p:ph type="ctrTitle"/>
          </p:nvPr>
        </p:nvSpPr>
        <p:spPr>
          <a:xfrm>
            <a:off x="609600" y="5184648"/>
            <a:ext cx="8077200" cy="1368552"/>
          </a:xfrm>
        </p:spPr>
        <p:txBody>
          <a:bodyPr rIns="91440" bIns="45720" anchor="ctr"/>
          <a:lstStyle/>
          <a:p>
            <a:pPr eaLnBrk="1" fontAlgn="auto" hangingPunct="1">
              <a:spcAft>
                <a:spcPts val="0"/>
              </a:spcAft>
              <a:defRPr/>
            </a:pPr>
            <a:r>
              <a:rPr lang="en-US" sz="3200" i="1" dirty="0" smtClean="0">
                <a:solidFill>
                  <a:srgbClr val="C00000"/>
                </a:solidFill>
              </a:rPr>
              <a:t>Disproportionate Impact</a:t>
            </a:r>
            <a:br>
              <a:rPr lang="en-US" sz="3200" i="1" dirty="0" smtClean="0">
                <a:solidFill>
                  <a:srgbClr val="C00000"/>
                </a:solidFill>
              </a:rPr>
            </a:br>
            <a:r>
              <a:rPr lang="en-US" sz="3200" i="1" dirty="0" smtClean="0">
                <a:solidFill>
                  <a:srgbClr val="C00000"/>
                </a:solidFill>
              </a:rPr>
              <a:t>Population </a:t>
            </a:r>
            <a:r>
              <a:rPr lang="en-US" sz="3200" i="1" dirty="0" err="1" smtClean="0">
                <a:solidFill>
                  <a:srgbClr val="C00000"/>
                </a:solidFill>
              </a:rPr>
              <a:t>vs</a:t>
            </a:r>
            <a:r>
              <a:rPr lang="en-US" sz="3200" i="1" dirty="0" smtClean="0">
                <a:solidFill>
                  <a:srgbClr val="C00000"/>
                </a:solidFill>
              </a:rPr>
              <a:t> HIV Epidemic 2008/2009</a:t>
            </a:r>
          </a:p>
        </p:txBody>
      </p:sp>
      <p:graphicFrame>
        <p:nvGraphicFramePr>
          <p:cNvPr id="31747" name="Object 6"/>
          <p:cNvGraphicFramePr>
            <a:graphicFrameLocks noChangeAspect="1"/>
          </p:cNvGraphicFramePr>
          <p:nvPr/>
        </p:nvGraphicFramePr>
        <p:xfrm>
          <a:off x="642938" y="609600"/>
          <a:ext cx="7985125" cy="3505200"/>
        </p:xfrm>
        <a:graphic>
          <a:graphicData uri="http://schemas.openxmlformats.org/presentationml/2006/ole">
            <mc:AlternateContent xmlns:mc="http://schemas.openxmlformats.org/markup-compatibility/2006">
              <mc:Choice xmlns:v="urn:schemas-microsoft-com:vml" Requires="v">
                <p:oleObj spid="_x0000_s31748" name="Chart" r:id="rId4" imgW="3629025" imgH="2295525" progId="Excel.Chart.8">
                  <p:embed/>
                </p:oleObj>
              </mc:Choice>
              <mc:Fallback>
                <p:oleObj name="Chart" r:id="rId4" imgW="3629025" imgH="2295525" progId="Excel.Chart.8">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2938" y="609600"/>
                        <a:ext cx="7985125"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ctrTitle"/>
          </p:nvPr>
        </p:nvSpPr>
        <p:spPr>
          <a:xfrm>
            <a:off x="533400" y="5334000"/>
            <a:ext cx="8077200" cy="1143000"/>
          </a:xfrm>
        </p:spPr>
        <p:txBody>
          <a:bodyPr rIns="91440" bIns="45720" anchor="ctr"/>
          <a:lstStyle/>
          <a:p>
            <a:pPr eaLnBrk="1" fontAlgn="auto" hangingPunct="1">
              <a:spcAft>
                <a:spcPts val="0"/>
              </a:spcAft>
              <a:defRPr/>
            </a:pPr>
            <a:r>
              <a:rPr lang="en-US" sz="3200" i="1" dirty="0" smtClean="0">
                <a:solidFill>
                  <a:srgbClr val="C00000"/>
                </a:solidFill>
              </a:rPr>
              <a:t>HIV Medical Care</a:t>
            </a:r>
            <a:br>
              <a:rPr lang="en-US" sz="3200" i="1" dirty="0" smtClean="0">
                <a:solidFill>
                  <a:srgbClr val="C00000"/>
                </a:solidFill>
              </a:rPr>
            </a:br>
            <a:r>
              <a:rPr lang="en-US" sz="3200" i="1" dirty="0" smtClean="0">
                <a:solidFill>
                  <a:srgbClr val="C00000"/>
                </a:solidFill>
              </a:rPr>
              <a:t>Race/Ethnicity 2009</a:t>
            </a:r>
          </a:p>
        </p:txBody>
      </p:sp>
      <p:graphicFrame>
        <p:nvGraphicFramePr>
          <p:cNvPr id="32771" name="Object 5"/>
          <p:cNvGraphicFramePr>
            <a:graphicFrameLocks noChangeAspect="1"/>
          </p:cNvGraphicFramePr>
          <p:nvPr/>
        </p:nvGraphicFramePr>
        <p:xfrm>
          <a:off x="533400" y="457200"/>
          <a:ext cx="8159750" cy="4038600"/>
        </p:xfrm>
        <a:graphic>
          <a:graphicData uri="http://schemas.openxmlformats.org/presentationml/2006/ole">
            <mc:AlternateContent xmlns:mc="http://schemas.openxmlformats.org/markup-compatibility/2006">
              <mc:Choice xmlns:v="urn:schemas-microsoft-com:vml" Requires="v">
                <p:oleObj spid="_x0000_s32772" name="Chart" r:id="rId4" imgW="3629025" imgH="2200275" progId="Excel.Chart.8">
                  <p:embed/>
                </p:oleObj>
              </mc:Choice>
              <mc:Fallback>
                <p:oleObj name="Chart" r:id="rId4" imgW="3629025" imgH="2200275" progId="Excel.Char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457200"/>
                        <a:ext cx="815975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28600"/>
            <a:ext cx="84836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3795" name="Title 1"/>
          <p:cNvSpPr>
            <a:spLocks/>
          </p:cNvSpPr>
          <p:nvPr/>
        </p:nvSpPr>
        <p:spPr bwMode="auto">
          <a:xfrm>
            <a:off x="457200" y="5334000"/>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en-US" sz="3200" b="1" i="1">
                <a:solidFill>
                  <a:srgbClr val="C00000"/>
                </a:solidFill>
                <a:latin typeface="Calibri" pitchFamily="34" charset="0"/>
              </a:rPr>
              <a:t>Quality: NJ CPC Cycle 6 Data by Race &amp; Ethnicity</a:t>
            </a:r>
          </a:p>
        </p:txBody>
      </p:sp>
      <p:sp>
        <p:nvSpPr>
          <p:cNvPr id="26628" name="TextBox 3"/>
          <p:cNvSpPr txBox="1">
            <a:spLocks noChangeArrowheads="1"/>
          </p:cNvSpPr>
          <p:nvPr/>
        </p:nvSpPr>
        <p:spPr bwMode="auto">
          <a:xfrm>
            <a:off x="457200" y="3962400"/>
            <a:ext cx="8153400" cy="1016000"/>
          </a:xfrm>
          <a:prstGeom prst="rect">
            <a:avLst/>
          </a:prstGeom>
          <a:noFill/>
          <a:ln w="9525">
            <a:noFill/>
            <a:miter lim="800000"/>
            <a:headEnd/>
            <a:tailEnd/>
          </a:ln>
        </p:spPr>
        <p:txBody>
          <a:bodyPr>
            <a:spAutoFit/>
          </a:bodyPr>
          <a:lstStyle/>
          <a:p>
            <a:pPr>
              <a:defRPr/>
            </a:pPr>
            <a:r>
              <a:rPr lang="en-US" sz="1000" b="1" dirty="0">
                <a:solidFill>
                  <a:schemeClr val="bg2"/>
                </a:solidFill>
                <a:latin typeface="+mj-lt"/>
                <a:cs typeface="Arial" charset="0"/>
              </a:rPr>
              <a:t>Definitions:</a:t>
            </a:r>
          </a:p>
          <a:p>
            <a:pPr>
              <a:defRPr/>
            </a:pPr>
            <a:r>
              <a:rPr lang="en-US" sz="1000" b="1" dirty="0">
                <a:solidFill>
                  <a:schemeClr val="bg2"/>
                </a:solidFill>
                <a:latin typeface="+mj-lt"/>
                <a:cs typeface="Arial" charset="0"/>
              </a:rPr>
              <a:t>2CD4 = % of patients who had 2 or more CD4 T-cells in the year</a:t>
            </a:r>
          </a:p>
          <a:p>
            <a:pPr>
              <a:defRPr/>
            </a:pPr>
            <a:r>
              <a:rPr lang="en-US" sz="1000" b="1" dirty="0">
                <a:solidFill>
                  <a:schemeClr val="bg2"/>
                </a:solidFill>
                <a:latin typeface="+mj-lt"/>
                <a:cs typeface="Arial" charset="0"/>
              </a:rPr>
              <a:t>HAART = % of patients with AIDS who are prescribed HAART</a:t>
            </a:r>
          </a:p>
          <a:p>
            <a:pPr>
              <a:defRPr/>
            </a:pPr>
            <a:r>
              <a:rPr lang="en-US" sz="1000" b="1" dirty="0">
                <a:solidFill>
                  <a:schemeClr val="bg2"/>
                </a:solidFill>
                <a:latin typeface="+mj-lt"/>
                <a:cs typeface="Arial" charset="0"/>
              </a:rPr>
              <a:t>2MV = % of patients with HIV who had 2 or more medical visits in HIV setting</a:t>
            </a:r>
          </a:p>
          <a:p>
            <a:pPr>
              <a:defRPr/>
            </a:pPr>
            <a:r>
              <a:rPr lang="en-US" sz="1000" b="1" dirty="0">
                <a:solidFill>
                  <a:schemeClr val="bg2"/>
                </a:solidFill>
                <a:latin typeface="+mj-lt"/>
                <a:cs typeface="Arial" charset="0"/>
              </a:rPr>
              <a:t>PCP = % of patients with HIV and CD4 T- cell count &lt; 200 prescribed PCP prophylaxis</a:t>
            </a:r>
          </a:p>
          <a:p>
            <a:pPr>
              <a:defRPr/>
            </a:pPr>
            <a:r>
              <a:rPr lang="en-US" sz="1000" b="1" dirty="0">
                <a:solidFill>
                  <a:schemeClr val="bg2"/>
                </a:solidFill>
                <a:latin typeface="+mj-lt"/>
                <a:cs typeface="Arial" charset="0"/>
              </a:rPr>
              <a:t>Syphilis = % of patients with HIV 18 years of age and older with a syphilis screen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ctrTitle"/>
          </p:nvPr>
        </p:nvSpPr>
        <p:spPr>
          <a:xfrm>
            <a:off x="533400" y="5334000"/>
            <a:ext cx="8077200" cy="990600"/>
          </a:xfrm>
        </p:spPr>
        <p:txBody>
          <a:bodyPr/>
          <a:lstStyle/>
          <a:p>
            <a:pPr eaLnBrk="1" fontAlgn="auto" hangingPunct="1">
              <a:spcAft>
                <a:spcPts val="0"/>
              </a:spcAft>
              <a:defRPr/>
            </a:pPr>
            <a:r>
              <a:rPr lang="en-US" sz="3200" i="1" dirty="0" smtClean="0">
                <a:solidFill>
                  <a:srgbClr val="C00000"/>
                </a:solidFill>
              </a:rPr>
              <a:t>Client Satisfaction by Race </a:t>
            </a:r>
            <a:br>
              <a:rPr lang="en-US" sz="3200" i="1" dirty="0" smtClean="0">
                <a:solidFill>
                  <a:srgbClr val="C00000"/>
                </a:solidFill>
              </a:rPr>
            </a:br>
            <a:r>
              <a:rPr lang="en-US" sz="3200" i="1" dirty="0" smtClean="0">
                <a:solidFill>
                  <a:srgbClr val="C00000"/>
                </a:solidFill>
              </a:rPr>
              <a:t>Primary Medical Care</a:t>
            </a:r>
          </a:p>
        </p:txBody>
      </p:sp>
      <p:pic>
        <p:nvPicPr>
          <p:cNvPr id="34819" name="Picture 3"/>
          <p:cNvPicPr>
            <a:picLocks noGrp="1" noChangeAspect="1" noChangeArrowheads="1"/>
          </p:cNvPicPr>
          <p:nvPr>
            <p:ph type="subTitle" idx="1"/>
          </p:nvPr>
        </p:nvPicPr>
        <p:blipFill>
          <a:blip r:embed="rId3">
            <a:extLst>
              <a:ext uri="{28A0092B-C50C-407E-A947-70E740481C1C}">
                <a14:useLocalDpi xmlns:a14="http://schemas.microsoft.com/office/drawing/2010/main" val="0"/>
              </a:ext>
            </a:extLst>
          </a:blip>
          <a:srcRect/>
          <a:stretch>
            <a:fillRect/>
          </a:stretch>
        </p:blipFill>
        <p:spPr>
          <a:xfrm>
            <a:off x="381000" y="685800"/>
            <a:ext cx="8469313" cy="3733800"/>
          </a:xfr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p:cNvSpPr>
          <p:nvPr>
            <p:ph type="ctrTitle"/>
          </p:nvPr>
        </p:nvSpPr>
        <p:spPr>
          <a:xfrm>
            <a:off x="381000" y="5334000"/>
            <a:ext cx="8077200" cy="1143000"/>
          </a:xfrm>
        </p:spPr>
        <p:txBody>
          <a:bodyPr/>
          <a:lstStyle/>
          <a:p>
            <a:pPr eaLnBrk="1" fontAlgn="auto" hangingPunct="1">
              <a:spcAft>
                <a:spcPts val="0"/>
              </a:spcAft>
              <a:defRPr/>
            </a:pPr>
            <a:r>
              <a:rPr lang="en-US" sz="3200" i="1" dirty="0" smtClean="0">
                <a:solidFill>
                  <a:srgbClr val="C00000"/>
                </a:solidFill>
              </a:rPr>
              <a:t>Bergen-Passaic Needs Assessment</a:t>
            </a:r>
            <a:br>
              <a:rPr lang="en-US" sz="3200" i="1" dirty="0" smtClean="0">
                <a:solidFill>
                  <a:srgbClr val="C00000"/>
                </a:solidFill>
              </a:rPr>
            </a:br>
            <a:r>
              <a:rPr lang="en-US" sz="3200" i="1" dirty="0" smtClean="0">
                <a:solidFill>
                  <a:srgbClr val="C00000"/>
                </a:solidFill>
              </a:rPr>
              <a:t>In-Care Respondents by Race/Ethnicity</a:t>
            </a:r>
          </a:p>
        </p:txBody>
      </p:sp>
      <p:graphicFrame>
        <p:nvGraphicFramePr>
          <p:cNvPr id="35843" name="Object 3"/>
          <p:cNvGraphicFramePr>
            <a:graphicFrameLocks noChangeAspect="1"/>
          </p:cNvGraphicFramePr>
          <p:nvPr>
            <p:ph idx="4294967295"/>
          </p:nvPr>
        </p:nvGraphicFramePr>
        <p:xfrm>
          <a:off x="457200" y="457200"/>
          <a:ext cx="8329613" cy="4343400"/>
        </p:xfrm>
        <a:graphic>
          <a:graphicData uri="http://schemas.openxmlformats.org/presentationml/2006/ole">
            <mc:AlternateContent xmlns:mc="http://schemas.openxmlformats.org/markup-compatibility/2006">
              <mc:Choice xmlns:v="urn:schemas-microsoft-com:vml" Requires="v">
                <p:oleObj spid="_x0000_s35844" name="Chart" r:id="rId4" imgW="4086225" imgH="2085975" progId="Excel.Chart.8">
                  <p:embed/>
                </p:oleObj>
              </mc:Choice>
              <mc:Fallback>
                <p:oleObj name="Chart" r:id="rId4" imgW="4086225" imgH="2085975" progId="Excel.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457200"/>
                        <a:ext cx="8329613"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p:cNvSpPr>
          <p:nvPr>
            <p:ph type="ctrTitle"/>
          </p:nvPr>
        </p:nvSpPr>
        <p:spPr>
          <a:xfrm>
            <a:off x="457200" y="5334000"/>
            <a:ext cx="8077200" cy="1143000"/>
          </a:xfrm>
        </p:spPr>
        <p:txBody>
          <a:bodyPr/>
          <a:lstStyle/>
          <a:p>
            <a:pPr eaLnBrk="1" fontAlgn="auto" hangingPunct="1">
              <a:spcAft>
                <a:spcPts val="0"/>
              </a:spcAft>
              <a:defRPr/>
            </a:pPr>
            <a:r>
              <a:rPr lang="en-US" sz="3200" i="1" dirty="0" smtClean="0">
                <a:solidFill>
                  <a:srgbClr val="C00000"/>
                </a:solidFill>
              </a:rPr>
              <a:t>Bergen-Passaic Needs Assessment</a:t>
            </a:r>
            <a:br>
              <a:rPr lang="en-US" sz="3200" i="1" dirty="0" smtClean="0">
                <a:solidFill>
                  <a:srgbClr val="C00000"/>
                </a:solidFill>
              </a:rPr>
            </a:br>
            <a:r>
              <a:rPr lang="en-US" sz="3200" i="1" dirty="0" smtClean="0">
                <a:solidFill>
                  <a:srgbClr val="C00000"/>
                </a:solidFill>
              </a:rPr>
              <a:t>Out-of-Care Respondents by Race/Ethnicity</a:t>
            </a:r>
          </a:p>
        </p:txBody>
      </p:sp>
      <p:graphicFrame>
        <p:nvGraphicFramePr>
          <p:cNvPr id="36867" name="Object 3"/>
          <p:cNvGraphicFramePr>
            <a:graphicFrameLocks noChangeAspect="1"/>
          </p:cNvGraphicFramePr>
          <p:nvPr>
            <p:ph idx="4294967295"/>
          </p:nvPr>
        </p:nvGraphicFramePr>
        <p:xfrm>
          <a:off x="0" y="228600"/>
          <a:ext cx="9144000" cy="4724400"/>
        </p:xfrm>
        <a:graphic>
          <a:graphicData uri="http://schemas.openxmlformats.org/presentationml/2006/ole">
            <mc:AlternateContent xmlns:mc="http://schemas.openxmlformats.org/markup-compatibility/2006">
              <mc:Choice xmlns:v="urn:schemas-microsoft-com:vml" Requires="v">
                <p:oleObj spid="_x0000_s36868" name="Chart" r:id="rId4" imgW="4095750" imgH="2095500" progId="Excel.Chart.8">
                  <p:embed/>
                </p:oleObj>
              </mc:Choice>
              <mc:Fallback>
                <p:oleObj name="Chart" r:id="rId4" imgW="4095750" imgH="2095500" progId="Excel.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28600"/>
                        <a:ext cx="91440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p:cNvSpPr>
          <p:nvPr>
            <p:ph type="ctrTitle"/>
          </p:nvPr>
        </p:nvSpPr>
        <p:spPr>
          <a:xfrm>
            <a:off x="304800" y="5257800"/>
            <a:ext cx="8153400" cy="1143000"/>
          </a:xfrm>
        </p:spPr>
        <p:txBody>
          <a:bodyPr/>
          <a:lstStyle/>
          <a:p>
            <a:pPr eaLnBrk="1" fontAlgn="auto" hangingPunct="1">
              <a:spcAft>
                <a:spcPts val="0"/>
              </a:spcAft>
              <a:defRPr/>
            </a:pPr>
            <a:r>
              <a:rPr lang="en-US" sz="3200" i="1" dirty="0" smtClean="0">
                <a:solidFill>
                  <a:srgbClr val="C00000"/>
                </a:solidFill>
              </a:rPr>
              <a:t>Bergen-Passaic Needs Assessment</a:t>
            </a:r>
            <a:br>
              <a:rPr lang="en-US" sz="3200" i="1" dirty="0" smtClean="0">
                <a:solidFill>
                  <a:srgbClr val="C00000"/>
                </a:solidFill>
              </a:rPr>
            </a:br>
            <a:r>
              <a:rPr lang="en-US" sz="3200" i="1" dirty="0" smtClean="0">
                <a:solidFill>
                  <a:srgbClr val="C00000"/>
                </a:solidFill>
              </a:rPr>
              <a:t>Access to Medical Care by Race/Ethnicity</a:t>
            </a:r>
          </a:p>
        </p:txBody>
      </p:sp>
      <p:graphicFrame>
        <p:nvGraphicFramePr>
          <p:cNvPr id="37891" name="Object 3"/>
          <p:cNvGraphicFramePr>
            <a:graphicFrameLocks noChangeAspect="1"/>
          </p:cNvGraphicFramePr>
          <p:nvPr>
            <p:ph idx="4294967295"/>
          </p:nvPr>
        </p:nvGraphicFramePr>
        <p:xfrm>
          <a:off x="173038" y="228600"/>
          <a:ext cx="8742362" cy="4876800"/>
        </p:xfrm>
        <a:graphic>
          <a:graphicData uri="http://schemas.openxmlformats.org/presentationml/2006/ole">
            <mc:AlternateContent xmlns:mc="http://schemas.openxmlformats.org/markup-compatibility/2006">
              <mc:Choice xmlns:v="urn:schemas-microsoft-com:vml" Requires="v">
                <p:oleObj spid="_x0000_s37892" name="Chart" r:id="rId4" imgW="4095750" imgH="2095500" progId="Excel.Chart.8">
                  <p:embed/>
                </p:oleObj>
              </mc:Choice>
              <mc:Fallback>
                <p:oleObj name="Chart" r:id="rId4" imgW="4095750" imgH="2095500" progId="Excel.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3038" y="228600"/>
                        <a:ext cx="8742362"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7B6066B-2620-4138-A169-CA2D97A7600F}" type="slidenum">
              <a:rPr lang="en-US"/>
              <a:pPr>
                <a:defRPr/>
              </a:pPr>
              <a:t>3</a:t>
            </a:fld>
            <a:endParaRPr lang="en-US" dirty="0"/>
          </a:p>
        </p:txBody>
      </p:sp>
      <p:pic>
        <p:nvPicPr>
          <p:cNvPr id="11267"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6" name="Title 1"/>
          <p:cNvSpPr>
            <a:spLocks noGrp="1"/>
          </p:cNvSpPr>
          <p:nvPr>
            <p:ph type="title"/>
          </p:nvPr>
        </p:nvSpPr>
        <p:spPr>
          <a:xfrm>
            <a:off x="457200" y="152400"/>
            <a:ext cx="8229600" cy="1251062"/>
          </a:xfrm>
          <a:extLst/>
        </p:spPr>
        <p:txBody>
          <a:bodyPr/>
          <a:lstStyle/>
          <a:p>
            <a:pPr eaLnBrk="1" fontAlgn="auto" hangingPunct="1">
              <a:spcAft>
                <a:spcPts val="0"/>
              </a:spcAft>
              <a:defRPr/>
            </a:pPr>
            <a:r>
              <a:rPr lang="en-US" sz="4400" dirty="0" smtClean="0">
                <a:solidFill>
                  <a:schemeClr val="bg1"/>
                </a:solidFill>
              </a:rPr>
              <a:t>BACKGROUND</a:t>
            </a:r>
            <a:endParaRPr lang="en-US" sz="4400" dirty="0">
              <a:solidFill>
                <a:schemeClr val="bg1"/>
              </a:solidFill>
            </a:endParaRPr>
          </a:p>
        </p:txBody>
      </p:sp>
      <p:sp>
        <p:nvSpPr>
          <p:cNvPr id="20485" name="Rectangle 6"/>
          <p:cNvSpPr>
            <a:spLocks noChangeArrowheads="1"/>
          </p:cNvSpPr>
          <p:nvPr/>
        </p:nvSpPr>
        <p:spPr bwMode="auto">
          <a:xfrm>
            <a:off x="457200" y="1828800"/>
            <a:ext cx="8305800" cy="2508250"/>
          </a:xfrm>
          <a:prstGeom prst="rect">
            <a:avLst/>
          </a:prstGeom>
          <a:noFill/>
          <a:ln w="9525">
            <a:noFill/>
            <a:miter lim="800000"/>
            <a:headEnd/>
            <a:tailEnd/>
          </a:ln>
        </p:spPr>
        <p:txBody>
          <a:bodyPr>
            <a:spAutoFit/>
          </a:bodyPr>
          <a:lstStyle/>
          <a:p>
            <a:pPr marL="571500" indent="-571500" eaLnBrk="1" hangingPunct="1">
              <a:spcBef>
                <a:spcPts val="600"/>
              </a:spcBef>
              <a:spcAft>
                <a:spcPts val="1200"/>
              </a:spcAft>
              <a:buClr>
                <a:srgbClr val="C00000"/>
              </a:buClr>
              <a:buSzPct val="100000"/>
              <a:buFont typeface="Webdings" pitchFamily="18" charset="2"/>
              <a:buChar char="-"/>
              <a:defRPr/>
            </a:pPr>
            <a:r>
              <a:rPr lang="en-US" sz="2800" b="1" dirty="0">
                <a:latin typeface="+mn-lt"/>
              </a:rPr>
              <a:t>Demographics of the TGA</a:t>
            </a:r>
          </a:p>
          <a:p>
            <a:pPr marL="571500" indent="-571500" eaLnBrk="1" hangingPunct="1">
              <a:spcBef>
                <a:spcPts val="600"/>
              </a:spcBef>
              <a:spcAft>
                <a:spcPts val="1200"/>
              </a:spcAft>
              <a:buClr>
                <a:srgbClr val="C00000"/>
              </a:buClr>
              <a:buSzPct val="100000"/>
              <a:buFont typeface="Webdings" pitchFamily="18" charset="2"/>
              <a:buChar char="-"/>
              <a:defRPr/>
            </a:pPr>
            <a:r>
              <a:rPr lang="en-US" sz="2800" b="1" dirty="0">
                <a:latin typeface="+mn-lt"/>
              </a:rPr>
              <a:t>The Part A Program</a:t>
            </a:r>
          </a:p>
          <a:p>
            <a:pPr marL="571500" indent="-571500" eaLnBrk="1" hangingPunct="1">
              <a:spcBef>
                <a:spcPts val="600"/>
              </a:spcBef>
              <a:spcAft>
                <a:spcPts val="1200"/>
              </a:spcAft>
              <a:buClr>
                <a:srgbClr val="C00000"/>
              </a:buClr>
              <a:buSzPct val="100000"/>
              <a:buFont typeface="Webdings" pitchFamily="18" charset="2"/>
              <a:buChar char="-"/>
              <a:defRPr/>
            </a:pPr>
            <a:r>
              <a:rPr lang="en-US" sz="2800" b="1" dirty="0">
                <a:latin typeface="+mn-lt"/>
              </a:rPr>
              <a:t>Linguistic Standards</a:t>
            </a:r>
          </a:p>
          <a:p>
            <a:pPr marL="571500" indent="-571500" eaLnBrk="1" hangingPunct="1">
              <a:spcBef>
                <a:spcPts val="600"/>
              </a:spcBef>
              <a:spcAft>
                <a:spcPts val="1200"/>
              </a:spcAft>
              <a:buClr>
                <a:srgbClr val="C00000"/>
              </a:buClr>
              <a:buSzPct val="100000"/>
              <a:buFont typeface="Webdings" pitchFamily="18" charset="2"/>
              <a:buChar char="-"/>
              <a:defRPr/>
            </a:pPr>
            <a:r>
              <a:rPr lang="en-US" sz="2800" b="1" dirty="0">
                <a:latin typeface="+mn-lt"/>
              </a:rPr>
              <a:t>Existing Competencies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3"/>
          <p:cNvSpPr>
            <a:spLocks noGrp="1"/>
          </p:cNvSpPr>
          <p:nvPr>
            <p:ph type="title"/>
          </p:nvPr>
        </p:nvSpPr>
        <p:spPr/>
        <p:txBody>
          <a:bodyPr/>
          <a:lstStyle/>
          <a:p>
            <a:pPr eaLnBrk="1" fontAlgn="auto" hangingPunct="1">
              <a:spcAft>
                <a:spcPts val="0"/>
              </a:spcAft>
              <a:defRPr/>
            </a:pPr>
            <a:r>
              <a:rPr lang="en-US" sz="4000" dirty="0" smtClean="0">
                <a:solidFill>
                  <a:schemeClr val="accent1">
                    <a:satMod val="150000"/>
                  </a:schemeClr>
                </a:solidFill>
              </a:rPr>
              <a:t>MAJOR OBSERVATIONS</a:t>
            </a:r>
          </a:p>
        </p:txBody>
      </p:sp>
      <p:sp>
        <p:nvSpPr>
          <p:cNvPr id="6" name="Content Placeholder 5"/>
          <p:cNvSpPr>
            <a:spLocks noGrp="1"/>
          </p:cNvSpPr>
          <p:nvPr>
            <p:ph idx="1"/>
          </p:nvPr>
        </p:nvSpPr>
        <p:spPr>
          <a:xfrm>
            <a:off x="457200" y="1752600"/>
            <a:ext cx="8229600" cy="5105400"/>
          </a:xfrm>
        </p:spPr>
        <p:txBody>
          <a:bodyPr rtlCol="0">
            <a:normAutofit fontScale="70000" lnSpcReduction="20000"/>
          </a:bodyPr>
          <a:lstStyle/>
          <a:p>
            <a:pPr marL="457200" indent="-457200" eaLnBrk="1" fontAlgn="auto" hangingPunct="1">
              <a:lnSpc>
                <a:spcPct val="120000"/>
              </a:lnSpc>
              <a:spcAft>
                <a:spcPts val="800"/>
              </a:spcAft>
              <a:buClr>
                <a:srgbClr val="C00000"/>
              </a:buClr>
              <a:buFont typeface="Calibri" pitchFamily="34" charset="0"/>
              <a:buChar char="√"/>
              <a:tabLst>
                <a:tab pos="857250" algn="l"/>
              </a:tabLst>
              <a:defRPr/>
            </a:pPr>
            <a:r>
              <a:rPr lang="en-US" b="1" dirty="0" smtClean="0"/>
              <a:t>The HIV client population is generally reflective of race/ethnicity within the HIV epidemic</a:t>
            </a:r>
          </a:p>
          <a:p>
            <a:pPr marL="457200" indent="-457200" eaLnBrk="1" fontAlgn="auto" hangingPunct="1">
              <a:lnSpc>
                <a:spcPct val="120000"/>
              </a:lnSpc>
              <a:spcAft>
                <a:spcPts val="800"/>
              </a:spcAft>
              <a:buClr>
                <a:srgbClr val="C00000"/>
              </a:buClr>
              <a:buFont typeface="Calibri" pitchFamily="34" charset="0"/>
              <a:buChar char="√"/>
              <a:tabLst>
                <a:tab pos="857250" algn="l"/>
              </a:tabLst>
              <a:defRPr/>
            </a:pPr>
            <a:r>
              <a:rPr lang="en-US" b="1" dirty="0" smtClean="0"/>
              <a:t>Differences among races, ethnicities and sexual orientations are small</a:t>
            </a:r>
          </a:p>
          <a:p>
            <a:pPr marL="457200" indent="-457200" eaLnBrk="1" fontAlgn="auto" hangingPunct="1">
              <a:lnSpc>
                <a:spcPct val="120000"/>
              </a:lnSpc>
              <a:spcAft>
                <a:spcPts val="800"/>
              </a:spcAft>
              <a:buClr>
                <a:srgbClr val="C00000"/>
              </a:buClr>
              <a:buFont typeface="Calibri" pitchFamily="34" charset="0"/>
              <a:buChar char="√"/>
              <a:tabLst>
                <a:tab pos="857250" algn="l"/>
              </a:tabLst>
              <a:defRPr/>
            </a:pPr>
            <a:r>
              <a:rPr lang="en-US" b="1" dirty="0" smtClean="0"/>
              <a:t>Black, African-Americans tend to demonstrate less favorable quality indicators </a:t>
            </a:r>
          </a:p>
          <a:p>
            <a:pPr marL="457200" indent="-457200" eaLnBrk="1" fontAlgn="auto" hangingPunct="1">
              <a:lnSpc>
                <a:spcPct val="120000"/>
              </a:lnSpc>
              <a:spcAft>
                <a:spcPts val="800"/>
              </a:spcAft>
              <a:buClr>
                <a:srgbClr val="C00000"/>
              </a:buClr>
              <a:buFont typeface="Calibri" pitchFamily="34" charset="0"/>
              <a:buChar char="√"/>
              <a:tabLst>
                <a:tab pos="857250" algn="l"/>
              </a:tabLst>
              <a:defRPr/>
            </a:pPr>
            <a:r>
              <a:rPr lang="en-US" b="1" dirty="0" smtClean="0"/>
              <a:t>Client satisfaction scores tend to be less favorable among GLBT clients, especially for mental health therapy</a:t>
            </a:r>
          </a:p>
          <a:p>
            <a:pPr marL="457200" indent="-457200" eaLnBrk="1" fontAlgn="auto" hangingPunct="1">
              <a:lnSpc>
                <a:spcPct val="120000"/>
              </a:lnSpc>
              <a:spcAft>
                <a:spcPts val="800"/>
              </a:spcAft>
              <a:buClr>
                <a:srgbClr val="C00000"/>
              </a:buClr>
              <a:buFont typeface="Calibri" pitchFamily="34" charset="0"/>
              <a:buChar char="√"/>
              <a:tabLst>
                <a:tab pos="857250" algn="l"/>
              </a:tabLst>
              <a:defRPr/>
            </a:pPr>
            <a:r>
              <a:rPr lang="en-US" b="1" dirty="0" smtClean="0"/>
              <a:t>Hispanics tend to be more frequently out-of-care and express greater need for outpatient medical care</a:t>
            </a:r>
          </a:p>
          <a:p>
            <a:pPr marL="457200" indent="-457200" eaLnBrk="1" fontAlgn="auto" hangingPunct="1">
              <a:lnSpc>
                <a:spcPct val="120000"/>
              </a:lnSpc>
              <a:spcAft>
                <a:spcPts val="800"/>
              </a:spcAft>
              <a:buClr>
                <a:srgbClr val="C00000"/>
              </a:buClr>
              <a:buFont typeface="Calibri" pitchFamily="34" charset="0"/>
              <a:buChar char="√"/>
              <a:defRPr/>
            </a:pPr>
            <a:r>
              <a:rPr lang="en-US" b="1" dirty="0" smtClean="0"/>
              <a:t>GLBT clients identify personal or cultural barriers more often than other populations</a:t>
            </a:r>
            <a:endParaRPr lang="en-US" dirty="0" smtClean="0"/>
          </a:p>
          <a:p>
            <a:pPr marL="438912" indent="-320040" eaLnBrk="1" fontAlgn="auto" hangingPunct="1">
              <a:spcBef>
                <a:spcPts val="0"/>
              </a:spcBef>
              <a:spcAft>
                <a:spcPts val="0"/>
              </a:spcAft>
              <a:buFont typeface="Wingdings 2"/>
              <a:buChar char=""/>
              <a:defRPr/>
            </a:pPr>
            <a:endParaRPr lang="en-US" dirty="0" smtClean="0"/>
          </a:p>
          <a:p>
            <a:pPr marL="438912" indent="-320040" eaLnBrk="1" fontAlgn="auto" hangingPunct="1">
              <a:spcBef>
                <a:spcPts val="0"/>
              </a:spcBef>
              <a:spcAft>
                <a:spcPts val="0"/>
              </a:spcAft>
              <a:buFont typeface="Wingdings 2"/>
              <a:buChar char=""/>
              <a:defRPr/>
            </a:pPr>
            <a:endParaRPr lang="en-US" dirty="0"/>
          </a:p>
        </p:txBody>
      </p:sp>
      <p:sp>
        <p:nvSpPr>
          <p:cNvPr id="38916" name="Rectangle 1"/>
          <p:cNvSpPr>
            <a:spLocks noChangeArrowheads="1"/>
          </p:cNvSpPr>
          <p:nvPr/>
        </p:nvSpPr>
        <p:spPr bwMode="auto">
          <a:xfrm>
            <a:off x="0" y="14288"/>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tabLst>
                <a:tab pos="457200" algn="l"/>
                <a:tab pos="6457950" algn="l"/>
                <a:tab pos="6515100" algn="l"/>
                <a:tab pos="6629400" algn="r"/>
                <a:tab pos="6743700" algn="l"/>
                <a:tab pos="6915150" algn="l"/>
              </a:tabLst>
            </a:pPr>
            <a:r>
              <a:rPr lang="en-US" sz="1200">
                <a:latin typeface="Times New Roman" pitchFamily="18" charset="0"/>
                <a:ea typeface="Calibri" pitchFamily="34" charset="0"/>
                <a:cs typeface="Times New Roman" pitchFamily="18" charset="0"/>
              </a:rPr>
              <a:t>15 Ryan White Part A providers, four Minority AIDS Initiative (MAI) providers, and six HOPWA providers.  </a:t>
            </a:r>
            <a:endParaRPr lang="en-US">
              <a:ea typeface="Calibri" pitchFamily="34" charset="0"/>
              <a:cs typeface="Times New Roman" pitchFamily="18" charset="0"/>
            </a:endParaRPr>
          </a:p>
        </p:txBody>
      </p:sp>
      <p:pic>
        <p:nvPicPr>
          <p:cNvPr id="38917"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pPr>
              <a:defRPr/>
            </a:pPr>
            <a:fld id="{D6EA963D-7053-43E9-8582-E2AB59A66E2E}" type="slidenum">
              <a:rPr lang="en-US" smtClean="0"/>
              <a:pPr>
                <a:defRPr/>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828800"/>
            <a:ext cx="7886700" cy="1905000"/>
          </a:xfrm>
          <a:extLst/>
        </p:spPr>
        <p:txBody>
          <a:bodyPr/>
          <a:lstStyle/>
          <a:p>
            <a:pPr eaLnBrk="1" fontAlgn="auto" hangingPunct="1">
              <a:spcAft>
                <a:spcPts val="0"/>
              </a:spcAft>
              <a:defRPr/>
            </a:pPr>
            <a:r>
              <a:rPr lang="en-US" sz="4400" dirty="0" smtClean="0">
                <a:solidFill>
                  <a:srgbClr val="C00000"/>
                </a:solidFill>
              </a:rPr>
              <a:t>Cultural and Linguistic</a:t>
            </a:r>
            <a:br>
              <a:rPr lang="en-US" sz="4400" dirty="0" smtClean="0">
                <a:solidFill>
                  <a:srgbClr val="C00000"/>
                </a:solidFill>
              </a:rPr>
            </a:br>
            <a:r>
              <a:rPr lang="en-US" sz="4400" dirty="0" smtClean="0">
                <a:solidFill>
                  <a:srgbClr val="C00000"/>
                </a:solidFill>
              </a:rPr>
              <a:t>Competence Policy Assessment</a:t>
            </a:r>
            <a:endParaRPr lang="en-US" sz="4400" dirty="0">
              <a:solidFill>
                <a:srgbClr val="C00000"/>
              </a:solidFill>
            </a:endParaRPr>
          </a:p>
        </p:txBody>
      </p:sp>
      <p:sp>
        <p:nvSpPr>
          <p:cNvPr id="4" name="Slide Number Placeholder 3"/>
          <p:cNvSpPr>
            <a:spLocks noGrp="1"/>
          </p:cNvSpPr>
          <p:nvPr>
            <p:ph type="sldNum" sz="quarter" idx="12"/>
          </p:nvPr>
        </p:nvSpPr>
        <p:spPr/>
        <p:txBody>
          <a:bodyPr/>
          <a:lstStyle/>
          <a:p>
            <a:pPr>
              <a:defRPr/>
            </a:pPr>
            <a:fld id="{C1A77B7A-0D89-4C56-A317-1A871090856F}" type="slidenum">
              <a:rPr lang="en-US"/>
              <a:pPr>
                <a:defRPr/>
              </a:pPr>
              <a:t>31</a:t>
            </a:fld>
            <a:endParaRPr lang="en-US" dirty="0"/>
          </a:p>
        </p:txBody>
      </p:sp>
      <p:pic>
        <p:nvPicPr>
          <p:cNvPr id="399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3581400"/>
            <a:ext cx="3276600"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9941" name="Picture 6"/>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9942" name="Picture 8" descr="logo a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5486400"/>
            <a:ext cx="914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3" name="Picture 5" descr="City of Paterson seal.gif"/>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24800" y="5600700"/>
            <a:ext cx="838200" cy="90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3"/>
          <p:cNvSpPr>
            <a:spLocks noGrp="1"/>
          </p:cNvSpPr>
          <p:nvPr>
            <p:ph type="title"/>
          </p:nvPr>
        </p:nvSpPr>
        <p:spPr/>
        <p:txBody>
          <a:bodyPr/>
          <a:lstStyle/>
          <a:p>
            <a:pPr eaLnBrk="1" fontAlgn="auto" hangingPunct="1">
              <a:spcAft>
                <a:spcPts val="0"/>
              </a:spcAft>
              <a:defRPr/>
            </a:pPr>
            <a:r>
              <a:rPr lang="en-US" sz="4000" dirty="0" smtClean="0">
                <a:solidFill>
                  <a:schemeClr val="accent1">
                    <a:satMod val="150000"/>
                  </a:schemeClr>
                </a:solidFill>
              </a:rPr>
              <a:t>CLCPA</a:t>
            </a:r>
          </a:p>
        </p:txBody>
      </p:sp>
      <p:sp>
        <p:nvSpPr>
          <p:cNvPr id="6" name="Content Placeholder 5"/>
          <p:cNvSpPr>
            <a:spLocks noGrp="1"/>
          </p:cNvSpPr>
          <p:nvPr>
            <p:ph idx="1"/>
          </p:nvPr>
        </p:nvSpPr>
        <p:spPr>
          <a:xfrm>
            <a:off x="457200" y="1752600"/>
            <a:ext cx="8229600" cy="4800600"/>
          </a:xfrm>
        </p:spPr>
        <p:txBody>
          <a:bodyPr rtlCol="0">
            <a:normAutofit fontScale="92500" lnSpcReduction="10000"/>
          </a:bodyPr>
          <a:lstStyle/>
          <a:p>
            <a:pPr marL="457200" indent="-457200" eaLnBrk="1" fontAlgn="auto" hangingPunct="1">
              <a:lnSpc>
                <a:spcPct val="110000"/>
              </a:lnSpc>
              <a:spcBef>
                <a:spcPts val="0"/>
              </a:spcBef>
              <a:spcAft>
                <a:spcPts val="0"/>
              </a:spcAft>
              <a:buClr>
                <a:srgbClr val="C00000"/>
              </a:buClr>
              <a:buSzPct val="100000"/>
              <a:buFont typeface="Webdings" pitchFamily="18" charset="2"/>
              <a:buChar char="-"/>
              <a:defRPr/>
            </a:pPr>
            <a:r>
              <a:rPr lang="en-US" b="1" dirty="0" smtClean="0"/>
              <a:t>Intended to measure the level of cultural competencies by RW Part A sub-grantees</a:t>
            </a:r>
          </a:p>
          <a:p>
            <a:pPr marL="457200" indent="-457200" eaLnBrk="1" fontAlgn="auto" hangingPunct="1">
              <a:lnSpc>
                <a:spcPct val="110000"/>
              </a:lnSpc>
              <a:spcBef>
                <a:spcPts val="0"/>
              </a:spcBef>
              <a:spcAft>
                <a:spcPts val="0"/>
              </a:spcAft>
              <a:buClr>
                <a:srgbClr val="C00000"/>
              </a:buClr>
              <a:buSzPct val="100000"/>
              <a:buFont typeface="Webdings" pitchFamily="18" charset="2"/>
              <a:buChar char="-"/>
              <a:defRPr/>
            </a:pPr>
            <a:r>
              <a:rPr lang="en-US" b="1" dirty="0" smtClean="0"/>
              <a:t>Standardized survey developed by the National Center for Cultural Competence, Georgetown University Center for Child and Human Development</a:t>
            </a:r>
          </a:p>
          <a:p>
            <a:pPr marL="457200" indent="-457200" eaLnBrk="1" fontAlgn="auto" hangingPunct="1">
              <a:lnSpc>
                <a:spcPct val="110000"/>
              </a:lnSpc>
              <a:spcBef>
                <a:spcPts val="0"/>
              </a:spcBef>
              <a:spcAft>
                <a:spcPts val="0"/>
              </a:spcAft>
              <a:buClr>
                <a:srgbClr val="C00000"/>
              </a:buClr>
              <a:buSzPct val="100000"/>
              <a:buFont typeface="Webdings" pitchFamily="18" charset="2"/>
              <a:buChar char="-"/>
              <a:defRPr/>
            </a:pPr>
            <a:r>
              <a:rPr lang="en-US" b="1" dirty="0" smtClean="0"/>
              <a:t>Administered online to all RW Part A sub-grantees in 2011</a:t>
            </a:r>
          </a:p>
          <a:p>
            <a:pPr marL="457200" indent="-457200" eaLnBrk="1" fontAlgn="auto" hangingPunct="1">
              <a:lnSpc>
                <a:spcPct val="110000"/>
              </a:lnSpc>
              <a:spcBef>
                <a:spcPts val="0"/>
              </a:spcBef>
              <a:spcAft>
                <a:spcPts val="0"/>
              </a:spcAft>
              <a:buClr>
                <a:srgbClr val="C00000"/>
              </a:buClr>
              <a:buSzPct val="100000"/>
              <a:buFont typeface="Webdings" pitchFamily="18" charset="2"/>
              <a:buChar char="-"/>
              <a:defRPr/>
            </a:pPr>
            <a:r>
              <a:rPr lang="en-US" b="1" dirty="0" smtClean="0"/>
              <a:t>Provided a reference for task force recommendations</a:t>
            </a:r>
          </a:p>
          <a:p>
            <a:pPr marL="438912" indent="-320040" eaLnBrk="1" fontAlgn="auto" hangingPunct="1">
              <a:spcBef>
                <a:spcPts val="0"/>
              </a:spcBef>
              <a:spcAft>
                <a:spcPts val="0"/>
              </a:spcAft>
              <a:buFont typeface="Wingdings 2"/>
              <a:buChar char=""/>
              <a:defRPr/>
            </a:pPr>
            <a:endParaRPr lang="en-US" dirty="0" smtClean="0"/>
          </a:p>
          <a:p>
            <a:pPr marL="438912" indent="-320040" eaLnBrk="1" fontAlgn="auto" hangingPunct="1">
              <a:spcBef>
                <a:spcPts val="0"/>
              </a:spcBef>
              <a:spcAft>
                <a:spcPts val="0"/>
              </a:spcAft>
              <a:buFont typeface="Wingdings 2"/>
              <a:buChar char=""/>
              <a:defRPr/>
            </a:pPr>
            <a:endParaRPr lang="en-US" dirty="0" smtClean="0"/>
          </a:p>
          <a:p>
            <a:pPr marL="438912" indent="-320040" eaLnBrk="1" fontAlgn="auto" hangingPunct="1">
              <a:spcBef>
                <a:spcPts val="0"/>
              </a:spcBef>
              <a:spcAft>
                <a:spcPts val="0"/>
              </a:spcAft>
              <a:buFont typeface="Wingdings 2"/>
              <a:buChar char=""/>
              <a:defRPr/>
            </a:pPr>
            <a:endParaRPr lang="en-US" dirty="0"/>
          </a:p>
        </p:txBody>
      </p:sp>
      <p:sp>
        <p:nvSpPr>
          <p:cNvPr id="40964" name="Rectangle 1"/>
          <p:cNvSpPr>
            <a:spLocks noChangeArrowheads="1"/>
          </p:cNvSpPr>
          <p:nvPr/>
        </p:nvSpPr>
        <p:spPr bwMode="auto">
          <a:xfrm>
            <a:off x="0" y="14288"/>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tabLst>
                <a:tab pos="457200" algn="l"/>
                <a:tab pos="6457950" algn="l"/>
                <a:tab pos="6515100" algn="l"/>
                <a:tab pos="6629400" algn="r"/>
                <a:tab pos="6743700" algn="l"/>
                <a:tab pos="6915150" algn="l"/>
              </a:tabLst>
            </a:pPr>
            <a:r>
              <a:rPr lang="en-US" sz="1200">
                <a:latin typeface="Times New Roman" pitchFamily="18" charset="0"/>
                <a:ea typeface="Calibri" pitchFamily="34" charset="0"/>
                <a:cs typeface="Times New Roman" pitchFamily="18" charset="0"/>
              </a:rPr>
              <a:t>15 Ryan White Part A providers, four Minority AIDS Initiative (MAI) providers, and six HOPWA providers.  </a:t>
            </a:r>
            <a:endParaRPr lang="en-US">
              <a:ea typeface="Calibri" pitchFamily="34" charset="0"/>
              <a:cs typeface="Times New Roman" pitchFamily="18" charset="0"/>
            </a:endParaRPr>
          </a:p>
        </p:txBody>
      </p:sp>
      <p:pic>
        <p:nvPicPr>
          <p:cNvPr id="40965"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pPr>
              <a:defRPr/>
            </a:pPr>
            <a:fld id="{2CAD5CDD-4C93-487B-A75A-40C189488096}" type="slidenum">
              <a:rPr lang="en-US" smtClean="0"/>
              <a:pPr>
                <a:defRPr/>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3"/>
          <p:cNvSpPr>
            <a:spLocks noGrp="1"/>
          </p:cNvSpPr>
          <p:nvPr>
            <p:ph type="title"/>
          </p:nvPr>
        </p:nvSpPr>
        <p:spPr/>
        <p:txBody>
          <a:bodyPr>
            <a:normAutofit fontScale="90000"/>
          </a:bodyPr>
          <a:lstStyle/>
          <a:p>
            <a:pPr eaLnBrk="1" fontAlgn="auto" hangingPunct="1">
              <a:spcAft>
                <a:spcPts val="0"/>
              </a:spcAft>
              <a:defRPr/>
            </a:pPr>
            <a:r>
              <a:rPr lang="en-US" sz="4000" dirty="0" smtClean="0">
                <a:solidFill>
                  <a:schemeClr val="accent1">
                    <a:satMod val="150000"/>
                  </a:schemeClr>
                </a:solidFill>
              </a:rPr>
              <a:t>CLCPA</a:t>
            </a:r>
            <a:br>
              <a:rPr lang="en-US" sz="4000" dirty="0" smtClean="0">
                <a:solidFill>
                  <a:schemeClr val="accent1">
                    <a:satMod val="150000"/>
                  </a:schemeClr>
                </a:solidFill>
              </a:rPr>
            </a:br>
            <a:r>
              <a:rPr lang="en-US" sz="4000" dirty="0" smtClean="0">
                <a:solidFill>
                  <a:schemeClr val="accent1">
                    <a:satMod val="150000"/>
                  </a:schemeClr>
                </a:solidFill>
              </a:rPr>
              <a:t>MAJOR AREAS OF INVESTIGATION</a:t>
            </a:r>
          </a:p>
        </p:txBody>
      </p:sp>
      <p:sp>
        <p:nvSpPr>
          <p:cNvPr id="6" name="Content Placeholder 5"/>
          <p:cNvSpPr>
            <a:spLocks noGrp="1"/>
          </p:cNvSpPr>
          <p:nvPr>
            <p:ph idx="1"/>
          </p:nvPr>
        </p:nvSpPr>
        <p:spPr>
          <a:xfrm>
            <a:off x="457200" y="1752600"/>
            <a:ext cx="8229600" cy="4800600"/>
          </a:xfrm>
        </p:spPr>
        <p:txBody>
          <a:bodyPr rtlCol="0">
            <a:normAutofit lnSpcReduction="10000"/>
          </a:bodyPr>
          <a:lstStyle/>
          <a:p>
            <a:pPr marL="457200" indent="-457200" eaLnBrk="1" fontAlgn="auto" hangingPunct="1">
              <a:spcBef>
                <a:spcPts val="0"/>
              </a:spcBef>
              <a:spcAft>
                <a:spcPts val="0"/>
              </a:spcAft>
              <a:buClr>
                <a:srgbClr val="C00000"/>
              </a:buClr>
              <a:buSzPct val="100000"/>
              <a:buFont typeface="Webdings" pitchFamily="18" charset="2"/>
              <a:buChar char="-"/>
              <a:tabLst>
                <a:tab pos="457200" algn="l"/>
              </a:tabLst>
              <a:defRPr/>
            </a:pPr>
            <a:r>
              <a:rPr lang="en-US" sz="2800" b="1" dirty="0" smtClean="0"/>
              <a:t>Respondent Demographics</a:t>
            </a:r>
          </a:p>
          <a:p>
            <a:pPr marL="457200" indent="-457200" eaLnBrk="1" fontAlgn="auto" hangingPunct="1">
              <a:spcBef>
                <a:spcPts val="0"/>
              </a:spcBef>
              <a:spcAft>
                <a:spcPts val="0"/>
              </a:spcAft>
              <a:buClr>
                <a:srgbClr val="C00000"/>
              </a:buClr>
              <a:buSzPct val="100000"/>
              <a:buFont typeface="Webdings" pitchFamily="18" charset="2"/>
              <a:buChar char="-"/>
              <a:tabLst>
                <a:tab pos="457200" algn="l"/>
              </a:tabLst>
              <a:defRPr/>
            </a:pPr>
            <a:r>
              <a:rPr lang="en-US" sz="2800" b="1" dirty="0" smtClean="0"/>
              <a:t>General Knowledge Questions</a:t>
            </a:r>
          </a:p>
          <a:p>
            <a:pPr marL="996696" lvl="2" indent="-457200" eaLnBrk="1" fontAlgn="auto" hangingPunct="1">
              <a:spcAft>
                <a:spcPts val="0"/>
              </a:spcAft>
              <a:buClr>
                <a:srgbClr val="C00000"/>
              </a:buClr>
              <a:buSzPct val="100000"/>
              <a:buFont typeface="+mj-lt"/>
              <a:buAutoNum type="arabicPeriod"/>
              <a:tabLst>
                <a:tab pos="457200" algn="l"/>
              </a:tabLst>
              <a:defRPr/>
            </a:pPr>
            <a:r>
              <a:rPr lang="en-US" sz="2800" b="1" dirty="0" smtClean="0"/>
              <a:t>Knowledge of Diverse Communities</a:t>
            </a:r>
          </a:p>
          <a:p>
            <a:pPr marL="996696" lvl="2" indent="-457200" eaLnBrk="1" fontAlgn="auto" hangingPunct="1">
              <a:spcAft>
                <a:spcPts val="0"/>
              </a:spcAft>
              <a:buClr>
                <a:srgbClr val="C00000"/>
              </a:buClr>
              <a:buSzPct val="100000"/>
              <a:buFont typeface="+mj-lt"/>
              <a:buAutoNum type="arabicPeriod"/>
              <a:tabLst>
                <a:tab pos="457200" algn="l"/>
              </a:tabLst>
              <a:defRPr/>
            </a:pPr>
            <a:r>
              <a:rPr lang="en-US" sz="2800" b="1" dirty="0" smtClean="0"/>
              <a:t>Organizational Philosophy</a:t>
            </a:r>
          </a:p>
          <a:p>
            <a:pPr marL="996696" lvl="2" indent="-457200" eaLnBrk="1" fontAlgn="auto" hangingPunct="1">
              <a:spcAft>
                <a:spcPts val="0"/>
              </a:spcAft>
              <a:buClr>
                <a:srgbClr val="C00000"/>
              </a:buClr>
              <a:buSzPct val="100000"/>
              <a:buFont typeface="+mj-lt"/>
              <a:buAutoNum type="arabicPeriod"/>
              <a:tabLst>
                <a:tab pos="457200" algn="l"/>
              </a:tabLst>
              <a:defRPr/>
            </a:pPr>
            <a:r>
              <a:rPr lang="en-US" sz="2800" b="1" dirty="0" smtClean="0"/>
              <a:t>Personal Involvement in Diverse Communities</a:t>
            </a:r>
          </a:p>
          <a:p>
            <a:pPr marL="996696" lvl="2" indent="-457200" eaLnBrk="1" fontAlgn="auto" hangingPunct="1">
              <a:spcAft>
                <a:spcPts val="0"/>
              </a:spcAft>
              <a:buClr>
                <a:srgbClr val="C00000"/>
              </a:buClr>
              <a:buSzPct val="100000"/>
              <a:buFont typeface="+mj-lt"/>
              <a:buAutoNum type="arabicPeriod"/>
              <a:tabLst>
                <a:tab pos="457200" algn="l"/>
              </a:tabLst>
              <a:defRPr/>
            </a:pPr>
            <a:r>
              <a:rPr lang="en-US" sz="2800" b="1" dirty="0" smtClean="0"/>
              <a:t>Resources and Linkages</a:t>
            </a:r>
          </a:p>
          <a:p>
            <a:pPr marL="996696" lvl="2" indent="-457200" eaLnBrk="1" fontAlgn="auto" hangingPunct="1">
              <a:spcAft>
                <a:spcPts val="0"/>
              </a:spcAft>
              <a:buClr>
                <a:srgbClr val="C00000"/>
              </a:buClr>
              <a:buSzPct val="100000"/>
              <a:buFont typeface="+mj-lt"/>
              <a:buAutoNum type="arabicPeriod"/>
              <a:tabLst>
                <a:tab pos="457200" algn="l"/>
              </a:tabLst>
              <a:defRPr/>
            </a:pPr>
            <a:r>
              <a:rPr lang="en-US" sz="2800" b="1" dirty="0" smtClean="0"/>
              <a:t>Human Resources</a:t>
            </a:r>
          </a:p>
          <a:p>
            <a:pPr marL="996696" lvl="2" indent="-457200" eaLnBrk="1" fontAlgn="auto" hangingPunct="1">
              <a:spcAft>
                <a:spcPts val="0"/>
              </a:spcAft>
              <a:buClr>
                <a:srgbClr val="C00000"/>
              </a:buClr>
              <a:buSzPct val="100000"/>
              <a:buFont typeface="+mj-lt"/>
              <a:buAutoNum type="arabicPeriod"/>
              <a:tabLst>
                <a:tab pos="457200" algn="l"/>
              </a:tabLst>
              <a:defRPr/>
            </a:pPr>
            <a:r>
              <a:rPr lang="en-US" sz="2800" b="1" dirty="0" smtClean="0"/>
              <a:t>Service Practice</a:t>
            </a:r>
          </a:p>
          <a:p>
            <a:pPr marL="996696" lvl="2" indent="-457200" eaLnBrk="1" fontAlgn="auto" hangingPunct="1">
              <a:spcAft>
                <a:spcPts val="0"/>
              </a:spcAft>
              <a:buClr>
                <a:srgbClr val="C00000"/>
              </a:buClr>
              <a:buSzPct val="100000"/>
              <a:buFont typeface="+mj-lt"/>
              <a:buAutoNum type="arabicPeriod"/>
              <a:tabLst>
                <a:tab pos="457200" algn="l"/>
              </a:tabLst>
              <a:defRPr/>
            </a:pPr>
            <a:r>
              <a:rPr lang="en-US" sz="2800" b="1" dirty="0" smtClean="0"/>
              <a:t>Engagement in Diverse Communities</a:t>
            </a:r>
          </a:p>
          <a:p>
            <a:pPr marL="457200" indent="-457200" eaLnBrk="1" fontAlgn="auto" hangingPunct="1">
              <a:spcBef>
                <a:spcPts val="0"/>
              </a:spcBef>
              <a:spcAft>
                <a:spcPts val="0"/>
              </a:spcAft>
              <a:buClr>
                <a:srgbClr val="C00000"/>
              </a:buClr>
              <a:buSzPct val="100000"/>
              <a:buFont typeface="Webdings" pitchFamily="18" charset="2"/>
              <a:buChar char="-"/>
              <a:tabLst>
                <a:tab pos="457200" algn="l"/>
              </a:tabLst>
              <a:defRPr/>
            </a:pPr>
            <a:r>
              <a:rPr lang="en-US" sz="2800" b="1" dirty="0" smtClean="0"/>
              <a:t>Supporting Policies</a:t>
            </a:r>
          </a:p>
          <a:p>
            <a:pPr marL="438912" indent="-320040" eaLnBrk="1" fontAlgn="auto" hangingPunct="1">
              <a:spcBef>
                <a:spcPts val="0"/>
              </a:spcBef>
              <a:spcAft>
                <a:spcPts val="0"/>
              </a:spcAft>
              <a:buFont typeface="Wingdings 2"/>
              <a:buChar char=""/>
              <a:defRPr/>
            </a:pPr>
            <a:endParaRPr lang="en-US" dirty="0" smtClean="0"/>
          </a:p>
          <a:p>
            <a:pPr marL="438912" indent="-320040" eaLnBrk="1" fontAlgn="auto" hangingPunct="1">
              <a:spcBef>
                <a:spcPts val="0"/>
              </a:spcBef>
              <a:spcAft>
                <a:spcPts val="0"/>
              </a:spcAft>
              <a:buFont typeface="Wingdings 2"/>
              <a:buChar char=""/>
              <a:defRPr/>
            </a:pPr>
            <a:endParaRPr lang="en-US" dirty="0"/>
          </a:p>
        </p:txBody>
      </p:sp>
      <p:sp>
        <p:nvSpPr>
          <p:cNvPr id="41988" name="Rectangle 1"/>
          <p:cNvSpPr>
            <a:spLocks noChangeArrowheads="1"/>
          </p:cNvSpPr>
          <p:nvPr/>
        </p:nvSpPr>
        <p:spPr bwMode="auto">
          <a:xfrm>
            <a:off x="0" y="14288"/>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tabLst>
                <a:tab pos="457200" algn="l"/>
                <a:tab pos="6457950" algn="l"/>
                <a:tab pos="6515100" algn="l"/>
                <a:tab pos="6629400" algn="r"/>
                <a:tab pos="6743700" algn="l"/>
                <a:tab pos="6915150" algn="l"/>
              </a:tabLst>
            </a:pPr>
            <a:r>
              <a:rPr lang="en-US" sz="1200">
                <a:latin typeface="Times New Roman" pitchFamily="18" charset="0"/>
                <a:ea typeface="Calibri" pitchFamily="34" charset="0"/>
                <a:cs typeface="Times New Roman" pitchFamily="18" charset="0"/>
              </a:rPr>
              <a:t>15 Ryan White Part A providers, four Minority AIDS Initiative (MAI) providers, and six HOPWA providers.  </a:t>
            </a:r>
            <a:endParaRPr lang="en-US">
              <a:ea typeface="Calibri" pitchFamily="34" charset="0"/>
              <a:cs typeface="Times New Roman" pitchFamily="18" charset="0"/>
            </a:endParaRPr>
          </a:p>
        </p:txBody>
      </p:sp>
      <p:pic>
        <p:nvPicPr>
          <p:cNvPr id="41989"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pPr>
              <a:defRPr/>
            </a:pPr>
            <a:fld id="{5D2DF007-3952-4C1D-A7FC-711C16373AAF}" type="slidenum">
              <a:rPr lang="en-US" smtClean="0"/>
              <a:pPr>
                <a:defRPr/>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3"/>
          <p:cNvSpPr>
            <a:spLocks noGrp="1"/>
          </p:cNvSpPr>
          <p:nvPr>
            <p:ph type="title"/>
          </p:nvPr>
        </p:nvSpPr>
        <p:spPr/>
        <p:txBody>
          <a:bodyPr>
            <a:normAutofit fontScale="90000"/>
          </a:bodyPr>
          <a:lstStyle/>
          <a:p>
            <a:pPr eaLnBrk="1" fontAlgn="auto" hangingPunct="1">
              <a:spcAft>
                <a:spcPts val="0"/>
              </a:spcAft>
              <a:defRPr/>
            </a:pPr>
            <a:r>
              <a:rPr lang="en-US" sz="4000" dirty="0" smtClean="0">
                <a:solidFill>
                  <a:schemeClr val="accent1">
                    <a:satMod val="150000"/>
                  </a:schemeClr>
                </a:solidFill>
              </a:rPr>
              <a:t>SURVEY SAMPLE</a:t>
            </a:r>
            <a:br>
              <a:rPr lang="en-US" sz="4000" dirty="0" smtClean="0">
                <a:solidFill>
                  <a:schemeClr val="accent1">
                    <a:satMod val="150000"/>
                  </a:schemeClr>
                </a:solidFill>
              </a:rPr>
            </a:br>
            <a:r>
              <a:rPr lang="en-US" sz="4000" dirty="0" smtClean="0">
                <a:solidFill>
                  <a:schemeClr val="accent1">
                    <a:satMod val="150000"/>
                  </a:schemeClr>
                </a:solidFill>
              </a:rPr>
              <a:t>March 8-29, 2011</a:t>
            </a:r>
          </a:p>
        </p:txBody>
      </p:sp>
      <p:sp>
        <p:nvSpPr>
          <p:cNvPr id="6" name="Content Placeholder 5"/>
          <p:cNvSpPr>
            <a:spLocks noGrp="1"/>
          </p:cNvSpPr>
          <p:nvPr>
            <p:ph idx="1"/>
          </p:nvPr>
        </p:nvSpPr>
        <p:spPr>
          <a:xfrm>
            <a:off x="457200" y="1752600"/>
            <a:ext cx="8229600" cy="4800600"/>
          </a:xfrm>
        </p:spPr>
        <p:txBody>
          <a:bodyPr rtlCol="0">
            <a:normAutofit/>
          </a:bodyPr>
          <a:lstStyle/>
          <a:p>
            <a:pPr marL="457200" indent="-457200" eaLnBrk="1" fontAlgn="auto" hangingPunct="1">
              <a:spcBef>
                <a:spcPts val="600"/>
              </a:spcBef>
              <a:spcAft>
                <a:spcPts val="600"/>
              </a:spcAft>
              <a:buClr>
                <a:srgbClr val="C00000"/>
              </a:buClr>
              <a:buSzPct val="100000"/>
              <a:buFont typeface="Webdings" pitchFamily="18" charset="2"/>
              <a:buChar char="-"/>
              <a:defRPr/>
            </a:pPr>
            <a:r>
              <a:rPr lang="en-US" b="1" dirty="0" smtClean="0"/>
              <a:t>15 out of 17 Ryan White Part A Providers</a:t>
            </a:r>
          </a:p>
          <a:p>
            <a:pPr marL="457200" indent="-457200" eaLnBrk="1" fontAlgn="auto" hangingPunct="1">
              <a:spcBef>
                <a:spcPts val="600"/>
              </a:spcBef>
              <a:spcAft>
                <a:spcPts val="600"/>
              </a:spcAft>
              <a:buClr>
                <a:srgbClr val="C00000"/>
              </a:buClr>
              <a:buSzPct val="100000"/>
              <a:buFont typeface="Webdings" pitchFamily="18" charset="2"/>
              <a:buChar char="-"/>
              <a:defRPr/>
            </a:pPr>
            <a:r>
              <a:rPr lang="en-US" b="1" dirty="0" smtClean="0"/>
              <a:t>42 Individual Respondents</a:t>
            </a:r>
          </a:p>
          <a:p>
            <a:pPr marL="457200" indent="-457200" eaLnBrk="1" fontAlgn="auto" hangingPunct="1">
              <a:spcBef>
                <a:spcPts val="600"/>
              </a:spcBef>
              <a:spcAft>
                <a:spcPts val="600"/>
              </a:spcAft>
              <a:buClr>
                <a:srgbClr val="C00000"/>
              </a:buClr>
              <a:buSzPct val="100000"/>
              <a:buFont typeface="Webdings" pitchFamily="18" charset="2"/>
              <a:buChar char="-"/>
              <a:defRPr/>
            </a:pPr>
            <a:r>
              <a:rPr lang="en-US" b="1" dirty="0" smtClean="0"/>
              <a:t>1 Board Member</a:t>
            </a:r>
          </a:p>
          <a:p>
            <a:pPr marL="457200" indent="-457200" eaLnBrk="1" fontAlgn="auto" hangingPunct="1">
              <a:spcBef>
                <a:spcPts val="600"/>
              </a:spcBef>
              <a:spcAft>
                <a:spcPts val="600"/>
              </a:spcAft>
              <a:buClr>
                <a:srgbClr val="C00000"/>
              </a:buClr>
              <a:buSzPct val="100000"/>
              <a:buFont typeface="Webdings" pitchFamily="18" charset="2"/>
              <a:buChar char="-"/>
              <a:defRPr/>
            </a:pPr>
            <a:r>
              <a:rPr lang="en-US" b="1" dirty="0" smtClean="0"/>
              <a:t>12 Administrators</a:t>
            </a:r>
          </a:p>
          <a:p>
            <a:pPr marL="457200" indent="-457200" eaLnBrk="1" fontAlgn="auto" hangingPunct="1">
              <a:spcBef>
                <a:spcPts val="600"/>
              </a:spcBef>
              <a:spcAft>
                <a:spcPts val="600"/>
              </a:spcAft>
              <a:buClr>
                <a:srgbClr val="C00000"/>
              </a:buClr>
              <a:buSzPct val="100000"/>
              <a:buFont typeface="Webdings" pitchFamily="18" charset="2"/>
              <a:buChar char="-"/>
              <a:defRPr/>
            </a:pPr>
            <a:r>
              <a:rPr lang="en-US" b="1" dirty="0" smtClean="0"/>
              <a:t>16 Direct Service Providers</a:t>
            </a:r>
          </a:p>
          <a:p>
            <a:pPr marL="457200" indent="-457200" eaLnBrk="1" fontAlgn="auto" hangingPunct="1">
              <a:spcBef>
                <a:spcPts val="600"/>
              </a:spcBef>
              <a:spcAft>
                <a:spcPts val="600"/>
              </a:spcAft>
              <a:buClr>
                <a:srgbClr val="C00000"/>
              </a:buClr>
              <a:buSzPct val="100000"/>
              <a:buFont typeface="Webdings" pitchFamily="18" charset="2"/>
              <a:buChar char="-"/>
              <a:defRPr/>
            </a:pPr>
            <a:r>
              <a:rPr lang="en-US" b="1" dirty="0" smtClean="0"/>
              <a:t>13 Other (clerical, lab, reception, etc</a:t>
            </a:r>
            <a:r>
              <a:rPr lang="en-US" b="1" dirty="0" smtClean="0">
                <a:solidFill>
                  <a:schemeClr val="tx2"/>
                </a:solidFill>
              </a:rPr>
              <a:t>.)</a:t>
            </a:r>
            <a:endParaRPr lang="en-US" dirty="0" smtClean="0"/>
          </a:p>
          <a:p>
            <a:pPr marL="438912" indent="-320040" eaLnBrk="1" fontAlgn="auto" hangingPunct="1">
              <a:spcBef>
                <a:spcPts val="0"/>
              </a:spcBef>
              <a:spcAft>
                <a:spcPts val="0"/>
              </a:spcAft>
              <a:buFont typeface="Wingdings 2"/>
              <a:buChar char=""/>
              <a:defRPr/>
            </a:pPr>
            <a:endParaRPr lang="en-US" dirty="0"/>
          </a:p>
        </p:txBody>
      </p:sp>
      <p:sp>
        <p:nvSpPr>
          <p:cNvPr id="43012" name="Rectangle 1"/>
          <p:cNvSpPr>
            <a:spLocks noChangeArrowheads="1"/>
          </p:cNvSpPr>
          <p:nvPr/>
        </p:nvSpPr>
        <p:spPr bwMode="auto">
          <a:xfrm>
            <a:off x="0" y="14288"/>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tabLst>
                <a:tab pos="457200" algn="l"/>
                <a:tab pos="6457950" algn="l"/>
                <a:tab pos="6515100" algn="l"/>
                <a:tab pos="6629400" algn="r"/>
                <a:tab pos="6743700" algn="l"/>
                <a:tab pos="6915150" algn="l"/>
              </a:tabLst>
            </a:pPr>
            <a:r>
              <a:rPr lang="en-US" sz="1200">
                <a:latin typeface="Times New Roman" pitchFamily="18" charset="0"/>
                <a:ea typeface="Calibri" pitchFamily="34" charset="0"/>
                <a:cs typeface="Times New Roman" pitchFamily="18" charset="0"/>
              </a:rPr>
              <a:t>15 Ryan White Part A providers, four Minority AIDS Initiative (MAI) providers, and six HOPWA providers.  </a:t>
            </a:r>
            <a:endParaRPr lang="en-US">
              <a:ea typeface="Calibri" pitchFamily="34" charset="0"/>
              <a:cs typeface="Times New Roman" pitchFamily="18" charset="0"/>
            </a:endParaRPr>
          </a:p>
        </p:txBody>
      </p:sp>
      <p:pic>
        <p:nvPicPr>
          <p:cNvPr id="43013"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pPr>
              <a:defRPr/>
            </a:pPr>
            <a:fld id="{DE4D453E-3954-4ED5-BD22-B89C48AE5509}" type="slidenum">
              <a:rPr lang="en-US" smtClean="0"/>
              <a:pPr>
                <a:defRPr/>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3"/>
          <p:cNvSpPr>
            <a:spLocks noGrp="1"/>
          </p:cNvSpPr>
          <p:nvPr>
            <p:ph type="title"/>
          </p:nvPr>
        </p:nvSpPr>
        <p:spPr/>
        <p:txBody>
          <a:bodyPr/>
          <a:lstStyle/>
          <a:p>
            <a:pPr eaLnBrk="1" fontAlgn="auto" hangingPunct="1">
              <a:spcAft>
                <a:spcPts val="0"/>
              </a:spcAft>
              <a:defRPr/>
            </a:pPr>
            <a:r>
              <a:rPr lang="en-US" sz="4000" dirty="0" smtClean="0">
                <a:solidFill>
                  <a:schemeClr val="accent1">
                    <a:satMod val="150000"/>
                  </a:schemeClr>
                </a:solidFill>
              </a:rPr>
              <a:t>MAJOR OBSERVATIONS</a:t>
            </a:r>
          </a:p>
        </p:txBody>
      </p:sp>
      <p:sp>
        <p:nvSpPr>
          <p:cNvPr id="44035" name="Content Placeholder 5"/>
          <p:cNvSpPr>
            <a:spLocks noGrp="1"/>
          </p:cNvSpPr>
          <p:nvPr>
            <p:ph idx="1"/>
          </p:nvPr>
        </p:nvSpPr>
        <p:spPr>
          <a:xfrm>
            <a:off x="457200" y="1981200"/>
            <a:ext cx="8229600" cy="4572000"/>
          </a:xfrm>
        </p:spPr>
        <p:txBody>
          <a:bodyPr/>
          <a:lstStyle/>
          <a:p>
            <a:pPr marL="400050" indent="-400050" eaLnBrk="1" hangingPunct="1">
              <a:spcBef>
                <a:spcPts val="600"/>
              </a:spcBef>
              <a:spcAft>
                <a:spcPts val="600"/>
              </a:spcAft>
              <a:buClr>
                <a:srgbClr val="C00000"/>
              </a:buClr>
              <a:buSzPct val="100000"/>
              <a:buFont typeface="Webdings" pitchFamily="18" charset="2"/>
              <a:buChar char="-"/>
            </a:pPr>
            <a:r>
              <a:rPr lang="en-US" b="1" smtClean="0"/>
              <a:t>In general, providers have acknowledged and are working toward proficiencies in cultural competencies</a:t>
            </a:r>
          </a:p>
          <a:p>
            <a:pPr marL="400050" indent="-400050" eaLnBrk="1" hangingPunct="1">
              <a:spcBef>
                <a:spcPts val="600"/>
              </a:spcBef>
              <a:spcAft>
                <a:spcPts val="600"/>
              </a:spcAft>
              <a:buClr>
                <a:srgbClr val="C00000"/>
              </a:buClr>
              <a:buSzPct val="100000"/>
              <a:buFont typeface="Webdings" pitchFamily="18" charset="2"/>
              <a:buChar char="-"/>
            </a:pPr>
            <a:r>
              <a:rPr lang="en-US" b="1" smtClean="0"/>
              <a:t>Some knowledge gaps are apparent</a:t>
            </a:r>
            <a:endParaRPr lang="en-US" smtClean="0"/>
          </a:p>
        </p:txBody>
      </p:sp>
      <p:sp>
        <p:nvSpPr>
          <p:cNvPr id="44036" name="Rectangle 1"/>
          <p:cNvSpPr>
            <a:spLocks noChangeArrowheads="1"/>
          </p:cNvSpPr>
          <p:nvPr/>
        </p:nvSpPr>
        <p:spPr bwMode="auto">
          <a:xfrm>
            <a:off x="0" y="14288"/>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tabLst>
                <a:tab pos="457200" algn="l"/>
                <a:tab pos="6457950" algn="l"/>
                <a:tab pos="6515100" algn="l"/>
                <a:tab pos="6629400" algn="r"/>
                <a:tab pos="6743700" algn="l"/>
                <a:tab pos="6915150" algn="l"/>
              </a:tabLst>
            </a:pPr>
            <a:r>
              <a:rPr lang="en-US" sz="1200">
                <a:latin typeface="Times New Roman" pitchFamily="18" charset="0"/>
                <a:ea typeface="Calibri" pitchFamily="34" charset="0"/>
                <a:cs typeface="Times New Roman" pitchFamily="18" charset="0"/>
              </a:rPr>
              <a:t>15 Ryan White Part A providers, four Minority AIDS Initiative (MAI) providers, and six HOPWA providers.  </a:t>
            </a:r>
            <a:endParaRPr lang="en-US">
              <a:ea typeface="Calibri" pitchFamily="34" charset="0"/>
              <a:cs typeface="Times New Roman" pitchFamily="18" charset="0"/>
            </a:endParaRPr>
          </a:p>
        </p:txBody>
      </p:sp>
      <p:pic>
        <p:nvPicPr>
          <p:cNvPr id="44037"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pPr>
              <a:defRPr/>
            </a:pPr>
            <a:fld id="{E7A4F8E5-F356-466D-8C46-87C44436A72F}" type="slidenum">
              <a:rPr lang="en-US" smtClean="0"/>
              <a:pPr>
                <a:defRPr/>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3"/>
          <p:cNvSpPr>
            <a:spLocks noGrp="1"/>
          </p:cNvSpPr>
          <p:nvPr>
            <p:ph type="title"/>
          </p:nvPr>
        </p:nvSpPr>
        <p:spPr/>
        <p:txBody>
          <a:bodyPr>
            <a:normAutofit fontScale="90000"/>
          </a:bodyPr>
          <a:lstStyle/>
          <a:p>
            <a:pPr eaLnBrk="1" fontAlgn="auto" hangingPunct="1">
              <a:spcAft>
                <a:spcPts val="0"/>
              </a:spcAft>
              <a:defRPr/>
            </a:pPr>
            <a:r>
              <a:rPr lang="en-US" sz="4000" dirty="0" smtClean="0">
                <a:solidFill>
                  <a:schemeClr val="accent1">
                    <a:satMod val="150000"/>
                  </a:schemeClr>
                </a:solidFill>
              </a:rPr>
              <a:t>MAJOR OBSERVATIONS</a:t>
            </a:r>
            <a:br>
              <a:rPr lang="en-US" sz="4000" dirty="0" smtClean="0">
                <a:solidFill>
                  <a:schemeClr val="accent1">
                    <a:satMod val="150000"/>
                  </a:schemeClr>
                </a:solidFill>
              </a:rPr>
            </a:br>
            <a:r>
              <a:rPr lang="en-US" sz="4000" dirty="0" smtClean="0">
                <a:solidFill>
                  <a:schemeClr val="accent1">
                    <a:satMod val="150000"/>
                  </a:schemeClr>
                </a:solidFill>
              </a:rPr>
              <a:t>Strengths</a:t>
            </a:r>
          </a:p>
        </p:txBody>
      </p:sp>
      <p:sp>
        <p:nvSpPr>
          <p:cNvPr id="45059" name="Content Placeholder 5"/>
          <p:cNvSpPr>
            <a:spLocks noGrp="1"/>
          </p:cNvSpPr>
          <p:nvPr>
            <p:ph idx="1"/>
          </p:nvPr>
        </p:nvSpPr>
        <p:spPr>
          <a:xfrm>
            <a:off x="457200" y="1981200"/>
            <a:ext cx="8229600" cy="4572000"/>
          </a:xfrm>
        </p:spPr>
        <p:txBody>
          <a:bodyPr/>
          <a:lstStyle/>
          <a:p>
            <a:pPr marL="457200" indent="-457200" eaLnBrk="1" hangingPunct="1">
              <a:spcBef>
                <a:spcPts val="600"/>
              </a:spcBef>
              <a:spcAft>
                <a:spcPts val="600"/>
              </a:spcAft>
              <a:buClr>
                <a:srgbClr val="C00000"/>
              </a:buClr>
              <a:buSzPct val="100000"/>
              <a:buFont typeface="Webdings" pitchFamily="18" charset="2"/>
              <a:buChar char="-"/>
            </a:pPr>
            <a:r>
              <a:rPr lang="en-US" b="1" smtClean="0"/>
              <a:t>Knowledge of diverse communities, especially with African-American and Latino communities</a:t>
            </a:r>
          </a:p>
          <a:p>
            <a:pPr marL="457200" indent="-457200" eaLnBrk="1" hangingPunct="1">
              <a:spcBef>
                <a:spcPts val="600"/>
              </a:spcBef>
              <a:spcAft>
                <a:spcPts val="600"/>
              </a:spcAft>
              <a:buClr>
                <a:srgbClr val="C00000"/>
              </a:buClr>
              <a:buSzPct val="100000"/>
              <a:buFont typeface="Webdings" pitchFamily="18" charset="2"/>
              <a:buChar char="-"/>
            </a:pPr>
            <a:r>
              <a:rPr lang="en-US" b="1" smtClean="0"/>
              <a:t>Language proficiencies, especially Spanish</a:t>
            </a:r>
          </a:p>
          <a:p>
            <a:pPr marL="457200" indent="-457200" eaLnBrk="1" hangingPunct="1">
              <a:spcBef>
                <a:spcPts val="600"/>
              </a:spcBef>
              <a:spcAft>
                <a:spcPts val="600"/>
              </a:spcAft>
              <a:buClr>
                <a:srgbClr val="C00000"/>
              </a:buClr>
              <a:buSzPct val="100000"/>
              <a:buFont typeface="Webdings" pitchFamily="18" charset="2"/>
              <a:buChar char="-"/>
            </a:pPr>
            <a:r>
              <a:rPr lang="en-US" b="1" smtClean="0"/>
              <a:t>Regulation compliance and protocols</a:t>
            </a:r>
          </a:p>
          <a:p>
            <a:pPr marL="457200" indent="-457200" eaLnBrk="1" hangingPunct="1">
              <a:spcBef>
                <a:spcPts val="600"/>
              </a:spcBef>
              <a:spcAft>
                <a:spcPts val="600"/>
              </a:spcAft>
              <a:buClr>
                <a:srgbClr val="C00000"/>
              </a:buClr>
              <a:buSzPct val="100000"/>
              <a:buFont typeface="Webdings" pitchFamily="18" charset="2"/>
              <a:buChar char="-"/>
            </a:pPr>
            <a:r>
              <a:rPr lang="en-US" b="1" smtClean="0"/>
              <a:t>Commitment </a:t>
            </a:r>
          </a:p>
        </p:txBody>
      </p:sp>
      <p:sp>
        <p:nvSpPr>
          <p:cNvPr id="45060" name="Rectangle 1"/>
          <p:cNvSpPr>
            <a:spLocks noChangeArrowheads="1"/>
          </p:cNvSpPr>
          <p:nvPr/>
        </p:nvSpPr>
        <p:spPr bwMode="auto">
          <a:xfrm>
            <a:off x="0" y="14288"/>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tabLst>
                <a:tab pos="457200" algn="l"/>
                <a:tab pos="6457950" algn="l"/>
                <a:tab pos="6515100" algn="l"/>
                <a:tab pos="6629400" algn="r"/>
                <a:tab pos="6743700" algn="l"/>
                <a:tab pos="6915150" algn="l"/>
              </a:tabLst>
            </a:pPr>
            <a:r>
              <a:rPr lang="en-US" sz="1200">
                <a:latin typeface="Times New Roman" pitchFamily="18" charset="0"/>
                <a:ea typeface="Calibri" pitchFamily="34" charset="0"/>
                <a:cs typeface="Times New Roman" pitchFamily="18" charset="0"/>
              </a:rPr>
              <a:t>15 Ryan White Part A providers, four Minority AIDS Initiative (MAI) providers, and six HOPWA providers.  </a:t>
            </a:r>
            <a:endParaRPr lang="en-US">
              <a:ea typeface="Calibri" pitchFamily="34" charset="0"/>
              <a:cs typeface="Times New Roman" pitchFamily="18" charset="0"/>
            </a:endParaRPr>
          </a:p>
        </p:txBody>
      </p:sp>
      <p:pic>
        <p:nvPicPr>
          <p:cNvPr id="45061"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pPr>
              <a:defRPr/>
            </a:pPr>
            <a:fld id="{C396C59E-614C-4AE8-93BA-0CD8DEF248F7}" type="slidenum">
              <a:rPr lang="en-US" smtClean="0"/>
              <a:pPr>
                <a:defRPr/>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3"/>
          <p:cNvSpPr>
            <a:spLocks noGrp="1"/>
          </p:cNvSpPr>
          <p:nvPr>
            <p:ph type="title"/>
          </p:nvPr>
        </p:nvSpPr>
        <p:spPr/>
        <p:txBody>
          <a:bodyPr>
            <a:normAutofit fontScale="90000"/>
          </a:bodyPr>
          <a:lstStyle/>
          <a:p>
            <a:pPr eaLnBrk="1" fontAlgn="auto" hangingPunct="1">
              <a:spcAft>
                <a:spcPts val="0"/>
              </a:spcAft>
              <a:defRPr/>
            </a:pPr>
            <a:r>
              <a:rPr lang="en-US" sz="4000" dirty="0" smtClean="0">
                <a:solidFill>
                  <a:schemeClr val="accent1">
                    <a:satMod val="150000"/>
                  </a:schemeClr>
                </a:solidFill>
              </a:rPr>
              <a:t>MAJOR OBSERVATIONS</a:t>
            </a:r>
            <a:br>
              <a:rPr lang="en-US" sz="4000" dirty="0" smtClean="0">
                <a:solidFill>
                  <a:schemeClr val="accent1">
                    <a:satMod val="150000"/>
                  </a:schemeClr>
                </a:solidFill>
              </a:rPr>
            </a:br>
            <a:r>
              <a:rPr lang="en-US" sz="4000" dirty="0" smtClean="0">
                <a:solidFill>
                  <a:schemeClr val="accent1">
                    <a:satMod val="150000"/>
                  </a:schemeClr>
                </a:solidFill>
              </a:rPr>
              <a:t>Weaknesses</a:t>
            </a:r>
          </a:p>
        </p:txBody>
      </p:sp>
      <p:sp>
        <p:nvSpPr>
          <p:cNvPr id="46083" name="Content Placeholder 5"/>
          <p:cNvSpPr>
            <a:spLocks noGrp="1"/>
          </p:cNvSpPr>
          <p:nvPr>
            <p:ph idx="1"/>
          </p:nvPr>
        </p:nvSpPr>
        <p:spPr>
          <a:xfrm>
            <a:off x="457200" y="1981200"/>
            <a:ext cx="8229600" cy="4572000"/>
          </a:xfrm>
        </p:spPr>
        <p:txBody>
          <a:bodyPr/>
          <a:lstStyle/>
          <a:p>
            <a:pPr marL="457200" indent="-457200" eaLnBrk="1" hangingPunct="1">
              <a:spcBef>
                <a:spcPts val="600"/>
              </a:spcBef>
              <a:spcAft>
                <a:spcPts val="600"/>
              </a:spcAft>
              <a:buClr>
                <a:srgbClr val="C00000"/>
              </a:buClr>
              <a:buSzPct val="100000"/>
              <a:buFont typeface="Webdings" pitchFamily="18" charset="2"/>
              <a:buChar char="-"/>
            </a:pPr>
            <a:r>
              <a:rPr lang="en-US" b="1" smtClean="0"/>
              <a:t>Staff racial and ethnic representation disproportionate to PLWH</a:t>
            </a:r>
          </a:p>
          <a:p>
            <a:pPr marL="457200" indent="-457200" eaLnBrk="1" hangingPunct="1">
              <a:spcBef>
                <a:spcPts val="600"/>
              </a:spcBef>
              <a:spcAft>
                <a:spcPts val="600"/>
              </a:spcAft>
              <a:buClr>
                <a:srgbClr val="C00000"/>
              </a:buClr>
              <a:buSzPct val="100000"/>
              <a:buFont typeface="Webdings" pitchFamily="18" charset="2"/>
              <a:buChar char="-"/>
            </a:pPr>
            <a:r>
              <a:rPr lang="en-US" b="1" smtClean="0"/>
              <a:t>External connection with diverse communities</a:t>
            </a:r>
          </a:p>
          <a:p>
            <a:pPr marL="457200" indent="-457200" eaLnBrk="1" hangingPunct="1">
              <a:spcBef>
                <a:spcPts val="600"/>
              </a:spcBef>
              <a:spcAft>
                <a:spcPts val="600"/>
              </a:spcAft>
              <a:buClr>
                <a:srgbClr val="C00000"/>
              </a:buClr>
              <a:buSzPct val="100000"/>
              <a:buFont typeface="Webdings" pitchFamily="18" charset="2"/>
              <a:buChar char="-"/>
            </a:pPr>
            <a:r>
              <a:rPr lang="en-US" b="1" smtClean="0"/>
              <a:t>Effectiveness evaluation</a:t>
            </a:r>
          </a:p>
          <a:p>
            <a:pPr marL="457200" indent="-457200" eaLnBrk="1" hangingPunct="1">
              <a:spcBef>
                <a:spcPts val="600"/>
              </a:spcBef>
              <a:spcAft>
                <a:spcPts val="600"/>
              </a:spcAft>
              <a:buClr>
                <a:srgbClr val="C00000"/>
              </a:buClr>
              <a:buSzPct val="100000"/>
              <a:buFont typeface="Webdings" pitchFamily="18" charset="2"/>
              <a:buChar char="-"/>
            </a:pPr>
            <a:r>
              <a:rPr lang="en-US" b="1" smtClean="0"/>
              <a:t>Use of medical and sign interpreters</a:t>
            </a:r>
          </a:p>
        </p:txBody>
      </p:sp>
      <p:sp>
        <p:nvSpPr>
          <p:cNvPr id="46084" name="Rectangle 1"/>
          <p:cNvSpPr>
            <a:spLocks noChangeArrowheads="1"/>
          </p:cNvSpPr>
          <p:nvPr/>
        </p:nvSpPr>
        <p:spPr bwMode="auto">
          <a:xfrm>
            <a:off x="0" y="14288"/>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tabLst>
                <a:tab pos="457200" algn="l"/>
                <a:tab pos="6457950" algn="l"/>
                <a:tab pos="6515100" algn="l"/>
                <a:tab pos="6629400" algn="r"/>
                <a:tab pos="6743700" algn="l"/>
                <a:tab pos="6915150" algn="l"/>
              </a:tabLst>
            </a:pPr>
            <a:r>
              <a:rPr lang="en-US" sz="1200">
                <a:latin typeface="Times New Roman" pitchFamily="18" charset="0"/>
                <a:ea typeface="Calibri" pitchFamily="34" charset="0"/>
                <a:cs typeface="Times New Roman" pitchFamily="18" charset="0"/>
              </a:rPr>
              <a:t>15 Ryan White Part A providers, four Minority AIDS Initiative (MAI) providers, and six HOPWA providers.  </a:t>
            </a:r>
            <a:endParaRPr lang="en-US">
              <a:ea typeface="Calibri" pitchFamily="34" charset="0"/>
              <a:cs typeface="Times New Roman" pitchFamily="18" charset="0"/>
            </a:endParaRPr>
          </a:p>
        </p:txBody>
      </p:sp>
      <p:pic>
        <p:nvPicPr>
          <p:cNvPr id="46085"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pPr>
              <a:defRPr/>
            </a:pPr>
            <a:fld id="{C6A73DE8-0818-4867-8598-15BB3AF3B19E}" type="slidenum">
              <a:rPr lang="en-US" smtClean="0"/>
              <a:pPr>
                <a:defRPr/>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3"/>
          <p:cNvSpPr>
            <a:spLocks noGrp="1"/>
          </p:cNvSpPr>
          <p:nvPr>
            <p:ph type="title"/>
          </p:nvPr>
        </p:nvSpPr>
        <p:spPr/>
        <p:txBody>
          <a:bodyPr>
            <a:normAutofit fontScale="90000"/>
          </a:bodyPr>
          <a:lstStyle/>
          <a:p>
            <a:pPr eaLnBrk="1" fontAlgn="auto" hangingPunct="1">
              <a:spcAft>
                <a:spcPts val="0"/>
              </a:spcAft>
              <a:defRPr/>
            </a:pPr>
            <a:r>
              <a:rPr lang="en-US" sz="4000" dirty="0" smtClean="0">
                <a:solidFill>
                  <a:schemeClr val="accent1">
                    <a:satMod val="150000"/>
                  </a:schemeClr>
                </a:solidFill>
              </a:rPr>
              <a:t>MAJOR OBSERVATIONS</a:t>
            </a:r>
            <a:br>
              <a:rPr lang="en-US" sz="4000" dirty="0" smtClean="0">
                <a:solidFill>
                  <a:schemeClr val="accent1">
                    <a:satMod val="150000"/>
                  </a:schemeClr>
                </a:solidFill>
              </a:rPr>
            </a:br>
            <a:r>
              <a:rPr lang="en-US" sz="4000" dirty="0" smtClean="0">
                <a:solidFill>
                  <a:schemeClr val="accent1">
                    <a:satMod val="150000"/>
                  </a:schemeClr>
                </a:solidFill>
              </a:rPr>
              <a:t>Knowledge Gaps</a:t>
            </a:r>
          </a:p>
        </p:txBody>
      </p:sp>
      <p:sp>
        <p:nvSpPr>
          <p:cNvPr id="47107" name="Content Placeholder 5"/>
          <p:cNvSpPr>
            <a:spLocks noGrp="1"/>
          </p:cNvSpPr>
          <p:nvPr>
            <p:ph idx="1"/>
          </p:nvPr>
        </p:nvSpPr>
        <p:spPr>
          <a:xfrm>
            <a:off x="457200" y="1981200"/>
            <a:ext cx="8229600" cy="4572000"/>
          </a:xfrm>
        </p:spPr>
        <p:txBody>
          <a:bodyPr/>
          <a:lstStyle/>
          <a:p>
            <a:pPr marL="457200" indent="-457200" eaLnBrk="1" hangingPunct="1">
              <a:spcBef>
                <a:spcPts val="600"/>
              </a:spcBef>
              <a:spcAft>
                <a:spcPts val="600"/>
              </a:spcAft>
              <a:buClr>
                <a:srgbClr val="C00000"/>
              </a:buClr>
              <a:buSzPct val="100000"/>
              <a:buFont typeface="Webdings" pitchFamily="18" charset="2"/>
              <a:buChar char="-"/>
            </a:pPr>
            <a:r>
              <a:rPr lang="en-US" b="1" smtClean="0"/>
              <a:t>Internal policies</a:t>
            </a:r>
          </a:p>
          <a:p>
            <a:pPr marL="457200" indent="-457200" eaLnBrk="1" hangingPunct="1">
              <a:spcBef>
                <a:spcPts val="600"/>
              </a:spcBef>
              <a:spcAft>
                <a:spcPts val="600"/>
              </a:spcAft>
              <a:buClr>
                <a:srgbClr val="C00000"/>
              </a:buClr>
              <a:buSzPct val="100000"/>
              <a:buFont typeface="Webdings" pitchFamily="18" charset="2"/>
              <a:buChar char="-"/>
            </a:pPr>
            <a:r>
              <a:rPr lang="en-US" b="1" smtClean="0"/>
              <a:t>Organizational goals</a:t>
            </a:r>
          </a:p>
          <a:p>
            <a:pPr marL="457200" indent="-457200" eaLnBrk="1" hangingPunct="1">
              <a:spcBef>
                <a:spcPts val="600"/>
              </a:spcBef>
              <a:spcAft>
                <a:spcPts val="600"/>
              </a:spcAft>
              <a:buClr>
                <a:srgbClr val="C00000"/>
              </a:buClr>
              <a:buSzPct val="100000"/>
              <a:buFont typeface="Webdings" pitchFamily="18" charset="2"/>
              <a:buChar char="-"/>
            </a:pPr>
            <a:r>
              <a:rPr lang="en-US" b="1" smtClean="0"/>
              <a:t>Staff incentives</a:t>
            </a:r>
          </a:p>
          <a:p>
            <a:pPr marL="457200" indent="-457200" eaLnBrk="1" hangingPunct="1">
              <a:spcBef>
                <a:spcPts val="600"/>
              </a:spcBef>
              <a:spcAft>
                <a:spcPts val="600"/>
              </a:spcAft>
              <a:buClr>
                <a:srgbClr val="C00000"/>
              </a:buClr>
              <a:buSzPct val="100000"/>
              <a:buFont typeface="Webdings" pitchFamily="18" charset="2"/>
              <a:buChar char="-"/>
            </a:pPr>
            <a:r>
              <a:rPr lang="en-US" b="1" smtClean="0"/>
              <a:t>Assessment of health literacy</a:t>
            </a:r>
          </a:p>
        </p:txBody>
      </p:sp>
      <p:sp>
        <p:nvSpPr>
          <p:cNvPr id="47108" name="Rectangle 1"/>
          <p:cNvSpPr>
            <a:spLocks noChangeArrowheads="1"/>
          </p:cNvSpPr>
          <p:nvPr/>
        </p:nvSpPr>
        <p:spPr bwMode="auto">
          <a:xfrm>
            <a:off x="0" y="14288"/>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tabLst>
                <a:tab pos="457200" algn="l"/>
                <a:tab pos="6457950" algn="l"/>
                <a:tab pos="6515100" algn="l"/>
                <a:tab pos="6629400" algn="r"/>
                <a:tab pos="6743700" algn="l"/>
                <a:tab pos="6915150" algn="l"/>
              </a:tabLst>
            </a:pPr>
            <a:r>
              <a:rPr lang="en-US" sz="1200">
                <a:latin typeface="Times New Roman" pitchFamily="18" charset="0"/>
                <a:ea typeface="Calibri" pitchFamily="34" charset="0"/>
                <a:cs typeface="Times New Roman" pitchFamily="18" charset="0"/>
              </a:rPr>
              <a:t>15 Ryan White Part A providers, four Minority AIDS Initiative (MAI) providers, and six HOPWA providers.  </a:t>
            </a:r>
            <a:endParaRPr lang="en-US">
              <a:ea typeface="Calibri" pitchFamily="34" charset="0"/>
              <a:cs typeface="Times New Roman" pitchFamily="18" charset="0"/>
            </a:endParaRPr>
          </a:p>
        </p:txBody>
      </p:sp>
      <p:pic>
        <p:nvPicPr>
          <p:cNvPr id="47109"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pPr>
              <a:defRPr/>
            </a:pPr>
            <a:fld id="{945E310C-A6DE-4B31-B913-8BDA0014C218}" type="slidenum">
              <a:rPr lang="en-US" smtClean="0"/>
              <a:pPr>
                <a:defRPr/>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3"/>
          <p:cNvSpPr>
            <a:spLocks noGrp="1"/>
          </p:cNvSpPr>
          <p:nvPr>
            <p:ph type="title"/>
          </p:nvPr>
        </p:nvSpPr>
        <p:spPr/>
        <p:txBody>
          <a:bodyPr/>
          <a:lstStyle/>
          <a:p>
            <a:pPr eaLnBrk="1" fontAlgn="auto" hangingPunct="1">
              <a:spcAft>
                <a:spcPts val="0"/>
              </a:spcAft>
              <a:defRPr/>
            </a:pPr>
            <a:r>
              <a:rPr lang="en-US" sz="4000" dirty="0" smtClean="0">
                <a:solidFill>
                  <a:schemeClr val="accent1">
                    <a:satMod val="150000"/>
                  </a:schemeClr>
                </a:solidFill>
              </a:rPr>
              <a:t>STANDARDS</a:t>
            </a:r>
          </a:p>
        </p:txBody>
      </p:sp>
      <p:sp>
        <p:nvSpPr>
          <p:cNvPr id="6" name="Content Placeholder 5"/>
          <p:cNvSpPr>
            <a:spLocks noGrp="1"/>
          </p:cNvSpPr>
          <p:nvPr>
            <p:ph idx="1"/>
          </p:nvPr>
        </p:nvSpPr>
        <p:spPr>
          <a:xfrm>
            <a:off x="457200" y="1752600"/>
            <a:ext cx="8229600" cy="4572000"/>
          </a:xfrm>
        </p:spPr>
        <p:txBody>
          <a:bodyPr rtlCol="0">
            <a:normAutofit fontScale="77500" lnSpcReduction="20000"/>
          </a:bodyPr>
          <a:lstStyle/>
          <a:p>
            <a:pPr marL="0" indent="0" eaLnBrk="1" fontAlgn="auto" hangingPunct="1">
              <a:spcBef>
                <a:spcPts val="0"/>
              </a:spcBef>
              <a:spcAft>
                <a:spcPts val="600"/>
              </a:spcAft>
              <a:buClr>
                <a:srgbClr val="C00000"/>
              </a:buClr>
              <a:buFont typeface="Wingdings 2" pitchFamily="18" charset="2"/>
              <a:buNone/>
              <a:defRPr/>
            </a:pPr>
            <a:r>
              <a:rPr lang="en-US" sz="3800" b="1" dirty="0" smtClean="0"/>
              <a:t>The Cultural Competency Task Force embraces standards for cultural competency, as established in the </a:t>
            </a:r>
            <a:r>
              <a:rPr lang="en-US" sz="3800" b="1" dirty="0" smtClean="0">
                <a:solidFill>
                  <a:srgbClr val="C00000"/>
                </a:solidFill>
              </a:rPr>
              <a:t>New Jersey Cultural and Linguistically Appropriate Service Standards for HIV/AIDS Service Providers</a:t>
            </a:r>
            <a:r>
              <a:rPr lang="en-US" sz="3800" b="1" dirty="0" smtClean="0"/>
              <a:t>,  New Jersey Department of Health and Senior Services Division of HIV/AIDS Services, June 2003. (NJCLASS) </a:t>
            </a:r>
            <a:endParaRPr lang="en-US" sz="3800" dirty="0" smtClean="0"/>
          </a:p>
          <a:p>
            <a:pPr marL="0" indent="0" eaLnBrk="1" fontAlgn="auto" hangingPunct="1">
              <a:spcBef>
                <a:spcPts val="0"/>
              </a:spcBef>
              <a:spcAft>
                <a:spcPts val="0"/>
              </a:spcAft>
              <a:buClr>
                <a:srgbClr val="C00000"/>
              </a:buClr>
              <a:buFont typeface="Wingdings 2" pitchFamily="18" charset="2"/>
              <a:buNone/>
              <a:defRPr/>
            </a:pPr>
            <a:endParaRPr lang="en-US" sz="3800" b="1" dirty="0" smtClean="0"/>
          </a:p>
          <a:p>
            <a:pPr marL="0" indent="0" eaLnBrk="1" fontAlgn="auto" hangingPunct="1">
              <a:spcBef>
                <a:spcPts val="0"/>
              </a:spcBef>
              <a:spcAft>
                <a:spcPts val="0"/>
              </a:spcAft>
              <a:buClr>
                <a:srgbClr val="C00000"/>
              </a:buClr>
              <a:buFont typeface="Wingdings 2" pitchFamily="18" charset="2"/>
              <a:buNone/>
              <a:defRPr/>
            </a:pPr>
            <a:r>
              <a:rPr lang="en-US" sz="3800" b="1" dirty="0" smtClean="0"/>
              <a:t>Culture </a:t>
            </a:r>
            <a:r>
              <a:rPr lang="en-US" sz="3800" dirty="0" smtClean="0"/>
              <a:t>includes</a:t>
            </a:r>
            <a:r>
              <a:rPr lang="en-US" sz="3800" b="1" dirty="0" smtClean="0"/>
              <a:t> </a:t>
            </a:r>
            <a:r>
              <a:rPr lang="en-US" sz="3800" dirty="0" smtClean="0"/>
              <a:t>but is not limited to race, ethnicity, spoke and written language, sexual orientation, gender identify, substance abuse, physical challenge, homelessness, mental  illness, religion, etc.  </a:t>
            </a:r>
            <a:r>
              <a:rPr lang="en-US" sz="3800" b="1" dirty="0" smtClean="0"/>
              <a:t> </a:t>
            </a:r>
            <a:endParaRPr lang="en-US" sz="3800" dirty="0" smtClean="0"/>
          </a:p>
          <a:p>
            <a:pPr marL="457200" indent="-457200" eaLnBrk="1" fontAlgn="auto" hangingPunct="1">
              <a:spcBef>
                <a:spcPts val="600"/>
              </a:spcBef>
              <a:spcAft>
                <a:spcPts val="600"/>
              </a:spcAft>
              <a:buClr>
                <a:srgbClr val="C00000"/>
              </a:buClr>
              <a:buSzPct val="100000"/>
              <a:buFont typeface="Wingdings 2" pitchFamily="18" charset="2"/>
              <a:buNone/>
              <a:defRPr/>
            </a:pPr>
            <a:endParaRPr lang="en-US" b="1" dirty="0" smtClean="0"/>
          </a:p>
        </p:txBody>
      </p:sp>
      <p:sp>
        <p:nvSpPr>
          <p:cNvPr id="48132" name="Rectangle 1"/>
          <p:cNvSpPr>
            <a:spLocks noChangeArrowheads="1"/>
          </p:cNvSpPr>
          <p:nvPr/>
        </p:nvSpPr>
        <p:spPr bwMode="auto">
          <a:xfrm>
            <a:off x="0" y="14288"/>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tabLst>
                <a:tab pos="457200" algn="l"/>
                <a:tab pos="6457950" algn="l"/>
                <a:tab pos="6515100" algn="l"/>
                <a:tab pos="6629400" algn="r"/>
                <a:tab pos="6743700" algn="l"/>
                <a:tab pos="6915150" algn="l"/>
              </a:tabLst>
            </a:pPr>
            <a:r>
              <a:rPr lang="en-US" sz="1200">
                <a:latin typeface="Times New Roman" pitchFamily="18" charset="0"/>
                <a:ea typeface="Calibri" pitchFamily="34" charset="0"/>
                <a:cs typeface="Times New Roman" pitchFamily="18" charset="0"/>
              </a:rPr>
              <a:t>15 Ryan White Part A providers, four Minority AIDS Initiative (MAI) providers, and six HOPWA providers.  </a:t>
            </a:r>
            <a:endParaRPr lang="en-US">
              <a:ea typeface="Calibri" pitchFamily="34" charset="0"/>
              <a:cs typeface="Times New Roman" pitchFamily="18" charset="0"/>
            </a:endParaRPr>
          </a:p>
        </p:txBody>
      </p:sp>
      <p:pic>
        <p:nvPicPr>
          <p:cNvPr id="48133"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pPr>
              <a:defRPr/>
            </a:pPr>
            <a:fld id="{76D389D0-DD66-4E7E-9B0E-3F89F0605FCE}" type="slidenum">
              <a:rPr lang="en-US" smtClean="0"/>
              <a:pPr>
                <a:defRPr/>
              </a:pPr>
              <a:t>39</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03AF8B82-23C4-4205-B300-E86C93829D09}" type="slidenum">
              <a:rPr lang="en-US"/>
              <a:pPr>
                <a:defRPr/>
              </a:pPr>
              <a:t>4</a:t>
            </a:fld>
            <a:endParaRPr lang="en-US" dirty="0"/>
          </a:p>
        </p:txBody>
      </p:sp>
      <p:sp>
        <p:nvSpPr>
          <p:cNvPr id="6" name="Title 1"/>
          <p:cNvSpPr>
            <a:spLocks noGrp="1"/>
          </p:cNvSpPr>
          <p:nvPr>
            <p:ph type="title"/>
          </p:nvPr>
        </p:nvSpPr>
        <p:spPr>
          <a:xfrm>
            <a:off x="457200" y="152400"/>
            <a:ext cx="8229600" cy="1251062"/>
          </a:xfrm>
          <a:extLst/>
        </p:spPr>
        <p:txBody>
          <a:bodyPr/>
          <a:lstStyle/>
          <a:p>
            <a:pPr eaLnBrk="1" fontAlgn="auto" hangingPunct="1">
              <a:spcAft>
                <a:spcPts val="0"/>
              </a:spcAft>
              <a:defRPr/>
            </a:pPr>
            <a:r>
              <a:rPr lang="en-US" sz="4400" dirty="0" smtClean="0">
                <a:solidFill>
                  <a:schemeClr val="bg1"/>
                </a:solidFill>
              </a:rPr>
              <a:t>BACKGROUND</a:t>
            </a:r>
            <a:endParaRPr lang="en-US" sz="4400" dirty="0">
              <a:solidFill>
                <a:schemeClr val="bg1"/>
              </a:solidFill>
            </a:endParaRPr>
          </a:p>
        </p:txBody>
      </p:sp>
      <p:sp>
        <p:nvSpPr>
          <p:cNvPr id="12292" name="Rectangle 6"/>
          <p:cNvSpPr>
            <a:spLocks noChangeArrowheads="1"/>
          </p:cNvSpPr>
          <p:nvPr/>
        </p:nvSpPr>
        <p:spPr bwMode="auto">
          <a:xfrm>
            <a:off x="457200" y="3124200"/>
            <a:ext cx="83058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buClr>
                <a:srgbClr val="C00000"/>
              </a:buClr>
            </a:pPr>
            <a:r>
              <a:rPr lang="en-US" sz="4000" b="1" i="1">
                <a:solidFill>
                  <a:srgbClr val="C00000"/>
                </a:solidFill>
                <a:latin typeface="Calibri" pitchFamily="34" charset="0"/>
                <a:ea typeface="Calibri" pitchFamily="34" charset="0"/>
                <a:cs typeface="Calibri" pitchFamily="34" charset="0"/>
              </a:rPr>
              <a:t>The Bergen-Passaic TGA is a tale of two counties and a city. </a:t>
            </a:r>
            <a:r>
              <a:rPr lang="en-US" sz="4000" b="1">
                <a:solidFill>
                  <a:srgbClr val="C00000"/>
                </a:solidFill>
                <a:latin typeface="Calibri" pitchFamily="34" charset="0"/>
                <a:ea typeface="Calibri" pitchFamily="34" charset="0"/>
                <a:cs typeface="Calibri" pitchFamily="34" charset="0"/>
              </a:rPr>
              <a:t> </a:t>
            </a:r>
          </a:p>
        </p:txBody>
      </p:sp>
      <p:pic>
        <p:nvPicPr>
          <p:cNvPr id="12293" name="Picture 8" descr="logo a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029200"/>
            <a:ext cx="12192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5" descr="City of Paterson seal.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5105400"/>
            <a:ext cx="1295400" cy="140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5" name="Picture 4"/>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3"/>
          <p:cNvSpPr>
            <a:spLocks noGrp="1"/>
          </p:cNvSpPr>
          <p:nvPr>
            <p:ph type="title"/>
          </p:nvPr>
        </p:nvSpPr>
        <p:spPr/>
        <p:txBody>
          <a:bodyPr/>
          <a:lstStyle/>
          <a:p>
            <a:pPr eaLnBrk="1" fontAlgn="auto" hangingPunct="1">
              <a:spcAft>
                <a:spcPts val="0"/>
              </a:spcAft>
              <a:defRPr/>
            </a:pPr>
            <a:r>
              <a:rPr lang="en-US" sz="4000" dirty="0" smtClean="0">
                <a:solidFill>
                  <a:schemeClr val="accent1">
                    <a:satMod val="150000"/>
                  </a:schemeClr>
                </a:solidFill>
              </a:rPr>
              <a:t>NJCLASS</a:t>
            </a:r>
          </a:p>
        </p:txBody>
      </p:sp>
      <p:sp>
        <p:nvSpPr>
          <p:cNvPr id="6" name="Content Placeholder 5"/>
          <p:cNvSpPr>
            <a:spLocks noGrp="1"/>
          </p:cNvSpPr>
          <p:nvPr>
            <p:ph idx="1"/>
          </p:nvPr>
        </p:nvSpPr>
        <p:spPr>
          <a:xfrm>
            <a:off x="457200" y="1752600"/>
            <a:ext cx="8229600" cy="4800600"/>
          </a:xfrm>
        </p:spPr>
        <p:txBody>
          <a:bodyPr rtlCol="0">
            <a:normAutofit fontScale="62500" lnSpcReduction="20000"/>
          </a:bodyPr>
          <a:lstStyle/>
          <a:p>
            <a:pPr marL="342900" indent="-342900" eaLnBrk="1" fontAlgn="auto" hangingPunct="1">
              <a:spcBef>
                <a:spcPts val="0"/>
              </a:spcBef>
              <a:spcAft>
                <a:spcPts val="0"/>
              </a:spcAft>
              <a:buClr>
                <a:srgbClr val="C00000"/>
              </a:buClr>
              <a:buSzPct val="100000"/>
              <a:buFont typeface="Calibri" pitchFamily="34" charset="0"/>
              <a:buAutoNum type="arabicPeriod"/>
              <a:defRPr/>
            </a:pPr>
            <a:r>
              <a:rPr lang="en-US" b="1" dirty="0" smtClean="0"/>
              <a:t>HIV/AIDS service providers should ensure that the services that consumers receive from all staff are client centered, understandable, respectful, outcome oriented and compatible with clients’ cultural beliefs, practices and preferred language. </a:t>
            </a:r>
            <a:endParaRPr lang="en-US" dirty="0" smtClean="0"/>
          </a:p>
          <a:p>
            <a:pPr marL="342900" indent="-342900" eaLnBrk="1" fontAlgn="auto" hangingPunct="1">
              <a:spcBef>
                <a:spcPts val="0"/>
              </a:spcBef>
              <a:spcAft>
                <a:spcPts val="0"/>
              </a:spcAft>
              <a:buClr>
                <a:srgbClr val="C00000"/>
              </a:buClr>
              <a:buSzPct val="100000"/>
              <a:buFont typeface="Wingdings 2" pitchFamily="18" charset="2"/>
              <a:buNone/>
              <a:defRPr/>
            </a:pPr>
            <a:r>
              <a:rPr lang="en-US" b="1" dirty="0" smtClean="0"/>
              <a:t> </a:t>
            </a:r>
            <a:endParaRPr lang="en-US" sz="2000" dirty="0" smtClean="0"/>
          </a:p>
          <a:p>
            <a:pPr marL="342900" indent="-342900" eaLnBrk="1" fontAlgn="auto" hangingPunct="1">
              <a:spcBef>
                <a:spcPts val="0"/>
              </a:spcBef>
              <a:spcAft>
                <a:spcPts val="0"/>
              </a:spcAft>
              <a:buClr>
                <a:srgbClr val="C00000"/>
              </a:buClr>
              <a:buSzPct val="100000"/>
              <a:buFont typeface="Calibri" pitchFamily="34" charset="0"/>
              <a:buAutoNum type="arabicPeriod" startAt="2"/>
              <a:defRPr/>
            </a:pPr>
            <a:r>
              <a:rPr lang="en-US" b="1" dirty="0" smtClean="0"/>
              <a:t>HIV/AIDS service providers should implement strategies to recruit, retain, and promote diverse staff and leadership at all levels of the organization that are representative of the demographic characteristics of the service area.</a:t>
            </a:r>
            <a:endParaRPr lang="en-US" dirty="0" smtClean="0"/>
          </a:p>
          <a:p>
            <a:pPr marL="342900" indent="-342900" eaLnBrk="1" fontAlgn="auto" hangingPunct="1">
              <a:spcBef>
                <a:spcPts val="0"/>
              </a:spcBef>
              <a:spcAft>
                <a:spcPts val="0"/>
              </a:spcAft>
              <a:buClr>
                <a:srgbClr val="C00000"/>
              </a:buClr>
              <a:buSzPct val="100000"/>
              <a:buFont typeface="Wingdings 2" pitchFamily="18" charset="2"/>
              <a:buNone/>
              <a:defRPr/>
            </a:pPr>
            <a:r>
              <a:rPr lang="en-US" b="1" dirty="0" smtClean="0"/>
              <a:t> </a:t>
            </a:r>
            <a:endParaRPr lang="en-US" sz="2000" dirty="0" smtClean="0"/>
          </a:p>
          <a:p>
            <a:pPr marL="342900" indent="-342900" eaLnBrk="1" fontAlgn="auto" hangingPunct="1">
              <a:spcBef>
                <a:spcPts val="0"/>
              </a:spcBef>
              <a:spcAft>
                <a:spcPts val="0"/>
              </a:spcAft>
              <a:buClr>
                <a:srgbClr val="C00000"/>
              </a:buClr>
              <a:buSzPct val="100000"/>
              <a:buFont typeface="Calibri" pitchFamily="34" charset="0"/>
              <a:buAutoNum type="arabicPeriod" startAt="3"/>
              <a:defRPr/>
            </a:pPr>
            <a:r>
              <a:rPr lang="en-US" b="1" dirty="0" smtClean="0"/>
              <a:t>HIV/AIDS service providers should ensure that staff at all levels and across all disciplines receives ongoing education and training in culturally and linguistically appropriate service delivery.</a:t>
            </a:r>
            <a:endParaRPr lang="en-US" dirty="0" smtClean="0"/>
          </a:p>
          <a:p>
            <a:pPr marL="342900" indent="-342900" eaLnBrk="1" fontAlgn="auto" hangingPunct="1">
              <a:spcBef>
                <a:spcPts val="0"/>
              </a:spcBef>
              <a:spcAft>
                <a:spcPts val="0"/>
              </a:spcAft>
              <a:buClr>
                <a:srgbClr val="C00000"/>
              </a:buClr>
              <a:buSzPct val="100000"/>
              <a:buFont typeface="Wingdings 2" pitchFamily="18" charset="2"/>
              <a:buNone/>
              <a:defRPr/>
            </a:pPr>
            <a:r>
              <a:rPr lang="en-US" b="1" dirty="0" smtClean="0"/>
              <a:t> </a:t>
            </a:r>
            <a:endParaRPr lang="en-US" sz="2000" dirty="0" smtClean="0"/>
          </a:p>
          <a:p>
            <a:pPr marL="342900" indent="-342900" eaLnBrk="1" fontAlgn="auto" hangingPunct="1">
              <a:spcBef>
                <a:spcPts val="0"/>
              </a:spcBef>
              <a:spcAft>
                <a:spcPts val="0"/>
              </a:spcAft>
              <a:buClr>
                <a:srgbClr val="C00000"/>
              </a:buClr>
              <a:buSzPct val="100000"/>
              <a:buFont typeface="Calibri" pitchFamily="34" charset="0"/>
              <a:buAutoNum type="arabicPeriod" startAt="4"/>
              <a:defRPr/>
            </a:pPr>
            <a:r>
              <a:rPr lang="en-US" b="1" dirty="0" smtClean="0"/>
              <a:t>HIV/AIDS service providers should render all services in the preferred language of their clients at every point of service delivery, utilizing the services of bilingual staff and interpreters at no cost to the client.</a:t>
            </a:r>
            <a:endParaRPr lang="en-US" dirty="0" smtClean="0"/>
          </a:p>
        </p:txBody>
      </p:sp>
      <p:sp>
        <p:nvSpPr>
          <p:cNvPr id="49156" name="Rectangle 1"/>
          <p:cNvSpPr>
            <a:spLocks noChangeArrowheads="1"/>
          </p:cNvSpPr>
          <p:nvPr/>
        </p:nvSpPr>
        <p:spPr bwMode="auto">
          <a:xfrm>
            <a:off x="0" y="14288"/>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tabLst>
                <a:tab pos="457200" algn="l"/>
                <a:tab pos="6457950" algn="l"/>
                <a:tab pos="6515100" algn="l"/>
                <a:tab pos="6629400" algn="r"/>
                <a:tab pos="6743700" algn="l"/>
                <a:tab pos="6915150" algn="l"/>
              </a:tabLst>
            </a:pPr>
            <a:r>
              <a:rPr lang="en-US" sz="1200">
                <a:latin typeface="Times New Roman" pitchFamily="18" charset="0"/>
                <a:ea typeface="Calibri" pitchFamily="34" charset="0"/>
                <a:cs typeface="Times New Roman" pitchFamily="18" charset="0"/>
              </a:rPr>
              <a:t>15 Ryan White Part A providers, four Minority AIDS Initiative (MAI) providers, and six HOPWA providers.  </a:t>
            </a:r>
            <a:endParaRPr lang="en-US">
              <a:ea typeface="Calibri" pitchFamily="34" charset="0"/>
              <a:cs typeface="Times New Roman" pitchFamily="18" charset="0"/>
            </a:endParaRPr>
          </a:p>
        </p:txBody>
      </p:sp>
      <p:pic>
        <p:nvPicPr>
          <p:cNvPr id="49157"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pPr>
              <a:defRPr/>
            </a:pPr>
            <a:fld id="{FEB33270-8673-4CEB-94DA-B40A02E9813E}" type="slidenum">
              <a:rPr lang="en-US" smtClean="0"/>
              <a:pPr>
                <a:defRPr/>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3"/>
          <p:cNvSpPr>
            <a:spLocks noGrp="1"/>
          </p:cNvSpPr>
          <p:nvPr>
            <p:ph type="title"/>
          </p:nvPr>
        </p:nvSpPr>
        <p:spPr/>
        <p:txBody>
          <a:bodyPr/>
          <a:lstStyle/>
          <a:p>
            <a:pPr eaLnBrk="1" fontAlgn="auto" hangingPunct="1">
              <a:spcAft>
                <a:spcPts val="0"/>
              </a:spcAft>
              <a:defRPr/>
            </a:pPr>
            <a:r>
              <a:rPr lang="en-US" sz="4000" dirty="0" smtClean="0">
                <a:solidFill>
                  <a:schemeClr val="accent1">
                    <a:satMod val="150000"/>
                  </a:schemeClr>
                </a:solidFill>
              </a:rPr>
              <a:t>NJCLASS</a:t>
            </a:r>
          </a:p>
        </p:txBody>
      </p:sp>
      <p:sp>
        <p:nvSpPr>
          <p:cNvPr id="6" name="Content Placeholder 5"/>
          <p:cNvSpPr>
            <a:spLocks noGrp="1"/>
          </p:cNvSpPr>
          <p:nvPr>
            <p:ph idx="1"/>
          </p:nvPr>
        </p:nvSpPr>
        <p:spPr>
          <a:xfrm>
            <a:off x="457200" y="1752600"/>
            <a:ext cx="8229600" cy="4800600"/>
          </a:xfrm>
        </p:spPr>
        <p:txBody>
          <a:bodyPr rtlCol="0">
            <a:normAutofit fontScale="62500" lnSpcReduction="20000"/>
          </a:bodyPr>
          <a:lstStyle/>
          <a:p>
            <a:pPr marL="342900" indent="-342900" eaLnBrk="1" fontAlgn="auto" hangingPunct="1">
              <a:spcBef>
                <a:spcPts val="0"/>
              </a:spcBef>
              <a:spcAft>
                <a:spcPts val="0"/>
              </a:spcAft>
              <a:buClr>
                <a:srgbClr val="C00000"/>
              </a:buClr>
              <a:buSzPct val="100000"/>
              <a:buFont typeface="Calibri" pitchFamily="34" charset="0"/>
              <a:buAutoNum type="arabicPeriod" startAt="5"/>
              <a:defRPr/>
            </a:pPr>
            <a:r>
              <a:rPr lang="en-US" b="1" dirty="0" smtClean="0"/>
              <a:t>HIV /AIDS service providers should make available easily understood written materials and signage in the clients’ preferred language.</a:t>
            </a:r>
            <a:endParaRPr lang="en-US" dirty="0" smtClean="0"/>
          </a:p>
          <a:p>
            <a:pPr marL="342900" indent="-342900" eaLnBrk="1" fontAlgn="auto" hangingPunct="1">
              <a:spcBef>
                <a:spcPts val="0"/>
              </a:spcBef>
              <a:spcAft>
                <a:spcPts val="0"/>
              </a:spcAft>
              <a:buClr>
                <a:srgbClr val="C00000"/>
              </a:buClr>
              <a:buSzPct val="100000"/>
              <a:buFont typeface="Wingdings 2" pitchFamily="18" charset="2"/>
              <a:buNone/>
              <a:defRPr/>
            </a:pPr>
            <a:r>
              <a:rPr lang="en-US" b="1" dirty="0" smtClean="0"/>
              <a:t> </a:t>
            </a:r>
            <a:endParaRPr lang="en-US" dirty="0" smtClean="0"/>
          </a:p>
          <a:p>
            <a:pPr marL="342900" indent="-342900" eaLnBrk="1" fontAlgn="auto" hangingPunct="1">
              <a:spcBef>
                <a:spcPts val="0"/>
              </a:spcBef>
              <a:spcAft>
                <a:spcPts val="0"/>
              </a:spcAft>
              <a:buClr>
                <a:srgbClr val="C00000"/>
              </a:buClr>
              <a:buSzPct val="100000"/>
              <a:buFont typeface="Calibri" pitchFamily="34" charset="0"/>
              <a:buAutoNum type="arabicPeriod" startAt="6"/>
              <a:defRPr/>
            </a:pPr>
            <a:r>
              <a:rPr lang="en-US" b="1" dirty="0" smtClean="0"/>
              <a:t> HIV/AIDS service providers should ensure that socio-demographic and culturally related data are collected, tracked, and used in strategic planning and program implementation. Data should include: race, ethnicity, spoken and written language, sexual orientation, gender identity, and substance abuse history.</a:t>
            </a:r>
            <a:endParaRPr lang="en-US" dirty="0" smtClean="0"/>
          </a:p>
          <a:p>
            <a:pPr marL="342900" indent="-342900" eaLnBrk="1" fontAlgn="auto" hangingPunct="1">
              <a:spcBef>
                <a:spcPts val="0"/>
              </a:spcBef>
              <a:spcAft>
                <a:spcPts val="0"/>
              </a:spcAft>
              <a:buClr>
                <a:srgbClr val="C00000"/>
              </a:buClr>
              <a:buSzPct val="100000"/>
              <a:buFont typeface="Wingdings 2" pitchFamily="18" charset="2"/>
              <a:buNone/>
              <a:defRPr/>
            </a:pPr>
            <a:r>
              <a:rPr lang="en-US" b="1" dirty="0" smtClean="0"/>
              <a:t> </a:t>
            </a:r>
            <a:endParaRPr lang="en-US" dirty="0" smtClean="0"/>
          </a:p>
          <a:p>
            <a:pPr marL="342900" indent="-342900" eaLnBrk="1" fontAlgn="auto" hangingPunct="1">
              <a:spcBef>
                <a:spcPts val="0"/>
              </a:spcBef>
              <a:spcAft>
                <a:spcPts val="0"/>
              </a:spcAft>
              <a:buClr>
                <a:srgbClr val="C00000"/>
              </a:buClr>
              <a:buSzPct val="100000"/>
              <a:buFont typeface="Calibri" pitchFamily="34" charset="0"/>
              <a:buAutoNum type="arabicPeriod" startAt="7"/>
              <a:defRPr/>
            </a:pPr>
            <a:r>
              <a:rPr lang="en-US" b="1" dirty="0" smtClean="0"/>
              <a:t>HIV/AIDS service providers should conduct an initial and ongoing organizational self-assessment of culturally competent and linguistically appropriate related activities.</a:t>
            </a:r>
            <a:endParaRPr lang="en-US" dirty="0" smtClean="0"/>
          </a:p>
          <a:p>
            <a:pPr marL="342900" indent="-342900" eaLnBrk="1" fontAlgn="auto" hangingPunct="1">
              <a:spcBef>
                <a:spcPts val="0"/>
              </a:spcBef>
              <a:spcAft>
                <a:spcPts val="0"/>
              </a:spcAft>
              <a:buClr>
                <a:srgbClr val="C00000"/>
              </a:buClr>
              <a:buSzPct val="100000"/>
              <a:buFont typeface="Wingdings 2" pitchFamily="18" charset="2"/>
              <a:buNone/>
              <a:defRPr/>
            </a:pPr>
            <a:r>
              <a:rPr lang="en-US" b="1" dirty="0" smtClean="0"/>
              <a:t> </a:t>
            </a:r>
            <a:endParaRPr lang="en-US" dirty="0" smtClean="0"/>
          </a:p>
          <a:p>
            <a:pPr marL="342900" indent="-342900" eaLnBrk="1" fontAlgn="auto" hangingPunct="1">
              <a:spcBef>
                <a:spcPts val="0"/>
              </a:spcBef>
              <a:spcAft>
                <a:spcPts val="0"/>
              </a:spcAft>
              <a:buClr>
                <a:srgbClr val="C00000"/>
              </a:buClr>
              <a:buSzPct val="100000"/>
              <a:buFont typeface="Calibri" pitchFamily="34" charset="0"/>
              <a:buAutoNum type="arabicPeriod" startAt="8"/>
              <a:defRPr/>
            </a:pPr>
            <a:r>
              <a:rPr lang="en-US" b="1" dirty="0" smtClean="0"/>
              <a:t>HIV/AIDS service providers should maintain the most current demographic and epidemiological profile and needs-assessment to plan for and provide services that respond to the cultural and linguistic characteristics of their clients.</a:t>
            </a:r>
            <a:endParaRPr lang="en-US" dirty="0" smtClean="0"/>
          </a:p>
        </p:txBody>
      </p:sp>
      <p:sp>
        <p:nvSpPr>
          <p:cNvPr id="50180" name="Rectangle 1"/>
          <p:cNvSpPr>
            <a:spLocks noChangeArrowheads="1"/>
          </p:cNvSpPr>
          <p:nvPr/>
        </p:nvSpPr>
        <p:spPr bwMode="auto">
          <a:xfrm>
            <a:off x="0" y="14288"/>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tabLst>
                <a:tab pos="457200" algn="l"/>
                <a:tab pos="6457950" algn="l"/>
                <a:tab pos="6515100" algn="l"/>
                <a:tab pos="6629400" algn="r"/>
                <a:tab pos="6743700" algn="l"/>
                <a:tab pos="6915150" algn="l"/>
              </a:tabLst>
            </a:pPr>
            <a:r>
              <a:rPr lang="en-US" sz="1200">
                <a:latin typeface="Times New Roman" pitchFamily="18" charset="0"/>
                <a:ea typeface="Calibri" pitchFamily="34" charset="0"/>
                <a:cs typeface="Times New Roman" pitchFamily="18" charset="0"/>
              </a:rPr>
              <a:t>15 Ryan White Part A providers, four Minority AIDS Initiative (MAI) providers, and six HOPWA providers.  </a:t>
            </a:r>
            <a:endParaRPr lang="en-US">
              <a:ea typeface="Calibri" pitchFamily="34" charset="0"/>
              <a:cs typeface="Times New Roman" pitchFamily="18" charset="0"/>
            </a:endParaRPr>
          </a:p>
        </p:txBody>
      </p:sp>
      <p:pic>
        <p:nvPicPr>
          <p:cNvPr id="50181"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pPr>
              <a:defRPr/>
            </a:pPr>
            <a:fld id="{EE315425-080F-4A51-AED0-C9B71E401AD3}" type="slidenum">
              <a:rPr lang="en-US" smtClean="0"/>
              <a:pPr>
                <a:defRPr/>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3"/>
          <p:cNvSpPr>
            <a:spLocks noGrp="1"/>
          </p:cNvSpPr>
          <p:nvPr>
            <p:ph type="title"/>
          </p:nvPr>
        </p:nvSpPr>
        <p:spPr/>
        <p:txBody>
          <a:bodyPr/>
          <a:lstStyle/>
          <a:p>
            <a:pPr eaLnBrk="1" fontAlgn="auto" hangingPunct="1">
              <a:spcAft>
                <a:spcPts val="0"/>
              </a:spcAft>
              <a:defRPr/>
            </a:pPr>
            <a:r>
              <a:rPr lang="en-US" sz="4000" dirty="0" smtClean="0">
                <a:solidFill>
                  <a:schemeClr val="accent1">
                    <a:satMod val="150000"/>
                  </a:schemeClr>
                </a:solidFill>
              </a:rPr>
              <a:t>NJCLASS</a:t>
            </a:r>
          </a:p>
        </p:txBody>
      </p:sp>
      <p:sp>
        <p:nvSpPr>
          <p:cNvPr id="6" name="Content Placeholder 5"/>
          <p:cNvSpPr>
            <a:spLocks noGrp="1"/>
          </p:cNvSpPr>
          <p:nvPr>
            <p:ph idx="1"/>
          </p:nvPr>
        </p:nvSpPr>
        <p:spPr>
          <a:xfrm>
            <a:off x="457200" y="1676400"/>
            <a:ext cx="8229600" cy="4876800"/>
          </a:xfrm>
        </p:spPr>
        <p:txBody>
          <a:bodyPr rtlCol="0">
            <a:normAutofit fontScale="62500" lnSpcReduction="20000"/>
          </a:bodyPr>
          <a:lstStyle/>
          <a:p>
            <a:pPr marL="457200" indent="-457200" eaLnBrk="1" fontAlgn="auto" hangingPunct="1">
              <a:spcBef>
                <a:spcPts val="0"/>
              </a:spcBef>
              <a:spcAft>
                <a:spcPts val="0"/>
              </a:spcAft>
              <a:buClr>
                <a:srgbClr val="C00000"/>
              </a:buClr>
              <a:buSzPct val="100000"/>
              <a:buFont typeface="+mj-lt"/>
              <a:buAutoNum type="arabicPeriod" startAt="9"/>
              <a:defRPr/>
            </a:pPr>
            <a:r>
              <a:rPr lang="en-US" b="1" dirty="0" smtClean="0"/>
              <a:t>HIV/AIDS service providers should develop and implement a written strategic plan that outlines clear goals, policies, operational plans, management and accountability mechanisms to provide culturally and linguistically appropriate services. </a:t>
            </a:r>
            <a:endParaRPr lang="en-US" dirty="0" smtClean="0"/>
          </a:p>
          <a:p>
            <a:pPr marL="457200" indent="-457200" eaLnBrk="1" fontAlgn="auto" hangingPunct="1">
              <a:spcBef>
                <a:spcPts val="0"/>
              </a:spcBef>
              <a:spcAft>
                <a:spcPts val="0"/>
              </a:spcAft>
              <a:buClr>
                <a:srgbClr val="C00000"/>
              </a:buClr>
              <a:buSzPct val="100000"/>
              <a:buFont typeface="Wingdings 2" pitchFamily="18" charset="2"/>
              <a:buNone/>
              <a:defRPr/>
            </a:pPr>
            <a:r>
              <a:rPr lang="en-US" b="1" dirty="0" smtClean="0"/>
              <a:t> </a:t>
            </a:r>
            <a:endParaRPr lang="en-US" dirty="0" smtClean="0"/>
          </a:p>
          <a:p>
            <a:pPr marL="457200" indent="-457200" eaLnBrk="1" fontAlgn="auto" hangingPunct="1">
              <a:spcBef>
                <a:spcPts val="0"/>
              </a:spcBef>
              <a:spcAft>
                <a:spcPts val="0"/>
              </a:spcAft>
              <a:buClr>
                <a:srgbClr val="C00000"/>
              </a:buClr>
              <a:buSzPct val="100000"/>
              <a:buFont typeface="+mj-lt"/>
              <a:buAutoNum type="arabicPeriod" startAt="10"/>
              <a:defRPr/>
            </a:pPr>
            <a:r>
              <a:rPr lang="en-US" b="1" dirty="0" smtClean="0"/>
              <a:t>HIV/AIDS service providers should ensure that conflict and grievance/complaint processes are culturally and linguistically sensitive and capable of identifying, preventing and addressing cultural differences that might result in conflicts.</a:t>
            </a:r>
            <a:endParaRPr lang="en-US" dirty="0" smtClean="0"/>
          </a:p>
          <a:p>
            <a:pPr marL="457200" indent="-457200" eaLnBrk="1" fontAlgn="auto" hangingPunct="1">
              <a:spcBef>
                <a:spcPts val="0"/>
              </a:spcBef>
              <a:spcAft>
                <a:spcPts val="0"/>
              </a:spcAft>
              <a:buClr>
                <a:srgbClr val="C00000"/>
              </a:buClr>
              <a:buSzPct val="100000"/>
              <a:buFont typeface="Wingdings 2" pitchFamily="18" charset="2"/>
              <a:buNone/>
              <a:defRPr/>
            </a:pPr>
            <a:r>
              <a:rPr lang="en-US" b="1" dirty="0" smtClean="0"/>
              <a:t> </a:t>
            </a:r>
            <a:endParaRPr lang="en-US" dirty="0" smtClean="0"/>
          </a:p>
          <a:p>
            <a:pPr marL="457200" indent="-457200" eaLnBrk="1" fontAlgn="auto" hangingPunct="1">
              <a:spcBef>
                <a:spcPts val="0"/>
              </a:spcBef>
              <a:spcAft>
                <a:spcPts val="0"/>
              </a:spcAft>
              <a:buClr>
                <a:srgbClr val="C00000"/>
              </a:buClr>
              <a:buSzPct val="100000"/>
              <a:buFont typeface="+mj-lt"/>
              <a:buAutoNum type="arabicPeriod" startAt="11"/>
              <a:defRPr/>
            </a:pPr>
            <a:r>
              <a:rPr lang="en-US" b="1" dirty="0" smtClean="0"/>
              <a:t>HIV/AIDS service providers should collaborate with the communities they serve and utilize a variety of mechanisms to facilitate involvement in the design and implementation of culturally competent and linguistically appropriate activities.</a:t>
            </a:r>
            <a:endParaRPr lang="en-US" dirty="0" smtClean="0"/>
          </a:p>
          <a:p>
            <a:pPr marL="457200" indent="-457200" eaLnBrk="1" fontAlgn="auto" hangingPunct="1">
              <a:spcBef>
                <a:spcPts val="0"/>
              </a:spcBef>
              <a:spcAft>
                <a:spcPts val="0"/>
              </a:spcAft>
              <a:buClr>
                <a:srgbClr val="C00000"/>
              </a:buClr>
              <a:buSzPct val="100000"/>
              <a:buFont typeface="Wingdings 2" pitchFamily="18" charset="2"/>
              <a:buNone/>
              <a:defRPr/>
            </a:pPr>
            <a:r>
              <a:rPr lang="en-US" b="1" dirty="0" smtClean="0"/>
              <a:t> </a:t>
            </a:r>
            <a:endParaRPr lang="en-US" dirty="0" smtClean="0"/>
          </a:p>
          <a:p>
            <a:pPr marL="457200" indent="-457200" eaLnBrk="1" fontAlgn="auto" hangingPunct="1">
              <a:spcBef>
                <a:spcPts val="0"/>
              </a:spcBef>
              <a:spcAft>
                <a:spcPts val="0"/>
              </a:spcAft>
              <a:buClr>
                <a:srgbClr val="C00000"/>
              </a:buClr>
              <a:buSzPct val="100000"/>
              <a:buFont typeface="+mj-lt"/>
              <a:buAutoNum type="arabicPeriod" startAt="12"/>
              <a:defRPr/>
            </a:pPr>
            <a:r>
              <a:rPr lang="en-US" b="1" dirty="0" smtClean="0"/>
              <a:t>HIV/AIDS service providers should regularly disseminate to the public information about the organization’s progress in implementing cultural competency and linguistically appropriate standards.</a:t>
            </a:r>
          </a:p>
        </p:txBody>
      </p:sp>
      <p:sp>
        <p:nvSpPr>
          <p:cNvPr id="51204" name="Rectangle 1"/>
          <p:cNvSpPr>
            <a:spLocks noChangeArrowheads="1"/>
          </p:cNvSpPr>
          <p:nvPr/>
        </p:nvSpPr>
        <p:spPr bwMode="auto">
          <a:xfrm>
            <a:off x="0" y="14288"/>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tabLst>
                <a:tab pos="457200" algn="l"/>
                <a:tab pos="6457950" algn="l"/>
                <a:tab pos="6515100" algn="l"/>
                <a:tab pos="6629400" algn="r"/>
                <a:tab pos="6743700" algn="l"/>
                <a:tab pos="6915150" algn="l"/>
              </a:tabLst>
            </a:pPr>
            <a:r>
              <a:rPr lang="en-US" sz="1200">
                <a:latin typeface="Times New Roman" pitchFamily="18" charset="0"/>
                <a:ea typeface="Calibri" pitchFamily="34" charset="0"/>
                <a:cs typeface="Times New Roman" pitchFamily="18" charset="0"/>
              </a:rPr>
              <a:t>15 Ryan White Part A providers, four Minority AIDS Initiative (MAI) providers, and six HOPWA providers.  </a:t>
            </a:r>
            <a:endParaRPr lang="en-US">
              <a:ea typeface="Calibri" pitchFamily="34" charset="0"/>
              <a:cs typeface="Times New Roman" pitchFamily="18" charset="0"/>
            </a:endParaRPr>
          </a:p>
        </p:txBody>
      </p:sp>
      <p:pic>
        <p:nvPicPr>
          <p:cNvPr id="51205"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pPr>
              <a:defRPr/>
            </a:pPr>
            <a:fld id="{200295C3-B8CA-4B26-B28B-10721CBE8A4B}" type="slidenum">
              <a:rPr lang="en-US" smtClean="0"/>
              <a:pPr>
                <a:defRPr/>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200"/>
            <a:ext cx="7886700" cy="1905000"/>
          </a:xfrm>
          <a:extLst/>
        </p:spPr>
        <p:txBody>
          <a:bodyPr/>
          <a:lstStyle/>
          <a:p>
            <a:pPr algn="ctr" eaLnBrk="1" fontAlgn="auto" hangingPunct="1">
              <a:spcAft>
                <a:spcPts val="0"/>
              </a:spcAft>
              <a:defRPr/>
            </a:pPr>
            <a:r>
              <a:rPr lang="en-US" sz="4400" dirty="0" smtClean="0">
                <a:solidFill>
                  <a:srgbClr val="C00000"/>
                </a:solidFill>
              </a:rPr>
              <a:t>RECOMMENDATIONS</a:t>
            </a:r>
            <a:endParaRPr lang="en-US" sz="4400" dirty="0">
              <a:solidFill>
                <a:srgbClr val="C00000"/>
              </a:solidFill>
            </a:endParaRPr>
          </a:p>
        </p:txBody>
      </p:sp>
      <p:sp>
        <p:nvSpPr>
          <p:cNvPr id="4" name="Slide Number Placeholder 3"/>
          <p:cNvSpPr>
            <a:spLocks noGrp="1"/>
          </p:cNvSpPr>
          <p:nvPr>
            <p:ph type="sldNum" sz="quarter" idx="12"/>
          </p:nvPr>
        </p:nvSpPr>
        <p:spPr/>
        <p:txBody>
          <a:bodyPr/>
          <a:lstStyle/>
          <a:p>
            <a:pPr>
              <a:defRPr/>
            </a:pPr>
            <a:fld id="{36C9C0BD-A387-407F-9D27-B810447B8863}" type="slidenum">
              <a:rPr lang="en-US"/>
              <a:pPr>
                <a:defRPr/>
              </a:pPr>
              <a:t>43</a:t>
            </a:fld>
            <a:endParaRPr lang="en-US" dirty="0"/>
          </a:p>
        </p:txBody>
      </p:sp>
      <p:pic>
        <p:nvPicPr>
          <p:cNvPr id="52228"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52229" name="Picture 8" descr="logo a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5029200"/>
            <a:ext cx="12192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0" name="Picture 5" descr="City of Paterson seal.gif"/>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467600" y="5105400"/>
            <a:ext cx="1295400" cy="140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3"/>
          <p:cNvSpPr>
            <a:spLocks noGrp="1"/>
          </p:cNvSpPr>
          <p:nvPr>
            <p:ph type="title"/>
          </p:nvPr>
        </p:nvSpPr>
        <p:spPr/>
        <p:txBody>
          <a:bodyPr/>
          <a:lstStyle/>
          <a:p>
            <a:pPr eaLnBrk="1" fontAlgn="auto" hangingPunct="1">
              <a:spcAft>
                <a:spcPts val="0"/>
              </a:spcAft>
              <a:defRPr/>
            </a:pPr>
            <a:r>
              <a:rPr lang="en-US" sz="4000" dirty="0" smtClean="0">
                <a:solidFill>
                  <a:schemeClr val="accent1">
                    <a:satMod val="150000"/>
                  </a:schemeClr>
                </a:solidFill>
              </a:rPr>
              <a:t>GOALS</a:t>
            </a:r>
          </a:p>
        </p:txBody>
      </p:sp>
      <p:sp>
        <p:nvSpPr>
          <p:cNvPr id="6" name="Content Placeholder 5"/>
          <p:cNvSpPr>
            <a:spLocks noGrp="1"/>
          </p:cNvSpPr>
          <p:nvPr>
            <p:ph idx="1"/>
          </p:nvPr>
        </p:nvSpPr>
        <p:spPr>
          <a:xfrm>
            <a:off x="457200" y="1981200"/>
            <a:ext cx="8229600" cy="4572000"/>
          </a:xfrm>
        </p:spPr>
        <p:txBody>
          <a:bodyPr rtlCol="0">
            <a:normAutofit lnSpcReduction="10000"/>
          </a:bodyPr>
          <a:lstStyle/>
          <a:p>
            <a:pPr marL="685800" indent="-685800" eaLnBrk="1" fontAlgn="auto" hangingPunct="1">
              <a:spcBef>
                <a:spcPts val="600"/>
              </a:spcBef>
              <a:spcAft>
                <a:spcPts val="1200"/>
              </a:spcAft>
              <a:buClr>
                <a:srgbClr val="C00000"/>
              </a:buClr>
              <a:buSzPct val="100000"/>
              <a:buFont typeface="+mj-lt"/>
              <a:buAutoNum type="romanUcPeriod"/>
              <a:defRPr/>
            </a:pPr>
            <a:r>
              <a:rPr lang="en-US" b="1" i="1" dirty="0" smtClean="0"/>
              <a:t>To create a </a:t>
            </a:r>
            <a:r>
              <a:rPr lang="en-US" b="1" i="1" dirty="0" smtClean="0">
                <a:solidFill>
                  <a:srgbClr val="C00000"/>
                </a:solidFill>
              </a:rPr>
              <a:t>culture  of competency </a:t>
            </a:r>
            <a:r>
              <a:rPr lang="en-US" b="1" i="1" dirty="0" smtClean="0"/>
              <a:t>within the organizations</a:t>
            </a:r>
          </a:p>
          <a:p>
            <a:pPr marL="685800" indent="-685800" eaLnBrk="1" fontAlgn="auto" hangingPunct="1">
              <a:spcBef>
                <a:spcPts val="600"/>
              </a:spcBef>
              <a:spcAft>
                <a:spcPts val="1200"/>
              </a:spcAft>
              <a:buClr>
                <a:srgbClr val="C00000"/>
              </a:buClr>
              <a:buSzPct val="100000"/>
              <a:buFont typeface="+mj-lt"/>
              <a:buAutoNum type="romanUcPeriod"/>
              <a:defRPr/>
            </a:pPr>
            <a:r>
              <a:rPr lang="en-US" b="1" i="1" dirty="0" smtClean="0"/>
              <a:t>To achieve competency at </a:t>
            </a:r>
            <a:r>
              <a:rPr lang="en-US" b="1" i="1" dirty="0" smtClean="0">
                <a:solidFill>
                  <a:srgbClr val="C00000"/>
                </a:solidFill>
              </a:rPr>
              <a:t>all levels </a:t>
            </a:r>
            <a:r>
              <a:rPr lang="en-US" b="1" i="1" dirty="0" smtClean="0"/>
              <a:t>of the organizations</a:t>
            </a:r>
          </a:p>
          <a:p>
            <a:pPr marL="685800" indent="-685800" eaLnBrk="1" fontAlgn="auto" hangingPunct="1">
              <a:spcBef>
                <a:spcPts val="600"/>
              </a:spcBef>
              <a:spcAft>
                <a:spcPts val="1200"/>
              </a:spcAft>
              <a:buClr>
                <a:srgbClr val="C00000"/>
              </a:buClr>
              <a:buSzPct val="100000"/>
              <a:buFont typeface="+mj-lt"/>
              <a:buAutoNum type="romanUcPeriod"/>
              <a:defRPr/>
            </a:pPr>
            <a:r>
              <a:rPr lang="en-US" b="1" i="1" dirty="0" smtClean="0"/>
              <a:t>To establish a deeper involvement with communities served</a:t>
            </a:r>
          </a:p>
          <a:p>
            <a:pPr marL="685800" indent="-685800" eaLnBrk="1" fontAlgn="auto" hangingPunct="1">
              <a:spcBef>
                <a:spcPts val="600"/>
              </a:spcBef>
              <a:spcAft>
                <a:spcPts val="1200"/>
              </a:spcAft>
              <a:buClr>
                <a:srgbClr val="C00000"/>
              </a:buClr>
              <a:buSzPct val="100000"/>
              <a:buFont typeface="+mj-lt"/>
              <a:buAutoNum type="romanUcPeriod"/>
              <a:defRPr/>
            </a:pPr>
            <a:r>
              <a:rPr lang="en-US" b="1" i="1" dirty="0" smtClean="0"/>
              <a:t>To achieve a deeper respect for cultural differences</a:t>
            </a:r>
          </a:p>
        </p:txBody>
      </p:sp>
      <p:sp>
        <p:nvSpPr>
          <p:cNvPr id="53252" name="Rectangle 1"/>
          <p:cNvSpPr>
            <a:spLocks noChangeArrowheads="1"/>
          </p:cNvSpPr>
          <p:nvPr/>
        </p:nvSpPr>
        <p:spPr bwMode="auto">
          <a:xfrm>
            <a:off x="0" y="14288"/>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tabLst>
                <a:tab pos="457200" algn="l"/>
                <a:tab pos="6457950" algn="l"/>
                <a:tab pos="6515100" algn="l"/>
                <a:tab pos="6629400" algn="r"/>
                <a:tab pos="6743700" algn="l"/>
                <a:tab pos="6915150" algn="l"/>
              </a:tabLst>
            </a:pPr>
            <a:r>
              <a:rPr lang="en-US" sz="1200">
                <a:latin typeface="Times New Roman" pitchFamily="18" charset="0"/>
                <a:ea typeface="Calibri" pitchFamily="34" charset="0"/>
                <a:cs typeface="Times New Roman" pitchFamily="18" charset="0"/>
              </a:rPr>
              <a:t>15 Ryan White Part A providers, four Minority AIDS Initiative (MAI) providers, and six HOPWA providers.  </a:t>
            </a:r>
            <a:endParaRPr lang="en-US">
              <a:ea typeface="Calibri" pitchFamily="34" charset="0"/>
              <a:cs typeface="Times New Roman" pitchFamily="18" charset="0"/>
            </a:endParaRPr>
          </a:p>
        </p:txBody>
      </p:sp>
      <p:pic>
        <p:nvPicPr>
          <p:cNvPr id="53253"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pPr>
              <a:defRPr/>
            </a:pPr>
            <a:fld id="{F15E05F6-B478-4D4D-9CD3-B5B5E08F0F0A}" type="slidenum">
              <a:rPr lang="en-US" smtClean="0"/>
              <a:pPr>
                <a:defRPr/>
              </a:pPr>
              <a:t>44</a:t>
            </a:fld>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3"/>
          <p:cNvSpPr>
            <a:spLocks noGrp="1"/>
          </p:cNvSpPr>
          <p:nvPr>
            <p:ph type="title"/>
          </p:nvPr>
        </p:nvSpPr>
        <p:spPr/>
        <p:txBody>
          <a:bodyPr/>
          <a:lstStyle/>
          <a:p>
            <a:pPr eaLnBrk="1" fontAlgn="auto" hangingPunct="1">
              <a:spcAft>
                <a:spcPts val="0"/>
              </a:spcAft>
              <a:defRPr/>
            </a:pPr>
            <a:r>
              <a:rPr lang="en-US" sz="4000" dirty="0" smtClean="0">
                <a:solidFill>
                  <a:schemeClr val="accent1">
                    <a:satMod val="150000"/>
                  </a:schemeClr>
                </a:solidFill>
              </a:rPr>
              <a:t>POLICY</a:t>
            </a:r>
          </a:p>
        </p:txBody>
      </p:sp>
      <p:sp>
        <p:nvSpPr>
          <p:cNvPr id="54275" name="Content Placeholder 5"/>
          <p:cNvSpPr>
            <a:spLocks noGrp="1"/>
          </p:cNvSpPr>
          <p:nvPr>
            <p:ph idx="1"/>
          </p:nvPr>
        </p:nvSpPr>
        <p:spPr>
          <a:xfrm>
            <a:off x="457200" y="1981200"/>
            <a:ext cx="8229600" cy="4572000"/>
          </a:xfrm>
        </p:spPr>
        <p:txBody>
          <a:bodyPr/>
          <a:lstStyle/>
          <a:p>
            <a:pPr marL="457200" indent="-457200" eaLnBrk="1" hangingPunct="1">
              <a:spcBef>
                <a:spcPts val="600"/>
              </a:spcBef>
              <a:spcAft>
                <a:spcPts val="600"/>
              </a:spcAft>
              <a:buClr>
                <a:srgbClr val="C00000"/>
              </a:buClr>
              <a:buSzPct val="100000"/>
              <a:buFont typeface="Calibri" pitchFamily="34" charset="0"/>
              <a:buAutoNum type="arabicPeriod"/>
            </a:pPr>
            <a:r>
              <a:rPr lang="en-US" b="1" smtClean="0"/>
              <a:t>Create and incorporate within the Bergen-Passaic TGA standards of care a universal policy statement of cultural competency  </a:t>
            </a:r>
          </a:p>
          <a:p>
            <a:pPr marL="457200" indent="-457200" eaLnBrk="1" hangingPunct="1">
              <a:spcBef>
                <a:spcPts val="600"/>
              </a:spcBef>
              <a:spcAft>
                <a:spcPts val="600"/>
              </a:spcAft>
              <a:buClr>
                <a:srgbClr val="C00000"/>
              </a:buClr>
              <a:buSzPct val="100000"/>
              <a:buFont typeface="Calibri" pitchFamily="34" charset="0"/>
              <a:buAutoNum type="arabicPeriod"/>
            </a:pPr>
            <a:r>
              <a:rPr lang="en-US" b="1" smtClean="0"/>
              <a:t>Incorporate the universal policy statement of cultural competency into contractual requirements for Part A providers </a:t>
            </a:r>
            <a:endParaRPr lang="en-US" smtClean="0"/>
          </a:p>
        </p:txBody>
      </p:sp>
      <p:sp>
        <p:nvSpPr>
          <p:cNvPr id="54276" name="Rectangle 1"/>
          <p:cNvSpPr>
            <a:spLocks noChangeArrowheads="1"/>
          </p:cNvSpPr>
          <p:nvPr/>
        </p:nvSpPr>
        <p:spPr bwMode="auto">
          <a:xfrm>
            <a:off x="0" y="14288"/>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tabLst>
                <a:tab pos="457200" algn="l"/>
                <a:tab pos="6457950" algn="l"/>
                <a:tab pos="6515100" algn="l"/>
                <a:tab pos="6629400" algn="r"/>
                <a:tab pos="6743700" algn="l"/>
                <a:tab pos="6915150" algn="l"/>
              </a:tabLst>
            </a:pPr>
            <a:r>
              <a:rPr lang="en-US" sz="1200">
                <a:latin typeface="Times New Roman" pitchFamily="18" charset="0"/>
                <a:ea typeface="Calibri" pitchFamily="34" charset="0"/>
                <a:cs typeface="Times New Roman" pitchFamily="18" charset="0"/>
              </a:rPr>
              <a:t>15 Ryan White Part A providers, four Minority AIDS Initiative (MAI) providers, and six HOPWA providers.  </a:t>
            </a:r>
            <a:endParaRPr lang="en-US">
              <a:ea typeface="Calibri" pitchFamily="34" charset="0"/>
              <a:cs typeface="Times New Roman" pitchFamily="18" charset="0"/>
            </a:endParaRPr>
          </a:p>
        </p:txBody>
      </p:sp>
      <p:pic>
        <p:nvPicPr>
          <p:cNvPr id="54277"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pPr>
              <a:defRPr/>
            </a:pPr>
            <a:fld id="{300813A4-A35B-4353-B91D-6EF0EBFEDCFD}" type="slidenum">
              <a:rPr lang="en-US" smtClean="0"/>
              <a:pPr>
                <a:defRPr/>
              </a:pPr>
              <a:t>45</a:t>
            </a:fld>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3"/>
          <p:cNvSpPr>
            <a:spLocks noGrp="1"/>
          </p:cNvSpPr>
          <p:nvPr>
            <p:ph type="title"/>
          </p:nvPr>
        </p:nvSpPr>
        <p:spPr/>
        <p:txBody>
          <a:bodyPr/>
          <a:lstStyle/>
          <a:p>
            <a:pPr eaLnBrk="1" fontAlgn="auto" hangingPunct="1">
              <a:spcAft>
                <a:spcPts val="0"/>
              </a:spcAft>
              <a:defRPr/>
            </a:pPr>
            <a:r>
              <a:rPr lang="en-US" sz="4000" dirty="0" smtClean="0">
                <a:solidFill>
                  <a:schemeClr val="accent1">
                    <a:satMod val="150000"/>
                  </a:schemeClr>
                </a:solidFill>
              </a:rPr>
              <a:t>POLICY</a:t>
            </a:r>
          </a:p>
        </p:txBody>
      </p:sp>
      <p:sp>
        <p:nvSpPr>
          <p:cNvPr id="6" name="Content Placeholder 5"/>
          <p:cNvSpPr>
            <a:spLocks noGrp="1"/>
          </p:cNvSpPr>
          <p:nvPr>
            <p:ph idx="1"/>
          </p:nvPr>
        </p:nvSpPr>
        <p:spPr>
          <a:xfrm>
            <a:off x="457200" y="1676400"/>
            <a:ext cx="8229600" cy="5181600"/>
          </a:xfrm>
        </p:spPr>
        <p:txBody>
          <a:bodyPr rtlCol="0">
            <a:normAutofit lnSpcReduction="10000"/>
          </a:bodyPr>
          <a:lstStyle/>
          <a:p>
            <a:pPr marL="457200" indent="-457200" eaLnBrk="1" fontAlgn="auto" hangingPunct="1">
              <a:spcBef>
                <a:spcPts val="0"/>
              </a:spcBef>
              <a:spcAft>
                <a:spcPts val="0"/>
              </a:spcAft>
              <a:buClr>
                <a:srgbClr val="C00000"/>
              </a:buClr>
              <a:buSzPct val="100000"/>
              <a:buFont typeface="+mj-lt"/>
              <a:buAutoNum type="arabicPeriod" startAt="3"/>
              <a:defRPr/>
            </a:pPr>
            <a:r>
              <a:rPr lang="en-US" sz="2800" b="1" dirty="0" smtClean="0"/>
              <a:t>Expand agency policies by broadening the practice of cultural competency to include:</a:t>
            </a:r>
          </a:p>
          <a:p>
            <a:pPr marL="731520" lvl="1" indent="-274320" eaLnBrk="1" fontAlgn="auto" hangingPunct="1">
              <a:spcAft>
                <a:spcPts val="0"/>
              </a:spcAft>
              <a:buClr>
                <a:srgbClr val="CC3300"/>
              </a:buClr>
              <a:buFont typeface="Webdings" pitchFamily="18" charset="2"/>
              <a:buChar char="-"/>
              <a:defRPr/>
            </a:pPr>
            <a:r>
              <a:rPr lang="en-US" b="1" dirty="0" smtClean="0"/>
              <a:t> </a:t>
            </a:r>
            <a:r>
              <a:rPr lang="en-US" sz="2400" b="1" dirty="0" smtClean="0"/>
              <a:t>Knowledge of Diverse Communities, </a:t>
            </a:r>
          </a:p>
          <a:p>
            <a:pPr marL="731520" lvl="1" indent="-274320" eaLnBrk="1" fontAlgn="auto" hangingPunct="1">
              <a:spcAft>
                <a:spcPts val="0"/>
              </a:spcAft>
              <a:buClr>
                <a:srgbClr val="CC3300"/>
              </a:buClr>
              <a:buFont typeface="Webdings" pitchFamily="18" charset="2"/>
              <a:buChar char="-"/>
              <a:defRPr/>
            </a:pPr>
            <a:r>
              <a:rPr lang="en-US" sz="2400" b="1" dirty="0" smtClean="0"/>
              <a:t>Organizational Philosophy, </a:t>
            </a:r>
          </a:p>
          <a:p>
            <a:pPr marL="731520" lvl="1" indent="-274320" eaLnBrk="1" fontAlgn="auto" hangingPunct="1">
              <a:spcAft>
                <a:spcPts val="0"/>
              </a:spcAft>
              <a:buClr>
                <a:srgbClr val="CC3300"/>
              </a:buClr>
              <a:buFont typeface="Webdings" pitchFamily="18" charset="2"/>
              <a:buChar char="-"/>
              <a:defRPr/>
            </a:pPr>
            <a:r>
              <a:rPr lang="en-US" sz="2400" b="1" dirty="0" smtClean="0"/>
              <a:t>Personal Involvement in Diverse Communities, </a:t>
            </a:r>
          </a:p>
          <a:p>
            <a:pPr marL="731520" lvl="1" indent="-274320" eaLnBrk="1" fontAlgn="auto" hangingPunct="1">
              <a:spcAft>
                <a:spcPts val="0"/>
              </a:spcAft>
              <a:buClr>
                <a:srgbClr val="CC3300"/>
              </a:buClr>
              <a:buFont typeface="Webdings" pitchFamily="18" charset="2"/>
              <a:buChar char="-"/>
              <a:defRPr/>
            </a:pPr>
            <a:r>
              <a:rPr lang="en-US" sz="2400" b="1" dirty="0" smtClean="0"/>
              <a:t>Resources and Linkages, </a:t>
            </a:r>
          </a:p>
          <a:p>
            <a:pPr marL="731520" lvl="1" indent="-274320" eaLnBrk="1" fontAlgn="auto" hangingPunct="1">
              <a:spcAft>
                <a:spcPts val="0"/>
              </a:spcAft>
              <a:buClr>
                <a:srgbClr val="CC3300"/>
              </a:buClr>
              <a:buFont typeface="Webdings" pitchFamily="18" charset="2"/>
              <a:buChar char="-"/>
              <a:defRPr/>
            </a:pPr>
            <a:r>
              <a:rPr lang="en-US" sz="2400" b="1" dirty="0" smtClean="0"/>
              <a:t>Human Resources, </a:t>
            </a:r>
          </a:p>
          <a:p>
            <a:pPr marL="731520" lvl="1" indent="-274320" eaLnBrk="1" fontAlgn="auto" hangingPunct="1">
              <a:spcAft>
                <a:spcPts val="0"/>
              </a:spcAft>
              <a:buClr>
                <a:srgbClr val="CC3300"/>
              </a:buClr>
              <a:buFont typeface="Webdings" pitchFamily="18" charset="2"/>
              <a:buChar char="-"/>
              <a:defRPr/>
            </a:pPr>
            <a:r>
              <a:rPr lang="en-US" sz="2400" b="1" dirty="0" smtClean="0"/>
              <a:t>Clinical Practice, </a:t>
            </a:r>
          </a:p>
          <a:p>
            <a:pPr marL="731520" lvl="1" indent="-274320" eaLnBrk="1" fontAlgn="auto" hangingPunct="1">
              <a:spcAft>
                <a:spcPts val="600"/>
              </a:spcAft>
              <a:buClr>
                <a:srgbClr val="CC3300"/>
              </a:buClr>
              <a:buFont typeface="Webdings" pitchFamily="18" charset="2"/>
              <a:buChar char="-"/>
              <a:defRPr/>
            </a:pPr>
            <a:r>
              <a:rPr lang="en-US" sz="2400" b="1" dirty="0" smtClean="0"/>
              <a:t>Engagement of Diverse Communities </a:t>
            </a:r>
          </a:p>
          <a:p>
            <a:pPr marL="457200" indent="-457200" eaLnBrk="1" fontAlgn="auto" hangingPunct="1">
              <a:lnSpc>
                <a:spcPct val="120000"/>
              </a:lnSpc>
              <a:spcBef>
                <a:spcPts val="0"/>
              </a:spcBef>
              <a:spcAft>
                <a:spcPts val="0"/>
              </a:spcAft>
              <a:buClr>
                <a:srgbClr val="C00000"/>
              </a:buClr>
              <a:buSzPct val="100000"/>
              <a:buFont typeface="+mj-lt"/>
              <a:buAutoNum type="arabicPeriod" startAt="4"/>
              <a:defRPr/>
            </a:pPr>
            <a:r>
              <a:rPr lang="en-US" sz="2800" b="1" dirty="0" smtClean="0"/>
              <a:t>Develop and adopt a cultural competency policy for the Planning Council</a:t>
            </a:r>
            <a:endParaRPr lang="en-US" sz="2800" b="1" dirty="0"/>
          </a:p>
        </p:txBody>
      </p:sp>
      <p:sp>
        <p:nvSpPr>
          <p:cNvPr id="55300" name="Rectangle 1"/>
          <p:cNvSpPr>
            <a:spLocks noChangeArrowheads="1"/>
          </p:cNvSpPr>
          <p:nvPr/>
        </p:nvSpPr>
        <p:spPr bwMode="auto">
          <a:xfrm>
            <a:off x="0" y="14288"/>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tabLst>
                <a:tab pos="457200" algn="l"/>
                <a:tab pos="6457950" algn="l"/>
                <a:tab pos="6515100" algn="l"/>
                <a:tab pos="6629400" algn="r"/>
                <a:tab pos="6743700" algn="l"/>
                <a:tab pos="6915150" algn="l"/>
              </a:tabLst>
            </a:pPr>
            <a:r>
              <a:rPr lang="en-US" sz="1200">
                <a:latin typeface="Times New Roman" pitchFamily="18" charset="0"/>
                <a:ea typeface="Calibri" pitchFamily="34" charset="0"/>
                <a:cs typeface="Times New Roman" pitchFamily="18" charset="0"/>
              </a:rPr>
              <a:t>15 Ryan White Part A providers, four Minority AIDS Initiative (MAI) providers, and six HOPWA providers.  </a:t>
            </a:r>
            <a:endParaRPr lang="en-US">
              <a:ea typeface="Calibri" pitchFamily="34" charset="0"/>
              <a:cs typeface="Times New Roman" pitchFamily="18" charset="0"/>
            </a:endParaRPr>
          </a:p>
        </p:txBody>
      </p:sp>
      <p:pic>
        <p:nvPicPr>
          <p:cNvPr id="55301"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pPr>
              <a:defRPr/>
            </a:pPr>
            <a:fld id="{B3D0A047-3DDA-49E1-ADE0-F39A55708AC4}" type="slidenum">
              <a:rPr lang="en-US" smtClean="0"/>
              <a:pPr>
                <a:defRPr/>
              </a:pPr>
              <a:t>46</a:t>
            </a:fld>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3"/>
          <p:cNvSpPr>
            <a:spLocks noGrp="1"/>
          </p:cNvSpPr>
          <p:nvPr>
            <p:ph type="title"/>
          </p:nvPr>
        </p:nvSpPr>
        <p:spPr/>
        <p:txBody>
          <a:bodyPr>
            <a:normAutofit fontScale="90000"/>
          </a:bodyPr>
          <a:lstStyle/>
          <a:p>
            <a:pPr eaLnBrk="1" fontAlgn="auto" hangingPunct="1">
              <a:spcAft>
                <a:spcPts val="0"/>
              </a:spcAft>
              <a:defRPr/>
            </a:pPr>
            <a:r>
              <a:rPr lang="en-US" sz="4000" dirty="0" smtClean="0">
                <a:solidFill>
                  <a:schemeClr val="accent1">
                    <a:satMod val="150000"/>
                  </a:schemeClr>
                </a:solidFill>
              </a:rPr>
              <a:t>LINGUISTIC COMPETENCY AND</a:t>
            </a:r>
            <a:br>
              <a:rPr lang="en-US" sz="4000" dirty="0" smtClean="0">
                <a:solidFill>
                  <a:schemeClr val="accent1">
                    <a:satMod val="150000"/>
                  </a:schemeClr>
                </a:solidFill>
              </a:rPr>
            </a:br>
            <a:r>
              <a:rPr lang="en-US" sz="4000" dirty="0" smtClean="0">
                <a:solidFill>
                  <a:schemeClr val="accent1">
                    <a:satMod val="150000"/>
                  </a:schemeClr>
                </a:solidFill>
              </a:rPr>
              <a:t>HEALTH LITERACY</a:t>
            </a:r>
          </a:p>
        </p:txBody>
      </p:sp>
      <p:sp>
        <p:nvSpPr>
          <p:cNvPr id="6" name="Content Placeholder 5"/>
          <p:cNvSpPr>
            <a:spLocks noGrp="1"/>
          </p:cNvSpPr>
          <p:nvPr>
            <p:ph idx="1"/>
          </p:nvPr>
        </p:nvSpPr>
        <p:spPr>
          <a:xfrm>
            <a:off x="457200" y="1676400"/>
            <a:ext cx="8229600" cy="4876800"/>
          </a:xfrm>
        </p:spPr>
        <p:txBody>
          <a:bodyPr rtlCol="0">
            <a:normAutofit fontScale="92500" lnSpcReduction="10000"/>
          </a:bodyPr>
          <a:lstStyle/>
          <a:p>
            <a:pPr marL="457200" indent="-457200" eaLnBrk="1" fontAlgn="auto" hangingPunct="1">
              <a:lnSpc>
                <a:spcPct val="110000"/>
              </a:lnSpc>
              <a:spcBef>
                <a:spcPts val="600"/>
              </a:spcBef>
              <a:spcAft>
                <a:spcPts val="600"/>
              </a:spcAft>
              <a:buClr>
                <a:srgbClr val="C00000"/>
              </a:buClr>
              <a:buSzPct val="100000"/>
              <a:buFont typeface="+mj-lt"/>
              <a:buAutoNum type="arabicPeriod" startAt="5"/>
              <a:defRPr/>
            </a:pPr>
            <a:r>
              <a:rPr lang="en-US" b="1" dirty="0" smtClean="0"/>
              <a:t>Provide linguistically competent services for the major ethnic communities served by the providers in the Bergen-Passaic TGA.  Major communities will be defined by the provider.  </a:t>
            </a:r>
          </a:p>
          <a:p>
            <a:pPr marL="457200" indent="-457200" eaLnBrk="1" fontAlgn="auto" hangingPunct="1">
              <a:lnSpc>
                <a:spcPct val="110000"/>
              </a:lnSpc>
              <a:spcBef>
                <a:spcPts val="600"/>
              </a:spcBef>
              <a:spcAft>
                <a:spcPts val="600"/>
              </a:spcAft>
              <a:buClr>
                <a:srgbClr val="C00000"/>
              </a:buClr>
              <a:buSzPct val="100000"/>
              <a:buFont typeface="+mj-lt"/>
              <a:buAutoNum type="arabicPeriod" startAt="5"/>
              <a:defRPr/>
            </a:pPr>
            <a:r>
              <a:rPr lang="en-US" b="1" dirty="0" smtClean="0"/>
              <a:t>Empower consumers to express their values, attitudes and belief systems around health practices </a:t>
            </a:r>
          </a:p>
          <a:p>
            <a:pPr marL="457200" indent="-457200" eaLnBrk="1" fontAlgn="auto" hangingPunct="1">
              <a:lnSpc>
                <a:spcPct val="110000"/>
              </a:lnSpc>
              <a:spcBef>
                <a:spcPts val="600"/>
              </a:spcBef>
              <a:spcAft>
                <a:spcPts val="600"/>
              </a:spcAft>
              <a:buClr>
                <a:srgbClr val="C00000"/>
              </a:buClr>
              <a:buSzPct val="100000"/>
              <a:buFont typeface="+mj-lt"/>
              <a:buAutoNum type="arabicPeriod" startAt="5"/>
              <a:defRPr/>
            </a:pPr>
            <a:r>
              <a:rPr lang="en-US" b="1" dirty="0" smtClean="0"/>
              <a:t>Empower consumers to understand their health choices through enhanced health literacy</a:t>
            </a:r>
            <a:endParaRPr lang="en-US" b="1" dirty="0"/>
          </a:p>
        </p:txBody>
      </p:sp>
      <p:sp>
        <p:nvSpPr>
          <p:cNvPr id="56324" name="Rectangle 1"/>
          <p:cNvSpPr>
            <a:spLocks noChangeArrowheads="1"/>
          </p:cNvSpPr>
          <p:nvPr/>
        </p:nvSpPr>
        <p:spPr bwMode="auto">
          <a:xfrm>
            <a:off x="0" y="14288"/>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tabLst>
                <a:tab pos="457200" algn="l"/>
                <a:tab pos="6457950" algn="l"/>
                <a:tab pos="6515100" algn="l"/>
                <a:tab pos="6629400" algn="r"/>
                <a:tab pos="6743700" algn="l"/>
                <a:tab pos="6915150" algn="l"/>
              </a:tabLst>
            </a:pPr>
            <a:r>
              <a:rPr lang="en-US" sz="1200">
                <a:latin typeface="Times New Roman" pitchFamily="18" charset="0"/>
                <a:ea typeface="Calibri" pitchFamily="34" charset="0"/>
                <a:cs typeface="Times New Roman" pitchFamily="18" charset="0"/>
              </a:rPr>
              <a:t>15 Ryan White Part A providers, four Minority AIDS Initiative (MAI) providers, and six HOPWA providers.  </a:t>
            </a:r>
            <a:endParaRPr lang="en-US">
              <a:ea typeface="Calibri" pitchFamily="34" charset="0"/>
              <a:cs typeface="Times New Roman" pitchFamily="18" charset="0"/>
            </a:endParaRPr>
          </a:p>
        </p:txBody>
      </p:sp>
      <p:pic>
        <p:nvPicPr>
          <p:cNvPr id="56325"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pPr>
              <a:defRPr/>
            </a:pPr>
            <a:fld id="{87D44AB7-99E2-4807-9650-697C6F141194}" type="slidenum">
              <a:rPr lang="en-US" smtClean="0"/>
              <a:pPr>
                <a:defRPr/>
              </a:pPr>
              <a:t>47</a:t>
            </a:fld>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3"/>
          <p:cNvSpPr>
            <a:spLocks noGrp="1"/>
          </p:cNvSpPr>
          <p:nvPr>
            <p:ph type="title"/>
          </p:nvPr>
        </p:nvSpPr>
        <p:spPr/>
        <p:txBody>
          <a:bodyPr/>
          <a:lstStyle/>
          <a:p>
            <a:pPr eaLnBrk="1" fontAlgn="auto" hangingPunct="1">
              <a:spcAft>
                <a:spcPts val="0"/>
              </a:spcAft>
              <a:defRPr/>
            </a:pPr>
            <a:r>
              <a:rPr lang="en-US" sz="4000" dirty="0" smtClean="0">
                <a:solidFill>
                  <a:schemeClr val="accent1">
                    <a:satMod val="150000"/>
                  </a:schemeClr>
                </a:solidFill>
              </a:rPr>
              <a:t>TRAINING</a:t>
            </a:r>
          </a:p>
        </p:txBody>
      </p:sp>
      <p:sp>
        <p:nvSpPr>
          <p:cNvPr id="57347" name="Content Placeholder 5"/>
          <p:cNvSpPr>
            <a:spLocks noGrp="1"/>
          </p:cNvSpPr>
          <p:nvPr>
            <p:ph idx="1"/>
          </p:nvPr>
        </p:nvSpPr>
        <p:spPr>
          <a:xfrm>
            <a:off x="457200" y="1676400"/>
            <a:ext cx="8229600" cy="4876800"/>
          </a:xfrm>
        </p:spPr>
        <p:txBody>
          <a:bodyPr/>
          <a:lstStyle/>
          <a:p>
            <a:pPr marL="457200" indent="-457200" eaLnBrk="1" hangingPunct="1">
              <a:buClr>
                <a:srgbClr val="C00000"/>
              </a:buClr>
              <a:buSzPct val="100000"/>
              <a:buFont typeface="Calibri" pitchFamily="34" charset="0"/>
              <a:buAutoNum type="arabicPeriod" startAt="8"/>
            </a:pPr>
            <a:r>
              <a:rPr lang="en-US" sz="2800" b="1" smtClean="0"/>
              <a:t>Provide training to supervisory and staff employees on each of the following:</a:t>
            </a:r>
            <a:endParaRPr lang="en-US" sz="2800" smtClean="0"/>
          </a:p>
          <a:p>
            <a:pPr lvl="1" eaLnBrk="1" hangingPunct="1">
              <a:buClr>
                <a:srgbClr val="C00000"/>
              </a:buClr>
              <a:buSzPct val="100000"/>
              <a:buFont typeface="Webdings" pitchFamily="18" charset="2"/>
              <a:buChar char="-"/>
            </a:pPr>
            <a:r>
              <a:rPr lang="en-US" sz="2400" b="1" smtClean="0"/>
              <a:t>Knowledge of Diverse Communities, </a:t>
            </a:r>
            <a:endParaRPr lang="en-US" sz="2400" smtClean="0"/>
          </a:p>
          <a:p>
            <a:pPr lvl="1" eaLnBrk="1" hangingPunct="1">
              <a:buClr>
                <a:srgbClr val="C00000"/>
              </a:buClr>
              <a:buSzPct val="100000"/>
              <a:buFont typeface="Webdings" pitchFamily="18" charset="2"/>
              <a:buChar char="-"/>
            </a:pPr>
            <a:r>
              <a:rPr lang="en-US" sz="2400" b="1" smtClean="0"/>
              <a:t>Organizational Philosophy, </a:t>
            </a:r>
            <a:endParaRPr lang="en-US" sz="2400" smtClean="0"/>
          </a:p>
          <a:p>
            <a:pPr lvl="1" eaLnBrk="1" hangingPunct="1">
              <a:buClr>
                <a:srgbClr val="C00000"/>
              </a:buClr>
              <a:buSzPct val="100000"/>
              <a:buFont typeface="Webdings" pitchFamily="18" charset="2"/>
              <a:buChar char="-"/>
            </a:pPr>
            <a:r>
              <a:rPr lang="en-US" sz="2400" b="1" smtClean="0"/>
              <a:t>Personal Involvement in Diverse Communities, </a:t>
            </a:r>
            <a:endParaRPr lang="en-US" sz="2400" smtClean="0"/>
          </a:p>
          <a:p>
            <a:pPr lvl="1" eaLnBrk="1" hangingPunct="1">
              <a:buClr>
                <a:srgbClr val="C00000"/>
              </a:buClr>
              <a:buSzPct val="100000"/>
              <a:buFont typeface="Webdings" pitchFamily="18" charset="2"/>
              <a:buChar char="-"/>
            </a:pPr>
            <a:r>
              <a:rPr lang="en-US" sz="2400" b="1" smtClean="0"/>
              <a:t>Resources and Linkages, </a:t>
            </a:r>
            <a:endParaRPr lang="en-US" sz="2400" smtClean="0"/>
          </a:p>
          <a:p>
            <a:pPr lvl="1" eaLnBrk="1" hangingPunct="1">
              <a:buClr>
                <a:srgbClr val="C00000"/>
              </a:buClr>
              <a:buSzPct val="100000"/>
              <a:buFont typeface="Webdings" pitchFamily="18" charset="2"/>
              <a:buChar char="-"/>
            </a:pPr>
            <a:r>
              <a:rPr lang="en-US" sz="2400" b="1" smtClean="0"/>
              <a:t>Human Resources, </a:t>
            </a:r>
            <a:endParaRPr lang="en-US" sz="2400" smtClean="0"/>
          </a:p>
          <a:p>
            <a:pPr lvl="1" eaLnBrk="1" hangingPunct="1">
              <a:buClr>
                <a:srgbClr val="C00000"/>
              </a:buClr>
              <a:buSzPct val="100000"/>
              <a:buFont typeface="Webdings" pitchFamily="18" charset="2"/>
              <a:buChar char="-"/>
            </a:pPr>
            <a:r>
              <a:rPr lang="en-US" sz="2400" b="1" smtClean="0"/>
              <a:t>Clinical Practice, </a:t>
            </a:r>
            <a:endParaRPr lang="en-US" sz="2400" smtClean="0"/>
          </a:p>
          <a:p>
            <a:pPr lvl="1" eaLnBrk="1" hangingPunct="1">
              <a:buClr>
                <a:srgbClr val="C00000"/>
              </a:buClr>
              <a:buSzPct val="100000"/>
              <a:buFont typeface="Webdings" pitchFamily="18" charset="2"/>
              <a:buChar char="-"/>
            </a:pPr>
            <a:r>
              <a:rPr lang="en-US" sz="2400" b="1" smtClean="0"/>
              <a:t>Engagement of Diverse Communities</a:t>
            </a:r>
          </a:p>
        </p:txBody>
      </p:sp>
      <p:sp>
        <p:nvSpPr>
          <p:cNvPr id="57348" name="Rectangle 1"/>
          <p:cNvSpPr>
            <a:spLocks noChangeArrowheads="1"/>
          </p:cNvSpPr>
          <p:nvPr/>
        </p:nvSpPr>
        <p:spPr bwMode="auto">
          <a:xfrm>
            <a:off x="0" y="14288"/>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tabLst>
                <a:tab pos="457200" algn="l"/>
                <a:tab pos="6457950" algn="l"/>
                <a:tab pos="6515100" algn="l"/>
                <a:tab pos="6629400" algn="r"/>
                <a:tab pos="6743700" algn="l"/>
                <a:tab pos="6915150" algn="l"/>
              </a:tabLst>
            </a:pPr>
            <a:r>
              <a:rPr lang="en-US" sz="1200">
                <a:latin typeface="Times New Roman" pitchFamily="18" charset="0"/>
                <a:ea typeface="Calibri" pitchFamily="34" charset="0"/>
                <a:cs typeface="Times New Roman" pitchFamily="18" charset="0"/>
              </a:rPr>
              <a:t>15 Ryan White Part A providers, four Minority AIDS Initiative (MAI) providers, and six HOPWA providers.  </a:t>
            </a:r>
            <a:endParaRPr lang="en-US">
              <a:ea typeface="Calibri" pitchFamily="34" charset="0"/>
              <a:cs typeface="Times New Roman" pitchFamily="18" charset="0"/>
            </a:endParaRPr>
          </a:p>
        </p:txBody>
      </p:sp>
      <p:pic>
        <p:nvPicPr>
          <p:cNvPr id="57349"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pPr>
              <a:defRPr/>
            </a:pPr>
            <a:fld id="{931B9040-7231-4319-804C-27D4FF853C7D}" type="slidenum">
              <a:rPr lang="en-US" smtClean="0"/>
              <a:pPr>
                <a:defRPr/>
              </a:pPr>
              <a:t>48</a:t>
            </a:fld>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3"/>
          <p:cNvSpPr>
            <a:spLocks noGrp="1"/>
          </p:cNvSpPr>
          <p:nvPr>
            <p:ph type="title"/>
          </p:nvPr>
        </p:nvSpPr>
        <p:spPr/>
        <p:txBody>
          <a:bodyPr/>
          <a:lstStyle/>
          <a:p>
            <a:pPr eaLnBrk="1" fontAlgn="auto" hangingPunct="1">
              <a:spcAft>
                <a:spcPts val="0"/>
              </a:spcAft>
              <a:defRPr/>
            </a:pPr>
            <a:r>
              <a:rPr lang="en-US" sz="4000" dirty="0" smtClean="0">
                <a:solidFill>
                  <a:schemeClr val="accent1">
                    <a:satMod val="150000"/>
                  </a:schemeClr>
                </a:solidFill>
              </a:rPr>
              <a:t>TRAINING</a:t>
            </a:r>
          </a:p>
        </p:txBody>
      </p:sp>
      <p:sp>
        <p:nvSpPr>
          <p:cNvPr id="6" name="Content Placeholder 5"/>
          <p:cNvSpPr>
            <a:spLocks noGrp="1"/>
          </p:cNvSpPr>
          <p:nvPr>
            <p:ph idx="1"/>
          </p:nvPr>
        </p:nvSpPr>
        <p:spPr>
          <a:xfrm>
            <a:off x="457200" y="1828800"/>
            <a:ext cx="8229600" cy="4724400"/>
          </a:xfrm>
        </p:spPr>
        <p:txBody>
          <a:bodyPr rtlCol="0">
            <a:normAutofit/>
          </a:bodyPr>
          <a:lstStyle/>
          <a:p>
            <a:pPr marL="457200" indent="-457200" eaLnBrk="1" fontAlgn="auto" hangingPunct="1">
              <a:spcBef>
                <a:spcPts val="0"/>
              </a:spcBef>
              <a:spcAft>
                <a:spcPts val="0"/>
              </a:spcAft>
              <a:buClr>
                <a:srgbClr val="C00000"/>
              </a:buClr>
              <a:buSzPct val="100000"/>
              <a:buFont typeface="+mj-lt"/>
              <a:buAutoNum type="arabicPeriod" startAt="9"/>
              <a:defRPr/>
            </a:pPr>
            <a:r>
              <a:rPr lang="en-US" sz="2800" b="1" dirty="0" smtClean="0"/>
              <a:t>Provide agency-specific training to supervisory and staff employees on the following:</a:t>
            </a:r>
          </a:p>
          <a:p>
            <a:pPr marL="914400" indent="-447675" eaLnBrk="1" fontAlgn="auto" hangingPunct="1">
              <a:spcBef>
                <a:spcPts val="0"/>
              </a:spcBef>
              <a:spcAft>
                <a:spcPts val="0"/>
              </a:spcAft>
              <a:buClr>
                <a:srgbClr val="C00000"/>
              </a:buClr>
              <a:buSzPct val="100000"/>
              <a:buFont typeface="Webdings" pitchFamily="18" charset="2"/>
              <a:buChar char="-"/>
              <a:defRPr/>
            </a:pPr>
            <a:r>
              <a:rPr lang="en-US" sz="2400" b="1" dirty="0" smtClean="0"/>
              <a:t>Addressing gaps revealed in the Cultural  and Linguistic Competence Policy Assessment;</a:t>
            </a:r>
          </a:p>
          <a:p>
            <a:pPr marL="914400" indent="-447675" eaLnBrk="1" fontAlgn="auto" hangingPunct="1">
              <a:spcBef>
                <a:spcPts val="0"/>
              </a:spcBef>
              <a:spcAft>
                <a:spcPts val="0"/>
              </a:spcAft>
              <a:buClr>
                <a:srgbClr val="C00000"/>
              </a:buClr>
              <a:buSzPct val="100000"/>
              <a:buFont typeface="Webdings" pitchFamily="18" charset="2"/>
              <a:buChar char="-"/>
              <a:defRPr/>
            </a:pPr>
            <a:r>
              <a:rPr lang="en-US" sz="2400" b="1" dirty="0" smtClean="0"/>
              <a:t>Improving communication throughout the organization;</a:t>
            </a:r>
          </a:p>
          <a:p>
            <a:pPr marL="914400" indent="-447675" eaLnBrk="1" fontAlgn="auto" hangingPunct="1">
              <a:spcBef>
                <a:spcPts val="0"/>
              </a:spcBef>
              <a:spcAft>
                <a:spcPts val="0"/>
              </a:spcAft>
              <a:buClr>
                <a:srgbClr val="C00000"/>
              </a:buClr>
              <a:buSzPct val="100000"/>
              <a:buFont typeface="Webdings" pitchFamily="18" charset="2"/>
              <a:buChar char="-"/>
              <a:defRPr/>
            </a:pPr>
            <a:r>
              <a:rPr lang="en-US" sz="2400" b="1" dirty="0" smtClean="0"/>
              <a:t>Working through cultural differences within the communities served;</a:t>
            </a:r>
          </a:p>
          <a:p>
            <a:pPr marL="914400" indent="-447675" eaLnBrk="1" fontAlgn="auto" hangingPunct="1">
              <a:spcBef>
                <a:spcPts val="0"/>
              </a:spcBef>
              <a:spcAft>
                <a:spcPts val="0"/>
              </a:spcAft>
              <a:buClr>
                <a:srgbClr val="C00000"/>
              </a:buClr>
              <a:buSzPct val="100000"/>
              <a:buFont typeface="Webdings" pitchFamily="18" charset="2"/>
              <a:buChar char="-"/>
              <a:defRPr/>
            </a:pPr>
            <a:r>
              <a:rPr lang="en-US" sz="2400" b="1" dirty="0" smtClean="0"/>
              <a:t>Measuring effectiveness through Quality Improvement.</a:t>
            </a:r>
          </a:p>
        </p:txBody>
      </p:sp>
      <p:sp>
        <p:nvSpPr>
          <p:cNvPr id="58372" name="Rectangle 1"/>
          <p:cNvSpPr>
            <a:spLocks noChangeArrowheads="1"/>
          </p:cNvSpPr>
          <p:nvPr/>
        </p:nvSpPr>
        <p:spPr bwMode="auto">
          <a:xfrm>
            <a:off x="0" y="14288"/>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tabLst>
                <a:tab pos="457200" algn="l"/>
                <a:tab pos="6457950" algn="l"/>
                <a:tab pos="6515100" algn="l"/>
                <a:tab pos="6629400" algn="r"/>
                <a:tab pos="6743700" algn="l"/>
                <a:tab pos="6915150" algn="l"/>
              </a:tabLst>
            </a:pPr>
            <a:r>
              <a:rPr lang="en-US" sz="1200">
                <a:latin typeface="Times New Roman" pitchFamily="18" charset="0"/>
                <a:ea typeface="Calibri" pitchFamily="34" charset="0"/>
                <a:cs typeface="Times New Roman" pitchFamily="18" charset="0"/>
              </a:rPr>
              <a:t>15 Ryan White Part A providers, four Minority AIDS Initiative (MAI) providers, and six HOPWA providers.  </a:t>
            </a:r>
            <a:endParaRPr lang="en-US">
              <a:ea typeface="Calibri" pitchFamily="34" charset="0"/>
              <a:cs typeface="Times New Roman" pitchFamily="18" charset="0"/>
            </a:endParaRPr>
          </a:p>
        </p:txBody>
      </p:sp>
      <p:pic>
        <p:nvPicPr>
          <p:cNvPr id="58373"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pPr>
              <a:defRPr/>
            </a:pPr>
            <a:fld id="{75B809A8-115A-4698-8AA9-1C0CB6BE30BA}" type="slidenum">
              <a:rPr lang="en-US" smtClean="0"/>
              <a:pPr>
                <a:defRPr/>
              </a:pPr>
              <a:t>49</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p:cNvPicPr>
            <a:picLocks noChangeAspect="1" noChangeArrowheads="1"/>
          </p:cNvPicPr>
          <p:nvPr/>
        </p:nvPicPr>
        <p:blipFill>
          <a:blip r:embed="rId2"/>
          <a:srcRect l="33856" t="2802" r="34796" b="35841"/>
          <a:stretch>
            <a:fillRect/>
          </a:stretch>
        </p:blipFill>
        <p:spPr bwMode="auto">
          <a:xfrm>
            <a:off x="1752600" y="414338"/>
            <a:ext cx="5791200" cy="5681662"/>
          </a:xfrm>
          <a:prstGeom prst="rect">
            <a:avLst/>
          </a:prstGeom>
          <a:ln w="38100">
            <a:solidFill>
              <a:schemeClr val="bg1"/>
            </a:solidFill>
          </a:ln>
          <a:effectLst>
            <a:outerShdw blurRad="292100" dist="139700" dir="2700000" algn="tl" rotWithShape="0">
              <a:srgbClr val="333333">
                <a:alpha val="65000"/>
              </a:srgbClr>
            </a:outerShdw>
          </a:effectLst>
        </p:spPr>
      </p:pic>
      <p:sp>
        <p:nvSpPr>
          <p:cNvPr id="4099" name="TextBox 1"/>
          <p:cNvSpPr txBox="1">
            <a:spLocks noChangeArrowheads="1"/>
          </p:cNvSpPr>
          <p:nvPr/>
        </p:nvSpPr>
        <p:spPr bwMode="auto">
          <a:xfrm>
            <a:off x="1600200" y="1927225"/>
            <a:ext cx="3005138" cy="793750"/>
          </a:xfrm>
          <a:prstGeom prst="rightArrow">
            <a:avLst/>
          </a:prstGeom>
          <a:solidFill>
            <a:schemeClr val="accent3">
              <a:lumMod val="95000"/>
            </a:schemeClr>
          </a:solidFill>
          <a:ln w="9525">
            <a:noFill/>
            <a:miter lim="800000"/>
            <a:headEnd/>
            <a:tailEnd/>
          </a:ln>
          <a:effectLst>
            <a:outerShdw blurRad="50800" dist="38100" dir="2700000" algn="tl" rotWithShape="0">
              <a:prstClr val="black">
                <a:alpha val="40000"/>
              </a:prstClr>
            </a:outerShdw>
          </a:effectLst>
        </p:spPr>
        <p:txBody>
          <a:bodyPr>
            <a:spAutoFit/>
          </a:bodyPr>
          <a:lstStyle/>
          <a:p>
            <a:pPr algn="ctr">
              <a:defRPr/>
            </a:pPr>
            <a:r>
              <a:rPr lang="en-US" sz="2000" b="1" dirty="0">
                <a:solidFill>
                  <a:srgbClr val="C00000"/>
                </a:solidFill>
                <a:latin typeface="Calibri" pitchFamily="34" charset="0"/>
              </a:rPr>
              <a:t>The Bergen-Passaic TGA</a:t>
            </a:r>
          </a:p>
        </p:txBody>
      </p:sp>
      <p:sp>
        <p:nvSpPr>
          <p:cNvPr id="4" name="Slide Number Placeholder 3"/>
          <p:cNvSpPr>
            <a:spLocks noGrp="1"/>
          </p:cNvSpPr>
          <p:nvPr>
            <p:ph type="sldNum" sz="quarter" idx="12"/>
          </p:nvPr>
        </p:nvSpPr>
        <p:spPr/>
        <p:txBody>
          <a:bodyPr/>
          <a:lstStyle/>
          <a:p>
            <a:pPr>
              <a:defRPr/>
            </a:pPr>
            <a:fld id="{AF836F17-DB6D-4C05-B032-FE28A3771048}"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3"/>
          <p:cNvSpPr>
            <a:spLocks noGrp="1"/>
          </p:cNvSpPr>
          <p:nvPr>
            <p:ph type="title"/>
          </p:nvPr>
        </p:nvSpPr>
        <p:spPr/>
        <p:txBody>
          <a:bodyPr/>
          <a:lstStyle/>
          <a:p>
            <a:pPr eaLnBrk="1" fontAlgn="auto" hangingPunct="1">
              <a:spcAft>
                <a:spcPts val="0"/>
              </a:spcAft>
              <a:defRPr/>
            </a:pPr>
            <a:r>
              <a:rPr lang="en-US" sz="4000" dirty="0" smtClean="0">
                <a:solidFill>
                  <a:schemeClr val="accent1">
                    <a:satMod val="150000"/>
                  </a:schemeClr>
                </a:solidFill>
              </a:rPr>
              <a:t>TRAINING</a:t>
            </a:r>
          </a:p>
        </p:txBody>
      </p:sp>
      <p:sp>
        <p:nvSpPr>
          <p:cNvPr id="6" name="Content Placeholder 5"/>
          <p:cNvSpPr>
            <a:spLocks noGrp="1"/>
          </p:cNvSpPr>
          <p:nvPr>
            <p:ph idx="1"/>
          </p:nvPr>
        </p:nvSpPr>
        <p:spPr>
          <a:xfrm>
            <a:off x="457200" y="1676400"/>
            <a:ext cx="8229600" cy="4876800"/>
          </a:xfrm>
        </p:spPr>
        <p:txBody>
          <a:bodyPr rtlCol="0">
            <a:normAutofit/>
          </a:bodyPr>
          <a:lstStyle/>
          <a:p>
            <a:pPr marL="685800" indent="-685800" eaLnBrk="1" fontAlgn="auto" hangingPunct="1">
              <a:spcBef>
                <a:spcPts val="0"/>
              </a:spcBef>
              <a:spcAft>
                <a:spcPts val="0"/>
              </a:spcAft>
              <a:buClr>
                <a:srgbClr val="C00000"/>
              </a:buClr>
              <a:buSzPct val="100000"/>
              <a:buFont typeface="+mj-lt"/>
              <a:buAutoNum type="arabicPeriod" startAt="10"/>
              <a:tabLst>
                <a:tab pos="685800" algn="l"/>
              </a:tabLst>
              <a:defRPr/>
            </a:pPr>
            <a:r>
              <a:rPr lang="en-US" sz="2800" b="1" dirty="0" smtClean="0"/>
              <a:t>Provide training employing the following approaches: </a:t>
            </a:r>
            <a:br>
              <a:rPr lang="en-US" sz="2800" b="1" dirty="0" smtClean="0"/>
            </a:br>
            <a:endParaRPr lang="en-US" sz="900" b="1" dirty="0" smtClean="0"/>
          </a:p>
          <a:p>
            <a:pPr marL="1085850" indent="-400050" eaLnBrk="1" fontAlgn="auto" hangingPunct="1">
              <a:spcBef>
                <a:spcPts val="0"/>
              </a:spcBef>
              <a:spcAft>
                <a:spcPts val="0"/>
              </a:spcAft>
              <a:buClr>
                <a:srgbClr val="C00000"/>
              </a:buClr>
              <a:buSzPct val="100000"/>
              <a:buFont typeface="Webdings" pitchFamily="18" charset="2"/>
              <a:buChar char="-"/>
              <a:defRPr/>
            </a:pPr>
            <a:r>
              <a:rPr lang="en-US" sz="2400" b="1" dirty="0" smtClean="0"/>
              <a:t>Beyond the basics</a:t>
            </a:r>
          </a:p>
          <a:p>
            <a:pPr marL="1085850" indent="-400050" eaLnBrk="1" fontAlgn="auto" hangingPunct="1">
              <a:spcBef>
                <a:spcPts val="0"/>
              </a:spcBef>
              <a:spcAft>
                <a:spcPts val="0"/>
              </a:spcAft>
              <a:buClr>
                <a:srgbClr val="C00000"/>
              </a:buClr>
              <a:buSzPct val="100000"/>
              <a:buFont typeface="Webdings" pitchFamily="18" charset="2"/>
              <a:buChar char="-"/>
              <a:defRPr/>
            </a:pPr>
            <a:r>
              <a:rPr lang="en-US" sz="2400" b="1" dirty="0" smtClean="0"/>
              <a:t>Interactive and concrete</a:t>
            </a:r>
          </a:p>
          <a:p>
            <a:pPr marL="1085850" indent="-400050" eaLnBrk="1" fontAlgn="auto" hangingPunct="1">
              <a:spcBef>
                <a:spcPts val="0"/>
              </a:spcBef>
              <a:spcAft>
                <a:spcPts val="0"/>
              </a:spcAft>
              <a:buClr>
                <a:srgbClr val="C00000"/>
              </a:buClr>
              <a:buSzPct val="100000"/>
              <a:buFont typeface="Webdings" pitchFamily="18" charset="2"/>
              <a:buChar char="-"/>
              <a:defRPr/>
            </a:pPr>
            <a:r>
              <a:rPr lang="en-US" sz="2400" b="1" dirty="0" smtClean="0"/>
              <a:t>Methods to be incorporated into the daily operations of the organization</a:t>
            </a:r>
          </a:p>
          <a:p>
            <a:pPr marL="1085850" indent="-400050" eaLnBrk="1" fontAlgn="auto" hangingPunct="1">
              <a:spcBef>
                <a:spcPts val="0"/>
              </a:spcBef>
              <a:spcAft>
                <a:spcPts val="0"/>
              </a:spcAft>
              <a:buClr>
                <a:srgbClr val="C00000"/>
              </a:buClr>
              <a:buSzPct val="100000"/>
              <a:buFont typeface="Webdings" pitchFamily="18" charset="2"/>
              <a:buChar char="-"/>
              <a:defRPr/>
            </a:pPr>
            <a:r>
              <a:rPr lang="en-US" sz="2400" b="1" dirty="0" smtClean="0"/>
              <a:t>Experiential at some level (not solely lecture oriented)</a:t>
            </a:r>
          </a:p>
          <a:p>
            <a:pPr marL="1085850" indent="-400050" eaLnBrk="1" fontAlgn="auto" hangingPunct="1">
              <a:spcBef>
                <a:spcPts val="0"/>
              </a:spcBef>
              <a:spcAft>
                <a:spcPts val="0"/>
              </a:spcAft>
              <a:buClr>
                <a:srgbClr val="C00000"/>
              </a:buClr>
              <a:buSzPct val="100000"/>
              <a:buFont typeface="Webdings" pitchFamily="18" charset="2"/>
              <a:buChar char="-"/>
              <a:defRPr/>
            </a:pPr>
            <a:r>
              <a:rPr lang="en-US" sz="2400" b="1" dirty="0" smtClean="0"/>
              <a:t>Results oriented – measurable </a:t>
            </a:r>
          </a:p>
          <a:p>
            <a:pPr marL="685800" indent="-685800" eaLnBrk="1" fontAlgn="auto" hangingPunct="1">
              <a:spcBef>
                <a:spcPts val="600"/>
              </a:spcBef>
              <a:spcAft>
                <a:spcPts val="0"/>
              </a:spcAft>
              <a:buClr>
                <a:srgbClr val="CC3300"/>
              </a:buClr>
              <a:buSzPct val="100000"/>
              <a:buFont typeface="+mj-lt"/>
              <a:buAutoNum type="arabicPeriod" startAt="11"/>
              <a:tabLst>
                <a:tab pos="685800" algn="l"/>
              </a:tabLst>
              <a:defRPr/>
            </a:pPr>
            <a:r>
              <a:rPr lang="en-US" sz="2800" b="1" dirty="0" smtClean="0"/>
              <a:t>Invite community stakeholders to participate in training activities, both at the TGA and agency levels</a:t>
            </a:r>
          </a:p>
        </p:txBody>
      </p:sp>
      <p:sp>
        <p:nvSpPr>
          <p:cNvPr id="59396" name="Rectangle 1"/>
          <p:cNvSpPr>
            <a:spLocks noChangeArrowheads="1"/>
          </p:cNvSpPr>
          <p:nvPr/>
        </p:nvSpPr>
        <p:spPr bwMode="auto">
          <a:xfrm>
            <a:off x="0" y="14288"/>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tabLst>
                <a:tab pos="457200" algn="l"/>
                <a:tab pos="6457950" algn="l"/>
                <a:tab pos="6515100" algn="l"/>
                <a:tab pos="6629400" algn="r"/>
                <a:tab pos="6743700" algn="l"/>
                <a:tab pos="6915150" algn="l"/>
              </a:tabLst>
            </a:pPr>
            <a:r>
              <a:rPr lang="en-US" sz="1200">
                <a:latin typeface="Times New Roman" pitchFamily="18" charset="0"/>
                <a:ea typeface="Calibri" pitchFamily="34" charset="0"/>
                <a:cs typeface="Times New Roman" pitchFamily="18" charset="0"/>
              </a:rPr>
              <a:t>15 Ryan White Part A providers, four Minority AIDS Initiative (MAI) providers, and six HOPWA providers.  </a:t>
            </a:r>
            <a:endParaRPr lang="en-US">
              <a:ea typeface="Calibri" pitchFamily="34" charset="0"/>
              <a:cs typeface="Times New Roman" pitchFamily="18" charset="0"/>
            </a:endParaRPr>
          </a:p>
        </p:txBody>
      </p:sp>
      <p:pic>
        <p:nvPicPr>
          <p:cNvPr id="59397"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pPr>
              <a:defRPr/>
            </a:pPr>
            <a:fld id="{513CEC7B-5B2E-470B-91C0-0FC6E6567ED5}" type="slidenum">
              <a:rPr lang="en-US" smtClean="0"/>
              <a:pPr>
                <a:defRPr/>
              </a:pPr>
              <a:t>50</a:t>
            </a:fld>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3"/>
          <p:cNvSpPr>
            <a:spLocks noGrp="1"/>
          </p:cNvSpPr>
          <p:nvPr>
            <p:ph type="title"/>
          </p:nvPr>
        </p:nvSpPr>
        <p:spPr/>
        <p:txBody>
          <a:bodyPr/>
          <a:lstStyle/>
          <a:p>
            <a:pPr eaLnBrk="1" fontAlgn="auto" hangingPunct="1">
              <a:spcAft>
                <a:spcPts val="0"/>
              </a:spcAft>
              <a:defRPr/>
            </a:pPr>
            <a:r>
              <a:rPr lang="en-US" sz="4000" dirty="0" smtClean="0">
                <a:solidFill>
                  <a:schemeClr val="accent1">
                    <a:satMod val="150000"/>
                  </a:schemeClr>
                </a:solidFill>
              </a:rPr>
              <a:t>CONSUMER INVOLVEMENT</a:t>
            </a:r>
          </a:p>
        </p:txBody>
      </p:sp>
      <p:sp>
        <p:nvSpPr>
          <p:cNvPr id="60419" name="Content Placeholder 5"/>
          <p:cNvSpPr>
            <a:spLocks noGrp="1"/>
          </p:cNvSpPr>
          <p:nvPr>
            <p:ph idx="1"/>
          </p:nvPr>
        </p:nvSpPr>
        <p:spPr>
          <a:xfrm>
            <a:off x="457200" y="1905000"/>
            <a:ext cx="8229600" cy="4648200"/>
          </a:xfrm>
        </p:spPr>
        <p:txBody>
          <a:bodyPr/>
          <a:lstStyle/>
          <a:p>
            <a:pPr marL="685800" indent="-685800" eaLnBrk="1" hangingPunct="1">
              <a:lnSpc>
                <a:spcPct val="90000"/>
              </a:lnSpc>
              <a:buClr>
                <a:srgbClr val="C00000"/>
              </a:buClr>
              <a:buSzPct val="100000"/>
              <a:buFont typeface="Calibri" pitchFamily="34" charset="0"/>
              <a:buAutoNum type="arabicPeriod" startAt="12"/>
            </a:pPr>
            <a:r>
              <a:rPr lang="en-US" sz="2800" b="1" smtClean="0"/>
              <a:t>Obtain ongoing input from clients on their specific cultural needs.</a:t>
            </a:r>
          </a:p>
          <a:p>
            <a:pPr marL="685800" indent="-685800" eaLnBrk="1" hangingPunct="1">
              <a:lnSpc>
                <a:spcPct val="90000"/>
              </a:lnSpc>
              <a:buClr>
                <a:srgbClr val="C00000"/>
              </a:buClr>
              <a:buSzPct val="100000"/>
              <a:buFont typeface="Calibri" pitchFamily="34" charset="0"/>
              <a:buAutoNum type="arabicPeriod" startAt="12"/>
            </a:pPr>
            <a:endParaRPr lang="en-US" sz="2800" b="1" smtClean="0"/>
          </a:p>
          <a:p>
            <a:pPr marL="685800" indent="-685800" eaLnBrk="1" hangingPunct="1">
              <a:lnSpc>
                <a:spcPct val="90000"/>
              </a:lnSpc>
              <a:buClr>
                <a:srgbClr val="C00000"/>
              </a:buClr>
              <a:buSzPct val="100000"/>
              <a:buFont typeface="Calibri" pitchFamily="34" charset="0"/>
              <a:buAutoNum type="arabicPeriod" startAt="12"/>
            </a:pPr>
            <a:r>
              <a:rPr lang="en-US" sz="2800" b="1" smtClean="0"/>
              <a:t>Work with consumers to develop Insightful client satisfaction surveys.</a:t>
            </a:r>
          </a:p>
          <a:p>
            <a:pPr marL="685800" indent="-685800" eaLnBrk="1" hangingPunct="1">
              <a:lnSpc>
                <a:spcPct val="90000"/>
              </a:lnSpc>
              <a:buClr>
                <a:srgbClr val="C00000"/>
              </a:buClr>
              <a:buSzPct val="100000"/>
              <a:buFont typeface="Calibri" pitchFamily="34" charset="0"/>
              <a:buAutoNum type="arabicPeriod" startAt="12"/>
            </a:pPr>
            <a:endParaRPr lang="en-US" sz="2800" b="1" smtClean="0"/>
          </a:p>
          <a:p>
            <a:pPr marL="685800" indent="-685800" eaLnBrk="1" hangingPunct="1">
              <a:lnSpc>
                <a:spcPct val="90000"/>
              </a:lnSpc>
              <a:buClr>
                <a:srgbClr val="C00000"/>
              </a:buClr>
              <a:buSzPct val="100000"/>
              <a:buFont typeface="Calibri" pitchFamily="34" charset="0"/>
              <a:buAutoNum type="arabicPeriod" startAt="12"/>
            </a:pPr>
            <a:r>
              <a:rPr lang="en-US" sz="2800" b="1" smtClean="0"/>
              <a:t>Reinforce and encourage client/provider communication to ensure the provision of culturally competent services.</a:t>
            </a:r>
          </a:p>
        </p:txBody>
      </p:sp>
      <p:sp>
        <p:nvSpPr>
          <p:cNvPr id="60420" name="Rectangle 1"/>
          <p:cNvSpPr>
            <a:spLocks noChangeArrowheads="1"/>
          </p:cNvSpPr>
          <p:nvPr/>
        </p:nvSpPr>
        <p:spPr bwMode="auto">
          <a:xfrm>
            <a:off x="0" y="14288"/>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tabLst>
                <a:tab pos="457200" algn="l"/>
                <a:tab pos="6457950" algn="l"/>
                <a:tab pos="6515100" algn="l"/>
                <a:tab pos="6629400" algn="r"/>
                <a:tab pos="6743700" algn="l"/>
                <a:tab pos="6915150" algn="l"/>
              </a:tabLst>
            </a:pPr>
            <a:r>
              <a:rPr lang="en-US" sz="1200">
                <a:latin typeface="Times New Roman" pitchFamily="18" charset="0"/>
                <a:ea typeface="Calibri" pitchFamily="34" charset="0"/>
                <a:cs typeface="Times New Roman" pitchFamily="18" charset="0"/>
              </a:rPr>
              <a:t>15 Ryan White Part A providers, four Minority AIDS Initiative (MAI) providers, and six HOPWA providers.  </a:t>
            </a:r>
            <a:endParaRPr lang="en-US">
              <a:ea typeface="Calibri" pitchFamily="34" charset="0"/>
              <a:cs typeface="Times New Roman" pitchFamily="18" charset="0"/>
            </a:endParaRPr>
          </a:p>
        </p:txBody>
      </p:sp>
      <p:pic>
        <p:nvPicPr>
          <p:cNvPr id="60421"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pPr>
              <a:defRPr/>
            </a:pPr>
            <a:fld id="{A209BEB5-CC72-41DC-BE4C-3216669C7ADF}" type="slidenum">
              <a:rPr lang="en-US" smtClean="0"/>
              <a:pPr>
                <a:defRPr/>
              </a:pPr>
              <a:t>51</a:t>
            </a:fld>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3"/>
          <p:cNvSpPr>
            <a:spLocks noGrp="1"/>
          </p:cNvSpPr>
          <p:nvPr>
            <p:ph type="title"/>
          </p:nvPr>
        </p:nvSpPr>
        <p:spPr/>
        <p:txBody>
          <a:bodyPr/>
          <a:lstStyle/>
          <a:p>
            <a:pPr eaLnBrk="1" fontAlgn="auto" hangingPunct="1">
              <a:spcAft>
                <a:spcPts val="0"/>
              </a:spcAft>
              <a:defRPr/>
            </a:pPr>
            <a:r>
              <a:rPr lang="en-US" sz="4000" dirty="0" smtClean="0">
                <a:solidFill>
                  <a:schemeClr val="accent1">
                    <a:satMod val="150000"/>
                  </a:schemeClr>
                </a:solidFill>
              </a:rPr>
              <a:t>COMMUNITY INVOLVEMENT</a:t>
            </a:r>
          </a:p>
        </p:txBody>
      </p:sp>
      <p:sp>
        <p:nvSpPr>
          <p:cNvPr id="6" name="Content Placeholder 5"/>
          <p:cNvSpPr>
            <a:spLocks noGrp="1"/>
          </p:cNvSpPr>
          <p:nvPr>
            <p:ph idx="1"/>
          </p:nvPr>
        </p:nvSpPr>
        <p:spPr>
          <a:xfrm>
            <a:off x="457200" y="1905000"/>
            <a:ext cx="8229600" cy="4648200"/>
          </a:xfrm>
        </p:spPr>
        <p:txBody>
          <a:bodyPr rtlCol="0">
            <a:normAutofit/>
          </a:bodyPr>
          <a:lstStyle/>
          <a:p>
            <a:pPr marL="628650" indent="-628650" eaLnBrk="1" fontAlgn="auto" hangingPunct="1">
              <a:lnSpc>
                <a:spcPct val="90000"/>
              </a:lnSpc>
              <a:spcBef>
                <a:spcPts val="0"/>
              </a:spcBef>
              <a:spcAft>
                <a:spcPts val="0"/>
              </a:spcAft>
              <a:buClr>
                <a:srgbClr val="C00000"/>
              </a:buClr>
              <a:buSzPct val="100000"/>
              <a:buFont typeface="+mj-lt"/>
              <a:buAutoNum type="arabicPeriod" startAt="15"/>
              <a:tabLst>
                <a:tab pos="628650" algn="l"/>
              </a:tabLst>
              <a:defRPr/>
            </a:pPr>
            <a:r>
              <a:rPr lang="en-US" b="1" dirty="0" smtClean="0"/>
              <a:t>Educate the community to help achieve the goals of the TGA through:</a:t>
            </a:r>
          </a:p>
          <a:p>
            <a:pPr marL="457200" indent="-457200" eaLnBrk="1" fontAlgn="auto" hangingPunct="1">
              <a:lnSpc>
                <a:spcPct val="90000"/>
              </a:lnSpc>
              <a:spcBef>
                <a:spcPts val="0"/>
              </a:spcBef>
              <a:spcAft>
                <a:spcPts val="0"/>
              </a:spcAft>
              <a:buClr>
                <a:srgbClr val="FF0000"/>
              </a:buClr>
              <a:buFont typeface="Arial" pitchFamily="34" charset="0"/>
              <a:buNone/>
              <a:tabLst>
                <a:tab pos="466725" algn="l"/>
              </a:tabLst>
              <a:defRPr/>
            </a:pPr>
            <a:endParaRPr lang="en-US" sz="800" b="1" dirty="0" smtClean="0"/>
          </a:p>
          <a:p>
            <a:pPr marL="1085850" lvl="1" indent="-457200" eaLnBrk="1" fontAlgn="auto" hangingPunct="1">
              <a:lnSpc>
                <a:spcPct val="90000"/>
              </a:lnSpc>
              <a:spcAft>
                <a:spcPts val="0"/>
              </a:spcAft>
              <a:buClr>
                <a:srgbClr val="C00000"/>
              </a:buClr>
              <a:buSzPct val="100000"/>
              <a:buFont typeface="Webdings" pitchFamily="18" charset="2"/>
              <a:buChar char="-"/>
              <a:tabLst>
                <a:tab pos="1028700" algn="l"/>
              </a:tabLst>
              <a:defRPr/>
            </a:pPr>
            <a:r>
              <a:rPr lang="en-US" sz="2200" b="1" dirty="0" smtClean="0"/>
              <a:t>Direct involvement in community activities to foster deeper understanding of the diverse cultures </a:t>
            </a:r>
          </a:p>
          <a:p>
            <a:pPr marL="1085850" lvl="1" indent="-457200" eaLnBrk="1" fontAlgn="auto" hangingPunct="1">
              <a:lnSpc>
                <a:spcPct val="90000"/>
              </a:lnSpc>
              <a:spcAft>
                <a:spcPts val="0"/>
              </a:spcAft>
              <a:buClr>
                <a:srgbClr val="C00000"/>
              </a:buClr>
              <a:buSzPct val="100000"/>
              <a:buFont typeface="Webdings" pitchFamily="18" charset="2"/>
              <a:buChar char="-"/>
              <a:tabLst>
                <a:tab pos="1028700" algn="l"/>
              </a:tabLst>
              <a:defRPr/>
            </a:pPr>
            <a:r>
              <a:rPr lang="en-US" sz="2200" b="1" dirty="0" smtClean="0"/>
              <a:t>Social marketing/community education to reduce stigma</a:t>
            </a:r>
          </a:p>
          <a:p>
            <a:pPr marL="1085850" lvl="1" indent="-457200" eaLnBrk="1" fontAlgn="auto" hangingPunct="1">
              <a:lnSpc>
                <a:spcPct val="90000"/>
              </a:lnSpc>
              <a:spcAft>
                <a:spcPts val="0"/>
              </a:spcAft>
              <a:buClr>
                <a:srgbClr val="C00000"/>
              </a:buClr>
              <a:buSzPct val="100000"/>
              <a:buFont typeface="Webdings" pitchFamily="18" charset="2"/>
              <a:buChar char="-"/>
              <a:tabLst>
                <a:tab pos="1028700" algn="l"/>
              </a:tabLst>
              <a:defRPr/>
            </a:pPr>
            <a:r>
              <a:rPr lang="en-US" sz="2200" b="1" dirty="0" smtClean="0"/>
              <a:t>Increase readiness for HIV testing</a:t>
            </a:r>
          </a:p>
          <a:p>
            <a:pPr marL="1085850" lvl="1" indent="-457200" eaLnBrk="1" fontAlgn="auto" hangingPunct="1">
              <a:lnSpc>
                <a:spcPct val="90000"/>
              </a:lnSpc>
              <a:spcAft>
                <a:spcPts val="0"/>
              </a:spcAft>
              <a:buClr>
                <a:srgbClr val="C00000"/>
              </a:buClr>
              <a:buSzPct val="100000"/>
              <a:buFont typeface="Webdings" pitchFamily="18" charset="2"/>
              <a:buChar char="-"/>
              <a:tabLst>
                <a:tab pos="1028700" algn="l"/>
              </a:tabLst>
              <a:defRPr/>
            </a:pPr>
            <a:r>
              <a:rPr lang="en-US" sz="2200" b="1" dirty="0" smtClean="0"/>
              <a:t>Educating community leaders on stigma, cultural respectfulness, and  the need for an improved quality of life</a:t>
            </a:r>
          </a:p>
        </p:txBody>
      </p:sp>
      <p:sp>
        <p:nvSpPr>
          <p:cNvPr id="61444" name="Rectangle 1"/>
          <p:cNvSpPr>
            <a:spLocks noChangeArrowheads="1"/>
          </p:cNvSpPr>
          <p:nvPr/>
        </p:nvSpPr>
        <p:spPr bwMode="auto">
          <a:xfrm>
            <a:off x="0" y="14288"/>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tabLst>
                <a:tab pos="457200" algn="l"/>
                <a:tab pos="6457950" algn="l"/>
                <a:tab pos="6515100" algn="l"/>
                <a:tab pos="6629400" algn="r"/>
                <a:tab pos="6743700" algn="l"/>
                <a:tab pos="6915150" algn="l"/>
              </a:tabLst>
            </a:pPr>
            <a:r>
              <a:rPr lang="en-US" sz="1200">
                <a:latin typeface="Times New Roman" pitchFamily="18" charset="0"/>
                <a:ea typeface="Calibri" pitchFamily="34" charset="0"/>
                <a:cs typeface="Times New Roman" pitchFamily="18" charset="0"/>
              </a:rPr>
              <a:t>15 Ryan White Part A providers, four Minority AIDS Initiative (MAI) providers, and six HOPWA providers.  </a:t>
            </a:r>
            <a:endParaRPr lang="en-US">
              <a:ea typeface="Calibri" pitchFamily="34" charset="0"/>
              <a:cs typeface="Times New Roman" pitchFamily="18" charset="0"/>
            </a:endParaRPr>
          </a:p>
        </p:txBody>
      </p:sp>
      <p:pic>
        <p:nvPicPr>
          <p:cNvPr id="61445"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pPr>
              <a:defRPr/>
            </a:pPr>
            <a:fld id="{55367C0D-4040-4800-A18B-9E228D7D5580}" type="slidenum">
              <a:rPr lang="en-US" smtClean="0"/>
              <a:pPr>
                <a:defRPr/>
              </a:pPr>
              <a:t>52</a:t>
            </a:fld>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3"/>
          <p:cNvSpPr>
            <a:spLocks noGrp="1"/>
          </p:cNvSpPr>
          <p:nvPr>
            <p:ph type="title"/>
          </p:nvPr>
        </p:nvSpPr>
        <p:spPr/>
        <p:txBody>
          <a:bodyPr/>
          <a:lstStyle/>
          <a:p>
            <a:pPr eaLnBrk="1" fontAlgn="auto" hangingPunct="1">
              <a:spcAft>
                <a:spcPts val="0"/>
              </a:spcAft>
              <a:defRPr/>
            </a:pPr>
            <a:r>
              <a:rPr lang="en-US" sz="4000" dirty="0" smtClean="0">
                <a:solidFill>
                  <a:schemeClr val="accent1">
                    <a:satMod val="150000"/>
                  </a:schemeClr>
                </a:solidFill>
              </a:rPr>
              <a:t>COMMUNITY INVOLVEMENT</a:t>
            </a:r>
          </a:p>
        </p:txBody>
      </p:sp>
      <p:sp>
        <p:nvSpPr>
          <p:cNvPr id="62467" name="Content Placeholder 5"/>
          <p:cNvSpPr>
            <a:spLocks noGrp="1"/>
          </p:cNvSpPr>
          <p:nvPr>
            <p:ph idx="1"/>
          </p:nvPr>
        </p:nvSpPr>
        <p:spPr>
          <a:xfrm>
            <a:off x="457200" y="1905000"/>
            <a:ext cx="8229600" cy="4648200"/>
          </a:xfrm>
        </p:spPr>
        <p:txBody>
          <a:bodyPr/>
          <a:lstStyle/>
          <a:p>
            <a:pPr marL="685800" indent="-685800" eaLnBrk="1" hangingPunct="1">
              <a:lnSpc>
                <a:spcPct val="90000"/>
              </a:lnSpc>
              <a:buClr>
                <a:srgbClr val="C00000"/>
              </a:buClr>
              <a:buSzPct val="100000"/>
              <a:buFont typeface="Calibri" pitchFamily="34" charset="0"/>
              <a:buAutoNum type="arabicPeriod" startAt="16"/>
            </a:pPr>
            <a:r>
              <a:rPr lang="en-US" b="1" smtClean="0"/>
              <a:t>Build constructive relationships with key diverse communities of each agency, to be identified by the agency itself.  Extend the dialogue with cultural brokers through interaction, involvement and support of local initiatives.</a:t>
            </a:r>
            <a:endParaRPr lang="en-US" sz="2200" b="1" smtClean="0"/>
          </a:p>
        </p:txBody>
      </p:sp>
      <p:sp>
        <p:nvSpPr>
          <p:cNvPr id="62468" name="Rectangle 1"/>
          <p:cNvSpPr>
            <a:spLocks noChangeArrowheads="1"/>
          </p:cNvSpPr>
          <p:nvPr/>
        </p:nvSpPr>
        <p:spPr bwMode="auto">
          <a:xfrm>
            <a:off x="0" y="14288"/>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tabLst>
                <a:tab pos="457200" algn="l"/>
                <a:tab pos="6457950" algn="l"/>
                <a:tab pos="6515100" algn="l"/>
                <a:tab pos="6629400" algn="r"/>
                <a:tab pos="6743700" algn="l"/>
                <a:tab pos="6915150" algn="l"/>
              </a:tabLst>
            </a:pPr>
            <a:r>
              <a:rPr lang="en-US" sz="1200">
                <a:latin typeface="Times New Roman" pitchFamily="18" charset="0"/>
                <a:ea typeface="Calibri" pitchFamily="34" charset="0"/>
                <a:cs typeface="Times New Roman" pitchFamily="18" charset="0"/>
              </a:rPr>
              <a:t>15 Ryan White Part A providers, four Minority AIDS Initiative (MAI) providers, and six HOPWA providers.  </a:t>
            </a:r>
            <a:endParaRPr lang="en-US">
              <a:ea typeface="Calibri" pitchFamily="34" charset="0"/>
              <a:cs typeface="Times New Roman" pitchFamily="18" charset="0"/>
            </a:endParaRPr>
          </a:p>
        </p:txBody>
      </p:sp>
      <p:pic>
        <p:nvPicPr>
          <p:cNvPr id="62469"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pPr>
              <a:defRPr/>
            </a:pPr>
            <a:fld id="{DDAF5A04-7786-4AE1-BCCD-4AAE63CA41D5}" type="slidenum">
              <a:rPr lang="en-US" smtClean="0"/>
              <a:pPr>
                <a:defRPr/>
              </a:pPr>
              <a:t>53</a:t>
            </a:fld>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3"/>
          <p:cNvSpPr>
            <a:spLocks noGrp="1"/>
          </p:cNvSpPr>
          <p:nvPr>
            <p:ph type="title"/>
          </p:nvPr>
        </p:nvSpPr>
        <p:spPr>
          <a:xfrm>
            <a:off x="228600" y="228600"/>
            <a:ext cx="8001000" cy="1252728"/>
          </a:xfrm>
        </p:spPr>
        <p:txBody>
          <a:bodyPr/>
          <a:lstStyle/>
          <a:p>
            <a:pPr eaLnBrk="1" fontAlgn="auto" hangingPunct="1">
              <a:spcAft>
                <a:spcPts val="0"/>
              </a:spcAft>
              <a:defRPr/>
            </a:pPr>
            <a:r>
              <a:rPr lang="en-US" sz="4000" dirty="0" smtClean="0">
                <a:solidFill>
                  <a:schemeClr val="accent1">
                    <a:satMod val="150000"/>
                  </a:schemeClr>
                </a:solidFill>
              </a:rPr>
              <a:t>QUALITY AND MEASUREMENT</a:t>
            </a:r>
          </a:p>
        </p:txBody>
      </p:sp>
      <p:sp>
        <p:nvSpPr>
          <p:cNvPr id="6" name="Content Placeholder 5"/>
          <p:cNvSpPr>
            <a:spLocks noGrp="1"/>
          </p:cNvSpPr>
          <p:nvPr>
            <p:ph idx="1"/>
          </p:nvPr>
        </p:nvSpPr>
        <p:spPr>
          <a:xfrm>
            <a:off x="457200" y="1905000"/>
            <a:ext cx="8229600" cy="4648200"/>
          </a:xfrm>
        </p:spPr>
        <p:txBody>
          <a:bodyPr rtlCol="0">
            <a:normAutofit/>
          </a:bodyPr>
          <a:lstStyle/>
          <a:p>
            <a:pPr marL="571500" indent="-571500" eaLnBrk="1" fontAlgn="auto" hangingPunct="1">
              <a:lnSpc>
                <a:spcPct val="90000"/>
              </a:lnSpc>
              <a:spcBef>
                <a:spcPts val="0"/>
              </a:spcBef>
              <a:spcAft>
                <a:spcPts val="0"/>
              </a:spcAft>
              <a:buClr>
                <a:srgbClr val="C00000"/>
              </a:buClr>
              <a:buSzPct val="100000"/>
              <a:buFont typeface="+mj-lt"/>
              <a:buAutoNum type="arabicPeriod" startAt="17"/>
              <a:defRPr/>
            </a:pPr>
            <a:r>
              <a:rPr lang="en-US" sz="2800" b="1" dirty="0" smtClean="0"/>
              <a:t>Establish a Cultural Competency Quality Improvement Program (Comprehensive Plan Objective II.3) to include:</a:t>
            </a:r>
          </a:p>
          <a:p>
            <a:pPr marL="1028700" indent="-457200" eaLnBrk="1" fontAlgn="auto" hangingPunct="1">
              <a:lnSpc>
                <a:spcPct val="90000"/>
              </a:lnSpc>
              <a:spcBef>
                <a:spcPts val="0"/>
              </a:spcBef>
              <a:spcAft>
                <a:spcPts val="0"/>
              </a:spcAft>
              <a:buClr>
                <a:srgbClr val="C00000"/>
              </a:buClr>
              <a:buSzPct val="100000"/>
              <a:buFont typeface="Webdings" pitchFamily="18" charset="2"/>
              <a:buChar char="-"/>
              <a:defRPr/>
            </a:pPr>
            <a:r>
              <a:rPr lang="en-US" sz="2400" b="1" dirty="0" smtClean="0"/>
              <a:t>Quality Indicators</a:t>
            </a:r>
          </a:p>
          <a:p>
            <a:pPr marL="1028700" indent="-457200" eaLnBrk="1" fontAlgn="auto" hangingPunct="1">
              <a:lnSpc>
                <a:spcPct val="90000"/>
              </a:lnSpc>
              <a:spcBef>
                <a:spcPts val="0"/>
              </a:spcBef>
              <a:spcAft>
                <a:spcPts val="0"/>
              </a:spcAft>
              <a:buClr>
                <a:srgbClr val="C00000"/>
              </a:buClr>
              <a:buSzPct val="100000"/>
              <a:buFont typeface="Webdings" pitchFamily="18" charset="2"/>
              <a:buChar char="-"/>
              <a:defRPr/>
            </a:pPr>
            <a:r>
              <a:rPr lang="en-US" sz="2400" b="1" dirty="0" smtClean="0"/>
              <a:t>Benchmarks</a:t>
            </a:r>
          </a:p>
          <a:p>
            <a:pPr marL="1028700" indent="-457200" eaLnBrk="1" fontAlgn="auto" hangingPunct="1">
              <a:lnSpc>
                <a:spcPct val="90000"/>
              </a:lnSpc>
              <a:spcBef>
                <a:spcPts val="0"/>
              </a:spcBef>
              <a:spcAft>
                <a:spcPts val="0"/>
              </a:spcAft>
              <a:buClr>
                <a:srgbClr val="C00000"/>
              </a:buClr>
              <a:buSzPct val="100000"/>
              <a:buFont typeface="Webdings" pitchFamily="18" charset="2"/>
              <a:buChar char="-"/>
              <a:defRPr/>
            </a:pPr>
            <a:r>
              <a:rPr lang="en-US" sz="2400" b="1" dirty="0" smtClean="0"/>
              <a:t>Analysis</a:t>
            </a:r>
          </a:p>
          <a:p>
            <a:pPr marL="1028700" indent="-457200" eaLnBrk="1" fontAlgn="auto" hangingPunct="1">
              <a:lnSpc>
                <a:spcPct val="90000"/>
              </a:lnSpc>
              <a:spcBef>
                <a:spcPts val="0"/>
              </a:spcBef>
              <a:spcAft>
                <a:spcPts val="0"/>
              </a:spcAft>
              <a:buClr>
                <a:srgbClr val="C00000"/>
              </a:buClr>
              <a:buSzPct val="100000"/>
              <a:buFont typeface="Webdings" pitchFamily="18" charset="2"/>
              <a:buChar char="-"/>
              <a:defRPr/>
            </a:pPr>
            <a:r>
              <a:rPr lang="en-US" sz="2400" b="1" dirty="0" smtClean="0"/>
              <a:t>Improvement Methods (Plan-Do-Study-Act, Peer Learning, etc.)</a:t>
            </a:r>
          </a:p>
          <a:p>
            <a:pPr marL="1028700" indent="-457200" eaLnBrk="1" fontAlgn="auto" hangingPunct="1">
              <a:lnSpc>
                <a:spcPct val="90000"/>
              </a:lnSpc>
              <a:spcBef>
                <a:spcPts val="0"/>
              </a:spcBef>
              <a:spcAft>
                <a:spcPts val="0"/>
              </a:spcAft>
              <a:buClr>
                <a:srgbClr val="C00000"/>
              </a:buClr>
              <a:buSzPct val="100000"/>
              <a:buFont typeface="Webdings" pitchFamily="18" charset="2"/>
              <a:buChar char="-"/>
              <a:defRPr/>
            </a:pPr>
            <a:r>
              <a:rPr lang="en-US" sz="2400" b="1" dirty="0" smtClean="0"/>
              <a:t>Ongoing Review</a:t>
            </a:r>
          </a:p>
        </p:txBody>
      </p:sp>
      <p:sp>
        <p:nvSpPr>
          <p:cNvPr id="63492" name="Rectangle 1"/>
          <p:cNvSpPr>
            <a:spLocks noChangeArrowheads="1"/>
          </p:cNvSpPr>
          <p:nvPr/>
        </p:nvSpPr>
        <p:spPr bwMode="auto">
          <a:xfrm>
            <a:off x="0" y="14288"/>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tabLst>
                <a:tab pos="457200" algn="l"/>
                <a:tab pos="6457950" algn="l"/>
                <a:tab pos="6515100" algn="l"/>
                <a:tab pos="6629400" algn="r"/>
                <a:tab pos="6743700" algn="l"/>
                <a:tab pos="6915150" algn="l"/>
              </a:tabLst>
            </a:pPr>
            <a:r>
              <a:rPr lang="en-US" sz="1200">
                <a:latin typeface="Times New Roman" pitchFamily="18" charset="0"/>
                <a:ea typeface="Calibri" pitchFamily="34" charset="0"/>
                <a:cs typeface="Times New Roman" pitchFamily="18" charset="0"/>
              </a:rPr>
              <a:t>15 Ryan White Part A providers, four Minority AIDS Initiative (MAI) providers, and six HOPWA providers.  </a:t>
            </a:r>
            <a:endParaRPr lang="en-US">
              <a:ea typeface="Calibri" pitchFamily="34" charset="0"/>
              <a:cs typeface="Times New Roman" pitchFamily="18" charset="0"/>
            </a:endParaRPr>
          </a:p>
        </p:txBody>
      </p:sp>
      <p:pic>
        <p:nvPicPr>
          <p:cNvPr id="63493"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pPr>
              <a:defRPr/>
            </a:pPr>
            <a:fld id="{E958690E-A426-425C-A281-313EE9FB4872}" type="slidenum">
              <a:rPr lang="en-US" smtClean="0"/>
              <a:pPr>
                <a:defRPr/>
              </a:pPr>
              <a:t>54</a:t>
            </a:fld>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3"/>
          <p:cNvSpPr>
            <a:spLocks noGrp="1"/>
          </p:cNvSpPr>
          <p:nvPr>
            <p:ph type="title"/>
          </p:nvPr>
        </p:nvSpPr>
        <p:spPr>
          <a:xfrm>
            <a:off x="228600" y="228600"/>
            <a:ext cx="8001000" cy="1252728"/>
          </a:xfrm>
        </p:spPr>
        <p:txBody>
          <a:bodyPr/>
          <a:lstStyle/>
          <a:p>
            <a:pPr eaLnBrk="1" fontAlgn="auto" hangingPunct="1">
              <a:spcAft>
                <a:spcPts val="0"/>
              </a:spcAft>
              <a:defRPr/>
            </a:pPr>
            <a:r>
              <a:rPr lang="en-US" sz="4000" dirty="0" smtClean="0">
                <a:solidFill>
                  <a:schemeClr val="accent1">
                    <a:satMod val="150000"/>
                  </a:schemeClr>
                </a:solidFill>
              </a:rPr>
              <a:t>QUALITY AND MEASUREMENT</a:t>
            </a:r>
          </a:p>
        </p:txBody>
      </p:sp>
      <p:sp>
        <p:nvSpPr>
          <p:cNvPr id="6" name="Content Placeholder 5"/>
          <p:cNvSpPr>
            <a:spLocks noGrp="1"/>
          </p:cNvSpPr>
          <p:nvPr>
            <p:ph idx="1"/>
          </p:nvPr>
        </p:nvSpPr>
        <p:spPr>
          <a:xfrm>
            <a:off x="457200" y="1905000"/>
            <a:ext cx="8229600" cy="4648200"/>
          </a:xfrm>
        </p:spPr>
        <p:txBody>
          <a:bodyPr rtlCol="0">
            <a:normAutofit lnSpcReduction="10000"/>
          </a:bodyPr>
          <a:lstStyle/>
          <a:p>
            <a:pPr marL="571500" indent="-571500" eaLnBrk="1" fontAlgn="auto" hangingPunct="1">
              <a:spcBef>
                <a:spcPts val="0"/>
              </a:spcBef>
              <a:spcAft>
                <a:spcPts val="0"/>
              </a:spcAft>
              <a:buClr>
                <a:srgbClr val="C00000"/>
              </a:buClr>
              <a:buSzPct val="100000"/>
              <a:buFont typeface="+mj-lt"/>
              <a:buAutoNum type="arabicPeriod" startAt="18"/>
              <a:defRPr/>
            </a:pPr>
            <a:r>
              <a:rPr lang="en-US" sz="2800" b="1" dirty="0" smtClean="0"/>
              <a:t>Allow the funded agencies to select improvement methods most amenable to their needs and abilities, following a general orientation to the various methods available to them.  </a:t>
            </a:r>
          </a:p>
          <a:p>
            <a:pPr marL="457200" indent="-457200" eaLnBrk="1" fontAlgn="auto" hangingPunct="1">
              <a:spcBef>
                <a:spcPts val="0"/>
              </a:spcBef>
              <a:spcAft>
                <a:spcPts val="0"/>
              </a:spcAft>
              <a:buClr>
                <a:srgbClr val="C00000"/>
              </a:buClr>
              <a:buSzPct val="100000"/>
              <a:buFont typeface="+mj-lt"/>
              <a:buAutoNum type="arabicPeriod" startAt="18"/>
              <a:defRPr/>
            </a:pPr>
            <a:endParaRPr lang="en-US" sz="2800" b="1" dirty="0" smtClean="0"/>
          </a:p>
          <a:p>
            <a:pPr marL="571500" indent="-571500" eaLnBrk="1" fontAlgn="auto" hangingPunct="1">
              <a:spcBef>
                <a:spcPts val="0"/>
              </a:spcBef>
              <a:spcAft>
                <a:spcPts val="0"/>
              </a:spcAft>
              <a:buClr>
                <a:srgbClr val="C00000"/>
              </a:buClr>
              <a:buSzPct val="100000"/>
              <a:buFont typeface="+mj-lt"/>
              <a:buAutoNum type="arabicPeriod" startAt="18"/>
              <a:defRPr/>
            </a:pPr>
            <a:r>
              <a:rPr lang="en-US" sz="2800" b="1" dirty="0" smtClean="0"/>
              <a:t>Incorporate cultural competency quality improvement requirements into the Part A contracting process.  Require providers to identify a minimum of one cultural competency QI indicator per year and establish an improvement plan that includes outcome measurement. </a:t>
            </a:r>
          </a:p>
        </p:txBody>
      </p:sp>
      <p:sp>
        <p:nvSpPr>
          <p:cNvPr id="64516" name="Rectangle 1"/>
          <p:cNvSpPr>
            <a:spLocks noChangeArrowheads="1"/>
          </p:cNvSpPr>
          <p:nvPr/>
        </p:nvSpPr>
        <p:spPr bwMode="auto">
          <a:xfrm>
            <a:off x="0" y="14288"/>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tabLst>
                <a:tab pos="457200" algn="l"/>
                <a:tab pos="6457950" algn="l"/>
                <a:tab pos="6515100" algn="l"/>
                <a:tab pos="6629400" algn="r"/>
                <a:tab pos="6743700" algn="l"/>
                <a:tab pos="6915150" algn="l"/>
              </a:tabLst>
            </a:pPr>
            <a:r>
              <a:rPr lang="en-US" sz="1200">
                <a:latin typeface="Times New Roman" pitchFamily="18" charset="0"/>
                <a:ea typeface="Calibri" pitchFamily="34" charset="0"/>
                <a:cs typeface="Times New Roman" pitchFamily="18" charset="0"/>
              </a:rPr>
              <a:t>15 Ryan White Part A providers, four Minority AIDS Initiative (MAI) providers, and six HOPWA providers.  </a:t>
            </a:r>
            <a:endParaRPr lang="en-US">
              <a:ea typeface="Calibri" pitchFamily="34" charset="0"/>
              <a:cs typeface="Times New Roman" pitchFamily="18" charset="0"/>
            </a:endParaRPr>
          </a:p>
        </p:txBody>
      </p:sp>
      <p:pic>
        <p:nvPicPr>
          <p:cNvPr id="64517"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pPr>
              <a:defRPr/>
            </a:pPr>
            <a:fld id="{104EDFB5-3500-4650-958A-B31861EED70A}" type="slidenum">
              <a:rPr lang="en-US" smtClean="0"/>
              <a:pPr>
                <a:defRPr/>
              </a:pPr>
              <a:t>55</a:t>
            </a:fld>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3"/>
          <p:cNvSpPr>
            <a:spLocks noGrp="1"/>
          </p:cNvSpPr>
          <p:nvPr>
            <p:ph type="title"/>
          </p:nvPr>
        </p:nvSpPr>
        <p:spPr>
          <a:xfrm>
            <a:off x="457200" y="228600"/>
            <a:ext cx="7772400" cy="1252728"/>
          </a:xfrm>
        </p:spPr>
        <p:txBody>
          <a:bodyPr>
            <a:normAutofit fontScale="90000"/>
          </a:bodyPr>
          <a:lstStyle/>
          <a:p>
            <a:pPr eaLnBrk="1" fontAlgn="auto" hangingPunct="1">
              <a:spcAft>
                <a:spcPts val="0"/>
              </a:spcAft>
              <a:defRPr/>
            </a:pPr>
            <a:r>
              <a:rPr lang="en-US" sz="4000" dirty="0" smtClean="0">
                <a:solidFill>
                  <a:schemeClr val="accent1">
                    <a:satMod val="150000"/>
                  </a:schemeClr>
                </a:solidFill>
              </a:rPr>
              <a:t>UNIVERSAL </a:t>
            </a:r>
            <a:br>
              <a:rPr lang="en-US" sz="4000" dirty="0" smtClean="0">
                <a:solidFill>
                  <a:schemeClr val="accent1">
                    <a:satMod val="150000"/>
                  </a:schemeClr>
                </a:solidFill>
              </a:rPr>
            </a:br>
            <a:r>
              <a:rPr lang="en-US" sz="4000" dirty="0" smtClean="0">
                <a:solidFill>
                  <a:schemeClr val="accent1">
                    <a:satMod val="150000"/>
                  </a:schemeClr>
                </a:solidFill>
              </a:rPr>
              <a:t>POLICY STATEMENT</a:t>
            </a:r>
          </a:p>
        </p:txBody>
      </p:sp>
      <p:sp>
        <p:nvSpPr>
          <p:cNvPr id="6" name="Content Placeholder 5"/>
          <p:cNvSpPr>
            <a:spLocks noGrp="1"/>
          </p:cNvSpPr>
          <p:nvPr>
            <p:ph idx="1"/>
          </p:nvPr>
        </p:nvSpPr>
        <p:spPr>
          <a:xfrm>
            <a:off x="457200" y="1752600"/>
            <a:ext cx="8229600" cy="4800600"/>
          </a:xfrm>
        </p:spPr>
        <p:txBody>
          <a:bodyPr rtlCol="0">
            <a:normAutofit fontScale="70000" lnSpcReduction="20000"/>
          </a:bodyPr>
          <a:lstStyle/>
          <a:p>
            <a:pPr marL="0" indent="0" eaLnBrk="1" fontAlgn="auto" hangingPunct="1">
              <a:lnSpc>
                <a:spcPct val="120000"/>
              </a:lnSpc>
              <a:spcBef>
                <a:spcPts val="600"/>
              </a:spcBef>
              <a:spcAft>
                <a:spcPts val="600"/>
              </a:spcAft>
              <a:buClr>
                <a:srgbClr val="C00000"/>
              </a:buClr>
              <a:buSzPct val="100000"/>
              <a:buFont typeface="Wingdings 2" pitchFamily="18" charset="2"/>
              <a:buNone/>
              <a:defRPr/>
            </a:pPr>
            <a:r>
              <a:rPr lang="en-US" sz="2800" b="1" i="1" dirty="0" smtClean="0"/>
              <a:t>All service providers of the Bergen-Passaic Transitional Grant Area Ryan White Part A Program will adopt a policy and procedures that explicitly:</a:t>
            </a:r>
            <a:endParaRPr lang="en-US" sz="2800" b="1" dirty="0" smtClean="0"/>
          </a:p>
          <a:p>
            <a:pPr eaLnBrk="1" fontAlgn="auto" hangingPunct="1">
              <a:lnSpc>
                <a:spcPct val="120000"/>
              </a:lnSpc>
              <a:spcBef>
                <a:spcPts val="600"/>
              </a:spcBef>
              <a:spcAft>
                <a:spcPts val="600"/>
              </a:spcAft>
              <a:buClr>
                <a:srgbClr val="C00000"/>
              </a:buClr>
              <a:buSzPct val="100000"/>
              <a:buFont typeface="Webdings" pitchFamily="18" charset="2"/>
              <a:buChar char="-"/>
              <a:defRPr/>
            </a:pPr>
            <a:r>
              <a:rPr lang="en-US" sz="2800" b="1" dirty="0" smtClean="0"/>
              <a:t>Acknowledge any and all cultures with a universally respectful approach;</a:t>
            </a:r>
          </a:p>
          <a:p>
            <a:pPr eaLnBrk="1" fontAlgn="auto" hangingPunct="1">
              <a:lnSpc>
                <a:spcPct val="120000"/>
              </a:lnSpc>
              <a:spcBef>
                <a:spcPts val="600"/>
              </a:spcBef>
              <a:spcAft>
                <a:spcPts val="600"/>
              </a:spcAft>
              <a:buClr>
                <a:srgbClr val="C00000"/>
              </a:buClr>
              <a:buSzPct val="100000"/>
              <a:buFont typeface="Webdings" pitchFamily="18" charset="2"/>
              <a:buChar char="-"/>
              <a:defRPr/>
            </a:pPr>
            <a:r>
              <a:rPr lang="en-US" sz="2800" b="1" dirty="0" smtClean="0"/>
              <a:t>Understand and tolerate differing attitudes about health care;</a:t>
            </a:r>
          </a:p>
          <a:p>
            <a:pPr eaLnBrk="1" fontAlgn="auto" hangingPunct="1">
              <a:lnSpc>
                <a:spcPct val="120000"/>
              </a:lnSpc>
              <a:spcBef>
                <a:spcPts val="600"/>
              </a:spcBef>
              <a:spcAft>
                <a:spcPts val="600"/>
              </a:spcAft>
              <a:buClr>
                <a:srgbClr val="C00000"/>
              </a:buClr>
              <a:buSzPct val="100000"/>
              <a:buFont typeface="Webdings" pitchFamily="18" charset="2"/>
              <a:buChar char="-"/>
              <a:defRPr/>
            </a:pPr>
            <a:r>
              <a:rPr lang="en-US" sz="2800" b="1" dirty="0" smtClean="0"/>
              <a:t>Provide a sharing environment between provider and client;</a:t>
            </a:r>
          </a:p>
          <a:p>
            <a:pPr eaLnBrk="1" fontAlgn="auto" hangingPunct="1">
              <a:lnSpc>
                <a:spcPct val="120000"/>
              </a:lnSpc>
              <a:spcBef>
                <a:spcPts val="600"/>
              </a:spcBef>
              <a:spcAft>
                <a:spcPts val="600"/>
              </a:spcAft>
              <a:buClr>
                <a:srgbClr val="C00000"/>
              </a:buClr>
              <a:buSzPct val="100000"/>
              <a:buFont typeface="Webdings" pitchFamily="18" charset="2"/>
              <a:buChar char="-"/>
              <a:defRPr/>
            </a:pPr>
            <a:r>
              <a:rPr lang="en-US" sz="2800" b="1" dirty="0" smtClean="0"/>
              <a:t>Practice effective communication skills and responds to the client’s level of understanding, perception and perspective;</a:t>
            </a:r>
          </a:p>
          <a:p>
            <a:pPr eaLnBrk="1" fontAlgn="auto" hangingPunct="1">
              <a:lnSpc>
                <a:spcPct val="120000"/>
              </a:lnSpc>
              <a:spcBef>
                <a:spcPts val="600"/>
              </a:spcBef>
              <a:spcAft>
                <a:spcPts val="600"/>
              </a:spcAft>
              <a:buClr>
                <a:srgbClr val="C00000"/>
              </a:buClr>
              <a:buSzPct val="100000"/>
              <a:buFont typeface="Webdings" pitchFamily="18" charset="2"/>
              <a:buChar char="-"/>
              <a:defRPr/>
            </a:pPr>
            <a:r>
              <a:rPr lang="en-US" sz="2800" b="1" dirty="0" smtClean="0"/>
              <a:t>Support and ensures ongoing cultural competency staff education;</a:t>
            </a:r>
          </a:p>
          <a:p>
            <a:pPr eaLnBrk="1" fontAlgn="auto" hangingPunct="1">
              <a:lnSpc>
                <a:spcPct val="120000"/>
              </a:lnSpc>
              <a:spcBef>
                <a:spcPts val="600"/>
              </a:spcBef>
              <a:spcAft>
                <a:spcPts val="600"/>
              </a:spcAft>
              <a:buClr>
                <a:srgbClr val="C00000"/>
              </a:buClr>
              <a:buSzPct val="100000"/>
              <a:buFont typeface="Webdings" pitchFamily="18" charset="2"/>
              <a:buChar char="-"/>
              <a:defRPr/>
            </a:pPr>
            <a:r>
              <a:rPr lang="en-US" sz="2800" b="1" dirty="0" smtClean="0"/>
              <a:t>Establish systemic policy to provide reasonable accommodation, adaptability and necessary tools for cultural competency.</a:t>
            </a:r>
          </a:p>
        </p:txBody>
      </p:sp>
      <p:sp>
        <p:nvSpPr>
          <p:cNvPr id="65540" name="Rectangle 1"/>
          <p:cNvSpPr>
            <a:spLocks noChangeArrowheads="1"/>
          </p:cNvSpPr>
          <p:nvPr/>
        </p:nvSpPr>
        <p:spPr bwMode="auto">
          <a:xfrm>
            <a:off x="0" y="14288"/>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tabLst>
                <a:tab pos="457200" algn="l"/>
                <a:tab pos="6457950" algn="l"/>
                <a:tab pos="6515100" algn="l"/>
                <a:tab pos="6629400" algn="r"/>
                <a:tab pos="6743700" algn="l"/>
                <a:tab pos="6915150" algn="l"/>
              </a:tabLst>
            </a:pPr>
            <a:r>
              <a:rPr lang="en-US" sz="1200">
                <a:latin typeface="Times New Roman" pitchFamily="18" charset="0"/>
                <a:ea typeface="Calibri" pitchFamily="34" charset="0"/>
                <a:cs typeface="Times New Roman" pitchFamily="18" charset="0"/>
              </a:rPr>
              <a:t>15 Ryan White Part A providers, four Minority AIDS Initiative (MAI) providers, and six HOPWA providers.  </a:t>
            </a:r>
            <a:endParaRPr lang="en-US">
              <a:ea typeface="Calibri" pitchFamily="34" charset="0"/>
              <a:cs typeface="Times New Roman" pitchFamily="18" charset="0"/>
            </a:endParaRPr>
          </a:p>
        </p:txBody>
      </p:sp>
      <p:pic>
        <p:nvPicPr>
          <p:cNvPr id="65541"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pPr>
              <a:defRPr/>
            </a:pPr>
            <a:fld id="{009F3E30-BC90-43E3-9724-A275BADF8207}" type="slidenum">
              <a:rPr lang="en-US" smtClean="0"/>
              <a:pPr>
                <a:defRPr/>
              </a:pPr>
              <a:t>56</a:t>
            </a:fld>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p:nvPr>
        </p:nvSpPr>
        <p:spPr>
          <a:xfrm>
            <a:off x="381000" y="1524000"/>
            <a:ext cx="6172200" cy="1524000"/>
          </a:xfrm>
          <a:solidFill>
            <a:schemeClr val="accent1">
              <a:lumMod val="20000"/>
              <a:lumOff val="80000"/>
            </a:schemeClr>
          </a:solidFill>
        </p:spPr>
        <p:txBody>
          <a:bodyPr>
            <a:normAutofit fontScale="90000"/>
          </a:bodyPr>
          <a:lstStyle/>
          <a:p>
            <a:pPr eaLnBrk="1" fontAlgn="auto" hangingPunct="1">
              <a:spcAft>
                <a:spcPts val="0"/>
              </a:spcAft>
              <a:defRPr/>
            </a:pPr>
            <a:r>
              <a:rPr lang="en-US" i="1" dirty="0" smtClean="0">
                <a:solidFill>
                  <a:srgbClr val="000000"/>
                </a:solidFill>
              </a:rPr>
              <a:t/>
            </a:r>
            <a:br>
              <a:rPr lang="en-US" i="1" dirty="0" smtClean="0">
                <a:solidFill>
                  <a:srgbClr val="000000"/>
                </a:solidFill>
              </a:rPr>
            </a:br>
            <a:r>
              <a:rPr lang="en-US" i="1" dirty="0" smtClean="0">
                <a:solidFill>
                  <a:srgbClr val="000000"/>
                </a:solidFill>
              </a:rPr>
              <a:t/>
            </a:r>
            <a:br>
              <a:rPr lang="en-US" i="1" dirty="0" smtClean="0">
                <a:solidFill>
                  <a:srgbClr val="000000"/>
                </a:solidFill>
              </a:rPr>
            </a:br>
            <a:r>
              <a:rPr lang="en-US" sz="4400" dirty="0" err="1" smtClean="0">
                <a:solidFill>
                  <a:srgbClr val="CC3300"/>
                </a:solidFill>
              </a:rPr>
              <a:t>Prioritie</a:t>
            </a:r>
            <a:r>
              <a:rPr lang="en-US" sz="4000" dirty="0" smtClean="0">
                <a:solidFill>
                  <a:srgbClr val="FF0000"/>
                </a:solidFill>
              </a:rPr>
              <a:t/>
            </a:r>
            <a:br>
              <a:rPr lang="en-US" sz="4000" dirty="0" smtClean="0">
                <a:solidFill>
                  <a:srgbClr val="FF0000"/>
                </a:solidFill>
              </a:rPr>
            </a:br>
            <a:r>
              <a:rPr lang="en-US" i="1" dirty="0" smtClean="0">
                <a:solidFill>
                  <a:srgbClr val="000000"/>
                </a:solidFill>
              </a:rPr>
              <a:t/>
            </a:r>
            <a:br>
              <a:rPr lang="en-US" i="1" dirty="0" smtClean="0">
                <a:solidFill>
                  <a:srgbClr val="000000"/>
                </a:solidFill>
              </a:rPr>
            </a:br>
            <a:endParaRPr lang="en-US" i="1" dirty="0" smtClean="0">
              <a:solidFill>
                <a:srgbClr val="000000"/>
              </a:solidFill>
            </a:endParaRPr>
          </a:p>
        </p:txBody>
      </p:sp>
      <p:sp>
        <p:nvSpPr>
          <p:cNvPr id="55300" name="Content Placeholder 4"/>
          <p:cNvSpPr>
            <a:spLocks noGrp="1"/>
          </p:cNvSpPr>
          <p:nvPr>
            <p:ph sz="half" idx="1"/>
          </p:nvPr>
        </p:nvSpPr>
        <p:spPr>
          <a:xfrm>
            <a:off x="381000" y="2057400"/>
            <a:ext cx="1981200" cy="4525963"/>
          </a:xfrm>
          <a:solidFill>
            <a:schemeClr val="accent1">
              <a:lumMod val="20000"/>
              <a:lumOff val="80000"/>
            </a:schemeClr>
          </a:solidFill>
        </p:spPr>
        <p:txBody>
          <a:bodyPr rtlCol="0">
            <a:normAutofit/>
          </a:bodyPr>
          <a:lstStyle/>
          <a:p>
            <a:pPr marL="438912" indent="-320040" eaLnBrk="1" fontAlgn="auto" hangingPunct="1">
              <a:spcBef>
                <a:spcPts val="0"/>
              </a:spcBef>
              <a:spcAft>
                <a:spcPts val="0"/>
              </a:spcAft>
              <a:buClr>
                <a:srgbClr val="CC3300"/>
              </a:buClr>
              <a:buFont typeface="Wingdings" pitchFamily="2" charset="2"/>
              <a:buChar char="Ø"/>
              <a:defRPr/>
            </a:pPr>
            <a:r>
              <a:rPr lang="en-US" b="1" dirty="0" smtClean="0">
                <a:solidFill>
                  <a:srgbClr val="C00000"/>
                </a:solidFill>
              </a:rPr>
              <a:t>Level 1</a:t>
            </a:r>
          </a:p>
          <a:p>
            <a:pPr marL="438912" indent="-320040" eaLnBrk="1" fontAlgn="auto" hangingPunct="1">
              <a:spcBef>
                <a:spcPts val="0"/>
              </a:spcBef>
              <a:spcAft>
                <a:spcPts val="0"/>
              </a:spcAft>
              <a:buClr>
                <a:srgbClr val="CC3300"/>
              </a:buClr>
              <a:buFont typeface="Wingdings" pitchFamily="2" charset="2"/>
              <a:buChar char="Ø"/>
              <a:defRPr/>
            </a:pPr>
            <a:endParaRPr lang="en-US" dirty="0" smtClean="0">
              <a:solidFill>
                <a:srgbClr val="C00000"/>
              </a:solidFill>
            </a:endParaRPr>
          </a:p>
          <a:p>
            <a:pPr marL="438912" indent="-320040" eaLnBrk="1" fontAlgn="auto" hangingPunct="1">
              <a:spcBef>
                <a:spcPts val="0"/>
              </a:spcBef>
              <a:spcAft>
                <a:spcPts val="0"/>
              </a:spcAft>
              <a:buClr>
                <a:srgbClr val="CC3300"/>
              </a:buClr>
              <a:buFont typeface="Wingdings" pitchFamily="2" charset="2"/>
              <a:buChar char="Ø"/>
              <a:defRPr/>
            </a:pPr>
            <a:endParaRPr lang="en-US" dirty="0" smtClean="0">
              <a:solidFill>
                <a:srgbClr val="C00000"/>
              </a:solidFill>
            </a:endParaRPr>
          </a:p>
          <a:p>
            <a:pPr marL="438912" indent="-320040" eaLnBrk="1" fontAlgn="auto" hangingPunct="1">
              <a:spcBef>
                <a:spcPts val="0"/>
              </a:spcBef>
              <a:spcAft>
                <a:spcPts val="0"/>
              </a:spcAft>
              <a:buClr>
                <a:srgbClr val="CC3300"/>
              </a:buClr>
              <a:buFont typeface="Wingdings" pitchFamily="2" charset="2"/>
              <a:buChar char="Ø"/>
              <a:defRPr/>
            </a:pPr>
            <a:r>
              <a:rPr lang="en-US" b="1" dirty="0" smtClean="0">
                <a:solidFill>
                  <a:srgbClr val="C00000"/>
                </a:solidFill>
              </a:rPr>
              <a:t>Level 2</a:t>
            </a:r>
          </a:p>
          <a:p>
            <a:pPr marL="438912" indent="-320040" eaLnBrk="1" fontAlgn="auto" hangingPunct="1">
              <a:spcBef>
                <a:spcPts val="0"/>
              </a:spcBef>
              <a:spcAft>
                <a:spcPts val="0"/>
              </a:spcAft>
              <a:buClr>
                <a:srgbClr val="CC3300"/>
              </a:buClr>
              <a:buFont typeface="Wingdings" pitchFamily="2" charset="2"/>
              <a:buChar char="Ø"/>
              <a:defRPr/>
            </a:pPr>
            <a:endParaRPr lang="en-US" dirty="0" smtClean="0">
              <a:solidFill>
                <a:srgbClr val="C00000"/>
              </a:solidFill>
            </a:endParaRPr>
          </a:p>
          <a:p>
            <a:pPr marL="438912" indent="-320040" eaLnBrk="1" fontAlgn="auto" hangingPunct="1">
              <a:spcBef>
                <a:spcPts val="0"/>
              </a:spcBef>
              <a:spcAft>
                <a:spcPts val="0"/>
              </a:spcAft>
              <a:buClr>
                <a:srgbClr val="CC3300"/>
              </a:buClr>
              <a:buFont typeface="Wingdings" pitchFamily="2" charset="2"/>
              <a:buChar char="Ø"/>
              <a:defRPr/>
            </a:pPr>
            <a:endParaRPr lang="en-US" dirty="0" smtClean="0">
              <a:solidFill>
                <a:srgbClr val="C00000"/>
              </a:solidFill>
            </a:endParaRPr>
          </a:p>
          <a:p>
            <a:pPr marL="438912" indent="-320040" eaLnBrk="1" fontAlgn="auto" hangingPunct="1">
              <a:spcBef>
                <a:spcPts val="0"/>
              </a:spcBef>
              <a:spcAft>
                <a:spcPts val="0"/>
              </a:spcAft>
              <a:buClr>
                <a:srgbClr val="CC3300"/>
              </a:buClr>
              <a:buFont typeface="Wingdings" pitchFamily="2" charset="2"/>
              <a:buChar char="Ø"/>
              <a:defRPr/>
            </a:pPr>
            <a:r>
              <a:rPr lang="en-US" b="1" dirty="0" smtClean="0">
                <a:solidFill>
                  <a:srgbClr val="C00000"/>
                </a:solidFill>
              </a:rPr>
              <a:t>Level 3</a:t>
            </a:r>
          </a:p>
        </p:txBody>
      </p:sp>
      <p:sp>
        <p:nvSpPr>
          <p:cNvPr id="56323" name="Content Placeholder 3"/>
          <p:cNvSpPr>
            <a:spLocks noGrp="1"/>
          </p:cNvSpPr>
          <p:nvPr>
            <p:ph sz="half" idx="2"/>
          </p:nvPr>
        </p:nvSpPr>
        <p:spPr>
          <a:xfrm>
            <a:off x="2819400" y="2057400"/>
            <a:ext cx="5791200" cy="4525963"/>
          </a:xfrm>
          <a:solidFill>
            <a:schemeClr val="accent1">
              <a:lumMod val="20000"/>
              <a:lumOff val="80000"/>
            </a:schemeClr>
          </a:solidFill>
        </p:spPr>
        <p:txBody>
          <a:bodyPr rtlCol="0">
            <a:normAutofit/>
          </a:bodyPr>
          <a:lstStyle/>
          <a:p>
            <a:pPr marL="0" indent="0" eaLnBrk="1" fontAlgn="auto" hangingPunct="1">
              <a:spcBef>
                <a:spcPts val="0"/>
              </a:spcBef>
              <a:spcAft>
                <a:spcPts val="0"/>
              </a:spcAft>
              <a:buFont typeface="Arial" charset="0"/>
              <a:buNone/>
              <a:defRPr/>
            </a:pPr>
            <a:r>
              <a:rPr lang="en-US" b="1" dirty="0" smtClean="0">
                <a:latin typeface="+mj-lt"/>
              </a:rPr>
              <a:t>Immediate – implemented within six months</a:t>
            </a:r>
          </a:p>
          <a:p>
            <a:pPr marL="0" indent="0" eaLnBrk="1" fontAlgn="auto" hangingPunct="1">
              <a:spcBef>
                <a:spcPts val="0"/>
              </a:spcBef>
              <a:spcAft>
                <a:spcPts val="0"/>
              </a:spcAft>
              <a:buFont typeface="Arial" charset="0"/>
              <a:buNone/>
              <a:defRPr/>
            </a:pPr>
            <a:endParaRPr lang="en-US" b="1" dirty="0" smtClean="0">
              <a:latin typeface="+mj-lt"/>
            </a:endParaRPr>
          </a:p>
          <a:p>
            <a:pPr marL="0" indent="0" eaLnBrk="1" fontAlgn="auto" hangingPunct="1">
              <a:spcBef>
                <a:spcPts val="0"/>
              </a:spcBef>
              <a:spcAft>
                <a:spcPts val="0"/>
              </a:spcAft>
              <a:buFont typeface="Arial" charset="0"/>
              <a:buNone/>
              <a:defRPr/>
            </a:pPr>
            <a:r>
              <a:rPr lang="en-US" b="1" dirty="0" smtClean="0">
                <a:latin typeface="+mj-lt"/>
              </a:rPr>
              <a:t>Short term – implemented in six to twelve months</a:t>
            </a:r>
          </a:p>
          <a:p>
            <a:pPr marL="0" indent="0" eaLnBrk="1" fontAlgn="auto" hangingPunct="1">
              <a:spcBef>
                <a:spcPts val="0"/>
              </a:spcBef>
              <a:spcAft>
                <a:spcPts val="0"/>
              </a:spcAft>
              <a:buFont typeface="Arial" charset="0"/>
              <a:buNone/>
              <a:defRPr/>
            </a:pPr>
            <a:endParaRPr lang="en-US" b="1" dirty="0" smtClean="0">
              <a:latin typeface="+mj-lt"/>
            </a:endParaRPr>
          </a:p>
          <a:p>
            <a:pPr marL="0" indent="0" eaLnBrk="1" fontAlgn="auto" hangingPunct="1">
              <a:spcBef>
                <a:spcPts val="0"/>
              </a:spcBef>
              <a:spcAft>
                <a:spcPts val="0"/>
              </a:spcAft>
              <a:buFont typeface="Arial" charset="0"/>
              <a:buNone/>
              <a:defRPr/>
            </a:pPr>
            <a:r>
              <a:rPr lang="en-US" b="1" dirty="0" smtClean="0">
                <a:latin typeface="+mj-lt"/>
              </a:rPr>
              <a:t>Long term – implemented in twelve to twenty-four months</a:t>
            </a:r>
          </a:p>
        </p:txBody>
      </p:sp>
      <p:sp>
        <p:nvSpPr>
          <p:cNvPr id="3" name="Slide Number Placeholder 2"/>
          <p:cNvSpPr>
            <a:spLocks noGrp="1"/>
          </p:cNvSpPr>
          <p:nvPr>
            <p:ph type="sldNum" sz="quarter" idx="12"/>
          </p:nvPr>
        </p:nvSpPr>
        <p:spPr/>
        <p:txBody>
          <a:bodyPr/>
          <a:lstStyle/>
          <a:p>
            <a:pPr>
              <a:defRPr/>
            </a:pPr>
            <a:fld id="{22ACFDC6-23C2-4F8E-B694-53E4852E66AE}" type="slidenum">
              <a:rPr lang="en-US"/>
              <a:pPr>
                <a:defRPr/>
              </a:pPr>
              <a:t>57</a:t>
            </a:fld>
            <a:endParaRPr lang="en-US" dirty="0"/>
          </a:p>
        </p:txBody>
      </p:sp>
      <p:pic>
        <p:nvPicPr>
          <p:cNvPr id="66566" name="Picture 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66567" name="TextBox 1"/>
          <p:cNvSpPr txBox="1">
            <a:spLocks noChangeArrowheads="1"/>
          </p:cNvSpPr>
          <p:nvPr/>
        </p:nvSpPr>
        <p:spPr bwMode="auto">
          <a:xfrm>
            <a:off x="533400" y="533400"/>
            <a:ext cx="5562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r>
              <a:rPr lang="en-US" sz="2800" b="1">
                <a:solidFill>
                  <a:schemeClr val="bg1"/>
                </a:solidFill>
                <a:latin typeface="Calibri" pitchFamily="34" charset="0"/>
                <a:ea typeface="Calibri" pitchFamily="34" charset="0"/>
                <a:cs typeface="Calibri" pitchFamily="34" charset="0"/>
              </a:rPr>
              <a:t>IMPLEMENTATION</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3"/>
          <p:cNvSpPr>
            <a:spLocks noGrp="1"/>
          </p:cNvSpPr>
          <p:nvPr>
            <p:ph type="title"/>
          </p:nvPr>
        </p:nvSpPr>
        <p:spPr>
          <a:xfrm>
            <a:off x="457200" y="228600"/>
            <a:ext cx="7772400" cy="1252728"/>
          </a:xfrm>
        </p:spPr>
        <p:txBody>
          <a:bodyPr/>
          <a:lstStyle/>
          <a:p>
            <a:pPr eaLnBrk="1" fontAlgn="auto" hangingPunct="1">
              <a:spcAft>
                <a:spcPts val="0"/>
              </a:spcAft>
              <a:defRPr/>
            </a:pPr>
            <a:r>
              <a:rPr lang="en-US" sz="4000" dirty="0" smtClean="0">
                <a:solidFill>
                  <a:schemeClr val="accent1">
                    <a:satMod val="150000"/>
                  </a:schemeClr>
                </a:solidFill>
              </a:rPr>
              <a:t>PRIORITIES</a:t>
            </a:r>
          </a:p>
        </p:txBody>
      </p:sp>
      <p:sp>
        <p:nvSpPr>
          <p:cNvPr id="67587" name="Rectangle 1"/>
          <p:cNvSpPr>
            <a:spLocks noChangeArrowheads="1"/>
          </p:cNvSpPr>
          <p:nvPr/>
        </p:nvSpPr>
        <p:spPr bwMode="auto">
          <a:xfrm>
            <a:off x="0" y="14288"/>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tabLst>
                <a:tab pos="457200" algn="l"/>
                <a:tab pos="6457950" algn="l"/>
                <a:tab pos="6515100" algn="l"/>
                <a:tab pos="6629400" algn="r"/>
                <a:tab pos="6743700" algn="l"/>
                <a:tab pos="6915150" algn="l"/>
              </a:tabLst>
            </a:pPr>
            <a:r>
              <a:rPr lang="en-US" sz="1200">
                <a:latin typeface="Times New Roman" pitchFamily="18" charset="0"/>
                <a:ea typeface="Calibri" pitchFamily="34" charset="0"/>
                <a:cs typeface="Times New Roman" pitchFamily="18" charset="0"/>
              </a:rPr>
              <a:t>15 Ryan White Part A providers, four Minority AIDS Initiative (MAI) providers, and six HOPWA providers.  </a:t>
            </a:r>
            <a:endParaRPr lang="en-US">
              <a:ea typeface="Calibri" pitchFamily="34" charset="0"/>
              <a:cs typeface="Times New Roman" pitchFamily="18" charset="0"/>
            </a:endParaRPr>
          </a:p>
        </p:txBody>
      </p:sp>
      <p:pic>
        <p:nvPicPr>
          <p:cNvPr id="67588"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pPr>
              <a:defRPr/>
            </a:pPr>
            <a:fld id="{696D3363-CFCE-4E3C-BA72-0A891DFC51BD}" type="slidenum">
              <a:rPr lang="en-US" smtClean="0"/>
              <a:pPr>
                <a:defRPr/>
              </a:pPr>
              <a:t>58</a:t>
            </a:fld>
            <a:endParaRPr lang="en-US" dirty="0"/>
          </a:p>
        </p:txBody>
      </p:sp>
      <p:graphicFrame>
        <p:nvGraphicFramePr>
          <p:cNvPr id="10" name="Content Placeholder 6"/>
          <p:cNvGraphicFramePr>
            <a:graphicFrameLocks noGrp="1"/>
          </p:cNvGraphicFramePr>
          <p:nvPr>
            <p:ph idx="4294967295"/>
          </p:nvPr>
        </p:nvGraphicFramePr>
        <p:xfrm>
          <a:off x="228600" y="1981200"/>
          <a:ext cx="8686800" cy="4359275"/>
        </p:xfrm>
        <a:graphic>
          <a:graphicData uri="http://schemas.openxmlformats.org/drawingml/2006/table">
            <a:tbl>
              <a:tblPr bandRow="1">
                <a:tableStyleId>{5C22544A-7EE6-4342-B048-85BDC9FD1C3A}</a:tableStyleId>
              </a:tblPr>
              <a:tblGrid>
                <a:gridCol w="2171700"/>
                <a:gridCol w="2171700"/>
                <a:gridCol w="2171700"/>
                <a:gridCol w="2171700"/>
              </a:tblGrid>
              <a:tr h="396298">
                <a:tc>
                  <a:txBody>
                    <a:bodyPr/>
                    <a:lstStyle/>
                    <a:p>
                      <a:pPr algn="ctr"/>
                      <a:endParaRPr lang="en-US" sz="2000" b="1" dirty="0">
                        <a:solidFill>
                          <a:srgbClr val="C00000"/>
                        </a:solidFill>
                      </a:endParaRPr>
                    </a:p>
                  </a:txBody>
                  <a:tcPr marT="45727" marB="45727">
                    <a:solidFill>
                      <a:schemeClr val="tx2">
                        <a:lumMod val="40000"/>
                        <a:lumOff val="60000"/>
                      </a:schemeClr>
                    </a:solidFill>
                  </a:tcPr>
                </a:tc>
                <a:tc gridSpan="3">
                  <a:txBody>
                    <a:bodyPr/>
                    <a:lstStyle/>
                    <a:p>
                      <a:pPr algn="ctr"/>
                      <a:r>
                        <a:rPr lang="en-US" sz="2000" b="1" dirty="0" smtClean="0">
                          <a:solidFill>
                            <a:srgbClr val="C00000"/>
                          </a:solidFill>
                        </a:rPr>
                        <a:t>Recommendation</a:t>
                      </a:r>
                      <a:endParaRPr lang="en-US" sz="2000" b="1" dirty="0">
                        <a:solidFill>
                          <a:srgbClr val="C00000"/>
                        </a:solidFill>
                      </a:endParaRPr>
                    </a:p>
                  </a:txBody>
                  <a:tcPr marT="45727" marB="45727">
                    <a:solidFill>
                      <a:schemeClr val="tx2">
                        <a:lumMod val="40000"/>
                        <a:lumOff val="60000"/>
                      </a:schemeClr>
                    </a:solidFill>
                  </a:tcPr>
                </a:tc>
                <a:tc hMerge="1">
                  <a:txBody>
                    <a:bodyPr/>
                    <a:lstStyle/>
                    <a:p>
                      <a:endParaRPr lang="en-US" dirty="0"/>
                    </a:p>
                  </a:txBody>
                  <a:tcPr/>
                </a:tc>
                <a:tc hMerge="1">
                  <a:txBody>
                    <a:bodyPr/>
                    <a:lstStyle/>
                    <a:p>
                      <a:endParaRPr lang="en-US" dirty="0"/>
                    </a:p>
                  </a:txBody>
                  <a:tcPr/>
                </a:tc>
              </a:tr>
              <a:tr h="396298">
                <a:tc>
                  <a:txBody>
                    <a:bodyPr/>
                    <a:lstStyle/>
                    <a:p>
                      <a:pPr algn="ctr"/>
                      <a:r>
                        <a:rPr lang="en-US" sz="2000" b="1" dirty="0" smtClean="0">
                          <a:solidFill>
                            <a:srgbClr val="C00000"/>
                          </a:solidFill>
                        </a:rPr>
                        <a:t>Area</a:t>
                      </a:r>
                      <a:endParaRPr lang="en-US" sz="2000" b="1" dirty="0">
                        <a:solidFill>
                          <a:srgbClr val="C00000"/>
                        </a:solidFill>
                      </a:endParaRPr>
                    </a:p>
                  </a:txBody>
                  <a:tcPr marT="45727" marB="45727">
                    <a:solidFill>
                      <a:schemeClr val="tx2">
                        <a:lumMod val="40000"/>
                        <a:lumOff val="60000"/>
                      </a:schemeClr>
                    </a:solidFill>
                  </a:tcPr>
                </a:tc>
                <a:tc>
                  <a:txBody>
                    <a:bodyPr/>
                    <a:lstStyle/>
                    <a:p>
                      <a:pPr algn="ctr"/>
                      <a:r>
                        <a:rPr lang="en-US" sz="2000" b="1" dirty="0" smtClean="0">
                          <a:solidFill>
                            <a:srgbClr val="C00000"/>
                          </a:solidFill>
                        </a:rPr>
                        <a:t>Immediate</a:t>
                      </a:r>
                      <a:endParaRPr lang="en-US" sz="2000" b="1" dirty="0">
                        <a:solidFill>
                          <a:srgbClr val="C00000"/>
                        </a:solidFill>
                      </a:endParaRPr>
                    </a:p>
                  </a:txBody>
                  <a:tcPr marT="45727" marB="45727">
                    <a:solidFill>
                      <a:schemeClr val="tx2">
                        <a:lumMod val="40000"/>
                        <a:lumOff val="60000"/>
                      </a:schemeClr>
                    </a:solidFill>
                  </a:tcPr>
                </a:tc>
                <a:tc>
                  <a:txBody>
                    <a:bodyPr/>
                    <a:lstStyle/>
                    <a:p>
                      <a:pPr algn="ctr"/>
                      <a:r>
                        <a:rPr lang="en-US" sz="2000" b="1" dirty="0" smtClean="0">
                          <a:solidFill>
                            <a:srgbClr val="C00000"/>
                          </a:solidFill>
                        </a:rPr>
                        <a:t>Short Term</a:t>
                      </a:r>
                      <a:endParaRPr lang="en-US" sz="2000" b="1" dirty="0">
                        <a:solidFill>
                          <a:srgbClr val="C00000"/>
                        </a:solidFill>
                      </a:endParaRPr>
                    </a:p>
                  </a:txBody>
                  <a:tcPr marT="45727" marB="45727">
                    <a:solidFill>
                      <a:schemeClr val="tx2">
                        <a:lumMod val="40000"/>
                        <a:lumOff val="60000"/>
                      </a:schemeClr>
                    </a:solidFill>
                  </a:tcPr>
                </a:tc>
                <a:tc>
                  <a:txBody>
                    <a:bodyPr/>
                    <a:lstStyle/>
                    <a:p>
                      <a:pPr algn="ctr"/>
                      <a:r>
                        <a:rPr lang="en-US" sz="2000" b="1" dirty="0" smtClean="0">
                          <a:solidFill>
                            <a:srgbClr val="C00000"/>
                          </a:solidFill>
                        </a:rPr>
                        <a:t>Long Term</a:t>
                      </a:r>
                      <a:endParaRPr lang="en-US" sz="2000" b="1" dirty="0">
                        <a:solidFill>
                          <a:srgbClr val="C00000"/>
                        </a:solidFill>
                      </a:endParaRPr>
                    </a:p>
                  </a:txBody>
                  <a:tcPr marT="45727" marB="45727">
                    <a:solidFill>
                      <a:schemeClr val="tx2">
                        <a:lumMod val="40000"/>
                        <a:lumOff val="60000"/>
                      </a:schemeClr>
                    </a:solidFill>
                  </a:tcPr>
                </a:tc>
              </a:tr>
              <a:tr h="365813">
                <a:tc>
                  <a:txBody>
                    <a:bodyPr/>
                    <a:lstStyle/>
                    <a:p>
                      <a:r>
                        <a:rPr lang="en-US" sz="1800" b="1" dirty="0" smtClean="0">
                          <a:solidFill>
                            <a:schemeClr val="tx2">
                              <a:lumMod val="75000"/>
                            </a:schemeClr>
                          </a:solidFill>
                        </a:rPr>
                        <a:t>Policy</a:t>
                      </a:r>
                      <a:endParaRPr lang="en-US" sz="1800" b="1" dirty="0">
                        <a:solidFill>
                          <a:schemeClr val="tx2">
                            <a:lumMod val="75000"/>
                          </a:schemeClr>
                        </a:solidFill>
                      </a:endParaRPr>
                    </a:p>
                  </a:txBody>
                  <a:tcPr marT="45727" marB="45727">
                    <a:solidFill>
                      <a:schemeClr val="tx2">
                        <a:lumMod val="40000"/>
                        <a:lumOff val="60000"/>
                      </a:schemeClr>
                    </a:solidFill>
                  </a:tcPr>
                </a:tc>
                <a:tc>
                  <a:txBody>
                    <a:bodyPr/>
                    <a:lstStyle/>
                    <a:p>
                      <a:r>
                        <a:rPr lang="en-US" sz="1800" b="1" dirty="0" smtClean="0">
                          <a:solidFill>
                            <a:schemeClr val="tx2">
                              <a:lumMod val="75000"/>
                            </a:schemeClr>
                          </a:solidFill>
                        </a:rPr>
                        <a:t>1, 2, 4</a:t>
                      </a:r>
                      <a:endParaRPr lang="en-US" sz="1800" b="1" dirty="0">
                        <a:solidFill>
                          <a:schemeClr val="tx2">
                            <a:lumMod val="75000"/>
                          </a:schemeClr>
                        </a:solidFill>
                      </a:endParaRPr>
                    </a:p>
                  </a:txBody>
                  <a:tcPr marT="45727" marB="45727">
                    <a:solidFill>
                      <a:schemeClr val="tx2">
                        <a:lumMod val="40000"/>
                        <a:lumOff val="60000"/>
                      </a:schemeClr>
                    </a:solidFill>
                  </a:tcPr>
                </a:tc>
                <a:tc>
                  <a:txBody>
                    <a:bodyPr/>
                    <a:lstStyle/>
                    <a:p>
                      <a:endParaRPr lang="en-US" sz="1800" b="1" dirty="0">
                        <a:solidFill>
                          <a:schemeClr val="tx2">
                            <a:lumMod val="75000"/>
                          </a:schemeClr>
                        </a:solidFill>
                      </a:endParaRPr>
                    </a:p>
                  </a:txBody>
                  <a:tcPr marT="45727" marB="45727">
                    <a:solidFill>
                      <a:schemeClr val="tx2">
                        <a:lumMod val="40000"/>
                        <a:lumOff val="60000"/>
                      </a:schemeClr>
                    </a:solidFill>
                  </a:tcPr>
                </a:tc>
                <a:tc>
                  <a:txBody>
                    <a:bodyPr/>
                    <a:lstStyle/>
                    <a:p>
                      <a:r>
                        <a:rPr lang="en-US" sz="1800" b="1" dirty="0" smtClean="0">
                          <a:solidFill>
                            <a:schemeClr val="tx2">
                              <a:lumMod val="75000"/>
                            </a:schemeClr>
                          </a:solidFill>
                        </a:rPr>
                        <a:t>3</a:t>
                      </a:r>
                      <a:endParaRPr lang="en-US" sz="1800" b="1" dirty="0">
                        <a:solidFill>
                          <a:schemeClr val="tx2">
                            <a:lumMod val="75000"/>
                          </a:schemeClr>
                        </a:solidFill>
                      </a:endParaRPr>
                    </a:p>
                  </a:txBody>
                  <a:tcPr marT="45727" marB="45727">
                    <a:solidFill>
                      <a:schemeClr val="tx2">
                        <a:lumMod val="40000"/>
                        <a:lumOff val="60000"/>
                      </a:schemeClr>
                    </a:solidFill>
                  </a:tcPr>
                </a:tc>
              </a:tr>
              <a:tr h="914533">
                <a:tc>
                  <a:txBody>
                    <a:bodyPr/>
                    <a:lstStyle/>
                    <a:p>
                      <a:r>
                        <a:rPr lang="en-US" sz="1800" b="1" dirty="0" smtClean="0">
                          <a:solidFill>
                            <a:schemeClr val="tx2">
                              <a:lumMod val="75000"/>
                            </a:schemeClr>
                          </a:solidFill>
                        </a:rPr>
                        <a:t>Linguistic Competency and Health Literacy</a:t>
                      </a:r>
                      <a:endParaRPr lang="en-US" sz="1800" b="1" dirty="0">
                        <a:solidFill>
                          <a:schemeClr val="tx2">
                            <a:lumMod val="75000"/>
                          </a:schemeClr>
                        </a:solidFill>
                      </a:endParaRPr>
                    </a:p>
                  </a:txBody>
                  <a:tcPr marT="45727" marB="45727">
                    <a:solidFill>
                      <a:schemeClr val="tx2">
                        <a:lumMod val="40000"/>
                        <a:lumOff val="60000"/>
                      </a:schemeClr>
                    </a:solidFill>
                  </a:tcPr>
                </a:tc>
                <a:tc>
                  <a:txBody>
                    <a:bodyPr/>
                    <a:lstStyle/>
                    <a:p>
                      <a:r>
                        <a:rPr lang="en-US" sz="1800" b="1" dirty="0" smtClean="0">
                          <a:solidFill>
                            <a:schemeClr val="tx2">
                              <a:lumMod val="75000"/>
                            </a:schemeClr>
                          </a:solidFill>
                        </a:rPr>
                        <a:t>6,7</a:t>
                      </a:r>
                      <a:endParaRPr lang="en-US" sz="1800" b="1" dirty="0">
                        <a:solidFill>
                          <a:schemeClr val="tx2">
                            <a:lumMod val="75000"/>
                          </a:schemeClr>
                        </a:solidFill>
                      </a:endParaRPr>
                    </a:p>
                  </a:txBody>
                  <a:tcPr marT="45727" marB="45727">
                    <a:solidFill>
                      <a:schemeClr val="tx2">
                        <a:lumMod val="40000"/>
                        <a:lumOff val="60000"/>
                      </a:schemeClr>
                    </a:solidFill>
                  </a:tcPr>
                </a:tc>
                <a:tc>
                  <a:txBody>
                    <a:bodyPr/>
                    <a:lstStyle/>
                    <a:p>
                      <a:endParaRPr lang="en-US" sz="1800" b="1" dirty="0">
                        <a:solidFill>
                          <a:schemeClr val="tx2">
                            <a:lumMod val="75000"/>
                          </a:schemeClr>
                        </a:solidFill>
                      </a:endParaRPr>
                    </a:p>
                  </a:txBody>
                  <a:tcPr marT="45727" marB="45727">
                    <a:solidFill>
                      <a:schemeClr val="tx2">
                        <a:lumMod val="40000"/>
                        <a:lumOff val="60000"/>
                      </a:schemeClr>
                    </a:solidFill>
                  </a:tcPr>
                </a:tc>
                <a:tc>
                  <a:txBody>
                    <a:bodyPr/>
                    <a:lstStyle/>
                    <a:p>
                      <a:r>
                        <a:rPr lang="en-US" sz="1800" b="1" dirty="0" smtClean="0">
                          <a:solidFill>
                            <a:schemeClr val="tx2">
                              <a:lumMod val="75000"/>
                            </a:schemeClr>
                          </a:solidFill>
                        </a:rPr>
                        <a:t>5</a:t>
                      </a:r>
                      <a:endParaRPr lang="en-US" sz="1800" b="1" dirty="0">
                        <a:solidFill>
                          <a:schemeClr val="tx2">
                            <a:lumMod val="75000"/>
                          </a:schemeClr>
                        </a:solidFill>
                      </a:endParaRPr>
                    </a:p>
                  </a:txBody>
                  <a:tcPr marT="45727" marB="45727">
                    <a:solidFill>
                      <a:schemeClr val="tx2">
                        <a:lumMod val="40000"/>
                        <a:lumOff val="60000"/>
                      </a:schemeClr>
                    </a:solidFill>
                  </a:tcPr>
                </a:tc>
              </a:tr>
              <a:tr h="365813">
                <a:tc>
                  <a:txBody>
                    <a:bodyPr/>
                    <a:lstStyle/>
                    <a:p>
                      <a:r>
                        <a:rPr lang="en-US" sz="1800" b="1" dirty="0" smtClean="0">
                          <a:solidFill>
                            <a:schemeClr val="tx2">
                              <a:lumMod val="75000"/>
                            </a:schemeClr>
                          </a:solidFill>
                        </a:rPr>
                        <a:t>Training</a:t>
                      </a:r>
                      <a:endParaRPr lang="en-US" sz="1800" b="1" dirty="0">
                        <a:solidFill>
                          <a:schemeClr val="tx2">
                            <a:lumMod val="75000"/>
                          </a:schemeClr>
                        </a:solidFill>
                      </a:endParaRPr>
                    </a:p>
                  </a:txBody>
                  <a:tcPr marT="45727" marB="45727">
                    <a:solidFill>
                      <a:schemeClr val="tx2">
                        <a:lumMod val="40000"/>
                        <a:lumOff val="60000"/>
                      </a:schemeClr>
                    </a:solidFill>
                  </a:tcPr>
                </a:tc>
                <a:tc>
                  <a:txBody>
                    <a:bodyPr/>
                    <a:lstStyle/>
                    <a:p>
                      <a:r>
                        <a:rPr lang="en-US" sz="1800" b="1" dirty="0" smtClean="0">
                          <a:solidFill>
                            <a:schemeClr val="tx2">
                              <a:lumMod val="75000"/>
                            </a:schemeClr>
                          </a:solidFill>
                        </a:rPr>
                        <a:t>8</a:t>
                      </a:r>
                      <a:endParaRPr lang="en-US" sz="1800" b="1" dirty="0">
                        <a:solidFill>
                          <a:schemeClr val="tx2">
                            <a:lumMod val="75000"/>
                          </a:schemeClr>
                        </a:solidFill>
                      </a:endParaRPr>
                    </a:p>
                  </a:txBody>
                  <a:tcPr marT="45727" marB="45727">
                    <a:solidFill>
                      <a:schemeClr val="tx2">
                        <a:lumMod val="40000"/>
                        <a:lumOff val="60000"/>
                      </a:schemeClr>
                    </a:solidFill>
                  </a:tcPr>
                </a:tc>
                <a:tc>
                  <a:txBody>
                    <a:bodyPr/>
                    <a:lstStyle/>
                    <a:p>
                      <a:r>
                        <a:rPr lang="en-US" sz="1800" b="1" dirty="0" smtClean="0">
                          <a:solidFill>
                            <a:schemeClr val="tx2">
                              <a:lumMod val="75000"/>
                            </a:schemeClr>
                          </a:solidFill>
                        </a:rPr>
                        <a:t>9</a:t>
                      </a:r>
                      <a:endParaRPr lang="en-US" sz="1800" b="1" dirty="0">
                        <a:solidFill>
                          <a:schemeClr val="tx2">
                            <a:lumMod val="75000"/>
                          </a:schemeClr>
                        </a:solidFill>
                      </a:endParaRPr>
                    </a:p>
                  </a:txBody>
                  <a:tcPr marT="45727" marB="45727">
                    <a:solidFill>
                      <a:schemeClr val="tx2">
                        <a:lumMod val="40000"/>
                        <a:lumOff val="60000"/>
                      </a:schemeClr>
                    </a:solidFill>
                  </a:tcPr>
                </a:tc>
                <a:tc>
                  <a:txBody>
                    <a:bodyPr/>
                    <a:lstStyle/>
                    <a:p>
                      <a:r>
                        <a:rPr lang="en-US" sz="1800" b="1" dirty="0" smtClean="0">
                          <a:solidFill>
                            <a:schemeClr val="tx2">
                              <a:lumMod val="75000"/>
                            </a:schemeClr>
                          </a:solidFill>
                        </a:rPr>
                        <a:t>10, 11</a:t>
                      </a:r>
                      <a:endParaRPr lang="en-US" sz="1800" b="1" dirty="0">
                        <a:solidFill>
                          <a:schemeClr val="tx2">
                            <a:lumMod val="75000"/>
                          </a:schemeClr>
                        </a:solidFill>
                      </a:endParaRPr>
                    </a:p>
                  </a:txBody>
                  <a:tcPr marT="45727" marB="45727">
                    <a:solidFill>
                      <a:schemeClr val="tx2">
                        <a:lumMod val="40000"/>
                        <a:lumOff val="60000"/>
                      </a:schemeClr>
                    </a:solidFill>
                  </a:tcPr>
                </a:tc>
              </a:tr>
              <a:tr h="640173">
                <a:tc>
                  <a:txBody>
                    <a:bodyPr/>
                    <a:lstStyle/>
                    <a:p>
                      <a:r>
                        <a:rPr lang="en-US" sz="1800" b="1" dirty="0" smtClean="0">
                          <a:solidFill>
                            <a:schemeClr val="tx2">
                              <a:lumMod val="75000"/>
                            </a:schemeClr>
                          </a:solidFill>
                        </a:rPr>
                        <a:t>Consumer Involvement</a:t>
                      </a:r>
                      <a:endParaRPr lang="en-US" sz="1800" b="1" dirty="0">
                        <a:solidFill>
                          <a:schemeClr val="tx2">
                            <a:lumMod val="75000"/>
                          </a:schemeClr>
                        </a:solidFill>
                      </a:endParaRPr>
                    </a:p>
                  </a:txBody>
                  <a:tcPr marT="45727" marB="45727">
                    <a:solidFill>
                      <a:schemeClr val="tx2">
                        <a:lumMod val="40000"/>
                        <a:lumOff val="60000"/>
                      </a:schemeClr>
                    </a:solidFill>
                  </a:tcPr>
                </a:tc>
                <a:tc>
                  <a:txBody>
                    <a:bodyPr/>
                    <a:lstStyle/>
                    <a:p>
                      <a:r>
                        <a:rPr lang="en-US" sz="1800" b="1" dirty="0" smtClean="0">
                          <a:solidFill>
                            <a:schemeClr val="tx2">
                              <a:lumMod val="75000"/>
                            </a:schemeClr>
                          </a:solidFill>
                        </a:rPr>
                        <a:t>12, 14</a:t>
                      </a:r>
                      <a:endParaRPr lang="en-US" sz="1800" b="1" dirty="0">
                        <a:solidFill>
                          <a:schemeClr val="tx2">
                            <a:lumMod val="75000"/>
                          </a:schemeClr>
                        </a:solidFill>
                      </a:endParaRPr>
                    </a:p>
                  </a:txBody>
                  <a:tcPr marT="45727" marB="45727">
                    <a:solidFill>
                      <a:schemeClr val="tx2">
                        <a:lumMod val="40000"/>
                        <a:lumOff val="60000"/>
                      </a:schemeClr>
                    </a:solidFill>
                  </a:tcPr>
                </a:tc>
                <a:tc>
                  <a:txBody>
                    <a:bodyPr/>
                    <a:lstStyle/>
                    <a:p>
                      <a:endParaRPr lang="en-US" sz="1800" b="1" dirty="0">
                        <a:solidFill>
                          <a:schemeClr val="tx2">
                            <a:lumMod val="75000"/>
                          </a:schemeClr>
                        </a:solidFill>
                      </a:endParaRPr>
                    </a:p>
                  </a:txBody>
                  <a:tcPr marT="45727" marB="45727">
                    <a:solidFill>
                      <a:schemeClr val="tx2">
                        <a:lumMod val="40000"/>
                        <a:lumOff val="60000"/>
                      </a:schemeClr>
                    </a:solidFill>
                  </a:tcPr>
                </a:tc>
                <a:tc>
                  <a:txBody>
                    <a:bodyPr/>
                    <a:lstStyle/>
                    <a:p>
                      <a:r>
                        <a:rPr lang="en-US" sz="1800" b="1" dirty="0" smtClean="0">
                          <a:solidFill>
                            <a:schemeClr val="tx2">
                              <a:lumMod val="75000"/>
                            </a:schemeClr>
                          </a:solidFill>
                        </a:rPr>
                        <a:t>13</a:t>
                      </a:r>
                      <a:endParaRPr lang="en-US" sz="1800" b="1" dirty="0">
                        <a:solidFill>
                          <a:schemeClr val="tx2">
                            <a:lumMod val="75000"/>
                          </a:schemeClr>
                        </a:solidFill>
                      </a:endParaRPr>
                    </a:p>
                  </a:txBody>
                  <a:tcPr marT="45727" marB="45727">
                    <a:solidFill>
                      <a:schemeClr val="tx2">
                        <a:lumMod val="40000"/>
                        <a:lumOff val="60000"/>
                      </a:schemeClr>
                    </a:solidFill>
                  </a:tcPr>
                </a:tc>
              </a:tr>
              <a:tr h="640173">
                <a:tc>
                  <a:txBody>
                    <a:bodyPr/>
                    <a:lstStyle/>
                    <a:p>
                      <a:r>
                        <a:rPr lang="en-US" sz="1800" b="1" dirty="0" smtClean="0">
                          <a:solidFill>
                            <a:schemeClr val="tx2">
                              <a:lumMod val="75000"/>
                            </a:schemeClr>
                          </a:solidFill>
                        </a:rPr>
                        <a:t>Community Involvement</a:t>
                      </a:r>
                      <a:endParaRPr lang="en-US" sz="1800" b="1" dirty="0">
                        <a:solidFill>
                          <a:schemeClr val="tx2">
                            <a:lumMod val="75000"/>
                          </a:schemeClr>
                        </a:solidFill>
                      </a:endParaRPr>
                    </a:p>
                  </a:txBody>
                  <a:tcPr marT="45727" marB="45727">
                    <a:solidFill>
                      <a:schemeClr val="tx2">
                        <a:lumMod val="40000"/>
                        <a:lumOff val="60000"/>
                      </a:schemeClr>
                    </a:solidFill>
                  </a:tcPr>
                </a:tc>
                <a:tc>
                  <a:txBody>
                    <a:bodyPr/>
                    <a:lstStyle/>
                    <a:p>
                      <a:endParaRPr lang="en-US" sz="1800" b="1" dirty="0">
                        <a:solidFill>
                          <a:schemeClr val="tx2">
                            <a:lumMod val="75000"/>
                          </a:schemeClr>
                        </a:solidFill>
                      </a:endParaRPr>
                    </a:p>
                  </a:txBody>
                  <a:tcPr marT="45727" marB="45727">
                    <a:solidFill>
                      <a:schemeClr val="tx2">
                        <a:lumMod val="40000"/>
                        <a:lumOff val="60000"/>
                      </a:schemeClr>
                    </a:solidFill>
                  </a:tcPr>
                </a:tc>
                <a:tc>
                  <a:txBody>
                    <a:bodyPr/>
                    <a:lstStyle/>
                    <a:p>
                      <a:r>
                        <a:rPr lang="en-US" sz="1800" b="1" dirty="0" smtClean="0">
                          <a:solidFill>
                            <a:schemeClr val="tx2">
                              <a:lumMod val="75000"/>
                            </a:schemeClr>
                          </a:solidFill>
                        </a:rPr>
                        <a:t>16</a:t>
                      </a:r>
                      <a:endParaRPr lang="en-US" sz="1800" b="1" dirty="0">
                        <a:solidFill>
                          <a:schemeClr val="tx2">
                            <a:lumMod val="75000"/>
                          </a:schemeClr>
                        </a:solidFill>
                      </a:endParaRPr>
                    </a:p>
                  </a:txBody>
                  <a:tcPr marT="45727" marB="45727">
                    <a:solidFill>
                      <a:schemeClr val="tx2">
                        <a:lumMod val="40000"/>
                        <a:lumOff val="60000"/>
                      </a:schemeClr>
                    </a:solidFill>
                  </a:tcPr>
                </a:tc>
                <a:tc>
                  <a:txBody>
                    <a:bodyPr/>
                    <a:lstStyle/>
                    <a:p>
                      <a:r>
                        <a:rPr lang="en-US" sz="1800" b="1" dirty="0" smtClean="0">
                          <a:solidFill>
                            <a:schemeClr val="tx2">
                              <a:lumMod val="75000"/>
                            </a:schemeClr>
                          </a:solidFill>
                        </a:rPr>
                        <a:t>15</a:t>
                      </a:r>
                      <a:endParaRPr lang="en-US" sz="1800" b="1" dirty="0">
                        <a:solidFill>
                          <a:schemeClr val="tx2">
                            <a:lumMod val="75000"/>
                          </a:schemeClr>
                        </a:solidFill>
                      </a:endParaRPr>
                    </a:p>
                  </a:txBody>
                  <a:tcPr marT="45727" marB="45727">
                    <a:solidFill>
                      <a:schemeClr val="tx2">
                        <a:lumMod val="40000"/>
                        <a:lumOff val="60000"/>
                      </a:schemeClr>
                    </a:solidFill>
                  </a:tcPr>
                </a:tc>
              </a:tr>
              <a:tr h="640173">
                <a:tc>
                  <a:txBody>
                    <a:bodyPr/>
                    <a:lstStyle/>
                    <a:p>
                      <a:r>
                        <a:rPr lang="en-US" sz="1800" b="1" dirty="0" smtClean="0">
                          <a:solidFill>
                            <a:schemeClr val="tx2">
                              <a:lumMod val="75000"/>
                            </a:schemeClr>
                          </a:solidFill>
                        </a:rPr>
                        <a:t>Quality and Measurement</a:t>
                      </a:r>
                      <a:endParaRPr lang="en-US" sz="1800" b="1" dirty="0">
                        <a:solidFill>
                          <a:schemeClr val="tx2">
                            <a:lumMod val="75000"/>
                          </a:schemeClr>
                        </a:solidFill>
                      </a:endParaRPr>
                    </a:p>
                  </a:txBody>
                  <a:tcPr marT="45727" marB="45727">
                    <a:solidFill>
                      <a:schemeClr val="tx2">
                        <a:lumMod val="40000"/>
                        <a:lumOff val="60000"/>
                      </a:schemeClr>
                    </a:solidFill>
                  </a:tcPr>
                </a:tc>
                <a:tc>
                  <a:txBody>
                    <a:bodyPr/>
                    <a:lstStyle/>
                    <a:p>
                      <a:r>
                        <a:rPr lang="en-US" sz="1800" b="1" dirty="0" smtClean="0">
                          <a:solidFill>
                            <a:schemeClr val="tx2">
                              <a:lumMod val="75000"/>
                            </a:schemeClr>
                          </a:solidFill>
                        </a:rPr>
                        <a:t>19</a:t>
                      </a:r>
                      <a:endParaRPr lang="en-US" sz="1800" b="1" dirty="0">
                        <a:solidFill>
                          <a:schemeClr val="tx2">
                            <a:lumMod val="75000"/>
                          </a:schemeClr>
                        </a:solidFill>
                      </a:endParaRPr>
                    </a:p>
                  </a:txBody>
                  <a:tcPr marT="45727" marB="45727">
                    <a:solidFill>
                      <a:schemeClr val="tx2">
                        <a:lumMod val="40000"/>
                        <a:lumOff val="60000"/>
                      </a:schemeClr>
                    </a:solidFill>
                  </a:tcPr>
                </a:tc>
                <a:tc>
                  <a:txBody>
                    <a:bodyPr/>
                    <a:lstStyle/>
                    <a:p>
                      <a:endParaRPr lang="en-US" sz="1800" b="1" dirty="0">
                        <a:solidFill>
                          <a:schemeClr val="tx2">
                            <a:lumMod val="75000"/>
                          </a:schemeClr>
                        </a:solidFill>
                      </a:endParaRPr>
                    </a:p>
                  </a:txBody>
                  <a:tcPr marT="45727" marB="45727">
                    <a:solidFill>
                      <a:schemeClr val="tx2">
                        <a:lumMod val="40000"/>
                        <a:lumOff val="60000"/>
                      </a:schemeClr>
                    </a:solidFill>
                  </a:tcPr>
                </a:tc>
                <a:tc>
                  <a:txBody>
                    <a:bodyPr/>
                    <a:lstStyle/>
                    <a:p>
                      <a:r>
                        <a:rPr lang="en-US" sz="1800" b="1" dirty="0" smtClean="0">
                          <a:solidFill>
                            <a:schemeClr val="tx2">
                              <a:lumMod val="75000"/>
                            </a:schemeClr>
                          </a:solidFill>
                        </a:rPr>
                        <a:t>17, 18</a:t>
                      </a:r>
                      <a:endParaRPr lang="en-US" sz="1800" b="1" dirty="0">
                        <a:solidFill>
                          <a:schemeClr val="tx2">
                            <a:lumMod val="75000"/>
                          </a:schemeClr>
                        </a:solidFill>
                      </a:endParaRPr>
                    </a:p>
                  </a:txBody>
                  <a:tcPr marT="45727" marB="45727">
                    <a:solidFill>
                      <a:schemeClr val="tx2">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057400"/>
            <a:ext cx="7886700" cy="1905000"/>
          </a:xfrm>
          <a:extLst/>
        </p:spPr>
        <p:txBody>
          <a:bodyPr/>
          <a:lstStyle/>
          <a:p>
            <a:pPr algn="ctr" eaLnBrk="1" fontAlgn="auto" hangingPunct="1">
              <a:spcAft>
                <a:spcPts val="0"/>
              </a:spcAft>
              <a:defRPr/>
            </a:pPr>
            <a:r>
              <a:rPr lang="en-US" sz="4400" dirty="0" smtClean="0">
                <a:solidFill>
                  <a:srgbClr val="C00000"/>
                </a:solidFill>
              </a:rPr>
              <a:t>WORKSHOP</a:t>
            </a:r>
            <a:endParaRPr lang="en-US" sz="4400" dirty="0">
              <a:solidFill>
                <a:srgbClr val="C00000"/>
              </a:solidFill>
            </a:endParaRPr>
          </a:p>
        </p:txBody>
      </p:sp>
      <p:sp>
        <p:nvSpPr>
          <p:cNvPr id="4" name="Slide Number Placeholder 3"/>
          <p:cNvSpPr>
            <a:spLocks noGrp="1"/>
          </p:cNvSpPr>
          <p:nvPr>
            <p:ph type="sldNum" sz="quarter" idx="12"/>
          </p:nvPr>
        </p:nvSpPr>
        <p:spPr/>
        <p:txBody>
          <a:bodyPr/>
          <a:lstStyle/>
          <a:p>
            <a:pPr>
              <a:defRPr/>
            </a:pPr>
            <a:fld id="{CEC93277-7C99-420E-882F-97EC5BB282D9}" type="slidenum">
              <a:rPr lang="en-US"/>
              <a:pPr>
                <a:defRPr/>
              </a:pPr>
              <a:t>59</a:t>
            </a:fld>
            <a:endParaRPr lang="en-US" dirty="0"/>
          </a:p>
        </p:txBody>
      </p:sp>
      <p:pic>
        <p:nvPicPr>
          <p:cNvPr id="68612"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8613" name="Picture 8" descr="logo a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5029200"/>
            <a:ext cx="12192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14" name="Picture 6" descr="City of Paterson seal.gif"/>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467600" y="5105400"/>
            <a:ext cx="1295400" cy="140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0" y="6334125"/>
            <a:ext cx="9144000" cy="523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pPr algn="ctr"/>
            <a:r>
              <a:rPr lang="en-US" sz="2800" b="1">
                <a:solidFill>
                  <a:srgbClr val="C00000"/>
                </a:solidFill>
                <a:latin typeface="Calibri" pitchFamily="34" charset="0"/>
              </a:rPr>
              <a:t>Paterson New Jersey</a:t>
            </a:r>
          </a:p>
        </p:txBody>
      </p:sp>
      <p:pic>
        <p:nvPicPr>
          <p:cNvPr id="14339" name="Picture Placeholder 6" descr="Paterson.jpg"/>
          <p:cNvPicPr>
            <a:picLocks noGrp="1" noChangeAspect="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0" y="0"/>
            <a:ext cx="9144000" cy="6324600"/>
          </a:xfrm>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169B4C5-AE31-4C91-B72D-6FC6A7CA224B}" type="slidenum">
              <a:rPr lang="en-US"/>
              <a:pPr>
                <a:defRPr/>
              </a:pPr>
              <a:t>60</a:t>
            </a:fld>
            <a:endParaRPr lang="en-US" dirty="0"/>
          </a:p>
        </p:txBody>
      </p:sp>
      <p:pic>
        <p:nvPicPr>
          <p:cNvPr id="69635"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6" name="Title 1"/>
          <p:cNvSpPr>
            <a:spLocks noGrp="1"/>
          </p:cNvSpPr>
          <p:nvPr>
            <p:ph type="title"/>
          </p:nvPr>
        </p:nvSpPr>
        <p:spPr>
          <a:xfrm>
            <a:off x="457200" y="152400"/>
            <a:ext cx="8229600" cy="1251062"/>
          </a:xfrm>
          <a:extLst/>
        </p:spPr>
        <p:txBody>
          <a:bodyPr/>
          <a:lstStyle/>
          <a:p>
            <a:pPr eaLnBrk="1" fontAlgn="auto" hangingPunct="1">
              <a:spcAft>
                <a:spcPts val="0"/>
              </a:spcAft>
              <a:defRPr/>
            </a:pPr>
            <a:r>
              <a:rPr lang="en-US" sz="4400" dirty="0" smtClean="0">
                <a:solidFill>
                  <a:schemeClr val="bg1"/>
                </a:solidFill>
              </a:rPr>
              <a:t>CONTACT US</a:t>
            </a:r>
            <a:endParaRPr lang="en-US" sz="4400" dirty="0">
              <a:solidFill>
                <a:schemeClr val="bg1"/>
              </a:solidFill>
            </a:endParaRPr>
          </a:p>
        </p:txBody>
      </p:sp>
      <p:sp>
        <p:nvSpPr>
          <p:cNvPr id="69637" name="Rectangle 6"/>
          <p:cNvSpPr>
            <a:spLocks noChangeArrowheads="1"/>
          </p:cNvSpPr>
          <p:nvPr/>
        </p:nvSpPr>
        <p:spPr bwMode="auto">
          <a:xfrm>
            <a:off x="457200" y="1828800"/>
            <a:ext cx="83058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buClr>
                <a:srgbClr val="C00000"/>
              </a:buClr>
            </a:pPr>
            <a:r>
              <a:rPr lang="en-US" sz="2000" b="1">
                <a:latin typeface="Calibri" pitchFamily="34" charset="0"/>
                <a:ea typeface="Calibri" pitchFamily="34" charset="0"/>
                <a:cs typeface="Calibri" pitchFamily="34" charset="0"/>
              </a:rPr>
              <a:t>Donna Nelson-Ivy, Director</a:t>
            </a:r>
          </a:p>
          <a:p>
            <a:pPr marL="285750" indent="-285750">
              <a:buClr>
                <a:srgbClr val="C00000"/>
              </a:buClr>
            </a:pPr>
            <a:r>
              <a:rPr lang="en-US" sz="2000" b="1">
                <a:latin typeface="Calibri" pitchFamily="34" charset="0"/>
                <a:ea typeface="Calibri" pitchFamily="34" charset="0"/>
                <a:cs typeface="Calibri" pitchFamily="34" charset="0"/>
              </a:rPr>
              <a:t>City of Paterson Department of Human Resources</a:t>
            </a:r>
          </a:p>
          <a:p>
            <a:pPr marL="285750" indent="-285750">
              <a:buClr>
                <a:srgbClr val="C00000"/>
              </a:buClr>
            </a:pPr>
            <a:r>
              <a:rPr lang="en-US" sz="2000" b="1">
                <a:latin typeface="Calibri" pitchFamily="34" charset="0"/>
                <a:ea typeface="Calibri" pitchFamily="34" charset="0"/>
                <a:cs typeface="Calibri" pitchFamily="34" charset="0"/>
              </a:rPr>
              <a:t>973.321.1242</a:t>
            </a:r>
          </a:p>
          <a:p>
            <a:pPr marL="285750" indent="-285750">
              <a:buClr>
                <a:srgbClr val="C00000"/>
              </a:buClr>
            </a:pPr>
            <a:r>
              <a:rPr lang="en-US" sz="2000" b="1">
                <a:latin typeface="Calibri" pitchFamily="34" charset="0"/>
                <a:ea typeface="Calibri" pitchFamily="34" charset="0"/>
                <a:cs typeface="Calibri" pitchFamily="34" charset="0"/>
                <a:hlinkClick r:id="rId4"/>
              </a:rPr>
              <a:t>divy@patersonnj.gov</a:t>
            </a:r>
            <a:endParaRPr lang="en-US" sz="2000" b="1">
              <a:latin typeface="Calibri" pitchFamily="34" charset="0"/>
              <a:ea typeface="Calibri" pitchFamily="34" charset="0"/>
              <a:cs typeface="Calibri" pitchFamily="34" charset="0"/>
            </a:endParaRPr>
          </a:p>
          <a:p>
            <a:pPr marL="285750" indent="-285750">
              <a:buClr>
                <a:srgbClr val="C00000"/>
              </a:buClr>
            </a:pPr>
            <a:endParaRPr lang="en-US" sz="2000" b="1">
              <a:latin typeface="Calibri" pitchFamily="34" charset="0"/>
              <a:ea typeface="Calibri" pitchFamily="34" charset="0"/>
              <a:cs typeface="Calibri" pitchFamily="34" charset="0"/>
            </a:endParaRPr>
          </a:p>
          <a:p>
            <a:pPr marL="285750" indent="-285750">
              <a:buClr>
                <a:srgbClr val="C00000"/>
              </a:buClr>
            </a:pPr>
            <a:r>
              <a:rPr lang="en-US" sz="2000" b="1">
                <a:latin typeface="Calibri" pitchFamily="34" charset="0"/>
                <a:ea typeface="Calibri" pitchFamily="34" charset="0"/>
                <a:cs typeface="Calibri" pitchFamily="34" charset="0"/>
              </a:rPr>
              <a:t>Patricia H. Virga, Ph.D., Vice President</a:t>
            </a:r>
          </a:p>
          <a:p>
            <a:pPr marL="285750" indent="-285750">
              <a:buClr>
                <a:srgbClr val="C00000"/>
              </a:buClr>
            </a:pPr>
            <a:r>
              <a:rPr lang="en-US" sz="2000" b="1">
                <a:latin typeface="Calibri" pitchFamily="34" charset="0"/>
                <a:ea typeface="Calibri" pitchFamily="34" charset="0"/>
                <a:cs typeface="Calibri" pitchFamily="34" charset="0"/>
              </a:rPr>
              <a:t>New Solutions, Inc.</a:t>
            </a:r>
          </a:p>
          <a:p>
            <a:pPr marL="285750" indent="-285750">
              <a:buClr>
                <a:srgbClr val="C00000"/>
              </a:buClr>
            </a:pPr>
            <a:r>
              <a:rPr lang="en-US" sz="2000" b="1">
                <a:latin typeface="Calibri" pitchFamily="34" charset="0"/>
                <a:ea typeface="Calibri" pitchFamily="34" charset="0"/>
                <a:cs typeface="Calibri" pitchFamily="34" charset="0"/>
              </a:rPr>
              <a:t>732.418.3219</a:t>
            </a:r>
          </a:p>
          <a:p>
            <a:pPr marL="285750" indent="-285750">
              <a:buClr>
                <a:srgbClr val="C00000"/>
              </a:buClr>
            </a:pPr>
            <a:r>
              <a:rPr lang="en-US" sz="2000" b="1">
                <a:latin typeface="Calibri" pitchFamily="34" charset="0"/>
                <a:ea typeface="Calibri" pitchFamily="34" charset="0"/>
                <a:cs typeface="Calibri" pitchFamily="34" charset="0"/>
                <a:hlinkClick r:id="rId5"/>
              </a:rPr>
              <a:t>pvirga@newsolutionsinc.com</a:t>
            </a:r>
            <a:endParaRPr lang="en-US" sz="2000" b="1">
              <a:latin typeface="Calibri" pitchFamily="34" charset="0"/>
              <a:ea typeface="Calibri" pitchFamily="34" charset="0"/>
              <a:cs typeface="Calibri" pitchFamily="34" charset="0"/>
            </a:endParaRPr>
          </a:p>
          <a:p>
            <a:pPr marL="285750" indent="-285750">
              <a:buClr>
                <a:srgbClr val="C00000"/>
              </a:buClr>
            </a:pPr>
            <a:endParaRPr lang="en-US" sz="2000" b="1">
              <a:latin typeface="Calibri" pitchFamily="34" charset="0"/>
              <a:ea typeface="Calibri" pitchFamily="34" charset="0"/>
              <a:cs typeface="Calibri" pitchFamily="34" charset="0"/>
            </a:endParaRPr>
          </a:p>
          <a:p>
            <a:pPr marL="285750" indent="-285750">
              <a:buClr>
                <a:srgbClr val="C00000"/>
              </a:buClr>
            </a:pPr>
            <a:r>
              <a:rPr lang="en-US" sz="2000" b="1">
                <a:latin typeface="Calibri" pitchFamily="34" charset="0"/>
                <a:ea typeface="Calibri" pitchFamily="34" charset="0"/>
                <a:cs typeface="Calibri" pitchFamily="34" charset="0"/>
              </a:rPr>
              <a:t>Jerry C. Dillard, Executive Director</a:t>
            </a:r>
          </a:p>
          <a:p>
            <a:pPr marL="285750" indent="-285750">
              <a:buClr>
                <a:srgbClr val="C00000"/>
              </a:buClr>
            </a:pPr>
            <a:r>
              <a:rPr lang="en-US" sz="2000" b="1">
                <a:latin typeface="Calibri" pitchFamily="34" charset="0"/>
                <a:ea typeface="Calibri" pitchFamily="34" charset="0"/>
                <a:cs typeface="Calibri" pitchFamily="34" charset="0"/>
              </a:rPr>
              <a:t>Coalition for AIDS in Passaic County  (CAPCO)</a:t>
            </a:r>
          </a:p>
          <a:p>
            <a:pPr marL="285750" indent="-285750">
              <a:buClr>
                <a:srgbClr val="C00000"/>
              </a:buClr>
            </a:pPr>
            <a:r>
              <a:rPr lang="en-US" sz="2000" b="1">
                <a:latin typeface="Calibri" pitchFamily="34" charset="0"/>
                <a:ea typeface="Calibri" pitchFamily="34" charset="0"/>
                <a:cs typeface="Calibri" pitchFamily="34" charset="0"/>
              </a:rPr>
              <a:t>973.742.6742x305</a:t>
            </a:r>
          </a:p>
          <a:p>
            <a:pPr marL="285750" indent="-285750">
              <a:buClr>
                <a:srgbClr val="C00000"/>
              </a:buClr>
            </a:pPr>
            <a:r>
              <a:rPr lang="en-US" sz="2000" b="1">
                <a:latin typeface="Calibri" pitchFamily="34" charset="0"/>
                <a:ea typeface="Calibri" pitchFamily="34" charset="0"/>
                <a:cs typeface="Calibri" pitchFamily="34" charset="0"/>
                <a:hlinkClick r:id="rId6"/>
              </a:rPr>
              <a:t>Capcojcd@aol.com</a:t>
            </a:r>
            <a:endParaRPr lang="en-US" sz="2000" b="1">
              <a:latin typeface="Calibri" pitchFamily="34" charset="0"/>
              <a:ea typeface="Calibri" pitchFamily="34" charset="0"/>
              <a:cs typeface="Calibri" pitchFamily="34" charset="0"/>
            </a:endParaRPr>
          </a:p>
          <a:p>
            <a:pPr marL="285750" indent="-285750">
              <a:buClr>
                <a:srgbClr val="C00000"/>
              </a:buClr>
            </a:pPr>
            <a:endParaRPr lang="en-US" sz="2000" b="1">
              <a:latin typeface="Calibri" pitchFamily="34" charset="0"/>
              <a:ea typeface="Calibri" pitchFamily="34" charset="0"/>
              <a:cs typeface="Calibri" pitchFamily="34" charset="0"/>
            </a:endParaRPr>
          </a:p>
          <a:p>
            <a:pPr marL="285750" indent="-285750">
              <a:buClr>
                <a:srgbClr val="C00000"/>
              </a:buClr>
            </a:pPr>
            <a:endParaRPr lang="en-US" sz="2000" b="1">
              <a:latin typeface="Calibri" pitchFamily="34" charset="0"/>
              <a:ea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A1CD29E-991E-46AA-8F19-D683DB8EF2AC}" type="slidenum">
              <a:rPr lang="en-US"/>
              <a:pPr>
                <a:defRPr/>
              </a:pPr>
              <a:t>7</a:t>
            </a:fld>
            <a:endParaRPr lang="en-US" dirty="0"/>
          </a:p>
        </p:txBody>
      </p:sp>
      <p:pic>
        <p:nvPicPr>
          <p:cNvPr id="15363"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6" name="Title 1"/>
          <p:cNvSpPr>
            <a:spLocks noGrp="1"/>
          </p:cNvSpPr>
          <p:nvPr>
            <p:ph type="title"/>
          </p:nvPr>
        </p:nvSpPr>
        <p:spPr>
          <a:xfrm>
            <a:off x="457200" y="152400"/>
            <a:ext cx="8229600" cy="1251062"/>
          </a:xfrm>
          <a:extLst/>
        </p:spPr>
        <p:txBody>
          <a:bodyPr/>
          <a:lstStyle/>
          <a:p>
            <a:pPr eaLnBrk="1" fontAlgn="auto" hangingPunct="1">
              <a:spcAft>
                <a:spcPts val="0"/>
              </a:spcAft>
              <a:defRPr/>
            </a:pPr>
            <a:r>
              <a:rPr lang="en-US" sz="4400" dirty="0" smtClean="0">
                <a:solidFill>
                  <a:schemeClr val="bg1"/>
                </a:solidFill>
              </a:rPr>
              <a:t>THE BERGEN-PASSAIC TGA</a:t>
            </a:r>
            <a:endParaRPr lang="en-US" sz="4400" dirty="0">
              <a:solidFill>
                <a:schemeClr val="bg1"/>
              </a:solidFill>
            </a:endParaRPr>
          </a:p>
        </p:txBody>
      </p:sp>
      <p:sp>
        <p:nvSpPr>
          <p:cNvPr id="15365" name="Rectangle 6"/>
          <p:cNvSpPr>
            <a:spLocks noChangeArrowheads="1"/>
          </p:cNvSpPr>
          <p:nvPr/>
        </p:nvSpPr>
        <p:spPr bwMode="auto">
          <a:xfrm>
            <a:off x="457200" y="1752600"/>
            <a:ext cx="83820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buClr>
                <a:srgbClr val="C00000"/>
              </a:buClr>
              <a:buFont typeface="Webdings" pitchFamily="18" charset="2"/>
              <a:buChar char="-"/>
            </a:pPr>
            <a:r>
              <a:rPr lang="en-US" sz="2800" b="1" i="1">
                <a:latin typeface="Calibri" pitchFamily="34" charset="0"/>
                <a:ea typeface="Calibri" pitchFamily="34" charset="0"/>
                <a:cs typeface="Calibri" pitchFamily="34" charset="0"/>
              </a:rPr>
              <a:t>Passaic County</a:t>
            </a:r>
            <a:r>
              <a:rPr lang="en-US" sz="2800" b="1">
                <a:latin typeface="Calibri" pitchFamily="34" charset="0"/>
                <a:ea typeface="Calibri" pitchFamily="34" charset="0"/>
                <a:cs typeface="Calibri" pitchFamily="34" charset="0"/>
              </a:rPr>
              <a:t> differs significantly from </a:t>
            </a:r>
            <a:r>
              <a:rPr lang="en-US" sz="2800" b="1" i="1">
                <a:latin typeface="Calibri" pitchFamily="34" charset="0"/>
                <a:ea typeface="Calibri" pitchFamily="34" charset="0"/>
                <a:cs typeface="Calibri" pitchFamily="34" charset="0"/>
              </a:rPr>
              <a:t>Bergen County</a:t>
            </a:r>
            <a:r>
              <a:rPr lang="en-US" sz="2800" b="1">
                <a:latin typeface="Calibri" pitchFamily="34" charset="0"/>
                <a:ea typeface="Calibri" pitchFamily="34" charset="0"/>
                <a:cs typeface="Calibri" pitchFamily="34" charset="0"/>
              </a:rPr>
              <a:t>, and </a:t>
            </a:r>
            <a:r>
              <a:rPr lang="en-US" sz="2800" b="1" i="1">
                <a:latin typeface="Calibri" pitchFamily="34" charset="0"/>
                <a:ea typeface="Calibri" pitchFamily="34" charset="0"/>
                <a:cs typeface="Calibri" pitchFamily="34" charset="0"/>
              </a:rPr>
              <a:t>Paterson </a:t>
            </a:r>
            <a:r>
              <a:rPr lang="en-US" sz="2800" b="1">
                <a:latin typeface="Calibri" pitchFamily="34" charset="0"/>
                <a:ea typeface="Calibri" pitchFamily="34" charset="0"/>
                <a:cs typeface="Calibri" pitchFamily="34" charset="0"/>
              </a:rPr>
              <a:t>differs significantly from both counties on most measures.  </a:t>
            </a:r>
          </a:p>
          <a:p>
            <a:pPr marL="285750" indent="-285750">
              <a:buClr>
                <a:srgbClr val="C00000"/>
              </a:buClr>
            </a:pPr>
            <a:endParaRPr lang="en-US" sz="2800" b="1">
              <a:latin typeface="Calibri" pitchFamily="34" charset="0"/>
              <a:ea typeface="Calibri" pitchFamily="34" charset="0"/>
              <a:cs typeface="Calibri" pitchFamily="34" charset="0"/>
            </a:endParaRPr>
          </a:p>
          <a:p>
            <a:pPr marL="285750" indent="-285750">
              <a:buClr>
                <a:srgbClr val="C00000"/>
              </a:buClr>
              <a:buFont typeface="Webdings" pitchFamily="18" charset="2"/>
              <a:buChar char="-"/>
            </a:pPr>
            <a:r>
              <a:rPr lang="en-US" sz="2800" b="1">
                <a:latin typeface="Calibri" pitchFamily="34" charset="0"/>
                <a:ea typeface="Calibri" pitchFamily="34" charset="0"/>
                <a:cs typeface="Calibri" pitchFamily="34" charset="0"/>
              </a:rPr>
              <a:t>On almost every indicator of social and economic status, as it impacts the status of the epidemic and/or the ability to respond to the needs of PLWHA. </a:t>
            </a:r>
          </a:p>
          <a:p>
            <a:pPr marL="285750" indent="-285750">
              <a:buClr>
                <a:srgbClr val="C00000"/>
              </a:buClr>
            </a:pPr>
            <a:endParaRPr lang="en-US" sz="2800" b="1">
              <a:latin typeface="Calibri" pitchFamily="34" charset="0"/>
              <a:ea typeface="Calibri" pitchFamily="34" charset="0"/>
              <a:cs typeface="Calibri" pitchFamily="34" charset="0"/>
            </a:endParaRPr>
          </a:p>
          <a:p>
            <a:pPr marL="285750" indent="-285750">
              <a:buClr>
                <a:srgbClr val="C00000"/>
              </a:buClr>
              <a:buFont typeface="Webdings" pitchFamily="18" charset="2"/>
              <a:buChar char="-"/>
            </a:pPr>
            <a:r>
              <a:rPr lang="en-US" sz="2800" b="1">
                <a:latin typeface="Calibri" pitchFamily="34" charset="0"/>
                <a:ea typeface="Calibri" pitchFamily="34" charset="0"/>
                <a:cs typeface="Calibri" pitchFamily="34" charset="0"/>
              </a:rPr>
              <a:t>If the TGA has a problem, then Passaic County’s problem is worse and Paterson’s is the worst.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E62FA5B-6CF3-4F9F-BEDF-D471DAAD3299}" type="slidenum">
              <a:rPr lang="en-US"/>
              <a:pPr>
                <a:defRPr/>
              </a:pPr>
              <a:t>8</a:t>
            </a:fld>
            <a:endParaRPr lang="en-US" dirty="0"/>
          </a:p>
        </p:txBody>
      </p:sp>
      <p:pic>
        <p:nvPicPr>
          <p:cNvPr id="16387"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0"/>
            <a:ext cx="2057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6" name="Title 1"/>
          <p:cNvSpPr>
            <a:spLocks noGrp="1"/>
          </p:cNvSpPr>
          <p:nvPr>
            <p:ph type="title"/>
          </p:nvPr>
        </p:nvSpPr>
        <p:spPr>
          <a:xfrm>
            <a:off x="457200" y="152400"/>
            <a:ext cx="8229600" cy="1251062"/>
          </a:xfrm>
          <a:extLst/>
        </p:spPr>
        <p:txBody>
          <a:bodyPr/>
          <a:lstStyle/>
          <a:p>
            <a:pPr eaLnBrk="1" fontAlgn="auto" hangingPunct="1">
              <a:spcAft>
                <a:spcPts val="0"/>
              </a:spcAft>
              <a:defRPr/>
            </a:pPr>
            <a:r>
              <a:rPr lang="en-US" sz="4400" dirty="0" smtClean="0">
                <a:solidFill>
                  <a:schemeClr val="bg1"/>
                </a:solidFill>
              </a:rPr>
              <a:t>THE BERGEN-PASSAIC TGA</a:t>
            </a:r>
            <a:endParaRPr lang="en-US" sz="4400" dirty="0">
              <a:solidFill>
                <a:schemeClr val="bg1"/>
              </a:solidFill>
            </a:endParaRPr>
          </a:p>
        </p:txBody>
      </p:sp>
      <p:sp>
        <p:nvSpPr>
          <p:cNvPr id="16389" name="Rectangle 6"/>
          <p:cNvSpPr>
            <a:spLocks noChangeArrowheads="1"/>
          </p:cNvSpPr>
          <p:nvPr/>
        </p:nvSpPr>
        <p:spPr bwMode="auto">
          <a:xfrm>
            <a:off x="457200" y="1676400"/>
            <a:ext cx="8305800" cy="524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buClr>
                <a:srgbClr val="C00000"/>
              </a:buClr>
              <a:buFont typeface="Webdings" pitchFamily="18" charset="2"/>
              <a:buChar char="-"/>
            </a:pPr>
            <a:r>
              <a:rPr lang="en-US" sz="2500" b="1">
                <a:latin typeface="Calibri" pitchFamily="34" charset="0"/>
              </a:rPr>
              <a:t>The State of New Jersey ranks seventh in the nation in the percentage of Hispanic population (18%), and the Bergen-Passaic TGA is third highest in the state.  </a:t>
            </a:r>
          </a:p>
          <a:p>
            <a:pPr marL="285750" indent="-285750">
              <a:buClr>
                <a:srgbClr val="C00000"/>
              </a:buClr>
              <a:buFont typeface="Webdings" pitchFamily="18" charset="2"/>
              <a:buChar char="-"/>
            </a:pPr>
            <a:endParaRPr lang="en-US" sz="2500" b="1">
              <a:latin typeface="Calibri" pitchFamily="34" charset="0"/>
            </a:endParaRPr>
          </a:p>
          <a:p>
            <a:pPr marL="285750" indent="-285750">
              <a:buClr>
                <a:srgbClr val="C00000"/>
              </a:buClr>
              <a:buFont typeface="Webdings" pitchFamily="18" charset="2"/>
              <a:buChar char="-"/>
            </a:pPr>
            <a:r>
              <a:rPr lang="en-US" sz="2500" b="1">
                <a:latin typeface="Calibri" pitchFamily="34" charset="0"/>
              </a:rPr>
              <a:t>The Bergen-Passaic TGA contains a significant and growing representation of minority populations.  </a:t>
            </a:r>
          </a:p>
          <a:p>
            <a:pPr marL="742950" lvl="1" indent="-285750">
              <a:buClr>
                <a:srgbClr val="C00000"/>
              </a:buClr>
              <a:buFont typeface="Webdings" pitchFamily="18" charset="2"/>
              <a:buChar char="-"/>
            </a:pPr>
            <a:r>
              <a:rPr lang="en-US" sz="2500" b="1">
                <a:latin typeface="Calibri" pitchFamily="34" charset="0"/>
              </a:rPr>
              <a:t>Hispanics  - 24%; </a:t>
            </a:r>
          </a:p>
          <a:p>
            <a:pPr marL="742950" lvl="1" indent="-285750">
              <a:buClr>
                <a:srgbClr val="C00000"/>
              </a:buClr>
              <a:buFont typeface="Webdings" pitchFamily="18" charset="2"/>
              <a:buChar char="-"/>
            </a:pPr>
            <a:r>
              <a:rPr lang="en-US" sz="2500" b="1">
                <a:latin typeface="Calibri" pitchFamily="34" charset="0"/>
              </a:rPr>
              <a:t>Blacks, non-Hispanic -  8%; </a:t>
            </a:r>
          </a:p>
          <a:p>
            <a:pPr marL="742950" lvl="1" indent="-285750">
              <a:buClr>
                <a:srgbClr val="C00000"/>
              </a:buClr>
              <a:buFont typeface="Webdings" pitchFamily="18" charset="2"/>
              <a:buChar char="-"/>
            </a:pPr>
            <a:r>
              <a:rPr lang="en-US" sz="2500" b="1">
                <a:latin typeface="Calibri" pitchFamily="34" charset="0"/>
              </a:rPr>
              <a:t>Asians  - 11%.  </a:t>
            </a:r>
          </a:p>
          <a:p>
            <a:pPr marL="285750" indent="-285750">
              <a:buClr>
                <a:srgbClr val="C00000"/>
              </a:buClr>
              <a:buFont typeface="Webdings" pitchFamily="18" charset="2"/>
              <a:buChar char="-"/>
            </a:pPr>
            <a:endParaRPr lang="en-US" sz="2500" b="1">
              <a:latin typeface="Calibri" pitchFamily="34" charset="0"/>
            </a:endParaRPr>
          </a:p>
          <a:p>
            <a:pPr marL="285750" indent="-285750">
              <a:buClr>
                <a:srgbClr val="C00000"/>
              </a:buClr>
              <a:buFont typeface="Webdings" pitchFamily="18" charset="2"/>
              <a:buChar char="-"/>
            </a:pPr>
            <a:r>
              <a:rPr lang="en-US" sz="2500" b="1">
                <a:latin typeface="Calibri" pitchFamily="34" charset="0"/>
              </a:rPr>
              <a:t>The 2010 Census results shows these minorities not only continue to increase but are doing so faster than projected during the previous decade.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5B215FA-2832-4115-8AC8-C9E277A3EEB0}" type="slidenum">
              <a:rPr lang="en-US"/>
              <a:pPr>
                <a:defRPr/>
              </a:pPr>
              <a:t>9</a:t>
            </a:fld>
            <a:endParaRPr lang="en-US" dirty="0"/>
          </a:p>
        </p:txBody>
      </p:sp>
      <p:pic>
        <p:nvPicPr>
          <p:cNvPr id="17411"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0"/>
            <a:ext cx="2057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6" name="Title 1"/>
          <p:cNvSpPr>
            <a:spLocks noGrp="1"/>
          </p:cNvSpPr>
          <p:nvPr>
            <p:ph type="title"/>
          </p:nvPr>
        </p:nvSpPr>
        <p:spPr>
          <a:xfrm>
            <a:off x="457200" y="0"/>
            <a:ext cx="8229600" cy="1251062"/>
          </a:xfrm>
          <a:extLst/>
        </p:spPr>
        <p:txBody>
          <a:bodyPr/>
          <a:lstStyle/>
          <a:p>
            <a:pPr eaLnBrk="1" fontAlgn="auto" hangingPunct="1">
              <a:spcAft>
                <a:spcPts val="0"/>
              </a:spcAft>
              <a:defRPr/>
            </a:pPr>
            <a:r>
              <a:rPr lang="en-US" sz="4400" dirty="0" smtClean="0">
                <a:solidFill>
                  <a:schemeClr val="bg1"/>
                </a:solidFill>
              </a:rPr>
              <a:t>THE BERGEN-PASSAIC TGA</a:t>
            </a:r>
            <a:endParaRPr lang="en-US" sz="4400" dirty="0">
              <a:solidFill>
                <a:schemeClr val="bg1"/>
              </a:solidFill>
            </a:endParaRPr>
          </a:p>
        </p:txBody>
      </p:sp>
      <p:sp>
        <p:nvSpPr>
          <p:cNvPr id="7" name="Rectangle 6"/>
          <p:cNvSpPr/>
          <p:nvPr/>
        </p:nvSpPr>
        <p:spPr>
          <a:xfrm>
            <a:off x="457200" y="2286000"/>
            <a:ext cx="8305800" cy="3046413"/>
          </a:xfrm>
          <a:prstGeom prst="rect">
            <a:avLst/>
          </a:prstGeom>
        </p:spPr>
        <p:txBody>
          <a:bodyPr>
            <a:spAutoFit/>
          </a:bodyPr>
          <a:lstStyle/>
          <a:p>
            <a:pPr marL="400050" indent="-400050">
              <a:buClr>
                <a:srgbClr val="C00000"/>
              </a:buClr>
              <a:buFont typeface="Webdings" pitchFamily="18" charset="2"/>
              <a:buChar char="-"/>
              <a:defRPr/>
            </a:pPr>
            <a:r>
              <a:rPr lang="en-US" sz="3200" b="1" dirty="0">
                <a:latin typeface="Calibri" pitchFamily="34" charset="0"/>
              </a:rPr>
              <a:t>The TGA is a rich mosaic of other ethnic cultures as well.  </a:t>
            </a:r>
          </a:p>
          <a:p>
            <a:pPr>
              <a:buClr>
                <a:srgbClr val="C00000"/>
              </a:buClr>
              <a:buFont typeface="Webdings" pitchFamily="18" charset="2"/>
              <a:buChar char="-"/>
              <a:defRPr/>
            </a:pPr>
            <a:endParaRPr lang="en-US" sz="3200" b="1" dirty="0">
              <a:latin typeface="Calibri" pitchFamily="34" charset="0"/>
            </a:endParaRPr>
          </a:p>
          <a:p>
            <a:pPr marL="457200" indent="-457200">
              <a:buClr>
                <a:srgbClr val="C00000"/>
              </a:buClr>
              <a:buFont typeface="Webdings" pitchFamily="18" charset="2"/>
              <a:buChar char="-"/>
              <a:defRPr/>
            </a:pPr>
            <a:r>
              <a:rPr lang="en-US" sz="3200" b="1" dirty="0">
                <a:latin typeface="Calibri" pitchFamily="34" charset="0"/>
              </a:rPr>
              <a:t>Recent census estimates indicate 28% as foreign born with more than fifty languages spoken in the home.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Custom 1">
      <a:dk1>
        <a:sysClr val="windowText" lastClr="000000"/>
      </a:dk1>
      <a:lt1>
        <a:sysClr val="window" lastClr="FFFFFF"/>
      </a:lt1>
      <a:dk2>
        <a:srgbClr val="1F497D"/>
      </a:dk2>
      <a:lt2>
        <a:srgbClr val="EEECE1"/>
      </a:lt2>
      <a:accent1>
        <a:srgbClr val="FFFFFF"/>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1472217864</TotalTime>
  <Pages>13</Pages>
  <Words>2814</Words>
  <Application>Microsoft Office PowerPoint</Application>
  <PresentationFormat>On-screen Show (4:3)</PresentationFormat>
  <Paragraphs>480</Paragraphs>
  <Slides>60</Slides>
  <Notes>57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70" baseType="lpstr">
      <vt:lpstr>Book Antiqua</vt:lpstr>
      <vt:lpstr>Arial</vt:lpstr>
      <vt:lpstr>Calibri</vt:lpstr>
      <vt:lpstr>Wingdings 2</vt:lpstr>
      <vt:lpstr>Wingdings</vt:lpstr>
      <vt:lpstr>Wingdings 3</vt:lpstr>
      <vt:lpstr>Times New Roman</vt:lpstr>
      <vt:lpstr>Webdings</vt:lpstr>
      <vt:lpstr>Module</vt:lpstr>
      <vt:lpstr>Microsoft Excel Chart</vt:lpstr>
      <vt:lpstr>PowerPoint Presentation</vt:lpstr>
      <vt:lpstr>AGENDA</vt:lpstr>
      <vt:lpstr>BACKGROUND</vt:lpstr>
      <vt:lpstr>BACKGROUND</vt:lpstr>
      <vt:lpstr>PowerPoint Presentation</vt:lpstr>
      <vt:lpstr>PowerPoint Presentation</vt:lpstr>
      <vt:lpstr>THE BERGEN-PASSAIC TGA</vt:lpstr>
      <vt:lpstr>THE BERGEN-PASSAIC TGA</vt:lpstr>
      <vt:lpstr>THE BERGEN-PASSAIC TGA</vt:lpstr>
      <vt:lpstr>FOREIGN BORN</vt:lpstr>
      <vt:lpstr>BERGEN-PASSAIC PART A  PROGRAM</vt:lpstr>
      <vt:lpstr>BERGEN-PASSAIC PART A  PROGRAM</vt:lpstr>
      <vt:lpstr>SO…WHAT’S NEXT?</vt:lpstr>
      <vt:lpstr>RATIONALE</vt:lpstr>
      <vt:lpstr>TIE-IN TO THE COMPREHENSIVE PLAN</vt:lpstr>
      <vt:lpstr>THE CULTURAL COMPETENCY TASK FORCE   BASICS AND GUIDING PRINCIPLES</vt:lpstr>
      <vt:lpstr>THE TASK FORCE</vt:lpstr>
      <vt:lpstr>VISION</vt:lpstr>
      <vt:lpstr>B-P CRITICAL ELEMENTS</vt:lpstr>
      <vt:lpstr>PowerPoint Presentation</vt:lpstr>
      <vt:lpstr>PowerPoint Presentation</vt:lpstr>
      <vt:lpstr>NEEDS ASSESSMENT</vt:lpstr>
      <vt:lpstr>Disproportionate Impact Population vs HIV Epidemic 2008/2009</vt:lpstr>
      <vt:lpstr>HIV Medical Care Race/Ethnicity 2009</vt:lpstr>
      <vt:lpstr>PowerPoint Presentation</vt:lpstr>
      <vt:lpstr>Client Satisfaction by Race  Primary Medical Care</vt:lpstr>
      <vt:lpstr>Bergen-Passaic Needs Assessment In-Care Respondents by Race/Ethnicity</vt:lpstr>
      <vt:lpstr>Bergen-Passaic Needs Assessment Out-of-Care Respondents by Race/Ethnicity</vt:lpstr>
      <vt:lpstr>Bergen-Passaic Needs Assessment Access to Medical Care by Race/Ethnicity</vt:lpstr>
      <vt:lpstr>MAJOR OBSERVATIONS</vt:lpstr>
      <vt:lpstr>Cultural and Linguistic Competence Policy Assessment</vt:lpstr>
      <vt:lpstr>CLCPA</vt:lpstr>
      <vt:lpstr>CLCPA MAJOR AREAS OF INVESTIGATION</vt:lpstr>
      <vt:lpstr>SURVEY SAMPLE March 8-29, 2011</vt:lpstr>
      <vt:lpstr>MAJOR OBSERVATIONS</vt:lpstr>
      <vt:lpstr>MAJOR OBSERVATIONS Strengths</vt:lpstr>
      <vt:lpstr>MAJOR OBSERVATIONS Weaknesses</vt:lpstr>
      <vt:lpstr>MAJOR OBSERVATIONS Knowledge Gaps</vt:lpstr>
      <vt:lpstr>STANDARDS</vt:lpstr>
      <vt:lpstr>NJCLASS</vt:lpstr>
      <vt:lpstr>NJCLASS</vt:lpstr>
      <vt:lpstr>NJCLASS</vt:lpstr>
      <vt:lpstr>RECOMMENDATIONS</vt:lpstr>
      <vt:lpstr>GOALS</vt:lpstr>
      <vt:lpstr>POLICY</vt:lpstr>
      <vt:lpstr>POLICY</vt:lpstr>
      <vt:lpstr>LINGUISTIC COMPETENCY AND HEALTH LITERACY</vt:lpstr>
      <vt:lpstr>TRAINING</vt:lpstr>
      <vt:lpstr>TRAINING</vt:lpstr>
      <vt:lpstr>TRAINING</vt:lpstr>
      <vt:lpstr>CONSUMER INVOLVEMENT</vt:lpstr>
      <vt:lpstr>COMMUNITY INVOLVEMENT</vt:lpstr>
      <vt:lpstr>COMMUNITY INVOLVEMENT</vt:lpstr>
      <vt:lpstr>QUALITY AND MEASUREMENT</vt:lpstr>
      <vt:lpstr>QUALITY AND MEASUREMENT</vt:lpstr>
      <vt:lpstr>UNIVERSAL  POLICY STATEMENT</vt:lpstr>
      <vt:lpstr>  Prioritie  </vt:lpstr>
      <vt:lpstr>PRIORITIES</vt:lpstr>
      <vt:lpstr>WORKSHOP</vt:lpstr>
      <vt:lpstr>CONTACT 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Susan G. Komen Breast Cancer Foundation</dc:title>
  <dc:creator>nsi</dc:creator>
  <cp:lastModifiedBy>Nicole Mandel</cp:lastModifiedBy>
  <cp:revision>266</cp:revision>
  <cp:lastPrinted>2012-01-23T19:10:10Z</cp:lastPrinted>
  <dcterms:created xsi:type="dcterms:W3CDTF">1999-03-04T14:35:52Z</dcterms:created>
  <dcterms:modified xsi:type="dcterms:W3CDTF">2012-12-02T18:38:32Z</dcterms:modified>
</cp:coreProperties>
</file>