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274" r:id="rId15"/>
    <p:sldId id="258" r:id="rId16"/>
    <p:sldId id="269" r:id="rId17"/>
    <p:sldId id="305" r:id="rId18"/>
    <p:sldId id="257" r:id="rId19"/>
    <p:sldId id="259" r:id="rId20"/>
    <p:sldId id="300" r:id="rId21"/>
    <p:sldId id="299" r:id="rId22"/>
    <p:sldId id="264" r:id="rId23"/>
    <p:sldId id="297" r:id="rId24"/>
    <p:sldId id="275" r:id="rId25"/>
    <p:sldId id="270" r:id="rId26"/>
    <p:sldId id="273" r:id="rId27"/>
    <p:sldId id="302" r:id="rId28"/>
    <p:sldId id="298" r:id="rId29"/>
    <p:sldId id="307" r:id="rId30"/>
    <p:sldId id="308" r:id="rId31"/>
    <p:sldId id="268" r:id="rId32"/>
    <p:sldId id="301" r:id="rId33"/>
    <p:sldId id="306" r:id="rId34"/>
    <p:sldId id="276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4" r:id="rId47"/>
    <p:sldId id="335" r:id="rId48"/>
    <p:sldId id="309" r:id="rId49"/>
    <p:sldId id="294" r:id="rId5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83" d="100"/>
          <a:sy n="83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eller\Desktop\Chart%20for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MA Outcomes v. National Outcomes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MA Outcomes</c:v>
                </c:pt>
              </c:strCache>
            </c:strRef>
          </c:tx>
          <c:invertIfNegative val="0"/>
          <c:cat>
            <c:strRef>
              <c:f>Sheet1!$A$11:$A$14</c:f>
              <c:strCache>
                <c:ptCount val="4"/>
                <c:pt idx="0">
                  <c:v>In Medical Care</c:v>
                </c:pt>
                <c:pt idx="1">
                  <c:v>Taking HIV Medications</c:v>
                </c:pt>
                <c:pt idx="2">
                  <c:v>Virally Suppressed</c:v>
                </c:pt>
                <c:pt idx="3">
                  <c:v>Health Good to Excellent</c:v>
                </c:pt>
              </c:strCache>
            </c:strRef>
          </c:cat>
          <c:val>
            <c:numRef>
              <c:f>Sheet1!$B$11:$B$14</c:f>
              <c:numCache>
                <c:formatCode>General</c:formatCode>
                <c:ptCount val="4"/>
                <c:pt idx="0">
                  <c:v>99</c:v>
                </c:pt>
                <c:pt idx="1">
                  <c:v>91</c:v>
                </c:pt>
                <c:pt idx="2">
                  <c:v>72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CDC MMWR (National Outcomes)</c:v>
                </c:pt>
              </c:strCache>
            </c:strRef>
          </c:tx>
          <c:invertIfNegative val="0"/>
          <c:cat>
            <c:strRef>
              <c:f>Sheet1!$A$11:$A$14</c:f>
              <c:strCache>
                <c:ptCount val="4"/>
                <c:pt idx="0">
                  <c:v>In Medical Care</c:v>
                </c:pt>
                <c:pt idx="1">
                  <c:v>Taking HIV Medications</c:v>
                </c:pt>
                <c:pt idx="2">
                  <c:v>Virally Suppressed</c:v>
                </c:pt>
                <c:pt idx="3">
                  <c:v>Health Good to Excellent</c:v>
                </c:pt>
              </c:strCache>
            </c:strRef>
          </c:cat>
          <c:val>
            <c:numRef>
              <c:f>Sheet1!$C$11:$C$14</c:f>
              <c:numCache>
                <c:formatCode>General</c:formatCode>
                <c:ptCount val="4"/>
                <c:pt idx="0">
                  <c:v>41</c:v>
                </c:pt>
                <c:pt idx="1">
                  <c:v>36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48480"/>
        <c:axId val="54207616"/>
      </c:barChart>
      <c:catAx>
        <c:axId val="54148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4207616"/>
        <c:crosses val="autoZero"/>
        <c:auto val="1"/>
        <c:lblAlgn val="ctr"/>
        <c:lblOffset val="100"/>
        <c:noMultiLvlLbl val="0"/>
      </c:catAx>
      <c:valAx>
        <c:axId val="54207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414848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Pre-SC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Medicaid</c:v>
                </c:pt>
                <c:pt idx="1">
                  <c:v>Exchanges</c:v>
                </c:pt>
                <c:pt idx="2">
                  <c:v>Employer</c:v>
                </c:pt>
                <c:pt idx="3">
                  <c:v>Nongroup and Other</c:v>
                </c:pt>
                <c:pt idx="4">
                  <c:v>Uninsured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22</c:v>
                </c:pt>
                <c:pt idx="2">
                  <c:v>-3</c:v>
                </c:pt>
                <c:pt idx="3">
                  <c:v>-3</c:v>
                </c:pt>
                <c:pt idx="4">
                  <c:v>-33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Post-SC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Medicaid</c:v>
                </c:pt>
                <c:pt idx="1">
                  <c:v>Exchanges</c:v>
                </c:pt>
                <c:pt idx="2">
                  <c:v>Employer</c:v>
                </c:pt>
                <c:pt idx="3">
                  <c:v>Nongroup and Other</c:v>
                </c:pt>
                <c:pt idx="4">
                  <c:v>Uninsured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-4</c:v>
                </c:pt>
                <c:pt idx="3">
                  <c:v>-3</c:v>
                </c:pt>
                <c:pt idx="4">
                  <c:v>-30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19360"/>
        <c:axId val="68720896"/>
      </c:barChart>
      <c:catAx>
        <c:axId val="68719360"/>
        <c:scaling>
          <c:orientation val="minMax"/>
        </c:scaling>
        <c:delete val="0"/>
        <c:axPos val="b"/>
        <c:majorTickMark val="out"/>
        <c:minorTickMark val="none"/>
        <c:tickLblPos val="high"/>
        <c:crossAx val="68720896"/>
        <c:crosses val="autoZero"/>
        <c:auto val="1"/>
        <c:lblAlgn val="ctr"/>
        <c:lblOffset val="100"/>
        <c:noMultiLvlLbl val="0"/>
      </c:catAx>
      <c:valAx>
        <c:axId val="6872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71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24759405074365E-2"/>
          <c:y val="2.8309101287122291E-2"/>
          <c:w val="0.95407524059492566"/>
          <c:h val="0.72784959688210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Private</c:v>
                </c:pt>
                <c:pt idx="1">
                  <c:v>Ryan White or Uninsured</c:v>
                </c:pt>
                <c:pt idx="2">
                  <c:v>Medicaid</c:v>
                </c:pt>
                <c:pt idx="3">
                  <c:v>Medicare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0.24</c:v>
                </c:pt>
                <c:pt idx="2">
                  <c:v>0.42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54248576"/>
        <c:axId val="54251520"/>
      </c:barChart>
      <c:catAx>
        <c:axId val="54248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54251520"/>
        <c:crosses val="autoZero"/>
        <c:auto val="1"/>
        <c:lblAlgn val="ctr"/>
        <c:lblOffset val="100"/>
        <c:noMultiLvlLbl val="0"/>
      </c:catAx>
      <c:valAx>
        <c:axId val="542515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5424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977B3-F8B0-4378-98D0-02B159179B2A}" type="doc">
      <dgm:prSet loTypeId="urn:microsoft.com/office/officeart/2005/8/layout/radial4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A2C6C7D-A08B-4C01-9908-F74719823566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The Current Crisis</a:t>
          </a:r>
        </a:p>
        <a:p>
          <a:r>
            <a:rPr lang="en-US" sz="2000" dirty="0" smtClean="0"/>
            <a:t>42-59% of low-income people living with HIV not in regular care</a:t>
          </a:r>
          <a:endParaRPr lang="en-US" sz="2000" b="1" dirty="0"/>
        </a:p>
      </dgm:t>
    </dgm:pt>
    <dgm:pt modelId="{50CE5063-C6D7-4B9B-817E-BCE01E2F2EBB}" type="parTrans" cxnId="{CF8A5187-EF0D-45A5-B225-8FC4B3C7F5B9}">
      <dgm:prSet/>
      <dgm:spPr/>
      <dgm:t>
        <a:bodyPr/>
        <a:lstStyle/>
        <a:p>
          <a:endParaRPr lang="en-US"/>
        </a:p>
      </dgm:t>
    </dgm:pt>
    <dgm:pt modelId="{CC0F5FF1-A099-4736-BD4D-450EC514543A}" type="sibTrans" cxnId="{CF8A5187-EF0D-45A5-B225-8FC4B3C7F5B9}">
      <dgm:prSet/>
      <dgm:spPr/>
      <dgm:t>
        <a:bodyPr/>
        <a:lstStyle/>
        <a:p>
          <a:endParaRPr lang="en-US"/>
        </a:p>
      </dgm:t>
    </dgm:pt>
    <dgm:pt modelId="{210C866A-E30C-4771-B112-5BD15C014841}">
      <dgm:prSet phldrT="[Text]" custT="1"/>
      <dgm:spPr/>
      <dgm:t>
        <a:bodyPr/>
        <a:lstStyle/>
        <a:p>
          <a:r>
            <a:rPr lang="en-US" sz="2000" dirty="0" smtClean="0"/>
            <a:t>29% of people living with HIV uninsured</a:t>
          </a:r>
          <a:endParaRPr lang="en-US" sz="2000" dirty="0"/>
        </a:p>
      </dgm:t>
    </dgm:pt>
    <dgm:pt modelId="{C57A4C88-E35A-4C4E-8A3B-D2D014CB13BD}" type="parTrans" cxnId="{11665FB4-C933-47E7-B1C7-8654FF72A23C}">
      <dgm:prSet/>
      <dgm:spPr/>
      <dgm:t>
        <a:bodyPr/>
        <a:lstStyle/>
        <a:p>
          <a:endParaRPr lang="en-US" dirty="0"/>
        </a:p>
      </dgm:t>
    </dgm:pt>
    <dgm:pt modelId="{83AC870C-53F7-429B-BD50-F52A2EBD71EB}" type="sibTrans" cxnId="{11665FB4-C933-47E7-B1C7-8654FF72A23C}">
      <dgm:prSet/>
      <dgm:spPr/>
      <dgm:t>
        <a:bodyPr/>
        <a:lstStyle/>
        <a:p>
          <a:endParaRPr lang="en-US"/>
        </a:p>
      </dgm:t>
    </dgm:pt>
    <dgm:pt modelId="{71CE6123-2424-4F8A-A848-2CB2443F0FD9}">
      <dgm:prSet phldrT="[Text]" custT="1"/>
      <dgm:spPr/>
      <dgm:t>
        <a:bodyPr/>
        <a:lstStyle/>
        <a:p>
          <a:r>
            <a:rPr lang="en-US" sz="2000" dirty="0" smtClean="0"/>
            <a:t>Impossible to obtain individual insurance and few insured through employer system</a:t>
          </a:r>
          <a:endParaRPr lang="en-US" sz="2000" dirty="0"/>
        </a:p>
      </dgm:t>
    </dgm:pt>
    <dgm:pt modelId="{52C1DEA1-34B4-485A-AFEA-630E3EA5B6AF}" type="parTrans" cxnId="{CC41D3E6-FDDE-43C2-BF97-1B00121DB969}">
      <dgm:prSet/>
      <dgm:spPr/>
      <dgm:t>
        <a:bodyPr/>
        <a:lstStyle/>
        <a:p>
          <a:endParaRPr lang="en-US" dirty="0"/>
        </a:p>
      </dgm:t>
    </dgm:pt>
    <dgm:pt modelId="{7B9C6985-943B-45F4-9BD9-D72DFE31271F}" type="sibTrans" cxnId="{CC41D3E6-FDDE-43C2-BF97-1B00121DB969}">
      <dgm:prSet/>
      <dgm:spPr/>
      <dgm:t>
        <a:bodyPr/>
        <a:lstStyle/>
        <a:p>
          <a:endParaRPr lang="en-US"/>
        </a:p>
      </dgm:t>
    </dgm:pt>
    <dgm:pt modelId="{E0CDCED4-3717-4086-ADD2-D496412086C9}">
      <dgm:prSet phldrT="[Text]" custT="1"/>
      <dgm:spPr/>
      <dgm:t>
        <a:bodyPr/>
        <a:lstStyle/>
        <a:p>
          <a:r>
            <a:rPr lang="en-US" sz="2000" dirty="0" smtClean="0"/>
            <a:t>Medicaid/ Medicare are lifelines to care, but disability standard means they are very limited</a:t>
          </a:r>
          <a:endParaRPr lang="en-US" sz="2000" dirty="0"/>
        </a:p>
      </dgm:t>
    </dgm:pt>
    <dgm:pt modelId="{5D9F1EB5-7910-40A7-AE7C-B3262EDC4ACF}" type="parTrans" cxnId="{31251702-853F-4090-935F-5D1EE7C62847}">
      <dgm:prSet/>
      <dgm:spPr/>
      <dgm:t>
        <a:bodyPr/>
        <a:lstStyle/>
        <a:p>
          <a:endParaRPr lang="en-US" dirty="0"/>
        </a:p>
      </dgm:t>
    </dgm:pt>
    <dgm:pt modelId="{94AF1CC8-AD1A-4B48-A7A5-5EFB90CA7149}" type="sibTrans" cxnId="{31251702-853F-4090-935F-5D1EE7C62847}">
      <dgm:prSet/>
      <dgm:spPr/>
      <dgm:t>
        <a:bodyPr/>
        <a:lstStyle/>
        <a:p>
          <a:endParaRPr lang="en-US"/>
        </a:p>
      </dgm:t>
    </dgm:pt>
    <dgm:pt modelId="{D0B091AE-D1FA-4C88-8663-4B6779B4EF1A}">
      <dgm:prSet phldrT="[Text]" custT="1"/>
      <dgm:spPr/>
      <dgm:t>
        <a:bodyPr/>
        <a:lstStyle/>
        <a:p>
          <a:r>
            <a:rPr lang="en-US" sz="2000" dirty="0" smtClean="0"/>
            <a:t>Demand for Ryan White care and services &gt; funding</a:t>
          </a:r>
          <a:endParaRPr lang="en-US" sz="2000" dirty="0"/>
        </a:p>
      </dgm:t>
    </dgm:pt>
    <dgm:pt modelId="{B01EB688-ACE1-4ECB-AA2C-DB3AD81AF71F}" type="parTrans" cxnId="{44A65036-8642-4A53-8A5C-FFE89216DCBB}">
      <dgm:prSet/>
      <dgm:spPr/>
      <dgm:t>
        <a:bodyPr/>
        <a:lstStyle/>
        <a:p>
          <a:endParaRPr lang="en-US" dirty="0"/>
        </a:p>
      </dgm:t>
    </dgm:pt>
    <dgm:pt modelId="{2680D36A-3DB5-488B-A9D1-445EFB7B7292}" type="sibTrans" cxnId="{44A65036-8642-4A53-8A5C-FFE89216DCBB}">
      <dgm:prSet/>
      <dgm:spPr/>
      <dgm:t>
        <a:bodyPr/>
        <a:lstStyle/>
        <a:p>
          <a:endParaRPr lang="en-US"/>
        </a:p>
      </dgm:t>
    </dgm:pt>
    <dgm:pt modelId="{3A70FCBF-59C4-4BB7-BBB9-1FC7C1E30E0F}">
      <dgm:prSet phldrT="[Text]" custT="1"/>
      <dgm:spPr/>
      <dgm:t>
        <a:bodyPr/>
        <a:lstStyle/>
        <a:p>
          <a:r>
            <a:rPr lang="en-US" sz="2000" dirty="0" smtClean="0"/>
            <a:t>Thousands on ADAP waitlists</a:t>
          </a:r>
          <a:endParaRPr lang="en-US" sz="2000" dirty="0"/>
        </a:p>
      </dgm:t>
    </dgm:pt>
    <dgm:pt modelId="{BD3024B2-FA92-4A44-88B4-4747335F8077}" type="parTrans" cxnId="{8D26DC2F-ABC7-40A4-8494-11EF5E8AD520}">
      <dgm:prSet/>
      <dgm:spPr/>
      <dgm:t>
        <a:bodyPr/>
        <a:lstStyle/>
        <a:p>
          <a:endParaRPr lang="en-US" dirty="0"/>
        </a:p>
      </dgm:t>
    </dgm:pt>
    <dgm:pt modelId="{6784DB48-D394-40A4-9EE7-C576D76E1758}" type="sibTrans" cxnId="{8D26DC2F-ABC7-40A4-8494-11EF5E8AD520}">
      <dgm:prSet/>
      <dgm:spPr/>
      <dgm:t>
        <a:bodyPr/>
        <a:lstStyle/>
        <a:p>
          <a:endParaRPr lang="en-US"/>
        </a:p>
      </dgm:t>
    </dgm:pt>
    <dgm:pt modelId="{F3EA462C-ADF0-428A-85D2-D4D07607DFE6}" type="pres">
      <dgm:prSet presAssocID="{7FB977B3-F8B0-4378-98D0-02B159179B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8F05A-921D-4EA0-8B09-76D25C36AA10}" type="pres">
      <dgm:prSet presAssocID="{4A2C6C7D-A08B-4C01-9908-F74719823566}" presName="centerShape" presStyleLbl="node0" presStyleIdx="0" presStyleCnt="1" custScaleX="113796" custScaleY="106543"/>
      <dgm:spPr/>
      <dgm:t>
        <a:bodyPr/>
        <a:lstStyle/>
        <a:p>
          <a:endParaRPr lang="en-US"/>
        </a:p>
      </dgm:t>
    </dgm:pt>
    <dgm:pt modelId="{F7D89740-FDB8-45BB-AB87-1EB4C0C04964}" type="pres">
      <dgm:prSet presAssocID="{52C1DEA1-34B4-485A-AFEA-630E3EA5B6A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FD99814-AE6C-431A-87BF-DD0B8BEA7169}" type="pres">
      <dgm:prSet presAssocID="{71CE6123-2424-4F8A-A848-2CB2443F0FD9}" presName="node" presStyleLbl="node1" presStyleIdx="0" presStyleCnt="5" custScaleX="98716" custScaleY="143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87FDD-365A-4C83-B73F-4F7300ED4869}" type="pres">
      <dgm:prSet presAssocID="{5D9F1EB5-7910-40A7-AE7C-B3262EDC4ACF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6857865-3060-466E-8703-33778E0E4319}" type="pres">
      <dgm:prSet presAssocID="{E0CDCED4-3717-4086-ADD2-D496412086C9}" presName="node" presStyleLbl="node1" presStyleIdx="1" presStyleCnt="5" custScaleX="127163" custScaleY="100397" custRadScaleRad="108403" custRadScaleInc="-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984EF-59D6-49D7-A349-1E71F6B974DF}" type="pres">
      <dgm:prSet presAssocID="{B01EB688-ACE1-4ECB-AA2C-DB3AD81AF71F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9982820-FA0D-4944-8C38-B78A58DB3B70}" type="pres">
      <dgm:prSet presAssocID="{D0B091AE-D1FA-4C88-8663-4B6779B4EF1A}" presName="node" presStyleLbl="node1" presStyleIdx="2" presStyleCnt="5" custScaleX="95403" custScaleY="101086" custRadScaleRad="97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56CE3-A17C-4A7B-B672-176AF778B5EB}" type="pres">
      <dgm:prSet presAssocID="{BD3024B2-FA92-4A44-88B4-4747335F8077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4D46B2C-5B38-4944-B584-E36D1FBC83B8}" type="pres">
      <dgm:prSet presAssocID="{3A70FCBF-59C4-4BB7-BBB9-1FC7C1E30E0F}" presName="node" presStyleLbl="node1" presStyleIdx="3" presStyleCnt="5" custScaleX="100184" custScaleY="102850" custRadScaleRad="103333" custRadScaleInc="3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4FD9-6A67-4593-837D-67950D319B07}" type="pres">
      <dgm:prSet presAssocID="{C57A4C88-E35A-4C4E-8A3B-D2D014CB13BD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A80DF76-6434-4FD3-8BA0-1967CC2FEF63}" type="pres">
      <dgm:prSet presAssocID="{210C866A-E30C-4771-B112-5BD15C014841}" presName="node" presStyleLbl="node1" presStyleIdx="4" presStyleCnt="5" custScaleY="76493" custRadScaleRad="100775" custRadScaleInc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CA5CE-1709-419D-9271-593D4AC58E25}" type="presOf" srcId="{3A70FCBF-59C4-4BB7-BBB9-1FC7C1E30E0F}" destId="{24D46B2C-5B38-4944-B584-E36D1FBC83B8}" srcOrd="0" destOrd="0" presId="urn:microsoft.com/office/officeart/2005/8/layout/radial4"/>
    <dgm:cxn modelId="{2137C205-A10F-4906-AB4E-CD5F00D5D9F0}" type="presOf" srcId="{5D9F1EB5-7910-40A7-AE7C-B3262EDC4ACF}" destId="{B1B87FDD-365A-4C83-B73F-4F7300ED4869}" srcOrd="0" destOrd="0" presId="urn:microsoft.com/office/officeart/2005/8/layout/radial4"/>
    <dgm:cxn modelId="{31679920-9DBA-489B-8BD4-C14790E840A7}" type="presOf" srcId="{BD3024B2-FA92-4A44-88B4-4747335F8077}" destId="{3A956CE3-A17C-4A7B-B672-176AF778B5EB}" srcOrd="0" destOrd="0" presId="urn:microsoft.com/office/officeart/2005/8/layout/radial4"/>
    <dgm:cxn modelId="{11665FB4-C933-47E7-B1C7-8654FF72A23C}" srcId="{4A2C6C7D-A08B-4C01-9908-F74719823566}" destId="{210C866A-E30C-4771-B112-5BD15C014841}" srcOrd="4" destOrd="0" parTransId="{C57A4C88-E35A-4C4E-8A3B-D2D014CB13BD}" sibTransId="{83AC870C-53F7-429B-BD50-F52A2EBD71EB}"/>
    <dgm:cxn modelId="{8D26DC2F-ABC7-40A4-8494-11EF5E8AD520}" srcId="{4A2C6C7D-A08B-4C01-9908-F74719823566}" destId="{3A70FCBF-59C4-4BB7-BBB9-1FC7C1E30E0F}" srcOrd="3" destOrd="0" parTransId="{BD3024B2-FA92-4A44-88B4-4747335F8077}" sibTransId="{6784DB48-D394-40A4-9EE7-C576D76E1758}"/>
    <dgm:cxn modelId="{D361E502-9495-43F9-BAF0-2415099A5F6E}" type="presOf" srcId="{C57A4C88-E35A-4C4E-8A3B-D2D014CB13BD}" destId="{A6194FD9-6A67-4593-837D-67950D319B07}" srcOrd="0" destOrd="0" presId="urn:microsoft.com/office/officeart/2005/8/layout/radial4"/>
    <dgm:cxn modelId="{5AC81C76-A8EE-4FD0-B03B-32F81FA5440A}" type="presOf" srcId="{E0CDCED4-3717-4086-ADD2-D496412086C9}" destId="{B6857865-3060-466E-8703-33778E0E4319}" srcOrd="0" destOrd="0" presId="urn:microsoft.com/office/officeart/2005/8/layout/radial4"/>
    <dgm:cxn modelId="{31251702-853F-4090-935F-5D1EE7C62847}" srcId="{4A2C6C7D-A08B-4C01-9908-F74719823566}" destId="{E0CDCED4-3717-4086-ADD2-D496412086C9}" srcOrd="1" destOrd="0" parTransId="{5D9F1EB5-7910-40A7-AE7C-B3262EDC4ACF}" sibTransId="{94AF1CC8-AD1A-4B48-A7A5-5EFB90CA7149}"/>
    <dgm:cxn modelId="{44A65036-8642-4A53-8A5C-FFE89216DCBB}" srcId="{4A2C6C7D-A08B-4C01-9908-F74719823566}" destId="{D0B091AE-D1FA-4C88-8663-4B6779B4EF1A}" srcOrd="2" destOrd="0" parTransId="{B01EB688-ACE1-4ECB-AA2C-DB3AD81AF71F}" sibTransId="{2680D36A-3DB5-488B-A9D1-445EFB7B7292}"/>
    <dgm:cxn modelId="{E6249926-F1D5-494E-B5EA-A85A0C37AAD5}" type="presOf" srcId="{D0B091AE-D1FA-4C88-8663-4B6779B4EF1A}" destId="{59982820-FA0D-4944-8C38-B78A58DB3B70}" srcOrd="0" destOrd="0" presId="urn:microsoft.com/office/officeart/2005/8/layout/radial4"/>
    <dgm:cxn modelId="{408029EB-D576-4341-9A9B-17205B9306F9}" type="presOf" srcId="{52C1DEA1-34B4-485A-AFEA-630E3EA5B6AF}" destId="{F7D89740-FDB8-45BB-AB87-1EB4C0C04964}" srcOrd="0" destOrd="0" presId="urn:microsoft.com/office/officeart/2005/8/layout/radial4"/>
    <dgm:cxn modelId="{36022FC6-8DED-44EA-A67F-EA021D629EA3}" type="presOf" srcId="{71CE6123-2424-4F8A-A848-2CB2443F0FD9}" destId="{FFD99814-AE6C-431A-87BF-DD0B8BEA7169}" srcOrd="0" destOrd="0" presId="urn:microsoft.com/office/officeart/2005/8/layout/radial4"/>
    <dgm:cxn modelId="{1D06FB05-A38F-4DF0-9FE8-CE69B1755F58}" type="presOf" srcId="{210C866A-E30C-4771-B112-5BD15C014841}" destId="{8A80DF76-6434-4FD3-8BA0-1967CC2FEF63}" srcOrd="0" destOrd="0" presId="urn:microsoft.com/office/officeart/2005/8/layout/radial4"/>
    <dgm:cxn modelId="{CC41D3E6-FDDE-43C2-BF97-1B00121DB969}" srcId="{4A2C6C7D-A08B-4C01-9908-F74719823566}" destId="{71CE6123-2424-4F8A-A848-2CB2443F0FD9}" srcOrd="0" destOrd="0" parTransId="{52C1DEA1-34B4-485A-AFEA-630E3EA5B6AF}" sibTransId="{7B9C6985-943B-45F4-9BD9-D72DFE31271F}"/>
    <dgm:cxn modelId="{CF8A5187-EF0D-45A5-B225-8FC4B3C7F5B9}" srcId="{7FB977B3-F8B0-4378-98D0-02B159179B2A}" destId="{4A2C6C7D-A08B-4C01-9908-F74719823566}" srcOrd="0" destOrd="0" parTransId="{50CE5063-C6D7-4B9B-817E-BCE01E2F2EBB}" sibTransId="{CC0F5FF1-A099-4736-BD4D-450EC514543A}"/>
    <dgm:cxn modelId="{985DC20F-15F9-49AD-8226-16F2BB2FA366}" type="presOf" srcId="{7FB977B3-F8B0-4378-98D0-02B159179B2A}" destId="{F3EA462C-ADF0-428A-85D2-D4D07607DFE6}" srcOrd="0" destOrd="0" presId="urn:microsoft.com/office/officeart/2005/8/layout/radial4"/>
    <dgm:cxn modelId="{33191806-22D6-4A41-9AE9-90D9557F321F}" type="presOf" srcId="{4A2C6C7D-A08B-4C01-9908-F74719823566}" destId="{F008F05A-921D-4EA0-8B09-76D25C36AA10}" srcOrd="0" destOrd="0" presId="urn:microsoft.com/office/officeart/2005/8/layout/radial4"/>
    <dgm:cxn modelId="{79F5E0AE-0736-4AE6-93A9-C0468BC45EEC}" type="presOf" srcId="{B01EB688-ACE1-4ECB-AA2C-DB3AD81AF71F}" destId="{3E5984EF-59D6-49D7-A349-1E71F6B974DF}" srcOrd="0" destOrd="0" presId="urn:microsoft.com/office/officeart/2005/8/layout/radial4"/>
    <dgm:cxn modelId="{AB1B4E30-313E-4BE7-A158-BED7E9DD0AE1}" type="presParOf" srcId="{F3EA462C-ADF0-428A-85D2-D4D07607DFE6}" destId="{F008F05A-921D-4EA0-8B09-76D25C36AA10}" srcOrd="0" destOrd="0" presId="urn:microsoft.com/office/officeart/2005/8/layout/radial4"/>
    <dgm:cxn modelId="{640A5F2C-DBBE-4461-B2C8-8318C4DA9FA2}" type="presParOf" srcId="{F3EA462C-ADF0-428A-85D2-D4D07607DFE6}" destId="{F7D89740-FDB8-45BB-AB87-1EB4C0C04964}" srcOrd="1" destOrd="0" presId="urn:microsoft.com/office/officeart/2005/8/layout/radial4"/>
    <dgm:cxn modelId="{5527928A-ABCA-4171-86F9-727071FFFC3F}" type="presParOf" srcId="{F3EA462C-ADF0-428A-85D2-D4D07607DFE6}" destId="{FFD99814-AE6C-431A-87BF-DD0B8BEA7169}" srcOrd="2" destOrd="0" presId="urn:microsoft.com/office/officeart/2005/8/layout/radial4"/>
    <dgm:cxn modelId="{5A9F0C11-C6DD-4428-8585-CAF731792A0C}" type="presParOf" srcId="{F3EA462C-ADF0-428A-85D2-D4D07607DFE6}" destId="{B1B87FDD-365A-4C83-B73F-4F7300ED4869}" srcOrd="3" destOrd="0" presId="urn:microsoft.com/office/officeart/2005/8/layout/radial4"/>
    <dgm:cxn modelId="{2D73E9E6-DC93-4B19-922D-56A909C5F659}" type="presParOf" srcId="{F3EA462C-ADF0-428A-85D2-D4D07607DFE6}" destId="{B6857865-3060-466E-8703-33778E0E4319}" srcOrd="4" destOrd="0" presId="urn:microsoft.com/office/officeart/2005/8/layout/radial4"/>
    <dgm:cxn modelId="{07409ADB-FCC0-4D92-933E-48B3EC7FC991}" type="presParOf" srcId="{F3EA462C-ADF0-428A-85D2-D4D07607DFE6}" destId="{3E5984EF-59D6-49D7-A349-1E71F6B974DF}" srcOrd="5" destOrd="0" presId="urn:microsoft.com/office/officeart/2005/8/layout/radial4"/>
    <dgm:cxn modelId="{73ABBB65-5649-4393-A62D-2279FB5697D2}" type="presParOf" srcId="{F3EA462C-ADF0-428A-85D2-D4D07607DFE6}" destId="{59982820-FA0D-4944-8C38-B78A58DB3B70}" srcOrd="6" destOrd="0" presId="urn:microsoft.com/office/officeart/2005/8/layout/radial4"/>
    <dgm:cxn modelId="{86BACA03-4EB0-46AE-8C96-24D9C006361D}" type="presParOf" srcId="{F3EA462C-ADF0-428A-85D2-D4D07607DFE6}" destId="{3A956CE3-A17C-4A7B-B672-176AF778B5EB}" srcOrd="7" destOrd="0" presId="urn:microsoft.com/office/officeart/2005/8/layout/radial4"/>
    <dgm:cxn modelId="{E3FACAC3-7B72-478A-8BD5-0CE1548BB731}" type="presParOf" srcId="{F3EA462C-ADF0-428A-85D2-D4D07607DFE6}" destId="{24D46B2C-5B38-4944-B584-E36D1FBC83B8}" srcOrd="8" destOrd="0" presId="urn:microsoft.com/office/officeart/2005/8/layout/radial4"/>
    <dgm:cxn modelId="{F07C02CA-ED69-4DBF-AAAC-FE12F3CE734D}" type="presParOf" srcId="{F3EA462C-ADF0-428A-85D2-D4D07607DFE6}" destId="{A6194FD9-6A67-4593-837D-67950D319B07}" srcOrd="9" destOrd="0" presId="urn:microsoft.com/office/officeart/2005/8/layout/radial4"/>
    <dgm:cxn modelId="{983BE03A-EE2C-4C79-9821-38DEEF648002}" type="presParOf" srcId="{F3EA462C-ADF0-428A-85D2-D4D07607DFE6}" destId="{8A80DF76-6434-4FD3-8BA0-1967CC2FEF6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6FFF1-CEB2-4055-B6D3-7CCEA81979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56CD1-94AA-4BF5-BE46-14B2C8CF0637}">
      <dgm:prSet phldrT="[Text]"/>
      <dgm:spPr/>
      <dgm:t>
        <a:bodyPr/>
        <a:lstStyle/>
        <a:p>
          <a:r>
            <a:rPr lang="en-US" dirty="0" smtClean="0"/>
            <a:t>Mental Health &amp; Substance Use Treatment</a:t>
          </a:r>
          <a:endParaRPr lang="en-US" dirty="0"/>
        </a:p>
      </dgm:t>
    </dgm:pt>
    <dgm:pt modelId="{7699094A-C41B-41D5-833C-68C7B265240D}" type="parTrans" cxnId="{0ED8CC5F-7A77-4A17-BD13-91D06ACF8454}">
      <dgm:prSet/>
      <dgm:spPr/>
      <dgm:t>
        <a:bodyPr/>
        <a:lstStyle/>
        <a:p>
          <a:endParaRPr lang="en-US"/>
        </a:p>
      </dgm:t>
    </dgm:pt>
    <dgm:pt modelId="{3AC5E477-2A8D-4C95-9E95-D70D58935F07}" type="sibTrans" cxnId="{0ED8CC5F-7A77-4A17-BD13-91D06ACF8454}">
      <dgm:prSet/>
      <dgm:spPr/>
      <dgm:t>
        <a:bodyPr/>
        <a:lstStyle/>
        <a:p>
          <a:endParaRPr lang="en-US"/>
        </a:p>
      </dgm:t>
    </dgm:pt>
    <dgm:pt modelId="{47A87540-8C67-45EF-A4B6-6FA93142A52D}">
      <dgm:prSet phldrT="[Text]"/>
      <dgm:spPr/>
      <dgm:t>
        <a:bodyPr/>
        <a:lstStyle/>
        <a:p>
          <a:r>
            <a:rPr lang="en-US" dirty="0" smtClean="0"/>
            <a:t>Private insurance and </a:t>
          </a:r>
          <a:r>
            <a:rPr lang="en-US" dirty="0" err="1" smtClean="0"/>
            <a:t>Medi</a:t>
          </a:r>
          <a:r>
            <a:rPr lang="en-US" dirty="0" smtClean="0"/>
            <a:t>-Cal will have limits on visits</a:t>
          </a:r>
          <a:endParaRPr lang="en-US" dirty="0"/>
        </a:p>
      </dgm:t>
    </dgm:pt>
    <dgm:pt modelId="{41508C29-9120-46E0-BAFA-8A0BFF34D49A}" type="parTrans" cxnId="{EF1540D6-AB11-4527-A9A0-D4AD43CAA983}">
      <dgm:prSet/>
      <dgm:spPr/>
      <dgm:t>
        <a:bodyPr/>
        <a:lstStyle/>
        <a:p>
          <a:endParaRPr lang="en-US"/>
        </a:p>
      </dgm:t>
    </dgm:pt>
    <dgm:pt modelId="{911AC087-7B15-4D32-980D-E857495A9221}" type="sibTrans" cxnId="{EF1540D6-AB11-4527-A9A0-D4AD43CAA983}">
      <dgm:prSet/>
      <dgm:spPr/>
      <dgm:t>
        <a:bodyPr/>
        <a:lstStyle/>
        <a:p>
          <a:endParaRPr lang="en-US"/>
        </a:p>
      </dgm:t>
    </dgm:pt>
    <dgm:pt modelId="{C21078BE-B5D2-4D39-8B92-98345F600094}">
      <dgm:prSet phldrT="[Text]"/>
      <dgm:spPr/>
      <dgm:t>
        <a:bodyPr/>
        <a:lstStyle/>
        <a:p>
          <a:r>
            <a:rPr lang="en-US" dirty="0" smtClean="0"/>
            <a:t>Ryan White funds may be able to be used for the rest of the year</a:t>
          </a:r>
          <a:endParaRPr lang="en-US" dirty="0"/>
        </a:p>
      </dgm:t>
    </dgm:pt>
    <dgm:pt modelId="{F1F2F804-A15B-4021-B90B-A36316F2D988}" type="parTrans" cxnId="{67F31B2F-9C73-4325-B2C8-C46925096853}">
      <dgm:prSet/>
      <dgm:spPr/>
      <dgm:t>
        <a:bodyPr/>
        <a:lstStyle/>
        <a:p>
          <a:endParaRPr lang="en-US"/>
        </a:p>
      </dgm:t>
    </dgm:pt>
    <dgm:pt modelId="{15654F48-F83E-46F4-B5F7-06FA791ABF1E}" type="sibTrans" cxnId="{67F31B2F-9C73-4325-B2C8-C46925096853}">
      <dgm:prSet/>
      <dgm:spPr/>
      <dgm:t>
        <a:bodyPr/>
        <a:lstStyle/>
        <a:p>
          <a:endParaRPr lang="en-US"/>
        </a:p>
      </dgm:t>
    </dgm:pt>
    <dgm:pt modelId="{E2D9264E-D0DB-4906-8A7B-44A67FA65B19}">
      <dgm:prSet phldrT="[Text]"/>
      <dgm:spPr/>
      <dgm:t>
        <a:bodyPr/>
        <a:lstStyle/>
        <a:p>
          <a:r>
            <a:rPr lang="en-US" dirty="0" smtClean="0"/>
            <a:t>Case management</a:t>
          </a:r>
          <a:endParaRPr lang="en-US" dirty="0"/>
        </a:p>
      </dgm:t>
    </dgm:pt>
    <dgm:pt modelId="{EECDBF91-A827-4DC6-AB94-C26D12474CC9}" type="parTrans" cxnId="{1A68C081-00AC-42B7-B153-178F7D73F4CA}">
      <dgm:prSet/>
      <dgm:spPr/>
      <dgm:t>
        <a:bodyPr/>
        <a:lstStyle/>
        <a:p>
          <a:endParaRPr lang="en-US"/>
        </a:p>
      </dgm:t>
    </dgm:pt>
    <dgm:pt modelId="{D0157457-9138-4A63-86CF-F402D571ADAC}" type="sibTrans" cxnId="{1A68C081-00AC-42B7-B153-178F7D73F4CA}">
      <dgm:prSet/>
      <dgm:spPr/>
      <dgm:t>
        <a:bodyPr/>
        <a:lstStyle/>
        <a:p>
          <a:endParaRPr lang="en-US"/>
        </a:p>
      </dgm:t>
    </dgm:pt>
    <dgm:pt modelId="{F3D856F4-17D6-405C-A6D0-590ED68C9FE3}">
      <dgm:prSet phldrT="[Text]"/>
      <dgm:spPr/>
      <dgm:t>
        <a:bodyPr/>
        <a:lstStyle/>
        <a:p>
          <a:r>
            <a:rPr lang="en-US" dirty="0" smtClean="0"/>
            <a:t>Medicaid: accompany  clients to medical visits, treatment adherence education</a:t>
          </a:r>
          <a:endParaRPr lang="en-US" dirty="0"/>
        </a:p>
      </dgm:t>
    </dgm:pt>
    <dgm:pt modelId="{CFB785BB-41DD-47D4-BBC4-95BFB924DBF7}" type="parTrans" cxnId="{683F8BA6-DF83-48B2-A2D3-50154F1D8C98}">
      <dgm:prSet/>
      <dgm:spPr/>
      <dgm:t>
        <a:bodyPr/>
        <a:lstStyle/>
        <a:p>
          <a:endParaRPr lang="en-US"/>
        </a:p>
      </dgm:t>
    </dgm:pt>
    <dgm:pt modelId="{34CA9344-8FCE-43F6-96F0-5A83E75C0A78}" type="sibTrans" cxnId="{683F8BA6-DF83-48B2-A2D3-50154F1D8C98}">
      <dgm:prSet/>
      <dgm:spPr/>
      <dgm:t>
        <a:bodyPr/>
        <a:lstStyle/>
        <a:p>
          <a:endParaRPr lang="en-US"/>
        </a:p>
      </dgm:t>
    </dgm:pt>
    <dgm:pt modelId="{B6ECC91F-29C4-45DA-9980-75B84E052D6C}">
      <dgm:prSet phldrT="[Text]"/>
      <dgm:spPr/>
      <dgm:t>
        <a:bodyPr/>
        <a:lstStyle/>
        <a:p>
          <a:r>
            <a:rPr lang="en-US" dirty="0" smtClean="0"/>
            <a:t>Ryan White Program can pay for referral to a food pantry or Food Stamps enrollment assistance</a:t>
          </a:r>
          <a:endParaRPr lang="en-US" dirty="0"/>
        </a:p>
      </dgm:t>
    </dgm:pt>
    <dgm:pt modelId="{633DB942-5697-4F58-8B87-AD698E2906CF}" type="parTrans" cxnId="{F9AF2269-4A56-4E1F-832B-AFEB61E29564}">
      <dgm:prSet/>
      <dgm:spPr/>
      <dgm:t>
        <a:bodyPr/>
        <a:lstStyle/>
        <a:p>
          <a:endParaRPr lang="en-US"/>
        </a:p>
      </dgm:t>
    </dgm:pt>
    <dgm:pt modelId="{B02D7CF8-ACB2-4EA4-8123-DC6A8BC201F4}" type="sibTrans" cxnId="{F9AF2269-4A56-4E1F-832B-AFEB61E29564}">
      <dgm:prSet/>
      <dgm:spPr/>
      <dgm:t>
        <a:bodyPr/>
        <a:lstStyle/>
        <a:p>
          <a:endParaRPr lang="en-US"/>
        </a:p>
      </dgm:t>
    </dgm:pt>
    <dgm:pt modelId="{CC0073B4-21F3-452A-A964-2CA2E9D935BC}">
      <dgm:prSet phldrT="[Text]"/>
      <dgm:spPr/>
      <dgm:t>
        <a:bodyPr/>
        <a:lstStyle/>
        <a:p>
          <a:r>
            <a:rPr lang="en-US" dirty="0" smtClean="0"/>
            <a:t>Can the same provider bill both?</a:t>
          </a:r>
          <a:endParaRPr lang="en-US" dirty="0"/>
        </a:p>
      </dgm:t>
    </dgm:pt>
    <dgm:pt modelId="{2D5A793D-7690-4C08-9453-134B133D824A}" type="parTrans" cxnId="{FD13F514-D561-4874-B5EE-6A7109248F49}">
      <dgm:prSet/>
      <dgm:spPr/>
      <dgm:t>
        <a:bodyPr/>
        <a:lstStyle/>
        <a:p>
          <a:endParaRPr lang="en-US"/>
        </a:p>
      </dgm:t>
    </dgm:pt>
    <dgm:pt modelId="{65103425-4882-44FB-8993-BAF36C1606C5}" type="sibTrans" cxnId="{FD13F514-D561-4874-B5EE-6A7109248F49}">
      <dgm:prSet/>
      <dgm:spPr/>
      <dgm:t>
        <a:bodyPr/>
        <a:lstStyle/>
        <a:p>
          <a:endParaRPr lang="en-US"/>
        </a:p>
      </dgm:t>
    </dgm:pt>
    <dgm:pt modelId="{B78E46E7-41A0-473B-938D-5A099B62EF1B}">
      <dgm:prSet phldrT="[Text]"/>
      <dgm:spPr/>
      <dgm:t>
        <a:bodyPr/>
        <a:lstStyle/>
        <a:p>
          <a:r>
            <a:rPr lang="en-US" dirty="0" smtClean="0"/>
            <a:t>Will services be discrete enough to allow RW payment?</a:t>
          </a:r>
          <a:endParaRPr lang="en-US" dirty="0"/>
        </a:p>
      </dgm:t>
    </dgm:pt>
    <dgm:pt modelId="{EAE1016C-35E5-4C07-953A-02674C23F058}" type="parTrans" cxnId="{B9C28CE3-46EF-4D44-83A3-882D69F62F6E}">
      <dgm:prSet/>
      <dgm:spPr/>
      <dgm:t>
        <a:bodyPr/>
        <a:lstStyle/>
        <a:p>
          <a:endParaRPr lang="en-US"/>
        </a:p>
      </dgm:t>
    </dgm:pt>
    <dgm:pt modelId="{B832BB87-C21A-435D-B0FF-39B71AD9ED2D}" type="sibTrans" cxnId="{B9C28CE3-46EF-4D44-83A3-882D69F62F6E}">
      <dgm:prSet/>
      <dgm:spPr/>
      <dgm:t>
        <a:bodyPr/>
        <a:lstStyle/>
        <a:p>
          <a:endParaRPr lang="en-US"/>
        </a:p>
      </dgm:t>
    </dgm:pt>
    <dgm:pt modelId="{014CA5E0-1645-4760-9CC2-48715B3BEF58}">
      <dgm:prSet phldrT="[Text]"/>
      <dgm:spPr/>
      <dgm:t>
        <a:bodyPr/>
        <a:lstStyle/>
        <a:p>
          <a:r>
            <a:rPr lang="en-US" dirty="0" smtClean="0"/>
            <a:t>Will those type of services be co-located with others</a:t>
          </a:r>
          <a:endParaRPr lang="en-US" dirty="0"/>
        </a:p>
      </dgm:t>
    </dgm:pt>
    <dgm:pt modelId="{64111086-1ED9-415D-822D-CB281B3D6408}" type="parTrans" cxnId="{EF2E2E3A-1B77-4E1C-9AE6-8E97F586F5EE}">
      <dgm:prSet/>
      <dgm:spPr/>
      <dgm:t>
        <a:bodyPr/>
        <a:lstStyle/>
        <a:p>
          <a:endParaRPr lang="en-US"/>
        </a:p>
      </dgm:t>
    </dgm:pt>
    <dgm:pt modelId="{45189B78-1343-4B11-878B-1255B07F283F}" type="sibTrans" cxnId="{EF2E2E3A-1B77-4E1C-9AE6-8E97F586F5EE}">
      <dgm:prSet/>
      <dgm:spPr/>
      <dgm:t>
        <a:bodyPr/>
        <a:lstStyle/>
        <a:p>
          <a:endParaRPr lang="en-US"/>
        </a:p>
      </dgm:t>
    </dgm:pt>
    <dgm:pt modelId="{95D46C33-7A78-48E7-AB0C-C7BE6383BB7B}">
      <dgm:prSet phldrT="[Text]"/>
      <dgm:spPr/>
      <dgm:t>
        <a:bodyPr/>
        <a:lstStyle/>
        <a:p>
          <a:r>
            <a:rPr lang="en-US" dirty="0" smtClean="0"/>
            <a:t>Not all substance use needs are covered currently</a:t>
          </a:r>
          <a:endParaRPr lang="en-US" dirty="0"/>
        </a:p>
      </dgm:t>
    </dgm:pt>
    <dgm:pt modelId="{D86B6666-0C50-4CF8-BA69-116AB0D7DA7B}" type="parTrans" cxnId="{4E96D98A-EA86-46BD-A6F0-7B85C2C8743D}">
      <dgm:prSet/>
      <dgm:spPr/>
    </dgm:pt>
    <dgm:pt modelId="{F03F32E9-B806-4347-A742-FA87639D3467}" type="sibTrans" cxnId="{4E96D98A-EA86-46BD-A6F0-7B85C2C8743D}">
      <dgm:prSet/>
      <dgm:spPr/>
    </dgm:pt>
    <dgm:pt modelId="{C2145F97-0CD1-4013-970E-DACEB931ECC6}" type="pres">
      <dgm:prSet presAssocID="{6616FFF1-CEB2-4055-B6D3-7CCEA81979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2A62A7-9FFF-475A-AB73-C0C2628769C1}" type="pres">
      <dgm:prSet presAssocID="{57556CD1-94AA-4BF5-BE46-14B2C8CF063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ADC19-BB63-4009-A0CA-BB0C5077A597}" type="pres">
      <dgm:prSet presAssocID="{3AC5E477-2A8D-4C95-9E95-D70D58935F07}" presName="sibTrans" presStyleCnt="0"/>
      <dgm:spPr/>
    </dgm:pt>
    <dgm:pt modelId="{2705AC71-9AA5-459E-8627-8D2530E6AC11}" type="pres">
      <dgm:prSet presAssocID="{E2D9264E-D0DB-4906-8A7B-44A67FA65B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E2E3A-1B77-4E1C-9AE6-8E97F586F5EE}" srcId="{B6ECC91F-29C4-45DA-9980-75B84E052D6C}" destId="{014CA5E0-1645-4760-9CC2-48715B3BEF58}" srcOrd="0" destOrd="0" parTransId="{64111086-1ED9-415D-822D-CB281B3D6408}" sibTransId="{45189B78-1343-4B11-878B-1255B07F283F}"/>
    <dgm:cxn modelId="{BEF993AF-6737-4DD2-A97C-C64F73603B1A}" type="presOf" srcId="{95D46C33-7A78-48E7-AB0C-C7BE6383BB7B}" destId="{AF2A62A7-9FFF-475A-AB73-C0C2628769C1}" srcOrd="0" destOrd="2" presId="urn:microsoft.com/office/officeart/2005/8/layout/hList6"/>
    <dgm:cxn modelId="{92FBB8BE-2978-4B74-B463-37C17F001F83}" type="presOf" srcId="{6616FFF1-CEB2-4055-B6D3-7CCEA8197954}" destId="{C2145F97-0CD1-4013-970E-DACEB931ECC6}" srcOrd="0" destOrd="0" presId="urn:microsoft.com/office/officeart/2005/8/layout/hList6"/>
    <dgm:cxn modelId="{79AA1622-C88F-4D1F-977B-3B9799B618A3}" type="presOf" srcId="{47A87540-8C67-45EF-A4B6-6FA93142A52D}" destId="{AF2A62A7-9FFF-475A-AB73-C0C2628769C1}" srcOrd="0" destOrd="1" presId="urn:microsoft.com/office/officeart/2005/8/layout/hList6"/>
    <dgm:cxn modelId="{65971AAE-83B4-4726-A52F-773E3F7E123C}" type="presOf" srcId="{57556CD1-94AA-4BF5-BE46-14B2C8CF0637}" destId="{AF2A62A7-9FFF-475A-AB73-C0C2628769C1}" srcOrd="0" destOrd="0" presId="urn:microsoft.com/office/officeart/2005/8/layout/hList6"/>
    <dgm:cxn modelId="{E66762FD-0C04-4139-8178-06658A7F1E7E}" type="presOf" srcId="{B78E46E7-41A0-473B-938D-5A099B62EF1B}" destId="{2705AC71-9AA5-459E-8627-8D2530E6AC11}" srcOrd="0" destOrd="2" presId="urn:microsoft.com/office/officeart/2005/8/layout/hList6"/>
    <dgm:cxn modelId="{48099673-35DF-416A-BED2-0A466EF948EF}" type="presOf" srcId="{E2D9264E-D0DB-4906-8A7B-44A67FA65B19}" destId="{2705AC71-9AA5-459E-8627-8D2530E6AC11}" srcOrd="0" destOrd="0" presId="urn:microsoft.com/office/officeart/2005/8/layout/hList6"/>
    <dgm:cxn modelId="{8DB4CEE1-E19A-4169-B4BF-8F9E4AAB5B6C}" type="presOf" srcId="{014CA5E0-1645-4760-9CC2-48715B3BEF58}" destId="{2705AC71-9AA5-459E-8627-8D2530E6AC11}" srcOrd="0" destOrd="4" presId="urn:microsoft.com/office/officeart/2005/8/layout/hList6"/>
    <dgm:cxn modelId="{0ED8CC5F-7A77-4A17-BD13-91D06ACF8454}" srcId="{6616FFF1-CEB2-4055-B6D3-7CCEA8197954}" destId="{57556CD1-94AA-4BF5-BE46-14B2C8CF0637}" srcOrd="0" destOrd="0" parTransId="{7699094A-C41B-41D5-833C-68C7B265240D}" sibTransId="{3AC5E477-2A8D-4C95-9E95-D70D58935F07}"/>
    <dgm:cxn modelId="{67F31B2F-9C73-4325-B2C8-C46925096853}" srcId="{57556CD1-94AA-4BF5-BE46-14B2C8CF0637}" destId="{C21078BE-B5D2-4D39-8B92-98345F600094}" srcOrd="2" destOrd="0" parTransId="{F1F2F804-A15B-4021-B90B-A36316F2D988}" sibTransId="{15654F48-F83E-46F4-B5F7-06FA791ABF1E}"/>
    <dgm:cxn modelId="{EFEB5174-5E66-4231-9674-D83B8722FC0F}" type="presOf" srcId="{CC0073B4-21F3-452A-A964-2CA2E9D935BC}" destId="{AF2A62A7-9FFF-475A-AB73-C0C2628769C1}" srcOrd="0" destOrd="4" presId="urn:microsoft.com/office/officeart/2005/8/layout/hList6"/>
    <dgm:cxn modelId="{B9C28CE3-46EF-4D44-83A3-882D69F62F6E}" srcId="{F3D856F4-17D6-405C-A6D0-590ED68C9FE3}" destId="{B78E46E7-41A0-473B-938D-5A099B62EF1B}" srcOrd="0" destOrd="0" parTransId="{EAE1016C-35E5-4C07-953A-02674C23F058}" sibTransId="{B832BB87-C21A-435D-B0FF-39B71AD9ED2D}"/>
    <dgm:cxn modelId="{EF1540D6-AB11-4527-A9A0-D4AD43CAA983}" srcId="{57556CD1-94AA-4BF5-BE46-14B2C8CF0637}" destId="{47A87540-8C67-45EF-A4B6-6FA93142A52D}" srcOrd="0" destOrd="0" parTransId="{41508C29-9120-46E0-BAFA-8A0BFF34D49A}" sibTransId="{911AC087-7B15-4D32-980D-E857495A9221}"/>
    <dgm:cxn modelId="{4E96D98A-EA86-46BD-A6F0-7B85C2C8743D}" srcId="{57556CD1-94AA-4BF5-BE46-14B2C8CF0637}" destId="{95D46C33-7A78-48E7-AB0C-C7BE6383BB7B}" srcOrd="1" destOrd="0" parTransId="{D86B6666-0C50-4CF8-BA69-116AB0D7DA7B}" sibTransId="{F03F32E9-B806-4347-A742-FA87639D3467}"/>
    <dgm:cxn modelId="{FD13F514-D561-4874-B5EE-6A7109248F49}" srcId="{57556CD1-94AA-4BF5-BE46-14B2C8CF0637}" destId="{CC0073B4-21F3-452A-A964-2CA2E9D935BC}" srcOrd="3" destOrd="0" parTransId="{2D5A793D-7690-4C08-9453-134B133D824A}" sibTransId="{65103425-4882-44FB-8993-BAF36C1606C5}"/>
    <dgm:cxn modelId="{F9AF2269-4A56-4E1F-832B-AFEB61E29564}" srcId="{E2D9264E-D0DB-4906-8A7B-44A67FA65B19}" destId="{B6ECC91F-29C4-45DA-9980-75B84E052D6C}" srcOrd="1" destOrd="0" parTransId="{633DB942-5697-4F58-8B87-AD698E2906CF}" sibTransId="{B02D7CF8-ACB2-4EA4-8123-DC6A8BC201F4}"/>
    <dgm:cxn modelId="{00532627-7CA8-4C38-98B0-EE2606BC13B9}" type="presOf" srcId="{F3D856F4-17D6-405C-A6D0-590ED68C9FE3}" destId="{2705AC71-9AA5-459E-8627-8D2530E6AC11}" srcOrd="0" destOrd="1" presId="urn:microsoft.com/office/officeart/2005/8/layout/hList6"/>
    <dgm:cxn modelId="{2FF17DD7-54C2-43BC-AD45-9EE4E6C2C3F4}" type="presOf" srcId="{B6ECC91F-29C4-45DA-9980-75B84E052D6C}" destId="{2705AC71-9AA5-459E-8627-8D2530E6AC11}" srcOrd="0" destOrd="3" presId="urn:microsoft.com/office/officeart/2005/8/layout/hList6"/>
    <dgm:cxn modelId="{683F8BA6-DF83-48B2-A2D3-50154F1D8C98}" srcId="{E2D9264E-D0DB-4906-8A7B-44A67FA65B19}" destId="{F3D856F4-17D6-405C-A6D0-590ED68C9FE3}" srcOrd="0" destOrd="0" parTransId="{CFB785BB-41DD-47D4-BBC4-95BFB924DBF7}" sibTransId="{34CA9344-8FCE-43F6-96F0-5A83E75C0A78}"/>
    <dgm:cxn modelId="{1A68C081-00AC-42B7-B153-178F7D73F4CA}" srcId="{6616FFF1-CEB2-4055-B6D3-7CCEA8197954}" destId="{E2D9264E-D0DB-4906-8A7B-44A67FA65B19}" srcOrd="1" destOrd="0" parTransId="{EECDBF91-A827-4DC6-AB94-C26D12474CC9}" sibTransId="{D0157457-9138-4A63-86CF-F402D571ADAC}"/>
    <dgm:cxn modelId="{98DBAB4E-BA1A-466E-A8E4-20098A3E2F3D}" type="presOf" srcId="{C21078BE-B5D2-4D39-8B92-98345F600094}" destId="{AF2A62A7-9FFF-475A-AB73-C0C2628769C1}" srcOrd="0" destOrd="3" presId="urn:microsoft.com/office/officeart/2005/8/layout/hList6"/>
    <dgm:cxn modelId="{3E49C156-1C1F-4CED-9217-FBCF107D2C7C}" type="presParOf" srcId="{C2145F97-0CD1-4013-970E-DACEB931ECC6}" destId="{AF2A62A7-9FFF-475A-AB73-C0C2628769C1}" srcOrd="0" destOrd="0" presId="urn:microsoft.com/office/officeart/2005/8/layout/hList6"/>
    <dgm:cxn modelId="{7F29A3B5-E1D4-45DF-ACDD-1A8CBE41B54F}" type="presParOf" srcId="{C2145F97-0CD1-4013-970E-DACEB931ECC6}" destId="{694ADC19-BB63-4009-A0CA-BB0C5077A597}" srcOrd="1" destOrd="0" presId="urn:microsoft.com/office/officeart/2005/8/layout/hList6"/>
    <dgm:cxn modelId="{398F93EE-5AEF-4D2F-AF3F-0A62DD1C58F7}" type="presParOf" srcId="{C2145F97-0CD1-4013-970E-DACEB931ECC6}" destId="{2705AC71-9AA5-459E-8627-8D2530E6AC1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8F05A-921D-4EA0-8B09-76D25C36AA10}">
      <dsp:nvSpPr>
        <dsp:cNvPr id="0" name=""/>
        <dsp:cNvSpPr/>
      </dsp:nvSpPr>
      <dsp:spPr>
        <a:xfrm>
          <a:off x="3081664" y="2857204"/>
          <a:ext cx="2510018" cy="23500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The Current Crisis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42-59% of low-income people living with HIV not in regular care</a:t>
          </a:r>
          <a:endParaRPr lang="en-US" sz="2000" b="1" kern="1200" dirty="0"/>
        </a:p>
      </dsp:txBody>
      <dsp:txXfrm>
        <a:off x="3449248" y="3201359"/>
        <a:ext cx="1774850" cy="1661727"/>
      </dsp:txXfrm>
    </dsp:sp>
    <dsp:sp modelId="{F7D89740-FDB8-45BB-AB87-1EB4C0C04964}">
      <dsp:nvSpPr>
        <dsp:cNvPr id="0" name=""/>
        <dsp:cNvSpPr/>
      </dsp:nvSpPr>
      <dsp:spPr>
        <a:xfrm rot="10800000">
          <a:off x="1098627" y="3717908"/>
          <a:ext cx="1873970" cy="6286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D99814-AE6C-431A-87BF-DD0B8BEA7169}">
      <dsp:nvSpPr>
        <dsp:cNvPr id="0" name=""/>
        <dsp:cNvSpPr/>
      </dsp:nvSpPr>
      <dsp:spPr>
        <a:xfrm>
          <a:off x="64363" y="2829746"/>
          <a:ext cx="2068526" cy="2404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Impossible to obtain individual insurance and few insured through employer system</a:t>
          </a:r>
          <a:endParaRPr lang="en-US" sz="2000" kern="1200" dirty="0"/>
        </a:p>
      </dsp:txBody>
      <dsp:txXfrm>
        <a:off x="124948" y="2890331"/>
        <a:ext cx="1947356" cy="2283782"/>
      </dsp:txXfrm>
    </dsp:sp>
    <dsp:sp modelId="{B1B87FDD-365A-4C83-B73F-4F7300ED4869}">
      <dsp:nvSpPr>
        <dsp:cNvPr id="0" name=""/>
        <dsp:cNvSpPr/>
      </dsp:nvSpPr>
      <dsp:spPr>
        <a:xfrm rot="13433558">
          <a:off x="1504118" y="2036293"/>
          <a:ext cx="2169299" cy="6286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857865-3060-466E-8703-33778E0E4319}">
      <dsp:nvSpPr>
        <dsp:cNvPr id="0" name=""/>
        <dsp:cNvSpPr/>
      </dsp:nvSpPr>
      <dsp:spPr>
        <a:xfrm>
          <a:off x="474819" y="757110"/>
          <a:ext cx="2664613" cy="168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Medicaid/ Medicare are lifelines to care, but disability standard means they are very limited</a:t>
          </a:r>
          <a:endParaRPr lang="en-US" sz="2000" kern="1200" dirty="0"/>
        </a:p>
      </dsp:txBody>
      <dsp:txXfrm>
        <a:off x="524112" y="806403"/>
        <a:ext cx="2566027" cy="1584414"/>
      </dsp:txXfrm>
    </dsp:sp>
    <dsp:sp modelId="{3E5984EF-59D6-49D7-A349-1E71F6B974DF}">
      <dsp:nvSpPr>
        <dsp:cNvPr id="0" name=""/>
        <dsp:cNvSpPr/>
      </dsp:nvSpPr>
      <dsp:spPr>
        <a:xfrm rot="16200000">
          <a:off x="3406599" y="1504551"/>
          <a:ext cx="1860149" cy="6286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82820-FA0D-4944-8C38-B78A58DB3B70}">
      <dsp:nvSpPr>
        <dsp:cNvPr id="0" name=""/>
        <dsp:cNvSpPr/>
      </dsp:nvSpPr>
      <dsp:spPr>
        <a:xfrm>
          <a:off x="3337121" y="41516"/>
          <a:ext cx="1999104" cy="169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Demand for Ryan White care and services &gt; funding</a:t>
          </a:r>
          <a:endParaRPr lang="en-US" sz="2000" kern="1200" dirty="0"/>
        </a:p>
      </dsp:txBody>
      <dsp:txXfrm>
        <a:off x="3386753" y="91148"/>
        <a:ext cx="1899840" cy="1595286"/>
      </dsp:txXfrm>
    </dsp:sp>
    <dsp:sp modelId="{3A956CE3-A17C-4A7B-B672-176AF778B5EB}">
      <dsp:nvSpPr>
        <dsp:cNvPr id="0" name=""/>
        <dsp:cNvSpPr/>
      </dsp:nvSpPr>
      <dsp:spPr>
        <a:xfrm rot="18966161">
          <a:off x="5014954" y="2096197"/>
          <a:ext cx="2014165" cy="6286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D46B2C-5B38-4944-B584-E36D1FBC83B8}">
      <dsp:nvSpPr>
        <dsp:cNvPr id="0" name=""/>
        <dsp:cNvSpPr/>
      </dsp:nvSpPr>
      <dsp:spPr>
        <a:xfrm>
          <a:off x="5698081" y="850172"/>
          <a:ext cx="2099287" cy="172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Thousands on ADAP waitlists</a:t>
          </a:r>
          <a:endParaRPr lang="en-US" sz="2000" kern="1200" dirty="0"/>
        </a:p>
      </dsp:txBody>
      <dsp:txXfrm>
        <a:off x="5748579" y="900670"/>
        <a:ext cx="1998291" cy="1623125"/>
      </dsp:txXfrm>
    </dsp:sp>
    <dsp:sp modelId="{A6194FD9-6A67-4593-837D-67950D319B07}">
      <dsp:nvSpPr>
        <dsp:cNvPr id="0" name=""/>
        <dsp:cNvSpPr/>
      </dsp:nvSpPr>
      <dsp:spPr>
        <a:xfrm rot="47239">
          <a:off x="5701895" y="3749708"/>
          <a:ext cx="1897700" cy="6286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80DF76-6434-4FD3-8BA0-1967CC2FEF63}">
      <dsp:nvSpPr>
        <dsp:cNvPr id="0" name=""/>
        <dsp:cNvSpPr/>
      </dsp:nvSpPr>
      <dsp:spPr>
        <a:xfrm>
          <a:off x="6551791" y="3435917"/>
          <a:ext cx="2095431" cy="1282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29% of people living with HIV uninsured</a:t>
          </a:r>
          <a:endParaRPr lang="en-US" sz="2000" kern="1200" dirty="0"/>
        </a:p>
      </dsp:txBody>
      <dsp:txXfrm>
        <a:off x="6589348" y="3473474"/>
        <a:ext cx="2020317" cy="1207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A62A7-9FFF-475A-AB73-C0C2628769C1}">
      <dsp:nvSpPr>
        <dsp:cNvPr id="0" name=""/>
        <dsp:cNvSpPr/>
      </dsp:nvSpPr>
      <dsp:spPr>
        <a:xfrm rot="16200000">
          <a:off x="-234580" y="238837"/>
          <a:ext cx="4572000" cy="40943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55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Mental Health &amp; Substance Use Treatment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Private insurance and </a:t>
          </a:r>
          <a:r>
            <a:rPr lang="en-US" sz="1700" kern="1200" dirty="0" err="1" smtClean="0"/>
            <a:t>Medi</a:t>
          </a:r>
          <a:r>
            <a:rPr lang="en-US" sz="1700" kern="1200" dirty="0" smtClean="0"/>
            <a:t>-Cal will have limits on visits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Not all substance use needs are covered currently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Ryan White funds may be able to be used for the rest of the year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Can the same provider bill both?</a:t>
          </a:r>
          <a:endParaRPr lang="en-US" sz="1700" kern="1200" dirty="0"/>
        </a:p>
      </dsp:txBody>
      <dsp:txXfrm rot="5400000">
        <a:off x="4258" y="914399"/>
        <a:ext cx="4094325" cy="2743200"/>
      </dsp:txXfrm>
    </dsp:sp>
    <dsp:sp modelId="{2705AC71-9AA5-459E-8627-8D2530E6AC11}">
      <dsp:nvSpPr>
        <dsp:cNvPr id="0" name=""/>
        <dsp:cNvSpPr/>
      </dsp:nvSpPr>
      <dsp:spPr>
        <a:xfrm rot="16200000">
          <a:off x="4166818" y="238837"/>
          <a:ext cx="4572000" cy="40943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55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Case management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Medicaid: accompany  clients to medical visits, treatment adherence education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Will services be discrete enough to allow RW payment?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Ryan White Program can pay for referral to a food pantry or Food Stamps enrollment assistance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Will those type of services be co-located with others</a:t>
          </a:r>
          <a:endParaRPr lang="en-US" sz="1700" kern="1200" dirty="0"/>
        </a:p>
      </dsp:txBody>
      <dsp:txXfrm rot="5400000">
        <a:off x="4405656" y="914399"/>
        <a:ext cx="4094325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F8BBED3-6A4D-4FA4-891F-AD3B5A1BDFAC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651484A-89CB-4AAB-B2AE-96F638C2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23AFC0F-E6CA-4FE2-8CD7-B0BFB379E451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9D9F39-CD31-43C6-A117-2F983D520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D96B118-2E79-41C2-8B9D-F3A34EFF41C4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0F5A163-424A-4765-8786-5A9B62CE2459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9DF517D-B281-4B37-B0AB-EF3AD703A04F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endParaRPr lang="en-US" sz="160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E1DF8BF-D92A-4ECC-BEBA-AA5C1BC9EA68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0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47897-BD63-4E32-8B67-96AE58459B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9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458">
              <a:defRPr/>
            </a:pPr>
            <a:r>
              <a:rPr lang="en-US" dirty="0" smtClean="0"/>
              <a:t>Only est. 1/3 eligible for subsidies in the exchange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CA84DB0-E18F-4674-988D-6F01E142C41A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1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2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9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51EC7-388E-4ED0-AF33-F6C661FFD16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6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552E7C-1E45-4082-AF18-309247A6235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399AA-759B-45FB-8191-1ED405BC3BA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6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5D57170-F00E-42E3-839F-9ABBE5792FF6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4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114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headEnd type="none" w="med" len="med"/>
            <a:tailEnd type="none" w="med" len="med"/>
          </a:ln>
        </p:spPr>
      </p:sp>
      <p:sp>
        <p:nvSpPr>
          <p:cNvPr id="103427" name="Shape 115"/>
          <p:cNvSpPr txBox="1">
            <a:spLocks noGrp="1"/>
          </p:cNvSpPr>
          <p:nvPr>
            <p:ph type="body" idx="1"/>
          </p:nvPr>
        </p:nvSpPr>
        <p:spPr bwMode="auto">
          <a:xfrm>
            <a:off x="702311" y="4421824"/>
            <a:ext cx="5618480" cy="278853"/>
          </a:xfrm>
          <a:noFill/>
        </p:spPr>
        <p:txBody>
          <a:bodyPr tIns="46638" bIns="46638" anchor="t"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3428" name="Shape 116"/>
          <p:cNvSpPr txBox="1">
            <a:spLocks noChangeArrowheads="1"/>
          </p:cNvSpPr>
          <p:nvPr/>
        </p:nvSpPr>
        <p:spPr bwMode="auto">
          <a:xfrm>
            <a:off x="3978131" y="9013243"/>
            <a:ext cx="3043343" cy="2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1" tIns="46638" rIns="93301" bIns="46638" anchor="b">
            <a:prstTxWarp prst="textNoShape">
              <a:avLst/>
            </a:prstTxWarp>
            <a:spAutoFit/>
          </a:bodyPr>
          <a:lstStyle/>
          <a:p>
            <a:pPr algn="r">
              <a:buSzPct val="25000"/>
              <a:buFont typeface="Calibri" pitchFamily="-72" charset="0"/>
              <a:buNone/>
            </a:pPr>
            <a:r>
              <a:rPr lang="en-US" sz="1300">
                <a:latin typeface="Calibri" pitchFamily="-72" charset="0"/>
                <a:ea typeface="Calibri" pitchFamily="-72" charset="0"/>
                <a:cs typeface="Calibri" pitchFamily="-72" charset="0"/>
                <a:sym typeface="Calibri" pitchFamily="-72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278853"/>
          </a:xfrm>
          <a:prstGeom prst="rect">
            <a:avLst/>
          </a:prstGeom>
          <a:noFill/>
          <a:ln>
            <a:noFill/>
          </a:ln>
        </p:spPr>
        <p:txBody>
          <a:bodyPr lIns="93301" tIns="46638" rIns="93301" bIns="46638" anchor="t" anchorCtr="0">
            <a:spAutoFit/>
          </a:bodyPr>
          <a:lstStyle/>
          <a:p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3978132" y="9013241"/>
            <a:ext cx="3043342" cy="294242"/>
          </a:xfrm>
          <a:prstGeom prst="rect">
            <a:avLst/>
          </a:prstGeom>
          <a:noFill/>
          <a:ln>
            <a:noFill/>
          </a:ln>
        </p:spPr>
        <p:txBody>
          <a:bodyPr lIns="93301" tIns="46638" rIns="93301" bIns="46638" anchor="b" anchorCtr="0">
            <a:spAutoFit/>
          </a:bodyPr>
          <a:lstStyle/>
          <a:p>
            <a:pPr algn="r">
              <a:buSzPct val="25000"/>
            </a:pPr>
            <a:r>
              <a:rPr lang="x-none" sz="130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9F39-CD31-43C6-A117-2F983D5203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97BD0C-E7FC-4104-9A4E-EA38984B62E0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49AA812-DBFC-4E95-9BE7-41D570C435F5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4" tIns="46657" rIns="93314" bIns="46657" anchor="b"/>
          <a:lstStyle>
            <a:lvl1pPr defTabSz="4635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35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35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35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35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63F0492-6B24-4A49-BD71-7C274F66D8AD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533" indent="-230533">
              <a:lnSpc>
                <a:spcPct val="75000"/>
              </a:lnSpc>
              <a:spcBef>
                <a:spcPct val="0"/>
              </a:spcBef>
              <a:buClr>
                <a:schemeClr val="tx1"/>
              </a:buClr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65D59CB-E2CB-47FC-9D37-0EF741B97C67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F459975-1EBF-42D3-9652-A14EFEE0A763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3DD08C-A3F0-485D-A006-4CAA0B54F5A4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0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030A-A06D-4AF3-8E1A-E3AC0C5C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763000" cy="762000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1841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indent="-22383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indent="-1809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indent="-179387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-15875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Arial"/>
              <a:buChar char="•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139064" algn="l" rtl="0">
              <a:spcBef>
                <a:spcPts val="320"/>
              </a:spcBef>
              <a:buClr>
                <a:srgbClr val="C3C3C3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-125095" algn="l" rtl="0">
              <a:spcBef>
                <a:spcPts val="320"/>
              </a:spcBef>
              <a:buClr>
                <a:srgbClr val="C3C3C3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145414" algn="l" rtl="0">
              <a:spcBef>
                <a:spcPts val="280"/>
              </a:spcBef>
              <a:buClr>
                <a:srgbClr val="9D9D9D"/>
              </a:buClr>
              <a:buFont typeface="Arial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4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8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1990-2705-4C8C-B95F-219712FF8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5F3D-659E-43E9-A929-14D009EE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ff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help.org/" TargetMode="External"/><Relationship Id="rId3" Type="http://schemas.openxmlformats.org/officeDocument/2006/relationships/hyperlink" Target="http://www.statereforum.org/" TargetMode="External"/><Relationship Id="rId7" Type="http://schemas.openxmlformats.org/officeDocument/2006/relationships/hyperlink" Target="http://www.familiesusa.org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epusa.org/" TargetMode="External"/><Relationship Id="rId5" Type="http://schemas.openxmlformats.org/officeDocument/2006/relationships/hyperlink" Target="http://www.cbpp.org/" TargetMode="External"/><Relationship Id="rId4" Type="http://schemas.openxmlformats.org/officeDocument/2006/relationships/hyperlink" Target="http://www.health-access.org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donnelly@projectinform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mailto:rgreenwa@law.harvard.ed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inflationcalculator.com/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ftp://ftp.hrsa.gov/hab/fundinghis06.xl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cdc.gov/hiv/topics/surveillance/resources/reports/2007report/table12.htm" TargetMode="Externa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9" Type="http://schemas.openxmlformats.org/officeDocument/2006/relationships/hyperlink" Target="http://www.cdc.gov/hiv/surveillance/resources/reports/2009report/pdf/table16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Improving Accessing to HIV Care through Health Care Reform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Ryan White All Grantee Meeting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November 28, 2012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Robert Greenwald, Treatment Access Expansion Project</a:t>
            </a:r>
            <a:r>
              <a:rPr lang="en-US" sz="2100" b="1" dirty="0">
                <a:solidFill>
                  <a:srgbClr val="FF0000"/>
                </a:solidFill>
              </a:rPr>
              <a:t/>
            </a:r>
            <a:br>
              <a:rPr lang="en-US" sz="2100" b="1" dirty="0">
                <a:solidFill>
                  <a:srgbClr val="FF0000"/>
                </a:solidFill>
              </a:rPr>
            </a:br>
            <a:r>
              <a:rPr lang="en-US" sz="2100" b="1" dirty="0" smtClean="0">
                <a:solidFill>
                  <a:srgbClr val="FF0000"/>
                </a:solidFill>
              </a:rPr>
              <a:t>Andrea Weddle, HIV Medicine Association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 Anne Donnelly, Project Inform</a:t>
            </a:r>
          </a:p>
          <a:p>
            <a:endParaRPr lang="en-US" sz="21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" y="1524000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1" name="Picture 1" descr="Chart 2v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600" b="1" smtClean="0"/>
              <a:t>Massachusetts</a:t>
            </a:r>
            <a:r>
              <a:rPr lang="en-US" altLang="en-US" sz="2600" b="1" smtClean="0"/>
              <a:t>’</a:t>
            </a:r>
            <a:r>
              <a:rPr lang="en-US" sz="2600" b="1" smtClean="0"/>
              <a:t> Successful Reform Implementation</a:t>
            </a:r>
            <a:br>
              <a:rPr lang="en-US" sz="2600" b="1" smtClean="0"/>
            </a:br>
            <a:r>
              <a:rPr lang="en-US" sz="2600" b="1" smtClean="0"/>
              <a:t>Improves Health Outcomes and Meets NHAS Goals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03213" y="6096000"/>
            <a:ext cx="4192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000" i="1">
                <a:latin typeface="Calibri" pitchFamily="34" charset="0"/>
                <a:cs typeface="Calibri" pitchFamily="34" charset="0"/>
              </a:rPr>
              <a:t>: Massachusetts and Southern New Hampshire HIV/AIDS Consumer Study Final Report</a:t>
            </a:r>
            <a:r>
              <a:rPr lang="en-US" sz="1000">
                <a:latin typeface="Calibri" pitchFamily="34" charset="0"/>
                <a:cs typeface="Calibri" pitchFamily="34" charset="0"/>
              </a:rPr>
              <a:t>, December 2011, JSI Research and Training, Inc.  Note: MA Outcomes N = 1,004</a:t>
            </a:r>
          </a:p>
          <a:p>
            <a:pPr eaLnBrk="1" hangingPunct="1"/>
            <a:endParaRPr lang="en-US" sz="1000">
              <a:latin typeface="Calibri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4800600" y="607377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  <a:cs typeface="Calibri" pitchFamily="34" charset="0"/>
              </a:rPr>
              <a:t>Source: Cohen, Stacy M., et. al., </a:t>
            </a:r>
            <a:r>
              <a:rPr lang="en-US" sz="1000" i="1">
                <a:latin typeface="Calibri" pitchFamily="34" charset="0"/>
                <a:cs typeface="Calibri" pitchFamily="34" charset="0"/>
              </a:rPr>
              <a:t>Vital Signs: HIV Prevention Through Care and Treatment — United States</a:t>
            </a:r>
            <a:r>
              <a:rPr lang="en-US" sz="1000">
                <a:latin typeface="Calibri" pitchFamily="34" charset="0"/>
                <a:cs typeface="Calibri" pitchFamily="34" charset="0"/>
              </a:rPr>
              <a:t>, CDC MMWR, 60(47);1618-1623 (December 2, 2011); Note: National Outcomes </a:t>
            </a:r>
            <a:r>
              <a:rPr lang="en-US" sz="1000">
                <a:latin typeface="Calibri" pitchFamily="34" charset="0"/>
              </a:rPr>
              <a:t>HIV-infected, N = 1,178,350; HIV-diagnosed, n=941,950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gradFill>
            <a:gsLst>
              <a:gs pos="67510">
                <a:srgbClr val="FBB687"/>
              </a:gs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MA Reform Demonstrates Successful Implementation</a:t>
            </a:r>
            <a:br>
              <a:rPr lang="en-US" sz="2800" dirty="0" smtClean="0"/>
            </a:br>
            <a:r>
              <a:rPr lang="en-US" sz="2800" dirty="0" smtClean="0"/>
              <a:t>Reduces New Infections and AIDS Mortality</a:t>
            </a: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066800" y="4495800"/>
            <a:ext cx="6705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Between 2006 &amp; 2009, Massachusetts new HIV diagnoses rates fell by 25% compared to a 2% national increase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Current  MA new HIV diagnoses rates have fallen by 46%</a:t>
            </a:r>
            <a:endParaRPr lang="en-US" sz="70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Between 2002 &amp; 2008, Massachusetts AIDS mortality rates decreased by 44% compared to 33% nationally 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52400" y="624840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Sources: </a:t>
            </a:r>
            <a:r>
              <a:rPr lang="en-US" sz="1000" i="1">
                <a:latin typeface="Calibri" pitchFamily="34" charset="0"/>
              </a:rPr>
              <a:t>MA Dept of Public Health, Regional HIV/AIDS Epidemiologic Profile of Mass: 2011, Table 3; CDC, Diagnoses of HIV infection and AIDS in the United States and Dependent Areas, 2010, HIV Surveillance Report, Vol. 22, Table 1A; CDC, Diagnoses of HIV infection and AIDS in the United States and Dependent Areas, 2008, HIV Surveillance Report, Vol. 20, Table 1A.</a:t>
            </a: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MA Reform Demonstrates Successful Implementation</a:t>
            </a:r>
            <a:br>
              <a:rPr lang="en-US" sz="2800" dirty="0" smtClean="0"/>
            </a:br>
            <a:r>
              <a:rPr lang="en-US" sz="2800" dirty="0" smtClean="0"/>
              <a:t>Reduces Costs</a:t>
            </a:r>
          </a:p>
        </p:txBody>
      </p:sp>
      <p:pic>
        <p:nvPicPr>
          <p:cNvPr id="14339" name="Picture 5" descr="Chart 3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3810000" cy="35052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0" y="64770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200" i="1"/>
              <a:t>Source: MA Office of Medicaid, data request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762000" y="5029200"/>
            <a:ext cx="7696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Massachusetts cost per Medicaid beneficiary living with HIV has decreased, particularly the amount spent on inpatient hospital care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Massachusetts DPH estimates reforms reduced HIV health care expenditures by ~$1.5 billion</a:t>
            </a:r>
          </a:p>
        </p:txBody>
      </p:sp>
      <p:pic>
        <p:nvPicPr>
          <p:cNvPr id="14342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8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ADAP Utilization: </a:t>
            </a:r>
            <a:br>
              <a:rPr lang="en-US" sz="3600" dirty="0" smtClean="0"/>
            </a:br>
            <a:r>
              <a:rPr lang="en-US" sz="3600" dirty="0" smtClean="0"/>
              <a:t>A Post Reform State Needs Full RWP Funding 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228600" y="1371600"/>
          <a:ext cx="8686800" cy="5334001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785605"/>
                <a:gridCol w="1714046"/>
                <a:gridCol w="1549280"/>
                <a:gridCol w="1735975"/>
                <a:gridCol w="1650404"/>
                <a:gridCol w="1251490"/>
              </a:tblGrid>
              <a:tr h="4961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Full Pay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Co-Pay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Premiums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Enrolled</a:t>
                      </a:r>
                    </a:p>
                  </a:txBody>
                  <a:tcPr/>
                </a:tc>
              </a:tr>
              <a:tr h="527756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FY02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7,947,832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 648,030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1,120,512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 9,716,375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2301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FY03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7,961,862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 963,205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1,778,272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10,703,342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2716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/>
                        <a:t>FY04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$ 11,174,879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$ 1,553,758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3,159,200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15,887,838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4399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smtClean="0"/>
                        <a:t>FY05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 $  9,756,201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$ 1,839,807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 $  6,112,132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 $  17,708,142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 4738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/>
                        <a:t>FY06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4,634,683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$ 1,893,206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7,015,306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13,543,197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4668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/>
                        <a:t>FY07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4,147,713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$ 2,071,118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8,366,273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14,585,106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5141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1950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/>
                        <a:t>FY08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4,184,279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$ 2,083,431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9,323,821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15,591,533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5601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FY09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4,695,780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$ 2,567,789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8,835,835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16,099,405 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5882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45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FY10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4,635,751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2,930,016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$  9,320,425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 $  16,886,192</a:t>
                      </a:r>
                      <a:endParaRPr lang="en-US" sz="2000" dirty="0"/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 6543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1950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FY11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 $  4,467,727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$ 3,175,917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$ 10,990,818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 $  18,634,462</a:t>
                      </a:r>
                      <a:endParaRPr lang="en-US" sz="2000" b="1" dirty="0"/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2000" b="1" dirty="0" smtClean="0"/>
                        <a:t> 7009</a:t>
                      </a:r>
                    </a:p>
                  </a:txBody>
                  <a:tcPr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895600"/>
            <a:ext cx="7772400" cy="1362075"/>
          </a:xfrm>
        </p:spPr>
        <p:txBody>
          <a:bodyPr/>
          <a:lstStyle/>
          <a:p>
            <a:r>
              <a:rPr lang="en-US" dirty="0" smtClean="0"/>
              <a:t>Part 2: ACA federal implementation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7772400" cy="1500187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324600" cy="90678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5875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The Decision: In Brief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Upheld requirement to purchase insurance (“individual mandate”)</a:t>
            </a:r>
          </a:p>
          <a:p>
            <a:pPr lvl="1"/>
            <a:r>
              <a:rPr lang="en-US" dirty="0" smtClean="0"/>
              <a:t>Exchanges, new insurer rules, etc. move forward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Found Medicaid expansion “coercive” </a:t>
            </a:r>
          </a:p>
          <a:p>
            <a:pPr lvl="1"/>
            <a:r>
              <a:rPr lang="en-US" dirty="0" smtClean="0"/>
              <a:t>States can opt out of the Medicaid expansion without risking all of their federal Medicaid $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Left other provisions in intact - applies </a:t>
            </a:r>
            <a:r>
              <a:rPr lang="en-US" dirty="0"/>
              <a:t>only to </a:t>
            </a:r>
            <a:r>
              <a:rPr lang="en-US" dirty="0" smtClean="0"/>
              <a:t>authority to enforce Medicaid expansion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aweddle\AppData\Local\Microsoft\Windows\Temporary Internet Files\Content.IE5\O93T998T\MP9004024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86600" cy="1295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175"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/>
              <a:t>The Impact of the Decision:</a:t>
            </a:r>
            <a:br>
              <a:rPr lang="en-US" sz="3600" b="1" dirty="0" smtClean="0"/>
            </a:br>
            <a:r>
              <a:rPr lang="en-US" sz="3600" b="1" dirty="0" smtClean="0"/>
              <a:t>Estimated Coverage in 2022</a:t>
            </a:r>
            <a:br>
              <a:rPr lang="en-US" sz="3600" b="1" dirty="0" smtClean="0"/>
            </a:br>
            <a:r>
              <a:rPr lang="en-US" sz="1800" b="1" dirty="0" smtClean="0"/>
              <a:t>In Millions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6125"/>
              </p:ext>
            </p:extLst>
          </p:nvPr>
        </p:nvGraphicFramePr>
        <p:xfrm>
          <a:off x="228600" y="1533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048326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Source: Congressional Budget Office.  </a:t>
            </a:r>
            <a:r>
              <a:rPr lang="en-US" sz="1500" i="1" dirty="0"/>
              <a:t>Estimates for the Insurance Coverage Provisions of the Affordable Care Act Updated for the Recent Supreme Court </a:t>
            </a:r>
            <a:r>
              <a:rPr lang="en-US" sz="1500" i="1" dirty="0" smtClean="0"/>
              <a:t>Decision. July 2012.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9349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Undocumented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Immigrants Left Out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365760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Barred from state-based exchanges</a:t>
            </a:r>
            <a:br>
              <a:rPr lang="en-US" sz="2800" dirty="0" smtClean="0"/>
            </a:br>
            <a:endParaRPr lang="en-US" sz="28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Not eligible for non-emergency Medicaid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Eligible for restricted “emergency” Medicaid</a:t>
            </a:r>
            <a:br>
              <a:rPr lang="en-US" sz="2800" dirty="0" smtClean="0"/>
            </a:br>
            <a:endParaRPr lang="en-US" sz="28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Eligible for services through community health centers and/or safety-net providers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dirty="0"/>
          </a:p>
        </p:txBody>
      </p:sp>
      <p:pic>
        <p:nvPicPr>
          <p:cNvPr id="10244" name="Picture 6" descr="C:\Users\aweddle\AppData\Local\Microsoft\Windows\Temporary Internet Files\Content.IE5\3VS74OZ3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77" y="4953000"/>
            <a:ext cx="1363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2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172200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Key Implementation 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Medicaid Expansion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Essential Health Benefits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Affordability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State Exchange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914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Medicaid Expansion Update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CBO lowered enrollment estimate by 6 million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 deadline for states to opt 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100% federal match applies 2014 to 2016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States required to maintain eligibility for enhanced rates (“MOE </a:t>
            </a:r>
            <a:r>
              <a:rPr lang="en-US" dirty="0"/>
              <a:t>requirement</a:t>
            </a:r>
            <a:r>
              <a:rPr lang="en-US" dirty="0" smtClean="0"/>
              <a:t>”)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en-US" sz="800" i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Part 1: Where We Are, Where We Are Headed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Part 2: Federal Implementation Update</a:t>
            </a:r>
            <a:endParaRPr lang="en-US" sz="1000" dirty="0" smtClean="0"/>
          </a:p>
          <a:p>
            <a:r>
              <a:rPr lang="en-US" dirty="0" smtClean="0"/>
              <a:t>Part 3:  Keys to Success: Lessons Learned from California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553200" cy="64611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</a:rPr>
              <a:t>PRESENTATION OUTLINE </a:t>
            </a:r>
          </a:p>
        </p:txBody>
      </p:sp>
    </p:spTree>
    <p:extLst>
      <p:ext uri="{BB962C8B-B14F-4D97-AF65-F5344CB8AC3E}">
        <p14:creationId xmlns:p14="http://schemas.microsoft.com/office/powerpoint/2010/main" val="27925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90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/>
              <a:t>Medicaid Expansion: Where Do the States Stand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pic>
        <p:nvPicPr>
          <p:cNvPr id="6" name="Content Placeholder 5" descr="State Medicaid Expansion--tracker--8.29.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66521" cy="5568127"/>
          </a:xfrm>
        </p:spPr>
      </p:pic>
      <p:sp>
        <p:nvSpPr>
          <p:cNvPr id="2" name="TextBox 1"/>
          <p:cNvSpPr txBox="1"/>
          <p:nvPr/>
        </p:nvSpPr>
        <p:spPr>
          <a:xfrm>
            <a:off x="6553200" y="5943600"/>
            <a:ext cx="2362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Center on Budget and Policy Priorities. September 2012.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47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5875">
            <a:noFill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Income Status of Individuals Who Receive </a:t>
            </a:r>
            <a:br>
              <a:rPr lang="en-US" sz="3600" b="1" dirty="0" smtClean="0"/>
            </a:br>
            <a:r>
              <a:rPr lang="en-US" sz="3600" b="1" dirty="0" smtClean="0"/>
              <a:t>Ryan White-funded Services  </a:t>
            </a:r>
          </a:p>
        </p:txBody>
      </p:sp>
      <p:graphicFrame>
        <p:nvGraphicFramePr>
          <p:cNvPr id="307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75185"/>
              </p:ext>
            </p:extLst>
          </p:nvPr>
        </p:nvGraphicFramePr>
        <p:xfrm>
          <a:off x="457200" y="1752600"/>
          <a:ext cx="8023225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8023031" imgH="4291956" progId="Excel.Chart.8">
                  <p:embed/>
                </p:oleObj>
              </mc:Choice>
              <mc:Fallback>
                <p:oleObj r:id="rId3" imgW="8023031" imgH="429195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023225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7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/>
              <a:t>Medicaid Expansion:</a:t>
            </a:r>
            <a:br>
              <a:rPr lang="en-US" sz="3600" b="1" dirty="0" smtClean="0"/>
            </a:br>
            <a:r>
              <a:rPr lang="en-US" sz="3600" b="1" dirty="0" smtClean="0"/>
              <a:t>Estimated Increase in Enrollment by State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1371600"/>
            <a:ext cx="5678908" cy="5394960"/>
          </a:xfrm>
        </p:spPr>
      </p:pic>
    </p:spTree>
    <p:extLst>
      <p:ext uri="{BB962C8B-B14F-4D97-AF65-F5344CB8AC3E}">
        <p14:creationId xmlns:p14="http://schemas.microsoft.com/office/powerpoint/2010/main" val="9576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/>
              <a:t>Medicaid Expansion:</a:t>
            </a:r>
            <a:br>
              <a:rPr lang="en-US" sz="3600" b="1" dirty="0" smtClean="0"/>
            </a:br>
            <a:r>
              <a:rPr lang="en-US" sz="3600" b="1" dirty="0" smtClean="0"/>
              <a:t>Estimated Increase in State Spending 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14" y="1600200"/>
            <a:ext cx="4764171" cy="4525963"/>
          </a:xfrm>
        </p:spPr>
      </p:pic>
    </p:spTree>
    <p:extLst>
      <p:ext uri="{BB962C8B-B14F-4D97-AF65-F5344CB8AC3E}">
        <p14:creationId xmlns:p14="http://schemas.microsoft.com/office/powerpoint/2010/main" val="26829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Making the Expansion Work:</a:t>
            </a:r>
            <a:br>
              <a:rPr lang="en-US" sz="3200" b="1" dirty="0" smtClean="0"/>
            </a:br>
            <a:r>
              <a:rPr lang="en-US" sz="3200" b="1" dirty="0" smtClean="0"/>
              <a:t>Medicaid Primary Care Rate Increase in 2013 &amp; 2014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I</a:t>
            </a:r>
            <a:r>
              <a:rPr lang="en-US" sz="2700" dirty="0" smtClean="0"/>
              <a:t>nternists, family medicine and pediatricians and NPs/PAs they supervise eligible for enhanced rates for primary care services</a:t>
            </a:r>
            <a:br>
              <a:rPr lang="en-US" sz="2700" dirty="0" smtClean="0"/>
            </a:br>
            <a:endParaRPr lang="en-US" sz="2700" dirty="0" smtClean="0"/>
          </a:p>
          <a:p>
            <a:r>
              <a:rPr lang="en-US" sz="2700" dirty="0" smtClean="0"/>
              <a:t>No minimum billing requirement</a:t>
            </a:r>
            <a:br>
              <a:rPr lang="en-US" sz="2700" dirty="0" smtClean="0"/>
            </a:br>
            <a:endParaRPr lang="en-US" sz="2700" dirty="0" smtClean="0"/>
          </a:p>
          <a:p>
            <a:r>
              <a:rPr lang="en-US" sz="2700" dirty="0" smtClean="0"/>
              <a:t>Specialists trained in IM, FM, and Pediatrics, including infectious diseases, eligible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10" descr="MPj043928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1778607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1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981"/>
            <a:ext cx="5791200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Essential Health Benefits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States selected “benchmark” plan to set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dirty="0" smtClean="0"/>
              <a:t>	coverage standard for the 10 EHB categories </a:t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342900" algn="l"/>
              </a:tabLst>
            </a:pPr>
            <a:r>
              <a:rPr lang="en-US" dirty="0" smtClean="0"/>
              <a:t>May select different benchmark for Medicaid expansion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INSERT UPDATE ON FEDERAL RULES AND PROCESS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aweddle\AppData\Local\Microsoft\Windows\Temporary Internet Files\Content.IE5\3VS74OZ3\MP9003211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1796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445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Ryan White Core Services vs. EHB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2698" y="1524000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sz="4500" b="1" dirty="0" smtClean="0"/>
              <a:t>Ryan White Core Services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endParaRPr lang="en-US" sz="2900" b="1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sz="4500" b="1" dirty="0" smtClean="0">
                <a:solidFill>
                  <a:srgbClr val="FF0000"/>
                </a:solidFill>
              </a:rPr>
              <a:t>Ambulatory and outpatient care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500" b="1" dirty="0" smtClean="0">
                <a:solidFill>
                  <a:srgbClr val="FF0000"/>
                </a:solidFill>
              </a:rPr>
              <a:t>AIDS pharmaceutical assistance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500" b="1" dirty="0" smtClean="0">
                <a:solidFill>
                  <a:srgbClr val="FF0000"/>
                </a:solidFill>
              </a:rPr>
              <a:t>Mental health services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500" b="1" dirty="0" smtClean="0">
                <a:solidFill>
                  <a:srgbClr val="FF0000"/>
                </a:solidFill>
              </a:rPr>
              <a:t>Substance abuse outpatient care</a:t>
            </a:r>
          </a:p>
          <a:p>
            <a:pPr>
              <a:defRPr/>
            </a:pPr>
            <a:r>
              <a:rPr lang="en-US" sz="4500" b="1" dirty="0" smtClean="0">
                <a:solidFill>
                  <a:schemeClr val="tx2"/>
                </a:solidFill>
              </a:rPr>
              <a:t>Home health care</a:t>
            </a:r>
          </a:p>
          <a:p>
            <a:pPr>
              <a:defRPr/>
            </a:pPr>
            <a:r>
              <a:rPr lang="en-US" sz="4500" b="1" dirty="0" smtClean="0">
                <a:solidFill>
                  <a:schemeClr val="tx2"/>
                </a:solidFill>
              </a:rPr>
              <a:t>Medical nutrition therapy</a:t>
            </a:r>
          </a:p>
          <a:p>
            <a:pPr>
              <a:defRPr/>
            </a:pPr>
            <a:r>
              <a:rPr lang="en-US" sz="4500" b="1" dirty="0" smtClean="0">
                <a:solidFill>
                  <a:schemeClr val="tx2"/>
                </a:solidFill>
              </a:rPr>
              <a:t>Hospice services</a:t>
            </a:r>
          </a:p>
          <a:p>
            <a:pPr>
              <a:defRPr/>
            </a:pPr>
            <a:r>
              <a:rPr lang="en-US" sz="4500" b="1" dirty="0" smtClean="0">
                <a:solidFill>
                  <a:schemeClr val="tx2"/>
                </a:solidFill>
              </a:rPr>
              <a:t>Home and community-based health services</a:t>
            </a:r>
          </a:p>
          <a:p>
            <a:pPr>
              <a:defRPr/>
            </a:pPr>
            <a:r>
              <a:rPr lang="en-US" sz="4500" b="1" dirty="0" smtClean="0">
                <a:solidFill>
                  <a:schemeClr val="tx2"/>
                </a:solidFill>
              </a:rPr>
              <a:t>Medical case management, including treatment adherence services</a:t>
            </a:r>
          </a:p>
          <a:p>
            <a:pPr>
              <a:defRPr/>
            </a:pPr>
            <a:r>
              <a:rPr lang="en-US" sz="4500" dirty="0" smtClean="0"/>
              <a:t>Oral </a:t>
            </a:r>
            <a:r>
              <a:rPr lang="en-US" sz="4500" dirty="0"/>
              <a:t>health </a:t>
            </a:r>
            <a:r>
              <a:rPr lang="en-US" sz="4500" dirty="0" smtClean="0"/>
              <a:t>care (not standard)</a:t>
            </a:r>
            <a:r>
              <a:rPr lang="en-US" sz="3300" i="1" dirty="0" smtClean="0"/>
              <a:t/>
            </a:r>
            <a:br>
              <a:rPr lang="en-US" sz="3300" i="1" dirty="0" smtClean="0"/>
            </a:br>
            <a:endParaRPr lang="en-US" sz="3800" b="1" dirty="0" smtClean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ACA “Essential Health Benefits”*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US" sz="4500" dirty="0" smtClean="0"/>
          </a:p>
          <a:p>
            <a:r>
              <a:rPr lang="en-US" sz="4500" dirty="0" smtClean="0"/>
              <a:t>Ambulatory </a:t>
            </a:r>
            <a:r>
              <a:rPr lang="en-US" sz="4500" dirty="0"/>
              <a:t>patient services</a:t>
            </a:r>
          </a:p>
          <a:p>
            <a:r>
              <a:rPr lang="en-US" sz="4500" dirty="0"/>
              <a:t>Emergency services</a:t>
            </a:r>
          </a:p>
          <a:p>
            <a:r>
              <a:rPr lang="en-US" sz="4500" dirty="0"/>
              <a:t>Hospitalization</a:t>
            </a:r>
          </a:p>
          <a:p>
            <a:r>
              <a:rPr lang="en-US" sz="4500" dirty="0"/>
              <a:t>Maternity and newborn care</a:t>
            </a:r>
          </a:p>
          <a:p>
            <a:r>
              <a:rPr lang="en-US" sz="4500" dirty="0"/>
              <a:t>Mental health and substance use disorder services, including behavioral health treatment</a:t>
            </a:r>
          </a:p>
          <a:p>
            <a:r>
              <a:rPr lang="en-US" sz="4500" dirty="0"/>
              <a:t>Prescription drugs</a:t>
            </a:r>
          </a:p>
          <a:p>
            <a:r>
              <a:rPr lang="en-US" sz="4500" dirty="0"/>
              <a:t>Rehabilitative and </a:t>
            </a:r>
            <a:r>
              <a:rPr lang="en-US" sz="4500" dirty="0" err="1"/>
              <a:t>habilitative</a:t>
            </a:r>
            <a:r>
              <a:rPr lang="en-US" sz="4500" dirty="0"/>
              <a:t> services and devices</a:t>
            </a:r>
          </a:p>
          <a:p>
            <a:r>
              <a:rPr lang="en-US" sz="4500" dirty="0"/>
              <a:t>Laboratory services</a:t>
            </a:r>
          </a:p>
          <a:p>
            <a:r>
              <a:rPr lang="en-US" sz="4500" dirty="0"/>
              <a:t>Preventive and wellness services and chronic disease management, and</a:t>
            </a:r>
          </a:p>
          <a:p>
            <a:r>
              <a:rPr lang="en-US" sz="4500" dirty="0"/>
              <a:t>Pediatric services, including oral and vision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State Benchmark Selections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438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 </a:t>
            </a:r>
          </a:p>
          <a:p>
            <a:endParaRPr lang="en-US" sz="2400" dirty="0"/>
          </a:p>
          <a:p>
            <a:r>
              <a:rPr lang="en-US" sz="2400" dirty="0" smtClean="0"/>
              <a:t>Will Insert Map with State Benchmark Selections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3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91" y="586740"/>
            <a:ext cx="6760309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5875">
            <a:noFill/>
          </a:ln>
        </p:spPr>
        <p:txBody>
          <a:bodyPr>
            <a:noAutofit/>
          </a:bodyPr>
          <a:lstStyle/>
          <a:p>
            <a:r>
              <a:rPr lang="en-US" sz="3200" b="1" dirty="0" smtClean="0"/>
              <a:t>New Preventive Services Benefits –</a:t>
            </a:r>
            <a:br>
              <a:rPr lang="en-US" sz="3200" b="1" dirty="0" smtClean="0"/>
            </a:br>
            <a:r>
              <a:rPr lang="en-US" sz="3200" b="1" dirty="0" smtClean="0"/>
              <a:t>Effective in New Plans August 2012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HIV screening </a:t>
            </a:r>
            <a:r>
              <a:rPr lang="en-US" sz="2800" dirty="0"/>
              <a:t>and </a:t>
            </a:r>
            <a:r>
              <a:rPr lang="en-US" sz="2800" dirty="0" smtClean="0"/>
              <a:t>counseling</a:t>
            </a:r>
          </a:p>
          <a:p>
            <a:r>
              <a:rPr lang="en-US" sz="2800" dirty="0" smtClean="0"/>
              <a:t>Well-woman visits</a:t>
            </a:r>
            <a:endParaRPr lang="en-US" sz="2800" dirty="0"/>
          </a:p>
          <a:p>
            <a:r>
              <a:rPr lang="en-US" sz="2800" dirty="0" smtClean="0"/>
              <a:t>Screening </a:t>
            </a:r>
            <a:r>
              <a:rPr lang="en-US" sz="2800" dirty="0"/>
              <a:t>for gestational </a:t>
            </a:r>
            <a:r>
              <a:rPr lang="en-US" sz="2800" dirty="0" smtClean="0"/>
              <a:t>diabetes</a:t>
            </a:r>
            <a:endParaRPr lang="en-US" sz="2800" dirty="0"/>
          </a:p>
          <a:p>
            <a:r>
              <a:rPr lang="en-US" sz="2800" dirty="0" smtClean="0"/>
              <a:t>HPV testing </a:t>
            </a:r>
            <a:r>
              <a:rPr lang="en-US" sz="2800" dirty="0"/>
              <a:t>for women 30 years and </a:t>
            </a:r>
            <a:r>
              <a:rPr lang="en-US" sz="2800" dirty="0" smtClean="0"/>
              <a:t>older</a:t>
            </a:r>
            <a:endParaRPr lang="en-US" sz="2800" dirty="0"/>
          </a:p>
          <a:p>
            <a:r>
              <a:rPr lang="en-US" sz="2800" dirty="0" smtClean="0"/>
              <a:t>STI counseling</a:t>
            </a:r>
            <a:endParaRPr lang="en-US" sz="2800" dirty="0"/>
          </a:p>
          <a:p>
            <a:r>
              <a:rPr lang="en-US" sz="2800" dirty="0" smtClean="0"/>
              <a:t>FDA-approved </a:t>
            </a:r>
            <a:r>
              <a:rPr lang="en-US" sz="2800" dirty="0"/>
              <a:t>contraception methods and contraceptive </a:t>
            </a:r>
            <a:r>
              <a:rPr lang="en-US" sz="2800" dirty="0" smtClean="0"/>
              <a:t>counseling</a:t>
            </a:r>
            <a:endParaRPr lang="en-US" sz="2800" dirty="0"/>
          </a:p>
          <a:p>
            <a:r>
              <a:rPr lang="en-US" sz="2800" dirty="0" smtClean="0"/>
              <a:t>Breastfeeding </a:t>
            </a:r>
            <a:r>
              <a:rPr lang="en-US" sz="2800" dirty="0"/>
              <a:t>support, supplies, and </a:t>
            </a:r>
            <a:r>
              <a:rPr lang="en-US" sz="2800" dirty="0" smtClean="0"/>
              <a:t>counseling</a:t>
            </a:r>
          </a:p>
          <a:p>
            <a:r>
              <a:rPr lang="en-US" sz="2800" dirty="0" smtClean="0"/>
              <a:t>Domestic </a:t>
            </a:r>
            <a:r>
              <a:rPr lang="en-US" sz="2800" dirty="0"/>
              <a:t>violence screening and </a:t>
            </a:r>
            <a:r>
              <a:rPr lang="en-US" sz="2800" dirty="0" smtClean="0"/>
              <a:t>counseling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3930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Affordability 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635710"/>
            <a:ext cx="4038600" cy="381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sz="3400" dirty="0" smtClean="0">
                <a:latin typeface="Calibri" pitchFamily="34" charset="0"/>
                <a:cs typeface="Calibri" pitchFamily="34" charset="0"/>
              </a:rPr>
              <a:t>Exchanges </a:t>
            </a:r>
          </a:p>
          <a:p>
            <a:pPr>
              <a:defRPr/>
            </a:pPr>
            <a:r>
              <a:rPr lang="en-US" sz="3400" dirty="0" smtClean="0">
                <a:latin typeface="Calibri" pitchFamily="34" charset="0"/>
                <a:cs typeface="Calibri" pitchFamily="34" charset="0"/>
              </a:rPr>
              <a:t>100% FPL up to 400% FPL</a:t>
            </a:r>
          </a:p>
          <a:p>
            <a:pPr lvl="1">
              <a:defRPr/>
            </a:pPr>
            <a:r>
              <a:rPr lang="en-US" sz="3400" dirty="0" smtClean="0">
                <a:latin typeface="Calibri" pitchFamily="34" charset="0"/>
                <a:cs typeface="Calibri" pitchFamily="34" charset="0"/>
              </a:rPr>
              <a:t>Sliding scale premium credits</a:t>
            </a:r>
          </a:p>
          <a:p>
            <a:pPr lvl="1">
              <a:defRPr/>
            </a:pPr>
            <a:r>
              <a:rPr lang="en-US" sz="3400" dirty="0" smtClean="0">
                <a:latin typeface="Calibri" pitchFamily="34" charset="0"/>
                <a:cs typeface="Calibri" pitchFamily="34" charset="0"/>
              </a:rPr>
              <a:t>Adjusted out of pocket max</a:t>
            </a:r>
          </a:p>
          <a:p>
            <a:pPr lvl="1">
              <a:defRPr/>
            </a:pPr>
            <a:endParaRPr lang="en-US" sz="3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400" dirty="0" smtClean="0">
                <a:latin typeface="Calibri" pitchFamily="34" charset="0"/>
                <a:cs typeface="Calibri" pitchFamily="34" charset="0"/>
              </a:rPr>
              <a:t>100 to 250% FPL </a:t>
            </a:r>
          </a:p>
          <a:p>
            <a:pPr lvl="1">
              <a:defRPr/>
            </a:pPr>
            <a:r>
              <a:rPr lang="en-US" sz="3400" dirty="0" smtClean="0">
                <a:latin typeface="Calibri" pitchFamily="34" charset="0"/>
                <a:cs typeface="Calibri" pitchFamily="34" charset="0"/>
              </a:rPr>
              <a:t>Cost sharing subsidies</a:t>
            </a:r>
          </a:p>
          <a:p>
            <a:pPr marL="274637" lvl="1" indent="0"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637" lvl="1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33623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Medicaid</a:t>
            </a:r>
          </a:p>
          <a:p>
            <a:r>
              <a:rPr lang="en-US" sz="3400" dirty="0" smtClean="0"/>
              <a:t>&lt;100% FPL – none</a:t>
            </a:r>
          </a:p>
          <a:p>
            <a:r>
              <a:rPr lang="en-US" sz="3400" dirty="0" smtClean="0"/>
              <a:t>100 -150% FPL</a:t>
            </a:r>
          </a:p>
          <a:p>
            <a:pPr lvl="1"/>
            <a:r>
              <a:rPr lang="en-US" sz="3400" dirty="0" smtClean="0"/>
              <a:t>No premiums</a:t>
            </a:r>
          </a:p>
          <a:p>
            <a:pPr lvl="1"/>
            <a:r>
              <a:rPr lang="en-US" sz="3400" dirty="0" smtClean="0"/>
              <a:t>Up to 10% cost or nominal depending on service</a:t>
            </a:r>
          </a:p>
        </p:txBody>
      </p:sp>
      <p:pic>
        <p:nvPicPr>
          <p:cNvPr id="21508" name="Picture 5" descr="C:\Users\aweddle\AppData\Local\Microsoft\Windows\Temporary Internet Files\Content.IE5\VTB6V0N2\MC9003595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8240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181600"/>
            <a:ext cx="7696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What’s Covered?  What’s Not Covered?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26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363"/>
            <a:ext cx="8382000" cy="1112837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cap="flat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Where We Are:</a:t>
            </a:r>
            <a:r>
              <a:rPr lang="en-US" sz="3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Status Quo = Access to Care Crisis</a:t>
            </a:r>
            <a:endParaRPr lang="en-US" sz="3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437294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0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1227" r="21387" b="11269"/>
          <a:stretch>
            <a:fillRect/>
          </a:stretch>
        </p:blipFill>
        <p:spPr bwMode="auto">
          <a:xfrm>
            <a:off x="533400" y="381000"/>
            <a:ext cx="809148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047750" y="5227638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ANNUAL OUT OF POCKET MAXIMUM*:  $2,083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Subsidy Calculator from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www.kff.org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In addition to premium payments</a:t>
            </a:r>
          </a:p>
        </p:txBody>
      </p:sp>
    </p:spTree>
    <p:extLst>
      <p:ext uri="{BB962C8B-B14F-4D97-AF65-F5344CB8AC3E}">
        <p14:creationId xmlns:p14="http://schemas.microsoft.com/office/powerpoint/2010/main" val="26964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The Role of the Exchanges:  Federal Rules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Certify “qualified health plans”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Educate consumers</a:t>
            </a:r>
          </a:p>
          <a:p>
            <a:pPr lvl="1"/>
            <a:r>
              <a:rPr lang="en-US" sz="2000" dirty="0" smtClean="0"/>
              <a:t>Must establish call center, website, navigators (at least one nonprofit group), premium calculator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Conduct or contract eligibility and enrollment</a:t>
            </a:r>
          </a:p>
          <a:p>
            <a:pPr lvl="1"/>
            <a:r>
              <a:rPr lang="en-US" sz="2000" dirty="0" smtClean="0"/>
              <a:t>Streamlined “no wrong door” application process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Set standards for provider networks</a:t>
            </a:r>
          </a:p>
          <a:p>
            <a:pPr lvl="1"/>
            <a:r>
              <a:rPr lang="en-US" sz="2000" dirty="0" smtClean="0"/>
              <a:t>Required to contract with “sufficient number and geographic distribution of essential community providers”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Ryan White providers identified as essential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State Exchange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3999"/>
            <a:ext cx="6102258" cy="5120640"/>
          </a:xfrm>
        </p:spPr>
      </p:pic>
    </p:spTree>
    <p:extLst>
      <p:ext uri="{BB962C8B-B14F-4D97-AF65-F5344CB8AC3E}">
        <p14:creationId xmlns:p14="http://schemas.microsoft.com/office/powerpoint/2010/main" val="25025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3688"/>
            <a:ext cx="8229600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Medicaid Health Homes</a:t>
            </a:r>
            <a:endParaRPr lang="en-US" sz="3600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For Medicaid beneficiaries with 2 or more chronic conditions</a:t>
            </a:r>
          </a:p>
          <a:p>
            <a:pPr eaLnBrk="1" hangingPunct="1"/>
            <a:r>
              <a:rPr lang="en-US" sz="2800" dirty="0" smtClean="0"/>
              <a:t>HIV health homes - Oregon and New York</a:t>
            </a:r>
          </a:p>
          <a:p>
            <a:r>
              <a:rPr lang="en-US" sz="2800" dirty="0" smtClean="0"/>
              <a:t>Supports comprehensive care management, care coordination, patient and family support….</a:t>
            </a:r>
            <a:endParaRPr lang="en-US" sz="2800" dirty="0"/>
          </a:p>
          <a:p>
            <a:pPr eaLnBrk="1" hangingPunct="1"/>
            <a:r>
              <a:rPr lang="en-US" sz="2800" dirty="0" smtClean="0"/>
              <a:t>States develop reimbursement models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5604" name="Picture 2" descr="C:\Users\aweddle\AppData\Local\Microsoft\Windows\Temporary Internet Files\Content.IE5\VTB6V0N2\MC9003825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88842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2" y="4300377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38200" y="4952890"/>
            <a:ext cx="5791201" cy="646331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HIV Medical Homes Resource Center</a:t>
            </a:r>
          </a:p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http://www.careacttarget.org/mhrc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Part 3: Keys to Success:  Lessons learned from California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7772400" cy="1500187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Three Top CA Advocacy Priorities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77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Ensure full </a:t>
            </a:r>
            <a:r>
              <a:rPr lang="en-US" dirty="0" err="1" smtClean="0"/>
              <a:t>Medi</a:t>
            </a:r>
            <a:r>
              <a:rPr lang="en-US" dirty="0" smtClean="0"/>
              <a:t>-Cal Expansion with </a:t>
            </a:r>
            <a:r>
              <a:rPr lang="en-US" dirty="0" err="1" smtClean="0"/>
              <a:t>Medi</a:t>
            </a:r>
            <a:r>
              <a:rPr lang="en-US" dirty="0" smtClean="0"/>
              <a:t>-Cal “plus” benefits package that meets the needs of people with HIV in 2014</a:t>
            </a:r>
          </a:p>
          <a:p>
            <a:pPr marL="1531620" lvl="3" indent="-342900"/>
            <a:r>
              <a:rPr lang="en-US" dirty="0" smtClean="0"/>
              <a:t>Ensuring continuity of care and formulary protections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Ensure that the </a:t>
            </a:r>
            <a:r>
              <a:rPr lang="en-US" dirty="0" smtClean="0"/>
              <a:t>benefits packages offered through QHPs in the CA Exchange meet HIV </a:t>
            </a:r>
            <a:r>
              <a:rPr lang="en-US" dirty="0"/>
              <a:t>prevention, care, and treatment </a:t>
            </a:r>
            <a:r>
              <a:rPr lang="en-US" dirty="0" smtClean="0"/>
              <a:t>needs</a:t>
            </a:r>
          </a:p>
          <a:p>
            <a:pPr marL="1531620" lvl="3" indent="-342900"/>
            <a:r>
              <a:rPr lang="en-US" dirty="0" smtClean="0"/>
              <a:t>Working on formulary protections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Ensure that exchanges are designed and implemented in ways that incorporate HIV providers and expertise and ensure continuity of </a:t>
            </a:r>
            <a:r>
              <a:rPr lang="en-US" dirty="0" smtClean="0"/>
              <a:t>care</a:t>
            </a:r>
          </a:p>
          <a:p>
            <a:pPr marL="1703070" lvl="3" indent="-514350"/>
            <a:r>
              <a:rPr lang="en-US" dirty="0" smtClean="0"/>
              <a:t>Guaranteed referral to “specialists”</a:t>
            </a:r>
          </a:p>
          <a:p>
            <a:pPr marL="1703070" lvl="3" indent="-514350"/>
            <a:r>
              <a:rPr lang="en-US" dirty="0" smtClean="0"/>
              <a:t>Continuity of care protections</a:t>
            </a:r>
          </a:p>
          <a:p>
            <a:pPr marL="1703070" lvl="3" indent="-514350"/>
            <a:r>
              <a:rPr lang="en-US" dirty="0" smtClean="0"/>
              <a:t>Training for “assisters” to help with navigation for PLWHA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Local Community Involvement &amp; Preparation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200" dirty="0" smtClean="0"/>
              <a:t>Involvement in ongoing state implementation issues </a:t>
            </a:r>
          </a:p>
          <a:p>
            <a:pPr>
              <a:spcBef>
                <a:spcPts val="300"/>
              </a:spcBef>
              <a:tabLst>
                <a:tab pos="850900" algn="l"/>
              </a:tabLst>
            </a:pPr>
            <a:r>
              <a:rPr lang="en-US" sz="2200" dirty="0" smtClean="0"/>
              <a:t>Continuity of care and payer of last resort compliance</a:t>
            </a:r>
          </a:p>
          <a:p>
            <a:pPr>
              <a:spcBef>
                <a:spcPts val="300"/>
              </a:spcBef>
              <a:tabLst>
                <a:tab pos="850900" algn="l"/>
              </a:tabLst>
            </a:pPr>
            <a:r>
              <a:rPr lang="en-US" sz="2200" dirty="0" smtClean="0"/>
              <a:t>Planning infrastructure to serve an insured and uninsured population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971800" y="3848100"/>
            <a:ext cx="2895600" cy="12184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+mn-ea"/>
              </a:rPr>
              <a:t>HIV System 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+mn-ea"/>
              </a:rPr>
              <a:t>of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513" y="5208588"/>
            <a:ext cx="167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University hospitals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813" y="4699000"/>
            <a:ext cx="1966912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Community-based organizations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099" y="3043237"/>
            <a:ext cx="1892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Private physicians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773363"/>
            <a:ext cx="2438401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Community Health Centers</a:t>
            </a:r>
          </a:p>
        </p:txBody>
      </p:sp>
      <p:cxnSp>
        <p:nvCxnSpPr>
          <p:cNvPr id="15368" name="Straight Arrow Connector 27"/>
          <p:cNvCxnSpPr>
            <a:cxnSpLocks noChangeShapeType="1"/>
            <a:stCxn id="2" idx="0"/>
            <a:endCxn id="15" idx="2"/>
          </p:cNvCxnSpPr>
          <p:nvPr/>
        </p:nvCxnSpPr>
        <p:spPr bwMode="auto">
          <a:xfrm flipV="1">
            <a:off x="4419600" y="3419475"/>
            <a:ext cx="1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Arrow Connector 31"/>
          <p:cNvCxnSpPr>
            <a:cxnSpLocks noChangeShapeType="1"/>
            <a:stCxn id="2" idx="4"/>
            <a:endCxn id="5" idx="0"/>
          </p:cNvCxnSpPr>
          <p:nvPr/>
        </p:nvCxnSpPr>
        <p:spPr bwMode="auto">
          <a:xfrm>
            <a:off x="4419600" y="5066505"/>
            <a:ext cx="11113" cy="1420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49"/>
          <p:cNvCxnSpPr>
            <a:cxnSpLocks noChangeShapeType="1"/>
            <a:stCxn id="2" idx="7"/>
          </p:cNvCxnSpPr>
          <p:nvPr/>
        </p:nvCxnSpPr>
        <p:spPr bwMode="auto">
          <a:xfrm flipV="1">
            <a:off x="5443349" y="3562351"/>
            <a:ext cx="576451" cy="4641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6199188" y="2924175"/>
            <a:ext cx="21415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Public hospitals (DSH, county, state)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8513" y="5056188"/>
            <a:ext cx="21415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Non-physician providers</a:t>
            </a:r>
          </a:p>
        </p:txBody>
      </p:sp>
      <p:cxnSp>
        <p:nvCxnSpPr>
          <p:cNvPr id="15373" name="Straight Arrow Connector 51"/>
          <p:cNvCxnSpPr>
            <a:cxnSpLocks noChangeShapeType="1"/>
            <a:stCxn id="2" idx="3"/>
          </p:cNvCxnSpPr>
          <p:nvPr/>
        </p:nvCxnSpPr>
        <p:spPr bwMode="auto">
          <a:xfrm flipH="1">
            <a:off x="2819401" y="4888074"/>
            <a:ext cx="576450" cy="152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56"/>
          <p:cNvCxnSpPr>
            <a:cxnSpLocks noChangeShapeType="1"/>
            <a:stCxn id="2" idx="1"/>
          </p:cNvCxnSpPr>
          <p:nvPr/>
        </p:nvCxnSpPr>
        <p:spPr bwMode="auto">
          <a:xfrm flipH="1" flipV="1">
            <a:off x="2667001" y="3562351"/>
            <a:ext cx="728850" cy="4641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58"/>
          <p:cNvCxnSpPr>
            <a:cxnSpLocks noChangeShapeType="1"/>
            <a:stCxn id="2" idx="5"/>
          </p:cNvCxnSpPr>
          <p:nvPr/>
        </p:nvCxnSpPr>
        <p:spPr bwMode="auto">
          <a:xfrm>
            <a:off x="5443349" y="4888074"/>
            <a:ext cx="755839" cy="152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80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111"/>
          <p:cNvSpPr txBox="1"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sym typeface="Georgia" pitchFamily="-72" charset="0"/>
              </a:rPr>
              <a:t>Key Decision “Tables” In California</a:t>
            </a:r>
            <a:endParaRPr lang="en-US" sz="3600" b="1" dirty="0">
              <a:solidFill>
                <a:schemeClr val="tx1"/>
              </a:solidFill>
              <a:sym typeface="Georgia" pitchFamily="-72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ym typeface="Georgia" pitchFamily="-72" charset="0"/>
              </a:rPr>
              <a:t>Medicaid Expansion ---&gt; Governor, Legislature &amp; Department of Health Care Services</a:t>
            </a:r>
          </a:p>
          <a:p>
            <a:r>
              <a:rPr lang="en-US" dirty="0" smtClean="0">
                <a:sym typeface="Georgia" pitchFamily="-72" charset="0"/>
              </a:rPr>
              <a:t>July 2011 -  partial and temporary Medicaid expansion  </a:t>
            </a:r>
          </a:p>
          <a:p>
            <a:r>
              <a:rPr lang="en-US" dirty="0" smtClean="0">
                <a:sym typeface="Georgia" pitchFamily="-72" charset="0"/>
              </a:rPr>
              <a:t>Full expansion is a new program</a:t>
            </a:r>
          </a:p>
          <a:p>
            <a:r>
              <a:rPr lang="en-US" dirty="0" smtClean="0">
                <a:sym typeface="Georgia" pitchFamily="-72" charset="0"/>
              </a:rPr>
              <a:t>A lot of work has been done on expansion but key issues like the EHB package are not decided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Waiting for federal regulations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Proposition 30 on November ballot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Governor has called a special session in December to finish legislation</a:t>
            </a:r>
          </a:p>
          <a:p>
            <a:endParaRPr lang="en-US" dirty="0" smtClean="0">
              <a:sym typeface="Georgia" pitchFamily="-72" charset="0"/>
            </a:endParaRPr>
          </a:p>
          <a:p>
            <a:pPr lvl="1"/>
            <a:endParaRPr lang="en-US" dirty="0" smtClean="0">
              <a:sym typeface="Georgi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sym typeface="Georgia" pitchFamily="-72" charset="0"/>
              </a:rPr>
              <a:t>Key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sym typeface="Georgia" pitchFamily="-72" charset="0"/>
              </a:rPr>
              <a:t>Decision</a:t>
            </a:r>
            <a:r>
              <a:rPr lang="en-US" dirty="0" smtClean="0">
                <a:solidFill>
                  <a:schemeClr val="tx1"/>
                </a:solidFill>
                <a:latin typeface="+mn-lt"/>
                <a:sym typeface="Georgia" pitchFamily="-72" charset="0"/>
              </a:rPr>
              <a:t> “Tables” In California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447800"/>
            <a:ext cx="8534399" cy="4800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en-US" sz="2400" i="1" dirty="0" smtClean="0">
                <a:latin typeface="+mn-lt"/>
                <a:sym typeface="Georgia" pitchFamily="-72" charset="0"/>
              </a:rPr>
              <a:t>CA State Health Benefit Exchange ---&gt; Governor, Legislature, CA Exchange Board, Department of Managed Health Care &amp; Department of Insurance</a:t>
            </a:r>
          </a:p>
          <a:p>
            <a:r>
              <a:rPr lang="en-US" sz="2200" dirty="0" smtClean="0">
                <a:latin typeface="+mn-lt"/>
                <a:sym typeface="Georgia" pitchFamily="-72" charset="0"/>
              </a:rPr>
              <a:t>Exchange established and working; active purchaser</a:t>
            </a:r>
          </a:p>
          <a:p>
            <a:r>
              <a:rPr lang="en-US" sz="2200" dirty="0" smtClean="0">
                <a:latin typeface="+mn-lt"/>
                <a:sym typeface="Georgia" pitchFamily="-72" charset="0"/>
              </a:rPr>
              <a:t>Benchmark plan chosen – Kaiser small employer plan</a:t>
            </a:r>
          </a:p>
          <a:p>
            <a:pPr lvl="1"/>
            <a:r>
              <a:rPr lang="en-US" sz="2000" dirty="0" smtClean="0">
                <a:latin typeface="+mn-lt"/>
                <a:sym typeface="Georgia" pitchFamily="-72" charset="0"/>
              </a:rPr>
              <a:t>RFP for plans will be sent this month</a:t>
            </a:r>
          </a:p>
          <a:p>
            <a:pPr lvl="1"/>
            <a:r>
              <a:rPr lang="en-US" sz="2000" dirty="0" smtClean="0">
                <a:latin typeface="+mn-lt"/>
                <a:sym typeface="Georgia" pitchFamily="-72" charset="0"/>
              </a:rPr>
              <a:t>Ongoing concerns:</a:t>
            </a:r>
          </a:p>
          <a:p>
            <a:pPr lvl="2"/>
            <a:r>
              <a:rPr lang="en-US" dirty="0" smtClean="0">
                <a:latin typeface="+mn-lt"/>
                <a:sym typeface="Georgia" pitchFamily="-72" charset="0"/>
              </a:rPr>
              <a:t>Formulary adequacy – federal protections are weak; advocating Medicare standard and </a:t>
            </a:r>
            <a:r>
              <a:rPr lang="en-US" dirty="0" err="1" smtClean="0">
                <a:latin typeface="+mn-lt"/>
                <a:sym typeface="Georgia" pitchFamily="-72" charset="0"/>
              </a:rPr>
              <a:t>tiering</a:t>
            </a:r>
            <a:r>
              <a:rPr lang="en-US" dirty="0" smtClean="0">
                <a:latin typeface="+mn-lt"/>
                <a:sym typeface="Georgia" pitchFamily="-72" charset="0"/>
              </a:rPr>
              <a:t> protections</a:t>
            </a:r>
          </a:p>
          <a:p>
            <a:pPr lvl="2"/>
            <a:r>
              <a:rPr lang="en-US" dirty="0" smtClean="0">
                <a:latin typeface="+mn-lt"/>
                <a:sym typeface="Georgia" pitchFamily="-72" charset="0"/>
              </a:rPr>
              <a:t>Network adequacy – advocating for requirement for referral to out of network HIV providers, if necessary</a:t>
            </a:r>
          </a:p>
          <a:p>
            <a:pPr lvl="2"/>
            <a:r>
              <a:rPr lang="en-US" dirty="0" smtClean="0">
                <a:latin typeface="+mn-lt"/>
                <a:sym typeface="Georgia" pitchFamily="-72" charset="0"/>
              </a:rPr>
              <a:t>Continuity of care standards – advocating for clear responsibility for receiving plan</a:t>
            </a:r>
          </a:p>
          <a:p>
            <a:endParaRPr lang="en-US" dirty="0" smtClean="0">
              <a:latin typeface="+mn-lt"/>
              <a:sym typeface="Georgia" pitchFamily="-7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Key Decision “Tables” In California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399" cy="4724400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marL="88900" indent="0">
              <a:buNone/>
            </a:pPr>
            <a:r>
              <a:rPr lang="en-US" i="1" dirty="0" smtClean="0">
                <a:latin typeface="+mn-lt"/>
                <a:sym typeface="Georgia" pitchFamily="-72" charset="0"/>
              </a:rPr>
              <a:t>Governor’s office and Legislature ---&gt; State statute necessary to establish the Exchange, Medicaid expansion, responsible for costs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EHB benchmark for the Exchange – legislation signed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Prohibition on pre-existing conditions vetoed</a:t>
            </a:r>
          </a:p>
          <a:p>
            <a:r>
              <a:rPr lang="en-US" dirty="0" err="1" smtClean="0">
                <a:latin typeface="+mn-lt"/>
                <a:sym typeface="Georgia" pitchFamily="-72" charset="0"/>
              </a:rPr>
              <a:t>Medi</a:t>
            </a:r>
            <a:r>
              <a:rPr lang="en-US" dirty="0" smtClean="0">
                <a:latin typeface="+mn-lt"/>
                <a:sym typeface="Georgia" pitchFamily="-72" charset="0"/>
              </a:rPr>
              <a:t>-Cal expansion benefits package not completed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Various </a:t>
            </a:r>
            <a:r>
              <a:rPr lang="en-US" dirty="0" err="1" smtClean="0">
                <a:latin typeface="+mn-lt"/>
                <a:sym typeface="Georgia" pitchFamily="-72" charset="0"/>
              </a:rPr>
              <a:t>Medi</a:t>
            </a:r>
            <a:r>
              <a:rPr lang="en-US" dirty="0" smtClean="0">
                <a:latin typeface="+mn-lt"/>
                <a:sym typeface="Georgia" pitchFamily="-72" charset="0"/>
              </a:rPr>
              <a:t>-Cal eligibility and notification legislation passed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Special legislative session called for December for Medicaid expansion</a:t>
            </a:r>
          </a:p>
          <a:p>
            <a:pPr lvl="1"/>
            <a:endParaRPr lang="en-US" dirty="0" smtClean="0">
              <a:latin typeface="+mn-lt"/>
              <a:sym typeface="Georgia" pitchFamily="-72" charset="0"/>
            </a:endParaRPr>
          </a:p>
          <a:p>
            <a:pPr marL="88900" indent="0">
              <a:buNone/>
            </a:pPr>
            <a:r>
              <a:rPr lang="en-US" i="1" dirty="0" smtClean="0">
                <a:latin typeface="+mn-lt"/>
                <a:sym typeface="Georgia" pitchFamily="-72" charset="0"/>
              </a:rPr>
              <a:t>Implementing changes in HIV care delivery system ---&gt; no one currently charged with this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Implementation planning for 2014 hasn’t really begun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Working with State Office of AIDS to take leadership</a:t>
            </a:r>
          </a:p>
          <a:p>
            <a:pPr lvl="1"/>
            <a:r>
              <a:rPr lang="en-US" dirty="0" smtClean="0">
                <a:latin typeface="+mn-lt"/>
                <a:sym typeface="Georgia" pitchFamily="-72" charset="0"/>
              </a:rPr>
              <a:t>They are not currently funded or staffed to take this on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Even less implementation planning has occurred at the local level</a:t>
            </a:r>
            <a:endParaRPr lang="en-US" dirty="0">
              <a:latin typeface="+mn-lt"/>
              <a:sym typeface="Georgi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600" dirty="0" smtClean="0"/>
              <a:t>Health Care Coverage:</a:t>
            </a:r>
            <a:br>
              <a:rPr lang="en-US" sz="3600" dirty="0" smtClean="0"/>
            </a:br>
            <a:r>
              <a:rPr lang="en-US" sz="3600" dirty="0" smtClean="0"/>
              <a:t>HIV/AIDS v. General Population</a:t>
            </a:r>
            <a:endParaRPr lang="en-US" dirty="0"/>
          </a:p>
        </p:txBody>
      </p:sp>
      <p:graphicFrame>
        <p:nvGraphicFramePr>
          <p:cNvPr id="6147" name="Content Placeholder 3"/>
          <p:cNvGraphicFramePr>
            <a:graphicFrameLocks noGrp="1"/>
          </p:cNvGraphicFramePr>
          <p:nvPr>
            <p:ph idx="1"/>
          </p:nvPr>
        </p:nvGraphicFramePr>
        <p:xfrm>
          <a:off x="254000" y="1905000"/>
          <a:ext cx="52070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4" imgW="5206435" imgH="4218798" progId="Excel.Sheet.8">
                  <p:embed/>
                </p:oleObj>
              </mc:Choice>
              <mc:Fallback>
                <p:oleObj r:id="rId4" imgW="5206435" imgH="421879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905000"/>
                        <a:ext cx="52070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Chart 4"/>
          <p:cNvGraphicFramePr>
            <a:graphicFrameLocks/>
          </p:cNvGraphicFramePr>
          <p:nvPr/>
        </p:nvGraphicFramePr>
        <p:xfrm>
          <a:off x="4800600" y="2286000"/>
          <a:ext cx="4648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6" imgW="4365114" imgH="3609145" progId="Excel.Sheet.8">
                  <p:embed/>
                </p:oleObj>
              </mc:Choice>
              <mc:Fallback>
                <p:oleObj r:id="rId6" imgW="4365114" imgH="360914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4648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1200" y="1981200"/>
            <a:ext cx="31242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General Population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876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+mn-lt"/>
                <a:cs typeface="Arial" charset="0"/>
              </a:rPr>
              <a:t>SOURCE: KFF based on Fleishman JA et al., </a:t>
            </a:r>
            <a:r>
              <a:rPr lang="en-US" altLang="ja-JP" sz="1200" i="1" dirty="0">
                <a:latin typeface="+mn-lt"/>
                <a:cs typeface="Arial" charset="0"/>
              </a:rPr>
              <a:t>Hospital and Outpatient Health Services Utilization Among HIV-Infected Adults in Care 2000-2002, Medical Care, Vol 43 No 9, Supplement, September 2005.;  Fleishman JA, Personal Communication, July 2006 and  KFF based on Gebo and Fleishman, In IOM, HIV Screening and Access to Care: Exploring the Impact of Policies on Access to and Provision of HIV Care, 2011.</a:t>
            </a:r>
            <a:endParaRPr lang="en-US" sz="1200" i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Lessons Learned – State Advocacy &amp; Planning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447800"/>
            <a:ext cx="8534399" cy="464820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We have to start now</a:t>
            </a:r>
          </a:p>
          <a:p>
            <a:pPr lvl="1"/>
            <a:r>
              <a:rPr lang="en-US" dirty="0" smtClean="0">
                <a:latin typeface="+mn-lt"/>
              </a:rPr>
              <a:t>We can’t do this alone: essential to partner with other low income and disease specific advocates &amp; state administrators</a:t>
            </a:r>
          </a:p>
          <a:p>
            <a:pPr lvl="1"/>
            <a:r>
              <a:rPr lang="en-US" dirty="0" smtClean="0">
                <a:latin typeface="+mn-lt"/>
              </a:rPr>
              <a:t>We can’t wait for guidance from HRSA, CMS, CCIIO, HHS etc.</a:t>
            </a:r>
          </a:p>
          <a:p>
            <a:r>
              <a:rPr lang="en-US" dirty="0" smtClean="0">
                <a:latin typeface="+mn-lt"/>
              </a:rPr>
              <a:t>There are multiple and interrelated decision “tables” </a:t>
            </a:r>
          </a:p>
          <a:p>
            <a:r>
              <a:rPr lang="en-US" dirty="0" smtClean="0">
                <a:latin typeface="+mn-lt"/>
              </a:rPr>
              <a:t>People with HIV, their providers and advocates will likely not be invited to the discussion</a:t>
            </a:r>
          </a:p>
          <a:p>
            <a:pPr lvl="1"/>
            <a:r>
              <a:rPr lang="en-US" dirty="0" smtClean="0">
                <a:latin typeface="+mn-lt"/>
              </a:rPr>
              <a:t>It won’t always be clear where or how decisions are being made</a:t>
            </a:r>
          </a:p>
          <a:p>
            <a:r>
              <a:rPr lang="en-US" dirty="0" smtClean="0">
                <a:latin typeface="+mn-lt"/>
              </a:rPr>
              <a:t>There is no one person or agency in charge of these changes for people with HIV</a:t>
            </a:r>
          </a:p>
          <a:p>
            <a:pPr lvl="1"/>
            <a:r>
              <a:rPr lang="en-US" dirty="0" smtClean="0">
                <a:latin typeface="+mn-lt"/>
              </a:rPr>
              <a:t>Will require new “roles” for all </a:t>
            </a:r>
          </a:p>
          <a:p>
            <a:pPr lvl="2"/>
            <a:r>
              <a:rPr lang="en-US" dirty="0" smtClean="0">
                <a:latin typeface="+mn-lt"/>
              </a:rPr>
              <a:t>Including people with HIV , advocates, providers, agencies</a:t>
            </a:r>
          </a:p>
          <a:p>
            <a:r>
              <a:rPr lang="en-US" dirty="0" smtClean="0">
                <a:latin typeface="+mn-lt"/>
              </a:rPr>
              <a:t>If one approach doesn’t work try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Lessons Learned – State Advocacy &amp; Planning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88900" indent="0">
              <a:buNone/>
            </a:pPr>
            <a:r>
              <a:rPr lang="en-US" dirty="0" smtClean="0">
                <a:latin typeface="+mj-lt"/>
              </a:rPr>
              <a:t>HIV specific state entities need to be supported in taking on new roles</a:t>
            </a:r>
          </a:p>
          <a:p>
            <a:r>
              <a:rPr lang="en-US" dirty="0" smtClean="0">
                <a:latin typeface="+mj-lt"/>
              </a:rPr>
              <a:t>The voice of people with HIV in state processes</a:t>
            </a:r>
          </a:p>
          <a:p>
            <a:pPr lvl="1"/>
            <a:r>
              <a:rPr lang="en-US" dirty="0" smtClean="0">
                <a:latin typeface="+mj-lt"/>
              </a:rPr>
              <a:t>Medicaid &amp; Exchanges unlikely to have HIV expertise</a:t>
            </a:r>
          </a:p>
          <a:p>
            <a:r>
              <a:rPr lang="en-US" dirty="0" smtClean="0">
                <a:latin typeface="+mj-lt"/>
              </a:rPr>
              <a:t>Collaborate with colleagues in Medicaid services and at the Exchanges</a:t>
            </a:r>
          </a:p>
          <a:p>
            <a:pPr lvl="1"/>
            <a:r>
              <a:rPr lang="en-US" dirty="0" smtClean="0">
                <a:latin typeface="+mj-lt"/>
              </a:rPr>
              <a:t>For most this is a new way of working – breaking thru silos</a:t>
            </a:r>
          </a:p>
          <a:p>
            <a:pPr lvl="1"/>
            <a:r>
              <a:rPr lang="en-US" dirty="0" smtClean="0">
                <a:latin typeface="+mj-lt"/>
              </a:rPr>
              <a:t>Monitor implementation of Medicaid expansion and Exchanges</a:t>
            </a:r>
          </a:p>
          <a:p>
            <a:pPr lvl="2"/>
            <a:r>
              <a:rPr lang="en-US" dirty="0" smtClean="0">
                <a:latin typeface="+mj-lt"/>
              </a:rPr>
              <a:t>Engage with implementation decisions</a:t>
            </a:r>
          </a:p>
          <a:p>
            <a:r>
              <a:rPr lang="en-US" dirty="0" smtClean="0">
                <a:latin typeface="+mj-lt"/>
              </a:rPr>
              <a:t>Develop new programs to secure safe transitions and continuity of quality HIV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  <a:sym typeface="Georgia" pitchFamily="-72" charset="0"/>
              </a:rPr>
              <a:t>Role of Local Communities</a:t>
            </a:r>
          </a:p>
        </p:txBody>
      </p:sp>
      <p:sp>
        <p:nvSpPr>
          <p:cNvPr id="50178" name="Text Placeholder 2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  <a:sym typeface="Georgia" pitchFamily="-72" charset="0"/>
              </a:rPr>
              <a:t>Federal and state agencies will not provide a road map for local areas</a:t>
            </a:r>
          </a:p>
          <a:p>
            <a:r>
              <a:rPr lang="en-US" dirty="0" smtClean="0">
                <a:latin typeface="+mj-lt"/>
                <a:sym typeface="Georgia" pitchFamily="-72" charset="0"/>
              </a:rPr>
              <a:t>Now is the time for everyone to get involved! 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Can’t afford to wait for guidance and answers; have to move forward in spite of unknowns</a:t>
            </a:r>
          </a:p>
          <a:p>
            <a:r>
              <a:rPr lang="en-US" dirty="0" smtClean="0">
                <a:latin typeface="+mj-lt"/>
                <a:sym typeface="Georgia" pitchFamily="-72" charset="0"/>
              </a:rPr>
              <a:t>One example, SF forming a HCR task force – goals: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Develop a transition plan for individual, providers and services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Plan for comprehensive service delivery post transition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Plan for clients left out of health care reform</a:t>
            </a:r>
          </a:p>
          <a:p>
            <a:r>
              <a:rPr lang="en-US" dirty="0" smtClean="0">
                <a:latin typeface="+mj-lt"/>
                <a:sym typeface="Georgia" pitchFamily="-72" charset="0"/>
              </a:rPr>
              <a:t>Be strategic - set purpose and goals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Identify client populations and their needs  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Identify HIV provider needs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Prioritize the most vulnerable clients and/or providers</a:t>
            </a:r>
          </a:p>
          <a:p>
            <a:pPr lvl="1"/>
            <a:endParaRPr lang="en-US" dirty="0" smtClean="0">
              <a:sym typeface="Georgia" pitchFamily="-72" charset="0"/>
            </a:endParaRPr>
          </a:p>
          <a:p>
            <a:endParaRPr lang="en-US" dirty="0" smtClean="0">
              <a:sym typeface="Georgia" pitchFamily="-72" charset="0"/>
            </a:endParaRPr>
          </a:p>
          <a:p>
            <a:endParaRPr lang="en-US" dirty="0">
              <a:sym typeface="Georgi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How HIV Care is Paid For Today &amp;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How It Will Change in 2014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8195884"/>
              </p:ext>
            </p:extLst>
          </p:nvPr>
        </p:nvGraphicFramePr>
        <p:xfrm>
          <a:off x="765048" y="1688407"/>
          <a:ext cx="9144000" cy="498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81631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Notes: Based on Patients with HIV Attending Medical Offices Participating in HIVRN; N=19,235. Medicaid includes those with Medicare coverage. Source: Data from K. </a:t>
            </a:r>
            <a:r>
              <a:rPr lang="en-US" sz="700" dirty="0" err="1" smtClean="0">
                <a:solidFill>
                  <a:schemeClr val="bg1"/>
                </a:solidFill>
              </a:rPr>
              <a:t>Gebo</a:t>
            </a:r>
            <a:r>
              <a:rPr lang="en-US" sz="700" dirty="0" smtClean="0">
                <a:solidFill>
                  <a:schemeClr val="bg1"/>
                </a:solidFill>
              </a:rPr>
              <a:t> and J. Fleishman, in Institute of Medicine, HIV Screening and Access to Care: Exploring the Impact of Policies on Access to and Provision of HIV Care, 2011. Excludes 8% “unknown” </a:t>
            </a:r>
            <a:r>
              <a:rPr lang="en-US" sz="700" dirty="0">
                <a:solidFill>
                  <a:schemeClr val="bg1"/>
                </a:solidFill>
              </a:rPr>
              <a:t>coverage. </a:t>
            </a:r>
          </a:p>
        </p:txBody>
      </p:sp>
      <p:sp>
        <p:nvSpPr>
          <p:cNvPr id="9" name="Up Arrow 8"/>
          <p:cNvSpPr/>
          <p:nvPr/>
        </p:nvSpPr>
        <p:spPr>
          <a:xfrm>
            <a:off x="1823466" y="28956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572256" y="37338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337048" y="221246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What services may be reimbursed by Medicaid or private insurance?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Today – </a:t>
            </a:r>
            <a:r>
              <a:rPr lang="en-US" sz="2400" i="1" dirty="0" smtClean="0"/>
              <a:t>but there may be limits to these services</a:t>
            </a:r>
          </a:p>
          <a:p>
            <a:r>
              <a:rPr lang="en-US" sz="2400" dirty="0" smtClean="0"/>
              <a:t>Mental health </a:t>
            </a:r>
          </a:p>
          <a:p>
            <a:r>
              <a:rPr lang="en-US" sz="2400" dirty="0" smtClean="0"/>
              <a:t>Substance abuse  </a:t>
            </a:r>
          </a:p>
          <a:p>
            <a:r>
              <a:rPr lang="en-US" sz="2400" dirty="0" smtClean="0"/>
              <a:t>Case management or Care coordination</a:t>
            </a:r>
          </a:p>
          <a:p>
            <a:r>
              <a:rPr lang="en-US" sz="2400" dirty="0" smtClean="0"/>
              <a:t>HIV testing</a:t>
            </a:r>
          </a:p>
          <a:p>
            <a:r>
              <a:rPr lang="en-US" sz="2400" dirty="0" smtClean="0"/>
              <a:t>Prevention counseling</a:t>
            </a:r>
          </a:p>
          <a:p>
            <a:pPr>
              <a:buNone/>
            </a:pPr>
            <a:r>
              <a:rPr lang="en-US" i="1" dirty="0" smtClean="0"/>
              <a:t>Perhaps as part of a medical home:</a:t>
            </a:r>
          </a:p>
          <a:p>
            <a:r>
              <a:rPr lang="en-US" sz="2400" dirty="0" smtClean="0"/>
              <a:t>Peer services </a:t>
            </a:r>
          </a:p>
          <a:p>
            <a:r>
              <a:rPr lang="en-US" sz="2400" dirty="0" smtClean="0"/>
              <a:t>Outreach &amp; engagement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514600"/>
            <a:ext cx="4038600" cy="2819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But advocacy, </a:t>
            </a:r>
            <a:r>
              <a:rPr lang="en-US" sz="2700" dirty="0" smtClean="0">
                <a:solidFill>
                  <a:schemeClr val="bg1"/>
                </a:solidFill>
              </a:rPr>
              <a:t>agency infrastructure, program development and possibly new certifications will be needed to ensure ASOs  get reimbursed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72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dirty="0" smtClean="0"/>
              <a:t>Questions about How Ryan White will integrate with other payers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4925693"/>
              </p:ext>
            </p:extLst>
          </p:nvPr>
        </p:nvGraphicFramePr>
        <p:xfrm>
          <a:off x="301625" y="1447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858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Resources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7175"/>
            <a:ext cx="3809999" cy="4572000"/>
          </a:xfrm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419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hlinkClick r:id="rId3"/>
              </a:rPr>
              <a:t>www.statereforum.org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Health Access</a:t>
            </a:r>
          </a:p>
          <a:p>
            <a:pPr lvl="1"/>
            <a:r>
              <a:rPr lang="en-US" sz="2400" dirty="0" smtClean="0">
                <a:hlinkClick r:id="rId4"/>
              </a:rPr>
              <a:t>www.health-access.org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Center for Budget and Policy Priorities</a:t>
            </a:r>
          </a:p>
          <a:p>
            <a:pPr lvl="1"/>
            <a:r>
              <a:rPr lang="en-US" sz="2400" dirty="0" smtClean="0">
                <a:hlinkClick r:id="rId5"/>
              </a:rPr>
              <a:t>www.cbpp.org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Treatment Access Expansion Project – </a:t>
            </a:r>
            <a:r>
              <a:rPr lang="en-US" sz="2400" dirty="0" smtClean="0">
                <a:hlinkClick r:id="rId6"/>
              </a:rPr>
              <a:t>www.taepusa.org</a:t>
            </a:r>
            <a:r>
              <a:rPr lang="en-US" sz="2400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Families USA – </a:t>
            </a:r>
            <a:r>
              <a:rPr lang="en-US" sz="2400" dirty="0" smtClean="0">
                <a:hlinkClick r:id="rId7"/>
              </a:rPr>
              <a:t>www.familiesusa.org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National Health Law Program – </a:t>
            </a:r>
            <a:r>
              <a:rPr lang="en-US" sz="2400" dirty="0" smtClean="0">
                <a:hlinkClick r:id="rId8"/>
              </a:rPr>
              <a:t>www.nhelp.org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301625" y="341135"/>
            <a:ext cx="8534399" cy="64629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1E1E1"/>
              </a:buClr>
              <a:buSzPct val="25000"/>
              <a:buFont typeface="Georgia"/>
              <a:buNone/>
            </a:pPr>
            <a:r>
              <a:rPr lang="x-none" sz="36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Health Care Reform Planning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sz="quarter" idx="1"/>
          </p:nvPr>
        </p:nvSpPr>
        <p:spPr>
          <a:xfrm>
            <a:off x="301625" y="1527175"/>
            <a:ext cx="8504236" cy="3190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buClr>
                <a:schemeClr val="dk1"/>
              </a:buClr>
              <a:buSzPct val="25000"/>
              <a:buFont typeface="Georgia"/>
              <a:buNone/>
            </a:pPr>
            <a:r>
              <a:rPr lang="x-none" sz="2700" b="0" i="0" u="none" strike="noStrike" cap="none" baseline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we wait for governments, it’ll</a:t>
            </a:r>
            <a:r>
              <a:rPr lang="en-US" sz="27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be too little, too late. If we act as individuals, it’ll be too little. But if we act as communities, it might just be enough, just in time</a:t>
            </a:r>
            <a:r>
              <a:rPr lang="x-none" sz="2800" b="0" i="0" u="none" strike="noStrike" cap="none" baseline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.”</a:t>
            </a:r>
            <a:endParaRPr lang="x-none"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50000"/>
              </a:lnSpc>
              <a:buClr>
                <a:schemeClr val="dk1"/>
              </a:buClr>
              <a:buSzPct val="25000"/>
              <a:buFont typeface="Georgia"/>
              <a:buNone/>
            </a:pPr>
            <a:r>
              <a:rPr lang="en-US" sz="2800" dirty="0" smtClean="0"/>
              <a:t>Transition network </a:t>
            </a:r>
            <a:endParaRPr lang="x-none"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x-none"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4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5976" r="13906" b="29268"/>
          <a:stretch/>
        </p:blipFill>
        <p:spPr bwMode="auto">
          <a:xfrm>
            <a:off x="0" y="232410"/>
            <a:ext cx="9029700" cy="513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Anne Donnelly, Project </a:t>
            </a:r>
            <a:r>
              <a:rPr lang="en-US" sz="2400" b="1" dirty="0"/>
              <a:t>Inform</a:t>
            </a:r>
          </a:p>
          <a:p>
            <a:pPr marL="0" indent="0" algn="ctr">
              <a:buNone/>
            </a:pPr>
            <a:r>
              <a:rPr lang="en-US" sz="2400" b="1" dirty="0" err="1" smtClean="0"/>
              <a:t>Ph</a:t>
            </a:r>
            <a:r>
              <a:rPr lang="en-US" sz="2400" b="1" dirty="0" smtClean="0"/>
              <a:t> 415.558.8669x208 </a:t>
            </a:r>
            <a:r>
              <a:rPr lang="en-US" sz="2400" b="1" u="sng" dirty="0" smtClean="0">
                <a:hlinkClick r:id="rId3"/>
              </a:rPr>
              <a:t>adonnelly@projectinform.org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u="sng" dirty="0" smtClean="0"/>
          </a:p>
          <a:p>
            <a:pPr marL="0" indent="0" algn="ctr">
              <a:buNone/>
            </a:pPr>
            <a:r>
              <a:rPr lang="en-US" sz="2400" b="1" dirty="0" smtClean="0"/>
              <a:t>Robert Greenwald, Treatment Access Expansion Project</a:t>
            </a:r>
            <a:br>
              <a:rPr lang="en-US" sz="2400" b="1" dirty="0" smtClean="0"/>
            </a:br>
            <a:r>
              <a:rPr lang="en-US" sz="2400" b="1" dirty="0" err="1" smtClean="0"/>
              <a:t>Ph</a:t>
            </a:r>
            <a:r>
              <a:rPr lang="en-US" sz="2400" b="1" dirty="0" smtClean="0"/>
              <a:t> (617</a:t>
            </a:r>
            <a:r>
              <a:rPr lang="en-US" sz="2400" b="1" dirty="0"/>
              <a:t>) </a:t>
            </a:r>
            <a:r>
              <a:rPr lang="en-US" sz="2400" b="1" dirty="0" smtClean="0"/>
              <a:t>390-2584 </a:t>
            </a:r>
            <a:r>
              <a:rPr lang="en-US" sz="2400" b="1" u="sng" dirty="0" smtClean="0">
                <a:hlinkClick r:id="rId4"/>
              </a:rPr>
              <a:t>rgreenwa@law.harvard.edu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smtClean="0"/>
              <a:t>Andrea Weddle, HIV Medicine Association</a:t>
            </a:r>
          </a:p>
          <a:p>
            <a:pPr marL="0" indent="0" algn="ctr">
              <a:buNone/>
            </a:pPr>
            <a:r>
              <a:rPr lang="en-US" sz="2400" b="1" dirty="0" err="1" smtClean="0"/>
              <a:t>Ph</a:t>
            </a:r>
            <a:r>
              <a:rPr lang="en-US" sz="2400" b="1" dirty="0" smtClean="0"/>
              <a:t> (703) 299-0915 aweddle@hivma.org</a:t>
            </a:r>
          </a:p>
          <a:p>
            <a:pPr marL="0" indent="0" algn="ctr">
              <a:buNone/>
            </a:pPr>
            <a:r>
              <a:rPr lang="en-US" sz="2400" b="1" dirty="0"/>
              <a:t>  </a:t>
            </a:r>
          </a:p>
        </p:txBody>
      </p:sp>
      <p:pic>
        <p:nvPicPr>
          <p:cNvPr id="1026" name="Picture 2" descr="C:\Users\aweddle\AppData\Local\Microsoft\Windows\Temporary Internet Files\Content.IE5\DU7OJY8P\MC90043151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3"/>
          <p:cNvGraphicFramePr>
            <a:graphicFrameLocks/>
          </p:cNvGraphicFramePr>
          <p:nvPr/>
        </p:nvGraphicFramePr>
        <p:xfrm>
          <a:off x="-50800" y="863600"/>
          <a:ext cx="9245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art" r:id="rId4" imgW="9242337" imgH="5054022" progId="Excel.Sheet.8">
                  <p:embed/>
                </p:oleObj>
              </mc:Choice>
              <mc:Fallback>
                <p:oleObj name="Chart" r:id="rId4" imgW="9242337" imgH="505402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863600"/>
                        <a:ext cx="92456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9050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2003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5908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2004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2766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2005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0386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2006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48006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2007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54864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2008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1219200" y="571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2002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0" y="5995988"/>
            <a:ext cx="914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Sources: “Estimated Number of Persons Living with AIDS,” Centers for Disease Control and Prevention, </a:t>
            </a:r>
            <a:r>
              <a:rPr lang="en-US" sz="1000">
                <a:latin typeface="Calibri" pitchFamily="34" charset="0"/>
                <a:hlinkClick r:id="rId6"/>
              </a:rPr>
              <a:t>http://www.cdc.gov/hiv/topics/surveillance/resources/reports/2007report/table12.htm</a:t>
            </a:r>
            <a:r>
              <a:rPr lang="en-US" sz="1000">
                <a:latin typeface="Calibri" pitchFamily="34" charset="0"/>
              </a:rPr>
              <a:t>; Ryan White Appropriations History, Heath Resources and Services Administration, </a:t>
            </a:r>
            <a:r>
              <a:rPr lang="en-US" sz="1000">
                <a:latin typeface="Calibri" pitchFamily="34" charset="0"/>
                <a:hlinkClick r:id="rId7"/>
              </a:rPr>
              <a:t>ftp://ftp.hrsa.gov/hab/fundinghis06.xls</a:t>
            </a:r>
            <a:r>
              <a:rPr lang="en-US" sz="1000">
                <a:latin typeface="Calibri" pitchFamily="34" charset="0"/>
              </a:rPr>
              <a:t>. Inflation calculated using </a:t>
            </a:r>
            <a:r>
              <a:rPr lang="en-US" sz="1000">
                <a:latin typeface="Calibri" pitchFamily="34" charset="0"/>
                <a:hlinkClick r:id="rId8"/>
              </a:rPr>
              <a:t>http://www.usinflationcalculator.com</a:t>
            </a:r>
            <a:r>
              <a:rPr lang="en-US" sz="1000">
                <a:latin typeface="Calibri" pitchFamily="34" charset="0"/>
              </a:rPr>
              <a:t>; </a:t>
            </a:r>
            <a:r>
              <a:rPr lang="en-US" sz="1000">
                <a:latin typeface="Calibri" pitchFamily="34" charset="0"/>
                <a:hlinkClick r:id="rId9"/>
              </a:rPr>
              <a:t>www.cdc.gov/hiv/surveillance/resources/reports/2009report/pdf/table16a.pdf</a:t>
            </a:r>
            <a:r>
              <a:rPr lang="en-US" sz="1000">
                <a:latin typeface="Calibri" pitchFamily="34" charset="0"/>
              </a:rPr>
              <a:t>; “Funding, FY2007-FY2010 Appropriations by Program, hab.hrsa.gov/reports/funding.html</a:t>
            </a:r>
          </a:p>
          <a:p>
            <a:pPr eaLnBrk="1" hangingPunct="1"/>
            <a:endParaRPr lang="en-US" sz="1000"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152400"/>
            <a:ext cx="88392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Ryan White Program Not Keeping Pace with Increased Need</a:t>
            </a: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1219200" y="762000"/>
            <a:ext cx="739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Number of People Living with AIDS in the US vs. Ryan White Funding (adjusted for inflation)</a:t>
            </a:r>
          </a:p>
        </p:txBody>
      </p:sp>
    </p:spTree>
    <p:extLst>
      <p:ext uri="{BB962C8B-B14F-4D97-AF65-F5344CB8AC3E}">
        <p14:creationId xmlns:p14="http://schemas.microsoft.com/office/powerpoint/2010/main" val="674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7162800" cy="8382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cap="flat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Number of Uninsured Americans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38200" y="6019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i="1">
                <a:latin typeface="Calibri" pitchFamily="34" charset="0"/>
              </a:rPr>
              <a:t>Sources: Center on Budget Policies and Priorities, The Number of Uninsured Americans is at an All-Time High (2006), Kaiser Family Foundation, The Uninsured: A Primer (2010).</a:t>
            </a:r>
            <a:endParaRPr lang="en-US" sz="2400" i="1">
              <a:latin typeface="Calibri" pitchFamily="34" charset="0"/>
            </a:endParaRPr>
          </a:p>
        </p:txBody>
      </p:sp>
      <p:graphicFrame>
        <p:nvGraphicFramePr>
          <p:cNvPr id="8196" name="Chart 7"/>
          <p:cNvGraphicFramePr>
            <a:graphicFrameLocks/>
          </p:cNvGraphicFramePr>
          <p:nvPr/>
        </p:nvGraphicFramePr>
        <p:xfrm>
          <a:off x="1524000" y="1981200"/>
          <a:ext cx="6096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Worksheet" r:id="rId4" imgW="6096000" imgH="3657600" progId="Excel.Sheet.8">
                  <p:embed/>
                </p:oleObj>
              </mc:Choice>
              <mc:Fallback>
                <p:oleObj name="Worksheet" r:id="rId4" imgW="6096000" imgH="36576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096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1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8382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Where We Are Going: Key ACA Reforms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/>
              <a:t>Improves Medicaid</a:t>
            </a:r>
            <a:r>
              <a:rPr lang="en-US" sz="2400" dirty="0" smtClean="0"/>
              <a:t>: Expands eligibility (</a:t>
            </a:r>
            <a:r>
              <a:rPr lang="en-US" sz="2400" u="sng" dirty="0" smtClean="0">
                <a:solidFill>
                  <a:srgbClr val="FF0000"/>
                </a:solidFill>
              </a:rPr>
              <a:t>optional</a:t>
            </a:r>
            <a:r>
              <a:rPr lang="en-US" sz="2400" dirty="0" smtClean="0"/>
              <a:t>); provides essential health benefits (EHB) (</a:t>
            </a:r>
            <a:r>
              <a:rPr lang="en-US" sz="2400" u="sng" dirty="0" smtClean="0">
                <a:solidFill>
                  <a:srgbClr val="FF0000"/>
                </a:solidFill>
              </a:rPr>
              <a:t>varies by state</a:t>
            </a:r>
            <a:r>
              <a:rPr lang="en-US" sz="2400" dirty="0" smtClean="0"/>
              <a:t>); improves reimbursement for PCPs (</a:t>
            </a:r>
            <a:r>
              <a:rPr lang="en-US" sz="2400" dirty="0" smtClean="0">
                <a:solidFill>
                  <a:srgbClr val="FF0000"/>
                </a:solidFill>
              </a:rPr>
              <a:t>only 2013-14</a:t>
            </a:r>
            <a:r>
              <a:rPr lang="en-US" sz="2400" dirty="0" smtClean="0"/>
              <a:t>); includes health home (</a:t>
            </a:r>
            <a:r>
              <a:rPr lang="en-US" sz="2400" u="sng" dirty="0" smtClean="0">
                <a:solidFill>
                  <a:srgbClr val="FF0000"/>
                </a:solidFill>
              </a:rPr>
              <a:t>optional</a:t>
            </a:r>
            <a:r>
              <a:rPr lang="en-US" sz="2400" dirty="0" smtClean="0"/>
              <a:t>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 smtClean="0"/>
              <a:t>Creates Private Insurance Exchanges </a:t>
            </a:r>
            <a:r>
              <a:rPr lang="en-US" sz="2400" dirty="0" smtClean="0"/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varies by state</a:t>
            </a:r>
            <a:r>
              <a:rPr lang="en-US" sz="2400" dirty="0" smtClean="0"/>
              <a:t>): Provides subsidies up to 400%FPL; eliminates premiums based on health/gender; and includes EHB (</a:t>
            </a:r>
            <a:r>
              <a:rPr lang="en-US" sz="2400" u="sng" dirty="0" smtClean="0">
                <a:solidFill>
                  <a:srgbClr val="FF0000"/>
                </a:solidFill>
              </a:rPr>
              <a:t>varies by state</a:t>
            </a:r>
            <a:r>
              <a:rPr lang="en-US" sz="2400" dirty="0" smtClean="0"/>
              <a:t>)</a:t>
            </a:r>
            <a:endParaRPr lang="en-US" sz="8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/>
              <a:t>Increases Access to Medicare Rx</a:t>
            </a:r>
            <a:r>
              <a:rPr lang="en-US" sz="2400" dirty="0" smtClean="0"/>
              <a:t>: 50% discount on brand-name drugs;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donut hole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phased-out; </a:t>
            </a:r>
            <a:r>
              <a:rPr lang="en-US" sz="2400" dirty="0" smtClean="0"/>
              <a:t>ADAP counts toward </a:t>
            </a:r>
            <a:r>
              <a:rPr lang="en-US" sz="2400" dirty="0" err="1" smtClean="0"/>
              <a:t>TrOOP</a:t>
            </a:r>
            <a:endParaRPr lang="en-US" sz="800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/>
              <a:t>Reduces Discriminatory Private Insurance Practices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Eliminates pre-existing condition exclusions; lifetime and annual caps; promotes continuity of coverage</a:t>
            </a:r>
            <a:endParaRPr lang="en-US" sz="800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Invests in Prevention, Wellness, Workforce and Innovation: </a:t>
            </a:r>
            <a:r>
              <a:rPr lang="en-US" sz="2400" dirty="0" smtClean="0"/>
              <a:t>Creates Prevention and Public Health Fund; funds CHCs; provides free preventive services (</a:t>
            </a:r>
            <a:r>
              <a:rPr lang="en-US" sz="2400" u="sng" dirty="0" smtClean="0">
                <a:solidFill>
                  <a:srgbClr val="FF0000"/>
                </a:solidFill>
              </a:rPr>
              <a:t>optional for Medicaid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endParaRPr lang="en-US" sz="2400" b="1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sz="2400" b="1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5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2766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1000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	Massachusetts as a Case Study of 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Successful Health Reform Implementation</a:t>
            </a:r>
          </a:p>
          <a:p>
            <a:endParaRPr lang="en-US" dirty="0" smtClean="0"/>
          </a:p>
        </p:txBody>
      </p:sp>
      <p:pic>
        <p:nvPicPr>
          <p:cNvPr id="10243" name="Picture 4" descr="health%20wellness%20articles%20-%20apple%20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Massachusetts:  A Post Health Care Reform 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State in a Pre-Reform Country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5029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en-US" sz="2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Expanded Medicaid coverage to pre-disabled people living with HIV with an income up to 200% FPL (2001)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13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Enacted private health insurance reform (“</a:t>
            </a:r>
            <a:r>
              <a:rPr lang="en-US" sz="2800" dirty="0" err="1" smtClean="0"/>
              <a:t>RomneyCare</a:t>
            </a:r>
            <a:r>
              <a:rPr lang="en-US" sz="2800" dirty="0" smtClean="0"/>
              <a:t>”) with a heavily subsidized insurance plan for those with income up to 300% FPL (2006)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300" dirty="0" smtClean="0"/>
          </a:p>
          <a:p>
            <a:pPr>
              <a:defRPr/>
            </a:pPr>
            <a:r>
              <a:rPr lang="en-US" sz="2800" dirty="0" smtClean="0">
                <a:cs typeface="Calibri" pitchFamily="34" charset="0"/>
              </a:rPr>
              <a:t>Re-tooled Ryan White Program </a:t>
            </a:r>
          </a:p>
          <a:p>
            <a:pPr lvl="1">
              <a:defRPr/>
            </a:pPr>
            <a:r>
              <a:rPr lang="en-US" dirty="0" smtClean="0">
                <a:cs typeface="Calibri" pitchFamily="34" charset="0"/>
              </a:rPr>
              <a:t>ADAP funding largely spent on insurance not Rx (2006) </a:t>
            </a:r>
          </a:p>
          <a:p>
            <a:pPr lvl="1">
              <a:defRPr/>
            </a:pPr>
            <a:r>
              <a:rPr lang="en-US" dirty="0" smtClean="0">
                <a:cs typeface="Calibri" pitchFamily="34" charset="0"/>
              </a:rPr>
              <a:t>Ryan White Program 75/25 rule waived to allow for increased support of  essential support services (2007)</a:t>
            </a:r>
          </a:p>
          <a:p>
            <a:pPr lvl="1">
              <a:defRPr/>
            </a:pPr>
            <a:r>
              <a:rPr lang="en-US" dirty="0" smtClean="0">
                <a:cs typeface="Calibri" pitchFamily="34" charset="0"/>
              </a:rPr>
              <a:t>Maintaining unrestricted formulary and 500% FPL eligibility (2006 - present)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50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2482</Words>
  <Application>Microsoft Office PowerPoint</Application>
  <PresentationFormat>On-screen Show (4:3)</PresentationFormat>
  <Paragraphs>417</Paragraphs>
  <Slides>49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Office Theme</vt:lpstr>
      <vt:lpstr>Microsoft Excel 97-2003 Worksheet</vt:lpstr>
      <vt:lpstr>Chart</vt:lpstr>
      <vt:lpstr>Worksheet</vt:lpstr>
      <vt:lpstr>Microsoft Excel Chart</vt:lpstr>
      <vt:lpstr>Improving Accessing to HIV Care through Health Care Reform</vt:lpstr>
      <vt:lpstr>PowerPoint Presentation</vt:lpstr>
      <vt:lpstr>Where We Are: Status Quo = Access to Care Crisis</vt:lpstr>
      <vt:lpstr>Health Care Coverage: HIV/AIDS v. General Population</vt:lpstr>
      <vt:lpstr>PowerPoint Presentation</vt:lpstr>
      <vt:lpstr>  Number of Uninsured Americans  </vt:lpstr>
      <vt:lpstr> Where We Are Going: Key ACA Reforms </vt:lpstr>
      <vt:lpstr>PowerPoint Presentation</vt:lpstr>
      <vt:lpstr>Massachusetts:  A Post Health Care Reform  State in a Pre-Reform Country</vt:lpstr>
      <vt:lpstr>Massachusetts’ Successful Reform Implementation Improves Health Outcomes and Meets NHAS Goals</vt:lpstr>
      <vt:lpstr>MA Reform Demonstrates Successful Implementation Reduces New Infections and AIDS Mortality</vt:lpstr>
      <vt:lpstr>MA Reform Demonstrates Successful Implementation Reduces Costs</vt:lpstr>
      <vt:lpstr>ADAP Utilization:  A Post Reform State Needs Full RWP Funding </vt:lpstr>
      <vt:lpstr>Part 2: ACA federal implementation Update</vt:lpstr>
      <vt:lpstr>   The Decision: In Brief</vt:lpstr>
      <vt:lpstr>The Impact of the Decision: Estimated Coverage in 2022 In Millions</vt:lpstr>
      <vt:lpstr> Undocumented  Immigrants Left Out </vt:lpstr>
      <vt:lpstr>Key Implementation Issues</vt:lpstr>
      <vt:lpstr> Medicaid Expansion Update </vt:lpstr>
      <vt:lpstr>Medicaid Expansion: Where Do the States Stand?</vt:lpstr>
      <vt:lpstr>Income Status of Individuals Who Receive  Ryan White-funded Services  </vt:lpstr>
      <vt:lpstr>Medicaid Expansion: Estimated Increase in Enrollment by State</vt:lpstr>
      <vt:lpstr>Medicaid Expansion: Estimated Increase in State Spending </vt:lpstr>
      <vt:lpstr> Making the Expansion Work: Medicaid Primary Care Rate Increase in 2013 &amp; 2014 </vt:lpstr>
      <vt:lpstr>Essential Health Benefits </vt:lpstr>
      <vt:lpstr>Ryan White Core Services vs. EHB  </vt:lpstr>
      <vt:lpstr>State Benchmark Selections</vt:lpstr>
      <vt:lpstr>New Preventive Services Benefits – Effective in New Plans August 2012</vt:lpstr>
      <vt:lpstr>Affordability  </vt:lpstr>
      <vt:lpstr>PowerPoint Presentation</vt:lpstr>
      <vt:lpstr>The Role of the Exchanges:  Federal Rules</vt:lpstr>
      <vt:lpstr>State Exchange Activity</vt:lpstr>
      <vt:lpstr>Medicaid Health Homes</vt:lpstr>
      <vt:lpstr>Part 3: Keys to Success:  Lessons learned from California</vt:lpstr>
      <vt:lpstr>Three Top CA Advocacy Priorities</vt:lpstr>
      <vt:lpstr>Local Community Involvement &amp; Preparation</vt:lpstr>
      <vt:lpstr>Key Decision “Tables” In California</vt:lpstr>
      <vt:lpstr>Key Decision “Tables” In California</vt:lpstr>
      <vt:lpstr>Key Decision “Tables” In California</vt:lpstr>
      <vt:lpstr>Lessons Learned – State Advocacy &amp; Planning</vt:lpstr>
      <vt:lpstr>Lessons Learned – State Advocacy &amp; Planning</vt:lpstr>
      <vt:lpstr>Role of Local Communities</vt:lpstr>
      <vt:lpstr>How HIV Care is Paid For Today &amp;  How It Will Change in 2014</vt:lpstr>
      <vt:lpstr>What services may be reimbursed by Medicaid or private insurance?</vt:lpstr>
      <vt:lpstr>Questions about How Ryan White will integrate with other payers</vt:lpstr>
      <vt:lpstr>Resources</vt:lpstr>
      <vt:lpstr>Health Care Reform Planning</vt:lpstr>
      <vt:lpstr>PowerPoint Presentation</vt:lpstr>
      <vt:lpstr>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Reform</dc:title>
  <dc:creator>Andrea</dc:creator>
  <cp:lastModifiedBy>Weddle, Andrea</cp:lastModifiedBy>
  <cp:revision>81</cp:revision>
  <cp:lastPrinted>2012-09-13T12:57:36Z</cp:lastPrinted>
  <dcterms:created xsi:type="dcterms:W3CDTF">2012-09-08T20:49:28Z</dcterms:created>
  <dcterms:modified xsi:type="dcterms:W3CDTF">2012-10-17T16:40:41Z</dcterms:modified>
</cp:coreProperties>
</file>