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2.xml" ContentType="application/vnd.openxmlformats-officedocument.presentationml.slide+xml"/>
  <Override PartName="/ppt/slides/slide37.xml" ContentType="application/vnd.openxmlformats-officedocument.presentationml.slide+xml"/>
  <Override PartName="/ppt/slides/slide39.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38.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301" r:id="rId2"/>
    <p:sldId id="302" r:id="rId3"/>
    <p:sldId id="303" r:id="rId4"/>
    <p:sldId id="300" r:id="rId5"/>
    <p:sldId id="304" r:id="rId6"/>
    <p:sldId id="283" r:id="rId7"/>
    <p:sldId id="282" r:id="rId8"/>
    <p:sldId id="284" r:id="rId9"/>
    <p:sldId id="298" r:id="rId10"/>
    <p:sldId id="285" r:id="rId11"/>
    <p:sldId id="287" r:id="rId12"/>
    <p:sldId id="299" r:id="rId13"/>
    <p:sldId id="288" r:id="rId14"/>
    <p:sldId id="286" r:id="rId15"/>
    <p:sldId id="289" r:id="rId16"/>
    <p:sldId id="256" r:id="rId17"/>
    <p:sldId id="258" r:id="rId18"/>
    <p:sldId id="266" r:id="rId19"/>
    <p:sldId id="259" r:id="rId20"/>
    <p:sldId id="272" r:id="rId21"/>
    <p:sldId id="260" r:id="rId22"/>
    <p:sldId id="278" r:id="rId23"/>
    <p:sldId id="268" r:id="rId24"/>
    <p:sldId id="280" r:id="rId25"/>
    <p:sldId id="261" r:id="rId26"/>
    <p:sldId id="264" r:id="rId27"/>
    <p:sldId id="265" r:id="rId28"/>
    <p:sldId id="277" r:id="rId29"/>
    <p:sldId id="290" r:id="rId30"/>
    <p:sldId id="291" r:id="rId31"/>
    <p:sldId id="292" r:id="rId32"/>
    <p:sldId id="293" r:id="rId33"/>
    <p:sldId id="294" r:id="rId34"/>
    <p:sldId id="295" r:id="rId35"/>
    <p:sldId id="296" r:id="rId36"/>
    <p:sldId id="297" r:id="rId37"/>
    <p:sldId id="305" r:id="rId38"/>
    <p:sldId id="307" r:id="rId39"/>
    <p:sldId id="306" r:id="rId40"/>
    <p:sldId id="308" r:id="rId4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422" y="-5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7CE8182-CC26-49AE-82B7-A501663F1AF1}" type="datetimeFigureOut">
              <a:rPr lang="en-US" smtClean="0"/>
              <a:t>10/15/2012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0004A0C-5EE5-42C4-AC96-39B75D568BC2}"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CE8182-CC26-49AE-82B7-A501663F1AF1}" type="datetimeFigureOut">
              <a:rPr lang="en-US" smtClean="0"/>
              <a:t>10/15/2012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004A0C-5EE5-42C4-AC96-39B75D568B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CE8182-CC26-49AE-82B7-A501663F1AF1}" type="datetimeFigureOut">
              <a:rPr lang="en-US" smtClean="0"/>
              <a:t>10/15/2012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004A0C-5EE5-42C4-AC96-39B75D568BC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CE8182-CC26-49AE-82B7-A501663F1AF1}" type="datetimeFigureOut">
              <a:rPr lang="en-US" smtClean="0"/>
              <a:t>10/15/2012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004A0C-5EE5-42C4-AC96-39B75D568BC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7CE8182-CC26-49AE-82B7-A501663F1AF1}" type="datetimeFigureOut">
              <a:rPr lang="en-US" smtClean="0"/>
              <a:t>10/15/2012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004A0C-5EE5-42C4-AC96-39B75D568BC2}"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7CE8182-CC26-49AE-82B7-A501663F1AF1}" type="datetimeFigureOut">
              <a:rPr lang="en-US" smtClean="0"/>
              <a:t>10/15/2012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0004A0C-5EE5-42C4-AC96-39B75D568BC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7CE8182-CC26-49AE-82B7-A501663F1AF1}" type="datetimeFigureOut">
              <a:rPr lang="en-US" smtClean="0"/>
              <a:t>10/15/2012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0004A0C-5EE5-42C4-AC96-39B75D568BC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7CE8182-CC26-49AE-82B7-A501663F1AF1}" type="datetimeFigureOut">
              <a:rPr lang="en-US" smtClean="0"/>
              <a:t>10/15/2012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0004A0C-5EE5-42C4-AC96-39B75D568BC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7CE8182-CC26-49AE-82B7-A501663F1AF1}" type="datetimeFigureOut">
              <a:rPr lang="en-US" smtClean="0"/>
              <a:t>10/15/2012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0004A0C-5EE5-42C4-AC96-39B75D568BC2}"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7CE8182-CC26-49AE-82B7-A501663F1AF1}" type="datetimeFigureOut">
              <a:rPr lang="en-US" smtClean="0"/>
              <a:t>10/15/2012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0004A0C-5EE5-42C4-AC96-39B75D568BC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7CE8182-CC26-49AE-82B7-A501663F1AF1}" type="datetimeFigureOut">
              <a:rPr lang="en-US" smtClean="0"/>
              <a:t>10/15/2012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0004A0C-5EE5-42C4-AC96-39B75D568BC2}"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7CE8182-CC26-49AE-82B7-A501663F1AF1}" type="datetimeFigureOut">
              <a:rPr lang="en-US" smtClean="0"/>
              <a:t>10/15/2012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0004A0C-5EE5-42C4-AC96-39B75D568BC2}"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432816"/>
            <a:ext cx="7406640" cy="1853184"/>
          </a:xfrm>
        </p:spPr>
        <p:txBody>
          <a:bodyPr>
            <a:normAutofit/>
          </a:bodyPr>
          <a:lstStyle/>
          <a:p>
            <a:r>
              <a:rPr lang="en-US" dirty="0" smtClean="0"/>
              <a:t>Minority AIDS Initiative</a:t>
            </a:r>
            <a:br>
              <a:rPr lang="en-US" dirty="0" smtClean="0"/>
            </a:br>
            <a:r>
              <a:rPr lang="en-US" dirty="0" smtClean="0"/>
              <a:t>Peer Re-Engagement Project</a:t>
            </a:r>
            <a:endParaRPr lang="en-US" dirty="0"/>
          </a:p>
        </p:txBody>
      </p:sp>
      <p:sp>
        <p:nvSpPr>
          <p:cNvPr id="3" name="Subtitle 2"/>
          <p:cNvSpPr>
            <a:spLocks noGrp="1"/>
          </p:cNvSpPr>
          <p:nvPr>
            <p:ph type="subTitle" idx="1"/>
          </p:nvPr>
        </p:nvSpPr>
        <p:spPr>
          <a:xfrm>
            <a:off x="1143000" y="3200400"/>
            <a:ext cx="7848600" cy="2133600"/>
          </a:xfrm>
        </p:spPr>
        <p:txBody>
          <a:bodyPr>
            <a:normAutofit/>
          </a:bodyPr>
          <a:lstStyle/>
          <a:p>
            <a:r>
              <a:rPr lang="en-US" sz="2200" dirty="0" smtClean="0"/>
              <a:t>Nancy Daniels, PATH Center</a:t>
            </a:r>
          </a:p>
          <a:p>
            <a:r>
              <a:rPr lang="en-US" sz="2200" dirty="0" smtClean="0"/>
              <a:t>Carmen Rivera, PR </a:t>
            </a:r>
            <a:r>
              <a:rPr lang="en-US" sz="2200" dirty="0" err="1" smtClean="0"/>
              <a:t>CoNCRA</a:t>
            </a:r>
            <a:endParaRPr lang="en-US" sz="2200" dirty="0" smtClean="0"/>
          </a:p>
          <a:p>
            <a:r>
              <a:rPr lang="en-US" sz="2200" dirty="0" smtClean="0"/>
              <a:t>Patty Valdez, Care Resource</a:t>
            </a:r>
          </a:p>
          <a:p>
            <a:r>
              <a:rPr lang="en-US" sz="2200" dirty="0" smtClean="0"/>
              <a:t>Mariana Sarango, Boston University School of Public Health</a:t>
            </a:r>
            <a:endParaRPr lang="en-US" sz="2200" dirty="0"/>
          </a:p>
        </p:txBody>
      </p:sp>
    </p:spTree>
    <p:extLst>
      <p:ext uri="{BB962C8B-B14F-4D97-AF65-F5344CB8AC3E}">
        <p14:creationId xmlns:p14="http://schemas.microsoft.com/office/powerpoint/2010/main" val="3701979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Training</a:t>
            </a:r>
            <a:endParaRPr lang="en-US" dirty="0"/>
          </a:p>
        </p:txBody>
      </p:sp>
      <p:sp>
        <p:nvSpPr>
          <p:cNvPr id="3" name="Content Placeholder 2"/>
          <p:cNvSpPr>
            <a:spLocks noGrp="1"/>
          </p:cNvSpPr>
          <p:nvPr>
            <p:ph idx="1"/>
          </p:nvPr>
        </p:nvSpPr>
        <p:spPr/>
        <p:txBody>
          <a:bodyPr>
            <a:normAutofit fontScale="32500" lnSpcReduction="20000"/>
          </a:bodyPr>
          <a:lstStyle/>
          <a:p>
            <a:r>
              <a:rPr lang="en-US" sz="6200" dirty="0" smtClean="0"/>
              <a:t>5 Day Core Competency Training</a:t>
            </a:r>
          </a:p>
          <a:p>
            <a:pPr lvl="1"/>
            <a:r>
              <a:rPr lang="en-US" sz="4500" dirty="0" smtClean="0"/>
              <a:t>Peer Roles</a:t>
            </a:r>
          </a:p>
          <a:p>
            <a:pPr lvl="1"/>
            <a:r>
              <a:rPr lang="en-US" sz="4500" dirty="0" smtClean="0"/>
              <a:t>Peer Communication Skills</a:t>
            </a:r>
          </a:p>
          <a:p>
            <a:pPr lvl="1"/>
            <a:r>
              <a:rPr lang="en-US" sz="4500" dirty="0" smtClean="0"/>
              <a:t>HIV Basics</a:t>
            </a:r>
          </a:p>
          <a:p>
            <a:pPr lvl="1"/>
            <a:r>
              <a:rPr lang="en-US" sz="4500" dirty="0" smtClean="0"/>
              <a:t>HIV Life Cycle</a:t>
            </a:r>
          </a:p>
          <a:p>
            <a:pPr lvl="1"/>
            <a:r>
              <a:rPr lang="en-US" sz="4500" dirty="0" smtClean="0"/>
              <a:t>HIV Medications</a:t>
            </a:r>
          </a:p>
          <a:p>
            <a:pPr lvl="1"/>
            <a:r>
              <a:rPr lang="en-US" sz="4500" dirty="0" smtClean="0"/>
              <a:t>Peer Disclosure and Supporting Clients with Disclosure</a:t>
            </a:r>
          </a:p>
          <a:p>
            <a:pPr lvl="1"/>
            <a:r>
              <a:rPr lang="en-US" sz="4500" dirty="0" smtClean="0"/>
              <a:t>Assessing Adherence</a:t>
            </a:r>
          </a:p>
          <a:p>
            <a:pPr lvl="1"/>
            <a:r>
              <a:rPr lang="en-US" sz="4500" dirty="0" smtClean="0"/>
              <a:t>Drug Resistance</a:t>
            </a:r>
          </a:p>
          <a:p>
            <a:pPr lvl="1"/>
            <a:r>
              <a:rPr lang="en-US" sz="4500" dirty="0" smtClean="0"/>
              <a:t>Understanding Lab Values</a:t>
            </a:r>
          </a:p>
          <a:p>
            <a:pPr lvl="1"/>
            <a:r>
              <a:rPr lang="en-US" sz="4500" dirty="0" smtClean="0"/>
              <a:t>Values and HIV Stigma</a:t>
            </a:r>
          </a:p>
          <a:p>
            <a:pPr lvl="1"/>
            <a:r>
              <a:rPr lang="en-US" sz="4500" dirty="0" smtClean="0"/>
              <a:t>Motivational Interviewing</a:t>
            </a:r>
          </a:p>
          <a:p>
            <a:pPr lvl="1"/>
            <a:r>
              <a:rPr lang="en-US" sz="4500" dirty="0" smtClean="0"/>
              <a:t>Depression and HIV</a:t>
            </a:r>
          </a:p>
          <a:p>
            <a:pPr lvl="1"/>
            <a:r>
              <a:rPr lang="en-US" sz="4500" dirty="0" smtClean="0"/>
              <a:t>Harm Reduction</a:t>
            </a:r>
          </a:p>
          <a:p>
            <a:pPr lvl="1"/>
            <a:r>
              <a:rPr lang="en-US" sz="4500" dirty="0" smtClean="0"/>
              <a:t>Sexual Health</a:t>
            </a:r>
          </a:p>
          <a:p>
            <a:pPr lvl="1"/>
            <a:r>
              <a:rPr lang="en-US" sz="4500" dirty="0" smtClean="0"/>
              <a:t>Documentation</a:t>
            </a:r>
          </a:p>
          <a:p>
            <a:pPr lvl="1"/>
            <a:r>
              <a:rPr lang="en-US" sz="4500" dirty="0" smtClean="0"/>
              <a:t>Confidentiality &amp; Boundaries</a:t>
            </a:r>
          </a:p>
          <a:p>
            <a:pPr lvl="1"/>
            <a:r>
              <a:rPr lang="en-US" sz="4500" dirty="0" smtClean="0"/>
              <a:t>Peer-Case Manager Sessions</a:t>
            </a:r>
          </a:p>
          <a:p>
            <a:pPr lvl="2"/>
            <a:endParaRPr lang="en-US" dirty="0" smtClean="0"/>
          </a:p>
          <a:p>
            <a:pPr lvl="2"/>
            <a:endParaRPr lang="en-US" dirty="0" smtClean="0"/>
          </a:p>
          <a:p>
            <a:pPr lvl="1"/>
            <a:endParaRPr lang="en-US" dirty="0" smtClean="0"/>
          </a:p>
        </p:txBody>
      </p:sp>
    </p:spTree>
    <p:extLst>
      <p:ext uri="{BB962C8B-B14F-4D97-AF65-F5344CB8AC3E}">
        <p14:creationId xmlns:p14="http://schemas.microsoft.com/office/powerpoint/2010/main" val="3828399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2667000"/>
            <a:ext cx="6705600" cy="3810000"/>
          </a:xfrm>
        </p:spPr>
        <p:txBody>
          <a:bodyPr/>
          <a:lstStyle/>
          <a:p>
            <a:pPr marL="0" indent="0" algn="ctr">
              <a:buNone/>
            </a:pPr>
            <a:r>
              <a:rPr lang="en-US" sz="2800" i="1" dirty="0"/>
              <a:t>“The training prepared us for the work that we currently do.  It really prepared us for interacting with clients</a:t>
            </a:r>
            <a:r>
              <a:rPr lang="en-US" sz="2800" i="1" dirty="0" smtClean="0"/>
              <a:t>.”</a:t>
            </a:r>
          </a:p>
          <a:p>
            <a:pPr marL="0" indent="0" algn="ctr">
              <a:buNone/>
            </a:pPr>
            <a:endParaRPr lang="en-US" sz="2800" i="1" dirty="0"/>
          </a:p>
          <a:p>
            <a:pPr marL="0" indent="0" algn="r">
              <a:buNone/>
            </a:pPr>
            <a:r>
              <a:rPr lang="en-US" sz="3000" i="1" dirty="0"/>
              <a:t>	- </a:t>
            </a:r>
            <a:r>
              <a:rPr lang="en-US" sz="3000" dirty="0" smtClean="0"/>
              <a:t>R.E.P. </a:t>
            </a:r>
            <a:r>
              <a:rPr lang="en-US" sz="3000" dirty="0"/>
              <a:t>Peer</a:t>
            </a:r>
            <a:endParaRPr lang="en-US" sz="3000" i="1" dirty="0"/>
          </a:p>
          <a:p>
            <a:pPr marL="0" indent="0">
              <a:buNone/>
            </a:pPr>
            <a:endParaRPr lang="en-US" dirty="0"/>
          </a:p>
        </p:txBody>
      </p:sp>
    </p:spTree>
    <p:extLst>
      <p:ext uri="{BB962C8B-B14F-4D97-AF65-F5344CB8AC3E}">
        <p14:creationId xmlns:p14="http://schemas.microsoft.com/office/powerpoint/2010/main" val="4219221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Hiring Process</a:t>
            </a:r>
          </a:p>
        </p:txBody>
      </p:sp>
      <p:sp>
        <p:nvSpPr>
          <p:cNvPr id="3" name="Content Placeholder 2"/>
          <p:cNvSpPr>
            <a:spLocks noGrp="1"/>
          </p:cNvSpPr>
          <p:nvPr>
            <p:ph idx="1"/>
          </p:nvPr>
        </p:nvSpPr>
        <p:spPr>
          <a:xfrm>
            <a:off x="1371600" y="1676400"/>
            <a:ext cx="7498080" cy="4267200"/>
          </a:xfrm>
        </p:spPr>
        <p:txBody>
          <a:bodyPr>
            <a:noAutofit/>
          </a:bodyPr>
          <a:lstStyle/>
          <a:p>
            <a:r>
              <a:rPr lang="en-US" sz="2800" dirty="0" smtClean="0"/>
              <a:t>Organizational challenges</a:t>
            </a:r>
          </a:p>
          <a:p>
            <a:pPr lvl="1"/>
            <a:r>
              <a:rPr lang="en-US" sz="2400" dirty="0" smtClean="0"/>
              <a:t>Extremely rigorous hiring process at The Brooklyn Hospital Center</a:t>
            </a:r>
          </a:p>
          <a:p>
            <a:pPr lvl="1"/>
            <a:r>
              <a:rPr lang="en-US" sz="2400" dirty="0" smtClean="0"/>
              <a:t>Numerous clearances, background checks, and require absolute transparency about past history</a:t>
            </a:r>
          </a:p>
          <a:p>
            <a:r>
              <a:rPr lang="en-US" sz="2800" dirty="0" smtClean="0"/>
              <a:t>It is important to reassure peers that all staff must go through this process and they can do it too</a:t>
            </a:r>
          </a:p>
          <a:p>
            <a:r>
              <a:rPr lang="en-US" sz="2800" dirty="0" smtClean="0"/>
              <a:t>Should provide support to peers and advocacy on their behalf</a:t>
            </a:r>
            <a:endParaRPr lang="en-US" sz="2800" dirty="0"/>
          </a:p>
        </p:txBody>
      </p:sp>
    </p:spTree>
    <p:extLst>
      <p:ext uri="{BB962C8B-B14F-4D97-AF65-F5344CB8AC3E}">
        <p14:creationId xmlns:p14="http://schemas.microsoft.com/office/powerpoint/2010/main" val="835277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Implementing Peer-Client Sessions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Structured educational sessions, in addition to informal check-ins and support, are the meat and bones of the intervention. The topics covered:</a:t>
            </a:r>
          </a:p>
          <a:p>
            <a:pPr lvl="1"/>
            <a:r>
              <a:rPr lang="en-US" dirty="0"/>
              <a:t>Introduction and </a:t>
            </a:r>
            <a:r>
              <a:rPr lang="en-US" dirty="0" smtClean="0"/>
              <a:t>Assessment </a:t>
            </a:r>
          </a:p>
          <a:p>
            <a:pPr lvl="1"/>
            <a:r>
              <a:rPr lang="en-US" dirty="0" smtClean="0"/>
              <a:t>HIV </a:t>
            </a:r>
            <a:r>
              <a:rPr lang="en-US" dirty="0"/>
              <a:t>transmission &amp; </a:t>
            </a:r>
            <a:r>
              <a:rPr lang="en-US" dirty="0" smtClean="0"/>
              <a:t>Viral </a:t>
            </a:r>
            <a:r>
              <a:rPr lang="en-US" dirty="0"/>
              <a:t>life </a:t>
            </a:r>
            <a:r>
              <a:rPr lang="en-US" dirty="0" smtClean="0"/>
              <a:t>cycle</a:t>
            </a:r>
          </a:p>
          <a:p>
            <a:pPr lvl="1"/>
            <a:r>
              <a:rPr lang="en-US" dirty="0" smtClean="0"/>
              <a:t>Effective </a:t>
            </a:r>
            <a:r>
              <a:rPr lang="en-US" dirty="0"/>
              <a:t>Communication and </a:t>
            </a:r>
            <a:r>
              <a:rPr lang="en-US" dirty="0" smtClean="0"/>
              <a:t>Self-Advocacy</a:t>
            </a:r>
          </a:p>
          <a:p>
            <a:pPr lvl="1"/>
            <a:r>
              <a:rPr lang="en-US" dirty="0" smtClean="0"/>
              <a:t>Understanding </a:t>
            </a:r>
            <a:r>
              <a:rPr lang="en-US" dirty="0"/>
              <a:t>Lab </a:t>
            </a:r>
            <a:r>
              <a:rPr lang="en-US" dirty="0" smtClean="0"/>
              <a:t>Values </a:t>
            </a:r>
          </a:p>
          <a:p>
            <a:pPr lvl="1"/>
            <a:r>
              <a:rPr lang="en-US" dirty="0" smtClean="0"/>
              <a:t>HIV Medications</a:t>
            </a:r>
          </a:p>
          <a:p>
            <a:pPr lvl="1"/>
            <a:r>
              <a:rPr lang="en-US" dirty="0" smtClean="0"/>
              <a:t>Drug </a:t>
            </a:r>
            <a:r>
              <a:rPr lang="en-US" dirty="0"/>
              <a:t>Resistance &amp; </a:t>
            </a:r>
            <a:r>
              <a:rPr lang="en-US" dirty="0" smtClean="0"/>
              <a:t>Adherence; Understanding </a:t>
            </a:r>
            <a:r>
              <a:rPr lang="en-US" dirty="0"/>
              <a:t>and Managing Side </a:t>
            </a:r>
            <a:r>
              <a:rPr lang="en-US" dirty="0" smtClean="0"/>
              <a:t>Effects</a:t>
            </a:r>
          </a:p>
          <a:p>
            <a:pPr lvl="1"/>
            <a:r>
              <a:rPr lang="en-US" dirty="0" smtClean="0"/>
              <a:t>Disclosure </a:t>
            </a:r>
            <a:r>
              <a:rPr lang="en-US" dirty="0"/>
              <a:t>and </a:t>
            </a:r>
            <a:r>
              <a:rPr lang="en-US" dirty="0" smtClean="0"/>
              <a:t>Stigma</a:t>
            </a:r>
          </a:p>
          <a:p>
            <a:pPr lvl="1"/>
            <a:r>
              <a:rPr lang="en-US" dirty="0" smtClean="0"/>
              <a:t>Harm </a:t>
            </a:r>
            <a:r>
              <a:rPr lang="en-US" dirty="0"/>
              <a:t>&amp; Risk </a:t>
            </a:r>
            <a:r>
              <a:rPr lang="en-US" dirty="0" smtClean="0"/>
              <a:t>Reduction</a:t>
            </a:r>
          </a:p>
          <a:p>
            <a:r>
              <a:rPr lang="en-US" dirty="0" smtClean="0"/>
              <a:t>Peers are provided a Peer-Client Sessions Manual that was developed using materials from the Core Competency Training.</a:t>
            </a:r>
          </a:p>
          <a:p>
            <a:pPr lvl="1"/>
            <a:r>
              <a:rPr lang="en-US" dirty="0" smtClean="0"/>
              <a:t>Also do additional research to provide information to clients from reliable sources.</a:t>
            </a:r>
          </a:p>
        </p:txBody>
      </p:sp>
    </p:spTree>
    <p:extLst>
      <p:ext uri="{BB962C8B-B14F-4D97-AF65-F5344CB8AC3E}">
        <p14:creationId xmlns:p14="http://schemas.microsoft.com/office/powerpoint/2010/main" val="68667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533400"/>
            <a:ext cx="7498080" cy="1143000"/>
          </a:xfrm>
        </p:spPr>
        <p:txBody>
          <a:bodyPr>
            <a:normAutofit fontScale="90000"/>
          </a:bodyPr>
          <a:lstStyle/>
          <a:p>
            <a:r>
              <a:rPr lang="en-US" dirty="0" smtClean="0"/>
              <a:t>Intervention Implementation Challenges</a:t>
            </a:r>
            <a:endParaRPr lang="en-US" dirty="0"/>
          </a:p>
        </p:txBody>
      </p:sp>
      <p:sp>
        <p:nvSpPr>
          <p:cNvPr id="3" name="Content Placeholder 2"/>
          <p:cNvSpPr>
            <a:spLocks noGrp="1"/>
          </p:cNvSpPr>
          <p:nvPr>
            <p:ph idx="1"/>
          </p:nvPr>
        </p:nvSpPr>
        <p:spPr>
          <a:xfrm>
            <a:off x="1219200" y="2362200"/>
            <a:ext cx="7467600" cy="3200400"/>
          </a:xfrm>
        </p:spPr>
        <p:txBody>
          <a:bodyPr>
            <a:normAutofit/>
          </a:bodyPr>
          <a:lstStyle/>
          <a:p>
            <a:r>
              <a:rPr lang="en-US" sz="3000" dirty="0" smtClean="0"/>
              <a:t>Securing physical </a:t>
            </a:r>
            <a:r>
              <a:rPr lang="en-US" sz="3000" dirty="0"/>
              <a:t>s</a:t>
            </a:r>
            <a:r>
              <a:rPr lang="en-US" sz="3000" dirty="0" smtClean="0"/>
              <a:t>pace to conduct peer-client sessions</a:t>
            </a:r>
          </a:p>
          <a:p>
            <a:r>
              <a:rPr lang="en-US" sz="3000" dirty="0" smtClean="0"/>
              <a:t>Scheduling with clients</a:t>
            </a:r>
          </a:p>
          <a:p>
            <a:r>
              <a:rPr lang="en-US" sz="3000" dirty="0" smtClean="0"/>
              <a:t>Operationalizing program across two sites </a:t>
            </a:r>
            <a:endParaRPr lang="en-US" sz="3000" dirty="0"/>
          </a:p>
        </p:txBody>
      </p:sp>
    </p:spTree>
    <p:extLst>
      <p:ext uri="{BB962C8B-B14F-4D97-AF65-F5344CB8AC3E}">
        <p14:creationId xmlns:p14="http://schemas.microsoft.com/office/powerpoint/2010/main" val="3226051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Overcoming Challenges</a:t>
            </a:r>
            <a:endParaRPr lang="en-US" dirty="0"/>
          </a:p>
        </p:txBody>
      </p:sp>
      <p:sp>
        <p:nvSpPr>
          <p:cNvPr id="3" name="Content Placeholder 2"/>
          <p:cNvSpPr>
            <a:spLocks noGrp="1"/>
          </p:cNvSpPr>
          <p:nvPr>
            <p:ph idx="1"/>
          </p:nvPr>
        </p:nvSpPr>
        <p:spPr>
          <a:xfrm>
            <a:off x="1066800" y="1341437"/>
            <a:ext cx="7620000" cy="5211763"/>
          </a:xfrm>
        </p:spPr>
        <p:txBody>
          <a:bodyPr>
            <a:noAutofit/>
          </a:bodyPr>
          <a:lstStyle/>
          <a:p>
            <a:r>
              <a:rPr lang="en-US" sz="2800" dirty="0" smtClean="0"/>
              <a:t>Flexibility in scheduling location and times with clients</a:t>
            </a:r>
          </a:p>
          <a:p>
            <a:pPr lvl="1"/>
            <a:r>
              <a:rPr lang="en-US" sz="2400" dirty="0" smtClean="0"/>
              <a:t>Availability across both sites</a:t>
            </a:r>
          </a:p>
          <a:p>
            <a:pPr lvl="1"/>
            <a:r>
              <a:rPr lang="en-US" sz="2400" dirty="0" smtClean="0"/>
              <a:t>Meeting clients where they are</a:t>
            </a:r>
          </a:p>
          <a:p>
            <a:pPr lvl="1"/>
            <a:r>
              <a:rPr lang="en-US" sz="2400" dirty="0" smtClean="0"/>
              <a:t>Coordinating session times with medical appointments </a:t>
            </a:r>
          </a:p>
          <a:p>
            <a:r>
              <a:rPr lang="en-US" sz="2800" dirty="0" smtClean="0"/>
              <a:t>Coordinating with other staff and partner agencies to locate clients (e.g. verifying contact information)</a:t>
            </a:r>
          </a:p>
          <a:p>
            <a:r>
              <a:rPr lang="en-US" sz="2800" dirty="0" smtClean="0"/>
              <a:t>Reaching clients via communication means that are convenient for them (e.g. home visits, Facebook, etc.)</a:t>
            </a:r>
            <a:endParaRPr lang="en-US" sz="2800" dirty="0"/>
          </a:p>
        </p:txBody>
      </p:sp>
    </p:spTree>
    <p:extLst>
      <p:ext uri="{BB962C8B-B14F-4D97-AF65-F5344CB8AC3E}">
        <p14:creationId xmlns:p14="http://schemas.microsoft.com/office/powerpoint/2010/main" val="1162034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609600"/>
            <a:ext cx="7406640" cy="1472184"/>
          </a:xfrm>
        </p:spPr>
        <p:txBody>
          <a:bodyPr>
            <a:normAutofit/>
          </a:bodyPr>
          <a:lstStyle/>
          <a:p>
            <a:r>
              <a:rPr lang="en-US" dirty="0" smtClean="0"/>
              <a:t>Role of Peer </a:t>
            </a:r>
            <a:r>
              <a:rPr lang="en-US" dirty="0" smtClean="0"/>
              <a:t/>
            </a:r>
            <a:br>
              <a:rPr lang="en-US" dirty="0" smtClean="0"/>
            </a:br>
            <a:r>
              <a:rPr lang="en-US" dirty="0" smtClean="0"/>
              <a:t>W</a:t>
            </a:r>
            <a:r>
              <a:rPr lang="en-US" dirty="0" smtClean="0"/>
              <a:t>ithin </a:t>
            </a:r>
            <a:r>
              <a:rPr lang="en-US" dirty="0" smtClean="0"/>
              <a:t>Health Care </a:t>
            </a:r>
            <a:r>
              <a:rPr lang="en-US" dirty="0" smtClean="0"/>
              <a:t>Team</a:t>
            </a:r>
            <a:endParaRPr lang="en-US" dirty="0"/>
          </a:p>
        </p:txBody>
      </p:sp>
      <p:sp>
        <p:nvSpPr>
          <p:cNvPr id="3" name="Subtitle 2"/>
          <p:cNvSpPr>
            <a:spLocks noGrp="1"/>
          </p:cNvSpPr>
          <p:nvPr>
            <p:ph type="subTitle" idx="1"/>
          </p:nvPr>
        </p:nvSpPr>
        <p:spPr>
          <a:xfrm>
            <a:off x="1447800" y="3733800"/>
            <a:ext cx="7406640" cy="1752600"/>
          </a:xfrm>
        </p:spPr>
        <p:txBody>
          <a:bodyPr>
            <a:normAutofit/>
          </a:bodyPr>
          <a:lstStyle/>
          <a:p>
            <a:r>
              <a:rPr lang="en-US" sz="2400" dirty="0" smtClean="0"/>
              <a:t>Carmen M. </a:t>
            </a:r>
            <a:r>
              <a:rPr lang="en-US" sz="2400" dirty="0" smtClean="0"/>
              <a:t>Rivera, Study </a:t>
            </a:r>
            <a:r>
              <a:rPr lang="en-US" sz="2400" dirty="0" smtClean="0"/>
              <a:t>Coordinator</a:t>
            </a:r>
          </a:p>
          <a:p>
            <a:r>
              <a:rPr lang="en-US" sz="2400" dirty="0" smtClean="0"/>
              <a:t>Project </a:t>
            </a:r>
            <a:r>
              <a:rPr lang="en-US" sz="2400" dirty="0" err="1" smtClean="0"/>
              <a:t>Acércate</a:t>
            </a:r>
            <a:endParaRPr lang="en-US" sz="2400" dirty="0"/>
          </a:p>
          <a:p>
            <a:r>
              <a:rPr lang="en-US" sz="2400" dirty="0" smtClean="0"/>
              <a:t>PR </a:t>
            </a:r>
            <a:r>
              <a:rPr lang="en-US" sz="2400" dirty="0" smtClean="0"/>
              <a:t>CoNCRA</a:t>
            </a:r>
            <a:endParaRPr lang="en-US" sz="2400" dirty="0"/>
          </a:p>
        </p:txBody>
      </p:sp>
    </p:spTree>
    <p:extLst>
      <p:ext uri="{BB962C8B-B14F-4D97-AF65-F5344CB8AC3E}">
        <p14:creationId xmlns:p14="http://schemas.microsoft.com/office/powerpoint/2010/main" val="3308936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2057400"/>
            <a:ext cx="7498080" cy="3962400"/>
          </a:xfrm>
        </p:spPr>
        <p:txBody>
          <a:bodyPr>
            <a:normAutofit/>
          </a:bodyPr>
          <a:lstStyle/>
          <a:p>
            <a:r>
              <a:rPr lang="en-US" dirty="0" smtClean="0"/>
              <a:t>Peers </a:t>
            </a:r>
            <a:r>
              <a:rPr lang="en-US" dirty="0"/>
              <a:t>serve </a:t>
            </a:r>
            <a:r>
              <a:rPr lang="en-US" dirty="0" smtClean="0"/>
              <a:t>many </a:t>
            </a:r>
            <a:r>
              <a:rPr lang="en-US" dirty="0" smtClean="0"/>
              <a:t>roles </a:t>
            </a:r>
            <a:r>
              <a:rPr lang="en-US" dirty="0"/>
              <a:t>as part </a:t>
            </a:r>
            <a:r>
              <a:rPr lang="en-US" dirty="0" smtClean="0"/>
              <a:t>of the </a:t>
            </a:r>
            <a:r>
              <a:rPr lang="en-US" dirty="0" smtClean="0"/>
              <a:t>medical care </a:t>
            </a:r>
            <a:r>
              <a:rPr lang="en-US" dirty="0" smtClean="0"/>
              <a:t>team </a:t>
            </a:r>
            <a:r>
              <a:rPr lang="en-US" dirty="0" smtClean="0"/>
              <a:t>and </a:t>
            </a:r>
            <a:r>
              <a:rPr lang="en-US" dirty="0" smtClean="0"/>
              <a:t>within the </a:t>
            </a:r>
            <a:r>
              <a:rPr lang="en-US" dirty="0" smtClean="0"/>
              <a:t>social support systems needed by participants.</a:t>
            </a:r>
          </a:p>
          <a:p>
            <a:r>
              <a:rPr lang="en-US" dirty="0" smtClean="0"/>
              <a:t>Their roles and functions are aimed at improving </a:t>
            </a:r>
            <a:r>
              <a:rPr lang="en-US" dirty="0"/>
              <a:t>and </a:t>
            </a:r>
            <a:r>
              <a:rPr lang="en-US" dirty="0" smtClean="0"/>
              <a:t>enhancing </a:t>
            </a:r>
            <a:r>
              <a:rPr lang="en-US" dirty="0"/>
              <a:t>the lives of those living with </a:t>
            </a:r>
            <a:r>
              <a:rPr lang="en-US" dirty="0" smtClean="0"/>
              <a:t>HIV.</a:t>
            </a:r>
          </a:p>
        </p:txBody>
      </p:sp>
      <p:sp>
        <p:nvSpPr>
          <p:cNvPr id="5" name="Title 1"/>
          <p:cNvSpPr>
            <a:spLocks noGrp="1"/>
          </p:cNvSpPr>
          <p:nvPr>
            <p:ph type="title"/>
          </p:nvPr>
        </p:nvSpPr>
        <p:spPr>
          <a:xfrm>
            <a:off x="1435608" y="533400"/>
            <a:ext cx="7498080" cy="1143000"/>
          </a:xfrm>
        </p:spPr>
        <p:txBody>
          <a:bodyPr>
            <a:normAutofit fontScale="90000"/>
          </a:bodyPr>
          <a:lstStyle/>
          <a:p>
            <a:r>
              <a:rPr lang="en-US" dirty="0" smtClean="0">
                <a:latin typeface="+mj-lt"/>
              </a:rPr>
              <a:t>Defining peer roles and responsibilities</a:t>
            </a:r>
            <a:endParaRPr lang="en-US" dirty="0"/>
          </a:p>
        </p:txBody>
      </p:sp>
    </p:spTree>
    <p:extLst>
      <p:ext uri="{BB962C8B-B14F-4D97-AF65-F5344CB8AC3E}">
        <p14:creationId xmlns:p14="http://schemas.microsoft.com/office/powerpoint/2010/main" val="14148312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j-lt"/>
              </a:rPr>
              <a:t>Defining peer roles and responsibilities</a:t>
            </a:r>
            <a:endParaRPr lang="en-US" dirty="0"/>
          </a:p>
        </p:txBody>
      </p:sp>
      <p:sp>
        <p:nvSpPr>
          <p:cNvPr id="3" name="Content Placeholder 2"/>
          <p:cNvSpPr>
            <a:spLocks noGrp="1"/>
          </p:cNvSpPr>
          <p:nvPr>
            <p:ph idx="1"/>
          </p:nvPr>
        </p:nvSpPr>
        <p:spPr>
          <a:xfrm>
            <a:off x="1447800" y="1676400"/>
            <a:ext cx="7498080" cy="4800600"/>
          </a:xfrm>
        </p:spPr>
        <p:txBody>
          <a:bodyPr>
            <a:normAutofit fontScale="77500" lnSpcReduction="20000"/>
          </a:bodyPr>
          <a:lstStyle/>
          <a:p>
            <a:r>
              <a:rPr lang="en-US" dirty="0"/>
              <a:t>Defining </a:t>
            </a:r>
            <a:r>
              <a:rPr lang="en-US" dirty="0" smtClean="0"/>
              <a:t>roles </a:t>
            </a:r>
            <a:r>
              <a:rPr lang="en-US" dirty="0"/>
              <a:t>and responsibilities of the peer is critical to program success.</a:t>
            </a:r>
          </a:p>
          <a:p>
            <a:pPr lvl="1">
              <a:buFont typeface="Arial" pitchFamily="34" charset="0"/>
              <a:buChar char="•"/>
            </a:pPr>
            <a:r>
              <a:rPr lang="en-US" dirty="0" smtClean="0"/>
              <a:t>Avoids </a:t>
            </a:r>
            <a:r>
              <a:rPr lang="en-US" dirty="0"/>
              <a:t>overlapping or duplication of responsibilities with other members of the </a:t>
            </a:r>
            <a:r>
              <a:rPr lang="en-US" dirty="0" smtClean="0"/>
              <a:t>clinic (particularly </a:t>
            </a:r>
            <a:r>
              <a:rPr lang="en-US" dirty="0"/>
              <a:t>case managers</a:t>
            </a:r>
            <a:r>
              <a:rPr lang="en-US" dirty="0" smtClean="0"/>
              <a:t>).</a:t>
            </a:r>
          </a:p>
          <a:p>
            <a:pPr>
              <a:buFont typeface="Arial" pitchFamily="34" charset="0"/>
              <a:buChar char="•"/>
            </a:pPr>
            <a:r>
              <a:rPr lang="en-US" dirty="0" smtClean="0"/>
              <a:t>Job description should be developed and shared </a:t>
            </a:r>
            <a:r>
              <a:rPr lang="en-US" dirty="0"/>
              <a:t>with members of the management team, </a:t>
            </a:r>
            <a:r>
              <a:rPr lang="en-US" dirty="0" smtClean="0"/>
              <a:t>external consultants, and representatives from funding sources</a:t>
            </a:r>
            <a:r>
              <a:rPr lang="en-US" dirty="0"/>
              <a:t>. </a:t>
            </a:r>
            <a:endParaRPr lang="en-US" dirty="0" smtClean="0"/>
          </a:p>
          <a:p>
            <a:pPr lvl="1">
              <a:buFont typeface="Arial" pitchFamily="34" charset="0"/>
              <a:buChar char="•"/>
            </a:pPr>
            <a:r>
              <a:rPr lang="en-US" dirty="0" smtClean="0"/>
              <a:t>Review job </a:t>
            </a:r>
            <a:r>
              <a:rPr lang="en-US" dirty="0"/>
              <a:t>description </a:t>
            </a:r>
            <a:r>
              <a:rPr lang="en-US" dirty="0" smtClean="0"/>
              <a:t>closely with peers; this can </a:t>
            </a:r>
            <a:r>
              <a:rPr lang="en-US" dirty="0"/>
              <a:t>be done as part of the recruitment </a:t>
            </a:r>
            <a:r>
              <a:rPr lang="en-US" dirty="0" smtClean="0"/>
              <a:t>process.</a:t>
            </a:r>
          </a:p>
          <a:p>
            <a:pPr lvl="1">
              <a:buFont typeface="Arial" pitchFamily="34" charset="0"/>
              <a:buChar char="•"/>
            </a:pPr>
            <a:r>
              <a:rPr lang="en-US" dirty="0" smtClean="0"/>
              <a:t>Job description is useful in </a:t>
            </a:r>
            <a:r>
              <a:rPr lang="en-US" dirty="0"/>
              <a:t>different instances: to clarify expectation, </a:t>
            </a:r>
            <a:r>
              <a:rPr lang="en-US" dirty="0" smtClean="0"/>
              <a:t>as a tool to provide feedback at </a:t>
            </a:r>
            <a:r>
              <a:rPr lang="en-US" dirty="0"/>
              <a:t>regular </a:t>
            </a:r>
            <a:r>
              <a:rPr lang="en-US" dirty="0" smtClean="0"/>
              <a:t>supervision meetings, and </a:t>
            </a:r>
            <a:r>
              <a:rPr lang="en-US" dirty="0"/>
              <a:t>as an evaluation tool for job performance, among </a:t>
            </a:r>
            <a:r>
              <a:rPr lang="en-US" dirty="0" smtClean="0"/>
              <a:t>other things.</a:t>
            </a:r>
            <a:endParaRPr lang="en-US" dirty="0"/>
          </a:p>
          <a:p>
            <a:endParaRPr lang="en-US" dirty="0" smtClean="0"/>
          </a:p>
        </p:txBody>
      </p:sp>
    </p:spTree>
    <p:extLst>
      <p:ext uri="{BB962C8B-B14F-4D97-AF65-F5344CB8AC3E}">
        <p14:creationId xmlns:p14="http://schemas.microsoft.com/office/powerpoint/2010/main" val="18998946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Defining peer roles is critical in order to </a:t>
            </a:r>
            <a:r>
              <a:rPr lang="en-US" dirty="0" smtClean="0"/>
              <a:t>establish boundaries peer role </a:t>
            </a:r>
            <a:r>
              <a:rPr lang="en-US" i="1" dirty="0" smtClean="0"/>
              <a:t>vs.</a:t>
            </a:r>
            <a:r>
              <a:rPr lang="en-US" dirty="0" smtClean="0"/>
              <a:t> the role of other staff members.  </a:t>
            </a:r>
            <a:r>
              <a:rPr lang="en-US" dirty="0" smtClean="0"/>
              <a:t>Similarly, it is important to</a:t>
            </a:r>
            <a:r>
              <a:rPr lang="en-US" dirty="0" smtClean="0"/>
              <a:t>: </a:t>
            </a:r>
          </a:p>
          <a:p>
            <a:pPr lvl="1"/>
            <a:r>
              <a:rPr lang="en-US" dirty="0" smtClean="0"/>
              <a:t>Explicitly state how other staff members (physician, nurse, case manager, etc.)will be expected to work with the peer.</a:t>
            </a:r>
          </a:p>
          <a:p>
            <a:pPr lvl="1"/>
            <a:r>
              <a:rPr lang="en-US" dirty="0" smtClean="0"/>
              <a:t>Identify and training staff who </a:t>
            </a:r>
            <a:r>
              <a:rPr lang="en-US" dirty="0"/>
              <a:t>will be supervising the </a:t>
            </a:r>
            <a:r>
              <a:rPr lang="en-US" dirty="0" smtClean="0"/>
              <a:t>peers</a:t>
            </a:r>
            <a:r>
              <a:rPr lang="en-US" dirty="0"/>
              <a:t>.</a:t>
            </a:r>
          </a:p>
          <a:p>
            <a:r>
              <a:rPr lang="en-US" dirty="0" smtClean="0"/>
              <a:t>Establishing boundaries between the peer and clients is </a:t>
            </a:r>
            <a:r>
              <a:rPr lang="en-US" dirty="0"/>
              <a:t>also essential.</a:t>
            </a:r>
          </a:p>
          <a:p>
            <a:pPr lvl="1"/>
            <a:r>
              <a:rPr lang="en-US" dirty="0" smtClean="0"/>
              <a:t>Peer supervisor should clearly define when </a:t>
            </a:r>
            <a:r>
              <a:rPr lang="en-US" dirty="0"/>
              <a:t>exceptions </a:t>
            </a:r>
            <a:r>
              <a:rPr lang="en-US" dirty="0" smtClean="0"/>
              <a:t>can or can not be made, and why. </a:t>
            </a:r>
          </a:p>
          <a:p>
            <a:pPr lvl="1"/>
            <a:r>
              <a:rPr lang="en-US" dirty="0" smtClean="0"/>
              <a:t>The </a:t>
            </a:r>
            <a:r>
              <a:rPr lang="en-US" dirty="0"/>
              <a:t>peer </a:t>
            </a:r>
            <a:r>
              <a:rPr lang="en-US" dirty="0" smtClean="0"/>
              <a:t>should be prepared to respond </a:t>
            </a:r>
            <a:r>
              <a:rPr lang="en-US" dirty="0"/>
              <a:t>to </a:t>
            </a:r>
            <a:r>
              <a:rPr lang="en-US" dirty="0" smtClean="0"/>
              <a:t>clients in a way </a:t>
            </a:r>
            <a:r>
              <a:rPr lang="en-US" dirty="0"/>
              <a:t>that </a:t>
            </a:r>
            <a:r>
              <a:rPr lang="en-US" dirty="0" smtClean="0"/>
              <a:t>honors </a:t>
            </a:r>
            <a:r>
              <a:rPr lang="en-US" dirty="0"/>
              <a:t>the nature of </a:t>
            </a:r>
            <a:r>
              <a:rPr lang="en-US" dirty="0" smtClean="0"/>
              <a:t>the relationship </a:t>
            </a:r>
            <a:r>
              <a:rPr lang="en-US" dirty="0"/>
              <a:t>without compromising the role of the peer or the Organization. </a:t>
            </a:r>
          </a:p>
        </p:txBody>
      </p:sp>
      <p:sp>
        <p:nvSpPr>
          <p:cNvPr id="5" name="Title 1"/>
          <p:cNvSpPr txBox="1">
            <a:spLocks/>
          </p:cNvSpPr>
          <p:nvPr/>
        </p:nvSpPr>
        <p:spPr>
          <a:xfrm>
            <a:off x="1338105" y="304800"/>
            <a:ext cx="7498080" cy="1143000"/>
          </a:xfrm>
          <a:prstGeom prst="rect">
            <a:avLst/>
          </a:prstGeom>
        </p:spPr>
        <p:txBody>
          <a:bodyPr anchor="ctr">
            <a:normAutofit fontScale="975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dirty="0" smtClean="0"/>
              <a:t>Boundaries</a:t>
            </a:r>
            <a:endParaRPr lang="en-US" dirty="0"/>
          </a:p>
        </p:txBody>
      </p:sp>
    </p:spTree>
    <p:extLst>
      <p:ext uri="{BB962C8B-B14F-4D97-AF65-F5344CB8AC3E}">
        <p14:creationId xmlns:p14="http://schemas.microsoft.com/office/powerpoint/2010/main" val="225527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98080" cy="1143000"/>
          </a:xfrm>
        </p:spPr>
        <p:txBody>
          <a:bodyPr/>
          <a:lstStyle/>
          <a:p>
            <a:r>
              <a:rPr lang="en-US" dirty="0" smtClean="0"/>
              <a:t>Background and Significance</a:t>
            </a:r>
            <a:endParaRPr lang="en-US" dirty="0"/>
          </a:p>
        </p:txBody>
      </p:sp>
      <p:sp>
        <p:nvSpPr>
          <p:cNvPr id="4" name="Subtitle 2"/>
          <p:cNvSpPr>
            <a:spLocks noGrp="1"/>
          </p:cNvSpPr>
          <p:nvPr>
            <p:ph idx="1"/>
          </p:nvPr>
        </p:nvSpPr>
        <p:spPr>
          <a:xfrm>
            <a:off x="1371600" y="1828800"/>
            <a:ext cx="7498080" cy="3962400"/>
          </a:xfrm>
        </p:spPr>
        <p:txBody>
          <a:bodyPr>
            <a:normAutofit fontScale="77500" lnSpcReduction="20000"/>
          </a:bodyPr>
          <a:lstStyle/>
          <a:p>
            <a:pPr marL="484632" indent="-457200"/>
            <a:r>
              <a:rPr lang="en-US" sz="2800" dirty="0" smtClean="0"/>
              <a:t>Intervention Goals</a:t>
            </a:r>
          </a:p>
          <a:p>
            <a:pPr marL="758952" lvl="1" indent="-457200"/>
            <a:r>
              <a:rPr lang="en-US" sz="2500" dirty="0" smtClean="0"/>
              <a:t>Increase </a:t>
            </a:r>
            <a:r>
              <a:rPr lang="en-US" sz="2500" dirty="0"/>
              <a:t>retention in care for out-of care </a:t>
            </a:r>
            <a:r>
              <a:rPr lang="en-US" sz="2500" dirty="0" smtClean="0"/>
              <a:t>PLWHA</a:t>
            </a:r>
          </a:p>
          <a:p>
            <a:pPr marL="758952" lvl="1" indent="-457200"/>
            <a:r>
              <a:rPr lang="en-US" sz="2500" dirty="0" smtClean="0"/>
              <a:t>Link at-risk newly </a:t>
            </a:r>
            <a:r>
              <a:rPr lang="en-US" sz="2500" dirty="0"/>
              <a:t>diagnosed PLWHA into HIV </a:t>
            </a:r>
            <a:r>
              <a:rPr lang="en-US" sz="2500" dirty="0" smtClean="0"/>
              <a:t>care</a:t>
            </a:r>
          </a:p>
          <a:p>
            <a:pPr marL="758952" lvl="1" indent="-457200"/>
            <a:r>
              <a:rPr lang="en-US" sz="2500" dirty="0" smtClean="0"/>
              <a:t>Increase </a:t>
            </a:r>
            <a:r>
              <a:rPr lang="en-US" sz="2500" dirty="0"/>
              <a:t>the percentage of PLWHA with viral load </a:t>
            </a:r>
            <a:r>
              <a:rPr lang="en-US" sz="2500" dirty="0" smtClean="0"/>
              <a:t>suppression</a:t>
            </a:r>
          </a:p>
          <a:p>
            <a:pPr marL="758952" lvl="1" indent="-457200"/>
            <a:r>
              <a:rPr lang="en-US" sz="2500" dirty="0" smtClean="0"/>
              <a:t>Increase </a:t>
            </a:r>
            <a:r>
              <a:rPr lang="en-US" sz="2500" dirty="0"/>
              <a:t>knowledge of HIV </a:t>
            </a:r>
            <a:r>
              <a:rPr lang="en-US" sz="2500" dirty="0" smtClean="0"/>
              <a:t>treatment</a:t>
            </a:r>
          </a:p>
          <a:p>
            <a:pPr marL="758952" lvl="1" indent="-457200"/>
            <a:r>
              <a:rPr lang="en-US" sz="2500" dirty="0" smtClean="0"/>
              <a:t>Improve self-efficacy</a:t>
            </a:r>
          </a:p>
          <a:p>
            <a:pPr marL="758952" lvl="1" indent="-457200"/>
            <a:r>
              <a:rPr lang="en-US" sz="2500" dirty="0" smtClean="0"/>
              <a:t>Improve health-related </a:t>
            </a:r>
            <a:r>
              <a:rPr lang="en-US" sz="2500" dirty="0"/>
              <a:t>quality of </a:t>
            </a:r>
            <a:r>
              <a:rPr lang="en-US" sz="2500" dirty="0" smtClean="0"/>
              <a:t>life</a:t>
            </a:r>
          </a:p>
          <a:p>
            <a:pPr marL="484632" indent="-457200"/>
            <a:r>
              <a:rPr lang="en-US" sz="2800" dirty="0" smtClean="0"/>
              <a:t>Targeted intervention:</a:t>
            </a:r>
          </a:p>
          <a:p>
            <a:pPr marL="758952" lvl="1" indent="-457200"/>
            <a:r>
              <a:rPr lang="en-US" sz="2500" dirty="0" smtClean="0"/>
              <a:t>3 identified target </a:t>
            </a:r>
            <a:r>
              <a:rPr lang="en-US" sz="2500" dirty="0"/>
              <a:t>areas where HIV epidemic is </a:t>
            </a:r>
            <a:r>
              <a:rPr lang="en-US" sz="2500" dirty="0" smtClean="0"/>
              <a:t>growing:        Miami, Puerto Rico, and New York City</a:t>
            </a:r>
          </a:p>
          <a:p>
            <a:pPr marL="758952" lvl="1" indent="-457200"/>
            <a:r>
              <a:rPr lang="en-US" sz="2500" dirty="0" smtClean="0"/>
              <a:t>Communities of color</a:t>
            </a:r>
          </a:p>
          <a:p>
            <a:pPr marL="758952" lvl="1" indent="-457200"/>
            <a:r>
              <a:rPr lang="en-US" sz="2500" dirty="0" smtClean="0"/>
              <a:t>Populations that require support with housing, mental health, or substance abuse problems</a:t>
            </a:r>
          </a:p>
          <a:p>
            <a:pPr marL="758952" lvl="1" indent="-457200">
              <a:buFont typeface="Arial" pitchFamily="34" charset="0"/>
              <a:buChar char="•"/>
            </a:pPr>
            <a:endParaRPr lang="en-US" sz="2500" dirty="0"/>
          </a:p>
          <a:p>
            <a:pPr marL="758952" lvl="1" indent="-457200">
              <a:buFont typeface="Arial" pitchFamily="34" charset="0"/>
              <a:buChar char="•"/>
            </a:pPr>
            <a:endParaRPr lang="en-US" sz="2500" dirty="0"/>
          </a:p>
          <a:p>
            <a:pPr marL="484632" indent="-457200">
              <a:buFont typeface="Arial" pitchFamily="34" charset="0"/>
              <a:buChar char="•"/>
            </a:pPr>
            <a:endParaRPr lang="en-US" sz="3800" dirty="0"/>
          </a:p>
        </p:txBody>
      </p:sp>
    </p:spTree>
    <p:extLst>
      <p:ext uri="{BB962C8B-B14F-4D97-AF65-F5344CB8AC3E}">
        <p14:creationId xmlns:p14="http://schemas.microsoft.com/office/powerpoint/2010/main" val="1332270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Supervision</a:t>
            </a:r>
            <a:endParaRPr lang="en-US" dirty="0"/>
          </a:p>
        </p:txBody>
      </p:sp>
      <p:sp>
        <p:nvSpPr>
          <p:cNvPr id="3" name="Content Placeholder 2"/>
          <p:cNvSpPr>
            <a:spLocks noGrp="1"/>
          </p:cNvSpPr>
          <p:nvPr>
            <p:ph idx="1"/>
          </p:nvPr>
        </p:nvSpPr>
        <p:spPr/>
        <p:txBody>
          <a:bodyPr/>
          <a:lstStyle/>
          <a:p>
            <a:pPr marL="0" indent="0">
              <a:buNone/>
            </a:pPr>
            <a:r>
              <a:rPr lang="en-US" dirty="0" smtClean="0"/>
              <a:t>Three different styles are </a:t>
            </a:r>
            <a:r>
              <a:rPr lang="en-US" dirty="0" smtClean="0"/>
              <a:t>required:</a:t>
            </a:r>
            <a:endParaRPr lang="en-US" dirty="0" smtClean="0"/>
          </a:p>
          <a:p>
            <a:pPr marL="0" indent="0">
              <a:buNone/>
            </a:pPr>
            <a:endParaRPr lang="en-US" dirty="0"/>
          </a:p>
          <a:p>
            <a:pPr>
              <a:buFont typeface="Wingdings" pitchFamily="2" charset="2"/>
              <a:buChar char="Ø"/>
            </a:pPr>
            <a:r>
              <a:rPr lang="en-US" sz="2800" dirty="0" smtClean="0"/>
              <a:t>Administrative </a:t>
            </a:r>
            <a:r>
              <a:rPr lang="en-US" sz="2800" dirty="0" smtClean="0"/>
              <a:t>Supervision</a:t>
            </a:r>
          </a:p>
          <a:p>
            <a:pPr>
              <a:buFont typeface="Wingdings" pitchFamily="2" charset="2"/>
              <a:buChar char="Ø"/>
            </a:pPr>
            <a:endParaRPr lang="en-US" sz="2800" dirty="0"/>
          </a:p>
          <a:p>
            <a:pPr>
              <a:buFont typeface="Wingdings" pitchFamily="2" charset="2"/>
              <a:buChar char="Ø"/>
            </a:pPr>
            <a:r>
              <a:rPr lang="en-US" sz="2800" dirty="0" smtClean="0"/>
              <a:t>Supportive Supervision</a:t>
            </a:r>
          </a:p>
          <a:p>
            <a:pPr>
              <a:buFont typeface="Wingdings" pitchFamily="2" charset="2"/>
              <a:buChar char="Ø"/>
            </a:pPr>
            <a:endParaRPr lang="en-US" sz="2800" dirty="0" smtClean="0"/>
          </a:p>
          <a:p>
            <a:pPr>
              <a:buFont typeface="Wingdings" pitchFamily="2" charset="2"/>
              <a:buChar char="Ø"/>
            </a:pPr>
            <a:r>
              <a:rPr lang="en-US" sz="2800" dirty="0" smtClean="0"/>
              <a:t>Clinical Supervision</a:t>
            </a:r>
          </a:p>
          <a:p>
            <a:pPr marL="0" indent="0">
              <a:buNone/>
            </a:pPr>
            <a:endParaRPr lang="en-US" dirty="0"/>
          </a:p>
        </p:txBody>
      </p:sp>
    </p:spTree>
    <p:extLst>
      <p:ext uri="{BB962C8B-B14F-4D97-AF65-F5344CB8AC3E}">
        <p14:creationId xmlns:p14="http://schemas.microsoft.com/office/powerpoint/2010/main" val="35693802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Administrative Supervision </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Ø"/>
            </a:pPr>
            <a:r>
              <a:rPr lang="en-US" dirty="0" smtClean="0"/>
              <a:t>Setting </a:t>
            </a:r>
            <a:r>
              <a:rPr lang="en-US" dirty="0" smtClean="0"/>
              <a:t>clear job description and </a:t>
            </a:r>
            <a:r>
              <a:rPr lang="en-US" dirty="0" smtClean="0"/>
              <a:t>expectations.</a:t>
            </a:r>
            <a:endParaRPr lang="en-US" dirty="0" smtClean="0"/>
          </a:p>
          <a:p>
            <a:pPr>
              <a:buFont typeface="Wingdings" pitchFamily="2" charset="2"/>
              <a:buChar char="Ø"/>
            </a:pPr>
            <a:r>
              <a:rPr lang="en-US" dirty="0" smtClean="0"/>
              <a:t>Developing action plans, goals, objectives and activities aligned with mission statement.</a:t>
            </a:r>
          </a:p>
          <a:p>
            <a:pPr>
              <a:buFont typeface="Wingdings" pitchFamily="2" charset="2"/>
              <a:buChar char="Ø"/>
            </a:pPr>
            <a:r>
              <a:rPr lang="en-US" dirty="0" smtClean="0"/>
              <a:t>Supporting team integration </a:t>
            </a:r>
            <a:r>
              <a:rPr lang="en-US" dirty="0" smtClean="0"/>
              <a:t>efforts.</a:t>
            </a:r>
            <a:endParaRPr lang="en-US" dirty="0" smtClean="0"/>
          </a:p>
          <a:p>
            <a:pPr>
              <a:buFont typeface="Wingdings" pitchFamily="2" charset="2"/>
              <a:buChar char="Ø"/>
            </a:pPr>
            <a:r>
              <a:rPr lang="en-US" dirty="0" smtClean="0"/>
              <a:t>Managing logistics (administrative and programmatic</a:t>
            </a:r>
            <a:r>
              <a:rPr lang="en-US" dirty="0" smtClean="0"/>
              <a:t>).</a:t>
            </a:r>
            <a:endParaRPr lang="en-US" dirty="0" smtClean="0"/>
          </a:p>
          <a:p>
            <a:pPr>
              <a:buFont typeface="Wingdings" pitchFamily="2" charset="2"/>
              <a:buChar char="Ø"/>
            </a:pPr>
            <a:r>
              <a:rPr lang="en-US" dirty="0" smtClean="0"/>
              <a:t>Evaluating effectiveness of peer intervention and </a:t>
            </a:r>
            <a:r>
              <a:rPr lang="en-US" dirty="0" smtClean="0"/>
              <a:t>activities.</a:t>
            </a:r>
          </a:p>
          <a:p>
            <a:pPr>
              <a:buFont typeface="Wingdings" pitchFamily="2" charset="2"/>
              <a:buChar char="Ø"/>
            </a:pPr>
            <a:r>
              <a:rPr lang="en-US" dirty="0" smtClean="0"/>
              <a:t>Assessing t</a:t>
            </a:r>
            <a:r>
              <a:rPr lang="en-US" dirty="0" smtClean="0"/>
              <a:t>raining  </a:t>
            </a:r>
            <a:r>
              <a:rPr lang="en-US" dirty="0" smtClean="0"/>
              <a:t>and </a:t>
            </a:r>
            <a:r>
              <a:rPr lang="en-US" dirty="0" smtClean="0"/>
              <a:t>mentoring needs.</a:t>
            </a:r>
            <a:endParaRPr lang="en-US" dirty="0" smtClean="0"/>
          </a:p>
          <a:p>
            <a:pPr>
              <a:buFont typeface="Wingdings" pitchFamily="2" charset="2"/>
              <a:buChar char="Ø"/>
            </a:pPr>
            <a:r>
              <a:rPr lang="en-US" dirty="0" smtClean="0"/>
              <a:t>Monitoring peer caseloads.</a:t>
            </a:r>
            <a:endParaRPr lang="en-US" dirty="0" smtClean="0"/>
          </a:p>
          <a:p>
            <a:pPr>
              <a:buFont typeface="Wingdings" pitchFamily="2" charset="2"/>
              <a:buChar char="Ø"/>
            </a:pPr>
            <a:r>
              <a:rPr lang="en-US" dirty="0" smtClean="0"/>
              <a:t>Problem solving.</a:t>
            </a:r>
            <a:endParaRPr lang="en-US" dirty="0"/>
          </a:p>
        </p:txBody>
      </p:sp>
    </p:spTree>
    <p:extLst>
      <p:ext uri="{BB962C8B-B14F-4D97-AF65-F5344CB8AC3E}">
        <p14:creationId xmlns:p14="http://schemas.microsoft.com/office/powerpoint/2010/main" val="3214726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Supportive Supervision </a:t>
            </a:r>
          </a:p>
        </p:txBody>
      </p:sp>
      <p:sp>
        <p:nvSpPr>
          <p:cNvPr id="3" name="Content Placeholder 2"/>
          <p:cNvSpPr>
            <a:spLocks noGrp="1"/>
          </p:cNvSpPr>
          <p:nvPr>
            <p:ph idx="1"/>
          </p:nvPr>
        </p:nvSpPr>
        <p:spPr/>
        <p:txBody>
          <a:bodyPr>
            <a:normAutofit fontScale="62500" lnSpcReduction="20000"/>
          </a:bodyPr>
          <a:lstStyle/>
          <a:p>
            <a:pPr marL="0" indent="0">
              <a:buNone/>
            </a:pPr>
            <a:r>
              <a:rPr lang="en-US" sz="3500" b="1" u="sng" dirty="0" smtClean="0"/>
              <a:t>General principals</a:t>
            </a:r>
            <a:r>
              <a:rPr lang="en-US" sz="3500" dirty="0" smtClean="0"/>
              <a:t>:</a:t>
            </a:r>
          </a:p>
          <a:p>
            <a:pPr>
              <a:buFont typeface="Wingdings" pitchFamily="2" charset="2"/>
              <a:buChar char="Ø"/>
            </a:pPr>
            <a:r>
              <a:rPr lang="en-US" dirty="0" smtClean="0"/>
              <a:t>Create a safe space where the peer is </a:t>
            </a:r>
            <a:r>
              <a:rPr lang="en-US" dirty="0" smtClean="0"/>
              <a:t>encouraged </a:t>
            </a:r>
            <a:r>
              <a:rPr lang="en-US" dirty="0" smtClean="0"/>
              <a:t>to share </a:t>
            </a:r>
            <a:r>
              <a:rPr lang="en-US" dirty="0" smtClean="0"/>
              <a:t>concerns.</a:t>
            </a:r>
            <a:endParaRPr lang="en-US" dirty="0" smtClean="0"/>
          </a:p>
          <a:p>
            <a:pPr>
              <a:buFont typeface="Wingdings" pitchFamily="2" charset="2"/>
              <a:buChar char="Ø"/>
            </a:pPr>
            <a:r>
              <a:rPr lang="en-US" dirty="0" smtClean="0"/>
              <a:t>Provides individualized training and support to each </a:t>
            </a:r>
            <a:r>
              <a:rPr lang="en-US" dirty="0" smtClean="0"/>
              <a:t>peer.</a:t>
            </a:r>
            <a:endParaRPr lang="en-US" dirty="0" smtClean="0"/>
          </a:p>
          <a:p>
            <a:pPr>
              <a:buFont typeface="Wingdings" pitchFamily="2" charset="2"/>
              <a:buChar char="Ø"/>
            </a:pPr>
            <a:r>
              <a:rPr lang="en-US" dirty="0" smtClean="0"/>
              <a:t>Monitor cases </a:t>
            </a:r>
            <a:r>
              <a:rPr lang="en-US" dirty="0" smtClean="0"/>
              <a:t>loads.</a:t>
            </a:r>
            <a:endParaRPr lang="en-US" dirty="0" smtClean="0"/>
          </a:p>
          <a:p>
            <a:pPr>
              <a:buFont typeface="Wingdings" pitchFamily="2" charset="2"/>
              <a:buChar char="Ø"/>
            </a:pPr>
            <a:r>
              <a:rPr lang="en-US" dirty="0" smtClean="0"/>
              <a:t>Help peers manage feelings that may </a:t>
            </a:r>
            <a:r>
              <a:rPr lang="en-US" dirty="0" smtClean="0"/>
              <a:t>arise about </a:t>
            </a:r>
            <a:r>
              <a:rPr lang="en-US" dirty="0" smtClean="0"/>
              <a:t>or towards </a:t>
            </a:r>
            <a:r>
              <a:rPr lang="en-US" dirty="0" smtClean="0"/>
              <a:t>clients.</a:t>
            </a:r>
          </a:p>
          <a:p>
            <a:pPr>
              <a:buFont typeface="Wingdings" pitchFamily="2" charset="2"/>
              <a:buChar char="Ø"/>
            </a:pPr>
            <a:r>
              <a:rPr lang="en-US" dirty="0"/>
              <a:t>Assist peers in maintaining appropriate expectations for themselves and the </a:t>
            </a:r>
            <a:r>
              <a:rPr lang="en-US" dirty="0" smtClean="0"/>
              <a:t>clients.</a:t>
            </a:r>
            <a:endParaRPr lang="en-US" dirty="0"/>
          </a:p>
          <a:p>
            <a:pPr>
              <a:buFont typeface="Wingdings" pitchFamily="2" charset="2"/>
              <a:buChar char="Ø"/>
            </a:pPr>
            <a:r>
              <a:rPr lang="en-US" dirty="0"/>
              <a:t>Help peer identify and build on what works or is effective with </a:t>
            </a:r>
            <a:r>
              <a:rPr lang="en-US" dirty="0" smtClean="0"/>
              <a:t>participants.</a:t>
            </a:r>
            <a:endParaRPr lang="en-US" dirty="0"/>
          </a:p>
          <a:p>
            <a:pPr>
              <a:buFont typeface="Wingdings" pitchFamily="2" charset="2"/>
              <a:buChar char="Ø"/>
            </a:pPr>
            <a:r>
              <a:rPr lang="en-US" dirty="0"/>
              <a:t>Ensure that </a:t>
            </a:r>
            <a:r>
              <a:rPr lang="en-US" dirty="0" smtClean="0"/>
              <a:t>peers </a:t>
            </a:r>
            <a:r>
              <a:rPr lang="en-US" dirty="0"/>
              <a:t>stay within the scope of work and make appropriate referrals when necessary.</a:t>
            </a:r>
          </a:p>
          <a:p>
            <a:pPr>
              <a:buFont typeface="Wingdings" pitchFamily="2" charset="2"/>
              <a:buChar char="Ø"/>
            </a:pPr>
            <a:r>
              <a:rPr lang="en-US" dirty="0"/>
              <a:t>Takes into consideration the different experiences of the peers who may be working for the first time in a </a:t>
            </a:r>
            <a:r>
              <a:rPr lang="en-US" dirty="0" smtClean="0"/>
              <a:t>highly professional health setting </a:t>
            </a:r>
            <a:r>
              <a:rPr lang="en-US" dirty="0"/>
              <a:t>and who are bringing their personal wisdom, information and knowledge from their own lives.</a:t>
            </a:r>
          </a:p>
          <a:p>
            <a:pPr>
              <a:buFont typeface="Wingdings" pitchFamily="2" charset="2"/>
              <a:buChar char="Ø"/>
            </a:pPr>
            <a:endParaRPr lang="en-US" dirty="0"/>
          </a:p>
        </p:txBody>
      </p:sp>
    </p:spTree>
    <p:extLst>
      <p:ext uri="{BB962C8B-B14F-4D97-AF65-F5344CB8AC3E}">
        <p14:creationId xmlns:p14="http://schemas.microsoft.com/office/powerpoint/2010/main" val="34685871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Clinical supervision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u="sng" dirty="0" smtClean="0"/>
              <a:t>Provides </a:t>
            </a:r>
            <a:r>
              <a:rPr lang="en-US" u="sng" dirty="0" smtClean="0"/>
              <a:t>opportunity for peers to:</a:t>
            </a:r>
          </a:p>
          <a:p>
            <a:r>
              <a:rPr lang="en-US" sz="2200" dirty="0" smtClean="0"/>
              <a:t>Learn about transference/countertransference issues and how to manage </a:t>
            </a:r>
            <a:r>
              <a:rPr lang="en-US" sz="2200" dirty="0" smtClean="0"/>
              <a:t>them.</a:t>
            </a:r>
            <a:endParaRPr lang="en-US" sz="2200" dirty="0" smtClean="0"/>
          </a:p>
          <a:p>
            <a:r>
              <a:rPr lang="en-US" sz="2200" dirty="0" smtClean="0"/>
              <a:t>Job related stressors and how they might impact on their own health and well being</a:t>
            </a:r>
            <a:r>
              <a:rPr lang="en-US" sz="2200" dirty="0"/>
              <a:t>. Supports development of client care plans</a:t>
            </a:r>
          </a:p>
          <a:p>
            <a:r>
              <a:rPr lang="en-US" sz="2200" dirty="0"/>
              <a:t>Ensures that peers work with scope of their role and make appropriate referrals if needed.</a:t>
            </a:r>
          </a:p>
          <a:p>
            <a:r>
              <a:rPr lang="en-US" sz="2200" dirty="0"/>
              <a:t>Supports the peer in understanding how the work affects him/her at an emotional level.</a:t>
            </a:r>
          </a:p>
          <a:p>
            <a:pPr marL="0" indent="0">
              <a:buNone/>
            </a:pPr>
            <a:r>
              <a:rPr lang="en-US" sz="2200" dirty="0"/>
              <a:t>This supervision needs to be provided by a </a:t>
            </a:r>
            <a:r>
              <a:rPr lang="en-US" sz="2200" b="1" u="sng" dirty="0"/>
              <a:t>licensed </a:t>
            </a:r>
            <a:r>
              <a:rPr lang="en-US" sz="2200" b="1" u="sng" dirty="0" smtClean="0"/>
              <a:t>professional</a:t>
            </a:r>
            <a:r>
              <a:rPr lang="en-US" sz="2200" b="1" dirty="0" smtClean="0"/>
              <a:t> </a:t>
            </a:r>
            <a:r>
              <a:rPr lang="en-US" sz="2200" dirty="0" smtClean="0"/>
              <a:t>because </a:t>
            </a:r>
            <a:r>
              <a:rPr lang="en-US" sz="2200" dirty="0"/>
              <a:t>it requires specialized training  and skills in psychological theory. </a:t>
            </a:r>
          </a:p>
          <a:p>
            <a:endParaRPr lang="en-US" dirty="0" smtClean="0"/>
          </a:p>
        </p:txBody>
      </p:sp>
    </p:spTree>
    <p:extLst>
      <p:ext uri="{BB962C8B-B14F-4D97-AF65-F5344CB8AC3E}">
        <p14:creationId xmlns:p14="http://schemas.microsoft.com/office/powerpoint/2010/main" val="1610970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543800" cy="1143000"/>
          </a:xfrm>
        </p:spPr>
        <p:txBody>
          <a:bodyPr>
            <a:normAutofit fontScale="90000"/>
          </a:bodyPr>
          <a:lstStyle/>
          <a:p>
            <a:r>
              <a:rPr lang="en-US" dirty="0" smtClean="0"/>
              <a:t/>
            </a:r>
            <a:br>
              <a:rPr lang="en-US" dirty="0" smtClean="0"/>
            </a:br>
            <a:r>
              <a:rPr lang="en-US" dirty="0" smtClean="0"/>
              <a:t>Integrating Peers into</a:t>
            </a:r>
            <a:r>
              <a:rPr lang="en-US" dirty="0" smtClean="0"/>
              <a:t> the Health Care Team</a:t>
            </a:r>
            <a:r>
              <a:rPr lang="en-US" dirty="0"/>
              <a:t/>
            </a:r>
            <a:br>
              <a:rPr lang="en-US" dirty="0"/>
            </a:br>
            <a:endParaRPr lang="en-US" dirty="0"/>
          </a:p>
        </p:txBody>
      </p:sp>
      <p:sp>
        <p:nvSpPr>
          <p:cNvPr id="3" name="Content Placeholder 2"/>
          <p:cNvSpPr>
            <a:spLocks noGrp="1"/>
          </p:cNvSpPr>
          <p:nvPr>
            <p:ph idx="1"/>
          </p:nvPr>
        </p:nvSpPr>
        <p:spPr>
          <a:xfrm>
            <a:off x="1371600" y="1752600"/>
            <a:ext cx="7498080" cy="4800600"/>
          </a:xfrm>
        </p:spPr>
        <p:txBody>
          <a:bodyPr>
            <a:normAutofit fontScale="77500" lnSpcReduction="20000"/>
          </a:bodyPr>
          <a:lstStyle/>
          <a:p>
            <a:r>
              <a:rPr lang="en-US" dirty="0" smtClean="0"/>
              <a:t>Initial assessment: </a:t>
            </a:r>
          </a:p>
          <a:p>
            <a:pPr lvl="1"/>
            <a:r>
              <a:rPr lang="en-US" dirty="0" smtClean="0"/>
              <a:t>Review of standing </a:t>
            </a:r>
            <a:r>
              <a:rPr lang="en-US" dirty="0"/>
              <a:t>operations, </a:t>
            </a:r>
            <a:r>
              <a:rPr lang="en-US" dirty="0" smtClean="0"/>
              <a:t>protocols, </a:t>
            </a:r>
            <a:r>
              <a:rPr lang="en-US" dirty="0"/>
              <a:t>and </a:t>
            </a:r>
            <a:r>
              <a:rPr lang="en-US" dirty="0" smtClean="0"/>
              <a:t>procedures. </a:t>
            </a:r>
          </a:p>
          <a:p>
            <a:pPr lvl="1"/>
            <a:r>
              <a:rPr lang="en-US" dirty="0" smtClean="0"/>
              <a:t>Identification of specific areas </a:t>
            </a:r>
            <a:r>
              <a:rPr lang="en-US" dirty="0"/>
              <a:t>where the peers can </a:t>
            </a:r>
            <a:r>
              <a:rPr lang="en-US" dirty="0" smtClean="0"/>
              <a:t>contribute.</a:t>
            </a:r>
          </a:p>
          <a:p>
            <a:r>
              <a:rPr lang="en-US" dirty="0" smtClean="0"/>
              <a:t>Work with Case Managers and CM </a:t>
            </a:r>
            <a:r>
              <a:rPr lang="en-US" dirty="0"/>
              <a:t>Supervisor </a:t>
            </a:r>
            <a:endParaRPr lang="en-US" dirty="0" smtClean="0"/>
          </a:p>
          <a:p>
            <a:pPr lvl="1"/>
            <a:r>
              <a:rPr lang="en-US" dirty="0" smtClean="0"/>
              <a:t>Design </a:t>
            </a:r>
            <a:r>
              <a:rPr lang="en-US" dirty="0"/>
              <a:t>specific mechanisms and procedures for </a:t>
            </a:r>
            <a:r>
              <a:rPr lang="en-US" dirty="0" smtClean="0"/>
              <a:t>peers support facilitate provision of </a:t>
            </a:r>
            <a:r>
              <a:rPr lang="en-US" dirty="0"/>
              <a:t>services as part of a holistic multidisciplinary </a:t>
            </a:r>
            <a:r>
              <a:rPr lang="en-US" dirty="0" smtClean="0"/>
              <a:t>team.</a:t>
            </a:r>
          </a:p>
          <a:p>
            <a:pPr lvl="1"/>
            <a:r>
              <a:rPr lang="en-US" dirty="0" smtClean="0"/>
              <a:t>Promote case conferencing meetings </a:t>
            </a:r>
            <a:r>
              <a:rPr lang="en-US" dirty="0" smtClean="0"/>
              <a:t>with case </a:t>
            </a:r>
            <a:r>
              <a:rPr lang="en-US" dirty="0" smtClean="0"/>
              <a:t>managers.</a:t>
            </a:r>
          </a:p>
          <a:p>
            <a:r>
              <a:rPr lang="en-US" dirty="0" smtClean="0"/>
              <a:t>Peers should participate in relevant staff and team meetings, educational and training activities, and other activities in which they may provide support and/or learn from the experience.</a:t>
            </a:r>
          </a:p>
        </p:txBody>
      </p:sp>
    </p:spTree>
    <p:extLst>
      <p:ext uri="{BB962C8B-B14F-4D97-AF65-F5344CB8AC3E}">
        <p14:creationId xmlns:p14="http://schemas.microsoft.com/office/powerpoint/2010/main" val="13144037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371600"/>
            <a:ext cx="7543800" cy="4724400"/>
          </a:xfrm>
        </p:spPr>
        <p:txBody>
          <a:bodyPr>
            <a:normAutofit fontScale="77500" lnSpcReduction="20000"/>
          </a:bodyPr>
          <a:lstStyle/>
          <a:p>
            <a:r>
              <a:rPr lang="en-US" dirty="0" smtClean="0"/>
              <a:t>Involve different </a:t>
            </a:r>
            <a:r>
              <a:rPr lang="en-US" dirty="0"/>
              <a:t>staff members </a:t>
            </a:r>
            <a:r>
              <a:rPr lang="en-US" dirty="0" smtClean="0"/>
              <a:t>in Program design and implementation.</a:t>
            </a:r>
            <a:endParaRPr lang="en-US" dirty="0" smtClean="0"/>
          </a:p>
          <a:p>
            <a:pPr lvl="1"/>
            <a:r>
              <a:rPr lang="en-US" dirty="0" smtClean="0"/>
              <a:t>Share </a:t>
            </a:r>
            <a:r>
              <a:rPr lang="en-US" dirty="0" smtClean="0"/>
              <a:t>work </a:t>
            </a:r>
            <a:r>
              <a:rPr lang="en-US" dirty="0" smtClean="0"/>
              <a:t>plan, goals</a:t>
            </a:r>
            <a:r>
              <a:rPr lang="en-US" dirty="0" smtClean="0"/>
              <a:t>, objectives and </a:t>
            </a:r>
            <a:r>
              <a:rPr lang="en-US" dirty="0" smtClean="0"/>
              <a:t>activities, </a:t>
            </a:r>
            <a:r>
              <a:rPr lang="en-US" dirty="0" smtClean="0"/>
              <a:t>and </a:t>
            </a:r>
            <a:r>
              <a:rPr lang="en-US" dirty="0" smtClean="0"/>
              <a:t>peer </a:t>
            </a:r>
            <a:r>
              <a:rPr lang="en-US" dirty="0" smtClean="0"/>
              <a:t>j</a:t>
            </a:r>
            <a:r>
              <a:rPr lang="en-US" dirty="0" smtClean="0"/>
              <a:t>ob description with key staff.</a:t>
            </a:r>
            <a:endParaRPr lang="en-US" dirty="0" smtClean="0"/>
          </a:p>
          <a:p>
            <a:pPr lvl="1"/>
            <a:r>
              <a:rPr lang="en-US" dirty="0" smtClean="0"/>
              <a:t>Make presentations </a:t>
            </a:r>
            <a:r>
              <a:rPr lang="en-US" dirty="0" smtClean="0"/>
              <a:t>on the status of the program and </a:t>
            </a:r>
            <a:r>
              <a:rPr lang="en-US" dirty="0" smtClean="0"/>
              <a:t>work </a:t>
            </a:r>
            <a:r>
              <a:rPr lang="en-US" dirty="0" smtClean="0"/>
              <a:t>of the </a:t>
            </a:r>
            <a:r>
              <a:rPr lang="en-US" dirty="0" smtClean="0"/>
              <a:t>peers during personnel meetings.</a:t>
            </a:r>
          </a:p>
          <a:p>
            <a:r>
              <a:rPr lang="en-US" dirty="0"/>
              <a:t>Provide p</a:t>
            </a:r>
            <a:r>
              <a:rPr lang="en-US" dirty="0" smtClean="0"/>
              <a:t>eers </a:t>
            </a:r>
            <a:r>
              <a:rPr lang="en-US" dirty="0"/>
              <a:t>with </a:t>
            </a:r>
            <a:r>
              <a:rPr lang="en-US" dirty="0" smtClean="0"/>
              <a:t>opportunities </a:t>
            </a:r>
            <a:r>
              <a:rPr lang="en-US" dirty="0"/>
              <a:t>to </a:t>
            </a:r>
            <a:r>
              <a:rPr lang="en-US" dirty="0" smtClean="0"/>
              <a:t>present to </a:t>
            </a:r>
            <a:r>
              <a:rPr lang="en-US" dirty="0"/>
              <a:t>the </a:t>
            </a:r>
            <a:r>
              <a:rPr lang="en-US" dirty="0" smtClean="0"/>
              <a:t>multidisciplinary </a:t>
            </a:r>
            <a:r>
              <a:rPr lang="en-US" dirty="0"/>
              <a:t>team about their work.</a:t>
            </a:r>
          </a:p>
          <a:p>
            <a:r>
              <a:rPr lang="en-US" dirty="0"/>
              <a:t>Use all modes of communication available to keep the multidisciplinary team informed of </a:t>
            </a:r>
            <a:r>
              <a:rPr lang="en-US" dirty="0" smtClean="0"/>
              <a:t>program progress.</a:t>
            </a:r>
          </a:p>
          <a:p>
            <a:r>
              <a:rPr lang="en-US" dirty="0" smtClean="0"/>
              <a:t>Carefully professionalize </a:t>
            </a:r>
            <a:r>
              <a:rPr lang="en-US" dirty="0"/>
              <a:t>the Peer program without </a:t>
            </a:r>
            <a:r>
              <a:rPr lang="en-US" dirty="0" smtClean="0"/>
              <a:t>compromising the essence.</a:t>
            </a:r>
          </a:p>
          <a:p>
            <a:r>
              <a:rPr lang="en-US" dirty="0" smtClean="0"/>
              <a:t>Always strive to </a:t>
            </a:r>
            <a:r>
              <a:rPr lang="en-US" dirty="0"/>
              <a:t>maintain </a:t>
            </a:r>
            <a:r>
              <a:rPr lang="en-US" b="1" u="sng" dirty="0"/>
              <a:t>credibility </a:t>
            </a:r>
            <a:r>
              <a:rPr lang="en-US" dirty="0"/>
              <a:t>and </a:t>
            </a:r>
            <a:r>
              <a:rPr lang="en-US" b="1" u="sng" dirty="0"/>
              <a:t>integrity </a:t>
            </a:r>
            <a:r>
              <a:rPr lang="en-US" dirty="0"/>
              <a:t>of the </a:t>
            </a:r>
            <a:r>
              <a:rPr lang="en-US" dirty="0" smtClean="0"/>
              <a:t>peer intervention </a:t>
            </a:r>
            <a:r>
              <a:rPr lang="en-US" dirty="0"/>
              <a:t>and activities.</a:t>
            </a:r>
          </a:p>
          <a:p>
            <a:endParaRPr lang="en-US" dirty="0"/>
          </a:p>
          <a:p>
            <a:endParaRPr lang="en-US" dirty="0" smtClean="0"/>
          </a:p>
          <a:p>
            <a:pPr marL="0" indent="0">
              <a:buNone/>
            </a:pPr>
            <a:endParaRPr lang="en-US" dirty="0" smtClean="0"/>
          </a:p>
          <a:p>
            <a:endParaRPr lang="en-US" dirty="0" smtClean="0"/>
          </a:p>
          <a:p>
            <a:endParaRPr lang="en-US" dirty="0"/>
          </a:p>
        </p:txBody>
      </p:sp>
      <p:sp>
        <p:nvSpPr>
          <p:cNvPr id="4" name="Title 1"/>
          <p:cNvSpPr txBox="1">
            <a:spLocks/>
          </p:cNvSpPr>
          <p:nvPr/>
        </p:nvSpPr>
        <p:spPr>
          <a:xfrm>
            <a:off x="1143000" y="304800"/>
            <a:ext cx="7543800" cy="1143000"/>
          </a:xfrm>
          <a:prstGeom prst="rect">
            <a:avLst/>
          </a:prstGeom>
        </p:spPr>
        <p:txBody>
          <a:bodyPr anchor="ctr">
            <a:normAutofit fontScale="975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dirty="0" smtClean="0"/>
              <a:t>Promoting the Peer Program</a:t>
            </a:r>
            <a:endParaRPr lang="en-US" dirty="0"/>
          </a:p>
        </p:txBody>
      </p:sp>
    </p:spTree>
    <p:extLst>
      <p:ext uri="{BB962C8B-B14F-4D97-AF65-F5344CB8AC3E}">
        <p14:creationId xmlns:p14="http://schemas.microsoft.com/office/powerpoint/2010/main" val="25823954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normAutofit fontScale="70000" lnSpcReduction="20000"/>
          </a:bodyPr>
          <a:lstStyle/>
          <a:p>
            <a:r>
              <a:rPr lang="en-US" dirty="0" smtClean="0"/>
              <a:t>Several </a:t>
            </a:r>
            <a:r>
              <a:rPr lang="en-US" dirty="0"/>
              <a:t>considerations need to </a:t>
            </a:r>
            <a:r>
              <a:rPr lang="en-US" dirty="0" smtClean="0"/>
              <a:t>be addressed during the recruitment and hiring process (some may need to be revisited), including:</a:t>
            </a:r>
          </a:p>
          <a:p>
            <a:pPr lvl="1"/>
            <a:r>
              <a:rPr lang="en-US" dirty="0" smtClean="0"/>
              <a:t>The effect of salaries </a:t>
            </a:r>
            <a:r>
              <a:rPr lang="en-US" dirty="0"/>
              <a:t>and compensation </a:t>
            </a:r>
            <a:r>
              <a:rPr lang="en-US" dirty="0" smtClean="0"/>
              <a:t>on benefits </a:t>
            </a:r>
            <a:r>
              <a:rPr lang="en-US" dirty="0"/>
              <a:t>or entitlements such as: Food Stamp program, Housing program, health </a:t>
            </a:r>
            <a:r>
              <a:rPr lang="en-US" dirty="0" smtClean="0"/>
              <a:t>benefits, among </a:t>
            </a:r>
            <a:r>
              <a:rPr lang="en-US" dirty="0"/>
              <a:t>others</a:t>
            </a:r>
            <a:r>
              <a:rPr lang="en-US" dirty="0" smtClean="0"/>
              <a:t>.</a:t>
            </a:r>
            <a:endParaRPr lang="en-US" dirty="0" smtClean="0"/>
          </a:p>
          <a:p>
            <a:r>
              <a:rPr lang="en-US" dirty="0" smtClean="0"/>
              <a:t>HR </a:t>
            </a:r>
            <a:r>
              <a:rPr lang="en-US" dirty="0"/>
              <a:t>and managers should be informed about state benefit requirements and refer peers to a benefits counselor, </a:t>
            </a:r>
            <a:r>
              <a:rPr lang="en-US" dirty="0" smtClean="0"/>
              <a:t>as needed</a:t>
            </a:r>
            <a:r>
              <a:rPr lang="en-US" dirty="0"/>
              <a:t>.</a:t>
            </a:r>
          </a:p>
          <a:p>
            <a:r>
              <a:rPr lang="en-US" dirty="0" smtClean="0"/>
              <a:t>Peer </a:t>
            </a:r>
            <a:r>
              <a:rPr lang="en-US" dirty="0"/>
              <a:t>needs clear information on Human Resources Manual, personnel policies and other institutional policies within the Organization</a:t>
            </a:r>
            <a:r>
              <a:rPr lang="en-US" dirty="0" smtClean="0"/>
              <a:t>.</a:t>
            </a:r>
          </a:p>
          <a:p>
            <a:r>
              <a:rPr lang="en-US" dirty="0" smtClean="0"/>
              <a:t>Supervision should provide flexibility in order to </a:t>
            </a:r>
            <a:r>
              <a:rPr lang="en-US" dirty="0"/>
              <a:t>manage health issues and social support needs </a:t>
            </a:r>
            <a:r>
              <a:rPr lang="en-US" dirty="0" smtClean="0"/>
              <a:t>of peers.</a:t>
            </a:r>
            <a:endParaRPr lang="en-US" dirty="0"/>
          </a:p>
          <a:p>
            <a:endParaRPr lang="en-US" dirty="0"/>
          </a:p>
        </p:txBody>
      </p:sp>
      <p:sp>
        <p:nvSpPr>
          <p:cNvPr id="6" name="Title 1"/>
          <p:cNvSpPr txBox="1">
            <a:spLocks/>
          </p:cNvSpPr>
          <p:nvPr/>
        </p:nvSpPr>
        <p:spPr>
          <a:xfrm>
            <a:off x="1143000" y="304800"/>
            <a:ext cx="7543800" cy="1143000"/>
          </a:xfrm>
          <a:prstGeom prst="rect">
            <a:avLst/>
          </a:prstGeom>
        </p:spPr>
        <p:txBody>
          <a:bodyPr anchor="ctr">
            <a:normAutofit fontScale="97500"/>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dirty="0" smtClean="0"/>
              <a:t>Managing Peers Who Are Clients</a:t>
            </a:r>
            <a:endParaRPr lang="en-US" dirty="0"/>
          </a:p>
        </p:txBody>
      </p:sp>
    </p:spTree>
    <p:extLst>
      <p:ext uri="{BB962C8B-B14F-4D97-AF65-F5344CB8AC3E}">
        <p14:creationId xmlns:p14="http://schemas.microsoft.com/office/powerpoint/2010/main" val="35178706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a:t>
            </a:r>
            <a:endParaRPr lang="en-US" dirty="0"/>
          </a:p>
        </p:txBody>
      </p:sp>
      <p:sp>
        <p:nvSpPr>
          <p:cNvPr id="3" name="Content Placeholder 2"/>
          <p:cNvSpPr>
            <a:spLocks noGrp="1"/>
          </p:cNvSpPr>
          <p:nvPr>
            <p:ph idx="1"/>
          </p:nvPr>
        </p:nvSpPr>
        <p:spPr/>
        <p:txBody>
          <a:bodyPr/>
          <a:lstStyle/>
          <a:p>
            <a:pPr marL="0" lvl="1" indent="0">
              <a:buNone/>
            </a:pPr>
            <a:r>
              <a:rPr lang="en-US" dirty="0" smtClean="0"/>
              <a:t>Integrating peers into the healthcare team has presented some challenges:</a:t>
            </a:r>
          </a:p>
          <a:p>
            <a:pPr marL="0" lvl="1" indent="0">
              <a:buNone/>
            </a:pPr>
            <a:endParaRPr lang="en-US" dirty="0" smtClean="0"/>
          </a:p>
          <a:p>
            <a:pPr marL="457200" lvl="1" indent="-457200">
              <a:buFont typeface="Wingdings" pitchFamily="2" charset="2"/>
              <a:buChar char="Ø"/>
            </a:pPr>
            <a:r>
              <a:rPr lang="en-US" dirty="0" smtClean="0"/>
              <a:t>Impact on the </a:t>
            </a:r>
            <a:r>
              <a:rPr lang="en-US" dirty="0" smtClean="0"/>
              <a:t>culture of the Organization</a:t>
            </a:r>
          </a:p>
          <a:p>
            <a:pPr marL="457200" lvl="1" indent="-457200">
              <a:buFont typeface="Wingdings" pitchFamily="2" charset="2"/>
              <a:buChar char="Ø"/>
            </a:pPr>
            <a:r>
              <a:rPr lang="en-US" dirty="0" smtClean="0"/>
              <a:t>Gaining trust </a:t>
            </a:r>
            <a:r>
              <a:rPr lang="en-US" dirty="0" smtClean="0"/>
              <a:t>and </a:t>
            </a:r>
            <a:r>
              <a:rPr lang="en-US" dirty="0" smtClean="0"/>
              <a:t>credibility </a:t>
            </a:r>
            <a:r>
              <a:rPr lang="en-US" dirty="0" smtClean="0"/>
              <a:t>within the </a:t>
            </a:r>
            <a:r>
              <a:rPr lang="en-US" dirty="0" smtClean="0"/>
              <a:t>multidisciplinary team </a:t>
            </a:r>
          </a:p>
          <a:p>
            <a:pPr marL="457200" lvl="1" indent="-457200">
              <a:buFont typeface="Wingdings" pitchFamily="2" charset="2"/>
              <a:buChar char="Ø"/>
            </a:pPr>
            <a:r>
              <a:rPr lang="en-US" dirty="0" smtClean="0"/>
              <a:t>Professionalizing </a:t>
            </a:r>
            <a:r>
              <a:rPr lang="en-US" dirty="0" smtClean="0"/>
              <a:t>the Peer Program without </a:t>
            </a:r>
            <a:r>
              <a:rPr lang="en-US" dirty="0" smtClean="0"/>
              <a:t>losing essence</a:t>
            </a:r>
            <a:endParaRPr lang="en-US" dirty="0" smtClean="0"/>
          </a:p>
          <a:p>
            <a:pPr marL="0" indent="0">
              <a:buNone/>
            </a:pPr>
            <a:endParaRPr lang="en-US" dirty="0"/>
          </a:p>
        </p:txBody>
      </p:sp>
    </p:spTree>
    <p:extLst>
      <p:ext uri="{BB962C8B-B14F-4D97-AF65-F5344CB8AC3E}">
        <p14:creationId xmlns:p14="http://schemas.microsoft.com/office/powerpoint/2010/main" val="16838643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Overcoming Challenges</a:t>
            </a:r>
            <a:endParaRPr lang="en-US" dirty="0"/>
          </a:p>
        </p:txBody>
      </p:sp>
      <p:sp>
        <p:nvSpPr>
          <p:cNvPr id="3" name="Content Placeholder 2"/>
          <p:cNvSpPr>
            <a:spLocks noGrp="1"/>
          </p:cNvSpPr>
          <p:nvPr>
            <p:ph idx="1"/>
          </p:nvPr>
        </p:nvSpPr>
        <p:spPr/>
        <p:txBody>
          <a:bodyPr>
            <a:normAutofit/>
          </a:bodyPr>
          <a:lstStyle/>
          <a:p>
            <a:r>
              <a:rPr lang="en-US" sz="2800" dirty="0" smtClean="0"/>
              <a:t>Provide trainings </a:t>
            </a:r>
            <a:r>
              <a:rPr lang="en-US" sz="2800" dirty="0" smtClean="0"/>
              <a:t>for </a:t>
            </a:r>
            <a:r>
              <a:rPr lang="en-US" sz="2800" dirty="0" smtClean="0"/>
              <a:t>peers</a:t>
            </a:r>
            <a:r>
              <a:rPr lang="en-US" sz="2800" dirty="0" smtClean="0"/>
              <a:t>, </a:t>
            </a:r>
            <a:r>
              <a:rPr lang="en-US" sz="2800" dirty="0"/>
              <a:t>E</a:t>
            </a:r>
            <a:r>
              <a:rPr lang="en-US" sz="2800" dirty="0" smtClean="0"/>
              <a:t>arly </a:t>
            </a:r>
            <a:r>
              <a:rPr lang="en-US" sz="2800" dirty="0" smtClean="0"/>
              <a:t>Intervention </a:t>
            </a:r>
            <a:r>
              <a:rPr lang="en-US" sz="2800" dirty="0" smtClean="0"/>
              <a:t>workers</a:t>
            </a:r>
            <a:r>
              <a:rPr lang="en-US" sz="2800" dirty="0" smtClean="0"/>
              <a:t>,  </a:t>
            </a:r>
            <a:r>
              <a:rPr lang="en-US" sz="2800" dirty="0" smtClean="0"/>
              <a:t>case </a:t>
            </a:r>
            <a:r>
              <a:rPr lang="en-US" sz="2800" dirty="0"/>
              <a:t>m</a:t>
            </a:r>
            <a:r>
              <a:rPr lang="en-US" sz="2800" dirty="0" smtClean="0"/>
              <a:t>anagers</a:t>
            </a:r>
            <a:r>
              <a:rPr lang="en-US" sz="2800" dirty="0" smtClean="0"/>
              <a:t>, </a:t>
            </a:r>
            <a:r>
              <a:rPr lang="en-US" sz="2800" dirty="0" smtClean="0"/>
              <a:t>nurses </a:t>
            </a:r>
            <a:r>
              <a:rPr lang="en-US" sz="2800" dirty="0" smtClean="0"/>
              <a:t>and </a:t>
            </a:r>
            <a:r>
              <a:rPr lang="en-US" sz="2800" dirty="0" smtClean="0"/>
              <a:t>other medical staff.</a:t>
            </a:r>
            <a:endParaRPr lang="en-US" sz="2800" dirty="0" smtClean="0"/>
          </a:p>
          <a:p>
            <a:r>
              <a:rPr lang="en-US" sz="2800" dirty="0" smtClean="0"/>
              <a:t>Ensuring peer participation </a:t>
            </a:r>
            <a:r>
              <a:rPr lang="en-US" sz="2800" dirty="0" smtClean="0"/>
              <a:t>in multidisciplinary team and </a:t>
            </a:r>
            <a:r>
              <a:rPr lang="en-US" sz="2800" dirty="0" smtClean="0"/>
              <a:t>case </a:t>
            </a:r>
            <a:r>
              <a:rPr lang="en-US" sz="2800" dirty="0" smtClean="0"/>
              <a:t>management meetings.</a:t>
            </a:r>
          </a:p>
          <a:p>
            <a:r>
              <a:rPr lang="en-US" sz="2800" dirty="0" smtClean="0"/>
              <a:t>Consistency in </a:t>
            </a:r>
            <a:r>
              <a:rPr lang="en-US" sz="2800" dirty="0" smtClean="0"/>
              <a:t>building trust, credibility and professionalizing the Peer Program.</a:t>
            </a:r>
          </a:p>
          <a:p>
            <a:r>
              <a:rPr lang="en-US" sz="2800" dirty="0" smtClean="0"/>
              <a:t>Build </a:t>
            </a:r>
            <a:r>
              <a:rPr lang="en-US" sz="2800" dirty="0" smtClean="0"/>
              <a:t>on the common commitment </a:t>
            </a:r>
            <a:r>
              <a:rPr lang="en-US" sz="2800" dirty="0" smtClean="0"/>
              <a:t>and passion of all members of the </a:t>
            </a:r>
            <a:r>
              <a:rPr lang="en-US" sz="2800" dirty="0" smtClean="0"/>
              <a:t>multidisciplinary team</a:t>
            </a:r>
            <a:r>
              <a:rPr lang="en-US" sz="2800" dirty="0" smtClean="0"/>
              <a:t>.</a:t>
            </a:r>
          </a:p>
          <a:p>
            <a:endParaRPr lang="en-US" dirty="0"/>
          </a:p>
        </p:txBody>
      </p:sp>
    </p:spTree>
    <p:extLst>
      <p:ext uri="{BB962C8B-B14F-4D97-AF65-F5344CB8AC3E}">
        <p14:creationId xmlns:p14="http://schemas.microsoft.com/office/powerpoint/2010/main" val="21983496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Methods to Identify </a:t>
            </a:r>
            <a:br>
              <a:rPr lang="en-US" dirty="0" smtClean="0"/>
            </a:br>
            <a:r>
              <a:rPr lang="en-US" dirty="0" smtClean="0"/>
              <a:t>Out-of-Care Patients</a:t>
            </a:r>
            <a:endParaRPr lang="en-US" dirty="0"/>
          </a:p>
        </p:txBody>
      </p:sp>
      <p:sp>
        <p:nvSpPr>
          <p:cNvPr id="3" name="Subtitle 2"/>
          <p:cNvSpPr>
            <a:spLocks noGrp="1"/>
          </p:cNvSpPr>
          <p:nvPr>
            <p:ph type="subTitle" idx="1"/>
          </p:nvPr>
        </p:nvSpPr>
        <p:spPr>
          <a:xfrm>
            <a:off x="1371600" y="3733800"/>
            <a:ext cx="7406640" cy="1752600"/>
          </a:xfrm>
        </p:spPr>
        <p:txBody>
          <a:bodyPr>
            <a:normAutofit/>
          </a:bodyPr>
          <a:lstStyle/>
          <a:p>
            <a:r>
              <a:rPr lang="en-US" sz="2400" dirty="0" smtClean="0"/>
              <a:t>Patty Valdez, </a:t>
            </a:r>
            <a:r>
              <a:rPr lang="en-US" sz="2400" dirty="0" smtClean="0"/>
              <a:t>Program Coordinator</a:t>
            </a:r>
            <a:endParaRPr lang="en-US" sz="2400" dirty="0" smtClean="0"/>
          </a:p>
          <a:p>
            <a:r>
              <a:rPr lang="en-US" sz="2400" dirty="0" smtClean="0"/>
              <a:t>Peer Re-Engagement Project for Men (PREP-M) </a:t>
            </a:r>
          </a:p>
          <a:p>
            <a:r>
              <a:rPr lang="en-US" sz="2400" dirty="0" smtClean="0"/>
              <a:t>Care Resource</a:t>
            </a:r>
            <a:endParaRPr lang="en-US" sz="2400" dirty="0"/>
          </a:p>
        </p:txBody>
      </p:sp>
    </p:spTree>
    <p:extLst>
      <p:ext uri="{BB962C8B-B14F-4D97-AF65-F5344CB8AC3E}">
        <p14:creationId xmlns:p14="http://schemas.microsoft.com/office/powerpoint/2010/main" val="1805816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81000"/>
            <a:ext cx="7498080" cy="1143000"/>
          </a:xfrm>
        </p:spPr>
        <p:txBody>
          <a:bodyPr>
            <a:normAutofit fontScale="90000"/>
          </a:bodyPr>
          <a:lstStyle/>
          <a:p>
            <a:r>
              <a:rPr lang="en-US" dirty="0" smtClean="0"/>
              <a:t>Missed Opportunities in the Continuum of HIV Care</a:t>
            </a:r>
            <a:endParaRPr lang="en-US" dirty="0"/>
          </a:p>
        </p:txBody>
      </p:sp>
      <p:sp>
        <p:nvSpPr>
          <p:cNvPr id="4" name="TextBox 4"/>
          <p:cNvSpPr txBox="1">
            <a:spLocks noChangeArrowheads="1"/>
          </p:cNvSpPr>
          <p:nvPr/>
        </p:nvSpPr>
        <p:spPr bwMode="auto">
          <a:xfrm>
            <a:off x="2732732" y="5870416"/>
            <a:ext cx="5410200" cy="307777"/>
          </a:xfrm>
          <a:prstGeom prst="rect">
            <a:avLst/>
          </a:prstGeom>
          <a:noFill/>
          <a:ln w="9525">
            <a:noFill/>
            <a:miter lim="800000"/>
            <a:headEnd/>
            <a:tailEnd/>
          </a:ln>
        </p:spPr>
        <p:txBody>
          <a:bodyPr wrap="square">
            <a:spAutoFit/>
          </a:bodyPr>
          <a:lstStyle/>
          <a:p>
            <a:pPr algn="r">
              <a:defRPr/>
            </a:pPr>
            <a:r>
              <a:rPr lang="en-US" sz="1400" dirty="0">
                <a:latin typeface="+mj-lt"/>
                <a:ea typeface="+mn-ea"/>
              </a:rPr>
              <a:t>Source: Cohen et al., MMRW, 2011</a:t>
            </a:r>
          </a:p>
        </p:txBody>
      </p:sp>
      <p:pic>
        <p:nvPicPr>
          <p:cNvPr id="5" name="Picture 3"/>
          <p:cNvPicPr>
            <a:picLocks noChangeAspect="1" noChangeArrowheads="1"/>
          </p:cNvPicPr>
          <p:nvPr/>
        </p:nvPicPr>
        <p:blipFill>
          <a:blip r:embed="rId2" cstate="print"/>
          <a:srcRect/>
          <a:stretch>
            <a:fillRect/>
          </a:stretch>
        </p:blipFill>
        <p:spPr bwMode="auto">
          <a:xfrm>
            <a:off x="1686868" y="2057400"/>
            <a:ext cx="6314132" cy="3867406"/>
          </a:xfrm>
          <a:prstGeom prst="rect">
            <a:avLst/>
          </a:prstGeom>
          <a:noFill/>
          <a:ln w="9525">
            <a:noFill/>
            <a:miter lim="800000"/>
            <a:headEnd/>
            <a:tailEnd/>
          </a:ln>
        </p:spPr>
      </p:pic>
    </p:spTree>
    <p:extLst>
      <p:ext uri="{BB962C8B-B14F-4D97-AF65-F5344CB8AC3E}">
        <p14:creationId xmlns:p14="http://schemas.microsoft.com/office/powerpoint/2010/main" val="789991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Initial Strategies of Identification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Initial list generated from Ryan White database – </a:t>
            </a:r>
            <a:r>
              <a:rPr lang="en-US" dirty="0" err="1" smtClean="0"/>
              <a:t>CaseWatch</a:t>
            </a:r>
            <a:r>
              <a:rPr lang="en-US" dirty="0" smtClean="0"/>
              <a:t> – of out-of-care patients. Two major inaccuracies were discovered:</a:t>
            </a:r>
          </a:p>
          <a:p>
            <a:pPr lvl="1"/>
            <a:r>
              <a:rPr lang="en-US" dirty="0" smtClean="0"/>
              <a:t>Outdated contact information</a:t>
            </a:r>
          </a:p>
          <a:p>
            <a:pPr lvl="1"/>
            <a:r>
              <a:rPr lang="en-US" dirty="0" smtClean="0"/>
              <a:t>Patients appearing on list that had not actually fallen out of care</a:t>
            </a:r>
          </a:p>
          <a:p>
            <a:r>
              <a:rPr lang="en-US" dirty="0" smtClean="0"/>
              <a:t>Newly diagnosed patients identified through</a:t>
            </a:r>
          </a:p>
          <a:p>
            <a:pPr lvl="1"/>
            <a:r>
              <a:rPr lang="en-US" dirty="0" smtClean="0"/>
              <a:t> </a:t>
            </a:r>
            <a:r>
              <a:rPr lang="en-US" dirty="0"/>
              <a:t>R</a:t>
            </a:r>
            <a:r>
              <a:rPr lang="en-US" dirty="0" smtClean="0"/>
              <a:t>eferrals from the Department of Health </a:t>
            </a:r>
          </a:p>
          <a:p>
            <a:pPr lvl="1"/>
            <a:r>
              <a:rPr lang="en-US" dirty="0" smtClean="0"/>
              <a:t>Internally through testing department, Health Promotions</a:t>
            </a:r>
            <a:endParaRPr lang="en-US" dirty="0"/>
          </a:p>
        </p:txBody>
      </p:sp>
    </p:spTree>
    <p:extLst>
      <p:ext uri="{BB962C8B-B14F-4D97-AF65-F5344CB8AC3E}">
        <p14:creationId xmlns:p14="http://schemas.microsoft.com/office/powerpoint/2010/main" val="20896770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Back-Up and Revised Strategies of Identification</a:t>
            </a:r>
            <a:endParaRPr lang="en-US" dirty="0"/>
          </a:p>
        </p:txBody>
      </p:sp>
      <p:sp>
        <p:nvSpPr>
          <p:cNvPr id="3" name="Content Placeholder 2"/>
          <p:cNvSpPr>
            <a:spLocks noGrp="1"/>
          </p:cNvSpPr>
          <p:nvPr>
            <p:ph idx="1"/>
          </p:nvPr>
        </p:nvSpPr>
        <p:spPr>
          <a:xfrm>
            <a:off x="1447800" y="1676400"/>
            <a:ext cx="7498080" cy="4800600"/>
          </a:xfrm>
        </p:spPr>
        <p:txBody>
          <a:bodyPr>
            <a:normAutofit fontScale="85000" lnSpcReduction="20000"/>
          </a:bodyPr>
          <a:lstStyle/>
          <a:p>
            <a:r>
              <a:rPr lang="en-US" sz="3100" dirty="0" smtClean="0"/>
              <a:t>Peers worked closely with staff across the agency to identify patients that were truly out of care.  Constant communication and meetings with the following personnel facilitated this process:</a:t>
            </a:r>
          </a:p>
          <a:p>
            <a:pPr lvl="1"/>
            <a:r>
              <a:rPr lang="en-US" dirty="0" smtClean="0"/>
              <a:t>Medical case managers</a:t>
            </a:r>
          </a:p>
          <a:p>
            <a:pPr lvl="1"/>
            <a:r>
              <a:rPr lang="en-US" dirty="0" smtClean="0"/>
              <a:t>Medical providers (e.g. nurses, physicians)</a:t>
            </a:r>
          </a:p>
          <a:p>
            <a:pPr lvl="1"/>
            <a:r>
              <a:rPr lang="en-US" dirty="0" smtClean="0"/>
              <a:t>Outreach specialists</a:t>
            </a:r>
          </a:p>
          <a:p>
            <a:r>
              <a:rPr lang="en-US" sz="3100" dirty="0" smtClean="0"/>
              <a:t>Close review of medical</a:t>
            </a:r>
          </a:p>
          <a:p>
            <a:r>
              <a:rPr lang="en-US" sz="3100" dirty="0" smtClean="0"/>
              <a:t>Transition to new Electronic Medical Records (EMR) software, </a:t>
            </a:r>
            <a:r>
              <a:rPr lang="en-US" sz="3100" dirty="0" err="1" smtClean="0"/>
              <a:t>Intergy</a:t>
            </a:r>
            <a:r>
              <a:rPr lang="en-US" sz="3100" dirty="0" smtClean="0"/>
              <a:t>, which facilitated in generating a more accurate list with updated contact information and information regarding last missed appointment</a:t>
            </a:r>
          </a:p>
          <a:p>
            <a:pPr lvl="1"/>
            <a:endParaRPr lang="en-US" dirty="0" smtClean="0"/>
          </a:p>
          <a:p>
            <a:pPr lvl="1"/>
            <a:endParaRPr lang="en-US" dirty="0"/>
          </a:p>
        </p:txBody>
      </p:sp>
    </p:spTree>
    <p:extLst>
      <p:ext uri="{BB962C8B-B14F-4D97-AF65-F5344CB8AC3E}">
        <p14:creationId xmlns:p14="http://schemas.microsoft.com/office/powerpoint/2010/main" val="6249052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Peer Role in Identification Process</a:t>
            </a:r>
            <a:endParaRPr lang="en-US" dirty="0"/>
          </a:p>
        </p:txBody>
      </p:sp>
      <p:sp>
        <p:nvSpPr>
          <p:cNvPr id="3" name="Content Placeholder 2"/>
          <p:cNvSpPr>
            <a:spLocks noGrp="1"/>
          </p:cNvSpPr>
          <p:nvPr>
            <p:ph idx="1"/>
          </p:nvPr>
        </p:nvSpPr>
        <p:spPr/>
        <p:txBody>
          <a:bodyPr/>
          <a:lstStyle/>
          <a:p>
            <a:r>
              <a:rPr lang="en-US" dirty="0" smtClean="0"/>
              <a:t>Peers play an integral role in the process of identifying out of care patients</a:t>
            </a:r>
          </a:p>
          <a:p>
            <a:pPr lvl="1"/>
            <a:r>
              <a:rPr lang="en-US" dirty="0" smtClean="0"/>
              <a:t>Constant communication with medical case managers, outreach specialists, and other providers at the agency</a:t>
            </a:r>
          </a:p>
          <a:p>
            <a:pPr lvl="1"/>
            <a:r>
              <a:rPr lang="en-US" dirty="0" smtClean="0"/>
              <a:t>Intensive outreach to clients via phone calls, fieldwork at partner organizations (e.g. residential treatment agencies, homeless shelters), and home visits</a:t>
            </a:r>
            <a:endParaRPr lang="en-US" dirty="0"/>
          </a:p>
        </p:txBody>
      </p:sp>
    </p:spTree>
    <p:extLst>
      <p:ext uri="{BB962C8B-B14F-4D97-AF65-F5344CB8AC3E}">
        <p14:creationId xmlns:p14="http://schemas.microsoft.com/office/powerpoint/2010/main" val="37541089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Staff Members Roles in Identification Process</a:t>
            </a:r>
            <a:endParaRPr lang="en-US" dirty="0"/>
          </a:p>
        </p:txBody>
      </p:sp>
      <p:sp>
        <p:nvSpPr>
          <p:cNvPr id="3" name="Content Placeholder 2"/>
          <p:cNvSpPr>
            <a:spLocks noGrp="1"/>
          </p:cNvSpPr>
          <p:nvPr>
            <p:ph idx="1"/>
          </p:nvPr>
        </p:nvSpPr>
        <p:spPr>
          <a:xfrm>
            <a:off x="1447800" y="1905000"/>
            <a:ext cx="7498080" cy="4191000"/>
          </a:xfrm>
        </p:spPr>
        <p:txBody>
          <a:bodyPr>
            <a:normAutofit/>
          </a:bodyPr>
          <a:lstStyle/>
          <a:p>
            <a:r>
              <a:rPr lang="en-US" sz="2800" dirty="0" smtClean="0"/>
              <a:t>Identifying out of care and newly diagnosed patients is a collaborative effort that requires cooperation between many staff members, including:</a:t>
            </a:r>
          </a:p>
          <a:p>
            <a:pPr lvl="1"/>
            <a:r>
              <a:rPr lang="en-US" sz="2400" dirty="0" smtClean="0"/>
              <a:t>Outreach supervisor and specialists who receive referrals</a:t>
            </a:r>
          </a:p>
          <a:p>
            <a:pPr lvl="1"/>
            <a:r>
              <a:rPr lang="en-US" sz="2400" dirty="0" smtClean="0"/>
              <a:t>Medical case managers and other providers who identify and refer patients who have not been in care</a:t>
            </a:r>
          </a:p>
          <a:p>
            <a:pPr lvl="1"/>
            <a:r>
              <a:rPr lang="en-US" sz="2400" dirty="0" smtClean="0"/>
              <a:t>Data managers who generate lists</a:t>
            </a:r>
          </a:p>
          <a:p>
            <a:pPr lvl="1"/>
            <a:endParaRPr lang="en-US" dirty="0"/>
          </a:p>
        </p:txBody>
      </p:sp>
    </p:spTree>
    <p:extLst>
      <p:ext uri="{BB962C8B-B14F-4D97-AF65-F5344CB8AC3E}">
        <p14:creationId xmlns:p14="http://schemas.microsoft.com/office/powerpoint/2010/main" val="58991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Tracking and Documentation of Outreach</a:t>
            </a:r>
            <a:endParaRPr lang="en-US" dirty="0"/>
          </a:p>
        </p:txBody>
      </p:sp>
      <p:sp>
        <p:nvSpPr>
          <p:cNvPr id="3" name="Content Placeholder 2"/>
          <p:cNvSpPr>
            <a:spLocks noGrp="1"/>
          </p:cNvSpPr>
          <p:nvPr>
            <p:ph idx="1"/>
          </p:nvPr>
        </p:nvSpPr>
        <p:spPr>
          <a:xfrm>
            <a:off x="1447800" y="1828800"/>
            <a:ext cx="7498080" cy="4114800"/>
          </a:xfrm>
        </p:spPr>
        <p:txBody>
          <a:bodyPr/>
          <a:lstStyle/>
          <a:p>
            <a:r>
              <a:rPr lang="en-US" sz="2800" dirty="0" smtClean="0"/>
              <a:t>A great level of effort is require in the process of identifying, locating and connecting clients to care</a:t>
            </a:r>
            <a:endParaRPr lang="en-US" sz="2800" dirty="0"/>
          </a:p>
          <a:p>
            <a:r>
              <a:rPr lang="en-US" sz="2800" dirty="0" smtClean="0"/>
              <a:t>Identifying strategies that are most useful in identifying patients has been successful as a result of trial and error, and intensive documentation of contact attempts and resulting outcomes of these contacts</a:t>
            </a:r>
            <a:endParaRPr lang="en-US" sz="2800" dirty="0"/>
          </a:p>
        </p:txBody>
      </p:sp>
    </p:spTree>
    <p:extLst>
      <p:ext uri="{BB962C8B-B14F-4D97-AF65-F5344CB8AC3E}">
        <p14:creationId xmlns:p14="http://schemas.microsoft.com/office/powerpoint/2010/main" val="6297480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a:xfrm>
            <a:off x="1219200" y="2286000"/>
            <a:ext cx="7467600" cy="3048000"/>
          </a:xfrm>
        </p:spPr>
        <p:txBody>
          <a:bodyPr/>
          <a:lstStyle/>
          <a:p>
            <a:r>
              <a:rPr lang="en-US" sz="2800" dirty="0" smtClean="0"/>
              <a:t>Inaccurate lists that were generated initially via </a:t>
            </a:r>
            <a:r>
              <a:rPr lang="en-US" sz="2800" dirty="0" err="1" smtClean="0"/>
              <a:t>CaseWatch</a:t>
            </a:r>
            <a:endParaRPr lang="en-US" sz="2800" dirty="0" smtClean="0"/>
          </a:p>
          <a:p>
            <a:pPr marL="82296" indent="0">
              <a:buNone/>
            </a:pPr>
            <a:endParaRPr lang="en-US" sz="2800" dirty="0" smtClean="0"/>
          </a:p>
          <a:p>
            <a:r>
              <a:rPr lang="en-US" sz="2800" dirty="0" smtClean="0"/>
              <a:t>Outdated contact information for an often transient and hard-to-reach population</a:t>
            </a:r>
          </a:p>
          <a:p>
            <a:endParaRPr lang="en-US" dirty="0"/>
          </a:p>
        </p:txBody>
      </p:sp>
    </p:spTree>
    <p:extLst>
      <p:ext uri="{BB962C8B-B14F-4D97-AF65-F5344CB8AC3E}">
        <p14:creationId xmlns:p14="http://schemas.microsoft.com/office/powerpoint/2010/main" val="38834031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Overcoming Challenges</a:t>
            </a:r>
            <a:endParaRPr lang="en-US" dirty="0"/>
          </a:p>
        </p:txBody>
      </p:sp>
      <p:sp>
        <p:nvSpPr>
          <p:cNvPr id="3" name="Content Placeholder 2"/>
          <p:cNvSpPr>
            <a:spLocks noGrp="1"/>
          </p:cNvSpPr>
          <p:nvPr>
            <p:ph idx="1"/>
          </p:nvPr>
        </p:nvSpPr>
        <p:spPr>
          <a:xfrm>
            <a:off x="1447800" y="1676400"/>
            <a:ext cx="7498080" cy="4800600"/>
          </a:xfrm>
        </p:spPr>
        <p:txBody>
          <a:bodyPr>
            <a:normAutofit/>
          </a:bodyPr>
          <a:lstStyle/>
          <a:p>
            <a:r>
              <a:rPr lang="en-US" sz="2800" dirty="0" smtClean="0"/>
              <a:t>Collaboration across the agency</a:t>
            </a:r>
          </a:p>
          <a:p>
            <a:pPr lvl="1"/>
            <a:r>
              <a:rPr lang="en-US" sz="2400" dirty="0" smtClean="0"/>
              <a:t>Promotion of program across the site to secure buy-in and awareness of other staff </a:t>
            </a:r>
          </a:p>
          <a:p>
            <a:r>
              <a:rPr lang="en-US" sz="2800" dirty="0" smtClean="0"/>
              <a:t>Intensive outreach to locate clients</a:t>
            </a:r>
          </a:p>
          <a:p>
            <a:r>
              <a:rPr lang="en-US" sz="2800" dirty="0" smtClean="0"/>
              <a:t>Transition to new EMR software that captures more accurate client information</a:t>
            </a:r>
            <a:endParaRPr lang="en-US" sz="2800" dirty="0"/>
          </a:p>
        </p:txBody>
      </p:sp>
    </p:spTree>
    <p:extLst>
      <p:ext uri="{BB962C8B-B14F-4D97-AF65-F5344CB8AC3E}">
        <p14:creationId xmlns:p14="http://schemas.microsoft.com/office/powerpoint/2010/main" val="299033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Methodology</a:t>
            </a:r>
          </a:p>
          <a:p>
            <a:pPr lvl="1"/>
            <a:r>
              <a:rPr lang="en-US" dirty="0" smtClean="0"/>
              <a:t>Longitudinal (Baseline, 6- and 12-month follow up)</a:t>
            </a:r>
          </a:p>
          <a:p>
            <a:pPr lvl="1"/>
            <a:r>
              <a:rPr lang="en-US" dirty="0" smtClean="0"/>
              <a:t>Enrollment and Randomization</a:t>
            </a:r>
          </a:p>
          <a:p>
            <a:r>
              <a:rPr lang="en-US" dirty="0" smtClean="0"/>
              <a:t>Process Measures</a:t>
            </a:r>
          </a:p>
          <a:p>
            <a:pPr lvl="1"/>
            <a:r>
              <a:rPr lang="en-US" dirty="0" smtClean="0"/>
              <a:t>Methods of identification of target population</a:t>
            </a:r>
          </a:p>
          <a:p>
            <a:pPr lvl="1"/>
            <a:r>
              <a:rPr lang="en-US" dirty="0" smtClean="0"/>
              <a:t>Organizational and structural characteristics of successful interventions</a:t>
            </a:r>
          </a:p>
          <a:p>
            <a:pPr lvl="1"/>
            <a:r>
              <a:rPr lang="en-US" dirty="0" smtClean="0"/>
              <a:t>Level of effort to engage or re-engage in care</a:t>
            </a:r>
          </a:p>
          <a:p>
            <a:r>
              <a:rPr lang="en-US" dirty="0" smtClean="0"/>
              <a:t>Outcome Measures</a:t>
            </a:r>
          </a:p>
          <a:p>
            <a:pPr lvl="1"/>
            <a:r>
              <a:rPr lang="en-US" dirty="0" smtClean="0"/>
              <a:t>Clinical: CD4 and viral load, medical visits, quality of care</a:t>
            </a:r>
          </a:p>
          <a:p>
            <a:pPr lvl="1"/>
            <a:r>
              <a:rPr lang="en-US" dirty="0" smtClean="0"/>
              <a:t>Intervention: HIV knowledge, self-efficacy, </a:t>
            </a:r>
            <a:r>
              <a:rPr lang="en-US" dirty="0"/>
              <a:t>q</a:t>
            </a:r>
            <a:r>
              <a:rPr lang="en-US" dirty="0" smtClean="0"/>
              <a:t>uality of life, stigma, dose-response </a:t>
            </a:r>
            <a:endParaRPr lang="en-US" dirty="0"/>
          </a:p>
        </p:txBody>
      </p:sp>
    </p:spTree>
    <p:extLst>
      <p:ext uri="{BB962C8B-B14F-4D97-AF65-F5344CB8AC3E}">
        <p14:creationId xmlns:p14="http://schemas.microsoft.com/office/powerpoint/2010/main" val="32516658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Multi-Site Enrollment and Randomization Process</a:t>
            </a:r>
            <a:endParaRPr lang="en-US" dirty="0"/>
          </a:p>
        </p:txBody>
      </p:sp>
      <p:pic>
        <p:nvPicPr>
          <p:cNvPr id="6" name="Picture 5" descr="multi-site_flowchart[1].JPG"/>
          <p:cNvPicPr>
            <a:picLocks noChangeAspect="1"/>
          </p:cNvPicPr>
          <p:nvPr/>
        </p:nvPicPr>
        <p:blipFill>
          <a:blip r:embed="rId2" cstate="print"/>
          <a:srcRect l="3824" t="12481" b="10259"/>
          <a:stretch>
            <a:fillRect/>
          </a:stretch>
        </p:blipFill>
        <p:spPr>
          <a:xfrm>
            <a:off x="1444171" y="1676400"/>
            <a:ext cx="7492621" cy="4648200"/>
          </a:xfrm>
          <a:prstGeom prst="snip2DiagRect">
            <a:avLst>
              <a:gd name="adj1" fmla="val 11809"/>
              <a:gd name="adj2" fmla="val 16667"/>
            </a:avLst>
          </a:prstGeom>
        </p:spPr>
      </p:pic>
    </p:spTree>
    <p:extLst>
      <p:ext uri="{BB962C8B-B14F-4D97-AF65-F5344CB8AC3E}">
        <p14:creationId xmlns:p14="http://schemas.microsoft.com/office/powerpoint/2010/main" val="11681875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normAutofit lnSpcReduction="10000"/>
          </a:bodyPr>
          <a:lstStyle/>
          <a:p>
            <a:r>
              <a:rPr lang="en-US" dirty="0" smtClean="0"/>
              <a:t>Data Collection</a:t>
            </a:r>
          </a:p>
          <a:p>
            <a:pPr lvl="1"/>
            <a:r>
              <a:rPr lang="en-US" dirty="0" smtClean="0"/>
              <a:t>Web-based data collection</a:t>
            </a:r>
          </a:p>
          <a:p>
            <a:pPr lvl="1"/>
            <a:r>
              <a:rPr lang="en-US" dirty="0" smtClean="0"/>
              <a:t>Audio Computer Assisted Self Interview (ACASI)</a:t>
            </a:r>
          </a:p>
          <a:p>
            <a:pPr lvl="1"/>
            <a:r>
              <a:rPr lang="en-US" dirty="0" smtClean="0"/>
              <a:t>Tele-forms</a:t>
            </a:r>
          </a:p>
          <a:p>
            <a:r>
              <a:rPr lang="en-US" dirty="0" smtClean="0"/>
              <a:t>Evaluation Instruments</a:t>
            </a:r>
          </a:p>
          <a:p>
            <a:pPr lvl="1"/>
            <a:r>
              <a:rPr lang="en-US" dirty="0" smtClean="0"/>
              <a:t>Client surveys</a:t>
            </a:r>
          </a:p>
          <a:p>
            <a:pPr lvl="1"/>
            <a:r>
              <a:rPr lang="en-US" dirty="0" smtClean="0"/>
              <a:t>Chart review tool</a:t>
            </a:r>
          </a:p>
          <a:p>
            <a:pPr lvl="1"/>
            <a:r>
              <a:rPr lang="en-US" dirty="0" smtClean="0"/>
              <a:t>Peer encounter forms</a:t>
            </a:r>
          </a:p>
          <a:p>
            <a:pPr lvl="1"/>
            <a:r>
              <a:rPr lang="en-US" dirty="0" smtClean="0"/>
              <a:t>Out-of-care summary forms</a:t>
            </a:r>
          </a:p>
        </p:txBody>
      </p:sp>
    </p:spTree>
    <p:extLst>
      <p:ext uri="{BB962C8B-B14F-4D97-AF65-F5344CB8AC3E}">
        <p14:creationId xmlns:p14="http://schemas.microsoft.com/office/powerpoint/2010/main" val="4046641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588498"/>
            <a:ext cx="7406640" cy="1240302"/>
          </a:xfrm>
        </p:spPr>
        <p:txBody>
          <a:bodyPr/>
          <a:lstStyle/>
          <a:p>
            <a:r>
              <a:rPr lang="en-US" dirty="0" smtClean="0"/>
              <a:t>Study Design Overview </a:t>
            </a:r>
            <a:endParaRPr lang="en-US" dirty="0"/>
          </a:p>
        </p:txBody>
      </p:sp>
      <p:sp>
        <p:nvSpPr>
          <p:cNvPr id="4" name="Subtitle 3"/>
          <p:cNvSpPr>
            <a:spLocks noGrp="1"/>
          </p:cNvSpPr>
          <p:nvPr>
            <p:ph type="subTitle" idx="1"/>
          </p:nvPr>
        </p:nvSpPr>
        <p:spPr>
          <a:xfrm>
            <a:off x="1203960" y="2362200"/>
            <a:ext cx="7406640" cy="3276600"/>
          </a:xfrm>
        </p:spPr>
        <p:txBody>
          <a:bodyPr>
            <a:normAutofit fontScale="85000" lnSpcReduction="20000"/>
          </a:bodyPr>
          <a:lstStyle/>
          <a:p>
            <a:pPr marL="484632" indent="-457200">
              <a:buFont typeface="Arial" pitchFamily="34" charset="0"/>
              <a:buChar char="•"/>
            </a:pPr>
            <a:r>
              <a:rPr lang="en-US" sz="2800" dirty="0" smtClean="0"/>
              <a:t>Multi-Site Evaluation</a:t>
            </a:r>
          </a:p>
          <a:p>
            <a:pPr marL="484632" indent="-457200">
              <a:buFont typeface="Arial" pitchFamily="34" charset="0"/>
              <a:buChar char="•"/>
            </a:pPr>
            <a:r>
              <a:rPr lang="en-US" sz="2800" dirty="0" smtClean="0"/>
              <a:t>Randomized clinical trial</a:t>
            </a:r>
          </a:p>
          <a:p>
            <a:pPr marL="914400" lvl="1" indent="-457200" algn="l">
              <a:buFont typeface="Arial" pitchFamily="34" charset="0"/>
              <a:buChar char="•"/>
            </a:pPr>
            <a:r>
              <a:rPr lang="en-US" sz="2600" dirty="0" smtClean="0"/>
              <a:t>Peer Intervention</a:t>
            </a:r>
          </a:p>
          <a:p>
            <a:pPr marL="914400" lvl="1" indent="-457200" algn="l">
              <a:buFont typeface="Arial" pitchFamily="34" charset="0"/>
              <a:buChar char="•"/>
            </a:pPr>
            <a:r>
              <a:rPr lang="en-US" sz="2600" dirty="0" smtClean="0"/>
              <a:t>Standard of Care</a:t>
            </a:r>
          </a:p>
          <a:p>
            <a:pPr marL="484632" indent="-457200">
              <a:buFont typeface="Arial" pitchFamily="34" charset="0"/>
              <a:buChar char="•"/>
            </a:pPr>
            <a:r>
              <a:rPr lang="en-US" sz="2800" dirty="0" smtClean="0"/>
              <a:t>Significance: </a:t>
            </a:r>
          </a:p>
          <a:p>
            <a:pPr marL="914400" lvl="1" indent="-457200" algn="l">
              <a:buFont typeface="Arial" pitchFamily="34" charset="0"/>
              <a:buChar char="•"/>
            </a:pPr>
            <a:r>
              <a:rPr lang="en-US" sz="2600" dirty="0" smtClean="0"/>
              <a:t>Limited research and formal evaluation, which focuses on peer program and treatment adherence outcomes</a:t>
            </a:r>
          </a:p>
          <a:p>
            <a:pPr marL="914400" lvl="1" indent="-457200" algn="l">
              <a:buFont typeface="Arial" pitchFamily="34" charset="0"/>
              <a:buChar char="•"/>
            </a:pPr>
            <a:r>
              <a:rPr lang="en-US" sz="2600" dirty="0" smtClean="0"/>
              <a:t>Filling the gap: peer interventions and retention in HIV care</a:t>
            </a:r>
          </a:p>
          <a:p>
            <a:pPr marL="484632" indent="-457200">
              <a:buFont typeface="Arial" pitchFamily="34" charset="0"/>
              <a:buChar char="•"/>
            </a:pPr>
            <a:endParaRPr lang="en-US" dirty="0" smtClean="0"/>
          </a:p>
          <a:p>
            <a:pPr marL="484632" indent="-457200">
              <a:buFont typeface="Arial" pitchFamily="34" charset="0"/>
              <a:buChar char="•"/>
            </a:pPr>
            <a:endParaRPr lang="en-US" dirty="0"/>
          </a:p>
        </p:txBody>
      </p:sp>
    </p:spTree>
    <p:extLst>
      <p:ext uri="{BB962C8B-B14F-4D97-AF65-F5344CB8AC3E}">
        <p14:creationId xmlns:p14="http://schemas.microsoft.com/office/powerpoint/2010/main" val="15294959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667000"/>
            <a:ext cx="7498080" cy="1143000"/>
          </a:xfrm>
        </p:spPr>
        <p:txBody>
          <a:bodyPr>
            <a:normAutofit/>
          </a:bodyPr>
          <a:lstStyle/>
          <a:p>
            <a:pPr algn="ctr"/>
            <a:r>
              <a:rPr lang="en-US" sz="4600" dirty="0" smtClean="0"/>
              <a:t>Questions?</a:t>
            </a:r>
            <a:endParaRPr lang="en-US" sz="4600" dirty="0"/>
          </a:p>
        </p:txBody>
      </p:sp>
    </p:spTree>
    <p:extLst>
      <p:ext uri="{BB962C8B-B14F-4D97-AF65-F5344CB8AC3E}">
        <p14:creationId xmlns:p14="http://schemas.microsoft.com/office/powerpoint/2010/main" val="3794336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 Model</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Identification of target populations:</a:t>
            </a:r>
          </a:p>
          <a:p>
            <a:pPr lvl="1"/>
            <a:r>
              <a:rPr lang="en-US" dirty="0" smtClean="0"/>
              <a:t>Out of care</a:t>
            </a:r>
          </a:p>
          <a:p>
            <a:pPr lvl="1"/>
            <a:r>
              <a:rPr lang="en-US" dirty="0" smtClean="0"/>
              <a:t>New patients and newly-diagnosed patients at risk for falling out of care</a:t>
            </a:r>
          </a:p>
          <a:p>
            <a:r>
              <a:rPr lang="en-US" dirty="0" smtClean="0"/>
              <a:t>Outreach to target populations to bring into care, enroll and randomize to study arm:</a:t>
            </a:r>
          </a:p>
          <a:p>
            <a:pPr lvl="1"/>
            <a:r>
              <a:rPr lang="en-US" dirty="0" smtClean="0"/>
              <a:t>Peer Intervention</a:t>
            </a:r>
          </a:p>
          <a:p>
            <a:pPr lvl="1"/>
            <a:r>
              <a:rPr lang="en-US" dirty="0" smtClean="0"/>
              <a:t>Standard of care</a:t>
            </a:r>
          </a:p>
          <a:p>
            <a:r>
              <a:rPr lang="en-US" dirty="0" smtClean="0"/>
              <a:t>Peer Intervention Training:</a:t>
            </a:r>
          </a:p>
          <a:p>
            <a:pPr lvl="1"/>
            <a:r>
              <a:rPr lang="en-US" dirty="0" smtClean="0"/>
              <a:t>Peer Core Competency Training</a:t>
            </a:r>
          </a:p>
          <a:p>
            <a:pPr lvl="1"/>
            <a:r>
              <a:rPr lang="en-US" dirty="0" smtClean="0"/>
              <a:t>Interdisciplinary Team Training</a:t>
            </a:r>
          </a:p>
          <a:p>
            <a:pPr lvl="1"/>
            <a:r>
              <a:rPr lang="en-US" dirty="0" smtClean="0"/>
              <a:t>Peer Supervision Training</a:t>
            </a:r>
          </a:p>
          <a:p>
            <a:pPr lvl="1"/>
            <a:r>
              <a:rPr lang="en-US" dirty="0" smtClean="0"/>
              <a:t>On-going Support (e.g. Peer Conference Calls, refresher and follow-up trainings for peer and intervention staff, as needed)</a:t>
            </a:r>
          </a:p>
          <a:p>
            <a:r>
              <a:rPr lang="en-US" dirty="0" smtClean="0"/>
              <a:t>Integrating peers into health care team</a:t>
            </a:r>
          </a:p>
          <a:p>
            <a:r>
              <a:rPr lang="en-US" dirty="0" smtClean="0"/>
              <a:t>Structured Peer-Client sessions to promote behavioral change and increase retention</a:t>
            </a:r>
            <a:endParaRPr lang="en-US" dirty="0"/>
          </a:p>
        </p:txBody>
      </p:sp>
    </p:spTree>
    <p:extLst>
      <p:ext uri="{BB962C8B-B14F-4D97-AF65-F5344CB8AC3E}">
        <p14:creationId xmlns:p14="http://schemas.microsoft.com/office/powerpoint/2010/main" val="4185033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661416"/>
            <a:ext cx="7406640" cy="1472184"/>
          </a:xfrm>
        </p:spPr>
        <p:txBody>
          <a:bodyPr>
            <a:normAutofit/>
          </a:bodyPr>
          <a:lstStyle/>
          <a:p>
            <a:r>
              <a:rPr lang="en-US" dirty="0" smtClean="0"/>
              <a:t>Im</a:t>
            </a:r>
            <a:r>
              <a:rPr lang="en-US" dirty="0" smtClean="0"/>
              <a:t>plementing the Peer Intervention</a:t>
            </a:r>
            <a:endParaRPr lang="en-US" dirty="0"/>
          </a:p>
        </p:txBody>
      </p:sp>
      <p:sp>
        <p:nvSpPr>
          <p:cNvPr id="3" name="Subtitle 2"/>
          <p:cNvSpPr>
            <a:spLocks noGrp="1"/>
          </p:cNvSpPr>
          <p:nvPr>
            <p:ph type="subTitle" idx="1"/>
          </p:nvPr>
        </p:nvSpPr>
        <p:spPr>
          <a:xfrm>
            <a:off x="1371600" y="3810000"/>
            <a:ext cx="7406640" cy="1752600"/>
          </a:xfrm>
        </p:spPr>
        <p:txBody>
          <a:bodyPr>
            <a:normAutofit/>
          </a:bodyPr>
          <a:lstStyle/>
          <a:p>
            <a:r>
              <a:rPr lang="en-US" sz="2400" dirty="0" smtClean="0"/>
              <a:t>Nancy Daniels, </a:t>
            </a:r>
            <a:r>
              <a:rPr lang="en-US" sz="2400" dirty="0" smtClean="0"/>
              <a:t>Program Coordinator</a:t>
            </a:r>
            <a:endParaRPr lang="en-US" sz="2400" dirty="0" smtClean="0"/>
          </a:p>
          <a:p>
            <a:r>
              <a:rPr lang="en-US" sz="2400" dirty="0" smtClean="0"/>
              <a:t>Re-Engagement Project (R.E.P.)</a:t>
            </a:r>
          </a:p>
          <a:p>
            <a:r>
              <a:rPr lang="en-US" sz="2400" dirty="0" smtClean="0"/>
              <a:t>PATH Center</a:t>
            </a:r>
            <a:endParaRPr lang="en-US" sz="2400" dirty="0"/>
          </a:p>
        </p:txBody>
      </p:sp>
    </p:spTree>
    <p:extLst>
      <p:ext uri="{BB962C8B-B14F-4D97-AF65-F5344CB8AC3E}">
        <p14:creationId xmlns:p14="http://schemas.microsoft.com/office/powerpoint/2010/main" val="638475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Peers</a:t>
            </a:r>
            <a:endParaRPr lang="en-US" dirty="0"/>
          </a:p>
        </p:txBody>
      </p:sp>
      <p:sp>
        <p:nvSpPr>
          <p:cNvPr id="3" name="Content Placeholder 2"/>
          <p:cNvSpPr>
            <a:spLocks noGrp="1"/>
          </p:cNvSpPr>
          <p:nvPr>
            <p:ph idx="1"/>
          </p:nvPr>
        </p:nvSpPr>
        <p:spPr>
          <a:xfrm>
            <a:off x="1447800" y="1371600"/>
            <a:ext cx="7498080" cy="4800600"/>
          </a:xfrm>
        </p:spPr>
        <p:txBody>
          <a:bodyPr>
            <a:normAutofit fontScale="85000" lnSpcReduction="20000"/>
          </a:bodyPr>
          <a:lstStyle/>
          <a:p>
            <a:r>
              <a:rPr lang="en-US" dirty="0" smtClean="0"/>
              <a:t>A collaborative effort</a:t>
            </a:r>
          </a:p>
          <a:p>
            <a:r>
              <a:rPr lang="en-US" dirty="0" smtClean="0"/>
              <a:t>Staff members try to identify clients that:</a:t>
            </a:r>
          </a:p>
          <a:p>
            <a:pPr lvl="1"/>
            <a:r>
              <a:rPr lang="en-US" dirty="0" smtClean="0"/>
              <a:t>Exhibit responsible behavior (e.g. are adherent to their medication regimens)</a:t>
            </a:r>
          </a:p>
          <a:p>
            <a:pPr lvl="1"/>
            <a:r>
              <a:rPr lang="en-US" dirty="0" smtClean="0"/>
              <a:t>Desire to obtain employment</a:t>
            </a:r>
          </a:p>
          <a:p>
            <a:pPr lvl="1"/>
            <a:r>
              <a:rPr lang="en-US" dirty="0" smtClean="0"/>
              <a:t>Have been able to maintain viral load suppression, </a:t>
            </a:r>
          </a:p>
          <a:p>
            <a:pPr lvl="1"/>
            <a:r>
              <a:rPr lang="en-US" dirty="0"/>
              <a:t>P</a:t>
            </a:r>
            <a:r>
              <a:rPr lang="en-US" dirty="0" smtClean="0"/>
              <a:t>ossess desire to help others.</a:t>
            </a:r>
          </a:p>
          <a:p>
            <a:r>
              <a:rPr lang="en-US" dirty="0" smtClean="0"/>
              <a:t>Useful to consider clients who may already work part-time and would like to transition to a full-time position.</a:t>
            </a:r>
          </a:p>
          <a:p>
            <a:r>
              <a:rPr lang="en-US" dirty="0" smtClean="0"/>
              <a:t>The transition peers have made from client to employee has been a positive occurrence observed by other clients.</a:t>
            </a:r>
            <a:endParaRPr lang="en-US" dirty="0"/>
          </a:p>
        </p:txBody>
      </p:sp>
    </p:spTree>
    <p:extLst>
      <p:ext uri="{BB962C8B-B14F-4D97-AF65-F5344CB8AC3E}">
        <p14:creationId xmlns:p14="http://schemas.microsoft.com/office/powerpoint/2010/main" val="3869303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Assessing Peer Readiness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sz="3800" dirty="0" smtClean="0"/>
              <a:t>Things to Consider:</a:t>
            </a:r>
          </a:p>
          <a:p>
            <a:r>
              <a:rPr lang="en-US" sz="3900" dirty="0" smtClean="0"/>
              <a:t>Is this individual ready to become fully employed if he or she has not been for some time? </a:t>
            </a:r>
          </a:p>
          <a:p>
            <a:r>
              <a:rPr lang="en-US" sz="3900" dirty="0" smtClean="0"/>
              <a:t>Is this job likely to bring negative consequences to the individual such as </a:t>
            </a:r>
            <a:r>
              <a:rPr lang="en-US" sz="3900" dirty="0"/>
              <a:t>straying from treatment regimens, </a:t>
            </a:r>
            <a:r>
              <a:rPr lang="en-US" sz="3900" dirty="0" smtClean="0"/>
              <a:t>relapse (for those with history of substance abuse), or mental health problems?</a:t>
            </a:r>
          </a:p>
          <a:p>
            <a:r>
              <a:rPr lang="en-US" sz="3900" dirty="0" smtClean="0"/>
              <a:t>Does individual feel comfortable disclosing his or her HIV status?</a:t>
            </a:r>
          </a:p>
          <a:p>
            <a:r>
              <a:rPr lang="en-US" sz="3900" dirty="0" smtClean="0"/>
              <a:t>Does the candidate demonstrate empathy and compassion?</a:t>
            </a:r>
          </a:p>
          <a:p>
            <a:r>
              <a:rPr lang="en-US" sz="3900" dirty="0" smtClean="0"/>
              <a:t>Does this individual seem motivated to serve as a role model to others living with HIV?</a:t>
            </a:r>
          </a:p>
          <a:p>
            <a:r>
              <a:rPr lang="en-US" sz="3900" dirty="0" smtClean="0"/>
              <a:t>Will this individuals benefits package be affected?</a:t>
            </a:r>
          </a:p>
          <a:p>
            <a:endParaRPr lang="en-US" dirty="0"/>
          </a:p>
        </p:txBody>
      </p:sp>
    </p:spTree>
    <p:extLst>
      <p:ext uri="{BB962C8B-B14F-4D97-AF65-F5344CB8AC3E}">
        <p14:creationId xmlns:p14="http://schemas.microsoft.com/office/powerpoint/2010/main" val="4075956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676400"/>
            <a:ext cx="7467600" cy="4343400"/>
          </a:xfrm>
        </p:spPr>
        <p:txBody>
          <a:bodyPr>
            <a:normAutofit/>
          </a:bodyPr>
          <a:lstStyle/>
          <a:p>
            <a:pPr marL="0" indent="0" algn="ctr">
              <a:buNone/>
            </a:pPr>
            <a:r>
              <a:rPr lang="en-US" sz="2200" dirty="0" smtClean="0"/>
              <a:t>“</a:t>
            </a:r>
            <a:r>
              <a:rPr lang="en-US" sz="2200" i="1" dirty="0" smtClean="0"/>
              <a:t>The </a:t>
            </a:r>
            <a:r>
              <a:rPr lang="en-US" sz="2200" i="1" dirty="0"/>
              <a:t>transition from part-time to full time has been difficult.  The time constraints, decrease in flexibility, having to consistently rearrange the children’s appointments as to coordinate with family members has created a more complex family dynamic.  There has been loss of friendships based on the change in work schedule.  Friends may feel like you don’t have time to talk or hangout with them.  This is the price I have to pay for my personal growth</a:t>
            </a:r>
            <a:r>
              <a:rPr lang="en-US" sz="2200" i="1" dirty="0" smtClean="0"/>
              <a:t>.”</a:t>
            </a:r>
          </a:p>
          <a:p>
            <a:pPr marL="0" indent="0" algn="ctr">
              <a:buNone/>
            </a:pPr>
            <a:r>
              <a:rPr lang="en-US" sz="2700" i="1" dirty="0" smtClean="0"/>
              <a:t>				</a:t>
            </a:r>
          </a:p>
          <a:p>
            <a:pPr marL="0" indent="0" algn="r">
              <a:buNone/>
            </a:pPr>
            <a:r>
              <a:rPr lang="en-US" sz="2400" i="1" dirty="0" smtClean="0"/>
              <a:t>	- </a:t>
            </a:r>
            <a:r>
              <a:rPr lang="en-US" sz="2400" dirty="0" smtClean="0"/>
              <a:t>R.E.P. Peer</a:t>
            </a:r>
            <a:endParaRPr lang="en-US" sz="2400" i="1" dirty="0"/>
          </a:p>
        </p:txBody>
      </p:sp>
    </p:spTree>
    <p:extLst>
      <p:ext uri="{BB962C8B-B14F-4D97-AF65-F5344CB8AC3E}">
        <p14:creationId xmlns:p14="http://schemas.microsoft.com/office/powerpoint/2010/main" val="20924929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1893</TotalTime>
  <Words>2316</Words>
  <Application>Microsoft Office PowerPoint</Application>
  <PresentationFormat>On-screen Show (4:3)</PresentationFormat>
  <Paragraphs>270</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Solstice</vt:lpstr>
      <vt:lpstr>Minority AIDS Initiative Peer Re-Engagement Project</vt:lpstr>
      <vt:lpstr>Background and Significance</vt:lpstr>
      <vt:lpstr>Missed Opportunities in the Continuum of HIV Care</vt:lpstr>
      <vt:lpstr>Study Design Overview </vt:lpstr>
      <vt:lpstr>Intervention Model</vt:lpstr>
      <vt:lpstr>Implementing the Peer Intervention</vt:lpstr>
      <vt:lpstr>Identifying Peers</vt:lpstr>
      <vt:lpstr>Assessing Peer Readiness</vt:lpstr>
      <vt:lpstr>PowerPoint Presentation</vt:lpstr>
      <vt:lpstr>Peer Training</vt:lpstr>
      <vt:lpstr>PowerPoint Presentation</vt:lpstr>
      <vt:lpstr>Hiring Process</vt:lpstr>
      <vt:lpstr>Implementing Peer-Client Sessions</vt:lpstr>
      <vt:lpstr>Intervention Implementation Challenges</vt:lpstr>
      <vt:lpstr>Overcoming Challenges</vt:lpstr>
      <vt:lpstr>Role of Peer  Within Health Care Team</vt:lpstr>
      <vt:lpstr>Defining peer roles and responsibilities</vt:lpstr>
      <vt:lpstr>Defining peer roles and responsibilities</vt:lpstr>
      <vt:lpstr>PowerPoint Presentation</vt:lpstr>
      <vt:lpstr>Peer Supervision</vt:lpstr>
      <vt:lpstr>Administrative Supervision </vt:lpstr>
      <vt:lpstr>Supportive Supervision </vt:lpstr>
      <vt:lpstr>Clinical supervision</vt:lpstr>
      <vt:lpstr> Integrating Peers into the Health Care Team </vt:lpstr>
      <vt:lpstr>PowerPoint Presentation</vt:lpstr>
      <vt:lpstr>PowerPoint Presentation</vt:lpstr>
      <vt:lpstr>Challenges </vt:lpstr>
      <vt:lpstr>Overcoming Challenges</vt:lpstr>
      <vt:lpstr>Methods to Identify  Out-of-Care Patients</vt:lpstr>
      <vt:lpstr>Initial Strategies of Identification</vt:lpstr>
      <vt:lpstr>Back-Up and Revised Strategies of Identification</vt:lpstr>
      <vt:lpstr>Peer Role in Identification Process</vt:lpstr>
      <vt:lpstr>Other Staff Members Roles in Identification Process</vt:lpstr>
      <vt:lpstr>Tracking and Documentation of Outreach</vt:lpstr>
      <vt:lpstr>Challenges</vt:lpstr>
      <vt:lpstr>Overcoming Challenges</vt:lpstr>
      <vt:lpstr>Evaluation</vt:lpstr>
      <vt:lpstr>Multi-Site Enrollment and Randomization Process</vt:lpstr>
      <vt:lpstr>Evaluation</vt:lpstr>
      <vt:lpstr>Questions?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Peer within Healthcare Team</dc:title>
  <dc:creator>Carmen Rivera</dc:creator>
  <cp:lastModifiedBy>Mariana Sarango</cp:lastModifiedBy>
  <cp:revision>66</cp:revision>
  <cp:lastPrinted>2012-10-10T19:00:23Z</cp:lastPrinted>
  <dcterms:created xsi:type="dcterms:W3CDTF">2012-10-08T19:43:37Z</dcterms:created>
  <dcterms:modified xsi:type="dcterms:W3CDTF">2012-10-16T04:41:45Z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1354577714</vt:i4>
  </property>
  <property fmtid="{D5CDD505-2E9C-101B-9397-08002B2CF9AE}" pid="3" name="_NewReviewCycle">
    <vt:lpwstr/>
  </property>
  <property fmtid="{D5CDD505-2E9C-101B-9397-08002B2CF9AE}" pid="4" name="_EmailSubject">
    <vt:lpwstr>Confirming Participation and Speaker Names</vt:lpwstr>
  </property>
  <property fmtid="{D5CDD505-2E9C-101B-9397-08002B2CF9AE}" pid="5" name="_AuthorEmail">
    <vt:lpwstr>msarango@bu.edu</vt:lpwstr>
  </property>
  <property fmtid="{D5CDD505-2E9C-101B-9397-08002B2CF9AE}" pid="6" name="_AuthorEmailDisplayName">
    <vt:lpwstr>Sarango, Mariana J</vt:lpwstr>
  </property>
</Properties>
</file>