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rawings/drawing4.xml" ContentType="application/vnd.openxmlformats-officedocument.drawingml.chartshape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85" r:id="rId3"/>
    <p:sldId id="286" r:id="rId4"/>
    <p:sldId id="287" r:id="rId5"/>
    <p:sldId id="288" r:id="rId6"/>
    <p:sldId id="289" r:id="rId7"/>
    <p:sldId id="320" r:id="rId8"/>
    <p:sldId id="332" r:id="rId9"/>
    <p:sldId id="333" r:id="rId10"/>
    <p:sldId id="335" r:id="rId11"/>
    <p:sldId id="334" r:id="rId12"/>
    <p:sldId id="304" r:id="rId13"/>
    <p:sldId id="290" r:id="rId14"/>
    <p:sldId id="291" r:id="rId15"/>
    <p:sldId id="337" r:id="rId16"/>
    <p:sldId id="305" r:id="rId17"/>
    <p:sldId id="306" r:id="rId18"/>
    <p:sldId id="314" r:id="rId19"/>
    <p:sldId id="260" r:id="rId20"/>
    <p:sldId id="319" r:id="rId21"/>
    <p:sldId id="307" r:id="rId22"/>
    <p:sldId id="308" r:id="rId23"/>
    <p:sldId id="323" r:id="rId24"/>
    <p:sldId id="324" r:id="rId25"/>
    <p:sldId id="325" r:id="rId26"/>
    <p:sldId id="336" r:id="rId27"/>
    <p:sldId id="326" r:id="rId28"/>
    <p:sldId id="331" r:id="rId29"/>
    <p:sldId id="327" r:id="rId30"/>
    <p:sldId id="330" r:id="rId31"/>
    <p:sldId id="328" r:id="rId32"/>
    <p:sldId id="329" r:id="rId33"/>
    <p:sldId id="316" r:id="rId34"/>
    <p:sldId id="315" r:id="rId35"/>
    <p:sldId id="322" r:id="rId36"/>
    <p:sldId id="303" r:id="rId37"/>
    <p:sldId id="321" r:id="rId38"/>
    <p:sldId id="294" r:id="rId39"/>
    <p:sldId id="276" r:id="rId40"/>
    <p:sldId id="26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11" autoAdjust="0"/>
    <p:restoredTop sz="94737" autoAdjust="0"/>
  </p:normalViewPr>
  <p:slideViewPr>
    <p:cSldViewPr>
      <p:cViewPr varScale="1">
        <p:scale>
          <a:sx n="93" d="100"/>
          <a:sy n="93" d="100"/>
        </p:scale>
        <p:origin x="-1584" y="-90"/>
      </p:cViewPr>
      <p:guideLst>
        <p:guide orient="horz" pos="2160"/>
        <p:guide pos="2880"/>
      </p:guideLst>
    </p:cSldViewPr>
  </p:slideViewPr>
  <p:outlineViewPr>
    <p:cViewPr>
      <p:scale>
        <a:sx n="33" d="100"/>
        <a:sy n="33" d="100"/>
      </p:scale>
      <p:origin x="0" y="804"/>
    </p:cViewPr>
  </p:outlineViewPr>
  <p:notesTextViewPr>
    <p:cViewPr>
      <p:scale>
        <a:sx n="100" d="100"/>
        <a:sy n="100" d="100"/>
      </p:scale>
      <p:origin x="0" y="0"/>
    </p:cViewPr>
  </p:notesTextViewPr>
  <p:sorterViewPr>
    <p:cViewPr>
      <p:scale>
        <a:sx n="66" d="100"/>
        <a:sy n="66" d="100"/>
      </p:scale>
      <p:origin x="0" y="4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Office_Excel_Worksheet5.xlsx"/></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pieChart>
        <c:varyColors val="1"/>
        <c:ser>
          <c:idx val="0"/>
          <c:order val="0"/>
          <c:tx>
            <c:strRef>
              <c:f>Sheet1!$B$1</c:f>
              <c:strCache>
                <c:ptCount val="1"/>
                <c:pt idx="0">
                  <c:v>Column1</c:v>
                </c:pt>
              </c:strCache>
            </c:strRef>
          </c:tx>
          <c:dLbls>
            <c:showCatName val="1"/>
            <c:showPercent val="1"/>
          </c:dLbls>
          <c:cat>
            <c:strRef>
              <c:f>Sheet1!$A$2:$A$5</c:f>
              <c:strCache>
                <c:ptCount val="4"/>
                <c:pt idx="0">
                  <c:v>African American</c:v>
                </c:pt>
                <c:pt idx="1">
                  <c:v>Hispanic</c:v>
                </c:pt>
                <c:pt idx="2">
                  <c:v>Caucasian</c:v>
                </c:pt>
                <c:pt idx="3">
                  <c:v>Other</c:v>
                </c:pt>
              </c:strCache>
            </c:strRef>
          </c:cat>
          <c:val>
            <c:numRef>
              <c:f>Sheet1!$B$2:$B$5</c:f>
              <c:numCache>
                <c:formatCode>General</c:formatCode>
                <c:ptCount val="4"/>
                <c:pt idx="0">
                  <c:v>196</c:v>
                </c:pt>
                <c:pt idx="1">
                  <c:v>21</c:v>
                </c:pt>
                <c:pt idx="2">
                  <c:v>12</c:v>
                </c:pt>
                <c:pt idx="3">
                  <c:v>2</c:v>
                </c:pt>
              </c:numCache>
            </c:numRef>
          </c:val>
        </c:ser>
        <c:dLbls>
          <c:showCatName val="1"/>
          <c:showPercent val="1"/>
        </c:dLbls>
        <c:firstSliceAng val="0"/>
      </c:pieChart>
    </c:plotArea>
    <c:plotVisOnly val="1"/>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dLbls>
            <c:showCatName val="1"/>
            <c:showPercent val="1"/>
          </c:dLbls>
          <c:cat>
            <c:strRef>
              <c:f>Sheet3!$A$1:$A$3</c:f>
              <c:strCache>
                <c:ptCount val="3"/>
                <c:pt idx="0">
                  <c:v>FEMALE</c:v>
                </c:pt>
                <c:pt idx="1">
                  <c:v>MALE</c:v>
                </c:pt>
                <c:pt idx="2">
                  <c:v>TRANSGENDER</c:v>
                </c:pt>
              </c:strCache>
            </c:strRef>
          </c:cat>
          <c:val>
            <c:numRef>
              <c:f>Sheet3!$B$1:$B$3</c:f>
              <c:numCache>
                <c:formatCode>General</c:formatCode>
                <c:ptCount val="3"/>
                <c:pt idx="0">
                  <c:v>89</c:v>
                </c:pt>
                <c:pt idx="1">
                  <c:v>141</c:v>
                </c:pt>
                <c:pt idx="2">
                  <c:v>1</c:v>
                </c:pt>
              </c:numCache>
            </c:numRef>
          </c:val>
        </c:ser>
        <c:dLbls>
          <c:showCatName val="1"/>
          <c:showPercent val="1"/>
        </c:dLbls>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Column1</c:v>
                </c:pt>
              </c:strCache>
            </c:strRef>
          </c:tx>
          <c:dLbls>
            <c:showPercent val="1"/>
          </c:dLbls>
          <c:cat>
            <c:strRef>
              <c:f>Sheet1!$A$2:$A$3</c:f>
              <c:strCache>
                <c:ptCount val="2"/>
                <c:pt idx="0">
                  <c:v>Single Head of Household</c:v>
                </c:pt>
                <c:pt idx="1">
                  <c:v>Families/ 2 Adults</c:v>
                </c:pt>
              </c:strCache>
            </c:strRef>
          </c:cat>
          <c:val>
            <c:numRef>
              <c:f>Sheet1!$B$2:$B$3</c:f>
              <c:numCache>
                <c:formatCode>General</c:formatCode>
                <c:ptCount val="2"/>
                <c:pt idx="0">
                  <c:v>145</c:v>
                </c:pt>
                <c:pt idx="1">
                  <c:v>86</c:v>
                </c:pt>
              </c:numCache>
            </c:numRef>
          </c:val>
        </c:ser>
        <c:dLbls>
          <c:showPercent val="1"/>
        </c:dLbls>
        <c:firstSliceAng val="0"/>
      </c:pieChart>
    </c:plotArea>
    <c:legend>
      <c:legendPos val="t"/>
      <c:layout/>
    </c:legend>
    <c:plotVisOnly val="1"/>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dirty="0"/>
              <a:t>Length of Time in Housing</a:t>
            </a:r>
          </a:p>
        </c:rich>
      </c:tx>
      <c:layout/>
    </c:title>
    <c:plotArea>
      <c:layout/>
      <c:pieChart>
        <c:varyColors val="1"/>
        <c:ser>
          <c:idx val="0"/>
          <c:order val="0"/>
          <c:tx>
            <c:strRef>
              <c:f>Sheet1!$B$1</c:f>
              <c:strCache>
                <c:ptCount val="1"/>
                <c:pt idx="0">
                  <c:v>Length of Time in Housing</c:v>
                </c:pt>
              </c:strCache>
            </c:strRef>
          </c:tx>
          <c:dLbls>
            <c:showPercent val="1"/>
          </c:dLbls>
          <c:cat>
            <c:strRef>
              <c:f>Sheet1!$A$2:$A$5</c:f>
              <c:strCache>
                <c:ptCount val="4"/>
                <c:pt idx="0">
                  <c:v>12 monthes or less</c:v>
                </c:pt>
                <c:pt idx="1">
                  <c:v>1-2 yrs.</c:v>
                </c:pt>
                <c:pt idx="2">
                  <c:v>2-3 yrs.</c:v>
                </c:pt>
                <c:pt idx="3">
                  <c:v>Over 3 yrs.</c:v>
                </c:pt>
              </c:strCache>
            </c:strRef>
          </c:cat>
          <c:val>
            <c:numRef>
              <c:f>Sheet1!$B$2:$B$5</c:f>
              <c:numCache>
                <c:formatCode>General</c:formatCode>
                <c:ptCount val="4"/>
                <c:pt idx="0">
                  <c:v>33</c:v>
                </c:pt>
                <c:pt idx="1">
                  <c:v>29</c:v>
                </c:pt>
                <c:pt idx="2">
                  <c:v>21</c:v>
                </c:pt>
                <c:pt idx="3">
                  <c:v>74</c:v>
                </c:pt>
              </c:numCache>
            </c:numRef>
          </c:val>
        </c:ser>
        <c:dLbls>
          <c:showPercent val="1"/>
        </c:dLbls>
        <c:firstSliceAng val="0"/>
      </c:pieChart>
    </c:plotArea>
    <c:legend>
      <c:legendPos val="r"/>
      <c:layout/>
    </c:legend>
    <c:plotVisOnly val="1"/>
  </c:chart>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1085932273171735"/>
          <c:y val="4.2534776902887136E-2"/>
          <c:w val="0.76168969687612609"/>
          <c:h val="0.67527996500437482"/>
        </c:manualLayout>
      </c:layout>
      <c:barChart>
        <c:barDir val="col"/>
        <c:grouping val="clustered"/>
        <c:ser>
          <c:idx val="0"/>
          <c:order val="0"/>
          <c:tx>
            <c:strRef>
              <c:f>Sheet1!$B$1</c:f>
              <c:strCache>
                <c:ptCount val="1"/>
                <c:pt idx="0">
                  <c:v>Series 1</c:v>
                </c:pt>
              </c:strCache>
            </c:strRef>
          </c:tx>
          <c:cat>
            <c:strRef>
              <c:f>Sheet1!$A$2:$A$7</c:f>
              <c:strCache>
                <c:ptCount val="6"/>
                <c:pt idx="0">
                  <c:v>Employment</c:v>
                </c:pt>
                <c:pt idx="1">
                  <c:v>No Income</c:v>
                </c:pt>
                <c:pt idx="2">
                  <c:v>SSDI</c:v>
                </c:pt>
                <c:pt idx="3">
                  <c:v>SSI</c:v>
                </c:pt>
                <c:pt idx="4">
                  <c:v>TCA/ TEMHA</c:v>
                </c:pt>
                <c:pt idx="5">
                  <c:v>Other</c:v>
                </c:pt>
              </c:strCache>
            </c:strRef>
          </c:cat>
          <c:val>
            <c:numRef>
              <c:f>Sheet1!$B$2:$B$7</c:f>
              <c:numCache>
                <c:formatCode>General</c:formatCode>
                <c:ptCount val="6"/>
                <c:pt idx="0">
                  <c:v>43</c:v>
                </c:pt>
                <c:pt idx="1">
                  <c:v>31</c:v>
                </c:pt>
                <c:pt idx="2">
                  <c:v>34</c:v>
                </c:pt>
                <c:pt idx="3">
                  <c:v>79</c:v>
                </c:pt>
                <c:pt idx="4">
                  <c:v>40</c:v>
                </c:pt>
                <c:pt idx="5">
                  <c:v>14</c:v>
                </c:pt>
              </c:numCache>
            </c:numRef>
          </c:val>
        </c:ser>
        <c:axId val="32577408"/>
        <c:axId val="32578944"/>
      </c:barChart>
      <c:catAx>
        <c:axId val="32577408"/>
        <c:scaling>
          <c:orientation val="minMax"/>
        </c:scaling>
        <c:axPos val="b"/>
        <c:majorTickMark val="none"/>
        <c:tickLblPos val="nextTo"/>
        <c:crossAx val="32578944"/>
        <c:crosses val="autoZero"/>
        <c:auto val="1"/>
        <c:lblAlgn val="ctr"/>
        <c:lblOffset val="100"/>
      </c:catAx>
      <c:valAx>
        <c:axId val="32578944"/>
        <c:scaling>
          <c:orientation val="minMax"/>
        </c:scaling>
        <c:axPos val="l"/>
        <c:majorGridlines/>
        <c:title>
          <c:tx>
            <c:rich>
              <a:bodyPr/>
              <a:lstStyle/>
              <a:p>
                <a:pPr>
                  <a:defRPr/>
                </a:pPr>
                <a:r>
                  <a:rPr lang="en-US" dirty="0" smtClean="0"/>
                  <a:t>Number of Clients</a:t>
                </a:r>
                <a:endParaRPr lang="en-US" dirty="0"/>
              </a:p>
            </c:rich>
          </c:tx>
          <c:layout/>
        </c:title>
        <c:numFmt formatCode="General" sourceLinked="1"/>
        <c:majorTickMark val="none"/>
        <c:tickLblPos val="nextTo"/>
        <c:crossAx val="32577408"/>
        <c:crosses val="autoZero"/>
        <c:crossBetween val="between"/>
      </c:valAx>
    </c:plotArea>
    <c:plotVisOnly val="1"/>
  </c:chart>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tx>
            <c:strRef>
              <c:f>Sheet1!$B$1</c:f>
              <c:strCache>
                <c:ptCount val="1"/>
                <c:pt idx="0">
                  <c:v>Column1</c:v>
                </c:pt>
              </c:strCache>
            </c:strRef>
          </c:tx>
          <c:dLbls>
            <c:showPercent val="1"/>
            <c:showLeaderLines val="1"/>
          </c:dLbls>
          <c:cat>
            <c:strRef>
              <c:f>Sheet1!$A$2:$A$3</c:f>
              <c:strCache>
                <c:ptCount val="2"/>
                <c:pt idx="0">
                  <c:v>Yes</c:v>
                </c:pt>
                <c:pt idx="1">
                  <c:v>No</c:v>
                </c:pt>
              </c:strCache>
            </c:strRef>
          </c:cat>
          <c:val>
            <c:numRef>
              <c:f>Sheet1!$B$2:$B$3</c:f>
              <c:numCache>
                <c:formatCode>General</c:formatCode>
                <c:ptCount val="2"/>
                <c:pt idx="0">
                  <c:v>214</c:v>
                </c:pt>
                <c:pt idx="1">
                  <c:v>27</c:v>
                </c:pt>
              </c:numCache>
            </c:numRef>
          </c:val>
        </c:ser>
        <c:dLbls>
          <c:showVal val="1"/>
        </c:dLbls>
        <c:firstSliceAng val="0"/>
      </c:pieChart>
    </c:plotArea>
    <c:legend>
      <c:legendPos val="r"/>
      <c:layout/>
    </c:legend>
    <c:plotVisOnly val="1"/>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6993644544431996"/>
          <c:y val="0"/>
          <c:w val="0.80487307836520461"/>
          <c:h val="0.93732444158765849"/>
        </c:manualLayout>
      </c:layout>
      <c:barChart>
        <c:barDir val="bar"/>
        <c:grouping val="clustered"/>
        <c:ser>
          <c:idx val="0"/>
          <c:order val="0"/>
          <c:cat>
            <c:strRef>
              <c:f>Sheet1!$A$1:$A$5</c:f>
              <c:strCache>
                <c:ptCount val="5"/>
                <c:pt idx="0">
                  <c:v>AGE 18-30</c:v>
                </c:pt>
                <c:pt idx="1">
                  <c:v>AGE 31-40</c:v>
                </c:pt>
                <c:pt idx="2">
                  <c:v>AGE 41-50</c:v>
                </c:pt>
                <c:pt idx="3">
                  <c:v>AGE51-60</c:v>
                </c:pt>
                <c:pt idx="4">
                  <c:v>AGE 61-OVER</c:v>
                </c:pt>
              </c:strCache>
            </c:strRef>
          </c:cat>
          <c:val>
            <c:numRef>
              <c:f>Sheet1!$B$1:$B$5</c:f>
              <c:numCache>
                <c:formatCode>General</c:formatCode>
                <c:ptCount val="5"/>
                <c:pt idx="0">
                  <c:v>40</c:v>
                </c:pt>
                <c:pt idx="1">
                  <c:v>32</c:v>
                </c:pt>
                <c:pt idx="2">
                  <c:v>84</c:v>
                </c:pt>
                <c:pt idx="3">
                  <c:v>64</c:v>
                </c:pt>
                <c:pt idx="4">
                  <c:v>11</c:v>
                </c:pt>
              </c:numCache>
            </c:numRef>
          </c:val>
        </c:ser>
        <c:gapWidth val="75"/>
        <c:axId val="55925760"/>
        <c:axId val="55939840"/>
      </c:barChart>
      <c:catAx>
        <c:axId val="55925760"/>
        <c:scaling>
          <c:orientation val="minMax"/>
        </c:scaling>
        <c:axPos val="l"/>
        <c:majorTickMark val="none"/>
        <c:tickLblPos val="nextTo"/>
        <c:crossAx val="55939840"/>
        <c:crosses val="autoZero"/>
        <c:auto val="1"/>
        <c:lblAlgn val="ctr"/>
        <c:lblOffset val="100"/>
      </c:catAx>
      <c:valAx>
        <c:axId val="55939840"/>
        <c:scaling>
          <c:orientation val="minMax"/>
        </c:scaling>
        <c:axPos val="b"/>
        <c:majorGridlines/>
        <c:numFmt formatCode="General" sourceLinked="1"/>
        <c:majorTickMark val="none"/>
        <c:tickLblPos val="nextTo"/>
        <c:crossAx val="55925760"/>
        <c:crosses val="autoZero"/>
        <c:crossBetween val="between"/>
      </c:valAx>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3"/>
  <c:chart>
    <c:autoTitleDeleted val="1"/>
    <c:view3D>
      <c:rAngAx val="1"/>
    </c:view3D>
    <c:plotArea>
      <c:layout/>
      <c:bar3DChart>
        <c:barDir val="col"/>
        <c:grouping val="clustered"/>
        <c:ser>
          <c:idx val="0"/>
          <c:order val="0"/>
          <c:cat>
            <c:strRef>
              <c:f>Sheet2!$A$1:$A$6</c:f>
              <c:strCache>
                <c:ptCount val="6"/>
                <c:pt idx="0">
                  <c:v>LEVEL 1</c:v>
                </c:pt>
                <c:pt idx="1">
                  <c:v>LEVEL 2</c:v>
                </c:pt>
                <c:pt idx="2">
                  <c:v>LEVEL 3A</c:v>
                </c:pt>
                <c:pt idx="3">
                  <c:v>LEVEL 3B</c:v>
                </c:pt>
                <c:pt idx="4">
                  <c:v>LEVEL 3C</c:v>
                </c:pt>
                <c:pt idx="5">
                  <c:v>LEVEL 4</c:v>
                </c:pt>
              </c:strCache>
            </c:strRef>
          </c:cat>
          <c:val>
            <c:numRef>
              <c:f>Sheet2!$B$1:$B$6</c:f>
              <c:numCache>
                <c:formatCode>General</c:formatCode>
                <c:ptCount val="6"/>
                <c:pt idx="0">
                  <c:v>57</c:v>
                </c:pt>
                <c:pt idx="1">
                  <c:v>22</c:v>
                </c:pt>
                <c:pt idx="2">
                  <c:v>38</c:v>
                </c:pt>
                <c:pt idx="3">
                  <c:v>49</c:v>
                </c:pt>
                <c:pt idx="4">
                  <c:v>26</c:v>
                </c:pt>
                <c:pt idx="5">
                  <c:v>39</c:v>
                </c:pt>
              </c:numCache>
            </c:numRef>
          </c:val>
        </c:ser>
        <c:gapWidth val="75"/>
        <c:shape val="box"/>
        <c:axId val="56369920"/>
        <c:axId val="56371456"/>
        <c:axId val="0"/>
      </c:bar3DChart>
      <c:catAx>
        <c:axId val="56369920"/>
        <c:scaling>
          <c:orientation val="minMax"/>
        </c:scaling>
        <c:axPos val="b"/>
        <c:majorTickMark val="none"/>
        <c:tickLblPos val="nextTo"/>
        <c:crossAx val="56371456"/>
        <c:crosses val="autoZero"/>
        <c:auto val="1"/>
        <c:lblAlgn val="ctr"/>
        <c:lblOffset val="100"/>
      </c:catAx>
      <c:valAx>
        <c:axId val="56371456"/>
        <c:scaling>
          <c:orientation val="minMax"/>
        </c:scaling>
        <c:axPos val="l"/>
        <c:majorGridlines/>
        <c:numFmt formatCode="General" sourceLinked="1"/>
        <c:majorTickMark val="none"/>
        <c:tickLblPos val="nextTo"/>
        <c:crossAx val="56369920"/>
        <c:crosses val="autoZero"/>
        <c:crossBetween val="between"/>
      </c:valAx>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75DB84-0AE5-44B8-A43F-565CE082AE27}" type="doc">
      <dgm:prSet loTypeId="urn:microsoft.com/office/officeart/2005/8/layout/arrow2" loCatId="process" qsTypeId="urn:microsoft.com/office/officeart/2005/8/quickstyle/simple1" qsCatId="simple" csTypeId="urn:microsoft.com/office/officeart/2005/8/colors/accent1_1" csCatId="accent1" phldr="1"/>
      <dgm:spPr/>
    </dgm:pt>
    <dgm:pt modelId="{145CA3A9-9E29-45B1-B283-3F1D59F19206}">
      <dgm:prSet phldrT="[Text]" custT="1"/>
      <dgm:spPr/>
      <dgm:t>
        <a:bodyPr/>
        <a:lstStyle/>
        <a:p>
          <a:r>
            <a:rPr lang="en-US" sz="1200" b="1" dirty="0"/>
            <a:t>Intake</a:t>
          </a:r>
        </a:p>
        <a:p>
          <a:r>
            <a:rPr lang="en-US" sz="1200" b="0" dirty="0"/>
            <a:t>Establish Eligibility for Housing</a:t>
          </a:r>
        </a:p>
        <a:p>
          <a:r>
            <a:rPr lang="en-US" sz="1200" b="0" dirty="0"/>
            <a:t>Intake/ </a:t>
          </a:r>
          <a:r>
            <a:rPr lang="en-US" sz="1200" b="0" dirty="0" smtClean="0"/>
            <a:t>Pre-Housing Education</a:t>
          </a:r>
          <a:endParaRPr lang="en-US" sz="1200" b="0" dirty="0"/>
        </a:p>
        <a:p>
          <a:r>
            <a:rPr lang="en-US" sz="1200" b="0" dirty="0"/>
            <a:t>Drug Screening</a:t>
          </a:r>
        </a:p>
        <a:p>
          <a:endParaRPr lang="en-US" sz="1200" dirty="0"/>
        </a:p>
      </dgm:t>
    </dgm:pt>
    <dgm:pt modelId="{3EEDADB0-1CBC-48AE-9D14-DDB0EE3EB87A}" type="parTrans" cxnId="{A5599FEF-9677-44AC-AF87-705C8DDB2549}">
      <dgm:prSet/>
      <dgm:spPr/>
      <dgm:t>
        <a:bodyPr/>
        <a:lstStyle/>
        <a:p>
          <a:endParaRPr lang="en-US" sz="1400"/>
        </a:p>
      </dgm:t>
    </dgm:pt>
    <dgm:pt modelId="{3558A53F-E520-4724-B3C1-A02EA3BD022D}" type="sibTrans" cxnId="{A5599FEF-9677-44AC-AF87-705C8DDB2549}">
      <dgm:prSet/>
      <dgm:spPr/>
      <dgm:t>
        <a:bodyPr/>
        <a:lstStyle/>
        <a:p>
          <a:endParaRPr lang="en-US" sz="1400"/>
        </a:p>
      </dgm:t>
    </dgm:pt>
    <dgm:pt modelId="{714ECBDE-2106-4E26-BF7A-912F27920C37}">
      <dgm:prSet phldrT="[Text]" custT="1"/>
      <dgm:spPr/>
      <dgm:t>
        <a:bodyPr/>
        <a:lstStyle/>
        <a:p>
          <a:r>
            <a:rPr lang="en-US" sz="1200" b="1" dirty="0"/>
            <a:t>Housing</a:t>
          </a:r>
        </a:p>
        <a:p>
          <a:r>
            <a:rPr lang="en-US" sz="1200" b="0" dirty="0"/>
            <a:t>Stabilize health and income (Earned and govt benefits)</a:t>
          </a:r>
        </a:p>
        <a:p>
          <a:r>
            <a:rPr lang="en-US" sz="1200" b="0" dirty="0"/>
            <a:t>Become self-sufficient with housing and financial responsibilities</a:t>
          </a:r>
        </a:p>
        <a:p>
          <a:r>
            <a:rPr lang="en-US" sz="1200" b="0" dirty="0"/>
            <a:t>Growth in social/ community  connection, leadership activities</a:t>
          </a:r>
        </a:p>
      </dgm:t>
    </dgm:pt>
    <dgm:pt modelId="{47C6779E-727F-492A-99D3-DE9A60F7E32E}" type="parTrans" cxnId="{EB873AC9-DC04-4402-B048-5E708821FD53}">
      <dgm:prSet/>
      <dgm:spPr/>
      <dgm:t>
        <a:bodyPr/>
        <a:lstStyle/>
        <a:p>
          <a:endParaRPr lang="en-US" sz="1400"/>
        </a:p>
      </dgm:t>
    </dgm:pt>
    <dgm:pt modelId="{7D0DCAD8-3987-4861-B714-00777D8C4AE4}" type="sibTrans" cxnId="{EB873AC9-DC04-4402-B048-5E708821FD53}">
      <dgm:prSet/>
      <dgm:spPr/>
      <dgm:t>
        <a:bodyPr/>
        <a:lstStyle/>
        <a:p>
          <a:endParaRPr lang="en-US" sz="1400"/>
        </a:p>
      </dgm:t>
    </dgm:pt>
    <dgm:pt modelId="{06E91D74-5E0D-47B8-B535-B98A6E57A469}">
      <dgm:prSet phldrT="[Text]" custT="1"/>
      <dgm:spPr/>
      <dgm:t>
        <a:bodyPr/>
        <a:lstStyle/>
        <a:p>
          <a:r>
            <a:rPr lang="en-US" sz="1200" b="1" dirty="0"/>
            <a:t>"Gold" Standard of Self-Sufficiency</a:t>
          </a:r>
        </a:p>
        <a:p>
          <a:r>
            <a:rPr lang="en-US" sz="1200" b="0" dirty="0"/>
            <a:t>Case Managment on Demand</a:t>
          </a:r>
        </a:p>
        <a:p>
          <a:r>
            <a:rPr lang="en-US" sz="1200" b="0" dirty="0"/>
            <a:t>Periodic Support</a:t>
          </a:r>
        </a:p>
        <a:p>
          <a:r>
            <a:rPr lang="en-US" sz="1200" b="0" dirty="0"/>
            <a:t>Neighborhood/ Family/ Peer Support connection </a:t>
          </a:r>
        </a:p>
        <a:p>
          <a:r>
            <a:rPr lang="en-US" sz="1200" b="0" dirty="0"/>
            <a:t>Good working relationship with AIRS/EHM</a:t>
          </a:r>
        </a:p>
        <a:p>
          <a:endParaRPr lang="en-US" sz="1200" b="0" dirty="0"/>
        </a:p>
        <a:p>
          <a:endParaRPr lang="en-US" sz="1200" b="0" dirty="0"/>
        </a:p>
        <a:p>
          <a:endParaRPr lang="en-US" sz="1200" b="0" dirty="0"/>
        </a:p>
        <a:p>
          <a:endParaRPr lang="en-US" sz="1400" dirty="0"/>
        </a:p>
      </dgm:t>
    </dgm:pt>
    <dgm:pt modelId="{B8BEFF76-A5B0-4EAC-B045-4495F371CAF1}" type="parTrans" cxnId="{F3022874-CD4A-4C4D-9ADB-DD92307D7D57}">
      <dgm:prSet/>
      <dgm:spPr/>
      <dgm:t>
        <a:bodyPr/>
        <a:lstStyle/>
        <a:p>
          <a:endParaRPr lang="en-US" sz="1400"/>
        </a:p>
      </dgm:t>
    </dgm:pt>
    <dgm:pt modelId="{02BBA1B5-4250-4C75-94DC-DE75B5DFB7A5}" type="sibTrans" cxnId="{F3022874-CD4A-4C4D-9ADB-DD92307D7D57}">
      <dgm:prSet/>
      <dgm:spPr/>
      <dgm:t>
        <a:bodyPr/>
        <a:lstStyle/>
        <a:p>
          <a:endParaRPr lang="en-US" sz="1400"/>
        </a:p>
      </dgm:t>
    </dgm:pt>
    <dgm:pt modelId="{BBFA56C1-5EAB-432C-89D6-D4F438EBE5BD}" type="pres">
      <dgm:prSet presAssocID="{C875DB84-0AE5-44B8-A43F-565CE082AE27}" presName="arrowDiagram" presStyleCnt="0">
        <dgm:presLayoutVars>
          <dgm:chMax val="5"/>
          <dgm:dir/>
          <dgm:resizeHandles val="exact"/>
        </dgm:presLayoutVars>
      </dgm:prSet>
      <dgm:spPr/>
    </dgm:pt>
    <dgm:pt modelId="{08C878D2-6E88-4FB1-B0C8-902DAC236E6F}" type="pres">
      <dgm:prSet presAssocID="{C875DB84-0AE5-44B8-A43F-565CE082AE27}" presName="arrow" presStyleLbl="bgShp" presStyleIdx="0" presStyleCnt="1"/>
      <dgm:spPr/>
    </dgm:pt>
    <dgm:pt modelId="{03ADE324-83F2-483F-B3CA-4C48D2B0579E}" type="pres">
      <dgm:prSet presAssocID="{C875DB84-0AE5-44B8-A43F-565CE082AE27}" presName="arrowDiagram3" presStyleCnt="0"/>
      <dgm:spPr/>
    </dgm:pt>
    <dgm:pt modelId="{0003974A-BE86-4C1A-9E18-CAB0B92A9FBC}" type="pres">
      <dgm:prSet presAssocID="{145CA3A9-9E29-45B1-B283-3F1D59F19206}" presName="bullet3a" presStyleLbl="node1" presStyleIdx="0" presStyleCnt="3"/>
      <dgm:spPr/>
    </dgm:pt>
    <dgm:pt modelId="{99F97A56-2F11-4205-BFBB-22886CF67C5D}" type="pres">
      <dgm:prSet presAssocID="{145CA3A9-9E29-45B1-B283-3F1D59F19206}" presName="textBox3a" presStyleLbl="revTx" presStyleIdx="0" presStyleCnt="3">
        <dgm:presLayoutVars>
          <dgm:bulletEnabled val="1"/>
        </dgm:presLayoutVars>
      </dgm:prSet>
      <dgm:spPr/>
      <dgm:t>
        <a:bodyPr/>
        <a:lstStyle/>
        <a:p>
          <a:endParaRPr lang="en-US"/>
        </a:p>
      </dgm:t>
    </dgm:pt>
    <dgm:pt modelId="{00BFADE2-DFBE-4809-904B-D3952C7C85B8}" type="pres">
      <dgm:prSet presAssocID="{714ECBDE-2106-4E26-BF7A-912F27920C37}" presName="bullet3b" presStyleLbl="node1" presStyleIdx="1" presStyleCnt="3"/>
      <dgm:spPr/>
    </dgm:pt>
    <dgm:pt modelId="{04D7D7CA-B6F7-438E-99D2-AEB1B023F89F}" type="pres">
      <dgm:prSet presAssocID="{714ECBDE-2106-4E26-BF7A-912F27920C37}" presName="textBox3b" presStyleLbl="revTx" presStyleIdx="1" presStyleCnt="3">
        <dgm:presLayoutVars>
          <dgm:bulletEnabled val="1"/>
        </dgm:presLayoutVars>
      </dgm:prSet>
      <dgm:spPr/>
      <dgm:t>
        <a:bodyPr/>
        <a:lstStyle/>
        <a:p>
          <a:endParaRPr lang="en-US"/>
        </a:p>
      </dgm:t>
    </dgm:pt>
    <dgm:pt modelId="{688694AA-00D0-47CE-8F52-DB61341029BC}" type="pres">
      <dgm:prSet presAssocID="{06E91D74-5E0D-47B8-B535-B98A6E57A469}" presName="bullet3c" presStyleLbl="node1" presStyleIdx="2" presStyleCnt="3"/>
      <dgm:spPr/>
    </dgm:pt>
    <dgm:pt modelId="{FFAC0F60-0EBB-4B55-9BB3-178475079BC7}" type="pres">
      <dgm:prSet presAssocID="{06E91D74-5E0D-47B8-B535-B98A6E57A469}" presName="textBox3c" presStyleLbl="revTx" presStyleIdx="2" presStyleCnt="3">
        <dgm:presLayoutVars>
          <dgm:bulletEnabled val="1"/>
        </dgm:presLayoutVars>
      </dgm:prSet>
      <dgm:spPr/>
      <dgm:t>
        <a:bodyPr/>
        <a:lstStyle/>
        <a:p>
          <a:endParaRPr lang="en-US"/>
        </a:p>
      </dgm:t>
    </dgm:pt>
  </dgm:ptLst>
  <dgm:cxnLst>
    <dgm:cxn modelId="{EB873AC9-DC04-4402-B048-5E708821FD53}" srcId="{C875DB84-0AE5-44B8-A43F-565CE082AE27}" destId="{714ECBDE-2106-4E26-BF7A-912F27920C37}" srcOrd="1" destOrd="0" parTransId="{47C6779E-727F-492A-99D3-DE9A60F7E32E}" sibTransId="{7D0DCAD8-3987-4861-B714-00777D8C4AE4}"/>
    <dgm:cxn modelId="{F3022874-CD4A-4C4D-9ADB-DD92307D7D57}" srcId="{C875DB84-0AE5-44B8-A43F-565CE082AE27}" destId="{06E91D74-5E0D-47B8-B535-B98A6E57A469}" srcOrd="2" destOrd="0" parTransId="{B8BEFF76-A5B0-4EAC-B045-4495F371CAF1}" sibTransId="{02BBA1B5-4250-4C75-94DC-DE75B5DFB7A5}"/>
    <dgm:cxn modelId="{FC5ABD58-8066-4B66-983A-38C245EF8014}" type="presOf" srcId="{714ECBDE-2106-4E26-BF7A-912F27920C37}" destId="{04D7D7CA-B6F7-438E-99D2-AEB1B023F89F}" srcOrd="0" destOrd="0" presId="urn:microsoft.com/office/officeart/2005/8/layout/arrow2"/>
    <dgm:cxn modelId="{7C1D273A-42EA-49E5-94BC-BF1A7C0B15F4}" type="presOf" srcId="{145CA3A9-9E29-45B1-B283-3F1D59F19206}" destId="{99F97A56-2F11-4205-BFBB-22886CF67C5D}" srcOrd="0" destOrd="0" presId="urn:microsoft.com/office/officeart/2005/8/layout/arrow2"/>
    <dgm:cxn modelId="{A5599FEF-9677-44AC-AF87-705C8DDB2549}" srcId="{C875DB84-0AE5-44B8-A43F-565CE082AE27}" destId="{145CA3A9-9E29-45B1-B283-3F1D59F19206}" srcOrd="0" destOrd="0" parTransId="{3EEDADB0-1CBC-48AE-9D14-DDB0EE3EB87A}" sibTransId="{3558A53F-E520-4724-B3C1-A02EA3BD022D}"/>
    <dgm:cxn modelId="{595DE4FF-2564-4006-B24A-2D2D85ED88EF}" type="presOf" srcId="{C875DB84-0AE5-44B8-A43F-565CE082AE27}" destId="{BBFA56C1-5EAB-432C-89D6-D4F438EBE5BD}" srcOrd="0" destOrd="0" presId="urn:microsoft.com/office/officeart/2005/8/layout/arrow2"/>
    <dgm:cxn modelId="{C8180A78-BD2A-4160-8844-567960399744}" type="presOf" srcId="{06E91D74-5E0D-47B8-B535-B98A6E57A469}" destId="{FFAC0F60-0EBB-4B55-9BB3-178475079BC7}" srcOrd="0" destOrd="0" presId="urn:microsoft.com/office/officeart/2005/8/layout/arrow2"/>
    <dgm:cxn modelId="{6BE476E0-D97E-40CC-A172-5AA3472F5FCD}" type="presParOf" srcId="{BBFA56C1-5EAB-432C-89D6-D4F438EBE5BD}" destId="{08C878D2-6E88-4FB1-B0C8-902DAC236E6F}" srcOrd="0" destOrd="0" presId="urn:microsoft.com/office/officeart/2005/8/layout/arrow2"/>
    <dgm:cxn modelId="{8D30B832-8A60-49EE-98E4-316BAC6DAB44}" type="presParOf" srcId="{BBFA56C1-5EAB-432C-89D6-D4F438EBE5BD}" destId="{03ADE324-83F2-483F-B3CA-4C48D2B0579E}" srcOrd="1" destOrd="0" presId="urn:microsoft.com/office/officeart/2005/8/layout/arrow2"/>
    <dgm:cxn modelId="{22056A11-883B-43DE-853F-33A73A59D67F}" type="presParOf" srcId="{03ADE324-83F2-483F-B3CA-4C48D2B0579E}" destId="{0003974A-BE86-4C1A-9E18-CAB0B92A9FBC}" srcOrd="0" destOrd="0" presId="urn:microsoft.com/office/officeart/2005/8/layout/arrow2"/>
    <dgm:cxn modelId="{58FAF0B6-685C-4C38-9A4C-7EC0EE5F3801}" type="presParOf" srcId="{03ADE324-83F2-483F-B3CA-4C48D2B0579E}" destId="{99F97A56-2F11-4205-BFBB-22886CF67C5D}" srcOrd="1" destOrd="0" presId="urn:microsoft.com/office/officeart/2005/8/layout/arrow2"/>
    <dgm:cxn modelId="{10B05695-FAD1-4996-B5B2-BD4ABD2040B9}" type="presParOf" srcId="{03ADE324-83F2-483F-B3CA-4C48D2B0579E}" destId="{00BFADE2-DFBE-4809-904B-D3952C7C85B8}" srcOrd="2" destOrd="0" presId="urn:microsoft.com/office/officeart/2005/8/layout/arrow2"/>
    <dgm:cxn modelId="{A0F03176-DD3B-4C0F-B4AE-1BFD905FD797}" type="presParOf" srcId="{03ADE324-83F2-483F-B3CA-4C48D2B0579E}" destId="{04D7D7CA-B6F7-438E-99D2-AEB1B023F89F}" srcOrd="3" destOrd="0" presId="urn:microsoft.com/office/officeart/2005/8/layout/arrow2"/>
    <dgm:cxn modelId="{41F3BBB4-FE13-432B-9A6A-773CA6B6565A}" type="presParOf" srcId="{03ADE324-83F2-483F-B3CA-4C48D2B0579E}" destId="{688694AA-00D0-47CE-8F52-DB61341029BC}" srcOrd="4" destOrd="0" presId="urn:microsoft.com/office/officeart/2005/8/layout/arrow2"/>
    <dgm:cxn modelId="{38DE492E-32D8-4A90-9BBC-64B27CD043C9}" type="presParOf" srcId="{03ADE324-83F2-483F-B3CA-4C48D2B0579E}" destId="{FFAC0F60-0EBB-4B55-9BB3-178475079BC7}" srcOrd="5" destOrd="0" presId="urn:microsoft.com/office/officeart/2005/8/layout/arrow2"/>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606182-59BE-445A-84B1-D4839A926116}"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FC42E72C-6CA8-408E-A9A5-CEF16123E704}">
      <dgm:prSet phldrT="[Text]"/>
      <dgm:spPr/>
      <dgm:t>
        <a:bodyPr/>
        <a:lstStyle/>
        <a:p>
          <a:r>
            <a:rPr lang="en-US" dirty="0" smtClean="0"/>
            <a:t>Time In Housing</a:t>
          </a:r>
          <a:endParaRPr lang="en-US" dirty="0"/>
        </a:p>
      </dgm:t>
    </dgm:pt>
    <dgm:pt modelId="{32C8670F-E939-4F98-A080-016BA374014E}" type="parTrans" cxnId="{E02E846E-8ADC-4318-BDA6-7EAFD9A1092D}">
      <dgm:prSet/>
      <dgm:spPr/>
      <dgm:t>
        <a:bodyPr/>
        <a:lstStyle/>
        <a:p>
          <a:endParaRPr lang="en-US"/>
        </a:p>
      </dgm:t>
    </dgm:pt>
    <dgm:pt modelId="{FCB7FFAB-1476-4D91-800C-96C93B2C9D7D}" type="sibTrans" cxnId="{E02E846E-8ADC-4318-BDA6-7EAFD9A1092D}">
      <dgm:prSet/>
      <dgm:spPr/>
      <dgm:t>
        <a:bodyPr/>
        <a:lstStyle/>
        <a:p>
          <a:endParaRPr lang="en-US"/>
        </a:p>
      </dgm:t>
    </dgm:pt>
    <dgm:pt modelId="{3904772A-4160-42A1-ACE1-3B60F0D3FC66}">
      <dgm:prSet phldrT="[Text]"/>
      <dgm:spPr/>
      <dgm:t>
        <a:bodyPr/>
        <a:lstStyle/>
        <a:p>
          <a:r>
            <a:rPr lang="en-US" dirty="0" smtClean="0"/>
            <a:t>Transportation Services</a:t>
          </a:r>
          <a:endParaRPr lang="en-US" dirty="0"/>
        </a:p>
      </dgm:t>
    </dgm:pt>
    <dgm:pt modelId="{17963DAF-0A6A-4846-B1C9-6EB76DA0FFCC}" type="parTrans" cxnId="{5C48F5FF-E417-4F7D-86F1-47D0B4FCD130}">
      <dgm:prSet/>
      <dgm:spPr/>
      <dgm:t>
        <a:bodyPr/>
        <a:lstStyle/>
        <a:p>
          <a:endParaRPr lang="en-US"/>
        </a:p>
      </dgm:t>
    </dgm:pt>
    <dgm:pt modelId="{05B5E18B-F125-4B83-A169-775D77FD5FD9}" type="sibTrans" cxnId="{5C48F5FF-E417-4F7D-86F1-47D0B4FCD130}">
      <dgm:prSet/>
      <dgm:spPr/>
      <dgm:t>
        <a:bodyPr/>
        <a:lstStyle/>
        <a:p>
          <a:endParaRPr lang="en-US"/>
        </a:p>
      </dgm:t>
    </dgm:pt>
    <dgm:pt modelId="{8D438903-A494-44E0-9C5F-2C1C60AD4DB1}">
      <dgm:prSet phldrT="[Text]"/>
      <dgm:spPr/>
      <dgm:t>
        <a:bodyPr/>
        <a:lstStyle/>
        <a:p>
          <a:r>
            <a:rPr lang="en-US" dirty="0" smtClean="0"/>
            <a:t>Health Stability</a:t>
          </a:r>
          <a:endParaRPr lang="en-US" dirty="0"/>
        </a:p>
      </dgm:t>
    </dgm:pt>
    <dgm:pt modelId="{E6288343-000C-4334-A4DF-FFA459766242}" type="parTrans" cxnId="{25A9973D-7512-4C78-8E55-F59BE74A6DB0}">
      <dgm:prSet/>
      <dgm:spPr/>
      <dgm:t>
        <a:bodyPr/>
        <a:lstStyle/>
        <a:p>
          <a:endParaRPr lang="en-US"/>
        </a:p>
      </dgm:t>
    </dgm:pt>
    <dgm:pt modelId="{A7AC697F-3C5F-4143-AB79-23BFF00686C5}" type="sibTrans" cxnId="{25A9973D-7512-4C78-8E55-F59BE74A6DB0}">
      <dgm:prSet/>
      <dgm:spPr/>
      <dgm:t>
        <a:bodyPr/>
        <a:lstStyle/>
        <a:p>
          <a:endParaRPr lang="en-US"/>
        </a:p>
      </dgm:t>
    </dgm:pt>
    <dgm:pt modelId="{523B6868-807D-447F-AA37-11DAA34BD375}">
      <dgm:prSet phldrT="[Text]"/>
      <dgm:spPr/>
      <dgm:t>
        <a:bodyPr/>
        <a:lstStyle/>
        <a:p>
          <a:r>
            <a:rPr lang="en-US" dirty="0" smtClean="0"/>
            <a:t>Access to Care</a:t>
          </a:r>
          <a:endParaRPr lang="en-US" dirty="0"/>
        </a:p>
      </dgm:t>
    </dgm:pt>
    <dgm:pt modelId="{E1B27120-E1FE-49D8-B4D1-19F3B271AB88}" type="parTrans" cxnId="{CF188E07-EE94-4699-A118-ABF9D0640186}">
      <dgm:prSet/>
      <dgm:spPr/>
      <dgm:t>
        <a:bodyPr/>
        <a:lstStyle/>
        <a:p>
          <a:endParaRPr lang="en-US"/>
        </a:p>
      </dgm:t>
    </dgm:pt>
    <dgm:pt modelId="{B4C2663E-6B75-4BF6-8D60-BAC2F63C8C27}" type="sibTrans" cxnId="{CF188E07-EE94-4699-A118-ABF9D0640186}">
      <dgm:prSet/>
      <dgm:spPr/>
      <dgm:t>
        <a:bodyPr/>
        <a:lstStyle/>
        <a:p>
          <a:endParaRPr lang="en-US"/>
        </a:p>
      </dgm:t>
    </dgm:pt>
    <dgm:pt modelId="{7554DF49-9EED-45BB-AEF9-940C5B330151}">
      <dgm:prSet phldrT="[Text]"/>
      <dgm:spPr/>
      <dgm:t>
        <a:bodyPr/>
        <a:lstStyle/>
        <a:p>
          <a:r>
            <a:rPr lang="en-US" dirty="0" smtClean="0"/>
            <a:t>Age</a:t>
          </a:r>
          <a:endParaRPr lang="en-US" dirty="0"/>
        </a:p>
      </dgm:t>
    </dgm:pt>
    <dgm:pt modelId="{9FC33BC4-C3B4-4E55-8AA0-468E3CCDD497}" type="parTrans" cxnId="{5388BD56-18E1-4398-8C90-982A438493DD}">
      <dgm:prSet/>
      <dgm:spPr/>
      <dgm:t>
        <a:bodyPr/>
        <a:lstStyle/>
        <a:p>
          <a:endParaRPr lang="en-US"/>
        </a:p>
      </dgm:t>
    </dgm:pt>
    <dgm:pt modelId="{4CFC3398-8E1B-4938-B367-D0293771EEA2}" type="sibTrans" cxnId="{5388BD56-18E1-4398-8C90-982A438493DD}">
      <dgm:prSet/>
      <dgm:spPr/>
      <dgm:t>
        <a:bodyPr/>
        <a:lstStyle/>
        <a:p>
          <a:endParaRPr lang="en-US"/>
        </a:p>
      </dgm:t>
    </dgm:pt>
    <dgm:pt modelId="{F027938C-FAF7-4E48-8D18-DBFE33FF9608}">
      <dgm:prSet phldrT="[Text]"/>
      <dgm:spPr/>
      <dgm:t>
        <a:bodyPr/>
        <a:lstStyle/>
        <a:p>
          <a:r>
            <a:rPr lang="en-US" dirty="0" smtClean="0"/>
            <a:t>Life Skill Training</a:t>
          </a:r>
          <a:endParaRPr lang="en-US" dirty="0"/>
        </a:p>
      </dgm:t>
    </dgm:pt>
    <dgm:pt modelId="{C464E574-637D-4126-A148-67E04524D6B1}" type="parTrans" cxnId="{E8E42867-F884-4400-B8B2-2BE1D9EFE4A5}">
      <dgm:prSet/>
      <dgm:spPr/>
      <dgm:t>
        <a:bodyPr/>
        <a:lstStyle/>
        <a:p>
          <a:endParaRPr lang="en-US"/>
        </a:p>
      </dgm:t>
    </dgm:pt>
    <dgm:pt modelId="{373D9643-D9C0-4952-99E0-2B09BD1CD9B6}" type="sibTrans" cxnId="{E8E42867-F884-4400-B8B2-2BE1D9EFE4A5}">
      <dgm:prSet/>
      <dgm:spPr/>
      <dgm:t>
        <a:bodyPr/>
        <a:lstStyle/>
        <a:p>
          <a:endParaRPr lang="en-US"/>
        </a:p>
      </dgm:t>
    </dgm:pt>
    <dgm:pt modelId="{A3DAED15-C7E6-4D8D-B06E-20704CC505F4}">
      <dgm:prSet phldrT="[Text]"/>
      <dgm:spPr/>
      <dgm:t>
        <a:bodyPr/>
        <a:lstStyle/>
        <a:p>
          <a:r>
            <a:rPr lang="en-US" dirty="0" smtClean="0"/>
            <a:t>Housing/ Lease Compliance</a:t>
          </a:r>
          <a:endParaRPr lang="en-US" dirty="0"/>
        </a:p>
      </dgm:t>
    </dgm:pt>
    <dgm:pt modelId="{5DA6F84F-D4B2-4245-B40D-C5813408CE67}" type="parTrans" cxnId="{C7899AB5-80DB-4FFB-A4D2-981D1BDED319}">
      <dgm:prSet/>
      <dgm:spPr/>
      <dgm:t>
        <a:bodyPr/>
        <a:lstStyle/>
        <a:p>
          <a:endParaRPr lang="en-US"/>
        </a:p>
      </dgm:t>
    </dgm:pt>
    <dgm:pt modelId="{18844FD6-24D7-42BF-B6A4-0211579F236C}" type="sibTrans" cxnId="{C7899AB5-80DB-4FFB-A4D2-981D1BDED319}">
      <dgm:prSet/>
      <dgm:spPr/>
      <dgm:t>
        <a:bodyPr/>
        <a:lstStyle/>
        <a:p>
          <a:endParaRPr lang="en-US"/>
        </a:p>
      </dgm:t>
    </dgm:pt>
    <dgm:pt modelId="{06D9103A-7988-4460-AB54-FE96F76A89AE}">
      <dgm:prSet phldrT="[Text]"/>
      <dgm:spPr/>
      <dgm:t>
        <a:bodyPr/>
        <a:lstStyle/>
        <a:p>
          <a:r>
            <a:rPr lang="en-US" dirty="0" smtClean="0"/>
            <a:t>Housekeeping  Support</a:t>
          </a:r>
          <a:endParaRPr lang="en-US" dirty="0"/>
        </a:p>
      </dgm:t>
    </dgm:pt>
    <dgm:pt modelId="{1410591C-7A4D-4BB7-ABF3-35287F504549}" type="parTrans" cxnId="{1C36BC4C-2C38-465B-BEF0-0AB8027D365A}">
      <dgm:prSet/>
      <dgm:spPr/>
      <dgm:t>
        <a:bodyPr/>
        <a:lstStyle/>
        <a:p>
          <a:endParaRPr lang="en-US"/>
        </a:p>
      </dgm:t>
    </dgm:pt>
    <dgm:pt modelId="{81AD970B-96CE-4004-BF82-3D0F45FF22EA}" type="sibTrans" cxnId="{1C36BC4C-2C38-465B-BEF0-0AB8027D365A}">
      <dgm:prSet/>
      <dgm:spPr/>
      <dgm:t>
        <a:bodyPr/>
        <a:lstStyle/>
        <a:p>
          <a:endParaRPr lang="en-US"/>
        </a:p>
      </dgm:t>
    </dgm:pt>
    <dgm:pt modelId="{4ECD7689-40D9-4229-BC39-A36B17683CB5}">
      <dgm:prSet phldrT="[Text]"/>
      <dgm:spPr/>
      <dgm:t>
        <a:bodyPr/>
        <a:lstStyle/>
        <a:p>
          <a:r>
            <a:rPr lang="en-US" dirty="0" smtClean="0"/>
            <a:t>Wraparound Services</a:t>
          </a:r>
          <a:endParaRPr lang="en-US" dirty="0"/>
        </a:p>
      </dgm:t>
    </dgm:pt>
    <dgm:pt modelId="{67504AF9-E2CF-4019-87B2-628CDFDD3999}" type="parTrans" cxnId="{17B3DF02-69C7-4E54-84CB-1E83C5AE1E8E}">
      <dgm:prSet/>
      <dgm:spPr/>
    </dgm:pt>
    <dgm:pt modelId="{8AE19293-4F6D-4E59-90AB-87E403FE987C}" type="sibTrans" cxnId="{17B3DF02-69C7-4E54-84CB-1E83C5AE1E8E}">
      <dgm:prSet/>
      <dgm:spPr/>
    </dgm:pt>
    <dgm:pt modelId="{7DDDAC19-C075-4A7B-A01B-DAC0A5064B14}">
      <dgm:prSet phldrT="[Text]"/>
      <dgm:spPr/>
      <dgm:t>
        <a:bodyPr/>
        <a:lstStyle/>
        <a:p>
          <a:r>
            <a:rPr lang="en-US" dirty="0" smtClean="0"/>
            <a:t>Nursing Support</a:t>
          </a:r>
          <a:endParaRPr lang="en-US" dirty="0"/>
        </a:p>
      </dgm:t>
    </dgm:pt>
    <dgm:pt modelId="{3093145F-5DDE-4B96-9715-C786B1232796}" type="parTrans" cxnId="{4003F724-AFA7-4D04-A215-C13A4D76680A}">
      <dgm:prSet/>
      <dgm:spPr/>
    </dgm:pt>
    <dgm:pt modelId="{2DDE0099-FE10-44B4-B8E0-CFCA9564CDC0}" type="sibTrans" cxnId="{4003F724-AFA7-4D04-A215-C13A4D76680A}">
      <dgm:prSet/>
      <dgm:spPr/>
    </dgm:pt>
    <dgm:pt modelId="{4DDC0A60-05C9-4D38-B5A8-221116A27D5C}">
      <dgm:prSet phldrT="[Text]"/>
      <dgm:spPr/>
      <dgm:t>
        <a:bodyPr/>
        <a:lstStyle/>
        <a:p>
          <a:r>
            <a:rPr lang="en-US" dirty="0" smtClean="0"/>
            <a:t>Workforce Development</a:t>
          </a:r>
          <a:endParaRPr lang="en-US" dirty="0"/>
        </a:p>
      </dgm:t>
    </dgm:pt>
    <dgm:pt modelId="{14E278F6-9416-4FE5-BFBD-2F456EDBFC50}" type="parTrans" cxnId="{142D480E-0634-470B-80CF-A09046363437}">
      <dgm:prSet/>
      <dgm:spPr/>
    </dgm:pt>
    <dgm:pt modelId="{7DE29B7B-048F-4D89-8C30-5D41C6912A31}" type="sibTrans" cxnId="{142D480E-0634-470B-80CF-A09046363437}">
      <dgm:prSet/>
      <dgm:spPr/>
    </dgm:pt>
    <dgm:pt modelId="{3B7C9706-07C1-478E-A1D1-09E44C018EA4}">
      <dgm:prSet phldrT="[Text]"/>
      <dgm:spPr/>
      <dgm:t>
        <a:bodyPr/>
        <a:lstStyle/>
        <a:p>
          <a:r>
            <a:rPr lang="en-US" dirty="0" smtClean="0"/>
            <a:t>Ryan White Housing Support</a:t>
          </a:r>
          <a:endParaRPr lang="en-US" dirty="0"/>
        </a:p>
      </dgm:t>
    </dgm:pt>
    <dgm:pt modelId="{0A602D04-C143-40EE-8419-0D9E08B2B80D}" type="parTrans" cxnId="{33307C73-4223-4562-9B9A-4D53D394825C}">
      <dgm:prSet/>
      <dgm:spPr/>
    </dgm:pt>
    <dgm:pt modelId="{ECFD5528-2319-4565-A2E5-57900D368525}" type="sibTrans" cxnId="{33307C73-4223-4562-9B9A-4D53D394825C}">
      <dgm:prSet/>
      <dgm:spPr/>
    </dgm:pt>
    <dgm:pt modelId="{3CC6EC94-FE53-4A9C-8EB7-E86BFF9338B0}" type="pres">
      <dgm:prSet presAssocID="{9D606182-59BE-445A-84B1-D4839A926116}" presName="cycleMatrixDiagram" presStyleCnt="0">
        <dgm:presLayoutVars>
          <dgm:chMax val="1"/>
          <dgm:dir/>
          <dgm:animLvl val="lvl"/>
          <dgm:resizeHandles val="exact"/>
        </dgm:presLayoutVars>
      </dgm:prSet>
      <dgm:spPr/>
      <dgm:t>
        <a:bodyPr/>
        <a:lstStyle/>
        <a:p>
          <a:endParaRPr lang="en-US"/>
        </a:p>
      </dgm:t>
    </dgm:pt>
    <dgm:pt modelId="{17CC4208-3135-47E8-A890-C10779A5FA64}" type="pres">
      <dgm:prSet presAssocID="{9D606182-59BE-445A-84B1-D4839A926116}" presName="children" presStyleCnt="0"/>
      <dgm:spPr/>
    </dgm:pt>
    <dgm:pt modelId="{6760BC6E-D2F3-4179-A95B-E2D935BE6486}" type="pres">
      <dgm:prSet presAssocID="{9D606182-59BE-445A-84B1-D4839A926116}" presName="child1group" presStyleCnt="0"/>
      <dgm:spPr/>
    </dgm:pt>
    <dgm:pt modelId="{96A7494B-5935-4A81-A9B4-57B436CABDB3}" type="pres">
      <dgm:prSet presAssocID="{9D606182-59BE-445A-84B1-D4839A926116}" presName="child1" presStyleLbl="bgAcc1" presStyleIdx="0" presStyleCnt="4"/>
      <dgm:spPr/>
      <dgm:t>
        <a:bodyPr/>
        <a:lstStyle/>
        <a:p>
          <a:endParaRPr lang="en-US"/>
        </a:p>
      </dgm:t>
    </dgm:pt>
    <dgm:pt modelId="{4ABC3CA0-C24D-4D86-8B99-7ABB27C1ECDD}" type="pres">
      <dgm:prSet presAssocID="{9D606182-59BE-445A-84B1-D4839A926116}" presName="child1Text" presStyleLbl="bgAcc1" presStyleIdx="0" presStyleCnt="4">
        <dgm:presLayoutVars>
          <dgm:bulletEnabled val="1"/>
        </dgm:presLayoutVars>
      </dgm:prSet>
      <dgm:spPr/>
      <dgm:t>
        <a:bodyPr/>
        <a:lstStyle/>
        <a:p>
          <a:endParaRPr lang="en-US"/>
        </a:p>
      </dgm:t>
    </dgm:pt>
    <dgm:pt modelId="{7CE6575B-6C06-4E1B-8B70-9267B7D1075E}" type="pres">
      <dgm:prSet presAssocID="{9D606182-59BE-445A-84B1-D4839A926116}" presName="child2group" presStyleCnt="0"/>
      <dgm:spPr/>
    </dgm:pt>
    <dgm:pt modelId="{98B3403F-F87A-4605-8FFD-6D87A925ADC0}" type="pres">
      <dgm:prSet presAssocID="{9D606182-59BE-445A-84B1-D4839A926116}" presName="child2" presStyleLbl="bgAcc1" presStyleIdx="1" presStyleCnt="4"/>
      <dgm:spPr/>
      <dgm:t>
        <a:bodyPr/>
        <a:lstStyle/>
        <a:p>
          <a:endParaRPr lang="en-US"/>
        </a:p>
      </dgm:t>
    </dgm:pt>
    <dgm:pt modelId="{5DD8BC70-E536-47E9-B3D5-AAC539AE591E}" type="pres">
      <dgm:prSet presAssocID="{9D606182-59BE-445A-84B1-D4839A926116}" presName="child2Text" presStyleLbl="bgAcc1" presStyleIdx="1" presStyleCnt="4">
        <dgm:presLayoutVars>
          <dgm:bulletEnabled val="1"/>
        </dgm:presLayoutVars>
      </dgm:prSet>
      <dgm:spPr/>
      <dgm:t>
        <a:bodyPr/>
        <a:lstStyle/>
        <a:p>
          <a:endParaRPr lang="en-US"/>
        </a:p>
      </dgm:t>
    </dgm:pt>
    <dgm:pt modelId="{76550244-EFFC-4E98-ABD8-5925BA6137B9}" type="pres">
      <dgm:prSet presAssocID="{9D606182-59BE-445A-84B1-D4839A926116}" presName="child3group" presStyleCnt="0"/>
      <dgm:spPr/>
    </dgm:pt>
    <dgm:pt modelId="{88E71BFF-E9EA-4808-A9DB-5AC00BB90918}" type="pres">
      <dgm:prSet presAssocID="{9D606182-59BE-445A-84B1-D4839A926116}" presName="child3" presStyleLbl="bgAcc1" presStyleIdx="2" presStyleCnt="4"/>
      <dgm:spPr/>
      <dgm:t>
        <a:bodyPr/>
        <a:lstStyle/>
        <a:p>
          <a:endParaRPr lang="en-US"/>
        </a:p>
      </dgm:t>
    </dgm:pt>
    <dgm:pt modelId="{BEF0F167-C133-48A4-BA4B-13251AAA77B1}" type="pres">
      <dgm:prSet presAssocID="{9D606182-59BE-445A-84B1-D4839A926116}" presName="child3Text" presStyleLbl="bgAcc1" presStyleIdx="2" presStyleCnt="4">
        <dgm:presLayoutVars>
          <dgm:bulletEnabled val="1"/>
        </dgm:presLayoutVars>
      </dgm:prSet>
      <dgm:spPr/>
      <dgm:t>
        <a:bodyPr/>
        <a:lstStyle/>
        <a:p>
          <a:endParaRPr lang="en-US"/>
        </a:p>
      </dgm:t>
    </dgm:pt>
    <dgm:pt modelId="{2862DEFC-9EAB-4C45-B558-3CD0EB928BA0}" type="pres">
      <dgm:prSet presAssocID="{9D606182-59BE-445A-84B1-D4839A926116}" presName="child4group" presStyleCnt="0"/>
      <dgm:spPr/>
    </dgm:pt>
    <dgm:pt modelId="{46D396FD-E9B1-4634-8CA5-506D85623181}" type="pres">
      <dgm:prSet presAssocID="{9D606182-59BE-445A-84B1-D4839A926116}" presName="child4" presStyleLbl="bgAcc1" presStyleIdx="3" presStyleCnt="4"/>
      <dgm:spPr/>
      <dgm:t>
        <a:bodyPr/>
        <a:lstStyle/>
        <a:p>
          <a:endParaRPr lang="en-US"/>
        </a:p>
      </dgm:t>
    </dgm:pt>
    <dgm:pt modelId="{C9511F77-0F06-43BA-B2AA-4E908E9D67A3}" type="pres">
      <dgm:prSet presAssocID="{9D606182-59BE-445A-84B1-D4839A926116}" presName="child4Text" presStyleLbl="bgAcc1" presStyleIdx="3" presStyleCnt="4">
        <dgm:presLayoutVars>
          <dgm:bulletEnabled val="1"/>
        </dgm:presLayoutVars>
      </dgm:prSet>
      <dgm:spPr/>
      <dgm:t>
        <a:bodyPr/>
        <a:lstStyle/>
        <a:p>
          <a:endParaRPr lang="en-US"/>
        </a:p>
      </dgm:t>
    </dgm:pt>
    <dgm:pt modelId="{14A1FE49-6C08-4374-8DEF-21877E7B1AD7}" type="pres">
      <dgm:prSet presAssocID="{9D606182-59BE-445A-84B1-D4839A926116}" presName="childPlaceholder" presStyleCnt="0"/>
      <dgm:spPr/>
    </dgm:pt>
    <dgm:pt modelId="{059F1E64-8E9E-4E21-A69C-A454A9C42D5D}" type="pres">
      <dgm:prSet presAssocID="{9D606182-59BE-445A-84B1-D4839A926116}" presName="circle" presStyleCnt="0"/>
      <dgm:spPr/>
    </dgm:pt>
    <dgm:pt modelId="{B05A7C4E-E213-465E-B7F0-06C8CE5C8D4F}" type="pres">
      <dgm:prSet presAssocID="{9D606182-59BE-445A-84B1-D4839A926116}" presName="quadrant1" presStyleLbl="node1" presStyleIdx="0" presStyleCnt="4">
        <dgm:presLayoutVars>
          <dgm:chMax val="1"/>
          <dgm:bulletEnabled val="1"/>
        </dgm:presLayoutVars>
      </dgm:prSet>
      <dgm:spPr/>
      <dgm:t>
        <a:bodyPr/>
        <a:lstStyle/>
        <a:p>
          <a:endParaRPr lang="en-US"/>
        </a:p>
      </dgm:t>
    </dgm:pt>
    <dgm:pt modelId="{BDD241F6-80BC-4EFF-A004-3504B909F088}" type="pres">
      <dgm:prSet presAssocID="{9D606182-59BE-445A-84B1-D4839A926116}" presName="quadrant2" presStyleLbl="node1" presStyleIdx="1" presStyleCnt="4">
        <dgm:presLayoutVars>
          <dgm:chMax val="1"/>
          <dgm:bulletEnabled val="1"/>
        </dgm:presLayoutVars>
      </dgm:prSet>
      <dgm:spPr/>
      <dgm:t>
        <a:bodyPr/>
        <a:lstStyle/>
        <a:p>
          <a:endParaRPr lang="en-US"/>
        </a:p>
      </dgm:t>
    </dgm:pt>
    <dgm:pt modelId="{EA910C54-CF16-410F-A00A-668534016E80}" type="pres">
      <dgm:prSet presAssocID="{9D606182-59BE-445A-84B1-D4839A926116}" presName="quadrant3" presStyleLbl="node1" presStyleIdx="2" presStyleCnt="4">
        <dgm:presLayoutVars>
          <dgm:chMax val="1"/>
          <dgm:bulletEnabled val="1"/>
        </dgm:presLayoutVars>
      </dgm:prSet>
      <dgm:spPr/>
      <dgm:t>
        <a:bodyPr/>
        <a:lstStyle/>
        <a:p>
          <a:endParaRPr lang="en-US"/>
        </a:p>
      </dgm:t>
    </dgm:pt>
    <dgm:pt modelId="{A9176156-3A4A-4B24-841B-3E8E7772466F}" type="pres">
      <dgm:prSet presAssocID="{9D606182-59BE-445A-84B1-D4839A926116}" presName="quadrant4" presStyleLbl="node1" presStyleIdx="3" presStyleCnt="4">
        <dgm:presLayoutVars>
          <dgm:chMax val="1"/>
          <dgm:bulletEnabled val="1"/>
        </dgm:presLayoutVars>
      </dgm:prSet>
      <dgm:spPr/>
      <dgm:t>
        <a:bodyPr/>
        <a:lstStyle/>
        <a:p>
          <a:endParaRPr lang="en-US"/>
        </a:p>
      </dgm:t>
    </dgm:pt>
    <dgm:pt modelId="{FEA06AA4-64A3-45B4-B5CA-6DC27AF7EF3A}" type="pres">
      <dgm:prSet presAssocID="{9D606182-59BE-445A-84B1-D4839A926116}" presName="quadrantPlaceholder" presStyleCnt="0"/>
      <dgm:spPr/>
    </dgm:pt>
    <dgm:pt modelId="{A26D3E17-4287-4FA4-8772-6DA2376BC6BA}" type="pres">
      <dgm:prSet presAssocID="{9D606182-59BE-445A-84B1-D4839A926116}" presName="center1" presStyleLbl="fgShp" presStyleIdx="0" presStyleCnt="2"/>
      <dgm:spPr/>
    </dgm:pt>
    <dgm:pt modelId="{378CB3B3-C9A0-4BA4-82B7-6EADE04A1AF8}" type="pres">
      <dgm:prSet presAssocID="{9D606182-59BE-445A-84B1-D4839A926116}" presName="center2" presStyleLbl="fgShp" presStyleIdx="1" presStyleCnt="2"/>
      <dgm:spPr/>
    </dgm:pt>
  </dgm:ptLst>
  <dgm:cxnLst>
    <dgm:cxn modelId="{5C48F5FF-E417-4F7D-86F1-47D0B4FCD130}" srcId="{FC42E72C-6CA8-408E-A9A5-CEF16123E704}" destId="{3904772A-4160-42A1-ACE1-3B60F0D3FC66}" srcOrd="0" destOrd="0" parTransId="{17963DAF-0A6A-4846-B1C9-6EB76DA0FFCC}" sibTransId="{05B5E18B-F125-4B83-A169-775D77FD5FD9}"/>
    <dgm:cxn modelId="{AAB21D9E-F839-4D61-9631-455B48AFEE9C}" type="presOf" srcId="{523B6868-807D-447F-AA37-11DAA34BD375}" destId="{98B3403F-F87A-4605-8FFD-6D87A925ADC0}" srcOrd="0" destOrd="0" presId="urn:microsoft.com/office/officeart/2005/8/layout/cycle4"/>
    <dgm:cxn modelId="{C7899AB5-80DB-4FFB-A4D2-981D1BDED319}" srcId="{9D606182-59BE-445A-84B1-D4839A926116}" destId="{A3DAED15-C7E6-4D8D-B06E-20704CC505F4}" srcOrd="3" destOrd="0" parTransId="{5DA6F84F-D4B2-4245-B40D-C5813408CE67}" sibTransId="{18844FD6-24D7-42BF-B6A4-0211579F236C}"/>
    <dgm:cxn modelId="{BF535605-B0CD-44AB-8595-4A67C756DFDC}" type="presOf" srcId="{3904772A-4160-42A1-ACE1-3B60F0D3FC66}" destId="{96A7494B-5935-4A81-A9B4-57B436CABDB3}" srcOrd="0" destOrd="0" presId="urn:microsoft.com/office/officeart/2005/8/layout/cycle4"/>
    <dgm:cxn modelId="{39758CA5-592F-4C49-8873-B686F40701E4}" type="presOf" srcId="{F027938C-FAF7-4E48-8D18-DBFE33FF9608}" destId="{BEF0F167-C133-48A4-BA4B-13251AAA77B1}" srcOrd="1" destOrd="0" presId="urn:microsoft.com/office/officeart/2005/8/layout/cycle4"/>
    <dgm:cxn modelId="{19A3FC3A-3AE9-4BCB-9A6D-95DDCDE5C5A1}" type="presOf" srcId="{523B6868-807D-447F-AA37-11DAA34BD375}" destId="{5DD8BC70-E536-47E9-B3D5-AAC539AE591E}" srcOrd="1" destOrd="0" presId="urn:microsoft.com/office/officeart/2005/8/layout/cycle4"/>
    <dgm:cxn modelId="{1B0729E9-A8E6-47F2-9B45-C5C0BC1422DD}" type="presOf" srcId="{7DDDAC19-C075-4A7B-A01B-DAC0A5064B14}" destId="{BEF0F167-C133-48A4-BA4B-13251AAA77B1}" srcOrd="1" destOrd="1" presId="urn:microsoft.com/office/officeart/2005/8/layout/cycle4"/>
    <dgm:cxn modelId="{D2E55B15-F535-46F1-A6AB-C56E9C519982}" type="presOf" srcId="{FC42E72C-6CA8-408E-A9A5-CEF16123E704}" destId="{B05A7C4E-E213-465E-B7F0-06C8CE5C8D4F}" srcOrd="0" destOrd="0" presId="urn:microsoft.com/office/officeart/2005/8/layout/cycle4"/>
    <dgm:cxn modelId="{F94527D6-433B-4560-ACF0-62111ED238F4}" type="presOf" srcId="{4ECD7689-40D9-4229-BC39-A36B17683CB5}" destId="{5DD8BC70-E536-47E9-B3D5-AAC539AE591E}" srcOrd="1" destOrd="1" presId="urn:microsoft.com/office/officeart/2005/8/layout/cycle4"/>
    <dgm:cxn modelId="{E02E846E-8ADC-4318-BDA6-7EAFD9A1092D}" srcId="{9D606182-59BE-445A-84B1-D4839A926116}" destId="{FC42E72C-6CA8-408E-A9A5-CEF16123E704}" srcOrd="0" destOrd="0" parTransId="{32C8670F-E939-4F98-A080-016BA374014E}" sibTransId="{FCB7FFAB-1476-4D91-800C-96C93B2C9D7D}"/>
    <dgm:cxn modelId="{31C0F0C0-8A30-4D8A-96F5-7B24A10C342B}" type="presOf" srcId="{A3DAED15-C7E6-4D8D-B06E-20704CC505F4}" destId="{A9176156-3A4A-4B24-841B-3E8E7772466F}" srcOrd="0" destOrd="0" presId="urn:microsoft.com/office/officeart/2005/8/layout/cycle4"/>
    <dgm:cxn modelId="{DA5865C4-5582-45AA-88EB-92F6B73019CB}" type="presOf" srcId="{3B7C9706-07C1-478E-A1D1-09E44C018EA4}" destId="{46D396FD-E9B1-4634-8CA5-506D85623181}" srcOrd="0" destOrd="1" presId="urn:microsoft.com/office/officeart/2005/8/layout/cycle4"/>
    <dgm:cxn modelId="{7EB19BBE-34BA-439C-AC26-5AA8BC941978}" type="presOf" srcId="{8D438903-A494-44E0-9C5F-2C1C60AD4DB1}" destId="{BDD241F6-80BC-4EFF-A004-3504B909F088}" srcOrd="0" destOrd="0" presId="urn:microsoft.com/office/officeart/2005/8/layout/cycle4"/>
    <dgm:cxn modelId="{D86BE978-1337-4309-9A59-5BC448FE0381}" type="presOf" srcId="{4DDC0A60-05C9-4D38-B5A8-221116A27D5C}" destId="{4ABC3CA0-C24D-4D86-8B99-7ABB27C1ECDD}" srcOrd="1" destOrd="1" presId="urn:microsoft.com/office/officeart/2005/8/layout/cycle4"/>
    <dgm:cxn modelId="{E480ACBE-CFE0-451B-BCF3-E6981A9783BB}" type="presOf" srcId="{4ECD7689-40D9-4229-BC39-A36B17683CB5}" destId="{98B3403F-F87A-4605-8FFD-6D87A925ADC0}" srcOrd="0" destOrd="1" presId="urn:microsoft.com/office/officeart/2005/8/layout/cycle4"/>
    <dgm:cxn modelId="{142D480E-0634-470B-80CF-A09046363437}" srcId="{FC42E72C-6CA8-408E-A9A5-CEF16123E704}" destId="{4DDC0A60-05C9-4D38-B5A8-221116A27D5C}" srcOrd="1" destOrd="0" parTransId="{14E278F6-9416-4FE5-BFBD-2F456EDBFC50}" sibTransId="{7DE29B7B-048F-4D89-8C30-5D41C6912A31}"/>
    <dgm:cxn modelId="{CADE3479-8960-482A-B4CA-659E7649B30E}" type="presOf" srcId="{06D9103A-7988-4460-AB54-FE96F76A89AE}" destId="{C9511F77-0F06-43BA-B2AA-4E908E9D67A3}" srcOrd="1" destOrd="0" presId="urn:microsoft.com/office/officeart/2005/8/layout/cycle4"/>
    <dgm:cxn modelId="{4003F724-AFA7-4D04-A215-C13A4D76680A}" srcId="{7554DF49-9EED-45BB-AEF9-940C5B330151}" destId="{7DDDAC19-C075-4A7B-A01B-DAC0A5064B14}" srcOrd="1" destOrd="0" parTransId="{3093145F-5DDE-4B96-9715-C786B1232796}" sibTransId="{2DDE0099-FE10-44B4-B8E0-CFCA9564CDC0}"/>
    <dgm:cxn modelId="{33307C73-4223-4562-9B9A-4D53D394825C}" srcId="{A3DAED15-C7E6-4D8D-B06E-20704CC505F4}" destId="{3B7C9706-07C1-478E-A1D1-09E44C018EA4}" srcOrd="1" destOrd="0" parTransId="{0A602D04-C143-40EE-8419-0D9E08B2B80D}" sibTransId="{ECFD5528-2319-4565-A2E5-57900D368525}"/>
    <dgm:cxn modelId="{6685CE61-853B-4C9E-BFD1-4EAE8BD992D6}" type="presOf" srcId="{4DDC0A60-05C9-4D38-B5A8-221116A27D5C}" destId="{96A7494B-5935-4A81-A9B4-57B436CABDB3}" srcOrd="0" destOrd="1" presId="urn:microsoft.com/office/officeart/2005/8/layout/cycle4"/>
    <dgm:cxn modelId="{ECAF1492-60CD-4507-898C-BD491EDFAA75}" type="presOf" srcId="{3904772A-4160-42A1-ACE1-3B60F0D3FC66}" destId="{4ABC3CA0-C24D-4D86-8B99-7ABB27C1ECDD}" srcOrd="1" destOrd="0" presId="urn:microsoft.com/office/officeart/2005/8/layout/cycle4"/>
    <dgm:cxn modelId="{E8E42867-F884-4400-B8B2-2BE1D9EFE4A5}" srcId="{7554DF49-9EED-45BB-AEF9-940C5B330151}" destId="{F027938C-FAF7-4E48-8D18-DBFE33FF9608}" srcOrd="0" destOrd="0" parTransId="{C464E574-637D-4126-A148-67E04524D6B1}" sibTransId="{373D9643-D9C0-4952-99E0-2B09BD1CD9B6}"/>
    <dgm:cxn modelId="{1C36BC4C-2C38-465B-BEF0-0AB8027D365A}" srcId="{A3DAED15-C7E6-4D8D-B06E-20704CC505F4}" destId="{06D9103A-7988-4460-AB54-FE96F76A89AE}" srcOrd="0" destOrd="0" parTransId="{1410591C-7A4D-4BB7-ABF3-35287F504549}" sibTransId="{81AD970B-96CE-4004-BF82-3D0F45FF22EA}"/>
    <dgm:cxn modelId="{CF188E07-EE94-4699-A118-ABF9D0640186}" srcId="{8D438903-A494-44E0-9C5F-2C1C60AD4DB1}" destId="{523B6868-807D-447F-AA37-11DAA34BD375}" srcOrd="0" destOrd="0" parTransId="{E1B27120-E1FE-49D8-B4D1-19F3B271AB88}" sibTransId="{B4C2663E-6B75-4BF6-8D60-BAC2F63C8C27}"/>
    <dgm:cxn modelId="{5388BD56-18E1-4398-8C90-982A438493DD}" srcId="{9D606182-59BE-445A-84B1-D4839A926116}" destId="{7554DF49-9EED-45BB-AEF9-940C5B330151}" srcOrd="2" destOrd="0" parTransId="{9FC33BC4-C3B4-4E55-8AA0-468E3CCDD497}" sibTransId="{4CFC3398-8E1B-4938-B367-D0293771EEA2}"/>
    <dgm:cxn modelId="{17B3DF02-69C7-4E54-84CB-1E83C5AE1E8E}" srcId="{8D438903-A494-44E0-9C5F-2C1C60AD4DB1}" destId="{4ECD7689-40D9-4229-BC39-A36B17683CB5}" srcOrd="1" destOrd="0" parTransId="{67504AF9-E2CF-4019-87B2-628CDFDD3999}" sibTransId="{8AE19293-4F6D-4E59-90AB-87E403FE987C}"/>
    <dgm:cxn modelId="{8CF92719-03DE-4543-86D4-DD5CF7DB630A}" type="presOf" srcId="{3B7C9706-07C1-478E-A1D1-09E44C018EA4}" destId="{C9511F77-0F06-43BA-B2AA-4E908E9D67A3}" srcOrd="1" destOrd="1" presId="urn:microsoft.com/office/officeart/2005/8/layout/cycle4"/>
    <dgm:cxn modelId="{BCF22D8F-6CE4-443F-B79B-3D80DB1A8FBC}" type="presOf" srcId="{06D9103A-7988-4460-AB54-FE96F76A89AE}" destId="{46D396FD-E9B1-4634-8CA5-506D85623181}" srcOrd="0" destOrd="0" presId="urn:microsoft.com/office/officeart/2005/8/layout/cycle4"/>
    <dgm:cxn modelId="{E2E6C1F0-4CDF-4A57-821C-291F7A00EB80}" type="presOf" srcId="{F027938C-FAF7-4E48-8D18-DBFE33FF9608}" destId="{88E71BFF-E9EA-4808-A9DB-5AC00BB90918}" srcOrd="0" destOrd="0" presId="urn:microsoft.com/office/officeart/2005/8/layout/cycle4"/>
    <dgm:cxn modelId="{E304F62B-7935-4843-A2E3-40B0376EDD5D}" type="presOf" srcId="{7554DF49-9EED-45BB-AEF9-940C5B330151}" destId="{EA910C54-CF16-410F-A00A-668534016E80}" srcOrd="0" destOrd="0" presId="urn:microsoft.com/office/officeart/2005/8/layout/cycle4"/>
    <dgm:cxn modelId="{25A9973D-7512-4C78-8E55-F59BE74A6DB0}" srcId="{9D606182-59BE-445A-84B1-D4839A926116}" destId="{8D438903-A494-44E0-9C5F-2C1C60AD4DB1}" srcOrd="1" destOrd="0" parTransId="{E6288343-000C-4334-A4DF-FFA459766242}" sibTransId="{A7AC697F-3C5F-4143-AB79-23BFF00686C5}"/>
    <dgm:cxn modelId="{7FDE42F5-36D6-4228-83AE-ACE2B7780209}" type="presOf" srcId="{9D606182-59BE-445A-84B1-D4839A926116}" destId="{3CC6EC94-FE53-4A9C-8EB7-E86BFF9338B0}" srcOrd="0" destOrd="0" presId="urn:microsoft.com/office/officeart/2005/8/layout/cycle4"/>
    <dgm:cxn modelId="{5AEC6079-B2BA-49FE-9A25-C41D42D7500E}" type="presOf" srcId="{7DDDAC19-C075-4A7B-A01B-DAC0A5064B14}" destId="{88E71BFF-E9EA-4808-A9DB-5AC00BB90918}" srcOrd="0" destOrd="1" presId="urn:microsoft.com/office/officeart/2005/8/layout/cycle4"/>
    <dgm:cxn modelId="{39E9D6AF-1810-409F-931B-AC07FB404DA3}" type="presParOf" srcId="{3CC6EC94-FE53-4A9C-8EB7-E86BFF9338B0}" destId="{17CC4208-3135-47E8-A890-C10779A5FA64}" srcOrd="0" destOrd="0" presId="urn:microsoft.com/office/officeart/2005/8/layout/cycle4"/>
    <dgm:cxn modelId="{ED42C3E6-8717-40CE-B27F-714222CC2783}" type="presParOf" srcId="{17CC4208-3135-47E8-A890-C10779A5FA64}" destId="{6760BC6E-D2F3-4179-A95B-E2D935BE6486}" srcOrd="0" destOrd="0" presId="urn:microsoft.com/office/officeart/2005/8/layout/cycle4"/>
    <dgm:cxn modelId="{A2012C45-96C6-4158-A827-976A340BD63D}" type="presParOf" srcId="{6760BC6E-D2F3-4179-A95B-E2D935BE6486}" destId="{96A7494B-5935-4A81-A9B4-57B436CABDB3}" srcOrd="0" destOrd="0" presId="urn:microsoft.com/office/officeart/2005/8/layout/cycle4"/>
    <dgm:cxn modelId="{96EF2186-DA72-430E-8E26-F640BE2F17FD}" type="presParOf" srcId="{6760BC6E-D2F3-4179-A95B-E2D935BE6486}" destId="{4ABC3CA0-C24D-4D86-8B99-7ABB27C1ECDD}" srcOrd="1" destOrd="0" presId="urn:microsoft.com/office/officeart/2005/8/layout/cycle4"/>
    <dgm:cxn modelId="{08263F0A-0D96-4EA7-802E-599232D46BF6}" type="presParOf" srcId="{17CC4208-3135-47E8-A890-C10779A5FA64}" destId="{7CE6575B-6C06-4E1B-8B70-9267B7D1075E}" srcOrd="1" destOrd="0" presId="urn:microsoft.com/office/officeart/2005/8/layout/cycle4"/>
    <dgm:cxn modelId="{0250FBC7-B60D-4A14-82D9-FA2E8672C602}" type="presParOf" srcId="{7CE6575B-6C06-4E1B-8B70-9267B7D1075E}" destId="{98B3403F-F87A-4605-8FFD-6D87A925ADC0}" srcOrd="0" destOrd="0" presId="urn:microsoft.com/office/officeart/2005/8/layout/cycle4"/>
    <dgm:cxn modelId="{73DA38E3-A2E3-42BE-8A0C-01B01DC660B6}" type="presParOf" srcId="{7CE6575B-6C06-4E1B-8B70-9267B7D1075E}" destId="{5DD8BC70-E536-47E9-B3D5-AAC539AE591E}" srcOrd="1" destOrd="0" presId="urn:microsoft.com/office/officeart/2005/8/layout/cycle4"/>
    <dgm:cxn modelId="{4F71CFA4-3858-45A0-9C7A-C13B2B433AAD}" type="presParOf" srcId="{17CC4208-3135-47E8-A890-C10779A5FA64}" destId="{76550244-EFFC-4E98-ABD8-5925BA6137B9}" srcOrd="2" destOrd="0" presId="urn:microsoft.com/office/officeart/2005/8/layout/cycle4"/>
    <dgm:cxn modelId="{17F8752B-36DB-4926-9A66-EF4C40C1DAA1}" type="presParOf" srcId="{76550244-EFFC-4E98-ABD8-5925BA6137B9}" destId="{88E71BFF-E9EA-4808-A9DB-5AC00BB90918}" srcOrd="0" destOrd="0" presId="urn:microsoft.com/office/officeart/2005/8/layout/cycle4"/>
    <dgm:cxn modelId="{388D504A-674C-4326-AD6A-57A35F2E4574}" type="presParOf" srcId="{76550244-EFFC-4E98-ABD8-5925BA6137B9}" destId="{BEF0F167-C133-48A4-BA4B-13251AAA77B1}" srcOrd="1" destOrd="0" presId="urn:microsoft.com/office/officeart/2005/8/layout/cycle4"/>
    <dgm:cxn modelId="{4920A5CE-4E20-4C7C-9ED7-146B4D349999}" type="presParOf" srcId="{17CC4208-3135-47E8-A890-C10779A5FA64}" destId="{2862DEFC-9EAB-4C45-B558-3CD0EB928BA0}" srcOrd="3" destOrd="0" presId="urn:microsoft.com/office/officeart/2005/8/layout/cycle4"/>
    <dgm:cxn modelId="{1A5C5BE7-A648-418D-8387-63B3B7A48525}" type="presParOf" srcId="{2862DEFC-9EAB-4C45-B558-3CD0EB928BA0}" destId="{46D396FD-E9B1-4634-8CA5-506D85623181}" srcOrd="0" destOrd="0" presId="urn:microsoft.com/office/officeart/2005/8/layout/cycle4"/>
    <dgm:cxn modelId="{266A2E39-6185-4691-936C-B177169E82DD}" type="presParOf" srcId="{2862DEFC-9EAB-4C45-B558-3CD0EB928BA0}" destId="{C9511F77-0F06-43BA-B2AA-4E908E9D67A3}" srcOrd="1" destOrd="0" presId="urn:microsoft.com/office/officeart/2005/8/layout/cycle4"/>
    <dgm:cxn modelId="{624258CA-A439-454B-907F-CE5A32CDC50C}" type="presParOf" srcId="{17CC4208-3135-47E8-A890-C10779A5FA64}" destId="{14A1FE49-6C08-4374-8DEF-21877E7B1AD7}" srcOrd="4" destOrd="0" presId="urn:microsoft.com/office/officeart/2005/8/layout/cycle4"/>
    <dgm:cxn modelId="{8E3EF0EA-F539-4A2A-9327-FE1C8A148034}" type="presParOf" srcId="{3CC6EC94-FE53-4A9C-8EB7-E86BFF9338B0}" destId="{059F1E64-8E9E-4E21-A69C-A454A9C42D5D}" srcOrd="1" destOrd="0" presId="urn:microsoft.com/office/officeart/2005/8/layout/cycle4"/>
    <dgm:cxn modelId="{E946E2B5-E9E8-4E8A-81D6-678FD9856910}" type="presParOf" srcId="{059F1E64-8E9E-4E21-A69C-A454A9C42D5D}" destId="{B05A7C4E-E213-465E-B7F0-06C8CE5C8D4F}" srcOrd="0" destOrd="0" presId="urn:microsoft.com/office/officeart/2005/8/layout/cycle4"/>
    <dgm:cxn modelId="{20E5128F-095F-4C3F-9797-59FA280388BD}" type="presParOf" srcId="{059F1E64-8E9E-4E21-A69C-A454A9C42D5D}" destId="{BDD241F6-80BC-4EFF-A004-3504B909F088}" srcOrd="1" destOrd="0" presId="urn:microsoft.com/office/officeart/2005/8/layout/cycle4"/>
    <dgm:cxn modelId="{5BCD5E67-A5E8-4491-910E-355FFB8DA636}" type="presParOf" srcId="{059F1E64-8E9E-4E21-A69C-A454A9C42D5D}" destId="{EA910C54-CF16-410F-A00A-668534016E80}" srcOrd="2" destOrd="0" presId="urn:microsoft.com/office/officeart/2005/8/layout/cycle4"/>
    <dgm:cxn modelId="{77A801C2-ADEE-49B2-82E6-EBA73FC734BC}" type="presParOf" srcId="{059F1E64-8E9E-4E21-A69C-A454A9C42D5D}" destId="{A9176156-3A4A-4B24-841B-3E8E7772466F}" srcOrd="3" destOrd="0" presId="urn:microsoft.com/office/officeart/2005/8/layout/cycle4"/>
    <dgm:cxn modelId="{26B28CA9-AB90-4EA4-BC0E-614276694BD5}" type="presParOf" srcId="{059F1E64-8E9E-4E21-A69C-A454A9C42D5D}" destId="{FEA06AA4-64A3-45B4-B5CA-6DC27AF7EF3A}" srcOrd="4" destOrd="0" presId="urn:microsoft.com/office/officeart/2005/8/layout/cycle4"/>
    <dgm:cxn modelId="{79AB5B26-5E9E-444B-867C-84CB531A8E64}" type="presParOf" srcId="{3CC6EC94-FE53-4A9C-8EB7-E86BFF9338B0}" destId="{A26D3E17-4287-4FA4-8772-6DA2376BC6BA}" srcOrd="2" destOrd="0" presId="urn:microsoft.com/office/officeart/2005/8/layout/cycle4"/>
    <dgm:cxn modelId="{80AC2A30-6C39-417E-9E6F-ADBEF6A3D3EF}" type="presParOf" srcId="{3CC6EC94-FE53-4A9C-8EB7-E86BFF9338B0}" destId="{378CB3B3-C9A0-4BA4-82B7-6EADE04A1AF8}"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C878D2-6E88-4FB1-B0C8-902DAC236E6F}">
      <dsp:nvSpPr>
        <dsp:cNvPr id="0" name=""/>
        <dsp:cNvSpPr/>
      </dsp:nvSpPr>
      <dsp:spPr>
        <a:xfrm>
          <a:off x="396240" y="0"/>
          <a:ext cx="6827519" cy="426719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03974A-BE86-4C1A-9E18-CAB0B92A9FBC}">
      <dsp:nvSpPr>
        <dsp:cNvPr id="0" name=""/>
        <dsp:cNvSpPr/>
      </dsp:nvSpPr>
      <dsp:spPr>
        <a:xfrm>
          <a:off x="1263335" y="2945221"/>
          <a:ext cx="177515" cy="177515"/>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F97A56-2F11-4205-BFBB-22886CF67C5D}">
      <dsp:nvSpPr>
        <dsp:cNvPr id="0" name=""/>
        <dsp:cNvSpPr/>
      </dsp:nvSpPr>
      <dsp:spPr>
        <a:xfrm>
          <a:off x="1352092" y="3033979"/>
          <a:ext cx="1590812" cy="1233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4062" tIns="0" rIns="0" bIns="0" numCol="1" spcCol="1270" anchor="t" anchorCtr="0">
          <a:noAutofit/>
        </a:bodyPr>
        <a:lstStyle/>
        <a:p>
          <a:pPr lvl="0" algn="l" defTabSz="533400">
            <a:lnSpc>
              <a:spcPct val="90000"/>
            </a:lnSpc>
            <a:spcBef>
              <a:spcPct val="0"/>
            </a:spcBef>
            <a:spcAft>
              <a:spcPct val="35000"/>
            </a:spcAft>
          </a:pPr>
          <a:r>
            <a:rPr lang="en-US" sz="1200" b="1" kern="1200" dirty="0"/>
            <a:t>Intake</a:t>
          </a:r>
        </a:p>
        <a:p>
          <a:pPr lvl="0" algn="l" defTabSz="533400">
            <a:lnSpc>
              <a:spcPct val="90000"/>
            </a:lnSpc>
            <a:spcBef>
              <a:spcPct val="0"/>
            </a:spcBef>
            <a:spcAft>
              <a:spcPct val="35000"/>
            </a:spcAft>
          </a:pPr>
          <a:r>
            <a:rPr lang="en-US" sz="1200" b="0" kern="1200" dirty="0"/>
            <a:t>Establish Eligibility for Housing</a:t>
          </a:r>
        </a:p>
        <a:p>
          <a:pPr lvl="0" algn="l" defTabSz="533400">
            <a:lnSpc>
              <a:spcPct val="90000"/>
            </a:lnSpc>
            <a:spcBef>
              <a:spcPct val="0"/>
            </a:spcBef>
            <a:spcAft>
              <a:spcPct val="35000"/>
            </a:spcAft>
          </a:pPr>
          <a:r>
            <a:rPr lang="en-US" sz="1200" b="0" kern="1200" dirty="0"/>
            <a:t>Intake/ </a:t>
          </a:r>
          <a:r>
            <a:rPr lang="en-US" sz="1200" b="0" kern="1200" dirty="0" smtClean="0"/>
            <a:t>Pre-Housing Education</a:t>
          </a:r>
          <a:endParaRPr lang="en-US" sz="1200" b="0" kern="1200" dirty="0"/>
        </a:p>
        <a:p>
          <a:pPr lvl="0" algn="l" defTabSz="533400">
            <a:lnSpc>
              <a:spcPct val="90000"/>
            </a:lnSpc>
            <a:spcBef>
              <a:spcPct val="0"/>
            </a:spcBef>
            <a:spcAft>
              <a:spcPct val="35000"/>
            </a:spcAft>
          </a:pPr>
          <a:r>
            <a:rPr lang="en-US" sz="1200" b="0" kern="1200" dirty="0"/>
            <a:t>Drug Screening</a:t>
          </a:r>
        </a:p>
        <a:p>
          <a:pPr lvl="0" algn="l" defTabSz="533400">
            <a:lnSpc>
              <a:spcPct val="90000"/>
            </a:lnSpc>
            <a:spcBef>
              <a:spcPct val="0"/>
            </a:spcBef>
            <a:spcAft>
              <a:spcPct val="35000"/>
            </a:spcAft>
          </a:pPr>
          <a:endParaRPr lang="en-US" sz="1200" kern="1200" dirty="0"/>
        </a:p>
      </dsp:txBody>
      <dsp:txXfrm>
        <a:off x="1352092" y="3033979"/>
        <a:ext cx="1590812" cy="1233220"/>
      </dsp:txXfrm>
    </dsp:sp>
    <dsp:sp modelId="{00BFADE2-DFBE-4809-904B-D3952C7C85B8}">
      <dsp:nvSpPr>
        <dsp:cNvPr id="0" name=""/>
        <dsp:cNvSpPr/>
      </dsp:nvSpPr>
      <dsp:spPr>
        <a:xfrm>
          <a:off x="2830250" y="1785396"/>
          <a:ext cx="320893" cy="320893"/>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D7D7CA-B6F7-438E-99D2-AEB1B023F89F}">
      <dsp:nvSpPr>
        <dsp:cNvPr id="0" name=""/>
        <dsp:cNvSpPr/>
      </dsp:nvSpPr>
      <dsp:spPr>
        <a:xfrm>
          <a:off x="2990697" y="1945843"/>
          <a:ext cx="1638604" cy="23213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035" tIns="0" rIns="0" bIns="0" numCol="1" spcCol="1270" anchor="t" anchorCtr="0">
          <a:noAutofit/>
        </a:bodyPr>
        <a:lstStyle/>
        <a:p>
          <a:pPr lvl="0" algn="l" defTabSz="533400">
            <a:lnSpc>
              <a:spcPct val="90000"/>
            </a:lnSpc>
            <a:spcBef>
              <a:spcPct val="0"/>
            </a:spcBef>
            <a:spcAft>
              <a:spcPct val="35000"/>
            </a:spcAft>
          </a:pPr>
          <a:r>
            <a:rPr lang="en-US" sz="1200" b="1" kern="1200" dirty="0"/>
            <a:t>Housing</a:t>
          </a:r>
        </a:p>
        <a:p>
          <a:pPr lvl="0" algn="l" defTabSz="533400">
            <a:lnSpc>
              <a:spcPct val="90000"/>
            </a:lnSpc>
            <a:spcBef>
              <a:spcPct val="0"/>
            </a:spcBef>
            <a:spcAft>
              <a:spcPct val="35000"/>
            </a:spcAft>
          </a:pPr>
          <a:r>
            <a:rPr lang="en-US" sz="1200" b="0" kern="1200" dirty="0"/>
            <a:t>Stabilize health and income (Earned and govt benefits)</a:t>
          </a:r>
        </a:p>
        <a:p>
          <a:pPr lvl="0" algn="l" defTabSz="533400">
            <a:lnSpc>
              <a:spcPct val="90000"/>
            </a:lnSpc>
            <a:spcBef>
              <a:spcPct val="0"/>
            </a:spcBef>
            <a:spcAft>
              <a:spcPct val="35000"/>
            </a:spcAft>
          </a:pPr>
          <a:r>
            <a:rPr lang="en-US" sz="1200" b="0" kern="1200" dirty="0"/>
            <a:t>Become self-sufficient with housing and financial responsibilities</a:t>
          </a:r>
        </a:p>
        <a:p>
          <a:pPr lvl="0" algn="l" defTabSz="533400">
            <a:lnSpc>
              <a:spcPct val="90000"/>
            </a:lnSpc>
            <a:spcBef>
              <a:spcPct val="0"/>
            </a:spcBef>
            <a:spcAft>
              <a:spcPct val="35000"/>
            </a:spcAft>
          </a:pPr>
          <a:r>
            <a:rPr lang="en-US" sz="1200" b="0" kern="1200" dirty="0"/>
            <a:t>Growth in social/ community  connection, leadership activities</a:t>
          </a:r>
        </a:p>
      </dsp:txBody>
      <dsp:txXfrm>
        <a:off x="2990697" y="1945843"/>
        <a:ext cx="1638604" cy="2321356"/>
      </dsp:txXfrm>
    </dsp:sp>
    <dsp:sp modelId="{688694AA-00D0-47CE-8F52-DB61341029BC}">
      <dsp:nvSpPr>
        <dsp:cNvPr id="0" name=""/>
        <dsp:cNvSpPr/>
      </dsp:nvSpPr>
      <dsp:spPr>
        <a:xfrm>
          <a:off x="4714646" y="1079601"/>
          <a:ext cx="443788" cy="443788"/>
        </a:xfrm>
        <a:prstGeom prst="ellips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AC0F60-0EBB-4B55-9BB3-178475079BC7}">
      <dsp:nvSpPr>
        <dsp:cNvPr id="0" name=""/>
        <dsp:cNvSpPr/>
      </dsp:nvSpPr>
      <dsp:spPr>
        <a:xfrm>
          <a:off x="4936540" y="1301495"/>
          <a:ext cx="1638604" cy="29657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154" tIns="0" rIns="0" bIns="0" numCol="1" spcCol="1270" anchor="t" anchorCtr="0">
          <a:noAutofit/>
        </a:bodyPr>
        <a:lstStyle/>
        <a:p>
          <a:pPr lvl="0" algn="l" defTabSz="533400">
            <a:lnSpc>
              <a:spcPct val="90000"/>
            </a:lnSpc>
            <a:spcBef>
              <a:spcPct val="0"/>
            </a:spcBef>
            <a:spcAft>
              <a:spcPct val="35000"/>
            </a:spcAft>
          </a:pPr>
          <a:r>
            <a:rPr lang="en-US" sz="1200" b="1" kern="1200" dirty="0"/>
            <a:t>"Gold" Standard of Self-Sufficiency</a:t>
          </a:r>
        </a:p>
        <a:p>
          <a:pPr lvl="0" algn="l" defTabSz="533400">
            <a:lnSpc>
              <a:spcPct val="90000"/>
            </a:lnSpc>
            <a:spcBef>
              <a:spcPct val="0"/>
            </a:spcBef>
            <a:spcAft>
              <a:spcPct val="35000"/>
            </a:spcAft>
          </a:pPr>
          <a:r>
            <a:rPr lang="en-US" sz="1200" b="0" kern="1200" dirty="0"/>
            <a:t>Case Managment on Demand</a:t>
          </a:r>
        </a:p>
        <a:p>
          <a:pPr lvl="0" algn="l" defTabSz="533400">
            <a:lnSpc>
              <a:spcPct val="90000"/>
            </a:lnSpc>
            <a:spcBef>
              <a:spcPct val="0"/>
            </a:spcBef>
            <a:spcAft>
              <a:spcPct val="35000"/>
            </a:spcAft>
          </a:pPr>
          <a:r>
            <a:rPr lang="en-US" sz="1200" b="0" kern="1200" dirty="0"/>
            <a:t>Periodic Support</a:t>
          </a:r>
        </a:p>
        <a:p>
          <a:pPr lvl="0" algn="l" defTabSz="533400">
            <a:lnSpc>
              <a:spcPct val="90000"/>
            </a:lnSpc>
            <a:spcBef>
              <a:spcPct val="0"/>
            </a:spcBef>
            <a:spcAft>
              <a:spcPct val="35000"/>
            </a:spcAft>
          </a:pPr>
          <a:r>
            <a:rPr lang="en-US" sz="1200" b="0" kern="1200" dirty="0"/>
            <a:t>Neighborhood/ Family/ Peer Support connection </a:t>
          </a:r>
        </a:p>
        <a:p>
          <a:pPr lvl="0" algn="l" defTabSz="533400">
            <a:lnSpc>
              <a:spcPct val="90000"/>
            </a:lnSpc>
            <a:spcBef>
              <a:spcPct val="0"/>
            </a:spcBef>
            <a:spcAft>
              <a:spcPct val="35000"/>
            </a:spcAft>
          </a:pPr>
          <a:r>
            <a:rPr lang="en-US" sz="1200" b="0" kern="1200" dirty="0"/>
            <a:t>Good working relationship with AIRS/EHM</a:t>
          </a:r>
        </a:p>
        <a:p>
          <a:pPr lvl="0" algn="l" defTabSz="533400">
            <a:lnSpc>
              <a:spcPct val="90000"/>
            </a:lnSpc>
            <a:spcBef>
              <a:spcPct val="0"/>
            </a:spcBef>
            <a:spcAft>
              <a:spcPct val="35000"/>
            </a:spcAft>
          </a:pPr>
          <a:endParaRPr lang="en-US" sz="1200" b="0" kern="1200" dirty="0"/>
        </a:p>
        <a:p>
          <a:pPr lvl="0" algn="l" defTabSz="533400">
            <a:lnSpc>
              <a:spcPct val="90000"/>
            </a:lnSpc>
            <a:spcBef>
              <a:spcPct val="0"/>
            </a:spcBef>
            <a:spcAft>
              <a:spcPct val="35000"/>
            </a:spcAft>
          </a:pPr>
          <a:endParaRPr lang="en-US" sz="1200" b="0" kern="1200" dirty="0"/>
        </a:p>
        <a:p>
          <a:pPr lvl="0" algn="l" defTabSz="533400">
            <a:lnSpc>
              <a:spcPct val="90000"/>
            </a:lnSpc>
            <a:spcBef>
              <a:spcPct val="0"/>
            </a:spcBef>
            <a:spcAft>
              <a:spcPct val="35000"/>
            </a:spcAft>
          </a:pPr>
          <a:endParaRPr lang="en-US" sz="1200" b="0" kern="1200" dirty="0"/>
        </a:p>
        <a:p>
          <a:pPr lvl="0" algn="l" defTabSz="533400">
            <a:lnSpc>
              <a:spcPct val="90000"/>
            </a:lnSpc>
            <a:spcBef>
              <a:spcPct val="0"/>
            </a:spcBef>
            <a:spcAft>
              <a:spcPct val="35000"/>
            </a:spcAft>
          </a:pPr>
          <a:endParaRPr lang="en-US" sz="1400" kern="1200" dirty="0"/>
        </a:p>
      </dsp:txBody>
      <dsp:txXfrm>
        <a:off x="4936540" y="1301495"/>
        <a:ext cx="1638604" cy="29657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E71BFF-E9EA-4808-A9DB-5AC00BB90918}">
      <dsp:nvSpPr>
        <dsp:cNvPr id="0" name=""/>
        <dsp:cNvSpPr/>
      </dsp:nvSpPr>
      <dsp:spPr>
        <a:xfrm>
          <a:off x="4599432" y="3108959"/>
          <a:ext cx="2258568" cy="1463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Life Skill Training</a:t>
          </a:r>
          <a:endParaRPr lang="en-US" sz="1500" kern="1200" dirty="0"/>
        </a:p>
        <a:p>
          <a:pPr marL="114300" lvl="1" indent="-114300" algn="l" defTabSz="666750">
            <a:lnSpc>
              <a:spcPct val="90000"/>
            </a:lnSpc>
            <a:spcBef>
              <a:spcPct val="0"/>
            </a:spcBef>
            <a:spcAft>
              <a:spcPct val="15000"/>
            </a:spcAft>
            <a:buChar char="••"/>
          </a:pPr>
          <a:r>
            <a:rPr lang="en-US" sz="1500" kern="1200" dirty="0" smtClean="0"/>
            <a:t>Nursing Support</a:t>
          </a:r>
          <a:endParaRPr lang="en-US" sz="1500" kern="1200" dirty="0"/>
        </a:p>
      </dsp:txBody>
      <dsp:txXfrm>
        <a:off x="5277002" y="3474719"/>
        <a:ext cx="1580997" cy="1097280"/>
      </dsp:txXfrm>
    </dsp:sp>
    <dsp:sp modelId="{46D396FD-E9B1-4634-8CA5-506D85623181}">
      <dsp:nvSpPr>
        <dsp:cNvPr id="0" name=""/>
        <dsp:cNvSpPr/>
      </dsp:nvSpPr>
      <dsp:spPr>
        <a:xfrm>
          <a:off x="914400" y="3108959"/>
          <a:ext cx="2258568" cy="1463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Housekeeping  Support</a:t>
          </a:r>
          <a:endParaRPr lang="en-US" sz="1500" kern="1200" dirty="0"/>
        </a:p>
        <a:p>
          <a:pPr marL="114300" lvl="1" indent="-114300" algn="l" defTabSz="666750">
            <a:lnSpc>
              <a:spcPct val="90000"/>
            </a:lnSpc>
            <a:spcBef>
              <a:spcPct val="0"/>
            </a:spcBef>
            <a:spcAft>
              <a:spcPct val="15000"/>
            </a:spcAft>
            <a:buChar char="••"/>
          </a:pPr>
          <a:r>
            <a:rPr lang="en-US" sz="1500" kern="1200" dirty="0" smtClean="0"/>
            <a:t>Ryan White Housing Support</a:t>
          </a:r>
          <a:endParaRPr lang="en-US" sz="1500" kern="1200" dirty="0"/>
        </a:p>
      </dsp:txBody>
      <dsp:txXfrm>
        <a:off x="914400" y="3474719"/>
        <a:ext cx="1580997" cy="1097280"/>
      </dsp:txXfrm>
    </dsp:sp>
    <dsp:sp modelId="{98B3403F-F87A-4605-8FFD-6D87A925ADC0}">
      <dsp:nvSpPr>
        <dsp:cNvPr id="0" name=""/>
        <dsp:cNvSpPr/>
      </dsp:nvSpPr>
      <dsp:spPr>
        <a:xfrm>
          <a:off x="4599432" y="0"/>
          <a:ext cx="2258568" cy="1463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Access to Care</a:t>
          </a:r>
          <a:endParaRPr lang="en-US" sz="1500" kern="1200" dirty="0"/>
        </a:p>
        <a:p>
          <a:pPr marL="114300" lvl="1" indent="-114300" algn="l" defTabSz="666750">
            <a:lnSpc>
              <a:spcPct val="90000"/>
            </a:lnSpc>
            <a:spcBef>
              <a:spcPct val="0"/>
            </a:spcBef>
            <a:spcAft>
              <a:spcPct val="15000"/>
            </a:spcAft>
            <a:buChar char="••"/>
          </a:pPr>
          <a:r>
            <a:rPr lang="en-US" sz="1500" kern="1200" dirty="0" smtClean="0"/>
            <a:t>Wraparound Services</a:t>
          </a:r>
          <a:endParaRPr lang="en-US" sz="1500" kern="1200" dirty="0"/>
        </a:p>
      </dsp:txBody>
      <dsp:txXfrm>
        <a:off x="5277002" y="0"/>
        <a:ext cx="1580997" cy="1097280"/>
      </dsp:txXfrm>
    </dsp:sp>
    <dsp:sp modelId="{96A7494B-5935-4A81-A9B4-57B436CABDB3}">
      <dsp:nvSpPr>
        <dsp:cNvPr id="0" name=""/>
        <dsp:cNvSpPr/>
      </dsp:nvSpPr>
      <dsp:spPr>
        <a:xfrm>
          <a:off x="914400" y="0"/>
          <a:ext cx="2258568" cy="14630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Transportation Services</a:t>
          </a:r>
          <a:endParaRPr lang="en-US" sz="1500" kern="1200" dirty="0"/>
        </a:p>
        <a:p>
          <a:pPr marL="114300" lvl="1" indent="-114300" algn="l" defTabSz="666750">
            <a:lnSpc>
              <a:spcPct val="90000"/>
            </a:lnSpc>
            <a:spcBef>
              <a:spcPct val="0"/>
            </a:spcBef>
            <a:spcAft>
              <a:spcPct val="15000"/>
            </a:spcAft>
            <a:buChar char="••"/>
          </a:pPr>
          <a:r>
            <a:rPr lang="en-US" sz="1500" kern="1200" dirty="0" smtClean="0"/>
            <a:t>Workforce Development</a:t>
          </a:r>
          <a:endParaRPr lang="en-US" sz="1500" kern="1200" dirty="0"/>
        </a:p>
      </dsp:txBody>
      <dsp:txXfrm>
        <a:off x="914400" y="0"/>
        <a:ext cx="1580997" cy="1097280"/>
      </dsp:txXfrm>
    </dsp:sp>
    <dsp:sp modelId="{B05A7C4E-E213-465E-B7F0-06C8CE5C8D4F}">
      <dsp:nvSpPr>
        <dsp:cNvPr id="0" name=""/>
        <dsp:cNvSpPr/>
      </dsp:nvSpPr>
      <dsp:spPr>
        <a:xfrm>
          <a:off x="1860803" y="260603"/>
          <a:ext cx="1979676" cy="197967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Time In Housing</a:t>
          </a:r>
          <a:endParaRPr lang="en-US" sz="2000" kern="1200" dirty="0"/>
        </a:p>
      </dsp:txBody>
      <dsp:txXfrm>
        <a:off x="1860803" y="260603"/>
        <a:ext cx="1979676" cy="1979676"/>
      </dsp:txXfrm>
    </dsp:sp>
    <dsp:sp modelId="{BDD241F6-80BC-4EFF-A004-3504B909F088}">
      <dsp:nvSpPr>
        <dsp:cNvPr id="0" name=""/>
        <dsp:cNvSpPr/>
      </dsp:nvSpPr>
      <dsp:spPr>
        <a:xfrm rot="5400000">
          <a:off x="3931919" y="260603"/>
          <a:ext cx="1979676" cy="197967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Health Stability</a:t>
          </a:r>
          <a:endParaRPr lang="en-US" sz="2000" kern="1200" dirty="0"/>
        </a:p>
      </dsp:txBody>
      <dsp:txXfrm rot="5400000">
        <a:off x="3931919" y="260603"/>
        <a:ext cx="1979676" cy="1979676"/>
      </dsp:txXfrm>
    </dsp:sp>
    <dsp:sp modelId="{EA910C54-CF16-410F-A00A-668534016E80}">
      <dsp:nvSpPr>
        <dsp:cNvPr id="0" name=""/>
        <dsp:cNvSpPr/>
      </dsp:nvSpPr>
      <dsp:spPr>
        <a:xfrm rot="10800000">
          <a:off x="3931919" y="2331720"/>
          <a:ext cx="1979676" cy="197967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Age</a:t>
          </a:r>
          <a:endParaRPr lang="en-US" sz="2000" kern="1200" dirty="0"/>
        </a:p>
      </dsp:txBody>
      <dsp:txXfrm rot="10800000">
        <a:off x="3931919" y="2331720"/>
        <a:ext cx="1979676" cy="1979676"/>
      </dsp:txXfrm>
    </dsp:sp>
    <dsp:sp modelId="{A9176156-3A4A-4B24-841B-3E8E7772466F}">
      <dsp:nvSpPr>
        <dsp:cNvPr id="0" name=""/>
        <dsp:cNvSpPr/>
      </dsp:nvSpPr>
      <dsp:spPr>
        <a:xfrm rot="16200000">
          <a:off x="1860803" y="2331720"/>
          <a:ext cx="1979676" cy="197967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Housing/ Lease Compliance</a:t>
          </a:r>
          <a:endParaRPr lang="en-US" sz="2000" kern="1200" dirty="0"/>
        </a:p>
      </dsp:txBody>
      <dsp:txXfrm rot="16200000">
        <a:off x="1860803" y="2331720"/>
        <a:ext cx="1979676" cy="1979676"/>
      </dsp:txXfrm>
    </dsp:sp>
    <dsp:sp modelId="{A26D3E17-4287-4FA4-8772-6DA2376BC6BA}">
      <dsp:nvSpPr>
        <dsp:cNvPr id="0" name=""/>
        <dsp:cNvSpPr/>
      </dsp:nvSpPr>
      <dsp:spPr>
        <a:xfrm>
          <a:off x="3544442" y="1874520"/>
          <a:ext cx="683513" cy="59436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78CB3B3-C9A0-4BA4-82B7-6EADE04A1AF8}">
      <dsp:nvSpPr>
        <dsp:cNvPr id="0" name=""/>
        <dsp:cNvSpPr/>
      </dsp:nvSpPr>
      <dsp:spPr>
        <a:xfrm rot="10800000">
          <a:off x="3544442" y="2103119"/>
          <a:ext cx="683513" cy="594360"/>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4.jpeg"/></Relationships>
</file>

<file path=ppt/drawings/_rels/drawing2.xml.rels><?xml version="1.0" encoding="UTF-8" standalone="yes"?>
<Relationships xmlns="http://schemas.openxmlformats.org/package/2006/relationships"><Relationship Id="rId1" Type="http://schemas.openxmlformats.org/officeDocument/2006/relationships/image" Target="../media/image4.jpeg"/></Relationships>
</file>

<file path=ppt/drawings/_rels/drawing3.xml.rels><?xml version="1.0" encoding="UTF-8" standalone="yes"?>
<Relationships xmlns="http://schemas.openxmlformats.org/package/2006/relationships"><Relationship Id="rId1" Type="http://schemas.openxmlformats.org/officeDocument/2006/relationships/image" Target="../media/image4.jpeg"/></Relationships>
</file>

<file path=ppt/drawings/_rels/drawing4.xml.rels><?xml version="1.0" encoding="UTF-8" standalone="yes"?>
<Relationships xmlns="http://schemas.openxmlformats.org/package/2006/relationships"><Relationship Id="rId1" Type="http://schemas.openxmlformats.org/officeDocument/2006/relationships/image" Target="../media/image4.jpeg"/></Relationships>
</file>

<file path=ppt/drawings/_rels/drawing5.xml.rels><?xml version="1.0" encoding="UTF-8" standalone="yes"?>
<Relationships xmlns="http://schemas.openxmlformats.org/package/2006/relationships"><Relationship Id="rId1" Type="http://schemas.openxmlformats.org/officeDocument/2006/relationships/image" Target="../media/image4.jpeg"/></Relationships>
</file>

<file path=ppt/drawings/drawing1.xml><?xml version="1.0" encoding="utf-8"?>
<c:userShapes xmlns:c="http://schemas.openxmlformats.org/drawingml/2006/chart">
  <cdr:relSizeAnchor xmlns:cdr="http://schemas.openxmlformats.org/drawingml/2006/chartDrawing">
    <cdr:from>
      <cdr:x>0.88848</cdr:x>
      <cdr:y>0.81913</cdr:y>
    </cdr:from>
    <cdr:to>
      <cdr:x>1</cdr:x>
      <cdr:y>1</cdr:y>
    </cdr:to>
    <cdr:pic>
      <cdr:nvPicPr>
        <cdr:cNvPr id="2" name="Picture 1" descr="H:\Nancy\airs_logo.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934200" y="3810000"/>
          <a:ext cx="866775" cy="826936"/>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2.xml><?xml version="1.0" encoding="utf-8"?>
<c:userShapes xmlns:c="http://schemas.openxmlformats.org/drawingml/2006/chart">
  <cdr:relSizeAnchor xmlns:cdr="http://schemas.openxmlformats.org/drawingml/2006/chartDrawing">
    <cdr:from>
      <cdr:x>0.90196</cdr:x>
      <cdr:y>0.85</cdr:y>
    </cdr:from>
    <cdr:to>
      <cdr:x>0.99333</cdr:x>
      <cdr:y>1</cdr:y>
    </cdr:to>
    <cdr:pic>
      <cdr:nvPicPr>
        <cdr:cNvPr id="2" name="Picture 1" descr="H:\Nancy\airs_logo.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010400" y="3886201"/>
          <a:ext cx="710123"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3.xml><?xml version="1.0" encoding="utf-8"?>
<c:userShapes xmlns:c="http://schemas.openxmlformats.org/drawingml/2006/chart">
  <cdr:relSizeAnchor xmlns:cdr="http://schemas.openxmlformats.org/drawingml/2006/chartDrawing">
    <cdr:from>
      <cdr:x>0.87963</cdr:x>
      <cdr:y>0.81161</cdr:y>
    </cdr:from>
    <cdr:to>
      <cdr:x>0.98495</cdr:x>
      <cdr:y>1</cdr:y>
    </cdr:to>
    <cdr:pic>
      <cdr:nvPicPr>
        <cdr:cNvPr id="2" name="Picture 1" descr="H:\Nancy\airs_logo.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239000" y="3627437"/>
          <a:ext cx="866775" cy="826936"/>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4.xml><?xml version="1.0" encoding="utf-8"?>
<c:userShapes xmlns:c="http://schemas.openxmlformats.org/drawingml/2006/chart">
  <cdr:relSizeAnchor xmlns:cdr="http://schemas.openxmlformats.org/drawingml/2006/chartDrawing">
    <cdr:from>
      <cdr:x>0.88848</cdr:x>
      <cdr:y>0.81913</cdr:y>
    </cdr:from>
    <cdr:to>
      <cdr:x>1</cdr:x>
      <cdr:y>1</cdr:y>
    </cdr:to>
    <cdr:pic>
      <cdr:nvPicPr>
        <cdr:cNvPr id="2" name="Picture 1" descr="H:\Nancy\airs_logo.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7010400" y="4038600"/>
          <a:ext cx="866775" cy="826936"/>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drawings/drawing5.xml><?xml version="1.0" encoding="utf-8"?>
<c:userShapes xmlns:c="http://schemas.openxmlformats.org/drawingml/2006/chart">
  <cdr:relSizeAnchor xmlns:cdr="http://schemas.openxmlformats.org/drawingml/2006/chartDrawing">
    <cdr:from>
      <cdr:x>0.89216</cdr:x>
      <cdr:y>0.83333</cdr:y>
    </cdr:from>
    <cdr:to>
      <cdr:x>0.99333</cdr:x>
      <cdr:y>1</cdr:y>
    </cdr:to>
    <cdr:pic>
      <cdr:nvPicPr>
        <cdr:cNvPr id="2" name="Picture 1" descr="H:\Nancy\airs_logo.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934201" y="3810001"/>
          <a:ext cx="786358" cy="761999"/>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98EC1D-A947-49B9-A2BE-97517C4478D8}" type="datetimeFigureOut">
              <a:rPr lang="en-US" smtClean="0"/>
              <a:pPr/>
              <a:t>10/15/2012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52823A-9EF2-4901-8ED7-9259EDFCCAD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3488E9-E243-4293-9BB5-06E7B030D107}"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52823A-9EF2-4901-8ED7-9259EDFCCAD1}" type="slidenum">
              <a:rPr lang="en-US" smtClean="0"/>
              <a:pPr/>
              <a:t>39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9D2B44D-C759-4832-AD2A-CD807B396CBA}"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2B44D-C759-4832-AD2A-CD807B396CB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2B44D-C759-4832-AD2A-CD807B396CB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2B44D-C759-4832-AD2A-CD807B396CBA}"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49D2B44D-C759-4832-AD2A-CD807B396CB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2B44D-C759-4832-AD2A-CD807B396CBA}"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D2B44D-C759-4832-AD2A-CD807B396CBA}"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D2B44D-C759-4832-AD2A-CD807B396CB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D2B44D-C759-4832-AD2A-CD807B396CB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2B44D-C759-4832-AD2A-CD807B396CBA}"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BB4EA6-7920-4F8D-87C1-281A494791E8}" type="datetimeFigureOut">
              <a:rPr lang="en-US" smtClean="0"/>
              <a:pPr/>
              <a:t>10/15/2012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49D2B44D-C759-4832-AD2A-CD807B396CBA}"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BB4EA6-7920-4F8D-87C1-281A494791E8}" type="datetimeFigureOut">
              <a:rPr lang="en-US" smtClean="0"/>
              <a:pPr/>
              <a:t>10/15/2012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9D2B44D-C759-4832-AD2A-CD807B396CB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nancy@airshom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airshome.org/" TargetMode="External"/><Relationship Id="rId4" Type="http://schemas.openxmlformats.org/officeDocument/2006/relationships/hyperlink" Target="mailto:steven@airshome.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Nancy M. Strohminger, LCSW-C</a:t>
            </a:r>
          </a:p>
          <a:p>
            <a:r>
              <a:rPr lang="en-US" dirty="0" smtClean="0"/>
              <a:t>Steven L. Dashiell, M.A.</a:t>
            </a:r>
          </a:p>
          <a:p>
            <a:endParaRPr lang="en-US" dirty="0"/>
          </a:p>
        </p:txBody>
      </p:sp>
      <p:sp>
        <p:nvSpPr>
          <p:cNvPr id="2" name="Title 1"/>
          <p:cNvSpPr>
            <a:spLocks noGrp="1"/>
          </p:cNvSpPr>
          <p:nvPr>
            <p:ph type="ctrTitle"/>
          </p:nvPr>
        </p:nvSpPr>
        <p:spPr/>
        <p:txBody>
          <a:bodyPr/>
          <a:lstStyle/>
          <a:p>
            <a:r>
              <a:rPr lang="en-US" dirty="0" smtClean="0"/>
              <a:t>Tiered Case Management Model in a Scattered Site Housing Program</a:t>
            </a:r>
            <a:endParaRPr lang="en-US" dirty="0"/>
          </a:p>
        </p:txBody>
      </p:sp>
      <p:pic>
        <p:nvPicPr>
          <p:cNvPr id="6" name="Picture 5"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Configuration Profile</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of Stability</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381000" y="1600201"/>
          <a:ext cx="83058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 Intervention Model</a:t>
            </a:r>
            <a:endParaRPr lang="en-US" dirty="0"/>
          </a:p>
        </p:txBody>
      </p:sp>
      <p:graphicFrame>
        <p:nvGraphicFramePr>
          <p:cNvPr id="5" name="Content Placeholder 4"/>
          <p:cNvGraphicFramePr>
            <a:graphicFrameLocks noGrp="1"/>
          </p:cNvGraphicFramePr>
          <p:nvPr>
            <p:ph sz="quarter" idx="1"/>
          </p:nvPr>
        </p:nvGraphicFramePr>
        <p:xfrm>
          <a:off x="1066800" y="1447800"/>
          <a:ext cx="7620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descr="H:\Nancy\airs_logo.JPG"/>
          <p:cNvPicPr/>
          <p:nvPr/>
        </p:nvPicPr>
        <p:blipFill>
          <a:blip r:embed="rId6"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Wide Goals</a:t>
            </a:r>
            <a:endParaRPr lang="en-US" dirty="0"/>
          </a:p>
        </p:txBody>
      </p:sp>
      <p:sp>
        <p:nvSpPr>
          <p:cNvPr id="3" name="Content Placeholder 2"/>
          <p:cNvSpPr>
            <a:spLocks noGrp="1"/>
          </p:cNvSpPr>
          <p:nvPr>
            <p:ph sz="quarter" idx="1"/>
          </p:nvPr>
        </p:nvSpPr>
        <p:spPr/>
        <p:txBody>
          <a:bodyPr>
            <a:normAutofit fontScale="92500"/>
          </a:bodyPr>
          <a:lstStyle/>
          <a:p>
            <a:pPr lvl="0"/>
            <a:r>
              <a:rPr lang="en-US" dirty="0" smtClean="0"/>
              <a:t>For all clients to apply for all basic entitlements they are eligible for—TCA, food stamps, medical insurance—beginning before housing, and continuing throughout. (100% Program Goal)</a:t>
            </a:r>
          </a:p>
          <a:p>
            <a:r>
              <a:rPr lang="en-US" dirty="0" smtClean="0"/>
              <a:t>For all clients not on SSI/SSDI to be involved in work, training or school activity leading to increased income, higher potential. (This affects 50% of the population--100% Program Goal)</a:t>
            </a:r>
          </a:p>
          <a:p>
            <a:r>
              <a:rPr lang="en-US" dirty="0" smtClean="0"/>
              <a:t>For all clients to have verified connection to care—medical—for self and family. (100% Program Goal)</a:t>
            </a:r>
          </a:p>
          <a:p>
            <a:r>
              <a:rPr lang="en-US" dirty="0" smtClean="0"/>
              <a:t>For all clients to utilize mental health and substance abuse treatment as recommended. (This affects 50% of the population--95% Program Goal)</a:t>
            </a:r>
          </a:p>
          <a:p>
            <a:pPr lvl="0"/>
            <a:endParaRPr lang="en-US" dirty="0" smtClean="0"/>
          </a:p>
          <a:p>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Wide Goals (Cont’d)</a:t>
            </a:r>
            <a:endParaRPr lang="en-US" dirty="0"/>
          </a:p>
        </p:txBody>
      </p:sp>
      <p:sp>
        <p:nvSpPr>
          <p:cNvPr id="3" name="Content Placeholder 2"/>
          <p:cNvSpPr>
            <a:spLocks noGrp="1"/>
          </p:cNvSpPr>
          <p:nvPr>
            <p:ph sz="quarter" idx="1"/>
          </p:nvPr>
        </p:nvSpPr>
        <p:spPr/>
        <p:txBody>
          <a:bodyPr/>
          <a:lstStyle/>
          <a:p>
            <a:pPr lvl="0"/>
            <a:r>
              <a:rPr lang="en-US" dirty="0" smtClean="0"/>
              <a:t>For all clients to pass housing inspection with no corrections needed. (95% Program Goal)</a:t>
            </a:r>
          </a:p>
          <a:p>
            <a:pPr lvl="0"/>
            <a:r>
              <a:rPr lang="en-US" dirty="0" smtClean="0"/>
              <a:t>For all clients to handle finances so there is no late rent/ BGE turn-off notice. (90% Program Goal)</a:t>
            </a:r>
          </a:p>
          <a:p>
            <a:pPr lvl="0"/>
            <a:r>
              <a:rPr lang="en-US" dirty="0" smtClean="0"/>
              <a:t>For all clients to develop positive working relationships with AIRS/ EHM, as shown by independently being able to contact for assistance. (Level 4, 5 only—100% Program Goal). </a:t>
            </a:r>
          </a:p>
          <a:p>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Funding Priorities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HUD</a:t>
            </a:r>
          </a:p>
          <a:p>
            <a:pPr lvl="1"/>
            <a:r>
              <a:rPr lang="en-US" dirty="0" smtClean="0"/>
              <a:t>Clients must be homeless and meet the HUD definition of homeless as proven by scenario or a 3</a:t>
            </a:r>
            <a:r>
              <a:rPr lang="en-US" baseline="30000" dirty="0" smtClean="0"/>
              <a:t>rd</a:t>
            </a:r>
            <a:r>
              <a:rPr lang="en-US" dirty="0" smtClean="0"/>
              <a:t> party</a:t>
            </a:r>
          </a:p>
          <a:p>
            <a:pPr lvl="1"/>
            <a:r>
              <a:rPr lang="en-US" dirty="0" smtClean="0"/>
              <a:t>Clients must be disabled and meet the HUD definition of disability</a:t>
            </a:r>
          </a:p>
          <a:p>
            <a:pPr lvl="1"/>
            <a:r>
              <a:rPr lang="en-US" dirty="0" smtClean="0"/>
              <a:t>Clients’ income cannot exceed a state-sanctioned level</a:t>
            </a:r>
          </a:p>
          <a:p>
            <a:pPr lvl="1"/>
            <a:r>
              <a:rPr lang="en-US" dirty="0" smtClean="0"/>
              <a:t>Housing is permanent, but working towards client self-sustainability</a:t>
            </a:r>
          </a:p>
          <a:p>
            <a:endParaRPr lang="en-US" dirty="0" smtClean="0"/>
          </a:p>
          <a:p>
            <a:r>
              <a:rPr lang="en-US" dirty="0" smtClean="0"/>
              <a:t>Ryan White</a:t>
            </a:r>
          </a:p>
          <a:p>
            <a:pPr lvl="1"/>
            <a:r>
              <a:rPr lang="en-US" dirty="0" smtClean="0"/>
              <a:t>Provision of services in two categories for HIV+ clientele (</a:t>
            </a:r>
            <a:r>
              <a:rPr lang="en-US" dirty="0" smtClean="0"/>
              <a:t>98% </a:t>
            </a:r>
            <a:r>
              <a:rPr lang="en-US" dirty="0" smtClean="0"/>
              <a:t>of our population)</a:t>
            </a:r>
          </a:p>
          <a:p>
            <a:pPr lvl="1"/>
            <a:r>
              <a:rPr lang="en-US" dirty="0" smtClean="0"/>
              <a:t>Proof of funder of last resort (given HUD requirements, not a challenge in the grand majority of our clients</a:t>
            </a:r>
            <a:r>
              <a:rPr lang="en-US" dirty="0" smtClean="0"/>
              <a:t>)</a:t>
            </a:r>
          </a:p>
          <a:p>
            <a:pPr lvl="1">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Supportive Case Management Model</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Completely Individualized Service Planning</a:t>
            </a:r>
          </a:p>
          <a:p>
            <a:r>
              <a:rPr lang="en-US" dirty="0" smtClean="0"/>
              <a:t>Completely Client-Driven</a:t>
            </a:r>
          </a:p>
          <a:p>
            <a:r>
              <a:rPr lang="en-US" dirty="0" smtClean="0"/>
              <a:t>Variability of approach from one Case Manager to another</a:t>
            </a:r>
          </a:p>
          <a:p>
            <a:r>
              <a:rPr lang="en-US" dirty="0" smtClean="0"/>
              <a:t>Only measurement of change was tied to completion % of Goals.</a:t>
            </a:r>
          </a:p>
          <a:p>
            <a:r>
              <a:rPr lang="en-US" dirty="0" smtClean="0"/>
              <a:t>“Successes” described in anecdotal terms only.</a:t>
            </a:r>
          </a:p>
          <a:p>
            <a:r>
              <a:rPr lang="en-US" dirty="0" smtClean="0"/>
              <a:t>Imperfect understanding of client’s barriers around change.</a:t>
            </a:r>
          </a:p>
          <a:p>
            <a:endParaRPr lang="en-US" dirty="0" smtClean="0"/>
          </a:p>
          <a:p>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Vision</a:t>
            </a:r>
            <a:endParaRPr lang="en-US" dirty="0"/>
          </a:p>
        </p:txBody>
      </p:sp>
      <p:sp>
        <p:nvSpPr>
          <p:cNvPr id="3" name="Content Placeholder 2"/>
          <p:cNvSpPr>
            <a:spLocks noGrp="1"/>
          </p:cNvSpPr>
          <p:nvPr>
            <p:ph sz="quarter" idx="1"/>
          </p:nvPr>
        </p:nvSpPr>
        <p:spPr/>
        <p:txBody>
          <a:bodyPr/>
          <a:lstStyle/>
          <a:p>
            <a:r>
              <a:rPr lang="en-US" dirty="0" smtClean="0"/>
              <a:t>Unrealistic to stay “in a program” mode indefinitely.</a:t>
            </a:r>
          </a:p>
          <a:p>
            <a:r>
              <a:rPr lang="en-US" dirty="0" smtClean="0"/>
              <a:t>Desire to focus their work where it is most needed—at the beginning, with high-risk clients.</a:t>
            </a:r>
          </a:p>
          <a:p>
            <a:r>
              <a:rPr lang="en-US" dirty="0" smtClean="0"/>
              <a:t>Desire to reinforce residents who reach the “Gold Standard” of Self-Sufficiency through recognition, allowance of independent judgment with regard to Individual Service Plan Work.</a:t>
            </a:r>
          </a:p>
          <a:p>
            <a:r>
              <a:rPr lang="en-US" dirty="0" smtClean="0"/>
              <a:t>Model more closely approximates non-program coping behaviors.</a:t>
            </a: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on Variables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Must be measureable and discreet.</a:t>
            </a:r>
          </a:p>
          <a:p>
            <a:r>
              <a:rPr lang="en-US" dirty="0" smtClean="0"/>
              <a:t>Must connect to your funder’s/ agency’s mission.</a:t>
            </a:r>
          </a:p>
          <a:p>
            <a:r>
              <a:rPr lang="en-US" dirty="0" smtClean="0"/>
              <a:t>Must reflect some of the actual barriers you are overcoming.</a:t>
            </a:r>
          </a:p>
          <a:p>
            <a:endParaRPr lang="en-US" dirty="0" smtClean="0"/>
          </a:p>
          <a:p>
            <a:pPr>
              <a:buNone/>
            </a:pPr>
            <a:r>
              <a:rPr lang="en-US" dirty="0" smtClean="0"/>
              <a:t>For Example, which is the most measurable? Realistic?</a:t>
            </a:r>
          </a:p>
          <a:p>
            <a:pPr>
              <a:buNone/>
            </a:pPr>
            <a:r>
              <a:rPr lang="en-US" i="1" dirty="0" smtClean="0"/>
              <a:t>Increase income.</a:t>
            </a:r>
          </a:p>
          <a:p>
            <a:pPr>
              <a:buNone/>
            </a:pPr>
            <a:r>
              <a:rPr lang="en-US" dirty="0" smtClean="0"/>
              <a:t>		vs.</a:t>
            </a:r>
          </a:p>
          <a:p>
            <a:pPr>
              <a:buNone/>
            </a:pPr>
            <a:r>
              <a:rPr lang="en-US" i="1" dirty="0" smtClean="0"/>
              <a:t>Maintain financial obligations.</a:t>
            </a:r>
          </a:p>
          <a:p>
            <a:pPr>
              <a:buNone/>
            </a:pPr>
            <a:endParaRPr lang="en-US" i="1" dirty="0" smtClean="0"/>
          </a:p>
          <a:p>
            <a:pPr>
              <a:buNone/>
            </a:pPr>
            <a:r>
              <a:rPr lang="en-US" i="1" dirty="0" smtClean="0"/>
              <a:t>								</a:t>
            </a:r>
          </a:p>
          <a:p>
            <a:endParaRPr lang="en-US" dirty="0"/>
          </a:p>
        </p:txBody>
      </p:sp>
      <p:pic>
        <p:nvPicPr>
          <p:cNvPr id="4" name="Picture 3" descr="H:\Nancy\airs_logo.JPG"/>
          <p:cNvPicPr/>
          <p:nvPr/>
        </p:nvPicPr>
        <p:blipFill>
          <a:blip r:embed="rId2" cstate="print"/>
          <a:srcRect/>
          <a:stretch>
            <a:fillRect/>
          </a:stretch>
        </p:blipFill>
        <p:spPr bwMode="auto">
          <a:xfrm>
            <a:off x="7696200" y="5181600"/>
            <a:ext cx="762000" cy="762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Towards a Targeted Housing Case Management Model</a:t>
            </a:r>
            <a:endParaRPr lang="en-US" dirty="0"/>
          </a:p>
        </p:txBody>
      </p:sp>
      <p:sp>
        <p:nvSpPr>
          <p:cNvPr id="3" name="Content Placeholder 2"/>
          <p:cNvSpPr>
            <a:spLocks noGrp="1"/>
          </p:cNvSpPr>
          <p:nvPr>
            <p:ph sz="quarter" idx="1"/>
          </p:nvPr>
        </p:nvSpPr>
        <p:spPr/>
        <p:txBody>
          <a:bodyPr/>
          <a:lstStyle/>
          <a:p>
            <a:r>
              <a:rPr lang="en-US" dirty="0" smtClean="0"/>
              <a:t>Individual needs are assessed.</a:t>
            </a:r>
          </a:p>
          <a:p>
            <a:r>
              <a:rPr lang="en-US" dirty="0" smtClean="0"/>
              <a:t>Client Self-Determination is always respected.</a:t>
            </a:r>
          </a:p>
          <a:p>
            <a:r>
              <a:rPr lang="en-US" dirty="0" smtClean="0"/>
              <a:t>However, Program/ Agency Goals are introduced, along with training of Case Management Staff.</a:t>
            </a:r>
          </a:p>
          <a:p>
            <a:r>
              <a:rPr lang="en-US" dirty="0" smtClean="0"/>
              <a:t>Case Manager is to offer, endorse best option for their self-sufficiency, based on their risk profile.</a:t>
            </a:r>
          </a:p>
          <a:p>
            <a:r>
              <a:rPr lang="en-US" dirty="0" smtClean="0"/>
              <a:t>Annually, Case Manager assess and evaluate where individual client is with respect to those goals.</a:t>
            </a:r>
          </a:p>
          <a:p>
            <a:r>
              <a:rPr lang="en-US" dirty="0" smtClean="0"/>
              <a:t>Case Management Level of Contact is then re-calibrated to reflect those needs.</a:t>
            </a:r>
          </a:p>
          <a:p>
            <a:pPr algn="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lstStyle/>
          <a:p>
            <a:r>
              <a:rPr lang="en-US" dirty="0" smtClean="0"/>
              <a:t>This continuing education activity is managed and accredited by Professional and Education Service Group. The information represents the opinions of the authors. Neither PESG, nor any accrediting organization endorses any commercial products displayed or mentioned in conjunction with this activity.</a:t>
            </a:r>
          </a:p>
          <a:p>
            <a:endParaRPr lang="en-US" dirty="0" smtClean="0"/>
          </a:p>
          <a:p>
            <a:r>
              <a:rPr lang="en-US" dirty="0" smtClean="0"/>
              <a:t>Commercial support was not received for this activity.</a:t>
            </a:r>
          </a:p>
          <a:p>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APPLICATION</a:t>
            </a:r>
            <a:endParaRPr lang="en-US" dirty="0"/>
          </a:p>
        </p:txBody>
      </p:sp>
      <p:sp>
        <p:nvSpPr>
          <p:cNvPr id="3" name="Text Placeholder 2"/>
          <p:cNvSpPr>
            <a:spLocks noGrp="1"/>
          </p:cNvSpPr>
          <p:nvPr>
            <p:ph type="body" idx="1"/>
          </p:nvPr>
        </p:nvSpPr>
        <p:spPr/>
        <p:txBody>
          <a:bodyPr/>
          <a:lstStyle/>
          <a:p>
            <a:r>
              <a:rPr lang="en-US" dirty="0" smtClean="0"/>
              <a:t>What We Learned</a:t>
            </a: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Contributions</a:t>
            </a:r>
            <a:endParaRPr lang="en-US" dirty="0"/>
          </a:p>
        </p:txBody>
      </p:sp>
      <p:sp>
        <p:nvSpPr>
          <p:cNvPr id="3" name="Content Placeholder 2"/>
          <p:cNvSpPr>
            <a:spLocks noGrp="1"/>
          </p:cNvSpPr>
          <p:nvPr>
            <p:ph sz="quarter" idx="1"/>
          </p:nvPr>
        </p:nvSpPr>
        <p:spPr/>
        <p:txBody>
          <a:bodyPr/>
          <a:lstStyle/>
          <a:p>
            <a:r>
              <a:rPr lang="en-US" dirty="0" smtClean="0"/>
              <a:t>Tran theoretical Model of Change (DiClemente, </a:t>
            </a:r>
            <a:r>
              <a:rPr lang="en-US" dirty="0" smtClean="0"/>
              <a:t>Procraska</a:t>
            </a:r>
            <a:r>
              <a:rPr lang="en-US" dirty="0" smtClean="0"/>
              <a:t>, &amp; Norcross)</a:t>
            </a:r>
          </a:p>
          <a:p>
            <a:r>
              <a:rPr lang="en-US" dirty="0" smtClean="0"/>
              <a:t>AIDS Institute Models of Case Management</a:t>
            </a:r>
          </a:p>
          <a:p>
            <a:pPr lvl="1"/>
            <a:r>
              <a:rPr lang="en-US" dirty="0" smtClean="0"/>
              <a:t>Comprehensive</a:t>
            </a:r>
          </a:p>
          <a:p>
            <a:pPr lvl="1"/>
            <a:r>
              <a:rPr lang="en-US" dirty="0" smtClean="0"/>
              <a:t>Supportive</a:t>
            </a:r>
          </a:p>
          <a:p>
            <a:r>
              <a:rPr lang="en-US" dirty="0" smtClean="0"/>
              <a:t> Targeted (Triaged) Case Management</a:t>
            </a:r>
          </a:p>
          <a:p>
            <a:r>
              <a:rPr lang="en-US" dirty="0" smtClean="0"/>
              <a:t>HUD National Benchmarks—Supportive Housing Programs</a:t>
            </a:r>
          </a:p>
          <a:p>
            <a:r>
              <a:rPr lang="en-US" dirty="0" smtClean="0"/>
              <a:t>Outcomes Management for Program Effectiveness (R. Pena)</a:t>
            </a:r>
          </a:p>
          <a:p>
            <a:endParaRPr lang="en-US" dirty="0" smtClean="0"/>
          </a:p>
          <a:p>
            <a:pPr>
              <a:buNone/>
            </a:pPr>
            <a:r>
              <a:rPr lang="en-US" dirty="0" smtClean="0"/>
              <a:t> </a:t>
            </a: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Variables</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I (Basic) 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lstStyle/>
          <a:p>
            <a:pPr lvl="0"/>
            <a:r>
              <a:rPr lang="en-US" dirty="0" smtClean="0"/>
              <a:t>Individual Service Plan</a:t>
            </a:r>
          </a:p>
          <a:p>
            <a:pPr lvl="0"/>
            <a:r>
              <a:rPr lang="en-US" dirty="0" smtClean="0"/>
              <a:t>Weekly contact with case manager—2/ month face-to-face—1 home visit/month</a:t>
            </a:r>
          </a:p>
          <a:p>
            <a:pPr lvl="0"/>
            <a:r>
              <a:rPr lang="en-US" dirty="0" smtClean="0"/>
              <a:t>Targeted health education or support group available</a:t>
            </a:r>
          </a:p>
          <a:p>
            <a:r>
              <a:rPr lang="en-US" dirty="0" smtClean="0"/>
              <a:t>1:1 Meeting with GEAR Coordinator</a:t>
            </a:r>
            <a:endParaRPr lang="en-US" dirty="0"/>
          </a:p>
        </p:txBody>
      </p:sp>
      <p:sp>
        <p:nvSpPr>
          <p:cNvPr id="7" name="Content Placeholder 6"/>
          <p:cNvSpPr>
            <a:spLocks noGrp="1"/>
          </p:cNvSpPr>
          <p:nvPr>
            <p:ph sz="half" idx="4"/>
          </p:nvPr>
        </p:nvSpPr>
        <p:spPr/>
        <p:txBody>
          <a:bodyPr>
            <a:normAutofit fontScale="92500" lnSpcReduction="20000"/>
          </a:bodyPr>
          <a:lstStyle/>
          <a:p>
            <a:pPr lvl="0"/>
            <a:r>
              <a:rPr lang="en-US" dirty="0" smtClean="0"/>
              <a:t>100% verified connection to care (medical, mental health, substance abuse recovery)</a:t>
            </a:r>
          </a:p>
          <a:p>
            <a:pPr lvl="0"/>
            <a:r>
              <a:rPr lang="en-US" dirty="0" smtClean="0"/>
              <a:t>90% No Late Rent/BGE Turn-off Notice</a:t>
            </a:r>
          </a:p>
          <a:p>
            <a:pPr lvl="0"/>
            <a:r>
              <a:rPr lang="en-US" dirty="0" smtClean="0"/>
              <a:t>GEAR Involvement goals-set by individual sub programs.</a:t>
            </a:r>
          </a:p>
          <a:p>
            <a:r>
              <a:rPr lang="en-US" dirty="0" smtClean="0"/>
              <a:t>100% completion of Life Skills Education curriculum (Youth only)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Level II (Intermediate) 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lstStyle/>
          <a:p>
            <a:pPr lvl="0"/>
            <a:r>
              <a:rPr lang="en-US" dirty="0" smtClean="0"/>
              <a:t>Individual Service Plan</a:t>
            </a:r>
          </a:p>
          <a:p>
            <a:pPr lvl="0"/>
            <a:r>
              <a:rPr lang="en-US" dirty="0" smtClean="0"/>
              <a:t>2/monthly contact with case manager—1/ face-to-face—1 home visit/quarter</a:t>
            </a:r>
          </a:p>
          <a:p>
            <a:r>
              <a:rPr lang="en-US" dirty="0" smtClean="0"/>
              <a:t>2 Mandatory Workshops—Money Management, Passing a Housing Inspection</a:t>
            </a:r>
            <a:endParaRPr lang="en-US" dirty="0"/>
          </a:p>
        </p:txBody>
      </p:sp>
      <p:sp>
        <p:nvSpPr>
          <p:cNvPr id="7" name="Content Placeholder 6"/>
          <p:cNvSpPr>
            <a:spLocks noGrp="1"/>
          </p:cNvSpPr>
          <p:nvPr>
            <p:ph sz="half" idx="4"/>
          </p:nvPr>
        </p:nvSpPr>
        <p:spPr/>
        <p:txBody>
          <a:bodyPr/>
          <a:lstStyle/>
          <a:p>
            <a:pPr lvl="0"/>
            <a:r>
              <a:rPr lang="en-US" dirty="0" smtClean="0"/>
              <a:t>90% Medical Care Compliance</a:t>
            </a:r>
          </a:p>
          <a:p>
            <a:pPr lvl="0"/>
            <a:r>
              <a:rPr lang="en-US" dirty="0" smtClean="0"/>
              <a:t>90% No Late Rent/BGE Turn-off Notice</a:t>
            </a:r>
          </a:p>
          <a:p>
            <a:pPr lvl="0"/>
            <a:r>
              <a:rPr lang="en-US" dirty="0" smtClean="0"/>
              <a:t>100% Pass Housing Inspection (Year 1, Year 2)</a:t>
            </a:r>
          </a:p>
          <a:p>
            <a:r>
              <a:rPr lang="en-US" dirty="0" smtClean="0"/>
              <a:t>Has put self on all eligible housing lists (Section 8, HOPWA)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IIIA (</a:t>
            </a:r>
            <a:r>
              <a:rPr lang="en-US" b="1" dirty="0" smtClean="0"/>
              <a:t>CM FOCUS-FINANCIAL/ HOUSING NEEDS) 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lstStyle/>
          <a:p>
            <a:pPr lvl="0"/>
            <a:r>
              <a:rPr lang="en-US" dirty="0" smtClean="0"/>
              <a:t>Individual Service Plan, with same level of contact as Level 2.</a:t>
            </a:r>
          </a:p>
          <a:p>
            <a:pPr lvl="0"/>
            <a:r>
              <a:rPr lang="en-US" dirty="0" smtClean="0"/>
              <a:t>2 Mandatory Workshops—Money Management, Passing a Housing Inspection</a:t>
            </a:r>
          </a:p>
          <a:p>
            <a:r>
              <a:rPr lang="en-US" dirty="0" smtClean="0"/>
              <a:t>Encourage utilization of GEAR services.</a:t>
            </a:r>
            <a:endParaRPr lang="en-US" dirty="0"/>
          </a:p>
        </p:txBody>
      </p:sp>
      <p:sp>
        <p:nvSpPr>
          <p:cNvPr id="7" name="Content Placeholder 6"/>
          <p:cNvSpPr>
            <a:spLocks noGrp="1"/>
          </p:cNvSpPr>
          <p:nvPr>
            <p:ph sz="half" idx="4"/>
          </p:nvPr>
        </p:nvSpPr>
        <p:spPr/>
        <p:txBody>
          <a:bodyPr>
            <a:normAutofit fontScale="92500" lnSpcReduction="20000"/>
          </a:bodyPr>
          <a:lstStyle/>
          <a:p>
            <a:r>
              <a:rPr lang="en-US" dirty="0" smtClean="0"/>
              <a:t>Case Manager to focus on all barriers to Financial Health, on a case by case basis. </a:t>
            </a:r>
          </a:p>
          <a:p>
            <a:r>
              <a:rPr lang="en-US" dirty="0" smtClean="0"/>
              <a:t> Measure:</a:t>
            </a:r>
          </a:p>
          <a:p>
            <a:pPr lvl="0"/>
            <a:r>
              <a:rPr lang="en-US" dirty="0" smtClean="0"/>
              <a:t>90% No Late Rent/BGE Turn-off Notice</a:t>
            </a:r>
          </a:p>
          <a:p>
            <a:pPr lvl="0"/>
            <a:r>
              <a:rPr lang="en-US" dirty="0" smtClean="0"/>
              <a:t>100% Pass Housing Inspection </a:t>
            </a:r>
          </a:p>
          <a:p>
            <a:pPr lvl="0"/>
            <a:r>
              <a:rPr lang="en-US" dirty="0" smtClean="0"/>
              <a:t>100% verified full entitlements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Source of Income Profile</a:t>
            </a:r>
            <a:endParaRPr lang="en-US" dirty="0"/>
          </a:p>
        </p:txBody>
      </p:sp>
      <p:graphicFrame>
        <p:nvGraphicFramePr>
          <p:cNvPr id="10" name="Content Placeholder 9"/>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IIIB (</a:t>
            </a:r>
            <a:r>
              <a:rPr lang="en-US" b="1" dirty="0" smtClean="0"/>
              <a:t>CM FOCUS—HEALTH/ FAMILY NEED</a:t>
            </a:r>
            <a:r>
              <a:rPr lang="en-US" dirty="0" smtClean="0"/>
              <a:t> )  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lstStyle/>
          <a:p>
            <a:pPr lvl="0"/>
            <a:r>
              <a:rPr lang="en-US" dirty="0" smtClean="0"/>
              <a:t>Individual Service Plan, with same level of contact as Level 2.</a:t>
            </a:r>
          </a:p>
          <a:p>
            <a:pPr lvl="0"/>
            <a:r>
              <a:rPr lang="en-US" dirty="0" smtClean="0"/>
              <a:t>Maximize contact with Medical Case Manager/ Provider.</a:t>
            </a:r>
          </a:p>
          <a:p>
            <a:pPr lvl="0"/>
            <a:r>
              <a:rPr lang="en-US" dirty="0" smtClean="0"/>
              <a:t>Utilize community wrap-around services for maximum protection.</a:t>
            </a:r>
          </a:p>
          <a:p>
            <a:endParaRPr lang="en-US" dirty="0"/>
          </a:p>
        </p:txBody>
      </p:sp>
      <p:sp>
        <p:nvSpPr>
          <p:cNvPr id="7" name="Content Placeholder 6"/>
          <p:cNvSpPr>
            <a:spLocks noGrp="1"/>
          </p:cNvSpPr>
          <p:nvPr>
            <p:ph sz="half" idx="4"/>
          </p:nvPr>
        </p:nvSpPr>
        <p:spPr/>
        <p:txBody>
          <a:bodyPr>
            <a:normAutofit fontScale="85000" lnSpcReduction="20000"/>
          </a:bodyPr>
          <a:lstStyle/>
          <a:p>
            <a:r>
              <a:rPr lang="en-US" dirty="0" smtClean="0"/>
              <a:t>Case manager to pick priority areas in case plan (health maintenance, workforce development, financial responsibility, housing maintenance)</a:t>
            </a:r>
          </a:p>
          <a:p>
            <a:r>
              <a:rPr lang="en-US" dirty="0" smtClean="0"/>
              <a:t>MEASURE:</a:t>
            </a:r>
          </a:p>
          <a:p>
            <a:pPr lvl="0"/>
            <a:r>
              <a:rPr lang="en-US" dirty="0" smtClean="0"/>
              <a:t>100% verified medical insurance</a:t>
            </a:r>
          </a:p>
          <a:p>
            <a:pPr lvl="0"/>
            <a:r>
              <a:rPr lang="en-US" dirty="0" smtClean="0"/>
              <a:t>100% verified full entitlements</a:t>
            </a:r>
          </a:p>
          <a:p>
            <a:pPr lvl="0"/>
            <a:r>
              <a:rPr lang="en-US" dirty="0" smtClean="0"/>
              <a:t>90% Medical Care Compliance—focus area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Co-Morbid Health Conditions</a:t>
            </a:r>
            <a:endParaRPr lang="en-US" dirty="0"/>
          </a:p>
        </p:txBody>
      </p:sp>
      <p:graphicFrame>
        <p:nvGraphicFramePr>
          <p:cNvPr id="5" name="Content Placeholder 4"/>
          <p:cNvGraphicFramePr>
            <a:graphicFrameLocks noGrp="1"/>
          </p:cNvGraphicFramePr>
          <p:nvPr>
            <p:ph sz="quarter" idx="1"/>
          </p:nvPr>
        </p:nvGraphicFramePr>
        <p:xfrm>
          <a:off x="7620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IIIC (</a:t>
            </a:r>
            <a:r>
              <a:rPr lang="en-US" b="1" dirty="0" smtClean="0"/>
              <a:t>AGE-RESTRICTED) </a:t>
            </a:r>
            <a:r>
              <a:rPr lang="en-US" dirty="0" smtClean="0"/>
              <a:t>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lstStyle/>
          <a:p>
            <a:pPr lvl="0"/>
            <a:r>
              <a:rPr lang="en-US" dirty="0" smtClean="0"/>
              <a:t>Services Plan to reflect individual needs of client</a:t>
            </a:r>
          </a:p>
          <a:p>
            <a:pPr lvl="0"/>
            <a:r>
              <a:rPr lang="en-US" dirty="0" smtClean="0"/>
              <a:t>Utilize wrap-around services that maximize growth and independent living in scattered site </a:t>
            </a:r>
          </a:p>
          <a:p>
            <a:r>
              <a:rPr lang="en-US" dirty="0" smtClean="0"/>
              <a:t>Emphasize activities to keep clients socially connected to community</a:t>
            </a:r>
            <a:endParaRPr lang="en-US" dirty="0"/>
          </a:p>
        </p:txBody>
      </p:sp>
      <p:sp>
        <p:nvSpPr>
          <p:cNvPr id="7" name="Content Placeholder 6"/>
          <p:cNvSpPr>
            <a:spLocks noGrp="1"/>
          </p:cNvSpPr>
          <p:nvPr>
            <p:ph sz="half" idx="4"/>
          </p:nvPr>
        </p:nvSpPr>
        <p:spPr/>
        <p:txBody>
          <a:bodyPr>
            <a:normAutofit fontScale="85000" lnSpcReduction="20000"/>
          </a:bodyPr>
          <a:lstStyle/>
          <a:p>
            <a:r>
              <a:rPr lang="en-US" dirty="0" smtClean="0"/>
              <a:t>Case Managers to focus on health maintenance, watch for increased oversight need, income maintenance.</a:t>
            </a:r>
          </a:p>
          <a:p>
            <a:r>
              <a:rPr lang="en-US" dirty="0" smtClean="0"/>
              <a:t>MEASURE:</a:t>
            </a:r>
          </a:p>
          <a:p>
            <a:pPr lvl="0"/>
            <a:r>
              <a:rPr lang="en-US" dirty="0" smtClean="0"/>
              <a:t>100% verified medical insurance</a:t>
            </a:r>
          </a:p>
          <a:p>
            <a:pPr lvl="0"/>
            <a:r>
              <a:rPr lang="en-US" dirty="0" smtClean="0"/>
              <a:t>100% verified connection to care (medical, mental health, substance abuse recovery)</a:t>
            </a:r>
          </a:p>
          <a:p>
            <a:r>
              <a:rPr lang="en-US" dirty="0" smtClean="0"/>
              <a:t>90% No Late Rent/BGE Turn-off Notice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sz="quarter" idx="1"/>
          </p:nvPr>
        </p:nvSpPr>
        <p:spPr/>
        <p:txBody>
          <a:bodyPr/>
          <a:lstStyle/>
          <a:p>
            <a:r>
              <a:rPr lang="en-US" dirty="0" smtClean="0"/>
              <a:t>Nancy M. Strohminger, LCSW-C</a:t>
            </a:r>
          </a:p>
          <a:p>
            <a:r>
              <a:rPr lang="en-US" dirty="0" smtClean="0"/>
              <a:t>Steven L. Dashiell</a:t>
            </a:r>
          </a:p>
          <a:p>
            <a:pPr>
              <a:buNone/>
            </a:pPr>
            <a:r>
              <a:rPr lang="en-US" dirty="0" smtClean="0"/>
              <a:t>	Has no financial interest or relationship to disclose.</a:t>
            </a:r>
          </a:p>
          <a:p>
            <a:pPr>
              <a:buNone/>
            </a:pPr>
            <a:endParaRPr lang="en-US" dirty="0" smtClean="0"/>
          </a:p>
          <a:p>
            <a:r>
              <a:rPr lang="en-US" dirty="0" smtClean="0"/>
              <a:t>CME Staff Disclosures</a:t>
            </a:r>
          </a:p>
          <a:p>
            <a:pPr>
              <a:buNone/>
            </a:pPr>
            <a:r>
              <a:rPr lang="en-US" dirty="0" smtClean="0"/>
              <a:t>	Professional Education Services Group staff have no financial interest or relationship to disclose.</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Profile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graphicFrame>
        <p:nvGraphicFramePr>
          <p:cNvPr id="5" name="Chart 4"/>
          <p:cNvGraphicFramePr/>
          <p:nvPr/>
        </p:nvGraphicFramePr>
        <p:xfrm>
          <a:off x="914400" y="1676400"/>
          <a:ext cx="6629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Level IV (</a:t>
            </a:r>
            <a:r>
              <a:rPr lang="en-US" b="1" dirty="0" smtClean="0"/>
              <a:t>CASE MANAGEMENT ON-DEMAND) Service Elements</a:t>
            </a:r>
            <a:endParaRPr lang="en-US" dirty="0"/>
          </a:p>
        </p:txBody>
      </p:sp>
      <p:sp>
        <p:nvSpPr>
          <p:cNvPr id="4" name="Text Placeholder 3"/>
          <p:cNvSpPr>
            <a:spLocks noGrp="1"/>
          </p:cNvSpPr>
          <p:nvPr>
            <p:ph type="body" idx="1"/>
          </p:nvPr>
        </p:nvSpPr>
        <p:spPr/>
        <p:txBody>
          <a:bodyPr/>
          <a:lstStyle/>
          <a:p>
            <a:r>
              <a:rPr lang="en-US" dirty="0" smtClean="0"/>
              <a:t>Services Received</a:t>
            </a:r>
            <a:endParaRPr lang="en-US" dirty="0"/>
          </a:p>
        </p:txBody>
      </p:sp>
      <p:sp>
        <p:nvSpPr>
          <p:cNvPr id="6" name="Text Placeholder 5"/>
          <p:cNvSpPr>
            <a:spLocks noGrp="1"/>
          </p:cNvSpPr>
          <p:nvPr>
            <p:ph type="body" sz="half" idx="3"/>
          </p:nvPr>
        </p:nvSpPr>
        <p:spPr/>
        <p:txBody>
          <a:bodyPr/>
          <a:lstStyle/>
          <a:p>
            <a:r>
              <a:rPr lang="en-US" dirty="0" smtClean="0"/>
              <a:t>Qualitative Goals</a:t>
            </a:r>
            <a:endParaRPr lang="en-US" dirty="0"/>
          </a:p>
        </p:txBody>
      </p:sp>
      <p:sp>
        <p:nvSpPr>
          <p:cNvPr id="5" name="Content Placeholder 4"/>
          <p:cNvSpPr>
            <a:spLocks noGrp="1"/>
          </p:cNvSpPr>
          <p:nvPr>
            <p:ph sz="half" idx="2"/>
          </p:nvPr>
        </p:nvSpPr>
        <p:spPr/>
        <p:txBody>
          <a:bodyPr>
            <a:normAutofit fontScale="92500" lnSpcReduction="20000"/>
          </a:bodyPr>
          <a:lstStyle/>
          <a:p>
            <a:pPr lvl="0"/>
            <a:r>
              <a:rPr lang="en-US" dirty="0" smtClean="0"/>
              <a:t>Case Management on demand, or problem-focused with time limits</a:t>
            </a:r>
          </a:p>
          <a:p>
            <a:pPr lvl="0"/>
            <a:r>
              <a:rPr lang="en-US" dirty="0" smtClean="0"/>
              <a:t>1 contact per month</a:t>
            </a:r>
          </a:p>
          <a:p>
            <a:pPr lvl="0"/>
            <a:r>
              <a:rPr lang="en-US" dirty="0" smtClean="0"/>
              <a:t>Automatic invitation to Consumer Advisory Board with leadership, volunteer services to the agency/ other clients possible</a:t>
            </a:r>
          </a:p>
          <a:p>
            <a:r>
              <a:rPr lang="en-US" dirty="0" smtClean="0"/>
              <a:t>Encourage utilization of GEAR services.</a:t>
            </a:r>
            <a:endParaRPr lang="en-US" dirty="0"/>
          </a:p>
        </p:txBody>
      </p:sp>
      <p:sp>
        <p:nvSpPr>
          <p:cNvPr id="7" name="Content Placeholder 6"/>
          <p:cNvSpPr>
            <a:spLocks noGrp="1"/>
          </p:cNvSpPr>
          <p:nvPr>
            <p:ph sz="half" idx="4"/>
          </p:nvPr>
        </p:nvSpPr>
        <p:spPr/>
        <p:txBody>
          <a:bodyPr>
            <a:normAutofit fontScale="85000" lnSpcReduction="10000"/>
          </a:bodyPr>
          <a:lstStyle/>
          <a:p>
            <a:pPr lvl="0"/>
            <a:r>
              <a:rPr lang="en-US" dirty="0" smtClean="0"/>
              <a:t>90% Medical Care Compliance</a:t>
            </a:r>
          </a:p>
          <a:p>
            <a:pPr lvl="0"/>
            <a:r>
              <a:rPr lang="en-US" dirty="0" smtClean="0"/>
              <a:t>90% No Late Rent/BGE Turn-off Notice</a:t>
            </a:r>
          </a:p>
          <a:p>
            <a:pPr lvl="0"/>
            <a:r>
              <a:rPr lang="en-US" dirty="0" smtClean="0"/>
              <a:t>100% Pass Housing Inspection </a:t>
            </a:r>
          </a:p>
          <a:p>
            <a:pPr lvl="0"/>
            <a:r>
              <a:rPr lang="en-US" dirty="0" smtClean="0"/>
              <a:t>Has put self on all eligible housing lists (Section 8, HOPWA)</a:t>
            </a:r>
          </a:p>
          <a:p>
            <a:pPr lvl="0"/>
            <a:r>
              <a:rPr lang="en-US" dirty="0" smtClean="0"/>
              <a:t>75% utilizing GEAR resources towards employment opportunities and income growth</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Annual Check Up Comments</a:t>
            </a:r>
            <a:endParaRPr lang="en-US" dirty="0"/>
          </a:p>
        </p:txBody>
      </p:sp>
      <p:sp>
        <p:nvSpPr>
          <p:cNvPr id="3" name="Content Placeholder 2"/>
          <p:cNvSpPr>
            <a:spLocks noGrp="1"/>
          </p:cNvSpPr>
          <p:nvPr>
            <p:ph sz="quarter" idx="1"/>
          </p:nvPr>
        </p:nvSpPr>
        <p:spPr/>
        <p:txBody>
          <a:bodyPr>
            <a:normAutofit fontScale="92500"/>
          </a:bodyPr>
          <a:lstStyle/>
          <a:p>
            <a:r>
              <a:rPr lang="en-US" dirty="0" smtClean="0"/>
              <a:t>Done Annually as a Point-In-Time Snapshot or Update</a:t>
            </a:r>
          </a:p>
          <a:p>
            <a:r>
              <a:rPr lang="en-US" dirty="0" smtClean="0"/>
              <a:t>Changes are noted based on client’s relation to:</a:t>
            </a:r>
          </a:p>
          <a:p>
            <a:pPr lvl="1"/>
            <a:r>
              <a:rPr lang="en-US" dirty="0" smtClean="0"/>
              <a:t>Length of Time in the Program</a:t>
            </a:r>
          </a:p>
          <a:p>
            <a:pPr lvl="1"/>
            <a:r>
              <a:rPr lang="en-US" dirty="0" smtClean="0"/>
              <a:t>Health Stability (or Not)</a:t>
            </a:r>
          </a:p>
          <a:p>
            <a:pPr lvl="1"/>
            <a:r>
              <a:rPr lang="en-US" dirty="0" smtClean="0"/>
              <a:t>Financial Stability (or Not)</a:t>
            </a:r>
          </a:p>
          <a:p>
            <a:pPr lvl="1"/>
            <a:r>
              <a:rPr lang="en-US" dirty="0" smtClean="0"/>
              <a:t>Age-Sensitive</a:t>
            </a:r>
          </a:p>
          <a:p>
            <a:r>
              <a:rPr lang="en-US" dirty="0" smtClean="0"/>
              <a:t>Report notes  individual achievement with respect to Program Goals.</a:t>
            </a:r>
          </a:p>
          <a:p>
            <a:r>
              <a:rPr lang="en-US" dirty="0" smtClean="0"/>
              <a:t>Changes are noted in aggregate data in our program software.</a:t>
            </a:r>
          </a:p>
          <a:p>
            <a:r>
              <a:rPr lang="en-US" dirty="0" smtClean="0"/>
              <a:t>This does not supersede/ replace the Individual Service Planning work.</a:t>
            </a:r>
          </a:p>
          <a:p>
            <a:pPr lvl="1"/>
            <a:endParaRPr lang="en-US" dirty="0" smtClean="0"/>
          </a:p>
          <a:p>
            <a:pPr lvl="1">
              <a:buNone/>
            </a:pPr>
            <a:endParaRPr lang="en-US" dirty="0" smtClean="0"/>
          </a:p>
        </p:txBody>
      </p:sp>
      <p:pic>
        <p:nvPicPr>
          <p:cNvPr id="5" name="Picture 4"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Tiered Case Management Profile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graphicFrame>
        <p:nvGraphicFramePr>
          <p:cNvPr id="6" name="Chart 5"/>
          <p:cNvGraphicFramePr/>
          <p:nvPr/>
        </p:nvGraphicFramePr>
        <p:xfrm>
          <a:off x="838200" y="1600200"/>
          <a:ext cx="6858000" cy="4038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Comments for Staff</a:t>
            </a:r>
            <a:endParaRPr lang="en-US" dirty="0"/>
          </a:p>
        </p:txBody>
      </p:sp>
      <p:sp>
        <p:nvSpPr>
          <p:cNvPr id="3" name="Content Placeholder 2"/>
          <p:cNvSpPr>
            <a:spLocks noGrp="1"/>
          </p:cNvSpPr>
          <p:nvPr>
            <p:ph sz="quarter" idx="1"/>
          </p:nvPr>
        </p:nvSpPr>
        <p:spPr/>
        <p:txBody>
          <a:bodyPr/>
          <a:lstStyle/>
          <a:p>
            <a:r>
              <a:rPr lang="en-US" dirty="0" smtClean="0"/>
              <a:t>Need to understand and apply Agency goals. Front Line Staff rarely knew even the funder’s expectations. </a:t>
            </a:r>
          </a:p>
          <a:p>
            <a:r>
              <a:rPr lang="en-US" dirty="0" smtClean="0"/>
              <a:t>“Teaching” objective point-in-time thinking. Case Manager often very affected by the event of the moment.</a:t>
            </a:r>
          </a:p>
          <a:p>
            <a:r>
              <a:rPr lang="en-US" dirty="0" smtClean="0"/>
              <a:t>Anxiety regarding “who” is being measured. Supervisor needs to assist with the focus on client “choice” without reflection on good or bad Case Manager.</a:t>
            </a:r>
          </a:p>
          <a:p>
            <a:r>
              <a:rPr lang="en-US" dirty="0" smtClean="0"/>
              <a:t>Case Manager bias around favorite or “non-favorite” clients. Supervisor review often needed to challenge/demand the actual achievement.</a:t>
            </a:r>
          </a:p>
          <a:p>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Challenges</a:t>
            </a:r>
            <a:endParaRPr lang="en-US" dirty="0"/>
          </a:p>
        </p:txBody>
      </p:sp>
      <p:sp>
        <p:nvSpPr>
          <p:cNvPr id="3" name="Content Placeholder 2"/>
          <p:cNvSpPr>
            <a:spLocks noGrp="1"/>
          </p:cNvSpPr>
          <p:nvPr>
            <p:ph sz="quarter" idx="1"/>
          </p:nvPr>
        </p:nvSpPr>
        <p:spPr/>
        <p:txBody>
          <a:bodyPr/>
          <a:lstStyle/>
          <a:p>
            <a:r>
              <a:rPr lang="en-US" dirty="0" smtClean="0"/>
              <a:t>Change is hard, especially with established professionals.</a:t>
            </a:r>
          </a:p>
          <a:p>
            <a:r>
              <a:rPr lang="en-US" dirty="0" smtClean="0"/>
              <a:t>“Definitions” in the system have taken longer to understand than expected.</a:t>
            </a:r>
          </a:p>
          <a:p>
            <a:r>
              <a:rPr lang="en-US" dirty="0" smtClean="0"/>
              <a:t>Client complexity and variability throughout the year can force a reversal of course. </a:t>
            </a:r>
          </a:p>
          <a:p>
            <a:r>
              <a:rPr lang="en-US" dirty="0" smtClean="0"/>
              <a:t>Age of our clients makes us question how much change is possible.</a:t>
            </a:r>
          </a:p>
          <a:p>
            <a:r>
              <a:rPr lang="en-US" dirty="0" smtClean="0"/>
              <a:t>“Missed” opportunities for intervention with Case Management on Demand group can worry an Agency/ Staff.</a:t>
            </a:r>
          </a:p>
          <a:p>
            <a:endParaRPr lang="en-US" dirty="0" smtClean="0"/>
          </a:p>
          <a:p>
            <a:endParaRPr lang="en-US" dirty="0"/>
          </a:p>
        </p:txBody>
      </p:sp>
      <p:pic>
        <p:nvPicPr>
          <p:cNvPr id="4" name="Picture 3" descr="H:\Nancy\airs_logo.JPG"/>
          <p:cNvPicPr/>
          <p:nvPr/>
        </p:nvPicPr>
        <p:blipFill>
          <a:blip r:embed="rId2" cstate="print"/>
          <a:srcRect/>
          <a:stretch>
            <a:fillRect/>
          </a:stretch>
        </p:blipFill>
        <p:spPr bwMode="auto">
          <a:xfrm>
            <a:off x="7772400" y="5791200"/>
            <a:ext cx="866775" cy="82693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Case Management	</a:t>
            </a:r>
            <a:endParaRPr lang="en-US" dirty="0"/>
          </a:p>
        </p:txBody>
      </p:sp>
      <p:sp>
        <p:nvSpPr>
          <p:cNvPr id="3" name="Content Placeholder 2"/>
          <p:cNvSpPr>
            <a:spLocks noGrp="1"/>
          </p:cNvSpPr>
          <p:nvPr>
            <p:ph sz="quarter" idx="1"/>
          </p:nvPr>
        </p:nvSpPr>
        <p:spPr/>
        <p:txBody>
          <a:bodyPr>
            <a:normAutofit/>
          </a:bodyPr>
          <a:lstStyle/>
          <a:p>
            <a:r>
              <a:rPr lang="en-US" dirty="0" smtClean="0"/>
              <a:t>Case Managers are better trained on the pathways to success, best practice knowledge.</a:t>
            </a:r>
          </a:p>
          <a:p>
            <a:r>
              <a:rPr lang="en-US" dirty="0" smtClean="0"/>
              <a:t>Client needs are easier to identify,  plan out strategically in a service continuum toward self-sufficiency.</a:t>
            </a:r>
          </a:p>
          <a:p>
            <a:r>
              <a:rPr lang="en-US" dirty="0" smtClean="0"/>
              <a:t>Role definition between Housing Case Management vs. Medical Case Management improved. </a:t>
            </a:r>
          </a:p>
          <a:p>
            <a:r>
              <a:rPr lang="en-US" dirty="0" smtClean="0"/>
              <a:t>Clients motivation has been strengthened as we identify (and deliver) needed services.</a:t>
            </a:r>
          </a:p>
          <a:p>
            <a:endParaRPr lang="en-US" dirty="0"/>
          </a:p>
        </p:txBody>
      </p:sp>
      <p:pic>
        <p:nvPicPr>
          <p:cNvPr id="4" name="Picture 3" descr="H:\Nancy\airs_logo.JPG"/>
          <p:cNvPicPr/>
          <p:nvPr/>
        </p:nvPicPr>
        <p:blipFill>
          <a:blip r:embed="rId2" cstate="print"/>
          <a:srcRect/>
          <a:stretch>
            <a:fillRect/>
          </a:stretch>
        </p:blipFill>
        <p:spPr bwMode="auto">
          <a:xfrm>
            <a:off x="7772400" y="5791200"/>
            <a:ext cx="866775" cy="826936"/>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Agency </a:t>
            </a:r>
            <a:endParaRPr lang="en-US" dirty="0"/>
          </a:p>
        </p:txBody>
      </p:sp>
      <p:sp>
        <p:nvSpPr>
          <p:cNvPr id="3" name="Content Placeholder 2"/>
          <p:cNvSpPr>
            <a:spLocks noGrp="1"/>
          </p:cNvSpPr>
          <p:nvPr>
            <p:ph sz="quarter" idx="1"/>
          </p:nvPr>
        </p:nvSpPr>
        <p:spPr/>
        <p:txBody>
          <a:bodyPr>
            <a:normAutofit/>
          </a:bodyPr>
          <a:lstStyle/>
          <a:p>
            <a:r>
              <a:rPr lang="en-US" dirty="0" smtClean="0"/>
              <a:t>Data now informs programming, with stronger reportable outcomes.</a:t>
            </a:r>
          </a:p>
          <a:p>
            <a:r>
              <a:rPr lang="en-US" dirty="0" smtClean="0"/>
              <a:t>“Old line” assumptions have been dropped in the Agency/ Program story line.</a:t>
            </a:r>
          </a:p>
          <a:p>
            <a:r>
              <a:rPr lang="en-US" dirty="0" smtClean="0"/>
              <a:t>Service Partnerships stronger, with their understanding of our model.</a:t>
            </a:r>
          </a:p>
          <a:p>
            <a:r>
              <a:rPr lang="en-US" dirty="0" smtClean="0"/>
              <a:t>Move toward measuring average client contact helps define proper caseload size during expansion/ contraction . </a:t>
            </a:r>
          </a:p>
          <a:p>
            <a:r>
              <a:rPr lang="en-US" dirty="0" smtClean="0"/>
              <a:t>Case Management Model adaptable to new/ different housing projects, with understanding of caseload needs. </a:t>
            </a:r>
          </a:p>
          <a:p>
            <a:endParaRPr lang="en-US" dirty="0" smtClean="0"/>
          </a:p>
          <a:p>
            <a:endParaRPr lang="en-US" dirty="0"/>
          </a:p>
        </p:txBody>
      </p:sp>
      <p:pic>
        <p:nvPicPr>
          <p:cNvPr id="4" name="Picture 3" descr="H:\Nancy\airs_logo.JPG"/>
          <p:cNvPicPr/>
          <p:nvPr/>
        </p:nvPicPr>
        <p:blipFill>
          <a:blip r:embed="rId2" cstate="print"/>
          <a:srcRect/>
          <a:stretch>
            <a:fillRect/>
          </a:stretch>
        </p:blipFill>
        <p:spPr bwMode="auto">
          <a:xfrm>
            <a:off x="7772400" y="5791200"/>
            <a:ext cx="866775" cy="826936"/>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Using Outcome Information to Identify Needed Resources</a:t>
            </a:r>
            <a:endParaRPr lang="en-US" dirty="0"/>
          </a:p>
        </p:txBody>
      </p:sp>
      <p:sp>
        <p:nvSpPr>
          <p:cNvPr id="3" name="Content Placeholder 2"/>
          <p:cNvSpPr>
            <a:spLocks noGrp="1"/>
          </p:cNvSpPr>
          <p:nvPr>
            <p:ph sz="quarter" idx="1"/>
          </p:nvPr>
        </p:nvSpPr>
        <p:spPr/>
        <p:txBody>
          <a:bodyPr/>
          <a:lstStyle/>
          <a:p>
            <a:r>
              <a:rPr lang="en-US" dirty="0" smtClean="0"/>
              <a:t>Annual Check can isolate bigger-than-average issues that the aggregate struggles with.</a:t>
            </a:r>
          </a:p>
          <a:p>
            <a:pPr>
              <a:buNone/>
            </a:pPr>
            <a:r>
              <a:rPr lang="en-US" dirty="0" smtClean="0"/>
              <a:t>	Example:</a:t>
            </a:r>
          </a:p>
          <a:p>
            <a:pPr>
              <a:buFont typeface="Wingdings" pitchFamily="2" charset="2"/>
              <a:buChar char="v"/>
            </a:pPr>
            <a:r>
              <a:rPr lang="en-US" dirty="0" smtClean="0"/>
              <a:t>	</a:t>
            </a:r>
            <a:r>
              <a:rPr lang="en-US" i="1" dirty="0" smtClean="0"/>
              <a:t>Poor income growth identified the need for in-house workforce development services.</a:t>
            </a:r>
          </a:p>
          <a:p>
            <a:pPr>
              <a:buFont typeface="Wingdings" pitchFamily="2" charset="2"/>
              <a:buChar char="v"/>
            </a:pPr>
            <a:r>
              <a:rPr lang="en-US" i="1" dirty="0" smtClean="0"/>
              <a:t>	Increase in fatalities in scattered site homes point to the need for nurse partnership/ in-house service.</a:t>
            </a:r>
          </a:p>
          <a:p>
            <a:pPr>
              <a:buFont typeface="Wingdings" pitchFamily="2" charset="2"/>
              <a:buChar char="v"/>
            </a:pPr>
            <a:r>
              <a:rPr lang="en-US" i="1" dirty="0" smtClean="0"/>
              <a:t>    Observed client motivation highest at start of housing, causing Program to front-load health care intervention, life skills and housing readiness learning while on Wait List.</a:t>
            </a:r>
          </a:p>
          <a:p>
            <a:pPr>
              <a:buNone/>
            </a:pPr>
            <a:endParaRPr lang="en-US" i="1" dirty="0" smtClean="0"/>
          </a:p>
          <a:p>
            <a:pPr>
              <a:buNone/>
            </a:pPr>
            <a:endParaRPr lang="en-US" i="1" dirty="0" smtClean="0"/>
          </a:p>
          <a:p>
            <a:pPr>
              <a:buNone/>
            </a:pPr>
            <a:endParaRPr lang="en-US" i="1" dirty="0"/>
          </a:p>
        </p:txBody>
      </p:sp>
      <p:pic>
        <p:nvPicPr>
          <p:cNvPr id="5" name="Picture 4" descr="H:\Nancy\airs_logo.JPG"/>
          <p:cNvPicPr/>
          <p:nvPr/>
        </p:nvPicPr>
        <p:blipFill>
          <a:blip r:embed="rId2" cstate="print"/>
          <a:srcRect/>
          <a:stretch>
            <a:fillRect/>
          </a:stretch>
        </p:blipFill>
        <p:spPr bwMode="auto">
          <a:xfrm>
            <a:off x="7467600" y="5334000"/>
            <a:ext cx="838200" cy="9144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sz="quarter" idx="1"/>
          </p:nvPr>
        </p:nvSpPr>
        <p:spPr/>
        <p:txBody>
          <a:bodyPr>
            <a:normAutofit/>
          </a:bodyPr>
          <a:lstStyle/>
          <a:p>
            <a:pPr>
              <a:buNone/>
            </a:pPr>
            <a:r>
              <a:rPr lang="en-US" sz="2800" dirty="0" smtClean="0">
                <a:solidFill>
                  <a:srgbClr val="0070C0"/>
                </a:solidFill>
              </a:rPr>
              <a:t>AIRS/ Empire Homes of Maryland:</a:t>
            </a:r>
          </a:p>
          <a:p>
            <a:r>
              <a:rPr lang="en-US" sz="2800" dirty="0" smtClean="0"/>
              <a:t>Nancy Strohminger, Executive VP, Programs</a:t>
            </a:r>
          </a:p>
          <a:p>
            <a:pPr lvl="1">
              <a:buNone/>
            </a:pPr>
            <a:r>
              <a:rPr lang="en-US" sz="2800" dirty="0" smtClean="0"/>
              <a:t>410-576-5070 x12              </a:t>
            </a:r>
            <a:r>
              <a:rPr lang="en-US" sz="2800" dirty="0" smtClean="0">
                <a:hlinkClick r:id="rId3"/>
              </a:rPr>
              <a:t>nancy@airshome.org</a:t>
            </a:r>
            <a:endParaRPr lang="en-US" sz="2800" dirty="0" smtClean="0"/>
          </a:p>
          <a:p>
            <a:pPr lvl="1">
              <a:buNone/>
            </a:pPr>
            <a:endParaRPr lang="en-US" dirty="0" smtClean="0">
              <a:solidFill>
                <a:srgbClr val="FFFF00"/>
              </a:solidFill>
            </a:endParaRPr>
          </a:p>
          <a:p>
            <a:r>
              <a:rPr lang="en-US" sz="3000" dirty="0" smtClean="0"/>
              <a:t> Steven Dashiell, M.A., Permanent Housing Program Manager</a:t>
            </a:r>
          </a:p>
          <a:p>
            <a:pPr>
              <a:buNone/>
            </a:pPr>
            <a:r>
              <a:rPr lang="en-US" sz="3200" dirty="0" smtClean="0"/>
              <a:t>410-576-5070 x36	 </a:t>
            </a:r>
            <a:r>
              <a:rPr lang="en-US" sz="3200" dirty="0" smtClean="0">
                <a:hlinkClick r:id="rId4"/>
              </a:rPr>
              <a:t>s</a:t>
            </a:r>
            <a:r>
              <a:rPr lang="en-US" sz="3000" dirty="0" smtClean="0">
                <a:hlinkClick r:id="rId4"/>
              </a:rPr>
              <a:t>teven@airshome.org</a:t>
            </a:r>
            <a:endParaRPr lang="en-US" sz="3000" dirty="0" smtClean="0"/>
          </a:p>
          <a:p>
            <a:pPr>
              <a:buNone/>
            </a:pPr>
            <a:r>
              <a:rPr lang="en-US" sz="3000" dirty="0" smtClean="0">
                <a:solidFill>
                  <a:srgbClr val="0070C0"/>
                </a:solidFill>
              </a:rPr>
              <a:t>Website: </a:t>
            </a:r>
            <a:r>
              <a:rPr lang="en-US" sz="3000" dirty="0" smtClean="0">
                <a:solidFill>
                  <a:srgbClr val="0070C0"/>
                </a:solidFill>
                <a:hlinkClick r:id="rId5"/>
              </a:rPr>
              <a:t>www.airshome.org</a:t>
            </a:r>
            <a:endParaRPr lang="en-US" sz="3000" dirty="0" smtClean="0">
              <a:solidFill>
                <a:srgbClr val="0070C0"/>
              </a:solidFill>
            </a:endParaRPr>
          </a:p>
          <a:p>
            <a:pPr>
              <a:buNone/>
            </a:pPr>
            <a:endParaRPr lang="en-US" sz="3000" dirty="0" smtClean="0">
              <a:solidFill>
                <a:srgbClr val="0070C0"/>
              </a:solidFill>
            </a:endParaRPr>
          </a:p>
          <a:p>
            <a:pPr>
              <a:buNone/>
            </a:pPr>
            <a:endParaRPr lang="en-US" sz="3000" dirty="0" smtClean="0">
              <a:solidFill>
                <a:srgbClr val="0070C0"/>
              </a:solidFill>
            </a:endParaRPr>
          </a:p>
          <a:p>
            <a:pPr>
              <a:buNone/>
            </a:pPr>
            <a:endParaRPr lang="en-US" dirty="0" smtClean="0"/>
          </a:p>
          <a:p>
            <a:pPr lvl="1">
              <a:buNone/>
            </a:pPr>
            <a:endParaRPr lang="en-US" dirty="0" smtClean="0"/>
          </a:p>
          <a:p>
            <a:pPr lvl="1"/>
            <a:endParaRPr lang="en-US" dirty="0" smtClean="0"/>
          </a:p>
          <a:p>
            <a:pPr lvl="1"/>
            <a:endParaRPr lang="en-US" dirty="0" smtClean="0"/>
          </a:p>
        </p:txBody>
      </p:sp>
      <p:pic>
        <p:nvPicPr>
          <p:cNvPr id="4" name="Picture 3" descr="H:\Nancy\airs_logo.JPG"/>
          <p:cNvPicPr/>
          <p:nvPr/>
        </p:nvPicPr>
        <p:blipFill>
          <a:blip r:embed="rId6"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normAutofit fontScale="92500"/>
          </a:bodyPr>
          <a:lstStyle/>
          <a:p>
            <a:pPr>
              <a:buNone/>
            </a:pPr>
            <a:r>
              <a:rPr lang="en-US" sz="2800" dirty="0" smtClean="0"/>
              <a:t>At the conclusion of this activity, the participant will be able to:</a:t>
            </a:r>
          </a:p>
          <a:p>
            <a:pPr marL="514350" indent="-514350">
              <a:buFont typeface="+mj-lt"/>
              <a:buAutoNum type="arabicPeriod"/>
            </a:pPr>
            <a:r>
              <a:rPr lang="en-US" dirty="0" smtClean="0"/>
              <a:t>Cite the theoretical constructs underlying a tiered case management model for long term care.</a:t>
            </a:r>
          </a:p>
          <a:p>
            <a:pPr marL="514350" indent="-514350">
              <a:buFont typeface="+mj-lt"/>
              <a:buAutoNum type="arabicPeriod"/>
            </a:pPr>
            <a:r>
              <a:rPr lang="en-US" dirty="0" smtClean="0"/>
              <a:t>Construct realistic (housing) program goals that are based on individual performance and national Ryan White and HUD priorities.</a:t>
            </a:r>
          </a:p>
          <a:p>
            <a:pPr marL="514350" indent="-514350">
              <a:buFont typeface="+mj-lt"/>
              <a:buAutoNum type="arabicPeriod"/>
            </a:pPr>
            <a:r>
              <a:rPr lang="en-US" dirty="0" smtClean="0"/>
              <a:t>Operate a staff practice that can be trained to effectively and efficiently focus on program goals.</a:t>
            </a:r>
          </a:p>
          <a:p>
            <a:pPr marL="514350" indent="-514350">
              <a:buFont typeface="+mj-lt"/>
              <a:buAutoNum type="arabicPeriod"/>
            </a:pPr>
            <a:r>
              <a:rPr lang="en-US" dirty="0" smtClean="0"/>
              <a:t>Assess aggregate program data to identify unmet needs in your target population that can build justification for new program initiatives or partnerships.</a:t>
            </a:r>
          </a:p>
          <a:p>
            <a:pPr marL="514350" indent="-514350">
              <a:buFont typeface="+mj-lt"/>
              <a:buAutoNum type="arabicPeriod"/>
            </a:pPr>
            <a:endParaRPr lang="en-US" dirty="0" smtClean="0"/>
          </a:p>
          <a:p>
            <a:pPr marL="514350" indent="-514350">
              <a:buFont typeface="+mj-lt"/>
              <a:buAutoNum type="arabicPeriod"/>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 CE Credit</a:t>
            </a:r>
            <a:endParaRPr lang="en-US" dirty="0"/>
          </a:p>
        </p:txBody>
      </p:sp>
      <p:sp>
        <p:nvSpPr>
          <p:cNvPr id="3" name="Content Placeholder 2"/>
          <p:cNvSpPr>
            <a:spLocks noGrp="1"/>
          </p:cNvSpPr>
          <p:nvPr>
            <p:ph sz="quarter" idx="1"/>
          </p:nvPr>
        </p:nvSpPr>
        <p:spPr/>
        <p:txBody>
          <a:bodyPr/>
          <a:lstStyle/>
          <a:p>
            <a:pPr>
              <a:buNone/>
            </a:pPr>
            <a:r>
              <a:rPr lang="en-US" dirty="0" smtClean="0"/>
              <a:t>If you would like to receive continuing education credit for this activity, please visit:</a:t>
            </a:r>
          </a:p>
          <a:p>
            <a:pPr>
              <a:buNone/>
            </a:pPr>
            <a:endParaRPr lang="en-US" dirty="0" smtClean="0"/>
          </a:p>
          <a:p>
            <a:pPr>
              <a:buNone/>
            </a:pPr>
            <a:r>
              <a:rPr lang="en-US" dirty="0" smtClean="0">
                <a:hlinkClick r:id="rId2"/>
              </a:rPr>
              <a:t>http://www.pesgce.com/RyanWhite2012</a:t>
            </a: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3"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n-US" dirty="0" smtClean="0"/>
              <a:t>Baltimore vs. Statewide Profile (2010)</a:t>
            </a:r>
            <a:endParaRPr lang="en-US" dirty="0"/>
          </a:p>
        </p:txBody>
      </p:sp>
      <p:sp>
        <p:nvSpPr>
          <p:cNvPr id="4" name="Text Placeholder 3"/>
          <p:cNvSpPr>
            <a:spLocks noGrp="1"/>
          </p:cNvSpPr>
          <p:nvPr>
            <p:ph type="body" idx="2"/>
          </p:nvPr>
        </p:nvSpPr>
        <p:spPr/>
        <p:txBody>
          <a:bodyPr>
            <a:normAutofit fontScale="40000" lnSpcReduction="20000"/>
          </a:bodyPr>
          <a:lstStyle/>
          <a:p>
            <a:r>
              <a:rPr lang="en-US" sz="4900" dirty="0" smtClean="0"/>
              <a:t>BALTIMORE--</a:t>
            </a:r>
          </a:p>
          <a:p>
            <a:r>
              <a:rPr lang="en-US" sz="5000" dirty="0" smtClean="0"/>
              <a:t>Population: 620,961</a:t>
            </a:r>
          </a:p>
          <a:p>
            <a:r>
              <a:rPr lang="en-US" sz="5000" dirty="0" smtClean="0"/>
              <a:t>Persons Below Poverty Level:  24.7%</a:t>
            </a:r>
          </a:p>
          <a:p>
            <a:r>
              <a:rPr lang="en-US" sz="5000" dirty="0" smtClean="0"/>
              <a:t>Ranked 5</a:t>
            </a:r>
            <a:r>
              <a:rPr lang="en-US" sz="5000" baseline="30000" dirty="0" smtClean="0"/>
              <a:t>th</a:t>
            </a:r>
            <a:r>
              <a:rPr lang="en-US" sz="5000" dirty="0" smtClean="0"/>
              <a:t>  in the nation for newly-diagnosed HIV cases.</a:t>
            </a:r>
          </a:p>
          <a:p>
            <a:r>
              <a:rPr lang="en-US" sz="5000" dirty="0" smtClean="0"/>
              <a:t>STATEWIDE--</a:t>
            </a:r>
          </a:p>
          <a:p>
            <a:r>
              <a:rPr lang="en-US" sz="5000" dirty="0" smtClean="0"/>
              <a:t>Population: 5,773,000</a:t>
            </a:r>
          </a:p>
          <a:p>
            <a:r>
              <a:rPr lang="en-US" sz="5000" dirty="0" smtClean="0"/>
              <a:t>Persons Below Poverty Level:  9.9%</a:t>
            </a:r>
          </a:p>
          <a:p>
            <a:endParaRPr lang="en-US" dirty="0" smtClean="0"/>
          </a:p>
        </p:txBody>
      </p:sp>
      <p:sp>
        <p:nvSpPr>
          <p:cNvPr id="5" name="Content Placeholder 4"/>
          <p:cNvSpPr>
            <a:spLocks noGrp="1"/>
          </p:cNvSpPr>
          <p:nvPr>
            <p:ph sz="quarter" idx="1"/>
          </p:nvPr>
        </p:nvSpPr>
        <p:spPr/>
        <p:txBody>
          <a:bodyPr/>
          <a:lstStyle/>
          <a:p>
            <a:pPr>
              <a:buNone/>
            </a:pPr>
            <a:r>
              <a:rPr lang="en-US" sz="2800" dirty="0" smtClean="0"/>
              <a:t>Baltimore is home to 47% of all Marylanders living with HIV/AIDS.</a:t>
            </a:r>
          </a:p>
          <a:p>
            <a:pPr>
              <a:buNone/>
            </a:pPr>
            <a:endParaRPr lang="en-US" dirty="0"/>
          </a:p>
        </p:txBody>
      </p:sp>
      <p:pic>
        <p:nvPicPr>
          <p:cNvPr id="18436" name="Picture 2" descr="C:\Users\nancy\AppData\Local\Microsoft\Windows\Temporary Internet Files\Content.IE5\XZPPVK35\MC900202646[1].wmf"/>
          <p:cNvPicPr>
            <a:picLocks noChangeAspect="1" noChangeArrowheads="1"/>
          </p:cNvPicPr>
          <p:nvPr/>
        </p:nvPicPr>
        <p:blipFill>
          <a:blip r:embed="rId3" cstate="print"/>
          <a:srcRect/>
          <a:stretch>
            <a:fillRect/>
          </a:stretch>
        </p:blipFill>
        <p:spPr bwMode="auto">
          <a:xfrm>
            <a:off x="3962400" y="2667000"/>
            <a:ext cx="4953000" cy="4032470"/>
          </a:xfrm>
          <a:prstGeom prst="rect">
            <a:avLst/>
          </a:prstGeom>
          <a:noFill/>
          <a:ln w="9525">
            <a:noFill/>
            <a:miter lim="800000"/>
            <a:headEnd/>
            <a:tailEnd/>
          </a:ln>
        </p:spPr>
      </p:pic>
      <p:sp>
        <p:nvSpPr>
          <p:cNvPr id="8" name="Rectangle 7"/>
          <p:cNvSpPr/>
          <p:nvPr/>
        </p:nvSpPr>
        <p:spPr>
          <a:xfrm>
            <a:off x="2286000" y="3105835"/>
            <a:ext cx="4572000" cy="369332"/>
          </a:xfrm>
          <a:prstGeom prst="rect">
            <a:avLst/>
          </a:prstGeom>
        </p:spPr>
        <p:txBody>
          <a:bodyPr>
            <a:spAutoFit/>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 History and Mission</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FOUNDED </a:t>
            </a:r>
            <a:r>
              <a:rPr lang="en-US" dirty="0" smtClean="0"/>
              <a:t> in 1987 as a response to the AIDS epidemic—originally housing with nursing support for the terminally ill.</a:t>
            </a:r>
          </a:p>
          <a:p>
            <a:pPr>
              <a:buNone/>
            </a:pPr>
            <a:endParaRPr lang="en-US" dirty="0" smtClean="0"/>
          </a:p>
          <a:p>
            <a:r>
              <a:rPr lang="en-US" dirty="0" smtClean="0">
                <a:solidFill>
                  <a:srgbClr val="FF0000"/>
                </a:solidFill>
              </a:rPr>
              <a:t>MISSION:   </a:t>
            </a:r>
            <a:r>
              <a:rPr lang="en-US" dirty="0" smtClean="0"/>
              <a:t>	AIRS provides comprehensive supportive housing services to enhance quality of life, emphasizing self-sufficiency for low-income and homeless individuals and families living with or at risk of HIV/AIDS or other disabilities.</a:t>
            </a:r>
          </a:p>
          <a:p>
            <a:endParaRPr lang="en-US" dirty="0" smtClean="0"/>
          </a:p>
          <a:p>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Permanent Housing Programs</a:t>
            </a:r>
            <a:endParaRPr lang="en-US" dirty="0"/>
          </a:p>
        </p:txBody>
      </p:sp>
      <p:sp>
        <p:nvSpPr>
          <p:cNvPr id="3" name="Content Placeholder 2"/>
          <p:cNvSpPr>
            <a:spLocks noGrp="1"/>
          </p:cNvSpPr>
          <p:nvPr>
            <p:ph sz="quarter" idx="1"/>
          </p:nvPr>
        </p:nvSpPr>
        <p:spPr/>
        <p:txBody>
          <a:bodyPr/>
          <a:lstStyle/>
          <a:p>
            <a:r>
              <a:rPr lang="en-US" dirty="0" smtClean="0"/>
              <a:t>General Adult Population—Singles and Families—CURRENT TOTAL: 231 Households.</a:t>
            </a:r>
          </a:p>
          <a:p>
            <a:r>
              <a:rPr lang="en-US" dirty="0" smtClean="0"/>
              <a:t>Sub-Populations:</a:t>
            </a:r>
          </a:p>
          <a:p>
            <a:pPr lvl="1"/>
            <a:r>
              <a:rPr lang="en-US" dirty="0" smtClean="0"/>
              <a:t>Ex-Offender Projects (Transitional and Permanent)</a:t>
            </a:r>
          </a:p>
          <a:p>
            <a:pPr lvl="1"/>
            <a:r>
              <a:rPr lang="en-US" dirty="0" smtClean="0"/>
              <a:t>Limited English Proficient (mostly Hispanic) Project</a:t>
            </a:r>
          </a:p>
          <a:p>
            <a:pPr lvl="1"/>
            <a:r>
              <a:rPr lang="en-US" dirty="0" smtClean="0"/>
              <a:t>Youth Ages 18-25</a:t>
            </a:r>
          </a:p>
          <a:p>
            <a:pPr lvl="1"/>
            <a:r>
              <a:rPr lang="en-US" dirty="0" smtClean="0"/>
              <a:t>Baltimore County (nearby jurisdiction)</a:t>
            </a:r>
          </a:p>
          <a:p>
            <a:pPr lvl="1"/>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Profile</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Profile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H:\Nancy\airs_logo.JPG"/>
          <p:cNvPicPr/>
          <p:nvPr/>
        </p:nvPicPr>
        <p:blipFill>
          <a:blip r:embed="rId2" cstate="print"/>
          <a:srcRect/>
          <a:stretch>
            <a:fillRect/>
          </a:stretch>
        </p:blipFill>
        <p:spPr bwMode="auto">
          <a:xfrm>
            <a:off x="7315200" y="5410200"/>
            <a:ext cx="866775" cy="826936"/>
          </a:xfrm>
          <a:prstGeom prst="rect">
            <a:avLst/>
          </a:prstGeom>
          <a:noFill/>
          <a:ln w="9525">
            <a:noFill/>
            <a:miter lim="800000"/>
            <a:headEnd/>
            <a:tailEnd/>
          </a:ln>
        </p:spPr>
      </p:pic>
      <p:graphicFrame>
        <p:nvGraphicFramePr>
          <p:cNvPr id="5" name="Chart 4"/>
          <p:cNvGraphicFramePr/>
          <p:nvPr/>
        </p:nvGraphicFramePr>
        <p:xfrm>
          <a:off x="1219200" y="1524000"/>
          <a:ext cx="64770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1937</Words>
  <Application>Microsoft Office PowerPoint</Application>
  <PresentationFormat>On-screen Show (4:3)</PresentationFormat>
  <Paragraphs>294</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Equity</vt:lpstr>
      <vt:lpstr>Tiered Case Management Model in a Scattered Site Housing Program</vt:lpstr>
      <vt:lpstr>Disclosures</vt:lpstr>
      <vt:lpstr>Disclosures</vt:lpstr>
      <vt:lpstr>Learning Objectives</vt:lpstr>
      <vt:lpstr>Baltimore vs. Statewide Profile (2010)</vt:lpstr>
      <vt:lpstr>AIRS History and Mission</vt:lpstr>
      <vt:lpstr>Permanent Housing Programs</vt:lpstr>
      <vt:lpstr>Race Profile</vt:lpstr>
      <vt:lpstr>Gender Profile</vt:lpstr>
      <vt:lpstr>Family Configuration Profile</vt:lpstr>
      <vt:lpstr>Level of Stability</vt:lpstr>
      <vt:lpstr>Program Intervention Model</vt:lpstr>
      <vt:lpstr>Program Wide Goals</vt:lpstr>
      <vt:lpstr>Program Wide Goals (Cont’d)</vt:lpstr>
      <vt:lpstr>Federal Funding Priorities</vt:lpstr>
      <vt:lpstr>Supportive Case Management Model</vt:lpstr>
      <vt:lpstr>Case Management Vision</vt:lpstr>
      <vt:lpstr>Deciding on Variables</vt:lpstr>
      <vt:lpstr>Towards a Targeted Housing Case Management Model</vt:lpstr>
      <vt:lpstr>MODEL APPLICATION</vt:lpstr>
      <vt:lpstr>Theoretical Contributions</vt:lpstr>
      <vt:lpstr>Intervention Variables</vt:lpstr>
      <vt:lpstr>Level I (Basic) Service Elements</vt:lpstr>
      <vt:lpstr>Level II (Intermediate) Service Elements</vt:lpstr>
      <vt:lpstr>Level IIIA (CM FOCUS-FINANCIAL/ HOUSING NEEDS) Service Elements</vt:lpstr>
      <vt:lpstr>Source of Income Profile</vt:lpstr>
      <vt:lpstr>Level IIIB (CM FOCUS—HEALTH/ FAMILY NEED )  Service Elements</vt:lpstr>
      <vt:lpstr>Co-Morbid Health Conditions</vt:lpstr>
      <vt:lpstr>Level IIIC (AGE-RESTRICTED) Service Elements</vt:lpstr>
      <vt:lpstr>Age Profile</vt:lpstr>
      <vt:lpstr>Level IV (CASE MANAGEMENT ON-DEMAND) Service Elements</vt:lpstr>
      <vt:lpstr>Annual Check Up Comments</vt:lpstr>
      <vt:lpstr>Tiered Case Management Profile</vt:lpstr>
      <vt:lpstr>Training Comments for Staff</vt:lpstr>
      <vt:lpstr>Training Challenges</vt:lpstr>
      <vt:lpstr>Effect on Case Management </vt:lpstr>
      <vt:lpstr>Effect on Agency </vt:lpstr>
      <vt:lpstr>Using Outcome Information to Identify Needed Resources</vt:lpstr>
      <vt:lpstr>Contact Information</vt:lpstr>
      <vt:lpstr>Obtaining CME/ CE Credit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Tiered Case Management Model in a Scattered Site Housing Program</dc:title>
  <dc:creator>Windows User</dc:creator>
  <cp:lastModifiedBy>Nancy Strohminger</cp:lastModifiedBy>
  <cp:revision>89</cp:revision>
  <dcterms:created xsi:type="dcterms:W3CDTF">2012-10-13T23:19:47Z</dcterms:created>
  <dcterms:modified xsi:type="dcterms:W3CDTF">2012-10-15T15:49:35Z</dcterms:modified>
</cp:coreProperties>
</file>