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docProps/app.xml" ContentType="application/vnd.openxmlformats-officedocument.extended-properties+xml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0"/>
  </p:notesMasterIdLst>
  <p:sldIdLst>
    <p:sldId id="256" r:id="rId3"/>
    <p:sldId id="365" r:id="rId4"/>
    <p:sldId id="367" r:id="rId5"/>
    <p:sldId id="263" r:id="rId6"/>
    <p:sldId id="264" r:id="rId7"/>
    <p:sldId id="262" r:id="rId8"/>
    <p:sldId id="319" r:id="rId9"/>
    <p:sldId id="368" r:id="rId10"/>
    <p:sldId id="307" r:id="rId11"/>
    <p:sldId id="309" r:id="rId12"/>
    <p:sldId id="308" r:id="rId13"/>
    <p:sldId id="320" r:id="rId14"/>
    <p:sldId id="369" r:id="rId15"/>
    <p:sldId id="370" r:id="rId16"/>
    <p:sldId id="258" r:id="rId17"/>
    <p:sldId id="312" r:id="rId18"/>
    <p:sldId id="313" r:id="rId19"/>
    <p:sldId id="315" r:id="rId20"/>
    <p:sldId id="316" r:id="rId21"/>
    <p:sldId id="321" r:id="rId22"/>
    <p:sldId id="323" r:id="rId23"/>
    <p:sldId id="324" r:id="rId24"/>
    <p:sldId id="325" r:id="rId25"/>
    <p:sldId id="326" r:id="rId26"/>
    <p:sldId id="327" r:id="rId27"/>
    <p:sldId id="328" r:id="rId28"/>
    <p:sldId id="333" r:id="rId29"/>
    <p:sldId id="334" r:id="rId30"/>
    <p:sldId id="335" r:id="rId31"/>
    <p:sldId id="336" r:id="rId32"/>
    <p:sldId id="337" r:id="rId33"/>
    <p:sldId id="338" r:id="rId34"/>
    <p:sldId id="340" r:id="rId35"/>
    <p:sldId id="342" r:id="rId36"/>
    <p:sldId id="343" r:id="rId37"/>
    <p:sldId id="344" r:id="rId38"/>
    <p:sldId id="346" r:id="rId39"/>
    <p:sldId id="351" r:id="rId40"/>
    <p:sldId id="352" r:id="rId41"/>
    <p:sldId id="362" r:id="rId42"/>
    <p:sldId id="371" r:id="rId43"/>
    <p:sldId id="364" r:id="rId44"/>
    <p:sldId id="301" r:id="rId45"/>
    <p:sldId id="302" r:id="rId46"/>
    <p:sldId id="304" r:id="rId47"/>
    <p:sldId id="286" r:id="rId48"/>
    <p:sldId id="266" r:id="rId49"/>
  </p:sldIdLst>
  <p:sldSz cx="9144000" cy="6858000" type="screen4x3"/>
  <p:notesSz cx="7315200" cy="96012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0BD686-B227-473B-8B54-844C7F5FAD7F}">
          <p14:sldIdLst>
            <p14:sldId id="256"/>
            <p14:sldId id="365"/>
            <p14:sldId id="367"/>
            <p14:sldId id="263"/>
            <p14:sldId id="264"/>
            <p14:sldId id="262"/>
          </p14:sldIdLst>
        </p14:section>
        <p14:section name="Basics" id="{C3B9C109-EEAF-4850-A47F-7D1CC48F19BE}">
          <p14:sldIdLst>
            <p14:sldId id="319"/>
            <p14:sldId id="368"/>
            <p14:sldId id="307"/>
            <p14:sldId id="309"/>
            <p14:sldId id="308"/>
            <p14:sldId id="320"/>
            <p14:sldId id="369"/>
            <p14:sldId id="370"/>
          </p14:sldIdLst>
        </p14:section>
        <p14:section name="Evolution of Programs" id="{1BEACBF1-A0B6-478E-B968-89DD9450C972}">
          <p14:sldIdLst>
            <p14:sldId id="258"/>
            <p14:sldId id="312"/>
            <p14:sldId id="313"/>
            <p14:sldId id="315"/>
            <p14:sldId id="316"/>
          </p14:sldIdLst>
        </p14:section>
        <p14:section name="Seven Elements" id="{570177DB-15B5-4535-AC7C-DD4C985FF9AD}">
          <p14:sldIdLst>
            <p14:sldId id="321"/>
            <p14:sldId id="323"/>
            <p14:sldId id="324"/>
            <p14:sldId id="325"/>
            <p14:sldId id="326"/>
            <p14:sldId id="327"/>
            <p14:sldId id="328"/>
            <p14:sldId id="333"/>
            <p14:sldId id="334"/>
            <p14:sldId id="335"/>
            <p14:sldId id="336"/>
            <p14:sldId id="337"/>
            <p14:sldId id="338"/>
            <p14:sldId id="340"/>
            <p14:sldId id="342"/>
            <p14:sldId id="343"/>
            <p14:sldId id="344"/>
            <p14:sldId id="346"/>
            <p14:sldId id="351"/>
            <p14:sldId id="352"/>
            <p14:sldId id="362"/>
            <p14:sldId id="371"/>
            <p14:sldId id="364"/>
          </p14:sldIdLst>
        </p14:section>
        <p14:section name="Wrap-up" id="{1D0AA4E4-D668-47AF-BBE3-E6706604FC89}">
          <p14:sldIdLst>
            <p14:sldId id="301"/>
            <p14:sldId id="302"/>
            <p14:sldId id="304"/>
            <p14:sldId id="286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800"/>
    <a:srgbClr val="759E00"/>
    <a:srgbClr val="1C7300"/>
    <a:srgbClr val="086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0975" autoAdjust="0"/>
  </p:normalViewPr>
  <p:slideViewPr>
    <p:cSldViewPr>
      <p:cViewPr>
        <p:scale>
          <a:sx n="80" d="100"/>
          <a:sy n="80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1.xml" />
  <Relationship Id="rId4" Type="http://schemas.openxmlformats.org/officeDocument/2006/relationships/slide" Target="slides/slide2.xml" />
  <Relationship Id="rId5" Type="http://schemas.openxmlformats.org/officeDocument/2006/relationships/slide" Target="slides/slide3.xml" />
  <Relationship Id="rId6" Type="http://schemas.openxmlformats.org/officeDocument/2006/relationships/slide" Target="slides/slide4.xml" />
  <Relationship Id="rId7" Type="http://schemas.openxmlformats.org/officeDocument/2006/relationships/slide" Target="slides/slide5.xml" />
  <Relationship Id="rId8" Type="http://schemas.openxmlformats.org/officeDocument/2006/relationships/slide" Target="slides/slide6.xml" />
  <Relationship Id="rId9" Type="http://schemas.openxmlformats.org/officeDocument/2006/relationships/slide" Target="slides/slide7.xml" />
  <Relationship Id="rId10" Type="http://schemas.openxmlformats.org/officeDocument/2006/relationships/slide" Target="slides/slide8.xml" />
  <Relationship Id="rId11" Type="http://schemas.openxmlformats.org/officeDocument/2006/relationships/slide" Target="slides/slide9.xml" />
  <Relationship Id="rId12" Type="http://schemas.openxmlformats.org/officeDocument/2006/relationships/slide" Target="slides/slide10.xml" />
  <Relationship Id="rId13" Type="http://schemas.openxmlformats.org/officeDocument/2006/relationships/slide" Target="slides/slide11.xml" />
  <Relationship Id="rId14" Type="http://schemas.openxmlformats.org/officeDocument/2006/relationships/slide" Target="slides/slide12.xml" />
  <Relationship Id="rId15" Type="http://schemas.openxmlformats.org/officeDocument/2006/relationships/slide" Target="slides/slide13.xml" />
  <Relationship Id="rId16" Type="http://schemas.openxmlformats.org/officeDocument/2006/relationships/slide" Target="slides/slide14.xml" />
  <Relationship Id="rId17" Type="http://schemas.openxmlformats.org/officeDocument/2006/relationships/slide" Target="slides/slide15.xml" />
  <Relationship Id="rId18" Type="http://schemas.openxmlformats.org/officeDocument/2006/relationships/slide" Target="slides/slide16.xml" />
  <Relationship Id="rId19" Type="http://schemas.openxmlformats.org/officeDocument/2006/relationships/slide" Target="slides/slide17.xml" />
  <Relationship Id="rId20" Type="http://schemas.openxmlformats.org/officeDocument/2006/relationships/slide" Target="slides/slide18.xml" />
  <Relationship Id="rId21" Type="http://schemas.openxmlformats.org/officeDocument/2006/relationships/slide" Target="slides/slide19.xml" />
  <Relationship Id="rId22" Type="http://schemas.openxmlformats.org/officeDocument/2006/relationships/slide" Target="slides/slide20.xml" />
  <Relationship Id="rId23" Type="http://schemas.openxmlformats.org/officeDocument/2006/relationships/slide" Target="slides/slide21.xml" />
  <Relationship Id="rId24" Type="http://schemas.openxmlformats.org/officeDocument/2006/relationships/slide" Target="slides/slide22.xml" />
  <Relationship Id="rId25" Type="http://schemas.openxmlformats.org/officeDocument/2006/relationships/slide" Target="slides/slide23.xml" />
  <Relationship Id="rId26" Type="http://schemas.openxmlformats.org/officeDocument/2006/relationships/slide" Target="slides/slide24.xml" />
  <Relationship Id="rId27" Type="http://schemas.openxmlformats.org/officeDocument/2006/relationships/slide" Target="slides/slide25.xml" />
  <Relationship Id="rId28" Type="http://schemas.openxmlformats.org/officeDocument/2006/relationships/slide" Target="slides/slide26.xml" />
  <Relationship Id="rId29" Type="http://schemas.openxmlformats.org/officeDocument/2006/relationships/slide" Target="slides/slide27.xml" />
  <Relationship Id="rId30" Type="http://schemas.openxmlformats.org/officeDocument/2006/relationships/slide" Target="slides/slide28.xml" />
  <Relationship Id="rId31" Type="http://schemas.openxmlformats.org/officeDocument/2006/relationships/slide" Target="slides/slide29.xml" />
  <Relationship Id="rId32" Type="http://schemas.openxmlformats.org/officeDocument/2006/relationships/slide" Target="slides/slide30.xml" />
  <Relationship Id="rId33" Type="http://schemas.openxmlformats.org/officeDocument/2006/relationships/slide" Target="slides/slide31.xml" />
  <Relationship Id="rId34" Type="http://schemas.openxmlformats.org/officeDocument/2006/relationships/slide" Target="slides/slide32.xml" />
  <Relationship Id="rId35" Type="http://schemas.openxmlformats.org/officeDocument/2006/relationships/slide" Target="slides/slide33.xml" />
  <Relationship Id="rId36" Type="http://schemas.openxmlformats.org/officeDocument/2006/relationships/slide" Target="slides/slide34.xml" />
  <Relationship Id="rId37" Type="http://schemas.openxmlformats.org/officeDocument/2006/relationships/slide" Target="slides/slide35.xml" />
  <Relationship Id="rId38" Type="http://schemas.openxmlformats.org/officeDocument/2006/relationships/slide" Target="slides/slide36.xml" />
  <Relationship Id="rId39" Type="http://schemas.openxmlformats.org/officeDocument/2006/relationships/slide" Target="slides/slide37.xml" />
  <Relationship Id="rId40" Type="http://schemas.openxmlformats.org/officeDocument/2006/relationships/slide" Target="slides/slide38.xml" />
  <Relationship Id="rId41" Type="http://schemas.openxmlformats.org/officeDocument/2006/relationships/slide" Target="slides/slide39.xml" />
  <Relationship Id="rId42" Type="http://schemas.openxmlformats.org/officeDocument/2006/relationships/slide" Target="slides/slide40.xml" />
  <Relationship Id="rId43" Type="http://schemas.openxmlformats.org/officeDocument/2006/relationships/slide" Target="slides/slide41.xml" />
  <Relationship Id="rId44" Type="http://schemas.openxmlformats.org/officeDocument/2006/relationships/slide" Target="slides/slide42.xml" />
  <Relationship Id="rId45" Type="http://schemas.openxmlformats.org/officeDocument/2006/relationships/slide" Target="slides/slide43.xml" />
  <Relationship Id="rId46" Type="http://schemas.openxmlformats.org/officeDocument/2006/relationships/slide" Target="slides/slide44.xml" />
  <Relationship Id="rId47" Type="http://schemas.openxmlformats.org/officeDocument/2006/relationships/slide" Target="slides/slide45.xml" />
  <Relationship Id="rId48" Type="http://schemas.openxmlformats.org/officeDocument/2006/relationships/slide" Target="slides/slide46.xml" />
  <Relationship Id="rId49" Type="http://schemas.openxmlformats.org/officeDocument/2006/relationships/slide" Target="slides/slide47.xml" />
  <Relationship Id="rId50" Type="http://schemas.openxmlformats.org/officeDocument/2006/relationships/notesMaster" Target="notesMasters/notesMaster1.xml" />
  <Relationship Id="rId55" Type="http://schemas.openxmlformats.org/officeDocument/2006/relationships/tableStyles" Target="tableStyles.xml" />
  <Relationship Id="rId2" Type="http://schemas.openxmlformats.org/officeDocument/2006/relationships/slideMaster" Target="slideMasters/slideMaster2.xml" />
  <Relationship Id="rId54" Type="http://schemas.openxmlformats.org/officeDocument/2006/relationships/theme" Target="theme/theme1.xml" />
  <Relationship Id="rId1" Type="http://schemas.openxmlformats.org/officeDocument/2006/relationships/slideMaster" Target="slideMasters/slideMaster1.xml" />
  <Relationship Id="rId53" Type="http://schemas.openxmlformats.org/officeDocument/2006/relationships/viewProps" Target="viewProps.xml" />
  <Relationship Id="rId52" Type="http://schemas.openxmlformats.org/officeDocument/2006/relationships/presProps" Target="presProps.xml" />
  <Relationship Id="rId51" Type="http://schemas.openxmlformats.org/officeDocument/2006/relationships/tags" Target="tags/tag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0A74013F-DA87-4695-9DCE-9D73D03967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29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1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3.xml" />
  <Relationship Id="rId1" Type="http://schemas.openxmlformats.org/officeDocument/2006/relationships/notesMaster" Target="../notesMasters/notesMaster1.xml" />
</Relationships>
</file>

<file path=ppt/notesSlides/_rels/notesSlide1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4.xml" />
  <Relationship Id="rId1" Type="http://schemas.openxmlformats.org/officeDocument/2006/relationships/notesMaster" Target="../notesMasters/notesMaster1.xml" />
</Relationships>
</file>

<file path=ppt/notesSlides/_rels/notesSlide1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5.xml" />
  <Relationship Id="rId1" Type="http://schemas.openxmlformats.org/officeDocument/2006/relationships/notesMaster" Target="../notesMasters/notesMaster1.xml" />
</Relationships>
</file>

<file path=ppt/notesSlides/_rels/notesSlide1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6.xml" />
  <Relationship Id="rId1" Type="http://schemas.openxmlformats.org/officeDocument/2006/relationships/notesMaster" Target="../notesMasters/notesMaster1.xml" />
</Relationships>
</file>

<file path=ppt/notesSlides/_rels/notesSlide1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7.xml" />
  <Relationship Id="rId1" Type="http://schemas.openxmlformats.org/officeDocument/2006/relationships/notesMaster" Target="../notesMasters/notesMaster1.xml" />
</Relationships>
</file>

<file path=ppt/notesSlides/_rels/notesSlide1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8.xml" />
  <Relationship Id="rId1" Type="http://schemas.openxmlformats.org/officeDocument/2006/relationships/notesMaster" Target="../notesMasters/notesMaster1.xml" />
</Relationships>
</file>

<file path=ppt/notesSlides/_rels/notesSlide1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9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2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0.xml" />
  <Relationship Id="rId1" Type="http://schemas.openxmlformats.org/officeDocument/2006/relationships/notesMaster" Target="../notesMasters/notesMaster1.xml" />
</Relationships>
</file>

<file path=ppt/notesSlides/_rels/notesSlide2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1.xml" />
  <Relationship Id="rId1" Type="http://schemas.openxmlformats.org/officeDocument/2006/relationships/notesMaster" Target="../notesMasters/notesMaster1.xml" />
</Relationships>
</file>

<file path=ppt/notesSlides/_rels/notesSlide2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2.xml" />
  <Relationship Id="rId1" Type="http://schemas.openxmlformats.org/officeDocument/2006/relationships/notesMaster" Target="../notesMasters/notesMaster1.xml" />
</Relationships>
</file>

<file path=ppt/notesSlides/_rels/notesSlide2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3.xml" />
  <Relationship Id="rId1" Type="http://schemas.openxmlformats.org/officeDocument/2006/relationships/notesMaster" Target="../notesMasters/notesMaster1.xml" />
</Relationships>
</file>

<file path=ppt/notesSlides/_rels/notesSlide2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4.xml" />
  <Relationship Id="rId1" Type="http://schemas.openxmlformats.org/officeDocument/2006/relationships/notesMaster" Target="../notesMasters/notesMaster1.xml" />
</Relationships>
</file>

<file path=ppt/notesSlides/_rels/notesSlide2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5.xml" />
  <Relationship Id="rId1" Type="http://schemas.openxmlformats.org/officeDocument/2006/relationships/notesMaster" Target="../notesMasters/notesMaster1.xml" />
</Relationships>
</file>

<file path=ppt/notesSlides/_rels/notesSlide2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6.xml" />
  <Relationship Id="rId1" Type="http://schemas.openxmlformats.org/officeDocument/2006/relationships/notesMaster" Target="../notesMasters/notesMaster1.xml" />
</Relationships>
</file>

<file path=ppt/notesSlides/_rels/notesSlide2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7.xml" />
  <Relationship Id="rId1" Type="http://schemas.openxmlformats.org/officeDocument/2006/relationships/notesMaster" Target="../notesMasters/notesMaster1.xml" />
</Relationships>
</file>

<file path=ppt/notesSlides/_rels/notesSlide2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8.xml" />
  <Relationship Id="rId1" Type="http://schemas.openxmlformats.org/officeDocument/2006/relationships/notesMaster" Target="../notesMasters/notesMaster1.xml" />
</Relationships>
</file>

<file path=ppt/notesSlides/_rels/notesSlide2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9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3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0.xml" />
  <Relationship Id="rId1" Type="http://schemas.openxmlformats.org/officeDocument/2006/relationships/notesMaster" Target="../notesMasters/notesMaster1.xml" />
</Relationships>
</file>

<file path=ppt/notesSlides/_rels/notesSlide3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1.xml" />
  <Relationship Id="rId1" Type="http://schemas.openxmlformats.org/officeDocument/2006/relationships/notesMaster" Target="../notesMasters/notesMaster1.xml" />
</Relationships>
</file>

<file path=ppt/notesSlides/_rels/notesSlide3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2.xml" />
  <Relationship Id="rId1" Type="http://schemas.openxmlformats.org/officeDocument/2006/relationships/notesMaster" Target="../notesMasters/notesMaster1.xml" />
</Relationships>
</file>

<file path=ppt/notesSlides/_rels/notesSlide3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3.xml" />
  <Relationship Id="rId1" Type="http://schemas.openxmlformats.org/officeDocument/2006/relationships/notesMaster" Target="../notesMasters/notesMaster1.xml" />
</Relationships>
</file>

<file path=ppt/notesSlides/_rels/notesSlide3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4.xml" />
  <Relationship Id="rId1" Type="http://schemas.openxmlformats.org/officeDocument/2006/relationships/notesMaster" Target="../notesMasters/notesMaster1.xml" />
</Relationships>
</file>

<file path=ppt/notesSlides/_rels/notesSlide3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5.xml" />
  <Relationship Id="rId1" Type="http://schemas.openxmlformats.org/officeDocument/2006/relationships/notesMaster" Target="../notesMasters/notesMaster1.xml" />
</Relationships>
</file>

<file path=ppt/notesSlides/_rels/notesSlide3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6.xml" />
  <Relationship Id="rId1" Type="http://schemas.openxmlformats.org/officeDocument/2006/relationships/notesMaster" Target="../notesMasters/notesMaster1.xml" />
</Relationships>
</file>

<file path=ppt/notesSlides/_rels/notesSlide3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7.xml" />
  <Relationship Id="rId1" Type="http://schemas.openxmlformats.org/officeDocument/2006/relationships/notesMaster" Target="../notesMasters/notesMaster1.xml" />
</Relationships>
</file>

<file path=ppt/notesSlides/_rels/notesSlide3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8.xml" />
  <Relationship Id="rId1" Type="http://schemas.openxmlformats.org/officeDocument/2006/relationships/notesMaster" Target="../notesMasters/notesMaster1.xml" />
</Relationships>
</file>

<file path=ppt/notesSlides/_rels/notesSlide3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9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4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0.xml" />
  <Relationship Id="rId1" Type="http://schemas.openxmlformats.org/officeDocument/2006/relationships/notesMaster" Target="../notesMasters/notesMaster1.xml" />
</Relationships>
</file>

<file path=ppt/notesSlides/_rels/notesSlide4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1.xml" />
  <Relationship Id="rId1" Type="http://schemas.openxmlformats.org/officeDocument/2006/relationships/notesMaster" Target="../notesMasters/notesMaster1.xml" />
</Relationships>
</file>

<file path=ppt/notesSlides/_rels/notesSlide4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2.xml" />
  <Relationship Id="rId1" Type="http://schemas.openxmlformats.org/officeDocument/2006/relationships/notesMaster" Target="../notesMasters/notesMaster1.xml" />
</Relationships>
</file>

<file path=ppt/notesSlides/_rels/notesSlide4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3.xml" />
  <Relationship Id="rId1" Type="http://schemas.openxmlformats.org/officeDocument/2006/relationships/notesMaster" Target="../notesMasters/notesMaster1.xml" />
</Relationships>
</file>

<file path=ppt/notesSlides/_rels/notesSlide4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4.xml" />
  <Relationship Id="rId1" Type="http://schemas.openxmlformats.org/officeDocument/2006/relationships/notesMaster" Target="../notesMasters/notesMaster1.xml" />
</Relationships>
</file>

<file path=ppt/notesSlides/_rels/notesSlide4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5.xml" />
  <Relationship Id="rId1" Type="http://schemas.openxmlformats.org/officeDocument/2006/relationships/notesMaster" Target="../notesMasters/notesMaster1.xml" />
</Relationships>
</file>

<file path=ppt/notesSlides/_rels/notesSlide4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6.xml" />
  <Relationship Id="rId1" Type="http://schemas.openxmlformats.org/officeDocument/2006/relationships/notesMaster" Target="../notesMasters/notesMaster1.xml" />
</Relationships>
</file>

<file path=ppt/notesSlides/_rels/notesSlide4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7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endParaRPr lang="en-US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0600" cy="3600450"/>
          </a:xfrm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endParaRPr lang="en-US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9718309" indent="-39239575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7873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5746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43620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9149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328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47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endParaRPr lang="en-US" dirty="0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endParaRPr lang="en-US" dirty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endParaRPr lang="en-US" dirty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536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348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3"/>
          <p:cNvSpPr>
            <a:spLocks noGrp="1"/>
          </p:cNvSpPr>
          <p:nvPr/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47" tIns="47873" rIns="95747" bIns="47873"/>
          <a:lstStyle/>
          <a:p>
            <a:pPr eaLnBrk="0" hangingPunct="0">
              <a:spcBef>
                <a:spcPct val="30000"/>
              </a:spcBef>
            </a:pPr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defTabSz="480380" eaLnBrk="1" hangingPunct="1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987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3"/>
          <p:cNvSpPr>
            <a:spLocks noGrp="1"/>
          </p:cNvSpPr>
          <p:nvPr/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5747" tIns="47873" rIns="95747" bIns="47873"/>
          <a:lstStyle/>
          <a:p>
            <a:pPr eaLnBrk="0" hangingPunct="0">
              <a:spcBef>
                <a:spcPct val="30000"/>
              </a:spcBef>
            </a:pPr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3"/>
          <p:cNvSpPr>
            <a:spLocks noGrp="1"/>
          </p:cNvSpPr>
          <p:nvPr/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5747" tIns="47873" rIns="95747" bIns="47873"/>
          <a:lstStyle/>
          <a:p>
            <a:pPr eaLnBrk="0" hangingPunct="0">
              <a:spcBef>
                <a:spcPct val="30000"/>
              </a:spcBef>
            </a:pPr>
            <a:endParaRPr lang="en-US" sz="13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76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80618" indent="-300238" defTabSz="96576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00950" indent="-240190" defTabSz="96576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81330" indent="-240190" defTabSz="96576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61710" indent="-240190" defTabSz="96576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42090" indent="-240190" defTabSz="965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22470" indent="-240190" defTabSz="965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02850" indent="-240190" defTabSz="965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83230" indent="-240190" defTabSz="965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800600" cy="360045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61"/>
            <a:ext cx="5852160" cy="4316499"/>
          </a:xfrm>
          <a:noFill/>
        </p:spPr>
        <p:txBody>
          <a:bodyPr/>
          <a:lstStyle/>
          <a:p>
            <a:pPr defTabSz="455361"/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3"/>
          <p:cNvSpPr>
            <a:spLocks noGrp="1"/>
          </p:cNvSpPr>
          <p:nvPr/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5747" tIns="47873" rIns="95747" bIns="47873"/>
          <a:lstStyle/>
          <a:p>
            <a:pPr eaLnBrk="0" hangingPunct="0">
              <a:spcBef>
                <a:spcPct val="30000"/>
              </a:spcBef>
            </a:pPr>
            <a:endParaRPr lang="en-US" sz="13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733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3"/>
          <p:cNvSpPr>
            <a:spLocks noGrp="1"/>
          </p:cNvSpPr>
          <p:nvPr/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5747" tIns="47873" rIns="95747" bIns="47873"/>
          <a:lstStyle/>
          <a:p>
            <a:pPr eaLnBrk="0" hangingPunct="0">
              <a:spcBef>
                <a:spcPct val="30000"/>
              </a:spcBef>
            </a:pPr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66825" y="715963"/>
            <a:ext cx="4784725" cy="35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Rectangle 3"/>
          <p:cNvSpPr>
            <a:spLocks noGrp="1"/>
          </p:cNvSpPr>
          <p:nvPr>
            <p:ph type="body" idx="1"/>
          </p:nvPr>
        </p:nvSpPr>
        <p:spPr bwMode="auto">
          <a:xfrm>
            <a:off x="975360" y="4543901"/>
            <a:ext cx="5364480" cy="4302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66825" y="715963"/>
            <a:ext cx="4784725" cy="35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xfrm>
            <a:off x="975360" y="4543901"/>
            <a:ext cx="5364480" cy="4302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3"/>
          <p:cNvSpPr>
            <a:spLocks noGrp="1"/>
          </p:cNvSpPr>
          <p:nvPr/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5747" tIns="47873" rIns="95747" bIns="47873"/>
          <a:lstStyle/>
          <a:p>
            <a:pPr eaLnBrk="0" hangingPunct="0">
              <a:spcBef>
                <a:spcPct val="30000"/>
              </a:spcBef>
            </a:pPr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78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66825" y="715963"/>
            <a:ext cx="4784725" cy="3587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xfrm>
            <a:off x="975360" y="4543901"/>
            <a:ext cx="5364480" cy="4302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9854863" indent="-39374483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8038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6076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44114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92152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315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621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3"/>
          <p:cNvSpPr>
            <a:spLocks noGrp="1"/>
          </p:cNvSpPr>
          <p:nvPr/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47" tIns="47873" rIns="95747" bIns="47873"/>
          <a:lstStyle/>
          <a:p>
            <a:pPr>
              <a:spcBef>
                <a:spcPct val="30000"/>
              </a:spcBef>
            </a:pPr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525" indent="-179525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272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/>
        <p:txBody>
          <a:bodyPr lIns="95732" tIns="47867" rIns="95732" bIns="47867"/>
          <a:lstStyle/>
          <a:p>
            <a:endParaRPr lang="en-US" dirty="0"/>
          </a:p>
        </p:txBody>
      </p:sp>
      <p:sp>
        <p:nvSpPr>
          <p:cNvPr id="145412" name="Slide Number Placeholder 3"/>
          <p:cNvSpPr txBox="1">
            <a:spLocks noGrp="1"/>
          </p:cNvSpPr>
          <p:nvPr/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32" tIns="47867" rIns="95732" bIns="47867" anchor="b"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66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29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3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13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73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7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endParaRPr lang="en-US" dirty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emf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3"/>
          <p:cNvSpPr>
            <a:spLocks noChangeArrowheads="1"/>
          </p:cNvSpPr>
          <p:nvPr/>
        </p:nvSpPr>
        <p:spPr bwMode="auto">
          <a:xfrm>
            <a:off x="0" y="276225"/>
            <a:ext cx="8991600" cy="1066800"/>
          </a:xfrm>
          <a:prstGeom prst="homePlate">
            <a:avLst>
              <a:gd name="adj" fmla="val 49089"/>
            </a:avLst>
          </a:prstGeom>
          <a:solidFill>
            <a:srgbClr val="0867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438400" y="3365500"/>
            <a:ext cx="411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presented by: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38400" y="4787900"/>
            <a:ext cx="411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of 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2628900" y="6534150"/>
            <a:ext cx="3886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cs typeface="Calibri" pitchFamily="34" charset="0"/>
              </a:rPr>
              <a:t>© Feldesman Tucker Leifer Fidell LLP. All rights reserved.</a:t>
            </a:r>
          </a:p>
        </p:txBody>
      </p:sp>
      <p:pic>
        <p:nvPicPr>
          <p:cNvPr id="8" name="Picture 35" descr="PowerPoin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5181600"/>
            <a:ext cx="2362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447675"/>
            <a:ext cx="8305800" cy="762000"/>
          </a:xfrm>
        </p:spPr>
        <p:txBody>
          <a:bodyPr anchor="ctr"/>
          <a:lstStyle>
            <a:lvl1pPr>
              <a:defRPr sz="43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1600200"/>
            <a:ext cx="5715000" cy="1295400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6798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F93B9-A4A1-44BA-A2A3-293765AF2B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8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152400"/>
            <a:ext cx="21907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988" y="152400"/>
            <a:ext cx="64198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57839-ECA9-4425-B991-F3B1E9B858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87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474D-16F4-4E50-BAD2-F63302820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87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311C-9951-4F51-B25A-D3C8971F04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64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DEB7-74AD-4C52-9CDF-AB1191350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98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34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23B0A-EF59-4E3F-BA1D-14C0E796E6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67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2CC9F-FBD6-48FA-81B1-33B5F3446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72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153D-8775-4D3E-9DBC-67354B928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36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663B1-C934-4845-BBCB-0A06A05B68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9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C9FD5-C5B7-49A7-93E3-E66731C67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87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C636-C91C-470C-BAF7-C7FE20DDF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84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2F183-E36B-4AE0-83CD-9D49897AC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96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447800"/>
            <a:ext cx="2133600" cy="467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447800"/>
            <a:ext cx="6248400" cy="467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1F0AB-D0C8-456B-8773-42F7E0E8E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4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6C220-BA43-4300-8243-5CAD4F994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988" y="914400"/>
            <a:ext cx="4305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914400"/>
            <a:ext cx="43053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1150F-F095-44F9-B90E-46B5FE730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8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2C123-7E49-4B80-9AC3-E58173314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4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EC435-6026-4E7F-94E4-D91F2E55F6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3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18D91-5643-4B3C-87F0-664629830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3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BBF0-F229-4447-803A-A1889F62CF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DE9CE-9846-4E32-A2DA-2E62C375C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09493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image" Target="../media/image1.emf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_rels/slideMaster2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19.xml" />
  <Relationship Id="rId13" Type="http://schemas.openxmlformats.org/officeDocument/2006/relationships/image" Target="../media/image1.emf" />
  <Relationship Id="rId3" Type="http://schemas.openxmlformats.org/officeDocument/2006/relationships/slideLayout" Target="../slideLayouts/slideLayout14.xml" />
  <Relationship Id="rId7" Type="http://schemas.openxmlformats.org/officeDocument/2006/relationships/slideLayout" Target="../slideLayouts/slideLayout18.xml" />
  <Relationship Id="rId12" Type="http://schemas.openxmlformats.org/officeDocument/2006/relationships/theme" Target="../theme/theme2.xml" />
  <Relationship Id="rId2" Type="http://schemas.openxmlformats.org/officeDocument/2006/relationships/slideLayout" Target="../slideLayouts/slideLayout13.xml" />
  <Relationship Id="rId1" Type="http://schemas.openxmlformats.org/officeDocument/2006/relationships/slideLayout" Target="../slideLayouts/slideLayout12.xml" />
  <Relationship Id="rId6" Type="http://schemas.openxmlformats.org/officeDocument/2006/relationships/slideLayout" Target="../slideLayouts/slideLayout17.xml" />
  <Relationship Id="rId11" Type="http://schemas.openxmlformats.org/officeDocument/2006/relationships/slideLayout" Target="../slideLayouts/slideLayout22.xml" />
  <Relationship Id="rId5" Type="http://schemas.openxmlformats.org/officeDocument/2006/relationships/slideLayout" Target="../slideLayouts/slideLayout16.xml" />
  <Relationship Id="rId10" Type="http://schemas.openxmlformats.org/officeDocument/2006/relationships/slideLayout" Target="../slideLayouts/slideLayout21.xml" />
  <Relationship Id="rId4" Type="http://schemas.openxmlformats.org/officeDocument/2006/relationships/slideLayout" Target="../slideLayouts/slideLayout15.xml" />
  <Relationship Id="rId9" Type="http://schemas.openxmlformats.org/officeDocument/2006/relationships/slideLayout" Target="../slideLayouts/slideLayout20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2"/>
          <p:cNvSpPr>
            <a:spLocks noChangeArrowheads="1"/>
          </p:cNvSpPr>
          <p:nvPr/>
        </p:nvSpPr>
        <p:spPr bwMode="auto">
          <a:xfrm>
            <a:off x="0" y="200025"/>
            <a:ext cx="8991600" cy="520700"/>
          </a:xfrm>
          <a:prstGeom prst="homePlate">
            <a:avLst>
              <a:gd name="adj" fmla="val 62198"/>
            </a:avLst>
          </a:prstGeom>
          <a:solidFill>
            <a:srgbClr val="0867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988" y="914400"/>
            <a:ext cx="8763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4875" y="6286500"/>
            <a:ext cx="533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08679A"/>
                </a:solidFill>
              </a:defRPr>
            </a:lvl1pPr>
          </a:lstStyle>
          <a:p>
            <a:pPr>
              <a:defRPr/>
            </a:pPr>
            <a:fld id="{2209BB09-DD71-4F15-AF9A-F4B8BE302C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152400"/>
            <a:ext cx="8532812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of Slide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2247900" y="6232525"/>
            <a:ext cx="4648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cs typeface="Calibri" pitchFamily="34" charset="0"/>
              </a:rPr>
              <a:t>© Feldesman Tucker Leifer Fidell LLP. All rights reserved.</a:t>
            </a:r>
            <a:endParaRPr lang="en-US" sz="1000" b="1" dirty="0">
              <a:solidFill>
                <a:srgbClr val="08679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1" name="Line 16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9050">
            <a:solidFill>
              <a:srgbClr val="0867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Text Box 17"/>
          <p:cNvSpPr txBox="1">
            <a:spLocks noChangeArrowheads="1"/>
          </p:cNvSpPr>
          <p:nvPr/>
        </p:nvSpPr>
        <p:spPr bwMode="auto">
          <a:xfrm>
            <a:off x="3657600" y="6567488"/>
            <a:ext cx="182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cs typeface="Calibri" pitchFamily="34" charset="0"/>
              </a:rPr>
              <a:t>www.FTLF.com</a:t>
            </a:r>
          </a:p>
        </p:txBody>
      </p:sp>
      <p:pic>
        <p:nvPicPr>
          <p:cNvPr id="1033" name="Picture 19" descr="PowerPoint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2357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4875" y="6286500"/>
            <a:ext cx="533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08679A"/>
                </a:solidFill>
              </a:defRPr>
            </a:lvl1pPr>
          </a:lstStyle>
          <a:p>
            <a:pPr>
              <a:defRPr/>
            </a:pPr>
            <a:fld id="{C4C35E24-D4AB-4A39-BEF5-D31DF2953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2" name="Line 8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9050">
            <a:solidFill>
              <a:srgbClr val="0867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4" name="AutoShape 10"/>
          <p:cNvSpPr>
            <a:spLocks noChangeArrowheads="1"/>
          </p:cNvSpPr>
          <p:nvPr/>
        </p:nvSpPr>
        <p:spPr bwMode="auto">
          <a:xfrm>
            <a:off x="0" y="1219200"/>
            <a:ext cx="8991600" cy="1066800"/>
          </a:xfrm>
          <a:prstGeom prst="homePlate">
            <a:avLst>
              <a:gd name="adj" fmla="val 49089"/>
            </a:avLst>
          </a:prstGeom>
          <a:solidFill>
            <a:srgbClr val="08679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447800"/>
            <a:ext cx="8001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 OF SECTION</a:t>
            </a:r>
          </a:p>
        </p:txBody>
      </p:sp>
      <p:pic>
        <p:nvPicPr>
          <p:cNvPr id="2056" name="Picture 14" descr="PowerPoint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235700"/>
            <a:ext cx="1371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2410933" y="6262687"/>
            <a:ext cx="4648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cs typeface="Calibri" pitchFamily="34" charset="0"/>
              </a:rPr>
              <a:t>© Feldesman Tucker Leifer Fidell LLP. All rights reserved.</a:t>
            </a:r>
            <a:endParaRPr lang="en-US" sz="1000" b="1" dirty="0">
              <a:solidFill>
                <a:srgbClr val="08679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 userDrawn="1"/>
        </p:nvSpPr>
        <p:spPr bwMode="auto">
          <a:xfrm>
            <a:off x="3657600" y="6567488"/>
            <a:ext cx="1828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latin typeface="Calibri" pitchFamily="34" charset="0"/>
                <a:cs typeface="Calibri" pitchFamily="34" charset="0"/>
              </a:rPr>
              <a:t>www.FTLF.com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Calibri" pitchFamily="34" charset="0"/>
          <a:ea typeface="Verdana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8679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8679A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8679A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8679A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3.xml" /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7.png" />
  <Relationship Id="rId2" Type="http://schemas.openxmlformats.org/officeDocument/2006/relationships/notesSlide" Target="../notesSlides/notesSlide14.xml" /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5.xml" />
  <Relationship Id="rId1" Type="http://schemas.openxmlformats.org/officeDocument/2006/relationships/slideLayout" Target="../slideLayouts/slideLayout17.xml" />
</Relationships>
</file>

<file path=ppt/slides/_rels/slide1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6.xml" /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7.xml" />
  <Relationship Id="rId1" Type="http://schemas.openxmlformats.org/officeDocument/2006/relationships/slideLayout" Target="../slideLayouts/slideLayout2.xml" />
</Relationships>
</file>

<file path=ppt/slides/_rels/slide1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8.xml" />
  <Relationship Id="rId1" Type="http://schemas.openxmlformats.org/officeDocument/2006/relationships/slideLayout" Target="../slideLayouts/slideLayout2.xml" />
</Relationships>
</file>

<file path=ppt/slides/_rels/slide19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https://oig.hhs.gov/compliance/compliance-guidance/index.asp" TargetMode="External" />
  <Relationship Id="rId2" Type="http://schemas.openxmlformats.org/officeDocument/2006/relationships/notesSlide" Target="../notesSlides/notesSlide19.xml" />
  <Relationship Id="rId1" Type="http://schemas.openxmlformats.org/officeDocument/2006/relationships/slideLayout" Target="../slideLayouts/slideLayout4.x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mailto:Lhoffman@ftlf.com" TargetMode="External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  <Relationship Id="rId4" Type="http://schemas.openxmlformats.org/officeDocument/2006/relationships/image" Target="../media/image2.jpeg" />
</Relationships>
</file>

<file path=ppt/slides/_rels/slide2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0.xml" />
  <Relationship Id="rId1" Type="http://schemas.openxmlformats.org/officeDocument/2006/relationships/slideLayout" Target="../slideLayouts/slideLayout17.xml" />
</Relationships>
</file>

<file path=ppt/slides/_rels/slide2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1.xml" />
  <Relationship Id="rId1" Type="http://schemas.openxmlformats.org/officeDocument/2006/relationships/slideLayout" Target="../slideLayouts/slideLayout2.xml" />
</Relationships>
</file>

<file path=ppt/slides/_rels/slide2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2.xml" />
  <Relationship Id="rId1" Type="http://schemas.openxmlformats.org/officeDocument/2006/relationships/slideLayout" Target="../slideLayouts/slideLayout2.xml" />
</Relationships>
</file>

<file path=ppt/slides/_rels/slide2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8.wmf" />
  <Relationship Id="rId2" Type="http://schemas.openxmlformats.org/officeDocument/2006/relationships/notesSlide" Target="../notesSlides/notesSlide23.xml" />
  <Relationship Id="rId1" Type="http://schemas.openxmlformats.org/officeDocument/2006/relationships/slideLayout" Target="../slideLayouts/slideLayout4.xml" />
</Relationships>
</file>

<file path=ppt/slides/_rels/slide2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4.xml" />
  <Relationship Id="rId1" Type="http://schemas.openxmlformats.org/officeDocument/2006/relationships/slideLayout" Target="../slideLayouts/slideLayout2.xml" />
</Relationships>
</file>

<file path=ppt/slides/_rels/slide25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9.emf" />
  <Relationship Id="rId2" Type="http://schemas.openxmlformats.org/officeDocument/2006/relationships/notesSlide" Target="../notesSlides/notesSlide25.xml" />
  <Relationship Id="rId1" Type="http://schemas.openxmlformats.org/officeDocument/2006/relationships/slideLayout" Target="../slideLayouts/slideLayout2.xml" />
</Relationships>
</file>

<file path=ppt/slides/_rels/slide26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0.wmf" />
  <Relationship Id="rId2" Type="http://schemas.openxmlformats.org/officeDocument/2006/relationships/notesSlide" Target="../notesSlides/notesSlide26.xml" />
  <Relationship Id="rId1" Type="http://schemas.openxmlformats.org/officeDocument/2006/relationships/slideLayout" Target="../slideLayouts/slideLayout4.xml" />
</Relationships>
</file>

<file path=ppt/slides/_rels/slide27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1.png" />
  <Relationship Id="rId2" Type="http://schemas.openxmlformats.org/officeDocument/2006/relationships/notesSlide" Target="../notesSlides/notesSlide27.xml" />
  <Relationship Id="rId1" Type="http://schemas.openxmlformats.org/officeDocument/2006/relationships/slideLayout" Target="../slideLayouts/slideLayout2.xml" />
</Relationships>
</file>

<file path=ppt/slides/_rels/slide28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2.jpeg" />
  <Relationship Id="rId2" Type="http://schemas.openxmlformats.org/officeDocument/2006/relationships/notesSlide" Target="../notesSlides/notesSlide28.xml" />
  <Relationship Id="rId1" Type="http://schemas.openxmlformats.org/officeDocument/2006/relationships/slideLayout" Target="../slideLayouts/slideLayout2.xml" />
</Relationships>
</file>

<file path=ppt/slides/_rels/slide29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3.wmf" />
  <Relationship Id="rId2" Type="http://schemas.openxmlformats.org/officeDocument/2006/relationships/notesSlide" Target="../notesSlides/notesSlide29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png" /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30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4.wmf" />
  <Relationship Id="rId2" Type="http://schemas.openxmlformats.org/officeDocument/2006/relationships/notesSlide" Target="../notesSlides/notesSlide30.xml" />
  <Relationship Id="rId1" Type="http://schemas.openxmlformats.org/officeDocument/2006/relationships/slideLayout" Target="../slideLayouts/slideLayout2.xml" />
</Relationships>
</file>

<file path=ppt/slides/_rels/slide3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5.wmf" />
  <Relationship Id="rId2" Type="http://schemas.openxmlformats.org/officeDocument/2006/relationships/notesSlide" Target="../notesSlides/notesSlide31.xml" />
  <Relationship Id="rId1" Type="http://schemas.openxmlformats.org/officeDocument/2006/relationships/slideLayout" Target="../slideLayouts/slideLayout4.xml" />
</Relationships>
</file>

<file path=ppt/slides/_rels/slide3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2.xml" />
  <Relationship Id="rId1" Type="http://schemas.openxmlformats.org/officeDocument/2006/relationships/slideLayout" Target="../slideLayouts/slideLayout2.xml" />
</Relationships>
</file>

<file path=ppt/slides/_rels/slide3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3.xml" />
  <Relationship Id="rId1" Type="http://schemas.openxmlformats.org/officeDocument/2006/relationships/slideLayout" Target="../slideLayouts/slideLayout2.xml" />
</Relationships>
</file>

<file path=ppt/slides/_rels/slide3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4.xml" />
  <Relationship Id="rId1" Type="http://schemas.openxmlformats.org/officeDocument/2006/relationships/slideLayout" Target="../slideLayouts/slideLayout2.xml" />
</Relationships>
</file>

<file path=ppt/slides/_rels/slide35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6.wmf" />
  <Relationship Id="rId2" Type="http://schemas.openxmlformats.org/officeDocument/2006/relationships/notesSlide" Target="../notesSlides/notesSlide35.xml" />
  <Relationship Id="rId1" Type="http://schemas.openxmlformats.org/officeDocument/2006/relationships/slideLayout" Target="../slideLayouts/slideLayout2.xml" />
</Relationships>
</file>

<file path=ppt/slides/_rels/slide3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6.xml" />
  <Relationship Id="rId1" Type="http://schemas.openxmlformats.org/officeDocument/2006/relationships/slideLayout" Target="../slideLayouts/slideLayout2.xml" />
</Relationships>
</file>

<file path=ppt/slides/_rels/slide3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7.xml" />
  <Relationship Id="rId1" Type="http://schemas.openxmlformats.org/officeDocument/2006/relationships/slideLayout" Target="../slideLayouts/slideLayout2.xml" />
</Relationships>
</file>

<file path=ppt/slides/_rels/slide3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8.xml" />
  <Relationship Id="rId1" Type="http://schemas.openxmlformats.org/officeDocument/2006/relationships/slideLayout" Target="../slideLayouts/slideLayout2.xml" />
</Relationships>
</file>

<file path=ppt/slides/_rels/slide39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7.png" />
  <Relationship Id="rId2" Type="http://schemas.openxmlformats.org/officeDocument/2006/relationships/notesSlide" Target="../notesSlides/notesSlide39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4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0.xml" />
  <Relationship Id="rId1" Type="http://schemas.openxmlformats.org/officeDocument/2006/relationships/slideLayout" Target="../slideLayouts/slideLayout2.xml" />
</Relationships>
</file>

<file path=ppt/slides/_rels/slide41.xml.rels>&#65279;<?xml version="1.0" encoding="UTF-8" standalone="yes"?>
<Relationships xmlns="http://schemas.openxmlformats.org/package/2006/relationships">
  <Relationship Id="rId3" Type="http://schemas.openxmlformats.org/officeDocument/2006/relationships/slideLayout" Target="../slideLayouts/slideLayout2.xml" />
  <Relationship Id="rId2" Type="http://schemas.openxmlformats.org/officeDocument/2006/relationships/tags" Target="../tags/tag3.xml" />
  <Relationship Id="rId1" Type="http://schemas.openxmlformats.org/officeDocument/2006/relationships/tags" Target="../tags/tag2.xml" />
  <Relationship Id="rId5" Type="http://schemas.openxmlformats.org/officeDocument/2006/relationships/image" Target="../media/image18.jpeg" />
  <Relationship Id="rId4" Type="http://schemas.openxmlformats.org/officeDocument/2006/relationships/notesSlide" Target="../notesSlides/notesSlide41.xml" />
</Relationships>
</file>

<file path=ppt/slides/_rels/slide4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9.wmf" />
  <Relationship Id="rId2" Type="http://schemas.openxmlformats.org/officeDocument/2006/relationships/notesSlide" Target="../notesSlides/notesSlide42.xml" />
  <Relationship Id="rId1" Type="http://schemas.openxmlformats.org/officeDocument/2006/relationships/slideLayout" Target="../slideLayouts/slideLayout4.xml" />
</Relationships>
</file>

<file path=ppt/slides/_rels/slide4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3.xml" />
  <Relationship Id="rId1" Type="http://schemas.openxmlformats.org/officeDocument/2006/relationships/slideLayout" Target="../slideLayouts/slideLayout2.xml" />
</Relationships>
</file>

<file path=ppt/slides/_rels/slide4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4.xml" />
  <Relationship Id="rId1" Type="http://schemas.openxmlformats.org/officeDocument/2006/relationships/slideLayout" Target="../slideLayouts/slideLayout2.xml" />
</Relationships>
</file>

<file path=ppt/slides/_rels/slide4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5.xml" />
  <Relationship Id="rId1" Type="http://schemas.openxmlformats.org/officeDocument/2006/relationships/slideLayout" Target="../slideLayouts/slideLayout2.xml" />
</Relationships>
</file>

<file path=ppt/slides/_rels/slide46.xml.rels>&#65279;<?xml version="1.0" encoding="UTF-8" standalone="yes"?>
<Relationships xmlns="http://schemas.openxmlformats.org/package/2006/relationships">
  <Relationship Id="rId3" Type="http://schemas.openxmlformats.org/officeDocument/2006/relationships/hyperlink" Target="mailto:lhoffman@ftlf.com" TargetMode="External" />
  <Relationship Id="rId2" Type="http://schemas.openxmlformats.org/officeDocument/2006/relationships/notesSlide" Target="../notesSlides/notesSlide46.xml" />
  <Relationship Id="rId1" Type="http://schemas.openxmlformats.org/officeDocument/2006/relationships/slideLayout" Target="../slideLayouts/slideLayout6.xml" />
  <Relationship Id="rId5" Type="http://schemas.openxmlformats.org/officeDocument/2006/relationships/hyperlink" Target="http://www.ftlf.com/" TargetMode="External" />
  <Relationship Id="rId4" Type="http://schemas.openxmlformats.org/officeDocument/2006/relationships/hyperlink" Target="mailto:zbeckerman@ftlf.com" TargetMode="External" />
</Relationships>
</file>

<file path=ppt/slides/_rels/slide4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7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png" /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17.xml" />
</Relationships>
</file>

<file path=ppt/slides/_rels/slide8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5.wmf" /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6.wmf" /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2012 Ryan White Grantee Meeting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600200" y="3733799"/>
            <a:ext cx="5915025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Laura G. Hoffman, Esq. 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&amp; 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J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. Zoë Beckerman, Esq.</a:t>
            </a:r>
          </a:p>
          <a:p>
            <a:pPr algn="ctr" eaLnBrk="1" hangingPunct="1">
              <a:spcBef>
                <a:spcPts val="600"/>
              </a:spcBef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400" b="1" dirty="0"/>
              <a:t>The Seven Elements of Effective Compliance Programs</a:t>
            </a:r>
            <a:endParaRPr lang="en-US" sz="3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615950"/>
          </a:xfrm>
        </p:spPr>
        <p:txBody>
          <a:bodyPr>
            <a:noAutofit/>
          </a:bodyPr>
          <a:lstStyle/>
          <a:p>
            <a:r>
              <a:rPr lang="en-US" sz="3000" dirty="0" smtClean="0"/>
              <a:t>Why Should We Have a Compliance Program?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>
          <a:xfrm>
            <a:off x="153988" y="1066800"/>
            <a:ext cx="8763000" cy="4953000"/>
          </a:xfrm>
        </p:spPr>
        <p:txBody>
          <a:bodyPr/>
          <a:lstStyle/>
          <a:p>
            <a:r>
              <a:rPr lang="en-US" sz="2800" dirty="0" smtClean="0"/>
              <a:t>The benefits of a corporate compliance program are considerable.  </a:t>
            </a:r>
          </a:p>
          <a:p>
            <a:r>
              <a:rPr lang="en-US" sz="2800" dirty="0" smtClean="0"/>
              <a:t>An effective compliance program:</a:t>
            </a:r>
          </a:p>
          <a:p>
            <a:pPr lvl="1"/>
            <a:r>
              <a:rPr lang="en-US" sz="2600" dirty="0" smtClean="0"/>
              <a:t>Shows the health center’s commitment to honest and responsible corporate conduct;</a:t>
            </a:r>
          </a:p>
          <a:p>
            <a:pPr lvl="1"/>
            <a:r>
              <a:rPr lang="en-US" sz="2600" dirty="0" smtClean="0"/>
              <a:t>Helps identify and prevent illegal and unethical conduct; </a:t>
            </a:r>
            <a:endParaRPr lang="en-US" sz="2600" dirty="0"/>
          </a:p>
          <a:p>
            <a:pPr lvl="1"/>
            <a:r>
              <a:rPr lang="en-US" sz="2600" dirty="0" smtClean="0"/>
              <a:t>Improves quality of patient care; </a:t>
            </a:r>
          </a:p>
          <a:p>
            <a:pPr lvl="1"/>
            <a:r>
              <a:rPr lang="en-US" sz="2600" dirty="0" smtClean="0"/>
              <a:t>May help minimize </a:t>
            </a:r>
            <a:r>
              <a:rPr lang="en-US" sz="2600" dirty="0"/>
              <a:t>loss to the government from false claims and consequently </a:t>
            </a:r>
            <a:r>
              <a:rPr lang="en-US" sz="2600" dirty="0" smtClean="0"/>
              <a:t>reduce </a:t>
            </a:r>
            <a:r>
              <a:rPr lang="en-US" sz="2600" dirty="0"/>
              <a:t>the entity’s exposure to </a:t>
            </a:r>
            <a:r>
              <a:rPr lang="en-US" sz="2600" dirty="0" smtClean="0"/>
              <a:t>liability.</a:t>
            </a:r>
            <a:endParaRPr lang="en-US" sz="2600" dirty="0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4175125" y="60864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609600" y="57912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1400" dirty="0">
              <a:latin typeface="Verdana" charset="0"/>
              <a:cs typeface="Times New Roman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5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 Effective Compliance Program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105400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sz="1500" dirty="0" smtClean="0"/>
          </a:p>
          <a:p>
            <a:r>
              <a:rPr lang="en-US" dirty="0" smtClean="0"/>
              <a:t>Creates a </a:t>
            </a:r>
            <a:r>
              <a:rPr lang="en-US" b="1" dirty="0" smtClean="0"/>
              <a:t>centralized source </a:t>
            </a:r>
            <a:r>
              <a:rPr lang="en-US" dirty="0" smtClean="0"/>
              <a:t>for </a:t>
            </a:r>
            <a:r>
              <a:rPr lang="en-US" b="1" dirty="0" smtClean="0"/>
              <a:t>distributing information </a:t>
            </a:r>
            <a:r>
              <a:rPr lang="en-US" dirty="0" smtClean="0"/>
              <a:t>on health care laws and regulations.</a:t>
            </a:r>
          </a:p>
          <a:p>
            <a:r>
              <a:rPr lang="en-US" dirty="0" smtClean="0"/>
              <a:t>Assures that all Board members, employees, and contractors participate in </a:t>
            </a:r>
            <a:r>
              <a:rPr lang="en-US" b="1" dirty="0" smtClean="0"/>
              <a:t>training</a:t>
            </a:r>
            <a:r>
              <a:rPr lang="en-US" dirty="0" smtClean="0"/>
              <a:t> regarding compliance with applicable laws, regulations, policies.</a:t>
            </a:r>
          </a:p>
          <a:p>
            <a:r>
              <a:rPr lang="en-US" dirty="0" smtClean="0"/>
              <a:t>Develops a </a:t>
            </a:r>
            <a:r>
              <a:rPr lang="en-US" b="1" dirty="0" smtClean="0"/>
              <a:t>methodology</a:t>
            </a:r>
            <a:r>
              <a:rPr lang="en-US" dirty="0" smtClean="0"/>
              <a:t> that encourages employees to </a:t>
            </a:r>
            <a:r>
              <a:rPr lang="en-US" b="1" dirty="0" smtClean="0"/>
              <a:t>report potential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Develops procedures allowing prompt, thorough </a:t>
            </a:r>
            <a:r>
              <a:rPr lang="en-US" b="1" dirty="0" smtClean="0"/>
              <a:t>investigation</a:t>
            </a:r>
            <a:r>
              <a:rPr lang="en-US" dirty="0" smtClean="0"/>
              <a:t> of alleged misconduct.</a:t>
            </a:r>
          </a:p>
          <a:p>
            <a:r>
              <a:rPr lang="en-US" dirty="0" smtClean="0"/>
              <a:t>Prompts immediate, appropriate </a:t>
            </a:r>
            <a:r>
              <a:rPr lang="en-US" b="1" dirty="0" smtClean="0"/>
              <a:t>corrective action</a:t>
            </a:r>
            <a:r>
              <a:rPr lang="en-US" dirty="0" smtClean="0"/>
              <a:t>.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4251325" y="60102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47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Under Health Reform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Higher risk of False Claims Act </a:t>
            </a:r>
            <a:r>
              <a:rPr lang="en-US" dirty="0" smtClean="0"/>
              <a:t>liability.</a:t>
            </a:r>
          </a:p>
          <a:p>
            <a:pPr lvl="1"/>
            <a:r>
              <a:rPr lang="en-US" dirty="0" smtClean="0"/>
              <a:t>Presenting or causing the presentation of a false claim for reimbursement by a Federal health care program;</a:t>
            </a:r>
          </a:p>
          <a:p>
            <a:pPr lvl="1"/>
            <a:r>
              <a:rPr lang="en-US" dirty="0" smtClean="0"/>
              <a:t>Making, using, or causing to be made or used, a false record or statement material to a false or fraudulent claim; </a:t>
            </a:r>
          </a:p>
          <a:p>
            <a:pPr lvl="1"/>
            <a:r>
              <a:rPr lang="en-US" dirty="0" smtClean="0"/>
              <a:t>Employing or contracting with suspended or excluded providers; or </a:t>
            </a:r>
          </a:p>
          <a:p>
            <a:pPr lvl="1"/>
            <a:r>
              <a:rPr lang="en-US" dirty="0" smtClean="0"/>
              <a:t>Avoiding or decreasing a payment “obligation”. </a:t>
            </a:r>
            <a:endParaRPr lang="en-US" dirty="0"/>
          </a:p>
          <a:p>
            <a:r>
              <a:rPr lang="en-US" dirty="0" smtClean="0"/>
              <a:t>How is “knowingly” define?</a:t>
            </a:r>
          </a:p>
          <a:p>
            <a:r>
              <a:rPr lang="en-US" dirty="0" smtClean="0"/>
              <a:t>Penalties</a:t>
            </a:r>
          </a:p>
          <a:p>
            <a:r>
              <a:rPr lang="en-US" dirty="0" smtClean="0"/>
              <a:t>Federal Anti-Kickback Statute implications.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1000" dirty="0" smtClean="0"/>
          </a:p>
          <a:p>
            <a:pPr eaLnBrk="1" hangingPunct="1"/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6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Health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724400"/>
          </a:xfrm>
        </p:spPr>
        <p:txBody>
          <a:bodyPr/>
          <a:lstStyle/>
          <a:p>
            <a:r>
              <a:rPr lang="en-US" sz="2800" dirty="0"/>
              <a:t>Mandatory Compliance Programs:</a:t>
            </a:r>
          </a:p>
          <a:p>
            <a:pPr lvl="1"/>
            <a:r>
              <a:rPr lang="en-US" sz="2600" dirty="0"/>
              <a:t>As a </a:t>
            </a:r>
            <a:r>
              <a:rPr lang="en-US" sz="2600" b="1" dirty="0"/>
              <a:t>condition of enrollment</a:t>
            </a:r>
            <a:r>
              <a:rPr lang="en-US" sz="2600" dirty="0"/>
              <a:t> in Medicare, Medicaid, and S/CHIP, providers must establish a compliance program.</a:t>
            </a:r>
          </a:p>
          <a:p>
            <a:pPr lvl="2"/>
            <a:r>
              <a:rPr lang="en-US" dirty="0"/>
              <a:t>If your program also receives Medicaid funding, or is part of an FQHC that receives Ryan White funds, this means you!</a:t>
            </a:r>
          </a:p>
          <a:p>
            <a:pPr lvl="2"/>
            <a:r>
              <a:rPr lang="en-US" dirty="0"/>
              <a:t>Core components of compliance program to be established by the Secretary of HHS in consultation with the OIG. </a:t>
            </a:r>
          </a:p>
          <a:p>
            <a:pPr lvl="2"/>
            <a:r>
              <a:rPr lang="en-US" dirty="0"/>
              <a:t>Will be specific to particular industry or category of the supplier or provider.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5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Compliance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5867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Key Recommendations:</a:t>
            </a:r>
          </a:p>
          <a:p>
            <a:pPr lvl="1"/>
            <a:r>
              <a:rPr lang="en-US" sz="2400" dirty="0"/>
              <a:t>Do NOT wait </a:t>
            </a:r>
            <a:r>
              <a:rPr lang="en-US" sz="2400" dirty="0" smtClean="0"/>
              <a:t>for implementation date from the government.</a:t>
            </a:r>
            <a:endParaRPr lang="en-US" sz="2400" dirty="0"/>
          </a:p>
          <a:p>
            <a:pPr lvl="1"/>
            <a:r>
              <a:rPr lang="en-US" sz="2400" dirty="0"/>
              <a:t>Review (or establish) a compliance program to ensure that it:</a:t>
            </a:r>
          </a:p>
          <a:p>
            <a:pPr lvl="2"/>
            <a:r>
              <a:rPr lang="en-US" dirty="0"/>
              <a:t>Implements all seven elements;</a:t>
            </a:r>
          </a:p>
          <a:p>
            <a:pPr lvl="2"/>
            <a:r>
              <a:rPr lang="en-US" dirty="0"/>
              <a:t>Identifies and prioritizes high risk areas;</a:t>
            </a:r>
          </a:p>
          <a:p>
            <a:pPr lvl="2"/>
            <a:r>
              <a:rPr lang="en-US" dirty="0"/>
              <a:t>Operates under an annual compliance work plan;</a:t>
            </a:r>
          </a:p>
          <a:p>
            <a:pPr lvl="2"/>
            <a:r>
              <a:rPr lang="en-US" dirty="0"/>
              <a:t>Receives sufficient resources for size and budget of the organization; and</a:t>
            </a:r>
          </a:p>
          <a:p>
            <a:pPr lvl="2"/>
            <a:r>
              <a:rPr lang="en-US" dirty="0"/>
              <a:t>Demonstrates effectiveness in promoting compliance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 smtClean="0"/>
              <a:t>Once the new guidance is issued, re-check your program!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2050" name="Picture 2" descr="C:\Users\lhoffman\AppData\Local\Microsoft\Windows\Temporary Internet Files\Content.IE5\53D0M2ER\MC90044131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336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178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676400"/>
            <a:ext cx="8001000" cy="615950"/>
          </a:xfrm>
        </p:spPr>
        <p:txBody>
          <a:bodyPr/>
          <a:lstStyle/>
          <a:p>
            <a:pPr eaLnBrk="1" hangingPunct="1"/>
            <a:r>
              <a:rPr lang="en-US" dirty="0" smtClean="0"/>
              <a:t>The Evolution of Corporate Compliance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HHS Office of Inspector General (OIG)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Inspector General Act of 1978</a:t>
            </a:r>
          </a:p>
          <a:p>
            <a:pPr lvl="1"/>
            <a:r>
              <a:rPr lang="en-US" dirty="0" smtClean="0"/>
              <a:t>Many, many tweaks along the way…</a:t>
            </a:r>
          </a:p>
          <a:p>
            <a:r>
              <a:rPr lang="en-US" dirty="0" smtClean="0"/>
              <a:t>The Healthcare Fraud Act of 1996 expanded the duties of the Inspector General to include:</a:t>
            </a:r>
          </a:p>
          <a:p>
            <a:pPr lvl="1"/>
            <a:r>
              <a:rPr lang="en-US" dirty="0" smtClean="0"/>
              <a:t>Coordination of Federal, State, and local enforcement efforts targeting healthcare fraud.</a:t>
            </a:r>
          </a:p>
          <a:p>
            <a:pPr lvl="1"/>
            <a:r>
              <a:rPr lang="en-US" dirty="0" smtClean="0"/>
              <a:t>Providing industry guidance concerning fraudulent healthcare practices.</a:t>
            </a:r>
          </a:p>
          <a:p>
            <a:pPr lvl="1"/>
            <a:r>
              <a:rPr lang="en-US" dirty="0" smtClean="0"/>
              <a:t>Establishment of a national data bank to report adverse actions against healthcare providers.</a:t>
            </a:r>
          </a:p>
          <a:p>
            <a:pPr lvl="1"/>
            <a:r>
              <a:rPr lang="en-US" dirty="0" smtClean="0"/>
              <a:t>Investigating cases that involve private (vs. Federally funded) healthcare fraud.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6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HHS Office of Inspector General (OIG)</a:t>
            </a:r>
            <a:endParaRPr lang="en-US" sz="3200" dirty="0"/>
          </a:p>
        </p:txBody>
      </p:sp>
      <p:sp>
        <p:nvSpPr>
          <p:cNvPr id="59187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Under the Civil Monetary Penalties Law, the HHS Office of Inspector General (OIG) may assess penalties for:</a:t>
            </a:r>
          </a:p>
          <a:p>
            <a:pPr lvl="1"/>
            <a:r>
              <a:rPr lang="en-US" sz="3100" dirty="0" smtClean="0"/>
              <a:t>False and fraudulent conduct related to Federal health care programs or beneficiaries, which includes submission of claims that are:</a:t>
            </a:r>
          </a:p>
          <a:p>
            <a:pPr lvl="2"/>
            <a:r>
              <a:rPr lang="en-US" sz="3100" dirty="0" smtClean="0"/>
              <a:t>False or fraudulent;</a:t>
            </a:r>
          </a:p>
          <a:p>
            <a:pPr lvl="2"/>
            <a:r>
              <a:rPr lang="en-US" sz="3100" dirty="0" smtClean="0"/>
              <a:t>Provided by someone who has been excluded from participation in Federal health care programs; or</a:t>
            </a:r>
          </a:p>
          <a:p>
            <a:pPr lvl="2"/>
            <a:r>
              <a:rPr lang="en-US" sz="3100" dirty="0" smtClean="0"/>
              <a:t>Prohibited by the beneficiary inducement law.</a:t>
            </a:r>
          </a:p>
          <a:p>
            <a:r>
              <a:rPr lang="en-US" dirty="0" smtClean="0"/>
              <a:t>OIG may assess penalties of up to $11,000 for each item or service falsely claimed and up to three times the amount falsely claimed.</a:t>
            </a:r>
          </a:p>
          <a:p>
            <a:r>
              <a:rPr lang="en-US" dirty="0" smtClean="0"/>
              <a:t>OIG may also seek to exclude the provider from participation in Federal and State health care programs.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68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OIG Compliance Program Guidances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Promote voluntary development and implementation of comprehensive compliance programs by health care providers.</a:t>
            </a:r>
          </a:p>
          <a:p>
            <a:pPr lvl="1"/>
            <a:r>
              <a:rPr lang="en-US" dirty="0" smtClean="0"/>
              <a:t>Increase program autonomy.</a:t>
            </a:r>
          </a:p>
          <a:p>
            <a:r>
              <a:rPr lang="en-US" dirty="0" smtClean="0"/>
              <a:t>Applicability </a:t>
            </a:r>
          </a:p>
          <a:p>
            <a:pPr lvl="1"/>
            <a:r>
              <a:rPr lang="en-US" dirty="0" smtClean="0"/>
              <a:t>All providers participating in Federal health care programs, including individual physicians and smaller, non-institutional providers.</a:t>
            </a:r>
          </a:p>
          <a:p>
            <a:r>
              <a:rPr lang="en-US" dirty="0" smtClean="0"/>
              <a:t>Enforcement</a:t>
            </a:r>
          </a:p>
          <a:p>
            <a:pPr lvl="1"/>
            <a:r>
              <a:rPr lang="en-US" dirty="0" smtClean="0"/>
              <a:t>While implementation of a compliance program does NOT provide blanket protection against OIG enforcement action, maintaining a compliance program may help mitigate penalties in the event of enforcement actions.</a:t>
            </a:r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4479925" y="60102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56328" name="Rectangle 5"/>
          <p:cNvSpPr>
            <a:spLocks noChangeArrowheads="1"/>
          </p:cNvSpPr>
          <p:nvPr/>
        </p:nvSpPr>
        <p:spPr bwMode="auto">
          <a:xfrm>
            <a:off x="609600" y="57912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1400" dirty="0">
              <a:latin typeface="Verdana" charset="0"/>
              <a:cs typeface="Times New Roman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Individual and Small Group Physician Practices</a:t>
            </a:r>
          </a:p>
          <a:p>
            <a:r>
              <a:rPr lang="en-US" sz="2200" dirty="0" smtClean="0"/>
              <a:t>Hospitals</a:t>
            </a:r>
          </a:p>
          <a:p>
            <a:r>
              <a:rPr lang="en-US" sz="2200" dirty="0" smtClean="0"/>
              <a:t>Clinical laboratories</a:t>
            </a:r>
          </a:p>
          <a:p>
            <a:r>
              <a:rPr lang="en-US" sz="2200" dirty="0" smtClean="0"/>
              <a:t>Durable medical equipment suppliers</a:t>
            </a:r>
          </a:p>
          <a:p>
            <a:r>
              <a:rPr lang="en-US" sz="2200" dirty="0" smtClean="0"/>
              <a:t>Third-party medical billing companies</a:t>
            </a:r>
          </a:p>
          <a:p>
            <a:r>
              <a:rPr lang="en-US" sz="2200" dirty="0" smtClean="0"/>
              <a:t>Medicare+Choice (Medicare Advantage) organizations offering coordinated care plans</a:t>
            </a: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OIG Compliance Program Guidances</a:t>
            </a:r>
          </a:p>
        </p:txBody>
      </p:sp>
      <p:sp>
        <p:nvSpPr>
          <p:cNvPr id="58375" name="Rectangle 4"/>
          <p:cNvSpPr>
            <a:spLocks noGrp="1" noChangeArrowheads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200" dirty="0" smtClean="0"/>
              <a:t>Home health agencies</a:t>
            </a:r>
          </a:p>
          <a:p>
            <a:r>
              <a:rPr lang="en-US" sz="2200" dirty="0" smtClean="0"/>
              <a:t>Hospices</a:t>
            </a:r>
          </a:p>
          <a:p>
            <a:r>
              <a:rPr lang="en-US" sz="2200" dirty="0" smtClean="0"/>
              <a:t>Nursing facilities</a:t>
            </a:r>
          </a:p>
          <a:p>
            <a:r>
              <a:rPr lang="en-US" sz="2200" dirty="0" smtClean="0"/>
              <a:t>Ambulance Suppliers</a:t>
            </a:r>
          </a:p>
          <a:p>
            <a:r>
              <a:rPr lang="en-US" sz="2200" dirty="0" smtClean="0"/>
              <a:t>Pharmaceutical Manufacturers</a:t>
            </a:r>
          </a:p>
          <a:p>
            <a:r>
              <a:rPr lang="en-US" sz="2200" dirty="0" smtClean="0"/>
              <a:t>Supplemental Guidance for Hospitals 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2200" dirty="0" smtClean="0"/>
              <a:t>* In Nov. 2005, the OIG issued draft guidance for NIH and PHS grant recipients.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4251325" y="60864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2516" y="5486400"/>
            <a:ext cx="818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Available at </a:t>
            </a:r>
            <a:r>
              <a:rPr lang="en-US" sz="2000" dirty="0" smtClean="0">
                <a:latin typeface="Calibri" pitchFamily="34" charset="0"/>
                <a:cs typeface="Calibri" pitchFamily="34" charset="0"/>
                <a:hlinkClick r:id="rId3"/>
              </a:rPr>
              <a:t>https</a:t>
            </a:r>
            <a:r>
              <a:rPr lang="en-US" sz="2000" dirty="0">
                <a:latin typeface="Calibri" pitchFamily="34" charset="0"/>
                <a:cs typeface="Calibri" pitchFamily="34" charset="0"/>
                <a:hlinkClick r:id="rId3"/>
              </a:rPr>
              <a:t>://</a:t>
            </a:r>
            <a:r>
              <a:rPr lang="en-US" sz="2000" dirty="0" smtClean="0">
                <a:latin typeface="Calibri" pitchFamily="34" charset="0"/>
                <a:cs typeface="Calibri" pitchFamily="34" charset="0"/>
                <a:hlinkClick r:id="rId3"/>
              </a:rPr>
              <a:t>oig.hhs.gov/compliance/compliance-guidance/index.asp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0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Presenter: Laura G. Hoffman, Esq.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990600"/>
            <a:ext cx="5486400" cy="5029200"/>
          </a:xfrm>
        </p:spPr>
        <p:txBody>
          <a:bodyPr/>
          <a:lstStyle/>
          <a:p>
            <a:endParaRPr lang="en-US" sz="1600" dirty="0" smtClean="0"/>
          </a:p>
          <a:p>
            <a:endParaRPr lang="en-US" sz="1400" dirty="0" smtClean="0"/>
          </a:p>
          <a:p>
            <a:r>
              <a:rPr lang="en-US" sz="2200" dirty="0" smtClean="0"/>
              <a:t>Associate at </a:t>
            </a:r>
            <a:r>
              <a:rPr lang="en-US" sz="2200" dirty="0"/>
              <a:t>Feldesman Tucker Leifer Fidell LLP</a:t>
            </a:r>
            <a:r>
              <a:rPr lang="en-US" sz="2200" b="1" dirty="0"/>
              <a:t> </a:t>
            </a:r>
          </a:p>
          <a:p>
            <a:r>
              <a:rPr lang="en-US" sz="2200" dirty="0" smtClean="0"/>
              <a:t>Practices </a:t>
            </a:r>
            <a:r>
              <a:rPr lang="en-US" sz="2200" dirty="0"/>
              <a:t>in the areas of health care law, corporate compliance, and government grants.  </a:t>
            </a:r>
            <a:endParaRPr lang="en-US" sz="2200" dirty="0" smtClean="0"/>
          </a:p>
          <a:p>
            <a:pPr lvl="1"/>
            <a:r>
              <a:rPr lang="en-US" sz="1800" dirty="0" smtClean="0"/>
              <a:t>Conducts </a:t>
            </a:r>
            <a:r>
              <a:rPr lang="en-US" sz="1800" dirty="0"/>
              <a:t>compliance program audits and risk assessments for community health </a:t>
            </a:r>
            <a:r>
              <a:rPr lang="en-US" sz="1800" dirty="0" smtClean="0"/>
              <a:t>centers. </a:t>
            </a:r>
          </a:p>
          <a:p>
            <a:pPr lvl="1"/>
            <a:r>
              <a:rPr lang="en-US" sz="1800" dirty="0" smtClean="0"/>
              <a:t>Provides </a:t>
            </a:r>
            <a:r>
              <a:rPr lang="en-US" sz="1800" dirty="0"/>
              <a:t>counsel to health care entities on regulatory compliance, patient privacy matters, and contracting activities.  </a:t>
            </a:r>
          </a:p>
          <a:p>
            <a:endParaRPr lang="en-US" sz="1050" dirty="0" smtClean="0">
              <a:hlinkClick r:id="rId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43100"/>
            <a:ext cx="19812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16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Elements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2CC9F-FBD6-48FA-81B1-33B5F34468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1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ea typeface="ＭＳ Ｐゴシック" pitchFamily="66" charset="-128"/>
              </a:rPr>
              <a:t>(1) Designate a Compliance Officer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>
                <a:ea typeface="ＭＳ Ｐゴシック" pitchFamily="66" charset="-128"/>
              </a:rPr>
              <a:t>Designate an employee with responsibility for the day-to-day operation of the compliance program.</a:t>
            </a:r>
          </a:p>
          <a:p>
            <a:pPr lvl="1"/>
            <a:r>
              <a:rPr lang="en-US" dirty="0" smtClean="0"/>
              <a:t>Employee’s duties may solely relate to compliance or may be combined with other duties so long as compliance responsibilities are satisfactorily carried out.</a:t>
            </a:r>
          </a:p>
          <a:p>
            <a:pPr lvl="2"/>
            <a:r>
              <a:rPr lang="en-US" dirty="0"/>
              <a:t>Should not hold key financial, billing/coding or legal/counsel </a:t>
            </a:r>
            <a:r>
              <a:rPr lang="en-US" dirty="0" smtClean="0"/>
              <a:t>responsibilities.</a:t>
            </a:r>
            <a:endParaRPr lang="en-US" dirty="0"/>
          </a:p>
          <a:p>
            <a:pPr lvl="1"/>
            <a:r>
              <a:rPr lang="en-US" dirty="0" smtClean="0"/>
              <a:t>Employee must report directly to the entity's chief executive, or senior administrator designated by the chief executive.</a:t>
            </a:r>
          </a:p>
          <a:p>
            <a:pPr lvl="2"/>
            <a:r>
              <a:rPr lang="en-US" dirty="0" smtClean="0"/>
              <a:t>Periodic reports directly to the governing body on the activities of the compliance program.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8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ea typeface="ＭＳ Ｐゴシック" pitchFamily="66" charset="-128"/>
              </a:rPr>
              <a:t>Role of the Compliance Officer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8925" indent="-288925">
              <a:lnSpc>
                <a:spcPct val="80000"/>
              </a:lnSpc>
            </a:pPr>
            <a:r>
              <a:rPr lang="en-US" dirty="0" smtClean="0">
                <a:ea typeface="ＭＳ Ｐゴシック" pitchFamily="66" charset="-128"/>
              </a:rPr>
              <a:t>Compliance officer manages compliance program on a day-to-day basis.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Implementing and operationalizing Board-established policies.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Establishing compliance program procedures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Hiring compliance staff.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Allocating and operating within available resources.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Overseeing/monitoring effectiveness of compliance program.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Coordinating resolution of compliance issues.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Visible to employees, contractors and Board members.</a:t>
            </a:r>
          </a:p>
          <a:p>
            <a:pPr marL="850900" lvl="1" indent="-279400">
              <a:lnSpc>
                <a:spcPct val="80000"/>
              </a:lnSpc>
            </a:pPr>
            <a:r>
              <a:rPr lang="en-US" dirty="0" smtClean="0"/>
              <a:t>Periodic reporting to Board of Directors on compliance program activities.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84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ea typeface="ＭＳ Ｐゴシック" pitchFamily="66" charset="-128"/>
              </a:rPr>
              <a:t>Compliance Officer Qualifications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lvl="1" indent="0" eaLnBrk="1" hangingPunct="1">
              <a:lnSpc>
                <a:spcPct val="80000"/>
              </a:lnSpc>
              <a:buNone/>
            </a:pPr>
            <a:endParaRPr lang="en-US" u="sng" dirty="0" smtClean="0"/>
          </a:p>
          <a:p>
            <a:pPr marL="0" lvl="1" indent="0" eaLnBrk="1" hangingPunct="1">
              <a:lnSpc>
                <a:spcPct val="80000"/>
              </a:lnSpc>
              <a:buNone/>
            </a:pPr>
            <a:r>
              <a:rPr lang="en-US" u="sng" dirty="0" smtClean="0"/>
              <a:t>Personal Qualities</a:t>
            </a:r>
          </a:p>
          <a:p>
            <a:pPr marL="461963" lvl="2" indent="-236538" eaLnBrk="1" hangingPunct="1">
              <a:lnSpc>
                <a:spcPct val="85000"/>
              </a:lnSpc>
            </a:pPr>
            <a:endParaRPr lang="en-US" sz="2400" dirty="0" smtClean="0"/>
          </a:p>
          <a:p>
            <a:pPr marL="461963" lvl="2" indent="-236538" eaLnBrk="1" hangingPunct="1">
              <a:lnSpc>
                <a:spcPct val="85000"/>
              </a:lnSpc>
            </a:pPr>
            <a:r>
              <a:rPr lang="en-US" sz="2400" dirty="0" smtClean="0"/>
              <a:t>Integrity</a:t>
            </a:r>
          </a:p>
          <a:p>
            <a:pPr marL="461963" lvl="2" indent="-236538" eaLnBrk="1" hangingPunct="1">
              <a:lnSpc>
                <a:spcPct val="85000"/>
              </a:lnSpc>
            </a:pPr>
            <a:r>
              <a:rPr lang="en-US" sz="2400" dirty="0" smtClean="0"/>
              <a:t>Sound judgment</a:t>
            </a:r>
          </a:p>
          <a:p>
            <a:pPr marL="461963" lvl="2" indent="-236538" eaLnBrk="1" hangingPunct="1">
              <a:lnSpc>
                <a:spcPct val="85000"/>
              </a:lnSpc>
            </a:pPr>
            <a:r>
              <a:rPr lang="en-US" sz="2400" dirty="0" smtClean="0"/>
              <a:t>Demonstrated leadership skills</a:t>
            </a:r>
          </a:p>
          <a:p>
            <a:pPr marL="461963" lvl="2" indent="-236538" eaLnBrk="1" hangingPunct="1">
              <a:lnSpc>
                <a:spcPct val="85000"/>
              </a:lnSpc>
            </a:pPr>
            <a:r>
              <a:rPr lang="en-US" sz="2400" dirty="0" smtClean="0"/>
              <a:t>Assertive</a:t>
            </a:r>
          </a:p>
          <a:p>
            <a:pPr marL="461963" lvl="2" indent="-236538" eaLnBrk="1" hangingPunct="1">
              <a:lnSpc>
                <a:spcPct val="85000"/>
              </a:lnSpc>
            </a:pPr>
            <a:r>
              <a:rPr lang="en-US" sz="2400" dirty="0" smtClean="0"/>
              <a:t>Approachable</a:t>
            </a:r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914400"/>
            <a:ext cx="4573588" cy="5105400"/>
          </a:xfrm>
          <a:prstGeom prst="rect">
            <a:avLst/>
          </a:prstGeom>
        </p:spPr>
        <p:txBody>
          <a:bodyPr/>
          <a:lstStyle/>
          <a:p>
            <a:pPr marL="290512" lvl="1" indent="0" eaLnBrk="1" hangingPunct="1">
              <a:lnSpc>
                <a:spcPct val="80000"/>
              </a:lnSpc>
              <a:buNone/>
            </a:pPr>
            <a:endParaRPr lang="en-US" u="sng" dirty="0" smtClean="0"/>
          </a:p>
          <a:p>
            <a:pPr marL="290512" lvl="1" indent="0" eaLnBrk="1" hangingPunct="1">
              <a:lnSpc>
                <a:spcPct val="80000"/>
              </a:lnSpc>
              <a:buNone/>
            </a:pPr>
            <a:r>
              <a:rPr lang="en-US" u="sng" dirty="0" smtClean="0"/>
              <a:t>Industry-Specific </a:t>
            </a:r>
            <a:r>
              <a:rPr lang="en-US" u="sng" dirty="0"/>
              <a:t>Experience</a:t>
            </a:r>
          </a:p>
          <a:p>
            <a:pPr marL="685800" lvl="2" eaLnBrk="1" hangingPunct="1">
              <a:lnSpc>
                <a:spcPct val="85000"/>
              </a:lnSpc>
            </a:pPr>
            <a:endParaRPr lang="en-US" sz="2400" dirty="0" smtClean="0"/>
          </a:p>
          <a:p>
            <a:pPr marL="685800" lvl="2" eaLnBrk="1" hangingPunct="1">
              <a:lnSpc>
                <a:spcPct val="85000"/>
              </a:lnSpc>
            </a:pPr>
            <a:r>
              <a:rPr lang="en-US" sz="2400" dirty="0" smtClean="0"/>
              <a:t>Expertise </a:t>
            </a:r>
            <a:r>
              <a:rPr lang="en-US" sz="2400" dirty="0"/>
              <a:t>and experience dealing with health care industry operations and compliance issues</a:t>
            </a:r>
          </a:p>
          <a:p>
            <a:pPr marL="685800" lvl="2" eaLnBrk="1" hangingPunct="1">
              <a:lnSpc>
                <a:spcPct val="85000"/>
              </a:lnSpc>
            </a:pPr>
            <a:r>
              <a:rPr lang="en-US" sz="2400" dirty="0"/>
              <a:t>Familiarity with high-risk areas identified by OIG, other government agencies with regulatory authority</a:t>
            </a:r>
          </a:p>
          <a:p>
            <a:pPr marL="685800" lvl="2" eaLnBrk="1" hangingPunct="1">
              <a:lnSpc>
                <a:spcPct val="85000"/>
              </a:lnSpc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5124" name="Picture 4" descr="C:\Users\lhoffman\AppData\Local\Microsoft\Windows\Temporary Internet Files\Content.IE5\53D0M2ER\MC9003897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038600"/>
            <a:ext cx="1818742" cy="178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8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ea typeface="ＭＳ Ｐゴシック" pitchFamily="66" charset="-128"/>
              </a:rPr>
              <a:t>Compliance Support Personnel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>
          <a:xfrm>
            <a:off x="153988" y="1066800"/>
            <a:ext cx="87630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ea typeface="ＭＳ Ｐゴシック" pitchFamily="66" charset="-128"/>
              </a:rPr>
              <a:t>Staff Compliance Committee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2600" dirty="0" smtClean="0"/>
              <a:t>Advises compliance officer and assists in the development and implementation of compliance program.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Board Compliance Committee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600" dirty="0" smtClean="0"/>
              <a:t>A committee of the </a:t>
            </a:r>
            <a:r>
              <a:rPr lang="en-US" sz="2600" dirty="0"/>
              <a:t>Board </a:t>
            </a:r>
            <a:r>
              <a:rPr lang="en-US" sz="2600" dirty="0" smtClean="0"/>
              <a:t>that makes recommendations to the Board regarding compliance issues, oversees compliance </a:t>
            </a:r>
            <a:r>
              <a:rPr lang="en-US" sz="2600" dirty="0"/>
              <a:t>program </a:t>
            </a:r>
            <a:r>
              <a:rPr lang="en-US" sz="2600" dirty="0" smtClean="0"/>
              <a:t>activities, and evaluates the effectiveness of the compliance program.</a:t>
            </a:r>
            <a:endParaRPr lang="en-US" sz="2600" dirty="0"/>
          </a:p>
          <a:p>
            <a:pPr lvl="1" eaLnBrk="1" hangingPunct="1">
              <a:spcBef>
                <a:spcPct val="0"/>
              </a:spcBef>
            </a:pPr>
            <a:r>
              <a:rPr lang="en-US" sz="2600" dirty="0" smtClean="0"/>
              <a:t>Receives </a:t>
            </a:r>
            <a:r>
              <a:rPr lang="en-US" sz="2600" dirty="0"/>
              <a:t>reports </a:t>
            </a:r>
            <a:r>
              <a:rPr lang="en-US" sz="2600" dirty="0" smtClean="0"/>
              <a:t>on compliance program activities from the compliance officer</a:t>
            </a:r>
            <a:r>
              <a:rPr lang="en-US" dirty="0" smtClean="0"/>
              <a:t>.</a:t>
            </a:r>
            <a:endParaRPr lang="en-US" dirty="0"/>
          </a:p>
          <a:p>
            <a:pPr lvl="1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(2) Develop Written Standards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153988" y="914400"/>
            <a:ext cx="8837612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Written standards and procedures are a central component of any compliance program.</a:t>
            </a:r>
          </a:p>
          <a:p>
            <a:pPr lvl="1">
              <a:spcBef>
                <a:spcPct val="0"/>
              </a:spcBef>
            </a:pPr>
            <a:r>
              <a:rPr lang="en-US" dirty="0"/>
              <a:t>Standards of Conduct / Conflicts of Interest</a:t>
            </a:r>
          </a:p>
          <a:p>
            <a:pPr lvl="1">
              <a:spcBef>
                <a:spcPct val="0"/>
              </a:spcBef>
            </a:pPr>
            <a:r>
              <a:rPr lang="en-US" dirty="0"/>
              <a:t>Compliance program</a:t>
            </a:r>
          </a:p>
          <a:p>
            <a:pPr lvl="1">
              <a:spcBef>
                <a:spcPct val="0"/>
              </a:spcBef>
            </a:pPr>
            <a:r>
              <a:rPr lang="en-US" dirty="0"/>
              <a:t>Clinical  /  Financial  /  Operational</a:t>
            </a:r>
          </a:p>
          <a:p>
            <a:endParaRPr lang="en-US" sz="1300" dirty="0" smtClean="0"/>
          </a:p>
          <a:p>
            <a:r>
              <a:rPr lang="en-US" dirty="0" smtClean="0"/>
              <a:t>Purpose: to promote quality and to provide a structured approach for reducing erroneous claims, fraudulent activity and other non-compliant behavior within the organization.</a:t>
            </a:r>
          </a:p>
          <a:p>
            <a:endParaRPr lang="en-US" sz="1300" dirty="0" smtClean="0"/>
          </a:p>
          <a:p>
            <a:r>
              <a:rPr lang="en-US" dirty="0" smtClean="0"/>
              <a:t>Applicability: essential for all healthcare </a:t>
            </a:r>
            <a:br>
              <a:rPr lang="en-US" dirty="0" smtClean="0"/>
            </a:br>
            <a:r>
              <a:rPr lang="en-US" dirty="0" smtClean="0"/>
              <a:t>providers, regardless of size and capacity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108548" name="Picture 4" descr="j02354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76400"/>
            <a:ext cx="1138451" cy="113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556125" y="57816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15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Accessibility of Policies and Procedures</a:t>
            </a:r>
            <a:endParaRPr lang="en-US" dirty="0"/>
          </a:p>
        </p:txBody>
      </p:sp>
      <p:pic>
        <p:nvPicPr>
          <p:cNvPr id="110596" name="Picture 4" descr="BD05341_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56" y="1740906"/>
            <a:ext cx="3194364" cy="3452388"/>
          </a:xfrm>
        </p:spPr>
      </p:pic>
      <p:sp>
        <p:nvSpPr>
          <p:cNvPr id="110595" name="Rectangle 3"/>
          <p:cNvSpPr>
            <a:spLocks noGrp="1" noChangeArrowheads="1"/>
          </p:cNvSpPr>
          <p:nvPr>
            <p:ph sz="half" idx="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latin typeface="+mj-lt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+mj-lt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alibri" pitchFamily="34" charset="0"/>
              </a:rPr>
              <a:t>Written </a:t>
            </a:r>
            <a:r>
              <a:rPr lang="en-US" dirty="0">
                <a:latin typeface="+mj-lt"/>
                <a:cs typeface="Calibri" pitchFamily="34" charset="0"/>
              </a:rPr>
              <a:t>policies and procedures must be easily and readily accessible to employees and </a:t>
            </a:r>
            <a:r>
              <a:rPr lang="en-US" dirty="0" smtClean="0">
                <a:latin typeface="+mj-lt"/>
                <a:cs typeface="Calibri" pitchFamily="34" charset="0"/>
              </a:rPr>
              <a:t>staff!</a:t>
            </a:r>
            <a:endParaRPr lang="en-US" dirty="0">
              <a:latin typeface="+mj-lt"/>
              <a:cs typeface="Calibri" pitchFamily="34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098925" y="60864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84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Adopting Policies &amp;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88" y="914400"/>
            <a:ext cx="5789612" cy="5105400"/>
          </a:xfrm>
        </p:spPr>
        <p:txBody>
          <a:bodyPr/>
          <a:lstStyle/>
          <a:p>
            <a:r>
              <a:rPr lang="en-US" sz="2800" dirty="0"/>
              <a:t>The “collaborative” approach: use/adapt other organizations’ policies and procedures</a:t>
            </a:r>
            <a:r>
              <a:rPr lang="en-US" sz="2800" dirty="0" smtClean="0"/>
              <a:t>: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Use </a:t>
            </a:r>
            <a:r>
              <a:rPr lang="en-US" dirty="0"/>
              <a:t>only where content is appropriate and </a:t>
            </a:r>
            <a:r>
              <a:rPr lang="en-US" dirty="0" smtClean="0"/>
              <a:t>relevant.</a:t>
            </a:r>
            <a:endParaRPr lang="en-US" dirty="0"/>
          </a:p>
          <a:p>
            <a:pPr lvl="1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/>
              <a:t>Do </a:t>
            </a:r>
            <a:r>
              <a:rPr lang="en-US" dirty="0"/>
              <a:t>not adopt written standards that the organization cannot implement or with </a:t>
            </a:r>
            <a:r>
              <a:rPr lang="en-US" dirty="0" smtClean="0"/>
              <a:t>which </a:t>
            </a:r>
            <a:r>
              <a:rPr lang="en-US" dirty="0"/>
              <a:t>the organization cannot </a:t>
            </a:r>
            <a:r>
              <a:rPr lang="en-US" dirty="0" smtClean="0"/>
              <a:t>comply.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/>
              <a:t>Tailor </a:t>
            </a:r>
            <a:r>
              <a:rPr lang="en-US" dirty="0"/>
              <a:t>documents to </a:t>
            </a:r>
            <a:r>
              <a:rPr lang="en-US" dirty="0" smtClean="0"/>
              <a:t>your organization’s operations.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146" name="Picture 2" descr="C:\Users\lhoffman\AppData\Local\Microsoft\Windows\Temporary Internet Files\Content.IE5\8UT8HPRQ\MC9004315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8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(3) Internal Reporting Systems</a:t>
            </a:r>
            <a:endParaRPr 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idx="1"/>
          </p:nvPr>
        </p:nvSpPr>
        <p:spPr>
          <a:xfrm>
            <a:off x="153988" y="1143000"/>
            <a:ext cx="8763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Make clear that employees and other individuals are required to report, in good faith, instances of non-compliance. </a:t>
            </a:r>
          </a:p>
          <a:p>
            <a:pPr lvl="1"/>
            <a:r>
              <a:rPr lang="en-US" dirty="0" smtClean="0"/>
              <a:t>Do individuals know </a:t>
            </a:r>
            <a:r>
              <a:rPr lang="en-US" b="1" dirty="0" smtClean="0"/>
              <a:t>how </a:t>
            </a:r>
            <a:r>
              <a:rPr lang="en-US" dirty="0" smtClean="0"/>
              <a:t>to report?</a:t>
            </a:r>
          </a:p>
          <a:p>
            <a:pPr lvl="1"/>
            <a:r>
              <a:rPr lang="en-US" dirty="0" smtClean="0"/>
              <a:t>Is there a way for employees and others to seek clarification from the compliance officer if questions arise?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8EBC-1C10-4B79-AB5B-15534DC7F1FA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4098" name="Picture 2" descr="C:\Users\lhoffman\AppData\Local\Microsoft\Windows\Temporary Internet Files\Content.IE5\KNI1KVF2\MP90042238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26" y="4343400"/>
            <a:ext cx="2362200" cy="1574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6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ea typeface="ＭＳ Ｐゴシック" pitchFamily="66" charset="-128"/>
              </a:rPr>
              <a:t>Internal Reporting Systems</a:t>
            </a:r>
            <a:endParaRPr 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idx="1"/>
          </p:nvPr>
        </p:nvSpPr>
        <p:spPr>
          <a:xfrm>
            <a:off x="28574" y="838200"/>
            <a:ext cx="8886825" cy="5105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Whistleblower protections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Ensure protection (non-retaliation) of those who report  or assist in investigations (whistleblowers).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/>
              <a:t>Prohibition on any form of retaliation for </a:t>
            </a:r>
            <a:r>
              <a:rPr lang="en-US" dirty="0" smtClean="0"/>
              <a:t>reporting </a:t>
            </a:r>
            <a:r>
              <a:rPr lang="en-US" dirty="0"/>
              <a:t>in good </a:t>
            </a:r>
            <a:r>
              <a:rPr lang="en-US" dirty="0" smtClean="0"/>
              <a:t>faith:</a:t>
            </a:r>
          </a:p>
          <a:p>
            <a:pPr lvl="3" eaLnBrk="1" hangingPunct="1">
              <a:spcBef>
                <a:spcPct val="0"/>
              </a:spcBef>
            </a:pPr>
            <a:r>
              <a:rPr lang="en-US" sz="2400" dirty="0" smtClean="0"/>
              <a:t>Individuals affiliated with organization will not be </a:t>
            </a:r>
          </a:p>
          <a:p>
            <a:pPr lvl="4" eaLnBrk="1" hangingPunct="1">
              <a:spcBef>
                <a:spcPct val="0"/>
              </a:spcBef>
            </a:pPr>
            <a:r>
              <a:rPr lang="en-US" sz="2400" dirty="0"/>
              <a:t>Terminated</a:t>
            </a:r>
          </a:p>
          <a:p>
            <a:pPr lvl="4" eaLnBrk="1" hangingPunct="1">
              <a:spcBef>
                <a:spcPct val="0"/>
              </a:spcBef>
            </a:pPr>
            <a:r>
              <a:rPr lang="en-US" sz="2400" dirty="0"/>
              <a:t>Suspended</a:t>
            </a:r>
          </a:p>
          <a:p>
            <a:pPr lvl="4" eaLnBrk="1" hangingPunct="1">
              <a:spcBef>
                <a:spcPct val="0"/>
              </a:spcBef>
            </a:pPr>
            <a:r>
              <a:rPr lang="en-US" sz="2400" dirty="0"/>
              <a:t>Demoted</a:t>
            </a:r>
          </a:p>
          <a:p>
            <a:pPr lvl="4" eaLnBrk="1" hangingPunct="1">
              <a:spcBef>
                <a:spcPct val="0"/>
              </a:spcBef>
            </a:pPr>
            <a:r>
              <a:rPr lang="en-US" sz="2400" dirty="0"/>
              <a:t>Subject to other adverse action</a:t>
            </a:r>
          </a:p>
          <a:p>
            <a:pPr lvl="1">
              <a:spcBef>
                <a:spcPct val="0"/>
              </a:spcBef>
            </a:pPr>
            <a:r>
              <a:rPr lang="en-US" dirty="0"/>
              <a:t>Any actual or threatened </a:t>
            </a:r>
            <a:r>
              <a:rPr lang="en-US" dirty="0" smtClean="0"/>
              <a:t>retaliation should                          </a:t>
            </a:r>
            <a:r>
              <a:rPr lang="en-US" dirty="0"/>
              <a:t>be reported </a:t>
            </a:r>
            <a:r>
              <a:rPr lang="en-US" dirty="0" smtClean="0"/>
              <a:t>as non-compliant conduct.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7170" name="Picture 2" descr="C:\Users\lhoffman\AppData\Local\Microsoft\Windows\Temporary Internet Files\Content.IE5\53D0M2ER\MC9003836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421912"/>
            <a:ext cx="177007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7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240E81-E05E-483F-8A90-2512C058C8C1}" type="slidenum">
              <a:rPr lang="en-US" smtClean="0">
                <a:solidFill>
                  <a:srgbClr val="08679A"/>
                </a:solidFill>
              </a:rPr>
              <a:pPr eaLnBrk="1" hangingPunct="1"/>
              <a:t>3</a:t>
            </a:fld>
            <a:endParaRPr lang="en-US" dirty="0" smtClean="0">
              <a:solidFill>
                <a:srgbClr val="08679A"/>
              </a:solidFill>
            </a:endParaRPr>
          </a:p>
        </p:txBody>
      </p:sp>
      <p:sp>
        <p:nvSpPr>
          <p:cNvPr id="6147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Presenter:  J. Zoë Beckerman, Esq.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438400" y="914400"/>
            <a:ext cx="6553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08679A"/>
              </a:buClr>
              <a:buFontTx/>
              <a:buChar char="•"/>
            </a:pPr>
            <a:r>
              <a:rPr lang="en-US" sz="2000" dirty="0">
                <a:latin typeface="Century Gothic" pitchFamily="34" charset="0"/>
              </a:rPr>
              <a:t>Partner at Feldesman Tucker Leifer Fidell LLP</a:t>
            </a:r>
            <a:r>
              <a:rPr lang="en-US" sz="2000" b="1" dirty="0">
                <a:latin typeface="Century Gothic" pitchFamily="34" charset="0"/>
              </a:rPr>
              <a:t> </a:t>
            </a:r>
          </a:p>
          <a:p>
            <a:pPr marL="1085850" lvl="2" indent="-228600">
              <a:spcBef>
                <a:spcPct val="20000"/>
              </a:spcBef>
              <a:buClr>
                <a:srgbClr val="08679A"/>
              </a:buClr>
              <a:buFontTx/>
              <a:buChar char="•"/>
            </a:pPr>
            <a:r>
              <a:rPr lang="en-US" sz="2000" dirty="0">
                <a:latin typeface="Century Gothic" pitchFamily="34" charset="0"/>
              </a:rPr>
              <a:t>Focusing on Head Start and Federal Grants Law</a:t>
            </a:r>
          </a:p>
          <a:p>
            <a:pPr marL="742950" lvl="1" indent="-285750">
              <a:spcBef>
                <a:spcPct val="20000"/>
              </a:spcBef>
              <a:buClr>
                <a:srgbClr val="08679A"/>
              </a:buClr>
              <a:buFontTx/>
              <a:buChar char="•"/>
            </a:pPr>
            <a:r>
              <a:rPr lang="en-US" sz="2000" dirty="0">
                <a:latin typeface="Century Gothic" pitchFamily="34" charset="0"/>
              </a:rPr>
              <a:t>Managing Principal of FT Solutions LLC</a:t>
            </a:r>
          </a:p>
          <a:p>
            <a:pPr marL="1085850" lvl="2" indent="-228600">
              <a:spcBef>
                <a:spcPct val="20000"/>
              </a:spcBef>
              <a:buClr>
                <a:srgbClr val="08679A"/>
              </a:buClr>
              <a:buFontTx/>
              <a:buChar char="•"/>
            </a:pPr>
            <a:r>
              <a:rPr lang="en-US" sz="2000" dirty="0">
                <a:latin typeface="Century Gothic" pitchFamily="34" charset="0"/>
              </a:rPr>
              <a:t>Consulting arm of FTLF that provides management and consulting services to federal grantees</a:t>
            </a:r>
          </a:p>
          <a:p>
            <a:pPr marL="742950" lvl="1" indent="-285750">
              <a:spcBef>
                <a:spcPct val="20000"/>
              </a:spcBef>
              <a:buClr>
                <a:srgbClr val="08679A"/>
              </a:buClr>
              <a:buFontTx/>
              <a:buChar char="•"/>
            </a:pPr>
            <a:r>
              <a:rPr lang="en-US" sz="2000" dirty="0">
                <a:latin typeface="Century Gothic" pitchFamily="34" charset="0"/>
              </a:rPr>
              <a:t>Has counseled associations and many Head Start programs across the country on legal, regulatory compliance and government affairs matters</a:t>
            </a:r>
          </a:p>
          <a:p>
            <a:pPr marL="1085850" lvl="2" indent="-228600">
              <a:spcBef>
                <a:spcPct val="20000"/>
              </a:spcBef>
              <a:buClr>
                <a:srgbClr val="08679A"/>
              </a:buClr>
              <a:buFontTx/>
              <a:buChar char="•"/>
            </a:pPr>
            <a:r>
              <a:rPr lang="en-US" sz="2000" dirty="0">
                <a:latin typeface="Century Gothic" pitchFamily="34" charset="0"/>
              </a:rPr>
              <a:t>Assists programs in variety of matters including clearing monitoring findings</a:t>
            </a:r>
          </a:p>
          <a:p>
            <a:pPr marL="742950" lvl="1" indent="-285750">
              <a:spcBef>
                <a:spcPct val="20000"/>
              </a:spcBef>
              <a:buClr>
                <a:srgbClr val="08679A"/>
              </a:buClr>
              <a:buFontTx/>
              <a:buChar char="•"/>
            </a:pPr>
            <a:r>
              <a:rPr lang="en-US" sz="2000" dirty="0">
                <a:latin typeface="Century Gothic" pitchFamily="34" charset="0"/>
              </a:rPr>
              <a:t>zbeckerman@ftlf.com; telephone 202.466.8960</a:t>
            </a:r>
          </a:p>
        </p:txBody>
      </p:sp>
      <p:pic>
        <p:nvPicPr>
          <p:cNvPr id="614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57400"/>
            <a:ext cx="1676400" cy="2514600"/>
          </a:xfrm>
          <a:noFill/>
        </p:spPr>
      </p:pic>
    </p:spTree>
    <p:extLst>
      <p:ext uri="{BB962C8B-B14F-4D97-AF65-F5344CB8AC3E}">
        <p14:creationId xmlns:p14="http://schemas.microsoft.com/office/powerpoint/2010/main" val="15750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Internal Reporting Systems</a:t>
            </a:r>
            <a:endParaRPr 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who should receive reports of potential non-compliance.</a:t>
            </a:r>
          </a:p>
          <a:p>
            <a:r>
              <a:rPr lang="en-US" dirty="0" smtClean="0"/>
              <a:t>Methods for receiving reports of potential non-compliance.</a:t>
            </a:r>
          </a:p>
          <a:p>
            <a:pPr lvl="1"/>
            <a:r>
              <a:rPr lang="en-US" dirty="0" smtClean="0"/>
              <a:t>Anonymous methods:</a:t>
            </a:r>
          </a:p>
          <a:p>
            <a:pPr lvl="2"/>
            <a:r>
              <a:rPr lang="en-US" dirty="0" smtClean="0"/>
              <a:t>Drop-box</a:t>
            </a:r>
          </a:p>
          <a:p>
            <a:pPr lvl="2"/>
            <a:r>
              <a:rPr lang="en-US" dirty="0" smtClean="0"/>
              <a:t>Hotline</a:t>
            </a:r>
          </a:p>
          <a:p>
            <a:pPr lvl="2"/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Non-anonymous methods:</a:t>
            </a:r>
          </a:p>
          <a:p>
            <a:pPr lvl="2"/>
            <a:r>
              <a:rPr lang="en-US" dirty="0" smtClean="0"/>
              <a:t>Open door policy</a:t>
            </a:r>
          </a:p>
          <a:p>
            <a:pPr lvl="2"/>
            <a:r>
              <a:rPr lang="en-US" dirty="0" smtClean="0"/>
              <a:t>Posting of compliance officer phone number</a:t>
            </a:r>
          </a:p>
          <a:p>
            <a:pPr lvl="1"/>
            <a:r>
              <a:rPr lang="en-US" dirty="0" smtClean="0"/>
              <a:t>Encourage alternatives to email.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8EBC-1C10-4B79-AB5B-15534DC7F1FA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122" name="Picture 2" descr="C:\Users\lhoffman\AppData\Local\Microsoft\Windows\Temporary Internet Files\Content.IE5\KNI1KVF2\MC9000787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417197" cy="286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3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Documenting Internal Reports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2340" name="Picture 4" descr="j014948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35" y="1524000"/>
            <a:ext cx="3308774" cy="3191871"/>
          </a:xfrm>
        </p:spPr>
      </p:pic>
      <p:sp>
        <p:nvSpPr>
          <p:cNvPr id="142339" name="Rectangle 3"/>
          <p:cNvSpPr>
            <a:spLocks noGrp="1" noChangeArrowheads="1"/>
          </p:cNvSpPr>
          <p:nvPr>
            <p:ph sz="half" idx="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lvl="1"/>
            <a:endParaRPr lang="en-US" sz="3200" dirty="0" smtClean="0">
              <a:latin typeface="+mj-lt"/>
              <a:cs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dirty="0" smtClean="0">
                <a:latin typeface="+mj-lt"/>
                <a:cs typeface="Calibri" pitchFamily="34" charset="0"/>
              </a:rPr>
              <a:t>Document </a:t>
            </a:r>
            <a:r>
              <a:rPr lang="en-US" sz="3200" dirty="0">
                <a:latin typeface="+mj-lt"/>
                <a:cs typeface="Calibri" pitchFamily="34" charset="0"/>
              </a:rPr>
              <a:t>all reports and action taken in </a:t>
            </a:r>
            <a:r>
              <a:rPr lang="en-US" sz="3200" dirty="0" smtClean="0">
                <a:latin typeface="+mj-lt"/>
                <a:cs typeface="Calibri" pitchFamily="34" charset="0"/>
              </a:rPr>
              <a:t>response.</a:t>
            </a:r>
            <a:endParaRPr lang="en-US" sz="3200" dirty="0">
              <a:latin typeface="+mj-lt"/>
              <a:cs typeface="Calibri" pitchFamily="34" charset="0"/>
            </a:endParaRPr>
          </a:p>
          <a:p>
            <a:pPr lvl="1">
              <a:buFont typeface="Wingdings" pitchFamily="2" charset="2"/>
              <a:buNone/>
            </a:pPr>
            <a:endParaRPr lang="en-US" sz="3200" dirty="0">
              <a:latin typeface="+mj-lt"/>
              <a:cs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3200" dirty="0">
                <a:latin typeface="+mj-lt"/>
                <a:cs typeface="Calibri" pitchFamily="34" charset="0"/>
              </a:rPr>
              <a:t>Maintain log of </a:t>
            </a:r>
            <a:r>
              <a:rPr lang="en-US" sz="3200" dirty="0" smtClean="0">
                <a:latin typeface="+mj-lt"/>
                <a:cs typeface="Calibri" pitchFamily="34" charset="0"/>
              </a:rPr>
              <a:t>reports.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4175125" y="59340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0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ea typeface="ＭＳ Ｐゴシック" pitchFamily="66" charset="-128"/>
              </a:rPr>
              <a:t>(4) Monitoring </a:t>
            </a:r>
            <a:r>
              <a:rPr lang="en-US" dirty="0">
                <a:ea typeface="ＭＳ Ｐゴシック" pitchFamily="66" charset="-128"/>
              </a:rPr>
              <a:t>and </a:t>
            </a:r>
            <a:r>
              <a:rPr lang="en-US" dirty="0" smtClean="0">
                <a:ea typeface="ＭＳ Ｐゴシック" pitchFamily="66" charset="-128"/>
              </a:rPr>
              <a:t>Auditing</a:t>
            </a:r>
            <a:endParaRPr 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Monitoring v. Auditing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/>
              <a:t>An </a:t>
            </a:r>
            <a:r>
              <a:rPr lang="en-US" b="1" dirty="0"/>
              <a:t>audit</a:t>
            </a:r>
            <a:r>
              <a:rPr lang="en-US" dirty="0"/>
              <a:t> is an organization’s retroactive assessment of compliance with applicable legal </a:t>
            </a:r>
            <a:r>
              <a:rPr lang="en-US" dirty="0" smtClean="0"/>
              <a:t>requirements.</a:t>
            </a:r>
            <a:endParaRPr lang="en-US" dirty="0"/>
          </a:p>
          <a:p>
            <a:pPr lvl="2" eaLnBrk="1" hangingPunct="1">
              <a:spcBef>
                <a:spcPct val="0"/>
              </a:spcBef>
            </a:pPr>
            <a:r>
              <a:rPr lang="en-US" dirty="0"/>
              <a:t>An internal audit or self-audit is an organization’s objective assessment, performed by internal staff or at their direction, with results not reported outside the </a:t>
            </a:r>
            <a:r>
              <a:rPr lang="en-US" dirty="0" smtClean="0"/>
              <a:t>organization.</a:t>
            </a:r>
            <a:endParaRPr lang="en-US" dirty="0"/>
          </a:p>
          <a:p>
            <a:pPr lvl="1" eaLnBrk="1" hangingPunct="1">
              <a:spcBef>
                <a:spcPct val="0"/>
              </a:spcBef>
            </a:pPr>
            <a:r>
              <a:rPr lang="en-US" b="1" dirty="0"/>
              <a:t>Monitoring</a:t>
            </a:r>
            <a:r>
              <a:rPr lang="en-US" dirty="0"/>
              <a:t> is a “real-time” assessment of whether on-going activities or operations are in compliance with applicable legal </a:t>
            </a:r>
            <a:r>
              <a:rPr lang="en-US" dirty="0" smtClean="0"/>
              <a:t>requirements.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ea typeface="ＭＳ Ｐゴシック" pitchFamily="66" charset="-128"/>
              </a:rPr>
              <a:t>Monitoring </a:t>
            </a:r>
            <a:r>
              <a:rPr lang="en-US" dirty="0">
                <a:ea typeface="ＭＳ Ｐゴシック" pitchFamily="66" charset="-128"/>
              </a:rPr>
              <a:t>and </a:t>
            </a:r>
            <a:r>
              <a:rPr lang="en-US" dirty="0" smtClean="0">
                <a:ea typeface="ＭＳ Ｐゴシック" pitchFamily="66" charset="-128"/>
              </a:rPr>
              <a:t>Auditing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dirty="0">
                <a:ea typeface="ＭＳ Ｐゴシック" pitchFamily="66" charset="-128"/>
              </a:rPr>
              <a:t>Key </a:t>
            </a:r>
            <a:r>
              <a:rPr lang="en-US" dirty="0" smtClean="0">
                <a:ea typeface="ＭＳ Ｐゴシック" pitchFamily="66" charset="-128"/>
              </a:rPr>
              <a:t>steps </a:t>
            </a:r>
            <a:r>
              <a:rPr lang="en-US" dirty="0">
                <a:ea typeface="ＭＳ Ｐゴシック" pitchFamily="66" charset="-128"/>
              </a:rPr>
              <a:t>in </a:t>
            </a:r>
            <a:r>
              <a:rPr lang="en-US" dirty="0" smtClean="0">
                <a:ea typeface="ＭＳ Ｐゴシック" pitchFamily="66" charset="-128"/>
              </a:rPr>
              <a:t>building </a:t>
            </a:r>
            <a:r>
              <a:rPr lang="en-US" dirty="0">
                <a:ea typeface="ＭＳ Ｐゴシック" pitchFamily="66" charset="-128"/>
              </a:rPr>
              <a:t>an </a:t>
            </a:r>
            <a:r>
              <a:rPr lang="en-US" dirty="0" smtClean="0">
                <a:ea typeface="ＭＳ Ｐゴシック" pitchFamily="66" charset="-128"/>
              </a:rPr>
              <a:t>internal audit:</a:t>
            </a:r>
            <a:endParaRPr lang="en-US" dirty="0">
              <a:ea typeface="ＭＳ Ｐゴシック" pitchFamily="66" charset="-128"/>
            </a:endParaRPr>
          </a:p>
          <a:p>
            <a:pPr marL="914400" lvl="1" indent="-51435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ea typeface="ＭＳ Ｐゴシック" pitchFamily="66" charset="-128"/>
              </a:rPr>
              <a:t>Determine the scope of the audit</a:t>
            </a:r>
          </a:p>
          <a:p>
            <a:pPr marL="914400" lvl="1" indent="-51435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ea typeface="ＭＳ Ｐゴシック" pitchFamily="66" charset="-128"/>
              </a:rPr>
              <a:t>Create an audit plan</a:t>
            </a:r>
          </a:p>
          <a:p>
            <a:pPr marL="1201738" lvl="2" indent="-457200">
              <a:lnSpc>
                <a:spcPct val="110000"/>
              </a:lnSpc>
              <a:buFont typeface="Wingdings" pitchFamily="2" charset="2"/>
              <a:buChar char="q"/>
            </a:pPr>
            <a:r>
              <a:rPr lang="en-US" dirty="0" smtClean="0"/>
              <a:t>Methodology</a:t>
            </a:r>
          </a:p>
          <a:p>
            <a:pPr marL="1201738" lvl="2" indent="-457200">
              <a:lnSpc>
                <a:spcPct val="110000"/>
              </a:lnSpc>
              <a:buFont typeface="Wingdings" pitchFamily="2" charset="2"/>
              <a:buChar char="q"/>
            </a:pPr>
            <a:r>
              <a:rPr lang="en-US" dirty="0" smtClean="0"/>
              <a:t>Standard</a:t>
            </a:r>
          </a:p>
          <a:p>
            <a:pPr marL="1201738" lvl="2" indent="-457200">
              <a:lnSpc>
                <a:spcPct val="110000"/>
              </a:lnSpc>
              <a:buFont typeface="Wingdings" pitchFamily="2" charset="2"/>
              <a:buChar char="q"/>
            </a:pPr>
            <a:r>
              <a:rPr lang="en-US" dirty="0" smtClean="0"/>
              <a:t>Select Data</a:t>
            </a:r>
          </a:p>
          <a:p>
            <a:pPr marL="914400" lvl="1" indent="-51435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ea typeface="ＭＳ Ｐゴシック" pitchFamily="66" charset="-128"/>
              </a:rPr>
              <a:t>Gather information</a:t>
            </a:r>
          </a:p>
          <a:p>
            <a:pPr marL="914400" lvl="1" indent="-51435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ea typeface="ＭＳ Ｐゴシック" pitchFamily="66" charset="-128"/>
              </a:rPr>
              <a:t>Tabulate results</a:t>
            </a:r>
          </a:p>
          <a:p>
            <a:pPr marL="914400" lvl="1" indent="-51435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ea typeface="ＭＳ Ｐゴシック" pitchFamily="66" charset="-128"/>
              </a:rPr>
              <a:t>Recommend changes (if any)</a:t>
            </a:r>
          </a:p>
          <a:p>
            <a:pPr marL="914400" lvl="1" indent="-51435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ea typeface="ＭＳ Ｐゴシック" pitchFamily="66" charset="-128"/>
              </a:rPr>
              <a:t>Follow-up and re-audit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13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Monitoring and Auditing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Tips for conducting audits: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Obtain buy-in from top management and Board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Be aware of timing of audit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Select auditing team carefully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Put together a written audit plan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Keep management’s endorsement visible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Be transparent in everything you do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Utilize the resources and support of other staff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Review audit findings with audited department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Adopt an approach that is reasonable in scope and will not diminish support for the compliance program</a:t>
            </a:r>
          </a:p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8EBC-1C10-4B79-AB5B-15534DC7F1FA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8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>
                <a:ea typeface="ＭＳ Ｐゴシック" pitchFamily="66" charset="-128"/>
              </a:rPr>
              <a:t>(5) Training </a:t>
            </a:r>
            <a:r>
              <a:rPr lang="en-US" dirty="0">
                <a:ea typeface="ＭＳ Ｐゴシック" pitchFamily="66" charset="-128"/>
              </a:rPr>
              <a:t>and </a:t>
            </a:r>
            <a:r>
              <a:rPr lang="en-US" dirty="0" smtClean="0">
                <a:ea typeface="ＭＳ Ｐゴシック" pitchFamily="66" charset="-128"/>
              </a:rPr>
              <a:t>Education</a:t>
            </a:r>
            <a:endParaRPr 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ea typeface="ＭＳ Ｐゴシック" pitchFamily="66" charset="-128"/>
              </a:rPr>
              <a:t>Need not be formal, classroom-style </a:t>
            </a:r>
            <a:r>
              <a:rPr lang="en-US" dirty="0" smtClean="0">
                <a:ea typeface="ＭＳ Ｐゴシック" pitchFamily="66" charset="-128"/>
              </a:rPr>
              <a:t>training. </a:t>
            </a:r>
            <a:endParaRPr lang="en-US" dirty="0">
              <a:ea typeface="ＭＳ Ｐゴシック" pitchFamily="66" charset="-128"/>
            </a:endParaRPr>
          </a:p>
          <a:p>
            <a:pPr>
              <a:spcBef>
                <a:spcPct val="0"/>
              </a:spcBef>
            </a:pPr>
            <a:r>
              <a:rPr lang="en-US" dirty="0">
                <a:ea typeface="ＭＳ Ｐゴシック" pitchFamily="66" charset="-128"/>
              </a:rPr>
              <a:t>Standard: effective </a:t>
            </a:r>
            <a:r>
              <a:rPr lang="en-US" dirty="0" smtClean="0">
                <a:ea typeface="ＭＳ Ｐゴシック" pitchFamily="66" charset="-128"/>
              </a:rPr>
              <a:t>communication!</a:t>
            </a:r>
            <a:endParaRPr lang="en-US" dirty="0">
              <a:ea typeface="ＭＳ Ｐゴシック" pitchFamily="66" charset="-128"/>
            </a:endParaRPr>
          </a:p>
          <a:p>
            <a:pPr>
              <a:spcBef>
                <a:spcPct val="0"/>
              </a:spcBef>
            </a:pPr>
            <a:r>
              <a:rPr lang="en-US" dirty="0">
                <a:ea typeface="ＭＳ Ｐゴシック" pitchFamily="66" charset="-128"/>
              </a:rPr>
              <a:t>Can offer:</a:t>
            </a:r>
          </a:p>
          <a:p>
            <a:pPr lvl="1">
              <a:spcBef>
                <a:spcPct val="0"/>
              </a:spcBef>
            </a:pPr>
            <a:r>
              <a:rPr lang="en-US" sz="3000" dirty="0">
                <a:ea typeface="ＭＳ Ｐゴシック" pitchFamily="66" charset="-128"/>
              </a:rPr>
              <a:t>In-person sessions</a:t>
            </a:r>
          </a:p>
          <a:p>
            <a:pPr lvl="1">
              <a:spcBef>
                <a:spcPct val="0"/>
              </a:spcBef>
            </a:pPr>
            <a:r>
              <a:rPr lang="en-US" sz="3000" dirty="0">
                <a:ea typeface="ＭＳ Ｐゴシック" pitchFamily="66" charset="-128"/>
              </a:rPr>
              <a:t>Newsletters</a:t>
            </a:r>
          </a:p>
          <a:p>
            <a:pPr lvl="1">
              <a:spcBef>
                <a:spcPct val="0"/>
              </a:spcBef>
            </a:pPr>
            <a:r>
              <a:rPr lang="en-US" sz="3000" dirty="0">
                <a:ea typeface="ＭＳ Ｐゴシック" pitchFamily="66" charset="-128"/>
              </a:rPr>
              <a:t>Office bulletin </a:t>
            </a:r>
            <a:r>
              <a:rPr lang="en-US" sz="3000" dirty="0" smtClean="0">
                <a:ea typeface="ＭＳ Ｐゴシック" pitchFamily="66" charset="-128"/>
              </a:rPr>
              <a:t>board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ＭＳ Ｐゴシック" pitchFamily="66" charset="-128"/>
              </a:rPr>
              <a:t>Can be general or specific.</a:t>
            </a:r>
            <a:endParaRPr lang="en-US" sz="3600" dirty="0" smtClean="0">
              <a:ea typeface="ＭＳ Ｐゴシック" pitchFamily="66" charset="-128"/>
            </a:endParaRPr>
          </a:p>
          <a:p>
            <a:pPr lvl="1">
              <a:spcBef>
                <a:spcPct val="0"/>
              </a:spcBef>
            </a:pPr>
            <a:r>
              <a:rPr lang="en-US" sz="3000" dirty="0" smtClean="0">
                <a:ea typeface="ＭＳ Ｐゴシック" pitchFamily="66" charset="-128"/>
              </a:rPr>
              <a:t>General: New hires, department-based functions. </a:t>
            </a:r>
          </a:p>
          <a:p>
            <a:pPr lvl="1">
              <a:spcBef>
                <a:spcPct val="0"/>
              </a:spcBef>
            </a:pPr>
            <a:r>
              <a:rPr lang="en-US" sz="3000" dirty="0" smtClean="0">
                <a:ea typeface="ＭＳ Ｐゴシック" pitchFamily="66" charset="-128"/>
              </a:rPr>
              <a:t>Specific: Corrective action, new policies</a:t>
            </a:r>
            <a:r>
              <a:rPr lang="en-US" dirty="0" smtClean="0">
                <a:ea typeface="ＭＳ Ｐゴシック" pitchFamily="66" charset="-128"/>
              </a:rPr>
              <a:t>. </a:t>
            </a:r>
          </a:p>
          <a:p>
            <a:pPr>
              <a:spcBef>
                <a:spcPct val="0"/>
              </a:spcBef>
            </a:pPr>
            <a:endParaRPr lang="en-US" sz="3600" dirty="0">
              <a:ea typeface="ＭＳ Ｐゴシック" pitchFamily="66" charset="-128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6" name="Picture 3" descr="BD0664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1336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8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Training</a:t>
            </a: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1"/>
            <a:ext cx="9144000" cy="543163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May be conducted by CO or third party.</a:t>
            </a:r>
          </a:p>
          <a:p>
            <a:r>
              <a:rPr lang="en-US" sz="3300" dirty="0" smtClean="0"/>
              <a:t>General </a:t>
            </a:r>
            <a:r>
              <a:rPr lang="en-US" sz="3300" dirty="0"/>
              <a:t>c</a:t>
            </a:r>
            <a:r>
              <a:rPr lang="en-US" sz="3300" dirty="0" smtClean="0"/>
              <a:t>ompliance </a:t>
            </a:r>
            <a:r>
              <a:rPr lang="en-US" sz="3300" dirty="0"/>
              <a:t>t</a:t>
            </a:r>
            <a:r>
              <a:rPr lang="en-US" sz="3300" dirty="0" smtClean="0"/>
              <a:t>raining content:</a:t>
            </a:r>
          </a:p>
          <a:p>
            <a:pPr lvl="1"/>
            <a:r>
              <a:rPr lang="en-US" dirty="0" smtClean="0"/>
              <a:t>Operation and importance of program.</a:t>
            </a:r>
          </a:p>
          <a:p>
            <a:pPr lvl="1"/>
            <a:r>
              <a:rPr lang="en-US" dirty="0" smtClean="0"/>
              <a:t>Benefits to provider, patients, and community.</a:t>
            </a:r>
          </a:p>
          <a:p>
            <a:pPr lvl="1"/>
            <a:r>
              <a:rPr lang="en-US" dirty="0" smtClean="0"/>
              <a:t>Role of each individual in compliance program operation.</a:t>
            </a:r>
          </a:p>
          <a:p>
            <a:pPr lvl="1"/>
            <a:r>
              <a:rPr lang="en-US" dirty="0" smtClean="0"/>
              <a:t>Standards of conduct.</a:t>
            </a:r>
          </a:p>
          <a:p>
            <a:pPr lvl="1"/>
            <a:r>
              <a:rPr lang="en-US" dirty="0" smtClean="0"/>
              <a:t>Consequences of violating standards and procedures, including potential civil and criminal liability.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4327525" y="60102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5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Specialized Training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Staff also should receive training on risk areas specific to their job functions.</a:t>
            </a:r>
          </a:p>
          <a:p>
            <a:pPr lvl="1"/>
            <a:r>
              <a:rPr lang="en-US" dirty="0"/>
              <a:t>Claim development and submission:</a:t>
            </a:r>
          </a:p>
          <a:p>
            <a:pPr lvl="2"/>
            <a:r>
              <a:rPr lang="en-US" dirty="0" smtClean="0"/>
              <a:t>Coding and billing standards and procedures</a:t>
            </a:r>
          </a:p>
          <a:p>
            <a:pPr lvl="2"/>
            <a:r>
              <a:rPr lang="en-US" dirty="0" smtClean="0"/>
              <a:t>Proper documentation of services rendered</a:t>
            </a:r>
          </a:p>
          <a:p>
            <a:pPr lvl="2"/>
            <a:r>
              <a:rPr lang="en-US" dirty="0" smtClean="0"/>
              <a:t>Government and private payor program requirements</a:t>
            </a:r>
          </a:p>
          <a:p>
            <a:pPr lvl="2"/>
            <a:r>
              <a:rPr lang="en-US" dirty="0" smtClean="0"/>
              <a:t>Relevant fraud and abuse statutes and regulations</a:t>
            </a:r>
          </a:p>
          <a:p>
            <a:pPr lvl="3"/>
            <a:r>
              <a:rPr lang="en-US" sz="2200" dirty="0" smtClean="0"/>
              <a:t>Legal sanctions for submitting deliberately/recklessly false claims</a:t>
            </a:r>
          </a:p>
          <a:p>
            <a:pPr lvl="1"/>
            <a:r>
              <a:rPr lang="en-US" dirty="0" smtClean="0"/>
              <a:t>Procurement requirements</a:t>
            </a:r>
          </a:p>
          <a:p>
            <a:pPr lvl="1"/>
            <a:r>
              <a:rPr lang="en-US" dirty="0" smtClean="0"/>
              <a:t>Grant reporting requirements</a:t>
            </a:r>
          </a:p>
          <a:p>
            <a:pPr lvl="1"/>
            <a:r>
              <a:rPr lang="en-US" dirty="0" smtClean="0"/>
              <a:t>Other specialized topics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3641725" y="58578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6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(6) Responding to Detected Issues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is key! </a:t>
            </a:r>
          </a:p>
          <a:p>
            <a:r>
              <a:rPr lang="en-US" dirty="0" smtClean="0"/>
              <a:t>Do you have systems in place to:</a:t>
            </a:r>
          </a:p>
          <a:p>
            <a:pPr lvl="1"/>
            <a:r>
              <a:rPr lang="en-US" dirty="0" smtClean="0"/>
              <a:t>Investigate potential compliance problems;</a:t>
            </a:r>
          </a:p>
          <a:p>
            <a:pPr lvl="1"/>
            <a:r>
              <a:rPr lang="en-US" dirty="0" smtClean="0"/>
              <a:t>Respond to compliance problems as identified in the course of monitoring and audits; </a:t>
            </a:r>
          </a:p>
          <a:p>
            <a:pPr lvl="1"/>
            <a:r>
              <a:rPr lang="en-US" dirty="0" smtClean="0"/>
              <a:t>Correct such problems promptly and thoroughly and implementing procedures, policies, and systems as necessary to reduce the potential for recurrence; and </a:t>
            </a:r>
          </a:p>
          <a:p>
            <a:pPr lvl="1"/>
            <a:r>
              <a:rPr lang="en-US" dirty="0" smtClean="0"/>
              <a:t>Identifying and reporting compliance issues to HRSA.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8EBC-1C10-4B79-AB5B-15534DC7F1FA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95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Responding to Detected Issues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Compliance Investigations</a:t>
            </a:r>
          </a:p>
          <a:p>
            <a:pPr lvl="1"/>
            <a:r>
              <a:rPr lang="en-US" dirty="0" smtClean="0"/>
              <a:t>Compliance officer must promptly investigate suspected non-compliance.</a:t>
            </a:r>
          </a:p>
          <a:p>
            <a:pPr lvl="1"/>
            <a:r>
              <a:rPr lang="en-US" dirty="0" smtClean="0"/>
              <a:t>Appropriate investigatory methods include: </a:t>
            </a:r>
          </a:p>
          <a:p>
            <a:pPr lvl="2"/>
            <a:r>
              <a:rPr lang="en-US" dirty="0" smtClean="0"/>
              <a:t>Interviews with employees and management</a:t>
            </a:r>
          </a:p>
          <a:p>
            <a:pPr lvl="2"/>
            <a:r>
              <a:rPr lang="en-US" dirty="0" smtClean="0"/>
              <a:t>Document review (including P&amp;Ps!)</a:t>
            </a:r>
          </a:p>
          <a:p>
            <a:pPr lvl="1"/>
            <a:r>
              <a:rPr lang="en-US" dirty="0" smtClean="0"/>
              <a:t>Engage legal counsel, outside auditors, or experts to assist as appropriate. </a:t>
            </a:r>
          </a:p>
          <a:p>
            <a:pPr lvl="2"/>
            <a:r>
              <a:rPr lang="en-US" dirty="0" smtClean="0"/>
              <a:t>Consider confidentiality concerns.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8EBC-1C10-4B79-AB5B-15534DC7F1FA}" type="slidenum">
              <a:rPr lang="en-US" smtClean="0"/>
              <a:pPr/>
              <a:t>39</a:t>
            </a:fld>
            <a:endParaRPr lang="en-US" dirty="0"/>
          </a:p>
        </p:txBody>
      </p:sp>
      <p:pic>
        <p:nvPicPr>
          <p:cNvPr id="8194" name="Picture 2" descr="C:\Users\lhoffman\AppData\Local\Microsoft\Windows\Temporary Internet Files\Content.IE5\8UT8HPRQ\MC9004316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8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1153EE1-6220-4E2D-84F0-AC4FC3DEA38B}" type="slidenum">
              <a:rPr lang="en-US" sz="1400">
                <a:solidFill>
                  <a:srgbClr val="08679A"/>
                </a:solidFill>
              </a:rPr>
              <a:pPr eaLnBrk="1" hangingPunct="1"/>
              <a:t>4</a:t>
            </a:fld>
            <a:endParaRPr lang="en-US" sz="1400" dirty="0">
              <a:solidFill>
                <a:srgbClr val="08679A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This presentation has been prepared by the attorneys of Feldesman Tucker Leifer Fidell LLP.  The opinions expressed in these materials are solely their views.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materials are being issued with the understanding that the authors are not engaged in rendering legal or other professional services.  </a:t>
            </a:r>
            <a:r>
              <a:rPr lang="en-US" sz="2800" dirty="0" smtClean="0">
                <a:solidFill>
                  <a:schemeClr val="hlink"/>
                </a:solidFill>
              </a:rPr>
              <a:t>If legal advice or other expert assistance is required, the services of a competent professional should be sought. 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Disclaimer</a:t>
            </a:r>
          </a:p>
        </p:txBody>
      </p:sp>
    </p:spTree>
    <p:extLst>
      <p:ext uri="{BB962C8B-B14F-4D97-AF65-F5344CB8AC3E}">
        <p14:creationId xmlns:p14="http://schemas.microsoft.com/office/powerpoint/2010/main" val="32744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dirty="0" smtClean="0">
                <a:ea typeface="ＭＳ Ｐゴシック" pitchFamily="66" charset="-128"/>
              </a:rPr>
              <a:t>(7) Disciplinary Standards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2188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a typeface="ＭＳ Ｐゴシック" pitchFamily="66" charset="-128"/>
              </a:rPr>
              <a:t>Set forth standards of conduct in policies applicable to Board, employees, contractors, etc.</a:t>
            </a:r>
          </a:p>
          <a:p>
            <a:r>
              <a:rPr lang="en-US" sz="2800" dirty="0" smtClean="0">
                <a:ea typeface="ＭＳ Ｐゴシック" pitchFamily="66" charset="-128"/>
              </a:rPr>
              <a:t>State your commitment to enforcing applicable standards.</a:t>
            </a:r>
          </a:p>
          <a:p>
            <a:r>
              <a:rPr lang="en-US" sz="2800" dirty="0" smtClean="0">
                <a:ea typeface="ＭＳ Ｐゴシック" pitchFamily="66" charset="-128"/>
              </a:rPr>
              <a:t>Include disciplinary actions that may be imposed as a result of illegal/unethical conduct.</a:t>
            </a:r>
          </a:p>
          <a:p>
            <a:r>
              <a:rPr lang="en-US" sz="2800" dirty="0" smtClean="0">
                <a:ea typeface="ＭＳ Ｐゴシック" pitchFamily="66" charset="-128"/>
              </a:rPr>
              <a:t>Establish </a:t>
            </a:r>
            <a:r>
              <a:rPr lang="en-US" sz="2800" dirty="0">
                <a:ea typeface="ＭＳ Ｐゴシック" pitchFamily="66" charset="-128"/>
              </a:rPr>
              <a:t>procedures for disciplining individuals who violate law/applicable </a:t>
            </a:r>
            <a:r>
              <a:rPr lang="en-US" sz="2800" dirty="0" smtClean="0">
                <a:ea typeface="ＭＳ Ｐゴシック" pitchFamily="66" charset="-128"/>
              </a:rPr>
              <a:t>standards.</a:t>
            </a:r>
            <a:endParaRPr lang="en-US" sz="2800" dirty="0">
              <a:ea typeface="ＭＳ Ｐゴシック" pitchFamily="66" charset="-128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If I Break the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Consequences at work</a:t>
            </a:r>
          </a:p>
          <a:p>
            <a:pPr lvl="1"/>
            <a:r>
              <a:rPr lang="en-US" dirty="0" smtClean="0"/>
              <a:t>Verbal warnings or written reprimands</a:t>
            </a:r>
          </a:p>
          <a:p>
            <a:pPr lvl="1"/>
            <a:r>
              <a:rPr lang="en-US" dirty="0" smtClean="0"/>
              <a:t>Probation, demotion, suspension, or termination</a:t>
            </a:r>
          </a:p>
          <a:p>
            <a:pPr lvl="1"/>
            <a:r>
              <a:rPr lang="en-US" dirty="0" smtClean="0"/>
              <a:t>Referral for criminal prosecution</a:t>
            </a:r>
          </a:p>
          <a:p>
            <a:r>
              <a:rPr lang="en-US" dirty="0" smtClean="0"/>
              <a:t>Consequences imposed by the government</a:t>
            </a:r>
          </a:p>
          <a:p>
            <a:pPr lvl="1"/>
            <a:r>
              <a:rPr lang="en-US" dirty="0" smtClean="0"/>
              <a:t>Exclusion or debarment</a:t>
            </a:r>
          </a:p>
          <a:p>
            <a:pPr lvl="1"/>
            <a:r>
              <a:rPr lang="en-US" dirty="0" smtClean="0"/>
              <a:t>Loss of license </a:t>
            </a:r>
          </a:p>
          <a:p>
            <a:pPr lvl="1"/>
            <a:r>
              <a:rPr lang="en-US" dirty="0" smtClean="0"/>
              <a:t>Fines</a:t>
            </a:r>
          </a:p>
          <a:p>
            <a:pPr lvl="1"/>
            <a:r>
              <a:rPr lang="en-US" dirty="0" smtClean="0"/>
              <a:t>Jail time</a:t>
            </a:r>
            <a:endParaRPr lang="en-US" dirty="0"/>
          </a:p>
        </p:txBody>
      </p:sp>
      <p:pic>
        <p:nvPicPr>
          <p:cNvPr id="3075" name="Picture 3" descr="C:\Users\lhoffman\AppData\Local\Microsoft\Windows\Temporary Internet Files\Content.IE5\WHCY6HTA\MP900402864[1]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660" y="3886200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72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Spread the Word</a:t>
            </a:r>
            <a:endParaRPr lang="en-US" dirty="0"/>
          </a:p>
        </p:txBody>
      </p:sp>
      <p:pic>
        <p:nvPicPr>
          <p:cNvPr id="184324" name="Picture 4" descr="PE07398_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15" y="1737888"/>
            <a:ext cx="3580646" cy="3458424"/>
          </a:xfrm>
        </p:spPr>
      </p:pic>
      <p:sp>
        <p:nvSpPr>
          <p:cNvPr id="184323" name="Rectangle 3"/>
          <p:cNvSpPr>
            <a:spLocks noGrp="1" noChangeArrowheads="1"/>
          </p:cNvSpPr>
          <p:nvPr>
            <p:ph sz="half" idx="2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en-US" dirty="0" smtClean="0">
              <a:latin typeface="+mj-lt"/>
              <a:ea typeface="ＭＳ Ｐゴシック" pitchFamily="66" charset="-128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+mj-lt"/>
                <a:ea typeface="ＭＳ Ｐゴシック" pitchFamily="66" charset="-128"/>
                <a:cs typeface="Calibri" pitchFamily="34" charset="0"/>
              </a:rPr>
              <a:t>Publicize </a:t>
            </a:r>
            <a:r>
              <a:rPr lang="en-US" dirty="0">
                <a:latin typeface="+mj-lt"/>
                <a:ea typeface="ＭＳ Ｐゴシック" pitchFamily="66" charset="-128"/>
                <a:cs typeface="Calibri" pitchFamily="34" charset="0"/>
              </a:rPr>
              <a:t>by disseminating policies and addressing in </a:t>
            </a:r>
            <a:r>
              <a:rPr lang="en-US" dirty="0" smtClean="0">
                <a:latin typeface="+mj-lt"/>
                <a:ea typeface="ＭＳ Ｐゴシック" pitchFamily="66" charset="-128"/>
                <a:cs typeface="Calibri" pitchFamily="34" charset="0"/>
              </a:rPr>
              <a:t>training.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+mj-lt"/>
                <a:ea typeface="ＭＳ Ｐゴシック" pitchFamily="66" charset="-128"/>
              </a:rPr>
              <a:t>Put them online. </a:t>
            </a:r>
            <a:endParaRPr lang="en-US" dirty="0" smtClean="0">
              <a:latin typeface="+mj-lt"/>
              <a:ea typeface="ＭＳ Ｐゴシック" pitchFamily="66" charset="-128"/>
              <a:cs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+mj-lt"/>
                <a:ea typeface="ＭＳ Ｐゴシック" pitchFamily="66" charset="-128"/>
                <a:cs typeface="Calibri" pitchFamily="34" charset="0"/>
              </a:rPr>
              <a:t>Necessary </a:t>
            </a:r>
            <a:r>
              <a:rPr lang="en-US" dirty="0">
                <a:latin typeface="+mj-lt"/>
                <a:ea typeface="ＭＳ Ｐゴシック" pitchFamily="66" charset="-128"/>
                <a:cs typeface="Calibri" pitchFamily="34" charset="0"/>
              </a:rPr>
              <a:t>to add credibility and integrity to your compliance </a:t>
            </a:r>
            <a:r>
              <a:rPr lang="en-US" dirty="0" smtClean="0">
                <a:latin typeface="+mj-lt"/>
                <a:ea typeface="ＭＳ Ｐゴシック" pitchFamily="66" charset="-128"/>
                <a:cs typeface="Calibri" pitchFamily="34" charset="0"/>
              </a:rPr>
              <a:t>program.</a:t>
            </a:r>
            <a:endParaRPr lang="en-US" dirty="0">
              <a:latin typeface="+mj-lt"/>
              <a:ea typeface="ＭＳ Ｐゴシック" pitchFamily="66" charset="-128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4479925" y="601027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1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Recap: The Seven Elements </a:t>
            </a:r>
            <a:endParaRPr lang="en-US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Designate a compliance officer.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Develop written standards and policies to implement the compliance program and govern operations.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Establish effective, clear, open lines of communication (internal reporting</a:t>
            </a:r>
            <a:r>
              <a:rPr lang="en-US" dirty="0" smtClean="0"/>
              <a:t>).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Conduct internal monitoring and regular </a:t>
            </a:r>
            <a:r>
              <a:rPr lang="en-US" dirty="0" smtClean="0"/>
              <a:t>audits.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Implement training and education programs.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Respond to detected issues.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Publicize and enforce disciplinary standards.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83E9-9CE7-4656-8103-4E391CD8EFE0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A Few Words of Advice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Become familiar with the various compliance program guidances.</a:t>
            </a:r>
          </a:p>
          <a:p>
            <a:r>
              <a:rPr lang="en-US" dirty="0" smtClean="0"/>
              <a:t>Implement a compliance program that is tailored to your organization.</a:t>
            </a:r>
          </a:p>
          <a:p>
            <a:r>
              <a:rPr lang="en-US" dirty="0" smtClean="0"/>
              <a:t>Adopt policies and procedures only after careful consideration of their relevance/usefulness.</a:t>
            </a:r>
          </a:p>
          <a:p>
            <a:r>
              <a:rPr lang="en-US" dirty="0" smtClean="0"/>
              <a:t>Consider relevant State, as well as </a:t>
            </a:r>
            <a:r>
              <a:rPr lang="en-US" dirty="0"/>
              <a:t>F</a:t>
            </a:r>
            <a:r>
              <a:rPr lang="en-US" dirty="0" smtClean="0"/>
              <a:t>ederal, laws.</a:t>
            </a:r>
          </a:p>
          <a:p>
            <a:r>
              <a:rPr lang="en-US" dirty="0" smtClean="0"/>
              <a:t>Consult with local counsel to ensure your compliance program incorporates State law requirements.</a:t>
            </a:r>
          </a:p>
          <a:p>
            <a:r>
              <a:rPr lang="en-US" dirty="0" smtClean="0"/>
              <a:t>Resolve to develop and implement a corporate compliance program for your organization.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C9FD5-C5B7-49A7-93E3-E66731C67827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79925" y="5629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66" charset="-128"/>
              </a:defRPr>
            </a:lvl9pPr>
          </a:lstStyle>
          <a:p>
            <a:pPr eaLnBrk="1" hangingPunct="1"/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09600" y="5791200"/>
            <a:ext cx="8305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en-US" sz="1400" dirty="0"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9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Helpful Websites</a:t>
            </a:r>
            <a:endParaRPr lang="en-US" sz="3200" dirty="0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Reform</a:t>
            </a:r>
          </a:p>
          <a:p>
            <a:pPr lvl="1"/>
            <a:r>
              <a:rPr lang="en-US" dirty="0" smtClean="0"/>
              <a:t>http://www.healthreform.gov/ </a:t>
            </a:r>
          </a:p>
          <a:p>
            <a:r>
              <a:rPr lang="en-US" dirty="0" smtClean="0"/>
              <a:t>Other helpful websites:</a:t>
            </a:r>
          </a:p>
          <a:p>
            <a:pPr lvl="1"/>
            <a:r>
              <a:rPr lang="en-US" dirty="0" smtClean="0"/>
              <a:t>OIG Guidances, Reports, and Publications: www.oig.hhs.gov</a:t>
            </a:r>
          </a:p>
          <a:p>
            <a:pPr lvl="1"/>
            <a:r>
              <a:rPr lang="en-US" dirty="0" smtClean="0"/>
              <a:t>Screening for suspended or excluded providers</a:t>
            </a:r>
          </a:p>
          <a:p>
            <a:pPr lvl="2"/>
            <a:r>
              <a:rPr lang="en-US" dirty="0" smtClean="0"/>
              <a:t>http://www.oig.hhs.gov/exclusions/exclusions_list.asp</a:t>
            </a:r>
          </a:p>
          <a:p>
            <a:pPr lvl="2"/>
            <a:r>
              <a:rPr lang="en-US" dirty="0" smtClean="0"/>
              <a:t>http://www.epls.gov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1143000"/>
            <a:ext cx="8686800" cy="472744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8500" indent="-1778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977900" indent="-1651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4940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1651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1651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1651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1651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1651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algn="ctr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Laura G. Hoffman, Esq.</a:t>
            </a:r>
          </a:p>
          <a:p>
            <a:pPr marL="0" algn="ctr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J. Zoë Beckerman, Esq.</a:t>
            </a:r>
          </a:p>
          <a:p>
            <a:pPr marL="0" algn="ctr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Feldesman Tucker Leifer Fidell LLP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1129 20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Street N.W. – Suite 400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Washington, D.C.  20036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  <a:hlinkClick r:id="rId3"/>
              </a:rPr>
              <a:t>Lhoffman@ftlf.com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hlinkClick r:id="rId4"/>
              </a:rPr>
              <a:t>zbeckerman@ftlf.com</a:t>
            </a:r>
            <a:endParaRPr lang="en-US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hlinkClick r:id="rId5"/>
              </a:rPr>
              <a:t>www.ftlf.com</a:t>
            </a:r>
            <a:endParaRPr lang="en-US" dirty="0" smtClean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(202) 466-8960</a:t>
            </a:r>
            <a:r>
              <a:rPr lang="en-US" dirty="0" smtClean="0">
                <a:solidFill>
                  <a:srgbClr val="A20297"/>
                </a:solidFill>
              </a:rPr>
              <a:t/>
            </a:r>
            <a:br>
              <a:rPr lang="en-US" dirty="0" smtClean="0">
                <a:solidFill>
                  <a:srgbClr val="A20297"/>
                </a:solidFill>
              </a:rPr>
            </a:br>
            <a:endParaRPr lang="en-US" dirty="0">
              <a:solidFill>
                <a:srgbClr val="A2029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484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2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CME/CE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would like to receive continuing education credit for this activity, please visit: </a:t>
            </a:r>
          </a:p>
          <a:p>
            <a:endParaRPr lang="en-US" dirty="0"/>
          </a:p>
          <a:p>
            <a:r>
              <a:rPr lang="en-US" dirty="0" smtClean="0"/>
              <a:t>http://www.pesgce.com/RyanWhite2012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4" y="1219200"/>
            <a:ext cx="3429000" cy="238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763000" cy="1676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Commercial support was not received for this activity. </a:t>
            </a:r>
          </a:p>
          <a:p>
            <a:r>
              <a:rPr lang="en-US" sz="2200" dirty="0" smtClean="0"/>
              <a:t>Neither Laura G. Hoffman, Esq. nor J</a:t>
            </a:r>
            <a:r>
              <a:rPr lang="en-US" sz="2200" dirty="0"/>
              <a:t>. Zoë Beckerman, </a:t>
            </a:r>
            <a:r>
              <a:rPr lang="en-US" sz="2200" dirty="0" smtClean="0"/>
              <a:t>Esq. have any financial interests or relationships to disclose.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096566"/>
            <a:ext cx="5486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alibri" pitchFamily="34" charset="0"/>
                <a:cs typeface="Calibri" pitchFamily="34" charset="0"/>
              </a:rPr>
              <a:t>This continuing education activity is managed and accredited by Professional Education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Services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Group.  The information presented in this activity represents the opinion of the authors.  Neither PESG, nor any accrediting organization endorses any commercial products displayed or mentioned in conjunction with this activity. 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9788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At the conclusion of this activity, the participant will be able to: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Describe the evolution of corporate compliance programs.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Discuss regulations/guidelines governing compliance programs.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Identify the seven components of an effective compliance program. 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Program 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compliance programs are coming.</a:t>
            </a:r>
          </a:p>
          <a:p>
            <a:r>
              <a:rPr lang="en-US" dirty="0" smtClean="0"/>
              <a:t>Even if a compliance program isn’t required of your organization, it is good business practice!</a:t>
            </a:r>
          </a:p>
          <a:p>
            <a:r>
              <a:rPr lang="en-US" dirty="0" smtClean="0"/>
              <a:t>Compliance programs can be tailored to your organization’s size and resources.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72CC9F-FBD6-48FA-81B1-33B5F34468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 descr="C:\Users\lhoffman\AppData\Local\Microsoft\Windows\Temporary Internet Files\Content.IE5\53D0M2ER\MC9001958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33800"/>
            <a:ext cx="2362200" cy="207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5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What is a Compliance Program?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legal profession’s equivalent to preventive medicine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process of meeting the expectations of others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Playing </a:t>
            </a:r>
            <a:r>
              <a:rPr lang="en-US" dirty="0"/>
              <a:t>by the rules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Prevention </a:t>
            </a:r>
            <a:r>
              <a:rPr lang="en-US" dirty="0"/>
              <a:t>and detection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 descr="C:\Users\lhoffman\AppData\Local\Microsoft\Windows\Temporary Internet Files\Content.IE5\AJJPG5DW\MC90044188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57500"/>
            <a:ext cx="196709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24875" y="6286500"/>
            <a:ext cx="533400" cy="476250"/>
          </a:xfrm>
        </p:spPr>
        <p:txBody>
          <a:bodyPr/>
          <a:lstStyle/>
          <a:p>
            <a:pPr>
              <a:defRPr/>
            </a:pPr>
            <a:fld id="{DA2C9FD5-C5B7-49A7-93E3-E66731C6782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3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53f1824-9e23-43e6-a486-6b6d6c2bda98"/>
  <p:tag name="ARTICULATE_SLIDE_PAUSE" val="1"/>
  <p:tag name="ARTICULATE_NAV_LEVEL" val="1"/>
  <p:tag name="ARTICULATE_SLIDE_PRESENTER" val="Laura Hoffman"/>
  <p:tag name="ARTICULATE_SLIDE_PRESENTER_GUID" val="C722978DA0B7"/>
  <p:tag name="ARTICULATE_PLAYLIST_ID" val="-1"/>
  <p:tag name="ARTICULATE_LOCK_SLIDE" val="0"/>
  <p:tag name="ARTICULATE_SLIDE_NAV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lhoffman\AppData\Local\Temp\articulate\presenter\imgtemp\3IKPNnr8_files\slide0001_image001.jpg"/>
</p:tagLst>
</file>

<file path=ppt/theme/theme1.xml><?xml version="1.0" encoding="utf-8"?>
<a:theme xmlns:a="http://schemas.openxmlformats.org/drawingml/2006/main" name="2011 Health Care Template">
  <a:themeElements>
    <a:clrScheme name="LAS Slide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 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S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2562</Words>
  <Application>Microsoft Office PowerPoint</Application>
  <PresentationFormat>On-screen Show (4:3)</PresentationFormat>
  <Paragraphs>386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2011 Health Care Template</vt:lpstr>
      <vt:lpstr>1_Default Design</vt:lpstr>
      <vt:lpstr> 2012 Ryan White Grantee Meeting </vt:lpstr>
      <vt:lpstr>Presenter: Laura G. Hoffman, Esq.</vt:lpstr>
      <vt:lpstr>Presenter:  J. Zoë Beckerman, Esq.</vt:lpstr>
      <vt:lpstr>Disclaimer</vt:lpstr>
      <vt:lpstr>Disclosures</vt:lpstr>
      <vt:lpstr>Learning Objectives</vt:lpstr>
      <vt:lpstr>Compliance Program Basics</vt:lpstr>
      <vt:lpstr>The Big Picture</vt:lpstr>
      <vt:lpstr>What is a Compliance Program?</vt:lpstr>
      <vt:lpstr>Why Should We Have a Compliance Program?</vt:lpstr>
      <vt:lpstr>An Effective Compliance Program</vt:lpstr>
      <vt:lpstr>Under Health Reform </vt:lpstr>
      <vt:lpstr>Under Health Reform </vt:lpstr>
      <vt:lpstr>Mandatory Compliance Program</vt:lpstr>
      <vt:lpstr>The Evolution of Corporate Compliance Programs</vt:lpstr>
      <vt:lpstr>HHS Office of Inspector General (OIG)</vt:lpstr>
      <vt:lpstr>HHS Office of Inspector General (OIG)</vt:lpstr>
      <vt:lpstr>OIG Compliance Program Guidances</vt:lpstr>
      <vt:lpstr>OIG Compliance Program Guidances</vt:lpstr>
      <vt:lpstr>The Seven Elements</vt:lpstr>
      <vt:lpstr>(1) Designate a Compliance Officer</vt:lpstr>
      <vt:lpstr>Role of the Compliance Officer</vt:lpstr>
      <vt:lpstr>Compliance Officer Qualifications</vt:lpstr>
      <vt:lpstr>Compliance Support Personnel</vt:lpstr>
      <vt:lpstr>(2) Develop Written Standards</vt:lpstr>
      <vt:lpstr>Accessibility of Policies and Procedures</vt:lpstr>
      <vt:lpstr>Adopting Policies &amp; Procedures</vt:lpstr>
      <vt:lpstr>(3) Internal Reporting Systems</vt:lpstr>
      <vt:lpstr>Internal Reporting Systems</vt:lpstr>
      <vt:lpstr>Internal Reporting Systems</vt:lpstr>
      <vt:lpstr>Documenting Internal Reports </vt:lpstr>
      <vt:lpstr>(4) Monitoring and Auditing</vt:lpstr>
      <vt:lpstr>Monitoring and Auditing</vt:lpstr>
      <vt:lpstr>Monitoring and Auditing</vt:lpstr>
      <vt:lpstr>(5) Training and Education</vt:lpstr>
      <vt:lpstr>Compliance Training</vt:lpstr>
      <vt:lpstr>Specialized Training</vt:lpstr>
      <vt:lpstr>(6) Responding to Detected Issues</vt:lpstr>
      <vt:lpstr>Responding to Detected Issues</vt:lpstr>
      <vt:lpstr>(7) Disciplinary Standards</vt:lpstr>
      <vt:lpstr>What Happens If I Break the Rules?</vt:lpstr>
      <vt:lpstr>Spread the Word</vt:lpstr>
      <vt:lpstr>Recap: The Seven Elements </vt:lpstr>
      <vt:lpstr>A Few Words of Advice</vt:lpstr>
      <vt:lpstr>Helpful Websites</vt:lpstr>
      <vt:lpstr>Questions?</vt:lpstr>
      <vt:lpstr>Obtaining CME/CE Credit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/>
</file>