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77" r:id="rId9"/>
    <p:sldId id="275" r:id="rId10"/>
    <p:sldId id="261" r:id="rId11"/>
    <p:sldId id="262" r:id="rId12"/>
    <p:sldId id="263" r:id="rId13"/>
    <p:sldId id="274" r:id="rId14"/>
    <p:sldId id="279" r:id="rId15"/>
    <p:sldId id="265" r:id="rId16"/>
    <p:sldId id="266" r:id="rId17"/>
    <p:sldId id="269" r:id="rId18"/>
    <p:sldId id="270" r:id="rId19"/>
    <p:sldId id="271" r:id="rId20"/>
    <p:sldId id="278" r:id="rId21"/>
    <p:sldId id="26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5895"/>
    <a:srgbClr val="095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96" autoAdjust="0"/>
    <p:restoredTop sz="94660"/>
  </p:normalViewPr>
  <p:slideViewPr>
    <p:cSldViewPr snapToGrid="0">
      <p:cViewPr varScale="1">
        <p:scale>
          <a:sx n="96" d="100"/>
          <a:sy n="96" d="100"/>
        </p:scale>
        <p:origin x="384" y="1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576AA-4866-4B3F-9FE7-AB336FDFEF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7886" y="2035207"/>
            <a:ext cx="9060024" cy="829193"/>
          </a:xfrm>
        </p:spPr>
        <p:txBody>
          <a:bodyPr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Activity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EB880-299F-4C2C-B0CE-05C03177BF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7886" y="3729067"/>
            <a:ext cx="9060024" cy="479037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Presenter(s) Name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FB04E79-0625-405C-9E37-5AAD91CEDB2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77886" y="4214356"/>
            <a:ext cx="9060024" cy="880153"/>
          </a:xfrm>
        </p:spPr>
        <p:txBody>
          <a:bodyPr>
            <a:normAutofit/>
          </a:bodyPr>
          <a:lstStyle>
            <a:lvl1pPr>
              <a:defRPr sz="20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Presenter(s) Title/Affiliation</a:t>
            </a:r>
          </a:p>
        </p:txBody>
      </p:sp>
    </p:spTree>
    <p:extLst>
      <p:ext uri="{BB962C8B-B14F-4D97-AF65-F5344CB8AC3E}">
        <p14:creationId xmlns:p14="http://schemas.microsoft.com/office/powerpoint/2010/main" val="112663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2B001-9D08-4D4A-B445-33C81106AA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4397"/>
            <a:ext cx="10515600" cy="82919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Headline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F22348D-6C20-49A4-8F66-D1BAF23E588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8200" y="1196982"/>
            <a:ext cx="10515600" cy="444844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03138"/>
              </a:buClr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buClr>
                <a:srgbClr val="D03138"/>
              </a:buClr>
              <a:defRPr/>
            </a:lvl2pPr>
            <a:lvl3pPr>
              <a:buClr>
                <a:srgbClr val="D03138"/>
              </a:buClr>
              <a:defRPr/>
            </a:lvl3pPr>
            <a:lvl4pPr>
              <a:buClr>
                <a:srgbClr val="D03138"/>
              </a:buClr>
              <a:defRPr/>
            </a:lvl4pPr>
            <a:lvl5pPr>
              <a:buClr>
                <a:srgbClr val="D03138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942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2B001-9D08-4D4A-B445-33C81106AA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4397"/>
            <a:ext cx="10515600" cy="82919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4D8CC-3E9C-462A-8514-08D8752DD21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284447"/>
            <a:ext cx="5181600" cy="4276598"/>
          </a:xfrm>
        </p:spPr>
        <p:txBody>
          <a:bodyPr/>
          <a:lstStyle>
            <a:lvl1pPr marL="457200" indent="-457200">
              <a:buClr>
                <a:srgbClr val="D03138"/>
              </a:buClr>
              <a:buFont typeface="Arial" panose="020B0604020202020204" pitchFamily="34" charset="0"/>
              <a:buChar char="•"/>
              <a:defRPr sz="2800"/>
            </a:lvl1pPr>
            <a:lvl2pPr>
              <a:buClr>
                <a:srgbClr val="D03138"/>
              </a:buClr>
              <a:defRPr/>
            </a:lvl2pPr>
            <a:lvl3pPr>
              <a:buClr>
                <a:srgbClr val="D03138"/>
              </a:buClr>
              <a:defRPr/>
            </a:lvl3pPr>
            <a:lvl4pPr>
              <a:buClr>
                <a:srgbClr val="D03138"/>
              </a:buClr>
              <a:defRPr/>
            </a:lvl4pPr>
            <a:lvl5pPr>
              <a:buClr>
                <a:srgbClr val="D03138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F22348D-6C20-49A4-8F66-D1BAF23E588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72202" y="1284447"/>
            <a:ext cx="5181600" cy="4276598"/>
          </a:xfrm>
        </p:spPr>
        <p:txBody>
          <a:bodyPr/>
          <a:lstStyle>
            <a:lvl1pPr marL="457200" indent="-457200">
              <a:buClr>
                <a:srgbClr val="D03138"/>
              </a:buClr>
              <a:buFont typeface="Arial" panose="020B0604020202020204" pitchFamily="34" charset="0"/>
              <a:buChar char="•"/>
              <a:defRPr sz="2800"/>
            </a:lvl1pPr>
            <a:lvl2pPr>
              <a:buClr>
                <a:srgbClr val="D03138"/>
              </a:buClr>
              <a:defRPr/>
            </a:lvl2pPr>
            <a:lvl3pPr>
              <a:buClr>
                <a:srgbClr val="D03138"/>
              </a:buClr>
              <a:defRPr/>
            </a:lvl3pPr>
            <a:lvl4pPr>
              <a:buClr>
                <a:srgbClr val="D03138"/>
              </a:buClr>
              <a:defRPr/>
            </a:lvl4pPr>
            <a:lvl5pPr>
              <a:buClr>
                <a:srgbClr val="D03138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6146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A4006-C21C-48A5-9AC3-6327C1EA8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078" y="987424"/>
            <a:ext cx="4294947" cy="1069975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Page 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3CF40-C94B-4EF2-B894-1F7C4AB1C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531734" cy="4610293"/>
          </a:xfrm>
        </p:spPr>
        <p:txBody>
          <a:bodyPr/>
          <a:lstStyle>
            <a:lvl1pPr marL="457200" indent="-457200">
              <a:buClr>
                <a:srgbClr val="D03138"/>
              </a:buClr>
              <a:buFont typeface="Arial" panose="020B0604020202020204" pitchFamily="34" charset="0"/>
              <a:buChar char="•"/>
              <a:defRPr sz="3200"/>
            </a:lvl1pPr>
            <a:lvl2pPr>
              <a:buClr>
                <a:srgbClr val="D03138"/>
              </a:buClr>
              <a:defRPr sz="2800"/>
            </a:lvl2pPr>
            <a:lvl3pPr>
              <a:buClr>
                <a:srgbClr val="D03138"/>
              </a:buClr>
              <a:defRPr sz="2400"/>
            </a:lvl3pPr>
            <a:lvl4pPr>
              <a:buClr>
                <a:srgbClr val="D03138"/>
              </a:buClr>
              <a:defRPr sz="2000"/>
            </a:lvl4pPr>
            <a:lvl5pPr>
              <a:buClr>
                <a:srgbClr val="D03138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EC660-C071-4914-9592-DBABD93FB3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77078" y="2057400"/>
            <a:ext cx="4294947" cy="354031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0781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7E5B6-7C5E-4871-920D-40FA7D3D3C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128" y="987424"/>
            <a:ext cx="4302898" cy="1069975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Page Headline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783BD2-572B-4596-807C-46ECA97045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539684" cy="46386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6CB7FD-AC8F-4941-BF0F-47DDA3B7451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69128" y="2057400"/>
            <a:ext cx="4302898" cy="356863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621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783BD2-572B-4596-807C-46ECA97045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09900" y="351323"/>
            <a:ext cx="6172200" cy="46386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9F83A12-3542-47C1-9F0C-A2A74849307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009900" y="5135547"/>
            <a:ext cx="6172200" cy="597342"/>
          </a:xfrm>
        </p:spPr>
        <p:txBody>
          <a:bodyPr>
            <a:normAutofit/>
          </a:bodyPr>
          <a:lstStyle>
            <a:lvl1pPr marL="0" indent="0">
              <a:buNone/>
              <a:defRPr lang="en-US" sz="1400" i="1" dirty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here to edit image caption</a:t>
            </a:r>
          </a:p>
        </p:txBody>
      </p:sp>
    </p:spTree>
    <p:extLst>
      <p:ext uri="{BB962C8B-B14F-4D97-AF65-F5344CB8AC3E}">
        <p14:creationId xmlns:p14="http://schemas.microsoft.com/office/powerpoint/2010/main" val="418972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871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F32FE1-432F-4450-84EB-A1E2ED534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052"/>
            <a:ext cx="10515600" cy="829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Page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EA6BB-09FF-4C4E-8834-54ADDF035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3110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602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2" r:id="rId3"/>
    <p:sldLayoutId id="2147483656" r:id="rId4"/>
    <p:sldLayoutId id="2147483657" r:id="rId5"/>
    <p:sldLayoutId id="2147483659" r:id="rId6"/>
    <p:sldLayoutId id="214748364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095895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206C5-220B-4370-8B0D-5E83B9030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Outreach Team to Engage New and Existing Patients in Care and Build Partnerships with the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B2A74-2430-4079-A14F-56966D5E8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7886" y="3729067"/>
            <a:ext cx="9060024" cy="1365442"/>
          </a:xfrm>
        </p:spPr>
        <p:txBody>
          <a:bodyPr/>
          <a:lstStyle/>
          <a:p>
            <a:r>
              <a:rPr lang="en-US" sz="1600" dirty="0" err="1"/>
              <a:t>Zsofia</a:t>
            </a:r>
            <a:r>
              <a:rPr lang="en-US" sz="1600" dirty="0"/>
              <a:t> </a:t>
            </a:r>
            <a:r>
              <a:rPr lang="en-US" sz="1600" dirty="0" err="1"/>
              <a:t>Szep</a:t>
            </a:r>
            <a:r>
              <a:rPr lang="en-US" sz="1600" dirty="0"/>
              <a:t>,  MD, MSCE, Outreach Program Director</a:t>
            </a:r>
          </a:p>
          <a:p>
            <a:r>
              <a:rPr lang="en-US" sz="1600" dirty="0"/>
              <a:t>Amy </a:t>
            </a:r>
            <a:r>
              <a:rPr lang="en-US" sz="1600" dirty="0" err="1"/>
              <a:t>Althoff</a:t>
            </a:r>
            <a:r>
              <a:rPr lang="en-US" sz="1600" dirty="0"/>
              <a:t>, MD, Outreach Program Co-Director</a:t>
            </a:r>
          </a:p>
          <a:p>
            <a:r>
              <a:rPr lang="en-US" sz="1600" dirty="0" err="1"/>
              <a:t>Taneesa</a:t>
            </a:r>
            <a:r>
              <a:rPr lang="en-US" sz="1600" dirty="0"/>
              <a:t> Franks, Program Manager</a:t>
            </a:r>
          </a:p>
          <a:p>
            <a:r>
              <a:rPr lang="en-US" sz="1600" dirty="0"/>
              <a:t>Rhonda Ferguson, Outreach Specialist</a:t>
            </a:r>
          </a:p>
          <a:p>
            <a:r>
              <a:rPr lang="en-US" sz="1600" dirty="0"/>
              <a:t>Brian Aarons, Outreach Specialist</a:t>
            </a:r>
          </a:p>
          <a:p>
            <a:r>
              <a:rPr lang="en-US" sz="1600" dirty="0"/>
              <a:t>Partnership Comprehensive Care Practice, Drexel University College of Medicine, Philadelphia, PA</a:t>
            </a:r>
          </a:p>
          <a:p>
            <a:endParaRPr lang="en-US" sz="1600" dirty="0"/>
          </a:p>
          <a:p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7D6A9E-BF23-4DB4-A69B-BBDE071069E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72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98DAC-A4F8-40DF-BC94-CA9511EE6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New Patient Protocol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E04B073-CAB1-4819-AE65-99709054D9D5}"/>
              </a:ext>
            </a:extLst>
          </p:cNvPr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2590981691"/>
              </p:ext>
            </p:extLst>
          </p:nvPr>
        </p:nvGraphicFramePr>
        <p:xfrm>
          <a:off x="2184400" y="1196974"/>
          <a:ext cx="6705600" cy="3383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594882088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192174349"/>
                    </a:ext>
                  </a:extLst>
                </a:gridCol>
              </a:tblGrid>
              <a:tr h="3358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Time Line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Action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254"/>
                  </a:ext>
                </a:extLst>
              </a:tr>
              <a:tr h="335891">
                <a:tc>
                  <a:txBody>
                    <a:bodyPr/>
                    <a:lstStyle/>
                    <a:p>
                      <a:r>
                        <a:rPr lang="en-US" dirty="0"/>
                        <a:t>2 days before first appointment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Pre-session on phone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227852"/>
                  </a:ext>
                </a:extLst>
              </a:tr>
              <a:tr h="335891">
                <a:tc>
                  <a:txBody>
                    <a:bodyPr/>
                    <a:lstStyle/>
                    <a:p>
                      <a:r>
                        <a:rPr lang="en-US" dirty="0"/>
                        <a:t>Day of appointment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Initial meeting and assessment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553715"/>
                  </a:ext>
                </a:extLst>
              </a:tr>
              <a:tr h="335891">
                <a:tc>
                  <a:txBody>
                    <a:bodyPr/>
                    <a:lstStyle/>
                    <a:p>
                      <a:r>
                        <a:rPr lang="en-US" dirty="0"/>
                        <a:t>2 days after new patient visit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Care Call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900361"/>
                  </a:ext>
                </a:extLst>
              </a:tr>
              <a:tr h="335891">
                <a:tc>
                  <a:txBody>
                    <a:bodyPr/>
                    <a:lstStyle/>
                    <a:p>
                      <a:r>
                        <a:rPr lang="en-US" dirty="0"/>
                        <a:t>1 day before second appointment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Pre-session on phone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297516"/>
                  </a:ext>
                </a:extLst>
              </a:tr>
              <a:tr h="335891">
                <a:tc>
                  <a:txBody>
                    <a:bodyPr/>
                    <a:lstStyle/>
                    <a:p>
                      <a:r>
                        <a:rPr lang="en-US" dirty="0"/>
                        <a:t>Day of second appointment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meeting and education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50916"/>
                  </a:ext>
                </a:extLst>
              </a:tr>
              <a:tr h="335891">
                <a:tc>
                  <a:txBody>
                    <a:bodyPr/>
                    <a:lstStyle/>
                    <a:p>
                      <a:r>
                        <a:rPr lang="en-US" dirty="0"/>
                        <a:t>2 days after second appointment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Care Call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502889"/>
                  </a:ext>
                </a:extLst>
              </a:tr>
              <a:tr h="335891">
                <a:tc>
                  <a:txBody>
                    <a:bodyPr/>
                    <a:lstStyle/>
                    <a:p>
                      <a:r>
                        <a:rPr lang="en-US" dirty="0"/>
                        <a:t>1 day before third appointment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r>
                        <a:rPr lang="en-US" baseline="30000" dirty="0"/>
                        <a:t>rd</a:t>
                      </a:r>
                      <a:r>
                        <a:rPr lang="en-US" dirty="0"/>
                        <a:t> Pre-session on phone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563310"/>
                  </a:ext>
                </a:extLst>
              </a:tr>
              <a:tr h="335891">
                <a:tc>
                  <a:txBody>
                    <a:bodyPr/>
                    <a:lstStyle/>
                    <a:p>
                      <a:r>
                        <a:rPr lang="en-US" dirty="0"/>
                        <a:t>Day of 3</a:t>
                      </a:r>
                      <a:r>
                        <a:rPr lang="en-US" baseline="30000" dirty="0"/>
                        <a:t>rd</a:t>
                      </a:r>
                      <a:r>
                        <a:rPr lang="en-US" dirty="0"/>
                        <a:t> appointment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r>
                        <a:rPr lang="en-US" baseline="30000" dirty="0"/>
                        <a:t>rd</a:t>
                      </a:r>
                      <a:r>
                        <a:rPr lang="en-US" dirty="0"/>
                        <a:t> Meeting and final check in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960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374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D60DD-33BF-0547-8561-30F04F686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“No Show”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32FAC-93A9-6646-8F28-8ECA0DB7403A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Contact all patients who “no show” for their appointment within 24-48 hours of their missed visit.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Identify and address barriers to appointment adherence and schedule next visit within 1-2 weeks.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unable to reach patients by phone, attempt to contact patient via portal, emergency contact or mail.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Note outcome of rescheduled visit.  </a:t>
            </a:r>
          </a:p>
        </p:txBody>
      </p:sp>
    </p:spTree>
    <p:extLst>
      <p:ext uri="{BB962C8B-B14F-4D97-AF65-F5344CB8AC3E}">
        <p14:creationId xmlns:p14="http://schemas.microsoft.com/office/powerpoint/2010/main" val="4180304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4DE03-1A77-1045-AF08-C21FB72DD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Referral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D6294-85D7-DF49-80E5-804EE7C6521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1196982"/>
            <a:ext cx="10515600" cy="444844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52BB820B-DD03-2948-9038-1BA49AF58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8" y="1063591"/>
            <a:ext cx="8920567" cy="471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48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29DBD-2F79-D44A-841E-A0D852050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Hospitalized Patients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4CA0C-98FE-944A-BEEA-FCC96DA0180F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Track all hospitalized HIV positive patients by collaborating with Infectious Disease Consult Team and Hospital Pharmacist who tracks patients on 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Ensure engagement in care for all newly diagnosed patients by walking them to the Partnership after hospitalization for their initial appointment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Ensure follow up for current Partnership patients who are hospitalized within 1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Facilitate engagement in care for patients who have been out of care and or have a low CD4 count (&lt;200)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498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332F0-0D42-43FC-9C23-32500E152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Consumer Advisory 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6D818-9606-488D-88F5-14AC72709FEE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Consumer Advisory Board is also known as CAB.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CAB is a small group of consumers  and Partnership staff.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meetings are held every 3</a:t>
            </a:r>
            <a:r>
              <a:rPr lang="en-US" baseline="30000" dirty="0"/>
              <a:t>rd</a:t>
            </a:r>
            <a:r>
              <a:rPr lang="en-US" dirty="0"/>
              <a:t> Thursday.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659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8D1A2-22E8-4EAC-8FAF-B4FE78FA9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CAB Recruitment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FB87B-ADE3-4718-B2C9-903B34D62386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Consumers actively engaged in medical care for 6 months or more.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Identifying consumers dedicated to enhance the patient experience.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Increasing membership by flyer, peer, clinical and provider referrals.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018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21499-BE6F-4B16-8F63-FBA3B020E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CAB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12F03-C944-48AE-BDB5-7FE27E1EAB1A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Community Bulletin Board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Voter Registration Drive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Community Track for Partnership’s 25</a:t>
            </a:r>
            <a:r>
              <a:rPr lang="en-US" baseline="30000" dirty="0"/>
              <a:t>th</a:t>
            </a:r>
            <a:r>
              <a:rPr lang="en-US" dirty="0"/>
              <a:t> Anniversary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Patient Satisfaction Survey</a:t>
            </a:r>
          </a:p>
        </p:txBody>
      </p:sp>
    </p:spTree>
    <p:extLst>
      <p:ext uri="{BB962C8B-B14F-4D97-AF65-F5344CB8AC3E}">
        <p14:creationId xmlns:p14="http://schemas.microsoft.com/office/powerpoint/2010/main" val="3980531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FD1C-2C12-0E4E-A680-6745CEAA2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Community Outreach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DBA64E6-3BA9-1E45-B8A8-9486DFFF5842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2"/>
          <a:stretch>
            <a:fillRect/>
          </a:stretch>
        </p:blipFill>
        <p:spPr>
          <a:xfrm>
            <a:off x="4645152" y="1186759"/>
            <a:ext cx="2895060" cy="445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40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BFEFD-550A-374C-830F-7690474F8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Community Outreach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18A2AF-B847-DD47-B68E-D5F1785C3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96982"/>
            <a:ext cx="3619500" cy="20748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6A0D69-43BB-9545-95A8-56A4FD015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083" y="2783240"/>
            <a:ext cx="2999518" cy="301117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5A44173-6C54-497D-BE53-0B8783B5835F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63590"/>
            <a:ext cx="5930900" cy="4448175"/>
          </a:xfrm>
        </p:spPr>
      </p:pic>
    </p:spTree>
    <p:extLst>
      <p:ext uri="{BB962C8B-B14F-4D97-AF65-F5344CB8AC3E}">
        <p14:creationId xmlns:p14="http://schemas.microsoft.com/office/powerpoint/2010/main" val="1274623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B2ED3-50A4-4E47-9417-45A5AF2B6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EB0C9-4DED-4F31-AC5B-2F9034A81FEF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Presenters have no financial interest to disclose.</a:t>
            </a:r>
          </a:p>
          <a:p>
            <a:pPr marL="457200" lvl="1" indent="0">
              <a:buNone/>
            </a:pP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indent="-228600"/>
            <a:r>
              <a:rPr lang="en-US" sz="1800" dirty="0"/>
              <a:t>This continuing education activity is managed and accredited by AffinityCE/Professional Education Services Group in cooperation with HRSA and LRG. PESG, HRSA, LRG and all accrediting organization do not support or endorse any product or service mentioned in this activity.</a:t>
            </a:r>
          </a:p>
          <a:p>
            <a:pPr indent="-228600"/>
            <a:r>
              <a:rPr lang="en-US" sz="1800" dirty="0"/>
              <a:t>PESG, HRSA, and LRG staff as well as planners and reviewers have no relevant financial or nonfinancial interest to disclose.</a:t>
            </a:r>
          </a:p>
          <a:p>
            <a:pPr indent="-228600"/>
            <a:r>
              <a:rPr lang="en-US" sz="1800" dirty="0"/>
              <a:t>Commercial Support was not received for this activity.</a:t>
            </a:r>
            <a:endParaRPr lang="en-US" sz="2200" dirty="0"/>
          </a:p>
          <a:p>
            <a:pPr marL="457200" lvl="1" indent="0">
              <a:buNone/>
            </a:pP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73982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58B21-377E-4CC0-A51D-ED888F0EF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A1955-9E40-45D2-8BC3-EA69D1BB6F2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1196982"/>
            <a:ext cx="10515600" cy="4448443"/>
          </a:xfrm>
        </p:spPr>
        <p:txBody>
          <a:bodyPr>
            <a:normAutofit fontScale="92500"/>
          </a:bodyPr>
          <a:lstStyle/>
          <a:p>
            <a:pPr marL="45720"/>
            <a:r>
              <a:rPr lang="en-US" dirty="0"/>
              <a:t>At the conclusion of this activity, the participant will be able to:</a:t>
            </a:r>
          </a:p>
          <a:p>
            <a:pPr marL="502920" indent="-457200">
              <a:buFont typeface="+mj-lt"/>
              <a:buAutoNum type="arabicPeriod"/>
            </a:pPr>
            <a:endParaRPr lang="en-US" dirty="0"/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To describe the role of the Outreach Team in engaging </a:t>
            </a:r>
            <a:r>
              <a:rPr lang="en-US" b="1" i="1" dirty="0"/>
              <a:t>new patients</a:t>
            </a:r>
            <a:r>
              <a:rPr lang="en-US" i="1" dirty="0"/>
              <a:t> </a:t>
            </a:r>
            <a:r>
              <a:rPr lang="en-US" dirty="0"/>
              <a:t>in care.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To discuss the role of the Outreach Team in engaging existing patients in care who </a:t>
            </a:r>
            <a:r>
              <a:rPr lang="en-US" b="1" i="1" dirty="0"/>
              <a:t>“no show”</a:t>
            </a:r>
            <a:r>
              <a:rPr lang="en-US" i="1" dirty="0"/>
              <a:t> </a:t>
            </a:r>
            <a:r>
              <a:rPr lang="en-US" dirty="0"/>
              <a:t>for follow up appointments.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To describe ways the Outreach Team ensures follow up for </a:t>
            </a:r>
            <a:r>
              <a:rPr lang="en-US" b="1" i="1" dirty="0"/>
              <a:t>hospitalized patients</a:t>
            </a:r>
            <a:r>
              <a:rPr lang="en-US" dirty="0"/>
              <a:t>.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To describe the role of the Outreach Team in building and facilitating the </a:t>
            </a:r>
            <a:r>
              <a:rPr lang="en-US" b="1" i="1" dirty="0"/>
              <a:t>Consumer Advisory Board</a:t>
            </a:r>
            <a:r>
              <a:rPr lang="en-US" dirty="0"/>
              <a:t>.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To discuss role of the Outreach Team in building relationships within our </a:t>
            </a:r>
            <a:r>
              <a:rPr lang="en-US" b="1" i="1" dirty="0"/>
              <a:t>community</a:t>
            </a:r>
            <a:r>
              <a:rPr lang="en-US" dirty="0"/>
              <a:t>.</a:t>
            </a:r>
          </a:p>
          <a:p>
            <a:pPr marL="45720"/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952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1DCF2-9AD3-41C8-81AA-90FCB7668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Obtaining CME/CE Credit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D641F-6C27-4B44-9B2F-24F4AE9BF0C3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dirty="0"/>
              <a:t>If you would like to receive continuing education credit for this activity, please visit:</a:t>
            </a:r>
          </a:p>
          <a:p>
            <a:endParaRPr lang="en-US" dirty="0"/>
          </a:p>
          <a:p>
            <a:r>
              <a:rPr lang="en-US" b="1" dirty="0">
                <a:solidFill>
                  <a:srgbClr val="D3313A"/>
                </a:solidFill>
              </a:rPr>
              <a:t>http://ryanwhite.cds.pesgce.com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152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71399-38E9-034B-A826-DC3C82122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Outline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E5162-2526-0846-9CB7-0D7DE8AC26BE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Overview of Partnership Comprehensive Care Practice and Outreach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Role of Outreach Team in engaging New Patients in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Facilitating  follow up and addressing barriers  for patients who “no show”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Tracking hospitalized patients and ensuring follow 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Building our Consumer Advisory Board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Community Outreach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424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1A32E-4178-4AFC-94BD-AB0DDB2D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Partnership Outreach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D6527-EF10-455C-B4D3-E0C3BECFC8C1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Partnership, which was established 25 years ago, is a large urban HIV Clinic serving 1700 patients in Philadelphia.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Outreach Team started in October 2017.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Modeled after Path Peer Program, Brooklyn Hospital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Team overseen by 2 medical providers one with focus on new patients and Outreach and one with focus on “no show” events and patients who are lost to care.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 Outreach Team Supervisor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 Outreach Specialists</a:t>
            </a:r>
          </a:p>
          <a:p>
            <a:pPr marL="1028700" lvl="1" indent="-342900"/>
            <a:r>
              <a:rPr lang="en-US" dirty="0"/>
              <a:t>One with focus on New Patients</a:t>
            </a:r>
          </a:p>
          <a:p>
            <a:pPr marL="1028700" lvl="1" indent="-342900"/>
            <a:r>
              <a:rPr lang="en-US" dirty="0"/>
              <a:t>One with focus on Existing Patients</a:t>
            </a:r>
          </a:p>
        </p:txBody>
      </p:sp>
    </p:spTree>
    <p:extLst>
      <p:ext uri="{BB962C8B-B14F-4D97-AF65-F5344CB8AC3E}">
        <p14:creationId xmlns:p14="http://schemas.microsoft.com/office/powerpoint/2010/main" val="1122296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1D21A-1444-CB48-BBA4-D1BBCE7FA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Outreach Team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8716F-7CB8-FF4D-A834-580B5E60C985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i="1" dirty="0">
                <a:solidFill>
                  <a:srgbClr val="FF0000"/>
                </a:solidFill>
              </a:rPr>
              <a:t>Objective</a:t>
            </a:r>
            <a:r>
              <a:rPr lang="en-US" dirty="0"/>
              <a:t>: To improve access to healthcare and health outcomes for Partnership patients. </a:t>
            </a:r>
          </a:p>
        </p:txBody>
      </p:sp>
    </p:spTree>
    <p:extLst>
      <p:ext uri="{BB962C8B-B14F-4D97-AF65-F5344CB8AC3E}">
        <p14:creationId xmlns:p14="http://schemas.microsoft.com/office/powerpoint/2010/main" val="195435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22B71-7FAB-3F4D-B3A3-4E8BE1704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Team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7539D-5FE5-AF4D-9DD8-3E77E6B1DB75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 lvl="1"/>
            <a:r>
              <a:rPr lang="en-US" dirty="0"/>
              <a:t>Dr. Zsofia Szep</a:t>
            </a:r>
          </a:p>
          <a:p>
            <a:pPr lvl="2"/>
            <a:r>
              <a:rPr lang="en-US" dirty="0"/>
              <a:t>New Patient Engagement</a:t>
            </a:r>
          </a:p>
          <a:p>
            <a:pPr lvl="2"/>
            <a:r>
              <a:rPr lang="en-US" dirty="0"/>
              <a:t>Partnership Outreach</a:t>
            </a:r>
          </a:p>
          <a:p>
            <a:pPr lvl="1"/>
            <a:r>
              <a:rPr lang="en-US" dirty="0"/>
              <a:t>Dr. Amy Althoff</a:t>
            </a:r>
          </a:p>
          <a:p>
            <a:pPr lvl="2"/>
            <a:r>
              <a:rPr lang="en-US" dirty="0"/>
              <a:t>Identifying barriers to retention in care</a:t>
            </a:r>
          </a:p>
          <a:p>
            <a:pPr lvl="2"/>
            <a:r>
              <a:rPr lang="en-US" dirty="0"/>
              <a:t>“No Show” Events</a:t>
            </a:r>
          </a:p>
          <a:p>
            <a:pPr lvl="1"/>
            <a:r>
              <a:rPr lang="en-US" dirty="0"/>
              <a:t>Taneesa Franks</a:t>
            </a:r>
          </a:p>
          <a:p>
            <a:pPr lvl="2"/>
            <a:r>
              <a:rPr lang="en-US" dirty="0"/>
              <a:t>Patient Navigation/Linkage Coordinator</a:t>
            </a:r>
          </a:p>
          <a:p>
            <a:pPr lvl="1"/>
            <a:r>
              <a:rPr lang="en-US" dirty="0"/>
              <a:t>Rhonda Ferguson</a:t>
            </a:r>
          </a:p>
          <a:p>
            <a:pPr lvl="2"/>
            <a:r>
              <a:rPr lang="en-US" dirty="0"/>
              <a:t>Outreach Specialist</a:t>
            </a:r>
          </a:p>
          <a:p>
            <a:pPr lvl="1"/>
            <a:r>
              <a:rPr lang="en-US" dirty="0"/>
              <a:t>Brian Aarons</a:t>
            </a:r>
          </a:p>
          <a:p>
            <a:pPr lvl="2"/>
            <a:r>
              <a:rPr lang="en-US" dirty="0"/>
              <a:t>Outreach Specialist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45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E31E1-447E-8E48-B0C4-9503311DF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Criteria for getting Outreach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355C6-5C59-264A-A841-733D2EDFAB67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All newly diagnosed patients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Poor engagement in care, out of care &gt; 6months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Hospitalized patients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Unsuppressed HIV viral load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Needs assistance connecting with medical care/has complex medical needs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Needs assistance attending a specialty appointment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0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D001A7F359EE46A0CF8058E098EF5A" ma:contentTypeVersion="10" ma:contentTypeDescription="Create a new document." ma:contentTypeScope="" ma:versionID="2744b83b1c30f046831f1246f8fc5118">
  <xsd:schema xmlns:xsd="http://www.w3.org/2001/XMLSchema" xmlns:xs="http://www.w3.org/2001/XMLSchema" xmlns:p="http://schemas.microsoft.com/office/2006/metadata/properties" xmlns:ns2="763191c0-b165-402f-a2d4-8ae261e3ae05" xmlns:ns3="75e813ae-c565-40db-b37c-cfdb0e13b5d9" targetNamespace="http://schemas.microsoft.com/office/2006/metadata/properties" ma:root="true" ma:fieldsID="b1a798a26ac433add5ccb610541c3d3d" ns2:_="" ns3:_="">
    <xsd:import namespace="763191c0-b165-402f-a2d4-8ae261e3ae05"/>
    <xsd:import namespace="75e813ae-c565-40db-b37c-cfdb0e13b5d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3191c0-b165-402f-a2d4-8ae261e3ae0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e813ae-c565-40db-b37c-cfdb0e13b5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59FDB6-3442-4242-8A4B-4B9C3F1CFA17}">
  <ds:schemaRefs>
    <ds:schemaRef ds:uri="75e813ae-c565-40db-b37c-cfdb0e13b5d9"/>
    <ds:schemaRef ds:uri="763191c0-b165-402f-a2d4-8ae261e3ae05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BD518FA-6DB5-4964-8D9F-6DA09C7A1F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A1BD40-3C52-4783-9844-7AC2606F7B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3191c0-b165-402f-a2d4-8ae261e3ae05"/>
    <ds:schemaRef ds:uri="75e813ae-c565-40db-b37c-cfdb0e13b5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828</Words>
  <Application>Microsoft Macintosh PowerPoint</Application>
  <PresentationFormat>Widescreen</PresentationFormat>
  <Paragraphs>129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Outreach Team to Engage New and Existing Patients in Care and Build Partnerships with the Community</vt:lpstr>
      <vt:lpstr>Disclosures</vt:lpstr>
      <vt:lpstr>Learning Objectives</vt:lpstr>
      <vt:lpstr>Obtaining CME/CE Credit</vt:lpstr>
      <vt:lpstr>Outline </vt:lpstr>
      <vt:lpstr>Partnership Outreach Team</vt:lpstr>
      <vt:lpstr>Outreach Team </vt:lpstr>
      <vt:lpstr>The Team </vt:lpstr>
      <vt:lpstr>Criteria for getting Outreach services</vt:lpstr>
      <vt:lpstr>New Patient Protocol </vt:lpstr>
      <vt:lpstr>“No Show” Events</vt:lpstr>
      <vt:lpstr>Referral Process</vt:lpstr>
      <vt:lpstr>Hospitalized Patients</vt:lpstr>
      <vt:lpstr>Consumer Advisory Board</vt:lpstr>
      <vt:lpstr>CAB Recruitment</vt:lpstr>
      <vt:lpstr>CAB Initiatives</vt:lpstr>
      <vt:lpstr>Community Outreach</vt:lpstr>
      <vt:lpstr>Community Outreach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Noonan (LRG)</dc:creator>
  <cp:lastModifiedBy>Szep,Zsofia</cp:lastModifiedBy>
  <cp:revision>38</cp:revision>
  <dcterms:created xsi:type="dcterms:W3CDTF">2018-09-04T17:07:24Z</dcterms:created>
  <dcterms:modified xsi:type="dcterms:W3CDTF">2018-12-12T17:17:50Z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0x010100BAD001A7F359EE46A0CF8058E098EF5A</vt:lpwstr>
  </property>
</Properties>
</file>