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8" r:id="rId6"/>
    <p:sldId id="261" r:id="rId7"/>
    <p:sldId id="262" r:id="rId8"/>
    <p:sldId id="259" r:id="rId9"/>
    <p:sldId id="260"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2" d="100"/>
          <a:sy n="62" d="100"/>
        </p:scale>
        <p:origin x="8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4FC32-4689-4320-92AC-18E4B5CA1EC0}" type="doc">
      <dgm:prSet loTypeId="urn:microsoft.com/office/officeart/2005/8/layout/chevron1" loCatId="process" qsTypeId="urn:microsoft.com/office/officeart/2005/8/quickstyle/simple1" qsCatId="simple" csTypeId="urn:microsoft.com/office/officeart/2005/8/colors/accent1_2" csCatId="accent1" phldr="1"/>
      <dgm:spPr/>
    </dgm:pt>
    <dgm:pt modelId="{A08E6CF5-E801-4632-9E07-A92B80B517C2}">
      <dgm:prSet phldrT="[Text]" custT="1">
        <dgm:style>
          <a:lnRef idx="2">
            <a:schemeClr val="dk1"/>
          </a:lnRef>
          <a:fillRef idx="1">
            <a:schemeClr val="lt1"/>
          </a:fillRef>
          <a:effectRef idx="0">
            <a:schemeClr val="dk1"/>
          </a:effectRef>
          <a:fontRef idx="minor">
            <a:schemeClr val="dk1"/>
          </a:fontRef>
        </dgm:style>
      </dgm:prSet>
      <dgm:spPr>
        <a:solidFill>
          <a:srgbClr val="C00000"/>
        </a:solidFill>
      </dgm:spPr>
      <dgm:t>
        <a:bodyPr/>
        <a:lstStyle/>
        <a:p>
          <a:pPr algn="ctr"/>
          <a:r>
            <a:rPr lang="en-US" sz="1400" b="1" dirty="0">
              <a:solidFill>
                <a:schemeClr val="bg1"/>
              </a:solidFill>
              <a:latin typeface="+mn-lt"/>
              <a:cs typeface="Times New Roman" pitchFamily="18" charset="0"/>
            </a:rPr>
            <a:t>Initial Contact - Encounter</a:t>
          </a:r>
        </a:p>
      </dgm:t>
    </dgm:pt>
    <dgm:pt modelId="{F28B835F-6E2E-4DD2-9A9A-A54B703F39D9}" type="parTrans" cxnId="{27691A2E-D387-4D8F-BA19-9305674FD48D}">
      <dgm:prSet/>
      <dgm:spPr/>
      <dgm:t>
        <a:bodyPr/>
        <a:lstStyle/>
        <a:p>
          <a:pPr algn="ctr"/>
          <a:endParaRPr lang="en-US" sz="1400">
            <a:latin typeface="+mn-lt"/>
          </a:endParaRPr>
        </a:p>
      </dgm:t>
    </dgm:pt>
    <dgm:pt modelId="{D754CA0B-78CB-49F7-AD9D-5D0F3DE0BB69}" type="sibTrans" cxnId="{27691A2E-D387-4D8F-BA19-9305674FD48D}">
      <dgm:prSet/>
      <dgm:spPr/>
      <dgm:t>
        <a:bodyPr/>
        <a:lstStyle/>
        <a:p>
          <a:pPr algn="ctr"/>
          <a:endParaRPr lang="en-US" sz="1400">
            <a:latin typeface="+mn-lt"/>
          </a:endParaRPr>
        </a:p>
      </dgm:t>
    </dgm:pt>
    <dgm:pt modelId="{4CD8F907-4C42-4388-94A9-8F8AE4E49398}">
      <dgm:prSet phldrT="[Text]" custT="1">
        <dgm:style>
          <a:lnRef idx="2">
            <a:schemeClr val="dk1"/>
          </a:lnRef>
          <a:fillRef idx="1">
            <a:schemeClr val="lt1"/>
          </a:fillRef>
          <a:effectRef idx="0">
            <a:schemeClr val="dk1"/>
          </a:effectRef>
          <a:fontRef idx="minor">
            <a:schemeClr val="dk1"/>
          </a:fontRef>
        </dgm:style>
      </dgm:prSet>
      <dgm:spPr>
        <a:solidFill>
          <a:srgbClr val="C00000"/>
        </a:solidFill>
      </dgm:spPr>
      <dgm:t>
        <a:bodyPr/>
        <a:lstStyle/>
        <a:p>
          <a:pPr algn="ctr"/>
          <a:r>
            <a:rPr lang="en-US" sz="1400" b="1" dirty="0">
              <a:solidFill>
                <a:schemeClr val="bg1"/>
              </a:solidFill>
              <a:latin typeface="+mn-lt"/>
              <a:cs typeface="Times New Roman" pitchFamily="18" charset="0"/>
            </a:rPr>
            <a:t>Enrollment</a:t>
          </a:r>
        </a:p>
      </dgm:t>
    </dgm:pt>
    <dgm:pt modelId="{227AD509-A87F-4FDE-99A7-0408052A32EC}" type="parTrans" cxnId="{2D060AEC-2F3A-42B7-818F-0A423B462663}">
      <dgm:prSet/>
      <dgm:spPr/>
      <dgm:t>
        <a:bodyPr/>
        <a:lstStyle/>
        <a:p>
          <a:pPr algn="ctr"/>
          <a:endParaRPr lang="en-US" sz="1400">
            <a:latin typeface="+mn-lt"/>
          </a:endParaRPr>
        </a:p>
      </dgm:t>
    </dgm:pt>
    <dgm:pt modelId="{15E6C8F6-3EB2-4ABC-B7B4-567E414E606E}" type="sibTrans" cxnId="{2D060AEC-2F3A-42B7-818F-0A423B462663}">
      <dgm:prSet/>
      <dgm:spPr/>
      <dgm:t>
        <a:bodyPr/>
        <a:lstStyle/>
        <a:p>
          <a:pPr algn="ctr"/>
          <a:endParaRPr lang="en-US" sz="1400">
            <a:latin typeface="+mn-lt"/>
          </a:endParaRPr>
        </a:p>
      </dgm:t>
    </dgm:pt>
    <dgm:pt modelId="{947BD345-7C7B-46F9-8720-4D37325B504A}">
      <dgm:prSet phldrT="[Text]" custT="1">
        <dgm:style>
          <a:lnRef idx="2">
            <a:schemeClr val="dk1"/>
          </a:lnRef>
          <a:fillRef idx="1">
            <a:schemeClr val="lt1"/>
          </a:fillRef>
          <a:effectRef idx="0">
            <a:schemeClr val="dk1"/>
          </a:effectRef>
          <a:fontRef idx="minor">
            <a:schemeClr val="dk1"/>
          </a:fontRef>
        </dgm:style>
      </dgm:prSet>
      <dgm:spPr>
        <a:solidFill>
          <a:srgbClr val="C00000"/>
        </a:solidFill>
      </dgm:spPr>
      <dgm:t>
        <a:bodyPr/>
        <a:lstStyle/>
        <a:p>
          <a:pPr algn="ctr"/>
          <a:r>
            <a:rPr lang="en-US" sz="1400" b="1" dirty="0">
              <a:solidFill>
                <a:schemeClr val="bg1"/>
              </a:solidFill>
              <a:latin typeface="+mn-lt"/>
              <a:cs typeface="Times New Roman" pitchFamily="18" charset="0"/>
            </a:rPr>
            <a:t>Individual Service Plan</a:t>
          </a:r>
        </a:p>
      </dgm:t>
    </dgm:pt>
    <dgm:pt modelId="{5EF6B69C-8A96-4220-B677-CC7A72BCBB31}" type="parTrans" cxnId="{52CC40E8-F73F-4AF9-9F74-938476C0DCC0}">
      <dgm:prSet/>
      <dgm:spPr/>
      <dgm:t>
        <a:bodyPr/>
        <a:lstStyle/>
        <a:p>
          <a:pPr algn="ctr"/>
          <a:endParaRPr lang="en-US" sz="1400">
            <a:latin typeface="+mn-lt"/>
          </a:endParaRPr>
        </a:p>
      </dgm:t>
    </dgm:pt>
    <dgm:pt modelId="{8DE6AF8A-630B-4C2A-86AC-8E585217C043}" type="sibTrans" cxnId="{52CC40E8-F73F-4AF9-9F74-938476C0DCC0}">
      <dgm:prSet/>
      <dgm:spPr/>
      <dgm:t>
        <a:bodyPr/>
        <a:lstStyle/>
        <a:p>
          <a:pPr algn="ctr"/>
          <a:endParaRPr lang="en-US" sz="1400">
            <a:latin typeface="+mn-lt"/>
          </a:endParaRPr>
        </a:p>
      </dgm:t>
    </dgm:pt>
    <dgm:pt modelId="{9B6A61C6-C8BE-4CAC-9DBF-B59EC0E88EE1}">
      <dgm:prSet custT="1">
        <dgm:style>
          <a:lnRef idx="2">
            <a:schemeClr val="dk1"/>
          </a:lnRef>
          <a:fillRef idx="1">
            <a:schemeClr val="lt1"/>
          </a:fillRef>
          <a:effectRef idx="0">
            <a:schemeClr val="dk1"/>
          </a:effectRef>
          <a:fontRef idx="minor">
            <a:schemeClr val="dk1"/>
          </a:fontRef>
        </dgm:style>
      </dgm:prSet>
      <dgm:spPr>
        <a:solidFill>
          <a:srgbClr val="C00000"/>
        </a:solidFill>
      </dgm:spPr>
      <dgm:t>
        <a:bodyPr/>
        <a:lstStyle/>
        <a:p>
          <a:pPr algn="ctr"/>
          <a:r>
            <a:rPr lang="en-US" sz="1400" b="1" dirty="0">
              <a:solidFill>
                <a:schemeClr val="bg1"/>
              </a:solidFill>
              <a:latin typeface="+mn-lt"/>
              <a:cs typeface="Times New Roman" pitchFamily="18" charset="0"/>
            </a:rPr>
            <a:t>Linkage to care</a:t>
          </a:r>
        </a:p>
      </dgm:t>
    </dgm:pt>
    <dgm:pt modelId="{7D5A3D03-D098-44E4-925B-9B22FF775120}" type="parTrans" cxnId="{F8142355-D2E2-4471-B15F-05A7F2B2C6A7}">
      <dgm:prSet/>
      <dgm:spPr/>
      <dgm:t>
        <a:bodyPr/>
        <a:lstStyle/>
        <a:p>
          <a:pPr algn="ctr"/>
          <a:endParaRPr lang="en-US" sz="1400">
            <a:latin typeface="+mn-lt"/>
          </a:endParaRPr>
        </a:p>
      </dgm:t>
    </dgm:pt>
    <dgm:pt modelId="{58D2EFA5-A477-45D3-8D14-9CDA92DCC795}" type="sibTrans" cxnId="{F8142355-D2E2-4471-B15F-05A7F2B2C6A7}">
      <dgm:prSet/>
      <dgm:spPr/>
      <dgm:t>
        <a:bodyPr/>
        <a:lstStyle/>
        <a:p>
          <a:pPr algn="ctr"/>
          <a:endParaRPr lang="en-US" sz="1400">
            <a:latin typeface="+mn-lt"/>
          </a:endParaRPr>
        </a:p>
      </dgm:t>
    </dgm:pt>
    <dgm:pt modelId="{B94FE48F-8EAA-43F7-A684-B1976A3EB1CC}">
      <dgm:prSet custT="1">
        <dgm:style>
          <a:lnRef idx="2">
            <a:schemeClr val="dk1"/>
          </a:lnRef>
          <a:fillRef idx="1">
            <a:schemeClr val="lt1"/>
          </a:fillRef>
          <a:effectRef idx="0">
            <a:schemeClr val="dk1"/>
          </a:effectRef>
          <a:fontRef idx="minor">
            <a:schemeClr val="dk1"/>
          </a:fontRef>
        </dgm:style>
      </dgm:prSet>
      <dgm:spPr>
        <a:solidFill>
          <a:srgbClr val="C00000"/>
        </a:solidFill>
      </dgm:spPr>
      <dgm:t>
        <a:bodyPr/>
        <a:lstStyle/>
        <a:p>
          <a:pPr algn="ctr"/>
          <a:r>
            <a:rPr lang="en-US" sz="1400" b="1" dirty="0">
              <a:solidFill>
                <a:schemeClr val="bg1"/>
              </a:solidFill>
              <a:latin typeface="+mn-lt"/>
              <a:cs typeface="Times New Roman" pitchFamily="18" charset="0"/>
            </a:rPr>
            <a:t>Retention in care</a:t>
          </a:r>
        </a:p>
      </dgm:t>
    </dgm:pt>
    <dgm:pt modelId="{603311A4-92CF-492F-9E18-6DB7910E5C99}" type="parTrans" cxnId="{C909D941-444F-4A6E-8B9F-5E71433BB566}">
      <dgm:prSet/>
      <dgm:spPr/>
      <dgm:t>
        <a:bodyPr/>
        <a:lstStyle/>
        <a:p>
          <a:pPr algn="ctr"/>
          <a:endParaRPr lang="en-US" sz="1400">
            <a:latin typeface="+mn-lt"/>
          </a:endParaRPr>
        </a:p>
      </dgm:t>
    </dgm:pt>
    <dgm:pt modelId="{8FA9E8E1-59EE-458B-B269-8C6BCFAD357E}" type="sibTrans" cxnId="{C909D941-444F-4A6E-8B9F-5E71433BB566}">
      <dgm:prSet/>
      <dgm:spPr/>
      <dgm:t>
        <a:bodyPr/>
        <a:lstStyle/>
        <a:p>
          <a:pPr algn="ctr"/>
          <a:endParaRPr lang="en-US" sz="1400">
            <a:latin typeface="+mn-lt"/>
          </a:endParaRPr>
        </a:p>
      </dgm:t>
    </dgm:pt>
    <dgm:pt modelId="{E925DA58-0FBB-4630-ABFE-8271B4810F67}" type="pres">
      <dgm:prSet presAssocID="{6604FC32-4689-4320-92AC-18E4B5CA1EC0}" presName="Name0" presStyleCnt="0">
        <dgm:presLayoutVars>
          <dgm:dir/>
          <dgm:animLvl val="lvl"/>
          <dgm:resizeHandles val="exact"/>
        </dgm:presLayoutVars>
      </dgm:prSet>
      <dgm:spPr/>
    </dgm:pt>
    <dgm:pt modelId="{468059C4-77CD-43B5-A6C3-91AB8EFB11C6}" type="pres">
      <dgm:prSet presAssocID="{A08E6CF5-E801-4632-9E07-A92B80B517C2}" presName="parTxOnly" presStyleLbl="node1" presStyleIdx="0" presStyleCnt="5" custScaleX="50792" custLinFactNeighborX="-78701" custLinFactNeighborY="3333">
        <dgm:presLayoutVars>
          <dgm:chMax val="0"/>
          <dgm:chPref val="0"/>
          <dgm:bulletEnabled val="1"/>
        </dgm:presLayoutVars>
      </dgm:prSet>
      <dgm:spPr/>
      <dgm:t>
        <a:bodyPr/>
        <a:lstStyle/>
        <a:p>
          <a:endParaRPr lang="en-US"/>
        </a:p>
      </dgm:t>
    </dgm:pt>
    <dgm:pt modelId="{3653C891-DC33-4664-A1F2-8A6EF8B2320F}" type="pres">
      <dgm:prSet presAssocID="{D754CA0B-78CB-49F7-AD9D-5D0F3DE0BB69}" presName="parTxOnlySpace" presStyleCnt="0"/>
      <dgm:spPr/>
    </dgm:pt>
    <dgm:pt modelId="{DC8CC9CA-E3B7-4B4E-BF67-6D2361C88C64}" type="pres">
      <dgm:prSet presAssocID="{4CD8F907-4C42-4388-94A9-8F8AE4E49398}" presName="parTxOnly" presStyleLbl="node1" presStyleIdx="1" presStyleCnt="5" custScaleX="55797">
        <dgm:presLayoutVars>
          <dgm:chMax val="0"/>
          <dgm:chPref val="0"/>
          <dgm:bulletEnabled val="1"/>
        </dgm:presLayoutVars>
      </dgm:prSet>
      <dgm:spPr/>
      <dgm:t>
        <a:bodyPr/>
        <a:lstStyle/>
        <a:p>
          <a:endParaRPr lang="en-US"/>
        </a:p>
      </dgm:t>
    </dgm:pt>
    <dgm:pt modelId="{D786BFB4-D22B-42A4-A15E-F84B675F2BE3}" type="pres">
      <dgm:prSet presAssocID="{15E6C8F6-3EB2-4ABC-B7B4-567E414E606E}" presName="parTxOnlySpace" presStyleCnt="0"/>
      <dgm:spPr/>
    </dgm:pt>
    <dgm:pt modelId="{DC83FA15-6832-4279-8346-DB63EB76C7B9}" type="pres">
      <dgm:prSet presAssocID="{947BD345-7C7B-46F9-8720-4D37325B504A}" presName="parTxOnly" presStyleLbl="node1" presStyleIdx="2" presStyleCnt="5" custScaleX="54233">
        <dgm:presLayoutVars>
          <dgm:chMax val="0"/>
          <dgm:chPref val="0"/>
          <dgm:bulletEnabled val="1"/>
        </dgm:presLayoutVars>
      </dgm:prSet>
      <dgm:spPr/>
      <dgm:t>
        <a:bodyPr/>
        <a:lstStyle/>
        <a:p>
          <a:endParaRPr lang="en-US"/>
        </a:p>
      </dgm:t>
    </dgm:pt>
    <dgm:pt modelId="{01B5DCA3-BC8A-4386-AE5C-6535650A6FBF}" type="pres">
      <dgm:prSet presAssocID="{8DE6AF8A-630B-4C2A-86AC-8E585217C043}" presName="parTxOnlySpace" presStyleCnt="0"/>
      <dgm:spPr/>
    </dgm:pt>
    <dgm:pt modelId="{DBF394EE-18B7-425B-ADC3-2EEB387E09C7}" type="pres">
      <dgm:prSet presAssocID="{9B6A61C6-C8BE-4CAC-9DBF-B59EC0E88EE1}" presName="parTxOnly" presStyleLbl="node1" presStyleIdx="3" presStyleCnt="5" custScaleX="42925" custLinFactNeighborX="6361" custLinFactNeighborY="1688">
        <dgm:presLayoutVars>
          <dgm:chMax val="0"/>
          <dgm:chPref val="0"/>
          <dgm:bulletEnabled val="1"/>
        </dgm:presLayoutVars>
      </dgm:prSet>
      <dgm:spPr/>
      <dgm:t>
        <a:bodyPr/>
        <a:lstStyle/>
        <a:p>
          <a:endParaRPr lang="en-US"/>
        </a:p>
      </dgm:t>
    </dgm:pt>
    <dgm:pt modelId="{8D411C03-D865-42E6-AE92-F29643BA65FA}" type="pres">
      <dgm:prSet presAssocID="{58D2EFA5-A477-45D3-8D14-9CDA92DCC795}" presName="parTxOnlySpace" presStyleCnt="0"/>
      <dgm:spPr/>
    </dgm:pt>
    <dgm:pt modelId="{F697324F-D204-4C12-96AB-57098BD1E381}" type="pres">
      <dgm:prSet presAssocID="{B94FE48F-8EAA-43F7-A684-B1976A3EB1CC}" presName="parTxOnly" presStyleLbl="node1" presStyleIdx="4" presStyleCnt="5" custScaleX="54550" custLinFactX="10706" custLinFactNeighborX="100000" custLinFactNeighborY="11667">
        <dgm:presLayoutVars>
          <dgm:chMax val="0"/>
          <dgm:chPref val="0"/>
          <dgm:bulletEnabled val="1"/>
        </dgm:presLayoutVars>
      </dgm:prSet>
      <dgm:spPr/>
      <dgm:t>
        <a:bodyPr/>
        <a:lstStyle/>
        <a:p>
          <a:endParaRPr lang="en-US"/>
        </a:p>
      </dgm:t>
    </dgm:pt>
  </dgm:ptLst>
  <dgm:cxnLst>
    <dgm:cxn modelId="{F8142355-D2E2-4471-B15F-05A7F2B2C6A7}" srcId="{6604FC32-4689-4320-92AC-18E4B5CA1EC0}" destId="{9B6A61C6-C8BE-4CAC-9DBF-B59EC0E88EE1}" srcOrd="3" destOrd="0" parTransId="{7D5A3D03-D098-44E4-925B-9B22FF775120}" sibTransId="{58D2EFA5-A477-45D3-8D14-9CDA92DCC795}"/>
    <dgm:cxn modelId="{47014411-6B67-4734-9D32-2444DCF1D163}" type="presOf" srcId="{A08E6CF5-E801-4632-9E07-A92B80B517C2}" destId="{468059C4-77CD-43B5-A6C3-91AB8EFB11C6}" srcOrd="0" destOrd="0" presId="urn:microsoft.com/office/officeart/2005/8/layout/chevron1"/>
    <dgm:cxn modelId="{52CC40E8-F73F-4AF9-9F74-938476C0DCC0}" srcId="{6604FC32-4689-4320-92AC-18E4B5CA1EC0}" destId="{947BD345-7C7B-46F9-8720-4D37325B504A}" srcOrd="2" destOrd="0" parTransId="{5EF6B69C-8A96-4220-B677-CC7A72BCBB31}" sibTransId="{8DE6AF8A-630B-4C2A-86AC-8E585217C043}"/>
    <dgm:cxn modelId="{2D060AEC-2F3A-42B7-818F-0A423B462663}" srcId="{6604FC32-4689-4320-92AC-18E4B5CA1EC0}" destId="{4CD8F907-4C42-4388-94A9-8F8AE4E49398}" srcOrd="1" destOrd="0" parTransId="{227AD509-A87F-4FDE-99A7-0408052A32EC}" sibTransId="{15E6C8F6-3EB2-4ABC-B7B4-567E414E606E}"/>
    <dgm:cxn modelId="{550BD0A0-22FE-4D2B-8D26-3034C6360345}" type="presOf" srcId="{6604FC32-4689-4320-92AC-18E4B5CA1EC0}" destId="{E925DA58-0FBB-4630-ABFE-8271B4810F67}" srcOrd="0" destOrd="0" presId="urn:microsoft.com/office/officeart/2005/8/layout/chevron1"/>
    <dgm:cxn modelId="{69952A7C-85EA-44D3-82AA-8ECC07A5F87F}" type="presOf" srcId="{4CD8F907-4C42-4388-94A9-8F8AE4E49398}" destId="{DC8CC9CA-E3B7-4B4E-BF67-6D2361C88C64}" srcOrd="0" destOrd="0" presId="urn:microsoft.com/office/officeart/2005/8/layout/chevron1"/>
    <dgm:cxn modelId="{27691A2E-D387-4D8F-BA19-9305674FD48D}" srcId="{6604FC32-4689-4320-92AC-18E4B5CA1EC0}" destId="{A08E6CF5-E801-4632-9E07-A92B80B517C2}" srcOrd="0" destOrd="0" parTransId="{F28B835F-6E2E-4DD2-9A9A-A54B703F39D9}" sibTransId="{D754CA0B-78CB-49F7-AD9D-5D0F3DE0BB69}"/>
    <dgm:cxn modelId="{D13521AC-9A55-4370-A327-2C3D8CA0D786}" type="presOf" srcId="{B94FE48F-8EAA-43F7-A684-B1976A3EB1CC}" destId="{F697324F-D204-4C12-96AB-57098BD1E381}" srcOrd="0" destOrd="0" presId="urn:microsoft.com/office/officeart/2005/8/layout/chevron1"/>
    <dgm:cxn modelId="{43B06FD9-29C6-4B77-B10B-F21F22ED05CD}" type="presOf" srcId="{947BD345-7C7B-46F9-8720-4D37325B504A}" destId="{DC83FA15-6832-4279-8346-DB63EB76C7B9}" srcOrd="0" destOrd="0" presId="urn:microsoft.com/office/officeart/2005/8/layout/chevron1"/>
    <dgm:cxn modelId="{C909D941-444F-4A6E-8B9F-5E71433BB566}" srcId="{6604FC32-4689-4320-92AC-18E4B5CA1EC0}" destId="{B94FE48F-8EAA-43F7-A684-B1976A3EB1CC}" srcOrd="4" destOrd="0" parTransId="{603311A4-92CF-492F-9E18-6DB7910E5C99}" sibTransId="{8FA9E8E1-59EE-458B-B269-8C6BCFAD357E}"/>
    <dgm:cxn modelId="{E463C8BD-3BAE-42B9-9D16-14C4571CD6BD}" type="presOf" srcId="{9B6A61C6-C8BE-4CAC-9DBF-B59EC0E88EE1}" destId="{DBF394EE-18B7-425B-ADC3-2EEB387E09C7}" srcOrd="0" destOrd="0" presId="urn:microsoft.com/office/officeart/2005/8/layout/chevron1"/>
    <dgm:cxn modelId="{8476BD70-E05D-4C76-B41F-7BD588E998B4}" type="presParOf" srcId="{E925DA58-0FBB-4630-ABFE-8271B4810F67}" destId="{468059C4-77CD-43B5-A6C3-91AB8EFB11C6}" srcOrd="0" destOrd="0" presId="urn:microsoft.com/office/officeart/2005/8/layout/chevron1"/>
    <dgm:cxn modelId="{4585FE35-08B9-4D93-B347-B2828BADD822}" type="presParOf" srcId="{E925DA58-0FBB-4630-ABFE-8271B4810F67}" destId="{3653C891-DC33-4664-A1F2-8A6EF8B2320F}" srcOrd="1" destOrd="0" presId="urn:microsoft.com/office/officeart/2005/8/layout/chevron1"/>
    <dgm:cxn modelId="{9F310A31-A5B9-4936-A4EA-4F9255F52882}" type="presParOf" srcId="{E925DA58-0FBB-4630-ABFE-8271B4810F67}" destId="{DC8CC9CA-E3B7-4B4E-BF67-6D2361C88C64}" srcOrd="2" destOrd="0" presId="urn:microsoft.com/office/officeart/2005/8/layout/chevron1"/>
    <dgm:cxn modelId="{20532CED-44F1-48C0-AD2B-A6111C096838}" type="presParOf" srcId="{E925DA58-0FBB-4630-ABFE-8271B4810F67}" destId="{D786BFB4-D22B-42A4-A15E-F84B675F2BE3}" srcOrd="3" destOrd="0" presId="urn:microsoft.com/office/officeart/2005/8/layout/chevron1"/>
    <dgm:cxn modelId="{5C429264-14F2-42E9-9F7F-2ADE769DFF5A}" type="presParOf" srcId="{E925DA58-0FBB-4630-ABFE-8271B4810F67}" destId="{DC83FA15-6832-4279-8346-DB63EB76C7B9}" srcOrd="4" destOrd="0" presId="urn:microsoft.com/office/officeart/2005/8/layout/chevron1"/>
    <dgm:cxn modelId="{EB331264-8879-4A09-8DF2-D99C8516B89C}" type="presParOf" srcId="{E925DA58-0FBB-4630-ABFE-8271B4810F67}" destId="{01B5DCA3-BC8A-4386-AE5C-6535650A6FBF}" srcOrd="5" destOrd="0" presId="urn:microsoft.com/office/officeart/2005/8/layout/chevron1"/>
    <dgm:cxn modelId="{93F58EEF-6236-40AB-89BC-895529154E0F}" type="presParOf" srcId="{E925DA58-0FBB-4630-ABFE-8271B4810F67}" destId="{DBF394EE-18B7-425B-ADC3-2EEB387E09C7}" srcOrd="6" destOrd="0" presId="urn:microsoft.com/office/officeart/2005/8/layout/chevron1"/>
    <dgm:cxn modelId="{B77D84EC-590F-45A6-8C08-1622D031BC49}" type="presParOf" srcId="{E925DA58-0FBB-4630-ABFE-8271B4810F67}" destId="{8D411C03-D865-42E6-AE92-F29643BA65FA}" srcOrd="7" destOrd="0" presId="urn:microsoft.com/office/officeart/2005/8/layout/chevron1"/>
    <dgm:cxn modelId="{7DC668EA-807F-4906-9D74-B55AFB2D71EC}" type="presParOf" srcId="{E925DA58-0FBB-4630-ABFE-8271B4810F67}" destId="{F697324F-D204-4C12-96AB-57098BD1E381}" srcOrd="8" destOrd="0" presId="urn:microsoft.com/office/officeart/2005/8/layout/chevron1"/>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059C4-77CD-43B5-A6C3-91AB8EFB11C6}">
      <dsp:nvSpPr>
        <dsp:cNvPr id="0" name=""/>
        <dsp:cNvSpPr/>
      </dsp:nvSpPr>
      <dsp:spPr>
        <a:xfrm>
          <a:off x="0" y="0"/>
          <a:ext cx="1766145" cy="690519"/>
        </a:xfrm>
        <a:prstGeom prst="chevron">
          <a:avLst/>
        </a:prstGeom>
        <a:solidFill>
          <a:srgbClr val="C00000"/>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latin typeface="+mn-lt"/>
              <a:cs typeface="Times New Roman" pitchFamily="18" charset="0"/>
            </a:rPr>
            <a:t>Initial Contact - Encounter</a:t>
          </a:r>
        </a:p>
      </dsp:txBody>
      <dsp:txXfrm>
        <a:off x="345260" y="0"/>
        <a:ext cx="1075626" cy="690519"/>
      </dsp:txXfrm>
    </dsp:sp>
    <dsp:sp modelId="{DC8CC9CA-E3B7-4B4E-BF67-6D2361C88C64}">
      <dsp:nvSpPr>
        <dsp:cNvPr id="0" name=""/>
        <dsp:cNvSpPr/>
      </dsp:nvSpPr>
      <dsp:spPr>
        <a:xfrm>
          <a:off x="1419117" y="0"/>
          <a:ext cx="1940180" cy="690519"/>
        </a:xfrm>
        <a:prstGeom prst="chevron">
          <a:avLst/>
        </a:prstGeom>
        <a:solidFill>
          <a:srgbClr val="C00000"/>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latin typeface="+mn-lt"/>
              <a:cs typeface="Times New Roman" pitchFamily="18" charset="0"/>
            </a:rPr>
            <a:t>Enrollment</a:t>
          </a:r>
        </a:p>
      </dsp:txBody>
      <dsp:txXfrm>
        <a:off x="1764377" y="0"/>
        <a:ext cx="1249661" cy="690519"/>
      </dsp:txXfrm>
    </dsp:sp>
    <dsp:sp modelId="{DC83FA15-6832-4279-8346-DB63EB76C7B9}">
      <dsp:nvSpPr>
        <dsp:cNvPr id="0" name=""/>
        <dsp:cNvSpPr/>
      </dsp:nvSpPr>
      <dsp:spPr>
        <a:xfrm>
          <a:off x="3011576" y="0"/>
          <a:ext cx="1885796" cy="690519"/>
        </a:xfrm>
        <a:prstGeom prst="chevron">
          <a:avLst/>
        </a:prstGeom>
        <a:solidFill>
          <a:srgbClr val="C00000"/>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latin typeface="+mn-lt"/>
              <a:cs typeface="Times New Roman" pitchFamily="18" charset="0"/>
            </a:rPr>
            <a:t>Individual Service Plan</a:t>
          </a:r>
        </a:p>
      </dsp:txBody>
      <dsp:txXfrm>
        <a:off x="3356836" y="0"/>
        <a:ext cx="1195277" cy="690519"/>
      </dsp:txXfrm>
    </dsp:sp>
    <dsp:sp modelId="{DBF394EE-18B7-425B-ADC3-2EEB387E09C7}">
      <dsp:nvSpPr>
        <dsp:cNvPr id="0" name=""/>
        <dsp:cNvSpPr/>
      </dsp:nvSpPr>
      <dsp:spPr>
        <a:xfrm>
          <a:off x="4571770" y="0"/>
          <a:ext cx="1492593" cy="690519"/>
        </a:xfrm>
        <a:prstGeom prst="chevron">
          <a:avLst/>
        </a:prstGeom>
        <a:solidFill>
          <a:srgbClr val="C00000"/>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latin typeface="+mn-lt"/>
              <a:cs typeface="Times New Roman" pitchFamily="18" charset="0"/>
            </a:rPr>
            <a:t>Linkage to care</a:t>
          </a:r>
        </a:p>
      </dsp:txBody>
      <dsp:txXfrm>
        <a:off x="4917030" y="0"/>
        <a:ext cx="802074" cy="690519"/>
      </dsp:txXfrm>
    </dsp:sp>
    <dsp:sp modelId="{F697324F-D204-4C12-96AB-57098BD1E381}">
      <dsp:nvSpPr>
        <dsp:cNvPr id="0" name=""/>
        <dsp:cNvSpPr/>
      </dsp:nvSpPr>
      <dsp:spPr>
        <a:xfrm>
          <a:off x="5695217" y="0"/>
          <a:ext cx="1896819" cy="690519"/>
        </a:xfrm>
        <a:prstGeom prst="chevron">
          <a:avLst/>
        </a:prstGeom>
        <a:solidFill>
          <a:srgbClr val="C00000"/>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latin typeface="+mn-lt"/>
              <a:cs typeface="Times New Roman" pitchFamily="18" charset="0"/>
            </a:rPr>
            <a:t>Retention in care</a:t>
          </a:r>
        </a:p>
      </dsp:txBody>
      <dsp:txXfrm>
        <a:off x="6040477" y="0"/>
        <a:ext cx="1206300" cy="6905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309C9-A54C-4691-A799-EFA5F49A06A8}"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A78B-DBEB-433F-996A-BF7E19B3591B}" type="slidenum">
              <a:rPr lang="en-US" smtClean="0"/>
              <a:t>‹#›</a:t>
            </a:fld>
            <a:endParaRPr lang="en-US"/>
          </a:p>
        </p:txBody>
      </p:sp>
    </p:spTree>
    <p:extLst>
      <p:ext uri="{BB962C8B-B14F-4D97-AF65-F5344CB8AC3E}">
        <p14:creationId xmlns:p14="http://schemas.microsoft.com/office/powerpoint/2010/main" val="190719507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49A9582-1566-44AD-A842-6F159889446C}" type="slidenum">
              <a:rPr lang="en-US" altLang="en-US" smtClean="0"/>
              <a:pPr/>
              <a:t>2</a:t>
            </a:fld>
            <a:endParaRPr lang="en-US" altLang="en-US" smtClean="0"/>
          </a:p>
        </p:txBody>
      </p:sp>
    </p:spTree>
    <p:extLst>
      <p:ext uri="{BB962C8B-B14F-4D97-AF65-F5344CB8AC3E}">
        <p14:creationId xmlns:p14="http://schemas.microsoft.com/office/powerpoint/2010/main" val="37419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49A9582-1566-44AD-A842-6F159889446C}" type="slidenum">
              <a:rPr lang="en-US" altLang="en-US" smtClean="0"/>
              <a:pPr/>
              <a:t>3</a:t>
            </a:fld>
            <a:endParaRPr lang="en-US" altLang="en-US" smtClean="0"/>
          </a:p>
        </p:txBody>
      </p:sp>
    </p:spTree>
    <p:extLst>
      <p:ext uri="{BB962C8B-B14F-4D97-AF65-F5344CB8AC3E}">
        <p14:creationId xmlns:p14="http://schemas.microsoft.com/office/powerpoint/2010/main" val="37419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49A9582-1566-44AD-A842-6F159889446C}" type="slidenum">
              <a:rPr lang="en-US" altLang="en-US" smtClean="0"/>
              <a:pPr/>
              <a:t>5</a:t>
            </a:fld>
            <a:endParaRPr lang="en-US" altLang="en-US" smtClean="0"/>
          </a:p>
        </p:txBody>
      </p:sp>
    </p:spTree>
    <p:extLst>
      <p:ext uri="{BB962C8B-B14F-4D97-AF65-F5344CB8AC3E}">
        <p14:creationId xmlns:p14="http://schemas.microsoft.com/office/powerpoint/2010/main" val="374190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238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7" y="2035211"/>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7" y="3729069"/>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7" y="4214359"/>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400"/>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3"/>
            <a:ext cx="10515600" cy="4448443"/>
          </a:xfrm>
        </p:spPr>
        <p:txBody>
          <a:bodyPr>
            <a:normAutofit/>
          </a:bodyPr>
          <a:lstStyle>
            <a:lvl1pPr marL="0" marR="0" indent="0" algn="l" defTabSz="914377"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400"/>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9"/>
            <a:ext cx="5181600" cy="4276599"/>
          </a:xfrm>
        </p:spPr>
        <p:txBody>
          <a:bodyPr/>
          <a:lstStyle>
            <a:lvl1pPr marL="457189" indent="-457189">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3" y="1284449"/>
            <a:ext cx="5181600" cy="4276599"/>
          </a:xfrm>
        </p:spPr>
        <p:txBody>
          <a:bodyPr/>
          <a:lstStyle>
            <a:lvl1pPr marL="457189" indent="-457189">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9" y="987428"/>
            <a:ext cx="4294947" cy="1069975"/>
          </a:xfrm>
        </p:spPr>
        <p:txBody>
          <a:bodyPr anchor="b">
            <a:noAutofit/>
          </a:bodyPr>
          <a:lstStyle>
            <a:lvl1pPr>
              <a:defRPr sz="55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9" y="987427"/>
            <a:ext cx="6531735" cy="4610293"/>
          </a:xfrm>
        </p:spPr>
        <p:txBody>
          <a:bodyPr/>
          <a:lstStyle>
            <a:lvl1pPr marL="457189" indent="-457189">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9" y="2057400"/>
            <a:ext cx="4294947" cy="3540319"/>
          </a:xfrm>
        </p:spPr>
        <p:txBody>
          <a:bodyPr>
            <a:normAutofit/>
          </a:bodyPr>
          <a:lstStyle>
            <a:lvl1pPr marL="0" indent="0">
              <a:buNone/>
              <a:defRPr sz="19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9" y="987428"/>
            <a:ext cx="4302899" cy="1069975"/>
          </a:xfrm>
        </p:spPr>
        <p:txBody>
          <a:bodyPr anchor="b">
            <a:noAutofit/>
          </a:bodyPr>
          <a:lstStyle>
            <a:lvl1pPr>
              <a:defRPr sz="55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90" y="987428"/>
            <a:ext cx="6539684" cy="463860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9" y="2057402"/>
            <a:ext cx="4302899" cy="3568631"/>
          </a:xfrm>
        </p:spPr>
        <p:txBody>
          <a:bodyPr>
            <a:normAutofit/>
          </a:bodyPr>
          <a:lstStyle>
            <a:lvl1pPr marL="0" indent="0">
              <a:buNone/>
              <a:defRPr sz="19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4"/>
            <a:ext cx="6172200" cy="463860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9"/>
            <a:ext cx="6172200" cy="597343"/>
          </a:xfrm>
        </p:spPr>
        <p:txBody>
          <a:bodyPr>
            <a:normAutofit/>
          </a:bodyPr>
          <a:lstStyle>
            <a:lvl1pPr marL="0" indent="0">
              <a:buNone/>
              <a:defRPr lang="en-US" sz="1500" i="1" dirty="0">
                <a:solidFill>
                  <a:schemeClr val="bg1">
                    <a:lumMod val="50000"/>
                  </a:schemeClr>
                </a:solidFill>
              </a:defRPr>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B299-D4DF-408F-B85C-B955537EB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7D19D-CF7A-4C37-A785-2A474BCC9D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C4743-2B8C-40FD-9E77-7C06735F119D}"/>
              </a:ext>
            </a:extLst>
          </p:cNvPr>
          <p:cNvSpPr>
            <a:spLocks noGrp="1"/>
          </p:cNvSpPr>
          <p:nvPr>
            <p:ph type="dt" sz="half" idx="10"/>
          </p:nvPr>
        </p:nvSpPr>
        <p:spPr/>
        <p:txBody>
          <a:bodyPr lIns="91438" tIns="45719" rIns="91438" bIns="45719"/>
          <a:lstStyle/>
          <a:p>
            <a:fld id="{FA954305-2D12-479F-91C4-41D3BAA7CF70}" type="datetimeFigureOut">
              <a:rPr lang="en-US" smtClean="0"/>
              <a:t>1/22/2019</a:t>
            </a:fld>
            <a:endParaRPr lang="en-US"/>
          </a:p>
        </p:txBody>
      </p:sp>
      <p:sp>
        <p:nvSpPr>
          <p:cNvPr id="5" name="Footer Placeholder 4">
            <a:extLst>
              <a:ext uri="{FF2B5EF4-FFF2-40B4-BE49-F238E27FC236}">
                <a16:creationId xmlns:a16="http://schemas.microsoft.com/office/drawing/2014/main" id="{61741369-CC2E-4C9D-B7F1-E35CE8F10CE1}"/>
              </a:ext>
            </a:extLst>
          </p:cNvPr>
          <p:cNvSpPr>
            <a:spLocks noGrp="1"/>
          </p:cNvSpPr>
          <p:nvPr>
            <p:ph type="ftr" sz="quarter" idx="11"/>
          </p:nvPr>
        </p:nvSpPr>
        <p:spPr/>
        <p:txBody>
          <a:bodyPr lIns="91438" tIns="45719" rIns="91438" bIns="45719"/>
          <a:lstStyle/>
          <a:p>
            <a:endParaRPr lang="en-US"/>
          </a:p>
        </p:txBody>
      </p:sp>
      <p:sp>
        <p:nvSpPr>
          <p:cNvPr id="6" name="Slide Number Placeholder 5">
            <a:extLst>
              <a:ext uri="{FF2B5EF4-FFF2-40B4-BE49-F238E27FC236}">
                <a16:creationId xmlns:a16="http://schemas.microsoft.com/office/drawing/2014/main" id="{7EC0F88E-50F3-4F4D-9AC3-94D3F7BD08DE}"/>
              </a:ext>
            </a:extLst>
          </p:cNvPr>
          <p:cNvSpPr>
            <a:spLocks noGrp="1"/>
          </p:cNvSpPr>
          <p:nvPr>
            <p:ph type="sldNum" sz="quarter" idx="12"/>
          </p:nvPr>
        </p:nvSpPr>
        <p:spPr/>
        <p:txBody>
          <a:bodyPr lIns="91438" tIns="45719" rIns="91438" bIns="45719"/>
          <a:lstStyle/>
          <a:p>
            <a:fld id="{07E60B36-EFE2-43E4-838C-B8B45F57774C}" type="slidenum">
              <a:rPr lang="en-US" smtClean="0"/>
              <a:t>‹#›</a:t>
            </a:fld>
            <a:endParaRPr lang="en-US"/>
          </a:p>
        </p:txBody>
      </p:sp>
    </p:spTree>
    <p:extLst>
      <p:ext uri="{BB962C8B-B14F-4D97-AF65-F5344CB8AC3E}">
        <p14:creationId xmlns:p14="http://schemas.microsoft.com/office/powerpoint/2010/main" val="32264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5"/>
            <a:ext cx="10515600" cy="829193"/>
          </a:xfrm>
          <a:prstGeom prst="rect">
            <a:avLst/>
          </a:prstGeom>
        </p:spPr>
        <p:txBody>
          <a:bodyPr vert="horz" lIns="91438" tIns="45719" rIns="91438" bIns="45719"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3"/>
            <a:ext cx="10515600" cy="4351339"/>
          </a:xfrm>
          <a:prstGeom prst="rect">
            <a:avLst/>
          </a:prstGeom>
        </p:spPr>
        <p:txBody>
          <a:bodyPr vert="horz" lIns="91438" tIns="45719" rIns="91438" bIns="45719"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8" r:id="rId4"/>
    <p:sldLayoutId id="2147483652" r:id="rId5"/>
    <p:sldLayoutId id="2147483656" r:id="rId6"/>
    <p:sldLayoutId id="2147483657" r:id="rId7"/>
    <p:sldLayoutId id="2147483659" r:id="rId8"/>
    <p:sldLayoutId id="2147483661" r:id="rId9"/>
  </p:sldLayoutIdLst>
  <p:txStyles>
    <p:titleStyle>
      <a:lvl1pPr algn="l" defTabSz="914377" rtl="0" eaLnBrk="1" latinLnBrk="0" hangingPunct="1">
        <a:lnSpc>
          <a:spcPct val="90000"/>
        </a:lnSpc>
        <a:spcBef>
          <a:spcPct val="0"/>
        </a:spcBef>
        <a:buNone/>
        <a:defRPr sz="5500" b="1" kern="1200">
          <a:solidFill>
            <a:srgbClr val="095895"/>
          </a:solidFill>
          <a:latin typeface="+mn-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326092"/>
            <a:ext cx="4195020" cy="829193"/>
          </a:xfrm>
        </p:spPr>
        <p:txBody>
          <a:bodyPr>
            <a:normAutofit/>
          </a:bodyPr>
          <a:lstStyle/>
          <a:p>
            <a:r>
              <a:rPr lang="en-US" sz="4400" dirty="0"/>
              <a:t>Venue-Based</a:t>
            </a:r>
            <a:endParaRPr lang="en-US" sz="4400" dirty="0"/>
          </a:p>
        </p:txBody>
      </p:sp>
      <p:sp>
        <p:nvSpPr>
          <p:cNvPr id="3" name="TextBox 2"/>
          <p:cNvSpPr txBox="1"/>
          <p:nvPr/>
        </p:nvSpPr>
        <p:spPr>
          <a:xfrm>
            <a:off x="1767281" y="1155284"/>
            <a:ext cx="3967992" cy="2308324"/>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sz="2400" dirty="0"/>
              <a:t>The goal is to promote the program. Recruitment should not be the goal.  </a:t>
            </a:r>
          </a:p>
          <a:p>
            <a:pPr>
              <a:buClr>
                <a:srgbClr val="C00000"/>
              </a:buClr>
            </a:pPr>
            <a:endParaRPr lang="en-US" sz="1200" dirty="0"/>
          </a:p>
          <a:p>
            <a:pPr marL="342900" indent="-342900">
              <a:buClr>
                <a:srgbClr val="C00000"/>
              </a:buClr>
              <a:buFont typeface="Wingdings" panose="05000000000000000000" pitchFamily="2" charset="2"/>
              <a:buChar char="§"/>
            </a:pPr>
            <a:r>
              <a:rPr lang="en-US" sz="2400" dirty="0"/>
              <a:t>Consistency</a:t>
            </a:r>
          </a:p>
          <a:p>
            <a:pPr marL="342900" indent="-342900">
              <a:buClr>
                <a:srgbClr val="C00000"/>
              </a:buClr>
              <a:buFont typeface="Wingdings" panose="05000000000000000000" pitchFamily="2" charset="2"/>
              <a:buChar char="§"/>
            </a:pPr>
            <a:endParaRPr lang="en-US" sz="1200" dirty="0"/>
          </a:p>
          <a:p>
            <a:pPr marL="342900" indent="-342900">
              <a:buClr>
                <a:srgbClr val="C00000"/>
              </a:buClr>
              <a:buFont typeface="Wingdings" panose="05000000000000000000" pitchFamily="2" charset="2"/>
              <a:buChar char="§"/>
            </a:pPr>
            <a:r>
              <a:rPr lang="en-US" sz="2400" dirty="0"/>
              <a:t>Cost v. outcome</a:t>
            </a:r>
            <a:endParaRPr lang="en-US" sz="2400" dirty="0"/>
          </a:p>
        </p:txBody>
      </p:sp>
      <p:sp>
        <p:nvSpPr>
          <p:cNvPr id="4" name="AutoShape 14" descr="Image result for gleicher chen health cent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Image may contain: one or more people and text">
            <a:extLst>
              <a:ext uri="{FF2B5EF4-FFF2-40B4-BE49-F238E27FC236}">
                <a16:creationId xmlns:a16="http://schemas.microsoft.com/office/drawing/2014/main" id="{03DC7667-7694-49E7-9839-098C7AC419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736" y="260501"/>
            <a:ext cx="4260550" cy="24962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8" descr="Image may contain: text">
            <a:extLst>
              <a:ext uri="{FF2B5EF4-FFF2-40B4-BE49-F238E27FC236}">
                <a16:creationId xmlns:a16="http://schemas.microsoft.com/office/drawing/2014/main" id="{7D77A3E6-6DE3-459F-81ED-770D36D745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5172" y="3463609"/>
            <a:ext cx="3247559" cy="2247285"/>
          </a:xfrm>
          <a:prstGeom prst="rect">
            <a:avLst/>
          </a:prstGeom>
          <a:noFill/>
          <a:ln>
            <a:noFill/>
          </a:ln>
        </p:spPr>
      </p:pic>
      <p:pic>
        <p:nvPicPr>
          <p:cNvPr id="10" name="Picture 9" descr="Image may contain: 12 people, people smiling, tex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8736" y="2885814"/>
            <a:ext cx="4260550" cy="2825079"/>
          </a:xfrm>
          <a:prstGeom prst="rect">
            <a:avLst/>
          </a:prstGeom>
          <a:noFill/>
          <a:ln>
            <a:noFill/>
          </a:ln>
        </p:spPr>
      </p:pic>
    </p:spTree>
    <p:extLst>
      <p:ext uri="{BB962C8B-B14F-4D97-AF65-F5344CB8AC3E}">
        <p14:creationId xmlns:p14="http://schemas.microsoft.com/office/powerpoint/2010/main" val="398518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976" y="182281"/>
            <a:ext cx="5428697" cy="829193"/>
          </a:xfrm>
        </p:spPr>
        <p:txBody>
          <a:bodyPr>
            <a:normAutofit/>
          </a:bodyPr>
          <a:lstStyle/>
          <a:p>
            <a:r>
              <a:rPr lang="en-US" sz="4400" dirty="0"/>
              <a:t>Community Events</a:t>
            </a:r>
            <a:endParaRPr lang="en-US" sz="4400" dirty="0"/>
          </a:p>
        </p:txBody>
      </p:sp>
      <p:sp>
        <p:nvSpPr>
          <p:cNvPr id="3" name="TextBox 2"/>
          <p:cNvSpPr txBox="1"/>
          <p:nvPr/>
        </p:nvSpPr>
        <p:spPr>
          <a:xfrm>
            <a:off x="1984376" y="1499328"/>
            <a:ext cx="3053593" cy="1569660"/>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sz="2400" dirty="0"/>
              <a:t>Program promotion  </a:t>
            </a:r>
          </a:p>
          <a:p>
            <a:pPr>
              <a:buClr>
                <a:srgbClr val="C00000"/>
              </a:buClr>
            </a:pPr>
            <a:endParaRPr lang="en-US" sz="1200" dirty="0"/>
          </a:p>
          <a:p>
            <a:pPr marL="342900" indent="-342900">
              <a:buClr>
                <a:srgbClr val="C00000"/>
              </a:buClr>
              <a:buFont typeface="Wingdings" panose="05000000000000000000" pitchFamily="2" charset="2"/>
              <a:buChar char="§"/>
            </a:pPr>
            <a:r>
              <a:rPr lang="en-US" sz="2400" dirty="0"/>
              <a:t>Expand partnerships</a:t>
            </a:r>
          </a:p>
          <a:p>
            <a:pPr>
              <a:buClr>
                <a:srgbClr val="C00000"/>
              </a:buClr>
            </a:pPr>
            <a:endParaRPr lang="en-US" sz="1200" dirty="0"/>
          </a:p>
        </p:txBody>
      </p:sp>
      <p:sp>
        <p:nvSpPr>
          <p:cNvPr id="4" name="AutoShape 14" descr="Image result for gleicher chen health cent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S:\Fuerza Positiva\Altar 2016\20161029_175441.jpg">
            <a:extLst>
              <a:ext uri="{FF2B5EF4-FFF2-40B4-BE49-F238E27FC236}">
                <a16:creationId xmlns:a16="http://schemas.microsoft.com/office/drawing/2014/main" id="{84DE55F1-5359-4840-8BA5-983E0BA7B49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83" t="19388" r="15025" b="21674"/>
          <a:stretch/>
        </p:blipFill>
        <p:spPr bwMode="auto">
          <a:xfrm>
            <a:off x="1831975" y="3115911"/>
            <a:ext cx="3547144" cy="25328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4" descr="S:\Fuerza Positiva\Altar 2016\20161029_125107.jpg">
            <a:extLst>
              <a:ext uri="{FF2B5EF4-FFF2-40B4-BE49-F238E27FC236}">
                <a16:creationId xmlns:a16="http://schemas.microsoft.com/office/drawing/2014/main" id="{5BF262F5-AB02-46D5-9D1D-C7DB0AAC67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4525" y="3115911"/>
            <a:ext cx="2290194" cy="26976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No automatic alt text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4525" y="110604"/>
            <a:ext cx="2290194" cy="2946400"/>
          </a:xfrm>
          <a:prstGeom prst="rect">
            <a:avLst/>
          </a:prstGeom>
          <a:noFill/>
          <a:ln w="15875">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1028" name="Picture 4" descr="Image may contain: 2 people, people smiling, people standing, beard and outdo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7084" y="1011473"/>
            <a:ext cx="2342624" cy="28270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55816" y="4026160"/>
            <a:ext cx="2505161" cy="1384995"/>
          </a:xfrm>
          <a:prstGeom prst="rect">
            <a:avLst/>
          </a:prstGeom>
        </p:spPr>
        <p:txBody>
          <a:bodyPr wrap="square">
            <a:spAutoFit/>
          </a:bodyPr>
          <a:lstStyle/>
          <a:p>
            <a:pPr marL="342900" indent="-342900">
              <a:buClr>
                <a:srgbClr val="C00000"/>
              </a:buClr>
              <a:buFont typeface="Wingdings" panose="05000000000000000000" pitchFamily="2" charset="2"/>
              <a:buChar char="§"/>
            </a:pPr>
            <a:r>
              <a:rPr lang="en-US" sz="2400" dirty="0"/>
              <a:t>Reduce stigma</a:t>
            </a:r>
          </a:p>
          <a:p>
            <a:pPr>
              <a:buClr>
                <a:srgbClr val="C00000"/>
              </a:buClr>
            </a:pPr>
            <a:endParaRPr lang="en-US" sz="1200" dirty="0"/>
          </a:p>
          <a:p>
            <a:pPr marL="342900" indent="-342900">
              <a:buClr>
                <a:srgbClr val="C00000"/>
              </a:buClr>
              <a:buFont typeface="Wingdings" panose="05000000000000000000" pitchFamily="2" charset="2"/>
              <a:buChar char="§"/>
            </a:pPr>
            <a:r>
              <a:rPr lang="en-US" sz="2400" dirty="0"/>
              <a:t>Social outlet for participants</a:t>
            </a:r>
          </a:p>
        </p:txBody>
      </p:sp>
    </p:spTree>
    <p:extLst>
      <p:ext uri="{BB962C8B-B14F-4D97-AF65-F5344CB8AC3E}">
        <p14:creationId xmlns:p14="http://schemas.microsoft.com/office/powerpoint/2010/main" val="172186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976" y="317799"/>
            <a:ext cx="5428697" cy="829193"/>
          </a:xfrm>
        </p:spPr>
        <p:txBody>
          <a:bodyPr>
            <a:normAutofit/>
          </a:bodyPr>
          <a:lstStyle/>
          <a:p>
            <a:r>
              <a:rPr lang="en-US" sz="4400" dirty="0"/>
              <a:t>Social/Print Media</a:t>
            </a:r>
            <a:endParaRPr lang="en-US" sz="4400" dirty="0"/>
          </a:p>
        </p:txBody>
      </p:sp>
      <p:sp>
        <p:nvSpPr>
          <p:cNvPr id="3" name="TextBox 2"/>
          <p:cNvSpPr txBox="1"/>
          <p:nvPr/>
        </p:nvSpPr>
        <p:spPr>
          <a:xfrm>
            <a:off x="1900486" y="1146992"/>
            <a:ext cx="5755867" cy="1200329"/>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sz="2400" dirty="0"/>
              <a:t>Program promotion/recruitment</a:t>
            </a:r>
          </a:p>
          <a:p>
            <a:pPr marL="342900" indent="-342900">
              <a:buClr>
                <a:srgbClr val="C00000"/>
              </a:buClr>
              <a:buFont typeface="Wingdings" panose="05000000000000000000" pitchFamily="2" charset="2"/>
              <a:buChar char="§"/>
            </a:pPr>
            <a:r>
              <a:rPr lang="en-US" sz="2400" dirty="0"/>
              <a:t>Cultural affirmation</a:t>
            </a:r>
          </a:p>
          <a:p>
            <a:pPr marL="342900" indent="-342900">
              <a:buClr>
                <a:srgbClr val="C00000"/>
              </a:buClr>
              <a:buFont typeface="Wingdings" panose="05000000000000000000" pitchFamily="2" charset="2"/>
              <a:buChar char="§"/>
            </a:pPr>
            <a:r>
              <a:rPr lang="en-US" sz="2400" dirty="0"/>
              <a:t>Incorporate transnational themes  </a:t>
            </a:r>
          </a:p>
        </p:txBody>
      </p:sp>
      <p:sp>
        <p:nvSpPr>
          <p:cNvPr id="4" name="AutoShape 14" descr="Image result for gleicher chen health cent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Content Placeholder 4" descr="POP.PNG">
            <a:extLst>
              <a:ext uri="{FF2B5EF4-FFF2-40B4-BE49-F238E27FC236}">
                <a16:creationId xmlns:a16="http://schemas.microsoft.com/office/drawing/2014/main" id="{01A337E2-8BC9-431D-9976-1BD0B1504DA3}"/>
              </a:ext>
            </a:extLst>
          </p:cNvPr>
          <p:cNvPicPr>
            <a:picLocks noChangeAspect="1"/>
          </p:cNvPicPr>
          <p:nvPr/>
        </p:nvPicPr>
        <p:blipFill>
          <a:blip r:embed="rId2" cstate="print"/>
          <a:stretch>
            <a:fillRect/>
          </a:stretch>
        </p:blipFill>
        <p:spPr>
          <a:xfrm>
            <a:off x="4895864" y="2824019"/>
            <a:ext cx="2099782" cy="2899497"/>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5A0971A8-1563-4C50-B4B9-9F6E9BF7C899}"/>
              </a:ext>
            </a:extLst>
          </p:cNvPr>
          <p:cNvPicPr>
            <a:picLocks noChangeAspect="1"/>
          </p:cNvPicPr>
          <p:nvPr/>
        </p:nvPicPr>
        <p:blipFill>
          <a:blip r:embed="rId3"/>
          <a:stretch>
            <a:fillRect/>
          </a:stretch>
        </p:blipFill>
        <p:spPr>
          <a:xfrm>
            <a:off x="1831976" y="2398419"/>
            <a:ext cx="1323155" cy="1596964"/>
          </a:xfrm>
          <a:prstGeom prst="rect">
            <a:avLst/>
          </a:prstGeom>
          <a:ln w="34925">
            <a:solidFill>
              <a:srgbClr val="BC5908"/>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135" y="2398419"/>
            <a:ext cx="1300293" cy="1596964"/>
          </a:xfrm>
          <a:prstGeom prst="rect">
            <a:avLst/>
          </a:prstGeom>
          <a:ln w="34925">
            <a:solidFill>
              <a:schemeClr val="accent2">
                <a:lumMod val="75000"/>
              </a:schemeClr>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1975" y="4127383"/>
            <a:ext cx="1323155" cy="1686188"/>
          </a:xfrm>
          <a:prstGeom prst="rect">
            <a:avLst/>
          </a:prstGeom>
          <a:ln w="34925">
            <a:solidFill>
              <a:schemeClr val="accent2">
                <a:lumMod val="75000"/>
              </a:schemeClr>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3135" y="4127383"/>
            <a:ext cx="1300293" cy="1686188"/>
          </a:xfrm>
          <a:prstGeom prst="rect">
            <a:avLst/>
          </a:prstGeom>
          <a:ln w="34925">
            <a:solidFill>
              <a:schemeClr val="accent2">
                <a:lumMod val="75000"/>
              </a:schemeClr>
            </a:solidFill>
          </a:ln>
        </p:spPr>
      </p:pic>
      <p:pic>
        <p:nvPicPr>
          <p:cNvPr id="16" name="Picture 9" descr="S:\Fuerza Positiva\Advertisement Materials\grindr and scruff\banner_Spanishpart1.jpg">
            <a:extLst>
              <a:ext uri="{FF2B5EF4-FFF2-40B4-BE49-F238E27FC236}">
                <a16:creationId xmlns:a16="http://schemas.microsoft.com/office/drawing/2014/main" id="{82D75743-EF17-4842-B2C2-DA4F12BB8C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4857" y="1043916"/>
            <a:ext cx="3733800" cy="5834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S:\Fuerza Positiva\Advertisement Materials\grindr and scruff\banner_spanishpart3.jpg">
            <a:extLst>
              <a:ext uri="{FF2B5EF4-FFF2-40B4-BE49-F238E27FC236}">
                <a16:creationId xmlns:a16="http://schemas.microsoft.com/office/drawing/2014/main" id="{FFC2958D-C9C0-4482-A344-67F207545C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4857" y="1815013"/>
            <a:ext cx="3733800" cy="5834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grindr">
            <a:extLst>
              <a:ext uri="{FF2B5EF4-FFF2-40B4-BE49-F238E27FC236}">
                <a16:creationId xmlns:a16="http://schemas.microsoft.com/office/drawing/2014/main" id="{5F276291-8A48-470D-80C5-EBFFD2A860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4150" y="3524960"/>
            <a:ext cx="1341438" cy="13414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facebook logo">
            <a:extLst>
              <a:ext uri="{FF2B5EF4-FFF2-40B4-BE49-F238E27FC236}">
                <a16:creationId xmlns:a16="http://schemas.microsoft.com/office/drawing/2014/main" id="{1A1995A1-1E92-45A5-B67F-9A0E983355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44863" y="3524960"/>
            <a:ext cx="1341438" cy="134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6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Findings (N=66)</a:t>
            </a:r>
            <a:endParaRPr lang="en-US" sz="4400" dirty="0"/>
          </a:p>
        </p:txBody>
      </p:sp>
      <p:graphicFrame>
        <p:nvGraphicFramePr>
          <p:cNvPr id="3" name="Table 2"/>
          <p:cNvGraphicFramePr>
            <a:graphicFrameLocks noGrp="1"/>
          </p:cNvGraphicFramePr>
          <p:nvPr>
            <p:extLst>
              <p:ext uri="{D42A27DB-BD31-4B8C-83A1-F6EECF244321}">
                <p14:modId xmlns:p14="http://schemas.microsoft.com/office/powerpoint/2010/main" val="2828016604"/>
              </p:ext>
            </p:extLst>
          </p:nvPr>
        </p:nvGraphicFramePr>
        <p:xfrm>
          <a:off x="2060894" y="1385117"/>
          <a:ext cx="7910820" cy="3019105"/>
        </p:xfrm>
        <a:graphic>
          <a:graphicData uri="http://schemas.openxmlformats.org/drawingml/2006/table">
            <a:tbl>
              <a:tblPr firstRow="1" bandRow="1">
                <a:tableStyleId>{5C22544A-7EE6-4342-B048-85BDC9FD1C3A}</a:tableStyleId>
              </a:tblPr>
              <a:tblGrid>
                <a:gridCol w="3955410">
                  <a:extLst>
                    <a:ext uri="{9D8B030D-6E8A-4147-A177-3AD203B41FA5}">
                      <a16:colId xmlns:a16="http://schemas.microsoft.com/office/drawing/2014/main" val="20000"/>
                    </a:ext>
                  </a:extLst>
                </a:gridCol>
                <a:gridCol w="3955410">
                  <a:extLst>
                    <a:ext uri="{9D8B030D-6E8A-4147-A177-3AD203B41FA5}">
                      <a16:colId xmlns:a16="http://schemas.microsoft.com/office/drawing/2014/main" val="20001"/>
                    </a:ext>
                  </a:extLst>
                </a:gridCol>
              </a:tblGrid>
              <a:tr h="656443">
                <a:tc>
                  <a:txBody>
                    <a:bodyPr/>
                    <a:lstStyle/>
                    <a:p>
                      <a:pPr algn="ctr"/>
                      <a:r>
                        <a:rPr lang="en-US" dirty="0" smtClean="0"/>
                        <a:t>Outreach Modality</a:t>
                      </a:r>
                      <a:endParaRPr lang="en-US" dirty="0"/>
                    </a:p>
                  </a:txBody>
                  <a:tcPr/>
                </a:tc>
                <a:tc>
                  <a:txBody>
                    <a:bodyPr/>
                    <a:lstStyle/>
                    <a:p>
                      <a:pPr algn="ctr"/>
                      <a:r>
                        <a:rPr lang="en-US" dirty="0" smtClean="0"/>
                        <a:t># Recruited</a:t>
                      </a:r>
                      <a:endParaRPr lang="en-US" dirty="0"/>
                    </a:p>
                  </a:txBody>
                  <a:tcPr/>
                </a:tc>
                <a:extLst>
                  <a:ext uri="{0D108BD9-81ED-4DB2-BD59-A6C34878D82A}">
                    <a16:rowId xmlns:a16="http://schemas.microsoft.com/office/drawing/2014/main" val="10000"/>
                  </a:ext>
                </a:extLst>
              </a:tr>
              <a:tr h="350501">
                <a:tc>
                  <a:txBody>
                    <a:bodyPr/>
                    <a:lstStyle/>
                    <a:p>
                      <a:r>
                        <a:rPr lang="en-US" dirty="0" smtClean="0"/>
                        <a:t>In- Reach</a:t>
                      </a:r>
                      <a:endParaRPr lang="en-US" dirty="0"/>
                    </a:p>
                  </a:txBody>
                  <a:tcPr/>
                </a:tc>
                <a:tc>
                  <a:txBody>
                    <a:bodyPr/>
                    <a:lstStyle/>
                    <a:p>
                      <a:pPr algn="ctr"/>
                      <a:r>
                        <a:rPr lang="en-US" dirty="0" smtClean="0"/>
                        <a:t>25</a:t>
                      </a:r>
                      <a:endParaRPr lang="en-US" dirty="0"/>
                    </a:p>
                  </a:txBody>
                  <a:tcPr/>
                </a:tc>
                <a:extLst>
                  <a:ext uri="{0D108BD9-81ED-4DB2-BD59-A6C34878D82A}">
                    <a16:rowId xmlns:a16="http://schemas.microsoft.com/office/drawing/2014/main" val="10001"/>
                  </a:ext>
                </a:extLst>
              </a:tr>
              <a:tr h="350501">
                <a:tc>
                  <a:txBody>
                    <a:bodyPr/>
                    <a:lstStyle/>
                    <a:p>
                      <a:r>
                        <a:rPr lang="en-US" dirty="0" smtClean="0"/>
                        <a:t>Venue Based</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10002"/>
                  </a:ext>
                </a:extLst>
              </a:tr>
              <a:tr h="351565">
                <a:tc>
                  <a:txBody>
                    <a:bodyPr/>
                    <a:lstStyle/>
                    <a:p>
                      <a:r>
                        <a:rPr lang="en-US" dirty="0" smtClean="0"/>
                        <a:t>Community-Events</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10003"/>
                  </a:ext>
                </a:extLst>
              </a:tr>
              <a:tr h="444379">
                <a:tc>
                  <a:txBody>
                    <a:bodyPr/>
                    <a:lstStyle/>
                    <a:p>
                      <a:r>
                        <a:rPr lang="en-US" dirty="0" smtClean="0"/>
                        <a:t>Print/Social Media</a:t>
                      </a:r>
                      <a:endParaRPr lang="en-US" dirty="0"/>
                    </a:p>
                  </a:txBody>
                  <a:tcPr/>
                </a:tc>
                <a:tc>
                  <a:txBody>
                    <a:bodyPr/>
                    <a:lstStyle/>
                    <a:p>
                      <a:pPr algn="ctr"/>
                      <a:r>
                        <a:rPr lang="en-US" dirty="0" smtClean="0"/>
                        <a:t>18</a:t>
                      </a:r>
                      <a:endParaRPr lang="en-US" dirty="0"/>
                    </a:p>
                  </a:txBody>
                  <a:tcPr/>
                </a:tc>
                <a:extLst>
                  <a:ext uri="{0D108BD9-81ED-4DB2-BD59-A6C34878D82A}">
                    <a16:rowId xmlns:a16="http://schemas.microsoft.com/office/drawing/2014/main" val="10004"/>
                  </a:ext>
                </a:extLst>
              </a:tr>
              <a:tr h="394283">
                <a:tc>
                  <a:txBody>
                    <a:bodyPr/>
                    <a:lstStyle/>
                    <a:p>
                      <a:r>
                        <a:rPr lang="en-US" dirty="0" smtClean="0"/>
                        <a:t>Referral from community</a:t>
                      </a:r>
                      <a:r>
                        <a:rPr lang="en-US" baseline="0" dirty="0" smtClean="0"/>
                        <a:t> partner</a:t>
                      </a:r>
                      <a:endParaRPr lang="en-US" dirty="0"/>
                    </a:p>
                  </a:txBody>
                  <a:tcPr/>
                </a:tc>
                <a:tc>
                  <a:txBody>
                    <a:bodyPr/>
                    <a:lstStyle/>
                    <a:p>
                      <a:pPr algn="ctr"/>
                      <a:r>
                        <a:rPr lang="en-US" dirty="0" smtClean="0"/>
                        <a:t>8</a:t>
                      </a:r>
                      <a:endParaRPr lang="en-US" dirty="0"/>
                    </a:p>
                  </a:txBody>
                  <a:tcPr/>
                </a:tc>
                <a:extLst>
                  <a:ext uri="{0D108BD9-81ED-4DB2-BD59-A6C34878D82A}">
                    <a16:rowId xmlns:a16="http://schemas.microsoft.com/office/drawing/2014/main" val="10005"/>
                  </a:ext>
                </a:extLst>
              </a:tr>
              <a:tr h="369115">
                <a:tc>
                  <a:txBody>
                    <a:bodyPr/>
                    <a:lstStyle/>
                    <a:p>
                      <a:r>
                        <a:rPr lang="en-US" dirty="0" smtClean="0"/>
                        <a:t>Other</a:t>
                      </a:r>
                      <a:endParaRPr lang="en-US" dirty="0"/>
                    </a:p>
                  </a:txBody>
                  <a:tcPr/>
                </a:tc>
                <a:tc>
                  <a:txBody>
                    <a:bodyPr/>
                    <a:lstStyle/>
                    <a:p>
                      <a:pPr algn="ctr"/>
                      <a:r>
                        <a:rPr lang="en-US" dirty="0" smtClean="0"/>
                        <a:t>15</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8600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86480740"/>
              </p:ext>
            </p:extLst>
          </p:nvPr>
        </p:nvGraphicFramePr>
        <p:xfrm>
          <a:off x="2723102" y="977987"/>
          <a:ext cx="6719580" cy="4531270"/>
        </p:xfrm>
        <a:graphic>
          <a:graphicData uri="http://schemas.openxmlformats.org/drawingml/2006/table">
            <a:tbl>
              <a:tblPr firstRow="1" bandRow="1">
                <a:tableStyleId>{5C22544A-7EE6-4342-B048-85BDC9FD1C3A}</a:tableStyleId>
              </a:tblPr>
              <a:tblGrid>
                <a:gridCol w="3150604">
                  <a:extLst>
                    <a:ext uri="{9D8B030D-6E8A-4147-A177-3AD203B41FA5}">
                      <a16:colId xmlns:a16="http://schemas.microsoft.com/office/drawing/2014/main" val="20000"/>
                    </a:ext>
                  </a:extLst>
                </a:gridCol>
                <a:gridCol w="1784488">
                  <a:extLst>
                    <a:ext uri="{9D8B030D-6E8A-4147-A177-3AD203B41FA5}">
                      <a16:colId xmlns:a16="http://schemas.microsoft.com/office/drawing/2014/main" val="20001"/>
                    </a:ext>
                  </a:extLst>
                </a:gridCol>
                <a:gridCol w="1784488">
                  <a:extLst>
                    <a:ext uri="{9D8B030D-6E8A-4147-A177-3AD203B41FA5}">
                      <a16:colId xmlns:a16="http://schemas.microsoft.com/office/drawing/2014/main" val="20002"/>
                    </a:ext>
                  </a:extLst>
                </a:gridCol>
              </a:tblGrid>
              <a:tr h="370840">
                <a:tc gridSpan="2">
                  <a:txBody>
                    <a:bodyPr/>
                    <a:lstStyle/>
                    <a:p>
                      <a:pPr algn="l"/>
                      <a:r>
                        <a:rPr lang="en-US" dirty="0" smtClean="0"/>
                        <a:t>Participant</a:t>
                      </a:r>
                      <a:r>
                        <a:rPr lang="en-US" baseline="0" dirty="0" smtClean="0"/>
                        <a:t> Demographics</a:t>
                      </a:r>
                      <a:endParaRPr lang="en-US" dirty="0"/>
                    </a:p>
                  </a:txBody>
                  <a:tcPr>
                    <a:lnR w="38100" cap="flat" cmpd="sng" algn="ctr">
                      <a:solidFill>
                        <a:schemeClr val="bg1"/>
                      </a:solidFill>
                      <a:prstDash val="solid"/>
                      <a:round/>
                      <a:headEnd type="none" w="med" len="med"/>
                      <a:tailEnd type="none" w="med" len="med"/>
                    </a:lnR>
                    <a:solidFill>
                      <a:srgbClr val="4472C4"/>
                    </a:solidFill>
                  </a:tcPr>
                </a:tc>
                <a:tc hMerge="1">
                  <a:txBody>
                    <a:bodyPr/>
                    <a:lstStyle/>
                    <a:p>
                      <a:pPr algn="ctr"/>
                      <a:endParaRPr lang="en-US" dirty="0"/>
                    </a:p>
                  </a:txBody>
                  <a:tcPr/>
                </a:tc>
                <a:tc rowSpan="2">
                  <a:txBody>
                    <a:bodyPr/>
                    <a:lstStyle/>
                    <a:p>
                      <a:pPr algn="ctr"/>
                      <a:endParaRPr lang="en-US" dirty="0"/>
                    </a:p>
                  </a:txBody>
                  <a:tcP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pPr algn="l">
                        <a:tabLst/>
                      </a:pPr>
                      <a:r>
                        <a:rPr lang="en-US" dirty="0" smtClean="0"/>
                        <a:t>Mean Age</a:t>
                      </a:r>
                      <a:endParaRPr lang="en-US" dirty="0"/>
                    </a:p>
                  </a:txBody>
                  <a:tcPr/>
                </a:tc>
                <a:tc>
                  <a:txBody>
                    <a:bodyPr/>
                    <a:lstStyle/>
                    <a:p>
                      <a:pPr algn="ctr"/>
                      <a:r>
                        <a:rPr lang="en-US" dirty="0" smtClean="0"/>
                        <a:t>37</a:t>
                      </a:r>
                      <a:endParaRPr lang="en-US" dirty="0"/>
                    </a:p>
                  </a:txBody>
                  <a:tcPr>
                    <a:lnR w="38100" cap="flat" cmpd="sng" algn="ctr">
                      <a:solidFill>
                        <a:schemeClr val="bg1"/>
                      </a:solidFill>
                      <a:prstDash val="solid"/>
                      <a:round/>
                      <a:headEnd type="none" w="med" len="med"/>
                      <a:tailEnd type="none" w="med" len="med"/>
                    </a:lnR>
                  </a:tcPr>
                </a:tc>
                <a:tc vMerge="1">
                  <a:txBody>
                    <a:bodyPr/>
                    <a:lstStyle/>
                    <a:p>
                      <a:pPr algn="ctr"/>
                      <a:endParaRPr lang="en-US" dirty="0"/>
                    </a:p>
                  </a:txBody>
                  <a:tcPr/>
                </a:tc>
                <a:extLst>
                  <a:ext uri="{0D108BD9-81ED-4DB2-BD59-A6C34878D82A}">
                    <a16:rowId xmlns:a16="http://schemas.microsoft.com/office/drawing/2014/main" val="10001"/>
                  </a:ext>
                </a:extLst>
              </a:tr>
              <a:tr h="370840">
                <a:tc>
                  <a:txBody>
                    <a:bodyPr/>
                    <a:lstStyle/>
                    <a:p>
                      <a:pPr algn="l">
                        <a:tabLst/>
                      </a:pPr>
                      <a:r>
                        <a:rPr lang="en-US" b="1" dirty="0" smtClean="0">
                          <a:solidFill>
                            <a:schemeClr val="bg1"/>
                          </a:solidFill>
                        </a:rPr>
                        <a:t>Ethnicity</a:t>
                      </a:r>
                      <a:endParaRPr lang="en-US" b="1" dirty="0">
                        <a:solidFill>
                          <a:schemeClr val="bg1"/>
                        </a:solidFill>
                      </a:endParaRPr>
                    </a:p>
                  </a:txBody>
                  <a:tcPr>
                    <a:solidFill>
                      <a:schemeClr val="accent1"/>
                    </a:solidFill>
                  </a:tcPr>
                </a:tc>
                <a:tc>
                  <a:txBody>
                    <a:bodyPr/>
                    <a:lstStyle/>
                    <a:p>
                      <a:pPr algn="ctr"/>
                      <a:r>
                        <a:rPr lang="en-US" b="1" dirty="0" smtClean="0">
                          <a:solidFill>
                            <a:schemeClr val="bg1"/>
                          </a:solidFill>
                        </a:rPr>
                        <a:t>Total</a:t>
                      </a:r>
                      <a:endParaRPr lang="en-US" b="1" dirty="0">
                        <a:solidFill>
                          <a:schemeClr val="bg1"/>
                        </a:solidFill>
                      </a:endParaRPr>
                    </a:p>
                  </a:txBody>
                  <a:tcPr>
                    <a:solidFill>
                      <a:schemeClr val="accent1"/>
                    </a:solidFill>
                  </a:tcPr>
                </a:tc>
                <a:tc>
                  <a:txBody>
                    <a:bodyPr/>
                    <a:lstStyle/>
                    <a:p>
                      <a:pPr algn="ctr">
                        <a:tabLst/>
                      </a:pPr>
                      <a:r>
                        <a:rPr lang="en-US" b="1" dirty="0" smtClean="0">
                          <a:solidFill>
                            <a:schemeClr val="bg1"/>
                          </a:solidFill>
                        </a:rPr>
                        <a:t>%</a:t>
                      </a:r>
                      <a:endParaRPr lang="en-US" b="1" dirty="0">
                        <a:solidFill>
                          <a:schemeClr val="bg1"/>
                        </a:solidFill>
                      </a:endParaRPr>
                    </a:p>
                  </a:txBody>
                  <a:tcPr>
                    <a:solidFill>
                      <a:schemeClr val="accent1"/>
                    </a:solidFill>
                  </a:tcPr>
                </a:tc>
                <a:extLst>
                  <a:ext uri="{0D108BD9-81ED-4DB2-BD59-A6C34878D82A}">
                    <a16:rowId xmlns:a16="http://schemas.microsoft.com/office/drawing/2014/main" val="10002"/>
                  </a:ext>
                </a:extLst>
              </a:tr>
              <a:tr h="370840">
                <a:tc>
                  <a:txBody>
                    <a:bodyPr/>
                    <a:lstStyle/>
                    <a:p>
                      <a:pPr algn="l"/>
                      <a:r>
                        <a:rPr lang="en-US" dirty="0" smtClean="0"/>
                        <a:t>Mexican</a:t>
                      </a:r>
                      <a:endParaRPr lang="en-US" dirty="0"/>
                    </a:p>
                  </a:txBody>
                  <a:tcPr/>
                </a:tc>
                <a:tc>
                  <a:txBody>
                    <a:bodyPr/>
                    <a:lstStyle/>
                    <a:p>
                      <a:pPr algn="ctr"/>
                      <a:r>
                        <a:rPr lang="en-US" dirty="0" smtClean="0"/>
                        <a:t>50</a:t>
                      </a:r>
                      <a:endParaRPr lang="en-US" dirty="0"/>
                    </a:p>
                  </a:txBody>
                  <a:tcPr/>
                </a:tc>
                <a:tc>
                  <a:txBody>
                    <a:bodyPr/>
                    <a:lstStyle/>
                    <a:p>
                      <a:pPr algn="ctr"/>
                      <a:r>
                        <a:rPr lang="en-US" dirty="0" smtClean="0"/>
                        <a:t>76</a:t>
                      </a:r>
                      <a:endParaRPr lang="en-US" dirty="0"/>
                    </a:p>
                  </a:txBody>
                  <a:tcPr/>
                </a:tc>
                <a:extLst>
                  <a:ext uri="{0D108BD9-81ED-4DB2-BD59-A6C34878D82A}">
                    <a16:rowId xmlns:a16="http://schemas.microsoft.com/office/drawing/2014/main" val="10003"/>
                  </a:ext>
                </a:extLst>
              </a:tr>
              <a:tr h="409430">
                <a:tc>
                  <a:txBody>
                    <a:bodyPr/>
                    <a:lstStyle/>
                    <a:p>
                      <a:pPr algn="l"/>
                      <a:r>
                        <a:rPr lang="en-US" dirty="0" smtClean="0"/>
                        <a:t>Mexican American</a:t>
                      </a:r>
                      <a:endParaRPr lang="en-US" dirty="0"/>
                    </a:p>
                  </a:txBody>
                  <a:tcPr/>
                </a:tc>
                <a:tc>
                  <a:txBody>
                    <a:bodyPr/>
                    <a:lstStyle/>
                    <a:p>
                      <a:pPr algn="ctr"/>
                      <a:r>
                        <a:rPr lang="en-US" dirty="0" smtClean="0"/>
                        <a:t>14</a:t>
                      </a:r>
                      <a:endParaRPr lang="en-US" dirty="0"/>
                    </a:p>
                  </a:txBody>
                  <a:tcPr/>
                </a:tc>
                <a:tc>
                  <a:txBody>
                    <a:bodyPr/>
                    <a:lstStyle/>
                    <a:p>
                      <a:pPr algn="ctr"/>
                      <a:r>
                        <a:rPr lang="en-US" dirty="0" smtClean="0"/>
                        <a:t>21</a:t>
                      </a:r>
                      <a:endParaRPr lang="en-US" dirty="0"/>
                    </a:p>
                  </a:txBody>
                  <a:tcPr/>
                </a:tc>
                <a:extLst>
                  <a:ext uri="{0D108BD9-81ED-4DB2-BD59-A6C34878D82A}">
                    <a16:rowId xmlns:a16="http://schemas.microsoft.com/office/drawing/2014/main" val="10004"/>
                  </a:ext>
                </a:extLst>
              </a:tr>
              <a:tr h="409430">
                <a:tc>
                  <a:txBody>
                    <a:bodyPr/>
                    <a:lstStyle/>
                    <a:p>
                      <a:pPr algn="l"/>
                      <a:r>
                        <a:rPr lang="en-US" dirty="0" smtClean="0"/>
                        <a:t>Chicano</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10005"/>
                  </a:ext>
                </a:extLst>
              </a:tr>
              <a:tr h="409430">
                <a:tc>
                  <a:txBody>
                    <a:bodyPr/>
                    <a:lstStyle/>
                    <a:p>
                      <a:pPr algn="l"/>
                      <a:r>
                        <a:rPr lang="en-US" b="1" dirty="0" smtClean="0">
                          <a:solidFill>
                            <a:schemeClr val="bg1"/>
                          </a:solidFill>
                        </a:rPr>
                        <a:t>Country of</a:t>
                      </a:r>
                      <a:r>
                        <a:rPr lang="en-US" b="1" baseline="0" dirty="0" smtClean="0">
                          <a:solidFill>
                            <a:schemeClr val="bg1"/>
                          </a:solidFill>
                        </a:rPr>
                        <a:t> Origin</a:t>
                      </a:r>
                      <a:endParaRPr lang="en-US" b="1" dirty="0">
                        <a:solidFill>
                          <a:schemeClr val="bg1"/>
                        </a:solidFill>
                      </a:endParaRPr>
                    </a:p>
                  </a:txBody>
                  <a:tcPr>
                    <a:solidFill>
                      <a:srgbClr val="4472C4"/>
                    </a:solidFill>
                  </a:tcPr>
                </a:tc>
                <a:tc>
                  <a:txBody>
                    <a:bodyPr/>
                    <a:lstStyle/>
                    <a:p>
                      <a:pPr algn="ctr"/>
                      <a:r>
                        <a:rPr lang="en-US" b="1" dirty="0" smtClean="0">
                          <a:solidFill>
                            <a:schemeClr val="bg1"/>
                          </a:solidFill>
                        </a:rPr>
                        <a:t>Total</a:t>
                      </a:r>
                      <a:endParaRPr lang="en-US" b="1" dirty="0">
                        <a:solidFill>
                          <a:schemeClr val="bg1"/>
                        </a:solidFill>
                      </a:endParaRPr>
                    </a:p>
                  </a:txBody>
                  <a:tcPr>
                    <a:solidFill>
                      <a:srgbClr val="4472C4"/>
                    </a:solidFill>
                  </a:tcPr>
                </a:tc>
                <a:tc>
                  <a:txBody>
                    <a:bodyPr/>
                    <a:lstStyle/>
                    <a:p>
                      <a:pPr algn="ctr">
                        <a:tabLst/>
                      </a:pPr>
                      <a:r>
                        <a:rPr lang="en-US" b="1" dirty="0" smtClean="0">
                          <a:solidFill>
                            <a:schemeClr val="bg1"/>
                          </a:solidFill>
                        </a:rPr>
                        <a:t>%</a:t>
                      </a:r>
                      <a:endParaRPr lang="en-US" b="1" dirty="0">
                        <a:solidFill>
                          <a:schemeClr val="bg1"/>
                        </a:solidFill>
                      </a:endParaRPr>
                    </a:p>
                  </a:txBody>
                  <a:tcPr>
                    <a:solidFill>
                      <a:srgbClr val="4472C4"/>
                    </a:solidFill>
                  </a:tcPr>
                </a:tc>
                <a:extLst>
                  <a:ext uri="{0D108BD9-81ED-4DB2-BD59-A6C34878D82A}">
                    <a16:rowId xmlns:a16="http://schemas.microsoft.com/office/drawing/2014/main" val="10006"/>
                  </a:ext>
                </a:extLst>
              </a:tr>
              <a:tr h="409430">
                <a:tc>
                  <a:txBody>
                    <a:bodyPr/>
                    <a:lstStyle/>
                    <a:p>
                      <a:pPr algn="l"/>
                      <a:r>
                        <a:rPr lang="en-US" smtClean="0"/>
                        <a:t>Mexico</a:t>
                      </a:r>
                      <a:endParaRPr lang="en-US" dirty="0"/>
                    </a:p>
                  </a:txBody>
                  <a:tcPr>
                    <a:solidFill>
                      <a:schemeClr val="accent5">
                        <a:lumMod val="20000"/>
                        <a:lumOff val="80000"/>
                      </a:schemeClr>
                    </a:solidFill>
                  </a:tcPr>
                </a:tc>
                <a:tc>
                  <a:txBody>
                    <a:bodyPr/>
                    <a:lstStyle/>
                    <a:p>
                      <a:pPr algn="ctr"/>
                      <a:r>
                        <a:rPr lang="en-US" dirty="0" smtClean="0"/>
                        <a:t>36</a:t>
                      </a:r>
                      <a:endParaRPr lang="en-US" dirty="0"/>
                    </a:p>
                  </a:txBody>
                  <a:tcPr>
                    <a:solidFill>
                      <a:schemeClr val="accent5">
                        <a:lumMod val="20000"/>
                        <a:lumOff val="80000"/>
                      </a:schemeClr>
                    </a:solidFill>
                  </a:tcPr>
                </a:tc>
                <a:tc>
                  <a:txBody>
                    <a:bodyPr/>
                    <a:lstStyle/>
                    <a:p>
                      <a:pPr algn="ctr"/>
                      <a:r>
                        <a:rPr lang="en-US" dirty="0" smtClean="0"/>
                        <a:t>54</a:t>
                      </a:r>
                      <a:endParaRPr lang="en-US" dirty="0"/>
                    </a:p>
                  </a:txBody>
                  <a:tcPr>
                    <a:solidFill>
                      <a:schemeClr val="accent5">
                        <a:lumMod val="20000"/>
                        <a:lumOff val="80000"/>
                      </a:schemeClr>
                    </a:solidFill>
                  </a:tcPr>
                </a:tc>
                <a:extLst>
                  <a:ext uri="{0D108BD9-81ED-4DB2-BD59-A6C34878D82A}">
                    <a16:rowId xmlns:a16="http://schemas.microsoft.com/office/drawing/2014/main" val="10007"/>
                  </a:ext>
                </a:extLst>
              </a:tr>
              <a:tr h="409430">
                <a:tc>
                  <a:txBody>
                    <a:bodyPr/>
                    <a:lstStyle/>
                    <a:p>
                      <a:pPr algn="l"/>
                      <a:r>
                        <a:rPr lang="en-US" u="none" dirty="0" smtClean="0"/>
                        <a:t>USA</a:t>
                      </a:r>
                      <a:endParaRPr lang="en-US" u="none" dirty="0"/>
                    </a:p>
                  </a:txBody>
                  <a:tcPr>
                    <a:solidFill>
                      <a:schemeClr val="accent5">
                        <a:lumMod val="20000"/>
                        <a:lumOff val="80000"/>
                      </a:schemeClr>
                    </a:solidFill>
                  </a:tcPr>
                </a:tc>
                <a:tc>
                  <a:txBody>
                    <a:bodyPr/>
                    <a:lstStyle/>
                    <a:p>
                      <a:pPr algn="ctr"/>
                      <a:r>
                        <a:rPr lang="en-US" dirty="0" smtClean="0"/>
                        <a:t>25</a:t>
                      </a:r>
                      <a:endParaRPr lang="en-US" dirty="0"/>
                    </a:p>
                  </a:txBody>
                  <a:tcPr>
                    <a:solidFill>
                      <a:schemeClr val="accent5">
                        <a:lumMod val="20000"/>
                        <a:lumOff val="80000"/>
                      </a:schemeClr>
                    </a:solidFill>
                  </a:tcPr>
                </a:tc>
                <a:tc>
                  <a:txBody>
                    <a:bodyPr/>
                    <a:lstStyle/>
                    <a:p>
                      <a:pPr algn="ctr"/>
                      <a:r>
                        <a:rPr lang="en-US" dirty="0" smtClean="0"/>
                        <a:t>38</a:t>
                      </a:r>
                      <a:endParaRPr lang="en-US" dirty="0"/>
                    </a:p>
                  </a:txBody>
                  <a:tcPr>
                    <a:solidFill>
                      <a:schemeClr val="accent5">
                        <a:lumMod val="20000"/>
                        <a:lumOff val="80000"/>
                      </a:schemeClr>
                    </a:solidFill>
                  </a:tcPr>
                </a:tc>
                <a:extLst>
                  <a:ext uri="{0D108BD9-81ED-4DB2-BD59-A6C34878D82A}">
                    <a16:rowId xmlns:a16="http://schemas.microsoft.com/office/drawing/2014/main" val="10008"/>
                  </a:ext>
                </a:extLst>
              </a:tr>
              <a:tr h="409430">
                <a:tc>
                  <a:txBody>
                    <a:bodyPr/>
                    <a:lstStyle/>
                    <a:p>
                      <a:pPr algn="l"/>
                      <a:r>
                        <a:rPr lang="en-US" dirty="0" smtClean="0"/>
                        <a:t>Other (One or</a:t>
                      </a:r>
                    </a:p>
                    <a:p>
                      <a:pPr algn="l"/>
                      <a:r>
                        <a:rPr lang="en-US" dirty="0" smtClean="0"/>
                        <a:t>both parents are</a:t>
                      </a:r>
                    </a:p>
                    <a:p>
                      <a:pPr algn="l"/>
                      <a:r>
                        <a:rPr lang="en-US" dirty="0" smtClean="0"/>
                        <a:t>Mexican origin)</a:t>
                      </a:r>
                      <a:endParaRPr lang="en-US" dirty="0"/>
                    </a:p>
                  </a:txBody>
                  <a:tcPr>
                    <a:solidFill>
                      <a:schemeClr val="accent5">
                        <a:lumMod val="20000"/>
                        <a:lumOff val="80000"/>
                      </a:schemeClr>
                    </a:solidFill>
                  </a:tcPr>
                </a:tc>
                <a:tc>
                  <a:txBody>
                    <a:bodyPr/>
                    <a:lstStyle/>
                    <a:p>
                      <a:pPr algn="ctr"/>
                      <a:r>
                        <a:rPr lang="en-US" dirty="0" smtClean="0"/>
                        <a:t>5</a:t>
                      </a:r>
                      <a:endParaRPr lang="en-US" dirty="0"/>
                    </a:p>
                  </a:txBody>
                  <a:tcPr>
                    <a:solidFill>
                      <a:schemeClr val="accent5">
                        <a:lumMod val="20000"/>
                        <a:lumOff val="80000"/>
                      </a:schemeClr>
                    </a:solidFill>
                  </a:tcPr>
                </a:tc>
                <a:tc>
                  <a:txBody>
                    <a:bodyPr/>
                    <a:lstStyle/>
                    <a:p>
                      <a:pPr algn="ctr"/>
                      <a:r>
                        <a:rPr lang="en-US" dirty="0" smtClean="0"/>
                        <a:t>8</a:t>
                      </a:r>
                      <a:endParaRPr lang="en-US" dirty="0"/>
                    </a:p>
                  </a:txBody>
                  <a:tcPr>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
        <p:nvSpPr>
          <p:cNvPr id="4" name="Title 2"/>
          <p:cNvSpPr>
            <a:spLocks noGrp="1"/>
          </p:cNvSpPr>
          <p:nvPr>
            <p:ph type="title"/>
          </p:nvPr>
        </p:nvSpPr>
        <p:spPr>
          <a:xfrm>
            <a:off x="2060371" y="243282"/>
            <a:ext cx="7886700" cy="564963"/>
          </a:xfrm>
        </p:spPr>
        <p:txBody>
          <a:bodyPr>
            <a:noAutofit/>
          </a:bodyPr>
          <a:lstStyle/>
          <a:p>
            <a:pPr algn="ctr"/>
            <a:r>
              <a:rPr lang="en-US" sz="4000" dirty="0"/>
              <a:t>Findings  N = 66</a:t>
            </a:r>
            <a:endParaRPr lang="en-US" sz="4000" dirty="0"/>
          </a:p>
        </p:txBody>
      </p:sp>
    </p:spTree>
    <p:extLst>
      <p:ext uri="{BB962C8B-B14F-4D97-AF65-F5344CB8AC3E}">
        <p14:creationId xmlns:p14="http://schemas.microsoft.com/office/powerpoint/2010/main" val="248093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6206" y="486562"/>
            <a:ext cx="7886700" cy="564963"/>
          </a:xfrm>
        </p:spPr>
        <p:txBody>
          <a:bodyPr>
            <a:noAutofit/>
          </a:bodyPr>
          <a:lstStyle/>
          <a:p>
            <a:pPr algn="ctr"/>
            <a:r>
              <a:rPr lang="en-US" sz="4000" dirty="0"/>
              <a:t>Findings  N = 66</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1220443439"/>
              </p:ext>
            </p:extLst>
          </p:nvPr>
        </p:nvGraphicFramePr>
        <p:xfrm>
          <a:off x="2371288" y="1271166"/>
          <a:ext cx="7592036" cy="3825240"/>
        </p:xfrm>
        <a:graphic>
          <a:graphicData uri="http://schemas.openxmlformats.org/drawingml/2006/table">
            <a:tbl>
              <a:tblPr firstRow="1" bandRow="1">
                <a:tableStyleId>{5C22544A-7EE6-4342-B048-85BDC9FD1C3A}</a:tableStyleId>
              </a:tblPr>
              <a:tblGrid>
                <a:gridCol w="4999838">
                  <a:extLst>
                    <a:ext uri="{9D8B030D-6E8A-4147-A177-3AD203B41FA5}">
                      <a16:colId xmlns:a16="http://schemas.microsoft.com/office/drawing/2014/main" val="20000"/>
                    </a:ext>
                  </a:extLst>
                </a:gridCol>
                <a:gridCol w="1325461">
                  <a:extLst>
                    <a:ext uri="{9D8B030D-6E8A-4147-A177-3AD203B41FA5}">
                      <a16:colId xmlns:a16="http://schemas.microsoft.com/office/drawing/2014/main" val="20001"/>
                    </a:ext>
                  </a:extLst>
                </a:gridCol>
                <a:gridCol w="1266737">
                  <a:extLst>
                    <a:ext uri="{9D8B030D-6E8A-4147-A177-3AD203B41FA5}">
                      <a16:colId xmlns:a16="http://schemas.microsoft.com/office/drawing/2014/main" val="20002"/>
                    </a:ext>
                  </a:extLst>
                </a:gridCol>
              </a:tblGrid>
              <a:tr h="370840">
                <a:tc>
                  <a:txBody>
                    <a:bodyPr/>
                    <a:lstStyle/>
                    <a:p>
                      <a:pPr algn="l"/>
                      <a:r>
                        <a:rPr lang="en-US" dirty="0" smtClean="0"/>
                        <a:t>Care Status at Enrollment</a:t>
                      </a:r>
                      <a:endParaRPr lang="en-US" dirty="0"/>
                    </a:p>
                  </a:txBody>
                  <a:tcPr>
                    <a:solidFill>
                      <a:srgbClr val="4472C4"/>
                    </a:solidFill>
                  </a:tcPr>
                </a:tc>
                <a:tc>
                  <a:txBody>
                    <a:bodyPr/>
                    <a:lstStyle/>
                    <a:p>
                      <a:pPr algn="ctr"/>
                      <a:r>
                        <a:rPr lang="en-US" dirty="0" smtClean="0"/>
                        <a:t>Total</a:t>
                      </a:r>
                      <a:endParaRPr lang="en-US" dirty="0"/>
                    </a:p>
                  </a:txBody>
                  <a:tcPr>
                    <a:solidFill>
                      <a:srgbClr val="4472C4"/>
                    </a:solidFill>
                  </a:tcPr>
                </a:tc>
                <a:tc>
                  <a:txBody>
                    <a:bodyPr/>
                    <a:lstStyle/>
                    <a:p>
                      <a:pPr algn="ctr"/>
                      <a:r>
                        <a:rPr lang="en-US" dirty="0" smtClean="0"/>
                        <a:t>%</a:t>
                      </a:r>
                      <a:endParaRPr lang="en-US" dirty="0"/>
                    </a:p>
                  </a:txBody>
                  <a:tcPr>
                    <a:solidFill>
                      <a:srgbClr val="4472C4"/>
                    </a:solidFill>
                  </a:tcPr>
                </a:tc>
                <a:extLst>
                  <a:ext uri="{0D108BD9-81ED-4DB2-BD59-A6C34878D82A}">
                    <a16:rowId xmlns:a16="http://schemas.microsoft.com/office/drawing/2014/main" val="10000"/>
                  </a:ext>
                </a:extLst>
              </a:tr>
              <a:tr h="370840">
                <a:tc>
                  <a:txBody>
                    <a:bodyPr/>
                    <a:lstStyle/>
                    <a:p>
                      <a:pPr algn="l">
                        <a:tabLst/>
                      </a:pPr>
                      <a:r>
                        <a:rPr lang="en-US" dirty="0" smtClean="0"/>
                        <a:t>Newly </a:t>
                      </a:r>
                      <a:r>
                        <a:rPr lang="en-US" dirty="0" err="1" smtClean="0"/>
                        <a:t>Dx</a:t>
                      </a:r>
                      <a:r>
                        <a:rPr lang="en-US" dirty="0" smtClean="0"/>
                        <a:t> – Never</a:t>
                      </a:r>
                      <a:r>
                        <a:rPr lang="en-US" baseline="0" dirty="0" smtClean="0"/>
                        <a:t> in Care</a:t>
                      </a:r>
                      <a:endParaRPr lang="en-US" dirty="0"/>
                    </a:p>
                  </a:txBody>
                  <a:tcPr/>
                </a:tc>
                <a:tc>
                  <a:txBody>
                    <a:bodyPr/>
                    <a:lstStyle/>
                    <a:p>
                      <a:pPr algn="ctr"/>
                      <a:r>
                        <a:rPr lang="en-US" dirty="0" smtClean="0"/>
                        <a:t>21</a:t>
                      </a:r>
                      <a:endParaRPr lang="en-US" dirty="0"/>
                    </a:p>
                  </a:txBody>
                  <a:tcPr>
                    <a:lnR w="12700" cap="flat" cmpd="sng" algn="ctr">
                      <a:solidFill>
                        <a:schemeClr val="bg1"/>
                      </a:solidFill>
                      <a:prstDash val="solid"/>
                      <a:round/>
                      <a:headEnd type="none" w="med" len="med"/>
                      <a:tailEnd type="none" w="med" len="med"/>
                    </a:lnR>
                  </a:tcPr>
                </a:tc>
                <a:tc>
                  <a:txBody>
                    <a:bodyPr/>
                    <a:lstStyle/>
                    <a:p>
                      <a:pPr algn="ctr"/>
                      <a:r>
                        <a:rPr lang="en-US" dirty="0" smtClean="0"/>
                        <a:t>32</a:t>
                      </a:r>
                      <a:endParaRPr lang="en-US"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l">
                        <a:tabLst/>
                      </a:pPr>
                      <a:r>
                        <a:rPr lang="en-US" b="0" dirty="0" smtClean="0">
                          <a:solidFill>
                            <a:schemeClr val="tx1"/>
                          </a:solidFill>
                        </a:rPr>
                        <a:t>Fallen out of care A: (HIV+, no care visit last 6 months, last viral load &gt;200 copies/mL)</a:t>
                      </a:r>
                      <a:endParaRPr lang="en-US" b="0" dirty="0">
                        <a:solidFill>
                          <a:schemeClr val="tx1"/>
                        </a:solidFill>
                      </a:endParaRPr>
                    </a:p>
                  </a:txBody>
                  <a:tcPr>
                    <a:solidFill>
                      <a:schemeClr val="accent1">
                        <a:lumMod val="40000"/>
                        <a:lumOff val="60000"/>
                      </a:schemeClr>
                    </a:solidFill>
                  </a:tcPr>
                </a:tc>
                <a:tc>
                  <a:txBody>
                    <a:bodyPr/>
                    <a:lstStyle/>
                    <a:p>
                      <a:pPr algn="ctr"/>
                      <a:r>
                        <a:rPr lang="en-US" sz="1900" b="0" i="0" u="none" strike="noStrike" baseline="0" dirty="0" smtClean="0">
                          <a:latin typeface="+mn-lt"/>
                        </a:rPr>
                        <a:t>16</a:t>
                      </a:r>
                      <a:endParaRPr lang="en-US" sz="1900" b="0" dirty="0">
                        <a:solidFill>
                          <a:schemeClr val="tx1"/>
                        </a:solidFill>
                        <a:latin typeface="+mn-lt"/>
                      </a:endParaRPr>
                    </a:p>
                  </a:txBody>
                  <a:tcPr>
                    <a:solidFill>
                      <a:schemeClr val="accent1">
                        <a:lumMod val="40000"/>
                        <a:lumOff val="60000"/>
                      </a:schemeClr>
                    </a:solidFill>
                  </a:tcPr>
                </a:tc>
                <a:tc>
                  <a:txBody>
                    <a:bodyPr/>
                    <a:lstStyle/>
                    <a:p>
                      <a:pPr algn="ctr">
                        <a:tabLst/>
                      </a:pPr>
                      <a:r>
                        <a:rPr lang="en-US" sz="1900" b="0" i="0" u="none" strike="noStrike" baseline="0" dirty="0" smtClean="0">
                          <a:latin typeface="+mn-lt"/>
                        </a:rPr>
                        <a:t>24</a:t>
                      </a:r>
                      <a:endParaRPr lang="en-US" sz="1900" b="0"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pPr algn="l"/>
                      <a:r>
                        <a:rPr lang="en-US" dirty="0" smtClean="0"/>
                        <a:t>Fallen out of care B: (no HIV primary care visits in 12 months)</a:t>
                      </a:r>
                      <a:endParaRPr lang="en-US" dirty="0"/>
                    </a:p>
                  </a:txBody>
                  <a:tcPr/>
                </a:tc>
                <a:tc>
                  <a:txBody>
                    <a:bodyPr/>
                    <a:lstStyle/>
                    <a:p>
                      <a:pPr algn="ctr"/>
                      <a:r>
                        <a:rPr lang="en-US" dirty="0" smtClean="0"/>
                        <a:t>29</a:t>
                      </a:r>
                      <a:endParaRPr lang="en-US" dirty="0"/>
                    </a:p>
                  </a:txBody>
                  <a:tcPr/>
                </a:tc>
                <a:tc>
                  <a:txBody>
                    <a:bodyPr/>
                    <a:lstStyle/>
                    <a:p>
                      <a:pPr algn="ctr"/>
                      <a:r>
                        <a:rPr lang="en-US" dirty="0" smtClean="0"/>
                        <a:t>44</a:t>
                      </a:r>
                      <a:endParaRPr lang="en-US" dirty="0"/>
                    </a:p>
                  </a:txBody>
                  <a:tcPr/>
                </a:tc>
                <a:extLst>
                  <a:ext uri="{0D108BD9-81ED-4DB2-BD59-A6C34878D82A}">
                    <a16:rowId xmlns:a16="http://schemas.microsoft.com/office/drawing/2014/main" val="10003"/>
                  </a:ext>
                </a:extLst>
              </a:tr>
              <a:tr h="370840">
                <a:tc>
                  <a:txBody>
                    <a:bodyPr/>
                    <a:lstStyle/>
                    <a:p>
                      <a:pPr algn="l"/>
                      <a:r>
                        <a:rPr lang="en-US" b="1" dirty="0" smtClean="0">
                          <a:solidFill>
                            <a:schemeClr val="bg1"/>
                          </a:solidFill>
                        </a:rPr>
                        <a:t>Are you seeking a new HIV medical provider?</a:t>
                      </a:r>
                      <a:endParaRPr lang="en-US" b="1" dirty="0">
                        <a:solidFill>
                          <a:schemeClr val="bg1"/>
                        </a:solidFill>
                      </a:endParaRPr>
                    </a:p>
                  </a:txBody>
                  <a:tcPr>
                    <a:solidFill>
                      <a:srgbClr val="4472C4"/>
                    </a:solidFill>
                  </a:tcPr>
                </a:tc>
                <a:tc>
                  <a:txBody>
                    <a:bodyPr/>
                    <a:lstStyle/>
                    <a:p>
                      <a:pPr algn="ctr"/>
                      <a:r>
                        <a:rPr lang="en-US" b="1" dirty="0" smtClean="0">
                          <a:solidFill>
                            <a:schemeClr val="bg1"/>
                          </a:solidFill>
                        </a:rPr>
                        <a:t>Yes</a:t>
                      </a:r>
                      <a:endParaRPr lang="en-US" b="1" dirty="0">
                        <a:solidFill>
                          <a:schemeClr val="bg1"/>
                        </a:solidFill>
                      </a:endParaRPr>
                    </a:p>
                  </a:txBody>
                  <a:tcPr>
                    <a:solidFill>
                      <a:srgbClr val="4472C4"/>
                    </a:solidFill>
                  </a:tcPr>
                </a:tc>
                <a:tc>
                  <a:txBody>
                    <a:bodyPr/>
                    <a:lstStyle/>
                    <a:p>
                      <a:pPr algn="ctr"/>
                      <a:r>
                        <a:rPr lang="en-US" b="1" dirty="0" smtClean="0">
                          <a:solidFill>
                            <a:schemeClr val="bg1"/>
                          </a:solidFill>
                        </a:rPr>
                        <a:t>No</a:t>
                      </a:r>
                      <a:endParaRPr lang="en-US" b="1" dirty="0">
                        <a:solidFill>
                          <a:schemeClr val="bg1"/>
                        </a:solidFill>
                      </a:endParaRPr>
                    </a:p>
                  </a:txBody>
                  <a:tcPr>
                    <a:solidFill>
                      <a:srgbClr val="4472C4"/>
                    </a:solidFill>
                  </a:tcPr>
                </a:tc>
                <a:extLst>
                  <a:ext uri="{0D108BD9-81ED-4DB2-BD59-A6C34878D82A}">
                    <a16:rowId xmlns:a16="http://schemas.microsoft.com/office/drawing/2014/main" val="10004"/>
                  </a:ext>
                </a:extLst>
              </a:tr>
              <a:tr h="370840">
                <a:tc>
                  <a:txBody>
                    <a:bodyPr/>
                    <a:lstStyle/>
                    <a:p>
                      <a:pPr algn="l">
                        <a:tabLst/>
                      </a:pPr>
                      <a:r>
                        <a:rPr lang="en-US" b="0" dirty="0" smtClean="0">
                          <a:solidFill>
                            <a:schemeClr val="tx1"/>
                          </a:solidFill>
                        </a:rPr>
                        <a:t>Fallen out of care A: (HIV+, no care visit last 6 months, last viral load &gt;200 copies/mL)</a:t>
                      </a:r>
                    </a:p>
                  </a:txBody>
                  <a:tcPr>
                    <a:solidFill>
                      <a:schemeClr val="accent1">
                        <a:lumMod val="40000"/>
                        <a:lumOff val="60000"/>
                      </a:schemeClr>
                    </a:solidFill>
                  </a:tcPr>
                </a:tc>
                <a:tc>
                  <a:txBody>
                    <a:bodyPr/>
                    <a:lstStyle/>
                    <a:p>
                      <a:pPr algn="ctr"/>
                      <a:r>
                        <a:rPr lang="en-US" b="0" dirty="0" smtClean="0">
                          <a:solidFill>
                            <a:schemeClr val="tx1"/>
                          </a:solidFill>
                        </a:rPr>
                        <a:t>12</a:t>
                      </a:r>
                      <a:endParaRPr lang="en-US" b="0" dirty="0">
                        <a:solidFill>
                          <a:schemeClr val="tx1"/>
                        </a:solidFill>
                      </a:endParaRPr>
                    </a:p>
                  </a:txBody>
                  <a:tcPr>
                    <a:solidFill>
                      <a:schemeClr val="accent1">
                        <a:lumMod val="40000"/>
                        <a:lumOff val="60000"/>
                      </a:schemeClr>
                    </a:solidFill>
                  </a:tcPr>
                </a:tc>
                <a:tc>
                  <a:txBody>
                    <a:bodyPr/>
                    <a:lstStyle/>
                    <a:p>
                      <a:pPr algn="ctr"/>
                      <a:r>
                        <a:rPr lang="en-US" b="0" dirty="0" smtClean="0">
                          <a:solidFill>
                            <a:schemeClr val="tx1"/>
                          </a:solidFill>
                        </a:rPr>
                        <a:t>4</a:t>
                      </a:r>
                      <a:endParaRPr lang="en-US"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5"/>
                  </a:ext>
                </a:extLst>
              </a:tr>
              <a:tr h="370840">
                <a:tc>
                  <a:txBody>
                    <a:bodyPr/>
                    <a:lstStyle/>
                    <a:p>
                      <a:pPr algn="l"/>
                      <a:r>
                        <a:rPr lang="en-US" dirty="0" smtClean="0"/>
                        <a:t>Fallen out of care B: (no HIV primary care visits in 12 months)</a:t>
                      </a:r>
                    </a:p>
                  </a:txBody>
                  <a:tcPr>
                    <a:solidFill>
                      <a:schemeClr val="accent1">
                        <a:lumMod val="20000"/>
                        <a:lumOff val="80000"/>
                      </a:schemeClr>
                    </a:solidFill>
                  </a:tcPr>
                </a:tc>
                <a:tc>
                  <a:txBody>
                    <a:bodyPr/>
                    <a:lstStyle/>
                    <a:p>
                      <a:pPr algn="ctr"/>
                      <a:r>
                        <a:rPr lang="en-US" b="0" dirty="0" smtClean="0">
                          <a:solidFill>
                            <a:schemeClr val="tx1"/>
                          </a:solidFill>
                        </a:rPr>
                        <a:t>17</a:t>
                      </a:r>
                      <a:endParaRPr lang="en-US" b="0" dirty="0">
                        <a:solidFill>
                          <a:schemeClr val="tx1"/>
                        </a:solidFill>
                      </a:endParaRPr>
                    </a:p>
                  </a:txBody>
                  <a:tcPr>
                    <a:solidFill>
                      <a:schemeClr val="accent1">
                        <a:lumMod val="20000"/>
                        <a:lumOff val="80000"/>
                      </a:schemeClr>
                    </a:solidFill>
                  </a:tcPr>
                </a:tc>
                <a:tc>
                  <a:txBody>
                    <a:bodyPr/>
                    <a:lstStyle/>
                    <a:p>
                      <a:pPr algn="ctr"/>
                      <a:r>
                        <a:rPr lang="en-US" b="0" dirty="0" smtClean="0">
                          <a:solidFill>
                            <a:schemeClr val="tx1"/>
                          </a:solidFill>
                        </a:rPr>
                        <a:t>10</a:t>
                      </a:r>
                      <a:endParaRPr lang="en-US"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2494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135872" y="239110"/>
            <a:ext cx="7886700" cy="541067"/>
          </a:xfrm>
        </p:spPr>
        <p:txBody>
          <a:bodyPr>
            <a:normAutofit fontScale="90000"/>
          </a:bodyPr>
          <a:lstStyle/>
          <a:p>
            <a:pPr algn="ctr"/>
            <a:r>
              <a:rPr lang="en-US" sz="4000" dirty="0"/>
              <a:t>Acknowledgements</a:t>
            </a:r>
            <a:endParaRPr lang="en-US" sz="4000" dirty="0"/>
          </a:p>
        </p:txBody>
      </p:sp>
      <p:sp>
        <p:nvSpPr>
          <p:cNvPr id="4" name="Title 1"/>
          <p:cNvSpPr txBox="1">
            <a:spLocks/>
          </p:cNvSpPr>
          <p:nvPr/>
        </p:nvSpPr>
        <p:spPr>
          <a:xfrm>
            <a:off x="2422496" y="769013"/>
            <a:ext cx="6936823" cy="4801277"/>
          </a:xfrm>
          <a:prstGeom prst="rect">
            <a:avLst/>
          </a:prstGeom>
        </p:spPr>
        <p:txBody>
          <a:bodyPr vert="horz" lIns="91438" tIns="45719" rIns="91438" bIns="45719" rtlCol="0" anchor="ctr">
            <a:normAutofit fontScale="25000" lnSpcReduction="20000"/>
          </a:bodyPr>
          <a:lstStyle>
            <a:lvl1pPr algn="l" defTabSz="914377" rtl="0" eaLnBrk="1" latinLnBrk="0" hangingPunct="1">
              <a:lnSpc>
                <a:spcPct val="90000"/>
              </a:lnSpc>
              <a:spcBef>
                <a:spcPct val="0"/>
              </a:spcBef>
              <a:buNone/>
              <a:defRPr sz="5500" b="1" kern="1200">
                <a:solidFill>
                  <a:srgbClr val="095895"/>
                </a:solidFill>
                <a:latin typeface="+mn-lt"/>
                <a:ea typeface="+mj-ea"/>
                <a:cs typeface="+mj-cs"/>
              </a:defRPr>
            </a:lvl1pPr>
          </a:lstStyle>
          <a:p>
            <a:r>
              <a:rPr lang="en-US" sz="9600" dirty="0"/>
              <a:t>Participants enrolled in </a:t>
            </a:r>
            <a:r>
              <a:rPr lang="en-US" sz="9600" dirty="0" err="1"/>
              <a:t>Fuerza</a:t>
            </a:r>
            <a:r>
              <a:rPr lang="en-US" sz="9600" dirty="0"/>
              <a:t> </a:t>
            </a:r>
            <a:r>
              <a:rPr lang="en-US" sz="9600" dirty="0" err="1"/>
              <a:t>Positiva</a:t>
            </a:r>
            <a:endParaRPr lang="en-US" sz="9600" dirty="0"/>
          </a:p>
          <a:p>
            <a:pPr marL="227013" indent="-227013">
              <a:buFont typeface="Arial" panose="020B0604020202020204" pitchFamily="34" charset="0"/>
              <a:buChar char="•"/>
            </a:pPr>
            <a:endParaRPr lang="en-US" dirty="0"/>
          </a:p>
          <a:p>
            <a:r>
              <a:rPr lang="en-US" sz="9600" dirty="0"/>
              <a:t>Intervention Staff</a:t>
            </a:r>
          </a:p>
          <a:p>
            <a:pPr marL="684202" lvl="1" indent="-227013">
              <a:buFont typeface="Arial" panose="020B0604020202020204" pitchFamily="34" charset="0"/>
              <a:buChar char="•"/>
            </a:pPr>
            <a:r>
              <a:rPr lang="en-US" sz="8000" dirty="0"/>
              <a:t>Carlos </a:t>
            </a:r>
            <a:r>
              <a:rPr lang="en-US" sz="8000" dirty="0" err="1"/>
              <a:t>Aguas</a:t>
            </a:r>
            <a:r>
              <a:rPr lang="en-US" sz="8000" dirty="0"/>
              <a:t>-Pinzon</a:t>
            </a:r>
          </a:p>
          <a:p>
            <a:pPr marL="684202" lvl="1" indent="-227013">
              <a:buFont typeface="Arial" panose="020B0604020202020204" pitchFamily="34" charset="0"/>
              <a:buChar char="•"/>
            </a:pPr>
            <a:r>
              <a:rPr lang="en-US" sz="8000" dirty="0"/>
              <a:t>Erika Alfaro</a:t>
            </a:r>
          </a:p>
          <a:p>
            <a:pPr marL="684202" lvl="1" indent="-227013">
              <a:buFont typeface="Arial" panose="020B0604020202020204" pitchFamily="34" charset="0"/>
              <a:buChar char="•"/>
            </a:pPr>
            <a:r>
              <a:rPr lang="en-US" sz="8000" dirty="0"/>
              <a:t>Ernesto Ayala</a:t>
            </a:r>
          </a:p>
          <a:p>
            <a:pPr marL="684202" lvl="1" indent="-227013">
              <a:buFont typeface="Arial" panose="020B0604020202020204" pitchFamily="34" charset="0"/>
              <a:buChar char="•"/>
            </a:pPr>
            <a:r>
              <a:rPr lang="en-US" sz="8000" dirty="0"/>
              <a:t>Ruben Garcia</a:t>
            </a:r>
          </a:p>
          <a:p>
            <a:pPr marL="684202" lvl="1" indent="-227013">
              <a:buFont typeface="Arial" panose="020B0604020202020204" pitchFamily="34" charset="0"/>
              <a:buChar char="•"/>
            </a:pPr>
            <a:r>
              <a:rPr lang="en-US" sz="8000" dirty="0"/>
              <a:t>Vanessa Jacuinde</a:t>
            </a:r>
          </a:p>
          <a:p>
            <a:pPr marL="684202" lvl="1" indent="-227013">
              <a:buFont typeface="Arial" panose="020B0604020202020204" pitchFamily="34" charset="0"/>
              <a:buChar char="•"/>
            </a:pPr>
            <a:r>
              <a:rPr lang="en-US" sz="8000" dirty="0"/>
              <a:t>Ruben Martinez</a:t>
            </a:r>
          </a:p>
          <a:p>
            <a:pPr marL="684202" lvl="1" indent="-227013">
              <a:buFont typeface="Arial" panose="020B0604020202020204" pitchFamily="34" charset="0"/>
              <a:buChar char="•"/>
            </a:pPr>
            <a:r>
              <a:rPr lang="en-US" sz="8000" dirty="0"/>
              <a:t>Carlos Reynoso</a:t>
            </a:r>
          </a:p>
          <a:p>
            <a:pPr marL="684202" lvl="1" indent="-227013">
              <a:buFont typeface="Arial" panose="020B0604020202020204" pitchFamily="34" charset="0"/>
              <a:buChar char="•"/>
            </a:pPr>
            <a:r>
              <a:rPr lang="en-US" sz="8000" dirty="0"/>
              <a:t>Adrian </a:t>
            </a:r>
            <a:r>
              <a:rPr lang="en-US" sz="8000" dirty="0" err="1"/>
              <a:t>Rodriguiez</a:t>
            </a:r>
            <a:endParaRPr lang="en-US" sz="8000" dirty="0"/>
          </a:p>
          <a:p>
            <a:pPr marL="684202" lvl="1" indent="-227013">
              <a:buFont typeface="Arial" panose="020B0604020202020204" pitchFamily="34" charset="0"/>
              <a:buChar char="•"/>
            </a:pPr>
            <a:r>
              <a:rPr lang="en-US" sz="8000" dirty="0"/>
              <a:t>Elvis Rosales</a:t>
            </a:r>
          </a:p>
          <a:p>
            <a:pPr lvl="1"/>
            <a:endParaRPr lang="en-US" sz="6700" dirty="0"/>
          </a:p>
          <a:p>
            <a:pPr marL="684202" lvl="1" indent="-227013">
              <a:buFont typeface="Arial" panose="020B0604020202020204" pitchFamily="34" charset="0"/>
              <a:buChar char="•"/>
            </a:pPr>
            <a:endParaRPr lang="en-US" dirty="0"/>
          </a:p>
          <a:p>
            <a:r>
              <a:rPr lang="en-US" sz="9600" dirty="0"/>
              <a:t>Evaluation</a:t>
            </a:r>
          </a:p>
          <a:p>
            <a:pPr marL="684202" lvl="1" indent="-227013">
              <a:buFont typeface="Arial" panose="020B0604020202020204" pitchFamily="34" charset="0"/>
              <a:buChar char="•"/>
            </a:pPr>
            <a:r>
              <a:rPr lang="en-US" sz="8000" dirty="0"/>
              <a:t>Jorge Montoya PhD</a:t>
            </a:r>
          </a:p>
          <a:p>
            <a:pPr marL="684202" lvl="1" indent="-227013">
              <a:buFont typeface="Arial" panose="020B0604020202020204" pitchFamily="34" charset="0"/>
              <a:buChar char="•"/>
            </a:pPr>
            <a:r>
              <a:rPr lang="en-US" sz="8000" dirty="0"/>
              <a:t>Emerald Green MSPH</a:t>
            </a:r>
            <a:r>
              <a:rPr lang="en-US" sz="8000"/>
              <a:t>, </a:t>
            </a:r>
            <a:r>
              <a:rPr lang="en-US" sz="8000"/>
              <a:t>MA</a:t>
            </a:r>
          </a:p>
          <a:p>
            <a:pPr lvl="1"/>
            <a:endParaRPr lang="en-US" sz="8000" dirty="0"/>
          </a:p>
          <a:p>
            <a:r>
              <a:rPr lang="en-US" sz="9600" dirty="0"/>
              <a:t>Graphic Design</a:t>
            </a:r>
          </a:p>
          <a:p>
            <a:pPr marL="687388" indent="-225425">
              <a:buFont typeface="Arial" panose="020B0604020202020204" pitchFamily="34" charset="0"/>
              <a:buChar char="•"/>
            </a:pPr>
            <a:r>
              <a:rPr lang="en-US" sz="8000" b="0" dirty="0">
                <a:solidFill>
                  <a:schemeClr val="tx1"/>
                </a:solidFill>
              </a:rPr>
              <a:t>Mike Lucas</a:t>
            </a:r>
          </a:p>
        </p:txBody>
      </p:sp>
    </p:spTree>
    <p:extLst>
      <p:ext uri="{BB962C8B-B14F-4D97-AF65-F5344CB8AC3E}">
        <p14:creationId xmlns:p14="http://schemas.microsoft.com/office/powerpoint/2010/main" val="52428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ommunications Documents\Logos\Logo files\APLA_newLogo_Kit\APLA_2009_logo_CMYK_4color.jpg"/>
          <p:cNvPicPr>
            <a:picLocks noChangeAspect="1" noChangeArrowheads="1"/>
          </p:cNvPicPr>
          <p:nvPr/>
        </p:nvPicPr>
        <p:blipFill>
          <a:blip r:embed="rId3" cstate="print"/>
          <a:stretch>
            <a:fillRect/>
          </a:stretch>
        </p:blipFill>
        <p:spPr bwMode="auto">
          <a:xfrm>
            <a:off x="5257101" y="4791765"/>
            <a:ext cx="1530756" cy="1055422"/>
          </a:xfrm>
          <a:prstGeom prst="rect">
            <a:avLst/>
          </a:prstGeom>
          <a:noFill/>
        </p:spPr>
      </p:pic>
      <p:pic>
        <p:nvPicPr>
          <p:cNvPr id="7" name="Picture 6"/>
          <p:cNvPicPr>
            <a:picLocks noChangeAspect="1" noChangeArrowheads="1"/>
          </p:cNvPicPr>
          <p:nvPr/>
        </p:nvPicPr>
        <p:blipFill>
          <a:blip r:embed="rId4" cstate="print"/>
          <a:srcRect/>
          <a:stretch>
            <a:fillRect/>
          </a:stretch>
        </p:blipFill>
        <p:spPr bwMode="auto">
          <a:xfrm>
            <a:off x="4084622" y="385896"/>
            <a:ext cx="3875714" cy="1761688"/>
          </a:xfrm>
          <a:prstGeom prst="rect">
            <a:avLst/>
          </a:prstGeom>
          <a:noFill/>
          <a:ln w="25400">
            <a:solidFill>
              <a:schemeClr val="tx1"/>
            </a:solidFill>
            <a:miter lim="800000"/>
            <a:headEnd/>
            <a:tailEnd/>
          </a:ln>
        </p:spPr>
      </p:pic>
      <p:sp>
        <p:nvSpPr>
          <p:cNvPr id="8" name="TextBox 7"/>
          <p:cNvSpPr txBox="1"/>
          <p:nvPr/>
        </p:nvSpPr>
        <p:spPr>
          <a:xfrm>
            <a:off x="2690070" y="2382474"/>
            <a:ext cx="7147420" cy="2215991"/>
          </a:xfrm>
          <a:prstGeom prst="rect">
            <a:avLst/>
          </a:prstGeom>
          <a:noFill/>
        </p:spPr>
        <p:txBody>
          <a:bodyPr wrap="square" rtlCol="0">
            <a:spAutoFit/>
          </a:bodyPr>
          <a:lstStyle/>
          <a:p>
            <a:pPr algn="ctr"/>
            <a:r>
              <a:rPr lang="en-US" sz="2800" dirty="0"/>
              <a:t>Recruiting &amp; Engaging HIV-Positive Latino MSM to promote entry into primary medical care</a:t>
            </a:r>
          </a:p>
          <a:p>
            <a:pPr algn="ctr"/>
            <a:endParaRPr lang="en-US" sz="2800" dirty="0"/>
          </a:p>
          <a:p>
            <a:pPr algn="ctr"/>
            <a:r>
              <a:rPr lang="en-US" sz="1800" dirty="0"/>
              <a:t>Jeff Bailey MPH, Principal Investigator</a:t>
            </a:r>
          </a:p>
          <a:p>
            <a:pPr algn="ctr"/>
            <a:r>
              <a:rPr lang="en-US" sz="1800" dirty="0"/>
              <a:t>Carlos </a:t>
            </a:r>
            <a:r>
              <a:rPr lang="en-US" sz="1800" dirty="0" err="1"/>
              <a:t>Aguas</a:t>
            </a:r>
            <a:r>
              <a:rPr lang="en-US" sz="1800" dirty="0"/>
              <a:t>-Pinzon, Project Coordinator </a:t>
            </a:r>
          </a:p>
          <a:p>
            <a:pPr algn="ctr"/>
            <a:r>
              <a:rPr lang="en-US" sz="1800" dirty="0"/>
              <a:t>Jorge Montoya PhD, </a:t>
            </a:r>
            <a:r>
              <a:rPr lang="en-US" sz="1800" dirty="0"/>
              <a:t>Evaluator</a:t>
            </a:r>
            <a:endParaRPr lang="en-US" sz="1800" dirty="0"/>
          </a:p>
        </p:txBody>
      </p:sp>
    </p:spTree>
    <p:extLst>
      <p:ext uri="{BB962C8B-B14F-4D97-AF65-F5344CB8AC3E}">
        <p14:creationId xmlns:p14="http://schemas.microsoft.com/office/powerpoint/2010/main" val="577414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0286" y="570451"/>
            <a:ext cx="7633982" cy="4093428"/>
          </a:xfrm>
          <a:prstGeom prst="rect">
            <a:avLst/>
          </a:prstGeom>
          <a:noFill/>
        </p:spPr>
        <p:txBody>
          <a:bodyPr wrap="square" rtlCol="0">
            <a:spAutoFit/>
          </a:bodyPr>
          <a:lstStyle/>
          <a:p>
            <a:pPr algn="ctr"/>
            <a:r>
              <a:rPr lang="en-US" sz="2400" b="1" dirty="0"/>
              <a:t>Acknowledgement</a:t>
            </a:r>
          </a:p>
          <a:p>
            <a:pPr algn="ctr"/>
            <a:endParaRPr lang="en-US" sz="2400" dirty="0"/>
          </a:p>
          <a:p>
            <a:pPr algn="ctr"/>
            <a:r>
              <a:rPr lang="en-US" sz="1400" dirty="0"/>
              <a:t>This project is/was supported by the Health Resources and Services Administration (HRSA) of the U.S. Department of Health and Human Services (HHS) under grant number U90HA26507, Special Projects of National Significance (SPNS) Culturally Appropriate Interventions of Outreach, Access and Retention Among Latino/a </a:t>
            </a:r>
            <a:r>
              <a:rPr lang="en-US" sz="1400" dirty="0"/>
              <a:t>Populations, 2013-2018,  in </a:t>
            </a:r>
            <a:r>
              <a:rPr lang="en-US" sz="1400" dirty="0"/>
              <a:t>the amount of </a:t>
            </a:r>
            <a:r>
              <a:rPr lang="en-US" sz="1400" dirty="0"/>
              <a:t>$1.489.000, to APLA Health. </a:t>
            </a:r>
          </a:p>
          <a:p>
            <a:pPr algn="ctr"/>
            <a:endParaRPr lang="en-US" sz="1400" dirty="0"/>
          </a:p>
          <a:p>
            <a:pPr algn="ctr"/>
            <a:endParaRPr lang="en-US" sz="1400" dirty="0"/>
          </a:p>
          <a:p>
            <a:pPr algn="ctr"/>
            <a:r>
              <a:rPr lang="en-US" sz="2400" b="1" dirty="0"/>
              <a:t>Disclaimer</a:t>
            </a:r>
          </a:p>
          <a:p>
            <a:pPr algn="ctr"/>
            <a:endParaRPr lang="en-US" sz="2400" b="1" dirty="0"/>
          </a:p>
          <a:p>
            <a:pPr algn="ctr"/>
            <a:r>
              <a:rPr lang="en-US" sz="1400" dirty="0"/>
              <a:t>This information or content and conclusions are those of the author and should not be construed as the official position or policy of, nor should any endorsements be inferred by HRSA, HHS or the U.S. Government.  </a:t>
            </a:r>
          </a:p>
          <a:p>
            <a:pPr algn="ctr"/>
            <a:endParaRPr lang="en-US" sz="1400" b="1" dirty="0"/>
          </a:p>
          <a:p>
            <a:pPr algn="ctr"/>
            <a:endParaRPr lang="en-US" sz="2400" b="1" dirty="0"/>
          </a:p>
        </p:txBody>
      </p:sp>
      <p:pic>
        <p:nvPicPr>
          <p:cNvPr id="9" name="Picture 2" descr="S:\Communications Documents\Logos\Logo files\APLA_newLogo_Kit\APLA_2009_logo_CMYK_4color.jpg"/>
          <p:cNvPicPr>
            <a:picLocks noChangeAspect="1" noChangeArrowheads="1"/>
          </p:cNvPicPr>
          <p:nvPr/>
        </p:nvPicPr>
        <p:blipFill>
          <a:blip r:embed="rId3" cstate="print"/>
          <a:stretch>
            <a:fillRect/>
          </a:stretch>
        </p:blipFill>
        <p:spPr bwMode="auto">
          <a:xfrm>
            <a:off x="5340991" y="4747769"/>
            <a:ext cx="1530756" cy="1055422"/>
          </a:xfrm>
          <a:prstGeom prst="rect">
            <a:avLst/>
          </a:prstGeom>
          <a:noFill/>
        </p:spPr>
      </p:pic>
    </p:spTree>
    <p:extLst>
      <p:ext uri="{BB962C8B-B14F-4D97-AF65-F5344CB8AC3E}">
        <p14:creationId xmlns:p14="http://schemas.microsoft.com/office/powerpoint/2010/main" val="425278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152650" y="281055"/>
            <a:ext cx="7886700" cy="829193"/>
          </a:xfrm>
        </p:spPr>
        <p:txBody>
          <a:bodyPr>
            <a:normAutofit/>
          </a:bodyPr>
          <a:lstStyle/>
          <a:p>
            <a:r>
              <a:rPr lang="en-US" sz="4400" dirty="0"/>
              <a:t>Intervention Overview</a:t>
            </a:r>
            <a:endParaRPr lang="en-US" sz="4400" dirty="0"/>
          </a:p>
        </p:txBody>
      </p:sp>
      <p:sp>
        <p:nvSpPr>
          <p:cNvPr id="4" name="Title 1"/>
          <p:cNvSpPr txBox="1">
            <a:spLocks/>
          </p:cNvSpPr>
          <p:nvPr/>
        </p:nvSpPr>
        <p:spPr>
          <a:xfrm>
            <a:off x="2187604" y="1062629"/>
            <a:ext cx="7886700" cy="4054657"/>
          </a:xfrm>
          <a:prstGeom prst="rect">
            <a:avLst/>
          </a:prstGeom>
        </p:spPr>
        <p:txBody>
          <a:bodyPr vert="horz" lIns="91438" tIns="45719" rIns="91438" bIns="45719" rtlCol="0" anchor="ctr">
            <a:noAutofit/>
          </a:bodyPr>
          <a:lstStyle>
            <a:lvl1pPr algn="l" defTabSz="914377" rtl="0" eaLnBrk="1" latinLnBrk="0" hangingPunct="1">
              <a:lnSpc>
                <a:spcPct val="90000"/>
              </a:lnSpc>
              <a:spcBef>
                <a:spcPct val="0"/>
              </a:spcBef>
              <a:buNone/>
              <a:defRPr sz="5500" b="1" kern="1200">
                <a:solidFill>
                  <a:srgbClr val="095895"/>
                </a:solidFill>
                <a:latin typeface="+mn-lt"/>
                <a:ea typeface="+mj-ea"/>
                <a:cs typeface="+mj-cs"/>
              </a:defRPr>
            </a:lvl1pPr>
          </a:lstStyle>
          <a:p>
            <a:endParaRPr lang="en-US" sz="2400" b="0" u="sng" dirty="0">
              <a:solidFill>
                <a:schemeClr val="tx1"/>
              </a:solidFill>
            </a:endParaRPr>
          </a:p>
          <a:p>
            <a:endParaRPr lang="en-US" sz="3600" b="0" u="sng" dirty="0">
              <a:solidFill>
                <a:schemeClr val="tx1"/>
              </a:solidFill>
            </a:endParaRPr>
          </a:p>
          <a:p>
            <a:endParaRPr lang="en-US" sz="3600" b="0" u="sng" dirty="0">
              <a:solidFill>
                <a:schemeClr val="tx1"/>
              </a:solidFill>
            </a:endParaRPr>
          </a:p>
          <a:p>
            <a:endParaRPr lang="en-US" sz="3600" b="0" u="sng" dirty="0">
              <a:solidFill>
                <a:schemeClr val="tx1"/>
              </a:solidFill>
            </a:endParaRPr>
          </a:p>
          <a:p>
            <a:pPr>
              <a:tabLst>
                <a:tab pos="3087688" algn="l"/>
              </a:tabLst>
            </a:pPr>
            <a:r>
              <a:rPr lang="en-US" sz="3200" b="0" u="sng" dirty="0">
                <a:solidFill>
                  <a:schemeClr val="tx1"/>
                </a:solidFill>
              </a:rPr>
              <a:t>Site Location</a:t>
            </a:r>
            <a:r>
              <a:rPr lang="en-US" sz="3200" b="0" dirty="0">
                <a:solidFill>
                  <a:schemeClr val="tx1"/>
                </a:solidFill>
              </a:rPr>
              <a:t>: 	Los Angeles, CA</a:t>
            </a:r>
          </a:p>
          <a:p>
            <a:endParaRPr lang="en-US" sz="1200" b="0" dirty="0">
              <a:solidFill>
                <a:schemeClr val="tx1"/>
              </a:solidFill>
            </a:endParaRPr>
          </a:p>
          <a:p>
            <a:pPr>
              <a:tabLst>
                <a:tab pos="3087688" algn="l"/>
              </a:tabLst>
            </a:pPr>
            <a:r>
              <a:rPr lang="en-US" sz="3200" b="0" u="sng" dirty="0">
                <a:solidFill>
                  <a:schemeClr val="tx1"/>
                </a:solidFill>
              </a:rPr>
              <a:t>Target Population</a:t>
            </a:r>
            <a:r>
              <a:rPr lang="en-US" sz="3200" b="0" dirty="0">
                <a:solidFill>
                  <a:schemeClr val="tx1"/>
                </a:solidFill>
              </a:rPr>
              <a:t>: HIV-Positive Latino MSM of Mexican Origin</a:t>
            </a:r>
          </a:p>
          <a:p>
            <a:endParaRPr lang="en-US" sz="1200" b="0" dirty="0">
              <a:solidFill>
                <a:schemeClr val="tx1"/>
              </a:solidFill>
            </a:endParaRPr>
          </a:p>
          <a:p>
            <a:r>
              <a:rPr lang="en-US" sz="3200" b="0" u="sng" dirty="0">
                <a:solidFill>
                  <a:schemeClr val="tx1"/>
                </a:solidFill>
              </a:rPr>
              <a:t>Agency:</a:t>
            </a:r>
            <a:r>
              <a:rPr lang="en-US" sz="3200" b="0" dirty="0">
                <a:solidFill>
                  <a:schemeClr val="tx1"/>
                </a:solidFill>
              </a:rPr>
              <a:t> At the time of the funding award, APLA was a traditional CBO but became an FQHC in 2014; however, the clinic is not a Ryan White provider. </a:t>
            </a:r>
          </a:p>
          <a:p>
            <a:endParaRPr lang="en-US" sz="2400" b="0" dirty="0">
              <a:solidFill>
                <a:schemeClr val="tx1"/>
              </a:solidFill>
            </a:endParaRPr>
          </a:p>
          <a:p>
            <a:endParaRPr lang="en-US" sz="2400" b="0" dirty="0">
              <a:solidFill>
                <a:schemeClr val="tx1"/>
              </a:solidFill>
            </a:endParaRPr>
          </a:p>
          <a:p>
            <a:endParaRPr lang="en-US" sz="2400" b="0" dirty="0">
              <a:solidFill>
                <a:schemeClr val="tx1"/>
              </a:solidFill>
            </a:endParaRPr>
          </a:p>
          <a:p>
            <a:endParaRPr lang="en-US" sz="2400" b="0" dirty="0">
              <a:solidFill>
                <a:schemeClr val="tx1"/>
              </a:solidFill>
            </a:endParaRPr>
          </a:p>
          <a:p>
            <a:r>
              <a:rPr lang="en-US" sz="2400" b="0" dirty="0">
                <a:solidFill>
                  <a:schemeClr val="tx1"/>
                </a:solidFill>
              </a:rPr>
              <a:t> </a:t>
            </a:r>
          </a:p>
          <a:p>
            <a:endParaRPr lang="en-US" sz="2400" b="0" dirty="0">
              <a:solidFill>
                <a:schemeClr val="tx1"/>
              </a:solidFill>
            </a:endParaRPr>
          </a:p>
        </p:txBody>
      </p:sp>
    </p:spTree>
    <p:extLst>
      <p:ext uri="{BB962C8B-B14F-4D97-AF65-F5344CB8AC3E}">
        <p14:creationId xmlns:p14="http://schemas.microsoft.com/office/powerpoint/2010/main" val="223976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30272F-A0F3-4266-AB6E-AC62229173E9}"/>
              </a:ext>
            </a:extLst>
          </p:cNvPr>
          <p:cNvSpPr txBox="1">
            <a:spLocks/>
          </p:cNvSpPr>
          <p:nvPr/>
        </p:nvSpPr>
        <p:spPr>
          <a:xfrm>
            <a:off x="1930451" y="304800"/>
            <a:ext cx="8368838" cy="780336"/>
          </a:xfrm>
          <a:prstGeom prst="rect">
            <a:avLst/>
          </a:prstGeom>
        </p:spPr>
        <p:txBody>
          <a:bodyPr vert="horz" lIns="91438" tIns="45719" rIns="91438" bIns="45719" rtlCol="0" anchor="ctr">
            <a:noAutofit/>
          </a:bodyPr>
          <a:lstStyle>
            <a:lvl1pPr algn="l" defTabSz="914377" rtl="0" eaLnBrk="1" latinLnBrk="0" hangingPunct="1">
              <a:lnSpc>
                <a:spcPct val="90000"/>
              </a:lnSpc>
              <a:spcBef>
                <a:spcPct val="0"/>
              </a:spcBef>
              <a:buNone/>
              <a:defRPr sz="5500" b="1" kern="1200">
                <a:solidFill>
                  <a:srgbClr val="095895"/>
                </a:solidFill>
                <a:latin typeface="+mn-lt"/>
                <a:ea typeface="+mj-ea"/>
                <a:cs typeface="+mj-cs"/>
              </a:defRPr>
            </a:lvl1pPr>
          </a:lstStyle>
          <a:p>
            <a:r>
              <a:rPr lang="en-US">
                <a:latin typeface="Calibri" panose="020F0502020204030204" pitchFamily="34" charset="0"/>
              </a:rPr>
              <a:t>Background </a:t>
            </a:r>
            <a:endParaRPr lang="en-US" dirty="0">
              <a:latin typeface="Calibri" panose="020F0502020204030204" pitchFamily="34" charset="0"/>
            </a:endParaRPr>
          </a:p>
        </p:txBody>
      </p:sp>
      <p:pic>
        <p:nvPicPr>
          <p:cNvPr id="10" name="Picture 9" descr="http://publichealth.lacounty.gov/chs/images/SPAmap.jpg">
            <a:extLst>
              <a:ext uri="{FF2B5EF4-FFF2-40B4-BE49-F238E27FC236}">
                <a16:creationId xmlns:a16="http://schemas.microsoft.com/office/drawing/2014/main" id="{76AB69E2-8B29-49FC-B005-EC8553342B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4336" y="304800"/>
            <a:ext cx="4473677" cy="51794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09EA14C-E82B-4839-A885-D9855B5E347A}"/>
              </a:ext>
            </a:extLst>
          </p:cNvPr>
          <p:cNvSpPr txBox="1"/>
          <p:nvPr/>
        </p:nvSpPr>
        <p:spPr>
          <a:xfrm>
            <a:off x="1897726" y="1609816"/>
            <a:ext cx="4335434" cy="3477875"/>
          </a:xfrm>
          <a:prstGeom prst="rect">
            <a:avLst/>
          </a:prstGeom>
          <a:noFill/>
        </p:spPr>
        <p:txBody>
          <a:bodyPr wrap="square" rtlCol="0">
            <a:spAutoFit/>
          </a:bodyPr>
          <a:lstStyle/>
          <a:p>
            <a:r>
              <a:rPr lang="en-US" sz="2000" dirty="0">
                <a:latin typeface="Calibri" panose="020F0502020204030204" pitchFamily="34" charset="0"/>
                <a:cs typeface="Arial" panose="020B0604020202020204" pitchFamily="34" charset="0"/>
              </a:rPr>
              <a:t>10.2 Million People Live in LA County.</a:t>
            </a:r>
          </a:p>
          <a:p>
            <a:pPr marL="681038" lvl="1" indent="-223838">
              <a:buFont typeface="Arial" panose="020B0604020202020204" pitchFamily="34" charset="0"/>
              <a:buChar char="•"/>
            </a:pPr>
            <a:r>
              <a:rPr lang="en-US" sz="2000" dirty="0">
                <a:latin typeface="Calibri" panose="020F0502020204030204" pitchFamily="34" charset="0"/>
                <a:cs typeface="Arial" panose="020B0604020202020204" pitchFamily="34" charset="0"/>
              </a:rPr>
              <a:t>48% are Latino</a:t>
            </a:r>
          </a:p>
          <a:p>
            <a:pPr marL="681038" lvl="1" indent="-223838">
              <a:buFont typeface="Arial" panose="020B0604020202020204" pitchFamily="34" charset="0"/>
              <a:buChar char="•"/>
            </a:pPr>
            <a:r>
              <a:rPr lang="en-US" sz="2000" dirty="0">
                <a:latin typeface="Calibri" panose="020F0502020204030204" pitchFamily="34" charset="0"/>
                <a:cs typeface="Arial" panose="020B0604020202020204" pitchFamily="34" charset="0"/>
              </a:rPr>
              <a:t>77% of Identify as Mexican</a:t>
            </a:r>
          </a:p>
          <a:p>
            <a:pPr marL="742950" lvl="1" indent="-285750"/>
            <a:endParaRPr lang="en-US" sz="2000" dirty="0">
              <a:latin typeface="Calibri" panose="020F0502020204030204" pitchFamily="34" charset="0"/>
              <a:cs typeface="Arial" panose="020B0604020202020204" pitchFamily="34" charset="0"/>
            </a:endParaRPr>
          </a:p>
          <a:p>
            <a:r>
              <a:rPr lang="en-US" sz="2000" dirty="0">
                <a:latin typeface="Calibri" panose="020F0502020204030204" pitchFamily="34" charset="0"/>
                <a:cs typeface="Arial" panose="020B0604020202020204" pitchFamily="34" charset="0"/>
              </a:rPr>
              <a:t>LACDHSP estimates over 60k </a:t>
            </a:r>
          </a:p>
          <a:p>
            <a:r>
              <a:rPr lang="en-US" sz="2000" dirty="0">
                <a:latin typeface="Calibri" panose="020F0502020204030204" pitchFamily="34" charset="0"/>
                <a:cs typeface="Arial" panose="020B0604020202020204" pitchFamily="34" charset="0"/>
              </a:rPr>
              <a:t>PLWH – 48K diagnosed.  </a:t>
            </a:r>
          </a:p>
          <a:p>
            <a:pPr marL="681038" indent="-215900">
              <a:buFont typeface="Arial" panose="020B0604020202020204" pitchFamily="34" charset="0"/>
              <a:buChar char="•"/>
            </a:pPr>
            <a:r>
              <a:rPr lang="en-US" sz="2000" dirty="0">
                <a:latin typeface="Calibri" panose="020F0502020204030204" pitchFamily="34" charset="0"/>
                <a:cs typeface="Arial" panose="020B0604020202020204" pitchFamily="34" charset="0"/>
              </a:rPr>
              <a:t>42% of PLWH in LAC identify as Latino</a:t>
            </a:r>
          </a:p>
          <a:p>
            <a:pPr marL="681038" indent="-215900">
              <a:buFont typeface="Arial" panose="020B0604020202020204" pitchFamily="34" charset="0"/>
              <a:buChar char="•"/>
            </a:pPr>
            <a:r>
              <a:rPr lang="en-US" sz="2000" dirty="0">
                <a:latin typeface="Calibri" panose="020F0502020204030204" pitchFamily="34" charset="0"/>
                <a:cs typeface="Arial" panose="020B0604020202020204" pitchFamily="34" charset="0"/>
              </a:rPr>
              <a:t>84% of infections among MSM</a:t>
            </a:r>
          </a:p>
          <a:p>
            <a:pPr marL="681038" indent="-215900">
              <a:buFont typeface="Arial" panose="020B0604020202020204" pitchFamily="34" charset="0"/>
              <a:buChar char="•"/>
            </a:pPr>
            <a:r>
              <a:rPr lang="en-US" sz="2000" dirty="0">
                <a:latin typeface="Calibri" panose="020F0502020204030204" pitchFamily="34" charset="0"/>
                <a:cs typeface="Arial" panose="020B0604020202020204" pitchFamily="34" charset="0"/>
              </a:rPr>
              <a:t>77% of Latino MSM are of Mexican origin</a:t>
            </a:r>
          </a:p>
        </p:txBody>
      </p:sp>
    </p:spTree>
    <p:extLst>
      <p:ext uri="{BB962C8B-B14F-4D97-AF65-F5344CB8AC3E}">
        <p14:creationId xmlns:p14="http://schemas.microsoft.com/office/powerpoint/2010/main" val="4140207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600" y="680382"/>
            <a:ext cx="743902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97792" y="4261607"/>
            <a:ext cx="7139031" cy="1261884"/>
          </a:xfrm>
          <a:prstGeom prst="rect">
            <a:avLst/>
          </a:prstGeom>
          <a:solidFill>
            <a:schemeClr val="accent1">
              <a:lumMod val="50000"/>
            </a:schemeClr>
          </a:solidFill>
        </p:spPr>
        <p:txBody>
          <a:bodyPr wrap="square" rtlCol="0">
            <a:spAutoFit/>
          </a:bodyPr>
          <a:lstStyle/>
          <a:p>
            <a:pPr algn="ctr"/>
            <a:r>
              <a:rPr lang="en-US" dirty="0">
                <a:solidFill>
                  <a:schemeClr val="bg1"/>
                </a:solidFill>
              </a:rPr>
              <a:t>8,500</a:t>
            </a:r>
          </a:p>
          <a:p>
            <a:pPr algn="ctr"/>
            <a:r>
              <a:rPr lang="en-US" dirty="0">
                <a:solidFill>
                  <a:schemeClr val="bg1"/>
                </a:solidFill>
              </a:rPr>
              <a:t>Number of LAC residents at the</a:t>
            </a:r>
          </a:p>
          <a:p>
            <a:pPr algn="ctr"/>
            <a:r>
              <a:rPr lang="en-US" dirty="0">
                <a:solidFill>
                  <a:schemeClr val="bg1"/>
                </a:solidFill>
              </a:rPr>
              <a:t>end of 2016 who had HIV</a:t>
            </a:r>
          </a:p>
          <a:p>
            <a:pPr algn="ctr"/>
            <a:r>
              <a:rPr lang="en-US" dirty="0">
                <a:solidFill>
                  <a:schemeClr val="bg1"/>
                </a:solidFill>
              </a:rPr>
              <a:t>and didn’t know it.</a:t>
            </a:r>
          </a:p>
        </p:txBody>
      </p:sp>
    </p:spTree>
    <p:extLst>
      <p:ext uri="{BB962C8B-B14F-4D97-AF65-F5344CB8AC3E}">
        <p14:creationId xmlns:p14="http://schemas.microsoft.com/office/powerpoint/2010/main" val="3680515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7791" y="4259794"/>
            <a:ext cx="7139031" cy="969496"/>
          </a:xfrm>
          <a:prstGeom prst="rect">
            <a:avLst/>
          </a:prstGeom>
          <a:solidFill>
            <a:schemeClr val="accent1">
              <a:lumMod val="50000"/>
            </a:schemeClr>
          </a:solidFill>
        </p:spPr>
        <p:txBody>
          <a:bodyPr wrap="square" rtlCol="0">
            <a:spAutoFit/>
          </a:bodyPr>
          <a:lstStyle/>
          <a:p>
            <a:pPr algn="ctr"/>
            <a:r>
              <a:rPr lang="en-US" dirty="0">
                <a:solidFill>
                  <a:schemeClr val="bg1"/>
                </a:solidFill>
              </a:rPr>
              <a:t>As of December 31, 2016, </a:t>
            </a:r>
            <a:endParaRPr lang="en-US" dirty="0">
              <a:solidFill>
                <a:schemeClr val="bg1"/>
              </a:solidFill>
            </a:endParaRPr>
          </a:p>
          <a:p>
            <a:pPr algn="ctr"/>
            <a:r>
              <a:rPr lang="en-US" dirty="0">
                <a:solidFill>
                  <a:schemeClr val="bg1"/>
                </a:solidFill>
              </a:rPr>
              <a:t>in Los Angeles County, 59.7% of Latinos engaged </a:t>
            </a:r>
          </a:p>
          <a:p>
            <a:pPr algn="ctr"/>
            <a:r>
              <a:rPr lang="en-US" dirty="0">
                <a:solidFill>
                  <a:schemeClr val="bg1"/>
                </a:solidFill>
              </a:rPr>
              <a:t>i</a:t>
            </a:r>
            <a:r>
              <a:rPr lang="en-US" dirty="0">
                <a:solidFill>
                  <a:schemeClr val="bg1"/>
                </a:solidFill>
              </a:rPr>
              <a:t>n HIV medical care  were virally suppressed. </a:t>
            </a:r>
            <a:endParaRPr lang="en-US" dirty="0">
              <a:solidFill>
                <a:schemeClr val="bg1"/>
              </a:solidFill>
            </a:endParaRPr>
          </a:p>
        </p:txBody>
      </p:sp>
      <p:pic>
        <p:nvPicPr>
          <p:cNvPr id="4" name="Picture 6" descr="https://scontent-b-lga.xx.fbcdn.net/hphotos-xpf1/v/t1.0-9/1902011_404718763010974_2375851322574691295_n.jpg?oh=093e6136ce0b1f45d1290a7d47e24715&amp;oe=550CCD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790" y="637565"/>
            <a:ext cx="7139031" cy="346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9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152650" y="281055"/>
            <a:ext cx="7886700" cy="829193"/>
          </a:xfrm>
        </p:spPr>
        <p:txBody>
          <a:bodyPr>
            <a:normAutofit fontScale="90000"/>
          </a:bodyPr>
          <a:lstStyle/>
          <a:p>
            <a:pPr algn="ctr"/>
            <a:r>
              <a:rPr lang="en-US" dirty="0" smtClean="0"/>
              <a:t>Intervention Overview</a:t>
            </a:r>
            <a:endParaRPr lang="en-US" dirty="0"/>
          </a:p>
        </p:txBody>
      </p:sp>
      <p:sp>
        <p:nvSpPr>
          <p:cNvPr id="4" name="AutoShape 2"/>
          <p:cNvSpPr>
            <a:spLocks noChangeArrowheads="1"/>
          </p:cNvSpPr>
          <p:nvPr/>
        </p:nvSpPr>
        <p:spPr bwMode="auto">
          <a:xfrm>
            <a:off x="1914526" y="1359018"/>
            <a:ext cx="1857375" cy="595618"/>
          </a:xfrm>
          <a:prstGeom prst="roundRect">
            <a:avLst>
              <a:gd name="adj" fmla="val 16667"/>
            </a:avLst>
          </a:prstGeom>
          <a:solidFill>
            <a:srgbClr val="3399FF"/>
          </a:solidFill>
          <a:ln w="19050">
            <a:solidFill>
              <a:srgbClr val="000000"/>
            </a:solidFill>
            <a:round/>
            <a:headEnd/>
            <a:tailEnd/>
          </a:ln>
          <a:effectLst>
            <a:glow rad="139700">
              <a:schemeClr val="accent1">
                <a:satMod val="175000"/>
                <a:alpha val="40000"/>
              </a:schemeClr>
            </a:glow>
            <a:outerShdw dist="107763" dir="13500000" algn="ctr" rotWithShape="0">
              <a:srgbClr val="C00000">
                <a:alpha val="16000"/>
              </a:srgbClr>
            </a:outerShdw>
          </a:effectLst>
        </p:spPr>
        <p:txBody>
          <a:bodyPr vert="horz" wrap="square" lIns="91440" tIns="45720" rIns="91440" bIns="45720" numCol="1" anchor="ctr" anchorCtr="0" compatLnSpc="1">
            <a:prstTxWarp prst="textNoShape">
              <a:avLst/>
            </a:prstTxWarp>
          </a:bodyPr>
          <a:lstStyle/>
          <a:p>
            <a:pPr algn="ctr" defTabSz="914400" fontAlgn="base">
              <a:spcBef>
                <a:spcPts val="500"/>
              </a:spcBef>
              <a:spcAft>
                <a:spcPts val="1000"/>
              </a:spcAft>
            </a:pPr>
            <a:r>
              <a:rPr lang="en-US" altLang="en-US" sz="1800" b="1" dirty="0">
                <a:solidFill>
                  <a:schemeClr val="bg1"/>
                </a:solidFill>
                <a:cs typeface="Arial" pitchFamily="34" charset="0"/>
              </a:rPr>
              <a:t>Recruitment &amp; Engagement</a:t>
            </a:r>
            <a:endParaRPr lang="en-US" altLang="en-US" sz="1800" dirty="0">
              <a:solidFill>
                <a:schemeClr val="bg1"/>
              </a:solidFill>
              <a:cs typeface="Arial" pitchFamily="34" charset="0"/>
            </a:endParaRPr>
          </a:p>
        </p:txBody>
      </p:sp>
      <p:sp>
        <p:nvSpPr>
          <p:cNvPr id="5" name="AutoShape 4"/>
          <p:cNvSpPr>
            <a:spLocks noChangeArrowheads="1"/>
          </p:cNvSpPr>
          <p:nvPr/>
        </p:nvSpPr>
        <p:spPr bwMode="auto">
          <a:xfrm>
            <a:off x="4400725" y="1359017"/>
            <a:ext cx="2876550" cy="595618"/>
          </a:xfrm>
          <a:prstGeom prst="roundRect">
            <a:avLst>
              <a:gd name="adj" fmla="val 16667"/>
            </a:avLst>
          </a:prstGeom>
          <a:solidFill>
            <a:srgbClr val="3399FF"/>
          </a:solidFill>
          <a:ln w="19050">
            <a:solidFill>
              <a:srgbClr val="000000"/>
            </a:solidFill>
            <a:round/>
            <a:headEnd/>
            <a:tailEnd/>
          </a:ln>
          <a:effectLst>
            <a:glow rad="139700">
              <a:schemeClr val="accent1">
                <a:satMod val="175000"/>
                <a:alpha val="40000"/>
              </a:schemeClr>
            </a:glow>
            <a:outerShdw dist="107763" dir="13500000" algn="ctr" rotWithShape="0">
              <a:srgbClr val="5B9BD5">
                <a:alpha val="29999"/>
              </a:srgbClr>
            </a:outerShdw>
          </a:effectLst>
        </p:spPr>
        <p:txBody>
          <a:bodyPr vert="horz" wrap="square" lIns="91440" tIns="45720" rIns="91440" bIns="45720" numCol="1" anchor="ctr" anchorCtr="0" compatLnSpc="1">
            <a:prstTxWarp prst="textNoShape">
              <a:avLst/>
            </a:prstTxWarp>
          </a:bodyPr>
          <a:lstStyle/>
          <a:p>
            <a:pPr algn="ctr" defTabSz="914400" fontAlgn="base">
              <a:spcBef>
                <a:spcPts val="500"/>
              </a:spcBef>
              <a:spcAft>
                <a:spcPts val="1000"/>
              </a:spcAft>
            </a:pPr>
            <a:r>
              <a:rPr lang="en-US" altLang="en-US" sz="2000" b="1" dirty="0">
                <a:solidFill>
                  <a:schemeClr val="bg1"/>
                </a:solidFill>
                <a:cs typeface="Arial" pitchFamily="34" charset="0"/>
              </a:rPr>
              <a:t>Patient Navigation</a:t>
            </a:r>
            <a:endParaRPr lang="en-US" altLang="en-US" sz="2000" dirty="0">
              <a:solidFill>
                <a:schemeClr val="bg1"/>
              </a:solidFill>
              <a:cs typeface="Arial" pitchFamily="34" charset="0"/>
            </a:endParaRPr>
          </a:p>
        </p:txBody>
      </p:sp>
      <p:sp>
        <p:nvSpPr>
          <p:cNvPr id="6" name="AutoShape 6"/>
          <p:cNvSpPr>
            <a:spLocks noChangeArrowheads="1"/>
          </p:cNvSpPr>
          <p:nvPr/>
        </p:nvSpPr>
        <p:spPr bwMode="auto">
          <a:xfrm>
            <a:off x="7916411" y="1359018"/>
            <a:ext cx="2055564" cy="528505"/>
          </a:xfrm>
          <a:prstGeom prst="roundRect">
            <a:avLst>
              <a:gd name="adj" fmla="val 16667"/>
            </a:avLst>
          </a:prstGeom>
          <a:solidFill>
            <a:srgbClr val="3399FF"/>
          </a:solidFill>
          <a:ln w="19050">
            <a:solidFill>
              <a:srgbClr val="000000"/>
            </a:solidFill>
            <a:round/>
            <a:headEnd/>
            <a:tailEnd/>
          </a:ln>
          <a:effectLst>
            <a:glow rad="101600">
              <a:schemeClr val="accent1">
                <a:satMod val="175000"/>
                <a:alpha val="40000"/>
              </a:schemeClr>
            </a:glow>
            <a:outerShdw dist="107763" dir="13500000" algn="ctr" rotWithShape="0">
              <a:srgbClr val="840C00">
                <a:alpha val="29999"/>
              </a:srgbClr>
            </a:outerShdw>
          </a:effectLst>
        </p:spPr>
        <p:txBody>
          <a:bodyPr vert="horz" wrap="square" lIns="91440" tIns="45720" rIns="91440" bIns="45720" numCol="1" anchor="ctr" anchorCtr="0" compatLnSpc="1">
            <a:prstTxWarp prst="textNoShape">
              <a:avLst/>
            </a:prstTxWarp>
          </a:bodyPr>
          <a:lstStyle/>
          <a:p>
            <a:pPr algn="ctr" defTabSz="914400" fontAlgn="base">
              <a:spcBef>
                <a:spcPts val="500"/>
              </a:spcBef>
              <a:spcAft>
                <a:spcPts val="1000"/>
              </a:spcAft>
            </a:pPr>
            <a:r>
              <a:rPr lang="en-US" altLang="en-US" sz="1800" b="1" dirty="0">
                <a:solidFill>
                  <a:schemeClr val="bg1"/>
                </a:solidFill>
                <a:cs typeface="Arial" pitchFamily="34" charset="0"/>
              </a:rPr>
              <a:t>Emotional Support</a:t>
            </a:r>
            <a:endParaRPr lang="en-US" altLang="en-US" sz="1800" dirty="0">
              <a:solidFill>
                <a:schemeClr val="bg1"/>
              </a:solidFill>
              <a:cs typeface="Arial" pitchFamily="34" charset="0"/>
            </a:endParaRPr>
          </a:p>
        </p:txBody>
      </p:sp>
      <p:graphicFrame>
        <p:nvGraphicFramePr>
          <p:cNvPr id="7" name="Diagram 6"/>
          <p:cNvGraphicFramePr/>
          <p:nvPr>
            <p:extLst>
              <p:ext uri="{D42A27DB-BD31-4B8C-83A1-F6EECF244321}">
                <p14:modId xmlns:p14="http://schemas.microsoft.com/office/powerpoint/2010/main" val="4135061524"/>
              </p:ext>
            </p:extLst>
          </p:nvPr>
        </p:nvGraphicFramePr>
        <p:xfrm>
          <a:off x="2203509" y="2153350"/>
          <a:ext cx="7592037" cy="690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8"/>
          <p:cNvSpPr txBox="1">
            <a:spLocks noChangeArrowheads="1"/>
          </p:cNvSpPr>
          <p:nvPr/>
        </p:nvSpPr>
        <p:spPr bwMode="auto">
          <a:xfrm>
            <a:off x="2043112" y="3032155"/>
            <a:ext cx="1600200" cy="1900572"/>
          </a:xfrm>
          <a:prstGeom prst="rect">
            <a:avLst/>
          </a:prstGeom>
          <a:solidFill>
            <a:srgbClr val="3399FF"/>
          </a:solidFill>
          <a:ln w="9525">
            <a:solidFill>
              <a:srgbClr val="800C00">
                <a:alpha val="89018"/>
              </a:srgbClr>
            </a:solidFill>
            <a:miter lim="800000"/>
            <a:headEnd/>
            <a:tailEnd/>
          </a:ln>
        </p:spPr>
        <p:txBody>
          <a:bodyPr vert="horz" wrap="square" lIns="91440" tIns="45720" rIns="91440" bIns="45720" numCol="1" anchor="t" anchorCtr="0" compatLnSpc="1">
            <a:prstTxWarp prst="textNoShape">
              <a:avLst/>
            </a:prstTxWarp>
          </a:bodyPr>
          <a:lstStyle/>
          <a:p>
            <a:pPr marL="168275" indent="-168275">
              <a:buFont typeface="Arial" panose="020B0604020202020204" pitchFamily="34" charset="0"/>
              <a:buChar char="•"/>
            </a:pPr>
            <a:r>
              <a:rPr lang="en-US" sz="1600" dirty="0">
                <a:latin typeface="Calibri" panose="020F0502020204030204" pitchFamily="34" charset="0"/>
              </a:rPr>
              <a:t>In-Reach</a:t>
            </a:r>
          </a:p>
          <a:p>
            <a:pPr marL="168275" indent="-168275">
              <a:buFont typeface="Arial" panose="020B0604020202020204" pitchFamily="34" charset="0"/>
              <a:buChar char="•"/>
            </a:pPr>
            <a:r>
              <a:rPr lang="en-US" sz="1600" dirty="0">
                <a:latin typeface="Calibri" panose="020F0502020204030204" pitchFamily="34" charset="0"/>
              </a:rPr>
              <a:t>Venue-based </a:t>
            </a:r>
            <a:r>
              <a:rPr lang="en-US" sz="1600" dirty="0">
                <a:latin typeface="Calibri" panose="020F0502020204030204" pitchFamily="34" charset="0"/>
              </a:rPr>
              <a:t>outreach</a:t>
            </a:r>
          </a:p>
          <a:p>
            <a:pPr marL="168275" indent="-168275">
              <a:buFont typeface="Arial" panose="020B0604020202020204" pitchFamily="34" charset="0"/>
              <a:buChar char="•"/>
            </a:pPr>
            <a:r>
              <a:rPr lang="en-US" sz="1600" dirty="0">
                <a:latin typeface="Calibri" panose="020F0502020204030204" pitchFamily="34" charset="0"/>
              </a:rPr>
              <a:t>Community Partnerships</a:t>
            </a:r>
            <a:endParaRPr lang="en-US" sz="1600" dirty="0">
              <a:latin typeface="Calibri" panose="020F0502020204030204" pitchFamily="34" charset="0"/>
            </a:endParaRPr>
          </a:p>
          <a:p>
            <a:pPr marL="168275" indent="-168275">
              <a:buFont typeface="Arial" panose="020B0604020202020204" pitchFamily="34" charset="0"/>
              <a:buChar char="•"/>
            </a:pPr>
            <a:r>
              <a:rPr lang="en-US" sz="1600" dirty="0">
                <a:latin typeface="Calibri" panose="020F0502020204030204" pitchFamily="34" charset="0"/>
              </a:rPr>
              <a:t>Social </a:t>
            </a:r>
            <a:r>
              <a:rPr lang="en-US" sz="1600" dirty="0">
                <a:latin typeface="Calibri" panose="020F0502020204030204" pitchFamily="34" charset="0"/>
              </a:rPr>
              <a:t>Marketing</a:t>
            </a:r>
            <a:endParaRPr lang="en-US" sz="1800" dirty="0">
              <a:latin typeface="Calibri" panose="020F0502020204030204" pitchFamily="34" charset="0"/>
            </a:endParaRPr>
          </a:p>
        </p:txBody>
      </p:sp>
      <p:sp>
        <p:nvSpPr>
          <p:cNvPr id="9" name="Text Box 9"/>
          <p:cNvSpPr txBox="1">
            <a:spLocks noChangeArrowheads="1"/>
          </p:cNvSpPr>
          <p:nvPr/>
        </p:nvSpPr>
        <p:spPr bwMode="auto">
          <a:xfrm>
            <a:off x="4032571" y="3039990"/>
            <a:ext cx="3789363" cy="634388"/>
          </a:xfrm>
          <a:prstGeom prst="rect">
            <a:avLst/>
          </a:prstGeom>
          <a:solidFill>
            <a:srgbClr val="3399FF"/>
          </a:solidFill>
          <a:ln w="9525">
            <a:solidFill>
              <a:srgbClr val="800C00">
                <a:alpha val="89018"/>
              </a:srgbClr>
            </a:solidFill>
            <a:miter lim="800000"/>
            <a:headEnd/>
            <a:tailEnd/>
          </a:ln>
        </p:spPr>
        <p:txBody>
          <a:bodyPr vert="horz" wrap="square" lIns="91440" tIns="45720" rIns="91440" bIns="45720" numCol="1" anchor="ctr" anchorCtr="0" compatLnSpc="1">
            <a:prstTxWarp prst="textNoShape">
              <a:avLst/>
            </a:prstTxWarp>
          </a:bodyPr>
          <a:lstStyle/>
          <a:p>
            <a:pPr marL="11" algn="ctr" defTabSz="914400" fontAlgn="base">
              <a:spcBef>
                <a:spcPct val="0"/>
              </a:spcBef>
              <a:spcAft>
                <a:spcPts val="1000"/>
              </a:spcAft>
              <a:buClr>
                <a:srgbClr val="000000"/>
              </a:buClr>
            </a:pPr>
            <a:r>
              <a:rPr lang="en-US" altLang="en-US" sz="2000" b="1" dirty="0">
                <a:solidFill>
                  <a:srgbClr val="000000"/>
                </a:solidFill>
                <a:latin typeface="Calibri" panose="020F0502020204030204" pitchFamily="34" charset="0"/>
                <a:cs typeface="Arial" pitchFamily="34" charset="0"/>
              </a:rPr>
              <a:t>ARTAS 2.0</a:t>
            </a:r>
            <a:endParaRPr lang="en-US" altLang="en-US" sz="2000" b="1" dirty="0">
              <a:latin typeface="Calibri" panose="020F0502020204030204" pitchFamily="34" charset="0"/>
              <a:cs typeface="Arial" pitchFamily="34" charset="0"/>
            </a:endParaRPr>
          </a:p>
        </p:txBody>
      </p:sp>
      <p:sp>
        <p:nvSpPr>
          <p:cNvPr id="10" name="Text Box 10"/>
          <p:cNvSpPr txBox="1">
            <a:spLocks noChangeArrowheads="1"/>
          </p:cNvSpPr>
          <p:nvPr/>
        </p:nvSpPr>
        <p:spPr bwMode="auto">
          <a:xfrm>
            <a:off x="8082181" y="3032155"/>
            <a:ext cx="1724025" cy="1900573"/>
          </a:xfrm>
          <a:prstGeom prst="rect">
            <a:avLst/>
          </a:prstGeom>
          <a:solidFill>
            <a:srgbClr val="3399FF"/>
          </a:solidFill>
          <a:ln w="9525">
            <a:solidFill>
              <a:srgbClr val="800C00"/>
            </a:solidFill>
            <a:miter lim="800000"/>
            <a:headEnd/>
            <a:tailEnd/>
          </a:ln>
        </p:spPr>
        <p:txBody>
          <a:bodyPr vert="horz" wrap="square" lIns="91440" tIns="45720" rIns="91440" bIns="45720" numCol="1" anchor="t" anchorCtr="0" compatLnSpc="1">
            <a:prstTxWarp prst="textNoShape">
              <a:avLst/>
            </a:prstTxWarp>
          </a:bodyPr>
          <a:lstStyle/>
          <a:p>
            <a:pPr marL="168275" indent="-168275">
              <a:buFont typeface="Arial" panose="020B0604020202020204" pitchFamily="34" charset="0"/>
              <a:buChar char="•"/>
            </a:pPr>
            <a:r>
              <a:rPr lang="en-US" sz="1600" dirty="0">
                <a:latin typeface="Calibri" panose="020F0502020204030204" pitchFamily="34" charset="0"/>
              </a:rPr>
              <a:t>Crisis intervention</a:t>
            </a:r>
          </a:p>
          <a:p>
            <a:pPr marL="168275" indent="-168275">
              <a:buFont typeface="Arial" panose="020B0604020202020204" pitchFamily="34" charset="0"/>
              <a:buChar char="•"/>
            </a:pPr>
            <a:r>
              <a:rPr lang="en-US" sz="1600" dirty="0">
                <a:latin typeface="Calibri" panose="020F0502020204030204" pitchFamily="34" charset="0"/>
              </a:rPr>
              <a:t>Social support</a:t>
            </a:r>
          </a:p>
          <a:p>
            <a:pPr marL="168275" indent="-168275">
              <a:buFont typeface="Arial" panose="020B0604020202020204" pitchFamily="34" charset="0"/>
              <a:buChar char="•"/>
            </a:pPr>
            <a:r>
              <a:rPr lang="en-US" sz="1600" dirty="0">
                <a:latin typeface="Calibri" panose="020F0502020204030204" pitchFamily="34" charset="0"/>
              </a:rPr>
              <a:t>Supportive Services</a:t>
            </a:r>
          </a:p>
          <a:p>
            <a:pPr marL="168275" indent="-168275">
              <a:buFont typeface="Arial" panose="020B0604020202020204" pitchFamily="34" charset="0"/>
              <a:buChar char="•"/>
            </a:pPr>
            <a:r>
              <a:rPr lang="en-US" sz="1600" dirty="0">
                <a:latin typeface="Calibri" panose="020F0502020204030204" pitchFamily="34" charset="0"/>
              </a:rPr>
              <a:t>Flexibility</a:t>
            </a:r>
          </a:p>
          <a:p>
            <a:pPr marL="168275" indent="-168275">
              <a:buFont typeface="Arial" panose="020B0604020202020204" pitchFamily="34" charset="0"/>
              <a:buChar char="•"/>
            </a:pPr>
            <a:r>
              <a:rPr lang="en-US" sz="1600" dirty="0" err="1">
                <a:latin typeface="Calibri" panose="020F0502020204030204" pitchFamily="34" charset="0"/>
              </a:rPr>
              <a:t>Confianza</a:t>
            </a:r>
            <a:endParaRPr lang="en-US" sz="1600" dirty="0">
              <a:latin typeface="Calibri" panose="020F0502020204030204" pitchFamily="34" charset="0"/>
            </a:endParaRPr>
          </a:p>
          <a:p>
            <a:pPr defTabSz="914400" fontAlgn="base">
              <a:spcBef>
                <a:spcPct val="0"/>
              </a:spcBef>
              <a:spcAft>
                <a:spcPts val="1000"/>
              </a:spcAft>
              <a:buClr>
                <a:srgbClr val="000000"/>
              </a:buClr>
            </a:pPr>
            <a:endParaRPr lang="en-US" altLang="en-US" sz="1600" dirty="0">
              <a:latin typeface="Arial" pitchFamily="34" charset="0"/>
              <a:cs typeface="Arial" pitchFamily="34" charset="0"/>
            </a:endParaRPr>
          </a:p>
        </p:txBody>
      </p:sp>
      <p:pic>
        <p:nvPicPr>
          <p:cNvPr id="11" name="Picture 2" descr="Image result for cdc artas trai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477" y="3832866"/>
            <a:ext cx="20097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atient navig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6668" y="3982440"/>
            <a:ext cx="1549764" cy="15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5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81055"/>
            <a:ext cx="3079284" cy="829193"/>
          </a:xfrm>
        </p:spPr>
        <p:txBody>
          <a:bodyPr>
            <a:normAutofit/>
          </a:bodyPr>
          <a:lstStyle/>
          <a:p>
            <a:r>
              <a:rPr lang="en-US" sz="4400" dirty="0"/>
              <a:t>In-Reach</a:t>
            </a:r>
            <a:endParaRPr lang="en-US" sz="4400" dirty="0"/>
          </a:p>
        </p:txBody>
      </p:sp>
      <p:pic>
        <p:nvPicPr>
          <p:cNvPr id="2050" name="Picture 2" descr="apla-main-of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849" y="234892"/>
            <a:ext cx="2639415" cy="18407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vance north necessities of life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264" y="4040101"/>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7281" y="1155285"/>
            <a:ext cx="3967992" cy="4524315"/>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sz="2400" dirty="0"/>
              <a:t>Educate all staff about the program…repeatedly! </a:t>
            </a:r>
          </a:p>
          <a:p>
            <a:endParaRPr lang="en-US" sz="2400" dirty="0"/>
          </a:p>
          <a:p>
            <a:pPr marL="342900" indent="-342900">
              <a:buClr>
                <a:srgbClr val="C00000"/>
              </a:buClr>
              <a:buFont typeface="Wingdings" panose="05000000000000000000" pitchFamily="2" charset="2"/>
              <a:buChar char="§"/>
            </a:pPr>
            <a:r>
              <a:rPr lang="en-US" sz="2400" dirty="0"/>
              <a:t>Analyze client-level data to determine potential participants</a:t>
            </a:r>
          </a:p>
          <a:p>
            <a:endParaRPr lang="en-US" sz="2400" dirty="0"/>
          </a:p>
          <a:p>
            <a:pPr marL="342900" indent="-342900">
              <a:buClr>
                <a:srgbClr val="C00000"/>
              </a:buClr>
              <a:buFont typeface="Wingdings" panose="05000000000000000000" pitchFamily="2" charset="2"/>
              <a:buChar char="§"/>
            </a:pPr>
            <a:r>
              <a:rPr lang="en-US" sz="2400" dirty="0"/>
              <a:t>Engage clients</a:t>
            </a:r>
          </a:p>
          <a:p>
            <a:pPr marL="800089" lvl="1" indent="-342900">
              <a:buFont typeface="Arial" panose="020B0604020202020204" pitchFamily="34" charset="0"/>
              <a:buChar char="•"/>
            </a:pPr>
            <a:r>
              <a:rPr lang="en-US" sz="2400" dirty="0"/>
              <a:t>Registration</a:t>
            </a:r>
          </a:p>
          <a:p>
            <a:pPr marL="800089" lvl="1" indent="-342900">
              <a:buFont typeface="Arial" panose="020B0604020202020204" pitchFamily="34" charset="0"/>
              <a:buChar char="•"/>
            </a:pPr>
            <a:r>
              <a:rPr lang="en-US" sz="2400" dirty="0"/>
              <a:t>Re-enrollment</a:t>
            </a:r>
          </a:p>
          <a:p>
            <a:pPr marL="800089" lvl="1" indent="-342900">
              <a:buFont typeface="Arial" panose="020B0604020202020204" pitchFamily="34" charset="0"/>
              <a:buChar char="•"/>
            </a:pPr>
            <a:r>
              <a:rPr lang="en-US" sz="2400" dirty="0"/>
              <a:t>Recruitment events</a:t>
            </a:r>
          </a:p>
          <a:p>
            <a:pPr lvl="1"/>
            <a:endParaRPr lang="en-US" sz="2400" dirty="0"/>
          </a:p>
        </p:txBody>
      </p:sp>
      <p:sp>
        <p:nvSpPr>
          <p:cNvPr id="4" name="AutoShape 14" descr="Image result for gleicher chen health cent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Image result for gleicher chen health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499" y="2142791"/>
            <a:ext cx="3445778" cy="183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06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3.xml><?xml version="1.0" encoding="utf-8"?>
<ds:datastoreItem xmlns:ds="http://schemas.openxmlformats.org/officeDocument/2006/customXml" ds:itemID="{257637BD-F6B8-4C8E-98AF-4410C437D562}">
  <ds:schemaRefs>
    <ds:schemaRef ds:uri="http://schemas.microsoft.com/office/infopath/2007/PartnerControls"/>
    <ds:schemaRef ds:uri="763191c0-b165-402f-a2d4-8ae261e3ae05"/>
    <ds:schemaRef ds:uri="http://purl.org/dc/terms/"/>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75e813ae-c565-40db-b37c-cfdb0e13b5d9"/>
  </ds:schemaRefs>
</ds:datastoreItem>
</file>

<file path=docProps/app.xml><?xml version="1.0" encoding="utf-8"?>
<Properties xmlns="http://schemas.openxmlformats.org/officeDocument/2006/extended-properties" xmlns:vt="http://schemas.openxmlformats.org/officeDocument/2006/docPropsVTypes">
  <TotalTime>1699</TotalTime>
  <Words>489</Words>
  <Application>Microsoft Office PowerPoint</Application>
  <PresentationFormat>Widescreen</PresentationFormat>
  <Paragraphs>181</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Arial</vt:lpstr>
      <vt:lpstr>Calibri</vt:lpstr>
      <vt:lpstr>Times New Roman</vt:lpstr>
      <vt:lpstr>Wingdings</vt:lpstr>
      <vt:lpstr>Office Theme</vt:lpstr>
      <vt:lpstr>PowerPoint Presentation</vt:lpstr>
      <vt:lpstr>PowerPoint Presentation</vt:lpstr>
      <vt:lpstr>PowerPoint Presentation</vt:lpstr>
      <vt:lpstr>Intervention Overview</vt:lpstr>
      <vt:lpstr>PowerPoint Presentation</vt:lpstr>
      <vt:lpstr>PowerPoint Presentation</vt:lpstr>
      <vt:lpstr>PowerPoint Presentation</vt:lpstr>
      <vt:lpstr>Intervention Overview</vt:lpstr>
      <vt:lpstr>In-Reach</vt:lpstr>
      <vt:lpstr>Venue-Based</vt:lpstr>
      <vt:lpstr>Community Events</vt:lpstr>
      <vt:lpstr>Social/Print Media</vt:lpstr>
      <vt:lpstr>Findings (N=66)</vt:lpstr>
      <vt:lpstr>Findings  N = 66</vt:lpstr>
      <vt:lpstr>Findings  N = 66</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Susie Gingrich</cp:lastModifiedBy>
  <cp:revision>61</cp:revision>
  <dcterms:created xsi:type="dcterms:W3CDTF">2018-09-04T17:07:24Z</dcterms:created>
  <dcterms:modified xsi:type="dcterms:W3CDTF">2019-01-22T13:36:59Z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