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8"/>
  </p:notesMasterIdLst>
  <p:sldIdLst>
    <p:sldId id="256" r:id="rId5"/>
    <p:sldId id="271" r:id="rId6"/>
    <p:sldId id="257" r:id="rId7"/>
    <p:sldId id="259" r:id="rId8"/>
    <p:sldId id="260" r:id="rId9"/>
    <p:sldId id="261" r:id="rId10"/>
    <p:sldId id="262" r:id="rId11"/>
    <p:sldId id="269" r:id="rId12"/>
    <p:sldId id="263" r:id="rId13"/>
    <p:sldId id="272" r:id="rId14"/>
    <p:sldId id="264" r:id="rId15"/>
    <p:sldId id="265"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5895"/>
    <a:srgbClr val="0958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4648" autoAdjust="0"/>
  </p:normalViewPr>
  <p:slideViewPr>
    <p:cSldViewPr snapToGrid="0">
      <p:cViewPr varScale="1">
        <p:scale>
          <a:sx n="87" d="100"/>
          <a:sy n="87" d="100"/>
        </p:scale>
        <p:origin x="145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3351F8-00C8-4446-A979-66788C7F6AFE}" type="datetimeFigureOut">
              <a:rPr lang="en-US" smtClean="0"/>
              <a:t>10/29/2018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691AD-E9B4-4379-A07A-D9154E3581E9}" type="slidenum">
              <a:rPr lang="en-US" smtClean="0"/>
              <a:t>‹#›</a:t>
            </a:fld>
            <a:endParaRPr lang="en-US"/>
          </a:p>
        </p:txBody>
      </p:sp>
    </p:spTree>
    <p:extLst>
      <p:ext uri="{BB962C8B-B14F-4D97-AF65-F5344CB8AC3E}">
        <p14:creationId xmlns:p14="http://schemas.microsoft.com/office/powerpoint/2010/main" val="22837576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2013, AFC signed on to participate in a Special Project of National Significance (SPNS) demonstration project with HRSA.  This particular initiative called for sites across the country to use culturally-appropriate interventions with a transnational approach to improve health outcomes for Latinos and Latinas living with HIV. Sites either focused on Mexican or Puerto Rican populations; our project is focused on HIV+ Mexican Men and is called </a:t>
            </a:r>
            <a:r>
              <a:rPr lang="en-US" dirty="0" err="1" smtClean="0"/>
              <a:t>Salud</a:t>
            </a:r>
            <a:r>
              <a:rPr lang="en-US" dirty="0" smtClean="0"/>
              <a:t> Y </a:t>
            </a:r>
            <a:r>
              <a:rPr lang="en-US" dirty="0" err="1" smtClean="0"/>
              <a:t>Orgullo</a:t>
            </a:r>
            <a:r>
              <a:rPr lang="en-US" dirty="0" smtClean="0"/>
              <a:t> </a:t>
            </a:r>
            <a:r>
              <a:rPr lang="en-US" dirty="0" err="1" smtClean="0"/>
              <a:t>Mexicano</a:t>
            </a:r>
            <a:r>
              <a:rPr lang="en-US" dirty="0" smtClean="0"/>
              <a:t> (or SOM for short)– which translates as “Mexican Health and Pride.”</a:t>
            </a:r>
          </a:p>
          <a:p>
            <a:endParaRPr lang="en-US" dirty="0" smtClean="0"/>
          </a:p>
          <a:p>
            <a:r>
              <a:rPr lang="en-US" dirty="0" smtClean="0"/>
              <a:t>SOM is a peer-navigation program, providing peer education and peer support to HIV+ Mexican Men. The program seeks to increase Mexican Men’s access to HIV testing, link and retain positive Mexican men in HIV medical care, and to reduce HIV-related stigma in the Mexican community in Chicago. We do though through a peer education model that addresses the transnational realities of clients lives and that seeks to provide culturally-appropriate information, materials, and delivery. Participants go through a series of sessions with their peers [EXPLAIN PEERS] that provides everything from HIV education, medication adherence, and appointment adherence, to navigating dating, social support, and making decisions about disclosure, to addressing HIV care options in Mexico, budgeting for HIV-care with the added expense of remittances, not letting herbal home remedies interfere with medication, and opportunities for affordable care for clients who are undocumented. The whole time they receive peer support in helping them navigate case management and medical care at Erie.</a:t>
            </a:r>
          </a:p>
          <a:p>
            <a:endParaRPr lang="en-US" dirty="0"/>
          </a:p>
        </p:txBody>
      </p:sp>
      <p:sp>
        <p:nvSpPr>
          <p:cNvPr id="4" name="Slide Number Placeholder 3"/>
          <p:cNvSpPr>
            <a:spLocks noGrp="1"/>
          </p:cNvSpPr>
          <p:nvPr>
            <p:ph type="sldNum" sz="quarter" idx="10"/>
          </p:nvPr>
        </p:nvSpPr>
        <p:spPr/>
        <p:txBody>
          <a:bodyPr/>
          <a:lstStyle/>
          <a:p>
            <a:fld id="{052691AD-E9B4-4379-A07A-D9154E3581E9}" type="slidenum">
              <a:rPr lang="en-US" smtClean="0"/>
              <a:t>4</a:t>
            </a:fld>
            <a:endParaRPr lang="en-US"/>
          </a:p>
        </p:txBody>
      </p:sp>
    </p:spTree>
    <p:extLst>
      <p:ext uri="{BB962C8B-B14F-4D97-AF65-F5344CB8AC3E}">
        <p14:creationId xmlns:p14="http://schemas.microsoft.com/office/powerpoint/2010/main" val="4388197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 </a:t>
            </a:r>
            <a:r>
              <a:rPr lang="en-US" dirty="0" err="1" smtClean="0"/>
              <a:t>Promotores</a:t>
            </a:r>
            <a:r>
              <a:rPr lang="en-US" dirty="0" smtClean="0"/>
              <a:t> are trained in various stages. The first stage of training involves a four-day People-to- People training facilitated by the AIDS Foundation of Chicago (AFC). People to People is a peer-to-peer education program that supports individuals living with HIV and AIDS. People to People is intended to improve the health of those living with HIV/AIDS by providing trained, quality peers to the community and building local organizations’ capacity to use peers. The program targets HIV-positive individuals who reflect the epidemic in each local area. Training includes HIV transmission, disease progression, treatment adherence, and clinical preceptorships to address identified needs. As a peer-oriented popular education program, this training captures crucial elements of AFC’s SOM Project by informing peer navigation services for </a:t>
            </a:r>
            <a:r>
              <a:rPr lang="en-US" dirty="0" err="1" smtClean="0"/>
              <a:t>Promotores</a:t>
            </a:r>
            <a:r>
              <a:rPr lang="en-US" dirty="0" smtClean="0"/>
              <a:t>. </a:t>
            </a:r>
          </a:p>
          <a:p>
            <a:endParaRPr lang="en-US" dirty="0"/>
          </a:p>
        </p:txBody>
      </p:sp>
      <p:sp>
        <p:nvSpPr>
          <p:cNvPr id="4" name="Slide Number Placeholder 3"/>
          <p:cNvSpPr>
            <a:spLocks noGrp="1"/>
          </p:cNvSpPr>
          <p:nvPr>
            <p:ph type="sldNum" sz="quarter" idx="10"/>
          </p:nvPr>
        </p:nvSpPr>
        <p:spPr/>
        <p:txBody>
          <a:bodyPr/>
          <a:lstStyle/>
          <a:p>
            <a:fld id="{052691AD-E9B4-4379-A07A-D9154E3581E9}" type="slidenum">
              <a:rPr lang="en-US" smtClean="0"/>
              <a:t>5</a:t>
            </a:fld>
            <a:endParaRPr lang="en-US"/>
          </a:p>
        </p:txBody>
      </p:sp>
    </p:spTree>
    <p:extLst>
      <p:ext uri="{BB962C8B-B14F-4D97-AF65-F5344CB8AC3E}">
        <p14:creationId xmlns:p14="http://schemas.microsoft.com/office/powerpoint/2010/main" val="38780152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The scenarios serve as a safe third party to project concerns or issues on and attempt to create solutions to HIV care barriers</a:t>
            </a:r>
          </a:p>
          <a:p>
            <a:r>
              <a:rPr lang="en-US" dirty="0" smtClean="0"/>
              <a:t>Important to gauge the knowledge</a:t>
            </a:r>
            <a:r>
              <a:rPr lang="en-US" baseline="0" dirty="0" smtClean="0"/>
              <a:t> and understanding of the participant, which cultural or transnational elements may be facilitators or barriers to HIV care and HIV healthy decision making</a:t>
            </a:r>
          </a:p>
          <a:p>
            <a:r>
              <a:rPr lang="en-US" baseline="0" dirty="0" smtClean="0"/>
              <a:t>Case studies deal with issues of identity, health and wellness, and stigma</a:t>
            </a:r>
          </a:p>
          <a:p>
            <a:r>
              <a:rPr lang="en-US" baseline="0" dirty="0" smtClean="0"/>
              <a:t>SOM created a manual for supporting and training Promotor on structured disclosure during the education sessions</a:t>
            </a:r>
          </a:p>
          <a:p>
            <a:endParaRPr lang="en-US" dirty="0"/>
          </a:p>
        </p:txBody>
      </p:sp>
      <p:sp>
        <p:nvSpPr>
          <p:cNvPr id="4" name="Slide Number Placeholder 3"/>
          <p:cNvSpPr>
            <a:spLocks noGrp="1"/>
          </p:cNvSpPr>
          <p:nvPr>
            <p:ph type="sldNum" sz="quarter" idx="10"/>
          </p:nvPr>
        </p:nvSpPr>
        <p:spPr/>
        <p:txBody>
          <a:bodyPr/>
          <a:lstStyle/>
          <a:p>
            <a:fld id="{052691AD-E9B4-4379-A07A-D9154E3581E9}" type="slidenum">
              <a:rPr lang="en-US" smtClean="0"/>
              <a:t>7</a:t>
            </a:fld>
            <a:endParaRPr lang="en-US"/>
          </a:p>
        </p:txBody>
      </p:sp>
    </p:spTree>
    <p:extLst>
      <p:ext uri="{BB962C8B-B14F-4D97-AF65-F5344CB8AC3E}">
        <p14:creationId xmlns:p14="http://schemas.microsoft.com/office/powerpoint/2010/main" val="50044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52691AD-E9B4-4379-A07A-D9154E3581E9}" type="slidenum">
              <a:rPr lang="en-US" smtClean="0"/>
              <a:t>9</a:t>
            </a:fld>
            <a:endParaRPr lang="en-US"/>
          </a:p>
        </p:txBody>
      </p:sp>
    </p:spTree>
    <p:extLst>
      <p:ext uri="{BB962C8B-B14F-4D97-AF65-F5344CB8AC3E}">
        <p14:creationId xmlns:p14="http://schemas.microsoft.com/office/powerpoint/2010/main" val="28873407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buFont typeface="Arial" panose="020B0604020202020204" pitchFamily="34" charset="0"/>
              <a:buChar char="•"/>
            </a:pPr>
            <a:r>
              <a:rPr lang="en-US" dirty="0" smtClean="0"/>
              <a:t>In developing and implementing a peer-based navigation program it is critical to ensure proper start up time and staff supervision structure. </a:t>
            </a:r>
          </a:p>
          <a:p>
            <a:pPr marL="342900" indent="-342900">
              <a:buFont typeface="Arial" panose="020B0604020202020204" pitchFamily="34" charset="0"/>
              <a:buChar char="•"/>
            </a:pPr>
            <a:r>
              <a:rPr lang="en-US" dirty="0" smtClean="0"/>
              <a:t>A large amount of training is needed for peer health workers, which pays off in terms of skills developed and participant outcomes in the long view. Having a peer with a similar Mexican background as clients helps facilitate relationships and trust. </a:t>
            </a:r>
          </a:p>
          <a:p>
            <a:pPr marL="342900" indent="-342900">
              <a:buFont typeface="Arial" panose="020B0604020202020204" pitchFamily="34" charset="0"/>
              <a:buChar char="•"/>
            </a:pPr>
            <a:r>
              <a:rPr lang="en-US" dirty="0" smtClean="0"/>
              <a:t>In developing a culturally appropriate intervention it is important to be flexible and adaptable. </a:t>
            </a:r>
          </a:p>
          <a:p>
            <a:pPr marL="342900" indent="-342900">
              <a:buFont typeface="Arial" panose="020B0604020202020204" pitchFamily="34" charset="0"/>
              <a:buChar char="•"/>
            </a:pPr>
            <a:r>
              <a:rPr lang="en-US" dirty="0" smtClean="0"/>
              <a:t>Our program team conducted three rounds of qualitative research in order to continue to refine our approach. We also learned that including a wide range of topics in education sessions allowed clients to focus on what was important to them, rather than having project staff dictate what is important. </a:t>
            </a:r>
          </a:p>
          <a:p>
            <a:endParaRPr lang="en-US" dirty="0"/>
          </a:p>
        </p:txBody>
      </p:sp>
      <p:sp>
        <p:nvSpPr>
          <p:cNvPr id="4" name="Slide Number Placeholder 3"/>
          <p:cNvSpPr>
            <a:spLocks noGrp="1"/>
          </p:cNvSpPr>
          <p:nvPr>
            <p:ph type="sldNum" sz="quarter" idx="10"/>
          </p:nvPr>
        </p:nvSpPr>
        <p:spPr/>
        <p:txBody>
          <a:bodyPr/>
          <a:lstStyle/>
          <a:p>
            <a:fld id="{052691AD-E9B4-4379-A07A-D9154E3581E9}" type="slidenum">
              <a:rPr lang="en-US" smtClean="0"/>
              <a:t>12</a:t>
            </a:fld>
            <a:endParaRPr lang="en-US"/>
          </a:p>
        </p:txBody>
      </p:sp>
    </p:spTree>
    <p:extLst>
      <p:ext uri="{BB962C8B-B14F-4D97-AF65-F5344CB8AC3E}">
        <p14:creationId xmlns:p14="http://schemas.microsoft.com/office/powerpoint/2010/main" val="36072040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8710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F7576AA-4866-4B3F-9FE7-AB336FDFEF4C}"/>
              </a:ext>
            </a:extLst>
          </p:cNvPr>
          <p:cNvSpPr>
            <a:spLocks noGrp="1"/>
          </p:cNvSpPr>
          <p:nvPr>
            <p:ph type="title" hasCustomPrompt="1"/>
          </p:nvPr>
        </p:nvSpPr>
        <p:spPr>
          <a:xfrm>
            <a:off x="2677886" y="2035207"/>
            <a:ext cx="9060024" cy="829193"/>
          </a:xfrm>
        </p:spPr>
        <p:txBody>
          <a:bodyPr>
            <a:noAutofit/>
          </a:bodyPr>
          <a:lstStyle>
            <a:lvl1pPr>
              <a:defRPr sz="6000">
                <a:solidFill>
                  <a:schemeClr val="bg1"/>
                </a:solidFill>
              </a:defRPr>
            </a:lvl1pPr>
          </a:lstStyle>
          <a:p>
            <a:r>
              <a:rPr lang="en-US" dirty="0"/>
              <a:t>Activity Title</a:t>
            </a:r>
          </a:p>
        </p:txBody>
      </p:sp>
      <p:sp>
        <p:nvSpPr>
          <p:cNvPr id="3" name="Content Placeholder 2">
            <a:extLst>
              <a:ext uri="{FF2B5EF4-FFF2-40B4-BE49-F238E27FC236}">
                <a16:creationId xmlns="" xmlns:a16="http://schemas.microsoft.com/office/drawing/2014/main" id="{56FEB880-299F-4C2C-B0CE-05C03177BFA0}"/>
              </a:ext>
            </a:extLst>
          </p:cNvPr>
          <p:cNvSpPr>
            <a:spLocks noGrp="1"/>
          </p:cNvSpPr>
          <p:nvPr>
            <p:ph idx="1" hasCustomPrompt="1"/>
          </p:nvPr>
        </p:nvSpPr>
        <p:spPr>
          <a:xfrm>
            <a:off x="2677886" y="3729067"/>
            <a:ext cx="9060024" cy="479037"/>
          </a:xfrm>
        </p:spPr>
        <p:txBody>
          <a:bodyPr>
            <a:noAutofit/>
          </a:bodyPr>
          <a:lstStyle>
            <a:lvl1pPr>
              <a:defRPr sz="2800" b="1">
                <a:solidFill>
                  <a:schemeClr val="bg1"/>
                </a:solidFill>
              </a:defRPr>
            </a:lvl1pPr>
          </a:lstStyle>
          <a:p>
            <a:pPr lvl="0"/>
            <a:r>
              <a:rPr lang="en-US" dirty="0"/>
              <a:t>Presenter(s) Name</a:t>
            </a:r>
          </a:p>
        </p:txBody>
      </p:sp>
      <p:sp>
        <p:nvSpPr>
          <p:cNvPr id="7" name="Content Placeholder 2">
            <a:extLst>
              <a:ext uri="{FF2B5EF4-FFF2-40B4-BE49-F238E27FC236}">
                <a16:creationId xmlns="" xmlns:a16="http://schemas.microsoft.com/office/drawing/2014/main" id="{EFB04E79-0625-405C-9E37-5AAD91CEDB24}"/>
              </a:ext>
            </a:extLst>
          </p:cNvPr>
          <p:cNvSpPr>
            <a:spLocks noGrp="1"/>
          </p:cNvSpPr>
          <p:nvPr>
            <p:ph idx="10" hasCustomPrompt="1"/>
          </p:nvPr>
        </p:nvSpPr>
        <p:spPr>
          <a:xfrm>
            <a:off x="2677886" y="4214356"/>
            <a:ext cx="9060024" cy="880153"/>
          </a:xfrm>
        </p:spPr>
        <p:txBody>
          <a:bodyPr>
            <a:normAutofit/>
          </a:bodyPr>
          <a:lstStyle>
            <a:lvl1pPr>
              <a:defRPr sz="2000" b="0" i="1">
                <a:solidFill>
                  <a:schemeClr val="bg1"/>
                </a:solidFill>
              </a:defRPr>
            </a:lvl1pPr>
          </a:lstStyle>
          <a:p>
            <a:pPr lvl="0"/>
            <a:r>
              <a:rPr lang="en-US" dirty="0"/>
              <a:t>Presenter(s) Title/Affiliation</a:t>
            </a:r>
          </a:p>
        </p:txBody>
      </p:sp>
    </p:spTree>
    <p:extLst>
      <p:ext uri="{BB962C8B-B14F-4D97-AF65-F5344CB8AC3E}">
        <p14:creationId xmlns:p14="http://schemas.microsoft.com/office/powerpoint/2010/main" val="11266351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ingle Headline">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8" name="Content Placeholder 2">
            <a:extLst>
              <a:ext uri="{FF2B5EF4-FFF2-40B4-BE49-F238E27FC236}">
                <a16:creationId xmlns="" xmlns:a16="http://schemas.microsoft.com/office/drawing/2014/main" id="{EF22348D-6C20-49A4-8F66-D1BAF23E588B}"/>
              </a:ext>
            </a:extLst>
          </p:cNvPr>
          <p:cNvSpPr>
            <a:spLocks noGrp="1"/>
          </p:cNvSpPr>
          <p:nvPr>
            <p:ph sz="half" idx="10" hasCustomPrompt="1"/>
          </p:nvPr>
        </p:nvSpPr>
        <p:spPr>
          <a:xfrm>
            <a:off x="838200" y="1196982"/>
            <a:ext cx="10515600" cy="4448443"/>
          </a:xfrm>
        </p:spPr>
        <p:txBody>
          <a:bodyPr>
            <a:normAutofit/>
          </a:bodyPr>
          <a:lstStyle>
            <a:lvl1pPr marL="0" marR="0" indent="0" algn="l" defTabSz="914400" rtl="0" eaLnBrk="1" fontAlgn="auto" latinLnBrk="0" hangingPunct="1">
              <a:lnSpc>
                <a:spcPct val="90000"/>
              </a:lnSpc>
              <a:spcBef>
                <a:spcPts val="1000"/>
              </a:spcBef>
              <a:spcAft>
                <a:spcPts val="0"/>
              </a:spcAft>
              <a:buClr>
                <a:srgbClr val="D03138"/>
              </a:buClr>
              <a:buSzTx/>
              <a:buFont typeface="Arial" panose="020B0604020202020204" pitchFamily="34" charset="0"/>
              <a:buNone/>
              <a:tabLst/>
              <a:defRPr sz="24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p:txBody>
      </p:sp>
    </p:spTree>
    <p:extLst>
      <p:ext uri="{BB962C8B-B14F-4D97-AF65-F5344CB8AC3E}">
        <p14:creationId xmlns:p14="http://schemas.microsoft.com/office/powerpoint/2010/main" val="799424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4932B001-9D08-4D4A-B445-33C81106AA6C}"/>
              </a:ext>
            </a:extLst>
          </p:cNvPr>
          <p:cNvSpPr>
            <a:spLocks noGrp="1"/>
          </p:cNvSpPr>
          <p:nvPr>
            <p:ph type="title" hasCustomPrompt="1"/>
          </p:nvPr>
        </p:nvSpPr>
        <p:spPr>
          <a:xfrm>
            <a:off x="838200" y="234397"/>
            <a:ext cx="10515600" cy="829193"/>
          </a:xfrm>
        </p:spPr>
        <p:txBody>
          <a:bodyPr/>
          <a:lstStyle>
            <a:lvl1pPr>
              <a:defRPr/>
            </a:lvl1pPr>
          </a:lstStyle>
          <a:p>
            <a:r>
              <a:rPr lang="en-US" dirty="0"/>
              <a:t>Page Headline</a:t>
            </a:r>
          </a:p>
        </p:txBody>
      </p:sp>
      <p:sp>
        <p:nvSpPr>
          <p:cNvPr id="3" name="Content Placeholder 2">
            <a:extLst>
              <a:ext uri="{FF2B5EF4-FFF2-40B4-BE49-F238E27FC236}">
                <a16:creationId xmlns="" xmlns:a16="http://schemas.microsoft.com/office/drawing/2014/main" id="{1674D8CC-3E9C-462A-8514-08D8752DD21C}"/>
              </a:ext>
            </a:extLst>
          </p:cNvPr>
          <p:cNvSpPr>
            <a:spLocks noGrp="1"/>
          </p:cNvSpPr>
          <p:nvPr>
            <p:ph sz="half" idx="1" hasCustomPrompt="1"/>
          </p:nvPr>
        </p:nvSpPr>
        <p:spPr>
          <a:xfrm>
            <a:off x="838200"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2">
            <a:extLst>
              <a:ext uri="{FF2B5EF4-FFF2-40B4-BE49-F238E27FC236}">
                <a16:creationId xmlns="" xmlns:a16="http://schemas.microsoft.com/office/drawing/2014/main" id="{EF22348D-6C20-49A4-8F66-D1BAF23E588B}"/>
              </a:ext>
            </a:extLst>
          </p:cNvPr>
          <p:cNvSpPr>
            <a:spLocks noGrp="1"/>
          </p:cNvSpPr>
          <p:nvPr>
            <p:ph sz="half" idx="10" hasCustomPrompt="1"/>
          </p:nvPr>
        </p:nvSpPr>
        <p:spPr>
          <a:xfrm>
            <a:off x="6172202" y="1284447"/>
            <a:ext cx="5181600" cy="4276598"/>
          </a:xfrm>
        </p:spPr>
        <p:txBody>
          <a:bodyPr/>
          <a:lstStyle>
            <a:lvl1pPr marL="457200" indent="-457200">
              <a:buClr>
                <a:srgbClr val="D03138"/>
              </a:buClr>
              <a:buFont typeface="Arial" panose="020B0604020202020204" pitchFamily="34" charset="0"/>
              <a:buChar char="•"/>
              <a:defRPr sz="2800"/>
            </a:lvl1pPr>
            <a:lvl2pPr>
              <a:buClr>
                <a:srgbClr val="D03138"/>
              </a:buClr>
              <a:defRPr/>
            </a:lvl2pPr>
            <a:lvl3pPr>
              <a:buClr>
                <a:srgbClr val="D03138"/>
              </a:buClr>
              <a:defRPr/>
            </a:lvl3pPr>
            <a:lvl4pPr>
              <a:buClr>
                <a:srgbClr val="D03138"/>
              </a:buClr>
              <a:defRPr/>
            </a:lvl4pPr>
            <a:lvl5pPr>
              <a:buClr>
                <a:srgbClr val="D03138"/>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61464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DAA4006-C21C-48A5-9AC3-6327C1EA84B8}"/>
              </a:ext>
            </a:extLst>
          </p:cNvPr>
          <p:cNvSpPr>
            <a:spLocks noGrp="1"/>
          </p:cNvSpPr>
          <p:nvPr>
            <p:ph type="title" hasCustomPrompt="1"/>
          </p:nvPr>
        </p:nvSpPr>
        <p:spPr>
          <a:xfrm>
            <a:off x="477078" y="987424"/>
            <a:ext cx="4294947" cy="1069975"/>
          </a:xfrm>
        </p:spPr>
        <p:txBody>
          <a:bodyPr anchor="b">
            <a:noAutofit/>
          </a:bodyPr>
          <a:lstStyle>
            <a:lvl1pPr>
              <a:defRPr sz="5400"/>
            </a:lvl1pPr>
          </a:lstStyle>
          <a:p>
            <a:r>
              <a:rPr lang="en-US" dirty="0"/>
              <a:t>Page Headline</a:t>
            </a:r>
          </a:p>
        </p:txBody>
      </p:sp>
      <p:sp>
        <p:nvSpPr>
          <p:cNvPr id="3" name="Content Placeholder 2">
            <a:extLst>
              <a:ext uri="{FF2B5EF4-FFF2-40B4-BE49-F238E27FC236}">
                <a16:creationId xmlns="" xmlns:a16="http://schemas.microsoft.com/office/drawing/2014/main" id="{C083CF40-C94B-4EF2-B894-1F7C4AB1C214}"/>
              </a:ext>
            </a:extLst>
          </p:cNvPr>
          <p:cNvSpPr>
            <a:spLocks noGrp="1"/>
          </p:cNvSpPr>
          <p:nvPr>
            <p:ph idx="1"/>
          </p:nvPr>
        </p:nvSpPr>
        <p:spPr>
          <a:xfrm>
            <a:off x="5183188" y="987425"/>
            <a:ext cx="6531734" cy="4610293"/>
          </a:xfrm>
        </p:spPr>
        <p:txBody>
          <a:bodyPr/>
          <a:lstStyle>
            <a:lvl1pPr marL="457200" indent="-457200">
              <a:buClr>
                <a:srgbClr val="D03138"/>
              </a:buClr>
              <a:buFont typeface="Arial" panose="020B0604020202020204" pitchFamily="34" charset="0"/>
              <a:buChar char="•"/>
              <a:defRPr sz="3200"/>
            </a:lvl1pPr>
            <a:lvl2pPr>
              <a:buClr>
                <a:srgbClr val="D03138"/>
              </a:buClr>
              <a:defRPr sz="2800"/>
            </a:lvl2pPr>
            <a:lvl3pPr>
              <a:buClr>
                <a:srgbClr val="D03138"/>
              </a:buClr>
              <a:defRPr sz="2400"/>
            </a:lvl3pPr>
            <a:lvl4pPr>
              <a:buClr>
                <a:srgbClr val="D03138"/>
              </a:buClr>
              <a:defRPr sz="2000"/>
            </a:lvl4pPr>
            <a:lvl5pPr>
              <a:buClr>
                <a:srgbClr val="D03138"/>
              </a:buClr>
              <a:defRPr sz="2000"/>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 xmlns:a16="http://schemas.microsoft.com/office/drawing/2014/main" id="{300EC660-C071-4914-9592-DBABD93FB306}"/>
              </a:ext>
            </a:extLst>
          </p:cNvPr>
          <p:cNvSpPr>
            <a:spLocks noGrp="1"/>
          </p:cNvSpPr>
          <p:nvPr>
            <p:ph type="body" sz="half" idx="2" hasCustomPrompt="1"/>
          </p:nvPr>
        </p:nvSpPr>
        <p:spPr>
          <a:xfrm>
            <a:off x="477078" y="2057400"/>
            <a:ext cx="4294947" cy="3540318"/>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6807818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887E5B6-7C5E-4871-920D-40FA7D3D3C2E}"/>
              </a:ext>
            </a:extLst>
          </p:cNvPr>
          <p:cNvSpPr>
            <a:spLocks noGrp="1"/>
          </p:cNvSpPr>
          <p:nvPr>
            <p:ph type="title" hasCustomPrompt="1"/>
          </p:nvPr>
        </p:nvSpPr>
        <p:spPr>
          <a:xfrm>
            <a:off x="469128" y="987424"/>
            <a:ext cx="4302898" cy="1069975"/>
          </a:xfrm>
        </p:spPr>
        <p:txBody>
          <a:bodyPr anchor="b">
            <a:noAutofit/>
          </a:bodyPr>
          <a:lstStyle>
            <a:lvl1pPr>
              <a:defRPr sz="5400"/>
            </a:lvl1pPr>
          </a:lstStyle>
          <a:p>
            <a:r>
              <a:rPr lang="en-US" dirty="0"/>
              <a:t>Page Headline</a:t>
            </a:r>
          </a:p>
        </p:txBody>
      </p:sp>
      <p:sp>
        <p:nvSpPr>
          <p:cNvPr id="3" name="Picture Placeholder 2">
            <a:extLst>
              <a:ext uri="{FF2B5EF4-FFF2-40B4-BE49-F238E27FC236}">
                <a16:creationId xmlns="" xmlns:a16="http://schemas.microsoft.com/office/drawing/2014/main" id="{15783BD2-572B-4596-807C-46ECA97045F5}"/>
              </a:ext>
            </a:extLst>
          </p:cNvPr>
          <p:cNvSpPr>
            <a:spLocks noGrp="1"/>
          </p:cNvSpPr>
          <p:nvPr>
            <p:ph type="pic" idx="1"/>
          </p:nvPr>
        </p:nvSpPr>
        <p:spPr>
          <a:xfrm>
            <a:off x="5183188" y="987425"/>
            <a:ext cx="6539684"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a:extLst>
              <a:ext uri="{FF2B5EF4-FFF2-40B4-BE49-F238E27FC236}">
                <a16:creationId xmlns="" xmlns:a16="http://schemas.microsoft.com/office/drawing/2014/main" id="{216CB7FD-AC8F-4941-BF0F-47DDA3B74513}"/>
              </a:ext>
            </a:extLst>
          </p:cNvPr>
          <p:cNvSpPr>
            <a:spLocks noGrp="1"/>
          </p:cNvSpPr>
          <p:nvPr>
            <p:ph type="body" sz="half" idx="2" hasCustomPrompt="1"/>
          </p:nvPr>
        </p:nvSpPr>
        <p:spPr>
          <a:xfrm>
            <a:off x="469128" y="2057400"/>
            <a:ext cx="4302898" cy="3568631"/>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38346210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with Caption Below">
    <p:spTree>
      <p:nvGrpSpPr>
        <p:cNvPr id="1" name=""/>
        <p:cNvGrpSpPr/>
        <p:nvPr/>
      </p:nvGrpSpPr>
      <p:grpSpPr>
        <a:xfrm>
          <a:off x="0" y="0"/>
          <a:ext cx="0" cy="0"/>
          <a:chOff x="0" y="0"/>
          <a:chExt cx="0" cy="0"/>
        </a:xfrm>
      </p:grpSpPr>
      <p:sp>
        <p:nvSpPr>
          <p:cNvPr id="3" name="Picture Placeholder 2">
            <a:extLst>
              <a:ext uri="{FF2B5EF4-FFF2-40B4-BE49-F238E27FC236}">
                <a16:creationId xmlns="" xmlns:a16="http://schemas.microsoft.com/office/drawing/2014/main" id="{15783BD2-572B-4596-807C-46ECA97045F5}"/>
              </a:ext>
            </a:extLst>
          </p:cNvPr>
          <p:cNvSpPr>
            <a:spLocks noGrp="1"/>
          </p:cNvSpPr>
          <p:nvPr>
            <p:ph type="pic" idx="1"/>
          </p:nvPr>
        </p:nvSpPr>
        <p:spPr>
          <a:xfrm>
            <a:off x="3009900" y="351323"/>
            <a:ext cx="6172200" cy="463860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7" name="Text Placeholder 3">
            <a:extLst>
              <a:ext uri="{FF2B5EF4-FFF2-40B4-BE49-F238E27FC236}">
                <a16:creationId xmlns="" xmlns:a16="http://schemas.microsoft.com/office/drawing/2014/main" id="{A9F83A12-3542-47C1-9F0C-A2A74849307F}"/>
              </a:ext>
            </a:extLst>
          </p:cNvPr>
          <p:cNvSpPr>
            <a:spLocks noGrp="1"/>
          </p:cNvSpPr>
          <p:nvPr>
            <p:ph type="body" sz="half" idx="2" hasCustomPrompt="1"/>
          </p:nvPr>
        </p:nvSpPr>
        <p:spPr>
          <a:xfrm>
            <a:off x="3009900" y="5135547"/>
            <a:ext cx="6172200" cy="597342"/>
          </a:xfrm>
        </p:spPr>
        <p:txBody>
          <a:bodyPr>
            <a:normAutofit/>
          </a:bodyPr>
          <a:lstStyle>
            <a:lvl1pPr marL="0" indent="0">
              <a:buNone/>
              <a:defRPr lang="en-US" sz="1400" i="1" dirty="0">
                <a:solidFill>
                  <a:schemeClr val="bg1">
                    <a:lumMod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here to edit image caption</a:t>
            </a:r>
          </a:p>
        </p:txBody>
      </p:sp>
    </p:spTree>
    <p:extLst>
      <p:ext uri="{BB962C8B-B14F-4D97-AF65-F5344CB8AC3E}">
        <p14:creationId xmlns:p14="http://schemas.microsoft.com/office/powerpoint/2010/main" val="41897223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 xmlns:a16="http://schemas.microsoft.com/office/drawing/2014/main" id="{2BF32FE1-432F-4450-84EB-A1E2ED534A71}"/>
              </a:ext>
            </a:extLst>
          </p:cNvPr>
          <p:cNvSpPr>
            <a:spLocks noGrp="1"/>
          </p:cNvSpPr>
          <p:nvPr>
            <p:ph type="title"/>
          </p:nvPr>
        </p:nvSpPr>
        <p:spPr>
          <a:xfrm>
            <a:off x="838200" y="281052"/>
            <a:ext cx="10515600" cy="829193"/>
          </a:xfrm>
          <a:prstGeom prst="rect">
            <a:avLst/>
          </a:prstGeom>
        </p:spPr>
        <p:txBody>
          <a:bodyPr vert="horz" lIns="91440" tIns="45720" rIns="91440" bIns="45720" rtlCol="0" anchor="ctr">
            <a:normAutofit/>
          </a:bodyPr>
          <a:lstStyle/>
          <a:p>
            <a:r>
              <a:rPr lang="en-US" dirty="0"/>
              <a:t>Page Headline</a:t>
            </a:r>
          </a:p>
        </p:txBody>
      </p:sp>
      <p:sp>
        <p:nvSpPr>
          <p:cNvPr id="3" name="Text Placeholder 2">
            <a:extLst>
              <a:ext uri="{FF2B5EF4-FFF2-40B4-BE49-F238E27FC236}">
                <a16:creationId xmlns="" xmlns:a16="http://schemas.microsoft.com/office/drawing/2014/main" id="{CBDEA6BB-09FF-4C4E-8834-54ADDF035DAE}"/>
              </a:ext>
            </a:extLst>
          </p:cNvPr>
          <p:cNvSpPr>
            <a:spLocks noGrp="1"/>
          </p:cNvSpPr>
          <p:nvPr>
            <p:ph type="body" idx="1"/>
          </p:nvPr>
        </p:nvSpPr>
        <p:spPr>
          <a:xfrm>
            <a:off x="838200" y="1331102"/>
            <a:ext cx="10515600" cy="4351338"/>
          </a:xfrm>
          <a:prstGeom prst="rect">
            <a:avLst/>
          </a:prstGeom>
        </p:spPr>
        <p:txBody>
          <a:bodyPr vert="horz" lIns="91440" tIns="45720" rIns="91440" bIns="45720" rtlCol="0">
            <a:normAutofit/>
          </a:bodyPr>
          <a:lstStyle/>
          <a:p>
            <a:pPr lvl="0"/>
            <a:r>
              <a:rPr lang="en-US" dirty="0"/>
              <a:t>Click to edit Master text styles</a:t>
            </a:r>
          </a:p>
        </p:txBody>
      </p:sp>
    </p:spTree>
    <p:extLst>
      <p:ext uri="{BB962C8B-B14F-4D97-AF65-F5344CB8AC3E}">
        <p14:creationId xmlns:p14="http://schemas.microsoft.com/office/powerpoint/2010/main" val="20160239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8" r:id="rId3"/>
    <p:sldLayoutId id="2147483652" r:id="rId4"/>
    <p:sldLayoutId id="2147483656" r:id="rId5"/>
    <p:sldLayoutId id="2147483657" r:id="rId6"/>
    <p:sldLayoutId id="2147483659" r:id="rId7"/>
  </p:sldLayoutIdLst>
  <p:txStyles>
    <p:titleStyle>
      <a:lvl1pPr algn="l" defTabSz="914400" rtl="0" eaLnBrk="1" latinLnBrk="0" hangingPunct="1">
        <a:lnSpc>
          <a:spcPct val="90000"/>
        </a:lnSpc>
        <a:spcBef>
          <a:spcPct val="0"/>
        </a:spcBef>
        <a:buNone/>
        <a:defRPr sz="5400" b="1" kern="1200">
          <a:solidFill>
            <a:srgbClr val="095895"/>
          </a:solidFill>
          <a:latin typeface="+mn-lt"/>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mailto:Bmccarn@aidschicago.org" TargetMode="External"/><Relationship Id="rId2" Type="http://schemas.openxmlformats.org/officeDocument/2006/relationships/hyperlink" Target="mailto:rbuenrostro@aidschicago.org" TargetMode="Externa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twitter.com/realDonaldTrump/status/634725641972248576" TargetMode="External"/><Relationship Id="rId2" Type="http://schemas.openxmlformats.org/officeDocument/2006/relationships/hyperlink" Target="http://www.ontheissues.org/2015_Hopefuls.htm" TargetMode="Externa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0911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Meeting our clients’ needs</a:t>
            </a:r>
            <a:endParaRPr lang="en-US" dirty="0"/>
          </a:p>
        </p:txBody>
      </p:sp>
      <p:sp>
        <p:nvSpPr>
          <p:cNvPr id="3" name="Content Placeholder 2"/>
          <p:cNvSpPr>
            <a:spLocks noGrp="1"/>
          </p:cNvSpPr>
          <p:nvPr>
            <p:ph sz="half" idx="10"/>
          </p:nvPr>
        </p:nvSpPr>
        <p:spPr/>
        <p:txBody>
          <a:bodyPr/>
          <a:lstStyle/>
          <a:p>
            <a:r>
              <a:rPr lang="en-US" dirty="0" smtClean="0"/>
              <a:t>SOM staff conducted one round of focus groups and participant interviews to assess several areas:</a:t>
            </a:r>
          </a:p>
          <a:p>
            <a:pPr marL="342900" indent="-342900">
              <a:buFont typeface="Arial" panose="020B0604020202020204" pitchFamily="34" charset="0"/>
              <a:buChar char="•"/>
            </a:pPr>
            <a:r>
              <a:rPr lang="en-US" dirty="0" smtClean="0"/>
              <a:t>Client needs</a:t>
            </a:r>
          </a:p>
          <a:p>
            <a:pPr marL="342900" indent="-342900">
              <a:buFont typeface="Arial" panose="020B0604020202020204" pitchFamily="34" charset="0"/>
              <a:buChar char="•"/>
            </a:pPr>
            <a:r>
              <a:rPr lang="en-US" dirty="0" smtClean="0"/>
              <a:t>Satisfaction with the intervention</a:t>
            </a:r>
          </a:p>
          <a:p>
            <a:pPr marL="342900" indent="-342900">
              <a:buFont typeface="Arial" panose="020B0604020202020204" pitchFamily="34" charset="0"/>
              <a:buChar char="•"/>
            </a:pPr>
            <a:r>
              <a:rPr lang="en-US" dirty="0" smtClean="0"/>
              <a:t>Relevance of the intervention</a:t>
            </a:r>
          </a:p>
          <a:p>
            <a:pPr marL="342900" indent="-342900">
              <a:buFont typeface="Arial" panose="020B0604020202020204" pitchFamily="34" charset="0"/>
              <a:buChar char="•"/>
            </a:pPr>
            <a:r>
              <a:rPr lang="en-US" dirty="0" smtClean="0"/>
              <a:t>Barriers to care</a:t>
            </a:r>
            <a:endParaRPr lang="en-US" dirty="0"/>
          </a:p>
        </p:txBody>
      </p:sp>
    </p:spTree>
    <p:extLst>
      <p:ext uri="{BB962C8B-B14F-4D97-AF65-F5344CB8AC3E}">
        <p14:creationId xmlns:p14="http://schemas.microsoft.com/office/powerpoint/2010/main" val="34455446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Adaptations</a:t>
            </a:r>
            <a:endParaRPr lang="en-US" dirty="0"/>
          </a:p>
        </p:txBody>
      </p:sp>
      <p:sp>
        <p:nvSpPr>
          <p:cNvPr id="4" name="Content Placeholder 2"/>
          <p:cNvSpPr>
            <a:spLocks noGrp="1"/>
          </p:cNvSpPr>
          <p:nvPr>
            <p:ph sz="half" idx="10"/>
          </p:nvPr>
        </p:nvSpPr>
        <p:spPr/>
        <p:txBody>
          <a:bodyPr>
            <a:noAutofit/>
          </a:bodyPr>
          <a:lstStyle/>
          <a:p>
            <a:r>
              <a:rPr lang="en-US" sz="1800" dirty="0" smtClean="0"/>
              <a:t>Surprises:</a:t>
            </a:r>
          </a:p>
          <a:p>
            <a:pPr lvl="1"/>
            <a:r>
              <a:rPr lang="en-US" sz="1800" dirty="0" smtClean="0"/>
              <a:t>Influences of Mexico not as strong as we anticipated</a:t>
            </a:r>
          </a:p>
          <a:p>
            <a:pPr lvl="1"/>
            <a:r>
              <a:rPr lang="en-US" sz="1800" dirty="0" smtClean="0"/>
              <a:t>Less connected to family/traditions of Mexico</a:t>
            </a:r>
          </a:p>
          <a:p>
            <a:pPr lvl="1"/>
            <a:r>
              <a:rPr lang="en-US" sz="1800" dirty="0" smtClean="0"/>
              <a:t>More concerned about relationships and disclosure/stigma issues</a:t>
            </a:r>
          </a:p>
          <a:p>
            <a:r>
              <a:rPr lang="en-US" sz="1800" dirty="0" smtClean="0"/>
              <a:t>Changes over time:</a:t>
            </a:r>
          </a:p>
          <a:p>
            <a:pPr lvl="1"/>
            <a:r>
              <a:rPr lang="en-US" sz="1800" dirty="0" smtClean="0"/>
              <a:t>Began to assess transnationalism as a construct and address degrees of transnationalism within individual sessions </a:t>
            </a:r>
          </a:p>
          <a:p>
            <a:pPr lvl="2"/>
            <a:r>
              <a:rPr lang="en-US" sz="1800" dirty="0" smtClean="0"/>
              <a:t>For example, how to access HIV care and medication while in Mexico </a:t>
            </a:r>
          </a:p>
          <a:p>
            <a:pPr lvl="1"/>
            <a:r>
              <a:rPr lang="en-US" sz="1800" dirty="0" smtClean="0"/>
              <a:t>Continue to attend significant cultural festivals and celebrations</a:t>
            </a:r>
          </a:p>
          <a:p>
            <a:pPr lvl="1"/>
            <a:r>
              <a:rPr lang="en-US" sz="1800" dirty="0" smtClean="0"/>
              <a:t>Focus on out of care individuals</a:t>
            </a:r>
          </a:p>
          <a:p>
            <a:r>
              <a:rPr lang="en-US" sz="1800" dirty="0" smtClean="0"/>
              <a:t>Current </a:t>
            </a:r>
            <a:r>
              <a:rPr lang="en-US" sz="1800" dirty="0"/>
              <a:t>incorporation:</a:t>
            </a:r>
          </a:p>
          <a:p>
            <a:pPr lvl="1"/>
            <a:r>
              <a:rPr lang="en-US" sz="1800" dirty="0" err="1" smtClean="0"/>
              <a:t>Promotores</a:t>
            </a:r>
            <a:r>
              <a:rPr lang="en-US" sz="1800" dirty="0" smtClean="0"/>
              <a:t> </a:t>
            </a:r>
            <a:r>
              <a:rPr lang="en-US" sz="1800" dirty="0"/>
              <a:t>share their experiences and tailor sessions to meet clients where they are at in terms of transnationalism </a:t>
            </a:r>
          </a:p>
          <a:p>
            <a:pPr lvl="1"/>
            <a:r>
              <a:rPr lang="en-US" sz="1800" dirty="0"/>
              <a:t>Strength of peer-model</a:t>
            </a:r>
            <a:r>
              <a:rPr lang="en-US" sz="1800" dirty="0">
                <a:sym typeface="Wingdings" panose="05000000000000000000" pitchFamily="2" charset="2"/>
              </a:rPr>
              <a:t> </a:t>
            </a:r>
            <a:r>
              <a:rPr lang="en-US" sz="1800" dirty="0" err="1" smtClean="0">
                <a:sym typeface="Wingdings" panose="05000000000000000000" pitchFamily="2" charset="2"/>
              </a:rPr>
              <a:t>promotores</a:t>
            </a:r>
            <a:r>
              <a:rPr lang="en-US" sz="1800" dirty="0" smtClean="0">
                <a:sym typeface="Wingdings" panose="05000000000000000000" pitchFamily="2" charset="2"/>
              </a:rPr>
              <a:t> </a:t>
            </a:r>
            <a:r>
              <a:rPr lang="en-US" sz="1800" dirty="0">
                <a:sym typeface="Wingdings" panose="05000000000000000000" pitchFamily="2" charset="2"/>
              </a:rPr>
              <a:t>add cultural components as they have experienced them</a:t>
            </a:r>
            <a:endParaRPr lang="en-US" sz="1800" dirty="0"/>
          </a:p>
          <a:p>
            <a:pPr lvl="1"/>
            <a:endParaRPr lang="en-US" sz="1800" dirty="0" smtClean="0"/>
          </a:p>
          <a:p>
            <a:pPr lvl="2"/>
            <a:endParaRPr lang="en-US" sz="1800" dirty="0"/>
          </a:p>
        </p:txBody>
      </p:sp>
    </p:spTree>
    <p:extLst>
      <p:ext uri="{BB962C8B-B14F-4D97-AF65-F5344CB8AC3E}">
        <p14:creationId xmlns:p14="http://schemas.microsoft.com/office/powerpoint/2010/main" val="371964526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Lessons learned</a:t>
            </a:r>
            <a:endParaRPr lang="en-US" dirty="0"/>
          </a:p>
        </p:txBody>
      </p:sp>
      <p:sp>
        <p:nvSpPr>
          <p:cNvPr id="3" name="Content Placeholder 2"/>
          <p:cNvSpPr>
            <a:spLocks noGrp="1"/>
          </p:cNvSpPr>
          <p:nvPr>
            <p:ph sz="half" idx="10"/>
          </p:nvPr>
        </p:nvSpPr>
        <p:spPr>
          <a:xfrm>
            <a:off x="685801" y="1509803"/>
            <a:ext cx="5943600" cy="2689218"/>
          </a:xfrm>
        </p:spPr>
        <p:txBody>
          <a:bodyPr>
            <a:normAutofit/>
          </a:bodyPr>
          <a:lstStyle/>
          <a:p>
            <a:pPr marL="342900" indent="-342900">
              <a:buFont typeface="Arial" panose="020B0604020202020204" pitchFamily="34" charset="0"/>
              <a:buChar char="•"/>
            </a:pPr>
            <a:r>
              <a:rPr lang="en-US" dirty="0" smtClean="0"/>
              <a:t>Give time and money to support </a:t>
            </a:r>
            <a:r>
              <a:rPr lang="en-US" dirty="0" err="1" smtClean="0"/>
              <a:t>promotores</a:t>
            </a:r>
            <a:r>
              <a:rPr lang="en-US" dirty="0" smtClean="0"/>
              <a:t> LWH</a:t>
            </a:r>
          </a:p>
          <a:p>
            <a:pPr marL="342900" indent="-342900">
              <a:buFont typeface="Arial" panose="020B0604020202020204" pitchFamily="34" charset="0"/>
              <a:buChar char="•"/>
            </a:pPr>
            <a:r>
              <a:rPr lang="en-US" dirty="0" smtClean="0"/>
              <a:t>Lots of training </a:t>
            </a:r>
            <a:r>
              <a:rPr lang="en-US" dirty="0"/>
              <a:t>is needed for </a:t>
            </a:r>
            <a:r>
              <a:rPr lang="en-US" dirty="0" err="1" smtClean="0"/>
              <a:t>promotores</a:t>
            </a:r>
            <a:endParaRPr lang="en-US" dirty="0" smtClean="0"/>
          </a:p>
          <a:p>
            <a:pPr marL="342900" indent="-342900">
              <a:buFont typeface="Arial" panose="020B0604020202020204" pitchFamily="34" charset="0"/>
              <a:buChar char="•"/>
            </a:pPr>
            <a:r>
              <a:rPr lang="en-US" dirty="0" smtClean="0"/>
              <a:t>Be flexible </a:t>
            </a:r>
            <a:r>
              <a:rPr lang="en-US" dirty="0"/>
              <a:t>and </a:t>
            </a:r>
            <a:r>
              <a:rPr lang="en-US" dirty="0" smtClean="0"/>
              <a:t>adaptable</a:t>
            </a:r>
            <a:endParaRPr lang="en-US" dirty="0"/>
          </a:p>
          <a:p>
            <a:pPr marL="342900" indent="-342900">
              <a:buFont typeface="Arial" panose="020B0604020202020204" pitchFamily="34" charset="0"/>
              <a:buChar char="•"/>
            </a:pPr>
            <a:r>
              <a:rPr lang="en-US" dirty="0" smtClean="0"/>
              <a:t>Offer options for clients to select what they learn</a:t>
            </a:r>
          </a:p>
          <a:p>
            <a:endParaRPr lang="en-US" dirty="0"/>
          </a:p>
        </p:txBody>
      </p:sp>
      <p:pic>
        <p:nvPicPr>
          <p:cNvPr id="5" name="Picture 4"/>
          <p:cNvPicPr>
            <a:picLocks noChangeAspect="1"/>
          </p:cNvPicPr>
          <p:nvPr/>
        </p:nvPicPr>
        <p:blipFill>
          <a:blip r:embed="rId3"/>
          <a:stretch>
            <a:fillRect/>
          </a:stretch>
        </p:blipFill>
        <p:spPr>
          <a:xfrm>
            <a:off x="7419474" y="100171"/>
            <a:ext cx="3934326" cy="5761619"/>
          </a:xfrm>
          <a:prstGeom prst="rect">
            <a:avLst/>
          </a:prstGeom>
        </p:spPr>
      </p:pic>
    </p:spTree>
    <p:extLst>
      <p:ext uri="{BB962C8B-B14F-4D97-AF65-F5344CB8AC3E}">
        <p14:creationId xmlns:p14="http://schemas.microsoft.com/office/powerpoint/2010/main" val="12895572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0"/>
          </p:nvPr>
        </p:nvSpPr>
        <p:spPr>
          <a:xfrm>
            <a:off x="815248" y="495760"/>
            <a:ext cx="10538552" cy="5149666"/>
          </a:xfrm>
        </p:spPr>
        <p:txBody>
          <a:bodyPr>
            <a:normAutofit/>
          </a:bodyPr>
          <a:lstStyle/>
          <a:p>
            <a:r>
              <a:rPr lang="en-US" b="1" dirty="0">
                <a:solidFill>
                  <a:srgbClr val="FF0000"/>
                </a:solidFill>
              </a:rPr>
              <a:t> </a:t>
            </a:r>
            <a:r>
              <a:rPr lang="en-US" b="1" dirty="0" smtClean="0">
                <a:solidFill>
                  <a:srgbClr val="FF0000"/>
                </a:solidFill>
              </a:rPr>
              <a:t>Contact us:</a:t>
            </a:r>
          </a:p>
          <a:p>
            <a:endParaRPr lang="en-US" dirty="0"/>
          </a:p>
          <a:p>
            <a:r>
              <a:rPr lang="en-US" b="1" dirty="0" err="1"/>
              <a:t>Román</a:t>
            </a:r>
            <a:r>
              <a:rPr lang="en-US" b="1" dirty="0"/>
              <a:t> Buenrostro</a:t>
            </a:r>
          </a:p>
          <a:p>
            <a:r>
              <a:rPr lang="en-US" dirty="0"/>
              <a:t>Director of Special Projects and Planning</a:t>
            </a:r>
          </a:p>
          <a:p>
            <a:r>
              <a:rPr lang="en-US" dirty="0" smtClean="0">
                <a:hlinkClick r:id="rId2"/>
              </a:rPr>
              <a:t>rbuenrostro@aidschicago.org</a:t>
            </a:r>
            <a:endParaRPr lang="en-US" dirty="0" smtClean="0"/>
          </a:p>
          <a:p>
            <a:r>
              <a:rPr lang="en-US" dirty="0" smtClean="0"/>
              <a:t>Direct</a:t>
            </a:r>
            <a:r>
              <a:rPr lang="en-US" dirty="0"/>
              <a:t>: 312-334-0960 </a:t>
            </a:r>
            <a:endParaRPr lang="en-US" dirty="0" smtClean="0"/>
          </a:p>
          <a:p>
            <a:endParaRPr lang="en-US" b="1" dirty="0" smtClean="0"/>
          </a:p>
          <a:p>
            <a:r>
              <a:rPr lang="en-US" b="1" dirty="0" smtClean="0"/>
              <a:t>Banita </a:t>
            </a:r>
            <a:r>
              <a:rPr lang="en-US" b="1" dirty="0"/>
              <a:t>M. McCarn, </a:t>
            </a:r>
            <a:r>
              <a:rPr lang="en-US" b="1" dirty="0" smtClean="0"/>
              <a:t>Med</a:t>
            </a:r>
          </a:p>
          <a:p>
            <a:r>
              <a:rPr lang="en-US" dirty="0" smtClean="0"/>
              <a:t>Sr</a:t>
            </a:r>
            <a:r>
              <a:rPr lang="en-US" dirty="0"/>
              <a:t>. Research &amp; Evaluation </a:t>
            </a:r>
            <a:r>
              <a:rPr lang="en-US" dirty="0" smtClean="0"/>
              <a:t>Manager</a:t>
            </a:r>
          </a:p>
          <a:p>
            <a:r>
              <a:rPr lang="en-US" dirty="0" smtClean="0">
                <a:hlinkClick r:id="rId3"/>
              </a:rPr>
              <a:t>Bmccarn@aidschicago.org</a:t>
            </a:r>
            <a:r>
              <a:rPr lang="en-US" dirty="0" smtClean="0"/>
              <a:t> </a:t>
            </a:r>
          </a:p>
          <a:p>
            <a:r>
              <a:rPr lang="en-US" dirty="0" smtClean="0"/>
              <a:t>Direct</a:t>
            </a:r>
            <a:r>
              <a:rPr lang="en-US" dirty="0"/>
              <a:t>: 312-784-9098 </a:t>
            </a:r>
            <a:endParaRPr lang="en-US" dirty="0" smtClean="0"/>
          </a:p>
          <a:p>
            <a:endParaRPr lang="en-US" dirty="0"/>
          </a:p>
        </p:txBody>
      </p:sp>
    </p:spTree>
    <p:extLst>
      <p:ext uri="{BB962C8B-B14F-4D97-AF65-F5344CB8AC3E}">
        <p14:creationId xmlns:p14="http://schemas.microsoft.com/office/powerpoint/2010/main" val="38823590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732970" y="1931466"/>
            <a:ext cx="9060024" cy="3416320"/>
          </a:xfrm>
          <a:prstGeom prst="rect">
            <a:avLst/>
          </a:prstGeom>
        </p:spPr>
        <p:txBody>
          <a:bodyPr wrap="square">
            <a:spAutoFit/>
          </a:bodyPr>
          <a:lstStyle/>
          <a:p>
            <a:r>
              <a:rPr lang="en-US" sz="2400" b="1" dirty="0" smtClean="0">
                <a:latin typeface="Source Sans Pro" panose="020B0503030403020204" pitchFamily="34" charset="0"/>
              </a:rPr>
              <a:t>This </a:t>
            </a:r>
            <a:r>
              <a:rPr lang="en-US" sz="2400" b="1" dirty="0">
                <a:latin typeface="Source Sans Pro" panose="020B0503030403020204" pitchFamily="34" charset="0"/>
              </a:rPr>
              <a:t>project was supported by the Health Resources and  </a:t>
            </a:r>
            <a:r>
              <a:rPr lang="en-US" sz="2400" b="1" dirty="0" smtClean="0">
                <a:latin typeface="Source Sans Pro" panose="020B0503030403020204" pitchFamily="34" charset="0"/>
              </a:rPr>
              <a:t>Services Administration </a:t>
            </a:r>
            <a:r>
              <a:rPr lang="en-US" sz="2400" b="1" dirty="0">
                <a:latin typeface="Source Sans Pro" panose="020B0503030403020204" pitchFamily="34" charset="0"/>
              </a:rPr>
              <a:t>HRSA) of the U.S. Department of </a:t>
            </a:r>
            <a:r>
              <a:rPr lang="en-US" sz="2400" b="1" dirty="0" smtClean="0">
                <a:latin typeface="Source Sans Pro" panose="020B0503030403020204" pitchFamily="34" charset="0"/>
              </a:rPr>
              <a:t> Health </a:t>
            </a:r>
            <a:r>
              <a:rPr lang="en-US" sz="2400" b="1" dirty="0">
                <a:latin typeface="Source Sans Pro" panose="020B0503030403020204" pitchFamily="34" charset="0"/>
              </a:rPr>
              <a:t>and Human Services (HHS)  </a:t>
            </a:r>
            <a:r>
              <a:rPr lang="en-US" sz="2400" b="1" dirty="0" smtClean="0">
                <a:latin typeface="Source Sans Pro" panose="020B0503030403020204" pitchFamily="34" charset="0"/>
              </a:rPr>
              <a:t>under H97HA26498 under the Special Projects of </a:t>
            </a:r>
            <a:r>
              <a:rPr lang="en-US" sz="2400" b="1" dirty="0">
                <a:latin typeface="Source Sans Pro" panose="020B0503030403020204" pitchFamily="34" charset="0"/>
              </a:rPr>
              <a:t> </a:t>
            </a:r>
            <a:r>
              <a:rPr lang="en-US" sz="2400" b="1" dirty="0" smtClean="0">
                <a:latin typeface="Source Sans Pro" panose="020B0503030403020204" pitchFamily="34" charset="0"/>
              </a:rPr>
              <a:t>National Significance Latino Access Initiative 2013-2018 for $1,200,000  with no portion financed with non-governmental sources.    </a:t>
            </a:r>
          </a:p>
          <a:p>
            <a:r>
              <a:rPr lang="en-US" sz="2400" b="1" dirty="0" smtClean="0">
                <a:latin typeface="Source Sans Pro" panose="020B0503030403020204" pitchFamily="34" charset="0"/>
              </a:rPr>
              <a:t>This </a:t>
            </a:r>
            <a:r>
              <a:rPr lang="en-US" sz="2400" b="1" dirty="0">
                <a:latin typeface="Source Sans Pro" panose="020B0503030403020204" pitchFamily="34" charset="0"/>
              </a:rPr>
              <a:t>information or content and conclusions are those of the author and should not be construed as </a:t>
            </a:r>
            <a:r>
              <a:rPr lang="en-US" sz="2400" b="1" dirty="0" smtClean="0">
                <a:latin typeface="Source Sans Pro" panose="020B0503030403020204" pitchFamily="34" charset="0"/>
              </a:rPr>
              <a:t>the official </a:t>
            </a:r>
            <a:r>
              <a:rPr lang="en-US" sz="2400" b="1" dirty="0">
                <a:latin typeface="Source Sans Pro" panose="020B0503030403020204" pitchFamily="34" charset="0"/>
              </a:rPr>
              <a:t>position or policy of, </a:t>
            </a:r>
            <a:r>
              <a:rPr lang="en-US" sz="2400" b="1" dirty="0" smtClean="0">
                <a:latin typeface="Source Sans Pro" panose="020B0503030403020204" pitchFamily="34" charset="0"/>
              </a:rPr>
              <a:t> nor </a:t>
            </a:r>
            <a:r>
              <a:rPr lang="en-US" sz="2400" b="1" dirty="0">
                <a:latin typeface="Source Sans Pro" panose="020B0503030403020204" pitchFamily="34" charset="0"/>
              </a:rPr>
              <a:t>should any endorsements be inferred by HRSA, HHS or the U.S. Government. </a:t>
            </a:r>
          </a:p>
        </p:txBody>
      </p:sp>
    </p:spTree>
    <p:extLst>
      <p:ext uri="{BB962C8B-B14F-4D97-AF65-F5344CB8AC3E}">
        <p14:creationId xmlns:p14="http://schemas.microsoft.com/office/powerpoint/2010/main" val="32677179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1B780EB-8A46-409C-B98D-FBF78B9AC3BA}"/>
              </a:ext>
            </a:extLst>
          </p:cNvPr>
          <p:cNvSpPr>
            <a:spLocks noGrp="1"/>
          </p:cNvSpPr>
          <p:nvPr>
            <p:ph type="title"/>
          </p:nvPr>
        </p:nvSpPr>
        <p:spPr>
          <a:xfrm>
            <a:off x="2567718" y="1994054"/>
            <a:ext cx="9060024" cy="2115238"/>
          </a:xfrm>
        </p:spPr>
        <p:txBody>
          <a:bodyPr/>
          <a:lstStyle/>
          <a:p>
            <a:r>
              <a:rPr lang="en-US" sz="3200" dirty="0" smtClean="0"/>
              <a:t>Group Workshop Session ID: 11048</a:t>
            </a:r>
            <a:br>
              <a:rPr lang="en-US" sz="3200" dirty="0" smtClean="0"/>
            </a:br>
            <a:r>
              <a:rPr lang="en-US" sz="3200" dirty="0" smtClean="0"/>
              <a:t>Individual Session ID: 11048</a:t>
            </a:r>
            <a:br>
              <a:rPr lang="en-US" sz="3200" dirty="0" smtClean="0"/>
            </a:br>
            <a:r>
              <a:rPr lang="en-US" sz="3200" dirty="0" smtClean="0"/>
              <a:t/>
            </a:r>
            <a:br>
              <a:rPr lang="en-US" sz="3200" dirty="0" smtClean="0"/>
            </a:br>
            <a:r>
              <a:rPr lang="en-US" sz="3200" dirty="0"/>
              <a:t>Qualitative exploration of barriers and facilitators to retention in care for Mexican men </a:t>
            </a:r>
          </a:p>
        </p:txBody>
      </p:sp>
      <p:sp>
        <p:nvSpPr>
          <p:cNvPr id="3" name="Content Placeholder 2">
            <a:extLst>
              <a:ext uri="{FF2B5EF4-FFF2-40B4-BE49-F238E27FC236}">
                <a16:creationId xmlns="" xmlns:a16="http://schemas.microsoft.com/office/drawing/2014/main" id="{42959C6E-5E50-4BEA-BCDC-99D872EED480}"/>
              </a:ext>
            </a:extLst>
          </p:cNvPr>
          <p:cNvSpPr>
            <a:spLocks noGrp="1"/>
          </p:cNvSpPr>
          <p:nvPr>
            <p:ph idx="1"/>
          </p:nvPr>
        </p:nvSpPr>
        <p:spPr>
          <a:xfrm>
            <a:off x="2677886" y="4615472"/>
            <a:ext cx="9060024" cy="479037"/>
          </a:xfrm>
        </p:spPr>
        <p:txBody>
          <a:bodyPr/>
          <a:lstStyle/>
          <a:p>
            <a:r>
              <a:rPr lang="en-US" dirty="0" err="1" smtClean="0"/>
              <a:t>Román</a:t>
            </a:r>
            <a:r>
              <a:rPr lang="en-US" dirty="0" smtClean="0"/>
              <a:t> Buenrostro, Banita McCarn, MEd</a:t>
            </a:r>
            <a:endParaRPr lang="en-US" dirty="0"/>
          </a:p>
        </p:txBody>
      </p:sp>
      <p:sp>
        <p:nvSpPr>
          <p:cNvPr id="4" name="Content Placeholder 3">
            <a:extLst>
              <a:ext uri="{FF2B5EF4-FFF2-40B4-BE49-F238E27FC236}">
                <a16:creationId xmlns="" xmlns:a16="http://schemas.microsoft.com/office/drawing/2014/main" id="{164B66EF-4F67-43EA-8E6A-A8DFE80A9E55}"/>
              </a:ext>
            </a:extLst>
          </p:cNvPr>
          <p:cNvSpPr>
            <a:spLocks noGrp="1"/>
          </p:cNvSpPr>
          <p:nvPr>
            <p:ph idx="10"/>
          </p:nvPr>
        </p:nvSpPr>
        <p:spPr>
          <a:xfrm>
            <a:off x="2677886" y="5006374"/>
            <a:ext cx="9060024" cy="880153"/>
          </a:xfrm>
        </p:spPr>
        <p:txBody>
          <a:bodyPr/>
          <a:lstStyle/>
          <a:p>
            <a:r>
              <a:rPr lang="en-US" dirty="0" smtClean="0"/>
              <a:t>AIDS Foundation of Chicago</a:t>
            </a:r>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77886" y="157307"/>
            <a:ext cx="3468734" cy="1623367"/>
          </a:xfrm>
          <a:prstGeom prst="rect">
            <a:avLst/>
          </a:prstGeom>
        </p:spPr>
      </p:pic>
    </p:spTree>
    <p:extLst>
      <p:ext uri="{BB962C8B-B14F-4D97-AF65-F5344CB8AC3E}">
        <p14:creationId xmlns:p14="http://schemas.microsoft.com/office/powerpoint/2010/main" val="1346865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Program Overview</a:t>
            </a:r>
            <a:endParaRPr lang="en-US" dirty="0"/>
          </a:p>
        </p:txBody>
      </p:sp>
      <p:sp>
        <p:nvSpPr>
          <p:cNvPr id="4" name="Content Placeholder 2"/>
          <p:cNvSpPr>
            <a:spLocks noGrp="1"/>
          </p:cNvSpPr>
          <p:nvPr>
            <p:ph sz="half" idx="10"/>
          </p:nvPr>
        </p:nvSpPr>
        <p:spPr>
          <a:xfrm>
            <a:off x="838200" y="1196982"/>
            <a:ext cx="5622758" cy="4457860"/>
          </a:xfrm>
        </p:spPr>
        <p:txBody>
          <a:bodyPr>
            <a:normAutofit/>
          </a:bodyPr>
          <a:lstStyle/>
          <a:p>
            <a:pPr marL="0" indent="0">
              <a:buNone/>
            </a:pPr>
            <a:r>
              <a:rPr lang="en-US" b="1" dirty="0" smtClean="0"/>
              <a:t>SOM </a:t>
            </a:r>
            <a:r>
              <a:rPr lang="en-US" dirty="0" smtClean="0"/>
              <a:t>is a peer navigation program</a:t>
            </a:r>
          </a:p>
          <a:p>
            <a:r>
              <a:rPr lang="en-US" dirty="0" smtClean="0"/>
              <a:t>Includes 5 individual level standardized sessions</a:t>
            </a:r>
          </a:p>
          <a:p>
            <a:r>
              <a:rPr lang="en-US" dirty="0" smtClean="0"/>
              <a:t>Goal is linkage and retention of clients in HIV primary care, increase support, decrease stigma</a:t>
            </a:r>
          </a:p>
          <a:p>
            <a:r>
              <a:rPr lang="en-US" dirty="0" smtClean="0"/>
              <a:t>Peer (promotors) role is to provide peer education, support and navigation services</a:t>
            </a:r>
          </a:p>
          <a:p>
            <a:pPr lvl="1"/>
            <a:r>
              <a:rPr lang="en-US" dirty="0" smtClean="0"/>
              <a:t>Referral to Ryan White case manager as needed for other services/referrals (e.g., housing, employment, etc.)</a:t>
            </a:r>
          </a:p>
          <a:p>
            <a:pPr marL="457200" lvl="1" indent="0">
              <a:buNone/>
            </a:pPr>
            <a:endParaRPr lang="en-US" dirty="0" smtClean="0"/>
          </a:p>
        </p:txBody>
      </p:sp>
      <p:pic>
        <p:nvPicPr>
          <p:cNvPr id="5" name="Picture 4"/>
          <p:cNvPicPr>
            <a:picLocks noChangeAspect="1"/>
          </p:cNvPicPr>
          <p:nvPr/>
        </p:nvPicPr>
        <p:blipFill>
          <a:blip r:embed="rId3"/>
          <a:stretch>
            <a:fillRect/>
          </a:stretch>
        </p:blipFill>
        <p:spPr>
          <a:xfrm>
            <a:off x="7218948" y="408405"/>
            <a:ext cx="4375484" cy="5339390"/>
          </a:xfrm>
          <a:prstGeom prst="rect">
            <a:avLst/>
          </a:prstGeom>
        </p:spPr>
      </p:pic>
    </p:spTree>
    <p:extLst>
      <p:ext uri="{BB962C8B-B14F-4D97-AF65-F5344CB8AC3E}">
        <p14:creationId xmlns:p14="http://schemas.microsoft.com/office/powerpoint/2010/main" val="5163857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Intervention</a:t>
            </a:r>
            <a:endParaRPr lang="en-US" dirty="0"/>
          </a:p>
        </p:txBody>
      </p:sp>
      <p:sp>
        <p:nvSpPr>
          <p:cNvPr id="3" name="Content Placeholder 2"/>
          <p:cNvSpPr>
            <a:spLocks noGrp="1"/>
          </p:cNvSpPr>
          <p:nvPr>
            <p:ph sz="half" idx="10"/>
          </p:nvPr>
        </p:nvSpPr>
        <p:spPr>
          <a:xfrm>
            <a:off x="838200" y="1196983"/>
            <a:ext cx="10515600" cy="3086260"/>
          </a:xfrm>
        </p:spPr>
        <p:txBody>
          <a:bodyPr/>
          <a:lstStyle/>
          <a:p>
            <a:r>
              <a:rPr lang="en-US" b="1" dirty="0"/>
              <a:t>Peer Navigation Services</a:t>
            </a:r>
          </a:p>
          <a:p>
            <a:pPr lvl="1">
              <a:buFont typeface="Courier New" panose="02070309020205020404" pitchFamily="49" charset="0"/>
              <a:buChar char="o"/>
            </a:pPr>
            <a:r>
              <a:rPr lang="en-US" dirty="0"/>
              <a:t> Individualized health education</a:t>
            </a:r>
          </a:p>
          <a:p>
            <a:pPr lvl="1">
              <a:buFont typeface="Courier New" panose="02070309020205020404" pitchFamily="49" charset="0"/>
              <a:buChar char="o"/>
            </a:pPr>
            <a:r>
              <a:rPr lang="en-US" dirty="0"/>
              <a:t> Skills building around patient-provider relationship</a:t>
            </a:r>
          </a:p>
          <a:p>
            <a:pPr lvl="1">
              <a:buFont typeface="Courier New" panose="02070309020205020404" pitchFamily="49" charset="0"/>
              <a:buChar char="o"/>
            </a:pPr>
            <a:r>
              <a:rPr lang="en-US" dirty="0"/>
              <a:t> Communication</a:t>
            </a:r>
          </a:p>
          <a:p>
            <a:pPr lvl="1">
              <a:buFont typeface="Courier New" panose="02070309020205020404" pitchFamily="49" charset="0"/>
              <a:buChar char="o"/>
            </a:pPr>
            <a:r>
              <a:rPr lang="en-US" dirty="0"/>
              <a:t> Accompanying participants to medical appointments</a:t>
            </a:r>
          </a:p>
          <a:p>
            <a:pPr lvl="1">
              <a:buFont typeface="Courier New" panose="02070309020205020404" pitchFamily="49" charset="0"/>
              <a:buChar char="o"/>
            </a:pPr>
            <a:r>
              <a:rPr lang="en-US" dirty="0"/>
              <a:t> Navigating available resources: housing, substance use, employment services</a:t>
            </a:r>
          </a:p>
          <a:p>
            <a:endParaRPr lang="en-US" dirty="0"/>
          </a:p>
        </p:txBody>
      </p:sp>
      <p:pic>
        <p:nvPicPr>
          <p:cNvPr id="4" name="Picture 3"/>
          <p:cNvPicPr>
            <a:picLocks noChangeAspect="1"/>
          </p:cNvPicPr>
          <p:nvPr/>
        </p:nvPicPr>
        <p:blipFill>
          <a:blip r:embed="rId3"/>
          <a:stretch>
            <a:fillRect/>
          </a:stretch>
        </p:blipFill>
        <p:spPr>
          <a:xfrm>
            <a:off x="2072883" y="4085454"/>
            <a:ext cx="7715661" cy="1254412"/>
          </a:xfrm>
          <a:prstGeom prst="rect">
            <a:avLst/>
          </a:prstGeom>
        </p:spPr>
      </p:pic>
    </p:spTree>
    <p:extLst>
      <p:ext uri="{BB962C8B-B14F-4D97-AF65-F5344CB8AC3E}">
        <p14:creationId xmlns:p14="http://schemas.microsoft.com/office/powerpoint/2010/main" val="319518107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Tailoring- Transnationalism</a:t>
            </a:r>
            <a:endParaRPr lang="en-US" dirty="0"/>
          </a:p>
        </p:txBody>
      </p:sp>
      <p:sp>
        <p:nvSpPr>
          <p:cNvPr id="3" name="Content Placeholder 2"/>
          <p:cNvSpPr>
            <a:spLocks noGrp="1"/>
          </p:cNvSpPr>
          <p:nvPr>
            <p:ph sz="half" idx="10"/>
          </p:nvPr>
        </p:nvSpPr>
        <p:spPr>
          <a:xfrm>
            <a:off x="589547" y="1419727"/>
            <a:ext cx="5185610" cy="3802605"/>
          </a:xfrm>
        </p:spPr>
        <p:txBody>
          <a:bodyPr>
            <a:normAutofit/>
          </a:bodyPr>
          <a:lstStyle/>
          <a:p>
            <a:r>
              <a:rPr lang="en-US" dirty="0"/>
              <a:t>Focus group activities and work with marketing company led us to the use of </a:t>
            </a:r>
            <a:r>
              <a:rPr lang="en-US" dirty="0" err="1"/>
              <a:t>Lotería</a:t>
            </a:r>
            <a:r>
              <a:rPr lang="en-US" dirty="0"/>
              <a:t> within marketing campaign</a:t>
            </a:r>
          </a:p>
          <a:p>
            <a:pPr lvl="1"/>
            <a:r>
              <a:rPr lang="en-US" dirty="0"/>
              <a:t>To evoke sense of shared familial and common experience </a:t>
            </a:r>
          </a:p>
          <a:p>
            <a:pPr lvl="1"/>
            <a:r>
              <a:rPr lang="en-US" dirty="0"/>
              <a:t>To trigger recall of culturally-specific game played </a:t>
            </a:r>
            <a:r>
              <a:rPr lang="en-US" dirty="0" smtClean="0"/>
              <a:t>in Mexico </a:t>
            </a:r>
            <a:r>
              <a:rPr lang="en-US" dirty="0"/>
              <a:t>and in Chicago</a:t>
            </a:r>
          </a:p>
          <a:p>
            <a:endParaRPr lang="en-US" dirty="0"/>
          </a:p>
        </p:txBody>
      </p:sp>
      <p:pic>
        <p:nvPicPr>
          <p:cNvPr id="4" name="Picture 3"/>
          <p:cNvPicPr>
            <a:picLocks noChangeAspect="1"/>
          </p:cNvPicPr>
          <p:nvPr/>
        </p:nvPicPr>
        <p:blipFill>
          <a:blip r:embed="rId2"/>
          <a:stretch>
            <a:fillRect/>
          </a:stretch>
        </p:blipFill>
        <p:spPr>
          <a:xfrm>
            <a:off x="6930190" y="1063590"/>
            <a:ext cx="4054070" cy="4677773"/>
          </a:xfrm>
          <a:prstGeom prst="rect">
            <a:avLst/>
          </a:prstGeom>
        </p:spPr>
      </p:pic>
    </p:spTree>
    <p:extLst>
      <p:ext uri="{BB962C8B-B14F-4D97-AF65-F5344CB8AC3E}">
        <p14:creationId xmlns:p14="http://schemas.microsoft.com/office/powerpoint/2010/main" val="86416181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Cultural Tailoring- </a:t>
            </a:r>
            <a:r>
              <a:rPr lang="en-US" dirty="0" err="1" smtClean="0"/>
              <a:t>Ejemplos</a:t>
            </a:r>
            <a:r>
              <a:rPr lang="en-US" dirty="0" smtClean="0"/>
              <a:t> </a:t>
            </a:r>
            <a:r>
              <a:rPr lang="en-US" dirty="0" err="1" smtClean="0"/>
              <a:t>vivos</a:t>
            </a:r>
            <a:endParaRPr lang="en-US" dirty="0"/>
          </a:p>
        </p:txBody>
      </p:sp>
      <p:sp>
        <p:nvSpPr>
          <p:cNvPr id="3" name="Content Placeholder 2"/>
          <p:cNvSpPr>
            <a:spLocks noGrp="1"/>
          </p:cNvSpPr>
          <p:nvPr>
            <p:ph sz="half" idx="10"/>
          </p:nvPr>
        </p:nvSpPr>
        <p:spPr>
          <a:xfrm>
            <a:off x="332874" y="1063590"/>
            <a:ext cx="6320589" cy="4505986"/>
          </a:xfrm>
        </p:spPr>
        <p:txBody>
          <a:bodyPr/>
          <a:lstStyle/>
          <a:p>
            <a:r>
              <a:rPr lang="en-US" dirty="0"/>
              <a:t>Real-life scenarios impacting care</a:t>
            </a:r>
          </a:p>
          <a:p>
            <a:pPr marL="457200" lvl="1" indent="0" algn="ctr">
              <a:buNone/>
            </a:pPr>
            <a:r>
              <a:rPr lang="en-US" b="1" dirty="0"/>
              <a:t>Pedro’s Story</a:t>
            </a:r>
          </a:p>
          <a:p>
            <a:pPr marL="457200" lvl="1" indent="0">
              <a:buNone/>
            </a:pPr>
            <a:r>
              <a:rPr lang="en-US" dirty="0"/>
              <a:t>Pedro was diagnosed with HIV within the past 6 months and currently not on HIV treatment yet. He has a high CD4 count and does not want to start treatment because he is concerned with the side effects. However, he does not want an HIV diagnosis.</a:t>
            </a:r>
          </a:p>
          <a:p>
            <a:pPr marL="457200" lvl="1" indent="0">
              <a:buNone/>
            </a:pPr>
            <a:endParaRPr lang="en-US" dirty="0"/>
          </a:p>
          <a:p>
            <a:pPr marL="457200" lvl="1" indent="0" algn="ctr">
              <a:buNone/>
            </a:pPr>
            <a:r>
              <a:rPr lang="en-US" dirty="0"/>
              <a:t>What are the benefits of understanding the importance of treatment for HIV? Can you relate to Pedro’s story? How?</a:t>
            </a:r>
          </a:p>
          <a:p>
            <a:endParaRPr lang="en-US" dirty="0"/>
          </a:p>
        </p:txBody>
      </p:sp>
      <p:pic>
        <p:nvPicPr>
          <p:cNvPr id="5" name="Picture 4"/>
          <p:cNvPicPr>
            <a:picLocks noChangeAspect="1"/>
          </p:cNvPicPr>
          <p:nvPr/>
        </p:nvPicPr>
        <p:blipFill>
          <a:blip r:embed="rId3"/>
          <a:stretch>
            <a:fillRect/>
          </a:stretch>
        </p:blipFill>
        <p:spPr>
          <a:xfrm>
            <a:off x="7158789" y="1063590"/>
            <a:ext cx="4483768" cy="4494866"/>
          </a:xfrm>
          <a:prstGeom prst="rect">
            <a:avLst/>
          </a:prstGeom>
        </p:spPr>
      </p:pic>
    </p:spTree>
    <p:extLst>
      <p:ext uri="{BB962C8B-B14F-4D97-AF65-F5344CB8AC3E}">
        <p14:creationId xmlns:p14="http://schemas.microsoft.com/office/powerpoint/2010/main" val="111823534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Anti-immigrant rhetoric</a:t>
            </a:r>
            <a:endParaRPr lang="en-US" dirty="0"/>
          </a:p>
        </p:txBody>
      </p:sp>
      <p:sp>
        <p:nvSpPr>
          <p:cNvPr id="3" name="Content Placeholder 2"/>
          <p:cNvSpPr>
            <a:spLocks noGrp="1"/>
          </p:cNvSpPr>
          <p:nvPr>
            <p:ph sz="half" idx="10"/>
          </p:nvPr>
        </p:nvSpPr>
        <p:spPr/>
        <p:txBody>
          <a:bodyPr>
            <a:normAutofit fontScale="92500" lnSpcReduction="10000"/>
          </a:bodyPr>
          <a:lstStyle/>
          <a:p>
            <a:r>
              <a:rPr lang="en-US" b="1" dirty="0"/>
              <a:t>I’m opposed to new people coming in</a:t>
            </a:r>
            <a:r>
              <a:rPr lang="en-US" dirty="0"/>
              <a:t>. We have to take care of the people who are here.  Source: nytimes.com/library/politics , Dec 10, 1999</a:t>
            </a:r>
          </a:p>
          <a:p>
            <a:endParaRPr lang="en-US" b="1" dirty="0"/>
          </a:p>
          <a:p>
            <a:r>
              <a:rPr lang="en-US" dirty="0"/>
              <a:t>Mexico is beating us economically. They are not our friend, believe me. But they're killing us economically. The U.S. has become a dumping ground for everybody else's problems. When Mexico sends its people, they're not sending their best. They're sending people that have lots of problems, and they're bringing those problems. </a:t>
            </a:r>
            <a:r>
              <a:rPr lang="en-US" b="1" dirty="0"/>
              <a:t>They're bringing drugs. They're bringing crime. They're rapists. </a:t>
            </a:r>
            <a:r>
              <a:rPr lang="en-US" dirty="0"/>
              <a:t>And some, I assume, are good people.  Source: </a:t>
            </a:r>
            <a:r>
              <a:rPr lang="en-US" u="sng" dirty="0">
                <a:hlinkClick r:id="rId2"/>
              </a:rPr>
              <a:t>2015 announcement speeches of 2016 presidential hopefuls</a:t>
            </a:r>
            <a:r>
              <a:rPr lang="en-US" dirty="0"/>
              <a:t> , Jun 16, 2015 </a:t>
            </a:r>
          </a:p>
          <a:p>
            <a:endParaRPr lang="en-US" dirty="0"/>
          </a:p>
          <a:p>
            <a:r>
              <a:rPr lang="en-US" b="1" dirty="0"/>
              <a:t>How crazy - 7.5% of all births in U.S. are to illegal immigrants, over 300,000 babies per year. This must stop. Unaffordable and not right! </a:t>
            </a:r>
            <a:r>
              <a:rPr lang="en-US" dirty="0"/>
              <a:t>— Donald J. Trump (@</a:t>
            </a:r>
            <a:r>
              <a:rPr lang="en-US" dirty="0" err="1"/>
              <a:t>realDonaldTrump</a:t>
            </a:r>
            <a:r>
              <a:rPr lang="en-US" dirty="0"/>
              <a:t>) </a:t>
            </a:r>
            <a:r>
              <a:rPr lang="en-US" u="sng" dirty="0">
                <a:hlinkClick r:id="rId3"/>
              </a:rPr>
              <a:t>August 21, 2015</a:t>
            </a:r>
            <a:endParaRPr lang="en-US" u="sng" dirty="0"/>
          </a:p>
          <a:p>
            <a:endParaRPr lang="en-US" dirty="0"/>
          </a:p>
        </p:txBody>
      </p:sp>
    </p:spTree>
    <p:extLst>
      <p:ext uri="{BB962C8B-B14F-4D97-AF65-F5344CB8AC3E}">
        <p14:creationId xmlns:p14="http://schemas.microsoft.com/office/powerpoint/2010/main" val="7287657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Addressing our political environment</a:t>
            </a:r>
            <a:endParaRPr lang="en-US" dirty="0"/>
          </a:p>
        </p:txBody>
      </p:sp>
      <p:sp>
        <p:nvSpPr>
          <p:cNvPr id="4" name="Content Placeholder 3"/>
          <p:cNvSpPr txBox="1">
            <a:spLocks noGrp="1"/>
          </p:cNvSpPr>
          <p:nvPr>
            <p:ph sz="half" idx="10"/>
          </p:nvPr>
        </p:nvSpPr>
        <p:spPr>
          <a:xfrm>
            <a:off x="332873" y="1269172"/>
            <a:ext cx="7114673" cy="2048766"/>
          </a:xfrm>
          <a:prstGeom prst="rect">
            <a:avLst/>
          </a:prstGeom>
          <a:noFill/>
        </p:spPr>
        <p:txBody>
          <a:bodyPr wrap="square" rtlCol="0">
            <a:spAutoFit/>
          </a:bodyPr>
          <a:lstStyle/>
          <a:p>
            <a:r>
              <a:rPr lang="en-US" sz="2200" dirty="0" smtClean="0"/>
              <a:t>As recruitment evolved and our social environment changed we focused on immigration narratives</a:t>
            </a:r>
          </a:p>
          <a:p>
            <a:pPr marL="742950" lvl="1" indent="-285750">
              <a:buFont typeface="Arial" panose="020B0604020202020204" pitchFamily="34" charset="0"/>
              <a:buChar char="•"/>
            </a:pPr>
            <a:r>
              <a:rPr lang="en-US" sz="2200" dirty="0" smtClean="0"/>
              <a:t>Infused information on obtaining services throughout intervention</a:t>
            </a:r>
          </a:p>
          <a:p>
            <a:pPr marL="742950" lvl="1" indent="-285750">
              <a:buFont typeface="Arial" panose="020B0604020202020204" pitchFamily="34" charset="0"/>
              <a:buChar char="•"/>
            </a:pPr>
            <a:r>
              <a:rPr lang="en-US" sz="2200" dirty="0" smtClean="0"/>
              <a:t>Used language throughout marketing/website that affirms HIV care despite immigration status </a:t>
            </a:r>
          </a:p>
        </p:txBody>
      </p:sp>
      <p:pic>
        <p:nvPicPr>
          <p:cNvPr id="5" name="Picture 4"/>
          <p:cNvPicPr>
            <a:picLocks noChangeAspect="1"/>
          </p:cNvPicPr>
          <p:nvPr/>
        </p:nvPicPr>
        <p:blipFill>
          <a:blip r:embed="rId3"/>
          <a:stretch>
            <a:fillRect/>
          </a:stretch>
        </p:blipFill>
        <p:spPr>
          <a:xfrm>
            <a:off x="529390" y="3342402"/>
            <a:ext cx="4357350" cy="2449813"/>
          </a:xfrm>
          <a:prstGeom prst="rect">
            <a:avLst/>
          </a:prstGeom>
        </p:spPr>
      </p:pic>
      <p:pic>
        <p:nvPicPr>
          <p:cNvPr id="6" name="Picture 5"/>
          <p:cNvPicPr>
            <a:picLocks noChangeAspect="1"/>
          </p:cNvPicPr>
          <p:nvPr/>
        </p:nvPicPr>
        <p:blipFill>
          <a:blip r:embed="rId4"/>
          <a:stretch>
            <a:fillRect/>
          </a:stretch>
        </p:blipFill>
        <p:spPr>
          <a:xfrm>
            <a:off x="8205537" y="926431"/>
            <a:ext cx="3458747" cy="4865783"/>
          </a:xfrm>
          <a:prstGeom prst="rect">
            <a:avLst/>
          </a:prstGeom>
        </p:spPr>
      </p:pic>
    </p:spTree>
    <p:extLst>
      <p:ext uri="{BB962C8B-B14F-4D97-AF65-F5344CB8AC3E}">
        <p14:creationId xmlns:p14="http://schemas.microsoft.com/office/powerpoint/2010/main" val="28760648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D001A7F359EE46A0CF8058E098EF5A" ma:contentTypeVersion="10" ma:contentTypeDescription="Create a new document." ma:contentTypeScope="" ma:versionID="2744b83b1c30f046831f1246f8fc5118">
  <xsd:schema xmlns:xsd="http://www.w3.org/2001/XMLSchema" xmlns:xs="http://www.w3.org/2001/XMLSchema" xmlns:p="http://schemas.microsoft.com/office/2006/metadata/properties" xmlns:ns2="763191c0-b165-402f-a2d4-8ae261e3ae05" xmlns:ns3="75e813ae-c565-40db-b37c-cfdb0e13b5d9" targetNamespace="http://schemas.microsoft.com/office/2006/metadata/properties" ma:root="true" ma:fieldsID="b1a798a26ac433add5ccb610541c3d3d" ns2:_="" ns3:_="">
    <xsd:import namespace="763191c0-b165-402f-a2d4-8ae261e3ae05"/>
    <xsd:import namespace="75e813ae-c565-40db-b37c-cfdb0e13b5d9"/>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DateTaken" minOccurs="0"/>
                <xsd:element ref="ns3:MediaServiceOCR" minOccurs="0"/>
                <xsd:element ref="ns3:MediaServiceLocation" minOccurs="0"/>
                <xsd:element ref="ns3:MediaServiceEventHashCode" minOccurs="0"/>
                <xsd:element ref="ns3:MediaServiceGeneration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63191c0-b165-402f-a2d4-8ae261e3ae05"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5e813ae-c565-40db-b37c-cfdb0e13b5d9"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MediaServiceAutoTags" ma:internalName="MediaServiceAutoTags"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257637BD-F6B8-4C8E-98AF-4410C437D562}">
  <ds:schemaRefs>
    <ds:schemaRef ds:uri="http://purl.org/dc/elements/1.1/"/>
    <ds:schemaRef ds:uri="75e813ae-c565-40db-b37c-cfdb0e13b5d9"/>
    <ds:schemaRef ds:uri="http://schemas.microsoft.com/office/infopath/2007/PartnerControls"/>
    <ds:schemaRef ds:uri="http://www.w3.org/XML/1998/namespace"/>
    <ds:schemaRef ds:uri="763191c0-b165-402f-a2d4-8ae261e3ae0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http://purl.org/dc/terms/"/>
  </ds:schemaRefs>
</ds:datastoreItem>
</file>

<file path=customXml/itemProps2.xml><?xml version="1.0" encoding="utf-8"?>
<ds:datastoreItem xmlns:ds="http://schemas.openxmlformats.org/officeDocument/2006/customXml" ds:itemID="{29FA1483-4A22-4888-9FB2-688D6C1A5118}">
  <ds:schemaRefs>
    <ds:schemaRef ds:uri="http://schemas.microsoft.com/sharepoint/v3/contenttype/forms"/>
  </ds:schemaRefs>
</ds:datastoreItem>
</file>

<file path=customXml/itemProps3.xml><?xml version="1.0" encoding="utf-8"?>
<ds:datastoreItem xmlns:ds="http://schemas.openxmlformats.org/officeDocument/2006/customXml" ds:itemID="{D6C9D4D4-7BD0-4EB1-BE21-D6DB0B33F9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63191c0-b165-402f-a2d4-8ae261e3ae05"/>
    <ds:schemaRef ds:uri="75e813ae-c565-40db-b37c-cfdb0e13b5d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198</TotalTime>
  <Words>1278</Words>
  <Application>Microsoft Office PowerPoint</Application>
  <PresentationFormat>Widescreen</PresentationFormat>
  <Paragraphs>90</Paragraphs>
  <Slides>13</Slides>
  <Notes>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Courier New</vt:lpstr>
      <vt:lpstr>Source Sans Pro</vt:lpstr>
      <vt:lpstr>Wingdings</vt:lpstr>
      <vt:lpstr>Office Theme</vt:lpstr>
      <vt:lpstr>PowerPoint Presentation</vt:lpstr>
      <vt:lpstr>This project was supported by the Health Resources and  Services Administration HRSA) of the U.S. Department of  Health and Human Services (HHS)  under H97HA26498 under the Special Projects of  National Significance Latino Access Initiative 2013-2018 for $1,200,000  with no portion financed with non-governmental sources.     This information or content and conclusions are those of the author and should not be construed as the official position or policy of,  nor should any endorsements be inferred by HRSA, HHS or the U.S. Government. </vt:lpstr>
      <vt:lpstr>Group Workshop Session ID: 11048 Individual Session ID: 11048  Qualitative exploration of barriers and facilitators to retention in care for Mexican men </vt:lpstr>
      <vt:lpstr>Program Overview</vt:lpstr>
      <vt:lpstr>Intervention</vt:lpstr>
      <vt:lpstr>Cultural Tailoring- Transnationalism</vt:lpstr>
      <vt:lpstr>Cultural Tailoring- Ejemplos vivos</vt:lpstr>
      <vt:lpstr>Anti-immigrant rhetoric</vt:lpstr>
      <vt:lpstr>Addressing our political environment</vt:lpstr>
      <vt:lpstr>Meeting our clients’ needs</vt:lpstr>
      <vt:lpstr>Adaptations</vt:lpstr>
      <vt:lpstr>Lessons learned</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William Noonan (LRG)</dc:creator>
  <cp:lastModifiedBy>Roman Buenrostro</cp:lastModifiedBy>
  <cp:revision>24</cp:revision>
  <dcterms:created xsi:type="dcterms:W3CDTF">2018-09-04T17:07:24Z</dcterms:created>
  <dcterms:modified xsi:type="dcterms:W3CDTF">2018-10-29T20:42:08Z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0x010100BAD001A7F359EE46A0CF8058E098EF5A</vt:lpwstr>
  </property>
</Properties>
</file>