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7" r:id="rId5"/>
    <p:sldId id="258" r:id="rId6"/>
    <p:sldId id="259" r:id="rId7"/>
    <p:sldId id="260" r:id="rId8"/>
    <p:sldId id="261" r:id="rId9"/>
    <p:sldId id="263" r:id="rId10"/>
    <p:sldId id="320" r:id="rId11"/>
    <p:sldId id="262" r:id="rId12"/>
    <p:sldId id="310" r:id="rId13"/>
    <p:sldId id="288" r:id="rId14"/>
    <p:sldId id="265" r:id="rId15"/>
    <p:sldId id="314" r:id="rId16"/>
    <p:sldId id="270" r:id="rId17"/>
    <p:sldId id="293" r:id="rId18"/>
    <p:sldId id="303" r:id="rId19"/>
    <p:sldId id="318" r:id="rId20"/>
    <p:sldId id="311" r:id="rId21"/>
    <p:sldId id="267" r:id="rId22"/>
    <p:sldId id="295" r:id="rId23"/>
    <p:sldId id="294" r:id="rId24"/>
    <p:sldId id="273" r:id="rId25"/>
    <p:sldId id="287" r:id="rId26"/>
    <p:sldId id="306" r:id="rId27"/>
    <p:sldId id="264" r:id="rId28"/>
    <p:sldId id="312" r:id="rId29"/>
    <p:sldId id="268" r:id="rId30"/>
    <p:sldId id="286" r:id="rId31"/>
    <p:sldId id="296" r:id="rId32"/>
    <p:sldId id="297" r:id="rId33"/>
    <p:sldId id="272" r:id="rId34"/>
    <p:sldId id="309" r:id="rId35"/>
    <p:sldId id="321" r:id="rId36"/>
    <p:sldId id="313" r:id="rId37"/>
    <p:sldId id="298" r:id="rId38"/>
    <p:sldId id="274" r:id="rId39"/>
    <p:sldId id="269" r:id="rId40"/>
    <p:sldId id="285" r:id="rId41"/>
    <p:sldId id="292" r:id="rId42"/>
    <p:sldId id="282" r:id="rId43"/>
    <p:sldId id="280" r:id="rId44"/>
    <p:sldId id="319" r:id="rId45"/>
    <p:sldId id="308" r:id="rId46"/>
    <p:sldId id="307" r:id="rId47"/>
    <p:sldId id="31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895"/>
    <a:srgbClr val="095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7E1006-3278-CF4D-85A3-ED09ACEC4A0C}" type="doc">
      <dgm:prSet loTypeId="urn:microsoft.com/office/officeart/2005/8/layout/orgChart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54CB59-BA01-CB47-80E0-B59F6E512369}">
      <dgm:prSet phldrT="[Text]" custT="1"/>
      <dgm:spPr>
        <a:xfrm>
          <a:off x="2383901" y="1000648"/>
          <a:ext cx="3360196" cy="1551700"/>
        </a:xfrm>
        <a:prstGeom prst="rect">
          <a:avLst/>
        </a:prstGeom>
      </dgm:spPr>
      <dgm:t>
        <a:bodyPr/>
        <a:lstStyle/>
        <a:p>
          <a:r>
            <a:rPr lang="en-US" sz="2400" smtClean="0">
              <a:latin typeface="Arial"/>
              <a:ea typeface="+mn-ea"/>
              <a:cs typeface="+mn-cs"/>
            </a:rPr>
            <a:t>10 Ryan White-funded provider sites to contract with Boston University</a:t>
          </a:r>
          <a:endParaRPr lang="en-US" sz="2400" dirty="0">
            <a:latin typeface="Arial"/>
            <a:ea typeface="+mn-ea"/>
            <a:cs typeface="+mn-cs"/>
          </a:endParaRPr>
        </a:p>
      </dgm:t>
    </dgm:pt>
    <dgm:pt modelId="{0EB4F770-DE8E-7545-8F2B-B6A4799A62D5}" type="parTrans" cxnId="{207813E9-5607-1C40-864F-603E8B402BDC}">
      <dgm:prSet/>
      <dgm:spPr/>
      <dgm:t>
        <a:bodyPr/>
        <a:lstStyle/>
        <a:p>
          <a:endParaRPr lang="en-US"/>
        </a:p>
      </dgm:t>
    </dgm:pt>
    <dgm:pt modelId="{9D1F09B1-9DB8-8A43-8C15-EED71FAAE997}" type="sibTrans" cxnId="{207813E9-5607-1C40-864F-603E8B402BDC}">
      <dgm:prSet/>
      <dgm:spPr/>
      <dgm:t>
        <a:bodyPr/>
        <a:lstStyle/>
        <a:p>
          <a:endParaRPr lang="en-US"/>
        </a:p>
      </dgm:t>
    </dgm:pt>
    <dgm:pt modelId="{DA87B12D-C7D1-A94D-8CB3-048B79811E08}">
      <dgm:prSet phldrT="[Text]" custT="1"/>
      <dgm:spPr>
        <a:xfrm>
          <a:off x="2744" y="3021158"/>
          <a:ext cx="2422445" cy="1355470"/>
        </a:xfrm>
        <a:prstGeom prst="rect">
          <a:avLst/>
        </a:prstGeom>
      </dgm:spPr>
      <dgm:t>
        <a:bodyPr/>
        <a:lstStyle/>
        <a:p>
          <a:r>
            <a:rPr lang="en-US" sz="2800" dirty="0" smtClean="0">
              <a:latin typeface="Arial"/>
              <a:ea typeface="+mn-ea"/>
              <a:cs typeface="+mn-cs"/>
            </a:rPr>
            <a:t>Technical Assistance and Training</a:t>
          </a:r>
          <a:endParaRPr lang="en-US" sz="2800" dirty="0">
            <a:latin typeface="Arial"/>
            <a:ea typeface="+mn-ea"/>
            <a:cs typeface="+mn-cs"/>
          </a:endParaRPr>
        </a:p>
      </dgm:t>
    </dgm:pt>
    <dgm:pt modelId="{F2C64F7D-1AC2-3947-BF88-51A765DF513E}" type="parTrans" cxnId="{DB256424-C23D-2646-A0D3-6108391B5B81}">
      <dgm:prSet/>
      <dgm:spPr>
        <a:xfrm>
          <a:off x="1213967" y="2552349"/>
          <a:ext cx="2850032" cy="468808"/>
        </a:xfrm>
        <a:custGeom>
          <a:avLst/>
          <a:gdLst/>
          <a:ahLst/>
          <a:cxnLst/>
          <a:rect l="0" t="0" r="0" b="0"/>
          <a:pathLst>
            <a:path>
              <a:moveTo>
                <a:pt x="2850032" y="0"/>
              </a:moveTo>
              <a:lnTo>
                <a:pt x="2850032" y="234404"/>
              </a:lnTo>
              <a:lnTo>
                <a:pt x="0" y="234404"/>
              </a:lnTo>
              <a:lnTo>
                <a:pt x="0" y="468808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BD06B318-802A-784F-A86F-BC715A058B43}" type="sibTrans" cxnId="{DB256424-C23D-2646-A0D3-6108391B5B81}">
      <dgm:prSet/>
      <dgm:spPr/>
      <dgm:t>
        <a:bodyPr/>
        <a:lstStyle/>
        <a:p>
          <a:endParaRPr lang="en-US"/>
        </a:p>
      </dgm:t>
    </dgm:pt>
    <dgm:pt modelId="{EF3E7038-D8F7-1640-825F-D3635C21D8FF}">
      <dgm:prSet phldrT="[Text]" custT="1"/>
      <dgm:spPr>
        <a:xfrm>
          <a:off x="2841090" y="3021158"/>
          <a:ext cx="2428763" cy="1375529"/>
        </a:xfrm>
        <a:prstGeom prst="rect">
          <a:avLst/>
        </a:prstGeom>
      </dgm:spPr>
      <dgm:t>
        <a:bodyPr/>
        <a:lstStyle/>
        <a:p>
          <a:r>
            <a:rPr lang="en-US" sz="3200" smtClean="0">
              <a:latin typeface="Arial"/>
              <a:ea typeface="+mn-ea"/>
              <a:cs typeface="+mn-cs"/>
            </a:rPr>
            <a:t>Learning Sessions</a:t>
          </a:r>
          <a:endParaRPr lang="en-US" sz="3200" dirty="0">
            <a:latin typeface="Arial"/>
            <a:ea typeface="+mn-ea"/>
            <a:cs typeface="+mn-cs"/>
          </a:endParaRPr>
        </a:p>
      </dgm:t>
    </dgm:pt>
    <dgm:pt modelId="{3ADBAFA1-ABAF-7B40-96A3-0985DC98B902}" type="parTrans" cxnId="{5F3556FF-6453-A447-B676-F61EFAD1AC70}">
      <dgm:prSet/>
      <dgm:spPr>
        <a:xfrm>
          <a:off x="4009752" y="2552349"/>
          <a:ext cx="91440" cy="468808"/>
        </a:xfrm>
        <a:custGeom>
          <a:avLst/>
          <a:gdLst/>
          <a:ahLst/>
          <a:cxnLst/>
          <a:rect l="0" t="0" r="0" b="0"/>
          <a:pathLst>
            <a:path>
              <a:moveTo>
                <a:pt x="54247" y="0"/>
              </a:moveTo>
              <a:lnTo>
                <a:pt x="54247" y="234404"/>
              </a:lnTo>
              <a:lnTo>
                <a:pt x="45720" y="234404"/>
              </a:lnTo>
              <a:lnTo>
                <a:pt x="45720" y="468808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991E9094-3C54-3D4C-9EFF-ED70B4A621BF}" type="sibTrans" cxnId="{5F3556FF-6453-A447-B676-F61EFAD1AC70}">
      <dgm:prSet/>
      <dgm:spPr/>
      <dgm:t>
        <a:bodyPr/>
        <a:lstStyle/>
        <a:p>
          <a:endParaRPr lang="en-US"/>
        </a:p>
      </dgm:t>
    </dgm:pt>
    <dgm:pt modelId="{A42D7451-E306-FC4D-AB68-13211E3E42A5}">
      <dgm:prSet phldrT="[Text]" custT="1"/>
      <dgm:spPr>
        <a:xfrm>
          <a:off x="5791570" y="3021158"/>
          <a:ext cx="2333684" cy="1396859"/>
        </a:xfrm>
        <a:prstGeom prst="rect">
          <a:avLst/>
        </a:prstGeom>
      </dgm:spPr>
      <dgm:t>
        <a:bodyPr/>
        <a:lstStyle/>
        <a:p>
          <a:r>
            <a:rPr lang="en-US" sz="2800" dirty="0" smtClean="0">
              <a:latin typeface="Arial"/>
              <a:ea typeface="+mn-ea"/>
              <a:cs typeface="+mn-cs"/>
            </a:rPr>
            <a:t>Multi-site Evaluation</a:t>
          </a:r>
          <a:endParaRPr lang="en-US" sz="2800" dirty="0">
            <a:latin typeface="Arial"/>
            <a:ea typeface="+mn-ea"/>
            <a:cs typeface="+mn-cs"/>
          </a:endParaRPr>
        </a:p>
      </dgm:t>
    </dgm:pt>
    <dgm:pt modelId="{8E7A1337-0E87-374D-A66D-9F7C67E7BEB9}" type="parTrans" cxnId="{FCB72596-5703-7749-9509-1897F35E429F}">
      <dgm:prSet/>
      <dgm:spPr>
        <a:xfrm>
          <a:off x="4064000" y="2552349"/>
          <a:ext cx="2894413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404"/>
              </a:lnTo>
              <a:lnTo>
                <a:pt x="2894413" y="234404"/>
              </a:lnTo>
              <a:lnTo>
                <a:pt x="2894413" y="468808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B24D5B0-6CCF-F649-AE45-13ABAE68E85E}" type="sibTrans" cxnId="{FCB72596-5703-7749-9509-1897F35E429F}">
      <dgm:prSet/>
      <dgm:spPr/>
      <dgm:t>
        <a:bodyPr/>
        <a:lstStyle/>
        <a:p>
          <a:endParaRPr lang="en-US"/>
        </a:p>
      </dgm:t>
    </dgm:pt>
    <dgm:pt modelId="{758DE109-6528-284C-9D63-4D537C91269E}" type="pres">
      <dgm:prSet presAssocID="{247E1006-3278-CF4D-85A3-ED09ACEC4A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C44B2D5-44AE-1848-A138-82D366446D09}" type="pres">
      <dgm:prSet presAssocID="{D454CB59-BA01-CB47-80E0-B59F6E512369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067BCBB-3C58-9D4A-B594-3E179BAF3FB7}" type="pres">
      <dgm:prSet presAssocID="{D454CB59-BA01-CB47-80E0-B59F6E512369}" presName="rootComposite1" presStyleCnt="0"/>
      <dgm:spPr/>
      <dgm:t>
        <a:bodyPr/>
        <a:lstStyle/>
        <a:p>
          <a:endParaRPr lang="en-US"/>
        </a:p>
      </dgm:t>
    </dgm:pt>
    <dgm:pt modelId="{09EE5C5E-DA5E-F049-8CDA-B0641DE14FE4}" type="pres">
      <dgm:prSet presAssocID="{D454CB59-BA01-CB47-80E0-B59F6E512369}" presName="rootText1" presStyleLbl="node0" presStyleIdx="0" presStyleCnt="1" custScaleX="150518" custScaleY="139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4A358E-560F-5846-8194-27ECFFBD92CC}" type="pres">
      <dgm:prSet presAssocID="{D454CB59-BA01-CB47-80E0-B59F6E51236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EC8DB9F-A5CA-6948-83D8-DC2CC650E811}" type="pres">
      <dgm:prSet presAssocID="{D454CB59-BA01-CB47-80E0-B59F6E512369}" presName="hierChild2" presStyleCnt="0"/>
      <dgm:spPr/>
      <dgm:t>
        <a:bodyPr/>
        <a:lstStyle/>
        <a:p>
          <a:endParaRPr lang="en-US"/>
        </a:p>
      </dgm:t>
    </dgm:pt>
    <dgm:pt modelId="{C1E408B6-49A3-6148-ADA0-F752D6E169EE}" type="pres">
      <dgm:prSet presAssocID="{F2C64F7D-1AC2-3947-BF88-51A765DF513E}" presName="Name37" presStyleLbl="parChTrans1D2" presStyleIdx="0" presStyleCnt="3"/>
      <dgm:spPr/>
      <dgm:t>
        <a:bodyPr/>
        <a:lstStyle/>
        <a:p>
          <a:endParaRPr lang="en-US"/>
        </a:p>
      </dgm:t>
    </dgm:pt>
    <dgm:pt modelId="{3C05F27E-B52D-3640-85E5-371900694EFA}" type="pres">
      <dgm:prSet presAssocID="{DA87B12D-C7D1-A94D-8CB3-048B79811E0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763B941-FB67-314C-9A33-6BEA66E1AF8D}" type="pres">
      <dgm:prSet presAssocID="{DA87B12D-C7D1-A94D-8CB3-048B79811E08}" presName="rootComposite" presStyleCnt="0"/>
      <dgm:spPr/>
      <dgm:t>
        <a:bodyPr/>
        <a:lstStyle/>
        <a:p>
          <a:endParaRPr lang="en-US"/>
        </a:p>
      </dgm:t>
    </dgm:pt>
    <dgm:pt modelId="{4AD22FF2-2F7C-9E49-8ED3-A50A1DB77545}" type="pres">
      <dgm:prSet presAssocID="{DA87B12D-C7D1-A94D-8CB3-048B79811E08}" presName="rootText" presStyleLbl="node2" presStyleIdx="0" presStyleCnt="3" custScaleX="108512" custScaleY="1214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AD42E1-A243-3F43-B340-AE84300588C8}" type="pres">
      <dgm:prSet presAssocID="{DA87B12D-C7D1-A94D-8CB3-048B79811E08}" presName="rootConnector" presStyleLbl="node2" presStyleIdx="0" presStyleCnt="3"/>
      <dgm:spPr/>
      <dgm:t>
        <a:bodyPr/>
        <a:lstStyle/>
        <a:p>
          <a:endParaRPr lang="en-US"/>
        </a:p>
      </dgm:t>
    </dgm:pt>
    <dgm:pt modelId="{DCAA549A-F9E9-1B4F-8E1F-EBDB3DB69651}" type="pres">
      <dgm:prSet presAssocID="{DA87B12D-C7D1-A94D-8CB3-048B79811E08}" presName="hierChild4" presStyleCnt="0"/>
      <dgm:spPr/>
      <dgm:t>
        <a:bodyPr/>
        <a:lstStyle/>
        <a:p>
          <a:endParaRPr lang="en-US"/>
        </a:p>
      </dgm:t>
    </dgm:pt>
    <dgm:pt modelId="{66F2FDF0-C0AC-264A-B4B8-DFCBB31FF59D}" type="pres">
      <dgm:prSet presAssocID="{DA87B12D-C7D1-A94D-8CB3-048B79811E08}" presName="hierChild5" presStyleCnt="0"/>
      <dgm:spPr/>
      <dgm:t>
        <a:bodyPr/>
        <a:lstStyle/>
        <a:p>
          <a:endParaRPr lang="en-US"/>
        </a:p>
      </dgm:t>
    </dgm:pt>
    <dgm:pt modelId="{BC31D2E2-5EE4-D64C-8049-1F5250D13A25}" type="pres">
      <dgm:prSet presAssocID="{3ADBAFA1-ABAF-7B40-96A3-0985DC98B90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4D46563-8C17-884E-9B6C-5326468C8A3E}" type="pres">
      <dgm:prSet presAssocID="{EF3E7038-D8F7-1640-825F-D3635C21D8F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BA5DF33-AB07-FA4B-8018-8684E9C3F9E0}" type="pres">
      <dgm:prSet presAssocID="{EF3E7038-D8F7-1640-825F-D3635C21D8FF}" presName="rootComposite" presStyleCnt="0"/>
      <dgm:spPr/>
      <dgm:t>
        <a:bodyPr/>
        <a:lstStyle/>
        <a:p>
          <a:endParaRPr lang="en-US"/>
        </a:p>
      </dgm:t>
    </dgm:pt>
    <dgm:pt modelId="{A50AA35C-B6B2-EF42-98B0-58A6BA16EBDC}" type="pres">
      <dgm:prSet presAssocID="{EF3E7038-D8F7-1640-825F-D3635C21D8FF}" presName="rootText" presStyleLbl="node2" presStyleIdx="1" presStyleCnt="3" custScaleX="108795" custScaleY="123232" custLinFactNeighborX="-23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3EF490-7A1C-944B-92E0-3C9C3CA9AB80}" type="pres">
      <dgm:prSet presAssocID="{EF3E7038-D8F7-1640-825F-D3635C21D8FF}" presName="rootConnector" presStyleLbl="node2" presStyleIdx="1" presStyleCnt="3"/>
      <dgm:spPr/>
      <dgm:t>
        <a:bodyPr/>
        <a:lstStyle/>
        <a:p>
          <a:endParaRPr lang="en-US"/>
        </a:p>
      </dgm:t>
    </dgm:pt>
    <dgm:pt modelId="{8D6397BC-AA1B-9846-8270-B056982134C3}" type="pres">
      <dgm:prSet presAssocID="{EF3E7038-D8F7-1640-825F-D3635C21D8FF}" presName="hierChild4" presStyleCnt="0"/>
      <dgm:spPr/>
      <dgm:t>
        <a:bodyPr/>
        <a:lstStyle/>
        <a:p>
          <a:endParaRPr lang="en-US"/>
        </a:p>
      </dgm:t>
    </dgm:pt>
    <dgm:pt modelId="{87A54F21-D069-9045-BA30-8F6533C8BCF8}" type="pres">
      <dgm:prSet presAssocID="{EF3E7038-D8F7-1640-825F-D3635C21D8FF}" presName="hierChild5" presStyleCnt="0"/>
      <dgm:spPr/>
      <dgm:t>
        <a:bodyPr/>
        <a:lstStyle/>
        <a:p>
          <a:endParaRPr lang="en-US"/>
        </a:p>
      </dgm:t>
    </dgm:pt>
    <dgm:pt modelId="{AE56544E-FE91-B04A-8794-63C534DD369A}" type="pres">
      <dgm:prSet presAssocID="{8E7A1337-0E87-374D-A66D-9F7C67E7BEB9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CE21567-BF13-F445-BA0E-8848282CC6AC}" type="pres">
      <dgm:prSet presAssocID="{A42D7451-E306-FC4D-AB68-13211E3E42A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A432580-42F8-794C-90B3-DF71740510E5}" type="pres">
      <dgm:prSet presAssocID="{A42D7451-E306-FC4D-AB68-13211E3E42A5}" presName="rootComposite" presStyleCnt="0"/>
      <dgm:spPr/>
      <dgm:t>
        <a:bodyPr/>
        <a:lstStyle/>
        <a:p>
          <a:endParaRPr lang="en-US"/>
        </a:p>
      </dgm:t>
    </dgm:pt>
    <dgm:pt modelId="{67B73C8A-AA82-9345-9917-41E137800C80}" type="pres">
      <dgm:prSet presAssocID="{A42D7451-E306-FC4D-AB68-13211E3E42A5}" presName="rootText" presStyleLbl="node2" presStyleIdx="2" presStyleCnt="3" custScaleX="104536" custScaleY="125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5180ED-29C6-6349-8CC7-96EC2426522B}" type="pres">
      <dgm:prSet presAssocID="{A42D7451-E306-FC4D-AB68-13211E3E42A5}" presName="rootConnector" presStyleLbl="node2" presStyleIdx="2" presStyleCnt="3"/>
      <dgm:spPr/>
      <dgm:t>
        <a:bodyPr/>
        <a:lstStyle/>
        <a:p>
          <a:endParaRPr lang="en-US"/>
        </a:p>
      </dgm:t>
    </dgm:pt>
    <dgm:pt modelId="{90622E31-F58D-F244-B7D6-59B75D2752E0}" type="pres">
      <dgm:prSet presAssocID="{A42D7451-E306-FC4D-AB68-13211E3E42A5}" presName="hierChild4" presStyleCnt="0"/>
      <dgm:spPr/>
      <dgm:t>
        <a:bodyPr/>
        <a:lstStyle/>
        <a:p>
          <a:endParaRPr lang="en-US"/>
        </a:p>
      </dgm:t>
    </dgm:pt>
    <dgm:pt modelId="{E68253C7-EF3B-F146-B1F6-DEBB60AFDA2B}" type="pres">
      <dgm:prSet presAssocID="{A42D7451-E306-FC4D-AB68-13211E3E42A5}" presName="hierChild5" presStyleCnt="0"/>
      <dgm:spPr/>
      <dgm:t>
        <a:bodyPr/>
        <a:lstStyle/>
        <a:p>
          <a:endParaRPr lang="en-US"/>
        </a:p>
      </dgm:t>
    </dgm:pt>
    <dgm:pt modelId="{3928EE40-100D-FE46-A216-FA4DD9597EE7}" type="pres">
      <dgm:prSet presAssocID="{D454CB59-BA01-CB47-80E0-B59F6E512369}" presName="hierChild3" presStyleCnt="0"/>
      <dgm:spPr/>
      <dgm:t>
        <a:bodyPr/>
        <a:lstStyle/>
        <a:p>
          <a:endParaRPr lang="en-US"/>
        </a:p>
      </dgm:t>
    </dgm:pt>
  </dgm:ptLst>
  <dgm:cxnLst>
    <dgm:cxn modelId="{207813E9-5607-1C40-864F-603E8B402BDC}" srcId="{247E1006-3278-CF4D-85A3-ED09ACEC4A0C}" destId="{D454CB59-BA01-CB47-80E0-B59F6E512369}" srcOrd="0" destOrd="0" parTransId="{0EB4F770-DE8E-7545-8F2B-B6A4799A62D5}" sibTransId="{9D1F09B1-9DB8-8A43-8C15-EED71FAAE997}"/>
    <dgm:cxn modelId="{3C427C54-3538-4F1A-BD2E-E9CDE459AE90}" type="presOf" srcId="{DA87B12D-C7D1-A94D-8CB3-048B79811E08}" destId="{4AD22FF2-2F7C-9E49-8ED3-A50A1DB77545}" srcOrd="0" destOrd="0" presId="urn:microsoft.com/office/officeart/2005/8/layout/orgChart1"/>
    <dgm:cxn modelId="{90B299E9-E634-4AC7-BC54-E2CB9F0B0AF2}" type="presOf" srcId="{EF3E7038-D8F7-1640-825F-D3635C21D8FF}" destId="{A50AA35C-B6B2-EF42-98B0-58A6BA16EBDC}" srcOrd="0" destOrd="0" presId="urn:microsoft.com/office/officeart/2005/8/layout/orgChart1"/>
    <dgm:cxn modelId="{D18FAF60-BE07-4E9F-81AB-B34B43D6872C}" type="presOf" srcId="{DA87B12D-C7D1-A94D-8CB3-048B79811E08}" destId="{96AD42E1-A243-3F43-B340-AE84300588C8}" srcOrd="1" destOrd="0" presId="urn:microsoft.com/office/officeart/2005/8/layout/orgChart1"/>
    <dgm:cxn modelId="{FCB72596-5703-7749-9509-1897F35E429F}" srcId="{D454CB59-BA01-CB47-80E0-B59F6E512369}" destId="{A42D7451-E306-FC4D-AB68-13211E3E42A5}" srcOrd="2" destOrd="0" parTransId="{8E7A1337-0E87-374D-A66D-9F7C67E7BEB9}" sibTransId="{8B24D5B0-6CCF-F649-AE45-13ABAE68E85E}"/>
    <dgm:cxn modelId="{06A7FE1E-2EC0-4C3B-BC73-1B6715CF156E}" type="presOf" srcId="{A42D7451-E306-FC4D-AB68-13211E3E42A5}" destId="{67B73C8A-AA82-9345-9917-41E137800C80}" srcOrd="0" destOrd="0" presId="urn:microsoft.com/office/officeart/2005/8/layout/orgChart1"/>
    <dgm:cxn modelId="{1CE1F49D-06E7-4D84-9E23-3247E26C6325}" type="presOf" srcId="{D454CB59-BA01-CB47-80E0-B59F6E512369}" destId="{AD4A358E-560F-5846-8194-27ECFFBD92CC}" srcOrd="1" destOrd="0" presId="urn:microsoft.com/office/officeart/2005/8/layout/orgChart1"/>
    <dgm:cxn modelId="{5F3556FF-6453-A447-B676-F61EFAD1AC70}" srcId="{D454CB59-BA01-CB47-80E0-B59F6E512369}" destId="{EF3E7038-D8F7-1640-825F-D3635C21D8FF}" srcOrd="1" destOrd="0" parTransId="{3ADBAFA1-ABAF-7B40-96A3-0985DC98B902}" sibTransId="{991E9094-3C54-3D4C-9EFF-ED70B4A621BF}"/>
    <dgm:cxn modelId="{DB256424-C23D-2646-A0D3-6108391B5B81}" srcId="{D454CB59-BA01-CB47-80E0-B59F6E512369}" destId="{DA87B12D-C7D1-A94D-8CB3-048B79811E08}" srcOrd="0" destOrd="0" parTransId="{F2C64F7D-1AC2-3947-BF88-51A765DF513E}" sibTransId="{BD06B318-802A-784F-A86F-BC715A058B43}"/>
    <dgm:cxn modelId="{06E45D78-4E12-4303-B6F3-CCCEB3F51F18}" type="presOf" srcId="{EF3E7038-D8F7-1640-825F-D3635C21D8FF}" destId="{C03EF490-7A1C-944B-92E0-3C9C3CA9AB80}" srcOrd="1" destOrd="0" presId="urn:microsoft.com/office/officeart/2005/8/layout/orgChart1"/>
    <dgm:cxn modelId="{B0F4231D-69D7-4C7F-9895-70687973503F}" type="presOf" srcId="{D454CB59-BA01-CB47-80E0-B59F6E512369}" destId="{09EE5C5E-DA5E-F049-8CDA-B0641DE14FE4}" srcOrd="0" destOrd="0" presId="urn:microsoft.com/office/officeart/2005/8/layout/orgChart1"/>
    <dgm:cxn modelId="{B36A9D87-FE0E-4463-AD39-A3749497D834}" type="presOf" srcId="{3ADBAFA1-ABAF-7B40-96A3-0985DC98B902}" destId="{BC31D2E2-5EE4-D64C-8049-1F5250D13A25}" srcOrd="0" destOrd="0" presId="urn:microsoft.com/office/officeart/2005/8/layout/orgChart1"/>
    <dgm:cxn modelId="{93264E7E-D420-40B4-9B49-E6DEB9C661D1}" type="presOf" srcId="{A42D7451-E306-FC4D-AB68-13211E3E42A5}" destId="{AE5180ED-29C6-6349-8CC7-96EC2426522B}" srcOrd="1" destOrd="0" presId="urn:microsoft.com/office/officeart/2005/8/layout/orgChart1"/>
    <dgm:cxn modelId="{D118A930-A699-415E-BA1A-B977DD44B01E}" type="presOf" srcId="{8E7A1337-0E87-374D-A66D-9F7C67E7BEB9}" destId="{AE56544E-FE91-B04A-8794-63C534DD369A}" srcOrd="0" destOrd="0" presId="urn:microsoft.com/office/officeart/2005/8/layout/orgChart1"/>
    <dgm:cxn modelId="{FFFBC71C-D8CA-4C68-A11A-6BAA61395A68}" type="presOf" srcId="{F2C64F7D-1AC2-3947-BF88-51A765DF513E}" destId="{C1E408B6-49A3-6148-ADA0-F752D6E169EE}" srcOrd="0" destOrd="0" presId="urn:microsoft.com/office/officeart/2005/8/layout/orgChart1"/>
    <dgm:cxn modelId="{A385B2A2-9D08-45CE-8467-555B7AEC3EB6}" type="presOf" srcId="{247E1006-3278-CF4D-85A3-ED09ACEC4A0C}" destId="{758DE109-6528-284C-9D63-4D537C91269E}" srcOrd="0" destOrd="0" presId="urn:microsoft.com/office/officeart/2005/8/layout/orgChart1"/>
    <dgm:cxn modelId="{A8AC5EC2-EDAD-4984-A6C3-7EE8F79E8EE9}" type="presParOf" srcId="{758DE109-6528-284C-9D63-4D537C91269E}" destId="{FC44B2D5-44AE-1848-A138-82D366446D09}" srcOrd="0" destOrd="0" presId="urn:microsoft.com/office/officeart/2005/8/layout/orgChart1"/>
    <dgm:cxn modelId="{A1B1AC18-56CB-4D0F-92CF-6D0BB47FF9FF}" type="presParOf" srcId="{FC44B2D5-44AE-1848-A138-82D366446D09}" destId="{3067BCBB-3C58-9D4A-B594-3E179BAF3FB7}" srcOrd="0" destOrd="0" presId="urn:microsoft.com/office/officeart/2005/8/layout/orgChart1"/>
    <dgm:cxn modelId="{601AC0D4-5C80-4DAB-BAC2-BC0ED71E17A9}" type="presParOf" srcId="{3067BCBB-3C58-9D4A-B594-3E179BAF3FB7}" destId="{09EE5C5E-DA5E-F049-8CDA-B0641DE14FE4}" srcOrd="0" destOrd="0" presId="urn:microsoft.com/office/officeart/2005/8/layout/orgChart1"/>
    <dgm:cxn modelId="{BAC7ADF2-80DB-43E7-BDAE-BE52B4877349}" type="presParOf" srcId="{3067BCBB-3C58-9D4A-B594-3E179BAF3FB7}" destId="{AD4A358E-560F-5846-8194-27ECFFBD92CC}" srcOrd="1" destOrd="0" presId="urn:microsoft.com/office/officeart/2005/8/layout/orgChart1"/>
    <dgm:cxn modelId="{FA11E676-BA1D-42AF-BA03-9ECDA37776EC}" type="presParOf" srcId="{FC44B2D5-44AE-1848-A138-82D366446D09}" destId="{DEC8DB9F-A5CA-6948-83D8-DC2CC650E811}" srcOrd="1" destOrd="0" presId="urn:microsoft.com/office/officeart/2005/8/layout/orgChart1"/>
    <dgm:cxn modelId="{D05EFA54-9D03-45B3-B610-3F8E3BEE3090}" type="presParOf" srcId="{DEC8DB9F-A5CA-6948-83D8-DC2CC650E811}" destId="{C1E408B6-49A3-6148-ADA0-F752D6E169EE}" srcOrd="0" destOrd="0" presId="urn:microsoft.com/office/officeart/2005/8/layout/orgChart1"/>
    <dgm:cxn modelId="{E6043FDE-B84B-4C9A-8471-ADCC42DE5193}" type="presParOf" srcId="{DEC8DB9F-A5CA-6948-83D8-DC2CC650E811}" destId="{3C05F27E-B52D-3640-85E5-371900694EFA}" srcOrd="1" destOrd="0" presId="urn:microsoft.com/office/officeart/2005/8/layout/orgChart1"/>
    <dgm:cxn modelId="{BC08FC99-8943-43E7-8BA5-DF0746E8C8C3}" type="presParOf" srcId="{3C05F27E-B52D-3640-85E5-371900694EFA}" destId="{8763B941-FB67-314C-9A33-6BEA66E1AF8D}" srcOrd="0" destOrd="0" presId="urn:microsoft.com/office/officeart/2005/8/layout/orgChart1"/>
    <dgm:cxn modelId="{D1B79F95-4333-4597-B59E-2B0BE031DEA3}" type="presParOf" srcId="{8763B941-FB67-314C-9A33-6BEA66E1AF8D}" destId="{4AD22FF2-2F7C-9E49-8ED3-A50A1DB77545}" srcOrd="0" destOrd="0" presId="urn:microsoft.com/office/officeart/2005/8/layout/orgChart1"/>
    <dgm:cxn modelId="{059E4BFF-957A-4CA9-A02D-34E3D6E552BA}" type="presParOf" srcId="{8763B941-FB67-314C-9A33-6BEA66E1AF8D}" destId="{96AD42E1-A243-3F43-B340-AE84300588C8}" srcOrd="1" destOrd="0" presId="urn:microsoft.com/office/officeart/2005/8/layout/orgChart1"/>
    <dgm:cxn modelId="{334E8696-4982-4CBF-B589-C0787B80C097}" type="presParOf" srcId="{3C05F27E-B52D-3640-85E5-371900694EFA}" destId="{DCAA549A-F9E9-1B4F-8E1F-EBDB3DB69651}" srcOrd="1" destOrd="0" presId="urn:microsoft.com/office/officeart/2005/8/layout/orgChart1"/>
    <dgm:cxn modelId="{F9A6759C-D87D-4F76-ADE1-F9CB8201AC38}" type="presParOf" srcId="{3C05F27E-B52D-3640-85E5-371900694EFA}" destId="{66F2FDF0-C0AC-264A-B4B8-DFCBB31FF59D}" srcOrd="2" destOrd="0" presId="urn:microsoft.com/office/officeart/2005/8/layout/orgChart1"/>
    <dgm:cxn modelId="{D272F931-9170-4C2D-B167-DB0A22533994}" type="presParOf" srcId="{DEC8DB9F-A5CA-6948-83D8-DC2CC650E811}" destId="{BC31D2E2-5EE4-D64C-8049-1F5250D13A25}" srcOrd="2" destOrd="0" presId="urn:microsoft.com/office/officeart/2005/8/layout/orgChart1"/>
    <dgm:cxn modelId="{7E73CFEE-72D4-4864-922B-404F1A91EEAB}" type="presParOf" srcId="{DEC8DB9F-A5CA-6948-83D8-DC2CC650E811}" destId="{C4D46563-8C17-884E-9B6C-5326468C8A3E}" srcOrd="3" destOrd="0" presId="urn:microsoft.com/office/officeart/2005/8/layout/orgChart1"/>
    <dgm:cxn modelId="{FACF2908-B9BC-4852-9D4F-F14C8C2F882A}" type="presParOf" srcId="{C4D46563-8C17-884E-9B6C-5326468C8A3E}" destId="{3BA5DF33-AB07-FA4B-8018-8684E9C3F9E0}" srcOrd="0" destOrd="0" presId="urn:microsoft.com/office/officeart/2005/8/layout/orgChart1"/>
    <dgm:cxn modelId="{DBD44095-E668-4C64-BB83-8EB018360605}" type="presParOf" srcId="{3BA5DF33-AB07-FA4B-8018-8684E9C3F9E0}" destId="{A50AA35C-B6B2-EF42-98B0-58A6BA16EBDC}" srcOrd="0" destOrd="0" presId="urn:microsoft.com/office/officeart/2005/8/layout/orgChart1"/>
    <dgm:cxn modelId="{4013A8D1-C087-4FF3-A1DF-431710A21E62}" type="presParOf" srcId="{3BA5DF33-AB07-FA4B-8018-8684E9C3F9E0}" destId="{C03EF490-7A1C-944B-92E0-3C9C3CA9AB80}" srcOrd="1" destOrd="0" presId="urn:microsoft.com/office/officeart/2005/8/layout/orgChart1"/>
    <dgm:cxn modelId="{98E488AC-1B44-4587-8419-C6E9CE2B1292}" type="presParOf" srcId="{C4D46563-8C17-884E-9B6C-5326468C8A3E}" destId="{8D6397BC-AA1B-9846-8270-B056982134C3}" srcOrd="1" destOrd="0" presId="urn:microsoft.com/office/officeart/2005/8/layout/orgChart1"/>
    <dgm:cxn modelId="{0E438D1A-8771-461C-90D0-1938A87B6B47}" type="presParOf" srcId="{C4D46563-8C17-884E-9B6C-5326468C8A3E}" destId="{87A54F21-D069-9045-BA30-8F6533C8BCF8}" srcOrd="2" destOrd="0" presId="urn:microsoft.com/office/officeart/2005/8/layout/orgChart1"/>
    <dgm:cxn modelId="{C222A628-F1FB-4BE6-B175-9EBC8B244A6A}" type="presParOf" srcId="{DEC8DB9F-A5CA-6948-83D8-DC2CC650E811}" destId="{AE56544E-FE91-B04A-8794-63C534DD369A}" srcOrd="4" destOrd="0" presId="urn:microsoft.com/office/officeart/2005/8/layout/orgChart1"/>
    <dgm:cxn modelId="{5EE95C49-B89A-4C96-85B6-54019AB3F980}" type="presParOf" srcId="{DEC8DB9F-A5CA-6948-83D8-DC2CC650E811}" destId="{DCE21567-BF13-F445-BA0E-8848282CC6AC}" srcOrd="5" destOrd="0" presId="urn:microsoft.com/office/officeart/2005/8/layout/orgChart1"/>
    <dgm:cxn modelId="{3D19ACEC-592F-4DBB-8DE5-4430B1836AED}" type="presParOf" srcId="{DCE21567-BF13-F445-BA0E-8848282CC6AC}" destId="{CA432580-42F8-794C-90B3-DF71740510E5}" srcOrd="0" destOrd="0" presId="urn:microsoft.com/office/officeart/2005/8/layout/orgChart1"/>
    <dgm:cxn modelId="{2A7CBCEA-0166-447C-8C38-36E91AAABFBD}" type="presParOf" srcId="{CA432580-42F8-794C-90B3-DF71740510E5}" destId="{67B73C8A-AA82-9345-9917-41E137800C80}" srcOrd="0" destOrd="0" presId="urn:microsoft.com/office/officeart/2005/8/layout/orgChart1"/>
    <dgm:cxn modelId="{1286AC33-1F1D-4BA8-8E40-66B1D47C42AC}" type="presParOf" srcId="{CA432580-42F8-794C-90B3-DF71740510E5}" destId="{AE5180ED-29C6-6349-8CC7-96EC2426522B}" srcOrd="1" destOrd="0" presId="urn:microsoft.com/office/officeart/2005/8/layout/orgChart1"/>
    <dgm:cxn modelId="{D09CDF04-D62A-4204-B9FB-1A0F4EEF89AF}" type="presParOf" srcId="{DCE21567-BF13-F445-BA0E-8848282CC6AC}" destId="{90622E31-F58D-F244-B7D6-59B75D2752E0}" srcOrd="1" destOrd="0" presId="urn:microsoft.com/office/officeart/2005/8/layout/orgChart1"/>
    <dgm:cxn modelId="{824A0237-BD76-4F7B-8186-7BEE2730F431}" type="presParOf" srcId="{DCE21567-BF13-F445-BA0E-8848282CC6AC}" destId="{E68253C7-EF3B-F146-B1F6-DEBB60AFDA2B}" srcOrd="2" destOrd="0" presId="urn:microsoft.com/office/officeart/2005/8/layout/orgChart1"/>
    <dgm:cxn modelId="{3F47E88A-12D4-4361-8792-9EEBB5D3DC30}" type="presParOf" srcId="{FC44B2D5-44AE-1848-A138-82D366446D09}" destId="{3928EE40-100D-FE46-A216-FA4DD9597E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C3C4BC-1B35-462C-A3C4-B0F002DA92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65E260C-C4B8-4C43-B3A6-E36D198062FC}">
      <dgm:prSet phldrT="[Text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US" dirty="0" smtClean="0"/>
            <a:t>CHW Workforce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Left side of Venn diagram of Community Health Workers workforce and HIV/AIDS "/>
        </a:ext>
      </dgm:extLst>
    </dgm:pt>
    <dgm:pt modelId="{793516C1-12B5-4E51-B0EE-CB7D21FC7133}" type="parTrans" cxnId="{AC64ED48-EEB5-4C42-A9E0-435C79EE9A09}">
      <dgm:prSet/>
      <dgm:spPr/>
      <dgm:t>
        <a:bodyPr/>
        <a:lstStyle/>
        <a:p>
          <a:endParaRPr lang="en-US"/>
        </a:p>
      </dgm:t>
    </dgm:pt>
    <dgm:pt modelId="{46859B7B-5D19-4BC2-B7C8-DC037FA68C7D}" type="sibTrans" cxnId="{AC64ED48-EEB5-4C42-A9E0-435C79EE9A09}">
      <dgm:prSet/>
      <dgm:spPr/>
      <dgm:t>
        <a:bodyPr/>
        <a:lstStyle/>
        <a:p>
          <a:endParaRPr lang="en-US"/>
        </a:p>
      </dgm:t>
    </dgm:pt>
    <dgm:pt modelId="{32FD5605-6E45-4C19-99F2-0B5DFC28BF55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dirty="0" smtClean="0"/>
            <a:t>HIV/AIDS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Right side of Venn diagram of Commuity Health Workers workforce and HIV/AIDS "/>
        </a:ext>
      </dgm:extLst>
    </dgm:pt>
    <dgm:pt modelId="{4B1F2D74-BAF8-4F3D-B5B9-AED53723A756}" type="parTrans" cxnId="{5703D500-3093-4A2E-A0C8-92AC1D12812C}">
      <dgm:prSet/>
      <dgm:spPr/>
      <dgm:t>
        <a:bodyPr/>
        <a:lstStyle/>
        <a:p>
          <a:endParaRPr lang="en-US"/>
        </a:p>
      </dgm:t>
    </dgm:pt>
    <dgm:pt modelId="{BD34B6EF-6A15-47C1-B7D8-3FC7B17301C5}" type="sibTrans" cxnId="{5703D500-3093-4A2E-A0C8-92AC1D12812C}">
      <dgm:prSet/>
      <dgm:spPr/>
      <dgm:t>
        <a:bodyPr/>
        <a:lstStyle/>
        <a:p>
          <a:endParaRPr lang="en-US"/>
        </a:p>
      </dgm:t>
    </dgm:pt>
    <dgm:pt modelId="{0E60B986-E8FF-4828-814A-6BBA57377C56}" type="pres">
      <dgm:prSet presAssocID="{AFC3C4BC-1B35-462C-A3C4-B0F002DA92A0}" presName="compositeShape" presStyleCnt="0">
        <dgm:presLayoutVars>
          <dgm:chMax val="7"/>
          <dgm:dir/>
          <dgm:resizeHandles val="exact"/>
        </dgm:presLayoutVars>
      </dgm:prSet>
      <dgm:spPr/>
    </dgm:pt>
    <dgm:pt modelId="{9576BEA0-CB9D-4114-B6BD-67993DDD767A}" type="pres">
      <dgm:prSet presAssocID="{965E260C-C4B8-4C43-B3A6-E36D198062FC}" presName="circ1" presStyleLbl="vennNode1" presStyleIdx="0" presStyleCnt="2"/>
      <dgm:spPr/>
      <dgm:t>
        <a:bodyPr/>
        <a:lstStyle/>
        <a:p>
          <a:endParaRPr lang="en-US"/>
        </a:p>
      </dgm:t>
    </dgm:pt>
    <dgm:pt modelId="{3EB53559-0B79-42D0-B17E-8CCC7A840F90}" type="pres">
      <dgm:prSet presAssocID="{965E260C-C4B8-4C43-B3A6-E36D198062F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21F8F-E70F-4C2F-91FE-BF984A93FEFA}" type="pres">
      <dgm:prSet presAssocID="{32FD5605-6E45-4C19-99F2-0B5DFC28BF55}" presName="circ2" presStyleLbl="vennNode1" presStyleIdx="1" presStyleCnt="2"/>
      <dgm:spPr/>
      <dgm:t>
        <a:bodyPr/>
        <a:lstStyle/>
        <a:p>
          <a:endParaRPr lang="en-US"/>
        </a:p>
      </dgm:t>
    </dgm:pt>
    <dgm:pt modelId="{F4051A59-256F-4BDC-8D5A-FE2F5556B57F}" type="pres">
      <dgm:prSet presAssocID="{32FD5605-6E45-4C19-99F2-0B5DFC28BF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F84159-66BB-43B0-9679-49DE2D0A8231}" type="presOf" srcId="{32FD5605-6E45-4C19-99F2-0B5DFC28BF55}" destId="{D2B21F8F-E70F-4C2F-91FE-BF984A93FEFA}" srcOrd="0" destOrd="0" presId="urn:microsoft.com/office/officeart/2005/8/layout/venn1"/>
    <dgm:cxn modelId="{AC64ED48-EEB5-4C42-A9E0-435C79EE9A09}" srcId="{AFC3C4BC-1B35-462C-A3C4-B0F002DA92A0}" destId="{965E260C-C4B8-4C43-B3A6-E36D198062FC}" srcOrd="0" destOrd="0" parTransId="{793516C1-12B5-4E51-B0EE-CB7D21FC7133}" sibTransId="{46859B7B-5D19-4BC2-B7C8-DC037FA68C7D}"/>
    <dgm:cxn modelId="{FB59F2D7-B51C-463A-9318-DC1B4B92743F}" type="presOf" srcId="{965E260C-C4B8-4C43-B3A6-E36D198062FC}" destId="{3EB53559-0B79-42D0-B17E-8CCC7A840F90}" srcOrd="1" destOrd="0" presId="urn:microsoft.com/office/officeart/2005/8/layout/venn1"/>
    <dgm:cxn modelId="{64E72989-470B-477B-8DDE-AC9D04DF88E8}" type="presOf" srcId="{965E260C-C4B8-4C43-B3A6-E36D198062FC}" destId="{9576BEA0-CB9D-4114-B6BD-67993DDD767A}" srcOrd="0" destOrd="0" presId="urn:microsoft.com/office/officeart/2005/8/layout/venn1"/>
    <dgm:cxn modelId="{51B41855-0C1C-42C5-82CF-910A7A245C2D}" type="presOf" srcId="{AFC3C4BC-1B35-462C-A3C4-B0F002DA92A0}" destId="{0E60B986-E8FF-4828-814A-6BBA57377C56}" srcOrd="0" destOrd="0" presId="urn:microsoft.com/office/officeart/2005/8/layout/venn1"/>
    <dgm:cxn modelId="{5703D500-3093-4A2E-A0C8-92AC1D12812C}" srcId="{AFC3C4BC-1B35-462C-A3C4-B0F002DA92A0}" destId="{32FD5605-6E45-4C19-99F2-0B5DFC28BF55}" srcOrd="1" destOrd="0" parTransId="{4B1F2D74-BAF8-4F3D-B5B9-AED53723A756}" sibTransId="{BD34B6EF-6A15-47C1-B7D8-3FC7B17301C5}"/>
    <dgm:cxn modelId="{265532AF-518E-4D5C-883F-491FA1DA99A5}" type="presOf" srcId="{32FD5605-6E45-4C19-99F2-0B5DFC28BF55}" destId="{F4051A59-256F-4BDC-8D5A-FE2F5556B57F}" srcOrd="1" destOrd="0" presId="urn:microsoft.com/office/officeart/2005/8/layout/venn1"/>
    <dgm:cxn modelId="{A15B1C26-B76A-45F8-9105-F3EB85C3FC60}" type="presParOf" srcId="{0E60B986-E8FF-4828-814A-6BBA57377C56}" destId="{9576BEA0-CB9D-4114-B6BD-67993DDD767A}" srcOrd="0" destOrd="0" presId="urn:microsoft.com/office/officeart/2005/8/layout/venn1"/>
    <dgm:cxn modelId="{37EA662E-7F43-41D1-89F8-09098200426D}" type="presParOf" srcId="{0E60B986-E8FF-4828-814A-6BBA57377C56}" destId="{3EB53559-0B79-42D0-B17E-8CCC7A840F90}" srcOrd="1" destOrd="0" presId="urn:microsoft.com/office/officeart/2005/8/layout/venn1"/>
    <dgm:cxn modelId="{3349CC48-E2E1-450D-8BFF-7E209120D244}" type="presParOf" srcId="{0E60B986-E8FF-4828-814A-6BBA57377C56}" destId="{D2B21F8F-E70F-4C2F-91FE-BF984A93FEFA}" srcOrd="2" destOrd="0" presId="urn:microsoft.com/office/officeart/2005/8/layout/venn1"/>
    <dgm:cxn modelId="{120211F5-C56B-4980-B696-792726DA777E}" type="presParOf" srcId="{0E60B986-E8FF-4828-814A-6BBA57377C56}" destId="{F4051A59-256F-4BDC-8D5A-FE2F5556B57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63E715-EFF7-4B1A-A122-B8C3CE0F50E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DD89FC-E2FF-449D-96B8-DCFAE0334F1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Client</a:t>
          </a:r>
          <a:endParaRPr lang="en-US" dirty="0"/>
        </a:p>
      </dgm:t>
    </dgm:pt>
    <dgm:pt modelId="{F5AA6497-4AD2-4179-BA90-22BC33141CEC}" type="parTrans" cxnId="{58515A75-598D-4701-8DDD-8474E9D96880}">
      <dgm:prSet/>
      <dgm:spPr/>
      <dgm:t>
        <a:bodyPr/>
        <a:lstStyle/>
        <a:p>
          <a:endParaRPr lang="en-US"/>
        </a:p>
      </dgm:t>
    </dgm:pt>
    <dgm:pt modelId="{083FF7CF-E0B1-4018-B7FD-64743E53826D}" type="sibTrans" cxnId="{58515A75-598D-4701-8DDD-8474E9D96880}">
      <dgm:prSet/>
      <dgm:spPr/>
      <dgm:t>
        <a:bodyPr/>
        <a:lstStyle/>
        <a:p>
          <a:endParaRPr lang="en-US"/>
        </a:p>
      </dgm:t>
    </dgm:pt>
    <dgm:pt modelId="{34FAD1E2-0628-4C68-97C3-810346C93ED6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dirty="0" smtClean="0"/>
            <a:t>Provider</a:t>
          </a:r>
          <a:endParaRPr lang="en-US" sz="1400" dirty="0"/>
        </a:p>
      </dgm:t>
    </dgm:pt>
    <dgm:pt modelId="{ED182355-9C40-4C4F-B92C-87ACB357FFD3}" type="parTrans" cxnId="{18AD73C6-21E1-4D0C-88D7-BD367C21E420}">
      <dgm:prSet/>
      <dgm:spPr/>
      <dgm:t>
        <a:bodyPr/>
        <a:lstStyle/>
        <a:p>
          <a:endParaRPr lang="en-US"/>
        </a:p>
      </dgm:t>
    </dgm:pt>
    <dgm:pt modelId="{E23455DD-FC17-4BA6-9FA0-69AAE2F0078A}" type="sibTrans" cxnId="{18AD73C6-21E1-4D0C-88D7-BD367C21E420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/>
        </a:p>
      </dgm:t>
    </dgm:pt>
    <dgm:pt modelId="{E5394F24-BB8D-4187-8643-DB714A782B5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MCM</a:t>
          </a:r>
          <a:endParaRPr lang="en-US" dirty="0"/>
        </a:p>
      </dgm:t>
    </dgm:pt>
    <dgm:pt modelId="{CA9ACA51-BEEC-4EF8-9A0C-5324A5A1F800}" type="parTrans" cxnId="{1E3AC5EC-C68C-4E7F-8710-C4DBF3E7A1FB}">
      <dgm:prSet/>
      <dgm:spPr/>
      <dgm:t>
        <a:bodyPr/>
        <a:lstStyle/>
        <a:p>
          <a:endParaRPr lang="en-US"/>
        </a:p>
      </dgm:t>
    </dgm:pt>
    <dgm:pt modelId="{44CFAB96-75D4-447B-B053-8339155BF0E1}" type="sibTrans" cxnId="{1E3AC5EC-C68C-4E7F-8710-C4DBF3E7A1FB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/>
        </a:p>
      </dgm:t>
    </dgm:pt>
    <dgm:pt modelId="{F1D74677-8B2B-4517-AF7F-1CB96747C86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CHW</a:t>
          </a:r>
          <a:endParaRPr lang="en-US" dirty="0"/>
        </a:p>
      </dgm:t>
    </dgm:pt>
    <dgm:pt modelId="{2D66BAFD-72BC-47EA-893F-63179D8FD2BE}" type="parTrans" cxnId="{03C38366-3BF0-4FCD-9901-764CBA6368E3}">
      <dgm:prSet/>
      <dgm:spPr/>
      <dgm:t>
        <a:bodyPr/>
        <a:lstStyle/>
        <a:p>
          <a:endParaRPr lang="en-US"/>
        </a:p>
      </dgm:t>
    </dgm:pt>
    <dgm:pt modelId="{DDA04BD7-A3B0-469D-B650-12963E26BFD6}" type="sibTrans" cxnId="{03C38366-3BF0-4FCD-9901-764CBA6368E3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/>
        </a:p>
      </dgm:t>
    </dgm:pt>
    <dgm:pt modelId="{FC815AA0-9ED8-402D-9428-55C712071576}" type="pres">
      <dgm:prSet presAssocID="{3563E715-EFF7-4B1A-A122-B8C3CE0F50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7A97A2-F7A0-4EF1-ACA8-1B9D9EF36E76}" type="pres">
      <dgm:prSet presAssocID="{17DD89FC-E2FF-449D-96B8-DCFAE0334F18}" presName="centerShape" presStyleLbl="node0" presStyleIdx="0" presStyleCnt="1"/>
      <dgm:spPr/>
      <dgm:t>
        <a:bodyPr/>
        <a:lstStyle/>
        <a:p>
          <a:endParaRPr lang="en-US"/>
        </a:p>
      </dgm:t>
    </dgm:pt>
    <dgm:pt modelId="{A47A42CE-D0F7-4051-9EAE-1C4EE8343B2C}" type="pres">
      <dgm:prSet presAssocID="{34FAD1E2-0628-4C68-97C3-810346C93ED6}" presName="node" presStyleLbl="node1" presStyleIdx="0" presStyleCnt="3" custScaleX="128150" custScaleY="106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9647B-9D66-4558-9438-4DAC48D28BB5}" type="pres">
      <dgm:prSet presAssocID="{34FAD1E2-0628-4C68-97C3-810346C93ED6}" presName="dummy" presStyleCnt="0"/>
      <dgm:spPr/>
    </dgm:pt>
    <dgm:pt modelId="{F0C426FC-692C-41CD-9C7D-EF76625DAE19}" type="pres">
      <dgm:prSet presAssocID="{E23455DD-FC17-4BA6-9FA0-69AAE2F0078A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ADD7F41-BF10-47EB-8B89-8EF584E72E5B}" type="pres">
      <dgm:prSet presAssocID="{E5394F24-BB8D-4187-8643-DB714A782B5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ED551-A271-4D91-A18C-BA3932D22A22}" type="pres">
      <dgm:prSet presAssocID="{E5394F24-BB8D-4187-8643-DB714A782B59}" presName="dummy" presStyleCnt="0"/>
      <dgm:spPr/>
    </dgm:pt>
    <dgm:pt modelId="{EC73BF40-3949-4BC2-A332-8808ADCA970C}" type="pres">
      <dgm:prSet presAssocID="{44CFAB96-75D4-447B-B053-8339155BF0E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CC116A9-7EDA-4986-B4AF-DEEEA644D89B}" type="pres">
      <dgm:prSet presAssocID="{F1D74677-8B2B-4517-AF7F-1CB96747C8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055CF-973B-456B-9437-A92314B9B21A}" type="pres">
      <dgm:prSet presAssocID="{F1D74677-8B2B-4517-AF7F-1CB96747C865}" presName="dummy" presStyleCnt="0"/>
      <dgm:spPr/>
    </dgm:pt>
    <dgm:pt modelId="{EBD42175-D63E-4A49-B8D1-3D3A9D1AFDCB}" type="pres">
      <dgm:prSet presAssocID="{DDA04BD7-A3B0-469D-B650-12963E26BFD6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E3AC5EC-C68C-4E7F-8710-C4DBF3E7A1FB}" srcId="{17DD89FC-E2FF-449D-96B8-DCFAE0334F18}" destId="{E5394F24-BB8D-4187-8643-DB714A782B59}" srcOrd="1" destOrd="0" parTransId="{CA9ACA51-BEEC-4EF8-9A0C-5324A5A1F800}" sibTransId="{44CFAB96-75D4-447B-B053-8339155BF0E1}"/>
    <dgm:cxn modelId="{CAAC21E8-4D92-463A-9372-2C6F8C5E4581}" type="presOf" srcId="{E5394F24-BB8D-4187-8643-DB714A782B59}" destId="{7ADD7F41-BF10-47EB-8B89-8EF584E72E5B}" srcOrd="0" destOrd="0" presId="urn:microsoft.com/office/officeart/2005/8/layout/radial6"/>
    <dgm:cxn modelId="{05AD37D2-0C45-4638-BD31-F742EE121773}" type="presOf" srcId="{3563E715-EFF7-4B1A-A122-B8C3CE0F50E8}" destId="{FC815AA0-9ED8-402D-9428-55C712071576}" srcOrd="0" destOrd="0" presId="urn:microsoft.com/office/officeart/2005/8/layout/radial6"/>
    <dgm:cxn modelId="{58515A75-598D-4701-8DDD-8474E9D96880}" srcId="{3563E715-EFF7-4B1A-A122-B8C3CE0F50E8}" destId="{17DD89FC-E2FF-449D-96B8-DCFAE0334F18}" srcOrd="0" destOrd="0" parTransId="{F5AA6497-4AD2-4179-BA90-22BC33141CEC}" sibTransId="{083FF7CF-E0B1-4018-B7FD-64743E53826D}"/>
    <dgm:cxn modelId="{F41AB583-5484-4E84-945D-23D6DAE7F1C9}" type="presOf" srcId="{44CFAB96-75D4-447B-B053-8339155BF0E1}" destId="{EC73BF40-3949-4BC2-A332-8808ADCA970C}" srcOrd="0" destOrd="0" presId="urn:microsoft.com/office/officeart/2005/8/layout/radial6"/>
    <dgm:cxn modelId="{F41129ED-339F-41AD-8B02-F001FE9253A1}" type="presOf" srcId="{DDA04BD7-A3B0-469D-B650-12963E26BFD6}" destId="{EBD42175-D63E-4A49-B8D1-3D3A9D1AFDCB}" srcOrd="0" destOrd="0" presId="urn:microsoft.com/office/officeart/2005/8/layout/radial6"/>
    <dgm:cxn modelId="{03C38366-3BF0-4FCD-9901-764CBA6368E3}" srcId="{17DD89FC-E2FF-449D-96B8-DCFAE0334F18}" destId="{F1D74677-8B2B-4517-AF7F-1CB96747C865}" srcOrd="2" destOrd="0" parTransId="{2D66BAFD-72BC-47EA-893F-63179D8FD2BE}" sibTransId="{DDA04BD7-A3B0-469D-B650-12963E26BFD6}"/>
    <dgm:cxn modelId="{DDEACD82-F480-4D9A-9A26-10AA553A75A8}" type="presOf" srcId="{17DD89FC-E2FF-449D-96B8-DCFAE0334F18}" destId="{507A97A2-F7A0-4EF1-ACA8-1B9D9EF36E76}" srcOrd="0" destOrd="0" presId="urn:microsoft.com/office/officeart/2005/8/layout/radial6"/>
    <dgm:cxn modelId="{18AD73C6-21E1-4D0C-88D7-BD367C21E420}" srcId="{17DD89FC-E2FF-449D-96B8-DCFAE0334F18}" destId="{34FAD1E2-0628-4C68-97C3-810346C93ED6}" srcOrd="0" destOrd="0" parTransId="{ED182355-9C40-4C4F-B92C-87ACB357FFD3}" sibTransId="{E23455DD-FC17-4BA6-9FA0-69AAE2F0078A}"/>
    <dgm:cxn modelId="{CD50D051-647E-4580-9D91-D94760B30023}" type="presOf" srcId="{E23455DD-FC17-4BA6-9FA0-69AAE2F0078A}" destId="{F0C426FC-692C-41CD-9C7D-EF76625DAE19}" srcOrd="0" destOrd="0" presId="urn:microsoft.com/office/officeart/2005/8/layout/radial6"/>
    <dgm:cxn modelId="{7FE751B6-BC9A-4EED-9C59-8A078C25E85C}" type="presOf" srcId="{F1D74677-8B2B-4517-AF7F-1CB96747C865}" destId="{1CC116A9-7EDA-4986-B4AF-DEEEA644D89B}" srcOrd="0" destOrd="0" presId="urn:microsoft.com/office/officeart/2005/8/layout/radial6"/>
    <dgm:cxn modelId="{515855D5-B4E4-4FCE-A880-7C15807B5C3A}" type="presOf" srcId="{34FAD1E2-0628-4C68-97C3-810346C93ED6}" destId="{A47A42CE-D0F7-4051-9EAE-1C4EE8343B2C}" srcOrd="0" destOrd="0" presId="urn:microsoft.com/office/officeart/2005/8/layout/radial6"/>
    <dgm:cxn modelId="{42952F4F-9F02-4DAD-B728-0D0031434AF9}" type="presParOf" srcId="{FC815AA0-9ED8-402D-9428-55C712071576}" destId="{507A97A2-F7A0-4EF1-ACA8-1B9D9EF36E76}" srcOrd="0" destOrd="0" presId="urn:microsoft.com/office/officeart/2005/8/layout/radial6"/>
    <dgm:cxn modelId="{58E4007E-BE5F-4B22-9882-629CFE0A74ED}" type="presParOf" srcId="{FC815AA0-9ED8-402D-9428-55C712071576}" destId="{A47A42CE-D0F7-4051-9EAE-1C4EE8343B2C}" srcOrd="1" destOrd="0" presId="urn:microsoft.com/office/officeart/2005/8/layout/radial6"/>
    <dgm:cxn modelId="{577857C6-68BF-4FCE-ACD9-6C39622CA2EE}" type="presParOf" srcId="{FC815AA0-9ED8-402D-9428-55C712071576}" destId="{6439647B-9D66-4558-9438-4DAC48D28BB5}" srcOrd="2" destOrd="0" presId="urn:microsoft.com/office/officeart/2005/8/layout/radial6"/>
    <dgm:cxn modelId="{B64AE079-581D-400D-A625-A3BDCA950ADE}" type="presParOf" srcId="{FC815AA0-9ED8-402D-9428-55C712071576}" destId="{F0C426FC-692C-41CD-9C7D-EF76625DAE19}" srcOrd="3" destOrd="0" presId="urn:microsoft.com/office/officeart/2005/8/layout/radial6"/>
    <dgm:cxn modelId="{25C16498-75FA-4324-9E08-82B0F49EDE60}" type="presParOf" srcId="{FC815AA0-9ED8-402D-9428-55C712071576}" destId="{7ADD7F41-BF10-47EB-8B89-8EF584E72E5B}" srcOrd="4" destOrd="0" presId="urn:microsoft.com/office/officeart/2005/8/layout/radial6"/>
    <dgm:cxn modelId="{D329C624-2E49-4D5B-9F83-4FC777CB6193}" type="presParOf" srcId="{FC815AA0-9ED8-402D-9428-55C712071576}" destId="{BEDED551-A271-4D91-A18C-BA3932D22A22}" srcOrd="5" destOrd="0" presId="urn:microsoft.com/office/officeart/2005/8/layout/radial6"/>
    <dgm:cxn modelId="{1E35D33A-D71F-403B-9FB9-3E8E164FE67F}" type="presParOf" srcId="{FC815AA0-9ED8-402D-9428-55C712071576}" destId="{EC73BF40-3949-4BC2-A332-8808ADCA970C}" srcOrd="6" destOrd="0" presId="urn:microsoft.com/office/officeart/2005/8/layout/radial6"/>
    <dgm:cxn modelId="{CEB75CE7-DFB8-48C0-8E01-47B071B57369}" type="presParOf" srcId="{FC815AA0-9ED8-402D-9428-55C712071576}" destId="{1CC116A9-7EDA-4986-B4AF-DEEEA644D89B}" srcOrd="7" destOrd="0" presId="urn:microsoft.com/office/officeart/2005/8/layout/radial6"/>
    <dgm:cxn modelId="{4177EBAF-7D02-4E9A-9D5A-4DC801FD260C}" type="presParOf" srcId="{FC815AA0-9ED8-402D-9428-55C712071576}" destId="{740055CF-973B-456B-9437-A92314B9B21A}" srcOrd="8" destOrd="0" presId="urn:microsoft.com/office/officeart/2005/8/layout/radial6"/>
    <dgm:cxn modelId="{8C184EED-8438-4863-BBE9-282DFE721B17}" type="presParOf" srcId="{FC815AA0-9ED8-402D-9428-55C712071576}" destId="{EBD42175-D63E-4A49-B8D1-3D3A9D1AFDC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943412-0117-44A2-857B-B039E565755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A01E8B-D479-49B7-841F-A3E626555C8D}">
      <dgm:prSet phldrT="[Text]"/>
      <dgm:spPr/>
      <dgm:t>
        <a:bodyPr/>
        <a:lstStyle/>
        <a:p>
          <a:r>
            <a:rPr lang="en-US" dirty="0" smtClean="0">
              <a:latin typeface="Garamond" panose="02020404030301010803" pitchFamily="18" charset="0"/>
            </a:rPr>
            <a:t>CHW</a:t>
          </a:r>
          <a:endParaRPr lang="en-US" dirty="0">
            <a:latin typeface="Garamond" panose="02020404030301010803" pitchFamily="18" charset="0"/>
          </a:endParaRPr>
        </a:p>
      </dgm:t>
    </dgm:pt>
    <dgm:pt modelId="{3D019249-4E5D-4D77-97F1-8EC9FE193D47}" type="parTrans" cxnId="{63EE5183-71FC-4A4B-85A7-B9CE5B3085F7}">
      <dgm:prSet/>
      <dgm:spPr/>
      <dgm:t>
        <a:bodyPr/>
        <a:lstStyle/>
        <a:p>
          <a:endParaRPr lang="en-US"/>
        </a:p>
      </dgm:t>
    </dgm:pt>
    <dgm:pt modelId="{0745844A-3476-4803-B2D4-723C268692C4}" type="sibTrans" cxnId="{63EE5183-71FC-4A4B-85A7-B9CE5B3085F7}">
      <dgm:prSet/>
      <dgm:spPr/>
      <dgm:t>
        <a:bodyPr/>
        <a:lstStyle/>
        <a:p>
          <a:endParaRPr lang="en-US"/>
        </a:p>
      </dgm:t>
    </dgm:pt>
    <dgm:pt modelId="{5169CF9C-88E9-493B-92B5-B36A5387D65A}">
      <dgm:prSet phldrT="[Text]"/>
      <dgm:spPr/>
      <dgm:t>
        <a:bodyPr/>
        <a:lstStyle/>
        <a:p>
          <a:r>
            <a:rPr lang="en-US" dirty="0" smtClean="0">
              <a:latin typeface="Garamond" panose="02020404030301010803" pitchFamily="18" charset="0"/>
            </a:rPr>
            <a:t>Case Managers</a:t>
          </a:r>
          <a:endParaRPr lang="en-US" dirty="0">
            <a:latin typeface="Garamond" panose="02020404030301010803" pitchFamily="18" charset="0"/>
          </a:endParaRPr>
        </a:p>
      </dgm:t>
    </dgm:pt>
    <dgm:pt modelId="{4F06F5AF-E61B-4680-ADCD-4FFAA4BB773B}" type="parTrans" cxnId="{69EE0C74-FA0A-409B-B7C5-C530B1BCB9BB}">
      <dgm:prSet/>
      <dgm:spPr/>
      <dgm:t>
        <a:bodyPr/>
        <a:lstStyle/>
        <a:p>
          <a:endParaRPr lang="en-US"/>
        </a:p>
      </dgm:t>
    </dgm:pt>
    <dgm:pt modelId="{154CEFCE-F99C-472B-806C-AD213B834AAD}" type="sibTrans" cxnId="{69EE0C74-FA0A-409B-B7C5-C530B1BCB9BB}">
      <dgm:prSet/>
      <dgm:spPr/>
      <dgm:t>
        <a:bodyPr/>
        <a:lstStyle/>
        <a:p>
          <a:endParaRPr lang="en-US"/>
        </a:p>
      </dgm:t>
    </dgm:pt>
    <dgm:pt modelId="{E1A1054C-F70C-494A-9616-BB5B10A90D5F}">
      <dgm:prSet/>
      <dgm:spPr/>
      <dgm:t>
        <a:bodyPr/>
        <a:lstStyle/>
        <a:p>
          <a:r>
            <a:rPr lang="en-US" dirty="0" smtClean="0">
              <a:latin typeface="Garamond" panose="02020404030301010803" pitchFamily="18" charset="0"/>
            </a:rPr>
            <a:t>Service Linkage Workers</a:t>
          </a:r>
          <a:endParaRPr lang="en-US" dirty="0">
            <a:latin typeface="Garamond" panose="02020404030301010803" pitchFamily="18" charset="0"/>
          </a:endParaRPr>
        </a:p>
      </dgm:t>
    </dgm:pt>
    <dgm:pt modelId="{53E58BFB-2EF5-478C-8CEE-24742A4E9C96}" type="parTrans" cxnId="{6A05E66E-C60F-42A7-A18F-9B8E345D05FA}">
      <dgm:prSet/>
      <dgm:spPr/>
      <dgm:t>
        <a:bodyPr/>
        <a:lstStyle/>
        <a:p>
          <a:endParaRPr lang="en-US"/>
        </a:p>
      </dgm:t>
    </dgm:pt>
    <dgm:pt modelId="{5AF6BCD2-45E5-40C6-BFB1-95F3B7661675}" type="sibTrans" cxnId="{6A05E66E-C60F-42A7-A18F-9B8E345D05FA}">
      <dgm:prSet/>
      <dgm:spPr/>
      <dgm:t>
        <a:bodyPr/>
        <a:lstStyle/>
        <a:p>
          <a:endParaRPr lang="en-US"/>
        </a:p>
      </dgm:t>
    </dgm:pt>
    <dgm:pt modelId="{74C0DD30-4E97-4ABA-AE1F-E015956063C5}">
      <dgm:prSet/>
      <dgm:spPr/>
      <dgm:t>
        <a:bodyPr/>
        <a:lstStyle/>
        <a:p>
          <a:r>
            <a:rPr lang="en-US" dirty="0" err="1" smtClean="0">
              <a:latin typeface="Garamond" panose="02020404030301010803" pitchFamily="18" charset="0"/>
            </a:rPr>
            <a:t>mSociety</a:t>
          </a:r>
          <a:endParaRPr lang="en-US" dirty="0">
            <a:latin typeface="Garamond" panose="02020404030301010803" pitchFamily="18" charset="0"/>
          </a:endParaRPr>
        </a:p>
      </dgm:t>
    </dgm:pt>
    <dgm:pt modelId="{1B734334-9E78-41F2-8CB9-E77F2CBF541A}" type="parTrans" cxnId="{4AB1CE5E-1EC8-4A5B-9525-D5985914F8DD}">
      <dgm:prSet/>
      <dgm:spPr/>
      <dgm:t>
        <a:bodyPr/>
        <a:lstStyle/>
        <a:p>
          <a:endParaRPr lang="en-US"/>
        </a:p>
      </dgm:t>
    </dgm:pt>
    <dgm:pt modelId="{6F376021-B225-4FD2-BD6A-EE2EB0222B0A}" type="sibTrans" cxnId="{4AB1CE5E-1EC8-4A5B-9525-D5985914F8DD}">
      <dgm:prSet/>
      <dgm:spPr/>
      <dgm:t>
        <a:bodyPr/>
        <a:lstStyle/>
        <a:p>
          <a:endParaRPr lang="en-US"/>
        </a:p>
      </dgm:t>
    </dgm:pt>
    <dgm:pt modelId="{5DD6509E-5EC4-46D4-8806-343B4D6D3E1A}">
      <dgm:prSet/>
      <dgm:spPr/>
      <dgm:t>
        <a:bodyPr/>
        <a:lstStyle/>
        <a:p>
          <a:r>
            <a:rPr lang="en-US" dirty="0" smtClean="0">
              <a:latin typeface="Garamond" panose="02020404030301010803" pitchFamily="18" charset="0"/>
            </a:rPr>
            <a:t>Other CHWs</a:t>
          </a:r>
          <a:endParaRPr lang="en-US" dirty="0">
            <a:latin typeface="Garamond" panose="02020404030301010803" pitchFamily="18" charset="0"/>
          </a:endParaRPr>
        </a:p>
      </dgm:t>
    </dgm:pt>
    <dgm:pt modelId="{0425C40B-B61E-454C-935B-4C742E78D1F4}" type="parTrans" cxnId="{280CE202-2416-4EFD-822F-F7211A4E0C9B}">
      <dgm:prSet/>
      <dgm:spPr/>
      <dgm:t>
        <a:bodyPr/>
        <a:lstStyle/>
        <a:p>
          <a:endParaRPr lang="en-US"/>
        </a:p>
      </dgm:t>
    </dgm:pt>
    <dgm:pt modelId="{D52E64B0-4EBB-498A-9037-F7C7E4B2BC22}" type="sibTrans" cxnId="{280CE202-2416-4EFD-822F-F7211A4E0C9B}">
      <dgm:prSet/>
      <dgm:spPr/>
      <dgm:t>
        <a:bodyPr/>
        <a:lstStyle/>
        <a:p>
          <a:endParaRPr lang="en-US"/>
        </a:p>
      </dgm:t>
    </dgm:pt>
    <dgm:pt modelId="{6BCF7BED-F550-4507-B302-20B6867BAFAD}">
      <dgm:prSet/>
      <dgm:spPr/>
      <dgm:t>
        <a:bodyPr/>
        <a:lstStyle/>
        <a:p>
          <a:r>
            <a:rPr lang="en-US" dirty="0" smtClean="0">
              <a:latin typeface="Garamond" panose="02020404030301010803" pitchFamily="18" charset="0"/>
            </a:rPr>
            <a:t>EMR</a:t>
          </a:r>
          <a:endParaRPr lang="en-US" dirty="0">
            <a:latin typeface="Garamond" panose="02020404030301010803" pitchFamily="18" charset="0"/>
          </a:endParaRPr>
        </a:p>
      </dgm:t>
    </dgm:pt>
    <dgm:pt modelId="{2F7C8194-0CA4-4179-B839-35B45562D846}" type="parTrans" cxnId="{54B0F1AD-EEAD-419E-9AB5-0DCC6465803E}">
      <dgm:prSet/>
      <dgm:spPr/>
      <dgm:t>
        <a:bodyPr/>
        <a:lstStyle/>
        <a:p>
          <a:endParaRPr lang="en-US"/>
        </a:p>
      </dgm:t>
    </dgm:pt>
    <dgm:pt modelId="{986AE77F-4E8D-4713-8BEA-03AA324853FC}" type="sibTrans" cxnId="{54B0F1AD-EEAD-419E-9AB5-0DCC6465803E}">
      <dgm:prSet/>
      <dgm:spPr/>
      <dgm:t>
        <a:bodyPr/>
        <a:lstStyle/>
        <a:p>
          <a:endParaRPr lang="en-US"/>
        </a:p>
      </dgm:t>
    </dgm:pt>
    <dgm:pt modelId="{4805C0C8-B4A6-4B05-891A-DB5C3FFB9190}" type="pres">
      <dgm:prSet presAssocID="{38943412-0117-44A2-857B-B039E565755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DD87A-5411-44B8-8486-EC3F19349DF6}" type="pres">
      <dgm:prSet presAssocID="{66A01E8B-D479-49B7-841F-A3E626555C8D}" presName="centerShape" presStyleLbl="node0" presStyleIdx="0" presStyleCnt="1"/>
      <dgm:spPr/>
      <dgm:t>
        <a:bodyPr/>
        <a:lstStyle/>
        <a:p>
          <a:endParaRPr lang="en-US"/>
        </a:p>
      </dgm:t>
    </dgm:pt>
    <dgm:pt modelId="{49EE25ED-63E4-4DBE-9134-CA8CA227A3CB}" type="pres">
      <dgm:prSet presAssocID="{4F06F5AF-E61B-4680-ADCD-4FFAA4BB773B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CCB261A3-373F-4B14-B657-07A7D495D814}" type="pres">
      <dgm:prSet presAssocID="{5169CF9C-88E9-493B-92B5-B36A5387D65A}" presName="node" presStyleLbl="node1" presStyleIdx="0" presStyleCnt="5" custRadScaleRad="101146" custRadScaleInc="-5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89BFD-18BA-4F4E-95F9-96CE155947CF}" type="pres">
      <dgm:prSet presAssocID="{53E58BFB-2EF5-478C-8CEE-24742A4E9C96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C3202976-D648-48DB-B2CC-87A139BFC778}" type="pres">
      <dgm:prSet presAssocID="{E1A1054C-F70C-494A-9616-BB5B10A90D5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E4561-5C2C-4F9D-A4B8-C45AB4EB5DCB}" type="pres">
      <dgm:prSet presAssocID="{1B734334-9E78-41F2-8CB9-E77F2CBF541A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26400145-17B2-4307-BDCF-EE52818CC8C5}" type="pres">
      <dgm:prSet presAssocID="{74C0DD30-4E97-4ABA-AE1F-E015956063C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62067-F307-4D2E-9411-513FC68B88CF}" type="pres">
      <dgm:prSet presAssocID="{0425C40B-B61E-454C-935B-4C742E78D1F4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6B72A4E3-6891-4E27-886F-D233144B3B53}" type="pres">
      <dgm:prSet presAssocID="{5DD6509E-5EC4-46D4-8806-343B4D6D3E1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13F20C-9C5A-4357-B0F8-6BA465FCEC48}" type="pres">
      <dgm:prSet presAssocID="{2F7C8194-0CA4-4179-B839-35B45562D846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905B8486-B019-485A-AAC4-FFE6FD9A0EFA}" type="pres">
      <dgm:prSet presAssocID="{6BCF7BED-F550-4507-B302-20B6867BAFA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EE5183-71FC-4A4B-85A7-B9CE5B3085F7}" srcId="{38943412-0117-44A2-857B-B039E5657557}" destId="{66A01E8B-D479-49B7-841F-A3E626555C8D}" srcOrd="0" destOrd="0" parTransId="{3D019249-4E5D-4D77-97F1-8EC9FE193D47}" sibTransId="{0745844A-3476-4803-B2D4-723C268692C4}"/>
    <dgm:cxn modelId="{822DDFC2-A5B0-484E-996C-6E32F457F4E0}" type="presOf" srcId="{E1A1054C-F70C-494A-9616-BB5B10A90D5F}" destId="{C3202976-D648-48DB-B2CC-87A139BFC778}" srcOrd="0" destOrd="0" presId="urn:microsoft.com/office/officeart/2005/8/layout/radial4"/>
    <dgm:cxn modelId="{280CE202-2416-4EFD-822F-F7211A4E0C9B}" srcId="{66A01E8B-D479-49B7-841F-A3E626555C8D}" destId="{5DD6509E-5EC4-46D4-8806-343B4D6D3E1A}" srcOrd="3" destOrd="0" parTransId="{0425C40B-B61E-454C-935B-4C742E78D1F4}" sibTransId="{D52E64B0-4EBB-498A-9037-F7C7E4B2BC22}"/>
    <dgm:cxn modelId="{5C5F3A33-20FE-41C9-8038-16DD7ED3DF42}" type="presOf" srcId="{1B734334-9E78-41F2-8CB9-E77F2CBF541A}" destId="{880E4561-5C2C-4F9D-A4B8-C45AB4EB5DCB}" srcOrd="0" destOrd="0" presId="urn:microsoft.com/office/officeart/2005/8/layout/radial4"/>
    <dgm:cxn modelId="{B9BCC83F-5825-430E-B6E1-7CFE62D42E27}" type="presOf" srcId="{38943412-0117-44A2-857B-B039E5657557}" destId="{4805C0C8-B4A6-4B05-891A-DB5C3FFB9190}" srcOrd="0" destOrd="0" presId="urn:microsoft.com/office/officeart/2005/8/layout/radial4"/>
    <dgm:cxn modelId="{D7E01F25-FEF8-4B2E-9A6B-7C97FF486AFF}" type="presOf" srcId="{5169CF9C-88E9-493B-92B5-B36A5387D65A}" destId="{CCB261A3-373F-4B14-B657-07A7D495D814}" srcOrd="0" destOrd="0" presId="urn:microsoft.com/office/officeart/2005/8/layout/radial4"/>
    <dgm:cxn modelId="{4AB1CE5E-1EC8-4A5B-9525-D5985914F8DD}" srcId="{66A01E8B-D479-49B7-841F-A3E626555C8D}" destId="{74C0DD30-4E97-4ABA-AE1F-E015956063C5}" srcOrd="2" destOrd="0" parTransId="{1B734334-9E78-41F2-8CB9-E77F2CBF541A}" sibTransId="{6F376021-B225-4FD2-BD6A-EE2EB0222B0A}"/>
    <dgm:cxn modelId="{A03D77D7-1BB9-48C2-8918-832D82144CEC}" type="presOf" srcId="{4F06F5AF-E61B-4680-ADCD-4FFAA4BB773B}" destId="{49EE25ED-63E4-4DBE-9134-CA8CA227A3CB}" srcOrd="0" destOrd="0" presId="urn:microsoft.com/office/officeart/2005/8/layout/radial4"/>
    <dgm:cxn modelId="{B8C73ACF-0A1A-4F90-80FE-10A42F1428EB}" type="presOf" srcId="{53E58BFB-2EF5-478C-8CEE-24742A4E9C96}" destId="{C5889BFD-18BA-4F4E-95F9-96CE155947CF}" srcOrd="0" destOrd="0" presId="urn:microsoft.com/office/officeart/2005/8/layout/radial4"/>
    <dgm:cxn modelId="{4FB85F96-9D22-4F60-A6DC-32D5C37A04AA}" type="presOf" srcId="{6BCF7BED-F550-4507-B302-20B6867BAFAD}" destId="{905B8486-B019-485A-AAC4-FFE6FD9A0EFA}" srcOrd="0" destOrd="0" presId="urn:microsoft.com/office/officeart/2005/8/layout/radial4"/>
    <dgm:cxn modelId="{54B0F1AD-EEAD-419E-9AB5-0DCC6465803E}" srcId="{66A01E8B-D479-49B7-841F-A3E626555C8D}" destId="{6BCF7BED-F550-4507-B302-20B6867BAFAD}" srcOrd="4" destOrd="0" parTransId="{2F7C8194-0CA4-4179-B839-35B45562D846}" sibTransId="{986AE77F-4E8D-4713-8BEA-03AA324853FC}"/>
    <dgm:cxn modelId="{6A05E66E-C60F-42A7-A18F-9B8E345D05FA}" srcId="{66A01E8B-D479-49B7-841F-A3E626555C8D}" destId="{E1A1054C-F70C-494A-9616-BB5B10A90D5F}" srcOrd="1" destOrd="0" parTransId="{53E58BFB-2EF5-478C-8CEE-24742A4E9C96}" sibTransId="{5AF6BCD2-45E5-40C6-BFB1-95F3B7661675}"/>
    <dgm:cxn modelId="{FFCDD3D0-AEF7-414A-B9C4-38ADBD7FB8EA}" type="presOf" srcId="{66A01E8B-D479-49B7-841F-A3E626555C8D}" destId="{2E0DD87A-5411-44B8-8486-EC3F19349DF6}" srcOrd="0" destOrd="0" presId="urn:microsoft.com/office/officeart/2005/8/layout/radial4"/>
    <dgm:cxn modelId="{F070F335-C859-4C82-BA10-6CBBF2028A98}" type="presOf" srcId="{74C0DD30-4E97-4ABA-AE1F-E015956063C5}" destId="{26400145-17B2-4307-BDCF-EE52818CC8C5}" srcOrd="0" destOrd="0" presId="urn:microsoft.com/office/officeart/2005/8/layout/radial4"/>
    <dgm:cxn modelId="{8F355BF1-E56B-45F9-9163-4B288F6CAC77}" type="presOf" srcId="{2F7C8194-0CA4-4179-B839-35B45562D846}" destId="{0613F20C-9C5A-4357-B0F8-6BA465FCEC48}" srcOrd="0" destOrd="0" presId="urn:microsoft.com/office/officeart/2005/8/layout/radial4"/>
    <dgm:cxn modelId="{20EAA9A1-4DD1-4B2E-82BE-F48B48646AF3}" type="presOf" srcId="{0425C40B-B61E-454C-935B-4C742E78D1F4}" destId="{E7B62067-F307-4D2E-9411-513FC68B88CF}" srcOrd="0" destOrd="0" presId="urn:microsoft.com/office/officeart/2005/8/layout/radial4"/>
    <dgm:cxn modelId="{2C3874DB-0931-425C-9ED0-1F08B43724EB}" type="presOf" srcId="{5DD6509E-5EC4-46D4-8806-343B4D6D3E1A}" destId="{6B72A4E3-6891-4E27-886F-D233144B3B53}" srcOrd="0" destOrd="0" presId="urn:microsoft.com/office/officeart/2005/8/layout/radial4"/>
    <dgm:cxn modelId="{69EE0C74-FA0A-409B-B7C5-C530B1BCB9BB}" srcId="{66A01E8B-D479-49B7-841F-A3E626555C8D}" destId="{5169CF9C-88E9-493B-92B5-B36A5387D65A}" srcOrd="0" destOrd="0" parTransId="{4F06F5AF-E61B-4680-ADCD-4FFAA4BB773B}" sibTransId="{154CEFCE-F99C-472B-806C-AD213B834AAD}"/>
    <dgm:cxn modelId="{3E0B9B12-3696-4A6D-9259-075709D5B85D}" type="presParOf" srcId="{4805C0C8-B4A6-4B05-891A-DB5C3FFB9190}" destId="{2E0DD87A-5411-44B8-8486-EC3F19349DF6}" srcOrd="0" destOrd="0" presId="urn:microsoft.com/office/officeart/2005/8/layout/radial4"/>
    <dgm:cxn modelId="{7DEB3D08-B5C2-4473-95B7-18CF7B53B717}" type="presParOf" srcId="{4805C0C8-B4A6-4B05-891A-DB5C3FFB9190}" destId="{49EE25ED-63E4-4DBE-9134-CA8CA227A3CB}" srcOrd="1" destOrd="0" presId="urn:microsoft.com/office/officeart/2005/8/layout/radial4"/>
    <dgm:cxn modelId="{65C8D16C-409F-4119-8767-F6415964CB04}" type="presParOf" srcId="{4805C0C8-B4A6-4B05-891A-DB5C3FFB9190}" destId="{CCB261A3-373F-4B14-B657-07A7D495D814}" srcOrd="2" destOrd="0" presId="urn:microsoft.com/office/officeart/2005/8/layout/radial4"/>
    <dgm:cxn modelId="{F50C634D-6EB0-440E-8F38-0C2E5B810422}" type="presParOf" srcId="{4805C0C8-B4A6-4B05-891A-DB5C3FFB9190}" destId="{C5889BFD-18BA-4F4E-95F9-96CE155947CF}" srcOrd="3" destOrd="0" presId="urn:microsoft.com/office/officeart/2005/8/layout/radial4"/>
    <dgm:cxn modelId="{3FF433BD-8BAF-4A7E-9CF5-39E9184D0DFC}" type="presParOf" srcId="{4805C0C8-B4A6-4B05-891A-DB5C3FFB9190}" destId="{C3202976-D648-48DB-B2CC-87A139BFC778}" srcOrd="4" destOrd="0" presId="urn:microsoft.com/office/officeart/2005/8/layout/radial4"/>
    <dgm:cxn modelId="{50D976AC-7DDF-4BFE-858C-43148098C721}" type="presParOf" srcId="{4805C0C8-B4A6-4B05-891A-DB5C3FFB9190}" destId="{880E4561-5C2C-4F9D-A4B8-C45AB4EB5DCB}" srcOrd="5" destOrd="0" presId="urn:microsoft.com/office/officeart/2005/8/layout/radial4"/>
    <dgm:cxn modelId="{D24B9797-F4C6-492E-AB97-9483C615D47D}" type="presParOf" srcId="{4805C0C8-B4A6-4B05-891A-DB5C3FFB9190}" destId="{26400145-17B2-4307-BDCF-EE52818CC8C5}" srcOrd="6" destOrd="0" presId="urn:microsoft.com/office/officeart/2005/8/layout/radial4"/>
    <dgm:cxn modelId="{526CB5A4-EC5A-453C-A5C4-2C902287C571}" type="presParOf" srcId="{4805C0C8-B4A6-4B05-891A-DB5C3FFB9190}" destId="{E7B62067-F307-4D2E-9411-513FC68B88CF}" srcOrd="7" destOrd="0" presId="urn:microsoft.com/office/officeart/2005/8/layout/radial4"/>
    <dgm:cxn modelId="{7A37ADBD-40E3-4B20-A671-E763533BA2A7}" type="presParOf" srcId="{4805C0C8-B4A6-4B05-891A-DB5C3FFB9190}" destId="{6B72A4E3-6891-4E27-886F-D233144B3B53}" srcOrd="8" destOrd="0" presId="urn:microsoft.com/office/officeart/2005/8/layout/radial4"/>
    <dgm:cxn modelId="{2E9B2DF2-C7E9-4006-87A9-B683796E1160}" type="presParOf" srcId="{4805C0C8-B4A6-4B05-891A-DB5C3FFB9190}" destId="{0613F20C-9C5A-4357-B0F8-6BA465FCEC48}" srcOrd="9" destOrd="0" presId="urn:microsoft.com/office/officeart/2005/8/layout/radial4"/>
    <dgm:cxn modelId="{9108D8A4-F67F-4237-BD0E-5FC570E12C7C}" type="presParOf" srcId="{4805C0C8-B4A6-4B05-891A-DB5C3FFB9190}" destId="{905B8486-B019-485A-AAC4-FFE6FD9A0EF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3DC4C0-14C1-492D-BC6D-817CC71F41C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99588F5-45FF-43AD-AB27-C858982DD86F}">
      <dgm:prSet phldrT="[Text]"/>
      <dgm:spPr/>
      <dgm:t>
        <a:bodyPr/>
        <a:lstStyle/>
        <a:p>
          <a:r>
            <a:rPr lang="en-US" dirty="0" smtClean="0"/>
            <a:t>Program Manager</a:t>
          </a:r>
          <a:endParaRPr lang="en-US" dirty="0"/>
        </a:p>
      </dgm:t>
    </dgm:pt>
    <dgm:pt modelId="{76C88E48-4540-4387-B390-CC2934795CDF}" type="parTrans" cxnId="{FFCC4EC5-7BBD-4FDE-9AB1-FFADA623A429}">
      <dgm:prSet/>
      <dgm:spPr/>
      <dgm:t>
        <a:bodyPr/>
        <a:lstStyle/>
        <a:p>
          <a:endParaRPr lang="en-US"/>
        </a:p>
      </dgm:t>
    </dgm:pt>
    <dgm:pt modelId="{3B8216B6-F604-45C1-A1A8-DDF0C151F983}" type="sibTrans" cxnId="{FFCC4EC5-7BBD-4FDE-9AB1-FFADA623A429}">
      <dgm:prSet/>
      <dgm:spPr/>
      <dgm:t>
        <a:bodyPr/>
        <a:lstStyle/>
        <a:p>
          <a:endParaRPr lang="en-US"/>
        </a:p>
      </dgm:t>
    </dgm:pt>
    <dgm:pt modelId="{48500830-3A7D-4744-BC2B-2436CF3425FD}">
      <dgm:prSet phldrT="[Text]"/>
      <dgm:spPr/>
      <dgm:t>
        <a:bodyPr/>
        <a:lstStyle/>
        <a:p>
          <a:r>
            <a:rPr lang="en-US" dirty="0" smtClean="0"/>
            <a:t>Supervisor</a:t>
          </a:r>
          <a:endParaRPr lang="en-US" dirty="0"/>
        </a:p>
      </dgm:t>
    </dgm:pt>
    <dgm:pt modelId="{9D014290-0A93-4E5E-8B81-6F082DE26C33}" type="parTrans" cxnId="{9DE3C3FD-35F2-48AA-960C-D4DA67FB720C}">
      <dgm:prSet/>
      <dgm:spPr/>
      <dgm:t>
        <a:bodyPr/>
        <a:lstStyle/>
        <a:p>
          <a:endParaRPr lang="en-US"/>
        </a:p>
      </dgm:t>
    </dgm:pt>
    <dgm:pt modelId="{24CEE574-1293-4C89-AFFA-8AC77ED52677}" type="sibTrans" cxnId="{9DE3C3FD-35F2-48AA-960C-D4DA67FB720C}">
      <dgm:prSet/>
      <dgm:spPr/>
      <dgm:t>
        <a:bodyPr/>
        <a:lstStyle/>
        <a:p>
          <a:endParaRPr lang="en-US"/>
        </a:p>
      </dgm:t>
    </dgm:pt>
    <dgm:pt modelId="{584B3B6C-28A8-42FC-A61F-8B7AF0597551}">
      <dgm:prSet phldrT="[Text]"/>
      <dgm:spPr/>
      <dgm:t>
        <a:bodyPr/>
        <a:lstStyle/>
        <a:p>
          <a:r>
            <a:rPr lang="en-US" dirty="0" smtClean="0"/>
            <a:t>CHW</a:t>
          </a:r>
          <a:endParaRPr lang="en-US" dirty="0"/>
        </a:p>
      </dgm:t>
    </dgm:pt>
    <dgm:pt modelId="{BC597B94-7678-4394-A056-DDD79A746CAF}" type="parTrans" cxnId="{AC4418E5-907B-45E0-9F4A-727C1C75F0E6}">
      <dgm:prSet/>
      <dgm:spPr/>
      <dgm:t>
        <a:bodyPr/>
        <a:lstStyle/>
        <a:p>
          <a:endParaRPr lang="en-US"/>
        </a:p>
      </dgm:t>
    </dgm:pt>
    <dgm:pt modelId="{1CE39AF0-4C1A-456F-8EFA-FABD1A448B9B}" type="sibTrans" cxnId="{AC4418E5-907B-45E0-9F4A-727C1C75F0E6}">
      <dgm:prSet/>
      <dgm:spPr/>
      <dgm:t>
        <a:bodyPr/>
        <a:lstStyle/>
        <a:p>
          <a:endParaRPr lang="en-US"/>
        </a:p>
      </dgm:t>
    </dgm:pt>
    <dgm:pt modelId="{D12A5F13-2B44-4CDF-8FD3-DBDDA95EFD01}" type="pres">
      <dgm:prSet presAssocID="{DF3DC4C0-14C1-492D-BC6D-817CC71F41CA}" presName="linearFlow" presStyleCnt="0">
        <dgm:presLayoutVars>
          <dgm:resizeHandles val="exact"/>
        </dgm:presLayoutVars>
      </dgm:prSet>
      <dgm:spPr/>
    </dgm:pt>
    <dgm:pt modelId="{897D38D3-CEA9-4A60-99A9-8050798EB4F3}" type="pres">
      <dgm:prSet presAssocID="{399588F5-45FF-43AD-AB27-C858982DD86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B868E-3B7A-4A0B-AC0F-545B797A4B4C}" type="pres">
      <dgm:prSet presAssocID="{3B8216B6-F604-45C1-A1A8-DDF0C151F98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C7F012F-9C5A-4F5A-9F6C-0121F8425821}" type="pres">
      <dgm:prSet presAssocID="{3B8216B6-F604-45C1-A1A8-DDF0C151F98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760865F-38BD-4B61-A393-3434FB3C209F}" type="pres">
      <dgm:prSet presAssocID="{48500830-3A7D-4744-BC2B-2436CF3425F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23F67-36CC-458D-95A2-5B4A5FC1EFE5}" type="pres">
      <dgm:prSet presAssocID="{24CEE574-1293-4C89-AFFA-8AC77ED5267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2D7F904-DAFA-425F-B492-59E92296C904}" type="pres">
      <dgm:prSet presAssocID="{24CEE574-1293-4C89-AFFA-8AC77ED5267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33FB074-05C3-40D3-91D6-FD1DCF9FC33C}" type="pres">
      <dgm:prSet presAssocID="{584B3B6C-28A8-42FC-A61F-8B7AF05975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4418E5-907B-45E0-9F4A-727C1C75F0E6}" srcId="{DF3DC4C0-14C1-492D-BC6D-817CC71F41CA}" destId="{584B3B6C-28A8-42FC-A61F-8B7AF0597551}" srcOrd="2" destOrd="0" parTransId="{BC597B94-7678-4394-A056-DDD79A746CAF}" sibTransId="{1CE39AF0-4C1A-456F-8EFA-FABD1A448B9B}"/>
    <dgm:cxn modelId="{FFCC4EC5-7BBD-4FDE-9AB1-FFADA623A429}" srcId="{DF3DC4C0-14C1-492D-BC6D-817CC71F41CA}" destId="{399588F5-45FF-43AD-AB27-C858982DD86F}" srcOrd="0" destOrd="0" parTransId="{76C88E48-4540-4387-B390-CC2934795CDF}" sibTransId="{3B8216B6-F604-45C1-A1A8-DDF0C151F983}"/>
    <dgm:cxn modelId="{9DE3C3FD-35F2-48AA-960C-D4DA67FB720C}" srcId="{DF3DC4C0-14C1-492D-BC6D-817CC71F41CA}" destId="{48500830-3A7D-4744-BC2B-2436CF3425FD}" srcOrd="1" destOrd="0" parTransId="{9D014290-0A93-4E5E-8B81-6F082DE26C33}" sibTransId="{24CEE574-1293-4C89-AFFA-8AC77ED52677}"/>
    <dgm:cxn modelId="{81BCE801-257C-4551-B1EC-A5521E207472}" type="presOf" srcId="{DF3DC4C0-14C1-492D-BC6D-817CC71F41CA}" destId="{D12A5F13-2B44-4CDF-8FD3-DBDDA95EFD01}" srcOrd="0" destOrd="0" presId="urn:microsoft.com/office/officeart/2005/8/layout/process2"/>
    <dgm:cxn modelId="{81612E48-4DBE-4D66-822C-918AFD525EEF}" type="presOf" srcId="{3B8216B6-F604-45C1-A1A8-DDF0C151F983}" destId="{819B868E-3B7A-4A0B-AC0F-545B797A4B4C}" srcOrd="0" destOrd="0" presId="urn:microsoft.com/office/officeart/2005/8/layout/process2"/>
    <dgm:cxn modelId="{F49046EA-264A-43E8-8320-C8F17AD5D865}" type="presOf" srcId="{584B3B6C-28A8-42FC-A61F-8B7AF0597551}" destId="{233FB074-05C3-40D3-91D6-FD1DCF9FC33C}" srcOrd="0" destOrd="0" presId="urn:microsoft.com/office/officeart/2005/8/layout/process2"/>
    <dgm:cxn modelId="{3B13F7AF-44C4-487C-8810-F5EB10A3CED2}" type="presOf" srcId="{24CEE574-1293-4C89-AFFA-8AC77ED52677}" destId="{02D7F904-DAFA-425F-B492-59E92296C904}" srcOrd="1" destOrd="0" presId="urn:microsoft.com/office/officeart/2005/8/layout/process2"/>
    <dgm:cxn modelId="{1EA49748-CE2B-482D-8981-FD0EBDAA92A7}" type="presOf" srcId="{3B8216B6-F604-45C1-A1A8-DDF0C151F983}" destId="{1C7F012F-9C5A-4F5A-9F6C-0121F8425821}" srcOrd="1" destOrd="0" presId="urn:microsoft.com/office/officeart/2005/8/layout/process2"/>
    <dgm:cxn modelId="{C59805DF-1C40-4C81-88F1-558EB717598E}" type="presOf" srcId="{48500830-3A7D-4744-BC2B-2436CF3425FD}" destId="{4760865F-38BD-4B61-A393-3434FB3C209F}" srcOrd="0" destOrd="0" presId="urn:microsoft.com/office/officeart/2005/8/layout/process2"/>
    <dgm:cxn modelId="{DC2B257E-851D-4AEC-AD93-9A82A3D110A0}" type="presOf" srcId="{24CEE574-1293-4C89-AFFA-8AC77ED52677}" destId="{F8D23F67-36CC-458D-95A2-5B4A5FC1EFE5}" srcOrd="0" destOrd="0" presId="urn:microsoft.com/office/officeart/2005/8/layout/process2"/>
    <dgm:cxn modelId="{A2B56FB7-12BD-4350-8A7A-37531CB79550}" type="presOf" srcId="{399588F5-45FF-43AD-AB27-C858982DD86F}" destId="{897D38D3-CEA9-4A60-99A9-8050798EB4F3}" srcOrd="0" destOrd="0" presId="urn:microsoft.com/office/officeart/2005/8/layout/process2"/>
    <dgm:cxn modelId="{F86FDBA3-B8B8-4068-862C-0BA9AA8F0069}" type="presParOf" srcId="{D12A5F13-2B44-4CDF-8FD3-DBDDA95EFD01}" destId="{897D38D3-CEA9-4A60-99A9-8050798EB4F3}" srcOrd="0" destOrd="0" presId="urn:microsoft.com/office/officeart/2005/8/layout/process2"/>
    <dgm:cxn modelId="{FAFC914E-6185-4DD1-90CD-AEDB7B870192}" type="presParOf" srcId="{D12A5F13-2B44-4CDF-8FD3-DBDDA95EFD01}" destId="{819B868E-3B7A-4A0B-AC0F-545B797A4B4C}" srcOrd="1" destOrd="0" presId="urn:microsoft.com/office/officeart/2005/8/layout/process2"/>
    <dgm:cxn modelId="{C83ACAAD-33B4-4465-AAD4-588C13752698}" type="presParOf" srcId="{819B868E-3B7A-4A0B-AC0F-545B797A4B4C}" destId="{1C7F012F-9C5A-4F5A-9F6C-0121F8425821}" srcOrd="0" destOrd="0" presId="urn:microsoft.com/office/officeart/2005/8/layout/process2"/>
    <dgm:cxn modelId="{C973DA88-00AB-4571-A6BB-FCC81D4FCFB6}" type="presParOf" srcId="{D12A5F13-2B44-4CDF-8FD3-DBDDA95EFD01}" destId="{4760865F-38BD-4B61-A393-3434FB3C209F}" srcOrd="2" destOrd="0" presId="urn:microsoft.com/office/officeart/2005/8/layout/process2"/>
    <dgm:cxn modelId="{7ABEDFD9-4B3C-4DD5-9E4B-90D757BB9F29}" type="presParOf" srcId="{D12A5F13-2B44-4CDF-8FD3-DBDDA95EFD01}" destId="{F8D23F67-36CC-458D-95A2-5B4A5FC1EFE5}" srcOrd="3" destOrd="0" presId="urn:microsoft.com/office/officeart/2005/8/layout/process2"/>
    <dgm:cxn modelId="{2DD0AA19-71DF-4977-A423-693D4C81B441}" type="presParOf" srcId="{F8D23F67-36CC-458D-95A2-5B4A5FC1EFE5}" destId="{02D7F904-DAFA-425F-B492-59E92296C904}" srcOrd="0" destOrd="0" presId="urn:microsoft.com/office/officeart/2005/8/layout/process2"/>
    <dgm:cxn modelId="{0BE939D1-5603-438B-905D-30FBDE0F5507}" type="presParOf" srcId="{D12A5F13-2B44-4CDF-8FD3-DBDDA95EFD01}" destId="{233FB074-05C3-40D3-91D6-FD1DCF9FC33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F78733-8438-4263-A7A3-D985E0FD067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C497E1-6D9D-4616-AADE-59F50C1765CE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Outreach </a:t>
          </a:r>
          <a:endParaRPr lang="en-US" dirty="0"/>
        </a:p>
      </dgm:t>
    </dgm:pt>
    <dgm:pt modelId="{D26427D7-B75C-4A0A-9637-2383C8965DF2}" type="parTrans" cxnId="{11D1ED92-0443-47BF-8F36-7CDCA51F7362}">
      <dgm:prSet/>
      <dgm:spPr/>
      <dgm:t>
        <a:bodyPr/>
        <a:lstStyle/>
        <a:p>
          <a:endParaRPr lang="en-US"/>
        </a:p>
      </dgm:t>
    </dgm:pt>
    <dgm:pt modelId="{6D4B3D9C-2872-461A-AE9F-005753E143BB}" type="sibTrans" cxnId="{11D1ED92-0443-47BF-8F36-7CDCA51F7362}">
      <dgm:prSet/>
      <dgm:spPr/>
      <dgm:t>
        <a:bodyPr/>
        <a:lstStyle/>
        <a:p>
          <a:endParaRPr lang="en-US"/>
        </a:p>
      </dgm:t>
    </dgm:pt>
    <dgm:pt modelId="{817AFD86-FF4F-4798-BB4C-BC41EA19EA0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Education Modules </a:t>
          </a:r>
          <a:endParaRPr lang="en-US" dirty="0"/>
        </a:p>
      </dgm:t>
    </dgm:pt>
    <dgm:pt modelId="{51BEFCD3-EBBB-42B9-B210-780D83026C45}" type="parTrans" cxnId="{870D439F-DF9F-4A5F-B544-17B19D83848C}">
      <dgm:prSet/>
      <dgm:spPr/>
      <dgm:t>
        <a:bodyPr/>
        <a:lstStyle/>
        <a:p>
          <a:endParaRPr lang="en-US"/>
        </a:p>
      </dgm:t>
    </dgm:pt>
    <dgm:pt modelId="{16E0DE71-E8C2-4659-8302-FFA9B049DB3C}" type="sibTrans" cxnId="{870D439F-DF9F-4A5F-B544-17B19D83848C}">
      <dgm:prSet/>
      <dgm:spPr/>
      <dgm:t>
        <a:bodyPr/>
        <a:lstStyle/>
        <a:p>
          <a:endParaRPr lang="en-US"/>
        </a:p>
      </dgm:t>
    </dgm:pt>
    <dgm:pt modelId="{9DA808D2-82A1-467D-872C-060E34E8710D}">
      <dgm:prSet phldrT="[Text]"/>
      <dgm:spPr/>
      <dgm:t>
        <a:bodyPr/>
        <a:lstStyle/>
        <a:p>
          <a:r>
            <a:rPr lang="en-US" dirty="0" smtClean="0"/>
            <a:t>Motivational Interviewing </a:t>
          </a:r>
          <a:endParaRPr lang="en-US" dirty="0"/>
        </a:p>
      </dgm:t>
    </dgm:pt>
    <dgm:pt modelId="{2350B507-1EDF-4FCD-A1CC-14F1DB92495F}" type="parTrans" cxnId="{60891B8C-4AB5-4957-8055-A650F0AED283}">
      <dgm:prSet/>
      <dgm:spPr/>
      <dgm:t>
        <a:bodyPr/>
        <a:lstStyle/>
        <a:p>
          <a:endParaRPr lang="en-US"/>
        </a:p>
      </dgm:t>
    </dgm:pt>
    <dgm:pt modelId="{D0CE7F55-1CA4-45C6-8108-6A4FD170A70C}" type="sibTrans" cxnId="{60891B8C-4AB5-4957-8055-A650F0AED283}">
      <dgm:prSet/>
      <dgm:spPr/>
      <dgm:t>
        <a:bodyPr/>
        <a:lstStyle/>
        <a:p>
          <a:endParaRPr lang="en-US"/>
        </a:p>
      </dgm:t>
    </dgm:pt>
    <dgm:pt modelId="{50EBF804-4940-47D8-BCFD-EB966AAAF280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Support Services </a:t>
          </a:r>
          <a:endParaRPr lang="en-US" dirty="0"/>
        </a:p>
      </dgm:t>
    </dgm:pt>
    <dgm:pt modelId="{3E1D82E8-DA0D-423E-8EF9-5811A40E13C4}" type="parTrans" cxnId="{202250B5-5801-4874-A636-A443B8E2EEB2}">
      <dgm:prSet/>
      <dgm:spPr/>
      <dgm:t>
        <a:bodyPr/>
        <a:lstStyle/>
        <a:p>
          <a:endParaRPr lang="en-US"/>
        </a:p>
      </dgm:t>
    </dgm:pt>
    <dgm:pt modelId="{7801FACE-6ED0-4B21-88CF-76566D48D2CF}" type="sibTrans" cxnId="{202250B5-5801-4874-A636-A443B8E2EEB2}">
      <dgm:prSet/>
      <dgm:spPr/>
      <dgm:t>
        <a:bodyPr/>
        <a:lstStyle/>
        <a:p>
          <a:endParaRPr lang="en-US"/>
        </a:p>
      </dgm:t>
    </dgm:pt>
    <dgm:pt modelId="{34A91360-ED3E-4F4C-B66F-330423A051EA}">
      <dgm:prSet custT="1"/>
      <dgm:spPr/>
      <dgm:t>
        <a:bodyPr/>
        <a:lstStyle/>
        <a:p>
          <a:r>
            <a:rPr lang="en-US" sz="1600" dirty="0" smtClean="0"/>
            <a:t>Home visits</a:t>
          </a:r>
          <a:endParaRPr lang="en-US" sz="1600" dirty="0"/>
        </a:p>
      </dgm:t>
    </dgm:pt>
    <dgm:pt modelId="{042FBDC1-EA01-47CA-AC4B-9A596F08BF26}" type="parTrans" cxnId="{54BD9E44-5123-4E13-8004-96096BFFD5DC}">
      <dgm:prSet/>
      <dgm:spPr/>
    </dgm:pt>
    <dgm:pt modelId="{A25B1857-95AE-4303-B6D9-E024B309C78D}" type="sibTrans" cxnId="{54BD9E44-5123-4E13-8004-96096BFFD5DC}">
      <dgm:prSet/>
      <dgm:spPr/>
    </dgm:pt>
    <dgm:pt modelId="{9399EEBF-BEC0-48B1-82E1-22ECA03980D1}">
      <dgm:prSet custT="1"/>
      <dgm:spPr/>
      <dgm:t>
        <a:bodyPr/>
        <a:lstStyle/>
        <a:p>
          <a:r>
            <a:rPr lang="en-US" sz="1600" dirty="0" smtClean="0"/>
            <a:t>Transportation services (Medicaid, gas vouchers, bus passes, taxi, clinic van)</a:t>
          </a:r>
          <a:endParaRPr lang="en-US" sz="1600" dirty="0"/>
        </a:p>
      </dgm:t>
    </dgm:pt>
    <dgm:pt modelId="{E5721D51-1EB9-46CC-8885-8A3C7871DAB6}" type="parTrans" cxnId="{398D0D62-FC3E-498E-A97E-F7564597DF50}">
      <dgm:prSet/>
      <dgm:spPr/>
    </dgm:pt>
    <dgm:pt modelId="{BDBC4486-5CC7-4633-BA0A-3399C337B39B}" type="sibTrans" cxnId="{398D0D62-FC3E-498E-A97E-F7564597DF50}">
      <dgm:prSet/>
      <dgm:spPr/>
    </dgm:pt>
    <dgm:pt modelId="{1CE90061-7870-44E0-9BD9-9D5F449A729A}">
      <dgm:prSet custT="1"/>
      <dgm:spPr/>
      <dgm:t>
        <a:bodyPr/>
        <a:lstStyle/>
        <a:p>
          <a:r>
            <a:rPr lang="en-US" sz="1600" dirty="0" smtClean="0"/>
            <a:t>Housing (HOPWA)</a:t>
          </a:r>
          <a:endParaRPr lang="en-US" sz="1600" dirty="0"/>
        </a:p>
      </dgm:t>
    </dgm:pt>
    <dgm:pt modelId="{45F1B6FF-07AA-461A-A64E-C0909AAE0A91}" type="parTrans" cxnId="{CF03B97F-742E-48BD-9386-1A966A2D1AE3}">
      <dgm:prSet/>
      <dgm:spPr/>
    </dgm:pt>
    <dgm:pt modelId="{182942C5-5D10-4727-AC7C-25310C83F2BE}" type="sibTrans" cxnId="{CF03B97F-742E-48BD-9386-1A966A2D1AE3}">
      <dgm:prSet/>
      <dgm:spPr/>
    </dgm:pt>
    <dgm:pt modelId="{0606593D-8C20-435A-9F9B-33A73390E0B1}">
      <dgm:prSet custT="1"/>
      <dgm:spPr/>
      <dgm:t>
        <a:bodyPr/>
        <a:lstStyle/>
        <a:p>
          <a:r>
            <a:rPr lang="en-US" sz="1600" dirty="0" smtClean="0"/>
            <a:t>Emergency Financial Assistance (EFA)</a:t>
          </a:r>
          <a:endParaRPr lang="en-US" sz="1600" dirty="0"/>
        </a:p>
      </dgm:t>
    </dgm:pt>
    <dgm:pt modelId="{0460E3F0-ECCD-4563-A02E-4CB7AFEF636A}" type="parTrans" cxnId="{952AD939-FB67-49E1-A426-DB06199BE980}">
      <dgm:prSet/>
      <dgm:spPr/>
    </dgm:pt>
    <dgm:pt modelId="{1732821A-C1ED-4D5B-9DD6-7B1EE94A0F41}" type="sibTrans" cxnId="{952AD939-FB67-49E1-A426-DB06199BE980}">
      <dgm:prSet/>
      <dgm:spPr/>
    </dgm:pt>
    <dgm:pt modelId="{2893A052-E22F-40EE-A918-A0420573BC99}">
      <dgm:prSet/>
      <dgm:spPr/>
      <dgm:t>
        <a:bodyPr/>
        <a:lstStyle/>
        <a:p>
          <a:r>
            <a:rPr lang="en-US" dirty="0" smtClean="0"/>
            <a:t>HIV 101; Communicating with providers; Understanding CD4, VL, OI, STI; HIV medication and adherence; Goal setting; Social support and disclosure</a:t>
          </a:r>
          <a:endParaRPr lang="en-US" dirty="0"/>
        </a:p>
      </dgm:t>
    </dgm:pt>
    <dgm:pt modelId="{8BE09C83-82FC-405C-9FD1-7CE9AFCE5E06}" type="parTrans" cxnId="{0811EAA7-556D-4697-BB50-501D24E02508}">
      <dgm:prSet/>
      <dgm:spPr/>
    </dgm:pt>
    <dgm:pt modelId="{6AD48DB0-14F7-4DAF-9D33-E1AF3F785C5C}" type="sibTrans" cxnId="{0811EAA7-556D-4697-BB50-501D24E02508}">
      <dgm:prSet/>
      <dgm:spPr/>
    </dgm:pt>
    <dgm:pt modelId="{3B3C032C-AF6A-46CC-8BD3-BBB2A60FDACB}">
      <dgm:prSet custT="1"/>
      <dgm:spPr/>
      <dgm:t>
        <a:bodyPr/>
        <a:lstStyle/>
        <a:p>
          <a:r>
            <a:rPr lang="en-US" sz="1600" dirty="0" smtClean="0"/>
            <a:t>Mental health services </a:t>
          </a:r>
          <a:endParaRPr lang="en-US" sz="1600" dirty="0"/>
        </a:p>
      </dgm:t>
    </dgm:pt>
    <dgm:pt modelId="{C42C80C6-8AD0-46DE-B93F-2C4E2D3A83F1}" type="parTrans" cxnId="{EDC5ED43-7754-4FE2-9BF5-7C6AB69793B1}">
      <dgm:prSet/>
      <dgm:spPr/>
    </dgm:pt>
    <dgm:pt modelId="{232B3AA8-C5F1-4D8C-83A0-C90571531AAA}" type="sibTrans" cxnId="{EDC5ED43-7754-4FE2-9BF5-7C6AB69793B1}">
      <dgm:prSet/>
      <dgm:spPr/>
    </dgm:pt>
    <dgm:pt modelId="{AE3D14EE-A54A-4141-ABF7-EC964DF1E5F8}">
      <dgm:prSet custT="1"/>
      <dgm:spPr/>
      <dgm:t>
        <a:bodyPr/>
        <a:lstStyle/>
        <a:p>
          <a:r>
            <a:rPr lang="en-US" sz="1600" dirty="0" smtClean="0"/>
            <a:t>Substance Abuse services </a:t>
          </a:r>
          <a:endParaRPr lang="en-US" sz="1600" dirty="0"/>
        </a:p>
      </dgm:t>
    </dgm:pt>
    <dgm:pt modelId="{1482A046-AAA6-4260-8C49-F3241A5F4C51}" type="parTrans" cxnId="{B2C58E6D-BE65-4A23-BEB6-D76E68C568A8}">
      <dgm:prSet/>
      <dgm:spPr/>
    </dgm:pt>
    <dgm:pt modelId="{DE5EF02D-0768-42D5-9954-B554BDCB1161}" type="sibTrans" cxnId="{B2C58E6D-BE65-4A23-BEB6-D76E68C568A8}">
      <dgm:prSet/>
      <dgm:spPr/>
    </dgm:pt>
    <dgm:pt modelId="{106D288B-31DA-4949-8681-F622AD655523}">
      <dgm:prSet custT="1"/>
      <dgm:spPr/>
      <dgm:t>
        <a:bodyPr/>
        <a:lstStyle/>
        <a:p>
          <a:r>
            <a:rPr lang="en-US" sz="1600" dirty="0" smtClean="0"/>
            <a:t>Transition to Assisted Living</a:t>
          </a:r>
          <a:endParaRPr lang="en-US" sz="1600" dirty="0"/>
        </a:p>
      </dgm:t>
    </dgm:pt>
    <dgm:pt modelId="{A8496A83-5E48-4FEC-B448-530D992C4074}" type="parTrans" cxnId="{4524EF96-011F-4B21-8589-76F367B72AED}">
      <dgm:prSet/>
      <dgm:spPr/>
    </dgm:pt>
    <dgm:pt modelId="{7C1FE405-617A-43F4-A1E6-CC37FDDD4415}" type="sibTrans" cxnId="{4524EF96-011F-4B21-8589-76F367B72AED}">
      <dgm:prSet/>
      <dgm:spPr/>
    </dgm:pt>
    <dgm:pt modelId="{DDFB8C47-8E82-4A94-9EC8-06DDC2BE9E82}">
      <dgm:prSet/>
      <dgm:spPr/>
      <dgm:t>
        <a:bodyPr/>
        <a:lstStyle/>
        <a:p>
          <a:r>
            <a:rPr lang="en-US" dirty="0" smtClean="0"/>
            <a:t>Coaching</a:t>
          </a:r>
          <a:endParaRPr lang="en-US" dirty="0"/>
        </a:p>
      </dgm:t>
    </dgm:pt>
    <dgm:pt modelId="{F46AA975-29BB-4294-9A00-F6373C295777}" type="parTrans" cxnId="{E409AF99-BAB6-41CC-AA1C-BD1F8939EDC6}">
      <dgm:prSet/>
      <dgm:spPr/>
    </dgm:pt>
    <dgm:pt modelId="{8426F418-216F-4CBD-B172-A6E7ABBEA538}" type="sibTrans" cxnId="{E409AF99-BAB6-41CC-AA1C-BD1F8939EDC6}">
      <dgm:prSet/>
      <dgm:spPr/>
    </dgm:pt>
    <dgm:pt modelId="{402A823F-54E2-4269-B905-E81C491D0A8D}">
      <dgm:prSet/>
      <dgm:spPr/>
      <dgm:t>
        <a:bodyPr/>
        <a:lstStyle/>
        <a:p>
          <a:r>
            <a:rPr lang="en-US" dirty="0" smtClean="0"/>
            <a:t>Emotional Support </a:t>
          </a:r>
          <a:endParaRPr lang="en-US" dirty="0"/>
        </a:p>
      </dgm:t>
    </dgm:pt>
    <dgm:pt modelId="{58BE5AD6-0A5E-47DE-8554-0635C99ADE65}" type="parTrans" cxnId="{6872EF82-4B81-4A4B-BC7B-0EAD1B34ABAE}">
      <dgm:prSet/>
      <dgm:spPr/>
    </dgm:pt>
    <dgm:pt modelId="{D959E4AF-5607-4982-B2EE-D7E6CEFA8256}" type="sibTrans" cxnId="{6872EF82-4B81-4A4B-BC7B-0EAD1B34ABAE}">
      <dgm:prSet/>
      <dgm:spPr/>
    </dgm:pt>
    <dgm:pt modelId="{03701004-3D45-47C4-ABD9-28DBA24DEFF3}">
      <dgm:prSet/>
      <dgm:spPr/>
      <dgm:t>
        <a:bodyPr/>
        <a:lstStyle/>
        <a:p>
          <a:r>
            <a:rPr lang="en-US" dirty="0" smtClean="0"/>
            <a:t>Trauma-Informed Care (early initiative) </a:t>
          </a:r>
          <a:endParaRPr lang="en-US" dirty="0"/>
        </a:p>
      </dgm:t>
    </dgm:pt>
    <dgm:pt modelId="{0D27FA5C-295D-48F7-8971-FE4F9DDBCD5B}" type="parTrans" cxnId="{60F970BA-090D-463E-BB59-3911441C1465}">
      <dgm:prSet/>
      <dgm:spPr/>
    </dgm:pt>
    <dgm:pt modelId="{0B773D1F-0950-4813-86D3-BE813EB90298}" type="sibTrans" cxnId="{60F970BA-090D-463E-BB59-3911441C1465}">
      <dgm:prSet/>
      <dgm:spPr/>
    </dgm:pt>
    <dgm:pt modelId="{FB3C199B-5ED4-4CE2-BFC3-8E49EBD6A259}" type="pres">
      <dgm:prSet presAssocID="{57F78733-8438-4263-A7A3-D985E0FD067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58AC7E-140E-4A1C-B8AE-2B93EEFF37A5}" type="pres">
      <dgm:prSet presAssocID="{A1C497E1-6D9D-4616-AADE-59F50C1765CE}" presName="linNode" presStyleCnt="0"/>
      <dgm:spPr/>
    </dgm:pt>
    <dgm:pt modelId="{37BA3F03-64BF-4E1A-A28F-155FCDE8E4ED}" type="pres">
      <dgm:prSet presAssocID="{A1C497E1-6D9D-4616-AADE-59F50C1765CE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59CD9-D0CD-441B-8133-D4129D28315C}" type="pres">
      <dgm:prSet presAssocID="{A1C497E1-6D9D-4616-AADE-59F50C1765CE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C57F9-7024-48FD-A0B6-27133E1B6374}" type="pres">
      <dgm:prSet presAssocID="{6D4B3D9C-2872-461A-AE9F-005753E143BB}" presName="spacing" presStyleCnt="0"/>
      <dgm:spPr/>
    </dgm:pt>
    <dgm:pt modelId="{1192ACC0-AA3A-484F-A7B5-47D75E6C8062}" type="pres">
      <dgm:prSet presAssocID="{50EBF804-4940-47D8-BCFD-EB966AAAF280}" presName="linNode" presStyleCnt="0"/>
      <dgm:spPr/>
    </dgm:pt>
    <dgm:pt modelId="{E6C544AA-3192-4673-8AF2-127E288CEAC6}" type="pres">
      <dgm:prSet presAssocID="{50EBF804-4940-47D8-BCFD-EB966AAAF280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A654F-2D07-4093-81E8-A688B77CE7D3}" type="pres">
      <dgm:prSet presAssocID="{50EBF804-4940-47D8-BCFD-EB966AAAF280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FF96A-B236-4054-B309-5B76589A0D43}" type="pres">
      <dgm:prSet presAssocID="{7801FACE-6ED0-4B21-88CF-76566D48D2CF}" presName="spacing" presStyleCnt="0"/>
      <dgm:spPr/>
    </dgm:pt>
    <dgm:pt modelId="{84C5F1DF-546A-46A9-82E8-FE06F110AACA}" type="pres">
      <dgm:prSet presAssocID="{817AFD86-FF4F-4798-BB4C-BC41EA19EA0D}" presName="linNode" presStyleCnt="0"/>
      <dgm:spPr/>
    </dgm:pt>
    <dgm:pt modelId="{E569C58D-4CB3-4F92-9286-B41A15135213}" type="pres">
      <dgm:prSet presAssocID="{817AFD86-FF4F-4798-BB4C-BC41EA19EA0D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286EA-658A-4FB9-81B2-2F8833038364}" type="pres">
      <dgm:prSet presAssocID="{817AFD86-FF4F-4798-BB4C-BC41EA19EA0D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B1287-9B8E-4E30-99BA-644E321999B2}" type="pres">
      <dgm:prSet presAssocID="{16E0DE71-E8C2-4659-8302-FFA9B049DB3C}" presName="spacing" presStyleCnt="0"/>
      <dgm:spPr/>
    </dgm:pt>
    <dgm:pt modelId="{42B0B43D-CC8D-4CBD-AE32-2E67809347C0}" type="pres">
      <dgm:prSet presAssocID="{9DA808D2-82A1-467D-872C-060E34E8710D}" presName="linNode" presStyleCnt="0"/>
      <dgm:spPr/>
    </dgm:pt>
    <dgm:pt modelId="{4C69C10A-25CD-46AC-B8DA-33DB7A4317FD}" type="pres">
      <dgm:prSet presAssocID="{9DA808D2-82A1-467D-872C-060E34E8710D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F4C32-5AA1-4446-8755-C27A44D2FDD0}" type="pres">
      <dgm:prSet presAssocID="{9DA808D2-82A1-467D-872C-060E34E8710D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03B97F-742E-48BD-9386-1A966A2D1AE3}" srcId="{50EBF804-4940-47D8-BCFD-EB966AAAF280}" destId="{1CE90061-7870-44E0-9BD9-9D5F449A729A}" srcOrd="1" destOrd="0" parTransId="{45F1B6FF-07AA-461A-A64E-C0909AAE0A91}" sibTransId="{182942C5-5D10-4727-AC7C-25310C83F2BE}"/>
    <dgm:cxn modelId="{2D34B18A-AF92-4801-A3B0-41A4DB97874F}" type="presOf" srcId="{106D288B-31DA-4949-8681-F622AD655523}" destId="{93259CD9-D0CD-441B-8133-D4129D28315C}" srcOrd="0" destOrd="1" presId="urn:microsoft.com/office/officeart/2005/8/layout/vList6"/>
    <dgm:cxn modelId="{FC26C183-93D2-4FA7-B726-2965A6518DD7}" type="presOf" srcId="{03701004-3D45-47C4-ABD9-28DBA24DEFF3}" destId="{A23F4C32-5AA1-4446-8755-C27A44D2FDD0}" srcOrd="0" destOrd="2" presId="urn:microsoft.com/office/officeart/2005/8/layout/vList6"/>
    <dgm:cxn modelId="{54BD9E44-5123-4E13-8004-96096BFFD5DC}" srcId="{A1C497E1-6D9D-4616-AADE-59F50C1765CE}" destId="{34A91360-ED3E-4F4C-B66F-330423A051EA}" srcOrd="0" destOrd="0" parTransId="{042FBDC1-EA01-47CA-AC4B-9A596F08BF26}" sibTransId="{A25B1857-95AE-4303-B6D9-E024B309C78D}"/>
    <dgm:cxn modelId="{B2C58E6D-BE65-4A23-BEB6-D76E68C568A8}" srcId="{A1C497E1-6D9D-4616-AADE-59F50C1765CE}" destId="{AE3D14EE-A54A-4141-ABF7-EC964DF1E5F8}" srcOrd="3" destOrd="0" parTransId="{1482A046-AAA6-4260-8C49-F3241A5F4C51}" sibTransId="{DE5EF02D-0768-42D5-9954-B554BDCB1161}"/>
    <dgm:cxn modelId="{975B21DB-6CA9-420C-BE49-E261717FF43C}" type="presOf" srcId="{817AFD86-FF4F-4798-BB4C-BC41EA19EA0D}" destId="{E569C58D-4CB3-4F92-9286-B41A15135213}" srcOrd="0" destOrd="0" presId="urn:microsoft.com/office/officeart/2005/8/layout/vList6"/>
    <dgm:cxn modelId="{4FEC38CA-F02A-40BF-99CA-DAD9768581AA}" type="presOf" srcId="{1CE90061-7870-44E0-9BD9-9D5F449A729A}" destId="{93DA654F-2D07-4093-81E8-A688B77CE7D3}" srcOrd="0" destOrd="1" presId="urn:microsoft.com/office/officeart/2005/8/layout/vList6"/>
    <dgm:cxn modelId="{11D1ED92-0443-47BF-8F36-7CDCA51F7362}" srcId="{57F78733-8438-4263-A7A3-D985E0FD0671}" destId="{A1C497E1-6D9D-4616-AADE-59F50C1765CE}" srcOrd="0" destOrd="0" parTransId="{D26427D7-B75C-4A0A-9637-2383C8965DF2}" sibTransId="{6D4B3D9C-2872-461A-AE9F-005753E143BB}"/>
    <dgm:cxn modelId="{0811EAA7-556D-4697-BB50-501D24E02508}" srcId="{817AFD86-FF4F-4798-BB4C-BC41EA19EA0D}" destId="{2893A052-E22F-40EE-A918-A0420573BC99}" srcOrd="0" destOrd="0" parTransId="{8BE09C83-82FC-405C-9FD1-7CE9AFCE5E06}" sibTransId="{6AD48DB0-14F7-4DAF-9D33-E1AF3F785C5C}"/>
    <dgm:cxn modelId="{A3FBFFDE-2C52-4854-8A61-8370540A1E95}" type="presOf" srcId="{DDFB8C47-8E82-4A94-9EC8-06DDC2BE9E82}" destId="{A23F4C32-5AA1-4446-8755-C27A44D2FDD0}" srcOrd="0" destOrd="0" presId="urn:microsoft.com/office/officeart/2005/8/layout/vList6"/>
    <dgm:cxn modelId="{7908A1BC-B173-468D-AE0F-2F14B8E2EEAE}" type="presOf" srcId="{9DA808D2-82A1-467D-872C-060E34E8710D}" destId="{4C69C10A-25CD-46AC-B8DA-33DB7A4317FD}" srcOrd="0" destOrd="0" presId="urn:microsoft.com/office/officeart/2005/8/layout/vList6"/>
    <dgm:cxn modelId="{6872EF82-4B81-4A4B-BC7B-0EAD1B34ABAE}" srcId="{9DA808D2-82A1-467D-872C-060E34E8710D}" destId="{402A823F-54E2-4269-B905-E81C491D0A8D}" srcOrd="1" destOrd="0" parTransId="{58BE5AD6-0A5E-47DE-8554-0635C99ADE65}" sibTransId="{D959E4AF-5607-4982-B2EE-D7E6CEFA8256}"/>
    <dgm:cxn modelId="{60F970BA-090D-463E-BB59-3911441C1465}" srcId="{9DA808D2-82A1-467D-872C-060E34E8710D}" destId="{03701004-3D45-47C4-ABD9-28DBA24DEFF3}" srcOrd="2" destOrd="0" parTransId="{0D27FA5C-295D-48F7-8971-FE4F9DDBCD5B}" sibTransId="{0B773D1F-0950-4813-86D3-BE813EB90298}"/>
    <dgm:cxn modelId="{773FD6CF-39B2-4AED-98E2-481593FE152F}" type="presOf" srcId="{A1C497E1-6D9D-4616-AADE-59F50C1765CE}" destId="{37BA3F03-64BF-4E1A-A28F-155FCDE8E4ED}" srcOrd="0" destOrd="0" presId="urn:microsoft.com/office/officeart/2005/8/layout/vList6"/>
    <dgm:cxn modelId="{EDC5ED43-7754-4FE2-9BF5-7C6AB69793B1}" srcId="{A1C497E1-6D9D-4616-AADE-59F50C1765CE}" destId="{3B3C032C-AF6A-46CC-8BD3-BBB2A60FDACB}" srcOrd="2" destOrd="0" parTransId="{C42C80C6-8AD0-46DE-B93F-2C4E2D3A83F1}" sibTransId="{232B3AA8-C5F1-4D8C-83A0-C90571531AAA}"/>
    <dgm:cxn modelId="{4CE79256-D74C-41C7-91D7-60ED272605A6}" type="presOf" srcId="{3B3C032C-AF6A-46CC-8BD3-BBB2A60FDACB}" destId="{93259CD9-D0CD-441B-8133-D4129D28315C}" srcOrd="0" destOrd="2" presId="urn:microsoft.com/office/officeart/2005/8/layout/vList6"/>
    <dgm:cxn modelId="{60891B8C-4AB5-4957-8055-A650F0AED283}" srcId="{57F78733-8438-4263-A7A3-D985E0FD0671}" destId="{9DA808D2-82A1-467D-872C-060E34E8710D}" srcOrd="3" destOrd="0" parTransId="{2350B507-1EDF-4FCD-A1CC-14F1DB92495F}" sibTransId="{D0CE7F55-1CA4-45C6-8108-6A4FD170A70C}"/>
    <dgm:cxn modelId="{0B144B5D-B857-455A-88DF-E3B737B925C8}" type="presOf" srcId="{9399EEBF-BEC0-48B1-82E1-22ECA03980D1}" destId="{93DA654F-2D07-4093-81E8-A688B77CE7D3}" srcOrd="0" destOrd="0" presId="urn:microsoft.com/office/officeart/2005/8/layout/vList6"/>
    <dgm:cxn modelId="{9777E216-0B99-4809-80C9-8D9F4EB81D92}" type="presOf" srcId="{57F78733-8438-4263-A7A3-D985E0FD0671}" destId="{FB3C199B-5ED4-4CE2-BFC3-8E49EBD6A259}" srcOrd="0" destOrd="0" presId="urn:microsoft.com/office/officeart/2005/8/layout/vList6"/>
    <dgm:cxn modelId="{202250B5-5801-4874-A636-A443B8E2EEB2}" srcId="{57F78733-8438-4263-A7A3-D985E0FD0671}" destId="{50EBF804-4940-47D8-BCFD-EB966AAAF280}" srcOrd="1" destOrd="0" parTransId="{3E1D82E8-DA0D-423E-8EF9-5811A40E13C4}" sibTransId="{7801FACE-6ED0-4B21-88CF-76566D48D2CF}"/>
    <dgm:cxn modelId="{B7E61E9F-559D-4E61-A600-6E78A08F1979}" type="presOf" srcId="{2893A052-E22F-40EE-A918-A0420573BC99}" destId="{ED3286EA-658A-4FB9-81B2-2F8833038364}" srcOrd="0" destOrd="0" presId="urn:microsoft.com/office/officeart/2005/8/layout/vList6"/>
    <dgm:cxn modelId="{870D439F-DF9F-4A5F-B544-17B19D83848C}" srcId="{57F78733-8438-4263-A7A3-D985E0FD0671}" destId="{817AFD86-FF4F-4798-BB4C-BC41EA19EA0D}" srcOrd="2" destOrd="0" parTransId="{51BEFCD3-EBBB-42B9-B210-780D83026C45}" sibTransId="{16E0DE71-E8C2-4659-8302-FFA9B049DB3C}"/>
    <dgm:cxn modelId="{9D3DD8D5-61EB-4056-9F72-15FE71E7291F}" type="presOf" srcId="{50EBF804-4940-47D8-BCFD-EB966AAAF280}" destId="{E6C544AA-3192-4673-8AF2-127E288CEAC6}" srcOrd="0" destOrd="0" presId="urn:microsoft.com/office/officeart/2005/8/layout/vList6"/>
    <dgm:cxn modelId="{BD482657-132D-4AF4-8A0E-7576A5F0E588}" type="presOf" srcId="{402A823F-54E2-4269-B905-E81C491D0A8D}" destId="{A23F4C32-5AA1-4446-8755-C27A44D2FDD0}" srcOrd="0" destOrd="1" presId="urn:microsoft.com/office/officeart/2005/8/layout/vList6"/>
    <dgm:cxn modelId="{952AD939-FB67-49E1-A426-DB06199BE980}" srcId="{50EBF804-4940-47D8-BCFD-EB966AAAF280}" destId="{0606593D-8C20-435A-9F9B-33A73390E0B1}" srcOrd="2" destOrd="0" parTransId="{0460E3F0-ECCD-4563-A02E-4CB7AFEF636A}" sibTransId="{1732821A-C1ED-4D5B-9DD6-7B1EE94A0F41}"/>
    <dgm:cxn modelId="{8C1102AC-975E-4378-9D9E-8069C9C7DA30}" type="presOf" srcId="{AE3D14EE-A54A-4141-ABF7-EC964DF1E5F8}" destId="{93259CD9-D0CD-441B-8133-D4129D28315C}" srcOrd="0" destOrd="3" presId="urn:microsoft.com/office/officeart/2005/8/layout/vList6"/>
    <dgm:cxn modelId="{4524EF96-011F-4B21-8589-76F367B72AED}" srcId="{A1C497E1-6D9D-4616-AADE-59F50C1765CE}" destId="{106D288B-31DA-4949-8681-F622AD655523}" srcOrd="1" destOrd="0" parTransId="{A8496A83-5E48-4FEC-B448-530D992C4074}" sibTransId="{7C1FE405-617A-43F4-A1E6-CC37FDDD4415}"/>
    <dgm:cxn modelId="{398D0D62-FC3E-498E-A97E-F7564597DF50}" srcId="{50EBF804-4940-47D8-BCFD-EB966AAAF280}" destId="{9399EEBF-BEC0-48B1-82E1-22ECA03980D1}" srcOrd="0" destOrd="0" parTransId="{E5721D51-1EB9-46CC-8885-8A3C7871DAB6}" sibTransId="{BDBC4486-5CC7-4633-BA0A-3399C337B39B}"/>
    <dgm:cxn modelId="{E409AF99-BAB6-41CC-AA1C-BD1F8939EDC6}" srcId="{9DA808D2-82A1-467D-872C-060E34E8710D}" destId="{DDFB8C47-8E82-4A94-9EC8-06DDC2BE9E82}" srcOrd="0" destOrd="0" parTransId="{F46AA975-29BB-4294-9A00-F6373C295777}" sibTransId="{8426F418-216F-4CBD-B172-A6E7ABBEA538}"/>
    <dgm:cxn modelId="{BEB533D9-0BFC-448A-8F90-3086C13BF306}" type="presOf" srcId="{34A91360-ED3E-4F4C-B66F-330423A051EA}" destId="{93259CD9-D0CD-441B-8133-D4129D28315C}" srcOrd="0" destOrd="0" presId="urn:microsoft.com/office/officeart/2005/8/layout/vList6"/>
    <dgm:cxn modelId="{A8384C5F-5995-49CD-A388-5D9BCB5735D8}" type="presOf" srcId="{0606593D-8C20-435A-9F9B-33A73390E0B1}" destId="{93DA654F-2D07-4093-81E8-A688B77CE7D3}" srcOrd="0" destOrd="2" presId="urn:microsoft.com/office/officeart/2005/8/layout/vList6"/>
    <dgm:cxn modelId="{50346F5C-4A68-40EC-8409-A1C8C15C012F}" type="presParOf" srcId="{FB3C199B-5ED4-4CE2-BFC3-8E49EBD6A259}" destId="{CB58AC7E-140E-4A1C-B8AE-2B93EEFF37A5}" srcOrd="0" destOrd="0" presId="urn:microsoft.com/office/officeart/2005/8/layout/vList6"/>
    <dgm:cxn modelId="{84F3A8FD-DBAC-45FC-A669-BA53BFFD753E}" type="presParOf" srcId="{CB58AC7E-140E-4A1C-B8AE-2B93EEFF37A5}" destId="{37BA3F03-64BF-4E1A-A28F-155FCDE8E4ED}" srcOrd="0" destOrd="0" presId="urn:microsoft.com/office/officeart/2005/8/layout/vList6"/>
    <dgm:cxn modelId="{0B533087-662F-4E80-A27D-A759D8C43D16}" type="presParOf" srcId="{CB58AC7E-140E-4A1C-B8AE-2B93EEFF37A5}" destId="{93259CD9-D0CD-441B-8133-D4129D28315C}" srcOrd="1" destOrd="0" presId="urn:microsoft.com/office/officeart/2005/8/layout/vList6"/>
    <dgm:cxn modelId="{D7DFC90F-BE72-4032-A90B-A921A04ABE97}" type="presParOf" srcId="{FB3C199B-5ED4-4CE2-BFC3-8E49EBD6A259}" destId="{38FC57F9-7024-48FD-A0B6-27133E1B6374}" srcOrd="1" destOrd="0" presId="urn:microsoft.com/office/officeart/2005/8/layout/vList6"/>
    <dgm:cxn modelId="{EACB061C-F1E6-42DB-B95D-1EE54694CF99}" type="presParOf" srcId="{FB3C199B-5ED4-4CE2-BFC3-8E49EBD6A259}" destId="{1192ACC0-AA3A-484F-A7B5-47D75E6C8062}" srcOrd="2" destOrd="0" presId="urn:microsoft.com/office/officeart/2005/8/layout/vList6"/>
    <dgm:cxn modelId="{01093B33-0123-4697-97BE-709F0077C46F}" type="presParOf" srcId="{1192ACC0-AA3A-484F-A7B5-47D75E6C8062}" destId="{E6C544AA-3192-4673-8AF2-127E288CEAC6}" srcOrd="0" destOrd="0" presId="urn:microsoft.com/office/officeart/2005/8/layout/vList6"/>
    <dgm:cxn modelId="{74B3A8F1-7776-447A-9CFB-D09F6D7A6D7F}" type="presParOf" srcId="{1192ACC0-AA3A-484F-A7B5-47D75E6C8062}" destId="{93DA654F-2D07-4093-81E8-A688B77CE7D3}" srcOrd="1" destOrd="0" presId="urn:microsoft.com/office/officeart/2005/8/layout/vList6"/>
    <dgm:cxn modelId="{9FA612A6-10AF-4A12-8CB5-72822708ECA0}" type="presParOf" srcId="{FB3C199B-5ED4-4CE2-BFC3-8E49EBD6A259}" destId="{1E5FF96A-B236-4054-B309-5B76589A0D43}" srcOrd="3" destOrd="0" presId="urn:microsoft.com/office/officeart/2005/8/layout/vList6"/>
    <dgm:cxn modelId="{B6C551D7-E620-4DEA-90F9-1409E0D048C9}" type="presParOf" srcId="{FB3C199B-5ED4-4CE2-BFC3-8E49EBD6A259}" destId="{84C5F1DF-546A-46A9-82E8-FE06F110AACA}" srcOrd="4" destOrd="0" presId="urn:microsoft.com/office/officeart/2005/8/layout/vList6"/>
    <dgm:cxn modelId="{1B2461A8-A6B7-40C6-85C7-EA4C184A1765}" type="presParOf" srcId="{84C5F1DF-546A-46A9-82E8-FE06F110AACA}" destId="{E569C58D-4CB3-4F92-9286-B41A15135213}" srcOrd="0" destOrd="0" presId="urn:microsoft.com/office/officeart/2005/8/layout/vList6"/>
    <dgm:cxn modelId="{F8C5CA1B-66D4-4168-B6FA-64A08C5E68EB}" type="presParOf" srcId="{84C5F1DF-546A-46A9-82E8-FE06F110AACA}" destId="{ED3286EA-658A-4FB9-81B2-2F8833038364}" srcOrd="1" destOrd="0" presId="urn:microsoft.com/office/officeart/2005/8/layout/vList6"/>
    <dgm:cxn modelId="{09F327B6-A224-47DE-8508-B0828A87042D}" type="presParOf" srcId="{FB3C199B-5ED4-4CE2-BFC3-8E49EBD6A259}" destId="{8D0B1287-9B8E-4E30-99BA-644E321999B2}" srcOrd="5" destOrd="0" presId="urn:microsoft.com/office/officeart/2005/8/layout/vList6"/>
    <dgm:cxn modelId="{BDA66542-4391-4D36-A074-B10B5168BC3F}" type="presParOf" srcId="{FB3C199B-5ED4-4CE2-BFC3-8E49EBD6A259}" destId="{42B0B43D-CC8D-4CBD-AE32-2E67809347C0}" srcOrd="6" destOrd="0" presId="urn:microsoft.com/office/officeart/2005/8/layout/vList6"/>
    <dgm:cxn modelId="{A7827296-52D8-4B16-B18C-EEB079110C08}" type="presParOf" srcId="{42B0B43D-CC8D-4CBD-AE32-2E67809347C0}" destId="{4C69C10A-25CD-46AC-B8DA-33DB7A4317FD}" srcOrd="0" destOrd="0" presId="urn:microsoft.com/office/officeart/2005/8/layout/vList6"/>
    <dgm:cxn modelId="{64049763-EB72-43EA-B75D-6ECBA5FA6D0B}" type="presParOf" srcId="{42B0B43D-CC8D-4CBD-AE32-2E67809347C0}" destId="{A23F4C32-5AA1-4446-8755-C27A44D2FDD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4D3E69-AE82-4CB5-A088-8BA66CB17D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0D4DC-3CA2-47F3-8F5E-C86816B8337C}">
      <dgm:prSet phldrT="[Text]"/>
      <dgm:spPr/>
      <dgm:t>
        <a:bodyPr/>
        <a:lstStyle/>
        <a:p>
          <a:r>
            <a:rPr lang="en-US" dirty="0" smtClean="0"/>
            <a:t>Dr. Fermin Leguen (Medical Director)</a:t>
          </a:r>
          <a:endParaRPr lang="en-US" dirty="0"/>
        </a:p>
      </dgm:t>
    </dgm:pt>
    <dgm:pt modelId="{016393DD-4412-45E5-BA04-1CB8DC26F3DE}" type="parTrans" cxnId="{D46F18D7-174A-45BD-A3B0-ABD52B6C173D}">
      <dgm:prSet/>
      <dgm:spPr/>
      <dgm:t>
        <a:bodyPr/>
        <a:lstStyle/>
        <a:p>
          <a:endParaRPr lang="en-US"/>
        </a:p>
      </dgm:t>
    </dgm:pt>
    <dgm:pt modelId="{A7CF5694-F317-4038-8E0F-0CC1C127FD26}" type="sibTrans" cxnId="{D46F18D7-174A-45BD-A3B0-ABD52B6C173D}">
      <dgm:prSet/>
      <dgm:spPr/>
      <dgm:t>
        <a:bodyPr/>
        <a:lstStyle/>
        <a:p>
          <a:endParaRPr lang="en-US"/>
        </a:p>
      </dgm:t>
    </dgm:pt>
    <dgm:pt modelId="{ACB0DABE-69E3-4F21-A88F-76C76EA7A7AE}">
      <dgm:prSet/>
      <dgm:spPr/>
      <dgm:t>
        <a:bodyPr/>
        <a:lstStyle/>
        <a:p>
          <a:r>
            <a:rPr lang="en-US" dirty="0" smtClean="0"/>
            <a:t>Lourdes Yapjoco (Program Supervisor)</a:t>
          </a:r>
          <a:endParaRPr lang="en-US" dirty="0"/>
        </a:p>
      </dgm:t>
    </dgm:pt>
    <dgm:pt modelId="{325F2C38-75C2-4FC4-9751-81FC8C086390}" type="parTrans" cxnId="{9A2C126F-0986-482B-BA55-4A4C5564D078}">
      <dgm:prSet/>
      <dgm:spPr/>
      <dgm:t>
        <a:bodyPr/>
        <a:lstStyle/>
        <a:p>
          <a:endParaRPr lang="en-US"/>
        </a:p>
      </dgm:t>
    </dgm:pt>
    <dgm:pt modelId="{D5DF6FA6-8C24-47FC-BF86-99C439ABDCEE}" type="sibTrans" cxnId="{9A2C126F-0986-482B-BA55-4A4C5564D078}">
      <dgm:prSet/>
      <dgm:spPr/>
      <dgm:t>
        <a:bodyPr/>
        <a:lstStyle/>
        <a:p>
          <a:endParaRPr lang="en-US"/>
        </a:p>
      </dgm:t>
    </dgm:pt>
    <dgm:pt modelId="{C2895F43-EF12-46B9-9EDA-12A38F700064}">
      <dgm:prSet/>
      <dgm:spPr/>
      <dgm:t>
        <a:bodyPr/>
        <a:lstStyle/>
        <a:p>
          <a:r>
            <a:rPr lang="en-US" dirty="0" smtClean="0"/>
            <a:t>Data </a:t>
          </a:r>
          <a:r>
            <a:rPr lang="en-US" dirty="0" smtClean="0"/>
            <a:t>and </a:t>
          </a:r>
          <a:r>
            <a:rPr lang="en-US" dirty="0" smtClean="0"/>
            <a:t>Evaluation</a:t>
          </a:r>
          <a:endParaRPr lang="en-US" dirty="0"/>
        </a:p>
      </dgm:t>
    </dgm:pt>
    <dgm:pt modelId="{15E34226-CEDB-4A22-B97E-8F25896A9E30}" type="parTrans" cxnId="{D0930352-DD10-4C2F-B7FC-615D49A87648}">
      <dgm:prSet/>
      <dgm:spPr/>
      <dgm:t>
        <a:bodyPr/>
        <a:lstStyle/>
        <a:p>
          <a:endParaRPr lang="en-US"/>
        </a:p>
      </dgm:t>
    </dgm:pt>
    <dgm:pt modelId="{47A7D1BF-7C5C-426E-99A8-EFDEC82EEF72}" type="sibTrans" cxnId="{D0930352-DD10-4C2F-B7FC-615D49A87648}">
      <dgm:prSet/>
      <dgm:spPr/>
      <dgm:t>
        <a:bodyPr/>
        <a:lstStyle/>
        <a:p>
          <a:endParaRPr lang="en-US"/>
        </a:p>
      </dgm:t>
    </dgm:pt>
    <dgm:pt modelId="{14DA73A8-D572-401D-9D6B-6D0A77CAE271}">
      <dgm:prSet/>
      <dgm:spPr/>
      <dgm:t>
        <a:bodyPr/>
        <a:lstStyle/>
        <a:p>
          <a:r>
            <a:rPr lang="en-US" dirty="0" smtClean="0"/>
            <a:t>Merylyn Yegon (Admin Supervisor)</a:t>
          </a:r>
          <a:endParaRPr lang="en-US" dirty="0"/>
        </a:p>
      </dgm:t>
    </dgm:pt>
    <dgm:pt modelId="{14A8118E-A1CB-49BB-AACE-4FE5F3067C00}" type="parTrans" cxnId="{3EFD0AEC-043C-4841-BBDE-5A032FA71718}">
      <dgm:prSet/>
      <dgm:spPr/>
      <dgm:t>
        <a:bodyPr/>
        <a:lstStyle/>
        <a:p>
          <a:endParaRPr lang="en-US"/>
        </a:p>
      </dgm:t>
    </dgm:pt>
    <dgm:pt modelId="{91DB3FA3-418B-415F-8BEB-D7070FCD1ED8}" type="sibTrans" cxnId="{3EFD0AEC-043C-4841-BBDE-5A032FA71718}">
      <dgm:prSet/>
      <dgm:spPr/>
      <dgm:t>
        <a:bodyPr/>
        <a:lstStyle/>
        <a:p>
          <a:endParaRPr lang="en-US"/>
        </a:p>
      </dgm:t>
    </dgm:pt>
    <dgm:pt modelId="{CE9308B3-D5D7-476B-879C-35DB9F4D9CAD}">
      <dgm:prSet/>
      <dgm:spPr/>
      <dgm:t>
        <a:bodyPr/>
        <a:lstStyle/>
        <a:p>
          <a:r>
            <a:rPr lang="en-US" dirty="0" smtClean="0"/>
            <a:t>Rebecca Reyes (Clinical Supervisor) </a:t>
          </a:r>
          <a:endParaRPr lang="en-US" dirty="0"/>
        </a:p>
      </dgm:t>
    </dgm:pt>
    <dgm:pt modelId="{D1ADEAE5-6478-40E2-82C8-D36A57D6F8DC}" type="parTrans" cxnId="{C391DFDD-6EF8-4918-AD19-ED767A4A09B5}">
      <dgm:prSet/>
      <dgm:spPr/>
      <dgm:t>
        <a:bodyPr/>
        <a:lstStyle/>
        <a:p>
          <a:endParaRPr lang="en-US"/>
        </a:p>
      </dgm:t>
    </dgm:pt>
    <dgm:pt modelId="{8C55DEBC-9BDA-4F04-9D9A-E70A8E497F01}" type="sibTrans" cxnId="{C391DFDD-6EF8-4918-AD19-ED767A4A09B5}">
      <dgm:prSet/>
      <dgm:spPr/>
      <dgm:t>
        <a:bodyPr/>
        <a:lstStyle/>
        <a:p>
          <a:endParaRPr lang="en-US"/>
        </a:p>
      </dgm:t>
    </dgm:pt>
    <dgm:pt modelId="{4A8F4E91-7267-40A3-B20D-FD99E440A42B}">
      <dgm:prSet/>
      <dgm:spPr/>
      <dgm:t>
        <a:bodyPr/>
        <a:lstStyle/>
        <a:p>
          <a:r>
            <a:rPr lang="en-US" dirty="0" smtClean="0"/>
            <a:t>Keanu Medina- </a:t>
          </a:r>
          <a:r>
            <a:rPr lang="en-US" dirty="0" err="1" smtClean="0"/>
            <a:t>Rascon</a:t>
          </a:r>
          <a:r>
            <a:rPr lang="en-US" dirty="0" smtClean="0"/>
            <a:t> (CHW)</a:t>
          </a:r>
          <a:endParaRPr lang="en-US" dirty="0"/>
        </a:p>
      </dgm:t>
    </dgm:pt>
    <dgm:pt modelId="{AC89673F-349F-4123-AE07-4FBD485B1E74}" type="parTrans" cxnId="{5F1A3127-1B8B-47CD-B295-35E681D4AEE4}">
      <dgm:prSet/>
      <dgm:spPr/>
      <dgm:t>
        <a:bodyPr/>
        <a:lstStyle/>
        <a:p>
          <a:endParaRPr lang="en-US"/>
        </a:p>
      </dgm:t>
    </dgm:pt>
    <dgm:pt modelId="{149BD362-A6D2-4634-95C3-6EFE9031173D}" type="sibTrans" cxnId="{5F1A3127-1B8B-47CD-B295-35E681D4AEE4}">
      <dgm:prSet/>
      <dgm:spPr/>
      <dgm:t>
        <a:bodyPr/>
        <a:lstStyle/>
        <a:p>
          <a:endParaRPr lang="en-US"/>
        </a:p>
      </dgm:t>
    </dgm:pt>
    <dgm:pt modelId="{B157BDC5-B16D-4391-92DC-6BFD9623E6B6}">
      <dgm:prSet/>
      <dgm:spPr/>
      <dgm:t>
        <a:bodyPr/>
        <a:lstStyle/>
        <a:p>
          <a:r>
            <a:rPr lang="en-US" dirty="0" smtClean="0"/>
            <a:t>Angela Smith (CHW)</a:t>
          </a:r>
          <a:endParaRPr lang="en-US" dirty="0"/>
        </a:p>
      </dgm:t>
    </dgm:pt>
    <dgm:pt modelId="{A62EECF8-8E18-45E7-999D-4B67EAE99B7D}" type="parTrans" cxnId="{53895876-1617-4932-9D12-C5AD29280C30}">
      <dgm:prSet/>
      <dgm:spPr/>
      <dgm:t>
        <a:bodyPr/>
        <a:lstStyle/>
        <a:p>
          <a:endParaRPr lang="en-US"/>
        </a:p>
      </dgm:t>
    </dgm:pt>
    <dgm:pt modelId="{28976FA2-ECCD-442F-B0F5-5A8A14C893C6}" type="sibTrans" cxnId="{53895876-1617-4932-9D12-C5AD29280C30}">
      <dgm:prSet/>
      <dgm:spPr/>
      <dgm:t>
        <a:bodyPr/>
        <a:lstStyle/>
        <a:p>
          <a:endParaRPr lang="en-US"/>
        </a:p>
      </dgm:t>
    </dgm:pt>
    <dgm:pt modelId="{DF4799EC-9A6D-435A-BDE3-FF25B2D90A6B}" type="pres">
      <dgm:prSet presAssocID="{C34D3E69-AE82-4CB5-A088-8BA66CB17D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CCCB36-6C2A-444D-8225-AFB05E9DD725}" type="pres">
      <dgm:prSet presAssocID="{1390D4DC-3CA2-47F3-8F5E-C86816B8337C}" presName="hierRoot1" presStyleCnt="0">
        <dgm:presLayoutVars>
          <dgm:hierBranch val="init"/>
        </dgm:presLayoutVars>
      </dgm:prSet>
      <dgm:spPr/>
    </dgm:pt>
    <dgm:pt modelId="{8CC68D29-490F-45EB-AF81-8E1EC2C868EC}" type="pres">
      <dgm:prSet presAssocID="{1390D4DC-3CA2-47F3-8F5E-C86816B8337C}" presName="rootComposite1" presStyleCnt="0"/>
      <dgm:spPr/>
    </dgm:pt>
    <dgm:pt modelId="{A9E893E0-3D97-4A8A-B64D-50A43B58227E}" type="pres">
      <dgm:prSet presAssocID="{1390D4DC-3CA2-47F3-8F5E-C86816B8337C}" presName="rootText1" presStyleLbl="node0" presStyleIdx="0" presStyleCnt="1" custLinFactNeighborX="-31600" custLinFactNeighborY="-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70FBCA-F683-4EC5-A7BD-2FE815F9EF89}" type="pres">
      <dgm:prSet presAssocID="{1390D4DC-3CA2-47F3-8F5E-C86816B8337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2CD4151-258F-4F7C-BD4F-0EA5FD5A1B34}" type="pres">
      <dgm:prSet presAssocID="{1390D4DC-3CA2-47F3-8F5E-C86816B8337C}" presName="hierChild2" presStyleCnt="0"/>
      <dgm:spPr/>
    </dgm:pt>
    <dgm:pt modelId="{DA42F819-DCE5-495A-B23E-525685F39359}" type="pres">
      <dgm:prSet presAssocID="{325F2C38-75C2-4FC4-9751-81FC8C086390}" presName="Name37" presStyleLbl="parChTrans1D2" presStyleIdx="0" presStyleCnt="1"/>
      <dgm:spPr/>
      <dgm:t>
        <a:bodyPr/>
        <a:lstStyle/>
        <a:p>
          <a:endParaRPr lang="en-US"/>
        </a:p>
      </dgm:t>
    </dgm:pt>
    <dgm:pt modelId="{AE1E470F-1F7C-4366-9FB5-7433DAA6668C}" type="pres">
      <dgm:prSet presAssocID="{ACB0DABE-69E3-4F21-A88F-76C76EA7A7AE}" presName="hierRoot2" presStyleCnt="0">
        <dgm:presLayoutVars>
          <dgm:hierBranch val="init"/>
        </dgm:presLayoutVars>
      </dgm:prSet>
      <dgm:spPr/>
    </dgm:pt>
    <dgm:pt modelId="{42BC4555-6435-414E-A5F4-4D4CBBF05AC2}" type="pres">
      <dgm:prSet presAssocID="{ACB0DABE-69E3-4F21-A88F-76C76EA7A7AE}" presName="rootComposite" presStyleCnt="0"/>
      <dgm:spPr/>
    </dgm:pt>
    <dgm:pt modelId="{7BD1B522-DC64-4F01-AE6F-214B51D8360A}" type="pres">
      <dgm:prSet presAssocID="{ACB0DABE-69E3-4F21-A88F-76C76EA7A7AE}" presName="rootText" presStyleLbl="node2" presStyleIdx="0" presStyleCnt="1" custLinFactNeighborX="-32454" custLinFactNeighborY="-153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1928D4-FCA5-4023-92FA-DC8FEF81AED0}" type="pres">
      <dgm:prSet presAssocID="{ACB0DABE-69E3-4F21-A88F-76C76EA7A7AE}" presName="rootConnector" presStyleLbl="node2" presStyleIdx="0" presStyleCnt="1"/>
      <dgm:spPr/>
      <dgm:t>
        <a:bodyPr/>
        <a:lstStyle/>
        <a:p>
          <a:endParaRPr lang="en-US"/>
        </a:p>
      </dgm:t>
    </dgm:pt>
    <dgm:pt modelId="{A5F02E82-C0F7-4266-83AB-717252A27AD6}" type="pres">
      <dgm:prSet presAssocID="{ACB0DABE-69E3-4F21-A88F-76C76EA7A7AE}" presName="hierChild4" presStyleCnt="0"/>
      <dgm:spPr/>
    </dgm:pt>
    <dgm:pt modelId="{661D800F-1EF9-4DB5-87F4-D49FED4E1DD2}" type="pres">
      <dgm:prSet presAssocID="{15E34226-CEDB-4A22-B97E-8F25896A9E30}" presName="Name37" presStyleLbl="parChTrans1D3" presStyleIdx="0" presStyleCnt="3"/>
      <dgm:spPr/>
      <dgm:t>
        <a:bodyPr/>
        <a:lstStyle/>
        <a:p>
          <a:endParaRPr lang="en-US"/>
        </a:p>
      </dgm:t>
    </dgm:pt>
    <dgm:pt modelId="{B2B68F84-7154-40E6-9475-ACCCF882859D}" type="pres">
      <dgm:prSet presAssocID="{C2895F43-EF12-46B9-9EDA-12A38F700064}" presName="hierRoot2" presStyleCnt="0">
        <dgm:presLayoutVars>
          <dgm:hierBranch val="init"/>
        </dgm:presLayoutVars>
      </dgm:prSet>
      <dgm:spPr/>
    </dgm:pt>
    <dgm:pt modelId="{F5075C5A-581B-402D-9780-F0DAE90AF9EF}" type="pres">
      <dgm:prSet presAssocID="{C2895F43-EF12-46B9-9EDA-12A38F700064}" presName="rootComposite" presStyleCnt="0"/>
      <dgm:spPr/>
    </dgm:pt>
    <dgm:pt modelId="{09F8F10D-CFFB-4CE0-A92A-5E92EAE4E8A8}" type="pres">
      <dgm:prSet presAssocID="{C2895F43-EF12-46B9-9EDA-12A38F700064}" presName="rootText" presStyleLbl="node3" presStyleIdx="0" presStyleCnt="3" custLinFactNeighborX="-41230" custLinFactNeighborY="-14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0947E9-601E-4122-AAC9-DFFFAFE3FB02}" type="pres">
      <dgm:prSet presAssocID="{C2895F43-EF12-46B9-9EDA-12A38F700064}" presName="rootConnector" presStyleLbl="node3" presStyleIdx="0" presStyleCnt="3"/>
      <dgm:spPr/>
      <dgm:t>
        <a:bodyPr/>
        <a:lstStyle/>
        <a:p>
          <a:endParaRPr lang="en-US"/>
        </a:p>
      </dgm:t>
    </dgm:pt>
    <dgm:pt modelId="{B15452ED-28F5-4D2D-BCAC-8D9390FFC62E}" type="pres">
      <dgm:prSet presAssocID="{C2895F43-EF12-46B9-9EDA-12A38F700064}" presName="hierChild4" presStyleCnt="0"/>
      <dgm:spPr/>
    </dgm:pt>
    <dgm:pt modelId="{4F772FD5-CF55-4E62-8FB6-C09E2C92F1F2}" type="pres">
      <dgm:prSet presAssocID="{C2895F43-EF12-46B9-9EDA-12A38F700064}" presName="hierChild5" presStyleCnt="0"/>
      <dgm:spPr/>
    </dgm:pt>
    <dgm:pt modelId="{85A4E3AF-8672-4196-9B37-512DDB1AB4B3}" type="pres">
      <dgm:prSet presAssocID="{14A8118E-A1CB-49BB-AACE-4FE5F3067C00}" presName="Name37" presStyleLbl="parChTrans1D3" presStyleIdx="1" presStyleCnt="3"/>
      <dgm:spPr/>
      <dgm:t>
        <a:bodyPr/>
        <a:lstStyle/>
        <a:p>
          <a:endParaRPr lang="en-US"/>
        </a:p>
      </dgm:t>
    </dgm:pt>
    <dgm:pt modelId="{422BE5DE-D362-4ECD-AD16-BDA48C76355C}" type="pres">
      <dgm:prSet presAssocID="{14DA73A8-D572-401D-9D6B-6D0A77CAE271}" presName="hierRoot2" presStyleCnt="0">
        <dgm:presLayoutVars>
          <dgm:hierBranch val="init"/>
        </dgm:presLayoutVars>
      </dgm:prSet>
      <dgm:spPr/>
    </dgm:pt>
    <dgm:pt modelId="{FD9F3DA3-DCB7-4A3B-A22A-F836A0B855B2}" type="pres">
      <dgm:prSet presAssocID="{14DA73A8-D572-401D-9D6B-6D0A77CAE271}" presName="rootComposite" presStyleCnt="0"/>
      <dgm:spPr/>
    </dgm:pt>
    <dgm:pt modelId="{0E372A54-6264-456D-8C04-00397EFF0692}" type="pres">
      <dgm:prSet presAssocID="{14DA73A8-D572-401D-9D6B-6D0A77CAE271}" presName="rootText" presStyleLbl="node3" presStyleIdx="1" presStyleCnt="3" custLinFactNeighborX="-26318" custLinFactNeighborY="-139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ACA5CB-58AC-4351-A6F0-A7B8824F669F}" type="pres">
      <dgm:prSet presAssocID="{14DA73A8-D572-401D-9D6B-6D0A77CAE271}" presName="rootConnector" presStyleLbl="node3" presStyleIdx="1" presStyleCnt="3"/>
      <dgm:spPr/>
      <dgm:t>
        <a:bodyPr/>
        <a:lstStyle/>
        <a:p>
          <a:endParaRPr lang="en-US"/>
        </a:p>
      </dgm:t>
    </dgm:pt>
    <dgm:pt modelId="{1ACCEF61-07DC-4A6A-9CEA-1EF2122F555D}" type="pres">
      <dgm:prSet presAssocID="{14DA73A8-D572-401D-9D6B-6D0A77CAE271}" presName="hierChild4" presStyleCnt="0"/>
      <dgm:spPr/>
    </dgm:pt>
    <dgm:pt modelId="{0CE1D700-B41D-42BA-8403-842DB0F4BEA8}" type="pres">
      <dgm:prSet presAssocID="{AC89673F-349F-4123-AE07-4FBD485B1E74}" presName="Name37" presStyleLbl="parChTrans1D4" presStyleIdx="0" presStyleCnt="2"/>
      <dgm:spPr/>
      <dgm:t>
        <a:bodyPr/>
        <a:lstStyle/>
        <a:p>
          <a:endParaRPr lang="en-US"/>
        </a:p>
      </dgm:t>
    </dgm:pt>
    <dgm:pt modelId="{00B1502E-BE4D-4F14-A231-8ACE40C89403}" type="pres">
      <dgm:prSet presAssocID="{4A8F4E91-7267-40A3-B20D-FD99E440A42B}" presName="hierRoot2" presStyleCnt="0">
        <dgm:presLayoutVars>
          <dgm:hierBranch val="init"/>
        </dgm:presLayoutVars>
      </dgm:prSet>
      <dgm:spPr/>
    </dgm:pt>
    <dgm:pt modelId="{02F468D0-608F-4BAA-BD28-F8AED324021D}" type="pres">
      <dgm:prSet presAssocID="{4A8F4E91-7267-40A3-B20D-FD99E440A42B}" presName="rootComposite" presStyleCnt="0"/>
      <dgm:spPr/>
    </dgm:pt>
    <dgm:pt modelId="{D8133C6F-0A54-4190-941C-BA20E591A45B}" type="pres">
      <dgm:prSet presAssocID="{4A8F4E91-7267-40A3-B20D-FD99E440A42B}" presName="rootText" presStyleLbl="node4" presStyleIdx="0" presStyleCnt="2" custLinFactX="-47801" custLinFactNeighborX="-100000" custLinFactNeighborY="-17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8A6896-D2AE-49E5-A34A-94C4F9026490}" type="pres">
      <dgm:prSet presAssocID="{4A8F4E91-7267-40A3-B20D-FD99E440A42B}" presName="rootConnector" presStyleLbl="node4" presStyleIdx="0" presStyleCnt="2"/>
      <dgm:spPr/>
      <dgm:t>
        <a:bodyPr/>
        <a:lstStyle/>
        <a:p>
          <a:endParaRPr lang="en-US"/>
        </a:p>
      </dgm:t>
    </dgm:pt>
    <dgm:pt modelId="{C4B4C30A-4D83-4467-9F28-256B1E21BEB2}" type="pres">
      <dgm:prSet presAssocID="{4A8F4E91-7267-40A3-B20D-FD99E440A42B}" presName="hierChild4" presStyleCnt="0"/>
      <dgm:spPr/>
    </dgm:pt>
    <dgm:pt modelId="{2FC85CD3-AADD-4BBE-B373-32167152E761}" type="pres">
      <dgm:prSet presAssocID="{4A8F4E91-7267-40A3-B20D-FD99E440A42B}" presName="hierChild5" presStyleCnt="0"/>
      <dgm:spPr/>
    </dgm:pt>
    <dgm:pt modelId="{2B66280F-9FC1-42BA-8B9E-D7A8F62B67D4}" type="pres">
      <dgm:prSet presAssocID="{A62EECF8-8E18-45E7-999D-4B67EAE99B7D}" presName="Name37" presStyleLbl="parChTrans1D4" presStyleIdx="1" presStyleCnt="2"/>
      <dgm:spPr/>
      <dgm:t>
        <a:bodyPr/>
        <a:lstStyle/>
        <a:p>
          <a:endParaRPr lang="en-US"/>
        </a:p>
      </dgm:t>
    </dgm:pt>
    <dgm:pt modelId="{EFDDA21E-DF96-4CF3-AFBD-CD3021FC655C}" type="pres">
      <dgm:prSet presAssocID="{B157BDC5-B16D-4391-92DC-6BFD9623E6B6}" presName="hierRoot2" presStyleCnt="0">
        <dgm:presLayoutVars>
          <dgm:hierBranch val="init"/>
        </dgm:presLayoutVars>
      </dgm:prSet>
      <dgm:spPr/>
    </dgm:pt>
    <dgm:pt modelId="{98411FFB-8C9B-498A-B36F-A77FB8E401D6}" type="pres">
      <dgm:prSet presAssocID="{B157BDC5-B16D-4391-92DC-6BFD9623E6B6}" presName="rootComposite" presStyleCnt="0"/>
      <dgm:spPr/>
    </dgm:pt>
    <dgm:pt modelId="{049E8A32-8F23-4F34-BF4B-A1915EF09B84}" type="pres">
      <dgm:prSet presAssocID="{B157BDC5-B16D-4391-92DC-6BFD9623E6B6}" presName="rootText" presStyleLbl="node4" presStyleIdx="1" presStyleCnt="2" custLinFactY="-43757" custLinFactNeighborX="1793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6CAAD4-8A1B-40EE-83AA-4AF4F4D857FB}" type="pres">
      <dgm:prSet presAssocID="{B157BDC5-B16D-4391-92DC-6BFD9623E6B6}" presName="rootConnector" presStyleLbl="node4" presStyleIdx="1" presStyleCnt="2"/>
      <dgm:spPr/>
      <dgm:t>
        <a:bodyPr/>
        <a:lstStyle/>
        <a:p>
          <a:endParaRPr lang="en-US"/>
        </a:p>
      </dgm:t>
    </dgm:pt>
    <dgm:pt modelId="{24E2407C-9A89-44D3-AE1D-A6B0F7F8EC48}" type="pres">
      <dgm:prSet presAssocID="{B157BDC5-B16D-4391-92DC-6BFD9623E6B6}" presName="hierChild4" presStyleCnt="0"/>
      <dgm:spPr/>
    </dgm:pt>
    <dgm:pt modelId="{EE05773A-0131-4738-8D97-66B9C939BFAE}" type="pres">
      <dgm:prSet presAssocID="{B157BDC5-B16D-4391-92DC-6BFD9623E6B6}" presName="hierChild5" presStyleCnt="0"/>
      <dgm:spPr/>
    </dgm:pt>
    <dgm:pt modelId="{CDBA9F25-B35D-4C22-92BD-F24C3795F993}" type="pres">
      <dgm:prSet presAssocID="{14DA73A8-D572-401D-9D6B-6D0A77CAE271}" presName="hierChild5" presStyleCnt="0"/>
      <dgm:spPr/>
    </dgm:pt>
    <dgm:pt modelId="{592FDC8A-1276-46FB-8CCD-0B876006AD48}" type="pres">
      <dgm:prSet presAssocID="{D1ADEAE5-6478-40E2-82C8-D36A57D6F8DC}" presName="Name37" presStyleLbl="parChTrans1D3" presStyleIdx="2" presStyleCnt="3"/>
      <dgm:spPr/>
      <dgm:t>
        <a:bodyPr/>
        <a:lstStyle/>
        <a:p>
          <a:endParaRPr lang="en-US"/>
        </a:p>
      </dgm:t>
    </dgm:pt>
    <dgm:pt modelId="{6BE9E05F-7B1F-4CBD-B064-AD932196855E}" type="pres">
      <dgm:prSet presAssocID="{CE9308B3-D5D7-476B-879C-35DB9F4D9CAD}" presName="hierRoot2" presStyleCnt="0">
        <dgm:presLayoutVars>
          <dgm:hierBranch val="init"/>
        </dgm:presLayoutVars>
      </dgm:prSet>
      <dgm:spPr/>
    </dgm:pt>
    <dgm:pt modelId="{294AFBBF-E097-4995-BB90-7E52FC6A93D0}" type="pres">
      <dgm:prSet presAssocID="{CE9308B3-D5D7-476B-879C-35DB9F4D9CAD}" presName="rootComposite" presStyleCnt="0"/>
      <dgm:spPr/>
    </dgm:pt>
    <dgm:pt modelId="{C7DB1390-F65E-4044-8FC4-6B0D34B99C6B}" type="pres">
      <dgm:prSet presAssocID="{CE9308B3-D5D7-476B-879C-35DB9F4D9CAD}" presName="rootText" presStyleLbl="node3" presStyleIdx="2" presStyleCnt="3" custLinFactNeighborX="-24275" custLinFactNeighborY="-11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30DA57-E812-427D-8B23-33CBC6D00B86}" type="pres">
      <dgm:prSet presAssocID="{CE9308B3-D5D7-476B-879C-35DB9F4D9CAD}" presName="rootConnector" presStyleLbl="node3" presStyleIdx="2" presStyleCnt="3"/>
      <dgm:spPr/>
      <dgm:t>
        <a:bodyPr/>
        <a:lstStyle/>
        <a:p>
          <a:endParaRPr lang="en-US"/>
        </a:p>
      </dgm:t>
    </dgm:pt>
    <dgm:pt modelId="{2B5E8DA5-B8BD-420A-A5F4-23E111875B0F}" type="pres">
      <dgm:prSet presAssocID="{CE9308B3-D5D7-476B-879C-35DB9F4D9CAD}" presName="hierChild4" presStyleCnt="0"/>
      <dgm:spPr/>
    </dgm:pt>
    <dgm:pt modelId="{D1E69D11-16EA-4A90-91AB-B38EBDC5D18A}" type="pres">
      <dgm:prSet presAssocID="{CE9308B3-D5D7-476B-879C-35DB9F4D9CAD}" presName="hierChild5" presStyleCnt="0"/>
      <dgm:spPr/>
    </dgm:pt>
    <dgm:pt modelId="{E31C4E04-F549-4812-A432-27E9BDA0881E}" type="pres">
      <dgm:prSet presAssocID="{ACB0DABE-69E3-4F21-A88F-76C76EA7A7AE}" presName="hierChild5" presStyleCnt="0"/>
      <dgm:spPr/>
    </dgm:pt>
    <dgm:pt modelId="{D8D25F93-95E6-4754-96CA-3AA4DEED0867}" type="pres">
      <dgm:prSet presAssocID="{1390D4DC-3CA2-47F3-8F5E-C86816B8337C}" presName="hierChild3" presStyleCnt="0"/>
      <dgm:spPr/>
    </dgm:pt>
  </dgm:ptLst>
  <dgm:cxnLst>
    <dgm:cxn modelId="{4D6A7DC0-17A7-48DA-ABA0-5BDF1BFB0603}" type="presOf" srcId="{A62EECF8-8E18-45E7-999D-4B67EAE99B7D}" destId="{2B66280F-9FC1-42BA-8B9E-D7A8F62B67D4}" srcOrd="0" destOrd="0" presId="urn:microsoft.com/office/officeart/2005/8/layout/orgChart1"/>
    <dgm:cxn modelId="{0460EAD9-935F-4347-8D66-812A4EF02F7A}" type="presOf" srcId="{14A8118E-A1CB-49BB-AACE-4FE5F3067C00}" destId="{85A4E3AF-8672-4196-9B37-512DDB1AB4B3}" srcOrd="0" destOrd="0" presId="urn:microsoft.com/office/officeart/2005/8/layout/orgChart1"/>
    <dgm:cxn modelId="{C391DFDD-6EF8-4918-AD19-ED767A4A09B5}" srcId="{ACB0DABE-69E3-4F21-A88F-76C76EA7A7AE}" destId="{CE9308B3-D5D7-476B-879C-35DB9F4D9CAD}" srcOrd="2" destOrd="0" parTransId="{D1ADEAE5-6478-40E2-82C8-D36A57D6F8DC}" sibTransId="{8C55DEBC-9BDA-4F04-9D9A-E70A8E497F01}"/>
    <dgm:cxn modelId="{5F1A3127-1B8B-47CD-B295-35E681D4AEE4}" srcId="{14DA73A8-D572-401D-9D6B-6D0A77CAE271}" destId="{4A8F4E91-7267-40A3-B20D-FD99E440A42B}" srcOrd="0" destOrd="0" parTransId="{AC89673F-349F-4123-AE07-4FBD485B1E74}" sibTransId="{149BD362-A6D2-4634-95C3-6EFE9031173D}"/>
    <dgm:cxn modelId="{53895876-1617-4932-9D12-C5AD29280C30}" srcId="{14DA73A8-D572-401D-9D6B-6D0A77CAE271}" destId="{B157BDC5-B16D-4391-92DC-6BFD9623E6B6}" srcOrd="1" destOrd="0" parTransId="{A62EECF8-8E18-45E7-999D-4B67EAE99B7D}" sibTransId="{28976FA2-ECCD-442F-B0F5-5A8A14C893C6}"/>
    <dgm:cxn modelId="{7DB7D16A-7913-4195-929E-BBD49E0D63B4}" type="presOf" srcId="{AC89673F-349F-4123-AE07-4FBD485B1E74}" destId="{0CE1D700-B41D-42BA-8403-842DB0F4BEA8}" srcOrd="0" destOrd="0" presId="urn:microsoft.com/office/officeart/2005/8/layout/orgChart1"/>
    <dgm:cxn modelId="{514E6B13-92CC-438E-8940-70270D5D6E98}" type="presOf" srcId="{ACB0DABE-69E3-4F21-A88F-76C76EA7A7AE}" destId="{E61928D4-FCA5-4023-92FA-DC8FEF81AED0}" srcOrd="1" destOrd="0" presId="urn:microsoft.com/office/officeart/2005/8/layout/orgChart1"/>
    <dgm:cxn modelId="{2DF2D40E-E19A-44D3-9A00-B3C76DC2010F}" type="presOf" srcId="{14DA73A8-D572-401D-9D6B-6D0A77CAE271}" destId="{0E372A54-6264-456D-8C04-00397EFF0692}" srcOrd="0" destOrd="0" presId="urn:microsoft.com/office/officeart/2005/8/layout/orgChart1"/>
    <dgm:cxn modelId="{E96F9945-C662-40A5-A887-ACC8277F6E73}" type="presOf" srcId="{C2895F43-EF12-46B9-9EDA-12A38F700064}" destId="{09F8F10D-CFFB-4CE0-A92A-5E92EAE4E8A8}" srcOrd="0" destOrd="0" presId="urn:microsoft.com/office/officeart/2005/8/layout/orgChart1"/>
    <dgm:cxn modelId="{2F1E5F1D-FFE0-4FEE-9B13-F3E5599B4B6E}" type="presOf" srcId="{4A8F4E91-7267-40A3-B20D-FD99E440A42B}" destId="{D8133C6F-0A54-4190-941C-BA20E591A45B}" srcOrd="0" destOrd="0" presId="urn:microsoft.com/office/officeart/2005/8/layout/orgChart1"/>
    <dgm:cxn modelId="{AACB88A5-01B4-4FE8-8544-60474333C38A}" type="presOf" srcId="{14DA73A8-D572-401D-9D6B-6D0A77CAE271}" destId="{A8ACA5CB-58AC-4351-A6F0-A7B8824F669F}" srcOrd="1" destOrd="0" presId="urn:microsoft.com/office/officeart/2005/8/layout/orgChart1"/>
    <dgm:cxn modelId="{83897FEC-BE1E-45A3-A8E7-4CDB77AB9126}" type="presOf" srcId="{325F2C38-75C2-4FC4-9751-81FC8C086390}" destId="{DA42F819-DCE5-495A-B23E-525685F39359}" srcOrd="0" destOrd="0" presId="urn:microsoft.com/office/officeart/2005/8/layout/orgChart1"/>
    <dgm:cxn modelId="{4C009127-7506-4271-83B9-B7806050CFF2}" type="presOf" srcId="{B157BDC5-B16D-4391-92DC-6BFD9623E6B6}" destId="{ED6CAAD4-8A1B-40EE-83AA-4AF4F4D857FB}" srcOrd="1" destOrd="0" presId="urn:microsoft.com/office/officeart/2005/8/layout/orgChart1"/>
    <dgm:cxn modelId="{D46F18D7-174A-45BD-A3B0-ABD52B6C173D}" srcId="{C34D3E69-AE82-4CB5-A088-8BA66CB17DDD}" destId="{1390D4DC-3CA2-47F3-8F5E-C86816B8337C}" srcOrd="0" destOrd="0" parTransId="{016393DD-4412-45E5-BA04-1CB8DC26F3DE}" sibTransId="{A7CF5694-F317-4038-8E0F-0CC1C127FD26}"/>
    <dgm:cxn modelId="{3EFD0AEC-043C-4841-BBDE-5A032FA71718}" srcId="{ACB0DABE-69E3-4F21-A88F-76C76EA7A7AE}" destId="{14DA73A8-D572-401D-9D6B-6D0A77CAE271}" srcOrd="1" destOrd="0" parTransId="{14A8118E-A1CB-49BB-AACE-4FE5F3067C00}" sibTransId="{91DB3FA3-418B-415F-8BEB-D7070FCD1ED8}"/>
    <dgm:cxn modelId="{0114EFB0-E95C-4E92-8590-7BCC690201EF}" type="presOf" srcId="{ACB0DABE-69E3-4F21-A88F-76C76EA7A7AE}" destId="{7BD1B522-DC64-4F01-AE6F-214B51D8360A}" srcOrd="0" destOrd="0" presId="urn:microsoft.com/office/officeart/2005/8/layout/orgChart1"/>
    <dgm:cxn modelId="{186ECFDD-3022-4BBD-94F4-3BB9238EAE31}" type="presOf" srcId="{C34D3E69-AE82-4CB5-A088-8BA66CB17DDD}" destId="{DF4799EC-9A6D-435A-BDE3-FF25B2D90A6B}" srcOrd="0" destOrd="0" presId="urn:microsoft.com/office/officeart/2005/8/layout/orgChart1"/>
    <dgm:cxn modelId="{88AC7014-E1D4-468A-B999-39374F501ACC}" type="presOf" srcId="{C2895F43-EF12-46B9-9EDA-12A38F700064}" destId="{D20947E9-601E-4122-AAC9-DFFFAFE3FB02}" srcOrd="1" destOrd="0" presId="urn:microsoft.com/office/officeart/2005/8/layout/orgChart1"/>
    <dgm:cxn modelId="{6A75DF49-19BB-40E2-80D7-F1EDCF6354AB}" type="presOf" srcId="{B157BDC5-B16D-4391-92DC-6BFD9623E6B6}" destId="{049E8A32-8F23-4F34-BF4B-A1915EF09B84}" srcOrd="0" destOrd="0" presId="urn:microsoft.com/office/officeart/2005/8/layout/orgChart1"/>
    <dgm:cxn modelId="{18E0BC11-4A27-4795-B3AB-F5D27B3F0C0F}" type="presOf" srcId="{15E34226-CEDB-4A22-B97E-8F25896A9E30}" destId="{661D800F-1EF9-4DB5-87F4-D49FED4E1DD2}" srcOrd="0" destOrd="0" presId="urn:microsoft.com/office/officeart/2005/8/layout/orgChart1"/>
    <dgm:cxn modelId="{4D0594A4-EF78-4605-99BC-968F3C0506B5}" type="presOf" srcId="{D1ADEAE5-6478-40E2-82C8-D36A57D6F8DC}" destId="{592FDC8A-1276-46FB-8CCD-0B876006AD48}" srcOrd="0" destOrd="0" presId="urn:microsoft.com/office/officeart/2005/8/layout/orgChart1"/>
    <dgm:cxn modelId="{95D0B66A-CCE8-473A-BA5A-CF1016457A5A}" type="presOf" srcId="{1390D4DC-3CA2-47F3-8F5E-C86816B8337C}" destId="{A9E893E0-3D97-4A8A-B64D-50A43B58227E}" srcOrd="0" destOrd="0" presId="urn:microsoft.com/office/officeart/2005/8/layout/orgChart1"/>
    <dgm:cxn modelId="{9A2C126F-0986-482B-BA55-4A4C5564D078}" srcId="{1390D4DC-3CA2-47F3-8F5E-C86816B8337C}" destId="{ACB0DABE-69E3-4F21-A88F-76C76EA7A7AE}" srcOrd="0" destOrd="0" parTransId="{325F2C38-75C2-4FC4-9751-81FC8C086390}" sibTransId="{D5DF6FA6-8C24-47FC-BF86-99C439ABDCEE}"/>
    <dgm:cxn modelId="{B1E7CC4B-8C6D-425A-BDFC-7D36908BA721}" type="presOf" srcId="{1390D4DC-3CA2-47F3-8F5E-C86816B8337C}" destId="{8E70FBCA-F683-4EC5-A7BD-2FE815F9EF89}" srcOrd="1" destOrd="0" presId="urn:microsoft.com/office/officeart/2005/8/layout/orgChart1"/>
    <dgm:cxn modelId="{1CA71FDA-C9A8-41E2-BB7E-5A08A7B5A7FD}" type="presOf" srcId="{4A8F4E91-7267-40A3-B20D-FD99E440A42B}" destId="{E48A6896-D2AE-49E5-A34A-94C4F9026490}" srcOrd="1" destOrd="0" presId="urn:microsoft.com/office/officeart/2005/8/layout/orgChart1"/>
    <dgm:cxn modelId="{D0930352-DD10-4C2F-B7FC-615D49A87648}" srcId="{ACB0DABE-69E3-4F21-A88F-76C76EA7A7AE}" destId="{C2895F43-EF12-46B9-9EDA-12A38F700064}" srcOrd="0" destOrd="0" parTransId="{15E34226-CEDB-4A22-B97E-8F25896A9E30}" sibTransId="{47A7D1BF-7C5C-426E-99A8-EFDEC82EEF72}"/>
    <dgm:cxn modelId="{72CBF083-C086-4B41-B840-6ED842C147E5}" type="presOf" srcId="{CE9308B3-D5D7-476B-879C-35DB9F4D9CAD}" destId="{9C30DA57-E812-427D-8B23-33CBC6D00B86}" srcOrd="1" destOrd="0" presId="urn:microsoft.com/office/officeart/2005/8/layout/orgChart1"/>
    <dgm:cxn modelId="{B5BD76FE-9362-49A8-9935-BA627A2B3A9C}" type="presOf" srcId="{CE9308B3-D5D7-476B-879C-35DB9F4D9CAD}" destId="{C7DB1390-F65E-4044-8FC4-6B0D34B99C6B}" srcOrd="0" destOrd="0" presId="urn:microsoft.com/office/officeart/2005/8/layout/orgChart1"/>
    <dgm:cxn modelId="{E92574EC-2CF5-45FC-9E0D-3BDC72445018}" type="presParOf" srcId="{DF4799EC-9A6D-435A-BDE3-FF25B2D90A6B}" destId="{A8CCCB36-6C2A-444D-8225-AFB05E9DD725}" srcOrd="0" destOrd="0" presId="urn:microsoft.com/office/officeart/2005/8/layout/orgChart1"/>
    <dgm:cxn modelId="{FA5A7C5C-75F5-4520-953B-8487BF8680EC}" type="presParOf" srcId="{A8CCCB36-6C2A-444D-8225-AFB05E9DD725}" destId="{8CC68D29-490F-45EB-AF81-8E1EC2C868EC}" srcOrd="0" destOrd="0" presId="urn:microsoft.com/office/officeart/2005/8/layout/orgChart1"/>
    <dgm:cxn modelId="{E122D246-5953-4489-9D79-6B1BBE9031FB}" type="presParOf" srcId="{8CC68D29-490F-45EB-AF81-8E1EC2C868EC}" destId="{A9E893E0-3D97-4A8A-B64D-50A43B58227E}" srcOrd="0" destOrd="0" presId="urn:microsoft.com/office/officeart/2005/8/layout/orgChart1"/>
    <dgm:cxn modelId="{B222D4E9-039A-43F1-B3C6-0202CA4E0F93}" type="presParOf" srcId="{8CC68D29-490F-45EB-AF81-8E1EC2C868EC}" destId="{8E70FBCA-F683-4EC5-A7BD-2FE815F9EF89}" srcOrd="1" destOrd="0" presId="urn:microsoft.com/office/officeart/2005/8/layout/orgChart1"/>
    <dgm:cxn modelId="{C4C15E14-BDF7-4E77-A80B-E9B52FC179E0}" type="presParOf" srcId="{A8CCCB36-6C2A-444D-8225-AFB05E9DD725}" destId="{72CD4151-258F-4F7C-BD4F-0EA5FD5A1B34}" srcOrd="1" destOrd="0" presId="urn:microsoft.com/office/officeart/2005/8/layout/orgChart1"/>
    <dgm:cxn modelId="{14D4F25F-CA70-447D-9EA7-6176BCD84E67}" type="presParOf" srcId="{72CD4151-258F-4F7C-BD4F-0EA5FD5A1B34}" destId="{DA42F819-DCE5-495A-B23E-525685F39359}" srcOrd="0" destOrd="0" presId="urn:microsoft.com/office/officeart/2005/8/layout/orgChart1"/>
    <dgm:cxn modelId="{C56D3007-5006-46EC-8832-7F7068748096}" type="presParOf" srcId="{72CD4151-258F-4F7C-BD4F-0EA5FD5A1B34}" destId="{AE1E470F-1F7C-4366-9FB5-7433DAA6668C}" srcOrd="1" destOrd="0" presId="urn:microsoft.com/office/officeart/2005/8/layout/orgChart1"/>
    <dgm:cxn modelId="{63FC9EFC-FF03-4666-8F32-E630417F640A}" type="presParOf" srcId="{AE1E470F-1F7C-4366-9FB5-7433DAA6668C}" destId="{42BC4555-6435-414E-A5F4-4D4CBBF05AC2}" srcOrd="0" destOrd="0" presId="urn:microsoft.com/office/officeart/2005/8/layout/orgChart1"/>
    <dgm:cxn modelId="{2DACDC74-2080-4082-BDB2-78B12D7522C9}" type="presParOf" srcId="{42BC4555-6435-414E-A5F4-4D4CBBF05AC2}" destId="{7BD1B522-DC64-4F01-AE6F-214B51D8360A}" srcOrd="0" destOrd="0" presId="urn:microsoft.com/office/officeart/2005/8/layout/orgChart1"/>
    <dgm:cxn modelId="{526A8D65-DE30-46ED-AA87-EDBDC0AFCF3D}" type="presParOf" srcId="{42BC4555-6435-414E-A5F4-4D4CBBF05AC2}" destId="{E61928D4-FCA5-4023-92FA-DC8FEF81AED0}" srcOrd="1" destOrd="0" presId="urn:microsoft.com/office/officeart/2005/8/layout/orgChart1"/>
    <dgm:cxn modelId="{0099126A-8B2B-4583-B414-98F593148143}" type="presParOf" srcId="{AE1E470F-1F7C-4366-9FB5-7433DAA6668C}" destId="{A5F02E82-C0F7-4266-83AB-717252A27AD6}" srcOrd="1" destOrd="0" presId="urn:microsoft.com/office/officeart/2005/8/layout/orgChart1"/>
    <dgm:cxn modelId="{2B69030A-3070-48F0-B574-8F44F5D07AB0}" type="presParOf" srcId="{A5F02E82-C0F7-4266-83AB-717252A27AD6}" destId="{661D800F-1EF9-4DB5-87F4-D49FED4E1DD2}" srcOrd="0" destOrd="0" presId="urn:microsoft.com/office/officeart/2005/8/layout/orgChart1"/>
    <dgm:cxn modelId="{04CF36BB-7E39-4558-8BAE-551624D6192D}" type="presParOf" srcId="{A5F02E82-C0F7-4266-83AB-717252A27AD6}" destId="{B2B68F84-7154-40E6-9475-ACCCF882859D}" srcOrd="1" destOrd="0" presId="urn:microsoft.com/office/officeart/2005/8/layout/orgChart1"/>
    <dgm:cxn modelId="{09A08F48-B7E9-4901-AE23-C3BB82406D23}" type="presParOf" srcId="{B2B68F84-7154-40E6-9475-ACCCF882859D}" destId="{F5075C5A-581B-402D-9780-F0DAE90AF9EF}" srcOrd="0" destOrd="0" presId="urn:microsoft.com/office/officeart/2005/8/layout/orgChart1"/>
    <dgm:cxn modelId="{22B3F270-54A4-4A1F-998F-D552C95880B0}" type="presParOf" srcId="{F5075C5A-581B-402D-9780-F0DAE90AF9EF}" destId="{09F8F10D-CFFB-4CE0-A92A-5E92EAE4E8A8}" srcOrd="0" destOrd="0" presId="urn:microsoft.com/office/officeart/2005/8/layout/orgChart1"/>
    <dgm:cxn modelId="{7585B6BD-0172-4B78-99B5-A05C7DB797D7}" type="presParOf" srcId="{F5075C5A-581B-402D-9780-F0DAE90AF9EF}" destId="{D20947E9-601E-4122-AAC9-DFFFAFE3FB02}" srcOrd="1" destOrd="0" presId="urn:microsoft.com/office/officeart/2005/8/layout/orgChart1"/>
    <dgm:cxn modelId="{F275CCA1-7A97-4D5D-9DD4-C0FDE9006D59}" type="presParOf" srcId="{B2B68F84-7154-40E6-9475-ACCCF882859D}" destId="{B15452ED-28F5-4D2D-BCAC-8D9390FFC62E}" srcOrd="1" destOrd="0" presId="urn:microsoft.com/office/officeart/2005/8/layout/orgChart1"/>
    <dgm:cxn modelId="{ECA7F86F-45F9-421E-8B27-45094F457056}" type="presParOf" srcId="{B2B68F84-7154-40E6-9475-ACCCF882859D}" destId="{4F772FD5-CF55-4E62-8FB6-C09E2C92F1F2}" srcOrd="2" destOrd="0" presId="urn:microsoft.com/office/officeart/2005/8/layout/orgChart1"/>
    <dgm:cxn modelId="{B7661DD8-0135-47B0-A50D-F864050766F8}" type="presParOf" srcId="{A5F02E82-C0F7-4266-83AB-717252A27AD6}" destId="{85A4E3AF-8672-4196-9B37-512DDB1AB4B3}" srcOrd="2" destOrd="0" presId="urn:microsoft.com/office/officeart/2005/8/layout/orgChart1"/>
    <dgm:cxn modelId="{08E258A7-7303-407C-B21B-312F0E57DEF6}" type="presParOf" srcId="{A5F02E82-C0F7-4266-83AB-717252A27AD6}" destId="{422BE5DE-D362-4ECD-AD16-BDA48C76355C}" srcOrd="3" destOrd="0" presId="urn:microsoft.com/office/officeart/2005/8/layout/orgChart1"/>
    <dgm:cxn modelId="{8D4ACA6F-6E48-4653-9752-7867A184CC1E}" type="presParOf" srcId="{422BE5DE-D362-4ECD-AD16-BDA48C76355C}" destId="{FD9F3DA3-DCB7-4A3B-A22A-F836A0B855B2}" srcOrd="0" destOrd="0" presId="urn:microsoft.com/office/officeart/2005/8/layout/orgChart1"/>
    <dgm:cxn modelId="{134A7563-902D-4FD8-909D-539A55FE6763}" type="presParOf" srcId="{FD9F3DA3-DCB7-4A3B-A22A-F836A0B855B2}" destId="{0E372A54-6264-456D-8C04-00397EFF0692}" srcOrd="0" destOrd="0" presId="urn:microsoft.com/office/officeart/2005/8/layout/orgChart1"/>
    <dgm:cxn modelId="{57ED4B1D-D721-428C-9EA6-FF67FB4682CE}" type="presParOf" srcId="{FD9F3DA3-DCB7-4A3B-A22A-F836A0B855B2}" destId="{A8ACA5CB-58AC-4351-A6F0-A7B8824F669F}" srcOrd="1" destOrd="0" presId="urn:microsoft.com/office/officeart/2005/8/layout/orgChart1"/>
    <dgm:cxn modelId="{869BA3DA-7FA3-4D12-B50B-F1E6093B66B7}" type="presParOf" srcId="{422BE5DE-D362-4ECD-AD16-BDA48C76355C}" destId="{1ACCEF61-07DC-4A6A-9CEA-1EF2122F555D}" srcOrd="1" destOrd="0" presId="urn:microsoft.com/office/officeart/2005/8/layout/orgChart1"/>
    <dgm:cxn modelId="{ACA70897-B165-4F12-99CB-E3ABCE5D88F1}" type="presParOf" srcId="{1ACCEF61-07DC-4A6A-9CEA-1EF2122F555D}" destId="{0CE1D700-B41D-42BA-8403-842DB0F4BEA8}" srcOrd="0" destOrd="0" presId="urn:microsoft.com/office/officeart/2005/8/layout/orgChart1"/>
    <dgm:cxn modelId="{43FBE0B1-FDA4-4989-9FD0-9A006732FC0D}" type="presParOf" srcId="{1ACCEF61-07DC-4A6A-9CEA-1EF2122F555D}" destId="{00B1502E-BE4D-4F14-A231-8ACE40C89403}" srcOrd="1" destOrd="0" presId="urn:microsoft.com/office/officeart/2005/8/layout/orgChart1"/>
    <dgm:cxn modelId="{1FEA124E-B6DA-4CDB-9B5D-ED643B325BCB}" type="presParOf" srcId="{00B1502E-BE4D-4F14-A231-8ACE40C89403}" destId="{02F468D0-608F-4BAA-BD28-F8AED324021D}" srcOrd="0" destOrd="0" presId="urn:microsoft.com/office/officeart/2005/8/layout/orgChart1"/>
    <dgm:cxn modelId="{739D3442-DD3A-4DBB-B48D-0956ED0BB64D}" type="presParOf" srcId="{02F468D0-608F-4BAA-BD28-F8AED324021D}" destId="{D8133C6F-0A54-4190-941C-BA20E591A45B}" srcOrd="0" destOrd="0" presId="urn:microsoft.com/office/officeart/2005/8/layout/orgChart1"/>
    <dgm:cxn modelId="{45C788F6-2DFF-4BFE-A338-645B98647475}" type="presParOf" srcId="{02F468D0-608F-4BAA-BD28-F8AED324021D}" destId="{E48A6896-D2AE-49E5-A34A-94C4F9026490}" srcOrd="1" destOrd="0" presId="urn:microsoft.com/office/officeart/2005/8/layout/orgChart1"/>
    <dgm:cxn modelId="{2CBE98F5-976A-40F8-B392-D593732B97EA}" type="presParOf" srcId="{00B1502E-BE4D-4F14-A231-8ACE40C89403}" destId="{C4B4C30A-4D83-4467-9F28-256B1E21BEB2}" srcOrd="1" destOrd="0" presId="urn:microsoft.com/office/officeart/2005/8/layout/orgChart1"/>
    <dgm:cxn modelId="{A86109C4-03AE-424D-B77B-D4DC4D7AE406}" type="presParOf" srcId="{00B1502E-BE4D-4F14-A231-8ACE40C89403}" destId="{2FC85CD3-AADD-4BBE-B373-32167152E761}" srcOrd="2" destOrd="0" presId="urn:microsoft.com/office/officeart/2005/8/layout/orgChart1"/>
    <dgm:cxn modelId="{907208C4-0BE7-4E25-AAD6-DBF0FE8E0C64}" type="presParOf" srcId="{1ACCEF61-07DC-4A6A-9CEA-1EF2122F555D}" destId="{2B66280F-9FC1-42BA-8B9E-D7A8F62B67D4}" srcOrd="2" destOrd="0" presId="urn:microsoft.com/office/officeart/2005/8/layout/orgChart1"/>
    <dgm:cxn modelId="{CDBDD50E-E26A-4A05-A840-962E920CFFB9}" type="presParOf" srcId="{1ACCEF61-07DC-4A6A-9CEA-1EF2122F555D}" destId="{EFDDA21E-DF96-4CF3-AFBD-CD3021FC655C}" srcOrd="3" destOrd="0" presId="urn:microsoft.com/office/officeart/2005/8/layout/orgChart1"/>
    <dgm:cxn modelId="{C0A11E85-CFD0-4ADA-9704-4B6F44648616}" type="presParOf" srcId="{EFDDA21E-DF96-4CF3-AFBD-CD3021FC655C}" destId="{98411FFB-8C9B-498A-B36F-A77FB8E401D6}" srcOrd="0" destOrd="0" presId="urn:microsoft.com/office/officeart/2005/8/layout/orgChart1"/>
    <dgm:cxn modelId="{FF2BCE75-53D6-4330-B52E-C522219BB957}" type="presParOf" srcId="{98411FFB-8C9B-498A-B36F-A77FB8E401D6}" destId="{049E8A32-8F23-4F34-BF4B-A1915EF09B84}" srcOrd="0" destOrd="0" presId="urn:microsoft.com/office/officeart/2005/8/layout/orgChart1"/>
    <dgm:cxn modelId="{30C08C75-39EE-42E1-8C25-9AE7F0BE32FD}" type="presParOf" srcId="{98411FFB-8C9B-498A-B36F-A77FB8E401D6}" destId="{ED6CAAD4-8A1B-40EE-83AA-4AF4F4D857FB}" srcOrd="1" destOrd="0" presId="urn:microsoft.com/office/officeart/2005/8/layout/orgChart1"/>
    <dgm:cxn modelId="{49D862EA-FACA-45E1-880D-F09B446378C9}" type="presParOf" srcId="{EFDDA21E-DF96-4CF3-AFBD-CD3021FC655C}" destId="{24E2407C-9A89-44D3-AE1D-A6B0F7F8EC48}" srcOrd="1" destOrd="0" presId="urn:microsoft.com/office/officeart/2005/8/layout/orgChart1"/>
    <dgm:cxn modelId="{E98888E1-60F8-409C-9CD3-F1FD929673A2}" type="presParOf" srcId="{EFDDA21E-DF96-4CF3-AFBD-CD3021FC655C}" destId="{EE05773A-0131-4738-8D97-66B9C939BFAE}" srcOrd="2" destOrd="0" presId="urn:microsoft.com/office/officeart/2005/8/layout/orgChart1"/>
    <dgm:cxn modelId="{367B27F1-03EA-4F5B-8569-25347BF13F1B}" type="presParOf" srcId="{422BE5DE-D362-4ECD-AD16-BDA48C76355C}" destId="{CDBA9F25-B35D-4C22-92BD-F24C3795F993}" srcOrd="2" destOrd="0" presId="urn:microsoft.com/office/officeart/2005/8/layout/orgChart1"/>
    <dgm:cxn modelId="{6DB7A0C4-EDF0-4428-8574-A8CE2903EF3F}" type="presParOf" srcId="{A5F02E82-C0F7-4266-83AB-717252A27AD6}" destId="{592FDC8A-1276-46FB-8CCD-0B876006AD48}" srcOrd="4" destOrd="0" presId="urn:microsoft.com/office/officeart/2005/8/layout/orgChart1"/>
    <dgm:cxn modelId="{F4CE6880-84C9-461F-9317-8B11890E4D34}" type="presParOf" srcId="{A5F02E82-C0F7-4266-83AB-717252A27AD6}" destId="{6BE9E05F-7B1F-4CBD-B064-AD932196855E}" srcOrd="5" destOrd="0" presId="urn:microsoft.com/office/officeart/2005/8/layout/orgChart1"/>
    <dgm:cxn modelId="{146FF6D9-9845-4832-BCE0-34ECD7CC583E}" type="presParOf" srcId="{6BE9E05F-7B1F-4CBD-B064-AD932196855E}" destId="{294AFBBF-E097-4995-BB90-7E52FC6A93D0}" srcOrd="0" destOrd="0" presId="urn:microsoft.com/office/officeart/2005/8/layout/orgChart1"/>
    <dgm:cxn modelId="{32DBDDF5-5D8F-40A4-BF10-48D66171B0E5}" type="presParOf" srcId="{294AFBBF-E097-4995-BB90-7E52FC6A93D0}" destId="{C7DB1390-F65E-4044-8FC4-6B0D34B99C6B}" srcOrd="0" destOrd="0" presId="urn:microsoft.com/office/officeart/2005/8/layout/orgChart1"/>
    <dgm:cxn modelId="{608DDF54-9478-458C-B8C5-CE0826E72332}" type="presParOf" srcId="{294AFBBF-E097-4995-BB90-7E52FC6A93D0}" destId="{9C30DA57-E812-427D-8B23-33CBC6D00B86}" srcOrd="1" destOrd="0" presId="urn:microsoft.com/office/officeart/2005/8/layout/orgChart1"/>
    <dgm:cxn modelId="{D989D482-2CB7-4B17-866C-73B6BFF81A2B}" type="presParOf" srcId="{6BE9E05F-7B1F-4CBD-B064-AD932196855E}" destId="{2B5E8DA5-B8BD-420A-A5F4-23E111875B0F}" srcOrd="1" destOrd="0" presId="urn:microsoft.com/office/officeart/2005/8/layout/orgChart1"/>
    <dgm:cxn modelId="{D442EBFE-70C4-45F4-B513-393DE34AC4F1}" type="presParOf" srcId="{6BE9E05F-7B1F-4CBD-B064-AD932196855E}" destId="{D1E69D11-16EA-4A90-91AB-B38EBDC5D18A}" srcOrd="2" destOrd="0" presId="urn:microsoft.com/office/officeart/2005/8/layout/orgChart1"/>
    <dgm:cxn modelId="{EFC3B9F6-A3C3-4BC6-8E2E-E43C6DB70CCC}" type="presParOf" srcId="{AE1E470F-1F7C-4366-9FB5-7433DAA6668C}" destId="{E31C4E04-F549-4812-A432-27E9BDA0881E}" srcOrd="2" destOrd="0" presId="urn:microsoft.com/office/officeart/2005/8/layout/orgChart1"/>
    <dgm:cxn modelId="{C69F093E-1E18-4117-B09D-B100CD67FE35}" type="presParOf" srcId="{A8CCCB36-6C2A-444D-8225-AFB05E9DD725}" destId="{D8D25F93-95E6-4754-96CA-3AA4DEED08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6C155C-7D46-47BF-80F8-E21E2169DD8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</dgm:pt>
    <dgm:pt modelId="{910E569B-2BD6-46A8-A258-AD31E38CD970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Referral</a:t>
          </a:r>
          <a:endParaRPr lang="en-US" dirty="0"/>
        </a:p>
      </dgm:t>
    </dgm:pt>
    <dgm:pt modelId="{0F7B4847-0767-4D5B-A687-08B2A04B5A15}" type="parTrans" cxnId="{1A5E4DDD-EB4A-46D8-88FF-DA8A3CA1CB24}">
      <dgm:prSet/>
      <dgm:spPr/>
      <dgm:t>
        <a:bodyPr/>
        <a:lstStyle/>
        <a:p>
          <a:endParaRPr lang="en-US"/>
        </a:p>
      </dgm:t>
    </dgm:pt>
    <dgm:pt modelId="{5B762735-BFC3-4593-92B1-F7ACC200EA9E}" type="sibTrans" cxnId="{1A5E4DDD-EB4A-46D8-88FF-DA8A3CA1CB24}">
      <dgm:prSet/>
      <dgm:spPr/>
      <dgm:t>
        <a:bodyPr/>
        <a:lstStyle/>
        <a:p>
          <a:endParaRPr lang="en-US"/>
        </a:p>
      </dgm:t>
    </dgm:pt>
    <dgm:pt modelId="{74601677-75A9-4864-8884-EBC1661890A2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Team Leader</a:t>
          </a:r>
          <a:endParaRPr lang="en-US" dirty="0"/>
        </a:p>
      </dgm:t>
    </dgm:pt>
    <dgm:pt modelId="{B72FD3FE-B8C5-48DC-A11E-6850306F38B1}" type="parTrans" cxnId="{DE475944-9D62-4E82-A474-87807AD298A4}">
      <dgm:prSet/>
      <dgm:spPr/>
      <dgm:t>
        <a:bodyPr/>
        <a:lstStyle/>
        <a:p>
          <a:endParaRPr lang="en-US"/>
        </a:p>
      </dgm:t>
    </dgm:pt>
    <dgm:pt modelId="{C8836B6C-57C5-4119-A714-3ABD467FF31B}" type="sibTrans" cxnId="{DE475944-9D62-4E82-A474-87807AD298A4}">
      <dgm:prSet/>
      <dgm:spPr/>
      <dgm:t>
        <a:bodyPr/>
        <a:lstStyle/>
        <a:p>
          <a:endParaRPr lang="en-US"/>
        </a:p>
      </dgm:t>
    </dgm:pt>
    <dgm:pt modelId="{F6780C9E-3EC9-494A-A6E5-B40A780F9763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CHW</a:t>
          </a:r>
          <a:endParaRPr lang="en-US" dirty="0"/>
        </a:p>
      </dgm:t>
    </dgm:pt>
    <dgm:pt modelId="{BE5D5ED5-3F83-45FC-BC75-BC5CE0D2DD0B}" type="parTrans" cxnId="{0605C74A-A9EB-452D-821F-ACFF8C62BF49}">
      <dgm:prSet/>
      <dgm:spPr/>
      <dgm:t>
        <a:bodyPr/>
        <a:lstStyle/>
        <a:p>
          <a:endParaRPr lang="en-US"/>
        </a:p>
      </dgm:t>
    </dgm:pt>
    <dgm:pt modelId="{FEAF2AB4-F026-4D3D-BAD2-BEA1961B814A}" type="sibTrans" cxnId="{0605C74A-A9EB-452D-821F-ACFF8C62BF49}">
      <dgm:prSet/>
      <dgm:spPr/>
      <dgm:t>
        <a:bodyPr/>
        <a:lstStyle/>
        <a:p>
          <a:endParaRPr lang="en-US"/>
        </a:p>
      </dgm:t>
    </dgm:pt>
    <dgm:pt modelId="{86694969-8809-4C5F-A54E-BC76E9AE693D}">
      <dgm:prSet/>
      <dgm:spPr/>
      <dgm:t>
        <a:bodyPr/>
        <a:lstStyle/>
        <a:p>
          <a:r>
            <a:rPr lang="en-US" dirty="0" smtClean="0"/>
            <a:t>CHW program receives a referral (from Health District programs/community partners) </a:t>
          </a:r>
          <a:endParaRPr lang="en-US" dirty="0"/>
        </a:p>
      </dgm:t>
    </dgm:pt>
    <dgm:pt modelId="{2FAD670F-EF74-4C73-BFA9-4CFD90691ADF}" type="parTrans" cxnId="{5B9F371A-B1EA-48F8-B0EB-B90E74AC8413}">
      <dgm:prSet/>
      <dgm:spPr/>
      <dgm:t>
        <a:bodyPr/>
        <a:lstStyle/>
        <a:p>
          <a:endParaRPr lang="en-US"/>
        </a:p>
      </dgm:t>
    </dgm:pt>
    <dgm:pt modelId="{BCE81E81-1F0D-49EA-8375-EEAC0C11A700}" type="sibTrans" cxnId="{5B9F371A-B1EA-48F8-B0EB-B90E74AC8413}">
      <dgm:prSet/>
      <dgm:spPr/>
      <dgm:t>
        <a:bodyPr/>
        <a:lstStyle/>
        <a:p>
          <a:endParaRPr lang="en-US"/>
        </a:p>
      </dgm:t>
    </dgm:pt>
    <dgm:pt modelId="{072A8D4F-D3FA-4A58-9DF1-F278BF877961}">
      <dgm:prSet/>
      <dgm:spPr/>
      <dgm:t>
        <a:bodyPr/>
        <a:lstStyle/>
        <a:p>
          <a:r>
            <a:rPr lang="en-US" dirty="0" smtClean="0"/>
            <a:t>Reviews referral for CHW program</a:t>
          </a:r>
          <a:endParaRPr lang="en-US" dirty="0"/>
        </a:p>
      </dgm:t>
    </dgm:pt>
    <dgm:pt modelId="{26420EF9-374F-4591-9F79-8583CA536783}" type="parTrans" cxnId="{8C45906C-0003-43EF-AAAF-56B6B16F3059}">
      <dgm:prSet/>
      <dgm:spPr/>
      <dgm:t>
        <a:bodyPr/>
        <a:lstStyle/>
        <a:p>
          <a:endParaRPr lang="en-US"/>
        </a:p>
      </dgm:t>
    </dgm:pt>
    <dgm:pt modelId="{08E9879D-F613-4128-AB6A-54224CEA2614}" type="sibTrans" cxnId="{8C45906C-0003-43EF-AAAF-56B6B16F3059}">
      <dgm:prSet/>
      <dgm:spPr/>
      <dgm:t>
        <a:bodyPr/>
        <a:lstStyle/>
        <a:p>
          <a:endParaRPr lang="en-US"/>
        </a:p>
      </dgm:t>
    </dgm:pt>
    <dgm:pt modelId="{04F0751E-EE38-4C0F-9126-75B6D930AA14}">
      <dgm:prSet/>
      <dgm:spPr/>
      <dgm:t>
        <a:bodyPr/>
        <a:lstStyle/>
        <a:p>
          <a:r>
            <a:rPr lang="en-US" dirty="0" smtClean="0"/>
            <a:t>Assigns to CHW if appropriate </a:t>
          </a:r>
          <a:endParaRPr lang="en-US" dirty="0"/>
        </a:p>
      </dgm:t>
    </dgm:pt>
    <dgm:pt modelId="{317E1F1A-9FFD-401D-9284-6E7B50374456}" type="parTrans" cxnId="{8B621783-E63A-44C8-A0E6-8811ADB01194}">
      <dgm:prSet/>
      <dgm:spPr/>
      <dgm:t>
        <a:bodyPr/>
        <a:lstStyle/>
        <a:p>
          <a:endParaRPr lang="en-US"/>
        </a:p>
      </dgm:t>
    </dgm:pt>
    <dgm:pt modelId="{5D548706-42A3-47C2-A7CD-0498B17116CA}" type="sibTrans" cxnId="{8B621783-E63A-44C8-A0E6-8811ADB01194}">
      <dgm:prSet/>
      <dgm:spPr/>
      <dgm:t>
        <a:bodyPr/>
        <a:lstStyle/>
        <a:p>
          <a:endParaRPr lang="en-US"/>
        </a:p>
      </dgm:t>
    </dgm:pt>
    <dgm:pt modelId="{2D468474-13FB-4E75-8D67-20E4D130BBC0}">
      <dgm:prSet custT="1"/>
      <dgm:spPr/>
      <dgm:t>
        <a:bodyPr/>
        <a:lstStyle/>
        <a:p>
          <a:r>
            <a:rPr lang="en-US" sz="2400" dirty="0" smtClean="0"/>
            <a:t>Contacts the client</a:t>
          </a:r>
          <a:endParaRPr lang="en-US" sz="2400" dirty="0"/>
        </a:p>
      </dgm:t>
    </dgm:pt>
    <dgm:pt modelId="{55465F54-CDF8-47D9-9A35-883EF577CC94}" type="parTrans" cxnId="{C63B789E-2E17-4625-8BB1-4CA504AC46B1}">
      <dgm:prSet/>
      <dgm:spPr/>
      <dgm:t>
        <a:bodyPr/>
        <a:lstStyle/>
        <a:p>
          <a:endParaRPr lang="en-US"/>
        </a:p>
      </dgm:t>
    </dgm:pt>
    <dgm:pt modelId="{5663C168-21A5-4CA4-B8A2-33D5290B70E1}" type="sibTrans" cxnId="{C63B789E-2E17-4625-8BB1-4CA504AC46B1}">
      <dgm:prSet/>
      <dgm:spPr/>
      <dgm:t>
        <a:bodyPr/>
        <a:lstStyle/>
        <a:p>
          <a:endParaRPr lang="en-US"/>
        </a:p>
      </dgm:t>
    </dgm:pt>
    <dgm:pt modelId="{324AECE1-8F39-48B1-A91F-38FD988CD4C7}">
      <dgm:prSet/>
      <dgm:spPr/>
      <dgm:t>
        <a:bodyPr/>
        <a:lstStyle/>
        <a:p>
          <a:endParaRPr lang="en-US" sz="1200" dirty="0"/>
        </a:p>
      </dgm:t>
    </dgm:pt>
    <dgm:pt modelId="{0519915E-968F-40AA-A3E8-DAB451C2A498}" type="parTrans" cxnId="{910185B4-62F0-4C19-81B2-7A17A9FA3E05}">
      <dgm:prSet/>
      <dgm:spPr/>
      <dgm:t>
        <a:bodyPr/>
        <a:lstStyle/>
        <a:p>
          <a:endParaRPr lang="en-US"/>
        </a:p>
      </dgm:t>
    </dgm:pt>
    <dgm:pt modelId="{5681BC02-1B05-4BAD-BE90-36DFB4D6C4DE}" type="sibTrans" cxnId="{910185B4-62F0-4C19-81B2-7A17A9FA3E05}">
      <dgm:prSet/>
      <dgm:spPr/>
      <dgm:t>
        <a:bodyPr/>
        <a:lstStyle/>
        <a:p>
          <a:endParaRPr lang="en-US"/>
        </a:p>
      </dgm:t>
    </dgm:pt>
    <dgm:pt modelId="{BBB6DD04-4401-458C-ADEB-8EE64E2B5EB1}">
      <dgm:prSet custT="1"/>
      <dgm:spPr/>
      <dgm:t>
        <a:bodyPr/>
        <a:lstStyle/>
        <a:p>
          <a:r>
            <a:rPr lang="en-US" sz="2400" dirty="0" smtClean="0"/>
            <a:t>Collaborates with the client on a service plan </a:t>
          </a:r>
          <a:endParaRPr lang="en-US" sz="2400" dirty="0"/>
        </a:p>
      </dgm:t>
    </dgm:pt>
    <dgm:pt modelId="{B9137C83-9652-4556-9F35-AAA48A295964}" type="parTrans" cxnId="{91133F83-A10E-4F5A-8407-9AF64A2632D4}">
      <dgm:prSet/>
      <dgm:spPr/>
      <dgm:t>
        <a:bodyPr/>
        <a:lstStyle/>
        <a:p>
          <a:endParaRPr lang="en-US"/>
        </a:p>
      </dgm:t>
    </dgm:pt>
    <dgm:pt modelId="{B7114FC3-8292-47BB-9D0D-4C31DFCF6F0E}" type="sibTrans" cxnId="{91133F83-A10E-4F5A-8407-9AF64A2632D4}">
      <dgm:prSet/>
      <dgm:spPr/>
      <dgm:t>
        <a:bodyPr/>
        <a:lstStyle/>
        <a:p>
          <a:endParaRPr lang="en-US"/>
        </a:p>
      </dgm:t>
    </dgm:pt>
    <dgm:pt modelId="{D5D21844-4482-456B-AC58-A63300BE909F}">
      <dgm:prSet custT="1"/>
      <dgm:spPr/>
      <dgm:t>
        <a:bodyPr/>
        <a:lstStyle/>
        <a:p>
          <a:r>
            <a:rPr lang="en-US" sz="2400" dirty="0" smtClean="0"/>
            <a:t>Makes referrals to meet clients </a:t>
          </a:r>
          <a:r>
            <a:rPr lang="en-US" sz="2400" dirty="0" smtClean="0">
              <a:solidFill>
                <a:schemeClr val="tx1"/>
              </a:solidFill>
            </a:rPr>
            <a:t>needs </a:t>
          </a:r>
          <a:endParaRPr lang="en-US" sz="2400" dirty="0">
            <a:solidFill>
              <a:schemeClr val="tx1"/>
            </a:solidFill>
          </a:endParaRPr>
        </a:p>
      </dgm:t>
    </dgm:pt>
    <dgm:pt modelId="{FBB567DB-AA18-4C44-864C-9DDE1B9F62E3}" type="parTrans" cxnId="{B34AF981-41FC-463D-874B-5A5A6B52C11C}">
      <dgm:prSet/>
      <dgm:spPr/>
      <dgm:t>
        <a:bodyPr/>
        <a:lstStyle/>
        <a:p>
          <a:endParaRPr lang="en-US"/>
        </a:p>
      </dgm:t>
    </dgm:pt>
    <dgm:pt modelId="{B80A5DDB-29D7-4577-8EFC-3C9539CF9FDD}" type="sibTrans" cxnId="{B34AF981-41FC-463D-874B-5A5A6B52C11C}">
      <dgm:prSet/>
      <dgm:spPr/>
      <dgm:t>
        <a:bodyPr/>
        <a:lstStyle/>
        <a:p>
          <a:endParaRPr lang="en-US"/>
        </a:p>
      </dgm:t>
    </dgm:pt>
    <dgm:pt modelId="{AD6A7BA8-C6DF-4E09-8543-11573A011C0F}" type="pres">
      <dgm:prSet presAssocID="{E96C155C-7D46-47BF-80F8-E21E2169DD83}" presName="linearFlow" presStyleCnt="0">
        <dgm:presLayoutVars>
          <dgm:dir/>
          <dgm:animLvl val="lvl"/>
          <dgm:resizeHandles val="exact"/>
        </dgm:presLayoutVars>
      </dgm:prSet>
      <dgm:spPr/>
    </dgm:pt>
    <dgm:pt modelId="{850BBFB5-5AC6-46A0-82E7-1FE14A769B6C}" type="pres">
      <dgm:prSet presAssocID="{910E569B-2BD6-46A8-A258-AD31E38CD970}" presName="composite" presStyleCnt="0"/>
      <dgm:spPr/>
    </dgm:pt>
    <dgm:pt modelId="{5E3BFEC9-6665-4E5D-A74A-3111C99E3A18}" type="pres">
      <dgm:prSet presAssocID="{910E569B-2BD6-46A8-A258-AD31E38CD97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996E7-BDF1-45B4-9640-F360EFB048D8}" type="pres">
      <dgm:prSet presAssocID="{910E569B-2BD6-46A8-A258-AD31E38CD970}" presName="descendantText" presStyleLbl="alignAcc1" presStyleIdx="0" presStyleCnt="3" custLinFactNeighborX="0" custLinFactNeighborY="-4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B8B3E-BBA8-4B88-92AA-20F14A2C35BD}" type="pres">
      <dgm:prSet presAssocID="{5B762735-BFC3-4593-92B1-F7ACC200EA9E}" presName="sp" presStyleCnt="0"/>
      <dgm:spPr/>
    </dgm:pt>
    <dgm:pt modelId="{4646D098-013D-4C3F-9843-88E31E8BF417}" type="pres">
      <dgm:prSet presAssocID="{74601677-75A9-4864-8884-EBC1661890A2}" presName="composite" presStyleCnt="0"/>
      <dgm:spPr/>
    </dgm:pt>
    <dgm:pt modelId="{3A693434-0F14-462A-AF4F-4F2AAB0685F1}" type="pres">
      <dgm:prSet presAssocID="{74601677-75A9-4864-8884-EBC1661890A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179A3-B27B-4617-9E37-1D548C5025FE}" type="pres">
      <dgm:prSet presAssocID="{74601677-75A9-4864-8884-EBC1661890A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80F3C-D02B-4DD3-850C-9809E459728F}" type="pres">
      <dgm:prSet presAssocID="{C8836B6C-57C5-4119-A714-3ABD467FF31B}" presName="sp" presStyleCnt="0"/>
      <dgm:spPr/>
    </dgm:pt>
    <dgm:pt modelId="{2BB13B2F-0CA5-4495-A6A4-163CD02752E6}" type="pres">
      <dgm:prSet presAssocID="{F6780C9E-3EC9-494A-A6E5-B40A780F9763}" presName="composite" presStyleCnt="0"/>
      <dgm:spPr/>
    </dgm:pt>
    <dgm:pt modelId="{EF8433FA-186C-4BA6-88FB-DBDC7A405019}" type="pres">
      <dgm:prSet presAssocID="{F6780C9E-3EC9-494A-A6E5-B40A780F976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07A79-61C7-4A91-94AB-866704D64650}" type="pres">
      <dgm:prSet presAssocID="{F6780C9E-3EC9-494A-A6E5-B40A780F9763}" presName="descendantText" presStyleLbl="alignAcc1" presStyleIdx="2" presStyleCnt="3" custScaleY="182523" custLinFactNeighborX="0" custLinFactNeighborY="15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4AF981-41FC-463D-874B-5A5A6B52C11C}" srcId="{F6780C9E-3EC9-494A-A6E5-B40A780F9763}" destId="{D5D21844-4482-456B-AC58-A63300BE909F}" srcOrd="2" destOrd="0" parTransId="{FBB567DB-AA18-4C44-864C-9DDE1B9F62E3}" sibTransId="{B80A5DDB-29D7-4577-8EFC-3C9539CF9FDD}"/>
    <dgm:cxn modelId="{910185B4-62F0-4C19-81B2-7A17A9FA3E05}" srcId="{F6780C9E-3EC9-494A-A6E5-B40A780F9763}" destId="{324AECE1-8F39-48B1-A91F-38FD988CD4C7}" srcOrd="3" destOrd="0" parTransId="{0519915E-968F-40AA-A3E8-DAB451C2A498}" sibTransId="{5681BC02-1B05-4BAD-BE90-36DFB4D6C4DE}"/>
    <dgm:cxn modelId="{F78D9629-5A94-4AC3-A35C-C95331B867F5}" type="presOf" srcId="{74601677-75A9-4864-8884-EBC1661890A2}" destId="{3A693434-0F14-462A-AF4F-4F2AAB0685F1}" srcOrd="0" destOrd="0" presId="urn:microsoft.com/office/officeart/2005/8/layout/chevron2"/>
    <dgm:cxn modelId="{8C45906C-0003-43EF-AAAF-56B6B16F3059}" srcId="{74601677-75A9-4864-8884-EBC1661890A2}" destId="{072A8D4F-D3FA-4A58-9DF1-F278BF877961}" srcOrd="0" destOrd="0" parTransId="{26420EF9-374F-4591-9F79-8583CA536783}" sibTransId="{08E9879D-F613-4128-AB6A-54224CEA2614}"/>
    <dgm:cxn modelId="{8B621783-E63A-44C8-A0E6-8811ADB01194}" srcId="{74601677-75A9-4864-8884-EBC1661890A2}" destId="{04F0751E-EE38-4C0F-9126-75B6D930AA14}" srcOrd="1" destOrd="0" parTransId="{317E1F1A-9FFD-401D-9284-6E7B50374456}" sibTransId="{5D548706-42A3-47C2-A7CD-0498B17116CA}"/>
    <dgm:cxn modelId="{7ADFEAB1-4F51-429F-88DA-BFD68377037C}" type="presOf" srcId="{D5D21844-4482-456B-AC58-A63300BE909F}" destId="{40707A79-61C7-4A91-94AB-866704D64650}" srcOrd="0" destOrd="2" presId="urn:microsoft.com/office/officeart/2005/8/layout/chevron2"/>
    <dgm:cxn modelId="{EE1D8ABA-BC97-4014-828E-2CC508307C9E}" type="presOf" srcId="{2D468474-13FB-4E75-8D67-20E4D130BBC0}" destId="{40707A79-61C7-4A91-94AB-866704D64650}" srcOrd="0" destOrd="0" presId="urn:microsoft.com/office/officeart/2005/8/layout/chevron2"/>
    <dgm:cxn modelId="{52BED982-8F20-4A05-B0B1-AEE927108559}" type="presOf" srcId="{072A8D4F-D3FA-4A58-9DF1-F278BF877961}" destId="{0BF179A3-B27B-4617-9E37-1D548C5025FE}" srcOrd="0" destOrd="0" presId="urn:microsoft.com/office/officeart/2005/8/layout/chevron2"/>
    <dgm:cxn modelId="{6C04B8F5-BF9F-40ED-AD00-D5BF0982CC29}" type="presOf" srcId="{04F0751E-EE38-4C0F-9126-75B6D930AA14}" destId="{0BF179A3-B27B-4617-9E37-1D548C5025FE}" srcOrd="0" destOrd="1" presId="urn:microsoft.com/office/officeart/2005/8/layout/chevron2"/>
    <dgm:cxn modelId="{F181262D-380A-4747-8ED0-A3357E4ED271}" type="presOf" srcId="{E96C155C-7D46-47BF-80F8-E21E2169DD83}" destId="{AD6A7BA8-C6DF-4E09-8543-11573A011C0F}" srcOrd="0" destOrd="0" presId="urn:microsoft.com/office/officeart/2005/8/layout/chevron2"/>
    <dgm:cxn modelId="{1A5E4DDD-EB4A-46D8-88FF-DA8A3CA1CB24}" srcId="{E96C155C-7D46-47BF-80F8-E21E2169DD83}" destId="{910E569B-2BD6-46A8-A258-AD31E38CD970}" srcOrd="0" destOrd="0" parTransId="{0F7B4847-0767-4D5B-A687-08B2A04B5A15}" sibTransId="{5B762735-BFC3-4593-92B1-F7ACC200EA9E}"/>
    <dgm:cxn modelId="{827E8762-9507-4D9E-8ED9-7974B179126A}" type="presOf" srcId="{324AECE1-8F39-48B1-A91F-38FD988CD4C7}" destId="{40707A79-61C7-4A91-94AB-866704D64650}" srcOrd="0" destOrd="3" presId="urn:microsoft.com/office/officeart/2005/8/layout/chevron2"/>
    <dgm:cxn modelId="{AE51871E-AB18-4F90-A2E1-DDB6442B5963}" type="presOf" srcId="{86694969-8809-4C5F-A54E-BC76E9AE693D}" destId="{B2A996E7-BDF1-45B4-9640-F360EFB048D8}" srcOrd="0" destOrd="0" presId="urn:microsoft.com/office/officeart/2005/8/layout/chevron2"/>
    <dgm:cxn modelId="{C63B789E-2E17-4625-8BB1-4CA504AC46B1}" srcId="{F6780C9E-3EC9-494A-A6E5-B40A780F9763}" destId="{2D468474-13FB-4E75-8D67-20E4D130BBC0}" srcOrd="0" destOrd="0" parTransId="{55465F54-CDF8-47D9-9A35-883EF577CC94}" sibTransId="{5663C168-21A5-4CA4-B8A2-33D5290B70E1}"/>
    <dgm:cxn modelId="{DE475944-9D62-4E82-A474-87807AD298A4}" srcId="{E96C155C-7D46-47BF-80F8-E21E2169DD83}" destId="{74601677-75A9-4864-8884-EBC1661890A2}" srcOrd="1" destOrd="0" parTransId="{B72FD3FE-B8C5-48DC-A11E-6850306F38B1}" sibTransId="{C8836B6C-57C5-4119-A714-3ABD467FF31B}"/>
    <dgm:cxn modelId="{0605C74A-A9EB-452D-821F-ACFF8C62BF49}" srcId="{E96C155C-7D46-47BF-80F8-E21E2169DD83}" destId="{F6780C9E-3EC9-494A-A6E5-B40A780F9763}" srcOrd="2" destOrd="0" parTransId="{BE5D5ED5-3F83-45FC-BC75-BC5CE0D2DD0B}" sibTransId="{FEAF2AB4-F026-4D3D-BAD2-BEA1961B814A}"/>
    <dgm:cxn modelId="{454D68E8-4A35-4569-8CC3-F508BCFFFE38}" type="presOf" srcId="{F6780C9E-3EC9-494A-A6E5-B40A780F9763}" destId="{EF8433FA-186C-4BA6-88FB-DBDC7A405019}" srcOrd="0" destOrd="0" presId="urn:microsoft.com/office/officeart/2005/8/layout/chevron2"/>
    <dgm:cxn modelId="{91133F83-A10E-4F5A-8407-9AF64A2632D4}" srcId="{F6780C9E-3EC9-494A-A6E5-B40A780F9763}" destId="{BBB6DD04-4401-458C-ADEB-8EE64E2B5EB1}" srcOrd="1" destOrd="0" parTransId="{B9137C83-9652-4556-9F35-AAA48A295964}" sibTransId="{B7114FC3-8292-47BB-9D0D-4C31DFCF6F0E}"/>
    <dgm:cxn modelId="{5B9F371A-B1EA-48F8-B0EB-B90E74AC8413}" srcId="{910E569B-2BD6-46A8-A258-AD31E38CD970}" destId="{86694969-8809-4C5F-A54E-BC76E9AE693D}" srcOrd="0" destOrd="0" parTransId="{2FAD670F-EF74-4C73-BFA9-4CFD90691ADF}" sibTransId="{BCE81E81-1F0D-49EA-8375-EEAC0C11A700}"/>
    <dgm:cxn modelId="{3D966179-F343-4CC0-ACED-15205A900CEF}" type="presOf" srcId="{910E569B-2BD6-46A8-A258-AD31E38CD970}" destId="{5E3BFEC9-6665-4E5D-A74A-3111C99E3A18}" srcOrd="0" destOrd="0" presId="urn:microsoft.com/office/officeart/2005/8/layout/chevron2"/>
    <dgm:cxn modelId="{2BE7A70B-F73D-419F-B367-BCF6B7E65AC4}" type="presOf" srcId="{BBB6DD04-4401-458C-ADEB-8EE64E2B5EB1}" destId="{40707A79-61C7-4A91-94AB-866704D64650}" srcOrd="0" destOrd="1" presId="urn:microsoft.com/office/officeart/2005/8/layout/chevron2"/>
    <dgm:cxn modelId="{740219E0-915E-4C73-B6B1-5D0C0AA3D9EE}" type="presParOf" srcId="{AD6A7BA8-C6DF-4E09-8543-11573A011C0F}" destId="{850BBFB5-5AC6-46A0-82E7-1FE14A769B6C}" srcOrd="0" destOrd="0" presId="urn:microsoft.com/office/officeart/2005/8/layout/chevron2"/>
    <dgm:cxn modelId="{0D77AAF5-E484-45E0-BDC7-963A3C91D3AD}" type="presParOf" srcId="{850BBFB5-5AC6-46A0-82E7-1FE14A769B6C}" destId="{5E3BFEC9-6665-4E5D-A74A-3111C99E3A18}" srcOrd="0" destOrd="0" presId="urn:microsoft.com/office/officeart/2005/8/layout/chevron2"/>
    <dgm:cxn modelId="{87E81F73-1FD7-4C3B-B26D-E937526FAE97}" type="presParOf" srcId="{850BBFB5-5AC6-46A0-82E7-1FE14A769B6C}" destId="{B2A996E7-BDF1-45B4-9640-F360EFB048D8}" srcOrd="1" destOrd="0" presId="urn:microsoft.com/office/officeart/2005/8/layout/chevron2"/>
    <dgm:cxn modelId="{F0BFFDF5-2552-430B-B286-3F9BFAA3830D}" type="presParOf" srcId="{AD6A7BA8-C6DF-4E09-8543-11573A011C0F}" destId="{FE7B8B3E-BBA8-4B88-92AA-20F14A2C35BD}" srcOrd="1" destOrd="0" presId="urn:microsoft.com/office/officeart/2005/8/layout/chevron2"/>
    <dgm:cxn modelId="{BEC1AF85-25BD-4D4F-9436-ED3D3D18BBDC}" type="presParOf" srcId="{AD6A7BA8-C6DF-4E09-8543-11573A011C0F}" destId="{4646D098-013D-4C3F-9843-88E31E8BF417}" srcOrd="2" destOrd="0" presId="urn:microsoft.com/office/officeart/2005/8/layout/chevron2"/>
    <dgm:cxn modelId="{9F7D0A17-D088-407F-8A0E-F0FB688A3800}" type="presParOf" srcId="{4646D098-013D-4C3F-9843-88E31E8BF417}" destId="{3A693434-0F14-462A-AF4F-4F2AAB0685F1}" srcOrd="0" destOrd="0" presId="urn:microsoft.com/office/officeart/2005/8/layout/chevron2"/>
    <dgm:cxn modelId="{3CAD359A-3DC8-4F28-A4EE-62362C3B7159}" type="presParOf" srcId="{4646D098-013D-4C3F-9843-88E31E8BF417}" destId="{0BF179A3-B27B-4617-9E37-1D548C5025FE}" srcOrd="1" destOrd="0" presId="urn:microsoft.com/office/officeart/2005/8/layout/chevron2"/>
    <dgm:cxn modelId="{43782E0A-B9D7-4463-B8A8-28B8483FBCBF}" type="presParOf" srcId="{AD6A7BA8-C6DF-4E09-8543-11573A011C0F}" destId="{9DA80F3C-D02B-4DD3-850C-9809E459728F}" srcOrd="3" destOrd="0" presId="urn:microsoft.com/office/officeart/2005/8/layout/chevron2"/>
    <dgm:cxn modelId="{6B7270F0-FBE5-4330-B4A2-B3C971F354B9}" type="presParOf" srcId="{AD6A7BA8-C6DF-4E09-8543-11573A011C0F}" destId="{2BB13B2F-0CA5-4495-A6A4-163CD02752E6}" srcOrd="4" destOrd="0" presId="urn:microsoft.com/office/officeart/2005/8/layout/chevron2"/>
    <dgm:cxn modelId="{5399D9EF-EE9A-4DDC-A167-8EF27F3FF7F1}" type="presParOf" srcId="{2BB13B2F-0CA5-4495-A6A4-163CD02752E6}" destId="{EF8433FA-186C-4BA6-88FB-DBDC7A405019}" srcOrd="0" destOrd="0" presId="urn:microsoft.com/office/officeart/2005/8/layout/chevron2"/>
    <dgm:cxn modelId="{7AE45F41-FD9D-48E6-B3CE-75E40BD25BAC}" type="presParOf" srcId="{2BB13B2F-0CA5-4495-A6A4-163CD02752E6}" destId="{40707A79-61C7-4A91-94AB-866704D646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6544E-FE91-B04A-8794-63C534DD369A}">
      <dsp:nvSpPr>
        <dsp:cNvPr id="0" name=""/>
        <dsp:cNvSpPr/>
      </dsp:nvSpPr>
      <dsp:spPr>
        <a:xfrm>
          <a:off x="4589584" y="2532047"/>
          <a:ext cx="3268738" cy="529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404"/>
              </a:lnTo>
              <a:lnTo>
                <a:pt x="2894413" y="234404"/>
              </a:lnTo>
              <a:lnTo>
                <a:pt x="2894413" y="46880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1D2E2-5EE4-D64C-8049-1F5250D13A25}">
      <dsp:nvSpPr>
        <dsp:cNvPr id="0" name=""/>
        <dsp:cNvSpPr/>
      </dsp:nvSpPr>
      <dsp:spPr>
        <a:xfrm>
          <a:off x="4534233" y="2532047"/>
          <a:ext cx="91440" cy="529438"/>
        </a:xfrm>
        <a:custGeom>
          <a:avLst/>
          <a:gdLst/>
          <a:ahLst/>
          <a:cxnLst/>
          <a:rect l="0" t="0" r="0" b="0"/>
          <a:pathLst>
            <a:path>
              <a:moveTo>
                <a:pt x="54247" y="0"/>
              </a:moveTo>
              <a:lnTo>
                <a:pt x="54247" y="234404"/>
              </a:lnTo>
              <a:lnTo>
                <a:pt x="45720" y="234404"/>
              </a:lnTo>
              <a:lnTo>
                <a:pt x="45720" y="46880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408B6-49A3-6148-ADA0-F752D6E169EE}">
      <dsp:nvSpPr>
        <dsp:cNvPr id="0" name=""/>
        <dsp:cNvSpPr/>
      </dsp:nvSpPr>
      <dsp:spPr>
        <a:xfrm>
          <a:off x="1370966" y="2532047"/>
          <a:ext cx="3218618" cy="529438"/>
        </a:xfrm>
        <a:custGeom>
          <a:avLst/>
          <a:gdLst/>
          <a:ahLst/>
          <a:cxnLst/>
          <a:rect l="0" t="0" r="0" b="0"/>
          <a:pathLst>
            <a:path>
              <a:moveTo>
                <a:pt x="2850032" y="0"/>
              </a:moveTo>
              <a:lnTo>
                <a:pt x="2850032" y="234404"/>
              </a:lnTo>
              <a:lnTo>
                <a:pt x="0" y="234404"/>
              </a:lnTo>
              <a:lnTo>
                <a:pt x="0" y="468808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E5C5E-DA5E-F049-8CDA-B0641DE14FE4}">
      <dsp:nvSpPr>
        <dsp:cNvPr id="0" name=""/>
        <dsp:cNvSpPr/>
      </dsp:nvSpPr>
      <dsp:spPr>
        <a:xfrm>
          <a:off x="2692204" y="779670"/>
          <a:ext cx="3794760" cy="17523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Arial"/>
              <a:ea typeface="+mn-ea"/>
              <a:cs typeface="+mn-cs"/>
            </a:rPr>
            <a:t>10 Ryan White-funded provider sites to contract with Boston University</a:t>
          </a:r>
          <a:endParaRPr lang="en-US" sz="2400" kern="1200" dirty="0">
            <a:latin typeface="Arial"/>
            <a:ea typeface="+mn-ea"/>
            <a:cs typeface="+mn-cs"/>
          </a:endParaRPr>
        </a:p>
      </dsp:txBody>
      <dsp:txXfrm>
        <a:off x="2692204" y="779670"/>
        <a:ext cx="3794760" cy="1752377"/>
      </dsp:txXfrm>
    </dsp:sp>
    <dsp:sp modelId="{4AD22FF2-2F7C-9E49-8ED3-A50A1DB77545}">
      <dsp:nvSpPr>
        <dsp:cNvPr id="0" name=""/>
        <dsp:cNvSpPr/>
      </dsp:nvSpPr>
      <dsp:spPr>
        <a:xfrm>
          <a:off x="3099" y="3061485"/>
          <a:ext cx="2735732" cy="15307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Arial"/>
              <a:ea typeface="+mn-ea"/>
              <a:cs typeface="+mn-cs"/>
            </a:rPr>
            <a:t>Technical Assistance and Training</a:t>
          </a:r>
          <a:endParaRPr lang="en-US" sz="2800" kern="1200" dirty="0">
            <a:latin typeface="Arial"/>
            <a:ea typeface="+mn-ea"/>
            <a:cs typeface="+mn-cs"/>
          </a:endParaRPr>
        </a:p>
      </dsp:txBody>
      <dsp:txXfrm>
        <a:off x="3099" y="3061485"/>
        <a:ext cx="2735732" cy="1530769"/>
      </dsp:txXfrm>
    </dsp:sp>
    <dsp:sp modelId="{A50AA35C-B6B2-EF42-98B0-58A6BA16EBDC}">
      <dsp:nvSpPr>
        <dsp:cNvPr id="0" name=""/>
        <dsp:cNvSpPr/>
      </dsp:nvSpPr>
      <dsp:spPr>
        <a:xfrm>
          <a:off x="3208519" y="3061485"/>
          <a:ext cx="2742867" cy="15534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Arial"/>
              <a:ea typeface="+mn-ea"/>
              <a:cs typeface="+mn-cs"/>
            </a:rPr>
            <a:t>Learning Sessions</a:t>
          </a:r>
          <a:endParaRPr lang="en-US" sz="3200" kern="1200" dirty="0">
            <a:latin typeface="Arial"/>
            <a:ea typeface="+mn-ea"/>
            <a:cs typeface="+mn-cs"/>
          </a:endParaRPr>
        </a:p>
      </dsp:txBody>
      <dsp:txXfrm>
        <a:off x="3208519" y="3061485"/>
        <a:ext cx="2742867" cy="1553421"/>
      </dsp:txXfrm>
    </dsp:sp>
    <dsp:sp modelId="{67B73C8A-AA82-9345-9917-41E137800C80}">
      <dsp:nvSpPr>
        <dsp:cNvPr id="0" name=""/>
        <dsp:cNvSpPr/>
      </dsp:nvSpPr>
      <dsp:spPr>
        <a:xfrm>
          <a:off x="6540576" y="3061485"/>
          <a:ext cx="2635492" cy="15775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Arial"/>
              <a:ea typeface="+mn-ea"/>
              <a:cs typeface="+mn-cs"/>
            </a:rPr>
            <a:t>Multi-site Evaluation</a:t>
          </a:r>
          <a:endParaRPr lang="en-US" sz="2800" kern="1200" dirty="0">
            <a:latin typeface="Arial"/>
            <a:ea typeface="+mn-ea"/>
            <a:cs typeface="+mn-cs"/>
          </a:endParaRPr>
        </a:p>
      </dsp:txBody>
      <dsp:txXfrm>
        <a:off x="6540576" y="3061485"/>
        <a:ext cx="2635492" cy="1577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6BEA0-CB9D-4114-B6BD-67993DDD767A}">
      <dsp:nvSpPr>
        <dsp:cNvPr id="0" name=""/>
        <dsp:cNvSpPr/>
      </dsp:nvSpPr>
      <dsp:spPr>
        <a:xfrm>
          <a:off x="1451585" y="12099"/>
          <a:ext cx="4423976" cy="4423976"/>
        </a:xfrm>
        <a:prstGeom prst="ellipse">
          <a:avLst/>
        </a:prstGeom>
        <a:solidFill>
          <a:srgbClr val="0070C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CHW Workforce</a:t>
          </a:r>
          <a:endParaRPr lang="en-US" sz="4700" kern="1200" dirty="0"/>
        </a:p>
      </dsp:txBody>
      <dsp:txXfrm>
        <a:off x="2069348" y="533781"/>
        <a:ext cx="2550761" cy="3380613"/>
      </dsp:txXfrm>
    </dsp:sp>
    <dsp:sp modelId="{D2B21F8F-E70F-4C2F-91FE-BF984A93FEFA}">
      <dsp:nvSpPr>
        <dsp:cNvPr id="0" name=""/>
        <dsp:cNvSpPr/>
      </dsp:nvSpPr>
      <dsp:spPr>
        <a:xfrm>
          <a:off x="4640037" y="12099"/>
          <a:ext cx="4423976" cy="4423976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HIV/AIDS</a:t>
          </a:r>
          <a:endParaRPr lang="en-US" sz="4700" kern="1200" dirty="0"/>
        </a:p>
      </dsp:txBody>
      <dsp:txXfrm>
        <a:off x="5895490" y="533781"/>
        <a:ext cx="2550761" cy="3380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42175-D63E-4A49-B8D1-3D3A9D1AFDCB}">
      <dsp:nvSpPr>
        <dsp:cNvPr id="0" name=""/>
        <dsp:cNvSpPr/>
      </dsp:nvSpPr>
      <dsp:spPr>
        <a:xfrm>
          <a:off x="1366753" y="586711"/>
          <a:ext cx="3797468" cy="3797468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3BF40-3949-4BC2-A332-8808ADCA970C}">
      <dsp:nvSpPr>
        <dsp:cNvPr id="0" name=""/>
        <dsp:cNvSpPr/>
      </dsp:nvSpPr>
      <dsp:spPr>
        <a:xfrm>
          <a:off x="1366753" y="586711"/>
          <a:ext cx="3797468" cy="3797468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426FC-692C-41CD-9C7D-EF76625DAE19}">
      <dsp:nvSpPr>
        <dsp:cNvPr id="0" name=""/>
        <dsp:cNvSpPr/>
      </dsp:nvSpPr>
      <dsp:spPr>
        <a:xfrm>
          <a:off x="1366753" y="586711"/>
          <a:ext cx="3797468" cy="3797468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A97A2-F7A0-4EF1-ACA8-1B9D9EF36E76}">
      <dsp:nvSpPr>
        <dsp:cNvPr id="0" name=""/>
        <dsp:cNvSpPr/>
      </dsp:nvSpPr>
      <dsp:spPr>
        <a:xfrm>
          <a:off x="2391714" y="1611672"/>
          <a:ext cx="1747546" cy="174754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Client</a:t>
          </a:r>
          <a:endParaRPr lang="en-US" sz="3800" kern="1200" dirty="0"/>
        </a:p>
      </dsp:txBody>
      <dsp:txXfrm>
        <a:off x="2647636" y="1867594"/>
        <a:ext cx="1235702" cy="1235702"/>
      </dsp:txXfrm>
    </dsp:sp>
    <dsp:sp modelId="{A47A42CE-D0F7-4051-9EAE-1C4EE8343B2C}">
      <dsp:nvSpPr>
        <dsp:cNvPr id="0" name=""/>
        <dsp:cNvSpPr/>
      </dsp:nvSpPr>
      <dsp:spPr>
        <a:xfrm>
          <a:off x="2481669" y="-18813"/>
          <a:ext cx="1567636" cy="1299125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Provider</a:t>
          </a:r>
          <a:endParaRPr lang="en-US" sz="1400" kern="1200" dirty="0"/>
        </a:p>
      </dsp:txBody>
      <dsp:txXfrm>
        <a:off x="2711244" y="171439"/>
        <a:ext cx="1108486" cy="918621"/>
      </dsp:txXfrm>
    </dsp:sp>
    <dsp:sp modelId="{7ADD7F41-BF10-47EB-8B89-8EF584E72E5B}">
      <dsp:nvSpPr>
        <dsp:cNvPr id="0" name=""/>
        <dsp:cNvSpPr/>
      </dsp:nvSpPr>
      <dsp:spPr>
        <a:xfrm>
          <a:off x="4260060" y="2801152"/>
          <a:ext cx="1223282" cy="1223282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MCM</a:t>
          </a:r>
          <a:endParaRPr lang="en-US" sz="2700" kern="1200" dirty="0"/>
        </a:p>
      </dsp:txBody>
      <dsp:txXfrm>
        <a:off x="4439206" y="2980298"/>
        <a:ext cx="864990" cy="864990"/>
      </dsp:txXfrm>
    </dsp:sp>
    <dsp:sp modelId="{1CC116A9-7EDA-4986-B4AF-DEEEA644D89B}">
      <dsp:nvSpPr>
        <dsp:cNvPr id="0" name=""/>
        <dsp:cNvSpPr/>
      </dsp:nvSpPr>
      <dsp:spPr>
        <a:xfrm>
          <a:off x="1047632" y="2801152"/>
          <a:ext cx="1223282" cy="1223282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CHW</a:t>
          </a:r>
          <a:endParaRPr lang="en-US" sz="2700" kern="1200" dirty="0"/>
        </a:p>
      </dsp:txBody>
      <dsp:txXfrm>
        <a:off x="1226778" y="2980298"/>
        <a:ext cx="864990" cy="8649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DD87A-5411-44B8-8486-EC3F19349DF6}">
      <dsp:nvSpPr>
        <dsp:cNvPr id="0" name=""/>
        <dsp:cNvSpPr/>
      </dsp:nvSpPr>
      <dsp:spPr>
        <a:xfrm>
          <a:off x="4310933" y="2554297"/>
          <a:ext cx="1893732" cy="189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Garamond" panose="02020404030301010803" pitchFamily="18" charset="0"/>
            </a:rPr>
            <a:t>CHW</a:t>
          </a:r>
          <a:endParaRPr lang="en-US" sz="4400" kern="1200" dirty="0">
            <a:latin typeface="Garamond" panose="02020404030301010803" pitchFamily="18" charset="0"/>
          </a:endParaRPr>
        </a:p>
      </dsp:txBody>
      <dsp:txXfrm>
        <a:off x="4588264" y="2831628"/>
        <a:ext cx="1339070" cy="1339070"/>
      </dsp:txXfrm>
    </dsp:sp>
    <dsp:sp modelId="{49EE25ED-63E4-4DBE-9134-CA8CA227A3CB}">
      <dsp:nvSpPr>
        <dsp:cNvPr id="0" name=""/>
        <dsp:cNvSpPr/>
      </dsp:nvSpPr>
      <dsp:spPr>
        <a:xfrm rot="10672042">
          <a:off x="2445862" y="3303179"/>
          <a:ext cx="1763756" cy="539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261A3-373F-4B14-B657-07A7D495D814}">
      <dsp:nvSpPr>
        <dsp:cNvPr id="0" name=""/>
        <dsp:cNvSpPr/>
      </dsp:nvSpPr>
      <dsp:spPr>
        <a:xfrm>
          <a:off x="1546950" y="2886235"/>
          <a:ext cx="1799045" cy="14392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Garamond" panose="02020404030301010803" pitchFamily="18" charset="0"/>
            </a:rPr>
            <a:t>Case Managers</a:t>
          </a:r>
          <a:endParaRPr lang="en-US" sz="3100" kern="1200" dirty="0">
            <a:latin typeface="Garamond" panose="02020404030301010803" pitchFamily="18" charset="0"/>
          </a:endParaRPr>
        </a:p>
      </dsp:txBody>
      <dsp:txXfrm>
        <a:off x="1589104" y="2928389"/>
        <a:ext cx="1714737" cy="1354928"/>
      </dsp:txXfrm>
    </dsp:sp>
    <dsp:sp modelId="{C5889BFD-18BA-4F4E-95F9-96CE155947CF}">
      <dsp:nvSpPr>
        <dsp:cNvPr id="0" name=""/>
        <dsp:cNvSpPr/>
      </dsp:nvSpPr>
      <dsp:spPr>
        <a:xfrm rot="13500000">
          <a:off x="3037168" y="1877492"/>
          <a:ext cx="1733634" cy="539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02976-D648-48DB-B2CC-87A139BFC778}">
      <dsp:nvSpPr>
        <dsp:cNvPr id="0" name=""/>
        <dsp:cNvSpPr/>
      </dsp:nvSpPr>
      <dsp:spPr>
        <a:xfrm>
          <a:off x="2391530" y="814798"/>
          <a:ext cx="1799045" cy="1439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Garamond" panose="02020404030301010803" pitchFamily="18" charset="0"/>
            </a:rPr>
            <a:t>Service Linkage Workers</a:t>
          </a:r>
          <a:endParaRPr lang="en-US" sz="3100" kern="1200" dirty="0">
            <a:latin typeface="Garamond" panose="02020404030301010803" pitchFamily="18" charset="0"/>
          </a:endParaRPr>
        </a:p>
      </dsp:txBody>
      <dsp:txXfrm>
        <a:off x="2433684" y="856952"/>
        <a:ext cx="1714737" cy="1354928"/>
      </dsp:txXfrm>
    </dsp:sp>
    <dsp:sp modelId="{880E4561-5C2C-4F9D-A4B8-C45AB4EB5DCB}">
      <dsp:nvSpPr>
        <dsp:cNvPr id="0" name=""/>
        <dsp:cNvSpPr/>
      </dsp:nvSpPr>
      <dsp:spPr>
        <a:xfrm rot="16200000">
          <a:off x="4390982" y="1316723"/>
          <a:ext cx="1733634" cy="539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0145-17B2-4307-BDCF-EE52818CC8C5}">
      <dsp:nvSpPr>
        <dsp:cNvPr id="0" name=""/>
        <dsp:cNvSpPr/>
      </dsp:nvSpPr>
      <dsp:spPr>
        <a:xfrm>
          <a:off x="4358277" y="145"/>
          <a:ext cx="1799045" cy="14392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Garamond" panose="02020404030301010803" pitchFamily="18" charset="0"/>
            </a:rPr>
            <a:t>mSociety</a:t>
          </a:r>
          <a:endParaRPr lang="en-US" sz="3100" kern="1200" dirty="0">
            <a:latin typeface="Garamond" panose="02020404030301010803" pitchFamily="18" charset="0"/>
          </a:endParaRPr>
        </a:p>
      </dsp:txBody>
      <dsp:txXfrm>
        <a:off x="4400431" y="42299"/>
        <a:ext cx="1714737" cy="1354928"/>
      </dsp:txXfrm>
    </dsp:sp>
    <dsp:sp modelId="{E7B62067-F307-4D2E-9411-513FC68B88CF}">
      <dsp:nvSpPr>
        <dsp:cNvPr id="0" name=""/>
        <dsp:cNvSpPr/>
      </dsp:nvSpPr>
      <dsp:spPr>
        <a:xfrm rot="18900000">
          <a:off x="5744797" y="1877492"/>
          <a:ext cx="1733634" cy="539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2A4E3-6891-4E27-886F-D233144B3B53}">
      <dsp:nvSpPr>
        <dsp:cNvPr id="0" name=""/>
        <dsp:cNvSpPr/>
      </dsp:nvSpPr>
      <dsp:spPr>
        <a:xfrm>
          <a:off x="6325024" y="814798"/>
          <a:ext cx="1799045" cy="14392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Garamond" panose="02020404030301010803" pitchFamily="18" charset="0"/>
            </a:rPr>
            <a:t>Other CHWs</a:t>
          </a:r>
          <a:endParaRPr lang="en-US" sz="3100" kern="1200" dirty="0">
            <a:latin typeface="Garamond" panose="02020404030301010803" pitchFamily="18" charset="0"/>
          </a:endParaRPr>
        </a:p>
      </dsp:txBody>
      <dsp:txXfrm>
        <a:off x="6367178" y="856952"/>
        <a:ext cx="1714737" cy="1354928"/>
      </dsp:txXfrm>
    </dsp:sp>
    <dsp:sp modelId="{0613F20C-9C5A-4357-B0F8-6BA465FCEC48}">
      <dsp:nvSpPr>
        <dsp:cNvPr id="0" name=""/>
        <dsp:cNvSpPr/>
      </dsp:nvSpPr>
      <dsp:spPr>
        <a:xfrm>
          <a:off x="6305565" y="3231306"/>
          <a:ext cx="1733634" cy="539713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B8486-B019-485A-AAC4-FFE6FD9A0EFA}">
      <dsp:nvSpPr>
        <dsp:cNvPr id="0" name=""/>
        <dsp:cNvSpPr/>
      </dsp:nvSpPr>
      <dsp:spPr>
        <a:xfrm>
          <a:off x="7139677" y="2781545"/>
          <a:ext cx="1799045" cy="14392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Garamond" panose="02020404030301010803" pitchFamily="18" charset="0"/>
            </a:rPr>
            <a:t>EMR</a:t>
          </a:r>
          <a:endParaRPr lang="en-US" sz="3100" kern="1200" dirty="0">
            <a:latin typeface="Garamond" panose="02020404030301010803" pitchFamily="18" charset="0"/>
          </a:endParaRPr>
        </a:p>
      </dsp:txBody>
      <dsp:txXfrm>
        <a:off x="7181831" y="2823699"/>
        <a:ext cx="1714737" cy="13549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D38D3-CEA9-4A60-99A9-8050798EB4F3}">
      <dsp:nvSpPr>
        <dsp:cNvPr id="0" name=""/>
        <dsp:cNvSpPr/>
      </dsp:nvSpPr>
      <dsp:spPr>
        <a:xfrm>
          <a:off x="1915136" y="0"/>
          <a:ext cx="2113327" cy="1174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Program Manager</a:t>
          </a:r>
          <a:endParaRPr lang="en-US" sz="3100" kern="1200" dirty="0"/>
        </a:p>
      </dsp:txBody>
      <dsp:txXfrm>
        <a:off x="1949523" y="34387"/>
        <a:ext cx="2044553" cy="1105296"/>
      </dsp:txXfrm>
    </dsp:sp>
    <dsp:sp modelId="{819B868E-3B7A-4A0B-AC0F-545B797A4B4C}">
      <dsp:nvSpPr>
        <dsp:cNvPr id="0" name=""/>
        <dsp:cNvSpPr/>
      </dsp:nvSpPr>
      <dsp:spPr>
        <a:xfrm rot="5400000">
          <a:off x="2751662" y="1203422"/>
          <a:ext cx="440276" cy="52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-5400000">
        <a:off x="2813301" y="1247450"/>
        <a:ext cx="316999" cy="308193"/>
      </dsp:txXfrm>
    </dsp:sp>
    <dsp:sp modelId="{4760865F-38BD-4B61-A393-3434FB3C209F}">
      <dsp:nvSpPr>
        <dsp:cNvPr id="0" name=""/>
        <dsp:cNvSpPr/>
      </dsp:nvSpPr>
      <dsp:spPr>
        <a:xfrm>
          <a:off x="1915136" y="1761106"/>
          <a:ext cx="2113327" cy="1174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Supervisor</a:t>
          </a:r>
          <a:endParaRPr lang="en-US" sz="3100" kern="1200" dirty="0"/>
        </a:p>
      </dsp:txBody>
      <dsp:txXfrm>
        <a:off x="1949523" y="1795493"/>
        <a:ext cx="2044553" cy="1105296"/>
      </dsp:txXfrm>
    </dsp:sp>
    <dsp:sp modelId="{F8D23F67-36CC-458D-95A2-5B4A5FC1EFE5}">
      <dsp:nvSpPr>
        <dsp:cNvPr id="0" name=""/>
        <dsp:cNvSpPr/>
      </dsp:nvSpPr>
      <dsp:spPr>
        <a:xfrm rot="5400000">
          <a:off x="2751662" y="2964528"/>
          <a:ext cx="440276" cy="52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-5400000">
        <a:off x="2813301" y="3008556"/>
        <a:ext cx="316999" cy="308193"/>
      </dsp:txXfrm>
    </dsp:sp>
    <dsp:sp modelId="{233FB074-05C3-40D3-91D6-FD1DCF9FC33C}">
      <dsp:nvSpPr>
        <dsp:cNvPr id="0" name=""/>
        <dsp:cNvSpPr/>
      </dsp:nvSpPr>
      <dsp:spPr>
        <a:xfrm>
          <a:off x="1915136" y="3522212"/>
          <a:ext cx="2113327" cy="1174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CHW</a:t>
          </a:r>
          <a:endParaRPr lang="en-US" sz="3100" kern="1200" dirty="0"/>
        </a:p>
      </dsp:txBody>
      <dsp:txXfrm>
        <a:off x="1949523" y="3556599"/>
        <a:ext cx="2044553" cy="11052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59CD9-D0CD-441B-8133-D4129D28315C}">
      <dsp:nvSpPr>
        <dsp:cNvPr id="0" name=""/>
        <dsp:cNvSpPr/>
      </dsp:nvSpPr>
      <dsp:spPr>
        <a:xfrm>
          <a:off x="4489409" y="1447"/>
          <a:ext cx="6734113" cy="11483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Home visits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Transition to Assisted Living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Mental health services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Substance Abuse services </a:t>
          </a:r>
          <a:endParaRPr lang="en-US" sz="1600" kern="1200" dirty="0"/>
        </a:p>
      </dsp:txBody>
      <dsp:txXfrm>
        <a:off x="4489409" y="144988"/>
        <a:ext cx="6303490" cy="861246"/>
      </dsp:txXfrm>
    </dsp:sp>
    <dsp:sp modelId="{37BA3F03-64BF-4E1A-A28F-155FCDE8E4ED}">
      <dsp:nvSpPr>
        <dsp:cNvPr id="0" name=""/>
        <dsp:cNvSpPr/>
      </dsp:nvSpPr>
      <dsp:spPr>
        <a:xfrm>
          <a:off x="0" y="1447"/>
          <a:ext cx="4489409" cy="114832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Outreach </a:t>
          </a:r>
          <a:endParaRPr lang="en-US" sz="3200" kern="1200" dirty="0"/>
        </a:p>
      </dsp:txBody>
      <dsp:txXfrm>
        <a:off x="56057" y="57504"/>
        <a:ext cx="4377295" cy="1036214"/>
      </dsp:txXfrm>
    </dsp:sp>
    <dsp:sp modelId="{93DA654F-2D07-4093-81E8-A688B77CE7D3}">
      <dsp:nvSpPr>
        <dsp:cNvPr id="0" name=""/>
        <dsp:cNvSpPr/>
      </dsp:nvSpPr>
      <dsp:spPr>
        <a:xfrm>
          <a:off x="4489409" y="1264609"/>
          <a:ext cx="6734113" cy="11483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Transportation services (Medicaid, gas vouchers, bus passes, taxi, clinic van)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Housing (HOPWA)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Emergency Financial Assistance (EFA)</a:t>
          </a:r>
          <a:endParaRPr lang="en-US" sz="1600" kern="1200" dirty="0"/>
        </a:p>
      </dsp:txBody>
      <dsp:txXfrm>
        <a:off x="4489409" y="1408150"/>
        <a:ext cx="6303490" cy="861246"/>
      </dsp:txXfrm>
    </dsp:sp>
    <dsp:sp modelId="{E6C544AA-3192-4673-8AF2-127E288CEAC6}">
      <dsp:nvSpPr>
        <dsp:cNvPr id="0" name=""/>
        <dsp:cNvSpPr/>
      </dsp:nvSpPr>
      <dsp:spPr>
        <a:xfrm>
          <a:off x="0" y="1264609"/>
          <a:ext cx="4489409" cy="1148328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Support Services </a:t>
          </a:r>
          <a:endParaRPr lang="en-US" sz="3200" kern="1200" dirty="0"/>
        </a:p>
      </dsp:txBody>
      <dsp:txXfrm>
        <a:off x="56057" y="1320666"/>
        <a:ext cx="4377295" cy="1036214"/>
      </dsp:txXfrm>
    </dsp:sp>
    <dsp:sp modelId="{ED3286EA-658A-4FB9-81B2-2F8833038364}">
      <dsp:nvSpPr>
        <dsp:cNvPr id="0" name=""/>
        <dsp:cNvSpPr/>
      </dsp:nvSpPr>
      <dsp:spPr>
        <a:xfrm>
          <a:off x="4489409" y="2527770"/>
          <a:ext cx="6734113" cy="11483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HIV 101; Communicating with providers; Understanding CD4, VL, OI, STI; HIV medication and adherence; Goal setting; Social support and disclosure</a:t>
          </a:r>
          <a:endParaRPr lang="en-US" sz="1800" kern="1200" dirty="0"/>
        </a:p>
      </dsp:txBody>
      <dsp:txXfrm>
        <a:off x="4489409" y="2671311"/>
        <a:ext cx="6303490" cy="861246"/>
      </dsp:txXfrm>
    </dsp:sp>
    <dsp:sp modelId="{E569C58D-4CB3-4F92-9286-B41A15135213}">
      <dsp:nvSpPr>
        <dsp:cNvPr id="0" name=""/>
        <dsp:cNvSpPr/>
      </dsp:nvSpPr>
      <dsp:spPr>
        <a:xfrm>
          <a:off x="0" y="2527770"/>
          <a:ext cx="4489409" cy="114832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Education Modules </a:t>
          </a:r>
          <a:endParaRPr lang="en-US" sz="3200" kern="1200" dirty="0"/>
        </a:p>
      </dsp:txBody>
      <dsp:txXfrm>
        <a:off x="56057" y="2583827"/>
        <a:ext cx="4377295" cy="1036214"/>
      </dsp:txXfrm>
    </dsp:sp>
    <dsp:sp modelId="{A23F4C32-5AA1-4446-8755-C27A44D2FDD0}">
      <dsp:nvSpPr>
        <dsp:cNvPr id="0" name=""/>
        <dsp:cNvSpPr/>
      </dsp:nvSpPr>
      <dsp:spPr>
        <a:xfrm>
          <a:off x="4489409" y="3790932"/>
          <a:ext cx="6734113" cy="11483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Coaching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Emotional Support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Trauma-Informed Care (early initiative) </a:t>
          </a:r>
          <a:endParaRPr lang="en-US" sz="1800" kern="1200" dirty="0"/>
        </a:p>
      </dsp:txBody>
      <dsp:txXfrm>
        <a:off x="4489409" y="3934473"/>
        <a:ext cx="6303490" cy="861246"/>
      </dsp:txXfrm>
    </dsp:sp>
    <dsp:sp modelId="{4C69C10A-25CD-46AC-B8DA-33DB7A4317FD}">
      <dsp:nvSpPr>
        <dsp:cNvPr id="0" name=""/>
        <dsp:cNvSpPr/>
      </dsp:nvSpPr>
      <dsp:spPr>
        <a:xfrm>
          <a:off x="0" y="3790932"/>
          <a:ext cx="4489409" cy="11483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Motivational Interviewing </a:t>
          </a:r>
          <a:endParaRPr lang="en-US" sz="3200" kern="1200" dirty="0"/>
        </a:p>
      </dsp:txBody>
      <dsp:txXfrm>
        <a:off x="56057" y="3846989"/>
        <a:ext cx="4377295" cy="10362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FDC8A-1276-46FB-8CCD-0B876006AD48}">
      <dsp:nvSpPr>
        <dsp:cNvPr id="0" name=""/>
        <dsp:cNvSpPr/>
      </dsp:nvSpPr>
      <dsp:spPr>
        <a:xfrm>
          <a:off x="3537522" y="1838416"/>
          <a:ext cx="2095576" cy="370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923"/>
              </a:lnTo>
              <a:lnTo>
                <a:pt x="2095576" y="199923"/>
              </a:lnTo>
              <a:lnTo>
                <a:pt x="2095576" y="3702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6280F-9FC1-42BA-8B9E-D7A8F62B67D4}">
      <dsp:nvSpPr>
        <dsp:cNvPr id="0" name=""/>
        <dsp:cNvSpPr/>
      </dsp:nvSpPr>
      <dsp:spPr>
        <a:xfrm>
          <a:off x="2988171" y="3001553"/>
          <a:ext cx="961234" cy="845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309"/>
              </a:lnTo>
              <a:lnTo>
                <a:pt x="961234" y="8453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1D700-B41D-42BA-8403-842DB0F4BEA8}">
      <dsp:nvSpPr>
        <dsp:cNvPr id="0" name=""/>
        <dsp:cNvSpPr/>
      </dsp:nvSpPr>
      <dsp:spPr>
        <a:xfrm>
          <a:off x="2883002" y="3001553"/>
          <a:ext cx="105168" cy="845309"/>
        </a:xfrm>
        <a:custGeom>
          <a:avLst/>
          <a:gdLst/>
          <a:ahLst/>
          <a:cxnLst/>
          <a:rect l="0" t="0" r="0" b="0"/>
          <a:pathLst>
            <a:path>
              <a:moveTo>
                <a:pt x="105168" y="0"/>
              </a:moveTo>
              <a:lnTo>
                <a:pt x="105168" y="845309"/>
              </a:lnTo>
              <a:lnTo>
                <a:pt x="0" y="8453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4E3AF-8672-4196-9B37-512DDB1AB4B3}">
      <dsp:nvSpPr>
        <dsp:cNvPr id="0" name=""/>
        <dsp:cNvSpPr/>
      </dsp:nvSpPr>
      <dsp:spPr>
        <a:xfrm>
          <a:off x="3537522" y="1838416"/>
          <a:ext cx="99539" cy="352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689"/>
              </a:lnTo>
              <a:lnTo>
                <a:pt x="99539" y="181689"/>
              </a:lnTo>
              <a:lnTo>
                <a:pt x="99539" y="3520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D800F-1EF9-4DB5-87F4-D49FED4E1DD2}">
      <dsp:nvSpPr>
        <dsp:cNvPr id="0" name=""/>
        <dsp:cNvSpPr/>
      </dsp:nvSpPr>
      <dsp:spPr>
        <a:xfrm>
          <a:off x="1432261" y="1838416"/>
          <a:ext cx="2105260" cy="344877"/>
        </a:xfrm>
        <a:custGeom>
          <a:avLst/>
          <a:gdLst/>
          <a:ahLst/>
          <a:cxnLst/>
          <a:rect l="0" t="0" r="0" b="0"/>
          <a:pathLst>
            <a:path>
              <a:moveTo>
                <a:pt x="2105260" y="0"/>
              </a:moveTo>
              <a:lnTo>
                <a:pt x="2105260" y="174543"/>
              </a:lnTo>
              <a:lnTo>
                <a:pt x="0" y="174543"/>
              </a:lnTo>
              <a:lnTo>
                <a:pt x="0" y="3448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2F819-DCE5-495A-B23E-525685F39359}">
      <dsp:nvSpPr>
        <dsp:cNvPr id="0" name=""/>
        <dsp:cNvSpPr/>
      </dsp:nvSpPr>
      <dsp:spPr>
        <a:xfrm>
          <a:off x="3491802" y="811113"/>
          <a:ext cx="91440" cy="216190"/>
        </a:xfrm>
        <a:custGeom>
          <a:avLst/>
          <a:gdLst/>
          <a:ahLst/>
          <a:cxnLst/>
          <a:rect l="0" t="0" r="0" b="0"/>
          <a:pathLst>
            <a:path>
              <a:moveTo>
                <a:pt x="59573" y="0"/>
              </a:moveTo>
              <a:lnTo>
                <a:pt x="59573" y="45856"/>
              </a:lnTo>
              <a:lnTo>
                <a:pt x="45720" y="45856"/>
              </a:lnTo>
              <a:lnTo>
                <a:pt x="45720" y="2161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893E0-3D97-4A8A-B64D-50A43B58227E}">
      <dsp:nvSpPr>
        <dsp:cNvPr id="0" name=""/>
        <dsp:cNvSpPr/>
      </dsp:nvSpPr>
      <dsp:spPr>
        <a:xfrm>
          <a:off x="2740263" y="0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Dr. Fermin Leguen (Medical Director)</a:t>
          </a:r>
          <a:endParaRPr lang="en-US" sz="1800" kern="1200" dirty="0"/>
        </a:p>
      </dsp:txBody>
      <dsp:txXfrm>
        <a:off x="2740263" y="0"/>
        <a:ext cx="1622226" cy="811113"/>
      </dsp:txXfrm>
    </dsp:sp>
    <dsp:sp modelId="{7BD1B522-DC64-4F01-AE6F-214B51D8360A}">
      <dsp:nvSpPr>
        <dsp:cNvPr id="0" name=""/>
        <dsp:cNvSpPr/>
      </dsp:nvSpPr>
      <dsp:spPr>
        <a:xfrm>
          <a:off x="2726409" y="1027303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Lourdes Yapjoco (Program Supervisor)</a:t>
          </a:r>
          <a:endParaRPr lang="en-US" sz="1800" kern="1200" dirty="0"/>
        </a:p>
      </dsp:txBody>
      <dsp:txXfrm>
        <a:off x="2726409" y="1027303"/>
        <a:ext cx="1622226" cy="811113"/>
      </dsp:txXfrm>
    </dsp:sp>
    <dsp:sp modelId="{09F8F10D-CFFB-4CE0-A92A-5E92EAE4E8A8}">
      <dsp:nvSpPr>
        <dsp:cNvPr id="0" name=""/>
        <dsp:cNvSpPr/>
      </dsp:nvSpPr>
      <dsp:spPr>
        <a:xfrm>
          <a:off x="621148" y="2183294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</a:t>
          </a:r>
          <a:r>
            <a:rPr lang="en-US" sz="1800" kern="1200" dirty="0" smtClean="0"/>
            <a:t>and </a:t>
          </a:r>
          <a:r>
            <a:rPr lang="en-US" sz="1800" kern="1200" dirty="0" smtClean="0"/>
            <a:t>Evaluation</a:t>
          </a:r>
          <a:endParaRPr lang="en-US" sz="1800" kern="1200" dirty="0"/>
        </a:p>
      </dsp:txBody>
      <dsp:txXfrm>
        <a:off x="621148" y="2183294"/>
        <a:ext cx="1622226" cy="811113"/>
      </dsp:txXfrm>
    </dsp:sp>
    <dsp:sp modelId="{0E372A54-6264-456D-8C04-00397EFF0692}">
      <dsp:nvSpPr>
        <dsp:cNvPr id="0" name=""/>
        <dsp:cNvSpPr/>
      </dsp:nvSpPr>
      <dsp:spPr>
        <a:xfrm>
          <a:off x="2825949" y="2190440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Merylyn Yegon (Admin Supervisor)</a:t>
          </a:r>
          <a:endParaRPr lang="en-US" sz="1800" kern="1200" dirty="0"/>
        </a:p>
      </dsp:txBody>
      <dsp:txXfrm>
        <a:off x="2825949" y="2190440"/>
        <a:ext cx="1622226" cy="811113"/>
      </dsp:txXfrm>
    </dsp:sp>
    <dsp:sp modelId="{D8133C6F-0A54-4190-941C-BA20E591A45B}">
      <dsp:nvSpPr>
        <dsp:cNvPr id="0" name=""/>
        <dsp:cNvSpPr/>
      </dsp:nvSpPr>
      <dsp:spPr>
        <a:xfrm>
          <a:off x="1260776" y="3441306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Keanu Medina- </a:t>
          </a:r>
          <a:r>
            <a:rPr lang="en-US" sz="1800" kern="1200" dirty="0" err="1" smtClean="0"/>
            <a:t>Rascon</a:t>
          </a:r>
          <a:r>
            <a:rPr lang="en-US" sz="1800" kern="1200" dirty="0" smtClean="0"/>
            <a:t> (CHW)</a:t>
          </a:r>
          <a:endParaRPr lang="en-US" sz="1800" kern="1200" dirty="0"/>
        </a:p>
      </dsp:txBody>
      <dsp:txXfrm>
        <a:off x="1260776" y="3441306"/>
        <a:ext cx="1622226" cy="811113"/>
      </dsp:txXfrm>
    </dsp:sp>
    <dsp:sp modelId="{049E8A32-8F23-4F34-BF4B-A1915EF09B84}">
      <dsp:nvSpPr>
        <dsp:cNvPr id="0" name=""/>
        <dsp:cNvSpPr/>
      </dsp:nvSpPr>
      <dsp:spPr>
        <a:xfrm>
          <a:off x="3949405" y="3441306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Angela Smith (CHW)</a:t>
          </a:r>
          <a:endParaRPr lang="en-US" sz="1800" kern="1200" dirty="0"/>
        </a:p>
      </dsp:txBody>
      <dsp:txXfrm>
        <a:off x="3949405" y="3441306"/>
        <a:ext cx="1622226" cy="811113"/>
      </dsp:txXfrm>
    </dsp:sp>
    <dsp:sp modelId="{C7DB1390-F65E-4044-8FC4-6B0D34B99C6B}">
      <dsp:nvSpPr>
        <dsp:cNvPr id="0" name=""/>
        <dsp:cNvSpPr/>
      </dsp:nvSpPr>
      <dsp:spPr>
        <a:xfrm>
          <a:off x="4821985" y="2208673"/>
          <a:ext cx="1622226" cy="811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Rebecca Reyes (Clinical Supervisor) </a:t>
          </a:r>
          <a:endParaRPr lang="en-US" sz="1800" kern="1200" dirty="0"/>
        </a:p>
      </dsp:txBody>
      <dsp:txXfrm>
        <a:off x="4821985" y="2208673"/>
        <a:ext cx="1622226" cy="8111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FEC9-6665-4E5D-A74A-3111C99E3A18}">
      <dsp:nvSpPr>
        <dsp:cNvPr id="0" name=""/>
        <dsp:cNvSpPr/>
      </dsp:nvSpPr>
      <dsp:spPr>
        <a:xfrm rot="5400000">
          <a:off x="-237228" y="240755"/>
          <a:ext cx="1581523" cy="110706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Referral</a:t>
          </a:r>
          <a:endParaRPr lang="en-US" sz="1600" kern="1200" dirty="0"/>
        </a:p>
      </dsp:txBody>
      <dsp:txXfrm rot="-5400000">
        <a:off x="1" y="557059"/>
        <a:ext cx="1107066" cy="474457"/>
      </dsp:txXfrm>
    </dsp:sp>
    <dsp:sp modelId="{B2A996E7-BDF1-45B4-9640-F360EFB048D8}">
      <dsp:nvSpPr>
        <dsp:cNvPr id="0" name=""/>
        <dsp:cNvSpPr/>
      </dsp:nvSpPr>
      <dsp:spPr>
        <a:xfrm rot="5400000">
          <a:off x="5297338" y="-4190271"/>
          <a:ext cx="1027990" cy="9408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CHW program receives a referral (from Health District programs/community partners) </a:t>
          </a:r>
          <a:endParaRPr lang="en-US" sz="2900" kern="1200" dirty="0"/>
        </a:p>
      </dsp:txBody>
      <dsp:txXfrm rot="-5400000">
        <a:off x="1107067" y="50182"/>
        <a:ext cx="9358351" cy="927626"/>
      </dsp:txXfrm>
    </dsp:sp>
    <dsp:sp modelId="{3A693434-0F14-462A-AF4F-4F2AAB0685F1}">
      <dsp:nvSpPr>
        <dsp:cNvPr id="0" name=""/>
        <dsp:cNvSpPr/>
      </dsp:nvSpPr>
      <dsp:spPr>
        <a:xfrm rot="5400000">
          <a:off x="-237228" y="1646680"/>
          <a:ext cx="1581523" cy="110706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Team Leader</a:t>
          </a:r>
          <a:endParaRPr lang="en-US" sz="1600" kern="1200" dirty="0"/>
        </a:p>
      </dsp:txBody>
      <dsp:txXfrm rot="-5400000">
        <a:off x="1" y="1962984"/>
        <a:ext cx="1107066" cy="474457"/>
      </dsp:txXfrm>
    </dsp:sp>
    <dsp:sp modelId="{0BF179A3-B27B-4617-9E37-1D548C5025FE}">
      <dsp:nvSpPr>
        <dsp:cNvPr id="0" name=""/>
        <dsp:cNvSpPr/>
      </dsp:nvSpPr>
      <dsp:spPr>
        <a:xfrm rot="5400000">
          <a:off x="5297338" y="-2780819"/>
          <a:ext cx="1027990" cy="9408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Reviews referral for CHW program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Assigns to CHW if appropriate </a:t>
          </a:r>
          <a:endParaRPr lang="en-US" sz="2900" kern="1200" dirty="0"/>
        </a:p>
      </dsp:txBody>
      <dsp:txXfrm rot="-5400000">
        <a:off x="1107067" y="1459634"/>
        <a:ext cx="9358351" cy="927626"/>
      </dsp:txXfrm>
    </dsp:sp>
    <dsp:sp modelId="{EF8433FA-186C-4BA6-88FB-DBDC7A405019}">
      <dsp:nvSpPr>
        <dsp:cNvPr id="0" name=""/>
        <dsp:cNvSpPr/>
      </dsp:nvSpPr>
      <dsp:spPr>
        <a:xfrm rot="5400000">
          <a:off x="-237228" y="3476769"/>
          <a:ext cx="1581523" cy="1107066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CHW</a:t>
          </a:r>
          <a:endParaRPr lang="en-US" sz="1600" kern="1200" dirty="0"/>
        </a:p>
      </dsp:txBody>
      <dsp:txXfrm rot="-5400000">
        <a:off x="1" y="3793073"/>
        <a:ext cx="1107066" cy="474457"/>
      </dsp:txXfrm>
    </dsp:sp>
    <dsp:sp modelId="{40707A79-61C7-4A91-94AB-866704D64650}">
      <dsp:nvSpPr>
        <dsp:cNvPr id="0" name=""/>
        <dsp:cNvSpPr/>
      </dsp:nvSpPr>
      <dsp:spPr>
        <a:xfrm rot="5400000">
          <a:off x="4873173" y="-817834"/>
          <a:ext cx="1876318" cy="94085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Contacts the client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Collaborates with the client on a service plan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Makes referrals to meet clients </a:t>
          </a:r>
          <a:r>
            <a:rPr lang="en-US" sz="2400" kern="1200" dirty="0" smtClean="0">
              <a:solidFill>
                <a:schemeClr val="tx1"/>
              </a:solidFill>
            </a:rPr>
            <a:t>needs </a:t>
          </a:r>
          <a:endParaRPr lang="en-US" sz="24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 rot="-5400000">
        <a:off x="1107066" y="3039867"/>
        <a:ext cx="9316939" cy="1693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5:54:18.488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758 0 0,'-26'0'219,"-26"0"-203,26 0-1,-26 26 1,26 0 31,0 0-16,0 0 16,26 0 78,0 0-94,0 0 0,0-1 1,0 27-17,0-26 16,0 0-15,0 26 31,0 0-16,-25-52 0,25 52 1,-26-26 46,0-26 62,0 0 64,0-26-158,26 0-30,-26 26-16,0-26 16,0 0-1,0 0 1,26 0 0,-52 26-16,26 0 296,1 0-280,-27 0-16,0 52 16,52-26-16,-26 0 15,26 26-15,-52-26 16,52-1 0,0 27-1,0-26 220,0 0-220,0 0 16,0 0-31,26-26 16,-26 52 140,0-26-124,0 0-17,0 25 1,0-25-1,0 0 1,0 0 0,0 26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30:23.056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104 0 47,'-26'0'78,"0"0"-47,-26 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30:23.058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2825 0 0,'-52'0'62,"26"0"-46,0 0-1,0 0-15,-26 0 16,27 0 0,-1 0-1,-52 52 1,52-52 31,-26 0-32,26 0 1,-26 26 15,26-26-15,-25 26 15,-1 0 16,26 0-31,0-26-1,-26 0-15,26 26 16,0 0-1,0 25 1,-26-25 15,1 0 1,25-26-17,0 52 1,0-26 31,0-26-32,26 26 1,-26 0-16,0 0 16,0 0-1,0 0 1,0 0-16,0-1 15,1 1 1,-1-26 0,26 26-16,0 0 15,-52 26 1,26-26 15,0 0-15,26 0-1,0 0-15,-52-26 16,52 26 0,-26 26 15,26-27-31,-26-25 16,0 26-1,0 52 1,1-52-1,-1 26 1,0-26-16,0 26 16,0-26-1,26-1 1,-52 1 0,52 26-16,-26-26 15,0 26 16,0-26 16,-26 26-15,26-26-1,1 25-31,-1-25 15,0 26 1,-26-26-16,52 0 16,-52 0-1,52 0 1,0 0 0,-26 0-16,0 0 31,0 25-16,0-25 1,0 0 15,1 0-31,25 0 16,0 0 0,-26-26-16,0 52 31,0 0-16,0-52 1,0 52-16,0-26 16,-26-1-1,52 27-15,-26-26 16,0 26 0,0-26-1,26 0 1,-25 26-1,25-26 1,-26 25 15,26-25-15,0 0 0,-52 0-1,52 0 1,0 26-1,-26-26-15,26 0 16,-52 26 0,52-26-1,0-1 1,-26 27-16,0-26 16,26 26-16,-52-26 15,26 0 1,26 26-16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30:23.059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103 3033 1781,'-51'26'15,"51"0"17,0-1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5:54:32.064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0 0 0,'26'0'94,"0"78"-79,0-26 17,-26-26-17,52 0-15,-52 0 16,0-1-16,25-25 16,-25 26-1,26 0 16,-26 0 485,26-26-485,-26 26 16,26-26-47,0 0 203,26 0-171,-26 0 77,0 0-93,0 0 218,26 0-187,-27 0 31,-25 26-16,26-26-62,-26 26 32,26 0-17,0 0 32,0-26-31,0 0-1,0 26 17,26 0 30,-52 0 1,26-1 15,-26 1-31,0 26-16,0 0 16,26-52 15,-26 52-15,26-52-16,-26 26-15,0 0 47,0 0-32,25 0-16,-25 0 64,26-1-48,-26 27 0,26-52 0,0 26 1,-26 0-17,0 0 32,26-26 78,-26 26-109,26-26-1,-26 52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5:54:46.056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104 0 0,'26'26'204,"0"-26"-189,-26 26 1,26 0 15,-26 0 47,26 0-47,-26 26 251,0-26-235,0 0-16,0 25 16,0-25 15,0 0-31,0 0 32,0 26-32,0-26 63,0 0 47,26 0-126,0-26 32,-26 26-16,26-26 1,-26 26 14,25 0-46,-25-1 94,26 1-63,-26 26 313,0-26-328,26-26 31,-26 26-47,0 0 125,26 0-110,0-26 235,-26 26-234,26-26 15,-26 52 79,26-26-17,-26-1-61,0 1-32,0 26 31,26-26 313,-26 0-298,26 0 236,0 0-267,0 0 32,0 26 31,0-26-46,-1 0-17,-25-1 16,0 1 110,0 26-94,26-26 15,-26 0 1,0 0 15,0 26 16,0-26 0,0 0 187,0 0-266,-26-26 64,1 0-64,-27 25 204,52 1-203,-26 26 62,26-26 109,0 26-93,0-26-47,0 0 31,-52 26-31,52-26-32,0-1 32,0 27 31,0-26-31,-26 0 16,26 0-1,0 26-30,0-26 46,-26-26-47,26 26 0,0 0 0,0 0 16,0 25 0,-26-51-31,26 26-1,0 0 32,0 0-15,0 0-1,-26 0-16,26 0 1,0 0 0,-26-26 15,0 26-15,26 26-1,-26-52 16,26 26 63,0-1-78,-51-25-1,25 0 79,-26 26-63,26 0 1,0-26 15,0 0-16,-26 0-16,26 0-15,26 26 969,-26 0-969,26 26 360,0-26-298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5:54:57.760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0 0 0,'26'0'282,"-26"26"-251,0 0 16,0 26 93,0-26-140,0-1 47,0 1-31,0 26 15,0-26 297,0 0-281,0 0-16,26-26-15,0 26 93,0-26-93,0 0 0,26 0 15,-26 26 0,0-26 0,-26 26 110,26-26-125,0 0-1,-1 26-15,1 0 31,26 25-15,-26-51 0,0 0-16,0 52 250,-26-26-235,0 0 1,0 0 0,0 26 15,26-52-16,-26 26 1,0 0 156,0 0-156,0 25 30,0-25-30,0 0 31,0 26 0,-26-52-16,26 26-31,0 0 94,0 0-47,0 0-32,0 26 1,-52-26 15,52-1 0,0 27-15,0-26 47,0 0-17,0 26-30,0-26 31,0 0-16,0 0-15,0 26 15,0-27 0,0 1 1,0 0-17,0 26 16,0-26 1,0 0 15,0 26-16,0-26 0,0 0 32,0 0-48,0 25 32,0-25-31,0 0 15,0 0 16,0 26-32,0-26 17,0 0-17,0 0 1,0 26 15,0-27 0,0 1-15,0 26 15,0-26 16,0 0 16,0 0-48,0 26 48,0-26-32,0 0-15,0 26-1,0-27 17,26 1-1,-26 26 31,0-26-30,0 0 61,0 26 235,-26-26-140,26 0-110,0 0-62,-26-26-1,26 26 235,0 25-203,0-25-31,0 0-1,0 26 17,0-26 15,26-26 265,-26 26-249,26-26-63,0 0 31,0 26-31,-26 0 15,26-26 1,-26 26-16,26-26 16,0 51-1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5:55:16.447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1563 0 0,'-52'0'359,"52"26"-343,-26 0 15,-26 0-16,52 26 32,0-26-31,0 0 31,0 0-32,-26-26 1,26 25 31,0 27-16,0-26 0,0 0-15,0 26 0,0 0 15,-25-52 16,25 52 15,0-26 48,0 0-95,-26-1 32,-26 27 63,26-26-64,-26 26-30,26-26 15,26 0 391,0 26-391,26 0 94,0-27-109,0-25 78,0 0-47,-26 26 93,26-26 1,0 0-125,0 26-1,-26 0 1,25-26-1,-25 26 1,0 0 140,0 0-78,0 0-31,0 52 0,-25-52 47,-1-26 62,0 25 79,0 1-220,26 0 16,-26 0 16,26 0-15,0 26 30,-26-26 313,26 0-297,26-26-62,0 0 15,0 26-15,-26 0 77,26-26-77,0 0 0,-26 26-1,25-26 79,1 25-63,-26 27 16,26-52-31,-26 26-1,0 0 17,26-26 15,-26 26-32,0 0 16,0 26 1,26-52-1,0 26-15,-26 0 30,0 0 33,-26 25 30,0 1-31,0-52 16,0 26 15,0-26-62,26 26-47,-25 0 31,-1 0 1,-26-26-1,52 26 94,-26-26 0,0 52-78,0-52 31,26 26-78,-26-26 15,-26 0-15,26 26 32,0-1-17,1-25 32,-27 0 0,52 26 31,-26-26-62,26 26 31,-26 0-32,0 0 48,0-26-16,26 26-47,-26-26 78,26 26-63,-52 0 32,26 26 219,0-52-204,26 26-46,0 0 0,-25-1 15,25 27 297,-26-52-78,0 26-172,0-26 188,-26 0-235,0-26 32,26 0-48,-26 26 1,52-26 15,-51 1-31,25 25 328,0 25-187,0 1 62,26 0-125,0 0-47,0 26 63,0-26-47,0 0 62,0 26-93,0-26 62,0 0-47,0-1 32,0 27 31,0-26-63,0 0-16,-26 26 1,26-26 0,-26 0 15,0 26 235,0-52-251,0 26 16,-26-26 79,52 26-63,-26 25 31,0-51-31,1 26-47,-53 0 31,52 0 63,26 0 187,0 26-219,0-26-15,0 0 16,26-26 15,-26 26-62,0 0 15,26-1 0,0-25-15,-26 52 46,26-26-31,-26 0 79,25 0-79,-25 0 47,26-26-47,0 26 32,0 0-32,0 0 110,-26 0-110,26 25 0,0-51 16,-26 26-16,26-26-15,-26 26 31,0 0-47,26 0 109,0 0 141,-26 0-109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28:02.367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0 77 109,'0'27'0,"26"-27"16,0 25-16,-26 1 31,0 0-16,0 0 1,0 26-16,0-26 16,0 0-1,0 0 1,0 26 0,0-26-1,0-1-15,0 1 31,0 26-15,0-26 15,0 0-15,0 26 0,25-26 15,-25 0 0,0 0-15,0 0-1,0 25 1,0-25 0,0 0-1,0 0 1,0 0-16,0 26 15,0-26 17,0 0-17,0 26 1,0-26 0,26 25-1,-26 1 1,0-26-1,26 0 17,-26 0-17,0 26 1,0-26 0,0 0-16,0 0 15,0 25 1,26 1-1,-26 0 17,0-26-17,0 0-15,52 26 16,-52-26 15,26 0 0,-26-1-15,0 1-16,0 26 16,0-26-1,0 0 1,26-26 0,-26 26-1,26 0 1,-26 0-16,0 0 31,52 0-15,-52 0 15,0 25-15,26-25-1,-26 0 16,0 0-15,25-26 15,-25 26-31,0 0 16,26 0 0,0 0 30,-26 0-30,26 0-16,-26 0 31,26 0-31,0-26 16,-26 51-16,26-25 31,0 0 0,-26 0-15,0 0-16,26-26 16,-26 26 15,26 0-15,-26 0 46,0 0-31,26-26-31,0 0 63,25 26-32,-51 0-15,0 25 15,26-51-15,-26 26-1,0 0 16,26 0-15,-26 0 0,26 0-1,0 0 1,-26 0 31,0 0-16,26 0 32,-26 25-32,0-25-16,0 0 1,26 0 0,-26 26-1,0-26 1,0 0-16,52 26 16,-52-26-16,0 0 15,0 0-15,0 51 16,0-51-1,26 0 1,-26 0 15,0 0 32,0 0-32,0 0 0,0 26-15,0-26 0,0-1-16,26 27 31,-26-26 0,0 0-15,0 0-1,0 26 1,51-26 0,-51 0-16,0 26 15,0-27 1,0 1-16,0 0 15,26 26 1,-26-26 15,0 0-15,26 26 0,-26-26-1,0 0 1,0 25-1,0-25 1,0 0 0,0 0-1,0 26 1,0-26 0,0 0-1,0 26 1,0-26-1,0 0 17,0 0-32,0 25 15,0-25-15,0 0 16,0 26 0,0-26-16,0 0 15,0 0-15,0 26 16,0-26-16,0-1 15,0 27-15,0-26 16,0 0-16,0 0 16,0 26-16,0-26 15,0 0 1,26 0 0,-26 25-1,0-25 1,0 0 15,0 0 0,0 26-15,0-26 0,0 0 15,0 26-31,0-26 31,0 0 0,0-1 1,0 27-32,0-26 15,0 0 16,0 0-15,0 26 15,0-26 1,0 0-1,0 26-16,0-26 17,0-1-1,0 1 0,0 26-15,0-26 15,0 0 0,0 0-15,0 0 15,0 26-15,0 0 93,-26-52-93,0 51 140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29:07.211"/>
    </inkml:context>
    <inkml:brush xml:id="br0">
      <inkml:brushProperty name="width" value="0.21167" units="cm"/>
      <inkml:brushProperty name="height" value="0.21167" units="cm"/>
      <inkml:brushProperty name="color" value="#ED1C24"/>
    </inkml:brush>
    <inkml:brush xml:id="br1">
      <inkml:brushProperty name="width" value="0.15875" units="cm"/>
      <inkml:brushProperty name="height" value="0.15875" units="cm"/>
      <inkml:brushProperty name="color" value="#ED1C24"/>
    </inkml:brush>
    <inkml:brush xml:id="br2">
      <inkml:brushProperty name="width" value="0.15875" units="cm"/>
      <inkml:brushProperty name="height" value="0.15875" units="cm"/>
      <inkml:brushProperty name="color" value="#ED1C24"/>
      <inkml:brushProperty name="fitToCurve" value="1"/>
    </inkml:brush>
  </inkml:definitions>
  <inkml:trace contextRef="#ctx0" brushRef="#br0">0 854 984,'0'1'110,"0"51"-79,0-26 266,0 0-266,0 25-15,0-25-16,0 0 15,0 0 1,0 0-16,0 26 31,0-26-15,0 0 62,0 26-31</inkml:trace>
  <inkml:trace contextRef="#ctx0" brushRef="#br1" timeOffset="26284.7835">129 802 672,'0'1'63,"0"25"-32,0 26-15</inkml:trace>
  <inkml:trace contextRef="#ctx0" brushRef="#br1" timeOffset="54204.7536">26-53 94,'0'1'16,"0"51"-1,25-52 63,-25 26 1,0-1-33,0 1-14,0 26-17,26 0 17,-26 0 30,0-26-31,0 0 1,0 0-1,0 0 31,0 25-46,0-25 0,26 0-1,0-26 48,-26 26-48,0 26 32,0-26-31,0 0 46,0 0 16,0 26-46,0-26 61,0-1-46,0 1 47,0 26-31,-26-26 93</inkml:trace>
  <inkml:trace contextRef="#ctx0" brushRef="#br2" timeOffset="43755.983">103 207 0,'0'26'125,"0"0"-94,0 0-31,0 0 47,0 0-16,0-1-15,0 27-1,0-26 1,0 0 0,0 0 15,0 26 16,0-26-32,0 0 1,0 26 15,0-26 0,0-1 16,0 27 31,0-26-46,0 0 15,0 0 15,0 26-46,-52-26-1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30:17.328"/>
    </inkml:context>
    <inkml:brush xml:id="br0">
      <inkml:brushProperty name="width" value="0.21167" units="cm"/>
      <inkml:brushProperty name="height" value="0.21167" units="cm"/>
      <inkml:brushProperty name="color" value="#ED1C24"/>
    </inkml:brush>
  </inkml:definitions>
  <inkml:trace contextRef="#ctx0" brushRef="#br0">0 346 0,'77'-26'219,"-77"0"-204,52 26 17,-26-26 14,0 26-14,0-26-17,0 0 63,26 26-46,-52-26-17,26 26 17,0 0-1,-1 0-16,1 0 17,26 0-17,-52-26 1,26 1 0,0 25 15,0 0-16,26 0-15,-26 0 16,0 0 31,0 0 15,-26-26-62,51 26 32,-25 0-1,0 0-15,0 0 15,26 0-16,-26 0 1,26 0 0,-26-26-1,0 26 1,-1 0 0,27-26-1,-26 26 32,0 0-31,26-52 31,-26 52-32,0 0 16,26 0-15,-26 0 0,0 0-16,-1 0 15,27 0 1,-26 0 0,0 0-1,0 0 1,26 0-1,-26 0 1,0 0 0,0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80.67227" units="1/cm"/>
          <inkml:channelProperty channel="Y" name="resolution" value="44.94382" units="1/cm"/>
          <inkml:channelProperty channel="T" name="resolution" value="1" units="1/dev"/>
        </inkml:channelProperties>
      </inkml:inkSource>
      <inkml:timestamp xml:id="ts0" timeString="2018-10-09T16:30:17.329"/>
    </inkml:context>
    <inkml:brush xml:id="br0">
      <inkml:brushProperty name="width" value="0.21167" units="cm"/>
      <inkml:brushProperty name="height" value="0.21167" units="cm"/>
      <inkml:brushProperty name="color" value="#ED1C24"/>
    </inkml:brush>
  </inkml:definitions>
  <inkml:trace contextRef="#ctx0" brushRef="#br0">26 3650 1015,'0'-26'16,"0"0"31,0-26-32,26 27 17,-26-1-1,26-26 0,-26 26 78,0 0-77,0-26-17,26 0 32,0 52 0,-26-26-16,0 0-15,26 1-16,-26-1 31,26 0 0,-26-26 1,26 52-32,-26-52 15,0 26 32,26 0-47,-1 26 16,-25-52 62,0 0-31,26 52 0,0-51-32,0 51 17,-26-26-17,52 0 1,-52 0-16,26-26 31,0 26 0,26-26 1,-52 26 14,0 0-14,0-25-1,26 25-15,25 0 62,-51-26-31,0 0-32,52 26 16,-52 0 1,26 26 15,0-52 31,0 52-63,-26-25 17,52-1-1,-26 0 16,0 0-32,-26-26 1,52 26 0,-1-26-1,-25 0 32,-26 26-31,26-25 15,0-1 16,26 26-32,-52 0 1,0 0 15,26-26-15,0 26 0,0 0 15,0-26 0,0 27 16,-26-1-31,0 0-1,0 0 32,51-26-31,-25 26 46,0 0-62,26 0 31,-26-52-15,78 1 31,-78 51 0,0-26-16,25 26 16,-25-26-31,26 26 15,-26-26 0,0 27 0,26-1-15,-26-26 15,26 26 0,-27 26 16,1-26-47,0 26 32,0-52-1,0 26-16,26 0 17,-26 26-17,0-26-15,-26 0 16,26 26 31,-26-25-47,52 25 15,-26-26 17,25 26-17,-51-26-15,26 0 32,52 0-1,-78 0-16,52 26 1,-26-26 0,0 0 15,0 26-31,25-26 47,-25 26-47,0-52 15,0 52 1,26-26 0,0 0-1,-26-25 17,26 51-17,-26 0 1,-1 0-16,-25-26 15,26 26 1,-26-26 0,26 26 15,0 0-31,0-26 16,0 0-1,0 26 16,26-52-15,-26 52 31,0 0 0,0 0-47,25 0 15,-25-26 1,52 0 0,-52 26-1,26-26-15,-26 26 16,0 0-16,0 0 16,25-26-1,-25 1 16,0 25 32,0 0 15,26 0-47,-26 0 1,0 0-17,0 0 1,26 0 15,-26 0-31,-1 0 16,53 0-1,-52 0-15,26 0 16,-26 0 15,0 0 63,26 0-47,-26 0 0,-1 0 93,1 0-124,0 0 0,26 0 15,-52 25-16,52 27 173,-26-26-172,26 0 15,-26-26 16,0 26-47,-26 26 47,25-52 93,-25 26-109,26 0-31,-26 0 47,0 0-15,0-1 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00C68-210E-45CA-B7C2-058761001485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B5C71-58F2-4929-9327-423B8FBE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7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27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I will discuss some of the ways I interact with community members through the council and committee. I will also discuss how this information is beneficial to my clients and my job.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86E54-D257-45DB-9442-D51BA49A86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61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After HIV Diagnosis:  </a:t>
            </a:r>
            <a:r>
              <a:rPr lang="en-US" dirty="0" smtClean="0"/>
              <a:t>One-on-one sessions to establish rapport, warm handoff, share personal life experiences;  phone calls and/or home visits to follow up on referrals.</a:t>
            </a:r>
          </a:p>
          <a:p>
            <a:pPr marL="285750" indent="-285750">
              <a:buAutoNum type="romanUcPeriod" startAt="510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Linkage:  </a:t>
            </a:r>
            <a:r>
              <a:rPr lang="en-US" dirty="0" smtClean="0"/>
              <a:t>Work with client and care team to choose a provider; accompany patients to appointments and translate.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Engagement:  </a:t>
            </a:r>
            <a:r>
              <a:rPr lang="en-US" dirty="0" smtClean="0"/>
              <a:t>Teach clients life skills to stay in care (e.g., medication management skills and adherence techniques); modeling and coaching clients (e.g., how to make an appointment and follow-through, how to ride the bus to appointments, etc.).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ART: </a:t>
            </a:r>
            <a:r>
              <a:rPr lang="en-US" dirty="0" smtClean="0"/>
              <a:t>Assist client in developing medication schedule; help monitor adherence and side effects; provide guidance or referral to see provider; referral to medication resources (e.g., ADAP or other pay source).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Viral Suppression:  </a:t>
            </a:r>
            <a:r>
              <a:rPr lang="en-US" dirty="0" smtClean="0"/>
              <a:t>Focus on adherence and retention in care; coach/support client in lifelong commitment to ART; promote development of self-efficacy; give clients positive reinforcement for achieving viral suppression and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48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*OLD</a:t>
            </a:r>
            <a:r>
              <a:rPr lang="en-US" baseline="0" dirty="0" smtClean="0"/>
              <a:t> SLIDE*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08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 include SNHD leadership, RW &amp; SHC Staff, RW funders, OEDS, community partners; Action Planning Group meetings; frequently reinforcing role definitions;  engaging other staff in streamlining roles to minimize duplications and optimize effectiveness</a:t>
            </a:r>
          </a:p>
          <a:p>
            <a:endParaRPr lang="en-US" dirty="0" smtClean="0"/>
          </a:p>
          <a:p>
            <a:r>
              <a:rPr lang="en-US" dirty="0" smtClean="0"/>
              <a:t>Obtaining SNHD leadership support was important in bringing in CHW’s into SNHD. This was the first time for Clinical Services. </a:t>
            </a:r>
          </a:p>
          <a:p>
            <a:endParaRPr lang="en-US" dirty="0" smtClean="0"/>
          </a:p>
          <a:p>
            <a:r>
              <a:rPr lang="en-US" dirty="0" smtClean="0"/>
              <a:t>We are now looking into expanding the roles to other Clinical Services, as a result, the CHW position was added to SNHD employment category in August 2018.</a:t>
            </a:r>
          </a:p>
          <a:p>
            <a:endParaRPr lang="en-US" dirty="0" smtClean="0"/>
          </a:p>
          <a:p>
            <a:r>
              <a:rPr lang="en-US" dirty="0" smtClean="0"/>
              <a:t>Additionally, NV State (RW Part B recipient) is helping fund the current program. For sustainability plan, both NV State and Clark County Social Services (Part A recipient) have expressed interest in ongoing funding beyond this grant period.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After HIV Diagnosis:  </a:t>
            </a:r>
            <a:r>
              <a:rPr lang="en-US" dirty="0" smtClean="0"/>
              <a:t>One-on-one sessions to establish rapport, warm handoff, share personal life experiences;  phone calls and/or home visits to follow up on referrals.</a:t>
            </a:r>
          </a:p>
          <a:p>
            <a:pPr marL="285750" indent="-285750">
              <a:buAutoNum type="romanUcPeriod" startAt="510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Linkage:  </a:t>
            </a:r>
            <a:r>
              <a:rPr lang="en-US" dirty="0" smtClean="0"/>
              <a:t>Work with client and care team to choose a provider; accompany patients to appointments and translate.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Engagement:  </a:t>
            </a:r>
            <a:r>
              <a:rPr lang="en-US" dirty="0" smtClean="0"/>
              <a:t>Teach clients life skills to stay in care (e.g., medication management skills and adherence techniques); modeling and coaching clients (e.g., how to make an appointment and follow-through, how to ride the bus to appointments, etc.).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ART: </a:t>
            </a:r>
            <a:r>
              <a:rPr lang="en-US" dirty="0" smtClean="0"/>
              <a:t>Assist client in developing medication schedule; help monitor adherence and side effects; provide guidance or referral to see provider; referral to medication resources (e.g., ADAP or other pay source).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Viral Suppression:  </a:t>
            </a:r>
            <a:r>
              <a:rPr lang="en-US" dirty="0" smtClean="0"/>
              <a:t>Focus on adherence and retention in care; coach/support client in lifelong commitment to ART; promote development of self-efficacy; give clients positive reinforcement for achieving viral suppression and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  <a:r>
              <a:rPr lang="en-US" baseline="0" dirty="0" smtClean="0"/>
              <a:t> the CHW fact sheet here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Distribute</a:t>
            </a:r>
            <a:r>
              <a:rPr lang="en-US" baseline="0" dirty="0" smtClean="0"/>
              <a:t> the CHW fact sheet here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Agency,</a:t>
            </a:r>
            <a:r>
              <a:rPr lang="en-US" baseline="0" dirty="0" smtClean="0"/>
              <a:t> agency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86E54-D257-45DB-9442-D51BA49A86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2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9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will be used to show the multiple ways in which I work with other internal sources to receive referrals and coordinate</a:t>
            </a:r>
            <a:r>
              <a:rPr lang="en-US" baseline="0" dirty="0" smtClean="0"/>
              <a:t> care. This and the next slide will also incorporate how I fit in with the care continuum.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86E54-D257-45DB-9442-D51BA49A86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9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my current numbers and client qualifications. This shows clients I serve and the success rate so far.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86E54-D257-45DB-9442-D51BA49A86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2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Use a “Team Approach” to coordinate patient 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CHW works with case managers (nurses or social workers) and eligibility workers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CHW meets with a Clinical Supervisor once/month or more, if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B5C71-58F2-4929-9327-423B8FBE51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this slide I will touch on my position within the care continuum and how I can assist with patients concerns. I will also discuss how I form unique relationships with clients as I get to know them better. One of my client loves to talk about his puppy, so I always bring that up when we’re on the phone. Another is working to design and create his outfit for his wedding, so I ask how that is going.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86E54-D257-45DB-9442-D51BA49A86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5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71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76AA-4866-4B3F-9FE7-AB336FDFE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886" y="2035207"/>
            <a:ext cx="9060024" cy="82919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Activity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B880-299F-4C2C-B0CE-05C03177B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77886" y="3729067"/>
            <a:ext cx="9060024" cy="479037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Name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B04E79-0625-405C-9E37-5AAD91CED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77886" y="4214356"/>
            <a:ext cx="9060024" cy="880153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Title/Affiliation</a:t>
            </a:r>
          </a:p>
        </p:txBody>
      </p:sp>
    </p:spTree>
    <p:extLst>
      <p:ext uri="{BB962C8B-B14F-4D97-AF65-F5344CB8AC3E}">
        <p14:creationId xmlns:p14="http://schemas.microsoft.com/office/powerpoint/2010/main" val="112663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196982"/>
            <a:ext cx="10515600" cy="44484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3138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2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14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4006-C21C-48A5-9AC3-6327C1EA8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078" y="987424"/>
            <a:ext cx="4294947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3CF40-C94B-4EF2-B894-1F7C4AB1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1734" cy="4610293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3200"/>
            </a:lvl1pPr>
            <a:lvl2pPr>
              <a:buClr>
                <a:srgbClr val="D03138"/>
              </a:buClr>
              <a:defRPr sz="2800"/>
            </a:lvl2pPr>
            <a:lvl3pPr>
              <a:buClr>
                <a:srgbClr val="D03138"/>
              </a:buClr>
              <a:defRPr sz="2400"/>
            </a:lvl3pPr>
            <a:lvl4pPr>
              <a:buClr>
                <a:srgbClr val="D03138"/>
              </a:buClr>
              <a:defRPr sz="2000"/>
            </a:lvl4pPr>
            <a:lvl5pPr>
              <a:buClr>
                <a:srgbClr val="D03138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EC660-C071-4914-9592-DBABD93FB3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7078" y="2057400"/>
            <a:ext cx="4294947" cy="3540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7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E5B6-7C5E-4871-920D-40FA7D3D3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128" y="987424"/>
            <a:ext cx="4302898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39684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B7FD-AC8F-4941-BF0F-47DDA3B745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128" y="2057400"/>
            <a:ext cx="4302898" cy="35686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2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09900" y="351323"/>
            <a:ext cx="6172200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9F83A12-3542-47C1-9F0C-A2A7484930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09900" y="5135547"/>
            <a:ext cx="6172200" cy="597342"/>
          </a:xfrm>
        </p:spPr>
        <p:txBody>
          <a:bodyPr>
            <a:normAutofit/>
          </a:bodyPr>
          <a:lstStyle>
            <a:lvl1pPr marL="0" indent="0">
              <a:buNone/>
              <a:defRPr lang="en-US" sz="1400" i="1" dirty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here to edit 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8972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F6AD63-EC44-4C18-A141-E242C1F25F2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04741-7833-4AF7-820A-CE3A08C04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6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32FE1-432F-4450-84EB-A1E2ED53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52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EA6BB-09FF-4C4E-8834-54ADDF03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11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0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6" r:id="rId5"/>
    <p:sldLayoutId id="2147483657" r:id="rId6"/>
    <p:sldLayoutId id="2147483659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9589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customXml" Target="../ink/ink6.xml"/><Relationship Id="rId18" Type="http://schemas.openxmlformats.org/officeDocument/2006/relationships/image" Target="../media/image9.emf"/><Relationship Id="rId26" Type="http://schemas.openxmlformats.org/officeDocument/2006/relationships/image" Target="../media/image13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7.png"/><Relationship Id="rId16" Type="http://schemas.openxmlformats.org/officeDocument/2006/relationships/image" Target="../media/image8.emf"/><Relationship Id="rId20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emf"/><Relationship Id="rId11" Type="http://schemas.openxmlformats.org/officeDocument/2006/relationships/customXml" Target="../ink/ink5.xml"/><Relationship Id="rId24" Type="http://schemas.openxmlformats.org/officeDocument/2006/relationships/image" Target="../media/image12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5.emf"/><Relationship Id="rId19" Type="http://schemas.openxmlformats.org/officeDocument/2006/relationships/customXml" Target="../ink/ink9.xml"/><Relationship Id="rId4" Type="http://schemas.openxmlformats.org/officeDocument/2006/relationships/image" Target="../media/image2.emf"/><Relationship Id="rId9" Type="http://schemas.openxmlformats.org/officeDocument/2006/relationships/customXml" Target="../ink/ink4.xml"/><Relationship Id="rId14" Type="http://schemas.openxmlformats.org/officeDocument/2006/relationships/image" Target="../media/image7.emf"/><Relationship Id="rId2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06C5-220B-4370-8B0D-5E83B903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9" y="1703413"/>
            <a:ext cx="11177471" cy="829193"/>
          </a:xfrm>
        </p:spPr>
        <p:txBody>
          <a:bodyPr/>
          <a:lstStyle/>
          <a:p>
            <a:r>
              <a:rPr lang="en-US" sz="4600" dirty="0" smtClean="0"/>
              <a:t>Improving Linkage and Retention in HIV Care: Insights from Community Health Workers </a:t>
            </a:r>
            <a:endParaRPr lang="en-US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886" y="4173637"/>
            <a:ext cx="9060024" cy="479037"/>
          </a:xfrm>
        </p:spPr>
        <p:txBody>
          <a:bodyPr/>
          <a:lstStyle/>
          <a:p>
            <a:r>
              <a:rPr lang="en-US" dirty="0" smtClean="0"/>
              <a:t>Allyson Baughman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77886" y="4574862"/>
            <a:ext cx="9060024" cy="3576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Program Director, Center for Innovation in Social Work and Health, Boston University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2677886" y="3837675"/>
            <a:ext cx="9060024" cy="47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Dareen Berniard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2677886" y="3469082"/>
            <a:ext cx="9060024" cy="47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Savanna Bailey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2677886" y="5326903"/>
            <a:ext cx="9060024" cy="47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Evelyn Nicholson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2677886" y="5734956"/>
            <a:ext cx="9060024" cy="47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Peter Williams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2677886" y="4902016"/>
            <a:ext cx="9060024" cy="479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Keanu Medina-</a:t>
            </a:r>
            <a:r>
              <a:rPr lang="en-US" dirty="0" err="1" smtClean="0"/>
              <a:t>Rascon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5198956" y="3550146"/>
            <a:ext cx="6710822" cy="357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Health Worker, Legacy Community Health Services, Inc. 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5332596" y="3925153"/>
            <a:ext cx="6405314" cy="3576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Health Worker, Crescent Care 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6221094" y="5023056"/>
            <a:ext cx="5588736" cy="357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Health Worker, Southern Nevada Health District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5332596" y="5439715"/>
            <a:ext cx="6405314" cy="357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Health Worker, JACQUES Initiative, University of Maryland 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5058697" y="5828894"/>
            <a:ext cx="6990735" cy="357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Health Worker-Support Specialist, East Carolina University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JACQUES Initiative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398206" y="1063590"/>
            <a:ext cx="6666271" cy="336092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i="1" dirty="0" smtClean="0"/>
              <a:t>From in-patient routine HIV testing to linkage to care and beyond. </a:t>
            </a:r>
          </a:p>
          <a:p>
            <a:endParaRPr lang="en-US" dirty="0"/>
          </a:p>
          <a:p>
            <a:r>
              <a:rPr lang="en-US" sz="2800" dirty="0" smtClean="0"/>
              <a:t>Team of 10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/>
              <a:t>2 Nurse coordinators, Social Worker,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/>
              <a:t>3 Community Health Workers, Therapist, </a:t>
            </a:r>
            <a:r>
              <a:rPr lang="en-US" sz="2600" dirty="0"/>
              <a:t>Administrative </a:t>
            </a:r>
            <a:r>
              <a:rPr lang="en-US" sz="2600" dirty="0" smtClean="0"/>
              <a:t>Assistant, Psychiatrist,  volunteer marketing and graphics individual </a:t>
            </a:r>
          </a:p>
          <a:p>
            <a:endParaRPr lang="en-US" dirty="0"/>
          </a:p>
        </p:txBody>
      </p:sp>
      <p:pic>
        <p:nvPicPr>
          <p:cNvPr id="4" name="Picture 3" descr="This is a photo of the staff who work on the Linkage to Care Plus program at the JACQUES Initiative. " title="Team at the JACQUES Initiative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8" y="234397"/>
            <a:ext cx="4884741" cy="3378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361" y="4307188"/>
            <a:ext cx="11179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We serve about 75 clients per year</a:t>
            </a:r>
          </a:p>
          <a:p>
            <a:r>
              <a:rPr lang="en-US" sz="2600" dirty="0"/>
              <a:t>We serve ages </a:t>
            </a:r>
            <a:r>
              <a:rPr lang="en-US" sz="2600" dirty="0" smtClean="0"/>
              <a:t>21+</a:t>
            </a:r>
            <a:endParaRPr lang="en-US" sz="2600" dirty="0"/>
          </a:p>
          <a:p>
            <a:r>
              <a:rPr lang="en-US" sz="2600" dirty="0"/>
              <a:t>Located at the </a:t>
            </a:r>
            <a:r>
              <a:rPr lang="en-US" sz="2600" dirty="0" smtClean="0"/>
              <a:t>U </a:t>
            </a:r>
            <a:r>
              <a:rPr lang="en-US" sz="2600" dirty="0"/>
              <a:t>of Maryland hospital in the heart of downtown Baltimore, </a:t>
            </a:r>
            <a:r>
              <a:rPr lang="en-US" sz="2600" dirty="0" smtClean="0"/>
              <a:t>MD 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East Carolina University (ECU) Adult Specialty Care Clinic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Hours: Monday- Friday, 8 am to 5 pm </a:t>
            </a:r>
          </a:p>
          <a:p>
            <a:r>
              <a:rPr lang="en-US" dirty="0" smtClean="0"/>
              <a:t>Staff: 50</a:t>
            </a:r>
          </a:p>
          <a:p>
            <a:r>
              <a:rPr lang="en-US" dirty="0" smtClean="0"/>
              <a:t>CHWs: 3</a:t>
            </a:r>
          </a:p>
          <a:p>
            <a:r>
              <a:rPr lang="en-US" dirty="0" smtClean="0"/>
              <a:t>Serve 1500 clients from 30 rural counties </a:t>
            </a:r>
          </a:p>
          <a:p>
            <a:r>
              <a:rPr lang="en-US" dirty="0" smtClean="0"/>
              <a:t>Clinic serves ages 18+</a:t>
            </a:r>
            <a:endParaRPr lang="en-US" dirty="0"/>
          </a:p>
        </p:txBody>
      </p:sp>
      <p:pic>
        <p:nvPicPr>
          <p:cNvPr id="5" name="Picture 4" descr="photo of entrance to the HIV clinic at East Carolina University  " title="Eat Carolina Universit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199" y="1196982"/>
            <a:ext cx="50906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0 rural counties that make up the service area for East Carolina University are highlighted on the map. " title="Service area for East Carolina University  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80" y="1019021"/>
            <a:ext cx="9903439" cy="48199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7574268" y="1660798"/>
              <a:ext cx="273240" cy="354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6108" y="1622638"/>
                <a:ext cx="34956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/>
              <p14:cNvContentPartPr/>
              <p14:nvPr/>
            </p14:nvContentPartPr>
            <p14:xfrm>
              <a:off x="7595148" y="1996678"/>
              <a:ext cx="326880" cy="392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56988" y="1958518"/>
                <a:ext cx="40320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7874868" y="2323198"/>
              <a:ext cx="243000" cy="9709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6708" y="2285038"/>
                <a:ext cx="319320" cy="10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/>
              <p14:cNvContentPartPr/>
              <p14:nvPr/>
            </p14:nvContentPartPr>
            <p14:xfrm>
              <a:off x="7874868" y="3284398"/>
              <a:ext cx="205920" cy="1082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36708" y="3246238"/>
                <a:ext cx="282240" cy="11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/>
              <p14:cNvContentPartPr/>
              <p14:nvPr/>
            </p14:nvContentPartPr>
            <p14:xfrm>
              <a:off x="7480308" y="4394638"/>
              <a:ext cx="563040" cy="14000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42148" y="4356478"/>
                <a:ext cx="639360" cy="14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/>
              <p14:cNvContentPartPr/>
              <p14:nvPr/>
            </p14:nvContentPartPr>
            <p14:xfrm>
              <a:off x="10590348" y="1147438"/>
              <a:ext cx="401400" cy="22024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52188" y="1109278"/>
                <a:ext cx="477720" cy="2278800"/>
              </a:xfrm>
              <a:prstGeom prst="rect">
                <a:avLst/>
              </a:prstGeom>
            </p:spPr>
          </p:pic>
        </mc:Fallback>
      </mc:AlternateContent>
      <p:cxnSp>
        <p:nvCxnSpPr>
          <p:cNvPr id="55" name="Straight Connector 54"/>
          <p:cNvCxnSpPr/>
          <p:nvPr/>
        </p:nvCxnSpPr>
        <p:spPr>
          <a:xfrm>
            <a:off x="7856508" y="1122363"/>
            <a:ext cx="27459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9" name="Ink 68"/>
              <p14:cNvContentPartPr/>
              <p14:nvPr/>
            </p14:nvContentPartPr>
            <p14:xfrm>
              <a:off x="7856508" y="1128718"/>
              <a:ext cx="46800" cy="4766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18348" y="1100278"/>
                <a:ext cx="11340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6" name="Ink 85"/>
              <p14:cNvContentPartPr/>
              <p14:nvPr/>
            </p14:nvContentPartPr>
            <p14:xfrm>
              <a:off x="7632588" y="5682358"/>
              <a:ext cx="569520" cy="1216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94428" y="5644198"/>
                <a:ext cx="64584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7" name="Ink 86"/>
              <p14:cNvContentPartPr/>
              <p14:nvPr/>
            </p14:nvContentPartPr>
            <p14:xfrm>
              <a:off x="8248188" y="4357558"/>
              <a:ext cx="1577160" cy="130644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10028" y="4319398"/>
                <a:ext cx="1653480" cy="13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0" name="Ink 89"/>
              <p14:cNvContentPartPr/>
              <p14:nvPr/>
            </p14:nvContentPartPr>
            <p14:xfrm>
              <a:off x="9862428" y="4487878"/>
              <a:ext cx="37800" cy="36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824268" y="4449718"/>
                <a:ext cx="1141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1" name="Ink 90"/>
              <p14:cNvContentPartPr/>
              <p14:nvPr/>
            </p14:nvContentPartPr>
            <p14:xfrm>
              <a:off x="9936948" y="3358918"/>
              <a:ext cx="980280" cy="109224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98788" y="3320758"/>
                <a:ext cx="1056600" cy="11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2" name="Ink 91"/>
              <p14:cNvContentPartPr/>
              <p14:nvPr/>
            </p14:nvContentPartPr>
            <p14:xfrm>
              <a:off x="9918588" y="4450798"/>
              <a:ext cx="18720" cy="280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80428" y="4412638"/>
                <a:ext cx="95040" cy="1044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itle 1"/>
          <p:cNvSpPr txBox="1">
            <a:spLocks/>
          </p:cNvSpPr>
          <p:nvPr/>
        </p:nvSpPr>
        <p:spPr>
          <a:xfrm>
            <a:off x="838200" y="234397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ECU Adult Specialty Care Clinic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Crescent Care </a:t>
            </a:r>
            <a:br>
              <a:rPr lang="en-US" dirty="0" smtClean="0"/>
            </a:br>
            <a:r>
              <a:rPr lang="en-US" sz="4000" dirty="0" smtClean="0"/>
              <a:t>New Orleans, LA 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587477" y="1386347"/>
            <a:ext cx="6255774" cy="4449374"/>
          </a:xfrm>
        </p:spPr>
        <p:txBody>
          <a:bodyPr numCol="2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Primary Care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Health Education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Dental Care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Behavioral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 smtClean="0"/>
              <a:t>PrEP</a:t>
            </a:r>
            <a:r>
              <a:rPr lang="en-US" sz="2800" dirty="0" smtClean="0"/>
              <a:t> and PEP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 smtClean="0"/>
              <a:t>Hep</a:t>
            </a:r>
            <a:r>
              <a:rPr lang="en-US" sz="2800" dirty="0" smtClean="0"/>
              <a:t> C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LGBTQ Health and Wellness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Transgender Health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Legal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Harm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STI Testing and Treatment </a:t>
            </a:r>
            <a:endParaRPr lang="en-US" sz="2800" dirty="0"/>
          </a:p>
        </p:txBody>
      </p:sp>
      <p:pic>
        <p:nvPicPr>
          <p:cNvPr id="5" name="Picture 4" descr="diverse group of people sitting at a table inlaid with an HIV ribbon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411" y="648993"/>
            <a:ext cx="5174490" cy="442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552300" y="1656978"/>
            <a:ext cx="7850643" cy="37641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Federally Qualified Health Center (FQHC</a:t>
            </a:r>
            <a:r>
              <a:rPr lang="en-US" dirty="0" smtClean="0">
                <a:cs typeface="Arial" panose="020B0604020202020204" pitchFamily="34" charset="0"/>
              </a:rPr>
              <a:t>) in Houston, TX.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Legacy originally started as an STD testing and treatment center for gay and bisexual </a:t>
            </a:r>
            <a:r>
              <a:rPr lang="en-US" dirty="0" smtClean="0">
                <a:cs typeface="Arial" panose="020B0604020202020204" pitchFamily="34" charset="0"/>
              </a:rPr>
              <a:t>men.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Services now include </a:t>
            </a:r>
            <a:r>
              <a:rPr lang="en-US" b="1" dirty="0">
                <a:cs typeface="Arial" panose="020B0604020202020204" pitchFamily="34" charset="0"/>
              </a:rPr>
              <a:t>adult medicine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OB/GYN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behavioral health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pediatrics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dental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vision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nutrition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fitness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STD </a:t>
            </a:r>
            <a:r>
              <a:rPr lang="en-US" b="1" dirty="0" smtClean="0">
                <a:cs typeface="Arial" panose="020B0604020202020204" pitchFamily="34" charset="0"/>
              </a:rPr>
              <a:t>testing, gender care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b="1" dirty="0">
                <a:cs typeface="Arial" panose="020B0604020202020204" pitchFamily="34" charset="0"/>
              </a:rPr>
              <a:t>pharmacy services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Serves over 4,000 clients who are HIV </a:t>
            </a:r>
            <a:r>
              <a:rPr lang="en-US" dirty="0" smtClean="0">
                <a:cs typeface="Arial" panose="020B0604020202020204" pitchFamily="34" charset="0"/>
              </a:rPr>
              <a:t>positive. 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More than 2,000 clients on Ryan White funding (2017</a:t>
            </a:r>
            <a:r>
              <a:rPr lang="en-US" dirty="0" smtClean="0">
                <a:cs typeface="Arial" panose="020B0604020202020204" pitchFamily="34" charset="0"/>
              </a:rPr>
              <a:t>) with Parts A, B, C, D, and State Services.</a:t>
            </a: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2" descr="Harris county in a map of Texas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12" y="1015718"/>
            <a:ext cx="2122714" cy="201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ouston Texas on google maps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43" y="3473291"/>
            <a:ext cx="3328652" cy="194779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2300" y="186525"/>
            <a:ext cx="10515600" cy="8291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Legacy Community Health,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000" dirty="0"/>
              <a:t>Mission:  </a:t>
            </a:r>
            <a:r>
              <a:rPr lang="en-US" sz="3000" i="1" dirty="0"/>
              <a:t>To assess, protect, and promote the health, the environment, and the well-being of Southern Nevada communities, residents, and visitors</a:t>
            </a:r>
            <a:r>
              <a:rPr lang="en-US" sz="3000" i="1" dirty="0" smtClean="0"/>
              <a:t>.</a:t>
            </a:r>
          </a:p>
          <a:p>
            <a:endParaRPr lang="en-US" sz="30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Serves </a:t>
            </a:r>
            <a:r>
              <a:rPr lang="en-US" sz="2600" dirty="0"/>
              <a:t>more than 2 million residents and 40 million visitors a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Offers </a:t>
            </a:r>
            <a:r>
              <a:rPr lang="en-US" sz="2600" dirty="0"/>
              <a:t>clinical services, surveillance, </a:t>
            </a:r>
            <a:endParaRPr lang="en-US" sz="2600" dirty="0" smtClean="0"/>
          </a:p>
          <a:p>
            <a:r>
              <a:rPr lang="en-US" sz="2600" dirty="0" smtClean="0"/>
              <a:t>and </a:t>
            </a:r>
            <a:r>
              <a:rPr lang="en-US" sz="2600" dirty="0"/>
              <a:t>regulatory oversight that impact public health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Receives </a:t>
            </a:r>
            <a:r>
              <a:rPr lang="en-US" sz="2600" dirty="0"/>
              <a:t>Ryan White </a:t>
            </a:r>
            <a:r>
              <a:rPr lang="en-US" sz="2600" dirty="0" smtClean="0"/>
              <a:t>Parts A </a:t>
            </a:r>
            <a:r>
              <a:rPr lang="en-US" sz="2600" dirty="0"/>
              <a:t>and B funding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1800" dirty="0" smtClean="0"/>
          </a:p>
          <a:p>
            <a:r>
              <a:rPr lang="en-US" sz="1800" dirty="0" smtClean="0"/>
              <a:t>http</a:t>
            </a:r>
            <a:r>
              <a:rPr lang="en-US" sz="1800" dirty="0"/>
              <a:t>://</a:t>
            </a:r>
            <a:r>
              <a:rPr lang="en-US" sz="1800" dirty="0" smtClean="0"/>
              <a:t>www.southernnevadahealthdistrict.org</a:t>
            </a:r>
            <a:endParaRPr lang="en-US" dirty="0"/>
          </a:p>
        </p:txBody>
      </p:sp>
      <p:pic>
        <p:nvPicPr>
          <p:cNvPr id="4" name="Picture 3" descr="Photograph of the Southern Nevada Health District " title="Southern Nevada Health District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004" y="3421203"/>
            <a:ext cx="4828217" cy="22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196982"/>
            <a:ext cx="10515600" cy="5550182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Clinical Services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Primary 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Immunizations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TB Clinic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Family Planning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Pharmacy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Sexual Health Clinic </a:t>
            </a:r>
          </a:p>
          <a:p>
            <a:r>
              <a:rPr lang="en-US" sz="3200" b="1" dirty="0" smtClean="0"/>
              <a:t>	</a:t>
            </a:r>
            <a:r>
              <a:rPr lang="en-US" sz="3200" dirty="0" smtClean="0"/>
              <a:t>STD </a:t>
            </a:r>
            <a:r>
              <a:rPr lang="en-US" sz="3200" dirty="0"/>
              <a:t>screening, evaluation, treatment, and referrals; </a:t>
            </a:r>
            <a:r>
              <a:rPr lang="en-US" sz="3200" dirty="0" err="1"/>
              <a:t>PrEP</a:t>
            </a:r>
            <a:r>
              <a:rPr lang="en-US" sz="3200" dirty="0"/>
              <a:t>; Hepatitis screening and medical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 smtClean="0"/>
              <a:t>Ryan </a:t>
            </a:r>
            <a:r>
              <a:rPr lang="en-US" sz="3200" b="1" dirty="0"/>
              <a:t>White Care Services </a:t>
            </a:r>
            <a:r>
              <a:rPr lang="en-US" sz="3200" b="1" dirty="0">
                <a:sym typeface="Wingdings" panose="05000000000000000000" pitchFamily="2" charset="2"/>
              </a:rPr>
              <a:t> </a:t>
            </a:r>
            <a:endParaRPr lang="en-US" sz="3200" b="1" dirty="0"/>
          </a:p>
          <a:p>
            <a:r>
              <a:rPr lang="en-US" sz="3200" dirty="0"/>
              <a:t>	</a:t>
            </a:r>
            <a:r>
              <a:rPr lang="en-US" sz="3200" dirty="0" smtClean="0"/>
              <a:t>Community Health Worker; </a:t>
            </a:r>
            <a:r>
              <a:rPr lang="en-US" sz="3200" dirty="0"/>
              <a:t>medical case management; linkage coordination; HIV clinic; eligibility and enrollment; detention center care coordination; collaboration with disease investigators and prevention programs; collaboration with community partners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8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619" y="2757696"/>
            <a:ext cx="9060024" cy="829193"/>
          </a:xfrm>
        </p:spPr>
        <p:txBody>
          <a:bodyPr/>
          <a:lstStyle/>
          <a:p>
            <a:r>
              <a:rPr lang="en-US" dirty="0" smtClean="0"/>
              <a:t>Tell Me about Your CHW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8" y="452437"/>
            <a:ext cx="6041709" cy="1069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ECU CHW Program- </a:t>
            </a:r>
            <a:br>
              <a:rPr lang="en-US" dirty="0" smtClean="0"/>
            </a:br>
            <a:r>
              <a:rPr lang="en-US" dirty="0" smtClean="0"/>
              <a:t>Care Team Approach </a:t>
            </a:r>
            <a:endParaRPr lang="en-US" dirty="0"/>
          </a:p>
        </p:txBody>
      </p:sp>
      <p:graphicFrame>
        <p:nvGraphicFramePr>
          <p:cNvPr id="6" name="Content Placeholder 5" descr="at ECU, each CHW is on a team with specific mdeical providers and medical case managers; they wokr together with the clients they see and manage. " title="ECU CHW program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83719"/>
              </p:ext>
            </p:extLst>
          </p:nvPr>
        </p:nvGraphicFramePr>
        <p:xfrm>
          <a:off x="-317961" y="1400381"/>
          <a:ext cx="6530975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781369" y="117987"/>
            <a:ext cx="6297560" cy="5722373"/>
          </a:xfrm>
        </p:spPr>
        <p:txBody>
          <a:bodyPr/>
          <a:lstStyle/>
          <a:p>
            <a:r>
              <a:rPr lang="en-US" b="1" dirty="0" smtClean="0"/>
              <a:t>Provider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Evaluates medical and health care needs, lab results, prescribes medications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 medical advice and referrals to other medical specialists (e.g., Primary Care, Dental, Vision)</a:t>
            </a:r>
          </a:p>
          <a:p>
            <a:r>
              <a:rPr lang="en-US" b="1" dirty="0" smtClean="0"/>
              <a:t>Medical Case Manager (MCM)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 &amp; assist clients with understanding the HIV disease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 client in navigating </a:t>
            </a:r>
            <a:r>
              <a:rPr lang="en-US" i="1" dirty="0" smtClean="0"/>
              <a:t>medical</a:t>
            </a:r>
            <a:r>
              <a:rPr lang="en-US" dirty="0" smtClean="0"/>
              <a:t> services (e.g., RWE, HMAP, medical referrals)</a:t>
            </a:r>
          </a:p>
          <a:p>
            <a:r>
              <a:rPr lang="en-US" b="1" dirty="0" smtClean="0"/>
              <a:t>Community Health Worker-Support Specialist (CHW)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Engage in partnership with providers, MCM, &amp; other team members to ensure quality health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 client with </a:t>
            </a:r>
            <a:r>
              <a:rPr lang="en-US" i="1" dirty="0" smtClean="0"/>
              <a:t>non-medical </a:t>
            </a:r>
            <a:r>
              <a:rPr lang="en-US" dirty="0" smtClean="0"/>
              <a:t>services to increase retention and engagement with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Outreach &amp; build relationships with clients and community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Recognize &amp; address challenges/barriers that impact care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 descr="the community health worker at Legacy receives referrals from multiple places including case managers, service linkage workers, other community health workers, and the electronic medical record. " title="receiving referrals 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284326512"/>
              </p:ext>
            </p:extLst>
          </p:nvPr>
        </p:nvGraphicFramePr>
        <p:xfrm>
          <a:off x="838200" y="1297987"/>
          <a:ext cx="10515600" cy="444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Legacy Community Health, Inc. </a:t>
            </a:r>
            <a:br>
              <a:rPr lang="en-US" dirty="0"/>
            </a:br>
            <a:r>
              <a:rPr lang="en-US" sz="4400" dirty="0" smtClean="0"/>
              <a:t>Referral 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2ED3-50A4-4E47-9417-45A5AF2B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B0C9-4DED-4F31-AC5B-2F9034A81F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Presenters have </a:t>
            </a:r>
            <a:r>
              <a:rPr lang="en-US" dirty="0"/>
              <a:t>no financial interest to disclose.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/>
            <a:r>
              <a:rPr lang="en-US" sz="1800" dirty="0"/>
              <a:t>This continuing education activity is managed and accredited by </a:t>
            </a:r>
            <a:r>
              <a:rPr lang="en-US" sz="1800" dirty="0" err="1"/>
              <a:t>AffinityCE</a:t>
            </a:r>
            <a:r>
              <a:rPr lang="en-US" sz="1800" dirty="0"/>
              <a:t>/Professional Education Services Group in cooperation with HRSA and LRG. PESG, HRSA, LRG and all accrediting organization do not support or endorse any product or service mentioned in this activity.</a:t>
            </a:r>
          </a:p>
          <a:p>
            <a:pPr indent="-228600"/>
            <a:r>
              <a:rPr lang="en-US" sz="1800" dirty="0"/>
              <a:t>PESG, HRSA, and LRG staff as well as planners and reviewers have no relevant financial or nonfinancial interest to disclose.</a:t>
            </a:r>
          </a:p>
          <a:p>
            <a:pPr indent="-228600"/>
            <a:r>
              <a:rPr lang="en-US" sz="1800" dirty="0"/>
              <a:t>Commercial Support was not received for this activity.</a:t>
            </a:r>
            <a:endParaRPr lang="en-US" sz="2200" dirty="0"/>
          </a:p>
          <a:p>
            <a:pPr marL="457200" lvl="1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39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300" y="1343960"/>
            <a:ext cx="36599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Clients</a:t>
            </a:r>
            <a:r>
              <a:rPr lang="en-US" sz="32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Out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Not virally suppressed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Newly diagnosed (new qualification)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2300" y="186525"/>
            <a:ext cx="10515600" cy="8291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Legacy Community Health, Inc. 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663241"/>
              </p:ext>
            </p:extLst>
          </p:nvPr>
        </p:nvGraphicFramePr>
        <p:xfrm>
          <a:off x="4376676" y="1015717"/>
          <a:ext cx="7660427" cy="4464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0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03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By The NUMBERS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/>
                        <a:t>(February 2018-September 2018)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500</a:t>
                      </a:r>
                      <a:r>
                        <a:rPr lang="en-US" sz="2800" dirty="0" smtClean="0"/>
                        <a:t>+ individuals contacted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100+ individuals</a:t>
                      </a:r>
                      <a:r>
                        <a:rPr lang="en-US" sz="2800" baseline="0" dirty="0" smtClean="0"/>
                        <a:t> reached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39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90+ patients actively monitored</a:t>
                      </a:r>
                    </a:p>
                    <a:p>
                      <a:r>
                        <a:rPr lang="en-US" sz="2800" dirty="0" smtClean="0"/>
                        <a:t>(calls, in-person meetings,</a:t>
                      </a:r>
                      <a:r>
                        <a:rPr lang="en-US" sz="2800" baseline="0" dirty="0" smtClean="0"/>
                        <a:t> team care coordination)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39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46 patients completed a medical</a:t>
                      </a:r>
                      <a:r>
                        <a:rPr lang="en-US" sz="2800" baseline="0" dirty="0" smtClean="0"/>
                        <a:t> appointment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 </a:t>
                      </a:r>
                      <a:r>
                        <a:rPr lang="en-US" sz="2800" dirty="0" smtClean="0"/>
                        <a:t>patients enrolled</a:t>
                      </a:r>
                      <a:r>
                        <a:rPr lang="en-US" sz="2800" baseline="0" dirty="0" smtClean="0"/>
                        <a:t> in evaluation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9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Crescent </a:t>
            </a:r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636997" y="1592826"/>
            <a:ext cx="10515911" cy="42676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Target population- </a:t>
            </a:r>
            <a:r>
              <a:rPr lang="en-US" sz="2800" dirty="0"/>
              <a:t>clients that are out of care and/or non-virally suppressed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Clients can be referred by </a:t>
            </a:r>
            <a:r>
              <a:rPr lang="en-US" sz="2800" dirty="0" smtClean="0"/>
              <a:t>Case Manager, </a:t>
            </a:r>
            <a:r>
              <a:rPr lang="en-US" sz="2800" dirty="0"/>
              <a:t>Nurse, Provider, </a:t>
            </a:r>
            <a:r>
              <a:rPr lang="en-US" sz="2800" dirty="0" smtClean="0"/>
              <a:t>etc.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Clients are consented into 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Goals are 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At the end of 90 days clients are re-assessed for further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JACQUES Initiative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838200" y="1196982"/>
            <a:ext cx="10515600" cy="4669562"/>
          </a:xfrm>
        </p:spPr>
        <p:txBody>
          <a:bodyPr/>
          <a:lstStyle/>
          <a:p>
            <a:r>
              <a:rPr lang="en-US" dirty="0" smtClean="0"/>
              <a:t>We start in the hospital </a:t>
            </a:r>
          </a:p>
          <a:p>
            <a:r>
              <a:rPr lang="en-US" dirty="0" smtClean="0"/>
              <a:t>We follow individuals through their continuum of care: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Nursing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Transitional living</a:t>
            </a:r>
          </a:p>
          <a:p>
            <a:r>
              <a:rPr lang="en-US" dirty="0" smtClean="0"/>
              <a:t>Wherever you go after the hospital, we are there. </a:t>
            </a:r>
          </a:p>
          <a:p>
            <a:r>
              <a:rPr lang="en-US" dirty="0" smtClean="0"/>
              <a:t>We do holistic care. </a:t>
            </a:r>
          </a:p>
          <a:p>
            <a:endParaRPr lang="en-US" dirty="0" smtClean="0"/>
          </a:p>
          <a:p>
            <a:r>
              <a:rPr lang="en-US" dirty="0" smtClean="0"/>
              <a:t>Where ever you want to go for your HIV care, we will help you get there, and we will do whatever it takes to keep you in care.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3535"/>
            <a:ext cx="10515600" cy="829193"/>
          </a:xfrm>
        </p:spPr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891" y="1211556"/>
            <a:ext cx="5181600" cy="4276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CHW Program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691745" y="1211556"/>
            <a:ext cx="5181600" cy="45483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100" b="1" dirty="0"/>
              <a:t>Focus Population</a:t>
            </a:r>
          </a:p>
          <a:p>
            <a:pPr>
              <a:lnSpc>
                <a:spcPct val="100000"/>
              </a:lnSpc>
            </a:pPr>
            <a:r>
              <a:rPr lang="en-US" dirty="0"/>
              <a:t> Newly diagnosed</a:t>
            </a:r>
          </a:p>
          <a:p>
            <a:pPr>
              <a:lnSpc>
                <a:spcPct val="100000"/>
              </a:lnSpc>
            </a:pPr>
            <a:r>
              <a:rPr lang="en-US" dirty="0"/>
              <a:t> Not virally suppressed</a:t>
            </a:r>
          </a:p>
          <a:p>
            <a:pPr>
              <a:lnSpc>
                <a:spcPct val="100000"/>
              </a:lnSpc>
            </a:pPr>
            <a:r>
              <a:rPr lang="en-US" dirty="0"/>
              <a:t> Missed </a:t>
            </a:r>
            <a:r>
              <a:rPr lang="en-US" dirty="0" smtClean="0"/>
              <a:t>≥2 medical </a:t>
            </a:r>
            <a:r>
              <a:rPr lang="en-US" dirty="0"/>
              <a:t>appointments</a:t>
            </a:r>
          </a:p>
          <a:p>
            <a:pPr>
              <a:lnSpc>
                <a:spcPct val="100000"/>
              </a:lnSpc>
            </a:pPr>
            <a:r>
              <a:rPr lang="en-US" dirty="0"/>
              <a:t> Experiencing </a:t>
            </a:r>
            <a:r>
              <a:rPr lang="en-US" dirty="0" smtClean="0"/>
              <a:t>homelessness/unstably </a:t>
            </a:r>
            <a:r>
              <a:rPr lang="en-US" dirty="0"/>
              <a:t>housed</a:t>
            </a:r>
          </a:p>
          <a:p>
            <a:pPr>
              <a:lnSpc>
                <a:spcPct val="100000"/>
              </a:lnSpc>
            </a:pPr>
            <a:r>
              <a:rPr lang="en-US" dirty="0"/>
              <a:t> Substance use disorders</a:t>
            </a:r>
          </a:p>
          <a:p>
            <a:pPr>
              <a:lnSpc>
                <a:spcPct val="100000"/>
              </a:lnSpc>
            </a:pPr>
            <a:r>
              <a:rPr lang="en-US" dirty="0"/>
              <a:t> Mental health disorders</a:t>
            </a:r>
          </a:p>
          <a:p>
            <a:pPr>
              <a:lnSpc>
                <a:spcPct val="100000"/>
              </a:lnSpc>
            </a:pPr>
            <a:r>
              <a:rPr lang="en-US" dirty="0"/>
              <a:t> Recent incarceration</a:t>
            </a:r>
          </a:p>
          <a:p>
            <a:pPr>
              <a:lnSpc>
                <a:spcPct val="100000"/>
              </a:lnSpc>
            </a:pPr>
            <a:r>
              <a:rPr lang="en-US" dirty="0"/>
              <a:t> Spanish-speaking only and unable to represent themselves in English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 descr="the program supervisor, the team leader and the community health worker work together on the program " title="CHW Program "/>
          <p:cNvGraphicFramePr/>
          <p:nvPr>
            <p:extLst>
              <p:ext uri="{D42A27DB-BD31-4B8C-83A1-F6EECF244321}">
                <p14:modId xmlns:p14="http://schemas.microsoft.com/office/powerpoint/2010/main" val="2835884156"/>
              </p:ext>
            </p:extLst>
          </p:nvPr>
        </p:nvGraphicFramePr>
        <p:xfrm>
          <a:off x="1111826" y="1063590"/>
          <a:ext cx="5943601" cy="469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97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Energizer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175" y="2893162"/>
            <a:ext cx="9060024" cy="829193"/>
          </a:xfrm>
        </p:spPr>
        <p:txBody>
          <a:bodyPr/>
          <a:lstStyle/>
          <a:p>
            <a:r>
              <a:rPr lang="en-US" dirty="0" smtClean="0"/>
              <a:t>How Do You Do Your Work?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/>
              <a:t>ECU</a:t>
            </a:r>
            <a:r>
              <a:rPr lang="en-US" dirty="0" smtClean="0"/>
              <a:t> </a:t>
            </a:r>
            <a:r>
              <a:rPr lang="en-US" sz="5300" dirty="0" smtClean="0"/>
              <a:t>CHW-Support Services </a:t>
            </a:r>
            <a:endParaRPr lang="en-US" sz="53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58978168"/>
              </p:ext>
            </p:extLst>
          </p:nvPr>
        </p:nvGraphicFramePr>
        <p:xfrm>
          <a:off x="575187" y="914400"/>
          <a:ext cx="11223523" cy="4940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63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JACQUES Initiative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838200" y="1063590"/>
            <a:ext cx="10515600" cy="4788570"/>
          </a:xfrm>
        </p:spPr>
        <p:txBody>
          <a:bodyPr numCol="2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Meet clients at the hospital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Get to know them and where they are at with their HIV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Assess their knowledge of HIV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Make conversation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Find out what they like to do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Find out their goals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Hold them accountable for what they need to do “to get from point A to point B”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Talk about substance use</a:t>
            </a:r>
          </a:p>
          <a:p>
            <a:r>
              <a:rPr lang="en-US" sz="29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Organize and hold a retreat for clients 3 times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Events to address and prevent isolation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Accompany clients to appointments (medical, social services,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Make referrals to meet their needs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Provide emotional support </a:t>
            </a:r>
            <a:endParaRPr lang="en-US" sz="2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Be </a:t>
            </a:r>
            <a:r>
              <a:rPr lang="en-US" sz="2900" dirty="0"/>
              <a:t>an ear, Be someone they can talk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/>
              <a:t>Become a friend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5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another confused stick 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80" y="3076365"/>
            <a:ext cx="1754461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nfused stick figure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691"/>
            <a:ext cx="1587731" cy="31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 third confused stick fig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6977" r="26729" b="14656"/>
          <a:stretch/>
        </p:blipFill>
        <p:spPr bwMode="auto">
          <a:xfrm>
            <a:off x="8194440" y="2407794"/>
            <a:ext cx="2832100" cy="32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0" y="5038778"/>
            <a:ext cx="10515600" cy="8291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“What do you </a:t>
            </a:r>
            <a:r>
              <a:rPr lang="en-US" dirty="0" smtClean="0">
                <a:latin typeface="Garamond" panose="02020404030301010803" pitchFamily="18" charset="0"/>
              </a:rPr>
              <a:t>need </a:t>
            </a:r>
            <a:r>
              <a:rPr lang="en-US" dirty="0">
                <a:latin typeface="Garamond" panose="02020404030301010803" pitchFamily="18" charset="0"/>
              </a:rPr>
              <a:t>help with?”</a:t>
            </a:r>
            <a:endParaRPr lang="en-US" dirty="0"/>
          </a:p>
        </p:txBody>
      </p:sp>
      <p:sp>
        <p:nvSpPr>
          <p:cNvPr id="5" name="Oval Callout 4" descr="I don't understand my lab results "/>
          <p:cNvSpPr/>
          <p:nvPr/>
        </p:nvSpPr>
        <p:spPr>
          <a:xfrm>
            <a:off x="949406" y="1540591"/>
            <a:ext cx="2071687" cy="1333500"/>
          </a:xfrm>
          <a:prstGeom prst="wedgeEllipseCallou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I don’t understand my lab results.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Oval Callout 6" descr="I didn't know I missed an appointment. "/>
          <p:cNvSpPr/>
          <p:nvPr/>
        </p:nvSpPr>
        <p:spPr>
          <a:xfrm>
            <a:off x="5332915" y="1436550"/>
            <a:ext cx="2366032" cy="1541581"/>
          </a:xfrm>
          <a:prstGeom prst="wedgeEllipseCallou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I didn’t know I  missed an appointment.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Oval Callout 8" descr="I am having trouble getting my medication. "/>
          <p:cNvSpPr/>
          <p:nvPr/>
        </p:nvSpPr>
        <p:spPr>
          <a:xfrm>
            <a:off x="9365343" y="1643342"/>
            <a:ext cx="2273300" cy="1155700"/>
          </a:xfrm>
          <a:prstGeom prst="wedgeEllipseCallou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I’m having trouble getting my medication.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2300" y="186525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Legacy Community Health,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60" y="1347788"/>
            <a:ext cx="3870849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3415" y="933191"/>
            <a:ext cx="10515600" cy="8291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Community Connections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976" y="2052779"/>
            <a:ext cx="3988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aramond" panose="02020404030301010803" pitchFamily="18" charset="0"/>
              </a:rPr>
              <a:t>Member</a:t>
            </a:r>
            <a:r>
              <a:rPr lang="en-US" sz="3200" dirty="0" smtClean="0">
                <a:latin typeface="Garamond" panose="02020404030301010803" pitchFamily="18" charset="0"/>
              </a:rPr>
              <a:t> of the Quality Improvement Committee of the Houston Ryan White Planning Council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5145" y="2545221"/>
            <a:ext cx="265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aramond" panose="02020404030301010803" pitchFamily="18" charset="0"/>
              </a:rPr>
              <a:t>Graduate</a:t>
            </a:r>
            <a:r>
              <a:rPr lang="en-US" sz="3200" dirty="0" smtClean="0">
                <a:latin typeface="Garamond" panose="02020404030301010803" pitchFamily="18" charset="0"/>
              </a:rPr>
              <a:t> of Project LEAP 2018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83" y="2545221"/>
            <a:ext cx="2033020" cy="138684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52300" y="186525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Legacy Community Health,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8B21-377E-4CC0-A51D-ED888F0E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A1955-9E40-45D2-8BC3-EA69D1BB6F2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196982"/>
            <a:ext cx="10515600" cy="4649014"/>
          </a:xfrm>
        </p:spPr>
        <p:txBody>
          <a:bodyPr>
            <a:normAutofit/>
          </a:bodyPr>
          <a:lstStyle/>
          <a:p>
            <a:pPr marL="45720"/>
            <a:r>
              <a:rPr lang="en-US" dirty="0"/>
              <a:t>At the conclusion of this activity, the participant will be able to: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smtClean="0"/>
              <a:t>Identify services provided by CHWs to improve engagement and retention in HIV care.</a:t>
            </a:r>
            <a:endParaRPr lang="en-US" sz="2800" dirty="0"/>
          </a:p>
          <a:p>
            <a:pPr marL="502920" indent="-457200">
              <a:buFont typeface="+mj-lt"/>
              <a:buAutoNum type="arabicPeriod"/>
            </a:pPr>
            <a:r>
              <a:rPr lang="en-US" sz="2800" dirty="0" smtClean="0"/>
              <a:t>Describe the role of CHWs in a sample of Ryan White program funded medical provider sites from across the United States. </a:t>
            </a:r>
            <a:endParaRPr lang="en-US" sz="2800" dirty="0"/>
          </a:p>
          <a:p>
            <a:pPr marL="502920" indent="-457200">
              <a:buFont typeface="+mj-lt"/>
              <a:buAutoNum type="arabicPeriod"/>
            </a:pPr>
            <a:r>
              <a:rPr lang="en-US" sz="2800" dirty="0" smtClean="0"/>
              <a:t>Learn about the role of CHWs in improving linkage and retention in HIV care from CHWs themselves. 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smtClean="0"/>
              <a:t>Compare and contrast the roles of CHWs working in rural and urban areas. </a:t>
            </a:r>
            <a:endParaRPr lang="en-US" sz="2800" dirty="0"/>
          </a:p>
          <a:p>
            <a:pPr marL="45720"/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Crescent Care</a:t>
            </a:r>
            <a:br>
              <a:rPr lang="en-US" sz="4400" dirty="0" smtClean="0"/>
            </a:br>
            <a:r>
              <a:rPr lang="en-US" sz="4400" dirty="0" smtClean="0"/>
              <a:t>CHW Services  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19128"/>
            <a:ext cx="4928419" cy="43549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Medication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Medication Assistance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Scheduling Appointments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Linkage to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Education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Transportation &amp; More!</a:t>
            </a:r>
          </a:p>
          <a:p>
            <a:endParaRPr lang="en-US" dirty="0"/>
          </a:p>
        </p:txBody>
      </p:sp>
      <p:pic>
        <p:nvPicPr>
          <p:cNvPr id="4" name="Picture 3" descr="the CHW is part of a team with the medical provider, the nurse and medical assistant, the case manager and other services to help the client with their care. " title="Crescent Care program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095" y="589935"/>
            <a:ext cx="5992762" cy="47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169067" y="1063591"/>
            <a:ext cx="5809621" cy="3615778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42480675"/>
              </p:ext>
            </p:extLst>
          </p:nvPr>
        </p:nvGraphicFramePr>
        <p:xfrm>
          <a:off x="-614218" y="12471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45382" y="4862945"/>
            <a:ext cx="545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Keanu, Angela, Lourdes, Rebecca, Merylyn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53" y="931244"/>
            <a:ext cx="89009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/>
              <a:t>Focus Population</a:t>
            </a:r>
          </a:p>
          <a:p>
            <a:pPr>
              <a:lnSpc>
                <a:spcPct val="100000"/>
              </a:lnSpc>
            </a:pPr>
            <a:r>
              <a:rPr lang="en-US" dirty="0"/>
              <a:t> Newly diagnosed</a:t>
            </a:r>
          </a:p>
          <a:p>
            <a:pPr>
              <a:lnSpc>
                <a:spcPct val="100000"/>
              </a:lnSpc>
            </a:pPr>
            <a:r>
              <a:rPr lang="en-US" dirty="0"/>
              <a:t> Not virally suppressed</a:t>
            </a:r>
          </a:p>
          <a:p>
            <a:pPr>
              <a:lnSpc>
                <a:spcPct val="100000"/>
              </a:lnSpc>
            </a:pPr>
            <a:r>
              <a:rPr lang="en-US" dirty="0"/>
              <a:t> Missed ≥2 medical appointments</a:t>
            </a:r>
          </a:p>
          <a:p>
            <a:pPr>
              <a:lnSpc>
                <a:spcPct val="100000"/>
              </a:lnSpc>
            </a:pPr>
            <a:r>
              <a:rPr lang="en-US" dirty="0"/>
              <a:t> Experiencing homelessness/unstably housed</a:t>
            </a:r>
          </a:p>
          <a:p>
            <a:pPr>
              <a:lnSpc>
                <a:spcPct val="100000"/>
              </a:lnSpc>
            </a:pPr>
            <a:r>
              <a:rPr lang="en-US" dirty="0"/>
              <a:t> Substance use disorders</a:t>
            </a:r>
          </a:p>
          <a:p>
            <a:pPr>
              <a:lnSpc>
                <a:spcPct val="100000"/>
              </a:lnSpc>
            </a:pPr>
            <a:r>
              <a:rPr lang="en-US" dirty="0"/>
              <a:t> Mental health disorders</a:t>
            </a:r>
          </a:p>
          <a:p>
            <a:pPr>
              <a:lnSpc>
                <a:spcPct val="100000"/>
              </a:lnSpc>
            </a:pPr>
            <a:r>
              <a:rPr lang="en-US" dirty="0"/>
              <a:t> Recent incarceration</a:t>
            </a:r>
          </a:p>
          <a:p>
            <a:pPr>
              <a:lnSpc>
                <a:spcPct val="100000"/>
              </a:lnSpc>
            </a:pPr>
            <a:r>
              <a:rPr lang="en-US" dirty="0"/>
              <a:t> Spanish-speaking only and unable to represent themselves in English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731" y="3006051"/>
            <a:ext cx="9060024" cy="829193"/>
          </a:xfrm>
        </p:spPr>
        <p:txBody>
          <a:bodyPr/>
          <a:lstStyle/>
          <a:p>
            <a:r>
              <a:rPr lang="en-US" dirty="0" smtClean="0"/>
              <a:t>What Does Self-</a:t>
            </a:r>
            <a:r>
              <a:rPr lang="en-US" dirty="0"/>
              <a:t>C</a:t>
            </a:r>
            <a:r>
              <a:rPr lang="en-US" dirty="0" smtClean="0"/>
              <a:t>are Look Like for You? </a:t>
            </a:r>
            <a:br>
              <a:rPr lang="en-US" dirty="0" smtClean="0"/>
            </a:br>
            <a:r>
              <a:rPr lang="en-US" dirty="0" smtClean="0"/>
              <a:t>Why is it  Important?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66288" y="1040788"/>
            <a:ext cx="10515600" cy="8291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Self-care</a:t>
            </a:r>
            <a:r>
              <a:rPr lang="en-US" dirty="0"/>
              <a:t>!</a:t>
            </a:r>
          </a:p>
        </p:txBody>
      </p:sp>
      <p:pic>
        <p:nvPicPr>
          <p:cNvPr id="5" name="Picture 4" descr="cooking for self-care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493401"/>
            <a:ext cx="2458212" cy="1932243"/>
          </a:xfrm>
          <a:prstGeom prst="rect">
            <a:avLst/>
          </a:prstGeom>
        </p:spPr>
      </p:pic>
      <p:pic>
        <p:nvPicPr>
          <p:cNvPr id="6" name="Picture 5" descr="physical activity like kickboxing for self-care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81" y="1904904"/>
            <a:ext cx="3049742" cy="3074140"/>
          </a:xfrm>
          <a:prstGeom prst="rect">
            <a:avLst/>
          </a:prstGeom>
        </p:spPr>
      </p:pic>
      <p:pic>
        <p:nvPicPr>
          <p:cNvPr id="7" name="Picture 6" descr="spending time with animals for self-care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07" y="3578488"/>
            <a:ext cx="2278598" cy="2278598"/>
          </a:xfrm>
          <a:prstGeom prst="rect">
            <a:avLst/>
          </a:prstGeom>
        </p:spPr>
      </p:pic>
      <p:pic>
        <p:nvPicPr>
          <p:cNvPr id="8" name="Picture 7" descr="reading for self-care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1904904"/>
            <a:ext cx="3944538" cy="264888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52300" y="186525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Legacy Community Health,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Crescent Care</a:t>
            </a:r>
            <a:br>
              <a:rPr lang="en-US" dirty="0" smtClean="0"/>
            </a:br>
            <a:r>
              <a:rPr lang="en-US" sz="4900" dirty="0" smtClean="0"/>
              <a:t>Self-care</a:t>
            </a:r>
            <a:endParaRPr lang="en-US" sz="4900" dirty="0"/>
          </a:p>
        </p:txBody>
      </p:sp>
      <p:pic>
        <p:nvPicPr>
          <p:cNvPr id="4" name="Content Placeholder 3" descr="listening to music is self-care 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51083" y="1892262"/>
            <a:ext cx="3828926" cy="2569301"/>
          </a:xfrm>
          <a:prstGeom prst="rect">
            <a:avLst/>
          </a:prstGeom>
        </p:spPr>
      </p:pic>
      <p:pic>
        <p:nvPicPr>
          <p:cNvPr id="5" name="Picture 4" descr="reading is self-care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954" y="781665"/>
            <a:ext cx="3775110" cy="2906835"/>
          </a:xfrm>
          <a:prstGeom prst="rect">
            <a:avLst/>
          </a:prstGeom>
        </p:spPr>
      </p:pic>
      <p:pic>
        <p:nvPicPr>
          <p:cNvPr id="6" name="Picture 5" descr="shopping is self-care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16" y="3926067"/>
            <a:ext cx="5194167" cy="1533363"/>
          </a:xfrm>
          <a:prstGeom prst="rect">
            <a:avLst/>
          </a:prstGeom>
        </p:spPr>
      </p:pic>
      <p:pic>
        <p:nvPicPr>
          <p:cNvPr id="7" name="Picture 6" descr="talk therapy is self-care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648" y="1892262"/>
            <a:ext cx="3875874" cy="25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0498" y="2800168"/>
            <a:ext cx="11282515" cy="597342"/>
          </a:xfrm>
        </p:spPr>
        <p:txBody>
          <a:bodyPr>
            <a:noAutofit/>
          </a:bodyPr>
          <a:lstStyle/>
          <a:p>
            <a:pPr algn="ctr"/>
            <a:r>
              <a:rPr lang="en-US" sz="4000" b="1" i="0" dirty="0" smtClean="0">
                <a:solidFill>
                  <a:schemeClr val="tx1"/>
                </a:solidFill>
              </a:rPr>
              <a:t>SELF CARE – RETAIL THERAPY </a:t>
            </a:r>
            <a:endParaRPr lang="en-US" sz="4000" b="1" i="0" dirty="0">
              <a:solidFill>
                <a:schemeClr val="tx1"/>
              </a:solidFill>
            </a:endParaRPr>
          </a:p>
        </p:txBody>
      </p:sp>
      <p:pic>
        <p:nvPicPr>
          <p:cNvPr id="5" name="Picture 4" descr="woman in curlers shopping excitedl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328" y="205705"/>
            <a:ext cx="4334632" cy="2316681"/>
          </a:xfrm>
          <a:prstGeom prst="rect">
            <a:avLst/>
          </a:prstGeom>
        </p:spPr>
      </p:pic>
      <p:pic>
        <p:nvPicPr>
          <p:cNvPr id="6" name="Picture 5" descr="i wish retail therapy was covered by health insurance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613" y="205705"/>
            <a:ext cx="2584928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8" y="205705"/>
            <a:ext cx="3084843" cy="1798476"/>
          </a:xfrm>
          <a:prstGeom prst="rect">
            <a:avLst/>
          </a:prstGeom>
        </p:spPr>
      </p:pic>
      <p:pic>
        <p:nvPicPr>
          <p:cNvPr id="8" name="Content Placeholder 6" descr="self-care isn't selfish ">
            <a:extLst>
              <a:ext uri="{FF2B5EF4-FFF2-40B4-BE49-F238E27FC236}">
                <a16:creationId xmlns:a16="http://schemas.microsoft.com/office/drawing/2014/main" id="{AD5E33FB-D103-4CA7-AF9C-95A7FC521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99" y="3291093"/>
            <a:ext cx="2133600" cy="2143125"/>
          </a:xfrm>
          <a:prstGeom prst="rect">
            <a:avLst/>
          </a:prstGeom>
        </p:spPr>
      </p:pic>
      <p:pic>
        <p:nvPicPr>
          <p:cNvPr id="9" name="Picture Placeholder 8" descr="shopping is self-care ">
            <a:extLst>
              <a:ext uri="{FF2B5EF4-FFF2-40B4-BE49-F238E27FC236}">
                <a16:creationId xmlns:a16="http://schemas.microsoft.com/office/drawing/2014/main" id="{289E30AF-E0EE-4FC3-83F4-55EA27090D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r="14074"/>
          <a:stretch>
            <a:fillRect/>
          </a:stretch>
        </p:blipFill>
        <p:spPr>
          <a:xfrm>
            <a:off x="4095613" y="3369026"/>
            <a:ext cx="3138785" cy="2358898"/>
          </a:xfrm>
          <a:prstGeom prst="rect">
            <a:avLst/>
          </a:prstGeom>
        </p:spPr>
      </p:pic>
      <p:pic>
        <p:nvPicPr>
          <p:cNvPr id="10" name="Picture 9" descr="life isn't perfect, but your outfit can be.">
            <a:extLst>
              <a:ext uri="{FF2B5EF4-FFF2-40B4-BE49-F238E27FC236}">
                <a16:creationId xmlns:a16="http://schemas.microsoft.com/office/drawing/2014/main" id="{953F18D8-6A74-4492-95B5-5C31A9064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117" y="3369026"/>
            <a:ext cx="2274469" cy="22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JACQUES Initiative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Self-care is important so that you don’t become overwhelmed or burned out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You have to find things to release the pressure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If don’t take care of yourself, you aren’t good to anyone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Working in the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 smtClean="0"/>
              <a:t>We want to thank our partners and colleagues for their help and support </a:t>
            </a:r>
          </a:p>
          <a:p>
            <a:r>
              <a:rPr lang="en-US" dirty="0" smtClean="0"/>
              <a:t>Brian Fitzsimmons, HRSA Project Officer </a:t>
            </a:r>
          </a:p>
          <a:p>
            <a:r>
              <a:rPr lang="en-US" dirty="0" smtClean="0"/>
              <a:t>Crescent Care (Stephanie and Lucy)</a:t>
            </a:r>
          </a:p>
          <a:p>
            <a:r>
              <a:rPr lang="en-US" dirty="0" smtClean="0"/>
              <a:t>East Carolina University (Karter, Karen, </a:t>
            </a:r>
            <a:r>
              <a:rPr lang="en-US" dirty="0" err="1" smtClean="0"/>
              <a:t>LaSean</a:t>
            </a:r>
            <a:r>
              <a:rPr lang="en-US" dirty="0" smtClean="0"/>
              <a:t>, </a:t>
            </a:r>
            <a:r>
              <a:rPr lang="en-US" dirty="0" err="1" smtClean="0"/>
              <a:t>LaWanda</a:t>
            </a:r>
            <a:r>
              <a:rPr lang="en-US" dirty="0" smtClean="0"/>
              <a:t>, and Dr. Campbell)</a:t>
            </a:r>
          </a:p>
          <a:p>
            <a:r>
              <a:rPr lang="en-US" dirty="0" smtClean="0"/>
              <a:t>JACQUES Initiative (Alicia, Gene, Jamie, Marik, and Nikki) </a:t>
            </a:r>
          </a:p>
          <a:p>
            <a:r>
              <a:rPr lang="en-US" dirty="0" smtClean="0"/>
              <a:t>Legacy Community Health (Amy, Jason, and </a:t>
            </a:r>
            <a:r>
              <a:rPr lang="en-US" dirty="0" err="1" smtClean="0"/>
              <a:t>Kiah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Southern Nevada Health District (Angela, Lourdes, Merylyn, Rebecca, and Dr. Leguen)</a:t>
            </a:r>
          </a:p>
          <a:p>
            <a:r>
              <a:rPr lang="en-US" dirty="0" smtClean="0"/>
              <a:t>Center for Innovation in Social Work and Health (Linda, Maria, Marena, Mari-Lynn, Rachel, Sally, and Serena)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me for questions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82" y="427703"/>
            <a:ext cx="8924370" cy="51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DCF2-9AD3-41C8-81AA-90FCB766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Obtaining CME/CE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D641F-6C27-4B44-9B2F-24F4AE9BF0C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If you would like to receive continuing education credit for this activity, please visit:</a:t>
            </a:r>
          </a:p>
          <a:p>
            <a:endParaRPr lang="en-US" dirty="0"/>
          </a:p>
          <a:p>
            <a:r>
              <a:rPr lang="en-US" b="1" dirty="0">
                <a:solidFill>
                  <a:srgbClr val="D3313A"/>
                </a:solidFill>
              </a:rPr>
              <a:t>http://ryanwhite.cds.pesgce.com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Energizer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8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pic>
        <p:nvPicPr>
          <p:cNvPr id="4" name="Content Placeholder 3" descr="The HIV Care Continuum&#10;Diagnosed&#10;Linked to Care&#10;Engaged or Retained in Care &#10;Prescribed ART&#10;Acieved Viral Suppression 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098472" y="942108"/>
            <a:ext cx="6858001" cy="2596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27" y="942108"/>
            <a:ext cx="4668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After HIV Diagnosis:  </a:t>
            </a:r>
            <a:r>
              <a:rPr lang="en-US" dirty="0"/>
              <a:t>One-on-one sessions to establish rapport, warm handoff, share personal life </a:t>
            </a:r>
            <a:r>
              <a:rPr lang="en-US" dirty="0" smtClean="0"/>
              <a:t>experiences;  phone </a:t>
            </a:r>
            <a:r>
              <a:rPr lang="en-US" dirty="0"/>
              <a:t>calls and/or home visits to follow up on referrals.</a:t>
            </a:r>
          </a:p>
          <a:p>
            <a:pPr marL="285750" indent="-285750">
              <a:buAutoNum type="romanUcPeriod" startAt="510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Linkage:  </a:t>
            </a:r>
            <a:r>
              <a:rPr lang="en-US" dirty="0"/>
              <a:t>Work with client and </a:t>
            </a:r>
            <a:r>
              <a:rPr lang="en-US" dirty="0" smtClean="0"/>
              <a:t>care team </a:t>
            </a:r>
            <a:r>
              <a:rPr lang="en-US" dirty="0"/>
              <a:t>to choose a </a:t>
            </a:r>
            <a:r>
              <a:rPr lang="en-US" dirty="0" smtClean="0"/>
              <a:t>provider; accompany </a:t>
            </a:r>
            <a:r>
              <a:rPr lang="en-US" dirty="0"/>
              <a:t>patients to appointments and </a:t>
            </a:r>
            <a:r>
              <a:rPr lang="en-US" dirty="0" smtClean="0"/>
              <a:t>translate.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527" y="3250432"/>
            <a:ext cx="11346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Engagement:  </a:t>
            </a:r>
            <a:r>
              <a:rPr lang="en-US" dirty="0" smtClean="0"/>
              <a:t>Teach </a:t>
            </a:r>
            <a:r>
              <a:rPr lang="en-US" dirty="0"/>
              <a:t>clients </a:t>
            </a:r>
            <a:r>
              <a:rPr lang="en-US" dirty="0" smtClean="0"/>
              <a:t>life </a:t>
            </a:r>
            <a:r>
              <a:rPr lang="en-US" dirty="0"/>
              <a:t>skills to stay in </a:t>
            </a:r>
            <a:r>
              <a:rPr lang="en-US" dirty="0" smtClean="0"/>
              <a:t>care (e.g., </a:t>
            </a:r>
            <a:r>
              <a:rPr lang="en-US" dirty="0"/>
              <a:t>medication management skills and adherence </a:t>
            </a:r>
            <a:r>
              <a:rPr lang="en-US" dirty="0" smtClean="0"/>
              <a:t>techniques); modeling and coaching clients (e.g., how </a:t>
            </a:r>
            <a:r>
              <a:rPr lang="en-US" dirty="0"/>
              <a:t>to make an appointment and follow-through, how to ride the </a:t>
            </a:r>
            <a:r>
              <a:rPr lang="en-US" dirty="0" smtClean="0"/>
              <a:t>bus to appointments, </a:t>
            </a:r>
            <a:r>
              <a:rPr lang="en-US" dirty="0"/>
              <a:t>etc</a:t>
            </a:r>
            <a:r>
              <a:rPr lang="en-US" dirty="0" smtClean="0"/>
              <a:t>.).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 smtClean="0"/>
              <a:t>ART: </a:t>
            </a:r>
            <a:r>
              <a:rPr lang="en-US" dirty="0"/>
              <a:t>Assist </a:t>
            </a:r>
            <a:r>
              <a:rPr lang="en-US" dirty="0" smtClean="0"/>
              <a:t>client in developing </a:t>
            </a:r>
            <a:r>
              <a:rPr lang="en-US" dirty="0"/>
              <a:t>medication </a:t>
            </a:r>
            <a:r>
              <a:rPr lang="en-US" dirty="0" smtClean="0"/>
              <a:t>schedule; help monitor </a:t>
            </a:r>
            <a:r>
              <a:rPr lang="en-US" dirty="0"/>
              <a:t>adherence and side </a:t>
            </a:r>
            <a:r>
              <a:rPr lang="en-US" dirty="0" smtClean="0"/>
              <a:t>effects; provide </a:t>
            </a:r>
            <a:r>
              <a:rPr lang="en-US" dirty="0"/>
              <a:t>guidance or referral to see </a:t>
            </a:r>
            <a:r>
              <a:rPr lang="en-US" dirty="0" smtClean="0"/>
              <a:t>provider; referral </a:t>
            </a:r>
            <a:r>
              <a:rPr lang="en-US" dirty="0"/>
              <a:t>to medication </a:t>
            </a:r>
            <a:r>
              <a:rPr lang="en-US" dirty="0" smtClean="0"/>
              <a:t>resources (e.g., </a:t>
            </a:r>
            <a:r>
              <a:rPr lang="en-US" dirty="0"/>
              <a:t>ADAP or other pay </a:t>
            </a:r>
            <a:r>
              <a:rPr lang="en-US" dirty="0" smtClean="0"/>
              <a:t>source).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Viral Suppression:  </a:t>
            </a:r>
            <a:r>
              <a:rPr lang="en-US" dirty="0"/>
              <a:t>Focus on adherence and retention in </a:t>
            </a:r>
            <a:r>
              <a:rPr lang="en-US" dirty="0" smtClean="0"/>
              <a:t>care; coach/support client in lifelong commitment to ART; promote </a:t>
            </a:r>
            <a:r>
              <a:rPr lang="en-US" dirty="0"/>
              <a:t>development of </a:t>
            </a:r>
            <a:r>
              <a:rPr lang="en-US" dirty="0" smtClean="0"/>
              <a:t>self-efficacy; give </a:t>
            </a:r>
            <a:r>
              <a:rPr lang="en-US" dirty="0"/>
              <a:t>clients positive reinforcement for achieving viral </a:t>
            </a:r>
            <a:r>
              <a:rPr lang="en-US" dirty="0" smtClean="0"/>
              <a:t>suppression and goals.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2980392905"/>
              </p:ext>
            </p:extLst>
          </p:nvPr>
        </p:nvGraphicFramePr>
        <p:xfrm>
          <a:off x="838200" y="952755"/>
          <a:ext cx="10515600" cy="4824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36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Southern Nevada Health District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237067" y="1063590"/>
            <a:ext cx="11527495" cy="43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008" y="318887"/>
            <a:ext cx="10515600" cy="8291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Crescent Care-</a:t>
            </a:r>
            <a:r>
              <a:rPr lang="en-US" sz="4900" dirty="0" smtClean="0"/>
              <a:t>Ryan White Funding  </a:t>
            </a:r>
            <a:endParaRPr lang="en-US" dirty="0"/>
          </a:p>
        </p:txBody>
      </p:sp>
      <p:grpSp>
        <p:nvGrpSpPr>
          <p:cNvPr id="5" name="Google Shape;90;p14" descr="funds 21 programs including case management, peer support, health education" title="Part A "/>
          <p:cNvGrpSpPr/>
          <p:nvPr/>
        </p:nvGrpSpPr>
        <p:grpSpPr>
          <a:xfrm>
            <a:off x="313218" y="1781567"/>
            <a:ext cx="2240271" cy="2689052"/>
            <a:chOff x="1118231" y="283725"/>
            <a:chExt cx="2090819" cy="4076400"/>
          </a:xfrm>
        </p:grpSpPr>
        <p:sp>
          <p:nvSpPr>
            <p:cNvPr id="6" name="Google Shape;91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2;p14"/>
            <p:cNvSpPr/>
            <p:nvPr/>
          </p:nvSpPr>
          <p:spPr>
            <a:xfrm>
              <a:off x="1118231" y="341749"/>
              <a:ext cx="2030400" cy="83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3;p14"/>
            <p:cNvSpPr/>
            <p:nvPr/>
          </p:nvSpPr>
          <p:spPr>
            <a:xfrm>
              <a:off x="1256142" y="401876"/>
              <a:ext cx="1851293" cy="60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 smtClean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PART </a:t>
              </a:r>
              <a:r>
                <a:rPr lang="en" sz="1400" dirty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</a:t>
              </a:r>
              <a:endParaRPr sz="1400" dirty="0">
                <a:solidFill>
                  <a:srgbClr val="CC412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" name="Google Shape;94;p14"/>
            <p:cNvSpPr/>
            <p:nvPr/>
          </p:nvSpPr>
          <p:spPr>
            <a:xfrm rot="5400000">
              <a:off x="1938885" y="1134507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;p14"/>
            <p:cNvSpPr/>
            <p:nvPr/>
          </p:nvSpPr>
          <p:spPr>
            <a:xfrm>
              <a:off x="1178650" y="1623137"/>
              <a:ext cx="2030400" cy="2286299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Funds about 21 programs including:</a:t>
              </a:r>
            </a:p>
            <a:p>
              <a:pPr marL="171450" lvl="0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management</a:t>
              </a:r>
            </a:p>
            <a:p>
              <a:pPr marL="171450" lvl="0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Peer Support</a:t>
              </a:r>
            </a:p>
            <a:p>
              <a:pPr marL="171450" lvl="0" indent="-171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Health Education</a:t>
              </a:r>
            </a:p>
          </p:txBody>
        </p:sp>
      </p:grpSp>
      <p:grpSp>
        <p:nvGrpSpPr>
          <p:cNvPr id="11" name="Google Shape;90;p14" descr="funds case management and supportive services " title="part B"/>
          <p:cNvGrpSpPr/>
          <p:nvPr/>
        </p:nvGrpSpPr>
        <p:grpSpPr>
          <a:xfrm>
            <a:off x="2626049" y="1780032"/>
            <a:ext cx="2240271" cy="2689052"/>
            <a:chOff x="1118231" y="283725"/>
            <a:chExt cx="2090819" cy="4076400"/>
          </a:xfrm>
        </p:grpSpPr>
        <p:sp>
          <p:nvSpPr>
            <p:cNvPr id="12" name="Google Shape;91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;p14"/>
            <p:cNvSpPr/>
            <p:nvPr/>
          </p:nvSpPr>
          <p:spPr>
            <a:xfrm>
              <a:off x="1118231" y="341749"/>
              <a:ext cx="2030400" cy="83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;p14"/>
            <p:cNvSpPr/>
            <p:nvPr/>
          </p:nvSpPr>
          <p:spPr>
            <a:xfrm>
              <a:off x="1256142" y="401876"/>
              <a:ext cx="1851293" cy="60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 smtClean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PART B</a:t>
              </a:r>
              <a:endParaRPr sz="1400" dirty="0">
                <a:solidFill>
                  <a:srgbClr val="CC412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5" name="Google Shape;94;p14"/>
            <p:cNvSpPr/>
            <p:nvPr/>
          </p:nvSpPr>
          <p:spPr>
            <a:xfrm rot="5400000">
              <a:off x="1938885" y="1134507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5;p14"/>
            <p:cNvSpPr/>
            <p:nvPr/>
          </p:nvSpPr>
          <p:spPr>
            <a:xfrm>
              <a:off x="1183533" y="1761151"/>
              <a:ext cx="1841861" cy="2286299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Case Management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Supportive Services</a:t>
              </a:r>
              <a:endParaRPr lang="en-US" sz="1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oogle Shape;90;p14" descr="funds medical case management, patient navigation, and transportation services " title="part C"/>
          <p:cNvGrpSpPr/>
          <p:nvPr/>
        </p:nvGrpSpPr>
        <p:grpSpPr>
          <a:xfrm>
            <a:off x="4949342" y="1780032"/>
            <a:ext cx="2240271" cy="2689052"/>
            <a:chOff x="1118231" y="283725"/>
            <a:chExt cx="2090819" cy="4076400"/>
          </a:xfrm>
        </p:grpSpPr>
        <p:sp>
          <p:nvSpPr>
            <p:cNvPr id="18" name="Google Shape;91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;p14"/>
            <p:cNvSpPr/>
            <p:nvPr/>
          </p:nvSpPr>
          <p:spPr>
            <a:xfrm>
              <a:off x="1118231" y="341749"/>
              <a:ext cx="2030400" cy="83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;p14"/>
            <p:cNvSpPr/>
            <p:nvPr/>
          </p:nvSpPr>
          <p:spPr>
            <a:xfrm>
              <a:off x="1256142" y="401876"/>
              <a:ext cx="1851293" cy="60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 smtClean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PART C</a:t>
              </a:r>
              <a:endParaRPr sz="1400" dirty="0">
                <a:solidFill>
                  <a:srgbClr val="CC412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1" name="Google Shape;94;p14"/>
            <p:cNvSpPr/>
            <p:nvPr/>
          </p:nvSpPr>
          <p:spPr>
            <a:xfrm rot="5400000">
              <a:off x="1938885" y="1134507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5;p14"/>
            <p:cNvSpPr/>
            <p:nvPr/>
          </p:nvSpPr>
          <p:spPr>
            <a:xfrm>
              <a:off x="1178650" y="1770965"/>
              <a:ext cx="2030400" cy="22863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buClr>
                  <a:schemeClr val="bg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Medical Case Management</a:t>
              </a:r>
            </a:p>
            <a:p>
              <a:pPr marL="285750" lvl="0" indent="-285750">
                <a:lnSpc>
                  <a:spcPct val="115000"/>
                </a:lnSpc>
                <a:buClr>
                  <a:schemeClr val="bg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Patient Navigation</a:t>
              </a:r>
            </a:p>
            <a:p>
              <a:pPr marL="285750" lvl="0" indent="-285750">
                <a:lnSpc>
                  <a:spcPct val="115000"/>
                </a:lnSpc>
                <a:buClr>
                  <a:schemeClr val="bg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Transportation</a:t>
              </a:r>
              <a:endPara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" name="Google Shape;90;p14" descr="services for families through the Family AIDS Clinic and Education Services program (FACES)" title="part D"/>
          <p:cNvGrpSpPr/>
          <p:nvPr/>
        </p:nvGrpSpPr>
        <p:grpSpPr>
          <a:xfrm>
            <a:off x="7272635" y="1780032"/>
            <a:ext cx="2240271" cy="2689052"/>
            <a:chOff x="1118231" y="283725"/>
            <a:chExt cx="2090819" cy="4076400"/>
          </a:xfrm>
        </p:grpSpPr>
        <p:sp>
          <p:nvSpPr>
            <p:cNvPr id="24" name="Google Shape;91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;p14"/>
            <p:cNvSpPr/>
            <p:nvPr/>
          </p:nvSpPr>
          <p:spPr>
            <a:xfrm>
              <a:off x="1118231" y="341749"/>
              <a:ext cx="2030400" cy="83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;p14"/>
            <p:cNvSpPr/>
            <p:nvPr/>
          </p:nvSpPr>
          <p:spPr>
            <a:xfrm>
              <a:off x="1256142" y="401876"/>
              <a:ext cx="1851293" cy="60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 smtClean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PART </a:t>
              </a:r>
              <a:r>
                <a:rPr lang="en" sz="1400" dirty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</a:t>
              </a:r>
              <a:endParaRPr lang="en" sz="1400" dirty="0" smtClean="0">
                <a:solidFill>
                  <a:srgbClr val="CC412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7" name="Google Shape;94;p14"/>
            <p:cNvSpPr/>
            <p:nvPr/>
          </p:nvSpPr>
          <p:spPr>
            <a:xfrm rot="5400000">
              <a:off x="1938885" y="1134507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5;p14"/>
            <p:cNvSpPr/>
            <p:nvPr/>
          </p:nvSpPr>
          <p:spPr>
            <a:xfrm>
              <a:off x="1178650" y="1770965"/>
              <a:ext cx="2030400" cy="2286299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Family AIDS Clinic and Education Services (FACES): </a:t>
              </a: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Wingdings" panose="05000000000000000000" pitchFamily="2" charset="2"/>
                </a:rPr>
                <a:t>Provides services for families</a:t>
              </a:r>
              <a:endPara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" name="Google Shape;90;p14" descr="funds case management and mental health support for african-american men" title="part F"/>
          <p:cNvGrpSpPr/>
          <p:nvPr/>
        </p:nvGrpSpPr>
        <p:grpSpPr>
          <a:xfrm>
            <a:off x="9595919" y="1780032"/>
            <a:ext cx="2240271" cy="2689052"/>
            <a:chOff x="1118231" y="283725"/>
            <a:chExt cx="2090819" cy="4076400"/>
          </a:xfrm>
        </p:grpSpPr>
        <p:sp>
          <p:nvSpPr>
            <p:cNvPr id="30" name="Google Shape;91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;p14"/>
            <p:cNvSpPr/>
            <p:nvPr/>
          </p:nvSpPr>
          <p:spPr>
            <a:xfrm>
              <a:off x="1118231" y="341749"/>
              <a:ext cx="2030400" cy="830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;p14"/>
            <p:cNvSpPr/>
            <p:nvPr/>
          </p:nvSpPr>
          <p:spPr>
            <a:xfrm>
              <a:off x="1256142" y="401876"/>
              <a:ext cx="1851293" cy="608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 smtClean="0">
                  <a:solidFill>
                    <a:srgbClr val="CC412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PART F</a:t>
              </a:r>
            </a:p>
          </p:txBody>
        </p:sp>
        <p:sp>
          <p:nvSpPr>
            <p:cNvPr id="33" name="Google Shape;94;p14"/>
            <p:cNvSpPr/>
            <p:nvPr/>
          </p:nvSpPr>
          <p:spPr>
            <a:xfrm rot="5400000">
              <a:off x="1938885" y="1134507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;p14"/>
            <p:cNvSpPr/>
            <p:nvPr/>
          </p:nvSpPr>
          <p:spPr>
            <a:xfrm>
              <a:off x="1178642" y="1947486"/>
              <a:ext cx="2030400" cy="2286299"/>
            </a:xfrm>
            <a:prstGeom prst="rect">
              <a:avLst/>
            </a:prstGeom>
            <a:solidFill>
              <a:srgbClr val="CC4125"/>
            </a:solidFill>
            <a:ln w="9525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Case Management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Mental Health for African-American MSM</a:t>
              </a:r>
              <a:endParaRPr lang="en-US"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9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About the Initiative </a:t>
            </a:r>
            <a:br>
              <a:rPr lang="en-US" dirty="0" smtClean="0"/>
            </a:br>
            <a:r>
              <a:rPr lang="en-US" sz="4000" dirty="0" smtClean="0"/>
              <a:t>FY 2016-2019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755058"/>
            <a:ext cx="10515600" cy="38903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Improving Access to Care: Using Community Health Workers to Improve Linkage and Retention in HIV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Funded through the Secretary’s Minority AIDS Initiative Fund (SMAIF)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Administered by HRSA, HIV/AIDS Bureau, Division of Community HIV/AIDS Programs (DCHAP)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Boston University funded as the Technical Assistance and Evaluation Center (TAEC) for the initiative.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4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Initiative Components 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53358985"/>
              </p:ext>
            </p:extLst>
          </p:nvPr>
        </p:nvGraphicFramePr>
        <p:xfrm>
          <a:off x="905608" y="711869"/>
          <a:ext cx="91791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84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Framework </a:t>
            </a:r>
            <a:endParaRPr lang="en-US" dirty="0"/>
          </a:p>
        </p:txBody>
      </p:sp>
      <p:graphicFrame>
        <p:nvGraphicFramePr>
          <p:cNvPr id="4" name="Content Placeholder 3" descr="The project framework incorporates the HIV Care Continuum with information from the Community Health Worker workforce field. " title="Project Framework "/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2164891421"/>
              </p:ext>
            </p:extLst>
          </p:nvPr>
        </p:nvGraphicFramePr>
        <p:xfrm>
          <a:off x="838200" y="1196975"/>
          <a:ext cx="10515600" cy="444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42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 of 10 Ryan White program funded project sites around the United States. " title="Project Sites 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339644" y="483179"/>
            <a:ext cx="9778181" cy="5391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RWHAP sites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175" y="2859296"/>
            <a:ext cx="9060024" cy="829193"/>
          </a:xfrm>
        </p:spPr>
        <p:txBody>
          <a:bodyPr/>
          <a:lstStyle/>
          <a:p>
            <a:r>
              <a:rPr lang="en-US" dirty="0" smtClean="0"/>
              <a:t>Tell Me about Your 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001A7F359EE46A0CF8058E098EF5A" ma:contentTypeVersion="10" ma:contentTypeDescription="Create a new document." ma:contentTypeScope="" ma:versionID="2744b83b1c30f046831f1246f8fc5118">
  <xsd:schema xmlns:xsd="http://www.w3.org/2001/XMLSchema" xmlns:xs="http://www.w3.org/2001/XMLSchema" xmlns:p="http://schemas.microsoft.com/office/2006/metadata/properties" xmlns:ns2="763191c0-b165-402f-a2d4-8ae261e3ae05" xmlns:ns3="75e813ae-c565-40db-b37c-cfdb0e13b5d9" targetNamespace="http://schemas.microsoft.com/office/2006/metadata/properties" ma:root="true" ma:fieldsID="b1a798a26ac433add5ccb610541c3d3d" ns2:_="" ns3:_="">
    <xsd:import namespace="763191c0-b165-402f-a2d4-8ae261e3ae05"/>
    <xsd:import namespace="75e813ae-c565-40db-b37c-cfdb0e13b5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191c0-b165-402f-a2d4-8ae261e3ae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813ae-c565-40db-b37c-cfdb0e13b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D518FA-6DB5-4964-8D9F-6DA09C7A1F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59FDB6-3442-4242-8A4B-4B9C3F1CFA17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5e813ae-c565-40db-b37c-cfdb0e13b5d9"/>
    <ds:schemaRef ds:uri="763191c0-b165-402f-a2d4-8ae261e3ae05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A1BD40-3C52-4783-9844-7AC2606F7B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191c0-b165-402f-a2d4-8ae261e3ae05"/>
    <ds:schemaRef ds:uri="75e813ae-c565-40db-b37c-cfdb0e13b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2630</Words>
  <Application>Microsoft Office PowerPoint</Application>
  <PresentationFormat>Widescreen</PresentationFormat>
  <Paragraphs>351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Garamond</vt:lpstr>
      <vt:lpstr>Roboto</vt:lpstr>
      <vt:lpstr>Roboto Medium</vt:lpstr>
      <vt:lpstr>Tw Cen MT</vt:lpstr>
      <vt:lpstr>Wingdings</vt:lpstr>
      <vt:lpstr>Office Theme</vt:lpstr>
      <vt:lpstr>Improving Linkage and Retention in HIV Care: Insights from Community Health Workers </vt:lpstr>
      <vt:lpstr>Disclosures</vt:lpstr>
      <vt:lpstr>Learning Objectives</vt:lpstr>
      <vt:lpstr>Obtaining CME/CE Credit</vt:lpstr>
      <vt:lpstr>About the Initiative  FY 2016-2019</vt:lpstr>
      <vt:lpstr>Key Initiative Components </vt:lpstr>
      <vt:lpstr>Framework </vt:lpstr>
      <vt:lpstr>RWHAP sites </vt:lpstr>
      <vt:lpstr>Tell Me about Your Agency</vt:lpstr>
      <vt:lpstr>JACQUES Initiative </vt:lpstr>
      <vt:lpstr>East Carolina University (ECU) Adult Specialty Care Clinic </vt:lpstr>
      <vt:lpstr>PowerPoint Presentation</vt:lpstr>
      <vt:lpstr>Crescent Care  New Orleans, LA </vt:lpstr>
      <vt:lpstr>Legacy Community Health, Inc. </vt:lpstr>
      <vt:lpstr>Southern Nevada Health District </vt:lpstr>
      <vt:lpstr>Southern Nevada Health District </vt:lpstr>
      <vt:lpstr>Tell Me about Your CHW Program </vt:lpstr>
      <vt:lpstr>ECU CHW Program-  Care Team Approach </vt:lpstr>
      <vt:lpstr>Legacy Community Health, Inc.  Referral Sources </vt:lpstr>
      <vt:lpstr>Legacy Community Health, Inc. </vt:lpstr>
      <vt:lpstr>Crescent Care</vt:lpstr>
      <vt:lpstr>JACQUES Initiative </vt:lpstr>
      <vt:lpstr>Southern Nevada Health District </vt:lpstr>
      <vt:lpstr>Energizer Activity</vt:lpstr>
      <vt:lpstr>How Do You Do Your Work? </vt:lpstr>
      <vt:lpstr>ECU CHW-Support Services </vt:lpstr>
      <vt:lpstr>JACQUES Initiative </vt:lpstr>
      <vt:lpstr>“What do you need help with?”</vt:lpstr>
      <vt:lpstr>Community Connections</vt:lpstr>
      <vt:lpstr>Crescent Care CHW Services   </vt:lpstr>
      <vt:lpstr>Southern Nevada Health District </vt:lpstr>
      <vt:lpstr>Southern Nevada Health District </vt:lpstr>
      <vt:lpstr>What Does Self-Care Look Like for You?  Why is it  Important? </vt:lpstr>
      <vt:lpstr>Self-care!</vt:lpstr>
      <vt:lpstr>Crescent Care Self-care</vt:lpstr>
      <vt:lpstr>PowerPoint Presentation</vt:lpstr>
      <vt:lpstr>JACQUES Initiative </vt:lpstr>
      <vt:lpstr>Acknowledgements </vt:lpstr>
      <vt:lpstr>PowerPoint Presentation</vt:lpstr>
      <vt:lpstr>Energizer Activity</vt:lpstr>
      <vt:lpstr>Southern Nevada Health District </vt:lpstr>
      <vt:lpstr>Southern Nevada Health District </vt:lpstr>
      <vt:lpstr>Southern Nevada Health District </vt:lpstr>
      <vt:lpstr>Crescent Care-Ryan White Funding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Noonan (LRG)</dc:creator>
  <cp:lastModifiedBy>Baughman, Allyson L</cp:lastModifiedBy>
  <cp:revision>70</cp:revision>
  <dcterms:created xsi:type="dcterms:W3CDTF">2018-09-04T17:07:24Z</dcterms:created>
  <dcterms:modified xsi:type="dcterms:W3CDTF">2018-12-12T00:44:22Z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0x010100BAD001A7F359EE46A0CF8058E098EF5A</vt:lpwstr>
  </property>
</Properties>
</file>