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87"/>
  </p:notesMasterIdLst>
  <p:sldIdLst>
    <p:sldId id="256" r:id="rId6"/>
    <p:sldId id="257" r:id="rId7"/>
    <p:sldId id="258" r:id="rId8"/>
    <p:sldId id="259" r:id="rId9"/>
    <p:sldId id="260" r:id="rId10"/>
    <p:sldId id="264" r:id="rId11"/>
    <p:sldId id="371" r:id="rId12"/>
    <p:sldId id="266" r:id="rId13"/>
    <p:sldId id="267" r:id="rId14"/>
    <p:sldId id="268" r:id="rId15"/>
    <p:sldId id="269" r:id="rId16"/>
    <p:sldId id="270" r:id="rId17"/>
    <p:sldId id="271" r:id="rId18"/>
    <p:sldId id="276" r:id="rId19"/>
    <p:sldId id="282" r:id="rId20"/>
    <p:sldId id="265" r:id="rId21"/>
    <p:sldId id="277" r:id="rId22"/>
    <p:sldId id="278" r:id="rId23"/>
    <p:sldId id="280" r:id="rId24"/>
    <p:sldId id="283" r:id="rId25"/>
    <p:sldId id="368" r:id="rId26"/>
    <p:sldId id="341" r:id="rId27"/>
    <p:sldId id="369" r:id="rId28"/>
    <p:sldId id="344" r:id="rId29"/>
    <p:sldId id="284" r:id="rId30"/>
    <p:sldId id="285" r:id="rId31"/>
    <p:sldId id="286" r:id="rId32"/>
    <p:sldId id="289" r:id="rId33"/>
    <p:sldId id="290" r:id="rId34"/>
    <p:sldId id="291" r:id="rId35"/>
    <p:sldId id="346" r:id="rId36"/>
    <p:sldId id="347" r:id="rId37"/>
    <p:sldId id="348" r:id="rId38"/>
    <p:sldId id="294" r:id="rId39"/>
    <p:sldId id="358" r:id="rId40"/>
    <p:sldId id="359" r:id="rId41"/>
    <p:sldId id="361" r:id="rId42"/>
    <p:sldId id="360" r:id="rId43"/>
    <p:sldId id="362" r:id="rId44"/>
    <p:sldId id="296" r:id="rId45"/>
    <p:sldId id="370" r:id="rId46"/>
    <p:sldId id="297" r:id="rId47"/>
    <p:sldId id="298" r:id="rId48"/>
    <p:sldId id="326" r:id="rId49"/>
    <p:sldId id="335" r:id="rId50"/>
    <p:sldId id="295" r:id="rId51"/>
    <p:sldId id="363" r:id="rId52"/>
    <p:sldId id="320" r:id="rId53"/>
    <p:sldId id="336" r:id="rId54"/>
    <p:sldId id="330" r:id="rId55"/>
    <p:sldId id="331" r:id="rId56"/>
    <p:sldId id="332" r:id="rId57"/>
    <p:sldId id="329" r:id="rId58"/>
    <p:sldId id="333" r:id="rId59"/>
    <p:sldId id="354" r:id="rId60"/>
    <p:sldId id="352" r:id="rId61"/>
    <p:sldId id="353" r:id="rId62"/>
    <p:sldId id="366" r:id="rId63"/>
    <p:sldId id="367" r:id="rId64"/>
    <p:sldId id="365" r:id="rId65"/>
    <p:sldId id="334" r:id="rId66"/>
    <p:sldId id="356" r:id="rId67"/>
    <p:sldId id="357" r:id="rId68"/>
    <p:sldId id="322" r:id="rId69"/>
    <p:sldId id="310" r:id="rId70"/>
    <p:sldId id="309" r:id="rId71"/>
    <p:sldId id="312" r:id="rId72"/>
    <p:sldId id="313" r:id="rId73"/>
    <p:sldId id="323" r:id="rId74"/>
    <p:sldId id="308" r:id="rId75"/>
    <p:sldId id="306" r:id="rId76"/>
    <p:sldId id="307" r:id="rId77"/>
    <p:sldId id="311" r:id="rId78"/>
    <p:sldId id="314" r:id="rId79"/>
    <p:sldId id="350" r:id="rId80"/>
    <p:sldId id="337" r:id="rId81"/>
    <p:sldId id="305" r:id="rId82"/>
    <p:sldId id="304" r:id="rId83"/>
    <p:sldId id="303" r:id="rId84"/>
    <p:sldId id="302" r:id="rId85"/>
    <p:sldId id="30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8E"/>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6" autoAdjust="0"/>
    <p:restoredTop sz="94660"/>
  </p:normalViewPr>
  <p:slideViewPr>
    <p:cSldViewPr snapToGrid="0">
      <p:cViewPr varScale="1">
        <p:scale>
          <a:sx n="59" d="100"/>
          <a:sy n="59" d="100"/>
        </p:scale>
        <p:origin x="28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24F79-1B3E-B842-B4D8-64F266AE56C2}" type="doc">
      <dgm:prSet loTypeId="urn:microsoft.com/office/officeart/2005/8/layout/cycle8" loCatId="" qsTypeId="urn:microsoft.com/office/officeart/2005/8/quickstyle/simple4" qsCatId="simple" csTypeId="urn:microsoft.com/office/officeart/2005/8/colors/accent1_2" csCatId="accent1" phldr="1"/>
      <dgm:spPr/>
    </dgm:pt>
    <dgm:pt modelId="{C8579F12-3923-EC4F-BE11-0486C8BEAD96}">
      <dgm:prSet phldrT="[Text]"/>
      <dgm:spPr/>
      <dgm:t>
        <a:bodyPr/>
        <a:lstStyle/>
        <a:p>
          <a:r>
            <a:rPr lang="en-US" dirty="0" smtClean="0"/>
            <a:t>Enrollment and Eligibility</a:t>
          </a:r>
          <a:endParaRPr lang="en-US" dirty="0"/>
        </a:p>
      </dgm:t>
    </dgm:pt>
    <dgm:pt modelId="{9E77273A-042B-FA49-84AA-93A241165700}" type="parTrans" cxnId="{2AD388D1-1F0E-B94B-82B8-D3B687B16BE6}">
      <dgm:prSet/>
      <dgm:spPr/>
      <dgm:t>
        <a:bodyPr/>
        <a:lstStyle/>
        <a:p>
          <a:endParaRPr lang="en-US"/>
        </a:p>
      </dgm:t>
    </dgm:pt>
    <dgm:pt modelId="{4AFDA3C4-8376-874B-8EFB-9280553450FD}" type="sibTrans" cxnId="{2AD388D1-1F0E-B94B-82B8-D3B687B16BE6}">
      <dgm:prSet/>
      <dgm:spPr/>
      <dgm:t>
        <a:bodyPr/>
        <a:lstStyle/>
        <a:p>
          <a:endParaRPr lang="en-US"/>
        </a:p>
      </dgm:t>
    </dgm:pt>
    <dgm:pt modelId="{DD3F0741-066D-0644-99EE-20F0584BCEB7}">
      <dgm:prSet phldrT="[Text]"/>
      <dgm:spPr/>
      <dgm:t>
        <a:bodyPr/>
        <a:lstStyle/>
        <a:p>
          <a:r>
            <a:rPr lang="en-US" dirty="0" smtClean="0"/>
            <a:t>Schedule of Charges</a:t>
          </a:r>
          <a:endParaRPr lang="en-US" dirty="0"/>
        </a:p>
      </dgm:t>
    </dgm:pt>
    <dgm:pt modelId="{FC6417A3-B43D-4F44-9C4E-A1693344D28F}" type="parTrans" cxnId="{FACE4ABB-BBEF-5C4A-8664-216A0D95A7E5}">
      <dgm:prSet/>
      <dgm:spPr/>
      <dgm:t>
        <a:bodyPr/>
        <a:lstStyle/>
        <a:p>
          <a:endParaRPr lang="en-US"/>
        </a:p>
      </dgm:t>
    </dgm:pt>
    <dgm:pt modelId="{548DAB65-2CD8-1B48-91B8-946D1E509DC2}" type="sibTrans" cxnId="{FACE4ABB-BBEF-5C4A-8664-216A0D95A7E5}">
      <dgm:prSet/>
      <dgm:spPr/>
      <dgm:t>
        <a:bodyPr/>
        <a:lstStyle/>
        <a:p>
          <a:endParaRPr lang="en-US"/>
        </a:p>
      </dgm:t>
    </dgm:pt>
    <dgm:pt modelId="{B4EC8FA7-500C-AD45-A945-2C87704125D7}">
      <dgm:prSet phldrT="[Text]"/>
      <dgm:spPr/>
      <dgm:t>
        <a:bodyPr/>
        <a:lstStyle/>
        <a:p>
          <a:r>
            <a:rPr lang="en-US" dirty="0" smtClean="0"/>
            <a:t>Caps on Charges</a:t>
          </a:r>
          <a:endParaRPr lang="en-US" dirty="0"/>
        </a:p>
      </dgm:t>
    </dgm:pt>
    <dgm:pt modelId="{1A752873-B28C-D048-8D81-2298B71A2CB1}" type="parTrans" cxnId="{6E8045A4-C45D-3D45-9D6B-104F1E4395CD}">
      <dgm:prSet/>
      <dgm:spPr/>
      <dgm:t>
        <a:bodyPr/>
        <a:lstStyle/>
        <a:p>
          <a:endParaRPr lang="en-US"/>
        </a:p>
      </dgm:t>
    </dgm:pt>
    <dgm:pt modelId="{FD087E43-AE0F-1B4C-836F-BF4E1A591B0F}" type="sibTrans" cxnId="{6E8045A4-C45D-3D45-9D6B-104F1E4395CD}">
      <dgm:prSet/>
      <dgm:spPr/>
      <dgm:t>
        <a:bodyPr/>
        <a:lstStyle/>
        <a:p>
          <a:endParaRPr lang="en-US"/>
        </a:p>
      </dgm:t>
    </dgm:pt>
    <dgm:pt modelId="{E9ACEE7E-42C1-FB4D-8DE7-D25C5BE1D577}" type="pres">
      <dgm:prSet presAssocID="{96F24F79-1B3E-B842-B4D8-64F266AE56C2}" presName="compositeShape" presStyleCnt="0">
        <dgm:presLayoutVars>
          <dgm:chMax val="7"/>
          <dgm:dir/>
          <dgm:resizeHandles val="exact"/>
        </dgm:presLayoutVars>
      </dgm:prSet>
      <dgm:spPr/>
    </dgm:pt>
    <dgm:pt modelId="{6DC7A52B-9A51-CD48-8123-82217E6459FB}" type="pres">
      <dgm:prSet presAssocID="{96F24F79-1B3E-B842-B4D8-64F266AE56C2}" presName="wedge1" presStyleLbl="node1" presStyleIdx="0" presStyleCnt="3"/>
      <dgm:spPr/>
      <dgm:t>
        <a:bodyPr/>
        <a:lstStyle/>
        <a:p>
          <a:endParaRPr lang="en-US"/>
        </a:p>
      </dgm:t>
    </dgm:pt>
    <dgm:pt modelId="{EC00721D-310A-7E4D-A8D7-1B82E2D52C5F}" type="pres">
      <dgm:prSet presAssocID="{96F24F79-1B3E-B842-B4D8-64F266AE56C2}" presName="dummy1a" presStyleCnt="0"/>
      <dgm:spPr/>
    </dgm:pt>
    <dgm:pt modelId="{A45EB26D-04B4-CB41-B2CD-8C8758DAC588}" type="pres">
      <dgm:prSet presAssocID="{96F24F79-1B3E-B842-B4D8-64F266AE56C2}" presName="dummy1b" presStyleCnt="0"/>
      <dgm:spPr/>
    </dgm:pt>
    <dgm:pt modelId="{1D1DE13C-FD18-204C-B717-51BFF8A0718D}" type="pres">
      <dgm:prSet presAssocID="{96F24F79-1B3E-B842-B4D8-64F266AE56C2}" presName="wedge1Tx" presStyleLbl="node1" presStyleIdx="0" presStyleCnt="3">
        <dgm:presLayoutVars>
          <dgm:chMax val="0"/>
          <dgm:chPref val="0"/>
          <dgm:bulletEnabled val="1"/>
        </dgm:presLayoutVars>
      </dgm:prSet>
      <dgm:spPr/>
      <dgm:t>
        <a:bodyPr/>
        <a:lstStyle/>
        <a:p>
          <a:endParaRPr lang="en-US"/>
        </a:p>
      </dgm:t>
    </dgm:pt>
    <dgm:pt modelId="{0CDB8CFA-60BC-F446-8C80-A0705DF56DBD}" type="pres">
      <dgm:prSet presAssocID="{96F24F79-1B3E-B842-B4D8-64F266AE56C2}" presName="wedge2" presStyleLbl="node1" presStyleIdx="1" presStyleCnt="3"/>
      <dgm:spPr/>
      <dgm:t>
        <a:bodyPr/>
        <a:lstStyle/>
        <a:p>
          <a:endParaRPr lang="en-US"/>
        </a:p>
      </dgm:t>
    </dgm:pt>
    <dgm:pt modelId="{7BE8FCC1-43E8-5442-A2C3-26324FA590D5}" type="pres">
      <dgm:prSet presAssocID="{96F24F79-1B3E-B842-B4D8-64F266AE56C2}" presName="dummy2a" presStyleCnt="0"/>
      <dgm:spPr/>
    </dgm:pt>
    <dgm:pt modelId="{27C5DFC7-BE49-F04F-BFA1-354B7E0D756F}" type="pres">
      <dgm:prSet presAssocID="{96F24F79-1B3E-B842-B4D8-64F266AE56C2}" presName="dummy2b" presStyleCnt="0"/>
      <dgm:spPr/>
    </dgm:pt>
    <dgm:pt modelId="{205881E0-8613-0A41-89A4-FCF10569A6E2}" type="pres">
      <dgm:prSet presAssocID="{96F24F79-1B3E-B842-B4D8-64F266AE56C2}" presName="wedge2Tx" presStyleLbl="node1" presStyleIdx="1" presStyleCnt="3">
        <dgm:presLayoutVars>
          <dgm:chMax val="0"/>
          <dgm:chPref val="0"/>
          <dgm:bulletEnabled val="1"/>
        </dgm:presLayoutVars>
      </dgm:prSet>
      <dgm:spPr/>
      <dgm:t>
        <a:bodyPr/>
        <a:lstStyle/>
        <a:p>
          <a:endParaRPr lang="en-US"/>
        </a:p>
      </dgm:t>
    </dgm:pt>
    <dgm:pt modelId="{AC6CD507-C4ED-D042-A2D9-DED70399C344}" type="pres">
      <dgm:prSet presAssocID="{96F24F79-1B3E-B842-B4D8-64F266AE56C2}" presName="wedge3" presStyleLbl="node1" presStyleIdx="2" presStyleCnt="3" custLinFactNeighborX="-64" custLinFactNeighborY="-16"/>
      <dgm:spPr/>
      <dgm:t>
        <a:bodyPr/>
        <a:lstStyle/>
        <a:p>
          <a:endParaRPr lang="en-US"/>
        </a:p>
      </dgm:t>
    </dgm:pt>
    <dgm:pt modelId="{F6790CF9-8266-9440-8CD2-95AD592B121F}" type="pres">
      <dgm:prSet presAssocID="{96F24F79-1B3E-B842-B4D8-64F266AE56C2}" presName="dummy3a" presStyleCnt="0"/>
      <dgm:spPr/>
    </dgm:pt>
    <dgm:pt modelId="{002E1E77-E2F4-FC47-85C8-887CC90E4EB9}" type="pres">
      <dgm:prSet presAssocID="{96F24F79-1B3E-B842-B4D8-64F266AE56C2}" presName="dummy3b" presStyleCnt="0"/>
      <dgm:spPr/>
    </dgm:pt>
    <dgm:pt modelId="{4CCE64B6-D456-5D49-B73B-B5988A3DF1A4}" type="pres">
      <dgm:prSet presAssocID="{96F24F79-1B3E-B842-B4D8-64F266AE56C2}" presName="wedge3Tx" presStyleLbl="node1" presStyleIdx="2" presStyleCnt="3">
        <dgm:presLayoutVars>
          <dgm:chMax val="0"/>
          <dgm:chPref val="0"/>
          <dgm:bulletEnabled val="1"/>
        </dgm:presLayoutVars>
      </dgm:prSet>
      <dgm:spPr/>
      <dgm:t>
        <a:bodyPr/>
        <a:lstStyle/>
        <a:p>
          <a:endParaRPr lang="en-US"/>
        </a:p>
      </dgm:t>
    </dgm:pt>
    <dgm:pt modelId="{F16AA092-BC05-4D40-809E-A3D1C4564570}" type="pres">
      <dgm:prSet presAssocID="{4AFDA3C4-8376-874B-8EFB-9280553450FD}" presName="arrowWedge1" presStyleLbl="fgSibTrans2D1" presStyleIdx="0" presStyleCnt="3"/>
      <dgm:spPr/>
    </dgm:pt>
    <dgm:pt modelId="{B3257A97-B07D-1742-AF78-B445161F3A71}" type="pres">
      <dgm:prSet presAssocID="{548DAB65-2CD8-1B48-91B8-946D1E509DC2}" presName="arrowWedge2" presStyleLbl="fgSibTrans2D1" presStyleIdx="1" presStyleCnt="3"/>
      <dgm:spPr/>
    </dgm:pt>
    <dgm:pt modelId="{AB5566EA-F08B-1A4E-BEFB-35D7E8F7759B}" type="pres">
      <dgm:prSet presAssocID="{FD087E43-AE0F-1B4C-836F-BF4E1A591B0F}" presName="arrowWedge3" presStyleLbl="fgSibTrans2D1" presStyleIdx="2" presStyleCnt="3"/>
      <dgm:spPr/>
    </dgm:pt>
  </dgm:ptLst>
  <dgm:cxnLst>
    <dgm:cxn modelId="{7D716846-624D-A84B-A76F-65AF029B5C4C}" type="presOf" srcId="{B4EC8FA7-500C-AD45-A945-2C87704125D7}" destId="{AC6CD507-C4ED-D042-A2D9-DED70399C344}" srcOrd="0" destOrd="0" presId="urn:microsoft.com/office/officeart/2005/8/layout/cycle8"/>
    <dgm:cxn modelId="{6E8045A4-C45D-3D45-9D6B-104F1E4395CD}" srcId="{96F24F79-1B3E-B842-B4D8-64F266AE56C2}" destId="{B4EC8FA7-500C-AD45-A945-2C87704125D7}" srcOrd="2" destOrd="0" parTransId="{1A752873-B28C-D048-8D81-2298B71A2CB1}" sibTransId="{FD087E43-AE0F-1B4C-836F-BF4E1A591B0F}"/>
    <dgm:cxn modelId="{EE18828E-75DF-C645-A828-8743B69D31D0}" type="presOf" srcId="{B4EC8FA7-500C-AD45-A945-2C87704125D7}" destId="{4CCE64B6-D456-5D49-B73B-B5988A3DF1A4}" srcOrd="1" destOrd="0" presId="urn:microsoft.com/office/officeart/2005/8/layout/cycle8"/>
    <dgm:cxn modelId="{2AD388D1-1F0E-B94B-82B8-D3B687B16BE6}" srcId="{96F24F79-1B3E-B842-B4D8-64F266AE56C2}" destId="{C8579F12-3923-EC4F-BE11-0486C8BEAD96}" srcOrd="0" destOrd="0" parTransId="{9E77273A-042B-FA49-84AA-93A241165700}" sibTransId="{4AFDA3C4-8376-874B-8EFB-9280553450FD}"/>
    <dgm:cxn modelId="{A8E02648-96C7-A248-BE52-DB469E750F98}" type="presOf" srcId="{DD3F0741-066D-0644-99EE-20F0584BCEB7}" destId="{205881E0-8613-0A41-89A4-FCF10569A6E2}" srcOrd="1" destOrd="0" presId="urn:microsoft.com/office/officeart/2005/8/layout/cycle8"/>
    <dgm:cxn modelId="{1A3466B8-800C-8A44-96A3-F9D133E8876A}" type="presOf" srcId="{C8579F12-3923-EC4F-BE11-0486C8BEAD96}" destId="{1D1DE13C-FD18-204C-B717-51BFF8A0718D}" srcOrd="1" destOrd="0" presId="urn:microsoft.com/office/officeart/2005/8/layout/cycle8"/>
    <dgm:cxn modelId="{FACE4ABB-BBEF-5C4A-8664-216A0D95A7E5}" srcId="{96F24F79-1B3E-B842-B4D8-64F266AE56C2}" destId="{DD3F0741-066D-0644-99EE-20F0584BCEB7}" srcOrd="1" destOrd="0" parTransId="{FC6417A3-B43D-4F44-9C4E-A1693344D28F}" sibTransId="{548DAB65-2CD8-1B48-91B8-946D1E509DC2}"/>
    <dgm:cxn modelId="{7BDE5D5E-E2DC-2C44-8359-9C5C7BA239BE}" type="presOf" srcId="{C8579F12-3923-EC4F-BE11-0486C8BEAD96}" destId="{6DC7A52B-9A51-CD48-8123-82217E6459FB}" srcOrd="0" destOrd="0" presId="urn:microsoft.com/office/officeart/2005/8/layout/cycle8"/>
    <dgm:cxn modelId="{09107FA0-FA9E-0740-9B76-342B60C16266}" type="presOf" srcId="{DD3F0741-066D-0644-99EE-20F0584BCEB7}" destId="{0CDB8CFA-60BC-F446-8C80-A0705DF56DBD}" srcOrd="0" destOrd="0" presId="urn:microsoft.com/office/officeart/2005/8/layout/cycle8"/>
    <dgm:cxn modelId="{B57F89A9-5C6D-EE40-A2CD-3360CEA9A1C5}" type="presOf" srcId="{96F24F79-1B3E-B842-B4D8-64F266AE56C2}" destId="{E9ACEE7E-42C1-FB4D-8DE7-D25C5BE1D577}" srcOrd="0" destOrd="0" presId="urn:microsoft.com/office/officeart/2005/8/layout/cycle8"/>
    <dgm:cxn modelId="{7B8321D3-5068-2746-AB9D-CC34B70E2917}" type="presParOf" srcId="{E9ACEE7E-42C1-FB4D-8DE7-D25C5BE1D577}" destId="{6DC7A52B-9A51-CD48-8123-82217E6459FB}" srcOrd="0" destOrd="0" presId="urn:microsoft.com/office/officeart/2005/8/layout/cycle8"/>
    <dgm:cxn modelId="{A9C7E8F5-385B-7B4E-BD79-E7A170D2FAA6}" type="presParOf" srcId="{E9ACEE7E-42C1-FB4D-8DE7-D25C5BE1D577}" destId="{EC00721D-310A-7E4D-A8D7-1B82E2D52C5F}" srcOrd="1" destOrd="0" presId="urn:microsoft.com/office/officeart/2005/8/layout/cycle8"/>
    <dgm:cxn modelId="{6962B9FF-6F14-594E-90BC-A4487CAACA56}" type="presParOf" srcId="{E9ACEE7E-42C1-FB4D-8DE7-D25C5BE1D577}" destId="{A45EB26D-04B4-CB41-B2CD-8C8758DAC588}" srcOrd="2" destOrd="0" presId="urn:microsoft.com/office/officeart/2005/8/layout/cycle8"/>
    <dgm:cxn modelId="{CE38E2E6-D3B5-F54A-96C0-104E24C377CE}" type="presParOf" srcId="{E9ACEE7E-42C1-FB4D-8DE7-D25C5BE1D577}" destId="{1D1DE13C-FD18-204C-B717-51BFF8A0718D}" srcOrd="3" destOrd="0" presId="urn:microsoft.com/office/officeart/2005/8/layout/cycle8"/>
    <dgm:cxn modelId="{B565C177-E5BC-8249-AE70-78A34C858D82}" type="presParOf" srcId="{E9ACEE7E-42C1-FB4D-8DE7-D25C5BE1D577}" destId="{0CDB8CFA-60BC-F446-8C80-A0705DF56DBD}" srcOrd="4" destOrd="0" presId="urn:microsoft.com/office/officeart/2005/8/layout/cycle8"/>
    <dgm:cxn modelId="{8D4FF2AE-85A3-D04B-A567-8A4ACA5BFA3B}" type="presParOf" srcId="{E9ACEE7E-42C1-FB4D-8DE7-D25C5BE1D577}" destId="{7BE8FCC1-43E8-5442-A2C3-26324FA590D5}" srcOrd="5" destOrd="0" presId="urn:microsoft.com/office/officeart/2005/8/layout/cycle8"/>
    <dgm:cxn modelId="{89C47805-A224-9941-AA13-DA621B650CAE}" type="presParOf" srcId="{E9ACEE7E-42C1-FB4D-8DE7-D25C5BE1D577}" destId="{27C5DFC7-BE49-F04F-BFA1-354B7E0D756F}" srcOrd="6" destOrd="0" presId="urn:microsoft.com/office/officeart/2005/8/layout/cycle8"/>
    <dgm:cxn modelId="{CF6B7B22-1A18-5348-A8AD-AE16371EDE6D}" type="presParOf" srcId="{E9ACEE7E-42C1-FB4D-8DE7-D25C5BE1D577}" destId="{205881E0-8613-0A41-89A4-FCF10569A6E2}" srcOrd="7" destOrd="0" presId="urn:microsoft.com/office/officeart/2005/8/layout/cycle8"/>
    <dgm:cxn modelId="{BB9B120F-17DD-F845-939F-15CCDE5B8E7A}" type="presParOf" srcId="{E9ACEE7E-42C1-FB4D-8DE7-D25C5BE1D577}" destId="{AC6CD507-C4ED-D042-A2D9-DED70399C344}" srcOrd="8" destOrd="0" presId="urn:microsoft.com/office/officeart/2005/8/layout/cycle8"/>
    <dgm:cxn modelId="{F190F46E-4AD4-B44B-89C6-F0EAE8D7A6AC}" type="presParOf" srcId="{E9ACEE7E-42C1-FB4D-8DE7-D25C5BE1D577}" destId="{F6790CF9-8266-9440-8CD2-95AD592B121F}" srcOrd="9" destOrd="0" presId="urn:microsoft.com/office/officeart/2005/8/layout/cycle8"/>
    <dgm:cxn modelId="{DD45B0C7-45D9-6B4D-ACBE-F40113A94830}" type="presParOf" srcId="{E9ACEE7E-42C1-FB4D-8DE7-D25C5BE1D577}" destId="{002E1E77-E2F4-FC47-85C8-887CC90E4EB9}" srcOrd="10" destOrd="0" presId="urn:microsoft.com/office/officeart/2005/8/layout/cycle8"/>
    <dgm:cxn modelId="{4CDF4E86-F587-6F49-8F94-D9F159A31FFC}" type="presParOf" srcId="{E9ACEE7E-42C1-FB4D-8DE7-D25C5BE1D577}" destId="{4CCE64B6-D456-5D49-B73B-B5988A3DF1A4}" srcOrd="11" destOrd="0" presId="urn:microsoft.com/office/officeart/2005/8/layout/cycle8"/>
    <dgm:cxn modelId="{E937F57A-3DB3-CE47-B718-307513C8D41C}" type="presParOf" srcId="{E9ACEE7E-42C1-FB4D-8DE7-D25C5BE1D577}" destId="{F16AA092-BC05-4D40-809E-A3D1C4564570}" srcOrd="12" destOrd="0" presId="urn:microsoft.com/office/officeart/2005/8/layout/cycle8"/>
    <dgm:cxn modelId="{81BF5E98-3399-A746-A742-556F8D650837}" type="presParOf" srcId="{E9ACEE7E-42C1-FB4D-8DE7-D25C5BE1D577}" destId="{B3257A97-B07D-1742-AF78-B445161F3A71}" srcOrd="13" destOrd="0" presId="urn:microsoft.com/office/officeart/2005/8/layout/cycle8"/>
    <dgm:cxn modelId="{4C87775B-B8D8-FB42-8B66-972F70913F03}" type="presParOf" srcId="{E9ACEE7E-42C1-FB4D-8DE7-D25C5BE1D577}" destId="{AB5566EA-F08B-1A4E-BEFB-35D7E8F775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226F9946-960B-4033-90D6-97F0609EE156}">
      <dgm:prSet phldrT="[Text]" custT="1"/>
      <dgm:spPr>
        <a:solidFill>
          <a:schemeClr val="accent1">
            <a:lumMod val="75000"/>
          </a:schemeClr>
        </a:solidFill>
      </dgm:spPr>
      <dgm:t>
        <a:bodyPr/>
        <a:lstStyle/>
        <a:p>
          <a:r>
            <a:rPr lang="en-US" sz="1800" b="1" dirty="0" smtClean="0">
              <a:ln/>
            </a:rPr>
            <a:t>FPL</a:t>
          </a:r>
          <a:endParaRPr lang="en-US" sz="1800" b="1" dirty="0">
            <a:ln/>
          </a:endParaRPr>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dgm:t>
        <a:bodyPr/>
        <a:lstStyle/>
        <a:p>
          <a:r>
            <a:rPr lang="en-US" dirty="0" smtClean="0"/>
            <a:t>133%</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a:solidFill>
          <a:schemeClr val="accent1">
            <a:lumMod val="75000"/>
          </a:schemeClr>
        </a:solidFill>
      </dgm:spPr>
      <dgm:t>
        <a:bodyPr/>
        <a:lstStyle/>
        <a:p>
          <a:r>
            <a:rPr lang="en-US" sz="1600" b="1" dirty="0" smtClean="0"/>
            <a:t>Sliding Fee Scale</a:t>
          </a:r>
          <a:endParaRPr lang="en-US" sz="16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dgm:t>
        <a:bodyPr/>
        <a:lstStyle/>
        <a:p>
          <a:r>
            <a:rPr lang="en-US" dirty="0" smtClean="0"/>
            <a:t>Level 1</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a:solidFill>
          <a:schemeClr val="accent1">
            <a:lumMod val="75000"/>
          </a:schemeClr>
        </a:solidFill>
      </dgm:spPr>
      <dgm:t>
        <a:bodyPr/>
        <a:lstStyle/>
        <a:p>
          <a:r>
            <a:rPr lang="en-US" sz="1600" b="1" dirty="0" smtClean="0">
              <a:ln/>
            </a:rPr>
            <a:t>Cap On Charges</a:t>
          </a:r>
          <a:endParaRPr lang="en-US" sz="1600" b="1" dirty="0">
            <a:ln/>
          </a:endParaRPr>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CF2B367B-F002-49DA-A6E0-F74609B964F9}">
      <dgm:prSet phldrT="[Text]"/>
      <dgm:spPr/>
      <dgm:t>
        <a:bodyPr/>
        <a:lstStyle/>
        <a:p>
          <a:r>
            <a:rPr lang="en-US" dirty="0" smtClean="0"/>
            <a:t>0%</a:t>
          </a:r>
          <a:endParaRPr lang="en-US" dirty="0"/>
        </a:p>
      </dgm:t>
    </dgm:pt>
    <dgm:pt modelId="{5F2C6F5B-48FB-421E-A3C4-D30708D4EFF9}" type="parTrans" cxnId="{3D1B12D1-980B-425B-A40E-71855FBC1F3D}">
      <dgm:prSet/>
      <dgm:spPr/>
      <dgm:t>
        <a:bodyPr/>
        <a:lstStyle/>
        <a:p>
          <a:endParaRPr lang="en-US"/>
        </a:p>
      </dgm:t>
    </dgm:pt>
    <dgm:pt modelId="{45F619D3-7141-47F1-BE56-2FD43DD38018}" type="sibTrans" cxnId="{3D1B12D1-980B-425B-A40E-71855FBC1F3D}">
      <dgm:prSet/>
      <dgm:spPr/>
      <dgm:t>
        <a:bodyPr/>
        <a:lstStyle/>
        <a:p>
          <a:endParaRPr lang="en-US"/>
        </a:p>
      </dgm:t>
    </dgm:pt>
    <dgm:pt modelId="{47AEB058-347C-4468-9F79-54AEC00BC39C}">
      <dgm:prSet phldrT="[Text]" custT="1"/>
      <dgm:spPr>
        <a:solidFill>
          <a:schemeClr val="accent1">
            <a:lumMod val="75000"/>
          </a:schemeClr>
        </a:solidFill>
      </dgm:spPr>
      <dgm:t>
        <a:bodyPr/>
        <a:lstStyle/>
        <a:p>
          <a:r>
            <a:rPr lang="en-US" sz="1400" b="1" dirty="0" smtClean="0">
              <a:ln/>
            </a:rPr>
            <a:t>Patient Responsibility </a:t>
          </a:r>
          <a:endParaRPr lang="en-US" sz="1400" b="1" dirty="0">
            <a:ln/>
          </a:endParaRPr>
        </a:p>
      </dgm:t>
    </dgm:pt>
    <dgm:pt modelId="{70B52408-7884-4282-8583-3106082EA6A5}" type="parTrans" cxnId="{0B5DC0D9-ABB2-43D4-BEED-CA20595EF5DB}">
      <dgm:prSet/>
      <dgm:spPr/>
      <dgm:t>
        <a:bodyPr/>
        <a:lstStyle/>
        <a:p>
          <a:endParaRPr lang="en-US"/>
        </a:p>
      </dgm:t>
    </dgm:pt>
    <dgm:pt modelId="{11A7A30B-61FF-47EF-A94E-33B650FE1A92}" type="sibTrans" cxnId="{0B5DC0D9-ABB2-43D4-BEED-CA20595EF5DB}">
      <dgm:prSet/>
      <dgm:spPr/>
      <dgm:t>
        <a:bodyPr/>
        <a:lstStyle/>
        <a:p>
          <a:endParaRPr lang="en-US"/>
        </a:p>
      </dgm:t>
    </dgm:pt>
    <dgm:pt modelId="{C0ACFBA4-E252-4A8D-8830-B7D0D7143F01}">
      <dgm:prSet phldrT="[Text]"/>
      <dgm:spPr/>
      <dgm:t>
        <a:bodyPr/>
        <a:lstStyle/>
        <a:p>
          <a:r>
            <a:rPr lang="en-US" dirty="0" smtClean="0"/>
            <a:t>$805</a:t>
          </a:r>
          <a:endParaRPr lang="en-US"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C4E5E3F3-EF06-4A15-9FD6-363A815F4977}">
      <dgm:prSet phldrT="[Text]"/>
      <dgm:spPr/>
      <dgm:t>
        <a:bodyPr/>
        <a:lstStyle/>
        <a:p>
          <a:r>
            <a:rPr lang="en-US" dirty="0" smtClean="0"/>
            <a:t>$0</a:t>
          </a:r>
          <a:endParaRPr lang="en-US" dirty="0"/>
        </a:p>
      </dgm:t>
    </dgm:pt>
    <dgm:pt modelId="{57F08145-5911-4A29-80BC-F94B827261E8}" type="parTrans" cxnId="{9701736A-5DC6-4DC3-85F6-5CE7053A3C60}">
      <dgm:prSet/>
      <dgm:spPr/>
      <dgm:t>
        <a:bodyPr/>
        <a:lstStyle/>
        <a:p>
          <a:endParaRPr lang="en-US"/>
        </a:p>
      </dgm:t>
    </dgm:pt>
    <dgm:pt modelId="{114DF1FD-33C3-4E6C-8D00-71A8F2F254FF}" type="sibTrans" cxnId="{9701736A-5DC6-4DC3-85F6-5CE7053A3C60}">
      <dgm:prSet/>
      <dgm:spPr/>
      <dgm:t>
        <a:bodyPr/>
        <a:lstStyle/>
        <a:p>
          <a:endParaRPr lang="en-US"/>
        </a:p>
      </dgm:t>
    </dgm:pt>
    <dgm:pt modelId="{A0D71D88-8D15-46B2-9681-D9211AE49482}">
      <dgm:prSet phldrT="[Text]"/>
      <dgm:spPr/>
      <dgm:t>
        <a:bodyPr/>
        <a:lstStyle/>
        <a:p>
          <a:r>
            <a:rPr lang="en-US" dirty="0" smtClean="0"/>
            <a:t>Cap Met</a:t>
          </a:r>
          <a:endParaRPr lang="en-US" dirty="0"/>
        </a:p>
      </dgm:t>
    </dgm:pt>
    <dgm:pt modelId="{144B107B-2F4E-40B2-9E72-0DE1A0C71270}" type="parTrans" cxnId="{66BBC4AC-2D58-4919-96BC-D2405A5DC20A}">
      <dgm:prSet/>
      <dgm:spPr/>
      <dgm:t>
        <a:bodyPr/>
        <a:lstStyle/>
        <a:p>
          <a:endParaRPr lang="en-US"/>
        </a:p>
      </dgm:t>
    </dgm:pt>
    <dgm:pt modelId="{DF254088-099F-40D8-9E4A-931B20B3A6DE}" type="sibTrans" cxnId="{66BBC4AC-2D58-4919-96BC-D2405A5DC20A}">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custLinFactNeighborX="-26262">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34021" custScaleY="126693" custLinFactNeighborX="-72884" custLinFactNeighborY="-7474">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3549" custLinFactNeighborY="-812">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50211" custScaleY="137483" custLinFactNeighborX="-48976" custLinFactNeighborY="-2079">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19519" custLinFactNeighborY="-2030">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54975" custScaleY="142626" custLinFactNeighborX="6388" custLinFactNeighborY="-5411">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B8871572-FD14-450E-9127-D3DA9A5CAAD3}" type="pres">
      <dgm:prSet presAssocID="{47AEB058-347C-4468-9F79-54AEC00BC39C}" presName="compNode" presStyleCnt="0"/>
      <dgm:spPr/>
    </dgm:pt>
    <dgm:pt modelId="{D8C8A8D9-57C8-4C1E-89A7-BB2C1435A688}" type="pres">
      <dgm:prSet presAssocID="{47AEB058-347C-4468-9F79-54AEC00BC39C}" presName="noGeometry" presStyleCnt="0"/>
      <dgm:spPr/>
    </dgm:pt>
    <dgm:pt modelId="{654907AC-5C2D-48C5-B57F-C7CFCA33DBF2}" type="pres">
      <dgm:prSet presAssocID="{47AEB058-347C-4468-9F79-54AEC00BC39C}" presName="childTextVisible" presStyleLbl="bgAccFollowNode1" presStyleIdx="3" presStyleCnt="4" custLinFactNeighborX="40145" custLinFactNeighborY="-1624">
        <dgm:presLayoutVars>
          <dgm:bulletEnabled val="1"/>
        </dgm:presLayoutVars>
      </dgm:prSet>
      <dgm:spPr/>
      <dgm:t>
        <a:bodyPr/>
        <a:lstStyle/>
        <a:p>
          <a:endParaRPr lang="en-US"/>
        </a:p>
      </dgm:t>
    </dgm:pt>
    <dgm:pt modelId="{66BAECD0-1B19-4614-A63E-8F8349C3880C}" type="pres">
      <dgm:prSet presAssocID="{47AEB058-347C-4468-9F79-54AEC00BC39C}" presName="childTextHidden" presStyleLbl="bgAccFollowNode1" presStyleIdx="3" presStyleCnt="4"/>
      <dgm:spPr/>
      <dgm:t>
        <a:bodyPr/>
        <a:lstStyle/>
        <a:p>
          <a:endParaRPr lang="en-US"/>
        </a:p>
      </dgm:t>
    </dgm:pt>
    <dgm:pt modelId="{2FD6C41A-052B-4494-9494-CD3A100AFD44}" type="pres">
      <dgm:prSet presAssocID="{47AEB058-347C-4468-9F79-54AEC00BC39C}" presName="parentText" presStyleLbl="node1" presStyleIdx="3" presStyleCnt="4" custScaleX="166016" custScaleY="136630" custLinFactNeighborX="41594" custLinFactNeighborY="-2505">
        <dgm:presLayoutVars>
          <dgm:chMax val="1"/>
          <dgm:bulletEnabled val="1"/>
        </dgm:presLayoutVars>
      </dgm:prSet>
      <dgm:spPr/>
      <dgm:t>
        <a:bodyPr/>
        <a:lstStyle/>
        <a:p>
          <a:endParaRPr lang="en-US"/>
        </a:p>
      </dgm:t>
    </dgm:pt>
  </dgm:ptLst>
  <dgm:cxnLst>
    <dgm:cxn modelId="{126F3426-18D3-43EB-B27A-FBA19A85B8A7}" type="presOf" srcId="{82B34398-0959-4589-8C2A-8F2B19DF567E}" destId="{3191037E-2202-4066-8014-E2FAA15AF9DB}" srcOrd="1" destOrd="0"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758BED3F-7DA8-4D64-8823-82044F815592}" type="presOf" srcId="{C0ACFBA4-E252-4A8D-8830-B7D0D7143F01}" destId="{C14C9202-D9D8-4E32-A143-21FF6F578574}" srcOrd="1" destOrd="0" presId="urn:microsoft.com/office/officeart/2005/8/layout/hProcess6"/>
    <dgm:cxn modelId="{DEB74715-A4B4-4390-AF84-3F0827411AA3}" srcId="{9C11154E-3880-48BE-9A2D-88510D056B87}" destId="{226F9946-960B-4033-90D6-97F0609EE156}" srcOrd="0" destOrd="0" parTransId="{A6109B30-8A9C-408C-B196-D7E2F35B487B}" sibTransId="{7819F50A-2212-429B-97C8-C45753F5E5D8}"/>
    <dgm:cxn modelId="{F0B782B6-D878-4BCF-AD1E-DD3DCE01CE0F}" type="presOf" srcId="{82B34398-0959-4589-8C2A-8F2B19DF567E}" destId="{D1DB4835-9BA2-42A9-BB6B-8741875F05C8}" srcOrd="0" destOrd="0" presId="urn:microsoft.com/office/officeart/2005/8/layout/hProcess6"/>
    <dgm:cxn modelId="{41BBA182-DAAE-4DDA-91F2-AE6D20DF50B9}" type="presOf" srcId="{CF2B367B-F002-49DA-A6E0-F74609B964F9}" destId="{66BAECD0-1B19-4614-A63E-8F8349C3880C}" srcOrd="1" destOrd="0" presId="urn:microsoft.com/office/officeart/2005/8/layout/hProcess6"/>
    <dgm:cxn modelId="{46F44472-C73B-4DBE-B467-00D003A044D5}" type="presOf" srcId="{47AEB058-347C-4468-9F79-54AEC00BC39C}" destId="{2FD6C41A-052B-4494-9494-CD3A100AFD44}" srcOrd="0" destOrd="0" presId="urn:microsoft.com/office/officeart/2005/8/layout/hProcess6"/>
    <dgm:cxn modelId="{C6E70D92-F8FB-4D28-AB4C-081A117BF496}" type="presOf" srcId="{C4E5E3F3-EF06-4A15-9FD6-363A815F4977}" destId="{66BAECD0-1B19-4614-A63E-8F8349C3880C}" srcOrd="1" destOrd="1" presId="urn:microsoft.com/office/officeart/2005/8/layout/hProcess6"/>
    <dgm:cxn modelId="{E6AE3B99-8267-4830-AAF6-022AA17269C5}" type="presOf" srcId="{C4E5E3F3-EF06-4A15-9FD6-363A815F4977}" destId="{654907AC-5C2D-48C5-B57F-C7CFCA33DBF2}" srcOrd="0" destOrd="1"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C9A4B297-06CA-4D98-9500-62C3D1D41B90}" type="presOf" srcId="{A0D71D88-8D15-46B2-9681-D9211AE49482}" destId="{3191037E-2202-4066-8014-E2FAA15AF9DB}" srcOrd="1" destOrd="1" presId="urn:microsoft.com/office/officeart/2005/8/layout/hProcess6"/>
    <dgm:cxn modelId="{FD56BAD0-62DF-404E-94F2-7596EEB3B98C}" srcId="{EC95F96F-8BBB-4DD3-9A64-8885054B5534}" destId="{C0ACFBA4-E252-4A8D-8830-B7D0D7143F01}" srcOrd="0" destOrd="0" parTransId="{CA439AB6-8930-4A03-862A-1B3BA8A3FF0D}" sibTransId="{8A329213-E76E-434B-8C9D-C6F3B54B68B9}"/>
    <dgm:cxn modelId="{11A3E70B-F128-4570-BB36-4F232F5DB2E8}" srcId="{EFC7CD4B-FA74-4553-91D2-3F35AC007F75}" destId="{82B34398-0959-4589-8C2A-8F2B19DF567E}" srcOrd="0" destOrd="0" parTransId="{93D6CB73-F7EE-4A0D-8B30-F44BD551F2FD}" sibTransId="{26824F75-DC3F-4FB9-A373-100E05EAD7EE}"/>
    <dgm:cxn modelId="{FA788038-7CF8-430C-9CA9-4DCC48182D17}" srcId="{9C11154E-3880-48BE-9A2D-88510D056B87}" destId="{EC95F96F-8BBB-4DD3-9A64-8885054B5534}" srcOrd="2" destOrd="0" parTransId="{FC29B119-136F-4313-8F6B-ED59922D5305}" sibTransId="{7F5EEB39-DFC7-4418-886C-EDD51A3C3638}"/>
    <dgm:cxn modelId="{3D1B12D1-980B-425B-A40E-71855FBC1F3D}" srcId="{47AEB058-347C-4468-9F79-54AEC00BC39C}" destId="{CF2B367B-F002-49DA-A6E0-F74609B964F9}" srcOrd="0" destOrd="0" parTransId="{5F2C6F5B-48FB-421E-A3C4-D30708D4EFF9}" sibTransId="{45F619D3-7141-47F1-BE56-2FD43DD38018}"/>
    <dgm:cxn modelId="{541800DC-68D6-4EA8-9B9D-A1D9DD335EBE}" type="presOf" srcId="{226F9946-960B-4033-90D6-97F0609EE156}" destId="{1E98E036-F613-4336-BB0F-F246F9A5E6EE}" srcOrd="0" destOrd="0" presId="urn:microsoft.com/office/officeart/2005/8/layout/hProcess6"/>
    <dgm:cxn modelId="{65248BCD-6EC3-47BD-9FB7-BE709C9F24DB}" type="presOf" srcId="{A0D71D88-8D15-46B2-9681-D9211AE49482}" destId="{D1DB4835-9BA2-42A9-BB6B-8741875F05C8}" srcOrd="0" destOrd="1"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66BBC4AC-2D58-4919-96BC-D2405A5DC20A}" srcId="{EFC7CD4B-FA74-4553-91D2-3F35AC007F75}" destId="{A0D71D88-8D15-46B2-9681-D9211AE49482}" srcOrd="1" destOrd="0" parTransId="{144B107B-2F4E-40B2-9E72-0DE1A0C71270}" sibTransId="{DF254088-099F-40D8-9E4A-931B20B3A6DE}"/>
    <dgm:cxn modelId="{9701736A-5DC6-4DC3-85F6-5CE7053A3C60}" srcId="{47AEB058-347C-4468-9F79-54AEC00BC39C}" destId="{C4E5E3F3-EF06-4A15-9FD6-363A815F4977}" srcOrd="1" destOrd="0" parTransId="{57F08145-5911-4A29-80BC-F94B827261E8}" sibTransId="{114DF1FD-33C3-4E6C-8D00-71A8F2F254FF}"/>
    <dgm:cxn modelId="{F71A43D3-4100-4E29-BFD9-A0A378A68DA5}" type="presOf" srcId="{C0ACFBA4-E252-4A8D-8830-B7D0D7143F01}" destId="{23FA8FE5-9C10-4117-BA34-93A69ADC019E}" srcOrd="0" destOrd="0" presId="urn:microsoft.com/office/officeart/2005/8/layout/hProcess6"/>
    <dgm:cxn modelId="{980F1C2B-93EA-4DDF-86CF-25DCD7B80B16}" type="presOf" srcId="{CF2B367B-F002-49DA-A6E0-F74609B964F9}" destId="{654907AC-5C2D-48C5-B57F-C7CFCA33DBF2}" srcOrd="0" destOrd="0" presId="urn:microsoft.com/office/officeart/2005/8/layout/hProcess6"/>
    <dgm:cxn modelId="{030EC958-3897-4B2B-BC9F-295748A556D1}" type="presOf" srcId="{3F60DDEE-99E3-48DD-B8BE-DDEC75D376AF}" destId="{B65EA978-3044-4117-8DC9-539C8CFB2A16}" srcOrd="1" destOrd="0" presId="urn:microsoft.com/office/officeart/2005/8/layout/hProcess6"/>
    <dgm:cxn modelId="{496038D8-3515-4561-9441-4162BF416C27}" srcId="{226F9946-960B-4033-90D6-97F0609EE156}" destId="{3F60DDEE-99E3-48DD-B8BE-DDEC75D376AF}" srcOrd="0" destOrd="0" parTransId="{2E870612-266F-4930-9C12-BF61A76998D7}" sibTransId="{7CC3A2DA-C0CD-41C6-8C87-AACB8ECCA15C}"/>
    <dgm:cxn modelId="{42D53FFA-6D83-4366-A50E-7F60495BAAAB}" type="presOf" srcId="{EC95F96F-8BBB-4DD3-9A64-8885054B5534}" destId="{2C59A69D-9D4F-4A2A-B0AA-20E5C53D2C16}" srcOrd="0" destOrd="0" presId="urn:microsoft.com/office/officeart/2005/8/layout/hProcess6"/>
    <dgm:cxn modelId="{0B5DC0D9-ABB2-43D4-BEED-CA20595EF5DB}" srcId="{9C11154E-3880-48BE-9A2D-88510D056B87}" destId="{47AEB058-347C-4468-9F79-54AEC00BC39C}" srcOrd="3" destOrd="0" parTransId="{70B52408-7884-4282-8583-3106082EA6A5}" sibTransId="{11A7A30B-61FF-47EF-A94E-33B650FE1A92}"/>
    <dgm:cxn modelId="{8D38604C-5E3D-497F-AABA-FD8780EF2FC0}" type="presOf" srcId="{9C11154E-3880-48BE-9A2D-88510D056B87}" destId="{49FF35CD-1CFD-4367-8BF8-34DFD8CB4A81}" srcOrd="0" destOrd="0" presId="urn:microsoft.com/office/officeart/2005/8/layout/hProcess6"/>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8E68092F-2C6C-46C5-9DD7-B07F0573E6CE}" type="presParOf" srcId="{49FF35CD-1CFD-4367-8BF8-34DFD8CB4A81}" destId="{B8871572-FD14-450E-9127-D3DA9A5CAAD3}" srcOrd="6" destOrd="0" presId="urn:microsoft.com/office/officeart/2005/8/layout/hProcess6"/>
    <dgm:cxn modelId="{8D4D05DD-FE12-4C7A-8649-0D72E034AF37}" type="presParOf" srcId="{B8871572-FD14-450E-9127-D3DA9A5CAAD3}" destId="{D8C8A8D9-57C8-4C1E-89A7-BB2C1435A688}" srcOrd="0" destOrd="0" presId="urn:microsoft.com/office/officeart/2005/8/layout/hProcess6"/>
    <dgm:cxn modelId="{2B30713B-547F-43AC-B50F-283D2C66F2AA}" type="presParOf" srcId="{B8871572-FD14-450E-9127-D3DA9A5CAAD3}" destId="{654907AC-5C2D-48C5-B57F-C7CFCA33DBF2}" srcOrd="1" destOrd="0" presId="urn:microsoft.com/office/officeart/2005/8/layout/hProcess6"/>
    <dgm:cxn modelId="{A53652A2-1DB2-401A-B3A8-4590D7D4102C}" type="presParOf" srcId="{B8871572-FD14-450E-9127-D3DA9A5CAAD3}" destId="{66BAECD0-1B19-4614-A63E-8F8349C3880C}" srcOrd="2" destOrd="0" presId="urn:microsoft.com/office/officeart/2005/8/layout/hProcess6"/>
    <dgm:cxn modelId="{4F5E18EB-285F-4494-BC5B-8A71008D28F0}" type="presParOf" srcId="{B8871572-FD14-450E-9127-D3DA9A5CAAD3}" destId="{2FD6C41A-052B-4494-9494-CD3A100AFD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5" qsCatId="simple" csTypeId="urn:microsoft.com/office/officeart/2005/8/colors/accent2_2" csCatId="accent2" phldr="1"/>
      <dgm:spPr/>
      <dgm:t>
        <a:bodyPr/>
        <a:lstStyle/>
        <a:p>
          <a:endParaRPr lang="en-US"/>
        </a:p>
      </dgm:t>
    </dgm:pt>
    <dgm:pt modelId="{226F9946-960B-4033-90D6-97F0609EE156}">
      <dgm:prSet phldrT="[Text]" custT="1"/>
      <dgm:spPr/>
      <dgm:t>
        <a:bodyPr/>
        <a:lstStyle/>
        <a:p>
          <a:r>
            <a:rPr lang="en-US" sz="1600" b="1" dirty="0" smtClean="0"/>
            <a:t>FPL</a:t>
          </a:r>
          <a:endParaRPr lang="en-US" sz="1600" b="1" dirty="0"/>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dgm:t>
        <a:bodyPr/>
        <a:lstStyle/>
        <a:p>
          <a:r>
            <a:rPr lang="en-US" dirty="0" smtClean="0"/>
            <a:t>&lt;100%</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dgm:t>
        <a:bodyPr/>
        <a:lstStyle/>
        <a:p>
          <a:r>
            <a:rPr lang="en-US" sz="1400" b="1" dirty="0" smtClean="0"/>
            <a:t>Sliding Fee Scale</a:t>
          </a:r>
          <a:endParaRPr lang="en-US" sz="14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dgm:t>
        <a:bodyPr/>
        <a:lstStyle/>
        <a:p>
          <a:r>
            <a:rPr lang="en-US" dirty="0" smtClean="0"/>
            <a:t>Level 1</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dgm:t>
        <a:bodyPr/>
        <a:lstStyle/>
        <a:p>
          <a:r>
            <a:rPr lang="en-US" sz="1400" b="1" dirty="0" smtClean="0"/>
            <a:t>Cap On Charges</a:t>
          </a:r>
          <a:endParaRPr lang="en-US" sz="1400" b="1" dirty="0"/>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47AEB058-347C-4468-9F79-54AEC00BC39C}">
      <dgm:prSet phldrT="[Text]" custT="1"/>
      <dgm:spPr/>
      <dgm:t>
        <a:bodyPr/>
        <a:lstStyle/>
        <a:p>
          <a:r>
            <a:rPr lang="en-US" sz="1400" b="1" dirty="0" smtClean="0"/>
            <a:t>Patient Responsibility </a:t>
          </a:r>
          <a:endParaRPr lang="en-US" sz="1400" b="1" dirty="0"/>
        </a:p>
      </dgm:t>
    </dgm:pt>
    <dgm:pt modelId="{70B52408-7884-4282-8583-3106082EA6A5}" type="parTrans" cxnId="{0B5DC0D9-ABB2-43D4-BEED-CA20595EF5DB}">
      <dgm:prSet/>
      <dgm:spPr/>
      <dgm:t>
        <a:bodyPr/>
        <a:lstStyle/>
        <a:p>
          <a:endParaRPr lang="en-US"/>
        </a:p>
      </dgm:t>
    </dgm:pt>
    <dgm:pt modelId="{11A7A30B-61FF-47EF-A94E-33B650FE1A92}" type="sibTrans" cxnId="{0B5DC0D9-ABB2-43D4-BEED-CA20595EF5DB}">
      <dgm:prSet/>
      <dgm:spPr/>
      <dgm:t>
        <a:bodyPr/>
        <a:lstStyle/>
        <a:p>
          <a:endParaRPr lang="en-US"/>
        </a:p>
      </dgm:t>
    </dgm:pt>
    <dgm:pt modelId="{C0ACFBA4-E252-4A8D-8830-B7D0D7143F01}">
      <dgm:prSet phldrT="[Text]"/>
      <dgm:spPr/>
      <dgm:t>
        <a:bodyPr/>
        <a:lstStyle/>
        <a:p>
          <a:r>
            <a:rPr lang="en-US" dirty="0" smtClean="0"/>
            <a:t> $0</a:t>
          </a:r>
          <a:endParaRPr lang="en-US"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CA4211C9-712D-4A12-A292-9CD333EE35D9}">
      <dgm:prSet phldrT="[Text]"/>
      <dgm:spPr/>
      <dgm:t>
        <a:bodyPr/>
        <a:lstStyle/>
        <a:p>
          <a:r>
            <a:rPr lang="en-US" dirty="0" smtClean="0"/>
            <a:t>0%</a:t>
          </a:r>
          <a:endParaRPr lang="en-US" dirty="0"/>
        </a:p>
      </dgm:t>
    </dgm:pt>
    <dgm:pt modelId="{B5240DCC-3FCD-4104-9C1C-F1D4FBA52CF6}" type="parTrans" cxnId="{CA02FC43-84D9-4DF7-9457-BEBA737FE068}">
      <dgm:prSet/>
      <dgm:spPr/>
      <dgm:t>
        <a:bodyPr/>
        <a:lstStyle/>
        <a:p>
          <a:endParaRPr lang="en-US"/>
        </a:p>
      </dgm:t>
    </dgm:pt>
    <dgm:pt modelId="{4F2247EB-7BF1-46EC-BCA2-2429761A30C8}" type="sibTrans" cxnId="{CA02FC43-84D9-4DF7-9457-BEBA737FE068}">
      <dgm:prSet/>
      <dgm:spPr/>
      <dgm:t>
        <a:bodyPr/>
        <a:lstStyle/>
        <a:p>
          <a:endParaRPr lang="en-US"/>
        </a:p>
      </dgm:t>
    </dgm:pt>
    <dgm:pt modelId="{F9E877DB-A968-4EC9-A843-F201DDC66729}">
      <dgm:prSet phldrT="[Text]"/>
      <dgm:spPr/>
      <dgm:t>
        <a:bodyPr/>
        <a:lstStyle/>
        <a:p>
          <a:r>
            <a:rPr lang="en-US" dirty="0" smtClean="0"/>
            <a:t>$0</a:t>
          </a:r>
          <a:endParaRPr lang="en-US" dirty="0"/>
        </a:p>
      </dgm:t>
    </dgm:pt>
    <dgm:pt modelId="{827C6C6C-EF99-4CB0-9A5A-2A2DBAF9BAAF}" type="parTrans" cxnId="{6D8B9FC0-86F9-45A3-AFB3-0F44A6B670AB}">
      <dgm:prSet/>
      <dgm:spPr/>
      <dgm:t>
        <a:bodyPr/>
        <a:lstStyle/>
        <a:p>
          <a:endParaRPr lang="en-US"/>
        </a:p>
      </dgm:t>
    </dgm:pt>
    <dgm:pt modelId="{59EDE4C2-C7C3-4933-B469-818E6028798A}" type="sibTrans" cxnId="{6D8B9FC0-86F9-45A3-AFB3-0F44A6B670AB}">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custLinFactNeighborX="-27349" custLinFactNeighborY="1158">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16911" custScaleY="122902" custLinFactNeighborX="-67470" custLinFactNeighborY="-5209">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13414" custLinFactNeighborY="1158">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32174" custScaleY="130950" custLinFactNeighborX="-46984" custLinFactNeighborY="2024">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1403" custLinFactNeighborY="1158">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31119" custScaleY="121939" custLinFactNeighborX="-22440" custLinFactNeighborY="2024">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B8871572-FD14-450E-9127-D3DA9A5CAAD3}" type="pres">
      <dgm:prSet presAssocID="{47AEB058-347C-4468-9F79-54AEC00BC39C}" presName="compNode" presStyleCnt="0"/>
      <dgm:spPr/>
    </dgm:pt>
    <dgm:pt modelId="{D8C8A8D9-57C8-4C1E-89A7-BB2C1435A688}" type="pres">
      <dgm:prSet presAssocID="{47AEB058-347C-4468-9F79-54AEC00BC39C}" presName="noGeometry" presStyleCnt="0"/>
      <dgm:spPr/>
    </dgm:pt>
    <dgm:pt modelId="{654907AC-5C2D-48C5-B57F-C7CFCA33DBF2}" type="pres">
      <dgm:prSet presAssocID="{47AEB058-347C-4468-9F79-54AEC00BC39C}" presName="childTextVisible" presStyleLbl="bgAccFollowNode1" presStyleIdx="3" presStyleCnt="4" custLinFactNeighborX="15866" custLinFactNeighborY="1158">
        <dgm:presLayoutVars>
          <dgm:bulletEnabled val="1"/>
        </dgm:presLayoutVars>
      </dgm:prSet>
      <dgm:spPr/>
      <dgm:t>
        <a:bodyPr/>
        <a:lstStyle/>
        <a:p>
          <a:endParaRPr lang="en-US"/>
        </a:p>
      </dgm:t>
    </dgm:pt>
    <dgm:pt modelId="{66BAECD0-1B19-4614-A63E-8F8349C3880C}" type="pres">
      <dgm:prSet presAssocID="{47AEB058-347C-4468-9F79-54AEC00BC39C}" presName="childTextHidden" presStyleLbl="bgAccFollowNode1" presStyleIdx="3" presStyleCnt="4"/>
      <dgm:spPr/>
      <dgm:t>
        <a:bodyPr/>
        <a:lstStyle/>
        <a:p>
          <a:endParaRPr lang="en-US"/>
        </a:p>
      </dgm:t>
    </dgm:pt>
    <dgm:pt modelId="{2FD6C41A-052B-4494-9494-CD3A100AFD44}" type="pres">
      <dgm:prSet presAssocID="{47AEB058-347C-4468-9F79-54AEC00BC39C}" presName="parentText" presStyleLbl="node1" presStyleIdx="3" presStyleCnt="4" custScaleX="163293" custScaleY="132923" custLinFactNeighborX="-1703" custLinFactNeighborY="-1703">
        <dgm:presLayoutVars>
          <dgm:chMax val="1"/>
          <dgm:bulletEnabled val="1"/>
        </dgm:presLayoutVars>
      </dgm:prSet>
      <dgm:spPr/>
      <dgm:t>
        <a:bodyPr/>
        <a:lstStyle/>
        <a:p>
          <a:endParaRPr lang="en-US"/>
        </a:p>
      </dgm:t>
    </dgm:pt>
  </dgm:ptLst>
  <dgm:cxnLst>
    <dgm:cxn modelId="{030EC958-3897-4B2B-BC9F-295748A556D1}" type="presOf" srcId="{3F60DDEE-99E3-48DD-B8BE-DDEC75D376AF}" destId="{B65EA978-3044-4117-8DC9-539C8CFB2A16}" srcOrd="1" destOrd="0"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F0B782B6-D878-4BCF-AD1E-DD3DCE01CE0F}" type="presOf" srcId="{82B34398-0959-4589-8C2A-8F2B19DF567E}" destId="{D1DB4835-9BA2-42A9-BB6B-8741875F05C8}" srcOrd="0" destOrd="0" presId="urn:microsoft.com/office/officeart/2005/8/layout/hProcess6"/>
    <dgm:cxn modelId="{E3DB1F75-4A86-44E7-B4FE-70903E7FD344}" type="presOf" srcId="{CA4211C9-712D-4A12-A292-9CD333EE35D9}" destId="{66BAECD0-1B19-4614-A63E-8F8349C3880C}" srcOrd="1" destOrd="0"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0B5DC0D9-ABB2-43D4-BEED-CA20595EF5DB}" srcId="{9C11154E-3880-48BE-9A2D-88510D056B87}" destId="{47AEB058-347C-4468-9F79-54AEC00BC39C}" srcOrd="3" destOrd="0" parTransId="{70B52408-7884-4282-8583-3106082EA6A5}" sibTransId="{11A7A30B-61FF-47EF-A94E-33B650FE1A92}"/>
    <dgm:cxn modelId="{46F44472-C73B-4DBE-B467-00D003A044D5}" type="presOf" srcId="{47AEB058-347C-4468-9F79-54AEC00BC39C}" destId="{2FD6C41A-052B-4494-9494-CD3A100AFD44}" srcOrd="0" destOrd="0" presId="urn:microsoft.com/office/officeart/2005/8/layout/hProcess6"/>
    <dgm:cxn modelId="{DEB74715-A4B4-4390-AF84-3F0827411AA3}" srcId="{9C11154E-3880-48BE-9A2D-88510D056B87}" destId="{226F9946-960B-4033-90D6-97F0609EE156}" srcOrd="0" destOrd="0" parTransId="{A6109B30-8A9C-408C-B196-D7E2F35B487B}" sibTransId="{7819F50A-2212-429B-97C8-C45753F5E5D8}"/>
    <dgm:cxn modelId="{F71A43D3-4100-4E29-BFD9-A0A378A68DA5}" type="presOf" srcId="{C0ACFBA4-E252-4A8D-8830-B7D0D7143F01}" destId="{23FA8FE5-9C10-4117-BA34-93A69ADC019E}" srcOrd="0" destOrd="0" presId="urn:microsoft.com/office/officeart/2005/8/layout/hProcess6"/>
    <dgm:cxn modelId="{126F3426-18D3-43EB-B27A-FBA19A85B8A7}" type="presOf" srcId="{82B34398-0959-4589-8C2A-8F2B19DF567E}" destId="{3191037E-2202-4066-8014-E2FAA15AF9DB}" srcOrd="1" destOrd="0" presId="urn:microsoft.com/office/officeart/2005/8/layout/hProcess6"/>
    <dgm:cxn modelId="{1C4E2119-BBBF-4D08-878F-959A062FD5B3}" type="presOf" srcId="{F9E877DB-A968-4EC9-A843-F201DDC66729}" destId="{654907AC-5C2D-48C5-B57F-C7CFCA33DBF2}" srcOrd="0" destOrd="1"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42D53FFA-6D83-4366-A50E-7F60495BAAAB}" type="presOf" srcId="{EC95F96F-8BBB-4DD3-9A64-8885054B5534}" destId="{2C59A69D-9D4F-4A2A-B0AA-20E5C53D2C16}" srcOrd="0" destOrd="0" presId="urn:microsoft.com/office/officeart/2005/8/layout/hProcess6"/>
    <dgm:cxn modelId="{FA788038-7CF8-430C-9CA9-4DCC48182D17}" srcId="{9C11154E-3880-48BE-9A2D-88510D056B87}" destId="{EC95F96F-8BBB-4DD3-9A64-8885054B5534}" srcOrd="2" destOrd="0" parTransId="{FC29B119-136F-4313-8F6B-ED59922D5305}" sibTransId="{7F5EEB39-DFC7-4418-886C-EDD51A3C3638}"/>
    <dgm:cxn modelId="{496038D8-3515-4561-9441-4162BF416C27}" srcId="{226F9946-960B-4033-90D6-97F0609EE156}" destId="{3F60DDEE-99E3-48DD-B8BE-DDEC75D376AF}" srcOrd="0" destOrd="0" parTransId="{2E870612-266F-4930-9C12-BF61A76998D7}" sibTransId="{7CC3A2DA-C0CD-41C6-8C87-AACB8ECCA15C}"/>
    <dgm:cxn modelId="{CA02FC43-84D9-4DF7-9457-BEBA737FE068}" srcId="{47AEB058-347C-4468-9F79-54AEC00BC39C}" destId="{CA4211C9-712D-4A12-A292-9CD333EE35D9}" srcOrd="0" destOrd="0" parTransId="{B5240DCC-3FCD-4104-9C1C-F1D4FBA52CF6}" sibTransId="{4F2247EB-7BF1-46EC-BCA2-2429761A30C8}"/>
    <dgm:cxn modelId="{B63569E5-0C9C-4424-84D0-BE5B4058E5DF}" type="presOf" srcId="{F9E877DB-A968-4EC9-A843-F201DDC66729}" destId="{66BAECD0-1B19-4614-A63E-8F8349C3880C}" srcOrd="1" destOrd="1" presId="urn:microsoft.com/office/officeart/2005/8/layout/hProcess6"/>
    <dgm:cxn modelId="{541800DC-68D6-4EA8-9B9D-A1D9DD335EBE}" type="presOf" srcId="{226F9946-960B-4033-90D6-97F0609EE156}" destId="{1E98E036-F613-4336-BB0F-F246F9A5E6EE}" srcOrd="0" destOrd="0" presId="urn:microsoft.com/office/officeart/2005/8/layout/hProcess6"/>
    <dgm:cxn modelId="{8D38604C-5E3D-497F-AABA-FD8780EF2FC0}" type="presOf" srcId="{9C11154E-3880-48BE-9A2D-88510D056B87}" destId="{49FF35CD-1CFD-4367-8BF8-34DFD8CB4A81}" srcOrd="0" destOrd="0" presId="urn:microsoft.com/office/officeart/2005/8/layout/hProcess6"/>
    <dgm:cxn modelId="{11A3E70B-F128-4570-BB36-4F232F5DB2E8}" srcId="{EFC7CD4B-FA74-4553-91D2-3F35AC007F75}" destId="{82B34398-0959-4589-8C2A-8F2B19DF567E}" srcOrd="0" destOrd="0" parTransId="{93D6CB73-F7EE-4A0D-8B30-F44BD551F2FD}" sibTransId="{26824F75-DC3F-4FB9-A373-100E05EAD7EE}"/>
    <dgm:cxn modelId="{758BED3F-7DA8-4D64-8823-82044F815592}" type="presOf" srcId="{C0ACFBA4-E252-4A8D-8830-B7D0D7143F01}" destId="{C14C9202-D9D8-4E32-A143-21FF6F578574}" srcOrd="1" destOrd="0" presId="urn:microsoft.com/office/officeart/2005/8/layout/hProcess6"/>
    <dgm:cxn modelId="{FD56BAD0-62DF-404E-94F2-7596EEB3B98C}" srcId="{EC95F96F-8BBB-4DD3-9A64-8885054B5534}" destId="{C0ACFBA4-E252-4A8D-8830-B7D0D7143F01}" srcOrd="0" destOrd="0" parTransId="{CA439AB6-8930-4A03-862A-1B3BA8A3FF0D}" sibTransId="{8A329213-E76E-434B-8C9D-C6F3B54B68B9}"/>
    <dgm:cxn modelId="{6D8B9FC0-86F9-45A3-AFB3-0F44A6B670AB}" srcId="{47AEB058-347C-4468-9F79-54AEC00BC39C}" destId="{F9E877DB-A968-4EC9-A843-F201DDC66729}" srcOrd="1" destOrd="0" parTransId="{827C6C6C-EF99-4CB0-9A5A-2A2DBAF9BAAF}" sibTransId="{59EDE4C2-C7C3-4933-B469-818E6028798A}"/>
    <dgm:cxn modelId="{91175006-C94F-4CDF-BDA5-7751C6A2D040}" type="presOf" srcId="{CA4211C9-712D-4A12-A292-9CD333EE35D9}" destId="{654907AC-5C2D-48C5-B57F-C7CFCA33DBF2}" srcOrd="0" destOrd="0" presId="urn:microsoft.com/office/officeart/2005/8/layout/hProcess6"/>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8E68092F-2C6C-46C5-9DD7-B07F0573E6CE}" type="presParOf" srcId="{49FF35CD-1CFD-4367-8BF8-34DFD8CB4A81}" destId="{B8871572-FD14-450E-9127-D3DA9A5CAAD3}" srcOrd="6" destOrd="0" presId="urn:microsoft.com/office/officeart/2005/8/layout/hProcess6"/>
    <dgm:cxn modelId="{8D4D05DD-FE12-4C7A-8649-0D72E034AF37}" type="presParOf" srcId="{B8871572-FD14-450E-9127-D3DA9A5CAAD3}" destId="{D8C8A8D9-57C8-4C1E-89A7-BB2C1435A688}" srcOrd="0" destOrd="0" presId="urn:microsoft.com/office/officeart/2005/8/layout/hProcess6"/>
    <dgm:cxn modelId="{2B30713B-547F-43AC-B50F-283D2C66F2AA}" type="presParOf" srcId="{B8871572-FD14-450E-9127-D3DA9A5CAAD3}" destId="{654907AC-5C2D-48C5-B57F-C7CFCA33DBF2}" srcOrd="1" destOrd="0" presId="urn:microsoft.com/office/officeart/2005/8/layout/hProcess6"/>
    <dgm:cxn modelId="{A53652A2-1DB2-401A-B3A8-4590D7D4102C}" type="presParOf" srcId="{B8871572-FD14-450E-9127-D3DA9A5CAAD3}" destId="{66BAECD0-1B19-4614-A63E-8F8349C3880C}" srcOrd="2" destOrd="0" presId="urn:microsoft.com/office/officeart/2005/8/layout/hProcess6"/>
    <dgm:cxn modelId="{4F5E18EB-285F-4494-BC5B-8A71008D28F0}" type="presParOf" srcId="{B8871572-FD14-450E-9127-D3DA9A5CAAD3}" destId="{2FD6C41A-052B-4494-9494-CD3A100AFD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5" qsCatId="simple" csTypeId="urn:microsoft.com/office/officeart/2005/8/colors/accent2_2" csCatId="accent2" phldr="1"/>
      <dgm:spPr/>
      <dgm:t>
        <a:bodyPr/>
        <a:lstStyle/>
        <a:p>
          <a:endParaRPr lang="en-US"/>
        </a:p>
      </dgm:t>
    </dgm:pt>
    <dgm:pt modelId="{226F9946-960B-4033-90D6-97F0609EE156}">
      <dgm:prSet phldrT="[Text]" custT="1"/>
      <dgm:spPr/>
      <dgm:t>
        <a:bodyPr/>
        <a:lstStyle/>
        <a:p>
          <a:r>
            <a:rPr lang="en-US" sz="1600" b="1" dirty="0" smtClean="0"/>
            <a:t>FPL</a:t>
          </a:r>
          <a:endParaRPr lang="en-US" sz="1600" b="1" dirty="0"/>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dgm:t>
        <a:bodyPr/>
        <a:lstStyle/>
        <a:p>
          <a:r>
            <a:rPr lang="en-US" dirty="0" smtClean="0"/>
            <a:t>164%</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dgm:t>
        <a:bodyPr/>
        <a:lstStyle/>
        <a:p>
          <a:r>
            <a:rPr lang="en-US" sz="1400" b="1" dirty="0" smtClean="0"/>
            <a:t>Sliding Fee Scale</a:t>
          </a:r>
          <a:endParaRPr lang="en-US" sz="14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dgm:t>
        <a:bodyPr/>
        <a:lstStyle/>
        <a:p>
          <a:r>
            <a:rPr lang="en-US" dirty="0" smtClean="0"/>
            <a:t>Level 3</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dgm:t>
        <a:bodyPr/>
        <a:lstStyle/>
        <a:p>
          <a:r>
            <a:rPr lang="en-US" sz="1400" b="1" dirty="0" smtClean="0"/>
            <a:t>Cap On Charges</a:t>
          </a:r>
          <a:endParaRPr lang="en-US" sz="1400" b="1" dirty="0"/>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47AEB058-347C-4468-9F79-54AEC00BC39C}">
      <dgm:prSet phldrT="[Text]" custT="1"/>
      <dgm:spPr/>
      <dgm:t>
        <a:bodyPr/>
        <a:lstStyle/>
        <a:p>
          <a:r>
            <a:rPr lang="en-US" sz="1400" b="1" dirty="0" smtClean="0"/>
            <a:t>Patient Responsibility </a:t>
          </a:r>
          <a:endParaRPr lang="en-US" sz="1400" b="1" dirty="0"/>
        </a:p>
      </dgm:t>
    </dgm:pt>
    <dgm:pt modelId="{70B52408-7884-4282-8583-3106082EA6A5}" type="parTrans" cxnId="{0B5DC0D9-ABB2-43D4-BEED-CA20595EF5DB}">
      <dgm:prSet/>
      <dgm:spPr/>
      <dgm:t>
        <a:bodyPr/>
        <a:lstStyle/>
        <a:p>
          <a:endParaRPr lang="en-US"/>
        </a:p>
      </dgm:t>
    </dgm:pt>
    <dgm:pt modelId="{11A7A30B-61FF-47EF-A94E-33B650FE1A92}" type="sibTrans" cxnId="{0B5DC0D9-ABB2-43D4-BEED-CA20595EF5DB}">
      <dgm:prSet/>
      <dgm:spPr/>
      <dgm:t>
        <a:bodyPr/>
        <a:lstStyle/>
        <a:p>
          <a:endParaRPr lang="en-US"/>
        </a:p>
      </dgm:t>
    </dgm:pt>
    <dgm:pt modelId="{C0ACFBA4-E252-4A8D-8830-B7D0D7143F01}">
      <dgm:prSet phldrT="[Text]"/>
      <dgm:spPr/>
      <dgm:t>
        <a:bodyPr/>
        <a:lstStyle/>
        <a:p>
          <a:r>
            <a:rPr lang="en-US" dirty="0" smtClean="0"/>
            <a:t> $999</a:t>
          </a:r>
          <a:endParaRPr lang="en-US"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CA4211C9-712D-4A12-A292-9CD333EE35D9}">
      <dgm:prSet phldrT="[Text]"/>
      <dgm:spPr/>
      <dgm:t>
        <a:bodyPr/>
        <a:lstStyle/>
        <a:p>
          <a:r>
            <a:rPr lang="en-US" dirty="0" smtClean="0"/>
            <a:t>40%</a:t>
          </a:r>
          <a:endParaRPr lang="en-US" dirty="0"/>
        </a:p>
      </dgm:t>
    </dgm:pt>
    <dgm:pt modelId="{B5240DCC-3FCD-4104-9C1C-F1D4FBA52CF6}" type="parTrans" cxnId="{CA02FC43-84D9-4DF7-9457-BEBA737FE068}">
      <dgm:prSet/>
      <dgm:spPr/>
      <dgm:t>
        <a:bodyPr/>
        <a:lstStyle/>
        <a:p>
          <a:endParaRPr lang="en-US"/>
        </a:p>
      </dgm:t>
    </dgm:pt>
    <dgm:pt modelId="{4F2247EB-7BF1-46EC-BCA2-2429761A30C8}" type="sibTrans" cxnId="{CA02FC43-84D9-4DF7-9457-BEBA737FE068}">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custLinFactNeighborX="-27349" custLinFactNeighborY="1158">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16911" custScaleY="122902" custLinFactNeighborX="-67470" custLinFactNeighborY="-5209">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13414" custLinFactNeighborY="1158">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32174" custScaleY="130950" custLinFactNeighborX="-46984" custLinFactNeighborY="2024">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1403" custLinFactNeighborY="1158">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31119" custScaleY="121939" custLinFactNeighborX="-22440" custLinFactNeighborY="2024">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B8871572-FD14-450E-9127-D3DA9A5CAAD3}" type="pres">
      <dgm:prSet presAssocID="{47AEB058-347C-4468-9F79-54AEC00BC39C}" presName="compNode" presStyleCnt="0"/>
      <dgm:spPr/>
    </dgm:pt>
    <dgm:pt modelId="{D8C8A8D9-57C8-4C1E-89A7-BB2C1435A688}" type="pres">
      <dgm:prSet presAssocID="{47AEB058-347C-4468-9F79-54AEC00BC39C}" presName="noGeometry" presStyleCnt="0"/>
      <dgm:spPr/>
    </dgm:pt>
    <dgm:pt modelId="{654907AC-5C2D-48C5-B57F-C7CFCA33DBF2}" type="pres">
      <dgm:prSet presAssocID="{47AEB058-347C-4468-9F79-54AEC00BC39C}" presName="childTextVisible" presStyleLbl="bgAccFollowNode1" presStyleIdx="3" presStyleCnt="4" custLinFactNeighborX="15866" custLinFactNeighborY="1158">
        <dgm:presLayoutVars>
          <dgm:bulletEnabled val="1"/>
        </dgm:presLayoutVars>
      </dgm:prSet>
      <dgm:spPr/>
      <dgm:t>
        <a:bodyPr/>
        <a:lstStyle/>
        <a:p>
          <a:endParaRPr lang="en-US"/>
        </a:p>
      </dgm:t>
    </dgm:pt>
    <dgm:pt modelId="{66BAECD0-1B19-4614-A63E-8F8349C3880C}" type="pres">
      <dgm:prSet presAssocID="{47AEB058-347C-4468-9F79-54AEC00BC39C}" presName="childTextHidden" presStyleLbl="bgAccFollowNode1" presStyleIdx="3" presStyleCnt="4"/>
      <dgm:spPr/>
      <dgm:t>
        <a:bodyPr/>
        <a:lstStyle/>
        <a:p>
          <a:endParaRPr lang="en-US"/>
        </a:p>
      </dgm:t>
    </dgm:pt>
    <dgm:pt modelId="{2FD6C41A-052B-4494-9494-CD3A100AFD44}" type="pres">
      <dgm:prSet presAssocID="{47AEB058-347C-4468-9F79-54AEC00BC39C}" presName="parentText" presStyleLbl="node1" presStyleIdx="3" presStyleCnt="4" custScaleX="163293" custScaleY="132923" custLinFactNeighborX="-1703" custLinFactNeighborY="-1703">
        <dgm:presLayoutVars>
          <dgm:chMax val="1"/>
          <dgm:bulletEnabled val="1"/>
        </dgm:presLayoutVars>
      </dgm:prSet>
      <dgm:spPr/>
      <dgm:t>
        <a:bodyPr/>
        <a:lstStyle/>
        <a:p>
          <a:endParaRPr lang="en-US"/>
        </a:p>
      </dgm:t>
    </dgm:pt>
  </dgm:ptLst>
  <dgm:cxnLst>
    <dgm:cxn modelId="{FA788038-7CF8-430C-9CA9-4DCC48182D17}" srcId="{9C11154E-3880-48BE-9A2D-88510D056B87}" destId="{EC95F96F-8BBB-4DD3-9A64-8885054B5534}" srcOrd="2" destOrd="0" parTransId="{FC29B119-136F-4313-8F6B-ED59922D5305}" sibTransId="{7F5EEB39-DFC7-4418-886C-EDD51A3C3638}"/>
    <dgm:cxn modelId="{FD56BAD0-62DF-404E-94F2-7596EEB3B98C}" srcId="{EC95F96F-8BBB-4DD3-9A64-8885054B5534}" destId="{C0ACFBA4-E252-4A8D-8830-B7D0D7143F01}" srcOrd="0" destOrd="0" parTransId="{CA439AB6-8930-4A03-862A-1B3BA8A3FF0D}" sibTransId="{8A329213-E76E-434B-8C9D-C6F3B54B68B9}"/>
    <dgm:cxn modelId="{46F44472-C73B-4DBE-B467-00D003A044D5}" type="presOf" srcId="{47AEB058-347C-4468-9F79-54AEC00BC39C}" destId="{2FD6C41A-052B-4494-9494-CD3A100AFD44}" srcOrd="0" destOrd="0"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F71A43D3-4100-4E29-BFD9-A0A378A68DA5}" type="presOf" srcId="{C0ACFBA4-E252-4A8D-8830-B7D0D7143F01}" destId="{23FA8FE5-9C10-4117-BA34-93A69ADC019E}" srcOrd="0" destOrd="0" presId="urn:microsoft.com/office/officeart/2005/8/layout/hProcess6"/>
    <dgm:cxn modelId="{8D38604C-5E3D-497F-AABA-FD8780EF2FC0}" type="presOf" srcId="{9C11154E-3880-48BE-9A2D-88510D056B87}" destId="{49FF35CD-1CFD-4367-8BF8-34DFD8CB4A81}" srcOrd="0" destOrd="0"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E3DB1F75-4A86-44E7-B4FE-70903E7FD344}" type="presOf" srcId="{CA4211C9-712D-4A12-A292-9CD333EE35D9}" destId="{66BAECD0-1B19-4614-A63E-8F8349C3880C}" srcOrd="1" destOrd="0" presId="urn:microsoft.com/office/officeart/2005/8/layout/hProcess6"/>
    <dgm:cxn modelId="{42D53FFA-6D83-4366-A50E-7F60495BAAAB}" type="presOf" srcId="{EC95F96F-8BBB-4DD3-9A64-8885054B5534}" destId="{2C59A69D-9D4F-4A2A-B0AA-20E5C53D2C16}" srcOrd="0" destOrd="0" presId="urn:microsoft.com/office/officeart/2005/8/layout/hProcess6"/>
    <dgm:cxn modelId="{126F3426-18D3-43EB-B27A-FBA19A85B8A7}" type="presOf" srcId="{82B34398-0959-4589-8C2A-8F2B19DF567E}" destId="{3191037E-2202-4066-8014-E2FAA15AF9DB}" srcOrd="1" destOrd="0" presId="urn:microsoft.com/office/officeart/2005/8/layout/hProcess6"/>
    <dgm:cxn modelId="{CA02FC43-84D9-4DF7-9457-BEBA737FE068}" srcId="{47AEB058-347C-4468-9F79-54AEC00BC39C}" destId="{CA4211C9-712D-4A12-A292-9CD333EE35D9}" srcOrd="0" destOrd="0" parTransId="{B5240DCC-3FCD-4104-9C1C-F1D4FBA52CF6}" sibTransId="{4F2247EB-7BF1-46EC-BCA2-2429761A30C8}"/>
    <dgm:cxn modelId="{030EC958-3897-4B2B-BC9F-295748A556D1}" type="presOf" srcId="{3F60DDEE-99E3-48DD-B8BE-DDEC75D376AF}" destId="{B65EA978-3044-4117-8DC9-539C8CFB2A16}" srcOrd="1" destOrd="0"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11A3E70B-F128-4570-BB36-4F232F5DB2E8}" srcId="{EFC7CD4B-FA74-4553-91D2-3F35AC007F75}" destId="{82B34398-0959-4589-8C2A-8F2B19DF567E}" srcOrd="0" destOrd="0" parTransId="{93D6CB73-F7EE-4A0D-8B30-F44BD551F2FD}" sibTransId="{26824F75-DC3F-4FB9-A373-100E05EAD7EE}"/>
    <dgm:cxn modelId="{F0B782B6-D878-4BCF-AD1E-DD3DCE01CE0F}" type="presOf" srcId="{82B34398-0959-4589-8C2A-8F2B19DF567E}" destId="{D1DB4835-9BA2-42A9-BB6B-8741875F05C8}" srcOrd="0" destOrd="0" presId="urn:microsoft.com/office/officeart/2005/8/layout/hProcess6"/>
    <dgm:cxn modelId="{91175006-C94F-4CDF-BDA5-7751C6A2D040}" type="presOf" srcId="{CA4211C9-712D-4A12-A292-9CD333EE35D9}" destId="{654907AC-5C2D-48C5-B57F-C7CFCA33DBF2}" srcOrd="0" destOrd="0" presId="urn:microsoft.com/office/officeart/2005/8/layout/hProcess6"/>
    <dgm:cxn modelId="{758BED3F-7DA8-4D64-8823-82044F815592}" type="presOf" srcId="{C0ACFBA4-E252-4A8D-8830-B7D0D7143F01}" destId="{C14C9202-D9D8-4E32-A143-21FF6F578574}" srcOrd="1" destOrd="0" presId="urn:microsoft.com/office/officeart/2005/8/layout/hProcess6"/>
    <dgm:cxn modelId="{541800DC-68D6-4EA8-9B9D-A1D9DD335EBE}" type="presOf" srcId="{226F9946-960B-4033-90D6-97F0609EE156}" destId="{1E98E036-F613-4336-BB0F-F246F9A5E6EE}" srcOrd="0" destOrd="0" presId="urn:microsoft.com/office/officeart/2005/8/layout/hProcess6"/>
    <dgm:cxn modelId="{0B5DC0D9-ABB2-43D4-BEED-CA20595EF5DB}" srcId="{9C11154E-3880-48BE-9A2D-88510D056B87}" destId="{47AEB058-347C-4468-9F79-54AEC00BC39C}" srcOrd="3" destOrd="0" parTransId="{70B52408-7884-4282-8583-3106082EA6A5}" sibTransId="{11A7A30B-61FF-47EF-A94E-33B650FE1A92}"/>
    <dgm:cxn modelId="{496038D8-3515-4561-9441-4162BF416C27}" srcId="{226F9946-960B-4033-90D6-97F0609EE156}" destId="{3F60DDEE-99E3-48DD-B8BE-DDEC75D376AF}" srcOrd="0" destOrd="0" parTransId="{2E870612-266F-4930-9C12-BF61A76998D7}" sibTransId="{7CC3A2DA-C0CD-41C6-8C87-AACB8ECCA15C}"/>
    <dgm:cxn modelId="{DEB74715-A4B4-4390-AF84-3F0827411AA3}" srcId="{9C11154E-3880-48BE-9A2D-88510D056B87}" destId="{226F9946-960B-4033-90D6-97F0609EE156}" srcOrd="0" destOrd="0" parTransId="{A6109B30-8A9C-408C-B196-D7E2F35B487B}" sibTransId="{7819F50A-2212-429B-97C8-C45753F5E5D8}"/>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8E68092F-2C6C-46C5-9DD7-B07F0573E6CE}" type="presParOf" srcId="{49FF35CD-1CFD-4367-8BF8-34DFD8CB4A81}" destId="{B8871572-FD14-450E-9127-D3DA9A5CAAD3}" srcOrd="6" destOrd="0" presId="urn:microsoft.com/office/officeart/2005/8/layout/hProcess6"/>
    <dgm:cxn modelId="{8D4D05DD-FE12-4C7A-8649-0D72E034AF37}" type="presParOf" srcId="{B8871572-FD14-450E-9127-D3DA9A5CAAD3}" destId="{D8C8A8D9-57C8-4C1E-89A7-BB2C1435A688}" srcOrd="0" destOrd="0" presId="urn:microsoft.com/office/officeart/2005/8/layout/hProcess6"/>
    <dgm:cxn modelId="{2B30713B-547F-43AC-B50F-283D2C66F2AA}" type="presParOf" srcId="{B8871572-FD14-450E-9127-D3DA9A5CAAD3}" destId="{654907AC-5C2D-48C5-B57F-C7CFCA33DBF2}" srcOrd="1" destOrd="0" presId="urn:microsoft.com/office/officeart/2005/8/layout/hProcess6"/>
    <dgm:cxn modelId="{A53652A2-1DB2-401A-B3A8-4590D7D4102C}" type="presParOf" srcId="{B8871572-FD14-450E-9127-D3DA9A5CAAD3}" destId="{66BAECD0-1B19-4614-A63E-8F8349C3880C}" srcOrd="2" destOrd="0" presId="urn:microsoft.com/office/officeart/2005/8/layout/hProcess6"/>
    <dgm:cxn modelId="{4F5E18EB-285F-4494-BC5B-8A71008D28F0}" type="presParOf" srcId="{B8871572-FD14-450E-9127-D3DA9A5CAAD3}" destId="{2FD6C41A-052B-4494-9494-CD3A100AFD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5" qsCatId="simple" csTypeId="urn:microsoft.com/office/officeart/2005/8/colors/accent2_2" csCatId="accent2" phldr="1"/>
      <dgm:spPr/>
      <dgm:t>
        <a:bodyPr/>
        <a:lstStyle/>
        <a:p>
          <a:endParaRPr lang="en-US"/>
        </a:p>
      </dgm:t>
    </dgm:pt>
    <dgm:pt modelId="{226F9946-960B-4033-90D6-97F0609EE156}">
      <dgm:prSet phldrT="[Text]" custT="1"/>
      <dgm:spPr/>
      <dgm:t>
        <a:bodyPr/>
        <a:lstStyle/>
        <a:p>
          <a:r>
            <a:rPr lang="en-US" sz="1600" b="1" dirty="0" smtClean="0"/>
            <a:t>FPL</a:t>
          </a:r>
          <a:endParaRPr lang="en-US" sz="1600" b="1" dirty="0"/>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dgm:t>
        <a:bodyPr/>
        <a:lstStyle/>
        <a:p>
          <a:r>
            <a:rPr lang="en-US" dirty="0" smtClean="0"/>
            <a:t>1217%</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dgm:t>
        <a:bodyPr/>
        <a:lstStyle/>
        <a:p>
          <a:r>
            <a:rPr lang="en-US" sz="1400" b="1" dirty="0" smtClean="0"/>
            <a:t>Sliding Fee Scale</a:t>
          </a:r>
          <a:endParaRPr lang="en-US" sz="14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dgm:t>
        <a:bodyPr/>
        <a:lstStyle/>
        <a:p>
          <a:r>
            <a:rPr lang="en-US" dirty="0" smtClean="0"/>
            <a:t>Level 6</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dgm:t>
        <a:bodyPr/>
        <a:lstStyle/>
        <a:p>
          <a:r>
            <a:rPr lang="en-US" sz="1400" b="1" dirty="0" smtClean="0"/>
            <a:t>Cap On Charges</a:t>
          </a:r>
          <a:endParaRPr lang="en-US" sz="1400" b="1" dirty="0"/>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47AEB058-347C-4468-9F79-54AEC00BC39C}">
      <dgm:prSet phldrT="[Text]" custT="1"/>
      <dgm:spPr/>
      <dgm:t>
        <a:bodyPr/>
        <a:lstStyle/>
        <a:p>
          <a:r>
            <a:rPr lang="en-US" sz="1400" b="1" dirty="0" smtClean="0"/>
            <a:t>Patient Responsibility </a:t>
          </a:r>
          <a:endParaRPr lang="en-US" sz="1400" b="1" dirty="0"/>
        </a:p>
      </dgm:t>
    </dgm:pt>
    <dgm:pt modelId="{70B52408-7884-4282-8583-3106082EA6A5}" type="parTrans" cxnId="{0B5DC0D9-ABB2-43D4-BEED-CA20595EF5DB}">
      <dgm:prSet/>
      <dgm:spPr/>
      <dgm:t>
        <a:bodyPr/>
        <a:lstStyle/>
        <a:p>
          <a:endParaRPr lang="en-US"/>
        </a:p>
      </dgm:t>
    </dgm:pt>
    <dgm:pt modelId="{11A7A30B-61FF-47EF-A94E-33B650FE1A92}" type="sibTrans" cxnId="{0B5DC0D9-ABB2-43D4-BEED-CA20595EF5DB}">
      <dgm:prSet/>
      <dgm:spPr/>
      <dgm:t>
        <a:bodyPr/>
        <a:lstStyle/>
        <a:p>
          <a:endParaRPr lang="en-US"/>
        </a:p>
      </dgm:t>
    </dgm:pt>
    <dgm:pt modelId="{C0ACFBA4-E252-4A8D-8830-B7D0D7143F01}">
      <dgm:prSet phldrT="[Text]"/>
      <dgm:spPr/>
      <dgm:t>
        <a:bodyPr/>
        <a:lstStyle/>
        <a:p>
          <a:r>
            <a:rPr lang="en-US" dirty="0" smtClean="0"/>
            <a:t>$14,800</a:t>
          </a:r>
          <a:endParaRPr lang="en-US"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CA4211C9-712D-4A12-A292-9CD333EE35D9}">
      <dgm:prSet phldrT="[Text]"/>
      <dgm:spPr/>
      <dgm:t>
        <a:bodyPr/>
        <a:lstStyle/>
        <a:p>
          <a:r>
            <a:rPr lang="en-US" dirty="0" smtClean="0"/>
            <a:t>   100%</a:t>
          </a:r>
          <a:endParaRPr lang="en-US" dirty="0"/>
        </a:p>
      </dgm:t>
    </dgm:pt>
    <dgm:pt modelId="{B5240DCC-3FCD-4104-9C1C-F1D4FBA52CF6}" type="parTrans" cxnId="{CA02FC43-84D9-4DF7-9457-BEBA737FE068}">
      <dgm:prSet/>
      <dgm:spPr/>
      <dgm:t>
        <a:bodyPr/>
        <a:lstStyle/>
        <a:p>
          <a:endParaRPr lang="en-US"/>
        </a:p>
      </dgm:t>
    </dgm:pt>
    <dgm:pt modelId="{4F2247EB-7BF1-46EC-BCA2-2429761A30C8}" type="sibTrans" cxnId="{CA02FC43-84D9-4DF7-9457-BEBA737FE068}">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16911" custScaleY="122902" custLinFactNeighborX="-9384" custLinFactNeighborY="-1703">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916">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32174" custScaleY="130950" custLinFactNeighborX="-6717" custLinFactNeighborY="0">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6412" custLinFactNeighborY="699">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31119" custScaleY="121939" custLinFactNeighborX="1001" custLinFactNeighborY="1221">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B8871572-FD14-450E-9127-D3DA9A5CAAD3}" type="pres">
      <dgm:prSet presAssocID="{47AEB058-347C-4468-9F79-54AEC00BC39C}" presName="compNode" presStyleCnt="0"/>
      <dgm:spPr/>
    </dgm:pt>
    <dgm:pt modelId="{D8C8A8D9-57C8-4C1E-89A7-BB2C1435A688}" type="pres">
      <dgm:prSet presAssocID="{47AEB058-347C-4468-9F79-54AEC00BC39C}" presName="noGeometry" presStyleCnt="0"/>
      <dgm:spPr/>
    </dgm:pt>
    <dgm:pt modelId="{654907AC-5C2D-48C5-B57F-C7CFCA33DBF2}" type="pres">
      <dgm:prSet presAssocID="{47AEB058-347C-4468-9F79-54AEC00BC39C}" presName="childTextVisible" presStyleLbl="bgAccFollowNode1" presStyleIdx="3" presStyleCnt="4" custLinFactNeighborX="8854">
        <dgm:presLayoutVars>
          <dgm:bulletEnabled val="1"/>
        </dgm:presLayoutVars>
      </dgm:prSet>
      <dgm:spPr/>
      <dgm:t>
        <a:bodyPr/>
        <a:lstStyle/>
        <a:p>
          <a:endParaRPr lang="en-US"/>
        </a:p>
      </dgm:t>
    </dgm:pt>
    <dgm:pt modelId="{66BAECD0-1B19-4614-A63E-8F8349C3880C}" type="pres">
      <dgm:prSet presAssocID="{47AEB058-347C-4468-9F79-54AEC00BC39C}" presName="childTextHidden" presStyleLbl="bgAccFollowNode1" presStyleIdx="3" presStyleCnt="4"/>
      <dgm:spPr/>
      <dgm:t>
        <a:bodyPr/>
        <a:lstStyle/>
        <a:p>
          <a:endParaRPr lang="en-US"/>
        </a:p>
      </dgm:t>
    </dgm:pt>
    <dgm:pt modelId="{2FD6C41A-052B-4494-9494-CD3A100AFD44}" type="pres">
      <dgm:prSet presAssocID="{47AEB058-347C-4468-9F79-54AEC00BC39C}" presName="parentText" presStyleLbl="node1" presStyleIdx="3" presStyleCnt="4" custScaleX="151121" custScaleY="134356" custLinFactNeighborX="13468" custLinFactNeighborY="-1703">
        <dgm:presLayoutVars>
          <dgm:chMax val="1"/>
          <dgm:bulletEnabled val="1"/>
        </dgm:presLayoutVars>
      </dgm:prSet>
      <dgm:spPr/>
      <dgm:t>
        <a:bodyPr/>
        <a:lstStyle/>
        <a:p>
          <a:endParaRPr lang="en-US"/>
        </a:p>
      </dgm:t>
    </dgm:pt>
  </dgm:ptLst>
  <dgm:cxnLst>
    <dgm:cxn modelId="{FA788038-7CF8-430C-9CA9-4DCC48182D17}" srcId="{9C11154E-3880-48BE-9A2D-88510D056B87}" destId="{EC95F96F-8BBB-4DD3-9A64-8885054B5534}" srcOrd="2" destOrd="0" parTransId="{FC29B119-136F-4313-8F6B-ED59922D5305}" sibTransId="{7F5EEB39-DFC7-4418-886C-EDD51A3C3638}"/>
    <dgm:cxn modelId="{FD56BAD0-62DF-404E-94F2-7596EEB3B98C}" srcId="{EC95F96F-8BBB-4DD3-9A64-8885054B5534}" destId="{C0ACFBA4-E252-4A8D-8830-B7D0D7143F01}" srcOrd="0" destOrd="0" parTransId="{CA439AB6-8930-4A03-862A-1B3BA8A3FF0D}" sibTransId="{8A329213-E76E-434B-8C9D-C6F3B54B68B9}"/>
    <dgm:cxn modelId="{46F44472-C73B-4DBE-B467-00D003A044D5}" type="presOf" srcId="{47AEB058-347C-4468-9F79-54AEC00BC39C}" destId="{2FD6C41A-052B-4494-9494-CD3A100AFD44}" srcOrd="0" destOrd="0"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F71A43D3-4100-4E29-BFD9-A0A378A68DA5}" type="presOf" srcId="{C0ACFBA4-E252-4A8D-8830-B7D0D7143F01}" destId="{23FA8FE5-9C10-4117-BA34-93A69ADC019E}" srcOrd="0" destOrd="0" presId="urn:microsoft.com/office/officeart/2005/8/layout/hProcess6"/>
    <dgm:cxn modelId="{8D38604C-5E3D-497F-AABA-FD8780EF2FC0}" type="presOf" srcId="{9C11154E-3880-48BE-9A2D-88510D056B87}" destId="{49FF35CD-1CFD-4367-8BF8-34DFD8CB4A81}" srcOrd="0" destOrd="0"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E3DB1F75-4A86-44E7-B4FE-70903E7FD344}" type="presOf" srcId="{CA4211C9-712D-4A12-A292-9CD333EE35D9}" destId="{66BAECD0-1B19-4614-A63E-8F8349C3880C}" srcOrd="1" destOrd="0" presId="urn:microsoft.com/office/officeart/2005/8/layout/hProcess6"/>
    <dgm:cxn modelId="{42D53FFA-6D83-4366-A50E-7F60495BAAAB}" type="presOf" srcId="{EC95F96F-8BBB-4DD3-9A64-8885054B5534}" destId="{2C59A69D-9D4F-4A2A-B0AA-20E5C53D2C16}" srcOrd="0" destOrd="0" presId="urn:microsoft.com/office/officeart/2005/8/layout/hProcess6"/>
    <dgm:cxn modelId="{126F3426-18D3-43EB-B27A-FBA19A85B8A7}" type="presOf" srcId="{82B34398-0959-4589-8C2A-8F2B19DF567E}" destId="{3191037E-2202-4066-8014-E2FAA15AF9DB}" srcOrd="1" destOrd="0" presId="urn:microsoft.com/office/officeart/2005/8/layout/hProcess6"/>
    <dgm:cxn modelId="{CA02FC43-84D9-4DF7-9457-BEBA737FE068}" srcId="{47AEB058-347C-4468-9F79-54AEC00BC39C}" destId="{CA4211C9-712D-4A12-A292-9CD333EE35D9}" srcOrd="0" destOrd="0" parTransId="{B5240DCC-3FCD-4104-9C1C-F1D4FBA52CF6}" sibTransId="{4F2247EB-7BF1-46EC-BCA2-2429761A30C8}"/>
    <dgm:cxn modelId="{030EC958-3897-4B2B-BC9F-295748A556D1}" type="presOf" srcId="{3F60DDEE-99E3-48DD-B8BE-DDEC75D376AF}" destId="{B65EA978-3044-4117-8DC9-539C8CFB2A16}" srcOrd="1" destOrd="0"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11A3E70B-F128-4570-BB36-4F232F5DB2E8}" srcId="{EFC7CD4B-FA74-4553-91D2-3F35AC007F75}" destId="{82B34398-0959-4589-8C2A-8F2B19DF567E}" srcOrd="0" destOrd="0" parTransId="{93D6CB73-F7EE-4A0D-8B30-F44BD551F2FD}" sibTransId="{26824F75-DC3F-4FB9-A373-100E05EAD7EE}"/>
    <dgm:cxn modelId="{F0B782B6-D878-4BCF-AD1E-DD3DCE01CE0F}" type="presOf" srcId="{82B34398-0959-4589-8C2A-8F2B19DF567E}" destId="{D1DB4835-9BA2-42A9-BB6B-8741875F05C8}" srcOrd="0" destOrd="0" presId="urn:microsoft.com/office/officeart/2005/8/layout/hProcess6"/>
    <dgm:cxn modelId="{91175006-C94F-4CDF-BDA5-7751C6A2D040}" type="presOf" srcId="{CA4211C9-712D-4A12-A292-9CD333EE35D9}" destId="{654907AC-5C2D-48C5-B57F-C7CFCA33DBF2}" srcOrd="0" destOrd="0" presId="urn:microsoft.com/office/officeart/2005/8/layout/hProcess6"/>
    <dgm:cxn modelId="{758BED3F-7DA8-4D64-8823-82044F815592}" type="presOf" srcId="{C0ACFBA4-E252-4A8D-8830-B7D0D7143F01}" destId="{C14C9202-D9D8-4E32-A143-21FF6F578574}" srcOrd="1" destOrd="0" presId="urn:microsoft.com/office/officeart/2005/8/layout/hProcess6"/>
    <dgm:cxn modelId="{541800DC-68D6-4EA8-9B9D-A1D9DD335EBE}" type="presOf" srcId="{226F9946-960B-4033-90D6-97F0609EE156}" destId="{1E98E036-F613-4336-BB0F-F246F9A5E6EE}" srcOrd="0" destOrd="0" presId="urn:microsoft.com/office/officeart/2005/8/layout/hProcess6"/>
    <dgm:cxn modelId="{0B5DC0D9-ABB2-43D4-BEED-CA20595EF5DB}" srcId="{9C11154E-3880-48BE-9A2D-88510D056B87}" destId="{47AEB058-347C-4468-9F79-54AEC00BC39C}" srcOrd="3" destOrd="0" parTransId="{70B52408-7884-4282-8583-3106082EA6A5}" sibTransId="{11A7A30B-61FF-47EF-A94E-33B650FE1A92}"/>
    <dgm:cxn modelId="{496038D8-3515-4561-9441-4162BF416C27}" srcId="{226F9946-960B-4033-90D6-97F0609EE156}" destId="{3F60DDEE-99E3-48DD-B8BE-DDEC75D376AF}" srcOrd="0" destOrd="0" parTransId="{2E870612-266F-4930-9C12-BF61A76998D7}" sibTransId="{7CC3A2DA-C0CD-41C6-8C87-AACB8ECCA15C}"/>
    <dgm:cxn modelId="{DEB74715-A4B4-4390-AF84-3F0827411AA3}" srcId="{9C11154E-3880-48BE-9A2D-88510D056B87}" destId="{226F9946-960B-4033-90D6-97F0609EE156}" srcOrd="0" destOrd="0" parTransId="{A6109B30-8A9C-408C-B196-D7E2F35B487B}" sibTransId="{7819F50A-2212-429B-97C8-C45753F5E5D8}"/>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8E68092F-2C6C-46C5-9DD7-B07F0573E6CE}" type="presParOf" srcId="{49FF35CD-1CFD-4367-8BF8-34DFD8CB4A81}" destId="{B8871572-FD14-450E-9127-D3DA9A5CAAD3}" srcOrd="6" destOrd="0" presId="urn:microsoft.com/office/officeart/2005/8/layout/hProcess6"/>
    <dgm:cxn modelId="{8D4D05DD-FE12-4C7A-8649-0D72E034AF37}" type="presParOf" srcId="{B8871572-FD14-450E-9127-D3DA9A5CAAD3}" destId="{D8C8A8D9-57C8-4C1E-89A7-BB2C1435A688}" srcOrd="0" destOrd="0" presId="urn:microsoft.com/office/officeart/2005/8/layout/hProcess6"/>
    <dgm:cxn modelId="{2B30713B-547F-43AC-B50F-283D2C66F2AA}" type="presParOf" srcId="{B8871572-FD14-450E-9127-D3DA9A5CAAD3}" destId="{654907AC-5C2D-48C5-B57F-C7CFCA33DBF2}" srcOrd="1" destOrd="0" presId="urn:microsoft.com/office/officeart/2005/8/layout/hProcess6"/>
    <dgm:cxn modelId="{A53652A2-1DB2-401A-B3A8-4590D7D4102C}" type="presParOf" srcId="{B8871572-FD14-450E-9127-D3DA9A5CAAD3}" destId="{66BAECD0-1B19-4614-A63E-8F8349C3880C}" srcOrd="2" destOrd="0" presId="urn:microsoft.com/office/officeart/2005/8/layout/hProcess6"/>
    <dgm:cxn modelId="{4F5E18EB-285F-4494-BC5B-8A71008D28F0}" type="presParOf" srcId="{B8871572-FD14-450E-9127-D3DA9A5CAAD3}" destId="{2FD6C41A-052B-4494-9494-CD3A100AFD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F24F79-1B3E-B842-B4D8-64F266AE56C2}" type="doc">
      <dgm:prSet loTypeId="urn:microsoft.com/office/officeart/2005/8/layout/cycle8" loCatId="" qsTypeId="urn:microsoft.com/office/officeart/2005/8/quickstyle/simple4" qsCatId="simple" csTypeId="urn:microsoft.com/office/officeart/2005/8/colors/accent1_2" csCatId="accent1" phldr="1"/>
      <dgm:spPr/>
    </dgm:pt>
    <dgm:pt modelId="{C8579F12-3923-EC4F-BE11-0486C8BEAD96}">
      <dgm:prSet phldrT="[Text]" custT="1"/>
      <dgm:spPr/>
      <dgm:t>
        <a:bodyPr/>
        <a:lstStyle/>
        <a:p>
          <a:r>
            <a:rPr lang="en-US" sz="2600" b="1" dirty="0" smtClean="0">
              <a:solidFill>
                <a:srgbClr val="FF0000"/>
              </a:solidFill>
            </a:rPr>
            <a:t>Enrollment and Eligibility</a:t>
          </a:r>
          <a:endParaRPr lang="en-US" sz="2600" b="1" dirty="0">
            <a:solidFill>
              <a:srgbClr val="FF0000"/>
            </a:solidFill>
          </a:endParaRPr>
        </a:p>
      </dgm:t>
      <dgm:extLst>
        <a:ext uri="{E40237B7-FDA0-4F09-8148-C483321AD2D9}">
          <dgm14:cNvPr xmlns:dgm14="http://schemas.microsoft.com/office/drawing/2010/diagram" id="0" name="" descr="We will begin this presentation discussing the formal Ryan White legislative requirements for establishing enrollment and eligibility within a RWHAP" title="Establishing Enrollment and Eligibility "/>
        </a:ext>
      </dgm:extLst>
    </dgm:pt>
    <dgm:pt modelId="{9E77273A-042B-FA49-84AA-93A241165700}" type="parTrans" cxnId="{2AD388D1-1F0E-B94B-82B8-D3B687B16BE6}">
      <dgm:prSet/>
      <dgm:spPr/>
      <dgm:t>
        <a:bodyPr/>
        <a:lstStyle/>
        <a:p>
          <a:endParaRPr lang="en-US" sz="3200"/>
        </a:p>
      </dgm:t>
    </dgm:pt>
    <dgm:pt modelId="{4AFDA3C4-8376-874B-8EFB-9280553450FD}" type="sibTrans" cxnId="{2AD388D1-1F0E-B94B-82B8-D3B687B16BE6}">
      <dgm:prSet/>
      <dgm:spPr/>
      <dgm:t>
        <a:bodyPr/>
        <a:lstStyle/>
        <a:p>
          <a:endParaRPr lang="en-US" sz="3200"/>
        </a:p>
      </dgm:t>
    </dgm:pt>
    <dgm:pt modelId="{DD3F0741-066D-0644-99EE-20F0584BCEB7}">
      <dgm:prSet phldrT="[Text]" custT="1"/>
      <dgm:spPr/>
      <dgm:t>
        <a:bodyPr/>
        <a:lstStyle/>
        <a:p>
          <a:r>
            <a:rPr lang="en-US" sz="3200" dirty="0" smtClean="0"/>
            <a:t>Schedule of Charges</a:t>
          </a:r>
          <a:endParaRPr lang="en-US" sz="3200" dirty="0"/>
        </a:p>
      </dgm:t>
    </dgm:pt>
    <dgm:pt modelId="{FC6417A3-B43D-4F44-9C4E-A1693344D28F}" type="parTrans" cxnId="{FACE4ABB-BBEF-5C4A-8664-216A0D95A7E5}">
      <dgm:prSet/>
      <dgm:spPr/>
      <dgm:t>
        <a:bodyPr/>
        <a:lstStyle/>
        <a:p>
          <a:endParaRPr lang="en-US" sz="3200"/>
        </a:p>
      </dgm:t>
    </dgm:pt>
    <dgm:pt modelId="{548DAB65-2CD8-1B48-91B8-946D1E509DC2}" type="sibTrans" cxnId="{FACE4ABB-BBEF-5C4A-8664-216A0D95A7E5}">
      <dgm:prSet/>
      <dgm:spPr/>
      <dgm:t>
        <a:bodyPr/>
        <a:lstStyle/>
        <a:p>
          <a:endParaRPr lang="en-US" sz="3200"/>
        </a:p>
      </dgm:t>
    </dgm:pt>
    <dgm:pt modelId="{B4EC8FA7-500C-AD45-A945-2C87704125D7}">
      <dgm:prSet phldrT="[Text]" custT="1"/>
      <dgm:spPr/>
      <dgm:t>
        <a:bodyPr/>
        <a:lstStyle/>
        <a:p>
          <a:r>
            <a:rPr lang="en-US" sz="3200" dirty="0" smtClean="0"/>
            <a:t>Caps on Charges</a:t>
          </a:r>
          <a:endParaRPr lang="en-US" sz="3200" dirty="0"/>
        </a:p>
      </dgm:t>
    </dgm:pt>
    <dgm:pt modelId="{1A752873-B28C-D048-8D81-2298B71A2CB1}" type="parTrans" cxnId="{6E8045A4-C45D-3D45-9D6B-104F1E4395CD}">
      <dgm:prSet/>
      <dgm:spPr/>
      <dgm:t>
        <a:bodyPr/>
        <a:lstStyle/>
        <a:p>
          <a:endParaRPr lang="en-US" sz="3200"/>
        </a:p>
      </dgm:t>
    </dgm:pt>
    <dgm:pt modelId="{FD087E43-AE0F-1B4C-836F-BF4E1A591B0F}" type="sibTrans" cxnId="{6E8045A4-C45D-3D45-9D6B-104F1E4395CD}">
      <dgm:prSet/>
      <dgm:spPr/>
      <dgm:t>
        <a:bodyPr/>
        <a:lstStyle/>
        <a:p>
          <a:endParaRPr lang="en-US" sz="3200"/>
        </a:p>
      </dgm:t>
    </dgm:pt>
    <dgm:pt modelId="{E9ACEE7E-42C1-FB4D-8DE7-D25C5BE1D577}" type="pres">
      <dgm:prSet presAssocID="{96F24F79-1B3E-B842-B4D8-64F266AE56C2}" presName="compositeShape" presStyleCnt="0">
        <dgm:presLayoutVars>
          <dgm:chMax val="7"/>
          <dgm:dir/>
          <dgm:resizeHandles val="exact"/>
        </dgm:presLayoutVars>
      </dgm:prSet>
      <dgm:spPr/>
    </dgm:pt>
    <dgm:pt modelId="{6DC7A52B-9A51-CD48-8123-82217E6459FB}" type="pres">
      <dgm:prSet presAssocID="{96F24F79-1B3E-B842-B4D8-64F266AE56C2}" presName="wedge1" presStyleLbl="node1" presStyleIdx="0" presStyleCnt="3"/>
      <dgm:spPr/>
      <dgm:t>
        <a:bodyPr/>
        <a:lstStyle/>
        <a:p>
          <a:endParaRPr lang="en-US"/>
        </a:p>
      </dgm:t>
    </dgm:pt>
    <dgm:pt modelId="{EC00721D-310A-7E4D-A8D7-1B82E2D52C5F}" type="pres">
      <dgm:prSet presAssocID="{96F24F79-1B3E-B842-B4D8-64F266AE56C2}" presName="dummy1a" presStyleCnt="0"/>
      <dgm:spPr/>
    </dgm:pt>
    <dgm:pt modelId="{A45EB26D-04B4-CB41-B2CD-8C8758DAC588}" type="pres">
      <dgm:prSet presAssocID="{96F24F79-1B3E-B842-B4D8-64F266AE56C2}" presName="dummy1b" presStyleCnt="0"/>
      <dgm:spPr/>
    </dgm:pt>
    <dgm:pt modelId="{1D1DE13C-FD18-204C-B717-51BFF8A0718D}" type="pres">
      <dgm:prSet presAssocID="{96F24F79-1B3E-B842-B4D8-64F266AE56C2}" presName="wedge1Tx" presStyleLbl="node1" presStyleIdx="0" presStyleCnt="3">
        <dgm:presLayoutVars>
          <dgm:chMax val="0"/>
          <dgm:chPref val="0"/>
          <dgm:bulletEnabled val="1"/>
        </dgm:presLayoutVars>
      </dgm:prSet>
      <dgm:spPr/>
      <dgm:t>
        <a:bodyPr/>
        <a:lstStyle/>
        <a:p>
          <a:endParaRPr lang="en-US"/>
        </a:p>
      </dgm:t>
    </dgm:pt>
    <dgm:pt modelId="{0CDB8CFA-60BC-F446-8C80-A0705DF56DBD}" type="pres">
      <dgm:prSet presAssocID="{96F24F79-1B3E-B842-B4D8-64F266AE56C2}" presName="wedge2" presStyleLbl="node1" presStyleIdx="1" presStyleCnt="3"/>
      <dgm:spPr/>
      <dgm:t>
        <a:bodyPr/>
        <a:lstStyle/>
        <a:p>
          <a:endParaRPr lang="en-US"/>
        </a:p>
      </dgm:t>
    </dgm:pt>
    <dgm:pt modelId="{7BE8FCC1-43E8-5442-A2C3-26324FA590D5}" type="pres">
      <dgm:prSet presAssocID="{96F24F79-1B3E-B842-B4D8-64F266AE56C2}" presName="dummy2a" presStyleCnt="0"/>
      <dgm:spPr/>
    </dgm:pt>
    <dgm:pt modelId="{27C5DFC7-BE49-F04F-BFA1-354B7E0D756F}" type="pres">
      <dgm:prSet presAssocID="{96F24F79-1B3E-B842-B4D8-64F266AE56C2}" presName="dummy2b" presStyleCnt="0"/>
      <dgm:spPr/>
    </dgm:pt>
    <dgm:pt modelId="{205881E0-8613-0A41-89A4-FCF10569A6E2}" type="pres">
      <dgm:prSet presAssocID="{96F24F79-1B3E-B842-B4D8-64F266AE56C2}" presName="wedge2Tx" presStyleLbl="node1" presStyleIdx="1" presStyleCnt="3">
        <dgm:presLayoutVars>
          <dgm:chMax val="0"/>
          <dgm:chPref val="0"/>
          <dgm:bulletEnabled val="1"/>
        </dgm:presLayoutVars>
      </dgm:prSet>
      <dgm:spPr/>
      <dgm:t>
        <a:bodyPr/>
        <a:lstStyle/>
        <a:p>
          <a:endParaRPr lang="en-US"/>
        </a:p>
      </dgm:t>
    </dgm:pt>
    <dgm:pt modelId="{AC6CD507-C4ED-D042-A2D9-DED70399C344}" type="pres">
      <dgm:prSet presAssocID="{96F24F79-1B3E-B842-B4D8-64F266AE56C2}" presName="wedge3" presStyleLbl="node1" presStyleIdx="2" presStyleCnt="3"/>
      <dgm:spPr/>
      <dgm:t>
        <a:bodyPr/>
        <a:lstStyle/>
        <a:p>
          <a:endParaRPr lang="en-US"/>
        </a:p>
      </dgm:t>
    </dgm:pt>
    <dgm:pt modelId="{F6790CF9-8266-9440-8CD2-95AD592B121F}" type="pres">
      <dgm:prSet presAssocID="{96F24F79-1B3E-B842-B4D8-64F266AE56C2}" presName="dummy3a" presStyleCnt="0"/>
      <dgm:spPr/>
    </dgm:pt>
    <dgm:pt modelId="{002E1E77-E2F4-FC47-85C8-887CC90E4EB9}" type="pres">
      <dgm:prSet presAssocID="{96F24F79-1B3E-B842-B4D8-64F266AE56C2}" presName="dummy3b" presStyleCnt="0"/>
      <dgm:spPr/>
    </dgm:pt>
    <dgm:pt modelId="{4CCE64B6-D456-5D49-B73B-B5988A3DF1A4}" type="pres">
      <dgm:prSet presAssocID="{96F24F79-1B3E-B842-B4D8-64F266AE56C2}" presName="wedge3Tx" presStyleLbl="node1" presStyleIdx="2" presStyleCnt="3">
        <dgm:presLayoutVars>
          <dgm:chMax val="0"/>
          <dgm:chPref val="0"/>
          <dgm:bulletEnabled val="1"/>
        </dgm:presLayoutVars>
      </dgm:prSet>
      <dgm:spPr/>
      <dgm:t>
        <a:bodyPr/>
        <a:lstStyle/>
        <a:p>
          <a:endParaRPr lang="en-US"/>
        </a:p>
      </dgm:t>
    </dgm:pt>
    <dgm:pt modelId="{F16AA092-BC05-4D40-809E-A3D1C4564570}" type="pres">
      <dgm:prSet presAssocID="{4AFDA3C4-8376-874B-8EFB-9280553450FD}" presName="arrowWedge1" presStyleLbl="fgSibTrans2D1" presStyleIdx="0" presStyleCnt="3" custScaleX="100739"/>
      <dgm:spPr/>
    </dgm:pt>
    <dgm:pt modelId="{B3257A97-B07D-1742-AF78-B445161F3A71}" type="pres">
      <dgm:prSet presAssocID="{548DAB65-2CD8-1B48-91B8-946D1E509DC2}" presName="arrowWedge2" presStyleLbl="fgSibTrans2D1" presStyleIdx="1" presStyleCnt="3"/>
      <dgm:spPr/>
    </dgm:pt>
    <dgm:pt modelId="{AB5566EA-F08B-1A4E-BEFB-35D7E8F7759B}" type="pres">
      <dgm:prSet presAssocID="{FD087E43-AE0F-1B4C-836F-BF4E1A591B0F}" presName="arrowWedge3" presStyleLbl="fgSibTrans2D1" presStyleIdx="2" presStyleCnt="3"/>
      <dgm:spPr/>
    </dgm:pt>
  </dgm:ptLst>
  <dgm:cxnLst>
    <dgm:cxn modelId="{FACE4ABB-BBEF-5C4A-8664-216A0D95A7E5}" srcId="{96F24F79-1B3E-B842-B4D8-64F266AE56C2}" destId="{DD3F0741-066D-0644-99EE-20F0584BCEB7}" srcOrd="1" destOrd="0" parTransId="{FC6417A3-B43D-4F44-9C4E-A1693344D28F}" sibTransId="{548DAB65-2CD8-1B48-91B8-946D1E509DC2}"/>
    <dgm:cxn modelId="{BF5DA647-EEEE-1D4D-96E8-20391BBE41A7}" type="presOf" srcId="{DD3F0741-066D-0644-99EE-20F0584BCEB7}" destId="{0CDB8CFA-60BC-F446-8C80-A0705DF56DBD}" srcOrd="0" destOrd="0" presId="urn:microsoft.com/office/officeart/2005/8/layout/cycle8"/>
    <dgm:cxn modelId="{AD74704F-1A0C-DA46-B8BD-F91934173AB4}" type="presOf" srcId="{C8579F12-3923-EC4F-BE11-0486C8BEAD96}" destId="{1D1DE13C-FD18-204C-B717-51BFF8A0718D}" srcOrd="1" destOrd="0" presId="urn:microsoft.com/office/officeart/2005/8/layout/cycle8"/>
    <dgm:cxn modelId="{B01740CB-C1D0-AC45-B976-F7E35BBE26C9}" type="presOf" srcId="{96F24F79-1B3E-B842-B4D8-64F266AE56C2}" destId="{E9ACEE7E-42C1-FB4D-8DE7-D25C5BE1D577}" srcOrd="0" destOrd="0" presId="urn:microsoft.com/office/officeart/2005/8/layout/cycle8"/>
    <dgm:cxn modelId="{2AD388D1-1F0E-B94B-82B8-D3B687B16BE6}" srcId="{96F24F79-1B3E-B842-B4D8-64F266AE56C2}" destId="{C8579F12-3923-EC4F-BE11-0486C8BEAD96}" srcOrd="0" destOrd="0" parTransId="{9E77273A-042B-FA49-84AA-93A241165700}" sibTransId="{4AFDA3C4-8376-874B-8EFB-9280553450FD}"/>
    <dgm:cxn modelId="{E34AFEA4-D40F-7E4C-B427-F07594BC51E7}" type="presOf" srcId="{B4EC8FA7-500C-AD45-A945-2C87704125D7}" destId="{AC6CD507-C4ED-D042-A2D9-DED70399C344}" srcOrd="0" destOrd="0" presId="urn:microsoft.com/office/officeart/2005/8/layout/cycle8"/>
    <dgm:cxn modelId="{5FE509D4-9200-A546-8926-46E31D9AA36C}" type="presOf" srcId="{DD3F0741-066D-0644-99EE-20F0584BCEB7}" destId="{205881E0-8613-0A41-89A4-FCF10569A6E2}" srcOrd="1" destOrd="0" presId="urn:microsoft.com/office/officeart/2005/8/layout/cycle8"/>
    <dgm:cxn modelId="{33C67E3B-527A-AA48-B9E0-000D15BB972D}" type="presOf" srcId="{B4EC8FA7-500C-AD45-A945-2C87704125D7}" destId="{4CCE64B6-D456-5D49-B73B-B5988A3DF1A4}" srcOrd="1" destOrd="0" presId="urn:microsoft.com/office/officeart/2005/8/layout/cycle8"/>
    <dgm:cxn modelId="{670FA279-3494-614F-B92C-3678D5D11FB1}" type="presOf" srcId="{C8579F12-3923-EC4F-BE11-0486C8BEAD96}" destId="{6DC7A52B-9A51-CD48-8123-82217E6459FB}" srcOrd="0" destOrd="0" presId="urn:microsoft.com/office/officeart/2005/8/layout/cycle8"/>
    <dgm:cxn modelId="{6E8045A4-C45D-3D45-9D6B-104F1E4395CD}" srcId="{96F24F79-1B3E-B842-B4D8-64F266AE56C2}" destId="{B4EC8FA7-500C-AD45-A945-2C87704125D7}" srcOrd="2" destOrd="0" parTransId="{1A752873-B28C-D048-8D81-2298B71A2CB1}" sibTransId="{FD087E43-AE0F-1B4C-836F-BF4E1A591B0F}"/>
    <dgm:cxn modelId="{C1B29A4A-9563-E548-9CB1-281BC5B22590}" type="presParOf" srcId="{E9ACEE7E-42C1-FB4D-8DE7-D25C5BE1D577}" destId="{6DC7A52B-9A51-CD48-8123-82217E6459FB}" srcOrd="0" destOrd="0" presId="urn:microsoft.com/office/officeart/2005/8/layout/cycle8"/>
    <dgm:cxn modelId="{A5CA759C-988C-8E42-9408-D59259561231}" type="presParOf" srcId="{E9ACEE7E-42C1-FB4D-8DE7-D25C5BE1D577}" destId="{EC00721D-310A-7E4D-A8D7-1B82E2D52C5F}" srcOrd="1" destOrd="0" presId="urn:microsoft.com/office/officeart/2005/8/layout/cycle8"/>
    <dgm:cxn modelId="{E56156BB-D4AC-8948-969E-83C07D4A9EE1}" type="presParOf" srcId="{E9ACEE7E-42C1-FB4D-8DE7-D25C5BE1D577}" destId="{A45EB26D-04B4-CB41-B2CD-8C8758DAC588}" srcOrd="2" destOrd="0" presId="urn:microsoft.com/office/officeart/2005/8/layout/cycle8"/>
    <dgm:cxn modelId="{253432A3-12C7-794C-9CB6-CC74199F4874}" type="presParOf" srcId="{E9ACEE7E-42C1-FB4D-8DE7-D25C5BE1D577}" destId="{1D1DE13C-FD18-204C-B717-51BFF8A0718D}" srcOrd="3" destOrd="0" presId="urn:microsoft.com/office/officeart/2005/8/layout/cycle8"/>
    <dgm:cxn modelId="{E00D12FA-901A-B341-93F3-CE7C7DAE2D1E}" type="presParOf" srcId="{E9ACEE7E-42C1-FB4D-8DE7-D25C5BE1D577}" destId="{0CDB8CFA-60BC-F446-8C80-A0705DF56DBD}" srcOrd="4" destOrd="0" presId="urn:microsoft.com/office/officeart/2005/8/layout/cycle8"/>
    <dgm:cxn modelId="{51EFC2EC-BA7E-E049-A736-A94FEB57E2B0}" type="presParOf" srcId="{E9ACEE7E-42C1-FB4D-8DE7-D25C5BE1D577}" destId="{7BE8FCC1-43E8-5442-A2C3-26324FA590D5}" srcOrd="5" destOrd="0" presId="urn:microsoft.com/office/officeart/2005/8/layout/cycle8"/>
    <dgm:cxn modelId="{F64B9CCC-FA84-5C4E-BED3-1E0AA8AF813C}" type="presParOf" srcId="{E9ACEE7E-42C1-FB4D-8DE7-D25C5BE1D577}" destId="{27C5DFC7-BE49-F04F-BFA1-354B7E0D756F}" srcOrd="6" destOrd="0" presId="urn:microsoft.com/office/officeart/2005/8/layout/cycle8"/>
    <dgm:cxn modelId="{CE3CA3B7-41D2-954E-9B19-07EDE98B8344}" type="presParOf" srcId="{E9ACEE7E-42C1-FB4D-8DE7-D25C5BE1D577}" destId="{205881E0-8613-0A41-89A4-FCF10569A6E2}" srcOrd="7" destOrd="0" presId="urn:microsoft.com/office/officeart/2005/8/layout/cycle8"/>
    <dgm:cxn modelId="{EFB3D552-D5CD-8A49-B9D0-CBB4825290A6}" type="presParOf" srcId="{E9ACEE7E-42C1-FB4D-8DE7-D25C5BE1D577}" destId="{AC6CD507-C4ED-D042-A2D9-DED70399C344}" srcOrd="8" destOrd="0" presId="urn:microsoft.com/office/officeart/2005/8/layout/cycle8"/>
    <dgm:cxn modelId="{029968F2-D2FB-6944-82F4-2CEB68428457}" type="presParOf" srcId="{E9ACEE7E-42C1-FB4D-8DE7-D25C5BE1D577}" destId="{F6790CF9-8266-9440-8CD2-95AD592B121F}" srcOrd="9" destOrd="0" presId="urn:microsoft.com/office/officeart/2005/8/layout/cycle8"/>
    <dgm:cxn modelId="{FE91E3BC-788B-0447-9D0D-E3799531E04E}" type="presParOf" srcId="{E9ACEE7E-42C1-FB4D-8DE7-D25C5BE1D577}" destId="{002E1E77-E2F4-FC47-85C8-887CC90E4EB9}" srcOrd="10" destOrd="0" presId="urn:microsoft.com/office/officeart/2005/8/layout/cycle8"/>
    <dgm:cxn modelId="{4CA2E587-661D-BC49-A458-B6B65367866D}" type="presParOf" srcId="{E9ACEE7E-42C1-FB4D-8DE7-D25C5BE1D577}" destId="{4CCE64B6-D456-5D49-B73B-B5988A3DF1A4}" srcOrd="11" destOrd="0" presId="urn:microsoft.com/office/officeart/2005/8/layout/cycle8"/>
    <dgm:cxn modelId="{7B488256-C5F7-9841-AC1F-0BB66ED1DB6F}" type="presParOf" srcId="{E9ACEE7E-42C1-FB4D-8DE7-D25C5BE1D577}" destId="{F16AA092-BC05-4D40-809E-A3D1C4564570}" srcOrd="12" destOrd="0" presId="urn:microsoft.com/office/officeart/2005/8/layout/cycle8"/>
    <dgm:cxn modelId="{5F2A58D1-4E0A-3B42-ACB2-15D40F2A98A2}" type="presParOf" srcId="{E9ACEE7E-42C1-FB4D-8DE7-D25C5BE1D577}" destId="{B3257A97-B07D-1742-AF78-B445161F3A71}" srcOrd="13" destOrd="0" presId="urn:microsoft.com/office/officeart/2005/8/layout/cycle8"/>
    <dgm:cxn modelId="{D534CC13-8320-AA4E-971D-A874A74D77A7}" type="presParOf" srcId="{E9ACEE7E-42C1-FB4D-8DE7-D25C5BE1D577}" destId="{AB5566EA-F08B-1A4E-BEFB-35D7E8F775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24F79-1B3E-B842-B4D8-64F266AE56C2}" type="doc">
      <dgm:prSet loTypeId="urn:microsoft.com/office/officeart/2005/8/layout/cycle8" loCatId="" qsTypeId="urn:microsoft.com/office/officeart/2005/8/quickstyle/simple4" qsCatId="simple" csTypeId="urn:microsoft.com/office/officeart/2005/8/colors/accent1_2" csCatId="accent1" phldr="1"/>
      <dgm:spPr/>
    </dgm:pt>
    <dgm:pt modelId="{C8579F12-3923-EC4F-BE11-0486C8BEAD96}">
      <dgm:prSet phldrT="[Text]"/>
      <dgm:spPr/>
      <dgm:t>
        <a:bodyPr/>
        <a:lstStyle/>
        <a:p>
          <a:r>
            <a:rPr lang="en-US" dirty="0" smtClean="0"/>
            <a:t>Enrollment and Eligibility</a:t>
          </a:r>
          <a:endParaRPr lang="en-US" dirty="0"/>
        </a:p>
      </dgm:t>
      <dgm:extLst>
        <a:ext uri="{E40237B7-FDA0-4F09-8148-C483321AD2D9}">
          <dgm14:cNvPr xmlns:dgm14="http://schemas.microsoft.com/office/drawing/2010/diagram" id="0" name="" descr="We will now move to the second portion of the presentation and discuss ways RWHAP can establish Schedule of Charges for their programs and the Ryan White legislative requirements to do this process effectively while monitoring RWHAP enrollment. " title="Sliding Fee Scale/ Discount Schedule of Charges "/>
        </a:ext>
      </dgm:extLst>
    </dgm:pt>
    <dgm:pt modelId="{9E77273A-042B-FA49-84AA-93A241165700}" type="parTrans" cxnId="{2AD388D1-1F0E-B94B-82B8-D3B687B16BE6}">
      <dgm:prSet/>
      <dgm:spPr/>
      <dgm:t>
        <a:bodyPr/>
        <a:lstStyle/>
        <a:p>
          <a:endParaRPr lang="en-US"/>
        </a:p>
      </dgm:t>
    </dgm:pt>
    <dgm:pt modelId="{4AFDA3C4-8376-874B-8EFB-9280553450FD}" type="sibTrans" cxnId="{2AD388D1-1F0E-B94B-82B8-D3B687B16BE6}">
      <dgm:prSet/>
      <dgm:spPr/>
      <dgm:t>
        <a:bodyPr/>
        <a:lstStyle/>
        <a:p>
          <a:endParaRPr lang="en-US"/>
        </a:p>
      </dgm:t>
    </dgm:pt>
    <dgm:pt modelId="{DD3F0741-066D-0644-99EE-20F0584BCEB7}">
      <dgm:prSet phldrT="[Text]"/>
      <dgm:spPr/>
      <dgm:t>
        <a:bodyPr/>
        <a:lstStyle/>
        <a:p>
          <a:r>
            <a:rPr lang="en-US" b="1" dirty="0" smtClean="0">
              <a:solidFill>
                <a:srgbClr val="FF0000"/>
              </a:solidFill>
            </a:rPr>
            <a:t>Schedule of Charges</a:t>
          </a:r>
          <a:endParaRPr lang="en-US" b="1" dirty="0">
            <a:solidFill>
              <a:srgbClr val="FF0000"/>
            </a:solidFill>
          </a:endParaRPr>
        </a:p>
      </dgm:t>
    </dgm:pt>
    <dgm:pt modelId="{FC6417A3-B43D-4F44-9C4E-A1693344D28F}" type="parTrans" cxnId="{FACE4ABB-BBEF-5C4A-8664-216A0D95A7E5}">
      <dgm:prSet/>
      <dgm:spPr/>
      <dgm:t>
        <a:bodyPr/>
        <a:lstStyle/>
        <a:p>
          <a:endParaRPr lang="en-US"/>
        </a:p>
      </dgm:t>
    </dgm:pt>
    <dgm:pt modelId="{548DAB65-2CD8-1B48-91B8-946D1E509DC2}" type="sibTrans" cxnId="{FACE4ABB-BBEF-5C4A-8664-216A0D95A7E5}">
      <dgm:prSet/>
      <dgm:spPr/>
      <dgm:t>
        <a:bodyPr/>
        <a:lstStyle/>
        <a:p>
          <a:endParaRPr lang="en-US"/>
        </a:p>
      </dgm:t>
    </dgm:pt>
    <dgm:pt modelId="{B4EC8FA7-500C-AD45-A945-2C87704125D7}">
      <dgm:prSet phldrT="[Text]" custT="1"/>
      <dgm:spPr/>
      <dgm:t>
        <a:bodyPr/>
        <a:lstStyle/>
        <a:p>
          <a:r>
            <a:rPr lang="en-US" sz="2700" dirty="0" smtClean="0"/>
            <a:t>Caps on Charges</a:t>
          </a:r>
          <a:endParaRPr lang="en-US" sz="2700" dirty="0"/>
        </a:p>
      </dgm:t>
      <dgm:extLst>
        <a:ext uri="{E40237B7-FDA0-4F09-8148-C483321AD2D9}">
          <dgm14:cNvPr xmlns:dgm14="http://schemas.microsoft.com/office/drawing/2010/diagram" id="0" name="" descr="We will now move to the second portion of the presentation and discuss ways RWHAP can establish Schedule of Charges for their programs and the Ryan White legislative requirements to do this process effectively while monitoring RWHAP enrollment. "/>
        </a:ext>
      </dgm:extLst>
    </dgm:pt>
    <dgm:pt modelId="{1A752873-B28C-D048-8D81-2298B71A2CB1}" type="parTrans" cxnId="{6E8045A4-C45D-3D45-9D6B-104F1E4395CD}">
      <dgm:prSet/>
      <dgm:spPr/>
      <dgm:t>
        <a:bodyPr/>
        <a:lstStyle/>
        <a:p>
          <a:endParaRPr lang="en-US"/>
        </a:p>
      </dgm:t>
    </dgm:pt>
    <dgm:pt modelId="{FD087E43-AE0F-1B4C-836F-BF4E1A591B0F}" type="sibTrans" cxnId="{6E8045A4-C45D-3D45-9D6B-104F1E4395CD}">
      <dgm:prSet/>
      <dgm:spPr/>
      <dgm:t>
        <a:bodyPr/>
        <a:lstStyle/>
        <a:p>
          <a:endParaRPr lang="en-US"/>
        </a:p>
      </dgm:t>
    </dgm:pt>
    <dgm:pt modelId="{E9ACEE7E-42C1-FB4D-8DE7-D25C5BE1D577}" type="pres">
      <dgm:prSet presAssocID="{96F24F79-1B3E-B842-B4D8-64F266AE56C2}" presName="compositeShape" presStyleCnt="0">
        <dgm:presLayoutVars>
          <dgm:chMax val="7"/>
          <dgm:dir/>
          <dgm:resizeHandles val="exact"/>
        </dgm:presLayoutVars>
      </dgm:prSet>
      <dgm:spPr/>
    </dgm:pt>
    <dgm:pt modelId="{6DC7A52B-9A51-CD48-8123-82217E6459FB}" type="pres">
      <dgm:prSet presAssocID="{96F24F79-1B3E-B842-B4D8-64F266AE56C2}" presName="wedge1" presStyleLbl="node1" presStyleIdx="0" presStyleCnt="3"/>
      <dgm:spPr/>
      <dgm:t>
        <a:bodyPr/>
        <a:lstStyle/>
        <a:p>
          <a:endParaRPr lang="en-US"/>
        </a:p>
      </dgm:t>
    </dgm:pt>
    <dgm:pt modelId="{EC00721D-310A-7E4D-A8D7-1B82E2D52C5F}" type="pres">
      <dgm:prSet presAssocID="{96F24F79-1B3E-B842-B4D8-64F266AE56C2}" presName="dummy1a" presStyleCnt="0"/>
      <dgm:spPr/>
    </dgm:pt>
    <dgm:pt modelId="{A45EB26D-04B4-CB41-B2CD-8C8758DAC588}" type="pres">
      <dgm:prSet presAssocID="{96F24F79-1B3E-B842-B4D8-64F266AE56C2}" presName="dummy1b" presStyleCnt="0"/>
      <dgm:spPr/>
    </dgm:pt>
    <dgm:pt modelId="{1D1DE13C-FD18-204C-B717-51BFF8A0718D}" type="pres">
      <dgm:prSet presAssocID="{96F24F79-1B3E-B842-B4D8-64F266AE56C2}" presName="wedge1Tx" presStyleLbl="node1" presStyleIdx="0" presStyleCnt="3">
        <dgm:presLayoutVars>
          <dgm:chMax val="0"/>
          <dgm:chPref val="0"/>
          <dgm:bulletEnabled val="1"/>
        </dgm:presLayoutVars>
      </dgm:prSet>
      <dgm:spPr/>
      <dgm:t>
        <a:bodyPr/>
        <a:lstStyle/>
        <a:p>
          <a:endParaRPr lang="en-US"/>
        </a:p>
      </dgm:t>
    </dgm:pt>
    <dgm:pt modelId="{0CDB8CFA-60BC-F446-8C80-A0705DF56DBD}" type="pres">
      <dgm:prSet presAssocID="{96F24F79-1B3E-B842-B4D8-64F266AE56C2}" presName="wedge2" presStyleLbl="node1" presStyleIdx="1" presStyleCnt="3"/>
      <dgm:spPr/>
      <dgm:t>
        <a:bodyPr/>
        <a:lstStyle/>
        <a:p>
          <a:endParaRPr lang="en-US"/>
        </a:p>
      </dgm:t>
    </dgm:pt>
    <dgm:pt modelId="{7BE8FCC1-43E8-5442-A2C3-26324FA590D5}" type="pres">
      <dgm:prSet presAssocID="{96F24F79-1B3E-B842-B4D8-64F266AE56C2}" presName="dummy2a" presStyleCnt="0"/>
      <dgm:spPr/>
    </dgm:pt>
    <dgm:pt modelId="{27C5DFC7-BE49-F04F-BFA1-354B7E0D756F}" type="pres">
      <dgm:prSet presAssocID="{96F24F79-1B3E-B842-B4D8-64F266AE56C2}" presName="dummy2b" presStyleCnt="0"/>
      <dgm:spPr/>
    </dgm:pt>
    <dgm:pt modelId="{205881E0-8613-0A41-89A4-FCF10569A6E2}" type="pres">
      <dgm:prSet presAssocID="{96F24F79-1B3E-B842-B4D8-64F266AE56C2}" presName="wedge2Tx" presStyleLbl="node1" presStyleIdx="1" presStyleCnt="3">
        <dgm:presLayoutVars>
          <dgm:chMax val="0"/>
          <dgm:chPref val="0"/>
          <dgm:bulletEnabled val="1"/>
        </dgm:presLayoutVars>
      </dgm:prSet>
      <dgm:spPr/>
      <dgm:t>
        <a:bodyPr/>
        <a:lstStyle/>
        <a:p>
          <a:endParaRPr lang="en-US"/>
        </a:p>
      </dgm:t>
    </dgm:pt>
    <dgm:pt modelId="{AC6CD507-C4ED-D042-A2D9-DED70399C344}" type="pres">
      <dgm:prSet presAssocID="{96F24F79-1B3E-B842-B4D8-64F266AE56C2}" presName="wedge3" presStyleLbl="node1" presStyleIdx="2" presStyleCnt="3"/>
      <dgm:spPr/>
      <dgm:t>
        <a:bodyPr/>
        <a:lstStyle/>
        <a:p>
          <a:endParaRPr lang="en-US"/>
        </a:p>
      </dgm:t>
    </dgm:pt>
    <dgm:pt modelId="{F6790CF9-8266-9440-8CD2-95AD592B121F}" type="pres">
      <dgm:prSet presAssocID="{96F24F79-1B3E-B842-B4D8-64F266AE56C2}" presName="dummy3a" presStyleCnt="0"/>
      <dgm:spPr/>
    </dgm:pt>
    <dgm:pt modelId="{002E1E77-E2F4-FC47-85C8-887CC90E4EB9}" type="pres">
      <dgm:prSet presAssocID="{96F24F79-1B3E-B842-B4D8-64F266AE56C2}" presName="dummy3b" presStyleCnt="0"/>
      <dgm:spPr/>
    </dgm:pt>
    <dgm:pt modelId="{4CCE64B6-D456-5D49-B73B-B5988A3DF1A4}" type="pres">
      <dgm:prSet presAssocID="{96F24F79-1B3E-B842-B4D8-64F266AE56C2}" presName="wedge3Tx" presStyleLbl="node1" presStyleIdx="2" presStyleCnt="3">
        <dgm:presLayoutVars>
          <dgm:chMax val="0"/>
          <dgm:chPref val="0"/>
          <dgm:bulletEnabled val="1"/>
        </dgm:presLayoutVars>
      </dgm:prSet>
      <dgm:spPr/>
      <dgm:t>
        <a:bodyPr/>
        <a:lstStyle/>
        <a:p>
          <a:endParaRPr lang="en-US"/>
        </a:p>
      </dgm:t>
    </dgm:pt>
    <dgm:pt modelId="{F16AA092-BC05-4D40-809E-A3D1C4564570}" type="pres">
      <dgm:prSet presAssocID="{4AFDA3C4-8376-874B-8EFB-9280553450FD}" presName="arrowWedge1" presStyleLbl="fgSibTrans2D1" presStyleIdx="0" presStyleCnt="3"/>
      <dgm:spPr/>
    </dgm:pt>
    <dgm:pt modelId="{B3257A97-B07D-1742-AF78-B445161F3A71}" type="pres">
      <dgm:prSet presAssocID="{548DAB65-2CD8-1B48-91B8-946D1E509DC2}" presName="arrowWedge2" presStyleLbl="fgSibTrans2D1" presStyleIdx="1" presStyleCnt="3"/>
      <dgm:spPr/>
    </dgm:pt>
    <dgm:pt modelId="{AB5566EA-F08B-1A4E-BEFB-35D7E8F7759B}" type="pres">
      <dgm:prSet presAssocID="{FD087E43-AE0F-1B4C-836F-BF4E1A591B0F}" presName="arrowWedge3" presStyleLbl="fgSibTrans2D1" presStyleIdx="2" presStyleCnt="3"/>
      <dgm:spPr/>
    </dgm:pt>
  </dgm:ptLst>
  <dgm:cxnLst>
    <dgm:cxn modelId="{6E8045A4-C45D-3D45-9D6B-104F1E4395CD}" srcId="{96F24F79-1B3E-B842-B4D8-64F266AE56C2}" destId="{B4EC8FA7-500C-AD45-A945-2C87704125D7}" srcOrd="2" destOrd="0" parTransId="{1A752873-B28C-D048-8D81-2298B71A2CB1}" sibTransId="{FD087E43-AE0F-1B4C-836F-BF4E1A591B0F}"/>
    <dgm:cxn modelId="{9FB1B51B-8A95-A24D-BB6D-8907C0B9948C}" type="presOf" srcId="{96F24F79-1B3E-B842-B4D8-64F266AE56C2}" destId="{E9ACEE7E-42C1-FB4D-8DE7-D25C5BE1D577}" srcOrd="0" destOrd="0" presId="urn:microsoft.com/office/officeart/2005/8/layout/cycle8"/>
    <dgm:cxn modelId="{B0A6533F-DB3B-B14B-BE35-27BD709AFD70}" type="presOf" srcId="{C8579F12-3923-EC4F-BE11-0486C8BEAD96}" destId="{1D1DE13C-FD18-204C-B717-51BFF8A0718D}" srcOrd="1" destOrd="0" presId="urn:microsoft.com/office/officeart/2005/8/layout/cycle8"/>
    <dgm:cxn modelId="{2AD388D1-1F0E-B94B-82B8-D3B687B16BE6}" srcId="{96F24F79-1B3E-B842-B4D8-64F266AE56C2}" destId="{C8579F12-3923-EC4F-BE11-0486C8BEAD96}" srcOrd="0" destOrd="0" parTransId="{9E77273A-042B-FA49-84AA-93A241165700}" sibTransId="{4AFDA3C4-8376-874B-8EFB-9280553450FD}"/>
    <dgm:cxn modelId="{8197B654-B45D-C545-899F-89E38D854AF3}" type="presOf" srcId="{DD3F0741-066D-0644-99EE-20F0584BCEB7}" destId="{0CDB8CFA-60BC-F446-8C80-A0705DF56DBD}" srcOrd="0" destOrd="0" presId="urn:microsoft.com/office/officeart/2005/8/layout/cycle8"/>
    <dgm:cxn modelId="{FACE4ABB-BBEF-5C4A-8664-216A0D95A7E5}" srcId="{96F24F79-1B3E-B842-B4D8-64F266AE56C2}" destId="{DD3F0741-066D-0644-99EE-20F0584BCEB7}" srcOrd="1" destOrd="0" parTransId="{FC6417A3-B43D-4F44-9C4E-A1693344D28F}" sibTransId="{548DAB65-2CD8-1B48-91B8-946D1E509DC2}"/>
    <dgm:cxn modelId="{0D5DF19A-21F0-8D4E-BD56-0FC6A2541C35}" type="presOf" srcId="{DD3F0741-066D-0644-99EE-20F0584BCEB7}" destId="{205881E0-8613-0A41-89A4-FCF10569A6E2}" srcOrd="1" destOrd="0" presId="urn:microsoft.com/office/officeart/2005/8/layout/cycle8"/>
    <dgm:cxn modelId="{FC12FC9A-03C7-9640-9EDE-D520EB9928F4}" type="presOf" srcId="{B4EC8FA7-500C-AD45-A945-2C87704125D7}" destId="{4CCE64B6-D456-5D49-B73B-B5988A3DF1A4}" srcOrd="1" destOrd="0" presId="urn:microsoft.com/office/officeart/2005/8/layout/cycle8"/>
    <dgm:cxn modelId="{F99629AF-CD36-B848-B217-0159B1544D87}" type="presOf" srcId="{C8579F12-3923-EC4F-BE11-0486C8BEAD96}" destId="{6DC7A52B-9A51-CD48-8123-82217E6459FB}" srcOrd="0" destOrd="0" presId="urn:microsoft.com/office/officeart/2005/8/layout/cycle8"/>
    <dgm:cxn modelId="{475D2F99-D269-1942-AC91-97A59324726D}" type="presOf" srcId="{B4EC8FA7-500C-AD45-A945-2C87704125D7}" destId="{AC6CD507-C4ED-D042-A2D9-DED70399C344}" srcOrd="0" destOrd="0" presId="urn:microsoft.com/office/officeart/2005/8/layout/cycle8"/>
    <dgm:cxn modelId="{A6AA28AA-DF27-514E-954F-D06227F218D7}" type="presParOf" srcId="{E9ACEE7E-42C1-FB4D-8DE7-D25C5BE1D577}" destId="{6DC7A52B-9A51-CD48-8123-82217E6459FB}" srcOrd="0" destOrd="0" presId="urn:microsoft.com/office/officeart/2005/8/layout/cycle8"/>
    <dgm:cxn modelId="{D1B6B99C-1659-0344-9219-9EC9BFE808B7}" type="presParOf" srcId="{E9ACEE7E-42C1-FB4D-8DE7-D25C5BE1D577}" destId="{EC00721D-310A-7E4D-A8D7-1B82E2D52C5F}" srcOrd="1" destOrd="0" presId="urn:microsoft.com/office/officeart/2005/8/layout/cycle8"/>
    <dgm:cxn modelId="{C21F7809-91FB-6D4D-97B7-709E6F19D372}" type="presParOf" srcId="{E9ACEE7E-42C1-FB4D-8DE7-D25C5BE1D577}" destId="{A45EB26D-04B4-CB41-B2CD-8C8758DAC588}" srcOrd="2" destOrd="0" presId="urn:microsoft.com/office/officeart/2005/8/layout/cycle8"/>
    <dgm:cxn modelId="{6D20F815-426D-A141-A425-EEAA7CD1AAA2}" type="presParOf" srcId="{E9ACEE7E-42C1-FB4D-8DE7-D25C5BE1D577}" destId="{1D1DE13C-FD18-204C-B717-51BFF8A0718D}" srcOrd="3" destOrd="0" presId="urn:microsoft.com/office/officeart/2005/8/layout/cycle8"/>
    <dgm:cxn modelId="{70AD7742-47A9-604D-825D-8C706B617B64}" type="presParOf" srcId="{E9ACEE7E-42C1-FB4D-8DE7-D25C5BE1D577}" destId="{0CDB8CFA-60BC-F446-8C80-A0705DF56DBD}" srcOrd="4" destOrd="0" presId="urn:microsoft.com/office/officeart/2005/8/layout/cycle8"/>
    <dgm:cxn modelId="{F2487A7D-9D64-9C46-811D-6F61C6EEDC28}" type="presParOf" srcId="{E9ACEE7E-42C1-FB4D-8DE7-D25C5BE1D577}" destId="{7BE8FCC1-43E8-5442-A2C3-26324FA590D5}" srcOrd="5" destOrd="0" presId="urn:microsoft.com/office/officeart/2005/8/layout/cycle8"/>
    <dgm:cxn modelId="{41959980-97F7-B144-B5AE-6BD546B0687E}" type="presParOf" srcId="{E9ACEE7E-42C1-FB4D-8DE7-D25C5BE1D577}" destId="{27C5DFC7-BE49-F04F-BFA1-354B7E0D756F}" srcOrd="6" destOrd="0" presId="urn:microsoft.com/office/officeart/2005/8/layout/cycle8"/>
    <dgm:cxn modelId="{80A9B23F-BB7A-BF40-AD82-2444E8369869}" type="presParOf" srcId="{E9ACEE7E-42C1-FB4D-8DE7-D25C5BE1D577}" destId="{205881E0-8613-0A41-89A4-FCF10569A6E2}" srcOrd="7" destOrd="0" presId="urn:microsoft.com/office/officeart/2005/8/layout/cycle8"/>
    <dgm:cxn modelId="{EF6E6586-8319-EE41-B9BB-DA9BC41D578B}" type="presParOf" srcId="{E9ACEE7E-42C1-FB4D-8DE7-D25C5BE1D577}" destId="{AC6CD507-C4ED-D042-A2D9-DED70399C344}" srcOrd="8" destOrd="0" presId="urn:microsoft.com/office/officeart/2005/8/layout/cycle8"/>
    <dgm:cxn modelId="{834552DE-F6E4-0A43-81D6-573B8C32650B}" type="presParOf" srcId="{E9ACEE7E-42C1-FB4D-8DE7-D25C5BE1D577}" destId="{F6790CF9-8266-9440-8CD2-95AD592B121F}" srcOrd="9" destOrd="0" presId="urn:microsoft.com/office/officeart/2005/8/layout/cycle8"/>
    <dgm:cxn modelId="{8BDE5B7A-EBFA-954C-BE43-E27162B28E25}" type="presParOf" srcId="{E9ACEE7E-42C1-FB4D-8DE7-D25C5BE1D577}" destId="{002E1E77-E2F4-FC47-85C8-887CC90E4EB9}" srcOrd="10" destOrd="0" presId="urn:microsoft.com/office/officeart/2005/8/layout/cycle8"/>
    <dgm:cxn modelId="{D9F7B1C8-C8FF-F440-9D0B-3AC3785E88A0}" type="presParOf" srcId="{E9ACEE7E-42C1-FB4D-8DE7-D25C5BE1D577}" destId="{4CCE64B6-D456-5D49-B73B-B5988A3DF1A4}" srcOrd="11" destOrd="0" presId="urn:microsoft.com/office/officeart/2005/8/layout/cycle8"/>
    <dgm:cxn modelId="{5FB6444C-71EC-EA40-BA09-96C658E9D2DD}" type="presParOf" srcId="{E9ACEE7E-42C1-FB4D-8DE7-D25C5BE1D577}" destId="{F16AA092-BC05-4D40-809E-A3D1C4564570}" srcOrd="12" destOrd="0" presId="urn:microsoft.com/office/officeart/2005/8/layout/cycle8"/>
    <dgm:cxn modelId="{BDEA2FAF-CE8D-3E48-ADE2-1407B94E4570}" type="presParOf" srcId="{E9ACEE7E-42C1-FB4D-8DE7-D25C5BE1D577}" destId="{B3257A97-B07D-1742-AF78-B445161F3A71}" srcOrd="13" destOrd="0" presId="urn:microsoft.com/office/officeart/2005/8/layout/cycle8"/>
    <dgm:cxn modelId="{F2FDC997-F9E1-6242-B62D-982C5B2DA93B}" type="presParOf" srcId="{E9ACEE7E-42C1-FB4D-8DE7-D25C5BE1D577}" destId="{AB5566EA-F08B-1A4E-BEFB-35D7E8F775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24F79-1B3E-B842-B4D8-64F266AE56C2}"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C8579F12-3923-EC4F-BE11-0486C8BEAD96}">
      <dgm:prSet phldrT="[Text]"/>
      <dgm:spPr/>
      <dgm:t>
        <a:bodyPr/>
        <a:lstStyle/>
        <a:p>
          <a:r>
            <a:rPr lang="en-US" dirty="0" smtClean="0"/>
            <a:t>Enrollment and Eligibility</a:t>
          </a:r>
          <a:endParaRPr lang="en-US" dirty="0"/>
        </a:p>
      </dgm:t>
      <dgm:extLst>
        <a:ext uri="{E40237B7-FDA0-4F09-8148-C483321AD2D9}">
          <dgm14:cNvPr xmlns:dgm14="http://schemas.microsoft.com/office/drawing/2010/diagram" id="0" name="" descr="We will now move to the Third portion of the presentation and discuss ways RWHAP can establish ways to monitor and determine Cap on Charges for enrollees. Also we will discuss the Ryan White legislative requirements to do this process effectively while monitoring RWHAP enrollment. " title="Cap On Charges"/>
        </a:ext>
      </dgm:extLst>
    </dgm:pt>
    <dgm:pt modelId="{9E77273A-042B-FA49-84AA-93A241165700}" type="parTrans" cxnId="{2AD388D1-1F0E-B94B-82B8-D3B687B16BE6}">
      <dgm:prSet/>
      <dgm:spPr/>
      <dgm:t>
        <a:bodyPr/>
        <a:lstStyle/>
        <a:p>
          <a:endParaRPr lang="en-US"/>
        </a:p>
      </dgm:t>
    </dgm:pt>
    <dgm:pt modelId="{4AFDA3C4-8376-874B-8EFB-9280553450FD}" type="sibTrans" cxnId="{2AD388D1-1F0E-B94B-82B8-D3B687B16BE6}">
      <dgm:prSet/>
      <dgm:spPr/>
      <dgm:t>
        <a:bodyPr/>
        <a:lstStyle/>
        <a:p>
          <a:endParaRPr lang="en-US"/>
        </a:p>
      </dgm:t>
    </dgm:pt>
    <dgm:pt modelId="{DD3F0741-066D-0644-99EE-20F0584BCEB7}">
      <dgm:prSet phldrT="[Text]"/>
      <dgm:spPr/>
      <dgm:t>
        <a:bodyPr/>
        <a:lstStyle/>
        <a:p>
          <a:r>
            <a:rPr lang="en-US" dirty="0" smtClean="0"/>
            <a:t>Schedule of Charges</a:t>
          </a:r>
          <a:endParaRPr lang="en-US" dirty="0"/>
        </a:p>
      </dgm:t>
      <dgm:extLst>
        <a:ext uri="{E40237B7-FDA0-4F09-8148-C483321AD2D9}">
          <dgm14:cNvPr xmlns:dgm14="http://schemas.microsoft.com/office/drawing/2010/diagram" id="0" name="" descr="We will now move to the Third portion of the presentation and discuss ways RWHAP can establish ways to monitor and determine Cap on Charges for enrollees. Also we will discuss the Ryan White legislative requirements to do this process effectively while monitoring RWHAP enrollment. " title="Cap on Charges "/>
        </a:ext>
      </dgm:extLst>
    </dgm:pt>
    <dgm:pt modelId="{FC6417A3-B43D-4F44-9C4E-A1693344D28F}" type="parTrans" cxnId="{FACE4ABB-BBEF-5C4A-8664-216A0D95A7E5}">
      <dgm:prSet/>
      <dgm:spPr/>
      <dgm:t>
        <a:bodyPr/>
        <a:lstStyle/>
        <a:p>
          <a:endParaRPr lang="en-US"/>
        </a:p>
      </dgm:t>
    </dgm:pt>
    <dgm:pt modelId="{548DAB65-2CD8-1B48-91B8-946D1E509DC2}" type="sibTrans" cxnId="{FACE4ABB-BBEF-5C4A-8664-216A0D95A7E5}">
      <dgm:prSet/>
      <dgm:spPr/>
      <dgm:t>
        <a:bodyPr/>
        <a:lstStyle/>
        <a:p>
          <a:endParaRPr lang="en-US"/>
        </a:p>
      </dgm:t>
    </dgm:pt>
    <dgm:pt modelId="{B4EC8FA7-500C-AD45-A945-2C87704125D7}">
      <dgm:prSet phldrT="[Text]" custT="1"/>
      <dgm:spPr/>
      <dgm:t>
        <a:bodyPr/>
        <a:lstStyle/>
        <a:p>
          <a:r>
            <a:rPr lang="en-US" sz="2700" b="1" dirty="0" smtClean="0">
              <a:solidFill>
                <a:srgbClr val="FF0000"/>
              </a:solidFill>
            </a:rPr>
            <a:t>Caps on Charges</a:t>
          </a:r>
          <a:endParaRPr lang="en-US" sz="2700" b="1" dirty="0">
            <a:solidFill>
              <a:srgbClr val="FF0000"/>
            </a:solidFill>
          </a:endParaRPr>
        </a:p>
      </dgm:t>
      <dgm:extLst>
        <a:ext uri="{E40237B7-FDA0-4F09-8148-C483321AD2D9}">
          <dgm14:cNvPr xmlns:dgm14="http://schemas.microsoft.com/office/drawing/2010/diagram" id="0" name="" descr="We will now move to the Third portion of the presentation and discuss ways RWHAP can establish ways to monitor and determine Cap on Charges for enrollees. Also we will discuss the Ryan White legislative requirements to do this process effectively while monitoring RWHAP enrollment. " title="Cap on Charges "/>
        </a:ext>
      </dgm:extLst>
    </dgm:pt>
    <dgm:pt modelId="{1A752873-B28C-D048-8D81-2298B71A2CB1}" type="parTrans" cxnId="{6E8045A4-C45D-3D45-9D6B-104F1E4395CD}">
      <dgm:prSet/>
      <dgm:spPr/>
      <dgm:t>
        <a:bodyPr/>
        <a:lstStyle/>
        <a:p>
          <a:endParaRPr lang="en-US"/>
        </a:p>
      </dgm:t>
    </dgm:pt>
    <dgm:pt modelId="{FD087E43-AE0F-1B4C-836F-BF4E1A591B0F}" type="sibTrans" cxnId="{6E8045A4-C45D-3D45-9D6B-104F1E4395CD}">
      <dgm:prSet/>
      <dgm:spPr/>
      <dgm:t>
        <a:bodyPr/>
        <a:lstStyle/>
        <a:p>
          <a:endParaRPr lang="en-US"/>
        </a:p>
      </dgm:t>
    </dgm:pt>
    <dgm:pt modelId="{E9ACEE7E-42C1-FB4D-8DE7-D25C5BE1D577}" type="pres">
      <dgm:prSet presAssocID="{96F24F79-1B3E-B842-B4D8-64F266AE56C2}" presName="compositeShape" presStyleCnt="0">
        <dgm:presLayoutVars>
          <dgm:chMax val="7"/>
          <dgm:dir/>
          <dgm:resizeHandles val="exact"/>
        </dgm:presLayoutVars>
      </dgm:prSet>
      <dgm:spPr/>
      <dgm:t>
        <a:bodyPr/>
        <a:lstStyle/>
        <a:p>
          <a:endParaRPr lang="en-US"/>
        </a:p>
      </dgm:t>
    </dgm:pt>
    <dgm:pt modelId="{6DC7A52B-9A51-CD48-8123-82217E6459FB}" type="pres">
      <dgm:prSet presAssocID="{96F24F79-1B3E-B842-B4D8-64F266AE56C2}" presName="wedge1" presStyleLbl="node1" presStyleIdx="0" presStyleCnt="3"/>
      <dgm:spPr/>
      <dgm:t>
        <a:bodyPr/>
        <a:lstStyle/>
        <a:p>
          <a:endParaRPr lang="en-US"/>
        </a:p>
      </dgm:t>
    </dgm:pt>
    <dgm:pt modelId="{EC00721D-310A-7E4D-A8D7-1B82E2D52C5F}" type="pres">
      <dgm:prSet presAssocID="{96F24F79-1B3E-B842-B4D8-64F266AE56C2}" presName="dummy1a" presStyleCnt="0"/>
      <dgm:spPr/>
    </dgm:pt>
    <dgm:pt modelId="{A45EB26D-04B4-CB41-B2CD-8C8758DAC588}" type="pres">
      <dgm:prSet presAssocID="{96F24F79-1B3E-B842-B4D8-64F266AE56C2}" presName="dummy1b" presStyleCnt="0"/>
      <dgm:spPr/>
    </dgm:pt>
    <dgm:pt modelId="{1D1DE13C-FD18-204C-B717-51BFF8A0718D}" type="pres">
      <dgm:prSet presAssocID="{96F24F79-1B3E-B842-B4D8-64F266AE56C2}" presName="wedge1Tx" presStyleLbl="node1" presStyleIdx="0" presStyleCnt="3">
        <dgm:presLayoutVars>
          <dgm:chMax val="0"/>
          <dgm:chPref val="0"/>
          <dgm:bulletEnabled val="1"/>
        </dgm:presLayoutVars>
      </dgm:prSet>
      <dgm:spPr/>
      <dgm:t>
        <a:bodyPr/>
        <a:lstStyle/>
        <a:p>
          <a:endParaRPr lang="en-US"/>
        </a:p>
      </dgm:t>
    </dgm:pt>
    <dgm:pt modelId="{0CDB8CFA-60BC-F446-8C80-A0705DF56DBD}" type="pres">
      <dgm:prSet presAssocID="{96F24F79-1B3E-B842-B4D8-64F266AE56C2}" presName="wedge2" presStyleLbl="node1" presStyleIdx="1" presStyleCnt="3"/>
      <dgm:spPr/>
      <dgm:t>
        <a:bodyPr/>
        <a:lstStyle/>
        <a:p>
          <a:endParaRPr lang="en-US"/>
        </a:p>
      </dgm:t>
    </dgm:pt>
    <dgm:pt modelId="{7BE8FCC1-43E8-5442-A2C3-26324FA590D5}" type="pres">
      <dgm:prSet presAssocID="{96F24F79-1B3E-B842-B4D8-64F266AE56C2}" presName="dummy2a" presStyleCnt="0"/>
      <dgm:spPr/>
    </dgm:pt>
    <dgm:pt modelId="{27C5DFC7-BE49-F04F-BFA1-354B7E0D756F}" type="pres">
      <dgm:prSet presAssocID="{96F24F79-1B3E-B842-B4D8-64F266AE56C2}" presName="dummy2b" presStyleCnt="0"/>
      <dgm:spPr/>
    </dgm:pt>
    <dgm:pt modelId="{205881E0-8613-0A41-89A4-FCF10569A6E2}" type="pres">
      <dgm:prSet presAssocID="{96F24F79-1B3E-B842-B4D8-64F266AE56C2}" presName="wedge2Tx" presStyleLbl="node1" presStyleIdx="1" presStyleCnt="3">
        <dgm:presLayoutVars>
          <dgm:chMax val="0"/>
          <dgm:chPref val="0"/>
          <dgm:bulletEnabled val="1"/>
        </dgm:presLayoutVars>
      </dgm:prSet>
      <dgm:spPr/>
      <dgm:t>
        <a:bodyPr/>
        <a:lstStyle/>
        <a:p>
          <a:endParaRPr lang="en-US"/>
        </a:p>
      </dgm:t>
    </dgm:pt>
    <dgm:pt modelId="{AC6CD507-C4ED-D042-A2D9-DED70399C344}" type="pres">
      <dgm:prSet presAssocID="{96F24F79-1B3E-B842-B4D8-64F266AE56C2}" presName="wedge3" presStyleLbl="node1" presStyleIdx="2" presStyleCnt="3"/>
      <dgm:spPr/>
      <dgm:t>
        <a:bodyPr/>
        <a:lstStyle/>
        <a:p>
          <a:endParaRPr lang="en-US"/>
        </a:p>
      </dgm:t>
    </dgm:pt>
    <dgm:pt modelId="{F6790CF9-8266-9440-8CD2-95AD592B121F}" type="pres">
      <dgm:prSet presAssocID="{96F24F79-1B3E-B842-B4D8-64F266AE56C2}" presName="dummy3a" presStyleCnt="0"/>
      <dgm:spPr/>
    </dgm:pt>
    <dgm:pt modelId="{002E1E77-E2F4-FC47-85C8-887CC90E4EB9}" type="pres">
      <dgm:prSet presAssocID="{96F24F79-1B3E-B842-B4D8-64F266AE56C2}" presName="dummy3b" presStyleCnt="0"/>
      <dgm:spPr/>
    </dgm:pt>
    <dgm:pt modelId="{4CCE64B6-D456-5D49-B73B-B5988A3DF1A4}" type="pres">
      <dgm:prSet presAssocID="{96F24F79-1B3E-B842-B4D8-64F266AE56C2}" presName="wedge3Tx" presStyleLbl="node1" presStyleIdx="2" presStyleCnt="3">
        <dgm:presLayoutVars>
          <dgm:chMax val="0"/>
          <dgm:chPref val="0"/>
          <dgm:bulletEnabled val="1"/>
        </dgm:presLayoutVars>
      </dgm:prSet>
      <dgm:spPr/>
      <dgm:t>
        <a:bodyPr/>
        <a:lstStyle/>
        <a:p>
          <a:endParaRPr lang="en-US"/>
        </a:p>
      </dgm:t>
    </dgm:pt>
    <dgm:pt modelId="{F16AA092-BC05-4D40-809E-A3D1C4564570}" type="pres">
      <dgm:prSet presAssocID="{4AFDA3C4-8376-874B-8EFB-9280553450FD}" presName="arrowWedge1" presStyleLbl="fgSibTrans2D1" presStyleIdx="0" presStyleCnt="3"/>
      <dgm:spPr/>
    </dgm:pt>
    <dgm:pt modelId="{B3257A97-B07D-1742-AF78-B445161F3A71}" type="pres">
      <dgm:prSet presAssocID="{548DAB65-2CD8-1B48-91B8-946D1E509DC2}" presName="arrowWedge2" presStyleLbl="fgSibTrans2D1" presStyleIdx="1" presStyleCnt="3"/>
      <dgm:spPr/>
    </dgm:pt>
    <dgm:pt modelId="{AB5566EA-F08B-1A4E-BEFB-35D7E8F7759B}" type="pres">
      <dgm:prSet presAssocID="{FD087E43-AE0F-1B4C-836F-BF4E1A591B0F}" presName="arrowWedge3" presStyleLbl="fgSibTrans2D1" presStyleIdx="2" presStyleCnt="3"/>
      <dgm:spPr/>
    </dgm:pt>
  </dgm:ptLst>
  <dgm:cxnLst>
    <dgm:cxn modelId="{0B0CC1D3-5C78-ED4B-9A5B-64595899227D}" type="presOf" srcId="{C8579F12-3923-EC4F-BE11-0486C8BEAD96}" destId="{6DC7A52B-9A51-CD48-8123-82217E6459FB}" srcOrd="0" destOrd="0" presId="urn:microsoft.com/office/officeart/2005/8/layout/cycle8"/>
    <dgm:cxn modelId="{6E8045A4-C45D-3D45-9D6B-104F1E4395CD}" srcId="{96F24F79-1B3E-B842-B4D8-64F266AE56C2}" destId="{B4EC8FA7-500C-AD45-A945-2C87704125D7}" srcOrd="2" destOrd="0" parTransId="{1A752873-B28C-D048-8D81-2298B71A2CB1}" sibTransId="{FD087E43-AE0F-1B4C-836F-BF4E1A591B0F}"/>
    <dgm:cxn modelId="{5800DA45-F446-DC43-9603-ACD5D180A059}" type="presOf" srcId="{DD3F0741-066D-0644-99EE-20F0584BCEB7}" destId="{205881E0-8613-0A41-89A4-FCF10569A6E2}" srcOrd="1" destOrd="0" presId="urn:microsoft.com/office/officeart/2005/8/layout/cycle8"/>
    <dgm:cxn modelId="{2AD388D1-1F0E-B94B-82B8-D3B687B16BE6}" srcId="{96F24F79-1B3E-B842-B4D8-64F266AE56C2}" destId="{C8579F12-3923-EC4F-BE11-0486C8BEAD96}" srcOrd="0" destOrd="0" parTransId="{9E77273A-042B-FA49-84AA-93A241165700}" sibTransId="{4AFDA3C4-8376-874B-8EFB-9280553450FD}"/>
    <dgm:cxn modelId="{62B2A625-4E9F-4F4F-A1E8-A10CD8AD1233}" type="presOf" srcId="{B4EC8FA7-500C-AD45-A945-2C87704125D7}" destId="{4CCE64B6-D456-5D49-B73B-B5988A3DF1A4}" srcOrd="1" destOrd="0" presId="urn:microsoft.com/office/officeart/2005/8/layout/cycle8"/>
    <dgm:cxn modelId="{FACE4ABB-BBEF-5C4A-8664-216A0D95A7E5}" srcId="{96F24F79-1B3E-B842-B4D8-64F266AE56C2}" destId="{DD3F0741-066D-0644-99EE-20F0584BCEB7}" srcOrd="1" destOrd="0" parTransId="{FC6417A3-B43D-4F44-9C4E-A1693344D28F}" sibTransId="{548DAB65-2CD8-1B48-91B8-946D1E509DC2}"/>
    <dgm:cxn modelId="{F5EEEC85-7EDF-A149-98CE-B8280EDF58CE}" type="presOf" srcId="{DD3F0741-066D-0644-99EE-20F0584BCEB7}" destId="{0CDB8CFA-60BC-F446-8C80-A0705DF56DBD}" srcOrd="0" destOrd="0" presId="urn:microsoft.com/office/officeart/2005/8/layout/cycle8"/>
    <dgm:cxn modelId="{1848AFF0-3EE3-3042-B5AC-2C47BC2C0EB3}" type="presOf" srcId="{96F24F79-1B3E-B842-B4D8-64F266AE56C2}" destId="{E9ACEE7E-42C1-FB4D-8DE7-D25C5BE1D577}" srcOrd="0" destOrd="0" presId="urn:microsoft.com/office/officeart/2005/8/layout/cycle8"/>
    <dgm:cxn modelId="{6269BC28-E02F-A34D-8344-1438AA23E290}" type="presOf" srcId="{C8579F12-3923-EC4F-BE11-0486C8BEAD96}" destId="{1D1DE13C-FD18-204C-B717-51BFF8A0718D}" srcOrd="1" destOrd="0" presId="urn:microsoft.com/office/officeart/2005/8/layout/cycle8"/>
    <dgm:cxn modelId="{D509DF2A-CD71-5240-9E50-6AEF6B5D21EF}" type="presOf" srcId="{B4EC8FA7-500C-AD45-A945-2C87704125D7}" destId="{AC6CD507-C4ED-D042-A2D9-DED70399C344}" srcOrd="0" destOrd="0" presId="urn:microsoft.com/office/officeart/2005/8/layout/cycle8"/>
    <dgm:cxn modelId="{D19F7BA5-FD0B-0D43-8E69-7D6C3A6D689B}" type="presParOf" srcId="{E9ACEE7E-42C1-FB4D-8DE7-D25C5BE1D577}" destId="{6DC7A52B-9A51-CD48-8123-82217E6459FB}" srcOrd="0" destOrd="0" presId="urn:microsoft.com/office/officeart/2005/8/layout/cycle8"/>
    <dgm:cxn modelId="{DFAF7144-27A3-A94B-A925-54CCEB5AA3EE}" type="presParOf" srcId="{E9ACEE7E-42C1-FB4D-8DE7-D25C5BE1D577}" destId="{EC00721D-310A-7E4D-A8D7-1B82E2D52C5F}" srcOrd="1" destOrd="0" presId="urn:microsoft.com/office/officeart/2005/8/layout/cycle8"/>
    <dgm:cxn modelId="{1B4F5648-12E4-0D4E-82EA-1C6CEB23EE46}" type="presParOf" srcId="{E9ACEE7E-42C1-FB4D-8DE7-D25C5BE1D577}" destId="{A45EB26D-04B4-CB41-B2CD-8C8758DAC588}" srcOrd="2" destOrd="0" presId="urn:microsoft.com/office/officeart/2005/8/layout/cycle8"/>
    <dgm:cxn modelId="{6F15FAB0-68F8-ED45-B9B4-67BC68FA7EAE}" type="presParOf" srcId="{E9ACEE7E-42C1-FB4D-8DE7-D25C5BE1D577}" destId="{1D1DE13C-FD18-204C-B717-51BFF8A0718D}" srcOrd="3" destOrd="0" presId="urn:microsoft.com/office/officeart/2005/8/layout/cycle8"/>
    <dgm:cxn modelId="{57E2E35B-FB83-BE42-9E5C-1E7A5AA9C6AB}" type="presParOf" srcId="{E9ACEE7E-42C1-FB4D-8DE7-D25C5BE1D577}" destId="{0CDB8CFA-60BC-F446-8C80-A0705DF56DBD}" srcOrd="4" destOrd="0" presId="urn:microsoft.com/office/officeart/2005/8/layout/cycle8"/>
    <dgm:cxn modelId="{EE1FA698-08FD-5748-A31B-44BF54A4642B}" type="presParOf" srcId="{E9ACEE7E-42C1-FB4D-8DE7-D25C5BE1D577}" destId="{7BE8FCC1-43E8-5442-A2C3-26324FA590D5}" srcOrd="5" destOrd="0" presId="urn:microsoft.com/office/officeart/2005/8/layout/cycle8"/>
    <dgm:cxn modelId="{B1507E2B-55C3-9A49-B99F-F031CBADACF2}" type="presParOf" srcId="{E9ACEE7E-42C1-FB4D-8DE7-D25C5BE1D577}" destId="{27C5DFC7-BE49-F04F-BFA1-354B7E0D756F}" srcOrd="6" destOrd="0" presId="urn:microsoft.com/office/officeart/2005/8/layout/cycle8"/>
    <dgm:cxn modelId="{27F371DD-91EA-AE4C-ACCE-FBAFADD2BE74}" type="presParOf" srcId="{E9ACEE7E-42C1-FB4D-8DE7-D25C5BE1D577}" destId="{205881E0-8613-0A41-89A4-FCF10569A6E2}" srcOrd="7" destOrd="0" presId="urn:microsoft.com/office/officeart/2005/8/layout/cycle8"/>
    <dgm:cxn modelId="{6163B4CE-215B-5947-9DA0-81DC956EE436}" type="presParOf" srcId="{E9ACEE7E-42C1-FB4D-8DE7-D25C5BE1D577}" destId="{AC6CD507-C4ED-D042-A2D9-DED70399C344}" srcOrd="8" destOrd="0" presId="urn:microsoft.com/office/officeart/2005/8/layout/cycle8"/>
    <dgm:cxn modelId="{F615D57F-97C1-CC41-9C0F-FFB50D9B67E2}" type="presParOf" srcId="{E9ACEE7E-42C1-FB4D-8DE7-D25C5BE1D577}" destId="{F6790CF9-8266-9440-8CD2-95AD592B121F}" srcOrd="9" destOrd="0" presId="urn:microsoft.com/office/officeart/2005/8/layout/cycle8"/>
    <dgm:cxn modelId="{352D881E-2AF7-E54C-848C-8D7D591100C3}" type="presParOf" srcId="{E9ACEE7E-42C1-FB4D-8DE7-D25C5BE1D577}" destId="{002E1E77-E2F4-FC47-85C8-887CC90E4EB9}" srcOrd="10" destOrd="0" presId="urn:microsoft.com/office/officeart/2005/8/layout/cycle8"/>
    <dgm:cxn modelId="{F97EA320-25E5-8745-9E41-40F1C154DD67}" type="presParOf" srcId="{E9ACEE7E-42C1-FB4D-8DE7-D25C5BE1D577}" destId="{4CCE64B6-D456-5D49-B73B-B5988A3DF1A4}" srcOrd="11" destOrd="0" presId="urn:microsoft.com/office/officeart/2005/8/layout/cycle8"/>
    <dgm:cxn modelId="{343CF85F-27F6-AE4D-A2EE-5E5754297372}" type="presParOf" srcId="{E9ACEE7E-42C1-FB4D-8DE7-D25C5BE1D577}" destId="{F16AA092-BC05-4D40-809E-A3D1C4564570}" srcOrd="12" destOrd="0" presId="urn:microsoft.com/office/officeart/2005/8/layout/cycle8"/>
    <dgm:cxn modelId="{DDC4E74C-27D1-ED4D-A8A8-1BCF7FA1594A}" type="presParOf" srcId="{E9ACEE7E-42C1-FB4D-8DE7-D25C5BE1D577}" destId="{B3257A97-B07D-1742-AF78-B445161F3A71}" srcOrd="13" destOrd="0" presId="urn:microsoft.com/office/officeart/2005/8/layout/cycle8"/>
    <dgm:cxn modelId="{9A7F9773-D861-A041-99C6-7238375DE559}" type="presParOf" srcId="{E9ACEE7E-42C1-FB4D-8DE7-D25C5BE1D577}" destId="{AB5566EA-F08B-1A4E-BEFB-35D7E8F775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5DE01-224D-4D18-ADFE-E9C022843C78}" type="doc">
      <dgm:prSet loTypeId="urn:microsoft.com/office/officeart/2005/8/layout/gear1" loCatId="cycle" qsTypeId="urn:microsoft.com/office/officeart/2005/8/quickstyle/simple1" qsCatId="simple" csTypeId="urn:microsoft.com/office/officeart/2005/8/colors/accent1_2" csCatId="accent1" phldr="1"/>
      <dgm:spPr/>
    </dgm:pt>
    <dgm:pt modelId="{1A5696E9-6004-403E-B418-8ABADC6BDB17}">
      <dgm:prSet phldrT="[Text]" custT="1"/>
      <dgm:spPr>
        <a:solidFill>
          <a:srgbClr val="00B050"/>
        </a:solidFill>
      </dgm:spPr>
      <dgm:t>
        <a:bodyPr/>
        <a:lstStyle/>
        <a:p>
          <a:r>
            <a:rPr lang="en-US" sz="2600" b="1" dirty="0" smtClean="0"/>
            <a:t>ACA impact on Enrollment and Eligibility</a:t>
          </a:r>
          <a:endParaRPr lang="en-US" sz="2600" b="1" dirty="0"/>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A464FEEC-2C73-4F53-B9E9-DC029729728D}" type="parTrans" cxnId="{9212725C-EA4E-4BE4-8838-AB9461B763EE}">
      <dgm:prSet/>
      <dgm:spPr/>
      <dgm:t>
        <a:bodyPr/>
        <a:lstStyle/>
        <a:p>
          <a:endParaRPr lang="en-US"/>
        </a:p>
      </dgm:t>
    </dgm:pt>
    <dgm:pt modelId="{B1C9E716-6FDE-4DDD-8C23-53A686DB7319}" type="sibTrans" cxnId="{9212725C-EA4E-4BE4-8838-AB9461B763EE}">
      <dgm:prSet/>
      <dgm:spPr/>
      <dgm:t>
        <a:bodyPr/>
        <a:lstStyle/>
        <a:p>
          <a:endParaRPr lang="en-US"/>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5D39CBE4-2E57-41CD-BCE3-D09EB5876102}">
      <dgm:prSet phldrT="[Text]" custT="1"/>
      <dgm:spPr>
        <a:solidFill>
          <a:srgbClr val="FFC000"/>
        </a:solidFill>
      </dgm:spPr>
      <dgm:t>
        <a:bodyPr/>
        <a:lstStyle/>
        <a:p>
          <a:r>
            <a:rPr lang="en-US" sz="2400" b="1" dirty="0" smtClean="0"/>
            <a:t>Case Studies </a:t>
          </a:r>
          <a:endParaRPr lang="en-US" sz="2400" b="1" dirty="0"/>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71605D16-4CBE-44B3-9565-35D9C1D66FAB}" type="parTrans" cxnId="{D0FCAA8C-E557-448C-987F-C4A1762B34C1}">
      <dgm:prSet/>
      <dgm:spPr/>
      <dgm:t>
        <a:bodyPr/>
        <a:lstStyle/>
        <a:p>
          <a:endParaRPr lang="en-US"/>
        </a:p>
      </dgm:t>
    </dgm:pt>
    <dgm:pt modelId="{39896222-EE60-443F-A213-0BBA1F07801E}" type="sibTrans" cxnId="{D0FCAA8C-E557-448C-987F-C4A1762B34C1}">
      <dgm:prSet/>
      <dgm:spPr/>
      <dgm:t>
        <a:bodyPr/>
        <a:lstStyle/>
        <a:p>
          <a:endParaRPr lang="en-US"/>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D87E5DC4-95ED-4B15-9295-7173B1A7C8F4}">
      <dgm:prSet phldrT="[Text]" custT="1"/>
      <dgm:spPr>
        <a:solidFill>
          <a:srgbClr val="C00000"/>
        </a:solidFill>
      </dgm:spPr>
      <dgm:t>
        <a:bodyPr/>
        <a:lstStyle/>
        <a:p>
          <a:pPr algn="ctr"/>
          <a:r>
            <a:rPr lang="en-US" sz="2400" b="1" dirty="0" smtClean="0">
              <a:solidFill>
                <a:schemeClr val="bg1"/>
              </a:solidFill>
            </a:rPr>
            <a:t>Patient Educational Tools</a:t>
          </a:r>
          <a:endParaRPr lang="en-US" sz="2400" b="1" dirty="0">
            <a:solidFill>
              <a:schemeClr val="bg1"/>
            </a:solidFill>
          </a:endParaRPr>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9E477EFB-9E78-468C-B93C-FA296FB4D06A}" type="parTrans" cxnId="{3382DDE4-7E53-4B2E-B626-6CD80F9A16EB}">
      <dgm:prSet/>
      <dgm:spPr/>
      <dgm:t>
        <a:bodyPr/>
        <a:lstStyle/>
        <a:p>
          <a:endParaRPr lang="en-US"/>
        </a:p>
      </dgm:t>
    </dgm:pt>
    <dgm:pt modelId="{5599F7ED-729A-41FA-9060-735D7E640623}" type="sibTrans" cxnId="{3382DDE4-7E53-4B2E-B626-6CD80F9A16EB}">
      <dgm:prSet/>
      <dgm:spPr/>
      <dgm:t>
        <a:bodyPr/>
        <a:lstStyle/>
        <a:p>
          <a:endParaRPr lang="en-US"/>
        </a:p>
      </dgm:t>
      <dgm:extLst>
        <a:ext uri="{E40237B7-FDA0-4F09-8148-C483321AD2D9}">
          <dgm14:cNvPr xmlns:dgm14="http://schemas.microsoft.com/office/drawing/2010/diagram" id="0" name=""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a:ext>
      </dgm:extLst>
    </dgm:pt>
    <dgm:pt modelId="{6639A58B-7838-43ED-AC45-2D4F76217295}" type="pres">
      <dgm:prSet presAssocID="{5EC5DE01-224D-4D18-ADFE-E9C022843C78}" presName="composite" presStyleCnt="0">
        <dgm:presLayoutVars>
          <dgm:chMax val="3"/>
          <dgm:animLvl val="lvl"/>
          <dgm:resizeHandles val="exact"/>
        </dgm:presLayoutVars>
      </dgm:prSet>
      <dgm:spPr/>
    </dgm:pt>
    <dgm:pt modelId="{2ED888DA-BA59-4F0F-9E34-36D632F281EF}" type="pres">
      <dgm:prSet presAssocID="{1A5696E9-6004-403E-B418-8ABADC6BDB17}" presName="gear1" presStyleLbl="node1" presStyleIdx="0" presStyleCnt="3" custLinFactNeighborX="-2821" custLinFactNeighborY="4837">
        <dgm:presLayoutVars>
          <dgm:chMax val="1"/>
          <dgm:bulletEnabled val="1"/>
        </dgm:presLayoutVars>
      </dgm:prSet>
      <dgm:spPr/>
      <dgm:t>
        <a:bodyPr/>
        <a:lstStyle/>
        <a:p>
          <a:endParaRPr lang="en-US"/>
        </a:p>
      </dgm:t>
    </dgm:pt>
    <dgm:pt modelId="{AA6D7EBC-5A73-44E2-BF05-472FFB95CB66}" type="pres">
      <dgm:prSet presAssocID="{1A5696E9-6004-403E-B418-8ABADC6BDB17}" presName="gear1srcNode" presStyleLbl="node1" presStyleIdx="0" presStyleCnt="3"/>
      <dgm:spPr/>
      <dgm:t>
        <a:bodyPr/>
        <a:lstStyle/>
        <a:p>
          <a:endParaRPr lang="en-US"/>
        </a:p>
      </dgm:t>
    </dgm:pt>
    <dgm:pt modelId="{9CBA615C-A6CD-41D1-8233-C8DBD3A78A95}" type="pres">
      <dgm:prSet presAssocID="{1A5696E9-6004-403E-B418-8ABADC6BDB17}" presName="gear1dstNode" presStyleLbl="node1" presStyleIdx="0" presStyleCnt="3"/>
      <dgm:spPr/>
      <dgm:t>
        <a:bodyPr/>
        <a:lstStyle/>
        <a:p>
          <a:endParaRPr lang="en-US"/>
        </a:p>
      </dgm:t>
    </dgm:pt>
    <dgm:pt modelId="{20264135-C723-4861-A94D-91BF30DBABDF}" type="pres">
      <dgm:prSet presAssocID="{5D39CBE4-2E57-41CD-BCE3-D09EB5876102}" presName="gear2" presStyleLbl="node1" presStyleIdx="1" presStyleCnt="3" custScaleX="115709" custScaleY="92934" custLinFactNeighborX="-11084" custLinFactNeighborY="3325">
        <dgm:presLayoutVars>
          <dgm:chMax val="1"/>
          <dgm:bulletEnabled val="1"/>
        </dgm:presLayoutVars>
      </dgm:prSet>
      <dgm:spPr/>
      <dgm:t>
        <a:bodyPr/>
        <a:lstStyle/>
        <a:p>
          <a:endParaRPr lang="en-US"/>
        </a:p>
      </dgm:t>
    </dgm:pt>
    <dgm:pt modelId="{2720BCD4-7F19-43E7-99ED-AF313EDA9FEE}" type="pres">
      <dgm:prSet presAssocID="{5D39CBE4-2E57-41CD-BCE3-D09EB5876102}" presName="gear2srcNode" presStyleLbl="node1" presStyleIdx="1" presStyleCnt="3"/>
      <dgm:spPr/>
      <dgm:t>
        <a:bodyPr/>
        <a:lstStyle/>
        <a:p>
          <a:endParaRPr lang="en-US"/>
        </a:p>
      </dgm:t>
    </dgm:pt>
    <dgm:pt modelId="{589B8B64-8B03-441E-A63A-92B30DD52E72}" type="pres">
      <dgm:prSet presAssocID="{5D39CBE4-2E57-41CD-BCE3-D09EB5876102}" presName="gear2dstNode" presStyleLbl="node1" presStyleIdx="1" presStyleCnt="3"/>
      <dgm:spPr/>
      <dgm:t>
        <a:bodyPr/>
        <a:lstStyle/>
        <a:p>
          <a:endParaRPr lang="en-US"/>
        </a:p>
      </dgm:t>
    </dgm:pt>
    <dgm:pt modelId="{B47B41F2-8E86-40FC-8DEA-70FF18D0AD64}" type="pres">
      <dgm:prSet presAssocID="{D87E5DC4-95ED-4B15-9295-7173B1A7C8F4}" presName="gear3" presStyleLbl="node1" presStyleIdx="2" presStyleCnt="3" custScaleX="120046" custScaleY="108658" custLinFactNeighborX="4156" custLinFactNeighborY="-1634"/>
      <dgm:spPr/>
      <dgm:t>
        <a:bodyPr/>
        <a:lstStyle/>
        <a:p>
          <a:endParaRPr lang="en-US"/>
        </a:p>
      </dgm:t>
    </dgm:pt>
    <dgm:pt modelId="{2B432515-B466-4016-BC17-78468E0AA45A}" type="pres">
      <dgm:prSet presAssocID="{D87E5DC4-95ED-4B15-9295-7173B1A7C8F4}" presName="gear3tx" presStyleLbl="node1" presStyleIdx="2" presStyleCnt="3">
        <dgm:presLayoutVars>
          <dgm:chMax val="1"/>
          <dgm:bulletEnabled val="1"/>
        </dgm:presLayoutVars>
      </dgm:prSet>
      <dgm:spPr/>
      <dgm:t>
        <a:bodyPr/>
        <a:lstStyle/>
        <a:p>
          <a:endParaRPr lang="en-US"/>
        </a:p>
      </dgm:t>
    </dgm:pt>
    <dgm:pt modelId="{8E54DCEF-FD55-430B-8856-7420FD09443E}" type="pres">
      <dgm:prSet presAssocID="{D87E5DC4-95ED-4B15-9295-7173B1A7C8F4}" presName="gear3srcNode" presStyleLbl="node1" presStyleIdx="2" presStyleCnt="3"/>
      <dgm:spPr/>
      <dgm:t>
        <a:bodyPr/>
        <a:lstStyle/>
        <a:p>
          <a:endParaRPr lang="en-US"/>
        </a:p>
      </dgm:t>
    </dgm:pt>
    <dgm:pt modelId="{CAC5DAA8-5C51-4E92-B785-84025BFD79D3}" type="pres">
      <dgm:prSet presAssocID="{D87E5DC4-95ED-4B15-9295-7173B1A7C8F4}" presName="gear3dstNode" presStyleLbl="node1" presStyleIdx="2" presStyleCnt="3"/>
      <dgm:spPr/>
      <dgm:t>
        <a:bodyPr/>
        <a:lstStyle/>
        <a:p>
          <a:endParaRPr lang="en-US"/>
        </a:p>
      </dgm:t>
    </dgm:pt>
    <dgm:pt modelId="{C6F54023-CE94-4EA8-B006-7CD1EE7CD8F3}" type="pres">
      <dgm:prSet presAssocID="{B1C9E716-6FDE-4DDD-8C23-53A686DB7319}" presName="connector1" presStyleLbl="sibTrans2D1" presStyleIdx="0" presStyleCnt="3"/>
      <dgm:spPr/>
      <dgm:t>
        <a:bodyPr/>
        <a:lstStyle/>
        <a:p>
          <a:endParaRPr lang="en-US"/>
        </a:p>
      </dgm:t>
    </dgm:pt>
    <dgm:pt modelId="{EB5FC922-D5D7-4E67-AE8C-FF9D0FDACB43}" type="pres">
      <dgm:prSet presAssocID="{39896222-EE60-443F-A213-0BBA1F07801E}" presName="connector2" presStyleLbl="sibTrans2D1" presStyleIdx="1" presStyleCnt="3" custLinFactNeighborX="-12091" custLinFactNeighborY="-843"/>
      <dgm:spPr/>
      <dgm:t>
        <a:bodyPr/>
        <a:lstStyle/>
        <a:p>
          <a:endParaRPr lang="en-US"/>
        </a:p>
      </dgm:t>
    </dgm:pt>
    <dgm:pt modelId="{30AC4801-117F-4410-B933-5038DD947FCB}" type="pres">
      <dgm:prSet presAssocID="{5599F7ED-729A-41FA-9060-735D7E640623}" presName="connector3" presStyleLbl="sibTrans2D1" presStyleIdx="2" presStyleCnt="3" custLinFactNeighborX="-3216" custLinFactNeighborY="-2412"/>
      <dgm:spPr/>
      <dgm:t>
        <a:bodyPr/>
        <a:lstStyle/>
        <a:p>
          <a:endParaRPr lang="en-US"/>
        </a:p>
      </dgm:t>
    </dgm:pt>
  </dgm:ptLst>
  <dgm:cxnLst>
    <dgm:cxn modelId="{C70DC225-D1A5-42AB-B6B8-417D26B02456}" type="presOf" srcId="{B1C9E716-6FDE-4DDD-8C23-53A686DB7319}" destId="{C6F54023-CE94-4EA8-B006-7CD1EE7CD8F3}" srcOrd="0" destOrd="0" presId="urn:microsoft.com/office/officeart/2005/8/layout/gear1"/>
    <dgm:cxn modelId="{2B2BCA69-79C6-4685-B6F3-F840284CD31F}" type="presOf" srcId="{5D39CBE4-2E57-41CD-BCE3-D09EB5876102}" destId="{20264135-C723-4861-A94D-91BF30DBABDF}" srcOrd="0" destOrd="0" presId="urn:microsoft.com/office/officeart/2005/8/layout/gear1"/>
    <dgm:cxn modelId="{D0FCAA8C-E557-448C-987F-C4A1762B34C1}" srcId="{5EC5DE01-224D-4D18-ADFE-E9C022843C78}" destId="{5D39CBE4-2E57-41CD-BCE3-D09EB5876102}" srcOrd="1" destOrd="0" parTransId="{71605D16-4CBE-44B3-9565-35D9C1D66FAB}" sibTransId="{39896222-EE60-443F-A213-0BBA1F07801E}"/>
    <dgm:cxn modelId="{ABE8706E-9222-4115-BC23-44ACA52A280B}" type="presOf" srcId="{D87E5DC4-95ED-4B15-9295-7173B1A7C8F4}" destId="{B47B41F2-8E86-40FC-8DEA-70FF18D0AD64}" srcOrd="0" destOrd="0" presId="urn:microsoft.com/office/officeart/2005/8/layout/gear1"/>
    <dgm:cxn modelId="{125C8E6D-9583-46B6-841F-BC580490860E}" type="presOf" srcId="{39896222-EE60-443F-A213-0BBA1F07801E}" destId="{EB5FC922-D5D7-4E67-AE8C-FF9D0FDACB43}" srcOrd="0" destOrd="0" presId="urn:microsoft.com/office/officeart/2005/8/layout/gear1"/>
    <dgm:cxn modelId="{131505AA-1A1F-46D4-8658-D2C800882101}" type="presOf" srcId="{5EC5DE01-224D-4D18-ADFE-E9C022843C78}" destId="{6639A58B-7838-43ED-AC45-2D4F76217295}" srcOrd="0" destOrd="0" presId="urn:microsoft.com/office/officeart/2005/8/layout/gear1"/>
    <dgm:cxn modelId="{A9185717-FE8B-4A89-ADDD-C31974464B13}" type="presOf" srcId="{D87E5DC4-95ED-4B15-9295-7173B1A7C8F4}" destId="{2B432515-B466-4016-BC17-78468E0AA45A}" srcOrd="1" destOrd="0" presId="urn:microsoft.com/office/officeart/2005/8/layout/gear1"/>
    <dgm:cxn modelId="{9212725C-EA4E-4BE4-8838-AB9461B763EE}" srcId="{5EC5DE01-224D-4D18-ADFE-E9C022843C78}" destId="{1A5696E9-6004-403E-B418-8ABADC6BDB17}" srcOrd="0" destOrd="0" parTransId="{A464FEEC-2C73-4F53-B9E9-DC029729728D}" sibTransId="{B1C9E716-6FDE-4DDD-8C23-53A686DB7319}"/>
    <dgm:cxn modelId="{49CC791C-3918-4505-B40D-75F4E4E8A3EF}" type="presOf" srcId="{D87E5DC4-95ED-4B15-9295-7173B1A7C8F4}" destId="{8E54DCEF-FD55-430B-8856-7420FD09443E}" srcOrd="2" destOrd="0" presId="urn:microsoft.com/office/officeart/2005/8/layout/gear1"/>
    <dgm:cxn modelId="{FE17A080-18D5-4EFD-9A20-6E6599323516}" type="presOf" srcId="{5D39CBE4-2E57-41CD-BCE3-D09EB5876102}" destId="{589B8B64-8B03-441E-A63A-92B30DD52E72}" srcOrd="2" destOrd="0" presId="urn:microsoft.com/office/officeart/2005/8/layout/gear1"/>
    <dgm:cxn modelId="{28579E88-8D0A-4835-9604-72A142C2A92E}" type="presOf" srcId="{1A5696E9-6004-403E-B418-8ABADC6BDB17}" destId="{AA6D7EBC-5A73-44E2-BF05-472FFB95CB66}" srcOrd="1" destOrd="0" presId="urn:microsoft.com/office/officeart/2005/8/layout/gear1"/>
    <dgm:cxn modelId="{9D065936-A0C6-4F3F-A288-081FC32AD4BA}" type="presOf" srcId="{5D39CBE4-2E57-41CD-BCE3-D09EB5876102}" destId="{2720BCD4-7F19-43E7-99ED-AF313EDA9FEE}" srcOrd="1" destOrd="0" presId="urn:microsoft.com/office/officeart/2005/8/layout/gear1"/>
    <dgm:cxn modelId="{FB7CDED5-95E7-4BDA-9B72-31EACE495515}" type="presOf" srcId="{D87E5DC4-95ED-4B15-9295-7173B1A7C8F4}" destId="{CAC5DAA8-5C51-4E92-B785-84025BFD79D3}" srcOrd="3" destOrd="0" presId="urn:microsoft.com/office/officeart/2005/8/layout/gear1"/>
    <dgm:cxn modelId="{3382DDE4-7E53-4B2E-B626-6CD80F9A16EB}" srcId="{5EC5DE01-224D-4D18-ADFE-E9C022843C78}" destId="{D87E5DC4-95ED-4B15-9295-7173B1A7C8F4}" srcOrd="2" destOrd="0" parTransId="{9E477EFB-9E78-468C-B93C-FA296FB4D06A}" sibTransId="{5599F7ED-729A-41FA-9060-735D7E640623}"/>
    <dgm:cxn modelId="{27D97464-BDFF-4816-9F06-223F83C956DE}" type="presOf" srcId="{5599F7ED-729A-41FA-9060-735D7E640623}" destId="{30AC4801-117F-4410-B933-5038DD947FCB}" srcOrd="0" destOrd="0" presId="urn:microsoft.com/office/officeart/2005/8/layout/gear1"/>
    <dgm:cxn modelId="{42417317-F374-4118-89B0-9932D4740E84}" type="presOf" srcId="{1A5696E9-6004-403E-B418-8ABADC6BDB17}" destId="{2ED888DA-BA59-4F0F-9E34-36D632F281EF}" srcOrd="0" destOrd="0" presId="urn:microsoft.com/office/officeart/2005/8/layout/gear1"/>
    <dgm:cxn modelId="{E286FD8E-10BE-493F-87E5-6878F240B1FF}" type="presOf" srcId="{1A5696E9-6004-403E-B418-8ABADC6BDB17}" destId="{9CBA615C-A6CD-41D1-8233-C8DBD3A78A95}" srcOrd="2" destOrd="0" presId="urn:microsoft.com/office/officeart/2005/8/layout/gear1"/>
    <dgm:cxn modelId="{6961A38C-81DE-475C-9E67-133E6DF130DE}" type="presParOf" srcId="{6639A58B-7838-43ED-AC45-2D4F76217295}" destId="{2ED888DA-BA59-4F0F-9E34-36D632F281EF}" srcOrd="0" destOrd="0" presId="urn:microsoft.com/office/officeart/2005/8/layout/gear1"/>
    <dgm:cxn modelId="{66A22B57-1093-4167-8F0F-FE4E9DB061DC}" type="presParOf" srcId="{6639A58B-7838-43ED-AC45-2D4F76217295}" destId="{AA6D7EBC-5A73-44E2-BF05-472FFB95CB66}" srcOrd="1" destOrd="0" presId="urn:microsoft.com/office/officeart/2005/8/layout/gear1"/>
    <dgm:cxn modelId="{11874D10-C7BC-456D-ADB6-735AD33CB45F}" type="presParOf" srcId="{6639A58B-7838-43ED-AC45-2D4F76217295}" destId="{9CBA615C-A6CD-41D1-8233-C8DBD3A78A95}" srcOrd="2" destOrd="0" presId="urn:microsoft.com/office/officeart/2005/8/layout/gear1"/>
    <dgm:cxn modelId="{825D4B31-356E-4FE0-A37E-B3F9991E98D3}" type="presParOf" srcId="{6639A58B-7838-43ED-AC45-2D4F76217295}" destId="{20264135-C723-4861-A94D-91BF30DBABDF}" srcOrd="3" destOrd="0" presId="urn:microsoft.com/office/officeart/2005/8/layout/gear1"/>
    <dgm:cxn modelId="{E237D134-8B9C-4C53-A422-A0A431F380C4}" type="presParOf" srcId="{6639A58B-7838-43ED-AC45-2D4F76217295}" destId="{2720BCD4-7F19-43E7-99ED-AF313EDA9FEE}" srcOrd="4" destOrd="0" presId="urn:microsoft.com/office/officeart/2005/8/layout/gear1"/>
    <dgm:cxn modelId="{75662087-6E11-4FAF-B1D4-65304DEC223F}" type="presParOf" srcId="{6639A58B-7838-43ED-AC45-2D4F76217295}" destId="{589B8B64-8B03-441E-A63A-92B30DD52E72}" srcOrd="5" destOrd="0" presId="urn:microsoft.com/office/officeart/2005/8/layout/gear1"/>
    <dgm:cxn modelId="{84BA92DF-0889-4E41-AE86-FDF10405A0AE}" type="presParOf" srcId="{6639A58B-7838-43ED-AC45-2D4F76217295}" destId="{B47B41F2-8E86-40FC-8DEA-70FF18D0AD64}" srcOrd="6" destOrd="0" presId="urn:microsoft.com/office/officeart/2005/8/layout/gear1"/>
    <dgm:cxn modelId="{0576E541-9BDA-42B7-B4CF-F4D845000D0F}" type="presParOf" srcId="{6639A58B-7838-43ED-AC45-2D4F76217295}" destId="{2B432515-B466-4016-BC17-78468E0AA45A}" srcOrd="7" destOrd="0" presId="urn:microsoft.com/office/officeart/2005/8/layout/gear1"/>
    <dgm:cxn modelId="{78C0687E-3B46-4691-B69D-D603A5CDB7CA}" type="presParOf" srcId="{6639A58B-7838-43ED-AC45-2D4F76217295}" destId="{8E54DCEF-FD55-430B-8856-7420FD09443E}" srcOrd="8" destOrd="0" presId="urn:microsoft.com/office/officeart/2005/8/layout/gear1"/>
    <dgm:cxn modelId="{2474EF32-5CCF-4A21-84D8-50268C3F63BB}" type="presParOf" srcId="{6639A58B-7838-43ED-AC45-2D4F76217295}" destId="{CAC5DAA8-5C51-4E92-B785-84025BFD79D3}" srcOrd="9" destOrd="0" presId="urn:microsoft.com/office/officeart/2005/8/layout/gear1"/>
    <dgm:cxn modelId="{A81DC9A1-06AC-4DC0-85E3-6A5117935F1C}" type="presParOf" srcId="{6639A58B-7838-43ED-AC45-2D4F76217295}" destId="{C6F54023-CE94-4EA8-B006-7CD1EE7CD8F3}" srcOrd="10" destOrd="0" presId="urn:microsoft.com/office/officeart/2005/8/layout/gear1"/>
    <dgm:cxn modelId="{0137DEFB-22B0-4DD5-BABC-32131C8309BA}" type="presParOf" srcId="{6639A58B-7838-43ED-AC45-2D4F76217295}" destId="{EB5FC922-D5D7-4E67-AE8C-FF9D0FDACB43}" srcOrd="11" destOrd="0" presId="urn:microsoft.com/office/officeart/2005/8/layout/gear1"/>
    <dgm:cxn modelId="{A8B46E8D-D752-47A3-8EE5-C1E3A91363EE}" type="presParOf" srcId="{6639A58B-7838-43ED-AC45-2D4F76217295}" destId="{30AC4801-117F-4410-B933-5038DD947FC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77E89C-F9CF-4BE8-8048-383392F9807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FB44763-4589-4141-918A-1E4C46D9C1E8}">
      <dgm:prSet phldrT="[Text]" custT="1"/>
      <dgm:spPr>
        <a:solidFill>
          <a:schemeClr val="accent6"/>
        </a:solidFill>
      </dgm:spPr>
      <dgm:t>
        <a:bodyPr/>
        <a:lstStyle/>
        <a:p>
          <a:r>
            <a:rPr lang="en-US" sz="3600" b="1" dirty="0" smtClean="0"/>
            <a:t>Intake</a:t>
          </a:r>
          <a:endParaRPr lang="en-US" sz="2800" b="1" dirty="0"/>
        </a:p>
      </dgm:t>
    </dgm:pt>
    <dgm:pt modelId="{5952011C-148D-4910-B9D8-5053FFA754EA}" type="parTrans" cxnId="{C6509EF6-9BC1-48D5-AB0B-B740EB4CF7F1}">
      <dgm:prSet/>
      <dgm:spPr/>
      <dgm:t>
        <a:bodyPr/>
        <a:lstStyle/>
        <a:p>
          <a:endParaRPr lang="en-US"/>
        </a:p>
      </dgm:t>
    </dgm:pt>
    <dgm:pt modelId="{CDAD0A41-B41E-402B-8D21-FDC5C1AA68F4}" type="sibTrans" cxnId="{C6509EF6-9BC1-48D5-AB0B-B740EB4CF7F1}">
      <dgm:prSet/>
      <dgm:spPr/>
      <dgm:t>
        <a:bodyPr/>
        <a:lstStyle/>
        <a:p>
          <a:endParaRPr lang="en-US"/>
        </a:p>
      </dgm:t>
    </dgm:pt>
    <dgm:pt modelId="{C442DEDA-F0CF-4C4B-84CD-FCEE1FF4F5E4}">
      <dgm:prSet phldrT="[Text]" custT="1"/>
      <dgm:spPr>
        <a:solidFill>
          <a:schemeClr val="accent1">
            <a:lumMod val="75000"/>
          </a:schemeClr>
        </a:solidFill>
      </dgm:spPr>
      <dgm:t>
        <a:bodyPr/>
        <a:lstStyle/>
        <a:p>
          <a:r>
            <a:rPr lang="en-US" sz="3600" b="1" dirty="0" smtClean="0"/>
            <a:t>Annual </a:t>
          </a:r>
          <a:r>
            <a:rPr lang="en-US" sz="3600" b="1" dirty="0" err="1" smtClean="0"/>
            <a:t>Recert</a:t>
          </a:r>
          <a:endParaRPr lang="en-US" sz="3600" b="1" dirty="0"/>
        </a:p>
      </dgm:t>
    </dgm:pt>
    <dgm:pt modelId="{8980FE06-9ABC-4A8D-AA09-A232964FEF5A}" type="parTrans" cxnId="{37A011AF-6F3B-468F-B0EA-2C8D007D7C48}">
      <dgm:prSet/>
      <dgm:spPr/>
      <dgm:t>
        <a:bodyPr/>
        <a:lstStyle/>
        <a:p>
          <a:endParaRPr lang="en-US"/>
        </a:p>
      </dgm:t>
    </dgm:pt>
    <dgm:pt modelId="{145AA035-E6FE-4C50-8904-700D900186FC}" type="sibTrans" cxnId="{37A011AF-6F3B-468F-B0EA-2C8D007D7C48}">
      <dgm:prSet/>
      <dgm:spPr/>
      <dgm:t>
        <a:bodyPr/>
        <a:lstStyle/>
        <a:p>
          <a:endParaRPr lang="en-US"/>
        </a:p>
      </dgm:t>
    </dgm:pt>
    <dgm:pt modelId="{7F0D37E4-251F-4EEA-A682-D58C74FA7D42}">
      <dgm:prSet phldrT="[Text]" custT="1"/>
      <dgm:spPr>
        <a:solidFill>
          <a:srgbClr val="FF0000"/>
        </a:solidFill>
      </dgm:spPr>
      <dgm:t>
        <a:bodyPr/>
        <a:lstStyle/>
        <a:p>
          <a:r>
            <a:rPr lang="en-US" sz="3600" b="1" dirty="0" smtClean="0"/>
            <a:t>Sixth Month Attestation</a:t>
          </a:r>
          <a:endParaRPr lang="en-US" sz="3600" b="1" dirty="0"/>
        </a:p>
      </dgm:t>
    </dgm:pt>
    <dgm:pt modelId="{A7C42907-56CC-4B40-ADC0-CF810D51CC03}" type="parTrans" cxnId="{E0D9DB24-7D48-4043-9A3F-F91E5AB1279C}">
      <dgm:prSet/>
      <dgm:spPr/>
      <dgm:t>
        <a:bodyPr/>
        <a:lstStyle/>
        <a:p>
          <a:endParaRPr lang="en-US"/>
        </a:p>
      </dgm:t>
    </dgm:pt>
    <dgm:pt modelId="{7D565027-3CEB-4E6C-A4A5-5213F3CE6751}" type="sibTrans" cxnId="{E0D9DB24-7D48-4043-9A3F-F91E5AB1279C}">
      <dgm:prSet/>
      <dgm:spPr/>
      <dgm:t>
        <a:bodyPr/>
        <a:lstStyle/>
        <a:p>
          <a:endParaRPr lang="en-US"/>
        </a:p>
      </dgm:t>
    </dgm:pt>
    <dgm:pt modelId="{55B3F84F-109C-4B59-90C8-A2D33F236917}">
      <dgm:prSet phldrT="[Text]" custT="1"/>
      <dgm:spPr>
        <a:solidFill>
          <a:schemeClr val="accent2"/>
        </a:solidFill>
      </dgm:spPr>
      <dgm:t>
        <a:bodyPr/>
        <a:lstStyle/>
        <a:p>
          <a:r>
            <a:rPr lang="en-US" sz="3600" b="1" dirty="0" smtClean="0"/>
            <a:t>Report A Change</a:t>
          </a:r>
          <a:endParaRPr lang="en-US" sz="3600" b="1" dirty="0"/>
        </a:p>
      </dgm:t>
    </dgm:pt>
    <dgm:pt modelId="{397EA1C4-4210-40E3-BF1F-B939180AE3CB}" type="parTrans" cxnId="{D87FE4A1-8245-4663-BBF9-A2860BB9221A}">
      <dgm:prSet/>
      <dgm:spPr/>
      <dgm:t>
        <a:bodyPr/>
        <a:lstStyle/>
        <a:p>
          <a:endParaRPr lang="en-US"/>
        </a:p>
      </dgm:t>
    </dgm:pt>
    <dgm:pt modelId="{09346B25-2968-4B20-BEA1-F6F12957876B}" type="sibTrans" cxnId="{D87FE4A1-8245-4663-BBF9-A2860BB9221A}">
      <dgm:prSet/>
      <dgm:spPr/>
      <dgm:t>
        <a:bodyPr/>
        <a:lstStyle/>
        <a:p>
          <a:endParaRPr lang="en-US"/>
        </a:p>
      </dgm:t>
    </dgm:pt>
    <dgm:pt modelId="{E4D6B9B1-3D04-4408-8570-1B26FDB37F40}" type="pres">
      <dgm:prSet presAssocID="{0277E89C-F9CF-4BE8-8048-383392F9807B}" presName="matrix" presStyleCnt="0">
        <dgm:presLayoutVars>
          <dgm:chMax val="1"/>
          <dgm:dir/>
          <dgm:resizeHandles val="exact"/>
        </dgm:presLayoutVars>
      </dgm:prSet>
      <dgm:spPr/>
      <dgm:t>
        <a:bodyPr/>
        <a:lstStyle/>
        <a:p>
          <a:endParaRPr lang="en-US"/>
        </a:p>
      </dgm:t>
    </dgm:pt>
    <dgm:pt modelId="{46B07336-E50C-4A70-997F-76DBFF6AA803}" type="pres">
      <dgm:prSet presAssocID="{0277E89C-F9CF-4BE8-8048-383392F9807B}" presName="diamond" presStyleLbl="bgShp" presStyleIdx="0" presStyleCnt="1"/>
      <dgm:spPr>
        <a:solidFill>
          <a:schemeClr val="accent4"/>
        </a:solidFill>
      </dgm:spPr>
      <dgm:t>
        <a:bodyPr/>
        <a:lstStyle/>
        <a:p>
          <a:endParaRPr lang="en-US"/>
        </a:p>
      </dgm:t>
    </dgm:pt>
    <dgm:pt modelId="{A51676DF-3F79-4FE0-9366-5EA8DEF40EF7}" type="pres">
      <dgm:prSet presAssocID="{0277E89C-F9CF-4BE8-8048-383392F9807B}" presName="quad1" presStyleLbl="node1" presStyleIdx="0" presStyleCnt="4" custScaleX="136553" custLinFactNeighborX="-23396" custLinFactNeighborY="-6579">
        <dgm:presLayoutVars>
          <dgm:chMax val="0"/>
          <dgm:chPref val="0"/>
          <dgm:bulletEnabled val="1"/>
        </dgm:presLayoutVars>
      </dgm:prSet>
      <dgm:spPr/>
      <dgm:t>
        <a:bodyPr/>
        <a:lstStyle/>
        <a:p>
          <a:endParaRPr lang="en-US"/>
        </a:p>
      </dgm:t>
    </dgm:pt>
    <dgm:pt modelId="{F1A4568B-56F8-4548-9500-398EB96CE2C1}" type="pres">
      <dgm:prSet presAssocID="{0277E89C-F9CF-4BE8-8048-383392F9807B}" presName="quad2" presStyleLbl="node1" presStyleIdx="1" presStyleCnt="4" custScaleX="132614" custScaleY="89414" custLinFactNeighborX="26006" custLinFactNeighborY="-964">
        <dgm:presLayoutVars>
          <dgm:chMax val="0"/>
          <dgm:chPref val="0"/>
          <dgm:bulletEnabled val="1"/>
        </dgm:presLayoutVars>
      </dgm:prSet>
      <dgm:spPr/>
      <dgm:t>
        <a:bodyPr/>
        <a:lstStyle/>
        <a:p>
          <a:endParaRPr lang="en-US"/>
        </a:p>
      </dgm:t>
    </dgm:pt>
    <dgm:pt modelId="{323E5860-2A46-48D4-B86E-CCBDE0806D94}" type="pres">
      <dgm:prSet presAssocID="{0277E89C-F9CF-4BE8-8048-383392F9807B}" presName="quad3" presStyleLbl="node1" presStyleIdx="2" presStyleCnt="4" custScaleX="130938" custScaleY="100056" custLinFactNeighborX="-19651" custLinFactNeighborY="2807">
        <dgm:presLayoutVars>
          <dgm:chMax val="0"/>
          <dgm:chPref val="0"/>
          <dgm:bulletEnabled val="1"/>
        </dgm:presLayoutVars>
      </dgm:prSet>
      <dgm:spPr/>
      <dgm:t>
        <a:bodyPr/>
        <a:lstStyle/>
        <a:p>
          <a:endParaRPr lang="en-US"/>
        </a:p>
      </dgm:t>
    </dgm:pt>
    <dgm:pt modelId="{551D461D-502A-4D94-A5B3-B8051B5EA0BD}" type="pres">
      <dgm:prSet presAssocID="{0277E89C-F9CF-4BE8-8048-383392F9807B}" presName="quad4" presStyleLbl="node1" presStyleIdx="3" presStyleCnt="4" custScaleX="132959" custScaleY="98129" custLinFactNeighborX="27138" custLinFactNeighborY="4678">
        <dgm:presLayoutVars>
          <dgm:chMax val="0"/>
          <dgm:chPref val="0"/>
          <dgm:bulletEnabled val="1"/>
        </dgm:presLayoutVars>
      </dgm:prSet>
      <dgm:spPr/>
      <dgm:t>
        <a:bodyPr/>
        <a:lstStyle/>
        <a:p>
          <a:endParaRPr lang="en-US"/>
        </a:p>
      </dgm:t>
    </dgm:pt>
  </dgm:ptLst>
  <dgm:cxnLst>
    <dgm:cxn modelId="{E0D9DB24-7D48-4043-9A3F-F91E5AB1279C}" srcId="{0277E89C-F9CF-4BE8-8048-383392F9807B}" destId="{7F0D37E4-251F-4EEA-A682-D58C74FA7D42}" srcOrd="2" destOrd="0" parTransId="{A7C42907-56CC-4B40-ADC0-CF810D51CC03}" sibTransId="{7D565027-3CEB-4E6C-A4A5-5213F3CE6751}"/>
    <dgm:cxn modelId="{D65016F1-0DCE-4093-BFEB-540B7F43002D}" type="presOf" srcId="{C442DEDA-F0CF-4C4B-84CD-FCEE1FF4F5E4}" destId="{F1A4568B-56F8-4548-9500-398EB96CE2C1}" srcOrd="0" destOrd="0" presId="urn:microsoft.com/office/officeart/2005/8/layout/matrix3"/>
    <dgm:cxn modelId="{013C49D3-8653-4D7E-81DD-A5793D7826C7}" type="presOf" srcId="{0277E89C-F9CF-4BE8-8048-383392F9807B}" destId="{E4D6B9B1-3D04-4408-8570-1B26FDB37F40}" srcOrd="0" destOrd="0" presId="urn:microsoft.com/office/officeart/2005/8/layout/matrix3"/>
    <dgm:cxn modelId="{E9A9A57E-D30F-4BA2-BD01-D9536A6E20DF}" type="presOf" srcId="{55B3F84F-109C-4B59-90C8-A2D33F236917}" destId="{551D461D-502A-4D94-A5B3-B8051B5EA0BD}" srcOrd="0" destOrd="0" presId="urn:microsoft.com/office/officeart/2005/8/layout/matrix3"/>
    <dgm:cxn modelId="{D87FE4A1-8245-4663-BBF9-A2860BB9221A}" srcId="{0277E89C-F9CF-4BE8-8048-383392F9807B}" destId="{55B3F84F-109C-4B59-90C8-A2D33F236917}" srcOrd="3" destOrd="0" parTransId="{397EA1C4-4210-40E3-BF1F-B939180AE3CB}" sibTransId="{09346B25-2968-4B20-BEA1-F6F12957876B}"/>
    <dgm:cxn modelId="{0DD9C99B-40D1-405A-8644-86CA206B8250}" type="presOf" srcId="{7F0D37E4-251F-4EEA-A682-D58C74FA7D42}" destId="{323E5860-2A46-48D4-B86E-CCBDE0806D94}" srcOrd="0" destOrd="0" presId="urn:microsoft.com/office/officeart/2005/8/layout/matrix3"/>
    <dgm:cxn modelId="{C6509EF6-9BC1-48D5-AB0B-B740EB4CF7F1}" srcId="{0277E89C-F9CF-4BE8-8048-383392F9807B}" destId="{9FB44763-4589-4141-918A-1E4C46D9C1E8}" srcOrd="0" destOrd="0" parTransId="{5952011C-148D-4910-B9D8-5053FFA754EA}" sibTransId="{CDAD0A41-B41E-402B-8D21-FDC5C1AA68F4}"/>
    <dgm:cxn modelId="{6A22FCE4-E91C-47D9-904E-89A9A5C8808D}" type="presOf" srcId="{9FB44763-4589-4141-918A-1E4C46D9C1E8}" destId="{A51676DF-3F79-4FE0-9366-5EA8DEF40EF7}" srcOrd="0" destOrd="0" presId="urn:microsoft.com/office/officeart/2005/8/layout/matrix3"/>
    <dgm:cxn modelId="{37A011AF-6F3B-468F-B0EA-2C8D007D7C48}" srcId="{0277E89C-F9CF-4BE8-8048-383392F9807B}" destId="{C442DEDA-F0CF-4C4B-84CD-FCEE1FF4F5E4}" srcOrd="1" destOrd="0" parTransId="{8980FE06-9ABC-4A8D-AA09-A232964FEF5A}" sibTransId="{145AA035-E6FE-4C50-8904-700D900186FC}"/>
    <dgm:cxn modelId="{058F737E-6876-4696-94FC-30AB21B14063}" type="presParOf" srcId="{E4D6B9B1-3D04-4408-8570-1B26FDB37F40}" destId="{46B07336-E50C-4A70-997F-76DBFF6AA803}" srcOrd="0" destOrd="0" presId="urn:microsoft.com/office/officeart/2005/8/layout/matrix3"/>
    <dgm:cxn modelId="{12B704DF-F1C4-44B1-962F-F8B970D07427}" type="presParOf" srcId="{E4D6B9B1-3D04-4408-8570-1B26FDB37F40}" destId="{A51676DF-3F79-4FE0-9366-5EA8DEF40EF7}" srcOrd="1" destOrd="0" presId="urn:microsoft.com/office/officeart/2005/8/layout/matrix3"/>
    <dgm:cxn modelId="{D9AC1B72-E3C3-4158-9F06-1D8CA78E091A}" type="presParOf" srcId="{E4D6B9B1-3D04-4408-8570-1B26FDB37F40}" destId="{F1A4568B-56F8-4548-9500-398EB96CE2C1}" srcOrd="2" destOrd="0" presId="urn:microsoft.com/office/officeart/2005/8/layout/matrix3"/>
    <dgm:cxn modelId="{EB43365D-6E45-4985-8C16-CFB714D37855}" type="presParOf" srcId="{E4D6B9B1-3D04-4408-8570-1B26FDB37F40}" destId="{323E5860-2A46-48D4-B86E-CCBDE0806D94}" srcOrd="3" destOrd="0" presId="urn:microsoft.com/office/officeart/2005/8/layout/matrix3"/>
    <dgm:cxn modelId="{26C5076B-3B68-4BE6-911E-BE4715D8ABDD}" type="presParOf" srcId="{E4D6B9B1-3D04-4408-8570-1B26FDB37F40}" destId="{551D461D-502A-4D94-A5B3-B8051B5EA0B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B14CF-1066-3F42-A06E-716517F9962E}" type="doc">
      <dgm:prSet loTypeId="urn:microsoft.com/office/officeart/2005/8/layout/pyramid1" loCatId="" qsTypeId="urn:microsoft.com/office/officeart/2005/8/quickstyle/simple4" qsCatId="simple" csTypeId="urn:microsoft.com/office/officeart/2005/8/colors/accent1_2" csCatId="accent1" phldr="1"/>
      <dgm:spPr/>
    </dgm:pt>
    <dgm:pt modelId="{E8C6B4FC-51BF-C545-A356-00D36692BBF2}">
      <dgm:prSet phldrT="[Text]" custT="1"/>
      <dgm:spPr>
        <a:solidFill>
          <a:srgbClr val="FF0000"/>
        </a:solidFill>
      </dgm:spPr>
      <dgm:t>
        <a:bodyPr/>
        <a:lstStyle/>
        <a:p>
          <a:endParaRPr lang="en-US" sz="2200" b="0" dirty="0" smtClean="0">
            <a:solidFill>
              <a:schemeClr val="bg1"/>
            </a:solidFill>
            <a:latin typeface="+mn-lt"/>
            <a:cs typeface="Century Gothic"/>
          </a:endParaRPr>
        </a:p>
        <a:p>
          <a:r>
            <a:rPr lang="en-US" sz="2400" b="1" dirty="0" smtClean="0">
              <a:solidFill>
                <a:schemeClr val="bg1"/>
              </a:solidFill>
              <a:latin typeface="+mn-lt"/>
              <a:cs typeface="Century Gothic"/>
            </a:rPr>
            <a:t>FPL: </a:t>
          </a:r>
        </a:p>
        <a:p>
          <a:r>
            <a:rPr lang="en-US" sz="2400" b="1" dirty="0" smtClean="0">
              <a:solidFill>
                <a:schemeClr val="bg1"/>
              </a:solidFill>
              <a:latin typeface="+mn-lt"/>
              <a:cs typeface="Century Gothic"/>
            </a:rPr>
            <a:t>≤100%, </a:t>
          </a:r>
        </a:p>
        <a:p>
          <a:r>
            <a:rPr lang="en-US" sz="2400" b="1" dirty="0" smtClean="0">
              <a:solidFill>
                <a:schemeClr val="bg1"/>
              </a:solidFill>
              <a:latin typeface="+mn-lt"/>
              <a:cs typeface="Century Gothic"/>
            </a:rPr>
            <a:t>Cap 0%</a:t>
          </a:r>
          <a:endParaRPr lang="en-US" sz="2400" b="1" dirty="0">
            <a:latin typeface="+mn-lt"/>
          </a:endParaRPr>
        </a:p>
      </dgm:t>
    </dgm:pt>
    <dgm:pt modelId="{CA098867-0D20-4240-83C1-0254CA1F23FE}" type="parTrans" cxnId="{9BEFFD30-D585-F44D-90DC-C91F52A401D4}">
      <dgm:prSet/>
      <dgm:spPr/>
      <dgm:t>
        <a:bodyPr/>
        <a:lstStyle/>
        <a:p>
          <a:endParaRPr lang="en-US" sz="2200"/>
        </a:p>
      </dgm:t>
    </dgm:pt>
    <dgm:pt modelId="{BE4DEDCA-0B74-B04E-AFAA-D8A03A323B6B}" type="sibTrans" cxnId="{9BEFFD30-D585-F44D-90DC-C91F52A401D4}">
      <dgm:prSet/>
      <dgm:spPr/>
      <dgm:t>
        <a:bodyPr/>
        <a:lstStyle/>
        <a:p>
          <a:endParaRPr lang="en-US" sz="2200"/>
        </a:p>
      </dgm:t>
    </dgm:pt>
    <dgm:pt modelId="{C32C9958-42CC-9F4E-99E2-F62B07D6AA12}">
      <dgm:prSet phldrT="[Text]" custT="1"/>
      <dgm:spPr>
        <a:solidFill>
          <a:schemeClr val="accent1">
            <a:lumMod val="75000"/>
          </a:schemeClr>
        </a:solidFill>
      </dgm:spPr>
      <dgm:t>
        <a:bodyPr/>
        <a:lstStyle/>
        <a:p>
          <a:r>
            <a:rPr lang="en-US" sz="2400" b="1" dirty="0" smtClean="0">
              <a:solidFill>
                <a:schemeClr val="bg1"/>
              </a:solidFill>
            </a:rPr>
            <a:t>FPL: 201-300%, </a:t>
          </a:r>
        </a:p>
        <a:p>
          <a:r>
            <a:rPr lang="en-US" sz="2400" b="1" dirty="0" smtClean="0">
              <a:solidFill>
                <a:schemeClr val="bg1"/>
              </a:solidFill>
            </a:rPr>
            <a:t>Cap: 7%</a:t>
          </a:r>
          <a:endParaRPr lang="en-US" sz="2400" b="1" dirty="0">
            <a:solidFill>
              <a:schemeClr val="bg1"/>
            </a:solidFill>
          </a:endParaRPr>
        </a:p>
      </dgm:t>
    </dgm:pt>
    <dgm:pt modelId="{9947A7D5-2F70-3A49-AC5B-4E416205B42B}" type="parTrans" cxnId="{3FC5A2F1-24ED-B646-9A34-736DEE31B1BF}">
      <dgm:prSet/>
      <dgm:spPr/>
      <dgm:t>
        <a:bodyPr/>
        <a:lstStyle/>
        <a:p>
          <a:endParaRPr lang="en-US" sz="2200"/>
        </a:p>
      </dgm:t>
    </dgm:pt>
    <dgm:pt modelId="{BC66D3DD-2075-2B4B-8761-9D87D620B198}" type="sibTrans" cxnId="{3FC5A2F1-24ED-B646-9A34-736DEE31B1BF}">
      <dgm:prSet/>
      <dgm:spPr/>
      <dgm:t>
        <a:bodyPr/>
        <a:lstStyle/>
        <a:p>
          <a:endParaRPr lang="en-US" sz="2200"/>
        </a:p>
      </dgm:t>
    </dgm:pt>
    <dgm:pt modelId="{A22CA163-8489-0C44-81F6-F19D17126931}">
      <dgm:prSet custT="1"/>
      <dgm:spPr>
        <a:solidFill>
          <a:srgbClr val="92D050"/>
        </a:solidFill>
      </dgm:spPr>
      <dgm:t>
        <a:bodyPr/>
        <a:lstStyle/>
        <a:p>
          <a:r>
            <a:rPr lang="en-US" sz="2400" b="1" dirty="0" smtClean="0">
              <a:solidFill>
                <a:srgbClr val="FFFFFF"/>
              </a:solidFill>
            </a:rPr>
            <a:t>FPL: &gt;300%, </a:t>
          </a:r>
        </a:p>
        <a:p>
          <a:r>
            <a:rPr lang="en-US" sz="2400" b="1" dirty="0" smtClean="0">
              <a:solidFill>
                <a:srgbClr val="FFFFFF"/>
              </a:solidFill>
            </a:rPr>
            <a:t>Cap: 10%</a:t>
          </a:r>
          <a:endParaRPr lang="en-US" sz="2400" b="1" dirty="0">
            <a:solidFill>
              <a:srgbClr val="FFFFFF"/>
            </a:solidFill>
          </a:endParaRPr>
        </a:p>
      </dgm:t>
    </dgm:pt>
    <dgm:pt modelId="{3E67DAFF-9389-B14B-8B5F-FCF55AA2A939}" type="parTrans" cxnId="{D4BA8826-CB17-9E4F-B816-795ACCB6DB1E}">
      <dgm:prSet/>
      <dgm:spPr/>
      <dgm:t>
        <a:bodyPr/>
        <a:lstStyle/>
        <a:p>
          <a:endParaRPr lang="en-US" sz="2200"/>
        </a:p>
      </dgm:t>
    </dgm:pt>
    <dgm:pt modelId="{A1A1F60D-0E20-E144-8833-C5BECFE5599E}" type="sibTrans" cxnId="{D4BA8826-CB17-9E4F-B816-795ACCB6DB1E}">
      <dgm:prSet/>
      <dgm:spPr/>
      <dgm:t>
        <a:bodyPr/>
        <a:lstStyle/>
        <a:p>
          <a:endParaRPr lang="en-US" sz="2200"/>
        </a:p>
      </dgm:t>
    </dgm:pt>
    <dgm:pt modelId="{072629AD-AB51-8B49-AFFB-181B1B7E5E55}">
      <dgm:prSet custT="1"/>
      <dgm:spPr>
        <a:solidFill>
          <a:schemeClr val="accent2"/>
        </a:solidFill>
      </dgm:spPr>
      <dgm:t>
        <a:bodyPr/>
        <a:lstStyle/>
        <a:p>
          <a:r>
            <a:rPr lang="en-US" sz="2400" b="1" dirty="0" smtClean="0">
              <a:solidFill>
                <a:schemeClr val="bg1"/>
              </a:solidFill>
              <a:latin typeface="+mn-lt"/>
              <a:cs typeface="Century Gothic"/>
            </a:rPr>
            <a:t>FPL: 101-200%, </a:t>
          </a:r>
        </a:p>
        <a:p>
          <a:r>
            <a:rPr lang="en-US" sz="2400" b="1" dirty="0" smtClean="0">
              <a:solidFill>
                <a:schemeClr val="bg1"/>
              </a:solidFill>
              <a:latin typeface="+mn-lt"/>
              <a:cs typeface="Century Gothic"/>
            </a:rPr>
            <a:t>Cap: 5%</a:t>
          </a:r>
          <a:endParaRPr lang="en-US" sz="2400" b="1" dirty="0">
            <a:solidFill>
              <a:schemeClr val="bg1"/>
            </a:solidFill>
            <a:latin typeface="+mn-lt"/>
            <a:cs typeface="Century Gothic"/>
          </a:endParaRPr>
        </a:p>
      </dgm:t>
    </dgm:pt>
    <dgm:pt modelId="{0FAC913A-0DCB-7043-9EC3-29800EBDBDEF}" type="parTrans" cxnId="{B30A0824-6152-3E41-8EB0-FE01BA53EE7D}">
      <dgm:prSet/>
      <dgm:spPr/>
      <dgm:t>
        <a:bodyPr/>
        <a:lstStyle/>
        <a:p>
          <a:endParaRPr lang="en-US" sz="2200"/>
        </a:p>
      </dgm:t>
    </dgm:pt>
    <dgm:pt modelId="{06D1066C-9BE2-C64F-88D0-73AFD5931A5C}" type="sibTrans" cxnId="{B30A0824-6152-3E41-8EB0-FE01BA53EE7D}">
      <dgm:prSet/>
      <dgm:spPr/>
      <dgm:t>
        <a:bodyPr/>
        <a:lstStyle/>
        <a:p>
          <a:endParaRPr lang="en-US" sz="2200"/>
        </a:p>
      </dgm:t>
    </dgm:pt>
    <dgm:pt modelId="{44AFC4DC-5307-0442-A8E0-94FD99BC53BE}" type="pres">
      <dgm:prSet presAssocID="{6C3B14CF-1066-3F42-A06E-716517F9962E}" presName="Name0" presStyleCnt="0">
        <dgm:presLayoutVars>
          <dgm:dir/>
          <dgm:animLvl val="lvl"/>
          <dgm:resizeHandles val="exact"/>
        </dgm:presLayoutVars>
      </dgm:prSet>
      <dgm:spPr/>
    </dgm:pt>
    <dgm:pt modelId="{3267EEA1-DF47-A747-875E-6B851283858E}" type="pres">
      <dgm:prSet presAssocID="{E8C6B4FC-51BF-C545-A356-00D36692BBF2}" presName="Name8" presStyleCnt="0"/>
      <dgm:spPr/>
    </dgm:pt>
    <dgm:pt modelId="{7B48C38B-164C-5148-BFBC-7828AA984934}" type="pres">
      <dgm:prSet presAssocID="{E8C6B4FC-51BF-C545-A356-00D36692BBF2}" presName="level" presStyleLbl="node1" presStyleIdx="0" presStyleCnt="4" custScaleX="98824" custScaleY="194634">
        <dgm:presLayoutVars>
          <dgm:chMax val="1"/>
          <dgm:bulletEnabled val="1"/>
        </dgm:presLayoutVars>
      </dgm:prSet>
      <dgm:spPr/>
      <dgm:t>
        <a:bodyPr/>
        <a:lstStyle/>
        <a:p>
          <a:endParaRPr lang="en-US"/>
        </a:p>
      </dgm:t>
    </dgm:pt>
    <dgm:pt modelId="{13E87E3D-7014-CD4F-8B8D-F4E840A609DF}" type="pres">
      <dgm:prSet presAssocID="{E8C6B4FC-51BF-C545-A356-00D36692BBF2}" presName="levelTx" presStyleLbl="revTx" presStyleIdx="0" presStyleCnt="0">
        <dgm:presLayoutVars>
          <dgm:chMax val="1"/>
          <dgm:bulletEnabled val="1"/>
        </dgm:presLayoutVars>
      </dgm:prSet>
      <dgm:spPr/>
      <dgm:t>
        <a:bodyPr/>
        <a:lstStyle/>
        <a:p>
          <a:endParaRPr lang="en-US"/>
        </a:p>
      </dgm:t>
    </dgm:pt>
    <dgm:pt modelId="{13915924-54F4-C248-8487-2477160F24A7}" type="pres">
      <dgm:prSet presAssocID="{072629AD-AB51-8B49-AFFB-181B1B7E5E55}" presName="Name8" presStyleCnt="0"/>
      <dgm:spPr/>
    </dgm:pt>
    <dgm:pt modelId="{1A45C84C-C29E-224A-9C50-1F7C7329E8D1}" type="pres">
      <dgm:prSet presAssocID="{072629AD-AB51-8B49-AFFB-181B1B7E5E55}" presName="level" presStyleLbl="node1" presStyleIdx="1" presStyleCnt="4" custScaleY="135784">
        <dgm:presLayoutVars>
          <dgm:chMax val="1"/>
          <dgm:bulletEnabled val="1"/>
        </dgm:presLayoutVars>
      </dgm:prSet>
      <dgm:spPr/>
      <dgm:t>
        <a:bodyPr/>
        <a:lstStyle/>
        <a:p>
          <a:endParaRPr lang="en-US"/>
        </a:p>
      </dgm:t>
    </dgm:pt>
    <dgm:pt modelId="{E648C034-FEC2-3140-BCE0-5C14FF83E040}" type="pres">
      <dgm:prSet presAssocID="{072629AD-AB51-8B49-AFFB-181B1B7E5E55}" presName="levelTx" presStyleLbl="revTx" presStyleIdx="0" presStyleCnt="0">
        <dgm:presLayoutVars>
          <dgm:chMax val="1"/>
          <dgm:bulletEnabled val="1"/>
        </dgm:presLayoutVars>
      </dgm:prSet>
      <dgm:spPr/>
      <dgm:t>
        <a:bodyPr/>
        <a:lstStyle/>
        <a:p>
          <a:endParaRPr lang="en-US"/>
        </a:p>
      </dgm:t>
    </dgm:pt>
    <dgm:pt modelId="{5EE6DF93-5485-FB40-98A6-FFACEA82D73F}" type="pres">
      <dgm:prSet presAssocID="{C32C9958-42CC-9F4E-99E2-F62B07D6AA12}" presName="Name8" presStyleCnt="0"/>
      <dgm:spPr/>
    </dgm:pt>
    <dgm:pt modelId="{A653FC04-D218-9F4B-A51C-672CC463997B}" type="pres">
      <dgm:prSet presAssocID="{C32C9958-42CC-9F4E-99E2-F62B07D6AA12}" presName="level" presStyleLbl="node1" presStyleIdx="2" presStyleCnt="4" custScaleY="109710">
        <dgm:presLayoutVars>
          <dgm:chMax val="1"/>
          <dgm:bulletEnabled val="1"/>
        </dgm:presLayoutVars>
      </dgm:prSet>
      <dgm:spPr/>
      <dgm:t>
        <a:bodyPr/>
        <a:lstStyle/>
        <a:p>
          <a:endParaRPr lang="en-US"/>
        </a:p>
      </dgm:t>
    </dgm:pt>
    <dgm:pt modelId="{45FEF358-1308-564A-900B-F01C965AA262}" type="pres">
      <dgm:prSet presAssocID="{C32C9958-42CC-9F4E-99E2-F62B07D6AA12}" presName="levelTx" presStyleLbl="revTx" presStyleIdx="0" presStyleCnt="0">
        <dgm:presLayoutVars>
          <dgm:chMax val="1"/>
          <dgm:bulletEnabled val="1"/>
        </dgm:presLayoutVars>
      </dgm:prSet>
      <dgm:spPr/>
      <dgm:t>
        <a:bodyPr/>
        <a:lstStyle/>
        <a:p>
          <a:endParaRPr lang="en-US"/>
        </a:p>
      </dgm:t>
    </dgm:pt>
    <dgm:pt modelId="{D98EDF52-CC05-9347-AC81-8597DBEF8D6E}" type="pres">
      <dgm:prSet presAssocID="{A22CA163-8489-0C44-81F6-F19D17126931}" presName="Name8" presStyleCnt="0"/>
      <dgm:spPr/>
    </dgm:pt>
    <dgm:pt modelId="{EE088EE2-2AD3-8B4B-8DF9-C2829E9D8824}" type="pres">
      <dgm:prSet presAssocID="{A22CA163-8489-0C44-81F6-F19D17126931}" presName="level" presStyleLbl="node1" presStyleIdx="3" presStyleCnt="4" custLinFactNeighborX="4782" custLinFactNeighborY="6781">
        <dgm:presLayoutVars>
          <dgm:chMax val="1"/>
          <dgm:bulletEnabled val="1"/>
        </dgm:presLayoutVars>
      </dgm:prSet>
      <dgm:spPr/>
      <dgm:t>
        <a:bodyPr/>
        <a:lstStyle/>
        <a:p>
          <a:endParaRPr lang="en-US"/>
        </a:p>
      </dgm:t>
    </dgm:pt>
    <dgm:pt modelId="{14BBEF92-6E02-A142-BE9D-DD6F90B5B5B3}" type="pres">
      <dgm:prSet presAssocID="{A22CA163-8489-0C44-81F6-F19D17126931}" presName="levelTx" presStyleLbl="revTx" presStyleIdx="0" presStyleCnt="0">
        <dgm:presLayoutVars>
          <dgm:chMax val="1"/>
          <dgm:bulletEnabled val="1"/>
        </dgm:presLayoutVars>
      </dgm:prSet>
      <dgm:spPr/>
      <dgm:t>
        <a:bodyPr/>
        <a:lstStyle/>
        <a:p>
          <a:endParaRPr lang="en-US"/>
        </a:p>
      </dgm:t>
    </dgm:pt>
  </dgm:ptLst>
  <dgm:cxnLst>
    <dgm:cxn modelId="{F096892E-5F24-4CA3-A99F-39117F396925}" type="presOf" srcId="{C32C9958-42CC-9F4E-99E2-F62B07D6AA12}" destId="{45FEF358-1308-564A-900B-F01C965AA262}" srcOrd="1" destOrd="0" presId="urn:microsoft.com/office/officeart/2005/8/layout/pyramid1"/>
    <dgm:cxn modelId="{B30A0824-6152-3E41-8EB0-FE01BA53EE7D}" srcId="{6C3B14CF-1066-3F42-A06E-716517F9962E}" destId="{072629AD-AB51-8B49-AFFB-181B1B7E5E55}" srcOrd="1" destOrd="0" parTransId="{0FAC913A-0DCB-7043-9EC3-29800EBDBDEF}" sibTransId="{06D1066C-9BE2-C64F-88D0-73AFD5931A5C}"/>
    <dgm:cxn modelId="{40F2C626-B7CD-49A7-BBBE-FCDB57215AB0}" type="presOf" srcId="{E8C6B4FC-51BF-C545-A356-00D36692BBF2}" destId="{13E87E3D-7014-CD4F-8B8D-F4E840A609DF}" srcOrd="1" destOrd="0" presId="urn:microsoft.com/office/officeart/2005/8/layout/pyramid1"/>
    <dgm:cxn modelId="{D4BA8826-CB17-9E4F-B816-795ACCB6DB1E}" srcId="{6C3B14CF-1066-3F42-A06E-716517F9962E}" destId="{A22CA163-8489-0C44-81F6-F19D17126931}" srcOrd="3" destOrd="0" parTransId="{3E67DAFF-9389-B14B-8B5F-FCF55AA2A939}" sibTransId="{A1A1F60D-0E20-E144-8833-C5BECFE5599E}"/>
    <dgm:cxn modelId="{93A17710-6166-4E67-A257-E445532D5FBF}" type="presOf" srcId="{A22CA163-8489-0C44-81F6-F19D17126931}" destId="{EE088EE2-2AD3-8B4B-8DF9-C2829E9D8824}" srcOrd="0" destOrd="0" presId="urn:microsoft.com/office/officeart/2005/8/layout/pyramid1"/>
    <dgm:cxn modelId="{6136510B-EB1D-42C3-803C-5EA2ABAE880F}" type="presOf" srcId="{E8C6B4FC-51BF-C545-A356-00D36692BBF2}" destId="{7B48C38B-164C-5148-BFBC-7828AA984934}" srcOrd="0" destOrd="0" presId="urn:microsoft.com/office/officeart/2005/8/layout/pyramid1"/>
    <dgm:cxn modelId="{7AC908A8-FFB5-4C62-92BE-1B9FFB7023CB}" type="presOf" srcId="{A22CA163-8489-0C44-81F6-F19D17126931}" destId="{14BBEF92-6E02-A142-BE9D-DD6F90B5B5B3}" srcOrd="1" destOrd="0" presId="urn:microsoft.com/office/officeart/2005/8/layout/pyramid1"/>
    <dgm:cxn modelId="{3FC5A2F1-24ED-B646-9A34-736DEE31B1BF}" srcId="{6C3B14CF-1066-3F42-A06E-716517F9962E}" destId="{C32C9958-42CC-9F4E-99E2-F62B07D6AA12}" srcOrd="2" destOrd="0" parTransId="{9947A7D5-2F70-3A49-AC5B-4E416205B42B}" sibTransId="{BC66D3DD-2075-2B4B-8761-9D87D620B198}"/>
    <dgm:cxn modelId="{F7E1A9C7-2862-4DBD-AC08-2E4408F802AF}" type="presOf" srcId="{072629AD-AB51-8B49-AFFB-181B1B7E5E55}" destId="{E648C034-FEC2-3140-BCE0-5C14FF83E040}" srcOrd="1" destOrd="0" presId="urn:microsoft.com/office/officeart/2005/8/layout/pyramid1"/>
    <dgm:cxn modelId="{9BEFFD30-D585-F44D-90DC-C91F52A401D4}" srcId="{6C3B14CF-1066-3F42-A06E-716517F9962E}" destId="{E8C6B4FC-51BF-C545-A356-00D36692BBF2}" srcOrd="0" destOrd="0" parTransId="{CA098867-0D20-4240-83C1-0254CA1F23FE}" sibTransId="{BE4DEDCA-0B74-B04E-AFAA-D8A03A323B6B}"/>
    <dgm:cxn modelId="{F1531857-76F4-4BDD-B886-D01FCE25ABAE}" type="presOf" srcId="{C32C9958-42CC-9F4E-99E2-F62B07D6AA12}" destId="{A653FC04-D218-9F4B-A51C-672CC463997B}" srcOrd="0" destOrd="0" presId="urn:microsoft.com/office/officeart/2005/8/layout/pyramid1"/>
    <dgm:cxn modelId="{37CE5323-7AD5-498D-81E7-E20203DAC2F1}" type="presOf" srcId="{6C3B14CF-1066-3F42-A06E-716517F9962E}" destId="{44AFC4DC-5307-0442-A8E0-94FD99BC53BE}" srcOrd="0" destOrd="0" presId="urn:microsoft.com/office/officeart/2005/8/layout/pyramid1"/>
    <dgm:cxn modelId="{2A61A1DF-23B5-4A27-BF40-70DAC58B9FF3}" type="presOf" srcId="{072629AD-AB51-8B49-AFFB-181B1B7E5E55}" destId="{1A45C84C-C29E-224A-9C50-1F7C7329E8D1}" srcOrd="0" destOrd="0" presId="urn:microsoft.com/office/officeart/2005/8/layout/pyramid1"/>
    <dgm:cxn modelId="{E9783C52-A3B9-4B1B-BC22-A1DC29743983}" type="presParOf" srcId="{44AFC4DC-5307-0442-A8E0-94FD99BC53BE}" destId="{3267EEA1-DF47-A747-875E-6B851283858E}" srcOrd="0" destOrd="0" presId="urn:microsoft.com/office/officeart/2005/8/layout/pyramid1"/>
    <dgm:cxn modelId="{A98DE1D9-04B7-423E-97F3-43E95E956304}" type="presParOf" srcId="{3267EEA1-DF47-A747-875E-6B851283858E}" destId="{7B48C38B-164C-5148-BFBC-7828AA984934}" srcOrd="0" destOrd="0" presId="urn:microsoft.com/office/officeart/2005/8/layout/pyramid1"/>
    <dgm:cxn modelId="{95EB533F-8C94-4A4C-99A0-5B8E7E3CFE11}" type="presParOf" srcId="{3267EEA1-DF47-A747-875E-6B851283858E}" destId="{13E87E3D-7014-CD4F-8B8D-F4E840A609DF}" srcOrd="1" destOrd="0" presId="urn:microsoft.com/office/officeart/2005/8/layout/pyramid1"/>
    <dgm:cxn modelId="{342E1628-08D8-498C-B9E0-86800FD2BD24}" type="presParOf" srcId="{44AFC4DC-5307-0442-A8E0-94FD99BC53BE}" destId="{13915924-54F4-C248-8487-2477160F24A7}" srcOrd="1" destOrd="0" presId="urn:microsoft.com/office/officeart/2005/8/layout/pyramid1"/>
    <dgm:cxn modelId="{AFB2E59B-4680-4E3A-8F00-7603C2B68778}" type="presParOf" srcId="{13915924-54F4-C248-8487-2477160F24A7}" destId="{1A45C84C-C29E-224A-9C50-1F7C7329E8D1}" srcOrd="0" destOrd="0" presId="urn:microsoft.com/office/officeart/2005/8/layout/pyramid1"/>
    <dgm:cxn modelId="{032BDF40-7ED4-46D0-A6A3-F3520BD4A64D}" type="presParOf" srcId="{13915924-54F4-C248-8487-2477160F24A7}" destId="{E648C034-FEC2-3140-BCE0-5C14FF83E040}" srcOrd="1" destOrd="0" presId="urn:microsoft.com/office/officeart/2005/8/layout/pyramid1"/>
    <dgm:cxn modelId="{42182B56-6C8B-4CD8-B40D-2418DF5FBCFE}" type="presParOf" srcId="{44AFC4DC-5307-0442-A8E0-94FD99BC53BE}" destId="{5EE6DF93-5485-FB40-98A6-FFACEA82D73F}" srcOrd="2" destOrd="0" presId="urn:microsoft.com/office/officeart/2005/8/layout/pyramid1"/>
    <dgm:cxn modelId="{E4E50B36-BE83-46EB-99F3-71D241BDFD1F}" type="presParOf" srcId="{5EE6DF93-5485-FB40-98A6-FFACEA82D73F}" destId="{A653FC04-D218-9F4B-A51C-672CC463997B}" srcOrd="0" destOrd="0" presId="urn:microsoft.com/office/officeart/2005/8/layout/pyramid1"/>
    <dgm:cxn modelId="{B250AC08-90AA-4D05-9556-BE00BA1DF742}" type="presParOf" srcId="{5EE6DF93-5485-FB40-98A6-FFACEA82D73F}" destId="{45FEF358-1308-564A-900B-F01C965AA262}" srcOrd="1" destOrd="0" presId="urn:microsoft.com/office/officeart/2005/8/layout/pyramid1"/>
    <dgm:cxn modelId="{6B68055D-7595-4A93-A0B5-7E2A2FA43462}" type="presParOf" srcId="{44AFC4DC-5307-0442-A8E0-94FD99BC53BE}" destId="{D98EDF52-CC05-9347-AC81-8597DBEF8D6E}" srcOrd="3" destOrd="0" presId="urn:microsoft.com/office/officeart/2005/8/layout/pyramid1"/>
    <dgm:cxn modelId="{83C4516A-7F88-4363-92F7-DA68FF17C09C}" type="presParOf" srcId="{D98EDF52-CC05-9347-AC81-8597DBEF8D6E}" destId="{EE088EE2-2AD3-8B4B-8DF9-C2829E9D8824}" srcOrd="0" destOrd="0" presId="urn:microsoft.com/office/officeart/2005/8/layout/pyramid1"/>
    <dgm:cxn modelId="{BE2BA184-D26A-40A7-8FEF-8CA63B291077}" type="presParOf" srcId="{D98EDF52-CC05-9347-AC81-8597DBEF8D6E}" destId="{14BBEF92-6E02-A142-BE9D-DD6F90B5B5B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n-US"/>
        </a:p>
      </dgm:t>
    </dgm:pt>
    <dgm:pt modelId="{226F9946-960B-4033-90D6-97F0609EE156}">
      <dgm:prSet phldrT="[Text]" custT="1"/>
      <dgm:spPr/>
      <dgm:t>
        <a:bodyPr/>
        <a:lstStyle/>
        <a:p>
          <a:r>
            <a:rPr lang="en-US" sz="1600" b="1" dirty="0" smtClean="0"/>
            <a:t>FPL</a:t>
          </a:r>
          <a:endParaRPr lang="en-US" sz="1600" b="1" dirty="0"/>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dgm:t>
        <a:bodyPr/>
        <a:lstStyle/>
        <a:p>
          <a:r>
            <a:rPr lang="en-US" dirty="0" smtClean="0"/>
            <a:t>&lt;100%</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dgm:t>
        <a:bodyPr/>
        <a:lstStyle/>
        <a:p>
          <a:r>
            <a:rPr lang="en-US" sz="1400" b="1" dirty="0" smtClean="0"/>
            <a:t>Sliding Fee Scale</a:t>
          </a:r>
          <a:endParaRPr lang="en-US" sz="14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dgm:t>
        <a:bodyPr/>
        <a:lstStyle/>
        <a:p>
          <a:r>
            <a:rPr lang="en-US" dirty="0" smtClean="0"/>
            <a:t>Level 1</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dgm:t>
        <a:bodyPr/>
        <a:lstStyle/>
        <a:p>
          <a:r>
            <a:rPr lang="en-US" sz="1400" b="1" dirty="0" smtClean="0"/>
            <a:t>Cap On Charges</a:t>
          </a:r>
          <a:endParaRPr lang="en-US" sz="1400" b="1" dirty="0"/>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CF2B367B-F002-49DA-A6E0-F74609B964F9}">
      <dgm:prSet phldrT="[Text]"/>
      <dgm:spPr/>
      <dgm:t>
        <a:bodyPr/>
        <a:lstStyle/>
        <a:p>
          <a:r>
            <a:rPr lang="en-US" dirty="0" smtClean="0"/>
            <a:t>0%</a:t>
          </a:r>
          <a:endParaRPr lang="en-US" dirty="0"/>
        </a:p>
      </dgm:t>
    </dgm:pt>
    <dgm:pt modelId="{5F2C6F5B-48FB-421E-A3C4-D30708D4EFF9}" type="parTrans" cxnId="{3D1B12D1-980B-425B-A40E-71855FBC1F3D}">
      <dgm:prSet/>
      <dgm:spPr/>
      <dgm:t>
        <a:bodyPr/>
        <a:lstStyle/>
        <a:p>
          <a:endParaRPr lang="en-US"/>
        </a:p>
      </dgm:t>
    </dgm:pt>
    <dgm:pt modelId="{45F619D3-7141-47F1-BE56-2FD43DD38018}" type="sibTrans" cxnId="{3D1B12D1-980B-425B-A40E-71855FBC1F3D}">
      <dgm:prSet/>
      <dgm:spPr/>
      <dgm:t>
        <a:bodyPr/>
        <a:lstStyle/>
        <a:p>
          <a:endParaRPr lang="en-US"/>
        </a:p>
      </dgm:t>
    </dgm:pt>
    <dgm:pt modelId="{C0ACFBA4-E252-4A8D-8830-B7D0D7143F01}">
      <dgm:prSet phldrT="[Text]" custT="1"/>
      <dgm:spPr/>
      <dgm:t>
        <a:bodyPr/>
        <a:lstStyle/>
        <a:p>
          <a:r>
            <a:rPr lang="en-US" sz="2400" dirty="0" smtClean="0"/>
            <a:t> $0</a:t>
          </a:r>
          <a:endParaRPr lang="en-US" sz="1400"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50DE1FE0-7931-4E92-82CE-4E9F6C0E5734}">
      <dgm:prSet phldrT="[Text]" custT="1"/>
      <dgm:spPr/>
      <dgm:t>
        <a:bodyPr/>
        <a:lstStyle/>
        <a:p>
          <a:r>
            <a:rPr lang="en-US" sz="1400" b="1" dirty="0" smtClean="0"/>
            <a:t>Patient Responsibility</a:t>
          </a:r>
          <a:endParaRPr lang="en-US" sz="2400" dirty="0"/>
        </a:p>
      </dgm:t>
    </dgm:pt>
    <dgm:pt modelId="{F4794AE1-E7FD-48AD-9CAF-2691B47CD6D9}" type="parTrans" cxnId="{CDC5808C-56A2-40B1-8E5A-08C7273D4A6C}">
      <dgm:prSet/>
      <dgm:spPr/>
      <dgm:t>
        <a:bodyPr/>
        <a:lstStyle/>
        <a:p>
          <a:endParaRPr lang="en-US"/>
        </a:p>
      </dgm:t>
    </dgm:pt>
    <dgm:pt modelId="{86364D8E-659C-4BA7-A9D3-B708BA592BC8}" type="sibTrans" cxnId="{CDC5808C-56A2-40B1-8E5A-08C7273D4A6C}">
      <dgm:prSet/>
      <dgm:spPr/>
      <dgm:t>
        <a:bodyPr/>
        <a:lstStyle/>
        <a:p>
          <a:endParaRPr lang="en-US"/>
        </a:p>
      </dgm:t>
    </dgm:pt>
    <dgm:pt modelId="{937F70C3-AAB9-4D2D-876D-8325E59BE5DD}">
      <dgm:prSet phldrT="[Text]"/>
      <dgm:spPr/>
      <dgm:t>
        <a:bodyPr/>
        <a:lstStyle/>
        <a:p>
          <a:r>
            <a:rPr lang="en-US" dirty="0" smtClean="0"/>
            <a:t>$0</a:t>
          </a:r>
          <a:endParaRPr lang="en-US" dirty="0"/>
        </a:p>
      </dgm:t>
    </dgm:pt>
    <dgm:pt modelId="{6B0E96F7-EBFF-4518-B73C-E14151138B8C}" type="parTrans" cxnId="{11279307-0E46-4EDF-A4F4-D1168C69534B}">
      <dgm:prSet/>
      <dgm:spPr/>
      <dgm:t>
        <a:bodyPr/>
        <a:lstStyle/>
        <a:p>
          <a:endParaRPr lang="en-US"/>
        </a:p>
      </dgm:t>
    </dgm:pt>
    <dgm:pt modelId="{6E65ECC0-6407-444A-BF0C-5970556D378F}" type="sibTrans" cxnId="{11279307-0E46-4EDF-A4F4-D1168C69534B}">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custLinFactNeighborX="3697">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41492" custScaleY="115403" custLinFactNeighborX="-17241" custLinFactNeighborY="-1703">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2732">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30866" custScaleY="119791">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4287">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38680" custScaleY="118708">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CC4ECAD3-B350-4F28-9378-1DC013FB2C14}" type="pres">
      <dgm:prSet presAssocID="{50DE1FE0-7931-4E92-82CE-4E9F6C0E5734}" presName="compNode" presStyleCnt="0"/>
      <dgm:spPr/>
    </dgm:pt>
    <dgm:pt modelId="{9374F69F-C647-43C3-989C-D54204892886}" type="pres">
      <dgm:prSet presAssocID="{50DE1FE0-7931-4E92-82CE-4E9F6C0E5734}" presName="noGeometry" presStyleCnt="0"/>
      <dgm:spPr/>
    </dgm:pt>
    <dgm:pt modelId="{53028187-2136-4BBC-A70C-2AAEFD0A7346}" type="pres">
      <dgm:prSet presAssocID="{50DE1FE0-7931-4E92-82CE-4E9F6C0E5734}" presName="childTextVisible" presStyleLbl="bgAccFollowNode1" presStyleIdx="3" presStyleCnt="4" custLinFactNeighborX="15299">
        <dgm:presLayoutVars>
          <dgm:bulletEnabled val="1"/>
        </dgm:presLayoutVars>
      </dgm:prSet>
      <dgm:spPr/>
      <dgm:t>
        <a:bodyPr/>
        <a:lstStyle/>
        <a:p>
          <a:endParaRPr lang="en-US"/>
        </a:p>
      </dgm:t>
    </dgm:pt>
    <dgm:pt modelId="{C657DE4E-5A6F-4062-9300-83A26C332E37}" type="pres">
      <dgm:prSet presAssocID="{50DE1FE0-7931-4E92-82CE-4E9F6C0E5734}" presName="childTextHidden" presStyleLbl="bgAccFollowNode1" presStyleIdx="3" presStyleCnt="4"/>
      <dgm:spPr/>
      <dgm:t>
        <a:bodyPr/>
        <a:lstStyle/>
        <a:p>
          <a:endParaRPr lang="en-US"/>
        </a:p>
      </dgm:t>
    </dgm:pt>
    <dgm:pt modelId="{DCDD009D-CA58-481F-BB14-FDFA76701B1F}" type="pres">
      <dgm:prSet presAssocID="{50DE1FE0-7931-4E92-82CE-4E9F6C0E5734}" presName="parentText" presStyleLbl="node1" presStyleIdx="3" presStyleCnt="4" custScaleX="155328" custScaleY="135216">
        <dgm:presLayoutVars>
          <dgm:chMax val="1"/>
          <dgm:bulletEnabled val="1"/>
        </dgm:presLayoutVars>
      </dgm:prSet>
      <dgm:spPr/>
      <dgm:t>
        <a:bodyPr/>
        <a:lstStyle/>
        <a:p>
          <a:endParaRPr lang="en-US"/>
        </a:p>
      </dgm:t>
    </dgm:pt>
  </dgm:ptLst>
  <dgm:cxnLst>
    <dgm:cxn modelId="{030EC958-3897-4B2B-BC9F-295748A556D1}" type="presOf" srcId="{3F60DDEE-99E3-48DD-B8BE-DDEC75D376AF}" destId="{B65EA978-3044-4117-8DC9-539C8CFB2A16}" srcOrd="1" destOrd="0"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F0B782B6-D878-4BCF-AD1E-DD3DCE01CE0F}" type="presOf" srcId="{82B34398-0959-4589-8C2A-8F2B19DF567E}" destId="{D1DB4835-9BA2-42A9-BB6B-8741875F05C8}" srcOrd="0" destOrd="0"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09D75DF4-C76E-41FC-A980-2F34633147CD}" type="presOf" srcId="{937F70C3-AAB9-4D2D-876D-8325E59BE5DD}" destId="{53028187-2136-4BBC-A70C-2AAEFD0A7346}" srcOrd="0" destOrd="1" presId="urn:microsoft.com/office/officeart/2005/8/layout/hProcess6"/>
    <dgm:cxn modelId="{CDC5808C-56A2-40B1-8E5A-08C7273D4A6C}" srcId="{9C11154E-3880-48BE-9A2D-88510D056B87}" destId="{50DE1FE0-7931-4E92-82CE-4E9F6C0E5734}" srcOrd="3" destOrd="0" parTransId="{F4794AE1-E7FD-48AD-9CAF-2691B47CD6D9}" sibTransId="{86364D8E-659C-4BA7-A9D3-B708BA592BC8}"/>
    <dgm:cxn modelId="{ADAE5FDB-8C40-4D1C-B66A-C33D6F4C7238}" type="presOf" srcId="{CF2B367B-F002-49DA-A6E0-F74609B964F9}" destId="{53028187-2136-4BBC-A70C-2AAEFD0A7346}" srcOrd="0" destOrd="0" presId="urn:microsoft.com/office/officeart/2005/8/layout/hProcess6"/>
    <dgm:cxn modelId="{8EEFBC1B-20CF-4FE9-896F-B3EE951AB653}" type="presOf" srcId="{CF2B367B-F002-49DA-A6E0-F74609B964F9}" destId="{C657DE4E-5A6F-4062-9300-83A26C332E37}" srcOrd="1" destOrd="0" presId="urn:microsoft.com/office/officeart/2005/8/layout/hProcess6"/>
    <dgm:cxn modelId="{DEB74715-A4B4-4390-AF84-3F0827411AA3}" srcId="{9C11154E-3880-48BE-9A2D-88510D056B87}" destId="{226F9946-960B-4033-90D6-97F0609EE156}" srcOrd="0" destOrd="0" parTransId="{A6109B30-8A9C-408C-B196-D7E2F35B487B}" sibTransId="{7819F50A-2212-429B-97C8-C45753F5E5D8}"/>
    <dgm:cxn modelId="{F71A43D3-4100-4E29-BFD9-A0A378A68DA5}" type="presOf" srcId="{C0ACFBA4-E252-4A8D-8830-B7D0D7143F01}" destId="{23FA8FE5-9C10-4117-BA34-93A69ADC019E}" srcOrd="0" destOrd="0" presId="urn:microsoft.com/office/officeart/2005/8/layout/hProcess6"/>
    <dgm:cxn modelId="{126F3426-18D3-43EB-B27A-FBA19A85B8A7}" type="presOf" srcId="{82B34398-0959-4589-8C2A-8F2B19DF567E}" destId="{3191037E-2202-4066-8014-E2FAA15AF9DB}" srcOrd="1" destOrd="0"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42D53FFA-6D83-4366-A50E-7F60495BAAAB}" type="presOf" srcId="{EC95F96F-8BBB-4DD3-9A64-8885054B5534}" destId="{2C59A69D-9D4F-4A2A-B0AA-20E5C53D2C16}" srcOrd="0" destOrd="0" presId="urn:microsoft.com/office/officeart/2005/8/layout/hProcess6"/>
    <dgm:cxn modelId="{FA788038-7CF8-430C-9CA9-4DCC48182D17}" srcId="{9C11154E-3880-48BE-9A2D-88510D056B87}" destId="{EC95F96F-8BBB-4DD3-9A64-8885054B5534}" srcOrd="2" destOrd="0" parTransId="{FC29B119-136F-4313-8F6B-ED59922D5305}" sibTransId="{7F5EEB39-DFC7-4418-886C-EDD51A3C3638}"/>
    <dgm:cxn modelId="{496038D8-3515-4561-9441-4162BF416C27}" srcId="{226F9946-960B-4033-90D6-97F0609EE156}" destId="{3F60DDEE-99E3-48DD-B8BE-DDEC75D376AF}" srcOrd="0" destOrd="0" parTransId="{2E870612-266F-4930-9C12-BF61A76998D7}" sibTransId="{7CC3A2DA-C0CD-41C6-8C87-AACB8ECCA15C}"/>
    <dgm:cxn modelId="{11279307-0E46-4EDF-A4F4-D1168C69534B}" srcId="{50DE1FE0-7931-4E92-82CE-4E9F6C0E5734}" destId="{937F70C3-AAB9-4D2D-876D-8325E59BE5DD}" srcOrd="1" destOrd="0" parTransId="{6B0E96F7-EBFF-4518-B73C-E14151138B8C}" sibTransId="{6E65ECC0-6407-444A-BF0C-5970556D378F}"/>
    <dgm:cxn modelId="{541800DC-68D6-4EA8-9B9D-A1D9DD335EBE}" type="presOf" srcId="{226F9946-960B-4033-90D6-97F0609EE156}" destId="{1E98E036-F613-4336-BB0F-F246F9A5E6EE}" srcOrd="0" destOrd="0" presId="urn:microsoft.com/office/officeart/2005/8/layout/hProcess6"/>
    <dgm:cxn modelId="{8D38604C-5E3D-497F-AABA-FD8780EF2FC0}" type="presOf" srcId="{9C11154E-3880-48BE-9A2D-88510D056B87}" destId="{49FF35CD-1CFD-4367-8BF8-34DFD8CB4A81}" srcOrd="0" destOrd="0" presId="urn:microsoft.com/office/officeart/2005/8/layout/hProcess6"/>
    <dgm:cxn modelId="{3D1B12D1-980B-425B-A40E-71855FBC1F3D}" srcId="{50DE1FE0-7931-4E92-82CE-4E9F6C0E5734}" destId="{CF2B367B-F002-49DA-A6E0-F74609B964F9}" srcOrd="0" destOrd="0" parTransId="{5F2C6F5B-48FB-421E-A3C4-D30708D4EFF9}" sibTransId="{45F619D3-7141-47F1-BE56-2FD43DD38018}"/>
    <dgm:cxn modelId="{11A3E70B-F128-4570-BB36-4F232F5DB2E8}" srcId="{EFC7CD4B-FA74-4553-91D2-3F35AC007F75}" destId="{82B34398-0959-4589-8C2A-8F2B19DF567E}" srcOrd="0" destOrd="0" parTransId="{93D6CB73-F7EE-4A0D-8B30-F44BD551F2FD}" sibTransId="{26824F75-DC3F-4FB9-A373-100E05EAD7EE}"/>
    <dgm:cxn modelId="{758BED3F-7DA8-4D64-8823-82044F815592}" type="presOf" srcId="{C0ACFBA4-E252-4A8D-8830-B7D0D7143F01}" destId="{C14C9202-D9D8-4E32-A143-21FF6F578574}" srcOrd="1" destOrd="0" presId="urn:microsoft.com/office/officeart/2005/8/layout/hProcess6"/>
    <dgm:cxn modelId="{FD56BAD0-62DF-404E-94F2-7596EEB3B98C}" srcId="{EC95F96F-8BBB-4DD3-9A64-8885054B5534}" destId="{C0ACFBA4-E252-4A8D-8830-B7D0D7143F01}" srcOrd="0" destOrd="0" parTransId="{CA439AB6-8930-4A03-862A-1B3BA8A3FF0D}" sibTransId="{8A329213-E76E-434B-8C9D-C6F3B54B68B9}"/>
    <dgm:cxn modelId="{D7C9C641-9EA4-44FD-8DED-A0B1D157BDB3}" type="presOf" srcId="{937F70C3-AAB9-4D2D-876D-8325E59BE5DD}" destId="{C657DE4E-5A6F-4062-9300-83A26C332E37}" srcOrd="1" destOrd="1" presId="urn:microsoft.com/office/officeart/2005/8/layout/hProcess6"/>
    <dgm:cxn modelId="{2A7B07E4-B345-456F-A98C-E84CCEEFF15B}" type="presOf" srcId="{50DE1FE0-7931-4E92-82CE-4E9F6C0E5734}" destId="{DCDD009D-CA58-481F-BB14-FDFA76701B1F}" srcOrd="0" destOrd="0" presId="urn:microsoft.com/office/officeart/2005/8/layout/hProcess6"/>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BA91EA6F-4BE7-4548-8FA3-8EB1EF6E5EB8}" type="presParOf" srcId="{49FF35CD-1CFD-4367-8BF8-34DFD8CB4A81}" destId="{CC4ECAD3-B350-4F28-9378-1DC013FB2C14}" srcOrd="6" destOrd="0" presId="urn:microsoft.com/office/officeart/2005/8/layout/hProcess6"/>
    <dgm:cxn modelId="{4EBB00B5-15F3-4D84-BD7A-BC44D1BD9654}" type="presParOf" srcId="{CC4ECAD3-B350-4F28-9378-1DC013FB2C14}" destId="{9374F69F-C647-43C3-989C-D54204892886}" srcOrd="0" destOrd="0" presId="urn:microsoft.com/office/officeart/2005/8/layout/hProcess6"/>
    <dgm:cxn modelId="{09AFEFC6-C954-4BA6-BAF5-84E8286133E9}" type="presParOf" srcId="{CC4ECAD3-B350-4F28-9378-1DC013FB2C14}" destId="{53028187-2136-4BBC-A70C-2AAEFD0A7346}" srcOrd="1" destOrd="0" presId="urn:microsoft.com/office/officeart/2005/8/layout/hProcess6"/>
    <dgm:cxn modelId="{6CD106F1-3440-48B9-8A8D-03983260C5B3}" type="presParOf" srcId="{CC4ECAD3-B350-4F28-9378-1DC013FB2C14}" destId="{C657DE4E-5A6F-4062-9300-83A26C332E37}" srcOrd="2" destOrd="0" presId="urn:microsoft.com/office/officeart/2005/8/layout/hProcess6"/>
    <dgm:cxn modelId="{C1B25DFC-7023-4D4B-880F-0429EC357B59}" type="presParOf" srcId="{CC4ECAD3-B350-4F28-9378-1DC013FB2C14}" destId="{DCDD009D-CA58-481F-BB14-FDFA76701B1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11154E-3880-48BE-9A2D-88510D056B87}" type="doc">
      <dgm:prSet loTypeId="urn:microsoft.com/office/officeart/2005/8/layout/hProcess6" loCatId="process" qsTypeId="urn:microsoft.com/office/officeart/2005/8/quickstyle/simple5" qsCatId="simple" csTypeId="urn:microsoft.com/office/officeart/2005/8/colors/accent6_2" csCatId="accent6" phldr="1"/>
      <dgm:spPr/>
      <dgm:t>
        <a:bodyPr/>
        <a:lstStyle/>
        <a:p>
          <a:endParaRPr lang="en-US"/>
        </a:p>
      </dgm:t>
    </dgm:pt>
    <dgm:pt modelId="{226F9946-960B-4033-90D6-97F0609EE156}">
      <dgm:prSet phldrT="[Text]" custT="1"/>
      <dgm:spPr>
        <a:solidFill>
          <a:srgbClr val="C00000"/>
        </a:solidFill>
      </dgm:spPr>
      <dgm:t>
        <a:bodyPr/>
        <a:lstStyle/>
        <a:p>
          <a:r>
            <a:rPr lang="en-US" sz="1600" b="1" dirty="0" smtClean="0"/>
            <a:t>FPL</a:t>
          </a:r>
          <a:endParaRPr lang="en-US" sz="1600" b="1" dirty="0"/>
        </a:p>
      </dgm:t>
    </dgm:pt>
    <dgm:pt modelId="{A6109B30-8A9C-408C-B196-D7E2F35B487B}" type="parTrans" cxnId="{DEB74715-A4B4-4390-AF84-3F0827411AA3}">
      <dgm:prSet/>
      <dgm:spPr/>
      <dgm:t>
        <a:bodyPr/>
        <a:lstStyle/>
        <a:p>
          <a:endParaRPr lang="en-US"/>
        </a:p>
      </dgm:t>
    </dgm:pt>
    <dgm:pt modelId="{7819F50A-2212-429B-97C8-C45753F5E5D8}" type="sibTrans" cxnId="{DEB74715-A4B4-4390-AF84-3F0827411AA3}">
      <dgm:prSet/>
      <dgm:spPr/>
      <dgm:t>
        <a:bodyPr/>
        <a:lstStyle/>
        <a:p>
          <a:endParaRPr lang="en-US"/>
        </a:p>
      </dgm:t>
    </dgm:pt>
    <dgm:pt modelId="{3F60DDEE-99E3-48DD-B8BE-DDEC75D376AF}">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dgm:spPr>
      <dgm:t>
        <a:bodyPr/>
        <a:lstStyle/>
        <a:p>
          <a:r>
            <a:rPr lang="en-US" dirty="0" smtClean="0"/>
            <a:t>296%</a:t>
          </a:r>
          <a:endParaRPr lang="en-US" dirty="0"/>
        </a:p>
      </dgm:t>
    </dgm:pt>
    <dgm:pt modelId="{2E870612-266F-4930-9C12-BF61A76998D7}" type="parTrans" cxnId="{496038D8-3515-4561-9441-4162BF416C27}">
      <dgm:prSet/>
      <dgm:spPr/>
      <dgm:t>
        <a:bodyPr/>
        <a:lstStyle/>
        <a:p>
          <a:endParaRPr lang="en-US"/>
        </a:p>
      </dgm:t>
    </dgm:pt>
    <dgm:pt modelId="{7CC3A2DA-C0CD-41C6-8C87-AACB8ECCA15C}" type="sibTrans" cxnId="{496038D8-3515-4561-9441-4162BF416C27}">
      <dgm:prSet/>
      <dgm:spPr/>
      <dgm:t>
        <a:bodyPr/>
        <a:lstStyle/>
        <a:p>
          <a:endParaRPr lang="en-US"/>
        </a:p>
      </dgm:t>
    </dgm:pt>
    <dgm:pt modelId="{EFC7CD4B-FA74-4553-91D2-3F35AC007F75}">
      <dgm:prSet phldrT="[Text]" custT="1"/>
      <dgm:spPr>
        <a:solidFill>
          <a:srgbClr val="C00000"/>
        </a:solidFill>
      </dgm:spPr>
      <dgm:t>
        <a:bodyPr/>
        <a:lstStyle/>
        <a:p>
          <a:r>
            <a:rPr lang="en-US" sz="1400" b="1" dirty="0" smtClean="0"/>
            <a:t>Sliding Fee Scale</a:t>
          </a:r>
          <a:endParaRPr lang="en-US" sz="1400" b="1" dirty="0"/>
        </a:p>
      </dgm:t>
    </dgm:pt>
    <dgm:pt modelId="{92AAD884-A123-47EC-9368-EB85F5498216}" type="parTrans" cxnId="{CD4279D5-9D9D-4404-9FDC-D9604760CA97}">
      <dgm:prSet/>
      <dgm:spPr/>
      <dgm:t>
        <a:bodyPr/>
        <a:lstStyle/>
        <a:p>
          <a:endParaRPr lang="en-US"/>
        </a:p>
      </dgm:t>
    </dgm:pt>
    <dgm:pt modelId="{7F1B870C-453D-4E71-A4AB-E3E00B57B990}" type="sibTrans" cxnId="{CD4279D5-9D9D-4404-9FDC-D9604760CA97}">
      <dgm:prSet/>
      <dgm:spPr/>
      <dgm:t>
        <a:bodyPr/>
        <a:lstStyle/>
        <a:p>
          <a:endParaRPr lang="en-US"/>
        </a:p>
      </dgm:t>
    </dgm:pt>
    <dgm:pt modelId="{82B34398-0959-4589-8C2A-8F2B19DF567E}">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dgm:spPr>
      <dgm:t>
        <a:bodyPr/>
        <a:lstStyle/>
        <a:p>
          <a:r>
            <a:rPr lang="en-US" dirty="0" smtClean="0"/>
            <a:t>Level 5</a:t>
          </a:r>
          <a:endParaRPr lang="en-US" dirty="0"/>
        </a:p>
      </dgm:t>
    </dgm:pt>
    <dgm:pt modelId="{93D6CB73-F7EE-4A0D-8B30-F44BD551F2FD}" type="parTrans" cxnId="{11A3E70B-F128-4570-BB36-4F232F5DB2E8}">
      <dgm:prSet/>
      <dgm:spPr/>
      <dgm:t>
        <a:bodyPr/>
        <a:lstStyle/>
        <a:p>
          <a:endParaRPr lang="en-US"/>
        </a:p>
      </dgm:t>
    </dgm:pt>
    <dgm:pt modelId="{26824F75-DC3F-4FB9-A373-100E05EAD7EE}" type="sibTrans" cxnId="{11A3E70B-F128-4570-BB36-4F232F5DB2E8}">
      <dgm:prSet/>
      <dgm:spPr/>
      <dgm:t>
        <a:bodyPr/>
        <a:lstStyle/>
        <a:p>
          <a:endParaRPr lang="en-US"/>
        </a:p>
      </dgm:t>
    </dgm:pt>
    <dgm:pt modelId="{EC95F96F-8BBB-4DD3-9A64-8885054B5534}">
      <dgm:prSet phldrT="[Text]" custT="1"/>
      <dgm:spPr>
        <a:solidFill>
          <a:srgbClr val="C00000"/>
        </a:solidFill>
      </dgm:spPr>
      <dgm:t>
        <a:bodyPr/>
        <a:lstStyle/>
        <a:p>
          <a:r>
            <a:rPr lang="en-US" sz="1400" b="1" dirty="0" smtClean="0"/>
            <a:t>Cap On Charges</a:t>
          </a:r>
          <a:endParaRPr lang="en-US" sz="1400" b="1" dirty="0"/>
        </a:p>
      </dgm:t>
    </dgm:pt>
    <dgm:pt modelId="{FC29B119-136F-4313-8F6B-ED59922D5305}" type="parTrans" cxnId="{FA788038-7CF8-430C-9CA9-4DCC48182D17}">
      <dgm:prSet/>
      <dgm:spPr/>
      <dgm:t>
        <a:bodyPr/>
        <a:lstStyle/>
        <a:p>
          <a:endParaRPr lang="en-US"/>
        </a:p>
      </dgm:t>
    </dgm:pt>
    <dgm:pt modelId="{7F5EEB39-DFC7-4418-886C-EDD51A3C3638}" type="sibTrans" cxnId="{FA788038-7CF8-430C-9CA9-4DCC48182D17}">
      <dgm:prSet/>
      <dgm:spPr/>
      <dgm:t>
        <a:bodyPr/>
        <a:lstStyle/>
        <a:p>
          <a:endParaRPr lang="en-US"/>
        </a:p>
      </dgm:t>
    </dgm:pt>
    <dgm:pt modelId="{CF2B367B-F002-49DA-A6E0-F74609B964F9}">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dgm:spPr>
      <dgm:t>
        <a:bodyPr/>
        <a:lstStyle/>
        <a:p>
          <a:r>
            <a:rPr lang="en-US" dirty="0" smtClean="0"/>
            <a:t>$40</a:t>
          </a:r>
          <a:endParaRPr lang="en-US" dirty="0"/>
        </a:p>
      </dgm:t>
    </dgm:pt>
    <dgm:pt modelId="{5F2C6F5B-48FB-421E-A3C4-D30708D4EFF9}" type="parTrans" cxnId="{3D1B12D1-980B-425B-A40E-71855FBC1F3D}">
      <dgm:prSet/>
      <dgm:spPr/>
      <dgm:t>
        <a:bodyPr/>
        <a:lstStyle/>
        <a:p>
          <a:endParaRPr lang="en-US"/>
        </a:p>
      </dgm:t>
    </dgm:pt>
    <dgm:pt modelId="{45F619D3-7141-47F1-BE56-2FD43DD38018}" type="sibTrans" cxnId="{3D1B12D1-980B-425B-A40E-71855FBC1F3D}">
      <dgm:prSet/>
      <dgm:spPr/>
      <dgm:t>
        <a:bodyPr/>
        <a:lstStyle/>
        <a:p>
          <a:endParaRPr lang="en-US"/>
        </a:p>
      </dgm:t>
    </dgm:pt>
    <dgm:pt modelId="{47AEB058-347C-4468-9F79-54AEC00BC39C}">
      <dgm:prSet phldrT="[Text]" custT="1"/>
      <dgm:spPr>
        <a:solidFill>
          <a:srgbClr val="C00000"/>
        </a:solidFill>
      </dgm:spPr>
      <dgm:t>
        <a:bodyPr/>
        <a:lstStyle/>
        <a:p>
          <a:r>
            <a:rPr lang="en-US" sz="1400" b="1" dirty="0" smtClean="0"/>
            <a:t>Patient Responsibility </a:t>
          </a:r>
          <a:endParaRPr lang="en-US" sz="1400" b="1" dirty="0"/>
        </a:p>
      </dgm:t>
    </dgm:pt>
    <dgm:pt modelId="{70B52408-7884-4282-8583-3106082EA6A5}" type="parTrans" cxnId="{0B5DC0D9-ABB2-43D4-BEED-CA20595EF5DB}">
      <dgm:prSet/>
      <dgm:spPr/>
      <dgm:t>
        <a:bodyPr/>
        <a:lstStyle/>
        <a:p>
          <a:endParaRPr lang="en-US"/>
        </a:p>
      </dgm:t>
    </dgm:pt>
    <dgm:pt modelId="{11A7A30B-61FF-47EF-A94E-33B650FE1A92}" type="sibTrans" cxnId="{0B5DC0D9-ABB2-43D4-BEED-CA20595EF5DB}">
      <dgm:prSet/>
      <dgm:spPr/>
      <dgm:t>
        <a:bodyPr/>
        <a:lstStyle/>
        <a:p>
          <a:endParaRPr lang="en-US"/>
        </a:p>
      </dgm:t>
    </dgm:pt>
    <dgm:pt modelId="{C0ACFBA4-E252-4A8D-8830-B7D0D7143F01}">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dgm:spPr>
      <dgm:t>
        <a:bodyPr/>
        <a:lstStyle/>
        <a:p>
          <a:pPr algn="ctr"/>
          <a:r>
            <a:rPr lang="en-US" dirty="0" smtClean="0"/>
            <a:t>$3,414</a:t>
          </a:r>
          <a:endParaRPr lang="en-US" dirty="0"/>
        </a:p>
      </dgm:t>
    </dgm:pt>
    <dgm:pt modelId="{CA439AB6-8930-4A03-862A-1B3BA8A3FF0D}" type="parTrans" cxnId="{FD56BAD0-62DF-404E-94F2-7596EEB3B98C}">
      <dgm:prSet/>
      <dgm:spPr/>
      <dgm:t>
        <a:bodyPr/>
        <a:lstStyle/>
        <a:p>
          <a:endParaRPr lang="en-US"/>
        </a:p>
      </dgm:t>
    </dgm:pt>
    <dgm:pt modelId="{8A329213-E76E-434B-8C9D-C6F3B54B68B9}" type="sibTrans" cxnId="{FD56BAD0-62DF-404E-94F2-7596EEB3B98C}">
      <dgm:prSet/>
      <dgm:spPr/>
      <dgm:t>
        <a:bodyPr/>
        <a:lstStyle/>
        <a:p>
          <a:endParaRPr lang="en-US"/>
        </a:p>
      </dgm:t>
    </dgm:pt>
    <dgm:pt modelId="{5A0A804D-9220-4692-AC66-B4D3DBA97F1F}">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dgm:spPr>
      <dgm:t>
        <a:bodyPr/>
        <a:lstStyle/>
        <a:p>
          <a:r>
            <a:rPr lang="en-US" dirty="0" smtClean="0"/>
            <a:t>80%</a:t>
          </a:r>
          <a:endParaRPr lang="en-US" dirty="0"/>
        </a:p>
      </dgm:t>
    </dgm:pt>
    <dgm:pt modelId="{E9D767D0-9490-4017-B122-FD6999715B4F}" type="parTrans" cxnId="{E637DBC9-25D2-464A-9452-A0AC8EBC763B}">
      <dgm:prSet/>
      <dgm:spPr/>
      <dgm:t>
        <a:bodyPr/>
        <a:lstStyle/>
        <a:p>
          <a:endParaRPr lang="en-US"/>
        </a:p>
      </dgm:t>
    </dgm:pt>
    <dgm:pt modelId="{4BE4F591-3564-4F35-96A6-6107AE0268A2}" type="sibTrans" cxnId="{E637DBC9-25D2-464A-9452-A0AC8EBC763B}">
      <dgm:prSet/>
      <dgm:spPr/>
      <dgm:t>
        <a:bodyPr/>
        <a:lstStyle/>
        <a:p>
          <a:endParaRPr lang="en-US"/>
        </a:p>
      </dgm:t>
    </dgm:pt>
    <dgm:pt modelId="{49FF35CD-1CFD-4367-8BF8-34DFD8CB4A81}" type="pres">
      <dgm:prSet presAssocID="{9C11154E-3880-48BE-9A2D-88510D056B87}" presName="theList" presStyleCnt="0">
        <dgm:presLayoutVars>
          <dgm:dir/>
          <dgm:animLvl val="lvl"/>
          <dgm:resizeHandles val="exact"/>
        </dgm:presLayoutVars>
      </dgm:prSet>
      <dgm:spPr/>
      <dgm:t>
        <a:bodyPr/>
        <a:lstStyle/>
        <a:p>
          <a:endParaRPr lang="en-US"/>
        </a:p>
      </dgm:t>
    </dgm:pt>
    <dgm:pt modelId="{1AC340A4-E760-4E73-ACFE-E63224EBD443}" type="pres">
      <dgm:prSet presAssocID="{226F9946-960B-4033-90D6-97F0609EE156}" presName="compNode" presStyleCnt="0"/>
      <dgm:spPr/>
    </dgm:pt>
    <dgm:pt modelId="{246BC34C-5ACE-4763-936D-F84803FE84E5}" type="pres">
      <dgm:prSet presAssocID="{226F9946-960B-4033-90D6-97F0609EE156}" presName="noGeometry" presStyleCnt="0"/>
      <dgm:spPr/>
    </dgm:pt>
    <dgm:pt modelId="{58AF4239-AD04-48E3-84FD-08C54F75330E}" type="pres">
      <dgm:prSet presAssocID="{226F9946-960B-4033-90D6-97F0609EE156}" presName="childTextVisible" presStyleLbl="bgAccFollowNode1" presStyleIdx="0" presStyleCnt="4" custLinFactNeighborX="-17919">
        <dgm:presLayoutVars>
          <dgm:bulletEnabled val="1"/>
        </dgm:presLayoutVars>
      </dgm:prSet>
      <dgm:spPr/>
      <dgm:t>
        <a:bodyPr/>
        <a:lstStyle/>
        <a:p>
          <a:endParaRPr lang="en-US"/>
        </a:p>
      </dgm:t>
    </dgm:pt>
    <dgm:pt modelId="{B65EA978-3044-4117-8DC9-539C8CFB2A16}" type="pres">
      <dgm:prSet presAssocID="{226F9946-960B-4033-90D6-97F0609EE156}" presName="childTextHidden" presStyleLbl="bgAccFollowNode1" presStyleIdx="0" presStyleCnt="4"/>
      <dgm:spPr/>
      <dgm:t>
        <a:bodyPr/>
        <a:lstStyle/>
        <a:p>
          <a:endParaRPr lang="en-US"/>
        </a:p>
      </dgm:t>
    </dgm:pt>
    <dgm:pt modelId="{1E98E036-F613-4336-BB0F-F246F9A5E6EE}" type="pres">
      <dgm:prSet presAssocID="{226F9946-960B-4033-90D6-97F0609EE156}" presName="parentText" presStyleLbl="node1" presStyleIdx="0" presStyleCnt="4" custScaleX="129203" custScaleY="123100" custLinFactNeighborX="-45160" custLinFactNeighborY="-1051">
        <dgm:presLayoutVars>
          <dgm:chMax val="1"/>
          <dgm:bulletEnabled val="1"/>
        </dgm:presLayoutVars>
      </dgm:prSet>
      <dgm:spPr/>
      <dgm:t>
        <a:bodyPr/>
        <a:lstStyle/>
        <a:p>
          <a:endParaRPr lang="en-US"/>
        </a:p>
      </dgm:t>
    </dgm:pt>
    <dgm:pt modelId="{7359007D-8212-489C-AB09-5EFEF4DC548F}" type="pres">
      <dgm:prSet presAssocID="{226F9946-960B-4033-90D6-97F0609EE156}" presName="aSpace" presStyleCnt="0"/>
      <dgm:spPr/>
    </dgm:pt>
    <dgm:pt modelId="{6BEEE5DE-31DF-43FB-9C42-7E8154D9E131}" type="pres">
      <dgm:prSet presAssocID="{EFC7CD4B-FA74-4553-91D2-3F35AC007F75}" presName="compNode" presStyleCnt="0"/>
      <dgm:spPr/>
    </dgm:pt>
    <dgm:pt modelId="{CB938E3E-DE18-4722-AB4C-E4766DEB8E80}" type="pres">
      <dgm:prSet presAssocID="{EFC7CD4B-FA74-4553-91D2-3F35AC007F75}" presName="noGeometry" presStyleCnt="0"/>
      <dgm:spPr/>
    </dgm:pt>
    <dgm:pt modelId="{D1DB4835-9BA2-42A9-BB6B-8741875F05C8}" type="pres">
      <dgm:prSet presAssocID="{EFC7CD4B-FA74-4553-91D2-3F35AC007F75}" presName="childTextVisible" presStyleLbl="bgAccFollowNode1" presStyleIdx="1" presStyleCnt="4" custLinFactNeighborX="-8797">
        <dgm:presLayoutVars>
          <dgm:bulletEnabled val="1"/>
        </dgm:presLayoutVars>
      </dgm:prSet>
      <dgm:spPr/>
      <dgm:t>
        <a:bodyPr/>
        <a:lstStyle/>
        <a:p>
          <a:endParaRPr lang="en-US"/>
        </a:p>
      </dgm:t>
    </dgm:pt>
    <dgm:pt modelId="{3191037E-2202-4066-8014-E2FAA15AF9DB}" type="pres">
      <dgm:prSet presAssocID="{EFC7CD4B-FA74-4553-91D2-3F35AC007F75}" presName="childTextHidden" presStyleLbl="bgAccFollowNode1" presStyleIdx="1" presStyleCnt="4"/>
      <dgm:spPr/>
      <dgm:t>
        <a:bodyPr/>
        <a:lstStyle/>
        <a:p>
          <a:endParaRPr lang="en-US"/>
        </a:p>
      </dgm:t>
    </dgm:pt>
    <dgm:pt modelId="{C64EA3F2-D13C-443E-814E-9F4B021A0D1C}" type="pres">
      <dgm:prSet presAssocID="{EFC7CD4B-FA74-4553-91D2-3F35AC007F75}" presName="parentText" presStyleLbl="node1" presStyleIdx="1" presStyleCnt="4" custScaleX="133966" custScaleY="131422" custLinFactNeighborX="-36490" custLinFactNeighborY="-1891">
        <dgm:presLayoutVars>
          <dgm:chMax val="1"/>
          <dgm:bulletEnabled val="1"/>
        </dgm:presLayoutVars>
      </dgm:prSet>
      <dgm:spPr/>
      <dgm:t>
        <a:bodyPr/>
        <a:lstStyle/>
        <a:p>
          <a:endParaRPr lang="en-US"/>
        </a:p>
      </dgm:t>
    </dgm:pt>
    <dgm:pt modelId="{B5871F6B-CEFE-470E-8085-F479A562DB34}" type="pres">
      <dgm:prSet presAssocID="{EFC7CD4B-FA74-4553-91D2-3F35AC007F75}" presName="aSpace" presStyleCnt="0"/>
      <dgm:spPr/>
    </dgm:pt>
    <dgm:pt modelId="{F11357CB-A484-43E7-B9BA-B2C776882088}" type="pres">
      <dgm:prSet presAssocID="{EC95F96F-8BBB-4DD3-9A64-8885054B5534}" presName="compNode" presStyleCnt="0"/>
      <dgm:spPr/>
    </dgm:pt>
    <dgm:pt modelId="{1F3B9219-1091-4D92-BC93-BABA398BD32D}" type="pres">
      <dgm:prSet presAssocID="{EC95F96F-8BBB-4DD3-9A64-8885054B5534}" presName="noGeometry" presStyleCnt="0"/>
      <dgm:spPr/>
    </dgm:pt>
    <dgm:pt modelId="{23FA8FE5-9C10-4117-BA34-93A69ADC019E}" type="pres">
      <dgm:prSet presAssocID="{EC95F96F-8BBB-4DD3-9A64-8885054B5534}" presName="childTextVisible" presStyleLbl="bgAccFollowNode1" presStyleIdx="2" presStyleCnt="4" custLinFactNeighborX="2606">
        <dgm:presLayoutVars>
          <dgm:bulletEnabled val="1"/>
        </dgm:presLayoutVars>
      </dgm:prSet>
      <dgm:spPr/>
      <dgm:t>
        <a:bodyPr/>
        <a:lstStyle/>
        <a:p>
          <a:endParaRPr lang="en-US"/>
        </a:p>
      </dgm:t>
    </dgm:pt>
    <dgm:pt modelId="{C14C9202-D9D8-4E32-A143-21FF6F578574}" type="pres">
      <dgm:prSet presAssocID="{EC95F96F-8BBB-4DD3-9A64-8885054B5534}" presName="childTextHidden" presStyleLbl="bgAccFollowNode1" presStyleIdx="2" presStyleCnt="4"/>
      <dgm:spPr/>
      <dgm:t>
        <a:bodyPr/>
        <a:lstStyle/>
        <a:p>
          <a:endParaRPr lang="en-US"/>
        </a:p>
      </dgm:t>
    </dgm:pt>
    <dgm:pt modelId="{2C59A69D-9D4F-4A2A-B0AA-20E5C53D2C16}" type="pres">
      <dgm:prSet presAssocID="{EC95F96F-8BBB-4DD3-9A64-8885054B5534}" presName="parentText" presStyleLbl="node1" presStyleIdx="2" presStyleCnt="4" custScaleX="131605" custScaleY="134472" custLinFactNeighborX="-20264" custLinFactNeighborY="0">
        <dgm:presLayoutVars>
          <dgm:chMax val="1"/>
          <dgm:bulletEnabled val="1"/>
        </dgm:presLayoutVars>
      </dgm:prSet>
      <dgm:spPr/>
      <dgm:t>
        <a:bodyPr/>
        <a:lstStyle/>
        <a:p>
          <a:endParaRPr lang="en-US"/>
        </a:p>
      </dgm:t>
    </dgm:pt>
    <dgm:pt modelId="{6DC9D71C-7589-46C7-BA40-BB2DD07A2796}" type="pres">
      <dgm:prSet presAssocID="{EC95F96F-8BBB-4DD3-9A64-8885054B5534}" presName="aSpace" presStyleCnt="0"/>
      <dgm:spPr/>
    </dgm:pt>
    <dgm:pt modelId="{B8871572-FD14-450E-9127-D3DA9A5CAAD3}" type="pres">
      <dgm:prSet presAssocID="{47AEB058-347C-4468-9F79-54AEC00BC39C}" presName="compNode" presStyleCnt="0"/>
      <dgm:spPr/>
    </dgm:pt>
    <dgm:pt modelId="{D8C8A8D9-57C8-4C1E-89A7-BB2C1435A688}" type="pres">
      <dgm:prSet presAssocID="{47AEB058-347C-4468-9F79-54AEC00BC39C}" presName="noGeometry" presStyleCnt="0"/>
      <dgm:spPr/>
    </dgm:pt>
    <dgm:pt modelId="{654907AC-5C2D-48C5-B57F-C7CFCA33DBF2}" type="pres">
      <dgm:prSet presAssocID="{47AEB058-347C-4468-9F79-54AEC00BC39C}" presName="childTextVisible" presStyleLbl="bgAccFollowNode1" presStyleIdx="3" presStyleCnt="4" custLinFactNeighborX="20828">
        <dgm:presLayoutVars>
          <dgm:bulletEnabled val="1"/>
        </dgm:presLayoutVars>
      </dgm:prSet>
      <dgm:spPr/>
      <dgm:t>
        <a:bodyPr/>
        <a:lstStyle/>
        <a:p>
          <a:endParaRPr lang="en-US"/>
        </a:p>
      </dgm:t>
    </dgm:pt>
    <dgm:pt modelId="{66BAECD0-1B19-4614-A63E-8F8349C3880C}" type="pres">
      <dgm:prSet presAssocID="{47AEB058-347C-4468-9F79-54AEC00BC39C}" presName="childTextHidden" presStyleLbl="bgAccFollowNode1" presStyleIdx="3" presStyleCnt="4"/>
      <dgm:spPr/>
      <dgm:t>
        <a:bodyPr/>
        <a:lstStyle/>
        <a:p>
          <a:endParaRPr lang="en-US"/>
        </a:p>
      </dgm:t>
    </dgm:pt>
    <dgm:pt modelId="{2FD6C41A-052B-4494-9494-CD3A100AFD44}" type="pres">
      <dgm:prSet presAssocID="{47AEB058-347C-4468-9F79-54AEC00BC39C}" presName="parentText" presStyleLbl="node1" presStyleIdx="3" presStyleCnt="4" custScaleX="155999" custScaleY="137536" custLinFactNeighborX="252" custLinFactNeighborY="-1891">
        <dgm:presLayoutVars>
          <dgm:chMax val="1"/>
          <dgm:bulletEnabled val="1"/>
        </dgm:presLayoutVars>
      </dgm:prSet>
      <dgm:spPr/>
      <dgm:t>
        <a:bodyPr/>
        <a:lstStyle/>
        <a:p>
          <a:endParaRPr lang="en-US"/>
        </a:p>
      </dgm:t>
    </dgm:pt>
  </dgm:ptLst>
  <dgm:cxnLst>
    <dgm:cxn modelId="{126F3426-18D3-43EB-B27A-FBA19A85B8A7}" type="presOf" srcId="{82B34398-0959-4589-8C2A-8F2B19DF567E}" destId="{3191037E-2202-4066-8014-E2FAA15AF9DB}" srcOrd="1" destOrd="0" presId="urn:microsoft.com/office/officeart/2005/8/layout/hProcess6"/>
    <dgm:cxn modelId="{CD4279D5-9D9D-4404-9FDC-D9604760CA97}" srcId="{9C11154E-3880-48BE-9A2D-88510D056B87}" destId="{EFC7CD4B-FA74-4553-91D2-3F35AC007F75}" srcOrd="1" destOrd="0" parTransId="{92AAD884-A123-47EC-9368-EB85F5498216}" sibTransId="{7F1B870C-453D-4E71-A4AB-E3E00B57B990}"/>
    <dgm:cxn modelId="{758BED3F-7DA8-4D64-8823-82044F815592}" type="presOf" srcId="{C0ACFBA4-E252-4A8D-8830-B7D0D7143F01}" destId="{C14C9202-D9D8-4E32-A143-21FF6F578574}" srcOrd="1" destOrd="0" presId="urn:microsoft.com/office/officeart/2005/8/layout/hProcess6"/>
    <dgm:cxn modelId="{DEB74715-A4B4-4390-AF84-3F0827411AA3}" srcId="{9C11154E-3880-48BE-9A2D-88510D056B87}" destId="{226F9946-960B-4033-90D6-97F0609EE156}" srcOrd="0" destOrd="0" parTransId="{A6109B30-8A9C-408C-B196-D7E2F35B487B}" sibTransId="{7819F50A-2212-429B-97C8-C45753F5E5D8}"/>
    <dgm:cxn modelId="{AF7D78FE-E04A-4257-9EA3-B214673CF5A0}" type="presOf" srcId="{5A0A804D-9220-4692-AC66-B4D3DBA97F1F}" destId="{66BAECD0-1B19-4614-A63E-8F8349C3880C}" srcOrd="1" destOrd="1" presId="urn:microsoft.com/office/officeart/2005/8/layout/hProcess6"/>
    <dgm:cxn modelId="{F0B782B6-D878-4BCF-AD1E-DD3DCE01CE0F}" type="presOf" srcId="{82B34398-0959-4589-8C2A-8F2B19DF567E}" destId="{D1DB4835-9BA2-42A9-BB6B-8741875F05C8}" srcOrd="0" destOrd="0" presId="urn:microsoft.com/office/officeart/2005/8/layout/hProcess6"/>
    <dgm:cxn modelId="{41BBA182-DAAE-4DDA-91F2-AE6D20DF50B9}" type="presOf" srcId="{CF2B367B-F002-49DA-A6E0-F74609B964F9}" destId="{66BAECD0-1B19-4614-A63E-8F8349C3880C}" srcOrd="1" destOrd="0" presId="urn:microsoft.com/office/officeart/2005/8/layout/hProcess6"/>
    <dgm:cxn modelId="{46F44472-C73B-4DBE-B467-00D003A044D5}" type="presOf" srcId="{47AEB058-347C-4468-9F79-54AEC00BC39C}" destId="{2FD6C41A-052B-4494-9494-CD3A100AFD44}" srcOrd="0" destOrd="0" presId="urn:microsoft.com/office/officeart/2005/8/layout/hProcess6"/>
    <dgm:cxn modelId="{78963751-C65E-4252-B4EB-DD88C7EFACDE}" type="presOf" srcId="{5A0A804D-9220-4692-AC66-B4D3DBA97F1F}" destId="{654907AC-5C2D-48C5-B57F-C7CFCA33DBF2}" srcOrd="0" destOrd="1" presId="urn:microsoft.com/office/officeart/2005/8/layout/hProcess6"/>
    <dgm:cxn modelId="{6544A775-4D7B-4578-B119-E418614F7DC8}" type="presOf" srcId="{3F60DDEE-99E3-48DD-B8BE-DDEC75D376AF}" destId="{58AF4239-AD04-48E3-84FD-08C54F75330E}" srcOrd="0" destOrd="0" presId="urn:microsoft.com/office/officeart/2005/8/layout/hProcess6"/>
    <dgm:cxn modelId="{FD56BAD0-62DF-404E-94F2-7596EEB3B98C}" srcId="{EC95F96F-8BBB-4DD3-9A64-8885054B5534}" destId="{C0ACFBA4-E252-4A8D-8830-B7D0D7143F01}" srcOrd="0" destOrd="0" parTransId="{CA439AB6-8930-4A03-862A-1B3BA8A3FF0D}" sibTransId="{8A329213-E76E-434B-8C9D-C6F3B54B68B9}"/>
    <dgm:cxn modelId="{11A3E70B-F128-4570-BB36-4F232F5DB2E8}" srcId="{EFC7CD4B-FA74-4553-91D2-3F35AC007F75}" destId="{82B34398-0959-4589-8C2A-8F2B19DF567E}" srcOrd="0" destOrd="0" parTransId="{93D6CB73-F7EE-4A0D-8B30-F44BD551F2FD}" sibTransId="{26824F75-DC3F-4FB9-A373-100E05EAD7EE}"/>
    <dgm:cxn modelId="{FA788038-7CF8-430C-9CA9-4DCC48182D17}" srcId="{9C11154E-3880-48BE-9A2D-88510D056B87}" destId="{EC95F96F-8BBB-4DD3-9A64-8885054B5534}" srcOrd="2" destOrd="0" parTransId="{FC29B119-136F-4313-8F6B-ED59922D5305}" sibTransId="{7F5EEB39-DFC7-4418-886C-EDD51A3C3638}"/>
    <dgm:cxn modelId="{3D1B12D1-980B-425B-A40E-71855FBC1F3D}" srcId="{47AEB058-347C-4468-9F79-54AEC00BC39C}" destId="{CF2B367B-F002-49DA-A6E0-F74609B964F9}" srcOrd="0" destOrd="0" parTransId="{5F2C6F5B-48FB-421E-A3C4-D30708D4EFF9}" sibTransId="{45F619D3-7141-47F1-BE56-2FD43DD38018}"/>
    <dgm:cxn modelId="{541800DC-68D6-4EA8-9B9D-A1D9DD335EBE}" type="presOf" srcId="{226F9946-960B-4033-90D6-97F0609EE156}" destId="{1E98E036-F613-4336-BB0F-F246F9A5E6EE}" srcOrd="0" destOrd="0" presId="urn:microsoft.com/office/officeart/2005/8/layout/hProcess6"/>
    <dgm:cxn modelId="{17F83A2F-372D-4F7B-ADB4-3FEAF44FF361}" type="presOf" srcId="{EFC7CD4B-FA74-4553-91D2-3F35AC007F75}" destId="{C64EA3F2-D13C-443E-814E-9F4B021A0D1C}" srcOrd="0" destOrd="0" presId="urn:microsoft.com/office/officeart/2005/8/layout/hProcess6"/>
    <dgm:cxn modelId="{E637DBC9-25D2-464A-9452-A0AC8EBC763B}" srcId="{47AEB058-347C-4468-9F79-54AEC00BC39C}" destId="{5A0A804D-9220-4692-AC66-B4D3DBA97F1F}" srcOrd="1" destOrd="0" parTransId="{E9D767D0-9490-4017-B122-FD6999715B4F}" sibTransId="{4BE4F591-3564-4F35-96A6-6107AE0268A2}"/>
    <dgm:cxn modelId="{F71A43D3-4100-4E29-BFD9-A0A378A68DA5}" type="presOf" srcId="{C0ACFBA4-E252-4A8D-8830-B7D0D7143F01}" destId="{23FA8FE5-9C10-4117-BA34-93A69ADC019E}" srcOrd="0" destOrd="0" presId="urn:microsoft.com/office/officeart/2005/8/layout/hProcess6"/>
    <dgm:cxn modelId="{980F1C2B-93EA-4DDF-86CF-25DCD7B80B16}" type="presOf" srcId="{CF2B367B-F002-49DA-A6E0-F74609B964F9}" destId="{654907AC-5C2D-48C5-B57F-C7CFCA33DBF2}" srcOrd="0" destOrd="0" presId="urn:microsoft.com/office/officeart/2005/8/layout/hProcess6"/>
    <dgm:cxn modelId="{030EC958-3897-4B2B-BC9F-295748A556D1}" type="presOf" srcId="{3F60DDEE-99E3-48DD-B8BE-DDEC75D376AF}" destId="{B65EA978-3044-4117-8DC9-539C8CFB2A16}" srcOrd="1" destOrd="0" presId="urn:microsoft.com/office/officeart/2005/8/layout/hProcess6"/>
    <dgm:cxn modelId="{496038D8-3515-4561-9441-4162BF416C27}" srcId="{226F9946-960B-4033-90D6-97F0609EE156}" destId="{3F60DDEE-99E3-48DD-B8BE-DDEC75D376AF}" srcOrd="0" destOrd="0" parTransId="{2E870612-266F-4930-9C12-BF61A76998D7}" sibTransId="{7CC3A2DA-C0CD-41C6-8C87-AACB8ECCA15C}"/>
    <dgm:cxn modelId="{42D53FFA-6D83-4366-A50E-7F60495BAAAB}" type="presOf" srcId="{EC95F96F-8BBB-4DD3-9A64-8885054B5534}" destId="{2C59A69D-9D4F-4A2A-B0AA-20E5C53D2C16}" srcOrd="0" destOrd="0" presId="urn:microsoft.com/office/officeart/2005/8/layout/hProcess6"/>
    <dgm:cxn modelId="{0B5DC0D9-ABB2-43D4-BEED-CA20595EF5DB}" srcId="{9C11154E-3880-48BE-9A2D-88510D056B87}" destId="{47AEB058-347C-4468-9F79-54AEC00BC39C}" srcOrd="3" destOrd="0" parTransId="{70B52408-7884-4282-8583-3106082EA6A5}" sibTransId="{11A7A30B-61FF-47EF-A94E-33B650FE1A92}"/>
    <dgm:cxn modelId="{8D38604C-5E3D-497F-AABA-FD8780EF2FC0}" type="presOf" srcId="{9C11154E-3880-48BE-9A2D-88510D056B87}" destId="{49FF35CD-1CFD-4367-8BF8-34DFD8CB4A81}" srcOrd="0" destOrd="0" presId="urn:microsoft.com/office/officeart/2005/8/layout/hProcess6"/>
    <dgm:cxn modelId="{AE98555D-A4EC-479A-8D42-311059C0F1A9}" type="presParOf" srcId="{49FF35CD-1CFD-4367-8BF8-34DFD8CB4A81}" destId="{1AC340A4-E760-4E73-ACFE-E63224EBD443}" srcOrd="0" destOrd="0" presId="urn:microsoft.com/office/officeart/2005/8/layout/hProcess6"/>
    <dgm:cxn modelId="{AE3904E2-0223-45B7-A77A-73EF3A1B4845}" type="presParOf" srcId="{1AC340A4-E760-4E73-ACFE-E63224EBD443}" destId="{246BC34C-5ACE-4763-936D-F84803FE84E5}" srcOrd="0" destOrd="0" presId="urn:microsoft.com/office/officeart/2005/8/layout/hProcess6"/>
    <dgm:cxn modelId="{639C84BB-7896-4F6E-AB40-405EE48C33FC}" type="presParOf" srcId="{1AC340A4-E760-4E73-ACFE-E63224EBD443}" destId="{58AF4239-AD04-48E3-84FD-08C54F75330E}" srcOrd="1" destOrd="0" presId="urn:microsoft.com/office/officeart/2005/8/layout/hProcess6"/>
    <dgm:cxn modelId="{EB4E4F9F-15F7-4D61-8682-1285F4ED2DFE}" type="presParOf" srcId="{1AC340A4-E760-4E73-ACFE-E63224EBD443}" destId="{B65EA978-3044-4117-8DC9-539C8CFB2A16}" srcOrd="2" destOrd="0" presId="urn:microsoft.com/office/officeart/2005/8/layout/hProcess6"/>
    <dgm:cxn modelId="{E88447DB-839B-4FC1-AF3F-980DECC5CD6B}" type="presParOf" srcId="{1AC340A4-E760-4E73-ACFE-E63224EBD443}" destId="{1E98E036-F613-4336-BB0F-F246F9A5E6EE}" srcOrd="3" destOrd="0" presId="urn:microsoft.com/office/officeart/2005/8/layout/hProcess6"/>
    <dgm:cxn modelId="{EEA2F82A-99E7-435E-AE9E-C5D1C53E9CD9}" type="presParOf" srcId="{49FF35CD-1CFD-4367-8BF8-34DFD8CB4A81}" destId="{7359007D-8212-489C-AB09-5EFEF4DC548F}" srcOrd="1" destOrd="0" presId="urn:microsoft.com/office/officeart/2005/8/layout/hProcess6"/>
    <dgm:cxn modelId="{27B5EBE7-11F2-4B66-ABD9-DFC9B94B317C}" type="presParOf" srcId="{49FF35CD-1CFD-4367-8BF8-34DFD8CB4A81}" destId="{6BEEE5DE-31DF-43FB-9C42-7E8154D9E131}" srcOrd="2" destOrd="0" presId="urn:microsoft.com/office/officeart/2005/8/layout/hProcess6"/>
    <dgm:cxn modelId="{508E97C0-C499-49FF-95BA-7F8EEABCD038}" type="presParOf" srcId="{6BEEE5DE-31DF-43FB-9C42-7E8154D9E131}" destId="{CB938E3E-DE18-4722-AB4C-E4766DEB8E80}" srcOrd="0" destOrd="0" presId="urn:microsoft.com/office/officeart/2005/8/layout/hProcess6"/>
    <dgm:cxn modelId="{0C237273-09A1-47CA-913C-D7B13D48E3F8}" type="presParOf" srcId="{6BEEE5DE-31DF-43FB-9C42-7E8154D9E131}" destId="{D1DB4835-9BA2-42A9-BB6B-8741875F05C8}" srcOrd="1" destOrd="0" presId="urn:microsoft.com/office/officeart/2005/8/layout/hProcess6"/>
    <dgm:cxn modelId="{ED26AD99-2A3D-4822-8972-3FDA2BBF3B41}" type="presParOf" srcId="{6BEEE5DE-31DF-43FB-9C42-7E8154D9E131}" destId="{3191037E-2202-4066-8014-E2FAA15AF9DB}" srcOrd="2" destOrd="0" presId="urn:microsoft.com/office/officeart/2005/8/layout/hProcess6"/>
    <dgm:cxn modelId="{B18B823F-0312-46DC-ADA3-B6BBBBB66BF5}" type="presParOf" srcId="{6BEEE5DE-31DF-43FB-9C42-7E8154D9E131}" destId="{C64EA3F2-D13C-443E-814E-9F4B021A0D1C}" srcOrd="3" destOrd="0" presId="urn:microsoft.com/office/officeart/2005/8/layout/hProcess6"/>
    <dgm:cxn modelId="{E5D18285-0FCE-4AC3-B37A-D1FE154FBFF8}" type="presParOf" srcId="{49FF35CD-1CFD-4367-8BF8-34DFD8CB4A81}" destId="{B5871F6B-CEFE-470E-8085-F479A562DB34}" srcOrd="3" destOrd="0" presId="urn:microsoft.com/office/officeart/2005/8/layout/hProcess6"/>
    <dgm:cxn modelId="{9C9F25AD-C83D-443B-96EC-4A18D1408DF0}" type="presParOf" srcId="{49FF35CD-1CFD-4367-8BF8-34DFD8CB4A81}" destId="{F11357CB-A484-43E7-B9BA-B2C776882088}" srcOrd="4" destOrd="0" presId="urn:microsoft.com/office/officeart/2005/8/layout/hProcess6"/>
    <dgm:cxn modelId="{531DC348-7FB2-4A3F-BB3C-B18503101F87}" type="presParOf" srcId="{F11357CB-A484-43E7-B9BA-B2C776882088}" destId="{1F3B9219-1091-4D92-BC93-BABA398BD32D}" srcOrd="0" destOrd="0" presId="urn:microsoft.com/office/officeart/2005/8/layout/hProcess6"/>
    <dgm:cxn modelId="{1B67B8EE-4079-46DB-BAC8-9E7FE6FEEFD0}" type="presParOf" srcId="{F11357CB-A484-43E7-B9BA-B2C776882088}" destId="{23FA8FE5-9C10-4117-BA34-93A69ADC019E}" srcOrd="1" destOrd="0" presId="urn:microsoft.com/office/officeart/2005/8/layout/hProcess6"/>
    <dgm:cxn modelId="{31A74E98-059E-49DD-8A02-38605749DD25}" type="presParOf" srcId="{F11357CB-A484-43E7-B9BA-B2C776882088}" destId="{C14C9202-D9D8-4E32-A143-21FF6F578574}" srcOrd="2" destOrd="0" presId="urn:microsoft.com/office/officeart/2005/8/layout/hProcess6"/>
    <dgm:cxn modelId="{3ADC1C0C-0DB7-4DA7-B5BC-12B2914A3522}" type="presParOf" srcId="{F11357CB-A484-43E7-B9BA-B2C776882088}" destId="{2C59A69D-9D4F-4A2A-B0AA-20E5C53D2C16}" srcOrd="3" destOrd="0" presId="urn:microsoft.com/office/officeart/2005/8/layout/hProcess6"/>
    <dgm:cxn modelId="{0B42E826-E3B7-46EE-988C-FD00CC1AD2F5}" type="presParOf" srcId="{49FF35CD-1CFD-4367-8BF8-34DFD8CB4A81}" destId="{6DC9D71C-7589-46C7-BA40-BB2DD07A2796}" srcOrd="5" destOrd="0" presId="urn:microsoft.com/office/officeart/2005/8/layout/hProcess6"/>
    <dgm:cxn modelId="{8E68092F-2C6C-46C5-9DD7-B07F0573E6CE}" type="presParOf" srcId="{49FF35CD-1CFD-4367-8BF8-34DFD8CB4A81}" destId="{B8871572-FD14-450E-9127-D3DA9A5CAAD3}" srcOrd="6" destOrd="0" presId="urn:microsoft.com/office/officeart/2005/8/layout/hProcess6"/>
    <dgm:cxn modelId="{8D4D05DD-FE12-4C7A-8649-0D72E034AF37}" type="presParOf" srcId="{B8871572-FD14-450E-9127-D3DA9A5CAAD3}" destId="{D8C8A8D9-57C8-4C1E-89A7-BB2C1435A688}" srcOrd="0" destOrd="0" presId="urn:microsoft.com/office/officeart/2005/8/layout/hProcess6"/>
    <dgm:cxn modelId="{2B30713B-547F-43AC-B50F-283D2C66F2AA}" type="presParOf" srcId="{B8871572-FD14-450E-9127-D3DA9A5CAAD3}" destId="{654907AC-5C2D-48C5-B57F-C7CFCA33DBF2}" srcOrd="1" destOrd="0" presId="urn:microsoft.com/office/officeart/2005/8/layout/hProcess6"/>
    <dgm:cxn modelId="{A53652A2-1DB2-401A-B3A8-4590D7D4102C}" type="presParOf" srcId="{B8871572-FD14-450E-9127-D3DA9A5CAAD3}" destId="{66BAECD0-1B19-4614-A63E-8F8349C3880C}" srcOrd="2" destOrd="0" presId="urn:microsoft.com/office/officeart/2005/8/layout/hProcess6"/>
    <dgm:cxn modelId="{4F5E18EB-285F-4494-BC5B-8A71008D28F0}" type="presParOf" srcId="{B8871572-FD14-450E-9127-D3DA9A5CAAD3}" destId="{2FD6C41A-052B-4494-9494-CD3A100AFD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A52B-9A51-CD48-8123-82217E6459FB}">
      <dsp:nvSpPr>
        <dsp:cNvPr id="0" name=""/>
        <dsp:cNvSpPr/>
      </dsp:nvSpPr>
      <dsp:spPr>
        <a:xfrm>
          <a:off x="1361071" y="322254"/>
          <a:ext cx="4164520" cy="4164520"/>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Enrollment and Eligibility</a:t>
          </a:r>
          <a:endParaRPr lang="en-US" sz="2500" kern="1200" dirty="0"/>
        </a:p>
      </dsp:txBody>
      <dsp:txXfrm>
        <a:off x="3555873" y="1204736"/>
        <a:ext cx="1487328" cy="1239440"/>
      </dsp:txXfrm>
    </dsp:sp>
    <dsp:sp modelId="{0CDB8CFA-60BC-F446-8C80-A0705DF56DBD}">
      <dsp:nvSpPr>
        <dsp:cNvPr id="0" name=""/>
        <dsp:cNvSpPr/>
      </dsp:nvSpPr>
      <dsp:spPr>
        <a:xfrm>
          <a:off x="1275302" y="470987"/>
          <a:ext cx="4164520" cy="4164520"/>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Schedule of Charges</a:t>
          </a:r>
          <a:endParaRPr lang="en-US" sz="2500" kern="1200" dirty="0"/>
        </a:p>
      </dsp:txBody>
      <dsp:txXfrm>
        <a:off x="2266854" y="3172968"/>
        <a:ext cx="2230993" cy="1090707"/>
      </dsp:txXfrm>
    </dsp:sp>
    <dsp:sp modelId="{AC6CD507-C4ED-D042-A2D9-DED70399C344}">
      <dsp:nvSpPr>
        <dsp:cNvPr id="0" name=""/>
        <dsp:cNvSpPr/>
      </dsp:nvSpPr>
      <dsp:spPr>
        <a:xfrm>
          <a:off x="1186867" y="321588"/>
          <a:ext cx="4164520" cy="4164520"/>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Caps on Charges</a:t>
          </a:r>
          <a:endParaRPr lang="en-US" sz="2500" kern="1200" dirty="0"/>
        </a:p>
      </dsp:txBody>
      <dsp:txXfrm>
        <a:off x="1669257" y="1204070"/>
        <a:ext cx="1487328" cy="1239440"/>
      </dsp:txXfrm>
    </dsp:sp>
    <dsp:sp modelId="{F16AA092-BC05-4D40-809E-A3D1C4564570}">
      <dsp:nvSpPr>
        <dsp:cNvPr id="0" name=""/>
        <dsp:cNvSpPr/>
      </dsp:nvSpPr>
      <dsp:spPr>
        <a:xfrm>
          <a:off x="1103611" y="64450"/>
          <a:ext cx="4680128" cy="4680128"/>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257A97-B07D-1742-AF78-B445161F3A71}">
      <dsp:nvSpPr>
        <dsp:cNvPr id="0" name=""/>
        <dsp:cNvSpPr/>
      </dsp:nvSpPr>
      <dsp:spPr>
        <a:xfrm>
          <a:off x="1017498" y="212920"/>
          <a:ext cx="4680128" cy="4680128"/>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5566EA-F08B-1A4E-BEFB-35D7E8F7759B}">
      <dsp:nvSpPr>
        <dsp:cNvPr id="0" name=""/>
        <dsp:cNvSpPr/>
      </dsp:nvSpPr>
      <dsp:spPr>
        <a:xfrm>
          <a:off x="928720" y="63784"/>
          <a:ext cx="4680128" cy="4680128"/>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955764" y="0"/>
          <a:ext cx="1840382" cy="1608726"/>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133%</a:t>
          </a:r>
          <a:endParaRPr lang="en-US" sz="1800" kern="1200" dirty="0"/>
        </a:p>
      </dsp:txBody>
      <dsp:txXfrm>
        <a:off x="1415860" y="241309"/>
        <a:ext cx="897186" cy="1126108"/>
      </dsp:txXfrm>
    </dsp:sp>
    <dsp:sp modelId="{1E98E036-F613-4336-BB0F-F246F9A5E6EE}">
      <dsp:nvSpPr>
        <dsp:cNvPr id="0" name=""/>
        <dsp:cNvSpPr/>
      </dsp:nvSpPr>
      <dsp:spPr>
        <a:xfrm>
          <a:off x="151788" y="152678"/>
          <a:ext cx="1233249" cy="1165817"/>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n/>
            </a:rPr>
            <a:t>FPL</a:t>
          </a:r>
          <a:endParaRPr lang="en-US" sz="1800" b="1" kern="1200" dirty="0">
            <a:ln/>
          </a:endParaRPr>
        </a:p>
      </dsp:txBody>
      <dsp:txXfrm>
        <a:off x="332393" y="323408"/>
        <a:ext cx="872039" cy="824357"/>
      </dsp:txXfrm>
    </dsp:sp>
    <dsp:sp modelId="{D1DB4835-9BA2-42A9-BB6B-8741875F05C8}">
      <dsp:nvSpPr>
        <dsp:cNvPr id="0" name=""/>
        <dsp:cNvSpPr/>
      </dsp:nvSpPr>
      <dsp:spPr>
        <a:xfrm>
          <a:off x="4038915" y="0"/>
          <a:ext cx="1840382" cy="1608726"/>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Level 1</a:t>
          </a:r>
          <a:endParaRPr lang="en-US" sz="1800" kern="1200" dirty="0"/>
        </a:p>
        <a:p>
          <a:pPr marL="171450" lvl="1" indent="-171450" algn="l" defTabSz="800100">
            <a:lnSpc>
              <a:spcPct val="90000"/>
            </a:lnSpc>
            <a:spcBef>
              <a:spcPct val="0"/>
            </a:spcBef>
            <a:spcAft>
              <a:spcPct val="15000"/>
            </a:spcAft>
            <a:buChar char="••"/>
          </a:pPr>
          <a:r>
            <a:rPr lang="en-US" sz="1800" kern="1200" dirty="0" smtClean="0"/>
            <a:t>Cap Met</a:t>
          </a:r>
          <a:endParaRPr lang="en-US" sz="1800" kern="1200" dirty="0"/>
        </a:p>
      </dsp:txBody>
      <dsp:txXfrm>
        <a:off x="4499010" y="241309"/>
        <a:ext cx="897186" cy="1126108"/>
      </dsp:txXfrm>
    </dsp:sp>
    <dsp:sp modelId="{C64EA3F2-D13C-443E-814E-9F4B021A0D1C}">
      <dsp:nvSpPr>
        <dsp:cNvPr id="0" name=""/>
        <dsp:cNvSpPr/>
      </dsp:nvSpPr>
      <dsp:spPr>
        <a:xfrm>
          <a:off x="2962443" y="152678"/>
          <a:ext cx="1382228" cy="1265106"/>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Sliding Fee Scale</a:t>
          </a:r>
          <a:endParaRPr lang="en-US" sz="1600" b="1" kern="1200" dirty="0"/>
        </a:p>
      </dsp:txBody>
      <dsp:txXfrm>
        <a:off x="3164866" y="337948"/>
        <a:ext cx="977382" cy="894566"/>
      </dsp:txXfrm>
    </dsp:sp>
    <dsp:sp modelId="{23FA8FE5-9C10-4117-BA34-93A69ADC019E}">
      <dsp:nvSpPr>
        <dsp:cNvPr id="0" name=""/>
        <dsp:cNvSpPr/>
      </dsp:nvSpPr>
      <dsp:spPr>
        <a:xfrm>
          <a:off x="7150518" y="0"/>
          <a:ext cx="1840382" cy="1608726"/>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$805</a:t>
          </a:r>
          <a:endParaRPr lang="en-US" sz="1800" kern="1200" dirty="0"/>
        </a:p>
      </dsp:txBody>
      <dsp:txXfrm>
        <a:off x="7610613" y="241309"/>
        <a:ext cx="897186" cy="1126108"/>
      </dsp:txXfrm>
    </dsp:sp>
    <dsp:sp modelId="{2C59A69D-9D4F-4A2A-B0AA-20E5C53D2C16}">
      <dsp:nvSpPr>
        <dsp:cNvPr id="0" name=""/>
        <dsp:cNvSpPr/>
      </dsp:nvSpPr>
      <dsp:spPr>
        <a:xfrm>
          <a:off x="6137042" y="98355"/>
          <a:ext cx="1426066" cy="1312432"/>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n/>
            </a:rPr>
            <a:t>Cap On Charges</a:t>
          </a:r>
          <a:endParaRPr lang="en-US" sz="1600" b="1" kern="1200" dirty="0">
            <a:ln/>
          </a:endParaRPr>
        </a:p>
      </dsp:txBody>
      <dsp:txXfrm>
        <a:off x="6345885" y="290556"/>
        <a:ext cx="1008380" cy="928030"/>
      </dsp:txXfrm>
    </dsp:sp>
    <dsp:sp modelId="{654907AC-5C2D-48C5-B57F-C7CFCA33DBF2}">
      <dsp:nvSpPr>
        <dsp:cNvPr id="0" name=""/>
        <dsp:cNvSpPr/>
      </dsp:nvSpPr>
      <dsp:spPr>
        <a:xfrm>
          <a:off x="10267977" y="0"/>
          <a:ext cx="1840382" cy="1608726"/>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0%</a:t>
          </a:r>
          <a:endParaRPr lang="en-US" sz="1800" kern="1200" dirty="0"/>
        </a:p>
        <a:p>
          <a:pPr marL="171450" lvl="1" indent="-171450" algn="l" defTabSz="800100">
            <a:lnSpc>
              <a:spcPct val="90000"/>
            </a:lnSpc>
            <a:spcBef>
              <a:spcPct val="0"/>
            </a:spcBef>
            <a:spcAft>
              <a:spcPct val="15000"/>
            </a:spcAft>
            <a:buChar char="••"/>
          </a:pPr>
          <a:r>
            <a:rPr lang="en-US" sz="1800" kern="1200" dirty="0" smtClean="0"/>
            <a:t>$0</a:t>
          </a:r>
          <a:endParaRPr lang="en-US" sz="1800" kern="1200" dirty="0"/>
        </a:p>
      </dsp:txBody>
      <dsp:txXfrm>
        <a:off x="10728073" y="241309"/>
        <a:ext cx="897186" cy="1126108"/>
      </dsp:txXfrm>
    </dsp:sp>
    <dsp:sp modelId="{2FD6C41A-052B-4494-9494-CD3A100AFD44}">
      <dsp:nvSpPr>
        <dsp:cNvPr id="0" name=""/>
        <dsp:cNvSpPr/>
      </dsp:nvSpPr>
      <dsp:spPr>
        <a:xfrm>
          <a:off x="9148068" y="152683"/>
          <a:ext cx="1527664" cy="1257257"/>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n/>
            </a:rPr>
            <a:t>Patient Responsibility </a:t>
          </a:r>
          <a:endParaRPr lang="en-US" sz="1400" b="1" kern="1200" dirty="0">
            <a:ln/>
          </a:endParaRPr>
        </a:p>
      </dsp:txBody>
      <dsp:txXfrm>
        <a:off x="9371789" y="336804"/>
        <a:ext cx="1080222" cy="8890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1319594" y="0"/>
          <a:ext cx="1836919" cy="1605699"/>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14605" rIns="29210" bIns="14605" numCol="1" spcCol="1270" anchor="ctr" anchorCtr="0">
          <a:noAutofit/>
        </a:bodyPr>
        <a:lstStyle/>
        <a:p>
          <a:pPr lvl="0" algn="ctr" defTabSz="1022350">
            <a:lnSpc>
              <a:spcPct val="90000"/>
            </a:lnSpc>
            <a:spcBef>
              <a:spcPct val="0"/>
            </a:spcBef>
            <a:spcAft>
              <a:spcPct val="35000"/>
            </a:spcAft>
          </a:pPr>
          <a:r>
            <a:rPr lang="en-US" sz="2300" kern="1200" dirty="0" smtClean="0"/>
            <a:t>&lt;100%</a:t>
          </a:r>
          <a:endParaRPr lang="en-US" sz="2300" kern="1200" dirty="0"/>
        </a:p>
      </dsp:txBody>
      <dsp:txXfrm>
        <a:off x="1778824" y="240855"/>
        <a:ext cx="895498" cy="1123989"/>
      </dsp:txXfrm>
    </dsp:sp>
    <dsp:sp modelId="{1E98E036-F613-4336-BB0F-F246F9A5E6EE}">
      <dsp:nvSpPr>
        <dsp:cNvPr id="0" name=""/>
        <dsp:cNvSpPr/>
      </dsp:nvSpPr>
      <dsp:spPr>
        <a:xfrm>
          <a:off x="665398" y="190604"/>
          <a:ext cx="1073780" cy="112880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FPL</a:t>
          </a:r>
          <a:endParaRPr lang="en-US" sz="1600" b="1" kern="1200" dirty="0"/>
        </a:p>
      </dsp:txBody>
      <dsp:txXfrm>
        <a:off x="822649" y="355914"/>
        <a:ext cx="759278" cy="798185"/>
      </dsp:txXfrm>
    </dsp:sp>
    <dsp:sp modelId="{D1DB4835-9BA2-42A9-BB6B-8741875F05C8}">
      <dsp:nvSpPr>
        <dsp:cNvPr id="0" name=""/>
        <dsp:cNvSpPr/>
      </dsp:nvSpPr>
      <dsp:spPr>
        <a:xfrm>
          <a:off x="4164231" y="0"/>
          <a:ext cx="1836919" cy="1605699"/>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14605" rIns="29210" bIns="14605" numCol="1" spcCol="1270" anchor="ctr" anchorCtr="0">
          <a:noAutofit/>
        </a:bodyPr>
        <a:lstStyle/>
        <a:p>
          <a:pPr lvl="0" algn="ctr" defTabSz="1022350">
            <a:lnSpc>
              <a:spcPct val="90000"/>
            </a:lnSpc>
            <a:spcBef>
              <a:spcPct val="0"/>
            </a:spcBef>
            <a:spcAft>
              <a:spcPct val="35000"/>
            </a:spcAft>
          </a:pPr>
          <a:r>
            <a:rPr lang="en-US" sz="2300" kern="1200" dirty="0" smtClean="0"/>
            <a:t>Level 1</a:t>
          </a:r>
          <a:endParaRPr lang="en-US" sz="2300" kern="1200" dirty="0"/>
        </a:p>
      </dsp:txBody>
      <dsp:txXfrm>
        <a:off x="4623461" y="240855"/>
        <a:ext cx="895498" cy="1123989"/>
      </dsp:txXfrm>
    </dsp:sp>
    <dsp:sp modelId="{C64EA3F2-D13C-443E-814E-9F4B021A0D1C}">
      <dsp:nvSpPr>
        <dsp:cNvPr id="0" name=""/>
        <dsp:cNvSpPr/>
      </dsp:nvSpPr>
      <dsp:spPr>
        <a:xfrm>
          <a:off x="3372124" y="220077"/>
          <a:ext cx="1213965" cy="1202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Sliding Fee Scale</a:t>
          </a:r>
          <a:endParaRPr lang="en-US" sz="1400" b="1" kern="1200" dirty="0"/>
        </a:p>
      </dsp:txBody>
      <dsp:txXfrm>
        <a:off x="3549905" y="396212"/>
        <a:ext cx="858403" cy="850453"/>
      </dsp:txXfrm>
    </dsp:sp>
    <dsp:sp modelId="{23FA8FE5-9C10-4117-BA34-93A69ADC019E}">
      <dsp:nvSpPr>
        <dsp:cNvPr id="0" name=""/>
        <dsp:cNvSpPr/>
      </dsp:nvSpPr>
      <dsp:spPr>
        <a:xfrm>
          <a:off x="6968681" y="0"/>
          <a:ext cx="1836919" cy="1605699"/>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14605" rIns="29210" bIns="14605" numCol="1" spcCol="1270" anchor="ctr" anchorCtr="0">
          <a:noAutofit/>
        </a:bodyPr>
        <a:lstStyle/>
        <a:p>
          <a:pPr lvl="0" algn="ctr" defTabSz="1022350">
            <a:lnSpc>
              <a:spcPct val="90000"/>
            </a:lnSpc>
            <a:spcBef>
              <a:spcPct val="0"/>
            </a:spcBef>
            <a:spcAft>
              <a:spcPct val="35000"/>
            </a:spcAft>
          </a:pPr>
          <a:r>
            <a:rPr lang="en-US" sz="2300" kern="1200" dirty="0" smtClean="0"/>
            <a:t> $0</a:t>
          </a:r>
          <a:endParaRPr lang="en-US" sz="2300" kern="1200" dirty="0"/>
        </a:p>
      </dsp:txBody>
      <dsp:txXfrm>
        <a:off x="7427910" y="240855"/>
        <a:ext cx="895498" cy="1123989"/>
      </dsp:txXfrm>
    </dsp:sp>
    <dsp:sp modelId="{2C59A69D-9D4F-4A2A-B0AA-20E5C53D2C16}">
      <dsp:nvSpPr>
        <dsp:cNvPr id="0" name=""/>
        <dsp:cNvSpPr/>
      </dsp:nvSpPr>
      <dsp:spPr>
        <a:xfrm>
          <a:off x="6186212" y="261458"/>
          <a:ext cx="1204275" cy="11199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Cap On Charges</a:t>
          </a:r>
          <a:endParaRPr lang="en-US" sz="1400" b="1" kern="1200" dirty="0"/>
        </a:p>
      </dsp:txBody>
      <dsp:txXfrm>
        <a:off x="6362574" y="425472"/>
        <a:ext cx="851551" cy="791932"/>
      </dsp:txXfrm>
    </dsp:sp>
    <dsp:sp modelId="{654907AC-5C2D-48C5-B57F-C7CFCA33DBF2}">
      <dsp:nvSpPr>
        <dsp:cNvPr id="0" name=""/>
        <dsp:cNvSpPr/>
      </dsp:nvSpPr>
      <dsp:spPr>
        <a:xfrm>
          <a:off x="10017468" y="0"/>
          <a:ext cx="1836919" cy="1605699"/>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420" tIns="14605" rIns="29210"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0%</a:t>
          </a:r>
          <a:endParaRPr lang="en-US" sz="2300" kern="1200" dirty="0"/>
        </a:p>
        <a:p>
          <a:pPr marL="228600" lvl="1" indent="-228600" algn="l" defTabSz="1022350">
            <a:lnSpc>
              <a:spcPct val="90000"/>
            </a:lnSpc>
            <a:spcBef>
              <a:spcPct val="0"/>
            </a:spcBef>
            <a:spcAft>
              <a:spcPct val="15000"/>
            </a:spcAft>
            <a:buChar char="••"/>
          </a:pPr>
          <a:r>
            <a:rPr lang="en-US" sz="2300" kern="1200" dirty="0" smtClean="0"/>
            <a:t>$0</a:t>
          </a:r>
          <a:endParaRPr lang="en-US" sz="2300" kern="1200" dirty="0"/>
        </a:p>
      </dsp:txBody>
      <dsp:txXfrm>
        <a:off x="10476698" y="240855"/>
        <a:ext cx="895498" cy="1123989"/>
      </dsp:txXfrm>
    </dsp:sp>
    <dsp:sp modelId="{2FD6C41A-052B-4494-9494-CD3A100AFD44}">
      <dsp:nvSpPr>
        <dsp:cNvPr id="0" name=""/>
        <dsp:cNvSpPr/>
      </dsp:nvSpPr>
      <dsp:spPr>
        <a:xfrm>
          <a:off x="8960491" y="176785"/>
          <a:ext cx="1499780" cy="122084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Patient Responsibility </a:t>
          </a:r>
          <a:endParaRPr lang="en-US" sz="1400" b="1" kern="1200" dirty="0"/>
        </a:p>
      </dsp:txBody>
      <dsp:txXfrm>
        <a:off x="9180129" y="355573"/>
        <a:ext cx="1060504" cy="8632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1337783" y="0"/>
          <a:ext cx="1830083" cy="1599723"/>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164%</a:t>
          </a:r>
          <a:endParaRPr lang="en-US" sz="2700" kern="1200" dirty="0"/>
        </a:p>
      </dsp:txBody>
      <dsp:txXfrm>
        <a:off x="1795304" y="239958"/>
        <a:ext cx="892165" cy="1119807"/>
      </dsp:txXfrm>
    </dsp:sp>
    <dsp:sp modelId="{1E98E036-F613-4336-BB0F-F246F9A5E6EE}">
      <dsp:nvSpPr>
        <dsp:cNvPr id="0" name=""/>
        <dsp:cNvSpPr/>
      </dsp:nvSpPr>
      <dsp:spPr>
        <a:xfrm>
          <a:off x="686022" y="189894"/>
          <a:ext cx="1069784" cy="112460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FPL</a:t>
          </a:r>
          <a:endParaRPr lang="en-US" sz="1600" b="1" kern="1200" dirty="0"/>
        </a:p>
      </dsp:txBody>
      <dsp:txXfrm>
        <a:off x="842688" y="354588"/>
        <a:ext cx="756452" cy="795216"/>
      </dsp:txXfrm>
    </dsp:sp>
    <dsp:sp modelId="{D1DB4835-9BA2-42A9-BB6B-8741875F05C8}">
      <dsp:nvSpPr>
        <dsp:cNvPr id="0" name=""/>
        <dsp:cNvSpPr/>
      </dsp:nvSpPr>
      <dsp:spPr>
        <a:xfrm>
          <a:off x="4172372" y="0"/>
          <a:ext cx="1830083" cy="1599723"/>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Level 3</a:t>
          </a:r>
          <a:endParaRPr lang="en-US" sz="2700" kern="1200" dirty="0"/>
        </a:p>
      </dsp:txBody>
      <dsp:txXfrm>
        <a:off x="4629893" y="239958"/>
        <a:ext cx="892165" cy="1119807"/>
      </dsp:txXfrm>
    </dsp:sp>
    <dsp:sp modelId="{C64EA3F2-D13C-443E-814E-9F4B021A0D1C}">
      <dsp:nvSpPr>
        <dsp:cNvPr id="0" name=""/>
        <dsp:cNvSpPr/>
      </dsp:nvSpPr>
      <dsp:spPr>
        <a:xfrm>
          <a:off x="3383213" y="219258"/>
          <a:ext cx="1209447" cy="11982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Sliding Fee Scale</a:t>
          </a:r>
          <a:endParaRPr lang="en-US" sz="1400" b="1" kern="1200" dirty="0"/>
        </a:p>
      </dsp:txBody>
      <dsp:txXfrm>
        <a:off x="3560332" y="394737"/>
        <a:ext cx="855209" cy="847288"/>
      </dsp:txXfrm>
    </dsp:sp>
    <dsp:sp modelId="{23FA8FE5-9C10-4117-BA34-93A69ADC019E}">
      <dsp:nvSpPr>
        <dsp:cNvPr id="0" name=""/>
        <dsp:cNvSpPr/>
      </dsp:nvSpPr>
      <dsp:spPr>
        <a:xfrm>
          <a:off x="6966923" y="0"/>
          <a:ext cx="1830083" cy="1599723"/>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 $999</a:t>
          </a:r>
          <a:endParaRPr lang="en-US" sz="2700" kern="1200" dirty="0"/>
        </a:p>
      </dsp:txBody>
      <dsp:txXfrm>
        <a:off x="7424444" y="239958"/>
        <a:ext cx="892165" cy="1119807"/>
      </dsp:txXfrm>
    </dsp:sp>
    <dsp:sp modelId="{2C59A69D-9D4F-4A2A-B0AA-20E5C53D2C16}">
      <dsp:nvSpPr>
        <dsp:cNvPr id="0" name=""/>
        <dsp:cNvSpPr/>
      </dsp:nvSpPr>
      <dsp:spPr>
        <a:xfrm>
          <a:off x="6187367" y="260485"/>
          <a:ext cx="1199793" cy="11157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Cap On Charges</a:t>
          </a:r>
          <a:endParaRPr lang="en-US" sz="1400" b="1" kern="1200" dirty="0"/>
        </a:p>
      </dsp:txBody>
      <dsp:txXfrm>
        <a:off x="6363073" y="423889"/>
        <a:ext cx="848381" cy="788984"/>
      </dsp:txXfrm>
    </dsp:sp>
    <dsp:sp modelId="{654907AC-5C2D-48C5-B57F-C7CFCA33DBF2}">
      <dsp:nvSpPr>
        <dsp:cNvPr id="0" name=""/>
        <dsp:cNvSpPr/>
      </dsp:nvSpPr>
      <dsp:spPr>
        <a:xfrm>
          <a:off x="10004902" y="0"/>
          <a:ext cx="1830083" cy="1599723"/>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n-US" sz="2700" kern="1200" dirty="0" smtClean="0"/>
            <a:t>40%</a:t>
          </a:r>
          <a:endParaRPr lang="en-US" sz="2700" kern="1200" dirty="0"/>
        </a:p>
      </dsp:txBody>
      <dsp:txXfrm>
        <a:off x="10462423" y="239958"/>
        <a:ext cx="892165" cy="1119807"/>
      </dsp:txXfrm>
    </dsp:sp>
    <dsp:sp modelId="{2FD6C41A-052B-4494-9494-CD3A100AFD44}">
      <dsp:nvSpPr>
        <dsp:cNvPr id="0" name=""/>
        <dsp:cNvSpPr/>
      </dsp:nvSpPr>
      <dsp:spPr>
        <a:xfrm>
          <a:off x="8951859" y="176127"/>
          <a:ext cx="1494198" cy="12163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Patient Responsibility </a:t>
          </a:r>
          <a:endParaRPr lang="en-US" sz="1400" b="1" kern="1200" dirty="0"/>
        </a:p>
      </dsp:txBody>
      <dsp:txXfrm>
        <a:off x="9170679" y="354250"/>
        <a:ext cx="1056558" cy="8600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1580289" y="0"/>
          <a:ext cx="2036268" cy="1779955"/>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lvl="0" algn="ctr" defTabSz="933450">
            <a:lnSpc>
              <a:spcPct val="90000"/>
            </a:lnSpc>
            <a:spcBef>
              <a:spcPct val="0"/>
            </a:spcBef>
            <a:spcAft>
              <a:spcPct val="35000"/>
            </a:spcAft>
          </a:pPr>
          <a:r>
            <a:rPr lang="en-US" sz="2100" kern="1200" dirty="0" smtClean="0"/>
            <a:t>1217%</a:t>
          </a:r>
          <a:endParaRPr lang="en-US" sz="2100" kern="1200" dirty="0"/>
        </a:p>
      </dsp:txBody>
      <dsp:txXfrm>
        <a:off x="2089357" y="266993"/>
        <a:ext cx="992681" cy="1245969"/>
      </dsp:txXfrm>
    </dsp:sp>
    <dsp:sp modelId="{1E98E036-F613-4336-BB0F-F246F9A5E6EE}">
      <dsp:nvSpPr>
        <dsp:cNvPr id="0" name=""/>
        <dsp:cNvSpPr/>
      </dsp:nvSpPr>
      <dsp:spPr>
        <a:xfrm>
          <a:off x="889592" y="246984"/>
          <a:ext cx="1190310" cy="125130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FPL</a:t>
          </a:r>
          <a:endParaRPr lang="en-US" sz="1600" b="1" kern="1200" dirty="0"/>
        </a:p>
      </dsp:txBody>
      <dsp:txXfrm>
        <a:off x="1063909" y="430234"/>
        <a:ext cx="841676" cy="884807"/>
      </dsp:txXfrm>
    </dsp:sp>
    <dsp:sp modelId="{D1DB4835-9BA2-42A9-BB6B-8741875F05C8}">
      <dsp:nvSpPr>
        <dsp:cNvPr id="0" name=""/>
        <dsp:cNvSpPr/>
      </dsp:nvSpPr>
      <dsp:spPr>
        <a:xfrm>
          <a:off x="4458402" y="0"/>
          <a:ext cx="2036268" cy="1779955"/>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lvl="0" algn="ctr" defTabSz="933450">
            <a:lnSpc>
              <a:spcPct val="90000"/>
            </a:lnSpc>
            <a:spcBef>
              <a:spcPct val="0"/>
            </a:spcBef>
            <a:spcAft>
              <a:spcPct val="35000"/>
            </a:spcAft>
          </a:pPr>
          <a:r>
            <a:rPr lang="en-US" sz="2100" kern="1200" dirty="0" smtClean="0"/>
            <a:t>Level 6</a:t>
          </a:r>
          <a:endParaRPr lang="en-US" sz="2100" kern="1200" dirty="0"/>
        </a:p>
      </dsp:txBody>
      <dsp:txXfrm>
        <a:off x="4967469" y="266993"/>
        <a:ext cx="992681" cy="1245969"/>
      </dsp:txXfrm>
    </dsp:sp>
    <dsp:sp modelId="{C64EA3F2-D13C-443E-814E-9F4B021A0D1C}">
      <dsp:nvSpPr>
        <dsp:cNvPr id="0" name=""/>
        <dsp:cNvSpPr/>
      </dsp:nvSpPr>
      <dsp:spPr>
        <a:xfrm>
          <a:off x="3698507" y="223354"/>
          <a:ext cx="1345708" cy="13332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Sliding Fee Scale</a:t>
          </a:r>
          <a:endParaRPr lang="en-US" sz="1400" b="1" kern="1200" dirty="0"/>
        </a:p>
      </dsp:txBody>
      <dsp:txXfrm>
        <a:off x="3895581" y="418603"/>
        <a:ext cx="951560" cy="942748"/>
      </dsp:txXfrm>
    </dsp:sp>
    <dsp:sp modelId="{23FA8FE5-9C10-4117-BA34-93A69ADC019E}">
      <dsp:nvSpPr>
        <dsp:cNvPr id="0" name=""/>
        <dsp:cNvSpPr/>
      </dsp:nvSpPr>
      <dsp:spPr>
        <a:xfrm>
          <a:off x="7424405" y="0"/>
          <a:ext cx="2036268" cy="1779955"/>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lvl="0" algn="ctr" defTabSz="933450">
            <a:lnSpc>
              <a:spcPct val="90000"/>
            </a:lnSpc>
            <a:spcBef>
              <a:spcPct val="0"/>
            </a:spcBef>
            <a:spcAft>
              <a:spcPct val="35000"/>
            </a:spcAft>
          </a:pPr>
          <a:r>
            <a:rPr lang="en-US" sz="2100" kern="1200" dirty="0" smtClean="0"/>
            <a:t>$14,800</a:t>
          </a:r>
          <a:endParaRPr lang="en-US" sz="2100" kern="1200" dirty="0"/>
        </a:p>
      </dsp:txBody>
      <dsp:txXfrm>
        <a:off x="7933472" y="266993"/>
        <a:ext cx="992681" cy="1245969"/>
      </dsp:txXfrm>
    </dsp:sp>
    <dsp:sp modelId="{2C59A69D-9D4F-4A2A-B0AA-20E5C53D2C16}">
      <dsp:nvSpPr>
        <dsp:cNvPr id="0" name=""/>
        <dsp:cNvSpPr/>
      </dsp:nvSpPr>
      <dsp:spPr>
        <a:xfrm>
          <a:off x="6636547" y="281657"/>
          <a:ext cx="1334967" cy="12415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Cap On Charges</a:t>
          </a:r>
          <a:endParaRPr lang="en-US" sz="1400" b="1" kern="1200" dirty="0"/>
        </a:p>
      </dsp:txBody>
      <dsp:txXfrm>
        <a:off x="6832048" y="463471"/>
        <a:ext cx="943965" cy="877874"/>
      </dsp:txXfrm>
    </dsp:sp>
    <dsp:sp modelId="{654907AC-5C2D-48C5-B57F-C7CFCA33DBF2}">
      <dsp:nvSpPr>
        <dsp:cNvPr id="0" name=""/>
        <dsp:cNvSpPr/>
      </dsp:nvSpPr>
      <dsp:spPr>
        <a:xfrm>
          <a:off x="10430044" y="0"/>
          <a:ext cx="2036268" cy="1779955"/>
        </a:xfrm>
        <a:prstGeom prst="rightArrow">
          <a:avLst>
            <a:gd name="adj1" fmla="val 70000"/>
            <a:gd name="adj2" fmla="val 5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13335" rIns="26670" bIns="13335" numCol="1" spcCol="1270" anchor="ctr" anchorCtr="0">
          <a:noAutofit/>
        </a:bodyPr>
        <a:lstStyle/>
        <a:p>
          <a:pPr lvl="0" algn="ctr" defTabSz="933450">
            <a:lnSpc>
              <a:spcPct val="90000"/>
            </a:lnSpc>
            <a:spcBef>
              <a:spcPct val="0"/>
            </a:spcBef>
            <a:spcAft>
              <a:spcPct val="35000"/>
            </a:spcAft>
          </a:pPr>
          <a:r>
            <a:rPr lang="en-US" sz="2100" kern="1200" dirty="0" smtClean="0"/>
            <a:t>   100%</a:t>
          </a:r>
          <a:endParaRPr lang="en-US" sz="2100" kern="1200" dirty="0"/>
        </a:p>
      </dsp:txBody>
      <dsp:txXfrm>
        <a:off x="10939111" y="266993"/>
        <a:ext cx="992681" cy="1245969"/>
      </dsp:txXfrm>
    </dsp:sp>
    <dsp:sp modelId="{2FD6C41A-052B-4494-9494-CD3A100AFD44}">
      <dsp:nvSpPr>
        <dsp:cNvPr id="0" name=""/>
        <dsp:cNvSpPr/>
      </dsp:nvSpPr>
      <dsp:spPr>
        <a:xfrm>
          <a:off x="9617567" y="188676"/>
          <a:ext cx="1538614" cy="136792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Patient Responsibility </a:t>
          </a:r>
          <a:endParaRPr lang="en-US" sz="1400" b="1" kern="1200" dirty="0"/>
        </a:p>
      </dsp:txBody>
      <dsp:txXfrm>
        <a:off x="9842892" y="389004"/>
        <a:ext cx="1087964" cy="967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A52B-9A51-CD48-8123-82217E6459FB}">
      <dsp:nvSpPr>
        <dsp:cNvPr id="0" name=""/>
        <dsp:cNvSpPr/>
      </dsp:nvSpPr>
      <dsp:spPr>
        <a:xfrm>
          <a:off x="1242595" y="342530"/>
          <a:ext cx="4426553" cy="4426553"/>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0000"/>
              </a:solidFill>
            </a:rPr>
            <a:t>Enrollment and Eligibility</a:t>
          </a:r>
          <a:endParaRPr lang="en-US" sz="2600" b="1" kern="1200" dirty="0">
            <a:solidFill>
              <a:srgbClr val="FF0000"/>
            </a:solidFill>
          </a:endParaRPr>
        </a:p>
      </dsp:txBody>
      <dsp:txXfrm>
        <a:off x="3575494" y="1280538"/>
        <a:ext cx="1580912" cy="1317426"/>
      </dsp:txXfrm>
    </dsp:sp>
    <dsp:sp modelId="{0CDB8CFA-60BC-F446-8C80-A0705DF56DBD}">
      <dsp:nvSpPr>
        <dsp:cNvPr id="0" name=""/>
        <dsp:cNvSpPr/>
      </dsp:nvSpPr>
      <dsp:spPr>
        <a:xfrm>
          <a:off x="1151429" y="500622"/>
          <a:ext cx="4426553" cy="4426553"/>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Schedule of Charges</a:t>
          </a:r>
          <a:endParaRPr lang="en-US" sz="3200" kern="1200" dirty="0"/>
        </a:p>
      </dsp:txBody>
      <dsp:txXfrm>
        <a:off x="2205370" y="3372612"/>
        <a:ext cx="2371368" cy="1159335"/>
      </dsp:txXfrm>
    </dsp:sp>
    <dsp:sp modelId="{AC6CD507-C4ED-D042-A2D9-DED70399C344}">
      <dsp:nvSpPr>
        <dsp:cNvPr id="0" name=""/>
        <dsp:cNvSpPr/>
      </dsp:nvSpPr>
      <dsp:spPr>
        <a:xfrm>
          <a:off x="1060263" y="342530"/>
          <a:ext cx="4426553" cy="4426553"/>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Caps on Charges</a:t>
          </a:r>
          <a:endParaRPr lang="en-US" sz="3200" kern="1200" dirty="0"/>
        </a:p>
      </dsp:txBody>
      <dsp:txXfrm>
        <a:off x="1573006" y="1280538"/>
        <a:ext cx="1580912" cy="1317426"/>
      </dsp:txXfrm>
    </dsp:sp>
    <dsp:sp modelId="{F16AA092-BC05-4D40-809E-A3D1C4564570}">
      <dsp:nvSpPr>
        <dsp:cNvPr id="0" name=""/>
        <dsp:cNvSpPr/>
      </dsp:nvSpPr>
      <dsp:spPr>
        <a:xfrm>
          <a:off x="950554" y="68506"/>
          <a:ext cx="5011365" cy="4974603"/>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257A97-B07D-1742-AF78-B445161F3A71}">
      <dsp:nvSpPr>
        <dsp:cNvPr id="0" name=""/>
        <dsp:cNvSpPr/>
      </dsp:nvSpPr>
      <dsp:spPr>
        <a:xfrm>
          <a:off x="877404" y="226317"/>
          <a:ext cx="4974603" cy="4974603"/>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5566EA-F08B-1A4E-BEFB-35D7E8F7759B}">
      <dsp:nvSpPr>
        <dsp:cNvPr id="0" name=""/>
        <dsp:cNvSpPr/>
      </dsp:nvSpPr>
      <dsp:spPr>
        <a:xfrm>
          <a:off x="785873" y="68506"/>
          <a:ext cx="4974603" cy="4974603"/>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A52B-9A51-CD48-8123-82217E6459FB}">
      <dsp:nvSpPr>
        <dsp:cNvPr id="0" name=""/>
        <dsp:cNvSpPr/>
      </dsp:nvSpPr>
      <dsp:spPr>
        <a:xfrm>
          <a:off x="1384312" y="305434"/>
          <a:ext cx="3947160" cy="3947160"/>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Enrollment and Eligibility</a:t>
          </a:r>
          <a:endParaRPr lang="en-US" sz="2300" kern="1200" dirty="0"/>
        </a:p>
      </dsp:txBody>
      <dsp:txXfrm>
        <a:off x="3464560" y="1141857"/>
        <a:ext cx="1409700" cy="1174750"/>
      </dsp:txXfrm>
    </dsp:sp>
    <dsp:sp modelId="{0CDB8CFA-60BC-F446-8C80-A0705DF56DBD}">
      <dsp:nvSpPr>
        <dsp:cNvPr id="0" name=""/>
        <dsp:cNvSpPr/>
      </dsp:nvSpPr>
      <dsp:spPr>
        <a:xfrm>
          <a:off x="1303019" y="446404"/>
          <a:ext cx="3947160" cy="3947160"/>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0000"/>
              </a:solidFill>
            </a:rPr>
            <a:t>Schedule of Charges</a:t>
          </a:r>
          <a:endParaRPr lang="en-US" sz="2300" b="1" kern="1200" dirty="0">
            <a:solidFill>
              <a:srgbClr val="FF0000"/>
            </a:solidFill>
          </a:endParaRPr>
        </a:p>
      </dsp:txBody>
      <dsp:txXfrm>
        <a:off x="2242820" y="3007360"/>
        <a:ext cx="2114550" cy="1033780"/>
      </dsp:txXfrm>
    </dsp:sp>
    <dsp:sp modelId="{AC6CD507-C4ED-D042-A2D9-DED70399C344}">
      <dsp:nvSpPr>
        <dsp:cNvPr id="0" name=""/>
        <dsp:cNvSpPr/>
      </dsp:nvSpPr>
      <dsp:spPr>
        <a:xfrm>
          <a:off x="1221727" y="305434"/>
          <a:ext cx="3947160" cy="3947160"/>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Caps on Charges</a:t>
          </a:r>
          <a:endParaRPr lang="en-US" sz="2700" kern="1200" dirty="0"/>
        </a:p>
      </dsp:txBody>
      <dsp:txXfrm>
        <a:off x="1678939" y="1141857"/>
        <a:ext cx="1409700" cy="1174750"/>
      </dsp:txXfrm>
    </dsp:sp>
    <dsp:sp modelId="{F16AA092-BC05-4D40-809E-A3D1C4564570}">
      <dsp:nvSpPr>
        <dsp:cNvPr id="0" name=""/>
        <dsp:cNvSpPr/>
      </dsp:nvSpPr>
      <dsp:spPr>
        <a:xfrm>
          <a:off x="1140290" y="61086"/>
          <a:ext cx="4435856" cy="443585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257A97-B07D-1742-AF78-B445161F3A71}">
      <dsp:nvSpPr>
        <dsp:cNvPr id="0" name=""/>
        <dsp:cNvSpPr/>
      </dsp:nvSpPr>
      <dsp:spPr>
        <a:xfrm>
          <a:off x="1058672" y="201807"/>
          <a:ext cx="4435856" cy="443585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5566EA-F08B-1A4E-BEFB-35D7E8F7759B}">
      <dsp:nvSpPr>
        <dsp:cNvPr id="0" name=""/>
        <dsp:cNvSpPr/>
      </dsp:nvSpPr>
      <dsp:spPr>
        <a:xfrm>
          <a:off x="977053" y="61086"/>
          <a:ext cx="4435856" cy="443585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A52B-9A51-CD48-8123-82217E6459FB}">
      <dsp:nvSpPr>
        <dsp:cNvPr id="0" name=""/>
        <dsp:cNvSpPr/>
      </dsp:nvSpPr>
      <dsp:spPr>
        <a:xfrm>
          <a:off x="1384312" y="305434"/>
          <a:ext cx="3947160" cy="3947160"/>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Enrollment and Eligibility</a:t>
          </a:r>
          <a:endParaRPr lang="en-US" sz="2300" kern="1200" dirty="0"/>
        </a:p>
      </dsp:txBody>
      <dsp:txXfrm>
        <a:off x="3464560" y="1141857"/>
        <a:ext cx="1409700" cy="1174750"/>
      </dsp:txXfrm>
    </dsp:sp>
    <dsp:sp modelId="{0CDB8CFA-60BC-F446-8C80-A0705DF56DBD}">
      <dsp:nvSpPr>
        <dsp:cNvPr id="0" name=""/>
        <dsp:cNvSpPr/>
      </dsp:nvSpPr>
      <dsp:spPr>
        <a:xfrm>
          <a:off x="1303019" y="446404"/>
          <a:ext cx="3947160" cy="3947160"/>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Schedule of Charges</a:t>
          </a:r>
          <a:endParaRPr lang="en-US" sz="2300" kern="1200" dirty="0"/>
        </a:p>
      </dsp:txBody>
      <dsp:txXfrm>
        <a:off x="2242820" y="3007360"/>
        <a:ext cx="2114550" cy="1033780"/>
      </dsp:txXfrm>
    </dsp:sp>
    <dsp:sp modelId="{AC6CD507-C4ED-D042-A2D9-DED70399C344}">
      <dsp:nvSpPr>
        <dsp:cNvPr id="0" name=""/>
        <dsp:cNvSpPr/>
      </dsp:nvSpPr>
      <dsp:spPr>
        <a:xfrm>
          <a:off x="1221727" y="305434"/>
          <a:ext cx="3947160" cy="3947160"/>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FF0000"/>
              </a:solidFill>
            </a:rPr>
            <a:t>Caps on Charges</a:t>
          </a:r>
          <a:endParaRPr lang="en-US" sz="2700" b="1" kern="1200" dirty="0">
            <a:solidFill>
              <a:srgbClr val="FF0000"/>
            </a:solidFill>
          </a:endParaRPr>
        </a:p>
      </dsp:txBody>
      <dsp:txXfrm>
        <a:off x="1678939" y="1141857"/>
        <a:ext cx="1409700" cy="1174750"/>
      </dsp:txXfrm>
    </dsp:sp>
    <dsp:sp modelId="{F16AA092-BC05-4D40-809E-A3D1C4564570}">
      <dsp:nvSpPr>
        <dsp:cNvPr id="0" name=""/>
        <dsp:cNvSpPr/>
      </dsp:nvSpPr>
      <dsp:spPr>
        <a:xfrm>
          <a:off x="1140290" y="61086"/>
          <a:ext cx="4435856" cy="443585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257A97-B07D-1742-AF78-B445161F3A71}">
      <dsp:nvSpPr>
        <dsp:cNvPr id="0" name=""/>
        <dsp:cNvSpPr/>
      </dsp:nvSpPr>
      <dsp:spPr>
        <a:xfrm>
          <a:off x="1058672" y="201807"/>
          <a:ext cx="4435856" cy="443585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5566EA-F08B-1A4E-BEFB-35D7E8F7759B}">
      <dsp:nvSpPr>
        <dsp:cNvPr id="0" name=""/>
        <dsp:cNvSpPr/>
      </dsp:nvSpPr>
      <dsp:spPr>
        <a:xfrm>
          <a:off x="977053" y="61086"/>
          <a:ext cx="4435856" cy="443585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888DA-BA59-4F0F-9E34-36D632F281EF}">
      <dsp:nvSpPr>
        <dsp:cNvPr id="0" name=""/>
        <dsp:cNvSpPr/>
      </dsp:nvSpPr>
      <dsp:spPr>
        <a:xfrm>
          <a:off x="4942442" y="2713004"/>
          <a:ext cx="3241064" cy="3241064"/>
        </a:xfrm>
        <a:prstGeom prst="gear9">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ACA impact on Enrollment and Eligibility</a:t>
          </a:r>
          <a:endParaRPr lang="en-US" sz="2600" b="1" kern="1200" dirty="0"/>
        </a:p>
      </dsp:txBody>
      <dsp:txXfrm>
        <a:off x="5594040" y="3472208"/>
        <a:ext cx="1937868" cy="1665974"/>
      </dsp:txXfrm>
    </dsp:sp>
    <dsp:sp modelId="{20264135-C723-4861-A94D-91BF30DBABDF}">
      <dsp:nvSpPr>
        <dsp:cNvPr id="0" name=""/>
        <dsp:cNvSpPr/>
      </dsp:nvSpPr>
      <dsp:spPr>
        <a:xfrm>
          <a:off x="2701755" y="2108587"/>
          <a:ext cx="2727420" cy="2190582"/>
        </a:xfrm>
        <a:prstGeom prst="gear6">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Case Studies </a:t>
          </a:r>
          <a:endParaRPr lang="en-US" sz="2400" b="1" kern="1200" dirty="0"/>
        </a:p>
      </dsp:txBody>
      <dsp:txXfrm>
        <a:off x="3331276" y="2663406"/>
        <a:ext cx="1468378" cy="1080944"/>
      </dsp:txXfrm>
    </dsp:sp>
    <dsp:sp modelId="{B47B41F2-8E86-40FC-8DEA-70FF18D0AD64}">
      <dsp:nvSpPr>
        <dsp:cNvPr id="0" name=""/>
        <dsp:cNvSpPr/>
      </dsp:nvSpPr>
      <dsp:spPr>
        <a:xfrm rot="20700000">
          <a:off x="4306339" y="268904"/>
          <a:ext cx="2868746" cy="2413204"/>
        </a:xfrm>
        <a:prstGeom prst="gear6">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Patient Educational Tools</a:t>
          </a:r>
          <a:endParaRPr lang="en-US" sz="2400" b="1" kern="1200" dirty="0">
            <a:solidFill>
              <a:schemeClr val="bg1"/>
            </a:solidFill>
          </a:endParaRPr>
        </a:p>
      </dsp:txBody>
      <dsp:txXfrm rot="-20700000">
        <a:off x="4962558" y="771171"/>
        <a:ext cx="1556307" cy="1408670"/>
      </dsp:txXfrm>
    </dsp:sp>
    <dsp:sp modelId="{C6F54023-CE94-4EA8-B006-7CD1EE7CD8F3}">
      <dsp:nvSpPr>
        <dsp:cNvPr id="0" name=""/>
        <dsp:cNvSpPr/>
      </dsp:nvSpPr>
      <dsp:spPr>
        <a:xfrm>
          <a:off x="4803733" y="2213007"/>
          <a:ext cx="4148562" cy="4148562"/>
        </a:xfrm>
        <a:prstGeom prst="circularArrow">
          <a:avLst>
            <a:gd name="adj1" fmla="val 4688"/>
            <a:gd name="adj2" fmla="val 299029"/>
            <a:gd name="adj3" fmla="val 2545894"/>
            <a:gd name="adj4" fmla="val 1579866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5FC922-D5D7-4E67-AE8C-FF9D0FDACB43}">
      <dsp:nvSpPr>
        <dsp:cNvPr id="0" name=""/>
        <dsp:cNvSpPr/>
      </dsp:nvSpPr>
      <dsp:spPr>
        <a:xfrm>
          <a:off x="2366271" y="1392690"/>
          <a:ext cx="3014190" cy="30141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AC4801-117F-4410-B933-5038DD947FCB}">
      <dsp:nvSpPr>
        <dsp:cNvPr id="0" name=""/>
        <dsp:cNvSpPr/>
      </dsp:nvSpPr>
      <dsp:spPr>
        <a:xfrm>
          <a:off x="3829668" y="-270797"/>
          <a:ext cx="3249904" cy="32499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07336-E50C-4A70-997F-76DBFF6AA803}">
      <dsp:nvSpPr>
        <dsp:cNvPr id="0" name=""/>
        <dsp:cNvSpPr/>
      </dsp:nvSpPr>
      <dsp:spPr>
        <a:xfrm>
          <a:off x="3343274" y="0"/>
          <a:ext cx="5219701" cy="5219701"/>
        </a:xfrm>
        <a:prstGeom prst="diamond">
          <a:avLst/>
        </a:prstGeom>
        <a:solidFill>
          <a:schemeClr val="accent4"/>
        </a:solidFill>
        <a:ln>
          <a:noFill/>
        </a:ln>
        <a:effectLst/>
      </dsp:spPr>
      <dsp:style>
        <a:lnRef idx="0">
          <a:scrgbClr r="0" g="0" b="0"/>
        </a:lnRef>
        <a:fillRef idx="1">
          <a:scrgbClr r="0" g="0" b="0"/>
        </a:fillRef>
        <a:effectRef idx="0">
          <a:scrgbClr r="0" g="0" b="0"/>
        </a:effectRef>
        <a:fontRef idx="minor"/>
      </dsp:style>
    </dsp:sp>
    <dsp:sp modelId="{A51676DF-3F79-4FE0-9366-5EA8DEF40EF7}">
      <dsp:nvSpPr>
        <dsp:cNvPr id="0" name=""/>
        <dsp:cNvSpPr/>
      </dsp:nvSpPr>
      <dsp:spPr>
        <a:xfrm>
          <a:off x="2990825" y="361943"/>
          <a:ext cx="2779786" cy="203568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Intake</a:t>
          </a:r>
          <a:endParaRPr lang="en-US" sz="2800" b="1" kern="1200" dirty="0"/>
        </a:p>
      </dsp:txBody>
      <dsp:txXfrm>
        <a:off x="3090199" y="461317"/>
        <a:ext cx="2581038" cy="1836935"/>
      </dsp:txXfrm>
    </dsp:sp>
    <dsp:sp modelId="{F1A4568B-56F8-4548-9500-398EB96CE2C1}">
      <dsp:nvSpPr>
        <dsp:cNvPr id="0" name=""/>
        <dsp:cNvSpPr/>
      </dsp:nvSpPr>
      <dsp:spPr>
        <a:xfrm>
          <a:off x="6228861" y="476247"/>
          <a:ext cx="2699601" cy="182018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Annual </a:t>
          </a:r>
          <a:r>
            <a:rPr lang="en-US" sz="3600" b="1" kern="1200" dirty="0" err="1" smtClean="0"/>
            <a:t>Recert</a:t>
          </a:r>
          <a:endParaRPr lang="en-US" sz="3600" b="1" kern="1200" dirty="0"/>
        </a:p>
      </dsp:txBody>
      <dsp:txXfrm>
        <a:off x="6317715" y="565101"/>
        <a:ext cx="2521893" cy="1642477"/>
      </dsp:txXfrm>
    </dsp:sp>
    <dsp:sp modelId="{323E5860-2A46-48D4-B86E-CCBDE0806D94}">
      <dsp:nvSpPr>
        <dsp:cNvPr id="0" name=""/>
        <dsp:cNvSpPr/>
      </dsp:nvSpPr>
      <dsp:spPr>
        <a:xfrm>
          <a:off x="3124214" y="2744717"/>
          <a:ext cx="2665483" cy="2036823"/>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Sixth Month Attestation</a:t>
          </a:r>
          <a:endParaRPr lang="en-US" sz="3600" b="1" kern="1200" dirty="0"/>
        </a:p>
      </dsp:txBody>
      <dsp:txXfrm>
        <a:off x="3223644" y="2844147"/>
        <a:ext cx="2466623" cy="1837963"/>
      </dsp:txXfrm>
    </dsp:sp>
    <dsp:sp modelId="{551D461D-502A-4D94-A5B3-B8051B5EA0BD}">
      <dsp:nvSpPr>
        <dsp:cNvPr id="0" name=""/>
        <dsp:cNvSpPr/>
      </dsp:nvSpPr>
      <dsp:spPr>
        <a:xfrm>
          <a:off x="6248393" y="2783375"/>
          <a:ext cx="2706624" cy="199759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Report A Change</a:t>
          </a:r>
          <a:endParaRPr lang="en-US" sz="3600" b="1" kern="1200" dirty="0"/>
        </a:p>
      </dsp:txBody>
      <dsp:txXfrm>
        <a:off x="6345908" y="2880890"/>
        <a:ext cx="2511594" cy="1802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C38B-164C-5148-BFBC-7828AA984934}">
      <dsp:nvSpPr>
        <dsp:cNvPr id="0" name=""/>
        <dsp:cNvSpPr/>
      </dsp:nvSpPr>
      <dsp:spPr>
        <a:xfrm>
          <a:off x="2085237" y="0"/>
          <a:ext cx="2306525" cy="1693274"/>
        </a:xfrm>
        <a:prstGeom prst="trapezoid">
          <a:avLst>
            <a:gd name="adj" fmla="val 68919"/>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0" kern="1200" dirty="0" smtClean="0">
            <a:solidFill>
              <a:schemeClr val="bg1"/>
            </a:solidFill>
            <a:latin typeface="+mn-lt"/>
            <a:cs typeface="Century Gothic"/>
          </a:endParaRPr>
        </a:p>
        <a:p>
          <a:pPr lvl="0" algn="ctr" defTabSz="977900">
            <a:lnSpc>
              <a:spcPct val="90000"/>
            </a:lnSpc>
            <a:spcBef>
              <a:spcPct val="0"/>
            </a:spcBef>
            <a:spcAft>
              <a:spcPct val="35000"/>
            </a:spcAft>
          </a:pPr>
          <a:r>
            <a:rPr lang="en-US" sz="2400" b="1" kern="1200" dirty="0" smtClean="0">
              <a:solidFill>
                <a:schemeClr val="bg1"/>
              </a:solidFill>
              <a:latin typeface="+mn-lt"/>
              <a:cs typeface="Century Gothic"/>
            </a:rPr>
            <a:t>FPL: </a:t>
          </a:r>
        </a:p>
        <a:p>
          <a:pPr lvl="0" algn="ctr" defTabSz="977900">
            <a:lnSpc>
              <a:spcPct val="90000"/>
            </a:lnSpc>
            <a:spcBef>
              <a:spcPct val="0"/>
            </a:spcBef>
            <a:spcAft>
              <a:spcPct val="35000"/>
            </a:spcAft>
          </a:pPr>
          <a:r>
            <a:rPr lang="en-US" sz="2400" b="1" kern="1200" dirty="0" smtClean="0">
              <a:solidFill>
                <a:schemeClr val="bg1"/>
              </a:solidFill>
              <a:latin typeface="+mn-lt"/>
              <a:cs typeface="Century Gothic"/>
            </a:rPr>
            <a:t>≤100%, </a:t>
          </a:r>
        </a:p>
        <a:p>
          <a:pPr lvl="0" algn="ctr" defTabSz="977900">
            <a:lnSpc>
              <a:spcPct val="90000"/>
            </a:lnSpc>
            <a:spcBef>
              <a:spcPct val="0"/>
            </a:spcBef>
            <a:spcAft>
              <a:spcPct val="35000"/>
            </a:spcAft>
          </a:pPr>
          <a:r>
            <a:rPr lang="en-US" sz="2400" b="1" kern="1200" dirty="0" smtClean="0">
              <a:solidFill>
                <a:schemeClr val="bg1"/>
              </a:solidFill>
              <a:latin typeface="+mn-lt"/>
              <a:cs typeface="Century Gothic"/>
            </a:rPr>
            <a:t>Cap 0%</a:t>
          </a:r>
          <a:endParaRPr lang="en-US" sz="2400" b="1" kern="1200" dirty="0">
            <a:latin typeface="+mn-lt"/>
          </a:endParaRPr>
        </a:p>
      </dsp:txBody>
      <dsp:txXfrm>
        <a:off x="2085237" y="0"/>
        <a:ext cx="2306525" cy="1693274"/>
      </dsp:txXfrm>
    </dsp:sp>
    <dsp:sp modelId="{1A45C84C-C29E-224A-9C50-1F7C7329E8D1}">
      <dsp:nvSpPr>
        <dsp:cNvPr id="0" name=""/>
        <dsp:cNvSpPr/>
      </dsp:nvSpPr>
      <dsp:spPr>
        <a:xfrm>
          <a:off x="1257379" y="1693274"/>
          <a:ext cx="3962241" cy="1181292"/>
        </a:xfrm>
        <a:prstGeom prst="trapezoid">
          <a:avLst>
            <a:gd name="adj" fmla="val 68919"/>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mn-lt"/>
              <a:cs typeface="Century Gothic"/>
            </a:rPr>
            <a:t>FPL: 101-200%, </a:t>
          </a:r>
        </a:p>
        <a:p>
          <a:pPr lvl="0" algn="ctr" defTabSz="1066800">
            <a:lnSpc>
              <a:spcPct val="90000"/>
            </a:lnSpc>
            <a:spcBef>
              <a:spcPct val="0"/>
            </a:spcBef>
            <a:spcAft>
              <a:spcPct val="35000"/>
            </a:spcAft>
          </a:pPr>
          <a:r>
            <a:rPr lang="en-US" sz="2400" b="1" kern="1200" dirty="0" smtClean="0">
              <a:solidFill>
                <a:schemeClr val="bg1"/>
              </a:solidFill>
              <a:latin typeface="+mn-lt"/>
              <a:cs typeface="Century Gothic"/>
            </a:rPr>
            <a:t>Cap: 5%</a:t>
          </a:r>
          <a:endParaRPr lang="en-US" sz="2400" b="1" kern="1200" dirty="0">
            <a:solidFill>
              <a:schemeClr val="bg1"/>
            </a:solidFill>
            <a:latin typeface="+mn-lt"/>
            <a:cs typeface="Century Gothic"/>
          </a:endParaRPr>
        </a:p>
      </dsp:txBody>
      <dsp:txXfrm>
        <a:off x="1950771" y="1693274"/>
        <a:ext cx="2575456" cy="1181292"/>
      </dsp:txXfrm>
    </dsp:sp>
    <dsp:sp modelId="{A653FC04-D218-9F4B-A51C-672CC463997B}">
      <dsp:nvSpPr>
        <dsp:cNvPr id="0" name=""/>
        <dsp:cNvSpPr/>
      </dsp:nvSpPr>
      <dsp:spPr>
        <a:xfrm>
          <a:off x="599580" y="2874567"/>
          <a:ext cx="5277839" cy="954453"/>
        </a:xfrm>
        <a:prstGeom prst="trapezoid">
          <a:avLst>
            <a:gd name="adj" fmla="val 68919"/>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FPL: 201-300%, </a:t>
          </a:r>
        </a:p>
        <a:p>
          <a:pPr lvl="0" algn="ctr" defTabSz="1066800">
            <a:lnSpc>
              <a:spcPct val="90000"/>
            </a:lnSpc>
            <a:spcBef>
              <a:spcPct val="0"/>
            </a:spcBef>
            <a:spcAft>
              <a:spcPct val="35000"/>
            </a:spcAft>
          </a:pPr>
          <a:r>
            <a:rPr lang="en-US" sz="2400" b="1" kern="1200" dirty="0" smtClean="0">
              <a:solidFill>
                <a:schemeClr val="bg1"/>
              </a:solidFill>
            </a:rPr>
            <a:t>Cap: 7%</a:t>
          </a:r>
          <a:endParaRPr lang="en-US" sz="2400" b="1" kern="1200" dirty="0">
            <a:solidFill>
              <a:schemeClr val="bg1"/>
            </a:solidFill>
          </a:endParaRPr>
        </a:p>
      </dsp:txBody>
      <dsp:txXfrm>
        <a:off x="1523202" y="2874567"/>
        <a:ext cx="3430595" cy="954453"/>
      </dsp:txXfrm>
    </dsp:sp>
    <dsp:sp modelId="{EE088EE2-2AD3-8B4B-8DF9-C2829E9D8824}">
      <dsp:nvSpPr>
        <dsp:cNvPr id="0" name=""/>
        <dsp:cNvSpPr/>
      </dsp:nvSpPr>
      <dsp:spPr>
        <a:xfrm>
          <a:off x="0" y="3829021"/>
          <a:ext cx="6477000" cy="869978"/>
        </a:xfrm>
        <a:prstGeom prst="trapezoid">
          <a:avLst>
            <a:gd name="adj" fmla="val 68919"/>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rPr>
            <a:t>FPL: &gt;300%, </a:t>
          </a:r>
        </a:p>
        <a:p>
          <a:pPr lvl="0" algn="ctr" defTabSz="1066800">
            <a:lnSpc>
              <a:spcPct val="90000"/>
            </a:lnSpc>
            <a:spcBef>
              <a:spcPct val="0"/>
            </a:spcBef>
            <a:spcAft>
              <a:spcPct val="35000"/>
            </a:spcAft>
          </a:pPr>
          <a:r>
            <a:rPr lang="en-US" sz="2400" b="1" kern="1200" dirty="0" smtClean="0">
              <a:solidFill>
                <a:srgbClr val="FFFFFF"/>
              </a:solidFill>
            </a:rPr>
            <a:t>Cap: 10%</a:t>
          </a:r>
          <a:endParaRPr lang="en-US" sz="2400" b="1" kern="1200" dirty="0">
            <a:solidFill>
              <a:srgbClr val="FFFFFF"/>
            </a:solidFill>
          </a:endParaRPr>
        </a:p>
      </dsp:txBody>
      <dsp:txXfrm>
        <a:off x="1133474" y="3829021"/>
        <a:ext cx="4210050" cy="869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1459681" y="0"/>
          <a:ext cx="1912820" cy="1672046"/>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&lt;100%</a:t>
          </a:r>
          <a:endParaRPr lang="en-US" sz="2400" kern="1200" dirty="0"/>
        </a:p>
      </dsp:txBody>
      <dsp:txXfrm>
        <a:off x="1937887" y="250807"/>
        <a:ext cx="932500" cy="1170432"/>
      </dsp:txXfrm>
    </dsp:sp>
    <dsp:sp modelId="{1E98E036-F613-4336-BB0F-F246F9A5E6EE}">
      <dsp:nvSpPr>
        <dsp:cNvPr id="0" name=""/>
        <dsp:cNvSpPr/>
      </dsp:nvSpPr>
      <dsp:spPr>
        <a:xfrm>
          <a:off x="547448" y="267872"/>
          <a:ext cx="1353244" cy="110372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FPL</a:t>
          </a:r>
          <a:endParaRPr lang="en-US" sz="1600" b="1" kern="1200" dirty="0"/>
        </a:p>
      </dsp:txBody>
      <dsp:txXfrm>
        <a:off x="745626" y="429509"/>
        <a:ext cx="956888" cy="780452"/>
      </dsp:txXfrm>
    </dsp:sp>
    <dsp:sp modelId="{D1DB4835-9BA2-42A9-BB6B-8741875F05C8}">
      <dsp:nvSpPr>
        <dsp:cNvPr id="0" name=""/>
        <dsp:cNvSpPr/>
      </dsp:nvSpPr>
      <dsp:spPr>
        <a:xfrm>
          <a:off x="4115731" y="0"/>
          <a:ext cx="1912820" cy="1672046"/>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Level 1</a:t>
          </a:r>
          <a:endParaRPr lang="en-US" sz="2400" kern="1200" dirty="0"/>
        </a:p>
      </dsp:txBody>
      <dsp:txXfrm>
        <a:off x="4593937" y="250807"/>
        <a:ext cx="932500" cy="1170432"/>
      </dsp:txXfrm>
    </dsp:sp>
    <dsp:sp modelId="{C64EA3F2-D13C-443E-814E-9F4B021A0D1C}">
      <dsp:nvSpPr>
        <dsp:cNvPr id="0" name=""/>
        <dsp:cNvSpPr/>
      </dsp:nvSpPr>
      <dsp:spPr>
        <a:xfrm>
          <a:off x="3437665" y="263176"/>
          <a:ext cx="1251615" cy="114569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Sliding Fee Scale</a:t>
          </a:r>
          <a:endParaRPr lang="en-US" sz="1400" b="1" kern="1200" dirty="0"/>
        </a:p>
      </dsp:txBody>
      <dsp:txXfrm>
        <a:off x="3620960" y="430959"/>
        <a:ext cx="885025" cy="810127"/>
      </dsp:txXfrm>
    </dsp:sp>
    <dsp:sp modelId="{23FA8FE5-9C10-4117-BA34-93A69ADC019E}">
      <dsp:nvSpPr>
        <dsp:cNvPr id="0" name=""/>
        <dsp:cNvSpPr/>
      </dsp:nvSpPr>
      <dsp:spPr>
        <a:xfrm>
          <a:off x="6857351" y="0"/>
          <a:ext cx="1912820" cy="1672046"/>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 $0</a:t>
          </a:r>
          <a:endParaRPr lang="en-US" sz="1400" kern="1200" dirty="0"/>
        </a:p>
      </dsp:txBody>
      <dsp:txXfrm>
        <a:off x="7335557" y="250807"/>
        <a:ext cx="932500" cy="1170432"/>
      </dsp:txXfrm>
    </dsp:sp>
    <dsp:sp modelId="{2C59A69D-9D4F-4A2A-B0AA-20E5C53D2C16}">
      <dsp:nvSpPr>
        <dsp:cNvPr id="0" name=""/>
        <dsp:cNvSpPr/>
      </dsp:nvSpPr>
      <dsp:spPr>
        <a:xfrm>
          <a:off x="6112174" y="268355"/>
          <a:ext cx="1326349" cy="11353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Cap On Charges</a:t>
          </a:r>
          <a:endParaRPr lang="en-US" sz="1400" b="1" kern="1200" dirty="0"/>
        </a:p>
      </dsp:txBody>
      <dsp:txXfrm>
        <a:off x="6306413" y="434621"/>
        <a:ext cx="937871" cy="802803"/>
      </dsp:txXfrm>
    </dsp:sp>
    <dsp:sp modelId="{53028187-2136-4BBC-A70C-2AAEFD0A7346}">
      <dsp:nvSpPr>
        <dsp:cNvPr id="0" name=""/>
        <dsp:cNvSpPr/>
      </dsp:nvSpPr>
      <dsp:spPr>
        <a:xfrm>
          <a:off x="9859478" y="0"/>
          <a:ext cx="1912820" cy="1672046"/>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0%</a:t>
          </a:r>
          <a:endParaRPr lang="en-US" sz="2400" kern="1200" dirty="0"/>
        </a:p>
        <a:p>
          <a:pPr marL="228600" lvl="1" indent="-228600" algn="l" defTabSz="1066800">
            <a:lnSpc>
              <a:spcPct val="90000"/>
            </a:lnSpc>
            <a:spcBef>
              <a:spcPct val="0"/>
            </a:spcBef>
            <a:spcAft>
              <a:spcPct val="15000"/>
            </a:spcAft>
            <a:buChar char="••"/>
          </a:pPr>
          <a:r>
            <a:rPr lang="en-US" sz="2400" kern="1200" dirty="0" smtClean="0"/>
            <a:t>$0</a:t>
          </a:r>
          <a:endParaRPr lang="en-US" sz="2400" kern="1200" dirty="0"/>
        </a:p>
      </dsp:txBody>
      <dsp:txXfrm>
        <a:off x="10337684" y="250807"/>
        <a:ext cx="932500" cy="1170432"/>
      </dsp:txXfrm>
    </dsp:sp>
    <dsp:sp modelId="{DCDD009D-CA58-481F-BB14-FDFA76701B1F}">
      <dsp:nvSpPr>
        <dsp:cNvPr id="0" name=""/>
        <dsp:cNvSpPr/>
      </dsp:nvSpPr>
      <dsp:spPr>
        <a:xfrm>
          <a:off x="8824049" y="189413"/>
          <a:ext cx="1485573" cy="129321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Patient Responsibility</a:t>
          </a:r>
          <a:endParaRPr lang="en-US" sz="2400" kern="1200" dirty="0"/>
        </a:p>
      </dsp:txBody>
      <dsp:txXfrm>
        <a:off x="9041606" y="378801"/>
        <a:ext cx="1050459" cy="9144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4239-AD04-48E3-84FD-08C54F75330E}">
      <dsp:nvSpPr>
        <dsp:cNvPr id="0" name=""/>
        <dsp:cNvSpPr/>
      </dsp:nvSpPr>
      <dsp:spPr>
        <a:xfrm>
          <a:off x="837581" y="0"/>
          <a:ext cx="2004765" cy="1752417"/>
        </a:xfrm>
        <a:prstGeom prst="rightArrow">
          <a:avLst>
            <a:gd name="adj1" fmla="val 70000"/>
            <a:gd name="adj2" fmla="val 5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296%</a:t>
          </a:r>
          <a:endParaRPr lang="en-US" sz="2400" kern="1200" dirty="0"/>
        </a:p>
      </dsp:txBody>
      <dsp:txXfrm>
        <a:off x="1338772" y="262863"/>
        <a:ext cx="977322" cy="1226691"/>
      </dsp:txXfrm>
    </dsp:sp>
    <dsp:sp modelId="{1E98E036-F613-4336-BB0F-F246F9A5E6EE}">
      <dsp:nvSpPr>
        <dsp:cNvPr id="0" name=""/>
        <dsp:cNvSpPr/>
      </dsp:nvSpPr>
      <dsp:spPr>
        <a:xfrm>
          <a:off x="96585" y="248707"/>
          <a:ext cx="1295108" cy="1233932"/>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FPL</a:t>
          </a:r>
          <a:endParaRPr lang="en-US" sz="1600" b="1" kern="1200" dirty="0"/>
        </a:p>
      </dsp:txBody>
      <dsp:txXfrm>
        <a:off x="286249" y="429412"/>
        <a:ext cx="915780" cy="872522"/>
      </dsp:txXfrm>
    </dsp:sp>
    <dsp:sp modelId="{D1DB4835-9BA2-42A9-BB6B-8741875F05C8}">
      <dsp:nvSpPr>
        <dsp:cNvPr id="0" name=""/>
        <dsp:cNvSpPr/>
      </dsp:nvSpPr>
      <dsp:spPr>
        <a:xfrm>
          <a:off x="3834693" y="0"/>
          <a:ext cx="2004765" cy="1752417"/>
        </a:xfrm>
        <a:prstGeom prst="rightArrow">
          <a:avLst>
            <a:gd name="adj1" fmla="val 70000"/>
            <a:gd name="adj2" fmla="val 5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Level 5</a:t>
          </a:r>
          <a:endParaRPr lang="en-US" sz="2400" kern="1200" dirty="0"/>
        </a:p>
      </dsp:txBody>
      <dsp:txXfrm>
        <a:off x="4335884" y="262863"/>
        <a:ext cx="977322" cy="1226691"/>
      </dsp:txXfrm>
    </dsp:sp>
    <dsp:sp modelId="{C64EA3F2-D13C-443E-814E-9F4B021A0D1C}">
      <dsp:nvSpPr>
        <dsp:cNvPr id="0" name=""/>
        <dsp:cNvSpPr/>
      </dsp:nvSpPr>
      <dsp:spPr>
        <a:xfrm>
          <a:off x="2973857" y="198577"/>
          <a:ext cx="1342851" cy="1317351"/>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Sliding Fee Scale</a:t>
          </a:r>
          <a:endParaRPr lang="en-US" sz="1400" b="1" kern="1200" dirty="0"/>
        </a:p>
      </dsp:txBody>
      <dsp:txXfrm>
        <a:off x="3170513" y="391499"/>
        <a:ext cx="949539" cy="931507"/>
      </dsp:txXfrm>
    </dsp:sp>
    <dsp:sp modelId="{23FA8FE5-9C10-4117-BA34-93A69ADC019E}">
      <dsp:nvSpPr>
        <dsp:cNvPr id="0" name=""/>
        <dsp:cNvSpPr/>
      </dsp:nvSpPr>
      <dsp:spPr>
        <a:xfrm>
          <a:off x="6865701" y="0"/>
          <a:ext cx="2004765" cy="1752417"/>
        </a:xfrm>
        <a:prstGeom prst="rightArrow">
          <a:avLst>
            <a:gd name="adj1" fmla="val 70000"/>
            <a:gd name="adj2" fmla="val 5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$3,414</a:t>
          </a:r>
          <a:endParaRPr lang="en-US" sz="2400" kern="1200" dirty="0"/>
        </a:p>
      </dsp:txBody>
      <dsp:txXfrm>
        <a:off x="7366892" y="262863"/>
        <a:ext cx="977322" cy="1226691"/>
      </dsp:txXfrm>
    </dsp:sp>
    <dsp:sp modelId="{2C59A69D-9D4F-4A2A-B0AA-20E5C53D2C16}">
      <dsp:nvSpPr>
        <dsp:cNvPr id="0" name=""/>
        <dsp:cNvSpPr/>
      </dsp:nvSpPr>
      <dsp:spPr>
        <a:xfrm>
          <a:off x="5950741" y="202246"/>
          <a:ext cx="1319185" cy="1347923"/>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Cap On Charges</a:t>
          </a:r>
          <a:endParaRPr lang="en-US" sz="1400" b="1" kern="1200" dirty="0"/>
        </a:p>
      </dsp:txBody>
      <dsp:txXfrm>
        <a:off x="6143931" y="399645"/>
        <a:ext cx="932805" cy="953125"/>
      </dsp:txXfrm>
    </dsp:sp>
    <dsp:sp modelId="{654907AC-5C2D-48C5-B57F-C7CFCA33DBF2}">
      <dsp:nvSpPr>
        <dsp:cNvPr id="0" name=""/>
        <dsp:cNvSpPr/>
      </dsp:nvSpPr>
      <dsp:spPr>
        <a:xfrm>
          <a:off x="10155674" y="0"/>
          <a:ext cx="2004765" cy="1752417"/>
        </a:xfrm>
        <a:prstGeom prst="rightArrow">
          <a:avLst>
            <a:gd name="adj1" fmla="val 70000"/>
            <a:gd name="adj2" fmla="val 5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$40</a:t>
          </a:r>
          <a:endParaRPr lang="en-US" sz="2400" kern="1200" dirty="0"/>
        </a:p>
        <a:p>
          <a:pPr marL="228600" lvl="1" indent="-228600" algn="l" defTabSz="1066800">
            <a:lnSpc>
              <a:spcPct val="90000"/>
            </a:lnSpc>
            <a:spcBef>
              <a:spcPct val="0"/>
            </a:spcBef>
            <a:spcAft>
              <a:spcPct val="15000"/>
            </a:spcAft>
            <a:buChar char="••"/>
          </a:pPr>
          <a:r>
            <a:rPr lang="en-US" sz="2400" kern="1200" dirty="0" smtClean="0"/>
            <a:t>80%</a:t>
          </a:r>
          <a:endParaRPr lang="en-US" sz="2400" kern="1200" dirty="0"/>
        </a:p>
      </dsp:txBody>
      <dsp:txXfrm>
        <a:off x="10656865" y="262863"/>
        <a:ext cx="977322" cy="1226691"/>
      </dsp:txXfrm>
    </dsp:sp>
    <dsp:sp modelId="{2FD6C41A-052B-4494-9494-CD3A100AFD44}">
      <dsp:nvSpPr>
        <dsp:cNvPr id="0" name=""/>
        <dsp:cNvSpPr/>
      </dsp:nvSpPr>
      <dsp:spPr>
        <a:xfrm>
          <a:off x="8958794" y="167935"/>
          <a:ext cx="1563706" cy="1378636"/>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Patient Responsibility </a:t>
          </a:r>
          <a:endParaRPr lang="en-US" sz="1400" b="1" kern="1200" dirty="0"/>
        </a:p>
      </dsp:txBody>
      <dsp:txXfrm>
        <a:off x="9187793" y="369832"/>
        <a:ext cx="1105708" cy="97484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31572-BFDA-4236-860D-7F176A63DE5A}"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1BD31-1783-4C41-BBB6-4CF88BC0A4B2}" type="slidenum">
              <a:rPr lang="en-US" smtClean="0"/>
              <a:t>‹#›</a:t>
            </a:fld>
            <a:endParaRPr lang="en-US"/>
          </a:p>
        </p:txBody>
      </p:sp>
    </p:spTree>
    <p:extLst>
      <p:ext uri="{BB962C8B-B14F-4D97-AF65-F5344CB8AC3E}">
        <p14:creationId xmlns:p14="http://schemas.microsoft.com/office/powerpoint/2010/main" val="81713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UPDATED SLIDE</a:t>
            </a:r>
          </a:p>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a:t>
            </a:fld>
            <a:endParaRPr lang="en-US" altLang="en-US"/>
          </a:p>
        </p:txBody>
      </p:sp>
    </p:spTree>
    <p:extLst>
      <p:ext uri="{BB962C8B-B14F-4D97-AF65-F5344CB8AC3E}">
        <p14:creationId xmlns:p14="http://schemas.microsoft.com/office/powerpoint/2010/main" val="22622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sz="1200" kern="1200" dirty="0" smtClean="0">
                <a:solidFill>
                  <a:schemeClr val="tx1"/>
                </a:solidFill>
                <a:effectLst/>
                <a:latin typeface="Arial" charset="0"/>
                <a:ea typeface="ＭＳ Ｐゴシック" charset="0"/>
                <a:cs typeface="ＭＳ Ｐゴシック" charset="0"/>
              </a:rPr>
              <a:t>A schedule of fees/fee schedule is not required by the RWHAP legislation, but having one in place would be considered a best practice.</a:t>
            </a:r>
            <a:r>
              <a:rPr lang="en-US" dirty="0" smtClean="0">
                <a:effectLst/>
              </a:rPr>
              <a:t> </a:t>
            </a:r>
            <a:r>
              <a:rPr lang="en-US" sz="1200" kern="1200" dirty="0" smtClean="0">
                <a:solidFill>
                  <a:schemeClr val="tx1"/>
                </a:solidFill>
                <a:effectLst/>
                <a:latin typeface="Arial" charset="0"/>
                <a:ea typeface="ＭＳ Ｐゴシック" charset="0"/>
                <a:cs typeface="ＭＳ Ｐゴシック" charset="0"/>
              </a:rPr>
              <a:t>Medicaid and insurance plans use a Fee Schedule containing a comprehensive list of maximum fees used to reimburse a physician and/or other providers on a fee-for-service basis.”</a:t>
            </a:r>
          </a:p>
          <a:p>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UPDATED SLIDE</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14</a:t>
            </a:fld>
            <a:endParaRPr lang="en-US" altLang="en-US"/>
          </a:p>
        </p:txBody>
      </p:sp>
    </p:spTree>
    <p:extLst>
      <p:ext uri="{BB962C8B-B14F-4D97-AF65-F5344CB8AC3E}">
        <p14:creationId xmlns:p14="http://schemas.microsoft.com/office/powerpoint/2010/main" val="378420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125078-A25E-485B-8498-E30D0C383CAA}" type="slidenum">
              <a:rPr lang="en-US" altLang="en-US" smtClean="0"/>
              <a:pPr eaLnBrk="1" hangingPunct="1">
                <a:spcBef>
                  <a:spcPct val="0"/>
                </a:spcBef>
              </a:pPr>
              <a:t>15</a:t>
            </a:fld>
            <a:endParaRPr lang="en-US" altLang="en-US" smtClean="0"/>
          </a:p>
        </p:txBody>
      </p:sp>
      <p:sp>
        <p:nvSpPr>
          <p:cNvPr id="59396"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151801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Annual income is</a:t>
            </a:r>
            <a:r>
              <a:rPr lang="en-US" baseline="0" dirty="0" smtClean="0"/>
              <a:t> based on the calendar year.</a:t>
            </a:r>
          </a:p>
          <a:p>
            <a:endParaRPr lang="en-US" dirty="0" smtClean="0"/>
          </a:p>
          <a:p>
            <a:endParaRPr lang="en-US" baseline="0" dirty="0" smtClean="0"/>
          </a:p>
          <a:p>
            <a:r>
              <a:rPr lang="en-US" baseline="0" dirty="0" smtClean="0"/>
              <a:t>UPDATED SLIDE</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16</a:t>
            </a:fld>
            <a:endParaRPr lang="en-US" altLang="en-US"/>
          </a:p>
        </p:txBody>
      </p:sp>
    </p:spTree>
    <p:extLst>
      <p:ext uri="{BB962C8B-B14F-4D97-AF65-F5344CB8AC3E}">
        <p14:creationId xmlns:p14="http://schemas.microsoft.com/office/powerpoint/2010/main" val="7040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17</a:t>
            </a:fld>
            <a:endParaRPr lang="en-US" altLang="en-US" smtClean="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UPDATED SLIDE</a:t>
            </a:r>
          </a:p>
          <a:p>
            <a:pPr eaLnBrk="1" hangingPunct="1">
              <a:spcBef>
                <a:spcPct val="0"/>
              </a:spcBef>
            </a:pPr>
            <a:endParaRPr lang="en-US" altLang="en-US" dirty="0" smtClean="0"/>
          </a:p>
          <a:p>
            <a:pPr eaLnBrk="1" hangingPunct="1">
              <a:spcBef>
                <a:spcPct val="0"/>
              </a:spcBef>
            </a:pPr>
            <a:r>
              <a:rPr lang="en-US" altLang="en-US" dirty="0" smtClean="0"/>
              <a:t>For DCHAP presentation, the citation should say 2664(e)</a:t>
            </a:r>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333417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SLIDE</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18</a:t>
            </a:fld>
            <a:endParaRPr lang="en-US" altLang="en-US"/>
          </a:p>
        </p:txBody>
      </p:sp>
    </p:spTree>
    <p:extLst>
      <p:ext uri="{BB962C8B-B14F-4D97-AF65-F5344CB8AC3E}">
        <p14:creationId xmlns:p14="http://schemas.microsoft.com/office/powerpoint/2010/main" val="70976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written in FMS, but providers must track charges</a:t>
            </a:r>
            <a:r>
              <a:rPr lang="en-US" baseline="0" dirty="0" smtClean="0"/>
              <a:t> across parts. To be discussed more later in the presentation.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UPDATED SLIDE</a:t>
            </a:r>
          </a:p>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19</a:t>
            </a:fld>
            <a:endParaRPr lang="en-US" altLang="en-US"/>
          </a:p>
        </p:txBody>
      </p:sp>
    </p:spTree>
    <p:extLst>
      <p:ext uri="{BB962C8B-B14F-4D97-AF65-F5344CB8AC3E}">
        <p14:creationId xmlns:p14="http://schemas.microsoft.com/office/powerpoint/2010/main" val="64603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source</a:t>
            </a:r>
            <a:r>
              <a:rPr lang="en-US" baseline="0" dirty="0" smtClean="0"/>
              <a:t> and make table compliant </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20</a:t>
            </a:fld>
            <a:endParaRPr lang="en-US" altLang="en-US"/>
          </a:p>
        </p:txBody>
      </p:sp>
    </p:spTree>
    <p:extLst>
      <p:ext uri="{BB962C8B-B14F-4D97-AF65-F5344CB8AC3E}">
        <p14:creationId xmlns:p14="http://schemas.microsoft.com/office/powerpoint/2010/main" val="36427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4" indent="-285713" eaLnBrk="0" hangingPunct="0">
              <a:spcBef>
                <a:spcPct val="30000"/>
              </a:spcBef>
              <a:defRPr sz="1200">
                <a:solidFill>
                  <a:schemeClr val="tx1"/>
                </a:solidFill>
                <a:latin typeface="Calibri" pitchFamily="34" charset="0"/>
              </a:defRPr>
            </a:lvl2pPr>
            <a:lvl3pPr marL="1142852" indent="-228571" eaLnBrk="0" hangingPunct="0">
              <a:spcBef>
                <a:spcPct val="30000"/>
              </a:spcBef>
              <a:defRPr sz="1200">
                <a:solidFill>
                  <a:schemeClr val="tx1"/>
                </a:solidFill>
                <a:latin typeface="Calibri" pitchFamily="34" charset="0"/>
              </a:defRPr>
            </a:lvl3pPr>
            <a:lvl4pPr marL="1599993" indent="-228571" eaLnBrk="0" hangingPunct="0">
              <a:spcBef>
                <a:spcPct val="30000"/>
              </a:spcBef>
              <a:defRPr sz="1200">
                <a:solidFill>
                  <a:schemeClr val="tx1"/>
                </a:solidFill>
                <a:latin typeface="Calibri" pitchFamily="34" charset="0"/>
              </a:defRPr>
            </a:lvl4pPr>
            <a:lvl5pPr marL="2057133" indent="-228571" eaLnBrk="0" hangingPunct="0">
              <a:spcBef>
                <a:spcPct val="30000"/>
              </a:spcBef>
              <a:defRPr sz="1200">
                <a:solidFill>
                  <a:schemeClr val="tx1"/>
                </a:solidFill>
                <a:latin typeface="Calibri" pitchFamily="34" charset="0"/>
              </a:defRPr>
            </a:lvl5pPr>
            <a:lvl6pPr marL="2514274" indent="-228571" eaLnBrk="0" fontAlgn="base" hangingPunct="0">
              <a:spcBef>
                <a:spcPct val="30000"/>
              </a:spcBef>
              <a:spcAft>
                <a:spcPct val="0"/>
              </a:spcAft>
              <a:defRPr sz="1200">
                <a:solidFill>
                  <a:schemeClr val="tx1"/>
                </a:solidFill>
                <a:latin typeface="Calibri" pitchFamily="34" charset="0"/>
              </a:defRPr>
            </a:lvl6pPr>
            <a:lvl7pPr marL="2971415" indent="-228571" eaLnBrk="0" fontAlgn="base" hangingPunct="0">
              <a:spcBef>
                <a:spcPct val="30000"/>
              </a:spcBef>
              <a:spcAft>
                <a:spcPct val="0"/>
              </a:spcAft>
              <a:defRPr sz="1200">
                <a:solidFill>
                  <a:schemeClr val="tx1"/>
                </a:solidFill>
                <a:latin typeface="Calibri" pitchFamily="34" charset="0"/>
              </a:defRPr>
            </a:lvl7pPr>
            <a:lvl8pPr marL="3428556" indent="-228571" eaLnBrk="0" fontAlgn="base" hangingPunct="0">
              <a:spcBef>
                <a:spcPct val="30000"/>
              </a:spcBef>
              <a:spcAft>
                <a:spcPct val="0"/>
              </a:spcAft>
              <a:defRPr sz="1200">
                <a:solidFill>
                  <a:schemeClr val="tx1"/>
                </a:solidFill>
                <a:latin typeface="Calibri" pitchFamily="34" charset="0"/>
              </a:defRPr>
            </a:lvl8pPr>
            <a:lvl9pPr marL="3885696" indent="-2285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125078-A25E-485B-8498-E30D0C383CAA}" type="slidenum">
              <a:rPr lang="en-US" altLang="en-US" smtClean="0"/>
              <a:pPr eaLnBrk="1" hangingPunct="1">
                <a:spcBef>
                  <a:spcPct val="0"/>
                </a:spcBef>
              </a:pPr>
              <a:t>21</a:t>
            </a:fld>
            <a:endParaRPr lang="en-US" altLang="en-US" smtClean="0"/>
          </a:p>
        </p:txBody>
      </p:sp>
      <p:sp>
        <p:nvSpPr>
          <p:cNvPr id="59396"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Assumes the cap is 400% -- could</a:t>
            </a:r>
            <a:r>
              <a:rPr lang="en-US" altLang="en-US" baseline="0" dirty="0" smtClean="0"/>
              <a:t> be higher or lower. </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94735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22</a:t>
            </a:fld>
            <a:endParaRPr lang="en-US" altLang="en-US"/>
          </a:p>
        </p:txBody>
      </p:sp>
    </p:spTree>
    <p:extLst>
      <p:ext uri="{BB962C8B-B14F-4D97-AF65-F5344CB8AC3E}">
        <p14:creationId xmlns:p14="http://schemas.microsoft.com/office/powerpoint/2010/main" val="77203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4" indent="-285713" eaLnBrk="0" hangingPunct="0">
              <a:spcBef>
                <a:spcPct val="30000"/>
              </a:spcBef>
              <a:defRPr sz="1200">
                <a:solidFill>
                  <a:schemeClr val="tx1"/>
                </a:solidFill>
                <a:latin typeface="Calibri" pitchFamily="34" charset="0"/>
              </a:defRPr>
            </a:lvl2pPr>
            <a:lvl3pPr marL="1142852" indent="-228571" eaLnBrk="0" hangingPunct="0">
              <a:spcBef>
                <a:spcPct val="30000"/>
              </a:spcBef>
              <a:defRPr sz="1200">
                <a:solidFill>
                  <a:schemeClr val="tx1"/>
                </a:solidFill>
                <a:latin typeface="Calibri" pitchFamily="34" charset="0"/>
              </a:defRPr>
            </a:lvl3pPr>
            <a:lvl4pPr marL="1599993" indent="-228571" eaLnBrk="0" hangingPunct="0">
              <a:spcBef>
                <a:spcPct val="30000"/>
              </a:spcBef>
              <a:defRPr sz="1200">
                <a:solidFill>
                  <a:schemeClr val="tx1"/>
                </a:solidFill>
                <a:latin typeface="Calibri" pitchFamily="34" charset="0"/>
              </a:defRPr>
            </a:lvl4pPr>
            <a:lvl5pPr marL="2057133" indent="-228571" eaLnBrk="0" hangingPunct="0">
              <a:spcBef>
                <a:spcPct val="30000"/>
              </a:spcBef>
              <a:defRPr sz="1200">
                <a:solidFill>
                  <a:schemeClr val="tx1"/>
                </a:solidFill>
                <a:latin typeface="Calibri" pitchFamily="34" charset="0"/>
              </a:defRPr>
            </a:lvl5pPr>
            <a:lvl6pPr marL="2514274" indent="-228571" eaLnBrk="0" fontAlgn="base" hangingPunct="0">
              <a:spcBef>
                <a:spcPct val="30000"/>
              </a:spcBef>
              <a:spcAft>
                <a:spcPct val="0"/>
              </a:spcAft>
              <a:defRPr sz="1200">
                <a:solidFill>
                  <a:schemeClr val="tx1"/>
                </a:solidFill>
                <a:latin typeface="Calibri" pitchFamily="34" charset="0"/>
              </a:defRPr>
            </a:lvl6pPr>
            <a:lvl7pPr marL="2971415" indent="-228571" eaLnBrk="0" fontAlgn="base" hangingPunct="0">
              <a:spcBef>
                <a:spcPct val="30000"/>
              </a:spcBef>
              <a:spcAft>
                <a:spcPct val="0"/>
              </a:spcAft>
              <a:defRPr sz="1200">
                <a:solidFill>
                  <a:schemeClr val="tx1"/>
                </a:solidFill>
                <a:latin typeface="Calibri" pitchFamily="34" charset="0"/>
              </a:defRPr>
            </a:lvl7pPr>
            <a:lvl8pPr marL="3428556" indent="-228571" eaLnBrk="0" fontAlgn="base" hangingPunct="0">
              <a:spcBef>
                <a:spcPct val="30000"/>
              </a:spcBef>
              <a:spcAft>
                <a:spcPct val="0"/>
              </a:spcAft>
              <a:defRPr sz="1200">
                <a:solidFill>
                  <a:schemeClr val="tx1"/>
                </a:solidFill>
                <a:latin typeface="Calibri" pitchFamily="34" charset="0"/>
              </a:defRPr>
            </a:lvl8pPr>
            <a:lvl9pPr marL="3885696" indent="-228571"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5125078-A25E-485B-8498-E30D0C383CAA}"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
        <p:nvSpPr>
          <p:cNvPr id="59396"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Assumes cap</a:t>
            </a:r>
            <a:r>
              <a:rPr lang="en-US" altLang="en-US" baseline="0" dirty="0" smtClean="0"/>
              <a:t> is at 400% - could be higher or lower</a:t>
            </a:r>
            <a:endParaRPr lang="en-US" altLang="en-US" dirty="0" smtClean="0"/>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 HealthHIV 2018</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75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overview of presentation and</a:t>
            </a:r>
            <a:r>
              <a:rPr lang="en-US" baseline="0" dirty="0" smtClean="0"/>
              <a:t> components before moving onto requirements</a:t>
            </a:r>
          </a:p>
          <a:p>
            <a:endParaRPr lang="en-US" baseline="0" dirty="0" smtClean="0"/>
          </a:p>
          <a:p>
            <a:r>
              <a:rPr lang="en-US" baseline="0" dirty="0" smtClean="0"/>
              <a:t>UPDATED SLIDE</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4</a:t>
            </a:fld>
            <a:endParaRPr lang="en-US" altLang="en-US"/>
          </a:p>
        </p:txBody>
      </p:sp>
    </p:spTree>
    <p:extLst>
      <p:ext uri="{BB962C8B-B14F-4D97-AF65-F5344CB8AC3E}">
        <p14:creationId xmlns:p14="http://schemas.microsoft.com/office/powerpoint/2010/main" val="235180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smtClean="0"/>
          </a:p>
          <a:p>
            <a:pPr eaLnBrk="1" hangingPunct="1"/>
            <a:r>
              <a:rPr lang="en-US" altLang="en-US" dirty="0" smtClean="0"/>
              <a:t>FPL = ?</a:t>
            </a:r>
          </a:p>
          <a:p>
            <a:pPr eaLnBrk="1" hangingPunct="1"/>
            <a:r>
              <a:rPr lang="en-US" altLang="en-US" dirty="0" smtClean="0"/>
              <a:t>Cap on Charges = ?</a:t>
            </a:r>
          </a:p>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24</a:t>
            </a:fld>
            <a:endParaRPr lang="en-US" altLang="en-US"/>
          </a:p>
        </p:txBody>
      </p:sp>
    </p:spTree>
    <p:extLst>
      <p:ext uri="{BB962C8B-B14F-4D97-AF65-F5344CB8AC3E}">
        <p14:creationId xmlns:p14="http://schemas.microsoft.com/office/powerpoint/2010/main" val="109774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25</a:t>
            </a:fld>
            <a:endParaRPr lang="en-US" altLang="en-US" smtClean="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defRPr/>
            </a:pPr>
            <a:endParaRPr lang="en-US" sz="1200"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391182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26</a:t>
            </a:fld>
            <a:endParaRPr lang="en-US" altLang="en-US" smtClean="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200" dirty="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245487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27</a:t>
            </a:fld>
            <a:endParaRPr lang="en-US" altLang="en-US"/>
          </a:p>
        </p:txBody>
      </p:sp>
    </p:spTree>
    <p:extLst>
      <p:ext uri="{BB962C8B-B14F-4D97-AF65-F5344CB8AC3E}">
        <p14:creationId xmlns:p14="http://schemas.microsoft.com/office/powerpoint/2010/main" val="103410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BE8385-7E0E-49EF-92A9-4BA9BD3F94FD}" type="slidenum">
              <a:rPr lang="en-US" altLang="en-US" smtClean="0"/>
              <a:pPr eaLnBrk="1" hangingPunct="1">
                <a:spcBef>
                  <a:spcPct val="0"/>
                </a:spcBef>
              </a:pPr>
              <a:t>28</a:t>
            </a:fld>
            <a:endParaRPr lang="en-US" altLang="en-US" smtClean="0"/>
          </a:p>
        </p:txBody>
      </p:sp>
      <p:sp>
        <p:nvSpPr>
          <p:cNvPr id="60420"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135454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F2FD37-658F-41F9-99B8-2AB9850FA364}" type="slidenum">
              <a:rPr lang="en-US" altLang="en-US" smtClean="0"/>
              <a:pPr eaLnBrk="1" hangingPunct="1">
                <a:spcBef>
                  <a:spcPct val="0"/>
                </a:spcBef>
              </a:pPr>
              <a:t>30</a:t>
            </a:fld>
            <a:endParaRPr lang="en-US" altLang="en-US" smtClean="0"/>
          </a:p>
        </p:txBody>
      </p:sp>
      <p:sp>
        <p:nvSpPr>
          <p:cNvPr id="6246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214886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31</a:t>
            </a:fld>
            <a:endParaRPr lang="en-US" altLang="en-US"/>
          </a:p>
        </p:txBody>
      </p:sp>
    </p:spTree>
    <p:extLst>
      <p:ext uri="{BB962C8B-B14F-4D97-AF65-F5344CB8AC3E}">
        <p14:creationId xmlns:p14="http://schemas.microsoft.com/office/powerpoint/2010/main" val="1097742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32</a:t>
            </a:fld>
            <a:endParaRPr lang="en-US" altLang="en-US"/>
          </a:p>
        </p:txBody>
      </p:sp>
    </p:spTree>
    <p:extLst>
      <p:ext uri="{BB962C8B-B14F-4D97-AF65-F5344CB8AC3E}">
        <p14:creationId xmlns:p14="http://schemas.microsoft.com/office/powerpoint/2010/main" val="2077115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33</a:t>
            </a:fld>
            <a:endParaRPr lang="en-US" altLang="en-US"/>
          </a:p>
        </p:txBody>
      </p:sp>
    </p:spTree>
    <p:extLst>
      <p:ext uri="{BB962C8B-B14F-4D97-AF65-F5344CB8AC3E}">
        <p14:creationId xmlns:p14="http://schemas.microsoft.com/office/powerpoint/2010/main" val="207711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34</a:t>
            </a:fld>
            <a:endParaRPr lang="en-US"/>
          </a:p>
        </p:txBody>
      </p:sp>
    </p:spTree>
    <p:extLst>
      <p:ext uri="{BB962C8B-B14F-4D97-AF65-F5344CB8AC3E}">
        <p14:creationId xmlns:p14="http://schemas.microsoft.com/office/powerpoint/2010/main" val="108125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5</a:t>
            </a:fld>
            <a:endParaRPr lang="en-US" altLang="en-US"/>
          </a:p>
        </p:txBody>
      </p:sp>
    </p:spTree>
    <p:extLst>
      <p:ext uri="{BB962C8B-B14F-4D97-AF65-F5344CB8AC3E}">
        <p14:creationId xmlns:p14="http://schemas.microsoft.com/office/powerpoint/2010/main" val="3198464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24" eaLnBrk="0" hangingPunct="0">
              <a:spcBef>
                <a:spcPct val="30000"/>
              </a:spcBef>
              <a:defRPr sz="1300">
                <a:solidFill>
                  <a:schemeClr val="tx1"/>
                </a:solidFill>
                <a:latin typeface="Calibri" pitchFamily="34" charset="0"/>
              </a:defRPr>
            </a:lvl1pPr>
            <a:lvl2pPr marL="782583" indent="-300993" defTabSz="966524" eaLnBrk="0" hangingPunct="0">
              <a:spcBef>
                <a:spcPct val="30000"/>
              </a:spcBef>
              <a:defRPr sz="1300">
                <a:solidFill>
                  <a:schemeClr val="tx1"/>
                </a:solidFill>
                <a:latin typeface="Calibri" pitchFamily="34" charset="0"/>
              </a:defRPr>
            </a:lvl2pPr>
            <a:lvl3pPr marL="1203974" indent="-240794" defTabSz="966524" eaLnBrk="0" hangingPunct="0">
              <a:spcBef>
                <a:spcPct val="30000"/>
              </a:spcBef>
              <a:defRPr sz="1300">
                <a:solidFill>
                  <a:schemeClr val="tx1"/>
                </a:solidFill>
                <a:latin typeface="Calibri" pitchFamily="34" charset="0"/>
              </a:defRPr>
            </a:lvl3pPr>
            <a:lvl4pPr marL="1685563" indent="-240794" defTabSz="966524" eaLnBrk="0" hangingPunct="0">
              <a:spcBef>
                <a:spcPct val="30000"/>
              </a:spcBef>
              <a:defRPr sz="1300">
                <a:solidFill>
                  <a:schemeClr val="tx1"/>
                </a:solidFill>
                <a:latin typeface="Calibri" pitchFamily="34" charset="0"/>
              </a:defRPr>
            </a:lvl4pPr>
            <a:lvl5pPr marL="2167153" indent="-240794" defTabSz="966524" eaLnBrk="0" hangingPunct="0">
              <a:spcBef>
                <a:spcPct val="30000"/>
              </a:spcBef>
              <a:defRPr sz="1300">
                <a:solidFill>
                  <a:schemeClr val="tx1"/>
                </a:solidFill>
                <a:latin typeface="Calibri" pitchFamily="34" charset="0"/>
              </a:defRPr>
            </a:lvl5pPr>
            <a:lvl6pPr marL="2648742" indent="-240794" defTabSz="966524" eaLnBrk="0" fontAlgn="base" hangingPunct="0">
              <a:spcBef>
                <a:spcPct val="30000"/>
              </a:spcBef>
              <a:spcAft>
                <a:spcPct val="0"/>
              </a:spcAft>
              <a:defRPr sz="1300">
                <a:solidFill>
                  <a:schemeClr val="tx1"/>
                </a:solidFill>
                <a:latin typeface="Calibri" pitchFamily="34" charset="0"/>
              </a:defRPr>
            </a:lvl6pPr>
            <a:lvl7pPr marL="3130331" indent="-240794" defTabSz="966524" eaLnBrk="0" fontAlgn="base" hangingPunct="0">
              <a:spcBef>
                <a:spcPct val="30000"/>
              </a:spcBef>
              <a:spcAft>
                <a:spcPct val="0"/>
              </a:spcAft>
              <a:defRPr sz="1300">
                <a:solidFill>
                  <a:schemeClr val="tx1"/>
                </a:solidFill>
                <a:latin typeface="Calibri" pitchFamily="34" charset="0"/>
              </a:defRPr>
            </a:lvl7pPr>
            <a:lvl8pPr marL="3611921" indent="-240794" defTabSz="966524" eaLnBrk="0" fontAlgn="base" hangingPunct="0">
              <a:spcBef>
                <a:spcPct val="30000"/>
              </a:spcBef>
              <a:spcAft>
                <a:spcPct val="0"/>
              </a:spcAft>
              <a:defRPr sz="1300">
                <a:solidFill>
                  <a:schemeClr val="tx1"/>
                </a:solidFill>
                <a:latin typeface="Calibri" pitchFamily="34" charset="0"/>
              </a:defRPr>
            </a:lvl8pPr>
            <a:lvl9pPr marL="4093510" indent="-240794" defTabSz="966524" eaLnBrk="0" fontAlgn="base" hangingPunct="0">
              <a:spcBef>
                <a:spcPct val="30000"/>
              </a:spcBef>
              <a:spcAft>
                <a:spcPct val="0"/>
              </a:spcAft>
              <a:defRPr sz="1300">
                <a:solidFill>
                  <a:schemeClr val="tx1"/>
                </a:solidFill>
                <a:latin typeface="Calibri" pitchFamily="34" charset="0"/>
              </a:defRPr>
            </a:lvl9pPr>
          </a:lstStyle>
          <a:p>
            <a:pPr marL="0" marR="0" lvl="0" indent="0" algn="r" defTabSz="966524" rtl="0" eaLnBrk="1" fontAlgn="auto" latinLnBrk="0" hangingPunct="1">
              <a:lnSpc>
                <a:spcPct val="100000"/>
              </a:lnSpc>
              <a:spcBef>
                <a:spcPct val="0"/>
              </a:spcBef>
              <a:spcAft>
                <a:spcPts val="0"/>
              </a:spcAft>
              <a:buClrTx/>
              <a:buSzTx/>
              <a:buFontTx/>
              <a:buNone/>
              <a:tabLst/>
              <a:defRPr/>
            </a:pPr>
            <a:fld id="{89AAD9DE-4DD5-4406-9D9A-183837B2B6ED}"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6524" rtl="0" eaLnBrk="1" fontAlgn="auto" latinLnBrk="0" hangingPunct="1">
                <a:lnSpc>
                  <a:spcPct val="100000"/>
                </a:lnSpc>
                <a:spcBef>
                  <a:spcPct val="0"/>
                </a:spcBef>
                <a:spcAft>
                  <a:spcPts val="0"/>
                </a:spcAft>
                <a:buClrTx/>
                <a:buSzTx/>
                <a:buFontTx/>
                <a:buNone/>
                <a:tabLst/>
                <a:defRPr/>
              </a:pPr>
              <a:t>36</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8753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0927" indent="-280927">
              <a:lnSpc>
                <a:spcPct val="90000"/>
              </a:lnSpc>
            </a:pPr>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52" eaLnBrk="0" hangingPunct="0">
              <a:spcBef>
                <a:spcPct val="30000"/>
              </a:spcBef>
              <a:defRPr sz="1300">
                <a:solidFill>
                  <a:schemeClr val="tx1"/>
                </a:solidFill>
                <a:latin typeface="Calibri" pitchFamily="34" charset="0"/>
              </a:defRPr>
            </a:lvl1pPr>
            <a:lvl2pPr marL="782583" indent="-300993" defTabSz="964852" eaLnBrk="0" hangingPunct="0">
              <a:spcBef>
                <a:spcPct val="30000"/>
              </a:spcBef>
              <a:defRPr sz="1300">
                <a:solidFill>
                  <a:schemeClr val="tx1"/>
                </a:solidFill>
                <a:latin typeface="Calibri" pitchFamily="34" charset="0"/>
              </a:defRPr>
            </a:lvl2pPr>
            <a:lvl3pPr marL="1203974" indent="-240794" defTabSz="964852" eaLnBrk="0" hangingPunct="0">
              <a:spcBef>
                <a:spcPct val="30000"/>
              </a:spcBef>
              <a:defRPr sz="1300">
                <a:solidFill>
                  <a:schemeClr val="tx1"/>
                </a:solidFill>
                <a:latin typeface="Calibri" pitchFamily="34" charset="0"/>
              </a:defRPr>
            </a:lvl3pPr>
            <a:lvl4pPr marL="1685563" indent="-240794" defTabSz="964852" eaLnBrk="0" hangingPunct="0">
              <a:spcBef>
                <a:spcPct val="30000"/>
              </a:spcBef>
              <a:defRPr sz="1300">
                <a:solidFill>
                  <a:schemeClr val="tx1"/>
                </a:solidFill>
                <a:latin typeface="Calibri" pitchFamily="34" charset="0"/>
              </a:defRPr>
            </a:lvl4pPr>
            <a:lvl5pPr marL="2167153" indent="-240794" defTabSz="964852" eaLnBrk="0" hangingPunct="0">
              <a:spcBef>
                <a:spcPct val="30000"/>
              </a:spcBef>
              <a:defRPr sz="1300">
                <a:solidFill>
                  <a:schemeClr val="tx1"/>
                </a:solidFill>
                <a:latin typeface="Calibri" pitchFamily="34" charset="0"/>
              </a:defRPr>
            </a:lvl5pPr>
            <a:lvl6pPr marL="2648742" indent="-240794" defTabSz="964852" eaLnBrk="0" fontAlgn="base" hangingPunct="0">
              <a:spcBef>
                <a:spcPct val="30000"/>
              </a:spcBef>
              <a:spcAft>
                <a:spcPct val="0"/>
              </a:spcAft>
              <a:defRPr sz="1300">
                <a:solidFill>
                  <a:schemeClr val="tx1"/>
                </a:solidFill>
                <a:latin typeface="Calibri" pitchFamily="34" charset="0"/>
              </a:defRPr>
            </a:lvl6pPr>
            <a:lvl7pPr marL="3130331" indent="-240794" defTabSz="964852" eaLnBrk="0" fontAlgn="base" hangingPunct="0">
              <a:spcBef>
                <a:spcPct val="30000"/>
              </a:spcBef>
              <a:spcAft>
                <a:spcPct val="0"/>
              </a:spcAft>
              <a:defRPr sz="1300">
                <a:solidFill>
                  <a:schemeClr val="tx1"/>
                </a:solidFill>
                <a:latin typeface="Calibri" pitchFamily="34" charset="0"/>
              </a:defRPr>
            </a:lvl7pPr>
            <a:lvl8pPr marL="3611921" indent="-240794" defTabSz="964852" eaLnBrk="0" fontAlgn="base" hangingPunct="0">
              <a:spcBef>
                <a:spcPct val="30000"/>
              </a:spcBef>
              <a:spcAft>
                <a:spcPct val="0"/>
              </a:spcAft>
              <a:defRPr sz="1300">
                <a:solidFill>
                  <a:schemeClr val="tx1"/>
                </a:solidFill>
                <a:latin typeface="Calibri" pitchFamily="34" charset="0"/>
              </a:defRPr>
            </a:lvl8pPr>
            <a:lvl9pPr marL="4093510" indent="-240794" defTabSz="964852" eaLnBrk="0" fontAlgn="base" hangingPunct="0">
              <a:spcBef>
                <a:spcPct val="30000"/>
              </a:spcBef>
              <a:spcAft>
                <a:spcPct val="0"/>
              </a:spcAft>
              <a:defRPr sz="1300">
                <a:solidFill>
                  <a:schemeClr val="tx1"/>
                </a:solidFill>
                <a:latin typeface="Calibri" pitchFamily="34" charset="0"/>
              </a:defRPr>
            </a:lvl9pPr>
          </a:lstStyle>
          <a:p>
            <a:pPr marL="0" marR="0" lvl="0" indent="0" algn="r" defTabSz="964852" rtl="0" eaLnBrk="1" fontAlgn="auto" latinLnBrk="0" hangingPunct="1">
              <a:lnSpc>
                <a:spcPct val="100000"/>
              </a:lnSpc>
              <a:spcBef>
                <a:spcPct val="0"/>
              </a:spcBef>
              <a:spcAft>
                <a:spcPts val="0"/>
              </a:spcAft>
              <a:buClrTx/>
              <a:buSzTx/>
              <a:buFontTx/>
              <a:buNone/>
              <a:tabLst/>
              <a:defRPr/>
            </a:pPr>
            <a:fld id="{E7119BFC-C115-404E-ADB9-5E8E99C48D0F}"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4852" rtl="0" eaLnBrk="1" fontAlgn="auto" latinLnBrk="0" hangingPunct="1">
                <a:lnSpc>
                  <a:spcPct val="100000"/>
                </a:lnSpc>
                <a:spcBef>
                  <a:spcPct val="0"/>
                </a:spcBef>
                <a:spcAft>
                  <a:spcPts val="0"/>
                </a:spcAft>
                <a:buClrTx/>
                <a:buSzTx/>
                <a:buFontTx/>
                <a:buNone/>
                <a:tabLst/>
                <a:defRPr/>
              </a:pPr>
              <a:t>37</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6353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a:t>
            </a:r>
            <a:r>
              <a:rPr lang="en-US" baseline="30000" dirty="0" smtClean="0"/>
              <a:t>th</a:t>
            </a:r>
            <a:r>
              <a:rPr lang="en-US" dirty="0" smtClean="0"/>
              <a:t> Largest</a:t>
            </a:r>
            <a:r>
              <a:rPr lang="en-US" baseline="0" dirty="0" smtClean="0"/>
              <a:t> city in the U.S. </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38</a:t>
            </a:fld>
            <a:endParaRPr lang="en-US"/>
          </a:p>
        </p:txBody>
      </p:sp>
    </p:spTree>
    <p:extLst>
      <p:ext uri="{BB962C8B-B14F-4D97-AF65-F5344CB8AC3E}">
        <p14:creationId xmlns:p14="http://schemas.microsoft.com/office/powerpoint/2010/main" val="580962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xfrm>
            <a:off x="318347" y="4407109"/>
            <a:ext cx="6837680" cy="4320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Use this or slide 37?</a:t>
            </a:r>
            <a:endParaRPr lang="en-US"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94" eaLnBrk="0" hangingPunct="0">
              <a:spcBef>
                <a:spcPct val="30000"/>
              </a:spcBef>
              <a:defRPr sz="1300">
                <a:solidFill>
                  <a:schemeClr val="tx1"/>
                </a:solidFill>
                <a:latin typeface="Calibri" pitchFamily="34" charset="0"/>
              </a:defRPr>
            </a:lvl1pPr>
            <a:lvl2pPr marL="785293" indent="-302036" defTabSz="968194" eaLnBrk="0" hangingPunct="0">
              <a:spcBef>
                <a:spcPct val="30000"/>
              </a:spcBef>
              <a:defRPr sz="1300">
                <a:solidFill>
                  <a:schemeClr val="tx1"/>
                </a:solidFill>
                <a:latin typeface="Calibri" pitchFamily="34" charset="0"/>
              </a:defRPr>
            </a:lvl2pPr>
            <a:lvl3pPr marL="1208144" indent="-241628" defTabSz="968194" eaLnBrk="0" hangingPunct="0">
              <a:spcBef>
                <a:spcPct val="30000"/>
              </a:spcBef>
              <a:defRPr sz="1300">
                <a:solidFill>
                  <a:schemeClr val="tx1"/>
                </a:solidFill>
                <a:latin typeface="Calibri" pitchFamily="34" charset="0"/>
              </a:defRPr>
            </a:lvl3pPr>
            <a:lvl4pPr marL="1691401" indent="-241628" defTabSz="968194" eaLnBrk="0" hangingPunct="0">
              <a:spcBef>
                <a:spcPct val="30000"/>
              </a:spcBef>
              <a:defRPr sz="1300">
                <a:solidFill>
                  <a:schemeClr val="tx1"/>
                </a:solidFill>
                <a:latin typeface="Calibri" pitchFamily="34" charset="0"/>
              </a:defRPr>
            </a:lvl4pPr>
            <a:lvl5pPr marL="2174659" indent="-241628" defTabSz="968194" eaLnBrk="0" hangingPunct="0">
              <a:spcBef>
                <a:spcPct val="30000"/>
              </a:spcBef>
              <a:defRPr sz="1300">
                <a:solidFill>
                  <a:schemeClr val="tx1"/>
                </a:solidFill>
                <a:latin typeface="Calibri" pitchFamily="34" charset="0"/>
              </a:defRPr>
            </a:lvl5pPr>
            <a:lvl6pPr marL="2657916" indent="-241628" defTabSz="968194" eaLnBrk="0" fontAlgn="base" hangingPunct="0">
              <a:spcBef>
                <a:spcPct val="30000"/>
              </a:spcBef>
              <a:spcAft>
                <a:spcPct val="0"/>
              </a:spcAft>
              <a:defRPr sz="1300">
                <a:solidFill>
                  <a:schemeClr val="tx1"/>
                </a:solidFill>
                <a:latin typeface="Calibri" pitchFamily="34" charset="0"/>
              </a:defRPr>
            </a:lvl6pPr>
            <a:lvl7pPr marL="3141173" indent="-241628" defTabSz="968194" eaLnBrk="0" fontAlgn="base" hangingPunct="0">
              <a:spcBef>
                <a:spcPct val="30000"/>
              </a:spcBef>
              <a:spcAft>
                <a:spcPct val="0"/>
              </a:spcAft>
              <a:defRPr sz="1300">
                <a:solidFill>
                  <a:schemeClr val="tx1"/>
                </a:solidFill>
                <a:latin typeface="Calibri" pitchFamily="34" charset="0"/>
              </a:defRPr>
            </a:lvl7pPr>
            <a:lvl8pPr marL="3624431" indent="-241628" defTabSz="968194" eaLnBrk="0" fontAlgn="base" hangingPunct="0">
              <a:spcBef>
                <a:spcPct val="30000"/>
              </a:spcBef>
              <a:spcAft>
                <a:spcPct val="0"/>
              </a:spcAft>
              <a:defRPr sz="1300">
                <a:solidFill>
                  <a:schemeClr val="tx1"/>
                </a:solidFill>
                <a:latin typeface="Calibri" pitchFamily="34" charset="0"/>
              </a:defRPr>
            </a:lvl8pPr>
            <a:lvl9pPr marL="4107689" indent="-241628" defTabSz="968194" eaLnBrk="0" fontAlgn="base" hangingPunct="0">
              <a:spcBef>
                <a:spcPct val="30000"/>
              </a:spcBef>
              <a:spcAft>
                <a:spcPct val="0"/>
              </a:spcAft>
              <a:defRPr sz="1300">
                <a:solidFill>
                  <a:schemeClr val="tx1"/>
                </a:solidFill>
                <a:latin typeface="Calibri" pitchFamily="34" charset="0"/>
              </a:defRPr>
            </a:lvl9pPr>
          </a:lstStyle>
          <a:p>
            <a:pPr marL="0" marR="0" lvl="0" indent="0" algn="r" defTabSz="968194" rtl="0" eaLnBrk="1" fontAlgn="auto" latinLnBrk="0" hangingPunct="1">
              <a:lnSpc>
                <a:spcPct val="100000"/>
              </a:lnSpc>
              <a:spcBef>
                <a:spcPct val="0"/>
              </a:spcBef>
              <a:spcAft>
                <a:spcPts val="0"/>
              </a:spcAft>
              <a:buClrTx/>
              <a:buSzTx/>
              <a:buFontTx/>
              <a:buNone/>
              <a:tabLst/>
              <a:defRPr/>
            </a:pPr>
            <a:fld id="{E629431C-E434-4C6F-8E4A-FCF2B8A2C2C3}"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8194" rtl="0" eaLnBrk="1" fontAlgn="auto" latinLnBrk="0" hangingPunct="1">
                <a:lnSpc>
                  <a:spcPct val="100000"/>
                </a:lnSpc>
                <a:spcBef>
                  <a:spcPct val="0"/>
                </a:spcBef>
                <a:spcAft>
                  <a:spcPts val="0"/>
                </a:spcAft>
                <a:buClrTx/>
                <a:buSzTx/>
                <a:buFontTx/>
                <a:buNone/>
                <a:tabLst/>
                <a:defRPr/>
              </a:pPr>
              <a:t>39</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0149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a:t>
            </a:r>
            <a:r>
              <a:rPr lang="en-US" baseline="0" dirty="0" smtClean="0"/>
              <a:t> State AIDS DRUG Assistance Program</a:t>
            </a:r>
          </a:p>
          <a:p>
            <a:r>
              <a:rPr lang="en-US" baseline="0" dirty="0" smtClean="0"/>
              <a:t>HCCP – State HIV/AIDS Care Coordination Program</a:t>
            </a:r>
          </a:p>
          <a:p>
            <a:r>
              <a:rPr lang="en-US" baseline="0" dirty="0" smtClean="0"/>
              <a:t>Reference for Case Study Examples</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42</a:t>
            </a:fld>
            <a:endParaRPr lang="en-US"/>
          </a:p>
        </p:txBody>
      </p:sp>
    </p:spTree>
    <p:extLst>
      <p:ext uri="{BB962C8B-B14F-4D97-AF65-F5344CB8AC3E}">
        <p14:creationId xmlns:p14="http://schemas.microsoft.com/office/powerpoint/2010/main" val="2101009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Assumes cap</a:t>
            </a:r>
            <a:r>
              <a:rPr lang="en-US" altLang="en-US" baseline="0" dirty="0" smtClean="0"/>
              <a:t> is at 300% - could be higher or lower</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45</a:t>
            </a:fld>
            <a:endParaRPr lang="en-US"/>
          </a:p>
        </p:txBody>
      </p:sp>
    </p:spTree>
    <p:extLst>
      <p:ext uri="{BB962C8B-B14F-4D97-AF65-F5344CB8AC3E}">
        <p14:creationId xmlns:p14="http://schemas.microsoft.com/office/powerpoint/2010/main" val="2286139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4" indent="-285713" eaLnBrk="0" hangingPunct="0">
              <a:spcBef>
                <a:spcPct val="30000"/>
              </a:spcBef>
              <a:defRPr sz="1200">
                <a:solidFill>
                  <a:schemeClr val="tx1"/>
                </a:solidFill>
                <a:latin typeface="Calibri" pitchFamily="34" charset="0"/>
              </a:defRPr>
            </a:lvl2pPr>
            <a:lvl3pPr marL="1142852" indent="-228571" eaLnBrk="0" hangingPunct="0">
              <a:spcBef>
                <a:spcPct val="30000"/>
              </a:spcBef>
              <a:defRPr sz="1200">
                <a:solidFill>
                  <a:schemeClr val="tx1"/>
                </a:solidFill>
                <a:latin typeface="Calibri" pitchFamily="34" charset="0"/>
              </a:defRPr>
            </a:lvl3pPr>
            <a:lvl4pPr marL="1599993" indent="-228571" eaLnBrk="0" hangingPunct="0">
              <a:spcBef>
                <a:spcPct val="30000"/>
              </a:spcBef>
              <a:defRPr sz="1200">
                <a:solidFill>
                  <a:schemeClr val="tx1"/>
                </a:solidFill>
                <a:latin typeface="Calibri" pitchFamily="34" charset="0"/>
              </a:defRPr>
            </a:lvl4pPr>
            <a:lvl5pPr marL="2057133" indent="-228571" eaLnBrk="0" hangingPunct="0">
              <a:spcBef>
                <a:spcPct val="30000"/>
              </a:spcBef>
              <a:defRPr sz="1200">
                <a:solidFill>
                  <a:schemeClr val="tx1"/>
                </a:solidFill>
                <a:latin typeface="Calibri" pitchFamily="34" charset="0"/>
              </a:defRPr>
            </a:lvl5pPr>
            <a:lvl6pPr marL="2514274" indent="-228571" eaLnBrk="0" fontAlgn="base" hangingPunct="0">
              <a:spcBef>
                <a:spcPct val="30000"/>
              </a:spcBef>
              <a:spcAft>
                <a:spcPct val="0"/>
              </a:spcAft>
              <a:defRPr sz="1200">
                <a:solidFill>
                  <a:schemeClr val="tx1"/>
                </a:solidFill>
                <a:latin typeface="Calibri" pitchFamily="34" charset="0"/>
              </a:defRPr>
            </a:lvl6pPr>
            <a:lvl7pPr marL="2971415" indent="-228571" eaLnBrk="0" fontAlgn="base" hangingPunct="0">
              <a:spcBef>
                <a:spcPct val="30000"/>
              </a:spcBef>
              <a:spcAft>
                <a:spcPct val="0"/>
              </a:spcAft>
              <a:defRPr sz="1200">
                <a:solidFill>
                  <a:schemeClr val="tx1"/>
                </a:solidFill>
                <a:latin typeface="Calibri" pitchFamily="34" charset="0"/>
              </a:defRPr>
            </a:lvl7pPr>
            <a:lvl8pPr marL="3428556" indent="-228571" eaLnBrk="0" fontAlgn="base" hangingPunct="0">
              <a:spcBef>
                <a:spcPct val="30000"/>
              </a:spcBef>
              <a:spcAft>
                <a:spcPct val="0"/>
              </a:spcAft>
              <a:defRPr sz="1200">
                <a:solidFill>
                  <a:schemeClr val="tx1"/>
                </a:solidFill>
                <a:latin typeface="Calibri" pitchFamily="34" charset="0"/>
              </a:defRPr>
            </a:lvl8pPr>
            <a:lvl9pPr marL="3885696" indent="-2285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130A16-D2FC-4499-A101-669BD53A7220}" type="slidenum">
              <a:rPr lang="en-US" altLang="en-US" smtClean="0"/>
              <a:pPr eaLnBrk="1" hangingPunct="1">
                <a:spcBef>
                  <a:spcPct val="0"/>
                </a:spcBef>
              </a:pPr>
              <a:t>46</a:t>
            </a:fld>
            <a:endParaRPr lang="en-US" altLang="en-US" smtClean="0"/>
          </a:p>
        </p:txBody>
      </p:sp>
      <p:sp>
        <p:nvSpPr>
          <p:cNvPr id="61444"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Footer Placeholder 1"/>
          <p:cNvSpPr>
            <a:spLocks noGrp="1"/>
          </p:cNvSpPr>
          <p:nvPr>
            <p:ph type="ftr" sz="quarter" idx="10"/>
          </p:nvPr>
        </p:nvSpPr>
        <p:spPr/>
        <p:txBody>
          <a:bodyPr/>
          <a:lstStyle/>
          <a:p>
            <a:pPr>
              <a:defRPr/>
            </a:pPr>
            <a:r>
              <a:rPr lang="en-US" smtClean="0"/>
              <a:t>Fiscal Health: Systems to Sustainability</a:t>
            </a:r>
            <a:endParaRPr lang="en-US"/>
          </a:p>
        </p:txBody>
      </p:sp>
    </p:spTree>
    <p:extLst>
      <p:ext uri="{BB962C8B-B14F-4D97-AF65-F5344CB8AC3E}">
        <p14:creationId xmlns:p14="http://schemas.microsoft.com/office/powerpoint/2010/main" val="2180192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reported</a:t>
            </a:r>
            <a:r>
              <a:rPr lang="en-US" baseline="0" dirty="0" smtClean="0"/>
              <a:t> changes and has met , so this will effect clients registration and patient accounts for billings and Benefit Manager must be proactive to prevent errors and wrongful billing so client doesn’t have accounts billed to old slide fee scale, accounts transferred to collections,  or pay out of pocket charges by mistake. </a:t>
            </a:r>
          </a:p>
          <a:p>
            <a:r>
              <a:rPr lang="en-US" baseline="0" dirty="0" smtClean="0"/>
              <a:t>-One way to do this it to work with facility billings department to set up an account to seamless billing practices  while maintaining client confidentiality.</a:t>
            </a:r>
          </a:p>
          <a:p>
            <a:r>
              <a:rPr lang="en-US" baseline="0" dirty="0" smtClean="0"/>
              <a:t>-Requires High Level of Communication with Facility Patient Accounts and Physician Billings.</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55</a:t>
            </a:fld>
            <a:endParaRPr lang="en-US"/>
          </a:p>
        </p:txBody>
      </p:sp>
    </p:spTree>
    <p:extLst>
      <p:ext uri="{BB962C8B-B14F-4D97-AF65-F5344CB8AC3E}">
        <p14:creationId xmlns:p14="http://schemas.microsoft.com/office/powerpoint/2010/main" val="3050899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1: Registration/Billings Account with RWHAP For case study client</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56</a:t>
            </a:fld>
            <a:endParaRPr lang="en-US"/>
          </a:p>
        </p:txBody>
      </p:sp>
    </p:spTree>
    <p:extLst>
      <p:ext uri="{BB962C8B-B14F-4D97-AF65-F5344CB8AC3E}">
        <p14:creationId xmlns:p14="http://schemas.microsoft.com/office/powerpoint/2010/main" val="1733588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2: Enrollment tracking tool database: how to update program files to reflect new enrollment</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57</a:t>
            </a:fld>
            <a:endParaRPr lang="en-US"/>
          </a:p>
        </p:txBody>
      </p:sp>
    </p:spTree>
    <p:extLst>
      <p:ext uri="{BB962C8B-B14F-4D97-AF65-F5344CB8AC3E}">
        <p14:creationId xmlns:p14="http://schemas.microsoft.com/office/powerpoint/2010/main" val="218272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DD40F-2B8F-47C2-8DE3-69B81B06EDCE}" type="slidenum">
              <a:rPr lang="en-US" altLang="en-US" smtClean="0"/>
              <a:pPr eaLnBrk="1" hangingPunct="1">
                <a:spcBef>
                  <a:spcPct val="0"/>
                </a:spcBef>
              </a:pPr>
              <a:t>6</a:t>
            </a:fld>
            <a:endParaRPr lang="en-US" altLang="en-US" smtClean="0"/>
          </a:p>
        </p:txBody>
      </p:sp>
      <p:sp>
        <p:nvSpPr>
          <p:cNvPr id="5222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pPr>
            <a:endParaRPr lang="en-US" altLang="en-US" sz="1200"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3488511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Hospital Billings- Laboratory charges hospital</a:t>
            </a:r>
            <a:r>
              <a:rPr lang="en-US" baseline="0" dirty="0" smtClean="0"/>
              <a:t> based clinic</a:t>
            </a:r>
            <a:r>
              <a:rPr lang="en-US" dirty="0" smtClean="0"/>
              <a:t>,</a:t>
            </a:r>
            <a:r>
              <a:rPr lang="en-US" baseline="0" dirty="0" smtClean="0"/>
              <a:t>  Private Insurance, Pt Cap Met, No pt. Responsibility </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58</a:t>
            </a:fld>
            <a:endParaRPr lang="en-US"/>
          </a:p>
        </p:txBody>
      </p:sp>
    </p:spTree>
    <p:extLst>
      <p:ext uri="{BB962C8B-B14F-4D97-AF65-F5344CB8AC3E}">
        <p14:creationId xmlns:p14="http://schemas.microsoft.com/office/powerpoint/2010/main" val="3687613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Physician Billings, Medicare, Sliding fee scale level 3, ≤40% patient responsibility, Balance will be applied to clients Cap on Charges, Update COT tracking tool and mail/give to patient </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59</a:t>
            </a:fld>
            <a:endParaRPr lang="en-US"/>
          </a:p>
        </p:txBody>
      </p:sp>
    </p:spTree>
    <p:extLst>
      <p:ext uri="{BB962C8B-B14F-4D97-AF65-F5344CB8AC3E}">
        <p14:creationId xmlns:p14="http://schemas.microsoft.com/office/powerpoint/2010/main" val="2042453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&lt;100% FPL,</a:t>
            </a:r>
            <a:r>
              <a:rPr lang="en-US" baseline="0" dirty="0" smtClean="0"/>
              <a:t> NO INSURANCE, Enrolled on facility FAP/DSH program, Not U.S. Citizen or Permanent Resident, not eligible for Federal Marketplace Insurance, $0 patient responsibility, Shows balance after UK FAP and balance that will be billed to the RWHAP and Benefit Manager will advocate for client for account to be adjusted to zero balance.</a:t>
            </a:r>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60</a:t>
            </a:fld>
            <a:endParaRPr lang="en-US"/>
          </a:p>
        </p:txBody>
      </p:sp>
    </p:spTree>
    <p:extLst>
      <p:ext uri="{BB962C8B-B14F-4D97-AF65-F5344CB8AC3E}">
        <p14:creationId xmlns:p14="http://schemas.microsoft.com/office/powerpoint/2010/main" val="2951858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1BD31-1783-4C41-BBB6-4CF88BC0A4B2}" type="slidenum">
              <a:rPr lang="en-US" smtClean="0"/>
              <a:t>64</a:t>
            </a:fld>
            <a:endParaRPr lang="en-US"/>
          </a:p>
        </p:txBody>
      </p:sp>
    </p:spTree>
    <p:extLst>
      <p:ext uri="{BB962C8B-B14F-4D97-AF65-F5344CB8AC3E}">
        <p14:creationId xmlns:p14="http://schemas.microsoft.com/office/powerpoint/2010/main" val="149991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DD40F-2B8F-47C2-8DE3-69B81B06EDCE}" type="slidenum">
              <a:rPr lang="en-US" altLang="en-US" smtClean="0"/>
              <a:pPr eaLnBrk="1" hangingPunct="1">
                <a:spcBef>
                  <a:spcPct val="0"/>
                </a:spcBef>
              </a:pPr>
              <a:t>7</a:t>
            </a:fld>
            <a:endParaRPr lang="en-US" altLang="en-US" smtClean="0"/>
          </a:p>
        </p:txBody>
      </p:sp>
      <p:sp>
        <p:nvSpPr>
          <p:cNvPr id="5222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pPr>
            <a:endParaRPr lang="en-US" altLang="en-US" sz="1200"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100182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DD40F-2B8F-47C2-8DE3-69B81B06EDCE}" type="slidenum">
              <a:rPr lang="en-US" altLang="en-US" smtClean="0"/>
              <a:pPr eaLnBrk="1" hangingPunct="1">
                <a:spcBef>
                  <a:spcPct val="0"/>
                </a:spcBef>
              </a:pPr>
              <a:t>8</a:t>
            </a:fld>
            <a:endParaRPr lang="en-US" altLang="en-US" smtClean="0"/>
          </a:p>
        </p:txBody>
      </p:sp>
      <p:sp>
        <p:nvSpPr>
          <p:cNvPr id="5222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Courier New" pitchFamily="49" charset="0"/>
              <a:buNone/>
            </a:pPr>
            <a:endParaRPr lang="en-US" altLang="en-US" sz="1200"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100182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F2FD37-658F-41F9-99B8-2AB9850FA364}" type="slidenum">
              <a:rPr lang="en-US" altLang="en-US" smtClean="0"/>
              <a:pPr eaLnBrk="1" hangingPunct="1">
                <a:spcBef>
                  <a:spcPct val="0"/>
                </a:spcBef>
              </a:pPr>
              <a:t>11</a:t>
            </a:fld>
            <a:endParaRPr lang="en-US" altLang="en-US" smtClean="0"/>
          </a:p>
        </p:txBody>
      </p:sp>
      <p:sp>
        <p:nvSpPr>
          <p:cNvPr id="6246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200" dirty="0" smtClean="0"/>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137196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F2FD37-658F-41F9-99B8-2AB9850FA364}" type="slidenum">
              <a:rPr lang="en-US" altLang="en-US" smtClean="0"/>
              <a:pPr eaLnBrk="1" hangingPunct="1">
                <a:spcBef>
                  <a:spcPct val="0"/>
                </a:spcBef>
              </a:pPr>
              <a:t>12</a:t>
            </a:fld>
            <a:endParaRPr lang="en-US" altLang="en-US" smtClean="0"/>
          </a:p>
        </p:txBody>
      </p:sp>
      <p:sp>
        <p:nvSpPr>
          <p:cNvPr id="6246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#8 said</a:t>
            </a:r>
            <a:r>
              <a:rPr lang="en-US" altLang="en-US" sz="1200" baseline="0" dirty="0" smtClean="0"/>
              <a:t> “</a:t>
            </a:r>
            <a:r>
              <a:rPr lang="en-US" altLang="en-US" sz="1200" b="1" dirty="0" smtClean="0"/>
              <a:t>Recipient assists with the difference between the amount owed and the patient’s responsibility</a:t>
            </a:r>
            <a:r>
              <a:rPr lang="en-US" altLang="en-US" sz="1200" dirty="0" smtClean="0"/>
              <a:t>” </a:t>
            </a:r>
          </a:p>
        </p:txBody>
      </p:sp>
      <p:sp>
        <p:nvSpPr>
          <p:cNvPr id="2" name="Footer Placeholder 1"/>
          <p:cNvSpPr>
            <a:spLocks noGrp="1"/>
          </p:cNvSpPr>
          <p:nvPr>
            <p:ph type="ftr" sz="quarter" idx="10"/>
          </p:nvPr>
        </p:nvSpPr>
        <p:spPr/>
        <p:txBody>
          <a:bodyPr/>
          <a:lstStyle/>
          <a:p>
            <a:pPr>
              <a:defRPr/>
            </a:pPr>
            <a:r>
              <a:rPr lang="en-US" smtClean="0"/>
              <a:t>© HealthHIV 2018</a:t>
            </a:r>
            <a:endParaRPr lang="en-US"/>
          </a:p>
        </p:txBody>
      </p:sp>
    </p:spTree>
    <p:extLst>
      <p:ext uri="{BB962C8B-B14F-4D97-AF65-F5344CB8AC3E}">
        <p14:creationId xmlns:p14="http://schemas.microsoft.com/office/powerpoint/2010/main" val="77034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SLIDE</a:t>
            </a:r>
            <a:endParaRPr lang="en-US" dirty="0"/>
          </a:p>
        </p:txBody>
      </p:sp>
      <p:sp>
        <p:nvSpPr>
          <p:cNvPr id="4" name="Date Placeholder 3"/>
          <p:cNvSpPr>
            <a:spLocks noGrp="1"/>
          </p:cNvSpPr>
          <p:nvPr>
            <p:ph type="dt" idx="10"/>
          </p:nvPr>
        </p:nvSpPr>
        <p:spPr/>
        <p:txBody>
          <a:bodyPr/>
          <a:lstStyle/>
          <a:p>
            <a:pPr>
              <a:defRPr/>
            </a:pPr>
            <a:r>
              <a:rPr lang="en-US" altLang="en-US" smtClean="0"/>
              <a:t>October 1-2, 2018</a:t>
            </a:r>
            <a:endParaRPr lang="en-US" altLang="en-US"/>
          </a:p>
        </p:txBody>
      </p:sp>
      <p:sp>
        <p:nvSpPr>
          <p:cNvPr id="5" name="Footer Placeholder 4"/>
          <p:cNvSpPr>
            <a:spLocks noGrp="1"/>
          </p:cNvSpPr>
          <p:nvPr>
            <p:ph type="ftr" sz="quarter" idx="11"/>
          </p:nvPr>
        </p:nvSpPr>
        <p:spPr/>
        <p:txBody>
          <a:bodyPr/>
          <a:lstStyle/>
          <a:p>
            <a:pPr>
              <a:defRPr/>
            </a:pPr>
            <a:r>
              <a:rPr lang="en-US" smtClean="0"/>
              <a:t>© HealthHIV 2018</a:t>
            </a:r>
            <a:endParaRPr lang="en-US"/>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13</a:t>
            </a:fld>
            <a:endParaRPr lang="en-US" altLang="en-US"/>
          </a:p>
        </p:txBody>
      </p:sp>
    </p:spTree>
    <p:extLst>
      <p:ext uri="{BB962C8B-B14F-4D97-AF65-F5344CB8AC3E}">
        <p14:creationId xmlns:p14="http://schemas.microsoft.com/office/powerpoint/2010/main" val="94795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355770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167770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336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90105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2872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336345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990600"/>
            <a:ext cx="12192000" cy="5867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0"/>
            <a:ext cx="10972800" cy="838200"/>
          </a:xfrm>
          <a:prstGeom prst="rect">
            <a:avLst/>
          </a:prstGeom>
        </p:spPr>
        <p:txBody>
          <a:bodyPr>
            <a:scene3d>
              <a:camera prst="orthographicFront"/>
              <a:lightRig rig="soft" dir="t"/>
            </a:scene3d>
            <a:sp3d prstMaterial="matte">
              <a:bevelB w="38100" h="38100"/>
            </a:sp3d>
          </a:bodyPr>
          <a:lstStyle>
            <a:lvl1pPr>
              <a:defRPr b="0">
                <a:solidFill>
                  <a:srgbClr val="387EBC"/>
                </a:solidFill>
                <a:effectLst/>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066801"/>
            <a:ext cx="11074400" cy="5029199"/>
          </a:xfrm>
          <a:prstGeom prst="rect">
            <a:avLst/>
          </a:prstGeom>
        </p:spPr>
        <p:txBody>
          <a:bodyPr/>
          <a:lstStyle>
            <a:lvl1pPr>
              <a:defRPr>
                <a:latin typeface="Century Gothic"/>
                <a:cs typeface="Century Gothic"/>
              </a:defRPr>
            </a:lvl1pPr>
            <a:lvl2pPr>
              <a:defRPr>
                <a:latin typeface="Century Gothic"/>
                <a:cs typeface="Century Gothic"/>
              </a:defRPr>
            </a:lvl2pPr>
            <a:lvl3pPr marL="1143000" indent="-228600">
              <a:buFont typeface="Courier New"/>
              <a:buChar char="o"/>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HealthHIV - green HIV-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6096001"/>
            <a:ext cx="2235200" cy="637789"/>
          </a:xfrm>
          <a:prstGeom prst="rect">
            <a:avLst/>
          </a:prstGeom>
        </p:spPr>
      </p:pic>
      <p:pic>
        <p:nvPicPr>
          <p:cNvPr id="8" name="Picture 7" descr="Logo Professional Services.jp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6172200"/>
            <a:ext cx="2844800" cy="560522"/>
          </a:xfrm>
          <a:prstGeom prst="rect">
            <a:avLst/>
          </a:prstGeom>
        </p:spPr>
      </p:pic>
    </p:spTree>
    <p:extLst>
      <p:ext uri="{BB962C8B-B14F-4D97-AF65-F5344CB8AC3E}">
        <p14:creationId xmlns:p14="http://schemas.microsoft.com/office/powerpoint/2010/main" val="8817047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990600"/>
            <a:ext cx="12192000" cy="5867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0"/>
            <a:ext cx="10972800" cy="838200"/>
          </a:xfrm>
          <a:prstGeom prst="rect">
            <a:avLst/>
          </a:prstGeom>
        </p:spPr>
        <p:txBody>
          <a:bodyPr>
            <a:scene3d>
              <a:camera prst="orthographicFront"/>
              <a:lightRig rig="soft" dir="t"/>
            </a:scene3d>
            <a:sp3d prstMaterial="matte">
              <a:bevelB w="38100" h="38100"/>
            </a:sp3d>
          </a:bodyPr>
          <a:lstStyle>
            <a:lvl1pPr>
              <a:defRPr b="0">
                <a:solidFill>
                  <a:srgbClr val="387EBC"/>
                </a:solidFill>
                <a:effectLst/>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066801"/>
            <a:ext cx="11074400" cy="5029199"/>
          </a:xfrm>
          <a:prstGeom prst="rect">
            <a:avLst/>
          </a:prstGeom>
        </p:spPr>
        <p:txBody>
          <a:bodyPr/>
          <a:lstStyle>
            <a:lvl1pPr>
              <a:defRPr>
                <a:latin typeface="Century Gothic"/>
                <a:cs typeface="Century Gothic"/>
              </a:defRPr>
            </a:lvl1pPr>
            <a:lvl2pPr>
              <a:defRPr>
                <a:latin typeface="Century Gothic"/>
                <a:cs typeface="Century Gothic"/>
              </a:defRPr>
            </a:lvl2pPr>
            <a:lvl3pPr marL="1143000" indent="-228600">
              <a:buFont typeface="Courier New"/>
              <a:buChar char="o"/>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HealthHIV - green HIV-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6096001"/>
            <a:ext cx="2235200" cy="637789"/>
          </a:xfrm>
          <a:prstGeom prst="rect">
            <a:avLst/>
          </a:prstGeom>
        </p:spPr>
      </p:pic>
      <p:pic>
        <p:nvPicPr>
          <p:cNvPr id="8" name="Picture 7" descr="Logo Professional Services.jp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6172200"/>
            <a:ext cx="2844800" cy="560522"/>
          </a:xfrm>
          <a:prstGeom prst="rect">
            <a:avLst/>
          </a:prstGeom>
        </p:spPr>
      </p:pic>
    </p:spTree>
    <p:extLst>
      <p:ext uri="{BB962C8B-B14F-4D97-AF65-F5344CB8AC3E}">
        <p14:creationId xmlns:p14="http://schemas.microsoft.com/office/powerpoint/2010/main" val="30172261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5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8752931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234397"/>
            <a:ext cx="11153776" cy="829193"/>
          </a:xfrm>
        </p:spPr>
        <p:txBody>
          <a:bodyPr>
            <a:noAutofit/>
          </a:bodyPr>
          <a:lstStyle/>
          <a:p>
            <a:r>
              <a:rPr lang="en-US" sz="3200" dirty="0"/>
              <a:t>PCN 13-02 - Clarifications on Ryan White Program Client Eligibility Determinations and Recertification Requirements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34426133"/>
              </p:ext>
            </p:extLst>
          </p:nvPr>
        </p:nvGraphicFramePr>
        <p:xfrm>
          <a:off x="200024" y="1295400"/>
          <a:ext cx="11808619" cy="4724400"/>
        </p:xfrm>
        <a:graphic>
          <a:graphicData uri="http://schemas.openxmlformats.org/drawingml/2006/table">
            <a:tbl>
              <a:tblPr firstRow="1" bandRow="1">
                <a:tableStyleId>{5C22544A-7EE6-4342-B048-85BDC9FD1C3A}</a:tableStyleId>
              </a:tblPr>
              <a:tblGrid>
                <a:gridCol w="2299023">
                  <a:extLst>
                    <a:ext uri="{9D8B030D-6E8A-4147-A177-3AD203B41FA5}">
                      <a16:colId xmlns:a16="http://schemas.microsoft.com/office/drawing/2014/main" val="1275728234"/>
                    </a:ext>
                  </a:extLst>
                </a:gridCol>
                <a:gridCol w="4151784">
                  <a:extLst>
                    <a:ext uri="{9D8B030D-6E8A-4147-A177-3AD203B41FA5}">
                      <a16:colId xmlns:a16="http://schemas.microsoft.com/office/drawing/2014/main" val="1345055598"/>
                    </a:ext>
                  </a:extLst>
                </a:gridCol>
                <a:gridCol w="5357812">
                  <a:extLst>
                    <a:ext uri="{9D8B030D-6E8A-4147-A177-3AD203B41FA5}">
                      <a16:colId xmlns:a16="http://schemas.microsoft.com/office/drawing/2014/main" val="489054937"/>
                    </a:ext>
                  </a:extLst>
                </a:gridCol>
              </a:tblGrid>
              <a:tr h="370840">
                <a:tc>
                  <a:txBody>
                    <a:bodyPr/>
                    <a:lstStyle/>
                    <a:p>
                      <a:endParaRPr lang="en-US" sz="2000" dirty="0"/>
                    </a:p>
                  </a:txBody>
                  <a:tcPr/>
                </a:tc>
                <a:tc>
                  <a:txBody>
                    <a:bodyPr/>
                    <a:lstStyle/>
                    <a:p>
                      <a:r>
                        <a:rPr lang="en-US" sz="2400" dirty="0" smtClean="0"/>
                        <a:t>Initial Eligibility Determination &amp; Once a Year/12 Month Period Recertification </a:t>
                      </a:r>
                      <a:endParaRPr lang="en-US" sz="2400" dirty="0"/>
                    </a:p>
                  </a:txBody>
                  <a:tcPr/>
                </a:tc>
                <a:tc>
                  <a:txBody>
                    <a:bodyPr/>
                    <a:lstStyle/>
                    <a:p>
                      <a:r>
                        <a:rPr lang="en-US" sz="2400" dirty="0" smtClean="0"/>
                        <a:t>Recertification (minimum of every six months) </a:t>
                      </a:r>
                      <a:endParaRPr lang="en-US" sz="2400" dirty="0"/>
                    </a:p>
                  </a:txBody>
                  <a:tcPr/>
                </a:tc>
                <a:extLst>
                  <a:ext uri="{0D108BD9-81ED-4DB2-BD59-A6C34878D82A}">
                    <a16:rowId xmlns:a16="http://schemas.microsoft.com/office/drawing/2014/main" val="1651055737"/>
                  </a:ext>
                </a:extLst>
              </a:tr>
              <a:tr h="370840">
                <a:tc>
                  <a:txBody>
                    <a:bodyPr/>
                    <a:lstStyle/>
                    <a:p>
                      <a:r>
                        <a:rPr lang="en-US" sz="2200" dirty="0" smtClean="0"/>
                        <a:t>Residency</a:t>
                      </a:r>
                      <a:endParaRPr lang="en-US" sz="2200" dirty="0"/>
                    </a:p>
                  </a:txBody>
                  <a:tcPr/>
                </a:tc>
                <a:tc>
                  <a:txBody>
                    <a:bodyPr/>
                    <a:lstStyle/>
                    <a:p>
                      <a:r>
                        <a:rPr lang="en-US" sz="2200" dirty="0" smtClean="0"/>
                        <a:t>Documentation Required</a:t>
                      </a:r>
                      <a:endParaRPr lang="en-US" sz="2200" dirty="0"/>
                    </a:p>
                  </a:txBody>
                  <a:tcPr/>
                </a:tc>
                <a:tc>
                  <a:txBody>
                    <a:bodyPr/>
                    <a:lstStyle/>
                    <a:p>
                      <a:pPr marL="342900" indent="-342900">
                        <a:buFont typeface="Arial" panose="020B0604020202020204" pitchFamily="34" charset="0"/>
                        <a:buChar char="•"/>
                      </a:pPr>
                      <a:r>
                        <a:rPr lang="en-US" sz="2200" dirty="0" smtClean="0"/>
                        <a:t>Grantee may choose to require a full application and associated documentation </a:t>
                      </a:r>
                    </a:p>
                    <a:p>
                      <a:pPr marL="342900" indent="-342900">
                        <a:buFont typeface="Arial" panose="020B0604020202020204" pitchFamily="34" charset="0"/>
                        <a:buChar char="•"/>
                      </a:pPr>
                      <a:r>
                        <a:rPr lang="en-US" sz="2200" dirty="0" smtClean="0"/>
                        <a:t>Self-attestation of no change </a:t>
                      </a:r>
                    </a:p>
                    <a:p>
                      <a:pPr marL="342900" indent="-342900">
                        <a:buFont typeface="Arial" panose="020B0604020202020204" pitchFamily="34" charset="0"/>
                        <a:buChar char="•"/>
                      </a:pPr>
                      <a:r>
                        <a:rPr lang="en-US" sz="2200" dirty="0" smtClean="0"/>
                        <a:t>Self-attestation of change - grantee must require documentation </a:t>
                      </a:r>
                      <a:endParaRPr lang="en-US" sz="2200" dirty="0"/>
                    </a:p>
                  </a:txBody>
                  <a:tcPr/>
                </a:tc>
                <a:extLst>
                  <a:ext uri="{0D108BD9-81ED-4DB2-BD59-A6C34878D82A}">
                    <a16:rowId xmlns:a16="http://schemas.microsoft.com/office/drawing/2014/main" val="1390582413"/>
                  </a:ext>
                </a:extLst>
              </a:tr>
              <a:tr h="370840">
                <a:tc>
                  <a:txBody>
                    <a:bodyPr/>
                    <a:lstStyle/>
                    <a:p>
                      <a:r>
                        <a:rPr lang="en-US" sz="2200" dirty="0" smtClean="0"/>
                        <a:t>Insurance Status</a:t>
                      </a:r>
                      <a:endParaRPr lang="en-US" sz="2200" dirty="0"/>
                    </a:p>
                  </a:txBody>
                  <a:tcPr/>
                </a:tc>
                <a:tc>
                  <a:txBody>
                    <a:bodyPr/>
                    <a:lstStyle/>
                    <a:p>
                      <a:r>
                        <a:rPr lang="en-US" sz="2200" dirty="0" smtClean="0"/>
                        <a:t>Grantee must verify if</a:t>
                      </a:r>
                      <a:r>
                        <a:rPr lang="en-US" sz="2200" baseline="0" dirty="0" smtClean="0"/>
                        <a:t> the applicant is enrolled in other health coverage and document status in client file</a:t>
                      </a:r>
                      <a:endParaRPr lang="en-US" sz="2200" dirty="0"/>
                    </a:p>
                  </a:txBody>
                  <a:tcPr/>
                </a:tc>
                <a:tc>
                  <a:txBody>
                    <a:bodyPr/>
                    <a:lstStyle/>
                    <a:p>
                      <a:pPr marL="342900" indent="-342900">
                        <a:buFont typeface="Arial" panose="020B0604020202020204" pitchFamily="34" charset="0"/>
                        <a:buChar char="•"/>
                      </a:pPr>
                      <a:r>
                        <a:rPr lang="en-US" sz="2200" dirty="0" smtClean="0"/>
                        <a:t>Grantee must verify if the applicant is enrolled in other health coverage</a:t>
                      </a:r>
                    </a:p>
                    <a:p>
                      <a:pPr marL="342900" indent="-342900">
                        <a:buFont typeface="Arial" panose="020B0604020202020204" pitchFamily="34" charset="0"/>
                        <a:buChar char="•"/>
                      </a:pPr>
                      <a:r>
                        <a:rPr lang="en-US" sz="2200" dirty="0" smtClean="0"/>
                        <a:t>Self-attestation of no change </a:t>
                      </a:r>
                    </a:p>
                    <a:p>
                      <a:pPr marL="342900" indent="-342900">
                        <a:buFont typeface="Arial" panose="020B0604020202020204" pitchFamily="34" charset="0"/>
                        <a:buChar char="•"/>
                      </a:pPr>
                      <a:r>
                        <a:rPr lang="en-US" sz="2200" dirty="0" smtClean="0"/>
                        <a:t>Self-attestation of change - grantee must require documentation </a:t>
                      </a:r>
                      <a:endParaRPr lang="en-US" sz="2200" dirty="0"/>
                    </a:p>
                  </a:txBody>
                  <a:tcPr/>
                </a:tc>
                <a:extLst>
                  <a:ext uri="{0D108BD9-81ED-4DB2-BD59-A6C34878D82A}">
                    <a16:rowId xmlns:a16="http://schemas.microsoft.com/office/drawing/2014/main" val="3678763603"/>
                  </a:ext>
                </a:extLst>
              </a:tr>
            </a:tbl>
          </a:graphicData>
        </a:graphic>
      </p:graphicFrame>
    </p:spTree>
    <p:extLst>
      <p:ext uri="{BB962C8B-B14F-4D97-AF65-F5344CB8AC3E}">
        <p14:creationId xmlns:p14="http://schemas.microsoft.com/office/powerpoint/2010/main" val="428863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250031" y="234397"/>
            <a:ext cx="11103769" cy="829193"/>
          </a:xfrm>
        </p:spPr>
        <p:txBody>
          <a:bodyPr>
            <a:normAutofit/>
          </a:bodyPr>
          <a:lstStyle/>
          <a:p>
            <a:pPr eaLnBrk="1" hangingPunct="1"/>
            <a:r>
              <a:rPr lang="en-US" altLang="en-US" sz="4000" baseline="30000" dirty="0"/>
              <a:t> </a:t>
            </a:r>
            <a:r>
              <a:rPr lang="en-US" altLang="en-US" sz="4000" dirty="0"/>
              <a:t> Example Ryan White Enrollment Process</a:t>
            </a:r>
            <a:endParaRPr lang="en-US" altLang="en-US" sz="4000" baseline="30000" dirty="0"/>
          </a:p>
        </p:txBody>
      </p:sp>
      <p:sp>
        <p:nvSpPr>
          <p:cNvPr id="2" name="Content Placeholder 1"/>
          <p:cNvSpPr>
            <a:spLocks noGrp="1"/>
          </p:cNvSpPr>
          <p:nvPr>
            <p:ph sz="half" idx="10"/>
          </p:nvPr>
        </p:nvSpPr>
        <p:spPr>
          <a:xfrm>
            <a:off x="150019" y="1007270"/>
            <a:ext cx="11858625" cy="4638156"/>
          </a:xfrm>
        </p:spPr>
        <p:txBody>
          <a:bodyPr>
            <a:noAutofit/>
          </a:bodyPr>
          <a:lstStyle/>
          <a:p>
            <a:pPr marL="514350" indent="-514350">
              <a:buFont typeface="+mj-lt"/>
              <a:buAutoNum type="arabicPeriod"/>
            </a:pPr>
            <a:r>
              <a:rPr lang="en-US" altLang="en-US" sz="2800" dirty="0"/>
              <a:t>Patient </a:t>
            </a:r>
            <a:r>
              <a:rPr lang="en-US" altLang="en-US" sz="2800" dirty="0" smtClean="0"/>
              <a:t>completes enrollment paperwork</a:t>
            </a:r>
          </a:p>
          <a:p>
            <a:pPr marL="514350" indent="-514350">
              <a:buFont typeface="+mj-lt"/>
              <a:buAutoNum type="arabicPeriod"/>
            </a:pPr>
            <a:r>
              <a:rPr lang="en-US" altLang="en-US" sz="2800" dirty="0"/>
              <a:t>Patient provides income and residency </a:t>
            </a:r>
            <a:r>
              <a:rPr lang="en-US" altLang="en-US" sz="2800" dirty="0" smtClean="0"/>
              <a:t>information</a:t>
            </a:r>
            <a:endParaRPr lang="en-US" altLang="en-US" sz="2800" dirty="0"/>
          </a:p>
          <a:p>
            <a:pPr marL="514350" indent="-514350">
              <a:buFont typeface="+mj-lt"/>
              <a:buAutoNum type="arabicPeriod"/>
            </a:pPr>
            <a:r>
              <a:rPr lang="en-US" altLang="en-US" sz="2800" dirty="0"/>
              <a:t>Patient is assessed and enrolled in Medicaid/Marketplace insurance as </a:t>
            </a:r>
            <a:r>
              <a:rPr lang="en-US" altLang="en-US" sz="2800" dirty="0" smtClean="0"/>
              <a:t>eligible</a:t>
            </a:r>
          </a:p>
          <a:p>
            <a:pPr marL="514350" indent="-514350">
              <a:buFont typeface="+mj-lt"/>
              <a:buAutoNum type="arabicPeriod"/>
            </a:pPr>
            <a:r>
              <a:rPr lang="en-US" altLang="en-US" sz="2800" dirty="0" smtClean="0"/>
              <a:t>Patient </a:t>
            </a:r>
            <a:r>
              <a:rPr lang="en-US" altLang="en-US" sz="2800" dirty="0"/>
              <a:t>is assigned a level/cap on charges based on income provided</a:t>
            </a:r>
          </a:p>
          <a:p>
            <a:pPr marL="514350" indent="-514350">
              <a:buFont typeface="+mj-lt"/>
              <a:buAutoNum type="arabicPeriod"/>
            </a:pPr>
            <a:r>
              <a:rPr lang="en-US" altLang="en-US" sz="2800" dirty="0"/>
              <a:t>Insurance information and schedule of charges placement information is entered into billing system</a:t>
            </a:r>
          </a:p>
          <a:p>
            <a:pPr marL="514350" indent="-514350">
              <a:buFont typeface="+mj-lt"/>
              <a:buAutoNum type="arabicPeriod"/>
            </a:pPr>
            <a:r>
              <a:rPr lang="en-US" altLang="en-US" sz="2800" dirty="0"/>
              <a:t>All charges are billed to insurance initially (as applicable) </a:t>
            </a:r>
          </a:p>
          <a:p>
            <a:pPr marL="514350" indent="-514350">
              <a:buFont typeface="+mj-lt"/>
              <a:buAutoNum type="arabicPeriod"/>
            </a:pPr>
            <a:r>
              <a:rPr lang="en-US" altLang="en-US" sz="2800" dirty="0" smtClean="0"/>
              <a:t>Discounted schedule </a:t>
            </a:r>
            <a:r>
              <a:rPr lang="en-US" altLang="en-US" sz="2800" dirty="0"/>
              <a:t>of charges is applied on amount owed by patient after insurance has assisted (if applicable)</a:t>
            </a:r>
          </a:p>
          <a:p>
            <a:endParaRPr lang="en-US" sz="2800" dirty="0"/>
          </a:p>
        </p:txBody>
      </p:sp>
    </p:spTree>
    <p:extLst>
      <p:ext uri="{BB962C8B-B14F-4D97-AF65-F5344CB8AC3E}">
        <p14:creationId xmlns:p14="http://schemas.microsoft.com/office/powerpoint/2010/main" val="12267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35731" y="234397"/>
            <a:ext cx="11218069" cy="829193"/>
          </a:xfrm>
        </p:spPr>
        <p:txBody>
          <a:bodyPr/>
          <a:lstStyle/>
          <a:p>
            <a:pPr eaLnBrk="1" hangingPunct="1"/>
            <a:r>
              <a:rPr lang="en-US" altLang="en-US" sz="3200" baseline="30000" dirty="0"/>
              <a:t> </a:t>
            </a:r>
            <a:r>
              <a:rPr lang="en-US" altLang="en-US" sz="3200" dirty="0"/>
              <a:t> Example Ryan White Enrollment Process</a:t>
            </a:r>
            <a:endParaRPr lang="en-US" altLang="en-US" sz="3200" baseline="30000" dirty="0"/>
          </a:p>
        </p:txBody>
      </p:sp>
      <p:sp>
        <p:nvSpPr>
          <p:cNvPr id="2" name="Content Placeholder 1"/>
          <p:cNvSpPr>
            <a:spLocks noGrp="1"/>
          </p:cNvSpPr>
          <p:nvPr>
            <p:ph sz="half" idx="10"/>
          </p:nvPr>
        </p:nvSpPr>
        <p:spPr>
          <a:xfrm>
            <a:off x="292894" y="1196982"/>
            <a:ext cx="11665744" cy="4448443"/>
          </a:xfrm>
        </p:spPr>
        <p:txBody>
          <a:bodyPr>
            <a:normAutofit/>
          </a:bodyPr>
          <a:lstStyle/>
          <a:p>
            <a:pPr marL="514350" indent="-514350">
              <a:buFont typeface="+mj-lt"/>
              <a:buAutoNum type="arabicPeriod" startAt="8"/>
            </a:pPr>
            <a:r>
              <a:rPr lang="en-US" altLang="en-US" sz="2800" dirty="0"/>
              <a:t>Patient is billed for amount owed based on the schedule of charges</a:t>
            </a:r>
          </a:p>
          <a:p>
            <a:pPr marL="514350" indent="-514350">
              <a:buFont typeface="+mj-lt"/>
              <a:buAutoNum type="arabicPeriod" startAt="8"/>
            </a:pPr>
            <a:r>
              <a:rPr lang="en-US" altLang="en-US" sz="2800" dirty="0" smtClean="0"/>
              <a:t>Patient </a:t>
            </a:r>
            <a:r>
              <a:rPr lang="en-US" altLang="en-US" sz="2800" dirty="0"/>
              <a:t>charge is applied to patient’s cap on out of pocket charges</a:t>
            </a:r>
          </a:p>
          <a:p>
            <a:pPr marL="514350" indent="-514350">
              <a:buFont typeface="+mj-lt"/>
              <a:buAutoNum type="arabicPeriod" startAt="8"/>
            </a:pPr>
            <a:r>
              <a:rPr lang="en-US" altLang="en-US" sz="2800" dirty="0"/>
              <a:t>Program should check in with patient at a maximum of 6 months after enrollment to ensure nothing (insurance eligibility/income) has changed via self-attestation or documentation; patient recertifies</a:t>
            </a:r>
          </a:p>
          <a:p>
            <a:pPr marL="514350" indent="-514350">
              <a:buFont typeface="+mj-lt"/>
              <a:buAutoNum type="arabicPeriod" startAt="8"/>
            </a:pPr>
            <a:r>
              <a:rPr lang="en-US" altLang="en-US" sz="2800" dirty="0"/>
              <a:t>Income from insurance/patient payment (if applicable) is applied to program income and reinvested back into the </a:t>
            </a:r>
            <a:r>
              <a:rPr lang="en-US" sz="2800" dirty="0"/>
              <a:t>Ryan White </a:t>
            </a:r>
            <a:r>
              <a:rPr lang="en-US" altLang="en-US" sz="2800" dirty="0"/>
              <a:t>program</a:t>
            </a:r>
          </a:p>
          <a:p>
            <a:endParaRPr lang="en-US" sz="2800" dirty="0"/>
          </a:p>
        </p:txBody>
      </p:sp>
    </p:spTree>
    <p:extLst>
      <p:ext uri="{BB962C8B-B14F-4D97-AF65-F5344CB8AC3E}">
        <p14:creationId xmlns:p14="http://schemas.microsoft.com/office/powerpoint/2010/main" val="148362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altLang="en-US" sz="4000" dirty="0"/>
              <a:t>Sliding Fee Scale/Discount </a:t>
            </a:r>
            <a:r>
              <a:rPr lang="en-US" altLang="en-US" sz="4000" dirty="0" smtClean="0"/>
              <a:t>Schedule of Charges</a:t>
            </a:r>
            <a:endParaRPr lang="en-US" altLang="en-US" sz="3200" baseline="30000" dirty="0"/>
          </a:p>
        </p:txBody>
      </p:sp>
      <p:graphicFrame>
        <p:nvGraphicFramePr>
          <p:cNvPr id="4" name="Diagram 3" descr="We will now move to the second portion of the presentation and discuss ways RWHAP can establish Schedule of Charges for their programs and the Ryan White legislative requirements to do this process effectively while monitoring RWHAP enrollment. " title="Sliding Fee Scale/ Discount Schedule of Charges "/>
          <p:cNvGraphicFramePr/>
          <p:nvPr>
            <p:extLst>
              <p:ext uri="{D42A27DB-BD31-4B8C-83A1-F6EECF244321}">
                <p14:modId xmlns:p14="http://schemas.microsoft.com/office/powerpoint/2010/main" val="2369587856"/>
              </p:ext>
            </p:extLst>
          </p:nvPr>
        </p:nvGraphicFramePr>
        <p:xfrm>
          <a:off x="2971800" y="1143000"/>
          <a:ext cx="6553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50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 y="234397"/>
            <a:ext cx="11189494" cy="829193"/>
          </a:xfrm>
        </p:spPr>
        <p:txBody>
          <a:bodyPr>
            <a:normAutofit fontScale="90000"/>
          </a:bodyPr>
          <a:lstStyle/>
          <a:p>
            <a:r>
              <a:rPr lang="en-US" dirty="0" smtClean="0"/>
              <a:t>Important Definitions</a:t>
            </a:r>
            <a:endParaRPr lang="en-US" dirty="0"/>
          </a:p>
        </p:txBody>
      </p:sp>
      <p:sp>
        <p:nvSpPr>
          <p:cNvPr id="4" name="Content Placeholder 3"/>
          <p:cNvSpPr>
            <a:spLocks noGrp="1"/>
          </p:cNvSpPr>
          <p:nvPr>
            <p:ph sz="half" idx="10"/>
          </p:nvPr>
        </p:nvSpPr>
        <p:spPr>
          <a:xfrm>
            <a:off x="164306" y="1196982"/>
            <a:ext cx="11189494" cy="4448443"/>
          </a:xfrm>
        </p:spPr>
        <p:txBody>
          <a:bodyPr/>
          <a:lstStyle/>
          <a:p>
            <a:r>
              <a:rPr lang="en-US" sz="2800" b="1" dirty="0"/>
              <a:t>Schedule of fees</a:t>
            </a:r>
            <a:r>
              <a:rPr lang="en-US" sz="2800" dirty="0"/>
              <a:t>: complete listing of Ryan White billable services and their associated fees</a:t>
            </a:r>
            <a:endParaRPr lang="en-US" sz="2800" b="1" dirty="0"/>
          </a:p>
          <a:p>
            <a:r>
              <a:rPr lang="en-US" sz="2800" b="1" dirty="0"/>
              <a:t>Schedule of charges</a:t>
            </a:r>
            <a:r>
              <a:rPr lang="en-US" sz="2800" dirty="0"/>
              <a:t>: a listing of reduced fees for services based on ability to pay. A schedule of charges may take the form of a sliding fee scale, discount on charges or a nominal fee </a:t>
            </a:r>
          </a:p>
          <a:p>
            <a:r>
              <a:rPr lang="en-US" sz="2800" b="1" dirty="0"/>
              <a:t>Nominal fee</a:t>
            </a:r>
            <a:r>
              <a:rPr lang="en-US" sz="2800" dirty="0"/>
              <a:t>: a type of charge that is a fixed/flat fee greater than zero for the provision of a Ryan White service</a:t>
            </a:r>
          </a:p>
          <a:p>
            <a:r>
              <a:rPr lang="en-US" sz="2800" b="1" dirty="0"/>
              <a:t>Discount on charges</a:t>
            </a:r>
            <a:r>
              <a:rPr lang="en-US" sz="2800" dirty="0"/>
              <a:t>: a type of charge that is a percentage of the full fee per the schedule</a:t>
            </a:r>
          </a:p>
          <a:p>
            <a:endParaRPr lang="en-US" dirty="0"/>
          </a:p>
        </p:txBody>
      </p:sp>
    </p:spTree>
    <p:extLst>
      <p:ext uri="{BB962C8B-B14F-4D97-AF65-F5344CB8AC3E}">
        <p14:creationId xmlns:p14="http://schemas.microsoft.com/office/powerpoint/2010/main" val="166277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221456" y="234397"/>
            <a:ext cx="11132344" cy="829193"/>
          </a:xfrm>
        </p:spPr>
        <p:txBody>
          <a:bodyPr rtlCol="0">
            <a:noAutofit/>
          </a:bodyPr>
          <a:lstStyle/>
          <a:p>
            <a:pPr>
              <a:defRPr/>
            </a:pPr>
            <a:r>
              <a:rPr lang="en-US" altLang="en-US" sz="4000" baseline="30000" dirty="0"/>
              <a:t> </a:t>
            </a:r>
            <a:r>
              <a:rPr lang="en-US" altLang="en-US" sz="4000" dirty="0"/>
              <a:t>RWHAP Expectations: Schedule of Charges</a:t>
            </a:r>
            <a:endParaRPr lang="en-US" altLang="en-US" sz="4000" baseline="30000" dirty="0"/>
          </a:p>
        </p:txBody>
      </p:sp>
      <p:sp>
        <p:nvSpPr>
          <p:cNvPr id="2" name="Content Placeholder 1"/>
          <p:cNvSpPr>
            <a:spLocks noGrp="1"/>
          </p:cNvSpPr>
          <p:nvPr>
            <p:ph sz="half" idx="10"/>
          </p:nvPr>
        </p:nvSpPr>
        <p:spPr/>
        <p:txBody>
          <a:bodyPr/>
          <a:lstStyle/>
          <a:p>
            <a:pPr marL="571500" indent="-571500">
              <a:buFont typeface="Arial" panose="020B0604020202020204" pitchFamily="34" charset="0"/>
              <a:buChar char="•"/>
            </a:pPr>
            <a:r>
              <a:rPr lang="en-US" altLang="en-US" sz="3600" dirty="0"/>
              <a:t>Each program is responsible for creating its own schedule of charges in accordance with </a:t>
            </a:r>
            <a:r>
              <a:rPr lang="en-US" sz="3600" dirty="0"/>
              <a:t>Ryan White </a:t>
            </a:r>
            <a:r>
              <a:rPr lang="en-US" altLang="en-US" sz="3600" dirty="0"/>
              <a:t>statutory requirements</a:t>
            </a:r>
          </a:p>
          <a:p>
            <a:pPr marL="571500" indent="-571500">
              <a:buFont typeface="Arial" panose="020B0604020202020204" pitchFamily="34" charset="0"/>
              <a:buChar char="•"/>
            </a:pPr>
            <a:r>
              <a:rPr lang="en-US" altLang="en-US" sz="3600" dirty="0"/>
              <a:t>Federal Poverty Guidelines are updated each year in late winter and are available on the HHS website</a:t>
            </a:r>
          </a:p>
          <a:p>
            <a:endParaRPr lang="en-US" altLang="en-US" dirty="0"/>
          </a:p>
          <a:p>
            <a:endParaRPr lang="en-US" altLang="en-US" dirty="0"/>
          </a:p>
          <a:p>
            <a:r>
              <a:rPr lang="en-US" altLang="en-US" sz="1800" dirty="0"/>
              <a:t>https://aspe.hhs.gov/poverty-guidelines</a:t>
            </a:r>
          </a:p>
          <a:p>
            <a:endParaRPr lang="en-US" dirty="0"/>
          </a:p>
        </p:txBody>
      </p:sp>
    </p:spTree>
    <p:extLst>
      <p:ext uri="{BB962C8B-B14F-4D97-AF65-F5344CB8AC3E}">
        <p14:creationId xmlns:p14="http://schemas.microsoft.com/office/powerpoint/2010/main" val="423288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34397"/>
            <a:ext cx="11082337" cy="829193"/>
          </a:xfrm>
        </p:spPr>
        <p:txBody>
          <a:bodyPr>
            <a:normAutofit fontScale="90000"/>
          </a:bodyPr>
          <a:lstStyle/>
          <a:p>
            <a:r>
              <a:rPr lang="en-US" dirty="0" smtClean="0"/>
              <a:t>Income Calculations</a:t>
            </a:r>
            <a:endParaRPr lang="en-US" dirty="0"/>
          </a:p>
        </p:txBody>
      </p:sp>
      <p:sp>
        <p:nvSpPr>
          <p:cNvPr id="4" name="Content Placeholder 3"/>
          <p:cNvSpPr>
            <a:spLocks noGrp="1"/>
          </p:cNvSpPr>
          <p:nvPr>
            <p:ph sz="half" idx="10"/>
          </p:nvPr>
        </p:nvSpPr>
        <p:spPr>
          <a:xfrm>
            <a:off x="271463" y="1196982"/>
            <a:ext cx="11082337" cy="4448443"/>
          </a:xfrm>
        </p:spPr>
        <p:txBody>
          <a:bodyPr>
            <a:normAutofit/>
          </a:bodyPr>
          <a:lstStyle/>
          <a:p>
            <a:r>
              <a:rPr lang="en-US" sz="3600" dirty="0"/>
              <a:t>Ryan White eligibility and schedule of charges both require proof of income; however</a:t>
            </a:r>
          </a:p>
          <a:p>
            <a:pPr lvl="1">
              <a:buFont typeface="Arial"/>
              <a:buChar char="•"/>
            </a:pPr>
            <a:r>
              <a:rPr lang="en-US" sz="3600" dirty="0"/>
              <a:t>Ryan White program eligibility </a:t>
            </a:r>
            <a:r>
              <a:rPr lang="en-US" sz="3600" dirty="0" smtClean="0"/>
              <a:t>can be </a:t>
            </a:r>
            <a:r>
              <a:rPr lang="en-US" sz="3600" dirty="0"/>
              <a:t>based on </a:t>
            </a:r>
            <a:r>
              <a:rPr lang="en-US" sz="3600" b="1" i="1" dirty="0"/>
              <a:t>household</a:t>
            </a:r>
            <a:r>
              <a:rPr lang="en-US" sz="3600" dirty="0"/>
              <a:t> income</a:t>
            </a:r>
          </a:p>
          <a:p>
            <a:pPr lvl="1">
              <a:buFont typeface="Arial"/>
              <a:buChar char="•"/>
            </a:pPr>
            <a:r>
              <a:rPr lang="en-US" sz="3600" dirty="0"/>
              <a:t>Schedule of charges </a:t>
            </a:r>
            <a:r>
              <a:rPr lang="en-US" sz="3600" dirty="0" smtClean="0"/>
              <a:t>and cap on charges is </a:t>
            </a:r>
            <a:r>
              <a:rPr lang="en-US" sz="3600" dirty="0"/>
              <a:t>based in </a:t>
            </a:r>
            <a:r>
              <a:rPr lang="en-US" sz="3600" b="1" i="1" dirty="0"/>
              <a:t>individual</a:t>
            </a:r>
            <a:r>
              <a:rPr lang="en-US" sz="3600" dirty="0"/>
              <a:t> income</a:t>
            </a:r>
          </a:p>
          <a:p>
            <a:endParaRPr lang="en-US" sz="3200" dirty="0"/>
          </a:p>
        </p:txBody>
      </p:sp>
    </p:spTree>
    <p:extLst>
      <p:ext uri="{BB962C8B-B14F-4D97-AF65-F5344CB8AC3E}">
        <p14:creationId xmlns:p14="http://schemas.microsoft.com/office/powerpoint/2010/main" val="255583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78594" y="234397"/>
            <a:ext cx="11175206" cy="829193"/>
          </a:xfrm>
        </p:spPr>
        <p:txBody>
          <a:bodyPr rtlCol="0">
            <a:noAutofit/>
          </a:bodyPr>
          <a:lstStyle/>
          <a:p>
            <a:pPr>
              <a:defRPr/>
            </a:pPr>
            <a:r>
              <a:rPr lang="en-US" sz="4000" dirty="0"/>
              <a:t>Ryan White </a:t>
            </a:r>
            <a:r>
              <a:rPr lang="en-US" altLang="en-US" sz="4000" dirty="0"/>
              <a:t>Legislation: Patient Charges for Services</a:t>
            </a:r>
            <a:endParaRPr lang="en-US" altLang="en-US" sz="4000" baseline="30000" dirty="0"/>
          </a:p>
        </p:txBody>
      </p:sp>
      <p:sp>
        <p:nvSpPr>
          <p:cNvPr id="3" name="Content Placeholder 2"/>
          <p:cNvSpPr>
            <a:spLocks noGrp="1"/>
          </p:cNvSpPr>
          <p:nvPr>
            <p:ph sz="half" idx="10"/>
          </p:nvPr>
        </p:nvSpPr>
        <p:spPr>
          <a:xfrm>
            <a:off x="178594" y="1196982"/>
            <a:ext cx="11175206" cy="4448443"/>
          </a:xfrm>
        </p:spPr>
        <p:txBody>
          <a:bodyPr>
            <a:normAutofit/>
          </a:bodyPr>
          <a:lstStyle/>
          <a:p>
            <a:r>
              <a:rPr lang="en-US" sz="3200" dirty="0"/>
              <a:t>Ryan White </a:t>
            </a:r>
            <a:r>
              <a:rPr lang="en-US" altLang="en-US" sz="3200" dirty="0"/>
              <a:t>legislation mandates that the provider:</a:t>
            </a:r>
          </a:p>
          <a:p>
            <a:pPr lvl="1"/>
            <a:r>
              <a:rPr lang="en-US" altLang="en-US" sz="3200" dirty="0"/>
              <a:t>Will not impose a charge on individuals with incomes at or below 100% of the federal poverty level (FPL) for the provision of Ryan White services</a:t>
            </a:r>
          </a:p>
          <a:p>
            <a:pPr lvl="1"/>
            <a:r>
              <a:rPr lang="en-US" altLang="en-US" sz="3200" dirty="0"/>
              <a:t>Will impose a charge on individuals with incomes above 100% FPL for the provision of Ryan White services according to a schedule of charges that is made available to the public</a:t>
            </a:r>
          </a:p>
          <a:p>
            <a:endParaRPr lang="en-US" sz="3200" dirty="0"/>
          </a:p>
        </p:txBody>
      </p:sp>
      <p:sp>
        <p:nvSpPr>
          <p:cNvPr id="2" name="TextBox 1"/>
          <p:cNvSpPr txBox="1"/>
          <p:nvPr/>
        </p:nvSpPr>
        <p:spPr>
          <a:xfrm>
            <a:off x="1828800" y="5562600"/>
            <a:ext cx="5410200" cy="677108"/>
          </a:xfrm>
          <a:prstGeom prst="rect">
            <a:avLst/>
          </a:prstGeom>
          <a:noFill/>
        </p:spPr>
        <p:txBody>
          <a:bodyPr wrap="square" rtlCol="0">
            <a:spAutoFit/>
          </a:bodyPr>
          <a:lstStyle/>
          <a:p>
            <a:endParaRPr lang="en-US" sz="2000" dirty="0">
              <a:solidFill>
                <a:srgbClr val="000000"/>
              </a:solidFill>
              <a:latin typeface="Century Gothic"/>
              <a:cs typeface="Century Gothic"/>
            </a:endParaRPr>
          </a:p>
          <a:p>
            <a:r>
              <a:rPr lang="en-US" dirty="0">
                <a:solidFill>
                  <a:srgbClr val="000000"/>
                </a:solidFill>
                <a:latin typeface="Century Gothic"/>
                <a:cs typeface="Century Gothic"/>
              </a:rPr>
              <a:t>Public Health Service Act Sec. 2605(e)</a:t>
            </a:r>
          </a:p>
        </p:txBody>
      </p:sp>
    </p:spTree>
    <p:extLst>
      <p:ext uri="{BB962C8B-B14F-4D97-AF65-F5344CB8AC3E}">
        <p14:creationId xmlns:p14="http://schemas.microsoft.com/office/powerpoint/2010/main" val="314982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234397"/>
            <a:ext cx="11741783" cy="829193"/>
          </a:xfrm>
        </p:spPr>
        <p:txBody>
          <a:bodyPr>
            <a:normAutofit fontScale="90000"/>
          </a:bodyPr>
          <a:lstStyle/>
          <a:p>
            <a:r>
              <a:rPr lang="en-US" sz="4000" dirty="0"/>
              <a:t>Schedule of Charges: </a:t>
            </a:r>
            <a:r>
              <a:rPr lang="en-US" sz="4000" dirty="0" smtClean="0"/>
              <a:t>Recipient/Sub-recipient </a:t>
            </a:r>
            <a:r>
              <a:rPr lang="en-US" sz="4000" dirty="0"/>
              <a:t>Responsibility</a:t>
            </a:r>
          </a:p>
        </p:txBody>
      </p:sp>
      <p:sp>
        <p:nvSpPr>
          <p:cNvPr id="4" name="Content Placeholder 3"/>
          <p:cNvSpPr>
            <a:spLocks noGrp="1"/>
          </p:cNvSpPr>
          <p:nvPr>
            <p:ph sz="half" idx="10"/>
          </p:nvPr>
        </p:nvSpPr>
        <p:spPr>
          <a:xfrm>
            <a:off x="392906" y="1196982"/>
            <a:ext cx="10960894" cy="4448443"/>
          </a:xfrm>
        </p:spPr>
        <p:txBody>
          <a:bodyPr>
            <a:normAutofit/>
          </a:bodyPr>
          <a:lstStyle/>
          <a:p>
            <a:pPr marL="0" lvl="1" indent="0">
              <a:buNone/>
            </a:pPr>
            <a:r>
              <a:rPr lang="en-US" altLang="en-US" sz="3200" dirty="0"/>
              <a:t>Establish, document, and have available for review:</a:t>
            </a:r>
          </a:p>
          <a:p>
            <a:pPr marL="690563" lvl="2" indent="-290513">
              <a:buFont typeface="Arial"/>
              <a:buChar char="•"/>
            </a:pPr>
            <a:r>
              <a:rPr lang="en-US" altLang="en-US" sz="3200" dirty="0"/>
              <a:t>Policy for a schedule of charges</a:t>
            </a:r>
          </a:p>
          <a:p>
            <a:pPr marL="690563" lvl="2" indent="-290513">
              <a:buFont typeface="Arial"/>
              <a:buChar char="•"/>
            </a:pPr>
            <a:r>
              <a:rPr lang="en-US" altLang="en-US" sz="3200" dirty="0"/>
              <a:t>Current schedule of </a:t>
            </a:r>
            <a:r>
              <a:rPr lang="en-US" altLang="en-US" sz="3200" dirty="0" smtClean="0"/>
              <a:t>charges (based on current FPL)</a:t>
            </a:r>
            <a:endParaRPr lang="en-US" altLang="en-US" sz="3200" dirty="0"/>
          </a:p>
          <a:p>
            <a:pPr marL="690563" lvl="2" indent="-290513">
              <a:buFont typeface="Arial"/>
              <a:buChar char="•"/>
            </a:pPr>
            <a:r>
              <a:rPr lang="en-US" altLang="en-US" sz="3200" dirty="0" smtClean="0"/>
              <a:t>Evidence of client </a:t>
            </a:r>
            <a:r>
              <a:rPr lang="en-US" altLang="en-US" sz="3200" dirty="0"/>
              <a:t>eligibility determination in client records</a:t>
            </a:r>
          </a:p>
          <a:p>
            <a:pPr marL="690563" lvl="2" indent="-290513">
              <a:buFont typeface="Arial"/>
              <a:buChar char="•"/>
            </a:pPr>
            <a:r>
              <a:rPr lang="en-US" altLang="en-US" sz="3200" dirty="0" smtClean="0"/>
              <a:t>Evidence of fees </a:t>
            </a:r>
            <a:r>
              <a:rPr lang="en-US" altLang="en-US" sz="3200" dirty="0"/>
              <a:t>charged by the provider and the payments made to that provider by clients</a:t>
            </a:r>
          </a:p>
          <a:p>
            <a:pPr marL="690563" lvl="2" indent="-290513">
              <a:buFont typeface="Arial"/>
              <a:buChar char="•"/>
            </a:pPr>
            <a:r>
              <a:rPr lang="en-US" altLang="en-US" sz="3200" dirty="0"/>
              <a:t>Process for obtaining and documenting client charges and payments made during the calendar year (January – December</a:t>
            </a:r>
            <a:r>
              <a:rPr lang="en-US" altLang="en-US" sz="3200" dirty="0" smtClean="0"/>
              <a:t>)</a:t>
            </a:r>
            <a:endParaRPr lang="en-US" sz="3200" dirty="0"/>
          </a:p>
        </p:txBody>
      </p:sp>
    </p:spTree>
    <p:extLst>
      <p:ext uri="{BB962C8B-B14F-4D97-AF65-F5344CB8AC3E}">
        <p14:creationId xmlns:p14="http://schemas.microsoft.com/office/powerpoint/2010/main" val="374208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0" y="92995"/>
            <a:ext cx="11218069" cy="829193"/>
          </a:xfrm>
        </p:spPr>
        <p:txBody>
          <a:bodyPr>
            <a:normAutofit fontScale="90000"/>
          </a:bodyPr>
          <a:lstStyle/>
          <a:p>
            <a:r>
              <a:rPr lang="en-US" sz="4000" dirty="0"/>
              <a:t>Clients Above 100% FPL: </a:t>
            </a:r>
            <a:r>
              <a:rPr lang="en-US" sz="4000" dirty="0" smtClean="0"/>
              <a:t>Service Provider </a:t>
            </a:r>
            <a:r>
              <a:rPr lang="en-US" sz="4000" dirty="0"/>
              <a:t>Responsibility</a:t>
            </a:r>
          </a:p>
        </p:txBody>
      </p:sp>
      <p:sp>
        <p:nvSpPr>
          <p:cNvPr id="4" name="Content Placeholder 3"/>
          <p:cNvSpPr>
            <a:spLocks noGrp="1"/>
          </p:cNvSpPr>
          <p:nvPr>
            <p:ph sz="half" idx="10"/>
          </p:nvPr>
        </p:nvSpPr>
        <p:spPr>
          <a:xfrm>
            <a:off x="85725" y="841268"/>
            <a:ext cx="11730037" cy="4448443"/>
          </a:xfrm>
        </p:spPr>
        <p:txBody>
          <a:bodyPr>
            <a:noAutofit/>
          </a:bodyPr>
          <a:lstStyle/>
          <a:p>
            <a:pPr marL="63500" lvl="1" indent="0">
              <a:buNone/>
            </a:pPr>
            <a:r>
              <a:rPr lang="en-US" altLang="en-US" sz="2800" dirty="0"/>
              <a:t>Establish and maintain a schedule of charges policy that includes a cap on charges and the following:</a:t>
            </a:r>
          </a:p>
          <a:p>
            <a:pPr marL="803275" lvl="2" indent="-346075">
              <a:buFont typeface="Arial"/>
              <a:buChar char="•"/>
            </a:pPr>
            <a:r>
              <a:rPr lang="en-US" altLang="en-US" sz="2800" dirty="0"/>
              <a:t>Policy for schedule of charges </a:t>
            </a:r>
            <a:r>
              <a:rPr lang="en-US" altLang="en-US" sz="2800" dirty="0" smtClean="0"/>
              <a:t>that ensures clients above 100</a:t>
            </a:r>
            <a:r>
              <a:rPr lang="en-US" altLang="en-US" sz="2800" dirty="0"/>
              <a:t>% of FPL </a:t>
            </a:r>
            <a:r>
              <a:rPr lang="en-US" altLang="en-US" sz="2800" dirty="0" smtClean="0"/>
              <a:t>are charged for services </a:t>
            </a:r>
          </a:p>
          <a:p>
            <a:pPr marL="803275" lvl="2" indent="-346075">
              <a:buFont typeface="Arial"/>
              <a:buChar char="•"/>
            </a:pPr>
            <a:r>
              <a:rPr lang="en-US" altLang="en-US" sz="2800" dirty="0" smtClean="0"/>
              <a:t>Responsibility for client eligibility determination to establish individual fees and cap on out of pocket charges</a:t>
            </a:r>
          </a:p>
          <a:p>
            <a:pPr marL="803275" lvl="2" indent="-346075">
              <a:buFont typeface="Arial"/>
              <a:buChar char="•"/>
            </a:pPr>
            <a:r>
              <a:rPr lang="en-US" altLang="en-US" sz="2800" dirty="0" smtClean="0"/>
              <a:t>Tracking </a:t>
            </a:r>
            <a:r>
              <a:rPr lang="en-US" altLang="en-US" sz="2800" dirty="0"/>
              <a:t>of charges or medical expenses inclusive of enrollment fees, deductibles, co-payments, etc</a:t>
            </a:r>
            <a:r>
              <a:rPr lang="en-US" altLang="en-US" sz="2800" dirty="0" smtClean="0"/>
              <a:t>. towards the cap on charges</a:t>
            </a:r>
            <a:endParaRPr lang="en-US" altLang="en-US" sz="2800" dirty="0"/>
          </a:p>
          <a:p>
            <a:pPr marL="803275" lvl="2" indent="-346075">
              <a:buFont typeface="Arial"/>
              <a:buChar char="•"/>
            </a:pPr>
            <a:r>
              <a:rPr lang="en-US" altLang="en-US" sz="2800" dirty="0"/>
              <a:t>A process for alerting the billing system that the client has reached the cap and should not be further charged for the remainder of the calendar year</a:t>
            </a:r>
          </a:p>
          <a:p>
            <a:pPr marL="803275" lvl="2" indent="-346075">
              <a:buFont typeface="Arial"/>
              <a:buChar char="•"/>
            </a:pPr>
            <a:r>
              <a:rPr lang="en-US" altLang="en-US" sz="2800" dirty="0"/>
              <a:t>Personnel are aware of and consistently following the policy for schedule of charges and cap on charges</a:t>
            </a:r>
          </a:p>
          <a:p>
            <a:endParaRPr lang="en-US" sz="2800" dirty="0"/>
          </a:p>
        </p:txBody>
      </p:sp>
    </p:spTree>
    <p:extLst>
      <p:ext uri="{BB962C8B-B14F-4D97-AF65-F5344CB8AC3E}">
        <p14:creationId xmlns:p14="http://schemas.microsoft.com/office/powerpoint/2010/main" val="305987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a:xfrm>
            <a:off x="2677886" y="2235232"/>
            <a:ext cx="9060024" cy="829193"/>
          </a:xfrm>
        </p:spPr>
        <p:txBody>
          <a:bodyPr/>
          <a:lstStyle/>
          <a:p>
            <a:r>
              <a:rPr lang="en-US" sz="4000" dirty="0"/>
              <a:t>Enrollment &amp; Eligibility: From Insurance to Discounted Fee Schedule to Caps on Charges</a:t>
            </a:r>
          </a:p>
        </p:txBody>
      </p:sp>
      <p:sp>
        <p:nvSpPr>
          <p:cNvPr id="3" name="Content Placeholder 2">
            <a:extLst>
              <a:ext uri="{FF2B5EF4-FFF2-40B4-BE49-F238E27FC236}">
                <a16:creationId xmlns:a16="http://schemas.microsoft.com/office/drawing/2014/main" id="{42959C6E-5E50-4BEA-BCDC-99D872EED480}"/>
              </a:ext>
            </a:extLst>
          </p:cNvPr>
          <p:cNvSpPr>
            <a:spLocks noGrp="1"/>
          </p:cNvSpPr>
          <p:nvPr>
            <p:ph idx="1"/>
          </p:nvPr>
        </p:nvSpPr>
        <p:spPr/>
        <p:txBody>
          <a:bodyPr/>
          <a:lstStyle/>
          <a:p>
            <a:r>
              <a:rPr lang="en-US" dirty="0" smtClean="0"/>
              <a:t>Latasha Jones, MPH &amp; Jana Collins, MS</a:t>
            </a:r>
            <a:endParaRPr lang="en-US" dirty="0"/>
          </a:p>
        </p:txBody>
      </p:sp>
      <p:sp>
        <p:nvSpPr>
          <p:cNvPr id="4" name="Content Placeholder 3">
            <a:extLst>
              <a:ext uri="{FF2B5EF4-FFF2-40B4-BE49-F238E27FC236}">
                <a16:creationId xmlns:a16="http://schemas.microsoft.com/office/drawing/2014/main" id="{164B66EF-4F67-43EA-8E6A-A8DFE80A9E55}"/>
              </a:ext>
            </a:extLst>
          </p:cNvPr>
          <p:cNvSpPr>
            <a:spLocks noGrp="1"/>
          </p:cNvSpPr>
          <p:nvPr>
            <p:ph idx="10"/>
          </p:nvPr>
        </p:nvSpPr>
        <p:spPr/>
        <p:txBody>
          <a:bodyPr/>
          <a:lstStyle/>
          <a:p>
            <a:r>
              <a:rPr lang="en-US" dirty="0" smtClean="0"/>
              <a:t>University of Kentucky</a:t>
            </a:r>
          </a:p>
          <a:p>
            <a:r>
              <a:rPr lang="en-US" dirty="0" smtClean="0"/>
              <a:t>Bluegrass Care Clinic</a:t>
            </a:r>
            <a:endParaRPr lang="en-US" dirty="0"/>
          </a:p>
        </p:txBody>
      </p:sp>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36" y="100833"/>
            <a:ext cx="10515600" cy="829193"/>
          </a:xfrm>
        </p:spPr>
        <p:txBody>
          <a:bodyPr/>
          <a:lstStyle/>
          <a:p>
            <a:pPr algn="ctr"/>
            <a:r>
              <a:rPr lang="en-US" sz="4000" dirty="0"/>
              <a:t>2018 Federal Poverty Guidelines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75757288"/>
              </p:ext>
            </p:extLst>
          </p:nvPr>
        </p:nvGraphicFramePr>
        <p:xfrm>
          <a:off x="2076459" y="826560"/>
          <a:ext cx="8023180" cy="4937760"/>
        </p:xfrm>
        <a:graphic>
          <a:graphicData uri="http://schemas.openxmlformats.org/drawingml/2006/table">
            <a:tbl>
              <a:tblPr firstRow="1" bandRow="1">
                <a:tableStyleId>{5C22544A-7EE6-4342-B048-85BDC9FD1C3A}</a:tableStyleId>
              </a:tblPr>
              <a:tblGrid>
                <a:gridCol w="4316390">
                  <a:extLst>
                    <a:ext uri="{9D8B030D-6E8A-4147-A177-3AD203B41FA5}">
                      <a16:colId xmlns:a16="http://schemas.microsoft.com/office/drawing/2014/main" val="20000"/>
                    </a:ext>
                  </a:extLst>
                </a:gridCol>
                <a:gridCol w="3706790">
                  <a:extLst>
                    <a:ext uri="{9D8B030D-6E8A-4147-A177-3AD203B41FA5}">
                      <a16:colId xmlns:a16="http://schemas.microsoft.com/office/drawing/2014/main" val="20001"/>
                    </a:ext>
                  </a:extLst>
                </a:gridCol>
              </a:tblGrid>
              <a:tr h="713652">
                <a:tc gridSpan="2">
                  <a:txBody>
                    <a:bodyPr/>
                    <a:lstStyle/>
                    <a:p>
                      <a:pPr algn="ctr"/>
                      <a:r>
                        <a:rPr lang="en-US" sz="2400" dirty="0" smtClean="0"/>
                        <a:t>2018 Poverty Guidelines for the 48 Contiguous States</a:t>
                      </a:r>
                      <a:r>
                        <a:rPr lang="en-US" sz="2400" baseline="0" dirty="0" smtClean="0"/>
                        <a:t> and the District of Columbia</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413465">
                <a:tc>
                  <a:txBody>
                    <a:bodyPr/>
                    <a:lstStyle/>
                    <a:p>
                      <a:pPr algn="ctr"/>
                      <a:r>
                        <a:rPr lang="en-US" sz="2400" dirty="0" smtClean="0"/>
                        <a:t>Persons in Family/Household</a:t>
                      </a:r>
                      <a:endParaRPr lang="en-US" sz="2400" dirty="0"/>
                    </a:p>
                  </a:txBody>
                  <a:tcPr>
                    <a:solidFill>
                      <a:schemeClr val="tx2">
                        <a:lumMod val="40000"/>
                        <a:lumOff val="60000"/>
                      </a:schemeClr>
                    </a:solidFill>
                  </a:tcPr>
                </a:tc>
                <a:tc>
                  <a:txBody>
                    <a:bodyPr/>
                    <a:lstStyle/>
                    <a:p>
                      <a:pPr algn="ctr"/>
                      <a:r>
                        <a:rPr lang="en-US" sz="2400" dirty="0" smtClean="0"/>
                        <a:t>Poverty Guideline</a:t>
                      </a:r>
                      <a:endParaRPr lang="en-US" sz="2400" dirty="0"/>
                    </a:p>
                  </a:txBody>
                  <a:tcPr>
                    <a:solidFill>
                      <a:schemeClr val="tx2">
                        <a:lumMod val="40000"/>
                        <a:lumOff val="60000"/>
                      </a:schemeClr>
                    </a:solidFill>
                  </a:tcPr>
                </a:tc>
                <a:extLst>
                  <a:ext uri="{0D108BD9-81ED-4DB2-BD59-A6C34878D82A}">
                    <a16:rowId xmlns:a16="http://schemas.microsoft.com/office/drawing/2014/main" val="10001"/>
                  </a:ext>
                </a:extLst>
              </a:tr>
              <a:tr h="413465">
                <a:tc>
                  <a:txBody>
                    <a:bodyPr/>
                    <a:lstStyle/>
                    <a:p>
                      <a:pPr algn="ctr"/>
                      <a:r>
                        <a:rPr lang="en-US" sz="2400" dirty="0" smtClean="0"/>
                        <a:t>1</a:t>
                      </a:r>
                      <a:endParaRPr lang="en-US" sz="2400" dirty="0"/>
                    </a:p>
                  </a:txBody>
                  <a:tcPr/>
                </a:tc>
                <a:tc>
                  <a:txBody>
                    <a:bodyPr/>
                    <a:lstStyle/>
                    <a:p>
                      <a:pPr algn="ctr"/>
                      <a:r>
                        <a:rPr lang="en-US" sz="2400" dirty="0" smtClean="0"/>
                        <a:t>$12,140</a:t>
                      </a:r>
                      <a:endParaRPr lang="en-US" sz="2400" dirty="0"/>
                    </a:p>
                  </a:txBody>
                  <a:tcPr/>
                </a:tc>
                <a:extLst>
                  <a:ext uri="{0D108BD9-81ED-4DB2-BD59-A6C34878D82A}">
                    <a16:rowId xmlns:a16="http://schemas.microsoft.com/office/drawing/2014/main" val="10002"/>
                  </a:ext>
                </a:extLst>
              </a:tr>
              <a:tr h="413465">
                <a:tc>
                  <a:txBody>
                    <a:bodyPr/>
                    <a:lstStyle/>
                    <a:p>
                      <a:pPr algn="ctr"/>
                      <a:r>
                        <a:rPr lang="en-US" sz="2400" dirty="0" smtClean="0"/>
                        <a:t>2</a:t>
                      </a:r>
                      <a:endParaRPr lang="en-US" sz="2400" dirty="0"/>
                    </a:p>
                  </a:txBody>
                  <a:tcPr/>
                </a:tc>
                <a:tc>
                  <a:txBody>
                    <a:bodyPr/>
                    <a:lstStyle/>
                    <a:p>
                      <a:pPr algn="ctr"/>
                      <a:r>
                        <a:rPr lang="en-US" sz="2400" dirty="0" smtClean="0"/>
                        <a:t>16,460</a:t>
                      </a:r>
                      <a:endParaRPr lang="en-US" sz="2400" dirty="0"/>
                    </a:p>
                  </a:txBody>
                  <a:tcPr/>
                </a:tc>
                <a:extLst>
                  <a:ext uri="{0D108BD9-81ED-4DB2-BD59-A6C34878D82A}">
                    <a16:rowId xmlns:a16="http://schemas.microsoft.com/office/drawing/2014/main" val="10003"/>
                  </a:ext>
                </a:extLst>
              </a:tr>
              <a:tr h="413465">
                <a:tc>
                  <a:txBody>
                    <a:bodyPr/>
                    <a:lstStyle/>
                    <a:p>
                      <a:pPr algn="ctr"/>
                      <a:r>
                        <a:rPr lang="en-US" sz="2400" dirty="0" smtClean="0"/>
                        <a:t>3</a:t>
                      </a:r>
                      <a:endParaRPr lang="en-US" sz="2400" dirty="0"/>
                    </a:p>
                  </a:txBody>
                  <a:tcPr/>
                </a:tc>
                <a:tc>
                  <a:txBody>
                    <a:bodyPr/>
                    <a:lstStyle/>
                    <a:p>
                      <a:pPr algn="ctr"/>
                      <a:r>
                        <a:rPr lang="en-US" sz="2400" dirty="0" smtClean="0"/>
                        <a:t>20,780</a:t>
                      </a:r>
                      <a:endParaRPr lang="en-US" sz="2400" dirty="0"/>
                    </a:p>
                  </a:txBody>
                  <a:tcPr/>
                </a:tc>
                <a:extLst>
                  <a:ext uri="{0D108BD9-81ED-4DB2-BD59-A6C34878D82A}">
                    <a16:rowId xmlns:a16="http://schemas.microsoft.com/office/drawing/2014/main" val="10004"/>
                  </a:ext>
                </a:extLst>
              </a:tr>
              <a:tr h="413465">
                <a:tc>
                  <a:txBody>
                    <a:bodyPr/>
                    <a:lstStyle/>
                    <a:p>
                      <a:pPr algn="ctr"/>
                      <a:r>
                        <a:rPr lang="en-US" sz="2400" dirty="0" smtClean="0"/>
                        <a:t>4</a:t>
                      </a:r>
                      <a:endParaRPr lang="en-US" sz="2400" dirty="0"/>
                    </a:p>
                  </a:txBody>
                  <a:tcPr/>
                </a:tc>
                <a:tc>
                  <a:txBody>
                    <a:bodyPr/>
                    <a:lstStyle/>
                    <a:p>
                      <a:pPr algn="ctr"/>
                      <a:r>
                        <a:rPr lang="en-US" sz="2400" dirty="0" smtClean="0"/>
                        <a:t>25,100</a:t>
                      </a:r>
                      <a:endParaRPr lang="en-US" sz="2400" dirty="0"/>
                    </a:p>
                  </a:txBody>
                  <a:tcPr/>
                </a:tc>
                <a:extLst>
                  <a:ext uri="{0D108BD9-81ED-4DB2-BD59-A6C34878D82A}">
                    <a16:rowId xmlns:a16="http://schemas.microsoft.com/office/drawing/2014/main" val="10005"/>
                  </a:ext>
                </a:extLst>
              </a:tr>
              <a:tr h="413465">
                <a:tc>
                  <a:txBody>
                    <a:bodyPr/>
                    <a:lstStyle/>
                    <a:p>
                      <a:pPr algn="ctr"/>
                      <a:r>
                        <a:rPr lang="en-US" sz="2400" dirty="0" smtClean="0"/>
                        <a:t>5</a:t>
                      </a:r>
                      <a:endParaRPr lang="en-US" sz="2400" dirty="0"/>
                    </a:p>
                  </a:txBody>
                  <a:tcPr/>
                </a:tc>
                <a:tc>
                  <a:txBody>
                    <a:bodyPr/>
                    <a:lstStyle/>
                    <a:p>
                      <a:pPr algn="ctr"/>
                      <a:r>
                        <a:rPr lang="en-US" sz="2400" dirty="0" smtClean="0"/>
                        <a:t>29,420</a:t>
                      </a:r>
                      <a:endParaRPr lang="en-US" sz="2400" dirty="0"/>
                    </a:p>
                  </a:txBody>
                  <a:tcPr/>
                </a:tc>
                <a:extLst>
                  <a:ext uri="{0D108BD9-81ED-4DB2-BD59-A6C34878D82A}">
                    <a16:rowId xmlns:a16="http://schemas.microsoft.com/office/drawing/2014/main" val="10006"/>
                  </a:ext>
                </a:extLst>
              </a:tr>
              <a:tr h="413465">
                <a:tc>
                  <a:txBody>
                    <a:bodyPr/>
                    <a:lstStyle/>
                    <a:p>
                      <a:pPr algn="ctr"/>
                      <a:r>
                        <a:rPr lang="en-US" sz="2400" dirty="0" smtClean="0"/>
                        <a:t>6</a:t>
                      </a:r>
                      <a:endParaRPr lang="en-US" sz="2400" dirty="0"/>
                    </a:p>
                  </a:txBody>
                  <a:tcPr/>
                </a:tc>
                <a:tc>
                  <a:txBody>
                    <a:bodyPr/>
                    <a:lstStyle/>
                    <a:p>
                      <a:pPr algn="ctr"/>
                      <a:r>
                        <a:rPr lang="en-US" sz="2400" dirty="0" smtClean="0"/>
                        <a:t>33,740</a:t>
                      </a:r>
                      <a:endParaRPr lang="en-US" sz="2400" dirty="0"/>
                    </a:p>
                  </a:txBody>
                  <a:tcPr/>
                </a:tc>
                <a:extLst>
                  <a:ext uri="{0D108BD9-81ED-4DB2-BD59-A6C34878D82A}">
                    <a16:rowId xmlns:a16="http://schemas.microsoft.com/office/drawing/2014/main" val="10007"/>
                  </a:ext>
                </a:extLst>
              </a:tr>
              <a:tr h="413465">
                <a:tc>
                  <a:txBody>
                    <a:bodyPr/>
                    <a:lstStyle/>
                    <a:p>
                      <a:pPr algn="ctr"/>
                      <a:r>
                        <a:rPr lang="en-US" sz="2400" dirty="0" smtClean="0"/>
                        <a:t>7</a:t>
                      </a:r>
                      <a:endParaRPr lang="en-US" sz="2400" dirty="0"/>
                    </a:p>
                  </a:txBody>
                  <a:tcPr/>
                </a:tc>
                <a:tc>
                  <a:txBody>
                    <a:bodyPr/>
                    <a:lstStyle/>
                    <a:p>
                      <a:pPr algn="ctr"/>
                      <a:r>
                        <a:rPr lang="en-US" sz="2400" dirty="0" smtClean="0"/>
                        <a:t>38,060</a:t>
                      </a:r>
                      <a:endParaRPr lang="en-US" sz="2400" dirty="0"/>
                    </a:p>
                  </a:txBody>
                  <a:tcPr/>
                </a:tc>
                <a:extLst>
                  <a:ext uri="{0D108BD9-81ED-4DB2-BD59-A6C34878D82A}">
                    <a16:rowId xmlns:a16="http://schemas.microsoft.com/office/drawing/2014/main" val="10008"/>
                  </a:ext>
                </a:extLst>
              </a:tr>
              <a:tr h="413465">
                <a:tc>
                  <a:txBody>
                    <a:bodyPr/>
                    <a:lstStyle/>
                    <a:p>
                      <a:pPr algn="ctr"/>
                      <a:r>
                        <a:rPr lang="en-US" sz="2400" dirty="0" smtClean="0"/>
                        <a:t>8</a:t>
                      </a:r>
                      <a:endParaRPr lang="en-US" sz="2400" dirty="0"/>
                    </a:p>
                  </a:txBody>
                  <a:tcPr/>
                </a:tc>
                <a:tc>
                  <a:txBody>
                    <a:bodyPr/>
                    <a:lstStyle/>
                    <a:p>
                      <a:pPr algn="ctr"/>
                      <a:r>
                        <a:rPr lang="en-US" sz="2400" dirty="0" smtClean="0"/>
                        <a:t>42,380</a:t>
                      </a:r>
                      <a:endParaRPr lang="en-US" sz="24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6385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rtlCol="0">
            <a:noAutofit/>
          </a:bodyPr>
          <a:lstStyle/>
          <a:p>
            <a:pPr eaLnBrk="1" fontAlgn="auto" hangingPunct="1">
              <a:spcAft>
                <a:spcPts val="0"/>
              </a:spcAft>
              <a:defRPr/>
            </a:pPr>
            <a:r>
              <a:rPr lang="en-US" altLang="en-US" sz="3200" dirty="0" smtClean="0"/>
              <a:t>Schedule of Charges – Nominal Fee (Example)</a:t>
            </a:r>
            <a:endParaRPr lang="en-US" altLang="en-US" sz="3200" baseline="30000" dirty="0" smtClean="0"/>
          </a:p>
        </p:txBody>
      </p:sp>
      <p:graphicFrame>
        <p:nvGraphicFramePr>
          <p:cNvPr id="2" name="Content Placeholder 1"/>
          <p:cNvGraphicFramePr>
            <a:graphicFrameLocks noGrp="1"/>
          </p:cNvGraphicFramePr>
          <p:nvPr>
            <p:ph sz="half" idx="10"/>
            <p:extLst/>
          </p:nvPr>
        </p:nvGraphicFramePr>
        <p:xfrm>
          <a:off x="838200" y="1196975"/>
          <a:ext cx="10515600" cy="4145280"/>
        </p:xfrm>
        <a:graphic>
          <a:graphicData uri="http://schemas.openxmlformats.org/drawingml/2006/table">
            <a:tbl>
              <a:tblPr firstRow="1" bandRow="1">
                <a:tableStyleId>{5C22544A-7EE6-4342-B048-85BDC9FD1C3A}</a:tableStyleId>
              </a:tblPr>
              <a:tblGrid>
                <a:gridCol w="5652722">
                  <a:extLst>
                    <a:ext uri="{9D8B030D-6E8A-4147-A177-3AD203B41FA5}">
                      <a16:colId xmlns:a16="http://schemas.microsoft.com/office/drawing/2014/main" val="20000"/>
                    </a:ext>
                  </a:extLst>
                </a:gridCol>
                <a:gridCol w="4862878">
                  <a:extLst>
                    <a:ext uri="{9D8B030D-6E8A-4147-A177-3AD203B41FA5}">
                      <a16:colId xmlns:a16="http://schemas.microsoft.com/office/drawing/2014/main" val="20001"/>
                    </a:ext>
                  </a:extLst>
                </a:gridCol>
              </a:tblGrid>
              <a:tr h="370840">
                <a:tc>
                  <a:txBody>
                    <a:bodyPr/>
                    <a:lstStyle/>
                    <a:p>
                      <a:r>
                        <a:rPr lang="en-US" sz="2800" dirty="0" smtClean="0"/>
                        <a:t>Federal Poverty Level</a:t>
                      </a:r>
                      <a:endParaRPr lang="en-US" sz="2800" dirty="0"/>
                    </a:p>
                  </a:txBody>
                  <a:tcPr marL="117932" marR="117932"/>
                </a:tc>
                <a:tc>
                  <a:txBody>
                    <a:bodyPr/>
                    <a:lstStyle/>
                    <a:p>
                      <a:r>
                        <a:rPr lang="en-US" sz="2800" dirty="0" smtClean="0"/>
                        <a:t>Nominal Fee*</a:t>
                      </a:r>
                      <a:endParaRPr lang="en-US" sz="2800" dirty="0"/>
                    </a:p>
                  </a:txBody>
                  <a:tcPr marL="117932" marR="117932"/>
                </a:tc>
                <a:extLst>
                  <a:ext uri="{0D108BD9-81ED-4DB2-BD59-A6C34878D82A}">
                    <a16:rowId xmlns:a16="http://schemas.microsoft.com/office/drawing/2014/main" val="10000"/>
                  </a:ext>
                </a:extLst>
              </a:tr>
              <a:tr h="370840">
                <a:tc>
                  <a:txBody>
                    <a:bodyPr/>
                    <a:lstStyle/>
                    <a:p>
                      <a:r>
                        <a:rPr lang="en-US" sz="2800" dirty="0" smtClean="0"/>
                        <a:t>&lt;100%</a:t>
                      </a:r>
                      <a:r>
                        <a:rPr lang="en-US" sz="2800" baseline="0" dirty="0" smtClean="0"/>
                        <a:t> FPL</a:t>
                      </a:r>
                      <a:endParaRPr lang="en-US" sz="2800" dirty="0"/>
                    </a:p>
                  </a:txBody>
                  <a:tcPr marL="117932" marR="117932"/>
                </a:tc>
                <a:tc>
                  <a:txBody>
                    <a:bodyPr/>
                    <a:lstStyle/>
                    <a:p>
                      <a:r>
                        <a:rPr lang="en-US" sz="2800" dirty="0" smtClean="0"/>
                        <a:t>$0</a:t>
                      </a:r>
                      <a:endParaRPr lang="en-US" sz="2800" dirty="0"/>
                    </a:p>
                  </a:txBody>
                  <a:tcPr marL="117932" marR="117932"/>
                </a:tc>
                <a:extLst>
                  <a:ext uri="{0D108BD9-81ED-4DB2-BD59-A6C34878D82A}">
                    <a16:rowId xmlns:a16="http://schemas.microsoft.com/office/drawing/2014/main" val="10001"/>
                  </a:ext>
                </a:extLst>
              </a:tr>
              <a:tr h="370840">
                <a:tc>
                  <a:txBody>
                    <a:bodyPr/>
                    <a:lstStyle/>
                    <a:p>
                      <a:r>
                        <a:rPr lang="en-US" sz="2800" dirty="0" smtClean="0"/>
                        <a:t>101-150% FPL</a:t>
                      </a:r>
                      <a:endParaRPr lang="en-US" sz="2800" dirty="0"/>
                    </a:p>
                  </a:txBody>
                  <a:tcPr marL="117932" marR="117932"/>
                </a:tc>
                <a:tc>
                  <a:txBody>
                    <a:bodyPr/>
                    <a:lstStyle/>
                    <a:p>
                      <a:r>
                        <a:rPr lang="en-US" sz="2800" dirty="0" smtClean="0"/>
                        <a:t>$5</a:t>
                      </a:r>
                      <a:endParaRPr lang="en-US" sz="2800" dirty="0"/>
                    </a:p>
                  </a:txBody>
                  <a:tcPr marL="117932" marR="117932"/>
                </a:tc>
                <a:extLst>
                  <a:ext uri="{0D108BD9-81ED-4DB2-BD59-A6C34878D82A}">
                    <a16:rowId xmlns:a16="http://schemas.microsoft.com/office/drawing/2014/main" val="10002"/>
                  </a:ext>
                </a:extLst>
              </a:tr>
              <a:tr h="370840">
                <a:tc>
                  <a:txBody>
                    <a:bodyPr/>
                    <a:lstStyle/>
                    <a:p>
                      <a:r>
                        <a:rPr lang="en-US" sz="2800" dirty="0" smtClean="0"/>
                        <a:t>151-200% FPL</a:t>
                      </a:r>
                      <a:endParaRPr lang="en-US" sz="2800" dirty="0"/>
                    </a:p>
                  </a:txBody>
                  <a:tcPr marL="117932" marR="117932"/>
                </a:tc>
                <a:tc>
                  <a:txBody>
                    <a:bodyPr/>
                    <a:lstStyle/>
                    <a:p>
                      <a:r>
                        <a:rPr lang="en-US" sz="2800" dirty="0" smtClean="0"/>
                        <a:t>$10</a:t>
                      </a:r>
                      <a:endParaRPr lang="en-US" sz="2800" dirty="0"/>
                    </a:p>
                  </a:txBody>
                  <a:tcPr marL="117932" marR="117932"/>
                </a:tc>
                <a:extLst>
                  <a:ext uri="{0D108BD9-81ED-4DB2-BD59-A6C34878D82A}">
                    <a16:rowId xmlns:a16="http://schemas.microsoft.com/office/drawing/2014/main" val="10003"/>
                  </a:ext>
                </a:extLst>
              </a:tr>
              <a:tr h="370840">
                <a:tc>
                  <a:txBody>
                    <a:bodyPr/>
                    <a:lstStyle/>
                    <a:p>
                      <a:r>
                        <a:rPr lang="en-US" sz="2800" dirty="0" smtClean="0"/>
                        <a:t>201-250% FPL</a:t>
                      </a:r>
                      <a:endParaRPr lang="en-US" sz="2800" dirty="0"/>
                    </a:p>
                  </a:txBody>
                  <a:tcPr marL="117932" marR="117932"/>
                </a:tc>
                <a:tc>
                  <a:txBody>
                    <a:bodyPr/>
                    <a:lstStyle/>
                    <a:p>
                      <a:r>
                        <a:rPr lang="en-US" sz="2800" dirty="0" smtClean="0"/>
                        <a:t>$15</a:t>
                      </a:r>
                      <a:endParaRPr lang="en-US" sz="2800" dirty="0"/>
                    </a:p>
                  </a:txBody>
                  <a:tcPr marL="117932" marR="117932"/>
                </a:tc>
                <a:extLst>
                  <a:ext uri="{0D108BD9-81ED-4DB2-BD59-A6C34878D82A}">
                    <a16:rowId xmlns:a16="http://schemas.microsoft.com/office/drawing/2014/main" val="10004"/>
                  </a:ext>
                </a:extLst>
              </a:tr>
              <a:tr h="370840">
                <a:tc>
                  <a:txBody>
                    <a:bodyPr/>
                    <a:lstStyle/>
                    <a:p>
                      <a:r>
                        <a:rPr lang="en-US" sz="2800" dirty="0" smtClean="0"/>
                        <a:t>251-300% FPL</a:t>
                      </a:r>
                      <a:endParaRPr lang="en-US" sz="2800" dirty="0"/>
                    </a:p>
                  </a:txBody>
                  <a:tcPr marL="117932" marR="117932"/>
                </a:tc>
                <a:tc>
                  <a:txBody>
                    <a:bodyPr/>
                    <a:lstStyle/>
                    <a:p>
                      <a:r>
                        <a:rPr lang="en-US" sz="2800" dirty="0" smtClean="0"/>
                        <a:t>$20</a:t>
                      </a:r>
                      <a:endParaRPr lang="en-US" sz="2800" dirty="0"/>
                    </a:p>
                  </a:txBody>
                  <a:tcPr marL="117932" marR="117932"/>
                </a:tc>
                <a:extLst>
                  <a:ext uri="{0D108BD9-81ED-4DB2-BD59-A6C34878D82A}">
                    <a16:rowId xmlns:a16="http://schemas.microsoft.com/office/drawing/2014/main" val="10005"/>
                  </a:ext>
                </a:extLst>
              </a:tr>
              <a:tr h="370840">
                <a:tc>
                  <a:txBody>
                    <a:bodyPr/>
                    <a:lstStyle/>
                    <a:p>
                      <a:r>
                        <a:rPr lang="en-US" sz="2800" dirty="0" smtClean="0"/>
                        <a:t>300% - 400% FPL</a:t>
                      </a:r>
                      <a:endParaRPr lang="en-US" sz="2800" dirty="0"/>
                    </a:p>
                  </a:txBody>
                  <a:tcPr marL="117932" marR="117932"/>
                </a:tc>
                <a:tc>
                  <a:txBody>
                    <a:bodyPr/>
                    <a:lstStyle/>
                    <a:p>
                      <a:r>
                        <a:rPr lang="en-US" sz="2800" dirty="0" smtClean="0"/>
                        <a:t>$25</a:t>
                      </a:r>
                      <a:endParaRPr lang="en-US" sz="2800" dirty="0"/>
                    </a:p>
                  </a:txBody>
                  <a:tcPr marL="117932" marR="117932"/>
                </a:tc>
                <a:extLst>
                  <a:ext uri="{0D108BD9-81ED-4DB2-BD59-A6C34878D82A}">
                    <a16:rowId xmlns:a16="http://schemas.microsoft.com/office/drawing/2014/main" val="10006"/>
                  </a:ext>
                </a:extLst>
              </a:tr>
              <a:tr h="370840">
                <a:tc>
                  <a:txBody>
                    <a:bodyPr/>
                    <a:lstStyle/>
                    <a:p>
                      <a:r>
                        <a:rPr lang="en-US" sz="2800" dirty="0" smtClean="0"/>
                        <a:t>&gt;400% FPL</a:t>
                      </a:r>
                      <a:endParaRPr lang="en-US" sz="2800" dirty="0"/>
                    </a:p>
                  </a:txBody>
                  <a:tcPr marL="117932" marR="117932"/>
                </a:tc>
                <a:tc>
                  <a:txBody>
                    <a:bodyPr/>
                    <a:lstStyle/>
                    <a:p>
                      <a:r>
                        <a:rPr lang="en-US" sz="2800" dirty="0" smtClean="0"/>
                        <a:t>Full charge (up to cap)</a:t>
                      </a:r>
                      <a:endParaRPr lang="en-US" sz="2800" dirty="0"/>
                    </a:p>
                  </a:txBody>
                  <a:tcPr marL="117932" marR="117932"/>
                </a:tc>
                <a:extLst>
                  <a:ext uri="{0D108BD9-81ED-4DB2-BD59-A6C34878D82A}">
                    <a16:rowId xmlns:a16="http://schemas.microsoft.com/office/drawing/2014/main" val="10007"/>
                  </a:ext>
                </a:extLst>
              </a:tr>
            </a:tbl>
          </a:graphicData>
        </a:graphic>
      </p:graphicFrame>
      <p:sp>
        <p:nvSpPr>
          <p:cNvPr id="3" name="TextBox 2"/>
          <p:cNvSpPr txBox="1"/>
          <p:nvPr/>
        </p:nvSpPr>
        <p:spPr>
          <a:xfrm>
            <a:off x="213202" y="5363110"/>
            <a:ext cx="11480800" cy="523220"/>
          </a:xfrm>
          <a:prstGeom prst="rect">
            <a:avLst/>
          </a:prstGeom>
          <a:noFill/>
        </p:spPr>
        <p:txBody>
          <a:bodyPr wrap="square" rtlCol="0">
            <a:spAutoFit/>
          </a:bodyPr>
          <a:lstStyle/>
          <a:p>
            <a:r>
              <a:rPr lang="en-US" sz="2800" b="0" dirty="0" smtClean="0">
                <a:solidFill>
                  <a:schemeClr val="tx1"/>
                </a:solidFill>
                <a:latin typeface="Calibri" panose="020F0502020204030204" pitchFamily="34" charset="0"/>
              </a:rPr>
              <a:t>* Up to the patient’s assigned cap on charges</a:t>
            </a:r>
            <a:endParaRPr lang="en-US" sz="2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8161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dirty="0" smtClean="0"/>
              <a:t>Nominal Fee - Example</a:t>
            </a:r>
          </a:p>
        </p:txBody>
      </p:sp>
      <p:sp>
        <p:nvSpPr>
          <p:cNvPr id="26627" name="Rectangle 3"/>
          <p:cNvSpPr>
            <a:spLocks noGrp="1" noChangeArrowheads="1"/>
          </p:cNvSpPr>
          <p:nvPr>
            <p:ph sz="half" idx="1"/>
          </p:nvPr>
        </p:nvSpPr>
        <p:spPr>
          <a:xfrm>
            <a:off x="452063" y="1345915"/>
            <a:ext cx="5567737" cy="4215129"/>
          </a:xfrm>
        </p:spPr>
        <p:txBody>
          <a:bodyPr>
            <a:normAutofit fontScale="92500"/>
          </a:bodyPr>
          <a:lstStyle/>
          <a:p>
            <a:pPr eaLnBrk="1" hangingPunct="1"/>
            <a:r>
              <a:rPr lang="en-US" altLang="en-US" dirty="0" smtClean="0"/>
              <a:t>Person living with HIV</a:t>
            </a:r>
          </a:p>
          <a:p>
            <a:pPr eaLnBrk="1" hangingPunct="1"/>
            <a:r>
              <a:rPr lang="en-US" altLang="en-US" dirty="0" smtClean="0"/>
              <a:t>Annualized income = $15,075 </a:t>
            </a:r>
          </a:p>
          <a:p>
            <a:pPr eaLnBrk="1" hangingPunct="1"/>
            <a:r>
              <a:rPr lang="en-US" altLang="en-US" dirty="0" smtClean="0"/>
              <a:t>FPL = 125%</a:t>
            </a:r>
          </a:p>
          <a:p>
            <a:pPr eaLnBrk="1" hangingPunct="1"/>
            <a:r>
              <a:rPr lang="en-US" altLang="en-US" dirty="0" smtClean="0"/>
              <a:t>Patient has Medicare </a:t>
            </a:r>
          </a:p>
          <a:p>
            <a:r>
              <a:rPr lang="en-US" altLang="en-US" dirty="0"/>
              <a:t>Patient attends HIV-related medical appointment</a:t>
            </a:r>
          </a:p>
          <a:p>
            <a:r>
              <a:rPr lang="en-US" altLang="en-US" dirty="0"/>
              <a:t>Patient responsibility after Medicare</a:t>
            </a:r>
          </a:p>
          <a:p>
            <a:pPr lvl="1"/>
            <a:r>
              <a:rPr lang="en-US" altLang="en-US" dirty="0"/>
              <a:t>Patient balance after Medicare = $51.25</a:t>
            </a:r>
          </a:p>
          <a:p>
            <a:pPr lvl="1"/>
            <a:r>
              <a:rPr lang="en-US" altLang="en-US" dirty="0"/>
              <a:t>Patient is charged nominal fee of $5</a:t>
            </a:r>
          </a:p>
          <a:p>
            <a:pPr eaLnBrk="1" hangingPunct="1"/>
            <a:endParaRPr lang="en-US" altLang="en-US" dirty="0" smtClean="0"/>
          </a:p>
        </p:txBody>
      </p:sp>
      <p:graphicFrame>
        <p:nvGraphicFramePr>
          <p:cNvPr id="5" name="Content Placeholder 1"/>
          <p:cNvGraphicFramePr>
            <a:graphicFrameLocks/>
          </p:cNvGraphicFramePr>
          <p:nvPr>
            <p:extLst>
              <p:ext uri="{D42A27DB-BD31-4B8C-83A1-F6EECF244321}">
                <p14:modId xmlns:p14="http://schemas.microsoft.com/office/powerpoint/2010/main" val="2428075672"/>
              </p:ext>
            </p:extLst>
          </p:nvPr>
        </p:nvGraphicFramePr>
        <p:xfrm>
          <a:off x="6380252" y="2196102"/>
          <a:ext cx="4561726" cy="1463040"/>
        </p:xfrm>
        <a:graphic>
          <a:graphicData uri="http://schemas.openxmlformats.org/drawingml/2006/table">
            <a:tbl>
              <a:tblPr firstRow="1" bandRow="1">
                <a:tableStyleId>{5940675A-B579-460E-94D1-54222C63F5DA}</a:tableStyleId>
              </a:tblPr>
              <a:tblGrid>
                <a:gridCol w="3004064">
                  <a:extLst>
                    <a:ext uri="{9D8B030D-6E8A-4147-A177-3AD203B41FA5}">
                      <a16:colId xmlns:a16="http://schemas.microsoft.com/office/drawing/2014/main" val="20000"/>
                    </a:ext>
                  </a:extLst>
                </a:gridCol>
                <a:gridCol w="1557662">
                  <a:extLst>
                    <a:ext uri="{9D8B030D-6E8A-4147-A177-3AD203B41FA5}">
                      <a16:colId xmlns:a16="http://schemas.microsoft.com/office/drawing/2014/main" val="20001"/>
                    </a:ext>
                  </a:extLst>
                </a:gridCol>
              </a:tblGrid>
              <a:tr h="370840">
                <a:tc>
                  <a:txBody>
                    <a:bodyPr/>
                    <a:lstStyle/>
                    <a:p>
                      <a:pPr algn="ctr"/>
                      <a:r>
                        <a:rPr lang="en-US" sz="2800" dirty="0" smtClean="0"/>
                        <a:t>Federal Poverty Level</a:t>
                      </a:r>
                      <a:endParaRPr lang="en-US" sz="2800" dirty="0"/>
                    </a:p>
                  </a:txBody>
                  <a:tcPr marL="121920" marR="121920">
                    <a:solidFill>
                      <a:schemeClr val="accent1">
                        <a:lumMod val="60000"/>
                        <a:lumOff val="40000"/>
                      </a:schemeClr>
                    </a:solidFill>
                  </a:tcPr>
                </a:tc>
                <a:tc>
                  <a:txBody>
                    <a:bodyPr/>
                    <a:lstStyle/>
                    <a:p>
                      <a:pPr algn="ctr"/>
                      <a:r>
                        <a:rPr lang="en-US" sz="2800" dirty="0" smtClean="0"/>
                        <a:t>Nominal Fee</a:t>
                      </a:r>
                      <a:endParaRPr lang="en-US" sz="2800" dirty="0"/>
                    </a:p>
                  </a:txBody>
                  <a:tcPr marL="121920" marR="121920">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2800" dirty="0" smtClean="0"/>
                        <a:t>101-150% FPL</a:t>
                      </a:r>
                      <a:endParaRPr lang="en-US" sz="2800" dirty="0"/>
                    </a:p>
                  </a:txBody>
                  <a:tcPr marL="121920" marR="121920"/>
                </a:tc>
                <a:tc>
                  <a:txBody>
                    <a:bodyPr/>
                    <a:lstStyle/>
                    <a:p>
                      <a:pPr algn="ctr"/>
                      <a:r>
                        <a:rPr lang="en-US" sz="2800" dirty="0" smtClean="0"/>
                        <a:t>$5</a:t>
                      </a:r>
                      <a:endParaRPr lang="en-US" sz="2800"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03233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rtlCol="0">
            <a:noAutofit/>
          </a:bodyPr>
          <a:lstStyle/>
          <a:p>
            <a:pPr eaLnBrk="1" fontAlgn="auto" hangingPunct="1">
              <a:spcAft>
                <a:spcPts val="0"/>
              </a:spcAft>
              <a:defRPr/>
            </a:pPr>
            <a:r>
              <a:rPr lang="en-US" altLang="en-US" sz="2600" dirty="0" smtClean="0"/>
              <a:t>Schedule of Charges – Percentage (Example)</a:t>
            </a:r>
            <a:endParaRPr lang="en-US" altLang="en-US" sz="2600" baseline="30000" dirty="0" smtClean="0"/>
          </a:p>
        </p:txBody>
      </p:sp>
      <p:graphicFrame>
        <p:nvGraphicFramePr>
          <p:cNvPr id="2" name="Content Placeholder 1"/>
          <p:cNvGraphicFramePr>
            <a:graphicFrameLocks noGrp="1"/>
          </p:cNvGraphicFramePr>
          <p:nvPr>
            <p:ph sz="half" idx="10"/>
            <p:extLst>
              <p:ext uri="{D42A27DB-BD31-4B8C-83A1-F6EECF244321}">
                <p14:modId xmlns:p14="http://schemas.microsoft.com/office/powerpoint/2010/main" val="1682711852"/>
              </p:ext>
            </p:extLst>
          </p:nvPr>
        </p:nvGraphicFramePr>
        <p:xfrm>
          <a:off x="838200" y="1196975"/>
          <a:ext cx="10515599" cy="4145280"/>
        </p:xfrm>
        <a:graphic>
          <a:graphicData uri="http://schemas.openxmlformats.org/drawingml/2006/table">
            <a:tbl>
              <a:tblPr firstRow="1" bandRow="1">
                <a:tableStyleId>{7DF18680-E054-41AD-8BC1-D1AEF772440D}</a:tableStyleId>
              </a:tblPr>
              <a:tblGrid>
                <a:gridCol w="4913832">
                  <a:extLst>
                    <a:ext uri="{9D8B030D-6E8A-4147-A177-3AD203B41FA5}">
                      <a16:colId xmlns:a16="http://schemas.microsoft.com/office/drawing/2014/main" val="20000"/>
                    </a:ext>
                  </a:extLst>
                </a:gridCol>
                <a:gridCol w="5601767">
                  <a:extLst>
                    <a:ext uri="{9D8B030D-6E8A-4147-A177-3AD203B41FA5}">
                      <a16:colId xmlns:a16="http://schemas.microsoft.com/office/drawing/2014/main" val="20001"/>
                    </a:ext>
                  </a:extLst>
                </a:gridCol>
              </a:tblGrid>
              <a:tr h="370840">
                <a:tc>
                  <a:txBody>
                    <a:bodyPr/>
                    <a:lstStyle/>
                    <a:p>
                      <a:r>
                        <a:rPr lang="en-US" sz="2800" dirty="0" smtClean="0"/>
                        <a:t>Federal Poverty Level</a:t>
                      </a:r>
                      <a:endParaRPr lang="en-US" sz="2800" dirty="0"/>
                    </a:p>
                  </a:txBody>
                  <a:tcPr marL="117932" marR="117932"/>
                </a:tc>
                <a:tc>
                  <a:txBody>
                    <a:bodyPr/>
                    <a:lstStyle/>
                    <a:p>
                      <a:r>
                        <a:rPr lang="en-US" sz="2800" dirty="0" smtClean="0"/>
                        <a:t>Percentage Responsibility*</a:t>
                      </a:r>
                      <a:endParaRPr lang="en-US" sz="2800" dirty="0"/>
                    </a:p>
                  </a:txBody>
                  <a:tcPr marL="117932" marR="117932"/>
                </a:tc>
                <a:extLst>
                  <a:ext uri="{0D108BD9-81ED-4DB2-BD59-A6C34878D82A}">
                    <a16:rowId xmlns:a16="http://schemas.microsoft.com/office/drawing/2014/main" val="10000"/>
                  </a:ext>
                </a:extLst>
              </a:tr>
              <a:tr h="370840">
                <a:tc>
                  <a:txBody>
                    <a:bodyPr/>
                    <a:lstStyle/>
                    <a:p>
                      <a:r>
                        <a:rPr lang="en-US" sz="2800" dirty="0" smtClean="0"/>
                        <a:t>&lt;100%</a:t>
                      </a:r>
                      <a:r>
                        <a:rPr lang="en-US" sz="2800" baseline="0" dirty="0" smtClean="0"/>
                        <a:t> FPL</a:t>
                      </a:r>
                      <a:endParaRPr lang="en-US" sz="2800" dirty="0"/>
                    </a:p>
                  </a:txBody>
                  <a:tcPr marL="117932" marR="117932"/>
                </a:tc>
                <a:tc>
                  <a:txBody>
                    <a:bodyPr/>
                    <a:lstStyle/>
                    <a:p>
                      <a:r>
                        <a:rPr lang="en-US" sz="2800" dirty="0" smtClean="0"/>
                        <a:t>0%</a:t>
                      </a:r>
                      <a:endParaRPr lang="en-US" sz="2800" dirty="0"/>
                    </a:p>
                  </a:txBody>
                  <a:tcPr marL="117932" marR="117932"/>
                </a:tc>
                <a:extLst>
                  <a:ext uri="{0D108BD9-81ED-4DB2-BD59-A6C34878D82A}">
                    <a16:rowId xmlns:a16="http://schemas.microsoft.com/office/drawing/2014/main" val="10001"/>
                  </a:ext>
                </a:extLst>
              </a:tr>
              <a:tr h="370840">
                <a:tc>
                  <a:txBody>
                    <a:bodyPr/>
                    <a:lstStyle/>
                    <a:p>
                      <a:r>
                        <a:rPr lang="en-US" sz="2800" dirty="0" smtClean="0"/>
                        <a:t>101-150% FPL</a:t>
                      </a:r>
                      <a:endParaRPr lang="en-US" sz="2800" dirty="0"/>
                    </a:p>
                  </a:txBody>
                  <a:tcPr marL="117932" marR="117932"/>
                </a:tc>
                <a:tc>
                  <a:txBody>
                    <a:bodyPr/>
                    <a:lstStyle/>
                    <a:p>
                      <a:r>
                        <a:rPr lang="en-US" sz="2800" dirty="0" smtClean="0"/>
                        <a:t>10%</a:t>
                      </a:r>
                      <a:endParaRPr lang="en-US" sz="2800" dirty="0"/>
                    </a:p>
                  </a:txBody>
                  <a:tcPr marL="117932" marR="117932"/>
                </a:tc>
                <a:extLst>
                  <a:ext uri="{0D108BD9-81ED-4DB2-BD59-A6C34878D82A}">
                    <a16:rowId xmlns:a16="http://schemas.microsoft.com/office/drawing/2014/main" val="10002"/>
                  </a:ext>
                </a:extLst>
              </a:tr>
              <a:tr h="370840">
                <a:tc>
                  <a:txBody>
                    <a:bodyPr/>
                    <a:lstStyle/>
                    <a:p>
                      <a:r>
                        <a:rPr lang="en-US" sz="2800" dirty="0" smtClean="0"/>
                        <a:t>151-200% FPL</a:t>
                      </a:r>
                      <a:endParaRPr lang="en-US" sz="2800" dirty="0"/>
                    </a:p>
                  </a:txBody>
                  <a:tcPr marL="117932" marR="117932"/>
                </a:tc>
                <a:tc>
                  <a:txBody>
                    <a:bodyPr/>
                    <a:lstStyle/>
                    <a:p>
                      <a:r>
                        <a:rPr lang="en-US" sz="2800" dirty="0" smtClean="0"/>
                        <a:t>20%</a:t>
                      </a:r>
                      <a:endParaRPr lang="en-US" sz="2800" dirty="0"/>
                    </a:p>
                  </a:txBody>
                  <a:tcPr marL="117932" marR="117932"/>
                </a:tc>
                <a:extLst>
                  <a:ext uri="{0D108BD9-81ED-4DB2-BD59-A6C34878D82A}">
                    <a16:rowId xmlns:a16="http://schemas.microsoft.com/office/drawing/2014/main" val="10003"/>
                  </a:ext>
                </a:extLst>
              </a:tr>
              <a:tr h="370840">
                <a:tc>
                  <a:txBody>
                    <a:bodyPr/>
                    <a:lstStyle/>
                    <a:p>
                      <a:r>
                        <a:rPr lang="en-US" sz="2800" dirty="0" smtClean="0"/>
                        <a:t>201-250% FPL</a:t>
                      </a:r>
                      <a:endParaRPr lang="en-US" sz="2800" dirty="0"/>
                    </a:p>
                  </a:txBody>
                  <a:tcPr marL="117932" marR="117932"/>
                </a:tc>
                <a:tc>
                  <a:txBody>
                    <a:bodyPr/>
                    <a:lstStyle/>
                    <a:p>
                      <a:r>
                        <a:rPr lang="en-US" sz="2800" dirty="0" smtClean="0"/>
                        <a:t>40%</a:t>
                      </a:r>
                      <a:endParaRPr lang="en-US" sz="2800" dirty="0"/>
                    </a:p>
                  </a:txBody>
                  <a:tcPr marL="117932" marR="117932"/>
                </a:tc>
                <a:extLst>
                  <a:ext uri="{0D108BD9-81ED-4DB2-BD59-A6C34878D82A}">
                    <a16:rowId xmlns:a16="http://schemas.microsoft.com/office/drawing/2014/main" val="10004"/>
                  </a:ext>
                </a:extLst>
              </a:tr>
              <a:tr h="370840">
                <a:tc>
                  <a:txBody>
                    <a:bodyPr/>
                    <a:lstStyle/>
                    <a:p>
                      <a:r>
                        <a:rPr lang="en-US" sz="2800" dirty="0" smtClean="0"/>
                        <a:t>251-300% FPL</a:t>
                      </a:r>
                      <a:endParaRPr lang="en-US" sz="2800" dirty="0"/>
                    </a:p>
                  </a:txBody>
                  <a:tcPr marL="117932" marR="117932"/>
                </a:tc>
                <a:tc>
                  <a:txBody>
                    <a:bodyPr/>
                    <a:lstStyle/>
                    <a:p>
                      <a:r>
                        <a:rPr lang="en-US" sz="2800" dirty="0" smtClean="0"/>
                        <a:t>60%</a:t>
                      </a:r>
                      <a:endParaRPr lang="en-US" sz="2800" dirty="0"/>
                    </a:p>
                  </a:txBody>
                  <a:tcPr marL="117932" marR="117932"/>
                </a:tc>
                <a:extLst>
                  <a:ext uri="{0D108BD9-81ED-4DB2-BD59-A6C34878D82A}">
                    <a16:rowId xmlns:a16="http://schemas.microsoft.com/office/drawing/2014/main" val="10005"/>
                  </a:ext>
                </a:extLst>
              </a:tr>
              <a:tr h="370840">
                <a:tc>
                  <a:txBody>
                    <a:bodyPr/>
                    <a:lstStyle/>
                    <a:p>
                      <a:r>
                        <a:rPr lang="en-US" sz="2800" dirty="0" smtClean="0"/>
                        <a:t>300% - 400% FPL</a:t>
                      </a:r>
                      <a:endParaRPr lang="en-US" sz="2800" dirty="0"/>
                    </a:p>
                  </a:txBody>
                  <a:tcPr marL="117932" marR="117932"/>
                </a:tc>
                <a:tc>
                  <a:txBody>
                    <a:bodyPr/>
                    <a:lstStyle/>
                    <a:p>
                      <a:r>
                        <a:rPr lang="en-US" sz="2800" dirty="0" smtClean="0"/>
                        <a:t>80%</a:t>
                      </a:r>
                      <a:endParaRPr lang="en-US" sz="2800" dirty="0"/>
                    </a:p>
                  </a:txBody>
                  <a:tcPr marL="117932" marR="117932"/>
                </a:tc>
                <a:extLst>
                  <a:ext uri="{0D108BD9-81ED-4DB2-BD59-A6C34878D82A}">
                    <a16:rowId xmlns:a16="http://schemas.microsoft.com/office/drawing/2014/main" val="10006"/>
                  </a:ext>
                </a:extLst>
              </a:tr>
              <a:tr h="370840">
                <a:tc>
                  <a:txBody>
                    <a:bodyPr/>
                    <a:lstStyle/>
                    <a:p>
                      <a:r>
                        <a:rPr lang="en-US" sz="2800" dirty="0" smtClean="0"/>
                        <a:t>&gt;400% FPL</a:t>
                      </a:r>
                      <a:endParaRPr lang="en-US" sz="2800" dirty="0"/>
                    </a:p>
                  </a:txBody>
                  <a:tcPr marL="117932" marR="117932"/>
                </a:tc>
                <a:tc>
                  <a:txBody>
                    <a:bodyPr/>
                    <a:lstStyle/>
                    <a:p>
                      <a:r>
                        <a:rPr lang="en-US" sz="2800" dirty="0" smtClean="0"/>
                        <a:t>No discount (up to the cap)*</a:t>
                      </a:r>
                      <a:endParaRPr lang="en-US" sz="2800" dirty="0"/>
                    </a:p>
                  </a:txBody>
                  <a:tcPr marL="117932" marR="117932"/>
                </a:tc>
                <a:extLst>
                  <a:ext uri="{0D108BD9-81ED-4DB2-BD59-A6C34878D82A}">
                    <a16:rowId xmlns:a16="http://schemas.microsoft.com/office/drawing/2014/main" val="10007"/>
                  </a:ext>
                </a:extLst>
              </a:tr>
            </a:tbl>
          </a:graphicData>
        </a:graphic>
      </p:graphicFrame>
      <p:sp>
        <p:nvSpPr>
          <p:cNvPr id="3" name="TextBox 2"/>
          <p:cNvSpPr txBox="1"/>
          <p:nvPr/>
        </p:nvSpPr>
        <p:spPr>
          <a:xfrm>
            <a:off x="377588" y="5363110"/>
            <a:ext cx="1148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Up to the patient’s assigned cap on charges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155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smtClean="0"/>
              <a:t>Percentage Fee - Example</a:t>
            </a:r>
          </a:p>
        </p:txBody>
      </p:sp>
      <p:sp>
        <p:nvSpPr>
          <p:cNvPr id="23555" name="Rectangle 3"/>
          <p:cNvSpPr>
            <a:spLocks noGrp="1" noChangeArrowheads="1"/>
          </p:cNvSpPr>
          <p:nvPr>
            <p:ph sz="half" idx="1"/>
          </p:nvPr>
        </p:nvSpPr>
        <p:spPr>
          <a:xfrm>
            <a:off x="380144" y="1119883"/>
            <a:ext cx="5639656" cy="4441162"/>
          </a:xfrm>
        </p:spPr>
        <p:txBody>
          <a:bodyPr>
            <a:normAutofit/>
          </a:bodyPr>
          <a:lstStyle/>
          <a:p>
            <a:pPr eaLnBrk="1" hangingPunct="1"/>
            <a:r>
              <a:rPr lang="en-US" altLang="en-US" dirty="0" smtClean="0"/>
              <a:t>Person living with HIV</a:t>
            </a:r>
          </a:p>
          <a:p>
            <a:pPr lvl="1"/>
            <a:r>
              <a:rPr lang="en-US" altLang="en-US" dirty="0" smtClean="0"/>
              <a:t>Annualized income = $18,814</a:t>
            </a:r>
          </a:p>
          <a:p>
            <a:pPr lvl="1"/>
            <a:r>
              <a:rPr lang="en-US" altLang="en-US" dirty="0" smtClean="0"/>
              <a:t>FPL = 156%</a:t>
            </a:r>
          </a:p>
          <a:p>
            <a:pPr lvl="1"/>
            <a:r>
              <a:rPr lang="en-US" altLang="en-US" dirty="0" smtClean="0"/>
              <a:t>Patient has private </a:t>
            </a:r>
            <a:r>
              <a:rPr lang="en-US" altLang="en-US" dirty="0"/>
              <a:t>i</a:t>
            </a:r>
            <a:r>
              <a:rPr lang="en-US" altLang="en-US" dirty="0" smtClean="0"/>
              <a:t>nsurance</a:t>
            </a:r>
          </a:p>
          <a:p>
            <a:r>
              <a:rPr lang="en-US" altLang="en-US" dirty="0" smtClean="0"/>
              <a:t>Completes </a:t>
            </a:r>
            <a:r>
              <a:rPr lang="en-US" altLang="en-US" dirty="0"/>
              <a:t>HIV-related medical appointment</a:t>
            </a:r>
          </a:p>
          <a:p>
            <a:pPr lvl="1"/>
            <a:r>
              <a:rPr lang="en-US" altLang="en-US" dirty="0"/>
              <a:t>Insurance requires co-pay of $50</a:t>
            </a:r>
          </a:p>
          <a:p>
            <a:pPr lvl="1"/>
            <a:r>
              <a:rPr lang="en-US" altLang="en-US" dirty="0"/>
              <a:t>Patient is charged nominal fee = $10 (20%)</a:t>
            </a:r>
          </a:p>
          <a:p>
            <a:pPr lvl="1"/>
            <a:r>
              <a:rPr lang="en-US" altLang="en-US" dirty="0"/>
              <a:t>Grant assists patient with remainder of the co-payment = $40 (80%)</a:t>
            </a:r>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p:txBody>
      </p:sp>
      <p:graphicFrame>
        <p:nvGraphicFramePr>
          <p:cNvPr id="7" name="Content Placeholder 1"/>
          <p:cNvGraphicFramePr>
            <a:graphicFrameLocks/>
          </p:cNvGraphicFramePr>
          <p:nvPr>
            <p:extLst>
              <p:ext uri="{D42A27DB-BD31-4B8C-83A1-F6EECF244321}">
                <p14:modId xmlns:p14="http://schemas.microsoft.com/office/powerpoint/2010/main" val="1147158419"/>
              </p:ext>
            </p:extLst>
          </p:nvPr>
        </p:nvGraphicFramePr>
        <p:xfrm>
          <a:off x="6832314" y="1733931"/>
          <a:ext cx="4681591" cy="1463040"/>
        </p:xfrm>
        <a:graphic>
          <a:graphicData uri="http://schemas.openxmlformats.org/drawingml/2006/table">
            <a:tbl>
              <a:tblPr firstRow="1" bandRow="1">
                <a:tableStyleId>{5940675A-B579-460E-94D1-54222C63F5DA}</a:tableStyleId>
              </a:tblPr>
              <a:tblGrid>
                <a:gridCol w="2332234">
                  <a:extLst>
                    <a:ext uri="{9D8B030D-6E8A-4147-A177-3AD203B41FA5}">
                      <a16:colId xmlns:a16="http://schemas.microsoft.com/office/drawing/2014/main" val="20000"/>
                    </a:ext>
                  </a:extLst>
                </a:gridCol>
                <a:gridCol w="2349357">
                  <a:extLst>
                    <a:ext uri="{9D8B030D-6E8A-4147-A177-3AD203B41FA5}">
                      <a16:colId xmlns:a16="http://schemas.microsoft.com/office/drawing/2014/main" val="20001"/>
                    </a:ext>
                  </a:extLst>
                </a:gridCol>
              </a:tblGrid>
              <a:tr h="370840">
                <a:tc>
                  <a:txBody>
                    <a:bodyPr/>
                    <a:lstStyle/>
                    <a:p>
                      <a:pPr algn="ctr"/>
                      <a:r>
                        <a:rPr lang="en-US" sz="2800" dirty="0" smtClean="0"/>
                        <a:t>Federal Poverty Level</a:t>
                      </a:r>
                      <a:endParaRPr lang="en-US" sz="2800" dirty="0"/>
                    </a:p>
                  </a:txBody>
                  <a:tcPr marL="121920" marR="121920">
                    <a:solidFill>
                      <a:schemeClr val="accent1">
                        <a:lumMod val="60000"/>
                        <a:lumOff val="40000"/>
                      </a:schemeClr>
                    </a:solidFill>
                  </a:tcPr>
                </a:tc>
                <a:tc>
                  <a:txBody>
                    <a:bodyPr/>
                    <a:lstStyle/>
                    <a:p>
                      <a:pPr algn="ctr"/>
                      <a:r>
                        <a:rPr lang="en-US" sz="2800" dirty="0" smtClean="0"/>
                        <a:t>Percentage Responsibility</a:t>
                      </a:r>
                      <a:endParaRPr lang="en-US" sz="2800" dirty="0"/>
                    </a:p>
                  </a:txBody>
                  <a:tcPr marL="121920" marR="121920">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smtClean="0"/>
                        <a:t>151-200% FPL</a:t>
                      </a:r>
                      <a:endParaRPr lang="en-US" sz="2800" dirty="0"/>
                    </a:p>
                  </a:txBody>
                  <a:tcPr marL="121920" marR="121920"/>
                </a:tc>
                <a:tc>
                  <a:txBody>
                    <a:bodyPr/>
                    <a:lstStyle/>
                    <a:p>
                      <a:r>
                        <a:rPr lang="en-US" sz="2800" dirty="0" smtClean="0"/>
                        <a:t>20%</a:t>
                      </a:r>
                      <a:endParaRPr lang="en-US" sz="2800"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10135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35731" y="234397"/>
            <a:ext cx="11218069" cy="829193"/>
          </a:xfrm>
        </p:spPr>
        <p:txBody>
          <a:bodyPr rtlCol="0">
            <a:normAutofit/>
          </a:bodyPr>
          <a:lstStyle/>
          <a:p>
            <a:pPr>
              <a:defRPr/>
            </a:pPr>
            <a:r>
              <a:rPr lang="en-US" altLang="en-US" sz="4000" baseline="30000" dirty="0"/>
              <a:t> </a:t>
            </a:r>
            <a:r>
              <a:rPr lang="en-US" altLang="en-US" sz="4000" dirty="0"/>
              <a:t> </a:t>
            </a:r>
            <a:r>
              <a:rPr lang="en-US" sz="4000" dirty="0"/>
              <a:t>Ryan White </a:t>
            </a:r>
            <a:r>
              <a:rPr lang="en-US" altLang="en-US" sz="4000" dirty="0"/>
              <a:t>&amp; Other Schedule of Charges</a:t>
            </a:r>
            <a:endParaRPr lang="en-US" altLang="en-US" sz="4000" baseline="30000" dirty="0"/>
          </a:p>
        </p:txBody>
      </p:sp>
      <p:sp>
        <p:nvSpPr>
          <p:cNvPr id="3" name="Content Placeholder 2"/>
          <p:cNvSpPr>
            <a:spLocks noGrp="1"/>
          </p:cNvSpPr>
          <p:nvPr>
            <p:ph sz="half" idx="10"/>
          </p:nvPr>
        </p:nvSpPr>
        <p:spPr>
          <a:xfrm>
            <a:off x="257175" y="1196982"/>
            <a:ext cx="11096625" cy="4448443"/>
          </a:xfrm>
        </p:spPr>
        <p:txBody>
          <a:bodyPr>
            <a:normAutofit/>
          </a:bodyPr>
          <a:lstStyle/>
          <a:p>
            <a:r>
              <a:rPr lang="en-US" sz="3200" dirty="0"/>
              <a:t>Some organizations already have a defined schedule of charges, i.e. Federally Qualified Health Centers, but there are several important distinctions:</a:t>
            </a:r>
          </a:p>
          <a:p>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1272380664"/>
              </p:ext>
            </p:extLst>
          </p:nvPr>
        </p:nvGraphicFramePr>
        <p:xfrm>
          <a:off x="550470" y="2849762"/>
          <a:ext cx="11008518" cy="2584930"/>
        </p:xfrm>
        <a:graphic>
          <a:graphicData uri="http://schemas.openxmlformats.org/drawingml/2006/table">
            <a:tbl>
              <a:tblPr firstRow="1" bandRow="1">
                <a:tableStyleId>{5940675A-B579-460E-94D1-54222C63F5DA}</a:tableStyleId>
              </a:tblPr>
              <a:tblGrid>
                <a:gridCol w="6049726">
                  <a:extLst>
                    <a:ext uri="{9D8B030D-6E8A-4147-A177-3AD203B41FA5}">
                      <a16:colId xmlns:a16="http://schemas.microsoft.com/office/drawing/2014/main" val="20000"/>
                    </a:ext>
                  </a:extLst>
                </a:gridCol>
                <a:gridCol w="4958792">
                  <a:extLst>
                    <a:ext uri="{9D8B030D-6E8A-4147-A177-3AD203B41FA5}">
                      <a16:colId xmlns:a16="http://schemas.microsoft.com/office/drawing/2014/main" val="20001"/>
                    </a:ext>
                  </a:extLst>
                </a:gridCol>
              </a:tblGrid>
              <a:tr h="454988">
                <a:tc>
                  <a:txBody>
                    <a:bodyPr/>
                    <a:lstStyle/>
                    <a:p>
                      <a:pPr algn="ctr"/>
                      <a:r>
                        <a:rPr lang="en-US" sz="2800" dirty="0" smtClean="0"/>
                        <a:t>FQHC Schedule of Charges</a:t>
                      </a:r>
                      <a:endParaRPr lang="en-US" sz="2800" dirty="0">
                        <a:latin typeface="+mn-lt"/>
                        <a:cs typeface="Century Gothic"/>
                      </a:endParaRPr>
                    </a:p>
                  </a:txBody>
                  <a:tcPr>
                    <a:solidFill>
                      <a:schemeClr val="accent1">
                        <a:lumMod val="60000"/>
                        <a:lumOff val="40000"/>
                      </a:schemeClr>
                    </a:solidFill>
                  </a:tcPr>
                </a:tc>
                <a:tc>
                  <a:txBody>
                    <a:bodyPr/>
                    <a:lstStyle/>
                    <a:p>
                      <a:pPr algn="ctr"/>
                      <a:r>
                        <a:rPr lang="en-US" sz="2800" dirty="0" smtClean="0"/>
                        <a:t>RWHAP Schedule</a:t>
                      </a:r>
                      <a:r>
                        <a:rPr lang="en-US" sz="2800" baseline="0" dirty="0" smtClean="0"/>
                        <a:t> of Charges</a:t>
                      </a:r>
                      <a:endParaRPr lang="en-US" sz="2800" dirty="0">
                        <a:latin typeface="+mn-lt"/>
                        <a:cs typeface="Century Gothic"/>
                      </a:endParaRPr>
                    </a:p>
                  </a:txBody>
                  <a:tcPr>
                    <a:solidFill>
                      <a:schemeClr val="accent1">
                        <a:lumMod val="60000"/>
                        <a:lumOff val="40000"/>
                      </a:schemeClr>
                    </a:solidFill>
                  </a:tcPr>
                </a:tc>
                <a:extLst>
                  <a:ext uri="{0D108BD9-81ED-4DB2-BD59-A6C34878D82A}">
                    <a16:rowId xmlns:a16="http://schemas.microsoft.com/office/drawing/2014/main" val="10000"/>
                  </a:ext>
                </a:extLst>
              </a:tr>
              <a:tr h="1121890">
                <a:tc>
                  <a:txBody>
                    <a:bodyPr/>
                    <a:lstStyle/>
                    <a:p>
                      <a:pPr algn="ctr"/>
                      <a:r>
                        <a:rPr lang="en-US" sz="2800" baseline="0" dirty="0" smtClean="0"/>
                        <a:t>Charges allowed for persons with income &lt;100% FPL</a:t>
                      </a:r>
                      <a:endParaRPr lang="en-US" sz="2800" dirty="0">
                        <a:latin typeface="+mn-lt"/>
                        <a:cs typeface="Century Gothic"/>
                      </a:endParaRPr>
                    </a:p>
                  </a:txBody>
                  <a:tcPr/>
                </a:tc>
                <a:tc>
                  <a:txBody>
                    <a:bodyPr/>
                    <a:lstStyle/>
                    <a:p>
                      <a:pPr algn="ctr"/>
                      <a:r>
                        <a:rPr lang="en-US" sz="2800" dirty="0" smtClean="0"/>
                        <a:t>No charges</a:t>
                      </a:r>
                      <a:r>
                        <a:rPr lang="en-US" sz="2800" baseline="0" dirty="0" smtClean="0"/>
                        <a:t> allowed for persons with income &lt;100% FPL</a:t>
                      </a:r>
                      <a:endParaRPr lang="en-US" sz="2800" dirty="0">
                        <a:latin typeface="+mn-lt"/>
                        <a:cs typeface="Century Gothic"/>
                      </a:endParaRPr>
                    </a:p>
                  </a:txBody>
                  <a:tcPr/>
                </a:tc>
                <a:extLst>
                  <a:ext uri="{0D108BD9-81ED-4DB2-BD59-A6C34878D82A}">
                    <a16:rowId xmlns:a16="http://schemas.microsoft.com/office/drawing/2014/main" val="10001"/>
                  </a:ext>
                </a:extLst>
              </a:tr>
              <a:tr h="785323">
                <a:tc>
                  <a:txBody>
                    <a:bodyPr/>
                    <a:lstStyle/>
                    <a:p>
                      <a:pPr algn="ctr"/>
                      <a:r>
                        <a:rPr lang="en-US" sz="2800" dirty="0" smtClean="0"/>
                        <a:t>Caps discount to persons with incomes</a:t>
                      </a:r>
                      <a:r>
                        <a:rPr lang="en-US" sz="2800" baseline="0" dirty="0" smtClean="0"/>
                        <a:t> at or below 200% </a:t>
                      </a:r>
                      <a:endParaRPr lang="en-US" sz="2800" dirty="0">
                        <a:latin typeface="+mn-lt"/>
                        <a:cs typeface="Century Gothic"/>
                      </a:endParaRPr>
                    </a:p>
                  </a:txBody>
                  <a:tcPr/>
                </a:tc>
                <a:tc>
                  <a:txBody>
                    <a:bodyPr/>
                    <a:lstStyle/>
                    <a:p>
                      <a:pPr algn="ctr"/>
                      <a:r>
                        <a:rPr lang="en-US" sz="2800" dirty="0" smtClean="0"/>
                        <a:t>No</a:t>
                      </a:r>
                      <a:r>
                        <a:rPr lang="en-US" sz="2800" baseline="0" dirty="0" smtClean="0"/>
                        <a:t> cap on discount</a:t>
                      </a:r>
                      <a:endParaRPr lang="en-US" sz="2800" dirty="0">
                        <a:latin typeface="+mn-lt"/>
                        <a:cs typeface="Century Gothic"/>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918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28589" y="234397"/>
            <a:ext cx="11225212" cy="829193"/>
          </a:xfrm>
        </p:spPr>
        <p:txBody>
          <a:bodyPr rtlCol="0">
            <a:normAutofit/>
          </a:bodyPr>
          <a:lstStyle/>
          <a:p>
            <a:pPr>
              <a:defRPr/>
            </a:pPr>
            <a:r>
              <a:rPr lang="en-US" altLang="en-US" sz="4000" baseline="30000" dirty="0"/>
              <a:t> </a:t>
            </a:r>
            <a:r>
              <a:rPr lang="en-US" altLang="en-US" sz="4000" dirty="0"/>
              <a:t> </a:t>
            </a:r>
            <a:r>
              <a:rPr lang="en-US" sz="4000" dirty="0"/>
              <a:t>Ryan White </a:t>
            </a:r>
            <a:r>
              <a:rPr lang="en-US" altLang="en-US" sz="4000" dirty="0"/>
              <a:t>&amp; Other Schedule of Charges </a:t>
            </a:r>
            <a:endParaRPr lang="en-US" altLang="en-US" sz="4000" baseline="30000" dirty="0"/>
          </a:p>
        </p:txBody>
      </p:sp>
      <p:sp>
        <p:nvSpPr>
          <p:cNvPr id="2" name="Content Placeholder 1"/>
          <p:cNvSpPr>
            <a:spLocks noGrp="1"/>
          </p:cNvSpPr>
          <p:nvPr>
            <p:ph sz="half" idx="10"/>
          </p:nvPr>
        </p:nvSpPr>
        <p:spPr>
          <a:xfrm>
            <a:off x="328613" y="1196982"/>
            <a:ext cx="11025187" cy="4448443"/>
          </a:xfrm>
        </p:spPr>
        <p:txBody>
          <a:bodyPr/>
          <a:lstStyle/>
          <a:p>
            <a:pPr marL="457200" indent="-457200">
              <a:buFont typeface="Arial" panose="020B0604020202020204" pitchFamily="34" charset="0"/>
              <a:buChar char="•"/>
              <a:defRPr/>
            </a:pPr>
            <a:r>
              <a:rPr lang="en-US" sz="3200" dirty="0"/>
              <a:t>If the organization’s existing schedule of charges is in line with Ryan White legislation and program requirements then recipients can utilize the existing schedule of charges</a:t>
            </a:r>
          </a:p>
          <a:p>
            <a:pPr marL="457200" indent="-457200">
              <a:buFont typeface="Arial" panose="020B0604020202020204" pitchFamily="34" charset="0"/>
              <a:buChar char="•"/>
              <a:defRPr/>
            </a:pPr>
            <a:r>
              <a:rPr lang="en-US" sz="3200" dirty="0"/>
              <a:t>However, if the schedule of charges is not in compliance then the recipient will need to adopt a schedule of charges specific to the Ryan White program</a:t>
            </a:r>
          </a:p>
          <a:p>
            <a:pPr lvl="1">
              <a:defRPr/>
            </a:pPr>
            <a:r>
              <a:rPr lang="en-US" sz="3200" dirty="0"/>
              <a:t>E.g. persons with incomes &lt;100% of FPL cannot be charged for services</a:t>
            </a:r>
          </a:p>
          <a:p>
            <a:endParaRPr lang="en-US" dirty="0"/>
          </a:p>
        </p:txBody>
      </p:sp>
    </p:spTree>
    <p:extLst>
      <p:ext uri="{BB962C8B-B14F-4D97-AF65-F5344CB8AC3E}">
        <p14:creationId xmlns:p14="http://schemas.microsoft.com/office/powerpoint/2010/main" val="1964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altLang="en-US" sz="4000" dirty="0"/>
              <a:t>Caps on Charges</a:t>
            </a:r>
            <a:endParaRPr lang="en-US" altLang="en-US" sz="3200" baseline="30000" dirty="0"/>
          </a:p>
        </p:txBody>
      </p:sp>
      <p:graphicFrame>
        <p:nvGraphicFramePr>
          <p:cNvPr id="5" name="Diagram 4" descr="We will now move to the Third portion of the presentation and discuss ways RWHAP can establish ways to monitor and determine Cap on Charges for enrollees. Also we will discuss the Ryan White legislative requirements to do this process effectively while monitoring RWHAP enrollment. " title="Cap on Charges "/>
          <p:cNvGraphicFramePr/>
          <p:nvPr>
            <p:extLst>
              <p:ext uri="{D42A27DB-BD31-4B8C-83A1-F6EECF244321}">
                <p14:modId xmlns:p14="http://schemas.microsoft.com/office/powerpoint/2010/main" val="26906283"/>
              </p:ext>
            </p:extLst>
          </p:nvPr>
        </p:nvGraphicFramePr>
        <p:xfrm>
          <a:off x="2971800" y="1143000"/>
          <a:ext cx="6553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31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4" y="255829"/>
            <a:ext cx="11060906" cy="829193"/>
          </a:xfrm>
        </p:spPr>
        <p:txBody>
          <a:bodyPr>
            <a:normAutofit/>
          </a:bodyPr>
          <a:lstStyle/>
          <a:p>
            <a:r>
              <a:rPr lang="en-US" altLang="en-US" sz="4000" baseline="30000" dirty="0"/>
              <a:t> </a:t>
            </a:r>
            <a:r>
              <a:rPr lang="en-US" sz="4000" dirty="0"/>
              <a:t>Ryan White </a:t>
            </a:r>
            <a:r>
              <a:rPr lang="en-US" altLang="en-US" sz="4000" dirty="0"/>
              <a:t>Legislation: Patient Cap on </a:t>
            </a:r>
            <a:r>
              <a:rPr lang="en-US" altLang="en-US" sz="4000" dirty="0" smtClean="0"/>
              <a:t>Charges</a:t>
            </a:r>
            <a:endParaRPr lang="en-US" sz="4000" dirty="0"/>
          </a:p>
        </p:txBody>
      </p:sp>
      <p:sp>
        <p:nvSpPr>
          <p:cNvPr id="3" name="Content Placeholder 2"/>
          <p:cNvSpPr>
            <a:spLocks noGrp="1"/>
          </p:cNvSpPr>
          <p:nvPr>
            <p:ph sz="half" idx="10"/>
          </p:nvPr>
        </p:nvSpPr>
        <p:spPr>
          <a:xfrm>
            <a:off x="478631" y="1196982"/>
            <a:ext cx="10875169" cy="4448443"/>
          </a:xfrm>
        </p:spPr>
        <p:txBody>
          <a:bodyPr>
            <a:normAutofit lnSpcReduction="10000"/>
          </a:bodyPr>
          <a:lstStyle/>
          <a:p>
            <a:pPr marL="457200" indent="-457200">
              <a:buFont typeface="Arial" panose="020B0604020202020204" pitchFamily="34" charset="0"/>
              <a:buChar char="•"/>
            </a:pPr>
            <a:r>
              <a:rPr lang="en-US" altLang="en-US" sz="3200" dirty="0"/>
              <a:t>Each </a:t>
            </a:r>
            <a:r>
              <a:rPr lang="en-US" sz="3200" dirty="0"/>
              <a:t>Ryan White </a:t>
            </a:r>
            <a:r>
              <a:rPr lang="en-US" altLang="en-US" sz="3200" dirty="0"/>
              <a:t>program must have a system in place to ensure that </a:t>
            </a:r>
            <a:r>
              <a:rPr lang="en-US" altLang="en-US" sz="3200" dirty="0" smtClean="0"/>
              <a:t>defined annual </a:t>
            </a:r>
            <a:r>
              <a:rPr lang="en-US" altLang="en-US" sz="3200" dirty="0"/>
              <a:t>(calendar year) caps on charges to patients are not exceeded</a:t>
            </a:r>
          </a:p>
          <a:p>
            <a:pPr marL="457200" indent="-457200">
              <a:buFont typeface="Arial" panose="020B0604020202020204" pitchFamily="34" charset="0"/>
              <a:buChar char="•"/>
            </a:pPr>
            <a:r>
              <a:rPr lang="en-US" altLang="en-US" sz="3200" dirty="0"/>
              <a:t>Organization must track the patient’s annual gross income and charges imposed (cap on </a:t>
            </a:r>
            <a:r>
              <a:rPr lang="en-US" altLang="en-US" sz="3200" dirty="0" smtClean="0"/>
              <a:t>charges)</a:t>
            </a:r>
          </a:p>
          <a:p>
            <a:pPr marL="457200" indent="-457200">
              <a:buFont typeface="Arial" panose="020B0604020202020204" pitchFamily="34" charset="0"/>
              <a:buChar char="•"/>
            </a:pPr>
            <a:r>
              <a:rPr lang="en-US" altLang="en-US" sz="3200" dirty="0" smtClean="0"/>
              <a:t>The </a:t>
            </a:r>
            <a:r>
              <a:rPr lang="en-US" altLang="en-US" sz="3200" dirty="0"/>
              <a:t>patient tracks charges imposed across programs</a:t>
            </a:r>
          </a:p>
          <a:p>
            <a:endParaRPr lang="en-US" altLang="en-US" sz="1800" dirty="0"/>
          </a:p>
          <a:p>
            <a:endParaRPr lang="en-US" altLang="en-US" sz="1800" dirty="0" smtClean="0"/>
          </a:p>
          <a:p>
            <a:endParaRPr lang="en-US" altLang="en-US" sz="1800" dirty="0"/>
          </a:p>
          <a:p>
            <a:r>
              <a:rPr lang="en-US" altLang="en-US" sz="1800" dirty="0" smtClean="0"/>
              <a:t>Public </a:t>
            </a:r>
            <a:r>
              <a:rPr lang="en-US" altLang="en-US" sz="1800" dirty="0"/>
              <a:t>Health Service Act Section 2605e</a:t>
            </a:r>
          </a:p>
          <a:p>
            <a:endParaRPr lang="en-US" dirty="0"/>
          </a:p>
        </p:txBody>
      </p:sp>
      <p:sp>
        <p:nvSpPr>
          <p:cNvPr id="5" name="Title 3"/>
          <p:cNvSpPr txBox="1">
            <a:spLocks/>
          </p:cNvSpPr>
          <p:nvPr/>
        </p:nvSpPr>
        <p:spPr>
          <a:xfrm>
            <a:off x="2271712" y="4202906"/>
            <a:ext cx="9525000" cy="609600"/>
          </a:xfrm>
          <a:prstGeom prst="rect">
            <a:avLst/>
          </a:prstGeom>
        </p:spPr>
        <p:txBody>
          <a:bodyPr rtlCol="0">
            <a:noAutofit/>
            <a:scene3d>
              <a:camera prst="orthographicFront"/>
              <a:lightRig rig="soft" dir="t"/>
            </a:scene3d>
            <a:sp3d prstMaterial="matte">
              <a:bevelB w="38100" h="38100"/>
            </a:sp3d>
          </a:bodyPr>
          <a:lstStyle>
            <a:lvl1pPr algn="ctr" rtl="0" eaLnBrk="0" fontAlgn="base" hangingPunct="0">
              <a:spcBef>
                <a:spcPct val="0"/>
              </a:spcBef>
              <a:spcAft>
                <a:spcPct val="0"/>
              </a:spcAft>
              <a:defRPr sz="4400" b="0" kern="1200">
                <a:solidFill>
                  <a:srgbClr val="387EBC"/>
                </a:solidFill>
                <a:effectLst/>
                <a:latin typeface="Century Gothic"/>
                <a:ea typeface="ＭＳ Ｐゴシック" charset="0"/>
                <a:cs typeface="Century Gothic"/>
              </a:defRPr>
            </a:lvl1pPr>
            <a:lvl2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en-US" altLang="en-US" sz="3000" baseline="30000" dirty="0"/>
          </a:p>
        </p:txBody>
      </p:sp>
    </p:spTree>
    <p:extLst>
      <p:ext uri="{BB962C8B-B14F-4D97-AF65-F5344CB8AC3E}">
        <p14:creationId xmlns:p14="http://schemas.microsoft.com/office/powerpoint/2010/main" val="135631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 on Charges – Legislatively Defined</a:t>
            </a:r>
            <a:endParaRPr lang="en-US" dirty="0"/>
          </a:p>
        </p:txBody>
      </p:sp>
      <p:sp>
        <p:nvSpPr>
          <p:cNvPr id="3" name="Content Placeholder 2"/>
          <p:cNvSpPr>
            <a:spLocks noGrp="1"/>
          </p:cNvSpPr>
          <p:nvPr>
            <p:ph sz="half" idx="10"/>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75723576"/>
              </p:ext>
            </p:extLst>
          </p:nvPr>
        </p:nvGraphicFramePr>
        <p:xfrm>
          <a:off x="335755" y="1222389"/>
          <a:ext cx="11244264" cy="4297680"/>
        </p:xfrm>
        <a:graphic>
          <a:graphicData uri="http://schemas.openxmlformats.org/drawingml/2006/table">
            <a:tbl>
              <a:tblPr firstRow="1" bandRow="1">
                <a:tableStyleId>{5C22544A-7EE6-4342-B048-85BDC9FD1C3A}</a:tableStyleId>
              </a:tblPr>
              <a:tblGrid>
                <a:gridCol w="5436395">
                  <a:extLst>
                    <a:ext uri="{9D8B030D-6E8A-4147-A177-3AD203B41FA5}">
                      <a16:colId xmlns:a16="http://schemas.microsoft.com/office/drawing/2014/main" val="3491585646"/>
                    </a:ext>
                  </a:extLst>
                </a:gridCol>
                <a:gridCol w="5807869">
                  <a:extLst>
                    <a:ext uri="{9D8B030D-6E8A-4147-A177-3AD203B41FA5}">
                      <a16:colId xmlns:a16="http://schemas.microsoft.com/office/drawing/2014/main" val="83029956"/>
                    </a:ext>
                  </a:extLst>
                </a:gridCol>
              </a:tblGrid>
              <a:tr h="294640">
                <a:tc>
                  <a:txBody>
                    <a:bodyPr/>
                    <a:lstStyle/>
                    <a:p>
                      <a:pPr algn="ctr"/>
                      <a:r>
                        <a:rPr lang="en-US" sz="2800" dirty="0" smtClean="0"/>
                        <a:t>Individual Income</a:t>
                      </a:r>
                      <a:endParaRPr lang="en-US" sz="2800" dirty="0"/>
                    </a:p>
                  </a:txBody>
                  <a:tcPr/>
                </a:tc>
                <a:tc>
                  <a:txBody>
                    <a:bodyPr/>
                    <a:lstStyle/>
                    <a:p>
                      <a:pPr algn="ctr"/>
                      <a:r>
                        <a:rPr lang="en-US" sz="2800" dirty="0" smtClean="0"/>
                        <a:t>Maximum</a:t>
                      </a:r>
                      <a:r>
                        <a:rPr lang="en-US" sz="2800" baseline="0" dirty="0" smtClean="0"/>
                        <a:t> Charge</a:t>
                      </a:r>
                      <a:endParaRPr lang="en-US" sz="2800" dirty="0"/>
                    </a:p>
                  </a:txBody>
                  <a:tcPr/>
                </a:tc>
                <a:extLst>
                  <a:ext uri="{0D108BD9-81ED-4DB2-BD59-A6C34878D82A}">
                    <a16:rowId xmlns:a16="http://schemas.microsoft.com/office/drawing/2014/main" val="183798996"/>
                  </a:ext>
                </a:extLst>
              </a:tr>
              <a:tr h="370840">
                <a:tc>
                  <a:txBody>
                    <a:bodyPr/>
                    <a:lstStyle/>
                    <a:p>
                      <a:pPr marL="0" indent="0" algn="ctr">
                        <a:buFont typeface="Arial" panose="020B0604020202020204" pitchFamily="34" charset="0"/>
                        <a:buNone/>
                      </a:pPr>
                      <a:r>
                        <a:rPr lang="en-US" sz="2800" dirty="0" smtClean="0"/>
                        <a:t>At</a:t>
                      </a:r>
                      <a:r>
                        <a:rPr lang="en-US" sz="2800" baseline="0" dirty="0" smtClean="0"/>
                        <a:t> or Below 100% of Federal Poverty Level (FPL)</a:t>
                      </a:r>
                      <a:endParaRPr lang="en-US" sz="2800" dirty="0" smtClean="0"/>
                    </a:p>
                  </a:txBody>
                  <a:tcPr/>
                </a:tc>
                <a:tc>
                  <a:txBody>
                    <a:bodyPr/>
                    <a:lstStyle/>
                    <a:p>
                      <a:pPr algn="ctr"/>
                      <a:r>
                        <a:rPr lang="en-US" sz="2800" dirty="0" smtClean="0"/>
                        <a:t>$0</a:t>
                      </a:r>
                      <a:endParaRPr lang="en-US" sz="2800" dirty="0"/>
                    </a:p>
                  </a:txBody>
                  <a:tcPr/>
                </a:tc>
                <a:extLst>
                  <a:ext uri="{0D108BD9-81ED-4DB2-BD59-A6C34878D82A}">
                    <a16:rowId xmlns:a16="http://schemas.microsoft.com/office/drawing/2014/main" val="9475801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101 to 200% of FPL</a:t>
                      </a:r>
                    </a:p>
                  </a:txBody>
                  <a:tcPr/>
                </a:tc>
                <a:tc>
                  <a:txBody>
                    <a:bodyPr/>
                    <a:lstStyle/>
                    <a:p>
                      <a:pPr algn="ctr"/>
                      <a:r>
                        <a:rPr lang="en-US" sz="2800" dirty="0" smtClean="0"/>
                        <a:t>No more than 5% of annual gross income</a:t>
                      </a:r>
                      <a:endParaRPr lang="en-US" sz="2800" dirty="0"/>
                    </a:p>
                  </a:txBody>
                  <a:tcPr/>
                </a:tc>
                <a:extLst>
                  <a:ext uri="{0D108BD9-81ED-4DB2-BD59-A6C34878D82A}">
                    <a16:rowId xmlns:a16="http://schemas.microsoft.com/office/drawing/2014/main" val="38361493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201 to 300%</a:t>
                      </a:r>
                      <a:r>
                        <a:rPr lang="en-US" sz="2800" baseline="0" dirty="0" smtClean="0"/>
                        <a:t> of FPL</a:t>
                      </a:r>
                      <a:endParaRPr lang="en-US" sz="2800" dirty="0" smtClean="0"/>
                    </a:p>
                  </a:txBody>
                  <a:tcPr/>
                </a:tc>
                <a:tc>
                  <a:txBody>
                    <a:bodyPr/>
                    <a:lstStyle/>
                    <a:p>
                      <a:pPr algn="ctr"/>
                      <a:r>
                        <a:rPr lang="en-US" sz="2800" dirty="0" smtClean="0"/>
                        <a:t>No more than 7% of annual gross income</a:t>
                      </a:r>
                      <a:endParaRPr lang="en-US" sz="2800" dirty="0"/>
                    </a:p>
                  </a:txBody>
                  <a:tcPr/>
                </a:tc>
                <a:extLst>
                  <a:ext uri="{0D108BD9-81ED-4DB2-BD59-A6C34878D82A}">
                    <a16:rowId xmlns:a16="http://schemas.microsoft.com/office/drawing/2014/main" val="342476779"/>
                  </a:ext>
                </a:extLst>
              </a:tr>
              <a:tr h="370840">
                <a:tc>
                  <a:txBody>
                    <a:bodyPr/>
                    <a:lstStyle/>
                    <a:p>
                      <a:pPr algn="ctr"/>
                      <a:r>
                        <a:rPr lang="en-US" sz="2800" dirty="0" smtClean="0"/>
                        <a:t>Over 300%</a:t>
                      </a:r>
                      <a:r>
                        <a:rPr lang="en-US" sz="2800" baseline="0" dirty="0" smtClean="0"/>
                        <a:t> of FPL</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No more than 10% of annual gross income</a:t>
                      </a:r>
                    </a:p>
                  </a:txBody>
                  <a:tcPr/>
                </a:tc>
                <a:extLst>
                  <a:ext uri="{0D108BD9-81ED-4DB2-BD59-A6C34878D82A}">
                    <a16:rowId xmlns:a16="http://schemas.microsoft.com/office/drawing/2014/main" val="1710303933"/>
                  </a:ext>
                </a:extLst>
              </a:tr>
            </a:tbl>
          </a:graphicData>
        </a:graphic>
      </p:graphicFrame>
    </p:spTree>
    <p:extLst>
      <p:ext uri="{BB962C8B-B14F-4D97-AF65-F5344CB8AC3E}">
        <p14:creationId xmlns:p14="http://schemas.microsoft.com/office/powerpoint/2010/main" val="416450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a:t>
            </a:r>
            <a:endParaRPr lang="en-US" dirty="0"/>
          </a:p>
        </p:txBody>
      </p:sp>
      <p:sp>
        <p:nvSpPr>
          <p:cNvPr id="4" name="Content Placeholder 3"/>
          <p:cNvSpPr>
            <a:spLocks noGrp="1"/>
          </p:cNvSpPr>
          <p:nvPr>
            <p:ph sz="half" idx="10"/>
          </p:nvPr>
        </p:nvSpPr>
        <p:spPr/>
        <p:txBody>
          <a:bodyPr>
            <a:normAutofit fontScale="92500" lnSpcReduction="10000"/>
          </a:bodyPr>
          <a:lstStyle/>
          <a:p>
            <a:pPr marL="342900" indent="-342900">
              <a:buFont typeface="Arial" panose="020B0604020202020204" pitchFamily="34" charset="0"/>
              <a:buChar char="•"/>
            </a:pPr>
            <a:r>
              <a:rPr lang="en-US" sz="3200" dirty="0"/>
              <a:t>Identify the steps in client management: enrollment and eligibility, sliding fee scale and discount schedule, and cap on out of pocket charges</a:t>
            </a:r>
          </a:p>
          <a:p>
            <a:pPr marL="342900" indent="-342900">
              <a:buFont typeface="Arial" panose="020B0604020202020204" pitchFamily="34" charset="0"/>
              <a:buChar char="•"/>
            </a:pPr>
            <a:r>
              <a:rPr lang="en-US" sz="3200" dirty="0"/>
              <a:t>Describe the Ryan White HIV/AIDs Program (RWHAP) legislative requirements and program expectations as it relates to enrollment and eligibility, sliding fee scale and discount schedule, and cap on out of pocket charges</a:t>
            </a:r>
          </a:p>
          <a:p>
            <a:pPr marL="342900" indent="-342900">
              <a:buFont typeface="Arial" panose="020B0604020202020204" pitchFamily="34" charset="0"/>
              <a:buChar char="•"/>
            </a:pPr>
            <a:r>
              <a:rPr lang="en-US" sz="3200" dirty="0"/>
              <a:t>Create educational tools that can be provided to patients to assist in managing the sliding fee scale and cap on out of pocket charges</a:t>
            </a:r>
          </a:p>
          <a:p>
            <a:r>
              <a:rPr lang="en-US" dirty="0"/>
              <a:t> </a:t>
            </a:r>
            <a:endParaRPr lang="en-US" sz="2800" dirty="0"/>
          </a:p>
          <a:p>
            <a:endParaRPr lang="en-US" sz="2800" dirty="0"/>
          </a:p>
        </p:txBody>
      </p:sp>
    </p:spTree>
    <p:extLst>
      <p:ext uri="{BB962C8B-B14F-4D97-AF65-F5344CB8AC3E}">
        <p14:creationId xmlns:p14="http://schemas.microsoft.com/office/powerpoint/2010/main" val="29159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34397"/>
            <a:ext cx="11153775" cy="829193"/>
          </a:xfrm>
        </p:spPr>
        <p:txBody>
          <a:bodyPr>
            <a:normAutofit fontScale="90000"/>
          </a:bodyPr>
          <a:lstStyle/>
          <a:p>
            <a:r>
              <a:rPr lang="en-US" dirty="0" smtClean="0"/>
              <a:t>Calculating Patient Cap on Charges</a:t>
            </a:r>
            <a:endParaRPr lang="en-US" dirty="0"/>
          </a:p>
        </p:txBody>
      </p:sp>
      <p:sp>
        <p:nvSpPr>
          <p:cNvPr id="3" name="Content Placeholder 2"/>
          <p:cNvSpPr>
            <a:spLocks noGrp="1"/>
          </p:cNvSpPr>
          <p:nvPr>
            <p:ph sz="half" idx="10"/>
          </p:nvPr>
        </p:nvSpPr>
        <p:spPr>
          <a:xfrm>
            <a:off x="392906" y="1196982"/>
            <a:ext cx="10960894" cy="4448443"/>
          </a:xfrm>
        </p:spPr>
        <p:txBody>
          <a:bodyPr/>
          <a:lstStyle/>
          <a:p>
            <a:r>
              <a:rPr lang="en-US" altLang="en-US" sz="2800" dirty="0"/>
              <a:t>According to legislation, patient caps on charges are:</a:t>
            </a:r>
          </a:p>
          <a:p>
            <a:pPr lvl="1"/>
            <a:r>
              <a:rPr lang="en-US" altLang="en-US" sz="2800" dirty="0"/>
              <a:t>Based on an individual’s FPL</a:t>
            </a:r>
          </a:p>
          <a:p>
            <a:pPr lvl="1"/>
            <a:r>
              <a:rPr lang="en-US" altLang="en-US" sz="2800" dirty="0"/>
              <a:t>Calculated and updated annually</a:t>
            </a:r>
          </a:p>
          <a:p>
            <a:pPr lvl="1"/>
            <a:r>
              <a:rPr lang="en-US" altLang="en-US" sz="2800" dirty="0"/>
              <a:t>Based on charges imposed, not on payments made</a:t>
            </a:r>
          </a:p>
          <a:p>
            <a:pPr lvl="1"/>
            <a:r>
              <a:rPr lang="en-US" altLang="en-US" sz="2800" dirty="0"/>
              <a:t>Applied to both insured and uninsured patients (remember payer of last resort policy) </a:t>
            </a:r>
          </a:p>
          <a:p>
            <a:r>
              <a:rPr lang="en-US" altLang="en-US" sz="2800" dirty="0"/>
              <a:t>Caps on charges should consider the annual aggregate of charges imposed without regard to whether they are characterized as enrollment fees, premiums, deductibles, copayments and coinsurance (PCN 13-05, 13-06, 14-01) </a:t>
            </a:r>
          </a:p>
          <a:p>
            <a:endParaRPr lang="en-US" dirty="0"/>
          </a:p>
        </p:txBody>
      </p:sp>
    </p:spTree>
    <p:extLst>
      <p:ext uri="{BB962C8B-B14F-4D97-AF65-F5344CB8AC3E}">
        <p14:creationId xmlns:p14="http://schemas.microsoft.com/office/powerpoint/2010/main" val="276162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dirty="0" smtClean="0"/>
              <a:t>Cap on Charges - Example</a:t>
            </a:r>
          </a:p>
        </p:txBody>
      </p:sp>
      <p:sp>
        <p:nvSpPr>
          <p:cNvPr id="23555" name="Rectangle 3"/>
          <p:cNvSpPr>
            <a:spLocks noGrp="1" noChangeArrowheads="1"/>
          </p:cNvSpPr>
          <p:nvPr>
            <p:ph sz="half" idx="1"/>
          </p:nvPr>
        </p:nvSpPr>
        <p:spPr/>
        <p:txBody>
          <a:bodyPr/>
          <a:lstStyle/>
          <a:p>
            <a:pPr eaLnBrk="1" hangingPunct="1"/>
            <a:r>
              <a:rPr lang="en-US" altLang="en-US" dirty="0"/>
              <a:t>Person living with HIV</a:t>
            </a:r>
          </a:p>
          <a:p>
            <a:pPr eaLnBrk="1" hangingPunct="1"/>
            <a:r>
              <a:rPr lang="en-US" altLang="en-US" dirty="0"/>
              <a:t>Annualized income = $26,450</a:t>
            </a:r>
          </a:p>
          <a:p>
            <a:pPr eaLnBrk="1" hangingPunct="1"/>
            <a:r>
              <a:rPr lang="en-US" altLang="en-US" dirty="0" smtClean="0"/>
              <a:t>FPL </a:t>
            </a:r>
            <a:r>
              <a:rPr lang="en-US" altLang="en-US" dirty="0"/>
              <a:t>= 223</a:t>
            </a:r>
            <a:r>
              <a:rPr lang="en-US" altLang="en-US" dirty="0" smtClean="0"/>
              <a:t>%</a:t>
            </a:r>
          </a:p>
          <a:p>
            <a:pPr eaLnBrk="1" hangingPunct="1"/>
            <a:r>
              <a:rPr lang="en-US" altLang="en-US" dirty="0" smtClean="0"/>
              <a:t>Cap on out of pocket charges (7%) : $1,851.50 </a:t>
            </a:r>
          </a:p>
          <a:p>
            <a:pPr eaLnBrk="1" hangingPunct="1"/>
            <a:r>
              <a:rPr lang="en-US" altLang="en-US" dirty="0" smtClean="0"/>
              <a:t>Patient </a:t>
            </a:r>
            <a:r>
              <a:rPr lang="en-US" altLang="en-US" dirty="0"/>
              <a:t>is assessed for insurance and does not currently have insurance options</a:t>
            </a:r>
          </a:p>
          <a:p>
            <a:pPr eaLnBrk="1" hangingPunct="1"/>
            <a:endParaRPr lang="en-US" altLang="en-US" dirty="0"/>
          </a:p>
          <a:p>
            <a:pPr eaLnBrk="1" hangingPunct="1"/>
            <a:endParaRPr lang="en-US" altLang="en-US" dirty="0" smtClean="0"/>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4214991333"/>
              </p:ext>
            </p:extLst>
          </p:nvPr>
        </p:nvGraphicFramePr>
        <p:xfrm>
          <a:off x="6287785" y="1366227"/>
          <a:ext cx="5261412" cy="3992880"/>
        </p:xfrm>
        <a:graphic>
          <a:graphicData uri="http://schemas.openxmlformats.org/drawingml/2006/table">
            <a:tbl>
              <a:tblPr firstRow="1" bandRow="1">
                <a:tableStyleId>{5940675A-B579-460E-94D1-54222C63F5DA}</a:tableStyleId>
              </a:tblPr>
              <a:tblGrid>
                <a:gridCol w="2543796">
                  <a:extLst>
                    <a:ext uri="{9D8B030D-6E8A-4147-A177-3AD203B41FA5}">
                      <a16:colId xmlns:a16="http://schemas.microsoft.com/office/drawing/2014/main" val="3491585646"/>
                    </a:ext>
                  </a:extLst>
                </a:gridCol>
                <a:gridCol w="2717616">
                  <a:extLst>
                    <a:ext uri="{9D8B030D-6E8A-4147-A177-3AD203B41FA5}">
                      <a16:colId xmlns:a16="http://schemas.microsoft.com/office/drawing/2014/main" val="83029956"/>
                    </a:ext>
                  </a:extLst>
                </a:gridCol>
              </a:tblGrid>
              <a:tr h="294640">
                <a:tc>
                  <a:txBody>
                    <a:bodyPr/>
                    <a:lstStyle/>
                    <a:p>
                      <a:pPr algn="ctr"/>
                      <a:r>
                        <a:rPr lang="en-US" sz="2000" dirty="0" smtClean="0"/>
                        <a:t>Federal Poverty Level</a:t>
                      </a:r>
                      <a:endParaRPr lang="en-US" sz="2000" dirty="0"/>
                    </a:p>
                  </a:txBody>
                  <a:tcPr marL="121920" marR="121920">
                    <a:solidFill>
                      <a:schemeClr val="accent1">
                        <a:lumMod val="60000"/>
                        <a:lumOff val="40000"/>
                      </a:schemeClr>
                    </a:solidFill>
                  </a:tcPr>
                </a:tc>
                <a:tc>
                  <a:txBody>
                    <a:bodyPr/>
                    <a:lstStyle/>
                    <a:p>
                      <a:pPr algn="ctr"/>
                      <a:r>
                        <a:rPr lang="en-US" sz="2000" dirty="0" smtClean="0"/>
                        <a:t>Nominal Fee</a:t>
                      </a:r>
                      <a:endParaRPr lang="en-US" sz="2000" dirty="0"/>
                    </a:p>
                  </a:txBody>
                  <a:tcPr marL="121920" marR="121920">
                    <a:solidFill>
                      <a:schemeClr val="accent1">
                        <a:lumMod val="60000"/>
                        <a:lumOff val="40000"/>
                      </a:schemeClr>
                    </a:solidFill>
                  </a:tcPr>
                </a:tc>
                <a:extLst>
                  <a:ext uri="{0D108BD9-81ED-4DB2-BD59-A6C34878D82A}">
                    <a16:rowId xmlns:a16="http://schemas.microsoft.com/office/drawing/2014/main" val="10000"/>
                  </a:ext>
                </a:extLst>
              </a:tr>
              <a:tr h="294640">
                <a:tc>
                  <a:txBody>
                    <a:bodyPr/>
                    <a:lstStyle/>
                    <a:p>
                      <a:pPr algn="ctr"/>
                      <a:r>
                        <a:rPr lang="en-US" sz="2000" dirty="0" smtClean="0"/>
                        <a:t>201-250% FPL</a:t>
                      </a:r>
                      <a:endParaRPr lang="en-US" sz="2000" dirty="0"/>
                    </a:p>
                  </a:txBody>
                  <a:tcPr marL="121920" marR="121920"/>
                </a:tc>
                <a:tc>
                  <a:txBody>
                    <a:bodyPr/>
                    <a:lstStyle/>
                    <a:p>
                      <a:pPr algn="ctr"/>
                      <a:r>
                        <a:rPr lang="en-US" sz="2000" dirty="0" smtClean="0"/>
                        <a:t>$15</a:t>
                      </a:r>
                      <a:endParaRPr lang="en-US" sz="2000" dirty="0"/>
                    </a:p>
                  </a:txBody>
                  <a:tcPr marL="121920" marR="121920"/>
                </a:tc>
                <a:extLst>
                  <a:ext uri="{0D108BD9-81ED-4DB2-BD59-A6C34878D82A}">
                    <a16:rowId xmlns:a16="http://schemas.microsoft.com/office/drawing/2014/main" val="10001"/>
                  </a:ext>
                </a:extLst>
              </a:tr>
              <a:tr h="294640">
                <a:tc>
                  <a:txBody>
                    <a:bodyPr/>
                    <a:lstStyle/>
                    <a:p>
                      <a:pPr algn="ctr"/>
                      <a:r>
                        <a:rPr lang="en-US" sz="1800" dirty="0" smtClean="0"/>
                        <a:t>Individual Income</a:t>
                      </a:r>
                      <a:endParaRPr lang="en-US" sz="1800" dirty="0"/>
                    </a:p>
                  </a:txBody>
                  <a:tcPr>
                    <a:solidFill>
                      <a:schemeClr val="accent1">
                        <a:lumMod val="60000"/>
                        <a:lumOff val="40000"/>
                      </a:schemeClr>
                    </a:solidFill>
                  </a:tcPr>
                </a:tc>
                <a:tc>
                  <a:txBody>
                    <a:bodyPr/>
                    <a:lstStyle/>
                    <a:p>
                      <a:pPr algn="ctr"/>
                      <a:r>
                        <a:rPr lang="en-US" sz="1800" dirty="0" smtClean="0"/>
                        <a:t>Maximum</a:t>
                      </a:r>
                      <a:r>
                        <a:rPr lang="en-US" sz="1800" baseline="0" dirty="0" smtClean="0"/>
                        <a:t> Charge</a:t>
                      </a:r>
                      <a:endParaRPr lang="en-US" sz="1800" dirty="0"/>
                    </a:p>
                  </a:txBody>
                  <a:tcPr>
                    <a:solidFill>
                      <a:schemeClr val="accent1">
                        <a:lumMod val="60000"/>
                        <a:lumOff val="40000"/>
                      </a:schemeClr>
                    </a:solidFill>
                  </a:tcPr>
                </a:tc>
                <a:extLst>
                  <a:ext uri="{0D108BD9-81ED-4DB2-BD59-A6C34878D82A}">
                    <a16:rowId xmlns:a16="http://schemas.microsoft.com/office/drawing/2014/main" val="183798996"/>
                  </a:ext>
                </a:extLst>
              </a:tr>
              <a:tr h="370840">
                <a:tc>
                  <a:txBody>
                    <a:bodyPr/>
                    <a:lstStyle/>
                    <a:p>
                      <a:pPr marL="0" indent="0" algn="ctr">
                        <a:buFont typeface="Arial" panose="020B0604020202020204" pitchFamily="34" charset="0"/>
                        <a:buNone/>
                      </a:pPr>
                      <a:r>
                        <a:rPr lang="en-US" sz="1800" dirty="0" smtClean="0"/>
                        <a:t>At</a:t>
                      </a:r>
                      <a:r>
                        <a:rPr lang="en-US" sz="1800" baseline="0" dirty="0" smtClean="0"/>
                        <a:t> or Below 100% of Federal Poverty Level (FPL)</a:t>
                      </a:r>
                      <a:endParaRPr lang="en-US" sz="1800" dirty="0" smtClean="0"/>
                    </a:p>
                  </a:txBody>
                  <a:tcPr/>
                </a:tc>
                <a:tc>
                  <a:txBody>
                    <a:bodyPr/>
                    <a:lstStyle/>
                    <a:p>
                      <a:pPr algn="ctr"/>
                      <a:r>
                        <a:rPr lang="en-US" sz="1800" dirty="0" smtClean="0"/>
                        <a:t>$0</a:t>
                      </a:r>
                      <a:endParaRPr lang="en-US" sz="1800" dirty="0"/>
                    </a:p>
                  </a:txBody>
                  <a:tcPr/>
                </a:tc>
                <a:extLst>
                  <a:ext uri="{0D108BD9-81ED-4DB2-BD59-A6C34878D82A}">
                    <a16:rowId xmlns:a16="http://schemas.microsoft.com/office/drawing/2014/main" val="9475801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101 to 200% of FPL</a:t>
                      </a:r>
                    </a:p>
                  </a:txBody>
                  <a:tcPr/>
                </a:tc>
                <a:tc>
                  <a:txBody>
                    <a:bodyPr/>
                    <a:lstStyle/>
                    <a:p>
                      <a:pPr algn="ctr"/>
                      <a:r>
                        <a:rPr lang="en-US" sz="1800" dirty="0" smtClean="0"/>
                        <a:t>No more than 5% of annual gross income</a:t>
                      </a:r>
                      <a:endParaRPr lang="en-US" sz="1800" dirty="0"/>
                    </a:p>
                  </a:txBody>
                  <a:tcPr/>
                </a:tc>
                <a:extLst>
                  <a:ext uri="{0D108BD9-81ED-4DB2-BD59-A6C34878D82A}">
                    <a16:rowId xmlns:a16="http://schemas.microsoft.com/office/drawing/2014/main" val="38361493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201 to 300%</a:t>
                      </a:r>
                      <a:r>
                        <a:rPr lang="en-US" sz="1800" baseline="0" dirty="0" smtClean="0">
                          <a:solidFill>
                            <a:srgbClr val="C00000"/>
                          </a:solidFill>
                        </a:rPr>
                        <a:t> of FPL</a:t>
                      </a:r>
                      <a:endParaRPr lang="en-US" sz="1800" dirty="0" smtClean="0">
                        <a:solidFill>
                          <a:srgbClr val="C00000"/>
                        </a:solidFill>
                      </a:endParaRPr>
                    </a:p>
                  </a:txBody>
                  <a:tcPr/>
                </a:tc>
                <a:tc>
                  <a:txBody>
                    <a:bodyPr/>
                    <a:lstStyle/>
                    <a:p>
                      <a:pPr algn="ctr"/>
                      <a:r>
                        <a:rPr lang="en-US" sz="1800" dirty="0" smtClean="0">
                          <a:solidFill>
                            <a:srgbClr val="C00000"/>
                          </a:solidFill>
                        </a:rPr>
                        <a:t>No more than 7% of annual gross income</a:t>
                      </a:r>
                      <a:endParaRPr lang="en-US" sz="1800" dirty="0">
                        <a:solidFill>
                          <a:srgbClr val="C00000"/>
                        </a:solidFill>
                      </a:endParaRPr>
                    </a:p>
                  </a:txBody>
                  <a:tcPr/>
                </a:tc>
                <a:extLst>
                  <a:ext uri="{0D108BD9-81ED-4DB2-BD59-A6C34878D82A}">
                    <a16:rowId xmlns:a16="http://schemas.microsoft.com/office/drawing/2014/main" val="342476779"/>
                  </a:ext>
                </a:extLst>
              </a:tr>
              <a:tr h="370840">
                <a:tc>
                  <a:txBody>
                    <a:bodyPr/>
                    <a:lstStyle/>
                    <a:p>
                      <a:pPr algn="ctr"/>
                      <a:r>
                        <a:rPr lang="en-US" sz="1800" dirty="0" smtClean="0"/>
                        <a:t>Over 300%</a:t>
                      </a:r>
                      <a:r>
                        <a:rPr lang="en-US" sz="1800" baseline="0" dirty="0" smtClean="0"/>
                        <a:t> of FPL</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No more than 10% of annual gross income</a:t>
                      </a:r>
                    </a:p>
                  </a:txBody>
                  <a:tcPr/>
                </a:tc>
                <a:extLst>
                  <a:ext uri="{0D108BD9-81ED-4DB2-BD59-A6C34878D82A}">
                    <a16:rowId xmlns:a16="http://schemas.microsoft.com/office/drawing/2014/main" val="1710303933"/>
                  </a:ext>
                </a:extLst>
              </a:tr>
            </a:tbl>
          </a:graphicData>
        </a:graphic>
      </p:graphicFrame>
    </p:spTree>
    <p:extLst>
      <p:ext uri="{BB962C8B-B14F-4D97-AF65-F5344CB8AC3E}">
        <p14:creationId xmlns:p14="http://schemas.microsoft.com/office/powerpoint/2010/main" val="10083679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half" idx="1"/>
          </p:nvPr>
        </p:nvSpPr>
        <p:spPr>
          <a:xfrm>
            <a:off x="390418" y="1284447"/>
            <a:ext cx="5629382" cy="4276598"/>
          </a:xfrm>
        </p:spPr>
        <p:txBody>
          <a:bodyPr>
            <a:normAutofit fontScale="92500" lnSpcReduction="10000"/>
          </a:bodyPr>
          <a:lstStyle/>
          <a:p>
            <a:pPr eaLnBrk="1" hangingPunct="1"/>
            <a:r>
              <a:rPr lang="en-US" altLang="en-US" sz="2400" dirty="0" smtClean="0"/>
              <a:t>Referred to specialty provider at another health center</a:t>
            </a:r>
          </a:p>
          <a:p>
            <a:pPr eaLnBrk="1" hangingPunct="1"/>
            <a:r>
              <a:rPr lang="en-US" altLang="en-US" sz="2400" dirty="0" smtClean="0"/>
              <a:t>Completes HIV-related specialty medical appointment </a:t>
            </a:r>
          </a:p>
          <a:p>
            <a:pPr eaLnBrk="1" hangingPunct="1"/>
            <a:r>
              <a:rPr lang="en-US" altLang="en-US" sz="2400" dirty="0" smtClean="0"/>
              <a:t>Full charge of appointment (per schedule of fees) is $150</a:t>
            </a:r>
          </a:p>
          <a:p>
            <a:pPr eaLnBrk="1" hangingPunct="1"/>
            <a:r>
              <a:rPr lang="en-US" altLang="en-US" sz="2400" dirty="0" smtClean="0"/>
              <a:t>Patient is charged nominal </a:t>
            </a:r>
            <a:r>
              <a:rPr lang="en-US" altLang="en-US" sz="2400" dirty="0"/>
              <a:t>f</a:t>
            </a:r>
            <a:r>
              <a:rPr lang="en-US" altLang="en-US" sz="2400" dirty="0" smtClean="0"/>
              <a:t>ee of $15</a:t>
            </a:r>
          </a:p>
          <a:p>
            <a:pPr eaLnBrk="1" hangingPunct="1"/>
            <a:r>
              <a:rPr lang="en-US" altLang="en-US" sz="2400" dirty="0" smtClean="0"/>
              <a:t>Ryan White assists with co-pays and remaining balance of $135 by paying specialty provider</a:t>
            </a:r>
          </a:p>
          <a:p>
            <a:pPr eaLnBrk="1" hangingPunct="1"/>
            <a:r>
              <a:rPr lang="en-US" altLang="en-US" sz="2400" dirty="0"/>
              <a:t>$15 is applied to patients cap on out of pocket charges on $1,851.50</a:t>
            </a:r>
          </a:p>
          <a:p>
            <a:pPr eaLnBrk="1" hangingPunct="1"/>
            <a:endParaRPr lang="en-US" altLang="en-US" sz="2400" dirty="0" smtClean="0"/>
          </a:p>
          <a:p>
            <a:pPr eaLnBrk="1" hangingPunct="1"/>
            <a:endParaRPr lang="en-US" altLang="en-US" sz="2800" dirty="0" smtClean="0"/>
          </a:p>
          <a:p>
            <a:pPr marL="0" indent="0" eaLnBrk="1" hangingPunct="1">
              <a:buNone/>
            </a:pPr>
            <a:endParaRPr lang="en-US" altLang="en-US" sz="2800" dirty="0"/>
          </a:p>
          <a:p>
            <a:pPr eaLnBrk="1" hangingPunct="1"/>
            <a:endParaRPr lang="en-US" altLang="en-US" sz="2800" dirty="0" smtClean="0"/>
          </a:p>
        </p:txBody>
      </p:sp>
      <p:sp>
        <p:nvSpPr>
          <p:cNvPr id="7" name="Rectangle 2"/>
          <p:cNvSpPr txBox="1">
            <a:spLocks noChangeArrowheads="1"/>
          </p:cNvSpPr>
          <p:nvPr/>
        </p:nvSpPr>
        <p:spPr>
          <a:xfrm>
            <a:off x="629313" y="152400"/>
            <a:ext cx="10972800" cy="673290"/>
          </a:xfrm>
          <a:prstGeom prst="rect">
            <a:avLst/>
          </a:prstGeom>
        </p:spPr>
        <p:txBody>
          <a:bodyPr>
            <a:scene3d>
              <a:camera prst="orthographicFront"/>
              <a:lightRig rig="soft" dir="t"/>
            </a:scene3d>
            <a:sp3d prstMaterial="matte">
              <a:bevelB w="38100" h="38100"/>
            </a:sp3d>
          </a:bodyPr>
          <a:lstStyle>
            <a:lvl1pPr algn="ctr" rtl="0" eaLnBrk="0" fontAlgn="base" hangingPunct="0">
              <a:spcBef>
                <a:spcPct val="0"/>
              </a:spcBef>
              <a:spcAft>
                <a:spcPct val="0"/>
              </a:spcAft>
              <a:defRPr sz="4400" b="0" kern="1200">
                <a:solidFill>
                  <a:srgbClr val="387EBC"/>
                </a:solidFill>
                <a:effectLst/>
                <a:latin typeface="Century Gothic"/>
                <a:ea typeface="ＭＳ Ｐゴシック" charset="0"/>
                <a:cs typeface="Century Gothic"/>
              </a:defRPr>
            </a:lvl1pPr>
            <a:lvl2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eaLnBrk="1" hangingPunct="1"/>
            <a:r>
              <a:rPr lang="en-US" altLang="en-US" sz="4000" b="1" dirty="0" smtClean="0">
                <a:solidFill>
                  <a:srgbClr val="09588E"/>
                </a:solidFill>
              </a:rPr>
              <a:t>Cap on Charges – Example Nominal Fee</a:t>
            </a:r>
          </a:p>
        </p:txBody>
      </p:sp>
      <p:graphicFrame>
        <p:nvGraphicFramePr>
          <p:cNvPr id="8" name="Content Placeholder 1"/>
          <p:cNvGraphicFramePr>
            <a:graphicFrameLocks/>
          </p:cNvGraphicFramePr>
          <p:nvPr>
            <p:extLst>
              <p:ext uri="{D42A27DB-BD31-4B8C-83A1-F6EECF244321}">
                <p14:modId xmlns:p14="http://schemas.microsoft.com/office/powerpoint/2010/main" val="3578164497"/>
              </p:ext>
            </p:extLst>
          </p:nvPr>
        </p:nvGraphicFramePr>
        <p:xfrm>
          <a:off x="6115712" y="1942671"/>
          <a:ext cx="5225815" cy="1463040"/>
        </p:xfrm>
        <a:graphic>
          <a:graphicData uri="http://schemas.openxmlformats.org/drawingml/2006/table">
            <a:tbl>
              <a:tblPr firstRow="1" bandRow="1">
                <a:tableStyleId>{5940675A-B579-460E-94D1-54222C63F5DA}</a:tableStyleId>
              </a:tblPr>
              <a:tblGrid>
                <a:gridCol w="3014893">
                  <a:extLst>
                    <a:ext uri="{9D8B030D-6E8A-4147-A177-3AD203B41FA5}">
                      <a16:colId xmlns:a16="http://schemas.microsoft.com/office/drawing/2014/main" val="20000"/>
                    </a:ext>
                  </a:extLst>
                </a:gridCol>
                <a:gridCol w="2210922">
                  <a:extLst>
                    <a:ext uri="{9D8B030D-6E8A-4147-A177-3AD203B41FA5}">
                      <a16:colId xmlns:a16="http://schemas.microsoft.com/office/drawing/2014/main" val="20001"/>
                    </a:ext>
                  </a:extLst>
                </a:gridCol>
              </a:tblGrid>
              <a:tr h="370840">
                <a:tc>
                  <a:txBody>
                    <a:bodyPr/>
                    <a:lstStyle/>
                    <a:p>
                      <a:pPr algn="ctr"/>
                      <a:r>
                        <a:rPr lang="en-US" sz="2800" dirty="0" smtClean="0"/>
                        <a:t>Federal Poverty Level</a:t>
                      </a:r>
                      <a:endParaRPr lang="en-US" sz="2800" dirty="0"/>
                    </a:p>
                  </a:txBody>
                  <a:tcPr marL="121920" marR="121920">
                    <a:solidFill>
                      <a:schemeClr val="accent1">
                        <a:lumMod val="60000"/>
                        <a:lumOff val="40000"/>
                      </a:schemeClr>
                    </a:solidFill>
                  </a:tcPr>
                </a:tc>
                <a:tc>
                  <a:txBody>
                    <a:bodyPr/>
                    <a:lstStyle/>
                    <a:p>
                      <a:pPr algn="ctr"/>
                      <a:r>
                        <a:rPr lang="en-US" sz="2800" dirty="0" smtClean="0"/>
                        <a:t>Nominal Fee</a:t>
                      </a:r>
                      <a:endParaRPr lang="en-US" sz="2800" dirty="0"/>
                    </a:p>
                  </a:txBody>
                  <a:tcPr marL="121920" marR="121920">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smtClean="0"/>
                        <a:t>201-250% FPL</a:t>
                      </a:r>
                      <a:endParaRPr lang="en-US" sz="2800" dirty="0"/>
                    </a:p>
                  </a:txBody>
                  <a:tcPr marL="121920" marR="121920"/>
                </a:tc>
                <a:tc>
                  <a:txBody>
                    <a:bodyPr/>
                    <a:lstStyle/>
                    <a:p>
                      <a:r>
                        <a:rPr lang="en-US" sz="2800" dirty="0" smtClean="0"/>
                        <a:t>$15</a:t>
                      </a:r>
                      <a:endParaRPr lang="en-US" sz="2800"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35348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09588E"/>
                </a:solidFill>
              </a:rPr>
              <a:t>Cap on Charges – Example </a:t>
            </a:r>
            <a:r>
              <a:rPr lang="en-US" altLang="en-US" dirty="0" smtClean="0"/>
              <a:t>Percentage</a:t>
            </a:r>
            <a:endParaRPr lang="en-US" dirty="0"/>
          </a:p>
        </p:txBody>
      </p:sp>
      <p:sp>
        <p:nvSpPr>
          <p:cNvPr id="23555" name="Rectangle 3"/>
          <p:cNvSpPr>
            <a:spLocks noGrp="1" noChangeArrowheads="1"/>
          </p:cNvSpPr>
          <p:nvPr>
            <p:ph sz="half" idx="1"/>
          </p:nvPr>
        </p:nvSpPr>
        <p:spPr/>
        <p:txBody>
          <a:bodyPr>
            <a:normAutofit fontScale="92500"/>
          </a:bodyPr>
          <a:lstStyle/>
          <a:p>
            <a:pPr eaLnBrk="1" hangingPunct="1"/>
            <a:r>
              <a:rPr lang="en-US" altLang="en-US" sz="2300" dirty="0"/>
              <a:t>Referred to specialty provider at another health center</a:t>
            </a:r>
          </a:p>
          <a:p>
            <a:pPr eaLnBrk="1" hangingPunct="1"/>
            <a:r>
              <a:rPr lang="en-US" altLang="en-US" sz="2300" dirty="0"/>
              <a:t>Completes HIV-related specialty medical appointment </a:t>
            </a:r>
          </a:p>
          <a:p>
            <a:pPr eaLnBrk="1" hangingPunct="1"/>
            <a:r>
              <a:rPr lang="en-US" altLang="en-US" sz="2300" dirty="0"/>
              <a:t>Full charge of appointment (per schedule of fees) is $150</a:t>
            </a:r>
          </a:p>
          <a:p>
            <a:pPr eaLnBrk="1" hangingPunct="1"/>
            <a:r>
              <a:rPr lang="en-US" altLang="en-US" sz="2300" dirty="0" smtClean="0"/>
              <a:t>Patient is charged $60, based on 40% discount per schedule of charges</a:t>
            </a:r>
          </a:p>
          <a:p>
            <a:pPr eaLnBrk="1" hangingPunct="1"/>
            <a:r>
              <a:rPr lang="en-US" altLang="en-US" sz="2300" dirty="0" smtClean="0"/>
              <a:t>Program assists with remaining balance of $90 by paying specialty provider</a:t>
            </a:r>
          </a:p>
          <a:p>
            <a:pPr eaLnBrk="1" hangingPunct="1"/>
            <a:r>
              <a:rPr lang="en-US" altLang="en-US" sz="2400" dirty="0"/>
              <a:t>$60 is applied to patients cap on out of pocket charges on $1,851.50</a:t>
            </a:r>
          </a:p>
          <a:p>
            <a:pPr eaLnBrk="1" hangingPunct="1"/>
            <a:endParaRPr lang="en-US" altLang="en-US" sz="2300" dirty="0" smtClean="0"/>
          </a:p>
          <a:p>
            <a:pPr marL="0" indent="0" eaLnBrk="1" hangingPunct="1">
              <a:buNone/>
            </a:pPr>
            <a:endParaRPr lang="en-US" altLang="en-US" sz="2800" dirty="0"/>
          </a:p>
          <a:p>
            <a:pPr eaLnBrk="1" hangingPunct="1"/>
            <a:endParaRPr lang="en-US" altLang="en-US" sz="2800" dirty="0" smtClean="0"/>
          </a:p>
        </p:txBody>
      </p:sp>
      <p:sp>
        <p:nvSpPr>
          <p:cNvPr id="7" name="Rectangle 2"/>
          <p:cNvSpPr txBox="1">
            <a:spLocks noChangeArrowheads="1"/>
          </p:cNvSpPr>
          <p:nvPr/>
        </p:nvSpPr>
        <p:spPr>
          <a:xfrm>
            <a:off x="110699" y="152400"/>
            <a:ext cx="11988800" cy="838200"/>
          </a:xfrm>
          <a:prstGeom prst="rect">
            <a:avLst/>
          </a:prstGeom>
        </p:spPr>
        <p:txBody>
          <a:bodyPr>
            <a:scene3d>
              <a:camera prst="orthographicFront"/>
              <a:lightRig rig="soft" dir="t"/>
            </a:scene3d>
            <a:sp3d prstMaterial="matte">
              <a:bevelB w="38100" h="38100"/>
            </a:sp3d>
          </a:bodyPr>
          <a:lstStyle>
            <a:lvl1pPr algn="ctr" rtl="0" eaLnBrk="0" fontAlgn="base" hangingPunct="0">
              <a:spcBef>
                <a:spcPct val="0"/>
              </a:spcBef>
              <a:spcAft>
                <a:spcPct val="0"/>
              </a:spcAft>
              <a:defRPr sz="4400" b="0" kern="1200">
                <a:solidFill>
                  <a:srgbClr val="387EBC"/>
                </a:solidFill>
                <a:effectLst/>
                <a:latin typeface="Century Gothic"/>
                <a:ea typeface="ＭＳ Ｐゴシック" charset="0"/>
                <a:cs typeface="Century Gothic"/>
              </a:defRPr>
            </a:lvl1pPr>
            <a:lvl2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387EBC"/>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endParaRPr lang="en-US" altLang="en-US" sz="3200" dirty="0" smtClean="0"/>
          </a:p>
        </p:txBody>
      </p:sp>
      <p:graphicFrame>
        <p:nvGraphicFramePr>
          <p:cNvPr id="8" name="Content Placeholder 1"/>
          <p:cNvGraphicFramePr>
            <a:graphicFrameLocks/>
          </p:cNvGraphicFramePr>
          <p:nvPr>
            <p:extLst>
              <p:ext uri="{D42A27DB-BD31-4B8C-83A1-F6EECF244321}">
                <p14:modId xmlns:p14="http://schemas.microsoft.com/office/powerpoint/2010/main" val="6617430"/>
              </p:ext>
            </p:extLst>
          </p:nvPr>
        </p:nvGraphicFramePr>
        <p:xfrm>
          <a:off x="6616557" y="2051407"/>
          <a:ext cx="4864242" cy="1280160"/>
        </p:xfrm>
        <a:graphic>
          <a:graphicData uri="http://schemas.openxmlformats.org/drawingml/2006/table">
            <a:tbl>
              <a:tblPr firstRow="1" bandRow="1">
                <a:tableStyleId>{5940675A-B579-460E-94D1-54222C63F5DA}</a:tableStyleId>
              </a:tblPr>
              <a:tblGrid>
                <a:gridCol w="2806295">
                  <a:extLst>
                    <a:ext uri="{9D8B030D-6E8A-4147-A177-3AD203B41FA5}">
                      <a16:colId xmlns:a16="http://schemas.microsoft.com/office/drawing/2014/main" val="20000"/>
                    </a:ext>
                  </a:extLst>
                </a:gridCol>
                <a:gridCol w="2057947">
                  <a:extLst>
                    <a:ext uri="{9D8B030D-6E8A-4147-A177-3AD203B41FA5}">
                      <a16:colId xmlns:a16="http://schemas.microsoft.com/office/drawing/2014/main" val="20001"/>
                    </a:ext>
                  </a:extLst>
                </a:gridCol>
              </a:tblGrid>
              <a:tr h="797242">
                <a:tc>
                  <a:txBody>
                    <a:bodyPr/>
                    <a:lstStyle/>
                    <a:p>
                      <a:pPr algn="ctr"/>
                      <a:r>
                        <a:rPr lang="en-US" sz="2400" dirty="0" smtClean="0"/>
                        <a:t>Federal Poverty Level</a:t>
                      </a:r>
                      <a:endParaRPr lang="en-US" sz="2400" dirty="0"/>
                    </a:p>
                  </a:txBody>
                  <a:tcPr marL="121920" marR="121920">
                    <a:solidFill>
                      <a:schemeClr val="accent1">
                        <a:lumMod val="60000"/>
                        <a:lumOff val="40000"/>
                      </a:schemeClr>
                    </a:solidFill>
                  </a:tcPr>
                </a:tc>
                <a:tc>
                  <a:txBody>
                    <a:bodyPr/>
                    <a:lstStyle/>
                    <a:p>
                      <a:pPr algn="ctr"/>
                      <a:r>
                        <a:rPr lang="en-US" sz="2400" dirty="0" smtClean="0"/>
                        <a:t>Percentage Responsibility</a:t>
                      </a:r>
                      <a:endParaRPr lang="en-US" sz="2400" dirty="0"/>
                    </a:p>
                  </a:txBody>
                  <a:tcPr marL="121920" marR="121920">
                    <a:solidFill>
                      <a:schemeClr val="accent1">
                        <a:lumMod val="60000"/>
                        <a:lumOff val="40000"/>
                      </a:schemeClr>
                    </a:solidFill>
                  </a:tcPr>
                </a:tc>
                <a:extLst>
                  <a:ext uri="{0D108BD9-81ED-4DB2-BD59-A6C34878D82A}">
                    <a16:rowId xmlns:a16="http://schemas.microsoft.com/office/drawing/2014/main" val="10000"/>
                  </a:ext>
                </a:extLst>
              </a:tr>
              <a:tr h="437197">
                <a:tc>
                  <a:txBody>
                    <a:bodyPr/>
                    <a:lstStyle/>
                    <a:p>
                      <a:pPr algn="ctr"/>
                      <a:r>
                        <a:rPr lang="en-US" sz="2400" dirty="0" smtClean="0"/>
                        <a:t>201-250% FPL</a:t>
                      </a:r>
                      <a:endParaRPr lang="en-US" sz="2400" dirty="0"/>
                    </a:p>
                  </a:txBody>
                  <a:tcPr marL="121920" marR="121920"/>
                </a:tc>
                <a:tc>
                  <a:txBody>
                    <a:bodyPr/>
                    <a:lstStyle/>
                    <a:p>
                      <a:pPr algn="ctr"/>
                      <a:r>
                        <a:rPr lang="en-US" sz="2400" dirty="0" smtClean="0"/>
                        <a:t>40%</a:t>
                      </a:r>
                      <a:endParaRPr lang="en-US" sz="2400"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34325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9193"/>
          </a:xfrm>
        </p:spPr>
        <p:txBody>
          <a:bodyPr>
            <a:normAutofit fontScale="90000"/>
          </a:bodyPr>
          <a:lstStyle/>
          <a:p>
            <a:r>
              <a:rPr lang="en-US" dirty="0" smtClean="0"/>
              <a:t>RW Enrollment and Eligibility in Action </a:t>
            </a:r>
            <a:endParaRPr lang="en-US" dirty="0"/>
          </a:p>
        </p:txBody>
      </p:sp>
      <p:graphicFrame>
        <p:nvGraphicFramePr>
          <p:cNvPr id="4" name="Diagram 3" descr="In this Fourth Section of the presentation we will give pratical examples of how the RWHAP in Lexington, KY has effectively incorporated all these process for establishing enrollment and eligibilyt for their program. In addition, We will disuss how the Patient Protection and Affordable Care Act has impacted enrollment for RWHAP, case study examples and ways to implement these tools into client population, and patient educational tools, and staff enrollment tools to use within ones own RWHAP. " title="RWHAP Enrollment and Eligibility in Action "/>
          <p:cNvGraphicFramePr/>
          <p:nvPr>
            <p:extLst>
              <p:ext uri="{D42A27DB-BD31-4B8C-83A1-F6EECF244321}">
                <p14:modId xmlns:p14="http://schemas.microsoft.com/office/powerpoint/2010/main" val="3208151002"/>
              </p:ext>
            </p:extLst>
          </p:nvPr>
        </p:nvGraphicFramePr>
        <p:xfrm>
          <a:off x="132890" y="547144"/>
          <a:ext cx="10657030" cy="589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804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998618"/>
            <a:ext cx="12192000" cy="888273"/>
          </a:xfrm>
        </p:spPr>
        <p:txBody>
          <a:bodyPr>
            <a:normAutofit/>
          </a:bodyPr>
          <a:lstStyle/>
          <a:p>
            <a:pPr algn="ctr"/>
            <a:r>
              <a:rPr lang="en-US" dirty="0" smtClean="0"/>
              <a:t>Background Info for Case Studies</a:t>
            </a:r>
            <a:endParaRPr lang="en-US" dirty="0"/>
          </a:p>
        </p:txBody>
      </p:sp>
    </p:spTree>
    <p:extLst>
      <p:ext uri="{BB962C8B-B14F-4D97-AF65-F5344CB8AC3E}">
        <p14:creationId xmlns:p14="http://schemas.microsoft.com/office/powerpoint/2010/main" val="137929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0" y="2402"/>
            <a:ext cx="10515600" cy="829193"/>
          </a:xfrm>
        </p:spPr>
        <p:txBody>
          <a:bodyPr vert="horz" lIns="91440" tIns="45720" rIns="91440" bIns="91440" rtlCol="0" anchor="ctr">
            <a:normAutofit/>
          </a:bodyPr>
          <a:lstStyle/>
          <a:p>
            <a:pPr>
              <a:defRPr/>
            </a:pPr>
            <a:r>
              <a:rPr lang="en-US" sz="4400" b="1" u="sng" dirty="0">
                <a:solidFill>
                  <a:schemeClr val="accent1">
                    <a:lumMod val="75000"/>
                  </a:schemeClr>
                </a:solidFill>
              </a:rPr>
              <a:t>Bluegrass Care </a:t>
            </a:r>
            <a:r>
              <a:rPr lang="en-US" sz="4400" b="1" u="sng" dirty="0" smtClean="0">
                <a:solidFill>
                  <a:schemeClr val="accent1">
                    <a:lumMod val="75000"/>
                  </a:schemeClr>
                </a:solidFill>
              </a:rPr>
              <a:t>Clinic (BCC)</a:t>
            </a:r>
            <a:endParaRPr lang="en-US" sz="4400" b="1" u="sng" dirty="0">
              <a:solidFill>
                <a:schemeClr val="accent1">
                  <a:lumMod val="75000"/>
                </a:schemeClr>
              </a:solidFill>
            </a:endParaRPr>
          </a:p>
        </p:txBody>
      </p:sp>
      <p:sp>
        <p:nvSpPr>
          <p:cNvPr id="2" name="Content Placeholder 1"/>
          <p:cNvSpPr>
            <a:spLocks noGrp="1"/>
          </p:cNvSpPr>
          <p:nvPr>
            <p:ph sz="half" idx="10"/>
          </p:nvPr>
        </p:nvSpPr>
        <p:spPr>
          <a:xfrm>
            <a:off x="774746" y="1327610"/>
            <a:ext cx="10515600" cy="4448443"/>
          </a:xfrm>
        </p:spPr>
        <p:txBody>
          <a:bodyPr/>
          <a:lstStyle/>
          <a:p>
            <a:endParaRPr lang="en-US" dirty="0"/>
          </a:p>
        </p:txBody>
      </p:sp>
      <p:pic>
        <p:nvPicPr>
          <p:cNvPr id="5123" name="Picture 2" descr="Scenic view of the Lexington, KY RWHAP program entrance and clinic location. The mission of the Bluegrass Care Clinic is to provide a continuum of high quality, state-of-the-art, multi-disciplinary HIV primary care in a compassionate, culturally sensitive manner.&#10;" title="University of Kentucky _ KY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058" y="712440"/>
            <a:ext cx="5483906" cy="38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073019" y="4328497"/>
            <a:ext cx="1526380" cy="246221"/>
          </a:xfrm>
          <a:prstGeom prst="rect">
            <a:avLst/>
          </a:prstGeom>
          <a:noFill/>
          <a:ln w="9525">
            <a:noFill/>
            <a:miter lim="800000"/>
            <a:headEnd/>
            <a:tailEnd/>
          </a:ln>
        </p:spPr>
        <p:txBody>
          <a:bodyPr wrap="none">
            <a:spAutoFit/>
          </a:bodyPr>
          <a:lstStyle/>
          <a:p>
            <a:pPr>
              <a:defRPr/>
            </a:pPr>
            <a:r>
              <a:rPr lang="en-US" sz="1000" dirty="0">
                <a:solidFill>
                  <a:prstClr val="black"/>
                </a:solidFill>
                <a:latin typeface="Franklin Gothic Medium"/>
              </a:rPr>
              <a:t>Jennifer Edwards (2011)</a:t>
            </a:r>
          </a:p>
        </p:txBody>
      </p:sp>
      <p:sp>
        <p:nvSpPr>
          <p:cNvPr id="12293" name="Rectangle 5" descr="The mission of the Bluegrass Care Clinic is to provide a continuum of high quality, state-of-the-art, multi-disciplinary HIV primary care in a compassionate, culturally sensitive manner.&#10;" title="Bluegrass Care Clinic (BCC), Lexington, KY"/>
          <p:cNvSpPr>
            <a:spLocks noChangeArrowheads="1"/>
          </p:cNvSpPr>
          <p:nvPr/>
        </p:nvSpPr>
        <p:spPr bwMode="auto">
          <a:xfrm>
            <a:off x="134666" y="4623539"/>
            <a:ext cx="11795760" cy="1200329"/>
          </a:xfrm>
          <a:prstGeom prst="rect">
            <a:avLst/>
          </a:prstGeom>
          <a:noFill/>
          <a:ln w="9525">
            <a:noFill/>
            <a:miter lim="800000"/>
            <a:headEnd/>
            <a:tailEnd/>
          </a:ln>
        </p:spPr>
        <p:txBody>
          <a:bodyPr wrap="square">
            <a:spAutoFit/>
          </a:bodyPr>
          <a:lstStyle/>
          <a:p>
            <a:pPr algn="just">
              <a:defRPr/>
            </a:pPr>
            <a:r>
              <a:rPr lang="en-US" sz="2400" dirty="0">
                <a:solidFill>
                  <a:prstClr val="black"/>
                </a:solidFill>
                <a:latin typeface="Franklin Gothic Medium"/>
              </a:rPr>
              <a:t>The mission of the Bluegrass Care Clinic is to provide a continuum of high quality, state-of-the-art, multi-disciplinary HIV primary care in a compassionate, culturally sensitive </a:t>
            </a:r>
            <a:r>
              <a:rPr lang="en-US" sz="2400" dirty="0" smtClean="0">
                <a:solidFill>
                  <a:prstClr val="black"/>
                </a:solidFill>
                <a:latin typeface="Franklin Gothic Medium"/>
              </a:rPr>
              <a:t>manner.</a:t>
            </a:r>
            <a:endParaRPr lang="en-US" sz="2400" dirty="0">
              <a:solidFill>
                <a:prstClr val="black"/>
              </a:solidFill>
              <a:latin typeface="Franklin Gothic Medium"/>
            </a:endParaRPr>
          </a:p>
        </p:txBody>
      </p:sp>
    </p:spTree>
    <p:extLst>
      <p:ext uri="{BB962C8B-B14F-4D97-AF65-F5344CB8AC3E}">
        <p14:creationId xmlns:p14="http://schemas.microsoft.com/office/powerpoint/2010/main" val="95701601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0" y="0"/>
            <a:ext cx="12192000" cy="855617"/>
          </a:xfrm>
        </p:spPr>
        <p:txBody>
          <a:bodyPr vert="horz" lIns="91440" tIns="45720" rIns="91440" bIns="91440" rtlCol="0" anchor="ctr">
            <a:normAutofit/>
          </a:bodyPr>
          <a:lstStyle/>
          <a:p>
            <a:pPr>
              <a:defRPr/>
            </a:pPr>
            <a:r>
              <a:rPr lang="en-US" sz="4000" b="1" u="sng" dirty="0">
                <a:solidFill>
                  <a:schemeClr val="accent1">
                    <a:lumMod val="75000"/>
                  </a:schemeClr>
                </a:solidFill>
                <a:latin typeface="Calibri" pitchFamily="34" charset="0"/>
                <a:cs typeface="Calibri" pitchFamily="34" charset="0"/>
              </a:rPr>
              <a:t>BCC Service Area</a:t>
            </a:r>
          </a:p>
        </p:txBody>
      </p:sp>
      <p:pic>
        <p:nvPicPr>
          <p:cNvPr id="1026" name="Picture 2" descr="This illustration reflects the 63 counties within the BCC service area region. PLWH living in this area recieve RWHAP services at the BCC.&#10;BCC is one of several RWHAP in the state of KY. " title="Bluegrass Care Clinic Service Area- RWHAP in Lexington, KY "/>
          <p:cNvPicPr>
            <a:picLocks noChangeAspect="1" noChangeArrowheads="1"/>
          </p:cNvPicPr>
          <p:nvPr/>
        </p:nvPicPr>
        <p:blipFill rotWithShape="1">
          <a:blip r:embed="rId3">
            <a:extLst>
              <a:ext uri="{28A0092B-C50C-407E-A947-70E740481C1C}">
                <a14:useLocalDpi xmlns:a14="http://schemas.microsoft.com/office/drawing/2010/main" val="0"/>
              </a:ext>
            </a:extLst>
          </a:blip>
          <a:srcRect l="32041" t="22416" r="15655" b="21160"/>
          <a:stretch/>
        </p:blipFill>
        <p:spPr bwMode="auto">
          <a:xfrm>
            <a:off x="2095500" y="855617"/>
            <a:ext cx="8001000" cy="483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88911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35394" cy="1063590"/>
          </a:xfrm>
        </p:spPr>
        <p:txBody>
          <a:bodyPr>
            <a:normAutofit/>
          </a:bodyPr>
          <a:lstStyle/>
          <a:p>
            <a:r>
              <a:rPr lang="en-US" u="sng" dirty="0" smtClean="0"/>
              <a:t>Bluegrass Care Clinic </a:t>
            </a:r>
            <a:endParaRPr lang="en-US" sz="2200" u="sng" dirty="0"/>
          </a:p>
        </p:txBody>
      </p:sp>
      <p:sp>
        <p:nvSpPr>
          <p:cNvPr id="3" name="Content Placeholder 2"/>
          <p:cNvSpPr>
            <a:spLocks noGrp="1"/>
          </p:cNvSpPr>
          <p:nvPr>
            <p:ph sz="half" idx="10"/>
          </p:nvPr>
        </p:nvSpPr>
        <p:spPr>
          <a:xfrm>
            <a:off x="809897" y="974913"/>
            <a:ext cx="10515600" cy="4448443"/>
          </a:xfrm>
        </p:spPr>
        <p:txBody>
          <a:bodyPr>
            <a:normAutofit/>
          </a:bodyPr>
          <a:lstStyle/>
          <a:p>
            <a:pPr marL="342900" indent="-342900">
              <a:buClrTx/>
              <a:buFont typeface="Wingdings" panose="05000000000000000000" pitchFamily="2" charset="2"/>
              <a:buChar char="Ø"/>
            </a:pPr>
            <a:r>
              <a:rPr lang="en-US" dirty="0" smtClean="0"/>
              <a:t>University of Kentucky Healthcare – KY Clinic – College of Medicine - Division of Infectious Diseases (Academic Medical Center)</a:t>
            </a:r>
          </a:p>
          <a:p>
            <a:pPr marL="342900" indent="-342900">
              <a:buClrTx/>
              <a:buFont typeface="Wingdings" panose="05000000000000000000" pitchFamily="2" charset="2"/>
              <a:buChar char="Ø"/>
            </a:pPr>
            <a:r>
              <a:rPr lang="en-US" dirty="0" smtClean="0"/>
              <a:t>Lexington, KY ( 2</a:t>
            </a:r>
            <a:r>
              <a:rPr lang="en-US" baseline="30000" dirty="0" smtClean="0"/>
              <a:t>nd</a:t>
            </a:r>
            <a:r>
              <a:rPr lang="en-US" dirty="0" smtClean="0"/>
              <a:t> largest city in KY) – Urban area – Population: 321,959 (2017) </a:t>
            </a:r>
          </a:p>
          <a:p>
            <a:pPr marL="342900" indent="-342900">
              <a:buClrTx/>
              <a:buFont typeface="Wingdings" panose="05000000000000000000" pitchFamily="2" charset="2"/>
              <a:buChar char="Ø"/>
            </a:pPr>
            <a:r>
              <a:rPr lang="en-US" dirty="0" smtClean="0"/>
              <a:t>2018 YTD serve over 1600 PLWHA</a:t>
            </a:r>
          </a:p>
          <a:p>
            <a:pPr marL="342900" indent="-342900">
              <a:buClrTx/>
              <a:buFont typeface="Wingdings" panose="05000000000000000000" pitchFamily="2" charset="2"/>
              <a:buChar char="Ø"/>
            </a:pPr>
            <a:r>
              <a:rPr lang="en-US" dirty="0" smtClean="0"/>
              <a:t>RWHAP: Part B, Part C, Part D, Part F (Dental-separate program located within UK Healthcare)</a:t>
            </a:r>
          </a:p>
          <a:p>
            <a:pPr marL="342900" indent="-342900">
              <a:buClrTx/>
              <a:buFont typeface="Wingdings" panose="05000000000000000000" pitchFamily="2" charset="2"/>
              <a:buChar char="Ø"/>
            </a:pPr>
            <a:r>
              <a:rPr lang="en-US" dirty="0" smtClean="0"/>
              <a:t>KY Clinic Pharmacy- Location for KY ADAP program </a:t>
            </a:r>
          </a:p>
          <a:p>
            <a:pPr marL="342900" indent="-342900">
              <a:buClrTx/>
              <a:buFont typeface="Wingdings" panose="05000000000000000000" pitchFamily="2" charset="2"/>
              <a:buChar char="Ø"/>
            </a:pPr>
            <a:r>
              <a:rPr lang="en-US" dirty="0" smtClean="0"/>
              <a:t>KYAETC – Kentucky Aids Education and Training Center </a:t>
            </a:r>
          </a:p>
          <a:p>
            <a:pPr marL="342900" indent="-342900">
              <a:buClrTx/>
              <a:buFont typeface="Wingdings" panose="05000000000000000000" pitchFamily="2" charset="2"/>
              <a:buChar char="Ø"/>
            </a:pPr>
            <a:r>
              <a:rPr lang="en-US" dirty="0" smtClean="0"/>
              <a:t>Prevention for Positives</a:t>
            </a:r>
          </a:p>
          <a:p>
            <a:pPr marL="342900" indent="-342900">
              <a:buClrTx/>
              <a:buFont typeface="Wingdings" panose="05000000000000000000" pitchFamily="2" charset="2"/>
              <a:buChar char="Ø"/>
            </a:pPr>
            <a:r>
              <a:rPr lang="en-US" dirty="0" smtClean="0"/>
              <a:t>Other Special Projects: REPREIVE, Au Buprenorphine, CHOICES  </a:t>
            </a:r>
          </a:p>
          <a:p>
            <a:pPr marL="342900" indent="-342900">
              <a:buClrTx/>
              <a:buFont typeface="Wingdings" panose="05000000000000000000" pitchFamily="2" charset="2"/>
              <a:buChar char="Ø"/>
            </a:pPr>
            <a:endParaRPr lang="en-US" dirty="0"/>
          </a:p>
        </p:txBody>
      </p:sp>
    </p:spTree>
    <p:extLst>
      <p:ext uri="{BB962C8B-B14F-4D97-AF65-F5344CB8AC3E}">
        <p14:creationId xmlns:p14="http://schemas.microsoft.com/office/powerpoint/2010/main" val="2542456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9" descr="Umbrella Image illustrating the BCC diverse RWHAP programs and funding." title="2018-2019 Bluegrass Care Clinic Grant Funding - HIV Care $4,209,775"/>
          <p:cNvGrpSpPr>
            <a:grpSpLocks/>
          </p:cNvGrpSpPr>
          <p:nvPr/>
        </p:nvGrpSpPr>
        <p:grpSpPr bwMode="auto">
          <a:xfrm>
            <a:off x="2505082" y="984004"/>
            <a:ext cx="6559563" cy="4889500"/>
            <a:chOff x="1517478" y="1767645"/>
            <a:chExt cx="6561353" cy="4888741"/>
          </a:xfrm>
        </p:grpSpPr>
        <p:sp>
          <p:nvSpPr>
            <p:cNvPr id="12294" name="Rectangle 11"/>
            <p:cNvSpPr>
              <a:spLocks noChangeArrowheads="1"/>
            </p:cNvSpPr>
            <p:nvPr/>
          </p:nvSpPr>
          <p:spPr bwMode="auto">
            <a:xfrm rot="5400000">
              <a:off x="3429968" y="4724367"/>
              <a:ext cx="2666999" cy="228663"/>
            </a:xfrm>
            <a:prstGeom prst="rect">
              <a:avLst/>
            </a:prstGeom>
            <a:solidFill>
              <a:schemeClr val="bg2">
                <a:lumMod val="25000"/>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FFFFFF"/>
                </a:solidFill>
                <a:latin typeface="Franklin Gothic Medium"/>
                <a:ea typeface="Calibri" pitchFamily="34" charset="0"/>
                <a:cs typeface="Calibri" pitchFamily="34" charset="0"/>
              </a:endParaRPr>
            </a:p>
          </p:txBody>
        </p:sp>
        <p:sp>
          <p:nvSpPr>
            <p:cNvPr id="12295" name="Isosceles Triangle 6" descr="Umbrella Image illustrating the BCC diverse RWHAP programs and funding. " title="2018-2019 Bluegrass Care Clinic Grant Funding - HIV Care $4,209,775"/>
            <p:cNvSpPr>
              <a:spLocks noChangeArrowheads="1"/>
            </p:cNvSpPr>
            <p:nvPr/>
          </p:nvSpPr>
          <p:spPr bwMode="auto">
            <a:xfrm rot="5100464">
              <a:off x="2223502" y="3454639"/>
              <a:ext cx="1918972" cy="3124463"/>
            </a:xfrm>
            <a:prstGeom prst="triangle">
              <a:avLst>
                <a:gd name="adj" fmla="val 54269"/>
              </a:avLst>
            </a:prstGeom>
            <a:solidFill>
              <a:srgbClr val="00B050"/>
            </a:solidFill>
            <a:ln w="19050" algn="ctr">
              <a:solidFill>
                <a:srgbClr val="6B859A"/>
              </a:solidFill>
              <a:miter lim="800000"/>
              <a:headEnd/>
              <a:tailEnd/>
            </a:ln>
          </p:spPr>
          <p:txBody>
            <a:bodyPr rot="10800000" vert="eaVert"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0D0D0D"/>
                </a:solidFill>
                <a:latin typeface="Franklin Gothic Medium"/>
                <a:ea typeface="Calibri" pitchFamily="34" charset="0"/>
                <a:cs typeface="Calibri" pitchFamily="34" charset="0"/>
              </a:endParaRPr>
            </a:p>
          </p:txBody>
        </p:sp>
        <p:sp>
          <p:nvSpPr>
            <p:cNvPr id="12296" name="Isosceles Triangle 7" descr="Umbrella Image illustrating the BCC diverse RWHAP programs and funding."/>
            <p:cNvSpPr>
              <a:spLocks noChangeArrowheads="1"/>
            </p:cNvSpPr>
            <p:nvPr/>
          </p:nvSpPr>
          <p:spPr bwMode="auto">
            <a:xfrm rot="7230404">
              <a:off x="2447495" y="2473986"/>
              <a:ext cx="2031969" cy="3259825"/>
            </a:xfrm>
            <a:prstGeom prst="triangle">
              <a:avLst>
                <a:gd name="adj" fmla="val 54338"/>
              </a:avLst>
            </a:prstGeom>
            <a:solidFill>
              <a:srgbClr val="0070C0"/>
            </a:solidFill>
            <a:ln w="19050" algn="ctr">
              <a:solidFill>
                <a:srgbClr val="6B859A"/>
              </a:solidFill>
              <a:miter lim="800000"/>
              <a:headEnd/>
              <a:tailEnd/>
            </a:ln>
          </p:spPr>
          <p:txBody>
            <a:bodyPr rot="10800000"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FFFFFF"/>
                </a:solidFill>
                <a:latin typeface="Franklin Gothic Medium"/>
                <a:ea typeface="Calibri" pitchFamily="34" charset="0"/>
                <a:cs typeface="Calibri" pitchFamily="34" charset="0"/>
              </a:endParaRPr>
            </a:p>
          </p:txBody>
        </p:sp>
        <p:sp>
          <p:nvSpPr>
            <p:cNvPr id="12297" name="Isosceles Triangle 8" descr="Umbrella Image illustrating the BCC diverse RWHAP programs and funding."/>
            <p:cNvSpPr>
              <a:spLocks noChangeArrowheads="1"/>
            </p:cNvSpPr>
            <p:nvPr/>
          </p:nvSpPr>
          <p:spPr bwMode="auto">
            <a:xfrm rot="9511889">
              <a:off x="3030033" y="1873319"/>
              <a:ext cx="2268873" cy="3262244"/>
            </a:xfrm>
            <a:prstGeom prst="triangle">
              <a:avLst>
                <a:gd name="adj" fmla="val 47861"/>
              </a:avLst>
            </a:prstGeom>
            <a:solidFill>
              <a:srgbClr val="C00000"/>
            </a:solidFill>
            <a:ln w="19050" algn="ctr">
              <a:solidFill>
                <a:srgbClr val="C0BABA"/>
              </a:solidFill>
              <a:miter lim="800000"/>
              <a:headEnd/>
              <a:tailEnd/>
            </a:ln>
          </p:spPr>
          <p:txBody>
            <a:bodyPr rot="10800000"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FFFFFF"/>
                </a:solidFill>
                <a:latin typeface="Franklin Gothic Medium"/>
                <a:ea typeface="Calibri" pitchFamily="34" charset="0"/>
                <a:cs typeface="Calibri" pitchFamily="34" charset="0"/>
              </a:endParaRPr>
            </a:p>
          </p:txBody>
        </p:sp>
        <p:sp>
          <p:nvSpPr>
            <p:cNvPr id="12298" name="Isosceles Triangle 9" descr="Umbrella Image illustrating the BCC diverse RWHAP programs and funding."/>
            <p:cNvSpPr>
              <a:spLocks noChangeArrowheads="1"/>
            </p:cNvSpPr>
            <p:nvPr/>
          </p:nvSpPr>
          <p:spPr bwMode="auto">
            <a:xfrm rot="-9888863">
              <a:off x="4145718" y="1767645"/>
              <a:ext cx="2136438" cy="3306762"/>
            </a:xfrm>
            <a:prstGeom prst="triangle">
              <a:avLst>
                <a:gd name="adj" fmla="val 47861"/>
              </a:avLst>
            </a:prstGeom>
            <a:solidFill>
              <a:srgbClr val="EEB500"/>
            </a:solidFill>
            <a:ln w="19050" algn="ctr">
              <a:solidFill>
                <a:srgbClr val="6B859A"/>
              </a:solidFill>
              <a:miter lim="800000"/>
              <a:headEnd/>
              <a:tailEnd/>
            </a:ln>
          </p:spPr>
          <p:txBody>
            <a:bodyPr rot="10800000"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FFFFFF"/>
                </a:solidFill>
                <a:latin typeface="Franklin Gothic Medium"/>
                <a:ea typeface="Calibri" pitchFamily="34" charset="0"/>
                <a:cs typeface="Calibri" pitchFamily="34" charset="0"/>
              </a:endParaRPr>
            </a:p>
          </p:txBody>
        </p:sp>
        <p:sp>
          <p:nvSpPr>
            <p:cNvPr id="12299" name="Isosceles Triangle 10" descr="Umbrella Image illustrating the BCC diverse RWHAP programs and funding."/>
            <p:cNvSpPr>
              <a:spLocks noChangeArrowheads="1"/>
            </p:cNvSpPr>
            <p:nvPr/>
          </p:nvSpPr>
          <p:spPr bwMode="auto">
            <a:xfrm rot="-5613562">
              <a:off x="5412445" y="3265145"/>
              <a:ext cx="2059154" cy="3273618"/>
            </a:xfrm>
            <a:prstGeom prst="triangle">
              <a:avLst>
                <a:gd name="adj" fmla="val 47861"/>
              </a:avLst>
            </a:prstGeom>
            <a:solidFill>
              <a:srgbClr val="002060"/>
            </a:solidFill>
            <a:ln w="19050" algn="ctr">
              <a:solidFill>
                <a:srgbClr val="6B859A"/>
              </a:solidFill>
              <a:miter lim="800000"/>
              <a:headEnd/>
              <a:tailEnd/>
            </a:ln>
          </p:spPr>
          <p:txBody>
            <a:bodyPr vert="eaVert" anchor="ct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endParaRPr lang="en-US" altLang="en-US" sz="1600">
                <a:solidFill>
                  <a:srgbClr val="FFFFFF"/>
                </a:solidFill>
                <a:latin typeface="Franklin Gothic Medium"/>
                <a:ea typeface="Calibri" pitchFamily="34" charset="0"/>
                <a:cs typeface="Calibri" pitchFamily="34" charset="0"/>
              </a:endParaRPr>
            </a:p>
          </p:txBody>
        </p:sp>
        <p:sp>
          <p:nvSpPr>
            <p:cNvPr id="12300" name="TextBox 12"/>
            <p:cNvSpPr txBox="1">
              <a:spLocks noChangeArrowheads="1"/>
            </p:cNvSpPr>
            <p:nvPr/>
          </p:nvSpPr>
          <p:spPr bwMode="auto">
            <a:xfrm>
              <a:off x="2831672" y="2199129"/>
              <a:ext cx="1861110" cy="10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Ryan White Part D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Women, Infant, Children</a:t>
              </a:r>
            </a:p>
            <a:p>
              <a:pPr algn="ctr" eaLnBrk="1" hangingPunct="1">
                <a:spcBef>
                  <a:spcPct val="0"/>
                </a:spcBef>
                <a:buClrTx/>
                <a:buNone/>
              </a:pPr>
              <a:r>
                <a:rPr lang="en-US" altLang="en-US" sz="1600" b="1" dirty="0">
                  <a:solidFill>
                    <a:prstClr val="white"/>
                  </a:solidFill>
                  <a:latin typeface="Franklin Gothic Medium"/>
                  <a:ea typeface="Calibri" pitchFamily="34" charset="0"/>
                  <a:cs typeface="Calibri" pitchFamily="34" charset="0"/>
                </a:rPr>
                <a:t>$403,201</a:t>
              </a:r>
            </a:p>
          </p:txBody>
        </p:sp>
        <p:sp>
          <p:nvSpPr>
            <p:cNvPr id="12301" name="TextBox 13"/>
            <p:cNvSpPr txBox="1">
              <a:spLocks noChangeArrowheads="1"/>
            </p:cNvSpPr>
            <p:nvPr/>
          </p:nvSpPr>
          <p:spPr bwMode="auto">
            <a:xfrm>
              <a:off x="1536820" y="4601436"/>
              <a:ext cx="2448594" cy="83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Ryan White Part B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Social Services</a:t>
              </a:r>
            </a:p>
            <a:p>
              <a:pPr algn="ctr" eaLnBrk="1" hangingPunct="1">
                <a:spcBef>
                  <a:spcPct val="0"/>
                </a:spcBef>
                <a:buClrTx/>
                <a:buNone/>
              </a:pPr>
              <a:r>
                <a:rPr lang="en-US" altLang="en-US" sz="1600" b="1" dirty="0">
                  <a:solidFill>
                    <a:prstClr val="white"/>
                  </a:solidFill>
                  <a:latin typeface="Franklin Gothic Medium"/>
                  <a:ea typeface="Calibri" pitchFamily="34" charset="0"/>
                  <a:cs typeface="Calibri" pitchFamily="34" charset="0"/>
                </a:rPr>
                <a:t>$2,905,255</a:t>
              </a:r>
            </a:p>
          </p:txBody>
        </p:sp>
        <p:sp>
          <p:nvSpPr>
            <p:cNvPr id="12302" name="TextBox 14"/>
            <p:cNvSpPr txBox="1">
              <a:spLocks noChangeArrowheads="1"/>
            </p:cNvSpPr>
            <p:nvPr/>
          </p:nvSpPr>
          <p:spPr bwMode="auto">
            <a:xfrm>
              <a:off x="1517478" y="3031155"/>
              <a:ext cx="2394776" cy="13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Ryan White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Part C</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Early Intervention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Services</a:t>
              </a:r>
            </a:p>
            <a:p>
              <a:pPr algn="ctr" eaLnBrk="1" hangingPunct="1">
                <a:spcBef>
                  <a:spcPct val="0"/>
                </a:spcBef>
                <a:buClrTx/>
                <a:buNone/>
              </a:pPr>
              <a:r>
                <a:rPr lang="en-US" altLang="en-US" sz="1600" b="1" dirty="0">
                  <a:solidFill>
                    <a:prstClr val="white"/>
                  </a:solidFill>
                  <a:latin typeface="Franklin Gothic Medium"/>
                  <a:ea typeface="Calibri" pitchFamily="34" charset="0"/>
                  <a:cs typeface="Calibri" pitchFamily="34" charset="0"/>
                </a:rPr>
                <a:t>$654,268</a:t>
              </a:r>
            </a:p>
          </p:txBody>
        </p:sp>
        <p:sp>
          <p:nvSpPr>
            <p:cNvPr id="12303" name="TextBox 15"/>
            <p:cNvSpPr txBox="1">
              <a:spLocks noChangeArrowheads="1"/>
            </p:cNvSpPr>
            <p:nvPr/>
          </p:nvSpPr>
          <p:spPr bwMode="auto">
            <a:xfrm>
              <a:off x="4644889" y="1944579"/>
              <a:ext cx="1555144" cy="13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AIDS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Education</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Training Center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(AETC)</a:t>
              </a:r>
            </a:p>
            <a:p>
              <a:pPr algn="ctr" eaLnBrk="1" hangingPunct="1">
                <a:spcBef>
                  <a:spcPct val="0"/>
                </a:spcBef>
                <a:buClrTx/>
                <a:buNone/>
              </a:pPr>
              <a:r>
                <a:rPr lang="en-US" altLang="en-US" sz="1600" b="1" dirty="0">
                  <a:solidFill>
                    <a:prstClr val="white"/>
                  </a:solidFill>
                  <a:latin typeface="Franklin Gothic Medium"/>
                  <a:ea typeface="Calibri" pitchFamily="34" charset="0"/>
                  <a:cs typeface="Calibri" pitchFamily="34" charset="0"/>
                </a:rPr>
                <a:t>$190,151</a:t>
              </a:r>
            </a:p>
          </p:txBody>
        </p:sp>
        <p:sp>
          <p:nvSpPr>
            <p:cNvPr id="12304" name="TextBox 16"/>
            <p:cNvSpPr txBox="1">
              <a:spLocks noChangeArrowheads="1"/>
            </p:cNvSpPr>
            <p:nvPr/>
          </p:nvSpPr>
          <p:spPr bwMode="auto">
            <a:xfrm>
              <a:off x="6278599" y="4422313"/>
              <a:ext cx="1773212" cy="10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Other Projects:</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REPREIVE</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AU Buprenorphine</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CHOICES</a:t>
              </a:r>
            </a:p>
          </p:txBody>
        </p:sp>
        <p:sp>
          <p:nvSpPr>
            <p:cNvPr id="18" name="Block Arc 17"/>
            <p:cNvSpPr/>
            <p:nvPr/>
          </p:nvSpPr>
          <p:spPr>
            <a:xfrm rot="10800000">
              <a:off x="4645961" y="5515150"/>
              <a:ext cx="871776" cy="1141236"/>
            </a:xfrm>
            <a:prstGeom prst="blockArc">
              <a:avLst>
                <a:gd name="adj1" fmla="val 10800000"/>
                <a:gd name="adj2" fmla="val 202142"/>
                <a:gd name="adj3" fmla="val 2825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black"/>
                </a:solidFill>
                <a:latin typeface="Franklin Gothic Medium"/>
                <a:cs typeface="Calibri" pitchFamily="34" charset="0"/>
              </a:endParaRPr>
            </a:p>
          </p:txBody>
        </p:sp>
      </p:grpSp>
      <p:sp>
        <p:nvSpPr>
          <p:cNvPr id="21507" name="AutoShape 2"/>
          <p:cNvSpPr>
            <a:spLocks noGrp="1" noChangeArrowheads="1"/>
          </p:cNvSpPr>
          <p:nvPr>
            <p:ph type="title"/>
          </p:nvPr>
        </p:nvSpPr>
        <p:spPr>
          <a:xfrm>
            <a:off x="0" y="0"/>
            <a:ext cx="12192000" cy="984004"/>
          </a:xfrm>
        </p:spPr>
        <p:txBody>
          <a:bodyPr vert="horz" lIns="91440" tIns="45720" rIns="91440" bIns="91440" rtlCol="0" anchor="ctr">
            <a:normAutofit fontScale="90000"/>
          </a:bodyPr>
          <a:lstStyle/>
          <a:p>
            <a:pPr>
              <a:defRPr/>
            </a:pPr>
            <a:r>
              <a:rPr lang="en-US" altLang="en-US" sz="3600" u="sng" dirty="0" smtClean="0"/>
              <a:t>2018-2019 </a:t>
            </a:r>
            <a:r>
              <a:rPr lang="en-US" altLang="en-US" sz="3600" b="1" u="sng" dirty="0" smtClean="0"/>
              <a:t>Bluegrass </a:t>
            </a:r>
            <a:r>
              <a:rPr lang="en-US" altLang="en-US" sz="3600" b="1" u="sng" dirty="0"/>
              <a:t>Care Clinic Grant Funding – HIV </a:t>
            </a:r>
            <a:r>
              <a:rPr lang="en-US" altLang="en-US" sz="3600" b="1" u="sng" dirty="0" smtClean="0"/>
              <a:t>Care $4,209,775 </a:t>
            </a:r>
            <a:r>
              <a:rPr lang="en-US" altLang="en-US" sz="2800" b="1" dirty="0"/>
              <a:t/>
            </a:r>
            <a:br>
              <a:rPr lang="en-US" altLang="en-US" sz="2800" b="1" dirty="0"/>
            </a:br>
            <a:endParaRPr lang="en-US" altLang="en-US" sz="2800" b="1" dirty="0"/>
          </a:p>
        </p:txBody>
      </p:sp>
      <p:sp>
        <p:nvSpPr>
          <p:cNvPr id="16" name="Isosceles Triangle 10" descr="Umbrella Image illustrating the BCC diverse RWHAP programs and funding." title="2018-2019 Bluegrass Care Clinic Grant Funding - HIV Care $4,209,775"/>
          <p:cNvSpPr>
            <a:spLocks noChangeArrowheads="1"/>
          </p:cNvSpPr>
          <p:nvPr/>
        </p:nvSpPr>
        <p:spPr bwMode="auto">
          <a:xfrm rot="13906182">
            <a:off x="5995134" y="1559854"/>
            <a:ext cx="2211387" cy="3248025"/>
          </a:xfrm>
          <a:prstGeom prst="triangle">
            <a:avLst>
              <a:gd name="adj" fmla="val 47861"/>
            </a:avLst>
          </a:prstGeom>
          <a:solidFill>
            <a:srgbClr val="F57B17"/>
          </a:solidFill>
          <a:ln w="19050" algn="ctr">
            <a:solidFill>
              <a:srgbClr val="6B859A"/>
            </a:solidFill>
            <a:miter lim="800000"/>
            <a:headEnd/>
            <a:tailEnd/>
          </a:ln>
        </p:spPr>
        <p:txBody>
          <a:bodyPr vert="eaVert" anchor="ctr"/>
          <a:lstStyle/>
          <a:p>
            <a:pPr algn="ctr">
              <a:defRPr/>
            </a:pPr>
            <a:endParaRPr lang="en-US" altLang="en-US" sz="1600">
              <a:solidFill>
                <a:srgbClr val="FFFFFF"/>
              </a:solidFill>
              <a:latin typeface="Franklin Gothic Medium"/>
              <a:cs typeface="Calibri" pitchFamily="34" charset="0"/>
            </a:endParaRPr>
          </a:p>
        </p:txBody>
      </p:sp>
      <p:sp>
        <p:nvSpPr>
          <p:cNvPr id="12293" name="TextBox 16"/>
          <p:cNvSpPr txBox="1">
            <a:spLocks noChangeArrowheads="1"/>
          </p:cNvSpPr>
          <p:nvPr/>
        </p:nvSpPr>
        <p:spPr bwMode="auto">
          <a:xfrm>
            <a:off x="6892074" y="2540456"/>
            <a:ext cx="1463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Prevention for </a:t>
            </a:r>
          </a:p>
          <a:p>
            <a:pPr algn="ctr" eaLnBrk="1" hangingPunct="1">
              <a:spcBef>
                <a:spcPct val="0"/>
              </a:spcBef>
              <a:buClrTx/>
              <a:buNone/>
            </a:pPr>
            <a:r>
              <a:rPr lang="en-US" altLang="en-US" sz="1600" dirty="0">
                <a:solidFill>
                  <a:prstClr val="white"/>
                </a:solidFill>
                <a:latin typeface="Franklin Gothic Medium"/>
                <a:ea typeface="Calibri" pitchFamily="34" charset="0"/>
                <a:cs typeface="Calibri" pitchFamily="34" charset="0"/>
              </a:rPr>
              <a:t>Positives</a:t>
            </a:r>
          </a:p>
          <a:p>
            <a:pPr algn="ctr" eaLnBrk="1" hangingPunct="1">
              <a:spcBef>
                <a:spcPct val="0"/>
              </a:spcBef>
              <a:buClrTx/>
              <a:buNone/>
            </a:pPr>
            <a:r>
              <a:rPr lang="en-US" altLang="en-US" sz="1600" b="1" dirty="0">
                <a:solidFill>
                  <a:prstClr val="white"/>
                </a:solidFill>
                <a:latin typeface="Franklin Gothic Medium"/>
                <a:ea typeface="Calibri" pitchFamily="34" charset="0"/>
                <a:cs typeface="Calibri" pitchFamily="34" charset="0"/>
              </a:rPr>
              <a:t>$56,900</a:t>
            </a:r>
          </a:p>
        </p:txBody>
      </p:sp>
    </p:spTree>
    <p:extLst>
      <p:ext uri="{BB962C8B-B14F-4D97-AF65-F5344CB8AC3E}">
        <p14:creationId xmlns:p14="http://schemas.microsoft.com/office/powerpoint/2010/main" val="32126452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altLang="en-US" sz="3600" dirty="0"/>
              <a:t>The Circle of Assessing Client Charges</a:t>
            </a:r>
            <a:endParaRPr lang="en-US" altLang="en-US" sz="2800" baseline="30000" dirty="0"/>
          </a:p>
        </p:txBody>
      </p:sp>
      <p:graphicFrame>
        <p:nvGraphicFramePr>
          <p:cNvPr id="3" name="Diagram 2" descr="In this presentation we will review the cycle of enrollment and eligibility for RWHAP or Ryan White HIV/AIDS Programs: There are three major components that address several requirements for RWHAP programs, they include establishing enrollment and eligibility process, protocol for schedule of charges, and protocal for cap on charges. Each of these will be discussed in the presentation and practical examples wil be given how to do this effectively in RWHAP and tools one can use to manage their enrollment and eligibility process within their RWHAP. " title="The Circle of Assessing Client Charges "/>
          <p:cNvGraphicFramePr/>
          <p:nvPr>
            <p:extLst>
              <p:ext uri="{D42A27DB-BD31-4B8C-83A1-F6EECF244321}">
                <p14:modId xmlns:p14="http://schemas.microsoft.com/office/powerpoint/2010/main" val="1524545672"/>
              </p:ext>
            </p:extLst>
          </p:nvPr>
        </p:nvGraphicFramePr>
        <p:xfrm>
          <a:off x="2686049" y="1034186"/>
          <a:ext cx="6715125"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302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ACA Impact on Ryan White Program Enrollment and Eligibility </a:t>
            </a:r>
            <a:endParaRPr lang="en-US" dirty="0"/>
          </a:p>
        </p:txBody>
      </p:sp>
      <p:sp>
        <p:nvSpPr>
          <p:cNvPr id="3" name="Content Placeholder 2"/>
          <p:cNvSpPr>
            <a:spLocks noGrp="1"/>
          </p:cNvSpPr>
          <p:nvPr>
            <p:ph sz="half" idx="10"/>
          </p:nvPr>
        </p:nvSpPr>
        <p:spPr>
          <a:xfrm>
            <a:off x="838200" y="1596785"/>
            <a:ext cx="10515600" cy="4448443"/>
          </a:xfrm>
        </p:spPr>
        <p:txBody>
          <a:bodyPr/>
          <a:lstStyle/>
          <a:p>
            <a:pPr marL="342900" indent="-342900">
              <a:buFontTx/>
              <a:buChar char="-"/>
            </a:pPr>
            <a:r>
              <a:rPr lang="en-US" dirty="0" smtClean="0"/>
              <a:t>The U.S. Patient Protection and Affordable Care Act (ACA)- expands healthcare access and provides protection for people living with HIV/AIDS (PLWHA)</a:t>
            </a:r>
          </a:p>
          <a:p>
            <a:pPr marL="342900" indent="-342900">
              <a:buFontTx/>
              <a:buChar char="-"/>
            </a:pPr>
            <a:r>
              <a:rPr lang="en-US" dirty="0"/>
              <a:t>Ryan White Programs are last resort payers and its important to vigorously pursue clients in obtaining access to affordable health insurance when applicable. </a:t>
            </a:r>
          </a:p>
          <a:p>
            <a:pPr marL="342900" indent="-342900">
              <a:buFontTx/>
              <a:buChar char="-"/>
            </a:pPr>
            <a:r>
              <a:rPr lang="en-US" dirty="0" smtClean="0"/>
              <a:t>Assist in providing </a:t>
            </a:r>
            <a:r>
              <a:rPr lang="en-US" dirty="0"/>
              <a:t>s</a:t>
            </a:r>
            <a:r>
              <a:rPr lang="en-US" dirty="0" smtClean="0"/>
              <a:t>eamless  support for access to affordable private health insurance and expansion of Medicaid enrollment and eligibility </a:t>
            </a:r>
          </a:p>
          <a:p>
            <a:pPr marL="342900" indent="-342900">
              <a:buFontTx/>
              <a:buChar char="-"/>
            </a:pPr>
            <a:r>
              <a:rPr lang="en-US" dirty="0" smtClean="0"/>
              <a:t>Important for Ryan White programs to train staff and educate patients on access to affordable health insurance and how it can improve their health outcomes</a:t>
            </a:r>
          </a:p>
          <a:p>
            <a:pPr marL="342900" indent="-342900">
              <a:buFontTx/>
              <a:buChar char="-"/>
            </a:pPr>
            <a:endParaRPr lang="en-US" dirty="0"/>
          </a:p>
        </p:txBody>
      </p:sp>
    </p:spTree>
    <p:extLst>
      <p:ext uri="{BB962C8B-B14F-4D97-AF65-F5344CB8AC3E}">
        <p14:creationId xmlns:p14="http://schemas.microsoft.com/office/powerpoint/2010/main" val="2923324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94"/>
            <a:ext cx="12192000" cy="883481"/>
          </a:xfrm>
        </p:spPr>
        <p:txBody>
          <a:bodyPr>
            <a:noAutofit/>
          </a:bodyPr>
          <a:lstStyle/>
          <a:p>
            <a:r>
              <a:rPr lang="en-US" sz="2900" dirty="0"/>
              <a:t>ACA Impact on Ryan White Program Enrollment and Eligibility </a:t>
            </a:r>
            <a:r>
              <a:rPr lang="en-US" sz="2900" dirty="0" smtClean="0"/>
              <a:t>(continued)</a:t>
            </a:r>
            <a:endParaRPr lang="en-US" sz="2900" dirty="0"/>
          </a:p>
        </p:txBody>
      </p:sp>
      <p:sp>
        <p:nvSpPr>
          <p:cNvPr id="10" name="Rectangle 9"/>
          <p:cNvSpPr/>
          <p:nvPr/>
        </p:nvSpPr>
        <p:spPr>
          <a:xfrm>
            <a:off x="3048000" y="601770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Source. Patient Protection and Affordable Care Act, Pub. L. No. 111-148, 124 Stat. 855 (March 2010).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1" name="Content Placeholder 3"/>
          <p:cNvGraphicFramePr>
            <a:graphicFrameLocks noGrp="1"/>
          </p:cNvGraphicFramePr>
          <p:nvPr>
            <p:ph sz="half" idx="10"/>
            <p:extLst>
              <p:ext uri="{D42A27DB-BD31-4B8C-83A1-F6EECF244321}">
                <p14:modId xmlns:p14="http://schemas.microsoft.com/office/powerpoint/2010/main" val="4044008831"/>
              </p:ext>
            </p:extLst>
          </p:nvPr>
        </p:nvGraphicFramePr>
        <p:xfrm>
          <a:off x="772212" y="1036719"/>
          <a:ext cx="10515600" cy="44551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u="none" strike="noStrike" cap="none" normalizeH="0" baseline="0" dirty="0" smtClean="0">
                          <a:ln>
                            <a:noFill/>
                          </a:ln>
                          <a:solidFill>
                            <a:schemeClr val="bg1"/>
                          </a:solidFill>
                          <a:effectLst/>
                        </a:rPr>
                        <a:t>Key Provisions of the Affordable Care Act Important to PLWHA </a:t>
                      </a:r>
                      <a:endParaRPr kumimoji="0" lang="en-US" altLang="en-US" sz="2400" b="1" i="0" u="none" strike="noStrike" cap="none" normalizeH="0" baseline="0" dirty="0" smtClean="0">
                        <a:ln>
                          <a:noFill/>
                        </a:ln>
                        <a:solidFill>
                          <a:schemeClr val="bg1"/>
                        </a:solidFill>
                        <a:effectLst/>
                        <a:latin typeface="Arial" panose="020B0604020202020204" pitchFamily="34" charset="0"/>
                      </a:endParaRPr>
                    </a:p>
                  </a:txBody>
                  <a:tcPr>
                    <a:solidFill>
                      <a:schemeClr val="accent1">
                        <a:lumMod val="75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200" b="1" dirty="0" smtClean="0"/>
                        <a:t>Provision</a:t>
                      </a:r>
                      <a:endParaRPr lang="en-US" sz="2200" b="1" dirty="0"/>
                    </a:p>
                  </a:txBody>
                  <a:tcPr>
                    <a:solidFill>
                      <a:schemeClr val="accent1">
                        <a:lumMod val="40000"/>
                        <a:lumOff val="60000"/>
                      </a:schemeClr>
                    </a:solidFill>
                  </a:tcPr>
                </a:tc>
                <a:tc>
                  <a:txBody>
                    <a:bodyPr/>
                    <a:lstStyle/>
                    <a:p>
                      <a:pPr algn="ctr"/>
                      <a:r>
                        <a:rPr lang="en-US" sz="2200" b="1" dirty="0" smtClean="0"/>
                        <a:t>Impact to PLWHA</a:t>
                      </a:r>
                      <a:endParaRPr lang="en-US" sz="2200"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smtClean="0"/>
                        <a:t>Insurance companies prohibited from denying coverage on the basis of pre-existing conditions</a:t>
                      </a:r>
                      <a:endParaRPr lang="en-US" dirty="0"/>
                    </a:p>
                  </a:txBody>
                  <a:tcPr/>
                </a:tc>
                <a:tc>
                  <a:txBody>
                    <a:bodyPr/>
                    <a:lstStyle/>
                    <a:p>
                      <a:r>
                        <a:rPr lang="en-US" dirty="0" smtClean="0"/>
                        <a:t>More</a:t>
                      </a:r>
                      <a:r>
                        <a:rPr lang="en-US" baseline="0" dirty="0" smtClean="0"/>
                        <a:t> PLWHA will be able to purchase private insurance; fewer will have no insurance</a:t>
                      </a:r>
                      <a:endParaRPr lang="en-US" dirty="0"/>
                    </a:p>
                  </a:txBody>
                  <a:tcPr/>
                </a:tc>
                <a:extLst>
                  <a:ext uri="{0D108BD9-81ED-4DB2-BD59-A6C34878D82A}">
                    <a16:rowId xmlns:a16="http://schemas.microsoft.com/office/drawing/2014/main" val="10002"/>
                  </a:ext>
                </a:extLst>
              </a:tr>
              <a:tr h="370840">
                <a:tc>
                  <a:txBody>
                    <a:bodyPr/>
                    <a:lstStyle/>
                    <a:p>
                      <a:r>
                        <a:rPr lang="en-US" dirty="0" smtClean="0"/>
                        <a:t>End to annual, lifetime spending caps</a:t>
                      </a:r>
                      <a:endParaRPr lang="en-US" dirty="0"/>
                    </a:p>
                  </a:txBody>
                  <a:tcPr/>
                </a:tc>
                <a:tc>
                  <a:txBody>
                    <a:bodyPr/>
                    <a:lstStyle/>
                    <a:p>
                      <a:r>
                        <a:rPr lang="en-US" dirty="0" smtClean="0"/>
                        <a:t>Treatment on the basis of standard of care</a:t>
                      </a:r>
                      <a:endParaRPr lang="en-US" dirty="0"/>
                    </a:p>
                  </a:txBody>
                  <a:tcPr/>
                </a:tc>
                <a:extLst>
                  <a:ext uri="{0D108BD9-81ED-4DB2-BD59-A6C34878D82A}">
                    <a16:rowId xmlns:a16="http://schemas.microsoft.com/office/drawing/2014/main" val="10003"/>
                  </a:ext>
                </a:extLst>
              </a:tr>
              <a:tr h="370840">
                <a:tc>
                  <a:txBody>
                    <a:bodyPr/>
                    <a:lstStyle/>
                    <a:p>
                      <a:r>
                        <a:rPr lang="en-US" dirty="0" smtClean="0"/>
                        <a:t>Full coverage</a:t>
                      </a:r>
                      <a:r>
                        <a:rPr lang="en-US" baseline="0" dirty="0" smtClean="0"/>
                        <a:t> of preventative care such as HIV testing and cancer screening</a:t>
                      </a:r>
                      <a:endParaRPr lang="en-US" dirty="0"/>
                    </a:p>
                  </a:txBody>
                  <a:tcPr/>
                </a:tc>
                <a:tc>
                  <a:txBody>
                    <a:bodyPr/>
                    <a:lstStyle/>
                    <a:p>
                      <a:r>
                        <a:rPr lang="en-US" dirty="0" smtClean="0"/>
                        <a:t>People will be able to get an HIV test</a:t>
                      </a:r>
                      <a:r>
                        <a:rPr lang="en-US" baseline="0" dirty="0" smtClean="0"/>
                        <a:t> and screened for cancer without copay</a:t>
                      </a:r>
                      <a:endParaRPr lang="en-US" dirty="0"/>
                    </a:p>
                  </a:txBody>
                  <a:tcPr/>
                </a:tc>
                <a:extLst>
                  <a:ext uri="{0D108BD9-81ED-4DB2-BD59-A6C34878D82A}">
                    <a16:rowId xmlns:a16="http://schemas.microsoft.com/office/drawing/2014/main" val="10004"/>
                  </a:ext>
                </a:extLst>
              </a:tr>
              <a:tr h="370840">
                <a:tc>
                  <a:txBody>
                    <a:bodyPr/>
                    <a:lstStyle/>
                    <a:p>
                      <a:r>
                        <a:rPr lang="en-US" dirty="0" smtClean="0"/>
                        <a:t>Expansion of eligibility</a:t>
                      </a:r>
                      <a:r>
                        <a:rPr lang="en-US" baseline="0" dirty="0" smtClean="0"/>
                        <a:t> for Medicaid to non-disabled individuals with income below 138% of the FPL</a:t>
                      </a:r>
                      <a:endParaRPr lang="en-US" dirty="0"/>
                    </a:p>
                  </a:txBody>
                  <a:tcPr/>
                </a:tc>
                <a:tc>
                  <a:txBody>
                    <a:bodyPr/>
                    <a:lstStyle/>
                    <a:p>
                      <a:r>
                        <a:rPr lang="en-US" dirty="0" smtClean="0"/>
                        <a:t>The Ryan White Program model</a:t>
                      </a:r>
                      <a:r>
                        <a:rPr lang="en-US" baseline="0" dirty="0" smtClean="0"/>
                        <a:t> will be adopted by health care system in general</a:t>
                      </a:r>
                      <a:endParaRPr lang="en-US" dirty="0"/>
                    </a:p>
                  </a:txBody>
                  <a:tcPr/>
                </a:tc>
                <a:extLst>
                  <a:ext uri="{0D108BD9-81ED-4DB2-BD59-A6C34878D82A}">
                    <a16:rowId xmlns:a16="http://schemas.microsoft.com/office/drawing/2014/main" val="10005"/>
                  </a:ext>
                </a:extLst>
              </a:tr>
              <a:tr h="370840">
                <a:tc rowSpan="2">
                  <a:txBody>
                    <a:bodyPr/>
                    <a:lstStyle/>
                    <a:p>
                      <a:r>
                        <a:rPr lang="en-US" dirty="0" smtClean="0"/>
                        <a:t>Prescription</a:t>
                      </a:r>
                      <a:r>
                        <a:rPr lang="en-US" baseline="0" dirty="0" smtClean="0"/>
                        <a:t> drugs substance use, and mental health services guaranteed as essential health benefits</a:t>
                      </a:r>
                      <a:endParaRPr lang="en-US" dirty="0"/>
                    </a:p>
                  </a:txBody>
                  <a:tcPr/>
                </a:tc>
                <a:tc>
                  <a:txBody>
                    <a:bodyPr/>
                    <a:lstStyle/>
                    <a:p>
                      <a:r>
                        <a:rPr lang="en-US" dirty="0" smtClean="0"/>
                        <a:t>PLWHA without dependent children and with an AIDS diagnosis will be eligible for Medicaid</a:t>
                      </a:r>
                      <a:r>
                        <a:rPr lang="en-US" baseline="0" dirty="0" smtClean="0"/>
                        <a:t> in many states.</a:t>
                      </a:r>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r>
                        <a:rPr lang="en-US" dirty="0" smtClean="0"/>
                        <a:t>Expanded access to critical counseling services and medications</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94393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10836"/>
            <a:ext cx="11970328" cy="952754"/>
          </a:xfrm>
        </p:spPr>
        <p:txBody>
          <a:bodyPr>
            <a:normAutofit/>
          </a:bodyPr>
          <a:lstStyle/>
          <a:p>
            <a:pPr algn="ctr"/>
            <a:r>
              <a:rPr lang="en-US" sz="3600" dirty="0" smtClean="0"/>
              <a:t>FPL and ACA Patient Education Tool: Eligibility Chart  </a:t>
            </a:r>
            <a:endParaRPr lang="en-US" sz="3600" dirty="0"/>
          </a:p>
        </p:txBody>
      </p:sp>
      <p:grpSp>
        <p:nvGrpSpPr>
          <p:cNvPr id="9" name="Group 4" descr="The Table Illustrates a schedule of charges fee scale, Medicaid eligibility, and ADAP/HCCP basedon 2018 federal poverty levels from 0%-500%. Example of how to establish eligibility for and indivual based on adjusted gross income and household size only." title="FPL and ACA Patient Education Tool: Eligibility Chart"/>
          <p:cNvGrpSpPr>
            <a:grpSpLocks noChangeAspect="1"/>
          </p:cNvGrpSpPr>
          <p:nvPr/>
        </p:nvGrpSpPr>
        <p:grpSpPr bwMode="auto">
          <a:xfrm>
            <a:off x="855663" y="977900"/>
            <a:ext cx="10480675" cy="4803775"/>
            <a:chOff x="539" y="616"/>
            <a:chExt cx="6602" cy="3026"/>
          </a:xfrm>
        </p:grpSpPr>
        <p:sp>
          <p:nvSpPr>
            <p:cNvPr id="10" name="AutoShape 3"/>
            <p:cNvSpPr>
              <a:spLocks noChangeAspect="1" noChangeArrowheads="1" noTextEdit="1"/>
            </p:cNvSpPr>
            <p:nvPr/>
          </p:nvSpPr>
          <p:spPr bwMode="auto">
            <a:xfrm>
              <a:off x="539" y="616"/>
              <a:ext cx="6602" cy="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205"/>
            <p:cNvGrpSpPr>
              <a:grpSpLocks/>
            </p:cNvGrpSpPr>
            <p:nvPr/>
          </p:nvGrpSpPr>
          <p:grpSpPr bwMode="auto">
            <a:xfrm>
              <a:off x="531" y="616"/>
              <a:ext cx="6610" cy="3058"/>
              <a:chOff x="531" y="616"/>
              <a:chExt cx="6610" cy="3058"/>
            </a:xfrm>
          </p:grpSpPr>
          <p:sp>
            <p:nvSpPr>
              <p:cNvPr id="52" name="Rectangle 5"/>
              <p:cNvSpPr>
                <a:spLocks noChangeArrowheads="1"/>
              </p:cNvSpPr>
              <p:nvPr/>
            </p:nvSpPr>
            <p:spPr bwMode="auto">
              <a:xfrm>
                <a:off x="539" y="1105"/>
                <a:ext cx="6602" cy="21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6"/>
              <p:cNvSpPr>
                <a:spLocks noChangeArrowheads="1"/>
              </p:cNvSpPr>
              <p:nvPr/>
            </p:nvSpPr>
            <p:spPr bwMode="auto">
              <a:xfrm>
                <a:off x="776" y="2318"/>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7"/>
              <p:cNvSpPr>
                <a:spLocks noChangeArrowheads="1"/>
              </p:cNvSpPr>
              <p:nvPr/>
            </p:nvSpPr>
            <p:spPr bwMode="auto">
              <a:xfrm>
                <a:off x="1235"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$12,140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8"/>
              <p:cNvSpPr>
                <a:spLocks noChangeArrowheads="1"/>
              </p:cNvSpPr>
              <p:nvPr/>
            </p:nvSpPr>
            <p:spPr bwMode="auto">
              <a:xfrm>
                <a:off x="1939"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$16,753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9"/>
              <p:cNvSpPr>
                <a:spLocks noChangeArrowheads="1"/>
              </p:cNvSpPr>
              <p:nvPr/>
            </p:nvSpPr>
            <p:spPr bwMode="auto">
              <a:xfrm>
                <a:off x="2666"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$18,210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10"/>
              <p:cNvSpPr>
                <a:spLocks noChangeArrowheads="1"/>
              </p:cNvSpPr>
              <p:nvPr/>
            </p:nvSpPr>
            <p:spPr bwMode="auto">
              <a:xfrm>
                <a:off x="3431"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$24,280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11"/>
              <p:cNvSpPr>
                <a:spLocks noChangeArrowheads="1"/>
              </p:cNvSpPr>
              <p:nvPr/>
            </p:nvSpPr>
            <p:spPr bwMode="auto">
              <a:xfrm>
                <a:off x="4203"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$30,350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12"/>
              <p:cNvSpPr>
                <a:spLocks noChangeArrowheads="1"/>
              </p:cNvSpPr>
              <p:nvPr/>
            </p:nvSpPr>
            <p:spPr bwMode="auto">
              <a:xfrm>
                <a:off x="4976"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$36,420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13"/>
              <p:cNvSpPr>
                <a:spLocks noChangeArrowheads="1"/>
              </p:cNvSpPr>
              <p:nvPr/>
            </p:nvSpPr>
            <p:spPr bwMode="auto">
              <a:xfrm>
                <a:off x="5764"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$36,421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14"/>
              <p:cNvSpPr>
                <a:spLocks noChangeArrowheads="1"/>
              </p:cNvSpPr>
              <p:nvPr/>
            </p:nvSpPr>
            <p:spPr bwMode="auto">
              <a:xfrm>
                <a:off x="776" y="2484"/>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15"/>
              <p:cNvSpPr>
                <a:spLocks noChangeArrowheads="1"/>
              </p:cNvSpPr>
              <p:nvPr/>
            </p:nvSpPr>
            <p:spPr bwMode="auto">
              <a:xfrm>
                <a:off x="1235"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$16,460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16"/>
              <p:cNvSpPr>
                <a:spLocks noChangeArrowheads="1"/>
              </p:cNvSpPr>
              <p:nvPr/>
            </p:nvSpPr>
            <p:spPr bwMode="auto">
              <a:xfrm>
                <a:off x="1939"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$22,715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17"/>
              <p:cNvSpPr>
                <a:spLocks noChangeArrowheads="1"/>
              </p:cNvSpPr>
              <p:nvPr/>
            </p:nvSpPr>
            <p:spPr bwMode="auto">
              <a:xfrm>
                <a:off x="2666"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$24,690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18"/>
              <p:cNvSpPr>
                <a:spLocks noChangeArrowheads="1"/>
              </p:cNvSpPr>
              <p:nvPr/>
            </p:nvSpPr>
            <p:spPr bwMode="auto">
              <a:xfrm>
                <a:off x="3431"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$32,920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19"/>
              <p:cNvSpPr>
                <a:spLocks noChangeArrowheads="1"/>
              </p:cNvSpPr>
              <p:nvPr/>
            </p:nvSpPr>
            <p:spPr bwMode="auto">
              <a:xfrm>
                <a:off x="4203"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$41,150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Rectangle 20"/>
              <p:cNvSpPr>
                <a:spLocks noChangeArrowheads="1"/>
              </p:cNvSpPr>
              <p:nvPr/>
            </p:nvSpPr>
            <p:spPr bwMode="auto">
              <a:xfrm>
                <a:off x="4976"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$49,380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8" name="Rectangle 21"/>
              <p:cNvSpPr>
                <a:spLocks noChangeArrowheads="1"/>
              </p:cNvSpPr>
              <p:nvPr/>
            </p:nvSpPr>
            <p:spPr bwMode="auto">
              <a:xfrm>
                <a:off x="5764" y="2484"/>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$49,381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22"/>
              <p:cNvSpPr>
                <a:spLocks noChangeArrowheads="1"/>
              </p:cNvSpPr>
              <p:nvPr/>
            </p:nvSpPr>
            <p:spPr bwMode="auto">
              <a:xfrm>
                <a:off x="776" y="2649"/>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23"/>
              <p:cNvSpPr>
                <a:spLocks noChangeArrowheads="1"/>
              </p:cNvSpPr>
              <p:nvPr/>
            </p:nvSpPr>
            <p:spPr bwMode="auto">
              <a:xfrm>
                <a:off x="1235"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$20,780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24"/>
              <p:cNvSpPr>
                <a:spLocks noChangeArrowheads="1"/>
              </p:cNvSpPr>
              <p:nvPr/>
            </p:nvSpPr>
            <p:spPr bwMode="auto">
              <a:xfrm>
                <a:off x="1939"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$28,676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25"/>
              <p:cNvSpPr>
                <a:spLocks noChangeArrowheads="1"/>
              </p:cNvSpPr>
              <p:nvPr/>
            </p:nvSpPr>
            <p:spPr bwMode="auto">
              <a:xfrm>
                <a:off x="2666"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$31,170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26"/>
              <p:cNvSpPr>
                <a:spLocks noChangeArrowheads="1"/>
              </p:cNvSpPr>
              <p:nvPr/>
            </p:nvSpPr>
            <p:spPr bwMode="auto">
              <a:xfrm>
                <a:off x="3431"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$41,560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27"/>
              <p:cNvSpPr>
                <a:spLocks noChangeArrowheads="1"/>
              </p:cNvSpPr>
              <p:nvPr/>
            </p:nvSpPr>
            <p:spPr bwMode="auto">
              <a:xfrm>
                <a:off x="4203"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$51,950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Rectangle 28"/>
              <p:cNvSpPr>
                <a:spLocks noChangeArrowheads="1"/>
              </p:cNvSpPr>
              <p:nvPr/>
            </p:nvSpPr>
            <p:spPr bwMode="auto">
              <a:xfrm>
                <a:off x="4976"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$62,340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6" name="Rectangle 29"/>
              <p:cNvSpPr>
                <a:spLocks noChangeArrowheads="1"/>
              </p:cNvSpPr>
              <p:nvPr/>
            </p:nvSpPr>
            <p:spPr bwMode="auto">
              <a:xfrm>
                <a:off x="5764" y="2649"/>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$62,341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Rectangle 30"/>
              <p:cNvSpPr>
                <a:spLocks noChangeArrowheads="1"/>
              </p:cNvSpPr>
              <p:nvPr/>
            </p:nvSpPr>
            <p:spPr bwMode="auto">
              <a:xfrm>
                <a:off x="776" y="2815"/>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31"/>
              <p:cNvSpPr>
                <a:spLocks noChangeArrowheads="1"/>
              </p:cNvSpPr>
              <p:nvPr/>
            </p:nvSpPr>
            <p:spPr bwMode="auto">
              <a:xfrm>
                <a:off x="1235"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$25,100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Rectangle 32"/>
              <p:cNvSpPr>
                <a:spLocks noChangeArrowheads="1"/>
              </p:cNvSpPr>
              <p:nvPr/>
            </p:nvSpPr>
            <p:spPr bwMode="auto">
              <a:xfrm>
                <a:off x="1939"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$34,638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Rectangle 33"/>
              <p:cNvSpPr>
                <a:spLocks noChangeArrowheads="1"/>
              </p:cNvSpPr>
              <p:nvPr/>
            </p:nvSpPr>
            <p:spPr bwMode="auto">
              <a:xfrm>
                <a:off x="2666"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$37,650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34"/>
              <p:cNvSpPr>
                <a:spLocks noChangeArrowheads="1"/>
              </p:cNvSpPr>
              <p:nvPr/>
            </p:nvSpPr>
            <p:spPr bwMode="auto">
              <a:xfrm>
                <a:off x="3431"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$50,200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35"/>
              <p:cNvSpPr>
                <a:spLocks noChangeArrowheads="1"/>
              </p:cNvSpPr>
              <p:nvPr/>
            </p:nvSpPr>
            <p:spPr bwMode="auto">
              <a:xfrm>
                <a:off x="4203"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$62,750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36"/>
              <p:cNvSpPr>
                <a:spLocks noChangeArrowheads="1"/>
              </p:cNvSpPr>
              <p:nvPr/>
            </p:nvSpPr>
            <p:spPr bwMode="auto">
              <a:xfrm>
                <a:off x="4976"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$75,300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37"/>
              <p:cNvSpPr>
                <a:spLocks noChangeArrowheads="1"/>
              </p:cNvSpPr>
              <p:nvPr/>
            </p:nvSpPr>
            <p:spPr bwMode="auto">
              <a:xfrm>
                <a:off x="5764" y="2815"/>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$75,301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38"/>
              <p:cNvSpPr>
                <a:spLocks noChangeArrowheads="1"/>
              </p:cNvSpPr>
              <p:nvPr/>
            </p:nvSpPr>
            <p:spPr bwMode="auto">
              <a:xfrm>
                <a:off x="776" y="2980"/>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39"/>
              <p:cNvSpPr>
                <a:spLocks noChangeArrowheads="1"/>
              </p:cNvSpPr>
              <p:nvPr/>
            </p:nvSpPr>
            <p:spPr bwMode="auto">
              <a:xfrm>
                <a:off x="1235"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$29,420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40"/>
              <p:cNvSpPr>
                <a:spLocks noChangeArrowheads="1"/>
              </p:cNvSpPr>
              <p:nvPr/>
            </p:nvSpPr>
            <p:spPr bwMode="auto">
              <a:xfrm>
                <a:off x="1939"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$40,600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41"/>
              <p:cNvSpPr>
                <a:spLocks noChangeArrowheads="1"/>
              </p:cNvSpPr>
              <p:nvPr/>
            </p:nvSpPr>
            <p:spPr bwMode="auto">
              <a:xfrm>
                <a:off x="2666" y="298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$44,130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42"/>
              <p:cNvSpPr>
                <a:spLocks noChangeArrowheads="1"/>
              </p:cNvSpPr>
              <p:nvPr/>
            </p:nvSpPr>
            <p:spPr bwMode="auto">
              <a:xfrm>
                <a:off x="3431"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$58,840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43"/>
              <p:cNvSpPr>
                <a:spLocks noChangeArrowheads="1"/>
              </p:cNvSpPr>
              <p:nvPr/>
            </p:nvSpPr>
            <p:spPr bwMode="auto">
              <a:xfrm>
                <a:off x="4203"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$73,550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44"/>
              <p:cNvSpPr>
                <a:spLocks noChangeArrowheads="1"/>
              </p:cNvSpPr>
              <p:nvPr/>
            </p:nvSpPr>
            <p:spPr bwMode="auto">
              <a:xfrm>
                <a:off x="4976"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$88,260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45"/>
              <p:cNvSpPr>
                <a:spLocks noChangeArrowheads="1"/>
              </p:cNvSpPr>
              <p:nvPr/>
            </p:nvSpPr>
            <p:spPr bwMode="auto">
              <a:xfrm>
                <a:off x="5764" y="2980"/>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$88,261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46"/>
              <p:cNvSpPr>
                <a:spLocks noChangeArrowheads="1"/>
              </p:cNvSpPr>
              <p:nvPr/>
            </p:nvSpPr>
            <p:spPr bwMode="auto">
              <a:xfrm>
                <a:off x="776" y="3146"/>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47"/>
              <p:cNvSpPr>
                <a:spLocks noChangeArrowheads="1"/>
              </p:cNvSpPr>
              <p:nvPr/>
            </p:nvSpPr>
            <p:spPr bwMode="auto">
              <a:xfrm>
                <a:off x="1235" y="3146"/>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$33,740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48"/>
              <p:cNvSpPr>
                <a:spLocks noChangeArrowheads="1"/>
              </p:cNvSpPr>
              <p:nvPr/>
            </p:nvSpPr>
            <p:spPr bwMode="auto">
              <a:xfrm>
                <a:off x="1939" y="3146"/>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$46,561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49"/>
              <p:cNvSpPr>
                <a:spLocks noChangeArrowheads="1"/>
              </p:cNvSpPr>
              <p:nvPr/>
            </p:nvSpPr>
            <p:spPr bwMode="auto">
              <a:xfrm>
                <a:off x="2666" y="3146"/>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$50,610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50"/>
              <p:cNvSpPr>
                <a:spLocks noChangeArrowheads="1"/>
              </p:cNvSpPr>
              <p:nvPr/>
            </p:nvSpPr>
            <p:spPr bwMode="auto">
              <a:xfrm>
                <a:off x="3431" y="3146"/>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$67,480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51"/>
              <p:cNvSpPr>
                <a:spLocks noChangeArrowheads="1"/>
              </p:cNvSpPr>
              <p:nvPr/>
            </p:nvSpPr>
            <p:spPr bwMode="auto">
              <a:xfrm>
                <a:off x="4203" y="3146"/>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$84,350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52"/>
              <p:cNvSpPr>
                <a:spLocks noChangeArrowheads="1"/>
              </p:cNvSpPr>
              <p:nvPr/>
            </p:nvSpPr>
            <p:spPr bwMode="auto">
              <a:xfrm>
                <a:off x="4946" y="3146"/>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$101,220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53"/>
              <p:cNvSpPr>
                <a:spLocks noChangeArrowheads="1"/>
              </p:cNvSpPr>
              <p:nvPr/>
            </p:nvSpPr>
            <p:spPr bwMode="auto">
              <a:xfrm>
                <a:off x="5733" y="3146"/>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$101,221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54"/>
              <p:cNvSpPr>
                <a:spLocks noChangeArrowheads="1"/>
              </p:cNvSpPr>
              <p:nvPr/>
            </p:nvSpPr>
            <p:spPr bwMode="auto">
              <a:xfrm>
                <a:off x="776" y="3311"/>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55"/>
              <p:cNvSpPr>
                <a:spLocks noChangeArrowheads="1"/>
              </p:cNvSpPr>
              <p:nvPr/>
            </p:nvSpPr>
            <p:spPr bwMode="auto">
              <a:xfrm>
                <a:off x="1235" y="3311"/>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$38,060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56"/>
              <p:cNvSpPr>
                <a:spLocks noChangeArrowheads="1"/>
              </p:cNvSpPr>
              <p:nvPr/>
            </p:nvSpPr>
            <p:spPr bwMode="auto">
              <a:xfrm>
                <a:off x="1939" y="3311"/>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$52,523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57"/>
              <p:cNvSpPr>
                <a:spLocks noChangeArrowheads="1"/>
              </p:cNvSpPr>
              <p:nvPr/>
            </p:nvSpPr>
            <p:spPr bwMode="auto">
              <a:xfrm>
                <a:off x="2666" y="3311"/>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$57,090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58"/>
              <p:cNvSpPr>
                <a:spLocks noChangeArrowheads="1"/>
              </p:cNvSpPr>
              <p:nvPr/>
            </p:nvSpPr>
            <p:spPr bwMode="auto">
              <a:xfrm>
                <a:off x="3431" y="3311"/>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$76,120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59"/>
              <p:cNvSpPr>
                <a:spLocks noChangeArrowheads="1"/>
              </p:cNvSpPr>
              <p:nvPr/>
            </p:nvSpPr>
            <p:spPr bwMode="auto">
              <a:xfrm>
                <a:off x="4203" y="3311"/>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$95,150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60"/>
              <p:cNvSpPr>
                <a:spLocks noChangeArrowheads="1"/>
              </p:cNvSpPr>
              <p:nvPr/>
            </p:nvSpPr>
            <p:spPr bwMode="auto">
              <a:xfrm>
                <a:off x="4946" y="3311"/>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$114,180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61"/>
              <p:cNvSpPr>
                <a:spLocks noChangeArrowheads="1"/>
              </p:cNvSpPr>
              <p:nvPr/>
            </p:nvSpPr>
            <p:spPr bwMode="auto">
              <a:xfrm>
                <a:off x="5733" y="3311"/>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$114,181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62"/>
              <p:cNvSpPr>
                <a:spLocks noChangeArrowheads="1"/>
              </p:cNvSpPr>
              <p:nvPr/>
            </p:nvSpPr>
            <p:spPr bwMode="auto">
              <a:xfrm>
                <a:off x="776" y="3477"/>
                <a:ext cx="13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63"/>
              <p:cNvSpPr>
                <a:spLocks noChangeArrowheads="1"/>
              </p:cNvSpPr>
              <p:nvPr/>
            </p:nvSpPr>
            <p:spPr bwMode="auto">
              <a:xfrm>
                <a:off x="1235" y="3477"/>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$42,380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64"/>
              <p:cNvSpPr>
                <a:spLocks noChangeArrowheads="1"/>
              </p:cNvSpPr>
              <p:nvPr/>
            </p:nvSpPr>
            <p:spPr bwMode="auto">
              <a:xfrm>
                <a:off x="1939" y="3477"/>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FF0000"/>
                    </a:solidFill>
                    <a:effectLst/>
                    <a:latin typeface="Calibri" panose="020F0502020204030204" pitchFamily="34" charset="0"/>
                  </a:rPr>
                  <a:t>$58,484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65"/>
              <p:cNvSpPr>
                <a:spLocks noChangeArrowheads="1"/>
              </p:cNvSpPr>
              <p:nvPr/>
            </p:nvSpPr>
            <p:spPr bwMode="auto">
              <a:xfrm>
                <a:off x="2666" y="3477"/>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$63,570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66"/>
              <p:cNvSpPr>
                <a:spLocks noChangeArrowheads="1"/>
              </p:cNvSpPr>
              <p:nvPr/>
            </p:nvSpPr>
            <p:spPr bwMode="auto">
              <a:xfrm>
                <a:off x="3431" y="3477"/>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$84,760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67"/>
              <p:cNvSpPr>
                <a:spLocks noChangeArrowheads="1"/>
              </p:cNvSpPr>
              <p:nvPr/>
            </p:nvSpPr>
            <p:spPr bwMode="auto">
              <a:xfrm>
                <a:off x="4173" y="3477"/>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$105,950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68"/>
              <p:cNvSpPr>
                <a:spLocks noChangeArrowheads="1"/>
              </p:cNvSpPr>
              <p:nvPr/>
            </p:nvSpPr>
            <p:spPr bwMode="auto">
              <a:xfrm>
                <a:off x="4946" y="3477"/>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$127,140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69"/>
              <p:cNvSpPr>
                <a:spLocks noChangeArrowheads="1"/>
              </p:cNvSpPr>
              <p:nvPr/>
            </p:nvSpPr>
            <p:spPr bwMode="auto">
              <a:xfrm>
                <a:off x="5733" y="3477"/>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$127,141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70"/>
              <p:cNvSpPr>
                <a:spLocks noChangeArrowheads="1"/>
              </p:cNvSpPr>
              <p:nvPr/>
            </p:nvSpPr>
            <p:spPr bwMode="auto">
              <a:xfrm>
                <a:off x="6514" y="2980"/>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$147,100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71"/>
              <p:cNvSpPr>
                <a:spLocks noChangeArrowheads="1"/>
              </p:cNvSpPr>
              <p:nvPr/>
            </p:nvSpPr>
            <p:spPr bwMode="auto">
              <a:xfrm>
                <a:off x="6514" y="3146"/>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$168,700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72"/>
              <p:cNvSpPr>
                <a:spLocks noChangeArrowheads="1"/>
              </p:cNvSpPr>
              <p:nvPr/>
            </p:nvSpPr>
            <p:spPr bwMode="auto">
              <a:xfrm>
                <a:off x="6514" y="3311"/>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$190,300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73"/>
              <p:cNvSpPr>
                <a:spLocks noChangeArrowheads="1"/>
              </p:cNvSpPr>
              <p:nvPr/>
            </p:nvSpPr>
            <p:spPr bwMode="auto">
              <a:xfrm>
                <a:off x="6514" y="3477"/>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$211,900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74"/>
              <p:cNvSpPr>
                <a:spLocks noChangeArrowheads="1"/>
              </p:cNvSpPr>
              <p:nvPr/>
            </p:nvSpPr>
            <p:spPr bwMode="auto">
              <a:xfrm>
                <a:off x="2616" y="631"/>
                <a:ext cx="25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anose="020F0502020204030204" pitchFamily="34" charset="0"/>
                  </a:rPr>
                  <a:t>Ryan White HIV/AIDS Program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2" name="Rectangle 75"/>
              <p:cNvSpPr>
                <a:spLocks noChangeArrowheads="1"/>
              </p:cNvSpPr>
              <p:nvPr/>
            </p:nvSpPr>
            <p:spPr bwMode="auto">
              <a:xfrm>
                <a:off x="3285" y="1120"/>
                <a:ext cx="117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rPr>
                  <a:t>Annual Guidelines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76"/>
              <p:cNvSpPr>
                <a:spLocks noChangeArrowheads="1"/>
              </p:cNvSpPr>
              <p:nvPr/>
            </p:nvSpPr>
            <p:spPr bwMode="auto">
              <a:xfrm>
                <a:off x="6506" y="1325"/>
                <a:ext cx="42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ADAP &amp;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4" name="Rectangle 77"/>
              <p:cNvSpPr>
                <a:spLocks noChangeArrowheads="1"/>
              </p:cNvSpPr>
              <p:nvPr/>
            </p:nvSpPr>
            <p:spPr bwMode="auto">
              <a:xfrm>
                <a:off x="6583" y="1491"/>
                <a:ext cx="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HCCP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78"/>
              <p:cNvSpPr>
                <a:spLocks noChangeArrowheads="1"/>
              </p:cNvSpPr>
              <p:nvPr/>
            </p:nvSpPr>
            <p:spPr bwMode="auto">
              <a:xfrm>
                <a:off x="6606" y="1900"/>
                <a:ext cx="3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6" name="Rectangle 79"/>
              <p:cNvSpPr>
                <a:spLocks noChangeArrowheads="1"/>
              </p:cNvSpPr>
              <p:nvPr/>
            </p:nvSpPr>
            <p:spPr bwMode="auto">
              <a:xfrm>
                <a:off x="6544" y="2318"/>
                <a:ext cx="49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$60,700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7" name="Rectangle 80"/>
              <p:cNvSpPr>
                <a:spLocks noChangeArrowheads="1"/>
              </p:cNvSpPr>
              <p:nvPr/>
            </p:nvSpPr>
            <p:spPr bwMode="auto">
              <a:xfrm>
                <a:off x="6544" y="2484"/>
                <a:ext cx="490" cy="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$82,300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8" name="Rectangle 81"/>
              <p:cNvSpPr>
                <a:spLocks noChangeArrowheads="1"/>
              </p:cNvSpPr>
              <p:nvPr/>
            </p:nvSpPr>
            <p:spPr bwMode="auto">
              <a:xfrm>
                <a:off x="2322"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LEVEL 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82"/>
              <p:cNvSpPr>
                <a:spLocks noChangeArrowheads="1"/>
              </p:cNvSpPr>
              <p:nvPr/>
            </p:nvSpPr>
            <p:spPr bwMode="auto">
              <a:xfrm>
                <a:off x="1243"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LEVEL 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0" name="Rectangle 83"/>
              <p:cNvSpPr>
                <a:spLocks noChangeArrowheads="1"/>
              </p:cNvSpPr>
              <p:nvPr/>
            </p:nvSpPr>
            <p:spPr bwMode="auto">
              <a:xfrm>
                <a:off x="3438"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LEVEL 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84"/>
              <p:cNvSpPr>
                <a:spLocks noChangeArrowheads="1"/>
              </p:cNvSpPr>
              <p:nvPr/>
            </p:nvSpPr>
            <p:spPr bwMode="auto">
              <a:xfrm>
                <a:off x="4211"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LEVEL 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85"/>
              <p:cNvSpPr>
                <a:spLocks noChangeArrowheads="1"/>
              </p:cNvSpPr>
              <p:nvPr/>
            </p:nvSpPr>
            <p:spPr bwMode="auto">
              <a:xfrm>
                <a:off x="4984"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LEVEL 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3" name="Rectangle 86"/>
              <p:cNvSpPr>
                <a:spLocks noChangeArrowheads="1"/>
              </p:cNvSpPr>
              <p:nvPr/>
            </p:nvSpPr>
            <p:spPr bwMode="auto">
              <a:xfrm>
                <a:off x="5764" y="1404"/>
                <a:ext cx="4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LEVEL 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Rectangle 87"/>
              <p:cNvSpPr>
                <a:spLocks noChangeArrowheads="1"/>
              </p:cNvSpPr>
              <p:nvPr/>
            </p:nvSpPr>
            <p:spPr bwMode="auto">
              <a:xfrm>
                <a:off x="638" y="1814"/>
                <a:ext cx="42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Family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5" name="Rectangle 88"/>
              <p:cNvSpPr>
                <a:spLocks noChangeArrowheads="1"/>
              </p:cNvSpPr>
              <p:nvPr/>
            </p:nvSpPr>
            <p:spPr bwMode="auto">
              <a:xfrm>
                <a:off x="707" y="1979"/>
                <a:ext cx="26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Size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6" name="Rectangle 89"/>
              <p:cNvSpPr>
                <a:spLocks noChangeArrowheads="1"/>
              </p:cNvSpPr>
              <p:nvPr/>
            </p:nvSpPr>
            <p:spPr bwMode="auto">
              <a:xfrm>
                <a:off x="2398" y="876"/>
                <a:ext cx="29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anose="020F0502020204030204" pitchFamily="34" charset="0"/>
                  </a:rPr>
                  <a:t>2018 Federal Poverty Level Guidelines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90"/>
              <p:cNvSpPr>
                <a:spLocks noChangeArrowheads="1"/>
              </p:cNvSpPr>
              <p:nvPr/>
            </p:nvSpPr>
            <p:spPr bwMode="auto">
              <a:xfrm>
                <a:off x="6514" y="2649"/>
                <a:ext cx="551" cy="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$103,900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8" name="Rectangle 91"/>
              <p:cNvSpPr>
                <a:spLocks noChangeArrowheads="1"/>
              </p:cNvSpPr>
              <p:nvPr/>
            </p:nvSpPr>
            <p:spPr bwMode="auto">
              <a:xfrm>
                <a:off x="6514" y="2815"/>
                <a:ext cx="55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$125,500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92"/>
              <p:cNvSpPr>
                <a:spLocks noChangeArrowheads="1"/>
              </p:cNvSpPr>
              <p:nvPr/>
            </p:nvSpPr>
            <p:spPr bwMode="auto">
              <a:xfrm>
                <a:off x="5037" y="1900"/>
                <a:ext cx="3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93"/>
              <p:cNvSpPr>
                <a:spLocks noChangeArrowheads="1"/>
              </p:cNvSpPr>
              <p:nvPr/>
            </p:nvSpPr>
            <p:spPr bwMode="auto">
              <a:xfrm>
                <a:off x="5779" y="1900"/>
                <a:ext cx="3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&gt; 301%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1" name="Rectangle 94"/>
              <p:cNvSpPr>
                <a:spLocks noChangeArrowheads="1"/>
              </p:cNvSpPr>
              <p:nvPr/>
            </p:nvSpPr>
            <p:spPr bwMode="auto">
              <a:xfrm>
                <a:off x="562" y="1491"/>
                <a:ext cx="6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95"/>
              <p:cNvSpPr>
                <a:spLocks noChangeArrowheads="1"/>
              </p:cNvSpPr>
              <p:nvPr/>
            </p:nvSpPr>
            <p:spPr bwMode="auto">
              <a:xfrm>
                <a:off x="1296" y="1900"/>
                <a:ext cx="3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100%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3" name="Rectangle 96"/>
              <p:cNvSpPr>
                <a:spLocks noChangeArrowheads="1"/>
              </p:cNvSpPr>
              <p:nvPr/>
            </p:nvSpPr>
            <p:spPr bwMode="auto">
              <a:xfrm>
                <a:off x="2008" y="1735"/>
                <a:ext cx="3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0000"/>
                    </a:solidFill>
                    <a:effectLst/>
                    <a:latin typeface="Calibri" panose="020F0502020204030204" pitchFamily="34" charset="0"/>
                  </a:rPr>
                  <a:t>138%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97"/>
              <p:cNvSpPr>
                <a:spLocks noChangeArrowheads="1"/>
              </p:cNvSpPr>
              <p:nvPr/>
            </p:nvSpPr>
            <p:spPr bwMode="auto">
              <a:xfrm>
                <a:off x="1901" y="1900"/>
                <a:ext cx="54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0000"/>
                    </a:solidFill>
                    <a:effectLst/>
                    <a:latin typeface="Calibri" panose="020F0502020204030204" pitchFamily="34" charset="0"/>
                  </a:rPr>
                  <a:t>Medicaid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98"/>
              <p:cNvSpPr>
                <a:spLocks noChangeArrowheads="1"/>
              </p:cNvSpPr>
              <p:nvPr/>
            </p:nvSpPr>
            <p:spPr bwMode="auto">
              <a:xfrm>
                <a:off x="1885" y="2066"/>
                <a:ext cx="55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0000"/>
                    </a:solidFill>
                    <a:effectLst/>
                    <a:latin typeface="Calibri" panose="020F0502020204030204" pitchFamily="34" charset="0"/>
                  </a:rPr>
                  <a:t> Eligibility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99"/>
              <p:cNvSpPr>
                <a:spLocks noChangeArrowheads="1"/>
              </p:cNvSpPr>
              <p:nvPr/>
            </p:nvSpPr>
            <p:spPr bwMode="auto">
              <a:xfrm>
                <a:off x="2727" y="1900"/>
                <a:ext cx="3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00"/>
              <p:cNvSpPr>
                <a:spLocks noChangeArrowheads="1"/>
              </p:cNvSpPr>
              <p:nvPr/>
            </p:nvSpPr>
            <p:spPr bwMode="auto">
              <a:xfrm>
                <a:off x="3492" y="1900"/>
                <a:ext cx="3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01"/>
              <p:cNvSpPr>
                <a:spLocks noChangeArrowheads="1"/>
              </p:cNvSpPr>
              <p:nvPr/>
            </p:nvSpPr>
            <p:spPr bwMode="auto">
              <a:xfrm>
                <a:off x="4265" y="1900"/>
                <a:ext cx="3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Line 102"/>
              <p:cNvSpPr>
                <a:spLocks noChangeShapeType="1"/>
              </p:cNvSpPr>
              <p:nvPr/>
            </p:nvSpPr>
            <p:spPr bwMode="auto">
              <a:xfrm>
                <a:off x="539" y="616"/>
                <a:ext cx="0" cy="48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03"/>
              <p:cNvSpPr>
                <a:spLocks noChangeArrowheads="1"/>
              </p:cNvSpPr>
              <p:nvPr/>
            </p:nvSpPr>
            <p:spPr bwMode="auto">
              <a:xfrm>
                <a:off x="539" y="616"/>
                <a:ext cx="8" cy="48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104"/>
              <p:cNvSpPr>
                <a:spLocks noChangeShapeType="1"/>
              </p:cNvSpPr>
              <p:nvPr/>
            </p:nvSpPr>
            <p:spPr bwMode="auto">
              <a:xfrm>
                <a:off x="7133" y="616"/>
                <a:ext cx="0" cy="48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05"/>
              <p:cNvSpPr>
                <a:spLocks noChangeArrowheads="1"/>
              </p:cNvSpPr>
              <p:nvPr/>
            </p:nvSpPr>
            <p:spPr bwMode="auto">
              <a:xfrm>
                <a:off x="7133" y="616"/>
                <a:ext cx="8" cy="48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06"/>
              <p:cNvSpPr>
                <a:spLocks noChangeArrowheads="1"/>
              </p:cNvSpPr>
              <p:nvPr/>
            </p:nvSpPr>
            <p:spPr bwMode="auto">
              <a:xfrm>
                <a:off x="554" y="1302"/>
                <a:ext cx="5807"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07"/>
              <p:cNvSpPr>
                <a:spLocks noChangeArrowheads="1"/>
              </p:cNvSpPr>
              <p:nvPr/>
            </p:nvSpPr>
            <p:spPr bwMode="auto">
              <a:xfrm>
                <a:off x="6361" y="1302"/>
                <a:ext cx="78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108"/>
              <p:cNvSpPr>
                <a:spLocks noChangeShapeType="1"/>
              </p:cNvSpPr>
              <p:nvPr/>
            </p:nvSpPr>
            <p:spPr bwMode="auto">
              <a:xfrm>
                <a:off x="1075"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09"/>
              <p:cNvSpPr>
                <a:spLocks noChangeArrowheads="1"/>
              </p:cNvSpPr>
              <p:nvPr/>
            </p:nvSpPr>
            <p:spPr bwMode="auto">
              <a:xfrm>
                <a:off x="1075" y="616"/>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110"/>
              <p:cNvSpPr>
                <a:spLocks noChangeShapeType="1"/>
              </p:cNvSpPr>
              <p:nvPr/>
            </p:nvSpPr>
            <p:spPr bwMode="auto">
              <a:xfrm>
                <a:off x="1794"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11"/>
              <p:cNvSpPr>
                <a:spLocks noChangeArrowheads="1"/>
              </p:cNvSpPr>
              <p:nvPr/>
            </p:nvSpPr>
            <p:spPr bwMode="auto">
              <a:xfrm>
                <a:off x="1794" y="616"/>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112"/>
              <p:cNvSpPr>
                <a:spLocks noChangeShapeType="1"/>
              </p:cNvSpPr>
              <p:nvPr/>
            </p:nvSpPr>
            <p:spPr bwMode="auto">
              <a:xfrm>
                <a:off x="3240"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13"/>
              <p:cNvSpPr>
                <a:spLocks noChangeArrowheads="1"/>
              </p:cNvSpPr>
              <p:nvPr/>
            </p:nvSpPr>
            <p:spPr bwMode="auto">
              <a:xfrm>
                <a:off x="3240" y="616"/>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114"/>
              <p:cNvSpPr>
                <a:spLocks noChangeShapeType="1"/>
              </p:cNvSpPr>
              <p:nvPr/>
            </p:nvSpPr>
            <p:spPr bwMode="auto">
              <a:xfrm>
                <a:off x="4020"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15"/>
              <p:cNvSpPr>
                <a:spLocks noChangeArrowheads="1"/>
              </p:cNvSpPr>
              <p:nvPr/>
            </p:nvSpPr>
            <p:spPr bwMode="auto">
              <a:xfrm>
                <a:off x="4020" y="616"/>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116"/>
              <p:cNvSpPr>
                <a:spLocks noChangeShapeType="1"/>
              </p:cNvSpPr>
              <p:nvPr/>
            </p:nvSpPr>
            <p:spPr bwMode="auto">
              <a:xfrm>
                <a:off x="4785"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17"/>
              <p:cNvSpPr>
                <a:spLocks noChangeArrowheads="1"/>
              </p:cNvSpPr>
              <p:nvPr/>
            </p:nvSpPr>
            <p:spPr bwMode="auto">
              <a:xfrm>
                <a:off x="4785" y="61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118"/>
              <p:cNvSpPr>
                <a:spLocks noChangeShapeType="1"/>
              </p:cNvSpPr>
              <p:nvPr/>
            </p:nvSpPr>
            <p:spPr bwMode="auto">
              <a:xfrm>
                <a:off x="5565"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19"/>
              <p:cNvSpPr>
                <a:spLocks noChangeArrowheads="1"/>
              </p:cNvSpPr>
              <p:nvPr/>
            </p:nvSpPr>
            <p:spPr bwMode="auto">
              <a:xfrm>
                <a:off x="5565" y="61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120"/>
              <p:cNvSpPr>
                <a:spLocks noChangeShapeType="1"/>
              </p:cNvSpPr>
              <p:nvPr/>
            </p:nvSpPr>
            <p:spPr bwMode="auto">
              <a:xfrm>
                <a:off x="6353"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21"/>
              <p:cNvSpPr>
                <a:spLocks noChangeArrowheads="1"/>
              </p:cNvSpPr>
              <p:nvPr/>
            </p:nvSpPr>
            <p:spPr bwMode="auto">
              <a:xfrm>
                <a:off x="6353" y="61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22"/>
              <p:cNvSpPr>
                <a:spLocks noChangeArrowheads="1"/>
              </p:cNvSpPr>
              <p:nvPr/>
            </p:nvSpPr>
            <p:spPr bwMode="auto">
              <a:xfrm>
                <a:off x="554" y="1633"/>
                <a:ext cx="5807"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23"/>
              <p:cNvSpPr>
                <a:spLocks noChangeArrowheads="1"/>
              </p:cNvSpPr>
              <p:nvPr/>
            </p:nvSpPr>
            <p:spPr bwMode="auto">
              <a:xfrm>
                <a:off x="6361" y="1633"/>
                <a:ext cx="78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124"/>
              <p:cNvSpPr>
                <a:spLocks noChangeShapeType="1"/>
              </p:cNvSpPr>
              <p:nvPr/>
            </p:nvSpPr>
            <p:spPr bwMode="auto">
              <a:xfrm>
                <a:off x="2482"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25"/>
              <p:cNvSpPr>
                <a:spLocks noChangeArrowheads="1"/>
              </p:cNvSpPr>
              <p:nvPr/>
            </p:nvSpPr>
            <p:spPr bwMode="auto">
              <a:xfrm>
                <a:off x="2482" y="61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26"/>
              <p:cNvSpPr>
                <a:spLocks noChangeArrowheads="1"/>
              </p:cNvSpPr>
              <p:nvPr/>
            </p:nvSpPr>
            <p:spPr bwMode="auto">
              <a:xfrm>
                <a:off x="6345" y="1325"/>
                <a:ext cx="16" cy="3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27"/>
              <p:cNvSpPr>
                <a:spLocks noChangeArrowheads="1"/>
              </p:cNvSpPr>
              <p:nvPr/>
            </p:nvSpPr>
            <p:spPr bwMode="auto">
              <a:xfrm>
                <a:off x="531" y="1302"/>
                <a:ext cx="23" cy="10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28"/>
              <p:cNvSpPr>
                <a:spLocks noChangeArrowheads="1"/>
              </p:cNvSpPr>
              <p:nvPr/>
            </p:nvSpPr>
            <p:spPr bwMode="auto">
              <a:xfrm>
                <a:off x="1067" y="1325"/>
                <a:ext cx="23"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29"/>
              <p:cNvSpPr>
                <a:spLocks noChangeArrowheads="1"/>
              </p:cNvSpPr>
              <p:nvPr/>
            </p:nvSpPr>
            <p:spPr bwMode="auto">
              <a:xfrm>
                <a:off x="554" y="2294"/>
                <a:ext cx="51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30"/>
              <p:cNvSpPr>
                <a:spLocks noChangeArrowheads="1"/>
              </p:cNvSpPr>
              <p:nvPr/>
            </p:nvSpPr>
            <p:spPr bwMode="auto">
              <a:xfrm>
                <a:off x="1786" y="1325"/>
                <a:ext cx="23"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31"/>
              <p:cNvSpPr>
                <a:spLocks noChangeArrowheads="1"/>
              </p:cNvSpPr>
              <p:nvPr/>
            </p:nvSpPr>
            <p:spPr bwMode="auto">
              <a:xfrm>
                <a:off x="1090" y="2294"/>
                <a:ext cx="69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32"/>
              <p:cNvSpPr>
                <a:spLocks noChangeArrowheads="1"/>
              </p:cNvSpPr>
              <p:nvPr/>
            </p:nvSpPr>
            <p:spPr bwMode="auto">
              <a:xfrm>
                <a:off x="2475" y="1656"/>
                <a:ext cx="22" cy="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33"/>
              <p:cNvSpPr>
                <a:spLocks noChangeArrowheads="1"/>
              </p:cNvSpPr>
              <p:nvPr/>
            </p:nvSpPr>
            <p:spPr bwMode="auto">
              <a:xfrm>
                <a:off x="1809" y="2294"/>
                <a:ext cx="66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34"/>
              <p:cNvSpPr>
                <a:spLocks noChangeArrowheads="1"/>
              </p:cNvSpPr>
              <p:nvPr/>
            </p:nvSpPr>
            <p:spPr bwMode="auto">
              <a:xfrm>
                <a:off x="3232" y="1325"/>
                <a:ext cx="23"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35"/>
              <p:cNvSpPr>
                <a:spLocks noChangeArrowheads="1"/>
              </p:cNvSpPr>
              <p:nvPr/>
            </p:nvSpPr>
            <p:spPr bwMode="auto">
              <a:xfrm>
                <a:off x="2497" y="2294"/>
                <a:ext cx="73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36"/>
              <p:cNvSpPr>
                <a:spLocks noChangeArrowheads="1"/>
              </p:cNvSpPr>
              <p:nvPr/>
            </p:nvSpPr>
            <p:spPr bwMode="auto">
              <a:xfrm>
                <a:off x="4012" y="1325"/>
                <a:ext cx="23"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37"/>
              <p:cNvSpPr>
                <a:spLocks noChangeArrowheads="1"/>
              </p:cNvSpPr>
              <p:nvPr/>
            </p:nvSpPr>
            <p:spPr bwMode="auto">
              <a:xfrm>
                <a:off x="3255" y="2294"/>
                <a:ext cx="757"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38"/>
              <p:cNvSpPr>
                <a:spLocks noChangeArrowheads="1"/>
              </p:cNvSpPr>
              <p:nvPr/>
            </p:nvSpPr>
            <p:spPr bwMode="auto">
              <a:xfrm>
                <a:off x="4777" y="1325"/>
                <a:ext cx="23"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39"/>
              <p:cNvSpPr>
                <a:spLocks noChangeArrowheads="1"/>
              </p:cNvSpPr>
              <p:nvPr/>
            </p:nvSpPr>
            <p:spPr bwMode="auto">
              <a:xfrm>
                <a:off x="4035" y="2294"/>
                <a:ext cx="74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40"/>
              <p:cNvSpPr>
                <a:spLocks noChangeArrowheads="1"/>
              </p:cNvSpPr>
              <p:nvPr/>
            </p:nvSpPr>
            <p:spPr bwMode="auto">
              <a:xfrm>
                <a:off x="5558" y="1325"/>
                <a:ext cx="22" cy="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41"/>
              <p:cNvSpPr>
                <a:spLocks noChangeArrowheads="1"/>
              </p:cNvSpPr>
              <p:nvPr/>
            </p:nvSpPr>
            <p:spPr bwMode="auto">
              <a:xfrm>
                <a:off x="4800" y="2294"/>
                <a:ext cx="75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42"/>
              <p:cNvSpPr>
                <a:spLocks noChangeArrowheads="1"/>
              </p:cNvSpPr>
              <p:nvPr/>
            </p:nvSpPr>
            <p:spPr bwMode="auto">
              <a:xfrm>
                <a:off x="5580" y="2294"/>
                <a:ext cx="156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43"/>
              <p:cNvSpPr>
                <a:spLocks noChangeShapeType="1"/>
              </p:cNvSpPr>
              <p:nvPr/>
            </p:nvSpPr>
            <p:spPr bwMode="auto">
              <a:xfrm>
                <a:off x="547" y="2468"/>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44"/>
              <p:cNvSpPr>
                <a:spLocks noChangeArrowheads="1"/>
              </p:cNvSpPr>
              <p:nvPr/>
            </p:nvSpPr>
            <p:spPr bwMode="auto">
              <a:xfrm>
                <a:off x="547" y="2468"/>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145"/>
              <p:cNvSpPr>
                <a:spLocks noChangeShapeType="1"/>
              </p:cNvSpPr>
              <p:nvPr/>
            </p:nvSpPr>
            <p:spPr bwMode="auto">
              <a:xfrm>
                <a:off x="6361" y="2468"/>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46"/>
              <p:cNvSpPr>
                <a:spLocks noChangeArrowheads="1"/>
              </p:cNvSpPr>
              <p:nvPr/>
            </p:nvSpPr>
            <p:spPr bwMode="auto">
              <a:xfrm>
                <a:off x="6361" y="2468"/>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147"/>
              <p:cNvSpPr>
                <a:spLocks noChangeShapeType="1"/>
              </p:cNvSpPr>
              <p:nvPr/>
            </p:nvSpPr>
            <p:spPr bwMode="auto">
              <a:xfrm>
                <a:off x="547" y="2633"/>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48"/>
              <p:cNvSpPr>
                <a:spLocks noChangeArrowheads="1"/>
              </p:cNvSpPr>
              <p:nvPr/>
            </p:nvSpPr>
            <p:spPr bwMode="auto">
              <a:xfrm>
                <a:off x="547" y="2633"/>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149"/>
              <p:cNvSpPr>
                <a:spLocks noChangeShapeType="1"/>
              </p:cNvSpPr>
              <p:nvPr/>
            </p:nvSpPr>
            <p:spPr bwMode="auto">
              <a:xfrm>
                <a:off x="6361" y="2633"/>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50"/>
              <p:cNvSpPr>
                <a:spLocks noChangeArrowheads="1"/>
              </p:cNvSpPr>
              <p:nvPr/>
            </p:nvSpPr>
            <p:spPr bwMode="auto">
              <a:xfrm>
                <a:off x="6361" y="2633"/>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Line 151"/>
              <p:cNvSpPr>
                <a:spLocks noChangeShapeType="1"/>
              </p:cNvSpPr>
              <p:nvPr/>
            </p:nvSpPr>
            <p:spPr bwMode="auto">
              <a:xfrm>
                <a:off x="547" y="2799"/>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52"/>
              <p:cNvSpPr>
                <a:spLocks noChangeArrowheads="1"/>
              </p:cNvSpPr>
              <p:nvPr/>
            </p:nvSpPr>
            <p:spPr bwMode="auto">
              <a:xfrm>
                <a:off x="547" y="2799"/>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Line 153"/>
              <p:cNvSpPr>
                <a:spLocks noChangeShapeType="1"/>
              </p:cNvSpPr>
              <p:nvPr/>
            </p:nvSpPr>
            <p:spPr bwMode="auto">
              <a:xfrm>
                <a:off x="6361" y="2799"/>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54"/>
              <p:cNvSpPr>
                <a:spLocks noChangeArrowheads="1"/>
              </p:cNvSpPr>
              <p:nvPr/>
            </p:nvSpPr>
            <p:spPr bwMode="auto">
              <a:xfrm>
                <a:off x="6361" y="2799"/>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Line 155"/>
              <p:cNvSpPr>
                <a:spLocks noChangeShapeType="1"/>
              </p:cNvSpPr>
              <p:nvPr/>
            </p:nvSpPr>
            <p:spPr bwMode="auto">
              <a:xfrm>
                <a:off x="547" y="2964"/>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56"/>
              <p:cNvSpPr>
                <a:spLocks noChangeArrowheads="1"/>
              </p:cNvSpPr>
              <p:nvPr/>
            </p:nvSpPr>
            <p:spPr bwMode="auto">
              <a:xfrm>
                <a:off x="547" y="2964"/>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Line 157"/>
              <p:cNvSpPr>
                <a:spLocks noChangeShapeType="1"/>
              </p:cNvSpPr>
              <p:nvPr/>
            </p:nvSpPr>
            <p:spPr bwMode="auto">
              <a:xfrm>
                <a:off x="6361" y="2964"/>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58"/>
              <p:cNvSpPr>
                <a:spLocks noChangeArrowheads="1"/>
              </p:cNvSpPr>
              <p:nvPr/>
            </p:nvSpPr>
            <p:spPr bwMode="auto">
              <a:xfrm>
                <a:off x="6361" y="2964"/>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Line 159"/>
              <p:cNvSpPr>
                <a:spLocks noChangeShapeType="1"/>
              </p:cNvSpPr>
              <p:nvPr/>
            </p:nvSpPr>
            <p:spPr bwMode="auto">
              <a:xfrm>
                <a:off x="547" y="3130"/>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60"/>
              <p:cNvSpPr>
                <a:spLocks noChangeArrowheads="1"/>
              </p:cNvSpPr>
              <p:nvPr/>
            </p:nvSpPr>
            <p:spPr bwMode="auto">
              <a:xfrm>
                <a:off x="547" y="3130"/>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Line 161"/>
              <p:cNvSpPr>
                <a:spLocks noChangeShapeType="1"/>
              </p:cNvSpPr>
              <p:nvPr/>
            </p:nvSpPr>
            <p:spPr bwMode="auto">
              <a:xfrm>
                <a:off x="6361" y="3130"/>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62"/>
              <p:cNvSpPr>
                <a:spLocks noChangeArrowheads="1"/>
              </p:cNvSpPr>
              <p:nvPr/>
            </p:nvSpPr>
            <p:spPr bwMode="auto">
              <a:xfrm>
                <a:off x="6361" y="3130"/>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Line 163"/>
              <p:cNvSpPr>
                <a:spLocks noChangeShapeType="1"/>
              </p:cNvSpPr>
              <p:nvPr/>
            </p:nvSpPr>
            <p:spPr bwMode="auto">
              <a:xfrm>
                <a:off x="547" y="3295"/>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64"/>
              <p:cNvSpPr>
                <a:spLocks noChangeArrowheads="1"/>
              </p:cNvSpPr>
              <p:nvPr/>
            </p:nvSpPr>
            <p:spPr bwMode="auto">
              <a:xfrm>
                <a:off x="547" y="3295"/>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Line 165"/>
              <p:cNvSpPr>
                <a:spLocks noChangeShapeType="1"/>
              </p:cNvSpPr>
              <p:nvPr/>
            </p:nvSpPr>
            <p:spPr bwMode="auto">
              <a:xfrm>
                <a:off x="6361" y="3295"/>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66"/>
              <p:cNvSpPr>
                <a:spLocks noChangeArrowheads="1"/>
              </p:cNvSpPr>
              <p:nvPr/>
            </p:nvSpPr>
            <p:spPr bwMode="auto">
              <a:xfrm>
                <a:off x="6361" y="3295"/>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Line 167"/>
              <p:cNvSpPr>
                <a:spLocks noChangeShapeType="1"/>
              </p:cNvSpPr>
              <p:nvPr/>
            </p:nvSpPr>
            <p:spPr bwMode="auto">
              <a:xfrm>
                <a:off x="547" y="3461"/>
                <a:ext cx="5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68"/>
              <p:cNvSpPr>
                <a:spLocks noChangeArrowheads="1"/>
              </p:cNvSpPr>
              <p:nvPr/>
            </p:nvSpPr>
            <p:spPr bwMode="auto">
              <a:xfrm>
                <a:off x="547" y="3461"/>
                <a:ext cx="5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Line 169"/>
              <p:cNvSpPr>
                <a:spLocks noChangeShapeType="1"/>
              </p:cNvSpPr>
              <p:nvPr/>
            </p:nvSpPr>
            <p:spPr bwMode="auto">
              <a:xfrm>
                <a:off x="6361" y="3461"/>
                <a:ext cx="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70"/>
              <p:cNvSpPr>
                <a:spLocks noChangeArrowheads="1"/>
              </p:cNvSpPr>
              <p:nvPr/>
            </p:nvSpPr>
            <p:spPr bwMode="auto">
              <a:xfrm>
                <a:off x="6361" y="3461"/>
                <a:ext cx="7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71"/>
              <p:cNvSpPr>
                <a:spLocks noChangeArrowheads="1"/>
              </p:cNvSpPr>
              <p:nvPr/>
            </p:nvSpPr>
            <p:spPr bwMode="auto">
              <a:xfrm>
                <a:off x="531" y="2310"/>
                <a:ext cx="16" cy="1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172"/>
              <p:cNvSpPr>
                <a:spLocks noChangeShapeType="1"/>
              </p:cNvSpPr>
              <p:nvPr/>
            </p:nvSpPr>
            <p:spPr bwMode="auto">
              <a:xfrm>
                <a:off x="1075"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73"/>
              <p:cNvSpPr>
                <a:spLocks noChangeArrowheads="1"/>
              </p:cNvSpPr>
              <p:nvPr/>
            </p:nvSpPr>
            <p:spPr bwMode="auto">
              <a:xfrm>
                <a:off x="1075" y="2310"/>
                <a:ext cx="7"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Line 174"/>
              <p:cNvSpPr>
                <a:spLocks noChangeShapeType="1"/>
              </p:cNvSpPr>
              <p:nvPr/>
            </p:nvSpPr>
            <p:spPr bwMode="auto">
              <a:xfrm>
                <a:off x="1794"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75"/>
              <p:cNvSpPr>
                <a:spLocks noChangeArrowheads="1"/>
              </p:cNvSpPr>
              <p:nvPr/>
            </p:nvSpPr>
            <p:spPr bwMode="auto">
              <a:xfrm>
                <a:off x="1794" y="2310"/>
                <a:ext cx="7"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Line 176"/>
              <p:cNvSpPr>
                <a:spLocks noChangeShapeType="1"/>
              </p:cNvSpPr>
              <p:nvPr/>
            </p:nvSpPr>
            <p:spPr bwMode="auto">
              <a:xfrm>
                <a:off x="2482"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77"/>
              <p:cNvSpPr>
                <a:spLocks noChangeArrowheads="1"/>
              </p:cNvSpPr>
              <p:nvPr/>
            </p:nvSpPr>
            <p:spPr bwMode="auto">
              <a:xfrm>
                <a:off x="2482" y="2310"/>
                <a:ext cx="8"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Line 178"/>
              <p:cNvSpPr>
                <a:spLocks noChangeShapeType="1"/>
              </p:cNvSpPr>
              <p:nvPr/>
            </p:nvSpPr>
            <p:spPr bwMode="auto">
              <a:xfrm>
                <a:off x="3240"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79"/>
              <p:cNvSpPr>
                <a:spLocks noChangeArrowheads="1"/>
              </p:cNvSpPr>
              <p:nvPr/>
            </p:nvSpPr>
            <p:spPr bwMode="auto">
              <a:xfrm>
                <a:off x="3240" y="2310"/>
                <a:ext cx="7"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Line 180"/>
              <p:cNvSpPr>
                <a:spLocks noChangeShapeType="1"/>
              </p:cNvSpPr>
              <p:nvPr/>
            </p:nvSpPr>
            <p:spPr bwMode="auto">
              <a:xfrm>
                <a:off x="4020"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81"/>
              <p:cNvSpPr>
                <a:spLocks noChangeArrowheads="1"/>
              </p:cNvSpPr>
              <p:nvPr/>
            </p:nvSpPr>
            <p:spPr bwMode="auto">
              <a:xfrm>
                <a:off x="4020" y="2310"/>
                <a:ext cx="7"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Line 182"/>
              <p:cNvSpPr>
                <a:spLocks noChangeShapeType="1"/>
              </p:cNvSpPr>
              <p:nvPr/>
            </p:nvSpPr>
            <p:spPr bwMode="auto">
              <a:xfrm>
                <a:off x="4785"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83"/>
              <p:cNvSpPr>
                <a:spLocks noChangeArrowheads="1"/>
              </p:cNvSpPr>
              <p:nvPr/>
            </p:nvSpPr>
            <p:spPr bwMode="auto">
              <a:xfrm>
                <a:off x="4785" y="2310"/>
                <a:ext cx="8"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Line 184"/>
              <p:cNvSpPr>
                <a:spLocks noChangeShapeType="1"/>
              </p:cNvSpPr>
              <p:nvPr/>
            </p:nvSpPr>
            <p:spPr bwMode="auto">
              <a:xfrm>
                <a:off x="5565" y="2310"/>
                <a:ext cx="0" cy="13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85"/>
              <p:cNvSpPr>
                <a:spLocks noChangeArrowheads="1"/>
              </p:cNvSpPr>
              <p:nvPr/>
            </p:nvSpPr>
            <p:spPr bwMode="auto">
              <a:xfrm>
                <a:off x="5565" y="2310"/>
                <a:ext cx="8" cy="13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86"/>
              <p:cNvSpPr>
                <a:spLocks noChangeArrowheads="1"/>
              </p:cNvSpPr>
              <p:nvPr/>
            </p:nvSpPr>
            <p:spPr bwMode="auto">
              <a:xfrm>
                <a:off x="6345" y="1656"/>
                <a:ext cx="16" cy="19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Line 187"/>
              <p:cNvSpPr>
                <a:spLocks noChangeShapeType="1"/>
              </p:cNvSpPr>
              <p:nvPr/>
            </p:nvSpPr>
            <p:spPr bwMode="auto">
              <a:xfrm>
                <a:off x="6720" y="61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88"/>
              <p:cNvSpPr>
                <a:spLocks noChangeArrowheads="1"/>
              </p:cNvSpPr>
              <p:nvPr/>
            </p:nvSpPr>
            <p:spPr bwMode="auto">
              <a:xfrm>
                <a:off x="6720" y="61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89"/>
              <p:cNvSpPr>
                <a:spLocks noChangeArrowheads="1"/>
              </p:cNvSpPr>
              <p:nvPr/>
            </p:nvSpPr>
            <p:spPr bwMode="auto">
              <a:xfrm>
                <a:off x="547" y="3626"/>
                <a:ext cx="659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90"/>
              <p:cNvSpPr>
                <a:spLocks noChangeArrowheads="1"/>
              </p:cNvSpPr>
              <p:nvPr/>
            </p:nvSpPr>
            <p:spPr bwMode="auto">
              <a:xfrm>
                <a:off x="7126" y="1317"/>
                <a:ext cx="15" cy="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Line 191"/>
              <p:cNvSpPr>
                <a:spLocks noChangeShapeType="1"/>
              </p:cNvSpPr>
              <p:nvPr/>
            </p:nvSpPr>
            <p:spPr bwMode="auto">
              <a:xfrm>
                <a:off x="539"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92"/>
              <p:cNvSpPr>
                <a:spLocks noChangeArrowheads="1"/>
              </p:cNvSpPr>
              <p:nvPr/>
            </p:nvSpPr>
            <p:spPr bwMode="auto">
              <a:xfrm>
                <a:off x="539"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Line 193"/>
              <p:cNvSpPr>
                <a:spLocks noChangeShapeType="1"/>
              </p:cNvSpPr>
              <p:nvPr/>
            </p:nvSpPr>
            <p:spPr bwMode="auto">
              <a:xfrm>
                <a:off x="1075"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94"/>
              <p:cNvSpPr>
                <a:spLocks noChangeArrowheads="1"/>
              </p:cNvSpPr>
              <p:nvPr/>
            </p:nvSpPr>
            <p:spPr bwMode="auto">
              <a:xfrm>
                <a:off x="1075" y="3642"/>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Line 195"/>
              <p:cNvSpPr>
                <a:spLocks noChangeShapeType="1"/>
              </p:cNvSpPr>
              <p:nvPr/>
            </p:nvSpPr>
            <p:spPr bwMode="auto">
              <a:xfrm>
                <a:off x="1794"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96"/>
              <p:cNvSpPr>
                <a:spLocks noChangeArrowheads="1"/>
              </p:cNvSpPr>
              <p:nvPr/>
            </p:nvSpPr>
            <p:spPr bwMode="auto">
              <a:xfrm>
                <a:off x="1794" y="3642"/>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Line 197"/>
              <p:cNvSpPr>
                <a:spLocks noChangeShapeType="1"/>
              </p:cNvSpPr>
              <p:nvPr/>
            </p:nvSpPr>
            <p:spPr bwMode="auto">
              <a:xfrm>
                <a:off x="2482"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98"/>
              <p:cNvSpPr>
                <a:spLocks noChangeArrowheads="1"/>
              </p:cNvSpPr>
              <p:nvPr/>
            </p:nvSpPr>
            <p:spPr bwMode="auto">
              <a:xfrm>
                <a:off x="2482"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Line 199"/>
              <p:cNvSpPr>
                <a:spLocks noChangeShapeType="1"/>
              </p:cNvSpPr>
              <p:nvPr/>
            </p:nvSpPr>
            <p:spPr bwMode="auto">
              <a:xfrm>
                <a:off x="3240"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200"/>
              <p:cNvSpPr>
                <a:spLocks noChangeArrowheads="1"/>
              </p:cNvSpPr>
              <p:nvPr/>
            </p:nvSpPr>
            <p:spPr bwMode="auto">
              <a:xfrm>
                <a:off x="3240" y="3642"/>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Line 201"/>
              <p:cNvSpPr>
                <a:spLocks noChangeShapeType="1"/>
              </p:cNvSpPr>
              <p:nvPr/>
            </p:nvSpPr>
            <p:spPr bwMode="auto">
              <a:xfrm>
                <a:off x="4020"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202"/>
              <p:cNvSpPr>
                <a:spLocks noChangeArrowheads="1"/>
              </p:cNvSpPr>
              <p:nvPr/>
            </p:nvSpPr>
            <p:spPr bwMode="auto">
              <a:xfrm>
                <a:off x="4020" y="3642"/>
                <a:ext cx="7"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Line 203"/>
              <p:cNvSpPr>
                <a:spLocks noChangeShapeType="1"/>
              </p:cNvSpPr>
              <p:nvPr/>
            </p:nvSpPr>
            <p:spPr bwMode="auto">
              <a:xfrm>
                <a:off x="4785"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204"/>
              <p:cNvSpPr>
                <a:spLocks noChangeArrowheads="1"/>
              </p:cNvSpPr>
              <p:nvPr/>
            </p:nvSpPr>
            <p:spPr bwMode="auto">
              <a:xfrm>
                <a:off x="4785"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Line 206"/>
            <p:cNvSpPr>
              <a:spLocks noChangeShapeType="1"/>
            </p:cNvSpPr>
            <p:nvPr/>
          </p:nvSpPr>
          <p:spPr bwMode="auto">
            <a:xfrm>
              <a:off x="5565"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07"/>
            <p:cNvSpPr>
              <a:spLocks noChangeArrowheads="1"/>
            </p:cNvSpPr>
            <p:nvPr/>
          </p:nvSpPr>
          <p:spPr bwMode="auto">
            <a:xfrm>
              <a:off x="5565"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208"/>
            <p:cNvSpPr>
              <a:spLocks noChangeShapeType="1"/>
            </p:cNvSpPr>
            <p:nvPr/>
          </p:nvSpPr>
          <p:spPr bwMode="auto">
            <a:xfrm>
              <a:off x="6353"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209"/>
            <p:cNvSpPr>
              <a:spLocks noChangeArrowheads="1"/>
            </p:cNvSpPr>
            <p:nvPr/>
          </p:nvSpPr>
          <p:spPr bwMode="auto">
            <a:xfrm>
              <a:off x="6353"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210"/>
            <p:cNvSpPr>
              <a:spLocks noChangeShapeType="1"/>
            </p:cNvSpPr>
            <p:nvPr/>
          </p:nvSpPr>
          <p:spPr bwMode="auto">
            <a:xfrm>
              <a:off x="6720"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1"/>
            <p:cNvSpPr>
              <a:spLocks noChangeArrowheads="1"/>
            </p:cNvSpPr>
            <p:nvPr/>
          </p:nvSpPr>
          <p:spPr bwMode="auto">
            <a:xfrm>
              <a:off x="6720"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212"/>
            <p:cNvSpPr>
              <a:spLocks noChangeShapeType="1"/>
            </p:cNvSpPr>
            <p:nvPr/>
          </p:nvSpPr>
          <p:spPr bwMode="auto">
            <a:xfrm>
              <a:off x="7133" y="36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3"/>
            <p:cNvSpPr>
              <a:spLocks noChangeArrowheads="1"/>
            </p:cNvSpPr>
            <p:nvPr/>
          </p:nvSpPr>
          <p:spPr bwMode="auto">
            <a:xfrm>
              <a:off x="7133" y="364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214"/>
            <p:cNvSpPr>
              <a:spLocks noChangeShapeType="1"/>
            </p:cNvSpPr>
            <p:nvPr/>
          </p:nvSpPr>
          <p:spPr bwMode="auto">
            <a:xfrm>
              <a:off x="539" y="616"/>
              <a:ext cx="6602"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5"/>
            <p:cNvSpPr>
              <a:spLocks noChangeArrowheads="1"/>
            </p:cNvSpPr>
            <p:nvPr/>
          </p:nvSpPr>
          <p:spPr bwMode="auto">
            <a:xfrm>
              <a:off x="539" y="616"/>
              <a:ext cx="66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216"/>
            <p:cNvSpPr>
              <a:spLocks noChangeShapeType="1"/>
            </p:cNvSpPr>
            <p:nvPr/>
          </p:nvSpPr>
          <p:spPr bwMode="auto">
            <a:xfrm>
              <a:off x="539" y="860"/>
              <a:ext cx="6602"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7"/>
            <p:cNvSpPr>
              <a:spLocks noChangeArrowheads="1"/>
            </p:cNvSpPr>
            <p:nvPr/>
          </p:nvSpPr>
          <p:spPr bwMode="auto">
            <a:xfrm>
              <a:off x="539" y="860"/>
              <a:ext cx="66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18"/>
            <p:cNvSpPr>
              <a:spLocks noChangeShapeType="1"/>
            </p:cNvSpPr>
            <p:nvPr/>
          </p:nvSpPr>
          <p:spPr bwMode="auto">
            <a:xfrm>
              <a:off x="7141" y="1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9"/>
            <p:cNvSpPr>
              <a:spLocks noChangeArrowheads="1"/>
            </p:cNvSpPr>
            <p:nvPr/>
          </p:nvSpPr>
          <p:spPr bwMode="auto">
            <a:xfrm>
              <a:off x="7141" y="1105"/>
              <a:ext cx="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20"/>
            <p:cNvSpPr>
              <a:spLocks noChangeShapeType="1"/>
            </p:cNvSpPr>
            <p:nvPr/>
          </p:nvSpPr>
          <p:spPr bwMode="auto">
            <a:xfrm>
              <a:off x="7141" y="13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1"/>
            <p:cNvSpPr>
              <a:spLocks noChangeArrowheads="1"/>
            </p:cNvSpPr>
            <p:nvPr/>
          </p:nvSpPr>
          <p:spPr bwMode="auto">
            <a:xfrm>
              <a:off x="7141" y="130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22"/>
            <p:cNvSpPr>
              <a:spLocks noChangeShapeType="1"/>
            </p:cNvSpPr>
            <p:nvPr/>
          </p:nvSpPr>
          <p:spPr bwMode="auto">
            <a:xfrm>
              <a:off x="7141" y="14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3"/>
            <p:cNvSpPr>
              <a:spLocks noChangeArrowheads="1"/>
            </p:cNvSpPr>
            <p:nvPr/>
          </p:nvSpPr>
          <p:spPr bwMode="auto">
            <a:xfrm>
              <a:off x="7141" y="1475"/>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24"/>
            <p:cNvSpPr>
              <a:spLocks noChangeShapeType="1"/>
            </p:cNvSpPr>
            <p:nvPr/>
          </p:nvSpPr>
          <p:spPr bwMode="auto">
            <a:xfrm>
              <a:off x="7141" y="16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5"/>
            <p:cNvSpPr>
              <a:spLocks noChangeArrowheads="1"/>
            </p:cNvSpPr>
            <p:nvPr/>
          </p:nvSpPr>
          <p:spPr bwMode="auto">
            <a:xfrm>
              <a:off x="7141" y="1640"/>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26"/>
            <p:cNvSpPr>
              <a:spLocks noChangeShapeType="1"/>
            </p:cNvSpPr>
            <p:nvPr/>
          </p:nvSpPr>
          <p:spPr bwMode="auto">
            <a:xfrm>
              <a:off x="7141" y="19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27"/>
            <p:cNvSpPr>
              <a:spLocks noChangeArrowheads="1"/>
            </p:cNvSpPr>
            <p:nvPr/>
          </p:nvSpPr>
          <p:spPr bwMode="auto">
            <a:xfrm>
              <a:off x="7141" y="197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228"/>
            <p:cNvSpPr>
              <a:spLocks noChangeShapeType="1"/>
            </p:cNvSpPr>
            <p:nvPr/>
          </p:nvSpPr>
          <p:spPr bwMode="auto">
            <a:xfrm>
              <a:off x="7141" y="2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29"/>
            <p:cNvSpPr>
              <a:spLocks noChangeArrowheads="1"/>
            </p:cNvSpPr>
            <p:nvPr/>
          </p:nvSpPr>
          <p:spPr bwMode="auto">
            <a:xfrm>
              <a:off x="7141" y="230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230"/>
            <p:cNvSpPr>
              <a:spLocks noChangeShapeType="1"/>
            </p:cNvSpPr>
            <p:nvPr/>
          </p:nvSpPr>
          <p:spPr bwMode="auto">
            <a:xfrm>
              <a:off x="7141" y="24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231"/>
            <p:cNvSpPr>
              <a:spLocks noChangeArrowheads="1"/>
            </p:cNvSpPr>
            <p:nvPr/>
          </p:nvSpPr>
          <p:spPr bwMode="auto">
            <a:xfrm>
              <a:off x="7141" y="2468"/>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232"/>
            <p:cNvSpPr>
              <a:spLocks noChangeShapeType="1"/>
            </p:cNvSpPr>
            <p:nvPr/>
          </p:nvSpPr>
          <p:spPr bwMode="auto">
            <a:xfrm>
              <a:off x="7141" y="26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3"/>
            <p:cNvSpPr>
              <a:spLocks noChangeArrowheads="1"/>
            </p:cNvSpPr>
            <p:nvPr/>
          </p:nvSpPr>
          <p:spPr bwMode="auto">
            <a:xfrm>
              <a:off x="7141" y="2633"/>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Line 234"/>
            <p:cNvSpPr>
              <a:spLocks noChangeShapeType="1"/>
            </p:cNvSpPr>
            <p:nvPr/>
          </p:nvSpPr>
          <p:spPr bwMode="auto">
            <a:xfrm>
              <a:off x="7141" y="27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235"/>
            <p:cNvSpPr>
              <a:spLocks noChangeArrowheads="1"/>
            </p:cNvSpPr>
            <p:nvPr/>
          </p:nvSpPr>
          <p:spPr bwMode="auto">
            <a:xfrm>
              <a:off x="7141" y="279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236"/>
            <p:cNvSpPr>
              <a:spLocks noChangeShapeType="1"/>
            </p:cNvSpPr>
            <p:nvPr/>
          </p:nvSpPr>
          <p:spPr bwMode="auto">
            <a:xfrm>
              <a:off x="7141" y="29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237"/>
            <p:cNvSpPr>
              <a:spLocks noChangeArrowheads="1"/>
            </p:cNvSpPr>
            <p:nvPr/>
          </p:nvSpPr>
          <p:spPr bwMode="auto">
            <a:xfrm>
              <a:off x="7141" y="2964"/>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238"/>
            <p:cNvSpPr>
              <a:spLocks noChangeShapeType="1"/>
            </p:cNvSpPr>
            <p:nvPr/>
          </p:nvSpPr>
          <p:spPr bwMode="auto">
            <a:xfrm>
              <a:off x="7141" y="31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239"/>
            <p:cNvSpPr>
              <a:spLocks noChangeArrowheads="1"/>
            </p:cNvSpPr>
            <p:nvPr/>
          </p:nvSpPr>
          <p:spPr bwMode="auto">
            <a:xfrm>
              <a:off x="7141" y="3130"/>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240"/>
            <p:cNvSpPr>
              <a:spLocks noChangeShapeType="1"/>
            </p:cNvSpPr>
            <p:nvPr/>
          </p:nvSpPr>
          <p:spPr bwMode="auto">
            <a:xfrm>
              <a:off x="7141" y="32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241"/>
            <p:cNvSpPr>
              <a:spLocks noChangeArrowheads="1"/>
            </p:cNvSpPr>
            <p:nvPr/>
          </p:nvSpPr>
          <p:spPr bwMode="auto">
            <a:xfrm>
              <a:off x="7141" y="3295"/>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242"/>
            <p:cNvSpPr>
              <a:spLocks noChangeShapeType="1"/>
            </p:cNvSpPr>
            <p:nvPr/>
          </p:nvSpPr>
          <p:spPr bwMode="auto">
            <a:xfrm>
              <a:off x="7141" y="34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243"/>
            <p:cNvSpPr>
              <a:spLocks noChangeArrowheads="1"/>
            </p:cNvSpPr>
            <p:nvPr/>
          </p:nvSpPr>
          <p:spPr bwMode="auto">
            <a:xfrm>
              <a:off x="7141" y="3461"/>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244"/>
            <p:cNvSpPr>
              <a:spLocks noChangeShapeType="1"/>
            </p:cNvSpPr>
            <p:nvPr/>
          </p:nvSpPr>
          <p:spPr bwMode="auto">
            <a:xfrm>
              <a:off x="7141" y="36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245"/>
            <p:cNvSpPr>
              <a:spLocks noChangeArrowheads="1"/>
            </p:cNvSpPr>
            <p:nvPr/>
          </p:nvSpPr>
          <p:spPr bwMode="auto">
            <a:xfrm>
              <a:off x="7141" y="3634"/>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8428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691"/>
            <a:ext cx="12192000" cy="938899"/>
          </a:xfrm>
        </p:spPr>
        <p:txBody>
          <a:bodyPr>
            <a:noAutofit/>
          </a:bodyPr>
          <a:lstStyle/>
          <a:p>
            <a:pPr algn="ctr"/>
            <a:r>
              <a:rPr lang="en-US" sz="3200" dirty="0"/>
              <a:t>FPL and ACA Patient Education Tool: Eligibility </a:t>
            </a:r>
            <a:r>
              <a:rPr lang="en-US" sz="3200" dirty="0" smtClean="0"/>
              <a:t>Chart </a:t>
            </a:r>
            <a:endParaRPr lang="en-US" sz="3200" dirty="0"/>
          </a:p>
        </p:txBody>
      </p:sp>
      <p:grpSp>
        <p:nvGrpSpPr>
          <p:cNvPr id="7" name="Group 4" descr="The Table Illustrates a schedule of charges/fee scale, Medicaid eligibility, and ADAP/HCCP eligibility based on 2018 federal poverty levels from 0%-500%. Example of how to establish eligibility for an indivual based on adjusted gross monthly income and household size only." title="FPL and ACA Patient Education Tool: Eligibility Chart"/>
          <p:cNvGrpSpPr>
            <a:grpSpLocks noChangeAspect="1"/>
          </p:cNvGrpSpPr>
          <p:nvPr/>
        </p:nvGrpSpPr>
        <p:grpSpPr bwMode="auto">
          <a:xfrm>
            <a:off x="234950" y="1140348"/>
            <a:ext cx="11722100" cy="4246563"/>
            <a:chOff x="296" y="670"/>
            <a:chExt cx="7384" cy="2675"/>
          </a:xfrm>
        </p:grpSpPr>
        <p:sp>
          <p:nvSpPr>
            <p:cNvPr id="8" name="AutoShape 3"/>
            <p:cNvSpPr>
              <a:spLocks noChangeAspect="1" noChangeArrowheads="1" noTextEdit="1"/>
            </p:cNvSpPr>
            <p:nvPr/>
          </p:nvSpPr>
          <p:spPr bwMode="auto">
            <a:xfrm>
              <a:off x="296" y="670"/>
              <a:ext cx="7384" cy="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205"/>
            <p:cNvGrpSpPr>
              <a:grpSpLocks/>
            </p:cNvGrpSpPr>
            <p:nvPr/>
          </p:nvGrpSpPr>
          <p:grpSpPr bwMode="auto">
            <a:xfrm>
              <a:off x="287" y="670"/>
              <a:ext cx="7393" cy="2711"/>
              <a:chOff x="287" y="670"/>
              <a:chExt cx="7393" cy="2711"/>
            </a:xfrm>
          </p:grpSpPr>
          <p:sp>
            <p:nvSpPr>
              <p:cNvPr id="122" name="Rectangle 5"/>
              <p:cNvSpPr>
                <a:spLocks noChangeArrowheads="1"/>
              </p:cNvSpPr>
              <p:nvPr/>
            </p:nvSpPr>
            <p:spPr bwMode="auto">
              <a:xfrm>
                <a:off x="296" y="670"/>
                <a:ext cx="7384" cy="23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6"/>
              <p:cNvSpPr>
                <a:spLocks noChangeArrowheads="1"/>
              </p:cNvSpPr>
              <p:nvPr/>
            </p:nvSpPr>
            <p:spPr bwMode="auto">
              <a:xfrm>
                <a:off x="561" y="1815"/>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7"/>
              <p:cNvSpPr>
                <a:spLocks noChangeArrowheads="1"/>
              </p:cNvSpPr>
              <p:nvPr/>
            </p:nvSpPr>
            <p:spPr bwMode="auto">
              <a:xfrm>
                <a:off x="1109"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$1,012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8"/>
              <p:cNvSpPr>
                <a:spLocks noChangeArrowheads="1"/>
              </p:cNvSpPr>
              <p:nvPr/>
            </p:nvSpPr>
            <p:spPr bwMode="auto">
              <a:xfrm>
                <a:off x="1896"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Calibri" panose="020F0502020204030204" pitchFamily="34" charset="0"/>
                  </a:rPr>
                  <a:t>$1,396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6" name="Rectangle 9"/>
              <p:cNvSpPr>
                <a:spLocks noChangeArrowheads="1"/>
              </p:cNvSpPr>
              <p:nvPr/>
            </p:nvSpPr>
            <p:spPr bwMode="auto">
              <a:xfrm>
                <a:off x="2709"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$1,518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7" name="Rectangle 10"/>
              <p:cNvSpPr>
                <a:spLocks noChangeArrowheads="1"/>
              </p:cNvSpPr>
              <p:nvPr/>
            </p:nvSpPr>
            <p:spPr bwMode="auto">
              <a:xfrm>
                <a:off x="3565"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$2,023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11"/>
              <p:cNvSpPr>
                <a:spLocks noChangeArrowheads="1"/>
              </p:cNvSpPr>
              <p:nvPr/>
            </p:nvSpPr>
            <p:spPr bwMode="auto">
              <a:xfrm>
                <a:off x="4429"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$2,529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12"/>
              <p:cNvSpPr>
                <a:spLocks noChangeArrowheads="1"/>
              </p:cNvSpPr>
              <p:nvPr/>
            </p:nvSpPr>
            <p:spPr bwMode="auto">
              <a:xfrm>
                <a:off x="5293"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$3,035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13"/>
              <p:cNvSpPr>
                <a:spLocks noChangeArrowheads="1"/>
              </p:cNvSpPr>
              <p:nvPr/>
            </p:nvSpPr>
            <p:spPr bwMode="auto">
              <a:xfrm>
                <a:off x="6174"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$3,035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4"/>
              <p:cNvSpPr>
                <a:spLocks noChangeArrowheads="1"/>
              </p:cNvSpPr>
              <p:nvPr/>
            </p:nvSpPr>
            <p:spPr bwMode="auto">
              <a:xfrm>
                <a:off x="561" y="2008"/>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15"/>
              <p:cNvSpPr>
                <a:spLocks noChangeArrowheads="1"/>
              </p:cNvSpPr>
              <p:nvPr/>
            </p:nvSpPr>
            <p:spPr bwMode="auto">
              <a:xfrm>
                <a:off x="1109"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$1,372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3" name="Rectangle 16"/>
              <p:cNvSpPr>
                <a:spLocks noChangeArrowheads="1"/>
              </p:cNvSpPr>
              <p:nvPr/>
            </p:nvSpPr>
            <p:spPr bwMode="auto">
              <a:xfrm>
                <a:off x="1896"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Calibri" panose="020F0502020204030204" pitchFamily="34" charset="0"/>
                  </a:rPr>
                  <a:t>$1,893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Rectangle 17"/>
              <p:cNvSpPr>
                <a:spLocks noChangeArrowheads="1"/>
              </p:cNvSpPr>
              <p:nvPr/>
            </p:nvSpPr>
            <p:spPr bwMode="auto">
              <a:xfrm>
                <a:off x="2709"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$2,058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5" name="Rectangle 18"/>
              <p:cNvSpPr>
                <a:spLocks noChangeArrowheads="1"/>
              </p:cNvSpPr>
              <p:nvPr/>
            </p:nvSpPr>
            <p:spPr bwMode="auto">
              <a:xfrm>
                <a:off x="3565"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$2,743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6" name="Rectangle 19"/>
              <p:cNvSpPr>
                <a:spLocks noChangeArrowheads="1"/>
              </p:cNvSpPr>
              <p:nvPr/>
            </p:nvSpPr>
            <p:spPr bwMode="auto">
              <a:xfrm>
                <a:off x="4429"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$3,429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Rectangle 20"/>
              <p:cNvSpPr>
                <a:spLocks noChangeArrowheads="1"/>
              </p:cNvSpPr>
              <p:nvPr/>
            </p:nvSpPr>
            <p:spPr bwMode="auto">
              <a:xfrm>
                <a:off x="5293"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$4,115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21"/>
              <p:cNvSpPr>
                <a:spLocks noChangeArrowheads="1"/>
              </p:cNvSpPr>
              <p:nvPr/>
            </p:nvSpPr>
            <p:spPr bwMode="auto">
              <a:xfrm>
                <a:off x="6174"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$4,115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22"/>
              <p:cNvSpPr>
                <a:spLocks noChangeArrowheads="1"/>
              </p:cNvSpPr>
              <p:nvPr/>
            </p:nvSpPr>
            <p:spPr bwMode="auto">
              <a:xfrm>
                <a:off x="561" y="2200"/>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23"/>
              <p:cNvSpPr>
                <a:spLocks noChangeArrowheads="1"/>
              </p:cNvSpPr>
              <p:nvPr/>
            </p:nvSpPr>
            <p:spPr bwMode="auto">
              <a:xfrm>
                <a:off x="1109"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$1,732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24"/>
              <p:cNvSpPr>
                <a:spLocks noChangeArrowheads="1"/>
              </p:cNvSpPr>
              <p:nvPr/>
            </p:nvSpPr>
            <p:spPr bwMode="auto">
              <a:xfrm>
                <a:off x="1896"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$2,390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25"/>
              <p:cNvSpPr>
                <a:spLocks noChangeArrowheads="1"/>
              </p:cNvSpPr>
              <p:nvPr/>
            </p:nvSpPr>
            <p:spPr bwMode="auto">
              <a:xfrm>
                <a:off x="2709"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$2,598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26"/>
              <p:cNvSpPr>
                <a:spLocks noChangeArrowheads="1"/>
              </p:cNvSpPr>
              <p:nvPr/>
            </p:nvSpPr>
            <p:spPr bwMode="auto">
              <a:xfrm>
                <a:off x="3565"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$3,463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27"/>
              <p:cNvSpPr>
                <a:spLocks noChangeArrowheads="1"/>
              </p:cNvSpPr>
              <p:nvPr/>
            </p:nvSpPr>
            <p:spPr bwMode="auto">
              <a:xfrm>
                <a:off x="4429"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$4,329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28"/>
              <p:cNvSpPr>
                <a:spLocks noChangeArrowheads="1"/>
              </p:cNvSpPr>
              <p:nvPr/>
            </p:nvSpPr>
            <p:spPr bwMode="auto">
              <a:xfrm>
                <a:off x="5293"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$5,195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29"/>
              <p:cNvSpPr>
                <a:spLocks noChangeArrowheads="1"/>
              </p:cNvSpPr>
              <p:nvPr/>
            </p:nvSpPr>
            <p:spPr bwMode="auto">
              <a:xfrm>
                <a:off x="6174"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$5,195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30"/>
              <p:cNvSpPr>
                <a:spLocks noChangeArrowheads="1"/>
              </p:cNvSpPr>
              <p:nvPr/>
            </p:nvSpPr>
            <p:spPr bwMode="auto">
              <a:xfrm>
                <a:off x="561" y="2392"/>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31"/>
              <p:cNvSpPr>
                <a:spLocks noChangeArrowheads="1"/>
              </p:cNvSpPr>
              <p:nvPr/>
            </p:nvSpPr>
            <p:spPr bwMode="auto">
              <a:xfrm>
                <a:off x="1109"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$2,092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32"/>
              <p:cNvSpPr>
                <a:spLocks noChangeArrowheads="1"/>
              </p:cNvSpPr>
              <p:nvPr/>
            </p:nvSpPr>
            <p:spPr bwMode="auto">
              <a:xfrm>
                <a:off x="1896"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$2,887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33"/>
              <p:cNvSpPr>
                <a:spLocks noChangeArrowheads="1"/>
              </p:cNvSpPr>
              <p:nvPr/>
            </p:nvSpPr>
            <p:spPr bwMode="auto">
              <a:xfrm>
                <a:off x="2709"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$3,138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34"/>
              <p:cNvSpPr>
                <a:spLocks noChangeArrowheads="1"/>
              </p:cNvSpPr>
              <p:nvPr/>
            </p:nvSpPr>
            <p:spPr bwMode="auto">
              <a:xfrm>
                <a:off x="3565"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$4,183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35"/>
              <p:cNvSpPr>
                <a:spLocks noChangeArrowheads="1"/>
              </p:cNvSpPr>
              <p:nvPr/>
            </p:nvSpPr>
            <p:spPr bwMode="auto">
              <a:xfrm>
                <a:off x="4429"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$5,229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36"/>
              <p:cNvSpPr>
                <a:spLocks noChangeArrowheads="1"/>
              </p:cNvSpPr>
              <p:nvPr/>
            </p:nvSpPr>
            <p:spPr bwMode="auto">
              <a:xfrm>
                <a:off x="5293"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$6,275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Rectangle 37"/>
              <p:cNvSpPr>
                <a:spLocks noChangeArrowheads="1"/>
              </p:cNvSpPr>
              <p:nvPr/>
            </p:nvSpPr>
            <p:spPr bwMode="auto">
              <a:xfrm>
                <a:off x="6174" y="239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$6,275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Rectangle 38"/>
              <p:cNvSpPr>
                <a:spLocks noChangeArrowheads="1"/>
              </p:cNvSpPr>
              <p:nvPr/>
            </p:nvSpPr>
            <p:spPr bwMode="auto">
              <a:xfrm>
                <a:off x="561" y="2585"/>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39"/>
              <p:cNvSpPr>
                <a:spLocks noChangeArrowheads="1"/>
              </p:cNvSpPr>
              <p:nvPr/>
            </p:nvSpPr>
            <p:spPr bwMode="auto">
              <a:xfrm>
                <a:off x="1109"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$2,452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Rectangle 40"/>
              <p:cNvSpPr>
                <a:spLocks noChangeArrowheads="1"/>
              </p:cNvSpPr>
              <p:nvPr/>
            </p:nvSpPr>
            <p:spPr bwMode="auto">
              <a:xfrm>
                <a:off x="1896"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$3,383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41"/>
              <p:cNvSpPr>
                <a:spLocks noChangeArrowheads="1"/>
              </p:cNvSpPr>
              <p:nvPr/>
            </p:nvSpPr>
            <p:spPr bwMode="auto">
              <a:xfrm>
                <a:off x="2709"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$3,678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9" name="Rectangle 42"/>
              <p:cNvSpPr>
                <a:spLocks noChangeArrowheads="1"/>
              </p:cNvSpPr>
              <p:nvPr/>
            </p:nvSpPr>
            <p:spPr bwMode="auto">
              <a:xfrm>
                <a:off x="3565"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$4,903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0" name="Rectangle 43"/>
              <p:cNvSpPr>
                <a:spLocks noChangeArrowheads="1"/>
              </p:cNvSpPr>
              <p:nvPr/>
            </p:nvSpPr>
            <p:spPr bwMode="auto">
              <a:xfrm>
                <a:off x="4429"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$6,129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1" name="Rectangle 44"/>
              <p:cNvSpPr>
                <a:spLocks noChangeArrowheads="1"/>
              </p:cNvSpPr>
              <p:nvPr/>
            </p:nvSpPr>
            <p:spPr bwMode="auto">
              <a:xfrm>
                <a:off x="5293"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$7,355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2" name="Rectangle 45"/>
              <p:cNvSpPr>
                <a:spLocks noChangeArrowheads="1"/>
              </p:cNvSpPr>
              <p:nvPr/>
            </p:nvSpPr>
            <p:spPr bwMode="auto">
              <a:xfrm>
                <a:off x="6174" y="258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$7,355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46"/>
              <p:cNvSpPr>
                <a:spLocks noChangeArrowheads="1"/>
              </p:cNvSpPr>
              <p:nvPr/>
            </p:nvSpPr>
            <p:spPr bwMode="auto">
              <a:xfrm>
                <a:off x="561" y="2777"/>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Rectangle 47"/>
              <p:cNvSpPr>
                <a:spLocks noChangeArrowheads="1"/>
              </p:cNvSpPr>
              <p:nvPr/>
            </p:nvSpPr>
            <p:spPr bwMode="auto">
              <a:xfrm>
                <a:off x="1109"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$2,812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5" name="Rectangle 48"/>
              <p:cNvSpPr>
                <a:spLocks noChangeArrowheads="1"/>
              </p:cNvSpPr>
              <p:nvPr/>
            </p:nvSpPr>
            <p:spPr bwMode="auto">
              <a:xfrm>
                <a:off x="1896"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$3,880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6" name="Rectangle 49"/>
              <p:cNvSpPr>
                <a:spLocks noChangeArrowheads="1"/>
              </p:cNvSpPr>
              <p:nvPr/>
            </p:nvSpPr>
            <p:spPr bwMode="auto">
              <a:xfrm>
                <a:off x="2709"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$4,218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7" name="Rectangle 50"/>
              <p:cNvSpPr>
                <a:spLocks noChangeArrowheads="1"/>
              </p:cNvSpPr>
              <p:nvPr/>
            </p:nvSpPr>
            <p:spPr bwMode="auto">
              <a:xfrm>
                <a:off x="3565"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$5,623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8" name="Rectangle 51"/>
              <p:cNvSpPr>
                <a:spLocks noChangeArrowheads="1"/>
              </p:cNvSpPr>
              <p:nvPr/>
            </p:nvSpPr>
            <p:spPr bwMode="auto">
              <a:xfrm>
                <a:off x="4429"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$7,029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9" name="Rectangle 52"/>
              <p:cNvSpPr>
                <a:spLocks noChangeArrowheads="1"/>
              </p:cNvSpPr>
              <p:nvPr/>
            </p:nvSpPr>
            <p:spPr bwMode="auto">
              <a:xfrm>
                <a:off x="5293"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$8,435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Rectangle 53"/>
              <p:cNvSpPr>
                <a:spLocks noChangeArrowheads="1"/>
              </p:cNvSpPr>
              <p:nvPr/>
            </p:nvSpPr>
            <p:spPr bwMode="auto">
              <a:xfrm>
                <a:off x="6174" y="2777"/>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$8,435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1" name="Rectangle 54"/>
              <p:cNvSpPr>
                <a:spLocks noChangeArrowheads="1"/>
              </p:cNvSpPr>
              <p:nvPr/>
            </p:nvSpPr>
            <p:spPr bwMode="auto">
              <a:xfrm>
                <a:off x="561" y="2969"/>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55"/>
              <p:cNvSpPr>
                <a:spLocks noChangeArrowheads="1"/>
              </p:cNvSpPr>
              <p:nvPr/>
            </p:nvSpPr>
            <p:spPr bwMode="auto">
              <a:xfrm>
                <a:off x="1109"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$3,172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3" name="Rectangle 56"/>
              <p:cNvSpPr>
                <a:spLocks noChangeArrowheads="1"/>
              </p:cNvSpPr>
              <p:nvPr/>
            </p:nvSpPr>
            <p:spPr bwMode="auto">
              <a:xfrm>
                <a:off x="1896"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$4,377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4" name="Rectangle 57"/>
              <p:cNvSpPr>
                <a:spLocks noChangeArrowheads="1"/>
              </p:cNvSpPr>
              <p:nvPr/>
            </p:nvSpPr>
            <p:spPr bwMode="auto">
              <a:xfrm>
                <a:off x="2709"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$4,758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5" name="Rectangle 58"/>
              <p:cNvSpPr>
                <a:spLocks noChangeArrowheads="1"/>
              </p:cNvSpPr>
              <p:nvPr/>
            </p:nvSpPr>
            <p:spPr bwMode="auto">
              <a:xfrm>
                <a:off x="3565"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$6,343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6" name="Rectangle 59"/>
              <p:cNvSpPr>
                <a:spLocks noChangeArrowheads="1"/>
              </p:cNvSpPr>
              <p:nvPr/>
            </p:nvSpPr>
            <p:spPr bwMode="auto">
              <a:xfrm>
                <a:off x="4429"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$7,929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7" name="Rectangle 60"/>
              <p:cNvSpPr>
                <a:spLocks noChangeArrowheads="1"/>
              </p:cNvSpPr>
              <p:nvPr/>
            </p:nvSpPr>
            <p:spPr bwMode="auto">
              <a:xfrm>
                <a:off x="5293"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$9,515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8" name="Rectangle 61"/>
              <p:cNvSpPr>
                <a:spLocks noChangeArrowheads="1"/>
              </p:cNvSpPr>
              <p:nvPr/>
            </p:nvSpPr>
            <p:spPr bwMode="auto">
              <a:xfrm>
                <a:off x="6174" y="2969"/>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$9,515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9" name="Rectangle 62"/>
              <p:cNvSpPr>
                <a:spLocks noChangeArrowheads="1"/>
              </p:cNvSpPr>
              <p:nvPr/>
            </p:nvSpPr>
            <p:spPr bwMode="auto">
              <a:xfrm>
                <a:off x="561" y="3162"/>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0" name="Rectangle 63"/>
              <p:cNvSpPr>
                <a:spLocks noChangeArrowheads="1"/>
              </p:cNvSpPr>
              <p:nvPr/>
            </p:nvSpPr>
            <p:spPr bwMode="auto">
              <a:xfrm>
                <a:off x="1109" y="316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$3,532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1" name="Rectangle 64"/>
              <p:cNvSpPr>
                <a:spLocks noChangeArrowheads="1"/>
              </p:cNvSpPr>
              <p:nvPr/>
            </p:nvSpPr>
            <p:spPr bwMode="auto">
              <a:xfrm>
                <a:off x="1896" y="316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0000"/>
                    </a:solidFill>
                    <a:effectLst/>
                    <a:latin typeface="Calibri" panose="020F0502020204030204" pitchFamily="34" charset="0"/>
                  </a:rPr>
                  <a:t>$4,874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2" name="Rectangle 65"/>
              <p:cNvSpPr>
                <a:spLocks noChangeArrowheads="1"/>
              </p:cNvSpPr>
              <p:nvPr/>
            </p:nvSpPr>
            <p:spPr bwMode="auto">
              <a:xfrm>
                <a:off x="2709" y="316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$5,298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3" name="Rectangle 66"/>
              <p:cNvSpPr>
                <a:spLocks noChangeArrowheads="1"/>
              </p:cNvSpPr>
              <p:nvPr/>
            </p:nvSpPr>
            <p:spPr bwMode="auto">
              <a:xfrm>
                <a:off x="3565" y="316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$7,063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4" name="Rectangle 67"/>
              <p:cNvSpPr>
                <a:spLocks noChangeArrowheads="1"/>
              </p:cNvSpPr>
              <p:nvPr/>
            </p:nvSpPr>
            <p:spPr bwMode="auto">
              <a:xfrm>
                <a:off x="4429" y="316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$8,829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5" name="Rectangle 68"/>
              <p:cNvSpPr>
                <a:spLocks noChangeArrowheads="1"/>
              </p:cNvSpPr>
              <p:nvPr/>
            </p:nvSpPr>
            <p:spPr bwMode="auto">
              <a:xfrm>
                <a:off x="5259" y="3162"/>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$10,595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6" name="Rectangle 69"/>
              <p:cNvSpPr>
                <a:spLocks noChangeArrowheads="1"/>
              </p:cNvSpPr>
              <p:nvPr/>
            </p:nvSpPr>
            <p:spPr bwMode="auto">
              <a:xfrm>
                <a:off x="6140" y="3162"/>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$10,595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7" name="Rectangle 70"/>
              <p:cNvSpPr>
                <a:spLocks noChangeArrowheads="1"/>
              </p:cNvSpPr>
              <p:nvPr/>
            </p:nvSpPr>
            <p:spPr bwMode="auto">
              <a:xfrm>
                <a:off x="7013" y="2777"/>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$14,058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71"/>
              <p:cNvSpPr>
                <a:spLocks noChangeArrowheads="1"/>
              </p:cNvSpPr>
              <p:nvPr/>
            </p:nvSpPr>
            <p:spPr bwMode="auto">
              <a:xfrm>
                <a:off x="7013" y="2969"/>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$15,858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9" name="Rectangle 72"/>
              <p:cNvSpPr>
                <a:spLocks noChangeArrowheads="1"/>
              </p:cNvSpPr>
              <p:nvPr/>
            </p:nvSpPr>
            <p:spPr bwMode="auto">
              <a:xfrm>
                <a:off x="7013" y="3162"/>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$17,658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0" name="Rectangle 73"/>
              <p:cNvSpPr>
                <a:spLocks noChangeArrowheads="1"/>
              </p:cNvSpPr>
              <p:nvPr/>
            </p:nvSpPr>
            <p:spPr bwMode="auto">
              <a:xfrm>
                <a:off x="7081" y="1448"/>
                <a:ext cx="4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a:t>
                </a:r>
                <a:r>
                  <a:rPr kumimoji="0" lang="en-US" altLang="en-US" sz="1800" b="1" i="0" u="none" strike="noStrike" cap="none" normalizeH="0" dirty="0" smtClean="0">
                    <a:ln>
                      <a:noFill/>
                    </a:ln>
                    <a:solidFill>
                      <a:srgbClr val="000000"/>
                    </a:solidFill>
                    <a:effectLst/>
                    <a:latin typeface="Calibri" panose="020F0502020204030204" pitchFamily="34" charset="0"/>
                  </a:rPr>
                  <a:t> </a:t>
                </a:r>
                <a:r>
                  <a:rPr kumimoji="0" lang="en-US" altLang="en-US" sz="1800" b="1" i="0" u="none" strike="noStrike" cap="none" normalizeH="0" baseline="0" dirty="0" smtClean="0">
                    <a:ln>
                      <a:noFill/>
                    </a:ln>
                    <a:solidFill>
                      <a:srgbClr val="000000"/>
                    </a:solidFill>
                    <a:effectLst/>
                    <a:latin typeface="Calibri" panose="020F0502020204030204" pitchFamily="34" charset="0"/>
                  </a:rPr>
                  <a:t>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1" name="Rectangle 74"/>
              <p:cNvSpPr>
                <a:spLocks noChangeArrowheads="1"/>
              </p:cNvSpPr>
              <p:nvPr/>
            </p:nvSpPr>
            <p:spPr bwMode="auto">
              <a:xfrm>
                <a:off x="7047" y="1815"/>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$5,058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2" name="Rectangle 75"/>
              <p:cNvSpPr>
                <a:spLocks noChangeArrowheads="1"/>
              </p:cNvSpPr>
              <p:nvPr/>
            </p:nvSpPr>
            <p:spPr bwMode="auto">
              <a:xfrm>
                <a:off x="7047" y="2008"/>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$6,858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3" name="Rectangle 76"/>
              <p:cNvSpPr>
                <a:spLocks noChangeArrowheads="1"/>
              </p:cNvSpPr>
              <p:nvPr/>
            </p:nvSpPr>
            <p:spPr bwMode="auto">
              <a:xfrm>
                <a:off x="7047" y="2200"/>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$8,658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4" name="Rectangle 77"/>
              <p:cNvSpPr>
                <a:spLocks noChangeArrowheads="1"/>
              </p:cNvSpPr>
              <p:nvPr/>
            </p:nvSpPr>
            <p:spPr bwMode="auto">
              <a:xfrm>
                <a:off x="7013" y="2392"/>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$10,458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5" name="Rectangle 78"/>
              <p:cNvSpPr>
                <a:spLocks noChangeArrowheads="1"/>
              </p:cNvSpPr>
              <p:nvPr/>
            </p:nvSpPr>
            <p:spPr bwMode="auto">
              <a:xfrm>
                <a:off x="7013" y="2585"/>
                <a:ext cx="54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$12,258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6" name="Rectangle 79"/>
              <p:cNvSpPr>
                <a:spLocks noChangeArrowheads="1"/>
              </p:cNvSpPr>
              <p:nvPr/>
            </p:nvSpPr>
            <p:spPr bwMode="auto">
              <a:xfrm>
                <a:off x="3316" y="688"/>
                <a:ext cx="141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0000"/>
                    </a:solidFill>
                    <a:effectLst/>
                    <a:latin typeface="Calibri" panose="020F0502020204030204" pitchFamily="34" charset="0"/>
                  </a:rPr>
                  <a:t>Monthly Guidelines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7" name="Rectangle 80"/>
              <p:cNvSpPr>
                <a:spLocks noChangeArrowheads="1"/>
              </p:cNvSpPr>
              <p:nvPr/>
            </p:nvSpPr>
            <p:spPr bwMode="auto">
              <a:xfrm>
                <a:off x="6970" y="906"/>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ADAP &amp;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8" name="Rectangle 81"/>
              <p:cNvSpPr>
                <a:spLocks noChangeArrowheads="1"/>
              </p:cNvSpPr>
              <p:nvPr/>
            </p:nvSpPr>
            <p:spPr bwMode="auto">
              <a:xfrm>
                <a:off x="7055" y="1090"/>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HCCP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9" name="Rectangle 82"/>
              <p:cNvSpPr>
                <a:spLocks noChangeArrowheads="1"/>
              </p:cNvSpPr>
              <p:nvPr/>
            </p:nvSpPr>
            <p:spPr bwMode="auto">
              <a:xfrm>
                <a:off x="5267"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83"/>
              <p:cNvSpPr>
                <a:spLocks noChangeArrowheads="1"/>
              </p:cNvSpPr>
              <p:nvPr/>
            </p:nvSpPr>
            <p:spPr bwMode="auto">
              <a:xfrm>
                <a:off x="6140"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1" name="Rectangle 84"/>
              <p:cNvSpPr>
                <a:spLocks noChangeArrowheads="1"/>
              </p:cNvSpPr>
              <p:nvPr/>
            </p:nvSpPr>
            <p:spPr bwMode="auto">
              <a:xfrm>
                <a:off x="5327" y="1448"/>
                <a:ext cx="3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2" name="Rectangle 85"/>
              <p:cNvSpPr>
                <a:spLocks noChangeArrowheads="1"/>
              </p:cNvSpPr>
              <p:nvPr/>
            </p:nvSpPr>
            <p:spPr bwMode="auto">
              <a:xfrm>
                <a:off x="6157" y="1448"/>
                <a:ext cx="4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&gt; 301%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3" name="Rectangle 86"/>
              <p:cNvSpPr>
                <a:spLocks noChangeArrowheads="1"/>
              </p:cNvSpPr>
              <p:nvPr/>
            </p:nvSpPr>
            <p:spPr bwMode="auto">
              <a:xfrm>
                <a:off x="407" y="1352"/>
                <a:ext cx="47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Family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4" name="Rectangle 87"/>
              <p:cNvSpPr>
                <a:spLocks noChangeArrowheads="1"/>
              </p:cNvSpPr>
              <p:nvPr/>
            </p:nvSpPr>
            <p:spPr bwMode="auto">
              <a:xfrm>
                <a:off x="484" y="1536"/>
                <a:ext cx="30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Size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 name="Rectangle 88"/>
              <p:cNvSpPr>
                <a:spLocks noChangeArrowheads="1"/>
              </p:cNvSpPr>
              <p:nvPr/>
            </p:nvSpPr>
            <p:spPr bwMode="auto">
              <a:xfrm>
                <a:off x="1123" y="1448"/>
                <a:ext cx="4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 100%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6" name="Rectangle 89"/>
              <p:cNvSpPr>
                <a:spLocks noChangeArrowheads="1"/>
              </p:cNvSpPr>
              <p:nvPr/>
            </p:nvSpPr>
            <p:spPr bwMode="auto">
              <a:xfrm>
                <a:off x="1939" y="1265"/>
                <a:ext cx="3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Calibri" panose="020F0502020204030204" pitchFamily="34" charset="0"/>
                  </a:rPr>
                  <a:t>138%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7" name="Rectangle 90"/>
              <p:cNvSpPr>
                <a:spLocks noChangeArrowheads="1"/>
              </p:cNvSpPr>
              <p:nvPr/>
            </p:nvSpPr>
            <p:spPr bwMode="auto">
              <a:xfrm>
                <a:off x="1819" y="1448"/>
                <a:ext cx="60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Calibri" panose="020F0502020204030204" pitchFamily="34" charset="0"/>
                  </a:rPr>
                  <a:t>Medicaid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8" name="Rectangle 91"/>
              <p:cNvSpPr>
                <a:spLocks noChangeArrowheads="1"/>
              </p:cNvSpPr>
              <p:nvPr/>
            </p:nvSpPr>
            <p:spPr bwMode="auto">
              <a:xfrm>
                <a:off x="1802" y="1632"/>
                <a:ext cx="63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0000"/>
                    </a:solidFill>
                    <a:effectLst/>
                    <a:latin typeface="Calibri" panose="020F0502020204030204" pitchFamily="34" charset="0"/>
                  </a:rPr>
                  <a:t> Eligibility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9" name="Rectangle 92"/>
              <p:cNvSpPr>
                <a:spLocks noChangeArrowheads="1"/>
              </p:cNvSpPr>
              <p:nvPr/>
            </p:nvSpPr>
            <p:spPr bwMode="auto">
              <a:xfrm>
                <a:off x="2743" y="1448"/>
                <a:ext cx="3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rPr>
                  <a:t>150%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0" name="Rectangle 93"/>
              <p:cNvSpPr>
                <a:spLocks noChangeArrowheads="1"/>
              </p:cNvSpPr>
              <p:nvPr/>
            </p:nvSpPr>
            <p:spPr bwMode="auto">
              <a:xfrm>
                <a:off x="3599" y="1448"/>
                <a:ext cx="3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1" name="Rectangle 94"/>
              <p:cNvSpPr>
                <a:spLocks noChangeArrowheads="1"/>
              </p:cNvSpPr>
              <p:nvPr/>
            </p:nvSpPr>
            <p:spPr bwMode="auto">
              <a:xfrm>
                <a:off x="4463" y="1448"/>
                <a:ext cx="3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2" name="Rectangle 95"/>
              <p:cNvSpPr>
                <a:spLocks noChangeArrowheads="1"/>
              </p:cNvSpPr>
              <p:nvPr/>
            </p:nvSpPr>
            <p:spPr bwMode="auto">
              <a:xfrm>
                <a:off x="322" y="1090"/>
                <a:ext cx="77"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3" name="Rectangle 96"/>
              <p:cNvSpPr>
                <a:spLocks noChangeArrowheads="1"/>
              </p:cNvSpPr>
              <p:nvPr/>
            </p:nvSpPr>
            <p:spPr bwMode="auto">
              <a:xfrm>
                <a:off x="1083"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4" name="Rectangle 97"/>
              <p:cNvSpPr>
                <a:spLocks noChangeArrowheads="1"/>
              </p:cNvSpPr>
              <p:nvPr/>
            </p:nvSpPr>
            <p:spPr bwMode="auto">
              <a:xfrm>
                <a:off x="2290"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5" name="Rectangle 98"/>
              <p:cNvSpPr>
                <a:spLocks noChangeArrowheads="1"/>
              </p:cNvSpPr>
              <p:nvPr/>
            </p:nvSpPr>
            <p:spPr bwMode="auto">
              <a:xfrm>
                <a:off x="3539"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6" name="Rectangle 99"/>
              <p:cNvSpPr>
                <a:spLocks noChangeArrowheads="1"/>
              </p:cNvSpPr>
              <p:nvPr/>
            </p:nvSpPr>
            <p:spPr bwMode="auto">
              <a:xfrm>
                <a:off x="4403" y="993"/>
                <a:ext cx="50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anose="020F0502020204030204" pitchFamily="34" charset="0"/>
                  </a:rPr>
                  <a:t>LEVEL 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7" name="Rectangle 100"/>
              <p:cNvSpPr>
                <a:spLocks noChangeArrowheads="1"/>
              </p:cNvSpPr>
              <p:nvPr/>
            </p:nvSpPr>
            <p:spPr bwMode="auto">
              <a:xfrm>
                <a:off x="296"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01"/>
              <p:cNvSpPr>
                <a:spLocks noChangeArrowheads="1"/>
              </p:cNvSpPr>
              <p:nvPr/>
            </p:nvSpPr>
            <p:spPr bwMode="auto">
              <a:xfrm>
                <a:off x="7672" y="67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02"/>
              <p:cNvSpPr>
                <a:spLocks noChangeArrowheads="1"/>
              </p:cNvSpPr>
              <p:nvPr/>
            </p:nvSpPr>
            <p:spPr bwMode="auto">
              <a:xfrm>
                <a:off x="313" y="889"/>
                <a:ext cx="649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03"/>
              <p:cNvSpPr>
                <a:spLocks noChangeArrowheads="1"/>
              </p:cNvSpPr>
              <p:nvPr/>
            </p:nvSpPr>
            <p:spPr bwMode="auto">
              <a:xfrm>
                <a:off x="6807" y="889"/>
                <a:ext cx="873"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04"/>
              <p:cNvSpPr>
                <a:spLocks noChangeArrowheads="1"/>
              </p:cNvSpPr>
              <p:nvPr/>
            </p:nvSpPr>
            <p:spPr bwMode="auto">
              <a:xfrm>
                <a:off x="895"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05"/>
              <p:cNvSpPr>
                <a:spLocks noChangeArrowheads="1"/>
              </p:cNvSpPr>
              <p:nvPr/>
            </p:nvSpPr>
            <p:spPr bwMode="auto">
              <a:xfrm>
                <a:off x="1699"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06"/>
              <p:cNvSpPr>
                <a:spLocks noChangeArrowheads="1"/>
              </p:cNvSpPr>
              <p:nvPr/>
            </p:nvSpPr>
            <p:spPr bwMode="auto">
              <a:xfrm>
                <a:off x="3316"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07"/>
              <p:cNvSpPr>
                <a:spLocks noChangeArrowheads="1"/>
              </p:cNvSpPr>
              <p:nvPr/>
            </p:nvSpPr>
            <p:spPr bwMode="auto">
              <a:xfrm>
                <a:off x="4189"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08"/>
              <p:cNvSpPr>
                <a:spLocks noChangeArrowheads="1"/>
              </p:cNvSpPr>
              <p:nvPr/>
            </p:nvSpPr>
            <p:spPr bwMode="auto">
              <a:xfrm>
                <a:off x="5045" y="67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09"/>
              <p:cNvSpPr>
                <a:spLocks noChangeArrowheads="1"/>
              </p:cNvSpPr>
              <p:nvPr/>
            </p:nvSpPr>
            <p:spPr bwMode="auto">
              <a:xfrm>
                <a:off x="5918" y="67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10"/>
              <p:cNvSpPr>
                <a:spLocks noChangeArrowheads="1"/>
              </p:cNvSpPr>
              <p:nvPr/>
            </p:nvSpPr>
            <p:spPr bwMode="auto">
              <a:xfrm>
                <a:off x="6799" y="67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11"/>
              <p:cNvSpPr>
                <a:spLocks noChangeArrowheads="1"/>
              </p:cNvSpPr>
              <p:nvPr/>
            </p:nvSpPr>
            <p:spPr bwMode="auto">
              <a:xfrm>
                <a:off x="313" y="1247"/>
                <a:ext cx="649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12"/>
              <p:cNvSpPr>
                <a:spLocks noChangeArrowheads="1"/>
              </p:cNvSpPr>
              <p:nvPr/>
            </p:nvSpPr>
            <p:spPr bwMode="auto">
              <a:xfrm>
                <a:off x="6807" y="1247"/>
                <a:ext cx="87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13"/>
              <p:cNvSpPr>
                <a:spLocks noChangeArrowheads="1"/>
              </p:cNvSpPr>
              <p:nvPr/>
            </p:nvSpPr>
            <p:spPr bwMode="auto">
              <a:xfrm>
                <a:off x="2469" y="67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14"/>
              <p:cNvSpPr>
                <a:spLocks noChangeArrowheads="1"/>
              </p:cNvSpPr>
              <p:nvPr/>
            </p:nvSpPr>
            <p:spPr bwMode="auto">
              <a:xfrm>
                <a:off x="6790" y="915"/>
                <a:ext cx="17" cy="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15"/>
              <p:cNvSpPr>
                <a:spLocks noChangeArrowheads="1"/>
              </p:cNvSpPr>
              <p:nvPr/>
            </p:nvSpPr>
            <p:spPr bwMode="auto">
              <a:xfrm>
                <a:off x="287" y="889"/>
                <a:ext cx="26" cy="9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16"/>
              <p:cNvSpPr>
                <a:spLocks noChangeArrowheads="1"/>
              </p:cNvSpPr>
              <p:nvPr/>
            </p:nvSpPr>
            <p:spPr bwMode="auto">
              <a:xfrm>
                <a:off x="886" y="915"/>
                <a:ext cx="26"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17"/>
              <p:cNvSpPr>
                <a:spLocks noChangeArrowheads="1"/>
              </p:cNvSpPr>
              <p:nvPr/>
            </p:nvSpPr>
            <p:spPr bwMode="auto">
              <a:xfrm>
                <a:off x="313" y="1789"/>
                <a:ext cx="57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18"/>
              <p:cNvSpPr>
                <a:spLocks noChangeArrowheads="1"/>
              </p:cNvSpPr>
              <p:nvPr/>
            </p:nvSpPr>
            <p:spPr bwMode="auto">
              <a:xfrm>
                <a:off x="1691" y="915"/>
                <a:ext cx="25"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19"/>
              <p:cNvSpPr>
                <a:spLocks noChangeArrowheads="1"/>
              </p:cNvSpPr>
              <p:nvPr/>
            </p:nvSpPr>
            <p:spPr bwMode="auto">
              <a:xfrm>
                <a:off x="912" y="1789"/>
                <a:ext cx="77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20"/>
              <p:cNvSpPr>
                <a:spLocks noChangeArrowheads="1"/>
              </p:cNvSpPr>
              <p:nvPr/>
            </p:nvSpPr>
            <p:spPr bwMode="auto">
              <a:xfrm>
                <a:off x="2461" y="1273"/>
                <a:ext cx="25" cy="5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21"/>
              <p:cNvSpPr>
                <a:spLocks noChangeArrowheads="1"/>
              </p:cNvSpPr>
              <p:nvPr/>
            </p:nvSpPr>
            <p:spPr bwMode="auto">
              <a:xfrm>
                <a:off x="1716" y="1789"/>
                <a:ext cx="745"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22"/>
              <p:cNvSpPr>
                <a:spLocks noChangeArrowheads="1"/>
              </p:cNvSpPr>
              <p:nvPr/>
            </p:nvSpPr>
            <p:spPr bwMode="auto">
              <a:xfrm>
                <a:off x="3308" y="915"/>
                <a:ext cx="26"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23"/>
              <p:cNvSpPr>
                <a:spLocks noChangeArrowheads="1"/>
              </p:cNvSpPr>
              <p:nvPr/>
            </p:nvSpPr>
            <p:spPr bwMode="auto">
              <a:xfrm>
                <a:off x="2486" y="1789"/>
                <a:ext cx="82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24"/>
              <p:cNvSpPr>
                <a:spLocks noChangeArrowheads="1"/>
              </p:cNvSpPr>
              <p:nvPr/>
            </p:nvSpPr>
            <p:spPr bwMode="auto">
              <a:xfrm>
                <a:off x="4181" y="915"/>
                <a:ext cx="25"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125"/>
              <p:cNvSpPr>
                <a:spLocks noChangeArrowheads="1"/>
              </p:cNvSpPr>
              <p:nvPr/>
            </p:nvSpPr>
            <p:spPr bwMode="auto">
              <a:xfrm>
                <a:off x="3334" y="1789"/>
                <a:ext cx="847"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26"/>
              <p:cNvSpPr>
                <a:spLocks noChangeArrowheads="1"/>
              </p:cNvSpPr>
              <p:nvPr/>
            </p:nvSpPr>
            <p:spPr bwMode="auto">
              <a:xfrm>
                <a:off x="5036" y="915"/>
                <a:ext cx="26"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27"/>
              <p:cNvSpPr>
                <a:spLocks noChangeArrowheads="1"/>
              </p:cNvSpPr>
              <p:nvPr/>
            </p:nvSpPr>
            <p:spPr bwMode="auto">
              <a:xfrm>
                <a:off x="4206" y="1789"/>
                <a:ext cx="830"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28"/>
              <p:cNvSpPr>
                <a:spLocks noChangeArrowheads="1"/>
              </p:cNvSpPr>
              <p:nvPr/>
            </p:nvSpPr>
            <p:spPr bwMode="auto">
              <a:xfrm>
                <a:off x="5909" y="915"/>
                <a:ext cx="26"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29"/>
              <p:cNvSpPr>
                <a:spLocks noChangeArrowheads="1"/>
              </p:cNvSpPr>
              <p:nvPr/>
            </p:nvSpPr>
            <p:spPr bwMode="auto">
              <a:xfrm>
                <a:off x="5062" y="1789"/>
                <a:ext cx="847"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30"/>
              <p:cNvSpPr>
                <a:spLocks noChangeArrowheads="1"/>
              </p:cNvSpPr>
              <p:nvPr/>
            </p:nvSpPr>
            <p:spPr bwMode="auto">
              <a:xfrm>
                <a:off x="5935" y="1789"/>
                <a:ext cx="1745"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Line 131"/>
              <p:cNvSpPr>
                <a:spLocks noChangeShapeType="1"/>
              </p:cNvSpPr>
              <p:nvPr/>
            </p:nvSpPr>
            <p:spPr bwMode="auto">
              <a:xfrm>
                <a:off x="305" y="1990"/>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32"/>
              <p:cNvSpPr>
                <a:spLocks noChangeArrowheads="1"/>
              </p:cNvSpPr>
              <p:nvPr/>
            </p:nvSpPr>
            <p:spPr bwMode="auto">
              <a:xfrm>
                <a:off x="305" y="1990"/>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33"/>
              <p:cNvSpPr>
                <a:spLocks noChangeArrowheads="1"/>
              </p:cNvSpPr>
              <p:nvPr/>
            </p:nvSpPr>
            <p:spPr bwMode="auto">
              <a:xfrm>
                <a:off x="904" y="1981"/>
                <a:ext cx="80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Line 134"/>
              <p:cNvSpPr>
                <a:spLocks noChangeShapeType="1"/>
              </p:cNvSpPr>
              <p:nvPr/>
            </p:nvSpPr>
            <p:spPr bwMode="auto">
              <a:xfrm>
                <a:off x="1708" y="1990"/>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35"/>
              <p:cNvSpPr>
                <a:spLocks noChangeArrowheads="1"/>
              </p:cNvSpPr>
              <p:nvPr/>
            </p:nvSpPr>
            <p:spPr bwMode="auto">
              <a:xfrm>
                <a:off x="1708" y="1990"/>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Line 136"/>
              <p:cNvSpPr>
                <a:spLocks noChangeShapeType="1"/>
              </p:cNvSpPr>
              <p:nvPr/>
            </p:nvSpPr>
            <p:spPr bwMode="auto">
              <a:xfrm>
                <a:off x="2478" y="1990"/>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37"/>
              <p:cNvSpPr>
                <a:spLocks noChangeArrowheads="1"/>
              </p:cNvSpPr>
              <p:nvPr/>
            </p:nvSpPr>
            <p:spPr bwMode="auto">
              <a:xfrm>
                <a:off x="2478" y="1990"/>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Line 138"/>
              <p:cNvSpPr>
                <a:spLocks noChangeShapeType="1"/>
              </p:cNvSpPr>
              <p:nvPr/>
            </p:nvSpPr>
            <p:spPr bwMode="auto">
              <a:xfrm>
                <a:off x="3325" y="1990"/>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39"/>
              <p:cNvSpPr>
                <a:spLocks noChangeArrowheads="1"/>
              </p:cNvSpPr>
              <p:nvPr/>
            </p:nvSpPr>
            <p:spPr bwMode="auto">
              <a:xfrm>
                <a:off x="3325" y="1990"/>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Line 140"/>
              <p:cNvSpPr>
                <a:spLocks noChangeShapeType="1"/>
              </p:cNvSpPr>
              <p:nvPr/>
            </p:nvSpPr>
            <p:spPr bwMode="auto">
              <a:xfrm>
                <a:off x="4198" y="1990"/>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41"/>
              <p:cNvSpPr>
                <a:spLocks noChangeArrowheads="1"/>
              </p:cNvSpPr>
              <p:nvPr/>
            </p:nvSpPr>
            <p:spPr bwMode="auto">
              <a:xfrm>
                <a:off x="4198" y="1990"/>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Line 142"/>
              <p:cNvSpPr>
                <a:spLocks noChangeShapeType="1"/>
              </p:cNvSpPr>
              <p:nvPr/>
            </p:nvSpPr>
            <p:spPr bwMode="auto">
              <a:xfrm>
                <a:off x="5053" y="1990"/>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143"/>
              <p:cNvSpPr>
                <a:spLocks noChangeArrowheads="1"/>
              </p:cNvSpPr>
              <p:nvPr/>
            </p:nvSpPr>
            <p:spPr bwMode="auto">
              <a:xfrm>
                <a:off x="5053" y="1990"/>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144"/>
              <p:cNvSpPr>
                <a:spLocks noChangeShapeType="1"/>
              </p:cNvSpPr>
              <p:nvPr/>
            </p:nvSpPr>
            <p:spPr bwMode="auto">
              <a:xfrm>
                <a:off x="5926" y="1990"/>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45"/>
              <p:cNvSpPr>
                <a:spLocks noChangeArrowheads="1"/>
              </p:cNvSpPr>
              <p:nvPr/>
            </p:nvSpPr>
            <p:spPr bwMode="auto">
              <a:xfrm>
                <a:off x="5926" y="1990"/>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Line 146"/>
              <p:cNvSpPr>
                <a:spLocks noChangeShapeType="1"/>
              </p:cNvSpPr>
              <p:nvPr/>
            </p:nvSpPr>
            <p:spPr bwMode="auto">
              <a:xfrm>
                <a:off x="6807" y="1990"/>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47"/>
              <p:cNvSpPr>
                <a:spLocks noChangeArrowheads="1"/>
              </p:cNvSpPr>
              <p:nvPr/>
            </p:nvSpPr>
            <p:spPr bwMode="auto">
              <a:xfrm>
                <a:off x="6807" y="1990"/>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Line 148"/>
              <p:cNvSpPr>
                <a:spLocks noChangeShapeType="1"/>
              </p:cNvSpPr>
              <p:nvPr/>
            </p:nvSpPr>
            <p:spPr bwMode="auto">
              <a:xfrm>
                <a:off x="305" y="2182"/>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49"/>
              <p:cNvSpPr>
                <a:spLocks noChangeArrowheads="1"/>
              </p:cNvSpPr>
              <p:nvPr/>
            </p:nvSpPr>
            <p:spPr bwMode="auto">
              <a:xfrm>
                <a:off x="305" y="2182"/>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150"/>
              <p:cNvSpPr>
                <a:spLocks noChangeArrowheads="1"/>
              </p:cNvSpPr>
              <p:nvPr/>
            </p:nvSpPr>
            <p:spPr bwMode="auto">
              <a:xfrm>
                <a:off x="904" y="2174"/>
                <a:ext cx="804"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Line 151"/>
              <p:cNvSpPr>
                <a:spLocks noChangeShapeType="1"/>
              </p:cNvSpPr>
              <p:nvPr/>
            </p:nvSpPr>
            <p:spPr bwMode="auto">
              <a:xfrm>
                <a:off x="1708" y="2182"/>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Rectangle 152"/>
              <p:cNvSpPr>
                <a:spLocks noChangeArrowheads="1"/>
              </p:cNvSpPr>
              <p:nvPr/>
            </p:nvSpPr>
            <p:spPr bwMode="auto">
              <a:xfrm>
                <a:off x="1708" y="2182"/>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Line 153"/>
              <p:cNvSpPr>
                <a:spLocks noChangeShapeType="1"/>
              </p:cNvSpPr>
              <p:nvPr/>
            </p:nvSpPr>
            <p:spPr bwMode="auto">
              <a:xfrm>
                <a:off x="2478" y="2182"/>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54"/>
              <p:cNvSpPr>
                <a:spLocks noChangeArrowheads="1"/>
              </p:cNvSpPr>
              <p:nvPr/>
            </p:nvSpPr>
            <p:spPr bwMode="auto">
              <a:xfrm>
                <a:off x="2478" y="2182"/>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Line 155"/>
              <p:cNvSpPr>
                <a:spLocks noChangeShapeType="1"/>
              </p:cNvSpPr>
              <p:nvPr/>
            </p:nvSpPr>
            <p:spPr bwMode="auto">
              <a:xfrm>
                <a:off x="3325" y="218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56"/>
              <p:cNvSpPr>
                <a:spLocks noChangeArrowheads="1"/>
              </p:cNvSpPr>
              <p:nvPr/>
            </p:nvSpPr>
            <p:spPr bwMode="auto">
              <a:xfrm>
                <a:off x="3325" y="2182"/>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Line 157"/>
              <p:cNvSpPr>
                <a:spLocks noChangeShapeType="1"/>
              </p:cNvSpPr>
              <p:nvPr/>
            </p:nvSpPr>
            <p:spPr bwMode="auto">
              <a:xfrm>
                <a:off x="4198" y="2182"/>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58"/>
              <p:cNvSpPr>
                <a:spLocks noChangeArrowheads="1"/>
              </p:cNvSpPr>
              <p:nvPr/>
            </p:nvSpPr>
            <p:spPr bwMode="auto">
              <a:xfrm>
                <a:off x="4198" y="2182"/>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Line 159"/>
              <p:cNvSpPr>
                <a:spLocks noChangeShapeType="1"/>
              </p:cNvSpPr>
              <p:nvPr/>
            </p:nvSpPr>
            <p:spPr bwMode="auto">
              <a:xfrm>
                <a:off x="5053" y="218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60"/>
              <p:cNvSpPr>
                <a:spLocks noChangeArrowheads="1"/>
              </p:cNvSpPr>
              <p:nvPr/>
            </p:nvSpPr>
            <p:spPr bwMode="auto">
              <a:xfrm>
                <a:off x="5053" y="2182"/>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161"/>
              <p:cNvSpPr>
                <a:spLocks noChangeShapeType="1"/>
              </p:cNvSpPr>
              <p:nvPr/>
            </p:nvSpPr>
            <p:spPr bwMode="auto">
              <a:xfrm>
                <a:off x="5926" y="2182"/>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62"/>
              <p:cNvSpPr>
                <a:spLocks noChangeArrowheads="1"/>
              </p:cNvSpPr>
              <p:nvPr/>
            </p:nvSpPr>
            <p:spPr bwMode="auto">
              <a:xfrm>
                <a:off x="5926" y="2182"/>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Line 163"/>
              <p:cNvSpPr>
                <a:spLocks noChangeShapeType="1"/>
              </p:cNvSpPr>
              <p:nvPr/>
            </p:nvSpPr>
            <p:spPr bwMode="auto">
              <a:xfrm>
                <a:off x="6807" y="218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64"/>
              <p:cNvSpPr>
                <a:spLocks noChangeArrowheads="1"/>
              </p:cNvSpPr>
              <p:nvPr/>
            </p:nvSpPr>
            <p:spPr bwMode="auto">
              <a:xfrm>
                <a:off x="6807" y="2182"/>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Line 165"/>
              <p:cNvSpPr>
                <a:spLocks noChangeShapeType="1"/>
              </p:cNvSpPr>
              <p:nvPr/>
            </p:nvSpPr>
            <p:spPr bwMode="auto">
              <a:xfrm>
                <a:off x="305" y="2375"/>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Rectangle 166"/>
              <p:cNvSpPr>
                <a:spLocks noChangeArrowheads="1"/>
              </p:cNvSpPr>
              <p:nvPr/>
            </p:nvSpPr>
            <p:spPr bwMode="auto">
              <a:xfrm>
                <a:off x="305" y="2375"/>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67"/>
              <p:cNvSpPr>
                <a:spLocks noChangeArrowheads="1"/>
              </p:cNvSpPr>
              <p:nvPr/>
            </p:nvSpPr>
            <p:spPr bwMode="auto">
              <a:xfrm>
                <a:off x="904" y="2366"/>
                <a:ext cx="80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168"/>
              <p:cNvSpPr>
                <a:spLocks noChangeShapeType="1"/>
              </p:cNvSpPr>
              <p:nvPr/>
            </p:nvSpPr>
            <p:spPr bwMode="auto">
              <a:xfrm>
                <a:off x="1708" y="2375"/>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69"/>
              <p:cNvSpPr>
                <a:spLocks noChangeArrowheads="1"/>
              </p:cNvSpPr>
              <p:nvPr/>
            </p:nvSpPr>
            <p:spPr bwMode="auto">
              <a:xfrm>
                <a:off x="1708" y="2375"/>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170"/>
              <p:cNvSpPr>
                <a:spLocks noChangeShapeType="1"/>
              </p:cNvSpPr>
              <p:nvPr/>
            </p:nvSpPr>
            <p:spPr bwMode="auto">
              <a:xfrm>
                <a:off x="2478" y="2375"/>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71"/>
              <p:cNvSpPr>
                <a:spLocks noChangeArrowheads="1"/>
              </p:cNvSpPr>
              <p:nvPr/>
            </p:nvSpPr>
            <p:spPr bwMode="auto">
              <a:xfrm>
                <a:off x="2478" y="2375"/>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Line 172"/>
              <p:cNvSpPr>
                <a:spLocks noChangeShapeType="1"/>
              </p:cNvSpPr>
              <p:nvPr/>
            </p:nvSpPr>
            <p:spPr bwMode="auto">
              <a:xfrm>
                <a:off x="3325" y="2375"/>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73"/>
              <p:cNvSpPr>
                <a:spLocks noChangeArrowheads="1"/>
              </p:cNvSpPr>
              <p:nvPr/>
            </p:nvSpPr>
            <p:spPr bwMode="auto">
              <a:xfrm>
                <a:off x="3325" y="2375"/>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Line 174"/>
              <p:cNvSpPr>
                <a:spLocks noChangeShapeType="1"/>
              </p:cNvSpPr>
              <p:nvPr/>
            </p:nvSpPr>
            <p:spPr bwMode="auto">
              <a:xfrm>
                <a:off x="4198" y="2375"/>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75"/>
              <p:cNvSpPr>
                <a:spLocks noChangeArrowheads="1"/>
              </p:cNvSpPr>
              <p:nvPr/>
            </p:nvSpPr>
            <p:spPr bwMode="auto">
              <a:xfrm>
                <a:off x="4198" y="2375"/>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176"/>
              <p:cNvSpPr>
                <a:spLocks noChangeShapeType="1"/>
              </p:cNvSpPr>
              <p:nvPr/>
            </p:nvSpPr>
            <p:spPr bwMode="auto">
              <a:xfrm>
                <a:off x="5053" y="2375"/>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77"/>
              <p:cNvSpPr>
                <a:spLocks noChangeArrowheads="1"/>
              </p:cNvSpPr>
              <p:nvPr/>
            </p:nvSpPr>
            <p:spPr bwMode="auto">
              <a:xfrm>
                <a:off x="5053" y="2375"/>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Line 178"/>
              <p:cNvSpPr>
                <a:spLocks noChangeShapeType="1"/>
              </p:cNvSpPr>
              <p:nvPr/>
            </p:nvSpPr>
            <p:spPr bwMode="auto">
              <a:xfrm>
                <a:off x="5926" y="2375"/>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79"/>
              <p:cNvSpPr>
                <a:spLocks noChangeArrowheads="1"/>
              </p:cNvSpPr>
              <p:nvPr/>
            </p:nvSpPr>
            <p:spPr bwMode="auto">
              <a:xfrm>
                <a:off x="5926" y="2375"/>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ine 180"/>
              <p:cNvSpPr>
                <a:spLocks noChangeShapeType="1"/>
              </p:cNvSpPr>
              <p:nvPr/>
            </p:nvSpPr>
            <p:spPr bwMode="auto">
              <a:xfrm>
                <a:off x="6807" y="2375"/>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81"/>
              <p:cNvSpPr>
                <a:spLocks noChangeArrowheads="1"/>
              </p:cNvSpPr>
              <p:nvPr/>
            </p:nvSpPr>
            <p:spPr bwMode="auto">
              <a:xfrm>
                <a:off x="6807" y="2375"/>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182"/>
              <p:cNvSpPr>
                <a:spLocks noChangeShapeType="1"/>
              </p:cNvSpPr>
              <p:nvPr/>
            </p:nvSpPr>
            <p:spPr bwMode="auto">
              <a:xfrm>
                <a:off x="305" y="2567"/>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83"/>
              <p:cNvSpPr>
                <a:spLocks noChangeArrowheads="1"/>
              </p:cNvSpPr>
              <p:nvPr/>
            </p:nvSpPr>
            <p:spPr bwMode="auto">
              <a:xfrm>
                <a:off x="305" y="2567"/>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84"/>
              <p:cNvSpPr>
                <a:spLocks noChangeArrowheads="1"/>
              </p:cNvSpPr>
              <p:nvPr/>
            </p:nvSpPr>
            <p:spPr bwMode="auto">
              <a:xfrm>
                <a:off x="904" y="2558"/>
                <a:ext cx="80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Line 185"/>
              <p:cNvSpPr>
                <a:spLocks noChangeShapeType="1"/>
              </p:cNvSpPr>
              <p:nvPr/>
            </p:nvSpPr>
            <p:spPr bwMode="auto">
              <a:xfrm>
                <a:off x="1708" y="2567"/>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86"/>
              <p:cNvSpPr>
                <a:spLocks noChangeArrowheads="1"/>
              </p:cNvSpPr>
              <p:nvPr/>
            </p:nvSpPr>
            <p:spPr bwMode="auto">
              <a:xfrm>
                <a:off x="1708" y="2567"/>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Line 187"/>
              <p:cNvSpPr>
                <a:spLocks noChangeShapeType="1"/>
              </p:cNvSpPr>
              <p:nvPr/>
            </p:nvSpPr>
            <p:spPr bwMode="auto">
              <a:xfrm>
                <a:off x="2478" y="2567"/>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88"/>
              <p:cNvSpPr>
                <a:spLocks noChangeArrowheads="1"/>
              </p:cNvSpPr>
              <p:nvPr/>
            </p:nvSpPr>
            <p:spPr bwMode="auto">
              <a:xfrm>
                <a:off x="2478" y="2567"/>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Line 189"/>
              <p:cNvSpPr>
                <a:spLocks noChangeShapeType="1"/>
              </p:cNvSpPr>
              <p:nvPr/>
            </p:nvSpPr>
            <p:spPr bwMode="auto">
              <a:xfrm>
                <a:off x="3325" y="2567"/>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90"/>
              <p:cNvSpPr>
                <a:spLocks noChangeArrowheads="1"/>
              </p:cNvSpPr>
              <p:nvPr/>
            </p:nvSpPr>
            <p:spPr bwMode="auto">
              <a:xfrm>
                <a:off x="3325" y="2567"/>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Line 191"/>
              <p:cNvSpPr>
                <a:spLocks noChangeShapeType="1"/>
              </p:cNvSpPr>
              <p:nvPr/>
            </p:nvSpPr>
            <p:spPr bwMode="auto">
              <a:xfrm>
                <a:off x="4198" y="2567"/>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92"/>
              <p:cNvSpPr>
                <a:spLocks noChangeArrowheads="1"/>
              </p:cNvSpPr>
              <p:nvPr/>
            </p:nvSpPr>
            <p:spPr bwMode="auto">
              <a:xfrm>
                <a:off x="4198" y="2567"/>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Line 193"/>
              <p:cNvSpPr>
                <a:spLocks noChangeShapeType="1"/>
              </p:cNvSpPr>
              <p:nvPr/>
            </p:nvSpPr>
            <p:spPr bwMode="auto">
              <a:xfrm>
                <a:off x="5053" y="2567"/>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94"/>
              <p:cNvSpPr>
                <a:spLocks noChangeArrowheads="1"/>
              </p:cNvSpPr>
              <p:nvPr/>
            </p:nvSpPr>
            <p:spPr bwMode="auto">
              <a:xfrm>
                <a:off x="5053" y="2567"/>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Line 195"/>
              <p:cNvSpPr>
                <a:spLocks noChangeShapeType="1"/>
              </p:cNvSpPr>
              <p:nvPr/>
            </p:nvSpPr>
            <p:spPr bwMode="auto">
              <a:xfrm>
                <a:off x="5926" y="2567"/>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96"/>
              <p:cNvSpPr>
                <a:spLocks noChangeArrowheads="1"/>
              </p:cNvSpPr>
              <p:nvPr/>
            </p:nvSpPr>
            <p:spPr bwMode="auto">
              <a:xfrm>
                <a:off x="5926" y="2567"/>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Line 197"/>
              <p:cNvSpPr>
                <a:spLocks noChangeShapeType="1"/>
              </p:cNvSpPr>
              <p:nvPr/>
            </p:nvSpPr>
            <p:spPr bwMode="auto">
              <a:xfrm>
                <a:off x="6807" y="2567"/>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98"/>
              <p:cNvSpPr>
                <a:spLocks noChangeArrowheads="1"/>
              </p:cNvSpPr>
              <p:nvPr/>
            </p:nvSpPr>
            <p:spPr bwMode="auto">
              <a:xfrm>
                <a:off x="6807" y="2567"/>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Line 199"/>
              <p:cNvSpPr>
                <a:spLocks noChangeShapeType="1"/>
              </p:cNvSpPr>
              <p:nvPr/>
            </p:nvSpPr>
            <p:spPr bwMode="auto">
              <a:xfrm>
                <a:off x="305" y="2759"/>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00"/>
              <p:cNvSpPr>
                <a:spLocks noChangeArrowheads="1"/>
              </p:cNvSpPr>
              <p:nvPr/>
            </p:nvSpPr>
            <p:spPr bwMode="auto">
              <a:xfrm>
                <a:off x="305" y="2759"/>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201"/>
              <p:cNvSpPr>
                <a:spLocks noChangeArrowheads="1"/>
              </p:cNvSpPr>
              <p:nvPr/>
            </p:nvSpPr>
            <p:spPr bwMode="auto">
              <a:xfrm>
                <a:off x="904" y="2751"/>
                <a:ext cx="804"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Line 202"/>
              <p:cNvSpPr>
                <a:spLocks noChangeShapeType="1"/>
              </p:cNvSpPr>
              <p:nvPr/>
            </p:nvSpPr>
            <p:spPr bwMode="auto">
              <a:xfrm>
                <a:off x="1708" y="2759"/>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03"/>
              <p:cNvSpPr>
                <a:spLocks noChangeArrowheads="1"/>
              </p:cNvSpPr>
              <p:nvPr/>
            </p:nvSpPr>
            <p:spPr bwMode="auto">
              <a:xfrm>
                <a:off x="1708" y="2759"/>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Line 204"/>
              <p:cNvSpPr>
                <a:spLocks noChangeShapeType="1"/>
              </p:cNvSpPr>
              <p:nvPr/>
            </p:nvSpPr>
            <p:spPr bwMode="auto">
              <a:xfrm>
                <a:off x="2478" y="2759"/>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206"/>
            <p:cNvSpPr>
              <a:spLocks noChangeArrowheads="1"/>
            </p:cNvSpPr>
            <p:nvPr/>
          </p:nvSpPr>
          <p:spPr bwMode="auto">
            <a:xfrm>
              <a:off x="2478" y="2759"/>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207"/>
            <p:cNvSpPr>
              <a:spLocks noChangeShapeType="1"/>
            </p:cNvSpPr>
            <p:nvPr/>
          </p:nvSpPr>
          <p:spPr bwMode="auto">
            <a:xfrm>
              <a:off x="3325" y="2759"/>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08"/>
            <p:cNvSpPr>
              <a:spLocks noChangeArrowheads="1"/>
            </p:cNvSpPr>
            <p:nvPr/>
          </p:nvSpPr>
          <p:spPr bwMode="auto">
            <a:xfrm>
              <a:off x="3325" y="2759"/>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209"/>
            <p:cNvSpPr>
              <a:spLocks noChangeShapeType="1"/>
            </p:cNvSpPr>
            <p:nvPr/>
          </p:nvSpPr>
          <p:spPr bwMode="auto">
            <a:xfrm>
              <a:off x="4198" y="2759"/>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0"/>
            <p:cNvSpPr>
              <a:spLocks noChangeArrowheads="1"/>
            </p:cNvSpPr>
            <p:nvPr/>
          </p:nvSpPr>
          <p:spPr bwMode="auto">
            <a:xfrm>
              <a:off x="4198" y="2759"/>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211"/>
            <p:cNvSpPr>
              <a:spLocks noChangeShapeType="1"/>
            </p:cNvSpPr>
            <p:nvPr/>
          </p:nvSpPr>
          <p:spPr bwMode="auto">
            <a:xfrm>
              <a:off x="5053" y="2759"/>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2"/>
            <p:cNvSpPr>
              <a:spLocks noChangeArrowheads="1"/>
            </p:cNvSpPr>
            <p:nvPr/>
          </p:nvSpPr>
          <p:spPr bwMode="auto">
            <a:xfrm>
              <a:off x="5053" y="2759"/>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213"/>
            <p:cNvSpPr>
              <a:spLocks noChangeShapeType="1"/>
            </p:cNvSpPr>
            <p:nvPr/>
          </p:nvSpPr>
          <p:spPr bwMode="auto">
            <a:xfrm>
              <a:off x="5926" y="2759"/>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4"/>
            <p:cNvSpPr>
              <a:spLocks noChangeArrowheads="1"/>
            </p:cNvSpPr>
            <p:nvPr/>
          </p:nvSpPr>
          <p:spPr bwMode="auto">
            <a:xfrm>
              <a:off x="5926" y="2759"/>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215"/>
            <p:cNvSpPr>
              <a:spLocks noChangeShapeType="1"/>
            </p:cNvSpPr>
            <p:nvPr/>
          </p:nvSpPr>
          <p:spPr bwMode="auto">
            <a:xfrm>
              <a:off x="6807" y="2759"/>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6"/>
            <p:cNvSpPr>
              <a:spLocks noChangeArrowheads="1"/>
            </p:cNvSpPr>
            <p:nvPr/>
          </p:nvSpPr>
          <p:spPr bwMode="auto">
            <a:xfrm>
              <a:off x="6807" y="2759"/>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217"/>
            <p:cNvSpPr>
              <a:spLocks noChangeShapeType="1"/>
            </p:cNvSpPr>
            <p:nvPr/>
          </p:nvSpPr>
          <p:spPr bwMode="auto">
            <a:xfrm>
              <a:off x="305" y="2952"/>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8"/>
            <p:cNvSpPr>
              <a:spLocks noChangeArrowheads="1"/>
            </p:cNvSpPr>
            <p:nvPr/>
          </p:nvSpPr>
          <p:spPr bwMode="auto">
            <a:xfrm>
              <a:off x="305" y="2952"/>
              <a:ext cx="58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9"/>
            <p:cNvSpPr>
              <a:spLocks noChangeArrowheads="1"/>
            </p:cNvSpPr>
            <p:nvPr/>
          </p:nvSpPr>
          <p:spPr bwMode="auto">
            <a:xfrm>
              <a:off x="904" y="2943"/>
              <a:ext cx="804"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20"/>
            <p:cNvSpPr>
              <a:spLocks noChangeShapeType="1"/>
            </p:cNvSpPr>
            <p:nvPr/>
          </p:nvSpPr>
          <p:spPr bwMode="auto">
            <a:xfrm>
              <a:off x="1708" y="2952"/>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1"/>
            <p:cNvSpPr>
              <a:spLocks noChangeArrowheads="1"/>
            </p:cNvSpPr>
            <p:nvPr/>
          </p:nvSpPr>
          <p:spPr bwMode="auto">
            <a:xfrm>
              <a:off x="1708" y="2952"/>
              <a:ext cx="75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22"/>
            <p:cNvSpPr>
              <a:spLocks noChangeShapeType="1"/>
            </p:cNvSpPr>
            <p:nvPr/>
          </p:nvSpPr>
          <p:spPr bwMode="auto">
            <a:xfrm>
              <a:off x="2478" y="2952"/>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3"/>
            <p:cNvSpPr>
              <a:spLocks noChangeArrowheads="1"/>
            </p:cNvSpPr>
            <p:nvPr/>
          </p:nvSpPr>
          <p:spPr bwMode="auto">
            <a:xfrm>
              <a:off x="2478" y="2952"/>
              <a:ext cx="83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24"/>
            <p:cNvSpPr>
              <a:spLocks noChangeShapeType="1"/>
            </p:cNvSpPr>
            <p:nvPr/>
          </p:nvSpPr>
          <p:spPr bwMode="auto">
            <a:xfrm>
              <a:off x="3325" y="295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5"/>
            <p:cNvSpPr>
              <a:spLocks noChangeArrowheads="1"/>
            </p:cNvSpPr>
            <p:nvPr/>
          </p:nvSpPr>
          <p:spPr bwMode="auto">
            <a:xfrm>
              <a:off x="3325" y="2952"/>
              <a:ext cx="8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26"/>
            <p:cNvSpPr>
              <a:spLocks noChangeShapeType="1"/>
            </p:cNvSpPr>
            <p:nvPr/>
          </p:nvSpPr>
          <p:spPr bwMode="auto">
            <a:xfrm>
              <a:off x="4198" y="2952"/>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7"/>
            <p:cNvSpPr>
              <a:spLocks noChangeArrowheads="1"/>
            </p:cNvSpPr>
            <p:nvPr/>
          </p:nvSpPr>
          <p:spPr bwMode="auto">
            <a:xfrm>
              <a:off x="4198" y="2952"/>
              <a:ext cx="83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28"/>
            <p:cNvSpPr>
              <a:spLocks noChangeShapeType="1"/>
            </p:cNvSpPr>
            <p:nvPr/>
          </p:nvSpPr>
          <p:spPr bwMode="auto">
            <a:xfrm>
              <a:off x="5053" y="295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29"/>
            <p:cNvSpPr>
              <a:spLocks noChangeArrowheads="1"/>
            </p:cNvSpPr>
            <p:nvPr/>
          </p:nvSpPr>
          <p:spPr bwMode="auto">
            <a:xfrm>
              <a:off x="5053" y="2952"/>
              <a:ext cx="8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230"/>
            <p:cNvSpPr>
              <a:spLocks noChangeShapeType="1"/>
            </p:cNvSpPr>
            <p:nvPr/>
          </p:nvSpPr>
          <p:spPr bwMode="auto">
            <a:xfrm>
              <a:off x="5926" y="2952"/>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1"/>
            <p:cNvSpPr>
              <a:spLocks noChangeArrowheads="1"/>
            </p:cNvSpPr>
            <p:nvPr/>
          </p:nvSpPr>
          <p:spPr bwMode="auto">
            <a:xfrm>
              <a:off x="5926" y="2952"/>
              <a:ext cx="86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232"/>
            <p:cNvSpPr>
              <a:spLocks noChangeShapeType="1"/>
            </p:cNvSpPr>
            <p:nvPr/>
          </p:nvSpPr>
          <p:spPr bwMode="auto">
            <a:xfrm>
              <a:off x="6807" y="2952"/>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233"/>
            <p:cNvSpPr>
              <a:spLocks noChangeArrowheads="1"/>
            </p:cNvSpPr>
            <p:nvPr/>
          </p:nvSpPr>
          <p:spPr bwMode="auto">
            <a:xfrm>
              <a:off x="6807" y="2952"/>
              <a:ext cx="8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234"/>
            <p:cNvSpPr>
              <a:spLocks noChangeShapeType="1"/>
            </p:cNvSpPr>
            <p:nvPr/>
          </p:nvSpPr>
          <p:spPr bwMode="auto">
            <a:xfrm>
              <a:off x="305" y="3144"/>
              <a:ext cx="5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5"/>
            <p:cNvSpPr>
              <a:spLocks noChangeArrowheads="1"/>
            </p:cNvSpPr>
            <p:nvPr/>
          </p:nvSpPr>
          <p:spPr bwMode="auto">
            <a:xfrm>
              <a:off x="305" y="3144"/>
              <a:ext cx="58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36"/>
            <p:cNvSpPr>
              <a:spLocks noChangeArrowheads="1"/>
            </p:cNvSpPr>
            <p:nvPr/>
          </p:nvSpPr>
          <p:spPr bwMode="auto">
            <a:xfrm>
              <a:off x="904" y="3135"/>
              <a:ext cx="80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237"/>
            <p:cNvSpPr>
              <a:spLocks noChangeShapeType="1"/>
            </p:cNvSpPr>
            <p:nvPr/>
          </p:nvSpPr>
          <p:spPr bwMode="auto">
            <a:xfrm>
              <a:off x="1708" y="3144"/>
              <a:ext cx="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38"/>
            <p:cNvSpPr>
              <a:spLocks noChangeArrowheads="1"/>
            </p:cNvSpPr>
            <p:nvPr/>
          </p:nvSpPr>
          <p:spPr bwMode="auto">
            <a:xfrm>
              <a:off x="1708" y="3144"/>
              <a:ext cx="7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239"/>
            <p:cNvSpPr>
              <a:spLocks noChangeShapeType="1"/>
            </p:cNvSpPr>
            <p:nvPr/>
          </p:nvSpPr>
          <p:spPr bwMode="auto">
            <a:xfrm>
              <a:off x="2478" y="3144"/>
              <a:ext cx="8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240"/>
            <p:cNvSpPr>
              <a:spLocks noChangeArrowheads="1"/>
            </p:cNvSpPr>
            <p:nvPr/>
          </p:nvSpPr>
          <p:spPr bwMode="auto">
            <a:xfrm>
              <a:off x="2478" y="3144"/>
              <a:ext cx="83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241"/>
            <p:cNvSpPr>
              <a:spLocks noChangeShapeType="1"/>
            </p:cNvSpPr>
            <p:nvPr/>
          </p:nvSpPr>
          <p:spPr bwMode="auto">
            <a:xfrm>
              <a:off x="3325" y="3144"/>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42"/>
            <p:cNvSpPr>
              <a:spLocks noChangeArrowheads="1"/>
            </p:cNvSpPr>
            <p:nvPr/>
          </p:nvSpPr>
          <p:spPr bwMode="auto">
            <a:xfrm>
              <a:off x="3325" y="3144"/>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243"/>
            <p:cNvSpPr>
              <a:spLocks noChangeShapeType="1"/>
            </p:cNvSpPr>
            <p:nvPr/>
          </p:nvSpPr>
          <p:spPr bwMode="auto">
            <a:xfrm>
              <a:off x="4198" y="3144"/>
              <a:ext cx="8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244"/>
            <p:cNvSpPr>
              <a:spLocks noChangeArrowheads="1"/>
            </p:cNvSpPr>
            <p:nvPr/>
          </p:nvSpPr>
          <p:spPr bwMode="auto">
            <a:xfrm>
              <a:off x="4198" y="3144"/>
              <a:ext cx="8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245"/>
            <p:cNvSpPr>
              <a:spLocks noChangeShapeType="1"/>
            </p:cNvSpPr>
            <p:nvPr/>
          </p:nvSpPr>
          <p:spPr bwMode="auto">
            <a:xfrm>
              <a:off x="5053" y="3144"/>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246"/>
            <p:cNvSpPr>
              <a:spLocks noChangeArrowheads="1"/>
            </p:cNvSpPr>
            <p:nvPr/>
          </p:nvSpPr>
          <p:spPr bwMode="auto">
            <a:xfrm>
              <a:off x="5053" y="3144"/>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247"/>
            <p:cNvSpPr>
              <a:spLocks noChangeShapeType="1"/>
            </p:cNvSpPr>
            <p:nvPr/>
          </p:nvSpPr>
          <p:spPr bwMode="auto">
            <a:xfrm>
              <a:off x="5926" y="3144"/>
              <a:ext cx="8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248"/>
            <p:cNvSpPr>
              <a:spLocks noChangeArrowheads="1"/>
            </p:cNvSpPr>
            <p:nvPr/>
          </p:nvSpPr>
          <p:spPr bwMode="auto">
            <a:xfrm>
              <a:off x="5926" y="3144"/>
              <a:ext cx="86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249"/>
            <p:cNvSpPr>
              <a:spLocks noChangeShapeType="1"/>
            </p:cNvSpPr>
            <p:nvPr/>
          </p:nvSpPr>
          <p:spPr bwMode="auto">
            <a:xfrm>
              <a:off x="6807" y="3144"/>
              <a:ext cx="8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0"/>
            <p:cNvSpPr>
              <a:spLocks noChangeArrowheads="1"/>
            </p:cNvSpPr>
            <p:nvPr/>
          </p:nvSpPr>
          <p:spPr bwMode="auto">
            <a:xfrm>
              <a:off x="6807" y="3144"/>
              <a:ext cx="8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51"/>
            <p:cNvSpPr>
              <a:spLocks noChangeArrowheads="1"/>
            </p:cNvSpPr>
            <p:nvPr/>
          </p:nvSpPr>
          <p:spPr bwMode="auto">
            <a:xfrm>
              <a:off x="287" y="1807"/>
              <a:ext cx="18"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52"/>
            <p:cNvSpPr>
              <a:spLocks noChangeArrowheads="1"/>
            </p:cNvSpPr>
            <p:nvPr/>
          </p:nvSpPr>
          <p:spPr bwMode="auto">
            <a:xfrm>
              <a:off x="305" y="3328"/>
              <a:ext cx="599"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53"/>
            <p:cNvSpPr>
              <a:spLocks noChangeArrowheads="1"/>
            </p:cNvSpPr>
            <p:nvPr/>
          </p:nvSpPr>
          <p:spPr bwMode="auto">
            <a:xfrm>
              <a:off x="886" y="1807"/>
              <a:ext cx="18"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ne 254"/>
            <p:cNvSpPr>
              <a:spLocks noChangeShapeType="1"/>
            </p:cNvSpPr>
            <p:nvPr/>
          </p:nvSpPr>
          <p:spPr bwMode="auto">
            <a:xfrm>
              <a:off x="904" y="3336"/>
              <a:ext cx="7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255"/>
            <p:cNvSpPr>
              <a:spLocks noChangeArrowheads="1"/>
            </p:cNvSpPr>
            <p:nvPr/>
          </p:nvSpPr>
          <p:spPr bwMode="auto">
            <a:xfrm>
              <a:off x="904" y="3336"/>
              <a:ext cx="78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56"/>
            <p:cNvSpPr>
              <a:spLocks noChangeArrowheads="1"/>
            </p:cNvSpPr>
            <p:nvPr/>
          </p:nvSpPr>
          <p:spPr bwMode="auto">
            <a:xfrm>
              <a:off x="1691"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57"/>
            <p:cNvSpPr>
              <a:spLocks noChangeArrowheads="1"/>
            </p:cNvSpPr>
            <p:nvPr/>
          </p:nvSpPr>
          <p:spPr bwMode="auto">
            <a:xfrm>
              <a:off x="2461"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58"/>
            <p:cNvSpPr>
              <a:spLocks noChangeArrowheads="1"/>
            </p:cNvSpPr>
            <p:nvPr/>
          </p:nvSpPr>
          <p:spPr bwMode="auto">
            <a:xfrm>
              <a:off x="3308"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59"/>
            <p:cNvSpPr>
              <a:spLocks noChangeArrowheads="1"/>
            </p:cNvSpPr>
            <p:nvPr/>
          </p:nvSpPr>
          <p:spPr bwMode="auto">
            <a:xfrm>
              <a:off x="4181"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60"/>
            <p:cNvSpPr>
              <a:spLocks noChangeArrowheads="1"/>
            </p:cNvSpPr>
            <p:nvPr/>
          </p:nvSpPr>
          <p:spPr bwMode="auto">
            <a:xfrm>
              <a:off x="5036"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61"/>
            <p:cNvSpPr>
              <a:spLocks noChangeArrowheads="1"/>
            </p:cNvSpPr>
            <p:nvPr/>
          </p:nvSpPr>
          <p:spPr bwMode="auto">
            <a:xfrm>
              <a:off x="5909" y="1807"/>
              <a:ext cx="17" cy="1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262"/>
            <p:cNvSpPr>
              <a:spLocks noChangeArrowheads="1"/>
            </p:cNvSpPr>
            <p:nvPr/>
          </p:nvSpPr>
          <p:spPr bwMode="auto">
            <a:xfrm>
              <a:off x="6790" y="1273"/>
              <a:ext cx="17" cy="20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263"/>
            <p:cNvSpPr>
              <a:spLocks noChangeArrowheads="1"/>
            </p:cNvSpPr>
            <p:nvPr/>
          </p:nvSpPr>
          <p:spPr bwMode="auto">
            <a:xfrm>
              <a:off x="7210" y="67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64"/>
            <p:cNvSpPr>
              <a:spLocks noChangeArrowheads="1"/>
            </p:cNvSpPr>
            <p:nvPr/>
          </p:nvSpPr>
          <p:spPr bwMode="auto">
            <a:xfrm>
              <a:off x="1708" y="3328"/>
              <a:ext cx="597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65"/>
            <p:cNvSpPr>
              <a:spLocks noChangeArrowheads="1"/>
            </p:cNvSpPr>
            <p:nvPr/>
          </p:nvSpPr>
          <p:spPr bwMode="auto">
            <a:xfrm>
              <a:off x="7663" y="906"/>
              <a:ext cx="17" cy="24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266"/>
            <p:cNvSpPr>
              <a:spLocks noChangeShapeType="1"/>
            </p:cNvSpPr>
            <p:nvPr/>
          </p:nvSpPr>
          <p:spPr bwMode="auto">
            <a:xfrm>
              <a:off x="296"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267"/>
            <p:cNvSpPr>
              <a:spLocks noChangeArrowheads="1"/>
            </p:cNvSpPr>
            <p:nvPr/>
          </p:nvSpPr>
          <p:spPr bwMode="auto">
            <a:xfrm>
              <a:off x="296"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268"/>
            <p:cNvSpPr>
              <a:spLocks noChangeShapeType="1"/>
            </p:cNvSpPr>
            <p:nvPr/>
          </p:nvSpPr>
          <p:spPr bwMode="auto">
            <a:xfrm>
              <a:off x="895"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269"/>
            <p:cNvSpPr>
              <a:spLocks noChangeArrowheads="1"/>
            </p:cNvSpPr>
            <p:nvPr/>
          </p:nvSpPr>
          <p:spPr bwMode="auto">
            <a:xfrm>
              <a:off x="895"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270"/>
            <p:cNvSpPr>
              <a:spLocks noChangeShapeType="1"/>
            </p:cNvSpPr>
            <p:nvPr/>
          </p:nvSpPr>
          <p:spPr bwMode="auto">
            <a:xfrm>
              <a:off x="1699"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271"/>
            <p:cNvSpPr>
              <a:spLocks noChangeArrowheads="1"/>
            </p:cNvSpPr>
            <p:nvPr/>
          </p:nvSpPr>
          <p:spPr bwMode="auto">
            <a:xfrm>
              <a:off x="1699"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272"/>
            <p:cNvSpPr>
              <a:spLocks noChangeShapeType="1"/>
            </p:cNvSpPr>
            <p:nvPr/>
          </p:nvSpPr>
          <p:spPr bwMode="auto">
            <a:xfrm>
              <a:off x="2469"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273"/>
            <p:cNvSpPr>
              <a:spLocks noChangeArrowheads="1"/>
            </p:cNvSpPr>
            <p:nvPr/>
          </p:nvSpPr>
          <p:spPr bwMode="auto">
            <a:xfrm>
              <a:off x="2469"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274"/>
            <p:cNvSpPr>
              <a:spLocks noChangeShapeType="1"/>
            </p:cNvSpPr>
            <p:nvPr/>
          </p:nvSpPr>
          <p:spPr bwMode="auto">
            <a:xfrm>
              <a:off x="3316"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275"/>
            <p:cNvSpPr>
              <a:spLocks noChangeArrowheads="1"/>
            </p:cNvSpPr>
            <p:nvPr/>
          </p:nvSpPr>
          <p:spPr bwMode="auto">
            <a:xfrm>
              <a:off x="3316"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Line 276"/>
            <p:cNvSpPr>
              <a:spLocks noChangeShapeType="1"/>
            </p:cNvSpPr>
            <p:nvPr/>
          </p:nvSpPr>
          <p:spPr bwMode="auto">
            <a:xfrm>
              <a:off x="4189"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277"/>
            <p:cNvSpPr>
              <a:spLocks noChangeArrowheads="1"/>
            </p:cNvSpPr>
            <p:nvPr/>
          </p:nvSpPr>
          <p:spPr bwMode="auto">
            <a:xfrm>
              <a:off x="4189" y="334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278"/>
            <p:cNvSpPr>
              <a:spLocks noChangeShapeType="1"/>
            </p:cNvSpPr>
            <p:nvPr/>
          </p:nvSpPr>
          <p:spPr bwMode="auto">
            <a:xfrm>
              <a:off x="5045"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279"/>
            <p:cNvSpPr>
              <a:spLocks noChangeArrowheads="1"/>
            </p:cNvSpPr>
            <p:nvPr/>
          </p:nvSpPr>
          <p:spPr bwMode="auto">
            <a:xfrm>
              <a:off x="5045" y="3345"/>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Line 280"/>
            <p:cNvSpPr>
              <a:spLocks noChangeShapeType="1"/>
            </p:cNvSpPr>
            <p:nvPr/>
          </p:nvSpPr>
          <p:spPr bwMode="auto">
            <a:xfrm>
              <a:off x="5918"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281"/>
            <p:cNvSpPr>
              <a:spLocks noChangeArrowheads="1"/>
            </p:cNvSpPr>
            <p:nvPr/>
          </p:nvSpPr>
          <p:spPr bwMode="auto">
            <a:xfrm>
              <a:off x="5918" y="3345"/>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Line 282"/>
            <p:cNvSpPr>
              <a:spLocks noChangeShapeType="1"/>
            </p:cNvSpPr>
            <p:nvPr/>
          </p:nvSpPr>
          <p:spPr bwMode="auto">
            <a:xfrm>
              <a:off x="6799"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283"/>
            <p:cNvSpPr>
              <a:spLocks noChangeArrowheads="1"/>
            </p:cNvSpPr>
            <p:nvPr/>
          </p:nvSpPr>
          <p:spPr bwMode="auto">
            <a:xfrm>
              <a:off x="6799" y="3345"/>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284"/>
            <p:cNvSpPr>
              <a:spLocks noChangeShapeType="1"/>
            </p:cNvSpPr>
            <p:nvPr/>
          </p:nvSpPr>
          <p:spPr bwMode="auto">
            <a:xfrm>
              <a:off x="7210"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285"/>
            <p:cNvSpPr>
              <a:spLocks noChangeArrowheads="1"/>
            </p:cNvSpPr>
            <p:nvPr/>
          </p:nvSpPr>
          <p:spPr bwMode="auto">
            <a:xfrm>
              <a:off x="7210" y="3345"/>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286"/>
            <p:cNvSpPr>
              <a:spLocks noChangeShapeType="1"/>
            </p:cNvSpPr>
            <p:nvPr/>
          </p:nvSpPr>
          <p:spPr bwMode="auto">
            <a:xfrm>
              <a:off x="7672" y="33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287"/>
            <p:cNvSpPr>
              <a:spLocks noChangeArrowheads="1"/>
            </p:cNvSpPr>
            <p:nvPr/>
          </p:nvSpPr>
          <p:spPr bwMode="auto">
            <a:xfrm>
              <a:off x="7672" y="3345"/>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288"/>
            <p:cNvSpPr>
              <a:spLocks noChangeShapeType="1"/>
            </p:cNvSpPr>
            <p:nvPr/>
          </p:nvSpPr>
          <p:spPr bwMode="auto">
            <a:xfrm>
              <a:off x="7680" y="6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289"/>
            <p:cNvSpPr>
              <a:spLocks noChangeArrowheads="1"/>
            </p:cNvSpPr>
            <p:nvPr/>
          </p:nvSpPr>
          <p:spPr bwMode="auto">
            <a:xfrm>
              <a:off x="7680" y="670"/>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Line 290"/>
            <p:cNvSpPr>
              <a:spLocks noChangeShapeType="1"/>
            </p:cNvSpPr>
            <p:nvPr/>
          </p:nvSpPr>
          <p:spPr bwMode="auto">
            <a:xfrm>
              <a:off x="7680" y="8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291"/>
            <p:cNvSpPr>
              <a:spLocks noChangeArrowheads="1"/>
            </p:cNvSpPr>
            <p:nvPr/>
          </p:nvSpPr>
          <p:spPr bwMode="auto">
            <a:xfrm>
              <a:off x="7680" y="897"/>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292"/>
            <p:cNvSpPr>
              <a:spLocks noChangeShapeType="1"/>
            </p:cNvSpPr>
            <p:nvPr/>
          </p:nvSpPr>
          <p:spPr bwMode="auto">
            <a:xfrm>
              <a:off x="7680" y="10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293"/>
            <p:cNvSpPr>
              <a:spLocks noChangeArrowheads="1"/>
            </p:cNvSpPr>
            <p:nvPr/>
          </p:nvSpPr>
          <p:spPr bwMode="auto">
            <a:xfrm>
              <a:off x="7680" y="1081"/>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294"/>
            <p:cNvSpPr>
              <a:spLocks noChangeShapeType="1"/>
            </p:cNvSpPr>
            <p:nvPr/>
          </p:nvSpPr>
          <p:spPr bwMode="auto">
            <a:xfrm>
              <a:off x="7680" y="12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295"/>
            <p:cNvSpPr>
              <a:spLocks noChangeArrowheads="1"/>
            </p:cNvSpPr>
            <p:nvPr/>
          </p:nvSpPr>
          <p:spPr bwMode="auto">
            <a:xfrm>
              <a:off x="7680" y="1256"/>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Line 296"/>
            <p:cNvSpPr>
              <a:spLocks noChangeShapeType="1"/>
            </p:cNvSpPr>
            <p:nvPr/>
          </p:nvSpPr>
          <p:spPr bwMode="auto">
            <a:xfrm>
              <a:off x="7680" y="14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97"/>
            <p:cNvSpPr>
              <a:spLocks noChangeArrowheads="1"/>
            </p:cNvSpPr>
            <p:nvPr/>
          </p:nvSpPr>
          <p:spPr bwMode="auto">
            <a:xfrm>
              <a:off x="7680" y="1439"/>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Line 298"/>
            <p:cNvSpPr>
              <a:spLocks noChangeShapeType="1"/>
            </p:cNvSpPr>
            <p:nvPr/>
          </p:nvSpPr>
          <p:spPr bwMode="auto">
            <a:xfrm>
              <a:off x="7680" y="161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99"/>
            <p:cNvSpPr>
              <a:spLocks noChangeArrowheads="1"/>
            </p:cNvSpPr>
            <p:nvPr/>
          </p:nvSpPr>
          <p:spPr bwMode="auto">
            <a:xfrm>
              <a:off x="7680" y="1614"/>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300"/>
            <p:cNvSpPr>
              <a:spLocks noChangeShapeType="1"/>
            </p:cNvSpPr>
            <p:nvPr/>
          </p:nvSpPr>
          <p:spPr bwMode="auto">
            <a:xfrm>
              <a:off x="7680" y="17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01"/>
            <p:cNvSpPr>
              <a:spLocks noChangeArrowheads="1"/>
            </p:cNvSpPr>
            <p:nvPr/>
          </p:nvSpPr>
          <p:spPr bwMode="auto">
            <a:xfrm>
              <a:off x="7680" y="1798"/>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302"/>
            <p:cNvSpPr>
              <a:spLocks noChangeShapeType="1"/>
            </p:cNvSpPr>
            <p:nvPr/>
          </p:nvSpPr>
          <p:spPr bwMode="auto">
            <a:xfrm>
              <a:off x="7680" y="19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03"/>
            <p:cNvSpPr>
              <a:spLocks noChangeArrowheads="1"/>
            </p:cNvSpPr>
            <p:nvPr/>
          </p:nvSpPr>
          <p:spPr bwMode="auto">
            <a:xfrm>
              <a:off x="7680" y="1990"/>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304"/>
            <p:cNvSpPr>
              <a:spLocks noChangeShapeType="1"/>
            </p:cNvSpPr>
            <p:nvPr/>
          </p:nvSpPr>
          <p:spPr bwMode="auto">
            <a:xfrm>
              <a:off x="7680" y="21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05"/>
            <p:cNvSpPr>
              <a:spLocks noChangeArrowheads="1"/>
            </p:cNvSpPr>
            <p:nvPr/>
          </p:nvSpPr>
          <p:spPr bwMode="auto">
            <a:xfrm>
              <a:off x="7680" y="2182"/>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306"/>
            <p:cNvSpPr>
              <a:spLocks noChangeShapeType="1"/>
            </p:cNvSpPr>
            <p:nvPr/>
          </p:nvSpPr>
          <p:spPr bwMode="auto">
            <a:xfrm>
              <a:off x="7680" y="23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07"/>
            <p:cNvSpPr>
              <a:spLocks noChangeArrowheads="1"/>
            </p:cNvSpPr>
            <p:nvPr/>
          </p:nvSpPr>
          <p:spPr bwMode="auto">
            <a:xfrm>
              <a:off x="7680" y="2375"/>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308"/>
            <p:cNvSpPr>
              <a:spLocks noChangeShapeType="1"/>
            </p:cNvSpPr>
            <p:nvPr/>
          </p:nvSpPr>
          <p:spPr bwMode="auto">
            <a:xfrm>
              <a:off x="7680" y="256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09"/>
            <p:cNvSpPr>
              <a:spLocks noChangeArrowheads="1"/>
            </p:cNvSpPr>
            <p:nvPr/>
          </p:nvSpPr>
          <p:spPr bwMode="auto">
            <a:xfrm>
              <a:off x="7680" y="2567"/>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310"/>
            <p:cNvSpPr>
              <a:spLocks noChangeShapeType="1"/>
            </p:cNvSpPr>
            <p:nvPr/>
          </p:nvSpPr>
          <p:spPr bwMode="auto">
            <a:xfrm>
              <a:off x="7680" y="275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11"/>
            <p:cNvSpPr>
              <a:spLocks noChangeArrowheads="1"/>
            </p:cNvSpPr>
            <p:nvPr/>
          </p:nvSpPr>
          <p:spPr bwMode="auto">
            <a:xfrm>
              <a:off x="7680" y="2759"/>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312"/>
            <p:cNvSpPr>
              <a:spLocks noChangeShapeType="1"/>
            </p:cNvSpPr>
            <p:nvPr/>
          </p:nvSpPr>
          <p:spPr bwMode="auto">
            <a:xfrm>
              <a:off x="7680" y="29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13"/>
            <p:cNvSpPr>
              <a:spLocks noChangeArrowheads="1"/>
            </p:cNvSpPr>
            <p:nvPr/>
          </p:nvSpPr>
          <p:spPr bwMode="auto">
            <a:xfrm>
              <a:off x="7680" y="2952"/>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314"/>
            <p:cNvSpPr>
              <a:spLocks noChangeShapeType="1"/>
            </p:cNvSpPr>
            <p:nvPr/>
          </p:nvSpPr>
          <p:spPr bwMode="auto">
            <a:xfrm>
              <a:off x="7680" y="31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15"/>
            <p:cNvSpPr>
              <a:spLocks noChangeArrowheads="1"/>
            </p:cNvSpPr>
            <p:nvPr/>
          </p:nvSpPr>
          <p:spPr bwMode="auto">
            <a:xfrm>
              <a:off x="7680" y="3144"/>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Line 316"/>
            <p:cNvSpPr>
              <a:spLocks noChangeShapeType="1"/>
            </p:cNvSpPr>
            <p:nvPr/>
          </p:nvSpPr>
          <p:spPr bwMode="auto">
            <a:xfrm>
              <a:off x="7680" y="33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17"/>
            <p:cNvSpPr>
              <a:spLocks noChangeArrowheads="1"/>
            </p:cNvSpPr>
            <p:nvPr/>
          </p:nvSpPr>
          <p:spPr bwMode="auto">
            <a:xfrm>
              <a:off x="7680" y="3336"/>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110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199"/>
          </a:xfrm>
        </p:spPr>
        <p:txBody>
          <a:bodyPr>
            <a:normAutofit/>
          </a:bodyPr>
          <a:lstStyle/>
          <a:p>
            <a:r>
              <a:rPr lang="en-US" dirty="0" smtClean="0"/>
              <a:t>Case Studies </a:t>
            </a:r>
            <a:endParaRPr lang="en-US" dirty="0"/>
          </a:p>
        </p:txBody>
      </p:sp>
      <p:graphicFrame>
        <p:nvGraphicFramePr>
          <p:cNvPr id="4" name="Content Placeholder 3" descr="No we will discuss case studies of a RWHAP enrollment and eligibility in four major processes: Intake, Six-month Attestation, Annual Recertification, and Reports of a change in income, residency, health insurance, and household size. " title="RWHAP Enrollment and Eligibility "/>
          <p:cNvGraphicFramePr>
            <a:graphicFrameLocks noGrp="1"/>
          </p:cNvGraphicFramePr>
          <p:nvPr>
            <p:ph sz="half" idx="10"/>
            <p:extLst>
              <p:ext uri="{D42A27DB-BD31-4B8C-83A1-F6EECF244321}">
                <p14:modId xmlns:p14="http://schemas.microsoft.com/office/powerpoint/2010/main" val="1700026621"/>
              </p:ext>
            </p:extLst>
          </p:nvPr>
        </p:nvGraphicFramePr>
        <p:xfrm>
          <a:off x="0" y="628650"/>
          <a:ext cx="11906250" cy="5219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716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310281" cy="1063590"/>
          </a:xfrm>
        </p:spPr>
        <p:txBody>
          <a:bodyPr>
            <a:normAutofit fontScale="90000"/>
          </a:bodyPr>
          <a:lstStyle/>
          <a:p>
            <a:pPr algn="ctr"/>
            <a:r>
              <a:rPr lang="en-US" dirty="0" smtClean="0"/>
              <a:t>Schedule of Charges – Percentage (Example)</a:t>
            </a:r>
            <a:endParaRPr lang="en-US" dirty="0"/>
          </a:p>
        </p:txBody>
      </p:sp>
      <p:graphicFrame>
        <p:nvGraphicFramePr>
          <p:cNvPr id="5" name="Content Placeholder 4"/>
          <p:cNvGraphicFramePr>
            <a:graphicFrameLocks noGrp="1"/>
          </p:cNvGraphicFramePr>
          <p:nvPr>
            <p:ph sz="half" idx="10"/>
            <p:extLst>
              <p:ext uri="{D42A27DB-BD31-4B8C-83A1-F6EECF244321}">
                <p14:modId xmlns:p14="http://schemas.microsoft.com/office/powerpoint/2010/main" val="3516758405"/>
              </p:ext>
            </p:extLst>
          </p:nvPr>
        </p:nvGraphicFramePr>
        <p:xfrm>
          <a:off x="1917075" y="1225485"/>
          <a:ext cx="8490117" cy="4218626"/>
        </p:xfrm>
        <a:graphic>
          <a:graphicData uri="http://schemas.openxmlformats.org/drawingml/2006/table">
            <a:tbl>
              <a:tblPr firstRow="1" bandRow="1">
                <a:tableStyleId>{5C22544A-7EE6-4342-B048-85BDC9FD1C3A}</a:tableStyleId>
              </a:tblPr>
              <a:tblGrid>
                <a:gridCol w="2830039">
                  <a:extLst>
                    <a:ext uri="{9D8B030D-6E8A-4147-A177-3AD203B41FA5}">
                      <a16:colId xmlns:a16="http://schemas.microsoft.com/office/drawing/2014/main" val="272840438"/>
                    </a:ext>
                  </a:extLst>
                </a:gridCol>
                <a:gridCol w="2830039">
                  <a:extLst>
                    <a:ext uri="{9D8B030D-6E8A-4147-A177-3AD203B41FA5}">
                      <a16:colId xmlns:a16="http://schemas.microsoft.com/office/drawing/2014/main" val="4048669475"/>
                    </a:ext>
                  </a:extLst>
                </a:gridCol>
                <a:gridCol w="2830039">
                  <a:extLst>
                    <a:ext uri="{9D8B030D-6E8A-4147-A177-3AD203B41FA5}">
                      <a16:colId xmlns:a16="http://schemas.microsoft.com/office/drawing/2014/main" val="1210491997"/>
                    </a:ext>
                  </a:extLst>
                </a:gridCol>
              </a:tblGrid>
              <a:tr h="830981">
                <a:tc>
                  <a:txBody>
                    <a:bodyPr/>
                    <a:lstStyle/>
                    <a:p>
                      <a:r>
                        <a:rPr lang="en-US" sz="2400" dirty="0" smtClean="0"/>
                        <a:t>Federal</a:t>
                      </a:r>
                      <a:r>
                        <a:rPr lang="en-US" sz="2400" baseline="0" dirty="0" smtClean="0"/>
                        <a:t> Poverty Level </a:t>
                      </a:r>
                      <a:endParaRPr lang="en-US" sz="2400" dirty="0"/>
                    </a:p>
                  </a:txBody>
                  <a:tcPr>
                    <a:solidFill>
                      <a:schemeClr val="accent1">
                        <a:lumMod val="75000"/>
                      </a:schemeClr>
                    </a:solidFill>
                  </a:tcPr>
                </a:tc>
                <a:tc>
                  <a:txBody>
                    <a:bodyPr/>
                    <a:lstStyle/>
                    <a:p>
                      <a:r>
                        <a:rPr lang="en-US" sz="2400" dirty="0" smtClean="0"/>
                        <a:t>Percentage Responsibility *</a:t>
                      </a:r>
                      <a:endParaRPr lang="en-US" sz="2400" dirty="0"/>
                    </a:p>
                  </a:txBody>
                  <a:tcPr>
                    <a:solidFill>
                      <a:schemeClr val="accent1">
                        <a:lumMod val="75000"/>
                      </a:schemeClr>
                    </a:solidFill>
                  </a:tcPr>
                </a:tc>
                <a:tc>
                  <a:txBody>
                    <a:bodyPr/>
                    <a:lstStyle/>
                    <a:p>
                      <a:r>
                        <a:rPr lang="en-US" sz="2400" dirty="0" smtClean="0"/>
                        <a:t>Sliding</a:t>
                      </a:r>
                      <a:r>
                        <a:rPr lang="en-US" sz="2400" baseline="0" dirty="0" smtClean="0"/>
                        <a:t> Fee Scale Level </a:t>
                      </a:r>
                      <a:endParaRPr lang="en-US" sz="2400" dirty="0"/>
                    </a:p>
                  </a:txBody>
                  <a:tcPr>
                    <a:solidFill>
                      <a:schemeClr val="accent1">
                        <a:lumMod val="75000"/>
                      </a:schemeClr>
                    </a:solidFill>
                  </a:tcPr>
                </a:tc>
                <a:extLst>
                  <a:ext uri="{0D108BD9-81ED-4DB2-BD59-A6C34878D82A}">
                    <a16:rowId xmlns:a16="http://schemas.microsoft.com/office/drawing/2014/main" val="3138209575"/>
                  </a:ext>
                </a:extLst>
              </a:tr>
              <a:tr h="512937">
                <a:tc>
                  <a:txBody>
                    <a:bodyPr/>
                    <a:lstStyle/>
                    <a:p>
                      <a:r>
                        <a:rPr lang="en-US" sz="2400" dirty="0" smtClean="0"/>
                        <a:t>&lt; 100% FPL</a:t>
                      </a:r>
                    </a:p>
                  </a:txBody>
                  <a:tcPr/>
                </a:tc>
                <a:tc>
                  <a:txBody>
                    <a:bodyPr/>
                    <a:lstStyle/>
                    <a:p>
                      <a:r>
                        <a:rPr lang="en-US" sz="2400" dirty="0" smtClean="0"/>
                        <a:t>0%</a:t>
                      </a:r>
                      <a:endParaRPr lang="en-US" sz="2400" dirty="0"/>
                    </a:p>
                  </a:txBody>
                  <a:tcPr/>
                </a:tc>
                <a:tc>
                  <a:txBody>
                    <a:bodyPr/>
                    <a:lstStyle/>
                    <a:p>
                      <a:r>
                        <a:rPr lang="en-US" sz="2400" dirty="0" smtClean="0"/>
                        <a:t>1</a:t>
                      </a:r>
                      <a:endParaRPr lang="en-US" sz="2400" dirty="0"/>
                    </a:p>
                  </a:txBody>
                  <a:tcPr/>
                </a:tc>
                <a:extLst>
                  <a:ext uri="{0D108BD9-81ED-4DB2-BD59-A6C34878D82A}">
                    <a16:rowId xmlns:a16="http://schemas.microsoft.com/office/drawing/2014/main" val="4002245766"/>
                  </a:ext>
                </a:extLst>
              </a:tr>
              <a:tr h="512937">
                <a:tc>
                  <a:txBody>
                    <a:bodyPr/>
                    <a:lstStyle/>
                    <a:p>
                      <a:r>
                        <a:rPr lang="en-US" sz="2400" dirty="0" smtClean="0"/>
                        <a:t>101-150% FPL</a:t>
                      </a:r>
                      <a:endParaRPr lang="en-US" sz="2400" dirty="0"/>
                    </a:p>
                  </a:txBody>
                  <a:tcPr/>
                </a:tc>
                <a:tc>
                  <a:txBody>
                    <a:bodyPr/>
                    <a:lstStyle/>
                    <a:p>
                      <a:r>
                        <a:rPr lang="en-US" sz="2400" dirty="0" smtClean="0"/>
                        <a:t>20%</a:t>
                      </a:r>
                      <a:endParaRPr lang="en-US" sz="2400" dirty="0"/>
                    </a:p>
                  </a:txBody>
                  <a:tcPr/>
                </a:tc>
                <a:tc>
                  <a:txBody>
                    <a:bodyPr/>
                    <a:lstStyle/>
                    <a:p>
                      <a:r>
                        <a:rPr lang="en-US" sz="2400" dirty="0" smtClean="0"/>
                        <a:t>2</a:t>
                      </a:r>
                      <a:endParaRPr lang="en-US" sz="2400" dirty="0"/>
                    </a:p>
                  </a:txBody>
                  <a:tcPr/>
                </a:tc>
                <a:extLst>
                  <a:ext uri="{0D108BD9-81ED-4DB2-BD59-A6C34878D82A}">
                    <a16:rowId xmlns:a16="http://schemas.microsoft.com/office/drawing/2014/main" val="1626473244"/>
                  </a:ext>
                </a:extLst>
              </a:tr>
              <a:tr h="512937">
                <a:tc>
                  <a:txBody>
                    <a:bodyPr/>
                    <a:lstStyle/>
                    <a:p>
                      <a:r>
                        <a:rPr lang="en-US" sz="2400" dirty="0" smtClean="0"/>
                        <a:t>151-200% FPL</a:t>
                      </a:r>
                      <a:endParaRPr lang="en-US" sz="2400" dirty="0"/>
                    </a:p>
                  </a:txBody>
                  <a:tcPr/>
                </a:tc>
                <a:tc>
                  <a:txBody>
                    <a:bodyPr/>
                    <a:lstStyle/>
                    <a:p>
                      <a:r>
                        <a:rPr lang="en-US" sz="2400" dirty="0" smtClean="0"/>
                        <a:t>40%</a:t>
                      </a:r>
                      <a:endParaRPr lang="en-US" sz="2400" dirty="0"/>
                    </a:p>
                  </a:txBody>
                  <a:tcPr/>
                </a:tc>
                <a:tc>
                  <a:txBody>
                    <a:bodyPr/>
                    <a:lstStyle/>
                    <a:p>
                      <a:r>
                        <a:rPr lang="en-US" sz="2400" dirty="0" smtClean="0"/>
                        <a:t>3</a:t>
                      </a:r>
                      <a:endParaRPr lang="en-US" sz="2400" dirty="0"/>
                    </a:p>
                  </a:txBody>
                  <a:tcPr/>
                </a:tc>
                <a:extLst>
                  <a:ext uri="{0D108BD9-81ED-4DB2-BD59-A6C34878D82A}">
                    <a16:rowId xmlns:a16="http://schemas.microsoft.com/office/drawing/2014/main" val="3745566102"/>
                  </a:ext>
                </a:extLst>
              </a:tr>
              <a:tr h="512937">
                <a:tc>
                  <a:txBody>
                    <a:bodyPr/>
                    <a:lstStyle/>
                    <a:p>
                      <a:r>
                        <a:rPr lang="en-US" sz="2400" dirty="0" smtClean="0"/>
                        <a:t>201-250% FPL</a:t>
                      </a:r>
                      <a:endParaRPr lang="en-US" sz="2400" dirty="0"/>
                    </a:p>
                  </a:txBody>
                  <a:tcPr/>
                </a:tc>
                <a:tc>
                  <a:txBody>
                    <a:bodyPr/>
                    <a:lstStyle/>
                    <a:p>
                      <a:r>
                        <a:rPr lang="en-US" sz="2400" dirty="0" smtClean="0"/>
                        <a:t>60%</a:t>
                      </a:r>
                      <a:endParaRPr lang="en-US" sz="2400" dirty="0"/>
                    </a:p>
                  </a:txBody>
                  <a:tcPr/>
                </a:tc>
                <a:tc>
                  <a:txBody>
                    <a:bodyPr/>
                    <a:lstStyle/>
                    <a:p>
                      <a:r>
                        <a:rPr lang="en-US" sz="2400" dirty="0" smtClean="0"/>
                        <a:t>4</a:t>
                      </a:r>
                      <a:endParaRPr lang="en-US" sz="2400" dirty="0"/>
                    </a:p>
                  </a:txBody>
                  <a:tcPr/>
                </a:tc>
                <a:extLst>
                  <a:ext uri="{0D108BD9-81ED-4DB2-BD59-A6C34878D82A}">
                    <a16:rowId xmlns:a16="http://schemas.microsoft.com/office/drawing/2014/main" val="3303756117"/>
                  </a:ext>
                </a:extLst>
              </a:tr>
              <a:tr h="512937">
                <a:tc>
                  <a:txBody>
                    <a:bodyPr/>
                    <a:lstStyle/>
                    <a:p>
                      <a:r>
                        <a:rPr lang="en-US" sz="2400" dirty="0" smtClean="0"/>
                        <a:t>251%-300% FPL</a:t>
                      </a:r>
                      <a:endParaRPr lang="en-US" sz="2400" dirty="0"/>
                    </a:p>
                  </a:txBody>
                  <a:tcPr/>
                </a:tc>
                <a:tc>
                  <a:txBody>
                    <a:bodyPr/>
                    <a:lstStyle/>
                    <a:p>
                      <a:r>
                        <a:rPr lang="en-US" sz="2400" dirty="0" smtClean="0"/>
                        <a:t>80%</a:t>
                      </a:r>
                      <a:endParaRPr lang="en-US" sz="2400" dirty="0"/>
                    </a:p>
                  </a:txBody>
                  <a:tcPr/>
                </a:tc>
                <a:tc>
                  <a:txBody>
                    <a:bodyPr/>
                    <a:lstStyle/>
                    <a:p>
                      <a:r>
                        <a:rPr lang="en-US" sz="2400" dirty="0" smtClean="0"/>
                        <a:t>5</a:t>
                      </a:r>
                      <a:endParaRPr lang="en-US" sz="2400" dirty="0"/>
                    </a:p>
                  </a:txBody>
                  <a:tcPr/>
                </a:tc>
                <a:extLst>
                  <a:ext uri="{0D108BD9-81ED-4DB2-BD59-A6C34878D82A}">
                    <a16:rowId xmlns:a16="http://schemas.microsoft.com/office/drawing/2014/main" val="768234373"/>
                  </a:ext>
                </a:extLst>
              </a:tr>
              <a:tr h="512937">
                <a:tc>
                  <a:txBody>
                    <a:bodyPr/>
                    <a:lstStyle/>
                    <a:p>
                      <a:r>
                        <a:rPr lang="en-US" sz="2400" dirty="0" smtClean="0"/>
                        <a:t>&gt;301% FPL</a:t>
                      </a:r>
                      <a:endParaRPr lang="en-US" sz="2400" dirty="0"/>
                    </a:p>
                  </a:txBody>
                  <a:tcPr/>
                </a:tc>
                <a:tc>
                  <a:txBody>
                    <a:bodyPr/>
                    <a:lstStyle/>
                    <a:p>
                      <a:r>
                        <a:rPr lang="en-US" sz="2400" dirty="0" smtClean="0"/>
                        <a:t>No</a:t>
                      </a:r>
                      <a:r>
                        <a:rPr lang="en-US" sz="2400" baseline="0" dirty="0" smtClean="0"/>
                        <a:t> Discount (up to the Cap)*</a:t>
                      </a:r>
                      <a:endParaRPr lang="en-US" sz="2400" dirty="0"/>
                    </a:p>
                  </a:txBody>
                  <a:tcPr/>
                </a:tc>
                <a:tc>
                  <a:txBody>
                    <a:bodyPr/>
                    <a:lstStyle/>
                    <a:p>
                      <a:r>
                        <a:rPr lang="en-US" sz="2400" dirty="0" smtClean="0"/>
                        <a:t>6</a:t>
                      </a:r>
                      <a:endParaRPr lang="en-US" sz="2400" dirty="0"/>
                    </a:p>
                  </a:txBody>
                  <a:tcPr/>
                </a:tc>
                <a:extLst>
                  <a:ext uri="{0D108BD9-81ED-4DB2-BD59-A6C34878D82A}">
                    <a16:rowId xmlns:a16="http://schemas.microsoft.com/office/drawing/2014/main" val="154710593"/>
                  </a:ext>
                </a:extLst>
              </a:tr>
            </a:tbl>
          </a:graphicData>
        </a:graphic>
      </p:graphicFrame>
      <p:sp>
        <p:nvSpPr>
          <p:cNvPr id="6" name="TextBox 5"/>
          <p:cNvSpPr txBox="1"/>
          <p:nvPr/>
        </p:nvSpPr>
        <p:spPr>
          <a:xfrm>
            <a:off x="718406" y="5444111"/>
            <a:ext cx="10590662" cy="523220"/>
          </a:xfrm>
          <a:prstGeom prst="rect">
            <a:avLst/>
          </a:prstGeom>
          <a:noFill/>
        </p:spPr>
        <p:txBody>
          <a:bodyPr wrap="square" rtlCol="0">
            <a:spAutoFit/>
          </a:bodyPr>
          <a:lstStyle/>
          <a:p>
            <a:pPr algn="ctr"/>
            <a:r>
              <a:rPr lang="en-US" sz="2800" dirty="0" smtClean="0"/>
              <a:t>* Up to the patient’s assigned cap on charges  </a:t>
            </a:r>
            <a:endParaRPr lang="en-US" sz="2800" dirty="0"/>
          </a:p>
        </p:txBody>
      </p:sp>
    </p:spTree>
    <p:extLst>
      <p:ext uri="{BB962C8B-B14F-4D97-AF65-F5344CB8AC3E}">
        <p14:creationId xmlns:p14="http://schemas.microsoft.com/office/powerpoint/2010/main" val="739661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838200" y="117232"/>
            <a:ext cx="10515600" cy="829193"/>
          </a:xfrm>
        </p:spPr>
        <p:txBody>
          <a:bodyPr rtlCol="0">
            <a:noAutofit/>
          </a:bodyPr>
          <a:lstStyle/>
          <a:p>
            <a:pPr>
              <a:defRPr/>
            </a:pPr>
            <a:r>
              <a:rPr lang="en-US" altLang="en-US" sz="3200" dirty="0"/>
              <a:t>RWHAP Patient Caps on Charges</a:t>
            </a:r>
            <a:endParaRPr lang="en-US" altLang="en-US" sz="3200" baseline="30000" dirty="0"/>
          </a:p>
        </p:txBody>
      </p:sp>
      <p:graphicFrame>
        <p:nvGraphicFramePr>
          <p:cNvPr id="2" name="Diagram 1" descr="This Pyramid example illustrates how to determine Caps on Charges for clients in a RWHAP bases on federal poverty level from 0% to &gt;300%. The maximum percertage rate a RWHAP client can bealotted for cap on charges is either 0%, 5%, 7%, or 10% depending on househol size and household adjusted gross income." title="RWHAP Patient Caps on Charges"/>
          <p:cNvGraphicFramePr/>
          <p:nvPr>
            <p:extLst>
              <p:ext uri="{D42A27DB-BD31-4B8C-83A1-F6EECF244321}">
                <p14:modId xmlns:p14="http://schemas.microsoft.com/office/powerpoint/2010/main" val="2921989030"/>
              </p:ext>
            </p:extLst>
          </p:nvPr>
        </p:nvGraphicFramePr>
        <p:xfrm>
          <a:off x="3048000" y="1070429"/>
          <a:ext cx="647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52500" y="973974"/>
            <a:ext cx="5334000" cy="338554"/>
          </a:xfrm>
          <a:prstGeom prst="rect">
            <a:avLst/>
          </a:prstGeom>
          <a:noFill/>
        </p:spPr>
        <p:txBody>
          <a:bodyPr wrap="square" rtlCol="0">
            <a:spAutoFit/>
          </a:bodyPr>
          <a:lstStyle/>
          <a:p>
            <a:r>
              <a:rPr lang="en-US" sz="1600" dirty="0">
                <a:latin typeface="+mj-lt"/>
              </a:rPr>
              <a:t>Public Health Service Act Section 2605e</a:t>
            </a:r>
          </a:p>
        </p:txBody>
      </p:sp>
    </p:spTree>
    <p:extLst>
      <p:ext uri="{BB962C8B-B14F-4D97-AF65-F5344CB8AC3E}">
        <p14:creationId xmlns:p14="http://schemas.microsoft.com/office/powerpoint/2010/main" val="18582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6"/>
          </a:solidFill>
        </p:spPr>
        <p:txBody>
          <a:bodyPr>
            <a:normAutofit/>
          </a:bodyPr>
          <a:lstStyle/>
          <a:p>
            <a:pPr algn="ctr"/>
            <a:r>
              <a:rPr lang="en-US" sz="4400" dirty="0" smtClean="0">
                <a:solidFill>
                  <a:schemeClr val="bg1"/>
                </a:solidFill>
              </a:rPr>
              <a:t>Case Study 1: Intake (Setting)</a:t>
            </a:r>
            <a:endParaRPr lang="en-US" sz="4400" dirty="0">
              <a:solidFill>
                <a:schemeClr val="bg1"/>
              </a:solidFill>
            </a:endParaRPr>
          </a:p>
        </p:txBody>
      </p:sp>
      <p:sp>
        <p:nvSpPr>
          <p:cNvPr id="9" name="TextBox 8"/>
          <p:cNvSpPr txBox="1"/>
          <p:nvPr/>
        </p:nvSpPr>
        <p:spPr>
          <a:xfrm>
            <a:off x="71846" y="1077686"/>
            <a:ext cx="12120153" cy="489364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Two Intake Sessions per day Mon.-Thurs. at 9:30am-11am and 1:00pm – 2:30 pm held within ID Clinic </a:t>
            </a:r>
          </a:p>
          <a:p>
            <a:pPr marL="285750" indent="-285750">
              <a:buFont typeface="Wingdings" panose="05000000000000000000" pitchFamily="2" charset="2"/>
              <a:buChar char="Ø"/>
            </a:pPr>
            <a:r>
              <a:rPr lang="en-US" sz="2400" dirty="0"/>
              <a:t>Fridays are open for urgent patient cases ( i.e. pregnant women, youth, infants and </a:t>
            </a:r>
            <a:r>
              <a:rPr lang="en-US" sz="2400" dirty="0" smtClean="0"/>
              <a:t>children, inpatient f/u </a:t>
            </a:r>
            <a:r>
              <a:rPr lang="en-US" sz="2400" dirty="0"/>
              <a:t>etc.)</a:t>
            </a:r>
          </a:p>
          <a:p>
            <a:pPr marL="285750" indent="-285750">
              <a:buFont typeface="Wingdings" panose="05000000000000000000" pitchFamily="2" charset="2"/>
              <a:buChar char="Ø"/>
            </a:pPr>
            <a:r>
              <a:rPr lang="en-US" sz="2400" dirty="0" smtClean="0"/>
              <a:t>Pt </a:t>
            </a:r>
            <a:r>
              <a:rPr lang="en-US" sz="2400" dirty="0"/>
              <a:t>r</a:t>
            </a:r>
            <a:r>
              <a:rPr lang="en-US" sz="2400" dirty="0" smtClean="0"/>
              <a:t>eferred to ID Clinic and Nursing Staff Coordinator Schedules Appointment for client  </a:t>
            </a:r>
          </a:p>
          <a:p>
            <a:pPr marL="285750" indent="-285750">
              <a:buFont typeface="Wingdings" panose="05000000000000000000" pitchFamily="2" charset="2"/>
              <a:buChar char="Ø"/>
            </a:pPr>
            <a:r>
              <a:rPr lang="en-US" sz="2400" dirty="0" smtClean="0"/>
              <a:t>Patient may be contacted by RW Staff Health Educators, Benefit Manager, and/or Medical Case Manager before scheduled appointment ( for prevention and per client needs and barriers to care) </a:t>
            </a:r>
          </a:p>
          <a:p>
            <a:pPr marL="285750" indent="-285750">
              <a:buFont typeface="Wingdings" panose="05000000000000000000" pitchFamily="2" charset="2"/>
              <a:buChar char="Ø"/>
            </a:pPr>
            <a:r>
              <a:rPr lang="en-US" sz="2400" dirty="0" smtClean="0"/>
              <a:t>Client meets with Benefit Manager first to establish enrollment and eligibility for all eligible programs for 30 minutes or less</a:t>
            </a:r>
          </a:p>
          <a:p>
            <a:pPr marL="285750" indent="-285750">
              <a:buFont typeface="Wingdings" panose="05000000000000000000" pitchFamily="2" charset="2"/>
              <a:buChar char="Ø"/>
            </a:pPr>
            <a:r>
              <a:rPr lang="en-US" sz="2400" dirty="0" smtClean="0"/>
              <a:t>The remaining time in the intake the client will then meet with Nurse Coordinator, Medical Case Manager, and if needed Health Educator/Prevention Specialist to complete clinical intake assessment.</a:t>
            </a:r>
          </a:p>
        </p:txBody>
      </p:sp>
    </p:spTree>
    <p:extLst>
      <p:ext uri="{BB962C8B-B14F-4D97-AF65-F5344CB8AC3E}">
        <p14:creationId xmlns:p14="http://schemas.microsoft.com/office/powerpoint/2010/main" val="3033576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6"/>
          </a:solidFill>
        </p:spPr>
        <p:txBody>
          <a:bodyPr>
            <a:normAutofit/>
          </a:bodyPr>
          <a:lstStyle/>
          <a:p>
            <a:pPr algn="ctr"/>
            <a:r>
              <a:rPr lang="en-US" sz="4400" dirty="0" smtClean="0">
                <a:solidFill>
                  <a:schemeClr val="bg1"/>
                </a:solidFill>
              </a:rPr>
              <a:t>Case Study 1: Intake (During Intake)</a:t>
            </a:r>
            <a:endParaRPr lang="en-US" sz="4400" dirty="0">
              <a:solidFill>
                <a:schemeClr val="bg1"/>
              </a:solidFill>
            </a:endParaRPr>
          </a:p>
        </p:txBody>
      </p:sp>
      <p:sp>
        <p:nvSpPr>
          <p:cNvPr id="10" name="Content Placeholder 9"/>
          <p:cNvSpPr>
            <a:spLocks noGrp="1"/>
          </p:cNvSpPr>
          <p:nvPr>
            <p:ph sz="half" idx="10"/>
          </p:nvPr>
        </p:nvSpPr>
        <p:spPr>
          <a:xfrm>
            <a:off x="0" y="857250"/>
            <a:ext cx="12192000" cy="4975316"/>
          </a:xfrm>
        </p:spPr>
        <p:txBody>
          <a:bodyPr>
            <a:normAutofit/>
          </a:bodyPr>
          <a:lstStyle/>
          <a:p>
            <a:pPr marL="342900" indent="-342900">
              <a:buClrTx/>
              <a:buFont typeface="Wingdings" panose="05000000000000000000" pitchFamily="2" charset="2"/>
              <a:buChar char="Ø"/>
            </a:pPr>
            <a:r>
              <a:rPr lang="en-US" dirty="0"/>
              <a:t>Client will complete necessary applications and submit verification for income, residency, health and Rx insurance, and verify household size</a:t>
            </a:r>
            <a:endParaRPr lang="en-US" dirty="0" smtClean="0"/>
          </a:p>
          <a:p>
            <a:pPr marL="342900" indent="-342900">
              <a:buClrTx/>
              <a:buFont typeface="Wingdings" panose="05000000000000000000" pitchFamily="2" charset="2"/>
              <a:buChar char="Ø"/>
            </a:pPr>
            <a:r>
              <a:rPr lang="en-US" dirty="0" smtClean="0"/>
              <a:t>Benefit Manager will copy and electronically file all items in the clients assigned e-chart on RWHAP shared drive </a:t>
            </a:r>
          </a:p>
          <a:p>
            <a:pPr marL="342900" indent="-342900">
              <a:buClrTx/>
              <a:buFont typeface="Wingdings" panose="05000000000000000000" pitchFamily="2" charset="2"/>
              <a:buChar char="Ø"/>
            </a:pPr>
            <a:r>
              <a:rPr lang="en-US" dirty="0" smtClean="0"/>
              <a:t>If/when enrollment is complete the client will receive enrollment verification letter and all patient education tools </a:t>
            </a:r>
          </a:p>
          <a:p>
            <a:pPr marL="342900" indent="-342900">
              <a:buClrTx/>
              <a:buFont typeface="Wingdings" panose="05000000000000000000" pitchFamily="2" charset="2"/>
              <a:buChar char="Ø"/>
            </a:pPr>
            <a:r>
              <a:rPr lang="en-US" dirty="0" smtClean="0"/>
              <a:t>Benefit Manager will notify clinical (RWHAP Nurse  Coordinator and Medical Case Manager)staff of clients enrollment and eligibility before completing the clinical intake assessment</a:t>
            </a:r>
          </a:p>
          <a:p>
            <a:pPr marL="342900" indent="-342900">
              <a:buClrTx/>
              <a:buFont typeface="Wingdings" panose="05000000000000000000" pitchFamily="2" charset="2"/>
              <a:buChar char="Ø"/>
            </a:pPr>
            <a:r>
              <a:rPr lang="en-US" dirty="0" smtClean="0"/>
              <a:t>Benefit Manager will assist client to enroll in Affordable Health insurance if applicable</a:t>
            </a:r>
          </a:p>
          <a:p>
            <a:pPr marL="342900" indent="-342900">
              <a:buClrTx/>
              <a:buFont typeface="Wingdings" panose="05000000000000000000" pitchFamily="2" charset="2"/>
              <a:buChar char="Ø"/>
            </a:pPr>
            <a:r>
              <a:rPr lang="en-US" dirty="0" smtClean="0"/>
              <a:t>Benefit Manager responsible to update clients registration, program enrollment, all insurance information, and f/u for any missing items needed to complete enrollment </a:t>
            </a:r>
          </a:p>
          <a:p>
            <a:pPr marL="342900" indent="-342900">
              <a:buClrTx/>
              <a:buFont typeface="Wingdings" panose="05000000000000000000" pitchFamily="2" charset="2"/>
              <a:buChar char="Ø"/>
            </a:pPr>
            <a:endParaRPr lang="en-US" dirty="0"/>
          </a:p>
        </p:txBody>
      </p:sp>
    </p:spTree>
    <p:extLst>
      <p:ext uri="{BB962C8B-B14F-4D97-AF65-F5344CB8AC3E}">
        <p14:creationId xmlns:p14="http://schemas.microsoft.com/office/powerpoint/2010/main" val="2205510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6"/>
          </a:solidFill>
        </p:spPr>
        <p:txBody>
          <a:bodyPr>
            <a:normAutofit/>
          </a:bodyPr>
          <a:lstStyle/>
          <a:p>
            <a:pPr algn="ctr"/>
            <a:r>
              <a:rPr lang="en-US" sz="4400" dirty="0" smtClean="0">
                <a:solidFill>
                  <a:schemeClr val="bg1"/>
                </a:solidFill>
              </a:rPr>
              <a:t>Case Study 1: Intake (Establishing Eligibility)</a:t>
            </a:r>
            <a:endParaRPr lang="en-US" sz="4400" dirty="0">
              <a:solidFill>
                <a:schemeClr val="bg1"/>
              </a:solidFill>
            </a:endParaRPr>
          </a:p>
        </p:txBody>
      </p:sp>
      <p:graphicFrame>
        <p:nvGraphicFramePr>
          <p:cNvPr id="6" name="Content Placeholder 5"/>
          <p:cNvGraphicFramePr>
            <a:graphicFrameLocks noGrp="1"/>
          </p:cNvGraphicFramePr>
          <p:nvPr>
            <p:ph sz="half" idx="10"/>
            <p:extLst>
              <p:ext uri="{D42A27DB-BD31-4B8C-83A1-F6EECF244321}">
                <p14:modId xmlns:p14="http://schemas.microsoft.com/office/powerpoint/2010/main" val="572892891"/>
              </p:ext>
            </p:extLst>
          </p:nvPr>
        </p:nvGraphicFramePr>
        <p:xfrm>
          <a:off x="-60960" y="4225835"/>
          <a:ext cx="12192000" cy="167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0" y="911951"/>
            <a:ext cx="1207008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Newly Diagnosed Person Living with HIV</a:t>
            </a:r>
          </a:p>
          <a:p>
            <a:pPr marL="285750" indent="-285750">
              <a:buFont typeface="Wingdings" panose="05000000000000000000" pitchFamily="2" charset="2"/>
              <a:buChar char="Ø"/>
            </a:pPr>
            <a:r>
              <a:rPr lang="en-US" dirty="0" smtClean="0"/>
              <a:t>Household Size: 1</a:t>
            </a:r>
          </a:p>
          <a:p>
            <a:pPr marL="285750" indent="-285750">
              <a:buFont typeface="Wingdings" panose="05000000000000000000" pitchFamily="2" charset="2"/>
              <a:buChar char="Ø"/>
            </a:pPr>
            <a:r>
              <a:rPr lang="en-US" dirty="0" smtClean="0"/>
              <a:t>Annual Gross Income: $11,280</a:t>
            </a:r>
          </a:p>
          <a:p>
            <a:pPr marL="285750" indent="-285750">
              <a:buFont typeface="Wingdings" panose="05000000000000000000" pitchFamily="2" charset="2"/>
              <a:buChar char="Ø"/>
            </a:pPr>
            <a:r>
              <a:rPr lang="en-US" dirty="0" smtClean="0"/>
              <a:t>No Insurance at time of intake</a:t>
            </a:r>
          </a:p>
          <a:p>
            <a:pPr marL="285750" indent="-285750">
              <a:buFont typeface="Wingdings" panose="05000000000000000000" pitchFamily="2" charset="2"/>
              <a:buChar char="Ø"/>
            </a:pPr>
            <a:r>
              <a:rPr lang="en-US" dirty="0" smtClean="0"/>
              <a:t>Client presents with Medical bills from recent ER visits/Inpatient stay</a:t>
            </a:r>
          </a:p>
          <a:p>
            <a:pPr marL="285750" indent="-285750">
              <a:buFont typeface="Wingdings" panose="05000000000000000000" pitchFamily="2" charset="2"/>
              <a:buChar char="Ø"/>
            </a:pPr>
            <a:r>
              <a:rPr lang="en-US" dirty="0" smtClean="0"/>
              <a:t>Client works part time as waitress at local restaurant</a:t>
            </a:r>
          </a:p>
          <a:p>
            <a:pPr marL="285750" indent="-285750">
              <a:buFont typeface="Wingdings" panose="05000000000000000000" pitchFamily="2" charset="2"/>
              <a:buChar char="Ø"/>
            </a:pPr>
            <a:r>
              <a:rPr lang="en-US" dirty="0" smtClean="0"/>
              <a:t>Benefit Manager Certified to complete Hospital Financial Assistance application, state Medicaid application, State </a:t>
            </a:r>
            <a:r>
              <a:rPr lang="en-US" dirty="0"/>
              <a:t> </a:t>
            </a:r>
            <a:r>
              <a:rPr lang="en-US" dirty="0" smtClean="0"/>
              <a:t>      Presumptive Eligibility Medicaid application, and Federal Health Insurance Marketplace Application </a:t>
            </a:r>
          </a:p>
          <a:p>
            <a:pPr marL="285750" indent="-285750">
              <a:buFont typeface="Wingdings" panose="05000000000000000000" pitchFamily="2" charset="2"/>
              <a:buChar char="Ø"/>
            </a:pPr>
            <a:r>
              <a:rPr lang="en-US" dirty="0" smtClean="0"/>
              <a:t>Client is eligible for State Medicaid, Application was initiated during intake and client was approved for full coverage on a state Medicaid plan</a:t>
            </a:r>
          </a:p>
          <a:p>
            <a:pPr marL="285750" indent="-285750">
              <a:buFont typeface="Wingdings" panose="05000000000000000000" pitchFamily="2" charset="2"/>
              <a:buChar char="Ø"/>
            </a:pPr>
            <a:r>
              <a:rPr lang="en-US" dirty="0" smtClean="0"/>
              <a:t>Benefit Manager will assist client to retrieve insurance cards, educate on coverage and assist client to update insurance information for recent medical bills and future care </a:t>
            </a:r>
            <a:endParaRPr lang="en-US" dirty="0"/>
          </a:p>
        </p:txBody>
      </p:sp>
    </p:spTree>
    <p:extLst>
      <p:ext uri="{BB962C8B-B14F-4D97-AF65-F5344CB8AC3E}">
        <p14:creationId xmlns:p14="http://schemas.microsoft.com/office/powerpoint/2010/main" val="319280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altLang="en-US" sz="4000" dirty="0"/>
              <a:t>Enrollment &amp; Eligibility</a:t>
            </a:r>
            <a:endParaRPr lang="en-US" altLang="en-US" sz="3200" baseline="30000" dirty="0"/>
          </a:p>
        </p:txBody>
      </p:sp>
      <p:graphicFrame>
        <p:nvGraphicFramePr>
          <p:cNvPr id="4" name="Diagram 3"/>
          <p:cNvGraphicFramePr/>
          <p:nvPr>
            <p:extLst>
              <p:ext uri="{D42A27DB-BD31-4B8C-83A1-F6EECF244321}">
                <p14:modId xmlns:p14="http://schemas.microsoft.com/office/powerpoint/2010/main" val="4031051729"/>
              </p:ext>
            </p:extLst>
          </p:nvPr>
        </p:nvGraphicFramePr>
        <p:xfrm>
          <a:off x="2671763" y="835817"/>
          <a:ext cx="6729413" cy="526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6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6"/>
          </a:solidFill>
        </p:spPr>
        <p:txBody>
          <a:bodyPr>
            <a:normAutofit/>
          </a:bodyPr>
          <a:lstStyle/>
          <a:p>
            <a:pPr algn="ctr"/>
            <a:r>
              <a:rPr lang="en-US" sz="4400" dirty="0" smtClean="0">
                <a:solidFill>
                  <a:schemeClr val="bg1"/>
                </a:solidFill>
              </a:rPr>
              <a:t>Case Study 1: After Intake</a:t>
            </a:r>
            <a:endParaRPr lang="en-US" sz="4400" dirty="0">
              <a:solidFill>
                <a:schemeClr val="bg1"/>
              </a:solidFill>
            </a:endParaRPr>
          </a:p>
        </p:txBody>
      </p:sp>
      <p:sp>
        <p:nvSpPr>
          <p:cNvPr id="3" name="TextBox 2"/>
          <p:cNvSpPr txBox="1"/>
          <p:nvPr/>
        </p:nvSpPr>
        <p:spPr>
          <a:xfrm>
            <a:off x="280362" y="1062868"/>
            <a:ext cx="11658600" cy="4401205"/>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Patient meets with RWHAP Benefit Manager at first ID appointment to address any changes or issues with enrollment and eligibility or client billings concerns and advocates for the patient</a:t>
            </a:r>
          </a:p>
          <a:p>
            <a:pPr marL="285750" indent="-285750">
              <a:buFont typeface="Wingdings" panose="05000000000000000000" pitchFamily="2" charset="2"/>
              <a:buChar char="Ø"/>
            </a:pPr>
            <a:r>
              <a:rPr lang="en-US" sz="2800" dirty="0" smtClean="0"/>
              <a:t>Completes Annual RWHAP recertification- during birth month</a:t>
            </a:r>
          </a:p>
          <a:p>
            <a:pPr marL="285750" indent="-285750">
              <a:buFont typeface="Wingdings" panose="05000000000000000000" pitchFamily="2" charset="2"/>
              <a:buChar char="Ø"/>
            </a:pPr>
            <a:r>
              <a:rPr lang="en-US" sz="2800" dirty="0" smtClean="0"/>
              <a:t>Completes 6-month Attestation - six months after intake or birth month which ever is sooner</a:t>
            </a:r>
          </a:p>
          <a:p>
            <a:pPr marL="285750" indent="-285750">
              <a:buFont typeface="Wingdings" panose="05000000000000000000" pitchFamily="2" charset="2"/>
              <a:buChar char="Ø"/>
            </a:pPr>
            <a:r>
              <a:rPr lang="en-US" sz="2800" dirty="0" smtClean="0"/>
              <a:t>Benefit manager updates facility registration, RWHAP master enrollment tracking spreadsheet and program files for clients enrollment</a:t>
            </a:r>
          </a:p>
          <a:p>
            <a:pPr marL="285750" indent="-285750">
              <a:buFont typeface="Wingdings" panose="05000000000000000000" pitchFamily="2" charset="2"/>
              <a:buChar char="Ø"/>
            </a:pPr>
            <a:r>
              <a:rPr lang="en-US" sz="2800" dirty="0" smtClean="0"/>
              <a:t>Benefit manager will notify clients assigned Medical Case Manager of any changes to report and documents clients has submitted and vice versa</a:t>
            </a:r>
            <a:endParaRPr lang="en-US" dirty="0"/>
          </a:p>
        </p:txBody>
      </p:sp>
    </p:spTree>
    <p:extLst>
      <p:ext uri="{BB962C8B-B14F-4D97-AF65-F5344CB8AC3E}">
        <p14:creationId xmlns:p14="http://schemas.microsoft.com/office/powerpoint/2010/main" val="2292776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rgbClr val="C00000"/>
          </a:solidFill>
        </p:spPr>
        <p:txBody>
          <a:bodyPr>
            <a:normAutofit/>
          </a:bodyPr>
          <a:lstStyle/>
          <a:p>
            <a:pPr algn="ctr"/>
            <a:r>
              <a:rPr lang="en-US" sz="4400" dirty="0" smtClean="0">
                <a:solidFill>
                  <a:schemeClr val="bg1"/>
                </a:solidFill>
              </a:rPr>
              <a:t>Case Study </a:t>
            </a:r>
            <a:r>
              <a:rPr lang="en-US" sz="4400" dirty="0">
                <a:solidFill>
                  <a:schemeClr val="bg1"/>
                </a:solidFill>
              </a:rPr>
              <a:t>2</a:t>
            </a:r>
            <a:r>
              <a:rPr lang="en-US" sz="4400" dirty="0" smtClean="0">
                <a:solidFill>
                  <a:schemeClr val="bg1"/>
                </a:solidFill>
              </a:rPr>
              <a:t>: 6-Month Attestation</a:t>
            </a:r>
            <a:endParaRPr lang="en-US" sz="4400" dirty="0">
              <a:solidFill>
                <a:schemeClr val="bg1"/>
              </a:solidFill>
            </a:endParaRPr>
          </a:p>
        </p:txBody>
      </p:sp>
      <p:graphicFrame>
        <p:nvGraphicFramePr>
          <p:cNvPr id="6" name="Content Placeholder 5"/>
          <p:cNvGraphicFramePr>
            <a:graphicFrameLocks noGrp="1"/>
          </p:cNvGraphicFramePr>
          <p:nvPr>
            <p:ph sz="half" idx="10"/>
            <p:extLst>
              <p:ext uri="{D42A27DB-BD31-4B8C-83A1-F6EECF244321}">
                <p14:modId xmlns:p14="http://schemas.microsoft.com/office/powerpoint/2010/main" val="3217094649"/>
              </p:ext>
            </p:extLst>
          </p:nvPr>
        </p:nvGraphicFramePr>
        <p:xfrm>
          <a:off x="-65314" y="4088904"/>
          <a:ext cx="12292148" cy="175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314" y="857250"/>
            <a:ext cx="12063547" cy="323165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Person Living with HIV</a:t>
            </a:r>
          </a:p>
          <a:p>
            <a:pPr marL="285750" indent="-285750">
              <a:buFont typeface="Wingdings" panose="05000000000000000000" pitchFamily="2" charset="2"/>
              <a:buChar char="Ø"/>
            </a:pPr>
            <a:r>
              <a:rPr lang="en-US" sz="2400" dirty="0" smtClean="0"/>
              <a:t>Clients Previous Annual Gross Income: $19,180</a:t>
            </a:r>
          </a:p>
          <a:p>
            <a:pPr marL="285750" indent="-285750">
              <a:buFont typeface="Wingdings" panose="05000000000000000000" pitchFamily="2" charset="2"/>
              <a:buChar char="Ø"/>
            </a:pPr>
            <a:r>
              <a:rPr lang="en-US" sz="2400" dirty="0" smtClean="0"/>
              <a:t>Client Current Annual Gross Income: $48,769</a:t>
            </a:r>
          </a:p>
          <a:p>
            <a:pPr marL="285750" indent="-285750">
              <a:buFont typeface="Wingdings" panose="05000000000000000000" pitchFamily="2" charset="2"/>
              <a:buChar char="Ø"/>
            </a:pPr>
            <a:r>
              <a:rPr lang="en-US" sz="2400" dirty="0" smtClean="0"/>
              <a:t>Household Size: 2 (one adult, one minor child recently adopted)</a:t>
            </a:r>
          </a:p>
          <a:p>
            <a:pPr marL="285750" indent="-285750">
              <a:buFont typeface="Wingdings" panose="05000000000000000000" pitchFamily="2" charset="2"/>
              <a:buChar char="Ø"/>
            </a:pPr>
            <a:r>
              <a:rPr lang="en-US" sz="2400" dirty="0" smtClean="0"/>
              <a:t>Patient has Employer Based Private Health Insurance: Specialist Copay $50/visit</a:t>
            </a:r>
          </a:p>
          <a:p>
            <a:pPr marL="285750" indent="-285750">
              <a:buFont typeface="Wingdings" panose="05000000000000000000" pitchFamily="2" charset="2"/>
              <a:buChar char="Ø"/>
            </a:pPr>
            <a:r>
              <a:rPr lang="en-US" sz="2400" dirty="0" smtClean="0"/>
              <a:t>Today marks 6-months after clients birth </a:t>
            </a:r>
            <a:r>
              <a:rPr lang="en-US" sz="2400" dirty="0"/>
              <a:t>m</a:t>
            </a:r>
            <a:r>
              <a:rPr lang="en-US" sz="2400" dirty="0" smtClean="0"/>
              <a:t>onth according to RWHAP Master  Enrollment  Tracking Spreadsheet </a:t>
            </a:r>
            <a:endParaRPr lang="en-US" sz="2400" dirty="0"/>
          </a:p>
          <a:p>
            <a:endParaRPr lang="en-US" dirty="0" smtClean="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413426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rgbClr val="C00000"/>
          </a:solidFill>
        </p:spPr>
        <p:txBody>
          <a:bodyPr>
            <a:normAutofit/>
          </a:bodyPr>
          <a:lstStyle/>
          <a:p>
            <a:pPr algn="ctr"/>
            <a:r>
              <a:rPr lang="en-US" sz="4400" dirty="0" smtClean="0">
                <a:solidFill>
                  <a:schemeClr val="bg1"/>
                </a:solidFill>
              </a:rPr>
              <a:t>Case Study </a:t>
            </a:r>
            <a:r>
              <a:rPr lang="en-US" sz="4400" dirty="0">
                <a:solidFill>
                  <a:schemeClr val="bg1"/>
                </a:solidFill>
              </a:rPr>
              <a:t>2</a:t>
            </a:r>
            <a:r>
              <a:rPr lang="en-US" sz="4400" dirty="0" smtClean="0">
                <a:solidFill>
                  <a:schemeClr val="bg1"/>
                </a:solidFill>
              </a:rPr>
              <a:t>: 6-Month Attestation</a:t>
            </a:r>
            <a:endParaRPr lang="en-US" sz="4400" dirty="0">
              <a:solidFill>
                <a:schemeClr val="bg1"/>
              </a:solidFill>
            </a:endParaRPr>
          </a:p>
        </p:txBody>
      </p:sp>
      <p:sp>
        <p:nvSpPr>
          <p:cNvPr id="3" name="TextBox 2"/>
          <p:cNvSpPr txBox="1"/>
          <p:nvPr/>
        </p:nvSpPr>
        <p:spPr>
          <a:xfrm>
            <a:off x="220639" y="950502"/>
            <a:ext cx="11750722" cy="486287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Completed HIV-related medical </a:t>
            </a:r>
            <a:r>
              <a:rPr lang="en-US" sz="2400" dirty="0" smtClean="0"/>
              <a:t>appointment</a:t>
            </a:r>
          </a:p>
          <a:p>
            <a:pPr marL="285750" indent="-285750">
              <a:buFont typeface="Wingdings" panose="05000000000000000000" pitchFamily="2" charset="2"/>
              <a:buChar char="Ø"/>
            </a:pPr>
            <a:r>
              <a:rPr lang="en-US" sz="2400" dirty="0"/>
              <a:t>Benefit Manager screened client for update today and met with client in clinic after ID Physician  appointment to complete 6-month attestation and retrieve verification for changes </a:t>
            </a:r>
          </a:p>
          <a:p>
            <a:pPr marL="285750" indent="-285750">
              <a:buFont typeface="Wingdings" panose="05000000000000000000" pitchFamily="2" charset="2"/>
              <a:buChar char="Ø"/>
            </a:pPr>
            <a:r>
              <a:rPr lang="en-US" sz="2400" dirty="0" smtClean="0"/>
              <a:t>Benefit Manager educated client on enrollment changes, new level, and cap on charges</a:t>
            </a:r>
          </a:p>
          <a:p>
            <a:pPr marL="285750" indent="-285750">
              <a:buFont typeface="Wingdings" panose="05000000000000000000" pitchFamily="2" charset="2"/>
              <a:buChar char="Ø"/>
            </a:pPr>
            <a:r>
              <a:rPr lang="en-US" sz="2400" dirty="0" smtClean="0"/>
              <a:t>Benefit Manger completed with client updated Cap on Charges Tracking Sheet and gave patient a copy along with self addressed and stamped envelope for client to return any necessary paperwork  or additional items </a:t>
            </a:r>
            <a:r>
              <a:rPr lang="en-US" sz="2400" dirty="0"/>
              <a:t> </a:t>
            </a:r>
            <a:r>
              <a:rPr lang="en-US" sz="2400" dirty="0" smtClean="0"/>
              <a:t>to add towards their cap on charges</a:t>
            </a:r>
          </a:p>
          <a:p>
            <a:pPr marL="285750" indent="-285750">
              <a:buFont typeface="Wingdings" panose="05000000000000000000" pitchFamily="2" charset="2"/>
              <a:buChar char="Ø"/>
            </a:pPr>
            <a:r>
              <a:rPr lang="en-US" sz="2400" dirty="0"/>
              <a:t>Benefit Manager e-filed all documents and updated program enrollment files and notified Medical Case Manager of changes </a:t>
            </a:r>
            <a:endParaRPr lang="en-US" sz="2400" dirty="0" smtClean="0"/>
          </a:p>
          <a:p>
            <a:pPr marL="285750" indent="-285750">
              <a:buFont typeface="Wingdings" panose="05000000000000000000" pitchFamily="2" charset="2"/>
              <a:buChar char="Ø"/>
            </a:pPr>
            <a:r>
              <a:rPr lang="en-US" sz="2400" dirty="0" smtClean="0"/>
              <a:t>Client </a:t>
            </a:r>
            <a:r>
              <a:rPr lang="en-US" sz="2400" dirty="0"/>
              <a:t>given new Enrollment Verification </a:t>
            </a:r>
            <a:r>
              <a:rPr lang="en-US" sz="2400" dirty="0" smtClean="0"/>
              <a:t>Letter </a:t>
            </a:r>
            <a:r>
              <a:rPr lang="en-US" sz="2400" dirty="0"/>
              <a:t>with updated enrollment, cap on charges, and sliding fee scale. </a:t>
            </a:r>
          </a:p>
          <a:p>
            <a:pPr marL="285750" indent="-285750">
              <a:buFont typeface="Wingdings" panose="05000000000000000000" pitchFamily="2" charset="2"/>
              <a:buChar char="Ø"/>
            </a:pPr>
            <a:endParaRPr lang="en-US" sz="2200" dirty="0"/>
          </a:p>
        </p:txBody>
      </p:sp>
    </p:spTree>
    <p:extLst>
      <p:ext uri="{BB962C8B-B14F-4D97-AF65-F5344CB8AC3E}">
        <p14:creationId xmlns:p14="http://schemas.microsoft.com/office/powerpoint/2010/main" val="3281151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1">
              <a:lumMod val="75000"/>
            </a:schemeClr>
          </a:solidFill>
          <a:ln>
            <a:solidFill>
              <a:schemeClr val="bg1"/>
            </a:solidFill>
          </a:ln>
        </p:spPr>
        <p:txBody>
          <a:bodyPr>
            <a:normAutofit/>
          </a:bodyPr>
          <a:lstStyle/>
          <a:p>
            <a:pPr algn="ctr"/>
            <a:r>
              <a:rPr lang="en-US" sz="4400" dirty="0" smtClean="0">
                <a:ln>
                  <a:solidFill>
                    <a:schemeClr val="bg1"/>
                  </a:solidFill>
                </a:ln>
                <a:solidFill>
                  <a:schemeClr val="bg1"/>
                </a:solidFill>
              </a:rPr>
              <a:t>Case Study 2: Annual Recertification</a:t>
            </a:r>
            <a:endParaRPr lang="en-US" sz="4400" dirty="0">
              <a:ln>
                <a:solidFill>
                  <a:schemeClr val="bg1"/>
                </a:solidFill>
              </a:ln>
              <a:solidFill>
                <a:schemeClr val="bg1"/>
              </a:solidFill>
            </a:endParaRPr>
          </a:p>
        </p:txBody>
      </p:sp>
      <p:graphicFrame>
        <p:nvGraphicFramePr>
          <p:cNvPr id="6" name="Content Placeholder 5"/>
          <p:cNvGraphicFramePr>
            <a:graphicFrameLocks noGrp="1"/>
          </p:cNvGraphicFramePr>
          <p:nvPr>
            <p:ph sz="half" idx="10"/>
            <p:extLst>
              <p:ext uri="{D42A27DB-BD31-4B8C-83A1-F6EECF244321}">
                <p14:modId xmlns:p14="http://schemas.microsoft.com/office/powerpoint/2010/main" val="3670775730"/>
              </p:ext>
            </p:extLst>
          </p:nvPr>
        </p:nvGraphicFramePr>
        <p:xfrm>
          <a:off x="0" y="4284618"/>
          <a:ext cx="12192000" cy="1608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4757" y="939114"/>
            <a:ext cx="11911913"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Person living with HIV</a:t>
            </a:r>
          </a:p>
          <a:p>
            <a:pPr marL="285750" indent="-285750">
              <a:buFont typeface="Wingdings" panose="05000000000000000000" pitchFamily="2" charset="2"/>
              <a:buChar char="Ø"/>
            </a:pPr>
            <a:r>
              <a:rPr lang="en-US" dirty="0" smtClean="0"/>
              <a:t>Walk-in to complete Annual Recertification during RWHAP walk-in hours, clients birth month is this month </a:t>
            </a:r>
          </a:p>
          <a:p>
            <a:pPr marL="285750" indent="-285750">
              <a:buFont typeface="Wingdings" panose="05000000000000000000" pitchFamily="2" charset="2"/>
              <a:buChar char="Ø"/>
            </a:pPr>
            <a:r>
              <a:rPr lang="en-US" dirty="0" smtClean="0"/>
              <a:t>Benefit Manager and Medical Case Manager met with client to complete all RWHAP recertification's</a:t>
            </a:r>
          </a:p>
          <a:p>
            <a:pPr marL="285750" indent="-285750">
              <a:buFont typeface="Wingdings" panose="05000000000000000000" pitchFamily="2" charset="2"/>
              <a:buChar char="Ø"/>
            </a:pPr>
            <a:r>
              <a:rPr lang="en-US" dirty="0" smtClean="0"/>
              <a:t>Client brought in all verification for enrollment and Benefit Manager electronically copied and filed all clients documents and completed application with client</a:t>
            </a:r>
          </a:p>
          <a:p>
            <a:pPr marL="285750" indent="-285750">
              <a:buFont typeface="Wingdings" panose="05000000000000000000" pitchFamily="2" charset="2"/>
              <a:buChar char="Ø"/>
            </a:pPr>
            <a:r>
              <a:rPr lang="en-US" dirty="0" smtClean="0"/>
              <a:t>Household size: 1</a:t>
            </a:r>
          </a:p>
          <a:p>
            <a:pPr marL="285750" indent="-285750">
              <a:buFont typeface="Wingdings" panose="05000000000000000000" pitchFamily="2" charset="2"/>
              <a:buChar char="Ø"/>
            </a:pPr>
            <a:r>
              <a:rPr lang="en-US" dirty="0" smtClean="0"/>
              <a:t>Annual Gross Income: $16,090</a:t>
            </a:r>
          </a:p>
          <a:p>
            <a:pPr marL="285750" indent="-285750">
              <a:buFont typeface="Wingdings" panose="05000000000000000000" pitchFamily="2" charset="2"/>
              <a:buChar char="Ø"/>
            </a:pPr>
            <a:r>
              <a:rPr lang="en-US" dirty="0" smtClean="0"/>
              <a:t>Primary Insurance: Anthem Medicare Replacement plan, Secondary: AARP Senior Supplement plan </a:t>
            </a:r>
          </a:p>
          <a:p>
            <a:pPr marL="285750" indent="-285750">
              <a:buFont typeface="Wingdings" panose="05000000000000000000" pitchFamily="2" charset="2"/>
              <a:buChar char="Ø"/>
            </a:pPr>
            <a:r>
              <a:rPr lang="en-US" dirty="0" smtClean="0"/>
              <a:t>Client pays $134/month Medicare Part B Insurance Premium. </a:t>
            </a:r>
          </a:p>
          <a:p>
            <a:pPr marL="285750" indent="-285750">
              <a:buFont typeface="Wingdings" panose="05000000000000000000" pitchFamily="2" charset="2"/>
              <a:buChar char="Ø"/>
            </a:pPr>
            <a:r>
              <a:rPr lang="en-US" dirty="0" smtClean="0"/>
              <a:t>Client brought in recent inpatient stay visit bills, ER visit bills, copay receipts for non-HIV meds totaling $3,404.</a:t>
            </a:r>
          </a:p>
          <a:p>
            <a:pPr marL="285750" indent="-285750">
              <a:buFont typeface="Wingdings" panose="05000000000000000000" pitchFamily="2" charset="2"/>
              <a:buChar char="Ø"/>
            </a:pPr>
            <a:r>
              <a:rPr lang="en-US" dirty="0" smtClean="0"/>
              <a:t>Client brought in insurance premium booklet for Medicare Supplement plan through Humana to receive health insurance premium assistance from RWHAP insurance continuation program.</a:t>
            </a:r>
            <a:endParaRPr lang="en-US" dirty="0"/>
          </a:p>
        </p:txBody>
      </p:sp>
    </p:spTree>
    <p:extLst>
      <p:ext uri="{BB962C8B-B14F-4D97-AF65-F5344CB8AC3E}">
        <p14:creationId xmlns:p14="http://schemas.microsoft.com/office/powerpoint/2010/main" val="3889162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1">
              <a:lumMod val="75000"/>
            </a:schemeClr>
          </a:solidFill>
          <a:ln>
            <a:solidFill>
              <a:schemeClr val="bg1"/>
            </a:solidFill>
          </a:ln>
        </p:spPr>
        <p:txBody>
          <a:bodyPr>
            <a:normAutofit/>
          </a:bodyPr>
          <a:lstStyle/>
          <a:p>
            <a:pPr algn="ctr"/>
            <a:r>
              <a:rPr lang="en-US" sz="4400" dirty="0" smtClean="0">
                <a:ln>
                  <a:solidFill>
                    <a:schemeClr val="bg1"/>
                  </a:solidFill>
                </a:ln>
                <a:solidFill>
                  <a:schemeClr val="bg1"/>
                </a:solidFill>
              </a:rPr>
              <a:t>Case Study 2: Annual Recertification</a:t>
            </a:r>
            <a:endParaRPr lang="en-US" sz="4400" dirty="0">
              <a:ln>
                <a:solidFill>
                  <a:schemeClr val="bg1"/>
                </a:solidFill>
              </a:ln>
              <a:solidFill>
                <a:schemeClr val="bg1"/>
              </a:solidFill>
            </a:endParaRPr>
          </a:p>
        </p:txBody>
      </p:sp>
      <p:sp>
        <p:nvSpPr>
          <p:cNvPr id="3" name="Rectangle 2"/>
          <p:cNvSpPr/>
          <p:nvPr/>
        </p:nvSpPr>
        <p:spPr>
          <a:xfrm>
            <a:off x="163286" y="963827"/>
            <a:ext cx="11736978" cy="4154984"/>
          </a:xfrm>
          <a:prstGeom prst="rect">
            <a:avLst/>
          </a:prstGeom>
        </p:spPr>
        <p:txBody>
          <a:bodyPr wrap="square">
            <a:spAutoFit/>
          </a:bodyPr>
          <a:lstStyle/>
          <a:p>
            <a:pPr marL="285750" indent="-285750">
              <a:buFont typeface="Wingdings" panose="05000000000000000000" pitchFamily="2" charset="2"/>
              <a:buChar char="Ø"/>
            </a:pPr>
            <a:r>
              <a:rPr lang="en-US" sz="2400" dirty="0"/>
              <a:t>Benefit Manager educated client on enrollment </a:t>
            </a:r>
            <a:r>
              <a:rPr lang="en-US" sz="2400" dirty="0" smtClean="0"/>
              <a:t>and eligibility, sliding fee scale level, </a:t>
            </a:r>
            <a:r>
              <a:rPr lang="en-US" sz="2400" dirty="0"/>
              <a:t>and </a:t>
            </a:r>
            <a:r>
              <a:rPr lang="en-US" sz="2400" dirty="0" smtClean="0"/>
              <a:t>cap on charges being met today at annual recertification and client providing documentation. </a:t>
            </a:r>
            <a:endParaRPr lang="en-US" sz="2400" dirty="0"/>
          </a:p>
          <a:p>
            <a:pPr marL="285750" indent="-285750">
              <a:buFont typeface="Wingdings" panose="05000000000000000000" pitchFamily="2" charset="2"/>
              <a:buChar char="Ø"/>
            </a:pPr>
            <a:r>
              <a:rPr lang="en-US" sz="2400" dirty="0"/>
              <a:t>Client given new Enrollment Verification letter with updated enrollment, cap on charges, and sliding fee scale.</a:t>
            </a:r>
          </a:p>
          <a:p>
            <a:pPr marL="285750" indent="-285750">
              <a:buFont typeface="Wingdings" panose="05000000000000000000" pitchFamily="2" charset="2"/>
              <a:buChar char="Ø"/>
            </a:pPr>
            <a:r>
              <a:rPr lang="en-US" sz="2400" dirty="0" smtClean="0"/>
              <a:t>Benefit </a:t>
            </a:r>
            <a:r>
              <a:rPr lang="en-US" sz="2400" dirty="0"/>
              <a:t>Manger </a:t>
            </a:r>
            <a:r>
              <a:rPr lang="en-US" sz="2400" dirty="0" smtClean="0"/>
              <a:t>completed and gave copies of updated </a:t>
            </a:r>
            <a:r>
              <a:rPr lang="en-US" sz="2400" dirty="0"/>
              <a:t>Cap on Charges Tracking </a:t>
            </a:r>
            <a:r>
              <a:rPr lang="en-US" sz="2400" dirty="0" smtClean="0"/>
              <a:t>Sheet, RWHAP Enrollment Verification Sheet.</a:t>
            </a:r>
          </a:p>
          <a:p>
            <a:pPr marL="285750" indent="-285750">
              <a:buFont typeface="Wingdings" panose="05000000000000000000" pitchFamily="2" charset="2"/>
              <a:buChar char="Ø"/>
            </a:pPr>
            <a:r>
              <a:rPr lang="en-US" sz="2400" dirty="0" smtClean="0"/>
              <a:t>Client has met cap as of last week</a:t>
            </a:r>
          </a:p>
          <a:p>
            <a:pPr marL="285750" indent="-285750">
              <a:buFont typeface="Wingdings" panose="05000000000000000000" pitchFamily="2" charset="2"/>
              <a:buChar char="Ø"/>
            </a:pPr>
            <a:r>
              <a:rPr lang="en-US" sz="2400" dirty="0" smtClean="0"/>
              <a:t>Benefit </a:t>
            </a:r>
            <a:r>
              <a:rPr lang="en-US" sz="2400" dirty="0"/>
              <a:t>Manager e-filed all documents and updated program enrollment files and notified Medical Case Manager of changes and to meet </a:t>
            </a:r>
            <a:r>
              <a:rPr lang="en-US" sz="2400" dirty="0" smtClean="0"/>
              <a:t>with client to complete annual RW </a:t>
            </a:r>
            <a:r>
              <a:rPr lang="en-US" sz="2400" dirty="0"/>
              <a:t>Care Coordination and ADAP enrollment </a:t>
            </a:r>
            <a:r>
              <a:rPr lang="en-US" sz="2400" dirty="0" smtClean="0"/>
              <a:t>paperwork today. </a:t>
            </a:r>
            <a:endParaRPr lang="en-US" sz="2400" dirty="0"/>
          </a:p>
        </p:txBody>
      </p:sp>
    </p:spTree>
    <p:extLst>
      <p:ext uri="{BB962C8B-B14F-4D97-AF65-F5344CB8AC3E}">
        <p14:creationId xmlns:p14="http://schemas.microsoft.com/office/powerpoint/2010/main" val="1850170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88142"/>
          </a:xfrm>
          <a:solidFill>
            <a:schemeClr val="accent1">
              <a:lumMod val="75000"/>
            </a:schemeClr>
          </a:solidFill>
        </p:spPr>
        <p:txBody>
          <a:bodyPr>
            <a:noAutofit/>
          </a:bodyPr>
          <a:lstStyle/>
          <a:p>
            <a:pPr algn="ctr"/>
            <a:r>
              <a:rPr lang="en-US" sz="4400" dirty="0" smtClean="0">
                <a:ln>
                  <a:solidFill>
                    <a:schemeClr val="bg1"/>
                  </a:solidFill>
                </a:ln>
                <a:solidFill>
                  <a:schemeClr val="bg1"/>
                </a:solidFill>
              </a:rPr>
              <a:t>Case Study 2: Billings/Registration Update </a:t>
            </a:r>
            <a:endParaRPr lang="en-US" sz="4400" dirty="0">
              <a:ln>
                <a:solidFill>
                  <a:schemeClr val="bg1"/>
                </a:solidFill>
              </a:ln>
              <a:solidFill>
                <a:schemeClr val="bg1"/>
              </a:solidFill>
            </a:endParaRPr>
          </a:p>
        </p:txBody>
      </p:sp>
      <p:sp>
        <p:nvSpPr>
          <p:cNvPr id="3" name="Content Placeholder 2"/>
          <p:cNvSpPr>
            <a:spLocks noGrp="1"/>
          </p:cNvSpPr>
          <p:nvPr>
            <p:ph sz="half" idx="10"/>
          </p:nvPr>
        </p:nvSpPr>
        <p:spPr/>
        <p:txBody>
          <a:bodyPr/>
          <a:lstStyle/>
          <a:p>
            <a:pPr marL="342900" indent="-342900">
              <a:buClr>
                <a:schemeClr val="tx1"/>
              </a:buClr>
              <a:buFont typeface="Wingdings" panose="05000000000000000000" pitchFamily="2" charset="2"/>
              <a:buChar char="Ø"/>
            </a:pPr>
            <a:r>
              <a:rPr lang="en-US" dirty="0" smtClean="0"/>
              <a:t>Benefit Managers are trained and certified by healthcare facility to access all points of registration, medical records, and patient scheduling. </a:t>
            </a:r>
          </a:p>
          <a:p>
            <a:pPr marL="342900" indent="-342900">
              <a:buClr>
                <a:schemeClr val="tx1"/>
              </a:buClr>
              <a:buFont typeface="Wingdings" panose="05000000000000000000" pitchFamily="2" charset="2"/>
              <a:buChar char="Ø"/>
            </a:pPr>
            <a:r>
              <a:rPr lang="en-US" dirty="0"/>
              <a:t>Benefit Managers are trained to complete healthcare facility Financial Assistance Application and Disproportionate Share Hospital Services program application (</a:t>
            </a:r>
            <a:r>
              <a:rPr lang="en-US" dirty="0" smtClean="0"/>
              <a:t>DSH)</a:t>
            </a:r>
          </a:p>
          <a:p>
            <a:pPr marL="342900" indent="-342900">
              <a:buClr>
                <a:schemeClr val="tx1"/>
              </a:buClr>
              <a:buFont typeface="Wingdings" panose="05000000000000000000" pitchFamily="2" charset="2"/>
              <a:buChar char="Ø"/>
            </a:pPr>
            <a:r>
              <a:rPr lang="en-US" dirty="0"/>
              <a:t>RWHAP program has program enrollment feature built into patient accounts for facility and physician charges to be directly billed to the grant program as a last resort payer for client services received at healthcare facility </a:t>
            </a:r>
          </a:p>
          <a:p>
            <a:pPr marL="342900" indent="-342900">
              <a:buClr>
                <a:schemeClr val="tx1"/>
              </a:buClr>
              <a:buFont typeface="Wingdings" panose="05000000000000000000" pitchFamily="2" charset="2"/>
              <a:buChar char="Ø"/>
            </a:pPr>
            <a:endParaRPr lang="en-US" dirty="0" smtClean="0"/>
          </a:p>
          <a:p>
            <a:endParaRPr lang="en-US" dirty="0" smtClean="0"/>
          </a:p>
        </p:txBody>
      </p:sp>
    </p:spTree>
    <p:extLst>
      <p:ext uri="{BB962C8B-B14F-4D97-AF65-F5344CB8AC3E}">
        <p14:creationId xmlns:p14="http://schemas.microsoft.com/office/powerpoint/2010/main" val="489139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f/When the client has completed enrollment for the RWHAP, Benefit Managers maybe able to update a client registration to bill charges as a last resort payer to the RWHAP directly. This image illustrates one example of how that is done at the BCC. THis example takes a high level of communications with your faciilties billings and patient accounts department and requires staff to communicate directly with billings department and advocate for patient billings errors." title="Case Study: Annual Recertification Example"/>
          <p:cNvPicPr>
            <a:picLocks noChangeAspect="1"/>
          </p:cNvPicPr>
          <p:nvPr/>
        </p:nvPicPr>
        <p:blipFill rotWithShape="1">
          <a:blip r:embed="rId3"/>
          <a:srcRect r="52616" b="34751"/>
          <a:stretch/>
        </p:blipFill>
        <p:spPr>
          <a:xfrm>
            <a:off x="2153264" y="0"/>
            <a:ext cx="8052620" cy="6237447"/>
          </a:xfrm>
          <a:prstGeom prst="rect">
            <a:avLst/>
          </a:prstGeom>
        </p:spPr>
      </p:pic>
    </p:spTree>
    <p:extLst>
      <p:ext uri="{BB962C8B-B14F-4D97-AF65-F5344CB8AC3E}">
        <p14:creationId xmlns:p14="http://schemas.microsoft.com/office/powerpoint/2010/main" val="2661629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n image of a Microsoft Access Database built to track and monitior RWHAP enrollment and eligibility. Built into the database are also electronic applications for clients to sign and update demographics. The program is also netsworked with the RWHAP Care Coordination program to update RW State database for ADAP/HCCP. This tool requires an advancement level of database management and highly skilled Data Management Analyst to monitor, build, upgrade, install, and operate. " title="Case Study: Annual Recert Example Client Tracking Tool "/>
          <p:cNvPicPr>
            <a:picLocks noChangeAspect="1"/>
          </p:cNvPicPr>
          <p:nvPr/>
        </p:nvPicPr>
        <p:blipFill rotWithShape="1">
          <a:blip r:embed="rId3"/>
          <a:srcRect l="5007" t="4462" r="9889" b="24333"/>
          <a:stretch/>
        </p:blipFill>
        <p:spPr>
          <a:xfrm>
            <a:off x="-29099" y="1"/>
            <a:ext cx="12221099" cy="5884608"/>
          </a:xfrm>
          <a:prstGeom prst="rect">
            <a:avLst/>
          </a:prstGeom>
        </p:spPr>
      </p:pic>
    </p:spTree>
    <p:extLst>
      <p:ext uri="{BB962C8B-B14F-4D97-AF65-F5344CB8AC3E}">
        <p14:creationId xmlns:p14="http://schemas.microsoft.com/office/powerpoint/2010/main" val="1983547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75186"/>
          </a:xfrm>
          <a:solidFill>
            <a:schemeClr val="accent1">
              <a:lumMod val="75000"/>
            </a:schemeClr>
          </a:solidFill>
          <a:ln>
            <a:solidFill>
              <a:schemeClr val="bg1"/>
            </a:solidFill>
          </a:ln>
        </p:spPr>
        <p:txBody>
          <a:bodyPr>
            <a:noAutofit/>
          </a:bodyPr>
          <a:lstStyle/>
          <a:p>
            <a:r>
              <a:rPr lang="en-US" sz="3200" dirty="0" smtClean="0">
                <a:ln>
                  <a:solidFill>
                    <a:schemeClr val="bg1"/>
                  </a:solidFill>
                </a:ln>
                <a:solidFill>
                  <a:schemeClr val="bg1"/>
                </a:solidFill>
              </a:rPr>
              <a:t>Case Study 2: Patient Billings Example A</a:t>
            </a:r>
            <a:endParaRPr lang="en-US" sz="3200" dirty="0">
              <a:ln>
                <a:solidFill>
                  <a:schemeClr val="bg1"/>
                </a:solidFill>
              </a:ln>
              <a:solidFill>
                <a:schemeClr val="bg1"/>
              </a:solidFill>
            </a:endParaRPr>
          </a:p>
        </p:txBody>
      </p:sp>
      <p:pic>
        <p:nvPicPr>
          <p:cNvPr id="6" name="Picture 5" descr="At the Bluegrass Care Clinic, we have created a billings account to bill patient charges to the grant program directly as a last resort payer based on sliding fee scale. This bill illustrates patient diagnostic labortory bill from ID Clinic that has been billed to primary insurance and the RWHAP and the patient has zero patient responsibility. Client has private insurance and has met cap on charges for this date of service. " title="Patient Case Study Billings Example "/>
          <p:cNvPicPr>
            <a:picLocks noChangeAspect="1"/>
          </p:cNvPicPr>
          <p:nvPr/>
        </p:nvPicPr>
        <p:blipFill>
          <a:blip r:embed="rId3"/>
          <a:stretch>
            <a:fillRect/>
          </a:stretch>
        </p:blipFill>
        <p:spPr>
          <a:xfrm>
            <a:off x="3495368" y="575188"/>
            <a:ext cx="5500534" cy="6150078"/>
          </a:xfrm>
          <a:prstGeom prst="rect">
            <a:avLst/>
          </a:prstGeom>
          <a:ln>
            <a:solidFill>
              <a:schemeClr val="tx1"/>
            </a:solidFill>
          </a:ln>
        </p:spPr>
      </p:pic>
    </p:spTree>
    <p:extLst>
      <p:ext uri="{BB962C8B-B14F-4D97-AF65-F5344CB8AC3E}">
        <p14:creationId xmlns:p14="http://schemas.microsoft.com/office/powerpoint/2010/main" val="515507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0438"/>
          </a:xfrm>
          <a:solidFill>
            <a:schemeClr val="accent1">
              <a:lumMod val="75000"/>
            </a:schemeClr>
          </a:solidFill>
          <a:ln>
            <a:solidFill>
              <a:schemeClr val="bg1"/>
            </a:solidFill>
          </a:ln>
        </p:spPr>
        <p:txBody>
          <a:bodyPr>
            <a:noAutofit/>
          </a:bodyPr>
          <a:lstStyle/>
          <a:p>
            <a:r>
              <a:rPr lang="en-US" sz="3200" dirty="0" smtClean="0">
                <a:ln>
                  <a:solidFill>
                    <a:schemeClr val="bg1"/>
                  </a:solidFill>
                </a:ln>
                <a:solidFill>
                  <a:schemeClr val="bg1"/>
                </a:solidFill>
              </a:rPr>
              <a:t>Case Study 2: Patient Billings Example B </a:t>
            </a:r>
            <a:endParaRPr lang="en-US" sz="3200" dirty="0">
              <a:ln>
                <a:solidFill>
                  <a:schemeClr val="bg1"/>
                </a:solidFill>
              </a:ln>
              <a:solidFill>
                <a:schemeClr val="bg1"/>
              </a:solidFill>
            </a:endParaRPr>
          </a:p>
        </p:txBody>
      </p:sp>
      <p:pic>
        <p:nvPicPr>
          <p:cNvPr id="8" name="Picture 7" descr="At the Bluegrass Care Clinic, we have created a billings account to bill patient charges to the grant program directly as a last resort payer based on sliding fee scale. This bill illustrates patient physican charges of a client who has Federal Medicare, and Sliding Fee Scale Level 3, and has not met their cap. The bill show the adjustments and payments of the RWHAP and Federal Medicare, patient is responsible for 40% of charges which totals $13.37. This amount will be added to the clients annual Cap on Charges Tracking Sheet and copy given to patient of updated charges. " title="Patient Billings Example: Physician Charges"/>
          <p:cNvPicPr>
            <a:picLocks noChangeAspect="1"/>
          </p:cNvPicPr>
          <p:nvPr/>
        </p:nvPicPr>
        <p:blipFill>
          <a:blip r:embed="rId3"/>
          <a:stretch>
            <a:fillRect/>
          </a:stretch>
        </p:blipFill>
        <p:spPr>
          <a:xfrm>
            <a:off x="442452" y="560439"/>
            <a:ext cx="5058697" cy="5383161"/>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310165" y="560439"/>
            <a:ext cx="5471025" cy="5383161"/>
          </a:xfrm>
          <a:prstGeom prst="rect">
            <a:avLst/>
          </a:prstGeom>
          <a:ln>
            <a:solidFill>
              <a:schemeClr val="tx1"/>
            </a:solidFill>
          </a:ln>
        </p:spPr>
      </p:pic>
    </p:spTree>
    <p:extLst>
      <p:ext uri="{BB962C8B-B14F-4D97-AF65-F5344CB8AC3E}">
        <p14:creationId xmlns:p14="http://schemas.microsoft.com/office/powerpoint/2010/main" val="319393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42888" y="234397"/>
            <a:ext cx="11110912" cy="829193"/>
          </a:xfrm>
        </p:spPr>
        <p:txBody>
          <a:bodyPr rtlCol="0">
            <a:noAutofit/>
          </a:bodyPr>
          <a:lstStyle/>
          <a:p>
            <a:pPr>
              <a:defRPr/>
            </a:pPr>
            <a:r>
              <a:rPr lang="en-US" altLang="en-US" sz="4000" dirty="0"/>
              <a:t>Ryan White Eligibility</a:t>
            </a:r>
          </a:p>
        </p:txBody>
      </p:sp>
      <p:sp>
        <p:nvSpPr>
          <p:cNvPr id="2" name="Content Placeholder 1"/>
          <p:cNvSpPr>
            <a:spLocks noGrp="1"/>
          </p:cNvSpPr>
          <p:nvPr>
            <p:ph sz="half" idx="10"/>
          </p:nvPr>
        </p:nvSpPr>
        <p:spPr>
          <a:xfrm>
            <a:off x="300038" y="1196982"/>
            <a:ext cx="11053762" cy="4448443"/>
          </a:xfrm>
        </p:spPr>
        <p:txBody>
          <a:bodyPr/>
          <a:lstStyle/>
          <a:p>
            <a:r>
              <a:rPr lang="en-US" altLang="en-US" sz="3200" dirty="0">
                <a:ea typeface="Calibri" pitchFamily="34" charset="0"/>
                <a:cs typeface="Calibri" pitchFamily="34" charset="0"/>
              </a:rPr>
              <a:t>Ryan White legislation requires that individuals receiving Ryan White services must:</a:t>
            </a:r>
          </a:p>
          <a:p>
            <a:pPr lvl="1">
              <a:buFont typeface="Arial"/>
              <a:buChar char="•"/>
            </a:pPr>
            <a:r>
              <a:rPr lang="en-US" altLang="en-US" sz="3200" dirty="0">
                <a:ea typeface="Calibri" pitchFamily="34" charset="0"/>
                <a:cs typeface="Calibri" pitchFamily="34" charset="0"/>
              </a:rPr>
              <a:t>Have a diagnosis of HIV/AIDS and</a:t>
            </a:r>
          </a:p>
          <a:p>
            <a:pPr lvl="1">
              <a:buFont typeface="Arial"/>
              <a:buChar char="•"/>
            </a:pPr>
            <a:r>
              <a:rPr lang="en-US" altLang="en-US" sz="3200" dirty="0">
                <a:ea typeface="Calibri" pitchFamily="34" charset="0"/>
                <a:cs typeface="Calibri" pitchFamily="34" charset="0"/>
              </a:rPr>
              <a:t>Be low-income as defined by the recipient </a:t>
            </a:r>
          </a:p>
          <a:p>
            <a:pPr lvl="1">
              <a:buFont typeface="Arial"/>
              <a:buChar char="•"/>
            </a:pPr>
            <a:r>
              <a:rPr lang="en-US" altLang="en-US" sz="3200" dirty="0">
                <a:ea typeface="Calibri" pitchFamily="34" charset="0"/>
                <a:cs typeface="Calibri" pitchFamily="34" charset="0"/>
              </a:rPr>
              <a:t>Parts A &amp; B Planning Bodies/Consortia may define eligibility more precisely (specified income cap) but may not broaden the definition (PCN 13-02)</a:t>
            </a:r>
          </a:p>
          <a:p>
            <a:pPr lvl="1">
              <a:buFont typeface="Courier New" pitchFamily="49" charset="0"/>
              <a:buChar char="o"/>
            </a:pPr>
            <a:endParaRPr lang="en-US" altLang="en-US" dirty="0">
              <a:ea typeface="Calibri" pitchFamily="34" charset="0"/>
              <a:cs typeface="Calibri" pitchFamily="34" charset="0"/>
            </a:endParaRPr>
          </a:p>
          <a:p>
            <a:pPr marL="457200" lvl="1" indent="0">
              <a:buNone/>
            </a:pPr>
            <a:endParaRPr lang="en-US" altLang="en-US" sz="1600" dirty="0">
              <a:ea typeface="Calibri" pitchFamily="34" charset="0"/>
              <a:cs typeface="Calibri" pitchFamily="34" charset="0"/>
            </a:endParaRPr>
          </a:p>
          <a:p>
            <a:pPr marL="457200" lvl="1" indent="0">
              <a:buNone/>
            </a:pPr>
            <a:r>
              <a:rPr lang="en-US" altLang="en-US" sz="1600" dirty="0">
                <a:ea typeface="Calibri" pitchFamily="34" charset="0"/>
                <a:cs typeface="Calibri" pitchFamily="34" charset="0"/>
              </a:rPr>
              <a:t>HRSA/HAB Policy Clarification Notice 13-02</a:t>
            </a:r>
          </a:p>
          <a:p>
            <a:endParaRPr lang="en-US" dirty="0"/>
          </a:p>
        </p:txBody>
      </p:sp>
    </p:spTree>
    <p:extLst>
      <p:ext uri="{BB962C8B-B14F-4D97-AF65-F5344CB8AC3E}">
        <p14:creationId xmlns:p14="http://schemas.microsoft.com/office/powerpoint/2010/main" val="387004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9" y="0"/>
            <a:ext cx="12192000" cy="604684"/>
          </a:xfrm>
          <a:solidFill>
            <a:schemeClr val="accent1">
              <a:lumMod val="75000"/>
            </a:schemeClr>
          </a:solidFill>
        </p:spPr>
        <p:txBody>
          <a:bodyPr>
            <a:noAutofit/>
          </a:bodyPr>
          <a:lstStyle/>
          <a:p>
            <a:r>
              <a:rPr lang="en-US" sz="3200" dirty="0" smtClean="0">
                <a:ln>
                  <a:solidFill>
                    <a:schemeClr val="bg1"/>
                  </a:solidFill>
                </a:ln>
                <a:solidFill>
                  <a:schemeClr val="bg1"/>
                </a:solidFill>
              </a:rPr>
              <a:t>Case Study 2: Patient Billings Example C</a:t>
            </a:r>
            <a:endParaRPr lang="en-US" sz="3200" dirty="0">
              <a:ln>
                <a:solidFill>
                  <a:schemeClr val="bg1"/>
                </a:solidFill>
              </a:ln>
              <a:solidFill>
                <a:schemeClr val="bg1"/>
              </a:solidFill>
            </a:endParaRPr>
          </a:p>
        </p:txBody>
      </p:sp>
      <p:pic>
        <p:nvPicPr>
          <p:cNvPr id="5" name="Picture 4" descr="At the Bluegrass Care Clinic, we have created a billings account to bill patient charges to the grant program directly as a last resort payer based on sliding fee scale. This bill illustrates patient who is not eligle for private insurance, Medicaid, Medicare, or Federal Health Insurance Marketplace. Client is zero income, one person household, and enrolled on facilities financial assistance program and after its adjustment client owes a $10 copay for this date of service. This $10 charge will be billed to the RWHAP and adjusted to zero balance and the cleint will have $0 patient responsibility. " title="Patient Billings Example: No Insuranc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97" y="604684"/>
            <a:ext cx="5296154" cy="5353664"/>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979" y="604684"/>
            <a:ext cx="5296154" cy="5353664"/>
          </a:xfrm>
          <a:prstGeom prst="rect">
            <a:avLst/>
          </a:prstGeom>
          <a:ln>
            <a:solidFill>
              <a:schemeClr val="tx1"/>
            </a:solidFill>
          </a:ln>
        </p:spPr>
      </p:pic>
    </p:spTree>
    <p:extLst>
      <p:ext uri="{BB962C8B-B14F-4D97-AF65-F5344CB8AC3E}">
        <p14:creationId xmlns:p14="http://schemas.microsoft.com/office/powerpoint/2010/main" val="4026436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2"/>
          </a:solidFill>
        </p:spPr>
        <p:txBody>
          <a:bodyPr>
            <a:normAutofit/>
          </a:bodyPr>
          <a:lstStyle/>
          <a:p>
            <a:pPr algn="ctr"/>
            <a:r>
              <a:rPr lang="en-US" sz="4400" dirty="0" smtClean="0">
                <a:solidFill>
                  <a:schemeClr val="bg1"/>
                </a:solidFill>
              </a:rPr>
              <a:t>Case Study 4: Report A Change </a:t>
            </a:r>
            <a:endParaRPr lang="en-US" sz="4400" dirty="0">
              <a:solidFill>
                <a:schemeClr val="bg1"/>
              </a:solidFill>
            </a:endParaRPr>
          </a:p>
        </p:txBody>
      </p:sp>
      <p:sp>
        <p:nvSpPr>
          <p:cNvPr id="3" name="TextBox 2"/>
          <p:cNvSpPr txBox="1"/>
          <p:nvPr/>
        </p:nvSpPr>
        <p:spPr>
          <a:xfrm>
            <a:off x="0" y="857250"/>
            <a:ext cx="12192000"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Person Living With HIV, in clinic today for primary HIV medical appointment</a:t>
            </a:r>
          </a:p>
          <a:p>
            <a:pPr marL="285750" indent="-285750">
              <a:buFont typeface="Wingdings" panose="05000000000000000000" pitchFamily="2" charset="2"/>
              <a:buChar char="Ø"/>
            </a:pPr>
            <a:r>
              <a:rPr lang="en-US" dirty="0" smtClean="0"/>
              <a:t>Client reports just lost job yesterday and has no income at this time, and will lose employer based insurance at the end of this pay period</a:t>
            </a:r>
          </a:p>
          <a:p>
            <a:pPr marL="285750" indent="-285750">
              <a:buFont typeface="Wingdings" panose="05000000000000000000" pitchFamily="2" charset="2"/>
              <a:buChar char="Ø"/>
            </a:pPr>
            <a:r>
              <a:rPr lang="en-US" dirty="0" smtClean="0"/>
              <a:t>Previous Annual Gross Income: $14,340  Current Income: $0.00  Household Size: 1</a:t>
            </a:r>
          </a:p>
          <a:p>
            <a:pPr marL="285750" indent="-285750">
              <a:buFont typeface="Wingdings" panose="05000000000000000000" pitchFamily="2" charset="2"/>
              <a:buChar char="Ø"/>
            </a:pPr>
            <a:r>
              <a:rPr lang="en-US" dirty="0"/>
              <a:t>C</a:t>
            </a:r>
            <a:r>
              <a:rPr lang="en-US" dirty="0" smtClean="0"/>
              <a:t>lient not due for annual </a:t>
            </a:r>
            <a:r>
              <a:rPr lang="en-US" dirty="0" err="1" smtClean="0"/>
              <a:t>recert</a:t>
            </a:r>
            <a:r>
              <a:rPr lang="en-US" dirty="0" smtClean="0"/>
              <a:t> or 6-month attestation, Benefit Manager will complete RWHAP Report a Change form and have client complete no income statement</a:t>
            </a:r>
          </a:p>
          <a:p>
            <a:pPr marL="285750" indent="-285750">
              <a:buFont typeface="Wingdings" panose="05000000000000000000" pitchFamily="2" charset="2"/>
              <a:buChar char="Ø"/>
            </a:pPr>
            <a:r>
              <a:rPr lang="en-US" dirty="0" smtClean="0"/>
              <a:t>After clinical visit Benefit Manager will assist client to complete Medicaid enrollment application that will be effective the first day of the month and a secondary payer until clients employer insurance is cancelled.</a:t>
            </a:r>
          </a:p>
          <a:p>
            <a:pPr marL="285750" indent="-285750">
              <a:buFont typeface="Wingdings" panose="05000000000000000000" pitchFamily="2" charset="2"/>
              <a:buChar char="Ø"/>
            </a:pPr>
            <a:r>
              <a:rPr lang="en-US" dirty="0" smtClean="0"/>
              <a:t>Benefit manager will educate patient on new RWHAP enrollment, Medicaid Insurance, and have client meet with Medical Case Manager to address other support services and barriers to care due to job loss</a:t>
            </a:r>
          </a:p>
          <a:p>
            <a:pPr marL="285750" indent="-285750">
              <a:buFont typeface="Wingdings" panose="05000000000000000000" pitchFamily="2" charset="2"/>
              <a:buChar char="Ø"/>
            </a:pPr>
            <a:r>
              <a:rPr lang="en-US" dirty="0"/>
              <a:t>Client given new Enrollment Verification letter with updated </a:t>
            </a:r>
            <a:r>
              <a:rPr lang="en-US" dirty="0" smtClean="0"/>
              <a:t>enrollment starting day of job loss, </a:t>
            </a:r>
            <a:r>
              <a:rPr lang="en-US" dirty="0"/>
              <a:t>cap on charges, and sliding fee scale.</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838468514"/>
              </p:ext>
            </p:extLst>
          </p:nvPr>
        </p:nvGraphicFramePr>
        <p:xfrm>
          <a:off x="-190118" y="4250724"/>
          <a:ext cx="12848026" cy="1605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253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2"/>
          </a:solidFill>
        </p:spPr>
        <p:txBody>
          <a:bodyPr>
            <a:normAutofit/>
          </a:bodyPr>
          <a:lstStyle/>
          <a:p>
            <a:pPr algn="ctr"/>
            <a:r>
              <a:rPr lang="en-US" sz="4400" dirty="0" smtClean="0">
                <a:solidFill>
                  <a:schemeClr val="bg1"/>
                </a:solidFill>
              </a:rPr>
              <a:t>Case Study 5: No Insurance </a:t>
            </a:r>
            <a:endParaRPr lang="en-US" sz="4400" dirty="0">
              <a:solidFill>
                <a:schemeClr val="bg1"/>
              </a:solidFill>
            </a:endParaRPr>
          </a:p>
        </p:txBody>
      </p:sp>
      <p:sp>
        <p:nvSpPr>
          <p:cNvPr id="3" name="TextBox 2"/>
          <p:cNvSpPr txBox="1"/>
          <p:nvPr/>
        </p:nvSpPr>
        <p:spPr>
          <a:xfrm>
            <a:off x="0" y="857250"/>
            <a:ext cx="12192000"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Person Living With HIV</a:t>
            </a:r>
          </a:p>
          <a:p>
            <a:pPr marL="285750" indent="-285750">
              <a:buFont typeface="Wingdings" panose="05000000000000000000" pitchFamily="2" charset="2"/>
              <a:buChar char="Ø"/>
            </a:pPr>
            <a:r>
              <a:rPr lang="en-US" dirty="0" smtClean="0"/>
              <a:t>In clinic today as walk-in to report change loss of insurance </a:t>
            </a:r>
          </a:p>
          <a:p>
            <a:pPr marL="285750" indent="-285750">
              <a:buFont typeface="Wingdings" panose="05000000000000000000" pitchFamily="2" charset="2"/>
              <a:buChar char="Ø"/>
            </a:pPr>
            <a:r>
              <a:rPr lang="en-US" dirty="0" smtClean="0"/>
              <a:t>Client not US. Citizen or Permanent Resident, and not eligible for state Medicaid health plan</a:t>
            </a:r>
          </a:p>
          <a:p>
            <a:pPr marL="285750" indent="-285750">
              <a:buFont typeface="Wingdings" panose="05000000000000000000" pitchFamily="2" charset="2"/>
              <a:buChar char="Ø"/>
            </a:pPr>
            <a:r>
              <a:rPr lang="en-US" dirty="0" smtClean="0"/>
              <a:t>Previous Annual Gross Income: </a:t>
            </a:r>
            <a:r>
              <a:rPr lang="en-US" dirty="0" smtClean="0"/>
              <a:t>$</a:t>
            </a:r>
            <a:r>
              <a:rPr lang="en-US" dirty="0" smtClean="0"/>
              <a:t>0.00</a:t>
            </a:r>
            <a:r>
              <a:rPr lang="en-US" dirty="0" smtClean="0"/>
              <a:t>  </a:t>
            </a:r>
            <a:r>
              <a:rPr lang="en-US" dirty="0" smtClean="0"/>
              <a:t>Current Income: </a:t>
            </a:r>
            <a:r>
              <a:rPr lang="en-US" dirty="0" smtClean="0"/>
              <a:t>$</a:t>
            </a:r>
            <a:r>
              <a:rPr lang="en-US" dirty="0" smtClean="0"/>
              <a:t>19,980</a:t>
            </a:r>
            <a:r>
              <a:rPr lang="en-US" dirty="0" smtClean="0"/>
              <a:t>   </a:t>
            </a:r>
            <a:r>
              <a:rPr lang="en-US" dirty="0" smtClean="0"/>
              <a:t>Household Size: 1</a:t>
            </a:r>
          </a:p>
          <a:p>
            <a:pPr marL="285750" indent="-285750">
              <a:buFont typeface="Wingdings" panose="05000000000000000000" pitchFamily="2" charset="2"/>
              <a:buChar char="Ø"/>
            </a:pPr>
            <a:r>
              <a:rPr lang="en-US" dirty="0" smtClean="0"/>
              <a:t>At this time, client not due for annual </a:t>
            </a:r>
            <a:r>
              <a:rPr lang="en-US" dirty="0" err="1" smtClean="0"/>
              <a:t>recert</a:t>
            </a:r>
            <a:r>
              <a:rPr lang="en-US" dirty="0" smtClean="0"/>
              <a:t> or 6-month Attestation, therefore Benefit Manager will complete RWHAP Report a Change form and have client submit proof of income change</a:t>
            </a:r>
          </a:p>
          <a:p>
            <a:pPr marL="285750" indent="-285750">
              <a:buFont typeface="Wingdings" panose="05000000000000000000" pitchFamily="2" charset="2"/>
              <a:buChar char="Ø"/>
            </a:pPr>
            <a:r>
              <a:rPr lang="en-US" dirty="0" smtClean="0"/>
              <a:t>Benefit Manager will have client meet with walk-in Medical Case Manager to refer client to Insurance agent to enroll on a Federal Health Insurance Marketplace plan, and follow-up with clients enrollment and payment for insurance premium through RWHAP-HCCP </a:t>
            </a:r>
          </a:p>
          <a:p>
            <a:pPr marL="285750" indent="-285750">
              <a:buFont typeface="Wingdings" panose="05000000000000000000" pitchFamily="2" charset="2"/>
              <a:buChar char="Ø"/>
            </a:pPr>
            <a:r>
              <a:rPr lang="en-US" dirty="0" smtClean="0"/>
              <a:t>Benefit manager will educate patient on new RWHAP enrollment and client is given </a:t>
            </a:r>
            <a:r>
              <a:rPr lang="en-US" dirty="0"/>
              <a:t>new Enrollment Verification </a:t>
            </a:r>
            <a:r>
              <a:rPr lang="en-US" dirty="0" smtClean="0"/>
              <a:t>Letter </a:t>
            </a:r>
            <a:r>
              <a:rPr lang="en-US" dirty="0"/>
              <a:t>with updated </a:t>
            </a:r>
            <a:r>
              <a:rPr lang="en-US" dirty="0" smtClean="0"/>
              <a:t>enrollment starting day of income change, </a:t>
            </a:r>
            <a:r>
              <a:rPr lang="en-US" dirty="0"/>
              <a:t>cap on charges, and sliding fee scale.</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833495613"/>
              </p:ext>
            </p:extLst>
          </p:nvPr>
        </p:nvGraphicFramePr>
        <p:xfrm>
          <a:off x="-359935" y="4300151"/>
          <a:ext cx="12848026" cy="159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614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49"/>
          </a:xfrm>
          <a:solidFill>
            <a:schemeClr val="accent2"/>
          </a:solidFill>
        </p:spPr>
        <p:txBody>
          <a:bodyPr>
            <a:normAutofit/>
          </a:bodyPr>
          <a:lstStyle/>
          <a:p>
            <a:pPr algn="ctr"/>
            <a:r>
              <a:rPr lang="en-US" sz="4400" dirty="0" smtClean="0">
                <a:solidFill>
                  <a:schemeClr val="bg1"/>
                </a:solidFill>
              </a:rPr>
              <a:t>Case Study 6: Declination of RWHAP Enrollment</a:t>
            </a:r>
            <a:endParaRPr lang="en-US" sz="4400" dirty="0">
              <a:solidFill>
                <a:schemeClr val="bg1"/>
              </a:solidFill>
            </a:endParaRPr>
          </a:p>
        </p:txBody>
      </p:sp>
      <p:graphicFrame>
        <p:nvGraphicFramePr>
          <p:cNvPr id="6" name="Content Placeholder 5"/>
          <p:cNvGraphicFramePr>
            <a:graphicFrameLocks noGrp="1"/>
          </p:cNvGraphicFramePr>
          <p:nvPr>
            <p:ph sz="half" idx="10"/>
            <p:extLst>
              <p:ext uri="{D42A27DB-BD31-4B8C-83A1-F6EECF244321}">
                <p14:modId xmlns:p14="http://schemas.microsoft.com/office/powerpoint/2010/main" val="3173671217"/>
              </p:ext>
            </p:extLst>
          </p:nvPr>
        </p:nvGraphicFramePr>
        <p:xfrm>
          <a:off x="-741404" y="4139513"/>
          <a:ext cx="13271156" cy="1779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864624"/>
            <a:ext cx="10730431"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Person Living With HIV</a:t>
            </a:r>
          </a:p>
          <a:p>
            <a:pPr marL="285750" indent="-285750">
              <a:buFont typeface="Wingdings" panose="05000000000000000000" pitchFamily="2" charset="2"/>
              <a:buChar char="Ø"/>
            </a:pPr>
            <a:r>
              <a:rPr lang="en-US" dirty="0" smtClean="0"/>
              <a:t>In clinic today for Primary HIV medical appointment</a:t>
            </a:r>
          </a:p>
          <a:p>
            <a:pPr marL="285750" indent="-285750">
              <a:buFont typeface="Wingdings" panose="05000000000000000000" pitchFamily="2" charset="2"/>
              <a:buChar char="Ø"/>
            </a:pPr>
            <a:r>
              <a:rPr lang="en-US" dirty="0" smtClean="0"/>
              <a:t>Client reports he has new job and doesn’t feel he needs RWHAP services anymore</a:t>
            </a:r>
          </a:p>
          <a:p>
            <a:pPr marL="285750" indent="-285750">
              <a:buFont typeface="Wingdings" panose="05000000000000000000" pitchFamily="2" charset="2"/>
              <a:buChar char="Ø"/>
            </a:pPr>
            <a:r>
              <a:rPr lang="en-US" dirty="0" smtClean="0"/>
              <a:t>Client is over income for ADAP and HCCP </a:t>
            </a:r>
          </a:p>
          <a:p>
            <a:pPr marL="285750" indent="-285750">
              <a:buFont typeface="Wingdings" panose="05000000000000000000" pitchFamily="2" charset="2"/>
              <a:buChar char="Ø"/>
            </a:pPr>
            <a:r>
              <a:rPr lang="en-US" dirty="0" smtClean="0"/>
              <a:t>Annual Gross Income: $148,000</a:t>
            </a:r>
            <a:r>
              <a:rPr lang="en-US" dirty="0"/>
              <a:t> </a:t>
            </a:r>
            <a:r>
              <a:rPr lang="en-US" dirty="0" smtClean="0"/>
              <a:t>  Household Size: 1</a:t>
            </a:r>
          </a:p>
          <a:p>
            <a:pPr marL="285750" indent="-285750">
              <a:buFont typeface="Wingdings" panose="05000000000000000000" pitchFamily="2" charset="2"/>
              <a:buChar char="Ø"/>
            </a:pPr>
            <a:r>
              <a:rPr lang="en-US" dirty="0" smtClean="0"/>
              <a:t>Eligible but not enrolled, Client agreed to sign declination of RWHAP enrollment, client continues to receive ID specialist care but understands they will be 100% responsible for any services after insurance</a:t>
            </a:r>
          </a:p>
          <a:p>
            <a:pPr marL="285750" indent="-285750">
              <a:buFont typeface="Wingdings" panose="05000000000000000000" pitchFamily="2" charset="2"/>
              <a:buChar char="Ø"/>
            </a:pPr>
            <a:r>
              <a:rPr lang="en-US" dirty="0" smtClean="0"/>
              <a:t>Benefit manager updates clients enrollment and revisits enrollment and eligibility with the client annually or in the event of changes to see if client would like to enroll at another time.</a:t>
            </a:r>
            <a:endParaRPr lang="en-US" dirty="0"/>
          </a:p>
          <a:p>
            <a:pPr marL="285750" indent="-285750">
              <a:buFont typeface="Wingdings" panose="05000000000000000000" pitchFamily="2" charset="2"/>
              <a:buChar char="Ø"/>
            </a:pPr>
            <a:r>
              <a:rPr lang="en-US" dirty="0"/>
              <a:t>Client is counseled on how to receive co-pay assistance for medications through pharmaceutical companies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1562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Patient Education Tools</a:t>
            </a:r>
            <a:endParaRPr lang="en-US" dirty="0"/>
          </a:p>
        </p:txBody>
      </p:sp>
      <p:sp>
        <p:nvSpPr>
          <p:cNvPr id="3" name="Content Placeholder 2"/>
          <p:cNvSpPr>
            <a:spLocks noGrp="1"/>
          </p:cNvSpPr>
          <p:nvPr>
            <p:ph sz="half" idx="10"/>
          </p:nvPr>
        </p:nvSpPr>
        <p:spPr/>
        <p:txBody>
          <a:bodyPr>
            <a:normAutofit/>
          </a:bodyPr>
          <a:lstStyle/>
          <a:p>
            <a:r>
              <a:rPr lang="en-US" altLang="en-US" sz="3600" dirty="0"/>
              <a:t>After-Enrollment Letter to identify the patient’s:</a:t>
            </a:r>
          </a:p>
          <a:p>
            <a:pPr lvl="1"/>
            <a:r>
              <a:rPr lang="en-US" altLang="en-US" sz="3200" dirty="0"/>
              <a:t>Placement of the program’s schedule of charges</a:t>
            </a:r>
          </a:p>
          <a:p>
            <a:pPr lvl="1"/>
            <a:r>
              <a:rPr lang="en-US" altLang="en-US" sz="3200" dirty="0"/>
              <a:t>Cap on out of pocket charges</a:t>
            </a:r>
          </a:p>
          <a:p>
            <a:pPr lvl="1"/>
            <a:r>
              <a:rPr lang="en-US" altLang="en-US" sz="3200" dirty="0"/>
              <a:t>Type of bills/charges that apply to the cap on charges</a:t>
            </a:r>
          </a:p>
          <a:p>
            <a:pPr lvl="1"/>
            <a:r>
              <a:rPr lang="en-US" altLang="en-US" sz="3200" dirty="0"/>
              <a:t>6-month recertification date (required information)</a:t>
            </a:r>
          </a:p>
          <a:p>
            <a:pPr lvl="1"/>
            <a:r>
              <a:rPr lang="en-US" altLang="en-US" sz="3200" dirty="0"/>
              <a:t>Annual enrollment date (required Information)</a:t>
            </a:r>
          </a:p>
          <a:p>
            <a:endParaRPr lang="en-US" sz="3200" dirty="0"/>
          </a:p>
        </p:txBody>
      </p:sp>
    </p:spTree>
    <p:extLst>
      <p:ext uri="{BB962C8B-B14F-4D97-AF65-F5344CB8AC3E}">
        <p14:creationId xmlns:p14="http://schemas.microsoft.com/office/powerpoint/2010/main" val="6152929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9193"/>
          </a:xfrm>
        </p:spPr>
        <p:txBody>
          <a:bodyPr>
            <a:normAutofit/>
          </a:bodyPr>
          <a:lstStyle/>
          <a:p>
            <a:pPr algn="ctr"/>
            <a:r>
              <a:rPr lang="en-US" sz="4000" dirty="0" smtClean="0"/>
              <a:t>Patient Education Tool: Enrollment Verification Sheet </a:t>
            </a:r>
            <a:endParaRPr lang="en-US" sz="4000" dirty="0"/>
          </a:p>
        </p:txBody>
      </p:sp>
      <p:pic>
        <p:nvPicPr>
          <p:cNvPr id="3" name="Picture 2" descr="An Example of a form to give patient if/when they have completed their RWHAP enrollment and/or confirm report of and changes that affect enrollment in RWHAP. The Microsoft Word built form includes clients dates of enrollment, Schedule of charges/Sliding Fee Scale, Out of Pocket Responsibility/Cap On Charges,  and staff Benefit Manager Contact information if the client has questions or recieved a bill in error. " title="Patient Education Tool: Enrollment Verification Sheet "/>
          <p:cNvPicPr>
            <a:picLocks noChangeAspect="1"/>
          </p:cNvPicPr>
          <p:nvPr/>
        </p:nvPicPr>
        <p:blipFill>
          <a:blip r:embed="rId2"/>
          <a:stretch>
            <a:fillRect/>
          </a:stretch>
        </p:blipFill>
        <p:spPr>
          <a:xfrm>
            <a:off x="2740206" y="667265"/>
            <a:ext cx="6469697" cy="6089402"/>
          </a:xfrm>
          <a:prstGeom prst="rect">
            <a:avLst/>
          </a:prstGeom>
          <a:solidFill>
            <a:schemeClr val="accent1">
              <a:tint val="40000"/>
            </a:schemeClr>
          </a:solidFill>
          <a:ln>
            <a:solidFill>
              <a:schemeClr val="tx1"/>
            </a:solidFill>
          </a:ln>
          <a:effectLst>
            <a:outerShdw blurRad="50800" dist="50800" dir="5400000" algn="ctr" rotWithShape="0">
              <a:srgbClr val="000000">
                <a:alpha val="0"/>
              </a:srgbClr>
            </a:outerShdw>
            <a:softEdge rad="0"/>
          </a:effectLst>
        </p:spPr>
      </p:pic>
    </p:spTree>
    <p:extLst>
      <p:ext uri="{BB962C8B-B14F-4D97-AF65-F5344CB8AC3E}">
        <p14:creationId xmlns:p14="http://schemas.microsoft.com/office/powerpoint/2010/main" val="3953309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64181" cy="829193"/>
          </a:xfrm>
        </p:spPr>
        <p:txBody>
          <a:bodyPr>
            <a:normAutofit/>
          </a:bodyPr>
          <a:lstStyle/>
          <a:p>
            <a:pPr algn="ctr"/>
            <a:r>
              <a:rPr lang="en-US" sz="3600" dirty="0" smtClean="0"/>
              <a:t>Patient Education Tool: Excel Cap on Charges Tracking Sheet</a:t>
            </a:r>
            <a:endParaRPr lang="en-US" sz="3600" dirty="0"/>
          </a:p>
        </p:txBody>
      </p:sp>
      <p:pic>
        <p:nvPicPr>
          <p:cNvPr id="6" name="Content Placeholder 5" descr="Microsoft Excel Spreadsheet that maps our how to track and educate patient for Cap On Charges. Includes all demographic information of client, enrollment effective and expiration dates, sliding fee scale, assigned cap on charges, date when cap is me, what items can go towards a clients cap, progress towards cap, amount needed to reach cap, and brief description of the charge to be added towards cliens cap ( Date of services, provider, facility, type of service, and amount of patient responsibility)" title="Patient Education Tool: Excel Cap on Charges Tracking Sheet"/>
          <p:cNvPicPr>
            <a:picLocks noGrp="1" noChangeAspect="1"/>
          </p:cNvPicPr>
          <p:nvPr>
            <p:ph sz="half" idx="10"/>
          </p:nvPr>
        </p:nvPicPr>
        <p:blipFill>
          <a:blip r:embed="rId2"/>
          <a:stretch>
            <a:fillRect/>
          </a:stretch>
        </p:blipFill>
        <p:spPr>
          <a:xfrm>
            <a:off x="2834340" y="726974"/>
            <a:ext cx="6662200" cy="5978626"/>
          </a:xfrm>
          <a:prstGeom prst="rect">
            <a:avLst/>
          </a:prstGeom>
        </p:spPr>
        <p:style>
          <a:lnRef idx="0">
            <a:scrgbClr r="0" g="0" b="0"/>
          </a:lnRef>
          <a:fillRef idx="1002">
            <a:schemeClr val="lt1"/>
          </a:fillRef>
          <a:effectRef idx="0">
            <a:scrgbClr r="0" g="0" b="0"/>
          </a:effectRef>
          <a:fontRef idx="major"/>
        </p:style>
      </p:pic>
    </p:spTree>
    <p:extLst>
      <p:ext uri="{BB962C8B-B14F-4D97-AF65-F5344CB8AC3E}">
        <p14:creationId xmlns:p14="http://schemas.microsoft.com/office/powerpoint/2010/main" val="1632468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9193"/>
          </a:xfrm>
        </p:spPr>
        <p:txBody>
          <a:bodyPr>
            <a:normAutofit/>
          </a:bodyPr>
          <a:lstStyle/>
          <a:p>
            <a:pPr algn="ctr"/>
            <a:r>
              <a:rPr lang="en-US" sz="4400" dirty="0" smtClean="0"/>
              <a:t>Staff/Patient Tool: 6-month Attestation Form</a:t>
            </a:r>
            <a:endParaRPr lang="en-US" sz="4400" dirty="0"/>
          </a:p>
        </p:txBody>
      </p:sp>
      <p:pic>
        <p:nvPicPr>
          <p:cNvPr id="4" name="Picture 3" descr="Microsoft Word Form to be used to complete required 6-month Attestation enrollment. The form is a clients statment that reports any changes to their health insurance, income, household size, residency, or not changes at all to report. The form is signed and dated by the client and stored for enrollment record, and tracked to be sure completed within 6-months of the clients birth month." title="Staff/Patient Tool: 6-month Attestation Form"/>
          <p:cNvPicPr>
            <a:picLocks noChangeAspect="1"/>
          </p:cNvPicPr>
          <p:nvPr/>
        </p:nvPicPr>
        <p:blipFill>
          <a:blip r:embed="rId2"/>
          <a:stretch>
            <a:fillRect/>
          </a:stretch>
        </p:blipFill>
        <p:spPr>
          <a:xfrm>
            <a:off x="2881374" y="832476"/>
            <a:ext cx="7132011" cy="5730556"/>
          </a:xfrm>
          <a:prstGeom prst="rect">
            <a:avLst/>
          </a:prstGeom>
          <a:ln>
            <a:solidFill>
              <a:schemeClr val="tx1"/>
            </a:solidFill>
          </a:ln>
        </p:spPr>
      </p:pic>
    </p:spTree>
    <p:extLst>
      <p:ext uri="{BB962C8B-B14F-4D97-AF65-F5344CB8AC3E}">
        <p14:creationId xmlns:p14="http://schemas.microsoft.com/office/powerpoint/2010/main" val="304885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0" y="0"/>
            <a:ext cx="12192000" cy="829193"/>
          </a:xfrm>
        </p:spPr>
        <p:txBody>
          <a:bodyPr>
            <a:normAutofit/>
          </a:bodyPr>
          <a:lstStyle/>
          <a:p>
            <a:pPr algn="ctr"/>
            <a:r>
              <a:rPr lang="en-US" sz="4400" dirty="0" smtClean="0"/>
              <a:t>Patient Tool: Report A Change Form</a:t>
            </a:r>
            <a:endParaRPr lang="en-US" sz="4400" dirty="0"/>
          </a:p>
        </p:txBody>
      </p:sp>
      <p:pic>
        <p:nvPicPr>
          <p:cNvPr id="4" name="Picture 3" descr="PDF file for program use if a client does need to report a change in residency, income, medical insurance, or household size that falls outside of the months of the clients 6-month attestation or annual recert. " title="Patient Tool: Report A Change Form"/>
          <p:cNvPicPr>
            <a:picLocks noChangeAspect="1"/>
          </p:cNvPicPr>
          <p:nvPr/>
        </p:nvPicPr>
        <p:blipFill>
          <a:blip r:embed="rId2"/>
          <a:stretch>
            <a:fillRect/>
          </a:stretch>
        </p:blipFill>
        <p:spPr>
          <a:xfrm>
            <a:off x="3613355" y="707923"/>
            <a:ext cx="4664035" cy="5973756"/>
          </a:xfrm>
          <a:prstGeom prst="rect">
            <a:avLst/>
          </a:prstGeom>
          <a:ln>
            <a:solidFill>
              <a:schemeClr val="tx1"/>
            </a:solidFill>
          </a:ln>
        </p:spPr>
      </p:pic>
    </p:spTree>
    <p:extLst>
      <p:ext uri="{BB962C8B-B14F-4D97-AF65-F5344CB8AC3E}">
        <p14:creationId xmlns:p14="http://schemas.microsoft.com/office/powerpoint/2010/main" val="3328108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5480603"/>
          </a:xfrm>
        </p:spPr>
        <p:txBody>
          <a:bodyPr>
            <a:normAutofit/>
          </a:bodyPr>
          <a:lstStyle/>
          <a:p>
            <a:pPr algn="ctr"/>
            <a:r>
              <a:rPr lang="en-US" dirty="0" smtClean="0"/>
              <a:t>Other Helpful RWHAP Enrollment Tools and Tracking Systems</a:t>
            </a:r>
            <a:endParaRPr lang="en-US" dirty="0"/>
          </a:p>
        </p:txBody>
      </p:sp>
    </p:spTree>
    <p:extLst>
      <p:ext uri="{BB962C8B-B14F-4D97-AF65-F5344CB8AC3E}">
        <p14:creationId xmlns:p14="http://schemas.microsoft.com/office/powerpoint/2010/main" val="3486489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7181" y="234397"/>
            <a:ext cx="11046619" cy="829193"/>
          </a:xfrm>
        </p:spPr>
        <p:txBody>
          <a:bodyPr rtlCol="0">
            <a:noAutofit/>
          </a:bodyPr>
          <a:lstStyle/>
          <a:p>
            <a:pPr>
              <a:defRPr/>
            </a:pPr>
            <a:r>
              <a:rPr lang="en-US" altLang="en-US" sz="4000" dirty="0"/>
              <a:t>  Enrollment &amp; </a:t>
            </a:r>
            <a:r>
              <a:rPr lang="en-US" altLang="en-US" sz="4000" dirty="0" smtClean="0"/>
              <a:t>Eligibility</a:t>
            </a:r>
            <a:endParaRPr lang="en-US" altLang="en-US" sz="4000" dirty="0"/>
          </a:p>
        </p:txBody>
      </p:sp>
      <p:sp>
        <p:nvSpPr>
          <p:cNvPr id="2" name="Content Placeholder 1"/>
          <p:cNvSpPr>
            <a:spLocks noGrp="1"/>
          </p:cNvSpPr>
          <p:nvPr>
            <p:ph sz="half" idx="10"/>
          </p:nvPr>
        </p:nvSpPr>
        <p:spPr>
          <a:xfrm>
            <a:off x="207169" y="1196982"/>
            <a:ext cx="11651456" cy="4448443"/>
          </a:xfrm>
        </p:spPr>
        <p:txBody>
          <a:bodyPr>
            <a:noAutofit/>
          </a:bodyPr>
          <a:lstStyle/>
          <a:p>
            <a:pPr marL="457200" indent="-457200">
              <a:buFont typeface="Arial" panose="020B0604020202020204" pitchFamily="34" charset="0"/>
              <a:buChar char="•"/>
            </a:pPr>
            <a:r>
              <a:rPr lang="en-US" dirty="0"/>
              <a:t>HRSA expects clients’ eligibility be assessed during the initial eligibility determination and recertified at least every six </a:t>
            </a:r>
            <a:r>
              <a:rPr lang="en-US" dirty="0" smtClean="0"/>
              <a:t>months</a:t>
            </a:r>
          </a:p>
          <a:p>
            <a:pPr marL="457200" indent="-457200">
              <a:buFont typeface="Arial" panose="020B0604020202020204" pitchFamily="34" charset="0"/>
              <a:buChar char="•"/>
            </a:pPr>
            <a:r>
              <a:rPr lang="en-US" dirty="0" smtClean="0"/>
              <a:t>At </a:t>
            </a:r>
            <a:r>
              <a:rPr lang="en-US" dirty="0"/>
              <a:t>least once a year </a:t>
            </a:r>
            <a:r>
              <a:rPr lang="en-US" dirty="0" smtClean="0"/>
              <a:t>(12-month </a:t>
            </a:r>
            <a:r>
              <a:rPr lang="en-US" dirty="0"/>
              <a:t>period or calendar year), the recertification procedures should include the collection of more in-depth information, similar to that collected at the initial eligibility determination. </a:t>
            </a:r>
            <a:endParaRPr lang="en-US" dirty="0" smtClean="0"/>
          </a:p>
          <a:p>
            <a:pPr marL="457200" indent="-457200">
              <a:buFont typeface="Arial" panose="020B0604020202020204" pitchFamily="34" charset="0"/>
              <a:buChar char="•"/>
            </a:pPr>
            <a:r>
              <a:rPr lang="en-US" dirty="0" smtClean="0"/>
              <a:t>Recipients </a:t>
            </a:r>
            <a:r>
              <a:rPr lang="en-US" dirty="0"/>
              <a:t>and </a:t>
            </a:r>
            <a:r>
              <a:rPr lang="en-US" dirty="0" err="1"/>
              <a:t>subrecipients</a:t>
            </a:r>
            <a:r>
              <a:rPr lang="en-US" dirty="0"/>
              <a:t> are required to vigorously pursue and rigorously document enrollment into, and subsequent reimbursement from, health care coverage for which their clients may be eligible (e.g., Medicaid, Medicare, Children's Health Insurance Program (CHIP), state-funded HIV/AIDS programs, employer-sponsored health insurance coverage, health plans offered through, other private health insurance) to extend finite RWHAP grant resources to uninsured and underinsured, low income PLWH. </a:t>
            </a:r>
            <a:endParaRPr lang="en-US" altLang="en-US" dirty="0">
              <a:ea typeface="Calibri" pitchFamily="34" charset="0"/>
              <a:cs typeface="Calibri" pitchFamily="34" charset="0"/>
            </a:endParaRPr>
          </a:p>
        </p:txBody>
      </p:sp>
      <p:sp>
        <p:nvSpPr>
          <p:cNvPr id="5" name="TextBox 4"/>
          <p:cNvSpPr txBox="1"/>
          <p:nvPr/>
        </p:nvSpPr>
        <p:spPr>
          <a:xfrm>
            <a:off x="3315694" y="6146359"/>
            <a:ext cx="5042278" cy="369332"/>
          </a:xfrm>
          <a:prstGeom prst="rect">
            <a:avLst/>
          </a:prstGeom>
          <a:noFill/>
        </p:spPr>
        <p:txBody>
          <a:bodyPr wrap="none" rtlCol="0">
            <a:spAutoFit/>
          </a:bodyPr>
          <a:lstStyle/>
          <a:p>
            <a:r>
              <a:rPr lang="en-US" dirty="0" smtClean="0">
                <a:solidFill>
                  <a:schemeClr val="bg1"/>
                </a:solidFill>
              </a:rPr>
              <a:t>Ryan White Part C Notice of Funding Award FY 2018</a:t>
            </a:r>
            <a:endParaRPr lang="en-US" dirty="0">
              <a:solidFill>
                <a:schemeClr val="bg1"/>
              </a:solidFill>
            </a:endParaRPr>
          </a:p>
        </p:txBody>
      </p:sp>
    </p:spTree>
    <p:extLst>
      <p:ext uri="{BB962C8B-B14F-4D97-AF65-F5344CB8AC3E}">
        <p14:creationId xmlns:p14="http://schemas.microsoft.com/office/powerpoint/2010/main" val="291394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WHAP Tool: Excel Enrollment Calculators and Charts "/>
          <p:cNvSpPr>
            <a:spLocks noGrp="1"/>
          </p:cNvSpPr>
          <p:nvPr>
            <p:ph type="title"/>
          </p:nvPr>
        </p:nvSpPr>
        <p:spPr>
          <a:xfrm>
            <a:off x="-1" y="0"/>
            <a:ext cx="12192000" cy="650506"/>
          </a:xfrm>
        </p:spPr>
        <p:txBody>
          <a:bodyPr>
            <a:normAutofit/>
          </a:bodyPr>
          <a:lstStyle/>
          <a:p>
            <a:pPr algn="ctr"/>
            <a:r>
              <a:rPr lang="en-US" sz="3600" dirty="0" smtClean="0"/>
              <a:t>RWHAP Tool: Excel Enrollment Calculators and Charts </a:t>
            </a:r>
            <a:endParaRPr lang="en-US" sz="3600" dirty="0"/>
          </a:p>
        </p:txBody>
      </p:sp>
      <p:pic>
        <p:nvPicPr>
          <p:cNvPr id="10" name="Picture 9" descr="Excel Spreadsheet that facilitates RWHAP staff to easily calculate a clients poverty level, cap on charges, out of pocket responsibiltiy, and sliding fee scale" title="RWHAP Tool: Excel Enrollment Calculators and Charts "/>
          <p:cNvPicPr>
            <a:picLocks noChangeAspect="1"/>
          </p:cNvPicPr>
          <p:nvPr/>
        </p:nvPicPr>
        <p:blipFill>
          <a:blip r:embed="rId2"/>
          <a:stretch>
            <a:fillRect/>
          </a:stretch>
        </p:blipFill>
        <p:spPr>
          <a:xfrm>
            <a:off x="2026906" y="551298"/>
            <a:ext cx="7669161" cy="5262357"/>
          </a:xfrm>
          <a:prstGeom prst="rect">
            <a:avLst/>
          </a:prstGeom>
        </p:spPr>
      </p:pic>
    </p:spTree>
    <p:extLst>
      <p:ext uri="{BB962C8B-B14F-4D97-AF65-F5344CB8AC3E}">
        <p14:creationId xmlns:p14="http://schemas.microsoft.com/office/powerpoint/2010/main" val="27522926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p:txBody>
          <a:bodyPr>
            <a:normAutofit fontScale="90000"/>
          </a:bodyPr>
          <a:lstStyle/>
          <a:p>
            <a:r>
              <a:rPr lang="en-US" dirty="0" smtClean="0"/>
              <a:t>Patient Education Tool: Sliding Fee Scale</a:t>
            </a:r>
            <a:endParaRPr lang="en-US" dirty="0"/>
          </a:p>
        </p:txBody>
      </p:sp>
      <p:pic>
        <p:nvPicPr>
          <p:cNvPr id="4" name="Content Placeholder 3" descr="Microsoft Excel table that shows an example of a sliding fee scale for a RWHAP for 0% to 300% of the federal povertly level, annual adjusted gross income, and household size up to 8 persons. The chart give a clear breakdown for each level how the clients out of pocket reponsibility is determined. " title="Patient Education Tool: Sliding Fee Scale"/>
          <p:cNvPicPr>
            <a:picLocks noGrp="1" noChangeAspect="1"/>
          </p:cNvPicPr>
          <p:nvPr>
            <p:ph sz="half" idx="10"/>
          </p:nvPr>
        </p:nvPicPr>
        <p:blipFill>
          <a:blip r:embed="rId2"/>
          <a:stretch>
            <a:fillRect/>
          </a:stretch>
        </p:blipFill>
        <p:spPr>
          <a:xfrm>
            <a:off x="186333" y="1063590"/>
            <a:ext cx="11730364" cy="4625752"/>
          </a:xfrm>
          <a:prstGeom prst="rect">
            <a:avLst/>
          </a:prstGeom>
        </p:spPr>
      </p:pic>
    </p:spTree>
    <p:extLst>
      <p:ext uri="{BB962C8B-B14F-4D97-AF65-F5344CB8AC3E}">
        <p14:creationId xmlns:p14="http://schemas.microsoft.com/office/powerpoint/2010/main" val="28441808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 "/>
          <p:cNvSpPr>
            <a:spLocks noGrp="1"/>
          </p:cNvSpPr>
          <p:nvPr>
            <p:ph type="title"/>
          </p:nvPr>
        </p:nvSpPr>
        <p:spPr/>
        <p:txBody>
          <a:bodyPr>
            <a:normAutofit fontScale="90000"/>
          </a:bodyPr>
          <a:lstStyle/>
          <a:p>
            <a:r>
              <a:rPr lang="en-US" dirty="0" smtClean="0"/>
              <a:t>Patient Education Tool: Cap on Charges </a:t>
            </a:r>
            <a:endParaRPr lang="en-US" dirty="0"/>
          </a:p>
        </p:txBody>
      </p:sp>
      <p:pic>
        <p:nvPicPr>
          <p:cNvPr id="6" name="Content Placeholder 5" descr="Microsoft Excel table that shows an example of chart on how to determine annual cap on charges for a RWHAP an a scale of 0% to 300% of the federal povertly level, annual adjusted gross income, and household size up to 8 persons. The chart give a clear breakdown for each level how the clients annual cap on charges is calculated. " title="Patient Education Tool: Cap on Charges "/>
          <p:cNvPicPr>
            <a:picLocks noGrp="1" noChangeAspect="1"/>
          </p:cNvPicPr>
          <p:nvPr>
            <p:ph sz="half" idx="10"/>
          </p:nvPr>
        </p:nvPicPr>
        <p:blipFill>
          <a:blip r:embed="rId2"/>
          <a:stretch>
            <a:fillRect/>
          </a:stretch>
        </p:blipFill>
        <p:spPr>
          <a:xfrm>
            <a:off x="838200" y="1063590"/>
            <a:ext cx="10574594" cy="4531424"/>
          </a:xfrm>
          <a:prstGeom prst="rect">
            <a:avLst/>
          </a:prstGeom>
        </p:spPr>
      </p:pic>
    </p:spTree>
    <p:extLst>
      <p:ext uri="{BB962C8B-B14F-4D97-AF65-F5344CB8AC3E}">
        <p14:creationId xmlns:p14="http://schemas.microsoft.com/office/powerpoint/2010/main" val="353706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166610"/>
            <a:ext cx="12192000" cy="829193"/>
          </a:xfrm>
        </p:spPr>
        <p:txBody>
          <a:bodyPr>
            <a:normAutofit/>
          </a:bodyPr>
          <a:lstStyle/>
          <a:p>
            <a:pPr algn="ctr"/>
            <a:r>
              <a:rPr lang="en-US" sz="4000" dirty="0" smtClean="0"/>
              <a:t>Annual Enrollment Form</a:t>
            </a:r>
            <a:endParaRPr lang="en-US" sz="4000" dirty="0"/>
          </a:p>
        </p:txBody>
      </p:sp>
      <p:grpSp>
        <p:nvGrpSpPr>
          <p:cNvPr id="3" name="Group 2" descr="RWHAP example of an annual recertification form to be signed and dated by client during birth month and intake. The form list all required demographic information that must be collected from client to establish enrollment and eligibility. The form also expalins specific charges the RWHAP does not cover. " title="RWHAP Annual Enrollment Form"/>
          <p:cNvGrpSpPr/>
          <p:nvPr/>
        </p:nvGrpSpPr>
        <p:grpSpPr>
          <a:xfrm>
            <a:off x="522515" y="609365"/>
            <a:ext cx="11249578" cy="5301578"/>
            <a:chOff x="522515" y="609365"/>
            <a:chExt cx="11249578" cy="5301578"/>
          </a:xfrm>
        </p:grpSpPr>
        <p:pic>
          <p:nvPicPr>
            <p:cNvPr id="11" name="Picture 10"/>
            <p:cNvPicPr>
              <a:picLocks noChangeAspect="1"/>
            </p:cNvPicPr>
            <p:nvPr/>
          </p:nvPicPr>
          <p:blipFill>
            <a:blip r:embed="rId2"/>
            <a:stretch>
              <a:fillRect/>
            </a:stretch>
          </p:blipFill>
          <p:spPr>
            <a:xfrm>
              <a:off x="6526583" y="609365"/>
              <a:ext cx="5245510" cy="5301578"/>
            </a:xfrm>
            <a:prstGeom prst="rect">
              <a:avLst/>
            </a:prstGeom>
          </p:spPr>
        </p:pic>
        <p:pic>
          <p:nvPicPr>
            <p:cNvPr id="12" name="Picture 11"/>
            <p:cNvPicPr>
              <a:picLocks noChangeAspect="1"/>
            </p:cNvPicPr>
            <p:nvPr/>
          </p:nvPicPr>
          <p:blipFill>
            <a:blip r:embed="rId3"/>
            <a:stretch>
              <a:fillRect/>
            </a:stretch>
          </p:blipFill>
          <p:spPr>
            <a:xfrm>
              <a:off x="522515" y="613954"/>
              <a:ext cx="5466805" cy="5296989"/>
            </a:xfrm>
            <a:prstGeom prst="rect">
              <a:avLst/>
            </a:prstGeom>
          </p:spPr>
        </p:pic>
      </p:grpSp>
    </p:spTree>
    <p:extLst>
      <p:ext uri="{BB962C8B-B14F-4D97-AF65-F5344CB8AC3E}">
        <p14:creationId xmlns:p14="http://schemas.microsoft.com/office/powerpoint/2010/main" val="1383045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on Microsoft Excel Spreadsheet to track enrollment and eligiblity for clients within a RWHAP." title="Master Enrollment Tracking Spreadsheet Tool"/>
          <p:cNvSpPr>
            <a:spLocks noGrp="1"/>
          </p:cNvSpPr>
          <p:nvPr>
            <p:ph type="title"/>
          </p:nvPr>
        </p:nvSpPr>
        <p:spPr>
          <a:xfrm>
            <a:off x="0" y="0"/>
            <a:ext cx="12192000" cy="829193"/>
          </a:xfrm>
        </p:spPr>
        <p:txBody>
          <a:bodyPr>
            <a:normAutofit fontScale="90000"/>
          </a:bodyPr>
          <a:lstStyle/>
          <a:p>
            <a:pPr algn="ctr"/>
            <a:r>
              <a:rPr lang="en-US" dirty="0" smtClean="0"/>
              <a:t>Master Enrollment Tracking Spreadsheet Tool</a:t>
            </a:r>
            <a:endParaRPr lang="en-US" dirty="0"/>
          </a:p>
        </p:txBody>
      </p:sp>
      <p:pic>
        <p:nvPicPr>
          <p:cNvPr id="214" name="Picture 213"/>
          <p:cNvPicPr>
            <a:picLocks noChangeAspect="1"/>
          </p:cNvPicPr>
          <p:nvPr/>
        </p:nvPicPr>
        <p:blipFill>
          <a:blip r:embed="rId2"/>
          <a:stretch>
            <a:fillRect/>
          </a:stretch>
        </p:blipFill>
        <p:spPr>
          <a:xfrm>
            <a:off x="181014" y="986230"/>
            <a:ext cx="11863309" cy="4579247"/>
          </a:xfrm>
          <a:prstGeom prst="rect">
            <a:avLst/>
          </a:prstGeom>
        </p:spPr>
      </p:pic>
    </p:spTree>
    <p:extLst>
      <p:ext uri="{BB962C8B-B14F-4D97-AF65-F5344CB8AC3E}">
        <p14:creationId xmlns:p14="http://schemas.microsoft.com/office/powerpoint/2010/main" val="6143030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9193"/>
          </a:xfrm>
        </p:spPr>
        <p:txBody>
          <a:bodyPr>
            <a:normAutofit fontScale="90000"/>
          </a:bodyPr>
          <a:lstStyle/>
          <a:p>
            <a:pPr algn="ctr"/>
            <a:r>
              <a:rPr lang="en-US" dirty="0" smtClean="0"/>
              <a:t>RWHAP Tool: Declination Forms</a:t>
            </a:r>
            <a:endParaRPr lang="en-US" dirty="0"/>
          </a:p>
        </p:txBody>
      </p:sp>
      <p:sp>
        <p:nvSpPr>
          <p:cNvPr id="3" name="Rectangle 2" descr="Microsoft Word Form illustrating client statement that they do not want to be enrolled in the RWHAP and client it to sign and date form and RWHAP staff to revisit enrollment annually or when client reports changes. " title="RWHAP Tool: Declination of RWHAP Enrollment "/>
          <p:cNvSpPr/>
          <p:nvPr/>
        </p:nvSpPr>
        <p:spPr>
          <a:xfrm>
            <a:off x="299742" y="666961"/>
            <a:ext cx="5630795" cy="4939814"/>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US" sz="2100" b="1" i="0" u="none" strike="noStrike" kern="1200" cap="none" spc="0" normalizeH="0" baseline="0" noProof="0" dirty="0" smtClean="0">
                <a:ln>
                  <a:noFill/>
                </a:ln>
                <a:solidFill>
                  <a:srgbClr val="000000"/>
                </a:solidFill>
                <a:effectLst/>
                <a:uLnTx/>
                <a:uFillTx/>
              </a:rPr>
              <a:t>RWHAP Form</a:t>
            </a:r>
            <a:endParaRPr kumimoji="0" lang="en-US" sz="2100" b="0" i="0" u="none" strike="noStrike" kern="1200" cap="none" spc="0" normalizeH="0" baseline="0" noProof="0" dirty="0">
              <a:ln>
                <a:noFill/>
              </a:ln>
              <a:solidFill>
                <a:srgbClr val="00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sng" strike="noStrike" kern="1200" cap="none" spc="0" normalizeH="0" baseline="0" noProof="0" dirty="0">
                <a:ln>
                  <a:noFill/>
                </a:ln>
                <a:solidFill>
                  <a:srgbClr val="000000"/>
                </a:solidFill>
                <a:effectLst/>
                <a:uLnTx/>
                <a:uFillTx/>
              </a:rPr>
              <a:t>Ryan White Part C/D Declination of Enrollment </a:t>
            </a:r>
            <a:endParaRPr kumimoji="0" lang="en-US" sz="2100" b="0" i="0" u="sng"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endParaRPr>
          </a:p>
          <a:p>
            <a:r>
              <a:rPr kumimoji="0" lang="en-US" sz="2100" b="0" i="0" u="none" strike="noStrike" kern="1200" cap="none" spc="0" normalizeH="0" baseline="0" noProof="0" dirty="0">
                <a:ln>
                  <a:noFill/>
                </a:ln>
                <a:solidFill>
                  <a:srgbClr val="000000"/>
                </a:solidFill>
                <a:effectLst/>
                <a:uLnTx/>
                <a:uFillTx/>
              </a:rPr>
              <a:t>I, </a:t>
            </a:r>
            <a:r>
              <a:rPr kumimoji="0" lang="en-US" sz="2100" b="0" i="0" u="none" strike="noStrike" kern="1200" cap="none" spc="0" normalizeH="0" baseline="0" noProof="0" dirty="0" smtClean="0">
                <a:ln>
                  <a:noFill/>
                </a:ln>
                <a:solidFill>
                  <a:srgbClr val="000000"/>
                </a:solidFill>
                <a:effectLst/>
                <a:uLnTx/>
                <a:uFillTx/>
              </a:rPr>
              <a:t>______________________________________,  		(</a:t>
            </a:r>
            <a:r>
              <a:rPr lang="en-US" sz="2100" dirty="0" smtClean="0">
                <a:solidFill>
                  <a:srgbClr val="000000"/>
                </a:solidFill>
              </a:rPr>
              <a:t>Print </a:t>
            </a:r>
            <a:r>
              <a:rPr lang="en-US" sz="2100" dirty="0">
                <a:solidFill>
                  <a:srgbClr val="000000"/>
                </a:solidFill>
              </a:rPr>
              <a:t>Your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rPr>
              <a:t>have </a:t>
            </a:r>
            <a:r>
              <a:rPr kumimoji="0" lang="en-US" sz="2100" b="0" i="0" u="none" strike="noStrike" kern="1200" cap="none" spc="0" normalizeH="0" baseline="0" noProof="0" dirty="0">
                <a:ln>
                  <a:noFill/>
                </a:ln>
                <a:solidFill>
                  <a:srgbClr val="000000"/>
                </a:solidFill>
                <a:effectLst/>
                <a:uLnTx/>
                <a:uFillTx/>
              </a:rPr>
              <a:t>been offered enrollment </a:t>
            </a:r>
            <a:r>
              <a:rPr kumimoji="0" lang="en-US" sz="2100" b="0" i="0" u="none" strike="noStrike" kern="1200" cap="none" spc="0" normalizeH="0" baseline="0" noProof="0" dirty="0" smtClean="0">
                <a:ln>
                  <a:noFill/>
                </a:ln>
                <a:solidFill>
                  <a:srgbClr val="000000"/>
                </a:solidFill>
                <a:effectLst/>
                <a:uLnTx/>
                <a:uFillTx/>
              </a:rPr>
              <a:t>(in </a:t>
            </a:r>
            <a:r>
              <a:rPr kumimoji="0" lang="en-US" sz="2100" b="0" i="0" u="none" strike="noStrike" kern="1200" cap="none" spc="0" normalizeH="0" baseline="0" noProof="0" dirty="0">
                <a:ln>
                  <a:noFill/>
                </a:ln>
                <a:solidFill>
                  <a:srgbClr val="000000"/>
                </a:solidFill>
                <a:effectLst/>
                <a:uLnTx/>
                <a:uFillTx/>
              </a:rPr>
              <a:t>the Ryan White Grant Program Part C &amp; D. The benefits of this program have been </a:t>
            </a:r>
            <a:r>
              <a:rPr kumimoji="0" lang="en-US" sz="2100" b="0" i="0" u="none" strike="noStrike" kern="1200" cap="none" spc="0" normalizeH="0" baseline="0" noProof="0" dirty="0" smtClean="0">
                <a:ln>
                  <a:noFill/>
                </a:ln>
                <a:solidFill>
                  <a:srgbClr val="000000"/>
                </a:solidFill>
                <a:effectLst/>
                <a:uLnTx/>
                <a:uFillTx/>
              </a:rPr>
              <a:t>explained </a:t>
            </a:r>
            <a:r>
              <a:rPr kumimoji="0" lang="en-US" sz="2100" b="0" i="0" u="none" strike="noStrike" kern="1200" cap="none" spc="0" normalizeH="0" baseline="0" noProof="0" dirty="0">
                <a:ln>
                  <a:noFill/>
                </a:ln>
                <a:solidFill>
                  <a:srgbClr val="000000"/>
                </a:solidFill>
                <a:effectLst/>
                <a:uLnTx/>
                <a:uFillTx/>
              </a:rPr>
              <a:t>to me. I decline to enroll at this time but know I am free to change my mind and enroll </a:t>
            </a:r>
            <a:r>
              <a:rPr kumimoji="0" lang="en-US" sz="2100" b="0" i="0" u="none" strike="noStrike" kern="1200" cap="none" spc="0" normalizeH="0" baseline="0" noProof="0" dirty="0" smtClean="0">
                <a:ln>
                  <a:noFill/>
                </a:ln>
                <a:solidFill>
                  <a:srgbClr val="000000"/>
                </a:solidFill>
                <a:effectLst/>
                <a:uLnTx/>
                <a:uFillTx/>
              </a:rPr>
              <a:t>at </a:t>
            </a:r>
            <a:r>
              <a:rPr kumimoji="0" lang="en-US" sz="2100" b="0" i="0" u="none" strike="noStrike" kern="1200" cap="none" spc="0" normalizeH="0" baseline="0" noProof="0" dirty="0">
                <a:ln>
                  <a:noFill/>
                </a:ln>
                <a:solidFill>
                  <a:srgbClr val="000000"/>
                </a:solidFill>
                <a:effectLst/>
                <a:uLnTx/>
                <a:uFillTx/>
              </a:rPr>
              <a:t>any time. </a:t>
            </a:r>
            <a:endParaRPr kumimoji="0" lang="en-US" sz="2100"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rPr>
              <a:t>________________________              _________ </a:t>
            </a:r>
            <a:endParaRPr kumimoji="0" lang="en-US" sz="21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rPr>
              <a:t>Client Signature </a:t>
            </a:r>
            <a:r>
              <a:rPr kumimoji="0" lang="en-US" sz="2100" b="0" i="0" u="none" strike="noStrike" kern="1200" cap="none" spc="0" normalizeH="0" baseline="0" noProof="0" dirty="0" smtClean="0">
                <a:ln>
                  <a:noFill/>
                </a:ln>
                <a:solidFill>
                  <a:srgbClr val="000000"/>
                </a:solidFill>
                <a:effectLst/>
                <a:uLnTx/>
                <a:uFillTx/>
              </a:rPr>
              <a:t>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srgbClr val="000000"/>
              </a:solidFill>
              <a:effectLst/>
              <a:uLnTx/>
              <a:uFillTx/>
            </a:endParaRPr>
          </a:p>
        </p:txBody>
      </p:sp>
      <p:sp>
        <p:nvSpPr>
          <p:cNvPr id="4" name="Rectangle 3" descr="Microsoft Excel form RWHAP staff can use if a client declines to enroll in affordable health insurance they are eligible for, and cleint must sign the form and RWHAP staff member as witness. Client is counsled about decision, patient responsibility, and what to do if they decide to enroll in medical insurance in the future. " title="RWHAP Tool: Statement of Declination of Insurance"/>
          <p:cNvSpPr/>
          <p:nvPr/>
        </p:nvSpPr>
        <p:spPr>
          <a:xfrm>
            <a:off x="6096000" y="666961"/>
            <a:ext cx="6032863" cy="5062924"/>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sng" strike="noStrike" kern="1200" cap="none" spc="0" normalizeH="0" baseline="0" noProof="0" dirty="0" smtClean="0">
                <a:ln>
                  <a:noFill/>
                </a:ln>
                <a:solidFill>
                  <a:prstClr val="black"/>
                </a:solidFill>
                <a:effectLst/>
                <a:uLnTx/>
                <a:uFillTx/>
                <a:latin typeface="Calibri" panose="020F0502020204030204"/>
                <a:ea typeface="+mn-ea"/>
                <a:cs typeface="+mn-cs"/>
              </a:rPr>
              <a:t>Statement </a:t>
            </a:r>
            <a:r>
              <a:rPr kumimoji="0" lang="en-US" sz="2100" b="1" i="0" u="sng" strike="noStrike" kern="1200" cap="none" spc="0" normalizeH="0" baseline="0" noProof="0" dirty="0">
                <a:ln>
                  <a:noFill/>
                </a:ln>
                <a:solidFill>
                  <a:prstClr val="black"/>
                </a:solidFill>
                <a:effectLst/>
                <a:uLnTx/>
                <a:uFillTx/>
                <a:latin typeface="Calibri" panose="020F0502020204030204"/>
                <a:ea typeface="+mn-ea"/>
                <a:cs typeface="+mn-cs"/>
              </a:rPr>
              <a:t>of Declination of Insurance </a:t>
            </a:r>
            <a:r>
              <a:rPr kumimoji="0" lang="en-US" sz="2100" b="1" i="0" u="sng" strike="noStrike" kern="1200" cap="none" spc="0" normalizeH="0" baseline="0" noProof="0" dirty="0" smtClean="0">
                <a:ln>
                  <a:noFill/>
                </a:ln>
                <a:solidFill>
                  <a:prstClr val="black"/>
                </a:solidFill>
                <a:effectLst/>
                <a:uLnTx/>
                <a:uFillTx/>
                <a:latin typeface="Calibri" panose="020F0502020204030204"/>
                <a:ea typeface="+mn-ea"/>
                <a:cs typeface="+mn-cs"/>
              </a:rPr>
              <a:t>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____________declare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that I currently decline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(print your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(Medicare,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Medicaid,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or Private Insurance) due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to</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______________________________________________.</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In the future, should I enroll in insurance either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through </a:t>
            </a:r>
            <a:r>
              <a:rPr kumimoji="0" lang="en-US" sz="1900" b="0" i="0" u="none" strike="noStrike" kern="1200" cap="none" spc="0" normalizeH="0" baseline="0" noProof="0" dirty="0" err="1" smtClean="0">
                <a:ln>
                  <a:noFill/>
                </a:ln>
                <a:solidFill>
                  <a:prstClr val="black"/>
                </a:solidFill>
                <a:effectLst/>
                <a:uLnTx/>
                <a:uFillTx/>
                <a:latin typeface="Calibri" panose="020F0502020204030204"/>
                <a:ea typeface="+mn-ea"/>
                <a:cs typeface="+mn-cs"/>
              </a:rPr>
              <a:t>Benefind</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an employer, Medicare, Medicaid or other means I understand that I must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notify</a:t>
            </a:r>
            <a:r>
              <a:rPr kumimoji="0" lang="en-US" sz="1900" b="0" i="0" u="none" strike="noStrike" kern="1200" cap="none" spc="0" normalizeH="0" noProof="0" dirty="0" smtClean="0">
                <a:ln>
                  <a:noFill/>
                </a:ln>
                <a:solidFill>
                  <a:prstClr val="black"/>
                </a:solidFill>
                <a:effectLst/>
                <a:uLnTx/>
                <a:uFillTx/>
                <a:latin typeface="Calibri" panose="020F0502020204030204"/>
                <a:ea typeface="+mn-ea"/>
                <a:cs typeface="+mn-cs"/>
              </a:rPr>
              <a:t> a staff member of my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RWHAP.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Also, I understand I will be notified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by a RWHAP staff member if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changes in my insurance affect my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RWHAP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enrollment status</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______________________________               __________</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Client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Signature                                                             Date</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______________________________                __________</a:t>
            </a:r>
            <a:r>
              <a:rPr lang="en-US" sz="1900" dirty="0">
                <a:solidFill>
                  <a:prstClr val="black"/>
                </a:solidFill>
                <a:latin typeface="Calibri" panose="020F0502020204030204"/>
              </a:rPr>
              <a:t> </a:t>
            </a:r>
            <a:r>
              <a:rPr lang="en-US" sz="1900" dirty="0" smtClean="0">
                <a:solidFill>
                  <a:prstClr val="black"/>
                </a:solidFill>
                <a:latin typeface="Calibri" panose="020F0502020204030204"/>
              </a:rPr>
              <a:t>RWHAP Staff Member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Signature                               Date</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6165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070"/>
            <a:ext cx="12050973" cy="1063590"/>
          </a:xfrm>
        </p:spPr>
        <p:txBody>
          <a:bodyPr>
            <a:normAutofit/>
          </a:bodyPr>
          <a:lstStyle/>
          <a:p>
            <a:pPr algn="ctr"/>
            <a:r>
              <a:rPr lang="en-US" sz="4000" dirty="0" smtClean="0"/>
              <a:t>RWHAP Intake Process: Benefit Manager Guide </a:t>
            </a:r>
            <a:endParaRPr lang="en-US" sz="4000" dirty="0"/>
          </a:p>
        </p:txBody>
      </p:sp>
      <p:pic>
        <p:nvPicPr>
          <p:cNvPr id="245" name="Picture 244" descr="Example Checklist for what items to bring to an intake visit, question to ask and address with client, and a step by step process at an intake visit to establish enrollment and eligibility for a PLWHA entering care through a RWHAP clinic. " title="RWHAP Intake Process: Benefit Manager Guide "/>
          <p:cNvPicPr>
            <a:picLocks noChangeAspect="1"/>
          </p:cNvPicPr>
          <p:nvPr/>
        </p:nvPicPr>
        <p:blipFill>
          <a:blip r:embed="rId2"/>
          <a:stretch>
            <a:fillRect/>
          </a:stretch>
        </p:blipFill>
        <p:spPr>
          <a:xfrm>
            <a:off x="2803719" y="609600"/>
            <a:ext cx="6858882" cy="6211388"/>
          </a:xfrm>
          <a:prstGeom prst="rect">
            <a:avLst/>
          </a:prstGeom>
          <a:solidFill>
            <a:schemeClr val="bg1"/>
          </a:solidFill>
          <a:ln>
            <a:solidFill>
              <a:schemeClr val="tx1"/>
            </a:solidFill>
          </a:ln>
        </p:spPr>
      </p:pic>
    </p:spTree>
    <p:extLst>
      <p:ext uri="{BB962C8B-B14F-4D97-AF65-F5344CB8AC3E}">
        <p14:creationId xmlns:p14="http://schemas.microsoft.com/office/powerpoint/2010/main" val="1871983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Schedule of Charges &amp; Caps on Charges FAQ 1</a:t>
            </a:r>
          </a:p>
        </p:txBody>
      </p:sp>
      <p:sp>
        <p:nvSpPr>
          <p:cNvPr id="3" name="Content Placeholder 2"/>
          <p:cNvSpPr>
            <a:spLocks noGrp="1"/>
          </p:cNvSpPr>
          <p:nvPr>
            <p:ph sz="half" idx="1"/>
          </p:nvPr>
        </p:nvSpPr>
        <p:spPr/>
        <p:txBody>
          <a:bodyPr>
            <a:normAutofit/>
          </a:bodyPr>
          <a:lstStyle/>
          <a:p>
            <a:pPr marL="0" indent="0">
              <a:buNone/>
            </a:pPr>
            <a:r>
              <a:rPr lang="en-US" sz="4800" dirty="0" smtClean="0">
                <a:solidFill>
                  <a:srgbClr val="C00000"/>
                </a:solidFill>
              </a:rPr>
              <a:t>Q: </a:t>
            </a:r>
            <a:r>
              <a:rPr lang="en-US" dirty="0" smtClean="0"/>
              <a:t>Does </a:t>
            </a:r>
            <a:r>
              <a:rPr lang="en-US" dirty="0"/>
              <a:t>the schedule of charges apply to only uninsured patients?</a:t>
            </a:r>
          </a:p>
          <a:p>
            <a:endParaRPr lang="en-US" dirty="0"/>
          </a:p>
          <a:p>
            <a:endParaRPr lang="en-US" dirty="0"/>
          </a:p>
        </p:txBody>
      </p:sp>
      <p:sp>
        <p:nvSpPr>
          <p:cNvPr id="4" name="Content Placeholder 3"/>
          <p:cNvSpPr>
            <a:spLocks noGrp="1"/>
          </p:cNvSpPr>
          <p:nvPr>
            <p:ph sz="half" idx="10"/>
          </p:nvPr>
        </p:nvSpPr>
        <p:spPr/>
        <p:txBody>
          <a:bodyPr/>
          <a:lstStyle/>
          <a:p>
            <a:pPr marL="0" indent="0">
              <a:buNone/>
            </a:pPr>
            <a:r>
              <a:rPr lang="en-US" sz="4800" dirty="0" smtClean="0">
                <a:solidFill>
                  <a:srgbClr val="C00000"/>
                </a:solidFill>
              </a:rPr>
              <a:t>A: </a:t>
            </a:r>
            <a:r>
              <a:rPr lang="en-US" dirty="0" smtClean="0"/>
              <a:t>No</a:t>
            </a:r>
            <a:r>
              <a:rPr lang="en-US" dirty="0"/>
              <a:t>. The policy applies to all patients; those with insurance can pay a nominal fee at the time service is provided or be sent a bill after insurance reimbursement with the discount schedule applied.</a:t>
            </a:r>
          </a:p>
          <a:p>
            <a:endParaRPr lang="en-US" dirty="0"/>
          </a:p>
        </p:txBody>
      </p:sp>
    </p:spTree>
    <p:extLst>
      <p:ext uri="{BB962C8B-B14F-4D97-AF65-F5344CB8AC3E}">
        <p14:creationId xmlns:p14="http://schemas.microsoft.com/office/powerpoint/2010/main" val="8067902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lumMod val="75000"/>
                  </a:schemeClr>
                </a:solidFill>
                <a:latin typeface="Calibri" panose="020F0502020204030204" pitchFamily="34" charset="0"/>
                <a:cs typeface="Calibri" panose="020F0502020204030204" pitchFamily="34" charset="0"/>
              </a:rPr>
              <a:t>Schedule of Charges &amp; Caps on Charges FAQ 2</a:t>
            </a:r>
            <a:r>
              <a:rPr lang="en-US" sz="4000" dirty="0">
                <a:solidFill>
                  <a:schemeClr val="tx1"/>
                </a:solidFill>
                <a:latin typeface="Calibri" panose="020F0502020204030204" pitchFamily="34" charset="0"/>
                <a:cs typeface="Calibri" panose="020F0502020204030204" pitchFamily="34" charset="0"/>
              </a:rPr>
              <a:t/>
            </a:r>
            <a:br>
              <a:rPr lang="en-US" sz="4000" dirty="0">
                <a:solidFill>
                  <a:schemeClr val="tx1"/>
                </a:solidFill>
                <a:latin typeface="Calibri" panose="020F0502020204030204" pitchFamily="34" charset="0"/>
                <a:cs typeface="Calibri" panose="020F0502020204030204" pitchFamily="34" charset="0"/>
              </a:rPr>
            </a:br>
            <a:endParaRPr lang="en-US" sz="4000" dirty="0"/>
          </a:p>
        </p:txBody>
      </p:sp>
      <p:sp>
        <p:nvSpPr>
          <p:cNvPr id="3" name="Content Placeholder 2"/>
          <p:cNvSpPr>
            <a:spLocks noGrp="1"/>
          </p:cNvSpPr>
          <p:nvPr>
            <p:ph sz="half" idx="1"/>
          </p:nvPr>
        </p:nvSpPr>
        <p:spPr/>
        <p:txBody>
          <a:bodyPr>
            <a:normAutofit/>
          </a:bodyPr>
          <a:lstStyle/>
          <a:p>
            <a:pPr marL="0" indent="0">
              <a:buNone/>
            </a:pPr>
            <a:r>
              <a:rPr lang="en-US" sz="4800" dirty="0">
                <a:solidFill>
                  <a:srgbClr val="C00000"/>
                </a:solidFill>
              </a:rPr>
              <a:t>Q. </a:t>
            </a:r>
            <a:r>
              <a:rPr lang="en-US" dirty="0"/>
              <a:t>RWHAP discourages us from turning delinquent accounts over to collection agencies. After reasonable efforts have been made to collect payments, could unpaid patient balances be transferred to the RWHAP? If yes, would the cost be at full or discounted rates?</a:t>
            </a:r>
          </a:p>
          <a:p>
            <a:endParaRPr lang="en-US" dirty="0"/>
          </a:p>
        </p:txBody>
      </p:sp>
      <p:sp>
        <p:nvSpPr>
          <p:cNvPr id="4" name="Content Placeholder 3"/>
          <p:cNvSpPr>
            <a:spLocks noGrp="1"/>
          </p:cNvSpPr>
          <p:nvPr>
            <p:ph sz="half" idx="10"/>
          </p:nvPr>
        </p:nvSpPr>
        <p:spPr/>
        <p:txBody>
          <a:bodyPr>
            <a:normAutofit/>
          </a:bodyPr>
          <a:lstStyle/>
          <a:p>
            <a:pPr marL="0" indent="0">
              <a:buNone/>
            </a:pPr>
            <a:r>
              <a:rPr lang="en-US" sz="4800" dirty="0">
                <a:solidFill>
                  <a:srgbClr val="C00000"/>
                </a:solidFill>
              </a:rPr>
              <a:t>A. </a:t>
            </a:r>
            <a:r>
              <a:rPr lang="en-US" dirty="0"/>
              <a:t>Unpaid patient balances cannot be transferred to the RWHAP. If a client is charged but the agency does not collect payment, the charge is to be written off; grant funds cannot be drawn down to cover the remaining cost, which is considered balance billing and an unallowable use of RWHAP funds. </a:t>
            </a:r>
          </a:p>
          <a:p>
            <a:endParaRPr lang="en-US" dirty="0"/>
          </a:p>
          <a:p>
            <a:endParaRPr lang="en-US" dirty="0"/>
          </a:p>
        </p:txBody>
      </p:sp>
    </p:spTree>
    <p:extLst>
      <p:ext uri="{BB962C8B-B14F-4D97-AF65-F5344CB8AC3E}">
        <p14:creationId xmlns:p14="http://schemas.microsoft.com/office/powerpoint/2010/main" val="11511111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lumMod val="75000"/>
                  </a:schemeClr>
                </a:solidFill>
              </a:rPr>
              <a:t>Schedule of Charges &amp; </a:t>
            </a:r>
            <a:r>
              <a:rPr lang="en-US" sz="4000" dirty="0" smtClean="0">
                <a:solidFill>
                  <a:schemeClr val="accent1">
                    <a:lumMod val="75000"/>
                  </a:schemeClr>
                </a:solidFill>
              </a:rPr>
              <a:t>Caps </a:t>
            </a:r>
            <a:r>
              <a:rPr lang="en-US" sz="4000" dirty="0">
                <a:solidFill>
                  <a:schemeClr val="accent1">
                    <a:lumMod val="75000"/>
                  </a:schemeClr>
                </a:solidFill>
              </a:rPr>
              <a:t>on Charges FAQ 3</a:t>
            </a:r>
            <a:r>
              <a:rPr lang="en-US" sz="4000" dirty="0">
                <a:solidFill>
                  <a:schemeClr val="tx1"/>
                </a:solidFill>
              </a:rPr>
              <a:t/>
            </a:r>
            <a:br>
              <a:rPr lang="en-US" sz="4000" dirty="0">
                <a:solidFill>
                  <a:schemeClr val="tx1"/>
                </a:solidFill>
              </a:rPr>
            </a:br>
            <a:endParaRPr lang="en-US" sz="4000" dirty="0"/>
          </a:p>
        </p:txBody>
      </p:sp>
      <p:sp>
        <p:nvSpPr>
          <p:cNvPr id="3" name="Content Placeholder 2"/>
          <p:cNvSpPr>
            <a:spLocks noGrp="1"/>
          </p:cNvSpPr>
          <p:nvPr>
            <p:ph sz="half" idx="1"/>
          </p:nvPr>
        </p:nvSpPr>
        <p:spPr/>
        <p:txBody>
          <a:bodyPr>
            <a:normAutofit/>
          </a:bodyPr>
          <a:lstStyle/>
          <a:p>
            <a:pPr marL="0" indent="0">
              <a:buNone/>
            </a:pPr>
            <a:r>
              <a:rPr lang="en-US" sz="4800" dirty="0">
                <a:solidFill>
                  <a:srgbClr val="C00000"/>
                </a:solidFill>
              </a:rPr>
              <a:t>Q. </a:t>
            </a:r>
            <a:r>
              <a:rPr lang="en-US" dirty="0"/>
              <a:t>We never charge for RWHAP services. Do we still need to charge a nominal fee?</a:t>
            </a:r>
          </a:p>
          <a:p>
            <a:endParaRPr lang="en-US" dirty="0"/>
          </a:p>
          <a:p>
            <a:pPr marL="514350" indent="-514350">
              <a:buAutoNum type="alphaUcPeriod"/>
            </a:pPr>
            <a:endParaRPr lang="en-US" dirty="0" smtClean="0"/>
          </a:p>
          <a:p>
            <a:pPr marL="0" indent="0">
              <a:buNone/>
            </a:pPr>
            <a:endParaRPr lang="en-US" dirty="0"/>
          </a:p>
          <a:p>
            <a:pPr marL="0" indent="0">
              <a:buNone/>
            </a:pPr>
            <a:r>
              <a:rPr lang="en-US" sz="1200" dirty="0" smtClean="0"/>
              <a:t>Source: National </a:t>
            </a:r>
            <a:r>
              <a:rPr lang="en-US" sz="1200" dirty="0"/>
              <a:t>Monitoring Standards Frequently Asked Questions</a:t>
            </a:r>
          </a:p>
          <a:p>
            <a:pPr marL="0" indent="0">
              <a:buNone/>
            </a:pPr>
            <a:r>
              <a:rPr lang="en-US" sz="1200" dirty="0"/>
              <a:t>http://hab.hrsa.gov/sites/default/files/hab/Global/programmonitoringfaq.pdf</a:t>
            </a:r>
          </a:p>
          <a:p>
            <a:endParaRPr lang="en-US" dirty="0"/>
          </a:p>
        </p:txBody>
      </p:sp>
      <p:sp>
        <p:nvSpPr>
          <p:cNvPr id="4" name="Content Placeholder 3"/>
          <p:cNvSpPr>
            <a:spLocks noGrp="1"/>
          </p:cNvSpPr>
          <p:nvPr>
            <p:ph sz="half" idx="10"/>
          </p:nvPr>
        </p:nvSpPr>
        <p:spPr/>
        <p:txBody>
          <a:bodyPr/>
          <a:lstStyle/>
          <a:p>
            <a:pPr marL="0" indent="0">
              <a:buNone/>
            </a:pPr>
            <a:r>
              <a:rPr lang="en-US" sz="4800" dirty="0">
                <a:solidFill>
                  <a:srgbClr val="C00000"/>
                </a:solidFill>
              </a:rPr>
              <a:t>A.</a:t>
            </a:r>
            <a:r>
              <a:rPr lang="en-US" dirty="0"/>
              <a:t> If none of your services are billable, you do not need to charge RWHAP clients. If you bill non-RWHAP clients, but not RWHAP clients, you must bill RWHAP clients for the same services and then apply the schedule of charges.</a:t>
            </a:r>
          </a:p>
          <a:p>
            <a:endParaRPr lang="en-US" dirty="0"/>
          </a:p>
        </p:txBody>
      </p:sp>
    </p:spTree>
    <p:extLst>
      <p:ext uri="{BB962C8B-B14F-4D97-AF65-F5344CB8AC3E}">
        <p14:creationId xmlns:p14="http://schemas.microsoft.com/office/powerpoint/2010/main" val="35439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7181" y="234397"/>
            <a:ext cx="11046619" cy="829193"/>
          </a:xfrm>
        </p:spPr>
        <p:txBody>
          <a:bodyPr rtlCol="0">
            <a:noAutofit/>
          </a:bodyPr>
          <a:lstStyle/>
          <a:p>
            <a:pPr>
              <a:defRPr/>
            </a:pPr>
            <a:r>
              <a:rPr lang="en-US" altLang="en-US" sz="4000" dirty="0"/>
              <a:t>  Enrollment &amp; </a:t>
            </a:r>
            <a:r>
              <a:rPr lang="en-US" altLang="en-US" sz="4000" dirty="0" smtClean="0"/>
              <a:t>Eligibility, cont.</a:t>
            </a:r>
            <a:endParaRPr lang="en-US" altLang="en-US" sz="4000" dirty="0"/>
          </a:p>
        </p:txBody>
      </p:sp>
      <p:sp>
        <p:nvSpPr>
          <p:cNvPr id="2" name="Content Placeholder 1"/>
          <p:cNvSpPr>
            <a:spLocks noGrp="1"/>
          </p:cNvSpPr>
          <p:nvPr>
            <p:ph sz="half" idx="10"/>
          </p:nvPr>
        </p:nvSpPr>
        <p:spPr>
          <a:xfrm>
            <a:off x="207169" y="1196982"/>
            <a:ext cx="11651456" cy="4448443"/>
          </a:xfrm>
        </p:spPr>
        <p:txBody>
          <a:bodyPr>
            <a:noAutofit/>
          </a:bodyPr>
          <a:lstStyle/>
          <a:p>
            <a:r>
              <a:rPr lang="en-US" altLang="en-US" sz="3200" dirty="0">
                <a:ea typeface="Calibri" pitchFamily="34" charset="0"/>
                <a:cs typeface="Calibri" pitchFamily="34" charset="0"/>
              </a:rPr>
              <a:t>The enrollment and eligibility process:</a:t>
            </a:r>
          </a:p>
          <a:p>
            <a:pPr marL="457200" indent="-457200">
              <a:buFont typeface="Arial" panose="020B0604020202020204" pitchFamily="34" charset="0"/>
              <a:buChar char="•"/>
            </a:pPr>
            <a:r>
              <a:rPr lang="en-US" altLang="en-US" sz="3200" dirty="0">
                <a:ea typeface="Calibri" pitchFamily="34" charset="0"/>
                <a:cs typeface="Calibri" pitchFamily="34" charset="0"/>
              </a:rPr>
              <a:t>Ensures </a:t>
            </a:r>
            <a:r>
              <a:rPr lang="en-US" altLang="en-US" sz="3200" dirty="0" smtClean="0">
                <a:ea typeface="Calibri" pitchFamily="34" charset="0"/>
                <a:cs typeface="Calibri" pitchFamily="34" charset="0"/>
              </a:rPr>
              <a:t>a client is enrolled in all eligible third party payer sources</a:t>
            </a:r>
          </a:p>
          <a:p>
            <a:pPr marL="457200" indent="-457200">
              <a:buFont typeface="Arial" panose="020B0604020202020204" pitchFamily="34" charset="0"/>
              <a:buChar char="•"/>
            </a:pPr>
            <a:r>
              <a:rPr lang="en-US" altLang="en-US" sz="3200" dirty="0" smtClean="0">
                <a:ea typeface="Calibri" pitchFamily="34" charset="0"/>
                <a:cs typeface="Calibri" pitchFamily="34" charset="0"/>
              </a:rPr>
              <a:t>Ensures Ryan </a:t>
            </a:r>
            <a:r>
              <a:rPr lang="en-US" altLang="en-US" sz="3200" dirty="0">
                <a:ea typeface="Calibri" pitchFamily="34" charset="0"/>
                <a:cs typeface="Calibri" pitchFamily="34" charset="0"/>
              </a:rPr>
              <a:t>White serves as the payer of last resort</a:t>
            </a:r>
          </a:p>
          <a:p>
            <a:pPr marL="457200" indent="-457200">
              <a:buFont typeface="Arial" panose="020B0604020202020204" pitchFamily="34" charset="0"/>
              <a:buChar char="•"/>
            </a:pPr>
            <a:r>
              <a:rPr lang="en-US" altLang="en-US" sz="3200" dirty="0">
                <a:ea typeface="Calibri" pitchFamily="34" charset="0"/>
                <a:cs typeface="Calibri" pitchFamily="34" charset="0"/>
              </a:rPr>
              <a:t>Facilitates the recipient’s determination regarding imposition of charges for </a:t>
            </a:r>
            <a:r>
              <a:rPr lang="en-US" altLang="en-US" sz="3200" dirty="0" smtClean="0">
                <a:ea typeface="Calibri" pitchFamily="34" charset="0"/>
                <a:cs typeface="Calibri" pitchFamily="34" charset="0"/>
              </a:rPr>
              <a:t>services (slide fee scale)</a:t>
            </a:r>
            <a:endParaRPr lang="en-US" altLang="en-US" sz="3200" dirty="0">
              <a:ea typeface="Calibri" pitchFamily="34" charset="0"/>
              <a:cs typeface="Calibri" pitchFamily="34" charset="0"/>
            </a:endParaRPr>
          </a:p>
          <a:p>
            <a:pPr marL="457200" indent="-457200">
              <a:buFont typeface="Arial" panose="020B0604020202020204" pitchFamily="34" charset="0"/>
              <a:buChar char="•"/>
            </a:pPr>
            <a:r>
              <a:rPr lang="en-US" altLang="en-US" sz="3200" dirty="0">
                <a:ea typeface="Calibri" pitchFamily="34" charset="0"/>
                <a:cs typeface="Calibri" pitchFamily="34" charset="0"/>
              </a:rPr>
              <a:t>Identifies the patient’s placement on the </a:t>
            </a:r>
            <a:r>
              <a:rPr lang="en-US" altLang="en-US" sz="3200" dirty="0" smtClean="0">
                <a:ea typeface="Calibri" pitchFamily="34" charset="0"/>
                <a:cs typeface="Calibri" pitchFamily="34" charset="0"/>
              </a:rPr>
              <a:t>discounted schedule </a:t>
            </a:r>
            <a:r>
              <a:rPr lang="en-US" altLang="en-US" sz="3200" dirty="0">
                <a:ea typeface="Calibri" pitchFamily="34" charset="0"/>
                <a:cs typeface="Calibri" pitchFamily="34" charset="0"/>
              </a:rPr>
              <a:t>of charges</a:t>
            </a:r>
          </a:p>
          <a:p>
            <a:pPr marL="457200" indent="-457200">
              <a:buFont typeface="Arial" panose="020B0604020202020204" pitchFamily="34" charset="0"/>
              <a:buChar char="•"/>
            </a:pPr>
            <a:r>
              <a:rPr lang="en-US" altLang="en-US" sz="3200" dirty="0" smtClean="0">
                <a:ea typeface="Calibri" pitchFamily="34" charset="0"/>
                <a:cs typeface="Calibri" pitchFamily="34" charset="0"/>
              </a:rPr>
              <a:t>Determines </a:t>
            </a:r>
            <a:r>
              <a:rPr lang="en-US" altLang="en-US" sz="3200" dirty="0">
                <a:ea typeface="Calibri" pitchFamily="34" charset="0"/>
                <a:cs typeface="Calibri" pitchFamily="34" charset="0"/>
              </a:rPr>
              <a:t>the patient’s cap on out-of-pocket charges </a:t>
            </a:r>
          </a:p>
        </p:txBody>
      </p:sp>
    </p:spTree>
    <p:extLst>
      <p:ext uri="{BB962C8B-B14F-4D97-AF65-F5344CB8AC3E}">
        <p14:creationId xmlns:p14="http://schemas.microsoft.com/office/powerpoint/2010/main" val="117104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Schedule of Charges &amp; Caps on Charges FAQ 4</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sz="5200" dirty="0">
                <a:solidFill>
                  <a:srgbClr val="C00000"/>
                </a:solidFill>
                <a:latin typeface="Calibri" panose="020F0502020204030204" pitchFamily="34" charset="0"/>
                <a:cs typeface="Calibri" panose="020F0502020204030204" pitchFamily="34" charset="0"/>
              </a:rPr>
              <a:t>Q. </a:t>
            </a:r>
            <a:r>
              <a:rPr lang="en-US" dirty="0">
                <a:latin typeface="Calibri" panose="020F0502020204030204" pitchFamily="34" charset="0"/>
                <a:cs typeface="Calibri" panose="020F0502020204030204" pitchFamily="34" charset="0"/>
              </a:rPr>
              <a:t>We have patients with employer-based insurance which requires that they use a specialty mail-order pharmacy. They have $150 medication co-pays and can only fill 30 days supply at a time. Can we count the full year’s cost of 12 expected copays towards their cap at the beginning of the year in order to help them get to their cap? If we don’t, their out of pockets by the end of the year may exceed the cap.</a:t>
            </a:r>
          </a:p>
          <a:p>
            <a:endParaRPr lang="en-US" dirty="0"/>
          </a:p>
        </p:txBody>
      </p:sp>
      <p:sp>
        <p:nvSpPr>
          <p:cNvPr id="4" name="Content Placeholder 3"/>
          <p:cNvSpPr>
            <a:spLocks noGrp="1"/>
          </p:cNvSpPr>
          <p:nvPr>
            <p:ph sz="half" idx="10"/>
          </p:nvPr>
        </p:nvSpPr>
        <p:spPr/>
        <p:txBody>
          <a:bodyPr>
            <a:normAutofit/>
          </a:bodyPr>
          <a:lstStyle/>
          <a:p>
            <a:pPr marL="0" indent="0">
              <a:buNone/>
            </a:pPr>
            <a:r>
              <a:rPr lang="en-US" sz="4800" dirty="0" smtClean="0">
                <a:solidFill>
                  <a:srgbClr val="C00000"/>
                </a:solidFill>
                <a:latin typeface="Calibri" panose="020F0502020204030204" pitchFamily="34" charset="0"/>
                <a:cs typeface="Calibri" panose="020F0502020204030204" pitchFamily="34" charset="0"/>
              </a:rPr>
              <a:t>A</a:t>
            </a:r>
            <a:r>
              <a:rPr lang="en-US" sz="4800" dirty="0">
                <a:solidFill>
                  <a:srgbClr val="C0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No, charges must be monitored and assessed as they are incurred, which would be monthly. Depending on available funding and jurisdictional requirements, your organization could help the client with medication co-pays before or after the cap has been reached.   </a:t>
            </a:r>
          </a:p>
          <a:p>
            <a:endParaRPr lang="en-US" dirty="0"/>
          </a:p>
        </p:txBody>
      </p:sp>
    </p:spTree>
    <p:extLst>
      <p:ext uri="{BB962C8B-B14F-4D97-AF65-F5344CB8AC3E}">
        <p14:creationId xmlns:p14="http://schemas.microsoft.com/office/powerpoint/2010/main" val="41943527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Schedule of Charges &amp; Caps on Charges FAQ 5</a:t>
            </a:r>
          </a:p>
        </p:txBody>
      </p:sp>
      <p:sp>
        <p:nvSpPr>
          <p:cNvPr id="3" name="Content Placeholder 2"/>
          <p:cNvSpPr>
            <a:spLocks noGrp="1"/>
          </p:cNvSpPr>
          <p:nvPr>
            <p:ph sz="half" idx="1"/>
          </p:nvPr>
        </p:nvSpPr>
        <p:spPr/>
        <p:txBody>
          <a:bodyPr>
            <a:normAutofit/>
          </a:bodyPr>
          <a:lstStyle/>
          <a:p>
            <a:pPr marL="0" indent="0">
              <a:buNone/>
            </a:pPr>
            <a:r>
              <a:rPr lang="en-US" sz="4800" dirty="0">
                <a:solidFill>
                  <a:srgbClr val="C00000"/>
                </a:solidFill>
              </a:rPr>
              <a:t>Q. </a:t>
            </a:r>
            <a:r>
              <a:rPr lang="en-US" dirty="0"/>
              <a:t>If patients below 100% FPL are not allowed to be charged for services, does this mean we cannot charge them co-pays? If so, how do we reconcile that with insurance claims?</a:t>
            </a:r>
          </a:p>
          <a:p>
            <a:endParaRPr lang="en-US" dirty="0"/>
          </a:p>
        </p:txBody>
      </p:sp>
      <p:sp>
        <p:nvSpPr>
          <p:cNvPr id="4" name="Content Placeholder 3"/>
          <p:cNvSpPr>
            <a:spLocks noGrp="1"/>
          </p:cNvSpPr>
          <p:nvPr>
            <p:ph sz="half" idx="10"/>
          </p:nvPr>
        </p:nvSpPr>
        <p:spPr/>
        <p:txBody>
          <a:bodyPr>
            <a:normAutofit fontScale="92500"/>
          </a:bodyPr>
          <a:lstStyle/>
          <a:p>
            <a:pPr marL="0" indent="0">
              <a:buNone/>
            </a:pPr>
            <a:r>
              <a:rPr lang="en-US" sz="4300" dirty="0" smtClean="0">
                <a:solidFill>
                  <a:srgbClr val="C00000"/>
                </a:solidFill>
              </a:rPr>
              <a:t>A. </a:t>
            </a:r>
            <a:r>
              <a:rPr lang="en-US" dirty="0" smtClean="0"/>
              <a:t>If </a:t>
            </a:r>
            <a:r>
              <a:rPr lang="en-US" dirty="0"/>
              <a:t>a client’s individual income is below 100% FPL, they cannot be charged co-pays. The schedule of charges applies to all out-of-pocket charges related to HIV care, including co-pays. The organization might be required to charge a co-pay, but they discount the co-pay based on income, so it could be discounted to zero. Additionally, RWHAP legislation supersedes contracts with insurers. </a:t>
            </a:r>
          </a:p>
          <a:p>
            <a:endParaRPr lang="en-US" dirty="0"/>
          </a:p>
        </p:txBody>
      </p:sp>
    </p:spTree>
    <p:extLst>
      <p:ext uri="{BB962C8B-B14F-4D97-AF65-F5344CB8AC3E}">
        <p14:creationId xmlns:p14="http://schemas.microsoft.com/office/powerpoint/2010/main" val="23127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234397"/>
            <a:ext cx="11032331" cy="829193"/>
          </a:xfrm>
        </p:spPr>
        <p:txBody>
          <a:bodyPr>
            <a:noAutofit/>
          </a:bodyPr>
          <a:lstStyle/>
          <a:p>
            <a:r>
              <a:rPr lang="en-US" sz="3200" dirty="0"/>
              <a:t>PCN 13-02 - Clarifications on Ryan White Program Client Eligibility </a:t>
            </a:r>
            <a:r>
              <a:rPr lang="en-US" sz="3200" dirty="0" smtClean="0"/>
              <a:t>Determination </a:t>
            </a:r>
            <a:r>
              <a:rPr lang="en-US" sz="3200" dirty="0"/>
              <a:t>and Recertification Requirements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9648361"/>
              </p:ext>
            </p:extLst>
          </p:nvPr>
        </p:nvGraphicFramePr>
        <p:xfrm>
          <a:off x="492918" y="1128712"/>
          <a:ext cx="11508587" cy="4358640"/>
        </p:xfrm>
        <a:graphic>
          <a:graphicData uri="http://schemas.openxmlformats.org/drawingml/2006/table">
            <a:tbl>
              <a:tblPr firstRow="1" bandRow="1">
                <a:tableStyleId>{5C22544A-7EE6-4342-B048-85BDC9FD1C3A}</a:tableStyleId>
              </a:tblPr>
              <a:tblGrid>
                <a:gridCol w="1227390">
                  <a:extLst>
                    <a:ext uri="{9D8B030D-6E8A-4147-A177-3AD203B41FA5}">
                      <a16:colId xmlns:a16="http://schemas.microsoft.com/office/drawing/2014/main" val="1275728234"/>
                    </a:ext>
                  </a:extLst>
                </a:gridCol>
                <a:gridCol w="5130548">
                  <a:extLst>
                    <a:ext uri="{9D8B030D-6E8A-4147-A177-3AD203B41FA5}">
                      <a16:colId xmlns:a16="http://schemas.microsoft.com/office/drawing/2014/main" val="1345055598"/>
                    </a:ext>
                  </a:extLst>
                </a:gridCol>
                <a:gridCol w="5150649">
                  <a:extLst>
                    <a:ext uri="{9D8B030D-6E8A-4147-A177-3AD203B41FA5}">
                      <a16:colId xmlns:a16="http://schemas.microsoft.com/office/drawing/2014/main" val="489054937"/>
                    </a:ext>
                  </a:extLst>
                </a:gridCol>
              </a:tblGrid>
              <a:tr h="370840">
                <a:tc>
                  <a:txBody>
                    <a:bodyPr/>
                    <a:lstStyle/>
                    <a:p>
                      <a:endParaRPr lang="en-US" sz="2400" dirty="0"/>
                    </a:p>
                  </a:txBody>
                  <a:tcPr/>
                </a:tc>
                <a:tc>
                  <a:txBody>
                    <a:bodyPr/>
                    <a:lstStyle/>
                    <a:p>
                      <a:r>
                        <a:rPr lang="en-US" sz="2400" dirty="0" smtClean="0"/>
                        <a:t>Initial Eligibility Determination &amp; Once a Year/12 Month Period Recertification </a:t>
                      </a:r>
                      <a:endParaRPr lang="en-US" sz="2400" dirty="0"/>
                    </a:p>
                  </a:txBody>
                  <a:tcPr/>
                </a:tc>
                <a:tc>
                  <a:txBody>
                    <a:bodyPr/>
                    <a:lstStyle/>
                    <a:p>
                      <a:r>
                        <a:rPr lang="en-US" sz="2400" dirty="0" smtClean="0"/>
                        <a:t>Recertification (minimum of every six months) </a:t>
                      </a:r>
                      <a:endParaRPr lang="en-US" sz="2400" dirty="0"/>
                    </a:p>
                  </a:txBody>
                  <a:tcPr/>
                </a:tc>
                <a:extLst>
                  <a:ext uri="{0D108BD9-81ED-4DB2-BD59-A6C34878D82A}">
                    <a16:rowId xmlns:a16="http://schemas.microsoft.com/office/drawing/2014/main" val="1651055737"/>
                  </a:ext>
                </a:extLst>
              </a:tr>
              <a:tr h="370840">
                <a:tc>
                  <a:txBody>
                    <a:bodyPr/>
                    <a:lstStyle/>
                    <a:p>
                      <a:r>
                        <a:rPr lang="en-US" sz="2200" dirty="0" smtClean="0"/>
                        <a:t>HIV Status</a:t>
                      </a:r>
                      <a:endParaRPr lang="en-US" sz="2200" dirty="0"/>
                    </a:p>
                  </a:txBody>
                  <a:tcPr/>
                </a:tc>
                <a:tc>
                  <a:txBody>
                    <a:bodyPr/>
                    <a:lstStyle/>
                    <a:p>
                      <a:r>
                        <a:rPr lang="en-US" sz="2200" dirty="0" smtClean="0"/>
                        <a:t>HIV Status Documentation required for Initial Eligibility Determination </a:t>
                      </a:r>
                    </a:p>
                    <a:p>
                      <a:r>
                        <a:rPr lang="en-US" sz="2200" dirty="0" smtClean="0"/>
                        <a:t>Documentation is not required for the once a year/12 month period recertification</a:t>
                      </a:r>
                      <a:endParaRPr lang="en-US" sz="2200" dirty="0"/>
                    </a:p>
                  </a:txBody>
                  <a:tcPr/>
                </a:tc>
                <a:tc>
                  <a:txBody>
                    <a:bodyPr/>
                    <a:lstStyle/>
                    <a:p>
                      <a:r>
                        <a:rPr lang="en-US" sz="2200" dirty="0" smtClean="0"/>
                        <a:t>No documentation required </a:t>
                      </a:r>
                      <a:endParaRPr lang="en-US" sz="2200" dirty="0"/>
                    </a:p>
                  </a:txBody>
                  <a:tcPr/>
                </a:tc>
                <a:extLst>
                  <a:ext uri="{0D108BD9-81ED-4DB2-BD59-A6C34878D82A}">
                    <a16:rowId xmlns:a16="http://schemas.microsoft.com/office/drawing/2014/main" val="1213258842"/>
                  </a:ext>
                </a:extLst>
              </a:tr>
              <a:tr h="370840">
                <a:tc>
                  <a:txBody>
                    <a:bodyPr/>
                    <a:lstStyle/>
                    <a:p>
                      <a:r>
                        <a:rPr lang="en-US" sz="2200" dirty="0" smtClean="0"/>
                        <a:t>Income</a:t>
                      </a:r>
                      <a:endParaRPr lang="en-US" sz="2200" dirty="0"/>
                    </a:p>
                  </a:txBody>
                  <a:tcPr/>
                </a:tc>
                <a:tc>
                  <a:txBody>
                    <a:bodyPr/>
                    <a:lstStyle/>
                    <a:p>
                      <a:r>
                        <a:rPr lang="en-US" sz="2200" dirty="0" smtClean="0"/>
                        <a:t>Documentation Required</a:t>
                      </a:r>
                      <a:endParaRPr lang="en-US" sz="2200" dirty="0"/>
                    </a:p>
                  </a:txBody>
                  <a:tcPr/>
                </a:tc>
                <a:tc>
                  <a:txBody>
                    <a:bodyPr/>
                    <a:lstStyle/>
                    <a:p>
                      <a:pPr marL="342900" indent="-342900">
                        <a:buFont typeface="Arial" panose="020B0604020202020204" pitchFamily="34" charset="0"/>
                        <a:buChar char="•"/>
                      </a:pPr>
                      <a:r>
                        <a:rPr lang="en-US" sz="2200" dirty="0" smtClean="0"/>
                        <a:t>Grantee may choose to require a full application and associated documentation </a:t>
                      </a:r>
                    </a:p>
                    <a:p>
                      <a:pPr marL="342900" indent="-342900">
                        <a:buFont typeface="Arial" panose="020B0604020202020204" pitchFamily="34" charset="0"/>
                        <a:buChar char="•"/>
                      </a:pPr>
                      <a:r>
                        <a:rPr lang="en-US" sz="2200" dirty="0" smtClean="0"/>
                        <a:t>Self-attestation of no change </a:t>
                      </a:r>
                    </a:p>
                    <a:p>
                      <a:pPr marL="342900" indent="-342900">
                        <a:buFont typeface="Arial" panose="020B0604020202020204" pitchFamily="34" charset="0"/>
                        <a:buChar char="•"/>
                      </a:pPr>
                      <a:r>
                        <a:rPr lang="en-US" sz="2200" dirty="0" smtClean="0"/>
                        <a:t>Self-attestation of change - grantee must require documentation</a:t>
                      </a:r>
                      <a:endParaRPr lang="en-US" sz="2200" dirty="0"/>
                    </a:p>
                  </a:txBody>
                  <a:tcPr/>
                </a:tc>
                <a:extLst>
                  <a:ext uri="{0D108BD9-81ED-4DB2-BD59-A6C34878D82A}">
                    <a16:rowId xmlns:a16="http://schemas.microsoft.com/office/drawing/2014/main" val="4046665834"/>
                  </a:ext>
                </a:extLst>
              </a:tr>
            </a:tbl>
          </a:graphicData>
        </a:graphic>
      </p:graphicFrame>
    </p:spTree>
    <p:extLst>
      <p:ext uri="{BB962C8B-B14F-4D97-AF65-F5344CB8AC3E}">
        <p14:creationId xmlns:p14="http://schemas.microsoft.com/office/powerpoint/2010/main" val="286879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637BD-F6B8-4C8E-98AF-4410C437D562}">
  <ds:schemaRefs>
    <ds:schemaRef ds:uri="http://schemas.microsoft.com/office/2006/metadata/properties"/>
    <ds:schemaRef ds:uri="http://schemas.microsoft.com/office/2006/documentManagement/types"/>
    <ds:schemaRef ds:uri="763191c0-b165-402f-a2d4-8ae261e3ae05"/>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75e813ae-c565-40db-b37c-cfdb0e13b5d9"/>
    <ds:schemaRef ds:uri="http://purl.org/dc/terms/"/>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1910</TotalTime>
  <Words>6304</Words>
  <Application>Microsoft Office PowerPoint</Application>
  <PresentationFormat>Widescreen</PresentationFormat>
  <Paragraphs>913</Paragraphs>
  <Slides>81</Slides>
  <Notes>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81</vt:i4>
      </vt:variant>
    </vt:vector>
  </HeadingPairs>
  <TitlesOfParts>
    <vt:vector size="92" baseType="lpstr">
      <vt:lpstr>ＭＳ Ｐゴシック</vt:lpstr>
      <vt:lpstr>Arial</vt:lpstr>
      <vt:lpstr>Calibri</vt:lpstr>
      <vt:lpstr>Calibri Light</vt:lpstr>
      <vt:lpstr>Century Gothic</vt:lpstr>
      <vt:lpstr>Courier New</vt:lpstr>
      <vt:lpstr>Franklin Gothic Medium</vt:lpstr>
      <vt:lpstr>Times New Roman</vt:lpstr>
      <vt:lpstr>Wingdings</vt:lpstr>
      <vt:lpstr>Office Theme</vt:lpstr>
      <vt:lpstr>1_Office Theme</vt:lpstr>
      <vt:lpstr>PowerPoint Presentation</vt:lpstr>
      <vt:lpstr>Enrollment &amp; Eligibility: From Insurance to Discounted Fee Schedule to Caps on Charges</vt:lpstr>
      <vt:lpstr>Learning Objectives</vt:lpstr>
      <vt:lpstr>The Circle of Assessing Client Charges</vt:lpstr>
      <vt:lpstr>Enrollment &amp; Eligibility</vt:lpstr>
      <vt:lpstr>Ryan White Eligibility</vt:lpstr>
      <vt:lpstr>  Enrollment &amp; Eligibility</vt:lpstr>
      <vt:lpstr>  Enrollment &amp; Eligibility, cont.</vt:lpstr>
      <vt:lpstr>PCN 13-02 - Clarifications on Ryan White Program Client Eligibility Determination and Recertification Requirements </vt:lpstr>
      <vt:lpstr>PCN 13-02 - Clarifications on Ryan White Program Client Eligibility Determinations and Recertification Requirements </vt:lpstr>
      <vt:lpstr>  Example Ryan White Enrollment Process</vt:lpstr>
      <vt:lpstr>  Example Ryan White Enrollment Process</vt:lpstr>
      <vt:lpstr>Sliding Fee Scale/Discount Schedule of Charges</vt:lpstr>
      <vt:lpstr>Important Definitions</vt:lpstr>
      <vt:lpstr> RWHAP Expectations: Schedule of Charges</vt:lpstr>
      <vt:lpstr>Income Calculations</vt:lpstr>
      <vt:lpstr>Ryan White Legislation: Patient Charges for Services</vt:lpstr>
      <vt:lpstr>Schedule of Charges: Recipient/Sub-recipient Responsibility</vt:lpstr>
      <vt:lpstr>Clients Above 100% FPL: Service Provider Responsibility</vt:lpstr>
      <vt:lpstr>2018 Federal Poverty Guidelines</vt:lpstr>
      <vt:lpstr>Schedule of Charges – Nominal Fee (Example)</vt:lpstr>
      <vt:lpstr>Nominal Fee - Example</vt:lpstr>
      <vt:lpstr>Schedule of Charges – Percentage (Example)</vt:lpstr>
      <vt:lpstr>Percentage Fee - Example</vt:lpstr>
      <vt:lpstr>  Ryan White &amp; Other Schedule of Charges</vt:lpstr>
      <vt:lpstr>  Ryan White &amp; Other Schedule of Charges </vt:lpstr>
      <vt:lpstr>Caps on Charges</vt:lpstr>
      <vt:lpstr> Ryan White Legislation: Patient Cap on Charges</vt:lpstr>
      <vt:lpstr>Cap on Charges – Legislatively Defined</vt:lpstr>
      <vt:lpstr>Calculating Patient Cap on Charges</vt:lpstr>
      <vt:lpstr>Cap on Charges - Example</vt:lpstr>
      <vt:lpstr>PowerPoint Presentation</vt:lpstr>
      <vt:lpstr>Cap on Charges – Example Percentage</vt:lpstr>
      <vt:lpstr>RW Enrollment and Eligibility in Action </vt:lpstr>
      <vt:lpstr>Background Info for Case Studies</vt:lpstr>
      <vt:lpstr>Bluegrass Care Clinic (BCC)</vt:lpstr>
      <vt:lpstr>BCC Service Area</vt:lpstr>
      <vt:lpstr>Bluegrass Care Clinic </vt:lpstr>
      <vt:lpstr>2018-2019 Bluegrass Care Clinic Grant Funding – HIV Care $4,209,775  </vt:lpstr>
      <vt:lpstr>ACA Impact on Ryan White Program Enrollment and Eligibility </vt:lpstr>
      <vt:lpstr>ACA Impact on Ryan White Program Enrollment and Eligibility (continued)</vt:lpstr>
      <vt:lpstr>FPL and ACA Patient Education Tool: Eligibility Chart  </vt:lpstr>
      <vt:lpstr>FPL and ACA Patient Education Tool: Eligibility Chart </vt:lpstr>
      <vt:lpstr>Case Studies </vt:lpstr>
      <vt:lpstr>Schedule of Charges – Percentage (Example)</vt:lpstr>
      <vt:lpstr>RWHAP Patient Caps on Charges</vt:lpstr>
      <vt:lpstr>Case Study 1: Intake (Setting)</vt:lpstr>
      <vt:lpstr>Case Study 1: Intake (During Intake)</vt:lpstr>
      <vt:lpstr>Case Study 1: Intake (Establishing Eligibility)</vt:lpstr>
      <vt:lpstr>Case Study 1: After Intake</vt:lpstr>
      <vt:lpstr>Case Study 2: 6-Month Attestation</vt:lpstr>
      <vt:lpstr>Case Study 2: 6-Month Attestation</vt:lpstr>
      <vt:lpstr>Case Study 2: Annual Recertification</vt:lpstr>
      <vt:lpstr>Case Study 2: Annual Recertification</vt:lpstr>
      <vt:lpstr>Case Study 2: Billings/Registration Update </vt:lpstr>
      <vt:lpstr>PowerPoint Presentation</vt:lpstr>
      <vt:lpstr>PowerPoint Presentation</vt:lpstr>
      <vt:lpstr>Case Study 2: Patient Billings Example A</vt:lpstr>
      <vt:lpstr>Case Study 2: Patient Billings Example B </vt:lpstr>
      <vt:lpstr>Case Study 2: Patient Billings Example C</vt:lpstr>
      <vt:lpstr>Case Study 4: Report A Change </vt:lpstr>
      <vt:lpstr>Case Study 5: No Insurance </vt:lpstr>
      <vt:lpstr>Case Study 6: Declination of RWHAP Enrollment</vt:lpstr>
      <vt:lpstr>Patient Education Tools</vt:lpstr>
      <vt:lpstr>Patient Education Tool: Enrollment Verification Sheet </vt:lpstr>
      <vt:lpstr>Patient Education Tool: Excel Cap on Charges Tracking Sheet</vt:lpstr>
      <vt:lpstr>Staff/Patient Tool: 6-month Attestation Form</vt:lpstr>
      <vt:lpstr>Patient Tool: Report A Change Form</vt:lpstr>
      <vt:lpstr>Other Helpful RWHAP Enrollment Tools and Tracking Systems</vt:lpstr>
      <vt:lpstr>RWHAP Tool: Excel Enrollment Calculators and Charts </vt:lpstr>
      <vt:lpstr>Patient Education Tool: Sliding Fee Scale</vt:lpstr>
      <vt:lpstr>Patient Education Tool: Cap on Charges </vt:lpstr>
      <vt:lpstr>Annual Enrollment Form</vt:lpstr>
      <vt:lpstr>Master Enrollment Tracking Spreadsheet Tool</vt:lpstr>
      <vt:lpstr>RWHAP Tool: Declination Forms</vt:lpstr>
      <vt:lpstr>RWHAP Intake Process: Benefit Manager Guide </vt:lpstr>
      <vt:lpstr>Schedule of Charges &amp; Caps on Charges FAQ 1</vt:lpstr>
      <vt:lpstr>Schedule of Charges &amp; Caps on Charges FAQ 2 </vt:lpstr>
      <vt:lpstr>Schedule of Charges &amp; Caps on Charges FAQ 3 </vt:lpstr>
      <vt:lpstr>Schedule of Charges &amp; Caps on Charges FAQ 4</vt:lpstr>
      <vt:lpstr>Schedule of Charges &amp; Caps on Charges FAQ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&amp; Eligibility: From Insurance to Discounted Fee Schedule to Caps on Charges</dc:title>
  <dc:creator>ljone4@uky.edu;janacollins@uky.edu</dc:creator>
  <cp:keywords>RWHAP enrollment and eligibility, cap on charges,  scheudule of charges, sliding fee scale, nominal fee scale, federal poverty level to establish RWHAP eligibility</cp:keywords>
  <dc:description>2018 National Ryan White Conferance on HIV Care &amp; Treatment</dc:description>
  <cp:lastModifiedBy>Windows User</cp:lastModifiedBy>
  <cp:revision>182</cp:revision>
  <dcterms:created xsi:type="dcterms:W3CDTF">2018-09-04T17:07:24Z</dcterms:created>
  <dcterms:modified xsi:type="dcterms:W3CDTF">2018-12-14T13:12:11Z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