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5"/>
  </p:notesMasterIdLst>
  <p:sldIdLst>
    <p:sldId id="256" r:id="rId6"/>
    <p:sldId id="257" r:id="rId7"/>
    <p:sldId id="296" r:id="rId8"/>
    <p:sldId id="259" r:id="rId9"/>
    <p:sldId id="260" r:id="rId10"/>
    <p:sldId id="264" r:id="rId11"/>
    <p:sldId id="312" r:id="rId12"/>
    <p:sldId id="306" r:id="rId13"/>
    <p:sldId id="318" r:id="rId14"/>
    <p:sldId id="266" r:id="rId15"/>
    <p:sldId id="267" r:id="rId16"/>
    <p:sldId id="269" r:id="rId17"/>
    <p:sldId id="271" r:id="rId18"/>
    <p:sldId id="272" r:id="rId19"/>
    <p:sldId id="299" r:id="rId20"/>
    <p:sldId id="300" r:id="rId21"/>
    <p:sldId id="320" r:id="rId22"/>
    <p:sldId id="302" r:id="rId23"/>
    <p:sldId id="303" r:id="rId24"/>
    <p:sldId id="305" r:id="rId25"/>
    <p:sldId id="304" r:id="rId26"/>
    <p:sldId id="288" r:id="rId27"/>
    <p:sldId id="321" r:id="rId28"/>
    <p:sldId id="289" r:id="rId29"/>
    <p:sldId id="275" r:id="rId30"/>
    <p:sldId id="276" r:id="rId31"/>
    <p:sldId id="297" r:id="rId32"/>
    <p:sldId id="278" r:id="rId33"/>
    <p:sldId id="279" r:id="rId34"/>
    <p:sldId id="280" r:id="rId35"/>
    <p:sldId id="292" r:id="rId36"/>
    <p:sldId id="277" r:id="rId37"/>
    <p:sldId id="309" r:id="rId38"/>
    <p:sldId id="310" r:id="rId39"/>
    <p:sldId id="311" r:id="rId40"/>
    <p:sldId id="285" r:id="rId41"/>
    <p:sldId id="308" r:id="rId42"/>
    <p:sldId id="286" r:id="rId43"/>
    <p:sldId id="28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" initials="E" lastIdx="19" clrIdx="0">
    <p:extLst/>
  </p:cmAuthor>
  <p:cmAuthor id="2" name="Deborah Dean" initials="DD" lastIdx="3" clrIdx="1">
    <p:extLst/>
  </p:cmAuthor>
  <p:cmAuthor id="3" name="Mira Levinson" initials="ML" lastIdx="19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895"/>
    <a:srgbClr val="095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446" autoAdjust="0"/>
  </p:normalViewPr>
  <p:slideViewPr>
    <p:cSldViewPr snapToGrid="0">
      <p:cViewPr varScale="1">
        <p:scale>
          <a:sx n="49" d="100"/>
          <a:sy n="49" d="100"/>
        </p:scale>
        <p:origin x="141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F6127-EEF5-40F1-97EC-930CD0C8F71D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6986E-6EA6-4B02-8A59-5382869F4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7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986E-6EA6-4B02-8A59-5382869F4AC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49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7D04-88B5-47B6-AE26-32E97CF8A52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56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We need to revise this since all the Y2 webinars have yet to occur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7D04-88B5-47B6-AE26-32E97CF8A52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84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986E-6EA6-4B02-8A59-5382869F4AC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8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7D04-88B5-47B6-AE26-32E97CF8A521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5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Hopefully</a:t>
            </a:r>
            <a:r>
              <a:rPr lang="en-US" baseline="0" dirty="0" smtClean="0"/>
              <a:t> you were able to attend our earlier session at 10:30am today on Teachable Moments for Planning Councils/Planning Bodies: Providing Low-Cost/High-Benefit Mini-Training </a:t>
            </a:r>
          </a:p>
          <a:p>
            <a:endParaRPr lang="en-US" dirty="0" smtClean="0"/>
          </a:p>
          <a:p>
            <a:r>
              <a:rPr lang="en-US" dirty="0" smtClean="0"/>
              <a:t>Locations to be added once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986E-6EA6-4B02-8A59-5382869F4AC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67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7D04-88B5-47B6-AE26-32E97CF8A521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68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7D04-88B5-47B6-AE26-32E97CF8A521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5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a number of roles that you can play on a planning council including:</a:t>
            </a:r>
          </a:p>
          <a:p>
            <a:r>
              <a:rPr lang="en-US" dirty="0" smtClean="0"/>
              <a:t>Recipient</a:t>
            </a:r>
          </a:p>
          <a:p>
            <a:r>
              <a:rPr lang="en-US" dirty="0" smtClean="0"/>
              <a:t>Chair/Co-Chair</a:t>
            </a:r>
          </a:p>
          <a:p>
            <a:r>
              <a:rPr lang="en-US" dirty="0" smtClean="0"/>
              <a:t>Member</a:t>
            </a:r>
          </a:p>
          <a:p>
            <a:r>
              <a:rPr lang="en-US" dirty="0" smtClean="0"/>
              <a:t>Planning Council Support (PCS) staff</a:t>
            </a:r>
          </a:p>
          <a:p>
            <a:endParaRPr lang="en-US" dirty="0" smtClean="0"/>
          </a:p>
          <a:p>
            <a:r>
              <a:rPr lang="en-US" dirty="0" smtClean="0"/>
              <a:t>As a quick exercise,</a:t>
            </a:r>
            <a:r>
              <a:rPr lang="en-US" baseline="0" dirty="0" smtClean="0"/>
              <a:t> please stand if you play this role in your planning council.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Are there any other roles that we’ve missed?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986E-6EA6-4B02-8A59-5382869F4AC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By show</a:t>
            </a:r>
            <a:r>
              <a:rPr lang="en-US" baseline="0" dirty="0" smtClean="0"/>
              <a:t> of hands, how many of you have downloaded and are using the updated Primer?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How many of you have participated in one of our webinars?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How many of you are on our email list?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986E-6EA6-4B02-8A59-5382869F4AC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7D04-88B5-47B6-AE26-32E97CF8A52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6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7D04-88B5-47B6-AE26-32E97CF8A52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9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7D04-88B5-47B6-AE26-32E97CF8A5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8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986E-6EA6-4B02-8A59-5382869F4AC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76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</a:t>
            </a:r>
            <a:r>
              <a:rPr lang="en-US" baseline="0" dirty="0" smtClean="0"/>
              <a:t> note that the last two webinars have not yet been delivered but are expected to have been delivered by the time this presentation is delivered in December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986E-6EA6-4B02-8A59-5382869F4AC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7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588" tIns="44794" rIns="89588" bIns="4479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202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71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" y="1870075"/>
            <a:ext cx="2255520" cy="4368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80080" y="1870710"/>
            <a:ext cx="2570480" cy="4368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892800" y="1870075"/>
            <a:ext cx="2570480" cy="4368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16963" y="1870075"/>
            <a:ext cx="1524000" cy="43688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0494646" y="1870075"/>
            <a:ext cx="1524000" cy="43688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1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" y="1870075"/>
            <a:ext cx="2255520" cy="4368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80080" y="1870710"/>
            <a:ext cx="2570480" cy="4368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892800" y="1870075"/>
            <a:ext cx="2570480" cy="4368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16963" y="1870075"/>
            <a:ext cx="1524000" cy="43688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0494646" y="1870075"/>
            <a:ext cx="1524000" cy="43688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09600" y="6248400"/>
            <a:ext cx="2108454" cy="455613"/>
            <a:chOff x="533400" y="6248400"/>
            <a:chExt cx="2108454" cy="455613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6248400"/>
              <a:ext cx="109696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6329383"/>
              <a:ext cx="432054" cy="293647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1905000" y="6248400"/>
              <a:ext cx="0" cy="45561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449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No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52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/>
          <a:stretch/>
        </p:blipFill>
        <p:spPr>
          <a:xfrm>
            <a:off x="2190750" y="0"/>
            <a:ext cx="10001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143001"/>
            <a:ext cx="86868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37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143001"/>
            <a:ext cx="86868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/>
          <a:stretch/>
        </p:blipFill>
        <p:spPr>
          <a:xfrm>
            <a:off x="2286000" y="0"/>
            <a:ext cx="10001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3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09600" y="6248400"/>
            <a:ext cx="2108454" cy="455613"/>
            <a:chOff x="533400" y="6248400"/>
            <a:chExt cx="2108454" cy="455613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6248400"/>
              <a:ext cx="109696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6329383"/>
              <a:ext cx="432054" cy="293647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1905000" y="6248400"/>
              <a:ext cx="0" cy="45561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3215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09600" y="6248400"/>
            <a:ext cx="2108454" cy="455613"/>
            <a:chOff x="533400" y="6248400"/>
            <a:chExt cx="2108454" cy="45561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6248400"/>
              <a:ext cx="109696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6329383"/>
              <a:ext cx="432054" cy="293647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 userDrawn="1"/>
          </p:nvCxnSpPr>
          <p:spPr>
            <a:xfrm>
              <a:off x="1905000" y="6248400"/>
              <a:ext cx="0" cy="45561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5387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09600" y="6248400"/>
            <a:ext cx="2108454" cy="455613"/>
            <a:chOff x="533400" y="6248400"/>
            <a:chExt cx="2108454" cy="455613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6248400"/>
              <a:ext cx="109696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6329383"/>
              <a:ext cx="432054" cy="29364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1905000" y="6248400"/>
              <a:ext cx="0" cy="45561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509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517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35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76AA-4866-4B3F-9FE7-AB336FDFE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7886" y="2035207"/>
            <a:ext cx="9060024" cy="829193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Activity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EB880-299F-4C2C-B0CE-05C03177B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7886" y="3729067"/>
            <a:ext cx="9060024" cy="47903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Presenter(s) Name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B04E79-0625-405C-9E37-5AAD91CEDB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77886" y="4214356"/>
            <a:ext cx="9060024" cy="880153"/>
          </a:xfrm>
        </p:spPr>
        <p:txBody>
          <a:bodyPr>
            <a:normAutofit/>
          </a:bodyPr>
          <a:lstStyle>
            <a:lvl1pPr>
              <a:defRPr sz="20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Presenter(s) Title/Affiliation</a:t>
            </a:r>
          </a:p>
        </p:txBody>
      </p:sp>
    </p:spTree>
    <p:extLst>
      <p:ext uri="{BB962C8B-B14F-4D97-AF65-F5344CB8AC3E}">
        <p14:creationId xmlns:p14="http://schemas.microsoft.com/office/powerpoint/2010/main" val="1126635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143001"/>
            <a:ext cx="103632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0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B001-9D08-4D4A-B445-33C81106A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4397"/>
            <a:ext cx="10515600" cy="82919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22348D-6C20-49A4-8F66-D1BAF23E588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196982"/>
            <a:ext cx="10515600" cy="44484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3138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buClr>
                <a:srgbClr val="D03138"/>
              </a:buClr>
              <a:defRPr/>
            </a:lvl2pPr>
            <a:lvl3pPr>
              <a:buClr>
                <a:srgbClr val="D03138"/>
              </a:buClr>
              <a:defRPr/>
            </a:lvl3pPr>
            <a:lvl4pPr>
              <a:buClr>
                <a:srgbClr val="D03138"/>
              </a:buClr>
              <a:defRPr/>
            </a:lvl4pPr>
            <a:lvl5pPr>
              <a:buClr>
                <a:srgbClr val="D031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42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B001-9D08-4D4A-B445-33C81106A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4397"/>
            <a:ext cx="10515600" cy="82919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4D8CC-3E9C-462A-8514-08D8752DD2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284447"/>
            <a:ext cx="5181600" cy="4276598"/>
          </a:xfrm>
        </p:spPr>
        <p:txBody>
          <a:bodyPr/>
          <a:lstStyle>
            <a:lvl1pPr marL="457200" indent="-457200">
              <a:buClr>
                <a:srgbClr val="D03138"/>
              </a:buClr>
              <a:buFont typeface="Arial" panose="020B0604020202020204" pitchFamily="34" charset="0"/>
              <a:buChar char="•"/>
              <a:defRPr sz="2800"/>
            </a:lvl1pPr>
            <a:lvl2pPr>
              <a:buClr>
                <a:srgbClr val="D03138"/>
              </a:buClr>
              <a:defRPr/>
            </a:lvl2pPr>
            <a:lvl3pPr>
              <a:buClr>
                <a:srgbClr val="D03138"/>
              </a:buClr>
              <a:defRPr/>
            </a:lvl3pPr>
            <a:lvl4pPr>
              <a:buClr>
                <a:srgbClr val="D03138"/>
              </a:buClr>
              <a:defRPr/>
            </a:lvl4pPr>
            <a:lvl5pPr>
              <a:buClr>
                <a:srgbClr val="D031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22348D-6C20-49A4-8F66-D1BAF23E588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2" y="1284447"/>
            <a:ext cx="5181600" cy="4276598"/>
          </a:xfrm>
        </p:spPr>
        <p:txBody>
          <a:bodyPr/>
          <a:lstStyle>
            <a:lvl1pPr marL="457200" indent="-457200">
              <a:buClr>
                <a:srgbClr val="D03138"/>
              </a:buClr>
              <a:buFont typeface="Arial" panose="020B0604020202020204" pitchFamily="34" charset="0"/>
              <a:buChar char="•"/>
              <a:defRPr sz="2800"/>
            </a:lvl1pPr>
            <a:lvl2pPr>
              <a:buClr>
                <a:srgbClr val="D03138"/>
              </a:buClr>
              <a:defRPr/>
            </a:lvl2pPr>
            <a:lvl3pPr>
              <a:buClr>
                <a:srgbClr val="D03138"/>
              </a:buClr>
              <a:defRPr/>
            </a:lvl3pPr>
            <a:lvl4pPr>
              <a:buClr>
                <a:srgbClr val="D03138"/>
              </a:buClr>
              <a:defRPr/>
            </a:lvl4pPr>
            <a:lvl5pPr>
              <a:buClr>
                <a:srgbClr val="D031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14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4006-C21C-48A5-9AC3-6327C1EA8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078" y="987424"/>
            <a:ext cx="4294947" cy="106997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3CF40-C94B-4EF2-B894-1F7C4AB1C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1734" cy="4610293"/>
          </a:xfrm>
        </p:spPr>
        <p:txBody>
          <a:bodyPr/>
          <a:lstStyle>
            <a:lvl1pPr marL="457200" indent="-457200">
              <a:buClr>
                <a:srgbClr val="D03138"/>
              </a:buClr>
              <a:buFont typeface="Arial" panose="020B0604020202020204" pitchFamily="34" charset="0"/>
              <a:buChar char="•"/>
              <a:defRPr sz="3200"/>
            </a:lvl1pPr>
            <a:lvl2pPr>
              <a:buClr>
                <a:srgbClr val="D03138"/>
              </a:buClr>
              <a:defRPr sz="2800"/>
            </a:lvl2pPr>
            <a:lvl3pPr>
              <a:buClr>
                <a:srgbClr val="D03138"/>
              </a:buClr>
              <a:defRPr sz="2400"/>
            </a:lvl3pPr>
            <a:lvl4pPr>
              <a:buClr>
                <a:srgbClr val="D03138"/>
              </a:buClr>
              <a:defRPr sz="2000"/>
            </a:lvl4pPr>
            <a:lvl5pPr>
              <a:buClr>
                <a:srgbClr val="D03138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EC660-C071-4914-9592-DBABD93FB3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7078" y="2057400"/>
            <a:ext cx="4294947" cy="354031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78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E5B6-7C5E-4871-920D-40FA7D3D3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8" y="987424"/>
            <a:ext cx="4302898" cy="106997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83BD2-572B-4596-807C-46ECA9704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39684" cy="4638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CB7FD-AC8F-4941-BF0F-47DDA3B7451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9128" y="2057400"/>
            <a:ext cx="4302898" cy="356863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62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83BD2-572B-4596-807C-46ECA9704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09900" y="351323"/>
            <a:ext cx="6172200" cy="4638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9F83A12-3542-47C1-9F0C-A2A7484930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09900" y="5135547"/>
            <a:ext cx="6172200" cy="597342"/>
          </a:xfrm>
        </p:spPr>
        <p:txBody>
          <a:bodyPr>
            <a:normAutofit/>
          </a:bodyPr>
          <a:lstStyle>
            <a:lvl1pPr marL="0" indent="0">
              <a:buNone/>
              <a:defRPr lang="en-US" sz="1400" i="1" dirty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here to edit image caption</a:t>
            </a:r>
          </a:p>
        </p:txBody>
      </p:sp>
    </p:spTree>
    <p:extLst>
      <p:ext uri="{BB962C8B-B14F-4D97-AF65-F5344CB8AC3E}">
        <p14:creationId xmlns:p14="http://schemas.microsoft.com/office/powerpoint/2010/main" val="418972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502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10363200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5999"/>
            <a:ext cx="10363200" cy="10668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5029200"/>
            <a:ext cx="1219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10363200" cy="609600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enter presentation information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14400" y="5410200"/>
            <a:ext cx="5410198" cy="1204573"/>
            <a:chOff x="685802" y="5410200"/>
            <a:chExt cx="5410198" cy="1204573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2" y="5410200"/>
              <a:ext cx="2880499" cy="120457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856" y="5562600"/>
              <a:ext cx="1152144" cy="783059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4258056" y="5410200"/>
              <a:ext cx="0" cy="120457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166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09600" y="6248400"/>
            <a:ext cx="2108454" cy="455613"/>
            <a:chOff x="533400" y="6248400"/>
            <a:chExt cx="2108454" cy="455613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6248400"/>
              <a:ext cx="109696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6329383"/>
              <a:ext cx="432054" cy="293647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1905000" y="6248400"/>
              <a:ext cx="0" cy="45561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461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32FE1-432F-4450-84EB-A1E2ED53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052"/>
            <a:ext cx="10515600" cy="829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Page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EA6BB-09FF-4C4E-8834-54ADDF035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110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02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6" r:id="rId5"/>
    <p:sldLayoutId id="2147483657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095895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031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4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}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3" pitchFamily="18" charset="2"/>
        <a:buChar char="}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9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68325" indent="-568325"/>
            <a:r>
              <a:rPr lang="en-US" dirty="0" smtClean="0"/>
              <a:t>Questions for Participants: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heard of Planning CHATT?</a:t>
            </a:r>
          </a:p>
          <a:p>
            <a:r>
              <a:rPr lang="en-US" dirty="0"/>
              <a:t>Are you on the Planning CHATT email list?</a:t>
            </a:r>
          </a:p>
          <a:p>
            <a:r>
              <a:rPr lang="en-US" dirty="0"/>
              <a:t>Have you participated in any of our webinars?</a:t>
            </a:r>
          </a:p>
          <a:p>
            <a:r>
              <a:rPr lang="en-US" dirty="0"/>
              <a:t>Is your planning council or planning body using any of the print materials from the targethiv.org library?</a:t>
            </a:r>
          </a:p>
          <a:p>
            <a:r>
              <a:rPr lang="en-US" dirty="0"/>
              <a:t>Have you shared any of these resources with others in your EMA or TGA?</a:t>
            </a:r>
          </a:p>
        </p:txBody>
      </p:sp>
    </p:spTree>
    <p:extLst>
      <p:ext uri="{BB962C8B-B14F-4D97-AF65-F5344CB8AC3E}">
        <p14:creationId xmlns:p14="http://schemas.microsoft.com/office/powerpoint/2010/main" val="26254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Materials and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1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Planning Council Primer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599" y="1300481"/>
            <a:ext cx="6497865" cy="486632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/>
                </a:solidFill>
              </a:rPr>
              <a:t>Updated May 2018</a:t>
            </a:r>
          </a:p>
          <a:p>
            <a:pPr marL="0" indent="0">
              <a:buNone/>
            </a:pPr>
            <a:r>
              <a:rPr lang="en-US" sz="3200" dirty="0" smtClean="0"/>
              <a:t>A basic </a:t>
            </a:r>
            <a:r>
              <a:rPr lang="en-US" sz="3200" dirty="0"/>
              <a:t>reference to help prepare </a:t>
            </a:r>
            <a:r>
              <a:rPr lang="en-US" sz="3200" dirty="0" smtClean="0"/>
              <a:t>members to actively </a:t>
            </a:r>
            <a:r>
              <a:rPr lang="en-US" sz="3200" dirty="0"/>
              <a:t>engage in planning council activities, and effectively carry out their legislatively defined community health planning </a:t>
            </a:r>
            <a:r>
              <a:rPr lang="en-US" sz="3200" dirty="0" smtClean="0"/>
              <a:t>duties</a:t>
            </a:r>
            <a:endParaRPr lang="en-US" altLang="en-US" sz="3600" b="1" dirty="0" smtClean="0">
              <a:solidFill>
                <a:schemeClr val="accent2"/>
              </a:solidFill>
              <a:cs typeface="Arial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400" b="1" dirty="0" smtClean="0">
                <a:solidFill>
                  <a:schemeClr val="accent2"/>
                </a:solidFill>
                <a:cs typeface="Arial" charset="0"/>
              </a:rPr>
              <a:t>TargetHIV.org/planning-CHATT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3200" b="1" dirty="0" smtClean="0">
                <a:solidFill>
                  <a:schemeClr val="accent2"/>
                </a:solidFill>
                <a:cs typeface="Arial" charset="0"/>
              </a:rPr>
              <a:t>Available in English and Spanish</a:t>
            </a:r>
            <a:endParaRPr lang="en-US" altLang="en-US" sz="3200" b="1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8" name="Picture 2" descr="Cover page of the Planning Council Primer" title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66" y="445096"/>
            <a:ext cx="4474933" cy="568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6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r>
              <a:rPr lang="en-US" dirty="0"/>
              <a:t>Guide for RWHAP Planning Councils/Planning </a:t>
            </a:r>
            <a:r>
              <a:rPr lang="en-US" dirty="0" smtClean="0"/>
              <a:t>Bodies: Selected Modules Available Now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576552"/>
            <a:ext cx="10972800" cy="424481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Intended to help prepare new PC/PB members for full participation in RWHAP Part A planning and decision-making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For use by PC/PB support staff, leaders, and recipient personnel who provide PC/PB orientation and training – ultimate audience is PC/PB members and committee members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Ten </a:t>
            </a:r>
            <a:r>
              <a:rPr lang="en-US" dirty="0"/>
              <a:t>modules, designed to impart basic “101” knowledge and skills every PC/PB member needs to participate effectively in </a:t>
            </a:r>
            <a:r>
              <a:rPr lang="en-US" dirty="0" smtClean="0"/>
              <a:t>his/her </a:t>
            </a:r>
            <a:r>
              <a:rPr lang="en-US" dirty="0"/>
              <a:t>first annual planning </a:t>
            </a:r>
            <a:r>
              <a:rPr lang="en-US" dirty="0" smtClean="0"/>
              <a:t>cycle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1471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Guide: Module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2546"/>
            <a:ext cx="5384800" cy="4525963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dirty="0" smtClean="0"/>
              <a:t>Understanding </a:t>
            </a:r>
            <a:r>
              <a:rPr lang="en-US" dirty="0"/>
              <a:t>the Legislation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Roles </a:t>
            </a:r>
            <a:r>
              <a:rPr lang="en-US" dirty="0"/>
              <a:t>and Responsibilities of </a:t>
            </a:r>
            <a:r>
              <a:rPr lang="en-US" dirty="0" smtClean="0"/>
              <a:t>PC/PBs </a:t>
            </a:r>
            <a:r>
              <a:rPr lang="en-US" dirty="0"/>
              <a:t>and Recipients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Overview </a:t>
            </a:r>
            <a:r>
              <a:rPr lang="en-US" dirty="0"/>
              <a:t>of the Annual Planning Cycle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Needs </a:t>
            </a:r>
            <a:r>
              <a:rPr lang="en-US" dirty="0"/>
              <a:t>Assessment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Integrated/Comprehensive </a:t>
            </a:r>
            <a:r>
              <a:rPr lang="en-US" dirty="0"/>
              <a:t>Planning </a:t>
            </a:r>
            <a:endParaRPr lang="en-US" dirty="0" smtClean="0"/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Priority Setting and Resource Allocation</a:t>
            </a:r>
          </a:p>
          <a:p>
            <a:pPr marL="51435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3365" y="1363718"/>
            <a:ext cx="5384800" cy="4525963"/>
          </a:xfrm>
        </p:spPr>
        <p:txBody>
          <a:bodyPr/>
          <a:lstStyle/>
          <a:p>
            <a:pPr marL="571500" indent="-514350">
              <a:buFont typeface="+mj-lt"/>
              <a:buAutoNum type="arabicPeriod" startAt="7"/>
            </a:pPr>
            <a:r>
              <a:rPr lang="en-US" dirty="0" smtClean="0"/>
              <a:t>Other </a:t>
            </a:r>
            <a:r>
              <a:rPr lang="en-US" dirty="0"/>
              <a:t>PC/PB Roles for Maintaining and Improving a System of Care</a:t>
            </a:r>
          </a:p>
          <a:p>
            <a:pPr marL="514350" indent="-457200">
              <a:buFont typeface="+mj-lt"/>
              <a:buAutoNum type="arabicPeriod" startAt="7"/>
            </a:pPr>
            <a:r>
              <a:rPr lang="en-US" dirty="0"/>
              <a:t>PC/PB Structure and Governance</a:t>
            </a:r>
          </a:p>
          <a:p>
            <a:pPr marL="514350" indent="-457200">
              <a:buFont typeface="+mj-lt"/>
              <a:buAutoNum type="arabicPeriod" startAt="7"/>
            </a:pPr>
            <a:r>
              <a:rPr lang="en-US" dirty="0"/>
              <a:t>Working Together: Effective Committees and PC/PB Meetings</a:t>
            </a:r>
          </a:p>
          <a:p>
            <a:pPr marL="514350" indent="-457200">
              <a:buFont typeface="+mj-lt"/>
              <a:buAutoNum type="arabicPeriod" startAt="7"/>
            </a:pPr>
            <a:r>
              <a:rPr lang="en-US" dirty="0"/>
              <a:t>Data-based Decision Making: Understanding, Assessing, and Using Data</a:t>
            </a:r>
          </a:p>
          <a:p>
            <a:pPr marL="514350" indent="-457200">
              <a:buFont typeface="+mj-lt"/>
              <a:buAutoNum type="arabicPeriod" startAt="7"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23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Components of a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Each module – and for modules covering multiple topics, each major topic – includes:</a:t>
            </a:r>
          </a:p>
          <a:p>
            <a:pPr lvl="1"/>
            <a:r>
              <a:rPr lang="en-US" sz="3600" dirty="0" smtClean="0"/>
              <a:t>Notes for trainers</a:t>
            </a:r>
          </a:p>
          <a:p>
            <a:pPr lvl="1"/>
            <a:r>
              <a:rPr lang="en-US" sz="3600" dirty="0" smtClean="0"/>
              <a:t>Sample PowerPoint slides</a:t>
            </a:r>
          </a:p>
          <a:p>
            <a:pPr lvl="1"/>
            <a:r>
              <a:rPr lang="en-US" sz="3600" dirty="0" smtClean="0"/>
              <a:t>At least one experiential activity</a:t>
            </a:r>
          </a:p>
          <a:p>
            <a:pPr lvl="1"/>
            <a:r>
              <a:rPr lang="en-US" sz="3600" dirty="0" smtClean="0"/>
              <a:t>At least one reference handout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89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Component: Notes for Trainers</a:t>
            </a:r>
            <a:endParaRPr lang="en-US" dirty="0"/>
          </a:p>
        </p:txBody>
      </p:sp>
      <p:pic>
        <p:nvPicPr>
          <p:cNvPr id="5" name="Content Placeholder 4" descr="Module1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19855" r="42069" b="13130"/>
          <a:stretch/>
        </p:blipFill>
        <p:spPr>
          <a:xfrm>
            <a:off x="3903457" y="1257192"/>
            <a:ext cx="4385086" cy="50975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18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Component: </a:t>
            </a:r>
            <a:r>
              <a:rPr lang="en-US" sz="3200" dirty="0" smtClean="0"/>
              <a:t>Customizable PowerPoint Presentation</a:t>
            </a:r>
            <a:endParaRPr lang="en-US" sz="3200" dirty="0"/>
          </a:p>
        </p:txBody>
      </p:sp>
      <p:pic>
        <p:nvPicPr>
          <p:cNvPr id="24" name="Content Placeholder 11" descr="Module 1 PowerPoint Rev 7-10-18.ppt [Protected View] - Microsoft PowerPoint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3" t="19986" r="17341" b="14470"/>
          <a:stretch/>
        </p:blipFill>
        <p:spPr>
          <a:xfrm rot="20611493">
            <a:off x="883479" y="1882474"/>
            <a:ext cx="3737627" cy="26956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6" name="Content Placeholder 12" descr="Module 1 PowerPoint Rev 7-10-18.ppt [Protected View] - Microsoft PowerPoint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7" t="19326" r="17300" b="12376"/>
          <a:stretch/>
        </p:blipFill>
        <p:spPr>
          <a:xfrm>
            <a:off x="4110789" y="3271545"/>
            <a:ext cx="3994485" cy="29838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5" name="Picture Placeholder 24" descr="Module 1 PowerPoint Rev 7-10-18.ppt [Protected View] - Microsoft PowerPoint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4" t="18333" r="17228" b="12267"/>
          <a:stretch/>
        </p:blipFill>
        <p:spPr>
          <a:xfrm rot="1035628">
            <a:off x="6757108" y="1934840"/>
            <a:ext cx="3946358" cy="30319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34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Component: Experiential </a:t>
            </a:r>
            <a:r>
              <a:rPr lang="en-US" dirty="0"/>
              <a:t>A</a:t>
            </a:r>
            <a:r>
              <a:rPr lang="en-US" dirty="0" smtClean="0"/>
              <a:t>ctivity</a:t>
            </a:r>
            <a:endParaRPr lang="en-US" dirty="0"/>
          </a:p>
        </p:txBody>
      </p:sp>
      <p:pic>
        <p:nvPicPr>
          <p:cNvPr id="5" name="Content Placeholder 4" descr="Module1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3" t="19134" r="41293" b="17933"/>
          <a:stretch/>
        </p:blipFill>
        <p:spPr>
          <a:xfrm>
            <a:off x="3797744" y="1417638"/>
            <a:ext cx="4596511" cy="49971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55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65" y="1174532"/>
            <a:ext cx="10972800" cy="4525963"/>
          </a:xfrm>
        </p:spPr>
        <p:txBody>
          <a:bodyPr/>
          <a:lstStyle/>
          <a:p>
            <a:r>
              <a:rPr lang="en-US" altLang="en-US" sz="2800" dirty="0"/>
              <a:t>Pre- and post-tests to self-assess knowledge gained</a:t>
            </a:r>
          </a:p>
          <a:p>
            <a:r>
              <a:rPr lang="en-US" altLang="en-US" sz="2800" dirty="0"/>
              <a:t>Multiple-choice quizzes </a:t>
            </a:r>
          </a:p>
          <a:p>
            <a:r>
              <a:rPr lang="en-US" altLang="en-US" sz="2800" dirty="0"/>
              <a:t>Brainstorming</a:t>
            </a:r>
          </a:p>
          <a:p>
            <a:r>
              <a:rPr lang="en-US" altLang="en-US" sz="2800" dirty="0" smtClean="0"/>
              <a:t>Quick </a:t>
            </a:r>
            <a:r>
              <a:rPr lang="en-US" altLang="en-US" sz="2800" dirty="0"/>
              <a:t>review scenarios and discussion questions embedded within </a:t>
            </a:r>
            <a:r>
              <a:rPr lang="en-US" altLang="en-US" sz="2800" dirty="0" smtClean="0"/>
              <a:t>presentations</a:t>
            </a:r>
          </a:p>
          <a:p>
            <a:r>
              <a:rPr lang="en-US" altLang="en-US" sz="2800" dirty="0" smtClean="0"/>
              <a:t>In-depth </a:t>
            </a:r>
            <a:r>
              <a:rPr lang="en-US" altLang="en-US" sz="2800" dirty="0"/>
              <a:t>case studies </a:t>
            </a:r>
          </a:p>
          <a:p>
            <a:r>
              <a:rPr lang="en-US" altLang="en-US" sz="2800" dirty="0" smtClean="0"/>
              <a:t>Work </a:t>
            </a:r>
            <a:r>
              <a:rPr lang="en-US" altLang="en-US" sz="2800" dirty="0"/>
              <a:t>sheets – for problem solving or planning</a:t>
            </a:r>
          </a:p>
          <a:p>
            <a:r>
              <a:rPr lang="en-US" altLang="en-US" sz="2800" dirty="0"/>
              <a:t>Role plays </a:t>
            </a:r>
          </a:p>
          <a:p>
            <a:r>
              <a:rPr lang="en-US" altLang="en-US" sz="2800" dirty="0"/>
              <a:t>Mock assignments – e.g., establishing service priorities based on a set of </a:t>
            </a:r>
            <a:r>
              <a:rPr lang="en-US" altLang="en-US" sz="2800" dirty="0" smtClean="0"/>
              <a:t>data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510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80EB-8A46-409C-B98D-FBF78B9A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</a:t>
            </a:r>
            <a:r>
              <a:rPr lang="en-US" dirty="0"/>
              <a:t>CHATT: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Capacity Building </a:t>
            </a:r>
            <a:r>
              <a:rPr lang="en-US" sz="4000" dirty="0"/>
              <a:t>for RWHAP Part A Planning Councils and Planning Bodies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9C6E-5E50-4BEA-BCDC-99D872EED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Mira Levinson, </a:t>
            </a:r>
            <a:r>
              <a:rPr lang="en-US" sz="2400" dirty="0" smtClean="0"/>
              <a:t>Aisha Moore, </a:t>
            </a:r>
            <a:r>
              <a:rPr lang="en-US" sz="2400" dirty="0"/>
              <a:t>Chris La </a:t>
            </a:r>
            <a:r>
              <a:rPr lang="en-US" sz="2400" dirty="0" smtClean="0"/>
              <a:t>Rose, </a:t>
            </a:r>
            <a:r>
              <a:rPr lang="en-US" sz="2400" dirty="0" smtClean="0"/>
              <a:t>Deborah Dean, and Emily </a:t>
            </a:r>
            <a:r>
              <a:rPr lang="en-US" sz="2400" dirty="0" smtClean="0"/>
              <a:t>Gantz McKay</a:t>
            </a:r>
            <a:r>
              <a:rPr lang="en-US" sz="2400" dirty="0" smtClean="0"/>
              <a:t>*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66EF-4F67-43EA-8E6A-A8DFE80A9E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77886" y="4510216"/>
            <a:ext cx="9060024" cy="584293"/>
          </a:xfrm>
        </p:spPr>
        <p:txBody>
          <a:bodyPr>
            <a:noAutofit/>
          </a:bodyPr>
          <a:lstStyle/>
          <a:p>
            <a:r>
              <a:rPr lang="en-US" sz="1800" i="0" dirty="0" smtClean="0"/>
              <a:t>JSI Research &amp; Training Institute, Inc. (JSI)</a:t>
            </a:r>
            <a:endParaRPr lang="fr-FR" sz="1800" i="0" dirty="0"/>
          </a:p>
          <a:p>
            <a:r>
              <a:rPr lang="en-US" sz="1800" i="0" dirty="0" smtClean="0"/>
              <a:t>* EGM Consulting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6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Component: Reference </a:t>
            </a:r>
            <a:r>
              <a:rPr lang="en-US" dirty="0"/>
              <a:t>H</a:t>
            </a:r>
            <a:r>
              <a:rPr lang="en-US" dirty="0" smtClean="0"/>
              <a:t>andout</a:t>
            </a:r>
            <a:endParaRPr lang="en-US" dirty="0"/>
          </a:p>
        </p:txBody>
      </p:sp>
      <p:pic>
        <p:nvPicPr>
          <p:cNvPr id="5" name="Content Placeholder 4" descr="Module1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8" t="19134" r="40517" b="7698"/>
          <a:stretch/>
        </p:blipFill>
        <p:spPr>
          <a:xfrm>
            <a:off x="4036262" y="1266238"/>
            <a:ext cx="4119475" cy="49208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5333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Trainer Resources Included in All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Trainer </a:t>
            </a:r>
            <a:r>
              <a:rPr lang="en-US" dirty="0"/>
              <a:t>Notes provide:</a:t>
            </a:r>
          </a:p>
          <a:p>
            <a:pPr lvl="1"/>
            <a:r>
              <a:rPr lang="en-US" dirty="0"/>
              <a:t>Module purpose and learning objectives</a:t>
            </a:r>
          </a:p>
          <a:p>
            <a:pPr lvl="1"/>
            <a:r>
              <a:rPr lang="en-US" dirty="0"/>
              <a:t>Suggestions for how to use module components</a:t>
            </a:r>
          </a:p>
          <a:p>
            <a:pPr lvl="1"/>
            <a:r>
              <a:rPr lang="en-US" dirty="0"/>
              <a:t>Suggestions for localizing content</a:t>
            </a:r>
          </a:p>
          <a:p>
            <a:pPr lvl="1"/>
            <a:r>
              <a:rPr lang="en-US" dirty="0"/>
              <a:t>Background information: key concepts, </a:t>
            </a:r>
            <a:r>
              <a:rPr lang="en-US" dirty="0" smtClean="0"/>
              <a:t>terms, </a:t>
            </a:r>
            <a:r>
              <a:rPr lang="en-US" dirty="0"/>
              <a:t>and references</a:t>
            </a:r>
          </a:p>
          <a:p>
            <a:r>
              <a:rPr lang="en-US" dirty="0"/>
              <a:t>Activities include: </a:t>
            </a:r>
          </a:p>
          <a:p>
            <a:pPr lvl="1"/>
            <a:r>
              <a:rPr lang="en-US" dirty="0"/>
              <a:t>Trainer and participant instructions</a:t>
            </a:r>
          </a:p>
          <a:p>
            <a:pPr lvl="1"/>
            <a:r>
              <a:rPr lang="en-US" dirty="0"/>
              <a:t>All needed handouts and materials</a:t>
            </a:r>
          </a:p>
        </p:txBody>
      </p:sp>
    </p:spTree>
    <p:extLst>
      <p:ext uri="{BB962C8B-B14F-4D97-AF65-F5344CB8AC3E}">
        <p14:creationId xmlns:p14="http://schemas.microsoft.com/office/powerpoint/2010/main" val="1489847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Guide Activity: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0" dirty="0"/>
              <a:t>Try out an activity from the Training Guide.</a:t>
            </a:r>
          </a:p>
        </p:txBody>
      </p:sp>
    </p:spTree>
    <p:extLst>
      <p:ext uri="{BB962C8B-B14F-4D97-AF65-F5344CB8AC3E}">
        <p14:creationId xmlns:p14="http://schemas.microsoft.com/office/powerpoint/2010/main" val="14098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0598" y="2217103"/>
            <a:ext cx="11490803" cy="4368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313534"/>
                </a:solidFill>
              </a:rPr>
              <a:t>www.TargetHIV.org/planning-chatt/pcs-compendium</a:t>
            </a:r>
          </a:p>
          <a:p>
            <a:endParaRPr lang="en-US" sz="1200" b="1" dirty="0">
              <a:solidFill>
                <a:srgbClr val="313534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3534"/>
                </a:solidFill>
              </a:rPr>
              <a:t>Designed to help Planning Council Support (PCS) staff carry out their duties supporting the work of RWHAP Part A </a:t>
            </a:r>
            <a:r>
              <a:rPr lang="en-US" dirty="0" smtClean="0">
                <a:solidFill>
                  <a:srgbClr val="313534"/>
                </a:solidFill>
              </a:rPr>
              <a:t>PC/PBs</a:t>
            </a:r>
            <a:endParaRPr lang="en-US" dirty="0">
              <a:solidFill>
                <a:srgbClr val="313534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3534"/>
                </a:solidFill>
              </a:rPr>
              <a:t>Provides tools and templates, model orientation and training materials, and offers tips and sound practices from PC/PBs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3534"/>
                </a:solidFill>
              </a:rPr>
              <a:t>Developed by EGM Consulting with help from PSC managers Sandra Vincent of Atlanta, GA and Marvin Krieger of Hudson County, NJ, and placed online by Planning CHATT</a:t>
            </a:r>
          </a:p>
          <a:p>
            <a:endParaRPr lang="en-US" sz="1200" dirty="0"/>
          </a:p>
        </p:txBody>
      </p:sp>
      <p:pic>
        <p:nvPicPr>
          <p:cNvPr id="20" name="Picture Placeholder 22" descr="Compendium of Materials for Planning Council Support Staff" title="Title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4" b="24"/>
          <a:stretch>
            <a:fillRect/>
          </a:stretch>
        </p:blipFill>
        <p:spPr>
          <a:xfrm>
            <a:off x="0" y="-6350"/>
            <a:ext cx="12192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Text Placeholder 11" descr="Compendium of Matierals for Planning Council Support Staff"/>
          <p:cNvSpPr txBox="1">
            <a:spLocks noGrp="1"/>
          </p:cNvSpPr>
          <p:nvPr>
            <p:ph type="body" sz="quarter" idx="13"/>
          </p:nvPr>
        </p:nvSpPr>
        <p:spPr>
          <a:xfrm>
            <a:off x="176461" y="2309312"/>
            <a:ext cx="5919538" cy="43688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Introduction and Use of the Compendium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Legislative Requirements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Planning Council Support: Structure, Staffing, and Responsibilities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Membership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Implementing Legislative Requirements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68716" y="2309312"/>
            <a:ext cx="5414210" cy="43688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Relationships: Planning Council/Body, Recipient and Chief Elected Official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Orientation and Training for Members and Potential Members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Planning Council/Body Operations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Resources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3" name="Picture Placeholder 22" descr="Compendium of Materials for Planning Council Support Staff" title="Title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69" b="169"/>
          <a:stretch>
            <a:fillRect/>
          </a:stretch>
        </p:blipFill>
        <p:spPr>
          <a:xfrm>
            <a:off x="-2" y="0"/>
            <a:ext cx="12192001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webinars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6538" y="1521373"/>
            <a:ext cx="109728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Building Strong Planning Councils/Planning Bodies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Part I: Roles and Responsibilities 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Part II: Tools and Strategies for Building and Maintaining Strong Relationships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Needs Assessment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Priority Setting and Resource Allocation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			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400" dirty="0" smtClean="0"/>
              <a:t>Find webinar videos at: </a:t>
            </a:r>
            <a:r>
              <a:rPr lang="en-US" sz="2400" dirty="0">
                <a:solidFill>
                  <a:schemeClr val="accent1"/>
                </a:solidFill>
              </a:rPr>
              <a:t>targethiv.org/planning-chatt/webinars</a:t>
            </a:r>
            <a:r>
              <a:rPr lang="en-US" sz="2400" dirty="0"/>
              <a:t> </a:t>
            </a:r>
            <a:endParaRPr lang="en-US" sz="2800" dirty="0"/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11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5059680" cy="7050723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442149" y="2425772"/>
            <a:ext cx="4175381" cy="1887623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ClrTx/>
              <a:buNone/>
              <a:defRPr/>
            </a:pPr>
            <a:r>
              <a:rPr lang="en-US" altLang="en-US" sz="4400" b="1" dirty="0">
                <a:solidFill>
                  <a:srgbClr val="FFFFFF"/>
                </a:solidFill>
                <a:cs typeface="Arial" charset="0"/>
                <a:sym typeface="Lucida Grande" charset="0"/>
              </a:rPr>
              <a:t>targethiv.org/</a:t>
            </a:r>
          </a:p>
          <a:p>
            <a:pPr marL="0" lvl="0" indent="0" algn="ctr">
              <a:spcBef>
                <a:spcPct val="0"/>
              </a:spcBef>
              <a:buClrTx/>
              <a:buNone/>
              <a:defRPr/>
            </a:pPr>
            <a:r>
              <a:rPr lang="en-US" altLang="en-US" sz="4400" b="1" dirty="0">
                <a:solidFill>
                  <a:srgbClr val="FFFFFF"/>
                </a:solidFill>
                <a:cs typeface="Arial" charset="0"/>
                <a:sym typeface="Lucida Grande" charset="0"/>
              </a:rPr>
              <a:t>planning-CHATT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ClrTx/>
              <a:buNone/>
              <a:defRPr/>
            </a:pPr>
            <a:r>
              <a:rPr lang="en-US" altLang="en-US" b="1" dirty="0" smtClean="0">
                <a:solidFill>
                  <a:srgbClr val="FFFFFF"/>
                </a:solidFill>
                <a:cs typeface="Arial" charset="0"/>
                <a:sym typeface="Lucida Grande" charset="0"/>
              </a:rPr>
              <a:t>rgethiv.org</a:t>
            </a:r>
            <a:r>
              <a:rPr lang="en-US" altLang="en-US" b="1" dirty="0">
                <a:solidFill>
                  <a:srgbClr val="FFFFFF"/>
                </a:solidFill>
                <a:cs typeface="Arial" charset="0"/>
                <a:sym typeface="Lucida Grande" charset="0"/>
              </a:rPr>
              <a:t>/</a:t>
            </a:r>
          </a:p>
          <a:p>
            <a:pPr marL="0" lvl="0" indent="0" algn="ctr">
              <a:spcBef>
                <a:spcPct val="0"/>
              </a:spcBef>
              <a:buClrTx/>
              <a:buNone/>
              <a:defRPr/>
            </a:pPr>
            <a:r>
              <a:rPr lang="en-US" altLang="en-US" b="1" dirty="0">
                <a:solidFill>
                  <a:srgbClr val="FFFFFF"/>
                </a:solidFill>
                <a:cs typeface="Arial" charset="0"/>
                <a:sym typeface="Lucida Grande" charset="0"/>
              </a:rPr>
              <a:t>planning-CHATT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" name="Picture 2" descr="Computer screen showing Planning CHATT website on TARGET" title="Image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" b="585"/>
          <a:stretch/>
        </p:blipFill>
        <p:spPr bwMode="auto">
          <a:xfrm>
            <a:off x="5301930" y="1371600"/>
            <a:ext cx="6494463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Computer screen showing Planning CHATT website on TARGET" title="Image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" b="1425"/>
          <a:stretch>
            <a:fillRect/>
          </a:stretch>
        </p:blipFill>
        <p:spPr bwMode="auto">
          <a:xfrm>
            <a:off x="5639179" y="1780455"/>
            <a:ext cx="5819964" cy="31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3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TA and Training (T/TA)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44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T/TA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Targeted T/TA builds capacity in a select number of jurisdictions where needs align with project objectives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TA is delivered both remotely and in-person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Lessons learned from these engagements will inform development of nationally-focused resources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TA requests are initiated by Project Officers, who submit requests for TA to CHATT Project Officer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Contact your Project Officer with any questions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81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397"/>
            <a:ext cx="11191240" cy="8291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			     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</a:t>
            </a:r>
            <a:r>
              <a:rPr lang="en-US" dirty="0"/>
              <a:t>overview</a:t>
            </a:r>
          </a:p>
          <a:p>
            <a:r>
              <a:rPr lang="en-US" dirty="0" smtClean="0"/>
              <a:t>What we provide</a:t>
            </a:r>
          </a:p>
          <a:p>
            <a:r>
              <a:rPr lang="en-US" dirty="0" smtClean="0"/>
              <a:t>Training Guide activity</a:t>
            </a:r>
          </a:p>
          <a:p>
            <a:r>
              <a:rPr lang="en-US" dirty="0" smtClean="0"/>
              <a:t>What’s next?</a:t>
            </a:r>
          </a:p>
          <a:p>
            <a:r>
              <a:rPr lang="en-US" dirty="0" smtClean="0"/>
              <a:t>Questions and answers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By the end of this session, participants will be able to: </a:t>
            </a:r>
          </a:p>
          <a:p>
            <a:r>
              <a:rPr lang="en-US" dirty="0" smtClean="0"/>
              <a:t>Discuss </a:t>
            </a:r>
            <a:r>
              <a:rPr lang="en-US" dirty="0"/>
              <a:t>the important role RWHAP Part A planning councils/planning bodies (PC/PB) play in the RWHAP, </a:t>
            </a:r>
            <a:r>
              <a:rPr lang="en-US" dirty="0" smtClean="0"/>
              <a:t>including the </a:t>
            </a:r>
            <a:r>
              <a:rPr lang="en-US" dirty="0"/>
              <a:t>importance of representation by people living with HIV</a:t>
            </a:r>
          </a:p>
          <a:p>
            <a:r>
              <a:rPr lang="en-US" dirty="0" smtClean="0"/>
              <a:t>Explain </a:t>
            </a:r>
            <a:r>
              <a:rPr lang="en-US" dirty="0"/>
              <a:t>how Planning CHATT supports the work of planning council/planning body members, staff and RWHAP </a:t>
            </a:r>
            <a:r>
              <a:rPr lang="en-US" dirty="0" smtClean="0"/>
              <a:t>Part A </a:t>
            </a:r>
            <a:r>
              <a:rPr lang="en-US" dirty="0"/>
              <a:t>recipients</a:t>
            </a:r>
          </a:p>
          <a:p>
            <a:r>
              <a:rPr lang="en-US" dirty="0" smtClean="0"/>
              <a:t>Locate </a:t>
            </a:r>
            <a:r>
              <a:rPr lang="en-US" dirty="0"/>
              <a:t>and share Planning CHATT resources with their local planning council/planning </a:t>
            </a:r>
            <a:r>
              <a:rPr lang="en-US" dirty="0" smtClean="0"/>
              <a:t>body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41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4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</a:t>
            </a:r>
            <a:r>
              <a:rPr lang="en-US" dirty="0"/>
              <a:t>W</a:t>
            </a:r>
            <a:r>
              <a:rPr lang="en-US" dirty="0" smtClean="0"/>
              <a:t>ebinars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Winter </a:t>
            </a:r>
            <a:r>
              <a:rPr lang="en-US" b="1" dirty="0"/>
              <a:t>2019</a:t>
            </a:r>
          </a:p>
          <a:p>
            <a:pPr lvl="1"/>
            <a:r>
              <a:rPr lang="en-US" dirty="0" smtClean="0"/>
              <a:t>Strategies and Promising Practices to Recruit and Retain Members</a:t>
            </a:r>
          </a:p>
          <a:p>
            <a:pPr lvl="1"/>
            <a:r>
              <a:rPr lang="en-US" dirty="0" smtClean="0"/>
              <a:t>Setting the Foundation for a Good Relationship between PC/PB and Recipient</a:t>
            </a:r>
            <a:endParaRPr lang="en-US" dirty="0"/>
          </a:p>
          <a:p>
            <a:r>
              <a:rPr lang="en-US" b="1" dirty="0"/>
              <a:t>Spring 2019</a:t>
            </a:r>
          </a:p>
          <a:p>
            <a:pPr lvl="1"/>
            <a:r>
              <a:rPr lang="en-US" dirty="0" smtClean="0"/>
              <a:t>Using Data for Decision-Making (series of 2 webinars)</a:t>
            </a:r>
          </a:p>
          <a:p>
            <a:pPr lvl="1"/>
            <a:r>
              <a:rPr lang="en-US" dirty="0" smtClean="0"/>
              <a:t>Making </a:t>
            </a:r>
            <a:r>
              <a:rPr lang="en-US" dirty="0"/>
              <a:t>PC/PBs youth and young-adult friendly </a:t>
            </a:r>
            <a:r>
              <a:rPr lang="en-US" dirty="0" smtClean="0"/>
              <a:t>(series </a:t>
            </a:r>
            <a:r>
              <a:rPr lang="en-US" dirty="0"/>
              <a:t>of 2 webinars)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0183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044" y="1203961"/>
            <a:ext cx="8686800" cy="1362075"/>
          </a:xfrm>
        </p:spPr>
        <p:txBody>
          <a:bodyPr/>
          <a:lstStyle/>
          <a:p>
            <a:r>
              <a:rPr lang="en-US" dirty="0" smtClean="0"/>
              <a:t>Peer-to-Peer Discussion</a:t>
            </a:r>
            <a:br>
              <a:rPr lang="en-US" dirty="0" smtClean="0"/>
            </a:br>
            <a:r>
              <a:rPr lang="en-US" dirty="0"/>
              <a:t>PC/PB Membership: Challenges and </a:t>
            </a:r>
            <a:r>
              <a:rPr lang="en-US" dirty="0" smtClean="0"/>
              <a:t>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83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a Small </a:t>
            </a:r>
            <a:r>
              <a:rPr lang="en-US" dirty="0"/>
              <a:t>G</a:t>
            </a:r>
            <a:r>
              <a:rPr lang="en-US" dirty="0" smtClean="0"/>
              <a:t>roup </a:t>
            </a:r>
            <a:r>
              <a:rPr lang="en-US" dirty="0"/>
              <a:t>D</a:t>
            </a:r>
            <a:r>
              <a:rPr lang="en-US" dirty="0" smtClean="0"/>
              <a:t>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Recruiting and retaining youth/young adults to be PC/PB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Recruiting and retaining other underrepresented groups to be PC/PB members (to be reflective of local HIV epidemic)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Recruiting and retaining provider representatives and other non-consumer stakeholders (e.g. state agency representatives)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Orientation and training of new PC/PB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30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dirty="0"/>
              <a:t>G</a:t>
            </a:r>
            <a:r>
              <a:rPr lang="en-US" dirty="0" smtClean="0"/>
              <a:t>roup </a:t>
            </a:r>
            <a:r>
              <a:rPr lang="en-US" dirty="0"/>
              <a:t>D</a:t>
            </a:r>
            <a:r>
              <a:rPr lang="en-US" dirty="0" smtClean="0"/>
              <a:t>iscussion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your PC/PB’s greatest challenges in this area?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some </a:t>
            </a:r>
            <a:r>
              <a:rPr lang="en-US" dirty="0" smtClean="0"/>
              <a:t>strategies </a:t>
            </a:r>
            <a:r>
              <a:rPr lang="en-US" dirty="0"/>
              <a:t>your PC/PB </a:t>
            </a:r>
            <a:r>
              <a:rPr lang="en-US" dirty="0" smtClean="0"/>
              <a:t>has </a:t>
            </a:r>
            <a:r>
              <a:rPr lang="en-US" dirty="0"/>
              <a:t>tried to address these challenges</a:t>
            </a:r>
            <a:r>
              <a:rPr lang="en-US" dirty="0" smtClean="0"/>
              <a:t>? Were they successful?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additional resources and support might be helpful in addressing these challenges?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5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Find Out More: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6298323"/>
          </a:xfrm>
        </p:spPr>
        <p:txBody>
          <a:bodyPr/>
          <a:lstStyle/>
          <a:p>
            <a:r>
              <a:rPr lang="en-US" dirty="0" smtClean="0"/>
              <a:t>Visit Our Booth</a:t>
            </a:r>
          </a:p>
          <a:p>
            <a:r>
              <a:rPr lang="en-US" dirty="0" smtClean="0"/>
              <a:t>Attend our other upcoming sessions</a:t>
            </a:r>
          </a:p>
          <a:p>
            <a:pPr lvl="1"/>
            <a:r>
              <a:rPr lang="en-US" dirty="0" smtClean="0"/>
              <a:t>Engaging </a:t>
            </a:r>
            <a:r>
              <a:rPr lang="en-US" dirty="0"/>
              <a:t>a New Generation of Consumers in RWHAP Planning: Innovations that Work </a:t>
            </a:r>
            <a:r>
              <a:rPr lang="en-US" dirty="0" smtClean="0"/>
              <a:t>- Wednesday</a:t>
            </a:r>
            <a:r>
              <a:rPr lang="en-US" dirty="0"/>
              <a:t>, December </a:t>
            </a:r>
            <a:r>
              <a:rPr lang="en-US" dirty="0" smtClean="0"/>
              <a:t>12, 2018 at </a:t>
            </a:r>
            <a:r>
              <a:rPr lang="en-US" dirty="0"/>
              <a:t>4:00 p.m.</a:t>
            </a:r>
            <a:endParaRPr lang="en-US" dirty="0" smtClean="0"/>
          </a:p>
          <a:p>
            <a:pPr lvl="1"/>
            <a:r>
              <a:rPr lang="en-US" dirty="0"/>
              <a:t>Subpopulation-based Needs Assessment: A Hands-on Design Session for Non-Experts  </a:t>
            </a:r>
            <a:r>
              <a:rPr lang="en-US" dirty="0" smtClean="0"/>
              <a:t>- Friday, December 14, 2018 at 10:15am</a:t>
            </a:r>
          </a:p>
          <a:p>
            <a:r>
              <a:rPr lang="en-US" dirty="0" smtClean="0"/>
              <a:t>Attend the Planning CHATT PCS staff Information Sharing </a:t>
            </a:r>
            <a:r>
              <a:rPr lang="en-US" dirty="0"/>
              <a:t>S</a:t>
            </a:r>
            <a:r>
              <a:rPr lang="en-US" dirty="0" smtClean="0"/>
              <a:t>ession - Thursday</a:t>
            </a:r>
            <a:r>
              <a:rPr lang="en-US" dirty="0"/>
              <a:t>, December </a:t>
            </a:r>
            <a:r>
              <a:rPr lang="en-US" dirty="0" smtClean="0"/>
              <a:t>13, </a:t>
            </a:r>
            <a:r>
              <a:rPr lang="en-US" dirty="0"/>
              <a:t>2018 at </a:t>
            </a:r>
            <a:r>
              <a:rPr lang="en-US" dirty="0" smtClean="0"/>
              <a:t>5:00 </a:t>
            </a:r>
            <a:r>
              <a:rPr lang="en-US" dirty="0"/>
              <a:t>p.m</a:t>
            </a:r>
            <a:r>
              <a:rPr lang="en-US" dirty="0" smtClean="0"/>
              <a:t>.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18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and Contact </a:t>
            </a:r>
            <a:r>
              <a:rPr lang="en-US" dirty="0"/>
              <a:t>I</a:t>
            </a:r>
            <a:r>
              <a:rPr lang="en-US" dirty="0" smtClean="0"/>
              <a:t>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targethiv.org/planning-CHATT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Sign </a:t>
            </a:r>
            <a:r>
              <a:rPr lang="en-US" dirty="0"/>
              <a:t>up for </a:t>
            </a:r>
            <a:r>
              <a:rPr lang="en-US" dirty="0" smtClean="0"/>
              <a:t>the mailing </a:t>
            </a:r>
            <a:r>
              <a:rPr lang="en-US" dirty="0"/>
              <a:t>list, download tools and resources, view archived webinars and </a:t>
            </a:r>
            <a:r>
              <a:rPr lang="en-US" dirty="0" smtClean="0"/>
              <a:t>more…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Contact the project: </a:t>
            </a:r>
            <a:r>
              <a:rPr lang="en-US" b="1" dirty="0" smtClean="0">
                <a:solidFill>
                  <a:schemeClr val="accent2"/>
                </a:solidFill>
              </a:rPr>
              <a:t>planningCHATT@jsi.com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5" name="Content Placeholder 4" descr="Planning CHATT logo" title="Log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84" y="846138"/>
            <a:ext cx="7804831" cy="54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Introducing Planning CHATT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sz="3200" b="1" dirty="0" smtClean="0"/>
              <a:t>Community </a:t>
            </a:r>
            <a:r>
              <a:rPr lang="en-US" sz="3200" b="1" dirty="0"/>
              <a:t>HIV/AIDS TA and Training for Planning (Planning CHATT)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Planning </a:t>
            </a:r>
            <a:r>
              <a:rPr lang="en-US" sz="3200" dirty="0"/>
              <a:t>CHATT builds the capacity of Ryan White HIV/AIDS Program (RWHAP) Part A planning councils and planning bodies (PC/PB) across the U.S.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Our goal is to help </a:t>
            </a:r>
            <a:r>
              <a:rPr lang="en-US" sz="3200" dirty="0" smtClean="0"/>
              <a:t>PC/PBs </a:t>
            </a:r>
            <a:r>
              <a:rPr lang="en-US" sz="3200" dirty="0"/>
              <a:t>m</a:t>
            </a:r>
            <a:r>
              <a:rPr lang="en-US" sz="3200" dirty="0" smtClean="0"/>
              <a:t>eet </a:t>
            </a:r>
            <a:r>
              <a:rPr lang="en-US" sz="3200" dirty="0"/>
              <a:t>legislative requirements, strengthen consumer engagement, and increase the involvement of community providers in HIV service delivery </a:t>
            </a:r>
            <a:r>
              <a:rPr lang="en-US" sz="3200" dirty="0" smtClean="0"/>
              <a:t>planning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7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Planning Councils?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838200" y="1474567"/>
            <a:ext cx="10515600" cy="3979175"/>
          </a:xfrm>
        </p:spPr>
        <p:txBody>
          <a:bodyPr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Why are you involved in </a:t>
            </a:r>
            <a:r>
              <a:rPr lang="en-US" sz="3600" b="1" dirty="0" smtClean="0"/>
              <a:t>your planning council/ planning body?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Why do you stay involved</a:t>
            </a:r>
            <a:r>
              <a:rPr lang="en-US" sz="3600" b="1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What do you tell other people about planning </a:t>
            </a:r>
            <a:r>
              <a:rPr lang="en-US" sz="3600" b="1" dirty="0" smtClean="0"/>
              <a:t>councils/planning bodies?</a:t>
            </a:r>
            <a:endParaRPr lang="en-US" sz="36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343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Uniqueness and </a:t>
            </a:r>
            <a:r>
              <a:rPr lang="en-US" sz="4400" dirty="0" smtClean="0"/>
              <a:t>Value </a:t>
            </a:r>
            <a:r>
              <a:rPr lang="en-US" sz="4400" dirty="0"/>
              <a:t>of </a:t>
            </a:r>
            <a:r>
              <a:rPr lang="en-US" sz="4400" dirty="0" smtClean="0"/>
              <a:t>Planning Councils</a:t>
            </a:r>
            <a:r>
              <a:rPr lang="en-US" sz="4400" baseline="30000" dirty="0" smtClean="0"/>
              <a:t>1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838200" y="1196982"/>
            <a:ext cx="10515600" cy="458598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Focus on community health planning for HIV care and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 deliberate effort to involve diverse community members in “an open public process designed to improve the availability, accessibility, and quality of healthcare services in their </a:t>
            </a:r>
            <a:r>
              <a:rPr lang="en-US" sz="2800" dirty="0" smtClean="0"/>
              <a:t>community”</a:t>
            </a:r>
            <a:endParaRPr lang="en-US" sz="28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This process involves “identifying community needs, assessing capacity to meet those needs, allocating resources, and resolving </a:t>
            </a:r>
            <a:r>
              <a:rPr lang="en-US" sz="2800" dirty="0" smtClean="0"/>
              <a:t>conflicts”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People </a:t>
            </a:r>
            <a:r>
              <a:rPr lang="en-US" sz="2800" dirty="0"/>
              <a:t>who serve </a:t>
            </a:r>
            <a:r>
              <a:rPr lang="en-US" sz="2800" dirty="0" smtClean="0"/>
              <a:t>as planning </a:t>
            </a:r>
            <a:r>
              <a:rPr lang="en-US" sz="2800" dirty="0"/>
              <a:t>council members make a vital contribution to their communities by helping to strengthen and improve the service system for people living with </a:t>
            </a:r>
            <a:r>
              <a:rPr lang="en-US" sz="2800" dirty="0" smtClean="0"/>
              <a:t>HIV</a:t>
            </a:r>
            <a:endParaRPr lang="en-US" sz="2800" dirty="0"/>
          </a:p>
          <a:p>
            <a:endParaRPr lang="en-US" sz="1200" dirty="0" smtClean="0"/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1. Planning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Council Primer,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2018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8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397"/>
            <a:ext cx="11353800" cy="829193"/>
          </a:xfrm>
        </p:spPr>
        <p:txBody>
          <a:bodyPr>
            <a:noAutofit/>
          </a:bodyPr>
          <a:lstStyle/>
          <a:p>
            <a:r>
              <a:rPr lang="en-US" sz="4000" dirty="0"/>
              <a:t>Uniqueness and </a:t>
            </a:r>
            <a:r>
              <a:rPr lang="en-US" sz="4000" dirty="0" smtClean="0"/>
              <a:t>Value </a:t>
            </a:r>
            <a:r>
              <a:rPr lang="en-US" sz="4000" dirty="0"/>
              <a:t>of </a:t>
            </a:r>
            <a:r>
              <a:rPr lang="en-US" sz="4000" dirty="0" smtClean="0"/>
              <a:t>Planning Councils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 </a:t>
            </a:r>
            <a:r>
              <a:rPr lang="en-US" sz="2800" i="1" dirty="0" smtClean="0"/>
              <a:t>(cont.)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838200" y="1196982"/>
            <a:ext cx="10515600" cy="469719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500" dirty="0"/>
              <a:t>The only federal health or human services program with a legislatively required planning body that is the decision maker about how funds will be </a:t>
            </a:r>
            <a:r>
              <a:rPr lang="en-US" sz="3500" dirty="0" smtClean="0"/>
              <a:t>used</a:t>
            </a:r>
            <a:endParaRPr lang="en-US" sz="3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500" dirty="0"/>
              <a:t>Uniquely well-defined membership composition, and high level of consumer participation (at least 33 percent) results in:</a:t>
            </a:r>
          </a:p>
          <a:p>
            <a:pPr marL="1028700" lvl="1" indent="-342900"/>
            <a:r>
              <a:rPr lang="en-US" sz="3000" dirty="0"/>
              <a:t>Community involvement in decision making about HIV services</a:t>
            </a:r>
          </a:p>
          <a:p>
            <a:pPr marL="1028700" lvl="1" indent="-342900"/>
            <a:r>
              <a:rPr lang="en-US" sz="3000" dirty="0"/>
              <a:t>A consumer voice in decisions about services</a:t>
            </a:r>
          </a:p>
          <a:p>
            <a:pPr marL="1028700" lvl="1" indent="-342900"/>
            <a:r>
              <a:rPr lang="en-US" sz="3000" dirty="0"/>
              <a:t>Collaboration among diverse stakeholders</a:t>
            </a:r>
          </a:p>
          <a:p>
            <a:pPr marL="1028700" lvl="1" indent="-342900"/>
            <a:r>
              <a:rPr lang="en-US" sz="3000" dirty="0"/>
              <a:t>Positive impact on the service </a:t>
            </a:r>
            <a:r>
              <a:rPr lang="en-US" sz="3000" dirty="0" smtClean="0"/>
              <a:t>system</a:t>
            </a:r>
            <a:endParaRPr lang="en-US" sz="1300" dirty="0" smtClean="0"/>
          </a:p>
          <a:p>
            <a:endParaRPr lang="en-US" sz="1200" dirty="0"/>
          </a:p>
          <a:p>
            <a:pPr marL="457200" lvl="1" indent="0"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1. Planning Council Primer,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2018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800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Activity: What is Your Role?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Chair/Co-Chair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Member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Planning Council Support (PCS)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CEO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Something else?</a:t>
            </a:r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283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CHATT</a:t>
            </a:r>
          </a:p>
        </p:txBody>
      </p:sp>
    </p:spTree>
    <p:extLst>
      <p:ext uri="{BB962C8B-B14F-4D97-AF65-F5344CB8AC3E}">
        <p14:creationId xmlns:p14="http://schemas.microsoft.com/office/powerpoint/2010/main" val="3695327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HATT">
      <a:dk1>
        <a:srgbClr val="313534"/>
      </a:dk1>
      <a:lt1>
        <a:sysClr val="window" lastClr="FFFFFF"/>
      </a:lt1>
      <a:dk2>
        <a:srgbClr val="69726F"/>
      </a:dk2>
      <a:lt2>
        <a:srgbClr val="E0E9E7"/>
      </a:lt2>
      <a:accent1>
        <a:srgbClr val="08B89D"/>
      </a:accent1>
      <a:accent2>
        <a:srgbClr val="BF2625"/>
      </a:accent2>
      <a:accent3>
        <a:srgbClr val="F15F43"/>
      </a:accent3>
      <a:accent4>
        <a:srgbClr val="A7DAD2"/>
      </a:accent4>
      <a:accent5>
        <a:srgbClr val="08B89D"/>
      </a:accent5>
      <a:accent6>
        <a:srgbClr val="F15F43"/>
      </a:accent6>
      <a:hlink>
        <a:srgbClr val="BF2625"/>
      </a:hlink>
      <a:folHlink>
        <a:srgbClr val="F15F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001A7F359EE46A0CF8058E098EF5A" ma:contentTypeVersion="10" ma:contentTypeDescription="Create a new document." ma:contentTypeScope="" ma:versionID="2744b83b1c30f046831f1246f8fc5118">
  <xsd:schema xmlns:xsd="http://www.w3.org/2001/XMLSchema" xmlns:xs="http://www.w3.org/2001/XMLSchema" xmlns:p="http://schemas.microsoft.com/office/2006/metadata/properties" xmlns:ns2="763191c0-b165-402f-a2d4-8ae261e3ae05" xmlns:ns3="75e813ae-c565-40db-b37c-cfdb0e13b5d9" targetNamespace="http://schemas.microsoft.com/office/2006/metadata/properties" ma:root="true" ma:fieldsID="b1a798a26ac433add5ccb610541c3d3d" ns2:_="" ns3:_="">
    <xsd:import namespace="763191c0-b165-402f-a2d4-8ae261e3ae05"/>
    <xsd:import namespace="75e813ae-c565-40db-b37c-cfdb0e13b5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191c0-b165-402f-a2d4-8ae261e3ae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813ae-c565-40db-b37c-cfdb0e13b5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FA1483-4A22-4888-9FB2-688D6C1A5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7637BD-F6B8-4C8E-98AF-4410C437D562}">
  <ds:schemaRefs>
    <ds:schemaRef ds:uri="763191c0-b165-402f-a2d4-8ae261e3ae05"/>
    <ds:schemaRef ds:uri="http://purl.org/dc/elements/1.1/"/>
    <ds:schemaRef ds:uri="75e813ae-c565-40db-b37c-cfdb0e13b5d9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6C9D4D4-7BD0-4EB1-BE21-D6DB0B33F9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3191c0-b165-402f-a2d4-8ae261e3ae05"/>
    <ds:schemaRef ds:uri="75e813ae-c565-40db-b37c-cfdb0e13b5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1511</Words>
  <Application>Microsoft Office PowerPoint</Application>
  <PresentationFormat>Widescreen</PresentationFormat>
  <Paragraphs>213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Lucida Grande</vt:lpstr>
      <vt:lpstr>Wingdings 3</vt:lpstr>
      <vt:lpstr>Office Theme</vt:lpstr>
      <vt:lpstr>1_Office Theme</vt:lpstr>
      <vt:lpstr>PowerPoint Presentation</vt:lpstr>
      <vt:lpstr>Planning CHATT:  Capacity Building for RWHAP Part A Planning Councils and Planning Bodies</vt:lpstr>
      <vt:lpstr>Agenda        Learning Objectives</vt:lpstr>
      <vt:lpstr>Introducing Planning CHATT</vt:lpstr>
      <vt:lpstr>Why Planning Councils?</vt:lpstr>
      <vt:lpstr>Uniqueness and Value of Planning Councils1</vt:lpstr>
      <vt:lpstr>Uniqueness and Value of Planning Councils1 (cont.)</vt:lpstr>
      <vt:lpstr>Activity: What is Your Role?</vt:lpstr>
      <vt:lpstr>Planning CHATT</vt:lpstr>
      <vt:lpstr>Questions for Participants:</vt:lpstr>
      <vt:lpstr>Written Materials and Resources</vt:lpstr>
      <vt:lpstr>Planning Council Primer</vt:lpstr>
      <vt:lpstr>Training Guide for RWHAP Planning Councils/Planning Bodies: Selected Modules Available Now</vt:lpstr>
      <vt:lpstr>Training Guide: Module Topics</vt:lpstr>
      <vt:lpstr>Major Components of a Module</vt:lpstr>
      <vt:lpstr>Module Component: Notes for Trainers</vt:lpstr>
      <vt:lpstr>Module Component: Customizable PowerPoint Presentation</vt:lpstr>
      <vt:lpstr>Module Component: Experiential Activity</vt:lpstr>
      <vt:lpstr>Types of Activities</vt:lpstr>
      <vt:lpstr>Module Component: Reference Handout</vt:lpstr>
      <vt:lpstr>Trainer Resources Included in All Modules</vt:lpstr>
      <vt:lpstr>Training Guide Activity: Try out an activity from the Training Guide.</vt:lpstr>
      <vt:lpstr> </vt:lpstr>
      <vt:lpstr>  </vt:lpstr>
      <vt:lpstr>Webinars</vt:lpstr>
      <vt:lpstr>Recent webinars</vt:lpstr>
      <vt:lpstr>   </vt:lpstr>
      <vt:lpstr>Targeted TA and Training (T/TA) </vt:lpstr>
      <vt:lpstr>Targeted T/TA</vt:lpstr>
      <vt:lpstr>What’s Next?</vt:lpstr>
      <vt:lpstr>Webinars </vt:lpstr>
      <vt:lpstr>Upcoming Webinars</vt:lpstr>
      <vt:lpstr>Peer-to-Peer Discussion PC/PB Membership: Challenges and Strategies</vt:lpstr>
      <vt:lpstr>Join a Small Group Discussion</vt:lpstr>
      <vt:lpstr>Small Group Discussion Questions</vt:lpstr>
      <vt:lpstr>Questions and Discussion</vt:lpstr>
      <vt:lpstr>To Find Out More:</vt:lpstr>
      <vt:lpstr>Thank You and Contact Information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Noonan (LRG)</dc:creator>
  <cp:lastModifiedBy>Michelle Vatalaro</cp:lastModifiedBy>
  <cp:revision>72</cp:revision>
  <dcterms:created xsi:type="dcterms:W3CDTF">2018-09-04T17:07:24Z</dcterms:created>
  <dcterms:modified xsi:type="dcterms:W3CDTF">2018-12-10T16:41:54Z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0x010100BAD001A7F359EE46A0CF8058E098EF5A</vt:lpwstr>
  </property>
</Properties>
</file>