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76" r:id="rId10"/>
    <p:sldId id="265" r:id="rId11"/>
    <p:sldId id="268" r:id="rId12"/>
    <p:sldId id="269" r:id="rId13"/>
    <p:sldId id="266" r:id="rId14"/>
    <p:sldId id="270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5D8B03-34B2-4822-87E4-2D6A35AEA04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A5666B-133D-4DED-8FB6-26D2ED6724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phc.hrsa.gov/ft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PARTNERSHIPS FOR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PARK WEST HEALTH SYSTEM, INC.</a:t>
            </a:r>
          </a:p>
        </p:txBody>
      </p:sp>
    </p:spTree>
    <p:extLst>
      <p:ext uri="{BB962C8B-B14F-4D97-AF65-F5344CB8AC3E}">
        <p14:creationId xmlns:p14="http://schemas.microsoft.com/office/powerpoint/2010/main" val="20691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57472"/>
          </a:xfrm>
        </p:spPr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Sharing </a:t>
            </a:r>
            <a:r>
              <a:rPr lang="en-US" dirty="0" smtClean="0"/>
              <a:t>Agreement with MDH</a:t>
            </a:r>
            <a:endParaRPr lang="en-US" dirty="0" smtClean="0"/>
          </a:p>
          <a:p>
            <a:pPr lvl="1"/>
            <a:r>
              <a:rPr lang="en-US" dirty="0" smtClean="0"/>
              <a:t>Round 1: Initial </a:t>
            </a:r>
            <a:r>
              <a:rPr lang="en-US" dirty="0"/>
              <a:t>patient </a:t>
            </a:r>
            <a:r>
              <a:rPr lang="en-US" dirty="0" smtClean="0"/>
              <a:t>list sent to MDH </a:t>
            </a:r>
          </a:p>
          <a:p>
            <a:pPr lvl="1"/>
            <a:r>
              <a:rPr lang="en-US" dirty="0" smtClean="0"/>
              <a:t>Round </a:t>
            </a:r>
            <a:r>
              <a:rPr lang="en-US" dirty="0" smtClean="0"/>
              <a:t>2: </a:t>
            </a:r>
            <a:r>
              <a:rPr lang="en-US" dirty="0" smtClean="0"/>
              <a:t>List sent to PWHS to fill </a:t>
            </a:r>
            <a:r>
              <a:rPr lang="en-US" dirty="0"/>
              <a:t>in the additional data fields on the HIV patients </a:t>
            </a:r>
            <a:r>
              <a:rPr lang="en-US" i="1" dirty="0" smtClean="0"/>
              <a:t>plus</a:t>
            </a:r>
            <a:r>
              <a:rPr lang="en-US" dirty="0"/>
              <a:t> adding any new/recent HIV patients </a:t>
            </a:r>
            <a:r>
              <a:rPr lang="en-US" dirty="0" smtClean="0"/>
              <a:t>that were added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Review differences found </a:t>
            </a:r>
            <a:r>
              <a:rPr lang="en-US" dirty="0"/>
              <a:t>between the matched </a:t>
            </a:r>
            <a:r>
              <a:rPr lang="en-US" dirty="0" smtClean="0"/>
              <a:t>HIV patient </a:t>
            </a:r>
            <a:r>
              <a:rPr lang="en-US" dirty="0"/>
              <a:t>list </a:t>
            </a:r>
            <a:r>
              <a:rPr lang="en-US" dirty="0" smtClean="0"/>
              <a:t>identified in </a:t>
            </a:r>
            <a:r>
              <a:rPr lang="en-US" dirty="0" smtClean="0"/>
              <a:t>Round 1and </a:t>
            </a:r>
            <a:r>
              <a:rPr lang="en-US" dirty="0" smtClean="0"/>
              <a:t>the dataset provided by PWHS in Round 2.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For Care (P4C)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</a:t>
            </a:r>
            <a:r>
              <a:rPr lang="en-US" dirty="0" smtClean="0"/>
              <a:t>From </a:t>
            </a:r>
            <a:r>
              <a:rPr lang="en-US" dirty="0" smtClean="0"/>
              <a:t>Data </a:t>
            </a:r>
            <a:r>
              <a:rPr lang="en-US" dirty="0" smtClean="0"/>
              <a:t>Sharing</a:t>
            </a:r>
            <a:endParaRPr lang="en-US" dirty="0"/>
          </a:p>
          <a:p>
            <a:pPr lvl="1"/>
            <a:r>
              <a:rPr lang="en-US" dirty="0" smtClean="0"/>
              <a:t>MDH provided a </a:t>
            </a:r>
            <a:r>
              <a:rPr lang="en-US" dirty="0"/>
              <a:t>list of ID numbers for </a:t>
            </a:r>
            <a:r>
              <a:rPr lang="en-US" dirty="0" smtClean="0"/>
              <a:t>20 </a:t>
            </a:r>
            <a:r>
              <a:rPr lang="en-US" dirty="0"/>
              <a:t>missing </a:t>
            </a:r>
            <a:r>
              <a:rPr lang="en-US" dirty="0" smtClean="0"/>
              <a:t>patients </a:t>
            </a:r>
            <a:r>
              <a:rPr lang="en-US" dirty="0" smtClean="0"/>
              <a:t>from Round 1</a:t>
            </a:r>
            <a:r>
              <a:rPr lang="en-US" dirty="0" smtClean="0"/>
              <a:t>and 47 new ones that </a:t>
            </a:r>
            <a:r>
              <a:rPr lang="en-US" dirty="0"/>
              <a:t>were </a:t>
            </a:r>
            <a:r>
              <a:rPr lang="en-US" dirty="0" smtClean="0"/>
              <a:t>added in Round 2.</a:t>
            </a:r>
          </a:p>
          <a:p>
            <a:pPr lvl="1"/>
            <a:r>
              <a:rPr lang="en-US" dirty="0" smtClean="0"/>
              <a:t>Out </a:t>
            </a:r>
            <a:r>
              <a:rPr lang="en-US" dirty="0"/>
              <a:t>of the 20 missing patients, </a:t>
            </a:r>
            <a:r>
              <a:rPr lang="en-US" dirty="0" smtClean="0"/>
              <a:t>EMR identified </a:t>
            </a:r>
            <a:r>
              <a:rPr lang="en-US" dirty="0" smtClean="0"/>
              <a:t>19 </a:t>
            </a:r>
            <a:r>
              <a:rPr lang="en-US" dirty="0" smtClean="0"/>
              <a:t>as being </a:t>
            </a:r>
            <a:r>
              <a:rPr lang="en-US" dirty="0" smtClean="0"/>
              <a:t>deceased and </a:t>
            </a:r>
            <a:r>
              <a:rPr lang="en-US" dirty="0"/>
              <a:t>1 </a:t>
            </a:r>
            <a:r>
              <a:rPr lang="en-US" dirty="0" smtClean="0"/>
              <a:t>identified after updating the </a:t>
            </a:r>
            <a:r>
              <a:rPr lang="en-US" dirty="0" smtClean="0"/>
              <a:t>report </a:t>
            </a:r>
            <a:r>
              <a:rPr lang="en-US" dirty="0" smtClean="0"/>
              <a:t>time period. </a:t>
            </a:r>
          </a:p>
          <a:p>
            <a:pPr lvl="1"/>
            <a:r>
              <a:rPr lang="en-US" dirty="0" smtClean="0"/>
              <a:t>The MDH surveillance system was able to determine how many of the 47 patients </a:t>
            </a:r>
            <a:r>
              <a:rPr lang="en-US" dirty="0" smtClean="0"/>
              <a:t>new </a:t>
            </a:r>
            <a:r>
              <a:rPr lang="en-US" dirty="0" smtClean="0"/>
              <a:t>to Park West had </a:t>
            </a:r>
            <a:r>
              <a:rPr lang="en-US" dirty="0"/>
              <a:t>been </a:t>
            </a:r>
            <a:r>
              <a:rPr lang="en-US" dirty="0" smtClean="0"/>
              <a:t>initially diagnosed </a:t>
            </a:r>
            <a:r>
              <a:rPr lang="en-US" dirty="0" smtClean="0"/>
              <a:t>at other </a:t>
            </a:r>
            <a:r>
              <a:rPr lang="en-US" dirty="0" smtClean="0"/>
              <a:t>health centers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 For Care (P4C)</a:t>
            </a:r>
          </a:p>
        </p:txBody>
      </p:sp>
    </p:spTree>
    <p:extLst>
      <p:ext uri="{BB962C8B-B14F-4D97-AF65-F5344CB8AC3E}">
        <p14:creationId xmlns:p14="http://schemas.microsoft.com/office/powerpoint/2010/main" val="39772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Conference Team</a:t>
            </a:r>
          </a:p>
          <a:p>
            <a:pPr lvl="1"/>
            <a:r>
              <a:rPr lang="en-US" dirty="0"/>
              <a:t>Park West medical providers, outreach team, IT/data staff</a:t>
            </a:r>
          </a:p>
          <a:p>
            <a:pPr lvl="1"/>
            <a:r>
              <a:rPr lang="en-US" dirty="0"/>
              <a:t>Baltimore City Health Department linkage-to-care coordinators</a:t>
            </a:r>
          </a:p>
          <a:p>
            <a:pPr lvl="1"/>
            <a:r>
              <a:rPr lang="en-US" dirty="0"/>
              <a:t>HIV Surveillance and HIV Partner Services from </a:t>
            </a:r>
            <a:r>
              <a:rPr lang="en-US" dirty="0" smtClean="0"/>
              <a:t>MDH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 For Care (P4C)</a:t>
            </a:r>
          </a:p>
        </p:txBody>
      </p:sp>
    </p:spTree>
    <p:extLst>
      <p:ext uri="{BB962C8B-B14F-4D97-AF65-F5344CB8AC3E}">
        <p14:creationId xmlns:p14="http://schemas.microsoft.com/office/powerpoint/2010/main" val="30554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Conference </a:t>
            </a:r>
            <a:r>
              <a:rPr lang="en-US" dirty="0"/>
              <a:t>T</a:t>
            </a:r>
            <a:r>
              <a:rPr lang="en-US" dirty="0" smtClean="0"/>
              <a:t>ables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452 patients broken down into their separate P4C category </a:t>
            </a:r>
            <a:r>
              <a:rPr lang="en-US" dirty="0" smtClean="0"/>
              <a:t>tabs: active, lost to care, virally suppressed, deceased</a:t>
            </a:r>
            <a:endParaRPr lang="en-US" dirty="0" smtClean="0"/>
          </a:p>
          <a:p>
            <a:pPr lvl="1"/>
            <a:r>
              <a:rPr lang="en-US" dirty="0" smtClean="0"/>
              <a:t>Updated lab </a:t>
            </a:r>
            <a:r>
              <a:rPr lang="en-US" dirty="0"/>
              <a:t>data </a:t>
            </a:r>
            <a:r>
              <a:rPr lang="en-US" dirty="0" smtClean="0"/>
              <a:t>from</a:t>
            </a:r>
          </a:p>
          <a:p>
            <a:pPr lvl="2"/>
            <a:r>
              <a:rPr lang="en-US" dirty="0"/>
              <a:t>MDH </a:t>
            </a:r>
            <a:r>
              <a:rPr lang="en-US" dirty="0" err="1"/>
              <a:t>eHARS</a:t>
            </a:r>
            <a:r>
              <a:rPr lang="en-US" dirty="0"/>
              <a:t> lab surveillance data </a:t>
            </a:r>
            <a:endParaRPr lang="en-US" dirty="0" smtClean="0"/>
          </a:p>
          <a:p>
            <a:pPr lvl="2"/>
            <a:r>
              <a:rPr lang="en-US" dirty="0" smtClean="0"/>
              <a:t>Park </a:t>
            </a:r>
            <a:r>
              <a:rPr lang="en-US" dirty="0"/>
              <a:t>West EMR, Park West Hidden Garden case closure </a:t>
            </a:r>
            <a:r>
              <a:rPr lang="en-US" dirty="0" smtClean="0"/>
              <a:t>info, and </a:t>
            </a:r>
            <a:endParaRPr lang="en-US" dirty="0" smtClean="0"/>
          </a:p>
          <a:p>
            <a:pPr lvl="2"/>
            <a:r>
              <a:rPr lang="en-US" dirty="0" smtClean="0"/>
              <a:t>MDH/BCHD </a:t>
            </a:r>
            <a:r>
              <a:rPr lang="en-US" dirty="0"/>
              <a:t>linkage to care </a:t>
            </a:r>
            <a:r>
              <a:rPr lang="en-US" dirty="0" smtClean="0"/>
              <a:t>data.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For Care (P4C)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‘Dashboard</a:t>
            </a:r>
            <a:r>
              <a:rPr lang="en-US" dirty="0"/>
              <a:t>' </a:t>
            </a:r>
            <a:r>
              <a:rPr lang="en-US" dirty="0" smtClean="0"/>
              <a:t>Page </a:t>
            </a:r>
          </a:p>
          <a:p>
            <a:pPr lvl="1"/>
            <a:r>
              <a:rPr lang="en-US" dirty="0" smtClean="0"/>
              <a:t>Compiled cases to </a:t>
            </a:r>
            <a:r>
              <a:rPr lang="en-US" dirty="0"/>
              <a:t>focus on and any cases who changed </a:t>
            </a:r>
            <a:r>
              <a:rPr lang="en-US" dirty="0" smtClean="0"/>
              <a:t>'categories</a:t>
            </a:r>
          </a:p>
          <a:p>
            <a:pPr lvl="1"/>
            <a:r>
              <a:rPr lang="en-US" dirty="0" smtClean="0"/>
              <a:t>Cases of </a:t>
            </a:r>
            <a:r>
              <a:rPr lang="en-US" dirty="0"/>
              <a:t>higher-priority </a:t>
            </a:r>
            <a:r>
              <a:rPr lang="en-US" dirty="0" smtClean="0"/>
              <a:t>to focus</a:t>
            </a:r>
          </a:p>
          <a:p>
            <a:r>
              <a:rPr lang="en-US" dirty="0" smtClean="0"/>
              <a:t>Case Conference </a:t>
            </a:r>
            <a:r>
              <a:rPr lang="en-US" dirty="0"/>
              <a:t>M</a:t>
            </a:r>
            <a:r>
              <a:rPr lang="en-US" dirty="0" smtClean="0"/>
              <a:t>eetings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3 </a:t>
            </a:r>
            <a:r>
              <a:rPr lang="en-US" dirty="0" smtClean="0"/>
              <a:t>months, </a:t>
            </a:r>
            <a:r>
              <a:rPr lang="en-US" dirty="0"/>
              <a:t>file sharing </a:t>
            </a:r>
            <a:r>
              <a:rPr lang="en-US" dirty="0" smtClean="0"/>
              <a:t>continue </a:t>
            </a:r>
            <a:r>
              <a:rPr lang="en-US" dirty="0"/>
              <a:t>ongoing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 For Care (P4C)</a:t>
            </a:r>
          </a:p>
        </p:txBody>
      </p:sp>
    </p:spTree>
    <p:extLst>
      <p:ext uri="{BB962C8B-B14F-4D97-AF65-F5344CB8AC3E}">
        <p14:creationId xmlns:p14="http://schemas.microsoft.com/office/powerpoint/2010/main" val="17270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 For Care (P4C)</a:t>
            </a:r>
          </a:p>
        </p:txBody>
      </p:sp>
      <p:pic>
        <p:nvPicPr>
          <p:cNvPr id="2050" name="Char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18" y="1411035"/>
            <a:ext cx="65722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9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HIV/AIDS Policies Developed</a:t>
            </a:r>
          </a:p>
          <a:p>
            <a:pPr lvl="1"/>
            <a:r>
              <a:rPr lang="en-US" dirty="0" smtClean="0"/>
              <a:t>Routine Testing</a:t>
            </a:r>
          </a:p>
          <a:p>
            <a:pPr lvl="2"/>
            <a:r>
              <a:rPr lang="en-US" dirty="0" smtClean="0"/>
              <a:t>Performance Improvement tracked</a:t>
            </a:r>
          </a:p>
          <a:p>
            <a:pPr lvl="1"/>
            <a:r>
              <a:rPr lang="en-US" dirty="0" err="1" smtClean="0"/>
              <a:t>PrEP</a:t>
            </a:r>
            <a:r>
              <a:rPr lang="en-US" dirty="0" smtClean="0"/>
              <a:t> Referrals</a:t>
            </a:r>
          </a:p>
          <a:p>
            <a:pPr lvl="2"/>
            <a:r>
              <a:rPr lang="en-US" dirty="0" smtClean="0"/>
              <a:t>Treatment and Case management</a:t>
            </a:r>
          </a:p>
          <a:p>
            <a:pPr lvl="1"/>
            <a:r>
              <a:rPr lang="en-US" dirty="0" smtClean="0"/>
              <a:t>HIV Linkage to Care</a:t>
            </a:r>
          </a:p>
          <a:p>
            <a:pPr lvl="2"/>
            <a:r>
              <a:rPr lang="en-US" dirty="0" smtClean="0"/>
              <a:t>Medical and support services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 For Care (P4C)</a:t>
            </a:r>
          </a:p>
        </p:txBody>
      </p:sp>
    </p:spTree>
    <p:extLst>
      <p:ext uri="{BB962C8B-B14F-4D97-AF65-F5344CB8AC3E}">
        <p14:creationId xmlns:p14="http://schemas.microsoft.com/office/powerpoint/2010/main" val="26980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772400" cy="3852672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Cleo L. Edmonds, MS</a:t>
            </a:r>
          </a:p>
          <a:p>
            <a:pPr marL="137160" indent="0">
              <a:buNone/>
            </a:pPr>
            <a:r>
              <a:rPr lang="en-US" dirty="0" smtClean="0"/>
              <a:t>Park West Health System</a:t>
            </a:r>
          </a:p>
          <a:p>
            <a:pPr marL="137160" indent="0">
              <a:buNone/>
            </a:pPr>
            <a:r>
              <a:rPr lang="en-US" dirty="0" smtClean="0"/>
              <a:t>Hidden Garden Program</a:t>
            </a:r>
          </a:p>
          <a:p>
            <a:pPr marL="137160" indent="0">
              <a:buNone/>
            </a:pPr>
            <a:r>
              <a:rPr lang="en-US" dirty="0" smtClean="0"/>
              <a:t>4151 Park Heights Avenue</a:t>
            </a:r>
          </a:p>
          <a:p>
            <a:pPr marL="137160" indent="0">
              <a:buNone/>
            </a:pPr>
            <a:r>
              <a:rPr lang="en-US" dirty="0" smtClean="0"/>
              <a:t>Baltimore, MD 21215</a:t>
            </a:r>
          </a:p>
          <a:p>
            <a:pPr marL="137160" indent="0">
              <a:buNone/>
            </a:pPr>
            <a:r>
              <a:rPr lang="en-US" dirty="0" smtClean="0"/>
              <a:t>Office: 443-884-7642</a:t>
            </a:r>
          </a:p>
          <a:p>
            <a:pPr marL="137160" indent="0">
              <a:buNone/>
            </a:pPr>
            <a:r>
              <a:rPr lang="en-US" dirty="0" smtClean="0"/>
              <a:t>Email: cedmonds@parkwestmed.org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The mission </a:t>
            </a:r>
            <a:r>
              <a:rPr lang="en-US" dirty="0"/>
              <a:t>of </a:t>
            </a:r>
            <a:r>
              <a:rPr lang="en-US" b="1" dirty="0"/>
              <a:t>Park West Health System</a:t>
            </a:r>
            <a:r>
              <a:rPr lang="en-US" dirty="0"/>
              <a:t> is to provide quality and comprehensive healthcare services to individuals residing in our neighboring communities in an efficient and effective manner while improving access to primary care services to medically underserved groups.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/>
              <a:t>Park </a:t>
            </a:r>
            <a:r>
              <a:rPr lang="en-US" b="1" i="0" u="none" strike="noStrike" baseline="0" dirty="0" smtClean="0"/>
              <a:t>West Health System</a:t>
            </a:r>
            <a:r>
              <a:rPr lang="en-US" b="0" i="0" u="none" strike="noStrike" baseline="0" dirty="0" smtClean="0"/>
              <a:t> has been providing holistic healthcare and dental services for more than 45 years </a:t>
            </a:r>
            <a:r>
              <a:rPr lang="en-US" b="0" i="0" u="none" strike="noStrike" dirty="0" smtClean="0"/>
              <a:t>to </a:t>
            </a:r>
            <a:r>
              <a:rPr lang="en-US" b="0" i="0" u="none" strike="noStrike" dirty="0" smtClean="0"/>
              <a:t>the whole patient, organizing care and managing chronic diseases through its network of </a:t>
            </a:r>
            <a:r>
              <a:rPr lang="en-US" b="0" i="0" u="none" strike="noStrike" dirty="0" smtClean="0"/>
              <a:t>providers, social workers, behavioral health and </a:t>
            </a:r>
            <a:r>
              <a:rPr lang="en-US" b="0" i="0" u="none" strike="noStrike" dirty="0" smtClean="0"/>
              <a:t>community </a:t>
            </a:r>
            <a:r>
              <a:rPr lang="en-US" b="0" i="0" u="none" strike="noStrike" dirty="0" smtClean="0"/>
              <a:t>outreach workers. </a:t>
            </a:r>
            <a:endParaRPr lang="en-US" dirty="0">
              <a:hlinkClick r:id="rId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A </a:t>
            </a:r>
            <a:r>
              <a:rPr lang="en-US" b="0" dirty="0" smtClean="0"/>
              <a:t>Proven </a:t>
            </a:r>
            <a:r>
              <a:rPr lang="en-US" b="0" dirty="0"/>
              <a:t>and </a:t>
            </a:r>
            <a:r>
              <a:rPr lang="en-US" b="0" dirty="0" smtClean="0"/>
              <a:t>Effective Model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/>
            <a:r>
              <a:rPr lang="en-US" dirty="0" smtClean="0"/>
              <a:t>PWHS is a Federally-qualified</a:t>
            </a:r>
            <a:r>
              <a:rPr lang="en-US" dirty="0"/>
              <a:t>, community-based health </a:t>
            </a:r>
            <a:r>
              <a:rPr lang="en-US" dirty="0" smtClean="0"/>
              <a:t>center that provide accessible primary and preventative care to all individuals regardless </a:t>
            </a:r>
            <a:r>
              <a:rPr lang="en-US" dirty="0"/>
              <a:t>of their ability to pay</a:t>
            </a:r>
            <a:r>
              <a:rPr lang="en-US" dirty="0" smtClean="0"/>
              <a:t>. </a:t>
            </a:r>
          </a:p>
          <a:p>
            <a:pPr marL="594360" indent="-457200"/>
            <a:r>
              <a:rPr lang="en-US" dirty="0" smtClean="0"/>
              <a:t>All patients receive support from a Certified Application Specialist to apply for health insurance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Federal Qualified Health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 Medicine</a:t>
            </a:r>
          </a:p>
          <a:p>
            <a:r>
              <a:rPr lang="en-US" dirty="0" smtClean="0"/>
              <a:t>HIV/AIDS Treatment</a:t>
            </a:r>
            <a:endParaRPr lang="en-US" dirty="0" smtClean="0"/>
          </a:p>
          <a:p>
            <a:r>
              <a:rPr lang="en-US" dirty="0" smtClean="0"/>
              <a:t>Women’s Health</a:t>
            </a:r>
          </a:p>
          <a:p>
            <a:r>
              <a:rPr lang="en-US" dirty="0" smtClean="0"/>
              <a:t>Pediatrics</a:t>
            </a:r>
          </a:p>
          <a:p>
            <a:r>
              <a:rPr lang="en-US" dirty="0"/>
              <a:t>Dentistry</a:t>
            </a:r>
          </a:p>
          <a:p>
            <a:r>
              <a:rPr lang="en-US" dirty="0" smtClean="0"/>
              <a:t>Pharmacy</a:t>
            </a:r>
          </a:p>
          <a:p>
            <a:r>
              <a:rPr lang="en-US" dirty="0" smtClean="0"/>
              <a:t>Sliding Fee Discount Program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Park West’s </a:t>
            </a:r>
            <a:r>
              <a:rPr lang="en-US" dirty="0"/>
              <a:t>Hidden Garden </a:t>
            </a:r>
            <a:r>
              <a:rPr lang="en-US" dirty="0" smtClean="0"/>
              <a:t>HIV/AIDS Program </a:t>
            </a:r>
            <a:r>
              <a:rPr lang="en-US" dirty="0"/>
              <a:t>offers effective </a:t>
            </a:r>
            <a:r>
              <a:rPr lang="en-US" dirty="0" smtClean="0"/>
              <a:t>HIV education, </a:t>
            </a:r>
            <a:r>
              <a:rPr lang="en-US" dirty="0" smtClean="0"/>
              <a:t>CTR, core medical, and other </a:t>
            </a:r>
            <a:r>
              <a:rPr lang="en-US" dirty="0" smtClean="0"/>
              <a:t>health and support services with funding </a:t>
            </a:r>
            <a:r>
              <a:rPr lang="en-US" dirty="0"/>
              <a:t>made possible by </a:t>
            </a:r>
            <a:r>
              <a:rPr lang="en-US" dirty="0" smtClean="0"/>
              <a:t>the </a:t>
            </a:r>
            <a:r>
              <a:rPr lang="en-US" dirty="0"/>
              <a:t>Ryan White HIV/AIDS </a:t>
            </a:r>
            <a:r>
              <a:rPr lang="en-US" dirty="0" smtClean="0"/>
              <a:t>Treatment </a:t>
            </a:r>
            <a:r>
              <a:rPr lang="en-US" dirty="0"/>
              <a:t>Modernization Act through the </a:t>
            </a:r>
            <a:r>
              <a:rPr lang="en-US" dirty="0" smtClean="0"/>
              <a:t>Baltimore </a:t>
            </a:r>
            <a:r>
              <a:rPr lang="en-US" dirty="0"/>
              <a:t>City Health </a:t>
            </a:r>
            <a:r>
              <a:rPr lang="en-US" dirty="0" smtClean="0"/>
              <a:t>Department.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Hidden Garden HIV/AIDS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Outreach Services</a:t>
            </a:r>
          </a:p>
          <a:p>
            <a:r>
              <a:rPr lang="en-US" dirty="0"/>
              <a:t>Outpatient Ambulatory Health Services/Specialty </a:t>
            </a:r>
            <a:r>
              <a:rPr lang="en-US" dirty="0" smtClean="0"/>
              <a:t>Care Referrals</a:t>
            </a:r>
            <a:endParaRPr lang="en-US" dirty="0"/>
          </a:p>
          <a:p>
            <a:r>
              <a:rPr lang="en-US" dirty="0" smtClean="0"/>
              <a:t>Medical Case Management/Treatment Adherence</a:t>
            </a:r>
          </a:p>
          <a:p>
            <a:r>
              <a:rPr lang="en-US" dirty="0" smtClean="0"/>
              <a:t>Non Medical Case Management/Peer </a:t>
            </a:r>
            <a:r>
              <a:rPr lang="en-US" dirty="0" smtClean="0"/>
              <a:t>Counseling</a:t>
            </a:r>
            <a:endParaRPr lang="en-US" dirty="0" smtClean="0"/>
          </a:p>
          <a:p>
            <a:r>
              <a:rPr lang="en-US" dirty="0" smtClean="0"/>
              <a:t>Outpatient Substance Use </a:t>
            </a:r>
            <a:r>
              <a:rPr lang="en-US" dirty="0" smtClean="0"/>
              <a:t>Treatment &amp; Groups</a:t>
            </a:r>
            <a:endParaRPr lang="en-US" dirty="0" smtClean="0"/>
          </a:p>
          <a:p>
            <a:r>
              <a:rPr lang="en-US" dirty="0" smtClean="0"/>
              <a:t>Mental </a:t>
            </a:r>
            <a:r>
              <a:rPr lang="en-US" dirty="0" smtClean="0"/>
              <a:t>Health Treatment and Group</a:t>
            </a:r>
            <a:endParaRPr lang="en-US" dirty="0" smtClean="0"/>
          </a:p>
          <a:p>
            <a:r>
              <a:rPr lang="en-US" dirty="0" smtClean="0"/>
              <a:t>Housing Services</a:t>
            </a:r>
          </a:p>
          <a:p>
            <a:r>
              <a:rPr lang="en-US" dirty="0" smtClean="0"/>
              <a:t>Emergency Financial Assistance</a:t>
            </a:r>
          </a:p>
          <a:p>
            <a:r>
              <a:rPr lang="en-US" dirty="0" smtClean="0"/>
              <a:t>Medical Transportation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assistance partner, </a:t>
            </a:r>
            <a:r>
              <a:rPr lang="en-US" dirty="0" err="1" smtClean="0"/>
              <a:t>Mayatech</a:t>
            </a:r>
            <a:r>
              <a:rPr lang="en-US" dirty="0" smtClean="0"/>
              <a:t> conducted an HIV </a:t>
            </a:r>
            <a:r>
              <a:rPr lang="en-US" dirty="0" smtClean="0"/>
              <a:t>TAC Workforce/ Infrastructure Readiness Review </a:t>
            </a:r>
          </a:p>
          <a:p>
            <a:pPr lvl="1"/>
            <a:r>
              <a:rPr lang="en-US" dirty="0" smtClean="0"/>
              <a:t>Project </a:t>
            </a:r>
            <a:r>
              <a:rPr lang="en-US" dirty="0"/>
              <a:t>Director </a:t>
            </a:r>
            <a:endParaRPr lang="en-US" dirty="0" smtClean="0"/>
          </a:p>
          <a:p>
            <a:pPr lvl="1"/>
            <a:r>
              <a:rPr lang="en-US" dirty="0" smtClean="0"/>
              <a:t>P4C </a:t>
            </a:r>
            <a:r>
              <a:rPr lang="en-US" dirty="0"/>
              <a:t>HIV Project </a:t>
            </a:r>
            <a:r>
              <a:rPr lang="en-US" dirty="0" smtClean="0"/>
              <a:t>Lead</a:t>
            </a:r>
          </a:p>
          <a:p>
            <a:pPr lvl="1"/>
            <a:r>
              <a:rPr lang="en-US" dirty="0" smtClean="0"/>
              <a:t>HIV </a:t>
            </a:r>
            <a:r>
              <a:rPr lang="en-US" dirty="0"/>
              <a:t>Care Team </a:t>
            </a:r>
            <a:r>
              <a:rPr lang="en-US" dirty="0" smtClean="0"/>
              <a:t>Lead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key P4C project staff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For Care (P4C)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P4C </a:t>
            </a:r>
            <a:r>
              <a:rPr lang="en-US" dirty="0" smtClean="0"/>
              <a:t>Training, </a:t>
            </a:r>
            <a:r>
              <a:rPr lang="en-US" dirty="0"/>
              <a:t>Technical Assistance (TTA) Plan and Workforce </a:t>
            </a:r>
            <a:r>
              <a:rPr lang="en-US"/>
              <a:t>Development </a:t>
            </a:r>
            <a:endParaRPr lang="en-US" dirty="0" smtClean="0"/>
          </a:p>
          <a:p>
            <a:pPr lvl="1"/>
            <a:r>
              <a:rPr lang="en-US" dirty="0" smtClean="0"/>
              <a:t>Multiple webinars</a:t>
            </a:r>
          </a:p>
          <a:p>
            <a:pPr lvl="2"/>
            <a:r>
              <a:rPr lang="en-US" dirty="0" smtClean="0"/>
              <a:t>Integrated </a:t>
            </a:r>
            <a:r>
              <a:rPr lang="en-US" dirty="0"/>
              <a:t>HIV Prevention and Care </a:t>
            </a:r>
          </a:p>
          <a:p>
            <a:pPr lvl="2"/>
            <a:r>
              <a:rPr lang="en-US" dirty="0"/>
              <a:t>History of Sexual Health</a:t>
            </a:r>
          </a:p>
          <a:p>
            <a:pPr lvl="2"/>
            <a:r>
              <a:rPr lang="en-US" dirty="0"/>
              <a:t>Routine testing</a:t>
            </a:r>
          </a:p>
          <a:p>
            <a:pPr lvl="2"/>
            <a:r>
              <a:rPr lang="en-US" dirty="0"/>
              <a:t>Medication Management</a:t>
            </a:r>
          </a:p>
          <a:p>
            <a:pPr lvl="2"/>
            <a:r>
              <a:rPr lang="en-US" dirty="0" err="1"/>
              <a:t>PrEP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Multi-Disciplinary Team Based Care </a:t>
            </a:r>
          </a:p>
          <a:p>
            <a:pPr lvl="2"/>
            <a:r>
              <a:rPr lang="en-US" dirty="0"/>
              <a:t>Moving Patients Along the HIV Care Continuum and Beyond</a:t>
            </a:r>
          </a:p>
          <a:p>
            <a:pPr lvl="1"/>
            <a:r>
              <a:rPr lang="en-US" dirty="0" smtClean="0"/>
              <a:t>Collaborative meetings/peer </a:t>
            </a:r>
            <a:r>
              <a:rPr lang="en-US" dirty="0"/>
              <a:t>to peer learning sessions </a:t>
            </a:r>
            <a:r>
              <a:rPr lang="en-US" dirty="0" smtClean="0"/>
              <a:t>with the other 3 health centers and MDH.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For Care (P4C)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652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PARTNERSHIPS FOR CARE</vt:lpstr>
      <vt:lpstr>MISSION</vt:lpstr>
      <vt:lpstr>A Proven and Effective Model </vt:lpstr>
      <vt:lpstr>A Federal Qualified Health Center</vt:lpstr>
      <vt:lpstr>Services</vt:lpstr>
      <vt:lpstr>Hidden Garden HIV/AIDS Program</vt:lpstr>
      <vt:lpstr>HIV/AIDS Categories</vt:lpstr>
      <vt:lpstr>Partnerships For Care (P4C)</vt:lpstr>
      <vt:lpstr>Partnerships For Care (P4C)</vt:lpstr>
      <vt:lpstr>Partnerships For Care (P4C)</vt:lpstr>
      <vt:lpstr>Partnerships For Care (P4C)</vt:lpstr>
      <vt:lpstr>Partnerships For Care (P4C)</vt:lpstr>
      <vt:lpstr>Partnerships For Care (P4C)</vt:lpstr>
      <vt:lpstr>Partnerships For Care (P4C)</vt:lpstr>
      <vt:lpstr>Partnerships For Care (P4C)</vt:lpstr>
      <vt:lpstr>Partnerships For Care (P4C)</vt:lpstr>
      <vt:lpstr>Questions?</vt:lpstr>
    </vt:vector>
  </TitlesOfParts>
  <Company>Park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PARTNERSHIPS FOR CARE</dc:title>
  <dc:creator>Cleo Edmonds</dc:creator>
  <cp:lastModifiedBy>Cleo Edmonds</cp:lastModifiedBy>
  <cp:revision>31</cp:revision>
  <dcterms:created xsi:type="dcterms:W3CDTF">2018-12-07T17:20:16Z</dcterms:created>
  <dcterms:modified xsi:type="dcterms:W3CDTF">2018-12-11T23:56:39Z</dcterms:modified>
</cp:coreProperties>
</file>