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111"/>
  </p:notesMasterIdLst>
  <p:sldIdLst>
    <p:sldId id="256" r:id="rId6"/>
    <p:sldId id="257" r:id="rId7"/>
    <p:sldId id="259" r:id="rId8"/>
    <p:sldId id="258" r:id="rId9"/>
    <p:sldId id="260" r:id="rId10"/>
    <p:sldId id="262" r:id="rId11"/>
    <p:sldId id="264" r:id="rId12"/>
    <p:sldId id="274" r:id="rId13"/>
    <p:sldId id="275" r:id="rId14"/>
    <p:sldId id="276" r:id="rId15"/>
    <p:sldId id="288" r:id="rId16"/>
    <p:sldId id="266" r:id="rId17"/>
    <p:sldId id="268" r:id="rId18"/>
    <p:sldId id="269" r:id="rId19"/>
    <p:sldId id="270" r:id="rId20"/>
    <p:sldId id="271" r:id="rId21"/>
    <p:sldId id="272" r:id="rId22"/>
    <p:sldId id="273" r:id="rId23"/>
    <p:sldId id="722" r:id="rId24"/>
    <p:sldId id="300" r:id="rId25"/>
    <p:sldId id="724" r:id="rId26"/>
    <p:sldId id="725" r:id="rId27"/>
    <p:sldId id="726" r:id="rId28"/>
    <p:sldId id="727" r:id="rId29"/>
    <p:sldId id="301" r:id="rId30"/>
    <p:sldId id="309" r:id="rId31"/>
    <p:sldId id="728" r:id="rId32"/>
    <p:sldId id="282" r:id="rId33"/>
    <p:sldId id="283" r:id="rId34"/>
    <p:sldId id="284" r:id="rId35"/>
    <p:sldId id="389" r:id="rId36"/>
    <p:sldId id="348" r:id="rId37"/>
    <p:sldId id="401" r:id="rId38"/>
    <p:sldId id="286" r:id="rId39"/>
    <p:sldId id="640" r:id="rId40"/>
    <p:sldId id="639" r:id="rId41"/>
    <p:sldId id="671" r:id="rId42"/>
    <p:sldId id="641" r:id="rId43"/>
    <p:sldId id="280" r:id="rId44"/>
    <p:sldId id="289" r:id="rId45"/>
    <p:sldId id="642" r:id="rId46"/>
    <p:sldId id="290" r:id="rId47"/>
    <p:sldId id="338" r:id="rId48"/>
    <p:sldId id="325" r:id="rId49"/>
    <p:sldId id="713" r:id="rId50"/>
    <p:sldId id="712" r:id="rId51"/>
    <p:sldId id="719" r:id="rId52"/>
    <p:sldId id="649" r:id="rId53"/>
    <p:sldId id="720" r:id="rId54"/>
    <p:sldId id="650" r:id="rId55"/>
    <p:sldId id="651" r:id="rId56"/>
    <p:sldId id="690" r:id="rId57"/>
    <p:sldId id="691" r:id="rId58"/>
    <p:sldId id="714" r:id="rId59"/>
    <p:sldId id="646" r:id="rId60"/>
    <p:sldId id="655" r:id="rId61"/>
    <p:sldId id="675" r:id="rId62"/>
    <p:sldId id="676" r:id="rId63"/>
    <p:sldId id="704" r:id="rId64"/>
    <p:sldId id="657" r:id="rId65"/>
    <p:sldId id="314" r:id="rId66"/>
    <p:sldId id="695" r:id="rId67"/>
    <p:sldId id="696" r:id="rId68"/>
    <p:sldId id="261" r:id="rId69"/>
    <p:sldId id="697" r:id="rId70"/>
    <p:sldId id="263" r:id="rId71"/>
    <p:sldId id="698" r:id="rId72"/>
    <p:sldId id="265" r:id="rId73"/>
    <p:sldId id="699" r:id="rId74"/>
    <p:sldId id="267" r:id="rId75"/>
    <p:sldId id="700" r:id="rId76"/>
    <p:sldId id="701" r:id="rId77"/>
    <p:sldId id="702" r:id="rId78"/>
    <p:sldId id="703" r:id="rId79"/>
    <p:sldId id="706" r:id="rId80"/>
    <p:sldId id="658" r:id="rId81"/>
    <p:sldId id="659" r:id="rId82"/>
    <p:sldId id="673" r:id="rId83"/>
    <p:sldId id="685" r:id="rId84"/>
    <p:sldId id="686" r:id="rId85"/>
    <p:sldId id="694" r:id="rId86"/>
    <p:sldId id="689" r:id="rId87"/>
    <p:sldId id="707" r:id="rId88"/>
    <p:sldId id="718" r:id="rId89"/>
    <p:sldId id="693" r:id="rId90"/>
    <p:sldId id="708" r:id="rId91"/>
    <p:sldId id="661" r:id="rId92"/>
    <p:sldId id="663" r:id="rId93"/>
    <p:sldId id="662" r:id="rId94"/>
    <p:sldId id="664" r:id="rId95"/>
    <p:sldId id="687" r:id="rId96"/>
    <p:sldId id="667" r:id="rId97"/>
    <p:sldId id="669" r:id="rId98"/>
    <p:sldId id="670" r:id="rId99"/>
    <p:sldId id="705" r:id="rId100"/>
    <p:sldId id="351" r:id="rId101"/>
    <p:sldId id="352" r:id="rId102"/>
    <p:sldId id="353" r:id="rId103"/>
    <p:sldId id="354" r:id="rId104"/>
    <p:sldId id="355" r:id="rId105"/>
    <p:sldId id="356" r:id="rId106"/>
    <p:sldId id="721" r:id="rId107"/>
    <p:sldId id="358" r:id="rId108"/>
    <p:sldId id="359" r:id="rId109"/>
    <p:sldId id="360"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Kolm-Valdivi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5895"/>
    <a:srgbClr val="095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85481" autoAdjust="0"/>
  </p:normalViewPr>
  <p:slideViewPr>
    <p:cSldViewPr snapToGrid="0">
      <p:cViewPr varScale="1">
        <p:scale>
          <a:sx n="72" d="100"/>
          <a:sy n="72" d="100"/>
        </p:scale>
        <p:origin x="65" y="134"/>
      </p:cViewPr>
      <p:guideLst/>
    </p:cSldViewPr>
  </p:slideViewPr>
  <p:notesTextViewPr>
    <p:cViewPr>
      <p:scale>
        <a:sx n="1" d="1"/>
        <a:sy n="1" d="1"/>
      </p:scale>
      <p:origin x="0" y="0"/>
    </p:cViewPr>
  </p:notesTextViewPr>
  <p:notesViewPr>
    <p:cSldViewPr snapToGrid="0">
      <p:cViewPr varScale="1">
        <p:scale>
          <a:sx n="87" d="100"/>
          <a:sy n="87" d="100"/>
        </p:scale>
        <p:origin x="384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Consumers</c:v>
                </c:pt>
              </c:strCache>
            </c:strRef>
          </c:tx>
          <c:spPr>
            <a:solidFill>
              <a:schemeClr val="accent1"/>
            </a:solidFill>
            <a:ln w="19050">
              <a:noFill/>
            </a:ln>
            <a:effectLst/>
          </c:spPr>
          <c:invertIfNegative val="0"/>
          <c:cat>
            <c:strRef>
              <c:f>Sheet1!$A$2:$A$9</c:f>
              <c:strCache>
                <c:ptCount val="8"/>
                <c:pt idx="0">
                  <c:v>Dallas TX</c:v>
                </c:pt>
                <c:pt idx="1">
                  <c:v>NYC</c:v>
                </c:pt>
                <c:pt idx="2">
                  <c:v>Iowa</c:v>
                </c:pt>
                <c:pt idx="3">
                  <c:v>Bergen-Passaic NJ</c:v>
                </c:pt>
                <c:pt idx="4">
                  <c:v>San Bernadino-Riverside Cal</c:v>
                </c:pt>
                <c:pt idx="5">
                  <c:v>NC Region 6</c:v>
                </c:pt>
                <c:pt idx="6">
                  <c:v>Hennepin County MN</c:v>
                </c:pt>
                <c:pt idx="7">
                  <c:v>Hawaii</c:v>
                </c:pt>
              </c:strCache>
            </c:strRef>
          </c:cat>
          <c:val>
            <c:numRef>
              <c:f>Sheet1!$B$2:$B$9</c:f>
              <c:numCache>
                <c:formatCode>General</c:formatCode>
                <c:ptCount val="8"/>
                <c:pt idx="0">
                  <c:v>650</c:v>
                </c:pt>
                <c:pt idx="1">
                  <c:v>4274</c:v>
                </c:pt>
                <c:pt idx="2">
                  <c:v>432</c:v>
                </c:pt>
                <c:pt idx="3">
                  <c:v>1091</c:v>
                </c:pt>
                <c:pt idx="4">
                  <c:v>556</c:v>
                </c:pt>
                <c:pt idx="5">
                  <c:v>603</c:v>
                </c:pt>
                <c:pt idx="6">
                  <c:v>1006</c:v>
                </c:pt>
                <c:pt idx="7">
                  <c:v>390</c:v>
                </c:pt>
              </c:numCache>
            </c:numRef>
          </c:val>
          <c:extLst>
            <c:ext xmlns:c16="http://schemas.microsoft.com/office/drawing/2014/chart" uri="{C3380CC4-5D6E-409C-BE32-E72D297353CC}">
              <c16:uniqueId val="{00000000-8C6A-49F7-AEE3-85C26C6E7638}"/>
            </c:ext>
          </c:extLst>
        </c:ser>
        <c:dLbls>
          <c:showLegendKey val="0"/>
          <c:showVal val="0"/>
          <c:showCatName val="0"/>
          <c:showSerName val="0"/>
          <c:showPercent val="0"/>
          <c:showBubbleSize val="0"/>
        </c:dLbls>
        <c:gapWidth val="150"/>
        <c:axId val="531692264"/>
        <c:axId val="531697360"/>
      </c:barChart>
      <c:catAx>
        <c:axId val="5316922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697360"/>
        <c:crosses val="autoZero"/>
        <c:auto val="1"/>
        <c:lblAlgn val="ctr"/>
        <c:lblOffset val="100"/>
        <c:tickMarkSkip val="1"/>
        <c:noMultiLvlLbl val="0"/>
      </c:catAx>
      <c:valAx>
        <c:axId val="531697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692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Staff Hours Spent in Outreach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Paper Interviews</c:v>
                </c:pt>
                <c:pt idx="1">
                  <c:v>e2</c:v>
                </c:pt>
              </c:strCache>
            </c:strRef>
          </c:cat>
          <c:val>
            <c:numRef>
              <c:f>Sheet1!$B$2:$B$3</c:f>
              <c:numCache>
                <c:formatCode>General</c:formatCode>
                <c:ptCount val="2"/>
                <c:pt idx="0">
                  <c:v>1200</c:v>
                </c:pt>
                <c:pt idx="1">
                  <c:v>80</c:v>
                </c:pt>
              </c:numCache>
            </c:numRef>
          </c:val>
          <c:extLst>
            <c:ext xmlns:c16="http://schemas.microsoft.com/office/drawing/2014/chart" uri="{C3380CC4-5D6E-409C-BE32-E72D297353CC}">
              <c16:uniqueId val="{00000000-5C65-4BC0-887A-19474FCCB0F0}"/>
            </c:ext>
          </c:extLst>
        </c:ser>
        <c:dLbls>
          <c:showLegendKey val="0"/>
          <c:showVal val="0"/>
          <c:showCatName val="0"/>
          <c:showSerName val="0"/>
          <c:showPercent val="0"/>
          <c:showBubbleSize val="0"/>
        </c:dLbls>
        <c:gapWidth val="219"/>
        <c:overlap val="-27"/>
        <c:axId val="209402512"/>
        <c:axId val="209403296"/>
      </c:barChart>
      <c:catAx>
        <c:axId val="20940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403296"/>
        <c:crosses val="autoZero"/>
        <c:auto val="1"/>
        <c:lblAlgn val="ctr"/>
        <c:lblOffset val="100"/>
        <c:noMultiLvlLbl val="0"/>
      </c:catAx>
      <c:valAx>
        <c:axId val="209403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9402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ARV Therapy</c:v>
                </c:pt>
              </c:strCache>
            </c:strRef>
          </c:tx>
          <c:spPr>
            <a:solidFill>
              <a:schemeClr val="accent1"/>
            </a:solidFill>
            <a:ln>
              <a:noFill/>
            </a:ln>
            <a:effectLst/>
          </c:spPr>
          <c:invertIfNegative val="0"/>
          <c:cat>
            <c:numRef>
              <c:f>Sheet1!$A$2:$A$3</c:f>
              <c:numCache>
                <c:formatCode>General</c:formatCode>
                <c:ptCount val="2"/>
                <c:pt idx="0">
                  <c:v>2011</c:v>
                </c:pt>
                <c:pt idx="1">
                  <c:v>2017</c:v>
                </c:pt>
              </c:numCache>
            </c:numRef>
          </c:cat>
          <c:val>
            <c:numRef>
              <c:f>Sheet1!$B$2:$B$3</c:f>
              <c:numCache>
                <c:formatCode>General</c:formatCode>
                <c:ptCount val="2"/>
                <c:pt idx="0">
                  <c:v>85.36</c:v>
                </c:pt>
                <c:pt idx="1">
                  <c:v>94.88</c:v>
                </c:pt>
              </c:numCache>
            </c:numRef>
          </c:val>
          <c:extLst>
            <c:ext xmlns:c16="http://schemas.microsoft.com/office/drawing/2014/chart" uri="{C3380CC4-5D6E-409C-BE32-E72D297353CC}">
              <c16:uniqueId val="{00000000-E9E3-4333-9FFA-5722A1FCD702}"/>
            </c:ext>
          </c:extLst>
        </c:ser>
        <c:ser>
          <c:idx val="1"/>
          <c:order val="1"/>
          <c:tx>
            <c:strRef>
              <c:f>Sheet1!$C$1</c:f>
              <c:strCache>
                <c:ptCount val="1"/>
                <c:pt idx="0">
                  <c:v>VL Suppression</c:v>
                </c:pt>
              </c:strCache>
            </c:strRef>
          </c:tx>
          <c:spPr>
            <a:solidFill>
              <a:schemeClr val="accent2"/>
            </a:solidFill>
            <a:ln>
              <a:noFill/>
            </a:ln>
            <a:effectLst/>
          </c:spPr>
          <c:invertIfNegative val="0"/>
          <c:cat>
            <c:numRef>
              <c:f>Sheet1!$A$2:$A$3</c:f>
              <c:numCache>
                <c:formatCode>General</c:formatCode>
                <c:ptCount val="2"/>
                <c:pt idx="0">
                  <c:v>2011</c:v>
                </c:pt>
                <c:pt idx="1">
                  <c:v>2017</c:v>
                </c:pt>
              </c:numCache>
            </c:numRef>
          </c:cat>
          <c:val>
            <c:numRef>
              <c:f>Sheet1!$C$2:$C$3</c:f>
              <c:numCache>
                <c:formatCode>General</c:formatCode>
                <c:ptCount val="2"/>
                <c:pt idx="0">
                  <c:v>61.16</c:v>
                </c:pt>
                <c:pt idx="1">
                  <c:v>89.37</c:v>
                </c:pt>
              </c:numCache>
            </c:numRef>
          </c:val>
          <c:extLst>
            <c:ext xmlns:c16="http://schemas.microsoft.com/office/drawing/2014/chart" uri="{C3380CC4-5D6E-409C-BE32-E72D297353CC}">
              <c16:uniqueId val="{00000001-E9E3-4333-9FFA-5722A1FCD702}"/>
            </c:ext>
          </c:extLst>
        </c:ser>
        <c:dLbls>
          <c:showLegendKey val="0"/>
          <c:showVal val="0"/>
          <c:showCatName val="0"/>
          <c:showSerName val="0"/>
          <c:showPercent val="0"/>
          <c:showBubbleSize val="0"/>
        </c:dLbls>
        <c:gapWidth val="219"/>
        <c:overlap val="-27"/>
        <c:axId val="671547055"/>
        <c:axId val="664151583"/>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strCache>
                  </c:strRef>
                </c:tx>
                <c:spPr>
                  <a:solidFill>
                    <a:schemeClr val="accent3"/>
                  </a:solidFill>
                  <a:ln>
                    <a:noFill/>
                  </a:ln>
                  <a:effectLst/>
                </c:spPr>
                <c:invertIfNegative val="0"/>
                <c:cat>
                  <c:numRef>
                    <c:extLst>
                      <c:ext uri="{02D57815-91ED-43cb-92C2-25804820EDAC}">
                        <c15:formulaRef>
                          <c15:sqref>Sheet1!$A$2:$A$3</c15:sqref>
                        </c15:formulaRef>
                      </c:ext>
                    </c:extLst>
                    <c:numCache>
                      <c:formatCode>General</c:formatCode>
                      <c:ptCount val="2"/>
                      <c:pt idx="0">
                        <c:v>2011</c:v>
                      </c:pt>
                      <c:pt idx="1">
                        <c:v>2017</c:v>
                      </c:pt>
                    </c:numCache>
                  </c:numRef>
                </c:cat>
                <c:val>
                  <c:numRef>
                    <c:extLst>
                      <c:ext uri="{02D57815-91ED-43cb-92C2-25804820EDAC}">
                        <c15:formulaRef>
                          <c15:sqref>Sheet1!$D$2:$D$3</c15:sqref>
                        </c15:formulaRef>
                      </c:ext>
                    </c:extLst>
                    <c:numCache>
                      <c:formatCode>General</c:formatCode>
                      <c:ptCount val="2"/>
                    </c:numCache>
                  </c:numRef>
                </c:val>
                <c:extLst>
                  <c:ext xmlns:c16="http://schemas.microsoft.com/office/drawing/2014/chart" uri="{C3380CC4-5D6E-409C-BE32-E72D297353CC}">
                    <c16:uniqueId val="{00000002-E9E3-4333-9FFA-5722A1FCD702}"/>
                  </c:ext>
                </c:extLst>
              </c15:ser>
            </c15:filteredBarSeries>
          </c:ext>
        </c:extLst>
      </c:barChart>
      <c:catAx>
        <c:axId val="671547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4151583"/>
        <c:crosses val="autoZero"/>
        <c:auto val="1"/>
        <c:lblAlgn val="ctr"/>
        <c:lblOffset val="100"/>
        <c:noMultiLvlLbl val="0"/>
      </c:catAx>
      <c:valAx>
        <c:axId val="664151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1547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How</a:t>
            </a:r>
            <a:r>
              <a:rPr lang="en-US" baseline="0"/>
              <a:t> easy is it to access services? (Aggregate)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Responses</c:v>
                </c:pt>
              </c:strCache>
            </c:strRef>
          </c:tx>
          <c:spPr>
            <a:solidFill>
              <a:schemeClr val="accent1"/>
            </a:solidFill>
            <a:ln>
              <a:noFill/>
            </a:ln>
            <a:effectLst/>
          </c:spPr>
          <c:invertIfNegative val="0"/>
          <c:cat>
            <c:strRef>
              <c:f>Sheet1!$A$2:$A$4</c:f>
              <c:strCache>
                <c:ptCount val="3"/>
                <c:pt idx="0">
                  <c:v>Easy</c:v>
                </c:pt>
                <c:pt idx="1">
                  <c:v>Somewhat Hard</c:v>
                </c:pt>
                <c:pt idx="2">
                  <c:v>Hard</c:v>
                </c:pt>
              </c:strCache>
            </c:strRef>
          </c:cat>
          <c:val>
            <c:numRef>
              <c:f>Sheet1!$B$2:$B$4</c:f>
              <c:numCache>
                <c:formatCode>General</c:formatCode>
                <c:ptCount val="3"/>
                <c:pt idx="0">
                  <c:v>1288</c:v>
                </c:pt>
                <c:pt idx="1">
                  <c:v>188</c:v>
                </c:pt>
                <c:pt idx="2">
                  <c:v>29</c:v>
                </c:pt>
              </c:numCache>
            </c:numRef>
          </c:val>
          <c:extLst>
            <c:ext xmlns:c16="http://schemas.microsoft.com/office/drawing/2014/chart" uri="{C3380CC4-5D6E-409C-BE32-E72D297353CC}">
              <c16:uniqueId val="{00000000-0BDC-44B1-B571-04594C39A5E1}"/>
            </c:ext>
          </c:extLst>
        </c:ser>
        <c:dLbls>
          <c:showLegendKey val="0"/>
          <c:showVal val="0"/>
          <c:showCatName val="0"/>
          <c:showSerName val="0"/>
          <c:showPercent val="0"/>
          <c:showBubbleSize val="0"/>
        </c:dLbls>
        <c:gapWidth val="219"/>
        <c:overlap val="-27"/>
        <c:axId val="843295103"/>
        <c:axId val="944119311"/>
      </c:barChart>
      <c:catAx>
        <c:axId val="843295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4119311"/>
        <c:crosses val="autoZero"/>
        <c:auto val="1"/>
        <c:lblAlgn val="ctr"/>
        <c:lblOffset val="100"/>
        <c:noMultiLvlLbl val="0"/>
      </c:catAx>
      <c:valAx>
        <c:axId val="944119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3295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Time to Complete Survey: Paper vs. Digital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strRef>
              <c:f>Sheet1!$D$1</c:f>
              <c:strCache>
                <c:ptCount val="1"/>
                <c:pt idx="0">
                  <c:v>Avg. Time Taken</c:v>
                </c:pt>
              </c:strCache>
            </c:strRef>
          </c:tx>
          <c:spPr>
            <a:solidFill>
              <a:schemeClr val="accent5"/>
            </a:solidFill>
            <a:ln>
              <a:noFill/>
            </a:ln>
            <a:effectLst/>
          </c:spPr>
          <c:invertIfNegative val="0"/>
          <c:cat>
            <c:strRef>
              <c:f>Sheet1!$A$2:$A$3</c:f>
              <c:strCache>
                <c:ptCount val="2"/>
                <c:pt idx="0">
                  <c:v>Paper Process</c:v>
                </c:pt>
                <c:pt idx="1">
                  <c:v>Digital Process</c:v>
                </c:pt>
              </c:strCache>
            </c:strRef>
          </c:cat>
          <c:val>
            <c:numRef>
              <c:f>Sheet1!$D$2:$D$3</c:f>
              <c:numCache>
                <c:formatCode>General</c:formatCode>
                <c:ptCount val="2"/>
                <c:pt idx="0">
                  <c:v>52.5</c:v>
                </c:pt>
                <c:pt idx="1">
                  <c:v>27.5</c:v>
                </c:pt>
              </c:numCache>
            </c:numRef>
          </c:val>
          <c:extLst>
            <c:ext xmlns:c16="http://schemas.microsoft.com/office/drawing/2014/chart" uri="{C3380CC4-5D6E-409C-BE32-E72D297353CC}">
              <c16:uniqueId val="{00000002-7C6A-4836-A1E6-36CA5DC2398E}"/>
            </c:ext>
          </c:extLst>
        </c:ser>
        <c:dLbls>
          <c:showLegendKey val="0"/>
          <c:showVal val="0"/>
          <c:showCatName val="0"/>
          <c:showSerName val="0"/>
          <c:showPercent val="0"/>
          <c:showBubbleSize val="0"/>
        </c:dLbls>
        <c:gapWidth val="219"/>
        <c:overlap val="-27"/>
        <c:axId val="1167337391"/>
        <c:axId val="1175299743"/>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Low</c:v>
                      </c:pt>
                    </c:strCache>
                  </c:strRef>
                </c:tx>
                <c:spPr>
                  <a:solidFill>
                    <a:schemeClr val="accent1"/>
                  </a:solidFill>
                  <a:ln>
                    <a:noFill/>
                  </a:ln>
                  <a:effectLst/>
                </c:spPr>
                <c:invertIfNegative val="0"/>
                <c:cat>
                  <c:strRef>
                    <c:extLst>
                      <c:ext uri="{02D57815-91ED-43cb-92C2-25804820EDAC}">
                        <c15:formulaRef>
                          <c15:sqref>Sheet1!$A$2:$A$3</c15:sqref>
                        </c15:formulaRef>
                      </c:ext>
                    </c:extLst>
                    <c:strCache>
                      <c:ptCount val="2"/>
                      <c:pt idx="0">
                        <c:v>Paper Process</c:v>
                      </c:pt>
                      <c:pt idx="1">
                        <c:v>Digital Process</c:v>
                      </c:pt>
                    </c:strCache>
                  </c:strRef>
                </c:cat>
                <c:val>
                  <c:numRef>
                    <c:extLst>
                      <c:ext uri="{02D57815-91ED-43cb-92C2-25804820EDAC}">
                        <c15:formulaRef>
                          <c15:sqref>Sheet1!$B$2:$B$3</c15:sqref>
                        </c15:formulaRef>
                      </c:ext>
                    </c:extLst>
                    <c:numCache>
                      <c:formatCode>General</c:formatCode>
                      <c:ptCount val="2"/>
                      <c:pt idx="0">
                        <c:v>45</c:v>
                      </c:pt>
                      <c:pt idx="1">
                        <c:v>25</c:v>
                      </c:pt>
                    </c:numCache>
                  </c:numRef>
                </c:val>
                <c:extLst>
                  <c:ext xmlns:c16="http://schemas.microsoft.com/office/drawing/2014/chart" uri="{C3380CC4-5D6E-409C-BE32-E72D297353CC}">
                    <c16:uniqueId val="{00000000-7C6A-4836-A1E6-36CA5DC2398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High </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Sheet1!$A$2:$A$3</c15:sqref>
                        </c15:formulaRef>
                      </c:ext>
                    </c:extLst>
                    <c:strCache>
                      <c:ptCount val="2"/>
                      <c:pt idx="0">
                        <c:v>Paper Process</c:v>
                      </c:pt>
                      <c:pt idx="1">
                        <c:v>Digital Process</c:v>
                      </c:pt>
                    </c:strCache>
                  </c:strRef>
                </c:cat>
                <c:val>
                  <c:numRef>
                    <c:extLst xmlns:c15="http://schemas.microsoft.com/office/drawing/2012/chart">
                      <c:ext xmlns:c15="http://schemas.microsoft.com/office/drawing/2012/chart" uri="{02D57815-91ED-43cb-92C2-25804820EDAC}">
                        <c15:formulaRef>
                          <c15:sqref>Sheet1!$C$2:$C$3</c15:sqref>
                        </c15:formulaRef>
                      </c:ext>
                    </c:extLst>
                    <c:numCache>
                      <c:formatCode>General</c:formatCode>
                      <c:ptCount val="2"/>
                      <c:pt idx="0">
                        <c:v>60</c:v>
                      </c:pt>
                      <c:pt idx="1">
                        <c:v>30</c:v>
                      </c:pt>
                    </c:numCache>
                  </c:numRef>
                </c:val>
                <c:extLst xmlns:c15="http://schemas.microsoft.com/office/drawing/2012/chart">
                  <c:ext xmlns:c16="http://schemas.microsoft.com/office/drawing/2014/chart" uri="{C3380CC4-5D6E-409C-BE32-E72D297353CC}">
                    <c16:uniqueId val="{00000001-7C6A-4836-A1E6-36CA5DC2398E}"/>
                  </c:ext>
                </c:extLst>
              </c15:ser>
            </c15:filteredBarSeries>
          </c:ext>
        </c:extLst>
      </c:barChart>
      <c:catAx>
        <c:axId val="1167337391"/>
        <c:scaling>
          <c:orientation val="minMax"/>
        </c:scaling>
        <c:delete val="0"/>
        <c:axPos val="b"/>
        <c:title>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75299743"/>
        <c:crosses val="autoZero"/>
        <c:auto val="1"/>
        <c:lblAlgn val="ctr"/>
        <c:lblOffset val="100"/>
        <c:noMultiLvlLbl val="0"/>
      </c:catAx>
      <c:valAx>
        <c:axId val="11752997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Minutes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733739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 &amp; A Fields</c:v>
                </c:pt>
              </c:strCache>
            </c:strRef>
          </c:tx>
          <c:spPr>
            <a:solidFill>
              <a:schemeClr val="accent1"/>
            </a:solidFill>
            <a:ln>
              <a:noFill/>
            </a:ln>
            <a:effectLst/>
          </c:spPr>
          <c:invertIfNegative val="0"/>
          <c:cat>
            <c:strRef>
              <c:f>Sheet1!$A$2:$A$9</c:f>
              <c:strCache>
                <c:ptCount val="8"/>
                <c:pt idx="0">
                  <c:v>Dallas TX</c:v>
                </c:pt>
                <c:pt idx="1">
                  <c:v>NYC</c:v>
                </c:pt>
                <c:pt idx="2">
                  <c:v>Iowa</c:v>
                </c:pt>
                <c:pt idx="3">
                  <c:v>Bergen-Passaic NJ</c:v>
                </c:pt>
                <c:pt idx="4">
                  <c:v>San Bernadino-Riverside Cal</c:v>
                </c:pt>
                <c:pt idx="5">
                  <c:v>NC Region 6</c:v>
                </c:pt>
                <c:pt idx="6">
                  <c:v>Hennepin County MN</c:v>
                </c:pt>
                <c:pt idx="7">
                  <c:v>Hawaii</c:v>
                </c:pt>
              </c:strCache>
            </c:strRef>
          </c:cat>
          <c:val>
            <c:numRef>
              <c:f>Sheet1!$B$2:$B$9</c:f>
              <c:numCache>
                <c:formatCode>General</c:formatCode>
                <c:ptCount val="8"/>
                <c:pt idx="0">
                  <c:v>1197</c:v>
                </c:pt>
                <c:pt idx="1">
                  <c:v>1166</c:v>
                </c:pt>
                <c:pt idx="2">
                  <c:v>1257</c:v>
                </c:pt>
                <c:pt idx="3">
                  <c:v>1598</c:v>
                </c:pt>
                <c:pt idx="4">
                  <c:v>897</c:v>
                </c:pt>
                <c:pt idx="5">
                  <c:v>662</c:v>
                </c:pt>
                <c:pt idx="6">
                  <c:v>1722</c:v>
                </c:pt>
                <c:pt idx="7">
                  <c:v>1314</c:v>
                </c:pt>
              </c:numCache>
            </c:numRef>
          </c:val>
          <c:extLst>
            <c:ext xmlns:c16="http://schemas.microsoft.com/office/drawing/2014/chart" uri="{C3380CC4-5D6E-409C-BE32-E72D297353CC}">
              <c16:uniqueId val="{00000000-8B12-41BD-8B7A-3B3F2C90A7B5}"/>
            </c:ext>
          </c:extLst>
        </c:ser>
        <c:dLbls>
          <c:showLegendKey val="0"/>
          <c:showVal val="0"/>
          <c:showCatName val="0"/>
          <c:showSerName val="0"/>
          <c:showPercent val="0"/>
          <c:showBubbleSize val="0"/>
        </c:dLbls>
        <c:gapWidth val="219"/>
        <c:overlap val="-27"/>
        <c:axId val="531696184"/>
        <c:axId val="531696576"/>
      </c:barChart>
      <c:catAx>
        <c:axId val="531696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696576"/>
        <c:crosses val="autoZero"/>
        <c:auto val="1"/>
        <c:lblAlgn val="ctr"/>
        <c:lblOffset val="100"/>
        <c:noMultiLvlLbl val="0"/>
      </c:catAx>
      <c:valAx>
        <c:axId val="531696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696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Data Points</c:v>
                </c:pt>
              </c:strCache>
            </c:strRef>
          </c:tx>
          <c:spPr>
            <a:solidFill>
              <a:schemeClr val="accent1"/>
            </a:solidFill>
            <a:ln>
              <a:noFill/>
            </a:ln>
            <a:effectLst/>
          </c:spPr>
          <c:invertIfNegative val="0"/>
          <c:cat>
            <c:strRef>
              <c:f>Sheet1!$A$2:$A$9</c:f>
              <c:strCache>
                <c:ptCount val="8"/>
                <c:pt idx="0">
                  <c:v>Dallas TX</c:v>
                </c:pt>
                <c:pt idx="1">
                  <c:v>NYC</c:v>
                </c:pt>
                <c:pt idx="2">
                  <c:v>Iowa</c:v>
                </c:pt>
                <c:pt idx="3">
                  <c:v>Bergen-Passaic NJ</c:v>
                </c:pt>
                <c:pt idx="4">
                  <c:v>San Bernadino-Riverside Cal</c:v>
                </c:pt>
                <c:pt idx="5">
                  <c:v>NC Region 6</c:v>
                </c:pt>
                <c:pt idx="6">
                  <c:v>Hennepin County MN</c:v>
                </c:pt>
                <c:pt idx="7">
                  <c:v>Hawaii</c:v>
                </c:pt>
              </c:strCache>
            </c:strRef>
          </c:cat>
          <c:val>
            <c:numRef>
              <c:f>Sheet1!$B$2:$B$9</c:f>
              <c:numCache>
                <c:formatCode>General</c:formatCode>
                <c:ptCount val="8"/>
                <c:pt idx="0">
                  <c:v>778050</c:v>
                </c:pt>
                <c:pt idx="1">
                  <c:v>1222466</c:v>
                </c:pt>
                <c:pt idx="2">
                  <c:v>543024</c:v>
                </c:pt>
                <c:pt idx="3">
                  <c:v>521614</c:v>
                </c:pt>
                <c:pt idx="4">
                  <c:v>498732</c:v>
                </c:pt>
                <c:pt idx="5">
                  <c:v>498732</c:v>
                </c:pt>
                <c:pt idx="6">
                  <c:v>866186</c:v>
                </c:pt>
                <c:pt idx="7">
                  <c:v>1143066</c:v>
                </c:pt>
              </c:numCache>
            </c:numRef>
          </c:val>
          <c:extLst>
            <c:ext xmlns:c16="http://schemas.microsoft.com/office/drawing/2014/chart" uri="{C3380CC4-5D6E-409C-BE32-E72D297353CC}">
              <c16:uniqueId val="{00000000-2DB8-4CEB-91F7-E7B392C10438}"/>
            </c:ext>
          </c:extLst>
        </c:ser>
        <c:dLbls>
          <c:showLegendKey val="0"/>
          <c:showVal val="0"/>
          <c:showCatName val="0"/>
          <c:showSerName val="0"/>
          <c:showPercent val="0"/>
          <c:showBubbleSize val="0"/>
        </c:dLbls>
        <c:gapWidth val="219"/>
        <c:overlap val="-27"/>
        <c:axId val="531699320"/>
        <c:axId val="531699712"/>
      </c:barChart>
      <c:catAx>
        <c:axId val="531699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699712"/>
        <c:crosses val="autoZero"/>
        <c:auto val="1"/>
        <c:lblAlgn val="ctr"/>
        <c:lblOffset val="100"/>
        <c:noMultiLvlLbl val="0"/>
      </c:catAx>
      <c:valAx>
        <c:axId val="531699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699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PLWHA</c:v>
                </c:pt>
              </c:strCache>
            </c:strRef>
          </c:tx>
          <c:spPr>
            <a:solidFill>
              <a:schemeClr val="accent1"/>
            </a:solidFill>
            <a:ln>
              <a:noFill/>
            </a:ln>
            <a:effectLst/>
          </c:spPr>
          <c:invertIfNegative val="0"/>
          <c:cat>
            <c:strRef>
              <c:f>Sheet1!$A$2:$A$9</c:f>
              <c:strCache>
                <c:ptCount val="8"/>
                <c:pt idx="0">
                  <c:v>Dallas TX</c:v>
                </c:pt>
                <c:pt idx="1">
                  <c:v>NYC</c:v>
                </c:pt>
                <c:pt idx="2">
                  <c:v>Iowa</c:v>
                </c:pt>
                <c:pt idx="3">
                  <c:v>Bergen-Passaic NJ</c:v>
                </c:pt>
                <c:pt idx="4">
                  <c:v>San Bernadino-Riverside Cal</c:v>
                </c:pt>
                <c:pt idx="5">
                  <c:v>NC Region 6</c:v>
                </c:pt>
                <c:pt idx="6">
                  <c:v>Hennepin County MN</c:v>
                </c:pt>
                <c:pt idx="7">
                  <c:v>Hawaii</c:v>
                </c:pt>
              </c:strCache>
            </c:strRef>
          </c:cat>
          <c:val>
            <c:numRef>
              <c:f>Sheet1!$B$2:$B$9</c:f>
              <c:numCache>
                <c:formatCode>#,##0</c:formatCode>
                <c:ptCount val="8"/>
                <c:pt idx="0">
                  <c:v>19389</c:v>
                </c:pt>
                <c:pt idx="1">
                  <c:v>119550</c:v>
                </c:pt>
                <c:pt idx="2">
                  <c:v>2496</c:v>
                </c:pt>
                <c:pt idx="3">
                  <c:v>4286</c:v>
                </c:pt>
                <c:pt idx="4">
                  <c:v>12353</c:v>
                </c:pt>
                <c:pt idx="5">
                  <c:v>5955</c:v>
                </c:pt>
                <c:pt idx="6">
                  <c:v>4420</c:v>
                </c:pt>
                <c:pt idx="7">
                  <c:v>2519</c:v>
                </c:pt>
              </c:numCache>
            </c:numRef>
          </c:val>
          <c:extLst>
            <c:ext xmlns:c16="http://schemas.microsoft.com/office/drawing/2014/chart" uri="{C3380CC4-5D6E-409C-BE32-E72D297353CC}">
              <c16:uniqueId val="{00000000-CB18-4E09-9E74-582432450632}"/>
            </c:ext>
          </c:extLst>
        </c:ser>
        <c:dLbls>
          <c:showLegendKey val="0"/>
          <c:showVal val="0"/>
          <c:showCatName val="0"/>
          <c:showSerName val="0"/>
          <c:showPercent val="0"/>
          <c:showBubbleSize val="0"/>
        </c:dLbls>
        <c:gapWidth val="219"/>
        <c:overlap val="-27"/>
        <c:axId val="531701672"/>
        <c:axId val="531689520"/>
      </c:barChart>
      <c:catAx>
        <c:axId val="53170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689520"/>
        <c:crosses val="autoZero"/>
        <c:auto val="1"/>
        <c:lblAlgn val="ctr"/>
        <c:lblOffset val="100"/>
        <c:noMultiLvlLbl val="0"/>
      </c:catAx>
      <c:valAx>
        <c:axId val="531689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1701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Surveys Collected Per </a:t>
            </a:r>
            <a:r>
              <a:rPr lang="en-US" baseline="0" dirty="0"/>
              <a:t>Wave</a:t>
            </a:r>
            <a:endParaRPr lang="en-US" dirty="0"/>
          </a:p>
        </c:rich>
      </c:tx>
      <c:layout>
        <c:manualLayout>
          <c:xMode val="edge"/>
          <c:yMode val="edge"/>
          <c:x val="0.22635925196850398"/>
          <c:y val="2.81250000000000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1153051181102368E-2"/>
          <c:y val="0.13760949803149605"/>
          <c:w val="0.9088469488188976"/>
          <c:h val="0.68998203740157482"/>
        </c:manualLayout>
      </c:layout>
      <c:barChart>
        <c:barDir val="col"/>
        <c:grouping val="clustered"/>
        <c:varyColors val="0"/>
        <c:ser>
          <c:idx val="0"/>
          <c:order val="0"/>
          <c:tx>
            <c:strRef>
              <c:f>Sheet1!$B$1</c:f>
              <c:strCache>
                <c:ptCount val="1"/>
                <c:pt idx="0">
                  <c:v>e2Community</c:v>
                </c:pt>
              </c:strCache>
            </c:strRef>
          </c:tx>
          <c:spPr>
            <a:solidFill>
              <a:schemeClr val="accent1"/>
            </a:solidFill>
            <a:ln>
              <a:noFill/>
            </a:ln>
            <a:effectLst/>
          </c:spPr>
          <c:invertIfNegative val="0"/>
          <c:cat>
            <c:numRef>
              <c:f>Sheet1!$A$2:$A$4</c:f>
              <c:numCache>
                <c:formatCode>General</c:formatCode>
                <c:ptCount val="3"/>
                <c:pt idx="0">
                  <c:v>2003</c:v>
                </c:pt>
                <c:pt idx="1">
                  <c:v>2010</c:v>
                </c:pt>
                <c:pt idx="2">
                  <c:v>2015</c:v>
                </c:pt>
              </c:numCache>
            </c:numRef>
          </c:cat>
          <c:val>
            <c:numRef>
              <c:f>Sheet1!$B$2:$B$4</c:f>
              <c:numCache>
                <c:formatCode>General</c:formatCode>
                <c:ptCount val="3"/>
                <c:pt idx="1">
                  <c:v>502</c:v>
                </c:pt>
                <c:pt idx="2">
                  <c:v>504</c:v>
                </c:pt>
              </c:numCache>
            </c:numRef>
          </c:val>
          <c:extLst>
            <c:ext xmlns:c16="http://schemas.microsoft.com/office/drawing/2014/chart" uri="{C3380CC4-5D6E-409C-BE32-E72D297353CC}">
              <c16:uniqueId val="{00000000-0228-43E3-9B23-8DDA6E680AA9}"/>
            </c:ext>
          </c:extLst>
        </c:ser>
        <c:ser>
          <c:idx val="1"/>
          <c:order val="1"/>
          <c:tx>
            <c:strRef>
              <c:f>Sheet1!$C$1</c:f>
              <c:strCache>
                <c:ptCount val="1"/>
                <c:pt idx="0">
                  <c:v>Paper Interviews</c:v>
                </c:pt>
              </c:strCache>
            </c:strRef>
          </c:tx>
          <c:spPr>
            <a:solidFill>
              <a:schemeClr val="accent2"/>
            </a:solidFill>
            <a:ln>
              <a:noFill/>
            </a:ln>
            <a:effectLst/>
          </c:spPr>
          <c:invertIfNegative val="0"/>
          <c:cat>
            <c:numRef>
              <c:f>Sheet1!$A$2:$A$4</c:f>
              <c:numCache>
                <c:formatCode>General</c:formatCode>
                <c:ptCount val="3"/>
                <c:pt idx="0">
                  <c:v>2003</c:v>
                </c:pt>
                <c:pt idx="1">
                  <c:v>2010</c:v>
                </c:pt>
                <c:pt idx="2">
                  <c:v>2015</c:v>
                </c:pt>
              </c:numCache>
            </c:numRef>
          </c:cat>
          <c:val>
            <c:numRef>
              <c:f>Sheet1!$C$2:$C$4</c:f>
              <c:numCache>
                <c:formatCode>General</c:formatCode>
                <c:ptCount val="3"/>
                <c:pt idx="0">
                  <c:v>242</c:v>
                </c:pt>
              </c:numCache>
            </c:numRef>
          </c:val>
          <c:extLst>
            <c:ext xmlns:c16="http://schemas.microsoft.com/office/drawing/2014/chart" uri="{C3380CC4-5D6E-409C-BE32-E72D297353CC}">
              <c16:uniqueId val="{00000001-0228-43E3-9B23-8DDA6E680AA9}"/>
            </c:ext>
          </c:extLst>
        </c:ser>
        <c:dLbls>
          <c:showLegendKey val="0"/>
          <c:showVal val="0"/>
          <c:showCatName val="0"/>
          <c:showSerName val="0"/>
          <c:showPercent val="0"/>
          <c:showBubbleSize val="0"/>
        </c:dLbls>
        <c:gapWidth val="219"/>
        <c:overlap val="-27"/>
        <c:axId val="522144768"/>
        <c:axId val="522152216"/>
      </c:barChart>
      <c:catAx>
        <c:axId val="52214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152216"/>
        <c:crosses val="autoZero"/>
        <c:auto val="1"/>
        <c:lblAlgn val="ctr"/>
        <c:lblOffset val="100"/>
        <c:noMultiLvlLbl val="0"/>
      </c:catAx>
      <c:valAx>
        <c:axId val="522152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144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Median</a:t>
            </a:r>
            <a:r>
              <a:rPr lang="en-US" baseline="0" dirty="0"/>
              <a:t> Time to Complete Survey in Minutes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e2Community</c:v>
                </c:pt>
              </c:strCache>
            </c:strRef>
          </c:tx>
          <c:spPr>
            <a:solidFill>
              <a:schemeClr val="accent1"/>
            </a:solidFill>
            <a:ln>
              <a:noFill/>
            </a:ln>
            <a:effectLst/>
          </c:spPr>
          <c:invertIfNegative val="0"/>
          <c:trendline>
            <c:spPr>
              <a:ln w="19050" cap="rnd">
                <a:solidFill>
                  <a:schemeClr val="accent1"/>
                </a:solidFill>
                <a:prstDash val="solid"/>
                <a:headEnd type="none"/>
                <a:tailEnd type="triangle" w="lg" len="lg"/>
              </a:ln>
              <a:effectLst/>
            </c:spPr>
            <c:trendlineType val="log"/>
            <c:dispRSqr val="0"/>
            <c:dispEq val="0"/>
          </c:trendline>
          <c:cat>
            <c:numRef>
              <c:f>Sheet1!$A$2:$A$4</c:f>
              <c:numCache>
                <c:formatCode>General</c:formatCode>
                <c:ptCount val="3"/>
                <c:pt idx="0">
                  <c:v>2003</c:v>
                </c:pt>
                <c:pt idx="1">
                  <c:v>2010</c:v>
                </c:pt>
                <c:pt idx="2">
                  <c:v>2015</c:v>
                </c:pt>
              </c:numCache>
            </c:numRef>
          </c:cat>
          <c:val>
            <c:numRef>
              <c:f>Sheet1!$B$2:$B$4</c:f>
              <c:numCache>
                <c:formatCode>General</c:formatCode>
                <c:ptCount val="3"/>
                <c:pt idx="1">
                  <c:v>43</c:v>
                </c:pt>
                <c:pt idx="2">
                  <c:v>21</c:v>
                </c:pt>
              </c:numCache>
            </c:numRef>
          </c:val>
          <c:extLst>
            <c:ext xmlns:c16="http://schemas.microsoft.com/office/drawing/2014/chart" uri="{C3380CC4-5D6E-409C-BE32-E72D297353CC}">
              <c16:uniqueId val="{00000001-7DE3-47E8-A886-069E39DE1476}"/>
            </c:ext>
          </c:extLst>
        </c:ser>
        <c:ser>
          <c:idx val="1"/>
          <c:order val="1"/>
          <c:tx>
            <c:strRef>
              <c:f>Sheet1!$C$1</c:f>
              <c:strCache>
                <c:ptCount val="1"/>
                <c:pt idx="0">
                  <c:v>Paper Interviews</c:v>
                </c:pt>
              </c:strCache>
            </c:strRef>
          </c:tx>
          <c:spPr>
            <a:solidFill>
              <a:schemeClr val="accent2"/>
            </a:solidFill>
            <a:ln>
              <a:noFill/>
            </a:ln>
            <a:effectLst/>
          </c:spPr>
          <c:invertIfNegative val="0"/>
          <c:cat>
            <c:numRef>
              <c:f>Sheet1!$A$2:$A$4</c:f>
              <c:numCache>
                <c:formatCode>General</c:formatCode>
                <c:ptCount val="3"/>
                <c:pt idx="0">
                  <c:v>2003</c:v>
                </c:pt>
                <c:pt idx="1">
                  <c:v>2010</c:v>
                </c:pt>
                <c:pt idx="2">
                  <c:v>2015</c:v>
                </c:pt>
              </c:numCache>
            </c:numRef>
          </c:cat>
          <c:val>
            <c:numRef>
              <c:f>Sheet1!$C$2:$C$4</c:f>
              <c:numCache>
                <c:formatCode>General</c:formatCode>
                <c:ptCount val="3"/>
                <c:pt idx="0">
                  <c:v>75</c:v>
                </c:pt>
              </c:numCache>
            </c:numRef>
          </c:val>
          <c:extLst>
            <c:ext xmlns:c16="http://schemas.microsoft.com/office/drawing/2014/chart" uri="{C3380CC4-5D6E-409C-BE32-E72D297353CC}">
              <c16:uniqueId val="{00000002-7DE3-47E8-A886-069E39DE1476}"/>
            </c:ext>
          </c:extLst>
        </c:ser>
        <c:ser>
          <c:idx val="2"/>
          <c:order val="2"/>
          <c:tx>
            <c:strRef>
              <c:f>Sheet1!$D$1</c:f>
              <c:strCache>
                <c:ptCount val="1"/>
                <c:pt idx="0">
                  <c:v>Data Points (Scaled)</c:v>
                </c:pt>
              </c:strCache>
            </c:strRef>
          </c:tx>
          <c:spPr>
            <a:solidFill>
              <a:schemeClr val="accent4">
                <a:lumMod val="50000"/>
              </a:schemeClr>
            </a:solidFill>
            <a:ln>
              <a:noFill/>
            </a:ln>
            <a:effectLst/>
          </c:spPr>
          <c:invertIfNegative val="0"/>
          <c:trendline>
            <c:spPr>
              <a:ln w="19050" cap="rnd">
                <a:solidFill>
                  <a:schemeClr val="accent3"/>
                </a:solidFill>
                <a:prstDash val="solid"/>
                <a:tailEnd type="triangle" w="lg" len="lg"/>
              </a:ln>
              <a:effectLst/>
            </c:spPr>
            <c:trendlineType val="linear"/>
            <c:dispRSqr val="0"/>
            <c:dispEq val="0"/>
          </c:trendline>
          <c:cat>
            <c:numRef>
              <c:f>Sheet1!$A$2:$A$4</c:f>
              <c:numCache>
                <c:formatCode>General</c:formatCode>
                <c:ptCount val="3"/>
                <c:pt idx="0">
                  <c:v>2003</c:v>
                </c:pt>
                <c:pt idx="1">
                  <c:v>2010</c:v>
                </c:pt>
                <c:pt idx="2">
                  <c:v>2015</c:v>
                </c:pt>
              </c:numCache>
            </c:numRef>
          </c:cat>
          <c:val>
            <c:numRef>
              <c:f>Sheet1!$D$2:$D$4</c:f>
              <c:numCache>
                <c:formatCode>General</c:formatCode>
                <c:ptCount val="3"/>
                <c:pt idx="0">
                  <c:v>80</c:v>
                </c:pt>
                <c:pt idx="1">
                  <c:v>85</c:v>
                </c:pt>
                <c:pt idx="2">
                  <c:v>87</c:v>
                </c:pt>
              </c:numCache>
            </c:numRef>
          </c:val>
          <c:extLst>
            <c:ext xmlns:c16="http://schemas.microsoft.com/office/drawing/2014/chart" uri="{C3380CC4-5D6E-409C-BE32-E72D297353CC}">
              <c16:uniqueId val="{00000004-7DE3-47E8-A886-069E39DE1476}"/>
            </c:ext>
          </c:extLst>
        </c:ser>
        <c:dLbls>
          <c:showLegendKey val="0"/>
          <c:showVal val="0"/>
          <c:showCatName val="0"/>
          <c:showSerName val="0"/>
          <c:showPercent val="0"/>
          <c:showBubbleSize val="0"/>
        </c:dLbls>
        <c:gapWidth val="385"/>
        <c:overlap val="-20"/>
        <c:axId val="522153784"/>
        <c:axId val="522145160"/>
      </c:barChart>
      <c:catAx>
        <c:axId val="522153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145160"/>
        <c:crosses val="autoZero"/>
        <c:auto val="1"/>
        <c:lblAlgn val="ctr"/>
        <c:lblOffset val="100"/>
        <c:noMultiLvlLbl val="0"/>
      </c:catAx>
      <c:valAx>
        <c:axId val="522145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153784"/>
        <c:crosses val="autoZero"/>
        <c:crossBetween val="between"/>
      </c:val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Total Respondents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e2</c:v>
                </c:pt>
              </c:strCache>
            </c:strRef>
          </c:tx>
          <c:spPr>
            <a:solidFill>
              <a:schemeClr val="accent1"/>
            </a:solidFill>
            <a:ln>
              <a:noFill/>
            </a:ln>
            <a:effectLst/>
          </c:spPr>
          <c:invertIfNegative val="0"/>
          <c:cat>
            <c:strRef>
              <c:f>Sheet1!$A$2:$A$4</c:f>
              <c:strCache>
                <c:ptCount val="3"/>
                <c:pt idx="0">
                  <c:v>2003 Paper Interviews</c:v>
                </c:pt>
                <c:pt idx="1">
                  <c:v>2010 e2</c:v>
                </c:pt>
                <c:pt idx="2">
                  <c:v>2015 e2</c:v>
                </c:pt>
              </c:strCache>
            </c:strRef>
          </c:cat>
          <c:val>
            <c:numRef>
              <c:f>Sheet1!$B$2:$B$4</c:f>
              <c:numCache>
                <c:formatCode>General</c:formatCode>
                <c:ptCount val="3"/>
                <c:pt idx="1">
                  <c:v>28</c:v>
                </c:pt>
                <c:pt idx="2">
                  <c:v>35</c:v>
                </c:pt>
              </c:numCache>
            </c:numRef>
          </c:val>
          <c:extLst>
            <c:ext xmlns:c16="http://schemas.microsoft.com/office/drawing/2014/chart" uri="{C3380CC4-5D6E-409C-BE32-E72D297353CC}">
              <c16:uniqueId val="{00000000-2C1E-496E-8AC4-76A187DC6688}"/>
            </c:ext>
          </c:extLst>
        </c:ser>
        <c:ser>
          <c:idx val="1"/>
          <c:order val="1"/>
          <c:tx>
            <c:strRef>
              <c:f>Sheet1!$C$1</c:f>
              <c:strCache>
                <c:ptCount val="1"/>
                <c:pt idx="0">
                  <c:v>Interviews</c:v>
                </c:pt>
              </c:strCache>
            </c:strRef>
          </c:tx>
          <c:spPr>
            <a:solidFill>
              <a:schemeClr val="accent2"/>
            </a:solidFill>
            <a:ln>
              <a:noFill/>
            </a:ln>
            <a:effectLst/>
          </c:spPr>
          <c:invertIfNegative val="0"/>
          <c:cat>
            <c:strRef>
              <c:f>Sheet1!$A$2:$A$4</c:f>
              <c:strCache>
                <c:ptCount val="3"/>
                <c:pt idx="0">
                  <c:v>2003 Paper Interviews</c:v>
                </c:pt>
                <c:pt idx="1">
                  <c:v>2010 e2</c:v>
                </c:pt>
                <c:pt idx="2">
                  <c:v>2015 e2</c:v>
                </c:pt>
              </c:strCache>
            </c:strRef>
          </c:cat>
          <c:val>
            <c:numRef>
              <c:f>Sheet1!$C$2:$C$4</c:f>
              <c:numCache>
                <c:formatCode>General</c:formatCode>
                <c:ptCount val="3"/>
                <c:pt idx="0">
                  <c:v>15</c:v>
                </c:pt>
              </c:numCache>
            </c:numRef>
          </c:val>
          <c:extLst>
            <c:ext xmlns:c16="http://schemas.microsoft.com/office/drawing/2014/chart" uri="{C3380CC4-5D6E-409C-BE32-E72D297353CC}">
              <c16:uniqueId val="{00000001-2C1E-496E-8AC4-76A187DC6688}"/>
            </c:ext>
          </c:extLst>
        </c:ser>
        <c:dLbls>
          <c:showLegendKey val="0"/>
          <c:showVal val="0"/>
          <c:showCatName val="0"/>
          <c:showSerName val="0"/>
          <c:showPercent val="0"/>
          <c:showBubbleSize val="0"/>
        </c:dLbls>
        <c:gapWidth val="219"/>
        <c:overlap val="-27"/>
        <c:axId val="522149472"/>
        <c:axId val="522152608"/>
      </c:barChart>
      <c:catAx>
        <c:axId val="52214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152608"/>
        <c:crosses val="autoZero"/>
        <c:auto val="1"/>
        <c:lblAlgn val="ctr"/>
        <c:lblOffset val="100"/>
        <c:noMultiLvlLbl val="0"/>
      </c:catAx>
      <c:valAx>
        <c:axId val="522152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149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Paper</a:t>
            </a:r>
            <a:r>
              <a:rPr lang="en-US" baseline="0" dirty="0"/>
              <a:t> Vs. e2: </a:t>
            </a:r>
            <a:r>
              <a:rPr lang="en-US" dirty="0"/>
              <a:t>Cost per Survey in Dollars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Cost per Survey</c:v>
                </c:pt>
              </c:strCache>
            </c:strRef>
          </c:tx>
          <c:spPr>
            <a:solidFill>
              <a:srgbClr val="00B050"/>
            </a:solidFill>
            <a:ln>
              <a:noFill/>
            </a:ln>
            <a:effectLst/>
          </c:spPr>
          <c:invertIfNegative val="0"/>
          <c:cat>
            <c:strRef>
              <c:f>Sheet1!$A$2:$A$3</c:f>
              <c:strCache>
                <c:ptCount val="2"/>
                <c:pt idx="0">
                  <c:v>2003 Paper Interviews</c:v>
                </c:pt>
                <c:pt idx="1">
                  <c:v>2010 e2</c:v>
                </c:pt>
              </c:strCache>
            </c:strRef>
          </c:cat>
          <c:val>
            <c:numRef>
              <c:f>Sheet1!$B$2:$B$3</c:f>
              <c:numCache>
                <c:formatCode>General</c:formatCode>
                <c:ptCount val="2"/>
                <c:pt idx="0">
                  <c:v>202.4</c:v>
                </c:pt>
                <c:pt idx="1">
                  <c:v>76</c:v>
                </c:pt>
              </c:numCache>
            </c:numRef>
          </c:val>
          <c:extLst>
            <c:ext xmlns:c16="http://schemas.microsoft.com/office/drawing/2014/chart" uri="{C3380CC4-5D6E-409C-BE32-E72D297353CC}">
              <c16:uniqueId val="{00000000-61C1-496C-8CB7-37C0885DE634}"/>
            </c:ext>
          </c:extLst>
        </c:ser>
        <c:dLbls>
          <c:showLegendKey val="0"/>
          <c:showVal val="0"/>
          <c:showCatName val="0"/>
          <c:showSerName val="0"/>
          <c:showPercent val="0"/>
          <c:showBubbleSize val="0"/>
        </c:dLbls>
        <c:gapWidth val="219"/>
        <c:overlap val="-27"/>
        <c:axId val="534296200"/>
        <c:axId val="534292672"/>
      </c:barChart>
      <c:catAx>
        <c:axId val="534296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4292672"/>
        <c:crosses val="autoZero"/>
        <c:auto val="1"/>
        <c:lblAlgn val="ctr"/>
        <c:lblOffset val="100"/>
        <c:noMultiLvlLbl val="0"/>
      </c:catAx>
      <c:valAx>
        <c:axId val="534292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4296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Percent of Responses With Qualitative Feedback</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 of Responses With Qualitative Feedback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Paper</c:v>
                </c:pt>
                <c:pt idx="1">
                  <c:v>e2</c:v>
                </c:pt>
              </c:strCache>
            </c:strRef>
          </c:cat>
          <c:val>
            <c:numRef>
              <c:f>Sheet1!$B$2:$B$3</c:f>
              <c:numCache>
                <c:formatCode>General</c:formatCode>
                <c:ptCount val="2"/>
                <c:pt idx="0">
                  <c:v>53</c:v>
                </c:pt>
                <c:pt idx="1">
                  <c:v>75</c:v>
                </c:pt>
              </c:numCache>
            </c:numRef>
          </c:val>
          <c:extLst>
            <c:ext xmlns:c16="http://schemas.microsoft.com/office/drawing/2014/chart" uri="{C3380CC4-5D6E-409C-BE32-E72D297353CC}">
              <c16:uniqueId val="{00000000-A0EE-42CC-A5D9-007A47CEAD36}"/>
            </c:ext>
          </c:extLst>
        </c:ser>
        <c:dLbls>
          <c:showLegendKey val="0"/>
          <c:showVal val="0"/>
          <c:showCatName val="0"/>
          <c:showSerName val="0"/>
          <c:showPercent val="0"/>
          <c:showBubbleSize val="0"/>
        </c:dLbls>
        <c:gapWidth val="219"/>
        <c:overlap val="-27"/>
        <c:axId val="324080568"/>
        <c:axId val="324080960"/>
      </c:barChart>
      <c:catAx>
        <c:axId val="32408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080960"/>
        <c:crosses val="autoZero"/>
        <c:auto val="1"/>
        <c:lblAlgn val="ctr"/>
        <c:lblOffset val="100"/>
        <c:noMultiLvlLbl val="0"/>
      </c:catAx>
      <c:valAx>
        <c:axId val="3240809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080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1-21T14:04:58.740" idx="2">
    <p:pos x="399" y="904"/>
    <p:text>? Not sure this is the most appropriate word, but I'm not quite sure what it's trying to say</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B9C8E-C897-4E5B-9086-74A3AE8A3B58}" type="datetimeFigureOut">
              <a:rPr lang="en-US" smtClean="0"/>
              <a:t>12/11/2018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E19CE-F134-4C9B-865E-10961CD1377F}" type="slidenum">
              <a:rPr lang="en-US" smtClean="0"/>
              <a:t>‹#›</a:t>
            </a:fld>
            <a:endParaRPr lang="en-US"/>
          </a:p>
        </p:txBody>
      </p:sp>
    </p:spTree>
    <p:extLst>
      <p:ext uri="{BB962C8B-B14F-4D97-AF65-F5344CB8AC3E}">
        <p14:creationId xmlns:p14="http://schemas.microsoft.com/office/powerpoint/2010/main" val="270889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Required</a:t>
            </a:r>
            <a:r>
              <a:rPr lang="en-US" baseline="0" dirty="0"/>
              <a:t> slide. Please complete section under Presenter</a:t>
            </a:r>
            <a:endParaRPr lang="en-US" dirty="0"/>
          </a:p>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2677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BF30E-6187-4403-9106-44E3E4003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89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BF30E-6187-4403-9106-44E3E4003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17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35</a:t>
            </a:fld>
            <a:endParaRPr lang="en-US"/>
          </a:p>
        </p:txBody>
      </p:sp>
    </p:spTree>
    <p:extLst>
      <p:ext uri="{BB962C8B-B14F-4D97-AF65-F5344CB8AC3E}">
        <p14:creationId xmlns:p14="http://schemas.microsoft.com/office/powerpoint/2010/main" val="405463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a:extLst>
              <a:ext uri="{FF2B5EF4-FFF2-40B4-BE49-F238E27FC236}">
                <a16:creationId xmlns:a16="http://schemas.microsoft.com/office/drawing/2014/main" id="{77CCD532-D4C5-4AA3-BF29-F1EDC25D37AE}"/>
              </a:ext>
            </a:extLst>
          </p:cNvPr>
          <p:cNvSpPr>
            <a:spLocks noGrp="1" noRot="1" noChangeAspect="1" noTextEdit="1"/>
          </p:cNvSpPr>
          <p:nvPr>
            <p:ph type="sldImg"/>
          </p:nvPr>
        </p:nvSpPr>
        <p:spPr>
          <a:ln/>
        </p:spPr>
      </p:sp>
      <p:sp>
        <p:nvSpPr>
          <p:cNvPr id="182274" name="Notes Placeholder 2">
            <a:extLst>
              <a:ext uri="{FF2B5EF4-FFF2-40B4-BE49-F238E27FC236}">
                <a16:creationId xmlns:a16="http://schemas.microsoft.com/office/drawing/2014/main" id="{D225A2E8-5C9F-48D5-9FED-FCC69D575F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5" name="Slide Number Placeholder 3">
            <a:extLst>
              <a:ext uri="{FF2B5EF4-FFF2-40B4-BE49-F238E27FC236}">
                <a16:creationId xmlns:a16="http://schemas.microsoft.com/office/drawing/2014/main" id="{F0BC52CB-A267-402D-ABC9-E0B2CB816B90}"/>
              </a:ext>
            </a:extLst>
          </p:cNvPr>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F09305D7-B58E-4DA1-8920-650E921F5BEE}" type="slidenum">
              <a:rPr lang="en-US" altLang="en-US" sz="1200">
                <a:solidFill>
                  <a:srgbClr val="000000"/>
                </a:solidFill>
              </a:rPr>
              <a:pPr algn="r"/>
              <a:t>36</a:t>
            </a:fld>
            <a:endParaRPr lang="en-US" alt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38</a:t>
            </a:fld>
            <a:endParaRPr lang="en-US"/>
          </a:p>
        </p:txBody>
      </p:sp>
    </p:spTree>
    <p:extLst>
      <p:ext uri="{BB962C8B-B14F-4D97-AF65-F5344CB8AC3E}">
        <p14:creationId xmlns:p14="http://schemas.microsoft.com/office/powerpoint/2010/main" val="396223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40</a:t>
            </a:fld>
            <a:endParaRPr lang="en-US"/>
          </a:p>
        </p:txBody>
      </p:sp>
    </p:spTree>
    <p:extLst>
      <p:ext uri="{BB962C8B-B14F-4D97-AF65-F5344CB8AC3E}">
        <p14:creationId xmlns:p14="http://schemas.microsoft.com/office/powerpoint/2010/main" val="4106223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41</a:t>
            </a:fld>
            <a:endParaRPr lang="en-US"/>
          </a:p>
        </p:txBody>
      </p:sp>
    </p:spTree>
    <p:extLst>
      <p:ext uri="{BB962C8B-B14F-4D97-AF65-F5344CB8AC3E}">
        <p14:creationId xmlns:p14="http://schemas.microsoft.com/office/powerpoint/2010/main" val="4094993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SPNS Care Continuum Project</a:t>
            </a:r>
          </a:p>
          <a:p>
            <a:r>
              <a:rPr lang="en-US" dirty="0"/>
              <a:t>e2StJoseph’s</a:t>
            </a:r>
          </a:p>
          <a:p>
            <a:endParaRPr lang="en-US" dirty="0"/>
          </a:p>
          <a:p>
            <a:r>
              <a:rPr lang="en-US" dirty="0"/>
              <a:t>3 major: Hackensack, Paterson Counseling Center, St. Mary’s</a:t>
            </a:r>
          </a:p>
        </p:txBody>
      </p:sp>
      <p:sp>
        <p:nvSpPr>
          <p:cNvPr id="4" name="Slide Number Placeholder 3"/>
          <p:cNvSpPr>
            <a:spLocks noGrp="1"/>
          </p:cNvSpPr>
          <p:nvPr>
            <p:ph type="sldNum" sz="quarter" idx="5"/>
          </p:nvPr>
        </p:nvSpPr>
        <p:spPr/>
        <p:txBody>
          <a:bodyPr/>
          <a:lstStyle/>
          <a:p>
            <a:fld id="{F2FE19CE-F134-4C9B-865E-10961CD1377F}" type="slidenum">
              <a:rPr lang="en-US" smtClean="0"/>
              <a:t>45</a:t>
            </a:fld>
            <a:endParaRPr lang="en-US"/>
          </a:p>
        </p:txBody>
      </p:sp>
    </p:spTree>
    <p:extLst>
      <p:ext uri="{BB962C8B-B14F-4D97-AF65-F5344CB8AC3E}">
        <p14:creationId xmlns:p14="http://schemas.microsoft.com/office/powerpoint/2010/main" val="589961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49</a:t>
            </a:fld>
            <a:endParaRPr lang="en-US"/>
          </a:p>
        </p:txBody>
      </p:sp>
    </p:spTree>
    <p:extLst>
      <p:ext uri="{BB962C8B-B14F-4D97-AF65-F5344CB8AC3E}">
        <p14:creationId xmlns:p14="http://schemas.microsoft.com/office/powerpoint/2010/main" val="134863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50</a:t>
            </a:fld>
            <a:endParaRPr lang="en-US"/>
          </a:p>
        </p:txBody>
      </p:sp>
    </p:spTree>
    <p:extLst>
      <p:ext uri="{BB962C8B-B14F-4D97-AF65-F5344CB8AC3E}">
        <p14:creationId xmlns:p14="http://schemas.microsoft.com/office/powerpoint/2010/main" val="327338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7AD9DF-783B-4084-AA19-8DC8CA028D2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p>
        </p:txBody>
      </p:sp>
    </p:spTree>
    <p:extLst>
      <p:ext uri="{BB962C8B-B14F-4D97-AF65-F5344CB8AC3E}">
        <p14:creationId xmlns:p14="http://schemas.microsoft.com/office/powerpoint/2010/main" val="348565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2016 needs assessment results.</a:t>
            </a:r>
          </a:p>
        </p:txBody>
      </p:sp>
      <p:sp>
        <p:nvSpPr>
          <p:cNvPr id="4" name="Slide Number Placeholder 3"/>
          <p:cNvSpPr>
            <a:spLocks noGrp="1"/>
          </p:cNvSpPr>
          <p:nvPr>
            <p:ph type="sldNum" sz="quarter" idx="5"/>
          </p:nvPr>
        </p:nvSpPr>
        <p:spPr/>
        <p:txBody>
          <a:bodyPr/>
          <a:lstStyle/>
          <a:p>
            <a:fld id="{F2FE19CE-F134-4C9B-865E-10961CD1377F}" type="slidenum">
              <a:rPr lang="en-US" smtClean="0"/>
              <a:t>51</a:t>
            </a:fld>
            <a:endParaRPr lang="en-US"/>
          </a:p>
        </p:txBody>
      </p:sp>
    </p:spTree>
    <p:extLst>
      <p:ext uri="{BB962C8B-B14F-4D97-AF65-F5344CB8AC3E}">
        <p14:creationId xmlns:p14="http://schemas.microsoft.com/office/powerpoint/2010/main" val="1806652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pre-determined mapping between EMR and needs assessment data can be built by pairing EMR client record identifiers with survey code identifiers. </a:t>
            </a:r>
          </a:p>
        </p:txBody>
      </p:sp>
      <p:sp>
        <p:nvSpPr>
          <p:cNvPr id="4" name="Slide Number Placeholder 3"/>
          <p:cNvSpPr>
            <a:spLocks noGrp="1"/>
          </p:cNvSpPr>
          <p:nvPr>
            <p:ph type="sldNum" sz="quarter" idx="5"/>
          </p:nvPr>
        </p:nvSpPr>
        <p:spPr/>
        <p:txBody>
          <a:bodyPr/>
          <a:lstStyle/>
          <a:p>
            <a:fld id="{F2FE19CE-F134-4C9B-865E-10961CD1377F}" type="slidenum">
              <a:rPr lang="en-US" smtClean="0"/>
              <a:t>52</a:t>
            </a:fld>
            <a:endParaRPr lang="en-US"/>
          </a:p>
        </p:txBody>
      </p:sp>
    </p:spTree>
    <p:extLst>
      <p:ext uri="{BB962C8B-B14F-4D97-AF65-F5344CB8AC3E}">
        <p14:creationId xmlns:p14="http://schemas.microsoft.com/office/powerpoint/2010/main" val="1680362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linkage can be used to make the following useful correlations to EMR data.</a:t>
            </a:r>
          </a:p>
        </p:txBody>
      </p:sp>
      <p:sp>
        <p:nvSpPr>
          <p:cNvPr id="4" name="Slide Number Placeholder 3"/>
          <p:cNvSpPr>
            <a:spLocks noGrp="1"/>
          </p:cNvSpPr>
          <p:nvPr>
            <p:ph type="sldNum" sz="quarter" idx="5"/>
          </p:nvPr>
        </p:nvSpPr>
        <p:spPr/>
        <p:txBody>
          <a:bodyPr/>
          <a:lstStyle/>
          <a:p>
            <a:fld id="{F2FE19CE-F134-4C9B-865E-10961CD1377F}" type="slidenum">
              <a:rPr lang="en-US" smtClean="0"/>
              <a:t>53</a:t>
            </a:fld>
            <a:endParaRPr lang="en-US"/>
          </a:p>
        </p:txBody>
      </p:sp>
    </p:spTree>
    <p:extLst>
      <p:ext uri="{BB962C8B-B14F-4D97-AF65-F5344CB8AC3E}">
        <p14:creationId xmlns:p14="http://schemas.microsoft.com/office/powerpoint/2010/main" val="1065565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Decrease in incidence, increase in number of new clients. Clients are coming from elsewhere.</a:t>
            </a:r>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55</a:t>
            </a:fld>
            <a:endParaRPr lang="en-US"/>
          </a:p>
        </p:txBody>
      </p:sp>
    </p:spTree>
    <p:extLst>
      <p:ext uri="{BB962C8B-B14F-4D97-AF65-F5344CB8AC3E}">
        <p14:creationId xmlns:p14="http://schemas.microsoft.com/office/powerpoint/2010/main" val="4019099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study &amp; panning: outreach to those communities, needs assessment targeting those communities.</a:t>
            </a:r>
          </a:p>
        </p:txBody>
      </p:sp>
      <p:sp>
        <p:nvSpPr>
          <p:cNvPr id="4" name="Slide Number Placeholder 3"/>
          <p:cNvSpPr>
            <a:spLocks noGrp="1"/>
          </p:cNvSpPr>
          <p:nvPr>
            <p:ph type="sldNum" sz="quarter" idx="5"/>
          </p:nvPr>
        </p:nvSpPr>
        <p:spPr/>
        <p:txBody>
          <a:bodyPr/>
          <a:lstStyle/>
          <a:p>
            <a:fld id="{F2FE19CE-F134-4C9B-865E-10961CD1377F}" type="slidenum">
              <a:rPr lang="en-US" smtClean="0"/>
              <a:t>56</a:t>
            </a:fld>
            <a:endParaRPr lang="en-US"/>
          </a:p>
        </p:txBody>
      </p:sp>
    </p:spTree>
    <p:extLst>
      <p:ext uri="{BB962C8B-B14F-4D97-AF65-F5344CB8AC3E}">
        <p14:creationId xmlns:p14="http://schemas.microsoft.com/office/powerpoint/2010/main" val="3224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Continue using and comparing data from all sources in order to make educated health planning decisions.</a:t>
            </a:r>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57</a:t>
            </a:fld>
            <a:endParaRPr lang="en-US"/>
          </a:p>
        </p:txBody>
      </p:sp>
    </p:spTree>
    <p:extLst>
      <p:ext uri="{BB962C8B-B14F-4D97-AF65-F5344CB8AC3E}">
        <p14:creationId xmlns:p14="http://schemas.microsoft.com/office/powerpoint/2010/main" val="116650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58</a:t>
            </a:fld>
            <a:endParaRPr lang="en-US"/>
          </a:p>
        </p:txBody>
      </p:sp>
    </p:spTree>
    <p:extLst>
      <p:ext uri="{BB962C8B-B14F-4D97-AF65-F5344CB8AC3E}">
        <p14:creationId xmlns:p14="http://schemas.microsoft.com/office/powerpoint/2010/main" val="2017904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59</a:t>
            </a:fld>
            <a:endParaRPr lang="en-US"/>
          </a:p>
        </p:txBody>
      </p:sp>
    </p:spTree>
    <p:extLst>
      <p:ext uri="{BB962C8B-B14F-4D97-AF65-F5344CB8AC3E}">
        <p14:creationId xmlns:p14="http://schemas.microsoft.com/office/powerpoint/2010/main" val="1494097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Katie’s disclaimer:</a:t>
            </a:r>
            <a:r>
              <a:rPr lang="en-US" dirty="0"/>
              <a:t> I am presenting on behalf of Holly Hanson, Iowa RW Part B Program Manager. I am not the staff who managed or administer the consumer needs assessment. I was tangentially involved. So if I can’t answer your questions today, I’ll be sure to find the answer and reach out to you at a later date. </a:t>
            </a:r>
            <a:endParaRPr dirty="0"/>
          </a:p>
        </p:txBody>
      </p:sp>
      <p:sp>
        <p:nvSpPr>
          <p:cNvPr id="66" name="Google Shape;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2011:</a:t>
            </a:r>
            <a:endParaRPr/>
          </a:p>
          <a:p>
            <a:pPr marL="457200" lvl="0" indent="-317500" algn="l" rtl="0">
              <a:spcBef>
                <a:spcPts val="0"/>
              </a:spcBef>
              <a:spcAft>
                <a:spcPts val="0"/>
              </a:spcAft>
              <a:buSzPts val="1400"/>
              <a:buChar char="●"/>
            </a:pPr>
            <a:r>
              <a:rPr lang="en-US"/>
              <a:t>110 hours = 219 paper surveys entered into Survey Monkey x 30 min/survey.</a:t>
            </a:r>
            <a:endParaRPr/>
          </a:p>
          <a:p>
            <a:pPr marL="457200" lvl="0" indent="-317500" algn="l" rtl="0">
              <a:spcBef>
                <a:spcPts val="0"/>
              </a:spcBef>
              <a:spcAft>
                <a:spcPts val="0"/>
              </a:spcAft>
              <a:buSzPts val="1400"/>
              <a:buChar char="●"/>
            </a:pPr>
            <a:r>
              <a:rPr lang="en-US"/>
              <a:t>Using temporary employees was not ideal, survey’s were poorly managed. </a:t>
            </a:r>
            <a:endParaRPr/>
          </a:p>
        </p:txBody>
      </p:sp>
      <p:sp>
        <p:nvSpPr>
          <p:cNvPr id="73" name="Google Shape;7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11</a:t>
            </a:fld>
            <a:endParaRPr lang="en-US"/>
          </a:p>
        </p:txBody>
      </p:sp>
    </p:spTree>
    <p:extLst>
      <p:ext uri="{BB962C8B-B14F-4D97-AF65-F5344CB8AC3E}">
        <p14:creationId xmlns:p14="http://schemas.microsoft.com/office/powerpoint/2010/main" val="104390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Big differences in survey management between paper and online surveys highlighted in red</a:t>
            </a:r>
            <a:endParaRPr/>
          </a:p>
          <a:p>
            <a:pPr marL="0" lvl="0" indent="0" algn="l" rtl="0">
              <a:spcBef>
                <a:spcPts val="0"/>
              </a:spcBef>
              <a:spcAft>
                <a:spcPts val="0"/>
              </a:spcAft>
              <a:buClr>
                <a:schemeClr val="dk1"/>
              </a:buClr>
              <a:buSzPts val="1200"/>
              <a:buFont typeface="Calibri"/>
              <a:buNone/>
            </a:pPr>
            <a:endParaRPr/>
          </a:p>
          <a:p>
            <a:pPr marL="457200" lvl="0" indent="-317500" algn="l" rtl="0">
              <a:spcBef>
                <a:spcPts val="0"/>
              </a:spcBef>
              <a:spcAft>
                <a:spcPts val="0"/>
              </a:spcAft>
              <a:buSzPts val="1400"/>
              <a:buChar char="●"/>
            </a:pPr>
            <a:r>
              <a:rPr lang="en-US"/>
              <a:t>Survey development</a:t>
            </a:r>
            <a:endParaRPr/>
          </a:p>
          <a:p>
            <a:pPr marL="914400" lvl="1" indent="-317500" algn="l" rtl="0">
              <a:spcBef>
                <a:spcPts val="0"/>
              </a:spcBef>
              <a:spcAft>
                <a:spcPts val="0"/>
              </a:spcAft>
              <a:buSzPts val="1400"/>
              <a:buChar char="○"/>
            </a:pPr>
            <a:r>
              <a:rPr lang="en-US"/>
              <a:t>Draft survey developed with a group of IDPH staff from HIV care and prevention programs. </a:t>
            </a:r>
            <a:endParaRPr/>
          </a:p>
          <a:p>
            <a:pPr marL="457200" lvl="0" indent="-317500" algn="l" rtl="0">
              <a:spcBef>
                <a:spcPts val="0"/>
              </a:spcBef>
              <a:spcAft>
                <a:spcPts val="0"/>
              </a:spcAft>
              <a:buSzPts val="1400"/>
              <a:buChar char="●"/>
            </a:pPr>
            <a:r>
              <a:rPr lang="en-US"/>
              <a:t>Survey pilot</a:t>
            </a:r>
            <a:endParaRPr/>
          </a:p>
          <a:p>
            <a:pPr marL="457200" lvl="0" indent="-317500" algn="l" rtl="0">
              <a:spcBef>
                <a:spcPts val="0"/>
              </a:spcBef>
              <a:spcAft>
                <a:spcPts val="0"/>
              </a:spcAft>
              <a:buSzPts val="1400"/>
              <a:buChar char="●"/>
            </a:pPr>
            <a:r>
              <a:rPr lang="en-US"/>
              <a:t>Correspondence with contractors</a:t>
            </a:r>
            <a:endParaRPr/>
          </a:p>
          <a:p>
            <a:pPr marL="914400" lvl="1" indent="-317500" algn="l" rtl="0">
              <a:spcBef>
                <a:spcPts val="0"/>
              </a:spcBef>
              <a:spcAft>
                <a:spcPts val="0"/>
              </a:spcAft>
              <a:buSzPts val="1400"/>
              <a:buChar char="○"/>
            </a:pPr>
            <a:r>
              <a:rPr lang="en-US"/>
              <a:t>Provide rationale for the survey and directions about distributing the survey  </a:t>
            </a:r>
            <a:endParaRPr/>
          </a:p>
          <a:p>
            <a:pPr marL="457200" lvl="0" indent="-317500" algn="l" rtl="0">
              <a:spcBef>
                <a:spcPts val="0"/>
              </a:spcBef>
              <a:spcAft>
                <a:spcPts val="0"/>
              </a:spcAft>
              <a:buSzPts val="1400"/>
              <a:buChar char="●"/>
            </a:pPr>
            <a:r>
              <a:rPr lang="en-US"/>
              <a:t>Survey preparation and distribution</a:t>
            </a:r>
            <a:endParaRPr/>
          </a:p>
          <a:p>
            <a:pPr marL="914400" lvl="1" indent="-317500" algn="l" rtl="0">
              <a:spcBef>
                <a:spcPts val="0"/>
              </a:spcBef>
              <a:spcAft>
                <a:spcPts val="0"/>
              </a:spcAft>
              <a:buSzPts val="1400"/>
              <a:buChar char="○"/>
            </a:pPr>
            <a:r>
              <a:rPr lang="en-US"/>
              <a:t>Paper survey: print surveys, translate paper document, send materials to contractors, mail surveys</a:t>
            </a:r>
            <a:endParaRPr/>
          </a:p>
          <a:p>
            <a:pPr marL="914400" lvl="1" indent="-317500" algn="l" rtl="0">
              <a:spcBef>
                <a:spcPts val="0"/>
              </a:spcBef>
              <a:spcAft>
                <a:spcPts val="0"/>
              </a:spcAft>
              <a:buSzPts val="1400"/>
              <a:buChar char="○"/>
            </a:pPr>
            <a:r>
              <a:rPr lang="en-US"/>
              <a:t>Online survey: print survey letters, translate online survey through RDE systems portal, send materials to contractors, mail survey letters</a:t>
            </a:r>
            <a:endParaRPr/>
          </a:p>
          <a:p>
            <a:pPr marL="457200" lvl="0" indent="-317500" algn="l" rtl="0">
              <a:spcBef>
                <a:spcPts val="0"/>
              </a:spcBef>
              <a:spcAft>
                <a:spcPts val="0"/>
              </a:spcAft>
              <a:buSzPts val="1400"/>
              <a:buChar char="●"/>
            </a:pPr>
            <a:r>
              <a:rPr lang="en-US">
                <a:solidFill>
                  <a:srgbClr val="FF0000"/>
                </a:solidFill>
              </a:rPr>
              <a:t>Data collection</a:t>
            </a:r>
            <a:endParaRPr/>
          </a:p>
          <a:p>
            <a:pPr marL="914400" lvl="1" indent="-317500" algn="l" rtl="0">
              <a:spcBef>
                <a:spcPts val="0"/>
              </a:spcBef>
              <a:spcAft>
                <a:spcPts val="0"/>
              </a:spcAft>
              <a:buSzPts val="1400"/>
              <a:buChar char="○"/>
            </a:pPr>
            <a:r>
              <a:rPr lang="en-US">
                <a:solidFill>
                  <a:srgbClr val="FF0000"/>
                </a:solidFill>
              </a:rPr>
              <a:t>Paper survey: have to receive surveys in the mail from participants, had to hire people to enter the data</a:t>
            </a:r>
            <a:endParaRPr/>
          </a:p>
          <a:p>
            <a:pPr marL="914400" lvl="1" indent="-317500" algn="l" rtl="0">
              <a:spcBef>
                <a:spcPts val="0"/>
              </a:spcBef>
              <a:spcAft>
                <a:spcPts val="0"/>
              </a:spcAft>
              <a:buSzPts val="1400"/>
              <a:buChar char="○"/>
            </a:pPr>
            <a:r>
              <a:rPr lang="en-US">
                <a:solidFill>
                  <a:srgbClr val="FF0000"/>
                </a:solidFill>
              </a:rPr>
              <a:t>Paper/online survey: had to enter the paper survey data into Survey Monkey</a:t>
            </a:r>
            <a:endParaRPr/>
          </a:p>
          <a:p>
            <a:pPr marL="914400" lvl="1" indent="-317500" algn="l" rtl="0">
              <a:spcBef>
                <a:spcPts val="0"/>
              </a:spcBef>
              <a:spcAft>
                <a:spcPts val="0"/>
              </a:spcAft>
              <a:buSzPts val="1400"/>
              <a:buChar char="○"/>
            </a:pPr>
            <a:r>
              <a:rPr lang="en-US">
                <a:solidFill>
                  <a:srgbClr val="FF0000"/>
                </a:solidFill>
              </a:rPr>
              <a:t>Online survey: responses received in real time, data displayed online and available to review in real time</a:t>
            </a:r>
            <a:endParaRPr/>
          </a:p>
          <a:p>
            <a:pPr marL="457200" lvl="0" indent="-317500" algn="l" rtl="0">
              <a:spcBef>
                <a:spcPts val="0"/>
              </a:spcBef>
              <a:spcAft>
                <a:spcPts val="0"/>
              </a:spcAft>
              <a:buSzPts val="1400"/>
              <a:buChar char="●"/>
            </a:pPr>
            <a:r>
              <a:rPr lang="en-US"/>
              <a:t>Incentive tracking and distribution</a:t>
            </a:r>
            <a:endParaRPr/>
          </a:p>
          <a:p>
            <a:pPr marL="914400" lvl="1" indent="-317500" algn="l" rtl="0">
              <a:spcBef>
                <a:spcPts val="0"/>
              </a:spcBef>
              <a:spcAft>
                <a:spcPts val="0"/>
              </a:spcAft>
              <a:buSzPts val="1400"/>
              <a:buChar char="○"/>
            </a:pPr>
            <a:r>
              <a:rPr lang="en-US"/>
              <a:t>Develop system for tracking incentives</a:t>
            </a:r>
            <a:endParaRPr/>
          </a:p>
          <a:p>
            <a:pPr marL="914400" lvl="1" indent="-317500" algn="l" rtl="0">
              <a:spcBef>
                <a:spcPts val="0"/>
              </a:spcBef>
              <a:spcAft>
                <a:spcPts val="0"/>
              </a:spcAft>
              <a:buSzPts val="1400"/>
              <a:buChar char="○"/>
            </a:pPr>
            <a:r>
              <a:rPr lang="en-US"/>
              <a:t>Paper survey: contractors sent incentives to participants upon receiving completed surveys</a:t>
            </a:r>
            <a:endParaRPr/>
          </a:p>
          <a:p>
            <a:pPr marL="914400" lvl="1" indent="-317500" algn="l" rtl="0">
              <a:spcBef>
                <a:spcPts val="0"/>
              </a:spcBef>
              <a:spcAft>
                <a:spcPts val="0"/>
              </a:spcAft>
              <a:buSzPts val="1400"/>
              <a:buChar char="○"/>
            </a:pPr>
            <a:r>
              <a:rPr lang="en-US"/>
              <a:t>Online survey: participants called us to request incentive upon completing survey/receiving online instructions to receive their incentive</a:t>
            </a:r>
            <a:endParaRPr/>
          </a:p>
          <a:p>
            <a:pPr marL="457200" lvl="0" indent="-317500" algn="l" rtl="0">
              <a:spcBef>
                <a:spcPts val="0"/>
              </a:spcBef>
              <a:spcAft>
                <a:spcPts val="0"/>
              </a:spcAft>
              <a:buSzPts val="1400"/>
              <a:buChar char="●"/>
            </a:pPr>
            <a:r>
              <a:rPr lang="en-US">
                <a:solidFill>
                  <a:srgbClr val="FF0000"/>
                </a:solidFill>
              </a:rPr>
              <a:t>Data analysis</a:t>
            </a:r>
            <a:endParaRPr/>
          </a:p>
          <a:p>
            <a:pPr marL="914400" lvl="1" indent="-317500" algn="l" rtl="0">
              <a:spcBef>
                <a:spcPts val="0"/>
              </a:spcBef>
              <a:spcAft>
                <a:spcPts val="0"/>
              </a:spcAft>
              <a:buSzPts val="1400"/>
              <a:buChar char="○"/>
            </a:pPr>
            <a:r>
              <a:rPr lang="en-US">
                <a:solidFill>
                  <a:srgbClr val="FF0000"/>
                </a:solidFill>
              </a:rPr>
              <a:t>Paper survey: raw data analyzed in Excel</a:t>
            </a:r>
            <a:endParaRPr/>
          </a:p>
          <a:p>
            <a:pPr marL="914400" lvl="1" indent="-317500" algn="l" rtl="0">
              <a:spcBef>
                <a:spcPts val="0"/>
              </a:spcBef>
              <a:spcAft>
                <a:spcPts val="0"/>
              </a:spcAft>
              <a:buSzPts val="1400"/>
              <a:buChar char="○"/>
            </a:pPr>
            <a:r>
              <a:rPr lang="en-US">
                <a:solidFill>
                  <a:srgbClr val="FF0000"/>
                </a:solidFill>
              </a:rPr>
              <a:t>Paper/online survey: data displayed in Survey Monkey, further analyses conducted in excel with raw data</a:t>
            </a:r>
            <a:endParaRPr/>
          </a:p>
          <a:p>
            <a:pPr marL="914400" lvl="1" indent="-317500" algn="l" rtl="0">
              <a:spcBef>
                <a:spcPts val="0"/>
              </a:spcBef>
              <a:spcAft>
                <a:spcPts val="0"/>
              </a:spcAft>
              <a:buSzPts val="1400"/>
              <a:buChar char="○"/>
            </a:pPr>
            <a:r>
              <a:rPr lang="en-US">
                <a:solidFill>
                  <a:srgbClr val="FF0000"/>
                </a:solidFill>
              </a:rPr>
              <a:t>Online survey: data displayed in RDE system’s online portal with analytics capabilities, analytics specifications developed before survey launch (further raw data analyzed in Excel because we  didn’t think to ask for it originally), data crossed in visual analytics portal</a:t>
            </a:r>
            <a:endParaRPr>
              <a:solidFill>
                <a:srgbClr val="FF0000"/>
              </a:solidFill>
            </a:endParaRPr>
          </a:p>
          <a:p>
            <a:pPr marL="457200" lvl="0" indent="-317500" algn="l" rtl="0">
              <a:spcBef>
                <a:spcPts val="0"/>
              </a:spcBef>
              <a:spcAft>
                <a:spcPts val="0"/>
              </a:spcAft>
              <a:buSzPts val="1400"/>
              <a:buChar char="●"/>
            </a:pPr>
            <a:r>
              <a:rPr lang="en-US"/>
              <a:t>Survey report</a:t>
            </a:r>
            <a:endParaRPr/>
          </a:p>
          <a:p>
            <a:pPr marL="457200" lvl="0" indent="0" algn="l" rtl="0">
              <a:spcBef>
                <a:spcPts val="0"/>
              </a:spcBef>
              <a:spcAft>
                <a:spcPts val="0"/>
              </a:spcAft>
              <a:buNone/>
            </a:pPr>
            <a:r>
              <a:rPr lang="en-US"/>
              <a:t>Able to be disseminated sooner with online survey due to less staff time spent on and delays in receiving data/conducting analyses</a:t>
            </a:r>
            <a:endParaRPr/>
          </a:p>
          <a:p>
            <a:pPr marL="0" lvl="0" indent="0" algn="l" rtl="0">
              <a:spcBef>
                <a:spcPts val="0"/>
              </a:spcBef>
              <a:spcAft>
                <a:spcPts val="0"/>
              </a:spcAft>
              <a:buNone/>
            </a:pPr>
            <a:endParaRPr/>
          </a:p>
        </p:txBody>
      </p:sp>
      <p:sp>
        <p:nvSpPr>
          <p:cNvPr id="88" name="Google Shape;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73744f9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73744f94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473744f94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473a185f2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473a185f2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73a185f22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473a185f22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473a185f2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473a185f2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73a185f22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473a185f2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73a185f22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473a185f2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73a185f22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473a185f22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690678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75</a:t>
            </a:fld>
            <a:endParaRPr lang="en-US"/>
          </a:p>
        </p:txBody>
      </p:sp>
    </p:spTree>
    <p:extLst>
      <p:ext uri="{BB962C8B-B14F-4D97-AF65-F5344CB8AC3E}">
        <p14:creationId xmlns:p14="http://schemas.microsoft.com/office/powerpoint/2010/main" val="4237969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old process would take many months, while digital would collect the same amount of data in weeks.</a:t>
            </a:r>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79</a:t>
            </a:fld>
            <a:endParaRPr lang="en-US"/>
          </a:p>
        </p:txBody>
      </p:sp>
    </p:spTree>
    <p:extLst>
      <p:ext uri="{BB962C8B-B14F-4D97-AF65-F5344CB8AC3E}">
        <p14:creationId xmlns:p14="http://schemas.microsoft.com/office/powerpoint/2010/main" val="1231605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2016 digital survey wave completed in time window that would have been impossible with old paper collection method.</a:t>
            </a:r>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80</a:t>
            </a:fld>
            <a:endParaRPr lang="en-US"/>
          </a:p>
        </p:txBody>
      </p:sp>
    </p:spTree>
    <p:extLst>
      <p:ext uri="{BB962C8B-B14F-4D97-AF65-F5344CB8AC3E}">
        <p14:creationId xmlns:p14="http://schemas.microsoft.com/office/powerpoint/2010/main" val="3618748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Additional work needed for 2010 paper process:</a:t>
            </a:r>
          </a:p>
          <a:p>
            <a:pPr marL="685800" lvl="1" indent="-228600">
              <a:buFont typeface="+mj-lt"/>
              <a:buAutoNum type="alphaLcPeriod"/>
            </a:pPr>
            <a:r>
              <a:rPr lang="en-US" dirty="0"/>
              <a:t>Field staff training.</a:t>
            </a:r>
          </a:p>
          <a:p>
            <a:pPr marL="685800" lvl="1" indent="-228600">
              <a:buFont typeface="+mj-lt"/>
              <a:buAutoNum type="alphaLcPeriod"/>
            </a:pPr>
            <a:r>
              <a:rPr lang="en-US" dirty="0"/>
              <a:t>Fieldwork and survey administration.</a:t>
            </a:r>
          </a:p>
          <a:p>
            <a:pPr marL="685800" lvl="1" indent="-228600">
              <a:buFont typeface="+mj-lt"/>
              <a:buAutoNum type="alphaLcPeriod"/>
            </a:pPr>
            <a:r>
              <a:rPr lang="en-US" dirty="0"/>
              <a:t>Data entry.</a:t>
            </a:r>
          </a:p>
          <a:p>
            <a:pPr marL="685800" lvl="1" indent="-228600">
              <a:buFont typeface="+mj-lt"/>
              <a:buAutoNum type="alphaLcPeriod"/>
            </a:pPr>
            <a:r>
              <a:rPr lang="en-US" dirty="0"/>
              <a:t>Survey printing, collation, and mailing.</a:t>
            </a:r>
          </a:p>
          <a:p>
            <a:pPr marL="685800" lvl="1" indent="-228600">
              <a:buFont typeface="+mj-lt"/>
              <a:buAutoNum type="alphaLcPeriod"/>
            </a:pPr>
            <a:r>
              <a:rPr lang="en-US" dirty="0"/>
              <a:t>Develop data requests &amp; tabulations.</a:t>
            </a:r>
          </a:p>
          <a:p>
            <a:pPr marL="685800" lvl="1" indent="-228600">
              <a:buFont typeface="+mj-lt"/>
              <a:buAutoNum type="alphaLcPeriod"/>
            </a:pPr>
            <a:r>
              <a:rPr lang="en-US" dirty="0"/>
              <a:t>Develop report-ready charts and graphs.</a:t>
            </a:r>
          </a:p>
          <a:p>
            <a:pPr marL="228600" lvl="0" indent="-228600">
              <a:buFont typeface="+mj-lt"/>
              <a:buAutoNum type="arabicPeriod"/>
            </a:pPr>
            <a:r>
              <a:rPr lang="en-US" dirty="0"/>
              <a:t>Additional work needed for 2016 digital process:</a:t>
            </a:r>
          </a:p>
          <a:p>
            <a:pPr marL="685800" lvl="1" indent="-228600">
              <a:buFont typeface="+mj-lt"/>
              <a:buAutoNum type="arabicPeriod"/>
            </a:pPr>
            <a:r>
              <a:rPr lang="en-US" dirty="0"/>
              <a:t>Recording voice-overs.</a:t>
            </a:r>
          </a:p>
          <a:p>
            <a:pPr marL="228600" lvl="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81</a:t>
            </a:fld>
            <a:endParaRPr lang="en-US"/>
          </a:p>
        </p:txBody>
      </p:sp>
    </p:spTree>
    <p:extLst>
      <p:ext uri="{BB962C8B-B14F-4D97-AF65-F5344CB8AC3E}">
        <p14:creationId xmlns:p14="http://schemas.microsoft.com/office/powerpoint/2010/main" val="1488468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82</a:t>
            </a:fld>
            <a:endParaRPr lang="en-US"/>
          </a:p>
        </p:txBody>
      </p:sp>
    </p:spTree>
    <p:extLst>
      <p:ext uri="{BB962C8B-B14F-4D97-AF65-F5344CB8AC3E}">
        <p14:creationId xmlns:p14="http://schemas.microsoft.com/office/powerpoint/2010/main" val="3380272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Voice assistance: 442/640 completed surveys, 69% or 69.0625%</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No high school / some high school percentage of population: 16%.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Mobile usage: 227/640 = 35% or 35.46875%</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Utilization of voice-assistance combined with availability on clients’ own mobile devices made data collection quick and easy in an environment with a relatively high illiteracy rate. In addition, technological resources outside of the common mobile phone can be difficult to come by.</a:t>
            </a:r>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83</a:t>
            </a:fld>
            <a:endParaRPr lang="en-US"/>
          </a:p>
        </p:txBody>
      </p:sp>
    </p:spTree>
    <p:extLst>
      <p:ext uri="{BB962C8B-B14F-4D97-AF65-F5344CB8AC3E}">
        <p14:creationId xmlns:p14="http://schemas.microsoft.com/office/powerpoint/2010/main" val="1613719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some results were submitted using the paper process.</a:t>
            </a:r>
          </a:p>
          <a:p>
            <a:endParaRPr lang="en-US" dirty="0"/>
          </a:p>
          <a:p>
            <a:r>
              <a:rPr lang="en-US" dirty="0"/>
              <a:t>Digital surveys completed by respondents in nearly half the time on average!</a:t>
            </a:r>
          </a:p>
        </p:txBody>
      </p:sp>
      <p:sp>
        <p:nvSpPr>
          <p:cNvPr id="4" name="Slide Number Placeholder 3"/>
          <p:cNvSpPr>
            <a:spLocks noGrp="1"/>
          </p:cNvSpPr>
          <p:nvPr>
            <p:ph type="sldNum" sz="quarter" idx="5"/>
          </p:nvPr>
        </p:nvSpPr>
        <p:spPr/>
        <p:txBody>
          <a:bodyPr/>
          <a:lstStyle/>
          <a:p>
            <a:fld id="{F2FE19CE-F134-4C9B-865E-10961CD1377F}" type="slidenum">
              <a:rPr lang="en-US" smtClean="0"/>
              <a:t>84</a:t>
            </a:fld>
            <a:endParaRPr lang="en-US"/>
          </a:p>
        </p:txBody>
      </p:sp>
    </p:spTree>
    <p:extLst>
      <p:ext uri="{BB962C8B-B14F-4D97-AF65-F5344CB8AC3E}">
        <p14:creationId xmlns:p14="http://schemas.microsoft.com/office/powerpoint/2010/main" val="3381378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difficult timeframe.</a:t>
            </a:r>
          </a:p>
        </p:txBody>
      </p:sp>
      <p:sp>
        <p:nvSpPr>
          <p:cNvPr id="4" name="Slide Number Placeholder 3"/>
          <p:cNvSpPr>
            <a:spLocks noGrp="1"/>
          </p:cNvSpPr>
          <p:nvPr>
            <p:ph type="sldNum" sz="quarter" idx="5"/>
          </p:nvPr>
        </p:nvSpPr>
        <p:spPr/>
        <p:txBody>
          <a:bodyPr/>
          <a:lstStyle/>
          <a:p>
            <a:fld id="{F2FE19CE-F134-4C9B-865E-10961CD1377F}" type="slidenum">
              <a:rPr lang="en-US" smtClean="0"/>
              <a:t>86</a:t>
            </a:fld>
            <a:endParaRPr lang="en-US"/>
          </a:p>
        </p:txBody>
      </p:sp>
    </p:spTree>
    <p:extLst>
      <p:ext uri="{BB962C8B-B14F-4D97-AF65-F5344CB8AC3E}">
        <p14:creationId xmlns:p14="http://schemas.microsoft.com/office/powerpoint/2010/main" val="2309414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lvl="0" indent="-342900" algn="l" defTabSz="914400" rtl="0" eaLnBrk="1" fontAlgn="auto" latinLnBrk="0" hangingPunct="1">
              <a:lnSpc>
                <a:spcPct val="100000"/>
              </a:lnSpc>
              <a:spcBef>
                <a:spcPts val="0"/>
              </a:spcBef>
              <a:spcAft>
                <a:spcPts val="0"/>
              </a:spcAft>
              <a:buClrTx/>
              <a:buSzTx/>
              <a:buFontTx/>
              <a:buNone/>
              <a:tabLst/>
              <a:defRPr/>
            </a:pPr>
            <a:r>
              <a:rPr lang="en-US" dirty="0"/>
              <a:t>Continuing trends persisted between the 2013 and 2016 survey waves:</a:t>
            </a:r>
          </a:p>
          <a:p>
            <a:pPr marL="571500" lvl="0" indent="-342900"/>
            <a:r>
              <a:rPr lang="en-US" dirty="0"/>
              <a:t>	Service categories with lowest satisfaction ratings persisted.</a:t>
            </a:r>
          </a:p>
          <a:p>
            <a:pPr marL="571500" lvl="0" indent="-342900"/>
            <a:r>
              <a:rPr lang="en-US" dirty="0"/>
              <a:t>	Same groups of greatest need persisted.</a:t>
            </a:r>
          </a:p>
          <a:p>
            <a:pPr marL="571500" lvl="0" indent="-342900"/>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Results from these two survey waves prompted strong reaction from the planning council &amp; community.</a:t>
            </a:r>
          </a:p>
          <a:p>
            <a:pPr marL="0" indent="0">
              <a:buFont typeface="Arial" panose="020B0604020202020204" pitchFamily="34" charset="0"/>
              <a:buNone/>
            </a:pPr>
            <a:r>
              <a:rPr lang="en-US" dirty="0"/>
              <a:t> </a:t>
            </a:r>
          </a:p>
        </p:txBody>
      </p:sp>
      <p:sp>
        <p:nvSpPr>
          <p:cNvPr id="4" name="Slide Number Placeholder 3"/>
          <p:cNvSpPr>
            <a:spLocks noGrp="1"/>
          </p:cNvSpPr>
          <p:nvPr>
            <p:ph type="sldNum" sz="quarter" idx="5"/>
          </p:nvPr>
        </p:nvSpPr>
        <p:spPr/>
        <p:txBody>
          <a:bodyPr/>
          <a:lstStyle/>
          <a:p>
            <a:fld id="{F2FE19CE-F134-4C9B-865E-10961CD1377F}" type="slidenum">
              <a:rPr lang="en-US" smtClean="0"/>
              <a:t>87</a:t>
            </a:fld>
            <a:endParaRPr lang="en-US"/>
          </a:p>
        </p:txBody>
      </p:sp>
    </p:spTree>
    <p:extLst>
      <p:ext uri="{BB962C8B-B14F-4D97-AF65-F5344CB8AC3E}">
        <p14:creationId xmlns:p14="http://schemas.microsoft.com/office/powerpoint/2010/main" val="71646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68494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Special populations identified in both 2013 and 2016 survey waves:</a:t>
            </a:r>
          </a:p>
          <a:p>
            <a:pPr algn="l"/>
            <a:endParaRPr lang="en-US" dirty="0"/>
          </a:p>
          <a:p>
            <a:pPr algn="l"/>
            <a:r>
              <a:rPr lang="en-US" dirty="0"/>
              <a:t>African-American Females</a:t>
            </a:r>
          </a:p>
          <a:p>
            <a:pPr algn="l"/>
            <a:r>
              <a:rPr lang="en-US" dirty="0"/>
              <a:t>Youth</a:t>
            </a:r>
          </a:p>
          <a:p>
            <a:pPr algn="l"/>
            <a:r>
              <a:rPr lang="en-US" dirty="0"/>
              <a:t>Transgendered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Gay / Bi-sexual Men</a:t>
            </a:r>
          </a:p>
          <a:p>
            <a:pPr algn="l"/>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88</a:t>
            </a:fld>
            <a:endParaRPr lang="en-US"/>
          </a:p>
        </p:txBody>
      </p:sp>
    </p:spTree>
    <p:extLst>
      <p:ext uri="{BB962C8B-B14F-4D97-AF65-F5344CB8AC3E}">
        <p14:creationId xmlns:p14="http://schemas.microsoft.com/office/powerpoint/2010/main" val="198188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categories with consistent high need across 2013 and 2016 survey waves:</a:t>
            </a:r>
          </a:p>
          <a:p>
            <a:endParaRPr lang="en-US" dirty="0"/>
          </a:p>
          <a:p>
            <a:r>
              <a:rPr lang="en-US" dirty="0"/>
              <a:t>Dentistry</a:t>
            </a:r>
          </a:p>
          <a:p>
            <a:r>
              <a:rPr lang="en-US" dirty="0"/>
              <a:t>Outpatient Medical</a:t>
            </a:r>
          </a:p>
          <a:p>
            <a:r>
              <a:rPr lang="en-US" dirty="0"/>
              <a:t>Food Pantry</a:t>
            </a:r>
          </a:p>
          <a:p>
            <a:r>
              <a:rPr lang="en-US" dirty="0"/>
              <a:t>ADAP</a:t>
            </a:r>
          </a:p>
          <a:p>
            <a:r>
              <a:rPr lang="en-US" dirty="0"/>
              <a:t>Medical Case Management</a:t>
            </a:r>
          </a:p>
        </p:txBody>
      </p:sp>
      <p:sp>
        <p:nvSpPr>
          <p:cNvPr id="4" name="Slide Number Placeholder 3"/>
          <p:cNvSpPr>
            <a:spLocks noGrp="1"/>
          </p:cNvSpPr>
          <p:nvPr>
            <p:ph type="sldNum" sz="quarter" idx="5"/>
          </p:nvPr>
        </p:nvSpPr>
        <p:spPr/>
        <p:txBody>
          <a:bodyPr/>
          <a:lstStyle/>
          <a:p>
            <a:fld id="{F2FE19CE-F134-4C9B-865E-10961CD1377F}" type="slidenum">
              <a:rPr lang="en-US" smtClean="0"/>
              <a:t>89</a:t>
            </a:fld>
            <a:endParaRPr lang="en-US"/>
          </a:p>
        </p:txBody>
      </p:sp>
    </p:spTree>
    <p:extLst>
      <p:ext uri="{BB962C8B-B14F-4D97-AF65-F5344CB8AC3E}">
        <p14:creationId xmlns:p14="http://schemas.microsoft.com/office/powerpoint/2010/main" val="15391483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from the two needs assessment waves were compelling enough to prompt strong action from the planning council, even reforming it’s governing documents to better address the issues that arose.</a:t>
            </a:r>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90</a:t>
            </a:fld>
            <a:endParaRPr lang="en-US"/>
          </a:p>
        </p:txBody>
      </p:sp>
    </p:spTree>
    <p:extLst>
      <p:ext uri="{BB962C8B-B14F-4D97-AF65-F5344CB8AC3E}">
        <p14:creationId xmlns:p14="http://schemas.microsoft.com/office/powerpoint/2010/main" val="3437390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Planning Process - First meeting of the Needs Assessment Committee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estimated dates were agreed upon by Needs Assessment Committee.</a:t>
            </a:r>
            <a:br>
              <a:rPr lang="en-US" dirty="0"/>
            </a:br>
            <a:br>
              <a:rPr lang="en-US" dirty="0"/>
            </a:br>
            <a:r>
              <a:rPr lang="en-US" dirty="0"/>
              <a:t>More than a year of additional lead-up time than previous survey waves in order to better plan outreach activities and survey content.</a:t>
            </a:r>
          </a:p>
        </p:txBody>
      </p:sp>
      <p:sp>
        <p:nvSpPr>
          <p:cNvPr id="4" name="Slide Number Placeholder 3"/>
          <p:cNvSpPr>
            <a:spLocks noGrp="1"/>
          </p:cNvSpPr>
          <p:nvPr>
            <p:ph type="sldNum" sz="quarter" idx="5"/>
          </p:nvPr>
        </p:nvSpPr>
        <p:spPr/>
        <p:txBody>
          <a:bodyPr/>
          <a:lstStyle/>
          <a:p>
            <a:fld id="{F2FE19CE-F134-4C9B-865E-10961CD1377F}" type="slidenum">
              <a:rPr lang="en-US" smtClean="0"/>
              <a:t>91</a:t>
            </a:fld>
            <a:endParaRPr lang="en-US"/>
          </a:p>
        </p:txBody>
      </p:sp>
    </p:spTree>
    <p:extLst>
      <p:ext uri="{BB962C8B-B14F-4D97-AF65-F5344CB8AC3E}">
        <p14:creationId xmlns:p14="http://schemas.microsoft.com/office/powerpoint/2010/main" val="2414590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Approximately 150-200 people per special population.</a:t>
            </a:r>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92</a:t>
            </a:fld>
            <a:endParaRPr lang="en-US"/>
          </a:p>
        </p:txBody>
      </p:sp>
    </p:spTree>
    <p:extLst>
      <p:ext uri="{BB962C8B-B14F-4D97-AF65-F5344CB8AC3E}">
        <p14:creationId xmlns:p14="http://schemas.microsoft.com/office/powerpoint/2010/main" val="41325305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93</a:t>
            </a:fld>
            <a:endParaRPr lang="en-US"/>
          </a:p>
        </p:txBody>
      </p:sp>
    </p:spTree>
    <p:extLst>
      <p:ext uri="{BB962C8B-B14F-4D97-AF65-F5344CB8AC3E}">
        <p14:creationId xmlns:p14="http://schemas.microsoft.com/office/powerpoint/2010/main" val="4041027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there is ample time to plan all needs assessment activities: </a:t>
            </a:r>
            <a:br>
              <a:rPr lang="en-US" dirty="0"/>
            </a:br>
            <a:br>
              <a:rPr lang="en-US" dirty="0"/>
            </a:br>
            <a:r>
              <a:rPr lang="en-US" dirty="0"/>
              <a:t>Outreach opportunity - Gives the planning council an additional window to interact with the community.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Out-of-care - The needs assessment is a perfect opportunity to get them back in-care!</a:t>
            </a:r>
          </a:p>
          <a:p>
            <a:endParaRPr lang="en-US" dirty="0"/>
          </a:p>
        </p:txBody>
      </p:sp>
      <p:sp>
        <p:nvSpPr>
          <p:cNvPr id="4" name="Slide Number Placeholder 3"/>
          <p:cNvSpPr>
            <a:spLocks noGrp="1"/>
          </p:cNvSpPr>
          <p:nvPr>
            <p:ph type="sldNum" sz="quarter" idx="5"/>
          </p:nvPr>
        </p:nvSpPr>
        <p:spPr/>
        <p:txBody>
          <a:bodyPr/>
          <a:lstStyle/>
          <a:p>
            <a:fld id="{F2FE19CE-F134-4C9B-865E-10961CD1377F}" type="slidenum">
              <a:rPr lang="en-US" smtClean="0"/>
              <a:t>94</a:t>
            </a:fld>
            <a:endParaRPr lang="en-US"/>
          </a:p>
        </p:txBody>
      </p:sp>
    </p:spTree>
    <p:extLst>
      <p:ext uri="{BB962C8B-B14F-4D97-AF65-F5344CB8AC3E}">
        <p14:creationId xmlns:p14="http://schemas.microsoft.com/office/powerpoint/2010/main" val="34901617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95</a:t>
            </a:fld>
            <a:endParaRPr lang="en-US"/>
          </a:p>
        </p:txBody>
      </p:sp>
    </p:spTree>
    <p:extLst>
      <p:ext uri="{BB962C8B-B14F-4D97-AF65-F5344CB8AC3E}">
        <p14:creationId xmlns:p14="http://schemas.microsoft.com/office/powerpoint/2010/main" val="34088964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96</a:t>
            </a:fld>
            <a:endParaRPr lang="en-US"/>
          </a:p>
        </p:txBody>
      </p:sp>
    </p:spTree>
    <p:extLst>
      <p:ext uri="{BB962C8B-B14F-4D97-AF65-F5344CB8AC3E}">
        <p14:creationId xmlns:p14="http://schemas.microsoft.com/office/powerpoint/2010/main" val="5353827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561284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2297368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100</a:t>
            </a:fld>
            <a:endParaRPr lang="en-US"/>
          </a:p>
        </p:txBody>
      </p:sp>
    </p:spTree>
    <p:extLst>
      <p:ext uri="{BB962C8B-B14F-4D97-AF65-F5344CB8AC3E}">
        <p14:creationId xmlns:p14="http://schemas.microsoft.com/office/powerpoint/2010/main" val="1917642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25149653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12047182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BF30E-6187-4403-9106-44E3E400358B}" type="slidenum">
              <a:rPr lang="en-US" smtClean="0"/>
              <a:t>105</a:t>
            </a:fld>
            <a:endParaRPr lang="en-US"/>
          </a:p>
        </p:txBody>
      </p:sp>
    </p:spTree>
    <p:extLst>
      <p:ext uri="{BB962C8B-B14F-4D97-AF65-F5344CB8AC3E}">
        <p14:creationId xmlns:p14="http://schemas.microsoft.com/office/powerpoint/2010/main" val="52048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BF30E-6187-4403-9106-44E3E4003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6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BF30E-6187-4403-9106-44E3E4003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7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BF30E-6187-4403-9106-44E3E40035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882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71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34809" y="2591142"/>
            <a:ext cx="11015324" cy="880412"/>
          </a:xfrm>
          <a:prstGeom prst="rect">
            <a:avLst/>
          </a:prstGeom>
        </p:spPr>
        <p:txBody>
          <a:bodyPr anchor="t">
            <a:normAutofit/>
          </a:bodyPr>
          <a:lstStyle>
            <a:lvl1pPr algn="ctr">
              <a:defRPr sz="5400" b="1" baseline="0">
                <a:solidFill>
                  <a:srgbClr val="095895"/>
                </a:solidFill>
                <a:latin typeface="+mn-lt"/>
              </a:defRPr>
            </a:lvl1pPr>
          </a:lstStyle>
          <a:p>
            <a:r>
              <a:rPr lang="en-US" dirty="0"/>
              <a:t>Title</a:t>
            </a:r>
          </a:p>
        </p:txBody>
      </p:sp>
      <p:sp>
        <p:nvSpPr>
          <p:cNvPr id="4" name="Rectangle 3">
            <a:extLst>
              <a:ext uri="{FF2B5EF4-FFF2-40B4-BE49-F238E27FC236}">
                <a16:creationId xmlns:a16="http://schemas.microsoft.com/office/drawing/2014/main" id="{A88C603E-5196-4181-A4A7-9AF683C03596}"/>
              </a:ext>
            </a:extLst>
          </p:cNvPr>
          <p:cNvSpPr/>
          <p:nvPr userDrawn="1"/>
        </p:nvSpPr>
        <p:spPr>
          <a:xfrm>
            <a:off x="0" y="0"/>
            <a:ext cx="12192000" cy="5902036"/>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43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230EA442-6D02-4EFE-8C28-989012C1ADB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99141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87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4809" y="283371"/>
            <a:ext cx="11015324" cy="880412"/>
          </a:xfrm>
          <a:prstGeom prst="rect">
            <a:avLst/>
          </a:prstGeom>
        </p:spPr>
        <p:txBody>
          <a:bodyPr anchor="t">
            <a:normAutofit/>
          </a:bodyPr>
          <a:lstStyle>
            <a:lvl1pPr>
              <a:defRPr sz="4800" b="1" baseline="0">
                <a:solidFill>
                  <a:srgbClr val="095895"/>
                </a:solidFill>
                <a:latin typeface="+mj-lt"/>
              </a:defRPr>
            </a:lvl1pPr>
          </a:lstStyle>
          <a:p>
            <a:r>
              <a:rPr lang="en-US" dirty="0"/>
              <a:t>Page Headline</a:t>
            </a:r>
          </a:p>
        </p:txBody>
      </p:sp>
      <p:sp>
        <p:nvSpPr>
          <p:cNvPr id="3" name="Text Placeholder 2"/>
          <p:cNvSpPr>
            <a:spLocks noGrp="1"/>
          </p:cNvSpPr>
          <p:nvPr>
            <p:ph type="body" idx="1"/>
          </p:nvPr>
        </p:nvSpPr>
        <p:spPr>
          <a:xfrm>
            <a:off x="634809" y="1435899"/>
            <a:ext cx="11015323" cy="4244469"/>
          </a:xfrm>
          <a:prstGeom prst="rect">
            <a:avLst/>
          </a:prstGeom>
        </p:spPr>
        <p:txBody>
          <a:bodyPr>
            <a:normAutofit/>
          </a:bodyPr>
          <a:lstStyle>
            <a:lvl1pPr marL="0" indent="0">
              <a:buFont typeface="Arial" panose="020B0604020202020204" pitchFamily="34" charset="0"/>
              <a:buNone/>
              <a:defRPr sz="2400">
                <a:solidFill>
                  <a:schemeClr val="tx1"/>
                </a:solidFill>
              </a:defRPr>
            </a:lvl1pPr>
            <a:lvl2pPr marL="342900" indent="0">
              <a:buNone/>
              <a:defRPr sz="2000">
                <a:solidFill>
                  <a:schemeClr val="tx1"/>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endParaRPr lang="en-US" dirty="0"/>
          </a:p>
        </p:txBody>
      </p:sp>
      <p:sp>
        <p:nvSpPr>
          <p:cNvPr id="5" name="Rectangle 4">
            <a:extLst>
              <a:ext uri="{FF2B5EF4-FFF2-40B4-BE49-F238E27FC236}">
                <a16:creationId xmlns:a16="http://schemas.microsoft.com/office/drawing/2014/main" id="{F606BD05-E586-415B-9300-A9C7E747AF98}"/>
              </a:ext>
            </a:extLst>
          </p:cNvPr>
          <p:cNvSpPr/>
          <p:nvPr userDrawn="1"/>
        </p:nvSpPr>
        <p:spPr>
          <a:xfrm>
            <a:off x="46470" y="628073"/>
            <a:ext cx="12192000" cy="528695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55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2294E0-3859-4045-BB9B-2C049AC17399}" type="slidenum">
              <a:rPr lang="en-US"/>
              <a:pPr>
                <a:defRPr/>
              </a:pPr>
              <a:t>‹#›</a:t>
            </a:fld>
            <a:endParaRPr lang="en-US"/>
          </a:p>
        </p:txBody>
      </p:sp>
    </p:spTree>
    <p:extLst>
      <p:ext uri="{BB962C8B-B14F-4D97-AF65-F5344CB8AC3E}">
        <p14:creationId xmlns:p14="http://schemas.microsoft.com/office/powerpoint/2010/main" val="1809043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230EA442-6D02-4EFE-8C28-989012C1ADB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77913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76AA-4866-4B3F-9FE7-AB336FDFEF4C}"/>
              </a:ext>
            </a:extLst>
          </p:cNvPr>
          <p:cNvSpPr>
            <a:spLocks noGrp="1"/>
          </p:cNvSpPr>
          <p:nvPr>
            <p:ph type="title" hasCustomPrompt="1"/>
          </p:nvPr>
        </p:nvSpPr>
        <p:spPr>
          <a:xfrm>
            <a:off x="2677886" y="2035207"/>
            <a:ext cx="9060024" cy="829193"/>
          </a:xfrm>
        </p:spPr>
        <p:txBody>
          <a:bodyPr>
            <a:noAutofit/>
          </a:bodyPr>
          <a:lstStyle>
            <a:lvl1pPr>
              <a:defRPr sz="6000">
                <a:solidFill>
                  <a:schemeClr val="bg1"/>
                </a:solidFill>
              </a:defRPr>
            </a:lvl1pPr>
          </a:lstStyle>
          <a:p>
            <a:r>
              <a:rPr lang="en-US" dirty="0"/>
              <a:t>Activity Title</a:t>
            </a:r>
          </a:p>
        </p:txBody>
      </p:sp>
      <p:sp>
        <p:nvSpPr>
          <p:cNvPr id="3" name="Content Placeholder 2">
            <a:extLst>
              <a:ext uri="{FF2B5EF4-FFF2-40B4-BE49-F238E27FC236}">
                <a16:creationId xmlns:a16="http://schemas.microsoft.com/office/drawing/2014/main" id="{56FEB880-299F-4C2C-B0CE-05C03177BFA0}"/>
              </a:ext>
            </a:extLst>
          </p:cNvPr>
          <p:cNvSpPr>
            <a:spLocks noGrp="1"/>
          </p:cNvSpPr>
          <p:nvPr>
            <p:ph idx="1" hasCustomPrompt="1"/>
          </p:nvPr>
        </p:nvSpPr>
        <p:spPr>
          <a:xfrm>
            <a:off x="2677886" y="3729067"/>
            <a:ext cx="9060024" cy="479037"/>
          </a:xfrm>
        </p:spPr>
        <p:txBody>
          <a:bodyPr>
            <a:noAutofit/>
          </a:bodyPr>
          <a:lstStyle>
            <a:lvl1pPr>
              <a:defRPr sz="2800" b="1">
                <a:solidFill>
                  <a:schemeClr val="bg1"/>
                </a:solidFill>
              </a:defRPr>
            </a:lvl1pPr>
          </a:lstStyle>
          <a:p>
            <a:pPr lvl="0"/>
            <a:r>
              <a:rPr lang="en-US" dirty="0"/>
              <a:t>Presenter(s) Name</a:t>
            </a:r>
          </a:p>
        </p:txBody>
      </p:sp>
      <p:sp>
        <p:nvSpPr>
          <p:cNvPr id="7" name="Content Placeholder 2">
            <a:extLst>
              <a:ext uri="{FF2B5EF4-FFF2-40B4-BE49-F238E27FC236}">
                <a16:creationId xmlns:a16="http://schemas.microsoft.com/office/drawing/2014/main" id="{EFB04E79-0625-405C-9E37-5AAD91CEDB24}"/>
              </a:ext>
            </a:extLst>
          </p:cNvPr>
          <p:cNvSpPr>
            <a:spLocks noGrp="1"/>
          </p:cNvSpPr>
          <p:nvPr>
            <p:ph idx="10" hasCustomPrompt="1"/>
          </p:nvPr>
        </p:nvSpPr>
        <p:spPr>
          <a:xfrm>
            <a:off x="2677886" y="4214356"/>
            <a:ext cx="9060024" cy="880153"/>
          </a:xfrm>
        </p:spPr>
        <p:txBody>
          <a:bodyPr>
            <a:normAutofit/>
          </a:bodyPr>
          <a:lstStyle>
            <a:lvl1pPr>
              <a:defRPr sz="2000" b="0" i="1">
                <a:solidFill>
                  <a:schemeClr val="bg1"/>
                </a:solidFill>
              </a:defRPr>
            </a:lvl1pPr>
          </a:lstStyle>
          <a:p>
            <a:pPr lvl="0"/>
            <a:r>
              <a:rPr lang="en-US" dirty="0"/>
              <a:t>Presenter(s) Title/Affiliation</a:t>
            </a:r>
          </a:p>
        </p:txBody>
      </p:sp>
    </p:spTree>
    <p:extLst>
      <p:ext uri="{BB962C8B-B14F-4D97-AF65-F5344CB8AC3E}">
        <p14:creationId xmlns:p14="http://schemas.microsoft.com/office/powerpoint/2010/main" val="112663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p:txBody>
      </p:sp>
    </p:spTree>
    <p:extLst>
      <p:ext uri="{BB962C8B-B14F-4D97-AF65-F5344CB8AC3E}">
        <p14:creationId xmlns:p14="http://schemas.microsoft.com/office/powerpoint/2010/main" val="79942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3" name="Content Placeholder 2">
            <a:extLst>
              <a:ext uri="{FF2B5EF4-FFF2-40B4-BE49-F238E27FC236}">
                <a16:creationId xmlns:a16="http://schemas.microsoft.com/office/drawing/2014/main" id="{1674D8CC-3E9C-462A-8514-08D8752DD21C}"/>
              </a:ext>
            </a:extLst>
          </p:cNvPr>
          <p:cNvSpPr>
            <a:spLocks noGrp="1"/>
          </p:cNvSpPr>
          <p:nvPr>
            <p:ph sz="half" idx="1" hasCustomPrompt="1"/>
          </p:nvPr>
        </p:nvSpPr>
        <p:spPr>
          <a:xfrm>
            <a:off x="838200"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6172202"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614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4006-C21C-48A5-9AC3-6327C1EA84B8}"/>
              </a:ext>
            </a:extLst>
          </p:cNvPr>
          <p:cNvSpPr>
            <a:spLocks noGrp="1"/>
          </p:cNvSpPr>
          <p:nvPr>
            <p:ph type="title" hasCustomPrompt="1"/>
          </p:nvPr>
        </p:nvSpPr>
        <p:spPr>
          <a:xfrm>
            <a:off x="477078" y="987424"/>
            <a:ext cx="4294947" cy="1069975"/>
          </a:xfrm>
        </p:spPr>
        <p:txBody>
          <a:bodyPr anchor="b">
            <a:noAutofit/>
          </a:bodyPr>
          <a:lstStyle>
            <a:lvl1pPr>
              <a:defRPr sz="5400"/>
            </a:lvl1pPr>
          </a:lstStyle>
          <a:p>
            <a:r>
              <a:rPr lang="en-US" dirty="0"/>
              <a:t>Page Headline</a:t>
            </a:r>
          </a:p>
        </p:txBody>
      </p:sp>
      <p:sp>
        <p:nvSpPr>
          <p:cNvPr id="3" name="Content Placeholder 2">
            <a:extLst>
              <a:ext uri="{FF2B5EF4-FFF2-40B4-BE49-F238E27FC236}">
                <a16:creationId xmlns:a16="http://schemas.microsoft.com/office/drawing/2014/main" id="{C083CF40-C94B-4EF2-B894-1F7C4AB1C214}"/>
              </a:ext>
            </a:extLst>
          </p:cNvPr>
          <p:cNvSpPr>
            <a:spLocks noGrp="1"/>
          </p:cNvSpPr>
          <p:nvPr>
            <p:ph idx="1"/>
          </p:nvPr>
        </p:nvSpPr>
        <p:spPr>
          <a:xfrm>
            <a:off x="5183188" y="987425"/>
            <a:ext cx="6531734" cy="4610293"/>
          </a:xfrm>
        </p:spPr>
        <p:txBody>
          <a:bodyPr/>
          <a:lstStyle>
            <a:lvl1pPr marL="457200" indent="-457200">
              <a:buClr>
                <a:srgbClr val="D03138"/>
              </a:buClr>
              <a:buFont typeface="Arial" panose="020B0604020202020204" pitchFamily="34" charset="0"/>
              <a:buChar char="•"/>
              <a:defRPr sz="3200"/>
            </a:lvl1pPr>
            <a:lvl2pPr>
              <a:buClr>
                <a:srgbClr val="D03138"/>
              </a:buClr>
              <a:defRPr sz="2800"/>
            </a:lvl2pPr>
            <a:lvl3pPr>
              <a:buClr>
                <a:srgbClr val="D03138"/>
              </a:buClr>
              <a:defRPr sz="2400"/>
            </a:lvl3pPr>
            <a:lvl4pPr>
              <a:buClr>
                <a:srgbClr val="D03138"/>
              </a:buClr>
              <a:defRPr sz="2000"/>
            </a:lvl4pPr>
            <a:lvl5pPr>
              <a:buClr>
                <a:srgbClr val="D03138"/>
              </a:buCl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00EC660-C071-4914-9592-DBABD93FB306}"/>
              </a:ext>
            </a:extLst>
          </p:cNvPr>
          <p:cNvSpPr>
            <a:spLocks noGrp="1"/>
          </p:cNvSpPr>
          <p:nvPr>
            <p:ph type="body" sz="half" idx="2" hasCustomPrompt="1"/>
          </p:nvPr>
        </p:nvSpPr>
        <p:spPr>
          <a:xfrm>
            <a:off x="477078" y="2057400"/>
            <a:ext cx="4294947" cy="354031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80781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5B6-7C5E-4871-920D-40FA7D3D3C2E}"/>
              </a:ext>
            </a:extLst>
          </p:cNvPr>
          <p:cNvSpPr>
            <a:spLocks noGrp="1"/>
          </p:cNvSpPr>
          <p:nvPr>
            <p:ph type="title" hasCustomPrompt="1"/>
          </p:nvPr>
        </p:nvSpPr>
        <p:spPr>
          <a:xfrm>
            <a:off x="469128" y="987424"/>
            <a:ext cx="4302898" cy="1069975"/>
          </a:xfrm>
        </p:spPr>
        <p:txBody>
          <a:bodyPr anchor="b">
            <a:noAutofit/>
          </a:bodyPr>
          <a:lstStyle>
            <a:lvl1pPr>
              <a:defRPr sz="5400"/>
            </a:lvl1pPr>
          </a:lstStyle>
          <a:p>
            <a:r>
              <a:rPr lang="en-US" dirty="0"/>
              <a:t>Page Headline</a:t>
            </a:r>
          </a:p>
        </p:txBody>
      </p:sp>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5183188" y="987425"/>
            <a:ext cx="6539684"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6CB7FD-AC8F-4941-BF0F-47DDA3B74513}"/>
              </a:ext>
            </a:extLst>
          </p:cNvPr>
          <p:cNvSpPr>
            <a:spLocks noGrp="1"/>
          </p:cNvSpPr>
          <p:nvPr>
            <p:ph type="body" sz="half" idx="2" hasCustomPrompt="1"/>
          </p:nvPr>
        </p:nvSpPr>
        <p:spPr>
          <a:xfrm>
            <a:off x="469128" y="2057400"/>
            <a:ext cx="4302898" cy="35686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83462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Bel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3009900" y="351323"/>
            <a:ext cx="6172200"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A9F83A12-3542-47C1-9F0C-A2A74849307F}"/>
              </a:ext>
            </a:extLst>
          </p:cNvPr>
          <p:cNvSpPr>
            <a:spLocks noGrp="1"/>
          </p:cNvSpPr>
          <p:nvPr>
            <p:ph type="body" sz="half" idx="2" hasCustomPrompt="1"/>
          </p:nvPr>
        </p:nvSpPr>
        <p:spPr>
          <a:xfrm>
            <a:off x="3009900" y="5135547"/>
            <a:ext cx="6172200" cy="597342"/>
          </a:xfrm>
        </p:spPr>
        <p:txBody>
          <a:bodyPr>
            <a:normAutofit/>
          </a:bodyPr>
          <a:lstStyle>
            <a:lvl1pPr marL="0" indent="0">
              <a:buNone/>
              <a:defRPr lang="en-US" sz="1400" i="1" dirty="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here to edit image caption</a:t>
            </a:r>
          </a:p>
        </p:txBody>
      </p:sp>
    </p:spTree>
    <p:extLst>
      <p:ext uri="{BB962C8B-B14F-4D97-AF65-F5344CB8AC3E}">
        <p14:creationId xmlns:p14="http://schemas.microsoft.com/office/powerpoint/2010/main" val="4189722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8B9C4A05-8510-447F-A63E-32A95FB4E36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4472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4809" y="283371"/>
            <a:ext cx="11015324" cy="880412"/>
          </a:xfrm>
          <a:prstGeom prst="rect">
            <a:avLst/>
          </a:prstGeom>
        </p:spPr>
        <p:txBody>
          <a:bodyPr anchor="t">
            <a:normAutofit/>
          </a:bodyPr>
          <a:lstStyle>
            <a:lvl1pPr>
              <a:defRPr sz="4800" b="1" baseline="0">
                <a:solidFill>
                  <a:srgbClr val="095895"/>
                </a:solidFill>
                <a:latin typeface="+mj-lt"/>
              </a:defRPr>
            </a:lvl1pPr>
          </a:lstStyle>
          <a:p>
            <a:r>
              <a:rPr lang="en-US" dirty="0"/>
              <a:t>Page Headline</a:t>
            </a:r>
          </a:p>
        </p:txBody>
      </p:sp>
      <p:sp>
        <p:nvSpPr>
          <p:cNvPr id="3" name="Text Placeholder 2"/>
          <p:cNvSpPr>
            <a:spLocks noGrp="1"/>
          </p:cNvSpPr>
          <p:nvPr>
            <p:ph type="body" idx="1"/>
          </p:nvPr>
        </p:nvSpPr>
        <p:spPr>
          <a:xfrm>
            <a:off x="634809" y="1435899"/>
            <a:ext cx="11015323" cy="4244469"/>
          </a:xfrm>
          <a:prstGeom prst="rect">
            <a:avLst/>
          </a:prstGeom>
        </p:spPr>
        <p:txBody>
          <a:bodyPr>
            <a:normAutofit/>
          </a:bodyPr>
          <a:lstStyle>
            <a:lvl1pPr marL="0" indent="0">
              <a:buFont typeface="Arial" panose="020B0604020202020204" pitchFamily="34" charset="0"/>
              <a:buNone/>
              <a:defRPr sz="2400">
                <a:solidFill>
                  <a:schemeClr val="tx1"/>
                </a:solidFill>
              </a:defRPr>
            </a:lvl1pPr>
            <a:lvl2pPr marL="342900" indent="0">
              <a:buNone/>
              <a:defRPr sz="2000">
                <a:solidFill>
                  <a:schemeClr val="tx1"/>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endParaRPr lang="en-US" dirty="0"/>
          </a:p>
        </p:txBody>
      </p:sp>
      <p:sp>
        <p:nvSpPr>
          <p:cNvPr id="5" name="Rectangle 4">
            <a:extLst>
              <a:ext uri="{FF2B5EF4-FFF2-40B4-BE49-F238E27FC236}">
                <a16:creationId xmlns:a16="http://schemas.microsoft.com/office/drawing/2014/main" id="{F606BD05-E586-415B-9300-A9C7E747AF98}"/>
              </a:ext>
            </a:extLst>
          </p:cNvPr>
          <p:cNvSpPr/>
          <p:nvPr userDrawn="1"/>
        </p:nvSpPr>
        <p:spPr>
          <a:xfrm>
            <a:off x="46470" y="628073"/>
            <a:ext cx="12192000" cy="5286952"/>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389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2"/>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01602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6" r:id="rId5"/>
    <p:sldLayoutId id="2147483657" r:id="rId6"/>
    <p:sldLayoutId id="2147483659" r:id="rId7"/>
    <p:sldLayoutId id="2147483660" r:id="rId8"/>
    <p:sldLayoutId id="2147483661" r:id="rId9"/>
    <p:sldLayoutId id="2147483662" r:id="rId10"/>
    <p:sldLayoutId id="2147483663" r:id="rId11"/>
    <p:sldLayoutId id="2147483664" r:id="rId12"/>
  </p:sldLayoutIdLst>
  <p:txStyles>
    <p:title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2"/>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99203509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hyperlink" Target="mailto:Jesse@rde.org" TargetMode="External"/><Relationship Id="rId7" Type="http://schemas.openxmlformats.org/officeDocument/2006/relationships/hyperlink" Target="mailto:Justin.Henry@dallascounty.org" TargetMode="External"/><Relationship Id="rId2" Type="http://schemas.openxmlformats.org/officeDocument/2006/relationships/notesSlide" Target="../notesSlides/notesSlide63.xml"/><Relationship Id="rId1" Type="http://schemas.openxmlformats.org/officeDocument/2006/relationships/slideLayout" Target="../slideLayouts/slideLayout10.xml"/><Relationship Id="rId6" Type="http://schemas.openxmlformats.org/officeDocument/2006/relationships/hyperlink" Target="mailto:nerickson@newsolutionsinc.com" TargetMode="External"/><Relationship Id="rId5" Type="http://schemas.openxmlformats.org/officeDocument/2006/relationships/hyperlink" Target="mailto:.Herting@idph.iowa.gov" TargetMode="External"/><Relationship Id="rId4" Type="http://schemas.openxmlformats.org/officeDocument/2006/relationships/hyperlink" Target="mailto:mizquierdo@patersonnj.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mailto:mizquierdo@patersonnj.gov"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mailto:Jesse@rde.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hyperlink" Target="mailto:Katie.Herting@idph.iowa.gov"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hyperlink" Target="mailto:Jesse@rde.org"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9.png"/></Relationships>
</file>

<file path=ppt/slides/_rels/slide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jp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jpg"/><Relationship Id="rId9" Type="http://schemas.openxmlformats.org/officeDocument/2006/relationships/image" Target="../media/image53.png"/></Relationships>
</file>

<file path=ppt/slides/_rels/slide89.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hyperlink" Target="mailto:nerickson@newsolutionsinc.com"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hyperlink" Target="mailto:Jesse@rde.org" TargetMode="External"/><Relationship Id="rId4" Type="http://schemas.openxmlformats.org/officeDocument/2006/relationships/hyperlink" Target="mailto:Justin.Henry@dallascounty.org"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911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1981200" y="-61913"/>
            <a:ext cx="8229600" cy="1143001"/>
          </a:xfrm>
        </p:spPr>
        <p:txBody>
          <a:bodyPr/>
          <a:lstStyle/>
          <a:p>
            <a:r>
              <a:rPr lang="en-US" sz="3600" b="1" dirty="0">
                <a:solidFill>
                  <a:srgbClr val="002060"/>
                </a:solidFill>
                <a:latin typeface="Calibri (Body)"/>
              </a:rPr>
              <a:t>Our </a:t>
            </a:r>
            <a:r>
              <a:rPr lang="en-US" sz="3600" b="1" dirty="0">
                <a:solidFill>
                  <a:srgbClr val="002060"/>
                </a:solidFill>
                <a:latin typeface="Calibri Light (Header)"/>
              </a:rPr>
              <a:t>Vision</a:t>
            </a:r>
            <a:endParaRPr lang="en-US" sz="3600" dirty="0">
              <a:solidFill>
                <a:srgbClr val="002060"/>
              </a:solidFill>
              <a:latin typeface="Calibri Light (Header)"/>
            </a:endParaRPr>
          </a:p>
        </p:txBody>
      </p:sp>
      <p:sp>
        <p:nvSpPr>
          <p:cNvPr id="8" name="Rectangle 7"/>
          <p:cNvSpPr/>
          <p:nvPr/>
        </p:nvSpPr>
        <p:spPr>
          <a:xfrm>
            <a:off x="2019300" y="685800"/>
            <a:ext cx="9906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All stakeholders have real-time graphical access to data appropriate to their needs from any location.&#10;" title="Our Vision Part 2"/>
          <p:cNvPicPr>
            <a:picLocks noChangeAspect="1" noChangeArrowheads="1"/>
          </p:cNvPicPr>
          <p:nvPr/>
        </p:nvPicPr>
        <p:blipFill>
          <a:blip r:embed="rId3">
            <a:extLst>
              <a:ext uri="{28A0092B-C50C-407E-A947-70E740481C1C}">
                <a14:useLocalDpi xmlns:a14="http://schemas.microsoft.com/office/drawing/2010/main" val="0"/>
              </a:ext>
            </a:extLst>
          </a:blip>
          <a:srcRect l="54337" t="26683" r="10793" b="14398"/>
          <a:stretch>
            <a:fillRect/>
          </a:stretch>
        </p:blipFill>
        <p:spPr bwMode="auto">
          <a:xfrm>
            <a:off x="2677732" y="989013"/>
            <a:ext cx="69342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 Consumers fill out surveys whenever and wherever they want.&#10;&#10;- At a provider site or library.&#10;&#10;-Using web-based audio-assisted interview if low-literacy, or&#10;&#10;-At comfort of home." title="Our Vision Part 1"/>
          <p:cNvPicPr>
            <a:picLocks noChangeAspect="1" noChangeArrowheads="1"/>
          </p:cNvPicPr>
          <p:nvPr/>
        </p:nvPicPr>
        <p:blipFill>
          <a:blip r:embed="rId3">
            <a:extLst>
              <a:ext uri="{28A0092B-C50C-407E-A947-70E740481C1C}">
                <a14:useLocalDpi xmlns:a14="http://schemas.microsoft.com/office/drawing/2010/main" val="0"/>
              </a:ext>
            </a:extLst>
          </a:blip>
          <a:srcRect l="54337" t="26683" r="24969" b="14398"/>
          <a:stretch>
            <a:fillRect/>
          </a:stretch>
        </p:blipFill>
        <p:spPr bwMode="auto">
          <a:xfrm>
            <a:off x="2677732" y="985838"/>
            <a:ext cx="41148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182432" y="685800"/>
            <a:ext cx="990600"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684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5394"/>
                                        </p:tgtEl>
                                        <p:attrNameLst>
                                          <p:attrName>style.visibility</p:attrName>
                                        </p:attrNameLst>
                                      </p:cBhvr>
                                      <p:to>
                                        <p:strVal val="visible"/>
                                      </p:to>
                                    </p:set>
                                    <p:animEffect transition="in" filter="dissolve">
                                      <p:cBhvr>
                                        <p:cTn id="7" dur="500"/>
                                        <p:tgtEl>
                                          <p:spTgt spid="315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Feedback on e2 approach</a:t>
            </a:r>
          </a:p>
        </p:txBody>
      </p:sp>
      <p:sp>
        <p:nvSpPr>
          <p:cNvPr id="3" name="Text Placeholder 2"/>
          <p:cNvSpPr>
            <a:spLocks noGrp="1"/>
          </p:cNvSpPr>
          <p:nvPr>
            <p:ph type="body" idx="1"/>
          </p:nvPr>
        </p:nvSpPr>
        <p:spPr>
          <a:xfrm>
            <a:off x="2000107" y="1435899"/>
            <a:ext cx="8261492" cy="4854543"/>
          </a:xfrm>
        </p:spPr>
        <p:txBody>
          <a:bodyPr>
            <a:normAutofit fontScale="92500" lnSpcReduction="10000"/>
          </a:bodyPr>
          <a:lstStyle/>
          <a:p>
            <a:pPr marL="342900" indent="-342900">
              <a:buFont typeface="Arial" panose="020B0604020202020204" pitchFamily="34" charset="0"/>
              <a:buChar char="•"/>
            </a:pPr>
            <a:r>
              <a:rPr lang="en-US" sz="1800" i="1" dirty="0"/>
              <a:t>“Survey Monkey is an ok tool but only has canned reporting and is not helpful for low-literacy outreach. </a:t>
            </a:r>
            <a:br>
              <a:rPr lang="en-US" sz="1800" i="1" dirty="0"/>
            </a:br>
            <a:br>
              <a:rPr lang="en-US" sz="1800" i="1" dirty="0"/>
            </a:br>
            <a:r>
              <a:rPr lang="en-US" sz="1800" i="1" dirty="0"/>
              <a:t>E2Community has customizable analytics which are very helpful, and the audio playback feature saves many hours of staff time. ”</a:t>
            </a:r>
          </a:p>
          <a:p>
            <a:pPr algn="r"/>
            <a:r>
              <a:rPr lang="en-US" sz="1800" i="1" dirty="0"/>
              <a:t>					</a:t>
            </a:r>
            <a:r>
              <a:rPr lang="en-US" sz="1800" dirty="0"/>
              <a:t> </a:t>
            </a:r>
            <a:r>
              <a:rPr lang="en-US" sz="1800" i="1" dirty="0"/>
              <a:t>– Needs Assessment Consultant</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a:t>
            </a:r>
            <a:r>
              <a:rPr lang="en-US" sz="1800" i="1" dirty="0"/>
              <a:t>Although many providers seemed to be hesitant and wary of an electronic tool at first, many of them finally opened up to the idea and saw how simple the process actually was. </a:t>
            </a:r>
            <a:br>
              <a:rPr lang="en-US" sz="1800" i="1" dirty="0"/>
            </a:br>
            <a:br>
              <a:rPr lang="en-US" sz="1800" i="1" dirty="0"/>
            </a:br>
            <a:r>
              <a:rPr lang="en-US" sz="1800" i="1" dirty="0"/>
              <a:t>I also anticipate that they will be glad to get reports on client satisfaction back to them sooner than they would have with a paper survey.”</a:t>
            </a:r>
            <a:br>
              <a:rPr lang="en-US" sz="1800" i="1" dirty="0"/>
            </a:br>
            <a:r>
              <a:rPr lang="en-US" sz="1800" i="1" dirty="0"/>
              <a:t>							 </a:t>
            </a:r>
          </a:p>
          <a:p>
            <a:pPr algn="r"/>
            <a:r>
              <a:rPr lang="en-US" sz="1800" i="1" dirty="0"/>
              <a:t>– Field Research Assistant</a:t>
            </a:r>
          </a:p>
          <a:p>
            <a:pPr marL="342900" indent="-342900">
              <a:buFont typeface="Arial" panose="020B0604020202020204" pitchFamily="34" charset="0"/>
              <a:buChar char="•"/>
            </a:pPr>
            <a:endParaRPr lang="en-US" sz="1800" i="1" dirty="0"/>
          </a:p>
          <a:p>
            <a:br>
              <a:rPr lang="en-US" sz="1800" dirty="0"/>
            </a:br>
            <a:endParaRPr lang="en-US" sz="1800" i="1" dirty="0"/>
          </a:p>
          <a:p>
            <a:endParaRPr lang="en-US" sz="1800" i="1" dirty="0"/>
          </a:p>
        </p:txBody>
      </p:sp>
    </p:spTree>
    <p:extLst>
      <p:ext uri="{BB962C8B-B14F-4D97-AF65-F5344CB8AC3E}">
        <p14:creationId xmlns:p14="http://schemas.microsoft.com/office/powerpoint/2010/main" val="4127825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Feedback on e2 approach</a:t>
            </a:r>
          </a:p>
        </p:txBody>
      </p:sp>
      <p:sp>
        <p:nvSpPr>
          <p:cNvPr id="3" name="Text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800" i="1" dirty="0"/>
              <a:t>“We do want to commend you guys on the ease of use of your system. This part has been so remarkably easy! Thanks for making this as painless as possible!”</a:t>
            </a:r>
          </a:p>
          <a:p>
            <a:r>
              <a:rPr lang="en-US" sz="1800" i="1" dirty="0"/>
              <a:t>							– RW Data Manager</a:t>
            </a:r>
          </a:p>
          <a:p>
            <a:endParaRPr lang="en-US" sz="1800" i="1" dirty="0"/>
          </a:p>
          <a:p>
            <a:pPr marL="285750" indent="-285750">
              <a:buFont typeface="Arial" panose="020B0604020202020204" pitchFamily="34" charset="0"/>
              <a:buChar char="•"/>
            </a:pPr>
            <a:r>
              <a:rPr lang="en-US" sz="1800" i="1" dirty="0"/>
              <a:t>“We are really starting to see the advantages of having an electronic tool for this survey process.”					 – Research &amp; Evaluation Director</a:t>
            </a:r>
            <a:br>
              <a:rPr lang="en-US" sz="1800" i="1" dirty="0"/>
            </a:br>
            <a:endParaRPr lang="en-US" sz="1800" i="1" dirty="0"/>
          </a:p>
          <a:p>
            <a:endParaRPr lang="en-US" sz="1800" i="1" dirty="0"/>
          </a:p>
        </p:txBody>
      </p:sp>
    </p:spTree>
    <p:extLst>
      <p:ext uri="{BB962C8B-B14F-4D97-AF65-F5344CB8AC3E}">
        <p14:creationId xmlns:p14="http://schemas.microsoft.com/office/powerpoint/2010/main" val="4051913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Practical Tips on Replication</a:t>
            </a:r>
          </a:p>
        </p:txBody>
      </p:sp>
      <p:sp>
        <p:nvSpPr>
          <p:cNvPr id="6" name="Text Placeholder 2">
            <a:extLst>
              <a:ext uri="{FF2B5EF4-FFF2-40B4-BE49-F238E27FC236}">
                <a16:creationId xmlns:a16="http://schemas.microsoft.com/office/drawing/2014/main" id="{E22683F9-084B-4150-9DF8-339AD0829A2E}"/>
              </a:ext>
            </a:extLst>
          </p:cNvPr>
          <p:cNvSpPr txBox="1">
            <a:spLocks/>
          </p:cNvSpPr>
          <p:nvPr/>
        </p:nvSpPr>
        <p:spPr>
          <a:xfrm>
            <a:off x="787209" y="1588299"/>
            <a:ext cx="11015323" cy="424446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a:spcBef>
                <a:spcPct val="50000"/>
              </a:spcBef>
              <a:buFontTx/>
              <a:buAutoNum type="arabicPeriod"/>
            </a:pPr>
            <a:r>
              <a:rPr lang="en-US" dirty="0">
                <a:solidFill>
                  <a:schemeClr val="tx1">
                    <a:lumMod val="95000"/>
                    <a:lumOff val="5000"/>
                  </a:schemeClr>
                </a:solidFill>
              </a:rPr>
              <a:t> Find a few </a:t>
            </a:r>
            <a:r>
              <a:rPr lang="en-US" b="1" dirty="0">
                <a:solidFill>
                  <a:srgbClr val="095895"/>
                </a:solidFill>
              </a:rPr>
              <a:t>key champions </a:t>
            </a:r>
            <a:r>
              <a:rPr lang="en-US" dirty="0">
                <a:solidFill>
                  <a:schemeClr val="tx1">
                    <a:lumMod val="95000"/>
                    <a:lumOff val="5000"/>
                  </a:schemeClr>
                </a:solidFill>
              </a:rPr>
              <a:t>on the planning body, </a:t>
            </a:r>
            <a:r>
              <a:rPr lang="en-US" dirty="0" err="1">
                <a:solidFill>
                  <a:schemeClr val="tx1">
                    <a:lumMod val="95000"/>
                    <a:lumOff val="5000"/>
                  </a:schemeClr>
                </a:solidFill>
              </a:rPr>
              <a:t>ricipient</a:t>
            </a:r>
            <a:r>
              <a:rPr lang="en-US" dirty="0">
                <a:solidFill>
                  <a:schemeClr val="tx1">
                    <a:lumMod val="95000"/>
                    <a:lumOff val="5000"/>
                  </a:schemeClr>
                </a:solidFill>
              </a:rPr>
              <a:t>, and quality team.</a:t>
            </a:r>
          </a:p>
          <a:p>
            <a:pPr>
              <a:spcBef>
                <a:spcPct val="50000"/>
              </a:spcBef>
              <a:buFontTx/>
              <a:buAutoNum type="arabicPeriod"/>
            </a:pPr>
            <a:endParaRPr lang="en-US" sz="1600" dirty="0">
              <a:solidFill>
                <a:schemeClr val="tx1">
                  <a:lumMod val="95000"/>
                  <a:lumOff val="5000"/>
                </a:schemeClr>
              </a:solidFill>
            </a:endParaRPr>
          </a:p>
          <a:p>
            <a:pPr>
              <a:spcBef>
                <a:spcPct val="50000"/>
              </a:spcBef>
              <a:buFontTx/>
              <a:buAutoNum type="arabicPeriod"/>
            </a:pPr>
            <a:r>
              <a:rPr lang="en-US" dirty="0">
                <a:solidFill>
                  <a:schemeClr val="tx1">
                    <a:lumMod val="95000"/>
                    <a:lumOff val="5000"/>
                  </a:schemeClr>
                </a:solidFill>
              </a:rPr>
              <a:t> Utilize a </a:t>
            </a:r>
            <a:r>
              <a:rPr lang="en-US" b="1" dirty="0">
                <a:solidFill>
                  <a:srgbClr val="095895"/>
                </a:solidFill>
              </a:rPr>
              <a:t>web-based architecture </a:t>
            </a:r>
            <a:r>
              <a:rPr lang="en-US" dirty="0">
                <a:solidFill>
                  <a:schemeClr val="tx1">
                    <a:lumMod val="95000"/>
                    <a:lumOff val="5000"/>
                  </a:schemeClr>
                </a:solidFill>
              </a:rPr>
              <a:t>to minimize management and maintenance headaches and costs. Have automatic linkage with client level data system.</a:t>
            </a:r>
          </a:p>
          <a:p>
            <a:pPr>
              <a:spcBef>
                <a:spcPct val="50000"/>
              </a:spcBef>
              <a:buFontTx/>
              <a:buAutoNum type="arabicPeriod"/>
            </a:pPr>
            <a:endParaRPr lang="en-US" sz="1600" dirty="0">
              <a:solidFill>
                <a:schemeClr val="tx1">
                  <a:lumMod val="95000"/>
                  <a:lumOff val="5000"/>
                </a:schemeClr>
              </a:solidFill>
            </a:endParaRPr>
          </a:p>
          <a:p>
            <a:pPr>
              <a:spcBef>
                <a:spcPct val="50000"/>
              </a:spcBef>
              <a:buFontTx/>
              <a:buAutoNum type="arabicPeriod"/>
            </a:pPr>
            <a:r>
              <a:rPr lang="en-US" dirty="0">
                <a:solidFill>
                  <a:schemeClr val="tx1">
                    <a:lumMod val="95000"/>
                    <a:lumOff val="5000"/>
                  </a:schemeClr>
                </a:solidFill>
              </a:rPr>
              <a:t> Choose a systems partner and consultant who operates on a </a:t>
            </a:r>
            <a:r>
              <a:rPr lang="en-US" b="1" dirty="0">
                <a:solidFill>
                  <a:srgbClr val="095895"/>
                </a:solidFill>
              </a:rPr>
              <a:t>human-centered approach </a:t>
            </a:r>
            <a:r>
              <a:rPr lang="en-US" dirty="0">
                <a:solidFill>
                  <a:schemeClr val="tx1">
                    <a:lumMod val="95000"/>
                    <a:lumOff val="5000"/>
                  </a:schemeClr>
                </a:solidFill>
              </a:rPr>
              <a:t>(not technical approach) and has experience with surveying special populations.</a:t>
            </a:r>
            <a:endParaRPr lang="en-US" sz="1600" dirty="0">
              <a:solidFill>
                <a:schemeClr val="tx1">
                  <a:lumMod val="95000"/>
                  <a:lumOff val="5000"/>
                </a:schemeClr>
              </a:solidFill>
            </a:endParaRPr>
          </a:p>
          <a:p>
            <a:pPr>
              <a:spcBef>
                <a:spcPct val="50000"/>
              </a:spcBef>
              <a:buFontTx/>
              <a:buAutoNum type="arabicPeriod"/>
            </a:pPr>
            <a:endParaRPr lang="en-US" sz="1600" dirty="0">
              <a:solidFill>
                <a:schemeClr val="tx1">
                  <a:lumMod val="95000"/>
                  <a:lumOff val="5000"/>
                </a:schemeClr>
              </a:solidFill>
            </a:endParaRPr>
          </a:p>
          <a:p>
            <a:pPr>
              <a:spcBef>
                <a:spcPct val="50000"/>
              </a:spcBef>
              <a:buFontTx/>
              <a:buAutoNum type="arabicPeriod"/>
            </a:pPr>
            <a:r>
              <a:rPr lang="en-US" dirty="0">
                <a:solidFill>
                  <a:schemeClr val="tx1">
                    <a:lumMod val="95000"/>
                    <a:lumOff val="5000"/>
                  </a:schemeClr>
                </a:solidFill>
              </a:rPr>
              <a:t> </a:t>
            </a:r>
            <a:r>
              <a:rPr lang="en-US" b="1" dirty="0">
                <a:solidFill>
                  <a:srgbClr val="095895"/>
                </a:solidFill>
              </a:rPr>
              <a:t>Just do it. </a:t>
            </a:r>
            <a:r>
              <a:rPr lang="en-US" dirty="0">
                <a:solidFill>
                  <a:schemeClr val="tx1">
                    <a:lumMod val="95000"/>
                    <a:lumOff val="5000"/>
                  </a:schemeClr>
                </a:solidFill>
              </a:rPr>
              <a:t>Don’t be paralyzed with logistics.  Evolve your </a:t>
            </a:r>
            <a:r>
              <a:rPr lang="en-US" dirty="0" err="1">
                <a:solidFill>
                  <a:schemeClr val="tx1">
                    <a:lumMod val="95000"/>
                    <a:lumOff val="5000"/>
                  </a:schemeClr>
                </a:solidFill>
              </a:rPr>
              <a:t>apprach</a:t>
            </a:r>
            <a:r>
              <a:rPr lang="en-US" dirty="0">
                <a:solidFill>
                  <a:schemeClr val="tx1">
                    <a:lumMod val="95000"/>
                    <a:lumOff val="5000"/>
                  </a:schemeClr>
                </a:solidFill>
              </a:rPr>
              <a:t> and system based on experience.  Start as early as you can to avoid time crunches.</a:t>
            </a:r>
          </a:p>
          <a:p>
            <a:endParaRPr lang="en-US" dirty="0">
              <a:solidFill>
                <a:srgbClr val="095895"/>
              </a:solidFill>
            </a:endParaRPr>
          </a:p>
        </p:txBody>
      </p:sp>
    </p:spTree>
    <p:extLst>
      <p:ext uri="{BB962C8B-B14F-4D97-AF65-F5344CB8AC3E}">
        <p14:creationId xmlns:p14="http://schemas.microsoft.com/office/powerpoint/2010/main" val="24823560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Dog with a huge bone in its mou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31242"/>
            <a:ext cx="9124950" cy="6934962"/>
          </a:xfrm>
          <a:prstGeom prst="rect">
            <a:avLst/>
          </a:prstGeom>
        </p:spPr>
      </p:pic>
      <p:sp>
        <p:nvSpPr>
          <p:cNvPr id="58370" name="Rectangle 2"/>
          <p:cNvSpPr>
            <a:spLocks noGrp="1" noChangeArrowheads="1"/>
          </p:cNvSpPr>
          <p:nvPr>
            <p:ph type="title"/>
          </p:nvPr>
        </p:nvSpPr>
        <p:spPr>
          <a:xfrm>
            <a:off x="1571625" y="76200"/>
            <a:ext cx="9056688" cy="381000"/>
          </a:xfrm>
          <a:solidFill>
            <a:schemeClr val="tx1"/>
          </a:solidFill>
        </p:spPr>
        <p:txBody>
          <a:bodyPr>
            <a:normAutofit fontScale="90000"/>
          </a:bodyPr>
          <a:lstStyle/>
          <a:p>
            <a:pPr algn="l" eaLnBrk="1" hangingPunct="1"/>
            <a:r>
              <a:rPr lang="en-US" sz="3200" dirty="0">
                <a:solidFill>
                  <a:schemeClr val="bg1"/>
                </a:solidFill>
              </a:rPr>
              <a:t>Lesson: How did we accomplish this?</a:t>
            </a:r>
          </a:p>
        </p:txBody>
      </p:sp>
      <p:sp>
        <p:nvSpPr>
          <p:cNvPr id="468995" name="Rectangle 3"/>
          <p:cNvSpPr>
            <a:spLocks noChangeArrowheads="1"/>
          </p:cNvSpPr>
          <p:nvPr/>
        </p:nvSpPr>
        <p:spPr bwMode="auto">
          <a:xfrm>
            <a:off x="1543050" y="6248400"/>
            <a:ext cx="9105900" cy="6096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r" fontAlgn="base">
              <a:spcBef>
                <a:spcPct val="0"/>
              </a:spcBef>
              <a:spcAft>
                <a:spcPct val="0"/>
              </a:spcAft>
            </a:pPr>
            <a:r>
              <a:rPr lang="en-US" sz="4400">
                <a:solidFill>
                  <a:srgbClr val="FFFFFF"/>
                </a:solidFill>
              </a:rPr>
              <a:t>One bite at a time.</a:t>
            </a:r>
          </a:p>
        </p:txBody>
      </p:sp>
    </p:spTree>
    <p:extLst>
      <p:ext uri="{BB962C8B-B14F-4D97-AF65-F5344CB8AC3E}">
        <p14:creationId xmlns:p14="http://schemas.microsoft.com/office/powerpoint/2010/main" val="2303943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68995"/>
                                        </p:tgtEl>
                                        <p:attrNameLst>
                                          <p:attrName>style.visibility</p:attrName>
                                        </p:attrNameLst>
                                      </p:cBhvr>
                                      <p:to>
                                        <p:strVal val="visible"/>
                                      </p:to>
                                    </p:set>
                                    <p:animEffect transition="in" filter="fade">
                                      <p:cBhvr>
                                        <p:cTn id="7" dur="1000"/>
                                        <p:tgtEl>
                                          <p:spTgt spid="468995"/>
                                        </p:tgtEl>
                                      </p:cBhvr>
                                    </p:animEffect>
                                    <p:anim calcmode="lin" valueType="num">
                                      <p:cBhvr>
                                        <p:cTn id="8" dur="1000" fill="hold"/>
                                        <p:tgtEl>
                                          <p:spTgt spid="468995"/>
                                        </p:tgtEl>
                                        <p:attrNameLst>
                                          <p:attrName>ppt_x</p:attrName>
                                        </p:attrNameLst>
                                      </p:cBhvr>
                                      <p:tavLst>
                                        <p:tav tm="0">
                                          <p:val>
                                            <p:strVal val="#ppt_x"/>
                                          </p:val>
                                        </p:tav>
                                        <p:tav tm="100000">
                                          <p:val>
                                            <p:strVal val="#ppt_x"/>
                                          </p:val>
                                        </p:tav>
                                      </p:tavLst>
                                    </p:anim>
                                    <p:anim calcmode="lin" valueType="num">
                                      <p:cBhvr>
                                        <p:cTn id="9" dur="1000" fill="hold"/>
                                        <p:tgtEl>
                                          <p:spTgt spid="4689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Man on beach positioned in front of setting sun. His arms are outstretched into an embrace and, because of the camera angle, it looks like he is holding the su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8070" name="Rectangle 6"/>
          <p:cNvSpPr>
            <a:spLocks noChangeArrowheads="1"/>
          </p:cNvSpPr>
          <p:nvPr/>
        </p:nvSpPr>
        <p:spPr bwMode="auto">
          <a:xfrm>
            <a:off x="1752600" y="457200"/>
            <a:ext cx="8610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algn="ctr" fontAlgn="base">
              <a:spcBef>
                <a:spcPct val="20000"/>
              </a:spcBef>
              <a:spcAft>
                <a:spcPct val="0"/>
              </a:spcAft>
            </a:pPr>
            <a:endParaRPr lang="en-US" sz="500" dirty="0">
              <a:solidFill>
                <a:srgbClr val="FFFFFF"/>
              </a:solidFill>
            </a:endParaRPr>
          </a:p>
          <a:p>
            <a:pPr marL="533400" indent="-533400" algn="ctr" fontAlgn="base">
              <a:spcBef>
                <a:spcPct val="20000"/>
              </a:spcBef>
              <a:spcAft>
                <a:spcPct val="0"/>
              </a:spcAft>
            </a:pPr>
            <a:r>
              <a:rPr lang="en-US" sz="3600" dirty="0">
                <a:solidFill>
                  <a:srgbClr val="FFFFFF"/>
                </a:solidFill>
              </a:rPr>
              <a:t>Thank you for your time!</a:t>
            </a:r>
          </a:p>
          <a:p>
            <a:pPr marL="533400" indent="-533400" algn="ctr" fontAlgn="base">
              <a:spcBef>
                <a:spcPct val="20000"/>
              </a:spcBef>
              <a:spcAft>
                <a:spcPct val="0"/>
              </a:spcAft>
            </a:pPr>
            <a:endParaRPr lang="en-US" sz="3600" dirty="0">
              <a:solidFill>
                <a:srgbClr val="FFFFFF"/>
              </a:solidFill>
            </a:endParaRPr>
          </a:p>
          <a:p>
            <a:pPr marL="533400" indent="-533400" algn="ctr" fontAlgn="base">
              <a:spcBef>
                <a:spcPct val="20000"/>
              </a:spcBef>
              <a:spcAft>
                <a:spcPct val="0"/>
              </a:spcAft>
            </a:pPr>
            <a:endParaRPr lang="en-US" sz="2400" dirty="0">
              <a:solidFill>
                <a:srgbClr val="FFFFFF"/>
              </a:solidFill>
            </a:endParaRPr>
          </a:p>
          <a:p>
            <a:pPr marL="533400" indent="-533400" algn="ctr" fontAlgn="base">
              <a:spcBef>
                <a:spcPct val="20000"/>
              </a:spcBef>
              <a:spcAft>
                <a:spcPct val="0"/>
              </a:spcAft>
            </a:pPr>
            <a:endParaRPr lang="en-US" sz="2400" dirty="0">
              <a:solidFill>
                <a:srgbClr val="FFFFFF"/>
              </a:solidFill>
            </a:endParaRPr>
          </a:p>
          <a:p>
            <a:pPr marL="533400" indent="-533400" algn="ctr" fontAlgn="base">
              <a:spcBef>
                <a:spcPct val="20000"/>
              </a:spcBef>
              <a:spcAft>
                <a:spcPct val="0"/>
              </a:spcAft>
            </a:pPr>
            <a:endParaRPr lang="en-US" sz="2000" dirty="0">
              <a:solidFill>
                <a:srgbClr val="FFFFFF"/>
              </a:solidFill>
            </a:endParaRPr>
          </a:p>
          <a:p>
            <a:pPr marL="533400" indent="-533400" algn="ctr" fontAlgn="base">
              <a:spcBef>
                <a:spcPct val="20000"/>
              </a:spcBef>
              <a:spcAft>
                <a:spcPct val="0"/>
              </a:spcAft>
            </a:pPr>
            <a:endParaRPr lang="en-US" sz="2000" dirty="0">
              <a:solidFill>
                <a:srgbClr val="FFFFFF"/>
              </a:solidFill>
            </a:endParaRPr>
          </a:p>
          <a:p>
            <a:pPr marL="533400" indent="-533400" algn="ctr" fontAlgn="base">
              <a:spcBef>
                <a:spcPct val="20000"/>
              </a:spcBef>
              <a:spcAft>
                <a:spcPct val="0"/>
              </a:spcAft>
            </a:pPr>
            <a:endParaRPr lang="en-US" sz="2000" dirty="0">
              <a:solidFill>
                <a:srgbClr val="FFFFFF"/>
              </a:solidFill>
            </a:endParaRPr>
          </a:p>
          <a:p>
            <a:pPr marL="533400" indent="-533400" algn="ctr" fontAlgn="base">
              <a:spcBef>
                <a:spcPct val="20000"/>
              </a:spcBef>
              <a:spcAft>
                <a:spcPct val="0"/>
              </a:spcAft>
            </a:pPr>
            <a:endParaRPr lang="en-US" sz="2000" dirty="0">
              <a:solidFill>
                <a:srgbClr val="FFFFFF"/>
              </a:solidFill>
            </a:endParaRPr>
          </a:p>
          <a:p>
            <a:pPr marL="533400" indent="-533400" algn="ctr" fontAlgn="base">
              <a:spcBef>
                <a:spcPct val="20000"/>
              </a:spcBef>
              <a:spcAft>
                <a:spcPct val="0"/>
              </a:spcAft>
            </a:pPr>
            <a:endParaRPr lang="en-US" sz="2000" dirty="0">
              <a:solidFill>
                <a:srgbClr val="FFFFFF"/>
              </a:solidFill>
            </a:endParaRPr>
          </a:p>
          <a:p>
            <a:pPr marL="533400" indent="-533400" algn="r" fontAlgn="base">
              <a:spcBef>
                <a:spcPct val="20000"/>
              </a:spcBef>
              <a:spcAft>
                <a:spcPct val="0"/>
              </a:spcAft>
            </a:pPr>
            <a:endParaRPr lang="en-US" sz="2000" dirty="0">
              <a:solidFill>
                <a:srgbClr val="FFFFFF"/>
              </a:solidFill>
            </a:endParaRPr>
          </a:p>
          <a:p>
            <a:pPr marL="533400" indent="-533400" algn="ctr" fontAlgn="base">
              <a:spcBef>
                <a:spcPct val="20000"/>
              </a:spcBef>
              <a:spcAft>
                <a:spcPct val="0"/>
              </a:spcAft>
            </a:pPr>
            <a:br>
              <a:rPr lang="en-US" sz="2000" dirty="0">
                <a:solidFill>
                  <a:srgbClr val="FFFFFF"/>
                </a:solidFill>
              </a:rPr>
            </a:br>
            <a:endParaRPr lang="en-US" sz="2000" dirty="0">
              <a:solidFill>
                <a:srgbClr val="FFFFFF"/>
              </a:solidFill>
            </a:endParaRPr>
          </a:p>
          <a:p>
            <a:pPr marL="533400" indent="-533400" algn="ctr" fontAlgn="base">
              <a:spcBef>
                <a:spcPct val="20000"/>
              </a:spcBef>
              <a:spcAft>
                <a:spcPct val="0"/>
              </a:spcAft>
            </a:pPr>
            <a:endParaRPr lang="en-US" sz="2000" dirty="0">
              <a:solidFill>
                <a:srgbClr val="FFFFFF"/>
              </a:solidFill>
            </a:endParaRPr>
          </a:p>
          <a:p>
            <a:pPr marL="533400" indent="-533400" algn="ctr" fontAlgn="base">
              <a:spcBef>
                <a:spcPct val="20000"/>
              </a:spcBef>
              <a:spcAft>
                <a:spcPct val="0"/>
              </a:spcAft>
            </a:pPr>
            <a:endParaRPr lang="en-US" sz="2000" dirty="0">
              <a:solidFill>
                <a:srgbClr val="FFFFFF"/>
              </a:solidFill>
            </a:endParaRPr>
          </a:p>
        </p:txBody>
      </p:sp>
    </p:spTree>
    <p:extLst>
      <p:ext uri="{BB962C8B-B14F-4D97-AF65-F5344CB8AC3E}">
        <p14:creationId xmlns:p14="http://schemas.microsoft.com/office/powerpoint/2010/main" val="569850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8070">
                                            <p:txEl>
                                              <p:pRg st="1" end="1"/>
                                            </p:txEl>
                                          </p:spTgt>
                                        </p:tgtEl>
                                        <p:attrNameLst>
                                          <p:attrName>style.visibility</p:attrName>
                                        </p:attrNameLst>
                                      </p:cBhvr>
                                      <p:to>
                                        <p:strVal val="visible"/>
                                      </p:to>
                                    </p:set>
                                    <p:animEffect transition="in" filter="fade">
                                      <p:cBhvr>
                                        <p:cTn id="7" dur="1000"/>
                                        <p:tgtEl>
                                          <p:spTgt spid="88070">
                                            <p:txEl>
                                              <p:pRg st="1" end="1"/>
                                            </p:txEl>
                                          </p:spTgt>
                                        </p:tgtEl>
                                      </p:cBhvr>
                                    </p:animEffect>
                                    <p:anim calcmode="lin" valueType="num">
                                      <p:cBhvr>
                                        <p:cTn id="8" dur="1000" fill="hold"/>
                                        <p:tgtEl>
                                          <p:spTgt spid="8807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807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8070">
                                            <p:txEl>
                                              <p:pRg st="11" end="11"/>
                                            </p:txEl>
                                          </p:spTgt>
                                        </p:tgtEl>
                                        <p:attrNameLst>
                                          <p:attrName>style.visibility</p:attrName>
                                        </p:attrNameLst>
                                      </p:cBhvr>
                                      <p:to>
                                        <p:strVal val="visible"/>
                                      </p:to>
                                    </p:set>
                                    <p:animEffect transition="in" filter="fade">
                                      <p:cBhvr>
                                        <p:cTn id="12" dur="1000"/>
                                        <p:tgtEl>
                                          <p:spTgt spid="88070">
                                            <p:txEl>
                                              <p:pRg st="11" end="11"/>
                                            </p:txEl>
                                          </p:spTgt>
                                        </p:tgtEl>
                                      </p:cBhvr>
                                    </p:animEffect>
                                    <p:anim calcmode="lin" valueType="num">
                                      <p:cBhvr>
                                        <p:cTn id="13" dur="1000" fill="hold"/>
                                        <p:tgtEl>
                                          <p:spTgt spid="88070">
                                            <p:txEl>
                                              <p:pRg st="11" end="11"/>
                                            </p:txEl>
                                          </p:spTgt>
                                        </p:tgtEl>
                                        <p:attrNameLst>
                                          <p:attrName>ppt_x</p:attrName>
                                        </p:attrNameLst>
                                      </p:cBhvr>
                                      <p:tavLst>
                                        <p:tav tm="0">
                                          <p:val>
                                            <p:strVal val="#ppt_x"/>
                                          </p:val>
                                        </p:tav>
                                        <p:tav tm="100000">
                                          <p:val>
                                            <p:strVal val="#ppt_x"/>
                                          </p:val>
                                        </p:tav>
                                      </p:tavLst>
                                    </p:anim>
                                    <p:anim calcmode="lin" valueType="num">
                                      <p:cBhvr>
                                        <p:cTn id="14" dur="1000" fill="hold"/>
                                        <p:tgtEl>
                                          <p:spTgt spid="88070">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0107" y="319314"/>
            <a:ext cx="8261493" cy="5355772"/>
          </a:xfrm>
        </p:spPr>
        <p:txBody>
          <a:bodyPr>
            <a:noAutofit/>
          </a:bodyPr>
          <a:lstStyle/>
          <a:p>
            <a:r>
              <a:rPr lang="en-US" sz="2800" dirty="0"/>
              <a:t>Jesse Thomas</a:t>
            </a:r>
            <a:br>
              <a:rPr lang="en-US" sz="2800" dirty="0"/>
            </a:br>
            <a:r>
              <a:rPr lang="en-US" sz="2800" dirty="0">
                <a:hlinkClick r:id="rId3"/>
              </a:rPr>
              <a:t>Jesse@rde.org</a:t>
            </a:r>
            <a:br>
              <a:rPr lang="en-US" sz="2800" dirty="0"/>
            </a:br>
            <a:br>
              <a:rPr lang="en-US" sz="2800" dirty="0"/>
            </a:br>
            <a:r>
              <a:rPr lang="en-US" sz="2800" dirty="0"/>
              <a:t>Milagros Izquierdo</a:t>
            </a:r>
            <a:br>
              <a:rPr lang="en-US" sz="2800" dirty="0"/>
            </a:br>
            <a:r>
              <a:rPr lang="en-US" sz="2800" u="sng" dirty="0">
                <a:hlinkClick r:id="rId4"/>
              </a:rPr>
              <a:t>mizquierdo@patersonnj.gov</a:t>
            </a:r>
            <a:br>
              <a:rPr lang="en-US" sz="2800" u="sng" dirty="0"/>
            </a:br>
            <a:br>
              <a:rPr lang="en-US" sz="2800" u="sng" dirty="0"/>
            </a:br>
            <a:r>
              <a:rPr lang="en-US" sz="2800" dirty="0"/>
              <a:t>Katie </a:t>
            </a:r>
            <a:r>
              <a:rPr lang="en-US" sz="2800" dirty="0" err="1"/>
              <a:t>Herting</a:t>
            </a:r>
            <a:br>
              <a:rPr lang="en-US" sz="2800" u="sng" dirty="0"/>
            </a:br>
            <a:r>
              <a:rPr lang="en-US" sz="2800" u="sng">
                <a:solidFill>
                  <a:srgbClr val="0070C0"/>
                </a:solidFill>
              </a:rPr>
              <a:t>Katie</a:t>
            </a:r>
            <a:r>
              <a:rPr lang="en-US" sz="2800">
                <a:hlinkClick r:id="rId5"/>
              </a:rPr>
              <a:t>.Herting@</a:t>
            </a:r>
            <a:r>
              <a:rPr lang="en-US" sz="2800" dirty="0">
                <a:hlinkClick r:id="rId5"/>
              </a:rPr>
              <a:t>idph.iowa.gov</a:t>
            </a:r>
            <a:br>
              <a:rPr lang="en-US" sz="2800" dirty="0"/>
            </a:br>
            <a:br>
              <a:rPr lang="en-US" sz="2800" dirty="0"/>
            </a:br>
            <a:r>
              <a:rPr lang="en-US" sz="2800" dirty="0"/>
              <a:t>Nancy Erickson</a:t>
            </a:r>
            <a:br>
              <a:rPr lang="en-US" sz="2800" dirty="0"/>
            </a:br>
            <a:r>
              <a:rPr lang="en-US" sz="2800" dirty="0">
                <a:hlinkClick r:id="rId6"/>
              </a:rPr>
              <a:t>nerickson@newsolutionsinc.com</a:t>
            </a:r>
            <a:br>
              <a:rPr lang="en-US" sz="2800" dirty="0"/>
            </a:br>
            <a:br>
              <a:rPr lang="en-US" sz="2800" dirty="0"/>
            </a:br>
            <a:r>
              <a:rPr lang="en-US" sz="2800" dirty="0"/>
              <a:t>Justin Henry</a:t>
            </a:r>
            <a:br>
              <a:rPr lang="en-US" sz="2800" dirty="0"/>
            </a:br>
            <a:r>
              <a:rPr lang="en-US" sz="2800" dirty="0">
                <a:hlinkClick r:id="rId7"/>
              </a:rPr>
              <a:t>Justin.Henry@dallascounty.org</a:t>
            </a:r>
            <a:br>
              <a:rPr lang="en-US" sz="2800" dirty="0"/>
            </a:br>
            <a:br>
              <a:rPr lang="en-US" sz="2800" dirty="0"/>
            </a:br>
            <a:br>
              <a:rPr lang="en-US" sz="2800" dirty="0"/>
            </a:br>
            <a:br>
              <a:rPr lang="en-US" sz="2800" dirty="0"/>
            </a:br>
            <a:br>
              <a:rPr lang="en-US" sz="2800" dirty="0"/>
            </a:br>
            <a:endParaRPr lang="en-US" sz="2800" dirty="0"/>
          </a:p>
        </p:txBody>
      </p:sp>
    </p:spTree>
    <p:extLst>
      <p:ext uri="{BB962C8B-B14F-4D97-AF65-F5344CB8AC3E}">
        <p14:creationId xmlns:p14="http://schemas.microsoft.com/office/powerpoint/2010/main" val="1525256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the continental United States and Hawaii. Pins with the e2community log are placed in:&#10;&#10;1. NYC&#10;2. Northern NJ (Bergen-Passaic)&#10;3. Wake County, NC&#10;4. Minnesota's Twin Cities&#10;5. Des Moines, Iowa&#10;6. Dallas, Tx&#10;7. Riverside County California&#10;8. Hawaii" title="USA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254" y="962503"/>
            <a:ext cx="7399492" cy="4932995"/>
          </a:xfrm>
          <a:prstGeom prst="rect">
            <a:avLst/>
          </a:prstGeom>
        </p:spPr>
      </p:pic>
      <p:pic>
        <p:nvPicPr>
          <p:cNvPr id="9" name="Picture 4" descr="Image of a consumer taking an electronic surv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717" y="4923947"/>
            <a:ext cx="15382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Image of a researcher reviewing an electronic repo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772959" y="4831872"/>
            <a:ext cx="171291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a:spLocks noGrp="1"/>
          </p:cNvSpPr>
          <p:nvPr>
            <p:ph type="title"/>
          </p:nvPr>
        </p:nvSpPr>
        <p:spPr>
          <a:xfrm>
            <a:off x="2000107" y="23788"/>
            <a:ext cx="8261493" cy="880412"/>
          </a:xfrm>
        </p:spPr>
        <p:txBody>
          <a:bodyPr/>
          <a:lstStyle/>
          <a:p>
            <a:pPr algn="ctr"/>
            <a:r>
              <a:rPr lang="en-US" sz="4800" b="1" dirty="0">
                <a:solidFill>
                  <a:srgbClr val="095895"/>
                </a:solidFill>
              </a:rPr>
              <a:t>National Context</a:t>
            </a:r>
          </a:p>
        </p:txBody>
      </p:sp>
    </p:spTree>
    <p:extLst>
      <p:ext uri="{BB962C8B-B14F-4D97-AF65-F5344CB8AC3E}">
        <p14:creationId xmlns:p14="http://schemas.microsoft.com/office/powerpoint/2010/main" val="332210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0" dirty="0"/>
              <a:t>Over 8,500 Total Consumers </a:t>
            </a:r>
          </a:p>
        </p:txBody>
      </p:sp>
      <p:graphicFrame>
        <p:nvGraphicFramePr>
          <p:cNvPr id="8" name="Chart 7"/>
          <p:cNvGraphicFramePr/>
          <p:nvPr>
            <p:extLst>
              <p:ext uri="{D42A27DB-BD31-4B8C-83A1-F6EECF244321}">
                <p14:modId xmlns:p14="http://schemas.microsoft.com/office/powerpoint/2010/main" val="165489784"/>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4810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338" y="2548588"/>
            <a:ext cx="11015324" cy="880412"/>
          </a:xfrm>
        </p:spPr>
        <p:txBody>
          <a:bodyPr>
            <a:normAutofit fontScale="90000"/>
          </a:bodyPr>
          <a:lstStyle/>
          <a:p>
            <a:pPr algn="ctr"/>
            <a:r>
              <a:rPr lang="en-US" dirty="0"/>
              <a:t>Covering Urban, Suburban, and Rural Regions.</a:t>
            </a:r>
          </a:p>
        </p:txBody>
      </p:sp>
    </p:spTree>
    <p:extLst>
      <p:ext uri="{BB962C8B-B14F-4D97-AF65-F5344CB8AC3E}">
        <p14:creationId xmlns:p14="http://schemas.microsoft.com/office/powerpoint/2010/main" val="2355164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0" dirty="0"/>
              <a:t>Survey Complexity: Over 9,800 </a:t>
            </a:r>
            <a:br>
              <a:rPr lang="en-US" b="0" dirty="0"/>
            </a:br>
            <a:r>
              <a:rPr lang="en-US" b="0" dirty="0"/>
              <a:t>Q &amp; A Fields</a:t>
            </a:r>
          </a:p>
        </p:txBody>
      </p:sp>
      <p:graphicFrame>
        <p:nvGraphicFramePr>
          <p:cNvPr id="6" name="Chart 5"/>
          <p:cNvGraphicFramePr/>
          <p:nvPr>
            <p:extLst>
              <p:ext uri="{D42A27DB-BD31-4B8C-83A1-F6EECF244321}">
                <p14:modId xmlns:p14="http://schemas.microsoft.com/office/powerpoint/2010/main" val="2792994536"/>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1896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Over 6 Million Data Points</a:t>
            </a:r>
          </a:p>
        </p:txBody>
      </p:sp>
      <p:graphicFrame>
        <p:nvGraphicFramePr>
          <p:cNvPr id="6" name="Chart 5"/>
          <p:cNvGraphicFramePr/>
          <p:nvPr>
            <p:extLst>
              <p:ext uri="{D42A27DB-BD31-4B8C-83A1-F6EECF244321}">
                <p14:modId xmlns:p14="http://schemas.microsoft.com/office/powerpoint/2010/main" val="2161645204"/>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22647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Diversity of Size of Regions: PLHWA</a:t>
            </a:r>
          </a:p>
        </p:txBody>
      </p:sp>
      <p:graphicFrame>
        <p:nvGraphicFramePr>
          <p:cNvPr id="6" name="Chart 5"/>
          <p:cNvGraphicFramePr/>
          <p:nvPr>
            <p:extLst>
              <p:ext uri="{D42A27DB-BD31-4B8C-83A1-F6EECF244321}">
                <p14:modId xmlns:p14="http://schemas.microsoft.com/office/powerpoint/2010/main" val="244959336"/>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4032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338" y="2690668"/>
            <a:ext cx="11015324" cy="880412"/>
          </a:xfrm>
        </p:spPr>
        <p:txBody>
          <a:bodyPr>
            <a:normAutofit/>
          </a:bodyPr>
          <a:lstStyle/>
          <a:p>
            <a:pPr algn="ctr"/>
            <a:r>
              <a:rPr lang="en-US" dirty="0"/>
              <a:t>Over $43,000 in Client Incentives Distributed</a:t>
            </a:r>
          </a:p>
        </p:txBody>
      </p:sp>
    </p:spTree>
    <p:extLst>
      <p:ext uri="{BB962C8B-B14F-4D97-AF65-F5344CB8AC3E}">
        <p14:creationId xmlns:p14="http://schemas.microsoft.com/office/powerpoint/2010/main" val="1655795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338" y="2727991"/>
            <a:ext cx="11015324" cy="880412"/>
          </a:xfrm>
        </p:spPr>
        <p:txBody>
          <a:bodyPr>
            <a:normAutofit/>
          </a:bodyPr>
          <a:lstStyle/>
          <a:p>
            <a:pPr algn="ctr"/>
            <a:r>
              <a:rPr lang="en-US" dirty="0"/>
              <a:t>Over 17,000 Staff Hours Saved!</a:t>
            </a:r>
          </a:p>
        </p:txBody>
      </p:sp>
    </p:spTree>
    <p:extLst>
      <p:ext uri="{BB962C8B-B14F-4D97-AF65-F5344CB8AC3E}">
        <p14:creationId xmlns:p14="http://schemas.microsoft.com/office/powerpoint/2010/main" val="3698624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K:\Enterprise_Engineering\Clients\Paterson\Projects\RyanWhite\presentations\HRSA-Workshops-2010\Workshops\1-P-TAS &amp; MN\Ian Britton-1221_03_20---Minneapolis--Minnesota--USA_web.jpg"/>
          <p:cNvPicPr>
            <a:picLocks noChangeAspect="1" noChangeArrowheads="1"/>
          </p:cNvPicPr>
          <p:nvPr/>
        </p:nvPicPr>
        <p:blipFill>
          <a:blip r:embed="rId2" cstate="print">
            <a:extLst>
              <a:ext uri="{28A0092B-C50C-407E-A947-70E740481C1C}">
                <a14:useLocalDpi xmlns:a14="http://schemas.microsoft.com/office/drawing/2010/main" val="0"/>
              </a:ext>
            </a:extLst>
          </a:blip>
          <a:srcRect l="11218"/>
          <a:stretch>
            <a:fillRect/>
          </a:stretch>
        </p:blipFill>
        <p:spPr bwMode="auto">
          <a:xfrm>
            <a:off x="1524000" y="1"/>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K:\Enterprise_Engineering\Clients\Paterson\Projects\RyanWhite\presentations\HRSA-Workshops-2010\Art\na4-right-si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088" y="5702300"/>
            <a:ext cx="1712912"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K:\Enterprise_Engineering\Clients\Paterson\Projects\RyanWhite\presentations\HRSA-Workshops-2010\Art\na1-right-si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5715000"/>
            <a:ext cx="15382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1600200" y="3505200"/>
            <a:ext cx="3581400" cy="22860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outerShdw blurRad="38100" dist="38100" dir="2700000" algn="tl">
                  <a:srgbClr val="C0C0C0"/>
                </a:outerShdw>
              </a:effectLst>
              <a:uLnTx/>
              <a:uFillTx/>
              <a:latin typeface="Calibri" panose="020F0502020204030204"/>
              <a:ea typeface="+mn-ea"/>
              <a:cs typeface="+mn-cs"/>
            </a:endParaRPr>
          </a:p>
        </p:txBody>
      </p:sp>
      <p:sp>
        <p:nvSpPr>
          <p:cNvPr id="15366" name="TextBox 11"/>
          <p:cNvSpPr txBox="1">
            <a:spLocks noChangeArrowheads="1"/>
          </p:cNvSpPr>
          <p:nvPr/>
        </p:nvSpPr>
        <p:spPr bwMode="auto">
          <a:xfrm>
            <a:off x="1524000" y="1524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Rectangle 2"/>
          <p:cNvSpPr txBox="1">
            <a:spLocks noChangeArrowheads="1"/>
          </p:cNvSpPr>
          <p:nvPr/>
        </p:nvSpPr>
        <p:spPr bwMode="auto">
          <a:xfrm>
            <a:off x="2057400" y="152400"/>
            <a:ext cx="8229600" cy="20574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err="1">
                <a:ln>
                  <a:noFill/>
                </a:ln>
                <a:solidFill>
                  <a:prstClr val="white"/>
                </a:solidFill>
                <a:effectLst>
                  <a:outerShdw blurRad="38100" dist="38100" dir="2700000" algn="tl">
                    <a:srgbClr val="C0C0C0"/>
                  </a:outerShdw>
                </a:effectLst>
                <a:uLnTx/>
                <a:uFillTx/>
                <a:latin typeface="Calibri Light" panose="020F0302020204030204"/>
                <a:ea typeface="+mn-ea"/>
                <a:cs typeface="+mn-cs"/>
              </a:rPr>
              <a:t>Henne</a:t>
            </a:r>
            <a:r>
              <a:rPr kumimoji="0" lang="en-US" sz="2800" b="0" i="1" u="none" strike="noStrike" kern="0" cap="none" spc="0" normalizeH="0" baseline="0" noProof="0" dirty="0">
                <a:ln>
                  <a:noFill/>
                </a:ln>
                <a:solidFill>
                  <a:prstClr val="white"/>
                </a:solidFill>
                <a:effectLst>
                  <a:outerShdw blurRad="38100" dist="38100" dir="2700000" algn="tl">
                    <a:srgbClr val="C0C0C0"/>
                  </a:outerShdw>
                </a:effectLst>
                <a:uLnTx/>
                <a:uFillTx/>
                <a:latin typeface="Calibri Light" panose="020F0302020204030204"/>
                <a:ea typeface="+mn-ea"/>
                <a:cs typeface="+mn-cs"/>
              </a:rPr>
              <a:t>pin County / Minnesota’s Comprehensive Needs Assessment Web-Audio Surveys</a:t>
            </a:r>
            <a:endParaRPr kumimoji="0" lang="en-US" sz="2000" b="0" i="0" u="none" strike="noStrike" kern="0" cap="none" spc="0" normalizeH="0" baseline="0" noProof="0" dirty="0">
              <a:ln>
                <a:noFill/>
              </a:ln>
              <a:solidFill>
                <a:prstClr val="white"/>
              </a:solidFill>
              <a:effectLst>
                <a:outerShdw blurRad="38100" dist="38100" dir="2700000" algn="tl">
                  <a:srgbClr val="C0C0C0"/>
                </a:outerShdw>
              </a:effectLst>
              <a:uLnTx/>
              <a:uFillTx/>
              <a:latin typeface="Calibri Light" panose="020F0302020204030204"/>
              <a:ea typeface="+mn-ea"/>
              <a:cs typeface="+mn-cs"/>
            </a:endParaRPr>
          </a:p>
        </p:txBody>
      </p:sp>
    </p:spTree>
    <p:extLst>
      <p:ext uri="{BB962C8B-B14F-4D97-AF65-F5344CB8AC3E}">
        <p14:creationId xmlns:p14="http://schemas.microsoft.com/office/powerpoint/2010/main" val="3923566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p:txBody>
          <a:bodyPr/>
          <a:lstStyle/>
          <a:p>
            <a:r>
              <a:rPr lang="en-US" sz="3600" dirty="0"/>
              <a:t>Actuating Care in Iowa, Dallas, TX, and Paterson, NJ Using Multilingual, Audio-Assisted, Evidence-Based Needs Assessments</a:t>
            </a:r>
          </a:p>
        </p:txBody>
      </p:sp>
      <p:sp>
        <p:nvSpPr>
          <p:cNvPr id="3" name="Content Placeholder 2">
            <a:extLst>
              <a:ext uri="{FF2B5EF4-FFF2-40B4-BE49-F238E27FC236}">
                <a16:creationId xmlns:a16="http://schemas.microsoft.com/office/drawing/2014/main" id="{42959C6E-5E50-4BEA-BCDC-99D872EED480}"/>
              </a:ext>
            </a:extLst>
          </p:cNvPr>
          <p:cNvSpPr>
            <a:spLocks noGrp="1"/>
          </p:cNvSpPr>
          <p:nvPr>
            <p:ph idx="1"/>
          </p:nvPr>
        </p:nvSpPr>
        <p:spPr/>
        <p:txBody>
          <a:bodyPr/>
          <a:lstStyle/>
          <a:p>
            <a:r>
              <a:rPr lang="en-US" sz="2000" dirty="0"/>
              <a:t>Milagros </a:t>
            </a:r>
            <a:r>
              <a:rPr lang="en-US" sz="2000" dirty="0" err="1"/>
              <a:t>Izquierdo</a:t>
            </a:r>
            <a:r>
              <a:rPr lang="en-US" sz="2000" dirty="0"/>
              <a:t>, Program Director, Paterson-Bergen-Passaic TGA </a:t>
            </a:r>
          </a:p>
          <a:p>
            <a:r>
              <a:rPr lang="en-US" sz="2000" dirty="0"/>
              <a:t>Justin Henry, Health Planner, Ryan White Planning Council Dallas, TX</a:t>
            </a:r>
          </a:p>
          <a:p>
            <a:r>
              <a:rPr lang="en-US" sz="2000" dirty="0"/>
              <a:t>Katie </a:t>
            </a:r>
            <a:r>
              <a:rPr lang="en-US" sz="2000" dirty="0" err="1"/>
              <a:t>Herting</a:t>
            </a:r>
            <a:r>
              <a:rPr lang="en-US" sz="2000" dirty="0"/>
              <a:t>, Ryan White Quality Coordinator, Iowa Department of Public Health </a:t>
            </a:r>
          </a:p>
          <a:p>
            <a:r>
              <a:rPr lang="en-US" sz="2000" dirty="0"/>
              <a:t>Nancy Erickson, Principal, New Solutions Inc.</a:t>
            </a:r>
          </a:p>
          <a:p>
            <a:r>
              <a:rPr lang="en-US" sz="2000" dirty="0"/>
              <a:t>Jesse Thomas, RDE System Support Group, LLC</a:t>
            </a:r>
          </a:p>
          <a:p>
            <a:endParaRPr lang="en-US" sz="2000" dirty="0"/>
          </a:p>
          <a:p>
            <a:endParaRPr lang="en-US" dirty="0"/>
          </a:p>
        </p:txBody>
      </p:sp>
    </p:spTree>
    <p:extLst>
      <p:ext uri="{BB962C8B-B14F-4D97-AF65-F5344CB8AC3E}">
        <p14:creationId xmlns:p14="http://schemas.microsoft.com/office/powerpoint/2010/main" val="13468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b="0" dirty="0"/>
              <a:t>Double the Response Rate</a:t>
            </a:r>
            <a:br>
              <a:rPr lang="en-US" b="0" dirty="0"/>
            </a:br>
            <a:endParaRPr lang="en-US" b="0" dirty="0"/>
          </a:p>
        </p:txBody>
      </p:sp>
      <p:sp>
        <p:nvSpPr>
          <p:cNvPr id="2" name="Text Placeholder 1">
            <a:extLst>
              <a:ext uri="{FF2B5EF4-FFF2-40B4-BE49-F238E27FC236}">
                <a16:creationId xmlns:a16="http://schemas.microsoft.com/office/drawing/2014/main" id="{E96FA723-715C-4E26-8A90-84945C1A60A7}"/>
              </a:ext>
            </a:extLst>
          </p:cNvPr>
          <p:cNvSpPr>
            <a:spLocks noGrp="1"/>
          </p:cNvSpPr>
          <p:nvPr>
            <p:ph type="body" idx="1"/>
          </p:nvPr>
        </p:nvSpPr>
        <p:spPr/>
        <p:txBody>
          <a:bodyPr/>
          <a:lstStyle/>
          <a:p>
            <a:endParaRPr lang="en-US"/>
          </a:p>
        </p:txBody>
      </p:sp>
      <p:graphicFrame>
        <p:nvGraphicFramePr>
          <p:cNvPr id="8" name="Chart 7"/>
          <p:cNvGraphicFramePr/>
          <p:nvPr>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60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7" dur="500"/>
                                        <p:tgtEl>
                                          <p:spTgt spid="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fade">
                                      <p:cBhvr>
                                        <p:cTn id="12" dur="500"/>
                                        <p:tgtEl>
                                          <p:spTgt spid="8">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fade">
                                      <p:cBhvr>
                                        <p:cTn id="17" dur="500"/>
                                        <p:tgtEl>
                                          <p:spTgt spid="8">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fade">
                                      <p:cBhvr>
                                        <p:cTn id="22" dur="500"/>
                                        <p:tgtEl>
                                          <p:spTgt spid="8">
                                            <p:graphicEl>
                                              <a:chart seriesIdx="-4" categoryIdx="2" bldStep="category"/>
                                            </p:graphicEl>
                                          </p:spTgt>
                                        </p:tgtEl>
                                      </p:cBhvr>
                                    </p:animEffect>
                                  </p:childTnLst>
                                </p:cTn>
                              </p:par>
                            </p:childTnLst>
                          </p:cTn>
                        </p:par>
                        <p:par>
                          <p:cTn id="23" fill="hold">
                            <p:stCondLst>
                              <p:cond delay="500"/>
                            </p:stCondLst>
                            <p:childTnLst>
                              <p:par>
                                <p:cTn id="24" presetID="9" presetClass="entr" presetSubtype="0" fill="hold" grpId="0" nodeType="afterEffect">
                                  <p:stCondLst>
                                    <p:cond delay="100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8" grpId="0">
        <p:bldSub>
          <a:bldChart bld="category"/>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107" y="2315371"/>
            <a:ext cx="8261493" cy="880412"/>
          </a:xfrm>
        </p:spPr>
        <p:txBody>
          <a:bodyPr>
            <a:normAutofit fontScale="90000"/>
          </a:bodyPr>
          <a:lstStyle/>
          <a:p>
            <a:pPr algn="ctr"/>
            <a:r>
              <a:rPr lang="en-US" dirty="0"/>
              <a:t>Innovative Use of Inexpensive Netbooks</a:t>
            </a:r>
          </a:p>
        </p:txBody>
      </p:sp>
    </p:spTree>
    <p:extLst>
      <p:ext uri="{BB962C8B-B14F-4D97-AF65-F5344CB8AC3E}">
        <p14:creationId xmlns:p14="http://schemas.microsoft.com/office/powerpoint/2010/main" val="171803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2400" dirty="0"/>
              <a:t>Before </a:t>
            </a:r>
            <a:br>
              <a:rPr lang="en-US" sz="2400" dirty="0"/>
            </a:br>
            <a:r>
              <a:rPr lang="en-US" sz="2400" dirty="0"/>
              <a:t>Netbooks and </a:t>
            </a:r>
            <a:r>
              <a:rPr lang="en-US" sz="2400" dirty="0" err="1"/>
              <a:t>eCOMPAS</a:t>
            </a:r>
            <a:r>
              <a:rPr lang="en-US" sz="2400" dirty="0"/>
              <a:t> </a:t>
            </a:r>
          </a:p>
        </p:txBody>
      </p:sp>
      <p:sp>
        <p:nvSpPr>
          <p:cNvPr id="75779" name="Rectangle 3"/>
          <p:cNvSpPr>
            <a:spLocks noGrp="1" noChangeArrowheads="1"/>
          </p:cNvSpPr>
          <p:nvPr>
            <p:ph type="body" idx="1"/>
          </p:nvPr>
        </p:nvSpPr>
        <p:spPr/>
        <p:txBody>
          <a:bodyPr/>
          <a:lstStyle/>
          <a:p>
            <a:pPr>
              <a:buFont typeface="Arial" charset="0"/>
              <a:buNone/>
              <a:defRPr/>
            </a:pPr>
            <a:endParaRPr lang="en-US" sz="1050" dirty="0">
              <a:solidFill>
                <a:schemeClr val="bg1"/>
              </a:solidFill>
            </a:endParaRPr>
          </a:p>
          <a:p>
            <a:pPr>
              <a:buFontTx/>
              <a:buNone/>
              <a:defRPr/>
            </a:pPr>
            <a:endParaRPr lang="en-US" sz="2000" b="1" dirty="0">
              <a:solidFill>
                <a:schemeClr val="bg1"/>
              </a:solidFill>
            </a:endParaRPr>
          </a:p>
        </p:txBody>
      </p:sp>
      <p:pic>
        <p:nvPicPr>
          <p:cNvPr id="36868" name="Picture 2" descr="K:\Enterprise_Engineering\Clients\Paterson\Projects\RyanWhite\presentations\HRSA-Workshops-2010\Art\NA-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864" y="1371600"/>
            <a:ext cx="20399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descr="K:\Enterprise_Engineering\Clients\Paterson\Projects\RyanWhite\presentations\HRSA-Workshops-2010\Art\NA-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864" y="2057400"/>
            <a:ext cx="20399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 descr="K:\Enterprise_Engineering\Clients\Paterson\Projects\RyanWhite\presentations\HRSA-Workshops-2010\Art\NA-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864" y="2743200"/>
            <a:ext cx="20399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descr="K:\Enterprise_Engineering\Clients\Paterson\Projects\RyanWhite\presentations\HRSA-Workshops-2010\Art\NA-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864" y="3429000"/>
            <a:ext cx="20399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6934200" y="228600"/>
            <a:ext cx="2819400" cy="1143000"/>
          </a:xfrm>
          <a:prstGeom prst="rect">
            <a:avLst/>
          </a:prstGeom>
          <a:noFill/>
          <a:ln w="9525">
            <a:noFill/>
            <a:miter lim="800000"/>
            <a:headEnd/>
            <a:tailEnd/>
          </a:ln>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95895"/>
                </a:solidFill>
                <a:effectLst/>
                <a:uLnTx/>
                <a:uFillTx/>
                <a:latin typeface="Calibri Light" panose="020F0302020204030204"/>
                <a:ea typeface="+mn-ea"/>
                <a:cs typeface="+mn-cs"/>
              </a:rPr>
              <a:t>After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95895"/>
                </a:solidFill>
                <a:effectLst/>
                <a:uLnTx/>
                <a:uFillTx/>
                <a:latin typeface="Calibri Light" panose="020F0302020204030204"/>
                <a:ea typeface="+mn-ea"/>
                <a:cs typeface="+mn-cs"/>
              </a:rPr>
              <a:t>Netbooks</a:t>
            </a:r>
            <a:r>
              <a:rPr kumimoji="0" lang="en-US" sz="2400" b="0" i="0" u="none" strike="noStrike" kern="0" cap="none" spc="0" normalizeH="0" baseline="0" noProof="0" dirty="0">
                <a:ln>
                  <a:noFill/>
                </a:ln>
                <a:solidFill>
                  <a:srgbClr val="095895"/>
                </a:solidFill>
                <a:effectLst/>
                <a:uLnTx/>
                <a:uFillTx/>
                <a:latin typeface="Calibri Light" panose="020F0302020204030204"/>
                <a:ea typeface="+mn-ea"/>
                <a:cs typeface="+mn-cs"/>
              </a:rPr>
              <a:t> and eCOMPAS </a:t>
            </a:r>
          </a:p>
        </p:txBody>
      </p:sp>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4814" y="1757364"/>
            <a:ext cx="109378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4814" y="3128964"/>
            <a:ext cx="109378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5" name="Rectangle 15"/>
          <p:cNvSpPr>
            <a:spLocks noChangeArrowheads="1"/>
          </p:cNvSpPr>
          <p:nvPr/>
        </p:nvSpPr>
        <p:spPr bwMode="auto">
          <a:xfrm>
            <a:off x="2057400" y="4854576"/>
            <a:ext cx="2895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5895"/>
                </a:solidFill>
                <a:effectLst/>
                <a:uLnTx/>
                <a:uFillTx/>
                <a:latin typeface="Calibri" panose="020F0502020204030204"/>
                <a:ea typeface="+mn-ea"/>
                <a:cs typeface="+mn-cs"/>
              </a:rPr>
              <a:t>2003: Survey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5895"/>
                </a:solidFill>
                <a:effectLst/>
                <a:uLnTx/>
                <a:uFillTx/>
                <a:latin typeface="Calibri" panose="020F0502020204030204"/>
                <a:ea typeface="+mn-ea"/>
                <a:cs typeface="+mn-cs"/>
              </a:rPr>
              <a:t>6 interviewers to conduct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5895"/>
                </a:solidFill>
                <a:effectLst/>
                <a:uLnTx/>
                <a:uFillTx/>
                <a:latin typeface="Calibri" panose="020F0502020204030204"/>
                <a:ea typeface="+mn-ea"/>
                <a:cs typeface="+mn-cs"/>
              </a:rPr>
              <a:t>face-to-face interviews</a:t>
            </a:r>
          </a:p>
        </p:txBody>
      </p:sp>
      <p:sp>
        <p:nvSpPr>
          <p:cNvPr id="19" name="Rectangle 18"/>
          <p:cNvSpPr>
            <a:spLocks noChangeArrowheads="1"/>
          </p:cNvSpPr>
          <p:nvPr/>
        </p:nvSpPr>
        <p:spPr bwMode="auto">
          <a:xfrm>
            <a:off x="6705600" y="3970079"/>
            <a:ext cx="4038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2010: Majority of respondents (69%) did so from a private/public computer.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The remaining 31%  participated in a session led by one of six volunteer consumer ambassadors</a:t>
            </a:r>
          </a:p>
        </p:txBody>
      </p:sp>
      <p:pic>
        <p:nvPicPr>
          <p:cNvPr id="1028" name="Picture 4" descr="K:\Enterprise_Engineering\Clients\Paterson\Projects\RyanWhite\presentations\HRSA-Workshops-2010\Art\na1-right-s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2438401"/>
            <a:ext cx="21478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918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type="body" idx="1"/>
          </p:nvPr>
        </p:nvSpPr>
        <p:spPr/>
        <p:txBody>
          <a:bodyPr/>
          <a:lstStyle/>
          <a:p>
            <a:pPr>
              <a:buFont typeface="Arial" charset="0"/>
              <a:buNone/>
              <a:defRPr/>
            </a:pPr>
            <a:endParaRPr lang="en-US" sz="1050" dirty="0">
              <a:solidFill>
                <a:schemeClr val="bg1"/>
              </a:solidFill>
            </a:endParaRPr>
          </a:p>
          <a:p>
            <a:pPr>
              <a:buFontTx/>
              <a:buNone/>
              <a:defRPr/>
            </a:pPr>
            <a:endParaRPr lang="en-US" sz="2000" b="1" dirty="0">
              <a:solidFill>
                <a:schemeClr val="bg1"/>
              </a:solidFill>
            </a:endParaRPr>
          </a:p>
        </p:txBody>
      </p:sp>
      <p:pic>
        <p:nvPicPr>
          <p:cNvPr id="3789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0525" y="1752600"/>
            <a:ext cx="109378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0525" y="3124200"/>
            <a:ext cx="1093788"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K:\Enterprise_Engineering\Clients\Paterson\Projects\RyanWhite\presentations\HRSA-Workshops-2010\Art\na1-right-si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5314" y="2433638"/>
            <a:ext cx="2147887"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981200" y="1371600"/>
            <a:ext cx="4343400" cy="4953000"/>
          </a:xfrm>
          <a:prstGeom prst="rect">
            <a:avLst/>
          </a:prstGeom>
          <a:noFill/>
          <a:ln w="9525">
            <a:noFill/>
            <a:miter lim="800000"/>
            <a:headEnd/>
            <a:tailEnd/>
          </a:ln>
        </p:spPr>
        <p:txBody>
          <a:bodyPr/>
          <a:lstStyle/>
          <a:p>
            <a:pPr marL="342900" marR="0" lvl="0" indent="-342900" algn="l"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0" cap="none" spc="0" normalizeH="0" baseline="0" noProof="0" dirty="0">
                <a:ln>
                  <a:noFill/>
                </a:ln>
                <a:solidFill>
                  <a:srgbClr val="095895"/>
                </a:solidFill>
                <a:effectLst/>
                <a:uLnTx/>
                <a:uFillTx/>
                <a:latin typeface="Calibri" panose="020F0502020204030204"/>
                <a:ea typeface="+mn-ea"/>
                <a:cs typeface="+mn-cs"/>
              </a:rPr>
              <a:t>Unanticipated Benefit:</a:t>
            </a:r>
          </a:p>
          <a:p>
            <a:pPr marL="342900" marR="0" lvl="0" indent="-342900" algn="l" defTabSz="914400" rtl="0" eaLnBrk="0" fontAlgn="auto" latinLnBrk="0" hangingPunct="0">
              <a:lnSpc>
                <a:spcPct val="100000"/>
              </a:lnSpc>
              <a:spcBef>
                <a:spcPct val="20000"/>
              </a:spcBef>
              <a:spcAft>
                <a:spcPts val="0"/>
              </a:spcAft>
              <a:buClrTx/>
              <a:buSzTx/>
              <a:buFontTx/>
              <a:buNone/>
              <a:tabLst/>
              <a:defRPr/>
            </a:pPr>
            <a:endParaRPr kumimoji="0" lang="en-US" sz="2800" b="1" i="0" u="none" strike="noStrike" kern="0" cap="none" spc="0" normalizeH="0" baseline="0" noProof="0" dirty="0">
              <a:ln>
                <a:noFill/>
              </a:ln>
              <a:solidFill>
                <a:srgbClr val="095895"/>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000" b="0" i="0" u="none" strike="noStrike" kern="0" cap="none" spc="0" normalizeH="0" baseline="0" noProof="0" dirty="0">
                <a:ln>
                  <a:noFill/>
                </a:ln>
                <a:solidFill>
                  <a:srgbClr val="095895"/>
                </a:solidFill>
                <a:effectLst/>
                <a:uLnTx/>
                <a:uFillTx/>
                <a:latin typeface="Calibri" panose="020F0502020204030204"/>
                <a:ea typeface="+mn-ea"/>
                <a:cs typeface="+mn-cs"/>
              </a:rPr>
              <a:t>Needed to do translation only once on the web.</a:t>
            </a:r>
          </a:p>
          <a:p>
            <a:pPr marL="342900" marR="0" lvl="0" indent="-342900" algn="l" defTabSz="914400" rtl="0" eaLnBrk="0" fontAlgn="auto" latinLnBrk="0" hangingPunct="0">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095895"/>
              </a:solidFill>
              <a:effectLst/>
              <a:uLnTx/>
              <a:uFillTx/>
              <a:latin typeface="Calibri" panose="020F0502020204030204"/>
              <a:ea typeface="+mn-ea"/>
              <a:cs typeface="+mn-cs"/>
            </a:endParaRPr>
          </a:p>
          <a:p>
            <a:pPr marL="0" marR="0" lvl="0" indent="0" algn="l" defTabSz="914400" rtl="0" eaLnBrk="0" fontAlgn="auto" latinLnBrk="0" hangingPunct="0">
              <a:lnSpc>
                <a:spcPct val="100000"/>
              </a:lnSpc>
              <a:spcBef>
                <a:spcPct val="20000"/>
              </a:spcBef>
              <a:spcAft>
                <a:spcPts val="0"/>
              </a:spcAft>
              <a:buClrTx/>
              <a:buSzTx/>
              <a:buFontTx/>
              <a:buNone/>
              <a:tabLst/>
              <a:defRPr/>
            </a:pPr>
            <a:r>
              <a:rPr kumimoji="0" lang="en-US" sz="2000" b="0" i="0" u="none" strike="noStrike" kern="0" cap="none" spc="0" normalizeH="0" baseline="0" noProof="0" dirty="0">
                <a:ln>
                  <a:noFill/>
                </a:ln>
                <a:solidFill>
                  <a:srgbClr val="095895"/>
                </a:solidFill>
                <a:effectLst/>
                <a:uLnTx/>
                <a:uFillTx/>
                <a:latin typeface="Calibri" panose="020F0502020204030204"/>
                <a:ea typeface="+mn-ea"/>
                <a:cs typeface="+mn-cs"/>
              </a:rPr>
              <a:t>Instead of needing a translator for each consumer who needed it.</a:t>
            </a:r>
          </a:p>
        </p:txBody>
      </p:sp>
    </p:spTree>
    <p:extLst>
      <p:ext uri="{BB962C8B-B14F-4D97-AF65-F5344CB8AC3E}">
        <p14:creationId xmlns:p14="http://schemas.microsoft.com/office/powerpoint/2010/main" val="2319551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How are Interpreters Seen by Clients?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8052" y="914400"/>
            <a:ext cx="6705600" cy="5029200"/>
          </a:xfrm>
          <a:prstGeom prst="rect">
            <a:avLst/>
          </a:prstGeom>
        </p:spPr>
      </p:pic>
    </p:spTree>
    <p:extLst>
      <p:ext uri="{BB962C8B-B14F-4D97-AF65-F5344CB8AC3E}">
        <p14:creationId xmlns:p14="http://schemas.microsoft.com/office/powerpoint/2010/main" val="727988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Quarter the Time Per Response</a:t>
            </a:r>
          </a:p>
        </p:txBody>
      </p:sp>
      <p:sp>
        <p:nvSpPr>
          <p:cNvPr id="3" name="Text Placeholder 2">
            <a:extLst>
              <a:ext uri="{FF2B5EF4-FFF2-40B4-BE49-F238E27FC236}">
                <a16:creationId xmlns:a16="http://schemas.microsoft.com/office/drawing/2014/main" id="{9589314B-3432-4406-8FCF-6091F5D1BB5C}"/>
              </a:ext>
            </a:extLst>
          </p:cNvPr>
          <p:cNvSpPr>
            <a:spLocks noGrp="1"/>
          </p:cNvSpPr>
          <p:nvPr>
            <p:ph type="body" idx="1"/>
          </p:nvPr>
        </p:nvSpPr>
        <p:spPr/>
        <p:txBody>
          <a:bodyPr/>
          <a:lstStyle/>
          <a:p>
            <a:endParaRPr lang="en-US"/>
          </a:p>
        </p:txBody>
      </p:sp>
      <p:graphicFrame>
        <p:nvGraphicFramePr>
          <p:cNvPr id="6" name="Chart 5"/>
          <p:cNvGraphicFramePr/>
          <p:nvPr>
            <p:extLst/>
          </p:nvPr>
        </p:nvGraphicFramePr>
        <p:xfrm>
          <a:off x="2000106" y="1397000"/>
          <a:ext cx="826149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8484085" y="1392553"/>
            <a:ext cx="2507225" cy="369332"/>
          </a:xfrm>
          <a:prstGeom prst="rect">
            <a:avLst/>
          </a:prstGeom>
          <a:solidFill>
            <a:schemeClr val="bg2">
              <a:lumMod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 Survey Size Increase </a:t>
            </a:r>
          </a:p>
        </p:txBody>
      </p:sp>
      <p:sp>
        <p:nvSpPr>
          <p:cNvPr id="7" name="TextBox 6"/>
          <p:cNvSpPr txBox="1"/>
          <p:nvPr/>
        </p:nvSpPr>
        <p:spPr>
          <a:xfrm>
            <a:off x="8484083" y="3103611"/>
            <a:ext cx="1586460" cy="646331"/>
          </a:xfrm>
          <a:prstGeom prst="rect">
            <a:avLst/>
          </a:prstGeom>
          <a:solidFill>
            <a:schemeClr val="bg2">
              <a:lumMod val="9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72%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Time Decrease</a:t>
            </a:r>
          </a:p>
        </p:txBody>
      </p:sp>
    </p:spTree>
    <p:extLst>
      <p:ext uri="{BB962C8B-B14F-4D97-AF65-F5344CB8AC3E}">
        <p14:creationId xmlns:p14="http://schemas.microsoft.com/office/powerpoint/2010/main" val="400863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2" dur="500"/>
                                        <p:tgtEl>
                                          <p:spTgt spid="6">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17" dur="500"/>
                                        <p:tgtEl>
                                          <p:spTgt spid="6">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22" dur="500"/>
                                        <p:tgtEl>
                                          <p:spTgt spid="6">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category"/>
        </p:bldSub>
      </p:bldGraphic>
      <p:bldP spid="4"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Case Study: African-Born Population</a:t>
            </a:r>
          </a:p>
        </p:txBody>
      </p:sp>
      <p:sp>
        <p:nvSpPr>
          <p:cNvPr id="3" name="Text Placeholder 2">
            <a:extLst>
              <a:ext uri="{FF2B5EF4-FFF2-40B4-BE49-F238E27FC236}">
                <a16:creationId xmlns:a16="http://schemas.microsoft.com/office/drawing/2014/main" id="{AE6328D8-D021-4630-BB8D-7F015F342961}"/>
              </a:ext>
            </a:extLst>
          </p:cNvPr>
          <p:cNvSpPr>
            <a:spLocks noGrp="1"/>
          </p:cNvSpPr>
          <p:nvPr>
            <p:ph type="body" idx="1"/>
          </p:nvPr>
        </p:nvSpPr>
        <p:spPr/>
        <p:txBody>
          <a:bodyPr/>
          <a:lstStyle/>
          <a:p>
            <a:endParaRPr lang="en-US"/>
          </a:p>
        </p:txBody>
      </p:sp>
      <p:graphicFrame>
        <p:nvGraphicFramePr>
          <p:cNvPr id="6" name="Chart 5"/>
          <p:cNvGraphicFramePr/>
          <p:nvPr>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699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2" dur="500"/>
                                        <p:tgtEl>
                                          <p:spTgt spid="6">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17" dur="500"/>
                                        <p:tgtEl>
                                          <p:spTgt spid="6">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22" dur="500"/>
                                        <p:tgtEl>
                                          <p:spTgt spid="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MHSPC Cost Savings Analysis</a:t>
            </a:r>
          </a:p>
        </p:txBody>
      </p:sp>
      <p:graphicFrame>
        <p:nvGraphicFramePr>
          <p:cNvPr id="6" name="Chart 5"/>
          <p:cNvGraphicFramePr/>
          <p:nvPr>
            <p:extLst/>
          </p:nvPr>
        </p:nvGraphicFramePr>
        <p:xfrm>
          <a:off x="3082852" y="1614633"/>
          <a:ext cx="6096000" cy="36449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p:nvPr/>
        </p:nvSpPr>
        <p:spPr>
          <a:xfrm>
            <a:off x="6489700" y="2343150"/>
            <a:ext cx="2590800" cy="990600"/>
          </a:xfrm>
          <a:prstGeom prst="rect">
            <a:avLst/>
          </a:prstGeom>
          <a:solidFill>
            <a:schemeClr val="tx1">
              <a:lumMod val="65000"/>
              <a:lumOff val="35000"/>
            </a:schemeClr>
          </a:solidFill>
        </p:spPr>
        <p:txBody>
          <a:bodyPr tIns="91440" bIns="9144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&gt; 64% Cost Savings 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Web (e2Community)</a:t>
            </a:r>
          </a:p>
        </p:txBody>
      </p:sp>
    </p:spTree>
    <p:extLst>
      <p:ext uri="{BB962C8B-B14F-4D97-AF65-F5344CB8AC3E}">
        <p14:creationId xmlns:p14="http://schemas.microsoft.com/office/powerpoint/2010/main" val="29397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33400"/>
            <a:ext cx="9144000" cy="6578600"/>
          </a:xfrm>
          <a:prstGeom prst="rect">
            <a:avLst/>
          </a:prstGeom>
        </p:spPr>
      </p:pic>
      <p:sp>
        <p:nvSpPr>
          <p:cNvPr id="6" name="Title 1"/>
          <p:cNvSpPr>
            <a:spLocks noGrp="1"/>
          </p:cNvSpPr>
          <p:nvPr>
            <p:ph type="ctrTitle"/>
          </p:nvPr>
        </p:nvSpPr>
        <p:spPr>
          <a:xfrm>
            <a:off x="2209800" y="180975"/>
            <a:ext cx="7772400" cy="1470025"/>
          </a:xfrm>
        </p:spPr>
        <p:txBody>
          <a:bodyPr>
            <a:noAutofit/>
          </a:bodyPr>
          <a:lstStyle/>
          <a:p>
            <a:pPr algn="ctr">
              <a:defRPr/>
            </a:pPr>
            <a:r>
              <a:rPr lang="en-US" sz="3600" dirty="0">
                <a:solidFill>
                  <a:schemeClr val="tx1">
                    <a:lumMod val="95000"/>
                    <a:lumOff val="5000"/>
                  </a:schemeClr>
                </a:solidFill>
                <a:effectLst>
                  <a:outerShdw blurRad="38100" dist="38100" dir="2700000" algn="tl">
                    <a:srgbClr val="C0C0C0"/>
                  </a:outerShdw>
                </a:effectLst>
              </a:rPr>
              <a:t>New York City</a:t>
            </a:r>
            <a:endParaRPr lang="en-US" sz="3600" dirty="0">
              <a:solidFill>
                <a:schemeClr val="tx1">
                  <a:lumMod val="95000"/>
                  <a:lumOff val="5000"/>
                </a:schemeClr>
              </a:solidFill>
            </a:endParaRPr>
          </a:p>
        </p:txBody>
      </p:sp>
    </p:spTree>
    <p:extLst>
      <p:ext uri="{BB962C8B-B14F-4D97-AF65-F5344CB8AC3E}">
        <p14:creationId xmlns:p14="http://schemas.microsoft.com/office/powerpoint/2010/main" val="3049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107" y="-63481"/>
            <a:ext cx="8261493" cy="880412"/>
          </a:xfrm>
        </p:spPr>
        <p:txBody>
          <a:bodyPr>
            <a:noAutofit/>
          </a:bodyPr>
          <a:lstStyle/>
          <a:p>
            <a:r>
              <a:rPr lang="en-US" sz="3200" b="0" dirty="0"/>
              <a:t>Case Study: NYC Client Satisfaction &amp; IRB Surveys</a:t>
            </a:r>
          </a:p>
        </p:txBody>
      </p:sp>
      <p:sp>
        <p:nvSpPr>
          <p:cNvPr id="3" name="Text Placeholder 2"/>
          <p:cNvSpPr>
            <a:spLocks noGrp="1"/>
          </p:cNvSpPr>
          <p:nvPr>
            <p:ph type="body" idx="1"/>
          </p:nvPr>
        </p:nvSpPr>
        <p:spPr>
          <a:xfrm>
            <a:off x="2000107" y="538712"/>
            <a:ext cx="8526003" cy="5248681"/>
          </a:xfrm>
        </p:spPr>
        <p:txBody>
          <a:bodyPr>
            <a:normAutofit fontScale="92500" lnSpcReduction="20000"/>
          </a:bodyPr>
          <a:lstStyle/>
          <a:p>
            <a:pPr marL="342900" indent="-342900">
              <a:buFont typeface="Arial" panose="020B0604020202020204" pitchFamily="34" charset="0"/>
              <a:buChar char="•"/>
            </a:pPr>
            <a:r>
              <a:rPr lang="en-US" b="1" dirty="0"/>
              <a:t>Better Consumer Experience: </a:t>
            </a:r>
            <a:r>
              <a:rPr lang="en-US" dirty="0"/>
              <a:t>“We have found, anecdotally, that </a:t>
            </a:r>
            <a:r>
              <a:rPr lang="en-US" dirty="0">
                <a:solidFill>
                  <a:srgbClr val="0070C0"/>
                </a:solidFill>
              </a:rPr>
              <a:t>many clients enjoy the experience</a:t>
            </a:r>
            <a:r>
              <a:rPr lang="en-US" dirty="0"/>
              <a:t> of taking the survey as well as the ability to provide feedback on different aspects of the Care Coordination program. </a:t>
            </a:r>
            <a:r>
              <a:rPr lang="en-US" dirty="0">
                <a:solidFill>
                  <a:srgbClr val="0070C0"/>
                </a:solidFill>
              </a:rPr>
              <a:t>Clients have reported that the survey platform is easy to use</a:t>
            </a:r>
            <a:r>
              <a:rPr lang="en-US" dirty="0"/>
              <a:t>, with many clients having taken it on smartphones, tablets, and computers.”</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Proactive TA: </a:t>
            </a:r>
            <a:r>
              <a:rPr lang="en-US" dirty="0"/>
              <a:t>“Because of the way survey IDs were set up, even for anonymous surveys, we could figure out which service category and agency a person was being surveyed about.  This allowed us to look at the types of responses received by service category and agency and to use that information to provide technical assistance to agencies regarding particular problem areas, and to identify particular facilitators and barriers to receiving services by agency and service category.”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dirty="0"/>
              <a:t>Real-time Analysis: </a:t>
            </a:r>
            <a:r>
              <a:rPr lang="en-US" dirty="0"/>
              <a:t>“Electronic extract of survey data made real-time analysis of survey data possible and could be used to regularly track survey’s progress and any survey issues.”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51598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800" dirty="0">
                <a:solidFill>
                  <a:srgbClr val="095895"/>
                </a:solidFill>
              </a:rPr>
              <a:t>Disclosures</a:t>
            </a:r>
            <a:endParaRPr lang="en-US" dirty="0">
              <a:solidFill>
                <a:srgbClr val="095895"/>
              </a:solidFill>
            </a:endParaRPr>
          </a:p>
        </p:txBody>
      </p:sp>
      <p:sp>
        <p:nvSpPr>
          <p:cNvPr id="3" name="Content Placeholder 2"/>
          <p:cNvSpPr>
            <a:spLocks noGrp="1"/>
          </p:cNvSpPr>
          <p:nvPr>
            <p:ph idx="1"/>
          </p:nvPr>
        </p:nvSpPr>
        <p:spPr>
          <a:xfrm>
            <a:off x="1981200" y="1233082"/>
            <a:ext cx="8229600" cy="4525963"/>
          </a:xfrm>
        </p:spPr>
        <p:txBody>
          <a:bodyPr>
            <a:noAutofit/>
          </a:bodyPr>
          <a:lstStyle/>
          <a:p>
            <a:r>
              <a:rPr lang="en-US" dirty="0"/>
              <a:t>Paterson-Bergen-Passaic TGA, Dallas, TX Ryan White Planning Council and Iowa Department of Public Health have no financial interest to disclose.</a:t>
            </a:r>
          </a:p>
          <a:p>
            <a:r>
              <a:rPr lang="en-US" dirty="0"/>
              <a:t>Jesse Thomas works as Project Director for RDE System Support Group, LLC. </a:t>
            </a:r>
          </a:p>
          <a:p>
            <a:r>
              <a:rPr lang="en-US" dirty="0"/>
              <a:t>Nancy Erickson is principal of New Solutions Inc.</a:t>
            </a:r>
          </a:p>
          <a:p>
            <a:pPr marL="0" indent="0">
              <a:buNone/>
            </a:pPr>
            <a:r>
              <a:rPr lang="en-US" dirty="0"/>
              <a:t>This continuing education activity is managed and accredited by Professional Education Services Group in cooperation with HSRA and LRG. PESG, HSRA, LRG and all accrediting organization do not support or endorse any product or service mentioned in this activity. </a:t>
            </a:r>
          </a:p>
          <a:p>
            <a:pPr marL="0" indent="0">
              <a:buNone/>
            </a:pPr>
            <a:r>
              <a:rPr lang="en-US" dirty="0"/>
              <a:t>PESG, HRSA, and LRG staff has no financial interest to disclose.</a:t>
            </a:r>
          </a:p>
        </p:txBody>
      </p:sp>
    </p:spTree>
    <p:extLst>
      <p:ext uri="{BB962C8B-B14F-4D97-AF65-F5344CB8AC3E}">
        <p14:creationId xmlns:p14="http://schemas.microsoft.com/office/powerpoint/2010/main" val="88173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More qualitative data with web (e2)</a:t>
            </a:r>
          </a:p>
        </p:txBody>
      </p:sp>
      <p:sp>
        <p:nvSpPr>
          <p:cNvPr id="4" name="Text Placeholder 3">
            <a:extLst>
              <a:ext uri="{FF2B5EF4-FFF2-40B4-BE49-F238E27FC236}">
                <a16:creationId xmlns:a16="http://schemas.microsoft.com/office/drawing/2014/main" id="{474188D0-17EA-4EB7-8131-A348DA19EFD4}"/>
              </a:ext>
            </a:extLst>
          </p:cNvPr>
          <p:cNvSpPr>
            <a:spLocks noGrp="1"/>
          </p:cNvSpPr>
          <p:nvPr>
            <p:ph type="body" idx="1"/>
          </p:nvPr>
        </p:nvSpPr>
        <p:spPr/>
        <p:txBody>
          <a:bodyPr/>
          <a:lstStyle/>
          <a:p>
            <a:endParaRPr lang="en-US"/>
          </a:p>
        </p:txBody>
      </p:sp>
      <p:graphicFrame>
        <p:nvGraphicFramePr>
          <p:cNvPr id="6" name="Chart 5"/>
          <p:cNvGraphicFramePr/>
          <p:nvPr>
            <p:extLst/>
          </p:nvPr>
        </p:nvGraphicFramePr>
        <p:xfrm>
          <a:off x="2000106" y="1397000"/>
          <a:ext cx="826149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080000" y="2413001"/>
            <a:ext cx="2209800" cy="646331"/>
          </a:xfrm>
          <a:prstGeom prst="rect">
            <a:avLst/>
          </a:prstGeom>
          <a:solidFill>
            <a:schemeClr val="bg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22% improvement over paper surveys.</a:t>
            </a:r>
          </a:p>
        </p:txBody>
      </p:sp>
    </p:spTree>
    <p:extLst>
      <p:ext uri="{BB962C8B-B14F-4D97-AF65-F5344CB8AC3E}">
        <p14:creationId xmlns:p14="http://schemas.microsoft.com/office/powerpoint/2010/main" val="12935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9144000" cy="6079787"/>
          </a:xfrm>
          <a:prstGeom prst="rect">
            <a:avLst/>
          </a:prstGeom>
        </p:spPr>
      </p:pic>
      <p:sp>
        <p:nvSpPr>
          <p:cNvPr id="2" name="Title 1"/>
          <p:cNvSpPr>
            <a:spLocks noGrp="1"/>
          </p:cNvSpPr>
          <p:nvPr>
            <p:ph type="ctrTitle"/>
          </p:nvPr>
        </p:nvSpPr>
        <p:spPr>
          <a:xfrm>
            <a:off x="2209800" y="180975"/>
            <a:ext cx="7772400" cy="1470025"/>
          </a:xfrm>
        </p:spPr>
        <p:txBody>
          <a:bodyPr>
            <a:noAutofit/>
          </a:bodyPr>
          <a:lstStyle/>
          <a:p>
            <a:pPr algn="ctr">
              <a:defRPr/>
            </a:pPr>
            <a:r>
              <a:rPr lang="en-US" sz="3600" dirty="0">
                <a:solidFill>
                  <a:schemeClr val="tx1">
                    <a:lumMod val="95000"/>
                    <a:lumOff val="5000"/>
                  </a:schemeClr>
                </a:solidFill>
                <a:effectLst>
                  <a:outerShdw blurRad="38100" dist="38100" dir="2700000" algn="tl">
                    <a:srgbClr val="C0C0C0"/>
                  </a:outerShdw>
                </a:effectLst>
              </a:rPr>
              <a:t>Region 6, North Carolina</a:t>
            </a:r>
            <a:endParaRPr lang="en-US" sz="3600" dirty="0">
              <a:solidFill>
                <a:schemeClr val="tx1">
                  <a:lumMod val="95000"/>
                  <a:lumOff val="5000"/>
                </a:schemeClr>
              </a:solidFill>
            </a:endParaRPr>
          </a:p>
        </p:txBody>
      </p:sp>
    </p:spTree>
    <p:extLst>
      <p:ext uri="{BB962C8B-B14F-4D97-AF65-F5344CB8AC3E}">
        <p14:creationId xmlns:p14="http://schemas.microsoft.com/office/powerpoint/2010/main" val="1880676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Wake County Results</a:t>
            </a:r>
          </a:p>
        </p:txBody>
      </p:sp>
      <p:sp>
        <p:nvSpPr>
          <p:cNvPr id="3" name="Text Placeholder 2">
            <a:extLst>
              <a:ext uri="{FF2B5EF4-FFF2-40B4-BE49-F238E27FC236}">
                <a16:creationId xmlns:a16="http://schemas.microsoft.com/office/drawing/2014/main" id="{ECCAA9CF-BD66-4DDA-BB45-0CF01F78AC29}"/>
              </a:ext>
            </a:extLst>
          </p:cNvPr>
          <p:cNvSpPr>
            <a:spLocks noGrp="1"/>
          </p:cNvSpPr>
          <p:nvPr>
            <p:ph type="body" idx="1"/>
          </p:nvPr>
        </p:nvSpPr>
        <p:spPr/>
        <p:txBody>
          <a:bodyPr/>
          <a:lstStyle/>
          <a:p>
            <a:endParaRPr lang="en-US"/>
          </a:p>
        </p:txBody>
      </p:sp>
      <p:graphicFrame>
        <p:nvGraphicFramePr>
          <p:cNvPr id="11" name="Chart 10"/>
          <p:cNvGraphicFramePr/>
          <p:nvPr>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614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ake-county-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2250" y="419100"/>
            <a:ext cx="6667500" cy="4953000"/>
          </a:xfrm>
          <a:prstGeom prst="rect">
            <a:avLst/>
          </a:prstGeom>
        </p:spPr>
      </p:pic>
    </p:spTree>
    <p:extLst>
      <p:ext uri="{BB962C8B-B14F-4D97-AF65-F5344CB8AC3E}">
        <p14:creationId xmlns:p14="http://schemas.microsoft.com/office/powerpoint/2010/main" val="2942333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800" dirty="0">
                <a:solidFill>
                  <a:srgbClr val="095895"/>
                </a:solidFill>
              </a:rPr>
              <a:t>Summary of Three Regions In-Depth Today</a:t>
            </a:r>
          </a:p>
        </p:txBody>
      </p:sp>
      <p:sp>
        <p:nvSpPr>
          <p:cNvPr id="2" name="Content Placeholder 1"/>
          <p:cNvSpPr>
            <a:spLocks noGrp="1"/>
          </p:cNvSpPr>
          <p:nvPr>
            <p:ph idx="1"/>
          </p:nvPr>
        </p:nvSpPr>
        <p:spPr>
          <a:xfrm>
            <a:off x="609600" y="1166018"/>
            <a:ext cx="10972800" cy="4525963"/>
          </a:xfrm>
        </p:spPr>
        <p:txBody>
          <a:bodyPr>
            <a:normAutofit fontScale="92500" lnSpcReduction="10000"/>
          </a:bodyPr>
          <a:lstStyle/>
          <a:p>
            <a:r>
              <a:rPr lang="en-US" sz="2400" dirty="0"/>
              <a:t>Number of consumers surveyed:	</a:t>
            </a:r>
            <a:r>
              <a:rPr lang="en-US" dirty="0"/>
              <a:t>	2,131</a:t>
            </a:r>
          </a:p>
          <a:p>
            <a:endParaRPr lang="en-US" sz="2400" dirty="0"/>
          </a:p>
          <a:p>
            <a:r>
              <a:rPr lang="en-US" sz="2400" dirty="0"/>
              <a:t>Languages used:				English, Spanish</a:t>
            </a:r>
          </a:p>
          <a:p>
            <a:endParaRPr lang="en-US" sz="2400" dirty="0"/>
          </a:p>
          <a:p>
            <a:r>
              <a:rPr lang="en-US" sz="2400" dirty="0"/>
              <a:t>Number of municipalities covered:		</a:t>
            </a:r>
            <a:r>
              <a:rPr lang="en-US" dirty="0"/>
              <a:t>1,079</a:t>
            </a:r>
          </a:p>
          <a:p>
            <a:endParaRPr lang="en-US" sz="2400" dirty="0"/>
          </a:p>
          <a:p>
            <a:r>
              <a:rPr lang="en-US" sz="2400" dirty="0"/>
              <a:t>Number of Q&amp;A fields in real-time:		</a:t>
            </a:r>
            <a:r>
              <a:rPr lang="en-US" dirty="0"/>
              <a:t>4,169</a:t>
            </a:r>
          </a:p>
          <a:p>
            <a:endParaRPr lang="en-US" sz="2400" dirty="0"/>
          </a:p>
          <a:p>
            <a:r>
              <a:rPr lang="en-US" sz="2400" dirty="0"/>
              <a:t>Number of staff hours saved:			</a:t>
            </a:r>
            <a:r>
              <a:rPr lang="en-US" dirty="0"/>
              <a:t>1,910</a:t>
            </a:r>
          </a:p>
          <a:p>
            <a:endParaRPr lang="en-US" sz="2400" dirty="0"/>
          </a:p>
          <a:p>
            <a:r>
              <a:rPr lang="en-US" dirty="0"/>
              <a:t>Grants written using needs assessment data: 	3</a:t>
            </a:r>
            <a:endParaRPr lang="en-US" sz="2400" dirty="0"/>
          </a:p>
          <a:p>
            <a:endParaRPr lang="en-US" dirty="0"/>
          </a:p>
        </p:txBody>
      </p:sp>
    </p:spTree>
    <p:extLst>
      <p:ext uri="{BB962C8B-B14F-4D97-AF65-F5344CB8AC3E}">
        <p14:creationId xmlns:p14="http://schemas.microsoft.com/office/powerpoint/2010/main" val="1222118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BF968-0B13-4C1C-8A44-B237D3106E61}"/>
              </a:ext>
            </a:extLst>
          </p:cNvPr>
          <p:cNvSpPr>
            <a:spLocks noGrp="1"/>
          </p:cNvSpPr>
          <p:nvPr>
            <p:ph type="title"/>
          </p:nvPr>
        </p:nvSpPr>
        <p:spPr>
          <a:xfrm>
            <a:off x="609600" y="274638"/>
            <a:ext cx="10972800" cy="733068"/>
          </a:xfrm>
        </p:spPr>
        <p:txBody>
          <a:bodyPr>
            <a:normAutofit fontScale="90000"/>
          </a:bodyPr>
          <a:lstStyle/>
          <a:p>
            <a:pPr algn="ctr"/>
            <a:r>
              <a:rPr lang="en-US" dirty="0"/>
              <a:t>Journey to Paterson, NJ</a:t>
            </a:r>
          </a:p>
        </p:txBody>
      </p:sp>
      <p:pic>
        <p:nvPicPr>
          <p:cNvPr id="4" name="convention_to_paterson" descr="Transition from convention center to Paterson, NJ." title="Google Earth Video">
            <a:hlinkClick r:id="" action="ppaction://media"/>
            <a:extLst>
              <a:ext uri="{FF2B5EF4-FFF2-40B4-BE49-F238E27FC236}">
                <a16:creationId xmlns:a16="http://schemas.microsoft.com/office/drawing/2014/main" id="{1387B456-DD0C-436A-B8A7-90469E2C1D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0098" y="1136294"/>
            <a:ext cx="8151844" cy="4585412"/>
          </a:xfrm>
          <a:prstGeom prst="rect">
            <a:avLst/>
          </a:prstGeom>
        </p:spPr>
      </p:pic>
    </p:spTree>
    <p:extLst>
      <p:ext uri="{BB962C8B-B14F-4D97-AF65-F5344CB8AC3E}">
        <p14:creationId xmlns:p14="http://schemas.microsoft.com/office/powerpoint/2010/main" val="15933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D37EC2D2-03A9-4ECD-9825-43A2A098FE3F}"/>
              </a:ext>
            </a:extLst>
          </p:cNvPr>
          <p:cNvSpPr>
            <a:spLocks noGrp="1" noChangeArrowheads="1"/>
          </p:cNvSpPr>
          <p:nvPr>
            <p:ph type="title" idx="4294967295"/>
          </p:nvPr>
        </p:nvSpPr>
        <p:spPr>
          <a:xfrm>
            <a:off x="1524000" y="1676400"/>
            <a:ext cx="9144000" cy="1371600"/>
          </a:xfrm>
          <a:solidFill>
            <a:schemeClr val="tx1">
              <a:alpha val="61960"/>
            </a:schemeClr>
          </a:solidFill>
        </p:spPr>
        <p:txBody>
          <a:bodyPr/>
          <a:lstStyle/>
          <a:p>
            <a:r>
              <a:rPr lang="en-US" altLang="en-US" sz="3600" dirty="0">
                <a:solidFill>
                  <a:srgbClr val="FFFF00"/>
                </a:solidFill>
              </a:rPr>
              <a:t>Bergen-Passaic TGA:</a:t>
            </a:r>
            <a:br>
              <a:rPr lang="en-US" altLang="en-US" sz="1400" dirty="0"/>
            </a:br>
            <a:br>
              <a:rPr lang="en-US" altLang="en-US" sz="1400" dirty="0">
                <a:solidFill>
                  <a:schemeClr val="bg1">
                    <a:lumMod val="85000"/>
                  </a:schemeClr>
                </a:solidFill>
              </a:rPr>
            </a:br>
            <a:r>
              <a:rPr lang="en-US" altLang="en-US" sz="3600" dirty="0">
                <a:solidFill>
                  <a:schemeClr val="bg1">
                    <a:lumMod val="95000"/>
                  </a:schemeClr>
                </a:solidFill>
              </a:rPr>
              <a:t>Pioneer in Web Tools for Health Planning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7266"/>
                                        </p:tgtEl>
                                        <p:attrNameLst>
                                          <p:attrName>style.visibility</p:attrName>
                                        </p:attrNameLst>
                                      </p:cBhvr>
                                      <p:to>
                                        <p:strVal val="visible"/>
                                      </p:to>
                                    </p:set>
                                    <p:animEffect transition="in" filter="fade">
                                      <p:cBhvr>
                                        <p:cTn id="7" dur="2000"/>
                                        <p:tgtEl>
                                          <p:spTgt spid="267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Introduction</a:t>
            </a:r>
          </a:p>
        </p:txBody>
      </p:sp>
      <p:sp>
        <p:nvSpPr>
          <p:cNvPr id="3" name="Text Placeholder 2"/>
          <p:cNvSpPr>
            <a:spLocks noGrp="1"/>
          </p:cNvSpPr>
          <p:nvPr>
            <p:ph type="body" idx="1"/>
          </p:nvPr>
        </p:nvSpPr>
        <p:spPr/>
        <p:txBody>
          <a:bodyPr/>
          <a:lstStyle/>
          <a:p>
            <a:r>
              <a:rPr lang="en-US" dirty="0"/>
              <a:t>Milagros </a:t>
            </a:r>
            <a:r>
              <a:rPr lang="en-US" dirty="0" err="1"/>
              <a:t>Izquierdo</a:t>
            </a:r>
            <a:r>
              <a:rPr lang="en-US" dirty="0"/>
              <a:t>, Program Director, Paterson-Bergen-Passaic TGA </a:t>
            </a:r>
          </a:p>
          <a:p>
            <a:endParaRPr lang="en-US" dirty="0"/>
          </a:p>
          <a:p>
            <a:r>
              <a:rPr lang="en-US" dirty="0"/>
              <a:t>Jesse Thomas, Project Director, RDE Systems</a:t>
            </a:r>
          </a:p>
          <a:p>
            <a:endParaRPr lang="en-US" dirty="0"/>
          </a:p>
        </p:txBody>
      </p:sp>
    </p:spTree>
    <p:extLst>
      <p:ext uri="{BB962C8B-B14F-4D97-AF65-F5344CB8AC3E}">
        <p14:creationId xmlns:p14="http://schemas.microsoft.com/office/powerpoint/2010/main" val="2255101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A Long Partnership	</a:t>
            </a:r>
          </a:p>
        </p:txBody>
      </p:sp>
      <p:sp>
        <p:nvSpPr>
          <p:cNvPr id="3" name="Text Placeholder 2"/>
          <p:cNvSpPr>
            <a:spLocks noGrp="1"/>
          </p:cNvSpPr>
          <p:nvPr>
            <p:ph type="body" idx="1"/>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Partnered with RDE in needs assessment &amp; client satisfaction surveying cycles since 2005.</a:t>
            </a:r>
          </a:p>
          <a:p>
            <a:endParaRPr lang="en-US" dirty="0"/>
          </a:p>
          <a:p>
            <a:endParaRPr lang="en-US" dirty="0"/>
          </a:p>
          <a:p>
            <a:pPr marL="342900" indent="-342900">
              <a:buFont typeface="Arial" panose="020B0604020202020204" pitchFamily="34" charset="0"/>
              <a:buChar char="•"/>
            </a:pPr>
            <a:r>
              <a:rPr lang="en-US" dirty="0"/>
              <a:t>Impact of digital surveying vs paper-based processes immediate.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Story of Consumer Accessibility and the Voices Committee</a:t>
            </a:r>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052490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An example of a paper survey with a grid question/answer framework and complicated skip-logic instructions." title="The Old W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76201"/>
            <a:ext cx="8915400" cy="669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p:cNvSpPr txBox="1">
            <a:spLocks noChangeArrowheads="1"/>
          </p:cNvSpPr>
          <p:nvPr/>
        </p:nvSpPr>
        <p:spPr bwMode="auto">
          <a:xfrm rot="-1394910">
            <a:off x="2087563" y="849521"/>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u="sng" dirty="0">
                <a:solidFill>
                  <a:srgbClr val="FF0000"/>
                </a:solidFill>
              </a:rPr>
              <a:t>The Old Way</a:t>
            </a:r>
          </a:p>
        </p:txBody>
      </p:sp>
    </p:spTree>
    <p:extLst>
      <p:ext uri="{BB962C8B-B14F-4D97-AF65-F5344CB8AC3E}">
        <p14:creationId xmlns:p14="http://schemas.microsoft.com/office/powerpoint/2010/main" val="324319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E0D613-1600-4F7B-9F1B-D116CC226020}"/>
              </a:ext>
            </a:extLst>
          </p:cNvPr>
          <p:cNvSpPr>
            <a:spLocks noGrp="1"/>
          </p:cNvSpPr>
          <p:nvPr>
            <p:ph type="title"/>
          </p:nvPr>
        </p:nvSpPr>
        <p:spPr/>
        <p:txBody>
          <a:bodyPr>
            <a:normAutofit fontScale="90000"/>
          </a:bodyPr>
          <a:lstStyle/>
          <a:p>
            <a:r>
              <a:rPr lang="en-US" dirty="0"/>
              <a:t>Introductions</a:t>
            </a:r>
          </a:p>
        </p:txBody>
      </p:sp>
      <p:sp>
        <p:nvSpPr>
          <p:cNvPr id="6" name="Content Placeholder 5">
            <a:extLst>
              <a:ext uri="{FF2B5EF4-FFF2-40B4-BE49-F238E27FC236}">
                <a16:creationId xmlns:a16="http://schemas.microsoft.com/office/drawing/2014/main" id="{E9F1729D-48E2-409F-BE56-A81D91696ECF}"/>
              </a:ext>
            </a:extLst>
          </p:cNvPr>
          <p:cNvSpPr>
            <a:spLocks noGrp="1"/>
          </p:cNvSpPr>
          <p:nvPr>
            <p:ph sz="half" idx="10"/>
          </p:nvPr>
        </p:nvSpPr>
        <p:spPr/>
        <p:txBody>
          <a:bodyPr/>
          <a:lstStyle/>
          <a:p>
            <a:r>
              <a:rPr lang="en-US" dirty="0"/>
              <a:t>Jesse Thomas, Project Director, RDE Systems</a:t>
            </a:r>
          </a:p>
          <a:p>
            <a:endParaRPr lang="en-US" dirty="0"/>
          </a:p>
          <a:p>
            <a:pPr marL="342900" indent="-342900">
              <a:buFont typeface="Arial" panose="020B0604020202020204" pitchFamily="34" charset="0"/>
              <a:buChar char="•"/>
            </a:pPr>
            <a:r>
              <a:rPr lang="en-US" dirty="0"/>
              <a:t>Serving public health for over 20 years, HIV/AIDS programs 14+ years (HRSA, CDC, HUD, NIH)</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RDE Systems: First team to build custom web-based consumer needs assessment surveys for PLWH.</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Technical Manager for over 18 HRSA Special Projects of National Significance</a:t>
            </a:r>
          </a:p>
          <a:p>
            <a:endParaRPr lang="en-US" dirty="0"/>
          </a:p>
        </p:txBody>
      </p:sp>
    </p:spTree>
    <p:extLst>
      <p:ext uri="{BB962C8B-B14F-4D97-AF65-F5344CB8AC3E}">
        <p14:creationId xmlns:p14="http://schemas.microsoft.com/office/powerpoint/2010/main" val="357103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title="Next question in sequ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1" y="1571626"/>
            <a:ext cx="3686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title="Question on electronic instrument."/>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a:xfrm>
            <a:off x="1524000" y="152401"/>
            <a:ext cx="3581400" cy="1300163"/>
          </a:xfrm>
          <a:prstGeom prst="rect">
            <a:avLst/>
          </a:prstGeom>
        </p:spPr>
      </p:pic>
      <p:pic>
        <p:nvPicPr>
          <p:cNvPr id="5120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152401"/>
            <a:ext cx="36576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AutoShape 12"/>
          <p:cNvSpPr>
            <a:spLocks noChangeArrowheads="1"/>
          </p:cNvSpPr>
          <p:nvPr/>
        </p:nvSpPr>
        <p:spPr bwMode="auto">
          <a:xfrm>
            <a:off x="7696200" y="838200"/>
            <a:ext cx="2133600" cy="838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r>
              <a:rPr lang="en-US" dirty="0">
                <a:solidFill>
                  <a:srgbClr val="000000"/>
                </a:solidFill>
              </a:rPr>
              <a:t>Next</a:t>
            </a:r>
          </a:p>
          <a:p>
            <a:pPr algn="ctr"/>
            <a:r>
              <a:rPr lang="en-US" dirty="0">
                <a:solidFill>
                  <a:srgbClr val="000000"/>
                </a:solidFill>
              </a:rPr>
              <a:t>Question</a:t>
            </a:r>
          </a:p>
        </p:txBody>
      </p:sp>
      <p:sp>
        <p:nvSpPr>
          <p:cNvPr id="51206" name="AutoShape 16" title="Answer question normally."/>
          <p:cNvSpPr>
            <a:spLocks noChangeArrowheads="1"/>
          </p:cNvSpPr>
          <p:nvPr/>
        </p:nvSpPr>
        <p:spPr bwMode="auto">
          <a:xfrm>
            <a:off x="4953000" y="533400"/>
            <a:ext cx="1905000" cy="152400"/>
          </a:xfrm>
          <a:prstGeom prst="rightArrow">
            <a:avLst>
              <a:gd name="adj1" fmla="val 50000"/>
              <a:gd name="adj2" fmla="val 312500"/>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pic>
        <p:nvPicPr>
          <p:cNvPr id="51207" name="Picture 18" title="Question only available via skip logi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3506788"/>
            <a:ext cx="39624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AutoShape 19" title="Activate skip logic"/>
          <p:cNvSpPr>
            <a:spLocks noChangeArrowheads="1"/>
          </p:cNvSpPr>
          <p:nvPr/>
        </p:nvSpPr>
        <p:spPr bwMode="auto">
          <a:xfrm rot="-3477762">
            <a:off x="4313238" y="-165100"/>
            <a:ext cx="228600" cy="5105400"/>
          </a:xfrm>
          <a:prstGeom prst="downArrow">
            <a:avLst>
              <a:gd name="adj1" fmla="val 41667"/>
              <a:gd name="adj2" fmla="val 20792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51209" name="AutoShape 22"/>
          <p:cNvSpPr>
            <a:spLocks noChangeArrowheads="1"/>
          </p:cNvSpPr>
          <p:nvPr/>
        </p:nvSpPr>
        <p:spPr bwMode="auto">
          <a:xfrm>
            <a:off x="7786914" y="2592387"/>
            <a:ext cx="19812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r>
              <a:rPr lang="en-US" dirty="0">
                <a:solidFill>
                  <a:srgbClr val="000000"/>
                </a:solidFill>
              </a:rPr>
              <a:t>Next</a:t>
            </a:r>
          </a:p>
          <a:p>
            <a:pPr algn="ctr"/>
            <a:r>
              <a:rPr lang="en-US" dirty="0">
                <a:solidFill>
                  <a:srgbClr val="000000"/>
                </a:solidFill>
              </a:rPr>
              <a:t>Question</a:t>
            </a:r>
          </a:p>
        </p:txBody>
      </p:sp>
      <p:sp>
        <p:nvSpPr>
          <p:cNvPr id="51210" name="Text Box 26"/>
          <p:cNvSpPr txBox="1">
            <a:spLocks noChangeArrowheads="1"/>
          </p:cNvSpPr>
          <p:nvPr/>
        </p:nvSpPr>
        <p:spPr bwMode="auto">
          <a:xfrm>
            <a:off x="2202973" y="2894013"/>
            <a:ext cx="24384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u="sng" dirty="0">
                <a:solidFill>
                  <a:schemeClr val="tx1">
                    <a:lumMod val="95000"/>
                    <a:lumOff val="5000"/>
                  </a:schemeClr>
                </a:solidFill>
                <a:latin typeface="+mn-lt"/>
              </a:rPr>
              <a:t>The New Way</a:t>
            </a:r>
            <a:br>
              <a:rPr lang="en-US" sz="2800" dirty="0">
                <a:solidFill>
                  <a:schemeClr val="tx1">
                    <a:lumMod val="95000"/>
                    <a:lumOff val="5000"/>
                  </a:schemeClr>
                </a:solidFill>
                <a:latin typeface="+mn-lt"/>
              </a:rPr>
            </a:br>
            <a:r>
              <a:rPr lang="en-US" sz="2800" dirty="0">
                <a:solidFill>
                  <a:schemeClr val="tx1">
                    <a:lumMod val="95000"/>
                    <a:lumOff val="5000"/>
                  </a:schemeClr>
                </a:solidFill>
                <a:latin typeface="+mn-lt"/>
              </a:rPr>
              <a:t>The System does all the work behind the scenes.</a:t>
            </a:r>
            <a:endParaRPr lang="en-US" sz="2800" u="sng" dirty="0">
              <a:solidFill>
                <a:schemeClr val="tx1">
                  <a:lumMod val="95000"/>
                  <a:lumOff val="5000"/>
                </a:schemeClr>
              </a:solidFill>
              <a:latin typeface="+mn-lt"/>
            </a:endParaRPr>
          </a:p>
        </p:txBody>
      </p:sp>
    </p:spTree>
    <p:extLst>
      <p:ext uri="{BB962C8B-B14F-4D97-AF65-F5344CB8AC3E}">
        <p14:creationId xmlns:p14="http://schemas.microsoft.com/office/powerpoint/2010/main" val="24030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2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6" grpId="0" animBg="1"/>
      <p:bldP spid="51208" grpId="0" animBg="1"/>
      <p:bldP spid="51209" grpId="0" animBg="1"/>
      <p:bldP spid="512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3104-F132-45DA-8651-0F81153E85A6}"/>
              </a:ext>
            </a:extLst>
          </p:cNvPr>
          <p:cNvSpPr>
            <a:spLocks noGrp="1"/>
          </p:cNvSpPr>
          <p:nvPr>
            <p:ph type="title"/>
          </p:nvPr>
        </p:nvSpPr>
        <p:spPr/>
        <p:txBody>
          <a:bodyPr>
            <a:normAutofit/>
          </a:bodyPr>
          <a:lstStyle/>
          <a:p>
            <a:r>
              <a:rPr lang="en-US" b="0" dirty="0"/>
              <a:t>A Long Partnership – Immediate Impact</a:t>
            </a:r>
            <a:endParaRPr lang="en-US" dirty="0"/>
          </a:p>
        </p:txBody>
      </p:sp>
      <p:graphicFrame>
        <p:nvGraphicFramePr>
          <p:cNvPr id="4" name="Object 2" descr="A chart showing 1511 client observations in year 2004 and 13145 in year 2005 for client satisfaction surveys." title="Client Satisfaction Observations">
            <a:extLst>
              <a:ext uri="{FF2B5EF4-FFF2-40B4-BE49-F238E27FC236}">
                <a16:creationId xmlns:a16="http://schemas.microsoft.com/office/drawing/2014/main" id="{55944644-023A-4890-88E0-F423379B76E2}"/>
              </a:ext>
            </a:extLst>
          </p:cNvPr>
          <p:cNvGraphicFramePr>
            <a:graphicFrameLocks noChangeAspect="1"/>
          </p:cNvGraphicFramePr>
          <p:nvPr>
            <p:extLst>
              <p:ext uri="{D42A27DB-BD31-4B8C-83A1-F6EECF244321}">
                <p14:modId xmlns:p14="http://schemas.microsoft.com/office/powerpoint/2010/main" val="507041875"/>
              </p:ext>
            </p:extLst>
          </p:nvPr>
        </p:nvGraphicFramePr>
        <p:xfrm>
          <a:off x="2628900" y="958509"/>
          <a:ext cx="6934200" cy="4121150"/>
        </p:xfrm>
        <a:graphic>
          <a:graphicData uri="http://schemas.openxmlformats.org/presentationml/2006/ole">
            <mc:AlternateContent xmlns:mc="http://schemas.openxmlformats.org/markup-compatibility/2006">
              <mc:Choice xmlns:v="urn:schemas-microsoft-com:vml" Requires="v">
                <p:oleObj spid="_x0000_s1289" name="Chart" r:id="rId4" imgW="6458029" imgH="3838813" progId="Excel.Sheet.8">
                  <p:embed/>
                </p:oleObj>
              </mc:Choice>
              <mc:Fallback>
                <p:oleObj name="Chart" r:id="rId4" imgW="6458029" imgH="3838813" progId="Excel.Sheet.8">
                  <p:embed/>
                  <p:pic>
                    <p:nvPicPr>
                      <p:cNvPr id="245762" name="Object 2">
                        <a:extLst>
                          <a:ext uri="{FF2B5EF4-FFF2-40B4-BE49-F238E27FC236}">
                            <a16:creationId xmlns:a16="http://schemas.microsoft.com/office/drawing/2014/main" id="{E3FF62BE-E2BF-4B81-B281-9D921EC7C7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958509"/>
                        <a:ext cx="6934200" cy="412115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Text Box 14">
            <a:extLst>
              <a:ext uri="{FF2B5EF4-FFF2-40B4-BE49-F238E27FC236}">
                <a16:creationId xmlns:a16="http://schemas.microsoft.com/office/drawing/2014/main" id="{C1EFEFE3-5680-49AE-957A-34EB0959CEC3}"/>
              </a:ext>
            </a:extLst>
          </p:cNvPr>
          <p:cNvSpPr txBox="1">
            <a:spLocks noChangeArrowheads="1"/>
          </p:cNvSpPr>
          <p:nvPr/>
        </p:nvSpPr>
        <p:spPr bwMode="auto">
          <a:xfrm>
            <a:off x="2819400" y="5005983"/>
            <a:ext cx="6553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dirty="0"/>
              <a:t>We were expecting response rates to drop in moving from paper-based to web-based surveys. Instead going web-based produced a surprising increase in response rates for a primarily urban, disadvantaged population, making internet access barriers a myth.</a:t>
            </a:r>
          </a:p>
        </p:txBody>
      </p:sp>
    </p:spTree>
    <p:extLst>
      <p:ext uri="{BB962C8B-B14F-4D97-AF65-F5344CB8AC3E}">
        <p14:creationId xmlns:p14="http://schemas.microsoft.com/office/powerpoint/2010/main" val="10476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D429ED2-17E3-4816-AF47-FB4530FD91D1}"/>
              </a:ext>
            </a:extLst>
          </p:cNvPr>
          <p:cNvSpPr>
            <a:spLocks noGrp="1" noChangeArrowheads="1"/>
          </p:cNvSpPr>
          <p:nvPr>
            <p:ph type="title" idx="4294967295"/>
          </p:nvPr>
        </p:nvSpPr>
        <p:spPr>
          <a:xfrm>
            <a:off x="2133600" y="116378"/>
            <a:ext cx="8229600" cy="1143000"/>
          </a:xfrm>
        </p:spPr>
        <p:txBody>
          <a:bodyPr>
            <a:normAutofit fontScale="90000"/>
          </a:bodyPr>
          <a:lstStyle/>
          <a:p>
            <a:pPr eaLnBrk="1" hangingPunct="1"/>
            <a:r>
              <a:rPr lang="en-US" altLang="en-US" dirty="0">
                <a:solidFill>
                  <a:srgbClr val="000099"/>
                </a:solidFill>
                <a:latin typeface="Garamond" panose="02020404030301010803" pitchFamily="18" charset="0"/>
              </a:rPr>
              <a:t>2005 Consumer Access Points</a:t>
            </a:r>
            <a:endParaRPr lang="en-US" altLang="en-US" sz="6000" dirty="0">
              <a:solidFill>
                <a:srgbClr val="000099"/>
              </a:solidFill>
              <a:latin typeface="Garamond" panose="02020404030301010803" pitchFamily="18" charset="0"/>
            </a:endParaRPr>
          </a:p>
        </p:txBody>
      </p:sp>
      <p:sp>
        <p:nvSpPr>
          <p:cNvPr id="29699" name="Rectangle 3">
            <a:extLst>
              <a:ext uri="{FF2B5EF4-FFF2-40B4-BE49-F238E27FC236}">
                <a16:creationId xmlns:a16="http://schemas.microsoft.com/office/drawing/2014/main" id="{2957E00C-4E5A-45CC-9D98-90BBEB67D52A}"/>
              </a:ext>
            </a:extLst>
          </p:cNvPr>
          <p:cNvSpPr>
            <a:spLocks noGrp="1" noChangeArrowheads="1"/>
          </p:cNvSpPr>
          <p:nvPr>
            <p:ph type="body" sz="half" idx="4294967295"/>
          </p:nvPr>
        </p:nvSpPr>
        <p:spPr>
          <a:xfrm>
            <a:off x="2794000" y="1097453"/>
            <a:ext cx="7874000" cy="4267200"/>
          </a:xfrm>
          <a:noFill/>
        </p:spPr>
        <p:txBody>
          <a:bodyPr>
            <a:normAutofit/>
          </a:bodyPr>
          <a:lstStyle/>
          <a:p>
            <a:pPr marL="533400" indent="-533400">
              <a:lnSpc>
                <a:spcPct val="80000"/>
              </a:lnSpc>
            </a:pPr>
            <a:endParaRPr lang="en-US" altLang="en-US" sz="1800" dirty="0"/>
          </a:p>
        </p:txBody>
      </p:sp>
      <p:pic>
        <p:nvPicPr>
          <p:cNvPr id="156676" name="Picture 4" descr="!P2080005">
            <a:extLst>
              <a:ext uri="{FF2B5EF4-FFF2-40B4-BE49-F238E27FC236}">
                <a16:creationId xmlns:a16="http://schemas.microsoft.com/office/drawing/2014/main" id="{4F0FFFFD-D318-4AD5-870B-571D33253B97}"/>
              </a:ext>
            </a:extLst>
          </p:cNvPr>
          <p:cNvPicPr>
            <a:picLocks noGrp="1" noChangeAspect="1" noChangeArrowheads="1"/>
          </p:cNvPicPr>
          <p:nvPr>
            <p:ph sz="half" idx="4294967295"/>
          </p:nvPr>
        </p:nvPicPr>
        <p:blipFill>
          <a:blip r:embed="rId2"/>
          <a:srcRect/>
          <a:stretch>
            <a:fillRect/>
          </a:stretch>
        </p:blipFill>
        <p:spPr>
          <a:xfrm>
            <a:off x="3476625" y="1793096"/>
            <a:ext cx="3244850" cy="3535362"/>
          </a:xfrm>
          <a:effectLst>
            <a:outerShdw dist="107763" dir="2700000" algn="ctr" rotWithShape="0">
              <a:srgbClr val="808080">
                <a:alpha val="50000"/>
              </a:srgbClr>
            </a:outerShdw>
          </a:effectLst>
        </p:spPr>
      </p:pic>
      <p:sp>
        <p:nvSpPr>
          <p:cNvPr id="29701" name="Text Box 6">
            <a:extLst>
              <a:ext uri="{FF2B5EF4-FFF2-40B4-BE49-F238E27FC236}">
                <a16:creationId xmlns:a16="http://schemas.microsoft.com/office/drawing/2014/main" id="{D18A29F9-B679-4DC0-9355-837931A52EFB}"/>
              </a:ext>
            </a:extLst>
          </p:cNvPr>
          <p:cNvSpPr txBox="1">
            <a:spLocks noChangeArrowheads="1"/>
          </p:cNvSpPr>
          <p:nvPr/>
        </p:nvSpPr>
        <p:spPr bwMode="auto">
          <a:xfrm>
            <a:off x="3586941" y="4961746"/>
            <a:ext cx="190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dirty="0">
                <a:solidFill>
                  <a:schemeClr val="bg1">
                    <a:lumMod val="75000"/>
                  </a:schemeClr>
                </a:solidFill>
              </a:rPr>
              <a:t>St. Paul’s CDC</a:t>
            </a:r>
          </a:p>
        </p:txBody>
      </p:sp>
      <p:pic>
        <p:nvPicPr>
          <p:cNvPr id="156693" name="Picture 21">
            <a:extLst>
              <a:ext uri="{FF2B5EF4-FFF2-40B4-BE49-F238E27FC236}">
                <a16:creationId xmlns:a16="http://schemas.microsoft.com/office/drawing/2014/main" id="{EF5930E8-06C7-4FC4-98B6-6DC847AABB50}"/>
              </a:ext>
            </a:extLst>
          </p:cNvPr>
          <p:cNvPicPr>
            <a:picLocks noChangeAspect="1" noChangeArrowheads="1"/>
          </p:cNvPicPr>
          <p:nvPr/>
        </p:nvPicPr>
        <p:blipFill>
          <a:blip r:embed="rId3"/>
          <a:srcRect l="28937" t="14531" r="29074" b="10219"/>
          <a:stretch>
            <a:fillRect/>
          </a:stretch>
        </p:blipFill>
        <p:spPr bwMode="auto">
          <a:xfrm>
            <a:off x="7239001" y="1823258"/>
            <a:ext cx="2619375" cy="3505200"/>
          </a:xfrm>
          <a:prstGeom prst="rect">
            <a:avLst/>
          </a:prstGeom>
          <a:noFill/>
          <a:ln w="9525">
            <a:solidFill>
              <a:srgbClr val="000000"/>
            </a:solidFill>
            <a:miter lim="800000"/>
            <a:headEnd/>
            <a:tailEnd/>
          </a:ln>
          <a:effectLst>
            <a:outerShdw dist="107763" dir="2700000" algn="ctr" rotWithShape="0">
              <a:srgbClr val="80808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C9C7A53-70AE-4CCC-A595-3E99713DDCEA}"/>
              </a:ext>
            </a:extLst>
          </p:cNvPr>
          <p:cNvSpPr>
            <a:spLocks noGrp="1" noChangeArrowheads="1"/>
          </p:cNvSpPr>
          <p:nvPr>
            <p:ph type="title"/>
          </p:nvPr>
        </p:nvSpPr>
        <p:spPr>
          <a:xfrm>
            <a:off x="1981200" y="2771"/>
            <a:ext cx="8229600" cy="1143000"/>
          </a:xfrm>
        </p:spPr>
        <p:txBody>
          <a:bodyPr/>
          <a:lstStyle/>
          <a:p>
            <a:pPr eaLnBrk="1" hangingPunct="1"/>
            <a:r>
              <a:rPr lang="en-US" altLang="en-US" dirty="0"/>
              <a:t>Planning Council Interface</a:t>
            </a:r>
          </a:p>
        </p:txBody>
      </p:sp>
      <p:pic>
        <p:nvPicPr>
          <p:cNvPr id="226309" name="Picture 5">
            <a:extLst>
              <a:ext uri="{FF2B5EF4-FFF2-40B4-BE49-F238E27FC236}">
                <a16:creationId xmlns:a16="http://schemas.microsoft.com/office/drawing/2014/main" id="{1AD61FD0-A073-4AF2-BA4A-C84C4CE696F2}"/>
              </a:ext>
            </a:extLst>
          </p:cNvPr>
          <p:cNvPicPr>
            <a:picLocks noChangeAspect="1" noChangeArrowheads="1"/>
          </p:cNvPicPr>
          <p:nvPr/>
        </p:nvPicPr>
        <p:blipFill>
          <a:blip r:embed="rId2"/>
          <a:srcRect/>
          <a:stretch>
            <a:fillRect/>
          </a:stretch>
        </p:blipFill>
        <p:spPr bwMode="auto">
          <a:xfrm>
            <a:off x="2667000" y="917172"/>
            <a:ext cx="6858000" cy="4983163"/>
          </a:xfrm>
          <a:prstGeom prst="rect">
            <a:avLst/>
          </a:prstGeom>
          <a:noFill/>
          <a:ln w="9525">
            <a:noFill/>
            <a:miter lim="800000"/>
            <a:headEnd/>
            <a:tailEnd/>
          </a:ln>
          <a:effectLst>
            <a:outerShdw dist="107763" dir="2700000" algn="ctr" rotWithShape="0">
              <a:schemeClr val="bg2">
                <a:alpha val="50000"/>
              </a:scheme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3D6537E-4C06-41FA-8415-BDCB1B6EAC45}"/>
              </a:ext>
            </a:extLst>
          </p:cNvPr>
          <p:cNvSpPr>
            <a:spLocks noGrp="1" noChangeArrowheads="1"/>
          </p:cNvSpPr>
          <p:nvPr>
            <p:ph type="title"/>
          </p:nvPr>
        </p:nvSpPr>
        <p:spPr>
          <a:xfrm>
            <a:off x="1981200" y="-38792"/>
            <a:ext cx="8229600" cy="1143000"/>
          </a:xfrm>
        </p:spPr>
        <p:txBody>
          <a:bodyPr/>
          <a:lstStyle/>
          <a:p>
            <a:pPr eaLnBrk="1" hangingPunct="1"/>
            <a:r>
              <a:rPr lang="en-US" altLang="en-US" dirty="0"/>
              <a:t>Demographics &amp; Utilization</a:t>
            </a:r>
          </a:p>
        </p:txBody>
      </p:sp>
      <p:pic>
        <p:nvPicPr>
          <p:cNvPr id="34819" name="Picture 4">
            <a:extLst>
              <a:ext uri="{FF2B5EF4-FFF2-40B4-BE49-F238E27FC236}">
                <a16:creationId xmlns:a16="http://schemas.microsoft.com/office/drawing/2014/main" id="{6B859C18-1290-4C7D-9BD1-80096E319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93" t="13928" r="21503" b="6377"/>
          <a:stretch>
            <a:fillRect/>
          </a:stretch>
        </p:blipFill>
        <p:spPr bwMode="auto">
          <a:xfrm>
            <a:off x="3429001" y="875608"/>
            <a:ext cx="46704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709F-F25D-43ED-9D19-23A9769A7191}"/>
              </a:ext>
            </a:extLst>
          </p:cNvPr>
          <p:cNvSpPr>
            <a:spLocks noGrp="1"/>
          </p:cNvSpPr>
          <p:nvPr>
            <p:ph type="title"/>
          </p:nvPr>
        </p:nvSpPr>
        <p:spPr/>
        <p:txBody>
          <a:bodyPr/>
          <a:lstStyle/>
          <a:p>
            <a:r>
              <a:rPr lang="en-US" dirty="0"/>
              <a:t>Building the Big Picture</a:t>
            </a:r>
          </a:p>
        </p:txBody>
      </p:sp>
      <p:sp>
        <p:nvSpPr>
          <p:cNvPr id="3" name="Text Placeholder 2">
            <a:extLst>
              <a:ext uri="{FF2B5EF4-FFF2-40B4-BE49-F238E27FC236}">
                <a16:creationId xmlns:a16="http://schemas.microsoft.com/office/drawing/2014/main" id="{3A7E2B97-F1A5-4427-8BEB-51C2B4FAF272}"/>
              </a:ext>
            </a:extLst>
          </p:cNvPr>
          <p:cNvSpPr>
            <a:spLocks noGrp="1"/>
          </p:cNvSpPr>
          <p:nvPr>
            <p:ph type="body" idx="1"/>
          </p:nvPr>
        </p:nvSpPr>
        <p:spPr/>
        <p:txBody>
          <a:bodyPr/>
          <a:lstStyle/>
          <a:p>
            <a:pPr marL="342900" indent="-342900">
              <a:buFont typeface="Arial" panose="020B0604020202020204" pitchFamily="34" charset="0"/>
              <a:buChar char="•"/>
            </a:pPr>
            <a:r>
              <a:rPr lang="en-US" dirty="0"/>
              <a:t>Long-term goal of partnership is to integrate CLD and other client data in order to build a big picture about PLWHA and the HIV/AIDS Epidemic in the TGA.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Combining CLD with needs assessment responses.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Interlinking data from disparate medical providers and funding sources through Special Project of National Significance.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Recording and comparing outcomes across the TGA’s 3 major medical service providers.</a:t>
            </a:r>
          </a:p>
        </p:txBody>
      </p:sp>
    </p:spTree>
    <p:extLst>
      <p:ext uri="{BB962C8B-B14F-4D97-AF65-F5344CB8AC3E}">
        <p14:creationId xmlns:p14="http://schemas.microsoft.com/office/powerpoint/2010/main" val="1452292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AE3C-9EF9-4263-9C7F-69D5296F52F1}"/>
              </a:ext>
            </a:extLst>
          </p:cNvPr>
          <p:cNvSpPr>
            <a:spLocks noGrp="1"/>
          </p:cNvSpPr>
          <p:nvPr>
            <p:ph type="title"/>
          </p:nvPr>
        </p:nvSpPr>
        <p:spPr>
          <a:xfrm>
            <a:off x="634809" y="283371"/>
            <a:ext cx="11015324" cy="880412"/>
          </a:xfrm>
        </p:spPr>
        <p:txBody>
          <a:bodyPr/>
          <a:lstStyle/>
          <a:p>
            <a:r>
              <a:rPr lang="en-US" dirty="0"/>
              <a:t>Building the Big Picture - Timeline</a:t>
            </a:r>
          </a:p>
        </p:txBody>
      </p:sp>
      <p:cxnSp>
        <p:nvCxnSpPr>
          <p:cNvPr id="4" name="Straight Connector 3">
            <a:extLst>
              <a:ext uri="{FF2B5EF4-FFF2-40B4-BE49-F238E27FC236}">
                <a16:creationId xmlns:a16="http://schemas.microsoft.com/office/drawing/2014/main" id="{4D91FDC7-F804-4D78-AA24-1D11D0B54533}"/>
              </a:ext>
            </a:extLst>
          </p:cNvPr>
          <p:cNvCxnSpPr/>
          <p:nvPr/>
        </p:nvCxnSpPr>
        <p:spPr>
          <a:xfrm>
            <a:off x="0" y="3429000"/>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6B155DF-5743-4EE9-BA12-418834548F6F}"/>
              </a:ext>
            </a:extLst>
          </p:cNvPr>
          <p:cNvCxnSpPr/>
          <p:nvPr/>
        </p:nvCxnSpPr>
        <p:spPr>
          <a:xfrm>
            <a:off x="0" y="3429000"/>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EFDB86AD-038F-4EC8-B907-CC6601340529}"/>
              </a:ext>
            </a:extLst>
          </p:cNvPr>
          <p:cNvSpPr/>
          <p:nvPr/>
        </p:nvSpPr>
        <p:spPr>
          <a:xfrm>
            <a:off x="693003"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50BEFD8-FB26-439F-8B54-CA3A30BF99E9}"/>
              </a:ext>
            </a:extLst>
          </p:cNvPr>
          <p:cNvCxnSpPr>
            <a:cxnSpLocks/>
          </p:cNvCxnSpPr>
          <p:nvPr/>
        </p:nvCxnSpPr>
        <p:spPr>
          <a:xfrm>
            <a:off x="864085" y="2677884"/>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445F83-8B2E-4FD8-8C40-EC558AC4881F}"/>
              </a:ext>
            </a:extLst>
          </p:cNvPr>
          <p:cNvSpPr txBox="1"/>
          <p:nvPr/>
        </p:nvSpPr>
        <p:spPr>
          <a:xfrm>
            <a:off x="24064" y="1794937"/>
            <a:ext cx="1670980"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First needs client satisfaction survey wave.</a:t>
            </a:r>
          </a:p>
        </p:txBody>
      </p:sp>
      <p:sp>
        <p:nvSpPr>
          <p:cNvPr id="9" name="TextBox 8">
            <a:extLst>
              <a:ext uri="{FF2B5EF4-FFF2-40B4-BE49-F238E27FC236}">
                <a16:creationId xmlns:a16="http://schemas.microsoft.com/office/drawing/2014/main" id="{8BBC9E19-ABE1-4889-9242-9A6BBE50809B}"/>
              </a:ext>
            </a:extLst>
          </p:cNvPr>
          <p:cNvSpPr txBox="1"/>
          <p:nvPr/>
        </p:nvSpPr>
        <p:spPr>
          <a:xfrm>
            <a:off x="531829" y="3647501"/>
            <a:ext cx="655450" cy="369332"/>
          </a:xfrm>
          <a:prstGeom prst="rect">
            <a:avLst/>
          </a:prstGeom>
          <a:noFill/>
        </p:spPr>
        <p:txBody>
          <a:bodyPr wrap="square" rtlCol="0">
            <a:spAutoFit/>
          </a:bodyPr>
          <a:lstStyle/>
          <a:p>
            <a:r>
              <a:rPr lang="en-US" dirty="0">
                <a:latin typeface="Poppins" panose="00000500000000000000" pitchFamily="50" charset="0"/>
                <a:cs typeface="Poppins" panose="00000500000000000000" pitchFamily="50" charset="0"/>
              </a:rPr>
              <a:t>2005</a:t>
            </a:r>
            <a:endParaRPr lang="en-US" b="1" dirty="0">
              <a:latin typeface="Poppins" panose="00000500000000000000" pitchFamily="50" charset="0"/>
              <a:cs typeface="Poppins" panose="00000500000000000000" pitchFamily="50" charset="0"/>
            </a:endParaRPr>
          </a:p>
        </p:txBody>
      </p:sp>
      <p:sp>
        <p:nvSpPr>
          <p:cNvPr id="10" name="Oval 9">
            <a:extLst>
              <a:ext uri="{FF2B5EF4-FFF2-40B4-BE49-F238E27FC236}">
                <a16:creationId xmlns:a16="http://schemas.microsoft.com/office/drawing/2014/main" id="{1DC9A034-55AF-4738-B5B2-167D12EECD97}"/>
              </a:ext>
            </a:extLst>
          </p:cNvPr>
          <p:cNvSpPr/>
          <p:nvPr/>
        </p:nvSpPr>
        <p:spPr>
          <a:xfrm>
            <a:off x="6253950"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1E9A68F-0E29-4396-B3F0-9FCEC91FCE0B}"/>
              </a:ext>
            </a:extLst>
          </p:cNvPr>
          <p:cNvCxnSpPr/>
          <p:nvPr/>
        </p:nvCxnSpPr>
        <p:spPr>
          <a:xfrm>
            <a:off x="6420501" y="2677885"/>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D04DC90-9675-4763-90BE-DA7B422BC6F6}"/>
              </a:ext>
            </a:extLst>
          </p:cNvPr>
          <p:cNvSpPr txBox="1"/>
          <p:nvPr/>
        </p:nvSpPr>
        <p:spPr>
          <a:xfrm>
            <a:off x="6065725" y="3662345"/>
            <a:ext cx="703787" cy="369332"/>
          </a:xfrm>
          <a:prstGeom prst="rect">
            <a:avLst/>
          </a:prstGeom>
          <a:noFill/>
        </p:spPr>
        <p:txBody>
          <a:bodyPr wrap="square" rtlCol="0">
            <a:spAutoFit/>
          </a:bodyPr>
          <a:lstStyle/>
          <a:p>
            <a:r>
              <a:rPr lang="en-US" dirty="0">
                <a:latin typeface="Poppins" panose="00000500000000000000" pitchFamily="50" charset="0"/>
                <a:cs typeface="Poppins" panose="00000500000000000000" pitchFamily="50" charset="0"/>
              </a:rPr>
              <a:t>2014</a:t>
            </a:r>
            <a:endParaRPr lang="en-US" b="1" dirty="0">
              <a:latin typeface="Poppins" panose="00000500000000000000" pitchFamily="50" charset="0"/>
              <a:cs typeface="Poppins" panose="00000500000000000000" pitchFamily="50" charset="0"/>
            </a:endParaRPr>
          </a:p>
        </p:txBody>
      </p:sp>
      <p:sp>
        <p:nvSpPr>
          <p:cNvPr id="13" name="TextBox 12">
            <a:extLst>
              <a:ext uri="{FF2B5EF4-FFF2-40B4-BE49-F238E27FC236}">
                <a16:creationId xmlns:a16="http://schemas.microsoft.com/office/drawing/2014/main" id="{8C7619B6-2C3F-4B34-8865-934EB38C7895}"/>
              </a:ext>
            </a:extLst>
          </p:cNvPr>
          <p:cNvSpPr txBox="1"/>
          <p:nvPr/>
        </p:nvSpPr>
        <p:spPr>
          <a:xfrm>
            <a:off x="5035203" y="1964010"/>
            <a:ext cx="2764832"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Begin SPNS HIT Electronic Networks of Care Project</a:t>
            </a:r>
          </a:p>
        </p:txBody>
      </p:sp>
      <p:sp>
        <p:nvSpPr>
          <p:cNvPr id="14" name="Oval 13">
            <a:extLst>
              <a:ext uri="{FF2B5EF4-FFF2-40B4-BE49-F238E27FC236}">
                <a16:creationId xmlns:a16="http://schemas.microsoft.com/office/drawing/2014/main" id="{93AAFDC2-F49A-4447-8371-85928C14E6E4}"/>
              </a:ext>
            </a:extLst>
          </p:cNvPr>
          <p:cNvSpPr/>
          <p:nvPr/>
        </p:nvSpPr>
        <p:spPr>
          <a:xfrm>
            <a:off x="8661935"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81BEDC6-81DB-4C76-85FD-27BFC5E75B8F}"/>
              </a:ext>
            </a:extLst>
          </p:cNvPr>
          <p:cNvCxnSpPr>
            <a:stCxn id="14" idx="4"/>
          </p:cNvCxnSpPr>
          <p:nvPr/>
        </p:nvCxnSpPr>
        <p:spPr>
          <a:xfrm>
            <a:off x="8828487" y="359555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19A5D0-D202-4157-9390-84131DA40B72}"/>
              </a:ext>
            </a:extLst>
          </p:cNvPr>
          <p:cNvSpPr txBox="1"/>
          <p:nvPr/>
        </p:nvSpPr>
        <p:spPr>
          <a:xfrm>
            <a:off x="8488186" y="2826213"/>
            <a:ext cx="680600" cy="369332"/>
          </a:xfrm>
          <a:prstGeom prst="rect">
            <a:avLst/>
          </a:prstGeom>
          <a:noFill/>
        </p:spPr>
        <p:txBody>
          <a:bodyPr wrap="square" rtlCol="0">
            <a:spAutoFit/>
          </a:bodyPr>
          <a:lstStyle/>
          <a:p>
            <a:r>
              <a:rPr lang="en-US" dirty="0">
                <a:latin typeface="Poppins" panose="00000500000000000000" pitchFamily="50" charset="0"/>
                <a:cs typeface="Poppins" panose="00000500000000000000" pitchFamily="50" charset="0"/>
              </a:rPr>
              <a:t>2016</a:t>
            </a:r>
            <a:endParaRPr lang="en-US" b="1" dirty="0">
              <a:latin typeface="Poppins" panose="00000500000000000000" pitchFamily="50" charset="0"/>
              <a:cs typeface="Poppins" panose="00000500000000000000" pitchFamily="50" charset="0"/>
            </a:endParaRPr>
          </a:p>
        </p:txBody>
      </p:sp>
      <p:sp>
        <p:nvSpPr>
          <p:cNvPr id="17" name="TextBox 16">
            <a:extLst>
              <a:ext uri="{FF2B5EF4-FFF2-40B4-BE49-F238E27FC236}">
                <a16:creationId xmlns:a16="http://schemas.microsoft.com/office/drawing/2014/main" id="{90FC5D99-EE07-41AD-B051-DBB52A583009}"/>
              </a:ext>
            </a:extLst>
          </p:cNvPr>
          <p:cNvSpPr txBox="1"/>
          <p:nvPr/>
        </p:nvSpPr>
        <p:spPr>
          <a:xfrm>
            <a:off x="7644938" y="4180011"/>
            <a:ext cx="2367096"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Second needs assessment wave.</a:t>
            </a:r>
          </a:p>
        </p:txBody>
      </p:sp>
      <p:sp>
        <p:nvSpPr>
          <p:cNvPr id="18" name="Oval 17">
            <a:extLst>
              <a:ext uri="{FF2B5EF4-FFF2-40B4-BE49-F238E27FC236}">
                <a16:creationId xmlns:a16="http://schemas.microsoft.com/office/drawing/2014/main" id="{BD0E19DA-D792-4770-8603-196898BA060F}"/>
              </a:ext>
            </a:extLst>
          </p:cNvPr>
          <p:cNvSpPr/>
          <p:nvPr/>
        </p:nvSpPr>
        <p:spPr>
          <a:xfrm>
            <a:off x="11263314" y="3262447"/>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7115060-821D-41A4-AA8C-856920929F8A}"/>
              </a:ext>
            </a:extLst>
          </p:cNvPr>
          <p:cNvCxnSpPr/>
          <p:nvPr/>
        </p:nvCxnSpPr>
        <p:spPr>
          <a:xfrm>
            <a:off x="11429865" y="2677884"/>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8E08186-EFCD-4944-9234-3623E3C673FF}"/>
              </a:ext>
            </a:extLst>
          </p:cNvPr>
          <p:cNvSpPr txBox="1"/>
          <p:nvPr/>
        </p:nvSpPr>
        <p:spPr>
          <a:xfrm>
            <a:off x="11097122" y="3670300"/>
            <a:ext cx="665485" cy="369332"/>
          </a:xfrm>
          <a:prstGeom prst="rect">
            <a:avLst/>
          </a:prstGeom>
          <a:noFill/>
        </p:spPr>
        <p:txBody>
          <a:bodyPr wrap="square" rtlCol="0">
            <a:spAutoFit/>
          </a:bodyPr>
          <a:lstStyle/>
          <a:p>
            <a:r>
              <a:rPr lang="en-US" dirty="0">
                <a:latin typeface="Poppins" panose="00000500000000000000" pitchFamily="50" charset="0"/>
                <a:cs typeface="Poppins" panose="00000500000000000000" pitchFamily="50" charset="0"/>
              </a:rPr>
              <a:t>2017</a:t>
            </a:r>
            <a:endParaRPr lang="en-US" b="1" dirty="0">
              <a:latin typeface="Poppins" panose="00000500000000000000" pitchFamily="50" charset="0"/>
              <a:cs typeface="Poppins" panose="00000500000000000000" pitchFamily="50" charset="0"/>
            </a:endParaRPr>
          </a:p>
        </p:txBody>
      </p:sp>
      <p:sp>
        <p:nvSpPr>
          <p:cNvPr id="21" name="TextBox 20">
            <a:extLst>
              <a:ext uri="{FF2B5EF4-FFF2-40B4-BE49-F238E27FC236}">
                <a16:creationId xmlns:a16="http://schemas.microsoft.com/office/drawing/2014/main" id="{2CA59DB8-08CC-4FFB-9744-2091ED39FF56}"/>
              </a:ext>
            </a:extLst>
          </p:cNvPr>
          <p:cNvSpPr txBox="1"/>
          <p:nvPr/>
        </p:nvSpPr>
        <p:spPr>
          <a:xfrm>
            <a:off x="10524041" y="1314664"/>
            <a:ext cx="1811645" cy="1323439"/>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Complete SPNS </a:t>
            </a:r>
            <a:r>
              <a:rPr lang="en-US" sz="1600" b="1" dirty="0" err="1">
                <a:latin typeface="Poppins" panose="00000500000000000000" pitchFamily="50" charset="0"/>
                <a:cs typeface="Poppins" panose="00000500000000000000" pitchFamily="50" charset="0"/>
              </a:rPr>
              <a:t>SPNS</a:t>
            </a:r>
            <a:r>
              <a:rPr lang="en-US" sz="1600" b="1" dirty="0">
                <a:latin typeface="Poppins" panose="00000500000000000000" pitchFamily="50" charset="0"/>
                <a:cs typeface="Poppins" panose="00000500000000000000" pitchFamily="50" charset="0"/>
              </a:rPr>
              <a:t> HIT Electronic Networks of Care Project</a:t>
            </a:r>
          </a:p>
        </p:txBody>
      </p:sp>
      <p:sp>
        <p:nvSpPr>
          <p:cNvPr id="30" name="Oval 29">
            <a:extLst>
              <a:ext uri="{FF2B5EF4-FFF2-40B4-BE49-F238E27FC236}">
                <a16:creationId xmlns:a16="http://schemas.microsoft.com/office/drawing/2014/main" id="{A6A4373A-1AB7-4B61-998C-43646DCDF1EA}"/>
              </a:ext>
            </a:extLst>
          </p:cNvPr>
          <p:cNvSpPr/>
          <p:nvPr/>
        </p:nvSpPr>
        <p:spPr>
          <a:xfrm>
            <a:off x="3375118" y="3244349"/>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5D249F4E-0D77-40F2-8099-63365E40BF03}"/>
              </a:ext>
            </a:extLst>
          </p:cNvPr>
          <p:cNvCxnSpPr>
            <a:cxnSpLocks/>
          </p:cNvCxnSpPr>
          <p:nvPr/>
        </p:nvCxnSpPr>
        <p:spPr>
          <a:xfrm>
            <a:off x="3539492" y="3584728"/>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9DBDF00-36B4-4372-B612-2D5940F4B9BB}"/>
              </a:ext>
            </a:extLst>
          </p:cNvPr>
          <p:cNvSpPr txBox="1"/>
          <p:nvPr/>
        </p:nvSpPr>
        <p:spPr>
          <a:xfrm>
            <a:off x="3205456" y="2785499"/>
            <a:ext cx="668071" cy="369332"/>
          </a:xfrm>
          <a:prstGeom prst="rect">
            <a:avLst/>
          </a:prstGeom>
          <a:noFill/>
        </p:spPr>
        <p:txBody>
          <a:bodyPr wrap="square" rtlCol="0">
            <a:spAutoFit/>
          </a:bodyPr>
          <a:lstStyle/>
          <a:p>
            <a:r>
              <a:rPr lang="en-US" dirty="0">
                <a:latin typeface="Poppins" panose="00000500000000000000" pitchFamily="50" charset="0"/>
                <a:cs typeface="Poppins" panose="00000500000000000000" pitchFamily="50" charset="0"/>
              </a:rPr>
              <a:t>2008</a:t>
            </a:r>
            <a:endParaRPr lang="en-US" b="1" dirty="0">
              <a:latin typeface="Poppins" panose="00000500000000000000" pitchFamily="50" charset="0"/>
              <a:cs typeface="Poppins" panose="00000500000000000000" pitchFamily="50" charset="0"/>
            </a:endParaRPr>
          </a:p>
        </p:txBody>
      </p:sp>
      <p:sp>
        <p:nvSpPr>
          <p:cNvPr id="33" name="TextBox 32">
            <a:extLst>
              <a:ext uri="{FF2B5EF4-FFF2-40B4-BE49-F238E27FC236}">
                <a16:creationId xmlns:a16="http://schemas.microsoft.com/office/drawing/2014/main" id="{004BF90E-C11C-46CF-B4CC-48CC9C5604D2}"/>
              </a:ext>
            </a:extLst>
          </p:cNvPr>
          <p:cNvSpPr txBox="1"/>
          <p:nvPr/>
        </p:nvSpPr>
        <p:spPr>
          <a:xfrm>
            <a:off x="2771877" y="4176567"/>
            <a:ext cx="1535227" cy="1323439"/>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Implement </a:t>
            </a:r>
            <a:r>
              <a:rPr lang="en-US" sz="1600" b="1" dirty="0" err="1">
                <a:latin typeface="Poppins" panose="00000500000000000000" pitchFamily="50" charset="0"/>
                <a:cs typeface="Poppins" panose="00000500000000000000" pitchFamily="50" charset="0"/>
              </a:rPr>
              <a:t>eCOMPAS</a:t>
            </a:r>
            <a:r>
              <a:rPr lang="en-US" sz="1600" b="1" dirty="0">
                <a:latin typeface="Poppins" panose="00000500000000000000" pitchFamily="50" charset="0"/>
                <a:cs typeface="Poppins" panose="00000500000000000000" pitchFamily="50" charset="0"/>
              </a:rPr>
              <a:t> Client Level Data (CLD) system.</a:t>
            </a:r>
          </a:p>
        </p:txBody>
      </p:sp>
    </p:spTree>
    <p:extLst>
      <p:ext uri="{BB962C8B-B14F-4D97-AF65-F5344CB8AC3E}">
        <p14:creationId xmlns:p14="http://schemas.microsoft.com/office/powerpoint/2010/main" val="31374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42"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par>
                                <p:cTn id="64" presetID="42"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42"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42"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1000"/>
                                        <p:tgtEl>
                                          <p:spTgt spid="20"/>
                                        </p:tgtEl>
                                      </p:cBhvr>
                                    </p:animEffect>
                                    <p:anim calcmode="lin" valueType="num">
                                      <p:cBhvr>
                                        <p:cTn id="92" dur="1000" fill="hold"/>
                                        <p:tgtEl>
                                          <p:spTgt spid="20"/>
                                        </p:tgtEl>
                                        <p:attrNameLst>
                                          <p:attrName>ppt_x</p:attrName>
                                        </p:attrNameLst>
                                      </p:cBhvr>
                                      <p:tavLst>
                                        <p:tav tm="0">
                                          <p:val>
                                            <p:strVal val="#ppt_x"/>
                                          </p:val>
                                        </p:tav>
                                        <p:tav tm="100000">
                                          <p:val>
                                            <p:strVal val="#ppt_x"/>
                                          </p:val>
                                        </p:tav>
                                      </p:tavLst>
                                    </p:anim>
                                    <p:anim calcmode="lin" valueType="num">
                                      <p:cBhvr>
                                        <p:cTn id="93" dur="1000" fill="hold"/>
                                        <p:tgtEl>
                                          <p:spTgt spid="20"/>
                                        </p:tgtEl>
                                        <p:attrNameLst>
                                          <p:attrName>ppt_y</p:attrName>
                                        </p:attrNameLst>
                                      </p:cBhvr>
                                      <p:tavLst>
                                        <p:tav tm="0">
                                          <p:val>
                                            <p:strVal val="#ppt_y+.1"/>
                                          </p:val>
                                        </p:tav>
                                        <p:tav tm="100000">
                                          <p:val>
                                            <p:strVal val="#ppt_y"/>
                                          </p:val>
                                        </p:tav>
                                      </p:tavLst>
                                    </p:anim>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2" grpId="0"/>
      <p:bldP spid="13" grpId="0"/>
      <p:bldP spid="14" grpId="0" animBg="1"/>
      <p:bldP spid="16" grpId="0"/>
      <p:bldP spid="17" grpId="0"/>
      <p:bldP spid="18" grpId="0" animBg="1"/>
      <p:bldP spid="20" grpId="0"/>
      <p:bldP spid="21" grpId="0"/>
      <p:bldP spid="30" grpId="0" animBg="1"/>
      <p:bldP spid="32"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7B33-FD79-4555-8C00-0464BA6C6D24}"/>
              </a:ext>
            </a:extLst>
          </p:cNvPr>
          <p:cNvSpPr>
            <a:spLocks noGrp="1"/>
          </p:cNvSpPr>
          <p:nvPr>
            <p:ph type="title"/>
          </p:nvPr>
        </p:nvSpPr>
        <p:spPr/>
        <p:txBody>
          <a:bodyPr/>
          <a:lstStyle/>
          <a:p>
            <a:r>
              <a:rPr lang="en-US" dirty="0"/>
              <a:t>Cumulative Gains – 2017 3-Clinic Statistics</a:t>
            </a:r>
          </a:p>
        </p:txBody>
      </p:sp>
      <p:graphicFrame>
        <p:nvGraphicFramePr>
          <p:cNvPr id="6" name="Chart 5">
            <a:extLst>
              <a:ext uri="{FF2B5EF4-FFF2-40B4-BE49-F238E27FC236}">
                <a16:creationId xmlns:a16="http://schemas.microsoft.com/office/drawing/2014/main" id="{C0B9E530-D481-482E-957D-DC85DACFEFBB}"/>
              </a:ext>
            </a:extLst>
          </p:cNvPr>
          <p:cNvGraphicFramePr/>
          <p:nvPr>
            <p:extLst>
              <p:ext uri="{D42A27DB-BD31-4B8C-83A1-F6EECF244321}">
                <p14:modId xmlns:p14="http://schemas.microsoft.com/office/powerpoint/2010/main" val="1956190440"/>
              </p:ext>
            </p:extLst>
          </p:nvPr>
        </p:nvGraphicFramePr>
        <p:xfrm>
          <a:off x="2300051" y="870535"/>
          <a:ext cx="7591898" cy="5116929"/>
        </p:xfrm>
        <a:graphic>
          <a:graphicData uri="http://schemas.openxmlformats.org/drawingml/2006/chart">
            <c:chart xmlns:c="http://schemas.openxmlformats.org/drawingml/2006/chart" xmlns:r="http://schemas.openxmlformats.org/officeDocument/2006/relationships" r:id="rId2"/>
          </a:graphicData>
        </a:graphic>
      </p:graphicFrame>
      <p:sp>
        <p:nvSpPr>
          <p:cNvPr id="7" name="Arrow: Right 6">
            <a:extLst>
              <a:ext uri="{FF2B5EF4-FFF2-40B4-BE49-F238E27FC236}">
                <a16:creationId xmlns:a16="http://schemas.microsoft.com/office/drawing/2014/main" id="{DD9F999A-ED44-40DE-9BE7-B656A809480D}"/>
              </a:ext>
            </a:extLst>
          </p:cNvPr>
          <p:cNvSpPr/>
          <p:nvPr/>
        </p:nvSpPr>
        <p:spPr>
          <a:xfrm rot="20775003">
            <a:off x="4225507" y="3072713"/>
            <a:ext cx="3833928" cy="4085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8893C5-E5D7-42BD-827B-F512CC5671CF}"/>
              </a:ext>
            </a:extLst>
          </p:cNvPr>
          <p:cNvSpPr/>
          <p:nvPr/>
        </p:nvSpPr>
        <p:spPr>
          <a:xfrm>
            <a:off x="7505205" y="1163783"/>
            <a:ext cx="2386744" cy="97377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31.6% Increase in </a:t>
            </a:r>
          </a:p>
          <a:p>
            <a:pPr algn="ctr"/>
            <a:r>
              <a:rPr lang="en-US" dirty="0"/>
              <a:t>VL Suppression</a:t>
            </a:r>
          </a:p>
        </p:txBody>
      </p:sp>
      <p:sp>
        <p:nvSpPr>
          <p:cNvPr id="9" name="Rectangle 8">
            <a:extLst>
              <a:ext uri="{FF2B5EF4-FFF2-40B4-BE49-F238E27FC236}">
                <a16:creationId xmlns:a16="http://schemas.microsoft.com/office/drawing/2014/main" id="{1043B210-06A1-469A-8C10-D3319D746502}"/>
              </a:ext>
            </a:extLst>
          </p:cNvPr>
          <p:cNvSpPr/>
          <p:nvPr/>
        </p:nvSpPr>
        <p:spPr>
          <a:xfrm>
            <a:off x="8267205" y="2455224"/>
            <a:ext cx="2386744" cy="97377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 Increase in </a:t>
            </a:r>
          </a:p>
          <a:p>
            <a:pPr algn="ctr"/>
            <a:r>
              <a:rPr lang="en-US" dirty="0"/>
              <a:t>ARV Therapy Rx</a:t>
            </a:r>
          </a:p>
        </p:txBody>
      </p:sp>
    </p:spTree>
    <p:extLst>
      <p:ext uri="{BB962C8B-B14F-4D97-AF65-F5344CB8AC3E}">
        <p14:creationId xmlns:p14="http://schemas.microsoft.com/office/powerpoint/2010/main" val="34939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E722B3-D618-49E7-8832-367CF46A4EEC}"/>
              </a:ext>
            </a:extLst>
          </p:cNvPr>
          <p:cNvSpPr>
            <a:spLocks noGrp="1"/>
          </p:cNvSpPr>
          <p:nvPr>
            <p:ph type="title"/>
          </p:nvPr>
        </p:nvSpPr>
        <p:spPr/>
        <p:txBody>
          <a:bodyPr/>
          <a:lstStyle/>
          <a:p>
            <a:r>
              <a:rPr lang="en-US" dirty="0"/>
              <a:t>How We Did It</a:t>
            </a:r>
          </a:p>
        </p:txBody>
      </p:sp>
    </p:spTree>
    <p:extLst>
      <p:ext uri="{BB962C8B-B14F-4D97-AF65-F5344CB8AC3E}">
        <p14:creationId xmlns:p14="http://schemas.microsoft.com/office/powerpoint/2010/main" val="77385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70BD4-9AF2-4275-8752-FB009A69ADDD}"/>
              </a:ext>
            </a:extLst>
          </p:cNvPr>
          <p:cNvSpPr>
            <a:spLocks noGrp="1"/>
          </p:cNvSpPr>
          <p:nvPr>
            <p:ph type="title"/>
          </p:nvPr>
        </p:nvSpPr>
        <p:spPr/>
        <p:txBody>
          <a:bodyPr/>
          <a:lstStyle/>
          <a:p>
            <a:r>
              <a:rPr lang="en-US" dirty="0"/>
              <a:t>How We Did It - Innovations</a:t>
            </a:r>
          </a:p>
        </p:txBody>
      </p:sp>
      <p:sp>
        <p:nvSpPr>
          <p:cNvPr id="3" name="Text Placeholder 2">
            <a:extLst>
              <a:ext uri="{FF2B5EF4-FFF2-40B4-BE49-F238E27FC236}">
                <a16:creationId xmlns:a16="http://schemas.microsoft.com/office/drawing/2014/main" id="{85D7C74D-1F91-4F0A-8F56-3A04A6344B97}"/>
              </a:ext>
            </a:extLst>
          </p:cNvPr>
          <p:cNvSpPr>
            <a:spLocks noGrp="1"/>
          </p:cNvSpPr>
          <p:nvPr>
            <p:ph type="body" idx="1"/>
          </p:nvPr>
        </p:nvSpPr>
        <p:spPr>
          <a:xfrm>
            <a:off x="634809" y="1073889"/>
            <a:ext cx="11015323" cy="4606480"/>
          </a:xfrm>
        </p:spPr>
        <p:txBody>
          <a:bodyPr>
            <a:normAutofit fontScale="92500" lnSpcReduction="20000"/>
          </a:bodyPr>
          <a:lstStyle/>
          <a:p>
            <a:pPr marL="342900" indent="-342900" algn="ctr">
              <a:lnSpc>
                <a:spcPct val="100000"/>
              </a:lnSpc>
              <a:spcBef>
                <a:spcPts val="1800"/>
              </a:spcBef>
              <a:buFont typeface="Calibri" panose="020F0502020204030204" pitchFamily="34" charset="0"/>
              <a:buChar char=" "/>
            </a:pPr>
            <a:r>
              <a:rPr lang="en-US" sz="3600" b="1" dirty="0">
                <a:solidFill>
                  <a:srgbClr val="00B050"/>
                </a:solidFill>
              </a:rPr>
              <a:t>Visual Analytics</a:t>
            </a:r>
          </a:p>
          <a:p>
            <a:pPr marL="342900" indent="-342900" algn="ctr">
              <a:lnSpc>
                <a:spcPct val="100000"/>
              </a:lnSpc>
              <a:spcBef>
                <a:spcPts val="1800"/>
              </a:spcBef>
              <a:buFont typeface="Calibri" panose="020F0502020204030204" pitchFamily="34" charset="0"/>
              <a:buChar char=" "/>
            </a:pPr>
            <a:r>
              <a:rPr lang="en-US" sz="3600" b="1" dirty="0">
                <a:solidFill>
                  <a:srgbClr val="00B050"/>
                </a:solidFill>
              </a:rPr>
              <a:t>Real-Time Feedback</a:t>
            </a:r>
          </a:p>
          <a:p>
            <a:pPr marL="342900" indent="-342900" algn="ctr">
              <a:lnSpc>
                <a:spcPct val="100000"/>
              </a:lnSpc>
              <a:spcBef>
                <a:spcPts val="1800"/>
              </a:spcBef>
              <a:buFont typeface="Calibri" panose="020F0502020204030204" pitchFamily="34" charset="0"/>
              <a:buChar char=" "/>
            </a:pPr>
            <a:r>
              <a:rPr lang="en-US" sz="3600" b="1" dirty="0">
                <a:solidFill>
                  <a:srgbClr val="00B050"/>
                </a:solidFill>
              </a:rPr>
              <a:t>Broad Access to Data</a:t>
            </a:r>
          </a:p>
          <a:p>
            <a:pPr marL="342900" indent="-342900" algn="ctr">
              <a:lnSpc>
                <a:spcPct val="100000"/>
              </a:lnSpc>
              <a:spcBef>
                <a:spcPts val="1800"/>
              </a:spcBef>
              <a:buFont typeface="Calibri" panose="020F0502020204030204" pitchFamily="34" charset="0"/>
              <a:buChar char=" "/>
            </a:pPr>
            <a:r>
              <a:rPr lang="en-US" sz="3600" b="1" dirty="0">
                <a:solidFill>
                  <a:srgbClr val="00B050"/>
                </a:solidFill>
              </a:rPr>
              <a:t>Linkage to CLD Systems</a:t>
            </a:r>
          </a:p>
          <a:p>
            <a:pPr marL="342900" indent="-342900" algn="ctr">
              <a:lnSpc>
                <a:spcPct val="100000"/>
              </a:lnSpc>
              <a:spcBef>
                <a:spcPts val="1800"/>
              </a:spcBef>
              <a:buFont typeface="Calibri" panose="020F0502020204030204" pitchFamily="34" charset="0"/>
              <a:buChar char=" "/>
            </a:pPr>
            <a:r>
              <a:rPr lang="en-US" sz="3600" b="1" dirty="0">
                <a:solidFill>
                  <a:srgbClr val="00B050"/>
                </a:solidFill>
              </a:rPr>
              <a:t>Goal-Attainment Tracking</a:t>
            </a:r>
          </a:p>
          <a:p>
            <a:pPr marL="342900" indent="-342900" algn="ctr">
              <a:lnSpc>
                <a:spcPct val="100000"/>
              </a:lnSpc>
              <a:spcBef>
                <a:spcPts val="1800"/>
              </a:spcBef>
              <a:buFont typeface="Calibri" panose="020F0502020204030204" pitchFamily="34" charset="0"/>
              <a:buChar char=" "/>
            </a:pPr>
            <a:r>
              <a:rPr lang="en-US" sz="3600" b="1" dirty="0">
                <a:solidFill>
                  <a:srgbClr val="00B050"/>
                </a:solidFill>
              </a:rPr>
              <a:t>SPNS and Capacity Development Grants</a:t>
            </a:r>
          </a:p>
          <a:p>
            <a:pPr marL="342900" indent="-342900" algn="ctr">
              <a:lnSpc>
                <a:spcPct val="100000"/>
              </a:lnSpc>
              <a:spcBef>
                <a:spcPts val="1800"/>
              </a:spcBef>
              <a:buFont typeface="Calibri" panose="020F0502020204030204" pitchFamily="34" charset="0"/>
              <a:buChar char=" "/>
            </a:pPr>
            <a:r>
              <a:rPr lang="en-US" sz="3600" b="1" dirty="0">
                <a:solidFill>
                  <a:srgbClr val="00B050"/>
                </a:solidFill>
              </a:rPr>
              <a:t>Tight Integration with QM</a:t>
            </a:r>
          </a:p>
        </p:txBody>
      </p:sp>
    </p:spTree>
    <p:extLst>
      <p:ext uri="{BB962C8B-B14F-4D97-AF65-F5344CB8AC3E}">
        <p14:creationId xmlns:p14="http://schemas.microsoft.com/office/powerpoint/2010/main" val="36229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AFF9-18B6-4822-A2FA-4C4E0C12B1A4}"/>
              </a:ext>
            </a:extLst>
          </p:cNvPr>
          <p:cNvSpPr>
            <a:spLocks noGrp="1"/>
          </p:cNvSpPr>
          <p:nvPr>
            <p:ph type="title"/>
          </p:nvPr>
        </p:nvSpPr>
        <p:spPr/>
        <p:txBody>
          <a:bodyPr>
            <a:normAutofit fontScale="90000"/>
          </a:bodyPr>
          <a:lstStyle/>
          <a:p>
            <a:r>
              <a:rPr lang="en-US" dirty="0"/>
              <a:t>Learning Objectives</a:t>
            </a:r>
          </a:p>
        </p:txBody>
      </p:sp>
      <p:sp>
        <p:nvSpPr>
          <p:cNvPr id="3" name="Content Placeholder 2">
            <a:extLst>
              <a:ext uri="{FF2B5EF4-FFF2-40B4-BE49-F238E27FC236}">
                <a16:creationId xmlns:a16="http://schemas.microsoft.com/office/drawing/2014/main" id="{7628F5CB-C61D-4396-8DE6-2EC0CC52520F}"/>
              </a:ext>
            </a:extLst>
          </p:cNvPr>
          <p:cNvSpPr>
            <a:spLocks noGrp="1"/>
          </p:cNvSpPr>
          <p:nvPr>
            <p:ph sz="half" idx="10"/>
          </p:nvPr>
        </p:nvSpPr>
        <p:spPr/>
        <p:txBody>
          <a:bodyPr>
            <a:normAutofit/>
          </a:bodyPr>
          <a:lstStyle/>
          <a:p>
            <a:r>
              <a:rPr lang="en-US" sz="2200" dirty="0"/>
              <a:t>At the conclusion of this activity, the participant will be able to:</a:t>
            </a:r>
          </a:p>
          <a:p>
            <a:endParaRPr lang="en-US" sz="2200" dirty="0"/>
          </a:p>
          <a:p>
            <a:pPr marL="502920" indent="-457200">
              <a:buFont typeface="+mj-lt"/>
              <a:buAutoNum type="arabicPeriod"/>
            </a:pPr>
            <a:r>
              <a:rPr lang="en-US" sz="2200" dirty="0"/>
              <a:t>Recognize how a paradigm of </a:t>
            </a:r>
            <a:r>
              <a:rPr lang="en-US" sz="2200" b="1" dirty="0"/>
              <a:t>improved data collection </a:t>
            </a:r>
            <a:r>
              <a:rPr lang="en-US" sz="2200" dirty="0"/>
              <a:t>strengthens </a:t>
            </a:r>
            <a:r>
              <a:rPr lang="en-US" sz="2200" b="1" dirty="0"/>
              <a:t>grant applications</a:t>
            </a:r>
            <a:r>
              <a:rPr lang="en-US" sz="2200" dirty="0"/>
              <a:t>, provides answers to community planning bodies, illuminates </a:t>
            </a:r>
            <a:r>
              <a:rPr lang="en-US" sz="2200" b="1" dirty="0"/>
              <a:t>counterintuitive insights </a:t>
            </a:r>
            <a:r>
              <a:rPr lang="en-US" sz="2200" dirty="0"/>
              <a:t>important for the description of barriers and helps positively to influence health planning and policy recommendations</a:t>
            </a:r>
          </a:p>
          <a:p>
            <a:pPr marL="502920" indent="-457200">
              <a:buAutoNum type="arabicPeriod" startAt="2"/>
            </a:pPr>
            <a:r>
              <a:rPr lang="en-US" sz="2200" dirty="0"/>
              <a:t>Describe how to </a:t>
            </a:r>
            <a:r>
              <a:rPr lang="en-US" sz="2200" b="1" dirty="0"/>
              <a:t>adopt and adapt strategies and tools </a:t>
            </a:r>
            <a:r>
              <a:rPr lang="en-US" sz="2200" dirty="0"/>
              <a:t>to deliver web-based technology to the community and planning bodies while overcoming digital divides and perceptions of digital divides.</a:t>
            </a:r>
          </a:p>
          <a:p>
            <a:pPr marL="502920" indent="-457200">
              <a:buFont typeface="Arial" panose="020B0604020202020204" pitchFamily="34" charset="0"/>
              <a:buAutoNum type="arabicPeriod" startAt="2"/>
            </a:pPr>
            <a:r>
              <a:rPr lang="en-US" sz="2200" dirty="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Identify, analyze and evaluate </a:t>
            </a:r>
            <a:r>
              <a:rPr lang="en-US" sz="2200" dirty="0"/>
              <a:t>the </a:t>
            </a:r>
            <a:r>
              <a:rPr lang="en-US" sz="2200" b="1" dirty="0"/>
              <a:t>challenges and benefits </a:t>
            </a:r>
            <a:r>
              <a:rPr lang="en-US" sz="2200" dirty="0"/>
              <a:t>of an innovative program for mobile / web-based, audio-assisted, multilingual Needs Assessments and Client Satisfaction Surveys.</a:t>
            </a:r>
          </a:p>
          <a:p>
            <a:pPr marL="457200" indent="-457200">
              <a:buFont typeface="+mj-lt"/>
              <a:buAutoNum type="arabicPeriod"/>
            </a:pPr>
            <a:endParaRPr lang="en-US" dirty="0"/>
          </a:p>
        </p:txBody>
      </p:sp>
    </p:spTree>
    <p:extLst>
      <p:ext uri="{BB962C8B-B14F-4D97-AF65-F5344CB8AC3E}">
        <p14:creationId xmlns:p14="http://schemas.microsoft.com/office/powerpoint/2010/main" val="1346035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70BD4-9AF2-4275-8752-FB009A69ADDD}"/>
              </a:ext>
            </a:extLst>
          </p:cNvPr>
          <p:cNvSpPr>
            <a:spLocks noGrp="1"/>
          </p:cNvSpPr>
          <p:nvPr>
            <p:ph type="title"/>
          </p:nvPr>
        </p:nvSpPr>
        <p:spPr/>
        <p:txBody>
          <a:bodyPr/>
          <a:lstStyle/>
          <a:p>
            <a:r>
              <a:rPr lang="en-US" dirty="0"/>
              <a:t>How We Did It</a:t>
            </a:r>
          </a:p>
        </p:txBody>
      </p:sp>
      <p:sp>
        <p:nvSpPr>
          <p:cNvPr id="6" name="Text Placeholder 5">
            <a:extLst>
              <a:ext uri="{FF2B5EF4-FFF2-40B4-BE49-F238E27FC236}">
                <a16:creationId xmlns:a16="http://schemas.microsoft.com/office/drawing/2014/main" id="{BA470D8F-E400-43D5-8746-3602E6101504}"/>
              </a:ext>
            </a:extLst>
          </p:cNvPr>
          <p:cNvSpPr>
            <a:spLocks noGrp="1"/>
          </p:cNvSpPr>
          <p:nvPr>
            <p:ph type="body" idx="1"/>
          </p:nvPr>
        </p:nvSpPr>
        <p:spPr/>
        <p:txBody>
          <a:bodyPr/>
          <a:lstStyle/>
          <a:p>
            <a:pPr marL="342900" indent="-342900">
              <a:buFont typeface="Arial" panose="020B0604020202020204" pitchFamily="34" charset="0"/>
              <a:buChar char="•"/>
            </a:pPr>
            <a:r>
              <a:rPr lang="en-US" dirty="0"/>
              <a:t>Make sure your client base’s service needs are met.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13+ years of working with digital client satisfaction &amp; needs assessment data simplifies this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According to 2016 needs assessment, majority of PLWHA in the TGA can easily get services that they need.</a:t>
            </a:r>
          </a:p>
        </p:txBody>
      </p:sp>
    </p:spTree>
    <p:extLst>
      <p:ext uri="{BB962C8B-B14F-4D97-AF65-F5344CB8AC3E}">
        <p14:creationId xmlns:p14="http://schemas.microsoft.com/office/powerpoint/2010/main" val="3577983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6EB2-BD60-456B-851E-5FDE7ACE3B4C}"/>
              </a:ext>
            </a:extLst>
          </p:cNvPr>
          <p:cNvSpPr>
            <a:spLocks noGrp="1"/>
          </p:cNvSpPr>
          <p:nvPr>
            <p:ph type="title"/>
          </p:nvPr>
        </p:nvSpPr>
        <p:spPr/>
        <p:txBody>
          <a:bodyPr/>
          <a:lstStyle/>
          <a:p>
            <a:r>
              <a:rPr lang="en-US" dirty="0"/>
              <a:t>How We Did It</a:t>
            </a:r>
          </a:p>
        </p:txBody>
      </p:sp>
      <p:graphicFrame>
        <p:nvGraphicFramePr>
          <p:cNvPr id="4" name="Chart 3">
            <a:extLst>
              <a:ext uri="{FF2B5EF4-FFF2-40B4-BE49-F238E27FC236}">
                <a16:creationId xmlns:a16="http://schemas.microsoft.com/office/drawing/2014/main" id="{70A1C257-2EFA-4FF9-A758-DA4C394B7D21}"/>
              </a:ext>
            </a:extLst>
          </p:cNvPr>
          <p:cNvGraphicFramePr>
            <a:graphicFrameLocks/>
          </p:cNvGraphicFramePr>
          <p:nvPr>
            <p:extLst>
              <p:ext uri="{D42A27DB-BD31-4B8C-83A1-F6EECF244321}">
                <p14:modId xmlns:p14="http://schemas.microsoft.com/office/powerpoint/2010/main" val="2669362629"/>
              </p:ext>
            </p:extLst>
          </p:nvPr>
        </p:nvGraphicFramePr>
        <p:xfrm>
          <a:off x="3659529" y="1383701"/>
          <a:ext cx="5669666" cy="36368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7129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2A87-099B-4428-8786-003CE1C1DEEA}"/>
              </a:ext>
            </a:extLst>
          </p:cNvPr>
          <p:cNvSpPr>
            <a:spLocks noGrp="1"/>
          </p:cNvSpPr>
          <p:nvPr>
            <p:ph type="title"/>
          </p:nvPr>
        </p:nvSpPr>
        <p:spPr>
          <a:xfrm>
            <a:off x="634809" y="283371"/>
            <a:ext cx="11015324" cy="880412"/>
          </a:xfrm>
        </p:spPr>
        <p:txBody>
          <a:bodyPr/>
          <a:lstStyle/>
          <a:p>
            <a:r>
              <a:rPr lang="en-US" dirty="0"/>
              <a:t>How We Did It – Record Linkage</a:t>
            </a:r>
          </a:p>
        </p:txBody>
      </p:sp>
      <p:sp>
        <p:nvSpPr>
          <p:cNvPr id="3" name="Text Placeholder 2">
            <a:extLst>
              <a:ext uri="{FF2B5EF4-FFF2-40B4-BE49-F238E27FC236}">
                <a16:creationId xmlns:a16="http://schemas.microsoft.com/office/drawing/2014/main" id="{1EFB971A-B517-4016-8C8B-6A8F2502B3C9}"/>
              </a:ext>
            </a:extLst>
          </p:cNvPr>
          <p:cNvSpPr>
            <a:spLocks noGrp="1"/>
          </p:cNvSpPr>
          <p:nvPr>
            <p:ph type="body" idx="1"/>
          </p:nvPr>
        </p:nvSpPr>
        <p:spPr>
          <a:xfrm>
            <a:off x="616085" y="1392066"/>
            <a:ext cx="11015323" cy="4244469"/>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Oval 3" descr="CLASS: &quot;eCOMPAS EMR Data&quot;" title="UML Diagram Entity">
            <a:extLst>
              <a:ext uri="{FF2B5EF4-FFF2-40B4-BE49-F238E27FC236}">
                <a16:creationId xmlns:a16="http://schemas.microsoft.com/office/drawing/2014/main" id="{2C272E8B-DA0E-479D-8AA6-F99F2759B5AE}"/>
              </a:ext>
            </a:extLst>
          </p:cNvPr>
          <p:cNvSpPr/>
          <p:nvPr/>
        </p:nvSpPr>
        <p:spPr>
          <a:xfrm>
            <a:off x="875489" y="1435899"/>
            <a:ext cx="3482502" cy="161858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eCOMPAS</a:t>
            </a:r>
            <a:r>
              <a:rPr lang="en-US" dirty="0"/>
              <a:t> CLD Data</a:t>
            </a:r>
          </a:p>
        </p:txBody>
      </p:sp>
      <p:sp>
        <p:nvSpPr>
          <p:cNvPr id="5" name="Oval 4" descr="CLASS: &quot;e2Community Needs Assessment Data&quot;&#10;" title="UML Diagram Entity">
            <a:extLst>
              <a:ext uri="{FF2B5EF4-FFF2-40B4-BE49-F238E27FC236}">
                <a16:creationId xmlns:a16="http://schemas.microsoft.com/office/drawing/2014/main" id="{8851A08D-CC7C-48C6-9C9B-5A7A352D8EC5}"/>
              </a:ext>
            </a:extLst>
          </p:cNvPr>
          <p:cNvSpPr/>
          <p:nvPr/>
        </p:nvSpPr>
        <p:spPr>
          <a:xfrm>
            <a:off x="8148906" y="1392066"/>
            <a:ext cx="3482502" cy="161858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e2Community Needs Assessment Data</a:t>
            </a:r>
          </a:p>
        </p:txBody>
      </p:sp>
      <p:sp>
        <p:nvSpPr>
          <p:cNvPr id="6" name="Rectangle 5" descr="CLASS: &quot;e2id Client Identifier&quot;" title="UML Diagram Entity">
            <a:extLst>
              <a:ext uri="{FF2B5EF4-FFF2-40B4-BE49-F238E27FC236}">
                <a16:creationId xmlns:a16="http://schemas.microsoft.com/office/drawing/2014/main" id="{FA8D3D5F-5F75-47E9-B16B-75947FEB9704}"/>
              </a:ext>
            </a:extLst>
          </p:cNvPr>
          <p:cNvSpPr/>
          <p:nvPr/>
        </p:nvSpPr>
        <p:spPr>
          <a:xfrm>
            <a:off x="1386191" y="3654846"/>
            <a:ext cx="2461098" cy="1381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e2id Client Identifier</a:t>
            </a:r>
          </a:p>
        </p:txBody>
      </p:sp>
      <p:sp>
        <p:nvSpPr>
          <p:cNvPr id="8" name="Rectangle 7" descr="CLASS: &quot;Randomly-Generated Survey Identification Code&quot;" title="UML Diagram Entity">
            <a:extLst>
              <a:ext uri="{FF2B5EF4-FFF2-40B4-BE49-F238E27FC236}">
                <a16:creationId xmlns:a16="http://schemas.microsoft.com/office/drawing/2014/main" id="{FD296F51-7857-44F6-9EEA-9A70BC03D526}"/>
              </a:ext>
            </a:extLst>
          </p:cNvPr>
          <p:cNvSpPr/>
          <p:nvPr/>
        </p:nvSpPr>
        <p:spPr>
          <a:xfrm>
            <a:off x="8659608" y="3632930"/>
            <a:ext cx="2461098" cy="1381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Randomly-Generated Survey Identification Code</a:t>
            </a:r>
          </a:p>
        </p:txBody>
      </p:sp>
      <p:cxnSp>
        <p:nvCxnSpPr>
          <p:cNvPr id="10" name="Straight Arrow Connector 9" descr="RELATIONSHIP TYPE: &quot;Data-Identifier&quot;&#10;DATA: &quot;eCOMPAS EMR Data&quot;&#10;IDENTIFIER: &quot;e2id Client Identifier&quot;&#10;" title="UML Diagram Relationship">
            <a:extLst>
              <a:ext uri="{FF2B5EF4-FFF2-40B4-BE49-F238E27FC236}">
                <a16:creationId xmlns:a16="http://schemas.microsoft.com/office/drawing/2014/main" id="{AF312994-684A-43B5-A078-B59DA268FC8B}"/>
              </a:ext>
            </a:extLst>
          </p:cNvPr>
          <p:cNvCxnSpPr>
            <a:stCxn id="4" idx="4"/>
            <a:endCxn id="6" idx="0"/>
          </p:cNvCxnSpPr>
          <p:nvPr/>
        </p:nvCxnSpPr>
        <p:spPr>
          <a:xfrm>
            <a:off x="2616740" y="3054485"/>
            <a:ext cx="0" cy="600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RELATIONSHIP TYPE: &quot;Data-Identifier&quot;&#10;DATA: &quot;e2Community Needs Assessment Data&quot;&#10;IDENTIFIER: &quot;Randomly-Generated Survey Identification Code&quot;" title="UML Diagram Relationship">
            <a:extLst>
              <a:ext uri="{FF2B5EF4-FFF2-40B4-BE49-F238E27FC236}">
                <a16:creationId xmlns:a16="http://schemas.microsoft.com/office/drawing/2014/main" id="{6F06457F-060A-4E82-AFAB-F607BB6D2659}"/>
              </a:ext>
            </a:extLst>
          </p:cNvPr>
          <p:cNvCxnSpPr>
            <a:cxnSpLocks/>
            <a:stCxn id="5" idx="4"/>
            <a:endCxn id="8" idx="0"/>
          </p:cNvCxnSpPr>
          <p:nvPr/>
        </p:nvCxnSpPr>
        <p:spPr>
          <a:xfrm>
            <a:off x="9890157" y="3010652"/>
            <a:ext cx="0" cy="622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Arrow: Right 13" descr="RELATIONSHIP TYPE: &quot;Identifier-Mapping&quot;&#10;IDENTIFIER: &quot;e2id Client Identifier&quot;&#10;MAPPING: &quot;e2id / Survey Code Mapping&quot;" title="UML Diagram Relationship">
            <a:extLst>
              <a:ext uri="{FF2B5EF4-FFF2-40B4-BE49-F238E27FC236}">
                <a16:creationId xmlns:a16="http://schemas.microsoft.com/office/drawing/2014/main" id="{146C282E-37B7-4496-8720-4D40E305CEAD}"/>
              </a:ext>
            </a:extLst>
          </p:cNvPr>
          <p:cNvSpPr/>
          <p:nvPr/>
        </p:nvSpPr>
        <p:spPr>
          <a:xfrm>
            <a:off x="3847289" y="4056082"/>
            <a:ext cx="1303507" cy="535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descr="RELATIONSHIP TYPE: &quot;Identifier-Mapping&quot;&#10;IDENTIFIER: &quot;Randomly-Generated Survey Identification Code&quot;&#10;MAPPING: &quot;e2id / Survey Code Mapping&quot;" title="UML Diagram Relationship">
            <a:extLst>
              <a:ext uri="{FF2B5EF4-FFF2-40B4-BE49-F238E27FC236}">
                <a16:creationId xmlns:a16="http://schemas.microsoft.com/office/drawing/2014/main" id="{9039C224-4C06-4EBA-8FB0-A83E462D6873}"/>
              </a:ext>
            </a:extLst>
          </p:cNvPr>
          <p:cNvSpPr/>
          <p:nvPr/>
        </p:nvSpPr>
        <p:spPr>
          <a:xfrm rot="10800000">
            <a:off x="7356101" y="4056082"/>
            <a:ext cx="1303507" cy="535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descr="CLASS: &quot;e2id / Survey Code Mapping&quot;" title="UML Diagram Entity">
            <a:extLst>
              <a:ext uri="{FF2B5EF4-FFF2-40B4-BE49-F238E27FC236}">
                <a16:creationId xmlns:a16="http://schemas.microsoft.com/office/drawing/2014/main" id="{B8610957-6871-45C8-9657-30F86948F860}"/>
              </a:ext>
            </a:extLst>
          </p:cNvPr>
          <p:cNvSpPr/>
          <p:nvPr/>
        </p:nvSpPr>
        <p:spPr>
          <a:xfrm>
            <a:off x="5150796" y="3190320"/>
            <a:ext cx="2205290" cy="2266545"/>
          </a:xfrm>
          <a:prstGeom prst="flowChartConnector">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e2id / Survey Code Mapping</a:t>
            </a:r>
          </a:p>
        </p:txBody>
      </p:sp>
    </p:spTree>
    <p:extLst>
      <p:ext uri="{BB962C8B-B14F-4D97-AF65-F5344CB8AC3E}">
        <p14:creationId xmlns:p14="http://schemas.microsoft.com/office/powerpoint/2010/main" val="8984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4" grpId="0" animBg="1"/>
      <p:bldP spid="15"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D4B6-B543-4772-BA7F-2F824F22F9DE}"/>
              </a:ext>
            </a:extLst>
          </p:cNvPr>
          <p:cNvSpPr>
            <a:spLocks noGrp="1"/>
          </p:cNvSpPr>
          <p:nvPr>
            <p:ph type="title"/>
          </p:nvPr>
        </p:nvSpPr>
        <p:spPr/>
        <p:txBody>
          <a:bodyPr/>
          <a:lstStyle/>
          <a:p>
            <a:r>
              <a:rPr lang="en-US" dirty="0"/>
              <a:t>How We Did It – Record Linkage</a:t>
            </a:r>
          </a:p>
        </p:txBody>
      </p:sp>
      <p:sp>
        <p:nvSpPr>
          <p:cNvPr id="3" name="Text Placeholder 2">
            <a:extLst>
              <a:ext uri="{FF2B5EF4-FFF2-40B4-BE49-F238E27FC236}">
                <a16:creationId xmlns:a16="http://schemas.microsoft.com/office/drawing/2014/main" id="{8E677622-E373-4ADA-B563-0AAE3DF54A2F}"/>
              </a:ext>
            </a:extLst>
          </p:cNvPr>
          <p:cNvSpPr>
            <a:spLocks noGrp="1"/>
          </p:cNvSpPr>
          <p:nvPr>
            <p:ph type="body" idx="1"/>
          </p:nvPr>
        </p:nvSpPr>
        <p:spPr>
          <a:xfrm>
            <a:off x="634809" y="1435899"/>
            <a:ext cx="11015323" cy="4244469"/>
          </a:xfrm>
        </p:spPr>
        <p:txBody>
          <a:bodyPr/>
          <a:lstStyle/>
          <a:p>
            <a:pPr lvl="1" algn="ctr"/>
            <a:r>
              <a:rPr lang="en-US" sz="3600" dirty="0"/>
              <a:t>CD4 values</a:t>
            </a:r>
          </a:p>
          <a:p>
            <a:pPr lvl="1" algn="ctr"/>
            <a:r>
              <a:rPr lang="en-US" sz="3600" dirty="0"/>
              <a:t>Viral load counts</a:t>
            </a:r>
          </a:p>
          <a:p>
            <a:pPr lvl="1" algn="ctr"/>
            <a:r>
              <a:rPr lang="en-US" sz="3600" dirty="0"/>
              <a:t>Services received</a:t>
            </a:r>
          </a:p>
          <a:p>
            <a:pPr lvl="1" algn="ctr"/>
            <a:r>
              <a:rPr lang="en-US" sz="3600" dirty="0"/>
              <a:t>Medications</a:t>
            </a:r>
          </a:p>
          <a:p>
            <a:pPr lvl="1" algn="ctr"/>
            <a:r>
              <a:rPr lang="en-US" sz="3600" dirty="0"/>
              <a:t>Screenings</a:t>
            </a:r>
          </a:p>
          <a:p>
            <a:pPr lvl="1" algn="ctr"/>
            <a:r>
              <a:rPr lang="en-US" sz="3600" dirty="0"/>
              <a:t>Medical Care</a:t>
            </a:r>
          </a:p>
          <a:p>
            <a:pPr lvl="1" algn="ctr"/>
            <a:endParaRPr lang="en-US" sz="3600" dirty="0"/>
          </a:p>
          <a:p>
            <a:pPr marL="6858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594678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B5723-7CAA-4A0C-9463-63E0113322A4}"/>
              </a:ext>
            </a:extLst>
          </p:cNvPr>
          <p:cNvSpPr>
            <a:spLocks noGrp="1"/>
          </p:cNvSpPr>
          <p:nvPr>
            <p:ph type="title"/>
          </p:nvPr>
        </p:nvSpPr>
        <p:spPr/>
        <p:txBody>
          <a:bodyPr/>
          <a:lstStyle/>
          <a:p>
            <a:r>
              <a:rPr lang="en-US" dirty="0"/>
              <a:t>How We Did It – </a:t>
            </a:r>
            <a:r>
              <a:rPr lang="en-US" dirty="0" err="1"/>
              <a:t>MyCareContinuum</a:t>
            </a:r>
            <a:endParaRPr lang="en-US" dirty="0"/>
          </a:p>
        </p:txBody>
      </p:sp>
      <p:sp>
        <p:nvSpPr>
          <p:cNvPr id="5" name="Flowchart: Connector 4" descr="CLASS: &quot;Care Continuum&quot;" title="UML Diagram Entity">
            <a:extLst>
              <a:ext uri="{FF2B5EF4-FFF2-40B4-BE49-F238E27FC236}">
                <a16:creationId xmlns:a16="http://schemas.microsoft.com/office/drawing/2014/main" id="{269FC322-0B39-4291-AF96-E5EBCAC5C0CF}"/>
              </a:ext>
            </a:extLst>
          </p:cNvPr>
          <p:cNvSpPr/>
          <p:nvPr/>
        </p:nvSpPr>
        <p:spPr>
          <a:xfrm>
            <a:off x="5039826" y="3428999"/>
            <a:ext cx="2205290" cy="2266545"/>
          </a:xfrm>
          <a:prstGeom prst="flowChartConnector">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MyCare</a:t>
            </a:r>
            <a:endParaRPr lang="en-US" dirty="0"/>
          </a:p>
          <a:p>
            <a:pPr algn="ctr"/>
            <a:r>
              <a:rPr lang="en-US" dirty="0"/>
              <a:t>Continuum</a:t>
            </a:r>
          </a:p>
        </p:txBody>
      </p:sp>
      <p:sp>
        <p:nvSpPr>
          <p:cNvPr id="6" name="Oval 5" descr="CLASS: &quot;e2id / Survey Code Mapping&quot;" title="UML Diagram Entity">
            <a:extLst>
              <a:ext uri="{FF2B5EF4-FFF2-40B4-BE49-F238E27FC236}">
                <a16:creationId xmlns:a16="http://schemas.microsoft.com/office/drawing/2014/main" id="{F73330FA-AD77-48FF-85EE-E18D7E19C35D}"/>
              </a:ext>
            </a:extLst>
          </p:cNvPr>
          <p:cNvSpPr/>
          <p:nvPr/>
        </p:nvSpPr>
        <p:spPr>
          <a:xfrm>
            <a:off x="4401220" y="1162456"/>
            <a:ext cx="3482502" cy="161858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e2id / Survey Code Mapping</a:t>
            </a:r>
          </a:p>
        </p:txBody>
      </p:sp>
      <p:sp>
        <p:nvSpPr>
          <p:cNvPr id="7" name="Oval 6" descr="CLASS: &quot;Grantee Client Data&quot;" title="UML Diagram Entity">
            <a:extLst>
              <a:ext uri="{FF2B5EF4-FFF2-40B4-BE49-F238E27FC236}">
                <a16:creationId xmlns:a16="http://schemas.microsoft.com/office/drawing/2014/main" id="{0DC10BC6-7A25-469F-9886-78F064766069}"/>
              </a:ext>
            </a:extLst>
          </p:cNvPr>
          <p:cNvSpPr/>
          <p:nvPr/>
        </p:nvSpPr>
        <p:spPr>
          <a:xfrm>
            <a:off x="312361" y="2287622"/>
            <a:ext cx="3482502" cy="161858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Grantee Client Data</a:t>
            </a:r>
          </a:p>
        </p:txBody>
      </p:sp>
      <p:sp>
        <p:nvSpPr>
          <p:cNvPr id="8" name="Oval 7" descr="CLASS: Medical Provider Data&quot;" title="UML Diagram Entity">
            <a:extLst>
              <a:ext uri="{FF2B5EF4-FFF2-40B4-BE49-F238E27FC236}">
                <a16:creationId xmlns:a16="http://schemas.microsoft.com/office/drawing/2014/main" id="{60E4D3D9-8771-4260-A0C3-634C61EF4D1E}"/>
              </a:ext>
            </a:extLst>
          </p:cNvPr>
          <p:cNvSpPr/>
          <p:nvPr/>
        </p:nvSpPr>
        <p:spPr>
          <a:xfrm>
            <a:off x="8490079" y="2287622"/>
            <a:ext cx="3482502" cy="161858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Medical Provider Data</a:t>
            </a:r>
          </a:p>
        </p:txBody>
      </p:sp>
      <p:cxnSp>
        <p:nvCxnSpPr>
          <p:cNvPr id="10" name="Straight Arrow Connector 9" descr="RELATIONSHIP TYPE: &quot;Has-A&quot;&#10;ENDPOINT: &quot;Care Continuum&quot;&#10;HAS-A:&quot;Grantee Client Data&quot;" title="UML Diagram Relationship">
            <a:extLst>
              <a:ext uri="{FF2B5EF4-FFF2-40B4-BE49-F238E27FC236}">
                <a16:creationId xmlns:a16="http://schemas.microsoft.com/office/drawing/2014/main" id="{0707EFD9-39EA-4137-BEEF-1E424BAB41B3}"/>
              </a:ext>
            </a:extLst>
          </p:cNvPr>
          <p:cNvCxnSpPr>
            <a:cxnSpLocks/>
            <a:stCxn id="7" idx="5"/>
            <a:endCxn id="5" idx="2"/>
          </p:cNvCxnSpPr>
          <p:nvPr/>
        </p:nvCxnSpPr>
        <p:spPr>
          <a:xfrm>
            <a:off x="3284862" y="3669172"/>
            <a:ext cx="1754964" cy="89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RELATIONSHIP TYPE: &quot;Has-A&quot;&#10;ENDPOINT: &quot;Care Continuum&quot;&#10;HAS-A:&quot;e2id / Survey Code Mapping&quot;" title="UML Diagram Relationship">
            <a:extLst>
              <a:ext uri="{FF2B5EF4-FFF2-40B4-BE49-F238E27FC236}">
                <a16:creationId xmlns:a16="http://schemas.microsoft.com/office/drawing/2014/main" id="{6255EE66-46FA-4D4C-8A30-73B4C05B3551}"/>
              </a:ext>
            </a:extLst>
          </p:cNvPr>
          <p:cNvCxnSpPr>
            <a:cxnSpLocks/>
            <a:stCxn id="6" idx="4"/>
            <a:endCxn id="5" idx="0"/>
          </p:cNvCxnSpPr>
          <p:nvPr/>
        </p:nvCxnSpPr>
        <p:spPr>
          <a:xfrm>
            <a:off x="6142471" y="2781042"/>
            <a:ext cx="0" cy="647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RELATIONSHIP TYPE: &quot;Has-A&quot;&#10;ENDPOINT: &quot;Care Continuum&quot;&#10;HAS-A:&quot;Medical Provider Data&quot;" title="UML Diagram Relationship">
            <a:extLst>
              <a:ext uri="{FF2B5EF4-FFF2-40B4-BE49-F238E27FC236}">
                <a16:creationId xmlns:a16="http://schemas.microsoft.com/office/drawing/2014/main" id="{B9813139-AEA1-43A0-8192-255EE4F867DD}"/>
              </a:ext>
            </a:extLst>
          </p:cNvPr>
          <p:cNvCxnSpPr>
            <a:cxnSpLocks/>
            <a:stCxn id="8" idx="3"/>
            <a:endCxn id="5" idx="6"/>
          </p:cNvCxnSpPr>
          <p:nvPr/>
        </p:nvCxnSpPr>
        <p:spPr>
          <a:xfrm flipH="1">
            <a:off x="7245116" y="3669172"/>
            <a:ext cx="1754964" cy="89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70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5DCB5-310B-455E-BF61-AA244C51A546}"/>
              </a:ext>
            </a:extLst>
          </p:cNvPr>
          <p:cNvSpPr>
            <a:spLocks noGrp="1"/>
          </p:cNvSpPr>
          <p:nvPr>
            <p:ph type="title"/>
          </p:nvPr>
        </p:nvSpPr>
        <p:spPr/>
        <p:txBody>
          <a:bodyPr/>
          <a:lstStyle/>
          <a:p>
            <a:r>
              <a:rPr lang="en-US" dirty="0"/>
              <a:t>Future Planning – Using Assessment Data</a:t>
            </a:r>
          </a:p>
        </p:txBody>
      </p:sp>
      <p:sp>
        <p:nvSpPr>
          <p:cNvPr id="3" name="Text Placeholder 2">
            <a:extLst>
              <a:ext uri="{FF2B5EF4-FFF2-40B4-BE49-F238E27FC236}">
                <a16:creationId xmlns:a16="http://schemas.microsoft.com/office/drawing/2014/main" id="{917417C3-F7E7-4F87-ABD3-5601D76C7C8F}"/>
              </a:ext>
            </a:extLst>
          </p:cNvPr>
          <p:cNvSpPr>
            <a:spLocks noGrp="1"/>
          </p:cNvSpPr>
          <p:nvPr>
            <p:ph type="body" idx="1"/>
          </p:nvPr>
        </p:nvSpPr>
        <p:spPr/>
        <p:txBody>
          <a:bodyPr/>
          <a:lstStyle/>
          <a:p>
            <a:r>
              <a:rPr lang="en-US" dirty="0"/>
              <a:t>Goal: Bridge gaps of knowledge about client base.</a:t>
            </a:r>
          </a:p>
          <a:p>
            <a:endParaRPr lang="en-US" dirty="0"/>
          </a:p>
          <a:p>
            <a:endParaRPr lang="en-US" dirty="0"/>
          </a:p>
          <a:p>
            <a:r>
              <a:rPr lang="en-US" dirty="0"/>
              <a:t>Problem: Current data shows that majority of new clients in TGA were not diagnosed there. It is unknown where they came from.</a:t>
            </a:r>
          </a:p>
          <a:p>
            <a:endParaRPr lang="en-US" dirty="0"/>
          </a:p>
          <a:p>
            <a:endParaRPr lang="en-US" dirty="0"/>
          </a:p>
          <a:p>
            <a:r>
              <a:rPr lang="en-US" dirty="0"/>
              <a:t>Solution: Add place of diagnosis as a needs assessment question for the next survey wave.</a:t>
            </a:r>
          </a:p>
        </p:txBody>
      </p:sp>
    </p:spTree>
    <p:extLst>
      <p:ext uri="{BB962C8B-B14F-4D97-AF65-F5344CB8AC3E}">
        <p14:creationId xmlns:p14="http://schemas.microsoft.com/office/powerpoint/2010/main" val="2139368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5DCB5-310B-455E-BF61-AA244C51A546}"/>
              </a:ext>
            </a:extLst>
          </p:cNvPr>
          <p:cNvSpPr>
            <a:spLocks noGrp="1"/>
          </p:cNvSpPr>
          <p:nvPr>
            <p:ph type="title"/>
          </p:nvPr>
        </p:nvSpPr>
        <p:spPr/>
        <p:txBody>
          <a:bodyPr/>
          <a:lstStyle/>
          <a:p>
            <a:r>
              <a:rPr lang="en-US" dirty="0"/>
              <a:t>Future Planning – Using Assessment Data</a:t>
            </a:r>
          </a:p>
        </p:txBody>
      </p:sp>
      <p:sp>
        <p:nvSpPr>
          <p:cNvPr id="3" name="Text Placeholder 2">
            <a:extLst>
              <a:ext uri="{FF2B5EF4-FFF2-40B4-BE49-F238E27FC236}">
                <a16:creationId xmlns:a16="http://schemas.microsoft.com/office/drawing/2014/main" id="{917417C3-F7E7-4F87-ABD3-5601D76C7C8F}"/>
              </a:ext>
            </a:extLst>
          </p:cNvPr>
          <p:cNvSpPr>
            <a:spLocks noGrp="1"/>
          </p:cNvSpPr>
          <p:nvPr>
            <p:ph type="body" idx="1"/>
          </p:nvPr>
        </p:nvSpPr>
        <p:spPr/>
        <p:txBody>
          <a:bodyPr/>
          <a:lstStyle/>
          <a:p>
            <a:r>
              <a:rPr lang="en-US" dirty="0"/>
              <a:t>Goal: Identify and better serve populations of need.</a:t>
            </a:r>
          </a:p>
          <a:p>
            <a:endParaRPr lang="en-US" dirty="0"/>
          </a:p>
          <a:p>
            <a:endParaRPr lang="en-US" dirty="0"/>
          </a:p>
          <a:p>
            <a:r>
              <a:rPr lang="en-US" dirty="0"/>
              <a:t>Focus: The needs assessment helped identify three populations of need across the PLWHA in the TGA: African American females, heterosexual Hispanic males, and gay/bi-sexual male youth.</a:t>
            </a:r>
          </a:p>
          <a:p>
            <a:endParaRPr lang="en-US" dirty="0"/>
          </a:p>
          <a:p>
            <a:endParaRPr lang="en-US" dirty="0"/>
          </a:p>
          <a:p>
            <a:r>
              <a:rPr lang="en-US" dirty="0"/>
              <a:t>Plan: Further study and planning is needed to address these issues.</a:t>
            </a:r>
          </a:p>
        </p:txBody>
      </p:sp>
    </p:spTree>
    <p:extLst>
      <p:ext uri="{BB962C8B-B14F-4D97-AF65-F5344CB8AC3E}">
        <p14:creationId xmlns:p14="http://schemas.microsoft.com/office/powerpoint/2010/main" val="978213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F7D4-ED56-4CA6-AB4E-2E9E61B522CC}"/>
              </a:ext>
            </a:extLst>
          </p:cNvPr>
          <p:cNvSpPr>
            <a:spLocks noGrp="1"/>
          </p:cNvSpPr>
          <p:nvPr>
            <p:ph type="title"/>
          </p:nvPr>
        </p:nvSpPr>
        <p:spPr/>
        <p:txBody>
          <a:bodyPr/>
          <a:lstStyle/>
          <a:p>
            <a:r>
              <a:rPr lang="en-US" dirty="0"/>
              <a:t>Future Planning</a:t>
            </a:r>
          </a:p>
        </p:txBody>
      </p:sp>
      <p:sp>
        <p:nvSpPr>
          <p:cNvPr id="3" name="Text Placeholder 2">
            <a:extLst>
              <a:ext uri="{FF2B5EF4-FFF2-40B4-BE49-F238E27FC236}">
                <a16:creationId xmlns:a16="http://schemas.microsoft.com/office/drawing/2014/main" id="{5D4ABAC4-4C77-4A83-B546-9B3050393AC5}"/>
              </a:ext>
            </a:extLst>
          </p:cNvPr>
          <p:cNvSpPr>
            <a:spLocks noGrp="1"/>
          </p:cNvSpPr>
          <p:nvPr>
            <p:ph type="body" idx="1"/>
          </p:nvPr>
        </p:nvSpPr>
        <p:spPr/>
        <p:txBody>
          <a:bodyPr/>
          <a:lstStyle/>
          <a:p>
            <a:pPr marL="342900" indent="-342900">
              <a:buFont typeface="Arial" panose="020B0604020202020204" pitchFamily="34" charset="0"/>
              <a:buChar char="•"/>
            </a:pPr>
            <a:r>
              <a:rPr lang="en-US" dirty="0"/>
              <a:t>Further integration of digital needs assessment tool e2Community with </a:t>
            </a:r>
            <a:r>
              <a:rPr lang="en-US" dirty="0" err="1"/>
              <a:t>eCOMPAS</a:t>
            </a:r>
            <a:r>
              <a:rPr lang="en-US" dirty="0"/>
              <a:t> CLD platform and </a:t>
            </a:r>
            <a:r>
              <a:rPr lang="en-US" dirty="0" err="1"/>
              <a:t>MyCareContinuum</a:t>
            </a:r>
            <a:r>
              <a:rPr lang="en-US" dirty="0"/>
              <a:t>.</a:t>
            </a:r>
          </a:p>
          <a:p>
            <a:endParaRPr lang="en-US" dirty="0"/>
          </a:p>
          <a:p>
            <a:endParaRPr lang="en-US" dirty="0"/>
          </a:p>
          <a:p>
            <a:pPr marL="342900" indent="-342900">
              <a:buFont typeface="Arial" panose="020B0604020202020204" pitchFamily="34" charset="0"/>
              <a:buChar char="•"/>
            </a:pPr>
            <a:r>
              <a:rPr lang="en-US" dirty="0"/>
              <a:t>Outreach to and study of identified under-served populations.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Using </a:t>
            </a:r>
            <a:r>
              <a:rPr lang="en-US" dirty="0" err="1"/>
              <a:t>MyCareContinuum</a:t>
            </a:r>
            <a:r>
              <a:rPr lang="en-US" dirty="0"/>
              <a:t> to identify under-served populations.</a:t>
            </a:r>
          </a:p>
          <a:p>
            <a:endParaRPr lang="en-US" dirty="0"/>
          </a:p>
        </p:txBody>
      </p:sp>
    </p:spTree>
    <p:extLst>
      <p:ext uri="{BB962C8B-B14F-4D97-AF65-F5344CB8AC3E}">
        <p14:creationId xmlns:p14="http://schemas.microsoft.com/office/powerpoint/2010/main" val="2328441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DFF3-3C38-4AC4-8FFD-D6F7CF967632}"/>
              </a:ext>
            </a:extLst>
          </p:cNvPr>
          <p:cNvSpPr>
            <a:spLocks noGrp="1"/>
          </p:cNvSpPr>
          <p:nvPr>
            <p:ph type="title"/>
          </p:nvPr>
        </p:nvSpPr>
        <p:spPr/>
        <p:txBody>
          <a:bodyPr/>
          <a:lstStyle/>
          <a:p>
            <a:r>
              <a:rPr lang="en-US" dirty="0"/>
              <a:t>Future Planning</a:t>
            </a:r>
          </a:p>
        </p:txBody>
      </p:sp>
      <p:sp>
        <p:nvSpPr>
          <p:cNvPr id="3" name="Text Placeholder 2">
            <a:extLst>
              <a:ext uri="{FF2B5EF4-FFF2-40B4-BE49-F238E27FC236}">
                <a16:creationId xmlns:a16="http://schemas.microsoft.com/office/drawing/2014/main" id="{966A2A6A-8B74-4CE1-8A08-ED78D3B6BB67}"/>
              </a:ext>
            </a:extLst>
          </p:cNvPr>
          <p:cNvSpPr>
            <a:spLocks noGrp="1"/>
          </p:cNvSpPr>
          <p:nvPr>
            <p:ph type="body" idx="1"/>
          </p:nvPr>
        </p:nvSpPr>
        <p:spPr/>
        <p:txBody>
          <a:bodyPr/>
          <a:lstStyle/>
          <a:p>
            <a:pPr marL="342900" indent="-342900">
              <a:buFont typeface="Arial" panose="020B0604020202020204" pitchFamily="34" charset="0"/>
              <a:buChar char="•"/>
            </a:pPr>
            <a:r>
              <a:rPr lang="en-US" dirty="0"/>
              <a:t>Continue using an integrated, collaborative process to study needs assessment data, derive useful findings from said data, and plan for future needs assessment processes.</a:t>
            </a:r>
          </a:p>
          <a:p>
            <a:endParaRPr lang="en-US" dirty="0"/>
          </a:p>
          <a:p>
            <a:pPr marL="342900" indent="-342900">
              <a:buFont typeface="Arial" panose="020B0604020202020204" pitchFamily="34" charset="0"/>
              <a:buChar char="•"/>
            </a:pPr>
            <a:r>
              <a:rPr lang="en-US" dirty="0"/>
              <a:t>Increase collaboration between:</a:t>
            </a:r>
          </a:p>
          <a:p>
            <a:pPr marL="685800" lvl="1" indent="-342900">
              <a:buFont typeface="Arial" panose="020B0604020202020204" pitchFamily="34" charset="0"/>
              <a:buChar char="•"/>
            </a:pPr>
            <a:r>
              <a:rPr lang="en-US" dirty="0"/>
              <a:t>Planning council</a:t>
            </a:r>
          </a:p>
          <a:p>
            <a:pPr marL="685800" lvl="1" indent="-342900">
              <a:buFont typeface="Arial" panose="020B0604020202020204" pitchFamily="34" charset="0"/>
              <a:buChar char="•"/>
            </a:pPr>
            <a:r>
              <a:rPr lang="en-US" dirty="0"/>
              <a:t>Providers</a:t>
            </a:r>
          </a:p>
          <a:p>
            <a:pPr marL="685800" lvl="1" indent="-342900">
              <a:buFont typeface="Arial" panose="020B0604020202020204" pitchFamily="34" charset="0"/>
              <a:buChar char="•"/>
            </a:pPr>
            <a:r>
              <a:rPr lang="en-US" dirty="0"/>
              <a:t>Consumers</a:t>
            </a:r>
          </a:p>
          <a:p>
            <a:pPr marL="685800" lvl="1" indent="-342900">
              <a:buFont typeface="Arial" panose="020B0604020202020204" pitchFamily="34" charset="0"/>
              <a:buChar char="•"/>
            </a:pPr>
            <a:r>
              <a:rPr lang="en-US" dirty="0"/>
              <a:t>Quality management team</a:t>
            </a:r>
          </a:p>
          <a:p>
            <a:pPr marL="685800" lvl="1" indent="-342900">
              <a:buFont typeface="Arial" panose="020B0604020202020204" pitchFamily="34" charset="0"/>
              <a:buChar char="•"/>
            </a:pPr>
            <a:r>
              <a:rPr lang="en-US" dirty="0"/>
              <a:t>Health policy experts</a:t>
            </a:r>
          </a:p>
        </p:txBody>
      </p:sp>
    </p:spTree>
    <p:extLst>
      <p:ext uri="{BB962C8B-B14F-4D97-AF65-F5344CB8AC3E}">
        <p14:creationId xmlns:p14="http://schemas.microsoft.com/office/powerpoint/2010/main" val="892752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0107" y="319314"/>
            <a:ext cx="8261493" cy="5355772"/>
          </a:xfrm>
        </p:spPr>
        <p:txBody>
          <a:bodyPr>
            <a:noAutofit/>
          </a:bodyPr>
          <a:lstStyle/>
          <a:p>
            <a:br>
              <a:rPr lang="en-US" sz="2800" dirty="0"/>
            </a:br>
            <a:br>
              <a:rPr lang="en-US" sz="2800" dirty="0"/>
            </a:br>
            <a:br>
              <a:rPr lang="en-US" sz="2800" dirty="0"/>
            </a:br>
            <a:br>
              <a:rPr lang="en-US" sz="2800" dirty="0"/>
            </a:br>
            <a:br>
              <a:rPr lang="en-US" sz="2800" dirty="0"/>
            </a:br>
            <a:r>
              <a:rPr lang="en-US" sz="2800" dirty="0"/>
              <a:t>Milagros Izquierdo</a:t>
            </a:r>
            <a:br>
              <a:rPr lang="en-US" sz="2800" dirty="0"/>
            </a:br>
            <a:r>
              <a:rPr lang="en-US" sz="2800" u="sng" dirty="0">
                <a:hlinkClick r:id="rId3"/>
              </a:rPr>
              <a:t>mizquierdo@patersonnj.gov</a:t>
            </a:r>
            <a:br>
              <a:rPr lang="en-US" sz="2800" dirty="0"/>
            </a:br>
            <a:br>
              <a:rPr lang="en-US" sz="2800" dirty="0"/>
            </a:br>
            <a:r>
              <a:rPr lang="en-US" sz="2800" dirty="0"/>
              <a:t>Jesse Thomas</a:t>
            </a:r>
            <a:br>
              <a:rPr lang="en-US" sz="2800" dirty="0"/>
            </a:br>
            <a:r>
              <a:rPr lang="en-US" sz="2800" dirty="0">
                <a:hlinkClick r:id="rId4"/>
              </a:rPr>
              <a:t>Jesse@rde.org</a:t>
            </a:r>
            <a:br>
              <a:rPr lang="en-US" sz="2800" dirty="0"/>
            </a:br>
            <a:br>
              <a:rPr lang="en-US" sz="2800" dirty="0"/>
            </a:br>
            <a:br>
              <a:rPr lang="en-US" sz="2800" u="sng" dirty="0"/>
            </a:br>
            <a:br>
              <a:rPr lang="en-US" sz="2800" u="sng" dirty="0"/>
            </a:br>
            <a:br>
              <a:rPr lang="en-US" sz="2800" dirty="0"/>
            </a:br>
            <a:br>
              <a:rPr lang="en-US" sz="2800" dirty="0"/>
            </a:br>
            <a:br>
              <a:rPr lang="en-US" sz="2800" dirty="0"/>
            </a:br>
            <a:br>
              <a:rPr lang="en-US" sz="2800" dirty="0"/>
            </a:br>
            <a:br>
              <a:rPr lang="en-US" sz="2800" dirty="0"/>
            </a:br>
            <a:endParaRPr lang="en-US" sz="2800" dirty="0"/>
          </a:p>
        </p:txBody>
      </p:sp>
    </p:spTree>
    <p:extLst>
      <p:ext uri="{BB962C8B-B14F-4D97-AF65-F5344CB8AC3E}">
        <p14:creationId xmlns:p14="http://schemas.microsoft.com/office/powerpoint/2010/main" val="1155039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4800" dirty="0">
                <a:solidFill>
                  <a:srgbClr val="095895"/>
                </a:solidFill>
              </a:rPr>
              <a:t>National HIV/AIDS Strategy</a:t>
            </a:r>
          </a:p>
        </p:txBody>
      </p:sp>
      <p:sp>
        <p:nvSpPr>
          <p:cNvPr id="3" name="Content Placeholder 2"/>
          <p:cNvSpPr>
            <a:spLocks noGrp="1"/>
          </p:cNvSpPr>
          <p:nvPr>
            <p:ph idx="1"/>
          </p:nvPr>
        </p:nvSpPr>
        <p:spPr/>
        <p:txBody>
          <a:bodyPr>
            <a:normAutofit/>
          </a:bodyPr>
          <a:lstStyle/>
          <a:p>
            <a:pPr marL="0" indent="0">
              <a:spcAft>
                <a:spcPts val="1200"/>
              </a:spcAft>
              <a:buNone/>
            </a:pPr>
            <a:r>
              <a:rPr lang="en-US" dirty="0"/>
              <a:t>Goals:</a:t>
            </a:r>
          </a:p>
          <a:p>
            <a:pPr marL="514350" indent="-514350">
              <a:spcAft>
                <a:spcPts val="2000"/>
              </a:spcAft>
              <a:buFontTx/>
              <a:buAutoNum type="arabicPeriod"/>
            </a:pPr>
            <a:r>
              <a:rPr lang="en-US" sz="3000" i="1" dirty="0"/>
              <a:t>Reducing new HIV infections</a:t>
            </a:r>
          </a:p>
          <a:p>
            <a:pPr marL="514350" indent="-514350">
              <a:spcAft>
                <a:spcPts val="2000"/>
              </a:spcAft>
              <a:buFontTx/>
              <a:buAutoNum type="arabicPeriod"/>
            </a:pPr>
            <a:r>
              <a:rPr lang="en-US" sz="3000" i="1" dirty="0"/>
              <a:t>Increasing access to care and improving health outcomes for people living with HIV</a:t>
            </a:r>
          </a:p>
          <a:p>
            <a:pPr marL="514350" indent="-514350">
              <a:spcAft>
                <a:spcPts val="2000"/>
              </a:spcAft>
              <a:buFontTx/>
              <a:buAutoNum type="arabicPeriod"/>
            </a:pPr>
            <a:r>
              <a:rPr lang="en-US" sz="3000" i="1" dirty="0"/>
              <a:t>Reducing HIV related disparities</a:t>
            </a:r>
          </a:p>
          <a:p>
            <a:pPr marL="0" indent="0">
              <a:spcAft>
                <a:spcPts val="2400"/>
              </a:spcAft>
              <a:buNone/>
            </a:pPr>
            <a:r>
              <a:rPr lang="en-US" sz="2400" i="1" dirty="0"/>
              <a:t>(Implementation Plan: Achieving a more coordinated National response to the HIV/AIDS epidemic in the U.S.)</a:t>
            </a:r>
          </a:p>
          <a:p>
            <a:pPr marL="0" indent="0">
              <a:buFontTx/>
              <a:buAutoNum type="arabicPeriod"/>
            </a:pPr>
            <a:endParaRPr lang="en-US" i="1" dirty="0">
              <a:solidFill>
                <a:srgbClr val="002060"/>
              </a:solidFill>
            </a:endParaRPr>
          </a:p>
          <a:p>
            <a:pPr marL="0" indent="0">
              <a:buFontTx/>
              <a:buAutoNum type="arabicPeriod"/>
            </a:pPr>
            <a:endParaRPr lang="en-US" i="1" dirty="0">
              <a:solidFill>
                <a:srgbClr val="002060"/>
              </a:solidFill>
            </a:endParaRPr>
          </a:p>
          <a:p>
            <a:pPr marL="0" indent="0"/>
            <a:endParaRPr lang="en-US" dirty="0">
              <a:solidFill>
                <a:srgbClr val="002060"/>
              </a:solidFill>
            </a:endParaRPr>
          </a:p>
        </p:txBody>
      </p:sp>
    </p:spTree>
    <p:extLst>
      <p:ext uri="{BB962C8B-B14F-4D97-AF65-F5344CB8AC3E}">
        <p14:creationId xmlns:p14="http://schemas.microsoft.com/office/powerpoint/2010/main" val="29501537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Google earth video transitioning from Paterson, NJ to Des Moines, Iowa." title="Google Earth Video">
            <a:extLst>
              <a:ext uri="{FF2B5EF4-FFF2-40B4-BE49-F238E27FC236}">
                <a16:creationId xmlns:a16="http://schemas.microsoft.com/office/drawing/2014/main" id="{836BF968-0B13-4C1C-8A44-B237D3106E61}"/>
              </a:ext>
            </a:extLst>
          </p:cNvPr>
          <p:cNvSpPr>
            <a:spLocks noGrp="1"/>
          </p:cNvSpPr>
          <p:nvPr>
            <p:ph type="title"/>
          </p:nvPr>
        </p:nvSpPr>
        <p:spPr>
          <a:xfrm>
            <a:off x="609600" y="274638"/>
            <a:ext cx="10972800" cy="733068"/>
          </a:xfrm>
        </p:spPr>
        <p:txBody>
          <a:bodyPr>
            <a:normAutofit fontScale="90000"/>
          </a:bodyPr>
          <a:lstStyle/>
          <a:p>
            <a:pPr algn="ctr"/>
            <a:r>
              <a:rPr lang="en-US" dirty="0"/>
              <a:t>Journey to Des Moines, Iowa</a:t>
            </a:r>
          </a:p>
        </p:txBody>
      </p:sp>
      <p:pic>
        <p:nvPicPr>
          <p:cNvPr id="3" name="Paterson To Iowa-1" descr="Transition from Paterson, NJ to Des Moines, IA." title="Google Earth Video">
            <a:hlinkClick r:id="" action="ppaction://media"/>
            <a:extLst>
              <a:ext uri="{FF2B5EF4-FFF2-40B4-BE49-F238E27FC236}">
                <a16:creationId xmlns:a16="http://schemas.microsoft.com/office/drawing/2014/main" id="{D412CE97-8E60-4E28-BD7B-9F30B9DEF9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6162" y="1038466"/>
            <a:ext cx="8499676" cy="4781068"/>
          </a:xfrm>
          <a:prstGeom prst="rect">
            <a:avLst/>
          </a:prstGeom>
        </p:spPr>
      </p:pic>
    </p:spTree>
    <p:extLst>
      <p:ext uri="{BB962C8B-B14F-4D97-AF65-F5344CB8AC3E}">
        <p14:creationId xmlns:p14="http://schemas.microsoft.com/office/powerpoint/2010/main" val="346914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apitol building in Des Moines Iow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3500"/>
            <a:ext cx="9144000" cy="6096000"/>
          </a:xfrm>
          <a:prstGeom prst="rect">
            <a:avLst/>
          </a:prstGeom>
        </p:spPr>
      </p:pic>
      <p:sp>
        <p:nvSpPr>
          <p:cNvPr id="2" name="Title 1"/>
          <p:cNvSpPr>
            <a:spLocks noGrp="1"/>
          </p:cNvSpPr>
          <p:nvPr>
            <p:ph type="ctrTitle"/>
          </p:nvPr>
        </p:nvSpPr>
        <p:spPr>
          <a:xfrm>
            <a:off x="2209800" y="-486358"/>
            <a:ext cx="7772400" cy="1470025"/>
          </a:xfrm>
        </p:spPr>
        <p:txBody>
          <a:bodyPr>
            <a:normAutofit/>
          </a:bodyPr>
          <a:lstStyle/>
          <a:p>
            <a:pPr algn="ctr"/>
            <a:r>
              <a:rPr lang="en-US" sz="4000" dirty="0">
                <a:solidFill>
                  <a:srgbClr val="095895"/>
                </a:solidFill>
                <a:latin typeface="+mj-lt"/>
              </a:rPr>
              <a:t>Des Moines, Iowa</a:t>
            </a:r>
          </a:p>
        </p:txBody>
      </p:sp>
    </p:spTree>
    <p:extLst>
      <p:ext uri="{BB962C8B-B14F-4D97-AF65-F5344CB8AC3E}">
        <p14:creationId xmlns:p14="http://schemas.microsoft.com/office/powerpoint/2010/main" val="2204304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634809" y="283371"/>
            <a:ext cx="11015324" cy="880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Introduction</a:t>
            </a:r>
            <a:endParaRPr/>
          </a:p>
        </p:txBody>
      </p:sp>
      <p:sp>
        <p:nvSpPr>
          <p:cNvPr id="69" name="Google Shape;69;p15"/>
          <p:cNvSpPr txBox="1">
            <a:spLocks noGrp="1"/>
          </p:cNvSpPr>
          <p:nvPr>
            <p:ph type="body" idx="1"/>
          </p:nvPr>
        </p:nvSpPr>
        <p:spPr>
          <a:xfrm>
            <a:off x="634809" y="1163783"/>
            <a:ext cx="11015323" cy="42444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Font typeface="Arial"/>
              <a:buNone/>
            </a:pPr>
            <a:r>
              <a:rPr lang="en-US"/>
              <a:t>Katie Herting, Ryan White Quality Coordinator, Iowa Department of Public Health </a:t>
            </a:r>
            <a:endParaRPr/>
          </a:p>
          <a:p>
            <a:pPr marL="0" lvl="0" indent="0" algn="l" rtl="0">
              <a:lnSpc>
                <a:spcPct val="90000"/>
              </a:lnSpc>
              <a:spcBef>
                <a:spcPts val="1000"/>
              </a:spcBef>
              <a:spcAft>
                <a:spcPts val="0"/>
              </a:spcAft>
              <a:buClr>
                <a:schemeClr val="dk1"/>
              </a:buClr>
              <a:buSzPts val="2400"/>
              <a:buFont typeface="Arial"/>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cxnSp>
        <p:nvCxnSpPr>
          <p:cNvPr id="75" name="Google Shape;75;p16"/>
          <p:cNvCxnSpPr/>
          <p:nvPr/>
        </p:nvCxnSpPr>
        <p:spPr>
          <a:xfrm>
            <a:off x="2209800" y="3594556"/>
            <a:ext cx="7696200" cy="0"/>
          </a:xfrm>
          <a:prstGeom prst="straightConnector1">
            <a:avLst/>
          </a:prstGeom>
          <a:noFill/>
          <a:ln w="38100" cap="flat" cmpd="sng">
            <a:solidFill>
              <a:schemeClr val="accent1"/>
            </a:solidFill>
            <a:prstDash val="solid"/>
            <a:miter lim="800000"/>
            <a:headEnd type="none" w="sm" len="sm"/>
            <a:tailEnd type="none" w="sm" len="sm"/>
          </a:ln>
        </p:spPr>
      </p:cxnSp>
      <p:sp>
        <p:nvSpPr>
          <p:cNvPr id="76" name="Google Shape;76;p16"/>
          <p:cNvSpPr txBox="1"/>
          <p:nvPr/>
        </p:nvSpPr>
        <p:spPr>
          <a:xfrm>
            <a:off x="2111188" y="1232357"/>
            <a:ext cx="3222812" cy="1661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2005 – Paper survey</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Original survey developed</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Managed by program manager</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Hired consulting agency to enter raw data – took 4 weeks to receive</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Data analysis conducted in Excel by program staff</a:t>
            </a:r>
            <a:endParaRPr dirty="0"/>
          </a:p>
        </p:txBody>
      </p:sp>
      <p:sp>
        <p:nvSpPr>
          <p:cNvPr id="77" name="Google Shape;77;p16"/>
          <p:cNvSpPr txBox="1"/>
          <p:nvPr/>
        </p:nvSpPr>
        <p:spPr>
          <a:xfrm>
            <a:off x="7473462" y="4059052"/>
            <a:ext cx="3048000" cy="18774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2016 – Online survey</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Managed by RDE Systems and </a:t>
            </a:r>
            <a:r>
              <a:rPr lang="en-US" sz="1400" dirty="0">
                <a:latin typeface="Calibri"/>
                <a:ea typeface="Calibri"/>
                <a:cs typeface="Calibri"/>
                <a:sym typeface="Calibri"/>
              </a:rPr>
              <a:t>long-term contract employee</a:t>
            </a:r>
            <a:endParaRPr sz="1400"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Data available in real-time</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Data analyses conducted by RDE Systems </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Other data analysis conducted by program staff</a:t>
            </a:r>
            <a:endParaRPr dirty="0"/>
          </a:p>
        </p:txBody>
      </p:sp>
      <p:sp>
        <p:nvSpPr>
          <p:cNvPr id="78" name="Google Shape;78;p16"/>
          <p:cNvSpPr txBox="1"/>
          <p:nvPr/>
        </p:nvSpPr>
        <p:spPr>
          <a:xfrm>
            <a:off x="3572434" y="4116050"/>
            <a:ext cx="3056966" cy="144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2008 – Paper survey</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Managed by intern/temp</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Hired consulting agency to enter raw data – took 4 weeks to receive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Data analysis conducted in Excel by contractor</a:t>
            </a:r>
            <a:endParaRPr/>
          </a:p>
        </p:txBody>
      </p:sp>
      <p:sp>
        <p:nvSpPr>
          <p:cNvPr id="79" name="Google Shape;79;p16"/>
          <p:cNvSpPr txBox="1"/>
          <p:nvPr/>
        </p:nvSpPr>
        <p:spPr>
          <a:xfrm>
            <a:off x="5486400" y="1232357"/>
            <a:ext cx="3276600" cy="18774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2011 – Paper and online survey</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Managed by temp</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Paper survey data entered into Survey Monkey (110 hours)</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Paper and online results displayed in Survey Monkey (separately)</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Calibri"/>
                <a:ea typeface="Calibri"/>
                <a:cs typeface="Calibri"/>
                <a:sym typeface="Calibri"/>
              </a:rPr>
              <a:t>Other data analysis conducted in Excel by contractor</a:t>
            </a:r>
            <a:endParaRPr dirty="0"/>
          </a:p>
        </p:txBody>
      </p:sp>
      <p:cxnSp>
        <p:nvCxnSpPr>
          <p:cNvPr id="80" name="Google Shape;80;p16"/>
          <p:cNvCxnSpPr/>
          <p:nvPr/>
        </p:nvCxnSpPr>
        <p:spPr>
          <a:xfrm>
            <a:off x="2371344" y="3137356"/>
            <a:ext cx="0" cy="685800"/>
          </a:xfrm>
          <a:prstGeom prst="straightConnector1">
            <a:avLst/>
          </a:prstGeom>
          <a:noFill/>
          <a:ln w="38100" cap="flat" cmpd="sng">
            <a:solidFill>
              <a:schemeClr val="accent1"/>
            </a:solidFill>
            <a:prstDash val="solid"/>
            <a:miter lim="800000"/>
            <a:headEnd type="stealth" w="sm" len="sm"/>
            <a:tailEnd type="none" w="sm" len="sm"/>
          </a:ln>
        </p:spPr>
      </p:cxnSp>
      <p:cxnSp>
        <p:nvCxnSpPr>
          <p:cNvPr id="81" name="Google Shape;81;p16"/>
          <p:cNvCxnSpPr/>
          <p:nvPr/>
        </p:nvCxnSpPr>
        <p:spPr>
          <a:xfrm>
            <a:off x="3886200" y="3379232"/>
            <a:ext cx="0" cy="672525"/>
          </a:xfrm>
          <a:prstGeom prst="straightConnector1">
            <a:avLst/>
          </a:prstGeom>
          <a:noFill/>
          <a:ln w="38100" cap="flat" cmpd="sng">
            <a:solidFill>
              <a:schemeClr val="accent1"/>
            </a:solidFill>
            <a:prstDash val="solid"/>
            <a:miter lim="800000"/>
            <a:headEnd type="none" w="sm" len="sm"/>
            <a:tailEnd type="stealth" w="sm" len="sm"/>
          </a:ln>
        </p:spPr>
      </p:cxnSp>
      <p:cxnSp>
        <p:nvCxnSpPr>
          <p:cNvPr id="82" name="Google Shape;82;p16"/>
          <p:cNvCxnSpPr/>
          <p:nvPr/>
        </p:nvCxnSpPr>
        <p:spPr>
          <a:xfrm>
            <a:off x="7696200" y="3341132"/>
            <a:ext cx="0" cy="710625"/>
          </a:xfrm>
          <a:prstGeom prst="straightConnector1">
            <a:avLst/>
          </a:prstGeom>
          <a:noFill/>
          <a:ln w="38100" cap="flat" cmpd="sng">
            <a:solidFill>
              <a:schemeClr val="accent1"/>
            </a:solidFill>
            <a:prstDash val="solid"/>
            <a:miter lim="800000"/>
            <a:headEnd type="none" w="sm" len="sm"/>
            <a:tailEnd type="stealth" w="sm" len="sm"/>
          </a:ln>
        </p:spPr>
      </p:cxnSp>
      <p:cxnSp>
        <p:nvCxnSpPr>
          <p:cNvPr id="83" name="Google Shape;83;p16"/>
          <p:cNvCxnSpPr/>
          <p:nvPr/>
        </p:nvCxnSpPr>
        <p:spPr>
          <a:xfrm>
            <a:off x="5715000" y="3137356"/>
            <a:ext cx="0" cy="609600"/>
          </a:xfrm>
          <a:prstGeom prst="straightConnector1">
            <a:avLst/>
          </a:prstGeom>
          <a:noFill/>
          <a:ln w="38100" cap="flat" cmpd="sng">
            <a:solidFill>
              <a:schemeClr val="accent1"/>
            </a:solidFill>
            <a:prstDash val="solid"/>
            <a:miter lim="800000"/>
            <a:headEnd type="stealth" w="sm" len="sm"/>
            <a:tailEnd type="none" w="sm" len="sm"/>
          </a:ln>
        </p:spPr>
      </p:cxnSp>
      <p:sp>
        <p:nvSpPr>
          <p:cNvPr id="84" name="Google Shape;84;p16"/>
          <p:cNvSpPr txBox="1">
            <a:spLocks noGrp="1"/>
          </p:cNvSpPr>
          <p:nvPr>
            <p:ph type="title"/>
          </p:nvPr>
        </p:nvSpPr>
        <p:spPr>
          <a:xfrm>
            <a:off x="662800" y="283375"/>
            <a:ext cx="9598800" cy="88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Consumer Needs Assessment History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634809" y="283371"/>
            <a:ext cx="11015324" cy="880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Consumer Needs Assessment Process</a:t>
            </a:r>
            <a:endParaRPr/>
          </a:p>
        </p:txBody>
      </p:sp>
      <p:sp>
        <p:nvSpPr>
          <p:cNvPr id="91" name="Google Shape;91;p17"/>
          <p:cNvSpPr txBox="1">
            <a:spLocks noGrp="1"/>
          </p:cNvSpPr>
          <p:nvPr>
            <p:ph type="body" idx="1"/>
          </p:nvPr>
        </p:nvSpPr>
        <p:spPr>
          <a:xfrm>
            <a:off x="634809" y="1435899"/>
            <a:ext cx="11015323" cy="4244469"/>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dk1"/>
              </a:buClr>
              <a:buSzPts val="2400"/>
              <a:buFont typeface="Calibri"/>
              <a:buAutoNum type="arabicPeriod"/>
            </a:pPr>
            <a:r>
              <a:rPr lang="en-US" dirty="0"/>
              <a:t>Survey development</a:t>
            </a:r>
            <a:endParaRPr dirty="0"/>
          </a:p>
          <a:p>
            <a:pPr marL="514350" lvl="0" indent="-514350" algn="l" rtl="0">
              <a:lnSpc>
                <a:spcPct val="90000"/>
              </a:lnSpc>
              <a:spcBef>
                <a:spcPts val="1000"/>
              </a:spcBef>
              <a:spcAft>
                <a:spcPts val="0"/>
              </a:spcAft>
              <a:buClr>
                <a:schemeClr val="dk1"/>
              </a:buClr>
              <a:buSzPts val="2400"/>
              <a:buFont typeface="Calibri"/>
              <a:buAutoNum type="arabicPeriod"/>
            </a:pPr>
            <a:r>
              <a:rPr lang="en-US" dirty="0"/>
              <a:t>Survey pilot</a:t>
            </a:r>
            <a:endParaRPr dirty="0"/>
          </a:p>
          <a:p>
            <a:pPr marL="514350" lvl="0" indent="-514350" algn="l" rtl="0">
              <a:lnSpc>
                <a:spcPct val="90000"/>
              </a:lnSpc>
              <a:spcBef>
                <a:spcPts val="1000"/>
              </a:spcBef>
              <a:spcAft>
                <a:spcPts val="0"/>
              </a:spcAft>
              <a:buClr>
                <a:schemeClr val="dk1"/>
              </a:buClr>
              <a:buSzPts val="2400"/>
              <a:buFont typeface="Calibri"/>
              <a:buAutoNum type="arabicPeriod"/>
            </a:pPr>
            <a:r>
              <a:rPr lang="en-US" dirty="0"/>
              <a:t>Correspondence with contractors</a:t>
            </a:r>
            <a:endParaRPr dirty="0"/>
          </a:p>
          <a:p>
            <a:pPr marL="514350" lvl="0" indent="-514350" algn="l" rtl="0">
              <a:lnSpc>
                <a:spcPct val="90000"/>
              </a:lnSpc>
              <a:spcBef>
                <a:spcPts val="1000"/>
              </a:spcBef>
              <a:spcAft>
                <a:spcPts val="0"/>
              </a:spcAft>
              <a:buClr>
                <a:schemeClr val="dk1"/>
              </a:buClr>
              <a:buSzPts val="2400"/>
              <a:buFont typeface="Calibri"/>
              <a:buAutoNum type="arabicPeriod"/>
            </a:pPr>
            <a:r>
              <a:rPr lang="en-US" dirty="0"/>
              <a:t>Survey preparation and distribution</a:t>
            </a:r>
            <a:endParaRPr dirty="0"/>
          </a:p>
          <a:p>
            <a:pPr marL="514350" lvl="0" indent="-514350" algn="l" rtl="0">
              <a:lnSpc>
                <a:spcPct val="90000"/>
              </a:lnSpc>
              <a:spcBef>
                <a:spcPts val="1000"/>
              </a:spcBef>
              <a:spcAft>
                <a:spcPts val="0"/>
              </a:spcAft>
              <a:buClr>
                <a:srgbClr val="FF0000"/>
              </a:buClr>
              <a:buSzPts val="2400"/>
              <a:buFont typeface="Calibri"/>
              <a:buAutoNum type="arabicPeriod"/>
            </a:pPr>
            <a:r>
              <a:rPr lang="en-US" dirty="0">
                <a:solidFill>
                  <a:srgbClr val="FF0000"/>
                </a:solidFill>
              </a:rPr>
              <a:t>Data collection</a:t>
            </a:r>
            <a:endParaRPr dirty="0"/>
          </a:p>
          <a:p>
            <a:pPr marL="514350" lvl="0" indent="-514350" algn="l" rtl="0">
              <a:lnSpc>
                <a:spcPct val="90000"/>
              </a:lnSpc>
              <a:spcBef>
                <a:spcPts val="1000"/>
              </a:spcBef>
              <a:spcAft>
                <a:spcPts val="0"/>
              </a:spcAft>
              <a:buClr>
                <a:schemeClr val="dk1"/>
              </a:buClr>
              <a:buSzPts val="2400"/>
              <a:buFont typeface="Calibri"/>
              <a:buAutoNum type="arabicPeriod"/>
            </a:pPr>
            <a:r>
              <a:rPr lang="en-US" dirty="0"/>
              <a:t>Incentive tracking and distribution</a:t>
            </a:r>
            <a:endParaRPr dirty="0"/>
          </a:p>
          <a:p>
            <a:pPr marL="514350" lvl="0" indent="-514350" algn="l" rtl="0">
              <a:lnSpc>
                <a:spcPct val="90000"/>
              </a:lnSpc>
              <a:spcBef>
                <a:spcPts val="1000"/>
              </a:spcBef>
              <a:spcAft>
                <a:spcPts val="0"/>
              </a:spcAft>
              <a:buClr>
                <a:srgbClr val="FF0000"/>
              </a:buClr>
              <a:buSzPts val="2400"/>
              <a:buFont typeface="Calibri"/>
              <a:buAutoNum type="arabicPeriod"/>
            </a:pPr>
            <a:r>
              <a:rPr lang="en-US" dirty="0">
                <a:solidFill>
                  <a:srgbClr val="FF0000"/>
                </a:solidFill>
              </a:rPr>
              <a:t>Data analysis</a:t>
            </a:r>
            <a:endParaRPr dirty="0"/>
          </a:p>
          <a:p>
            <a:pPr marL="514350" lvl="0" indent="-514350" algn="l" rtl="0">
              <a:lnSpc>
                <a:spcPct val="90000"/>
              </a:lnSpc>
              <a:spcBef>
                <a:spcPts val="1000"/>
              </a:spcBef>
              <a:spcAft>
                <a:spcPts val="0"/>
              </a:spcAft>
              <a:buClr>
                <a:schemeClr val="dk1"/>
              </a:buClr>
              <a:buSzPts val="2400"/>
              <a:buFont typeface="Calibri"/>
              <a:buAutoNum type="arabicPeriod"/>
            </a:pPr>
            <a:r>
              <a:rPr lang="en-US" dirty="0"/>
              <a:t>Survey report</a:t>
            </a: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634800" y="283375"/>
            <a:ext cx="11317500" cy="880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a:t>Differences Between Paper &amp; Online Survey</a:t>
            </a:r>
            <a:endParaRPr b="0"/>
          </a:p>
        </p:txBody>
      </p:sp>
      <p:graphicFrame>
        <p:nvGraphicFramePr>
          <p:cNvPr id="98" name="Google Shape;98;p18"/>
          <p:cNvGraphicFramePr/>
          <p:nvPr>
            <p:extLst>
              <p:ext uri="{D42A27DB-BD31-4B8C-83A1-F6EECF244321}">
                <p14:modId xmlns:p14="http://schemas.microsoft.com/office/powerpoint/2010/main" val="1344884244"/>
              </p:ext>
            </p:extLst>
          </p:nvPr>
        </p:nvGraphicFramePr>
        <p:xfrm>
          <a:off x="952500" y="2055299"/>
          <a:ext cx="10287000" cy="2651640"/>
        </p:xfrm>
        <a:graphic>
          <a:graphicData uri="http://schemas.openxmlformats.org/drawingml/2006/table">
            <a:tbl>
              <a:tblPr>
                <a:noFill/>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b="1" dirty="0">
                          <a:solidFill>
                            <a:srgbClr val="FFFFFF"/>
                          </a:solidFill>
                        </a:rPr>
                        <a:t>Paper Survey</a:t>
                      </a:r>
                      <a:endParaRPr b="1" dirty="0">
                        <a:solidFill>
                          <a:srgbClr val="FFFFFF"/>
                        </a:solidFill>
                      </a:endParaRPr>
                    </a:p>
                  </a:txBody>
                  <a:tcPr marL="91425" marR="91425" marT="91425" marB="91425">
                    <a:solidFill>
                      <a:srgbClr val="1C4587"/>
                    </a:solidFill>
                  </a:tcPr>
                </a:tc>
                <a:tc>
                  <a:txBody>
                    <a:bodyPr/>
                    <a:lstStyle/>
                    <a:p>
                      <a:pPr marL="0" lvl="0" indent="0" algn="l" rtl="0">
                        <a:spcBef>
                          <a:spcPts val="0"/>
                        </a:spcBef>
                        <a:spcAft>
                          <a:spcPts val="0"/>
                        </a:spcAft>
                        <a:buNone/>
                      </a:pPr>
                      <a:r>
                        <a:rPr lang="en-US" b="1">
                          <a:solidFill>
                            <a:srgbClr val="FFFFFF"/>
                          </a:solidFill>
                        </a:rPr>
                        <a:t>Paper &amp; Online Survey</a:t>
                      </a:r>
                      <a:endParaRPr b="1">
                        <a:solidFill>
                          <a:srgbClr val="FFFFFF"/>
                        </a:solidFill>
                      </a:endParaRPr>
                    </a:p>
                  </a:txBody>
                  <a:tcPr marL="91425" marR="91425" marT="91425" marB="91425">
                    <a:solidFill>
                      <a:srgbClr val="1C4587"/>
                    </a:solidFill>
                  </a:tcPr>
                </a:tc>
                <a:tc>
                  <a:txBody>
                    <a:bodyPr/>
                    <a:lstStyle/>
                    <a:p>
                      <a:pPr marL="0" lvl="0" indent="0" algn="l" rtl="0">
                        <a:spcBef>
                          <a:spcPts val="0"/>
                        </a:spcBef>
                        <a:spcAft>
                          <a:spcPts val="0"/>
                        </a:spcAft>
                        <a:buNone/>
                      </a:pPr>
                      <a:r>
                        <a:rPr lang="en-US" b="1">
                          <a:solidFill>
                            <a:srgbClr val="FFFFFF"/>
                          </a:solidFill>
                        </a:rPr>
                        <a:t>Online Survey</a:t>
                      </a:r>
                      <a:endParaRPr b="1">
                        <a:solidFill>
                          <a:srgbClr val="FFFFFF"/>
                        </a:solidFill>
                      </a:endParaRPr>
                    </a:p>
                  </a:txBody>
                  <a:tcPr marL="91425" marR="91425" marT="91425" marB="91425">
                    <a:solidFill>
                      <a:srgbClr val="1C4587"/>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dirty="0"/>
                        <a:t>Receive surveys in the mail from participants</a:t>
                      </a:r>
                      <a:endParaRPr dirty="0"/>
                    </a:p>
                  </a:txBody>
                  <a:tcPr marL="91425" marR="91425" marT="91425" marB="91425">
                    <a:solidFill>
                      <a:srgbClr val="FFFFFF"/>
                    </a:solidFill>
                  </a:tcPr>
                </a:tc>
                <a:tc>
                  <a:txBody>
                    <a:bodyPr/>
                    <a:lstStyle/>
                    <a:p>
                      <a:pPr marL="0" lvl="0" indent="0" algn="l" rtl="0">
                        <a:spcBef>
                          <a:spcPts val="0"/>
                        </a:spcBef>
                        <a:spcAft>
                          <a:spcPts val="0"/>
                        </a:spcAft>
                        <a:buClr>
                          <a:schemeClr val="dk1"/>
                        </a:buClr>
                        <a:buSzPts val="1100"/>
                        <a:buFont typeface="Arial"/>
                        <a:buNone/>
                      </a:pPr>
                      <a:r>
                        <a:rPr lang="en-US">
                          <a:solidFill>
                            <a:schemeClr val="dk1"/>
                          </a:solidFill>
                        </a:rPr>
                        <a:t>Receive surveys in the mail from participants</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a:t>Responses received in real time</a:t>
                      </a:r>
                      <a:endParaRPr/>
                    </a:p>
                  </a:txBody>
                  <a:tcPr marL="91425" marR="91425" marT="91425" marB="91425">
                    <a:solidFill>
                      <a:srgbClr val="FFFFF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t>Hire staff to enter the data into Excel</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a:t>Hired staff to enter the data into Survey Monkey</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a:t>Data displayed online and available to review in real time</a:t>
                      </a:r>
                      <a:endParaRPr/>
                    </a:p>
                  </a:txBody>
                  <a:tcPr marL="91425" marR="91425" marT="91425" marB="91425">
                    <a:solidFill>
                      <a:srgbClr val="FFFFFF"/>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t>Data analysis in Excel</a:t>
                      </a:r>
                      <a:endParaRPr/>
                    </a:p>
                  </a:txBody>
                  <a:tcPr marL="91425" marR="91425" marT="91425" marB="91425">
                    <a:solidFill>
                      <a:srgbClr val="FFFFFF"/>
                    </a:solidFill>
                  </a:tcPr>
                </a:tc>
                <a:tc>
                  <a:txBody>
                    <a:bodyPr/>
                    <a:lstStyle/>
                    <a:p>
                      <a:pPr marL="0" lvl="0" indent="0" algn="l" rtl="0">
                        <a:spcBef>
                          <a:spcPts val="0"/>
                        </a:spcBef>
                        <a:spcAft>
                          <a:spcPts val="0"/>
                        </a:spcAft>
                        <a:buNone/>
                      </a:pPr>
                      <a:r>
                        <a:rPr lang="en-US"/>
                        <a:t>Data analyses in Excel and Survey Monkey</a:t>
                      </a:r>
                      <a:endParaRPr/>
                    </a:p>
                  </a:txBody>
                  <a:tcPr marL="91425" marR="91425" marT="91425" marB="91425">
                    <a:solidFill>
                      <a:srgbClr val="FFFFFF"/>
                    </a:solidFill>
                  </a:tcPr>
                </a:tc>
                <a:tc>
                  <a:txBody>
                    <a:bodyPr/>
                    <a:lstStyle/>
                    <a:p>
                      <a:pPr marL="0" lvl="0" indent="0" algn="l" rtl="0">
                        <a:spcBef>
                          <a:spcPts val="0"/>
                        </a:spcBef>
                        <a:spcAft>
                          <a:spcPts val="0"/>
                        </a:spcAft>
                        <a:buNone/>
                      </a:pPr>
                      <a:endParaRPr dirty="0"/>
                    </a:p>
                  </a:txBody>
                  <a:tcPr marL="91425" marR="91425" marT="91425" marB="91425">
                    <a:solidFill>
                      <a:srgbClr val="FFFFFF"/>
                    </a:solidFill>
                  </a:tcPr>
                </a:tc>
                <a:extLst>
                  <a:ext uri="{0D108BD9-81ED-4DB2-BD59-A6C34878D82A}">
                    <a16:rowId xmlns:a16="http://schemas.microsoft.com/office/drawing/2014/main" val="10003"/>
                  </a:ext>
                </a:extLst>
              </a:tr>
            </a:tbl>
          </a:graphicData>
        </a:graphic>
      </p:graphicFrame>
      <p:sp>
        <p:nvSpPr>
          <p:cNvPr id="99" name="Google Shape;99;p18"/>
          <p:cNvSpPr txBox="1"/>
          <p:nvPr/>
        </p:nvSpPr>
        <p:spPr>
          <a:xfrm>
            <a:off x="952500" y="1398987"/>
            <a:ext cx="5844300" cy="4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t>Data Collection &amp; Analysis</a:t>
            </a:r>
            <a:endParaRPr sz="2400"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634809" y="283371"/>
            <a:ext cx="11015324" cy="880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Outreach Strategy	</a:t>
            </a:r>
            <a:endParaRPr/>
          </a:p>
        </p:txBody>
      </p:sp>
      <p:sp>
        <p:nvSpPr>
          <p:cNvPr id="105" name="Google Shape;105;p19"/>
          <p:cNvSpPr txBox="1">
            <a:spLocks noGrp="1"/>
          </p:cNvSpPr>
          <p:nvPr>
            <p:ph type="body" idx="1"/>
          </p:nvPr>
        </p:nvSpPr>
        <p:spPr>
          <a:xfrm>
            <a:off x="634809" y="1435899"/>
            <a:ext cx="11015323" cy="424446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n-US" dirty="0"/>
              <a:t>Partnered with RW Part B subrecipient agencies to reach clients and other people living with HIV. </a:t>
            </a:r>
            <a:endParaRPr dirty="0"/>
          </a:p>
          <a:p>
            <a:pPr marL="685800" lvl="1" indent="-342900" algn="l" rtl="0">
              <a:lnSpc>
                <a:spcPct val="90000"/>
              </a:lnSpc>
              <a:spcBef>
                <a:spcPts val="500"/>
              </a:spcBef>
              <a:spcAft>
                <a:spcPts val="0"/>
              </a:spcAft>
              <a:buClr>
                <a:schemeClr val="dk1"/>
              </a:buClr>
              <a:buSzPts val="2000"/>
              <a:buFont typeface="Arial"/>
              <a:buChar char="•"/>
            </a:pPr>
            <a:r>
              <a:rPr lang="en-US" dirty="0"/>
              <a:t>Clients able to complete the survey using agency PCs &amp; tablets.</a:t>
            </a:r>
            <a:endParaRPr dirty="0"/>
          </a:p>
          <a:p>
            <a:pPr marL="685800" lvl="1" indent="-342900" algn="l" rtl="0">
              <a:lnSpc>
                <a:spcPct val="90000"/>
              </a:lnSpc>
              <a:spcBef>
                <a:spcPts val="500"/>
              </a:spcBef>
              <a:spcAft>
                <a:spcPts val="0"/>
              </a:spcAft>
              <a:buClr>
                <a:schemeClr val="dk1"/>
              </a:buClr>
              <a:buSzPts val="2000"/>
              <a:buFont typeface="Arial"/>
              <a:buChar char="•"/>
            </a:pPr>
            <a:r>
              <a:rPr lang="en-US" dirty="0"/>
              <a:t>Clients provided assistance with the survey by case managers.</a:t>
            </a:r>
          </a:p>
          <a:p>
            <a:pPr lvl="1" algn="l" rtl="0">
              <a:lnSpc>
                <a:spcPct val="90000"/>
              </a:lnSpc>
              <a:spcBef>
                <a:spcPts val="500"/>
              </a:spcBef>
              <a:spcAft>
                <a:spcPts val="0"/>
              </a:spcAft>
              <a:buClr>
                <a:schemeClr val="dk1"/>
              </a:buClr>
              <a:buSzPts val="2000"/>
            </a:pPr>
            <a:endParaRPr dirty="0"/>
          </a:p>
          <a:p>
            <a:pPr marL="342900" lvl="0" indent="-342900" algn="l" rtl="0">
              <a:lnSpc>
                <a:spcPct val="90000"/>
              </a:lnSpc>
              <a:spcBef>
                <a:spcPts val="1000"/>
              </a:spcBef>
              <a:spcAft>
                <a:spcPts val="0"/>
              </a:spcAft>
              <a:buClr>
                <a:schemeClr val="dk1"/>
              </a:buClr>
              <a:buSzPts val="2400"/>
              <a:buFont typeface="Arial"/>
              <a:buChar char="•"/>
            </a:pPr>
            <a:r>
              <a:rPr lang="en-US" dirty="0"/>
              <a:t>Clients were also able to use their own equipment to access the survey tool.</a:t>
            </a:r>
            <a:endParaRPr dirty="0"/>
          </a:p>
          <a:p>
            <a:pPr marL="685800" lvl="1" indent="-215900" algn="l" rtl="0">
              <a:lnSpc>
                <a:spcPct val="90000"/>
              </a:lnSpc>
              <a:spcBef>
                <a:spcPts val="500"/>
              </a:spcBef>
              <a:spcAft>
                <a:spcPts val="0"/>
              </a:spcAft>
              <a:buClr>
                <a:schemeClr val="dk1"/>
              </a:buClr>
              <a:buSzPts val="2000"/>
              <a:buFont typeface="Arial"/>
              <a:buNone/>
            </a:pP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634809" y="283371"/>
            <a:ext cx="11015400" cy="88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Using RDE Systems </a:t>
            </a:r>
            <a:endParaRPr/>
          </a:p>
        </p:txBody>
      </p:sp>
      <p:sp>
        <p:nvSpPr>
          <p:cNvPr id="111" name="Google Shape;111;p20"/>
          <p:cNvSpPr txBox="1">
            <a:spLocks noGrp="1"/>
          </p:cNvSpPr>
          <p:nvPr>
            <p:ph type="body" idx="1"/>
          </p:nvPr>
        </p:nvSpPr>
        <p:spPr>
          <a:xfrm>
            <a:off x="634809" y="1435899"/>
            <a:ext cx="11015400" cy="4244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n-US" dirty="0"/>
              <a:t>Survey accessibility features:</a:t>
            </a:r>
            <a:endParaRPr dirty="0"/>
          </a:p>
          <a:p>
            <a:pPr marL="571500" lvl="1" indent="-355600" algn="l" rtl="0">
              <a:lnSpc>
                <a:spcPct val="90000"/>
              </a:lnSpc>
              <a:spcBef>
                <a:spcPts val="0"/>
              </a:spcBef>
              <a:spcAft>
                <a:spcPts val="0"/>
              </a:spcAft>
              <a:buSzPts val="2000"/>
              <a:buChar char="•"/>
            </a:pPr>
            <a:r>
              <a:rPr lang="en-US" dirty="0"/>
              <a:t>Mobile and tablet compatibility.</a:t>
            </a:r>
            <a:endParaRPr dirty="0"/>
          </a:p>
          <a:p>
            <a:pPr marL="571500" lvl="1" indent="-355600" algn="l" rtl="0">
              <a:lnSpc>
                <a:spcPct val="90000"/>
              </a:lnSpc>
              <a:spcBef>
                <a:spcPts val="0"/>
              </a:spcBef>
              <a:spcAft>
                <a:spcPts val="0"/>
              </a:spcAft>
              <a:buSzPts val="2000"/>
              <a:buChar char="•"/>
            </a:pPr>
            <a:r>
              <a:rPr lang="en-US" dirty="0"/>
              <a:t>Multi-language compatibility.</a:t>
            </a:r>
            <a:endParaRPr dirty="0"/>
          </a:p>
          <a:p>
            <a:pPr marL="571500" lvl="1" indent="-355600" algn="l" rtl="0">
              <a:lnSpc>
                <a:spcPct val="90000"/>
              </a:lnSpc>
              <a:spcBef>
                <a:spcPts val="0"/>
              </a:spcBef>
              <a:spcAft>
                <a:spcPts val="0"/>
              </a:spcAft>
              <a:buSzPts val="2000"/>
              <a:buChar char="•"/>
            </a:pPr>
            <a:r>
              <a:rPr lang="en-US" dirty="0"/>
              <a:t>Audio playback for all text.</a:t>
            </a:r>
            <a:endParaRPr dirty="0"/>
          </a:p>
          <a:p>
            <a:pPr marL="571500" lvl="1" indent="-355600" algn="l" rtl="0">
              <a:lnSpc>
                <a:spcPct val="90000"/>
              </a:lnSpc>
              <a:spcBef>
                <a:spcPts val="0"/>
              </a:spcBef>
              <a:spcAft>
                <a:spcPts val="0"/>
              </a:spcAft>
              <a:buSzPts val="2000"/>
              <a:buChar char="•"/>
            </a:pPr>
            <a:r>
              <a:rPr lang="en-US" dirty="0"/>
              <a:t>Fully translatable. </a:t>
            </a:r>
            <a:endParaRPr dirty="0"/>
          </a:p>
          <a:p>
            <a:pPr marL="571500" lvl="1" indent="-355600" algn="l" rtl="0">
              <a:lnSpc>
                <a:spcPct val="90000"/>
              </a:lnSpc>
              <a:spcBef>
                <a:spcPts val="0"/>
              </a:spcBef>
              <a:spcAft>
                <a:spcPts val="0"/>
              </a:spcAft>
              <a:buSzPts val="2000"/>
              <a:buChar char="•"/>
            </a:pPr>
            <a:r>
              <a:rPr lang="en-US" dirty="0"/>
              <a:t>Survey progress saving. </a:t>
            </a:r>
          </a:p>
          <a:p>
            <a:pPr marL="215900" lvl="1" algn="l" rtl="0">
              <a:lnSpc>
                <a:spcPct val="90000"/>
              </a:lnSpc>
              <a:spcBef>
                <a:spcPts val="0"/>
              </a:spcBef>
              <a:spcAft>
                <a:spcPts val="0"/>
              </a:spcAft>
              <a:buSzPts val="2000"/>
            </a:pPr>
            <a:endParaRPr dirty="0"/>
          </a:p>
          <a:p>
            <a:pPr marL="342900" lvl="0" indent="-323850" algn="l" rtl="0">
              <a:lnSpc>
                <a:spcPct val="90000"/>
              </a:lnSpc>
              <a:spcBef>
                <a:spcPts val="0"/>
              </a:spcBef>
              <a:spcAft>
                <a:spcPts val="0"/>
              </a:spcAft>
              <a:buSzPts val="2400"/>
              <a:buChar char="•"/>
            </a:pPr>
            <a:r>
              <a:rPr lang="en-US" dirty="0"/>
              <a:t>Real time data analysis</a:t>
            </a:r>
            <a:endParaRPr dirty="0"/>
          </a:p>
          <a:p>
            <a:pPr marL="571500" lvl="1" indent="-355600" algn="l" rtl="0">
              <a:lnSpc>
                <a:spcPct val="90000"/>
              </a:lnSpc>
              <a:spcBef>
                <a:spcPts val="0"/>
              </a:spcBef>
              <a:spcAft>
                <a:spcPts val="0"/>
              </a:spcAft>
              <a:buSzPts val="2000"/>
              <a:buChar char="•"/>
            </a:pPr>
            <a:r>
              <a:rPr lang="en-US" dirty="0"/>
              <a:t>Able to see results in real time and track trends. </a:t>
            </a:r>
            <a:endParaRPr dirty="0"/>
          </a:p>
        </p:txBody>
      </p:sp>
      <p:pic>
        <p:nvPicPr>
          <p:cNvPr id="112" name="Google Shape;112;p20" title="Screen shot of survey instrument from cellular phone."/>
          <p:cNvPicPr preferRelativeResize="0"/>
          <p:nvPr/>
        </p:nvPicPr>
        <p:blipFill rotWithShape="1">
          <a:blip r:embed="rId3">
            <a:alphaModFix/>
          </a:blip>
          <a:srcRect/>
          <a:stretch/>
        </p:blipFill>
        <p:spPr>
          <a:xfrm>
            <a:off x="8423426" y="116900"/>
            <a:ext cx="3226769" cy="570062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634809" y="283371"/>
            <a:ext cx="11015324" cy="880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Conclusion about Online Surveys</a:t>
            </a:r>
            <a:endParaRPr/>
          </a:p>
        </p:txBody>
      </p:sp>
      <p:sp>
        <p:nvSpPr>
          <p:cNvPr id="119" name="Google Shape;119;p21"/>
          <p:cNvSpPr txBox="1">
            <a:spLocks noGrp="1"/>
          </p:cNvSpPr>
          <p:nvPr>
            <p:ph type="body" idx="1"/>
          </p:nvPr>
        </p:nvSpPr>
        <p:spPr>
          <a:xfrm>
            <a:off x="634809" y="1435899"/>
            <a:ext cx="11015323" cy="424446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n-US" dirty="0"/>
              <a:t>Save staff time</a:t>
            </a:r>
            <a:br>
              <a:rPr lang="en-US" dirty="0"/>
            </a:br>
            <a:endParaRPr dirty="0"/>
          </a:p>
          <a:p>
            <a:pPr marL="342900" lvl="0" indent="-342900" algn="l" rtl="0">
              <a:lnSpc>
                <a:spcPct val="90000"/>
              </a:lnSpc>
              <a:spcBef>
                <a:spcPts val="1000"/>
              </a:spcBef>
              <a:spcAft>
                <a:spcPts val="0"/>
              </a:spcAft>
              <a:buClr>
                <a:schemeClr val="dk1"/>
              </a:buClr>
              <a:buSzPts val="2400"/>
              <a:buFont typeface="Arial"/>
              <a:buChar char="•"/>
            </a:pPr>
            <a:r>
              <a:rPr lang="en-US" dirty="0"/>
              <a:t>Do not rely on competence of staff</a:t>
            </a:r>
            <a:br>
              <a:rPr lang="en-US" dirty="0"/>
            </a:br>
            <a:endParaRPr dirty="0"/>
          </a:p>
          <a:p>
            <a:pPr marL="342900" lvl="0" indent="-342900" algn="l" rtl="0">
              <a:lnSpc>
                <a:spcPct val="90000"/>
              </a:lnSpc>
              <a:spcBef>
                <a:spcPts val="1000"/>
              </a:spcBef>
              <a:spcAft>
                <a:spcPts val="0"/>
              </a:spcAft>
              <a:buClr>
                <a:schemeClr val="dk1"/>
              </a:buClr>
              <a:buSzPts val="2400"/>
              <a:buFont typeface="Arial"/>
              <a:buChar char="•"/>
            </a:pPr>
            <a:r>
              <a:rPr lang="en-US" dirty="0"/>
              <a:t>Reduce burden for clients </a:t>
            </a:r>
            <a:br>
              <a:rPr lang="en-US" dirty="0"/>
            </a:br>
            <a:endParaRPr dirty="0"/>
          </a:p>
          <a:p>
            <a:pPr marL="342900" lvl="0" indent="-342900" algn="l" rtl="0">
              <a:lnSpc>
                <a:spcPct val="90000"/>
              </a:lnSpc>
              <a:spcBef>
                <a:spcPts val="1000"/>
              </a:spcBef>
              <a:spcAft>
                <a:spcPts val="0"/>
              </a:spcAft>
              <a:buClr>
                <a:schemeClr val="dk1"/>
              </a:buClr>
              <a:buSzPts val="2400"/>
              <a:buFont typeface="Arial"/>
              <a:buChar char="•"/>
            </a:pPr>
            <a:r>
              <a:rPr lang="en-US" dirty="0"/>
              <a:t>Allow for:</a:t>
            </a:r>
            <a:endParaRPr dirty="0"/>
          </a:p>
          <a:p>
            <a:pPr marL="685800" lvl="1" indent="-342900" algn="l" rtl="0">
              <a:lnSpc>
                <a:spcPct val="90000"/>
              </a:lnSpc>
              <a:spcBef>
                <a:spcPts val="500"/>
              </a:spcBef>
              <a:spcAft>
                <a:spcPts val="0"/>
              </a:spcAft>
              <a:buClr>
                <a:schemeClr val="dk1"/>
              </a:buClr>
              <a:buSzPts val="2000"/>
              <a:buFont typeface="Arial"/>
              <a:buChar char="•"/>
            </a:pPr>
            <a:r>
              <a:rPr lang="en-US" dirty="0"/>
              <a:t>Real-time analysis of data</a:t>
            </a:r>
            <a:endParaRPr dirty="0"/>
          </a:p>
          <a:p>
            <a:pPr marL="685800" lvl="1" indent="-342900" algn="l" rtl="0">
              <a:lnSpc>
                <a:spcPct val="90000"/>
              </a:lnSpc>
              <a:spcBef>
                <a:spcPts val="500"/>
              </a:spcBef>
              <a:spcAft>
                <a:spcPts val="0"/>
              </a:spcAft>
              <a:buClr>
                <a:schemeClr val="dk1"/>
              </a:buClr>
              <a:buSzPts val="2000"/>
              <a:buFont typeface="Arial"/>
              <a:buChar char="•"/>
            </a:pPr>
            <a:r>
              <a:rPr lang="en-US" dirty="0"/>
              <a:t>Greater in-depth analysis of data</a:t>
            </a:r>
            <a:endParaRPr dirty="0"/>
          </a:p>
          <a:p>
            <a:pPr marL="685800" lvl="1" indent="-342900" algn="l" rtl="0">
              <a:lnSpc>
                <a:spcPct val="90000"/>
              </a:lnSpc>
              <a:spcBef>
                <a:spcPts val="500"/>
              </a:spcBef>
              <a:spcAft>
                <a:spcPts val="0"/>
              </a:spcAft>
              <a:buClr>
                <a:schemeClr val="dk1"/>
              </a:buClr>
              <a:buSzPts val="2000"/>
              <a:buFont typeface="Arial"/>
              <a:buChar char="•"/>
            </a:pPr>
            <a:r>
              <a:rPr lang="en-US" dirty="0"/>
              <a:t>Faster dissemination of data</a:t>
            </a:r>
            <a:endParaRPr dirty="0"/>
          </a:p>
          <a:p>
            <a:pPr marL="457200" lvl="1" indent="0" algn="l" rtl="0">
              <a:lnSpc>
                <a:spcPct val="90000"/>
              </a:lnSpc>
              <a:spcBef>
                <a:spcPts val="500"/>
              </a:spcBef>
              <a:spcAft>
                <a:spcPts val="0"/>
              </a:spcAft>
              <a:buClr>
                <a:schemeClr val="dk1"/>
              </a:buClr>
              <a:buSzPts val="2000"/>
              <a:buNone/>
            </a:pP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634809" y="283371"/>
            <a:ext cx="11015400" cy="88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Results</a:t>
            </a:r>
            <a:endParaRPr/>
          </a:p>
        </p:txBody>
      </p:sp>
      <p:pic>
        <p:nvPicPr>
          <p:cNvPr id="125" name="Google Shape;125;p22" descr="Report cover - four sets of hands cupping small AIDS ribbons.&#10;&#10;Subtitle: Iowa Department of Public Health Bureau of HIV, STD, and Hepatitis" title="HIV Consumer Needs Assessment Report: 2016"/>
          <p:cNvPicPr preferRelativeResize="0"/>
          <p:nvPr/>
        </p:nvPicPr>
        <p:blipFill rotWithShape="1">
          <a:blip r:embed="rId3">
            <a:alphaModFix/>
          </a:blip>
          <a:srcRect l="28436" t="9412" r="29315"/>
          <a:stretch/>
        </p:blipFill>
        <p:spPr>
          <a:xfrm>
            <a:off x="7524325" y="194775"/>
            <a:ext cx="4274726" cy="5510626"/>
          </a:xfrm>
          <a:prstGeom prst="rect">
            <a:avLst/>
          </a:prstGeom>
          <a:noFill/>
          <a:ln w="9525" cap="flat" cmpd="sng">
            <a:solidFill>
              <a:srgbClr val="000000"/>
            </a:solidFill>
            <a:prstDash val="solid"/>
            <a:round/>
            <a:headEnd type="none" w="sm" len="sm"/>
            <a:tailEnd type="none" w="sm" len="sm"/>
          </a:ln>
          <a:effectLst>
            <a:outerShdw blurRad="57150" dist="171450" dir="3000000" algn="bl" rotWithShape="0">
              <a:srgbClr val="000000">
                <a:alpha val="50000"/>
              </a:srgbClr>
            </a:outerShdw>
          </a:effectLst>
        </p:spPr>
      </p:pic>
      <p:sp>
        <p:nvSpPr>
          <p:cNvPr id="126" name="Google Shape;126;p22"/>
          <p:cNvSpPr txBox="1">
            <a:spLocks noGrp="1"/>
          </p:cNvSpPr>
          <p:nvPr>
            <p:ph type="body" idx="1"/>
          </p:nvPr>
        </p:nvSpPr>
        <p:spPr>
          <a:xfrm>
            <a:off x="634803" y="1435900"/>
            <a:ext cx="6756300" cy="4244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dirty="0"/>
              <a:t>Published results in the HIV Consumer Needs Assessment Report: 2016. </a:t>
            </a:r>
          </a:p>
          <a:p>
            <a:pPr marL="342900" marR="0" lvl="0" indent="-342900" algn="l" rtl="0">
              <a:lnSpc>
                <a:spcPct val="90000"/>
              </a:lnSpc>
              <a:spcBef>
                <a:spcPts val="0"/>
              </a:spcBef>
              <a:spcAft>
                <a:spcPts val="0"/>
              </a:spcAft>
              <a:buClr>
                <a:schemeClr val="dk1"/>
              </a:buClr>
              <a:buSzPts val="2400"/>
              <a:buFont typeface="Arial"/>
              <a:buChar char="•"/>
            </a:pPr>
            <a:endParaRPr dirty="0"/>
          </a:p>
          <a:p>
            <a:pPr marL="342900" marR="0" lvl="0" indent="-342900" algn="l" rtl="0">
              <a:lnSpc>
                <a:spcPct val="90000"/>
              </a:lnSpc>
              <a:spcBef>
                <a:spcPts val="0"/>
              </a:spcBef>
              <a:spcAft>
                <a:spcPts val="0"/>
              </a:spcAft>
              <a:buSzPts val="2400"/>
              <a:buChar char="•"/>
            </a:pPr>
            <a:r>
              <a:rPr lang="en-US" dirty="0"/>
              <a:t>Used the results in planning for the 2017-2021 Iowa HIV Comprehensive Plan.</a:t>
            </a:r>
          </a:p>
          <a:p>
            <a:pPr marL="342900" marR="0" lvl="0" indent="-342900" algn="l" rtl="0">
              <a:lnSpc>
                <a:spcPct val="90000"/>
              </a:lnSpc>
              <a:spcBef>
                <a:spcPts val="0"/>
              </a:spcBef>
              <a:spcAft>
                <a:spcPts val="0"/>
              </a:spcAft>
              <a:buSzPts val="2400"/>
              <a:buChar char="•"/>
            </a:pPr>
            <a:endParaRPr dirty="0"/>
          </a:p>
          <a:p>
            <a:pPr marL="342900" marR="0" lvl="0" indent="-342900" algn="l" rtl="0">
              <a:lnSpc>
                <a:spcPct val="90000"/>
              </a:lnSpc>
              <a:spcBef>
                <a:spcPts val="0"/>
              </a:spcBef>
              <a:spcAft>
                <a:spcPts val="0"/>
              </a:spcAft>
              <a:buSzPts val="2400"/>
              <a:buChar char="•"/>
            </a:pPr>
            <a:r>
              <a:rPr lang="en-US" dirty="0"/>
              <a:t>Shared results with our subrecipients, and at other meetings.</a:t>
            </a:r>
          </a:p>
          <a:p>
            <a:pPr marL="342900" marR="0" lvl="0" indent="-342900" algn="l" rtl="0">
              <a:lnSpc>
                <a:spcPct val="90000"/>
              </a:lnSpc>
              <a:spcBef>
                <a:spcPts val="0"/>
              </a:spcBef>
              <a:spcAft>
                <a:spcPts val="0"/>
              </a:spcAft>
              <a:buSzPts val="2400"/>
              <a:buChar char="•"/>
            </a:pPr>
            <a:endParaRPr dirty="0"/>
          </a:p>
          <a:p>
            <a:pPr marL="342900" marR="0" lvl="0" indent="-342900" algn="l" rtl="0">
              <a:lnSpc>
                <a:spcPct val="90000"/>
              </a:lnSpc>
              <a:spcBef>
                <a:spcPts val="0"/>
              </a:spcBef>
              <a:spcAft>
                <a:spcPts val="0"/>
              </a:spcAft>
              <a:buSzPts val="2400"/>
              <a:buChar char="•"/>
            </a:pPr>
            <a:r>
              <a:rPr lang="en-US" dirty="0"/>
              <a:t>Used results when writing grant applications and reports.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r>
              <a:rPr lang="en-US" sz="3600" b="1" dirty="0">
                <a:solidFill>
                  <a:srgbClr val="095895"/>
                </a:solidFill>
              </a:rPr>
              <a:t>How Do We Know What Services to Provide?</a:t>
            </a:r>
          </a:p>
        </p:txBody>
      </p:sp>
      <p:sp>
        <p:nvSpPr>
          <p:cNvPr id="11267" name="Content Placeholder 2"/>
          <p:cNvSpPr>
            <a:spLocks noGrp="1"/>
          </p:cNvSpPr>
          <p:nvPr>
            <p:ph idx="1"/>
          </p:nvPr>
        </p:nvSpPr>
        <p:spPr>
          <a:xfrm>
            <a:off x="1981200" y="1295401"/>
            <a:ext cx="8229600" cy="4525963"/>
          </a:xfrm>
        </p:spPr>
        <p:txBody>
          <a:bodyPr/>
          <a:lstStyle/>
          <a:p>
            <a:pPr>
              <a:spcAft>
                <a:spcPts val="1200"/>
              </a:spcAft>
            </a:pPr>
            <a:r>
              <a:rPr lang="en-US" sz="2600" dirty="0"/>
              <a:t>Evidence-based planning for HIV prevention and care services begins with:</a:t>
            </a:r>
          </a:p>
          <a:p>
            <a:pPr marL="0" indent="0" algn="ctr">
              <a:spcBef>
                <a:spcPts val="2400"/>
              </a:spcBef>
              <a:spcAft>
                <a:spcPts val="2400"/>
              </a:spcAft>
              <a:buNone/>
            </a:pPr>
            <a:r>
              <a:rPr lang="en-US" b="1" dirty="0"/>
              <a:t>DATA-DRIVEN NEEDS ASSESSMENT</a:t>
            </a:r>
          </a:p>
          <a:p>
            <a:pPr>
              <a:spcAft>
                <a:spcPts val="1200"/>
              </a:spcAft>
            </a:pPr>
            <a:r>
              <a:rPr lang="en-US" sz="2600" dirty="0"/>
              <a:t>The “Justification of Need” is included in every grant application that you write.</a:t>
            </a:r>
          </a:p>
          <a:p>
            <a:pPr>
              <a:spcAft>
                <a:spcPts val="1200"/>
              </a:spcAft>
            </a:pPr>
            <a:r>
              <a:rPr lang="en-US" sz="2600" dirty="0"/>
              <a:t>Developing an effective needs assessment process is vital to organizational sustainability and delivering high quality, effective programs.</a:t>
            </a:r>
          </a:p>
          <a:p>
            <a:pPr>
              <a:spcAft>
                <a:spcPts val="1200"/>
              </a:spcAft>
            </a:pPr>
            <a:endParaRPr lang="en-US" sz="2600" dirty="0"/>
          </a:p>
        </p:txBody>
      </p:sp>
    </p:spTree>
    <p:extLst>
      <p:ext uri="{BB962C8B-B14F-4D97-AF65-F5344CB8AC3E}">
        <p14:creationId xmlns:p14="http://schemas.microsoft.com/office/powerpoint/2010/main" val="26394227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634800" y="283375"/>
            <a:ext cx="11461500" cy="88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Results - Adverse Childhood Experiences </a:t>
            </a:r>
            <a:r>
              <a:rPr lang="en-US" sz="3000" b="0"/>
              <a:t>(ACEs)</a:t>
            </a:r>
            <a:r>
              <a:rPr lang="en-US" b="0"/>
              <a:t> </a:t>
            </a:r>
            <a:endParaRPr/>
          </a:p>
        </p:txBody>
      </p:sp>
      <p:sp>
        <p:nvSpPr>
          <p:cNvPr id="132" name="Google Shape;132;p23"/>
          <p:cNvSpPr/>
          <p:nvPr/>
        </p:nvSpPr>
        <p:spPr>
          <a:xfrm>
            <a:off x="2173250" y="5484350"/>
            <a:ext cx="3300900" cy="38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 name="Google Shape;133;p23" descr="ACEs Score | 2017 Survey | IA BRFSS&#10;0|20%|44%&#10;1|17%|22%&#10;2 to 3|27%|20%&#10;4 to 5|21%|9%&#10;6 to 8|16%|5%&#10;" title="Prevalence of ACE scores among survey respondents (n=402) compared to Iowa BRDSS respondents (n=19,00+)"/>
          <p:cNvPicPr preferRelativeResize="0"/>
          <p:nvPr/>
        </p:nvPicPr>
        <p:blipFill rotWithShape="1">
          <a:blip r:embed="rId3">
            <a:alphaModFix/>
          </a:blip>
          <a:srcRect l="32400" t="27467" r="8050" b="10501"/>
          <a:stretch/>
        </p:blipFill>
        <p:spPr>
          <a:xfrm>
            <a:off x="2584988" y="1306324"/>
            <a:ext cx="7022026" cy="4397750"/>
          </a:xfrm>
          <a:prstGeom prst="rect">
            <a:avLst/>
          </a:prstGeom>
          <a:noFill/>
          <a:ln>
            <a:noFill/>
          </a:ln>
        </p:spPr>
      </p:pic>
      <p:sp>
        <p:nvSpPr>
          <p:cNvPr id="134" name="Google Shape;134;p23"/>
          <p:cNvSpPr txBox="1"/>
          <p:nvPr/>
        </p:nvSpPr>
        <p:spPr>
          <a:xfrm>
            <a:off x="8928725" y="5657300"/>
            <a:ext cx="3209100" cy="3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1"/>
              <a:t>BRFSS </a:t>
            </a:r>
            <a:r>
              <a:rPr lang="en-US" sz="1000"/>
              <a:t>- Behavioral Risk Factor Surveillance System</a:t>
            </a:r>
            <a:endParaRPr sz="10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634800" y="283375"/>
            <a:ext cx="11471700" cy="88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95895"/>
              </a:buClr>
              <a:buSzPts val="4800"/>
              <a:buFont typeface="Calibri"/>
              <a:buNone/>
            </a:pPr>
            <a:r>
              <a:rPr lang="en-US" b="0"/>
              <a:t>Results - Adverse Childhood Experiences </a:t>
            </a:r>
            <a:r>
              <a:rPr lang="en-US" sz="3000" b="0"/>
              <a:t>(ACEs)</a:t>
            </a:r>
            <a:r>
              <a:rPr lang="en-US" b="0"/>
              <a:t> </a:t>
            </a:r>
            <a:endParaRPr/>
          </a:p>
        </p:txBody>
      </p:sp>
      <p:pic>
        <p:nvPicPr>
          <p:cNvPr id="140" name="Google Shape;140;p24" descr="ACE type|2016 Survey|IA BRFSS&#10;Emotional Abuse|49%|28%&#10;Physical Abuse|43%|16%&#10;Sexual Abuse|32%|10%&#10;Adult Substance Abuse|40%|26%&#10;Parent Separation/Divorce|39%|22%&#10;Mental Illness Among Adults|30%|17%&#10;Violence Between Adults|37%|16%&#10;Incarcerated Household|13%|7%&#10;" title="ACEs experienced by CNA survey respondents compared to Iowa BRFSS respondents"/>
          <p:cNvPicPr preferRelativeResize="0"/>
          <p:nvPr/>
        </p:nvPicPr>
        <p:blipFill rotWithShape="1">
          <a:blip r:embed="rId3">
            <a:alphaModFix/>
          </a:blip>
          <a:srcRect l="13897" t="30255" r="14170" b="4986"/>
          <a:stretch/>
        </p:blipFill>
        <p:spPr>
          <a:xfrm>
            <a:off x="2020801" y="1327200"/>
            <a:ext cx="8150398" cy="4411175"/>
          </a:xfrm>
          <a:prstGeom prst="rect">
            <a:avLst/>
          </a:prstGeom>
          <a:noFill/>
          <a:ln>
            <a:noFill/>
          </a:ln>
        </p:spPr>
      </p:pic>
      <p:sp>
        <p:nvSpPr>
          <p:cNvPr id="141" name="Google Shape;141;p24"/>
          <p:cNvSpPr/>
          <p:nvPr/>
        </p:nvSpPr>
        <p:spPr>
          <a:xfrm>
            <a:off x="2173250" y="5484350"/>
            <a:ext cx="3300900" cy="38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634800" y="283375"/>
            <a:ext cx="11461500" cy="88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95895"/>
              </a:buClr>
              <a:buSzPts val="4800"/>
              <a:buFont typeface="Calibri"/>
              <a:buNone/>
            </a:pPr>
            <a:r>
              <a:rPr lang="en-US" b="0"/>
              <a:t>Results - Adverse Childhood Experiences </a:t>
            </a:r>
            <a:r>
              <a:rPr lang="en-US" sz="3000" b="0"/>
              <a:t>(ACEs)</a:t>
            </a:r>
            <a:r>
              <a:rPr lang="en-US" b="0"/>
              <a:t> </a:t>
            </a:r>
            <a:endParaRPr/>
          </a:p>
        </p:txBody>
      </p:sp>
      <p:pic>
        <p:nvPicPr>
          <p:cNvPr id="147" name="Google Shape;147;p25" descr="ACEs score|Survey Respondents(%)&#10;0|14&#10;1|21&#10;2-3|36&#10;4-5|49&#10;6-8|62" title="Percent of respondents who have ever been homeless, by ACEs score"/>
          <p:cNvPicPr preferRelativeResize="0"/>
          <p:nvPr/>
        </p:nvPicPr>
        <p:blipFill rotWithShape="1">
          <a:blip r:embed="rId3">
            <a:alphaModFix/>
          </a:blip>
          <a:srcRect l="37408" t="33971" r="10561" b="21330"/>
          <a:stretch/>
        </p:blipFill>
        <p:spPr>
          <a:xfrm>
            <a:off x="2523375" y="1583813"/>
            <a:ext cx="7145250" cy="369037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634800" y="283375"/>
            <a:ext cx="11461500" cy="880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95895"/>
              </a:buClr>
              <a:buSzPts val="4800"/>
              <a:buFont typeface="Calibri"/>
              <a:buNone/>
            </a:pPr>
            <a:r>
              <a:rPr lang="en-US" b="0"/>
              <a:t>Results - Adverse Childhood Experiences </a:t>
            </a:r>
            <a:r>
              <a:rPr lang="en-US" sz="3000" b="0"/>
              <a:t>(ACEs)</a:t>
            </a:r>
            <a:r>
              <a:rPr lang="en-US" b="0"/>
              <a:t> </a:t>
            </a:r>
            <a:endParaRPr/>
          </a:p>
        </p:txBody>
      </p:sp>
      <p:pic>
        <p:nvPicPr>
          <p:cNvPr id="153" name="Google Shape;153;p26" descr="ACEs Score|Survey Repsondents (%)&#10;0|20&#10;1|31&#10;2-3|28&#10;4-5|47&#10;6-8|57" title="Percent of respondents who have ever been incarcerated, by ACEs Score"/>
          <p:cNvPicPr preferRelativeResize="0"/>
          <p:nvPr/>
        </p:nvPicPr>
        <p:blipFill rotWithShape="1">
          <a:blip r:embed="rId3">
            <a:alphaModFix/>
          </a:blip>
          <a:srcRect l="10308" t="26746" r="39260" b="13910"/>
          <a:stretch/>
        </p:blipFill>
        <p:spPr>
          <a:xfrm>
            <a:off x="2938650" y="1195225"/>
            <a:ext cx="6314700" cy="44675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634809" y="283371"/>
            <a:ext cx="11015324" cy="8804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5895"/>
              </a:buClr>
              <a:buSzPts val="4800"/>
              <a:buFont typeface="Calibri"/>
              <a:buNone/>
            </a:pPr>
            <a:r>
              <a:rPr lang="en-US" b="0"/>
              <a:t>Lessons Learned</a:t>
            </a:r>
            <a:endParaRPr/>
          </a:p>
        </p:txBody>
      </p:sp>
      <p:sp>
        <p:nvSpPr>
          <p:cNvPr id="159" name="Google Shape;159;p27"/>
          <p:cNvSpPr txBox="1">
            <a:spLocks noGrp="1"/>
          </p:cNvSpPr>
          <p:nvPr>
            <p:ph type="body" idx="1"/>
          </p:nvPr>
        </p:nvSpPr>
        <p:spPr>
          <a:xfrm>
            <a:off x="634809" y="1435899"/>
            <a:ext cx="11015323" cy="424446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n-US" dirty="0"/>
              <a:t>Early in the process:</a:t>
            </a:r>
            <a:endParaRPr dirty="0"/>
          </a:p>
          <a:p>
            <a:pPr marL="685800" lvl="1" indent="-342900" algn="l" rtl="0">
              <a:lnSpc>
                <a:spcPct val="90000"/>
              </a:lnSpc>
              <a:spcBef>
                <a:spcPts val="500"/>
              </a:spcBef>
              <a:spcAft>
                <a:spcPts val="0"/>
              </a:spcAft>
              <a:buClr>
                <a:schemeClr val="dk1"/>
              </a:buClr>
              <a:buSzPts val="2000"/>
              <a:buFont typeface="Arial"/>
              <a:buChar char="•"/>
            </a:pPr>
            <a:r>
              <a:rPr lang="en-US" dirty="0"/>
              <a:t>Consider modifications you will need to make to the survey instrument for online use.</a:t>
            </a:r>
            <a:endParaRPr dirty="0"/>
          </a:p>
          <a:p>
            <a:pPr marL="685800" lvl="1" indent="-342900" algn="l" rtl="0">
              <a:lnSpc>
                <a:spcPct val="90000"/>
              </a:lnSpc>
              <a:spcBef>
                <a:spcPts val="500"/>
              </a:spcBef>
              <a:spcAft>
                <a:spcPts val="0"/>
              </a:spcAft>
              <a:buClr>
                <a:schemeClr val="dk1"/>
              </a:buClr>
              <a:buSzPts val="2000"/>
              <a:buFont typeface="Arial"/>
              <a:buChar char="•"/>
            </a:pPr>
            <a:r>
              <a:rPr lang="en-US" dirty="0"/>
              <a:t>Design reporting instruments to dig down to the information you need.</a:t>
            </a:r>
            <a:br>
              <a:rPr lang="en-US" dirty="0"/>
            </a:br>
            <a:endParaRPr dirty="0"/>
          </a:p>
          <a:p>
            <a:pPr marL="342900" lvl="0" indent="-342900" algn="l" rtl="0">
              <a:lnSpc>
                <a:spcPct val="90000"/>
              </a:lnSpc>
              <a:spcBef>
                <a:spcPts val="1000"/>
              </a:spcBef>
              <a:spcAft>
                <a:spcPts val="0"/>
              </a:spcAft>
              <a:buClr>
                <a:schemeClr val="dk1"/>
              </a:buClr>
              <a:buSzPts val="2400"/>
              <a:buFont typeface="Arial"/>
              <a:buChar char="•"/>
            </a:pPr>
            <a:r>
              <a:rPr lang="en-US" dirty="0"/>
              <a:t>Factor contract procurement into timetable.</a:t>
            </a:r>
          </a:p>
          <a:p>
            <a:pPr marL="342900" lvl="0" indent="-342900" algn="l" rtl="0">
              <a:lnSpc>
                <a:spcPct val="90000"/>
              </a:lnSpc>
              <a:spcBef>
                <a:spcPts val="1000"/>
              </a:spcBef>
              <a:spcAft>
                <a:spcPts val="0"/>
              </a:spcAft>
              <a:buClr>
                <a:schemeClr val="dk1"/>
              </a:buClr>
              <a:buSzPts val="2400"/>
              <a:buFont typeface="Arial"/>
              <a:buChar char="•"/>
            </a:pPr>
            <a:endParaRPr dirty="0"/>
          </a:p>
          <a:p>
            <a:pPr marL="342900" lvl="0" indent="-342900" algn="l" rtl="0">
              <a:lnSpc>
                <a:spcPct val="90000"/>
              </a:lnSpc>
              <a:spcBef>
                <a:spcPts val="1000"/>
              </a:spcBef>
              <a:spcAft>
                <a:spcPts val="0"/>
              </a:spcAft>
              <a:buClr>
                <a:schemeClr val="dk1"/>
              </a:buClr>
              <a:buSzPts val="2400"/>
              <a:buFont typeface="Arial"/>
              <a:buChar char="•"/>
            </a:pPr>
            <a:r>
              <a:rPr lang="en-US" dirty="0"/>
              <a:t>Review real-time analytics to adjust population outreach effort.</a:t>
            </a:r>
          </a:p>
          <a:p>
            <a:pPr marL="342900" lvl="0" indent="-342900" algn="l" rtl="0">
              <a:lnSpc>
                <a:spcPct val="90000"/>
              </a:lnSpc>
              <a:spcBef>
                <a:spcPts val="1000"/>
              </a:spcBef>
              <a:spcAft>
                <a:spcPts val="0"/>
              </a:spcAft>
              <a:buClr>
                <a:schemeClr val="dk1"/>
              </a:buClr>
              <a:buSzPts val="2400"/>
              <a:buFont typeface="Arial"/>
              <a:buChar char="•"/>
            </a:pPr>
            <a:endParaRPr dirty="0"/>
          </a:p>
          <a:p>
            <a:pPr marL="342900" lvl="0" indent="-342900" algn="l" rtl="0">
              <a:lnSpc>
                <a:spcPct val="90000"/>
              </a:lnSpc>
              <a:spcBef>
                <a:spcPts val="1000"/>
              </a:spcBef>
              <a:spcAft>
                <a:spcPts val="0"/>
              </a:spcAft>
              <a:buClr>
                <a:schemeClr val="dk1"/>
              </a:buClr>
              <a:buSzPts val="2400"/>
              <a:buFont typeface="Arial"/>
              <a:buChar char="•"/>
            </a:pPr>
            <a:r>
              <a:rPr lang="en-US" dirty="0"/>
              <a:t>Start early. Know that the process will probably take much longer than you anticipate. </a:t>
            </a:r>
            <a:br>
              <a:rPr lang="en-US" dirty="0"/>
            </a:b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0107" y="319314"/>
            <a:ext cx="8261493" cy="5355772"/>
          </a:xfrm>
        </p:spPr>
        <p:txBody>
          <a:bodyPr>
            <a:noAutofit/>
          </a:bodyPr>
          <a:lstStyle/>
          <a:p>
            <a:br>
              <a:rPr lang="en-US" sz="2800" dirty="0"/>
            </a:br>
            <a:br>
              <a:rPr lang="en-US" sz="2800" dirty="0"/>
            </a:br>
            <a:br>
              <a:rPr lang="en-US" sz="2800" u="sng" dirty="0"/>
            </a:br>
            <a:br>
              <a:rPr lang="en-US" sz="2800" u="sng" dirty="0"/>
            </a:br>
            <a:r>
              <a:rPr lang="en-US" sz="2800" dirty="0"/>
              <a:t>Katie Herting</a:t>
            </a:r>
            <a:br>
              <a:rPr lang="en-US" sz="2800" u="sng" dirty="0"/>
            </a:br>
            <a:r>
              <a:rPr lang="en-US" sz="2800" u="sng" dirty="0">
                <a:solidFill>
                  <a:srgbClr val="0070C0"/>
                </a:solidFill>
                <a:hlinkClick r:id="rId3"/>
              </a:rPr>
              <a:t>Katie</a:t>
            </a:r>
            <a:r>
              <a:rPr lang="en-US" sz="2800" dirty="0">
                <a:hlinkClick r:id="rId3"/>
              </a:rPr>
              <a:t>.Herting@idph.iowa.gov</a:t>
            </a:r>
            <a:br>
              <a:rPr lang="en-US" sz="2800" dirty="0"/>
            </a:br>
            <a:br>
              <a:rPr lang="en-US" sz="2800" dirty="0"/>
            </a:br>
            <a:r>
              <a:rPr lang="en-US" sz="2800" dirty="0"/>
              <a:t>Jesse Thomas</a:t>
            </a:r>
            <a:br>
              <a:rPr lang="en-US" sz="2800" dirty="0"/>
            </a:br>
            <a:r>
              <a:rPr lang="en-US" sz="2800" dirty="0">
                <a:hlinkClick r:id="rId4"/>
              </a:rPr>
              <a:t>Jesse@rde.org</a:t>
            </a:r>
            <a:br>
              <a:rPr lang="en-US" sz="2800" dirty="0"/>
            </a:br>
            <a:br>
              <a:rPr lang="en-US" sz="2800" dirty="0"/>
            </a:br>
            <a:br>
              <a:rPr lang="en-US" sz="2800" dirty="0"/>
            </a:br>
            <a:br>
              <a:rPr lang="en-US" sz="2800" dirty="0"/>
            </a:br>
            <a:br>
              <a:rPr lang="en-US" sz="2800" dirty="0"/>
            </a:br>
            <a:br>
              <a:rPr lang="en-US" sz="2800" dirty="0"/>
            </a:br>
            <a:br>
              <a:rPr lang="en-US" sz="2800" dirty="0"/>
            </a:br>
            <a:endParaRPr lang="en-US" sz="2800" dirty="0"/>
          </a:p>
        </p:txBody>
      </p:sp>
    </p:spTree>
    <p:extLst>
      <p:ext uri="{BB962C8B-B14F-4D97-AF65-F5344CB8AC3E}">
        <p14:creationId xmlns:p14="http://schemas.microsoft.com/office/powerpoint/2010/main" val="40102008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BF968-0B13-4C1C-8A44-B237D3106E61}"/>
              </a:ext>
            </a:extLst>
          </p:cNvPr>
          <p:cNvSpPr>
            <a:spLocks noGrp="1"/>
          </p:cNvSpPr>
          <p:nvPr>
            <p:ph type="title"/>
          </p:nvPr>
        </p:nvSpPr>
        <p:spPr>
          <a:xfrm>
            <a:off x="609600" y="274638"/>
            <a:ext cx="10972800" cy="733068"/>
          </a:xfrm>
        </p:spPr>
        <p:txBody>
          <a:bodyPr>
            <a:normAutofit fontScale="90000"/>
          </a:bodyPr>
          <a:lstStyle/>
          <a:p>
            <a:pPr algn="ctr"/>
            <a:r>
              <a:rPr lang="en-US" dirty="0"/>
              <a:t>Journey to Dallas, TX</a:t>
            </a:r>
          </a:p>
        </p:txBody>
      </p:sp>
      <p:pic>
        <p:nvPicPr>
          <p:cNvPr id="3" name="Iowa To Dallas-1" descr="Transition from Des Moines, Iowa to Dallas, Texas." title="Google Earth Video">
            <a:hlinkClick r:id="" action="ppaction://media"/>
            <a:extLst>
              <a:ext uri="{FF2B5EF4-FFF2-40B4-BE49-F238E27FC236}">
                <a16:creationId xmlns:a16="http://schemas.microsoft.com/office/drawing/2014/main" id="{DE1C317A-FC2B-4743-9ABC-AE2D1AB274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9352" y="1007706"/>
            <a:ext cx="8673295" cy="4878729"/>
          </a:xfrm>
          <a:prstGeom prst="rect">
            <a:avLst/>
          </a:prstGeom>
        </p:spPr>
      </p:pic>
    </p:spTree>
    <p:extLst>
      <p:ext uri="{BB962C8B-B14F-4D97-AF65-F5344CB8AC3E}">
        <p14:creationId xmlns:p14="http://schemas.microsoft.com/office/powerpoint/2010/main" val="26209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kyline of Dallas, Texas.&#10;&#10;Attribution: Ken Lund https://www.flickr.com/photos/kenlund/66296057" title="Dallas, TX">
            <a:extLst>
              <a:ext uri="{FF2B5EF4-FFF2-40B4-BE49-F238E27FC236}">
                <a16:creationId xmlns:a16="http://schemas.microsoft.com/office/drawing/2014/main" id="{092B73C9-8CFD-4572-AAE1-D930135EC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407" y="-236777"/>
            <a:ext cx="8643185" cy="6481318"/>
          </a:xfrm>
          <a:prstGeom prst="rect">
            <a:avLst/>
          </a:prstGeom>
        </p:spPr>
      </p:pic>
      <p:sp>
        <p:nvSpPr>
          <p:cNvPr id="2" name="Title 1">
            <a:extLst>
              <a:ext uri="{FF2B5EF4-FFF2-40B4-BE49-F238E27FC236}">
                <a16:creationId xmlns:a16="http://schemas.microsoft.com/office/drawing/2014/main" id="{5291C2F6-BEF6-4AD7-9E11-C06592EC3E33}"/>
              </a:ext>
            </a:extLst>
          </p:cNvPr>
          <p:cNvSpPr>
            <a:spLocks noGrp="1"/>
          </p:cNvSpPr>
          <p:nvPr>
            <p:ph type="title"/>
          </p:nvPr>
        </p:nvSpPr>
        <p:spPr/>
        <p:txBody>
          <a:bodyPr/>
          <a:lstStyle/>
          <a:p>
            <a:pPr algn="ctr"/>
            <a:r>
              <a:rPr lang="en-US" dirty="0">
                <a:solidFill>
                  <a:schemeClr val="tx1"/>
                </a:solidFill>
              </a:rPr>
              <a:t>Dallas County, Texas</a:t>
            </a:r>
          </a:p>
        </p:txBody>
      </p:sp>
    </p:spTree>
    <p:extLst>
      <p:ext uri="{BB962C8B-B14F-4D97-AF65-F5344CB8AC3E}">
        <p14:creationId xmlns:p14="http://schemas.microsoft.com/office/powerpoint/2010/main" val="3735330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Introduction</a:t>
            </a:r>
          </a:p>
        </p:txBody>
      </p:sp>
      <p:sp>
        <p:nvSpPr>
          <p:cNvPr id="3" name="Text Placeholder 2"/>
          <p:cNvSpPr>
            <a:spLocks noGrp="1"/>
          </p:cNvSpPr>
          <p:nvPr>
            <p:ph type="body" idx="1"/>
          </p:nvPr>
        </p:nvSpPr>
        <p:spPr>
          <a:xfrm>
            <a:off x="634809" y="1163783"/>
            <a:ext cx="11015323" cy="4244469"/>
          </a:xfrm>
        </p:spPr>
        <p:txBody>
          <a:bodyPr/>
          <a:lstStyle/>
          <a:p>
            <a:r>
              <a:rPr lang="en-US" dirty="0"/>
              <a:t>Justin Henry, Health Planner, Ryan White Planning Council Dallas, TX</a:t>
            </a:r>
          </a:p>
          <a:p>
            <a:r>
              <a:rPr lang="en-US" dirty="0"/>
              <a:t>Nancy Erickson, Principal, New Solutions Inc.</a:t>
            </a:r>
          </a:p>
          <a:p>
            <a:endParaRPr lang="en-US" dirty="0"/>
          </a:p>
        </p:txBody>
      </p:sp>
    </p:spTree>
    <p:extLst>
      <p:ext uri="{BB962C8B-B14F-4D97-AF65-F5344CB8AC3E}">
        <p14:creationId xmlns:p14="http://schemas.microsoft.com/office/powerpoint/2010/main" val="5094338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537C-2000-4BB7-A3FB-9D6E1849A883}"/>
              </a:ext>
            </a:extLst>
          </p:cNvPr>
          <p:cNvSpPr>
            <a:spLocks noGrp="1"/>
          </p:cNvSpPr>
          <p:nvPr>
            <p:ph type="title"/>
          </p:nvPr>
        </p:nvSpPr>
        <p:spPr/>
        <p:txBody>
          <a:bodyPr/>
          <a:lstStyle/>
          <a:p>
            <a:r>
              <a:rPr lang="en-US" dirty="0"/>
              <a:t>Timeline – Paper-Based Process (2010)</a:t>
            </a:r>
          </a:p>
        </p:txBody>
      </p:sp>
      <p:cxnSp>
        <p:nvCxnSpPr>
          <p:cNvPr id="4" name="Straight Connector 3">
            <a:extLst>
              <a:ext uri="{FF2B5EF4-FFF2-40B4-BE49-F238E27FC236}">
                <a16:creationId xmlns:a16="http://schemas.microsoft.com/office/drawing/2014/main" id="{AB3784E5-05EB-4B7F-94B7-4905F7F4836C}"/>
              </a:ext>
            </a:extLst>
          </p:cNvPr>
          <p:cNvCxnSpPr/>
          <p:nvPr/>
        </p:nvCxnSpPr>
        <p:spPr>
          <a:xfrm>
            <a:off x="0" y="3429000"/>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1E7BF6-247E-45FA-8A47-F0C67A6442DD}"/>
              </a:ext>
            </a:extLst>
          </p:cNvPr>
          <p:cNvCxnSpPr/>
          <p:nvPr/>
        </p:nvCxnSpPr>
        <p:spPr>
          <a:xfrm>
            <a:off x="0" y="3429000"/>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55F77E-B2A8-4EA1-A306-DC98B4BC825F}"/>
              </a:ext>
            </a:extLst>
          </p:cNvPr>
          <p:cNvSpPr/>
          <p:nvPr/>
        </p:nvSpPr>
        <p:spPr>
          <a:xfrm>
            <a:off x="634809"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0B466E66-B18A-4624-B576-C97283A6CA6D}"/>
              </a:ext>
            </a:extLst>
          </p:cNvPr>
          <p:cNvCxnSpPr>
            <a:stCxn id="26" idx="4"/>
          </p:cNvCxnSpPr>
          <p:nvPr/>
        </p:nvCxnSpPr>
        <p:spPr>
          <a:xfrm>
            <a:off x="801361" y="359555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FD25A52-57B6-4F33-A215-4FA58F8C9F7A}"/>
              </a:ext>
            </a:extLst>
          </p:cNvPr>
          <p:cNvSpPr txBox="1"/>
          <p:nvPr/>
        </p:nvSpPr>
        <p:spPr>
          <a:xfrm>
            <a:off x="1" y="4180114"/>
            <a:ext cx="1670980"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Begin Planning</a:t>
            </a:r>
          </a:p>
          <a:p>
            <a:pPr algn="ctr"/>
            <a:r>
              <a:rPr lang="en-US" sz="1600" b="1" dirty="0">
                <a:latin typeface="Poppins" panose="00000500000000000000" pitchFamily="50" charset="0"/>
                <a:cs typeface="Poppins" panose="00000500000000000000" pitchFamily="50" charset="0"/>
              </a:rPr>
              <a:t>Process.</a:t>
            </a:r>
          </a:p>
        </p:txBody>
      </p:sp>
      <p:sp>
        <p:nvSpPr>
          <p:cNvPr id="29" name="TextBox 28">
            <a:extLst>
              <a:ext uri="{FF2B5EF4-FFF2-40B4-BE49-F238E27FC236}">
                <a16:creationId xmlns:a16="http://schemas.microsoft.com/office/drawing/2014/main" id="{1A3CC7CF-1860-4848-8C13-C07EC97A347F}"/>
              </a:ext>
            </a:extLst>
          </p:cNvPr>
          <p:cNvSpPr txBox="1"/>
          <p:nvPr/>
        </p:nvSpPr>
        <p:spPr>
          <a:xfrm>
            <a:off x="185660" y="2831199"/>
            <a:ext cx="1299662"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07 21 </a:t>
            </a:r>
            <a:r>
              <a:rPr lang="en-US" b="1" dirty="0">
                <a:latin typeface="Poppins" panose="00000500000000000000" pitchFamily="50" charset="0"/>
                <a:cs typeface="Poppins" panose="00000500000000000000" pitchFamily="50" charset="0"/>
              </a:rPr>
              <a:t>2010</a:t>
            </a:r>
          </a:p>
        </p:txBody>
      </p:sp>
      <p:sp>
        <p:nvSpPr>
          <p:cNvPr id="30" name="Oval 29">
            <a:extLst>
              <a:ext uri="{FF2B5EF4-FFF2-40B4-BE49-F238E27FC236}">
                <a16:creationId xmlns:a16="http://schemas.microsoft.com/office/drawing/2014/main" id="{691DE2C1-BECD-44EF-B578-C16A24797FAD}"/>
              </a:ext>
            </a:extLst>
          </p:cNvPr>
          <p:cNvSpPr/>
          <p:nvPr/>
        </p:nvSpPr>
        <p:spPr>
          <a:xfrm>
            <a:off x="2791107" y="3262447"/>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48BFF3C-F828-4768-BBD0-A472CE16A846}"/>
              </a:ext>
            </a:extLst>
          </p:cNvPr>
          <p:cNvCxnSpPr/>
          <p:nvPr/>
        </p:nvCxnSpPr>
        <p:spPr>
          <a:xfrm>
            <a:off x="2957658" y="2677884"/>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B2D1EA2-AC84-42A4-9620-1D0CE531873F}"/>
              </a:ext>
            </a:extLst>
          </p:cNvPr>
          <p:cNvSpPr txBox="1"/>
          <p:nvPr/>
        </p:nvSpPr>
        <p:spPr>
          <a:xfrm>
            <a:off x="2315694" y="3661598"/>
            <a:ext cx="1283928"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08 16 </a:t>
            </a:r>
            <a:r>
              <a:rPr lang="en-US" b="1" dirty="0">
                <a:latin typeface="Poppins" panose="00000500000000000000" pitchFamily="50" charset="0"/>
                <a:cs typeface="Poppins" panose="00000500000000000000" pitchFamily="50" charset="0"/>
              </a:rPr>
              <a:t>2010</a:t>
            </a:r>
          </a:p>
        </p:txBody>
      </p:sp>
      <p:sp>
        <p:nvSpPr>
          <p:cNvPr id="33" name="TextBox 32">
            <a:extLst>
              <a:ext uri="{FF2B5EF4-FFF2-40B4-BE49-F238E27FC236}">
                <a16:creationId xmlns:a16="http://schemas.microsoft.com/office/drawing/2014/main" id="{9DE199C6-8DFC-4AAF-AB0A-082B28E88B7D}"/>
              </a:ext>
            </a:extLst>
          </p:cNvPr>
          <p:cNvSpPr txBox="1"/>
          <p:nvPr/>
        </p:nvSpPr>
        <p:spPr>
          <a:xfrm>
            <a:off x="1575242" y="1797616"/>
            <a:ext cx="2764832"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Approve Consumer Survey Instrument, Begin Field Team Training.</a:t>
            </a:r>
          </a:p>
        </p:txBody>
      </p:sp>
      <p:sp>
        <p:nvSpPr>
          <p:cNvPr id="34" name="Oval 33">
            <a:extLst>
              <a:ext uri="{FF2B5EF4-FFF2-40B4-BE49-F238E27FC236}">
                <a16:creationId xmlns:a16="http://schemas.microsoft.com/office/drawing/2014/main" id="{B98D1EF4-6B8B-4185-A2E6-46FEF1CDA28E}"/>
              </a:ext>
            </a:extLst>
          </p:cNvPr>
          <p:cNvSpPr/>
          <p:nvPr/>
        </p:nvSpPr>
        <p:spPr>
          <a:xfrm>
            <a:off x="4878917"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C014C014-9179-47B3-B4C1-968E08A79F0E}"/>
              </a:ext>
            </a:extLst>
          </p:cNvPr>
          <p:cNvCxnSpPr>
            <a:stCxn id="34" idx="4"/>
          </p:cNvCxnSpPr>
          <p:nvPr/>
        </p:nvCxnSpPr>
        <p:spPr>
          <a:xfrm>
            <a:off x="5045469" y="359555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A7591A6-1BA3-4CED-AEC6-83F635473935}"/>
              </a:ext>
            </a:extLst>
          </p:cNvPr>
          <p:cNvSpPr txBox="1"/>
          <p:nvPr/>
        </p:nvSpPr>
        <p:spPr>
          <a:xfrm>
            <a:off x="4431796" y="2811743"/>
            <a:ext cx="1229521"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08 31 </a:t>
            </a:r>
            <a:r>
              <a:rPr lang="en-US" b="1" dirty="0">
                <a:latin typeface="Poppins" panose="00000500000000000000" pitchFamily="50" charset="0"/>
                <a:cs typeface="Poppins" panose="00000500000000000000" pitchFamily="50" charset="0"/>
              </a:rPr>
              <a:t>2010</a:t>
            </a:r>
          </a:p>
        </p:txBody>
      </p:sp>
      <p:sp>
        <p:nvSpPr>
          <p:cNvPr id="37" name="TextBox 36">
            <a:extLst>
              <a:ext uri="{FF2B5EF4-FFF2-40B4-BE49-F238E27FC236}">
                <a16:creationId xmlns:a16="http://schemas.microsoft.com/office/drawing/2014/main" id="{257BAEA4-2C07-4435-B69E-C0B53C4783EA}"/>
              </a:ext>
            </a:extLst>
          </p:cNvPr>
          <p:cNvSpPr txBox="1"/>
          <p:nvPr/>
        </p:nvSpPr>
        <p:spPr>
          <a:xfrm>
            <a:off x="3861920" y="4180011"/>
            <a:ext cx="2367096" cy="1077218"/>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Finalize and Mail Surveys. Begin Field Team Activities, Data Entry, and Follow-Up Activities.</a:t>
            </a:r>
          </a:p>
        </p:txBody>
      </p:sp>
      <p:sp>
        <p:nvSpPr>
          <p:cNvPr id="38" name="Oval 37">
            <a:extLst>
              <a:ext uri="{FF2B5EF4-FFF2-40B4-BE49-F238E27FC236}">
                <a16:creationId xmlns:a16="http://schemas.microsoft.com/office/drawing/2014/main" id="{F337F7F3-4459-4AE3-B874-BF67F30765A7}"/>
              </a:ext>
            </a:extLst>
          </p:cNvPr>
          <p:cNvSpPr/>
          <p:nvPr/>
        </p:nvSpPr>
        <p:spPr>
          <a:xfrm>
            <a:off x="7133279" y="3262447"/>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F46B9A7-BB33-45D8-A16F-9C6098B22E48}"/>
              </a:ext>
            </a:extLst>
          </p:cNvPr>
          <p:cNvCxnSpPr/>
          <p:nvPr/>
        </p:nvCxnSpPr>
        <p:spPr>
          <a:xfrm>
            <a:off x="7299830" y="2677884"/>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6A03693-4660-4046-A381-447828141859}"/>
              </a:ext>
            </a:extLst>
          </p:cNvPr>
          <p:cNvSpPr txBox="1"/>
          <p:nvPr/>
        </p:nvSpPr>
        <p:spPr>
          <a:xfrm>
            <a:off x="6678448" y="3661598"/>
            <a:ext cx="1242764"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09 27 </a:t>
            </a:r>
            <a:r>
              <a:rPr lang="en-US" b="1" dirty="0">
                <a:latin typeface="Poppins" panose="00000500000000000000" pitchFamily="50" charset="0"/>
                <a:cs typeface="Poppins" panose="00000500000000000000" pitchFamily="50" charset="0"/>
              </a:rPr>
              <a:t>2010</a:t>
            </a:r>
          </a:p>
        </p:txBody>
      </p:sp>
      <p:sp>
        <p:nvSpPr>
          <p:cNvPr id="41" name="TextBox 40">
            <a:extLst>
              <a:ext uri="{FF2B5EF4-FFF2-40B4-BE49-F238E27FC236}">
                <a16:creationId xmlns:a16="http://schemas.microsoft.com/office/drawing/2014/main" id="{C9880C31-AD26-4443-81AF-3C0E142A867A}"/>
              </a:ext>
            </a:extLst>
          </p:cNvPr>
          <p:cNvSpPr txBox="1"/>
          <p:nvPr/>
        </p:nvSpPr>
        <p:spPr>
          <a:xfrm>
            <a:off x="6260279" y="1840899"/>
            <a:ext cx="2079102"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Complete main Data Collection Effort. Begin Data Analysis.</a:t>
            </a:r>
          </a:p>
        </p:txBody>
      </p:sp>
      <p:sp>
        <p:nvSpPr>
          <p:cNvPr id="42" name="Oval 41">
            <a:extLst>
              <a:ext uri="{FF2B5EF4-FFF2-40B4-BE49-F238E27FC236}">
                <a16:creationId xmlns:a16="http://schemas.microsoft.com/office/drawing/2014/main" id="{54E22F40-18F9-493A-8FCC-41B91257691A}"/>
              </a:ext>
            </a:extLst>
          </p:cNvPr>
          <p:cNvSpPr/>
          <p:nvPr/>
        </p:nvSpPr>
        <p:spPr>
          <a:xfrm>
            <a:off x="9198449"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61B1126D-3649-4B01-94ED-D47C9CB99D69}"/>
              </a:ext>
            </a:extLst>
          </p:cNvPr>
          <p:cNvCxnSpPr>
            <a:stCxn id="42" idx="4"/>
          </p:cNvCxnSpPr>
          <p:nvPr/>
        </p:nvCxnSpPr>
        <p:spPr>
          <a:xfrm>
            <a:off x="9365001" y="359555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9EE139F-4E6F-4366-A21B-6E1D061A31AE}"/>
              </a:ext>
            </a:extLst>
          </p:cNvPr>
          <p:cNvSpPr txBox="1"/>
          <p:nvPr/>
        </p:nvSpPr>
        <p:spPr>
          <a:xfrm>
            <a:off x="8563641" y="4180114"/>
            <a:ext cx="1670980"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Draft Report.</a:t>
            </a:r>
          </a:p>
          <a:p>
            <a:pPr algn="ctr"/>
            <a:endParaRPr lang="en-US" sz="1600" b="1" dirty="0">
              <a:latin typeface="Poppins" panose="00000500000000000000" pitchFamily="50" charset="0"/>
              <a:cs typeface="Poppins" panose="00000500000000000000" pitchFamily="50" charset="0"/>
            </a:endParaRPr>
          </a:p>
        </p:txBody>
      </p:sp>
      <p:sp>
        <p:nvSpPr>
          <p:cNvPr id="45" name="TextBox 44">
            <a:extLst>
              <a:ext uri="{FF2B5EF4-FFF2-40B4-BE49-F238E27FC236}">
                <a16:creationId xmlns:a16="http://schemas.microsoft.com/office/drawing/2014/main" id="{CA983CE8-6B7E-4BCC-8767-9F9A5E943532}"/>
              </a:ext>
            </a:extLst>
          </p:cNvPr>
          <p:cNvSpPr txBox="1"/>
          <p:nvPr/>
        </p:nvSpPr>
        <p:spPr>
          <a:xfrm>
            <a:off x="8749555" y="2821921"/>
            <a:ext cx="1352407"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11 19 </a:t>
            </a:r>
            <a:r>
              <a:rPr lang="en-US" b="1" dirty="0">
                <a:latin typeface="Poppins" panose="00000500000000000000" pitchFamily="50" charset="0"/>
                <a:cs typeface="Poppins" panose="00000500000000000000" pitchFamily="50" charset="0"/>
              </a:rPr>
              <a:t>2010</a:t>
            </a:r>
          </a:p>
        </p:txBody>
      </p:sp>
      <p:sp>
        <p:nvSpPr>
          <p:cNvPr id="46" name="Oval 45">
            <a:extLst>
              <a:ext uri="{FF2B5EF4-FFF2-40B4-BE49-F238E27FC236}">
                <a16:creationId xmlns:a16="http://schemas.microsoft.com/office/drawing/2014/main" id="{67B8ADB9-80E1-49B1-A332-EDDAAD8793F9}"/>
              </a:ext>
            </a:extLst>
          </p:cNvPr>
          <p:cNvSpPr/>
          <p:nvPr/>
        </p:nvSpPr>
        <p:spPr>
          <a:xfrm>
            <a:off x="11097068" y="3261807"/>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443FF2B3-D739-48C1-83E0-B10268A219DD}"/>
              </a:ext>
            </a:extLst>
          </p:cNvPr>
          <p:cNvCxnSpPr>
            <a:cxnSpLocks/>
          </p:cNvCxnSpPr>
          <p:nvPr/>
        </p:nvCxnSpPr>
        <p:spPr>
          <a:xfrm>
            <a:off x="11263619" y="2677244"/>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C673A48-DFE8-4942-BADA-CB96E7499FC0}"/>
              </a:ext>
            </a:extLst>
          </p:cNvPr>
          <p:cNvSpPr txBox="1"/>
          <p:nvPr/>
        </p:nvSpPr>
        <p:spPr>
          <a:xfrm>
            <a:off x="10663405" y="3661598"/>
            <a:ext cx="1410788"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01 10 </a:t>
            </a:r>
            <a:r>
              <a:rPr lang="en-US" b="1" dirty="0">
                <a:latin typeface="Poppins" panose="00000500000000000000" pitchFamily="50" charset="0"/>
                <a:cs typeface="Poppins" panose="00000500000000000000" pitchFamily="50" charset="0"/>
              </a:rPr>
              <a:t>2011</a:t>
            </a:r>
          </a:p>
        </p:txBody>
      </p:sp>
      <p:sp>
        <p:nvSpPr>
          <p:cNvPr id="49" name="TextBox 48">
            <a:extLst>
              <a:ext uri="{FF2B5EF4-FFF2-40B4-BE49-F238E27FC236}">
                <a16:creationId xmlns:a16="http://schemas.microsoft.com/office/drawing/2014/main" id="{D0BDC37D-FABF-48E3-B17C-6FCDA8B1B5E4}"/>
              </a:ext>
            </a:extLst>
          </p:cNvPr>
          <p:cNvSpPr txBox="1"/>
          <p:nvPr/>
        </p:nvSpPr>
        <p:spPr>
          <a:xfrm>
            <a:off x="10224068" y="2089578"/>
            <a:ext cx="2079102"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Complete Final</a:t>
            </a:r>
          </a:p>
          <a:p>
            <a:pPr algn="ctr"/>
            <a:r>
              <a:rPr lang="en-US" sz="1600" b="1" dirty="0">
                <a:latin typeface="Poppins" panose="00000500000000000000" pitchFamily="50" charset="0"/>
                <a:cs typeface="Poppins" panose="00000500000000000000" pitchFamily="50" charset="0"/>
              </a:rPr>
              <a:t>Report.</a:t>
            </a:r>
          </a:p>
          <a:p>
            <a:pPr algn="ctr"/>
            <a:endParaRPr lang="en-US" sz="1600" b="1" dirty="0">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1499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42"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anim calcmode="lin" valueType="num">
                                      <p:cBhvr>
                                        <p:cTn id="54" dur="1000" fill="hold"/>
                                        <p:tgtEl>
                                          <p:spTgt spid="36"/>
                                        </p:tgtEl>
                                        <p:attrNameLst>
                                          <p:attrName>ppt_x</p:attrName>
                                        </p:attrNameLst>
                                      </p:cBhvr>
                                      <p:tavLst>
                                        <p:tav tm="0">
                                          <p:val>
                                            <p:strVal val="#ppt_x"/>
                                          </p:val>
                                        </p:tav>
                                        <p:tav tm="100000">
                                          <p:val>
                                            <p:strVal val="#ppt_x"/>
                                          </p:val>
                                        </p:tav>
                                      </p:tavLst>
                                    </p:anim>
                                    <p:anim calcmode="lin" valueType="num">
                                      <p:cBhvr>
                                        <p:cTn id="55" dur="1000" fill="hold"/>
                                        <p:tgtEl>
                                          <p:spTgt spid="36"/>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par>
                                <p:cTn id="64" presetID="42"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1000"/>
                                        <p:tgtEl>
                                          <p:spTgt spid="39"/>
                                        </p:tgtEl>
                                      </p:cBhvr>
                                    </p:animEffect>
                                    <p:anim calcmode="lin" valueType="num">
                                      <p:cBhvr>
                                        <p:cTn id="67" dur="1000" fill="hold"/>
                                        <p:tgtEl>
                                          <p:spTgt spid="39"/>
                                        </p:tgtEl>
                                        <p:attrNameLst>
                                          <p:attrName>ppt_x</p:attrName>
                                        </p:attrNameLst>
                                      </p:cBhvr>
                                      <p:tavLst>
                                        <p:tav tm="0">
                                          <p:val>
                                            <p:strVal val="#ppt_x"/>
                                          </p:val>
                                        </p:tav>
                                        <p:tav tm="100000">
                                          <p:val>
                                            <p:strVal val="#ppt_x"/>
                                          </p:val>
                                        </p:tav>
                                      </p:tavLst>
                                    </p:anim>
                                    <p:anim calcmode="lin" valueType="num">
                                      <p:cBhvr>
                                        <p:cTn id="68" dur="1000" fill="hold"/>
                                        <p:tgtEl>
                                          <p:spTgt spid="39"/>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1000"/>
                                        <p:tgtEl>
                                          <p:spTgt spid="40"/>
                                        </p:tgtEl>
                                      </p:cBhvr>
                                    </p:animEffect>
                                    <p:anim calcmode="lin" valueType="num">
                                      <p:cBhvr>
                                        <p:cTn id="73" dur="1000" fill="hold"/>
                                        <p:tgtEl>
                                          <p:spTgt spid="40"/>
                                        </p:tgtEl>
                                        <p:attrNameLst>
                                          <p:attrName>ppt_x</p:attrName>
                                        </p:attrNameLst>
                                      </p:cBhvr>
                                      <p:tavLst>
                                        <p:tav tm="0">
                                          <p:val>
                                            <p:strVal val="#ppt_x"/>
                                          </p:val>
                                        </p:tav>
                                        <p:tav tm="100000">
                                          <p:val>
                                            <p:strVal val="#ppt_x"/>
                                          </p:val>
                                        </p:tav>
                                      </p:tavLst>
                                    </p:anim>
                                    <p:anim calcmode="lin" valueType="num">
                                      <p:cBhvr>
                                        <p:cTn id="74" dur="1000" fill="hold"/>
                                        <p:tgtEl>
                                          <p:spTgt spid="40"/>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42" presetClass="entr" presetSubtype="0"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1000"/>
                                        <p:tgtEl>
                                          <p:spTgt spid="43"/>
                                        </p:tgtEl>
                                      </p:cBhvr>
                                    </p:animEffect>
                                    <p:anim calcmode="lin" valueType="num">
                                      <p:cBhvr>
                                        <p:cTn id="86" dur="1000" fill="hold"/>
                                        <p:tgtEl>
                                          <p:spTgt spid="43"/>
                                        </p:tgtEl>
                                        <p:attrNameLst>
                                          <p:attrName>ppt_x</p:attrName>
                                        </p:attrNameLst>
                                      </p:cBhvr>
                                      <p:tavLst>
                                        <p:tav tm="0">
                                          <p:val>
                                            <p:strVal val="#ppt_x"/>
                                          </p:val>
                                        </p:tav>
                                        <p:tav tm="100000">
                                          <p:val>
                                            <p:strVal val="#ppt_x"/>
                                          </p:val>
                                        </p:tav>
                                      </p:tavLst>
                                    </p:anim>
                                    <p:anim calcmode="lin" valueType="num">
                                      <p:cBhvr>
                                        <p:cTn id="87" dur="1000" fill="hold"/>
                                        <p:tgtEl>
                                          <p:spTgt spid="43"/>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500"/>
                                        <p:tgtEl>
                                          <p:spTgt spid="44"/>
                                        </p:tgtEl>
                                      </p:cBhvr>
                                    </p:animEffect>
                                  </p:childTnLst>
                                </p:cTn>
                              </p:par>
                            </p:childTnLst>
                          </p:cTn>
                        </p:par>
                        <p:par>
                          <p:cTn id="92" fill="hold">
                            <p:stCondLst>
                              <p:cond delay="1500"/>
                            </p:stCondLst>
                            <p:childTnLst>
                              <p:par>
                                <p:cTn id="93" presetID="42" presetClass="entr" presetSubtype="0" fill="hold" grpId="0" nodeType="after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childTnLst>
                                </p:cTn>
                              </p:par>
                              <p:par>
                                <p:cTn id="102" presetID="42" presetClass="entr" presetSubtype="0" fill="hold"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1000"/>
                                        <p:tgtEl>
                                          <p:spTgt spid="47"/>
                                        </p:tgtEl>
                                      </p:cBhvr>
                                    </p:animEffect>
                                    <p:anim calcmode="lin" valueType="num">
                                      <p:cBhvr>
                                        <p:cTn id="105" dur="1000" fill="hold"/>
                                        <p:tgtEl>
                                          <p:spTgt spid="47"/>
                                        </p:tgtEl>
                                        <p:attrNameLst>
                                          <p:attrName>ppt_x</p:attrName>
                                        </p:attrNameLst>
                                      </p:cBhvr>
                                      <p:tavLst>
                                        <p:tav tm="0">
                                          <p:val>
                                            <p:strVal val="#ppt_x"/>
                                          </p:val>
                                        </p:tav>
                                        <p:tav tm="100000">
                                          <p:val>
                                            <p:strVal val="#ppt_x"/>
                                          </p:val>
                                        </p:tav>
                                      </p:tavLst>
                                    </p:anim>
                                    <p:anim calcmode="lin" valueType="num">
                                      <p:cBhvr>
                                        <p:cTn id="106" dur="1000" fill="hold"/>
                                        <p:tgtEl>
                                          <p:spTgt spid="47"/>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42" presetClass="entr" presetSubtype="0" fill="hold" grpId="0" nodeType="after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fade">
                                      <p:cBhvr>
                                        <p:cTn id="110" dur="1000"/>
                                        <p:tgtEl>
                                          <p:spTgt spid="48"/>
                                        </p:tgtEl>
                                      </p:cBhvr>
                                    </p:animEffect>
                                    <p:anim calcmode="lin" valueType="num">
                                      <p:cBhvr>
                                        <p:cTn id="111" dur="1000" fill="hold"/>
                                        <p:tgtEl>
                                          <p:spTgt spid="48"/>
                                        </p:tgtEl>
                                        <p:attrNameLst>
                                          <p:attrName>ppt_x</p:attrName>
                                        </p:attrNameLst>
                                      </p:cBhvr>
                                      <p:tavLst>
                                        <p:tav tm="0">
                                          <p:val>
                                            <p:strVal val="#ppt_x"/>
                                          </p:val>
                                        </p:tav>
                                        <p:tav tm="100000">
                                          <p:val>
                                            <p:strVal val="#ppt_x"/>
                                          </p:val>
                                        </p:tav>
                                      </p:tavLst>
                                    </p:anim>
                                    <p:anim calcmode="lin" valueType="num">
                                      <p:cBhvr>
                                        <p:cTn id="112" dur="1000" fill="hold"/>
                                        <p:tgtEl>
                                          <p:spTgt spid="48"/>
                                        </p:tgtEl>
                                        <p:attrNameLst>
                                          <p:attrName>ppt_y</p:attrName>
                                        </p:attrNameLst>
                                      </p:cBhvr>
                                      <p:tavLst>
                                        <p:tav tm="0">
                                          <p:val>
                                            <p:strVal val="#ppt_y+.1"/>
                                          </p:val>
                                        </p:tav>
                                        <p:tav tm="100000">
                                          <p:val>
                                            <p:strVal val="#ppt_y"/>
                                          </p:val>
                                        </p:tav>
                                      </p:tavLst>
                                    </p:anim>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p:bldP spid="30" grpId="0" animBg="1"/>
      <p:bldP spid="32" grpId="0"/>
      <p:bldP spid="33" grpId="0"/>
      <p:bldP spid="34" grpId="0" animBg="1"/>
      <p:bldP spid="36" grpId="0"/>
      <p:bldP spid="37" grpId="0"/>
      <p:bldP spid="38" grpId="0" animBg="1"/>
      <p:bldP spid="40" grpId="0"/>
      <p:bldP spid="41" grpId="0"/>
      <p:bldP spid="42" grpId="0" animBg="1"/>
      <p:bldP spid="44" grpId="0"/>
      <p:bldP spid="45" grpId="0"/>
      <p:bldP spid="46" grpId="0" animBg="1"/>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Autofit/>
          </a:bodyPr>
          <a:lstStyle/>
          <a:p>
            <a:r>
              <a:rPr lang="en-US" altLang="en-US" sz="4000" dirty="0"/>
              <a:t>Traditional Needs Assessment Process</a:t>
            </a:r>
          </a:p>
        </p:txBody>
      </p:sp>
      <p:pic>
        <p:nvPicPr>
          <p:cNvPr id="8" name="Picture 2" descr="1. Survey administered to consumer.&#10;2. Surveys collected.&#10;3. Surveys manually entered and validated.&#10;4. Data coded and analyzed.&#10;5. Thick, static paper report generated.&#10;6. Reports distributed and presented. data is out of date." title="Traditional Needs Assessment Process"/>
          <p:cNvPicPr>
            <a:picLocks noChangeAspect="1" noChangeArrowheads="1"/>
          </p:cNvPicPr>
          <p:nvPr/>
        </p:nvPicPr>
        <p:blipFill>
          <a:blip r:embed="rId2" cstate="print">
            <a:extLst>
              <a:ext uri="{28A0092B-C50C-407E-A947-70E740481C1C}">
                <a14:useLocalDpi xmlns:a14="http://schemas.microsoft.com/office/drawing/2010/main" val="0"/>
              </a:ext>
            </a:extLst>
          </a:blip>
          <a:srcRect l="10620" t="27873" r="52213" b="18584"/>
          <a:stretch>
            <a:fillRect/>
          </a:stretch>
        </p:blipFill>
        <p:spPr bwMode="auto">
          <a:xfrm>
            <a:off x="2959100" y="944071"/>
            <a:ext cx="6908799" cy="497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75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6159-D0AE-4B08-9C47-18691E535E58}"/>
              </a:ext>
            </a:extLst>
          </p:cNvPr>
          <p:cNvSpPr>
            <a:spLocks noGrp="1"/>
          </p:cNvSpPr>
          <p:nvPr>
            <p:ph type="title"/>
          </p:nvPr>
        </p:nvSpPr>
        <p:spPr>
          <a:xfrm>
            <a:off x="634809" y="283371"/>
            <a:ext cx="11015324" cy="880412"/>
          </a:xfrm>
        </p:spPr>
        <p:txBody>
          <a:bodyPr/>
          <a:lstStyle/>
          <a:p>
            <a:r>
              <a:rPr lang="en-US" dirty="0"/>
              <a:t>Timeline – Digital Process (2016)</a:t>
            </a:r>
          </a:p>
        </p:txBody>
      </p:sp>
      <p:cxnSp>
        <p:nvCxnSpPr>
          <p:cNvPr id="4" name="Straight Connector 3">
            <a:extLst>
              <a:ext uri="{FF2B5EF4-FFF2-40B4-BE49-F238E27FC236}">
                <a16:creationId xmlns:a16="http://schemas.microsoft.com/office/drawing/2014/main" id="{DE5950F6-CCDB-4581-80F5-1B6E82A04FBB}"/>
              </a:ext>
            </a:extLst>
          </p:cNvPr>
          <p:cNvCxnSpPr/>
          <p:nvPr/>
        </p:nvCxnSpPr>
        <p:spPr>
          <a:xfrm>
            <a:off x="0" y="3429000"/>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29450C6-B789-4764-962D-AEA481F66D1D}"/>
              </a:ext>
            </a:extLst>
          </p:cNvPr>
          <p:cNvSpPr/>
          <p:nvPr/>
        </p:nvSpPr>
        <p:spPr>
          <a:xfrm>
            <a:off x="634809"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FA9958B-6B9A-47C5-AE4B-68CDAD3A5F92}"/>
              </a:ext>
            </a:extLst>
          </p:cNvPr>
          <p:cNvCxnSpPr>
            <a:stCxn id="5" idx="4"/>
          </p:cNvCxnSpPr>
          <p:nvPr/>
        </p:nvCxnSpPr>
        <p:spPr>
          <a:xfrm>
            <a:off x="801361" y="359555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CA54899-9D66-401D-B08F-136ADAD976FE}"/>
              </a:ext>
            </a:extLst>
          </p:cNvPr>
          <p:cNvSpPr txBox="1"/>
          <p:nvPr/>
        </p:nvSpPr>
        <p:spPr>
          <a:xfrm>
            <a:off x="1" y="4180114"/>
            <a:ext cx="1670980"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Begin Planning</a:t>
            </a:r>
          </a:p>
          <a:p>
            <a:pPr algn="ctr"/>
            <a:r>
              <a:rPr lang="en-US" sz="1600" b="1" dirty="0">
                <a:latin typeface="Poppins" panose="00000500000000000000" pitchFamily="50" charset="0"/>
                <a:cs typeface="Poppins" panose="00000500000000000000" pitchFamily="50" charset="0"/>
              </a:rPr>
              <a:t>Process.</a:t>
            </a:r>
          </a:p>
        </p:txBody>
      </p:sp>
      <p:sp>
        <p:nvSpPr>
          <p:cNvPr id="8" name="TextBox 7">
            <a:extLst>
              <a:ext uri="{FF2B5EF4-FFF2-40B4-BE49-F238E27FC236}">
                <a16:creationId xmlns:a16="http://schemas.microsoft.com/office/drawing/2014/main" id="{413DB389-A35E-4BD6-AAE2-6B1C4338257E}"/>
              </a:ext>
            </a:extLst>
          </p:cNvPr>
          <p:cNvSpPr txBox="1"/>
          <p:nvPr/>
        </p:nvSpPr>
        <p:spPr>
          <a:xfrm>
            <a:off x="186748" y="2826110"/>
            <a:ext cx="1297485"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11 16 </a:t>
            </a:r>
            <a:r>
              <a:rPr lang="en-US" b="1" dirty="0">
                <a:latin typeface="Poppins" panose="00000500000000000000" pitchFamily="50" charset="0"/>
                <a:cs typeface="Poppins" panose="00000500000000000000" pitchFamily="50" charset="0"/>
              </a:rPr>
              <a:t>2016</a:t>
            </a:r>
          </a:p>
        </p:txBody>
      </p:sp>
      <p:sp>
        <p:nvSpPr>
          <p:cNvPr id="9" name="Oval 8">
            <a:extLst>
              <a:ext uri="{FF2B5EF4-FFF2-40B4-BE49-F238E27FC236}">
                <a16:creationId xmlns:a16="http://schemas.microsoft.com/office/drawing/2014/main" id="{388B6CD5-6A89-4BE0-A463-AA183C800511}"/>
              </a:ext>
            </a:extLst>
          </p:cNvPr>
          <p:cNvSpPr/>
          <p:nvPr/>
        </p:nvSpPr>
        <p:spPr>
          <a:xfrm>
            <a:off x="2187379" y="3262447"/>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04B97810-548A-4B19-901B-A3F7E6A28900}"/>
              </a:ext>
            </a:extLst>
          </p:cNvPr>
          <p:cNvCxnSpPr/>
          <p:nvPr/>
        </p:nvCxnSpPr>
        <p:spPr>
          <a:xfrm>
            <a:off x="2353930" y="2677884"/>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F63309A-D97F-45CE-BF1E-183CA3388E91}"/>
              </a:ext>
            </a:extLst>
          </p:cNvPr>
          <p:cNvSpPr txBox="1"/>
          <p:nvPr/>
        </p:nvSpPr>
        <p:spPr>
          <a:xfrm>
            <a:off x="1735280" y="3661598"/>
            <a:ext cx="1246415"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12 08 </a:t>
            </a:r>
            <a:r>
              <a:rPr lang="en-US" b="1" dirty="0">
                <a:latin typeface="Poppins" panose="00000500000000000000" pitchFamily="50" charset="0"/>
                <a:cs typeface="Poppins" panose="00000500000000000000" pitchFamily="50" charset="0"/>
              </a:rPr>
              <a:t>2016</a:t>
            </a:r>
          </a:p>
        </p:txBody>
      </p:sp>
      <p:sp>
        <p:nvSpPr>
          <p:cNvPr id="12" name="TextBox 11">
            <a:extLst>
              <a:ext uri="{FF2B5EF4-FFF2-40B4-BE49-F238E27FC236}">
                <a16:creationId xmlns:a16="http://schemas.microsoft.com/office/drawing/2014/main" id="{A7048BBA-757A-40E5-A26D-087FD3C041BE}"/>
              </a:ext>
            </a:extLst>
          </p:cNvPr>
          <p:cNvSpPr txBox="1"/>
          <p:nvPr/>
        </p:nvSpPr>
        <p:spPr>
          <a:xfrm>
            <a:off x="971514" y="1609743"/>
            <a:ext cx="2764832"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Approve Consumer Survey Instrument, Begin Software Development Process.</a:t>
            </a:r>
          </a:p>
        </p:txBody>
      </p:sp>
      <p:sp>
        <p:nvSpPr>
          <p:cNvPr id="13" name="Oval 12">
            <a:extLst>
              <a:ext uri="{FF2B5EF4-FFF2-40B4-BE49-F238E27FC236}">
                <a16:creationId xmlns:a16="http://schemas.microsoft.com/office/drawing/2014/main" id="{71B770A9-4843-4DC6-B272-0ACFF4F9A7AA}"/>
              </a:ext>
            </a:extLst>
          </p:cNvPr>
          <p:cNvSpPr/>
          <p:nvPr/>
        </p:nvSpPr>
        <p:spPr>
          <a:xfrm>
            <a:off x="3664415" y="3261807"/>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5B4D147-ECBF-48DC-85C4-FABDA0066D12}"/>
              </a:ext>
            </a:extLst>
          </p:cNvPr>
          <p:cNvCxnSpPr>
            <a:stCxn id="13" idx="4"/>
          </p:cNvCxnSpPr>
          <p:nvPr/>
        </p:nvCxnSpPr>
        <p:spPr>
          <a:xfrm>
            <a:off x="3830967" y="3594910"/>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100795C-B194-4761-BAF7-E69B054E4E90}"/>
              </a:ext>
            </a:extLst>
          </p:cNvPr>
          <p:cNvSpPr txBox="1"/>
          <p:nvPr/>
        </p:nvSpPr>
        <p:spPr>
          <a:xfrm>
            <a:off x="3227239" y="2819183"/>
            <a:ext cx="1218112"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12 16 </a:t>
            </a:r>
            <a:r>
              <a:rPr lang="en-US" b="1" dirty="0">
                <a:latin typeface="Poppins" panose="00000500000000000000" pitchFamily="50" charset="0"/>
                <a:cs typeface="Poppins" panose="00000500000000000000" pitchFamily="50" charset="0"/>
              </a:rPr>
              <a:t>2016</a:t>
            </a:r>
          </a:p>
        </p:txBody>
      </p:sp>
      <p:sp>
        <p:nvSpPr>
          <p:cNvPr id="16" name="TextBox 15">
            <a:extLst>
              <a:ext uri="{FF2B5EF4-FFF2-40B4-BE49-F238E27FC236}">
                <a16:creationId xmlns:a16="http://schemas.microsoft.com/office/drawing/2014/main" id="{D467D743-8BA4-4793-9F92-F0DFF14FE4AE}"/>
              </a:ext>
            </a:extLst>
          </p:cNvPr>
          <p:cNvSpPr txBox="1"/>
          <p:nvPr/>
        </p:nvSpPr>
        <p:spPr>
          <a:xfrm>
            <a:off x="2647418" y="4179370"/>
            <a:ext cx="2367096"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Consumer Survey Translation and Voice-Overs Completed.</a:t>
            </a:r>
          </a:p>
        </p:txBody>
      </p:sp>
      <p:sp>
        <p:nvSpPr>
          <p:cNvPr id="17" name="Oval 16">
            <a:extLst>
              <a:ext uri="{FF2B5EF4-FFF2-40B4-BE49-F238E27FC236}">
                <a16:creationId xmlns:a16="http://schemas.microsoft.com/office/drawing/2014/main" id="{654057C7-4636-4F6F-9B9F-A6D7E321DEEE}"/>
              </a:ext>
            </a:extLst>
          </p:cNvPr>
          <p:cNvSpPr/>
          <p:nvPr/>
        </p:nvSpPr>
        <p:spPr>
          <a:xfrm>
            <a:off x="5053501"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75D99484-FE48-4A0F-9473-ADCECA35E853}"/>
              </a:ext>
            </a:extLst>
          </p:cNvPr>
          <p:cNvCxnSpPr/>
          <p:nvPr/>
        </p:nvCxnSpPr>
        <p:spPr>
          <a:xfrm>
            <a:off x="5220052" y="2677885"/>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8314871-E01D-4F12-8522-B9E5B0D1E7C9}"/>
              </a:ext>
            </a:extLst>
          </p:cNvPr>
          <p:cNvSpPr txBox="1"/>
          <p:nvPr/>
        </p:nvSpPr>
        <p:spPr>
          <a:xfrm>
            <a:off x="4611846" y="3661599"/>
            <a:ext cx="1221598"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12 27 </a:t>
            </a:r>
            <a:r>
              <a:rPr lang="en-US" b="1" dirty="0">
                <a:latin typeface="Poppins" panose="00000500000000000000" pitchFamily="50" charset="0"/>
                <a:cs typeface="Poppins" panose="00000500000000000000" pitchFamily="50" charset="0"/>
              </a:rPr>
              <a:t>2016</a:t>
            </a:r>
          </a:p>
        </p:txBody>
      </p:sp>
      <p:sp>
        <p:nvSpPr>
          <p:cNvPr id="20" name="TextBox 19">
            <a:extLst>
              <a:ext uri="{FF2B5EF4-FFF2-40B4-BE49-F238E27FC236}">
                <a16:creationId xmlns:a16="http://schemas.microsoft.com/office/drawing/2014/main" id="{A414ED76-6B0D-431C-BD90-35A0ACD49E51}"/>
              </a:ext>
            </a:extLst>
          </p:cNvPr>
          <p:cNvSpPr txBox="1"/>
          <p:nvPr/>
        </p:nvSpPr>
        <p:spPr>
          <a:xfrm>
            <a:off x="4180501" y="2120624"/>
            <a:ext cx="2079102" cy="338554"/>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Begin Data Collection.</a:t>
            </a:r>
          </a:p>
        </p:txBody>
      </p:sp>
      <p:sp>
        <p:nvSpPr>
          <p:cNvPr id="21" name="Oval 20">
            <a:extLst>
              <a:ext uri="{FF2B5EF4-FFF2-40B4-BE49-F238E27FC236}">
                <a16:creationId xmlns:a16="http://schemas.microsoft.com/office/drawing/2014/main" id="{6F27AB14-DD18-4D0A-A566-DDD54276A6C2}"/>
              </a:ext>
            </a:extLst>
          </p:cNvPr>
          <p:cNvSpPr/>
          <p:nvPr/>
        </p:nvSpPr>
        <p:spPr>
          <a:xfrm>
            <a:off x="6959508" y="3247113"/>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D70A64B-137F-4F57-98EF-74A4B2DAF393}"/>
              </a:ext>
            </a:extLst>
          </p:cNvPr>
          <p:cNvCxnSpPr>
            <a:stCxn id="21" idx="4"/>
          </p:cNvCxnSpPr>
          <p:nvPr/>
        </p:nvCxnSpPr>
        <p:spPr>
          <a:xfrm>
            <a:off x="7126060" y="3580216"/>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CEDEBB4-F160-426D-9C16-34DA2240C5D2}"/>
              </a:ext>
            </a:extLst>
          </p:cNvPr>
          <p:cNvSpPr txBox="1"/>
          <p:nvPr/>
        </p:nvSpPr>
        <p:spPr>
          <a:xfrm>
            <a:off x="6324700" y="4164779"/>
            <a:ext cx="1670980"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Collect Sufficient Data.</a:t>
            </a:r>
          </a:p>
          <a:p>
            <a:pPr algn="ctr"/>
            <a:endParaRPr lang="en-US" sz="1600" b="1" dirty="0">
              <a:latin typeface="Poppins" panose="00000500000000000000" pitchFamily="50" charset="0"/>
              <a:cs typeface="Poppins" panose="00000500000000000000" pitchFamily="50" charset="0"/>
            </a:endParaRPr>
          </a:p>
        </p:txBody>
      </p:sp>
      <p:sp>
        <p:nvSpPr>
          <p:cNvPr id="24" name="TextBox 23">
            <a:extLst>
              <a:ext uri="{FF2B5EF4-FFF2-40B4-BE49-F238E27FC236}">
                <a16:creationId xmlns:a16="http://schemas.microsoft.com/office/drawing/2014/main" id="{C4B2A1F7-F008-4661-9EB4-237AC27CB9D0}"/>
              </a:ext>
            </a:extLst>
          </p:cNvPr>
          <p:cNvSpPr txBox="1"/>
          <p:nvPr/>
        </p:nvSpPr>
        <p:spPr>
          <a:xfrm>
            <a:off x="6547433" y="2804489"/>
            <a:ext cx="1225513"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02 21 </a:t>
            </a:r>
            <a:r>
              <a:rPr lang="en-US" b="1" dirty="0">
                <a:latin typeface="Poppins" panose="00000500000000000000" pitchFamily="50" charset="0"/>
                <a:cs typeface="Poppins" panose="00000500000000000000" pitchFamily="50" charset="0"/>
              </a:rPr>
              <a:t>2017</a:t>
            </a:r>
          </a:p>
        </p:txBody>
      </p:sp>
      <p:sp>
        <p:nvSpPr>
          <p:cNvPr id="25" name="Oval 24">
            <a:extLst>
              <a:ext uri="{FF2B5EF4-FFF2-40B4-BE49-F238E27FC236}">
                <a16:creationId xmlns:a16="http://schemas.microsoft.com/office/drawing/2014/main" id="{6B18AC22-56EF-40A7-9C84-701349117167}"/>
              </a:ext>
            </a:extLst>
          </p:cNvPr>
          <p:cNvSpPr/>
          <p:nvPr/>
        </p:nvSpPr>
        <p:spPr>
          <a:xfrm>
            <a:off x="9388145"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77E6D758-C24E-4634-A55A-D2861DC2EC99}"/>
              </a:ext>
            </a:extLst>
          </p:cNvPr>
          <p:cNvCxnSpPr>
            <a:cxnSpLocks/>
          </p:cNvCxnSpPr>
          <p:nvPr/>
        </p:nvCxnSpPr>
        <p:spPr>
          <a:xfrm>
            <a:off x="9554696" y="2677885"/>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997D60F-B9FA-4C7E-9DB4-E103A8D6FDF6}"/>
              </a:ext>
            </a:extLst>
          </p:cNvPr>
          <p:cNvSpPr txBox="1"/>
          <p:nvPr/>
        </p:nvSpPr>
        <p:spPr>
          <a:xfrm>
            <a:off x="8942691" y="3662239"/>
            <a:ext cx="1224010" cy="369332"/>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03 31 </a:t>
            </a:r>
            <a:r>
              <a:rPr lang="en-US" b="1" dirty="0">
                <a:latin typeface="Poppins" panose="00000500000000000000" pitchFamily="50" charset="0"/>
                <a:cs typeface="Poppins" panose="00000500000000000000" pitchFamily="50" charset="0"/>
              </a:rPr>
              <a:t>2017</a:t>
            </a:r>
          </a:p>
        </p:txBody>
      </p:sp>
      <p:sp>
        <p:nvSpPr>
          <p:cNvPr id="28" name="TextBox 27">
            <a:extLst>
              <a:ext uri="{FF2B5EF4-FFF2-40B4-BE49-F238E27FC236}">
                <a16:creationId xmlns:a16="http://schemas.microsoft.com/office/drawing/2014/main" id="{C40DA4A8-2D77-4976-BF61-C1FC3F0F5E17}"/>
              </a:ext>
            </a:extLst>
          </p:cNvPr>
          <p:cNvSpPr txBox="1"/>
          <p:nvPr/>
        </p:nvSpPr>
        <p:spPr>
          <a:xfrm>
            <a:off x="8515145" y="2090219"/>
            <a:ext cx="2079102"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Complete Final</a:t>
            </a:r>
          </a:p>
          <a:p>
            <a:pPr algn="ctr"/>
            <a:r>
              <a:rPr lang="en-US" sz="1600" b="1" dirty="0">
                <a:latin typeface="Poppins" panose="00000500000000000000" pitchFamily="50" charset="0"/>
                <a:cs typeface="Poppins" panose="00000500000000000000" pitchFamily="50" charset="0"/>
              </a:rPr>
              <a:t>Report.</a:t>
            </a:r>
          </a:p>
          <a:p>
            <a:pPr algn="ctr"/>
            <a:endParaRPr lang="en-US" sz="1600" b="1" dirty="0">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230618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42"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par>
                                <p:cTn id="83" presetID="42" presetClass="entr" presetSubtype="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par>
                          <p:cTn id="92" fill="hold">
                            <p:stCondLst>
                              <p:cond delay="1500"/>
                            </p:stCondLst>
                            <p:childTnLst>
                              <p:par>
                                <p:cTn id="93" presetID="42" presetClass="entr" presetSubtype="0"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000"/>
                                        <p:tgtEl>
                                          <p:spTgt spid="24"/>
                                        </p:tgtEl>
                                      </p:cBhvr>
                                    </p:animEffect>
                                    <p:anim calcmode="lin" valueType="num">
                                      <p:cBhvr>
                                        <p:cTn id="96" dur="1000" fill="hold"/>
                                        <p:tgtEl>
                                          <p:spTgt spid="24"/>
                                        </p:tgtEl>
                                        <p:attrNameLst>
                                          <p:attrName>ppt_x</p:attrName>
                                        </p:attrNameLst>
                                      </p:cBhvr>
                                      <p:tavLst>
                                        <p:tav tm="0">
                                          <p:val>
                                            <p:strVal val="#ppt_x"/>
                                          </p:val>
                                        </p:tav>
                                        <p:tav tm="100000">
                                          <p:val>
                                            <p:strVal val="#ppt_x"/>
                                          </p:val>
                                        </p:tav>
                                      </p:tavLst>
                                    </p:anim>
                                    <p:anim calcmode="lin" valueType="num">
                                      <p:cBhvr>
                                        <p:cTn id="9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childTnLst>
                                </p:cTn>
                              </p:par>
                              <p:par>
                                <p:cTn id="102" presetID="42" presetClass="entr" presetSubtype="0"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1000"/>
                                        <p:tgtEl>
                                          <p:spTgt spid="26"/>
                                        </p:tgtEl>
                                      </p:cBhvr>
                                    </p:animEffect>
                                    <p:anim calcmode="lin" valueType="num">
                                      <p:cBhvr>
                                        <p:cTn id="105" dur="1000" fill="hold"/>
                                        <p:tgtEl>
                                          <p:spTgt spid="26"/>
                                        </p:tgtEl>
                                        <p:attrNameLst>
                                          <p:attrName>ppt_x</p:attrName>
                                        </p:attrNameLst>
                                      </p:cBhvr>
                                      <p:tavLst>
                                        <p:tav tm="0">
                                          <p:val>
                                            <p:strVal val="#ppt_x"/>
                                          </p:val>
                                        </p:tav>
                                        <p:tav tm="100000">
                                          <p:val>
                                            <p:strVal val="#ppt_x"/>
                                          </p:val>
                                        </p:tav>
                                      </p:tavLst>
                                    </p:anim>
                                    <p:anim calcmode="lin" valueType="num">
                                      <p:cBhvr>
                                        <p:cTn id="106" dur="1000" fill="hold"/>
                                        <p:tgtEl>
                                          <p:spTgt spid="26"/>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42" presetClass="entr" presetSubtype="0" fill="hold" grpId="0" nodeType="after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1000"/>
                                        <p:tgtEl>
                                          <p:spTgt spid="27"/>
                                        </p:tgtEl>
                                      </p:cBhvr>
                                    </p:animEffect>
                                    <p:anim calcmode="lin" valueType="num">
                                      <p:cBhvr>
                                        <p:cTn id="111" dur="1000" fill="hold"/>
                                        <p:tgtEl>
                                          <p:spTgt spid="27"/>
                                        </p:tgtEl>
                                        <p:attrNameLst>
                                          <p:attrName>ppt_x</p:attrName>
                                        </p:attrNameLst>
                                      </p:cBhvr>
                                      <p:tavLst>
                                        <p:tav tm="0">
                                          <p:val>
                                            <p:strVal val="#ppt_x"/>
                                          </p:val>
                                        </p:tav>
                                        <p:tav tm="100000">
                                          <p:val>
                                            <p:strVal val="#ppt_x"/>
                                          </p:val>
                                        </p:tav>
                                      </p:tavLst>
                                    </p:anim>
                                    <p:anim calcmode="lin" valueType="num">
                                      <p:cBhvr>
                                        <p:cTn id="112" dur="1000" fill="hold"/>
                                        <p:tgtEl>
                                          <p:spTgt spid="27"/>
                                        </p:tgtEl>
                                        <p:attrNameLst>
                                          <p:attrName>ppt_y</p:attrName>
                                        </p:attrNameLst>
                                      </p:cBhvr>
                                      <p:tavLst>
                                        <p:tav tm="0">
                                          <p:val>
                                            <p:strVal val="#ppt_y+.1"/>
                                          </p:val>
                                        </p:tav>
                                        <p:tav tm="100000">
                                          <p:val>
                                            <p:strVal val="#ppt_y"/>
                                          </p:val>
                                        </p:tav>
                                      </p:tavLst>
                                    </p:anim>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fade">
                                      <p:cBhvr>
                                        <p:cTn id="1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animBg="1"/>
      <p:bldP spid="11" grpId="0"/>
      <p:bldP spid="12" grpId="0"/>
      <p:bldP spid="13" grpId="0" animBg="1"/>
      <p:bldP spid="15" grpId="0"/>
      <p:bldP spid="16" grpId="0"/>
      <p:bldP spid="17" grpId="0" animBg="1"/>
      <p:bldP spid="19" grpId="0"/>
      <p:bldP spid="20" grpId="0"/>
      <p:bldP spid="21" grpId="0" animBg="1"/>
      <p:bldP spid="23" grpId="0"/>
      <p:bldP spid="24" grpId="0"/>
      <p:bldP spid="25" grpId="0" animBg="1"/>
      <p:bldP spid="27" grpId="0"/>
      <p:bldP spid="2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11B25-58E9-4013-9889-B3B139066DF6}"/>
              </a:ext>
            </a:extLst>
          </p:cNvPr>
          <p:cNvSpPr>
            <a:spLocks noGrp="1"/>
          </p:cNvSpPr>
          <p:nvPr>
            <p:ph type="title"/>
          </p:nvPr>
        </p:nvSpPr>
        <p:spPr/>
        <p:txBody>
          <a:bodyPr/>
          <a:lstStyle/>
          <a:p>
            <a:r>
              <a:rPr lang="en-US" dirty="0"/>
              <a:t>Additional Work</a:t>
            </a:r>
          </a:p>
        </p:txBody>
      </p:sp>
      <p:pic>
        <p:nvPicPr>
          <p:cNvPr id="5" name="Picture 4" descr="Icons for the program Microsoft Excel stacked into a chaotic collage." title="Develop data requests &amp; tabulations.">
            <a:extLst>
              <a:ext uri="{FF2B5EF4-FFF2-40B4-BE49-F238E27FC236}">
                <a16:creationId xmlns:a16="http://schemas.microsoft.com/office/drawing/2014/main" id="{ED8527D8-E818-4790-98E7-5F0931159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250" y="3426707"/>
            <a:ext cx="3629499" cy="2041593"/>
          </a:xfrm>
          <a:prstGeom prst="rect">
            <a:avLst/>
          </a:prstGeom>
        </p:spPr>
      </p:pic>
      <p:pic>
        <p:nvPicPr>
          <p:cNvPr id="7" name="Picture 6" descr="Complicated pie chart showing US population broken down by state." title="Develop report-ready charts and graphs.">
            <a:extLst>
              <a:ext uri="{FF2B5EF4-FFF2-40B4-BE49-F238E27FC236}">
                <a16:creationId xmlns:a16="http://schemas.microsoft.com/office/drawing/2014/main" id="{0B2D2DA0-87BC-41E3-9B06-582C82EBA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246" y="3426707"/>
            <a:ext cx="3629499" cy="2041593"/>
          </a:xfrm>
          <a:prstGeom prst="rect">
            <a:avLst/>
          </a:prstGeom>
        </p:spPr>
      </p:pic>
      <p:pic>
        <p:nvPicPr>
          <p:cNvPr id="9" name="Picture 8" descr="Hands holding paper by a computer printer." title="Survey printing, collation, and mailing.">
            <a:extLst>
              <a:ext uri="{FF2B5EF4-FFF2-40B4-BE49-F238E27FC236}">
                <a16:creationId xmlns:a16="http://schemas.microsoft.com/office/drawing/2014/main" id="{6C68AA7C-F5F0-48A4-9817-46EF7CFEF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55" y="3429000"/>
            <a:ext cx="3629499" cy="2039300"/>
          </a:xfrm>
          <a:prstGeom prst="rect">
            <a:avLst/>
          </a:prstGeom>
        </p:spPr>
      </p:pic>
      <p:pic>
        <p:nvPicPr>
          <p:cNvPr id="13" name="Picture 12" descr="Group in a training session." title="Field staff training.">
            <a:extLst>
              <a:ext uri="{FF2B5EF4-FFF2-40B4-BE49-F238E27FC236}">
                <a16:creationId xmlns:a16="http://schemas.microsoft.com/office/drawing/2014/main" id="{D945DE39-48C2-4458-983C-8BE8EB244E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55" y="1121283"/>
            <a:ext cx="3629499" cy="2039300"/>
          </a:xfrm>
          <a:prstGeom prst="rect">
            <a:avLst/>
          </a:prstGeom>
        </p:spPr>
      </p:pic>
      <p:pic>
        <p:nvPicPr>
          <p:cNvPr id="15" name="Picture 14" descr="Woman sitting at a keyboard in and office setting." title="Data entry">
            <a:extLst>
              <a:ext uri="{FF2B5EF4-FFF2-40B4-BE49-F238E27FC236}">
                <a16:creationId xmlns:a16="http://schemas.microsoft.com/office/drawing/2014/main" id="{E6CBED56-E1C8-473A-8A61-AA32C925D0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5246" y="1118990"/>
            <a:ext cx="3629499" cy="2041593"/>
          </a:xfrm>
          <a:prstGeom prst="rect">
            <a:avLst/>
          </a:prstGeom>
        </p:spPr>
      </p:pic>
      <p:pic>
        <p:nvPicPr>
          <p:cNvPr id="17" name="Picture 16" descr="Hand writing on a survey with a pen." title="Fieldwork and survey administration.">
            <a:extLst>
              <a:ext uri="{FF2B5EF4-FFF2-40B4-BE49-F238E27FC236}">
                <a16:creationId xmlns:a16="http://schemas.microsoft.com/office/drawing/2014/main" id="{F530D158-117C-4B1D-B7C5-5A97EDEF89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1250" y="1104765"/>
            <a:ext cx="3629499" cy="2041593"/>
          </a:xfrm>
          <a:prstGeom prst="rect">
            <a:avLst/>
          </a:prstGeom>
        </p:spPr>
      </p:pic>
    </p:spTree>
    <p:extLst>
      <p:ext uri="{BB962C8B-B14F-4D97-AF65-F5344CB8AC3E}">
        <p14:creationId xmlns:p14="http://schemas.microsoft.com/office/powerpoint/2010/main" val="219867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D48D-B549-4B52-85DD-7FFD70331F66}"/>
              </a:ext>
            </a:extLst>
          </p:cNvPr>
          <p:cNvSpPr>
            <a:spLocks noGrp="1"/>
          </p:cNvSpPr>
          <p:nvPr>
            <p:ph type="title"/>
          </p:nvPr>
        </p:nvSpPr>
        <p:spPr/>
        <p:txBody>
          <a:bodyPr/>
          <a:lstStyle/>
          <a:p>
            <a:r>
              <a:rPr lang="en-US" dirty="0"/>
              <a:t>Time Savings from Digital Process</a:t>
            </a:r>
          </a:p>
        </p:txBody>
      </p:sp>
      <p:sp>
        <p:nvSpPr>
          <p:cNvPr id="6" name="Content Placeholder 2">
            <a:extLst>
              <a:ext uri="{FF2B5EF4-FFF2-40B4-BE49-F238E27FC236}">
                <a16:creationId xmlns:a16="http://schemas.microsoft.com/office/drawing/2014/main" id="{7589C572-A1B1-442F-95E8-E4D80FF08C3E}"/>
              </a:ext>
            </a:extLst>
          </p:cNvPr>
          <p:cNvSpPr>
            <a:spLocks noGrp="1"/>
          </p:cNvSpPr>
          <p:nvPr>
            <p:ph type="body" idx="1"/>
          </p:nvPr>
        </p:nvSpPr>
        <p:spPr>
          <a:xfrm>
            <a:off x="634809" y="1435899"/>
            <a:ext cx="11015323" cy="4244469"/>
          </a:xfrm>
        </p:spPr>
        <p:txBody>
          <a:bodyPr>
            <a:normAutofit/>
          </a:bodyPr>
          <a:lstStyle/>
          <a:p>
            <a:pPr marL="342900" indent="-342900"/>
            <a:endParaRPr lang="en-US" sz="3600" dirty="0">
              <a:solidFill>
                <a:srgbClr val="095895"/>
              </a:solidFill>
            </a:endParaRPr>
          </a:p>
          <a:p>
            <a:pPr marL="342900" indent="-342900"/>
            <a:r>
              <a:rPr lang="en-US" sz="3600" dirty="0">
                <a:solidFill>
                  <a:srgbClr val="095895"/>
                </a:solidFill>
              </a:rPr>
              <a:t>Total time savings in 2016:	</a:t>
            </a:r>
            <a:r>
              <a:rPr lang="en-US" sz="3600" dirty="0"/>
              <a:t>	</a:t>
            </a:r>
            <a:r>
              <a:rPr lang="en-US" sz="3600" dirty="0">
                <a:solidFill>
                  <a:srgbClr val="00B050"/>
                </a:solidFill>
              </a:rPr>
              <a:t>38 days</a:t>
            </a:r>
          </a:p>
          <a:p>
            <a:pPr marL="342900" indent="-342900"/>
            <a:endParaRPr lang="en-US" sz="3600" dirty="0"/>
          </a:p>
          <a:p>
            <a:pPr marL="342900" indent="-342900"/>
            <a:endParaRPr lang="en-US" sz="3600" dirty="0"/>
          </a:p>
          <a:p>
            <a:pPr marL="342900" indent="-342900"/>
            <a:r>
              <a:rPr lang="en-US" sz="3600" dirty="0">
                <a:solidFill>
                  <a:srgbClr val="095895"/>
                </a:solidFill>
              </a:rPr>
              <a:t>Time savings from report writing:</a:t>
            </a:r>
            <a:r>
              <a:rPr lang="en-US" sz="3600" dirty="0"/>
              <a:t>	</a:t>
            </a:r>
            <a:r>
              <a:rPr lang="en-US" sz="3600" dirty="0">
                <a:solidFill>
                  <a:srgbClr val="00B050"/>
                </a:solidFill>
              </a:rPr>
              <a:t>67 days</a:t>
            </a:r>
          </a:p>
        </p:txBody>
      </p:sp>
    </p:spTree>
    <p:extLst>
      <p:ext uri="{BB962C8B-B14F-4D97-AF65-F5344CB8AC3E}">
        <p14:creationId xmlns:p14="http://schemas.microsoft.com/office/powerpoint/2010/main" val="297325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8963D-DC39-4E47-AB42-4996928B3173}"/>
              </a:ext>
            </a:extLst>
          </p:cNvPr>
          <p:cNvSpPr>
            <a:spLocks noGrp="1"/>
          </p:cNvSpPr>
          <p:nvPr>
            <p:ph type="title"/>
          </p:nvPr>
        </p:nvSpPr>
        <p:spPr/>
        <p:txBody>
          <a:bodyPr/>
          <a:lstStyle/>
          <a:p>
            <a:r>
              <a:rPr lang="en-US" dirty="0"/>
              <a:t>Low-Literacy Accessibility</a:t>
            </a:r>
          </a:p>
        </p:txBody>
      </p:sp>
      <p:sp>
        <p:nvSpPr>
          <p:cNvPr id="3" name="Text Placeholder 2">
            <a:extLst>
              <a:ext uri="{FF2B5EF4-FFF2-40B4-BE49-F238E27FC236}">
                <a16:creationId xmlns:a16="http://schemas.microsoft.com/office/drawing/2014/main" id="{18B3EDAE-A1B7-4F77-B756-BF8D57F8D81A}"/>
              </a:ext>
            </a:extLst>
          </p:cNvPr>
          <p:cNvSpPr>
            <a:spLocks noGrp="1"/>
          </p:cNvSpPr>
          <p:nvPr>
            <p:ph type="body" idx="1"/>
          </p:nvPr>
        </p:nvSpPr>
        <p:spPr>
          <a:xfrm>
            <a:off x="634809" y="1435899"/>
            <a:ext cx="10877253" cy="4244469"/>
          </a:xfrm>
        </p:spPr>
        <p:txBody>
          <a:bodyPr/>
          <a:lstStyle/>
          <a:p>
            <a:pPr marL="342900" lvl="0" indent="-342900"/>
            <a:endParaRPr lang="en-US" sz="3600" dirty="0">
              <a:solidFill>
                <a:srgbClr val="095895"/>
              </a:solidFill>
            </a:endParaRPr>
          </a:p>
          <a:p>
            <a:pPr marL="342900" lvl="0" indent="-342900"/>
            <a:r>
              <a:rPr lang="en-US" sz="3600" dirty="0">
                <a:solidFill>
                  <a:srgbClr val="095895"/>
                </a:solidFill>
              </a:rPr>
              <a:t>Voice assistance utilization:	</a:t>
            </a:r>
          </a:p>
          <a:p>
            <a:pPr marL="342900" lvl="0" indent="-342900"/>
            <a:endParaRPr lang="en-US" sz="3600" dirty="0">
              <a:solidFill>
                <a:srgbClr val="095895"/>
              </a:solidFill>
            </a:endParaRPr>
          </a:p>
          <a:p>
            <a:pPr marL="342900" lvl="0" indent="-342900"/>
            <a:endParaRPr lang="en-US" sz="3600" dirty="0">
              <a:solidFill>
                <a:srgbClr val="095895"/>
              </a:solidFill>
            </a:endParaRPr>
          </a:p>
          <a:p>
            <a:pPr marL="342900" lvl="0" indent="-342900"/>
            <a:r>
              <a:rPr lang="en-US" sz="3600" dirty="0">
                <a:solidFill>
                  <a:srgbClr val="095895"/>
                </a:solidFill>
              </a:rPr>
              <a:t>Usage on mobile device:</a:t>
            </a:r>
            <a:endParaRPr lang="en-US" dirty="0"/>
          </a:p>
          <a:p>
            <a:pPr marL="342900" lvl="0" indent="-342900"/>
            <a:endParaRPr lang="en-US" dirty="0"/>
          </a:p>
        </p:txBody>
      </p:sp>
      <p:sp>
        <p:nvSpPr>
          <p:cNvPr id="7" name="Text Placeholder 2">
            <a:extLst>
              <a:ext uri="{FF2B5EF4-FFF2-40B4-BE49-F238E27FC236}">
                <a16:creationId xmlns:a16="http://schemas.microsoft.com/office/drawing/2014/main" id="{C15D9233-FBE3-4FFA-8591-77C135B1BEB0}"/>
              </a:ext>
            </a:extLst>
          </p:cNvPr>
          <p:cNvSpPr txBox="1">
            <a:spLocks/>
          </p:cNvSpPr>
          <p:nvPr/>
        </p:nvSpPr>
        <p:spPr>
          <a:xfrm>
            <a:off x="772880" y="838022"/>
            <a:ext cx="10877253" cy="42444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75000"/>
                  </a:schemeClr>
                </a:solidFill>
                <a:latin typeface="+mn-lt"/>
                <a:ea typeface="+mn-ea"/>
                <a:cs typeface="+mn-cs"/>
              </a:defRPr>
            </a:lvl9pPr>
          </a:lstStyle>
          <a:p>
            <a:pPr marL="342900" indent="-342900"/>
            <a:endParaRPr lang="en-US" sz="3600" dirty="0">
              <a:solidFill>
                <a:srgbClr val="095895"/>
              </a:solidFill>
            </a:endParaRPr>
          </a:p>
          <a:p>
            <a:pPr marL="342900" indent="-342900"/>
            <a:endParaRPr lang="en-US" sz="3600" dirty="0">
              <a:solidFill>
                <a:srgbClr val="095895"/>
              </a:solidFill>
            </a:endParaRPr>
          </a:p>
          <a:p>
            <a:pPr marL="342900" indent="-342900"/>
            <a:r>
              <a:rPr lang="en-US" sz="3600" dirty="0">
                <a:solidFill>
                  <a:srgbClr val="FF0000"/>
                </a:solidFill>
              </a:rPr>
              <a:t>							</a:t>
            </a:r>
            <a:r>
              <a:rPr lang="en-US" sz="3600" dirty="0">
                <a:solidFill>
                  <a:srgbClr val="00B050"/>
                </a:solidFill>
              </a:rPr>
              <a:t>69% of completed surveys</a:t>
            </a:r>
          </a:p>
          <a:p>
            <a:pPr marL="342900" indent="-342900"/>
            <a:endParaRPr lang="en-US" sz="3600" dirty="0">
              <a:solidFill>
                <a:srgbClr val="FF0000"/>
              </a:solidFill>
            </a:endParaRPr>
          </a:p>
          <a:p>
            <a:pPr marL="342900" indent="-342900"/>
            <a:r>
              <a:rPr lang="en-US" sz="3600" dirty="0">
                <a:solidFill>
                  <a:srgbClr val="FF0000"/>
                </a:solidFill>
              </a:rPr>
              <a:t>							</a:t>
            </a:r>
          </a:p>
          <a:p>
            <a:pPr marL="342900" indent="-342900"/>
            <a:r>
              <a:rPr lang="en-US" sz="3600" dirty="0">
                <a:solidFill>
                  <a:srgbClr val="FF0000"/>
                </a:solidFill>
              </a:rPr>
              <a:t>							</a:t>
            </a:r>
            <a:r>
              <a:rPr lang="en-US" sz="3600" dirty="0">
                <a:solidFill>
                  <a:srgbClr val="00B050"/>
                </a:solidFill>
              </a:rPr>
              <a:t>35% of completed surveys</a:t>
            </a:r>
          </a:p>
          <a:p>
            <a:endParaRPr lang="en-US" dirty="0"/>
          </a:p>
        </p:txBody>
      </p:sp>
    </p:spTree>
    <p:extLst>
      <p:ext uri="{BB962C8B-B14F-4D97-AF65-F5344CB8AC3E}">
        <p14:creationId xmlns:p14="http://schemas.microsoft.com/office/powerpoint/2010/main" val="31143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6E21-95A1-4AE6-BFBA-1212B21BFD76}"/>
              </a:ext>
            </a:extLst>
          </p:cNvPr>
          <p:cNvSpPr>
            <a:spLocks noGrp="1"/>
          </p:cNvSpPr>
          <p:nvPr>
            <p:ph type="title"/>
          </p:nvPr>
        </p:nvSpPr>
        <p:spPr/>
        <p:txBody>
          <a:bodyPr/>
          <a:lstStyle/>
          <a:p>
            <a:r>
              <a:rPr lang="en-US" dirty="0"/>
              <a:t>Consumer Time Savings from Digital Process</a:t>
            </a:r>
          </a:p>
        </p:txBody>
      </p:sp>
      <p:graphicFrame>
        <p:nvGraphicFramePr>
          <p:cNvPr id="6" name="Chart 5">
            <a:extLst>
              <a:ext uri="{FF2B5EF4-FFF2-40B4-BE49-F238E27FC236}">
                <a16:creationId xmlns:a16="http://schemas.microsoft.com/office/drawing/2014/main" id="{E9CD0A75-0ABA-48AC-A527-F5038E7D9351}"/>
              </a:ext>
            </a:extLst>
          </p:cNvPr>
          <p:cNvGraphicFramePr/>
          <p:nvPr>
            <p:extLst>
              <p:ext uri="{D42A27DB-BD31-4B8C-83A1-F6EECF244321}">
                <p14:modId xmlns:p14="http://schemas.microsoft.com/office/powerpoint/2010/main" val="2857889552"/>
              </p:ext>
            </p:extLst>
          </p:nvPr>
        </p:nvGraphicFramePr>
        <p:xfrm>
          <a:off x="2363281" y="1026267"/>
          <a:ext cx="7465437" cy="4805465"/>
        </p:xfrm>
        <a:graphic>
          <a:graphicData uri="http://schemas.openxmlformats.org/drawingml/2006/chart">
            <c:chart xmlns:c="http://schemas.openxmlformats.org/drawingml/2006/chart" xmlns:r="http://schemas.openxmlformats.org/officeDocument/2006/relationships" r:id="rId3"/>
          </a:graphicData>
        </a:graphic>
      </p:graphicFrame>
      <p:sp>
        <p:nvSpPr>
          <p:cNvPr id="3" name="Arrow: Right 2">
            <a:extLst>
              <a:ext uri="{FF2B5EF4-FFF2-40B4-BE49-F238E27FC236}">
                <a16:creationId xmlns:a16="http://schemas.microsoft.com/office/drawing/2014/main" id="{9DEDA003-6C49-4A88-A1EF-9D5A615D3813}"/>
              </a:ext>
            </a:extLst>
          </p:cNvPr>
          <p:cNvSpPr/>
          <p:nvPr/>
        </p:nvSpPr>
        <p:spPr>
          <a:xfrm rot="2540809">
            <a:off x="4713121" y="2549973"/>
            <a:ext cx="2071991" cy="41828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3A466A0-7C37-4959-9CC5-762124AC6318}"/>
              </a:ext>
            </a:extLst>
          </p:cNvPr>
          <p:cNvSpPr/>
          <p:nvPr/>
        </p:nvSpPr>
        <p:spPr>
          <a:xfrm>
            <a:off x="6731540" y="2003898"/>
            <a:ext cx="2023354" cy="88041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47.6% Decrease in Average Time Taken</a:t>
            </a:r>
          </a:p>
        </p:txBody>
      </p:sp>
      <p:sp>
        <p:nvSpPr>
          <p:cNvPr id="7" name="Rectangle 6">
            <a:extLst>
              <a:ext uri="{FF2B5EF4-FFF2-40B4-BE49-F238E27FC236}">
                <a16:creationId xmlns:a16="http://schemas.microsoft.com/office/drawing/2014/main" id="{4D61C0A3-3696-4510-8285-1897A3F9F9CD}"/>
              </a:ext>
            </a:extLst>
          </p:cNvPr>
          <p:cNvSpPr/>
          <p:nvPr/>
        </p:nvSpPr>
        <p:spPr>
          <a:xfrm>
            <a:off x="7704395" y="3917815"/>
            <a:ext cx="2023354" cy="88041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t>25 Minutes Saved on Average</a:t>
            </a:r>
          </a:p>
        </p:txBody>
      </p:sp>
    </p:spTree>
    <p:extLst>
      <p:ext uri="{BB962C8B-B14F-4D97-AF65-F5344CB8AC3E}">
        <p14:creationId xmlns:p14="http://schemas.microsoft.com/office/powerpoint/2010/main" val="241954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fade">
                                      <p:cBhvr>
                                        <p:cTn id="12" dur="500"/>
                                        <p:tgtEl>
                                          <p:spTgt spid="6">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17" dur="500"/>
                                        <p:tgtEl>
                                          <p:spTgt spid="6">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P spid="3" grpId="0" animBg="1"/>
      <p:bldP spid="4"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B256A7-21E0-4805-BC4D-8771FCD3BDC7}"/>
              </a:ext>
            </a:extLst>
          </p:cNvPr>
          <p:cNvSpPr>
            <a:spLocks noGrp="1"/>
          </p:cNvSpPr>
          <p:nvPr>
            <p:ph type="body" idx="1"/>
          </p:nvPr>
        </p:nvSpPr>
        <p:spPr>
          <a:xfrm>
            <a:off x="634809" y="291831"/>
            <a:ext cx="11015323" cy="5388538"/>
          </a:xfrm>
        </p:spPr>
        <p:txBody>
          <a:bodyPr/>
          <a:lstStyle/>
          <a:p>
            <a:r>
              <a:rPr lang="en-US" dirty="0"/>
              <a:t>On the 2016 Needs Assessment:</a:t>
            </a:r>
          </a:p>
          <a:p>
            <a:endParaRPr lang="en-US" dirty="0"/>
          </a:p>
          <a:p>
            <a:endParaRPr lang="en-US" dirty="0"/>
          </a:p>
          <a:p>
            <a:endParaRPr lang="en-US" dirty="0"/>
          </a:p>
          <a:p>
            <a:endParaRPr lang="en-US" dirty="0"/>
          </a:p>
          <a:p>
            <a:pPr algn="ctr"/>
            <a:r>
              <a:rPr lang="en-US" sz="3200" i="1" dirty="0"/>
              <a:t>“We did this down to the hour, it wouldn’t have been possible without New Solutions and RDE Systems.”</a:t>
            </a:r>
          </a:p>
        </p:txBody>
      </p:sp>
    </p:spTree>
    <p:extLst>
      <p:ext uri="{BB962C8B-B14F-4D97-AF65-F5344CB8AC3E}">
        <p14:creationId xmlns:p14="http://schemas.microsoft.com/office/powerpoint/2010/main" val="1122230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C97D-BF41-4E47-9EF2-77E6AF6E4846}"/>
              </a:ext>
            </a:extLst>
          </p:cNvPr>
          <p:cNvSpPr>
            <a:spLocks noGrp="1"/>
          </p:cNvSpPr>
          <p:nvPr>
            <p:ph type="title"/>
          </p:nvPr>
        </p:nvSpPr>
        <p:spPr/>
        <p:txBody>
          <a:bodyPr>
            <a:normAutofit fontScale="90000"/>
          </a:bodyPr>
          <a:lstStyle/>
          <a:p>
            <a:r>
              <a:rPr lang="en-US" dirty="0"/>
              <a:t>Goal reached, over </a:t>
            </a:r>
            <a:r>
              <a:rPr lang="en-US" dirty="0">
                <a:solidFill>
                  <a:srgbClr val="00B050"/>
                </a:solidFill>
              </a:rPr>
              <a:t>600</a:t>
            </a:r>
            <a:r>
              <a:rPr lang="en-US" dirty="0"/>
              <a:t> complete surveys collected!</a:t>
            </a:r>
          </a:p>
        </p:txBody>
      </p:sp>
    </p:spTree>
    <p:extLst>
      <p:ext uri="{BB962C8B-B14F-4D97-AF65-F5344CB8AC3E}">
        <p14:creationId xmlns:p14="http://schemas.microsoft.com/office/powerpoint/2010/main" val="2371992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537-541E-4482-A8C7-BF9CC59500EB}"/>
              </a:ext>
            </a:extLst>
          </p:cNvPr>
          <p:cNvSpPr>
            <a:spLocks noGrp="1"/>
          </p:cNvSpPr>
          <p:nvPr>
            <p:ph type="title"/>
          </p:nvPr>
        </p:nvSpPr>
        <p:spPr>
          <a:xfrm>
            <a:off x="588338" y="2548588"/>
            <a:ext cx="11015324" cy="880412"/>
          </a:xfrm>
        </p:spPr>
        <p:txBody>
          <a:bodyPr>
            <a:normAutofit fontScale="90000"/>
          </a:bodyPr>
          <a:lstStyle/>
          <a:p>
            <a:pPr algn="ctr"/>
            <a:r>
              <a:rPr lang="en-US" dirty="0"/>
              <a:t>Using Data from the 2013 and 2016 Digital Survey Waves</a:t>
            </a:r>
          </a:p>
        </p:txBody>
      </p:sp>
    </p:spTree>
    <p:extLst>
      <p:ext uri="{BB962C8B-B14F-4D97-AF65-F5344CB8AC3E}">
        <p14:creationId xmlns:p14="http://schemas.microsoft.com/office/powerpoint/2010/main" val="2958989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C74A-09CD-4B15-B3F9-FC9B4CF32A91}"/>
              </a:ext>
            </a:extLst>
          </p:cNvPr>
          <p:cNvSpPr>
            <a:spLocks noGrp="1"/>
          </p:cNvSpPr>
          <p:nvPr>
            <p:ph type="title"/>
          </p:nvPr>
        </p:nvSpPr>
        <p:spPr>
          <a:xfrm>
            <a:off x="0" y="0"/>
            <a:ext cx="11015324" cy="880412"/>
          </a:xfrm>
        </p:spPr>
        <p:txBody>
          <a:bodyPr>
            <a:normAutofit/>
          </a:bodyPr>
          <a:lstStyle/>
          <a:p>
            <a:r>
              <a:rPr lang="en-US" dirty="0"/>
              <a:t>Continuing Trends – Special Populations</a:t>
            </a:r>
          </a:p>
        </p:txBody>
      </p:sp>
      <p:pic>
        <p:nvPicPr>
          <p:cNvPr id="11" name="Picture 10" descr="African-American woman in a blue jacket and scarf." title="African-American Females">
            <a:extLst>
              <a:ext uri="{FF2B5EF4-FFF2-40B4-BE49-F238E27FC236}">
                <a16:creationId xmlns:a16="http://schemas.microsoft.com/office/drawing/2014/main" id="{12CB7D01-431F-496B-B406-ADC150D95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820" y="660817"/>
            <a:ext cx="4161939" cy="2392400"/>
          </a:xfrm>
          <a:prstGeom prst="rect">
            <a:avLst/>
          </a:prstGeom>
        </p:spPr>
      </p:pic>
      <p:pic>
        <p:nvPicPr>
          <p:cNvPr id="4" name="Picture 3" descr="Students in a classroom." title="Youth">
            <a:extLst>
              <a:ext uri="{FF2B5EF4-FFF2-40B4-BE49-F238E27FC236}">
                <a16:creationId xmlns:a16="http://schemas.microsoft.com/office/drawing/2014/main" id="{DE467F6D-A230-4952-B662-597929807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024" y="660817"/>
            <a:ext cx="4253156" cy="2392400"/>
          </a:xfrm>
          <a:prstGeom prst="rect">
            <a:avLst/>
          </a:prstGeom>
        </p:spPr>
      </p:pic>
      <p:pic>
        <p:nvPicPr>
          <p:cNvPr id="5" name="Graphic 4" descr="Transgendered flag." title="Transgendered">
            <a:extLst>
              <a:ext uri="{FF2B5EF4-FFF2-40B4-BE49-F238E27FC236}">
                <a16:creationId xmlns:a16="http://schemas.microsoft.com/office/drawing/2014/main" id="{9B29A527-1507-4429-9DA2-CD46AD3EF9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1822" y="3326860"/>
            <a:ext cx="4172573" cy="2503543"/>
          </a:xfrm>
          <a:prstGeom prst="rect">
            <a:avLst/>
          </a:prstGeom>
        </p:spPr>
      </p:pic>
      <p:pic>
        <p:nvPicPr>
          <p:cNvPr id="6" name="Graphic 5" descr="Transgendered pictograph" title="Transgendered">
            <a:extLst>
              <a:ext uri="{FF2B5EF4-FFF2-40B4-BE49-F238E27FC236}">
                <a16:creationId xmlns:a16="http://schemas.microsoft.com/office/drawing/2014/main" id="{19FFC5A7-0599-402B-8366-49BCA61CB0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2314" y="3599234"/>
            <a:ext cx="1680950" cy="1958794"/>
          </a:xfrm>
          <a:prstGeom prst="rect">
            <a:avLst/>
          </a:prstGeom>
        </p:spPr>
      </p:pic>
      <p:pic>
        <p:nvPicPr>
          <p:cNvPr id="7" name="Graphic 6" descr="LGBT Pride Flag" title="Gay / Bi-sexual Men">
            <a:extLst>
              <a:ext uri="{FF2B5EF4-FFF2-40B4-BE49-F238E27FC236}">
                <a16:creationId xmlns:a16="http://schemas.microsoft.com/office/drawing/2014/main" id="{73D94C7B-77A4-40A6-A13A-C7D5DBDF70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14642" y="3329293"/>
            <a:ext cx="4255536" cy="2501110"/>
          </a:xfrm>
          <a:prstGeom prst="rect">
            <a:avLst/>
          </a:prstGeom>
        </p:spPr>
      </p:pic>
      <p:pic>
        <p:nvPicPr>
          <p:cNvPr id="8" name="Graphic 7" descr="Male symbol of Mars" title="Gay / Bi-sexual Men">
            <a:extLst>
              <a:ext uri="{FF2B5EF4-FFF2-40B4-BE49-F238E27FC236}">
                <a16:creationId xmlns:a16="http://schemas.microsoft.com/office/drawing/2014/main" id="{D2D23B7D-E9B0-42C6-9A75-F12546F8BE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55294" y="3429000"/>
            <a:ext cx="2035973" cy="1937003"/>
          </a:xfrm>
          <a:prstGeom prst="rect">
            <a:avLst/>
          </a:prstGeom>
        </p:spPr>
      </p:pic>
    </p:spTree>
    <p:extLst>
      <p:ext uri="{BB962C8B-B14F-4D97-AF65-F5344CB8AC3E}">
        <p14:creationId xmlns:p14="http://schemas.microsoft.com/office/powerpoint/2010/main" val="426826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C74A-09CD-4B15-B3F9-FC9B4CF32A91}"/>
              </a:ext>
            </a:extLst>
          </p:cNvPr>
          <p:cNvSpPr>
            <a:spLocks noGrp="1"/>
          </p:cNvSpPr>
          <p:nvPr>
            <p:ph type="title"/>
          </p:nvPr>
        </p:nvSpPr>
        <p:spPr>
          <a:xfrm>
            <a:off x="0" y="0"/>
            <a:ext cx="11015324" cy="880412"/>
          </a:xfrm>
        </p:spPr>
        <p:txBody>
          <a:bodyPr/>
          <a:lstStyle/>
          <a:p>
            <a:r>
              <a:rPr lang="en-US" dirty="0"/>
              <a:t>Continuing Trends - Services</a:t>
            </a:r>
          </a:p>
        </p:txBody>
      </p:sp>
      <p:pic>
        <p:nvPicPr>
          <p:cNvPr id="7" name="Picture 6" descr="Wooden sign for 'Painless Dentistry' service with a tooth." title="Dentistry">
            <a:extLst>
              <a:ext uri="{FF2B5EF4-FFF2-40B4-BE49-F238E27FC236}">
                <a16:creationId xmlns:a16="http://schemas.microsoft.com/office/drawing/2014/main" id="{CE59FE69-2E28-41C9-ABD5-E1D51BCF1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21" y="707430"/>
            <a:ext cx="3359219" cy="2516335"/>
          </a:xfrm>
          <a:prstGeom prst="rect">
            <a:avLst/>
          </a:prstGeom>
        </p:spPr>
      </p:pic>
      <p:pic>
        <p:nvPicPr>
          <p:cNvPr id="4" name="Picture 3" descr="Sign for 'Outpatients' attached to a building." title="Outpatient Medical">
            <a:extLst>
              <a:ext uri="{FF2B5EF4-FFF2-40B4-BE49-F238E27FC236}">
                <a16:creationId xmlns:a16="http://schemas.microsoft.com/office/drawing/2014/main" id="{323A470D-5C04-40C8-999C-09D593C21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9260" y="707430"/>
            <a:ext cx="3359219" cy="2516335"/>
          </a:xfrm>
          <a:prstGeom prst="rect">
            <a:avLst/>
          </a:prstGeom>
        </p:spPr>
      </p:pic>
      <p:pic>
        <p:nvPicPr>
          <p:cNvPr id="5" name="Picture 4" descr="Volunteers handing out canned goods at a food pantry." title="Food Pantry">
            <a:extLst>
              <a:ext uri="{FF2B5EF4-FFF2-40B4-BE49-F238E27FC236}">
                <a16:creationId xmlns:a16="http://schemas.microsoft.com/office/drawing/2014/main" id="{A12758AA-A578-4C34-B676-915741A2F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21" y="3346364"/>
            <a:ext cx="3359219" cy="2519415"/>
          </a:xfrm>
          <a:prstGeom prst="rect">
            <a:avLst/>
          </a:prstGeom>
        </p:spPr>
      </p:pic>
      <p:pic>
        <p:nvPicPr>
          <p:cNvPr id="6" name="Picture 5" descr="A pile of medicinal pills and tablets." title="ADAP">
            <a:extLst>
              <a:ext uri="{FF2B5EF4-FFF2-40B4-BE49-F238E27FC236}">
                <a16:creationId xmlns:a16="http://schemas.microsoft.com/office/drawing/2014/main" id="{10ED4DB3-BB9E-436B-8428-7368660B58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9259" y="3346364"/>
            <a:ext cx="3359219" cy="2519415"/>
          </a:xfrm>
          <a:prstGeom prst="rect">
            <a:avLst/>
          </a:prstGeom>
        </p:spPr>
      </p:pic>
      <p:pic>
        <p:nvPicPr>
          <p:cNvPr id="8" name="Picture 7" descr="A woman sitting at a desk and looking through a book while on the phone." title="Medical Case Management">
            <a:extLst>
              <a:ext uri="{FF2B5EF4-FFF2-40B4-BE49-F238E27FC236}">
                <a16:creationId xmlns:a16="http://schemas.microsoft.com/office/drawing/2014/main" id="{E2092019-762F-4FBC-8AE8-A893ABCE2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5880" y="1964057"/>
            <a:ext cx="3360238" cy="2519415"/>
          </a:xfrm>
          <a:prstGeom prst="rect">
            <a:avLst/>
          </a:prstGeom>
        </p:spPr>
      </p:pic>
    </p:spTree>
    <p:extLst>
      <p:ext uri="{BB962C8B-B14F-4D97-AF65-F5344CB8AC3E}">
        <p14:creationId xmlns:p14="http://schemas.microsoft.com/office/powerpoint/2010/main" val="34215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t>Problem Statement</a:t>
            </a:r>
          </a:p>
        </p:txBody>
      </p:sp>
      <p:sp>
        <p:nvSpPr>
          <p:cNvPr id="3" name="Text Placeholder 2"/>
          <p:cNvSpPr>
            <a:spLocks noGrp="1"/>
          </p:cNvSpPr>
          <p:nvPr>
            <p:ph type="body" idx="1"/>
          </p:nvPr>
        </p:nvSpPr>
        <p:spPr/>
        <p:txBody>
          <a:bodyPr>
            <a:normAutofit fontScale="92500"/>
          </a:bodyPr>
          <a:lstStyle/>
          <a:p>
            <a:pPr marL="457200" indent="-457200">
              <a:buFont typeface="+mj-lt"/>
              <a:buAutoNum type="arabicPeriod"/>
            </a:pPr>
            <a:r>
              <a:rPr lang="en-US" dirty="0"/>
              <a:t>Too much time spent managing paperwork</a:t>
            </a:r>
          </a:p>
          <a:p>
            <a:pPr marL="457200" indent="-457200">
              <a:buFont typeface="+mj-lt"/>
              <a:buAutoNum type="arabicPeriod"/>
            </a:pPr>
            <a:endParaRPr lang="en-US" dirty="0"/>
          </a:p>
          <a:p>
            <a:pPr marL="457200" indent="-457200">
              <a:buFont typeface="+mj-lt"/>
              <a:buAutoNum type="arabicPeriod"/>
            </a:pPr>
            <a:r>
              <a:rPr lang="en-US" dirty="0"/>
              <a:t>Delay from data collection to action</a:t>
            </a:r>
          </a:p>
          <a:p>
            <a:pPr marL="457200" indent="-457200">
              <a:buFont typeface="+mj-lt"/>
              <a:buAutoNum type="arabicPeriod"/>
            </a:pPr>
            <a:endParaRPr lang="en-US" dirty="0"/>
          </a:p>
          <a:p>
            <a:pPr marL="457200" indent="-457200">
              <a:buFont typeface="+mj-lt"/>
              <a:buAutoNum type="arabicPeriod"/>
            </a:pPr>
            <a:r>
              <a:rPr lang="en-US" dirty="0"/>
              <a:t>Validating surveys a challenge</a:t>
            </a:r>
          </a:p>
          <a:p>
            <a:pPr marL="457200" indent="-457200">
              <a:buFont typeface="+mj-lt"/>
              <a:buAutoNum type="arabicPeriod"/>
            </a:pPr>
            <a:endParaRPr lang="en-US" dirty="0"/>
          </a:p>
          <a:p>
            <a:pPr marL="457200" indent="-457200">
              <a:buFont typeface="+mj-lt"/>
              <a:buAutoNum type="arabicPeriod"/>
            </a:pPr>
            <a:r>
              <a:rPr lang="en-US" dirty="0"/>
              <a:t>Too costly and inefficient</a:t>
            </a:r>
          </a:p>
          <a:p>
            <a:pPr marL="457200" indent="-457200">
              <a:buFont typeface="+mj-lt"/>
              <a:buAutoNum type="arabicPeriod"/>
            </a:pPr>
            <a:endParaRPr lang="en-US" dirty="0"/>
          </a:p>
          <a:p>
            <a:pPr marL="457200" indent="-457200">
              <a:buFont typeface="+mj-lt"/>
              <a:buAutoNum type="arabicPeriod"/>
            </a:pPr>
            <a:r>
              <a:rPr lang="en-US" dirty="0"/>
              <a:t>Paper reports are not interactive</a:t>
            </a:r>
          </a:p>
          <a:p>
            <a:pPr marL="800100" lvl="1" indent="-457200">
              <a:buFont typeface="Arial" panose="020B0604020202020204" pitchFamily="34" charset="0"/>
              <a:buChar char="•"/>
            </a:pPr>
            <a:r>
              <a:rPr lang="en-US" dirty="0"/>
              <a:t>Questions people have about the data result in health planners having to manually re-analyze the data</a:t>
            </a:r>
          </a:p>
        </p:txBody>
      </p:sp>
    </p:spTree>
    <p:extLst>
      <p:ext uri="{BB962C8B-B14F-4D97-AF65-F5344CB8AC3E}">
        <p14:creationId xmlns:p14="http://schemas.microsoft.com/office/powerpoint/2010/main" val="42315269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D915-92C8-4E74-BFC8-239FC097C2B8}"/>
              </a:ext>
            </a:extLst>
          </p:cNvPr>
          <p:cNvSpPr>
            <a:spLocks noGrp="1"/>
          </p:cNvSpPr>
          <p:nvPr>
            <p:ph type="title"/>
          </p:nvPr>
        </p:nvSpPr>
        <p:spPr/>
        <p:txBody>
          <a:bodyPr/>
          <a:lstStyle/>
          <a:p>
            <a:r>
              <a:rPr lang="en-US" dirty="0"/>
              <a:t>Results from Data </a:t>
            </a:r>
          </a:p>
        </p:txBody>
      </p:sp>
      <p:sp>
        <p:nvSpPr>
          <p:cNvPr id="3" name="Content Placeholder 2">
            <a:extLst>
              <a:ext uri="{FF2B5EF4-FFF2-40B4-BE49-F238E27FC236}">
                <a16:creationId xmlns:a16="http://schemas.microsoft.com/office/drawing/2014/main" id="{B86B0D89-98A3-446F-AD44-D502579F0409}"/>
              </a:ext>
            </a:extLst>
          </p:cNvPr>
          <p:cNvSpPr>
            <a:spLocks noGrp="1"/>
          </p:cNvSpPr>
          <p:nvPr>
            <p:ph type="body" idx="1"/>
          </p:nvPr>
        </p:nvSpPr>
        <p:spPr/>
        <p:txBody>
          <a:bodyPr/>
          <a:lstStyle/>
          <a:p>
            <a:pPr marL="342900" indent="-342900">
              <a:buFont typeface="Arial" panose="020B0604020202020204" pitchFamily="34" charset="0"/>
              <a:buChar char="•"/>
            </a:pPr>
            <a:r>
              <a:rPr lang="en-US" dirty="0"/>
              <a:t>Needs assessment results prompted strong action from planning council.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Need for additional effort recognized, Needs Assessment Committee formed.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committee was written into the bylaws of the planning council.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985210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9B5E-480A-4659-836B-98A27DBC7800}"/>
              </a:ext>
            </a:extLst>
          </p:cNvPr>
          <p:cNvSpPr>
            <a:spLocks noGrp="1"/>
          </p:cNvSpPr>
          <p:nvPr>
            <p:ph type="title"/>
          </p:nvPr>
        </p:nvSpPr>
        <p:spPr/>
        <p:txBody>
          <a:bodyPr/>
          <a:lstStyle/>
          <a:p>
            <a:r>
              <a:rPr lang="en-US" dirty="0"/>
              <a:t>Timeline – Digital Process (2019)</a:t>
            </a:r>
          </a:p>
        </p:txBody>
      </p:sp>
      <p:cxnSp>
        <p:nvCxnSpPr>
          <p:cNvPr id="4" name="Straight Connector 3">
            <a:extLst>
              <a:ext uri="{FF2B5EF4-FFF2-40B4-BE49-F238E27FC236}">
                <a16:creationId xmlns:a16="http://schemas.microsoft.com/office/drawing/2014/main" id="{135A5B46-28C6-4C56-9B1F-3CE75CEC627B}"/>
              </a:ext>
            </a:extLst>
          </p:cNvPr>
          <p:cNvCxnSpPr/>
          <p:nvPr/>
        </p:nvCxnSpPr>
        <p:spPr>
          <a:xfrm>
            <a:off x="0" y="3429000"/>
            <a:ext cx="121920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4B20219-EA8D-402D-982C-2C0F11A7B98C}"/>
              </a:ext>
            </a:extLst>
          </p:cNvPr>
          <p:cNvSpPr/>
          <p:nvPr/>
        </p:nvSpPr>
        <p:spPr>
          <a:xfrm>
            <a:off x="668939"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92F59C7-5988-403A-BD39-05A96ADF9249}"/>
              </a:ext>
            </a:extLst>
          </p:cNvPr>
          <p:cNvCxnSpPr>
            <a:stCxn id="5" idx="4"/>
          </p:cNvCxnSpPr>
          <p:nvPr/>
        </p:nvCxnSpPr>
        <p:spPr>
          <a:xfrm>
            <a:off x="835491" y="359555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5A85B5-1C68-4236-A89D-E4FEBB6D4457}"/>
              </a:ext>
            </a:extLst>
          </p:cNvPr>
          <p:cNvSpPr txBox="1"/>
          <p:nvPr/>
        </p:nvSpPr>
        <p:spPr>
          <a:xfrm>
            <a:off x="0" y="4180114"/>
            <a:ext cx="1670980"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Begin Planning</a:t>
            </a:r>
          </a:p>
          <a:p>
            <a:pPr algn="ctr"/>
            <a:r>
              <a:rPr lang="en-US" sz="1600" b="1" dirty="0">
                <a:latin typeface="Poppins" panose="00000500000000000000" pitchFamily="50" charset="0"/>
                <a:cs typeface="Poppins" panose="00000500000000000000" pitchFamily="50" charset="0"/>
              </a:rPr>
              <a:t>Process</a:t>
            </a:r>
          </a:p>
        </p:txBody>
      </p:sp>
      <p:sp>
        <p:nvSpPr>
          <p:cNvPr id="8" name="TextBox 7">
            <a:extLst>
              <a:ext uri="{FF2B5EF4-FFF2-40B4-BE49-F238E27FC236}">
                <a16:creationId xmlns:a16="http://schemas.microsoft.com/office/drawing/2014/main" id="{33E1E36E-DF1C-4622-88F8-C08803A4C97C}"/>
              </a:ext>
            </a:extLst>
          </p:cNvPr>
          <p:cNvSpPr txBox="1"/>
          <p:nvPr/>
        </p:nvSpPr>
        <p:spPr>
          <a:xfrm>
            <a:off x="130096" y="2826110"/>
            <a:ext cx="1410788" cy="369332"/>
          </a:xfrm>
          <a:prstGeom prst="rect">
            <a:avLst/>
          </a:prstGeom>
          <a:noFill/>
        </p:spPr>
        <p:txBody>
          <a:bodyPr wrap="square" rtlCol="0">
            <a:spAutoFit/>
          </a:bodyPr>
          <a:lstStyle/>
          <a:p>
            <a:pPr algn="ctr"/>
            <a:r>
              <a:rPr lang="en-US" dirty="0">
                <a:solidFill>
                  <a:schemeClr val="bg1">
                    <a:lumMod val="50000"/>
                  </a:schemeClr>
                </a:solidFill>
                <a:latin typeface="Poppins" panose="00000500000000000000" pitchFamily="50" charset="0"/>
                <a:cs typeface="Poppins" panose="00000500000000000000" pitchFamily="50" charset="0"/>
              </a:rPr>
              <a:t>01 16 </a:t>
            </a:r>
            <a:r>
              <a:rPr lang="en-US" b="1" dirty="0">
                <a:latin typeface="Poppins" panose="00000500000000000000" pitchFamily="50" charset="0"/>
                <a:cs typeface="Poppins" panose="00000500000000000000" pitchFamily="50" charset="0"/>
              </a:rPr>
              <a:t>2018</a:t>
            </a:r>
          </a:p>
        </p:txBody>
      </p:sp>
      <p:sp>
        <p:nvSpPr>
          <p:cNvPr id="9" name="Oval 8">
            <a:extLst>
              <a:ext uri="{FF2B5EF4-FFF2-40B4-BE49-F238E27FC236}">
                <a16:creationId xmlns:a16="http://schemas.microsoft.com/office/drawing/2014/main" id="{1560545A-48BA-44FA-ABFC-A4D9AAF26C87}"/>
              </a:ext>
            </a:extLst>
          </p:cNvPr>
          <p:cNvSpPr/>
          <p:nvPr/>
        </p:nvSpPr>
        <p:spPr>
          <a:xfrm>
            <a:off x="4984791" y="328189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148C84C-F5B8-4C63-8808-CB90A9BA4247}"/>
              </a:ext>
            </a:extLst>
          </p:cNvPr>
          <p:cNvCxnSpPr/>
          <p:nvPr/>
        </p:nvCxnSpPr>
        <p:spPr>
          <a:xfrm>
            <a:off x="5151342" y="2697335"/>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54BE5C-6E31-48E6-A9FF-90D4177BEC13}"/>
              </a:ext>
            </a:extLst>
          </p:cNvPr>
          <p:cNvSpPr txBox="1"/>
          <p:nvPr/>
        </p:nvSpPr>
        <p:spPr>
          <a:xfrm>
            <a:off x="4543136" y="3681049"/>
            <a:ext cx="1221598" cy="646331"/>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02 19 </a:t>
            </a:r>
            <a:r>
              <a:rPr lang="en-US" b="1" dirty="0">
                <a:latin typeface="Poppins" panose="00000500000000000000" pitchFamily="50" charset="0"/>
                <a:cs typeface="Poppins" panose="00000500000000000000" pitchFamily="50" charset="0"/>
              </a:rPr>
              <a:t>2019</a:t>
            </a:r>
          </a:p>
          <a:p>
            <a:pPr algn="ctr"/>
            <a:r>
              <a:rPr lang="en-US" b="1" i="1" dirty="0">
                <a:latin typeface="Poppins" panose="00000500000000000000" pitchFamily="50" charset="0"/>
                <a:cs typeface="Poppins" panose="00000500000000000000" pitchFamily="50" charset="0"/>
              </a:rPr>
              <a:t>estimated</a:t>
            </a:r>
          </a:p>
        </p:txBody>
      </p:sp>
      <p:sp>
        <p:nvSpPr>
          <p:cNvPr id="12" name="TextBox 11">
            <a:extLst>
              <a:ext uri="{FF2B5EF4-FFF2-40B4-BE49-F238E27FC236}">
                <a16:creationId xmlns:a16="http://schemas.microsoft.com/office/drawing/2014/main" id="{5023A5FC-A913-4158-B183-EE0CAD032013}"/>
              </a:ext>
            </a:extLst>
          </p:cNvPr>
          <p:cNvSpPr txBox="1"/>
          <p:nvPr/>
        </p:nvSpPr>
        <p:spPr>
          <a:xfrm>
            <a:off x="4111791" y="2140074"/>
            <a:ext cx="2079102"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Finalize Survey Instrument</a:t>
            </a:r>
          </a:p>
        </p:txBody>
      </p:sp>
      <p:sp>
        <p:nvSpPr>
          <p:cNvPr id="13" name="Oval 12">
            <a:extLst>
              <a:ext uri="{FF2B5EF4-FFF2-40B4-BE49-F238E27FC236}">
                <a16:creationId xmlns:a16="http://schemas.microsoft.com/office/drawing/2014/main" id="{F71B35FF-418B-4CD2-B644-C6F645FF2B90}"/>
              </a:ext>
            </a:extLst>
          </p:cNvPr>
          <p:cNvSpPr/>
          <p:nvPr/>
        </p:nvSpPr>
        <p:spPr>
          <a:xfrm>
            <a:off x="9451727" y="328189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E96BE94-1445-49CD-BAC1-A31A2222FD40}"/>
              </a:ext>
            </a:extLst>
          </p:cNvPr>
          <p:cNvCxnSpPr>
            <a:stCxn id="13" idx="4"/>
          </p:cNvCxnSpPr>
          <p:nvPr/>
        </p:nvCxnSpPr>
        <p:spPr>
          <a:xfrm>
            <a:off x="9618279" y="361500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7EEE0F-72BB-475D-A096-47F6ABFC0782}"/>
              </a:ext>
            </a:extLst>
          </p:cNvPr>
          <p:cNvSpPr txBox="1"/>
          <p:nvPr/>
        </p:nvSpPr>
        <p:spPr>
          <a:xfrm>
            <a:off x="8782788" y="4199564"/>
            <a:ext cx="1670980"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Complete Data Collection</a:t>
            </a:r>
          </a:p>
        </p:txBody>
      </p:sp>
      <p:sp>
        <p:nvSpPr>
          <p:cNvPr id="16" name="TextBox 15">
            <a:extLst>
              <a:ext uri="{FF2B5EF4-FFF2-40B4-BE49-F238E27FC236}">
                <a16:creationId xmlns:a16="http://schemas.microsoft.com/office/drawing/2014/main" id="{ADDD9B09-4BF8-474F-84F8-4E1D7634507D}"/>
              </a:ext>
            </a:extLst>
          </p:cNvPr>
          <p:cNvSpPr txBox="1"/>
          <p:nvPr/>
        </p:nvSpPr>
        <p:spPr>
          <a:xfrm>
            <a:off x="8912884" y="2635567"/>
            <a:ext cx="1410788" cy="646331"/>
          </a:xfrm>
          <a:prstGeom prst="rect">
            <a:avLst/>
          </a:prstGeom>
          <a:noFill/>
        </p:spPr>
        <p:txBody>
          <a:bodyPr wrap="square" rtlCol="0">
            <a:spAutoFit/>
          </a:bodyPr>
          <a:lstStyle/>
          <a:p>
            <a:pPr algn="ctr"/>
            <a:r>
              <a:rPr lang="en-US" dirty="0">
                <a:solidFill>
                  <a:schemeClr val="bg1">
                    <a:lumMod val="50000"/>
                  </a:schemeClr>
                </a:solidFill>
                <a:latin typeface="Poppins" panose="00000500000000000000" pitchFamily="50" charset="0"/>
                <a:cs typeface="Poppins" panose="00000500000000000000" pitchFamily="50" charset="0"/>
              </a:rPr>
              <a:t>10 01 </a:t>
            </a:r>
            <a:r>
              <a:rPr lang="en-US" b="1" dirty="0">
                <a:latin typeface="Poppins" panose="00000500000000000000" pitchFamily="50" charset="0"/>
                <a:cs typeface="Poppins" panose="00000500000000000000" pitchFamily="50" charset="0"/>
              </a:rPr>
              <a:t>2019</a:t>
            </a:r>
          </a:p>
          <a:p>
            <a:pPr algn="ctr"/>
            <a:r>
              <a:rPr lang="en-US" b="1" i="1" dirty="0">
                <a:latin typeface="Poppins" panose="00000500000000000000" pitchFamily="50" charset="0"/>
                <a:cs typeface="Poppins" panose="00000500000000000000" pitchFamily="50" charset="0"/>
              </a:rPr>
              <a:t>estimated</a:t>
            </a:r>
          </a:p>
        </p:txBody>
      </p:sp>
      <p:sp>
        <p:nvSpPr>
          <p:cNvPr id="17" name="Oval 16">
            <a:extLst>
              <a:ext uri="{FF2B5EF4-FFF2-40B4-BE49-F238E27FC236}">
                <a16:creationId xmlns:a16="http://schemas.microsoft.com/office/drawing/2014/main" id="{FDAE0397-6FFA-44C5-9173-3B2D1F62F04E}"/>
              </a:ext>
            </a:extLst>
          </p:cNvPr>
          <p:cNvSpPr/>
          <p:nvPr/>
        </p:nvSpPr>
        <p:spPr>
          <a:xfrm>
            <a:off x="10803920" y="326244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48063EF-C20A-4F3B-B2E4-C77053845B50}"/>
              </a:ext>
            </a:extLst>
          </p:cNvPr>
          <p:cNvCxnSpPr/>
          <p:nvPr/>
        </p:nvCxnSpPr>
        <p:spPr>
          <a:xfrm>
            <a:off x="10970471" y="2677885"/>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70B0032-8176-410F-87EE-EC722812CEF1}"/>
              </a:ext>
            </a:extLst>
          </p:cNvPr>
          <p:cNvSpPr txBox="1"/>
          <p:nvPr/>
        </p:nvSpPr>
        <p:spPr>
          <a:xfrm>
            <a:off x="10362265" y="3661599"/>
            <a:ext cx="1221598" cy="646331"/>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02 28 </a:t>
            </a:r>
            <a:r>
              <a:rPr lang="en-US" b="1" dirty="0">
                <a:latin typeface="Poppins" panose="00000500000000000000" pitchFamily="50" charset="0"/>
                <a:cs typeface="Poppins" panose="00000500000000000000" pitchFamily="50" charset="0"/>
              </a:rPr>
              <a:t>2020</a:t>
            </a:r>
          </a:p>
          <a:p>
            <a:r>
              <a:rPr lang="en-US" b="1" i="1" dirty="0">
                <a:latin typeface="Poppins" panose="00000500000000000000" pitchFamily="50" charset="0"/>
                <a:cs typeface="Poppins" panose="00000500000000000000" pitchFamily="50" charset="0"/>
              </a:rPr>
              <a:t>estimated</a:t>
            </a:r>
          </a:p>
        </p:txBody>
      </p:sp>
      <p:sp>
        <p:nvSpPr>
          <p:cNvPr id="20" name="TextBox 19">
            <a:extLst>
              <a:ext uri="{FF2B5EF4-FFF2-40B4-BE49-F238E27FC236}">
                <a16:creationId xmlns:a16="http://schemas.microsoft.com/office/drawing/2014/main" id="{1B0ED912-2614-42A9-8BA3-257097E32C8E}"/>
              </a:ext>
            </a:extLst>
          </p:cNvPr>
          <p:cNvSpPr txBox="1"/>
          <p:nvPr/>
        </p:nvSpPr>
        <p:spPr>
          <a:xfrm>
            <a:off x="9930920" y="2120624"/>
            <a:ext cx="2079102" cy="338554"/>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Finalize Report</a:t>
            </a:r>
          </a:p>
        </p:txBody>
      </p:sp>
      <p:sp>
        <p:nvSpPr>
          <p:cNvPr id="21" name="Oval 20">
            <a:extLst>
              <a:ext uri="{FF2B5EF4-FFF2-40B4-BE49-F238E27FC236}">
                <a16:creationId xmlns:a16="http://schemas.microsoft.com/office/drawing/2014/main" id="{1569C8E8-F9F9-49E8-A1F4-76EBDD4FD005}"/>
              </a:ext>
            </a:extLst>
          </p:cNvPr>
          <p:cNvSpPr/>
          <p:nvPr/>
        </p:nvSpPr>
        <p:spPr>
          <a:xfrm>
            <a:off x="6336984" y="328189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4DAA03A-D0FF-433D-BFAF-29872A08C56B}"/>
              </a:ext>
            </a:extLst>
          </p:cNvPr>
          <p:cNvCxnSpPr>
            <a:stCxn id="21" idx="4"/>
          </p:cNvCxnSpPr>
          <p:nvPr/>
        </p:nvCxnSpPr>
        <p:spPr>
          <a:xfrm>
            <a:off x="6503536" y="3615001"/>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52A2462-7DF9-4201-8B7E-AB42B967769E}"/>
              </a:ext>
            </a:extLst>
          </p:cNvPr>
          <p:cNvSpPr txBox="1"/>
          <p:nvPr/>
        </p:nvSpPr>
        <p:spPr>
          <a:xfrm>
            <a:off x="5668045" y="4199564"/>
            <a:ext cx="1670980" cy="584775"/>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Begin Piloting Process</a:t>
            </a:r>
          </a:p>
        </p:txBody>
      </p:sp>
      <p:sp>
        <p:nvSpPr>
          <p:cNvPr id="24" name="TextBox 23">
            <a:extLst>
              <a:ext uri="{FF2B5EF4-FFF2-40B4-BE49-F238E27FC236}">
                <a16:creationId xmlns:a16="http://schemas.microsoft.com/office/drawing/2014/main" id="{F4CB71FE-116E-41B3-8A6C-7668FD73D436}"/>
              </a:ext>
            </a:extLst>
          </p:cNvPr>
          <p:cNvSpPr txBox="1"/>
          <p:nvPr/>
        </p:nvSpPr>
        <p:spPr>
          <a:xfrm>
            <a:off x="5798141" y="2635567"/>
            <a:ext cx="1410788" cy="646331"/>
          </a:xfrm>
          <a:prstGeom prst="rect">
            <a:avLst/>
          </a:prstGeom>
          <a:noFill/>
        </p:spPr>
        <p:txBody>
          <a:bodyPr wrap="square" rtlCol="0">
            <a:spAutoFit/>
          </a:bodyPr>
          <a:lstStyle/>
          <a:p>
            <a:pPr algn="ctr"/>
            <a:r>
              <a:rPr lang="en-US" dirty="0">
                <a:solidFill>
                  <a:schemeClr val="bg1">
                    <a:lumMod val="50000"/>
                  </a:schemeClr>
                </a:solidFill>
                <a:latin typeface="Poppins" panose="00000500000000000000" pitchFamily="50" charset="0"/>
                <a:cs typeface="Poppins" panose="00000500000000000000" pitchFamily="50" charset="0"/>
              </a:rPr>
              <a:t>03 01 </a:t>
            </a:r>
            <a:r>
              <a:rPr lang="en-US" b="1" dirty="0">
                <a:latin typeface="Poppins" panose="00000500000000000000" pitchFamily="50" charset="0"/>
                <a:cs typeface="Poppins" panose="00000500000000000000" pitchFamily="50" charset="0"/>
              </a:rPr>
              <a:t>2019</a:t>
            </a:r>
          </a:p>
          <a:p>
            <a:pPr algn="ctr"/>
            <a:r>
              <a:rPr lang="en-US" b="1" i="1" dirty="0">
                <a:latin typeface="Poppins" panose="00000500000000000000" pitchFamily="50" charset="0"/>
                <a:cs typeface="Poppins" panose="00000500000000000000" pitchFamily="50" charset="0"/>
              </a:rPr>
              <a:t>estimated</a:t>
            </a:r>
          </a:p>
        </p:txBody>
      </p:sp>
      <p:sp>
        <p:nvSpPr>
          <p:cNvPr id="25" name="Oval 24">
            <a:extLst>
              <a:ext uri="{FF2B5EF4-FFF2-40B4-BE49-F238E27FC236}">
                <a16:creationId xmlns:a16="http://schemas.microsoft.com/office/drawing/2014/main" id="{6DB0D4BD-31A9-4618-B59D-4560E1EEDCC7}"/>
              </a:ext>
            </a:extLst>
          </p:cNvPr>
          <p:cNvSpPr/>
          <p:nvPr/>
        </p:nvSpPr>
        <p:spPr>
          <a:xfrm>
            <a:off x="7816176" y="3281898"/>
            <a:ext cx="333103" cy="333103"/>
          </a:xfrm>
          <a:prstGeom prst="ellipse">
            <a:avLst/>
          </a:prstGeom>
          <a:solidFill>
            <a:srgbClr val="095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1C26DE9-3A4F-4DEF-94C2-53343B2E4888}"/>
              </a:ext>
            </a:extLst>
          </p:cNvPr>
          <p:cNvCxnSpPr/>
          <p:nvPr/>
        </p:nvCxnSpPr>
        <p:spPr>
          <a:xfrm>
            <a:off x="7982727" y="2697335"/>
            <a:ext cx="2177" cy="584563"/>
          </a:xfrm>
          <a:prstGeom prst="line">
            <a:avLst/>
          </a:prstGeom>
          <a:ln w="28575">
            <a:solidFill>
              <a:srgbClr val="095895"/>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66A041-96A6-48EB-B556-51FBC9E8361A}"/>
              </a:ext>
            </a:extLst>
          </p:cNvPr>
          <p:cNvSpPr txBox="1"/>
          <p:nvPr/>
        </p:nvSpPr>
        <p:spPr>
          <a:xfrm>
            <a:off x="7374521" y="3681049"/>
            <a:ext cx="1221598" cy="646331"/>
          </a:xfrm>
          <a:prstGeom prst="rect">
            <a:avLst/>
          </a:prstGeom>
          <a:noFill/>
        </p:spPr>
        <p:txBody>
          <a:bodyPr wrap="square" rtlCol="0">
            <a:spAutoFit/>
          </a:bodyPr>
          <a:lstStyle/>
          <a:p>
            <a:r>
              <a:rPr lang="en-US" dirty="0">
                <a:solidFill>
                  <a:schemeClr val="bg1">
                    <a:lumMod val="50000"/>
                  </a:schemeClr>
                </a:solidFill>
                <a:latin typeface="Poppins" panose="00000500000000000000" pitchFamily="50" charset="0"/>
                <a:cs typeface="Poppins" panose="00000500000000000000" pitchFamily="50" charset="0"/>
              </a:rPr>
              <a:t>05 01 </a:t>
            </a:r>
            <a:r>
              <a:rPr lang="en-US" b="1" dirty="0">
                <a:latin typeface="Poppins" panose="00000500000000000000" pitchFamily="50" charset="0"/>
                <a:cs typeface="Poppins" panose="00000500000000000000" pitchFamily="50" charset="0"/>
              </a:rPr>
              <a:t>2019</a:t>
            </a:r>
          </a:p>
          <a:p>
            <a:r>
              <a:rPr lang="en-US" b="1" i="1" dirty="0">
                <a:latin typeface="Poppins" panose="00000500000000000000" pitchFamily="50" charset="0"/>
                <a:cs typeface="Poppins" panose="00000500000000000000" pitchFamily="50" charset="0"/>
              </a:rPr>
              <a:t>estimated</a:t>
            </a:r>
          </a:p>
        </p:txBody>
      </p:sp>
      <p:sp>
        <p:nvSpPr>
          <p:cNvPr id="28" name="TextBox 27">
            <a:extLst>
              <a:ext uri="{FF2B5EF4-FFF2-40B4-BE49-F238E27FC236}">
                <a16:creationId xmlns:a16="http://schemas.microsoft.com/office/drawing/2014/main" id="{AD8FBBAA-3CB4-4C29-9126-A90219E871E3}"/>
              </a:ext>
            </a:extLst>
          </p:cNvPr>
          <p:cNvSpPr txBox="1"/>
          <p:nvPr/>
        </p:nvSpPr>
        <p:spPr>
          <a:xfrm>
            <a:off x="7225416" y="1866338"/>
            <a:ext cx="1670980" cy="830997"/>
          </a:xfrm>
          <a:prstGeom prst="rect">
            <a:avLst/>
          </a:prstGeom>
          <a:noFill/>
        </p:spPr>
        <p:txBody>
          <a:bodyPr wrap="square" rtlCol="0">
            <a:spAutoFit/>
          </a:bodyPr>
          <a:lstStyle/>
          <a:p>
            <a:pPr algn="ctr"/>
            <a:r>
              <a:rPr lang="en-US" sz="1600" b="1" dirty="0">
                <a:latin typeface="Poppins" panose="00000500000000000000" pitchFamily="50" charset="0"/>
                <a:cs typeface="Poppins" panose="00000500000000000000" pitchFamily="50" charset="0"/>
              </a:rPr>
              <a:t>End Pilot, Make Survey Adjustments</a:t>
            </a:r>
          </a:p>
        </p:txBody>
      </p:sp>
    </p:spTree>
    <p:extLst>
      <p:ext uri="{BB962C8B-B14F-4D97-AF65-F5344CB8AC3E}">
        <p14:creationId xmlns:p14="http://schemas.microsoft.com/office/powerpoint/2010/main" val="35886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1500"/>
                            </p:stCondLst>
                            <p:childTnLst>
                              <p:par>
                                <p:cTn id="55" presetID="42"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par>
                                <p:cTn id="83" presetID="42" presetClass="entr" presetSubtype="0"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par>
                          <p:cTn id="92" fill="hold">
                            <p:stCondLst>
                              <p:cond delay="1500"/>
                            </p:stCondLst>
                            <p:childTnLst>
                              <p:par>
                                <p:cTn id="93" presetID="42" presetClass="entr" presetSubtype="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42" presetClass="entr" presetSubtype="0" fill="hold"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0"/>
                                        <p:tgtEl>
                                          <p:spTgt spid="18"/>
                                        </p:tgtEl>
                                      </p:cBhvr>
                                    </p:animEffect>
                                    <p:anim calcmode="lin" valueType="num">
                                      <p:cBhvr>
                                        <p:cTn id="105" dur="1000" fill="hold"/>
                                        <p:tgtEl>
                                          <p:spTgt spid="18"/>
                                        </p:tgtEl>
                                        <p:attrNameLst>
                                          <p:attrName>ppt_x</p:attrName>
                                        </p:attrNameLst>
                                      </p:cBhvr>
                                      <p:tavLst>
                                        <p:tav tm="0">
                                          <p:val>
                                            <p:strVal val="#ppt_x"/>
                                          </p:val>
                                        </p:tav>
                                        <p:tav tm="100000">
                                          <p:val>
                                            <p:strVal val="#ppt_x"/>
                                          </p:val>
                                        </p:tav>
                                      </p:tavLst>
                                    </p:anim>
                                    <p:anim calcmode="lin" valueType="num">
                                      <p:cBhvr>
                                        <p:cTn id="106" dur="1000" fill="hold"/>
                                        <p:tgtEl>
                                          <p:spTgt spid="18"/>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42" presetClass="entr" presetSubtype="0" fill="hold" grpId="0" nodeType="afterEffect">
                                  <p:stCondLst>
                                    <p:cond delay="0"/>
                                  </p:stCondLst>
                                  <p:childTnLst>
                                    <p:set>
                                      <p:cBhvr>
                                        <p:cTn id="109" dur="1" fill="hold">
                                          <p:stCondLst>
                                            <p:cond delay="0"/>
                                          </p:stCondLst>
                                        </p:cTn>
                                        <p:tgtEl>
                                          <p:spTgt spid="19"/>
                                        </p:tgtEl>
                                        <p:attrNameLst>
                                          <p:attrName>style.visibility</p:attrName>
                                        </p:attrNameLst>
                                      </p:cBhvr>
                                      <p:to>
                                        <p:strVal val="visible"/>
                                      </p:to>
                                    </p:set>
                                    <p:animEffect transition="in" filter="fade">
                                      <p:cBhvr>
                                        <p:cTn id="110" dur="1000"/>
                                        <p:tgtEl>
                                          <p:spTgt spid="19"/>
                                        </p:tgtEl>
                                      </p:cBhvr>
                                    </p:animEffect>
                                    <p:anim calcmode="lin" valueType="num">
                                      <p:cBhvr>
                                        <p:cTn id="111" dur="1000" fill="hold"/>
                                        <p:tgtEl>
                                          <p:spTgt spid="19"/>
                                        </p:tgtEl>
                                        <p:attrNameLst>
                                          <p:attrName>ppt_x</p:attrName>
                                        </p:attrNameLst>
                                      </p:cBhvr>
                                      <p:tavLst>
                                        <p:tav tm="0">
                                          <p:val>
                                            <p:strVal val="#ppt_x"/>
                                          </p:val>
                                        </p:tav>
                                        <p:tav tm="100000">
                                          <p:val>
                                            <p:strVal val="#ppt_x"/>
                                          </p:val>
                                        </p:tav>
                                      </p:tavLst>
                                    </p:anim>
                                    <p:anim calcmode="lin" valueType="num">
                                      <p:cBhvr>
                                        <p:cTn id="112" dur="1000" fill="hold"/>
                                        <p:tgtEl>
                                          <p:spTgt spid="19"/>
                                        </p:tgtEl>
                                        <p:attrNameLst>
                                          <p:attrName>ppt_y</p:attrName>
                                        </p:attrNameLst>
                                      </p:cBhvr>
                                      <p:tavLst>
                                        <p:tav tm="0">
                                          <p:val>
                                            <p:strVal val="#ppt_y+.1"/>
                                          </p:val>
                                        </p:tav>
                                        <p:tav tm="100000">
                                          <p:val>
                                            <p:strVal val="#ppt_y"/>
                                          </p:val>
                                        </p:tav>
                                      </p:tavLst>
                                    </p:anim>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animBg="1"/>
      <p:bldP spid="11" grpId="0"/>
      <p:bldP spid="12" grpId="0"/>
      <p:bldP spid="13" grpId="0" animBg="1"/>
      <p:bldP spid="15" grpId="0"/>
      <p:bldP spid="16" grpId="0"/>
      <p:bldP spid="17" grpId="0" animBg="1"/>
      <p:bldP spid="19" grpId="0"/>
      <p:bldP spid="20" grpId="0"/>
      <p:bldP spid="21" grpId="0" animBg="1"/>
      <p:bldP spid="23" grpId="0"/>
      <p:bldP spid="24" grpId="0"/>
      <p:bldP spid="25" grpId="0" animBg="1"/>
      <p:bldP spid="27" grpId="0"/>
      <p:bldP spid="2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D2057-A425-4A18-BB99-B809C5F41162}"/>
              </a:ext>
            </a:extLst>
          </p:cNvPr>
          <p:cNvSpPr>
            <a:spLocks noGrp="1"/>
          </p:cNvSpPr>
          <p:nvPr>
            <p:ph type="title"/>
          </p:nvPr>
        </p:nvSpPr>
        <p:spPr/>
        <p:txBody>
          <a:bodyPr>
            <a:normAutofit/>
          </a:bodyPr>
          <a:lstStyle/>
          <a:p>
            <a:r>
              <a:rPr lang="en-US" sz="4000" dirty="0"/>
              <a:t>Results from Data – Needs Assessment Committee</a:t>
            </a:r>
          </a:p>
        </p:txBody>
      </p:sp>
      <p:sp>
        <p:nvSpPr>
          <p:cNvPr id="3" name="Content Placeholder 2">
            <a:extLst>
              <a:ext uri="{FF2B5EF4-FFF2-40B4-BE49-F238E27FC236}">
                <a16:creationId xmlns:a16="http://schemas.microsoft.com/office/drawing/2014/main" id="{26817459-D2C2-4DCC-A01F-A3A77323142C}"/>
              </a:ext>
            </a:extLst>
          </p:cNvPr>
          <p:cNvSpPr>
            <a:spLocks noGrp="1"/>
          </p:cNvSpPr>
          <p:nvPr>
            <p:ph type="body" idx="1"/>
          </p:nvPr>
        </p:nvSpPr>
        <p:spPr/>
        <p:txBody>
          <a:bodyPr/>
          <a:lstStyle/>
          <a:p>
            <a:pPr algn="ctr"/>
            <a:r>
              <a:rPr lang="en-US" dirty="0"/>
              <a:t>Outreach planning</a:t>
            </a:r>
          </a:p>
          <a:p>
            <a:pPr marL="342900" indent="-342900" algn="ctr">
              <a:buFont typeface="Arial" panose="020B0604020202020204" pitchFamily="34" charset="0"/>
              <a:buChar char="•"/>
            </a:pPr>
            <a:endParaRPr lang="en-US" dirty="0"/>
          </a:p>
          <a:p>
            <a:pPr algn="ctr"/>
            <a:r>
              <a:rPr lang="en-US" dirty="0"/>
              <a:t>Public engagement</a:t>
            </a:r>
          </a:p>
          <a:p>
            <a:pPr marL="342900" indent="-342900" algn="ctr">
              <a:buFont typeface="Arial" panose="020B0604020202020204" pitchFamily="34" charset="0"/>
              <a:buChar char="•"/>
            </a:pPr>
            <a:endParaRPr lang="en-US" dirty="0"/>
          </a:p>
          <a:p>
            <a:pPr algn="ctr"/>
            <a:r>
              <a:rPr lang="en-US" dirty="0"/>
              <a:t>Focus group planning</a:t>
            </a:r>
          </a:p>
          <a:p>
            <a:pPr marL="342900" indent="-342900" algn="ctr">
              <a:buFont typeface="Arial" panose="020B0604020202020204" pitchFamily="34" charset="0"/>
              <a:buChar char="•"/>
            </a:pPr>
            <a:endParaRPr lang="en-US" dirty="0"/>
          </a:p>
          <a:p>
            <a:pPr algn="ctr"/>
            <a:r>
              <a:rPr lang="en-US" dirty="0"/>
              <a:t>Survey question planning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1028700" lvl="1" indent="-342900"/>
            <a:endParaRPr lang="en-US" dirty="0"/>
          </a:p>
        </p:txBody>
      </p:sp>
    </p:spTree>
    <p:extLst>
      <p:ext uri="{BB962C8B-B14F-4D97-AF65-F5344CB8AC3E}">
        <p14:creationId xmlns:p14="http://schemas.microsoft.com/office/powerpoint/2010/main" val="116760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B05E-01D6-44CE-9C4A-8A6741C7B02C}"/>
              </a:ext>
            </a:extLst>
          </p:cNvPr>
          <p:cNvSpPr>
            <a:spLocks noGrp="1"/>
          </p:cNvSpPr>
          <p:nvPr>
            <p:ph type="title"/>
          </p:nvPr>
        </p:nvSpPr>
        <p:spPr/>
        <p:txBody>
          <a:bodyPr>
            <a:normAutofit/>
          </a:bodyPr>
          <a:lstStyle/>
          <a:p>
            <a:r>
              <a:rPr lang="en-US" sz="4000" dirty="0"/>
              <a:t>Lesson Learned – Organization &amp; Communications</a:t>
            </a:r>
          </a:p>
        </p:txBody>
      </p:sp>
      <p:sp>
        <p:nvSpPr>
          <p:cNvPr id="3" name="Content Placeholder 2">
            <a:extLst>
              <a:ext uri="{FF2B5EF4-FFF2-40B4-BE49-F238E27FC236}">
                <a16:creationId xmlns:a16="http://schemas.microsoft.com/office/drawing/2014/main" id="{79A57BCC-F1F3-454D-8998-B0ED1100C375}"/>
              </a:ext>
            </a:extLst>
          </p:cNvPr>
          <p:cNvSpPr>
            <a:spLocks noGrp="1"/>
          </p:cNvSpPr>
          <p:nvPr>
            <p:ph type="body" idx="1"/>
          </p:nvPr>
        </p:nvSpPr>
        <p:spPr/>
        <p:txBody>
          <a:bodyPr>
            <a:normAutofit/>
          </a:bodyPr>
          <a:lstStyle/>
          <a:p>
            <a:pPr marL="342900" indent="-342900">
              <a:buFont typeface="Arial" panose="020B0604020202020204" pitchFamily="34" charset="0"/>
              <a:buChar char="•"/>
            </a:pPr>
            <a:r>
              <a:rPr lang="en-US" dirty="0"/>
              <a:t>Make sure all promotion and advertising material is correct.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Make sure that question language is tailored to the expected literacy level of population and that all translations are correct.</a:t>
            </a:r>
          </a:p>
          <a:p>
            <a:endParaRPr lang="en-US" dirty="0"/>
          </a:p>
          <a:p>
            <a:pPr marL="342900" indent="-342900">
              <a:buFont typeface="Arial" panose="020B0604020202020204" pitchFamily="34" charset="0"/>
              <a:buChar char="•"/>
            </a:pPr>
            <a:r>
              <a:rPr lang="en-US" dirty="0"/>
              <a:t>Questions written to target a specific special population should be written in language that is common and acceptable to that population.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Make sure that survey instrument is well-tested against general population and each targeted special population.</a:t>
            </a:r>
          </a:p>
        </p:txBody>
      </p:sp>
    </p:spTree>
    <p:extLst>
      <p:ext uri="{BB962C8B-B14F-4D97-AF65-F5344CB8AC3E}">
        <p14:creationId xmlns:p14="http://schemas.microsoft.com/office/powerpoint/2010/main" val="415905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11CD-2E1F-4B93-A392-50AFF1998172}"/>
              </a:ext>
            </a:extLst>
          </p:cNvPr>
          <p:cNvSpPr>
            <a:spLocks noGrp="1"/>
          </p:cNvSpPr>
          <p:nvPr>
            <p:ph type="title"/>
          </p:nvPr>
        </p:nvSpPr>
        <p:spPr/>
        <p:txBody>
          <a:bodyPr/>
          <a:lstStyle/>
          <a:p>
            <a:r>
              <a:rPr lang="en-US" dirty="0"/>
              <a:t>Lesson Learned – Cont.</a:t>
            </a:r>
          </a:p>
        </p:txBody>
      </p:sp>
      <p:sp>
        <p:nvSpPr>
          <p:cNvPr id="3" name="Content Placeholder 2">
            <a:extLst>
              <a:ext uri="{FF2B5EF4-FFF2-40B4-BE49-F238E27FC236}">
                <a16:creationId xmlns:a16="http://schemas.microsoft.com/office/drawing/2014/main" id="{40B31FFC-668B-499F-964D-5ADD6A22928D}"/>
              </a:ext>
            </a:extLst>
          </p:cNvPr>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US" dirty="0"/>
              <a:t>Don’t try to do too much in a short timeframe!</a:t>
            </a:r>
          </a:p>
          <a:p>
            <a:endParaRPr lang="en-US" dirty="0"/>
          </a:p>
          <a:p>
            <a:pPr marL="342900" indent="-342900">
              <a:buFont typeface="Arial" panose="020B0604020202020204" pitchFamily="34" charset="0"/>
              <a:buChar char="•"/>
            </a:pPr>
            <a:r>
              <a:rPr lang="en-US" dirty="0"/>
              <a:t>Needs assessment is an outreach opportunity.</a:t>
            </a:r>
          </a:p>
          <a:p>
            <a:pPr marL="1028700" lvl="1" indent="-342900"/>
            <a:endParaRPr lang="en-US" dirty="0"/>
          </a:p>
          <a:p>
            <a:pPr marL="342900" indent="-342900">
              <a:buFont typeface="Arial" panose="020B0604020202020204" pitchFamily="34" charset="0"/>
              <a:buChar char="•"/>
            </a:pPr>
            <a:r>
              <a:rPr lang="en-US" dirty="0"/>
              <a:t>Additionally, needs assessment helps the planning council reach out to clients who have fallen out-of-care.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Leverage the knowledge of experienced partners like New Solutions, Inc. and RDE Systems.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Use a low-literacy, mobile-friendly platform to help collect data from low-literacy populations with limited access to technological resources.</a:t>
            </a:r>
          </a:p>
        </p:txBody>
      </p:sp>
    </p:spTree>
    <p:extLst>
      <p:ext uri="{BB962C8B-B14F-4D97-AF65-F5344CB8AC3E}">
        <p14:creationId xmlns:p14="http://schemas.microsoft.com/office/powerpoint/2010/main" val="16487827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00107" y="319314"/>
            <a:ext cx="8261493" cy="5355772"/>
          </a:xfrm>
        </p:spPr>
        <p:txBody>
          <a:bodyPr>
            <a:noAutofit/>
          </a:bodyPr>
          <a:lstStyle/>
          <a:p>
            <a:br>
              <a:rPr lang="en-US" sz="2800" dirty="0"/>
            </a:br>
            <a:br>
              <a:rPr lang="en-US" sz="2800" dirty="0"/>
            </a:br>
            <a:br>
              <a:rPr lang="en-US" sz="2800" dirty="0"/>
            </a:br>
            <a:r>
              <a:rPr lang="en-US" sz="2800" dirty="0"/>
              <a:t>Nancy Erickson</a:t>
            </a:r>
            <a:br>
              <a:rPr lang="en-US" sz="2800" dirty="0"/>
            </a:br>
            <a:r>
              <a:rPr lang="en-US" sz="2800" dirty="0">
                <a:hlinkClick r:id="rId3"/>
              </a:rPr>
              <a:t>nerickson@newsolutionsinc.com</a:t>
            </a:r>
            <a:br>
              <a:rPr lang="en-US" sz="2800" dirty="0"/>
            </a:br>
            <a:br>
              <a:rPr lang="en-US" sz="2800" dirty="0"/>
            </a:br>
            <a:r>
              <a:rPr lang="en-US" sz="2800" dirty="0"/>
              <a:t>Justin Henry</a:t>
            </a:r>
            <a:br>
              <a:rPr lang="en-US" sz="2800" dirty="0"/>
            </a:br>
            <a:r>
              <a:rPr lang="en-US" sz="2800" dirty="0">
                <a:hlinkClick r:id="rId4"/>
              </a:rPr>
              <a:t>Justin.Henry@dallascounty.org</a:t>
            </a:r>
            <a:br>
              <a:rPr lang="en-US" sz="2800" dirty="0"/>
            </a:br>
            <a:br>
              <a:rPr lang="en-US" sz="2800" dirty="0"/>
            </a:br>
            <a:r>
              <a:rPr lang="en-US" sz="2800" dirty="0"/>
              <a:t>Jesse Thomas</a:t>
            </a:r>
            <a:br>
              <a:rPr lang="en-US" sz="2800" dirty="0"/>
            </a:br>
            <a:r>
              <a:rPr lang="en-US" sz="2800" dirty="0">
                <a:hlinkClick r:id="rId5"/>
              </a:rPr>
              <a:t>Jesse@rde.org</a:t>
            </a:r>
            <a:br>
              <a:rPr lang="en-US" sz="2800" dirty="0"/>
            </a:br>
            <a:br>
              <a:rPr lang="en-US" sz="2800" dirty="0"/>
            </a:br>
            <a:br>
              <a:rPr lang="en-US" sz="2800" dirty="0"/>
            </a:br>
            <a:br>
              <a:rPr lang="en-US" sz="2800" dirty="0"/>
            </a:br>
            <a:br>
              <a:rPr lang="en-US" sz="2800" dirty="0"/>
            </a:br>
            <a:endParaRPr lang="en-US" sz="2800" dirty="0"/>
          </a:p>
        </p:txBody>
      </p:sp>
    </p:spTree>
    <p:extLst>
      <p:ext uri="{BB962C8B-B14F-4D97-AF65-F5344CB8AC3E}">
        <p14:creationId xmlns:p14="http://schemas.microsoft.com/office/powerpoint/2010/main" val="13173257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Q &amp; A</a:t>
            </a:r>
          </a:p>
        </p:txBody>
      </p:sp>
    </p:spTree>
    <p:extLst>
      <p:ext uri="{BB962C8B-B14F-4D97-AF65-F5344CB8AC3E}">
        <p14:creationId xmlns:p14="http://schemas.microsoft.com/office/powerpoint/2010/main" val="10637895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Wrap Up</a:t>
            </a:r>
          </a:p>
        </p:txBody>
      </p:sp>
    </p:spTree>
    <p:extLst>
      <p:ext uri="{BB962C8B-B14F-4D97-AF65-F5344CB8AC3E}">
        <p14:creationId xmlns:p14="http://schemas.microsoft.com/office/powerpoint/2010/main" val="1247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title="Ladybug &amp; leaf are very thankful for paper sav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52400"/>
            <a:ext cx="75723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a:xfrm>
            <a:off x="5562600" y="5638800"/>
            <a:ext cx="1143000" cy="609600"/>
          </a:xfrm>
          <a:prstGeom prst="wedgeRoundRectCallout">
            <a:avLst>
              <a:gd name="adj1" fmla="val -88896"/>
              <a:gd name="adj2" fmla="val -70284"/>
              <a:gd name="adj3" fmla="val 16667"/>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20000"/>
              </a:spcBef>
              <a:spcAft>
                <a:spcPct val="0"/>
              </a:spcAft>
              <a:defRPr/>
            </a:pPr>
            <a:r>
              <a:rPr lang="en-US" b="1" kern="0" dirty="0">
                <a:solidFill>
                  <a:srgbClr val="FFFFFF"/>
                </a:solidFill>
              </a:rPr>
              <a:t>Thanks!</a:t>
            </a:r>
            <a:endParaRPr lang="en-US" kern="0" dirty="0">
              <a:solidFill>
                <a:srgbClr val="FFFFFF"/>
              </a:solidFill>
            </a:endParaRPr>
          </a:p>
        </p:txBody>
      </p:sp>
      <p:sp>
        <p:nvSpPr>
          <p:cNvPr id="3" name="Rectangle 2">
            <a:extLst>
              <a:ext uri="{FF2B5EF4-FFF2-40B4-BE49-F238E27FC236}">
                <a16:creationId xmlns:a16="http://schemas.microsoft.com/office/drawing/2014/main" id="{5FCFE0F7-1145-4CE3-AF26-05C0141CDFA6}"/>
              </a:ext>
            </a:extLst>
          </p:cNvPr>
          <p:cNvSpPr/>
          <p:nvPr/>
        </p:nvSpPr>
        <p:spPr>
          <a:xfrm>
            <a:off x="9096376" y="-152400"/>
            <a:ext cx="1571623" cy="701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8763000" y="1905000"/>
            <a:ext cx="1143000" cy="609600"/>
          </a:xfrm>
          <a:prstGeom prst="wedgeRoundRectCallout">
            <a:avLst>
              <a:gd name="adj1" fmla="val -124452"/>
              <a:gd name="adj2" fmla="val 74954"/>
              <a:gd name="adj3" fmla="val 16667"/>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20000"/>
              </a:spcBef>
              <a:spcAft>
                <a:spcPct val="0"/>
              </a:spcAft>
              <a:defRPr/>
            </a:pPr>
            <a:r>
              <a:rPr lang="en-US" b="1" kern="0" dirty="0">
                <a:solidFill>
                  <a:srgbClr val="FFFFFF"/>
                </a:solidFill>
              </a:rPr>
              <a:t>Thanks!</a:t>
            </a:r>
            <a:endParaRPr lang="en-US" kern="0" dirty="0">
              <a:solidFill>
                <a:srgbClr val="FFFFFF"/>
              </a:solidFill>
            </a:endParaRPr>
          </a:p>
        </p:txBody>
      </p:sp>
      <p:sp>
        <p:nvSpPr>
          <p:cNvPr id="74755" name="Rectangle 3"/>
          <p:cNvSpPr>
            <a:spLocks noGrp="1" noChangeArrowheads="1"/>
          </p:cNvSpPr>
          <p:nvPr>
            <p:ph type="body" idx="1"/>
          </p:nvPr>
        </p:nvSpPr>
        <p:spPr>
          <a:xfrm>
            <a:off x="3962400" y="381000"/>
            <a:ext cx="6705600" cy="1676400"/>
          </a:xfrm>
        </p:spPr>
        <p:txBody>
          <a:bodyPr/>
          <a:lstStyle/>
          <a:p>
            <a:pPr marL="0" indent="0">
              <a:buNone/>
              <a:defRPr/>
            </a:pPr>
            <a:r>
              <a:rPr lang="en-US" sz="3600" b="1" dirty="0">
                <a:solidFill>
                  <a:schemeClr val="bg1"/>
                </a:solidFill>
              </a:rPr>
              <a:t>204,000 pages of paper saved</a:t>
            </a:r>
          </a:p>
          <a:p>
            <a:pPr marL="0" indent="0" algn="ctr">
              <a:buNone/>
              <a:defRPr/>
            </a:pPr>
            <a:r>
              <a:rPr lang="en-US" sz="3600" b="1" dirty="0">
                <a:solidFill>
                  <a:schemeClr val="bg1"/>
                </a:solidFill>
              </a:rPr>
              <a:t>and counting…</a:t>
            </a:r>
            <a:endParaRPr lang="en-US" sz="3600" dirty="0">
              <a:solidFill>
                <a:schemeClr val="bg1"/>
              </a:solidFill>
            </a:endParaRPr>
          </a:p>
          <a:p>
            <a:pPr>
              <a:buFont typeface="Arial" charset="0"/>
              <a:buChar char="–"/>
              <a:defRPr/>
            </a:pPr>
            <a:endParaRPr lang="en-US" sz="3600" dirty="0">
              <a:solidFill>
                <a:schemeClr val="bg1"/>
              </a:solidFill>
            </a:endParaRPr>
          </a:p>
        </p:txBody>
      </p:sp>
    </p:spTree>
    <p:extLst>
      <p:ext uri="{BB962C8B-B14F-4D97-AF65-F5344CB8AC3E}">
        <p14:creationId xmlns:p14="http://schemas.microsoft.com/office/powerpoint/2010/main" val="2699631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2"/>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0" dirty="0"/>
              <a:t>Replication and expansion</a:t>
            </a:r>
          </a:p>
        </p:txBody>
      </p:sp>
      <p:sp>
        <p:nvSpPr>
          <p:cNvPr id="5" name="Text Placeholder 4"/>
          <p:cNvSpPr>
            <a:spLocks noGrp="1"/>
          </p:cNvSpPr>
          <p:nvPr>
            <p:ph type="body" idx="1"/>
          </p:nvPr>
        </p:nvSpPr>
        <p:spPr/>
        <p:txBody>
          <a:bodyPr>
            <a:normAutofit lnSpcReduction="10000"/>
          </a:bodyPr>
          <a:lstStyle/>
          <a:p>
            <a:pPr>
              <a:spcBef>
                <a:spcPct val="50000"/>
              </a:spcBef>
              <a:buFontTx/>
              <a:buAutoNum type="arabicPeriod"/>
            </a:pPr>
            <a:r>
              <a:rPr lang="en-US" dirty="0"/>
              <a:t> Client Satisfaction</a:t>
            </a:r>
          </a:p>
          <a:p>
            <a:pPr>
              <a:spcBef>
                <a:spcPct val="50000"/>
              </a:spcBef>
              <a:buFontTx/>
              <a:buAutoNum type="arabicPeriod"/>
            </a:pPr>
            <a:endParaRPr lang="en-US" sz="1600" dirty="0"/>
          </a:p>
          <a:p>
            <a:pPr>
              <a:spcBef>
                <a:spcPct val="50000"/>
              </a:spcBef>
              <a:buFontTx/>
              <a:buAutoNum type="arabicPeriod"/>
            </a:pPr>
            <a:r>
              <a:rPr lang="en-US" dirty="0"/>
              <a:t> Rolling Needs Assessment</a:t>
            </a:r>
          </a:p>
          <a:p>
            <a:pPr>
              <a:spcBef>
                <a:spcPct val="50000"/>
              </a:spcBef>
              <a:buFontTx/>
              <a:buAutoNum type="arabicPeriod"/>
            </a:pPr>
            <a:endParaRPr lang="en-US" dirty="0"/>
          </a:p>
          <a:p>
            <a:pPr>
              <a:spcBef>
                <a:spcPct val="50000"/>
              </a:spcBef>
              <a:buFontTx/>
              <a:buAutoNum type="arabicPeriod"/>
            </a:pPr>
            <a:r>
              <a:rPr lang="en-US" dirty="0"/>
              <a:t> Tailored Action Buttons</a:t>
            </a:r>
          </a:p>
          <a:p>
            <a:pPr>
              <a:spcBef>
                <a:spcPct val="50000"/>
              </a:spcBef>
              <a:buFontTx/>
              <a:buAutoNum type="arabicPeriod"/>
            </a:pPr>
            <a:endParaRPr lang="en-US" dirty="0"/>
          </a:p>
          <a:p>
            <a:pPr>
              <a:spcBef>
                <a:spcPct val="50000"/>
              </a:spcBef>
              <a:buFontTx/>
              <a:buAutoNum type="arabicPeriod"/>
            </a:pPr>
            <a:r>
              <a:rPr lang="en-US" dirty="0"/>
              <a:t> Statistical Reporting</a:t>
            </a:r>
          </a:p>
          <a:p>
            <a:pPr>
              <a:spcBef>
                <a:spcPct val="50000"/>
              </a:spcBef>
              <a:buFontTx/>
              <a:buAutoNum type="arabicPeriod"/>
            </a:pPr>
            <a:endParaRPr lang="en-US" dirty="0"/>
          </a:p>
          <a:p>
            <a:pPr>
              <a:spcBef>
                <a:spcPct val="50000"/>
              </a:spcBef>
              <a:buFontTx/>
              <a:buAutoNum type="arabicPeriod"/>
            </a:pPr>
            <a:r>
              <a:rPr lang="en-US" dirty="0"/>
              <a:t> Online, Interactive Resource Guide</a:t>
            </a:r>
          </a:p>
          <a:p>
            <a:pPr>
              <a:spcBef>
                <a:spcPct val="50000"/>
              </a:spcBef>
              <a:buFontTx/>
              <a:buAutoNum type="arabicPeriod"/>
            </a:pPr>
            <a:endParaRPr lang="en-US" dirty="0"/>
          </a:p>
        </p:txBody>
      </p:sp>
    </p:spTree>
    <p:extLst>
      <p:ext uri="{BB962C8B-B14F-4D97-AF65-F5344CB8AC3E}">
        <p14:creationId xmlns:p14="http://schemas.microsoft.com/office/powerpoint/2010/main" val="4087161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D001A7F359EE46A0CF8058E098EF5A" ma:contentTypeVersion="10" ma:contentTypeDescription="Create a new document." ma:contentTypeScope="" ma:versionID="2744b83b1c30f046831f1246f8fc5118">
  <xsd:schema xmlns:xsd="http://www.w3.org/2001/XMLSchema" xmlns:xs="http://www.w3.org/2001/XMLSchema" xmlns:p="http://schemas.microsoft.com/office/2006/metadata/properties" xmlns:ns2="763191c0-b165-402f-a2d4-8ae261e3ae05" xmlns:ns3="75e813ae-c565-40db-b37c-cfdb0e13b5d9" targetNamespace="http://schemas.microsoft.com/office/2006/metadata/properties" ma:root="true" ma:fieldsID="b1a798a26ac433add5ccb610541c3d3d" ns2:_="" ns3:_="">
    <xsd:import namespace="763191c0-b165-402f-a2d4-8ae261e3ae05"/>
    <xsd:import namespace="75e813ae-c565-40db-b37c-cfdb0e13b5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191c0-b165-402f-a2d4-8ae261e3ae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e813ae-c565-40db-b37c-cfdb0e13b5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7637BD-F6B8-4C8E-98AF-4410C437D562}">
  <ds:schemaRefs>
    <ds:schemaRef ds:uri="http://purl.org/dc/elements/1.1/"/>
    <ds:schemaRef ds:uri="http://purl.org/dc/dcmitype/"/>
    <ds:schemaRef ds:uri="75e813ae-c565-40db-b37c-cfdb0e13b5d9"/>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763191c0-b165-402f-a2d4-8ae261e3ae0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9FA1483-4A22-4888-9FB2-688D6C1A5118}">
  <ds:schemaRefs>
    <ds:schemaRef ds:uri="http://schemas.microsoft.com/sharepoint/v3/contenttype/forms"/>
  </ds:schemaRefs>
</ds:datastoreItem>
</file>

<file path=customXml/itemProps3.xml><?xml version="1.0" encoding="utf-8"?>
<ds:datastoreItem xmlns:ds="http://schemas.openxmlformats.org/officeDocument/2006/customXml" ds:itemID="{D6C9D4D4-7BD0-4EB1-BE21-D6DB0B33F9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191c0-b165-402f-a2d4-8ae261e3ae05"/>
    <ds:schemaRef ds:uri="75e813ae-c565-40db-b37c-cfdb0e13b5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27165</TotalTime>
  <Words>3534</Words>
  <Application>Microsoft Office PowerPoint</Application>
  <PresentationFormat>Widescreen</PresentationFormat>
  <Paragraphs>649</Paragraphs>
  <Slides>105</Slides>
  <Notes>63</Notes>
  <HiddenSlides>0</HiddenSlides>
  <MMClips>4</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105</vt:i4>
      </vt:variant>
    </vt:vector>
  </HeadingPairs>
  <TitlesOfParts>
    <vt:vector size="115" baseType="lpstr">
      <vt:lpstr>Arial</vt:lpstr>
      <vt:lpstr>Calibri</vt:lpstr>
      <vt:lpstr>Calibri (Body)</vt:lpstr>
      <vt:lpstr>Calibri Light</vt:lpstr>
      <vt:lpstr>Calibri Light (Header)</vt:lpstr>
      <vt:lpstr>Garamond</vt:lpstr>
      <vt:lpstr>Poppins</vt:lpstr>
      <vt:lpstr>Office Theme</vt:lpstr>
      <vt:lpstr>1_Office Theme</vt:lpstr>
      <vt:lpstr>Chart</vt:lpstr>
      <vt:lpstr>PowerPoint Presentation</vt:lpstr>
      <vt:lpstr>Actuating Care in Iowa, Dallas, TX, and Paterson, NJ Using Multilingual, Audio-Assisted, Evidence-Based Needs Assessments</vt:lpstr>
      <vt:lpstr>Disclosures</vt:lpstr>
      <vt:lpstr>Introductions</vt:lpstr>
      <vt:lpstr>Learning Objectives</vt:lpstr>
      <vt:lpstr>National HIV/AIDS Strategy</vt:lpstr>
      <vt:lpstr>How Do We Know What Services to Provide?</vt:lpstr>
      <vt:lpstr>Traditional Needs Assessment Process</vt:lpstr>
      <vt:lpstr>Problem Statement</vt:lpstr>
      <vt:lpstr>Our Vision</vt:lpstr>
      <vt:lpstr>National Context</vt:lpstr>
      <vt:lpstr>Over 8,500 Total Consumers </vt:lpstr>
      <vt:lpstr>Covering Urban, Suburban, and Rural Regions.</vt:lpstr>
      <vt:lpstr>Survey Complexity: Over 9,800  Q &amp; A Fields</vt:lpstr>
      <vt:lpstr>Over 6 Million Data Points</vt:lpstr>
      <vt:lpstr>Diversity of Size of Regions: PLHWA</vt:lpstr>
      <vt:lpstr>Over $43,000 in Client Incentives Distributed</vt:lpstr>
      <vt:lpstr>Over 17,000 Staff Hours Saved!</vt:lpstr>
      <vt:lpstr>PowerPoint Presentation</vt:lpstr>
      <vt:lpstr>Double the Response Rate </vt:lpstr>
      <vt:lpstr>Innovative Use of Inexpensive Netbooks</vt:lpstr>
      <vt:lpstr>Before  Netbooks and eCOMPAS </vt:lpstr>
      <vt:lpstr>PowerPoint Presentation</vt:lpstr>
      <vt:lpstr>How are Interpreters Seen by Clients?</vt:lpstr>
      <vt:lpstr>Quarter the Time Per Response</vt:lpstr>
      <vt:lpstr>Case Study: African-Born Population</vt:lpstr>
      <vt:lpstr>MHSPC Cost Savings Analysis</vt:lpstr>
      <vt:lpstr>New York City</vt:lpstr>
      <vt:lpstr>Case Study: NYC Client Satisfaction &amp; IRB Surveys</vt:lpstr>
      <vt:lpstr>More qualitative data with web (e2)</vt:lpstr>
      <vt:lpstr>Region 6, North Carolina</vt:lpstr>
      <vt:lpstr>Wake County Results</vt:lpstr>
      <vt:lpstr>PowerPoint Presentation</vt:lpstr>
      <vt:lpstr>Summary of Three Regions In-Depth Today</vt:lpstr>
      <vt:lpstr>Journey to Paterson, NJ</vt:lpstr>
      <vt:lpstr>Bergen-Passaic TGA:  Pioneer in Web Tools for Health Planning</vt:lpstr>
      <vt:lpstr>Introduction</vt:lpstr>
      <vt:lpstr>A Long Partnership </vt:lpstr>
      <vt:lpstr>PowerPoint Presentation</vt:lpstr>
      <vt:lpstr>PowerPoint Presentation</vt:lpstr>
      <vt:lpstr>A Long Partnership – Immediate Impact</vt:lpstr>
      <vt:lpstr>2005 Consumer Access Points</vt:lpstr>
      <vt:lpstr>Planning Council Interface</vt:lpstr>
      <vt:lpstr>Demographics &amp; Utilization</vt:lpstr>
      <vt:lpstr>Building the Big Picture</vt:lpstr>
      <vt:lpstr>Building the Big Picture - Timeline</vt:lpstr>
      <vt:lpstr>Cumulative Gains – 2017 3-Clinic Statistics</vt:lpstr>
      <vt:lpstr>How We Did It</vt:lpstr>
      <vt:lpstr>How We Did It - Innovations</vt:lpstr>
      <vt:lpstr>How We Did It</vt:lpstr>
      <vt:lpstr>How We Did It</vt:lpstr>
      <vt:lpstr>How We Did It – Record Linkage</vt:lpstr>
      <vt:lpstr>How We Did It – Record Linkage</vt:lpstr>
      <vt:lpstr>How We Did It – MyCareContinuum</vt:lpstr>
      <vt:lpstr>Future Planning – Using Assessment Data</vt:lpstr>
      <vt:lpstr>Future Planning – Using Assessment Data</vt:lpstr>
      <vt:lpstr>Future Planning</vt:lpstr>
      <vt:lpstr>Future Planning</vt:lpstr>
      <vt:lpstr>     Milagros Izquierdo mizquierdo@patersonnj.gov  Jesse Thomas Jesse@rde.org         </vt:lpstr>
      <vt:lpstr>Journey to Des Moines, Iowa</vt:lpstr>
      <vt:lpstr>Des Moines, Iowa</vt:lpstr>
      <vt:lpstr>Introduction</vt:lpstr>
      <vt:lpstr>Consumer Needs Assessment History</vt:lpstr>
      <vt:lpstr>Consumer Needs Assessment Process</vt:lpstr>
      <vt:lpstr>Differences Between Paper &amp; Online Survey</vt:lpstr>
      <vt:lpstr>Outreach Strategy </vt:lpstr>
      <vt:lpstr>Using RDE Systems </vt:lpstr>
      <vt:lpstr>Conclusion about Online Surveys</vt:lpstr>
      <vt:lpstr>Results</vt:lpstr>
      <vt:lpstr>Results - Adverse Childhood Experiences (ACEs) </vt:lpstr>
      <vt:lpstr>Results - Adverse Childhood Experiences (ACEs) </vt:lpstr>
      <vt:lpstr>Results - Adverse Childhood Experiences (ACEs) </vt:lpstr>
      <vt:lpstr>Results - Adverse Childhood Experiences (ACEs) </vt:lpstr>
      <vt:lpstr>Lessons Learned</vt:lpstr>
      <vt:lpstr>    Katie Herting Katie.Herting@idph.iowa.gov  Jesse Thomas Jesse@rde.org       </vt:lpstr>
      <vt:lpstr>Journey to Dallas, TX</vt:lpstr>
      <vt:lpstr>Dallas County, Texas</vt:lpstr>
      <vt:lpstr>Introduction</vt:lpstr>
      <vt:lpstr>Timeline – Paper-Based Process (2010)</vt:lpstr>
      <vt:lpstr>Timeline – Digital Process (2016)</vt:lpstr>
      <vt:lpstr>Additional Work</vt:lpstr>
      <vt:lpstr>Time Savings from Digital Process</vt:lpstr>
      <vt:lpstr>Low-Literacy Accessibility</vt:lpstr>
      <vt:lpstr>Consumer Time Savings from Digital Process</vt:lpstr>
      <vt:lpstr>PowerPoint Presentation</vt:lpstr>
      <vt:lpstr>Goal reached, over 600 complete surveys collected!</vt:lpstr>
      <vt:lpstr>Using Data from the 2013 and 2016 Digital Survey Waves</vt:lpstr>
      <vt:lpstr>Continuing Trends – Special Populations</vt:lpstr>
      <vt:lpstr>Continuing Trends - Services</vt:lpstr>
      <vt:lpstr>Results from Data </vt:lpstr>
      <vt:lpstr>Timeline – Digital Process (2019)</vt:lpstr>
      <vt:lpstr>Results from Data – Needs Assessment Committee</vt:lpstr>
      <vt:lpstr>Lesson Learned – Organization &amp; Communications</vt:lpstr>
      <vt:lpstr>Lesson Learned – Cont.</vt:lpstr>
      <vt:lpstr>   Nancy Erickson nerickson@newsolutionsinc.com  Justin Henry Justin.Henry@dallascounty.org  Jesse Thomas Jesse@rde.org     </vt:lpstr>
      <vt:lpstr>Q &amp; A</vt:lpstr>
      <vt:lpstr>Wrap Up</vt:lpstr>
      <vt:lpstr>PowerPoint Presentation</vt:lpstr>
      <vt:lpstr>Replication and expansion</vt:lpstr>
      <vt:lpstr>Feedback on e2 approach</vt:lpstr>
      <vt:lpstr>Feedback on e2 approach</vt:lpstr>
      <vt:lpstr>Practical Tips on Replication</vt:lpstr>
      <vt:lpstr>Lesson: How did we accomplish this?</vt:lpstr>
      <vt:lpstr>PowerPoint Presentation</vt:lpstr>
      <vt:lpstr>Jesse Thomas Jesse@rde.org  Milagros Izquierdo mizquierdo@patersonnj.gov  Katie Herting Katie.Herting@idph.iowa.gov  Nancy Erickson nerickson@newsolutionsinc.com  Justin Henry Justin.Henry@dallascounty.org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Noonan (LRG)</dc:creator>
  <cp:lastModifiedBy>Jesse</cp:lastModifiedBy>
  <cp:revision>361</cp:revision>
  <dcterms:created xsi:type="dcterms:W3CDTF">2018-09-04T17:07:24Z</dcterms:created>
  <dcterms:modified xsi:type="dcterms:W3CDTF">2018-12-12T04:37:47Z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0x010100BAD001A7F359EE46A0CF8058E098EF5A</vt:lpwstr>
  </property>
</Properties>
</file>