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 id="2147483736" r:id="rId4"/>
  </p:sldMasterIdLst>
  <p:notesMasterIdLst>
    <p:notesMasterId r:id="rId42"/>
  </p:notesMasterIdLst>
  <p:sldIdLst>
    <p:sldId id="256" r:id="rId5"/>
    <p:sldId id="294" r:id="rId6"/>
    <p:sldId id="263" r:id="rId7"/>
    <p:sldId id="262" r:id="rId8"/>
    <p:sldId id="288" r:id="rId9"/>
    <p:sldId id="297" r:id="rId10"/>
    <p:sldId id="291" r:id="rId11"/>
    <p:sldId id="298" r:id="rId12"/>
    <p:sldId id="292" r:id="rId13"/>
    <p:sldId id="289" r:id="rId14"/>
    <p:sldId id="273" r:id="rId15"/>
    <p:sldId id="285" r:id="rId16"/>
    <p:sldId id="278" r:id="rId17"/>
    <p:sldId id="286" r:id="rId18"/>
    <p:sldId id="287" r:id="rId19"/>
    <p:sldId id="281" r:id="rId20"/>
    <p:sldId id="282" r:id="rId21"/>
    <p:sldId id="283" r:id="rId22"/>
    <p:sldId id="275" r:id="rId23"/>
    <p:sldId id="299" r:id="rId24"/>
    <p:sldId id="300" r:id="rId25"/>
    <p:sldId id="303" r:id="rId26"/>
    <p:sldId id="304" r:id="rId27"/>
    <p:sldId id="305" r:id="rId28"/>
    <p:sldId id="306" r:id="rId29"/>
    <p:sldId id="307" r:id="rId30"/>
    <p:sldId id="308" r:id="rId31"/>
    <p:sldId id="309" r:id="rId32"/>
    <p:sldId id="310" r:id="rId33"/>
    <p:sldId id="311" r:id="rId34"/>
    <p:sldId id="312" r:id="rId35"/>
    <p:sldId id="313" r:id="rId36"/>
    <p:sldId id="302" r:id="rId37"/>
    <p:sldId id="301" r:id="rId38"/>
    <p:sldId id="276" r:id="rId39"/>
    <p:sldId id="284" r:id="rId40"/>
    <p:sldId id="295" r:id="rId41"/>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Hauck" initials="HH"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D7B"/>
    <a:srgbClr val="800000"/>
    <a:srgbClr val="D0E1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384" autoAdjust="0"/>
  </p:normalViewPr>
  <p:slideViewPr>
    <p:cSldViewPr>
      <p:cViewPr>
        <p:scale>
          <a:sx n="81" d="100"/>
          <a:sy n="81" d="100"/>
        </p:scale>
        <p:origin x="-62" y="-58"/>
      </p:cViewPr>
      <p:guideLst>
        <p:guide orient="horz" pos="2160"/>
        <p:guide pos="2880"/>
      </p:guideLst>
    </p:cSldViewPr>
  </p:slideViewPr>
  <p:outlineViewPr>
    <p:cViewPr>
      <p:scale>
        <a:sx n="33" d="100"/>
        <a:sy n="33" d="100"/>
      </p:scale>
      <p:origin x="36" y="26700"/>
    </p:cViewPr>
    <p:sldLst>
      <p:sld r:id="rId1" collapse="1"/>
    </p:sldLst>
  </p:outlineViewPr>
  <p:notesTextViewPr>
    <p:cViewPr>
      <p:scale>
        <a:sx n="3" d="2"/>
        <a:sy n="3" d="2"/>
      </p:scale>
      <p:origin x="0" y="1099"/>
    </p:cViewPr>
  </p:notesTextViewPr>
  <p:notesViewPr>
    <p:cSldViewPr>
      <p:cViewPr varScale="1">
        <p:scale>
          <a:sx n="64" d="100"/>
          <a:sy n="64" d="100"/>
        </p:scale>
        <p:origin x="-3096"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983231-7F27-4BB6-A97E-484A740049BD}" type="datetimeFigureOut">
              <a:rPr lang="en-US" smtClean="0"/>
              <a:t>11/4/2016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9A759C-C552-476B-ACAA-3A9B381AF6D7}" type="slidenum">
              <a:rPr lang="en-US" smtClean="0"/>
              <a:t>‹#›</a:t>
            </a:fld>
            <a:endParaRPr lang="en-US"/>
          </a:p>
        </p:txBody>
      </p:sp>
    </p:spTree>
    <p:extLst>
      <p:ext uri="{BB962C8B-B14F-4D97-AF65-F5344CB8AC3E}">
        <p14:creationId xmlns:p14="http://schemas.microsoft.com/office/powerpoint/2010/main" val="1144186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NHAS 2020/PEPFAR 3.0: </a:t>
            </a:r>
            <a:r>
              <a:rPr lang="en-US" dirty="0"/>
              <a:t>Maximize HRSA HAB expertise and resources to operationalize NHAS 2020 and PEPFAR 3.0. This includes utilizing our RWHAP and PEPFAR legislations, resources, staff and recipient expertise, national leadership, and partnerships to achieve the goals of NHAS 2020 and PEPAR 3.0. </a:t>
            </a:r>
          </a:p>
          <a:p>
            <a:r>
              <a:rPr lang="en-US" dirty="0"/>
              <a:t>Examples of focus areas/activities: </a:t>
            </a:r>
          </a:p>
          <a:p>
            <a:r>
              <a:rPr lang="en-US" dirty="0"/>
              <a:t>• HRSA and HAB level </a:t>
            </a:r>
            <a:r>
              <a:rPr lang="en-US" dirty="0" err="1"/>
              <a:t>PrEP</a:t>
            </a:r>
            <a:r>
              <a:rPr lang="en-US" dirty="0"/>
              <a:t> Workgroups </a:t>
            </a:r>
          </a:p>
          <a:p>
            <a:r>
              <a:rPr lang="en-US" dirty="0"/>
              <a:t>• RWHAP Part A HIV Continuum of Care Learning Collaborative Initiative </a:t>
            </a:r>
          </a:p>
          <a:p>
            <a:r>
              <a:rPr lang="en-US" dirty="0"/>
              <a:t>• Global program work in health workforce development and health systems strengthening in the four Fragile States </a:t>
            </a:r>
          </a:p>
          <a:p>
            <a:r>
              <a:rPr lang="en-US" dirty="0"/>
              <a:t>• Continuous engagement of HAB staff expertise for the development and implementation of NHAS and PEPFAR activities </a:t>
            </a:r>
          </a:p>
          <a:p>
            <a:r>
              <a:rPr lang="en-US" dirty="0"/>
              <a:t> </a:t>
            </a:r>
          </a:p>
          <a:p>
            <a:r>
              <a:rPr lang="en-US" b="1" dirty="0"/>
              <a:t>Leadership: </a:t>
            </a:r>
            <a:r>
              <a:rPr lang="en-US" dirty="0"/>
              <a:t>Enhance and lead national and international HIV care and treatment through evidence-informed innovations, policy development, health workforce development, and program implementation. </a:t>
            </a:r>
          </a:p>
          <a:p>
            <a:r>
              <a:rPr lang="en-US" dirty="0"/>
              <a:t>Examples of focus areas/activities: </a:t>
            </a:r>
          </a:p>
          <a:p>
            <a:r>
              <a:rPr lang="en-US" dirty="0"/>
              <a:t>• Presenting at the USCA and other high profile meetings to disseminate HRSA policies, HIV care and treatment information and best practices </a:t>
            </a:r>
          </a:p>
          <a:p>
            <a:r>
              <a:rPr lang="en-US" dirty="0"/>
              <a:t>• Convening the Ryan White HIV/AIDS Program Consultation on Clinical Quality Measurement of Retention in HIV Medical Care </a:t>
            </a:r>
          </a:p>
          <a:p>
            <a:r>
              <a:rPr lang="en-US" dirty="0"/>
              <a:t>• Staff engagement with opportunities for leadership through workgroups, special projects, Cooperative Agreement and/or contract lead, etc. as well as HRSA leadership training </a:t>
            </a:r>
          </a:p>
          <a:p>
            <a:r>
              <a:rPr lang="en-US" dirty="0"/>
              <a:t>• Focusing on leadership development by and for people living with HIV </a:t>
            </a:r>
          </a:p>
          <a:p>
            <a:r>
              <a:rPr lang="en-US" dirty="0"/>
              <a:t>• Development of the National HIV Curriculum with the AETC National Resource and Coordination Center </a:t>
            </a:r>
          </a:p>
          <a:p>
            <a:r>
              <a:rPr lang="en-US" dirty="0"/>
              <a:t>• Dissemination of best practices through the SPNS Dissemination of Evidence Informed Interventions to Improve Health Outcomes along the HIV Care Continuum Initiative (DEII) </a:t>
            </a:r>
          </a:p>
          <a:p>
            <a:r>
              <a:rPr lang="en-US" dirty="0"/>
              <a:t>• Developing an HIV health care workforce strategy </a:t>
            </a:r>
          </a:p>
          <a:p>
            <a:r>
              <a:rPr lang="en-US" dirty="0"/>
              <a:t>• Resilient and Responsive Health Systems in fragile countries</a:t>
            </a:r>
          </a:p>
          <a:p>
            <a:r>
              <a:rPr lang="en-US" dirty="0"/>
              <a:t> </a:t>
            </a:r>
          </a:p>
          <a:p>
            <a:r>
              <a:rPr lang="en-US" b="1" dirty="0"/>
              <a:t>Partnerships: </a:t>
            </a:r>
            <a:r>
              <a:rPr lang="en-US" dirty="0"/>
              <a:t>Enhance and develop strategic domestic and international partnerships internally and externally. This includes promoting better collaboration across Divisions, Bureaus/Offices, and HHS </a:t>
            </a:r>
            <a:r>
              <a:rPr lang="en-US" dirty="0" err="1"/>
              <a:t>OpDivs</a:t>
            </a:r>
            <a:r>
              <a:rPr lang="en-US" dirty="0"/>
              <a:t> and other federal agencies in design and implementation of data utilization, programmatic initiatives, communications, and policy development to support service integration and to utilize HRSA, HAB, and partner resources most effectively. </a:t>
            </a:r>
          </a:p>
          <a:p>
            <a:r>
              <a:rPr lang="en-US" dirty="0"/>
              <a:t>Examples of focus areas/activities: </a:t>
            </a:r>
          </a:p>
          <a:p>
            <a:r>
              <a:rPr lang="en-US" dirty="0"/>
              <a:t>• Strategic partnerships development work focusing on CDC,SAMSHA, CMS, and HOPWA </a:t>
            </a:r>
          </a:p>
          <a:p>
            <a:r>
              <a:rPr lang="en-US" dirty="0"/>
              <a:t>• Internal HRSA strategic partnership work with BPHC on service delivery; BHW for workforce development; MCHB for adolescent health and maternal and child health </a:t>
            </a:r>
          </a:p>
          <a:p>
            <a:r>
              <a:rPr lang="en-US" dirty="0"/>
              <a:t>• Overall Hepatitis C focus and SMAIF Hepatitis C initiative working with BPHC, CDC, and OHAIDP </a:t>
            </a:r>
          </a:p>
          <a:p>
            <a:endParaRPr lang="en-US" dirty="0"/>
          </a:p>
          <a:p>
            <a:r>
              <a:rPr lang="en-US" b="1" dirty="0"/>
              <a:t>Integration: </a:t>
            </a:r>
            <a:r>
              <a:rPr lang="en-US" dirty="0"/>
              <a:t>Integrate HIV prevention, care, and treatment in an evolving healthcare environment. This includes maximizing opportunities afforded by the healthcare system for preventing infections, increasing access to quality HIV care, and reducing HIV-related health disparities. </a:t>
            </a:r>
          </a:p>
          <a:p>
            <a:r>
              <a:rPr lang="en-US" dirty="0"/>
              <a:t>Examples of focus areas/activities: </a:t>
            </a:r>
          </a:p>
          <a:p>
            <a:r>
              <a:rPr lang="en-US" dirty="0"/>
              <a:t>• Quality Management Programs and Quality Measures in the RWHAP and Medicaid </a:t>
            </a:r>
          </a:p>
          <a:p>
            <a:r>
              <a:rPr lang="en-US" dirty="0"/>
              <a:t>• SPNS Health Information Technology </a:t>
            </a:r>
          </a:p>
          <a:p>
            <a:r>
              <a:rPr lang="en-US" dirty="0"/>
              <a:t>• Integrated HIV Prevention and Care Plans, including the Statewide Coordinated Statement of Need </a:t>
            </a:r>
          </a:p>
          <a:p>
            <a:r>
              <a:rPr lang="en-US" dirty="0"/>
              <a:t>• Leveraging opportunities offered by health delivery system reform </a:t>
            </a:r>
          </a:p>
          <a:p>
            <a:r>
              <a:rPr lang="en-US" dirty="0"/>
              <a:t> </a:t>
            </a:r>
          </a:p>
          <a:p>
            <a:r>
              <a:rPr lang="en-US" b="1" dirty="0"/>
              <a:t>Data Utilization: </a:t>
            </a:r>
            <a:r>
              <a:rPr lang="en-US" dirty="0"/>
              <a:t>Use data from program reporting systems, surveillance, modeling, and other programs, as well as results from evaluation and special projects efforts to target, prioritize, and improve policies, programs, and service delivery. </a:t>
            </a:r>
          </a:p>
          <a:p>
            <a:r>
              <a:rPr lang="en-US" dirty="0"/>
              <a:t>Examples of focus areas/activities: </a:t>
            </a:r>
          </a:p>
          <a:p>
            <a:r>
              <a:rPr lang="en-US" dirty="0"/>
              <a:t>• Continue to document outcomes of the RWHAP and delineate health disparities </a:t>
            </a:r>
          </a:p>
          <a:p>
            <a:r>
              <a:rPr lang="en-US" dirty="0"/>
              <a:t>• Provide technical assistance to grantees and staff to enhance their capacity </a:t>
            </a:r>
          </a:p>
          <a:p>
            <a:r>
              <a:rPr lang="en-US" dirty="0"/>
              <a:t>• Focus programmatic, cooperative agreements, and special study investment on specific population focus based on data, e.g. youth, black men who have sex with men, transgender individuals to improve health outcomes </a:t>
            </a:r>
          </a:p>
          <a:p>
            <a:r>
              <a:rPr lang="en-US" dirty="0"/>
              <a:t>• SPNS Health Information Technology investments </a:t>
            </a:r>
          </a:p>
          <a:p>
            <a:r>
              <a:rPr lang="en-US" dirty="0"/>
              <a:t> </a:t>
            </a:r>
          </a:p>
          <a:p>
            <a:r>
              <a:rPr lang="en-US" b="1" dirty="0"/>
              <a:t>Operations: </a:t>
            </a:r>
            <a:r>
              <a:rPr lang="en-US" dirty="0"/>
              <a:t>Strengthen HAB administrative and programmatic processes through Bureau-wide knowledge management, innovation, and collaboration. This includes supporting excellence in HIV care and treatment service delivery and programs by ensuring efficient business and scientific administration, implementing effective communication and policies, and enhancing the skills of current staff. </a:t>
            </a:r>
          </a:p>
          <a:p>
            <a:r>
              <a:rPr lang="en-US" dirty="0"/>
              <a:t>Examples of focus areas/activities: </a:t>
            </a:r>
          </a:p>
          <a:p>
            <a:r>
              <a:rPr lang="en-US" dirty="0"/>
              <a:t>• Streamline and improve the site visit, non-site visit, and conference planning processes for travel </a:t>
            </a:r>
          </a:p>
          <a:p>
            <a:r>
              <a:rPr lang="en-US" dirty="0"/>
              <a:t>• Enhancing communication mechanisms for external and internal stakeholder with an emphasis on staff communications </a:t>
            </a:r>
          </a:p>
          <a:p>
            <a:r>
              <a:rPr lang="en-US" dirty="0"/>
              <a:t>• Improving SharePoint functionality for workflow processes and information management </a:t>
            </a:r>
          </a:p>
          <a:p>
            <a:r>
              <a:rPr lang="en-US" dirty="0"/>
              <a:t>• Improving EHB functionality for workflow, dashboard utilization, and reports</a:t>
            </a:r>
          </a:p>
          <a:p>
            <a:endParaRPr lang="en-US" dirty="0"/>
          </a:p>
          <a:p>
            <a:r>
              <a:rPr lang="en-US" dirty="0"/>
              <a:t> </a:t>
            </a:r>
          </a:p>
        </p:txBody>
      </p:sp>
      <p:sp>
        <p:nvSpPr>
          <p:cNvPr id="4" name="Slide Number Placeholder 3"/>
          <p:cNvSpPr>
            <a:spLocks noGrp="1"/>
          </p:cNvSpPr>
          <p:nvPr>
            <p:ph type="sldNum" sz="quarter" idx="10"/>
          </p:nvPr>
        </p:nvSpPr>
        <p:spPr/>
        <p:txBody>
          <a:bodyPr/>
          <a:lstStyle/>
          <a:p>
            <a:fld id="{46A249F1-26CA-44C7-8C9B-BD146C7A42D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62247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367618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813648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72507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549904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housing the domestic and global training and capacity development programs together under one office in the HIV/AIDS Bureau, HRSA hopes to leverage the experiences of both programs.</a:t>
            </a:r>
          </a:p>
          <a:p>
            <a:endParaRPr lang="en-US" dirty="0"/>
          </a:p>
        </p:txBody>
      </p:sp>
      <p:sp>
        <p:nvSpPr>
          <p:cNvPr id="4" name="Slide Number Placeholder 3"/>
          <p:cNvSpPr>
            <a:spLocks noGrp="1"/>
          </p:cNvSpPr>
          <p:nvPr>
            <p:ph type="sldNum" sz="quarter" idx="10"/>
          </p:nvPr>
        </p:nvSpPr>
        <p:spPr/>
        <p:txBody>
          <a:bodyPr/>
          <a:lstStyle/>
          <a:p>
            <a:fld id="{449A759C-C552-476B-ACAA-3A9B381AF6D7}" type="slidenum">
              <a:rPr lang="en-US" smtClean="0"/>
              <a:t>7</a:t>
            </a:fld>
            <a:endParaRPr lang="en-US"/>
          </a:p>
        </p:txBody>
      </p:sp>
    </p:spTree>
    <p:extLst>
      <p:ext uri="{BB962C8B-B14F-4D97-AF65-F5344CB8AC3E}">
        <p14:creationId xmlns:p14="http://schemas.microsoft.com/office/powerpoint/2010/main" val="3640490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2003, the U.S. Government launched the U.S. President's Emergency Plan for AIDS Relief (PEPFAR)  </a:t>
            </a:r>
          </a:p>
          <a:p>
            <a:r>
              <a:rPr lang="en-US" dirty="0" smtClean="0"/>
              <a:t>Recognizing the successes of the program, in 2008 Congress reauthorized PEPFAR for an additional five years (2009-2013)</a:t>
            </a:r>
          </a:p>
          <a:p>
            <a:r>
              <a:rPr lang="en-US" dirty="0" smtClean="0"/>
              <a:t>To date, the U.S. Government, through PEPFAR, has committed approximately </a:t>
            </a:r>
            <a:r>
              <a:rPr lang="en-US" b="1" dirty="0" smtClean="0">
                <a:solidFill>
                  <a:srgbClr val="FF0000"/>
                </a:solidFill>
              </a:rPr>
              <a:t>$32 billion </a:t>
            </a:r>
            <a:r>
              <a:rPr lang="en-US" dirty="0" smtClean="0"/>
              <a:t>to bilateral HIV/AIDS and TB programs, as well as contributions to the Global Fund to Fight AIDS, Tuberculosis, and Malaria through fiscal year 2010</a:t>
            </a:r>
          </a:p>
          <a:p>
            <a:endParaRPr lang="en-US" dirty="0"/>
          </a:p>
        </p:txBody>
      </p:sp>
      <p:sp>
        <p:nvSpPr>
          <p:cNvPr id="4" name="Slide Number Placeholder 3"/>
          <p:cNvSpPr>
            <a:spLocks noGrp="1"/>
          </p:cNvSpPr>
          <p:nvPr>
            <p:ph type="sldNum" sz="quarter" idx="10"/>
          </p:nvPr>
        </p:nvSpPr>
        <p:spPr/>
        <p:txBody>
          <a:bodyPr/>
          <a:lstStyle/>
          <a:p>
            <a:fld id="{9A0088A0-09F0-440B-8629-EFD42CBA0668}" type="slidenum">
              <a:rPr lang="en-US" smtClean="0"/>
              <a:pPr/>
              <a:t>13</a:t>
            </a:fld>
            <a:endParaRPr lang="en-US" dirty="0"/>
          </a:p>
        </p:txBody>
      </p:sp>
    </p:spTree>
    <p:extLst>
      <p:ext uri="{BB962C8B-B14F-4D97-AF65-F5344CB8AC3E}">
        <p14:creationId xmlns:p14="http://schemas.microsoft.com/office/powerpoint/2010/main" val="1133466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a:t>
            </a:r>
            <a:r>
              <a:rPr lang="en-US" baseline="0" dirty="0" smtClean="0"/>
              <a:t> slide. Please complete</a:t>
            </a:r>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706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694585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694585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694585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694585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699119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6074"/>
            <a:ext cx="7391400" cy="1371601"/>
          </a:xfrm>
        </p:spPr>
        <p:txBody>
          <a:bodyPr anchor="t">
            <a:normAutofit/>
          </a:bodyPr>
          <a:lstStyle>
            <a:lvl1pPr algn="l">
              <a:defRPr sz="4000" b="1">
                <a:solidFill>
                  <a:srgbClr val="0F4D7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292475"/>
            <a:ext cx="62484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5429250" y="4054475"/>
            <a:ext cx="2647950" cy="365125"/>
          </a:xfrm>
          <a:prstGeom prst="rect">
            <a:avLst/>
          </a:prstGeom>
        </p:spPr>
        <p:txBody>
          <a:bodyPr/>
          <a:lstStyle>
            <a:lvl1pPr algn="r">
              <a:defRPr sz="2200" b="1">
                <a:solidFill>
                  <a:schemeClr val="tx1">
                    <a:lumMod val="85000"/>
                    <a:lumOff val="15000"/>
                  </a:schemeClr>
                </a:solidFill>
              </a:defRPr>
            </a:lvl1pPr>
          </a:lstStyle>
          <a:p>
            <a:fld id="{61F44F6A-A22E-4C14-8628-5BD204EF2573}" type="datetimeFigureOut">
              <a:rPr lang="en-US" smtClean="0"/>
              <a:pPr/>
              <a:t>11/4/2016</a:t>
            </a:fld>
            <a:endParaRPr lang="en-US" dirty="0"/>
          </a:p>
        </p:txBody>
      </p:sp>
    </p:spTree>
    <p:extLst>
      <p:ext uri="{BB962C8B-B14F-4D97-AF65-F5344CB8AC3E}">
        <p14:creationId xmlns:p14="http://schemas.microsoft.com/office/powerpoint/2010/main" val="226187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11/4/2016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31524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11/4/2016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967002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0D6411-4315-410B-A8CB-C653F0AE417F}"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509336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D6411-4315-410B-A8CB-C653F0AE417F}"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4184551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0D6411-4315-410B-A8CB-C653F0AE417F}"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698683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0D6411-4315-410B-A8CB-C653F0AE417F}"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50586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0D6411-4315-410B-A8CB-C653F0AE417F}"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273650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0D6411-4315-410B-A8CB-C653F0AE417F}"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452400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D6411-4315-410B-A8CB-C653F0AE417F}"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892727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0D6411-4315-410B-A8CB-C653F0AE417F}"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486585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11/4/2016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cxnSp>
        <p:nvCxnSpPr>
          <p:cNvPr id="7" name="Straight Connector 6"/>
          <p:cNvCxnSpPr/>
          <p:nvPr userDrawn="1"/>
        </p:nvCxnSpPr>
        <p:spPr>
          <a:xfrm>
            <a:off x="0" y="1828800"/>
            <a:ext cx="9144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796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0D6411-4315-410B-A8CB-C653F0AE417F}"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617957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D6411-4315-410B-A8CB-C653F0AE417F}"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616534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D6411-4315-410B-A8CB-C653F0AE417F}"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387237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1700" y="2035511"/>
            <a:ext cx="6519718" cy="871007"/>
          </a:xfrm>
          <a:prstGeom prst="rect">
            <a:avLst/>
          </a:prstGeom>
        </p:spPr>
        <p:txBody>
          <a:bodyPr>
            <a:noAutofit/>
          </a:bodyPr>
          <a:lstStyle>
            <a:lvl1pPr>
              <a:defRPr sz="6000" b="1" baseline="0">
                <a:solidFill>
                  <a:schemeClr val="bg1"/>
                </a:solidFill>
                <a:latin typeface="+mn-lt"/>
              </a:defRPr>
            </a:lvl1pPr>
          </a:lstStyle>
          <a:p>
            <a:r>
              <a:rPr lang="en-US" dirty="0" smtClean="0"/>
              <a:t>Activity Title</a:t>
            </a:r>
            <a:endParaRPr lang="en-US" dirty="0"/>
          </a:p>
        </p:txBody>
      </p:sp>
      <p:sp>
        <p:nvSpPr>
          <p:cNvPr id="3" name="Content Placeholder 2"/>
          <p:cNvSpPr>
            <a:spLocks noGrp="1"/>
          </p:cNvSpPr>
          <p:nvPr>
            <p:ph idx="1" hasCustomPrompt="1"/>
          </p:nvPr>
        </p:nvSpPr>
        <p:spPr>
          <a:xfrm>
            <a:off x="2161886" y="3759199"/>
            <a:ext cx="6529532" cy="461817"/>
          </a:xfrm>
          <a:prstGeom prst="rect">
            <a:avLst/>
          </a:prstGeom>
        </p:spPr>
        <p:txBody>
          <a:bodyPr/>
          <a:lstStyle>
            <a:lvl1pPr marL="0" indent="0">
              <a:buNone/>
              <a:defRPr b="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Presenter(s) Name</a:t>
            </a:r>
          </a:p>
        </p:txBody>
      </p:sp>
      <p:sp>
        <p:nvSpPr>
          <p:cNvPr id="8" name="Content Placeholder 2"/>
          <p:cNvSpPr>
            <a:spLocks noGrp="1"/>
          </p:cNvSpPr>
          <p:nvPr>
            <p:ph idx="13" hasCustomPrompt="1"/>
          </p:nvPr>
        </p:nvSpPr>
        <p:spPr>
          <a:xfrm>
            <a:off x="2171122" y="4221016"/>
            <a:ext cx="6520296" cy="711202"/>
          </a:xfrm>
          <a:prstGeom prst="rect">
            <a:avLst/>
          </a:prstGeom>
        </p:spPr>
        <p:txBody>
          <a:bodyPr>
            <a:normAutofit/>
          </a:bodyPr>
          <a:lstStyle>
            <a:lvl1pPr marL="0" indent="0">
              <a:buNone/>
              <a:defRPr sz="2000" b="0" i="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Presenter(s) Title/Affiliation</a:t>
            </a:r>
            <a:endParaRPr lang="en-US" dirty="0"/>
          </a:p>
        </p:txBody>
      </p:sp>
      <p:sp>
        <p:nvSpPr>
          <p:cNvPr id="6" name="TextBox 5"/>
          <p:cNvSpPr txBox="1"/>
          <p:nvPr userDrawn="1"/>
        </p:nvSpPr>
        <p:spPr>
          <a:xfrm>
            <a:off x="2299320" y="6391611"/>
            <a:ext cx="4686796" cy="276999"/>
          </a:xfrm>
          <a:prstGeom prst="rect">
            <a:avLst/>
          </a:prstGeom>
          <a:noFill/>
        </p:spPr>
        <p:txBody>
          <a:bodyPr wrap="none" rtlCol="0">
            <a:spAutoFit/>
          </a:bodyPr>
          <a:lstStyle/>
          <a:p>
            <a:r>
              <a:rPr lang="en-US" sz="1200" dirty="0" smtClean="0">
                <a:solidFill>
                  <a:prstClr val="white"/>
                </a:solidFill>
              </a:rPr>
              <a:t>2016 NATIONAL RYAN WHITE CONFERENCE ON HIV CARE &amp; TREATMENT</a:t>
            </a:r>
            <a:endParaRPr lang="en-US" sz="1200" dirty="0">
              <a:solidFill>
                <a:prstClr val="white"/>
              </a:solidFill>
            </a:endParaRPr>
          </a:p>
        </p:txBody>
      </p:sp>
    </p:spTree>
    <p:extLst>
      <p:ext uri="{BB962C8B-B14F-4D97-AF65-F5344CB8AC3E}">
        <p14:creationId xmlns:p14="http://schemas.microsoft.com/office/powerpoint/2010/main" val="32898676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106" y="283371"/>
            <a:ext cx="8261493" cy="880412"/>
          </a:xfrm>
          <a:prstGeom prst="rect">
            <a:avLst/>
          </a:prstGeom>
        </p:spPr>
        <p:txBody>
          <a:bodyPr anchor="t">
            <a:normAutofit/>
          </a:bodyPr>
          <a:lstStyle>
            <a:lvl1pPr>
              <a:defRPr sz="5400" b="1" baseline="0">
                <a:solidFill>
                  <a:srgbClr val="095895"/>
                </a:solidFill>
                <a:latin typeface="+mn-lt"/>
              </a:defRPr>
            </a:lvl1pPr>
          </a:lstStyle>
          <a:p>
            <a:r>
              <a:rPr lang="en-US" dirty="0" smtClean="0"/>
              <a:t>Page Headline</a:t>
            </a:r>
            <a:endParaRPr lang="en-US" dirty="0"/>
          </a:p>
        </p:txBody>
      </p:sp>
      <p:sp>
        <p:nvSpPr>
          <p:cNvPr id="3" name="Text Placeholder 2"/>
          <p:cNvSpPr>
            <a:spLocks noGrp="1"/>
          </p:cNvSpPr>
          <p:nvPr>
            <p:ph type="body" idx="1"/>
          </p:nvPr>
        </p:nvSpPr>
        <p:spPr>
          <a:xfrm>
            <a:off x="476107" y="1435898"/>
            <a:ext cx="8261492" cy="4244469"/>
          </a:xfrm>
          <a:prstGeom prst="rect">
            <a:avLst/>
          </a:prstGeom>
        </p:spPr>
        <p:txBody>
          <a:bodyPr>
            <a:normAutofit/>
          </a:bodyPr>
          <a:lstStyle>
            <a:lvl1pPr marL="0" indent="0">
              <a:buNone/>
              <a:defRPr sz="2400">
                <a:solidFill>
                  <a:schemeClr val="tx1">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5" name="TextBox 4"/>
          <p:cNvSpPr txBox="1"/>
          <p:nvPr userDrawn="1"/>
        </p:nvSpPr>
        <p:spPr>
          <a:xfrm>
            <a:off x="2299320" y="6391611"/>
            <a:ext cx="4686796" cy="276999"/>
          </a:xfrm>
          <a:prstGeom prst="rect">
            <a:avLst/>
          </a:prstGeom>
          <a:noFill/>
        </p:spPr>
        <p:txBody>
          <a:bodyPr wrap="none" rtlCol="0">
            <a:spAutoFit/>
          </a:bodyPr>
          <a:lstStyle/>
          <a:p>
            <a:r>
              <a:rPr lang="en-US" sz="1200" dirty="0" smtClean="0">
                <a:solidFill>
                  <a:prstClr val="white"/>
                </a:solidFill>
              </a:rPr>
              <a:t>2016 NATIONAL RYAN WHITE CONFERENCE ON HIV CARE &amp; TREATMENT</a:t>
            </a:r>
            <a:endParaRPr lang="en-US" sz="1200" dirty="0">
              <a:solidFill>
                <a:prstClr val="white"/>
              </a:solidFill>
            </a:endParaRPr>
          </a:p>
        </p:txBody>
      </p:sp>
    </p:spTree>
    <p:extLst>
      <p:ext uri="{BB962C8B-B14F-4D97-AF65-F5344CB8AC3E}">
        <p14:creationId xmlns:p14="http://schemas.microsoft.com/office/powerpoint/2010/main" val="1908003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629" y="1456171"/>
            <a:ext cx="3886200" cy="4351338"/>
          </a:xfrm>
          <a:prstGeom prst="rect">
            <a:avLst/>
          </a:prstGeom>
        </p:spPr>
        <p:txBody>
          <a:bodyPr/>
          <a:lstStyle>
            <a:lvl1pPr>
              <a:buClr>
                <a:srgbClr val="D3313A"/>
              </a:buClr>
              <a:defRPr>
                <a:solidFill>
                  <a:schemeClr val="tx1">
                    <a:lumMod val="75000"/>
                    <a:lumOff val="25000"/>
                  </a:schemeClr>
                </a:solidFill>
              </a:defRPr>
            </a:lvl1pPr>
            <a:lvl2pPr>
              <a:buClr>
                <a:srgbClr val="D3313A"/>
              </a:buClr>
              <a:defRPr>
                <a:solidFill>
                  <a:schemeClr val="tx1">
                    <a:lumMod val="75000"/>
                    <a:lumOff val="25000"/>
                  </a:schemeClr>
                </a:solidFill>
              </a:defRPr>
            </a:lvl2pPr>
            <a:lvl3pPr>
              <a:buClr>
                <a:srgbClr val="D3313A"/>
              </a:buClr>
              <a:defRPr>
                <a:solidFill>
                  <a:schemeClr val="tx1">
                    <a:lumMod val="75000"/>
                    <a:lumOff val="25000"/>
                  </a:schemeClr>
                </a:solidFill>
              </a:defRPr>
            </a:lvl3pPr>
            <a:lvl4pPr>
              <a:buClr>
                <a:srgbClr val="D3313A"/>
              </a:buClr>
              <a:defRPr>
                <a:solidFill>
                  <a:schemeClr val="tx1">
                    <a:lumMod val="75000"/>
                    <a:lumOff val="25000"/>
                  </a:schemeClr>
                </a:solidFill>
              </a:defRPr>
            </a:lvl4pPr>
            <a:lvl5pPr>
              <a:buClr>
                <a:srgbClr val="D3313A"/>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6378" y="1471469"/>
            <a:ext cx="4241222" cy="4351338"/>
          </a:xfrm>
          <a:prstGeom prst="rect">
            <a:avLst/>
          </a:prstGeom>
        </p:spPr>
        <p:txBody>
          <a:bodyPr/>
          <a:lstStyle>
            <a:lvl1pPr>
              <a:buClr>
                <a:srgbClr val="D3313A"/>
              </a:buClr>
              <a:defRPr>
                <a:solidFill>
                  <a:schemeClr val="tx1">
                    <a:lumMod val="75000"/>
                    <a:lumOff val="25000"/>
                  </a:schemeClr>
                </a:solidFill>
              </a:defRPr>
            </a:lvl1pPr>
            <a:lvl2pPr>
              <a:buClr>
                <a:srgbClr val="D3313A"/>
              </a:buClr>
              <a:defRPr>
                <a:solidFill>
                  <a:schemeClr val="tx1">
                    <a:lumMod val="75000"/>
                    <a:lumOff val="25000"/>
                  </a:schemeClr>
                </a:solidFill>
              </a:defRPr>
            </a:lvl2pPr>
            <a:lvl3pPr>
              <a:buClr>
                <a:srgbClr val="D3313A"/>
              </a:buClr>
              <a:defRPr>
                <a:solidFill>
                  <a:schemeClr val="tx1">
                    <a:lumMod val="75000"/>
                    <a:lumOff val="25000"/>
                  </a:schemeClr>
                </a:solidFill>
              </a:defRPr>
            </a:lvl3pPr>
            <a:lvl4pPr>
              <a:buClr>
                <a:srgbClr val="D3313A"/>
              </a:buClr>
              <a:defRPr>
                <a:solidFill>
                  <a:schemeClr val="tx1">
                    <a:lumMod val="75000"/>
                    <a:lumOff val="25000"/>
                  </a:schemeClr>
                </a:solidFill>
              </a:defRPr>
            </a:lvl4pPr>
            <a:lvl5pPr>
              <a:buClr>
                <a:srgbClr val="D3313A"/>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476106" y="283371"/>
            <a:ext cx="8261493" cy="880412"/>
          </a:xfrm>
          <a:prstGeom prst="rect">
            <a:avLst/>
          </a:prstGeom>
        </p:spPr>
        <p:txBody>
          <a:bodyPr anchor="t">
            <a:normAutofit/>
          </a:bodyPr>
          <a:lstStyle>
            <a:lvl1pPr>
              <a:defRPr sz="5400" b="1" baseline="0">
                <a:solidFill>
                  <a:srgbClr val="095895"/>
                </a:solidFill>
                <a:latin typeface="+mn-lt"/>
              </a:defRPr>
            </a:lvl1pPr>
          </a:lstStyle>
          <a:p>
            <a:r>
              <a:rPr lang="en-US" dirty="0" smtClean="0"/>
              <a:t>Page Headline</a:t>
            </a:r>
            <a:endParaRPr lang="en-US" dirty="0"/>
          </a:p>
        </p:txBody>
      </p:sp>
      <p:sp>
        <p:nvSpPr>
          <p:cNvPr id="5" name="TextBox 4"/>
          <p:cNvSpPr txBox="1"/>
          <p:nvPr userDrawn="1"/>
        </p:nvSpPr>
        <p:spPr>
          <a:xfrm>
            <a:off x="2299320" y="6391611"/>
            <a:ext cx="4686796" cy="276999"/>
          </a:xfrm>
          <a:prstGeom prst="rect">
            <a:avLst/>
          </a:prstGeom>
          <a:noFill/>
        </p:spPr>
        <p:txBody>
          <a:bodyPr wrap="none" rtlCol="0">
            <a:spAutoFit/>
          </a:bodyPr>
          <a:lstStyle/>
          <a:p>
            <a:r>
              <a:rPr lang="en-US" sz="1200" dirty="0" smtClean="0">
                <a:solidFill>
                  <a:prstClr val="white"/>
                </a:solidFill>
              </a:rPr>
              <a:t>2016 NATIONAL RYAN WHITE CONFERENCE ON HIV CARE &amp; TREATMENT</a:t>
            </a:r>
            <a:endParaRPr lang="en-US" sz="1200" dirty="0">
              <a:solidFill>
                <a:prstClr val="white"/>
              </a:solidFill>
            </a:endParaRPr>
          </a:p>
        </p:txBody>
      </p:sp>
    </p:spTree>
    <p:extLst>
      <p:ext uri="{BB962C8B-B14F-4D97-AF65-F5344CB8AC3E}">
        <p14:creationId xmlns:p14="http://schemas.microsoft.com/office/powerpoint/2010/main" val="1176943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1700" y="2035511"/>
            <a:ext cx="6519718" cy="871007"/>
          </a:xfrm>
          <a:prstGeom prst="rect">
            <a:avLst/>
          </a:prstGeom>
        </p:spPr>
        <p:txBody>
          <a:bodyPr>
            <a:noAutofit/>
          </a:bodyPr>
          <a:lstStyle>
            <a:lvl1pPr>
              <a:defRPr sz="6000" b="1" baseline="0">
                <a:solidFill>
                  <a:schemeClr val="bg1"/>
                </a:solidFill>
                <a:latin typeface="+mn-lt"/>
              </a:defRPr>
            </a:lvl1pPr>
          </a:lstStyle>
          <a:p>
            <a:r>
              <a:rPr lang="en-US" dirty="0" smtClean="0"/>
              <a:t>Activity Title</a:t>
            </a:r>
            <a:endParaRPr lang="en-US" dirty="0"/>
          </a:p>
        </p:txBody>
      </p:sp>
      <p:sp>
        <p:nvSpPr>
          <p:cNvPr id="3" name="Content Placeholder 2"/>
          <p:cNvSpPr>
            <a:spLocks noGrp="1"/>
          </p:cNvSpPr>
          <p:nvPr>
            <p:ph idx="1" hasCustomPrompt="1"/>
          </p:nvPr>
        </p:nvSpPr>
        <p:spPr>
          <a:xfrm>
            <a:off x="2161886" y="3759199"/>
            <a:ext cx="6529532" cy="461817"/>
          </a:xfrm>
          <a:prstGeom prst="rect">
            <a:avLst/>
          </a:prstGeom>
        </p:spPr>
        <p:txBody>
          <a:bodyPr/>
          <a:lstStyle>
            <a:lvl1pPr marL="0" indent="0">
              <a:buNone/>
              <a:defRPr b="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Presenter(s) Name</a:t>
            </a:r>
          </a:p>
        </p:txBody>
      </p:sp>
      <p:sp>
        <p:nvSpPr>
          <p:cNvPr id="8" name="Content Placeholder 2"/>
          <p:cNvSpPr>
            <a:spLocks noGrp="1"/>
          </p:cNvSpPr>
          <p:nvPr>
            <p:ph idx="13" hasCustomPrompt="1"/>
          </p:nvPr>
        </p:nvSpPr>
        <p:spPr>
          <a:xfrm>
            <a:off x="2171122" y="4221016"/>
            <a:ext cx="6520296" cy="711202"/>
          </a:xfrm>
          <a:prstGeom prst="rect">
            <a:avLst/>
          </a:prstGeom>
        </p:spPr>
        <p:txBody>
          <a:bodyPr>
            <a:normAutofit/>
          </a:bodyPr>
          <a:lstStyle>
            <a:lvl1pPr marL="0" indent="0">
              <a:buNone/>
              <a:defRPr sz="2000" b="0" i="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Presenter(s) Title/Affiliation</a:t>
            </a:r>
            <a:endParaRPr lang="en-US" dirty="0"/>
          </a:p>
        </p:txBody>
      </p:sp>
      <p:sp>
        <p:nvSpPr>
          <p:cNvPr id="6" name="TextBox 5"/>
          <p:cNvSpPr txBox="1"/>
          <p:nvPr userDrawn="1"/>
        </p:nvSpPr>
        <p:spPr>
          <a:xfrm>
            <a:off x="2299320" y="6391611"/>
            <a:ext cx="4686796" cy="276999"/>
          </a:xfrm>
          <a:prstGeom prst="rect">
            <a:avLst/>
          </a:prstGeom>
          <a:noFill/>
        </p:spPr>
        <p:txBody>
          <a:bodyPr wrap="none" rtlCol="0">
            <a:spAutoFit/>
          </a:bodyPr>
          <a:lstStyle/>
          <a:p>
            <a:r>
              <a:rPr lang="en-US" sz="1200" dirty="0" smtClean="0">
                <a:solidFill>
                  <a:prstClr val="white"/>
                </a:solidFill>
              </a:rPr>
              <a:t>2016 NATIONAL RYAN WHITE CONFERENCE ON HIV CARE &amp; TREATMENT</a:t>
            </a:r>
            <a:endParaRPr lang="en-US" sz="1200" dirty="0">
              <a:solidFill>
                <a:prstClr val="white"/>
              </a:solidFill>
            </a:endParaRPr>
          </a:p>
        </p:txBody>
      </p:sp>
    </p:spTree>
    <p:extLst>
      <p:ext uri="{BB962C8B-B14F-4D97-AF65-F5344CB8AC3E}">
        <p14:creationId xmlns:p14="http://schemas.microsoft.com/office/powerpoint/2010/main" val="4263528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106" y="283371"/>
            <a:ext cx="8261493" cy="880412"/>
          </a:xfrm>
          <a:prstGeom prst="rect">
            <a:avLst/>
          </a:prstGeom>
        </p:spPr>
        <p:txBody>
          <a:bodyPr anchor="t">
            <a:normAutofit/>
          </a:bodyPr>
          <a:lstStyle>
            <a:lvl1pPr>
              <a:defRPr sz="5400" b="1" baseline="0">
                <a:solidFill>
                  <a:srgbClr val="095895"/>
                </a:solidFill>
                <a:latin typeface="+mn-lt"/>
              </a:defRPr>
            </a:lvl1pPr>
          </a:lstStyle>
          <a:p>
            <a:r>
              <a:rPr lang="en-US" dirty="0" smtClean="0"/>
              <a:t>Page Headline</a:t>
            </a:r>
            <a:endParaRPr lang="en-US" dirty="0"/>
          </a:p>
        </p:txBody>
      </p:sp>
      <p:sp>
        <p:nvSpPr>
          <p:cNvPr id="3" name="Text Placeholder 2"/>
          <p:cNvSpPr>
            <a:spLocks noGrp="1"/>
          </p:cNvSpPr>
          <p:nvPr>
            <p:ph type="body" idx="1"/>
          </p:nvPr>
        </p:nvSpPr>
        <p:spPr>
          <a:xfrm>
            <a:off x="476107" y="1435898"/>
            <a:ext cx="8261492" cy="4244469"/>
          </a:xfrm>
          <a:prstGeom prst="rect">
            <a:avLst/>
          </a:prstGeom>
        </p:spPr>
        <p:txBody>
          <a:bodyPr>
            <a:normAutofit/>
          </a:bodyPr>
          <a:lstStyle>
            <a:lvl1pPr marL="0" indent="0">
              <a:buNone/>
              <a:defRPr sz="2400">
                <a:solidFill>
                  <a:schemeClr val="tx1">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5" name="TextBox 4"/>
          <p:cNvSpPr txBox="1"/>
          <p:nvPr userDrawn="1"/>
        </p:nvSpPr>
        <p:spPr>
          <a:xfrm>
            <a:off x="2299320" y="6391611"/>
            <a:ext cx="4686796" cy="276999"/>
          </a:xfrm>
          <a:prstGeom prst="rect">
            <a:avLst/>
          </a:prstGeom>
          <a:noFill/>
        </p:spPr>
        <p:txBody>
          <a:bodyPr wrap="none" rtlCol="0">
            <a:spAutoFit/>
          </a:bodyPr>
          <a:lstStyle/>
          <a:p>
            <a:r>
              <a:rPr lang="en-US" sz="1200" dirty="0" smtClean="0">
                <a:solidFill>
                  <a:prstClr val="white"/>
                </a:solidFill>
              </a:rPr>
              <a:t>2016 NATIONAL RYAN WHITE CONFERENCE ON HIV CARE &amp; TREATMENT</a:t>
            </a:r>
            <a:endParaRPr lang="en-US" sz="1200" dirty="0">
              <a:solidFill>
                <a:prstClr val="white"/>
              </a:solidFill>
            </a:endParaRPr>
          </a:p>
        </p:txBody>
      </p:sp>
    </p:spTree>
    <p:extLst>
      <p:ext uri="{BB962C8B-B14F-4D97-AF65-F5344CB8AC3E}">
        <p14:creationId xmlns:p14="http://schemas.microsoft.com/office/powerpoint/2010/main" val="3446656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629" y="1456171"/>
            <a:ext cx="3886200" cy="4351338"/>
          </a:xfrm>
          <a:prstGeom prst="rect">
            <a:avLst/>
          </a:prstGeom>
        </p:spPr>
        <p:txBody>
          <a:bodyPr/>
          <a:lstStyle>
            <a:lvl1pPr>
              <a:buClr>
                <a:srgbClr val="D3313A"/>
              </a:buClr>
              <a:defRPr>
                <a:solidFill>
                  <a:schemeClr val="tx1">
                    <a:lumMod val="75000"/>
                    <a:lumOff val="25000"/>
                  </a:schemeClr>
                </a:solidFill>
              </a:defRPr>
            </a:lvl1pPr>
            <a:lvl2pPr>
              <a:buClr>
                <a:srgbClr val="D3313A"/>
              </a:buClr>
              <a:defRPr>
                <a:solidFill>
                  <a:schemeClr val="tx1">
                    <a:lumMod val="75000"/>
                    <a:lumOff val="25000"/>
                  </a:schemeClr>
                </a:solidFill>
              </a:defRPr>
            </a:lvl2pPr>
            <a:lvl3pPr>
              <a:buClr>
                <a:srgbClr val="D3313A"/>
              </a:buClr>
              <a:defRPr>
                <a:solidFill>
                  <a:schemeClr val="tx1">
                    <a:lumMod val="75000"/>
                    <a:lumOff val="25000"/>
                  </a:schemeClr>
                </a:solidFill>
              </a:defRPr>
            </a:lvl3pPr>
            <a:lvl4pPr>
              <a:buClr>
                <a:srgbClr val="D3313A"/>
              </a:buClr>
              <a:defRPr>
                <a:solidFill>
                  <a:schemeClr val="tx1">
                    <a:lumMod val="75000"/>
                    <a:lumOff val="25000"/>
                  </a:schemeClr>
                </a:solidFill>
              </a:defRPr>
            </a:lvl4pPr>
            <a:lvl5pPr>
              <a:buClr>
                <a:srgbClr val="D3313A"/>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6378" y="1471469"/>
            <a:ext cx="4241222" cy="4351338"/>
          </a:xfrm>
          <a:prstGeom prst="rect">
            <a:avLst/>
          </a:prstGeom>
        </p:spPr>
        <p:txBody>
          <a:bodyPr/>
          <a:lstStyle>
            <a:lvl1pPr>
              <a:buClr>
                <a:srgbClr val="D3313A"/>
              </a:buClr>
              <a:defRPr>
                <a:solidFill>
                  <a:schemeClr val="tx1">
                    <a:lumMod val="75000"/>
                    <a:lumOff val="25000"/>
                  </a:schemeClr>
                </a:solidFill>
              </a:defRPr>
            </a:lvl1pPr>
            <a:lvl2pPr>
              <a:buClr>
                <a:srgbClr val="D3313A"/>
              </a:buClr>
              <a:defRPr>
                <a:solidFill>
                  <a:schemeClr val="tx1">
                    <a:lumMod val="75000"/>
                    <a:lumOff val="25000"/>
                  </a:schemeClr>
                </a:solidFill>
              </a:defRPr>
            </a:lvl2pPr>
            <a:lvl3pPr>
              <a:buClr>
                <a:srgbClr val="D3313A"/>
              </a:buClr>
              <a:defRPr>
                <a:solidFill>
                  <a:schemeClr val="tx1">
                    <a:lumMod val="75000"/>
                    <a:lumOff val="25000"/>
                  </a:schemeClr>
                </a:solidFill>
              </a:defRPr>
            </a:lvl3pPr>
            <a:lvl4pPr>
              <a:buClr>
                <a:srgbClr val="D3313A"/>
              </a:buClr>
              <a:defRPr>
                <a:solidFill>
                  <a:schemeClr val="tx1">
                    <a:lumMod val="75000"/>
                    <a:lumOff val="25000"/>
                  </a:schemeClr>
                </a:solidFill>
              </a:defRPr>
            </a:lvl4pPr>
            <a:lvl5pPr>
              <a:buClr>
                <a:srgbClr val="D3313A"/>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476106" y="283371"/>
            <a:ext cx="8261493" cy="880412"/>
          </a:xfrm>
          <a:prstGeom prst="rect">
            <a:avLst/>
          </a:prstGeom>
        </p:spPr>
        <p:txBody>
          <a:bodyPr anchor="t">
            <a:normAutofit/>
          </a:bodyPr>
          <a:lstStyle>
            <a:lvl1pPr>
              <a:defRPr sz="5400" b="1" baseline="0">
                <a:solidFill>
                  <a:srgbClr val="095895"/>
                </a:solidFill>
                <a:latin typeface="+mn-lt"/>
              </a:defRPr>
            </a:lvl1pPr>
          </a:lstStyle>
          <a:p>
            <a:r>
              <a:rPr lang="en-US" dirty="0" smtClean="0"/>
              <a:t>Page Headline</a:t>
            </a:r>
            <a:endParaRPr lang="en-US" dirty="0"/>
          </a:p>
        </p:txBody>
      </p:sp>
      <p:sp>
        <p:nvSpPr>
          <p:cNvPr id="5" name="TextBox 4"/>
          <p:cNvSpPr txBox="1"/>
          <p:nvPr userDrawn="1"/>
        </p:nvSpPr>
        <p:spPr>
          <a:xfrm>
            <a:off x="2299320" y="6391611"/>
            <a:ext cx="4686796" cy="276999"/>
          </a:xfrm>
          <a:prstGeom prst="rect">
            <a:avLst/>
          </a:prstGeom>
          <a:noFill/>
        </p:spPr>
        <p:txBody>
          <a:bodyPr wrap="none" rtlCol="0">
            <a:spAutoFit/>
          </a:bodyPr>
          <a:lstStyle/>
          <a:p>
            <a:r>
              <a:rPr lang="en-US" sz="1200" dirty="0" smtClean="0">
                <a:solidFill>
                  <a:prstClr val="white"/>
                </a:solidFill>
              </a:rPr>
              <a:t>2016 NATIONAL RYAN WHITE CONFERENCE ON HIV CARE &amp; TREATMENT</a:t>
            </a:r>
            <a:endParaRPr lang="en-US" sz="1200" dirty="0">
              <a:solidFill>
                <a:prstClr val="white"/>
              </a:solidFill>
            </a:endParaRPr>
          </a:p>
        </p:txBody>
      </p:sp>
    </p:spTree>
    <p:extLst>
      <p:ext uri="{BB962C8B-B14F-4D97-AF65-F5344CB8AC3E}">
        <p14:creationId xmlns:p14="http://schemas.microsoft.com/office/powerpoint/2010/main" val="417957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206361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11/4/2016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7478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11/4/2016</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01567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11/4/2016</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62237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11/4/2016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1767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11/4/2016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1755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11/4/2016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657498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2.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2.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2362200"/>
            <a:ext cx="7886700" cy="3657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67600" y="6156590"/>
            <a:ext cx="1600200" cy="431662"/>
          </a:xfrm>
          <a:prstGeom prst="rect">
            <a:avLst/>
          </a:prstGeom>
        </p:spPr>
      </p:pic>
    </p:spTree>
    <p:extLst>
      <p:ext uri="{BB962C8B-B14F-4D97-AF65-F5344CB8AC3E}">
        <p14:creationId xmlns:p14="http://schemas.microsoft.com/office/powerpoint/2010/main" val="32943507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0D6411-4315-410B-A8CB-C653F0AE417F}" type="datetimeFigureOut">
              <a:rPr lang="en-US" smtClean="0"/>
              <a:t>11/4/2016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a:p>
        </p:txBody>
      </p:sp>
    </p:spTree>
    <p:extLst>
      <p:ext uri="{BB962C8B-B14F-4D97-AF65-F5344CB8AC3E}">
        <p14:creationId xmlns:p14="http://schemas.microsoft.com/office/powerpoint/2010/main" val="358779994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00536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Lst>
  <p:hf sldNum="0" hdr="0" dt="0"/>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6424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Lst>
  <p:hf sldNum="0" hdr="0" dt="0"/>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hab.hrsa.gov/" TargetMode="External"/><Relationship Id="rId2" Type="http://schemas.openxmlformats.org/officeDocument/2006/relationships/hyperlink" Target="mailto:rdoshi@hrsa.gov" TargetMode="External"/><Relationship Id="rId1" Type="http://schemas.openxmlformats.org/officeDocument/2006/relationships/slideLayout" Target="../slideLayouts/slideLayout2.xml"/><Relationship Id="rId4" Type="http://schemas.openxmlformats.org/officeDocument/2006/relationships/hyperlink" Target="mailto:pchiliade@hrsa.gov"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ryanwhite.cds.pesgce.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391400" cy="1371601"/>
          </a:xfrm>
        </p:spPr>
        <p:txBody>
          <a:bodyPr>
            <a:normAutofit fontScale="90000"/>
          </a:bodyPr>
          <a:lstStyle/>
          <a:p>
            <a:r>
              <a:rPr lang="en-US" dirty="0"/>
              <a:t>Shaping the HIV Workforce at Home and Abroad: Lessons Learned from Task-shifting in sub-Saharan Africa and the United States</a:t>
            </a:r>
          </a:p>
        </p:txBody>
      </p:sp>
      <p:sp>
        <p:nvSpPr>
          <p:cNvPr id="4" name="Date Placeholder 3"/>
          <p:cNvSpPr>
            <a:spLocks noGrp="1"/>
          </p:cNvSpPr>
          <p:nvPr>
            <p:ph type="dt" sz="half" idx="10"/>
          </p:nvPr>
        </p:nvSpPr>
        <p:spPr>
          <a:xfrm>
            <a:off x="762000" y="3216275"/>
            <a:ext cx="7315200" cy="365125"/>
          </a:xfrm>
          <a:prstGeom prst="rect">
            <a:avLst/>
          </a:prstGeom>
        </p:spPr>
        <p:txBody>
          <a:bodyPr/>
          <a:lstStyle>
            <a:lvl1pPr algn="r">
              <a:defRPr sz="2200" b="1">
                <a:solidFill>
                  <a:schemeClr val="tx1">
                    <a:lumMod val="85000"/>
                    <a:lumOff val="15000"/>
                  </a:schemeClr>
                </a:solidFill>
              </a:defRPr>
            </a:lvl1pPr>
          </a:lstStyle>
          <a:p>
            <a:r>
              <a:rPr lang="en-US" sz="2000" dirty="0" smtClean="0"/>
              <a:t>Rupali K. Doshi, MD, MS, and Philippe Chiliade, MD, MHS</a:t>
            </a:r>
          </a:p>
          <a:p>
            <a:r>
              <a:rPr lang="en-US" sz="2000" dirty="0" smtClean="0"/>
              <a:t>Chief Medical Officers, Domestic and Global Divisions</a:t>
            </a:r>
          </a:p>
          <a:p>
            <a:r>
              <a:rPr lang="en-US" sz="2000" dirty="0" smtClean="0"/>
              <a:t>Office of Training and Capacity Development</a:t>
            </a:r>
          </a:p>
          <a:p>
            <a:r>
              <a:rPr lang="en-US" sz="2000" dirty="0" smtClean="0"/>
              <a:t>HRSA HIV/AIDS Bureau</a:t>
            </a:r>
          </a:p>
          <a:p>
            <a:endParaRPr lang="en-US" sz="2000" dirty="0" smtClean="0"/>
          </a:p>
          <a:p>
            <a:r>
              <a:rPr lang="en-US" sz="2000" dirty="0" smtClean="0"/>
              <a:t>2016 National Ryan White Conference on HIV Care and Treatment</a:t>
            </a:r>
          </a:p>
          <a:p>
            <a:r>
              <a:rPr lang="en-US" sz="2000" dirty="0" smtClean="0"/>
              <a:t>August 24, 2016</a:t>
            </a:r>
          </a:p>
        </p:txBody>
      </p:sp>
    </p:spTree>
    <p:extLst>
      <p:ext uri="{BB962C8B-B14F-4D97-AF65-F5344CB8AC3E}">
        <p14:creationId xmlns:p14="http://schemas.microsoft.com/office/powerpoint/2010/main" val="4035151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Projects of National Significance</a:t>
            </a:r>
            <a:endParaRPr lang="en-US" dirty="0"/>
          </a:p>
        </p:txBody>
      </p:sp>
      <p:sp>
        <p:nvSpPr>
          <p:cNvPr id="3" name="Content Placeholder 2"/>
          <p:cNvSpPr>
            <a:spLocks noGrp="1"/>
          </p:cNvSpPr>
          <p:nvPr>
            <p:ph idx="1"/>
          </p:nvPr>
        </p:nvSpPr>
        <p:spPr/>
        <p:txBody>
          <a:bodyPr>
            <a:normAutofit fontScale="92500"/>
          </a:bodyPr>
          <a:lstStyle/>
          <a:p>
            <a:r>
              <a:rPr lang="en-US" u="sng" dirty="0"/>
              <a:t>Mission</a:t>
            </a:r>
            <a:r>
              <a:rPr lang="en-US" dirty="0"/>
              <a:t>: Improve HIV service delivery through demonstration projects and evaluation focused on primarily underserved, underinsured, and uninsured </a:t>
            </a:r>
            <a:r>
              <a:rPr lang="en-US" dirty="0" smtClean="0"/>
              <a:t>populations</a:t>
            </a:r>
          </a:p>
          <a:p>
            <a:endParaRPr lang="en-US" dirty="0"/>
          </a:p>
          <a:p>
            <a:r>
              <a:rPr lang="en-US" dirty="0" smtClean="0"/>
              <a:t>Supports </a:t>
            </a:r>
            <a:r>
              <a:rPr lang="en-US" dirty="0"/>
              <a:t>the development of innovative models of HIV care to quickly respond to the emerging needs of clients served by the Ryan White HIV/AIDS Program  </a:t>
            </a:r>
            <a:endParaRPr lang="en-US" dirty="0" smtClean="0"/>
          </a:p>
          <a:p>
            <a:endParaRPr lang="en-US" sz="1000" dirty="0"/>
          </a:p>
          <a:p>
            <a:r>
              <a:rPr lang="en-US" dirty="0" smtClean="0"/>
              <a:t>Evaluates </a:t>
            </a:r>
            <a:r>
              <a:rPr lang="en-US" dirty="0"/>
              <a:t>the effectiveness of these models’ design, implementation, utilization, cost, and health-related outcomes, while promoting dissemination and replication of successful </a:t>
            </a:r>
            <a:r>
              <a:rPr lang="en-US" dirty="0" smtClean="0"/>
              <a:t>models</a:t>
            </a:r>
            <a:endParaRPr lang="en-US" sz="1000" dirty="0"/>
          </a:p>
        </p:txBody>
      </p:sp>
    </p:spTree>
    <p:extLst>
      <p:ext uri="{BB962C8B-B14F-4D97-AF65-F5344CB8AC3E}">
        <p14:creationId xmlns:p14="http://schemas.microsoft.com/office/powerpoint/2010/main" val="3669645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to Pursue Task-Shifting in the United States</a:t>
            </a:r>
            <a:endParaRPr lang="en-US" dirty="0"/>
          </a:p>
        </p:txBody>
      </p:sp>
      <p:sp>
        <p:nvSpPr>
          <p:cNvPr id="3" name="Content Placeholder 2"/>
          <p:cNvSpPr>
            <a:spLocks noGrp="1"/>
          </p:cNvSpPr>
          <p:nvPr>
            <p:ph idx="1"/>
          </p:nvPr>
        </p:nvSpPr>
        <p:spPr/>
        <p:txBody>
          <a:bodyPr/>
          <a:lstStyle/>
          <a:p>
            <a:r>
              <a:rPr lang="en-US" dirty="0" smtClean="0"/>
              <a:t>Health care costs increase faster than inflation.</a:t>
            </a:r>
          </a:p>
          <a:p>
            <a:r>
              <a:rPr lang="en-US" dirty="0" smtClean="0"/>
              <a:t>The evolving health care system promotes population health.</a:t>
            </a:r>
          </a:p>
          <a:p>
            <a:r>
              <a:rPr lang="en-US" dirty="0" smtClean="0"/>
              <a:t>Increased number of primary care providers, including advanced practice nurses and physician assistants, who will care for people living with HIV</a:t>
            </a:r>
          </a:p>
          <a:p>
            <a:r>
              <a:rPr lang="en-US" dirty="0" smtClean="0"/>
              <a:t>Simplified antiretroviral therapy (ART) regimens</a:t>
            </a:r>
          </a:p>
        </p:txBody>
      </p:sp>
    </p:spTree>
    <p:extLst>
      <p:ext uri="{BB962C8B-B14F-4D97-AF65-F5344CB8AC3E}">
        <p14:creationId xmlns:p14="http://schemas.microsoft.com/office/powerpoint/2010/main" val="3643231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Resources for Health (HRH)</a:t>
            </a:r>
            <a:br>
              <a:rPr lang="en-US" dirty="0"/>
            </a:br>
            <a:r>
              <a:rPr lang="en-US" dirty="0"/>
              <a:t>in Low and Middle Income Countries (LMIC</a:t>
            </a:r>
            <a:r>
              <a:rPr lang="en-US" dirty="0" smtClean="0"/>
              <a:t>)</a:t>
            </a:r>
            <a:endParaRPr lang="en-US" dirty="0"/>
          </a:p>
        </p:txBody>
      </p:sp>
      <p:sp>
        <p:nvSpPr>
          <p:cNvPr id="3" name="Text Placeholder 2"/>
          <p:cNvSpPr>
            <a:spLocks noGrp="1"/>
          </p:cNvSpPr>
          <p:nvPr>
            <p:ph type="body" idx="1"/>
          </p:nvPr>
        </p:nvSpPr>
        <p:spPr/>
        <p:txBody>
          <a:bodyPr/>
          <a:lstStyle/>
          <a:p>
            <a:r>
              <a:rPr lang="en-US" dirty="0"/>
              <a:t>The Need for Task </a:t>
            </a:r>
            <a:r>
              <a:rPr lang="en-US" dirty="0" smtClean="0"/>
              <a:t>Sharing</a:t>
            </a:r>
            <a:endParaRPr lang="en-US" dirty="0"/>
          </a:p>
        </p:txBody>
      </p:sp>
    </p:spTree>
    <p:extLst>
      <p:ext uri="{BB962C8B-B14F-4D97-AF65-F5344CB8AC3E}">
        <p14:creationId xmlns:p14="http://schemas.microsoft.com/office/powerpoint/2010/main" val="3341812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6"/>
            <a:ext cx="6838950" cy="1325563"/>
          </a:xfrm>
        </p:spPr>
        <p:txBody>
          <a:bodyPr/>
          <a:lstStyle/>
          <a:p>
            <a:r>
              <a:rPr lang="en-US" dirty="0" smtClean="0"/>
              <a:t>President’s Emergency Plan for AIDS Relief (PEPFAR)</a:t>
            </a:r>
            <a:endParaRPr lang="en-US" dirty="0"/>
          </a:p>
        </p:txBody>
      </p:sp>
      <p:pic>
        <p:nvPicPr>
          <p:cNvPr id="9" name="Picture 8" descr="&quot; &quot;"/>
          <p:cNvPicPr/>
          <p:nvPr/>
        </p:nvPicPr>
        <p:blipFill>
          <a:blip r:embed="rId3" cstate="print"/>
          <a:srcRect/>
          <a:stretch>
            <a:fillRect/>
          </a:stretch>
        </p:blipFill>
        <p:spPr bwMode="auto">
          <a:xfrm>
            <a:off x="7620000" y="304800"/>
            <a:ext cx="1143000" cy="1143000"/>
          </a:xfrm>
          <a:prstGeom prst="rect">
            <a:avLst/>
          </a:prstGeom>
          <a:noFill/>
          <a:ln w="9525">
            <a:noFill/>
            <a:miter lim="800000"/>
            <a:headEnd/>
            <a:tailEnd/>
          </a:ln>
        </p:spPr>
      </p:pic>
      <p:sp>
        <p:nvSpPr>
          <p:cNvPr id="2" name="TextBox 1"/>
          <p:cNvSpPr txBox="1"/>
          <p:nvPr/>
        </p:nvSpPr>
        <p:spPr>
          <a:xfrm>
            <a:off x="152400" y="2743199"/>
            <a:ext cx="2773630" cy="2246769"/>
          </a:xfrm>
          <a:prstGeom prst="rect">
            <a:avLst/>
          </a:prstGeom>
          <a:noFill/>
        </p:spPr>
        <p:txBody>
          <a:bodyPr wrap="square" rtlCol="0">
            <a:spAutoFit/>
          </a:bodyPr>
          <a:lstStyle/>
          <a:p>
            <a:r>
              <a:rPr lang="en-US" sz="2800" b="1" dirty="0" smtClean="0">
                <a:solidFill>
                  <a:srgbClr val="057590"/>
                </a:solidFill>
              </a:rPr>
              <a:t>Established: </a:t>
            </a:r>
          </a:p>
          <a:p>
            <a:r>
              <a:rPr lang="en-US" sz="2800" b="1" dirty="0" smtClean="0">
                <a:solidFill>
                  <a:srgbClr val="057590"/>
                </a:solidFill>
              </a:rPr>
              <a:t>2003</a:t>
            </a:r>
          </a:p>
          <a:p>
            <a:endParaRPr lang="en-US" sz="2800" b="1" dirty="0" smtClean="0">
              <a:solidFill>
                <a:srgbClr val="057590"/>
              </a:solidFill>
            </a:endParaRPr>
          </a:p>
          <a:p>
            <a:r>
              <a:rPr lang="en-US" sz="2800" b="1" dirty="0" smtClean="0">
                <a:solidFill>
                  <a:srgbClr val="057590"/>
                </a:solidFill>
              </a:rPr>
              <a:t>Reauthorized</a:t>
            </a:r>
            <a:r>
              <a:rPr lang="en-US" sz="2800" b="1" dirty="0">
                <a:solidFill>
                  <a:srgbClr val="057590"/>
                </a:solidFill>
              </a:rPr>
              <a:t>:</a:t>
            </a:r>
          </a:p>
          <a:p>
            <a:r>
              <a:rPr lang="en-US" sz="2800" b="1" dirty="0" smtClean="0">
                <a:solidFill>
                  <a:srgbClr val="057590"/>
                </a:solidFill>
              </a:rPr>
              <a:t>2008</a:t>
            </a:r>
            <a:endParaRPr lang="en-US" sz="2800" b="1" dirty="0">
              <a:solidFill>
                <a:srgbClr val="057590"/>
              </a:solidFill>
            </a:endParaRPr>
          </a:p>
        </p:txBody>
      </p:sp>
      <p:sp>
        <p:nvSpPr>
          <p:cNvPr id="6" name="TextBox 5"/>
          <p:cNvSpPr txBox="1"/>
          <p:nvPr/>
        </p:nvSpPr>
        <p:spPr>
          <a:xfrm>
            <a:off x="6569385" y="2573921"/>
            <a:ext cx="2381009" cy="2246769"/>
          </a:xfrm>
          <a:prstGeom prst="rect">
            <a:avLst/>
          </a:prstGeom>
          <a:noFill/>
        </p:spPr>
        <p:txBody>
          <a:bodyPr wrap="square" rtlCol="0">
            <a:spAutoFit/>
          </a:bodyPr>
          <a:lstStyle/>
          <a:p>
            <a:r>
              <a:rPr lang="en-US" sz="2800" b="1" dirty="0" smtClean="0">
                <a:solidFill>
                  <a:srgbClr val="057590"/>
                </a:solidFill>
              </a:rPr>
              <a:t>Cumulative:</a:t>
            </a:r>
          </a:p>
          <a:p>
            <a:r>
              <a:rPr lang="en-US" sz="2800" b="1" dirty="0" smtClean="0">
                <a:solidFill>
                  <a:srgbClr val="057590"/>
                </a:solidFill>
              </a:rPr>
              <a:t>$</a:t>
            </a:r>
            <a:r>
              <a:rPr lang="en-US" sz="2800" b="1" dirty="0">
                <a:solidFill>
                  <a:srgbClr val="057590"/>
                </a:solidFill>
              </a:rPr>
              <a:t>5</a:t>
            </a:r>
            <a:r>
              <a:rPr lang="en-US" sz="2800" b="1" dirty="0" smtClean="0">
                <a:solidFill>
                  <a:srgbClr val="057590"/>
                </a:solidFill>
              </a:rPr>
              <a:t>2 Billion</a:t>
            </a:r>
          </a:p>
          <a:p>
            <a:endParaRPr lang="en-US" sz="2800" b="1" dirty="0" smtClean="0">
              <a:solidFill>
                <a:srgbClr val="057590"/>
              </a:solidFill>
            </a:endParaRPr>
          </a:p>
          <a:p>
            <a:r>
              <a:rPr lang="en-US" sz="2800" b="1" dirty="0" smtClean="0">
                <a:solidFill>
                  <a:srgbClr val="057590"/>
                </a:solidFill>
              </a:rPr>
              <a:t>Annual:</a:t>
            </a:r>
          </a:p>
          <a:p>
            <a:r>
              <a:rPr lang="en-US" sz="2800" b="1" dirty="0" smtClean="0">
                <a:solidFill>
                  <a:srgbClr val="057590"/>
                </a:solidFill>
              </a:rPr>
              <a:t>$5.2 Billion</a:t>
            </a:r>
            <a:endParaRPr lang="en-US" sz="2800" b="1" dirty="0">
              <a:solidFill>
                <a:srgbClr val="057590"/>
              </a:solidFill>
            </a:endParaRPr>
          </a:p>
        </p:txBody>
      </p:sp>
      <p:pic>
        <p:nvPicPr>
          <p:cNvPr id="2050" name="Picture 2" descr="In 2003, the U.S. Government launched the U.S. President's Emergency Plan for AIDS Relief (PEPFAR)  &#10;Recognizing the successes of the program, in 2008 Congress reauthorized PEPFAR for an additional five years (2009-2013)&#10;To date, the U.S. Government, through PEPFAR, has committed approximately $32 billion to bilateral HIV/AIDS and TB programs, as well as contributions to the Global Fund to Fight AIDS, Tuberculosis, and Malaria through fiscal year 2010&#1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628485"/>
            <a:ext cx="3657600"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87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President’s Emergency Plan for AIDS Relief (PEPFAR)</a:t>
            </a:r>
          </a:p>
        </p:txBody>
      </p:sp>
      <p:sp>
        <p:nvSpPr>
          <p:cNvPr id="3" name="Content Placeholder 2"/>
          <p:cNvSpPr>
            <a:spLocks noGrp="1"/>
          </p:cNvSpPr>
          <p:nvPr>
            <p:ph idx="1"/>
          </p:nvPr>
        </p:nvSpPr>
        <p:spPr/>
        <p:txBody>
          <a:bodyPr>
            <a:normAutofit fontScale="92500"/>
          </a:bodyPr>
          <a:lstStyle/>
          <a:p>
            <a:r>
              <a:rPr lang="en-US" sz="3200" dirty="0"/>
              <a:t>PEPFAR </a:t>
            </a:r>
            <a:r>
              <a:rPr lang="en-US" sz="3200" b="0" dirty="0"/>
              <a:t>evolution since 2003</a:t>
            </a:r>
          </a:p>
          <a:p>
            <a:pPr lvl="1"/>
            <a:r>
              <a:rPr lang="en-US" sz="3000" dirty="0"/>
              <a:t>Emergency response to save lives</a:t>
            </a:r>
          </a:p>
          <a:p>
            <a:pPr lvl="1"/>
            <a:r>
              <a:rPr lang="en-US" sz="3000" dirty="0"/>
              <a:t>HSS and sustainability</a:t>
            </a:r>
          </a:p>
          <a:p>
            <a:pPr lvl="1"/>
            <a:r>
              <a:rPr lang="en-US" sz="3000" dirty="0"/>
              <a:t>Focus in impact  (90-90-90)</a:t>
            </a:r>
          </a:p>
          <a:p>
            <a:r>
              <a:rPr lang="en-US" sz="3200" dirty="0"/>
              <a:t>Access to and use of quality data</a:t>
            </a:r>
          </a:p>
          <a:p>
            <a:r>
              <a:rPr lang="en-US" sz="3200" dirty="0"/>
              <a:t>Public health </a:t>
            </a:r>
            <a:r>
              <a:rPr lang="en-US" sz="3200" dirty="0" smtClean="0"/>
              <a:t>approach</a:t>
            </a:r>
            <a:endParaRPr lang="en-US" sz="3200" dirty="0"/>
          </a:p>
          <a:p>
            <a:r>
              <a:rPr lang="en-US" sz="3200" dirty="0"/>
              <a:t>New service delivery models for chronic </a:t>
            </a:r>
            <a:r>
              <a:rPr lang="en-US" sz="3200" dirty="0" smtClean="0"/>
              <a:t>care</a:t>
            </a:r>
            <a:endParaRPr lang="en-US" dirty="0"/>
          </a:p>
        </p:txBody>
      </p:sp>
    </p:spTree>
    <p:extLst>
      <p:ext uri="{BB962C8B-B14F-4D97-AF65-F5344CB8AC3E}">
        <p14:creationId xmlns:p14="http://schemas.microsoft.com/office/powerpoint/2010/main" val="1348594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President’s Emergency Plan for AIDS Relief (PEPFAR)</a:t>
            </a:r>
          </a:p>
        </p:txBody>
      </p:sp>
      <p:sp>
        <p:nvSpPr>
          <p:cNvPr id="3" name="Content Placeholder 2"/>
          <p:cNvSpPr>
            <a:spLocks noGrp="1"/>
          </p:cNvSpPr>
          <p:nvPr>
            <p:ph idx="1"/>
          </p:nvPr>
        </p:nvSpPr>
        <p:spPr/>
        <p:txBody>
          <a:bodyPr>
            <a:normAutofit fontScale="92500" lnSpcReduction="20000"/>
          </a:bodyPr>
          <a:lstStyle/>
          <a:p>
            <a:r>
              <a:rPr lang="en-US" sz="3200" dirty="0"/>
              <a:t>HRSA/HAB Global HIV/AIDS Program focus</a:t>
            </a:r>
          </a:p>
          <a:p>
            <a:pPr lvl="1"/>
            <a:r>
              <a:rPr lang="en-US" sz="3000" dirty="0"/>
              <a:t>Human resources for health</a:t>
            </a:r>
          </a:p>
          <a:p>
            <a:pPr lvl="1"/>
            <a:r>
              <a:rPr lang="en-US" sz="3000" dirty="0"/>
              <a:t>Other health systems strengthening</a:t>
            </a:r>
          </a:p>
          <a:p>
            <a:pPr lvl="1"/>
            <a:r>
              <a:rPr lang="en-US" sz="3000" dirty="0"/>
              <a:t>Quality improvement</a:t>
            </a:r>
          </a:p>
          <a:p>
            <a:r>
              <a:rPr lang="en-US" sz="3200" dirty="0"/>
              <a:t>Challenges</a:t>
            </a:r>
          </a:p>
          <a:p>
            <a:pPr lvl="1"/>
            <a:r>
              <a:rPr lang="en-US" sz="3000" dirty="0"/>
              <a:t>Scaling up best practices</a:t>
            </a:r>
          </a:p>
          <a:p>
            <a:pPr lvl="1"/>
            <a:r>
              <a:rPr lang="en-US" sz="3000" dirty="0"/>
              <a:t>Sustainability</a:t>
            </a:r>
          </a:p>
          <a:p>
            <a:pPr lvl="1"/>
            <a:r>
              <a:rPr lang="en-US" sz="3000" dirty="0"/>
              <a:t>Changes in priorities over time</a:t>
            </a:r>
            <a:endParaRPr lang="en-US" sz="3200" dirty="0"/>
          </a:p>
          <a:p>
            <a:pPr lvl="1"/>
            <a:r>
              <a:rPr lang="en-US" sz="3200" dirty="0"/>
              <a:t>No HRSA staff presence in </a:t>
            </a:r>
            <a:r>
              <a:rPr lang="en-US" sz="3200" dirty="0" smtClean="0"/>
              <a:t>country</a:t>
            </a:r>
            <a:endParaRPr lang="en-US" sz="3200" dirty="0"/>
          </a:p>
        </p:txBody>
      </p:sp>
    </p:spTree>
    <p:extLst>
      <p:ext uri="{BB962C8B-B14F-4D97-AF65-F5344CB8AC3E}">
        <p14:creationId xmlns:p14="http://schemas.microsoft.com/office/powerpoint/2010/main" val="238700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The Need for Task Sharing</a:t>
            </a:r>
            <a:endParaRPr lang="en-US" sz="4000" dirty="0"/>
          </a:p>
        </p:txBody>
      </p:sp>
      <p:sp>
        <p:nvSpPr>
          <p:cNvPr id="6" name="Content Placeholder 5"/>
          <p:cNvSpPr>
            <a:spLocks noGrp="1"/>
          </p:cNvSpPr>
          <p:nvPr>
            <p:ph idx="1"/>
          </p:nvPr>
        </p:nvSpPr>
        <p:spPr>
          <a:xfrm>
            <a:off x="628650" y="2362200"/>
            <a:ext cx="6229350" cy="3657600"/>
          </a:xfrm>
        </p:spPr>
        <p:txBody>
          <a:bodyPr/>
          <a:lstStyle/>
          <a:p>
            <a:pPr lvl="0"/>
            <a:r>
              <a:rPr lang="en-US" dirty="0" smtClean="0"/>
              <a:t>In most LMIC major HRH challenges:</a:t>
            </a:r>
          </a:p>
          <a:p>
            <a:pPr lvl="1"/>
            <a:r>
              <a:rPr lang="en-US" dirty="0" smtClean="0"/>
              <a:t>Limited number and mix of health cadre</a:t>
            </a:r>
          </a:p>
          <a:p>
            <a:pPr lvl="1"/>
            <a:r>
              <a:rPr lang="en-US" dirty="0" smtClean="0"/>
              <a:t>Limited competency of health cadre</a:t>
            </a:r>
          </a:p>
          <a:p>
            <a:pPr lvl="1"/>
            <a:r>
              <a:rPr lang="en-US" dirty="0" smtClean="0"/>
              <a:t>Poor remuneration and motivation</a:t>
            </a:r>
          </a:p>
          <a:p>
            <a:pPr lvl="1"/>
            <a:r>
              <a:rPr lang="en-US" dirty="0" smtClean="0"/>
              <a:t>Weak continuous professional development</a:t>
            </a:r>
          </a:p>
          <a:p>
            <a:pPr lvl="1"/>
            <a:r>
              <a:rPr lang="en-US" dirty="0" smtClean="0"/>
              <a:t>Poor distribution of health cadre (urban vs rural)</a:t>
            </a:r>
          </a:p>
          <a:p>
            <a:pPr lvl="1"/>
            <a:r>
              <a:rPr lang="en-US" dirty="0" smtClean="0"/>
              <a:t>No use of chronic care model</a:t>
            </a:r>
          </a:p>
          <a:p>
            <a:pPr lvl="1"/>
            <a:r>
              <a:rPr lang="en-US" dirty="0" smtClean="0"/>
              <a:t>No use of care team</a:t>
            </a:r>
          </a:p>
          <a:p>
            <a:pPr lvl="1"/>
            <a:r>
              <a:rPr lang="en-US" dirty="0" smtClean="0"/>
              <a:t>Most of rural health facilities just staffed with RNs</a:t>
            </a:r>
            <a:endParaRPr lang="en-US" dirty="0"/>
          </a:p>
        </p:txBody>
      </p:sp>
    </p:spTree>
    <p:extLst>
      <p:ext uri="{BB962C8B-B14F-4D97-AF65-F5344CB8AC3E}">
        <p14:creationId xmlns:p14="http://schemas.microsoft.com/office/powerpoint/2010/main" val="3768609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The Need for Task Sharing</a:t>
            </a:r>
          </a:p>
        </p:txBody>
      </p:sp>
      <p:sp>
        <p:nvSpPr>
          <p:cNvPr id="6" name="Content Placeholder 5"/>
          <p:cNvSpPr>
            <a:spLocks noGrp="1"/>
          </p:cNvSpPr>
          <p:nvPr>
            <p:ph idx="1"/>
          </p:nvPr>
        </p:nvSpPr>
        <p:spPr>
          <a:xfrm>
            <a:off x="628650" y="2133600"/>
            <a:ext cx="7829550" cy="3657600"/>
          </a:xfrm>
        </p:spPr>
        <p:txBody>
          <a:bodyPr>
            <a:normAutofit/>
          </a:bodyPr>
          <a:lstStyle/>
          <a:p>
            <a:pPr lvl="0"/>
            <a:r>
              <a:rPr lang="en-US" dirty="0" smtClean="0"/>
              <a:t>The rapid scale-up of treatment services to most PLHIV (Test and Start and 90-90-90) may put a major stress on HRH and the overall Health </a:t>
            </a:r>
            <a:r>
              <a:rPr lang="en-US" dirty="0"/>
              <a:t>System in many </a:t>
            </a:r>
            <a:r>
              <a:rPr lang="en-US" dirty="0" smtClean="0"/>
              <a:t>LMIC.</a:t>
            </a:r>
          </a:p>
          <a:p>
            <a:pPr lvl="0"/>
            <a:endParaRPr lang="en-US" dirty="0" smtClean="0"/>
          </a:p>
          <a:p>
            <a:pPr lvl="0"/>
            <a:r>
              <a:rPr lang="en-US" dirty="0" smtClean="0"/>
              <a:t>Possible mitigating factors:</a:t>
            </a:r>
          </a:p>
          <a:p>
            <a:pPr lvl="1"/>
            <a:r>
              <a:rPr lang="en-US" dirty="0" smtClean="0"/>
              <a:t>New service delivery models for stable patients with many services delivered at the community level</a:t>
            </a:r>
          </a:p>
          <a:p>
            <a:pPr lvl="1"/>
            <a:r>
              <a:rPr lang="en-US" dirty="0" smtClean="0"/>
              <a:t>Task sharing for ART initiation of monitoring from MDs and Clinical Officers (mid-levels) to RNs</a:t>
            </a:r>
          </a:p>
          <a:p>
            <a:pPr lvl="1"/>
            <a:r>
              <a:rPr lang="en-US" dirty="0" smtClean="0"/>
              <a:t>Task sharing from RNs to Community Health Workers</a:t>
            </a:r>
            <a:endParaRPr lang="en-US" dirty="0"/>
          </a:p>
        </p:txBody>
      </p:sp>
    </p:spTree>
    <p:extLst>
      <p:ext uri="{BB962C8B-B14F-4D97-AF65-F5344CB8AC3E}">
        <p14:creationId xmlns:p14="http://schemas.microsoft.com/office/powerpoint/2010/main" val="2111108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Future Challenges</a:t>
            </a:r>
            <a:endParaRPr lang="en-US" sz="4000" dirty="0"/>
          </a:p>
        </p:txBody>
      </p:sp>
      <p:sp>
        <p:nvSpPr>
          <p:cNvPr id="6" name="Content Placeholder 5"/>
          <p:cNvSpPr>
            <a:spLocks noGrp="1"/>
          </p:cNvSpPr>
          <p:nvPr>
            <p:ph idx="1"/>
          </p:nvPr>
        </p:nvSpPr>
        <p:spPr>
          <a:xfrm>
            <a:off x="628650" y="2057400"/>
            <a:ext cx="7886700" cy="4038600"/>
          </a:xfrm>
        </p:spPr>
        <p:txBody>
          <a:bodyPr>
            <a:normAutofit lnSpcReduction="10000"/>
          </a:bodyPr>
          <a:lstStyle/>
          <a:p>
            <a:pPr lvl="0"/>
            <a:r>
              <a:rPr lang="en-US" dirty="0" smtClean="0"/>
              <a:t>The success of the rapid expansion of quality HIV services through PEPFAR, Global Fund to Fight AIDS, Tuberculosis and Malaria, and other donors was the focus on a public health approach for service delivery.</a:t>
            </a:r>
          </a:p>
          <a:p>
            <a:pPr lvl="0"/>
            <a:endParaRPr lang="en-US" dirty="0" smtClean="0"/>
          </a:p>
          <a:p>
            <a:pPr lvl="0"/>
            <a:r>
              <a:rPr lang="en-US" dirty="0" smtClean="0"/>
              <a:t>Over the years the delivery of HIV services in LMIC has progressively shifted to a more individualized treatment approach.</a:t>
            </a:r>
          </a:p>
          <a:p>
            <a:pPr lvl="0"/>
            <a:endParaRPr lang="en-US" dirty="0" smtClean="0"/>
          </a:p>
          <a:p>
            <a:pPr lvl="0"/>
            <a:r>
              <a:rPr lang="en-US" dirty="0" smtClean="0"/>
              <a:t>It is unclear how the existing health system will be able to deliver quality services following a more complex approach for HIV service delivery.</a:t>
            </a:r>
            <a:endParaRPr lang="en-US" dirty="0"/>
          </a:p>
        </p:txBody>
      </p:sp>
    </p:spTree>
    <p:extLst>
      <p:ext uri="{BB962C8B-B14F-4D97-AF65-F5344CB8AC3E}">
        <p14:creationId xmlns:p14="http://schemas.microsoft.com/office/powerpoint/2010/main" val="2385074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HRSA Program Award Recipient Presentations</a:t>
            </a:r>
            <a:endParaRPr lang="en-US" dirty="0"/>
          </a:p>
        </p:txBody>
      </p:sp>
      <p:sp>
        <p:nvSpPr>
          <p:cNvPr id="3" name="Text Placeholder 2"/>
          <p:cNvSpPr>
            <a:spLocks noGrp="1"/>
          </p:cNvSpPr>
          <p:nvPr>
            <p:ph type="body" idx="1"/>
          </p:nvPr>
        </p:nvSpPr>
        <p:spPr>
          <a:xfrm flipH="1">
            <a:off x="8648699" y="6096000"/>
            <a:ext cx="45719" cy="52387"/>
          </a:xfrm>
        </p:spPr>
        <p:txBody>
          <a:bodyPr>
            <a:normAutofit fontScale="25000" lnSpcReduction="20000"/>
          </a:bodyPr>
          <a:lstStyle/>
          <a:p>
            <a:endParaRPr lang="en-US" dirty="0"/>
          </a:p>
        </p:txBody>
      </p:sp>
    </p:spTree>
    <p:extLst>
      <p:ext uri="{BB962C8B-B14F-4D97-AF65-F5344CB8AC3E}">
        <p14:creationId xmlns:p14="http://schemas.microsoft.com/office/powerpoint/2010/main" val="2451028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r>
              <a:rPr lang="en-US" dirty="0" smtClean="0"/>
              <a:t>Rupali Doshi and Philippe Chiliade have no financial interests to disclose.</a:t>
            </a:r>
          </a:p>
          <a:p>
            <a:endParaRPr lang="en-US" dirty="0"/>
          </a:p>
          <a:p>
            <a:r>
              <a:rPr lang="en-US" dirty="0"/>
              <a:t>This continuing education activity is managed and accredited by Professional Education Services Group (PESG) in cooperation with HRSA and LRG.  PESG, HRSA, LRG and all accrediting organizations do not support or endorse any product or service mentioned in this activity.</a:t>
            </a:r>
          </a:p>
          <a:p>
            <a:endParaRPr lang="en-US" dirty="0"/>
          </a:p>
          <a:p>
            <a:r>
              <a:rPr lang="en-US" dirty="0"/>
              <a:t>PESG, HRSA and LRG staff has no financial interest to disclose</a:t>
            </a:r>
            <a:r>
              <a:rPr lang="en-US" dirty="0" smtClean="0"/>
              <a:t>.</a:t>
            </a:r>
            <a:endParaRPr lang="en-US" dirty="0"/>
          </a:p>
        </p:txBody>
      </p:sp>
    </p:spTree>
    <p:extLst>
      <p:ext uri="{BB962C8B-B14F-4D97-AF65-F5344CB8AC3E}">
        <p14:creationId xmlns:p14="http://schemas.microsoft.com/office/powerpoint/2010/main" val="285081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AIDS Education and Training Centers National Coordinating Resource Center</a:t>
            </a:r>
            <a:endParaRPr lang="en-US" dirty="0"/>
          </a:p>
        </p:txBody>
      </p:sp>
      <p:sp>
        <p:nvSpPr>
          <p:cNvPr id="3" name="Text Placeholder 2"/>
          <p:cNvSpPr>
            <a:spLocks noGrp="1"/>
          </p:cNvSpPr>
          <p:nvPr>
            <p:ph type="body" idx="1"/>
          </p:nvPr>
        </p:nvSpPr>
        <p:spPr/>
        <p:txBody>
          <a:bodyPr/>
          <a:lstStyle/>
          <a:p>
            <a:r>
              <a:rPr lang="en-US" dirty="0" smtClean="0"/>
              <a:t>Elizabeth </a:t>
            </a:r>
            <a:r>
              <a:rPr lang="en-US" dirty="0" err="1" smtClean="0"/>
              <a:t>Rolon</a:t>
            </a:r>
            <a:r>
              <a:rPr lang="en-US" dirty="0" smtClean="0"/>
              <a:t>, MPH, CHES</a:t>
            </a:r>
            <a:endParaRPr lang="en-US" dirty="0"/>
          </a:p>
        </p:txBody>
      </p:sp>
    </p:spTree>
    <p:extLst>
      <p:ext uri="{BB962C8B-B14F-4D97-AF65-F5344CB8AC3E}">
        <p14:creationId xmlns:p14="http://schemas.microsoft.com/office/powerpoint/2010/main" val="4150670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Projects of National Significance Workforce Initiative</a:t>
            </a:r>
            <a:endParaRPr lang="en-US" dirty="0"/>
          </a:p>
        </p:txBody>
      </p:sp>
      <p:sp>
        <p:nvSpPr>
          <p:cNvPr id="3" name="Text Placeholder 2"/>
          <p:cNvSpPr>
            <a:spLocks noGrp="1"/>
          </p:cNvSpPr>
          <p:nvPr>
            <p:ph type="body" idx="1"/>
          </p:nvPr>
        </p:nvSpPr>
        <p:spPr/>
        <p:txBody>
          <a:bodyPr/>
          <a:lstStyle/>
          <a:p>
            <a:r>
              <a:rPr lang="en-US" dirty="0" smtClean="0"/>
              <a:t>Wayne Steward, PhD</a:t>
            </a:r>
          </a:p>
          <a:p>
            <a:r>
              <a:rPr lang="en-US" dirty="0" smtClean="0"/>
              <a:t>Steve </a:t>
            </a:r>
            <a:r>
              <a:rPr lang="en-US" dirty="0" err="1" smtClean="0"/>
              <a:t>Bromer</a:t>
            </a:r>
            <a:r>
              <a:rPr lang="en-US" dirty="0" smtClean="0"/>
              <a:t>, MD</a:t>
            </a:r>
            <a:endParaRPr lang="en-US" dirty="0"/>
          </a:p>
        </p:txBody>
      </p:sp>
    </p:spTree>
    <p:extLst>
      <p:ext uri="{BB962C8B-B14F-4D97-AF65-F5344CB8AC3E}">
        <p14:creationId xmlns:p14="http://schemas.microsoft.com/office/powerpoint/2010/main" val="1250606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784" y="1541721"/>
            <a:ext cx="6855342" cy="2885252"/>
          </a:xfrm>
        </p:spPr>
        <p:txBody>
          <a:bodyPr/>
          <a:lstStyle/>
          <a:p>
            <a:r>
              <a:rPr lang="en-US" sz="3200" i="1" dirty="0"/>
              <a:t>The SPNS System-level Workforce Capacity Building  for Integrating HIV Primary Care in Community Health Care Settings Initiative</a:t>
            </a:r>
            <a:r>
              <a:rPr lang="en-US" sz="3000" dirty="0" smtClean="0"/>
              <a:t/>
            </a:r>
            <a:br>
              <a:rPr lang="en-US" sz="3000" dirty="0" smtClean="0"/>
            </a:br>
            <a:r>
              <a:rPr lang="en-US" sz="3000" dirty="0" smtClean="0"/>
              <a:t/>
            </a:r>
            <a:br>
              <a:rPr lang="en-US" sz="3000" dirty="0" smtClean="0"/>
            </a:br>
            <a:r>
              <a:rPr lang="en-US" sz="2400" i="1" dirty="0" smtClean="0"/>
              <a:t>Steven </a:t>
            </a:r>
            <a:r>
              <a:rPr lang="en-US" sz="2400" i="1" dirty="0" err="1" smtClean="0"/>
              <a:t>Bromer</a:t>
            </a:r>
            <a:r>
              <a:rPr lang="en-US" sz="2400" i="1" dirty="0" smtClean="0"/>
              <a:t>, Wayne T. Steward</a:t>
            </a:r>
            <a:br>
              <a:rPr lang="en-US" sz="2400" i="1" dirty="0" smtClean="0"/>
            </a:br>
            <a:r>
              <a:rPr lang="en-US" sz="2400" i="1" dirty="0" smtClean="0"/>
              <a:t>University of California, San Francisco</a:t>
            </a:r>
            <a:endParaRPr lang="en-US" sz="2400" i="1" dirty="0"/>
          </a:p>
        </p:txBody>
      </p:sp>
    </p:spTree>
    <p:extLst>
      <p:ext uri="{BB962C8B-B14F-4D97-AF65-F5344CB8AC3E}">
        <p14:creationId xmlns:p14="http://schemas.microsoft.com/office/powerpoint/2010/main" val="279522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106" y="283371"/>
            <a:ext cx="8412713" cy="880412"/>
          </a:xfrm>
        </p:spPr>
        <p:txBody>
          <a:bodyPr>
            <a:normAutofit fontScale="90000"/>
          </a:bodyPr>
          <a:lstStyle/>
          <a:p>
            <a:r>
              <a:rPr lang="en-US" dirty="0" smtClean="0"/>
              <a:t>Acknowledgement/Disclosure</a:t>
            </a:r>
            <a:endParaRPr lang="en-US" dirty="0"/>
          </a:p>
        </p:txBody>
      </p:sp>
      <p:sp>
        <p:nvSpPr>
          <p:cNvPr id="3" name="Text Placeholder 2"/>
          <p:cNvSpPr>
            <a:spLocks noGrp="1"/>
          </p:cNvSpPr>
          <p:nvPr>
            <p:ph type="body" idx="1"/>
          </p:nvPr>
        </p:nvSpPr>
        <p:spPr>
          <a:xfrm>
            <a:off x="712380" y="1435898"/>
            <a:ext cx="7825563" cy="4244469"/>
          </a:xfrm>
        </p:spPr>
        <p:txBody>
          <a:bodyPr>
            <a:noAutofit/>
          </a:bodyPr>
          <a:lstStyle/>
          <a:p>
            <a:pPr>
              <a:spcBef>
                <a:spcPts val="0"/>
              </a:spcBef>
            </a:pPr>
            <a:r>
              <a:rPr lang="en-US" sz="2000" i="1" dirty="0" smtClean="0">
                <a:ea typeface="Calibri"/>
              </a:rPr>
              <a:t>This presentation is supported by a grant (Grant # U90HA27388) from the Health Resources and Services Administration (HRSA) Special Projects of National Significance (SPNS) Program. The presentation’s contents are solely the responsibility of the authors and do not necessarily represent the official view of HRSA or the SPNS Program.</a:t>
            </a:r>
            <a:endParaRPr lang="en-US" sz="2000" i="1" dirty="0">
              <a:effectLst/>
              <a:latin typeface="Times New Roman"/>
              <a:ea typeface="Calibri"/>
            </a:endParaRPr>
          </a:p>
        </p:txBody>
      </p:sp>
    </p:spTree>
    <p:extLst>
      <p:ext uri="{BB962C8B-B14F-4D97-AF65-F5344CB8AC3E}">
        <p14:creationId xmlns:p14="http://schemas.microsoft.com/office/powerpoint/2010/main" val="405038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106" y="283371"/>
            <a:ext cx="8412713" cy="880412"/>
          </a:xfrm>
        </p:spPr>
        <p:txBody>
          <a:bodyPr>
            <a:normAutofit/>
          </a:bodyPr>
          <a:lstStyle/>
          <a:p>
            <a:r>
              <a:rPr lang="en-US" dirty="0" smtClean="0"/>
              <a:t>SPNS Workforce Initiative</a:t>
            </a:r>
            <a:endParaRPr lang="en-US" dirty="0"/>
          </a:p>
        </p:txBody>
      </p:sp>
      <p:sp>
        <p:nvSpPr>
          <p:cNvPr id="3" name="Text Placeholder 2"/>
          <p:cNvSpPr>
            <a:spLocks noGrp="1"/>
          </p:cNvSpPr>
          <p:nvPr>
            <p:ph type="body" idx="1"/>
          </p:nvPr>
        </p:nvSpPr>
        <p:spPr>
          <a:xfrm>
            <a:off x="712380" y="1435898"/>
            <a:ext cx="7825563" cy="4244469"/>
          </a:xfrm>
        </p:spPr>
        <p:txBody>
          <a:bodyPr>
            <a:noAutofit/>
          </a:bodyPr>
          <a:lstStyle/>
          <a:p>
            <a:pPr>
              <a:spcBef>
                <a:spcPts val="0"/>
              </a:spcBef>
            </a:pPr>
            <a:r>
              <a:rPr lang="en-US" sz="3200" i="1" u="sng" dirty="0" smtClean="0">
                <a:ea typeface="Calibri"/>
              </a:rPr>
              <a:t>Purpose:</a:t>
            </a:r>
            <a:r>
              <a:rPr lang="en-US" sz="3200" i="1" dirty="0" smtClean="0">
                <a:ea typeface="Calibri"/>
              </a:rPr>
              <a:t> </a:t>
            </a:r>
            <a:r>
              <a:rPr lang="en-US" sz="3200" dirty="0" smtClean="0"/>
              <a:t>Develop and evaluation practice transformative models to enhance access to and optimize the delivery of HIV care</a:t>
            </a:r>
          </a:p>
          <a:p>
            <a:pPr>
              <a:spcBef>
                <a:spcPts val="0"/>
              </a:spcBef>
            </a:pPr>
            <a:endParaRPr lang="en-US" sz="3200" dirty="0" smtClean="0">
              <a:solidFill>
                <a:schemeClr val="tx1">
                  <a:lumMod val="85000"/>
                  <a:lumOff val="15000"/>
                </a:schemeClr>
              </a:solidFill>
              <a:ea typeface="Calibri"/>
            </a:endParaRPr>
          </a:p>
          <a:p>
            <a:pPr lvl="1">
              <a:spcBef>
                <a:spcPts val="0"/>
              </a:spcBef>
              <a:buFont typeface="Arial" pitchFamily="34" charset="0"/>
              <a:buChar char="•"/>
            </a:pPr>
            <a:r>
              <a:rPr lang="en-US" sz="2300" dirty="0" smtClean="0">
                <a:solidFill>
                  <a:schemeClr val="tx1">
                    <a:lumMod val="85000"/>
                    <a:lumOff val="15000"/>
                  </a:schemeClr>
                </a:solidFill>
                <a:ea typeface="Calibri"/>
              </a:rPr>
              <a:t> Initiative started: August 1, 2014</a:t>
            </a:r>
          </a:p>
          <a:p>
            <a:pPr lvl="1">
              <a:spcBef>
                <a:spcPts val="0"/>
              </a:spcBef>
              <a:buFont typeface="Arial" pitchFamily="34" charset="0"/>
              <a:buChar char="•"/>
            </a:pPr>
            <a:r>
              <a:rPr lang="en-US" sz="2300" dirty="0" smtClean="0">
                <a:solidFill>
                  <a:schemeClr val="tx1">
                    <a:lumMod val="85000"/>
                    <a:lumOff val="15000"/>
                  </a:schemeClr>
                </a:solidFill>
                <a:ea typeface="Calibri"/>
              </a:rPr>
              <a:t> Funding runs for 4 years</a:t>
            </a:r>
            <a:endParaRPr lang="en-US" sz="3200" dirty="0" smtClean="0">
              <a:effectLst/>
              <a:latin typeface="Times New Roman"/>
              <a:ea typeface="Calibri"/>
            </a:endParaRPr>
          </a:p>
        </p:txBody>
      </p:sp>
    </p:spTree>
    <p:extLst>
      <p:ext uri="{BB962C8B-B14F-4D97-AF65-F5344CB8AC3E}">
        <p14:creationId xmlns:p14="http://schemas.microsoft.com/office/powerpoint/2010/main" val="1684337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Participating Sites</a:t>
            </a:r>
            <a:endParaRPr lang="en-US" dirty="0"/>
          </a:p>
        </p:txBody>
      </p:sp>
      <p:sp>
        <p:nvSpPr>
          <p:cNvPr id="3" name="Text Placeholder 2"/>
          <p:cNvSpPr>
            <a:spLocks noGrp="1"/>
          </p:cNvSpPr>
          <p:nvPr>
            <p:ph type="body" idx="1"/>
          </p:nvPr>
        </p:nvSpPr>
        <p:spPr/>
        <p:txBody>
          <a:bodyPr>
            <a:normAutofit fontScale="92500" lnSpcReduction="20000"/>
          </a:bodyPr>
          <a:lstStyle/>
          <a:p>
            <a:pPr marL="342900" indent="-342900">
              <a:buFont typeface="Arial" charset="0"/>
              <a:buChar char="•"/>
            </a:pPr>
            <a:r>
              <a:rPr lang="en-US" dirty="0" smtClean="0"/>
              <a:t>15 demonstration projects</a:t>
            </a:r>
          </a:p>
          <a:p>
            <a:pPr marL="685800" lvl="1" indent="-342900">
              <a:buFont typeface="Arial" charset="0"/>
              <a:buChar char="•"/>
            </a:pPr>
            <a:r>
              <a:rPr lang="en-US" dirty="0" smtClean="0"/>
              <a:t>ACCESS, Chicago, Illinois</a:t>
            </a:r>
          </a:p>
          <a:p>
            <a:pPr marL="685800" lvl="1" indent="-342900">
              <a:buFont typeface="Arial" charset="0"/>
              <a:buChar char="•"/>
            </a:pPr>
            <a:r>
              <a:rPr lang="en-US" dirty="0" err="1" smtClean="0"/>
              <a:t>Brightpoint</a:t>
            </a:r>
            <a:r>
              <a:rPr lang="en-US" dirty="0" smtClean="0"/>
              <a:t> Health, New York, New York</a:t>
            </a:r>
          </a:p>
          <a:p>
            <a:pPr marL="685800" lvl="1" indent="-342900">
              <a:buFont typeface="Arial" charset="0"/>
              <a:buChar char="•"/>
            </a:pPr>
            <a:r>
              <a:rPr lang="en-US" dirty="0" smtClean="0"/>
              <a:t>Coastal Bend Wellness Foundation, Corpus Christi, Texas</a:t>
            </a:r>
          </a:p>
          <a:p>
            <a:pPr marL="685800" lvl="1" indent="-342900">
              <a:buFont typeface="Arial" charset="0"/>
              <a:buChar char="•"/>
            </a:pPr>
            <a:r>
              <a:rPr lang="en-US" dirty="0" smtClean="0"/>
              <a:t>The Ruth M. Rothstein CORE Center, Chicago, Illinois</a:t>
            </a:r>
          </a:p>
          <a:p>
            <a:pPr marL="685800" lvl="1" indent="-342900">
              <a:buFont typeface="Arial" charset="0"/>
              <a:buChar char="•"/>
            </a:pPr>
            <a:r>
              <a:rPr lang="en-US" dirty="0" smtClean="0"/>
              <a:t>Family Health Centers of San Diego, San Diego, California</a:t>
            </a:r>
          </a:p>
          <a:p>
            <a:pPr marL="685800" lvl="1" indent="-342900">
              <a:buFont typeface="Arial" charset="0"/>
              <a:buChar char="•"/>
            </a:pPr>
            <a:r>
              <a:rPr lang="en-US" dirty="0" smtClean="0"/>
              <a:t>Florida Department of Health, Osceola County, Kissimmee, Florida</a:t>
            </a:r>
          </a:p>
          <a:p>
            <a:pPr marL="685800" lvl="1" indent="-342900">
              <a:buFont typeface="Arial" charset="0"/>
              <a:buChar char="•"/>
            </a:pPr>
            <a:r>
              <a:rPr lang="en-US" dirty="0" err="1" smtClean="0"/>
              <a:t>Foundcare</a:t>
            </a:r>
            <a:r>
              <a:rPr lang="en-US" dirty="0" smtClean="0"/>
              <a:t>, Inc., West Palm Beach, Florida</a:t>
            </a:r>
          </a:p>
          <a:p>
            <a:pPr marL="685800" lvl="1" indent="-342900">
              <a:buFont typeface="Arial" charset="0"/>
              <a:buChar char="•"/>
            </a:pPr>
            <a:r>
              <a:rPr lang="en-US" dirty="0" smtClean="0"/>
              <a:t>La </a:t>
            </a:r>
            <a:r>
              <a:rPr lang="en-US" dirty="0" err="1" smtClean="0"/>
              <a:t>Clinica</a:t>
            </a:r>
            <a:r>
              <a:rPr lang="en-US" dirty="0" smtClean="0"/>
              <a:t> del Pueblo, Washington, DC</a:t>
            </a:r>
          </a:p>
          <a:p>
            <a:pPr marL="685800" lvl="1" indent="-342900">
              <a:buFont typeface="Arial" charset="0"/>
              <a:buChar char="•"/>
            </a:pPr>
            <a:r>
              <a:rPr lang="en-US" dirty="0" err="1" smtClean="0"/>
              <a:t>MetroHealth</a:t>
            </a:r>
            <a:r>
              <a:rPr lang="en-US" dirty="0" smtClean="0"/>
              <a:t> Medical Center, Cleveland, Ohio</a:t>
            </a:r>
          </a:p>
          <a:p>
            <a:pPr marL="685800" lvl="1" indent="-342900">
              <a:buFont typeface="Arial" charset="0"/>
              <a:buChar char="•"/>
            </a:pPr>
            <a:r>
              <a:rPr lang="en-US" dirty="0" smtClean="0"/>
              <a:t>NYC Health + Hospitals - Correctional Health Services, </a:t>
            </a:r>
            <a:r>
              <a:rPr lang="en-US" dirty="0" err="1" smtClean="0"/>
              <a:t>Rikers</a:t>
            </a:r>
            <a:r>
              <a:rPr lang="en-US" dirty="0" smtClean="0"/>
              <a:t> Island, New York</a:t>
            </a:r>
          </a:p>
          <a:p>
            <a:pPr marL="685800" lvl="1" indent="-342900">
              <a:buFont typeface="Arial" charset="0"/>
              <a:buChar char="•"/>
            </a:pPr>
            <a:r>
              <a:rPr lang="en-US" dirty="0" smtClean="0"/>
              <a:t>New York Presbyterian Hospital, New York , New York</a:t>
            </a:r>
          </a:p>
          <a:p>
            <a:pPr marL="685800" lvl="1" indent="-342900">
              <a:buFont typeface="Arial" charset="0"/>
              <a:buChar char="•"/>
            </a:pPr>
            <a:r>
              <a:rPr lang="en-US" dirty="0" smtClean="0"/>
              <a:t>Special Health Resources for Texas, Inc., Longview, Texas</a:t>
            </a:r>
          </a:p>
          <a:p>
            <a:pPr marL="685800" lvl="1" indent="-342900">
              <a:buFont typeface="Arial" charset="0"/>
              <a:buChar char="•"/>
            </a:pPr>
            <a:r>
              <a:rPr lang="en-US" dirty="0" smtClean="0"/>
              <a:t>San </a:t>
            </a:r>
            <a:r>
              <a:rPr lang="en-US" dirty="0" err="1" smtClean="0"/>
              <a:t>Ysidro</a:t>
            </a:r>
            <a:r>
              <a:rPr lang="en-US" dirty="0" smtClean="0"/>
              <a:t> Health Center, San Diego, California</a:t>
            </a:r>
          </a:p>
          <a:p>
            <a:pPr marL="685800" lvl="1" indent="-342900">
              <a:buFont typeface="Arial" charset="0"/>
              <a:buChar char="•"/>
            </a:pPr>
            <a:r>
              <a:rPr lang="en-US" dirty="0" smtClean="0"/>
              <a:t>University of Miami Health System/Jackson Memorial Medical Center, Miami, Florida</a:t>
            </a:r>
          </a:p>
          <a:p>
            <a:pPr marL="685800" lvl="1" indent="-342900">
              <a:buFont typeface="Arial" charset="0"/>
              <a:buChar char="•"/>
            </a:pPr>
            <a:r>
              <a:rPr lang="en-US" dirty="0" smtClean="0"/>
              <a:t>University of Pittsburgh Medical Center, Pittsburgh, Pennsylvania</a:t>
            </a:r>
          </a:p>
          <a:p>
            <a:pPr marL="685800" lvl="1" indent="-342900">
              <a:buFont typeface="Arial" charset="0"/>
              <a:buChar char="•"/>
            </a:pPr>
            <a:endParaRPr lang="en-US" dirty="0" smtClean="0"/>
          </a:p>
          <a:p>
            <a:pPr marL="342900" indent="-342900">
              <a:buFont typeface="Arial" charset="0"/>
              <a:buChar char="•"/>
            </a:pPr>
            <a:r>
              <a:rPr lang="en-US" dirty="0" smtClean="0"/>
              <a:t>1 cross-site evaluation center</a:t>
            </a:r>
          </a:p>
          <a:p>
            <a:pPr marL="685800" lvl="1" indent="-342900">
              <a:buFont typeface="Arial" charset="0"/>
              <a:buChar char="•"/>
            </a:pPr>
            <a:r>
              <a:rPr lang="en-US" dirty="0" smtClean="0"/>
              <a:t>University of California San Francisco (UCSF), San Francisco, California</a:t>
            </a:r>
            <a:endParaRPr lang="en-US" dirty="0"/>
          </a:p>
        </p:txBody>
      </p:sp>
    </p:spTree>
    <p:extLst>
      <p:ext uri="{BB962C8B-B14F-4D97-AF65-F5344CB8AC3E}">
        <p14:creationId xmlns:p14="http://schemas.microsoft.com/office/powerpoint/2010/main" val="1824753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106" y="283371"/>
            <a:ext cx="8412713" cy="880412"/>
          </a:xfrm>
        </p:spPr>
        <p:txBody>
          <a:bodyPr>
            <a:normAutofit/>
          </a:bodyPr>
          <a:lstStyle/>
          <a:p>
            <a:r>
              <a:rPr lang="en-US" sz="3800" dirty="0" smtClean="0"/>
              <a:t>Practice Transformative Models (PTMs)</a:t>
            </a:r>
            <a:endParaRPr lang="en-US" sz="3800" dirty="0"/>
          </a:p>
        </p:txBody>
      </p:sp>
      <p:sp>
        <p:nvSpPr>
          <p:cNvPr id="3" name="Text Placeholder 2"/>
          <p:cNvSpPr>
            <a:spLocks noGrp="1"/>
          </p:cNvSpPr>
          <p:nvPr>
            <p:ph type="body" idx="1"/>
          </p:nvPr>
        </p:nvSpPr>
        <p:spPr>
          <a:xfrm>
            <a:off x="712380" y="1435898"/>
            <a:ext cx="7825563" cy="4244469"/>
          </a:xfrm>
        </p:spPr>
        <p:txBody>
          <a:bodyPr>
            <a:noAutofit/>
          </a:bodyPr>
          <a:lstStyle/>
          <a:p>
            <a:pPr marL="233363" indent="-233363">
              <a:spcBef>
                <a:spcPts val="0"/>
              </a:spcBef>
              <a:buFont typeface="Arial" pitchFamily="34" charset="0"/>
              <a:buChar char="•"/>
            </a:pPr>
            <a:r>
              <a:rPr lang="en-US" sz="3200" dirty="0" smtClean="0">
                <a:ea typeface="Calibri"/>
              </a:rPr>
              <a:t>Efficiencies in structural workforce systems that optimize human resources and improve health outcomes</a:t>
            </a:r>
          </a:p>
          <a:p>
            <a:pPr marL="233363" indent="-233363">
              <a:spcBef>
                <a:spcPts val="0"/>
              </a:spcBef>
              <a:buFont typeface="Arial" pitchFamily="34" charset="0"/>
              <a:buChar char="•"/>
            </a:pPr>
            <a:endParaRPr lang="en-US" sz="3200" dirty="0">
              <a:ea typeface="Calibri"/>
            </a:endParaRPr>
          </a:p>
          <a:p>
            <a:pPr marL="233363" indent="-233363">
              <a:spcBef>
                <a:spcPts val="0"/>
              </a:spcBef>
              <a:buFont typeface="Arial" pitchFamily="34" charset="0"/>
              <a:buChar char="•"/>
            </a:pPr>
            <a:r>
              <a:rPr lang="en-US" sz="3200" dirty="0" smtClean="0">
                <a:ea typeface="Calibri"/>
              </a:rPr>
              <a:t>Task shifting is a major component of this work</a:t>
            </a:r>
            <a:endParaRPr lang="en-US" sz="3200" dirty="0" smtClean="0">
              <a:effectLst/>
              <a:latin typeface="Times New Roman"/>
              <a:ea typeface="Calibri"/>
            </a:endParaRPr>
          </a:p>
        </p:txBody>
      </p:sp>
    </p:spTree>
    <p:extLst>
      <p:ext uri="{BB962C8B-B14F-4D97-AF65-F5344CB8AC3E}">
        <p14:creationId xmlns:p14="http://schemas.microsoft.com/office/powerpoint/2010/main" val="1243826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106" y="283371"/>
            <a:ext cx="8412713" cy="880412"/>
          </a:xfrm>
        </p:spPr>
        <p:txBody>
          <a:bodyPr>
            <a:normAutofit/>
          </a:bodyPr>
          <a:lstStyle/>
          <a:p>
            <a:r>
              <a:rPr lang="en-US" dirty="0" smtClean="0"/>
              <a:t>Task Shifting</a:t>
            </a:r>
            <a:endParaRPr lang="en-US" dirty="0"/>
          </a:p>
        </p:txBody>
      </p:sp>
      <p:sp>
        <p:nvSpPr>
          <p:cNvPr id="3" name="Text Placeholder 2"/>
          <p:cNvSpPr>
            <a:spLocks noGrp="1"/>
          </p:cNvSpPr>
          <p:nvPr>
            <p:ph type="body" idx="1"/>
          </p:nvPr>
        </p:nvSpPr>
        <p:spPr>
          <a:xfrm>
            <a:off x="712380" y="1163783"/>
            <a:ext cx="7825563" cy="4244469"/>
          </a:xfrm>
        </p:spPr>
        <p:txBody>
          <a:bodyPr>
            <a:noAutofit/>
          </a:bodyPr>
          <a:lstStyle/>
          <a:p>
            <a:pPr>
              <a:spcBef>
                <a:spcPts val="0"/>
              </a:spcBef>
            </a:pPr>
            <a:r>
              <a:rPr lang="en-US" sz="2800" dirty="0" smtClean="0">
                <a:ea typeface="Calibri"/>
              </a:rPr>
              <a:t>Incorporated into practice transformations in multiple ways:</a:t>
            </a:r>
          </a:p>
          <a:p>
            <a:pPr>
              <a:spcBef>
                <a:spcPts val="0"/>
              </a:spcBef>
            </a:pPr>
            <a:endParaRPr lang="en-US" sz="2800" dirty="0" smtClean="0">
              <a:ea typeface="Calibri"/>
            </a:endParaRPr>
          </a:p>
          <a:p>
            <a:pPr marL="514350" indent="-514350">
              <a:spcBef>
                <a:spcPts val="0"/>
              </a:spcBef>
              <a:buFont typeface="+mj-lt"/>
              <a:buAutoNum type="arabicPeriod"/>
            </a:pPr>
            <a:r>
              <a:rPr lang="en-US" sz="2800" dirty="0" smtClean="0">
                <a:ea typeface="Calibri"/>
              </a:rPr>
              <a:t>Expand the workforce</a:t>
            </a:r>
          </a:p>
          <a:p>
            <a:pPr marL="857250" lvl="1" indent="-514350">
              <a:spcBef>
                <a:spcPts val="0"/>
              </a:spcBef>
              <a:buFont typeface="Arial" pitchFamily="34" charset="0"/>
              <a:buChar char="•"/>
            </a:pPr>
            <a:r>
              <a:rPr lang="en-US" sz="2000" dirty="0" smtClean="0">
                <a:solidFill>
                  <a:schemeClr val="tx1">
                    <a:lumMod val="85000"/>
                    <a:lumOff val="15000"/>
                  </a:schemeClr>
                </a:solidFill>
                <a:ea typeface="Calibri"/>
              </a:rPr>
              <a:t>Train additional providers to offer care to HIV+ patients</a:t>
            </a:r>
          </a:p>
          <a:p>
            <a:pPr marL="857250" lvl="1" indent="-514350">
              <a:spcBef>
                <a:spcPts val="0"/>
              </a:spcBef>
              <a:buFont typeface="Arial" pitchFamily="34" charset="0"/>
              <a:buChar char="•"/>
            </a:pPr>
            <a:r>
              <a:rPr lang="en-US" sz="2000" dirty="0" smtClean="0">
                <a:solidFill>
                  <a:schemeClr val="tx1">
                    <a:lumMod val="85000"/>
                    <a:lumOff val="15000"/>
                  </a:schemeClr>
                </a:solidFill>
                <a:ea typeface="Calibri"/>
              </a:rPr>
              <a:t>Enhance coordination with existing HIV specialists</a:t>
            </a:r>
          </a:p>
          <a:p>
            <a:pPr marL="857250" lvl="1" indent="-514350">
              <a:spcBef>
                <a:spcPts val="0"/>
              </a:spcBef>
            </a:pPr>
            <a:endParaRPr lang="en-US" sz="2300" dirty="0" smtClean="0">
              <a:ea typeface="Calibri"/>
            </a:endParaRPr>
          </a:p>
          <a:p>
            <a:pPr marL="514350" indent="-514350">
              <a:spcBef>
                <a:spcPts val="0"/>
              </a:spcBef>
              <a:buFont typeface="+mj-lt"/>
              <a:buAutoNum type="arabicPeriod"/>
            </a:pPr>
            <a:r>
              <a:rPr lang="en-US" sz="2800" dirty="0" smtClean="0">
                <a:ea typeface="Calibri"/>
              </a:rPr>
              <a:t>“Share the care” </a:t>
            </a:r>
          </a:p>
          <a:p>
            <a:pPr marL="857250" lvl="1" indent="-514350">
              <a:spcBef>
                <a:spcPts val="0"/>
              </a:spcBef>
              <a:buFont typeface="Arial" charset="0"/>
              <a:buChar char="•"/>
            </a:pPr>
            <a:r>
              <a:rPr lang="en-US" sz="2000" dirty="0" smtClean="0">
                <a:solidFill>
                  <a:schemeClr val="tx1">
                    <a:lumMod val="85000"/>
                    <a:lumOff val="15000"/>
                  </a:schemeClr>
                </a:solidFill>
                <a:ea typeface="Calibri"/>
              </a:rPr>
              <a:t>Enhance capacities and responsibilities of clinical staff</a:t>
            </a:r>
          </a:p>
          <a:p>
            <a:pPr marL="857250" lvl="1" indent="-514350">
              <a:spcBef>
                <a:spcPts val="0"/>
              </a:spcBef>
              <a:buFont typeface="Arial" charset="0"/>
              <a:buChar char="•"/>
            </a:pPr>
            <a:r>
              <a:rPr lang="en-US" sz="2000" dirty="0" smtClean="0">
                <a:solidFill>
                  <a:schemeClr val="tx1">
                    <a:lumMod val="85000"/>
                    <a:lumOff val="15000"/>
                  </a:schemeClr>
                </a:solidFill>
                <a:ea typeface="Calibri"/>
              </a:rPr>
              <a:t>Reduce burdens on physicians and other primary care providers</a:t>
            </a:r>
          </a:p>
        </p:txBody>
      </p:sp>
    </p:spTree>
    <p:extLst>
      <p:ext uri="{BB962C8B-B14F-4D97-AF65-F5344CB8AC3E}">
        <p14:creationId xmlns:p14="http://schemas.microsoft.com/office/powerpoint/2010/main" val="822638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Expanding the HIV Workforce</a:t>
            </a:r>
            <a:endParaRPr lang="en-US" dirty="0"/>
          </a:p>
        </p:txBody>
      </p:sp>
      <p:sp>
        <p:nvSpPr>
          <p:cNvPr id="3" name="Text Placeholder 2"/>
          <p:cNvSpPr>
            <a:spLocks noGrp="1"/>
          </p:cNvSpPr>
          <p:nvPr>
            <p:ph type="body" idx="1"/>
          </p:nvPr>
        </p:nvSpPr>
        <p:spPr>
          <a:xfrm>
            <a:off x="476107" y="1435899"/>
            <a:ext cx="8497772" cy="4443906"/>
          </a:xfrm>
        </p:spPr>
        <p:txBody>
          <a:bodyPr>
            <a:normAutofit fontScale="92500" lnSpcReduction="10000"/>
          </a:bodyPr>
          <a:lstStyle/>
          <a:p>
            <a:r>
              <a:rPr lang="en-US" sz="2800" dirty="0" smtClean="0"/>
              <a:t>Approaches used within the SPNS Initiative:</a:t>
            </a:r>
          </a:p>
          <a:p>
            <a:endParaRPr lang="en-US" sz="2800" dirty="0" smtClean="0"/>
          </a:p>
          <a:p>
            <a:pPr marL="342900" indent="-342900">
              <a:buFont typeface="Arial" panose="020B0604020202020204" pitchFamily="34" charset="0"/>
              <a:buChar char="•"/>
            </a:pPr>
            <a:r>
              <a:rPr lang="en-US" sz="2800" dirty="0" smtClean="0"/>
              <a:t>Train primary </a:t>
            </a:r>
            <a:r>
              <a:rPr lang="en-US" sz="2800" dirty="0"/>
              <a:t>c</a:t>
            </a:r>
            <a:r>
              <a:rPr lang="en-US" sz="2800" dirty="0" smtClean="0"/>
              <a:t>are clinicians to provide HIV care</a:t>
            </a:r>
          </a:p>
          <a:p>
            <a:pPr marL="342900" indent="-342900">
              <a:buFont typeface="Arial" panose="020B0604020202020204" pitchFamily="34" charset="0"/>
              <a:buChar char="•"/>
            </a:pPr>
            <a:r>
              <a:rPr lang="en-US" sz="2800" dirty="0" smtClean="0"/>
              <a:t>Integrate HIV care with primary care</a:t>
            </a:r>
          </a:p>
          <a:p>
            <a:pPr marL="342900" indent="-342900">
              <a:buFont typeface="Arial" panose="020B0604020202020204" pitchFamily="34" charset="0"/>
              <a:buChar char="•"/>
            </a:pPr>
            <a:r>
              <a:rPr lang="en-US" sz="2800" dirty="0" smtClean="0"/>
              <a:t>Shift HIV+ patients on suppressive HIV regimens to FQHCs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smtClean="0"/>
              <a:t>With all approaches, there remains an option for co-management</a:t>
            </a:r>
          </a:p>
          <a:p>
            <a:pPr marL="685800" lvl="1" indent="-342900">
              <a:buFont typeface="Arial" panose="020B0604020202020204" pitchFamily="34" charset="0"/>
              <a:buChar char="•"/>
            </a:pPr>
            <a:r>
              <a:rPr lang="en-US" sz="1900" dirty="0" smtClean="0">
                <a:solidFill>
                  <a:schemeClr val="tx1"/>
                </a:solidFill>
              </a:rPr>
              <a:t>Patient continues to be assigned to both a primary care provider and an HIV specialist</a:t>
            </a:r>
          </a:p>
          <a:p>
            <a:pPr marL="685800" lvl="1" indent="-342900">
              <a:buFont typeface="Arial" panose="020B0604020202020204" pitchFamily="34" charset="0"/>
              <a:buChar char="•"/>
            </a:pPr>
            <a:r>
              <a:rPr lang="en-US" sz="1900" dirty="0" smtClean="0">
                <a:solidFill>
                  <a:schemeClr val="tx1"/>
                </a:solidFill>
              </a:rPr>
              <a:t>Patient with less complicated HIV is assigned only to primary care provider, but that provider has access to an HIV specialist for consultations</a:t>
            </a:r>
            <a:endParaRPr lang="en-US" dirty="0"/>
          </a:p>
        </p:txBody>
      </p:sp>
    </p:spTree>
    <p:extLst>
      <p:ext uri="{BB962C8B-B14F-4D97-AF65-F5344CB8AC3E}">
        <p14:creationId xmlns:p14="http://schemas.microsoft.com/office/powerpoint/2010/main" val="3442027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Sharing the Care</a:t>
            </a:r>
            <a:endParaRPr lang="en-US" dirty="0"/>
          </a:p>
        </p:txBody>
      </p:sp>
      <p:sp>
        <p:nvSpPr>
          <p:cNvPr id="3" name="Text Placeholder 2"/>
          <p:cNvSpPr>
            <a:spLocks noGrp="1"/>
          </p:cNvSpPr>
          <p:nvPr>
            <p:ph type="body" idx="1"/>
          </p:nvPr>
        </p:nvSpPr>
        <p:spPr>
          <a:xfrm>
            <a:off x="476107" y="1435899"/>
            <a:ext cx="8497772" cy="4443906"/>
          </a:xfrm>
        </p:spPr>
        <p:txBody>
          <a:bodyPr>
            <a:normAutofit/>
          </a:bodyPr>
          <a:lstStyle/>
          <a:p>
            <a:r>
              <a:rPr lang="en-US" sz="2800" dirty="0" smtClean="0"/>
              <a:t>Approaches used within the SPNS Initiative:</a:t>
            </a:r>
          </a:p>
          <a:p>
            <a:endParaRPr lang="en-US" sz="2800" dirty="0"/>
          </a:p>
          <a:p>
            <a:pPr marL="342900" indent="-342900">
              <a:buFont typeface="Arial" charset="0"/>
              <a:buChar char="•"/>
            </a:pPr>
            <a:r>
              <a:rPr lang="en-US" sz="2800" dirty="0" smtClean="0"/>
              <a:t>Implement team based care</a:t>
            </a:r>
          </a:p>
          <a:p>
            <a:pPr marL="342900" indent="-342900">
              <a:buFont typeface="Arial" charset="0"/>
              <a:buChar char="•"/>
            </a:pPr>
            <a:r>
              <a:rPr lang="en-US" sz="2800" dirty="0" smtClean="0"/>
              <a:t>Enhanced care coordination </a:t>
            </a:r>
          </a:p>
          <a:p>
            <a:pPr marL="342900" indent="-342900">
              <a:buFont typeface="Arial" charset="0"/>
              <a:buChar char="•"/>
            </a:pPr>
            <a:r>
              <a:rPr lang="en-US" sz="2800" dirty="0" smtClean="0"/>
              <a:t>Training for midlevel providers and/or clinical staff</a:t>
            </a:r>
          </a:p>
          <a:p>
            <a:pPr marL="342900" indent="-342900">
              <a:buFont typeface="Arial" charset="0"/>
              <a:buChar char="•"/>
            </a:pPr>
            <a:r>
              <a:rPr lang="en-US" sz="2800" dirty="0" smtClean="0"/>
              <a:t>Stakeholder engagement </a:t>
            </a:r>
          </a:p>
          <a:p>
            <a:pPr marL="342900" indent="-342900">
              <a:buFont typeface="Arial" charset="0"/>
              <a:buChar char="•"/>
            </a:pPr>
            <a:r>
              <a:rPr lang="en-US" sz="2800" dirty="0" smtClean="0"/>
              <a:t>Health Information Technology</a:t>
            </a:r>
            <a:endParaRPr lang="en-US" dirty="0"/>
          </a:p>
        </p:txBody>
      </p:sp>
    </p:spTree>
    <p:extLst>
      <p:ext uri="{BB962C8B-B14F-4D97-AF65-F5344CB8AC3E}">
        <p14:creationId xmlns:p14="http://schemas.microsoft.com/office/powerpoint/2010/main" val="2225296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marL="0" lvl="0" indent="0">
              <a:buNone/>
            </a:pPr>
            <a:r>
              <a:rPr lang="en-US" dirty="0"/>
              <a:t>At the conclusion of this activity, the participant will be able to:</a:t>
            </a:r>
          </a:p>
          <a:p>
            <a:pPr marL="0" lvl="0" indent="0">
              <a:buNone/>
            </a:pPr>
            <a:endParaRPr lang="en-US" dirty="0" smtClean="0"/>
          </a:p>
          <a:p>
            <a:pPr marL="457200" lvl="0" indent="-457200">
              <a:buFont typeface="+mj-lt"/>
              <a:buAutoNum type="arabicPeriod"/>
            </a:pPr>
            <a:r>
              <a:rPr lang="en-US" dirty="0" smtClean="0"/>
              <a:t>Describe strategies used </a:t>
            </a:r>
            <a:r>
              <a:rPr lang="en-US" dirty="0"/>
              <a:t>for task-shifting in the HIV workforce in the United States and in sub-Saharan Africa.</a:t>
            </a:r>
          </a:p>
          <a:p>
            <a:pPr marL="457200" lvl="0" indent="-457200">
              <a:buFont typeface="+mj-lt"/>
              <a:buAutoNum type="arabicPeriod"/>
            </a:pPr>
            <a:r>
              <a:rPr lang="en-US" dirty="0" smtClean="0"/>
              <a:t>Identify </a:t>
            </a:r>
            <a:r>
              <a:rPr lang="en-US" dirty="0"/>
              <a:t>the successes and challenges of task-shifting in the U.S. and sub-Saharan Africa</a:t>
            </a:r>
            <a:r>
              <a:rPr lang="en-US" dirty="0" smtClean="0"/>
              <a:t>.</a:t>
            </a:r>
            <a:endParaRPr lang="en-US" dirty="0"/>
          </a:p>
        </p:txBody>
      </p:sp>
    </p:spTree>
    <p:extLst>
      <p:ext uri="{BB962C8B-B14F-4D97-AF65-F5344CB8AC3E}">
        <p14:creationId xmlns:p14="http://schemas.microsoft.com/office/powerpoint/2010/main" val="2782646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Task Shifting </a:t>
            </a:r>
            <a:endParaRPr lang="en-US" dirty="0"/>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dirty="0" smtClean="0"/>
              <a:t>Resistance to change</a:t>
            </a:r>
          </a:p>
          <a:p>
            <a:pPr marL="342900" indent="-342900">
              <a:buFont typeface="Arial" panose="020B0604020202020204" pitchFamily="34" charset="0"/>
              <a:buChar char="•"/>
            </a:pPr>
            <a:r>
              <a:rPr lang="en-US" dirty="0" smtClean="0"/>
              <a:t>Short-term priorities outweighing longer term goals</a:t>
            </a:r>
          </a:p>
          <a:p>
            <a:pPr marL="342900" indent="-342900">
              <a:buFont typeface="Arial" panose="020B0604020202020204" pitchFamily="34" charset="0"/>
              <a:buChar char="•"/>
            </a:pPr>
            <a:r>
              <a:rPr lang="en-US" dirty="0" smtClean="0"/>
              <a:t>Complex institutional bureaucracy</a:t>
            </a:r>
          </a:p>
          <a:p>
            <a:pPr marL="342900" indent="-342900">
              <a:buFont typeface="Arial" panose="020B0604020202020204" pitchFamily="34" charset="0"/>
              <a:buChar char="•"/>
            </a:pPr>
            <a:r>
              <a:rPr lang="en-US" dirty="0" smtClean="0"/>
              <a:t>Stigma </a:t>
            </a:r>
          </a:p>
          <a:p>
            <a:pPr marL="342900" indent="-342900">
              <a:buFont typeface="Arial" panose="020B0604020202020204" pitchFamily="34" charset="0"/>
              <a:buChar char="•"/>
            </a:pPr>
            <a:r>
              <a:rPr lang="en-US" dirty="0" smtClean="0"/>
              <a:t>Lack of relevant cultural competence</a:t>
            </a:r>
          </a:p>
          <a:p>
            <a:pPr marL="342900" indent="-342900">
              <a:buFont typeface="Arial" panose="020B0604020202020204" pitchFamily="34" charset="0"/>
              <a:buChar char="•"/>
            </a:pPr>
            <a:r>
              <a:rPr lang="en-US" dirty="0" smtClean="0"/>
              <a:t>Shortage of HIV providers for training and </a:t>
            </a:r>
            <a:r>
              <a:rPr lang="en-US" dirty="0" err="1" smtClean="0"/>
              <a:t>precepting</a:t>
            </a:r>
            <a:endParaRPr lang="en-US" dirty="0"/>
          </a:p>
        </p:txBody>
      </p:sp>
    </p:spTree>
    <p:extLst>
      <p:ext uri="{BB962C8B-B14F-4D97-AF65-F5344CB8AC3E}">
        <p14:creationId xmlns:p14="http://schemas.microsoft.com/office/powerpoint/2010/main" val="1028715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106" y="283371"/>
            <a:ext cx="8497773" cy="880412"/>
          </a:xfrm>
        </p:spPr>
        <p:txBody>
          <a:bodyPr anchor="ctr">
            <a:noAutofit/>
          </a:bodyPr>
          <a:lstStyle/>
          <a:p>
            <a:r>
              <a:rPr lang="en-US" sz="4800" dirty="0" smtClean="0"/>
              <a:t>Facilitators of Task Shifting</a:t>
            </a:r>
            <a:endParaRPr lang="en-US" sz="4800" dirty="0"/>
          </a:p>
        </p:txBody>
      </p:sp>
      <p:sp>
        <p:nvSpPr>
          <p:cNvPr id="3" name="Text Placeholder 2"/>
          <p:cNvSpPr>
            <a:spLocks noGrp="1"/>
          </p:cNvSpPr>
          <p:nvPr>
            <p:ph type="body" idx="1"/>
          </p:nvPr>
        </p:nvSpPr>
        <p:spPr/>
        <p:txBody>
          <a:bodyPr>
            <a:normAutofit lnSpcReduction="10000"/>
          </a:bodyPr>
          <a:lstStyle/>
          <a:p>
            <a:pPr marL="342900" indent="-342900">
              <a:buFont typeface="Arial" panose="020B0604020202020204" pitchFamily="34" charset="0"/>
              <a:buChar char="•"/>
            </a:pPr>
            <a:r>
              <a:rPr lang="en-US" sz="3200" dirty="0" smtClean="0">
                <a:solidFill>
                  <a:schemeClr val="tx1"/>
                </a:solidFill>
              </a:rPr>
              <a:t>Task shifting (and all practice transformation) benefits from:</a:t>
            </a:r>
          </a:p>
          <a:p>
            <a:pPr marL="685800" lvl="1" indent="-342900">
              <a:buFont typeface="Arial" panose="020B0604020202020204" pitchFamily="34" charset="0"/>
              <a:buChar char="•"/>
            </a:pPr>
            <a:r>
              <a:rPr lang="en-US" sz="2300" dirty="0" smtClean="0">
                <a:solidFill>
                  <a:schemeClr val="tx1"/>
                </a:solidFill>
              </a:rPr>
              <a:t>Clearly defining what is being changed and why</a:t>
            </a:r>
          </a:p>
          <a:p>
            <a:pPr marL="685800" lvl="1" indent="-342900">
              <a:buFont typeface="Arial" panose="020B0604020202020204" pitchFamily="34" charset="0"/>
              <a:buChar char="•"/>
            </a:pPr>
            <a:r>
              <a:rPr lang="en-US" sz="2300" dirty="0" smtClean="0">
                <a:solidFill>
                  <a:schemeClr val="tx1"/>
                </a:solidFill>
              </a:rPr>
              <a:t>Engaging relevant stakeholders in the planning phases</a:t>
            </a:r>
          </a:p>
          <a:p>
            <a:pPr marL="685800" lvl="1" indent="-342900">
              <a:buFont typeface="Arial" panose="020B0604020202020204" pitchFamily="34" charset="0"/>
              <a:buChar char="•"/>
            </a:pPr>
            <a:r>
              <a:rPr lang="en-US" sz="2300" dirty="0" smtClean="0">
                <a:solidFill>
                  <a:schemeClr val="tx1"/>
                </a:solidFill>
              </a:rPr>
              <a:t>Defining roles and responsibilities</a:t>
            </a:r>
          </a:p>
          <a:p>
            <a:pPr marL="685800" lvl="1" indent="-342900">
              <a:buFont typeface="Arial" panose="020B0604020202020204" pitchFamily="34" charset="0"/>
              <a:buChar char="•"/>
            </a:pPr>
            <a:r>
              <a:rPr lang="en-US" sz="2300" dirty="0" smtClean="0">
                <a:solidFill>
                  <a:schemeClr val="tx1"/>
                </a:solidFill>
              </a:rPr>
              <a:t>Writing down protocols, policies, and procedures</a:t>
            </a:r>
          </a:p>
          <a:p>
            <a:pPr marL="685800" lvl="1" indent="-342900">
              <a:buFont typeface="Arial" panose="020B0604020202020204" pitchFamily="34" charset="0"/>
              <a:buChar char="•"/>
            </a:pPr>
            <a:r>
              <a:rPr lang="en-US" sz="2300" dirty="0" smtClean="0">
                <a:solidFill>
                  <a:schemeClr val="tx1"/>
                </a:solidFill>
              </a:rPr>
              <a:t>Training providers and staff on new procedures and information systems</a:t>
            </a:r>
          </a:p>
          <a:p>
            <a:pPr marL="685800" lvl="1" indent="-342900">
              <a:buFont typeface="Arial" panose="020B0604020202020204" pitchFamily="34" charset="0"/>
              <a:buChar char="•"/>
            </a:pPr>
            <a:r>
              <a:rPr lang="en-US" sz="2300" dirty="0" smtClean="0">
                <a:solidFill>
                  <a:schemeClr val="tx1"/>
                </a:solidFill>
              </a:rPr>
              <a:t>Assessing data needs</a:t>
            </a:r>
          </a:p>
          <a:p>
            <a:pPr marL="685800" lvl="1" indent="-342900">
              <a:buFont typeface="Arial" panose="020B0604020202020204" pitchFamily="34" charset="0"/>
              <a:buChar char="•"/>
            </a:pPr>
            <a:r>
              <a:rPr lang="en-US" sz="2300" dirty="0" smtClean="0">
                <a:solidFill>
                  <a:schemeClr val="tx1"/>
                </a:solidFill>
              </a:rPr>
              <a:t>Establishing a timeline and work plan for roll out</a:t>
            </a:r>
          </a:p>
          <a:p>
            <a:pPr marL="685800" lvl="1" indent="-342900">
              <a:buFont typeface="Arial" panose="020B0604020202020204" pitchFamily="34" charset="0"/>
              <a:buChar char="•"/>
            </a:pPr>
            <a:r>
              <a:rPr lang="en-US" sz="2300" dirty="0" smtClean="0">
                <a:solidFill>
                  <a:schemeClr val="tx1"/>
                </a:solidFill>
              </a:rPr>
              <a:t>Quality improvement mindset and approach to implementation</a:t>
            </a:r>
            <a:endParaRPr lang="en-US" dirty="0"/>
          </a:p>
        </p:txBody>
      </p:sp>
    </p:spTree>
    <p:extLst>
      <p:ext uri="{BB962C8B-B14F-4D97-AF65-F5344CB8AC3E}">
        <p14:creationId xmlns:p14="http://schemas.microsoft.com/office/powerpoint/2010/main" val="1065870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106" y="283371"/>
            <a:ext cx="8497773" cy="880412"/>
          </a:xfrm>
        </p:spPr>
        <p:txBody>
          <a:bodyPr anchor="ctr">
            <a:noAutofit/>
          </a:bodyPr>
          <a:lstStyle/>
          <a:p>
            <a:r>
              <a:rPr lang="en-US" sz="4800" dirty="0" smtClean="0"/>
              <a:t>For more details on the initiative</a:t>
            </a:r>
            <a:endParaRPr lang="en-US" sz="4800" dirty="0"/>
          </a:p>
        </p:txBody>
      </p:sp>
      <p:sp>
        <p:nvSpPr>
          <p:cNvPr id="3" name="Text Placeholder 2"/>
          <p:cNvSpPr>
            <a:spLocks noGrp="1"/>
          </p:cNvSpPr>
          <p:nvPr>
            <p:ph type="body" idx="1"/>
          </p:nvPr>
        </p:nvSpPr>
        <p:spPr/>
        <p:txBody>
          <a:bodyPr>
            <a:normAutofit/>
          </a:bodyPr>
          <a:lstStyle/>
          <a:p>
            <a:pPr marL="342900" indent="-342900">
              <a:buFont typeface="Arial" panose="020B0604020202020204" pitchFamily="34" charset="0"/>
              <a:buChar char="•"/>
            </a:pPr>
            <a:r>
              <a:rPr lang="en-US" sz="2800" dirty="0" smtClean="0">
                <a:solidFill>
                  <a:schemeClr val="tx1"/>
                </a:solidFill>
              </a:rPr>
              <a:t>Session 4015: </a:t>
            </a:r>
            <a:r>
              <a:rPr lang="en-US" sz="2800" i="1" dirty="0" smtClean="0">
                <a:solidFill>
                  <a:schemeClr val="tx1"/>
                </a:solidFill>
              </a:rPr>
              <a:t>Three Approaches for Transforming Practice to Optimize HIV Care: the SPNS Workforce Capacity Building Initiative</a:t>
            </a:r>
          </a:p>
          <a:p>
            <a:pPr marL="685800" lvl="1" indent="-342900">
              <a:buFont typeface="Arial" panose="020B0604020202020204" pitchFamily="34" charset="0"/>
              <a:buChar char="•"/>
            </a:pPr>
            <a:r>
              <a:rPr lang="en-US" sz="2000" dirty="0" smtClean="0">
                <a:solidFill>
                  <a:schemeClr val="tx1"/>
                </a:solidFill>
              </a:rPr>
              <a:t>Friday, August 26, 10 AM – 11:30 AM</a:t>
            </a:r>
          </a:p>
          <a:p>
            <a:pPr marL="685800" lvl="1" indent="-342900">
              <a:buFont typeface="Arial" panose="020B0604020202020204" pitchFamily="34" charset="0"/>
              <a:buChar char="•"/>
            </a:pPr>
            <a:r>
              <a:rPr lang="en-US" sz="2000" dirty="0" smtClean="0">
                <a:solidFill>
                  <a:schemeClr val="tx1"/>
                </a:solidFill>
              </a:rPr>
              <a:t>Howard University Room (Level 1/Blue)</a:t>
            </a:r>
            <a:endParaRPr lang="en-US" sz="2000" dirty="0" smtClean="0">
              <a:solidFill>
                <a:schemeClr val="tx1">
                  <a:lumMod val="85000"/>
                  <a:lumOff val="15000"/>
                </a:schemeClr>
              </a:solidFill>
            </a:endParaRPr>
          </a:p>
          <a:p>
            <a:pPr marL="685800" lvl="1"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sz="2800" dirty="0" smtClean="0"/>
              <a:t>Session 6467: </a:t>
            </a:r>
            <a:r>
              <a:rPr lang="en-US" sz="2800" i="1" dirty="0" smtClean="0"/>
              <a:t>The Building Blocks of Primary Care and the HIV Care Continuum</a:t>
            </a:r>
          </a:p>
          <a:p>
            <a:pPr marL="685800" lvl="1" indent="-342900">
              <a:buFont typeface="Arial" panose="020B0604020202020204" pitchFamily="34" charset="0"/>
              <a:buChar char="•"/>
            </a:pPr>
            <a:r>
              <a:rPr lang="en-US" sz="2000" dirty="0" smtClean="0">
                <a:solidFill>
                  <a:schemeClr val="tx1"/>
                </a:solidFill>
              </a:rPr>
              <a:t>Thursday, August 25, 10:30 AM – 12 noon</a:t>
            </a:r>
          </a:p>
          <a:p>
            <a:pPr marL="685800" lvl="1" indent="-342900">
              <a:buFont typeface="Arial" panose="020B0604020202020204" pitchFamily="34" charset="0"/>
              <a:buChar char="•"/>
            </a:pPr>
            <a:r>
              <a:rPr lang="en-US" sz="2000" dirty="0" smtClean="0">
                <a:solidFill>
                  <a:schemeClr val="tx1"/>
                </a:solidFill>
              </a:rPr>
              <a:t>Tulip Room (Mezzanine/Blue)</a:t>
            </a:r>
            <a:endParaRPr lang="en-US" dirty="0"/>
          </a:p>
        </p:txBody>
      </p:sp>
    </p:spTree>
    <p:extLst>
      <p:ext uri="{BB962C8B-B14F-4D97-AF65-F5344CB8AC3E}">
        <p14:creationId xmlns:p14="http://schemas.microsoft.com/office/powerpoint/2010/main" val="3304287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ICAP at Columbia University</a:t>
            </a:r>
            <a:endParaRPr lang="en-US" dirty="0"/>
          </a:p>
        </p:txBody>
      </p:sp>
      <p:sp>
        <p:nvSpPr>
          <p:cNvPr id="3" name="Text Placeholder 2"/>
          <p:cNvSpPr>
            <a:spLocks noGrp="1"/>
          </p:cNvSpPr>
          <p:nvPr>
            <p:ph type="body" idx="1"/>
          </p:nvPr>
        </p:nvSpPr>
        <p:spPr/>
        <p:txBody>
          <a:bodyPr/>
          <a:lstStyle/>
          <a:p>
            <a:r>
              <a:rPr lang="en-US" dirty="0" smtClean="0"/>
              <a:t>Mie Okamura, MPH, RN</a:t>
            </a:r>
            <a:endParaRPr lang="en-US" dirty="0"/>
          </a:p>
        </p:txBody>
      </p:sp>
    </p:spTree>
    <p:extLst>
      <p:ext uri="{BB962C8B-B14F-4D97-AF65-F5344CB8AC3E}">
        <p14:creationId xmlns:p14="http://schemas.microsoft.com/office/powerpoint/2010/main" val="3957431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International Health Alliance</a:t>
            </a:r>
            <a:endParaRPr lang="en-US" dirty="0"/>
          </a:p>
        </p:txBody>
      </p:sp>
      <p:sp>
        <p:nvSpPr>
          <p:cNvPr id="3" name="Text Placeholder 2"/>
          <p:cNvSpPr>
            <a:spLocks noGrp="1"/>
          </p:cNvSpPr>
          <p:nvPr>
            <p:ph type="body" idx="1"/>
          </p:nvPr>
        </p:nvSpPr>
        <p:spPr/>
        <p:txBody>
          <a:bodyPr/>
          <a:lstStyle/>
          <a:p>
            <a:r>
              <a:rPr lang="en-US" dirty="0" smtClean="0"/>
              <a:t>Carl Henn, MPH</a:t>
            </a:r>
            <a:endParaRPr lang="en-US" dirty="0"/>
          </a:p>
        </p:txBody>
      </p:sp>
    </p:spTree>
    <p:extLst>
      <p:ext uri="{BB962C8B-B14F-4D97-AF65-F5344CB8AC3E}">
        <p14:creationId xmlns:p14="http://schemas.microsoft.com/office/powerpoint/2010/main" val="493173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What can other clinical sites and capacity development organizations learn from your work?</a:t>
            </a:r>
          </a:p>
          <a:p>
            <a:r>
              <a:rPr lang="en-US" dirty="0" smtClean="0"/>
              <a:t>What information can you use after hearing about the varied approaches described today?</a:t>
            </a:r>
          </a:p>
          <a:p>
            <a:r>
              <a:rPr lang="en-US" dirty="0" smtClean="0"/>
              <a:t>How can HRSA better facilitate cross-cultural learning between U.S. and global partners who are working on task-shifting?</a:t>
            </a:r>
            <a:endParaRPr lang="en-US" dirty="0"/>
          </a:p>
        </p:txBody>
      </p:sp>
    </p:spTree>
    <p:extLst>
      <p:ext uri="{BB962C8B-B14F-4D97-AF65-F5344CB8AC3E}">
        <p14:creationId xmlns:p14="http://schemas.microsoft.com/office/powerpoint/2010/main" val="3021059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p:cNvSpPr>
          <p:nvPr>
            <p:ph type="title"/>
          </p:nvPr>
        </p:nvSpPr>
        <p:spPr/>
        <p:txBody>
          <a:bodyPr>
            <a:normAutofit/>
          </a:bodyPr>
          <a:lstStyle/>
          <a:p>
            <a:r>
              <a:rPr lang="en-US" sz="4000" dirty="0" smtClean="0"/>
              <a:t>Contact Information</a:t>
            </a:r>
          </a:p>
        </p:txBody>
      </p:sp>
      <p:sp>
        <p:nvSpPr>
          <p:cNvPr id="52227" name="Rectangle 5"/>
          <p:cNvSpPr>
            <a:spLocks noGrp="1"/>
          </p:cNvSpPr>
          <p:nvPr>
            <p:ph idx="1"/>
          </p:nvPr>
        </p:nvSpPr>
        <p:spPr/>
        <p:txBody>
          <a:bodyPr numCol="2">
            <a:normAutofit lnSpcReduction="10000"/>
          </a:bodyPr>
          <a:lstStyle/>
          <a:p>
            <a:pPr marL="0" indent="0" algn="ctr">
              <a:lnSpc>
                <a:spcPct val="100000"/>
              </a:lnSpc>
              <a:buFont typeface="Wingdings 2" pitchFamily="18" charset="2"/>
              <a:buNone/>
              <a:defRPr/>
            </a:pPr>
            <a:r>
              <a:rPr lang="en-US" sz="2400" dirty="0" err="1" smtClean="0"/>
              <a:t>Rupali</a:t>
            </a:r>
            <a:r>
              <a:rPr lang="en-US" sz="2400" dirty="0" smtClean="0"/>
              <a:t> </a:t>
            </a:r>
            <a:r>
              <a:rPr lang="en-US" sz="2400" dirty="0" err="1" smtClean="0"/>
              <a:t>Doshi</a:t>
            </a:r>
            <a:r>
              <a:rPr lang="en-US" sz="2400" dirty="0" smtClean="0"/>
              <a:t>, MD</a:t>
            </a:r>
          </a:p>
          <a:p>
            <a:pPr marL="0" indent="0" algn="ctr">
              <a:lnSpc>
                <a:spcPct val="100000"/>
              </a:lnSpc>
              <a:buFont typeface="Wingdings 2" pitchFamily="18" charset="2"/>
              <a:buNone/>
              <a:defRPr/>
            </a:pPr>
            <a:r>
              <a:rPr lang="en-US" sz="2000" dirty="0" smtClean="0"/>
              <a:t>Chief Medical Officer</a:t>
            </a:r>
            <a:endParaRPr lang="en-US" sz="2000" dirty="0"/>
          </a:p>
          <a:p>
            <a:pPr marL="0" indent="0" algn="ctr">
              <a:lnSpc>
                <a:spcPct val="100000"/>
              </a:lnSpc>
              <a:buFont typeface="Wingdings 2" pitchFamily="18" charset="2"/>
              <a:buNone/>
              <a:defRPr/>
            </a:pPr>
            <a:r>
              <a:rPr lang="en-US" sz="2000" dirty="0" smtClean="0"/>
              <a:t>Domestic HIV Program</a:t>
            </a:r>
          </a:p>
          <a:p>
            <a:pPr marL="0" indent="0" algn="ctr">
              <a:lnSpc>
                <a:spcPct val="100000"/>
              </a:lnSpc>
              <a:buFont typeface="Wingdings 2" pitchFamily="18" charset="2"/>
              <a:buNone/>
              <a:defRPr/>
            </a:pPr>
            <a:r>
              <a:rPr lang="en-US" sz="2000" dirty="0" smtClean="0"/>
              <a:t>OTCD</a:t>
            </a:r>
            <a:endParaRPr lang="en-US" sz="2000" dirty="0"/>
          </a:p>
          <a:p>
            <a:pPr marL="0" indent="0" algn="ctr">
              <a:lnSpc>
                <a:spcPct val="100000"/>
              </a:lnSpc>
              <a:buFont typeface="Wingdings 2" pitchFamily="18" charset="2"/>
              <a:buNone/>
              <a:defRPr/>
            </a:pPr>
            <a:r>
              <a:rPr lang="en-US" sz="2000" dirty="0" smtClean="0"/>
              <a:t>HIV/AIDS Bureau, HRSA</a:t>
            </a:r>
          </a:p>
          <a:p>
            <a:pPr marL="0" indent="0" algn="ctr">
              <a:lnSpc>
                <a:spcPct val="100000"/>
              </a:lnSpc>
              <a:buFont typeface="Wingdings 2" pitchFamily="18" charset="2"/>
              <a:buNone/>
              <a:defRPr/>
            </a:pPr>
            <a:r>
              <a:rPr lang="en-US" sz="2000" dirty="0" smtClean="0"/>
              <a:t>5600 Fishers Lane</a:t>
            </a:r>
          </a:p>
          <a:p>
            <a:pPr marL="0" indent="0" algn="ctr">
              <a:lnSpc>
                <a:spcPct val="100000"/>
              </a:lnSpc>
              <a:buFont typeface="Wingdings 2" pitchFamily="18" charset="2"/>
              <a:buNone/>
              <a:defRPr/>
            </a:pPr>
            <a:r>
              <a:rPr lang="en-US" sz="2000" dirty="0" smtClean="0"/>
              <a:t>Rockville, MD 20857</a:t>
            </a:r>
          </a:p>
          <a:p>
            <a:pPr marL="0" indent="0" algn="ctr">
              <a:lnSpc>
                <a:spcPct val="100000"/>
              </a:lnSpc>
              <a:buFont typeface="Wingdings 2" pitchFamily="18" charset="2"/>
              <a:buNone/>
              <a:defRPr/>
            </a:pPr>
            <a:r>
              <a:rPr lang="en-US" sz="2000" dirty="0" smtClean="0">
                <a:hlinkClick r:id="rId2"/>
              </a:rPr>
              <a:t>rdoshi@hrsa.gov</a:t>
            </a:r>
            <a:r>
              <a:rPr lang="en-US" sz="2000" dirty="0" smtClean="0"/>
              <a:t> </a:t>
            </a:r>
          </a:p>
          <a:p>
            <a:pPr marL="0" indent="0" algn="ctr">
              <a:lnSpc>
                <a:spcPct val="100000"/>
              </a:lnSpc>
              <a:buFont typeface="Wingdings 2" pitchFamily="18" charset="2"/>
              <a:buNone/>
              <a:defRPr/>
            </a:pPr>
            <a:r>
              <a:rPr lang="en-US" sz="2000" u="sng" dirty="0" smtClean="0">
                <a:hlinkClick r:id="rId3"/>
              </a:rPr>
              <a:t>www.hab.hrsa.gov</a:t>
            </a:r>
            <a:r>
              <a:rPr lang="en-US" sz="2000" u="sng" dirty="0" smtClean="0"/>
              <a:t> </a:t>
            </a:r>
            <a:endParaRPr lang="en-US" sz="2000" u="sng" dirty="0"/>
          </a:p>
          <a:p>
            <a:pPr marL="0" indent="0" algn="ctr">
              <a:buFont typeface="Wingdings 2" pitchFamily="18" charset="2"/>
              <a:buNone/>
              <a:defRPr/>
            </a:pPr>
            <a:r>
              <a:rPr lang="en-US" sz="2400" dirty="0" smtClean="0"/>
              <a:t>Philippe Chiliade, MD</a:t>
            </a:r>
          </a:p>
          <a:p>
            <a:pPr marL="0" indent="0" algn="ctr">
              <a:buFont typeface="Wingdings 2" pitchFamily="18" charset="2"/>
              <a:buNone/>
              <a:defRPr/>
            </a:pPr>
            <a:r>
              <a:rPr lang="en-US" sz="2000" dirty="0" smtClean="0"/>
              <a:t>Chief Medical Officer</a:t>
            </a:r>
          </a:p>
          <a:p>
            <a:pPr marL="0" indent="0" algn="ctr">
              <a:buFont typeface="Wingdings 2" pitchFamily="18" charset="2"/>
              <a:buNone/>
              <a:defRPr/>
            </a:pPr>
            <a:r>
              <a:rPr lang="en-US" sz="2000" dirty="0" smtClean="0"/>
              <a:t>Global HIV Program</a:t>
            </a:r>
          </a:p>
          <a:p>
            <a:pPr marL="0" indent="0" algn="ctr">
              <a:buFont typeface="Wingdings 2" pitchFamily="18" charset="2"/>
              <a:buNone/>
              <a:defRPr/>
            </a:pPr>
            <a:r>
              <a:rPr lang="en-US" sz="2000" dirty="0" smtClean="0"/>
              <a:t>OTCD</a:t>
            </a:r>
            <a:endParaRPr lang="en-US" sz="2000" dirty="0"/>
          </a:p>
          <a:p>
            <a:pPr marL="0" indent="0" algn="ctr">
              <a:lnSpc>
                <a:spcPct val="100000"/>
              </a:lnSpc>
              <a:buFont typeface="Wingdings 2" pitchFamily="18" charset="2"/>
              <a:buNone/>
              <a:defRPr/>
            </a:pPr>
            <a:r>
              <a:rPr lang="en-US" sz="2000" dirty="0"/>
              <a:t>HIV/AIDS Bureau, HRSA</a:t>
            </a:r>
          </a:p>
          <a:p>
            <a:pPr marL="0" indent="0" algn="ctr">
              <a:lnSpc>
                <a:spcPct val="100000"/>
              </a:lnSpc>
              <a:buFont typeface="Wingdings 2" pitchFamily="18" charset="2"/>
              <a:buNone/>
              <a:defRPr/>
            </a:pPr>
            <a:r>
              <a:rPr lang="en-US" sz="2000" dirty="0"/>
              <a:t>5600 Fishers Lane</a:t>
            </a:r>
          </a:p>
          <a:p>
            <a:pPr marL="0" indent="0" algn="ctr">
              <a:lnSpc>
                <a:spcPct val="100000"/>
              </a:lnSpc>
              <a:buFont typeface="Wingdings 2" pitchFamily="18" charset="2"/>
              <a:buNone/>
              <a:defRPr/>
            </a:pPr>
            <a:r>
              <a:rPr lang="en-US" sz="2000" dirty="0"/>
              <a:t>Rockville, MD 20857</a:t>
            </a:r>
          </a:p>
          <a:p>
            <a:pPr marL="0" indent="0" algn="ctr">
              <a:buFont typeface="Wingdings 2" pitchFamily="18" charset="2"/>
              <a:buNone/>
              <a:defRPr/>
            </a:pPr>
            <a:r>
              <a:rPr lang="en-US" sz="2000" dirty="0" smtClean="0">
                <a:hlinkClick r:id="rId4"/>
              </a:rPr>
              <a:t>pchiliade@hrsa.gov</a:t>
            </a:r>
            <a:r>
              <a:rPr lang="en-US" sz="2000" dirty="0" smtClean="0"/>
              <a:t> </a:t>
            </a:r>
          </a:p>
        </p:txBody>
      </p:sp>
    </p:spTree>
    <p:extLst>
      <p:ext uri="{BB962C8B-B14F-4D97-AF65-F5344CB8AC3E}">
        <p14:creationId xmlns:p14="http://schemas.microsoft.com/office/powerpoint/2010/main" val="33553891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CME/CE Credit</a:t>
            </a:r>
            <a:endParaRPr lang="en-US" dirty="0"/>
          </a:p>
        </p:txBody>
      </p:sp>
      <p:sp>
        <p:nvSpPr>
          <p:cNvPr id="3" name="Content Placeholder 2"/>
          <p:cNvSpPr>
            <a:spLocks noGrp="1"/>
          </p:cNvSpPr>
          <p:nvPr>
            <p:ph idx="1"/>
          </p:nvPr>
        </p:nvSpPr>
        <p:spPr/>
        <p:txBody>
          <a:bodyPr/>
          <a:lstStyle/>
          <a:p>
            <a:pPr marL="0" indent="0">
              <a:buNone/>
            </a:pPr>
            <a:r>
              <a:rPr lang="en-US" dirty="0" smtClean="0"/>
              <a:t>If you would like to receive continuing education credit for this activity, please visit:</a:t>
            </a:r>
          </a:p>
          <a:p>
            <a:endParaRPr lang="en-US" dirty="0"/>
          </a:p>
          <a:p>
            <a:pPr marL="0" indent="0">
              <a:buNone/>
            </a:pPr>
            <a:r>
              <a:rPr lang="en-US" dirty="0" smtClean="0">
                <a:hlinkClick r:id="rId2"/>
              </a:rPr>
              <a:t>http://ryanwhite.cds.pesgce.com</a:t>
            </a:r>
            <a:endParaRPr lang="en-US" dirty="0"/>
          </a:p>
        </p:txBody>
      </p:sp>
    </p:spTree>
    <p:extLst>
      <p:ext uri="{BB962C8B-B14F-4D97-AF65-F5344CB8AC3E}">
        <p14:creationId xmlns:p14="http://schemas.microsoft.com/office/powerpoint/2010/main" val="1162088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Agenda</a:t>
            </a:r>
            <a:endParaRPr lang="en-US" dirty="0"/>
          </a:p>
        </p:txBody>
      </p:sp>
      <p:sp>
        <p:nvSpPr>
          <p:cNvPr id="6" name="Content Placeholder 5"/>
          <p:cNvSpPr>
            <a:spLocks noGrp="1"/>
          </p:cNvSpPr>
          <p:nvPr>
            <p:ph idx="1"/>
          </p:nvPr>
        </p:nvSpPr>
        <p:spPr>
          <a:xfrm>
            <a:off x="628650" y="2362200"/>
            <a:ext cx="6229350" cy="3657600"/>
          </a:xfrm>
        </p:spPr>
        <p:txBody>
          <a:bodyPr/>
          <a:lstStyle/>
          <a:p>
            <a:pPr lvl="0"/>
            <a:r>
              <a:rPr lang="en-US" dirty="0" smtClean="0"/>
              <a:t>HRSA Introduction</a:t>
            </a:r>
          </a:p>
          <a:p>
            <a:pPr lvl="0"/>
            <a:r>
              <a:rPr lang="en-US" dirty="0" smtClean="0"/>
              <a:t>HRSA Award Recipient Presentations</a:t>
            </a:r>
          </a:p>
          <a:p>
            <a:pPr lvl="1"/>
            <a:r>
              <a:rPr lang="en-US" dirty="0" smtClean="0"/>
              <a:t>Domestic</a:t>
            </a:r>
          </a:p>
          <a:p>
            <a:pPr lvl="1"/>
            <a:r>
              <a:rPr lang="en-US" dirty="0" smtClean="0"/>
              <a:t>Global</a:t>
            </a:r>
          </a:p>
          <a:p>
            <a:pPr lvl="0"/>
            <a:r>
              <a:rPr lang="en-US" dirty="0" smtClean="0"/>
              <a:t>Panel Discussion and Audience Participation</a:t>
            </a:r>
            <a:endParaRPr lang="en-US" dirty="0"/>
          </a:p>
        </p:txBody>
      </p:sp>
    </p:spTree>
    <p:extLst>
      <p:ext uri="{BB962C8B-B14F-4D97-AF65-F5344CB8AC3E}">
        <p14:creationId xmlns:p14="http://schemas.microsoft.com/office/powerpoint/2010/main" val="2196324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HIV/AIDS Bureau Vision and Mission</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sz="3200" dirty="0" smtClean="0"/>
              <a:t>Vision</a:t>
            </a:r>
          </a:p>
          <a:p>
            <a:pPr marL="0" indent="0">
              <a:buNone/>
            </a:pPr>
            <a:r>
              <a:rPr lang="en-US" altLang="en-US" sz="3200" dirty="0">
                <a:solidFill>
                  <a:schemeClr val="tx1"/>
                </a:solidFill>
              </a:rPr>
              <a:t>Optimal HIV/AIDS care and treatment for </a:t>
            </a:r>
            <a:r>
              <a:rPr lang="en-US" altLang="en-US" sz="3200" dirty="0" smtClean="0">
                <a:solidFill>
                  <a:schemeClr val="tx1"/>
                </a:solidFill>
              </a:rPr>
              <a:t>all</a:t>
            </a:r>
          </a:p>
          <a:p>
            <a:pPr marL="0" indent="0">
              <a:buNone/>
            </a:pPr>
            <a:endParaRPr lang="en-US" sz="3200" dirty="0"/>
          </a:p>
          <a:p>
            <a:pPr marL="0" indent="0">
              <a:buNone/>
            </a:pPr>
            <a:r>
              <a:rPr lang="en-US" sz="3200" dirty="0" smtClean="0"/>
              <a:t>Mission</a:t>
            </a:r>
          </a:p>
          <a:p>
            <a:pPr marL="0" indent="0">
              <a:buNone/>
            </a:pPr>
            <a:r>
              <a:rPr lang="en-US" sz="3200" dirty="0" smtClean="0">
                <a:solidFill>
                  <a:schemeClr val="tx1"/>
                </a:solidFill>
              </a:rPr>
              <a:t>The mission of the HIV/AIDS Bureau is to provide leadership and resources to assure access to and retention in high quality, integrated care and treatment services for vulnerable people living with HIV/AIDS and their families.</a:t>
            </a:r>
            <a:endParaRPr lang="en-US" sz="3200" dirty="0">
              <a:solidFill>
                <a:schemeClr val="tx1"/>
              </a:solidFill>
            </a:endParaRPr>
          </a:p>
        </p:txBody>
      </p:sp>
    </p:spTree>
    <p:extLst>
      <p:ext uri="{BB962C8B-B14F-4D97-AF65-F5344CB8AC3E}">
        <p14:creationId xmlns:p14="http://schemas.microsoft.com/office/powerpoint/2010/main" val="1090891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HIV/AIDS Bureau Priorities</a:t>
            </a:r>
          </a:p>
        </p:txBody>
      </p:sp>
      <p:sp>
        <p:nvSpPr>
          <p:cNvPr id="3" name="Content Placeholder 2"/>
          <p:cNvSpPr>
            <a:spLocks noGrp="1"/>
          </p:cNvSpPr>
          <p:nvPr>
            <p:ph idx="1"/>
          </p:nvPr>
        </p:nvSpPr>
        <p:spPr>
          <a:xfrm>
            <a:off x="628650" y="2209800"/>
            <a:ext cx="7886700" cy="4191000"/>
          </a:xfrm>
        </p:spPr>
        <p:txBody>
          <a:bodyPr>
            <a:normAutofit fontScale="85000" lnSpcReduction="20000"/>
          </a:bodyPr>
          <a:lstStyle/>
          <a:p>
            <a:r>
              <a:rPr lang="en-US" dirty="0" smtClean="0"/>
              <a:t>National HIV/AIDS Strategy (NHAS) 2020/President’s Emergency Plan for AIDS Relief (PEPFAR) 3.0 </a:t>
            </a:r>
            <a:r>
              <a:rPr lang="en-US" dirty="0"/>
              <a:t>- </a:t>
            </a:r>
            <a:r>
              <a:rPr lang="en-US" b="0" dirty="0"/>
              <a:t>Maximize HRSA HAB expertise and resources to operationalize NHAS 2020 and PEPFAR </a:t>
            </a:r>
            <a:r>
              <a:rPr lang="en-US" b="0" dirty="0" smtClean="0"/>
              <a:t>3.0</a:t>
            </a:r>
          </a:p>
          <a:p>
            <a:r>
              <a:rPr lang="en-US" dirty="0" smtClean="0"/>
              <a:t>Leadership </a:t>
            </a:r>
            <a:r>
              <a:rPr lang="en-US" dirty="0"/>
              <a:t>- </a:t>
            </a:r>
            <a:r>
              <a:rPr lang="en-US" b="0" dirty="0"/>
              <a:t>Enhance and lead national and international HIV care and treatment through evidence-informed innovations, policy development, health workforce development, and program </a:t>
            </a:r>
            <a:r>
              <a:rPr lang="en-US" b="0" dirty="0" smtClean="0"/>
              <a:t>implementation</a:t>
            </a:r>
            <a:r>
              <a:rPr lang="en-US" dirty="0" smtClean="0"/>
              <a:t>	</a:t>
            </a:r>
          </a:p>
          <a:p>
            <a:r>
              <a:rPr lang="en-US" dirty="0"/>
              <a:t>Partnerships - </a:t>
            </a:r>
            <a:r>
              <a:rPr lang="en-US" b="0" dirty="0"/>
              <a:t>Enhance and develop strategic domestic and international partnerships internally and </a:t>
            </a:r>
            <a:r>
              <a:rPr lang="en-US" b="0" dirty="0" smtClean="0"/>
              <a:t>externally</a:t>
            </a:r>
          </a:p>
          <a:p>
            <a:r>
              <a:rPr lang="en-US" dirty="0"/>
              <a:t>Integration - </a:t>
            </a:r>
            <a:r>
              <a:rPr lang="en-US" b="0" dirty="0"/>
              <a:t>Integrate HIV prevention, care, and treatment in an evolving healthcare </a:t>
            </a:r>
            <a:r>
              <a:rPr lang="en-US" b="0" dirty="0" smtClean="0"/>
              <a:t>environment</a:t>
            </a:r>
            <a:endParaRPr lang="en-US" b="0" dirty="0"/>
          </a:p>
          <a:p>
            <a:r>
              <a:rPr lang="en-US" dirty="0" smtClean="0"/>
              <a:t>Data Utilization </a:t>
            </a:r>
            <a:r>
              <a:rPr lang="en-US" dirty="0"/>
              <a:t>- </a:t>
            </a:r>
            <a:r>
              <a:rPr lang="en-US" b="0" dirty="0"/>
              <a:t>Use data from program reporting systems, surveillance, modeling, and other programs, as well as results from evaluation and special projects efforts to target, prioritize, and improve policies, programs, and service </a:t>
            </a:r>
            <a:r>
              <a:rPr lang="en-US" b="0" dirty="0" smtClean="0"/>
              <a:t>delivery</a:t>
            </a:r>
            <a:endParaRPr lang="en-US" b="0" dirty="0"/>
          </a:p>
          <a:p>
            <a:r>
              <a:rPr lang="en-US" dirty="0"/>
              <a:t>Operations - </a:t>
            </a:r>
            <a:r>
              <a:rPr lang="en-US" b="0" dirty="0"/>
              <a:t>Strengthen HAB administrative and programmatic processes through Bureau-wide knowledge management, innovation, and </a:t>
            </a:r>
            <a:r>
              <a:rPr lang="en-US" b="0" dirty="0" smtClean="0"/>
              <a:t>collaboration</a:t>
            </a:r>
            <a:endParaRPr lang="en-US" dirty="0" smtClean="0"/>
          </a:p>
        </p:txBody>
      </p:sp>
    </p:spTree>
    <p:extLst>
      <p:ext uri="{BB962C8B-B14F-4D97-AF65-F5344CB8AC3E}">
        <p14:creationId xmlns:p14="http://schemas.microsoft.com/office/powerpoint/2010/main" val="3387346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of Training and Capacity Development</a:t>
            </a:r>
            <a:endParaRPr lang="en-US" dirty="0"/>
          </a:p>
        </p:txBody>
      </p:sp>
      <p:sp>
        <p:nvSpPr>
          <p:cNvPr id="3" name="Content Placeholder 2"/>
          <p:cNvSpPr>
            <a:spLocks noGrp="1"/>
          </p:cNvSpPr>
          <p:nvPr>
            <p:ph idx="1"/>
          </p:nvPr>
        </p:nvSpPr>
        <p:spPr/>
        <p:txBody>
          <a:bodyPr>
            <a:normAutofit/>
          </a:bodyPr>
          <a:lstStyle/>
          <a:p>
            <a:pPr marL="0" indent="0">
              <a:buNone/>
            </a:pPr>
            <a:r>
              <a:rPr lang="en-US" sz="2800" cap="small" dirty="0" smtClean="0"/>
              <a:t>Mission</a:t>
            </a:r>
            <a:endParaRPr lang="en-US" cap="small" dirty="0" smtClean="0"/>
          </a:p>
          <a:p>
            <a:pPr marL="0" indent="0">
              <a:buNone/>
            </a:pPr>
            <a:endParaRPr lang="en-US" dirty="0"/>
          </a:p>
          <a:p>
            <a:pPr marL="0" indent="0">
              <a:buNone/>
            </a:pPr>
            <a:r>
              <a:rPr lang="en-US" dirty="0" smtClean="0">
                <a:solidFill>
                  <a:schemeClr val="tx1"/>
                </a:solidFill>
              </a:rPr>
              <a:t>Provide </a:t>
            </a:r>
            <a:r>
              <a:rPr lang="en-US" dirty="0">
                <a:solidFill>
                  <a:schemeClr val="tx1"/>
                </a:solidFill>
              </a:rPr>
              <a:t>leadership and promote innovation through training and capacity development to support HIV/AIDS prevention, care and treatment services, and the strengthening of health systems</a:t>
            </a:r>
          </a:p>
        </p:txBody>
      </p:sp>
    </p:spTree>
    <p:extLst>
      <p:ext uri="{BB962C8B-B14F-4D97-AF65-F5344CB8AC3E}">
        <p14:creationId xmlns:p14="http://schemas.microsoft.com/office/powerpoint/2010/main" val="2699648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
            <a:ext cx="7886700" cy="1325563"/>
          </a:xfrm>
        </p:spPr>
        <p:txBody>
          <a:bodyPr/>
          <a:lstStyle/>
          <a:p>
            <a:r>
              <a:rPr lang="en-US" dirty="0" smtClean="0"/>
              <a:t>The Ryan White HIV/AIDS Program</a:t>
            </a:r>
            <a:endParaRPr lang="en-US" dirty="0"/>
          </a:p>
        </p:txBody>
      </p:sp>
      <p:sp>
        <p:nvSpPr>
          <p:cNvPr id="3" name="Content Placeholder 2"/>
          <p:cNvSpPr>
            <a:spLocks noGrp="1"/>
          </p:cNvSpPr>
          <p:nvPr>
            <p:ph idx="1"/>
          </p:nvPr>
        </p:nvSpPr>
        <p:spPr>
          <a:xfrm>
            <a:off x="381000" y="1981200"/>
            <a:ext cx="8382000" cy="4191000"/>
          </a:xfrm>
        </p:spPr>
        <p:txBody>
          <a:bodyPr>
            <a:noAutofit/>
          </a:bodyPr>
          <a:lstStyle/>
          <a:p>
            <a:pPr>
              <a:spcAft>
                <a:spcPts val="1800"/>
              </a:spcAft>
              <a:defRPr/>
            </a:pPr>
            <a:r>
              <a:rPr lang="en-US" sz="2400" b="0" dirty="0" smtClean="0">
                <a:cs typeface="Arial"/>
              </a:rPr>
              <a:t>The </a:t>
            </a:r>
            <a:r>
              <a:rPr lang="en-US" sz="2400" b="0" dirty="0">
                <a:cs typeface="Arial"/>
              </a:rPr>
              <a:t>Ryan White HIV/AIDS Program (RWHAP) provides a system of care through primary medical care and essential support services for low-income PLWH who are uninsured or underinsured </a:t>
            </a:r>
          </a:p>
          <a:p>
            <a:pPr lvl="1">
              <a:spcAft>
                <a:spcPts val="1800"/>
              </a:spcAft>
              <a:buFont typeface="Wingdings" panose="05000000000000000000" pitchFamily="2" charset="2"/>
              <a:buChar char="§"/>
              <a:defRPr/>
            </a:pPr>
            <a:r>
              <a:rPr lang="en-US" dirty="0">
                <a:solidFill>
                  <a:srgbClr val="0F4D7B"/>
                </a:solidFill>
                <a:cs typeface="Arial"/>
              </a:rPr>
              <a:t>The program works with cities, states, territories, and local community based organizations to provide a cohesive system of care, reaching over 500,000 people living with HIV</a:t>
            </a:r>
          </a:p>
          <a:p>
            <a:pPr lvl="1">
              <a:spcAft>
                <a:spcPts val="1800"/>
              </a:spcAft>
              <a:buFont typeface="Wingdings" panose="05000000000000000000" pitchFamily="2" charset="2"/>
              <a:buChar char="§"/>
              <a:defRPr/>
            </a:pPr>
            <a:r>
              <a:rPr lang="en-US" dirty="0">
                <a:solidFill>
                  <a:srgbClr val="0F4D7B"/>
                </a:solidFill>
                <a:cs typeface="Arial"/>
              </a:rPr>
              <a:t>A smaller but equally critical portion is used to fund technical assistance, clinical training, and the development of innovative models of care</a:t>
            </a:r>
          </a:p>
          <a:p>
            <a:pPr>
              <a:spcAft>
                <a:spcPts val="1800"/>
              </a:spcAft>
              <a:defRPr/>
            </a:pPr>
            <a:r>
              <a:rPr lang="en-US" sz="2400" b="0" dirty="0">
                <a:cs typeface="Arial"/>
              </a:rPr>
              <a:t>The Ryan White HIV/AIDS Program is funded at $2.32 billion in fiscal year 2015</a:t>
            </a:r>
          </a:p>
        </p:txBody>
      </p:sp>
    </p:spTree>
    <p:extLst>
      <p:ext uri="{BB962C8B-B14F-4D97-AF65-F5344CB8AC3E}">
        <p14:creationId xmlns:p14="http://schemas.microsoft.com/office/powerpoint/2010/main" val="2413034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Education and Training Centers</a:t>
            </a:r>
          </a:p>
        </p:txBody>
      </p:sp>
      <p:sp>
        <p:nvSpPr>
          <p:cNvPr id="3" name="Content Placeholder 2"/>
          <p:cNvSpPr>
            <a:spLocks noGrp="1"/>
          </p:cNvSpPr>
          <p:nvPr>
            <p:ph idx="1"/>
          </p:nvPr>
        </p:nvSpPr>
        <p:spPr/>
        <p:txBody>
          <a:bodyPr>
            <a:normAutofit fontScale="92500" lnSpcReduction="20000"/>
          </a:bodyPr>
          <a:lstStyle/>
          <a:p>
            <a:r>
              <a:rPr lang="en-US" sz="2400" dirty="0"/>
              <a:t>Professional training arm of Ryan White HIV/AIDS </a:t>
            </a:r>
            <a:r>
              <a:rPr lang="en-US" sz="2400" dirty="0" smtClean="0"/>
              <a:t>Program</a:t>
            </a:r>
          </a:p>
          <a:p>
            <a:r>
              <a:rPr lang="en-US" sz="2400" dirty="0" smtClean="0"/>
              <a:t>Supports the goals </a:t>
            </a:r>
            <a:r>
              <a:rPr lang="en-US" sz="2400" dirty="0"/>
              <a:t>of the National HIV/AIDS Strategy, the HIV Care Continuum Initiative and the Affordable Care </a:t>
            </a:r>
            <a:r>
              <a:rPr lang="en-US" sz="2400" dirty="0" smtClean="0"/>
              <a:t>Act</a:t>
            </a:r>
          </a:p>
          <a:p>
            <a:r>
              <a:rPr lang="en-US" sz="2400" dirty="0"/>
              <a:t>National network of educators and trainers with expertise in clinical diagnosis, treatment and management of patients with HIV/AIDS and its related health </a:t>
            </a:r>
            <a:r>
              <a:rPr lang="en-US" sz="2400" dirty="0" smtClean="0"/>
              <a:t>conditions</a:t>
            </a:r>
          </a:p>
          <a:p>
            <a:r>
              <a:rPr lang="en-US" sz="2400" dirty="0" smtClean="0"/>
              <a:t>Special emphasis on minority health professionals and minority-serving health professionals</a:t>
            </a:r>
          </a:p>
          <a:p>
            <a:r>
              <a:rPr lang="en-US" sz="2400" dirty="0" smtClean="0"/>
              <a:t>Nurse Practitioner/Physician Assistant grant program (HRSA-13-253)</a:t>
            </a:r>
          </a:p>
          <a:p>
            <a:r>
              <a:rPr lang="en-US" sz="2400" dirty="0" smtClean="0"/>
              <a:t>Interprofessional education component of Regional AETCs (HRSA-15-145)</a:t>
            </a:r>
            <a:endParaRPr lang="en-US" dirty="0"/>
          </a:p>
        </p:txBody>
      </p:sp>
    </p:spTree>
    <p:extLst>
      <p:ext uri="{BB962C8B-B14F-4D97-AF65-F5344CB8AC3E}">
        <p14:creationId xmlns:p14="http://schemas.microsoft.com/office/powerpoint/2010/main" val="32458645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Title&amp;quot;&quot;/&gt;&lt;property id=&quot;20307&quot; value=&quot;256&quot;/&gt;&lt;/object&gt;&lt;object type=&quot;3&quot; unique_id=&quot;10004&quot;&gt;&lt;property id=&quot;20148&quot; value=&quot;5&quot;/&gt;&lt;property id=&quot;20300&quot; value=&quot;Slide 2 - &amp;quot;Content&amp;quot;&quot;/&gt;&lt;property id=&quot;20307&quot; value=&quot;262&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1107</TotalTime>
  <Words>2064</Words>
  <Application>Microsoft Office PowerPoint</Application>
  <PresentationFormat>On-screen Show (4:3)</PresentationFormat>
  <Paragraphs>304</Paragraphs>
  <Slides>37</Slides>
  <Notes>13</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Office Theme</vt:lpstr>
      <vt:lpstr>Custom Design</vt:lpstr>
      <vt:lpstr>1_Office Theme</vt:lpstr>
      <vt:lpstr>2_Office Theme</vt:lpstr>
      <vt:lpstr>Shaping the HIV Workforce at Home and Abroad: Lessons Learned from Task-shifting in sub-Saharan Africa and the United States</vt:lpstr>
      <vt:lpstr>Disclosures</vt:lpstr>
      <vt:lpstr>Learning Objectives</vt:lpstr>
      <vt:lpstr>Agenda</vt:lpstr>
      <vt:lpstr>HIV/AIDS Bureau Vision and Mission</vt:lpstr>
      <vt:lpstr>HIV/AIDS Bureau Priorities</vt:lpstr>
      <vt:lpstr>Office of Training and Capacity Development</vt:lpstr>
      <vt:lpstr>The Ryan White HIV/AIDS Program</vt:lpstr>
      <vt:lpstr>AIDS Education and Training Centers</vt:lpstr>
      <vt:lpstr>Special Projects of National Significance</vt:lpstr>
      <vt:lpstr>Reasons to Pursue Task-Shifting in the United States</vt:lpstr>
      <vt:lpstr>Human Resources for Health (HRH) in Low and Middle Income Countries (LMIC)</vt:lpstr>
      <vt:lpstr>President’s Emergency Plan for AIDS Relief (PEPFAR)</vt:lpstr>
      <vt:lpstr>President’s Emergency Plan for AIDS Relief (PEPFAR)</vt:lpstr>
      <vt:lpstr>President’s Emergency Plan for AIDS Relief (PEPFAR)</vt:lpstr>
      <vt:lpstr>The Need for Task Sharing</vt:lpstr>
      <vt:lpstr>The Need for Task Sharing</vt:lpstr>
      <vt:lpstr>Future Challenges</vt:lpstr>
      <vt:lpstr>HRSA Program Award Recipient Presentations</vt:lpstr>
      <vt:lpstr>AIDS Education and Training Centers National Coordinating Resource Center</vt:lpstr>
      <vt:lpstr>Special Projects of National Significance Workforce Initiative</vt:lpstr>
      <vt:lpstr>The SPNS System-level Workforce Capacity Building  for Integrating HIV Primary Care in Community Health Care Settings Initiative  Steven Bromer, Wayne T. Steward University of California, San Francisco</vt:lpstr>
      <vt:lpstr>Acknowledgement/Disclosure</vt:lpstr>
      <vt:lpstr>SPNS Workforce Initiative</vt:lpstr>
      <vt:lpstr>Participating Sites</vt:lpstr>
      <vt:lpstr>Practice Transformative Models (PTMs)</vt:lpstr>
      <vt:lpstr>Task Shifting</vt:lpstr>
      <vt:lpstr>Expanding the HIV Workforce</vt:lpstr>
      <vt:lpstr>Sharing the Care</vt:lpstr>
      <vt:lpstr>Barriers to Task Shifting </vt:lpstr>
      <vt:lpstr>Facilitators of Task Shifting</vt:lpstr>
      <vt:lpstr>For more details on the initiative</vt:lpstr>
      <vt:lpstr>ICAP at Columbia University</vt:lpstr>
      <vt:lpstr>American International Health Alliance</vt:lpstr>
      <vt:lpstr>Discussion</vt:lpstr>
      <vt:lpstr>Contact Information</vt:lpstr>
      <vt:lpstr>Obtaining CME/CE Credit</vt:lpstr>
    </vt:vector>
  </TitlesOfParts>
  <Company>HRSA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HRSA Strategic Planning &amp; Performance</dc:title>
  <dc:creator>Krissy McBoyle</dc:creator>
  <cp:lastModifiedBy>Chris Delporte</cp:lastModifiedBy>
  <cp:revision>65</cp:revision>
  <dcterms:created xsi:type="dcterms:W3CDTF">2015-04-01T01:31:28Z</dcterms:created>
  <dcterms:modified xsi:type="dcterms:W3CDTF">2016-11-04T19:03:04Z</dcterms:modified>
</cp:coreProperties>
</file>