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7" r:id="rId2"/>
    <p:sldId id="1845" r:id="rId3"/>
    <p:sldId id="1846" r:id="rId4"/>
    <p:sldId id="260" r:id="rId5"/>
    <p:sldId id="263" r:id="rId6"/>
    <p:sldId id="1583" r:id="rId7"/>
    <p:sldId id="262" r:id="rId8"/>
    <p:sldId id="265" r:id="rId9"/>
    <p:sldId id="1582" r:id="rId10"/>
    <p:sldId id="1585" r:id="rId11"/>
    <p:sldId id="1589" r:id="rId12"/>
    <p:sldId id="1588" r:id="rId13"/>
    <p:sldId id="1847" r:id="rId14"/>
    <p:sldId id="1586" r:id="rId15"/>
    <p:sldId id="256" r:id="rId16"/>
    <p:sldId id="1882" r:id="rId17"/>
    <p:sldId id="1873" r:id="rId18"/>
    <p:sldId id="266" r:id="rId19"/>
    <p:sldId id="1594" r:id="rId20"/>
    <p:sldId id="267" r:id="rId21"/>
    <p:sldId id="1874" r:id="rId22"/>
    <p:sldId id="1591" r:id="rId23"/>
    <p:sldId id="1593" r:id="rId24"/>
    <p:sldId id="1595" r:id="rId25"/>
    <p:sldId id="1596" r:id="rId26"/>
    <p:sldId id="1597" r:id="rId27"/>
    <p:sldId id="1601" r:id="rId28"/>
    <p:sldId id="1880" r:id="rId29"/>
    <p:sldId id="1616" r:id="rId30"/>
    <p:sldId id="1599" r:id="rId31"/>
    <p:sldId id="1878" r:id="rId32"/>
    <p:sldId id="1602" r:id="rId33"/>
    <p:sldId id="1604" r:id="rId34"/>
    <p:sldId id="1620" r:id="rId35"/>
    <p:sldId id="1619" r:id="rId36"/>
    <p:sldId id="1622" r:id="rId37"/>
    <p:sldId id="1623" r:id="rId38"/>
    <p:sldId id="1618" r:id="rId39"/>
    <p:sldId id="1624" r:id="rId40"/>
    <p:sldId id="1613" r:id="rId41"/>
    <p:sldId id="1621" r:id="rId42"/>
    <p:sldId id="1625" r:id="rId43"/>
    <p:sldId id="1626" r:id="rId44"/>
    <p:sldId id="1617" r:id="rId45"/>
    <p:sldId id="1872" r:id="rId46"/>
    <p:sldId id="185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81199" autoAdjust="0"/>
  </p:normalViewPr>
  <p:slideViewPr>
    <p:cSldViewPr snapToGrid="0">
      <p:cViewPr varScale="1">
        <p:scale>
          <a:sx n="53" d="100"/>
          <a:sy n="53" d="100"/>
        </p:scale>
        <p:origin x="758" y="41"/>
      </p:cViewPr>
      <p:guideLst>
        <p:guide orient="horz" pos="2160"/>
        <p:guide pos="3840"/>
      </p:guideLst>
    </p:cSldViewPr>
  </p:slideViewPr>
  <p:outlineViewPr>
    <p:cViewPr>
      <p:scale>
        <a:sx n="33" d="100"/>
        <a:sy n="33" d="100"/>
      </p:scale>
      <p:origin x="0" y="-8435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AD242-EC90-40E5-AE06-3142A2537271}"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6099B48D-DCA8-4ED3-96F7-9733D799F5E3}">
      <dgm:prSet phldrT="[Text]" custT="1"/>
      <dgm:spPr>
        <a:solidFill>
          <a:srgbClr val="FF9900"/>
        </a:solidFill>
      </dgm:spPr>
      <dgm:t>
        <a:bodyPr/>
        <a:lstStyle/>
        <a:p>
          <a:r>
            <a:rPr lang="en-US" sz="3600" b="1" dirty="0">
              <a:effectLst>
                <a:outerShdw blurRad="38100" dist="38100" dir="2700000" algn="tl">
                  <a:srgbClr val="000000">
                    <a:alpha val="43137"/>
                  </a:srgbClr>
                </a:outerShdw>
              </a:effectLst>
            </a:rPr>
            <a:t>P</a:t>
          </a:r>
        </a:p>
      </dgm:t>
    </dgm:pt>
    <dgm:pt modelId="{787F6261-227D-4ACB-8983-18344802D931}" type="parTrans" cxnId="{D2EE5BF4-F99E-4298-B8FE-AEFD106E63EA}">
      <dgm:prSet/>
      <dgm:spPr/>
      <dgm:t>
        <a:bodyPr/>
        <a:lstStyle/>
        <a:p>
          <a:endParaRPr lang="en-US" sz="3200" b="1">
            <a:effectLst>
              <a:outerShdw blurRad="38100" dist="38100" dir="2700000" algn="tl">
                <a:srgbClr val="000000">
                  <a:alpha val="43137"/>
                </a:srgbClr>
              </a:outerShdw>
            </a:effectLst>
          </a:endParaRPr>
        </a:p>
      </dgm:t>
    </dgm:pt>
    <dgm:pt modelId="{1280F530-0F11-4046-A270-1C095DFEB800}" type="sibTrans" cxnId="{D2EE5BF4-F99E-4298-B8FE-AEFD106E63EA}">
      <dgm:prSet/>
      <dgm:spPr/>
      <dgm:t>
        <a:bodyPr/>
        <a:lstStyle/>
        <a:p>
          <a:endParaRPr lang="en-US" sz="3200" b="1">
            <a:effectLst>
              <a:outerShdw blurRad="38100" dist="38100" dir="2700000" algn="tl">
                <a:srgbClr val="000000">
                  <a:alpha val="43137"/>
                </a:srgbClr>
              </a:outerShdw>
            </a:effectLst>
          </a:endParaRPr>
        </a:p>
      </dgm:t>
    </dgm:pt>
    <dgm:pt modelId="{15DD5D73-E959-4582-86A0-1C147B1E547A}">
      <dgm:prSet phldrT="[Text]" custT="1"/>
      <dgm:spPr>
        <a:solidFill>
          <a:schemeClr val="bg1">
            <a:lumMod val="50000"/>
          </a:schemeClr>
        </a:solidFill>
      </dgm:spPr>
      <dgm:t>
        <a:bodyPr/>
        <a:lstStyle/>
        <a:p>
          <a:r>
            <a:rPr lang="en-US" sz="3600" b="1" dirty="0">
              <a:effectLst>
                <a:outerShdw blurRad="38100" dist="38100" dir="2700000" algn="tl">
                  <a:srgbClr val="000000">
                    <a:alpha val="43137"/>
                  </a:srgbClr>
                </a:outerShdw>
              </a:effectLst>
            </a:rPr>
            <a:t>D</a:t>
          </a:r>
        </a:p>
      </dgm:t>
    </dgm:pt>
    <dgm:pt modelId="{45A16CAE-DF5E-431C-A123-C5449A15E9BA}" type="parTrans" cxnId="{7574C340-E8BB-4988-A2BA-3D347148618E}">
      <dgm:prSet/>
      <dgm:spPr/>
      <dgm:t>
        <a:bodyPr/>
        <a:lstStyle/>
        <a:p>
          <a:endParaRPr lang="en-US" sz="3200" b="1">
            <a:effectLst>
              <a:outerShdw blurRad="38100" dist="38100" dir="2700000" algn="tl">
                <a:srgbClr val="000000">
                  <a:alpha val="43137"/>
                </a:srgbClr>
              </a:outerShdw>
            </a:effectLst>
          </a:endParaRPr>
        </a:p>
      </dgm:t>
    </dgm:pt>
    <dgm:pt modelId="{7D1A1B4D-F2EC-49C8-8869-35B2254BA4EC}" type="sibTrans" cxnId="{7574C340-E8BB-4988-A2BA-3D347148618E}">
      <dgm:prSet/>
      <dgm:spPr/>
      <dgm:t>
        <a:bodyPr/>
        <a:lstStyle/>
        <a:p>
          <a:endParaRPr lang="en-US" sz="3200" b="1">
            <a:effectLst>
              <a:outerShdw blurRad="38100" dist="38100" dir="2700000" algn="tl">
                <a:srgbClr val="000000">
                  <a:alpha val="43137"/>
                </a:srgbClr>
              </a:outerShdw>
            </a:effectLst>
          </a:endParaRPr>
        </a:p>
      </dgm:t>
    </dgm:pt>
    <dgm:pt modelId="{B76D3219-EF0A-4819-B136-1C80CCF64969}">
      <dgm:prSet phldrT="[Text]" custT="1"/>
      <dgm:spPr/>
      <dgm:t>
        <a:bodyPr/>
        <a:lstStyle/>
        <a:p>
          <a:r>
            <a:rPr lang="en-US" sz="3600" b="1" dirty="0">
              <a:effectLst>
                <a:outerShdw blurRad="38100" dist="38100" dir="2700000" algn="tl">
                  <a:srgbClr val="000000">
                    <a:alpha val="43137"/>
                  </a:srgbClr>
                </a:outerShdw>
              </a:effectLst>
            </a:rPr>
            <a:t>S</a:t>
          </a:r>
        </a:p>
      </dgm:t>
    </dgm:pt>
    <dgm:pt modelId="{991DE34D-BE2C-4261-8E26-926E75ADDDE9}" type="parTrans" cxnId="{EA1FB73D-E295-41FC-B57A-52ACF41ED509}">
      <dgm:prSet/>
      <dgm:spPr/>
      <dgm:t>
        <a:bodyPr/>
        <a:lstStyle/>
        <a:p>
          <a:endParaRPr lang="en-US" sz="3200" b="1">
            <a:effectLst>
              <a:outerShdw blurRad="38100" dist="38100" dir="2700000" algn="tl">
                <a:srgbClr val="000000">
                  <a:alpha val="43137"/>
                </a:srgbClr>
              </a:outerShdw>
            </a:effectLst>
          </a:endParaRPr>
        </a:p>
      </dgm:t>
    </dgm:pt>
    <dgm:pt modelId="{4D71C23F-A74C-4862-A350-9E73B605F8EC}" type="sibTrans" cxnId="{EA1FB73D-E295-41FC-B57A-52ACF41ED509}">
      <dgm:prSet/>
      <dgm:spPr/>
      <dgm:t>
        <a:bodyPr/>
        <a:lstStyle/>
        <a:p>
          <a:endParaRPr lang="en-US" sz="3200" b="1">
            <a:effectLst>
              <a:outerShdw blurRad="38100" dist="38100" dir="2700000" algn="tl">
                <a:srgbClr val="000000">
                  <a:alpha val="43137"/>
                </a:srgbClr>
              </a:outerShdw>
            </a:effectLst>
          </a:endParaRPr>
        </a:p>
      </dgm:t>
    </dgm:pt>
    <dgm:pt modelId="{115B8426-49F2-4F9B-94D7-C95BA25C0EDF}">
      <dgm:prSet phldrT="[Text]" custT="1"/>
      <dgm:spPr>
        <a:solidFill>
          <a:srgbClr val="009900"/>
        </a:solidFill>
      </dgm:spPr>
      <dgm:t>
        <a:bodyPr/>
        <a:lstStyle/>
        <a:p>
          <a:r>
            <a:rPr lang="en-US" sz="3600" b="1" dirty="0">
              <a:effectLst>
                <a:outerShdw blurRad="38100" dist="38100" dir="2700000" algn="tl">
                  <a:srgbClr val="000000">
                    <a:alpha val="43137"/>
                  </a:srgbClr>
                </a:outerShdw>
              </a:effectLst>
            </a:rPr>
            <a:t>A</a:t>
          </a:r>
        </a:p>
      </dgm:t>
    </dgm:pt>
    <dgm:pt modelId="{46BC3417-9F76-4B16-8AAD-9A3AF86E242C}" type="parTrans" cxnId="{BC9B8456-DB68-45ED-AC9D-F27D89765AB5}">
      <dgm:prSet/>
      <dgm:spPr/>
      <dgm:t>
        <a:bodyPr/>
        <a:lstStyle/>
        <a:p>
          <a:endParaRPr lang="en-US" sz="3200" b="1">
            <a:effectLst>
              <a:outerShdw blurRad="38100" dist="38100" dir="2700000" algn="tl">
                <a:srgbClr val="000000">
                  <a:alpha val="43137"/>
                </a:srgbClr>
              </a:outerShdw>
            </a:effectLst>
          </a:endParaRPr>
        </a:p>
      </dgm:t>
    </dgm:pt>
    <dgm:pt modelId="{6630E29C-9618-48AE-8B16-45C677427447}" type="sibTrans" cxnId="{BC9B8456-DB68-45ED-AC9D-F27D89765AB5}">
      <dgm:prSet/>
      <dgm:spPr/>
      <dgm:t>
        <a:bodyPr/>
        <a:lstStyle/>
        <a:p>
          <a:endParaRPr lang="en-US" sz="3200" b="1">
            <a:effectLst>
              <a:outerShdw blurRad="38100" dist="38100" dir="2700000" algn="tl">
                <a:srgbClr val="000000">
                  <a:alpha val="43137"/>
                </a:srgbClr>
              </a:outerShdw>
            </a:effectLst>
          </a:endParaRPr>
        </a:p>
      </dgm:t>
    </dgm:pt>
    <dgm:pt modelId="{CAD46500-D4DC-4D50-BD43-03C24B3FB7C8}" type="pres">
      <dgm:prSet presAssocID="{B18AD242-EC90-40E5-AE06-3142A2537271}" presName="cycleMatrixDiagram" presStyleCnt="0">
        <dgm:presLayoutVars>
          <dgm:chMax val="1"/>
          <dgm:dir/>
          <dgm:animLvl val="lvl"/>
          <dgm:resizeHandles val="exact"/>
        </dgm:presLayoutVars>
      </dgm:prSet>
      <dgm:spPr/>
    </dgm:pt>
    <dgm:pt modelId="{D4C3C23C-4CAA-45BE-8210-D48B943FC908}" type="pres">
      <dgm:prSet presAssocID="{B18AD242-EC90-40E5-AE06-3142A2537271}" presName="children" presStyleCnt="0"/>
      <dgm:spPr/>
    </dgm:pt>
    <dgm:pt modelId="{5A75F103-9EB6-4617-94C2-3DC9E4854C13}" type="pres">
      <dgm:prSet presAssocID="{B18AD242-EC90-40E5-AE06-3142A2537271}" presName="childPlaceholder" presStyleCnt="0"/>
      <dgm:spPr/>
    </dgm:pt>
    <dgm:pt modelId="{499A5D95-C80A-4E2C-BC06-AB294C760C6C}" type="pres">
      <dgm:prSet presAssocID="{B18AD242-EC90-40E5-AE06-3142A2537271}" presName="circle" presStyleCnt="0"/>
      <dgm:spPr/>
    </dgm:pt>
    <dgm:pt modelId="{46E73CE7-0283-47E8-A0C9-DE1884E3BF25}" type="pres">
      <dgm:prSet presAssocID="{B18AD242-EC90-40E5-AE06-3142A2537271}" presName="quadrant1" presStyleLbl="node1" presStyleIdx="0" presStyleCnt="4">
        <dgm:presLayoutVars>
          <dgm:chMax val="1"/>
          <dgm:bulletEnabled val="1"/>
        </dgm:presLayoutVars>
      </dgm:prSet>
      <dgm:spPr/>
    </dgm:pt>
    <dgm:pt modelId="{8F106C23-E21E-4BC1-8A2B-BE03924AC395}" type="pres">
      <dgm:prSet presAssocID="{B18AD242-EC90-40E5-AE06-3142A2537271}" presName="quadrant2" presStyleLbl="node1" presStyleIdx="1" presStyleCnt="4" custLinFactNeighborX="-629" custLinFactNeighborY="-409">
        <dgm:presLayoutVars>
          <dgm:chMax val="1"/>
          <dgm:bulletEnabled val="1"/>
        </dgm:presLayoutVars>
      </dgm:prSet>
      <dgm:spPr/>
    </dgm:pt>
    <dgm:pt modelId="{796566F7-C63F-45AC-8C02-B96BED8E42B5}" type="pres">
      <dgm:prSet presAssocID="{B18AD242-EC90-40E5-AE06-3142A2537271}" presName="quadrant3" presStyleLbl="node1" presStyleIdx="2" presStyleCnt="4">
        <dgm:presLayoutVars>
          <dgm:chMax val="1"/>
          <dgm:bulletEnabled val="1"/>
        </dgm:presLayoutVars>
      </dgm:prSet>
      <dgm:spPr/>
    </dgm:pt>
    <dgm:pt modelId="{41E41A9B-0B89-4E0E-8769-B7BFD02E438F}" type="pres">
      <dgm:prSet presAssocID="{B18AD242-EC90-40E5-AE06-3142A2537271}" presName="quadrant4" presStyleLbl="node1" presStyleIdx="3" presStyleCnt="4">
        <dgm:presLayoutVars>
          <dgm:chMax val="1"/>
          <dgm:bulletEnabled val="1"/>
        </dgm:presLayoutVars>
      </dgm:prSet>
      <dgm:spPr/>
    </dgm:pt>
    <dgm:pt modelId="{5E1A28FB-490F-4194-80E2-C8B2819842F6}" type="pres">
      <dgm:prSet presAssocID="{B18AD242-EC90-40E5-AE06-3142A2537271}" presName="quadrantPlaceholder" presStyleCnt="0"/>
      <dgm:spPr/>
    </dgm:pt>
    <dgm:pt modelId="{EF04137F-B447-46B6-A18F-33D54EF03E14}" type="pres">
      <dgm:prSet presAssocID="{B18AD242-EC90-40E5-AE06-3142A2537271}" presName="center1" presStyleLbl="fgShp" presStyleIdx="0" presStyleCnt="2"/>
      <dgm:spPr/>
    </dgm:pt>
    <dgm:pt modelId="{C2B0DCC0-BC31-4F7C-82B3-C6E05BF4313F}" type="pres">
      <dgm:prSet presAssocID="{B18AD242-EC90-40E5-AE06-3142A2537271}" presName="center2" presStyleLbl="fgShp" presStyleIdx="1" presStyleCnt="2"/>
      <dgm:spPr/>
    </dgm:pt>
  </dgm:ptLst>
  <dgm:cxnLst>
    <dgm:cxn modelId="{E8C7C321-5CD5-48F0-9EFC-57BC971638EA}" type="presOf" srcId="{B76D3219-EF0A-4819-B136-1C80CCF64969}" destId="{796566F7-C63F-45AC-8C02-B96BED8E42B5}" srcOrd="0" destOrd="0" presId="urn:microsoft.com/office/officeart/2005/8/layout/cycle4"/>
    <dgm:cxn modelId="{3A355F3A-18CC-465A-A8FD-DFF2A549F577}" type="presOf" srcId="{15DD5D73-E959-4582-86A0-1C147B1E547A}" destId="{8F106C23-E21E-4BC1-8A2B-BE03924AC395}" srcOrd="0" destOrd="0" presId="urn:microsoft.com/office/officeart/2005/8/layout/cycle4"/>
    <dgm:cxn modelId="{D677E03A-3147-4C03-9219-30117112767A}" type="presOf" srcId="{115B8426-49F2-4F9B-94D7-C95BA25C0EDF}" destId="{41E41A9B-0B89-4E0E-8769-B7BFD02E438F}" srcOrd="0" destOrd="0" presId="urn:microsoft.com/office/officeart/2005/8/layout/cycle4"/>
    <dgm:cxn modelId="{EA1FB73D-E295-41FC-B57A-52ACF41ED509}" srcId="{B18AD242-EC90-40E5-AE06-3142A2537271}" destId="{B76D3219-EF0A-4819-B136-1C80CCF64969}" srcOrd="2" destOrd="0" parTransId="{991DE34D-BE2C-4261-8E26-926E75ADDDE9}" sibTransId="{4D71C23F-A74C-4862-A350-9E73B605F8EC}"/>
    <dgm:cxn modelId="{7574C340-E8BB-4988-A2BA-3D347148618E}" srcId="{B18AD242-EC90-40E5-AE06-3142A2537271}" destId="{15DD5D73-E959-4582-86A0-1C147B1E547A}" srcOrd="1" destOrd="0" parTransId="{45A16CAE-DF5E-431C-A123-C5449A15E9BA}" sibTransId="{7D1A1B4D-F2EC-49C8-8869-35B2254BA4EC}"/>
    <dgm:cxn modelId="{2D7CFC73-224E-4928-A45F-15951E63DC79}" type="presOf" srcId="{B18AD242-EC90-40E5-AE06-3142A2537271}" destId="{CAD46500-D4DC-4D50-BD43-03C24B3FB7C8}" srcOrd="0" destOrd="0" presId="urn:microsoft.com/office/officeart/2005/8/layout/cycle4"/>
    <dgm:cxn modelId="{BC9B8456-DB68-45ED-AC9D-F27D89765AB5}" srcId="{B18AD242-EC90-40E5-AE06-3142A2537271}" destId="{115B8426-49F2-4F9B-94D7-C95BA25C0EDF}" srcOrd="3" destOrd="0" parTransId="{46BC3417-9F76-4B16-8AAD-9A3AF86E242C}" sibTransId="{6630E29C-9618-48AE-8B16-45C677427447}"/>
    <dgm:cxn modelId="{D2EE5BF4-F99E-4298-B8FE-AEFD106E63EA}" srcId="{B18AD242-EC90-40E5-AE06-3142A2537271}" destId="{6099B48D-DCA8-4ED3-96F7-9733D799F5E3}" srcOrd="0" destOrd="0" parTransId="{787F6261-227D-4ACB-8983-18344802D931}" sibTransId="{1280F530-0F11-4046-A270-1C095DFEB800}"/>
    <dgm:cxn modelId="{432097F4-89E6-4F44-8A07-03BF5B63CFB7}" type="presOf" srcId="{6099B48D-DCA8-4ED3-96F7-9733D799F5E3}" destId="{46E73CE7-0283-47E8-A0C9-DE1884E3BF25}" srcOrd="0" destOrd="0" presId="urn:microsoft.com/office/officeart/2005/8/layout/cycle4"/>
    <dgm:cxn modelId="{1793AFD3-C4BD-4D8C-9D9C-7FA71623484D}" type="presParOf" srcId="{CAD46500-D4DC-4D50-BD43-03C24B3FB7C8}" destId="{D4C3C23C-4CAA-45BE-8210-D48B943FC908}" srcOrd="0" destOrd="0" presId="urn:microsoft.com/office/officeart/2005/8/layout/cycle4"/>
    <dgm:cxn modelId="{E873FBEC-C7C6-4A69-855F-C47422B12153}" type="presParOf" srcId="{D4C3C23C-4CAA-45BE-8210-D48B943FC908}" destId="{5A75F103-9EB6-4617-94C2-3DC9E4854C13}" srcOrd="0" destOrd="0" presId="urn:microsoft.com/office/officeart/2005/8/layout/cycle4"/>
    <dgm:cxn modelId="{BD2DEE07-6657-4525-B99A-1E1C5426E158}" type="presParOf" srcId="{CAD46500-D4DC-4D50-BD43-03C24B3FB7C8}" destId="{499A5D95-C80A-4E2C-BC06-AB294C760C6C}" srcOrd="1" destOrd="0" presId="urn:microsoft.com/office/officeart/2005/8/layout/cycle4"/>
    <dgm:cxn modelId="{2069C822-0252-43AE-ACED-D4F809728363}" type="presParOf" srcId="{499A5D95-C80A-4E2C-BC06-AB294C760C6C}" destId="{46E73CE7-0283-47E8-A0C9-DE1884E3BF25}" srcOrd="0" destOrd="0" presId="urn:microsoft.com/office/officeart/2005/8/layout/cycle4"/>
    <dgm:cxn modelId="{522D1F37-42F8-474C-B738-85F762E13E55}" type="presParOf" srcId="{499A5D95-C80A-4E2C-BC06-AB294C760C6C}" destId="{8F106C23-E21E-4BC1-8A2B-BE03924AC395}" srcOrd="1" destOrd="0" presId="urn:microsoft.com/office/officeart/2005/8/layout/cycle4"/>
    <dgm:cxn modelId="{A6FEFC36-5881-45C4-A948-D1E21B687390}" type="presParOf" srcId="{499A5D95-C80A-4E2C-BC06-AB294C760C6C}" destId="{796566F7-C63F-45AC-8C02-B96BED8E42B5}" srcOrd="2" destOrd="0" presId="urn:microsoft.com/office/officeart/2005/8/layout/cycle4"/>
    <dgm:cxn modelId="{775E40AB-B70A-4607-8875-F6E091804A0B}" type="presParOf" srcId="{499A5D95-C80A-4E2C-BC06-AB294C760C6C}" destId="{41E41A9B-0B89-4E0E-8769-B7BFD02E438F}" srcOrd="3" destOrd="0" presId="urn:microsoft.com/office/officeart/2005/8/layout/cycle4"/>
    <dgm:cxn modelId="{9C08AC9E-1658-4117-8D51-E132BED70FB8}" type="presParOf" srcId="{499A5D95-C80A-4E2C-BC06-AB294C760C6C}" destId="{5E1A28FB-490F-4194-80E2-C8B2819842F6}" srcOrd="4" destOrd="0" presId="urn:microsoft.com/office/officeart/2005/8/layout/cycle4"/>
    <dgm:cxn modelId="{7FF3383A-C6B5-41C8-AE47-3B4158691188}" type="presParOf" srcId="{CAD46500-D4DC-4D50-BD43-03C24B3FB7C8}" destId="{EF04137F-B447-46B6-A18F-33D54EF03E14}" srcOrd="2" destOrd="0" presId="urn:microsoft.com/office/officeart/2005/8/layout/cycle4"/>
    <dgm:cxn modelId="{35047D36-A575-42B7-A5B0-1E8EDF7BC656}" type="presParOf" srcId="{CAD46500-D4DC-4D50-BD43-03C24B3FB7C8}" destId="{C2B0DCC0-BC31-4F7C-82B3-C6E05BF4313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8AD242-EC90-40E5-AE06-3142A2537271}"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6099B48D-DCA8-4ED3-96F7-9733D799F5E3}">
      <dgm:prSet phldrT="[Text]" custT="1"/>
      <dgm:spPr>
        <a:solidFill>
          <a:srgbClr val="FF9900"/>
        </a:solidFill>
      </dgm:spPr>
      <dgm:t>
        <a:bodyPr/>
        <a:lstStyle/>
        <a:p>
          <a:r>
            <a:rPr lang="en-US" sz="3600" b="1" dirty="0">
              <a:effectLst>
                <a:outerShdw blurRad="38100" dist="38100" dir="2700000" algn="tl">
                  <a:srgbClr val="000000">
                    <a:alpha val="43137"/>
                  </a:srgbClr>
                </a:outerShdw>
              </a:effectLst>
            </a:rPr>
            <a:t>P</a:t>
          </a:r>
        </a:p>
      </dgm:t>
    </dgm:pt>
    <dgm:pt modelId="{787F6261-227D-4ACB-8983-18344802D931}" type="parTrans" cxnId="{D2EE5BF4-F99E-4298-B8FE-AEFD106E63EA}">
      <dgm:prSet/>
      <dgm:spPr/>
      <dgm:t>
        <a:bodyPr/>
        <a:lstStyle/>
        <a:p>
          <a:endParaRPr lang="en-US" sz="3200" b="1">
            <a:effectLst>
              <a:outerShdw blurRad="38100" dist="38100" dir="2700000" algn="tl">
                <a:srgbClr val="000000">
                  <a:alpha val="43137"/>
                </a:srgbClr>
              </a:outerShdw>
            </a:effectLst>
          </a:endParaRPr>
        </a:p>
      </dgm:t>
    </dgm:pt>
    <dgm:pt modelId="{1280F530-0F11-4046-A270-1C095DFEB800}" type="sibTrans" cxnId="{D2EE5BF4-F99E-4298-B8FE-AEFD106E63EA}">
      <dgm:prSet/>
      <dgm:spPr/>
      <dgm:t>
        <a:bodyPr/>
        <a:lstStyle/>
        <a:p>
          <a:endParaRPr lang="en-US" sz="3200" b="1">
            <a:effectLst>
              <a:outerShdw blurRad="38100" dist="38100" dir="2700000" algn="tl">
                <a:srgbClr val="000000">
                  <a:alpha val="43137"/>
                </a:srgbClr>
              </a:outerShdw>
            </a:effectLst>
          </a:endParaRPr>
        </a:p>
      </dgm:t>
    </dgm:pt>
    <dgm:pt modelId="{15DD5D73-E959-4582-86A0-1C147B1E547A}">
      <dgm:prSet phldrT="[Text]" custT="1"/>
      <dgm:spPr>
        <a:solidFill>
          <a:schemeClr val="bg1">
            <a:lumMod val="50000"/>
          </a:schemeClr>
        </a:solidFill>
      </dgm:spPr>
      <dgm:t>
        <a:bodyPr/>
        <a:lstStyle/>
        <a:p>
          <a:r>
            <a:rPr lang="en-US" sz="3600" b="1" dirty="0">
              <a:effectLst>
                <a:outerShdw blurRad="38100" dist="38100" dir="2700000" algn="tl">
                  <a:srgbClr val="000000">
                    <a:alpha val="43137"/>
                  </a:srgbClr>
                </a:outerShdw>
              </a:effectLst>
            </a:rPr>
            <a:t>D</a:t>
          </a:r>
        </a:p>
      </dgm:t>
    </dgm:pt>
    <dgm:pt modelId="{45A16CAE-DF5E-431C-A123-C5449A15E9BA}" type="parTrans" cxnId="{7574C340-E8BB-4988-A2BA-3D347148618E}">
      <dgm:prSet/>
      <dgm:spPr/>
      <dgm:t>
        <a:bodyPr/>
        <a:lstStyle/>
        <a:p>
          <a:endParaRPr lang="en-US" sz="3200" b="1">
            <a:effectLst>
              <a:outerShdw blurRad="38100" dist="38100" dir="2700000" algn="tl">
                <a:srgbClr val="000000">
                  <a:alpha val="43137"/>
                </a:srgbClr>
              </a:outerShdw>
            </a:effectLst>
          </a:endParaRPr>
        </a:p>
      </dgm:t>
    </dgm:pt>
    <dgm:pt modelId="{7D1A1B4D-F2EC-49C8-8869-35B2254BA4EC}" type="sibTrans" cxnId="{7574C340-E8BB-4988-A2BA-3D347148618E}">
      <dgm:prSet/>
      <dgm:spPr/>
      <dgm:t>
        <a:bodyPr/>
        <a:lstStyle/>
        <a:p>
          <a:endParaRPr lang="en-US" sz="3200" b="1">
            <a:effectLst>
              <a:outerShdw blurRad="38100" dist="38100" dir="2700000" algn="tl">
                <a:srgbClr val="000000">
                  <a:alpha val="43137"/>
                </a:srgbClr>
              </a:outerShdw>
            </a:effectLst>
          </a:endParaRPr>
        </a:p>
      </dgm:t>
    </dgm:pt>
    <dgm:pt modelId="{B76D3219-EF0A-4819-B136-1C80CCF64969}">
      <dgm:prSet phldrT="[Text]" custT="1"/>
      <dgm:spPr/>
      <dgm:t>
        <a:bodyPr/>
        <a:lstStyle/>
        <a:p>
          <a:r>
            <a:rPr lang="en-US" sz="3600" b="1" dirty="0">
              <a:effectLst>
                <a:outerShdw blurRad="38100" dist="38100" dir="2700000" algn="tl">
                  <a:srgbClr val="000000">
                    <a:alpha val="43137"/>
                  </a:srgbClr>
                </a:outerShdw>
              </a:effectLst>
            </a:rPr>
            <a:t>S</a:t>
          </a:r>
        </a:p>
      </dgm:t>
    </dgm:pt>
    <dgm:pt modelId="{991DE34D-BE2C-4261-8E26-926E75ADDDE9}" type="parTrans" cxnId="{EA1FB73D-E295-41FC-B57A-52ACF41ED509}">
      <dgm:prSet/>
      <dgm:spPr/>
      <dgm:t>
        <a:bodyPr/>
        <a:lstStyle/>
        <a:p>
          <a:endParaRPr lang="en-US" sz="3200" b="1">
            <a:effectLst>
              <a:outerShdw blurRad="38100" dist="38100" dir="2700000" algn="tl">
                <a:srgbClr val="000000">
                  <a:alpha val="43137"/>
                </a:srgbClr>
              </a:outerShdw>
            </a:effectLst>
          </a:endParaRPr>
        </a:p>
      </dgm:t>
    </dgm:pt>
    <dgm:pt modelId="{4D71C23F-A74C-4862-A350-9E73B605F8EC}" type="sibTrans" cxnId="{EA1FB73D-E295-41FC-B57A-52ACF41ED509}">
      <dgm:prSet/>
      <dgm:spPr/>
      <dgm:t>
        <a:bodyPr/>
        <a:lstStyle/>
        <a:p>
          <a:endParaRPr lang="en-US" sz="3200" b="1">
            <a:effectLst>
              <a:outerShdw blurRad="38100" dist="38100" dir="2700000" algn="tl">
                <a:srgbClr val="000000">
                  <a:alpha val="43137"/>
                </a:srgbClr>
              </a:outerShdw>
            </a:effectLst>
          </a:endParaRPr>
        </a:p>
      </dgm:t>
    </dgm:pt>
    <dgm:pt modelId="{115B8426-49F2-4F9B-94D7-C95BA25C0EDF}">
      <dgm:prSet phldrT="[Text]" custT="1"/>
      <dgm:spPr>
        <a:solidFill>
          <a:srgbClr val="009900"/>
        </a:solidFill>
      </dgm:spPr>
      <dgm:t>
        <a:bodyPr/>
        <a:lstStyle/>
        <a:p>
          <a:r>
            <a:rPr lang="en-US" sz="3600" b="1" dirty="0">
              <a:effectLst>
                <a:outerShdw blurRad="38100" dist="38100" dir="2700000" algn="tl">
                  <a:srgbClr val="000000">
                    <a:alpha val="43137"/>
                  </a:srgbClr>
                </a:outerShdw>
              </a:effectLst>
            </a:rPr>
            <a:t>A</a:t>
          </a:r>
        </a:p>
      </dgm:t>
    </dgm:pt>
    <dgm:pt modelId="{46BC3417-9F76-4B16-8AAD-9A3AF86E242C}" type="parTrans" cxnId="{BC9B8456-DB68-45ED-AC9D-F27D89765AB5}">
      <dgm:prSet/>
      <dgm:spPr/>
      <dgm:t>
        <a:bodyPr/>
        <a:lstStyle/>
        <a:p>
          <a:endParaRPr lang="en-US" sz="3200" b="1">
            <a:effectLst>
              <a:outerShdw blurRad="38100" dist="38100" dir="2700000" algn="tl">
                <a:srgbClr val="000000">
                  <a:alpha val="43137"/>
                </a:srgbClr>
              </a:outerShdw>
            </a:effectLst>
          </a:endParaRPr>
        </a:p>
      </dgm:t>
    </dgm:pt>
    <dgm:pt modelId="{6630E29C-9618-48AE-8B16-45C677427447}" type="sibTrans" cxnId="{BC9B8456-DB68-45ED-AC9D-F27D89765AB5}">
      <dgm:prSet/>
      <dgm:spPr/>
      <dgm:t>
        <a:bodyPr/>
        <a:lstStyle/>
        <a:p>
          <a:endParaRPr lang="en-US" sz="3200" b="1">
            <a:effectLst>
              <a:outerShdw blurRad="38100" dist="38100" dir="2700000" algn="tl">
                <a:srgbClr val="000000">
                  <a:alpha val="43137"/>
                </a:srgbClr>
              </a:outerShdw>
            </a:effectLst>
          </a:endParaRPr>
        </a:p>
      </dgm:t>
    </dgm:pt>
    <dgm:pt modelId="{CAD46500-D4DC-4D50-BD43-03C24B3FB7C8}" type="pres">
      <dgm:prSet presAssocID="{B18AD242-EC90-40E5-AE06-3142A2537271}" presName="cycleMatrixDiagram" presStyleCnt="0">
        <dgm:presLayoutVars>
          <dgm:chMax val="1"/>
          <dgm:dir/>
          <dgm:animLvl val="lvl"/>
          <dgm:resizeHandles val="exact"/>
        </dgm:presLayoutVars>
      </dgm:prSet>
      <dgm:spPr/>
    </dgm:pt>
    <dgm:pt modelId="{D4C3C23C-4CAA-45BE-8210-D48B943FC908}" type="pres">
      <dgm:prSet presAssocID="{B18AD242-EC90-40E5-AE06-3142A2537271}" presName="children" presStyleCnt="0"/>
      <dgm:spPr/>
    </dgm:pt>
    <dgm:pt modelId="{5A75F103-9EB6-4617-94C2-3DC9E4854C13}" type="pres">
      <dgm:prSet presAssocID="{B18AD242-EC90-40E5-AE06-3142A2537271}" presName="childPlaceholder" presStyleCnt="0"/>
      <dgm:spPr/>
    </dgm:pt>
    <dgm:pt modelId="{499A5D95-C80A-4E2C-BC06-AB294C760C6C}" type="pres">
      <dgm:prSet presAssocID="{B18AD242-EC90-40E5-AE06-3142A2537271}" presName="circle" presStyleCnt="0"/>
      <dgm:spPr/>
    </dgm:pt>
    <dgm:pt modelId="{46E73CE7-0283-47E8-A0C9-DE1884E3BF25}" type="pres">
      <dgm:prSet presAssocID="{B18AD242-EC90-40E5-AE06-3142A2537271}" presName="quadrant1" presStyleLbl="node1" presStyleIdx="0" presStyleCnt="4">
        <dgm:presLayoutVars>
          <dgm:chMax val="1"/>
          <dgm:bulletEnabled val="1"/>
        </dgm:presLayoutVars>
      </dgm:prSet>
      <dgm:spPr/>
    </dgm:pt>
    <dgm:pt modelId="{8F106C23-E21E-4BC1-8A2B-BE03924AC395}" type="pres">
      <dgm:prSet presAssocID="{B18AD242-EC90-40E5-AE06-3142A2537271}" presName="quadrant2" presStyleLbl="node1" presStyleIdx="1" presStyleCnt="4" custLinFactNeighborX="-629" custLinFactNeighborY="-409">
        <dgm:presLayoutVars>
          <dgm:chMax val="1"/>
          <dgm:bulletEnabled val="1"/>
        </dgm:presLayoutVars>
      </dgm:prSet>
      <dgm:spPr/>
    </dgm:pt>
    <dgm:pt modelId="{796566F7-C63F-45AC-8C02-B96BED8E42B5}" type="pres">
      <dgm:prSet presAssocID="{B18AD242-EC90-40E5-AE06-3142A2537271}" presName="quadrant3" presStyleLbl="node1" presStyleIdx="2" presStyleCnt="4">
        <dgm:presLayoutVars>
          <dgm:chMax val="1"/>
          <dgm:bulletEnabled val="1"/>
        </dgm:presLayoutVars>
      </dgm:prSet>
      <dgm:spPr/>
    </dgm:pt>
    <dgm:pt modelId="{41E41A9B-0B89-4E0E-8769-B7BFD02E438F}" type="pres">
      <dgm:prSet presAssocID="{B18AD242-EC90-40E5-AE06-3142A2537271}" presName="quadrant4" presStyleLbl="node1" presStyleIdx="3" presStyleCnt="4">
        <dgm:presLayoutVars>
          <dgm:chMax val="1"/>
          <dgm:bulletEnabled val="1"/>
        </dgm:presLayoutVars>
      </dgm:prSet>
      <dgm:spPr/>
    </dgm:pt>
    <dgm:pt modelId="{5E1A28FB-490F-4194-80E2-C8B2819842F6}" type="pres">
      <dgm:prSet presAssocID="{B18AD242-EC90-40E5-AE06-3142A2537271}" presName="quadrantPlaceholder" presStyleCnt="0"/>
      <dgm:spPr/>
    </dgm:pt>
    <dgm:pt modelId="{EF04137F-B447-46B6-A18F-33D54EF03E14}" type="pres">
      <dgm:prSet presAssocID="{B18AD242-EC90-40E5-AE06-3142A2537271}" presName="center1" presStyleLbl="fgShp" presStyleIdx="0" presStyleCnt="2"/>
      <dgm:spPr/>
    </dgm:pt>
    <dgm:pt modelId="{C2B0DCC0-BC31-4F7C-82B3-C6E05BF4313F}" type="pres">
      <dgm:prSet presAssocID="{B18AD242-EC90-40E5-AE06-3142A2537271}" presName="center2" presStyleLbl="fgShp" presStyleIdx="1" presStyleCnt="2"/>
      <dgm:spPr/>
    </dgm:pt>
  </dgm:ptLst>
  <dgm:cxnLst>
    <dgm:cxn modelId="{E8C7C321-5CD5-48F0-9EFC-57BC971638EA}" type="presOf" srcId="{B76D3219-EF0A-4819-B136-1C80CCF64969}" destId="{796566F7-C63F-45AC-8C02-B96BED8E42B5}" srcOrd="0" destOrd="0" presId="urn:microsoft.com/office/officeart/2005/8/layout/cycle4"/>
    <dgm:cxn modelId="{3A355F3A-18CC-465A-A8FD-DFF2A549F577}" type="presOf" srcId="{15DD5D73-E959-4582-86A0-1C147B1E547A}" destId="{8F106C23-E21E-4BC1-8A2B-BE03924AC395}" srcOrd="0" destOrd="0" presId="urn:microsoft.com/office/officeart/2005/8/layout/cycle4"/>
    <dgm:cxn modelId="{D677E03A-3147-4C03-9219-30117112767A}" type="presOf" srcId="{115B8426-49F2-4F9B-94D7-C95BA25C0EDF}" destId="{41E41A9B-0B89-4E0E-8769-B7BFD02E438F}" srcOrd="0" destOrd="0" presId="urn:microsoft.com/office/officeart/2005/8/layout/cycle4"/>
    <dgm:cxn modelId="{EA1FB73D-E295-41FC-B57A-52ACF41ED509}" srcId="{B18AD242-EC90-40E5-AE06-3142A2537271}" destId="{B76D3219-EF0A-4819-B136-1C80CCF64969}" srcOrd="2" destOrd="0" parTransId="{991DE34D-BE2C-4261-8E26-926E75ADDDE9}" sibTransId="{4D71C23F-A74C-4862-A350-9E73B605F8EC}"/>
    <dgm:cxn modelId="{7574C340-E8BB-4988-A2BA-3D347148618E}" srcId="{B18AD242-EC90-40E5-AE06-3142A2537271}" destId="{15DD5D73-E959-4582-86A0-1C147B1E547A}" srcOrd="1" destOrd="0" parTransId="{45A16CAE-DF5E-431C-A123-C5449A15E9BA}" sibTransId="{7D1A1B4D-F2EC-49C8-8869-35B2254BA4EC}"/>
    <dgm:cxn modelId="{2D7CFC73-224E-4928-A45F-15951E63DC79}" type="presOf" srcId="{B18AD242-EC90-40E5-AE06-3142A2537271}" destId="{CAD46500-D4DC-4D50-BD43-03C24B3FB7C8}" srcOrd="0" destOrd="0" presId="urn:microsoft.com/office/officeart/2005/8/layout/cycle4"/>
    <dgm:cxn modelId="{BC9B8456-DB68-45ED-AC9D-F27D89765AB5}" srcId="{B18AD242-EC90-40E5-AE06-3142A2537271}" destId="{115B8426-49F2-4F9B-94D7-C95BA25C0EDF}" srcOrd="3" destOrd="0" parTransId="{46BC3417-9F76-4B16-8AAD-9A3AF86E242C}" sibTransId="{6630E29C-9618-48AE-8B16-45C677427447}"/>
    <dgm:cxn modelId="{D2EE5BF4-F99E-4298-B8FE-AEFD106E63EA}" srcId="{B18AD242-EC90-40E5-AE06-3142A2537271}" destId="{6099B48D-DCA8-4ED3-96F7-9733D799F5E3}" srcOrd="0" destOrd="0" parTransId="{787F6261-227D-4ACB-8983-18344802D931}" sibTransId="{1280F530-0F11-4046-A270-1C095DFEB800}"/>
    <dgm:cxn modelId="{432097F4-89E6-4F44-8A07-03BF5B63CFB7}" type="presOf" srcId="{6099B48D-DCA8-4ED3-96F7-9733D799F5E3}" destId="{46E73CE7-0283-47E8-A0C9-DE1884E3BF25}" srcOrd="0" destOrd="0" presId="urn:microsoft.com/office/officeart/2005/8/layout/cycle4"/>
    <dgm:cxn modelId="{1793AFD3-C4BD-4D8C-9D9C-7FA71623484D}" type="presParOf" srcId="{CAD46500-D4DC-4D50-BD43-03C24B3FB7C8}" destId="{D4C3C23C-4CAA-45BE-8210-D48B943FC908}" srcOrd="0" destOrd="0" presId="urn:microsoft.com/office/officeart/2005/8/layout/cycle4"/>
    <dgm:cxn modelId="{E873FBEC-C7C6-4A69-855F-C47422B12153}" type="presParOf" srcId="{D4C3C23C-4CAA-45BE-8210-D48B943FC908}" destId="{5A75F103-9EB6-4617-94C2-3DC9E4854C13}" srcOrd="0" destOrd="0" presId="urn:microsoft.com/office/officeart/2005/8/layout/cycle4"/>
    <dgm:cxn modelId="{BD2DEE07-6657-4525-B99A-1E1C5426E158}" type="presParOf" srcId="{CAD46500-D4DC-4D50-BD43-03C24B3FB7C8}" destId="{499A5D95-C80A-4E2C-BC06-AB294C760C6C}" srcOrd="1" destOrd="0" presId="urn:microsoft.com/office/officeart/2005/8/layout/cycle4"/>
    <dgm:cxn modelId="{2069C822-0252-43AE-ACED-D4F809728363}" type="presParOf" srcId="{499A5D95-C80A-4E2C-BC06-AB294C760C6C}" destId="{46E73CE7-0283-47E8-A0C9-DE1884E3BF25}" srcOrd="0" destOrd="0" presId="urn:microsoft.com/office/officeart/2005/8/layout/cycle4"/>
    <dgm:cxn modelId="{522D1F37-42F8-474C-B738-85F762E13E55}" type="presParOf" srcId="{499A5D95-C80A-4E2C-BC06-AB294C760C6C}" destId="{8F106C23-E21E-4BC1-8A2B-BE03924AC395}" srcOrd="1" destOrd="0" presId="urn:microsoft.com/office/officeart/2005/8/layout/cycle4"/>
    <dgm:cxn modelId="{A6FEFC36-5881-45C4-A948-D1E21B687390}" type="presParOf" srcId="{499A5D95-C80A-4E2C-BC06-AB294C760C6C}" destId="{796566F7-C63F-45AC-8C02-B96BED8E42B5}" srcOrd="2" destOrd="0" presId="urn:microsoft.com/office/officeart/2005/8/layout/cycle4"/>
    <dgm:cxn modelId="{775E40AB-B70A-4607-8875-F6E091804A0B}" type="presParOf" srcId="{499A5D95-C80A-4E2C-BC06-AB294C760C6C}" destId="{41E41A9B-0B89-4E0E-8769-B7BFD02E438F}" srcOrd="3" destOrd="0" presId="urn:microsoft.com/office/officeart/2005/8/layout/cycle4"/>
    <dgm:cxn modelId="{9C08AC9E-1658-4117-8D51-E132BED70FB8}" type="presParOf" srcId="{499A5D95-C80A-4E2C-BC06-AB294C760C6C}" destId="{5E1A28FB-490F-4194-80E2-C8B2819842F6}" srcOrd="4" destOrd="0" presId="urn:microsoft.com/office/officeart/2005/8/layout/cycle4"/>
    <dgm:cxn modelId="{7FF3383A-C6B5-41C8-AE47-3B4158691188}" type="presParOf" srcId="{CAD46500-D4DC-4D50-BD43-03C24B3FB7C8}" destId="{EF04137F-B447-46B6-A18F-33D54EF03E14}" srcOrd="2" destOrd="0" presId="urn:microsoft.com/office/officeart/2005/8/layout/cycle4"/>
    <dgm:cxn modelId="{35047D36-A575-42B7-A5B0-1E8EDF7BC656}" type="presParOf" srcId="{CAD46500-D4DC-4D50-BD43-03C24B3FB7C8}" destId="{C2B0DCC0-BC31-4F7C-82B3-C6E05BF4313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8AD242-EC90-40E5-AE06-3142A2537271}"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6099B48D-DCA8-4ED3-96F7-9733D799F5E3}">
      <dgm:prSet phldrT="[Text]" custT="1"/>
      <dgm:spPr>
        <a:solidFill>
          <a:srgbClr val="FF9900"/>
        </a:solidFill>
      </dgm:spPr>
      <dgm:t>
        <a:bodyPr/>
        <a:lstStyle/>
        <a:p>
          <a:r>
            <a:rPr lang="en-US" sz="3600" b="1" dirty="0">
              <a:effectLst>
                <a:outerShdw blurRad="38100" dist="38100" dir="2700000" algn="tl">
                  <a:srgbClr val="000000">
                    <a:alpha val="43137"/>
                  </a:srgbClr>
                </a:outerShdw>
              </a:effectLst>
            </a:rPr>
            <a:t>P</a:t>
          </a:r>
        </a:p>
      </dgm:t>
    </dgm:pt>
    <dgm:pt modelId="{787F6261-227D-4ACB-8983-18344802D931}" type="parTrans" cxnId="{D2EE5BF4-F99E-4298-B8FE-AEFD106E63EA}">
      <dgm:prSet/>
      <dgm:spPr/>
      <dgm:t>
        <a:bodyPr/>
        <a:lstStyle/>
        <a:p>
          <a:endParaRPr lang="en-US" sz="3200" b="1">
            <a:effectLst>
              <a:outerShdw blurRad="38100" dist="38100" dir="2700000" algn="tl">
                <a:srgbClr val="000000">
                  <a:alpha val="43137"/>
                </a:srgbClr>
              </a:outerShdw>
            </a:effectLst>
          </a:endParaRPr>
        </a:p>
      </dgm:t>
    </dgm:pt>
    <dgm:pt modelId="{1280F530-0F11-4046-A270-1C095DFEB800}" type="sibTrans" cxnId="{D2EE5BF4-F99E-4298-B8FE-AEFD106E63EA}">
      <dgm:prSet/>
      <dgm:spPr/>
      <dgm:t>
        <a:bodyPr/>
        <a:lstStyle/>
        <a:p>
          <a:endParaRPr lang="en-US" sz="3200" b="1">
            <a:effectLst>
              <a:outerShdw blurRad="38100" dist="38100" dir="2700000" algn="tl">
                <a:srgbClr val="000000">
                  <a:alpha val="43137"/>
                </a:srgbClr>
              </a:outerShdw>
            </a:effectLst>
          </a:endParaRPr>
        </a:p>
      </dgm:t>
    </dgm:pt>
    <dgm:pt modelId="{15DD5D73-E959-4582-86A0-1C147B1E547A}">
      <dgm:prSet phldrT="[Text]" custT="1"/>
      <dgm:spPr>
        <a:solidFill>
          <a:schemeClr val="bg1">
            <a:lumMod val="50000"/>
          </a:schemeClr>
        </a:solidFill>
      </dgm:spPr>
      <dgm:t>
        <a:bodyPr/>
        <a:lstStyle/>
        <a:p>
          <a:r>
            <a:rPr lang="en-US" sz="3600" b="1" dirty="0">
              <a:effectLst>
                <a:outerShdw blurRad="38100" dist="38100" dir="2700000" algn="tl">
                  <a:srgbClr val="000000">
                    <a:alpha val="43137"/>
                  </a:srgbClr>
                </a:outerShdw>
              </a:effectLst>
            </a:rPr>
            <a:t>D</a:t>
          </a:r>
        </a:p>
      </dgm:t>
    </dgm:pt>
    <dgm:pt modelId="{45A16CAE-DF5E-431C-A123-C5449A15E9BA}" type="parTrans" cxnId="{7574C340-E8BB-4988-A2BA-3D347148618E}">
      <dgm:prSet/>
      <dgm:spPr/>
      <dgm:t>
        <a:bodyPr/>
        <a:lstStyle/>
        <a:p>
          <a:endParaRPr lang="en-US" sz="3200" b="1">
            <a:effectLst>
              <a:outerShdw blurRad="38100" dist="38100" dir="2700000" algn="tl">
                <a:srgbClr val="000000">
                  <a:alpha val="43137"/>
                </a:srgbClr>
              </a:outerShdw>
            </a:effectLst>
          </a:endParaRPr>
        </a:p>
      </dgm:t>
    </dgm:pt>
    <dgm:pt modelId="{7D1A1B4D-F2EC-49C8-8869-35B2254BA4EC}" type="sibTrans" cxnId="{7574C340-E8BB-4988-A2BA-3D347148618E}">
      <dgm:prSet/>
      <dgm:spPr/>
      <dgm:t>
        <a:bodyPr/>
        <a:lstStyle/>
        <a:p>
          <a:endParaRPr lang="en-US" sz="3200" b="1">
            <a:effectLst>
              <a:outerShdw blurRad="38100" dist="38100" dir="2700000" algn="tl">
                <a:srgbClr val="000000">
                  <a:alpha val="43137"/>
                </a:srgbClr>
              </a:outerShdw>
            </a:effectLst>
          </a:endParaRPr>
        </a:p>
      </dgm:t>
    </dgm:pt>
    <dgm:pt modelId="{B76D3219-EF0A-4819-B136-1C80CCF64969}">
      <dgm:prSet phldrT="[Text]" custT="1"/>
      <dgm:spPr/>
      <dgm:t>
        <a:bodyPr/>
        <a:lstStyle/>
        <a:p>
          <a:r>
            <a:rPr lang="en-US" sz="3600" b="1" dirty="0">
              <a:effectLst>
                <a:outerShdw blurRad="38100" dist="38100" dir="2700000" algn="tl">
                  <a:srgbClr val="000000">
                    <a:alpha val="43137"/>
                  </a:srgbClr>
                </a:outerShdw>
              </a:effectLst>
            </a:rPr>
            <a:t>S</a:t>
          </a:r>
        </a:p>
      </dgm:t>
    </dgm:pt>
    <dgm:pt modelId="{991DE34D-BE2C-4261-8E26-926E75ADDDE9}" type="parTrans" cxnId="{EA1FB73D-E295-41FC-B57A-52ACF41ED509}">
      <dgm:prSet/>
      <dgm:spPr/>
      <dgm:t>
        <a:bodyPr/>
        <a:lstStyle/>
        <a:p>
          <a:endParaRPr lang="en-US" sz="3200" b="1">
            <a:effectLst>
              <a:outerShdw blurRad="38100" dist="38100" dir="2700000" algn="tl">
                <a:srgbClr val="000000">
                  <a:alpha val="43137"/>
                </a:srgbClr>
              </a:outerShdw>
            </a:effectLst>
          </a:endParaRPr>
        </a:p>
      </dgm:t>
    </dgm:pt>
    <dgm:pt modelId="{4D71C23F-A74C-4862-A350-9E73B605F8EC}" type="sibTrans" cxnId="{EA1FB73D-E295-41FC-B57A-52ACF41ED509}">
      <dgm:prSet/>
      <dgm:spPr/>
      <dgm:t>
        <a:bodyPr/>
        <a:lstStyle/>
        <a:p>
          <a:endParaRPr lang="en-US" sz="3200" b="1">
            <a:effectLst>
              <a:outerShdw blurRad="38100" dist="38100" dir="2700000" algn="tl">
                <a:srgbClr val="000000">
                  <a:alpha val="43137"/>
                </a:srgbClr>
              </a:outerShdw>
            </a:effectLst>
          </a:endParaRPr>
        </a:p>
      </dgm:t>
    </dgm:pt>
    <dgm:pt modelId="{115B8426-49F2-4F9B-94D7-C95BA25C0EDF}">
      <dgm:prSet phldrT="[Text]" custT="1"/>
      <dgm:spPr>
        <a:solidFill>
          <a:srgbClr val="009900"/>
        </a:solidFill>
      </dgm:spPr>
      <dgm:t>
        <a:bodyPr/>
        <a:lstStyle/>
        <a:p>
          <a:r>
            <a:rPr lang="en-US" sz="3600" b="1" dirty="0">
              <a:effectLst>
                <a:outerShdw blurRad="38100" dist="38100" dir="2700000" algn="tl">
                  <a:srgbClr val="000000">
                    <a:alpha val="43137"/>
                  </a:srgbClr>
                </a:outerShdw>
              </a:effectLst>
            </a:rPr>
            <a:t>A</a:t>
          </a:r>
        </a:p>
      </dgm:t>
    </dgm:pt>
    <dgm:pt modelId="{46BC3417-9F76-4B16-8AAD-9A3AF86E242C}" type="parTrans" cxnId="{BC9B8456-DB68-45ED-AC9D-F27D89765AB5}">
      <dgm:prSet/>
      <dgm:spPr/>
      <dgm:t>
        <a:bodyPr/>
        <a:lstStyle/>
        <a:p>
          <a:endParaRPr lang="en-US" sz="3200" b="1">
            <a:effectLst>
              <a:outerShdw blurRad="38100" dist="38100" dir="2700000" algn="tl">
                <a:srgbClr val="000000">
                  <a:alpha val="43137"/>
                </a:srgbClr>
              </a:outerShdw>
            </a:effectLst>
          </a:endParaRPr>
        </a:p>
      </dgm:t>
    </dgm:pt>
    <dgm:pt modelId="{6630E29C-9618-48AE-8B16-45C677427447}" type="sibTrans" cxnId="{BC9B8456-DB68-45ED-AC9D-F27D89765AB5}">
      <dgm:prSet/>
      <dgm:spPr/>
      <dgm:t>
        <a:bodyPr/>
        <a:lstStyle/>
        <a:p>
          <a:endParaRPr lang="en-US" sz="3200" b="1">
            <a:effectLst>
              <a:outerShdw blurRad="38100" dist="38100" dir="2700000" algn="tl">
                <a:srgbClr val="000000">
                  <a:alpha val="43137"/>
                </a:srgbClr>
              </a:outerShdw>
            </a:effectLst>
          </a:endParaRPr>
        </a:p>
      </dgm:t>
    </dgm:pt>
    <dgm:pt modelId="{CAD46500-D4DC-4D50-BD43-03C24B3FB7C8}" type="pres">
      <dgm:prSet presAssocID="{B18AD242-EC90-40E5-AE06-3142A2537271}" presName="cycleMatrixDiagram" presStyleCnt="0">
        <dgm:presLayoutVars>
          <dgm:chMax val="1"/>
          <dgm:dir/>
          <dgm:animLvl val="lvl"/>
          <dgm:resizeHandles val="exact"/>
        </dgm:presLayoutVars>
      </dgm:prSet>
      <dgm:spPr/>
    </dgm:pt>
    <dgm:pt modelId="{D4C3C23C-4CAA-45BE-8210-D48B943FC908}" type="pres">
      <dgm:prSet presAssocID="{B18AD242-EC90-40E5-AE06-3142A2537271}" presName="children" presStyleCnt="0"/>
      <dgm:spPr/>
    </dgm:pt>
    <dgm:pt modelId="{5A75F103-9EB6-4617-94C2-3DC9E4854C13}" type="pres">
      <dgm:prSet presAssocID="{B18AD242-EC90-40E5-AE06-3142A2537271}" presName="childPlaceholder" presStyleCnt="0"/>
      <dgm:spPr/>
    </dgm:pt>
    <dgm:pt modelId="{499A5D95-C80A-4E2C-BC06-AB294C760C6C}" type="pres">
      <dgm:prSet presAssocID="{B18AD242-EC90-40E5-AE06-3142A2537271}" presName="circle" presStyleCnt="0"/>
      <dgm:spPr/>
    </dgm:pt>
    <dgm:pt modelId="{46E73CE7-0283-47E8-A0C9-DE1884E3BF25}" type="pres">
      <dgm:prSet presAssocID="{B18AD242-EC90-40E5-AE06-3142A2537271}" presName="quadrant1" presStyleLbl="node1" presStyleIdx="0" presStyleCnt="4">
        <dgm:presLayoutVars>
          <dgm:chMax val="1"/>
          <dgm:bulletEnabled val="1"/>
        </dgm:presLayoutVars>
      </dgm:prSet>
      <dgm:spPr/>
    </dgm:pt>
    <dgm:pt modelId="{8F106C23-E21E-4BC1-8A2B-BE03924AC395}" type="pres">
      <dgm:prSet presAssocID="{B18AD242-EC90-40E5-AE06-3142A2537271}" presName="quadrant2" presStyleLbl="node1" presStyleIdx="1" presStyleCnt="4" custLinFactNeighborX="-629" custLinFactNeighborY="-409">
        <dgm:presLayoutVars>
          <dgm:chMax val="1"/>
          <dgm:bulletEnabled val="1"/>
        </dgm:presLayoutVars>
      </dgm:prSet>
      <dgm:spPr/>
    </dgm:pt>
    <dgm:pt modelId="{796566F7-C63F-45AC-8C02-B96BED8E42B5}" type="pres">
      <dgm:prSet presAssocID="{B18AD242-EC90-40E5-AE06-3142A2537271}" presName="quadrant3" presStyleLbl="node1" presStyleIdx="2" presStyleCnt="4">
        <dgm:presLayoutVars>
          <dgm:chMax val="1"/>
          <dgm:bulletEnabled val="1"/>
        </dgm:presLayoutVars>
      </dgm:prSet>
      <dgm:spPr/>
    </dgm:pt>
    <dgm:pt modelId="{41E41A9B-0B89-4E0E-8769-B7BFD02E438F}" type="pres">
      <dgm:prSet presAssocID="{B18AD242-EC90-40E5-AE06-3142A2537271}" presName="quadrant4" presStyleLbl="node1" presStyleIdx="3" presStyleCnt="4">
        <dgm:presLayoutVars>
          <dgm:chMax val="1"/>
          <dgm:bulletEnabled val="1"/>
        </dgm:presLayoutVars>
      </dgm:prSet>
      <dgm:spPr/>
    </dgm:pt>
    <dgm:pt modelId="{5E1A28FB-490F-4194-80E2-C8B2819842F6}" type="pres">
      <dgm:prSet presAssocID="{B18AD242-EC90-40E5-AE06-3142A2537271}" presName="quadrantPlaceholder" presStyleCnt="0"/>
      <dgm:spPr/>
    </dgm:pt>
    <dgm:pt modelId="{EF04137F-B447-46B6-A18F-33D54EF03E14}" type="pres">
      <dgm:prSet presAssocID="{B18AD242-EC90-40E5-AE06-3142A2537271}" presName="center1" presStyleLbl="fgShp" presStyleIdx="0" presStyleCnt="2"/>
      <dgm:spPr/>
    </dgm:pt>
    <dgm:pt modelId="{C2B0DCC0-BC31-4F7C-82B3-C6E05BF4313F}" type="pres">
      <dgm:prSet presAssocID="{B18AD242-EC90-40E5-AE06-3142A2537271}" presName="center2" presStyleLbl="fgShp" presStyleIdx="1" presStyleCnt="2"/>
      <dgm:spPr/>
    </dgm:pt>
  </dgm:ptLst>
  <dgm:cxnLst>
    <dgm:cxn modelId="{E8C7C321-5CD5-48F0-9EFC-57BC971638EA}" type="presOf" srcId="{B76D3219-EF0A-4819-B136-1C80CCF64969}" destId="{796566F7-C63F-45AC-8C02-B96BED8E42B5}" srcOrd="0" destOrd="0" presId="urn:microsoft.com/office/officeart/2005/8/layout/cycle4"/>
    <dgm:cxn modelId="{3A355F3A-18CC-465A-A8FD-DFF2A549F577}" type="presOf" srcId="{15DD5D73-E959-4582-86A0-1C147B1E547A}" destId="{8F106C23-E21E-4BC1-8A2B-BE03924AC395}" srcOrd="0" destOrd="0" presId="urn:microsoft.com/office/officeart/2005/8/layout/cycle4"/>
    <dgm:cxn modelId="{D677E03A-3147-4C03-9219-30117112767A}" type="presOf" srcId="{115B8426-49F2-4F9B-94D7-C95BA25C0EDF}" destId="{41E41A9B-0B89-4E0E-8769-B7BFD02E438F}" srcOrd="0" destOrd="0" presId="urn:microsoft.com/office/officeart/2005/8/layout/cycle4"/>
    <dgm:cxn modelId="{EA1FB73D-E295-41FC-B57A-52ACF41ED509}" srcId="{B18AD242-EC90-40E5-AE06-3142A2537271}" destId="{B76D3219-EF0A-4819-B136-1C80CCF64969}" srcOrd="2" destOrd="0" parTransId="{991DE34D-BE2C-4261-8E26-926E75ADDDE9}" sibTransId="{4D71C23F-A74C-4862-A350-9E73B605F8EC}"/>
    <dgm:cxn modelId="{7574C340-E8BB-4988-A2BA-3D347148618E}" srcId="{B18AD242-EC90-40E5-AE06-3142A2537271}" destId="{15DD5D73-E959-4582-86A0-1C147B1E547A}" srcOrd="1" destOrd="0" parTransId="{45A16CAE-DF5E-431C-A123-C5449A15E9BA}" sibTransId="{7D1A1B4D-F2EC-49C8-8869-35B2254BA4EC}"/>
    <dgm:cxn modelId="{2D7CFC73-224E-4928-A45F-15951E63DC79}" type="presOf" srcId="{B18AD242-EC90-40E5-AE06-3142A2537271}" destId="{CAD46500-D4DC-4D50-BD43-03C24B3FB7C8}" srcOrd="0" destOrd="0" presId="urn:microsoft.com/office/officeart/2005/8/layout/cycle4"/>
    <dgm:cxn modelId="{BC9B8456-DB68-45ED-AC9D-F27D89765AB5}" srcId="{B18AD242-EC90-40E5-AE06-3142A2537271}" destId="{115B8426-49F2-4F9B-94D7-C95BA25C0EDF}" srcOrd="3" destOrd="0" parTransId="{46BC3417-9F76-4B16-8AAD-9A3AF86E242C}" sibTransId="{6630E29C-9618-48AE-8B16-45C677427447}"/>
    <dgm:cxn modelId="{D2EE5BF4-F99E-4298-B8FE-AEFD106E63EA}" srcId="{B18AD242-EC90-40E5-AE06-3142A2537271}" destId="{6099B48D-DCA8-4ED3-96F7-9733D799F5E3}" srcOrd="0" destOrd="0" parTransId="{787F6261-227D-4ACB-8983-18344802D931}" sibTransId="{1280F530-0F11-4046-A270-1C095DFEB800}"/>
    <dgm:cxn modelId="{432097F4-89E6-4F44-8A07-03BF5B63CFB7}" type="presOf" srcId="{6099B48D-DCA8-4ED3-96F7-9733D799F5E3}" destId="{46E73CE7-0283-47E8-A0C9-DE1884E3BF25}" srcOrd="0" destOrd="0" presId="urn:microsoft.com/office/officeart/2005/8/layout/cycle4"/>
    <dgm:cxn modelId="{1793AFD3-C4BD-4D8C-9D9C-7FA71623484D}" type="presParOf" srcId="{CAD46500-D4DC-4D50-BD43-03C24B3FB7C8}" destId="{D4C3C23C-4CAA-45BE-8210-D48B943FC908}" srcOrd="0" destOrd="0" presId="urn:microsoft.com/office/officeart/2005/8/layout/cycle4"/>
    <dgm:cxn modelId="{E873FBEC-C7C6-4A69-855F-C47422B12153}" type="presParOf" srcId="{D4C3C23C-4CAA-45BE-8210-D48B943FC908}" destId="{5A75F103-9EB6-4617-94C2-3DC9E4854C13}" srcOrd="0" destOrd="0" presId="urn:microsoft.com/office/officeart/2005/8/layout/cycle4"/>
    <dgm:cxn modelId="{BD2DEE07-6657-4525-B99A-1E1C5426E158}" type="presParOf" srcId="{CAD46500-D4DC-4D50-BD43-03C24B3FB7C8}" destId="{499A5D95-C80A-4E2C-BC06-AB294C760C6C}" srcOrd="1" destOrd="0" presId="urn:microsoft.com/office/officeart/2005/8/layout/cycle4"/>
    <dgm:cxn modelId="{2069C822-0252-43AE-ACED-D4F809728363}" type="presParOf" srcId="{499A5D95-C80A-4E2C-BC06-AB294C760C6C}" destId="{46E73CE7-0283-47E8-A0C9-DE1884E3BF25}" srcOrd="0" destOrd="0" presId="urn:microsoft.com/office/officeart/2005/8/layout/cycle4"/>
    <dgm:cxn modelId="{522D1F37-42F8-474C-B738-85F762E13E55}" type="presParOf" srcId="{499A5D95-C80A-4E2C-BC06-AB294C760C6C}" destId="{8F106C23-E21E-4BC1-8A2B-BE03924AC395}" srcOrd="1" destOrd="0" presId="urn:microsoft.com/office/officeart/2005/8/layout/cycle4"/>
    <dgm:cxn modelId="{A6FEFC36-5881-45C4-A948-D1E21B687390}" type="presParOf" srcId="{499A5D95-C80A-4E2C-BC06-AB294C760C6C}" destId="{796566F7-C63F-45AC-8C02-B96BED8E42B5}" srcOrd="2" destOrd="0" presId="urn:microsoft.com/office/officeart/2005/8/layout/cycle4"/>
    <dgm:cxn modelId="{775E40AB-B70A-4607-8875-F6E091804A0B}" type="presParOf" srcId="{499A5D95-C80A-4E2C-BC06-AB294C760C6C}" destId="{41E41A9B-0B89-4E0E-8769-B7BFD02E438F}" srcOrd="3" destOrd="0" presId="urn:microsoft.com/office/officeart/2005/8/layout/cycle4"/>
    <dgm:cxn modelId="{9C08AC9E-1658-4117-8D51-E132BED70FB8}" type="presParOf" srcId="{499A5D95-C80A-4E2C-BC06-AB294C760C6C}" destId="{5E1A28FB-490F-4194-80E2-C8B2819842F6}" srcOrd="4" destOrd="0" presId="urn:microsoft.com/office/officeart/2005/8/layout/cycle4"/>
    <dgm:cxn modelId="{7FF3383A-C6B5-41C8-AE47-3B4158691188}" type="presParOf" srcId="{CAD46500-D4DC-4D50-BD43-03C24B3FB7C8}" destId="{EF04137F-B447-46B6-A18F-33D54EF03E14}" srcOrd="2" destOrd="0" presId="urn:microsoft.com/office/officeart/2005/8/layout/cycle4"/>
    <dgm:cxn modelId="{35047D36-A575-42B7-A5B0-1E8EDF7BC656}" type="presParOf" srcId="{CAD46500-D4DC-4D50-BD43-03C24B3FB7C8}" destId="{C2B0DCC0-BC31-4F7C-82B3-C6E05BF4313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8AD242-EC90-40E5-AE06-3142A2537271}"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6099B48D-DCA8-4ED3-96F7-9733D799F5E3}">
      <dgm:prSet phldrT="[Text]" custT="1"/>
      <dgm:spPr>
        <a:solidFill>
          <a:srgbClr val="FF9900"/>
        </a:solidFill>
      </dgm:spPr>
      <dgm:t>
        <a:bodyPr/>
        <a:lstStyle/>
        <a:p>
          <a:r>
            <a:rPr lang="en-US" sz="3600" b="1" dirty="0">
              <a:effectLst>
                <a:outerShdw blurRad="38100" dist="38100" dir="2700000" algn="tl">
                  <a:srgbClr val="000000">
                    <a:alpha val="43137"/>
                  </a:srgbClr>
                </a:outerShdw>
              </a:effectLst>
            </a:rPr>
            <a:t>P</a:t>
          </a:r>
        </a:p>
      </dgm:t>
    </dgm:pt>
    <dgm:pt modelId="{787F6261-227D-4ACB-8983-18344802D931}" type="parTrans" cxnId="{D2EE5BF4-F99E-4298-B8FE-AEFD106E63EA}">
      <dgm:prSet/>
      <dgm:spPr/>
      <dgm:t>
        <a:bodyPr/>
        <a:lstStyle/>
        <a:p>
          <a:endParaRPr lang="en-US" sz="3200" b="1">
            <a:effectLst>
              <a:outerShdw blurRad="38100" dist="38100" dir="2700000" algn="tl">
                <a:srgbClr val="000000">
                  <a:alpha val="43137"/>
                </a:srgbClr>
              </a:outerShdw>
            </a:effectLst>
          </a:endParaRPr>
        </a:p>
      </dgm:t>
    </dgm:pt>
    <dgm:pt modelId="{1280F530-0F11-4046-A270-1C095DFEB800}" type="sibTrans" cxnId="{D2EE5BF4-F99E-4298-B8FE-AEFD106E63EA}">
      <dgm:prSet/>
      <dgm:spPr/>
      <dgm:t>
        <a:bodyPr/>
        <a:lstStyle/>
        <a:p>
          <a:endParaRPr lang="en-US" sz="3200" b="1">
            <a:effectLst>
              <a:outerShdw blurRad="38100" dist="38100" dir="2700000" algn="tl">
                <a:srgbClr val="000000">
                  <a:alpha val="43137"/>
                </a:srgbClr>
              </a:outerShdw>
            </a:effectLst>
          </a:endParaRPr>
        </a:p>
      </dgm:t>
    </dgm:pt>
    <dgm:pt modelId="{15DD5D73-E959-4582-86A0-1C147B1E547A}">
      <dgm:prSet phldrT="[Text]" custT="1"/>
      <dgm:spPr>
        <a:solidFill>
          <a:schemeClr val="bg1">
            <a:lumMod val="50000"/>
          </a:schemeClr>
        </a:solidFill>
      </dgm:spPr>
      <dgm:t>
        <a:bodyPr/>
        <a:lstStyle/>
        <a:p>
          <a:r>
            <a:rPr lang="en-US" sz="3600" b="1" dirty="0">
              <a:effectLst>
                <a:outerShdw blurRad="38100" dist="38100" dir="2700000" algn="tl">
                  <a:srgbClr val="000000">
                    <a:alpha val="43137"/>
                  </a:srgbClr>
                </a:outerShdw>
              </a:effectLst>
            </a:rPr>
            <a:t>D</a:t>
          </a:r>
        </a:p>
      </dgm:t>
    </dgm:pt>
    <dgm:pt modelId="{45A16CAE-DF5E-431C-A123-C5449A15E9BA}" type="parTrans" cxnId="{7574C340-E8BB-4988-A2BA-3D347148618E}">
      <dgm:prSet/>
      <dgm:spPr/>
      <dgm:t>
        <a:bodyPr/>
        <a:lstStyle/>
        <a:p>
          <a:endParaRPr lang="en-US" sz="3200" b="1">
            <a:effectLst>
              <a:outerShdw blurRad="38100" dist="38100" dir="2700000" algn="tl">
                <a:srgbClr val="000000">
                  <a:alpha val="43137"/>
                </a:srgbClr>
              </a:outerShdw>
            </a:effectLst>
          </a:endParaRPr>
        </a:p>
      </dgm:t>
    </dgm:pt>
    <dgm:pt modelId="{7D1A1B4D-F2EC-49C8-8869-35B2254BA4EC}" type="sibTrans" cxnId="{7574C340-E8BB-4988-A2BA-3D347148618E}">
      <dgm:prSet/>
      <dgm:spPr/>
      <dgm:t>
        <a:bodyPr/>
        <a:lstStyle/>
        <a:p>
          <a:endParaRPr lang="en-US" sz="3200" b="1">
            <a:effectLst>
              <a:outerShdw blurRad="38100" dist="38100" dir="2700000" algn="tl">
                <a:srgbClr val="000000">
                  <a:alpha val="43137"/>
                </a:srgbClr>
              </a:outerShdw>
            </a:effectLst>
          </a:endParaRPr>
        </a:p>
      </dgm:t>
    </dgm:pt>
    <dgm:pt modelId="{B76D3219-EF0A-4819-B136-1C80CCF64969}">
      <dgm:prSet phldrT="[Text]" custT="1"/>
      <dgm:spPr/>
      <dgm:t>
        <a:bodyPr/>
        <a:lstStyle/>
        <a:p>
          <a:r>
            <a:rPr lang="en-US" sz="3600" b="1" dirty="0">
              <a:effectLst>
                <a:outerShdw blurRad="38100" dist="38100" dir="2700000" algn="tl">
                  <a:srgbClr val="000000">
                    <a:alpha val="43137"/>
                  </a:srgbClr>
                </a:outerShdw>
              </a:effectLst>
            </a:rPr>
            <a:t>S</a:t>
          </a:r>
        </a:p>
      </dgm:t>
    </dgm:pt>
    <dgm:pt modelId="{991DE34D-BE2C-4261-8E26-926E75ADDDE9}" type="parTrans" cxnId="{EA1FB73D-E295-41FC-B57A-52ACF41ED509}">
      <dgm:prSet/>
      <dgm:spPr/>
      <dgm:t>
        <a:bodyPr/>
        <a:lstStyle/>
        <a:p>
          <a:endParaRPr lang="en-US" sz="3200" b="1">
            <a:effectLst>
              <a:outerShdw blurRad="38100" dist="38100" dir="2700000" algn="tl">
                <a:srgbClr val="000000">
                  <a:alpha val="43137"/>
                </a:srgbClr>
              </a:outerShdw>
            </a:effectLst>
          </a:endParaRPr>
        </a:p>
      </dgm:t>
    </dgm:pt>
    <dgm:pt modelId="{4D71C23F-A74C-4862-A350-9E73B605F8EC}" type="sibTrans" cxnId="{EA1FB73D-E295-41FC-B57A-52ACF41ED509}">
      <dgm:prSet/>
      <dgm:spPr/>
      <dgm:t>
        <a:bodyPr/>
        <a:lstStyle/>
        <a:p>
          <a:endParaRPr lang="en-US" sz="3200" b="1">
            <a:effectLst>
              <a:outerShdw blurRad="38100" dist="38100" dir="2700000" algn="tl">
                <a:srgbClr val="000000">
                  <a:alpha val="43137"/>
                </a:srgbClr>
              </a:outerShdw>
            </a:effectLst>
          </a:endParaRPr>
        </a:p>
      </dgm:t>
    </dgm:pt>
    <dgm:pt modelId="{115B8426-49F2-4F9B-94D7-C95BA25C0EDF}">
      <dgm:prSet phldrT="[Text]" custT="1"/>
      <dgm:spPr>
        <a:solidFill>
          <a:srgbClr val="009900"/>
        </a:solidFill>
      </dgm:spPr>
      <dgm:t>
        <a:bodyPr/>
        <a:lstStyle/>
        <a:p>
          <a:r>
            <a:rPr lang="en-US" sz="3600" b="1" dirty="0">
              <a:effectLst>
                <a:outerShdw blurRad="38100" dist="38100" dir="2700000" algn="tl">
                  <a:srgbClr val="000000">
                    <a:alpha val="43137"/>
                  </a:srgbClr>
                </a:outerShdw>
              </a:effectLst>
            </a:rPr>
            <a:t>A</a:t>
          </a:r>
        </a:p>
      </dgm:t>
    </dgm:pt>
    <dgm:pt modelId="{46BC3417-9F76-4B16-8AAD-9A3AF86E242C}" type="parTrans" cxnId="{BC9B8456-DB68-45ED-AC9D-F27D89765AB5}">
      <dgm:prSet/>
      <dgm:spPr/>
      <dgm:t>
        <a:bodyPr/>
        <a:lstStyle/>
        <a:p>
          <a:endParaRPr lang="en-US" sz="3200" b="1">
            <a:effectLst>
              <a:outerShdw blurRad="38100" dist="38100" dir="2700000" algn="tl">
                <a:srgbClr val="000000">
                  <a:alpha val="43137"/>
                </a:srgbClr>
              </a:outerShdw>
            </a:effectLst>
          </a:endParaRPr>
        </a:p>
      </dgm:t>
    </dgm:pt>
    <dgm:pt modelId="{6630E29C-9618-48AE-8B16-45C677427447}" type="sibTrans" cxnId="{BC9B8456-DB68-45ED-AC9D-F27D89765AB5}">
      <dgm:prSet/>
      <dgm:spPr/>
      <dgm:t>
        <a:bodyPr/>
        <a:lstStyle/>
        <a:p>
          <a:endParaRPr lang="en-US" sz="3200" b="1">
            <a:effectLst>
              <a:outerShdw blurRad="38100" dist="38100" dir="2700000" algn="tl">
                <a:srgbClr val="000000">
                  <a:alpha val="43137"/>
                </a:srgbClr>
              </a:outerShdw>
            </a:effectLst>
          </a:endParaRPr>
        </a:p>
      </dgm:t>
    </dgm:pt>
    <dgm:pt modelId="{CAD46500-D4DC-4D50-BD43-03C24B3FB7C8}" type="pres">
      <dgm:prSet presAssocID="{B18AD242-EC90-40E5-AE06-3142A2537271}" presName="cycleMatrixDiagram" presStyleCnt="0">
        <dgm:presLayoutVars>
          <dgm:chMax val="1"/>
          <dgm:dir/>
          <dgm:animLvl val="lvl"/>
          <dgm:resizeHandles val="exact"/>
        </dgm:presLayoutVars>
      </dgm:prSet>
      <dgm:spPr/>
    </dgm:pt>
    <dgm:pt modelId="{D4C3C23C-4CAA-45BE-8210-D48B943FC908}" type="pres">
      <dgm:prSet presAssocID="{B18AD242-EC90-40E5-AE06-3142A2537271}" presName="children" presStyleCnt="0"/>
      <dgm:spPr/>
    </dgm:pt>
    <dgm:pt modelId="{5A75F103-9EB6-4617-94C2-3DC9E4854C13}" type="pres">
      <dgm:prSet presAssocID="{B18AD242-EC90-40E5-AE06-3142A2537271}" presName="childPlaceholder" presStyleCnt="0"/>
      <dgm:spPr/>
    </dgm:pt>
    <dgm:pt modelId="{499A5D95-C80A-4E2C-BC06-AB294C760C6C}" type="pres">
      <dgm:prSet presAssocID="{B18AD242-EC90-40E5-AE06-3142A2537271}" presName="circle" presStyleCnt="0"/>
      <dgm:spPr/>
    </dgm:pt>
    <dgm:pt modelId="{46E73CE7-0283-47E8-A0C9-DE1884E3BF25}" type="pres">
      <dgm:prSet presAssocID="{B18AD242-EC90-40E5-AE06-3142A2537271}" presName="quadrant1" presStyleLbl="node1" presStyleIdx="0" presStyleCnt="4">
        <dgm:presLayoutVars>
          <dgm:chMax val="1"/>
          <dgm:bulletEnabled val="1"/>
        </dgm:presLayoutVars>
      </dgm:prSet>
      <dgm:spPr/>
    </dgm:pt>
    <dgm:pt modelId="{8F106C23-E21E-4BC1-8A2B-BE03924AC395}" type="pres">
      <dgm:prSet presAssocID="{B18AD242-EC90-40E5-AE06-3142A2537271}" presName="quadrant2" presStyleLbl="node1" presStyleIdx="1" presStyleCnt="4" custLinFactNeighborX="-629" custLinFactNeighborY="-409">
        <dgm:presLayoutVars>
          <dgm:chMax val="1"/>
          <dgm:bulletEnabled val="1"/>
        </dgm:presLayoutVars>
      </dgm:prSet>
      <dgm:spPr/>
    </dgm:pt>
    <dgm:pt modelId="{796566F7-C63F-45AC-8C02-B96BED8E42B5}" type="pres">
      <dgm:prSet presAssocID="{B18AD242-EC90-40E5-AE06-3142A2537271}" presName="quadrant3" presStyleLbl="node1" presStyleIdx="2" presStyleCnt="4">
        <dgm:presLayoutVars>
          <dgm:chMax val="1"/>
          <dgm:bulletEnabled val="1"/>
        </dgm:presLayoutVars>
      </dgm:prSet>
      <dgm:spPr/>
    </dgm:pt>
    <dgm:pt modelId="{41E41A9B-0B89-4E0E-8769-B7BFD02E438F}" type="pres">
      <dgm:prSet presAssocID="{B18AD242-EC90-40E5-AE06-3142A2537271}" presName="quadrant4" presStyleLbl="node1" presStyleIdx="3" presStyleCnt="4">
        <dgm:presLayoutVars>
          <dgm:chMax val="1"/>
          <dgm:bulletEnabled val="1"/>
        </dgm:presLayoutVars>
      </dgm:prSet>
      <dgm:spPr/>
    </dgm:pt>
    <dgm:pt modelId="{5E1A28FB-490F-4194-80E2-C8B2819842F6}" type="pres">
      <dgm:prSet presAssocID="{B18AD242-EC90-40E5-AE06-3142A2537271}" presName="quadrantPlaceholder" presStyleCnt="0"/>
      <dgm:spPr/>
    </dgm:pt>
    <dgm:pt modelId="{EF04137F-B447-46B6-A18F-33D54EF03E14}" type="pres">
      <dgm:prSet presAssocID="{B18AD242-EC90-40E5-AE06-3142A2537271}" presName="center1" presStyleLbl="fgShp" presStyleIdx="0" presStyleCnt="2"/>
      <dgm:spPr/>
    </dgm:pt>
    <dgm:pt modelId="{C2B0DCC0-BC31-4F7C-82B3-C6E05BF4313F}" type="pres">
      <dgm:prSet presAssocID="{B18AD242-EC90-40E5-AE06-3142A2537271}" presName="center2" presStyleLbl="fgShp" presStyleIdx="1" presStyleCnt="2"/>
      <dgm:spPr/>
    </dgm:pt>
  </dgm:ptLst>
  <dgm:cxnLst>
    <dgm:cxn modelId="{E8C7C321-5CD5-48F0-9EFC-57BC971638EA}" type="presOf" srcId="{B76D3219-EF0A-4819-B136-1C80CCF64969}" destId="{796566F7-C63F-45AC-8C02-B96BED8E42B5}" srcOrd="0" destOrd="0" presId="urn:microsoft.com/office/officeart/2005/8/layout/cycle4"/>
    <dgm:cxn modelId="{3A355F3A-18CC-465A-A8FD-DFF2A549F577}" type="presOf" srcId="{15DD5D73-E959-4582-86A0-1C147B1E547A}" destId="{8F106C23-E21E-4BC1-8A2B-BE03924AC395}" srcOrd="0" destOrd="0" presId="urn:microsoft.com/office/officeart/2005/8/layout/cycle4"/>
    <dgm:cxn modelId="{D677E03A-3147-4C03-9219-30117112767A}" type="presOf" srcId="{115B8426-49F2-4F9B-94D7-C95BA25C0EDF}" destId="{41E41A9B-0B89-4E0E-8769-B7BFD02E438F}" srcOrd="0" destOrd="0" presId="urn:microsoft.com/office/officeart/2005/8/layout/cycle4"/>
    <dgm:cxn modelId="{EA1FB73D-E295-41FC-B57A-52ACF41ED509}" srcId="{B18AD242-EC90-40E5-AE06-3142A2537271}" destId="{B76D3219-EF0A-4819-B136-1C80CCF64969}" srcOrd="2" destOrd="0" parTransId="{991DE34D-BE2C-4261-8E26-926E75ADDDE9}" sibTransId="{4D71C23F-A74C-4862-A350-9E73B605F8EC}"/>
    <dgm:cxn modelId="{7574C340-E8BB-4988-A2BA-3D347148618E}" srcId="{B18AD242-EC90-40E5-AE06-3142A2537271}" destId="{15DD5D73-E959-4582-86A0-1C147B1E547A}" srcOrd="1" destOrd="0" parTransId="{45A16CAE-DF5E-431C-A123-C5449A15E9BA}" sibTransId="{7D1A1B4D-F2EC-49C8-8869-35B2254BA4EC}"/>
    <dgm:cxn modelId="{2D7CFC73-224E-4928-A45F-15951E63DC79}" type="presOf" srcId="{B18AD242-EC90-40E5-AE06-3142A2537271}" destId="{CAD46500-D4DC-4D50-BD43-03C24B3FB7C8}" srcOrd="0" destOrd="0" presId="urn:microsoft.com/office/officeart/2005/8/layout/cycle4"/>
    <dgm:cxn modelId="{BC9B8456-DB68-45ED-AC9D-F27D89765AB5}" srcId="{B18AD242-EC90-40E5-AE06-3142A2537271}" destId="{115B8426-49F2-4F9B-94D7-C95BA25C0EDF}" srcOrd="3" destOrd="0" parTransId="{46BC3417-9F76-4B16-8AAD-9A3AF86E242C}" sibTransId="{6630E29C-9618-48AE-8B16-45C677427447}"/>
    <dgm:cxn modelId="{D2EE5BF4-F99E-4298-B8FE-AEFD106E63EA}" srcId="{B18AD242-EC90-40E5-AE06-3142A2537271}" destId="{6099B48D-DCA8-4ED3-96F7-9733D799F5E3}" srcOrd="0" destOrd="0" parTransId="{787F6261-227D-4ACB-8983-18344802D931}" sibTransId="{1280F530-0F11-4046-A270-1C095DFEB800}"/>
    <dgm:cxn modelId="{432097F4-89E6-4F44-8A07-03BF5B63CFB7}" type="presOf" srcId="{6099B48D-DCA8-4ED3-96F7-9733D799F5E3}" destId="{46E73CE7-0283-47E8-A0C9-DE1884E3BF25}" srcOrd="0" destOrd="0" presId="urn:microsoft.com/office/officeart/2005/8/layout/cycle4"/>
    <dgm:cxn modelId="{1793AFD3-C4BD-4D8C-9D9C-7FA71623484D}" type="presParOf" srcId="{CAD46500-D4DC-4D50-BD43-03C24B3FB7C8}" destId="{D4C3C23C-4CAA-45BE-8210-D48B943FC908}" srcOrd="0" destOrd="0" presId="urn:microsoft.com/office/officeart/2005/8/layout/cycle4"/>
    <dgm:cxn modelId="{E873FBEC-C7C6-4A69-855F-C47422B12153}" type="presParOf" srcId="{D4C3C23C-4CAA-45BE-8210-D48B943FC908}" destId="{5A75F103-9EB6-4617-94C2-3DC9E4854C13}" srcOrd="0" destOrd="0" presId="urn:microsoft.com/office/officeart/2005/8/layout/cycle4"/>
    <dgm:cxn modelId="{BD2DEE07-6657-4525-B99A-1E1C5426E158}" type="presParOf" srcId="{CAD46500-D4DC-4D50-BD43-03C24B3FB7C8}" destId="{499A5D95-C80A-4E2C-BC06-AB294C760C6C}" srcOrd="1" destOrd="0" presId="urn:microsoft.com/office/officeart/2005/8/layout/cycle4"/>
    <dgm:cxn modelId="{2069C822-0252-43AE-ACED-D4F809728363}" type="presParOf" srcId="{499A5D95-C80A-4E2C-BC06-AB294C760C6C}" destId="{46E73CE7-0283-47E8-A0C9-DE1884E3BF25}" srcOrd="0" destOrd="0" presId="urn:microsoft.com/office/officeart/2005/8/layout/cycle4"/>
    <dgm:cxn modelId="{522D1F37-42F8-474C-B738-85F762E13E55}" type="presParOf" srcId="{499A5D95-C80A-4E2C-BC06-AB294C760C6C}" destId="{8F106C23-E21E-4BC1-8A2B-BE03924AC395}" srcOrd="1" destOrd="0" presId="urn:microsoft.com/office/officeart/2005/8/layout/cycle4"/>
    <dgm:cxn modelId="{A6FEFC36-5881-45C4-A948-D1E21B687390}" type="presParOf" srcId="{499A5D95-C80A-4E2C-BC06-AB294C760C6C}" destId="{796566F7-C63F-45AC-8C02-B96BED8E42B5}" srcOrd="2" destOrd="0" presId="urn:microsoft.com/office/officeart/2005/8/layout/cycle4"/>
    <dgm:cxn modelId="{775E40AB-B70A-4607-8875-F6E091804A0B}" type="presParOf" srcId="{499A5D95-C80A-4E2C-BC06-AB294C760C6C}" destId="{41E41A9B-0B89-4E0E-8769-B7BFD02E438F}" srcOrd="3" destOrd="0" presId="urn:microsoft.com/office/officeart/2005/8/layout/cycle4"/>
    <dgm:cxn modelId="{9C08AC9E-1658-4117-8D51-E132BED70FB8}" type="presParOf" srcId="{499A5D95-C80A-4E2C-BC06-AB294C760C6C}" destId="{5E1A28FB-490F-4194-80E2-C8B2819842F6}" srcOrd="4" destOrd="0" presId="urn:microsoft.com/office/officeart/2005/8/layout/cycle4"/>
    <dgm:cxn modelId="{7FF3383A-C6B5-41C8-AE47-3B4158691188}" type="presParOf" srcId="{CAD46500-D4DC-4D50-BD43-03C24B3FB7C8}" destId="{EF04137F-B447-46B6-A18F-33D54EF03E14}" srcOrd="2" destOrd="0" presId="urn:microsoft.com/office/officeart/2005/8/layout/cycle4"/>
    <dgm:cxn modelId="{35047D36-A575-42B7-A5B0-1E8EDF7BC656}" type="presParOf" srcId="{CAD46500-D4DC-4D50-BD43-03C24B3FB7C8}" destId="{C2B0DCC0-BC31-4F7C-82B3-C6E05BF4313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8AE184-5E72-462B-98B7-31981E914DE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F3A88427-ED2B-45EF-8319-8F2AEA49CDCE}">
      <dgm:prSet phldrT="[Text]"/>
      <dgm:spPr>
        <a:solidFill>
          <a:schemeClr val="accent1"/>
        </a:solidFill>
      </dgm:spPr>
      <dgm:t>
        <a:bodyPr/>
        <a:lstStyle/>
        <a:p>
          <a:r>
            <a:rPr lang="en-US" dirty="0"/>
            <a:t>Patient confirmed positive</a:t>
          </a:r>
        </a:p>
      </dgm:t>
    </dgm:pt>
    <dgm:pt modelId="{96D0CE3A-B001-43D5-8D01-69D81394F8B8}" type="parTrans" cxnId="{EF5DD706-7170-4E3C-9EA2-C56D5E2B16F6}">
      <dgm:prSet/>
      <dgm:spPr/>
      <dgm:t>
        <a:bodyPr/>
        <a:lstStyle/>
        <a:p>
          <a:endParaRPr lang="en-US"/>
        </a:p>
      </dgm:t>
    </dgm:pt>
    <dgm:pt modelId="{77E33C98-260B-4E3A-9656-58CDA4C16577}" type="sibTrans" cxnId="{EF5DD706-7170-4E3C-9EA2-C56D5E2B16F6}">
      <dgm:prSet/>
      <dgm:spPr/>
      <dgm:t>
        <a:bodyPr/>
        <a:lstStyle/>
        <a:p>
          <a:endParaRPr lang="en-US"/>
        </a:p>
      </dgm:t>
    </dgm:pt>
    <dgm:pt modelId="{1D53DFB9-CC90-4CC2-9A6E-59E08B3074A9}">
      <dgm:prSet phldrT="[Text]"/>
      <dgm:spPr/>
      <dgm:t>
        <a:bodyPr/>
        <a:lstStyle/>
        <a:p>
          <a:r>
            <a:rPr lang="en-US" dirty="0"/>
            <a:t>PN contacted by cellphone. DOB, First and last name, Phone number, DX date</a:t>
          </a:r>
        </a:p>
      </dgm:t>
    </dgm:pt>
    <dgm:pt modelId="{11CB7279-BF2B-4B49-8CEC-D709FB7A069C}" type="parTrans" cxnId="{96771B90-8D05-4440-A1D3-D203EDAE5BE8}">
      <dgm:prSet/>
      <dgm:spPr/>
      <dgm:t>
        <a:bodyPr/>
        <a:lstStyle/>
        <a:p>
          <a:endParaRPr lang="en-US"/>
        </a:p>
      </dgm:t>
    </dgm:pt>
    <dgm:pt modelId="{92CC436F-CF28-48C3-8026-C35002587313}" type="sibTrans" cxnId="{96771B90-8D05-4440-A1D3-D203EDAE5BE8}">
      <dgm:prSet/>
      <dgm:spPr/>
      <dgm:t>
        <a:bodyPr/>
        <a:lstStyle/>
        <a:p>
          <a:endParaRPr lang="en-US"/>
        </a:p>
      </dgm:t>
    </dgm:pt>
    <dgm:pt modelId="{CA892D78-076A-4233-BEFD-A70BB95EEC86}">
      <dgm:prSet phldrT="[Text]"/>
      <dgm:spPr/>
      <dgm:t>
        <a:bodyPr/>
        <a:lstStyle/>
        <a:p>
          <a:r>
            <a:rPr lang="en-US"/>
            <a:t>Appointment scheduled with provider, labs, eligibility.</a:t>
          </a:r>
        </a:p>
      </dgm:t>
    </dgm:pt>
    <dgm:pt modelId="{8666D45D-0893-46E3-ACBA-26CAA67EA6DC}" type="parTrans" cxnId="{5AE00E22-200E-435A-B9A8-62B0BF03E680}">
      <dgm:prSet/>
      <dgm:spPr/>
      <dgm:t>
        <a:bodyPr/>
        <a:lstStyle/>
        <a:p>
          <a:endParaRPr lang="en-US"/>
        </a:p>
      </dgm:t>
    </dgm:pt>
    <dgm:pt modelId="{D51636B9-1CCE-4938-9C8B-DEF0C7331CC0}" type="sibTrans" cxnId="{5AE00E22-200E-435A-B9A8-62B0BF03E680}">
      <dgm:prSet/>
      <dgm:spPr/>
      <dgm:t>
        <a:bodyPr/>
        <a:lstStyle/>
        <a:p>
          <a:endParaRPr lang="en-US"/>
        </a:p>
      </dgm:t>
    </dgm:pt>
    <dgm:pt modelId="{62640E1D-316D-4EA6-9F1A-A7EC3F48BEDC}">
      <dgm:prSet phldrT="[Text]"/>
      <dgm:spPr/>
      <dgm:t>
        <a:bodyPr/>
        <a:lstStyle/>
        <a:p>
          <a:r>
            <a:rPr lang="en-US"/>
            <a:t>DIS called to verify that the patient is truly treatment naive/newly dx.</a:t>
          </a:r>
        </a:p>
      </dgm:t>
    </dgm:pt>
    <dgm:pt modelId="{43FA46EC-1CFB-4BB5-8875-CA5F0470CB7C}" type="parTrans" cxnId="{BD7FD847-CE4C-4E7C-BA56-22304A9AD49E}">
      <dgm:prSet/>
      <dgm:spPr/>
      <dgm:t>
        <a:bodyPr/>
        <a:lstStyle/>
        <a:p>
          <a:endParaRPr lang="en-US"/>
        </a:p>
      </dgm:t>
    </dgm:pt>
    <dgm:pt modelId="{A958A5C1-2B3C-4BCD-91CB-96A18B870FA4}" type="sibTrans" cxnId="{BD7FD847-CE4C-4E7C-BA56-22304A9AD49E}">
      <dgm:prSet/>
      <dgm:spPr/>
      <dgm:t>
        <a:bodyPr/>
        <a:lstStyle/>
        <a:p>
          <a:endParaRPr lang="en-US"/>
        </a:p>
      </dgm:t>
    </dgm:pt>
    <dgm:pt modelId="{531BF297-70BB-4B56-B680-0E31015300FC}">
      <dgm:prSet phldrT="[Text]"/>
      <dgm:spPr/>
      <dgm:t>
        <a:bodyPr/>
        <a:lstStyle/>
        <a:p>
          <a:r>
            <a:rPr lang="en-US"/>
            <a:t>Uber transportation for patient arranged if needed.</a:t>
          </a:r>
        </a:p>
      </dgm:t>
    </dgm:pt>
    <dgm:pt modelId="{7C17F2AE-569C-496C-820E-1F442E25299A}" type="parTrans" cxnId="{AD237A4D-4BDC-47A0-9C25-EED6A130366B}">
      <dgm:prSet/>
      <dgm:spPr/>
      <dgm:t>
        <a:bodyPr/>
        <a:lstStyle/>
        <a:p>
          <a:endParaRPr lang="en-US"/>
        </a:p>
      </dgm:t>
    </dgm:pt>
    <dgm:pt modelId="{FEB4211F-3151-403F-BAB8-D8B7A83F1BDF}" type="sibTrans" cxnId="{AD237A4D-4BDC-47A0-9C25-EED6A130366B}">
      <dgm:prSet/>
      <dgm:spPr/>
      <dgm:t>
        <a:bodyPr/>
        <a:lstStyle/>
        <a:p>
          <a:endParaRPr lang="en-US"/>
        </a:p>
      </dgm:t>
    </dgm:pt>
    <dgm:pt modelId="{E05B1B2A-4FE0-4A1C-83BB-7567E99FE738}">
      <dgm:prSet phldrT="[Text]"/>
      <dgm:spPr/>
      <dgm:t>
        <a:bodyPr/>
        <a:lstStyle/>
        <a:p>
          <a:r>
            <a:rPr lang="en-US" dirty="0"/>
            <a:t>Patient completes registration form, </a:t>
          </a:r>
          <a:r>
            <a:rPr lang="en-US" dirty="0" err="1"/>
            <a:t>fqhc</a:t>
          </a:r>
          <a:r>
            <a:rPr lang="en-US" dirty="0"/>
            <a:t> form, signs consents. </a:t>
          </a:r>
        </a:p>
      </dgm:t>
    </dgm:pt>
    <dgm:pt modelId="{0F1CD567-A84E-42C5-83DE-E3BD6211F29F}" type="parTrans" cxnId="{1732BFA8-4F14-42FE-B72A-494B0262D5F5}">
      <dgm:prSet/>
      <dgm:spPr/>
      <dgm:t>
        <a:bodyPr/>
        <a:lstStyle/>
        <a:p>
          <a:endParaRPr lang="en-US"/>
        </a:p>
      </dgm:t>
    </dgm:pt>
    <dgm:pt modelId="{217DBE2B-DE81-4CDF-824A-65C59B363F23}" type="sibTrans" cxnId="{1732BFA8-4F14-42FE-B72A-494B0262D5F5}">
      <dgm:prSet/>
      <dgm:spPr/>
      <dgm:t>
        <a:bodyPr/>
        <a:lstStyle/>
        <a:p>
          <a:endParaRPr lang="en-US" dirty="0"/>
        </a:p>
      </dgm:t>
    </dgm:pt>
    <dgm:pt modelId="{1111625C-927B-4570-8998-1FF9CB02A487}">
      <dgm:prSet phldrT="[Text]" custT="1"/>
      <dgm:spPr/>
      <dgm:t>
        <a:bodyPr/>
        <a:lstStyle/>
        <a:p>
          <a:r>
            <a:rPr lang="en-US" sz="1200" dirty="0"/>
            <a:t>If patient has active Medicaid, send </a:t>
          </a:r>
          <a:r>
            <a:rPr lang="en-US" sz="1200" dirty="0" err="1"/>
            <a:t>rx</a:t>
          </a:r>
          <a:r>
            <a:rPr lang="en-US" sz="1200" dirty="0"/>
            <a:t> to </a:t>
          </a:r>
          <a:r>
            <a:rPr lang="en-US" sz="1200" dirty="0" err="1"/>
            <a:t>Avita</a:t>
          </a:r>
          <a:r>
            <a:rPr lang="en-US" sz="1200" dirty="0"/>
            <a:t> and pick it up same day</a:t>
          </a:r>
          <a:r>
            <a:rPr lang="en-US" sz="800" dirty="0"/>
            <a:t>.</a:t>
          </a:r>
        </a:p>
      </dgm:t>
    </dgm:pt>
    <dgm:pt modelId="{CEDD67EE-1F1B-4738-8ED5-BEA2736C000F}" type="parTrans" cxnId="{D889E4C8-F943-486C-B3B3-5979745E04D7}">
      <dgm:prSet/>
      <dgm:spPr/>
      <dgm:t>
        <a:bodyPr/>
        <a:lstStyle/>
        <a:p>
          <a:endParaRPr lang="en-US"/>
        </a:p>
      </dgm:t>
    </dgm:pt>
    <dgm:pt modelId="{6821CF4B-4179-4667-971A-66F3B5011A2D}" type="sibTrans" cxnId="{D889E4C8-F943-486C-B3B3-5979745E04D7}">
      <dgm:prSet/>
      <dgm:spPr/>
      <dgm:t>
        <a:bodyPr/>
        <a:lstStyle/>
        <a:p>
          <a:endParaRPr lang="en-US"/>
        </a:p>
      </dgm:t>
    </dgm:pt>
    <dgm:pt modelId="{D49C8E3D-852B-455A-AA0D-3EC84ACB675A}">
      <dgm:prSet phldrT="[Text]" custT="1"/>
      <dgm:spPr/>
      <dgm:t>
        <a:bodyPr/>
        <a:lstStyle/>
        <a:p>
          <a:r>
            <a:rPr lang="en-US" sz="1200" dirty="0"/>
            <a:t>Intake labs drawn</a:t>
          </a:r>
          <a:r>
            <a:rPr lang="en-US" sz="800" dirty="0"/>
            <a:t>.</a:t>
          </a:r>
        </a:p>
      </dgm:t>
    </dgm:pt>
    <dgm:pt modelId="{19BE9ACA-8EC9-47C4-926D-CB4361C93002}" type="parTrans" cxnId="{58EBE2C4-9513-4427-8726-0772D7815646}">
      <dgm:prSet/>
      <dgm:spPr/>
      <dgm:t>
        <a:bodyPr/>
        <a:lstStyle/>
        <a:p>
          <a:endParaRPr lang="en-US"/>
        </a:p>
      </dgm:t>
    </dgm:pt>
    <dgm:pt modelId="{452E3C0D-332A-4E8C-B27A-87A06C606D4B}" type="sibTrans" cxnId="{58EBE2C4-9513-4427-8726-0772D7815646}">
      <dgm:prSet/>
      <dgm:spPr/>
      <dgm:t>
        <a:bodyPr/>
        <a:lstStyle/>
        <a:p>
          <a:endParaRPr lang="en-US"/>
        </a:p>
      </dgm:t>
    </dgm:pt>
    <dgm:pt modelId="{60C3CD38-5419-4A04-9F19-3501D7B932AC}">
      <dgm:prSet phldrT="[Text]" custT="1"/>
      <dgm:spPr>
        <a:solidFill>
          <a:schemeClr val="accent6">
            <a:lumMod val="75000"/>
          </a:schemeClr>
        </a:solidFill>
      </dgm:spPr>
      <dgm:t>
        <a:bodyPr/>
        <a:lstStyle/>
        <a:p>
          <a:r>
            <a:rPr lang="en-US" sz="1100" dirty="0"/>
            <a:t>Provider dispenses first dose of ARVs in office and explains the importance of adherence.</a:t>
          </a:r>
        </a:p>
      </dgm:t>
    </dgm:pt>
    <dgm:pt modelId="{EDAF7088-8125-4C03-AA40-AA35DD76B23C}" type="parTrans" cxnId="{96BF5F84-E318-400A-9DB5-E2C9179919E7}">
      <dgm:prSet/>
      <dgm:spPr/>
      <dgm:t>
        <a:bodyPr/>
        <a:lstStyle/>
        <a:p>
          <a:endParaRPr lang="en-US"/>
        </a:p>
      </dgm:t>
    </dgm:pt>
    <dgm:pt modelId="{A0CDE407-E0D1-4342-9354-E15B9007E176}" type="sibTrans" cxnId="{96BF5F84-E318-400A-9DB5-E2C9179919E7}">
      <dgm:prSet/>
      <dgm:spPr/>
      <dgm:t>
        <a:bodyPr/>
        <a:lstStyle/>
        <a:p>
          <a:endParaRPr lang="en-US"/>
        </a:p>
      </dgm:t>
    </dgm:pt>
    <dgm:pt modelId="{C6915D02-08E0-4BA7-A0B9-6B5AA1CCBCA7}">
      <dgm:prSet phldrT="[Text]" custT="1"/>
      <dgm:spPr/>
      <dgm:t>
        <a:bodyPr/>
        <a:lstStyle/>
        <a:p>
          <a:r>
            <a:rPr lang="en-US" sz="1000" dirty="0"/>
            <a:t>Patient completes Ryan White paperwork and Medicaid app/ LAHAP app as needed. Future assessment scheduled with case manager.</a:t>
          </a:r>
          <a:endParaRPr lang="en-US" sz="1050" dirty="0"/>
        </a:p>
      </dgm:t>
    </dgm:pt>
    <dgm:pt modelId="{F3C26365-D943-483B-9781-4845DD0D791B}" type="parTrans" cxnId="{FAB345D3-ACC8-425A-9ECC-F5E612388D75}">
      <dgm:prSet/>
      <dgm:spPr/>
      <dgm:t>
        <a:bodyPr/>
        <a:lstStyle/>
        <a:p>
          <a:endParaRPr lang="en-US"/>
        </a:p>
      </dgm:t>
    </dgm:pt>
    <dgm:pt modelId="{CC6E4EDA-AE84-4637-A58C-DD46D3B5DF3C}" type="sibTrans" cxnId="{FAB345D3-ACC8-425A-9ECC-F5E612388D75}">
      <dgm:prSet/>
      <dgm:spPr/>
      <dgm:t>
        <a:bodyPr/>
        <a:lstStyle/>
        <a:p>
          <a:endParaRPr lang="en-US"/>
        </a:p>
      </dgm:t>
    </dgm:pt>
    <dgm:pt modelId="{7BFC959A-7EF6-4668-ACF4-CCF6C8CED3FD}">
      <dgm:prSet phldrT="[Text]" custT="1"/>
      <dgm:spPr/>
      <dgm:t>
        <a:bodyPr/>
        <a:lstStyle/>
        <a:p>
          <a:r>
            <a:rPr lang="en-US" sz="1200" dirty="0"/>
            <a:t>Follow-up </a:t>
          </a:r>
          <a:r>
            <a:rPr lang="en-US" sz="1200" dirty="0" err="1"/>
            <a:t>appt</a:t>
          </a:r>
          <a:r>
            <a:rPr lang="en-US" sz="1200" dirty="0"/>
            <a:t> scheduled for 3-4 weeks with HIV-RNA repeated at that time.</a:t>
          </a:r>
        </a:p>
      </dgm:t>
    </dgm:pt>
    <dgm:pt modelId="{04CE325E-37F0-4960-A532-9EF2D834AB21}" type="parTrans" cxnId="{75ABF63F-930F-4453-82E4-EF3C4049BD24}">
      <dgm:prSet/>
      <dgm:spPr/>
      <dgm:t>
        <a:bodyPr/>
        <a:lstStyle/>
        <a:p>
          <a:endParaRPr lang="en-US"/>
        </a:p>
      </dgm:t>
    </dgm:pt>
    <dgm:pt modelId="{8A9C1CFC-AB1F-475F-A0CE-BC9EAFF29739}" type="sibTrans" cxnId="{75ABF63F-930F-4453-82E4-EF3C4049BD24}">
      <dgm:prSet/>
      <dgm:spPr/>
      <dgm:t>
        <a:bodyPr/>
        <a:lstStyle/>
        <a:p>
          <a:endParaRPr lang="en-US"/>
        </a:p>
      </dgm:t>
    </dgm:pt>
    <dgm:pt modelId="{D3424BF8-F5BD-4784-9439-C9C7FDC802A5}">
      <dgm:prSet phldrT="[Text]" custT="1"/>
      <dgm:spPr/>
      <dgm:t>
        <a:bodyPr/>
        <a:lstStyle/>
        <a:p>
          <a:r>
            <a:rPr lang="en-US" sz="1100" dirty="0"/>
            <a:t>Linkage coordinator verifies that the patient attends the follow up provider visit. Then patient is referred to CHWs for future follow up.</a:t>
          </a:r>
        </a:p>
      </dgm:t>
    </dgm:pt>
    <dgm:pt modelId="{C7E0714A-F5E3-4C54-A45F-23322910B853}" type="parTrans" cxnId="{2CD1E0EF-B7BB-4031-AF5D-E17E9902C538}">
      <dgm:prSet/>
      <dgm:spPr/>
      <dgm:t>
        <a:bodyPr/>
        <a:lstStyle/>
        <a:p>
          <a:endParaRPr lang="en-US"/>
        </a:p>
      </dgm:t>
    </dgm:pt>
    <dgm:pt modelId="{70BC1E56-22B1-4929-B336-90C0EDE81E99}" type="sibTrans" cxnId="{2CD1E0EF-B7BB-4031-AF5D-E17E9902C538}">
      <dgm:prSet/>
      <dgm:spPr/>
      <dgm:t>
        <a:bodyPr/>
        <a:lstStyle/>
        <a:p>
          <a:endParaRPr lang="en-US"/>
        </a:p>
      </dgm:t>
    </dgm:pt>
    <dgm:pt modelId="{878FCF45-2361-4FFF-B9BF-642A746EFD65}" type="pres">
      <dgm:prSet presAssocID="{508AE184-5E72-462B-98B7-31981E914DE6}" presName="diagram" presStyleCnt="0">
        <dgm:presLayoutVars>
          <dgm:dir/>
          <dgm:resizeHandles val="exact"/>
        </dgm:presLayoutVars>
      </dgm:prSet>
      <dgm:spPr/>
    </dgm:pt>
    <dgm:pt modelId="{A8DE5F13-3E4A-44CB-BE21-486E3A895AAC}" type="pres">
      <dgm:prSet presAssocID="{F3A88427-ED2B-45EF-8319-8F2AEA49CDCE}" presName="node" presStyleLbl="node1" presStyleIdx="0" presStyleCnt="12" custLinFactY="16697" custLinFactNeighborX="12889" custLinFactNeighborY="100000">
        <dgm:presLayoutVars>
          <dgm:bulletEnabled val="1"/>
        </dgm:presLayoutVars>
      </dgm:prSet>
      <dgm:spPr>
        <a:prstGeom prst="ellipse">
          <a:avLst/>
        </a:prstGeom>
      </dgm:spPr>
    </dgm:pt>
    <dgm:pt modelId="{CC438319-3AD0-49E8-8381-A39C4BF9BD0F}" type="pres">
      <dgm:prSet presAssocID="{77E33C98-260B-4E3A-9656-58CDA4C16577}" presName="sibTrans" presStyleLbl="sibTrans2D1" presStyleIdx="0" presStyleCnt="11"/>
      <dgm:spPr/>
    </dgm:pt>
    <dgm:pt modelId="{78AE7FE6-63AB-47D8-9283-3997BBC33722}" type="pres">
      <dgm:prSet presAssocID="{77E33C98-260B-4E3A-9656-58CDA4C16577}" presName="connectorText" presStyleLbl="sibTrans2D1" presStyleIdx="0" presStyleCnt="11"/>
      <dgm:spPr/>
    </dgm:pt>
    <dgm:pt modelId="{5951936E-1E30-4906-A12C-797E41035687}" type="pres">
      <dgm:prSet presAssocID="{1D53DFB9-CC90-4CC2-9A6E-59E08B3074A9}" presName="node" presStyleLbl="node1" presStyleIdx="1" presStyleCnt="12" custLinFactY="16137" custLinFactNeighborX="23" custLinFactNeighborY="100000">
        <dgm:presLayoutVars>
          <dgm:bulletEnabled val="1"/>
        </dgm:presLayoutVars>
      </dgm:prSet>
      <dgm:spPr/>
    </dgm:pt>
    <dgm:pt modelId="{7FB7D0B7-C4B5-4EC3-9ABA-EB40EDD2BA71}" type="pres">
      <dgm:prSet presAssocID="{92CC436F-CF28-48C3-8026-C35002587313}" presName="sibTrans" presStyleLbl="sibTrans2D1" presStyleIdx="1" presStyleCnt="11"/>
      <dgm:spPr/>
    </dgm:pt>
    <dgm:pt modelId="{F1C61956-7E40-4AF4-859C-BF2BE105D1BC}" type="pres">
      <dgm:prSet presAssocID="{92CC436F-CF28-48C3-8026-C35002587313}" presName="connectorText" presStyleLbl="sibTrans2D1" presStyleIdx="1" presStyleCnt="11"/>
      <dgm:spPr/>
    </dgm:pt>
    <dgm:pt modelId="{30FD88B6-22B9-4881-9133-610F8AE106F6}" type="pres">
      <dgm:prSet presAssocID="{CA892D78-076A-4233-BEFD-A70BB95EEC86}" presName="node" presStyleLbl="node1" presStyleIdx="2" presStyleCnt="12" custLinFactY="19887" custLinFactNeighborX="1368" custLinFactNeighborY="100000">
        <dgm:presLayoutVars>
          <dgm:bulletEnabled val="1"/>
        </dgm:presLayoutVars>
      </dgm:prSet>
      <dgm:spPr/>
    </dgm:pt>
    <dgm:pt modelId="{2B8D6849-90A4-4F77-ACFC-523517C03DEE}" type="pres">
      <dgm:prSet presAssocID="{D51636B9-1CCE-4938-9C8B-DEF0C7331CC0}" presName="sibTrans" presStyleLbl="sibTrans2D1" presStyleIdx="2" presStyleCnt="11" custAng="21350826" custScaleX="217299"/>
      <dgm:spPr/>
    </dgm:pt>
    <dgm:pt modelId="{547857CF-DBD3-442A-9488-D47672E715E8}" type="pres">
      <dgm:prSet presAssocID="{D51636B9-1CCE-4938-9C8B-DEF0C7331CC0}" presName="connectorText" presStyleLbl="sibTrans2D1" presStyleIdx="2" presStyleCnt="11"/>
      <dgm:spPr/>
    </dgm:pt>
    <dgm:pt modelId="{5205F885-D95B-4342-A687-B7CDFC649951}" type="pres">
      <dgm:prSet presAssocID="{62640E1D-316D-4EA6-9F1A-A7EC3F48BEDC}" presName="node" presStyleLbl="node1" presStyleIdx="3" presStyleCnt="12" custLinFactNeighborX="-4330" custLinFactNeighborY="84012">
        <dgm:presLayoutVars>
          <dgm:bulletEnabled val="1"/>
        </dgm:presLayoutVars>
      </dgm:prSet>
      <dgm:spPr/>
    </dgm:pt>
    <dgm:pt modelId="{8EB1F546-16D6-4ECE-AC51-4C40E90D6E4B}" type="pres">
      <dgm:prSet presAssocID="{A958A5C1-2B3C-4BCD-91CB-96A18B870FA4}" presName="sibTrans" presStyleLbl="sibTrans2D1" presStyleIdx="3" presStyleCnt="11"/>
      <dgm:spPr/>
    </dgm:pt>
    <dgm:pt modelId="{F9771C12-3F93-4DE9-B81B-189FB36C2D10}" type="pres">
      <dgm:prSet presAssocID="{A958A5C1-2B3C-4BCD-91CB-96A18B870FA4}" presName="connectorText" presStyleLbl="sibTrans2D1" presStyleIdx="3" presStyleCnt="11"/>
      <dgm:spPr/>
    </dgm:pt>
    <dgm:pt modelId="{E9B7C216-387C-4CD5-A039-B6B2CECE9C7B}" type="pres">
      <dgm:prSet presAssocID="{531BF297-70BB-4B56-B680-0E31015300FC}" presName="node" presStyleLbl="node1" presStyleIdx="4" presStyleCnt="12" custLinFactNeighborX="1282" custLinFactNeighborY="80163">
        <dgm:presLayoutVars>
          <dgm:bulletEnabled val="1"/>
        </dgm:presLayoutVars>
      </dgm:prSet>
      <dgm:spPr>
        <a:prstGeom prst="flowChartPreparation">
          <a:avLst/>
        </a:prstGeom>
      </dgm:spPr>
    </dgm:pt>
    <dgm:pt modelId="{17D61972-D058-40C5-A1AC-6C2D8D806BC3}" type="pres">
      <dgm:prSet presAssocID="{FEB4211F-3151-403F-BAB8-D8B7A83F1BDF}" presName="sibTrans" presStyleLbl="sibTrans2D1" presStyleIdx="4" presStyleCnt="11" custLinFactNeighborX="-31363" custLinFactNeighborY="-1"/>
      <dgm:spPr/>
    </dgm:pt>
    <dgm:pt modelId="{81364C74-F3E8-48E3-9F41-B6B782A48436}" type="pres">
      <dgm:prSet presAssocID="{FEB4211F-3151-403F-BAB8-D8B7A83F1BDF}" presName="connectorText" presStyleLbl="sibTrans2D1" presStyleIdx="4" presStyleCnt="11"/>
      <dgm:spPr/>
    </dgm:pt>
    <dgm:pt modelId="{60852852-5748-49C8-8245-38FF637408F6}" type="pres">
      <dgm:prSet presAssocID="{E05B1B2A-4FE0-4A1C-83BB-7567E99FE738}" presName="node" presStyleLbl="node1" presStyleIdx="5" presStyleCnt="12" custLinFactNeighborX="19959" custLinFactNeighborY="74609">
        <dgm:presLayoutVars>
          <dgm:bulletEnabled val="1"/>
        </dgm:presLayoutVars>
      </dgm:prSet>
      <dgm:spPr>
        <a:prstGeom prst="flowChartMultidocument">
          <a:avLst/>
        </a:prstGeom>
      </dgm:spPr>
    </dgm:pt>
    <dgm:pt modelId="{57B93EF5-D25C-478A-81CC-C158C15A64A7}" type="pres">
      <dgm:prSet presAssocID="{217DBE2B-DE81-4CDF-824A-65C59B363F23}" presName="sibTrans" presStyleLbl="sibTrans2D1" presStyleIdx="5" presStyleCnt="11" custAng="21333584" custScaleX="139833" custLinFactNeighborX="-6209" custLinFactNeighborY="2921"/>
      <dgm:spPr/>
    </dgm:pt>
    <dgm:pt modelId="{8B5B48C3-19CB-49AB-A2F9-A06A97228EBE}" type="pres">
      <dgm:prSet presAssocID="{217DBE2B-DE81-4CDF-824A-65C59B363F23}" presName="connectorText" presStyleLbl="sibTrans2D1" presStyleIdx="5" presStyleCnt="11"/>
      <dgm:spPr/>
    </dgm:pt>
    <dgm:pt modelId="{2175BFEF-273F-427A-97E3-3509A1B8382F}" type="pres">
      <dgm:prSet presAssocID="{1111625C-927B-4570-8998-1FF9CB02A487}" presName="node" presStyleLbl="node1" presStyleIdx="6" presStyleCnt="12" custLinFactNeighborX="15435" custLinFactNeighborY="59686">
        <dgm:presLayoutVars>
          <dgm:bulletEnabled val="1"/>
        </dgm:presLayoutVars>
      </dgm:prSet>
      <dgm:spPr/>
    </dgm:pt>
    <dgm:pt modelId="{21F30C0B-71A6-4F6E-8127-8FCEB031FD7D}" type="pres">
      <dgm:prSet presAssocID="{6821CF4B-4179-4667-971A-66F3B5011A2D}" presName="sibTrans" presStyleLbl="sibTrans2D1" presStyleIdx="6" presStyleCnt="11" custLinFactNeighborX="9956" custLinFactNeighborY="17451"/>
      <dgm:spPr/>
    </dgm:pt>
    <dgm:pt modelId="{3474AB76-27E8-4172-81D3-B10E103A251A}" type="pres">
      <dgm:prSet presAssocID="{6821CF4B-4179-4667-971A-66F3B5011A2D}" presName="connectorText" presStyleLbl="sibTrans2D1" presStyleIdx="6" presStyleCnt="11"/>
      <dgm:spPr/>
    </dgm:pt>
    <dgm:pt modelId="{2F4162F5-6959-4997-BD34-E517FE90F415}" type="pres">
      <dgm:prSet presAssocID="{D49C8E3D-852B-455A-AA0D-3EC84ACB675A}" presName="node" presStyleLbl="node1" presStyleIdx="7" presStyleCnt="12" custLinFactNeighborX="5721" custLinFactNeighborY="59686">
        <dgm:presLayoutVars>
          <dgm:bulletEnabled val="1"/>
        </dgm:presLayoutVars>
      </dgm:prSet>
      <dgm:spPr/>
    </dgm:pt>
    <dgm:pt modelId="{08E105AA-5E8D-492E-AB2F-F1FC5A8441FE}" type="pres">
      <dgm:prSet presAssocID="{452E3C0D-332A-4E8C-B27A-87A06C606D4B}" presName="sibTrans" presStyleLbl="sibTrans2D1" presStyleIdx="7" presStyleCnt="11"/>
      <dgm:spPr/>
    </dgm:pt>
    <dgm:pt modelId="{F03603A7-EC5E-4CB5-8776-3F4A9B4921BE}" type="pres">
      <dgm:prSet presAssocID="{452E3C0D-332A-4E8C-B27A-87A06C606D4B}" presName="connectorText" presStyleLbl="sibTrans2D1" presStyleIdx="7" presStyleCnt="11"/>
      <dgm:spPr/>
    </dgm:pt>
    <dgm:pt modelId="{BC910E62-B297-45AC-BE51-06A1FFDE2605}" type="pres">
      <dgm:prSet presAssocID="{60C3CD38-5419-4A04-9F19-3501D7B932AC}" presName="node" presStyleLbl="node1" presStyleIdx="8" presStyleCnt="12" custScaleX="99679" custScaleY="97925" custLinFactNeighborX="-3312" custLinFactNeighborY="55734">
        <dgm:presLayoutVars>
          <dgm:bulletEnabled val="1"/>
        </dgm:presLayoutVars>
      </dgm:prSet>
      <dgm:spPr>
        <a:prstGeom prst="flowChartPunchedTape">
          <a:avLst/>
        </a:prstGeom>
      </dgm:spPr>
    </dgm:pt>
    <dgm:pt modelId="{3CE5A2D0-537D-4DBF-BEA3-26DE24E88A18}" type="pres">
      <dgm:prSet presAssocID="{A0CDE407-E0D1-4342-9354-E15B9007E176}" presName="sibTrans" presStyleLbl="sibTrans2D1" presStyleIdx="8" presStyleCnt="11" custScaleX="468896"/>
      <dgm:spPr/>
    </dgm:pt>
    <dgm:pt modelId="{CB8D2224-352E-41D1-BBAB-76B4ACBDC8E9}" type="pres">
      <dgm:prSet presAssocID="{A0CDE407-E0D1-4342-9354-E15B9007E176}" presName="connectorText" presStyleLbl="sibTrans2D1" presStyleIdx="8" presStyleCnt="11"/>
      <dgm:spPr/>
    </dgm:pt>
    <dgm:pt modelId="{4BCEC9EA-5878-4E29-8D30-11BB06654746}" type="pres">
      <dgm:prSet presAssocID="{7BFC959A-7EF6-4668-ACF4-CCF6C8CED3FD}" presName="node" presStyleLbl="node1" presStyleIdx="9" presStyleCnt="12" custLinFactNeighborX="-3312" custLinFactNeighborY="8282">
        <dgm:presLayoutVars>
          <dgm:bulletEnabled val="1"/>
        </dgm:presLayoutVars>
      </dgm:prSet>
      <dgm:spPr/>
    </dgm:pt>
    <dgm:pt modelId="{69F3921C-9524-4E50-A452-FD721A1D64BA}" type="pres">
      <dgm:prSet presAssocID="{8A9C1CFC-AB1F-475F-A0CE-BC9EAFF29739}" presName="sibTrans" presStyleLbl="sibTrans2D1" presStyleIdx="9" presStyleCnt="11"/>
      <dgm:spPr/>
    </dgm:pt>
    <dgm:pt modelId="{1CEF0A60-A7E1-4A5F-A6E2-8E41049E4726}" type="pres">
      <dgm:prSet presAssocID="{8A9C1CFC-AB1F-475F-A0CE-BC9EAFF29739}" presName="connectorText" presStyleLbl="sibTrans2D1" presStyleIdx="9" presStyleCnt="11"/>
      <dgm:spPr/>
    </dgm:pt>
    <dgm:pt modelId="{FE57AC0D-1788-4096-BAA1-D612B1BE8390}" type="pres">
      <dgm:prSet presAssocID="{C6915D02-08E0-4BA7-A0B9-6B5AA1CCBCA7}" presName="node" presStyleLbl="node1" presStyleIdx="10" presStyleCnt="12" custScaleX="89572" custScaleY="77660" custLinFactNeighborX="828" custLinFactNeighborY="8756">
        <dgm:presLayoutVars>
          <dgm:bulletEnabled val="1"/>
        </dgm:presLayoutVars>
      </dgm:prSet>
      <dgm:spPr/>
    </dgm:pt>
    <dgm:pt modelId="{E64F9B07-6E83-45FB-969D-0A8095875FB3}" type="pres">
      <dgm:prSet presAssocID="{CC6E4EDA-AE84-4637-A58C-DD46D3B5DF3C}" presName="sibTrans" presStyleLbl="sibTrans2D1" presStyleIdx="10" presStyleCnt="11" custLinFactNeighborX="-25099" custLinFactNeighborY="1215"/>
      <dgm:spPr/>
    </dgm:pt>
    <dgm:pt modelId="{21B62C1A-3064-4D1D-8D5B-A8F1C493B9D8}" type="pres">
      <dgm:prSet presAssocID="{CC6E4EDA-AE84-4637-A58C-DD46D3B5DF3C}" presName="connectorText" presStyleLbl="sibTrans2D1" presStyleIdx="10" presStyleCnt="11"/>
      <dgm:spPr/>
    </dgm:pt>
    <dgm:pt modelId="{EBADF6F3-2EBC-4056-838E-0D937D5DF394}" type="pres">
      <dgm:prSet presAssocID="{D3424BF8-F5BD-4784-9439-C9C7FDC802A5}" presName="node" presStyleLbl="node1" presStyleIdx="11" presStyleCnt="12" custScaleX="108086" custScaleY="85218" custLinFactNeighborX="13302" custLinFactNeighborY="15729">
        <dgm:presLayoutVars>
          <dgm:bulletEnabled val="1"/>
        </dgm:presLayoutVars>
      </dgm:prSet>
      <dgm:spPr/>
    </dgm:pt>
  </dgm:ptLst>
  <dgm:cxnLst>
    <dgm:cxn modelId="{C24DC206-F738-4C63-9521-B2D9C01B1648}" type="presOf" srcId="{8A9C1CFC-AB1F-475F-A0CE-BC9EAFF29739}" destId="{69F3921C-9524-4E50-A452-FD721A1D64BA}" srcOrd="0" destOrd="0" presId="urn:microsoft.com/office/officeart/2005/8/layout/process5"/>
    <dgm:cxn modelId="{EF5DD706-7170-4E3C-9EA2-C56D5E2B16F6}" srcId="{508AE184-5E72-462B-98B7-31981E914DE6}" destId="{F3A88427-ED2B-45EF-8319-8F2AEA49CDCE}" srcOrd="0" destOrd="0" parTransId="{96D0CE3A-B001-43D5-8D01-69D81394F8B8}" sibTransId="{77E33C98-260B-4E3A-9656-58CDA4C16577}"/>
    <dgm:cxn modelId="{67341507-3BA2-48C8-AC57-37A82334ED0A}" type="presOf" srcId="{217DBE2B-DE81-4CDF-824A-65C59B363F23}" destId="{57B93EF5-D25C-478A-81CC-C158C15A64A7}" srcOrd="0" destOrd="0" presId="urn:microsoft.com/office/officeart/2005/8/layout/process5"/>
    <dgm:cxn modelId="{C6AE5F13-1C49-4FE4-8732-FB061D5BC789}" type="presOf" srcId="{6821CF4B-4179-4667-971A-66F3B5011A2D}" destId="{3474AB76-27E8-4172-81D3-B10E103A251A}" srcOrd="1" destOrd="0" presId="urn:microsoft.com/office/officeart/2005/8/layout/process5"/>
    <dgm:cxn modelId="{0BFD601E-17C6-4167-8728-67539FA44008}" type="presOf" srcId="{77E33C98-260B-4E3A-9656-58CDA4C16577}" destId="{78AE7FE6-63AB-47D8-9283-3997BBC33722}" srcOrd="1" destOrd="0" presId="urn:microsoft.com/office/officeart/2005/8/layout/process5"/>
    <dgm:cxn modelId="{5AE00E22-200E-435A-B9A8-62B0BF03E680}" srcId="{508AE184-5E72-462B-98B7-31981E914DE6}" destId="{CA892D78-076A-4233-BEFD-A70BB95EEC86}" srcOrd="2" destOrd="0" parTransId="{8666D45D-0893-46E3-ACBA-26CAA67EA6DC}" sibTransId="{D51636B9-1CCE-4938-9C8B-DEF0C7331CC0}"/>
    <dgm:cxn modelId="{75ABF63F-930F-4453-82E4-EF3C4049BD24}" srcId="{508AE184-5E72-462B-98B7-31981E914DE6}" destId="{7BFC959A-7EF6-4668-ACF4-CCF6C8CED3FD}" srcOrd="9" destOrd="0" parTransId="{04CE325E-37F0-4960-A532-9EF2D834AB21}" sibTransId="{8A9C1CFC-AB1F-475F-A0CE-BC9EAFF29739}"/>
    <dgm:cxn modelId="{60FBA161-2FCC-4684-A205-1765B40548DE}" type="presOf" srcId="{1D53DFB9-CC90-4CC2-9A6E-59E08B3074A9}" destId="{5951936E-1E30-4906-A12C-797E41035687}" srcOrd="0" destOrd="0" presId="urn:microsoft.com/office/officeart/2005/8/layout/process5"/>
    <dgm:cxn modelId="{229FDE62-4F77-4EFC-ABFA-2AEA5BC2EBAF}" type="presOf" srcId="{1111625C-927B-4570-8998-1FF9CB02A487}" destId="{2175BFEF-273F-427A-97E3-3509A1B8382F}" srcOrd="0" destOrd="0" presId="urn:microsoft.com/office/officeart/2005/8/layout/process5"/>
    <dgm:cxn modelId="{6ABF7346-0CB2-4013-9BEE-0854B9308C23}" type="presOf" srcId="{C6915D02-08E0-4BA7-A0B9-6B5AA1CCBCA7}" destId="{FE57AC0D-1788-4096-BAA1-D612B1BE8390}" srcOrd="0" destOrd="0" presId="urn:microsoft.com/office/officeart/2005/8/layout/process5"/>
    <dgm:cxn modelId="{BD7FD847-CE4C-4E7C-BA56-22304A9AD49E}" srcId="{508AE184-5E72-462B-98B7-31981E914DE6}" destId="{62640E1D-316D-4EA6-9F1A-A7EC3F48BEDC}" srcOrd="3" destOrd="0" parTransId="{43FA46EC-1CFB-4BB5-8875-CA5F0470CB7C}" sibTransId="{A958A5C1-2B3C-4BCD-91CB-96A18B870FA4}"/>
    <dgm:cxn modelId="{50DB744B-ECB4-4A7D-802A-BD5BB570581D}" type="presOf" srcId="{8A9C1CFC-AB1F-475F-A0CE-BC9EAFF29739}" destId="{1CEF0A60-A7E1-4A5F-A6E2-8E41049E4726}" srcOrd="1" destOrd="0" presId="urn:microsoft.com/office/officeart/2005/8/layout/process5"/>
    <dgm:cxn modelId="{EB1A876C-B5F6-4E64-AA76-D6AC09D69D33}" type="presOf" srcId="{452E3C0D-332A-4E8C-B27A-87A06C606D4B}" destId="{F03603A7-EC5E-4CB5-8776-3F4A9B4921BE}" srcOrd="1" destOrd="0" presId="urn:microsoft.com/office/officeart/2005/8/layout/process5"/>
    <dgm:cxn modelId="{AD237A4D-4BDC-47A0-9C25-EED6A130366B}" srcId="{508AE184-5E72-462B-98B7-31981E914DE6}" destId="{531BF297-70BB-4B56-B680-0E31015300FC}" srcOrd="4" destOrd="0" parTransId="{7C17F2AE-569C-496C-820E-1F442E25299A}" sibTransId="{FEB4211F-3151-403F-BAB8-D8B7A83F1BDF}"/>
    <dgm:cxn modelId="{6BB83E70-74F9-4B93-8230-85BD8D8CD5D6}" type="presOf" srcId="{FEB4211F-3151-403F-BAB8-D8B7A83F1BDF}" destId="{17D61972-D058-40C5-A1AC-6C2D8D806BC3}" srcOrd="0" destOrd="0" presId="urn:microsoft.com/office/officeart/2005/8/layout/process5"/>
    <dgm:cxn modelId="{925B7E74-4E2F-42D0-A52E-FAD830D1A083}" type="presOf" srcId="{CA892D78-076A-4233-BEFD-A70BB95EEC86}" destId="{30FD88B6-22B9-4881-9133-610F8AE106F6}" srcOrd="0" destOrd="0" presId="urn:microsoft.com/office/officeart/2005/8/layout/process5"/>
    <dgm:cxn modelId="{53E8A880-6FFC-4DC9-8EF5-658075F14395}" type="presOf" srcId="{D51636B9-1CCE-4938-9C8B-DEF0C7331CC0}" destId="{547857CF-DBD3-442A-9488-D47672E715E8}" srcOrd="1" destOrd="0" presId="urn:microsoft.com/office/officeart/2005/8/layout/process5"/>
    <dgm:cxn modelId="{96BF5F84-E318-400A-9DB5-E2C9179919E7}" srcId="{508AE184-5E72-462B-98B7-31981E914DE6}" destId="{60C3CD38-5419-4A04-9F19-3501D7B932AC}" srcOrd="8" destOrd="0" parTransId="{EDAF7088-8125-4C03-AA40-AA35DD76B23C}" sibTransId="{A0CDE407-E0D1-4342-9354-E15B9007E176}"/>
    <dgm:cxn modelId="{F5D42E8F-B4EE-4D12-97F1-34CBC39E0D12}" type="presOf" srcId="{531BF297-70BB-4B56-B680-0E31015300FC}" destId="{E9B7C216-387C-4CD5-A039-B6B2CECE9C7B}" srcOrd="0" destOrd="0" presId="urn:microsoft.com/office/officeart/2005/8/layout/process5"/>
    <dgm:cxn modelId="{96771B90-8D05-4440-A1D3-D203EDAE5BE8}" srcId="{508AE184-5E72-462B-98B7-31981E914DE6}" destId="{1D53DFB9-CC90-4CC2-9A6E-59E08B3074A9}" srcOrd="1" destOrd="0" parTransId="{11CB7279-BF2B-4B49-8CEC-D709FB7A069C}" sibTransId="{92CC436F-CF28-48C3-8026-C35002587313}"/>
    <dgm:cxn modelId="{568BC894-12A0-4E60-A9D1-F09FF6538D9A}" type="presOf" srcId="{E05B1B2A-4FE0-4A1C-83BB-7567E99FE738}" destId="{60852852-5748-49C8-8245-38FF637408F6}" srcOrd="0" destOrd="0" presId="urn:microsoft.com/office/officeart/2005/8/layout/process5"/>
    <dgm:cxn modelId="{A91BA499-9FFA-4D85-8A7E-A7640568F32A}" type="presOf" srcId="{62640E1D-316D-4EA6-9F1A-A7EC3F48BEDC}" destId="{5205F885-D95B-4342-A687-B7CDFC649951}" srcOrd="0" destOrd="0" presId="urn:microsoft.com/office/officeart/2005/8/layout/process5"/>
    <dgm:cxn modelId="{878C9D9B-48F4-4FC2-86F3-841735306BC8}" type="presOf" srcId="{D51636B9-1CCE-4938-9C8B-DEF0C7331CC0}" destId="{2B8D6849-90A4-4F77-ACFC-523517C03DEE}" srcOrd="0" destOrd="0" presId="urn:microsoft.com/office/officeart/2005/8/layout/process5"/>
    <dgm:cxn modelId="{DCF41D9F-FEA6-438C-9F18-672515D73A87}" type="presOf" srcId="{60C3CD38-5419-4A04-9F19-3501D7B932AC}" destId="{BC910E62-B297-45AC-BE51-06A1FFDE2605}" srcOrd="0" destOrd="0" presId="urn:microsoft.com/office/officeart/2005/8/layout/process5"/>
    <dgm:cxn modelId="{AE07B2A1-7B41-4B7B-A1B3-4E20A8A2A0B8}" type="presOf" srcId="{CC6E4EDA-AE84-4637-A58C-DD46D3B5DF3C}" destId="{21B62C1A-3064-4D1D-8D5B-A8F1C493B9D8}" srcOrd="1" destOrd="0" presId="urn:microsoft.com/office/officeart/2005/8/layout/process5"/>
    <dgm:cxn modelId="{1732BFA8-4F14-42FE-B72A-494B0262D5F5}" srcId="{508AE184-5E72-462B-98B7-31981E914DE6}" destId="{E05B1B2A-4FE0-4A1C-83BB-7567E99FE738}" srcOrd="5" destOrd="0" parTransId="{0F1CD567-A84E-42C5-83DE-E3BD6211F29F}" sibTransId="{217DBE2B-DE81-4CDF-824A-65C59B363F23}"/>
    <dgm:cxn modelId="{B950BCAB-EA36-4B61-9831-F263C6441325}" type="presOf" srcId="{A0CDE407-E0D1-4342-9354-E15B9007E176}" destId="{CB8D2224-352E-41D1-BBAB-76B4ACBDC8E9}" srcOrd="1" destOrd="0" presId="urn:microsoft.com/office/officeart/2005/8/layout/process5"/>
    <dgm:cxn modelId="{3E166EAC-9D40-4A27-8F1B-343E77E44B57}" type="presOf" srcId="{A958A5C1-2B3C-4BCD-91CB-96A18B870FA4}" destId="{8EB1F546-16D6-4ECE-AC51-4C40E90D6E4B}" srcOrd="0" destOrd="0" presId="urn:microsoft.com/office/officeart/2005/8/layout/process5"/>
    <dgm:cxn modelId="{5F38C8AD-7675-4D05-80E1-A54D9AB7C500}" type="presOf" srcId="{CC6E4EDA-AE84-4637-A58C-DD46D3B5DF3C}" destId="{E64F9B07-6E83-45FB-969D-0A8095875FB3}" srcOrd="0" destOrd="0" presId="urn:microsoft.com/office/officeart/2005/8/layout/process5"/>
    <dgm:cxn modelId="{3DC6A5B2-31B0-4F5C-8CD8-DA0DBE458A29}" type="presOf" srcId="{452E3C0D-332A-4E8C-B27A-87A06C606D4B}" destId="{08E105AA-5E8D-492E-AB2F-F1FC5A8441FE}" srcOrd="0" destOrd="0" presId="urn:microsoft.com/office/officeart/2005/8/layout/process5"/>
    <dgm:cxn modelId="{A40985B4-C51B-4358-972A-021084089EAD}" type="presOf" srcId="{FEB4211F-3151-403F-BAB8-D8B7A83F1BDF}" destId="{81364C74-F3E8-48E3-9F41-B6B782A48436}" srcOrd="1" destOrd="0" presId="urn:microsoft.com/office/officeart/2005/8/layout/process5"/>
    <dgm:cxn modelId="{E16C28B8-3E9E-481F-A161-30378218923F}" type="presOf" srcId="{F3A88427-ED2B-45EF-8319-8F2AEA49CDCE}" destId="{A8DE5F13-3E4A-44CB-BE21-486E3A895AAC}" srcOrd="0" destOrd="0" presId="urn:microsoft.com/office/officeart/2005/8/layout/process5"/>
    <dgm:cxn modelId="{69DBCDBC-6BF4-45EB-AC63-96FD701120D2}" type="presOf" srcId="{6821CF4B-4179-4667-971A-66F3B5011A2D}" destId="{21F30C0B-71A6-4F6E-8127-8FCEB031FD7D}" srcOrd="0" destOrd="0" presId="urn:microsoft.com/office/officeart/2005/8/layout/process5"/>
    <dgm:cxn modelId="{2D53E7C0-6B14-4F01-A8C6-7717F58D5F06}" type="presOf" srcId="{D3424BF8-F5BD-4784-9439-C9C7FDC802A5}" destId="{EBADF6F3-2EBC-4056-838E-0D937D5DF394}" srcOrd="0" destOrd="0" presId="urn:microsoft.com/office/officeart/2005/8/layout/process5"/>
    <dgm:cxn modelId="{78A820C1-B992-48F7-BE35-E4FAF0E571B7}" type="presOf" srcId="{D49C8E3D-852B-455A-AA0D-3EC84ACB675A}" destId="{2F4162F5-6959-4997-BD34-E517FE90F415}" srcOrd="0" destOrd="0" presId="urn:microsoft.com/office/officeart/2005/8/layout/process5"/>
    <dgm:cxn modelId="{ED4510C3-B56F-4618-8AE3-A39C83C79B48}" type="presOf" srcId="{A958A5C1-2B3C-4BCD-91CB-96A18B870FA4}" destId="{F9771C12-3F93-4DE9-B81B-189FB36C2D10}" srcOrd="1" destOrd="0" presId="urn:microsoft.com/office/officeart/2005/8/layout/process5"/>
    <dgm:cxn modelId="{58EBE2C4-9513-4427-8726-0772D7815646}" srcId="{508AE184-5E72-462B-98B7-31981E914DE6}" destId="{D49C8E3D-852B-455A-AA0D-3EC84ACB675A}" srcOrd="7" destOrd="0" parTransId="{19BE9ACA-8EC9-47C4-926D-CB4361C93002}" sibTransId="{452E3C0D-332A-4E8C-B27A-87A06C606D4B}"/>
    <dgm:cxn modelId="{262518C7-2B50-4AB6-82BF-2CC65FDE3B27}" type="presOf" srcId="{508AE184-5E72-462B-98B7-31981E914DE6}" destId="{878FCF45-2361-4FFF-B9BF-642A746EFD65}" srcOrd="0" destOrd="0" presId="urn:microsoft.com/office/officeart/2005/8/layout/process5"/>
    <dgm:cxn modelId="{D889E4C8-F943-486C-B3B3-5979745E04D7}" srcId="{508AE184-5E72-462B-98B7-31981E914DE6}" destId="{1111625C-927B-4570-8998-1FF9CB02A487}" srcOrd="6" destOrd="0" parTransId="{CEDD67EE-1F1B-4738-8ED5-BEA2736C000F}" sibTransId="{6821CF4B-4179-4667-971A-66F3B5011A2D}"/>
    <dgm:cxn modelId="{CA31ADCF-A095-4556-8B93-0759E13CCA7F}" type="presOf" srcId="{92CC436F-CF28-48C3-8026-C35002587313}" destId="{F1C61956-7E40-4AF4-859C-BF2BE105D1BC}" srcOrd="1" destOrd="0" presId="urn:microsoft.com/office/officeart/2005/8/layout/process5"/>
    <dgm:cxn modelId="{67F8F2D1-8FAF-42FF-9DEC-DE60050D0DF8}" type="presOf" srcId="{77E33C98-260B-4E3A-9656-58CDA4C16577}" destId="{CC438319-3AD0-49E8-8381-A39C4BF9BD0F}" srcOrd="0" destOrd="0" presId="urn:microsoft.com/office/officeart/2005/8/layout/process5"/>
    <dgm:cxn modelId="{8CDC4BD2-73F0-482C-9F32-41DE9B30143E}" type="presOf" srcId="{217DBE2B-DE81-4CDF-824A-65C59B363F23}" destId="{8B5B48C3-19CB-49AB-A2F9-A06A97228EBE}" srcOrd="1" destOrd="0" presId="urn:microsoft.com/office/officeart/2005/8/layout/process5"/>
    <dgm:cxn modelId="{FAB345D3-ACC8-425A-9ECC-F5E612388D75}" srcId="{508AE184-5E72-462B-98B7-31981E914DE6}" destId="{C6915D02-08E0-4BA7-A0B9-6B5AA1CCBCA7}" srcOrd="10" destOrd="0" parTransId="{F3C26365-D943-483B-9781-4845DD0D791B}" sibTransId="{CC6E4EDA-AE84-4637-A58C-DD46D3B5DF3C}"/>
    <dgm:cxn modelId="{A8BC71D6-2E36-432B-8C83-F26F4E47CB32}" type="presOf" srcId="{7BFC959A-7EF6-4668-ACF4-CCF6C8CED3FD}" destId="{4BCEC9EA-5878-4E29-8D30-11BB06654746}" srcOrd="0" destOrd="0" presId="urn:microsoft.com/office/officeart/2005/8/layout/process5"/>
    <dgm:cxn modelId="{A9E636D7-4598-4777-8378-528C9CA1370B}" type="presOf" srcId="{A0CDE407-E0D1-4342-9354-E15B9007E176}" destId="{3CE5A2D0-537D-4DBF-BEA3-26DE24E88A18}" srcOrd="0" destOrd="0" presId="urn:microsoft.com/office/officeart/2005/8/layout/process5"/>
    <dgm:cxn modelId="{E7DE3EE6-8BA3-473F-BBA2-E4389478F80C}" type="presOf" srcId="{92CC436F-CF28-48C3-8026-C35002587313}" destId="{7FB7D0B7-C4B5-4EC3-9ABA-EB40EDD2BA71}" srcOrd="0" destOrd="0" presId="urn:microsoft.com/office/officeart/2005/8/layout/process5"/>
    <dgm:cxn modelId="{2CD1E0EF-B7BB-4031-AF5D-E17E9902C538}" srcId="{508AE184-5E72-462B-98B7-31981E914DE6}" destId="{D3424BF8-F5BD-4784-9439-C9C7FDC802A5}" srcOrd="11" destOrd="0" parTransId="{C7E0714A-F5E3-4C54-A45F-23322910B853}" sibTransId="{70BC1E56-22B1-4929-B336-90C0EDE81E99}"/>
    <dgm:cxn modelId="{5D6A76EC-9221-4EDF-9758-9CD7040F937C}" type="presParOf" srcId="{878FCF45-2361-4FFF-B9BF-642A746EFD65}" destId="{A8DE5F13-3E4A-44CB-BE21-486E3A895AAC}" srcOrd="0" destOrd="0" presId="urn:microsoft.com/office/officeart/2005/8/layout/process5"/>
    <dgm:cxn modelId="{9B00CDA0-1D61-4619-B1E6-219B57EA2593}" type="presParOf" srcId="{878FCF45-2361-4FFF-B9BF-642A746EFD65}" destId="{CC438319-3AD0-49E8-8381-A39C4BF9BD0F}" srcOrd="1" destOrd="0" presId="urn:microsoft.com/office/officeart/2005/8/layout/process5"/>
    <dgm:cxn modelId="{598D704D-D222-4215-9F45-C678ECE09039}" type="presParOf" srcId="{CC438319-3AD0-49E8-8381-A39C4BF9BD0F}" destId="{78AE7FE6-63AB-47D8-9283-3997BBC33722}" srcOrd="0" destOrd="0" presId="urn:microsoft.com/office/officeart/2005/8/layout/process5"/>
    <dgm:cxn modelId="{CC9B1BAB-11E7-492F-A451-C38FC89F3595}" type="presParOf" srcId="{878FCF45-2361-4FFF-B9BF-642A746EFD65}" destId="{5951936E-1E30-4906-A12C-797E41035687}" srcOrd="2" destOrd="0" presId="urn:microsoft.com/office/officeart/2005/8/layout/process5"/>
    <dgm:cxn modelId="{28F8A467-9E92-466C-AA76-BDF8259F90F6}" type="presParOf" srcId="{878FCF45-2361-4FFF-B9BF-642A746EFD65}" destId="{7FB7D0B7-C4B5-4EC3-9ABA-EB40EDD2BA71}" srcOrd="3" destOrd="0" presId="urn:microsoft.com/office/officeart/2005/8/layout/process5"/>
    <dgm:cxn modelId="{D47725A2-FA90-42AE-AC6A-C929AE49109A}" type="presParOf" srcId="{7FB7D0B7-C4B5-4EC3-9ABA-EB40EDD2BA71}" destId="{F1C61956-7E40-4AF4-859C-BF2BE105D1BC}" srcOrd="0" destOrd="0" presId="urn:microsoft.com/office/officeart/2005/8/layout/process5"/>
    <dgm:cxn modelId="{D70A3F73-7BEE-4281-B01D-4D0025E1337C}" type="presParOf" srcId="{878FCF45-2361-4FFF-B9BF-642A746EFD65}" destId="{30FD88B6-22B9-4881-9133-610F8AE106F6}" srcOrd="4" destOrd="0" presId="urn:microsoft.com/office/officeart/2005/8/layout/process5"/>
    <dgm:cxn modelId="{21A79AB4-B9D7-4461-92C1-7878217EB8C5}" type="presParOf" srcId="{878FCF45-2361-4FFF-B9BF-642A746EFD65}" destId="{2B8D6849-90A4-4F77-ACFC-523517C03DEE}" srcOrd="5" destOrd="0" presId="urn:microsoft.com/office/officeart/2005/8/layout/process5"/>
    <dgm:cxn modelId="{D9544CA7-D66B-4053-9A3C-E136A1F68E13}" type="presParOf" srcId="{2B8D6849-90A4-4F77-ACFC-523517C03DEE}" destId="{547857CF-DBD3-442A-9488-D47672E715E8}" srcOrd="0" destOrd="0" presId="urn:microsoft.com/office/officeart/2005/8/layout/process5"/>
    <dgm:cxn modelId="{3C790AD9-70EF-468D-86F7-C8CC5C27E29D}" type="presParOf" srcId="{878FCF45-2361-4FFF-B9BF-642A746EFD65}" destId="{5205F885-D95B-4342-A687-B7CDFC649951}" srcOrd="6" destOrd="0" presId="urn:microsoft.com/office/officeart/2005/8/layout/process5"/>
    <dgm:cxn modelId="{58AE8453-763D-4881-90A0-D518E1F9E107}" type="presParOf" srcId="{878FCF45-2361-4FFF-B9BF-642A746EFD65}" destId="{8EB1F546-16D6-4ECE-AC51-4C40E90D6E4B}" srcOrd="7" destOrd="0" presId="urn:microsoft.com/office/officeart/2005/8/layout/process5"/>
    <dgm:cxn modelId="{A36A8DEE-DD76-48D5-B8BD-1202FDAFCEBD}" type="presParOf" srcId="{8EB1F546-16D6-4ECE-AC51-4C40E90D6E4B}" destId="{F9771C12-3F93-4DE9-B81B-189FB36C2D10}" srcOrd="0" destOrd="0" presId="urn:microsoft.com/office/officeart/2005/8/layout/process5"/>
    <dgm:cxn modelId="{5075B02F-25CC-4E08-A769-1266C07B545C}" type="presParOf" srcId="{878FCF45-2361-4FFF-B9BF-642A746EFD65}" destId="{E9B7C216-387C-4CD5-A039-B6B2CECE9C7B}" srcOrd="8" destOrd="0" presId="urn:microsoft.com/office/officeart/2005/8/layout/process5"/>
    <dgm:cxn modelId="{CB319386-C8CD-4032-A100-628106991272}" type="presParOf" srcId="{878FCF45-2361-4FFF-B9BF-642A746EFD65}" destId="{17D61972-D058-40C5-A1AC-6C2D8D806BC3}" srcOrd="9" destOrd="0" presId="urn:microsoft.com/office/officeart/2005/8/layout/process5"/>
    <dgm:cxn modelId="{9035000C-2C6D-4CD6-9E26-EDE9C9F2E1CC}" type="presParOf" srcId="{17D61972-D058-40C5-A1AC-6C2D8D806BC3}" destId="{81364C74-F3E8-48E3-9F41-B6B782A48436}" srcOrd="0" destOrd="0" presId="urn:microsoft.com/office/officeart/2005/8/layout/process5"/>
    <dgm:cxn modelId="{416A9AEE-E45E-4817-A319-C34DFB390CC2}" type="presParOf" srcId="{878FCF45-2361-4FFF-B9BF-642A746EFD65}" destId="{60852852-5748-49C8-8245-38FF637408F6}" srcOrd="10" destOrd="0" presId="urn:microsoft.com/office/officeart/2005/8/layout/process5"/>
    <dgm:cxn modelId="{6DF7C5B1-EEE5-4389-ABB0-CC4BEB13468F}" type="presParOf" srcId="{878FCF45-2361-4FFF-B9BF-642A746EFD65}" destId="{57B93EF5-D25C-478A-81CC-C158C15A64A7}" srcOrd="11" destOrd="0" presId="urn:microsoft.com/office/officeart/2005/8/layout/process5"/>
    <dgm:cxn modelId="{F5ECBBA6-0F30-422D-A658-2D07521A0330}" type="presParOf" srcId="{57B93EF5-D25C-478A-81CC-C158C15A64A7}" destId="{8B5B48C3-19CB-49AB-A2F9-A06A97228EBE}" srcOrd="0" destOrd="0" presId="urn:microsoft.com/office/officeart/2005/8/layout/process5"/>
    <dgm:cxn modelId="{148FEC59-DD44-496E-9356-0BE3452516FC}" type="presParOf" srcId="{878FCF45-2361-4FFF-B9BF-642A746EFD65}" destId="{2175BFEF-273F-427A-97E3-3509A1B8382F}" srcOrd="12" destOrd="0" presId="urn:microsoft.com/office/officeart/2005/8/layout/process5"/>
    <dgm:cxn modelId="{8E17D2F5-0E12-4B34-BBCA-6F280771C626}" type="presParOf" srcId="{878FCF45-2361-4FFF-B9BF-642A746EFD65}" destId="{21F30C0B-71A6-4F6E-8127-8FCEB031FD7D}" srcOrd="13" destOrd="0" presId="urn:microsoft.com/office/officeart/2005/8/layout/process5"/>
    <dgm:cxn modelId="{3B98A4BB-34CB-4360-8CA0-A708798356DC}" type="presParOf" srcId="{21F30C0B-71A6-4F6E-8127-8FCEB031FD7D}" destId="{3474AB76-27E8-4172-81D3-B10E103A251A}" srcOrd="0" destOrd="0" presId="urn:microsoft.com/office/officeart/2005/8/layout/process5"/>
    <dgm:cxn modelId="{AB4A2B8D-67FF-422C-9674-37E3D01DF7DD}" type="presParOf" srcId="{878FCF45-2361-4FFF-B9BF-642A746EFD65}" destId="{2F4162F5-6959-4997-BD34-E517FE90F415}" srcOrd="14" destOrd="0" presId="urn:microsoft.com/office/officeart/2005/8/layout/process5"/>
    <dgm:cxn modelId="{058CE617-C974-4E8A-8D01-10B2381132A8}" type="presParOf" srcId="{878FCF45-2361-4FFF-B9BF-642A746EFD65}" destId="{08E105AA-5E8D-492E-AB2F-F1FC5A8441FE}" srcOrd="15" destOrd="0" presId="urn:microsoft.com/office/officeart/2005/8/layout/process5"/>
    <dgm:cxn modelId="{8E98FBF5-CCB2-4376-872A-7963A26BD28B}" type="presParOf" srcId="{08E105AA-5E8D-492E-AB2F-F1FC5A8441FE}" destId="{F03603A7-EC5E-4CB5-8776-3F4A9B4921BE}" srcOrd="0" destOrd="0" presId="urn:microsoft.com/office/officeart/2005/8/layout/process5"/>
    <dgm:cxn modelId="{51C063E4-2F82-42CE-BDD7-8568A9535D4F}" type="presParOf" srcId="{878FCF45-2361-4FFF-B9BF-642A746EFD65}" destId="{BC910E62-B297-45AC-BE51-06A1FFDE2605}" srcOrd="16" destOrd="0" presId="urn:microsoft.com/office/officeart/2005/8/layout/process5"/>
    <dgm:cxn modelId="{D448229D-EA1B-478F-BB64-CF8EF90A6104}" type="presParOf" srcId="{878FCF45-2361-4FFF-B9BF-642A746EFD65}" destId="{3CE5A2D0-537D-4DBF-BEA3-26DE24E88A18}" srcOrd="17" destOrd="0" presId="urn:microsoft.com/office/officeart/2005/8/layout/process5"/>
    <dgm:cxn modelId="{0DDD46BF-132A-4DAA-8EB8-191E05471E11}" type="presParOf" srcId="{3CE5A2D0-537D-4DBF-BEA3-26DE24E88A18}" destId="{CB8D2224-352E-41D1-BBAB-76B4ACBDC8E9}" srcOrd="0" destOrd="0" presId="urn:microsoft.com/office/officeart/2005/8/layout/process5"/>
    <dgm:cxn modelId="{304C4851-A914-48F9-9438-78AC9E4F739D}" type="presParOf" srcId="{878FCF45-2361-4FFF-B9BF-642A746EFD65}" destId="{4BCEC9EA-5878-4E29-8D30-11BB06654746}" srcOrd="18" destOrd="0" presId="urn:microsoft.com/office/officeart/2005/8/layout/process5"/>
    <dgm:cxn modelId="{2E295DBB-70E4-431F-B4DB-97F05FBE3FFF}" type="presParOf" srcId="{878FCF45-2361-4FFF-B9BF-642A746EFD65}" destId="{69F3921C-9524-4E50-A452-FD721A1D64BA}" srcOrd="19" destOrd="0" presId="urn:microsoft.com/office/officeart/2005/8/layout/process5"/>
    <dgm:cxn modelId="{EFF41E9A-BE3E-44A6-910A-043CF6E44B17}" type="presParOf" srcId="{69F3921C-9524-4E50-A452-FD721A1D64BA}" destId="{1CEF0A60-A7E1-4A5F-A6E2-8E41049E4726}" srcOrd="0" destOrd="0" presId="urn:microsoft.com/office/officeart/2005/8/layout/process5"/>
    <dgm:cxn modelId="{A0B2A532-A22A-4B95-9F55-D7E94E655E77}" type="presParOf" srcId="{878FCF45-2361-4FFF-B9BF-642A746EFD65}" destId="{FE57AC0D-1788-4096-BAA1-D612B1BE8390}" srcOrd="20" destOrd="0" presId="urn:microsoft.com/office/officeart/2005/8/layout/process5"/>
    <dgm:cxn modelId="{D6DB384B-495E-4C42-BE7A-9857522AD9DE}" type="presParOf" srcId="{878FCF45-2361-4FFF-B9BF-642A746EFD65}" destId="{E64F9B07-6E83-45FB-969D-0A8095875FB3}" srcOrd="21" destOrd="0" presId="urn:microsoft.com/office/officeart/2005/8/layout/process5"/>
    <dgm:cxn modelId="{F6B9D876-E2DC-4220-9B9F-61DE32030517}" type="presParOf" srcId="{E64F9B07-6E83-45FB-969D-0A8095875FB3}" destId="{21B62C1A-3064-4D1D-8D5B-A8F1C493B9D8}" srcOrd="0" destOrd="0" presId="urn:microsoft.com/office/officeart/2005/8/layout/process5"/>
    <dgm:cxn modelId="{0C0CB036-9D4A-4304-AED9-B065FE5C0364}" type="presParOf" srcId="{878FCF45-2361-4FFF-B9BF-642A746EFD65}" destId="{EBADF6F3-2EBC-4056-838E-0D937D5DF394}" srcOrd="2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8AE184-5E72-462B-98B7-31981E914DE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F3A88427-ED2B-45EF-8319-8F2AEA49CDCE}">
      <dgm:prSet phldrT="[Text]"/>
      <dgm:spPr>
        <a:solidFill>
          <a:schemeClr val="accent1"/>
        </a:solidFill>
      </dgm:spPr>
      <dgm:t>
        <a:bodyPr/>
        <a:lstStyle/>
        <a:p>
          <a:r>
            <a:rPr lang="en-US" dirty="0"/>
            <a:t>Patient confirmed positive</a:t>
          </a:r>
        </a:p>
      </dgm:t>
    </dgm:pt>
    <dgm:pt modelId="{96D0CE3A-B001-43D5-8D01-69D81394F8B8}" type="parTrans" cxnId="{EF5DD706-7170-4E3C-9EA2-C56D5E2B16F6}">
      <dgm:prSet/>
      <dgm:spPr/>
      <dgm:t>
        <a:bodyPr/>
        <a:lstStyle/>
        <a:p>
          <a:endParaRPr lang="en-US"/>
        </a:p>
      </dgm:t>
    </dgm:pt>
    <dgm:pt modelId="{77E33C98-260B-4E3A-9656-58CDA4C16577}" type="sibTrans" cxnId="{EF5DD706-7170-4E3C-9EA2-C56D5E2B16F6}">
      <dgm:prSet/>
      <dgm:spPr/>
      <dgm:t>
        <a:bodyPr/>
        <a:lstStyle/>
        <a:p>
          <a:endParaRPr lang="en-US"/>
        </a:p>
      </dgm:t>
    </dgm:pt>
    <dgm:pt modelId="{1D53DFB9-CC90-4CC2-9A6E-59E08B3074A9}">
      <dgm:prSet phldrT="[Text]"/>
      <dgm:spPr/>
      <dgm:t>
        <a:bodyPr/>
        <a:lstStyle/>
        <a:p>
          <a:r>
            <a:rPr lang="en-US" dirty="0"/>
            <a:t>PN contacted by cellphone. DOB, First and last name, Phone number, DX date</a:t>
          </a:r>
        </a:p>
      </dgm:t>
    </dgm:pt>
    <dgm:pt modelId="{11CB7279-BF2B-4B49-8CEC-D709FB7A069C}" type="parTrans" cxnId="{96771B90-8D05-4440-A1D3-D203EDAE5BE8}">
      <dgm:prSet/>
      <dgm:spPr/>
      <dgm:t>
        <a:bodyPr/>
        <a:lstStyle/>
        <a:p>
          <a:endParaRPr lang="en-US"/>
        </a:p>
      </dgm:t>
    </dgm:pt>
    <dgm:pt modelId="{92CC436F-CF28-48C3-8026-C35002587313}" type="sibTrans" cxnId="{96771B90-8D05-4440-A1D3-D203EDAE5BE8}">
      <dgm:prSet/>
      <dgm:spPr/>
      <dgm:t>
        <a:bodyPr/>
        <a:lstStyle/>
        <a:p>
          <a:endParaRPr lang="en-US"/>
        </a:p>
      </dgm:t>
    </dgm:pt>
    <dgm:pt modelId="{CA892D78-076A-4233-BEFD-A70BB95EEC86}">
      <dgm:prSet phldrT="[Text]"/>
      <dgm:spPr/>
      <dgm:t>
        <a:bodyPr/>
        <a:lstStyle/>
        <a:p>
          <a:r>
            <a:rPr lang="en-US"/>
            <a:t>Appointment scheduled with provider, labs, eligibility.</a:t>
          </a:r>
        </a:p>
      </dgm:t>
    </dgm:pt>
    <dgm:pt modelId="{8666D45D-0893-46E3-ACBA-26CAA67EA6DC}" type="parTrans" cxnId="{5AE00E22-200E-435A-B9A8-62B0BF03E680}">
      <dgm:prSet/>
      <dgm:spPr/>
      <dgm:t>
        <a:bodyPr/>
        <a:lstStyle/>
        <a:p>
          <a:endParaRPr lang="en-US"/>
        </a:p>
      </dgm:t>
    </dgm:pt>
    <dgm:pt modelId="{D51636B9-1CCE-4938-9C8B-DEF0C7331CC0}" type="sibTrans" cxnId="{5AE00E22-200E-435A-B9A8-62B0BF03E680}">
      <dgm:prSet/>
      <dgm:spPr/>
      <dgm:t>
        <a:bodyPr/>
        <a:lstStyle/>
        <a:p>
          <a:endParaRPr lang="en-US"/>
        </a:p>
      </dgm:t>
    </dgm:pt>
    <dgm:pt modelId="{62640E1D-316D-4EA6-9F1A-A7EC3F48BEDC}">
      <dgm:prSet phldrT="[Text]"/>
      <dgm:spPr/>
      <dgm:t>
        <a:bodyPr/>
        <a:lstStyle/>
        <a:p>
          <a:r>
            <a:rPr lang="en-US"/>
            <a:t>DIS called to verify that the patient is truly treatment naive/newly dx.</a:t>
          </a:r>
        </a:p>
      </dgm:t>
    </dgm:pt>
    <dgm:pt modelId="{43FA46EC-1CFB-4BB5-8875-CA5F0470CB7C}" type="parTrans" cxnId="{BD7FD847-CE4C-4E7C-BA56-22304A9AD49E}">
      <dgm:prSet/>
      <dgm:spPr/>
      <dgm:t>
        <a:bodyPr/>
        <a:lstStyle/>
        <a:p>
          <a:endParaRPr lang="en-US"/>
        </a:p>
      </dgm:t>
    </dgm:pt>
    <dgm:pt modelId="{A958A5C1-2B3C-4BCD-91CB-96A18B870FA4}" type="sibTrans" cxnId="{BD7FD847-CE4C-4E7C-BA56-22304A9AD49E}">
      <dgm:prSet/>
      <dgm:spPr/>
      <dgm:t>
        <a:bodyPr/>
        <a:lstStyle/>
        <a:p>
          <a:endParaRPr lang="en-US"/>
        </a:p>
      </dgm:t>
    </dgm:pt>
    <dgm:pt modelId="{531BF297-70BB-4B56-B680-0E31015300FC}">
      <dgm:prSet phldrT="[Text]"/>
      <dgm:spPr/>
      <dgm:t>
        <a:bodyPr/>
        <a:lstStyle/>
        <a:p>
          <a:r>
            <a:rPr lang="en-US"/>
            <a:t>Uber transportation for patient arranged if needed.</a:t>
          </a:r>
        </a:p>
      </dgm:t>
    </dgm:pt>
    <dgm:pt modelId="{7C17F2AE-569C-496C-820E-1F442E25299A}" type="parTrans" cxnId="{AD237A4D-4BDC-47A0-9C25-EED6A130366B}">
      <dgm:prSet/>
      <dgm:spPr/>
      <dgm:t>
        <a:bodyPr/>
        <a:lstStyle/>
        <a:p>
          <a:endParaRPr lang="en-US"/>
        </a:p>
      </dgm:t>
    </dgm:pt>
    <dgm:pt modelId="{FEB4211F-3151-403F-BAB8-D8B7A83F1BDF}" type="sibTrans" cxnId="{AD237A4D-4BDC-47A0-9C25-EED6A130366B}">
      <dgm:prSet/>
      <dgm:spPr/>
      <dgm:t>
        <a:bodyPr/>
        <a:lstStyle/>
        <a:p>
          <a:endParaRPr lang="en-US"/>
        </a:p>
      </dgm:t>
    </dgm:pt>
    <dgm:pt modelId="{E05B1B2A-4FE0-4A1C-83BB-7567E99FE738}">
      <dgm:prSet phldrT="[Text]"/>
      <dgm:spPr/>
      <dgm:t>
        <a:bodyPr/>
        <a:lstStyle/>
        <a:p>
          <a:r>
            <a:rPr lang="en-US" dirty="0"/>
            <a:t>Patient completes registration form, </a:t>
          </a:r>
          <a:r>
            <a:rPr lang="en-US" dirty="0" err="1"/>
            <a:t>fqhc</a:t>
          </a:r>
          <a:r>
            <a:rPr lang="en-US" dirty="0"/>
            <a:t> form, signs consents. </a:t>
          </a:r>
        </a:p>
      </dgm:t>
    </dgm:pt>
    <dgm:pt modelId="{0F1CD567-A84E-42C5-83DE-E3BD6211F29F}" type="parTrans" cxnId="{1732BFA8-4F14-42FE-B72A-494B0262D5F5}">
      <dgm:prSet/>
      <dgm:spPr/>
      <dgm:t>
        <a:bodyPr/>
        <a:lstStyle/>
        <a:p>
          <a:endParaRPr lang="en-US"/>
        </a:p>
      </dgm:t>
    </dgm:pt>
    <dgm:pt modelId="{217DBE2B-DE81-4CDF-824A-65C59B363F23}" type="sibTrans" cxnId="{1732BFA8-4F14-42FE-B72A-494B0262D5F5}">
      <dgm:prSet/>
      <dgm:spPr/>
      <dgm:t>
        <a:bodyPr/>
        <a:lstStyle/>
        <a:p>
          <a:endParaRPr lang="en-US" dirty="0"/>
        </a:p>
      </dgm:t>
    </dgm:pt>
    <dgm:pt modelId="{1111625C-927B-4570-8998-1FF9CB02A487}">
      <dgm:prSet phldrT="[Text]" custT="1"/>
      <dgm:spPr/>
      <dgm:t>
        <a:bodyPr/>
        <a:lstStyle/>
        <a:p>
          <a:r>
            <a:rPr lang="en-US" sz="1200" dirty="0"/>
            <a:t>If patient has active Medicaid, send </a:t>
          </a:r>
          <a:r>
            <a:rPr lang="en-US" sz="1200" dirty="0" err="1"/>
            <a:t>rx</a:t>
          </a:r>
          <a:r>
            <a:rPr lang="en-US" sz="1200" dirty="0"/>
            <a:t> to </a:t>
          </a:r>
          <a:r>
            <a:rPr lang="en-US" sz="1200" dirty="0" err="1"/>
            <a:t>Avita</a:t>
          </a:r>
          <a:r>
            <a:rPr lang="en-US" sz="1200" dirty="0"/>
            <a:t> and pick it up same day</a:t>
          </a:r>
          <a:r>
            <a:rPr lang="en-US" sz="800" dirty="0"/>
            <a:t>.</a:t>
          </a:r>
        </a:p>
      </dgm:t>
    </dgm:pt>
    <dgm:pt modelId="{CEDD67EE-1F1B-4738-8ED5-BEA2736C000F}" type="parTrans" cxnId="{D889E4C8-F943-486C-B3B3-5979745E04D7}">
      <dgm:prSet/>
      <dgm:spPr/>
      <dgm:t>
        <a:bodyPr/>
        <a:lstStyle/>
        <a:p>
          <a:endParaRPr lang="en-US"/>
        </a:p>
      </dgm:t>
    </dgm:pt>
    <dgm:pt modelId="{6821CF4B-4179-4667-971A-66F3B5011A2D}" type="sibTrans" cxnId="{D889E4C8-F943-486C-B3B3-5979745E04D7}">
      <dgm:prSet/>
      <dgm:spPr/>
      <dgm:t>
        <a:bodyPr/>
        <a:lstStyle/>
        <a:p>
          <a:endParaRPr lang="en-US"/>
        </a:p>
      </dgm:t>
    </dgm:pt>
    <dgm:pt modelId="{D49C8E3D-852B-455A-AA0D-3EC84ACB675A}">
      <dgm:prSet phldrT="[Text]" custT="1"/>
      <dgm:spPr/>
      <dgm:t>
        <a:bodyPr/>
        <a:lstStyle/>
        <a:p>
          <a:r>
            <a:rPr lang="en-US" sz="1200" dirty="0"/>
            <a:t>Intake labs drawn</a:t>
          </a:r>
          <a:r>
            <a:rPr lang="en-US" sz="800" dirty="0"/>
            <a:t>.</a:t>
          </a:r>
        </a:p>
      </dgm:t>
    </dgm:pt>
    <dgm:pt modelId="{19BE9ACA-8EC9-47C4-926D-CB4361C93002}" type="parTrans" cxnId="{58EBE2C4-9513-4427-8726-0772D7815646}">
      <dgm:prSet/>
      <dgm:spPr/>
      <dgm:t>
        <a:bodyPr/>
        <a:lstStyle/>
        <a:p>
          <a:endParaRPr lang="en-US"/>
        </a:p>
      </dgm:t>
    </dgm:pt>
    <dgm:pt modelId="{452E3C0D-332A-4E8C-B27A-87A06C606D4B}" type="sibTrans" cxnId="{58EBE2C4-9513-4427-8726-0772D7815646}">
      <dgm:prSet/>
      <dgm:spPr/>
      <dgm:t>
        <a:bodyPr/>
        <a:lstStyle/>
        <a:p>
          <a:endParaRPr lang="en-US"/>
        </a:p>
      </dgm:t>
    </dgm:pt>
    <dgm:pt modelId="{60C3CD38-5419-4A04-9F19-3501D7B932AC}">
      <dgm:prSet phldrT="[Text]" custT="1"/>
      <dgm:spPr>
        <a:solidFill>
          <a:schemeClr val="accent6">
            <a:lumMod val="75000"/>
          </a:schemeClr>
        </a:solidFill>
      </dgm:spPr>
      <dgm:t>
        <a:bodyPr/>
        <a:lstStyle/>
        <a:p>
          <a:r>
            <a:rPr lang="en-US" sz="1100" dirty="0"/>
            <a:t>Provider dispenses first dose of ARVs in office and explains the importance of adherence.</a:t>
          </a:r>
        </a:p>
      </dgm:t>
    </dgm:pt>
    <dgm:pt modelId="{EDAF7088-8125-4C03-AA40-AA35DD76B23C}" type="parTrans" cxnId="{96BF5F84-E318-400A-9DB5-E2C9179919E7}">
      <dgm:prSet/>
      <dgm:spPr/>
      <dgm:t>
        <a:bodyPr/>
        <a:lstStyle/>
        <a:p>
          <a:endParaRPr lang="en-US"/>
        </a:p>
      </dgm:t>
    </dgm:pt>
    <dgm:pt modelId="{A0CDE407-E0D1-4342-9354-E15B9007E176}" type="sibTrans" cxnId="{96BF5F84-E318-400A-9DB5-E2C9179919E7}">
      <dgm:prSet/>
      <dgm:spPr/>
      <dgm:t>
        <a:bodyPr/>
        <a:lstStyle/>
        <a:p>
          <a:endParaRPr lang="en-US"/>
        </a:p>
      </dgm:t>
    </dgm:pt>
    <dgm:pt modelId="{C6915D02-08E0-4BA7-A0B9-6B5AA1CCBCA7}">
      <dgm:prSet phldrT="[Text]" custT="1"/>
      <dgm:spPr/>
      <dgm:t>
        <a:bodyPr/>
        <a:lstStyle/>
        <a:p>
          <a:r>
            <a:rPr lang="en-US" sz="1000" dirty="0"/>
            <a:t>Patient completes Ryan White paperwork and Medicaid app/ LAHAP app as needed. Future assessment scheduled with case manager.</a:t>
          </a:r>
          <a:endParaRPr lang="en-US" sz="1050" dirty="0"/>
        </a:p>
      </dgm:t>
    </dgm:pt>
    <dgm:pt modelId="{F3C26365-D943-483B-9781-4845DD0D791B}" type="parTrans" cxnId="{FAB345D3-ACC8-425A-9ECC-F5E612388D75}">
      <dgm:prSet/>
      <dgm:spPr/>
      <dgm:t>
        <a:bodyPr/>
        <a:lstStyle/>
        <a:p>
          <a:endParaRPr lang="en-US"/>
        </a:p>
      </dgm:t>
    </dgm:pt>
    <dgm:pt modelId="{CC6E4EDA-AE84-4637-A58C-DD46D3B5DF3C}" type="sibTrans" cxnId="{FAB345D3-ACC8-425A-9ECC-F5E612388D75}">
      <dgm:prSet/>
      <dgm:spPr/>
      <dgm:t>
        <a:bodyPr/>
        <a:lstStyle/>
        <a:p>
          <a:endParaRPr lang="en-US"/>
        </a:p>
      </dgm:t>
    </dgm:pt>
    <dgm:pt modelId="{7BFC959A-7EF6-4668-ACF4-CCF6C8CED3FD}">
      <dgm:prSet phldrT="[Text]" custT="1"/>
      <dgm:spPr/>
      <dgm:t>
        <a:bodyPr/>
        <a:lstStyle/>
        <a:p>
          <a:r>
            <a:rPr lang="en-US" sz="1200" dirty="0"/>
            <a:t>Follow-up </a:t>
          </a:r>
          <a:r>
            <a:rPr lang="en-US" sz="1200" dirty="0" err="1"/>
            <a:t>appt</a:t>
          </a:r>
          <a:r>
            <a:rPr lang="en-US" sz="1200" dirty="0"/>
            <a:t> scheduled for 3-4 weeks with HIV-RNA repeated at that time.</a:t>
          </a:r>
        </a:p>
      </dgm:t>
    </dgm:pt>
    <dgm:pt modelId="{04CE325E-37F0-4960-A532-9EF2D834AB21}" type="parTrans" cxnId="{75ABF63F-930F-4453-82E4-EF3C4049BD24}">
      <dgm:prSet/>
      <dgm:spPr/>
      <dgm:t>
        <a:bodyPr/>
        <a:lstStyle/>
        <a:p>
          <a:endParaRPr lang="en-US"/>
        </a:p>
      </dgm:t>
    </dgm:pt>
    <dgm:pt modelId="{8A9C1CFC-AB1F-475F-A0CE-BC9EAFF29739}" type="sibTrans" cxnId="{75ABF63F-930F-4453-82E4-EF3C4049BD24}">
      <dgm:prSet/>
      <dgm:spPr/>
      <dgm:t>
        <a:bodyPr/>
        <a:lstStyle/>
        <a:p>
          <a:endParaRPr lang="en-US"/>
        </a:p>
      </dgm:t>
    </dgm:pt>
    <dgm:pt modelId="{D3424BF8-F5BD-4784-9439-C9C7FDC802A5}">
      <dgm:prSet phldrT="[Text]" custT="1"/>
      <dgm:spPr/>
      <dgm:t>
        <a:bodyPr/>
        <a:lstStyle/>
        <a:p>
          <a:r>
            <a:rPr lang="en-US" sz="1100" dirty="0"/>
            <a:t>Linkage coordinator verifies that the patient attends the follow up provider visit. Then patient is referred to CHWs for future follow up.</a:t>
          </a:r>
        </a:p>
      </dgm:t>
    </dgm:pt>
    <dgm:pt modelId="{C7E0714A-F5E3-4C54-A45F-23322910B853}" type="parTrans" cxnId="{2CD1E0EF-B7BB-4031-AF5D-E17E9902C538}">
      <dgm:prSet/>
      <dgm:spPr/>
      <dgm:t>
        <a:bodyPr/>
        <a:lstStyle/>
        <a:p>
          <a:endParaRPr lang="en-US"/>
        </a:p>
      </dgm:t>
    </dgm:pt>
    <dgm:pt modelId="{70BC1E56-22B1-4929-B336-90C0EDE81E99}" type="sibTrans" cxnId="{2CD1E0EF-B7BB-4031-AF5D-E17E9902C538}">
      <dgm:prSet/>
      <dgm:spPr/>
      <dgm:t>
        <a:bodyPr/>
        <a:lstStyle/>
        <a:p>
          <a:endParaRPr lang="en-US"/>
        </a:p>
      </dgm:t>
    </dgm:pt>
    <dgm:pt modelId="{878FCF45-2361-4FFF-B9BF-642A746EFD65}" type="pres">
      <dgm:prSet presAssocID="{508AE184-5E72-462B-98B7-31981E914DE6}" presName="diagram" presStyleCnt="0">
        <dgm:presLayoutVars>
          <dgm:dir/>
          <dgm:resizeHandles val="exact"/>
        </dgm:presLayoutVars>
      </dgm:prSet>
      <dgm:spPr/>
    </dgm:pt>
    <dgm:pt modelId="{A8DE5F13-3E4A-44CB-BE21-486E3A895AAC}" type="pres">
      <dgm:prSet presAssocID="{F3A88427-ED2B-45EF-8319-8F2AEA49CDCE}" presName="node" presStyleLbl="node1" presStyleIdx="0" presStyleCnt="12" custLinFactY="16697" custLinFactNeighborX="12889" custLinFactNeighborY="100000">
        <dgm:presLayoutVars>
          <dgm:bulletEnabled val="1"/>
        </dgm:presLayoutVars>
      </dgm:prSet>
      <dgm:spPr>
        <a:prstGeom prst="ellipse">
          <a:avLst/>
        </a:prstGeom>
      </dgm:spPr>
    </dgm:pt>
    <dgm:pt modelId="{CC438319-3AD0-49E8-8381-A39C4BF9BD0F}" type="pres">
      <dgm:prSet presAssocID="{77E33C98-260B-4E3A-9656-58CDA4C16577}" presName="sibTrans" presStyleLbl="sibTrans2D1" presStyleIdx="0" presStyleCnt="11"/>
      <dgm:spPr/>
    </dgm:pt>
    <dgm:pt modelId="{78AE7FE6-63AB-47D8-9283-3997BBC33722}" type="pres">
      <dgm:prSet presAssocID="{77E33C98-260B-4E3A-9656-58CDA4C16577}" presName="connectorText" presStyleLbl="sibTrans2D1" presStyleIdx="0" presStyleCnt="11"/>
      <dgm:spPr/>
    </dgm:pt>
    <dgm:pt modelId="{5951936E-1E30-4906-A12C-797E41035687}" type="pres">
      <dgm:prSet presAssocID="{1D53DFB9-CC90-4CC2-9A6E-59E08B3074A9}" presName="node" presStyleLbl="node1" presStyleIdx="1" presStyleCnt="12" custLinFactY="16137" custLinFactNeighborX="23" custLinFactNeighborY="100000">
        <dgm:presLayoutVars>
          <dgm:bulletEnabled val="1"/>
        </dgm:presLayoutVars>
      </dgm:prSet>
      <dgm:spPr/>
    </dgm:pt>
    <dgm:pt modelId="{7FB7D0B7-C4B5-4EC3-9ABA-EB40EDD2BA71}" type="pres">
      <dgm:prSet presAssocID="{92CC436F-CF28-48C3-8026-C35002587313}" presName="sibTrans" presStyleLbl="sibTrans2D1" presStyleIdx="1" presStyleCnt="11"/>
      <dgm:spPr/>
    </dgm:pt>
    <dgm:pt modelId="{F1C61956-7E40-4AF4-859C-BF2BE105D1BC}" type="pres">
      <dgm:prSet presAssocID="{92CC436F-CF28-48C3-8026-C35002587313}" presName="connectorText" presStyleLbl="sibTrans2D1" presStyleIdx="1" presStyleCnt="11"/>
      <dgm:spPr/>
    </dgm:pt>
    <dgm:pt modelId="{30FD88B6-22B9-4881-9133-610F8AE106F6}" type="pres">
      <dgm:prSet presAssocID="{CA892D78-076A-4233-BEFD-A70BB95EEC86}" presName="node" presStyleLbl="node1" presStyleIdx="2" presStyleCnt="12" custLinFactY="19887" custLinFactNeighborX="1368" custLinFactNeighborY="100000">
        <dgm:presLayoutVars>
          <dgm:bulletEnabled val="1"/>
        </dgm:presLayoutVars>
      </dgm:prSet>
      <dgm:spPr/>
    </dgm:pt>
    <dgm:pt modelId="{2B8D6849-90A4-4F77-ACFC-523517C03DEE}" type="pres">
      <dgm:prSet presAssocID="{D51636B9-1CCE-4938-9C8B-DEF0C7331CC0}" presName="sibTrans" presStyleLbl="sibTrans2D1" presStyleIdx="2" presStyleCnt="11" custAng="21350826" custScaleX="217299"/>
      <dgm:spPr/>
    </dgm:pt>
    <dgm:pt modelId="{547857CF-DBD3-442A-9488-D47672E715E8}" type="pres">
      <dgm:prSet presAssocID="{D51636B9-1CCE-4938-9C8B-DEF0C7331CC0}" presName="connectorText" presStyleLbl="sibTrans2D1" presStyleIdx="2" presStyleCnt="11"/>
      <dgm:spPr/>
    </dgm:pt>
    <dgm:pt modelId="{5205F885-D95B-4342-A687-B7CDFC649951}" type="pres">
      <dgm:prSet presAssocID="{62640E1D-316D-4EA6-9F1A-A7EC3F48BEDC}" presName="node" presStyleLbl="node1" presStyleIdx="3" presStyleCnt="12" custLinFactNeighborX="-4330" custLinFactNeighborY="84012">
        <dgm:presLayoutVars>
          <dgm:bulletEnabled val="1"/>
        </dgm:presLayoutVars>
      </dgm:prSet>
      <dgm:spPr/>
    </dgm:pt>
    <dgm:pt modelId="{8EB1F546-16D6-4ECE-AC51-4C40E90D6E4B}" type="pres">
      <dgm:prSet presAssocID="{A958A5C1-2B3C-4BCD-91CB-96A18B870FA4}" presName="sibTrans" presStyleLbl="sibTrans2D1" presStyleIdx="3" presStyleCnt="11"/>
      <dgm:spPr/>
    </dgm:pt>
    <dgm:pt modelId="{F9771C12-3F93-4DE9-B81B-189FB36C2D10}" type="pres">
      <dgm:prSet presAssocID="{A958A5C1-2B3C-4BCD-91CB-96A18B870FA4}" presName="connectorText" presStyleLbl="sibTrans2D1" presStyleIdx="3" presStyleCnt="11"/>
      <dgm:spPr/>
    </dgm:pt>
    <dgm:pt modelId="{E9B7C216-387C-4CD5-A039-B6B2CECE9C7B}" type="pres">
      <dgm:prSet presAssocID="{531BF297-70BB-4B56-B680-0E31015300FC}" presName="node" presStyleLbl="node1" presStyleIdx="4" presStyleCnt="12" custLinFactNeighborX="1282" custLinFactNeighborY="80163">
        <dgm:presLayoutVars>
          <dgm:bulletEnabled val="1"/>
        </dgm:presLayoutVars>
      </dgm:prSet>
      <dgm:spPr>
        <a:prstGeom prst="flowChartPreparation">
          <a:avLst/>
        </a:prstGeom>
      </dgm:spPr>
    </dgm:pt>
    <dgm:pt modelId="{17D61972-D058-40C5-A1AC-6C2D8D806BC3}" type="pres">
      <dgm:prSet presAssocID="{FEB4211F-3151-403F-BAB8-D8B7A83F1BDF}" presName="sibTrans" presStyleLbl="sibTrans2D1" presStyleIdx="4" presStyleCnt="11" custLinFactNeighborX="-31363" custLinFactNeighborY="-1"/>
      <dgm:spPr/>
    </dgm:pt>
    <dgm:pt modelId="{81364C74-F3E8-48E3-9F41-B6B782A48436}" type="pres">
      <dgm:prSet presAssocID="{FEB4211F-3151-403F-BAB8-D8B7A83F1BDF}" presName="connectorText" presStyleLbl="sibTrans2D1" presStyleIdx="4" presStyleCnt="11"/>
      <dgm:spPr/>
    </dgm:pt>
    <dgm:pt modelId="{60852852-5748-49C8-8245-38FF637408F6}" type="pres">
      <dgm:prSet presAssocID="{E05B1B2A-4FE0-4A1C-83BB-7567E99FE738}" presName="node" presStyleLbl="node1" presStyleIdx="5" presStyleCnt="12" custLinFactNeighborX="19959" custLinFactNeighborY="74609">
        <dgm:presLayoutVars>
          <dgm:bulletEnabled val="1"/>
        </dgm:presLayoutVars>
      </dgm:prSet>
      <dgm:spPr>
        <a:prstGeom prst="flowChartMultidocument">
          <a:avLst/>
        </a:prstGeom>
      </dgm:spPr>
    </dgm:pt>
    <dgm:pt modelId="{57B93EF5-D25C-478A-81CC-C158C15A64A7}" type="pres">
      <dgm:prSet presAssocID="{217DBE2B-DE81-4CDF-824A-65C59B363F23}" presName="sibTrans" presStyleLbl="sibTrans2D1" presStyleIdx="5" presStyleCnt="11" custAng="21333584" custScaleX="139833" custLinFactNeighborX="-6209" custLinFactNeighborY="2921"/>
      <dgm:spPr/>
    </dgm:pt>
    <dgm:pt modelId="{8B5B48C3-19CB-49AB-A2F9-A06A97228EBE}" type="pres">
      <dgm:prSet presAssocID="{217DBE2B-DE81-4CDF-824A-65C59B363F23}" presName="connectorText" presStyleLbl="sibTrans2D1" presStyleIdx="5" presStyleCnt="11"/>
      <dgm:spPr/>
    </dgm:pt>
    <dgm:pt modelId="{2175BFEF-273F-427A-97E3-3509A1B8382F}" type="pres">
      <dgm:prSet presAssocID="{1111625C-927B-4570-8998-1FF9CB02A487}" presName="node" presStyleLbl="node1" presStyleIdx="6" presStyleCnt="12" custLinFactNeighborX="15435" custLinFactNeighborY="59686">
        <dgm:presLayoutVars>
          <dgm:bulletEnabled val="1"/>
        </dgm:presLayoutVars>
      </dgm:prSet>
      <dgm:spPr/>
    </dgm:pt>
    <dgm:pt modelId="{21F30C0B-71A6-4F6E-8127-8FCEB031FD7D}" type="pres">
      <dgm:prSet presAssocID="{6821CF4B-4179-4667-971A-66F3B5011A2D}" presName="sibTrans" presStyleLbl="sibTrans2D1" presStyleIdx="6" presStyleCnt="11" custLinFactNeighborX="9956" custLinFactNeighborY="17451"/>
      <dgm:spPr/>
    </dgm:pt>
    <dgm:pt modelId="{3474AB76-27E8-4172-81D3-B10E103A251A}" type="pres">
      <dgm:prSet presAssocID="{6821CF4B-4179-4667-971A-66F3B5011A2D}" presName="connectorText" presStyleLbl="sibTrans2D1" presStyleIdx="6" presStyleCnt="11"/>
      <dgm:spPr/>
    </dgm:pt>
    <dgm:pt modelId="{2F4162F5-6959-4997-BD34-E517FE90F415}" type="pres">
      <dgm:prSet presAssocID="{D49C8E3D-852B-455A-AA0D-3EC84ACB675A}" presName="node" presStyleLbl="node1" presStyleIdx="7" presStyleCnt="12" custLinFactNeighborX="5721" custLinFactNeighborY="59686">
        <dgm:presLayoutVars>
          <dgm:bulletEnabled val="1"/>
        </dgm:presLayoutVars>
      </dgm:prSet>
      <dgm:spPr/>
    </dgm:pt>
    <dgm:pt modelId="{08E105AA-5E8D-492E-AB2F-F1FC5A8441FE}" type="pres">
      <dgm:prSet presAssocID="{452E3C0D-332A-4E8C-B27A-87A06C606D4B}" presName="sibTrans" presStyleLbl="sibTrans2D1" presStyleIdx="7" presStyleCnt="11"/>
      <dgm:spPr/>
    </dgm:pt>
    <dgm:pt modelId="{F03603A7-EC5E-4CB5-8776-3F4A9B4921BE}" type="pres">
      <dgm:prSet presAssocID="{452E3C0D-332A-4E8C-B27A-87A06C606D4B}" presName="connectorText" presStyleLbl="sibTrans2D1" presStyleIdx="7" presStyleCnt="11"/>
      <dgm:spPr/>
    </dgm:pt>
    <dgm:pt modelId="{BC910E62-B297-45AC-BE51-06A1FFDE2605}" type="pres">
      <dgm:prSet presAssocID="{60C3CD38-5419-4A04-9F19-3501D7B932AC}" presName="node" presStyleLbl="node1" presStyleIdx="8" presStyleCnt="12" custScaleX="99679" custScaleY="97925" custLinFactNeighborX="-3312" custLinFactNeighborY="55734">
        <dgm:presLayoutVars>
          <dgm:bulletEnabled val="1"/>
        </dgm:presLayoutVars>
      </dgm:prSet>
      <dgm:spPr>
        <a:prstGeom prst="flowChartPunchedTape">
          <a:avLst/>
        </a:prstGeom>
      </dgm:spPr>
    </dgm:pt>
    <dgm:pt modelId="{3CE5A2D0-537D-4DBF-BEA3-26DE24E88A18}" type="pres">
      <dgm:prSet presAssocID="{A0CDE407-E0D1-4342-9354-E15B9007E176}" presName="sibTrans" presStyleLbl="sibTrans2D1" presStyleIdx="8" presStyleCnt="11" custScaleX="468896"/>
      <dgm:spPr/>
    </dgm:pt>
    <dgm:pt modelId="{CB8D2224-352E-41D1-BBAB-76B4ACBDC8E9}" type="pres">
      <dgm:prSet presAssocID="{A0CDE407-E0D1-4342-9354-E15B9007E176}" presName="connectorText" presStyleLbl="sibTrans2D1" presStyleIdx="8" presStyleCnt="11"/>
      <dgm:spPr/>
    </dgm:pt>
    <dgm:pt modelId="{4BCEC9EA-5878-4E29-8D30-11BB06654746}" type="pres">
      <dgm:prSet presAssocID="{7BFC959A-7EF6-4668-ACF4-CCF6C8CED3FD}" presName="node" presStyleLbl="node1" presStyleIdx="9" presStyleCnt="12" custLinFactNeighborX="-3312" custLinFactNeighborY="8282">
        <dgm:presLayoutVars>
          <dgm:bulletEnabled val="1"/>
        </dgm:presLayoutVars>
      </dgm:prSet>
      <dgm:spPr/>
    </dgm:pt>
    <dgm:pt modelId="{69F3921C-9524-4E50-A452-FD721A1D64BA}" type="pres">
      <dgm:prSet presAssocID="{8A9C1CFC-AB1F-475F-A0CE-BC9EAFF29739}" presName="sibTrans" presStyleLbl="sibTrans2D1" presStyleIdx="9" presStyleCnt="11"/>
      <dgm:spPr/>
    </dgm:pt>
    <dgm:pt modelId="{1CEF0A60-A7E1-4A5F-A6E2-8E41049E4726}" type="pres">
      <dgm:prSet presAssocID="{8A9C1CFC-AB1F-475F-A0CE-BC9EAFF29739}" presName="connectorText" presStyleLbl="sibTrans2D1" presStyleIdx="9" presStyleCnt="11"/>
      <dgm:spPr/>
    </dgm:pt>
    <dgm:pt modelId="{FE57AC0D-1788-4096-BAA1-D612B1BE8390}" type="pres">
      <dgm:prSet presAssocID="{C6915D02-08E0-4BA7-A0B9-6B5AA1CCBCA7}" presName="node" presStyleLbl="node1" presStyleIdx="10" presStyleCnt="12" custScaleX="89572" custScaleY="77660" custLinFactNeighborX="828" custLinFactNeighborY="8756">
        <dgm:presLayoutVars>
          <dgm:bulletEnabled val="1"/>
        </dgm:presLayoutVars>
      </dgm:prSet>
      <dgm:spPr/>
    </dgm:pt>
    <dgm:pt modelId="{E64F9B07-6E83-45FB-969D-0A8095875FB3}" type="pres">
      <dgm:prSet presAssocID="{CC6E4EDA-AE84-4637-A58C-DD46D3B5DF3C}" presName="sibTrans" presStyleLbl="sibTrans2D1" presStyleIdx="10" presStyleCnt="11" custLinFactNeighborX="-25099" custLinFactNeighborY="1215"/>
      <dgm:spPr/>
    </dgm:pt>
    <dgm:pt modelId="{21B62C1A-3064-4D1D-8D5B-A8F1C493B9D8}" type="pres">
      <dgm:prSet presAssocID="{CC6E4EDA-AE84-4637-A58C-DD46D3B5DF3C}" presName="connectorText" presStyleLbl="sibTrans2D1" presStyleIdx="10" presStyleCnt="11"/>
      <dgm:spPr/>
    </dgm:pt>
    <dgm:pt modelId="{EBADF6F3-2EBC-4056-838E-0D937D5DF394}" type="pres">
      <dgm:prSet presAssocID="{D3424BF8-F5BD-4784-9439-C9C7FDC802A5}" presName="node" presStyleLbl="node1" presStyleIdx="11" presStyleCnt="12" custScaleX="108086" custScaleY="85218" custLinFactNeighborX="13302" custLinFactNeighborY="15729">
        <dgm:presLayoutVars>
          <dgm:bulletEnabled val="1"/>
        </dgm:presLayoutVars>
      </dgm:prSet>
      <dgm:spPr/>
    </dgm:pt>
  </dgm:ptLst>
  <dgm:cxnLst>
    <dgm:cxn modelId="{C24DC206-F738-4C63-9521-B2D9C01B1648}" type="presOf" srcId="{8A9C1CFC-AB1F-475F-A0CE-BC9EAFF29739}" destId="{69F3921C-9524-4E50-A452-FD721A1D64BA}" srcOrd="0" destOrd="0" presId="urn:microsoft.com/office/officeart/2005/8/layout/process5"/>
    <dgm:cxn modelId="{EF5DD706-7170-4E3C-9EA2-C56D5E2B16F6}" srcId="{508AE184-5E72-462B-98B7-31981E914DE6}" destId="{F3A88427-ED2B-45EF-8319-8F2AEA49CDCE}" srcOrd="0" destOrd="0" parTransId="{96D0CE3A-B001-43D5-8D01-69D81394F8B8}" sibTransId="{77E33C98-260B-4E3A-9656-58CDA4C16577}"/>
    <dgm:cxn modelId="{67341507-3BA2-48C8-AC57-37A82334ED0A}" type="presOf" srcId="{217DBE2B-DE81-4CDF-824A-65C59B363F23}" destId="{57B93EF5-D25C-478A-81CC-C158C15A64A7}" srcOrd="0" destOrd="0" presId="urn:microsoft.com/office/officeart/2005/8/layout/process5"/>
    <dgm:cxn modelId="{C6AE5F13-1C49-4FE4-8732-FB061D5BC789}" type="presOf" srcId="{6821CF4B-4179-4667-971A-66F3B5011A2D}" destId="{3474AB76-27E8-4172-81D3-B10E103A251A}" srcOrd="1" destOrd="0" presId="urn:microsoft.com/office/officeart/2005/8/layout/process5"/>
    <dgm:cxn modelId="{0BFD601E-17C6-4167-8728-67539FA44008}" type="presOf" srcId="{77E33C98-260B-4E3A-9656-58CDA4C16577}" destId="{78AE7FE6-63AB-47D8-9283-3997BBC33722}" srcOrd="1" destOrd="0" presId="urn:microsoft.com/office/officeart/2005/8/layout/process5"/>
    <dgm:cxn modelId="{5AE00E22-200E-435A-B9A8-62B0BF03E680}" srcId="{508AE184-5E72-462B-98B7-31981E914DE6}" destId="{CA892D78-076A-4233-BEFD-A70BB95EEC86}" srcOrd="2" destOrd="0" parTransId="{8666D45D-0893-46E3-ACBA-26CAA67EA6DC}" sibTransId="{D51636B9-1CCE-4938-9C8B-DEF0C7331CC0}"/>
    <dgm:cxn modelId="{75ABF63F-930F-4453-82E4-EF3C4049BD24}" srcId="{508AE184-5E72-462B-98B7-31981E914DE6}" destId="{7BFC959A-7EF6-4668-ACF4-CCF6C8CED3FD}" srcOrd="9" destOrd="0" parTransId="{04CE325E-37F0-4960-A532-9EF2D834AB21}" sibTransId="{8A9C1CFC-AB1F-475F-A0CE-BC9EAFF29739}"/>
    <dgm:cxn modelId="{60FBA161-2FCC-4684-A205-1765B40548DE}" type="presOf" srcId="{1D53DFB9-CC90-4CC2-9A6E-59E08B3074A9}" destId="{5951936E-1E30-4906-A12C-797E41035687}" srcOrd="0" destOrd="0" presId="urn:microsoft.com/office/officeart/2005/8/layout/process5"/>
    <dgm:cxn modelId="{229FDE62-4F77-4EFC-ABFA-2AEA5BC2EBAF}" type="presOf" srcId="{1111625C-927B-4570-8998-1FF9CB02A487}" destId="{2175BFEF-273F-427A-97E3-3509A1B8382F}" srcOrd="0" destOrd="0" presId="urn:microsoft.com/office/officeart/2005/8/layout/process5"/>
    <dgm:cxn modelId="{6ABF7346-0CB2-4013-9BEE-0854B9308C23}" type="presOf" srcId="{C6915D02-08E0-4BA7-A0B9-6B5AA1CCBCA7}" destId="{FE57AC0D-1788-4096-BAA1-D612B1BE8390}" srcOrd="0" destOrd="0" presId="urn:microsoft.com/office/officeart/2005/8/layout/process5"/>
    <dgm:cxn modelId="{BD7FD847-CE4C-4E7C-BA56-22304A9AD49E}" srcId="{508AE184-5E72-462B-98B7-31981E914DE6}" destId="{62640E1D-316D-4EA6-9F1A-A7EC3F48BEDC}" srcOrd="3" destOrd="0" parTransId="{43FA46EC-1CFB-4BB5-8875-CA5F0470CB7C}" sibTransId="{A958A5C1-2B3C-4BCD-91CB-96A18B870FA4}"/>
    <dgm:cxn modelId="{50DB744B-ECB4-4A7D-802A-BD5BB570581D}" type="presOf" srcId="{8A9C1CFC-AB1F-475F-A0CE-BC9EAFF29739}" destId="{1CEF0A60-A7E1-4A5F-A6E2-8E41049E4726}" srcOrd="1" destOrd="0" presId="urn:microsoft.com/office/officeart/2005/8/layout/process5"/>
    <dgm:cxn modelId="{EB1A876C-B5F6-4E64-AA76-D6AC09D69D33}" type="presOf" srcId="{452E3C0D-332A-4E8C-B27A-87A06C606D4B}" destId="{F03603A7-EC5E-4CB5-8776-3F4A9B4921BE}" srcOrd="1" destOrd="0" presId="urn:microsoft.com/office/officeart/2005/8/layout/process5"/>
    <dgm:cxn modelId="{AD237A4D-4BDC-47A0-9C25-EED6A130366B}" srcId="{508AE184-5E72-462B-98B7-31981E914DE6}" destId="{531BF297-70BB-4B56-B680-0E31015300FC}" srcOrd="4" destOrd="0" parTransId="{7C17F2AE-569C-496C-820E-1F442E25299A}" sibTransId="{FEB4211F-3151-403F-BAB8-D8B7A83F1BDF}"/>
    <dgm:cxn modelId="{6BB83E70-74F9-4B93-8230-85BD8D8CD5D6}" type="presOf" srcId="{FEB4211F-3151-403F-BAB8-D8B7A83F1BDF}" destId="{17D61972-D058-40C5-A1AC-6C2D8D806BC3}" srcOrd="0" destOrd="0" presId="urn:microsoft.com/office/officeart/2005/8/layout/process5"/>
    <dgm:cxn modelId="{925B7E74-4E2F-42D0-A52E-FAD830D1A083}" type="presOf" srcId="{CA892D78-076A-4233-BEFD-A70BB95EEC86}" destId="{30FD88B6-22B9-4881-9133-610F8AE106F6}" srcOrd="0" destOrd="0" presId="urn:microsoft.com/office/officeart/2005/8/layout/process5"/>
    <dgm:cxn modelId="{53E8A880-6FFC-4DC9-8EF5-658075F14395}" type="presOf" srcId="{D51636B9-1CCE-4938-9C8B-DEF0C7331CC0}" destId="{547857CF-DBD3-442A-9488-D47672E715E8}" srcOrd="1" destOrd="0" presId="urn:microsoft.com/office/officeart/2005/8/layout/process5"/>
    <dgm:cxn modelId="{96BF5F84-E318-400A-9DB5-E2C9179919E7}" srcId="{508AE184-5E72-462B-98B7-31981E914DE6}" destId="{60C3CD38-5419-4A04-9F19-3501D7B932AC}" srcOrd="8" destOrd="0" parTransId="{EDAF7088-8125-4C03-AA40-AA35DD76B23C}" sibTransId="{A0CDE407-E0D1-4342-9354-E15B9007E176}"/>
    <dgm:cxn modelId="{F5D42E8F-B4EE-4D12-97F1-34CBC39E0D12}" type="presOf" srcId="{531BF297-70BB-4B56-B680-0E31015300FC}" destId="{E9B7C216-387C-4CD5-A039-B6B2CECE9C7B}" srcOrd="0" destOrd="0" presId="urn:microsoft.com/office/officeart/2005/8/layout/process5"/>
    <dgm:cxn modelId="{96771B90-8D05-4440-A1D3-D203EDAE5BE8}" srcId="{508AE184-5E72-462B-98B7-31981E914DE6}" destId="{1D53DFB9-CC90-4CC2-9A6E-59E08B3074A9}" srcOrd="1" destOrd="0" parTransId="{11CB7279-BF2B-4B49-8CEC-D709FB7A069C}" sibTransId="{92CC436F-CF28-48C3-8026-C35002587313}"/>
    <dgm:cxn modelId="{568BC894-12A0-4E60-A9D1-F09FF6538D9A}" type="presOf" srcId="{E05B1B2A-4FE0-4A1C-83BB-7567E99FE738}" destId="{60852852-5748-49C8-8245-38FF637408F6}" srcOrd="0" destOrd="0" presId="urn:microsoft.com/office/officeart/2005/8/layout/process5"/>
    <dgm:cxn modelId="{A91BA499-9FFA-4D85-8A7E-A7640568F32A}" type="presOf" srcId="{62640E1D-316D-4EA6-9F1A-A7EC3F48BEDC}" destId="{5205F885-D95B-4342-A687-B7CDFC649951}" srcOrd="0" destOrd="0" presId="urn:microsoft.com/office/officeart/2005/8/layout/process5"/>
    <dgm:cxn modelId="{878C9D9B-48F4-4FC2-86F3-841735306BC8}" type="presOf" srcId="{D51636B9-1CCE-4938-9C8B-DEF0C7331CC0}" destId="{2B8D6849-90A4-4F77-ACFC-523517C03DEE}" srcOrd="0" destOrd="0" presId="urn:microsoft.com/office/officeart/2005/8/layout/process5"/>
    <dgm:cxn modelId="{DCF41D9F-FEA6-438C-9F18-672515D73A87}" type="presOf" srcId="{60C3CD38-5419-4A04-9F19-3501D7B932AC}" destId="{BC910E62-B297-45AC-BE51-06A1FFDE2605}" srcOrd="0" destOrd="0" presId="urn:microsoft.com/office/officeart/2005/8/layout/process5"/>
    <dgm:cxn modelId="{AE07B2A1-7B41-4B7B-A1B3-4E20A8A2A0B8}" type="presOf" srcId="{CC6E4EDA-AE84-4637-A58C-DD46D3B5DF3C}" destId="{21B62C1A-3064-4D1D-8D5B-A8F1C493B9D8}" srcOrd="1" destOrd="0" presId="urn:microsoft.com/office/officeart/2005/8/layout/process5"/>
    <dgm:cxn modelId="{1732BFA8-4F14-42FE-B72A-494B0262D5F5}" srcId="{508AE184-5E72-462B-98B7-31981E914DE6}" destId="{E05B1B2A-4FE0-4A1C-83BB-7567E99FE738}" srcOrd="5" destOrd="0" parTransId="{0F1CD567-A84E-42C5-83DE-E3BD6211F29F}" sibTransId="{217DBE2B-DE81-4CDF-824A-65C59B363F23}"/>
    <dgm:cxn modelId="{B950BCAB-EA36-4B61-9831-F263C6441325}" type="presOf" srcId="{A0CDE407-E0D1-4342-9354-E15B9007E176}" destId="{CB8D2224-352E-41D1-BBAB-76B4ACBDC8E9}" srcOrd="1" destOrd="0" presId="urn:microsoft.com/office/officeart/2005/8/layout/process5"/>
    <dgm:cxn modelId="{3E166EAC-9D40-4A27-8F1B-343E77E44B57}" type="presOf" srcId="{A958A5C1-2B3C-4BCD-91CB-96A18B870FA4}" destId="{8EB1F546-16D6-4ECE-AC51-4C40E90D6E4B}" srcOrd="0" destOrd="0" presId="urn:microsoft.com/office/officeart/2005/8/layout/process5"/>
    <dgm:cxn modelId="{5F38C8AD-7675-4D05-80E1-A54D9AB7C500}" type="presOf" srcId="{CC6E4EDA-AE84-4637-A58C-DD46D3B5DF3C}" destId="{E64F9B07-6E83-45FB-969D-0A8095875FB3}" srcOrd="0" destOrd="0" presId="urn:microsoft.com/office/officeart/2005/8/layout/process5"/>
    <dgm:cxn modelId="{3DC6A5B2-31B0-4F5C-8CD8-DA0DBE458A29}" type="presOf" srcId="{452E3C0D-332A-4E8C-B27A-87A06C606D4B}" destId="{08E105AA-5E8D-492E-AB2F-F1FC5A8441FE}" srcOrd="0" destOrd="0" presId="urn:microsoft.com/office/officeart/2005/8/layout/process5"/>
    <dgm:cxn modelId="{A40985B4-C51B-4358-972A-021084089EAD}" type="presOf" srcId="{FEB4211F-3151-403F-BAB8-D8B7A83F1BDF}" destId="{81364C74-F3E8-48E3-9F41-B6B782A48436}" srcOrd="1" destOrd="0" presId="urn:microsoft.com/office/officeart/2005/8/layout/process5"/>
    <dgm:cxn modelId="{E16C28B8-3E9E-481F-A161-30378218923F}" type="presOf" srcId="{F3A88427-ED2B-45EF-8319-8F2AEA49CDCE}" destId="{A8DE5F13-3E4A-44CB-BE21-486E3A895AAC}" srcOrd="0" destOrd="0" presId="urn:microsoft.com/office/officeart/2005/8/layout/process5"/>
    <dgm:cxn modelId="{69DBCDBC-6BF4-45EB-AC63-96FD701120D2}" type="presOf" srcId="{6821CF4B-4179-4667-971A-66F3B5011A2D}" destId="{21F30C0B-71A6-4F6E-8127-8FCEB031FD7D}" srcOrd="0" destOrd="0" presId="urn:microsoft.com/office/officeart/2005/8/layout/process5"/>
    <dgm:cxn modelId="{2D53E7C0-6B14-4F01-A8C6-7717F58D5F06}" type="presOf" srcId="{D3424BF8-F5BD-4784-9439-C9C7FDC802A5}" destId="{EBADF6F3-2EBC-4056-838E-0D937D5DF394}" srcOrd="0" destOrd="0" presId="urn:microsoft.com/office/officeart/2005/8/layout/process5"/>
    <dgm:cxn modelId="{78A820C1-B992-48F7-BE35-E4FAF0E571B7}" type="presOf" srcId="{D49C8E3D-852B-455A-AA0D-3EC84ACB675A}" destId="{2F4162F5-6959-4997-BD34-E517FE90F415}" srcOrd="0" destOrd="0" presId="urn:microsoft.com/office/officeart/2005/8/layout/process5"/>
    <dgm:cxn modelId="{ED4510C3-B56F-4618-8AE3-A39C83C79B48}" type="presOf" srcId="{A958A5C1-2B3C-4BCD-91CB-96A18B870FA4}" destId="{F9771C12-3F93-4DE9-B81B-189FB36C2D10}" srcOrd="1" destOrd="0" presId="urn:microsoft.com/office/officeart/2005/8/layout/process5"/>
    <dgm:cxn modelId="{58EBE2C4-9513-4427-8726-0772D7815646}" srcId="{508AE184-5E72-462B-98B7-31981E914DE6}" destId="{D49C8E3D-852B-455A-AA0D-3EC84ACB675A}" srcOrd="7" destOrd="0" parTransId="{19BE9ACA-8EC9-47C4-926D-CB4361C93002}" sibTransId="{452E3C0D-332A-4E8C-B27A-87A06C606D4B}"/>
    <dgm:cxn modelId="{262518C7-2B50-4AB6-82BF-2CC65FDE3B27}" type="presOf" srcId="{508AE184-5E72-462B-98B7-31981E914DE6}" destId="{878FCF45-2361-4FFF-B9BF-642A746EFD65}" srcOrd="0" destOrd="0" presId="urn:microsoft.com/office/officeart/2005/8/layout/process5"/>
    <dgm:cxn modelId="{D889E4C8-F943-486C-B3B3-5979745E04D7}" srcId="{508AE184-5E72-462B-98B7-31981E914DE6}" destId="{1111625C-927B-4570-8998-1FF9CB02A487}" srcOrd="6" destOrd="0" parTransId="{CEDD67EE-1F1B-4738-8ED5-BEA2736C000F}" sibTransId="{6821CF4B-4179-4667-971A-66F3B5011A2D}"/>
    <dgm:cxn modelId="{CA31ADCF-A095-4556-8B93-0759E13CCA7F}" type="presOf" srcId="{92CC436F-CF28-48C3-8026-C35002587313}" destId="{F1C61956-7E40-4AF4-859C-BF2BE105D1BC}" srcOrd="1" destOrd="0" presId="urn:microsoft.com/office/officeart/2005/8/layout/process5"/>
    <dgm:cxn modelId="{67F8F2D1-8FAF-42FF-9DEC-DE60050D0DF8}" type="presOf" srcId="{77E33C98-260B-4E3A-9656-58CDA4C16577}" destId="{CC438319-3AD0-49E8-8381-A39C4BF9BD0F}" srcOrd="0" destOrd="0" presId="urn:microsoft.com/office/officeart/2005/8/layout/process5"/>
    <dgm:cxn modelId="{8CDC4BD2-73F0-482C-9F32-41DE9B30143E}" type="presOf" srcId="{217DBE2B-DE81-4CDF-824A-65C59B363F23}" destId="{8B5B48C3-19CB-49AB-A2F9-A06A97228EBE}" srcOrd="1" destOrd="0" presId="urn:microsoft.com/office/officeart/2005/8/layout/process5"/>
    <dgm:cxn modelId="{FAB345D3-ACC8-425A-9ECC-F5E612388D75}" srcId="{508AE184-5E72-462B-98B7-31981E914DE6}" destId="{C6915D02-08E0-4BA7-A0B9-6B5AA1CCBCA7}" srcOrd="10" destOrd="0" parTransId="{F3C26365-D943-483B-9781-4845DD0D791B}" sibTransId="{CC6E4EDA-AE84-4637-A58C-DD46D3B5DF3C}"/>
    <dgm:cxn modelId="{A8BC71D6-2E36-432B-8C83-F26F4E47CB32}" type="presOf" srcId="{7BFC959A-7EF6-4668-ACF4-CCF6C8CED3FD}" destId="{4BCEC9EA-5878-4E29-8D30-11BB06654746}" srcOrd="0" destOrd="0" presId="urn:microsoft.com/office/officeart/2005/8/layout/process5"/>
    <dgm:cxn modelId="{A9E636D7-4598-4777-8378-528C9CA1370B}" type="presOf" srcId="{A0CDE407-E0D1-4342-9354-E15B9007E176}" destId="{3CE5A2D0-537D-4DBF-BEA3-26DE24E88A18}" srcOrd="0" destOrd="0" presId="urn:microsoft.com/office/officeart/2005/8/layout/process5"/>
    <dgm:cxn modelId="{E7DE3EE6-8BA3-473F-BBA2-E4389478F80C}" type="presOf" srcId="{92CC436F-CF28-48C3-8026-C35002587313}" destId="{7FB7D0B7-C4B5-4EC3-9ABA-EB40EDD2BA71}" srcOrd="0" destOrd="0" presId="urn:microsoft.com/office/officeart/2005/8/layout/process5"/>
    <dgm:cxn modelId="{2CD1E0EF-B7BB-4031-AF5D-E17E9902C538}" srcId="{508AE184-5E72-462B-98B7-31981E914DE6}" destId="{D3424BF8-F5BD-4784-9439-C9C7FDC802A5}" srcOrd="11" destOrd="0" parTransId="{C7E0714A-F5E3-4C54-A45F-23322910B853}" sibTransId="{70BC1E56-22B1-4929-B336-90C0EDE81E99}"/>
    <dgm:cxn modelId="{5D6A76EC-9221-4EDF-9758-9CD7040F937C}" type="presParOf" srcId="{878FCF45-2361-4FFF-B9BF-642A746EFD65}" destId="{A8DE5F13-3E4A-44CB-BE21-486E3A895AAC}" srcOrd="0" destOrd="0" presId="urn:microsoft.com/office/officeart/2005/8/layout/process5"/>
    <dgm:cxn modelId="{9B00CDA0-1D61-4619-B1E6-219B57EA2593}" type="presParOf" srcId="{878FCF45-2361-4FFF-B9BF-642A746EFD65}" destId="{CC438319-3AD0-49E8-8381-A39C4BF9BD0F}" srcOrd="1" destOrd="0" presId="urn:microsoft.com/office/officeart/2005/8/layout/process5"/>
    <dgm:cxn modelId="{598D704D-D222-4215-9F45-C678ECE09039}" type="presParOf" srcId="{CC438319-3AD0-49E8-8381-A39C4BF9BD0F}" destId="{78AE7FE6-63AB-47D8-9283-3997BBC33722}" srcOrd="0" destOrd="0" presId="urn:microsoft.com/office/officeart/2005/8/layout/process5"/>
    <dgm:cxn modelId="{CC9B1BAB-11E7-492F-A451-C38FC89F3595}" type="presParOf" srcId="{878FCF45-2361-4FFF-B9BF-642A746EFD65}" destId="{5951936E-1E30-4906-A12C-797E41035687}" srcOrd="2" destOrd="0" presId="urn:microsoft.com/office/officeart/2005/8/layout/process5"/>
    <dgm:cxn modelId="{28F8A467-9E92-466C-AA76-BDF8259F90F6}" type="presParOf" srcId="{878FCF45-2361-4FFF-B9BF-642A746EFD65}" destId="{7FB7D0B7-C4B5-4EC3-9ABA-EB40EDD2BA71}" srcOrd="3" destOrd="0" presId="urn:microsoft.com/office/officeart/2005/8/layout/process5"/>
    <dgm:cxn modelId="{D47725A2-FA90-42AE-AC6A-C929AE49109A}" type="presParOf" srcId="{7FB7D0B7-C4B5-4EC3-9ABA-EB40EDD2BA71}" destId="{F1C61956-7E40-4AF4-859C-BF2BE105D1BC}" srcOrd="0" destOrd="0" presId="urn:microsoft.com/office/officeart/2005/8/layout/process5"/>
    <dgm:cxn modelId="{D70A3F73-7BEE-4281-B01D-4D0025E1337C}" type="presParOf" srcId="{878FCF45-2361-4FFF-B9BF-642A746EFD65}" destId="{30FD88B6-22B9-4881-9133-610F8AE106F6}" srcOrd="4" destOrd="0" presId="urn:microsoft.com/office/officeart/2005/8/layout/process5"/>
    <dgm:cxn modelId="{21A79AB4-B9D7-4461-92C1-7878217EB8C5}" type="presParOf" srcId="{878FCF45-2361-4FFF-B9BF-642A746EFD65}" destId="{2B8D6849-90A4-4F77-ACFC-523517C03DEE}" srcOrd="5" destOrd="0" presId="urn:microsoft.com/office/officeart/2005/8/layout/process5"/>
    <dgm:cxn modelId="{D9544CA7-D66B-4053-9A3C-E136A1F68E13}" type="presParOf" srcId="{2B8D6849-90A4-4F77-ACFC-523517C03DEE}" destId="{547857CF-DBD3-442A-9488-D47672E715E8}" srcOrd="0" destOrd="0" presId="urn:microsoft.com/office/officeart/2005/8/layout/process5"/>
    <dgm:cxn modelId="{3C790AD9-70EF-468D-86F7-C8CC5C27E29D}" type="presParOf" srcId="{878FCF45-2361-4FFF-B9BF-642A746EFD65}" destId="{5205F885-D95B-4342-A687-B7CDFC649951}" srcOrd="6" destOrd="0" presId="urn:microsoft.com/office/officeart/2005/8/layout/process5"/>
    <dgm:cxn modelId="{58AE8453-763D-4881-90A0-D518E1F9E107}" type="presParOf" srcId="{878FCF45-2361-4FFF-B9BF-642A746EFD65}" destId="{8EB1F546-16D6-4ECE-AC51-4C40E90D6E4B}" srcOrd="7" destOrd="0" presId="urn:microsoft.com/office/officeart/2005/8/layout/process5"/>
    <dgm:cxn modelId="{A36A8DEE-DD76-48D5-B8BD-1202FDAFCEBD}" type="presParOf" srcId="{8EB1F546-16D6-4ECE-AC51-4C40E90D6E4B}" destId="{F9771C12-3F93-4DE9-B81B-189FB36C2D10}" srcOrd="0" destOrd="0" presId="urn:microsoft.com/office/officeart/2005/8/layout/process5"/>
    <dgm:cxn modelId="{5075B02F-25CC-4E08-A769-1266C07B545C}" type="presParOf" srcId="{878FCF45-2361-4FFF-B9BF-642A746EFD65}" destId="{E9B7C216-387C-4CD5-A039-B6B2CECE9C7B}" srcOrd="8" destOrd="0" presId="urn:microsoft.com/office/officeart/2005/8/layout/process5"/>
    <dgm:cxn modelId="{CB319386-C8CD-4032-A100-628106991272}" type="presParOf" srcId="{878FCF45-2361-4FFF-B9BF-642A746EFD65}" destId="{17D61972-D058-40C5-A1AC-6C2D8D806BC3}" srcOrd="9" destOrd="0" presId="urn:microsoft.com/office/officeart/2005/8/layout/process5"/>
    <dgm:cxn modelId="{9035000C-2C6D-4CD6-9E26-EDE9C9F2E1CC}" type="presParOf" srcId="{17D61972-D058-40C5-A1AC-6C2D8D806BC3}" destId="{81364C74-F3E8-48E3-9F41-B6B782A48436}" srcOrd="0" destOrd="0" presId="urn:microsoft.com/office/officeart/2005/8/layout/process5"/>
    <dgm:cxn modelId="{416A9AEE-E45E-4817-A319-C34DFB390CC2}" type="presParOf" srcId="{878FCF45-2361-4FFF-B9BF-642A746EFD65}" destId="{60852852-5748-49C8-8245-38FF637408F6}" srcOrd="10" destOrd="0" presId="urn:microsoft.com/office/officeart/2005/8/layout/process5"/>
    <dgm:cxn modelId="{6DF7C5B1-EEE5-4389-ABB0-CC4BEB13468F}" type="presParOf" srcId="{878FCF45-2361-4FFF-B9BF-642A746EFD65}" destId="{57B93EF5-D25C-478A-81CC-C158C15A64A7}" srcOrd="11" destOrd="0" presId="urn:microsoft.com/office/officeart/2005/8/layout/process5"/>
    <dgm:cxn modelId="{F5ECBBA6-0F30-422D-A658-2D07521A0330}" type="presParOf" srcId="{57B93EF5-D25C-478A-81CC-C158C15A64A7}" destId="{8B5B48C3-19CB-49AB-A2F9-A06A97228EBE}" srcOrd="0" destOrd="0" presId="urn:microsoft.com/office/officeart/2005/8/layout/process5"/>
    <dgm:cxn modelId="{148FEC59-DD44-496E-9356-0BE3452516FC}" type="presParOf" srcId="{878FCF45-2361-4FFF-B9BF-642A746EFD65}" destId="{2175BFEF-273F-427A-97E3-3509A1B8382F}" srcOrd="12" destOrd="0" presId="urn:microsoft.com/office/officeart/2005/8/layout/process5"/>
    <dgm:cxn modelId="{8E17D2F5-0E12-4B34-BBCA-6F280771C626}" type="presParOf" srcId="{878FCF45-2361-4FFF-B9BF-642A746EFD65}" destId="{21F30C0B-71A6-4F6E-8127-8FCEB031FD7D}" srcOrd="13" destOrd="0" presId="urn:microsoft.com/office/officeart/2005/8/layout/process5"/>
    <dgm:cxn modelId="{3B98A4BB-34CB-4360-8CA0-A708798356DC}" type="presParOf" srcId="{21F30C0B-71A6-4F6E-8127-8FCEB031FD7D}" destId="{3474AB76-27E8-4172-81D3-B10E103A251A}" srcOrd="0" destOrd="0" presId="urn:microsoft.com/office/officeart/2005/8/layout/process5"/>
    <dgm:cxn modelId="{AB4A2B8D-67FF-422C-9674-37E3D01DF7DD}" type="presParOf" srcId="{878FCF45-2361-4FFF-B9BF-642A746EFD65}" destId="{2F4162F5-6959-4997-BD34-E517FE90F415}" srcOrd="14" destOrd="0" presId="urn:microsoft.com/office/officeart/2005/8/layout/process5"/>
    <dgm:cxn modelId="{058CE617-C974-4E8A-8D01-10B2381132A8}" type="presParOf" srcId="{878FCF45-2361-4FFF-B9BF-642A746EFD65}" destId="{08E105AA-5E8D-492E-AB2F-F1FC5A8441FE}" srcOrd="15" destOrd="0" presId="urn:microsoft.com/office/officeart/2005/8/layout/process5"/>
    <dgm:cxn modelId="{8E98FBF5-CCB2-4376-872A-7963A26BD28B}" type="presParOf" srcId="{08E105AA-5E8D-492E-AB2F-F1FC5A8441FE}" destId="{F03603A7-EC5E-4CB5-8776-3F4A9B4921BE}" srcOrd="0" destOrd="0" presId="urn:microsoft.com/office/officeart/2005/8/layout/process5"/>
    <dgm:cxn modelId="{51C063E4-2F82-42CE-BDD7-8568A9535D4F}" type="presParOf" srcId="{878FCF45-2361-4FFF-B9BF-642A746EFD65}" destId="{BC910E62-B297-45AC-BE51-06A1FFDE2605}" srcOrd="16" destOrd="0" presId="urn:microsoft.com/office/officeart/2005/8/layout/process5"/>
    <dgm:cxn modelId="{D448229D-EA1B-478F-BB64-CF8EF90A6104}" type="presParOf" srcId="{878FCF45-2361-4FFF-B9BF-642A746EFD65}" destId="{3CE5A2D0-537D-4DBF-BEA3-26DE24E88A18}" srcOrd="17" destOrd="0" presId="urn:microsoft.com/office/officeart/2005/8/layout/process5"/>
    <dgm:cxn modelId="{0DDD46BF-132A-4DAA-8EB8-191E05471E11}" type="presParOf" srcId="{3CE5A2D0-537D-4DBF-BEA3-26DE24E88A18}" destId="{CB8D2224-352E-41D1-BBAB-76B4ACBDC8E9}" srcOrd="0" destOrd="0" presId="urn:microsoft.com/office/officeart/2005/8/layout/process5"/>
    <dgm:cxn modelId="{304C4851-A914-48F9-9438-78AC9E4F739D}" type="presParOf" srcId="{878FCF45-2361-4FFF-B9BF-642A746EFD65}" destId="{4BCEC9EA-5878-4E29-8D30-11BB06654746}" srcOrd="18" destOrd="0" presId="urn:microsoft.com/office/officeart/2005/8/layout/process5"/>
    <dgm:cxn modelId="{2E295DBB-70E4-431F-B4DB-97F05FBE3FFF}" type="presParOf" srcId="{878FCF45-2361-4FFF-B9BF-642A746EFD65}" destId="{69F3921C-9524-4E50-A452-FD721A1D64BA}" srcOrd="19" destOrd="0" presId="urn:microsoft.com/office/officeart/2005/8/layout/process5"/>
    <dgm:cxn modelId="{EFF41E9A-BE3E-44A6-910A-043CF6E44B17}" type="presParOf" srcId="{69F3921C-9524-4E50-A452-FD721A1D64BA}" destId="{1CEF0A60-A7E1-4A5F-A6E2-8E41049E4726}" srcOrd="0" destOrd="0" presId="urn:microsoft.com/office/officeart/2005/8/layout/process5"/>
    <dgm:cxn modelId="{A0B2A532-A22A-4B95-9F55-D7E94E655E77}" type="presParOf" srcId="{878FCF45-2361-4FFF-B9BF-642A746EFD65}" destId="{FE57AC0D-1788-4096-BAA1-D612B1BE8390}" srcOrd="20" destOrd="0" presId="urn:microsoft.com/office/officeart/2005/8/layout/process5"/>
    <dgm:cxn modelId="{D6DB384B-495E-4C42-BE7A-9857522AD9DE}" type="presParOf" srcId="{878FCF45-2361-4FFF-B9BF-642A746EFD65}" destId="{E64F9B07-6E83-45FB-969D-0A8095875FB3}" srcOrd="21" destOrd="0" presId="urn:microsoft.com/office/officeart/2005/8/layout/process5"/>
    <dgm:cxn modelId="{F6B9D876-E2DC-4220-9B9F-61DE32030517}" type="presParOf" srcId="{E64F9B07-6E83-45FB-969D-0A8095875FB3}" destId="{21B62C1A-3064-4D1D-8D5B-A8F1C493B9D8}" srcOrd="0" destOrd="0" presId="urn:microsoft.com/office/officeart/2005/8/layout/process5"/>
    <dgm:cxn modelId="{0C0CB036-9D4A-4304-AED9-B065FE5C0364}" type="presParOf" srcId="{878FCF45-2361-4FFF-B9BF-642A746EFD65}" destId="{EBADF6F3-2EBC-4056-838E-0D937D5DF394}" srcOrd="2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171DF1-5FE1-4EAA-9145-79956E29BEE9}"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B7A2530C-0656-42D6-8866-EC339CB82545}">
      <dgm:prSet phldrT="[Text]"/>
      <dgm:spPr/>
      <dgm:t>
        <a:bodyPr/>
        <a:lstStyle/>
        <a:p>
          <a:r>
            <a:rPr lang="en-US" dirty="0"/>
            <a:t>To-Do</a:t>
          </a:r>
        </a:p>
      </dgm:t>
    </dgm:pt>
    <dgm:pt modelId="{20B84FD7-AB95-4E14-B050-43CFCC65049E}" type="parTrans" cxnId="{EA2C21B8-42C7-48BA-8B30-100E65FED418}">
      <dgm:prSet/>
      <dgm:spPr/>
      <dgm:t>
        <a:bodyPr/>
        <a:lstStyle/>
        <a:p>
          <a:endParaRPr lang="en-US"/>
        </a:p>
      </dgm:t>
    </dgm:pt>
    <dgm:pt modelId="{1644598D-0E4D-49B6-A6ED-47421DE58CC8}" type="sibTrans" cxnId="{EA2C21B8-42C7-48BA-8B30-100E65FED418}">
      <dgm:prSet/>
      <dgm:spPr/>
      <dgm:t>
        <a:bodyPr/>
        <a:lstStyle/>
        <a:p>
          <a:endParaRPr lang="en-US"/>
        </a:p>
      </dgm:t>
    </dgm:pt>
    <dgm:pt modelId="{B58D6897-615C-4045-97DC-CF753581A0ED}">
      <dgm:prSet phldrT="[Text]"/>
      <dgm:spPr/>
      <dgm:t>
        <a:bodyPr/>
        <a:lstStyle/>
        <a:p>
          <a:r>
            <a:rPr lang="en-US" dirty="0"/>
            <a:t>Task: Present 3rd Qtr. performance measures for RS process</a:t>
          </a:r>
        </a:p>
        <a:p>
          <a:r>
            <a:rPr lang="en-US" dirty="0"/>
            <a:t>Priority: Medium</a:t>
          </a:r>
        </a:p>
        <a:p>
          <a:r>
            <a:rPr lang="en-US" dirty="0"/>
            <a:t>Due Date: 6/1/20</a:t>
          </a:r>
        </a:p>
        <a:p>
          <a:r>
            <a:rPr lang="en-US" dirty="0"/>
            <a:t>Person Responsible: Quality Manager,                  Data Coordinator</a:t>
          </a:r>
        </a:p>
      </dgm:t>
    </dgm:pt>
    <dgm:pt modelId="{AFF068F1-0DEC-4162-B354-AFF9D9D679EA}" type="parTrans" cxnId="{974818C8-7A39-4F06-8CAC-AEDCD33A7774}">
      <dgm:prSet/>
      <dgm:spPr/>
      <dgm:t>
        <a:bodyPr/>
        <a:lstStyle/>
        <a:p>
          <a:endParaRPr lang="en-US"/>
        </a:p>
      </dgm:t>
    </dgm:pt>
    <dgm:pt modelId="{7D612020-7B9E-4EFC-AA99-26A238289BC5}" type="sibTrans" cxnId="{974818C8-7A39-4F06-8CAC-AEDCD33A7774}">
      <dgm:prSet/>
      <dgm:spPr/>
      <dgm:t>
        <a:bodyPr/>
        <a:lstStyle/>
        <a:p>
          <a:endParaRPr lang="en-US"/>
        </a:p>
      </dgm:t>
    </dgm:pt>
    <dgm:pt modelId="{76A6DD27-A1C7-4A25-B168-1BDCEC1994F5}">
      <dgm:prSet phldrT="[Text]"/>
      <dgm:spPr/>
      <dgm:t>
        <a:bodyPr/>
        <a:lstStyle/>
        <a:p>
          <a:r>
            <a:rPr lang="en-US" dirty="0"/>
            <a:t>In-Process</a:t>
          </a:r>
        </a:p>
      </dgm:t>
    </dgm:pt>
    <dgm:pt modelId="{704ADA89-1298-4878-A881-C9F1F5C9CE4E}" type="parTrans" cxnId="{114A5AF8-1C23-4A92-8FE9-F15A340E0898}">
      <dgm:prSet/>
      <dgm:spPr/>
      <dgm:t>
        <a:bodyPr/>
        <a:lstStyle/>
        <a:p>
          <a:endParaRPr lang="en-US"/>
        </a:p>
      </dgm:t>
    </dgm:pt>
    <dgm:pt modelId="{C8B7232E-192B-43EE-A2BA-59A71A894B76}" type="sibTrans" cxnId="{114A5AF8-1C23-4A92-8FE9-F15A340E0898}">
      <dgm:prSet/>
      <dgm:spPr/>
      <dgm:t>
        <a:bodyPr/>
        <a:lstStyle/>
        <a:p>
          <a:endParaRPr lang="en-US"/>
        </a:p>
      </dgm:t>
    </dgm:pt>
    <dgm:pt modelId="{5A694AAB-4F2A-4DD0-AB40-B92ADF4DEBC8}">
      <dgm:prSet phldrT="[Text]"/>
      <dgm:spPr/>
      <dgm:t>
        <a:bodyPr/>
        <a:lstStyle/>
        <a:p>
          <a:r>
            <a:rPr lang="en-US" dirty="0"/>
            <a:t>Task:  Train front desk staff on rapid appt scheduling procedures, insurance (RW) </a:t>
          </a:r>
          <a:br>
            <a:rPr lang="en-US" dirty="0"/>
          </a:br>
          <a:r>
            <a:rPr lang="en-US" dirty="0"/>
            <a:t>Priority: High</a:t>
          </a:r>
          <a:br>
            <a:rPr lang="en-US" dirty="0"/>
          </a:br>
          <a:r>
            <a:rPr lang="en-US" dirty="0"/>
            <a:t>Due Date: 11/15/2019</a:t>
          </a:r>
          <a:br>
            <a:rPr lang="en-US" dirty="0"/>
          </a:br>
          <a:r>
            <a:rPr lang="en-US" dirty="0"/>
            <a:t>Person Responsible: Clinic Manager</a:t>
          </a:r>
        </a:p>
      </dgm:t>
    </dgm:pt>
    <dgm:pt modelId="{B8A26864-D759-497C-A6F2-2711C5403417}" type="parTrans" cxnId="{3F50248F-9809-4C5D-BD00-9C5970FEDAFE}">
      <dgm:prSet/>
      <dgm:spPr/>
      <dgm:t>
        <a:bodyPr/>
        <a:lstStyle/>
        <a:p>
          <a:endParaRPr lang="en-US"/>
        </a:p>
      </dgm:t>
    </dgm:pt>
    <dgm:pt modelId="{FBCCACA5-FBBC-4B73-A339-A5FD722FC4B9}" type="sibTrans" cxnId="{3F50248F-9809-4C5D-BD00-9C5970FEDAFE}">
      <dgm:prSet/>
      <dgm:spPr/>
      <dgm:t>
        <a:bodyPr/>
        <a:lstStyle/>
        <a:p>
          <a:endParaRPr lang="en-US"/>
        </a:p>
      </dgm:t>
    </dgm:pt>
    <dgm:pt modelId="{95A4FC2E-EE37-46CA-B393-4E60307F5111}">
      <dgm:prSet phldrT="[Text]"/>
      <dgm:spPr/>
      <dgm:t>
        <a:bodyPr/>
        <a:lstStyle/>
        <a:p>
          <a:r>
            <a:rPr lang="en-US" dirty="0"/>
            <a:t>Done!</a:t>
          </a:r>
        </a:p>
      </dgm:t>
    </dgm:pt>
    <dgm:pt modelId="{292BB0E6-BEEF-4EB0-BB67-F05A37FEBFC0}" type="parTrans" cxnId="{55349146-08CF-4513-96D3-418C6FBBA16A}">
      <dgm:prSet/>
      <dgm:spPr/>
      <dgm:t>
        <a:bodyPr/>
        <a:lstStyle/>
        <a:p>
          <a:endParaRPr lang="en-US"/>
        </a:p>
      </dgm:t>
    </dgm:pt>
    <dgm:pt modelId="{420D7383-F382-429F-8E27-06E6B621AA28}" type="sibTrans" cxnId="{55349146-08CF-4513-96D3-418C6FBBA16A}">
      <dgm:prSet/>
      <dgm:spPr/>
      <dgm:t>
        <a:bodyPr/>
        <a:lstStyle/>
        <a:p>
          <a:endParaRPr lang="en-US"/>
        </a:p>
      </dgm:t>
    </dgm:pt>
    <dgm:pt modelId="{E8A1107D-7435-4F2B-9DA6-F1F5351BCAF2}">
      <dgm:prSet phldrT="[Text]"/>
      <dgm:spPr/>
      <dgm:t>
        <a:bodyPr/>
        <a:lstStyle/>
        <a:p>
          <a:r>
            <a:rPr lang="en-US" dirty="0"/>
            <a:t>Task: Train testing sites on rapid linkage process</a:t>
          </a:r>
        </a:p>
        <a:p>
          <a:r>
            <a:rPr lang="en-US" dirty="0"/>
            <a:t>Priority: High</a:t>
          </a:r>
        </a:p>
        <a:p>
          <a:r>
            <a:rPr lang="en-US" dirty="0"/>
            <a:t>Due Date: 10/15/2019</a:t>
          </a:r>
        </a:p>
        <a:p>
          <a:r>
            <a:rPr lang="en-US" dirty="0"/>
            <a:t>Person Responsible: Linkage Coordinator</a:t>
          </a:r>
        </a:p>
      </dgm:t>
    </dgm:pt>
    <dgm:pt modelId="{0512CF27-4761-4C8A-A7FE-FD6B14131A99}" type="parTrans" cxnId="{81454C3C-755B-43D9-97C4-C7B47C3FF81A}">
      <dgm:prSet/>
      <dgm:spPr/>
      <dgm:t>
        <a:bodyPr/>
        <a:lstStyle/>
        <a:p>
          <a:endParaRPr lang="en-US"/>
        </a:p>
      </dgm:t>
    </dgm:pt>
    <dgm:pt modelId="{DB83F205-D96F-4333-94AF-4CACCC0CD015}" type="sibTrans" cxnId="{81454C3C-755B-43D9-97C4-C7B47C3FF81A}">
      <dgm:prSet/>
      <dgm:spPr/>
      <dgm:t>
        <a:bodyPr/>
        <a:lstStyle/>
        <a:p>
          <a:endParaRPr lang="en-US"/>
        </a:p>
      </dgm:t>
    </dgm:pt>
    <dgm:pt modelId="{63EABD2A-5E5B-4E80-94DB-B5B95397D65C}" type="pres">
      <dgm:prSet presAssocID="{99171DF1-5FE1-4EAA-9145-79956E29BEE9}" presName="theList" presStyleCnt="0">
        <dgm:presLayoutVars>
          <dgm:dir/>
          <dgm:animLvl val="lvl"/>
          <dgm:resizeHandles val="exact"/>
        </dgm:presLayoutVars>
      </dgm:prSet>
      <dgm:spPr/>
    </dgm:pt>
    <dgm:pt modelId="{E861A3CD-CE84-49CC-9835-7E06E9BFFC10}" type="pres">
      <dgm:prSet presAssocID="{B7A2530C-0656-42D6-8866-EC339CB82545}" presName="compNode" presStyleCnt="0"/>
      <dgm:spPr/>
    </dgm:pt>
    <dgm:pt modelId="{0CB0EA40-5881-4E0D-97D7-2EC7C249FEF0}" type="pres">
      <dgm:prSet presAssocID="{B7A2530C-0656-42D6-8866-EC339CB82545}" presName="aNode" presStyleLbl="bgShp" presStyleIdx="0" presStyleCnt="3"/>
      <dgm:spPr/>
    </dgm:pt>
    <dgm:pt modelId="{0E66CD31-E753-4E4E-99E2-E91CB484291B}" type="pres">
      <dgm:prSet presAssocID="{B7A2530C-0656-42D6-8866-EC339CB82545}" presName="textNode" presStyleLbl="bgShp" presStyleIdx="0" presStyleCnt="3"/>
      <dgm:spPr/>
    </dgm:pt>
    <dgm:pt modelId="{9BE8D2B8-A3FB-4825-A7E8-32FA5DD27F7C}" type="pres">
      <dgm:prSet presAssocID="{B7A2530C-0656-42D6-8866-EC339CB82545}" presName="compChildNode" presStyleCnt="0"/>
      <dgm:spPr/>
    </dgm:pt>
    <dgm:pt modelId="{0E59FAE8-593D-4D54-B225-C94E353210E6}" type="pres">
      <dgm:prSet presAssocID="{B7A2530C-0656-42D6-8866-EC339CB82545}" presName="theInnerList" presStyleCnt="0"/>
      <dgm:spPr/>
    </dgm:pt>
    <dgm:pt modelId="{77C94A2C-4B44-4C01-8ABE-42C972946A67}" type="pres">
      <dgm:prSet presAssocID="{B58D6897-615C-4045-97DC-CF753581A0ED}" presName="childNode" presStyleLbl="node1" presStyleIdx="0" presStyleCnt="3">
        <dgm:presLayoutVars>
          <dgm:bulletEnabled val="1"/>
        </dgm:presLayoutVars>
      </dgm:prSet>
      <dgm:spPr/>
    </dgm:pt>
    <dgm:pt modelId="{DFD5D066-6532-47A5-AD55-A883A19CE8C1}" type="pres">
      <dgm:prSet presAssocID="{B7A2530C-0656-42D6-8866-EC339CB82545}" presName="aSpace" presStyleCnt="0"/>
      <dgm:spPr/>
    </dgm:pt>
    <dgm:pt modelId="{540F140D-BDD2-4548-AE4B-D98F14205D23}" type="pres">
      <dgm:prSet presAssocID="{76A6DD27-A1C7-4A25-B168-1BDCEC1994F5}" presName="compNode" presStyleCnt="0"/>
      <dgm:spPr/>
    </dgm:pt>
    <dgm:pt modelId="{F98EF7FC-C6D3-41C2-8258-5503E7F139EB}" type="pres">
      <dgm:prSet presAssocID="{76A6DD27-A1C7-4A25-B168-1BDCEC1994F5}" presName="aNode" presStyleLbl="bgShp" presStyleIdx="1" presStyleCnt="3"/>
      <dgm:spPr/>
    </dgm:pt>
    <dgm:pt modelId="{D11AD675-92FE-4DDF-8638-704A31B082EA}" type="pres">
      <dgm:prSet presAssocID="{76A6DD27-A1C7-4A25-B168-1BDCEC1994F5}" presName="textNode" presStyleLbl="bgShp" presStyleIdx="1" presStyleCnt="3"/>
      <dgm:spPr/>
    </dgm:pt>
    <dgm:pt modelId="{6B922C0F-4A38-4ECB-AFB4-E6A5C1560A74}" type="pres">
      <dgm:prSet presAssocID="{76A6DD27-A1C7-4A25-B168-1BDCEC1994F5}" presName="compChildNode" presStyleCnt="0"/>
      <dgm:spPr/>
    </dgm:pt>
    <dgm:pt modelId="{170C7049-602F-499E-B2E9-C3AC3CCC27D6}" type="pres">
      <dgm:prSet presAssocID="{76A6DD27-A1C7-4A25-B168-1BDCEC1994F5}" presName="theInnerList" presStyleCnt="0"/>
      <dgm:spPr/>
    </dgm:pt>
    <dgm:pt modelId="{7306A966-42DB-44E8-81B6-A0FF63060171}" type="pres">
      <dgm:prSet presAssocID="{5A694AAB-4F2A-4DD0-AB40-B92ADF4DEBC8}" presName="childNode" presStyleLbl="node1" presStyleIdx="1" presStyleCnt="3">
        <dgm:presLayoutVars>
          <dgm:bulletEnabled val="1"/>
        </dgm:presLayoutVars>
      </dgm:prSet>
      <dgm:spPr/>
    </dgm:pt>
    <dgm:pt modelId="{83B2E6C1-1438-4896-9827-E57022248605}" type="pres">
      <dgm:prSet presAssocID="{76A6DD27-A1C7-4A25-B168-1BDCEC1994F5}" presName="aSpace" presStyleCnt="0"/>
      <dgm:spPr/>
    </dgm:pt>
    <dgm:pt modelId="{E662CC4B-A390-4BD1-8E52-959B52AE15FF}" type="pres">
      <dgm:prSet presAssocID="{95A4FC2E-EE37-46CA-B393-4E60307F5111}" presName="compNode" presStyleCnt="0"/>
      <dgm:spPr/>
    </dgm:pt>
    <dgm:pt modelId="{EE9E1A3D-F67F-4F9F-87A8-B5F21A3D6EBC}" type="pres">
      <dgm:prSet presAssocID="{95A4FC2E-EE37-46CA-B393-4E60307F5111}" presName="aNode" presStyleLbl="bgShp" presStyleIdx="2" presStyleCnt="3"/>
      <dgm:spPr/>
    </dgm:pt>
    <dgm:pt modelId="{781B04AC-38CD-4256-96D8-0934016A88EA}" type="pres">
      <dgm:prSet presAssocID="{95A4FC2E-EE37-46CA-B393-4E60307F5111}" presName="textNode" presStyleLbl="bgShp" presStyleIdx="2" presStyleCnt="3"/>
      <dgm:spPr/>
    </dgm:pt>
    <dgm:pt modelId="{28F1D576-C8D5-44B0-B973-27A7FC9D686D}" type="pres">
      <dgm:prSet presAssocID="{95A4FC2E-EE37-46CA-B393-4E60307F5111}" presName="compChildNode" presStyleCnt="0"/>
      <dgm:spPr/>
    </dgm:pt>
    <dgm:pt modelId="{D04B4E80-4EDA-4878-8C70-21417E2F6674}" type="pres">
      <dgm:prSet presAssocID="{95A4FC2E-EE37-46CA-B393-4E60307F5111}" presName="theInnerList" presStyleCnt="0"/>
      <dgm:spPr/>
    </dgm:pt>
    <dgm:pt modelId="{D3EB7C35-41C6-41E5-AB0D-F01A4A753A14}" type="pres">
      <dgm:prSet presAssocID="{E8A1107D-7435-4F2B-9DA6-F1F5351BCAF2}" presName="childNode" presStyleLbl="node1" presStyleIdx="2" presStyleCnt="3">
        <dgm:presLayoutVars>
          <dgm:bulletEnabled val="1"/>
        </dgm:presLayoutVars>
      </dgm:prSet>
      <dgm:spPr/>
    </dgm:pt>
  </dgm:ptLst>
  <dgm:cxnLst>
    <dgm:cxn modelId="{BEDE7F2A-4DC8-4F8E-AC45-1359DCF9DBFA}" type="presOf" srcId="{5A694AAB-4F2A-4DD0-AB40-B92ADF4DEBC8}" destId="{7306A966-42DB-44E8-81B6-A0FF63060171}" srcOrd="0" destOrd="0" presId="urn:microsoft.com/office/officeart/2005/8/layout/lProcess2"/>
    <dgm:cxn modelId="{AC754B2E-D415-4991-9C5F-DCA2B4F1247A}" type="presOf" srcId="{95A4FC2E-EE37-46CA-B393-4E60307F5111}" destId="{EE9E1A3D-F67F-4F9F-87A8-B5F21A3D6EBC}" srcOrd="0" destOrd="0" presId="urn:microsoft.com/office/officeart/2005/8/layout/lProcess2"/>
    <dgm:cxn modelId="{81454C3C-755B-43D9-97C4-C7B47C3FF81A}" srcId="{95A4FC2E-EE37-46CA-B393-4E60307F5111}" destId="{E8A1107D-7435-4F2B-9DA6-F1F5351BCAF2}" srcOrd="0" destOrd="0" parTransId="{0512CF27-4761-4C8A-A7FE-FD6B14131A99}" sibTransId="{DB83F205-D96F-4333-94AF-4CACCC0CD015}"/>
    <dgm:cxn modelId="{267C503C-E835-48FE-ACD7-70C09B718B95}" type="presOf" srcId="{76A6DD27-A1C7-4A25-B168-1BDCEC1994F5}" destId="{D11AD675-92FE-4DDF-8638-704A31B082EA}" srcOrd="1" destOrd="0" presId="urn:microsoft.com/office/officeart/2005/8/layout/lProcess2"/>
    <dgm:cxn modelId="{17F1695E-2A08-4E43-80CC-35CE5AA5BC5C}" type="presOf" srcId="{76A6DD27-A1C7-4A25-B168-1BDCEC1994F5}" destId="{F98EF7FC-C6D3-41C2-8258-5503E7F139EB}" srcOrd="0" destOrd="0" presId="urn:microsoft.com/office/officeart/2005/8/layout/lProcess2"/>
    <dgm:cxn modelId="{55349146-08CF-4513-96D3-418C6FBBA16A}" srcId="{99171DF1-5FE1-4EAA-9145-79956E29BEE9}" destId="{95A4FC2E-EE37-46CA-B393-4E60307F5111}" srcOrd="2" destOrd="0" parTransId="{292BB0E6-BEEF-4EB0-BB67-F05A37FEBFC0}" sibTransId="{420D7383-F382-429F-8E27-06E6B621AA28}"/>
    <dgm:cxn modelId="{10CDC84C-D014-4192-A257-A7A5C9D72D43}" type="presOf" srcId="{B7A2530C-0656-42D6-8866-EC339CB82545}" destId="{0CB0EA40-5881-4E0D-97D7-2EC7C249FEF0}" srcOrd="0" destOrd="0" presId="urn:microsoft.com/office/officeart/2005/8/layout/lProcess2"/>
    <dgm:cxn modelId="{3F50248F-9809-4C5D-BD00-9C5970FEDAFE}" srcId="{76A6DD27-A1C7-4A25-B168-1BDCEC1994F5}" destId="{5A694AAB-4F2A-4DD0-AB40-B92ADF4DEBC8}" srcOrd="0" destOrd="0" parTransId="{B8A26864-D759-497C-A6F2-2711C5403417}" sibTransId="{FBCCACA5-FBBC-4B73-A339-A5FD722FC4B9}"/>
    <dgm:cxn modelId="{EA2C21B8-42C7-48BA-8B30-100E65FED418}" srcId="{99171DF1-5FE1-4EAA-9145-79956E29BEE9}" destId="{B7A2530C-0656-42D6-8866-EC339CB82545}" srcOrd="0" destOrd="0" parTransId="{20B84FD7-AB95-4E14-B050-43CFCC65049E}" sibTransId="{1644598D-0E4D-49B6-A6ED-47421DE58CC8}"/>
    <dgm:cxn modelId="{DB0ACEB8-19EC-47E5-B8F9-6AE420838C14}" type="presOf" srcId="{E8A1107D-7435-4F2B-9DA6-F1F5351BCAF2}" destId="{D3EB7C35-41C6-41E5-AB0D-F01A4A753A14}" srcOrd="0" destOrd="0" presId="urn:microsoft.com/office/officeart/2005/8/layout/lProcess2"/>
    <dgm:cxn modelId="{FF9923C1-1459-49B1-A4D9-03E2E99DB89B}" type="presOf" srcId="{95A4FC2E-EE37-46CA-B393-4E60307F5111}" destId="{781B04AC-38CD-4256-96D8-0934016A88EA}" srcOrd="1" destOrd="0" presId="urn:microsoft.com/office/officeart/2005/8/layout/lProcess2"/>
    <dgm:cxn modelId="{974818C8-7A39-4F06-8CAC-AEDCD33A7774}" srcId="{B7A2530C-0656-42D6-8866-EC339CB82545}" destId="{B58D6897-615C-4045-97DC-CF753581A0ED}" srcOrd="0" destOrd="0" parTransId="{AFF068F1-0DEC-4162-B354-AFF9D9D679EA}" sibTransId="{7D612020-7B9E-4EFC-AA99-26A238289BC5}"/>
    <dgm:cxn modelId="{FAE7B6DC-D7C1-4C60-A035-CC380707C958}" type="presOf" srcId="{B7A2530C-0656-42D6-8866-EC339CB82545}" destId="{0E66CD31-E753-4E4E-99E2-E91CB484291B}" srcOrd="1" destOrd="0" presId="urn:microsoft.com/office/officeart/2005/8/layout/lProcess2"/>
    <dgm:cxn modelId="{10FF3DE4-06FA-4BC4-AA76-43906C5EC21A}" type="presOf" srcId="{B58D6897-615C-4045-97DC-CF753581A0ED}" destId="{77C94A2C-4B44-4C01-8ABE-42C972946A67}" srcOrd="0" destOrd="0" presId="urn:microsoft.com/office/officeart/2005/8/layout/lProcess2"/>
    <dgm:cxn modelId="{E6C5FCE7-8855-4684-AFB9-9A449C4E1AD5}" type="presOf" srcId="{99171DF1-5FE1-4EAA-9145-79956E29BEE9}" destId="{63EABD2A-5E5B-4E80-94DB-B5B95397D65C}" srcOrd="0" destOrd="0" presId="urn:microsoft.com/office/officeart/2005/8/layout/lProcess2"/>
    <dgm:cxn modelId="{114A5AF8-1C23-4A92-8FE9-F15A340E0898}" srcId="{99171DF1-5FE1-4EAA-9145-79956E29BEE9}" destId="{76A6DD27-A1C7-4A25-B168-1BDCEC1994F5}" srcOrd="1" destOrd="0" parTransId="{704ADA89-1298-4878-A881-C9F1F5C9CE4E}" sibTransId="{C8B7232E-192B-43EE-A2BA-59A71A894B76}"/>
    <dgm:cxn modelId="{D1E141EF-B6E0-44BF-9ED9-667426B3372E}" type="presParOf" srcId="{63EABD2A-5E5B-4E80-94DB-B5B95397D65C}" destId="{E861A3CD-CE84-49CC-9835-7E06E9BFFC10}" srcOrd="0" destOrd="0" presId="urn:microsoft.com/office/officeart/2005/8/layout/lProcess2"/>
    <dgm:cxn modelId="{1EDD44B0-974B-4618-8113-FE2E7E19C9D7}" type="presParOf" srcId="{E861A3CD-CE84-49CC-9835-7E06E9BFFC10}" destId="{0CB0EA40-5881-4E0D-97D7-2EC7C249FEF0}" srcOrd="0" destOrd="0" presId="urn:microsoft.com/office/officeart/2005/8/layout/lProcess2"/>
    <dgm:cxn modelId="{11366867-C536-4E51-9750-96F752FF81C3}" type="presParOf" srcId="{E861A3CD-CE84-49CC-9835-7E06E9BFFC10}" destId="{0E66CD31-E753-4E4E-99E2-E91CB484291B}" srcOrd="1" destOrd="0" presId="urn:microsoft.com/office/officeart/2005/8/layout/lProcess2"/>
    <dgm:cxn modelId="{9739145F-4489-43AB-A2A1-BF8296FA48AB}" type="presParOf" srcId="{E861A3CD-CE84-49CC-9835-7E06E9BFFC10}" destId="{9BE8D2B8-A3FB-4825-A7E8-32FA5DD27F7C}" srcOrd="2" destOrd="0" presId="urn:microsoft.com/office/officeart/2005/8/layout/lProcess2"/>
    <dgm:cxn modelId="{3DA2469E-A5A7-4F9E-A38D-648EA0F393D0}" type="presParOf" srcId="{9BE8D2B8-A3FB-4825-A7E8-32FA5DD27F7C}" destId="{0E59FAE8-593D-4D54-B225-C94E353210E6}" srcOrd="0" destOrd="0" presId="urn:microsoft.com/office/officeart/2005/8/layout/lProcess2"/>
    <dgm:cxn modelId="{7E9AD796-DD99-43A5-8E24-DD7107141F82}" type="presParOf" srcId="{0E59FAE8-593D-4D54-B225-C94E353210E6}" destId="{77C94A2C-4B44-4C01-8ABE-42C972946A67}" srcOrd="0" destOrd="0" presId="urn:microsoft.com/office/officeart/2005/8/layout/lProcess2"/>
    <dgm:cxn modelId="{473C5E81-694E-40FB-A731-22F2354E0C6B}" type="presParOf" srcId="{63EABD2A-5E5B-4E80-94DB-B5B95397D65C}" destId="{DFD5D066-6532-47A5-AD55-A883A19CE8C1}" srcOrd="1" destOrd="0" presId="urn:microsoft.com/office/officeart/2005/8/layout/lProcess2"/>
    <dgm:cxn modelId="{D9FA1F65-FE25-474E-BB4C-3A3CE07A8C48}" type="presParOf" srcId="{63EABD2A-5E5B-4E80-94DB-B5B95397D65C}" destId="{540F140D-BDD2-4548-AE4B-D98F14205D23}" srcOrd="2" destOrd="0" presId="urn:microsoft.com/office/officeart/2005/8/layout/lProcess2"/>
    <dgm:cxn modelId="{BDC43FA2-F7EB-4E28-BE78-5BFC37E429B7}" type="presParOf" srcId="{540F140D-BDD2-4548-AE4B-D98F14205D23}" destId="{F98EF7FC-C6D3-41C2-8258-5503E7F139EB}" srcOrd="0" destOrd="0" presId="urn:microsoft.com/office/officeart/2005/8/layout/lProcess2"/>
    <dgm:cxn modelId="{86D887C5-DBA7-4EBA-820B-2F7B7987F7F6}" type="presParOf" srcId="{540F140D-BDD2-4548-AE4B-D98F14205D23}" destId="{D11AD675-92FE-4DDF-8638-704A31B082EA}" srcOrd="1" destOrd="0" presId="urn:microsoft.com/office/officeart/2005/8/layout/lProcess2"/>
    <dgm:cxn modelId="{DFE7F355-7AA1-45DA-A86F-5E939954375E}" type="presParOf" srcId="{540F140D-BDD2-4548-AE4B-D98F14205D23}" destId="{6B922C0F-4A38-4ECB-AFB4-E6A5C1560A74}" srcOrd="2" destOrd="0" presId="urn:microsoft.com/office/officeart/2005/8/layout/lProcess2"/>
    <dgm:cxn modelId="{A038231C-FC4F-4730-AC56-AB01FD5F9553}" type="presParOf" srcId="{6B922C0F-4A38-4ECB-AFB4-E6A5C1560A74}" destId="{170C7049-602F-499E-B2E9-C3AC3CCC27D6}" srcOrd="0" destOrd="0" presId="urn:microsoft.com/office/officeart/2005/8/layout/lProcess2"/>
    <dgm:cxn modelId="{99CD1562-6267-48D7-B391-DC53D7D331E9}" type="presParOf" srcId="{170C7049-602F-499E-B2E9-C3AC3CCC27D6}" destId="{7306A966-42DB-44E8-81B6-A0FF63060171}" srcOrd="0" destOrd="0" presId="urn:microsoft.com/office/officeart/2005/8/layout/lProcess2"/>
    <dgm:cxn modelId="{250E77AB-CD15-4AE5-B9F3-6CE854DB49C7}" type="presParOf" srcId="{63EABD2A-5E5B-4E80-94DB-B5B95397D65C}" destId="{83B2E6C1-1438-4896-9827-E57022248605}" srcOrd="3" destOrd="0" presId="urn:microsoft.com/office/officeart/2005/8/layout/lProcess2"/>
    <dgm:cxn modelId="{F06F558F-7E10-448F-8D13-94718AEDD7C8}" type="presParOf" srcId="{63EABD2A-5E5B-4E80-94DB-B5B95397D65C}" destId="{E662CC4B-A390-4BD1-8E52-959B52AE15FF}" srcOrd="4" destOrd="0" presId="urn:microsoft.com/office/officeart/2005/8/layout/lProcess2"/>
    <dgm:cxn modelId="{685D7C16-FC23-4A59-889D-95B7349A5DE1}" type="presParOf" srcId="{E662CC4B-A390-4BD1-8E52-959B52AE15FF}" destId="{EE9E1A3D-F67F-4F9F-87A8-B5F21A3D6EBC}" srcOrd="0" destOrd="0" presId="urn:microsoft.com/office/officeart/2005/8/layout/lProcess2"/>
    <dgm:cxn modelId="{2E4677D3-BC7A-4DFC-A0C3-527C17E44E2B}" type="presParOf" srcId="{E662CC4B-A390-4BD1-8E52-959B52AE15FF}" destId="{781B04AC-38CD-4256-96D8-0934016A88EA}" srcOrd="1" destOrd="0" presId="urn:microsoft.com/office/officeart/2005/8/layout/lProcess2"/>
    <dgm:cxn modelId="{3CD6E4A4-B17F-4B8A-BDFB-FCFA10D558E9}" type="presParOf" srcId="{E662CC4B-A390-4BD1-8E52-959B52AE15FF}" destId="{28F1D576-C8D5-44B0-B973-27A7FC9D686D}" srcOrd="2" destOrd="0" presId="urn:microsoft.com/office/officeart/2005/8/layout/lProcess2"/>
    <dgm:cxn modelId="{FE02001D-DEB1-457B-A20D-495B08FD0014}" type="presParOf" srcId="{28F1D576-C8D5-44B0-B973-27A7FC9D686D}" destId="{D04B4E80-4EDA-4878-8C70-21417E2F6674}" srcOrd="0" destOrd="0" presId="urn:microsoft.com/office/officeart/2005/8/layout/lProcess2"/>
    <dgm:cxn modelId="{C65BEC23-E430-425D-98DA-6EDC191957C0}" type="presParOf" srcId="{D04B4E80-4EDA-4878-8C70-21417E2F6674}" destId="{D3EB7C35-41C6-41E5-AB0D-F01A4A753A1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73CE7-0283-47E8-A0C9-DE1884E3BF25}">
      <dsp:nvSpPr>
        <dsp:cNvPr id="0" name=""/>
        <dsp:cNvSpPr/>
      </dsp:nvSpPr>
      <dsp:spPr>
        <a:xfrm>
          <a:off x="467014" y="127000"/>
          <a:ext cx="964758" cy="964758"/>
        </a:xfrm>
        <a:prstGeom prst="pieWedg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P</a:t>
          </a:r>
        </a:p>
      </dsp:txBody>
      <dsp:txXfrm>
        <a:off x="749585" y="409571"/>
        <a:ext cx="682187" cy="682187"/>
      </dsp:txXfrm>
    </dsp:sp>
    <dsp:sp modelId="{8F106C23-E21E-4BC1-8A2B-BE03924AC395}">
      <dsp:nvSpPr>
        <dsp:cNvPr id="0" name=""/>
        <dsp:cNvSpPr/>
      </dsp:nvSpPr>
      <dsp:spPr>
        <a:xfrm rot="5400000">
          <a:off x="1470265" y="123054"/>
          <a:ext cx="964758" cy="964758"/>
        </a:xfrm>
        <a:prstGeom prst="pieWedg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D</a:t>
          </a:r>
        </a:p>
      </dsp:txBody>
      <dsp:txXfrm rot="-5400000">
        <a:off x="1470265" y="405625"/>
        <a:ext cx="682187" cy="682187"/>
      </dsp:txXfrm>
    </dsp:sp>
    <dsp:sp modelId="{796566F7-C63F-45AC-8C02-B96BED8E42B5}">
      <dsp:nvSpPr>
        <dsp:cNvPr id="0" name=""/>
        <dsp:cNvSpPr/>
      </dsp:nvSpPr>
      <dsp:spPr>
        <a:xfrm rot="10800000">
          <a:off x="1476334" y="1136320"/>
          <a:ext cx="964758" cy="96475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S</a:t>
          </a:r>
        </a:p>
      </dsp:txBody>
      <dsp:txXfrm rot="10800000">
        <a:off x="1476334" y="1136320"/>
        <a:ext cx="682187" cy="682187"/>
      </dsp:txXfrm>
    </dsp:sp>
    <dsp:sp modelId="{41E41A9B-0B89-4E0E-8769-B7BFD02E438F}">
      <dsp:nvSpPr>
        <dsp:cNvPr id="0" name=""/>
        <dsp:cNvSpPr/>
      </dsp:nvSpPr>
      <dsp:spPr>
        <a:xfrm rot="16200000">
          <a:off x="467014" y="1136320"/>
          <a:ext cx="964758" cy="964758"/>
        </a:xfrm>
        <a:prstGeom prst="pieWedge">
          <a:avLst/>
        </a:prstGeom>
        <a:solidFill>
          <a:srgbClr val="00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A</a:t>
          </a:r>
        </a:p>
      </dsp:txBody>
      <dsp:txXfrm rot="5400000">
        <a:off x="749585" y="1136320"/>
        <a:ext cx="682187" cy="682187"/>
      </dsp:txXfrm>
    </dsp:sp>
    <dsp:sp modelId="{EF04137F-B447-46B6-A18F-33D54EF03E14}">
      <dsp:nvSpPr>
        <dsp:cNvPr id="0" name=""/>
        <dsp:cNvSpPr/>
      </dsp:nvSpPr>
      <dsp:spPr>
        <a:xfrm>
          <a:off x="1287504" y="913512"/>
          <a:ext cx="333097" cy="28965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B0DCC0-BC31-4F7C-82B3-C6E05BF4313F}">
      <dsp:nvSpPr>
        <dsp:cNvPr id="0" name=""/>
        <dsp:cNvSpPr/>
      </dsp:nvSpPr>
      <dsp:spPr>
        <a:xfrm rot="10800000">
          <a:off x="1287504" y="1024916"/>
          <a:ext cx="333097" cy="28965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73CE7-0283-47E8-A0C9-DE1884E3BF25}">
      <dsp:nvSpPr>
        <dsp:cNvPr id="0" name=""/>
        <dsp:cNvSpPr/>
      </dsp:nvSpPr>
      <dsp:spPr>
        <a:xfrm>
          <a:off x="467014" y="127000"/>
          <a:ext cx="964758" cy="964758"/>
        </a:xfrm>
        <a:prstGeom prst="pieWedg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P</a:t>
          </a:r>
        </a:p>
      </dsp:txBody>
      <dsp:txXfrm>
        <a:off x="749585" y="409571"/>
        <a:ext cx="682187" cy="682187"/>
      </dsp:txXfrm>
    </dsp:sp>
    <dsp:sp modelId="{8F106C23-E21E-4BC1-8A2B-BE03924AC395}">
      <dsp:nvSpPr>
        <dsp:cNvPr id="0" name=""/>
        <dsp:cNvSpPr/>
      </dsp:nvSpPr>
      <dsp:spPr>
        <a:xfrm rot="5400000">
          <a:off x="1470265" y="123054"/>
          <a:ext cx="964758" cy="964758"/>
        </a:xfrm>
        <a:prstGeom prst="pieWedg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D</a:t>
          </a:r>
        </a:p>
      </dsp:txBody>
      <dsp:txXfrm rot="-5400000">
        <a:off x="1470265" y="405625"/>
        <a:ext cx="682187" cy="682187"/>
      </dsp:txXfrm>
    </dsp:sp>
    <dsp:sp modelId="{796566F7-C63F-45AC-8C02-B96BED8E42B5}">
      <dsp:nvSpPr>
        <dsp:cNvPr id="0" name=""/>
        <dsp:cNvSpPr/>
      </dsp:nvSpPr>
      <dsp:spPr>
        <a:xfrm rot="10800000">
          <a:off x="1476334" y="1136320"/>
          <a:ext cx="964758" cy="96475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S</a:t>
          </a:r>
        </a:p>
      </dsp:txBody>
      <dsp:txXfrm rot="10800000">
        <a:off x="1476334" y="1136320"/>
        <a:ext cx="682187" cy="682187"/>
      </dsp:txXfrm>
    </dsp:sp>
    <dsp:sp modelId="{41E41A9B-0B89-4E0E-8769-B7BFD02E438F}">
      <dsp:nvSpPr>
        <dsp:cNvPr id="0" name=""/>
        <dsp:cNvSpPr/>
      </dsp:nvSpPr>
      <dsp:spPr>
        <a:xfrm rot="16200000">
          <a:off x="467014" y="1136320"/>
          <a:ext cx="964758" cy="964758"/>
        </a:xfrm>
        <a:prstGeom prst="pieWedge">
          <a:avLst/>
        </a:prstGeom>
        <a:solidFill>
          <a:srgbClr val="00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A</a:t>
          </a:r>
        </a:p>
      </dsp:txBody>
      <dsp:txXfrm rot="5400000">
        <a:off x="749585" y="1136320"/>
        <a:ext cx="682187" cy="682187"/>
      </dsp:txXfrm>
    </dsp:sp>
    <dsp:sp modelId="{EF04137F-B447-46B6-A18F-33D54EF03E14}">
      <dsp:nvSpPr>
        <dsp:cNvPr id="0" name=""/>
        <dsp:cNvSpPr/>
      </dsp:nvSpPr>
      <dsp:spPr>
        <a:xfrm>
          <a:off x="1287504" y="913512"/>
          <a:ext cx="333097" cy="28965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B0DCC0-BC31-4F7C-82B3-C6E05BF4313F}">
      <dsp:nvSpPr>
        <dsp:cNvPr id="0" name=""/>
        <dsp:cNvSpPr/>
      </dsp:nvSpPr>
      <dsp:spPr>
        <a:xfrm rot="10800000">
          <a:off x="1287504" y="1024916"/>
          <a:ext cx="333097" cy="28965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73CE7-0283-47E8-A0C9-DE1884E3BF25}">
      <dsp:nvSpPr>
        <dsp:cNvPr id="0" name=""/>
        <dsp:cNvSpPr/>
      </dsp:nvSpPr>
      <dsp:spPr>
        <a:xfrm>
          <a:off x="467014" y="127000"/>
          <a:ext cx="964758" cy="964758"/>
        </a:xfrm>
        <a:prstGeom prst="pieWedg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P</a:t>
          </a:r>
        </a:p>
      </dsp:txBody>
      <dsp:txXfrm>
        <a:off x="749585" y="409571"/>
        <a:ext cx="682187" cy="682187"/>
      </dsp:txXfrm>
    </dsp:sp>
    <dsp:sp modelId="{8F106C23-E21E-4BC1-8A2B-BE03924AC395}">
      <dsp:nvSpPr>
        <dsp:cNvPr id="0" name=""/>
        <dsp:cNvSpPr/>
      </dsp:nvSpPr>
      <dsp:spPr>
        <a:xfrm rot="5400000">
          <a:off x="1470265" y="123054"/>
          <a:ext cx="964758" cy="964758"/>
        </a:xfrm>
        <a:prstGeom prst="pieWedg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D</a:t>
          </a:r>
        </a:p>
      </dsp:txBody>
      <dsp:txXfrm rot="-5400000">
        <a:off x="1470265" y="405625"/>
        <a:ext cx="682187" cy="682187"/>
      </dsp:txXfrm>
    </dsp:sp>
    <dsp:sp modelId="{796566F7-C63F-45AC-8C02-B96BED8E42B5}">
      <dsp:nvSpPr>
        <dsp:cNvPr id="0" name=""/>
        <dsp:cNvSpPr/>
      </dsp:nvSpPr>
      <dsp:spPr>
        <a:xfrm rot="10800000">
          <a:off x="1476334" y="1136320"/>
          <a:ext cx="964758" cy="96475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S</a:t>
          </a:r>
        </a:p>
      </dsp:txBody>
      <dsp:txXfrm rot="10800000">
        <a:off x="1476334" y="1136320"/>
        <a:ext cx="682187" cy="682187"/>
      </dsp:txXfrm>
    </dsp:sp>
    <dsp:sp modelId="{41E41A9B-0B89-4E0E-8769-B7BFD02E438F}">
      <dsp:nvSpPr>
        <dsp:cNvPr id="0" name=""/>
        <dsp:cNvSpPr/>
      </dsp:nvSpPr>
      <dsp:spPr>
        <a:xfrm rot="16200000">
          <a:off x="467014" y="1136320"/>
          <a:ext cx="964758" cy="964758"/>
        </a:xfrm>
        <a:prstGeom prst="pieWedge">
          <a:avLst/>
        </a:prstGeom>
        <a:solidFill>
          <a:srgbClr val="00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A</a:t>
          </a:r>
        </a:p>
      </dsp:txBody>
      <dsp:txXfrm rot="5400000">
        <a:off x="749585" y="1136320"/>
        <a:ext cx="682187" cy="682187"/>
      </dsp:txXfrm>
    </dsp:sp>
    <dsp:sp modelId="{EF04137F-B447-46B6-A18F-33D54EF03E14}">
      <dsp:nvSpPr>
        <dsp:cNvPr id="0" name=""/>
        <dsp:cNvSpPr/>
      </dsp:nvSpPr>
      <dsp:spPr>
        <a:xfrm>
          <a:off x="1287504" y="913512"/>
          <a:ext cx="333097" cy="28965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B0DCC0-BC31-4F7C-82B3-C6E05BF4313F}">
      <dsp:nvSpPr>
        <dsp:cNvPr id="0" name=""/>
        <dsp:cNvSpPr/>
      </dsp:nvSpPr>
      <dsp:spPr>
        <a:xfrm rot="10800000">
          <a:off x="1287504" y="1024916"/>
          <a:ext cx="333097" cy="28965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73CE7-0283-47E8-A0C9-DE1884E3BF25}">
      <dsp:nvSpPr>
        <dsp:cNvPr id="0" name=""/>
        <dsp:cNvSpPr/>
      </dsp:nvSpPr>
      <dsp:spPr>
        <a:xfrm>
          <a:off x="467014" y="127000"/>
          <a:ext cx="964758" cy="964758"/>
        </a:xfrm>
        <a:prstGeom prst="pieWedg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P</a:t>
          </a:r>
        </a:p>
      </dsp:txBody>
      <dsp:txXfrm>
        <a:off x="749585" y="409571"/>
        <a:ext cx="682187" cy="682187"/>
      </dsp:txXfrm>
    </dsp:sp>
    <dsp:sp modelId="{8F106C23-E21E-4BC1-8A2B-BE03924AC395}">
      <dsp:nvSpPr>
        <dsp:cNvPr id="0" name=""/>
        <dsp:cNvSpPr/>
      </dsp:nvSpPr>
      <dsp:spPr>
        <a:xfrm rot="5400000">
          <a:off x="1470265" y="123054"/>
          <a:ext cx="964758" cy="964758"/>
        </a:xfrm>
        <a:prstGeom prst="pieWedg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D</a:t>
          </a:r>
        </a:p>
      </dsp:txBody>
      <dsp:txXfrm rot="-5400000">
        <a:off x="1470265" y="405625"/>
        <a:ext cx="682187" cy="682187"/>
      </dsp:txXfrm>
    </dsp:sp>
    <dsp:sp modelId="{796566F7-C63F-45AC-8C02-B96BED8E42B5}">
      <dsp:nvSpPr>
        <dsp:cNvPr id="0" name=""/>
        <dsp:cNvSpPr/>
      </dsp:nvSpPr>
      <dsp:spPr>
        <a:xfrm rot="10800000">
          <a:off x="1476334" y="1136320"/>
          <a:ext cx="964758" cy="96475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S</a:t>
          </a:r>
        </a:p>
      </dsp:txBody>
      <dsp:txXfrm rot="10800000">
        <a:off x="1476334" y="1136320"/>
        <a:ext cx="682187" cy="682187"/>
      </dsp:txXfrm>
    </dsp:sp>
    <dsp:sp modelId="{41E41A9B-0B89-4E0E-8769-B7BFD02E438F}">
      <dsp:nvSpPr>
        <dsp:cNvPr id="0" name=""/>
        <dsp:cNvSpPr/>
      </dsp:nvSpPr>
      <dsp:spPr>
        <a:xfrm rot="16200000">
          <a:off x="467014" y="1136320"/>
          <a:ext cx="964758" cy="964758"/>
        </a:xfrm>
        <a:prstGeom prst="pieWedge">
          <a:avLst/>
        </a:prstGeom>
        <a:solidFill>
          <a:srgbClr val="00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A</a:t>
          </a:r>
        </a:p>
      </dsp:txBody>
      <dsp:txXfrm rot="5400000">
        <a:off x="749585" y="1136320"/>
        <a:ext cx="682187" cy="682187"/>
      </dsp:txXfrm>
    </dsp:sp>
    <dsp:sp modelId="{EF04137F-B447-46B6-A18F-33D54EF03E14}">
      <dsp:nvSpPr>
        <dsp:cNvPr id="0" name=""/>
        <dsp:cNvSpPr/>
      </dsp:nvSpPr>
      <dsp:spPr>
        <a:xfrm>
          <a:off x="1287504" y="913512"/>
          <a:ext cx="333097" cy="28965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B0DCC0-BC31-4F7C-82B3-C6E05BF4313F}">
      <dsp:nvSpPr>
        <dsp:cNvPr id="0" name=""/>
        <dsp:cNvSpPr/>
      </dsp:nvSpPr>
      <dsp:spPr>
        <a:xfrm rot="10800000">
          <a:off x="1287504" y="1024916"/>
          <a:ext cx="333097" cy="28965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E5F13-3E4A-44CB-BE21-486E3A895AAC}">
      <dsp:nvSpPr>
        <dsp:cNvPr id="0" name=""/>
        <dsp:cNvSpPr/>
      </dsp:nvSpPr>
      <dsp:spPr>
        <a:xfrm>
          <a:off x="408598" y="1181772"/>
          <a:ext cx="1683860" cy="101031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Patient confirmed positive</a:t>
          </a:r>
        </a:p>
      </dsp:txBody>
      <dsp:txXfrm>
        <a:off x="655194" y="1329729"/>
        <a:ext cx="1190668" cy="714402"/>
      </dsp:txXfrm>
    </dsp:sp>
    <dsp:sp modelId="{CC438319-3AD0-49E8-8381-A39C4BF9BD0F}">
      <dsp:nvSpPr>
        <dsp:cNvPr id="0" name=""/>
        <dsp:cNvSpPr/>
      </dsp:nvSpPr>
      <dsp:spPr>
        <a:xfrm rot="21590914">
          <a:off x="2192975" y="1475321"/>
          <a:ext cx="242157"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92975" y="1558936"/>
        <a:ext cx="169510" cy="250559"/>
      </dsp:txXfrm>
    </dsp:sp>
    <dsp:sp modelId="{5951936E-1E30-4906-A12C-797E41035687}">
      <dsp:nvSpPr>
        <dsp:cNvPr id="0" name=""/>
        <dsp:cNvSpPr/>
      </dsp:nvSpPr>
      <dsp:spPr>
        <a:xfrm>
          <a:off x="2549357" y="1176115"/>
          <a:ext cx="1683860" cy="1010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PN contacted by cellphone. DOB, First and last name, Phone number, DX date</a:t>
          </a:r>
        </a:p>
      </dsp:txBody>
      <dsp:txXfrm>
        <a:off x="2578948" y="1205706"/>
        <a:ext cx="1624678" cy="951134"/>
      </dsp:txXfrm>
    </dsp:sp>
    <dsp:sp modelId="{7FB7D0B7-C4B5-4EC3-9ABA-EB40EDD2BA71}">
      <dsp:nvSpPr>
        <dsp:cNvPr id="0" name=""/>
        <dsp:cNvSpPr/>
      </dsp:nvSpPr>
      <dsp:spPr>
        <a:xfrm rot="54719">
          <a:off x="4386356" y="1491251"/>
          <a:ext cx="369028"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386363" y="1573889"/>
        <a:ext cx="258320" cy="250559"/>
      </dsp:txXfrm>
    </dsp:sp>
    <dsp:sp modelId="{30FD88B6-22B9-4881-9133-610F8AE106F6}">
      <dsp:nvSpPr>
        <dsp:cNvPr id="0" name=""/>
        <dsp:cNvSpPr/>
      </dsp:nvSpPr>
      <dsp:spPr>
        <a:xfrm>
          <a:off x="4929409" y="1214002"/>
          <a:ext cx="1683860" cy="1010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Appointment scheduled with provider, labs, eligibility.</a:t>
          </a:r>
        </a:p>
      </dsp:txBody>
      <dsp:txXfrm>
        <a:off x="4959000" y="1243593"/>
        <a:ext cx="1624678" cy="951134"/>
      </dsp:txXfrm>
    </dsp:sp>
    <dsp:sp modelId="{2B8D6849-90A4-4F77-ACFC-523517C03DEE}">
      <dsp:nvSpPr>
        <dsp:cNvPr id="0" name=""/>
        <dsp:cNvSpPr/>
      </dsp:nvSpPr>
      <dsp:spPr>
        <a:xfrm rot="5400000">
          <a:off x="5544092" y="2166399"/>
          <a:ext cx="359224"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5598425" y="2195586"/>
        <a:ext cx="250559" cy="251457"/>
      </dsp:txXfrm>
    </dsp:sp>
    <dsp:sp modelId="{5205F885-D95B-4342-A687-B7CDFC649951}">
      <dsp:nvSpPr>
        <dsp:cNvPr id="0" name=""/>
        <dsp:cNvSpPr/>
      </dsp:nvSpPr>
      <dsp:spPr>
        <a:xfrm>
          <a:off x="4833462" y="2535411"/>
          <a:ext cx="1683860" cy="1010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DIS called to verify that the patient is truly treatment naive/newly dx.</a:t>
          </a:r>
        </a:p>
      </dsp:txBody>
      <dsp:txXfrm>
        <a:off x="4863053" y="2565002"/>
        <a:ext cx="1624678" cy="951134"/>
      </dsp:txXfrm>
    </dsp:sp>
    <dsp:sp modelId="{8EB1F546-16D6-4ECE-AC51-4C40E90D6E4B}">
      <dsp:nvSpPr>
        <dsp:cNvPr id="0" name=""/>
        <dsp:cNvSpPr/>
      </dsp:nvSpPr>
      <dsp:spPr>
        <a:xfrm rot="10859070">
          <a:off x="4399155" y="2812476"/>
          <a:ext cx="306939"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491230" y="2896786"/>
        <a:ext cx="214857" cy="250559"/>
      </dsp:txXfrm>
    </dsp:sp>
    <dsp:sp modelId="{E9B7C216-387C-4CD5-A039-B6B2CECE9C7B}">
      <dsp:nvSpPr>
        <dsp:cNvPr id="0" name=""/>
        <dsp:cNvSpPr/>
      </dsp:nvSpPr>
      <dsp:spPr>
        <a:xfrm>
          <a:off x="2570557" y="2496524"/>
          <a:ext cx="1683860" cy="1010316"/>
        </a:xfrm>
        <a:prstGeom prst="flowChartPrepa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Uber transportation for patient arranged if needed.</a:t>
          </a:r>
        </a:p>
      </dsp:txBody>
      <dsp:txXfrm>
        <a:off x="2907329" y="2496524"/>
        <a:ext cx="1010316" cy="1010316"/>
      </dsp:txXfrm>
    </dsp:sp>
    <dsp:sp modelId="{17D61972-D058-40C5-A1AC-6C2D8D806BC3}">
      <dsp:nvSpPr>
        <dsp:cNvPr id="0" name=""/>
        <dsp:cNvSpPr/>
      </dsp:nvSpPr>
      <dsp:spPr>
        <a:xfrm rot="10894401">
          <a:off x="2241528" y="2764970"/>
          <a:ext cx="190367"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298627" y="2849273"/>
        <a:ext cx="133257" cy="250559"/>
      </dsp:txXfrm>
    </dsp:sp>
    <dsp:sp modelId="{60852852-5748-49C8-8245-38FF637408F6}">
      <dsp:nvSpPr>
        <dsp:cNvPr id="0" name=""/>
        <dsp:cNvSpPr/>
      </dsp:nvSpPr>
      <dsp:spPr>
        <a:xfrm>
          <a:off x="527647" y="2440411"/>
          <a:ext cx="1683860" cy="1010316"/>
        </a:xfrm>
        <a:prstGeom prst="flowChartMultidocumen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Patient completes registration form, </a:t>
          </a:r>
          <a:r>
            <a:rPr lang="en-US" sz="1200" kern="1200" dirty="0" err="1"/>
            <a:t>fqhc</a:t>
          </a:r>
          <a:r>
            <a:rPr lang="en-US" sz="1200" kern="1200" dirty="0"/>
            <a:t> form, signs consents. </a:t>
          </a:r>
        </a:p>
      </dsp:txBody>
      <dsp:txXfrm>
        <a:off x="527647" y="2612305"/>
        <a:ext cx="1449601" cy="800161"/>
      </dsp:txXfrm>
    </dsp:sp>
    <dsp:sp modelId="{57B93EF5-D25C-478A-81CC-C158C15A64A7}">
      <dsp:nvSpPr>
        <dsp:cNvPr id="0" name=""/>
        <dsp:cNvSpPr/>
      </dsp:nvSpPr>
      <dsp:spPr>
        <a:xfrm rot="5304262">
          <a:off x="1120696" y="3507672"/>
          <a:ext cx="387914"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1187753" y="3522537"/>
        <a:ext cx="250559" cy="271540"/>
      </dsp:txXfrm>
    </dsp:sp>
    <dsp:sp modelId="{2175BFEF-273F-427A-97E3-3509A1B8382F}">
      <dsp:nvSpPr>
        <dsp:cNvPr id="0" name=""/>
        <dsp:cNvSpPr/>
      </dsp:nvSpPr>
      <dsp:spPr>
        <a:xfrm>
          <a:off x="451469" y="3973501"/>
          <a:ext cx="1683860" cy="1010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If patient has active Medicaid, send </a:t>
          </a:r>
          <a:r>
            <a:rPr lang="en-US" sz="1200" kern="1200" dirty="0" err="1"/>
            <a:t>rx</a:t>
          </a:r>
          <a:r>
            <a:rPr lang="en-US" sz="1200" kern="1200" dirty="0"/>
            <a:t> to </a:t>
          </a:r>
          <a:r>
            <a:rPr lang="en-US" sz="1200" kern="1200" dirty="0" err="1"/>
            <a:t>Avita</a:t>
          </a:r>
          <a:r>
            <a:rPr lang="en-US" sz="1200" kern="1200" dirty="0"/>
            <a:t> and pick it up same day</a:t>
          </a:r>
          <a:r>
            <a:rPr lang="en-US" sz="800" kern="1200" dirty="0"/>
            <a:t>.</a:t>
          </a:r>
        </a:p>
      </dsp:txBody>
      <dsp:txXfrm>
        <a:off x="481060" y="4003092"/>
        <a:ext cx="1624678" cy="951134"/>
      </dsp:txXfrm>
    </dsp:sp>
    <dsp:sp modelId="{21F30C0B-71A6-4F6E-8127-8FCEB031FD7D}">
      <dsp:nvSpPr>
        <dsp:cNvPr id="0" name=""/>
        <dsp:cNvSpPr/>
      </dsp:nvSpPr>
      <dsp:spPr>
        <a:xfrm>
          <a:off x="2274433" y="4342735"/>
          <a:ext cx="270286"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274433" y="4426254"/>
        <a:ext cx="189200" cy="250559"/>
      </dsp:txXfrm>
    </dsp:sp>
    <dsp:sp modelId="{2F4162F5-6959-4997-BD34-E517FE90F415}">
      <dsp:nvSpPr>
        <dsp:cNvPr id="0" name=""/>
        <dsp:cNvSpPr/>
      </dsp:nvSpPr>
      <dsp:spPr>
        <a:xfrm>
          <a:off x="2645303" y="3973501"/>
          <a:ext cx="1683860" cy="1010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Intake labs drawn</a:t>
          </a:r>
          <a:r>
            <a:rPr lang="en-US" sz="800" kern="1200" dirty="0"/>
            <a:t>.</a:t>
          </a:r>
        </a:p>
      </dsp:txBody>
      <dsp:txXfrm>
        <a:off x="2674894" y="4003092"/>
        <a:ext cx="1624678" cy="951134"/>
      </dsp:txXfrm>
    </dsp:sp>
    <dsp:sp modelId="{08E105AA-5E8D-492E-AB2F-F1FC5A8441FE}">
      <dsp:nvSpPr>
        <dsp:cNvPr id="0" name=""/>
        <dsp:cNvSpPr/>
      </dsp:nvSpPr>
      <dsp:spPr>
        <a:xfrm rot="21537689">
          <a:off x="4443857" y="4250014"/>
          <a:ext cx="276409"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443864" y="4334284"/>
        <a:ext cx="193486" cy="250559"/>
      </dsp:txXfrm>
    </dsp:sp>
    <dsp:sp modelId="{BC910E62-B297-45AC-BE51-06A1FFDE2605}">
      <dsp:nvSpPr>
        <dsp:cNvPr id="0" name=""/>
        <dsp:cNvSpPr/>
      </dsp:nvSpPr>
      <dsp:spPr>
        <a:xfrm>
          <a:off x="4850604" y="3944056"/>
          <a:ext cx="1678454" cy="989351"/>
        </a:xfrm>
        <a:prstGeom prst="flowChartPunchedTap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Provider dispenses first dose of ARVs in office and explains the importance of adherence.</a:t>
          </a:r>
        </a:p>
      </dsp:txBody>
      <dsp:txXfrm>
        <a:off x="4850604" y="4141926"/>
        <a:ext cx="1678454" cy="593611"/>
      </dsp:txXfrm>
    </dsp:sp>
    <dsp:sp modelId="{3CE5A2D0-537D-4DBF-BEA3-26DE24E88A18}">
      <dsp:nvSpPr>
        <dsp:cNvPr id="0" name=""/>
        <dsp:cNvSpPr/>
      </dsp:nvSpPr>
      <dsp:spPr>
        <a:xfrm rot="5408269">
          <a:off x="5534789" y="4784604"/>
          <a:ext cx="307416"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5563328" y="4839695"/>
        <a:ext cx="250559" cy="215191"/>
      </dsp:txXfrm>
    </dsp:sp>
    <dsp:sp modelId="{4BCEC9EA-5878-4E29-8D30-11BB06654746}">
      <dsp:nvSpPr>
        <dsp:cNvPr id="0" name=""/>
        <dsp:cNvSpPr/>
      </dsp:nvSpPr>
      <dsp:spPr>
        <a:xfrm>
          <a:off x="4845199" y="5057108"/>
          <a:ext cx="1683860" cy="1010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Follow-up </a:t>
          </a:r>
          <a:r>
            <a:rPr lang="en-US" sz="1200" kern="1200" dirty="0" err="1"/>
            <a:t>appt</a:t>
          </a:r>
          <a:r>
            <a:rPr lang="en-US" sz="1200" kern="1200" dirty="0"/>
            <a:t> scheduled for 3-4 weeks with HIV-RNA repeated at that time.</a:t>
          </a:r>
        </a:p>
      </dsp:txBody>
      <dsp:txXfrm>
        <a:off x="4874790" y="5086699"/>
        <a:ext cx="1624678" cy="951134"/>
      </dsp:txXfrm>
    </dsp:sp>
    <dsp:sp modelId="{69F3921C-9524-4E50-A452-FD721A1D64BA}">
      <dsp:nvSpPr>
        <dsp:cNvPr id="0" name=""/>
        <dsp:cNvSpPr/>
      </dsp:nvSpPr>
      <dsp:spPr>
        <a:xfrm rot="10666147">
          <a:off x="4392203" y="5397674"/>
          <a:ext cx="320273"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488249" y="5479323"/>
        <a:ext cx="224191" cy="250559"/>
      </dsp:txXfrm>
    </dsp:sp>
    <dsp:sp modelId="{FE57AC0D-1788-4096-BAA1-D612B1BE8390}">
      <dsp:nvSpPr>
        <dsp:cNvPr id="0" name=""/>
        <dsp:cNvSpPr/>
      </dsp:nvSpPr>
      <dsp:spPr>
        <a:xfrm>
          <a:off x="2733100" y="5255660"/>
          <a:ext cx="1508267" cy="7846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Patient completes Ryan White paperwork and Medicaid app/ LAHAP app as needed. Future assessment scheduled with case manager.</a:t>
          </a:r>
          <a:endParaRPr lang="en-US" sz="1050" kern="1200" dirty="0"/>
        </a:p>
      </dsp:txBody>
      <dsp:txXfrm>
        <a:off x="2756080" y="5278640"/>
        <a:ext cx="1462307" cy="738651"/>
      </dsp:txXfrm>
    </dsp:sp>
    <dsp:sp modelId="{E64F9B07-6E83-45FB-969D-0A8095875FB3}">
      <dsp:nvSpPr>
        <dsp:cNvPr id="0" name=""/>
        <dsp:cNvSpPr/>
      </dsp:nvSpPr>
      <dsp:spPr>
        <a:xfrm rot="10817816">
          <a:off x="2323816" y="5439167"/>
          <a:ext cx="245657"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397513" y="5522877"/>
        <a:ext cx="171960" cy="250559"/>
      </dsp:txXfrm>
    </dsp:sp>
    <dsp:sp modelId="{EBADF6F3-2EBC-4056-838E-0D937D5DF394}">
      <dsp:nvSpPr>
        <dsp:cNvPr id="0" name=""/>
        <dsp:cNvSpPr/>
      </dsp:nvSpPr>
      <dsp:spPr>
        <a:xfrm>
          <a:off x="449583" y="5206453"/>
          <a:ext cx="1820016" cy="860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Linkage coordinator verifies that the patient attends the follow up provider visit. Then patient is referred to CHWs for future follow up.</a:t>
          </a:r>
        </a:p>
      </dsp:txBody>
      <dsp:txXfrm>
        <a:off x="474800" y="5231670"/>
        <a:ext cx="1769582" cy="8105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E5F13-3E4A-44CB-BE21-486E3A895AAC}">
      <dsp:nvSpPr>
        <dsp:cNvPr id="0" name=""/>
        <dsp:cNvSpPr/>
      </dsp:nvSpPr>
      <dsp:spPr>
        <a:xfrm>
          <a:off x="408598" y="1181772"/>
          <a:ext cx="1683860" cy="101031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Patient confirmed positive</a:t>
          </a:r>
        </a:p>
      </dsp:txBody>
      <dsp:txXfrm>
        <a:off x="655194" y="1329729"/>
        <a:ext cx="1190668" cy="714402"/>
      </dsp:txXfrm>
    </dsp:sp>
    <dsp:sp modelId="{CC438319-3AD0-49E8-8381-A39C4BF9BD0F}">
      <dsp:nvSpPr>
        <dsp:cNvPr id="0" name=""/>
        <dsp:cNvSpPr/>
      </dsp:nvSpPr>
      <dsp:spPr>
        <a:xfrm rot="21590914">
          <a:off x="2192975" y="1475321"/>
          <a:ext cx="242157"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92975" y="1558936"/>
        <a:ext cx="169510" cy="250559"/>
      </dsp:txXfrm>
    </dsp:sp>
    <dsp:sp modelId="{5951936E-1E30-4906-A12C-797E41035687}">
      <dsp:nvSpPr>
        <dsp:cNvPr id="0" name=""/>
        <dsp:cNvSpPr/>
      </dsp:nvSpPr>
      <dsp:spPr>
        <a:xfrm>
          <a:off x="2549357" y="1176115"/>
          <a:ext cx="1683860" cy="1010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PN contacted by cellphone. DOB, First and last name, Phone number, DX date</a:t>
          </a:r>
        </a:p>
      </dsp:txBody>
      <dsp:txXfrm>
        <a:off x="2578948" y="1205706"/>
        <a:ext cx="1624678" cy="951134"/>
      </dsp:txXfrm>
    </dsp:sp>
    <dsp:sp modelId="{7FB7D0B7-C4B5-4EC3-9ABA-EB40EDD2BA71}">
      <dsp:nvSpPr>
        <dsp:cNvPr id="0" name=""/>
        <dsp:cNvSpPr/>
      </dsp:nvSpPr>
      <dsp:spPr>
        <a:xfrm rot="54719">
          <a:off x="4386356" y="1491251"/>
          <a:ext cx="369028"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386363" y="1573889"/>
        <a:ext cx="258320" cy="250559"/>
      </dsp:txXfrm>
    </dsp:sp>
    <dsp:sp modelId="{30FD88B6-22B9-4881-9133-610F8AE106F6}">
      <dsp:nvSpPr>
        <dsp:cNvPr id="0" name=""/>
        <dsp:cNvSpPr/>
      </dsp:nvSpPr>
      <dsp:spPr>
        <a:xfrm>
          <a:off x="4929409" y="1214002"/>
          <a:ext cx="1683860" cy="1010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Appointment scheduled with provider, labs, eligibility.</a:t>
          </a:r>
        </a:p>
      </dsp:txBody>
      <dsp:txXfrm>
        <a:off x="4959000" y="1243593"/>
        <a:ext cx="1624678" cy="951134"/>
      </dsp:txXfrm>
    </dsp:sp>
    <dsp:sp modelId="{2B8D6849-90A4-4F77-ACFC-523517C03DEE}">
      <dsp:nvSpPr>
        <dsp:cNvPr id="0" name=""/>
        <dsp:cNvSpPr/>
      </dsp:nvSpPr>
      <dsp:spPr>
        <a:xfrm rot="5400000">
          <a:off x="5544092" y="2166399"/>
          <a:ext cx="359224"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5598425" y="2195586"/>
        <a:ext cx="250559" cy="251457"/>
      </dsp:txXfrm>
    </dsp:sp>
    <dsp:sp modelId="{5205F885-D95B-4342-A687-B7CDFC649951}">
      <dsp:nvSpPr>
        <dsp:cNvPr id="0" name=""/>
        <dsp:cNvSpPr/>
      </dsp:nvSpPr>
      <dsp:spPr>
        <a:xfrm>
          <a:off x="4833462" y="2535411"/>
          <a:ext cx="1683860" cy="1010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DIS called to verify that the patient is truly treatment naive/newly dx.</a:t>
          </a:r>
        </a:p>
      </dsp:txBody>
      <dsp:txXfrm>
        <a:off x="4863053" y="2565002"/>
        <a:ext cx="1624678" cy="951134"/>
      </dsp:txXfrm>
    </dsp:sp>
    <dsp:sp modelId="{8EB1F546-16D6-4ECE-AC51-4C40E90D6E4B}">
      <dsp:nvSpPr>
        <dsp:cNvPr id="0" name=""/>
        <dsp:cNvSpPr/>
      </dsp:nvSpPr>
      <dsp:spPr>
        <a:xfrm rot="10859070">
          <a:off x="4399155" y="2812476"/>
          <a:ext cx="306939"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491230" y="2896786"/>
        <a:ext cx="214857" cy="250559"/>
      </dsp:txXfrm>
    </dsp:sp>
    <dsp:sp modelId="{E9B7C216-387C-4CD5-A039-B6B2CECE9C7B}">
      <dsp:nvSpPr>
        <dsp:cNvPr id="0" name=""/>
        <dsp:cNvSpPr/>
      </dsp:nvSpPr>
      <dsp:spPr>
        <a:xfrm>
          <a:off x="2570557" y="2496524"/>
          <a:ext cx="1683860" cy="1010316"/>
        </a:xfrm>
        <a:prstGeom prst="flowChartPrepa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Uber transportation for patient arranged if needed.</a:t>
          </a:r>
        </a:p>
      </dsp:txBody>
      <dsp:txXfrm>
        <a:off x="2907329" y="2496524"/>
        <a:ext cx="1010316" cy="1010316"/>
      </dsp:txXfrm>
    </dsp:sp>
    <dsp:sp modelId="{17D61972-D058-40C5-A1AC-6C2D8D806BC3}">
      <dsp:nvSpPr>
        <dsp:cNvPr id="0" name=""/>
        <dsp:cNvSpPr/>
      </dsp:nvSpPr>
      <dsp:spPr>
        <a:xfrm rot="10894401">
          <a:off x="2241528" y="2764970"/>
          <a:ext cx="190367"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298627" y="2849273"/>
        <a:ext cx="133257" cy="250559"/>
      </dsp:txXfrm>
    </dsp:sp>
    <dsp:sp modelId="{60852852-5748-49C8-8245-38FF637408F6}">
      <dsp:nvSpPr>
        <dsp:cNvPr id="0" name=""/>
        <dsp:cNvSpPr/>
      </dsp:nvSpPr>
      <dsp:spPr>
        <a:xfrm>
          <a:off x="527647" y="2440411"/>
          <a:ext cx="1683860" cy="1010316"/>
        </a:xfrm>
        <a:prstGeom prst="flowChartMultidocumen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Patient completes registration form, </a:t>
          </a:r>
          <a:r>
            <a:rPr lang="en-US" sz="1200" kern="1200" dirty="0" err="1"/>
            <a:t>fqhc</a:t>
          </a:r>
          <a:r>
            <a:rPr lang="en-US" sz="1200" kern="1200" dirty="0"/>
            <a:t> form, signs consents. </a:t>
          </a:r>
        </a:p>
      </dsp:txBody>
      <dsp:txXfrm>
        <a:off x="527647" y="2612305"/>
        <a:ext cx="1449601" cy="800161"/>
      </dsp:txXfrm>
    </dsp:sp>
    <dsp:sp modelId="{57B93EF5-D25C-478A-81CC-C158C15A64A7}">
      <dsp:nvSpPr>
        <dsp:cNvPr id="0" name=""/>
        <dsp:cNvSpPr/>
      </dsp:nvSpPr>
      <dsp:spPr>
        <a:xfrm rot="5304262">
          <a:off x="1120696" y="3507672"/>
          <a:ext cx="387914"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1187753" y="3522537"/>
        <a:ext cx="250559" cy="271540"/>
      </dsp:txXfrm>
    </dsp:sp>
    <dsp:sp modelId="{2175BFEF-273F-427A-97E3-3509A1B8382F}">
      <dsp:nvSpPr>
        <dsp:cNvPr id="0" name=""/>
        <dsp:cNvSpPr/>
      </dsp:nvSpPr>
      <dsp:spPr>
        <a:xfrm>
          <a:off x="451469" y="3973501"/>
          <a:ext cx="1683860" cy="1010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If patient has active Medicaid, send </a:t>
          </a:r>
          <a:r>
            <a:rPr lang="en-US" sz="1200" kern="1200" dirty="0" err="1"/>
            <a:t>rx</a:t>
          </a:r>
          <a:r>
            <a:rPr lang="en-US" sz="1200" kern="1200" dirty="0"/>
            <a:t> to </a:t>
          </a:r>
          <a:r>
            <a:rPr lang="en-US" sz="1200" kern="1200" dirty="0" err="1"/>
            <a:t>Avita</a:t>
          </a:r>
          <a:r>
            <a:rPr lang="en-US" sz="1200" kern="1200" dirty="0"/>
            <a:t> and pick it up same day</a:t>
          </a:r>
          <a:r>
            <a:rPr lang="en-US" sz="800" kern="1200" dirty="0"/>
            <a:t>.</a:t>
          </a:r>
        </a:p>
      </dsp:txBody>
      <dsp:txXfrm>
        <a:off x="481060" y="4003092"/>
        <a:ext cx="1624678" cy="951134"/>
      </dsp:txXfrm>
    </dsp:sp>
    <dsp:sp modelId="{21F30C0B-71A6-4F6E-8127-8FCEB031FD7D}">
      <dsp:nvSpPr>
        <dsp:cNvPr id="0" name=""/>
        <dsp:cNvSpPr/>
      </dsp:nvSpPr>
      <dsp:spPr>
        <a:xfrm>
          <a:off x="2274433" y="4342735"/>
          <a:ext cx="270286"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274433" y="4426254"/>
        <a:ext cx="189200" cy="250559"/>
      </dsp:txXfrm>
    </dsp:sp>
    <dsp:sp modelId="{2F4162F5-6959-4997-BD34-E517FE90F415}">
      <dsp:nvSpPr>
        <dsp:cNvPr id="0" name=""/>
        <dsp:cNvSpPr/>
      </dsp:nvSpPr>
      <dsp:spPr>
        <a:xfrm>
          <a:off x="2645303" y="3973501"/>
          <a:ext cx="1683860" cy="1010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Intake labs drawn</a:t>
          </a:r>
          <a:r>
            <a:rPr lang="en-US" sz="800" kern="1200" dirty="0"/>
            <a:t>.</a:t>
          </a:r>
        </a:p>
      </dsp:txBody>
      <dsp:txXfrm>
        <a:off x="2674894" y="4003092"/>
        <a:ext cx="1624678" cy="951134"/>
      </dsp:txXfrm>
    </dsp:sp>
    <dsp:sp modelId="{08E105AA-5E8D-492E-AB2F-F1FC5A8441FE}">
      <dsp:nvSpPr>
        <dsp:cNvPr id="0" name=""/>
        <dsp:cNvSpPr/>
      </dsp:nvSpPr>
      <dsp:spPr>
        <a:xfrm rot="21537689">
          <a:off x="4443857" y="4250014"/>
          <a:ext cx="276409"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443864" y="4334284"/>
        <a:ext cx="193486" cy="250559"/>
      </dsp:txXfrm>
    </dsp:sp>
    <dsp:sp modelId="{BC910E62-B297-45AC-BE51-06A1FFDE2605}">
      <dsp:nvSpPr>
        <dsp:cNvPr id="0" name=""/>
        <dsp:cNvSpPr/>
      </dsp:nvSpPr>
      <dsp:spPr>
        <a:xfrm>
          <a:off x="4850604" y="3944056"/>
          <a:ext cx="1678454" cy="989351"/>
        </a:xfrm>
        <a:prstGeom prst="flowChartPunchedTap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Provider dispenses first dose of ARVs in office and explains the importance of adherence.</a:t>
          </a:r>
        </a:p>
      </dsp:txBody>
      <dsp:txXfrm>
        <a:off x="4850604" y="4141926"/>
        <a:ext cx="1678454" cy="593611"/>
      </dsp:txXfrm>
    </dsp:sp>
    <dsp:sp modelId="{3CE5A2D0-537D-4DBF-BEA3-26DE24E88A18}">
      <dsp:nvSpPr>
        <dsp:cNvPr id="0" name=""/>
        <dsp:cNvSpPr/>
      </dsp:nvSpPr>
      <dsp:spPr>
        <a:xfrm rot="5408269">
          <a:off x="5534789" y="4784604"/>
          <a:ext cx="307416"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5563328" y="4839695"/>
        <a:ext cx="250559" cy="215191"/>
      </dsp:txXfrm>
    </dsp:sp>
    <dsp:sp modelId="{4BCEC9EA-5878-4E29-8D30-11BB06654746}">
      <dsp:nvSpPr>
        <dsp:cNvPr id="0" name=""/>
        <dsp:cNvSpPr/>
      </dsp:nvSpPr>
      <dsp:spPr>
        <a:xfrm>
          <a:off x="4845199" y="5057108"/>
          <a:ext cx="1683860" cy="1010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Follow-up </a:t>
          </a:r>
          <a:r>
            <a:rPr lang="en-US" sz="1200" kern="1200" dirty="0" err="1"/>
            <a:t>appt</a:t>
          </a:r>
          <a:r>
            <a:rPr lang="en-US" sz="1200" kern="1200" dirty="0"/>
            <a:t> scheduled for 3-4 weeks with HIV-RNA repeated at that time.</a:t>
          </a:r>
        </a:p>
      </dsp:txBody>
      <dsp:txXfrm>
        <a:off x="4874790" y="5086699"/>
        <a:ext cx="1624678" cy="951134"/>
      </dsp:txXfrm>
    </dsp:sp>
    <dsp:sp modelId="{69F3921C-9524-4E50-A452-FD721A1D64BA}">
      <dsp:nvSpPr>
        <dsp:cNvPr id="0" name=""/>
        <dsp:cNvSpPr/>
      </dsp:nvSpPr>
      <dsp:spPr>
        <a:xfrm rot="10666147">
          <a:off x="4392203" y="5397674"/>
          <a:ext cx="320273"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488249" y="5479323"/>
        <a:ext cx="224191" cy="250559"/>
      </dsp:txXfrm>
    </dsp:sp>
    <dsp:sp modelId="{FE57AC0D-1788-4096-BAA1-D612B1BE8390}">
      <dsp:nvSpPr>
        <dsp:cNvPr id="0" name=""/>
        <dsp:cNvSpPr/>
      </dsp:nvSpPr>
      <dsp:spPr>
        <a:xfrm>
          <a:off x="2733100" y="5255660"/>
          <a:ext cx="1508267" cy="7846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Patient completes Ryan White paperwork and Medicaid app/ LAHAP app as needed. Future assessment scheduled with case manager.</a:t>
          </a:r>
          <a:endParaRPr lang="en-US" sz="1050" kern="1200" dirty="0"/>
        </a:p>
      </dsp:txBody>
      <dsp:txXfrm>
        <a:off x="2756080" y="5278640"/>
        <a:ext cx="1462307" cy="738651"/>
      </dsp:txXfrm>
    </dsp:sp>
    <dsp:sp modelId="{E64F9B07-6E83-45FB-969D-0A8095875FB3}">
      <dsp:nvSpPr>
        <dsp:cNvPr id="0" name=""/>
        <dsp:cNvSpPr/>
      </dsp:nvSpPr>
      <dsp:spPr>
        <a:xfrm rot="10817816">
          <a:off x="2323816" y="5439167"/>
          <a:ext cx="245657" cy="41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397513" y="5522877"/>
        <a:ext cx="171960" cy="250559"/>
      </dsp:txXfrm>
    </dsp:sp>
    <dsp:sp modelId="{EBADF6F3-2EBC-4056-838E-0D937D5DF394}">
      <dsp:nvSpPr>
        <dsp:cNvPr id="0" name=""/>
        <dsp:cNvSpPr/>
      </dsp:nvSpPr>
      <dsp:spPr>
        <a:xfrm>
          <a:off x="449583" y="5206453"/>
          <a:ext cx="1820016" cy="860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Linkage coordinator verifies that the patient attends the follow up provider visit. Then patient is referred to CHWs for future follow up.</a:t>
          </a:r>
        </a:p>
      </dsp:txBody>
      <dsp:txXfrm>
        <a:off x="474800" y="5231670"/>
        <a:ext cx="1769582" cy="8105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0EA40-5881-4E0D-97D7-2EC7C249FEF0}">
      <dsp:nvSpPr>
        <dsp:cNvPr id="0" name=""/>
        <dsp:cNvSpPr/>
      </dsp:nvSpPr>
      <dsp:spPr>
        <a:xfrm>
          <a:off x="1283" y="0"/>
          <a:ext cx="3337470"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t>To-Do</a:t>
          </a:r>
        </a:p>
      </dsp:txBody>
      <dsp:txXfrm>
        <a:off x="1283" y="0"/>
        <a:ext cx="3337470" cy="1305401"/>
      </dsp:txXfrm>
    </dsp:sp>
    <dsp:sp modelId="{77C94A2C-4B44-4C01-8ABE-42C972946A67}">
      <dsp:nvSpPr>
        <dsp:cNvPr id="0" name=""/>
        <dsp:cNvSpPr/>
      </dsp:nvSpPr>
      <dsp:spPr>
        <a:xfrm>
          <a:off x="335030" y="1305401"/>
          <a:ext cx="2669976" cy="282836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Task: Present 3rd Qtr. performance measures for RS process</a:t>
          </a:r>
        </a:p>
        <a:p>
          <a:pPr marL="0" lvl="0" indent="0" algn="ctr" defTabSz="889000">
            <a:lnSpc>
              <a:spcPct val="90000"/>
            </a:lnSpc>
            <a:spcBef>
              <a:spcPct val="0"/>
            </a:spcBef>
            <a:spcAft>
              <a:spcPct val="35000"/>
            </a:spcAft>
            <a:buNone/>
          </a:pPr>
          <a:r>
            <a:rPr lang="en-US" sz="2000" kern="1200" dirty="0"/>
            <a:t>Priority: Medium</a:t>
          </a:r>
        </a:p>
        <a:p>
          <a:pPr marL="0" lvl="0" indent="0" algn="ctr" defTabSz="889000">
            <a:lnSpc>
              <a:spcPct val="90000"/>
            </a:lnSpc>
            <a:spcBef>
              <a:spcPct val="0"/>
            </a:spcBef>
            <a:spcAft>
              <a:spcPct val="35000"/>
            </a:spcAft>
            <a:buNone/>
          </a:pPr>
          <a:r>
            <a:rPr lang="en-US" sz="2000" kern="1200" dirty="0"/>
            <a:t>Due Date: 6/1/20</a:t>
          </a:r>
        </a:p>
        <a:p>
          <a:pPr marL="0" lvl="0" indent="0" algn="ctr" defTabSz="889000">
            <a:lnSpc>
              <a:spcPct val="90000"/>
            </a:lnSpc>
            <a:spcBef>
              <a:spcPct val="0"/>
            </a:spcBef>
            <a:spcAft>
              <a:spcPct val="35000"/>
            </a:spcAft>
            <a:buNone/>
          </a:pPr>
          <a:r>
            <a:rPr lang="en-US" sz="2000" kern="1200" dirty="0"/>
            <a:t>Person Responsible: Quality Manager,                  Data Coordinator</a:t>
          </a:r>
        </a:p>
      </dsp:txBody>
      <dsp:txXfrm>
        <a:off x="413231" y="1383602"/>
        <a:ext cx="2513574" cy="2671967"/>
      </dsp:txXfrm>
    </dsp:sp>
    <dsp:sp modelId="{F98EF7FC-C6D3-41C2-8258-5503E7F139EB}">
      <dsp:nvSpPr>
        <dsp:cNvPr id="0" name=""/>
        <dsp:cNvSpPr/>
      </dsp:nvSpPr>
      <dsp:spPr>
        <a:xfrm>
          <a:off x="3589064" y="0"/>
          <a:ext cx="3337470"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t>In-Process</a:t>
          </a:r>
        </a:p>
      </dsp:txBody>
      <dsp:txXfrm>
        <a:off x="3589064" y="0"/>
        <a:ext cx="3337470" cy="1305401"/>
      </dsp:txXfrm>
    </dsp:sp>
    <dsp:sp modelId="{7306A966-42DB-44E8-81B6-A0FF63060171}">
      <dsp:nvSpPr>
        <dsp:cNvPr id="0" name=""/>
        <dsp:cNvSpPr/>
      </dsp:nvSpPr>
      <dsp:spPr>
        <a:xfrm>
          <a:off x="3922811" y="1305401"/>
          <a:ext cx="2669976" cy="282836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Task:  Train front desk staff on rapid appt scheduling procedures, insurance (RW) </a:t>
          </a:r>
          <a:br>
            <a:rPr lang="en-US" sz="2000" kern="1200" dirty="0"/>
          </a:br>
          <a:r>
            <a:rPr lang="en-US" sz="2000" kern="1200" dirty="0"/>
            <a:t>Priority: High</a:t>
          </a:r>
          <a:br>
            <a:rPr lang="en-US" sz="2000" kern="1200" dirty="0"/>
          </a:br>
          <a:r>
            <a:rPr lang="en-US" sz="2000" kern="1200" dirty="0"/>
            <a:t>Due Date: 11/15/2019</a:t>
          </a:r>
          <a:br>
            <a:rPr lang="en-US" sz="2000" kern="1200" dirty="0"/>
          </a:br>
          <a:r>
            <a:rPr lang="en-US" sz="2000" kern="1200" dirty="0"/>
            <a:t>Person Responsible: Clinic Manager</a:t>
          </a:r>
        </a:p>
      </dsp:txBody>
      <dsp:txXfrm>
        <a:off x="4001012" y="1383602"/>
        <a:ext cx="2513574" cy="2671967"/>
      </dsp:txXfrm>
    </dsp:sp>
    <dsp:sp modelId="{EE9E1A3D-F67F-4F9F-87A8-B5F21A3D6EBC}">
      <dsp:nvSpPr>
        <dsp:cNvPr id="0" name=""/>
        <dsp:cNvSpPr/>
      </dsp:nvSpPr>
      <dsp:spPr>
        <a:xfrm>
          <a:off x="7176845" y="0"/>
          <a:ext cx="3337470"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t>Done!</a:t>
          </a:r>
        </a:p>
      </dsp:txBody>
      <dsp:txXfrm>
        <a:off x="7176845" y="0"/>
        <a:ext cx="3337470" cy="1305401"/>
      </dsp:txXfrm>
    </dsp:sp>
    <dsp:sp modelId="{D3EB7C35-41C6-41E5-AB0D-F01A4A753A14}">
      <dsp:nvSpPr>
        <dsp:cNvPr id="0" name=""/>
        <dsp:cNvSpPr/>
      </dsp:nvSpPr>
      <dsp:spPr>
        <a:xfrm>
          <a:off x="7510592" y="1305401"/>
          <a:ext cx="2669976" cy="282836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Task: Train testing sites on rapid linkage process</a:t>
          </a:r>
        </a:p>
        <a:p>
          <a:pPr marL="0" lvl="0" indent="0" algn="ctr" defTabSz="889000">
            <a:lnSpc>
              <a:spcPct val="90000"/>
            </a:lnSpc>
            <a:spcBef>
              <a:spcPct val="0"/>
            </a:spcBef>
            <a:spcAft>
              <a:spcPct val="35000"/>
            </a:spcAft>
            <a:buNone/>
          </a:pPr>
          <a:r>
            <a:rPr lang="en-US" sz="2000" kern="1200" dirty="0"/>
            <a:t>Priority: High</a:t>
          </a:r>
        </a:p>
        <a:p>
          <a:pPr marL="0" lvl="0" indent="0" algn="ctr" defTabSz="889000">
            <a:lnSpc>
              <a:spcPct val="90000"/>
            </a:lnSpc>
            <a:spcBef>
              <a:spcPct val="0"/>
            </a:spcBef>
            <a:spcAft>
              <a:spcPct val="35000"/>
            </a:spcAft>
            <a:buNone/>
          </a:pPr>
          <a:r>
            <a:rPr lang="en-US" sz="2000" kern="1200" dirty="0"/>
            <a:t>Due Date: 10/15/2019</a:t>
          </a:r>
        </a:p>
        <a:p>
          <a:pPr marL="0" lvl="0" indent="0" algn="ctr" defTabSz="889000">
            <a:lnSpc>
              <a:spcPct val="90000"/>
            </a:lnSpc>
            <a:spcBef>
              <a:spcPct val="0"/>
            </a:spcBef>
            <a:spcAft>
              <a:spcPct val="35000"/>
            </a:spcAft>
            <a:buNone/>
          </a:pPr>
          <a:r>
            <a:rPr lang="en-US" sz="2000" kern="1200" dirty="0"/>
            <a:t>Person Responsible: Linkage Coordinator</a:t>
          </a:r>
        </a:p>
      </dsp:txBody>
      <dsp:txXfrm>
        <a:off x="7588793" y="1383602"/>
        <a:ext cx="2513574" cy="2671967"/>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AF920-7693-45AB-8AEC-C0794E8133A3}" type="datetimeFigureOut">
              <a:rPr lang="en-US" smtClean="0"/>
              <a:t>9/18/2020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77E61-5AEE-419A-86B9-0A4642243D64}" type="slidenum">
              <a:rPr lang="en-US" smtClean="0"/>
              <a:t>‹#›</a:t>
            </a:fld>
            <a:endParaRPr lang="en-US"/>
          </a:p>
        </p:txBody>
      </p:sp>
    </p:spTree>
    <p:extLst>
      <p:ext uri="{BB962C8B-B14F-4D97-AF65-F5344CB8AC3E}">
        <p14:creationId xmlns:p14="http://schemas.microsoft.com/office/powerpoint/2010/main" val="14466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pp.creately.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59010" y="9271159"/>
            <a:ext cx="3179930" cy="488394"/>
          </a:xfrm>
          <a:prstGeom prst="rect">
            <a:avLst/>
          </a:prstGeom>
          <a:ln/>
        </p:spPr>
        <p:txBody>
          <a:bodyPr lIns="95889" tIns="47944" rIns="95889" bIns="47944"/>
          <a:lstStyle/>
          <a:p>
            <a:fld id="{E23A2E84-2451-456E-ADA5-D46AF4EAEE9E}" type="slidenum">
              <a:rPr lang="en-US" altLang="en-US"/>
              <a:pPr/>
              <a:t>3</a:t>
            </a:fld>
            <a:endParaRPr lang="en-US" altLang="en-US"/>
          </a:p>
        </p:txBody>
      </p:sp>
      <p:sp>
        <p:nvSpPr>
          <p:cNvPr id="500738" name="Rectangle 2"/>
          <p:cNvSpPr>
            <a:spLocks noGrp="1" noRot="1" noChangeAspect="1" noChangeArrowheads="1" noTextEdit="1"/>
          </p:cNvSpPr>
          <p:nvPr>
            <p:ph type="sldImg"/>
          </p:nvPr>
        </p:nvSpPr>
        <p:spPr>
          <a:xfrm>
            <a:off x="419100" y="731838"/>
            <a:ext cx="6502400" cy="3659187"/>
          </a:xfrm>
          <a:prstGeom prst="rect">
            <a:avLst/>
          </a:prstGeom>
          <a:ln/>
        </p:spPr>
      </p:sp>
      <p:sp>
        <p:nvSpPr>
          <p:cNvPr id="500739" name="Rectangle 3"/>
          <p:cNvSpPr>
            <a:spLocks noGrp="1" noChangeArrowheads="1"/>
          </p:cNvSpPr>
          <p:nvPr>
            <p:ph type="body" idx="1"/>
          </p:nvPr>
        </p:nvSpPr>
        <p:spPr>
          <a:xfrm>
            <a:off x="734726" y="4637248"/>
            <a:ext cx="5871151" cy="4392217"/>
          </a:xfrm>
          <a:prstGeom prst="rect">
            <a:avLst/>
          </a:prstGeom>
        </p:spPr>
        <p:txBody>
          <a:bodyPr lIns="95889" tIns="47944" rIns="95889" bIns="47944"/>
          <a:lstStyle/>
          <a:p>
            <a:endParaRPr lang="en-US" altLang="en-US" dirty="0"/>
          </a:p>
        </p:txBody>
      </p:sp>
    </p:spTree>
    <p:extLst>
      <p:ext uri="{BB962C8B-B14F-4D97-AF65-F5344CB8AC3E}">
        <p14:creationId xmlns:p14="http://schemas.microsoft.com/office/powerpoint/2010/main" val="369548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thought we could pause here and have a general discussion</a:t>
            </a:r>
            <a:r>
              <a:rPr lang="en-US" baseline="0" dirty="0"/>
              <a:t> of ideas about what could be changed using the questions from slide 29. </a:t>
            </a:r>
            <a:endParaRPr lang="en-US" dirty="0"/>
          </a:p>
        </p:txBody>
      </p:sp>
      <p:sp>
        <p:nvSpPr>
          <p:cNvPr id="4" name="Slide Number Placeholder 3"/>
          <p:cNvSpPr>
            <a:spLocks noGrp="1"/>
          </p:cNvSpPr>
          <p:nvPr>
            <p:ph type="sldNum" sz="quarter" idx="10"/>
          </p:nvPr>
        </p:nvSpPr>
        <p:spPr/>
        <p:txBody>
          <a:bodyPr/>
          <a:lstStyle/>
          <a:p>
            <a:fld id="{F286C6C1-3A80-4C25-B9D3-59506572F422}" type="slidenum">
              <a:rPr lang="en-US" smtClean="0"/>
              <a:t>31</a:t>
            </a:fld>
            <a:endParaRPr lang="en-US"/>
          </a:p>
        </p:txBody>
      </p:sp>
    </p:spTree>
    <p:extLst>
      <p:ext uri="{BB962C8B-B14F-4D97-AF65-F5344CB8AC3E}">
        <p14:creationId xmlns:p14="http://schemas.microsoft.com/office/powerpoint/2010/main" val="325822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77E61-5AEE-419A-86B9-0A4642243D64}" type="slidenum">
              <a:rPr lang="en-US" smtClean="0"/>
              <a:t>43</a:t>
            </a:fld>
            <a:endParaRPr lang="en-US"/>
          </a:p>
        </p:txBody>
      </p:sp>
    </p:spTree>
    <p:extLst>
      <p:ext uri="{BB962C8B-B14F-4D97-AF65-F5344CB8AC3E}">
        <p14:creationId xmlns:p14="http://schemas.microsoft.com/office/powerpoint/2010/main" val="426399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endParaRPr lang="en-US" dirty="0"/>
          </a:p>
        </p:txBody>
      </p:sp>
    </p:spTree>
    <p:extLst>
      <p:ext uri="{BB962C8B-B14F-4D97-AF65-F5344CB8AC3E}">
        <p14:creationId xmlns:p14="http://schemas.microsoft.com/office/powerpoint/2010/main" val="17991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5800" y="4481513"/>
            <a:ext cx="5486400" cy="3668712"/>
          </a:xfrm>
          <a:prstGeom prst="rect">
            <a:avLst/>
          </a:prstGeom>
        </p:spPr>
        <p:txBody>
          <a:bodyPr/>
          <a:lstStyle/>
          <a:p>
            <a:endParaRPr lang="en-US" dirty="0"/>
          </a:p>
        </p:txBody>
      </p:sp>
    </p:spTree>
    <p:extLst>
      <p:ext uri="{BB962C8B-B14F-4D97-AF65-F5344CB8AC3E}">
        <p14:creationId xmlns:p14="http://schemas.microsoft.com/office/powerpoint/2010/main" val="268488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77E61-5AEE-419A-86B9-0A4642243D64}" type="slidenum">
              <a:rPr lang="en-US" smtClean="0"/>
              <a:t>5</a:t>
            </a:fld>
            <a:endParaRPr lang="en-US"/>
          </a:p>
        </p:txBody>
      </p:sp>
    </p:spTree>
    <p:extLst>
      <p:ext uri="{BB962C8B-B14F-4D97-AF65-F5344CB8AC3E}">
        <p14:creationId xmlns:p14="http://schemas.microsoft.com/office/powerpoint/2010/main" val="3319920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77E61-5AEE-419A-86B9-0A4642243D64}" type="slidenum">
              <a:rPr lang="en-US" smtClean="0"/>
              <a:t>6</a:t>
            </a:fld>
            <a:endParaRPr lang="en-US"/>
          </a:p>
        </p:txBody>
      </p:sp>
    </p:spTree>
    <p:extLst>
      <p:ext uri="{BB962C8B-B14F-4D97-AF65-F5344CB8AC3E}">
        <p14:creationId xmlns:p14="http://schemas.microsoft.com/office/powerpoint/2010/main" val="353999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77E61-5AEE-419A-86B9-0A4642243D64}" type="slidenum">
              <a:rPr lang="en-US" smtClean="0"/>
              <a:t>15</a:t>
            </a:fld>
            <a:endParaRPr lang="en-US"/>
          </a:p>
        </p:txBody>
      </p:sp>
    </p:spTree>
    <p:extLst>
      <p:ext uri="{BB962C8B-B14F-4D97-AF65-F5344CB8AC3E}">
        <p14:creationId xmlns:p14="http://schemas.microsoft.com/office/powerpoint/2010/main" val="317354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77E61-5AEE-419A-86B9-0A4642243D64}" type="slidenum">
              <a:rPr lang="en-US" smtClean="0"/>
              <a:t>16</a:t>
            </a:fld>
            <a:endParaRPr lang="en-US"/>
          </a:p>
        </p:txBody>
      </p:sp>
    </p:spTree>
    <p:extLst>
      <p:ext uri="{BB962C8B-B14F-4D97-AF65-F5344CB8AC3E}">
        <p14:creationId xmlns:p14="http://schemas.microsoft.com/office/powerpoint/2010/main" val="3594738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defining</a:t>
            </a:r>
            <a:r>
              <a:rPr lang="en-US" baseline="0" dirty="0"/>
              <a:t> the types of measurement plug the upcoming TA call in September about measurement and specifically will cover how track and measures your QI project using intermediate measures</a:t>
            </a:r>
            <a:endParaRPr lang="en-US" dirty="0"/>
          </a:p>
        </p:txBody>
      </p:sp>
      <p:sp>
        <p:nvSpPr>
          <p:cNvPr id="4" name="Slide Number Placeholder 3"/>
          <p:cNvSpPr>
            <a:spLocks noGrp="1"/>
          </p:cNvSpPr>
          <p:nvPr>
            <p:ph type="sldNum" sz="quarter" idx="10"/>
          </p:nvPr>
        </p:nvSpPr>
        <p:spPr/>
        <p:txBody>
          <a:bodyPr/>
          <a:lstStyle/>
          <a:p>
            <a:fld id="{95E77E61-5AEE-419A-86B9-0A4642243D64}" type="slidenum">
              <a:rPr lang="en-US" smtClean="0"/>
              <a:t>19</a:t>
            </a:fld>
            <a:endParaRPr lang="en-US"/>
          </a:p>
        </p:txBody>
      </p:sp>
    </p:spTree>
    <p:extLst>
      <p:ext uri="{BB962C8B-B14F-4D97-AF65-F5344CB8AC3E}">
        <p14:creationId xmlns:p14="http://schemas.microsoft.com/office/powerpoint/2010/main" val="238298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77E61-5AEE-419A-86B9-0A4642243D64}" type="slidenum">
              <a:rPr lang="en-US" smtClean="0"/>
              <a:t>20</a:t>
            </a:fld>
            <a:endParaRPr lang="en-US"/>
          </a:p>
        </p:txBody>
      </p:sp>
    </p:spTree>
    <p:extLst>
      <p:ext uri="{BB962C8B-B14F-4D97-AF65-F5344CB8AC3E}">
        <p14:creationId xmlns:p14="http://schemas.microsoft.com/office/powerpoint/2010/main" val="3124057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https://app.creately.com/</a:t>
            </a:r>
            <a:endParaRPr lang="en-US" dirty="0"/>
          </a:p>
        </p:txBody>
      </p:sp>
      <p:sp>
        <p:nvSpPr>
          <p:cNvPr id="4" name="Slide Number Placeholder 3"/>
          <p:cNvSpPr>
            <a:spLocks noGrp="1"/>
          </p:cNvSpPr>
          <p:nvPr>
            <p:ph type="sldNum" sz="quarter" idx="10"/>
          </p:nvPr>
        </p:nvSpPr>
        <p:spPr/>
        <p:txBody>
          <a:bodyPr/>
          <a:lstStyle/>
          <a:p>
            <a:fld id="{935C479A-8205-479A-86EE-2C81A6418D8A}" type="slidenum">
              <a:rPr lang="en-US" smtClean="0"/>
              <a:t>28</a:t>
            </a:fld>
            <a:endParaRPr lang="en-US"/>
          </a:p>
        </p:txBody>
      </p:sp>
    </p:spTree>
    <p:extLst>
      <p:ext uri="{BB962C8B-B14F-4D97-AF65-F5344CB8AC3E}">
        <p14:creationId xmlns:p14="http://schemas.microsoft.com/office/powerpoint/2010/main" val="736813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6C6C1-3A80-4C25-B9D3-59506572F422}" type="slidenum">
              <a:rPr lang="en-US" smtClean="0"/>
              <a:t>29</a:t>
            </a:fld>
            <a:endParaRPr lang="en-US"/>
          </a:p>
        </p:txBody>
      </p:sp>
    </p:spTree>
    <p:extLst>
      <p:ext uri="{BB962C8B-B14F-4D97-AF65-F5344CB8AC3E}">
        <p14:creationId xmlns:p14="http://schemas.microsoft.com/office/powerpoint/2010/main" val="265564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F278-A6B6-4E7F-B447-84FAC1822BEF}"/>
              </a:ext>
            </a:extLst>
          </p:cNvPr>
          <p:cNvSpPr>
            <a:spLocks noGrp="1"/>
          </p:cNvSpPr>
          <p:nvPr>
            <p:ph type="ctrTitle"/>
          </p:nvPr>
        </p:nvSpPr>
        <p:spPr>
          <a:xfrm>
            <a:off x="1524000" y="1443831"/>
            <a:ext cx="9144000" cy="2387600"/>
          </a:xfrm>
        </p:spPr>
        <p:txBody>
          <a:bodyPr anchor="b"/>
          <a:lstStyle>
            <a:lvl1pPr algn="ctr">
              <a:defRPr sz="6000">
                <a:solidFill>
                  <a:srgbClr val="262F68"/>
                </a:solidFill>
              </a:defRPr>
            </a:lvl1pPr>
          </a:lstStyle>
          <a:p>
            <a:r>
              <a:rPr lang="en-US" dirty="0"/>
              <a:t>Click to edit Master title style</a:t>
            </a:r>
          </a:p>
        </p:txBody>
      </p:sp>
      <p:sp>
        <p:nvSpPr>
          <p:cNvPr id="3" name="Subtitle 2">
            <a:extLst>
              <a:ext uri="{FF2B5EF4-FFF2-40B4-BE49-F238E27FC236}">
                <a16:creationId xmlns:a16="http://schemas.microsoft.com/office/drawing/2014/main" id="{293038F0-40CE-4BEF-8CB4-4D871A28EF27}"/>
              </a:ext>
            </a:extLst>
          </p:cNvPr>
          <p:cNvSpPr>
            <a:spLocks noGrp="1"/>
          </p:cNvSpPr>
          <p:nvPr>
            <p:ph type="subTitle" idx="1"/>
          </p:nvPr>
        </p:nvSpPr>
        <p:spPr>
          <a:xfrm>
            <a:off x="1524000" y="41529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B16562EB-3509-446B-A4CE-D47A1C03A7DF}"/>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81546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44E66C-8780-1347-BDEF-8249348FACB5}"/>
              </a:ext>
            </a:extLst>
          </p:cNvPr>
          <p:cNvSpPr>
            <a:spLocks noGrp="1"/>
          </p:cNvSpPr>
          <p:nvPr>
            <p:ph type="dt" sz="half" idx="10"/>
          </p:nvPr>
        </p:nvSpPr>
        <p:spPr/>
        <p:txBody>
          <a:bodyPr/>
          <a:lstStyle/>
          <a:p>
            <a:fld id="{25D8FE68-B8F5-DA41-AED5-083806901CCD}" type="datetimeFigureOut">
              <a:rPr lang="en-US" smtClean="0"/>
              <a:t>9/18/2020</a:t>
            </a:fld>
            <a:endParaRPr lang="en-US"/>
          </a:p>
        </p:txBody>
      </p:sp>
      <p:sp>
        <p:nvSpPr>
          <p:cNvPr id="3" name="Footer Placeholder 2">
            <a:extLst>
              <a:ext uri="{FF2B5EF4-FFF2-40B4-BE49-F238E27FC236}">
                <a16:creationId xmlns:a16="http://schemas.microsoft.com/office/drawing/2014/main" id="{31BAE8B7-07B4-B644-BBEA-1B623CAF29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AEF91-9A45-E84D-BAEB-A09B58C771F6}"/>
              </a:ext>
            </a:extLst>
          </p:cNvPr>
          <p:cNvSpPr>
            <a:spLocks noGrp="1"/>
          </p:cNvSpPr>
          <p:nvPr>
            <p:ph type="sldNum" sz="quarter" idx="12"/>
          </p:nvPr>
        </p:nvSpPr>
        <p:spPr/>
        <p:txBody>
          <a:bodyPr/>
          <a:lstStyle/>
          <a:p>
            <a:fld id="{037C7BB5-0F33-7841-8CDE-4D200FCB62AE}" type="slidenum">
              <a:rPr lang="en-US" smtClean="0"/>
              <a:t>‹#›</a:t>
            </a:fld>
            <a:endParaRPr lang="en-US"/>
          </a:p>
        </p:txBody>
      </p:sp>
    </p:spTree>
    <p:extLst>
      <p:ext uri="{BB962C8B-B14F-4D97-AF65-F5344CB8AC3E}">
        <p14:creationId xmlns:p14="http://schemas.microsoft.com/office/powerpoint/2010/main" val="345599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F278-A6B6-4E7F-B447-84FAC1822BEF}"/>
              </a:ext>
            </a:extLst>
          </p:cNvPr>
          <p:cNvSpPr>
            <a:spLocks noGrp="1"/>
          </p:cNvSpPr>
          <p:nvPr>
            <p:ph type="ctrTitle"/>
          </p:nvPr>
        </p:nvSpPr>
        <p:spPr>
          <a:xfrm>
            <a:off x="1524000" y="2932510"/>
            <a:ext cx="9144000" cy="99298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93038F0-40CE-4BEF-8CB4-4D871A28EF27}"/>
              </a:ext>
            </a:extLst>
          </p:cNvPr>
          <p:cNvSpPr>
            <a:spLocks noGrp="1"/>
          </p:cNvSpPr>
          <p:nvPr>
            <p:ph type="subTitle" idx="1"/>
          </p:nvPr>
        </p:nvSpPr>
        <p:spPr>
          <a:xfrm>
            <a:off x="1524000" y="4278122"/>
            <a:ext cx="9144000" cy="46513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525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99B9-46E9-4F5F-AA9D-EB8FA820B4E1}"/>
              </a:ext>
            </a:extLst>
          </p:cNvPr>
          <p:cNvSpPr>
            <a:spLocks noGrp="1"/>
          </p:cNvSpPr>
          <p:nvPr>
            <p:ph type="title"/>
          </p:nvPr>
        </p:nvSpPr>
        <p:spPr>
          <a:xfrm>
            <a:off x="838200" y="211137"/>
            <a:ext cx="6667500" cy="9398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E4CB32B-C79A-46A1-AD74-3A93852053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5EB6B16-B3C8-4F68-9731-F69880340DF7}"/>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15713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7300-1867-4977-A16F-1F454A21F321}"/>
              </a:ext>
            </a:extLst>
          </p:cNvPr>
          <p:cNvSpPr>
            <a:spLocks noGrp="1"/>
          </p:cNvSpPr>
          <p:nvPr>
            <p:ph type="title"/>
          </p:nvPr>
        </p:nvSpPr>
        <p:spPr>
          <a:xfrm>
            <a:off x="831850" y="1709738"/>
            <a:ext cx="10515600" cy="2852737"/>
          </a:xfrm>
        </p:spPr>
        <p:txBody>
          <a:bodyPr anchor="b"/>
          <a:lstStyle>
            <a:lvl1pPr>
              <a:defRPr sz="6000">
                <a:solidFill>
                  <a:srgbClr val="262F6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9BDB945-06ED-4B8B-BD5E-D319CAB5C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6C05CE1-4199-459F-B182-CE13C83618D2}"/>
              </a:ext>
            </a:extLst>
          </p:cNvPr>
          <p:cNvSpPr>
            <a:spLocks noGrp="1"/>
          </p:cNvSpPr>
          <p:nvPr>
            <p:ph type="sldNum" sz="quarter" idx="12"/>
          </p:nvPr>
        </p:nvSpPr>
        <p:spPr/>
        <p:txBody>
          <a:bodyPr/>
          <a:lstStyle/>
          <a:p>
            <a:fld id="{22371414-462E-46DB-984E-E1D1898C16DC}" type="slidenum">
              <a:rPr lang="en-US" smtClean="0"/>
              <a:t>‹#›</a:t>
            </a:fld>
            <a:endParaRPr lang="en-US" dirty="0"/>
          </a:p>
        </p:txBody>
      </p:sp>
    </p:spTree>
    <p:extLst>
      <p:ext uri="{BB962C8B-B14F-4D97-AF65-F5344CB8AC3E}">
        <p14:creationId xmlns:p14="http://schemas.microsoft.com/office/powerpoint/2010/main" val="231519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2040-179B-4BDA-B27D-C34A7DCC63CD}"/>
              </a:ext>
            </a:extLst>
          </p:cNvPr>
          <p:cNvSpPr>
            <a:spLocks noGrp="1"/>
          </p:cNvSpPr>
          <p:nvPr>
            <p:ph type="title"/>
          </p:nvPr>
        </p:nvSpPr>
        <p:spPr>
          <a:xfrm>
            <a:off x="838200" y="122237"/>
            <a:ext cx="6667500" cy="102552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525DC0C-E109-4F3B-828B-D396FFA32E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B37C3C-A9DA-4F96-A932-21F07507BD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F481EF3-16D8-428B-A377-45F0A9C63899}"/>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198847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EF7C-6318-4C05-A383-09844856BC3A}"/>
              </a:ext>
            </a:extLst>
          </p:cNvPr>
          <p:cNvSpPr>
            <a:spLocks noGrp="1"/>
          </p:cNvSpPr>
          <p:nvPr>
            <p:ph type="title"/>
          </p:nvPr>
        </p:nvSpPr>
        <p:spPr>
          <a:xfrm>
            <a:off x="839788" y="224631"/>
            <a:ext cx="6694487" cy="89931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B705622-5397-4B37-A02E-9DE0BC6A6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AA9D34-E47B-4F68-8FB6-B66B61E0F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6CC97E-CEFA-43EA-9073-DD29971791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5B480-D179-4135-954F-176072A690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62A52CF-9F59-4CF9-854C-95A485444846}"/>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4246744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7FB6-6C62-4031-9C2D-82C208C8B074}"/>
              </a:ext>
            </a:extLst>
          </p:cNvPr>
          <p:cNvSpPr>
            <a:spLocks noGrp="1"/>
          </p:cNvSpPr>
          <p:nvPr>
            <p:ph type="title"/>
          </p:nvPr>
        </p:nvSpPr>
        <p:spPr>
          <a:xfrm>
            <a:off x="838200" y="131762"/>
            <a:ext cx="6667500" cy="1044575"/>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D9702E-C8EF-4DE9-8D76-42D4734D43A0}"/>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57509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B591-0D50-4DF2-959A-3DA4AEEB86DB}"/>
              </a:ext>
            </a:extLst>
          </p:cNvPr>
          <p:cNvSpPr>
            <a:spLocks noGrp="1"/>
          </p:cNvSpPr>
          <p:nvPr>
            <p:ph type="title"/>
          </p:nvPr>
        </p:nvSpPr>
        <p:spPr>
          <a:xfrm>
            <a:off x="839788" y="187325"/>
            <a:ext cx="6570662" cy="8890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579C27-1541-4E22-9BB2-F242929A7EBD}"/>
              </a:ext>
            </a:extLst>
          </p:cNvPr>
          <p:cNvSpPr>
            <a:spLocks noGrp="1"/>
          </p:cNvSpPr>
          <p:nvPr>
            <p:ph idx="1"/>
          </p:nvPr>
        </p:nvSpPr>
        <p:spPr>
          <a:xfrm>
            <a:off x="5183188" y="1533525"/>
            <a:ext cx="6172200" cy="4327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D9F844-AC83-44B6-99AE-6D4481B7C997}"/>
              </a:ext>
            </a:extLst>
          </p:cNvPr>
          <p:cNvSpPr>
            <a:spLocks noGrp="1"/>
          </p:cNvSpPr>
          <p:nvPr>
            <p:ph type="body" sz="half" idx="2"/>
          </p:nvPr>
        </p:nvSpPr>
        <p:spPr>
          <a:xfrm>
            <a:off x="839788" y="1541463"/>
            <a:ext cx="3932237" cy="4327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32501F5-7FC5-49C3-9D44-7D021CE8EA8B}"/>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351188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AC76-835F-4A12-928C-BF50AAA015F1}"/>
              </a:ext>
            </a:extLst>
          </p:cNvPr>
          <p:cNvSpPr>
            <a:spLocks noGrp="1"/>
          </p:cNvSpPr>
          <p:nvPr>
            <p:ph type="title"/>
          </p:nvPr>
        </p:nvSpPr>
        <p:spPr>
          <a:xfrm>
            <a:off x="839788" y="41275"/>
            <a:ext cx="6942137" cy="10826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A7F4EE-DA9A-4EFB-A694-78F30CE59CF6}"/>
              </a:ext>
            </a:extLst>
          </p:cNvPr>
          <p:cNvSpPr>
            <a:spLocks noGrp="1"/>
          </p:cNvSpPr>
          <p:nvPr>
            <p:ph type="pic" idx="1"/>
          </p:nvPr>
        </p:nvSpPr>
        <p:spPr>
          <a:xfrm>
            <a:off x="5183188" y="1476375"/>
            <a:ext cx="6172200" cy="4384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BDFADC-4FA5-4023-BF05-805938D6681B}"/>
              </a:ext>
            </a:extLst>
          </p:cNvPr>
          <p:cNvSpPr>
            <a:spLocks noGrp="1"/>
          </p:cNvSpPr>
          <p:nvPr>
            <p:ph type="body" sz="half" idx="2"/>
          </p:nvPr>
        </p:nvSpPr>
        <p:spPr>
          <a:xfrm>
            <a:off x="839788" y="1484313"/>
            <a:ext cx="3932237" cy="4384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E0344D-170A-4DB0-94D6-76F9DE35D188}"/>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161816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251F-C42D-440E-B3D7-F596BA6C6B62}"/>
              </a:ext>
            </a:extLst>
          </p:cNvPr>
          <p:cNvSpPr>
            <a:spLocks noGrp="1"/>
          </p:cNvSpPr>
          <p:nvPr>
            <p:ph type="title"/>
          </p:nvPr>
        </p:nvSpPr>
        <p:spPr>
          <a:xfrm>
            <a:off x="838200" y="-25400"/>
            <a:ext cx="66675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F09BC65-5E53-4EF7-9393-0039757F4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F61F78A-780F-4A24-B7D4-CA48949CC242}"/>
              </a:ext>
            </a:extLst>
          </p:cNvPr>
          <p:cNvSpPr>
            <a:spLocks noGrp="1"/>
          </p:cNvSpPr>
          <p:nvPr>
            <p:ph type="sldNum" sz="quarter" idx="4"/>
          </p:nvPr>
        </p:nvSpPr>
        <p:spPr>
          <a:xfrm>
            <a:off x="8610600" y="6451600"/>
            <a:ext cx="2743200" cy="365125"/>
          </a:xfrm>
          <a:prstGeom prst="rect">
            <a:avLst/>
          </a:prstGeom>
        </p:spPr>
        <p:txBody>
          <a:bodyPr vert="horz" lIns="91440" tIns="45720" rIns="91440" bIns="45720" rtlCol="0" anchor="ctr"/>
          <a:lstStyle>
            <a:lvl1pPr algn="r">
              <a:defRPr sz="1200">
                <a:solidFill>
                  <a:schemeClr val="bg1"/>
                </a:solidFill>
              </a:defRPr>
            </a:lvl1pPr>
          </a:lstStyle>
          <a:p>
            <a:fld id="{22371414-462E-46DB-984E-E1D1898C16DC}" type="slidenum">
              <a:rPr lang="en-US" smtClean="0"/>
              <a:pPr/>
              <a:t>‹#›</a:t>
            </a:fld>
            <a:endParaRPr lang="en-US" dirty="0"/>
          </a:p>
        </p:txBody>
      </p:sp>
    </p:spTree>
    <p:extLst>
      <p:ext uri="{BB962C8B-B14F-4D97-AF65-F5344CB8AC3E}">
        <p14:creationId xmlns:p14="http://schemas.microsoft.com/office/powerpoint/2010/main" val="2106672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D13038"/>
        </a:buClr>
        <a:buFont typeface="Arial" panose="020B0604020202020204" pitchFamily="34" charset="0"/>
        <a:buChar char="•"/>
        <a:defRPr sz="2800" kern="1200">
          <a:solidFill>
            <a:srgbClr val="262F68"/>
          </a:solidFill>
          <a:latin typeface="+mn-lt"/>
          <a:ea typeface="+mn-ea"/>
          <a:cs typeface="+mn-cs"/>
        </a:defRPr>
      </a:lvl1pPr>
      <a:lvl2pPr marL="685800" indent="-228600" algn="l" defTabSz="914400" rtl="0" eaLnBrk="1" latinLnBrk="0" hangingPunct="1">
        <a:lnSpc>
          <a:spcPct val="90000"/>
        </a:lnSpc>
        <a:spcBef>
          <a:spcPts val="500"/>
        </a:spcBef>
        <a:buClr>
          <a:srgbClr val="D13038"/>
        </a:buClr>
        <a:buFont typeface="Arial" panose="020B0604020202020204" pitchFamily="34" charset="0"/>
        <a:buChar char="•"/>
        <a:defRPr sz="2400" kern="1200">
          <a:solidFill>
            <a:srgbClr val="262F68"/>
          </a:solidFill>
          <a:latin typeface="+mn-lt"/>
          <a:ea typeface="+mn-ea"/>
          <a:cs typeface="+mn-cs"/>
        </a:defRPr>
      </a:lvl2pPr>
      <a:lvl3pPr marL="1143000" indent="-228600" algn="l" defTabSz="914400" rtl="0" eaLnBrk="1" latinLnBrk="0" hangingPunct="1">
        <a:lnSpc>
          <a:spcPct val="90000"/>
        </a:lnSpc>
        <a:spcBef>
          <a:spcPts val="500"/>
        </a:spcBef>
        <a:buClr>
          <a:srgbClr val="D13038"/>
        </a:buClr>
        <a:buFont typeface="Arial" panose="020B0604020202020204" pitchFamily="34" charset="0"/>
        <a:buChar char="•"/>
        <a:defRPr sz="2000" kern="1200">
          <a:solidFill>
            <a:srgbClr val="262F68"/>
          </a:solidFill>
          <a:latin typeface="+mn-lt"/>
          <a:ea typeface="+mn-ea"/>
          <a:cs typeface="+mn-cs"/>
        </a:defRPr>
      </a:lvl3pPr>
      <a:lvl4pPr marL="16002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4pPr>
      <a:lvl5pPr marL="20574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hyperlink" Target="https://www.epa.gov/sites/production/files/2014-" TargetMode="External"/><Relationship Id="rId2" Type="http://schemas.openxmlformats.org/officeDocument/2006/relationships/hyperlink" Target="https://asq.org/" TargetMode="External"/><Relationship Id="rId1" Type="http://schemas.openxmlformats.org/officeDocument/2006/relationships/slideLayout" Target="../slideLayouts/slideLayout3.xml"/><Relationship Id="rId4" Type="http://schemas.openxmlformats.org/officeDocument/2006/relationships/hyperlink" Target="http://www.ihi.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BC1A-30B8-46A4-97DF-CF8FBBC96ED6}"/>
              </a:ext>
            </a:extLst>
          </p:cNvPr>
          <p:cNvSpPr>
            <a:spLocks noGrp="1"/>
          </p:cNvSpPr>
          <p:nvPr>
            <p:ph type="ctrTitle"/>
          </p:nvPr>
        </p:nvSpPr>
        <p:spPr>
          <a:xfrm>
            <a:off x="1524000" y="2194560"/>
            <a:ext cx="9144000" cy="1730930"/>
          </a:xfrm>
        </p:spPr>
        <p:txBody>
          <a:bodyPr>
            <a:noAutofit/>
          </a:bodyPr>
          <a:lstStyle/>
          <a:p>
            <a:r>
              <a:rPr lang="en-US" sz="4000" dirty="0">
                <a:latin typeface="Garamond" panose="02020404030301010803" pitchFamily="18" charset="0"/>
              </a:rPr>
              <a:t>Advanced Quality Management: Learn about QI Tools You Might Not Have Ever Used Before</a:t>
            </a:r>
            <a:endParaRPr lang="en-US" sz="4000" dirty="0"/>
          </a:p>
        </p:txBody>
      </p:sp>
      <p:pic>
        <p:nvPicPr>
          <p:cNvPr id="4" name="Picture 3" descr="CQII Logo that reads &quot;Improve HIV Care. Ask Me How!&quot;">
            <a:extLst>
              <a:ext uri="{FF2B5EF4-FFF2-40B4-BE49-F238E27FC236}">
                <a16:creationId xmlns:a16="http://schemas.microsoft.com/office/drawing/2014/main" id="{8324C354-DD6F-9D4C-9828-2CD95DFA61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8673" y="5063836"/>
            <a:ext cx="1506556" cy="1513078"/>
          </a:xfrm>
          <a:prstGeom prst="rect">
            <a:avLst/>
          </a:prstGeom>
        </p:spPr>
      </p:pic>
      <p:sp>
        <p:nvSpPr>
          <p:cNvPr id="5" name="Subtitle 2">
            <a:extLst>
              <a:ext uri="{FF2B5EF4-FFF2-40B4-BE49-F238E27FC236}">
                <a16:creationId xmlns:a16="http://schemas.microsoft.com/office/drawing/2014/main" id="{8A72B02F-5A62-C048-9AF1-8BE3218D94A0}"/>
              </a:ext>
            </a:extLst>
          </p:cNvPr>
          <p:cNvSpPr txBox="1">
            <a:spLocks/>
          </p:cNvSpPr>
          <p:nvPr/>
        </p:nvSpPr>
        <p:spPr>
          <a:xfrm>
            <a:off x="1136073" y="5186529"/>
            <a:ext cx="9372600" cy="126769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Clr>
                <a:srgbClr val="D13038"/>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rgbClr val="D13038"/>
              </a:buClr>
              <a:buFont typeface="Arial" panose="020B0604020202020204" pitchFamily="34" charset="0"/>
              <a:buNone/>
              <a:defRPr sz="2000" kern="1200">
                <a:solidFill>
                  <a:srgbClr val="262F68"/>
                </a:solidFill>
                <a:latin typeface="+mn-lt"/>
                <a:ea typeface="+mn-ea"/>
                <a:cs typeface="+mn-cs"/>
              </a:defRPr>
            </a:lvl2pPr>
            <a:lvl3pPr marL="914400" indent="0" algn="ctr" defTabSz="914400" rtl="0" eaLnBrk="1" latinLnBrk="0" hangingPunct="1">
              <a:lnSpc>
                <a:spcPct val="90000"/>
              </a:lnSpc>
              <a:spcBef>
                <a:spcPts val="500"/>
              </a:spcBef>
              <a:buClr>
                <a:srgbClr val="D13038"/>
              </a:buClr>
              <a:buFont typeface="Arial" panose="020B0604020202020204" pitchFamily="34" charset="0"/>
              <a:buNone/>
              <a:defRPr sz="1800" kern="1200">
                <a:solidFill>
                  <a:srgbClr val="262F68"/>
                </a:solidFill>
                <a:latin typeface="+mn-lt"/>
                <a:ea typeface="+mn-ea"/>
                <a:cs typeface="+mn-cs"/>
              </a:defRPr>
            </a:lvl3pPr>
            <a:lvl4pPr marL="1371600" indent="0" algn="ctr" defTabSz="914400" rtl="0" eaLnBrk="1" latinLnBrk="0" hangingPunct="1">
              <a:lnSpc>
                <a:spcPct val="90000"/>
              </a:lnSpc>
              <a:spcBef>
                <a:spcPts val="500"/>
              </a:spcBef>
              <a:buClr>
                <a:srgbClr val="D13038"/>
              </a:buClr>
              <a:buFont typeface="Arial" panose="020B0604020202020204" pitchFamily="34" charset="0"/>
              <a:buNone/>
              <a:defRPr sz="1600" kern="1200">
                <a:solidFill>
                  <a:srgbClr val="262F68"/>
                </a:solidFill>
                <a:latin typeface="+mn-lt"/>
                <a:ea typeface="+mn-ea"/>
                <a:cs typeface="+mn-cs"/>
              </a:defRPr>
            </a:lvl4pPr>
            <a:lvl5pPr marL="1828800" indent="0" algn="ctr" defTabSz="914400" rtl="0" eaLnBrk="1" latinLnBrk="0" hangingPunct="1">
              <a:lnSpc>
                <a:spcPct val="90000"/>
              </a:lnSpc>
              <a:spcBef>
                <a:spcPts val="500"/>
              </a:spcBef>
              <a:buClr>
                <a:srgbClr val="D13038"/>
              </a:buClr>
              <a:buFont typeface="Arial" panose="020B0604020202020204" pitchFamily="34" charset="0"/>
              <a:buNone/>
              <a:defRPr sz="1600" kern="1200">
                <a:solidFill>
                  <a:srgbClr val="262F68"/>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000" dirty="0">
                <a:latin typeface="Garamond" panose="02020404030301010803" pitchFamily="18" charset="0"/>
              </a:rPr>
              <a:t>Center for Quality Improvement and Innovation: Nanette Magnani, EdD; Julia Schlueter, MPH; Justin Britanik, BS; Charles Kolesar, RN, MPH</a:t>
            </a:r>
          </a:p>
          <a:p>
            <a:pPr algn="l"/>
            <a:endParaRPr lang="en-US" altLang="en-US" sz="2000" dirty="0">
              <a:latin typeface="Garamond" panose="02020404030301010803" pitchFamily="18" charset="0"/>
            </a:endParaRPr>
          </a:p>
        </p:txBody>
      </p:sp>
    </p:spTree>
    <p:extLst>
      <p:ext uri="{BB962C8B-B14F-4D97-AF65-F5344CB8AC3E}">
        <p14:creationId xmlns:p14="http://schemas.microsoft.com/office/powerpoint/2010/main" val="413702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FA96-2E82-4573-9F5B-AA994159B297}"/>
              </a:ext>
            </a:extLst>
          </p:cNvPr>
          <p:cNvSpPr>
            <a:spLocks noGrp="1"/>
          </p:cNvSpPr>
          <p:nvPr>
            <p:ph type="title"/>
          </p:nvPr>
        </p:nvSpPr>
        <p:spPr/>
        <p:txBody>
          <a:bodyPr>
            <a:normAutofit/>
          </a:bodyPr>
          <a:lstStyle/>
          <a:p>
            <a:r>
              <a:rPr lang="en-US" sz="4000" dirty="0"/>
              <a:t>Background (cont.)</a:t>
            </a:r>
          </a:p>
        </p:txBody>
      </p:sp>
      <p:sp>
        <p:nvSpPr>
          <p:cNvPr id="4" name="Slide Number Placeholder 3">
            <a:extLst>
              <a:ext uri="{FF2B5EF4-FFF2-40B4-BE49-F238E27FC236}">
                <a16:creationId xmlns:a16="http://schemas.microsoft.com/office/drawing/2014/main" id="{3A26C538-348A-4DD8-8E3F-1B6823924578}"/>
              </a:ext>
            </a:extLst>
          </p:cNvPr>
          <p:cNvSpPr>
            <a:spLocks noGrp="1"/>
          </p:cNvSpPr>
          <p:nvPr>
            <p:ph type="sldNum" sz="quarter" idx="12"/>
          </p:nvPr>
        </p:nvSpPr>
        <p:spPr/>
        <p:txBody>
          <a:bodyPr/>
          <a:lstStyle/>
          <a:p>
            <a:fld id="{22371414-462E-46DB-984E-E1D1898C16DC}" type="slidenum">
              <a:rPr lang="en-US" smtClean="0"/>
              <a:t>10</a:t>
            </a:fld>
            <a:endParaRPr lang="en-US"/>
          </a:p>
        </p:txBody>
      </p:sp>
      <p:sp>
        <p:nvSpPr>
          <p:cNvPr id="5" name="Content Placeholder 2">
            <a:extLst>
              <a:ext uri="{FF2B5EF4-FFF2-40B4-BE49-F238E27FC236}">
                <a16:creationId xmlns:a16="http://schemas.microsoft.com/office/drawing/2014/main" id="{9E3EFEA1-8D06-4D1D-87B9-820BB3CEB109}"/>
              </a:ext>
            </a:extLst>
          </p:cNvPr>
          <p:cNvSpPr>
            <a:spLocks noGrp="1"/>
          </p:cNvSpPr>
          <p:nvPr>
            <p:ph idx="1"/>
          </p:nvPr>
        </p:nvSpPr>
        <p:spPr>
          <a:xfrm>
            <a:off x="838200" y="1685677"/>
            <a:ext cx="10975258" cy="4491286"/>
          </a:xfrm>
        </p:spPr>
        <p:txBody>
          <a:bodyPr>
            <a:normAutofit fontScale="92500" lnSpcReduction="20000"/>
          </a:bodyPr>
          <a:lstStyle/>
          <a:p>
            <a:pPr marL="228600" lvl="1">
              <a:spcBef>
                <a:spcPts val="1000"/>
              </a:spcBef>
            </a:pPr>
            <a:r>
              <a:rPr lang="en-US" sz="3000" dirty="0"/>
              <a:t>The RWAHP team at Neighborhood Health Center (NHC) has had success in its prior QI projects on improving viral suppression and patient retention rates. Team members have participated in CQII collaboratives, TA calls, and some have participated in QI trainings</a:t>
            </a:r>
          </a:p>
          <a:p>
            <a:r>
              <a:rPr lang="en-US" sz="3000" dirty="0"/>
              <a:t>QI Project Team</a:t>
            </a:r>
          </a:p>
          <a:p>
            <a:pPr lvl="1"/>
            <a:r>
              <a:rPr lang="en-US" sz="3000" dirty="0"/>
              <a:t>Linkage Coordinator </a:t>
            </a:r>
          </a:p>
          <a:p>
            <a:pPr lvl="1"/>
            <a:r>
              <a:rPr lang="en-US" sz="3000" dirty="0"/>
              <a:t>Testing Coordinators from NHC </a:t>
            </a:r>
          </a:p>
          <a:p>
            <a:pPr lvl="1"/>
            <a:r>
              <a:rPr lang="en-US" sz="3000" dirty="0"/>
              <a:t>Patient Navigator</a:t>
            </a:r>
          </a:p>
          <a:p>
            <a:pPr lvl="1"/>
            <a:r>
              <a:rPr lang="en-US" sz="3000" dirty="0"/>
              <a:t>Front Desk</a:t>
            </a:r>
          </a:p>
          <a:p>
            <a:pPr lvl="1"/>
            <a:r>
              <a:rPr lang="en-US" sz="3000" dirty="0"/>
              <a:t>Client Services Coordinator</a:t>
            </a:r>
          </a:p>
          <a:p>
            <a:pPr lvl="1"/>
            <a:r>
              <a:rPr lang="en-US" sz="3000" dirty="0"/>
              <a:t>Nurses and Providers</a:t>
            </a:r>
          </a:p>
          <a:p>
            <a:pPr lvl="1"/>
            <a:r>
              <a:rPr lang="en-US" sz="3000" dirty="0"/>
              <a:t>PWH</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62750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3C62-5814-4644-AB56-2CF04029DF42}"/>
              </a:ext>
            </a:extLst>
          </p:cNvPr>
          <p:cNvSpPr>
            <a:spLocks noGrp="1"/>
          </p:cNvSpPr>
          <p:nvPr>
            <p:ph type="title"/>
          </p:nvPr>
        </p:nvSpPr>
        <p:spPr/>
        <p:txBody>
          <a:bodyPr>
            <a:normAutofit/>
          </a:bodyPr>
          <a:lstStyle/>
          <a:p>
            <a:r>
              <a:rPr lang="en-US" sz="4000" dirty="0"/>
              <a:t>Measures </a:t>
            </a:r>
          </a:p>
        </p:txBody>
      </p:sp>
      <p:sp>
        <p:nvSpPr>
          <p:cNvPr id="4" name="Slide Number Placeholder 3">
            <a:extLst>
              <a:ext uri="{FF2B5EF4-FFF2-40B4-BE49-F238E27FC236}">
                <a16:creationId xmlns:a16="http://schemas.microsoft.com/office/drawing/2014/main" id="{A3BD1993-93E7-468E-B723-935F49675760}"/>
              </a:ext>
            </a:extLst>
          </p:cNvPr>
          <p:cNvSpPr>
            <a:spLocks noGrp="1"/>
          </p:cNvSpPr>
          <p:nvPr>
            <p:ph type="sldNum" sz="quarter" idx="12"/>
          </p:nvPr>
        </p:nvSpPr>
        <p:spPr/>
        <p:txBody>
          <a:bodyPr/>
          <a:lstStyle/>
          <a:p>
            <a:fld id="{22371414-462E-46DB-984E-E1D1898C16DC}" type="slidenum">
              <a:rPr lang="en-US" smtClean="0"/>
              <a:t>11</a:t>
            </a:fld>
            <a:endParaRPr lang="en-US"/>
          </a:p>
        </p:txBody>
      </p:sp>
      <p:sp>
        <p:nvSpPr>
          <p:cNvPr id="5" name="Content Placeholder 2">
            <a:extLst>
              <a:ext uri="{FF2B5EF4-FFF2-40B4-BE49-F238E27FC236}">
                <a16:creationId xmlns:a16="http://schemas.microsoft.com/office/drawing/2014/main" id="{30B15E06-7B4F-45AF-A9AF-3A97F5ECDACF}"/>
              </a:ext>
            </a:extLst>
          </p:cNvPr>
          <p:cNvSpPr>
            <a:spLocks noGrp="1"/>
          </p:cNvSpPr>
          <p:nvPr>
            <p:ph idx="1"/>
          </p:nvPr>
        </p:nvSpPr>
        <p:spPr>
          <a:xfrm>
            <a:off x="838200" y="1614115"/>
            <a:ext cx="10515600" cy="4562848"/>
          </a:xfrm>
        </p:spPr>
        <p:txBody>
          <a:bodyPr>
            <a:noAutofit/>
          </a:bodyPr>
          <a:lstStyle/>
          <a:p>
            <a:r>
              <a:rPr lang="en-US" dirty="0"/>
              <a:t>Outcome Measure </a:t>
            </a:r>
          </a:p>
          <a:p>
            <a:pPr marL="457200" lvl="1" indent="0">
              <a:buNone/>
            </a:pPr>
            <a:r>
              <a:rPr lang="en-US" sz="2800" dirty="0"/>
              <a:t> - Viral suppression (HIV/AIDS Bureau measure)</a:t>
            </a:r>
          </a:p>
          <a:p>
            <a:r>
              <a:rPr lang="en-US" dirty="0"/>
              <a:t>Process Measures</a:t>
            </a:r>
          </a:p>
          <a:p>
            <a:pPr marL="457200" lvl="1" indent="0">
              <a:buNone/>
            </a:pPr>
            <a:r>
              <a:rPr lang="en-US" sz="2800" dirty="0"/>
              <a:t> - Linkage time in hours from knowledge of diagnosis to medical</a:t>
            </a:r>
          </a:p>
          <a:p>
            <a:pPr marL="457200" lvl="1" indent="0">
              <a:buNone/>
            </a:pPr>
            <a:r>
              <a:rPr lang="en-US" sz="2800" dirty="0"/>
              <a:t> appointment with HIV provider</a:t>
            </a:r>
          </a:p>
          <a:p>
            <a:pPr marL="457200" lvl="1" indent="0">
              <a:buNone/>
            </a:pPr>
            <a:r>
              <a:rPr lang="en-US" sz="2800" dirty="0"/>
              <a:t> - Time in days from diagnosis to first suppressed lab test</a:t>
            </a:r>
          </a:p>
          <a:p>
            <a:r>
              <a:rPr lang="en-US" dirty="0"/>
              <a:t>Inclusion criteria:</a:t>
            </a:r>
          </a:p>
          <a:p>
            <a:pPr marL="457200" lvl="1" indent="0">
              <a:buNone/>
            </a:pPr>
            <a:r>
              <a:rPr lang="en-US" sz="2800" dirty="0"/>
              <a:t> - Clients enrolled in the EIS program seen between 12/06/2019 </a:t>
            </a:r>
            <a:r>
              <a:rPr lang="mr-IN" sz="2800" dirty="0"/>
              <a:t>–</a:t>
            </a:r>
            <a:r>
              <a:rPr lang="en-US" sz="2800" dirty="0"/>
              <a:t> 01/31/2020</a:t>
            </a:r>
          </a:p>
        </p:txBody>
      </p:sp>
    </p:spTree>
    <p:extLst>
      <p:ext uri="{BB962C8B-B14F-4D97-AF65-F5344CB8AC3E}">
        <p14:creationId xmlns:p14="http://schemas.microsoft.com/office/powerpoint/2010/main" val="258054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959BC-9CEE-4D30-A66D-4E21877CE72E}"/>
              </a:ext>
            </a:extLst>
          </p:cNvPr>
          <p:cNvSpPr>
            <a:spLocks noGrp="1"/>
          </p:cNvSpPr>
          <p:nvPr>
            <p:ph type="title"/>
          </p:nvPr>
        </p:nvSpPr>
        <p:spPr/>
        <p:txBody>
          <a:bodyPr>
            <a:normAutofit/>
          </a:bodyPr>
          <a:lstStyle/>
          <a:p>
            <a:r>
              <a:rPr lang="en-US" sz="4000" dirty="0"/>
              <a:t>Baseline Data</a:t>
            </a:r>
          </a:p>
        </p:txBody>
      </p:sp>
      <p:sp>
        <p:nvSpPr>
          <p:cNvPr id="4" name="Slide Number Placeholder 3">
            <a:extLst>
              <a:ext uri="{FF2B5EF4-FFF2-40B4-BE49-F238E27FC236}">
                <a16:creationId xmlns:a16="http://schemas.microsoft.com/office/drawing/2014/main" id="{958C2638-0AF7-4B3A-A56D-9A4F06E5F8D9}"/>
              </a:ext>
            </a:extLst>
          </p:cNvPr>
          <p:cNvSpPr>
            <a:spLocks noGrp="1"/>
          </p:cNvSpPr>
          <p:nvPr>
            <p:ph type="sldNum" sz="quarter" idx="12"/>
          </p:nvPr>
        </p:nvSpPr>
        <p:spPr/>
        <p:txBody>
          <a:bodyPr/>
          <a:lstStyle/>
          <a:p>
            <a:fld id="{22371414-462E-46DB-984E-E1D1898C16DC}" type="slidenum">
              <a:rPr lang="en-US" smtClean="0"/>
              <a:t>12</a:t>
            </a:fld>
            <a:endParaRPr lang="en-US"/>
          </a:p>
        </p:txBody>
      </p:sp>
      <p:sp>
        <p:nvSpPr>
          <p:cNvPr id="5" name="Content Placeholder 2">
            <a:extLst>
              <a:ext uri="{FF2B5EF4-FFF2-40B4-BE49-F238E27FC236}">
                <a16:creationId xmlns:a16="http://schemas.microsoft.com/office/drawing/2014/main" id="{E2CAED83-0A9A-4D28-9C21-445DDD14E769}"/>
              </a:ext>
            </a:extLst>
          </p:cNvPr>
          <p:cNvSpPr>
            <a:spLocks noGrp="1"/>
          </p:cNvSpPr>
          <p:nvPr>
            <p:ph idx="1"/>
          </p:nvPr>
        </p:nvSpPr>
        <p:spPr>
          <a:xfrm>
            <a:off x="838200" y="1710813"/>
            <a:ext cx="10515600" cy="4466150"/>
          </a:xfrm>
        </p:spPr>
        <p:txBody>
          <a:bodyPr/>
          <a:lstStyle/>
          <a:p>
            <a:r>
              <a:rPr lang="en-US" dirty="0"/>
              <a:t>Annual clinic viral suppression rate (10/01/2018 </a:t>
            </a:r>
            <a:r>
              <a:rPr lang="mr-IN" dirty="0"/>
              <a:t>–</a:t>
            </a:r>
            <a:r>
              <a:rPr lang="en-US" dirty="0"/>
              <a:t> 9/30/2019)</a:t>
            </a:r>
          </a:p>
          <a:p>
            <a:pPr lvl="1"/>
            <a:r>
              <a:rPr lang="en-US" sz="2800" dirty="0"/>
              <a:t>82% (1150 patients)</a:t>
            </a:r>
          </a:p>
          <a:p>
            <a:pPr lvl="1"/>
            <a:r>
              <a:rPr lang="en-US" sz="2800" dirty="0"/>
              <a:t>56% (150 newly diagnosed patients)</a:t>
            </a:r>
          </a:p>
          <a:p>
            <a:pPr lvl="1"/>
            <a:endParaRPr lang="en-US" sz="2800" dirty="0"/>
          </a:p>
          <a:p>
            <a:r>
              <a:rPr lang="en-US" dirty="0"/>
              <a:t>Process Measures</a:t>
            </a:r>
          </a:p>
          <a:p>
            <a:pPr lvl="1"/>
            <a:r>
              <a:rPr lang="en-US" sz="2800" dirty="0"/>
              <a:t>Linkage time </a:t>
            </a:r>
            <a:r>
              <a:rPr lang="mr-IN" sz="2800" dirty="0"/>
              <a:t>–</a:t>
            </a:r>
            <a:r>
              <a:rPr lang="en-US" sz="2800" dirty="0"/>
              <a:t> 112 hours; 14 days</a:t>
            </a:r>
          </a:p>
          <a:p>
            <a:pPr lvl="1"/>
            <a:r>
              <a:rPr lang="en-US" sz="2800" dirty="0"/>
              <a:t> Dx to Viral suppression </a:t>
            </a:r>
            <a:r>
              <a:rPr lang="mr-IN" sz="2800" dirty="0"/>
              <a:t>–</a:t>
            </a:r>
            <a:r>
              <a:rPr lang="en-US" sz="2800" dirty="0"/>
              <a:t> 89 days</a:t>
            </a:r>
          </a:p>
          <a:p>
            <a:pPr lvl="1"/>
            <a:endParaRPr lang="en-US" dirty="0">
              <a:latin typeface="+mj-lt"/>
            </a:endParaRPr>
          </a:p>
          <a:p>
            <a:pPr lvl="1"/>
            <a:endParaRPr lang="en-US" dirty="0">
              <a:latin typeface="+mj-lt"/>
            </a:endParaRPr>
          </a:p>
          <a:p>
            <a:pPr lvl="1"/>
            <a:endParaRPr lang="en-US" dirty="0">
              <a:latin typeface="+mj-lt"/>
            </a:endParaRPr>
          </a:p>
        </p:txBody>
      </p:sp>
    </p:spTree>
    <p:extLst>
      <p:ext uri="{BB962C8B-B14F-4D97-AF65-F5344CB8AC3E}">
        <p14:creationId xmlns:p14="http://schemas.microsoft.com/office/powerpoint/2010/main" val="47095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AABF-A610-445C-9A3C-60A28994D186}"/>
              </a:ext>
            </a:extLst>
          </p:cNvPr>
          <p:cNvSpPr>
            <a:spLocks noGrp="1"/>
          </p:cNvSpPr>
          <p:nvPr>
            <p:ph type="title"/>
          </p:nvPr>
        </p:nvSpPr>
        <p:spPr/>
        <p:txBody>
          <a:bodyPr>
            <a:noAutofit/>
          </a:bodyPr>
          <a:lstStyle/>
          <a:p>
            <a:r>
              <a:rPr lang="en-US" sz="4000" spc="-150" dirty="0"/>
              <a:t>Combining Tools For Synergistic Effect</a:t>
            </a:r>
            <a:endParaRPr lang="en-US" sz="4000" dirty="0"/>
          </a:p>
        </p:txBody>
      </p:sp>
      <p:sp>
        <p:nvSpPr>
          <p:cNvPr id="5" name="Slide Number Placeholder 4">
            <a:extLst>
              <a:ext uri="{FF2B5EF4-FFF2-40B4-BE49-F238E27FC236}">
                <a16:creationId xmlns:a16="http://schemas.microsoft.com/office/drawing/2014/main" id="{D048680D-4D43-4631-BFC4-19C1D477DEF2}"/>
              </a:ext>
            </a:extLst>
          </p:cNvPr>
          <p:cNvSpPr>
            <a:spLocks noGrp="1"/>
          </p:cNvSpPr>
          <p:nvPr>
            <p:ph type="sldNum" sz="quarter" idx="12"/>
          </p:nvPr>
        </p:nvSpPr>
        <p:spPr>
          <a:xfrm>
            <a:off x="8610600" y="646634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71414-462E-46DB-984E-E1D1898C16D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BABC8B4B-BE11-4E50-AEB9-413B2D7710EB}"/>
              </a:ext>
            </a:extLst>
          </p:cNvPr>
          <p:cNvSpPr>
            <a:spLocks noGrp="1"/>
          </p:cNvSpPr>
          <p:nvPr>
            <p:ph sz="half" idx="1"/>
          </p:nvPr>
        </p:nvSpPr>
        <p:spPr>
          <a:xfrm>
            <a:off x="468773" y="1566407"/>
            <a:ext cx="5551027" cy="4832092"/>
          </a:xfrm>
          <a:prstGeom prst="rect">
            <a:avLst/>
          </a:prstGeom>
        </p:spPr>
        <p:txBody>
          <a:bodyPr wrap="square">
            <a:spAutoFit/>
          </a:bodyPr>
          <a:lstStyle/>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Develop Project Goals</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A3 Project Charter</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Describe Current Process</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SIPOC Diagram</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Value Stream –  Current State</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Develop Improvement Theory</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FMEA</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Describe Improved Process</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Value Stream Map – Future State</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Adopt</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Kanban</a:t>
            </a:r>
            <a:endParaRPr lang="en-US" sz="1200" dirty="0">
              <a:cs typeface="Arial" panose="020B0604020202020204" pitchFamily="34" charset="0"/>
            </a:endParaRPr>
          </a:p>
        </p:txBody>
      </p:sp>
      <p:grpSp>
        <p:nvGrpSpPr>
          <p:cNvPr id="7" name="Group 6" descr="Diagram of the process of using quality improvement tools in the PDSA cycle">
            <a:extLst>
              <a:ext uri="{FF2B5EF4-FFF2-40B4-BE49-F238E27FC236}">
                <a16:creationId xmlns:a16="http://schemas.microsoft.com/office/drawing/2014/main" id="{4CEB954B-8BB9-4085-ABAA-0E6979E6C342}"/>
              </a:ext>
            </a:extLst>
          </p:cNvPr>
          <p:cNvGrpSpPr/>
          <p:nvPr/>
        </p:nvGrpSpPr>
        <p:grpSpPr>
          <a:xfrm>
            <a:off x="5266350" y="1758136"/>
            <a:ext cx="6456877" cy="4160181"/>
            <a:chOff x="3254373" y="2466732"/>
            <a:chExt cx="5913870" cy="3798435"/>
          </a:xfrm>
        </p:grpSpPr>
        <p:sp>
          <p:nvSpPr>
            <p:cNvPr id="8" name="Flowchart: Terminator 7">
              <a:extLst>
                <a:ext uri="{FF2B5EF4-FFF2-40B4-BE49-F238E27FC236}">
                  <a16:creationId xmlns:a16="http://schemas.microsoft.com/office/drawing/2014/main" id="{D834872B-0CD6-4290-B3F0-90956E1B11FE}"/>
                </a:ext>
              </a:extLst>
            </p:cNvPr>
            <p:cNvSpPr/>
            <p:nvPr/>
          </p:nvSpPr>
          <p:spPr>
            <a:xfrm>
              <a:off x="3254373" y="3337137"/>
              <a:ext cx="993932" cy="597538"/>
            </a:xfrm>
            <a:prstGeom prst="flowChartTerminator">
              <a:avLst/>
            </a:prstGeom>
            <a:solidFill>
              <a:srgbClr val="FF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Define</a:t>
              </a:r>
            </a:p>
          </p:txBody>
        </p:sp>
        <p:cxnSp>
          <p:nvCxnSpPr>
            <p:cNvPr id="9" name="Straight Arrow Connector 8">
              <a:extLst>
                <a:ext uri="{FF2B5EF4-FFF2-40B4-BE49-F238E27FC236}">
                  <a16:creationId xmlns:a16="http://schemas.microsoft.com/office/drawing/2014/main" id="{4A0C77F0-DE0C-4F59-A568-A4A1F88C622A}"/>
                </a:ext>
              </a:extLst>
            </p:cNvPr>
            <p:cNvCxnSpPr>
              <a:stCxn id="8" idx="3"/>
              <a:endCxn id="10" idx="1"/>
            </p:cNvCxnSpPr>
            <p:nvPr/>
          </p:nvCxnSpPr>
          <p:spPr>
            <a:xfrm>
              <a:off x="4248305" y="3635906"/>
              <a:ext cx="333899" cy="0"/>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0" name="Flowchart: Process 9">
              <a:extLst>
                <a:ext uri="{FF2B5EF4-FFF2-40B4-BE49-F238E27FC236}">
                  <a16:creationId xmlns:a16="http://schemas.microsoft.com/office/drawing/2014/main" id="{52AF175F-3D78-495E-BC67-EDE00E9CAF1C}"/>
                </a:ext>
              </a:extLst>
            </p:cNvPr>
            <p:cNvSpPr/>
            <p:nvPr/>
          </p:nvSpPr>
          <p:spPr>
            <a:xfrm>
              <a:off x="4582205" y="3337137"/>
              <a:ext cx="1079349" cy="597538"/>
            </a:xfrm>
            <a:prstGeom prst="flowChartProcess">
              <a:avLst/>
            </a:prstGeom>
            <a:solidFill>
              <a:srgbClr val="FF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Measure</a:t>
              </a:r>
            </a:p>
          </p:txBody>
        </p:sp>
        <p:cxnSp>
          <p:nvCxnSpPr>
            <p:cNvPr id="11" name="Straight Arrow Connector 10">
              <a:extLst>
                <a:ext uri="{FF2B5EF4-FFF2-40B4-BE49-F238E27FC236}">
                  <a16:creationId xmlns:a16="http://schemas.microsoft.com/office/drawing/2014/main" id="{F09BBAE0-F920-42C6-9587-9E75E986B961}"/>
                </a:ext>
              </a:extLst>
            </p:cNvPr>
            <p:cNvCxnSpPr>
              <a:stCxn id="10" idx="3"/>
              <a:endCxn id="12" idx="1"/>
            </p:cNvCxnSpPr>
            <p:nvPr/>
          </p:nvCxnSpPr>
          <p:spPr>
            <a:xfrm>
              <a:off x="5661553" y="3635906"/>
              <a:ext cx="333899" cy="10964"/>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2" name="Flowchart: Process 11">
              <a:extLst>
                <a:ext uri="{FF2B5EF4-FFF2-40B4-BE49-F238E27FC236}">
                  <a16:creationId xmlns:a16="http://schemas.microsoft.com/office/drawing/2014/main" id="{154E8C97-4375-4501-B77F-30EB9F819DD2}"/>
                </a:ext>
              </a:extLst>
            </p:cNvPr>
            <p:cNvSpPr/>
            <p:nvPr/>
          </p:nvSpPr>
          <p:spPr>
            <a:xfrm>
              <a:off x="5995452" y="3348101"/>
              <a:ext cx="1063818" cy="597538"/>
            </a:xfrm>
            <a:prstGeom prst="flowChartProcess">
              <a:avLst/>
            </a:prstGeom>
            <a:solidFill>
              <a:srgbClr val="FF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Analyze</a:t>
              </a:r>
            </a:p>
          </p:txBody>
        </p:sp>
        <p:cxnSp>
          <p:nvCxnSpPr>
            <p:cNvPr id="13" name="Straight Arrow Connector 12">
              <a:extLst>
                <a:ext uri="{FF2B5EF4-FFF2-40B4-BE49-F238E27FC236}">
                  <a16:creationId xmlns:a16="http://schemas.microsoft.com/office/drawing/2014/main" id="{6D2AB594-BA05-49F9-B520-F2394FF5326D}"/>
                </a:ext>
              </a:extLst>
            </p:cNvPr>
            <p:cNvCxnSpPr>
              <a:stCxn id="15" idx="2"/>
              <a:endCxn id="14" idx="0"/>
            </p:cNvCxnSpPr>
            <p:nvPr/>
          </p:nvCxnSpPr>
          <p:spPr>
            <a:xfrm flipH="1">
              <a:off x="8300119" y="4036444"/>
              <a:ext cx="2315" cy="696642"/>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4" name="Flowchart: Process 13">
              <a:extLst>
                <a:ext uri="{FF2B5EF4-FFF2-40B4-BE49-F238E27FC236}">
                  <a16:creationId xmlns:a16="http://schemas.microsoft.com/office/drawing/2014/main" id="{3AF62B02-4DC5-49D9-AF55-AB9E71DC6F46}"/>
                </a:ext>
              </a:extLst>
            </p:cNvPr>
            <p:cNvSpPr/>
            <p:nvPr/>
          </p:nvSpPr>
          <p:spPr>
            <a:xfrm>
              <a:off x="7682794" y="4733085"/>
              <a:ext cx="1234650" cy="597538"/>
            </a:xfrm>
            <a:prstGeom prst="flowChartProcess">
              <a:avLst/>
            </a:prstGeom>
            <a:solidFill>
              <a:srgbClr val="7F7F7F"/>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Improve</a:t>
              </a:r>
            </a:p>
          </p:txBody>
        </p:sp>
        <p:sp>
          <p:nvSpPr>
            <p:cNvPr id="15" name="Flowchart: Decision 14">
              <a:extLst>
                <a:ext uri="{FF2B5EF4-FFF2-40B4-BE49-F238E27FC236}">
                  <a16:creationId xmlns:a16="http://schemas.microsoft.com/office/drawing/2014/main" id="{F5944D48-FD59-49E8-8B33-594BD3F4979E}"/>
                </a:ext>
              </a:extLst>
            </p:cNvPr>
            <p:cNvSpPr/>
            <p:nvPr/>
          </p:nvSpPr>
          <p:spPr>
            <a:xfrm>
              <a:off x="7436626" y="3235367"/>
              <a:ext cx="1731617" cy="801077"/>
            </a:xfrm>
            <a:prstGeom prst="flowChartDecision">
              <a:avLst/>
            </a:prstGeom>
            <a:solidFill>
              <a:srgbClr val="4472C4"/>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Modify</a:t>
              </a:r>
            </a:p>
            <a:p>
              <a:pPr algn="ctr"/>
              <a:r>
                <a:rPr lang="en-US" b="1" dirty="0">
                  <a:effectLst>
                    <a:outerShdw blurRad="38100" dist="38100" dir="2700000" algn="tl">
                      <a:srgbClr val="000000">
                        <a:alpha val="43137"/>
                      </a:srgbClr>
                    </a:outerShdw>
                  </a:effectLst>
                </a:rPr>
                <a:t>Design</a:t>
              </a:r>
            </a:p>
          </p:txBody>
        </p:sp>
        <p:cxnSp>
          <p:nvCxnSpPr>
            <p:cNvPr id="16" name="Straight Arrow Connector 15">
              <a:extLst>
                <a:ext uri="{FF2B5EF4-FFF2-40B4-BE49-F238E27FC236}">
                  <a16:creationId xmlns:a16="http://schemas.microsoft.com/office/drawing/2014/main" id="{EAF318E6-4EF3-47DA-8A65-8B64A8C20ECA}"/>
                </a:ext>
              </a:extLst>
            </p:cNvPr>
            <p:cNvCxnSpPr>
              <a:stCxn id="12" idx="3"/>
              <a:endCxn id="15" idx="1"/>
            </p:cNvCxnSpPr>
            <p:nvPr/>
          </p:nvCxnSpPr>
          <p:spPr>
            <a:xfrm flipV="1">
              <a:off x="7059270" y="3635906"/>
              <a:ext cx="377356" cy="10965"/>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83B9939-CFFF-444E-B128-83251BAA0054}"/>
                </a:ext>
              </a:extLst>
            </p:cNvPr>
            <p:cNvCxnSpPr>
              <a:stCxn id="14" idx="2"/>
              <a:endCxn id="18" idx="0"/>
            </p:cNvCxnSpPr>
            <p:nvPr/>
          </p:nvCxnSpPr>
          <p:spPr>
            <a:xfrm flipH="1">
              <a:off x="8292354" y="5330623"/>
              <a:ext cx="7765" cy="337005"/>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8" name="Flowchart: Terminator 17">
              <a:extLst>
                <a:ext uri="{FF2B5EF4-FFF2-40B4-BE49-F238E27FC236}">
                  <a16:creationId xmlns:a16="http://schemas.microsoft.com/office/drawing/2014/main" id="{E64CB0FA-72C9-4950-B431-4A1285DD8319}"/>
                </a:ext>
              </a:extLst>
            </p:cNvPr>
            <p:cNvSpPr/>
            <p:nvPr/>
          </p:nvSpPr>
          <p:spPr>
            <a:xfrm>
              <a:off x="7795388" y="5667629"/>
              <a:ext cx="993932" cy="597538"/>
            </a:xfrm>
            <a:prstGeom prst="flowChartTerminator">
              <a:avLst/>
            </a:prstGeom>
            <a:solidFill>
              <a:srgbClr val="00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Control</a:t>
              </a:r>
            </a:p>
          </p:txBody>
        </p:sp>
        <p:sp>
          <p:nvSpPr>
            <p:cNvPr id="19" name="TextBox 18">
              <a:extLst>
                <a:ext uri="{FF2B5EF4-FFF2-40B4-BE49-F238E27FC236}">
                  <a16:creationId xmlns:a16="http://schemas.microsoft.com/office/drawing/2014/main" id="{59CF2D9A-D69D-452B-AC09-0106E8B1133D}"/>
                </a:ext>
              </a:extLst>
            </p:cNvPr>
            <p:cNvSpPr txBox="1"/>
            <p:nvPr/>
          </p:nvSpPr>
          <p:spPr>
            <a:xfrm>
              <a:off x="7632320" y="4150272"/>
              <a:ext cx="667798" cy="305295"/>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a:effectLst>
                    <a:outerShdw blurRad="38100" dist="38100" dir="2700000" algn="tl">
                      <a:srgbClr val="000000">
                        <a:alpha val="43137"/>
                      </a:srgbClr>
                    </a:outerShdw>
                  </a:effectLst>
                </a:rPr>
                <a:t>No</a:t>
              </a:r>
            </a:p>
          </p:txBody>
        </p:sp>
        <p:sp>
          <p:nvSpPr>
            <p:cNvPr id="20" name="TextBox 19">
              <a:extLst>
                <a:ext uri="{FF2B5EF4-FFF2-40B4-BE49-F238E27FC236}">
                  <a16:creationId xmlns:a16="http://schemas.microsoft.com/office/drawing/2014/main" id="{EE6BC222-F8EE-4058-872B-F9C6D0F7C2AC}"/>
                </a:ext>
              </a:extLst>
            </p:cNvPr>
            <p:cNvSpPr txBox="1"/>
            <p:nvPr/>
          </p:nvSpPr>
          <p:spPr>
            <a:xfrm>
              <a:off x="7548472" y="2765501"/>
              <a:ext cx="667798" cy="305295"/>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a:effectLst>
                    <a:outerShdw blurRad="38100" dist="38100" dir="2700000" algn="tl">
                      <a:srgbClr val="000000">
                        <a:alpha val="43137"/>
                      </a:srgbClr>
                    </a:outerShdw>
                  </a:effectLst>
                </a:rPr>
                <a:t>Yes</a:t>
              </a:r>
            </a:p>
          </p:txBody>
        </p:sp>
        <p:cxnSp>
          <p:nvCxnSpPr>
            <p:cNvPr id="21" name="Elbow Connector 22">
              <a:extLst>
                <a:ext uri="{FF2B5EF4-FFF2-40B4-BE49-F238E27FC236}">
                  <a16:creationId xmlns:a16="http://schemas.microsoft.com/office/drawing/2014/main" id="{A30D3239-287C-4245-A0B1-342A8F48AA12}"/>
                </a:ext>
              </a:extLst>
            </p:cNvPr>
            <p:cNvCxnSpPr>
              <a:stCxn id="15" idx="0"/>
              <a:endCxn id="22" idx="3"/>
            </p:cNvCxnSpPr>
            <p:nvPr/>
          </p:nvCxnSpPr>
          <p:spPr>
            <a:xfrm rot="16200000" flipV="1">
              <a:off x="7447861" y="2380793"/>
              <a:ext cx="469865" cy="1239282"/>
            </a:xfrm>
            <a:prstGeom prst="bentConnector2">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22" name="Flowchart: Process 21">
              <a:extLst>
                <a:ext uri="{FF2B5EF4-FFF2-40B4-BE49-F238E27FC236}">
                  <a16:creationId xmlns:a16="http://schemas.microsoft.com/office/drawing/2014/main" id="{87400ACF-EB2C-46DB-BF67-1ED9E003F55B}"/>
                </a:ext>
              </a:extLst>
            </p:cNvPr>
            <p:cNvSpPr/>
            <p:nvPr/>
          </p:nvSpPr>
          <p:spPr>
            <a:xfrm>
              <a:off x="5991570" y="2466732"/>
              <a:ext cx="1071583" cy="597538"/>
            </a:xfrm>
            <a:prstGeom prst="flowChartProcess">
              <a:avLst/>
            </a:prstGeom>
            <a:solidFill>
              <a:srgbClr val="C000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Redesign</a:t>
              </a:r>
            </a:p>
          </p:txBody>
        </p:sp>
        <p:cxnSp>
          <p:nvCxnSpPr>
            <p:cNvPr id="23" name="Elbow Connector 24">
              <a:extLst>
                <a:ext uri="{FF2B5EF4-FFF2-40B4-BE49-F238E27FC236}">
                  <a16:creationId xmlns:a16="http://schemas.microsoft.com/office/drawing/2014/main" id="{2B3C777C-6D5A-4F1C-9BC6-81BBFAE73F31}"/>
                </a:ext>
              </a:extLst>
            </p:cNvPr>
            <p:cNvCxnSpPr>
              <a:stCxn id="22" idx="1"/>
              <a:endCxn id="10" idx="0"/>
            </p:cNvCxnSpPr>
            <p:nvPr/>
          </p:nvCxnSpPr>
          <p:spPr>
            <a:xfrm rot="10800000" flipV="1">
              <a:off x="5121879" y="2765501"/>
              <a:ext cx="869691" cy="571636"/>
            </a:xfrm>
            <a:prstGeom prst="bentConnector2">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grpSp>
      <p:graphicFrame>
        <p:nvGraphicFramePr>
          <p:cNvPr id="24" name="Content Placeholder 23" descr="A picture of the PDSA cycle as part oft he diagram of using quality improvement tools">
            <a:extLst>
              <a:ext uri="{FF2B5EF4-FFF2-40B4-BE49-F238E27FC236}">
                <a16:creationId xmlns:a16="http://schemas.microsoft.com/office/drawing/2014/main" id="{FC6D5681-70D9-48DF-ADE0-81E5A1F3037B}"/>
              </a:ext>
            </a:extLst>
          </p:cNvPr>
          <p:cNvGraphicFramePr>
            <a:graphicFrameLocks noGrp="1"/>
          </p:cNvGraphicFramePr>
          <p:nvPr>
            <p:ph sz="half" idx="2"/>
            <p:extLst>
              <p:ext uri="{D42A27DB-BD31-4B8C-83A1-F6EECF244321}">
                <p14:modId xmlns:p14="http://schemas.microsoft.com/office/powerpoint/2010/main" val="692929697"/>
              </p:ext>
            </p:extLst>
          </p:nvPr>
        </p:nvGraphicFramePr>
        <p:xfrm>
          <a:off x="6370019" y="3808541"/>
          <a:ext cx="2908107" cy="2228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Rectangle 24"/>
          <p:cNvSpPr/>
          <p:nvPr/>
        </p:nvSpPr>
        <p:spPr>
          <a:xfrm>
            <a:off x="549159" y="1975389"/>
            <a:ext cx="2766797" cy="4230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39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C6CD-E1E6-450C-96CD-1BE9D4F069E5}"/>
              </a:ext>
            </a:extLst>
          </p:cNvPr>
          <p:cNvSpPr>
            <a:spLocks noGrp="1"/>
          </p:cNvSpPr>
          <p:nvPr>
            <p:ph type="title"/>
          </p:nvPr>
        </p:nvSpPr>
        <p:spPr/>
        <p:txBody>
          <a:bodyPr>
            <a:noAutofit/>
          </a:bodyPr>
          <a:lstStyle/>
          <a:p>
            <a:r>
              <a:rPr lang="en-US" sz="4000" dirty="0"/>
              <a:t>A3 Planning, Tracking and Documentation Tool</a:t>
            </a:r>
          </a:p>
        </p:txBody>
      </p:sp>
      <p:sp>
        <p:nvSpPr>
          <p:cNvPr id="4" name="Slide Number Placeholder 3">
            <a:extLst>
              <a:ext uri="{FF2B5EF4-FFF2-40B4-BE49-F238E27FC236}">
                <a16:creationId xmlns:a16="http://schemas.microsoft.com/office/drawing/2014/main" id="{B3DFADD2-3587-4DDD-8867-63377219FDE9}"/>
              </a:ext>
            </a:extLst>
          </p:cNvPr>
          <p:cNvSpPr>
            <a:spLocks noGrp="1"/>
          </p:cNvSpPr>
          <p:nvPr>
            <p:ph type="sldNum" sz="quarter" idx="12"/>
          </p:nvPr>
        </p:nvSpPr>
        <p:spPr/>
        <p:txBody>
          <a:bodyPr/>
          <a:lstStyle/>
          <a:p>
            <a:fld id="{22371414-462E-46DB-984E-E1D1898C16DC}" type="slidenum">
              <a:rPr lang="en-US" smtClean="0"/>
              <a:t>14</a:t>
            </a:fld>
            <a:endParaRPr lang="en-US"/>
          </a:p>
        </p:txBody>
      </p:sp>
      <p:sp>
        <p:nvSpPr>
          <p:cNvPr id="5" name="Content Placeholder 2">
            <a:extLst>
              <a:ext uri="{FF2B5EF4-FFF2-40B4-BE49-F238E27FC236}">
                <a16:creationId xmlns:a16="http://schemas.microsoft.com/office/drawing/2014/main" id="{CFC434B6-4B6A-4DBE-9273-1BE10086258B}"/>
              </a:ext>
            </a:extLst>
          </p:cNvPr>
          <p:cNvSpPr>
            <a:spLocks noGrp="1"/>
          </p:cNvSpPr>
          <p:nvPr>
            <p:ph idx="1"/>
          </p:nvPr>
        </p:nvSpPr>
        <p:spPr>
          <a:xfrm>
            <a:off x="838200" y="1961535"/>
            <a:ext cx="10515600" cy="4215427"/>
          </a:xfrm>
        </p:spPr>
        <p:txBody>
          <a:bodyPr/>
          <a:lstStyle/>
          <a:p>
            <a:r>
              <a:rPr lang="en-US" sz="2600" dirty="0"/>
              <a:t>A3 is a Lean Six Sigma tool to</a:t>
            </a:r>
          </a:p>
          <a:p>
            <a:pPr lvl="1"/>
            <a:r>
              <a:rPr lang="en-US" sz="2600" dirty="0"/>
              <a:t>continuously track your team’s problem-solving process; it shows the thinking behind your process</a:t>
            </a:r>
          </a:p>
          <a:p>
            <a:pPr lvl="1"/>
            <a:r>
              <a:rPr lang="en-US" sz="2600" dirty="0"/>
              <a:t>organize your work</a:t>
            </a:r>
          </a:p>
          <a:p>
            <a:pPr lvl="1"/>
            <a:r>
              <a:rPr lang="en-US" sz="2600" dirty="0"/>
              <a:t>condense work on an 11” x 17” size paper (derivation of A3 name)</a:t>
            </a:r>
          </a:p>
          <a:p>
            <a:pPr lvl="1"/>
            <a:r>
              <a:rPr lang="en-US" sz="2600" dirty="0"/>
              <a:t>document and report your QI work</a:t>
            </a:r>
          </a:p>
          <a:p>
            <a:pPr lvl="1"/>
            <a:r>
              <a:rPr lang="en-US" sz="2600" dirty="0"/>
              <a:t>could also be a QI project charter</a:t>
            </a:r>
          </a:p>
          <a:p>
            <a:pPr lvl="1"/>
            <a:endParaRPr lang="en-US" dirty="0"/>
          </a:p>
        </p:txBody>
      </p:sp>
    </p:spTree>
    <p:extLst>
      <p:ext uri="{BB962C8B-B14F-4D97-AF65-F5344CB8AC3E}">
        <p14:creationId xmlns:p14="http://schemas.microsoft.com/office/powerpoint/2010/main" val="427782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5DA4F-2786-43B0-895E-E9DE1FBD0518}"/>
              </a:ext>
            </a:extLst>
          </p:cNvPr>
          <p:cNvPicPr>
            <a:picLocks noChangeAspect="1"/>
          </p:cNvPicPr>
          <p:nvPr/>
        </p:nvPicPr>
        <p:blipFill>
          <a:blip r:embed="rId3"/>
          <a:stretch>
            <a:fillRect/>
          </a:stretch>
        </p:blipFill>
        <p:spPr>
          <a:xfrm>
            <a:off x="986319" y="1297130"/>
            <a:ext cx="10181690" cy="5154768"/>
          </a:xfrm>
          <a:prstGeom prst="rect">
            <a:avLst/>
          </a:prstGeom>
        </p:spPr>
      </p:pic>
    </p:spTree>
    <p:extLst>
      <p:ext uri="{BB962C8B-B14F-4D97-AF65-F5344CB8AC3E}">
        <p14:creationId xmlns:p14="http://schemas.microsoft.com/office/powerpoint/2010/main" val="2960688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71517388"/>
              </p:ext>
            </p:extLst>
          </p:nvPr>
        </p:nvGraphicFramePr>
        <p:xfrm>
          <a:off x="432262" y="2373329"/>
          <a:ext cx="11578030" cy="4049206"/>
        </p:xfrm>
        <a:graphic>
          <a:graphicData uri="http://schemas.openxmlformats.org/drawingml/2006/table">
            <a:tbl>
              <a:tblPr firstRow="1" bandRow="1">
                <a:tableStyleId>{46F890A9-2807-4EBB-B81D-B2AA78EC7F39}</a:tableStyleId>
              </a:tblPr>
              <a:tblGrid>
                <a:gridCol w="6086495">
                  <a:extLst>
                    <a:ext uri="{9D8B030D-6E8A-4147-A177-3AD203B41FA5}">
                      <a16:colId xmlns:a16="http://schemas.microsoft.com/office/drawing/2014/main" val="20000"/>
                    </a:ext>
                  </a:extLst>
                </a:gridCol>
                <a:gridCol w="5491535">
                  <a:extLst>
                    <a:ext uri="{9D8B030D-6E8A-4147-A177-3AD203B41FA5}">
                      <a16:colId xmlns:a16="http://schemas.microsoft.com/office/drawing/2014/main" val="20001"/>
                    </a:ext>
                  </a:extLst>
                </a:gridCol>
              </a:tblGrid>
              <a:tr h="898687">
                <a:tc>
                  <a:txBody>
                    <a:bodyPr/>
                    <a:lstStyle/>
                    <a:p>
                      <a:r>
                        <a:rPr lang="en-US" sz="2000" dirty="0"/>
                        <a:t> </a:t>
                      </a:r>
                      <a:r>
                        <a:rPr lang="en-US" sz="2000" dirty="0">
                          <a:solidFill>
                            <a:schemeClr val="tx1"/>
                          </a:solidFill>
                        </a:rPr>
                        <a:t>Define</a:t>
                      </a:r>
                      <a:r>
                        <a:rPr lang="en-US" sz="2000" baseline="0" dirty="0">
                          <a:solidFill>
                            <a:schemeClr val="tx1"/>
                          </a:solidFill>
                        </a:rPr>
                        <a:t> Problem</a:t>
                      </a:r>
                    </a:p>
                    <a:p>
                      <a:r>
                        <a:rPr lang="en-US" sz="1600" baseline="0" dirty="0">
                          <a:solidFill>
                            <a:schemeClr val="tx1"/>
                          </a:solidFill>
                        </a:rPr>
                        <a:t>From testing to start of medication time consuming</a:t>
                      </a:r>
                    </a:p>
                    <a:p>
                      <a:r>
                        <a:rPr lang="en-US" sz="1600" baseline="0" dirty="0">
                          <a:solidFill>
                            <a:schemeClr val="tx1"/>
                          </a:solidFill>
                        </a:rPr>
                        <a:t>Scope: confirmed test to scheduled f/up </a:t>
                      </a:r>
                      <a:r>
                        <a:rPr lang="en-US" sz="1600" baseline="0" dirty="0" err="1">
                          <a:solidFill>
                            <a:schemeClr val="tx1"/>
                          </a:solidFill>
                        </a:rPr>
                        <a:t>appt</a:t>
                      </a:r>
                      <a:r>
                        <a:rPr lang="en-US" sz="1600" baseline="0" dirty="0">
                          <a:solidFill>
                            <a:schemeClr val="tx1"/>
                          </a:solidFill>
                        </a:rPr>
                        <a:t> and labs</a:t>
                      </a:r>
                      <a:endParaRPr lang="en-US" sz="1600" dirty="0">
                        <a:solidFill>
                          <a:schemeClr val="tx1"/>
                        </a:solidFill>
                      </a:endParaRPr>
                    </a:p>
                  </a:txBody>
                  <a:tcPr>
                    <a:solidFill>
                      <a:schemeClr val="accent1">
                        <a:lumMod val="20000"/>
                        <a:lumOff val="80000"/>
                      </a:schemeClr>
                    </a:solidFill>
                  </a:tcPr>
                </a:tc>
                <a:tc>
                  <a:txBody>
                    <a:bodyPr/>
                    <a:lstStyle/>
                    <a:p>
                      <a:r>
                        <a:rPr lang="en-US" sz="2000" dirty="0">
                          <a:solidFill>
                            <a:schemeClr val="tx1"/>
                          </a:solidFill>
                        </a:rPr>
                        <a:t>Plan</a:t>
                      </a:r>
                    </a:p>
                  </a:txBody>
                  <a:tcPr>
                    <a:solidFill>
                      <a:schemeClr val="accent1">
                        <a:lumMod val="20000"/>
                        <a:lumOff val="80000"/>
                      </a:schemeClr>
                    </a:solidFill>
                  </a:tcPr>
                </a:tc>
                <a:extLst>
                  <a:ext uri="{0D108BD9-81ED-4DB2-BD59-A6C34878D82A}">
                    <a16:rowId xmlns:a16="http://schemas.microsoft.com/office/drawing/2014/main" val="10001"/>
                  </a:ext>
                </a:extLst>
              </a:tr>
              <a:tr h="898687">
                <a:tc>
                  <a:txBody>
                    <a:bodyPr/>
                    <a:lstStyle/>
                    <a:p>
                      <a:r>
                        <a:rPr lang="en-US" sz="2000" b="1" dirty="0"/>
                        <a:t>Goals and Measures</a:t>
                      </a:r>
                    </a:p>
                    <a:p>
                      <a:r>
                        <a:rPr lang="en-US" sz="1600" dirty="0"/>
                        <a:t>Reduce</a:t>
                      </a:r>
                      <a:r>
                        <a:rPr lang="en-US" sz="1600" baseline="0" dirty="0"/>
                        <a:t> linkage time from 14 days/112 hours  to 5 days/40 hours</a:t>
                      </a:r>
                    </a:p>
                    <a:p>
                      <a:r>
                        <a:rPr lang="en-US" sz="1600" baseline="0" dirty="0"/>
                        <a:t>Reduce time to VL suppression from average 89 days to 30 days</a:t>
                      </a:r>
                      <a:endParaRPr lang="en-US" sz="1600" dirty="0"/>
                    </a:p>
                  </a:txBody>
                  <a:tcPr>
                    <a:solidFill>
                      <a:schemeClr val="accent1">
                        <a:lumMod val="20000"/>
                        <a:lumOff val="80000"/>
                      </a:schemeClr>
                    </a:solidFill>
                  </a:tcPr>
                </a:tc>
                <a:tc>
                  <a:txBody>
                    <a:bodyPr/>
                    <a:lstStyle/>
                    <a:p>
                      <a:r>
                        <a:rPr lang="en-US" sz="2000" b="1" dirty="0"/>
                        <a:t>Implementation:  Observations/Step Measurement</a:t>
                      </a:r>
                      <a:r>
                        <a:rPr lang="en-US" sz="2000" b="1" baseline="0" dirty="0"/>
                        <a:t> </a:t>
                      </a:r>
                      <a:r>
                        <a:rPr lang="en-US" sz="2000" b="1" dirty="0"/>
                        <a:t>Data</a:t>
                      </a:r>
                    </a:p>
                  </a:txBody>
                  <a:tcPr/>
                </a:tc>
                <a:extLst>
                  <a:ext uri="{0D108BD9-81ED-4DB2-BD59-A6C34878D82A}">
                    <a16:rowId xmlns:a16="http://schemas.microsoft.com/office/drawing/2014/main" val="10002"/>
                  </a:ext>
                </a:extLst>
              </a:tr>
              <a:tr h="629497">
                <a:tc>
                  <a:txBody>
                    <a:bodyPr/>
                    <a:lstStyle/>
                    <a:p>
                      <a:r>
                        <a:rPr lang="en-US" sz="2000" b="1" dirty="0"/>
                        <a:t>Current State Map</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Results:</a:t>
                      </a:r>
                      <a:r>
                        <a:rPr lang="en-US" sz="2000" b="1" baseline="0" dirty="0"/>
                        <a:t> Control/Sustain</a:t>
                      </a:r>
                      <a:endParaRPr lang="en-US" sz="2000" b="1" dirty="0"/>
                    </a:p>
                    <a:p>
                      <a:endParaRPr lang="en-US" sz="2000" dirty="0"/>
                    </a:p>
                  </a:txBody>
                  <a:tcPr>
                    <a:solidFill>
                      <a:schemeClr val="accent1">
                        <a:lumMod val="20000"/>
                        <a:lumOff val="80000"/>
                      </a:schemeClr>
                    </a:solidFill>
                  </a:tcPr>
                </a:tc>
                <a:extLst>
                  <a:ext uri="{0D108BD9-81ED-4DB2-BD59-A6C34878D82A}">
                    <a16:rowId xmlns:a16="http://schemas.microsoft.com/office/drawing/2014/main" val="10005"/>
                  </a:ext>
                </a:extLst>
              </a:tr>
              <a:tr h="775396">
                <a:tc>
                  <a:txBody>
                    <a:bodyPr/>
                    <a:lstStyle/>
                    <a:p>
                      <a:r>
                        <a:rPr lang="en-US" sz="2000" b="1" dirty="0"/>
                        <a:t>Analysis (tools/results) </a:t>
                      </a:r>
                      <a:r>
                        <a:rPr lang="mr-IN" sz="2000" b="1" dirty="0"/>
                        <a:t>–</a:t>
                      </a:r>
                      <a:r>
                        <a:rPr lang="en-US" sz="2000" b="1" dirty="0"/>
                        <a:t> Future State Map and Gap Analysis</a:t>
                      </a:r>
                    </a:p>
                  </a:txBody>
                  <a:tcPr/>
                </a:tc>
                <a:tc>
                  <a:txBody>
                    <a:bodyPr/>
                    <a:lstStyle/>
                    <a:p>
                      <a:r>
                        <a:rPr lang="en-US" sz="2000" b="1" dirty="0"/>
                        <a:t>Reporting and Feedback</a:t>
                      </a:r>
                    </a:p>
                  </a:txBody>
                  <a:tcPr/>
                </a:tc>
                <a:extLst>
                  <a:ext uri="{0D108BD9-81ED-4DB2-BD59-A6C34878D82A}">
                    <a16:rowId xmlns:a16="http://schemas.microsoft.com/office/drawing/2014/main" val="10003"/>
                  </a:ext>
                </a:extLst>
              </a:tr>
              <a:tr h="775396">
                <a:tc>
                  <a:txBody>
                    <a:bodyPr/>
                    <a:lstStyle/>
                    <a:p>
                      <a:r>
                        <a:rPr lang="en-US" sz="2000" b="1" dirty="0"/>
                        <a:t>Tests of Change and Step Measures</a:t>
                      </a:r>
                    </a:p>
                  </a:txBody>
                  <a:tcPr>
                    <a:solidFill>
                      <a:schemeClr val="accent1">
                        <a:lumMod val="20000"/>
                        <a:lumOff val="80000"/>
                      </a:schemeClr>
                    </a:solidFill>
                  </a:tcPr>
                </a:tc>
                <a:tc>
                  <a:txBody>
                    <a:bodyPr/>
                    <a:lstStyle/>
                    <a:p>
                      <a:r>
                        <a:rPr lang="en-US" sz="2000" b="1" dirty="0"/>
                        <a:t>Follow-up</a:t>
                      </a:r>
                      <a:r>
                        <a:rPr lang="en-US" sz="2000" b="1" baseline="0" dirty="0"/>
                        <a:t> Actions: Plan to Sustain</a:t>
                      </a:r>
                      <a:endParaRPr lang="en-US" sz="2000" b="1" dirty="0"/>
                    </a:p>
                  </a:txBody>
                  <a:tcP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1E0D1E02-59C2-4A1A-858D-92914DCD36CF}"/>
              </a:ext>
            </a:extLst>
          </p:cNvPr>
          <p:cNvSpPr/>
          <p:nvPr/>
        </p:nvSpPr>
        <p:spPr>
          <a:xfrm>
            <a:off x="606923" y="297951"/>
            <a:ext cx="7307906" cy="707886"/>
          </a:xfrm>
          <a:prstGeom prst="rect">
            <a:avLst/>
          </a:prstGeom>
        </p:spPr>
        <p:txBody>
          <a:bodyPr wrap="square">
            <a:spAutoFit/>
          </a:bodyPr>
          <a:lstStyle/>
          <a:p>
            <a:r>
              <a:rPr lang="en-US" sz="4000" dirty="0">
                <a:solidFill>
                  <a:schemeClr val="bg1"/>
                </a:solidFill>
              </a:rPr>
              <a:t>“Rapid Start QI Project” A3 Sheet</a:t>
            </a:r>
          </a:p>
        </p:txBody>
      </p:sp>
      <p:sp>
        <p:nvSpPr>
          <p:cNvPr id="7" name="Rectangle 6">
            <a:extLst>
              <a:ext uri="{FF2B5EF4-FFF2-40B4-BE49-F238E27FC236}">
                <a16:creationId xmlns:a16="http://schemas.microsoft.com/office/drawing/2014/main" id="{10F4B2DA-9519-4AB0-8C51-373FC534755D}"/>
              </a:ext>
            </a:extLst>
          </p:cNvPr>
          <p:cNvSpPr/>
          <p:nvPr/>
        </p:nvSpPr>
        <p:spPr>
          <a:xfrm>
            <a:off x="432261" y="1335640"/>
            <a:ext cx="11578029" cy="1015663"/>
          </a:xfrm>
          <a:prstGeom prst="rect">
            <a:avLst/>
          </a:prstGeom>
        </p:spPr>
        <p:txBody>
          <a:bodyPr wrap="square">
            <a:spAutoFit/>
          </a:bodyPr>
          <a:lstStyle/>
          <a:p>
            <a:r>
              <a:rPr lang="en-US" sz="2000" b="1" dirty="0"/>
              <a:t>Project Title:  </a:t>
            </a:r>
            <a:r>
              <a:rPr lang="en-US" sz="2000" dirty="0"/>
              <a:t>A3 Rapid Start for Newly Diagnosed </a:t>
            </a:r>
          </a:p>
          <a:p>
            <a:r>
              <a:rPr lang="en-US" sz="2000" b="1" dirty="0"/>
              <a:t>Project Dates</a:t>
            </a:r>
            <a:r>
              <a:rPr lang="en-US" sz="2000" dirty="0"/>
              <a:t>: Start:    12/1/2019        Projected Completion:    4/1/2020</a:t>
            </a:r>
          </a:p>
          <a:p>
            <a:r>
              <a:rPr lang="en-US" sz="2000" b="1" dirty="0"/>
              <a:t>Team Leader and Members</a:t>
            </a:r>
            <a:r>
              <a:rPr lang="en-US" sz="2000" dirty="0"/>
              <a:t>:				</a:t>
            </a:r>
            <a:r>
              <a:rPr lang="en-US" sz="2000" b="1" dirty="0"/>
              <a:t>Facilitator:</a:t>
            </a:r>
          </a:p>
        </p:txBody>
      </p:sp>
    </p:spTree>
    <p:extLst>
      <p:ext uri="{BB962C8B-B14F-4D97-AF65-F5344CB8AC3E}">
        <p14:creationId xmlns:p14="http://schemas.microsoft.com/office/powerpoint/2010/main" val="231728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AABF-A610-445C-9A3C-60A28994D186}"/>
              </a:ext>
            </a:extLst>
          </p:cNvPr>
          <p:cNvSpPr>
            <a:spLocks noGrp="1"/>
          </p:cNvSpPr>
          <p:nvPr>
            <p:ph type="title"/>
          </p:nvPr>
        </p:nvSpPr>
        <p:spPr/>
        <p:txBody>
          <a:bodyPr>
            <a:noAutofit/>
          </a:bodyPr>
          <a:lstStyle/>
          <a:p>
            <a:r>
              <a:rPr lang="en-US" sz="4000" spc="-150" dirty="0"/>
              <a:t>Combining Tools For Synergistic Effect</a:t>
            </a:r>
            <a:endParaRPr lang="en-US" sz="4000" dirty="0"/>
          </a:p>
        </p:txBody>
      </p:sp>
      <p:sp>
        <p:nvSpPr>
          <p:cNvPr id="5" name="Slide Number Placeholder 4">
            <a:extLst>
              <a:ext uri="{FF2B5EF4-FFF2-40B4-BE49-F238E27FC236}">
                <a16:creationId xmlns:a16="http://schemas.microsoft.com/office/drawing/2014/main" id="{D048680D-4D43-4631-BFC4-19C1D477DEF2}"/>
              </a:ext>
            </a:extLst>
          </p:cNvPr>
          <p:cNvSpPr>
            <a:spLocks noGrp="1"/>
          </p:cNvSpPr>
          <p:nvPr>
            <p:ph type="sldNum" sz="quarter" idx="12"/>
          </p:nvPr>
        </p:nvSpPr>
        <p:spPr>
          <a:xfrm>
            <a:off x="8610600" y="646634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71414-462E-46DB-984E-E1D1898C16D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BABC8B4B-BE11-4E50-AEB9-413B2D7710EB}"/>
              </a:ext>
            </a:extLst>
          </p:cNvPr>
          <p:cNvSpPr>
            <a:spLocks noGrp="1"/>
          </p:cNvSpPr>
          <p:nvPr>
            <p:ph sz="half" idx="1"/>
          </p:nvPr>
        </p:nvSpPr>
        <p:spPr>
          <a:xfrm>
            <a:off x="468773" y="1566407"/>
            <a:ext cx="5551027" cy="4832092"/>
          </a:xfrm>
          <a:prstGeom prst="rect">
            <a:avLst/>
          </a:prstGeom>
        </p:spPr>
        <p:txBody>
          <a:bodyPr wrap="square">
            <a:spAutoFit/>
          </a:bodyPr>
          <a:lstStyle/>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Develop Project Goals</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A3 Project Charter</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Describe Current Process</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SIPOC Diagram</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Value Stream –  Current State</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Develop Improvement Theory</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FMEA</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Describe Improved Process</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Value Stream Map – Future State</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Adopt</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Kanban</a:t>
            </a:r>
            <a:endParaRPr lang="en-US" sz="1200" dirty="0">
              <a:cs typeface="Arial" panose="020B0604020202020204" pitchFamily="34" charset="0"/>
            </a:endParaRPr>
          </a:p>
        </p:txBody>
      </p:sp>
      <p:grpSp>
        <p:nvGrpSpPr>
          <p:cNvPr id="7" name="Group 6" descr="Diagram of the process of using quality improvement tools in the PDSA cycle">
            <a:extLst>
              <a:ext uri="{FF2B5EF4-FFF2-40B4-BE49-F238E27FC236}">
                <a16:creationId xmlns:a16="http://schemas.microsoft.com/office/drawing/2014/main" id="{4CEB954B-8BB9-4085-ABAA-0E6979E6C342}"/>
              </a:ext>
            </a:extLst>
          </p:cNvPr>
          <p:cNvGrpSpPr/>
          <p:nvPr/>
        </p:nvGrpSpPr>
        <p:grpSpPr>
          <a:xfrm>
            <a:off x="5266350" y="1758136"/>
            <a:ext cx="6456877" cy="4160181"/>
            <a:chOff x="3254373" y="2466732"/>
            <a:chExt cx="5913870" cy="3798435"/>
          </a:xfrm>
        </p:grpSpPr>
        <p:sp>
          <p:nvSpPr>
            <p:cNvPr id="8" name="Flowchart: Terminator 7">
              <a:extLst>
                <a:ext uri="{FF2B5EF4-FFF2-40B4-BE49-F238E27FC236}">
                  <a16:creationId xmlns:a16="http://schemas.microsoft.com/office/drawing/2014/main" id="{D834872B-0CD6-4290-B3F0-90956E1B11FE}"/>
                </a:ext>
              </a:extLst>
            </p:cNvPr>
            <p:cNvSpPr/>
            <p:nvPr/>
          </p:nvSpPr>
          <p:spPr>
            <a:xfrm>
              <a:off x="3254373" y="3337137"/>
              <a:ext cx="993932" cy="597538"/>
            </a:xfrm>
            <a:prstGeom prst="flowChartTerminator">
              <a:avLst/>
            </a:prstGeom>
            <a:solidFill>
              <a:srgbClr val="FF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Define</a:t>
              </a:r>
            </a:p>
          </p:txBody>
        </p:sp>
        <p:cxnSp>
          <p:nvCxnSpPr>
            <p:cNvPr id="9" name="Straight Arrow Connector 8">
              <a:extLst>
                <a:ext uri="{FF2B5EF4-FFF2-40B4-BE49-F238E27FC236}">
                  <a16:creationId xmlns:a16="http://schemas.microsoft.com/office/drawing/2014/main" id="{4A0C77F0-DE0C-4F59-A568-A4A1F88C622A}"/>
                </a:ext>
              </a:extLst>
            </p:cNvPr>
            <p:cNvCxnSpPr>
              <a:stCxn id="8" idx="3"/>
              <a:endCxn id="10" idx="1"/>
            </p:cNvCxnSpPr>
            <p:nvPr/>
          </p:nvCxnSpPr>
          <p:spPr>
            <a:xfrm>
              <a:off x="4248305" y="3635906"/>
              <a:ext cx="333899" cy="0"/>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0" name="Flowchart: Process 9">
              <a:extLst>
                <a:ext uri="{FF2B5EF4-FFF2-40B4-BE49-F238E27FC236}">
                  <a16:creationId xmlns:a16="http://schemas.microsoft.com/office/drawing/2014/main" id="{52AF175F-3D78-495E-BC67-EDE00E9CAF1C}"/>
                </a:ext>
              </a:extLst>
            </p:cNvPr>
            <p:cNvSpPr/>
            <p:nvPr/>
          </p:nvSpPr>
          <p:spPr>
            <a:xfrm>
              <a:off x="4582205" y="3337137"/>
              <a:ext cx="1079349" cy="597538"/>
            </a:xfrm>
            <a:prstGeom prst="flowChartProcess">
              <a:avLst/>
            </a:prstGeom>
            <a:solidFill>
              <a:srgbClr val="FF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Measure</a:t>
              </a:r>
            </a:p>
          </p:txBody>
        </p:sp>
        <p:cxnSp>
          <p:nvCxnSpPr>
            <p:cNvPr id="11" name="Straight Arrow Connector 10">
              <a:extLst>
                <a:ext uri="{FF2B5EF4-FFF2-40B4-BE49-F238E27FC236}">
                  <a16:creationId xmlns:a16="http://schemas.microsoft.com/office/drawing/2014/main" id="{F09BBAE0-F920-42C6-9587-9E75E986B961}"/>
                </a:ext>
              </a:extLst>
            </p:cNvPr>
            <p:cNvCxnSpPr>
              <a:stCxn id="10" idx="3"/>
              <a:endCxn id="12" idx="1"/>
            </p:cNvCxnSpPr>
            <p:nvPr/>
          </p:nvCxnSpPr>
          <p:spPr>
            <a:xfrm>
              <a:off x="5661553" y="3635906"/>
              <a:ext cx="333899" cy="10964"/>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2" name="Flowchart: Process 11">
              <a:extLst>
                <a:ext uri="{FF2B5EF4-FFF2-40B4-BE49-F238E27FC236}">
                  <a16:creationId xmlns:a16="http://schemas.microsoft.com/office/drawing/2014/main" id="{154E8C97-4375-4501-B77F-30EB9F819DD2}"/>
                </a:ext>
              </a:extLst>
            </p:cNvPr>
            <p:cNvSpPr/>
            <p:nvPr/>
          </p:nvSpPr>
          <p:spPr>
            <a:xfrm>
              <a:off x="5995452" y="3348101"/>
              <a:ext cx="1063818" cy="597538"/>
            </a:xfrm>
            <a:prstGeom prst="flowChartProcess">
              <a:avLst/>
            </a:prstGeom>
            <a:solidFill>
              <a:srgbClr val="FF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Analyze</a:t>
              </a:r>
            </a:p>
          </p:txBody>
        </p:sp>
        <p:cxnSp>
          <p:nvCxnSpPr>
            <p:cNvPr id="13" name="Straight Arrow Connector 12">
              <a:extLst>
                <a:ext uri="{FF2B5EF4-FFF2-40B4-BE49-F238E27FC236}">
                  <a16:creationId xmlns:a16="http://schemas.microsoft.com/office/drawing/2014/main" id="{6D2AB594-BA05-49F9-B520-F2394FF5326D}"/>
                </a:ext>
              </a:extLst>
            </p:cNvPr>
            <p:cNvCxnSpPr>
              <a:stCxn id="15" idx="2"/>
              <a:endCxn id="14" idx="0"/>
            </p:cNvCxnSpPr>
            <p:nvPr/>
          </p:nvCxnSpPr>
          <p:spPr>
            <a:xfrm flipH="1">
              <a:off x="8300119" y="4036444"/>
              <a:ext cx="2315" cy="696642"/>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4" name="Flowchart: Process 13">
              <a:extLst>
                <a:ext uri="{FF2B5EF4-FFF2-40B4-BE49-F238E27FC236}">
                  <a16:creationId xmlns:a16="http://schemas.microsoft.com/office/drawing/2014/main" id="{3AF62B02-4DC5-49D9-AF55-AB9E71DC6F46}"/>
                </a:ext>
              </a:extLst>
            </p:cNvPr>
            <p:cNvSpPr/>
            <p:nvPr/>
          </p:nvSpPr>
          <p:spPr>
            <a:xfrm>
              <a:off x="7682794" y="4733085"/>
              <a:ext cx="1234650" cy="597538"/>
            </a:xfrm>
            <a:prstGeom prst="flowChartProcess">
              <a:avLst/>
            </a:prstGeom>
            <a:solidFill>
              <a:srgbClr val="7F7F7F"/>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Improve</a:t>
              </a:r>
            </a:p>
          </p:txBody>
        </p:sp>
        <p:sp>
          <p:nvSpPr>
            <p:cNvPr id="15" name="Flowchart: Decision 14">
              <a:extLst>
                <a:ext uri="{FF2B5EF4-FFF2-40B4-BE49-F238E27FC236}">
                  <a16:creationId xmlns:a16="http://schemas.microsoft.com/office/drawing/2014/main" id="{F5944D48-FD59-49E8-8B33-594BD3F4979E}"/>
                </a:ext>
              </a:extLst>
            </p:cNvPr>
            <p:cNvSpPr/>
            <p:nvPr/>
          </p:nvSpPr>
          <p:spPr>
            <a:xfrm>
              <a:off x="7436626" y="3235367"/>
              <a:ext cx="1731617" cy="801077"/>
            </a:xfrm>
            <a:prstGeom prst="flowChartDecision">
              <a:avLst/>
            </a:prstGeom>
            <a:solidFill>
              <a:srgbClr val="4472C4"/>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Modify</a:t>
              </a:r>
            </a:p>
            <a:p>
              <a:pPr algn="ctr"/>
              <a:r>
                <a:rPr lang="en-US" b="1" dirty="0">
                  <a:effectLst>
                    <a:outerShdw blurRad="38100" dist="38100" dir="2700000" algn="tl">
                      <a:srgbClr val="000000">
                        <a:alpha val="43137"/>
                      </a:srgbClr>
                    </a:outerShdw>
                  </a:effectLst>
                </a:rPr>
                <a:t>Design</a:t>
              </a:r>
            </a:p>
          </p:txBody>
        </p:sp>
        <p:cxnSp>
          <p:nvCxnSpPr>
            <p:cNvPr id="16" name="Straight Arrow Connector 15">
              <a:extLst>
                <a:ext uri="{FF2B5EF4-FFF2-40B4-BE49-F238E27FC236}">
                  <a16:creationId xmlns:a16="http://schemas.microsoft.com/office/drawing/2014/main" id="{EAF318E6-4EF3-47DA-8A65-8B64A8C20ECA}"/>
                </a:ext>
              </a:extLst>
            </p:cNvPr>
            <p:cNvCxnSpPr>
              <a:stCxn id="12" idx="3"/>
              <a:endCxn id="15" idx="1"/>
            </p:cNvCxnSpPr>
            <p:nvPr/>
          </p:nvCxnSpPr>
          <p:spPr>
            <a:xfrm flipV="1">
              <a:off x="7059270" y="3635906"/>
              <a:ext cx="377356" cy="10965"/>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83B9939-CFFF-444E-B128-83251BAA0054}"/>
                </a:ext>
              </a:extLst>
            </p:cNvPr>
            <p:cNvCxnSpPr>
              <a:stCxn id="14" idx="2"/>
              <a:endCxn id="18" idx="0"/>
            </p:cNvCxnSpPr>
            <p:nvPr/>
          </p:nvCxnSpPr>
          <p:spPr>
            <a:xfrm flipH="1">
              <a:off x="8292354" y="5330623"/>
              <a:ext cx="7765" cy="337005"/>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8" name="Flowchart: Terminator 17">
              <a:extLst>
                <a:ext uri="{FF2B5EF4-FFF2-40B4-BE49-F238E27FC236}">
                  <a16:creationId xmlns:a16="http://schemas.microsoft.com/office/drawing/2014/main" id="{E64CB0FA-72C9-4950-B431-4A1285DD8319}"/>
                </a:ext>
              </a:extLst>
            </p:cNvPr>
            <p:cNvSpPr/>
            <p:nvPr/>
          </p:nvSpPr>
          <p:spPr>
            <a:xfrm>
              <a:off x="7795388" y="5667629"/>
              <a:ext cx="993932" cy="597538"/>
            </a:xfrm>
            <a:prstGeom prst="flowChartTerminator">
              <a:avLst/>
            </a:prstGeom>
            <a:solidFill>
              <a:srgbClr val="00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Control</a:t>
              </a:r>
            </a:p>
          </p:txBody>
        </p:sp>
        <p:sp>
          <p:nvSpPr>
            <p:cNvPr id="19" name="TextBox 18">
              <a:extLst>
                <a:ext uri="{FF2B5EF4-FFF2-40B4-BE49-F238E27FC236}">
                  <a16:creationId xmlns:a16="http://schemas.microsoft.com/office/drawing/2014/main" id="{59CF2D9A-D69D-452B-AC09-0106E8B1133D}"/>
                </a:ext>
              </a:extLst>
            </p:cNvPr>
            <p:cNvSpPr txBox="1"/>
            <p:nvPr/>
          </p:nvSpPr>
          <p:spPr>
            <a:xfrm>
              <a:off x="7632320" y="4150272"/>
              <a:ext cx="667798" cy="305295"/>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a:effectLst>
                    <a:outerShdw blurRad="38100" dist="38100" dir="2700000" algn="tl">
                      <a:srgbClr val="000000">
                        <a:alpha val="43137"/>
                      </a:srgbClr>
                    </a:outerShdw>
                  </a:effectLst>
                </a:rPr>
                <a:t>No</a:t>
              </a:r>
            </a:p>
          </p:txBody>
        </p:sp>
        <p:sp>
          <p:nvSpPr>
            <p:cNvPr id="20" name="TextBox 19">
              <a:extLst>
                <a:ext uri="{FF2B5EF4-FFF2-40B4-BE49-F238E27FC236}">
                  <a16:creationId xmlns:a16="http://schemas.microsoft.com/office/drawing/2014/main" id="{EE6BC222-F8EE-4058-872B-F9C6D0F7C2AC}"/>
                </a:ext>
              </a:extLst>
            </p:cNvPr>
            <p:cNvSpPr txBox="1"/>
            <p:nvPr/>
          </p:nvSpPr>
          <p:spPr>
            <a:xfrm>
              <a:off x="7548472" y="2765501"/>
              <a:ext cx="667798" cy="305295"/>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a:effectLst>
                    <a:outerShdw blurRad="38100" dist="38100" dir="2700000" algn="tl">
                      <a:srgbClr val="000000">
                        <a:alpha val="43137"/>
                      </a:srgbClr>
                    </a:outerShdw>
                  </a:effectLst>
                </a:rPr>
                <a:t>Yes</a:t>
              </a:r>
            </a:p>
          </p:txBody>
        </p:sp>
        <p:cxnSp>
          <p:nvCxnSpPr>
            <p:cNvPr id="21" name="Elbow Connector 22">
              <a:extLst>
                <a:ext uri="{FF2B5EF4-FFF2-40B4-BE49-F238E27FC236}">
                  <a16:creationId xmlns:a16="http://schemas.microsoft.com/office/drawing/2014/main" id="{A30D3239-287C-4245-A0B1-342A8F48AA12}"/>
                </a:ext>
              </a:extLst>
            </p:cNvPr>
            <p:cNvCxnSpPr>
              <a:stCxn id="15" idx="0"/>
              <a:endCxn id="22" idx="3"/>
            </p:cNvCxnSpPr>
            <p:nvPr/>
          </p:nvCxnSpPr>
          <p:spPr>
            <a:xfrm rot="16200000" flipV="1">
              <a:off x="7447861" y="2380793"/>
              <a:ext cx="469865" cy="1239282"/>
            </a:xfrm>
            <a:prstGeom prst="bentConnector2">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22" name="Flowchart: Process 21">
              <a:extLst>
                <a:ext uri="{FF2B5EF4-FFF2-40B4-BE49-F238E27FC236}">
                  <a16:creationId xmlns:a16="http://schemas.microsoft.com/office/drawing/2014/main" id="{87400ACF-EB2C-46DB-BF67-1ED9E003F55B}"/>
                </a:ext>
              </a:extLst>
            </p:cNvPr>
            <p:cNvSpPr/>
            <p:nvPr/>
          </p:nvSpPr>
          <p:spPr>
            <a:xfrm>
              <a:off x="5991570" y="2466732"/>
              <a:ext cx="1071583" cy="597538"/>
            </a:xfrm>
            <a:prstGeom prst="flowChartProcess">
              <a:avLst/>
            </a:prstGeom>
            <a:solidFill>
              <a:srgbClr val="C000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Redesign</a:t>
              </a:r>
            </a:p>
          </p:txBody>
        </p:sp>
        <p:cxnSp>
          <p:nvCxnSpPr>
            <p:cNvPr id="23" name="Elbow Connector 24">
              <a:extLst>
                <a:ext uri="{FF2B5EF4-FFF2-40B4-BE49-F238E27FC236}">
                  <a16:creationId xmlns:a16="http://schemas.microsoft.com/office/drawing/2014/main" id="{2B3C777C-6D5A-4F1C-9BC6-81BBFAE73F31}"/>
                </a:ext>
              </a:extLst>
            </p:cNvPr>
            <p:cNvCxnSpPr>
              <a:stCxn id="22" idx="1"/>
              <a:endCxn id="10" idx="0"/>
            </p:cNvCxnSpPr>
            <p:nvPr/>
          </p:nvCxnSpPr>
          <p:spPr>
            <a:xfrm rot="10800000" flipV="1">
              <a:off x="5121879" y="2765501"/>
              <a:ext cx="869691" cy="571636"/>
            </a:xfrm>
            <a:prstGeom prst="bentConnector2">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grpSp>
      <p:graphicFrame>
        <p:nvGraphicFramePr>
          <p:cNvPr id="24" name="Content Placeholder 23" descr="A picture of the PDSA cycle as part oft he diagram of using quality improvement tools">
            <a:extLst>
              <a:ext uri="{FF2B5EF4-FFF2-40B4-BE49-F238E27FC236}">
                <a16:creationId xmlns:a16="http://schemas.microsoft.com/office/drawing/2014/main" id="{FC6D5681-70D9-48DF-ADE0-81E5A1F3037B}"/>
              </a:ext>
            </a:extLst>
          </p:cNvPr>
          <p:cNvGraphicFramePr>
            <a:graphicFrameLocks noGrp="1"/>
          </p:cNvGraphicFramePr>
          <p:nvPr>
            <p:ph sz="half" idx="2"/>
          </p:nvPr>
        </p:nvGraphicFramePr>
        <p:xfrm>
          <a:off x="6370019" y="3808541"/>
          <a:ext cx="2908107" cy="2228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Rectangle 24"/>
          <p:cNvSpPr/>
          <p:nvPr/>
        </p:nvSpPr>
        <p:spPr>
          <a:xfrm>
            <a:off x="468771" y="2839161"/>
            <a:ext cx="2766797" cy="4230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51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393D-ACB1-45DB-A58B-F3166AA871BD}"/>
              </a:ext>
            </a:extLst>
          </p:cNvPr>
          <p:cNvSpPr>
            <a:spLocks noGrp="1"/>
          </p:cNvSpPr>
          <p:nvPr>
            <p:ph type="title"/>
          </p:nvPr>
        </p:nvSpPr>
        <p:spPr/>
        <p:txBody>
          <a:bodyPr>
            <a:normAutofit/>
          </a:bodyPr>
          <a:lstStyle/>
          <a:p>
            <a:r>
              <a:rPr lang="en-US" altLang="en-US" sz="4000" dirty="0"/>
              <a:t>SIPOC Diagram</a:t>
            </a:r>
            <a:endParaRPr lang="en-US" sz="4000" dirty="0"/>
          </a:p>
        </p:txBody>
      </p:sp>
      <p:sp>
        <p:nvSpPr>
          <p:cNvPr id="4" name="Slide Number Placeholder 3">
            <a:extLst>
              <a:ext uri="{FF2B5EF4-FFF2-40B4-BE49-F238E27FC236}">
                <a16:creationId xmlns:a16="http://schemas.microsoft.com/office/drawing/2014/main" id="{17534671-0635-4F6E-AA4B-18B69CD4A7B7}"/>
              </a:ext>
            </a:extLst>
          </p:cNvPr>
          <p:cNvSpPr>
            <a:spLocks noGrp="1"/>
          </p:cNvSpPr>
          <p:nvPr>
            <p:ph type="sldNum" sz="quarter" idx="12"/>
          </p:nvPr>
        </p:nvSpPr>
        <p:spPr/>
        <p:txBody>
          <a:bodyPr/>
          <a:lstStyle/>
          <a:p>
            <a:fld id="{22371414-462E-46DB-984E-E1D1898C16DC}" type="slidenum">
              <a:rPr lang="en-US" smtClean="0"/>
              <a:t>18</a:t>
            </a:fld>
            <a:endParaRPr lang="en-US"/>
          </a:p>
        </p:txBody>
      </p:sp>
      <p:sp>
        <p:nvSpPr>
          <p:cNvPr id="5" name="Content Placeholder 1">
            <a:extLst>
              <a:ext uri="{FF2B5EF4-FFF2-40B4-BE49-F238E27FC236}">
                <a16:creationId xmlns:a16="http://schemas.microsoft.com/office/drawing/2014/main" id="{BEE29CA5-DC0A-428E-BC59-905DB336DB71}"/>
              </a:ext>
            </a:extLst>
          </p:cNvPr>
          <p:cNvSpPr>
            <a:spLocks noGrp="1"/>
          </p:cNvSpPr>
          <p:nvPr>
            <p:ph idx="1"/>
          </p:nvPr>
        </p:nvSpPr>
        <p:spPr>
          <a:xfrm>
            <a:off x="461176" y="1636439"/>
            <a:ext cx="10515600" cy="4351338"/>
          </a:xfrm>
        </p:spPr>
        <p:txBody>
          <a:bodyPr>
            <a:normAutofit/>
          </a:bodyPr>
          <a:lstStyle/>
          <a:p>
            <a:pPr marL="0" indent="0">
              <a:buNone/>
            </a:pPr>
            <a:r>
              <a:rPr lang="en-US" sz="3200" dirty="0">
                <a:effectLst>
                  <a:outerShdw blurRad="38100" dist="38100" dir="2700000" algn="tl">
                    <a:srgbClr val="000000">
                      <a:alpha val="43137"/>
                    </a:srgbClr>
                  </a:outerShdw>
                </a:effectLst>
              </a:rPr>
              <a:t>S</a:t>
            </a:r>
            <a:r>
              <a:rPr lang="en-US" sz="3200" dirty="0"/>
              <a:t>takeholders, </a:t>
            </a:r>
            <a:r>
              <a:rPr lang="en-US" sz="3200" dirty="0">
                <a:effectLst>
                  <a:outerShdw blurRad="38100" dist="38100" dir="2700000" algn="tl">
                    <a:srgbClr val="000000">
                      <a:alpha val="43137"/>
                    </a:srgbClr>
                  </a:outerShdw>
                </a:effectLst>
              </a:rPr>
              <a:t>I</a:t>
            </a:r>
            <a:r>
              <a:rPr lang="en-US" sz="3200" dirty="0"/>
              <a:t>nputs, </a:t>
            </a:r>
            <a:r>
              <a:rPr lang="en-US" sz="3200" dirty="0">
                <a:effectLst>
                  <a:outerShdw blurRad="38100" dist="38100" dir="2700000" algn="tl">
                    <a:srgbClr val="000000">
                      <a:alpha val="43137"/>
                    </a:srgbClr>
                  </a:outerShdw>
                </a:effectLst>
              </a:rPr>
              <a:t>P</a:t>
            </a:r>
            <a:r>
              <a:rPr lang="en-US" sz="3200" dirty="0"/>
              <a:t>rocess, </a:t>
            </a:r>
            <a:r>
              <a:rPr lang="en-US" sz="3200" dirty="0">
                <a:effectLst>
                  <a:outerShdw blurRad="38100" dist="38100" dir="2700000" algn="tl">
                    <a:srgbClr val="000000">
                      <a:alpha val="43137"/>
                    </a:srgbClr>
                  </a:outerShdw>
                </a:effectLst>
              </a:rPr>
              <a:t>O</a:t>
            </a:r>
            <a:r>
              <a:rPr lang="en-US" sz="3200" dirty="0"/>
              <a:t>utputs, and </a:t>
            </a:r>
            <a:r>
              <a:rPr lang="en-US" sz="3200" dirty="0">
                <a:effectLst>
                  <a:outerShdw blurRad="38100" dist="38100" dir="2700000" algn="tl">
                    <a:srgbClr val="000000">
                      <a:alpha val="43137"/>
                    </a:srgbClr>
                  </a:outerShdw>
                </a:effectLst>
              </a:rPr>
              <a:t>C</a:t>
            </a:r>
            <a:r>
              <a:rPr lang="en-US" sz="3200" dirty="0"/>
              <a:t>ustomers</a:t>
            </a:r>
          </a:p>
          <a:p>
            <a:endParaRPr lang="en-US" dirty="0"/>
          </a:p>
        </p:txBody>
      </p:sp>
      <p:sp>
        <p:nvSpPr>
          <p:cNvPr id="6" name="Rectangle 3">
            <a:extLst>
              <a:ext uri="{FF2B5EF4-FFF2-40B4-BE49-F238E27FC236}">
                <a16:creationId xmlns:a16="http://schemas.microsoft.com/office/drawing/2014/main" id="{2F9CF5EC-4FCD-4470-B6FA-0F01752B5999}"/>
              </a:ext>
            </a:extLst>
          </p:cNvPr>
          <p:cNvSpPr txBox="1">
            <a:spLocks noChangeArrowheads="1"/>
          </p:cNvSpPr>
          <p:nvPr/>
        </p:nvSpPr>
        <p:spPr>
          <a:xfrm>
            <a:off x="461176" y="2217337"/>
            <a:ext cx="11115924" cy="366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D13038"/>
              </a:buClr>
              <a:buFont typeface="Arial" panose="020B0604020202020204" pitchFamily="34" charset="0"/>
              <a:buChar char="•"/>
              <a:defRPr sz="2800" kern="1200">
                <a:solidFill>
                  <a:srgbClr val="262F68"/>
                </a:solidFill>
                <a:latin typeface="+mn-lt"/>
                <a:ea typeface="+mn-ea"/>
                <a:cs typeface="+mn-cs"/>
              </a:defRPr>
            </a:lvl1pPr>
            <a:lvl2pPr marL="685800" indent="-228600" algn="l" defTabSz="914400" rtl="0" eaLnBrk="1" latinLnBrk="0" hangingPunct="1">
              <a:lnSpc>
                <a:spcPct val="90000"/>
              </a:lnSpc>
              <a:spcBef>
                <a:spcPts val="500"/>
              </a:spcBef>
              <a:buClr>
                <a:srgbClr val="D13038"/>
              </a:buClr>
              <a:buFont typeface="Arial" panose="020B0604020202020204" pitchFamily="34" charset="0"/>
              <a:buChar char="•"/>
              <a:defRPr sz="2400" kern="1200">
                <a:solidFill>
                  <a:srgbClr val="262F68"/>
                </a:solidFill>
                <a:latin typeface="+mn-lt"/>
                <a:ea typeface="+mn-ea"/>
                <a:cs typeface="+mn-cs"/>
              </a:defRPr>
            </a:lvl2pPr>
            <a:lvl3pPr marL="1143000" indent="-228600" algn="l" defTabSz="914400" rtl="0" eaLnBrk="1" latinLnBrk="0" hangingPunct="1">
              <a:lnSpc>
                <a:spcPct val="90000"/>
              </a:lnSpc>
              <a:spcBef>
                <a:spcPts val="500"/>
              </a:spcBef>
              <a:buClr>
                <a:srgbClr val="D13038"/>
              </a:buClr>
              <a:buFont typeface="Arial" panose="020B0604020202020204" pitchFamily="34" charset="0"/>
              <a:buChar char="•"/>
              <a:defRPr sz="2000" kern="1200">
                <a:solidFill>
                  <a:srgbClr val="262F68"/>
                </a:solidFill>
                <a:latin typeface="+mn-lt"/>
                <a:ea typeface="+mn-ea"/>
                <a:cs typeface="+mn-cs"/>
              </a:defRPr>
            </a:lvl3pPr>
            <a:lvl4pPr marL="16002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4pPr>
            <a:lvl5pPr marL="20574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Times New Roman" pitchFamily="18" charset="0"/>
              <a:buNone/>
            </a:pPr>
            <a:r>
              <a:rPr lang="en-US" altLang="en-US" sz="2200" b="1" i="1" dirty="0">
                <a:solidFill>
                  <a:schemeClr val="tx1"/>
                </a:solidFill>
              </a:rPr>
              <a:t>When to use it:</a:t>
            </a:r>
          </a:p>
          <a:p>
            <a:pPr>
              <a:lnSpc>
                <a:spcPct val="120000"/>
              </a:lnSpc>
            </a:pPr>
            <a:r>
              <a:rPr lang="en-US" altLang="en-US" sz="2200" dirty="0">
                <a:solidFill>
                  <a:schemeClr val="tx1"/>
                </a:solidFill>
              </a:rPr>
              <a:t>When you first start to investigate a process and a team needs to understand the basics that make up the process</a:t>
            </a:r>
          </a:p>
          <a:p>
            <a:pPr lvl="1">
              <a:lnSpc>
                <a:spcPct val="120000"/>
              </a:lnSpc>
            </a:pPr>
            <a:r>
              <a:rPr lang="en-US" altLang="en-US" sz="2200" dirty="0">
                <a:solidFill>
                  <a:schemeClr val="tx1"/>
                </a:solidFill>
              </a:rPr>
              <a:t>Especially when you need to understand how complex processes work together as a system</a:t>
            </a:r>
          </a:p>
          <a:p>
            <a:pPr>
              <a:lnSpc>
                <a:spcPct val="120000"/>
              </a:lnSpc>
            </a:pPr>
            <a:r>
              <a:rPr lang="en-US" altLang="en-US" sz="2200" dirty="0">
                <a:solidFill>
                  <a:schemeClr val="tx1"/>
                </a:solidFill>
              </a:rPr>
              <a:t>When a team needs a way to get the collective knowledge of the team members about a process recorded in an easy to view format</a:t>
            </a:r>
          </a:p>
          <a:p>
            <a:pPr>
              <a:lnSpc>
                <a:spcPct val="120000"/>
              </a:lnSpc>
            </a:pPr>
            <a:r>
              <a:rPr lang="en-US" altLang="en-US" sz="2200" dirty="0">
                <a:solidFill>
                  <a:schemeClr val="tx1"/>
                </a:solidFill>
              </a:rPr>
              <a:t>When we need to make a concise communication to others about a process and the parameters that it encompasses</a:t>
            </a:r>
            <a:endParaRPr lang="en-US" altLang="en-US" sz="2200" b="1" i="1" dirty="0">
              <a:solidFill>
                <a:schemeClr val="tx1"/>
              </a:solidFill>
            </a:endParaRPr>
          </a:p>
        </p:txBody>
      </p:sp>
    </p:spTree>
    <p:extLst>
      <p:ext uri="{BB962C8B-B14F-4D97-AF65-F5344CB8AC3E}">
        <p14:creationId xmlns:p14="http://schemas.microsoft.com/office/powerpoint/2010/main" val="2662230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0FB95-A182-4E10-A017-41CE75D6F966}"/>
              </a:ext>
            </a:extLst>
          </p:cNvPr>
          <p:cNvSpPr>
            <a:spLocks noGrp="1"/>
          </p:cNvSpPr>
          <p:nvPr>
            <p:ph type="title"/>
          </p:nvPr>
        </p:nvSpPr>
        <p:spPr/>
        <p:txBody>
          <a:bodyPr>
            <a:normAutofit/>
          </a:bodyPr>
          <a:lstStyle/>
          <a:p>
            <a:r>
              <a:rPr lang="en-US" sz="4000" dirty="0"/>
              <a:t>Filling Out a </a:t>
            </a:r>
            <a:r>
              <a:rPr lang="en-US" sz="4000" dirty="0">
                <a:effectLst>
                  <a:outerShdw blurRad="38100" dist="38100" dir="2700000" algn="tl">
                    <a:srgbClr val="000000">
                      <a:alpha val="43137"/>
                    </a:srgbClr>
                  </a:outerShdw>
                </a:effectLst>
              </a:rPr>
              <a:t>SIPOC</a:t>
            </a:r>
            <a:endParaRPr lang="en-US" sz="4000" dirty="0"/>
          </a:p>
        </p:txBody>
      </p:sp>
      <p:pic>
        <p:nvPicPr>
          <p:cNvPr id="5" name="Content Placeholder 4" descr="SIPOC">
            <a:extLst>
              <a:ext uri="{FF2B5EF4-FFF2-40B4-BE49-F238E27FC236}">
                <a16:creationId xmlns:a16="http://schemas.microsoft.com/office/drawing/2014/main" id="{83E400F7-FBB7-48FA-B11D-DC6DA7F8D487}"/>
              </a:ext>
            </a:extLst>
          </p:cNvPr>
          <p:cNvPicPr>
            <a:picLocks noGrp="1" noChangeAspect="1"/>
          </p:cNvPicPr>
          <p:nvPr>
            <p:ph idx="1"/>
          </p:nvPr>
        </p:nvPicPr>
        <p:blipFill>
          <a:blip r:embed="rId3"/>
          <a:stretch>
            <a:fillRect/>
          </a:stretch>
        </p:blipFill>
        <p:spPr>
          <a:xfrm>
            <a:off x="838200" y="1452880"/>
            <a:ext cx="10515600" cy="2928289"/>
          </a:xfrm>
          <a:prstGeom prst="rect">
            <a:avLst/>
          </a:prstGeom>
        </p:spPr>
      </p:pic>
      <p:sp>
        <p:nvSpPr>
          <p:cNvPr id="4" name="Slide Number Placeholder 3">
            <a:extLst>
              <a:ext uri="{FF2B5EF4-FFF2-40B4-BE49-F238E27FC236}">
                <a16:creationId xmlns:a16="http://schemas.microsoft.com/office/drawing/2014/main" id="{43D4B1CC-AE43-40DD-BDAA-8A41625CE516}"/>
              </a:ext>
            </a:extLst>
          </p:cNvPr>
          <p:cNvSpPr>
            <a:spLocks noGrp="1"/>
          </p:cNvSpPr>
          <p:nvPr>
            <p:ph type="sldNum" sz="quarter" idx="12"/>
          </p:nvPr>
        </p:nvSpPr>
        <p:spPr/>
        <p:txBody>
          <a:bodyPr/>
          <a:lstStyle/>
          <a:p>
            <a:fld id="{22371414-462E-46DB-984E-E1D1898C16DC}" type="slidenum">
              <a:rPr lang="en-US" smtClean="0"/>
              <a:t>19</a:t>
            </a:fld>
            <a:endParaRPr lang="en-US"/>
          </a:p>
        </p:txBody>
      </p:sp>
      <p:sp>
        <p:nvSpPr>
          <p:cNvPr id="6" name="TextBox 5">
            <a:extLst>
              <a:ext uri="{FF2B5EF4-FFF2-40B4-BE49-F238E27FC236}">
                <a16:creationId xmlns:a16="http://schemas.microsoft.com/office/drawing/2014/main" id="{3FAC1187-BA5E-4E8D-B365-8437DF387654}"/>
              </a:ext>
            </a:extLst>
          </p:cNvPr>
          <p:cNvSpPr txBox="1"/>
          <p:nvPr/>
        </p:nvSpPr>
        <p:spPr>
          <a:xfrm>
            <a:off x="2782958" y="4407307"/>
            <a:ext cx="1756578" cy="1600438"/>
          </a:xfrm>
          <a:prstGeom prst="rect">
            <a:avLst/>
          </a:prstGeom>
          <a:noFill/>
          <a:ln>
            <a:solidFill>
              <a:srgbClr val="BA1F24"/>
            </a:solidFill>
          </a:ln>
        </p:spPr>
        <p:txBody>
          <a:bodyPr wrap="square" rtlCol="0">
            <a:spAutoFit/>
          </a:bodyPr>
          <a:lstStyle/>
          <a:p>
            <a:pPr algn="ctr"/>
            <a:r>
              <a:rPr lang="en-US" b="1" dirty="0"/>
              <a:t>Input Measures:</a:t>
            </a:r>
          </a:p>
          <a:p>
            <a:pPr algn="ctr"/>
            <a:r>
              <a:rPr lang="en-US" sz="1600" dirty="0"/>
              <a:t>How do you measure stakeholders generating outputs in terms of goals?</a:t>
            </a:r>
          </a:p>
        </p:txBody>
      </p:sp>
      <p:sp>
        <p:nvSpPr>
          <p:cNvPr id="7" name="TextBox 6">
            <a:extLst>
              <a:ext uri="{FF2B5EF4-FFF2-40B4-BE49-F238E27FC236}">
                <a16:creationId xmlns:a16="http://schemas.microsoft.com/office/drawing/2014/main" id="{C534ABF5-2F55-4674-8006-61D1083227A9}"/>
              </a:ext>
            </a:extLst>
          </p:cNvPr>
          <p:cNvSpPr txBox="1"/>
          <p:nvPr/>
        </p:nvSpPr>
        <p:spPr>
          <a:xfrm>
            <a:off x="4603806" y="4392431"/>
            <a:ext cx="2075290" cy="1908215"/>
          </a:xfrm>
          <a:prstGeom prst="rect">
            <a:avLst/>
          </a:prstGeom>
          <a:noFill/>
          <a:ln>
            <a:solidFill>
              <a:srgbClr val="BA1F24"/>
            </a:solidFill>
          </a:ln>
        </p:spPr>
        <p:txBody>
          <a:bodyPr wrap="square" rtlCol="0">
            <a:spAutoFit/>
          </a:bodyPr>
          <a:lstStyle/>
          <a:p>
            <a:pPr algn="ctr"/>
            <a:r>
              <a:rPr lang="en-US" b="1" dirty="0"/>
              <a:t>Process &amp; Step Measures:</a:t>
            </a:r>
          </a:p>
          <a:p>
            <a:pPr algn="ctr"/>
            <a:r>
              <a:rPr lang="en-US" sz="1600" dirty="0"/>
              <a:t>What are stakeholders doing? How long does it take, how much does it cost, where are the complexities?</a:t>
            </a:r>
          </a:p>
        </p:txBody>
      </p:sp>
      <p:sp>
        <p:nvSpPr>
          <p:cNvPr id="8" name="TextBox 7">
            <a:extLst>
              <a:ext uri="{FF2B5EF4-FFF2-40B4-BE49-F238E27FC236}">
                <a16:creationId xmlns:a16="http://schemas.microsoft.com/office/drawing/2014/main" id="{53A9C1DF-0921-4F36-A657-49A85D4ACF33}"/>
              </a:ext>
            </a:extLst>
          </p:cNvPr>
          <p:cNvSpPr txBox="1"/>
          <p:nvPr/>
        </p:nvSpPr>
        <p:spPr>
          <a:xfrm>
            <a:off x="6743366" y="4392431"/>
            <a:ext cx="2504001" cy="1877437"/>
          </a:xfrm>
          <a:prstGeom prst="rect">
            <a:avLst/>
          </a:prstGeom>
          <a:noFill/>
          <a:ln>
            <a:solidFill>
              <a:srgbClr val="BA1F24"/>
            </a:solidFill>
          </a:ln>
        </p:spPr>
        <p:txBody>
          <a:bodyPr wrap="square" rtlCol="0">
            <a:spAutoFit/>
          </a:bodyPr>
          <a:lstStyle/>
          <a:p>
            <a:pPr algn="ctr"/>
            <a:r>
              <a:rPr lang="en-US" b="1" dirty="0"/>
              <a:t>Outcome Measures:</a:t>
            </a:r>
            <a:endParaRPr lang="en-US" sz="1600" dirty="0"/>
          </a:p>
          <a:p>
            <a:pPr algn="ctr"/>
            <a:r>
              <a:rPr lang="en-US" sz="1600" dirty="0"/>
              <a:t>How do you measure outputs in terms of goals? Do outputs effectively improve health outcomes, service delivery efficiency, and customer satisfaction?</a:t>
            </a:r>
          </a:p>
        </p:txBody>
      </p:sp>
    </p:spTree>
    <p:extLst>
      <p:ext uri="{BB962C8B-B14F-4D97-AF65-F5344CB8AC3E}">
        <p14:creationId xmlns:p14="http://schemas.microsoft.com/office/powerpoint/2010/main" val="197887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85546" y="2649392"/>
            <a:ext cx="8749155" cy="52296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US" altLang="en-US" sz="2400" b="1" dirty="0">
                <a:solidFill>
                  <a:srgbClr val="CC0000"/>
                </a:solidFill>
                <a:effectLst>
                  <a:outerShdw blurRad="38100" dist="38100" dir="2700000" algn="tl">
                    <a:srgbClr val="000000">
                      <a:alpha val="43137"/>
                    </a:srgbClr>
                  </a:outerShdw>
                </a:effectLst>
                <a:latin typeface="Garamond" panose="02020404030301010803" pitchFamily="18" charset="0"/>
              </a:rPr>
              <a:t>Center for Quality Improvement &amp; Innovation (CQII)</a:t>
            </a:r>
          </a:p>
        </p:txBody>
      </p:sp>
      <p:sp>
        <p:nvSpPr>
          <p:cNvPr id="2" name="Rectangle 1"/>
          <p:cNvSpPr/>
          <p:nvPr/>
        </p:nvSpPr>
        <p:spPr>
          <a:xfrm>
            <a:off x="2133601" y="3172361"/>
            <a:ext cx="9693118" cy="1323439"/>
          </a:xfrm>
          <a:prstGeom prst="rect">
            <a:avLst/>
          </a:prstGeom>
        </p:spPr>
        <p:txBody>
          <a:bodyPr wrap="square">
            <a:spAutoFit/>
          </a:bodyPr>
          <a:lstStyle/>
          <a:p>
            <a:pPr marL="214313" indent="-214313">
              <a:buFont typeface="Arial" panose="020B0604020202020204" pitchFamily="34" charset="0"/>
              <a:buChar char="•"/>
            </a:pPr>
            <a:r>
              <a:rPr lang="en-US" sz="2000" dirty="0">
                <a:latin typeface="Garamond" panose="02020404030301010803" pitchFamily="18" charset="0"/>
              </a:rPr>
              <a:t>Funded by the HRSA HIV/AIDS Bureau [#U28HA37644]</a:t>
            </a:r>
          </a:p>
          <a:p>
            <a:pPr marL="214313" indent="-214313">
              <a:buFont typeface="Arial" panose="020B0604020202020204" pitchFamily="34" charset="0"/>
              <a:buChar char="•"/>
            </a:pPr>
            <a:r>
              <a:rPr lang="en-US" sz="2000" dirty="0">
                <a:latin typeface="Garamond" panose="02020404030301010803" pitchFamily="18" charset="0"/>
              </a:rPr>
              <a:t>Timeframe: July 1, 2020 to June 30, 2024 (4 years)</a:t>
            </a:r>
          </a:p>
          <a:p>
            <a:pPr marL="214313" indent="-214313">
              <a:buFont typeface="Arial" panose="020B0604020202020204" pitchFamily="34" charset="0"/>
              <a:buChar char="•"/>
            </a:pPr>
            <a:r>
              <a:rPr lang="en-US" sz="2000" dirty="0">
                <a:latin typeface="Garamond" panose="02020404030301010803" pitchFamily="18" charset="0"/>
              </a:rPr>
              <a:t>New York State Department of Health AIDS Institute</a:t>
            </a:r>
            <a:br>
              <a:rPr lang="en-US" sz="2000" dirty="0">
                <a:latin typeface="Garamond" panose="02020404030301010803" pitchFamily="18" charset="0"/>
              </a:rPr>
            </a:br>
            <a:r>
              <a:rPr lang="en-US" sz="2000" dirty="0">
                <a:latin typeface="Garamond" panose="02020404030301010803" pitchFamily="18" charset="0"/>
              </a:rPr>
              <a:t>Center for Program Development, Implementation, Research and Evaluation (CPDIRE)</a:t>
            </a:r>
          </a:p>
        </p:txBody>
      </p:sp>
      <p:sp>
        <p:nvSpPr>
          <p:cNvPr id="7" name="Rectangle 6">
            <a:extLst>
              <a:ext uri="{FF2B5EF4-FFF2-40B4-BE49-F238E27FC236}">
                <a16:creationId xmlns:a16="http://schemas.microsoft.com/office/drawing/2014/main" id="{E8012470-B919-864F-AAAA-CCC8019D60FB}"/>
              </a:ext>
            </a:extLst>
          </p:cNvPr>
          <p:cNvSpPr/>
          <p:nvPr/>
        </p:nvSpPr>
        <p:spPr>
          <a:xfrm>
            <a:off x="304800" y="4989237"/>
            <a:ext cx="8778722" cy="1323439"/>
          </a:xfrm>
          <a:prstGeom prst="rect">
            <a:avLst/>
          </a:prstGeom>
        </p:spPr>
        <p:txBody>
          <a:bodyPr wrap="square">
            <a:spAutoFit/>
          </a:bodyPr>
          <a:lstStyle/>
          <a:p>
            <a:pPr marL="11113" lvl="1"/>
            <a:r>
              <a:rPr lang="en-US" sz="2000" i="1" dirty="0">
                <a:latin typeface="Garamond" panose="02020404030301010803" pitchFamily="18" charset="0"/>
              </a:rPr>
              <a:t>“Together, we continue to improve the lives of people with HIV across the United States. CQII provides state-of-the-art technical assistance and training to Ryan White-funded recipients and subrecipients that measurably strengthen local clinical quality management programs and improve patient care, health outcomes, and patient satisfaction.”</a:t>
            </a:r>
          </a:p>
        </p:txBody>
      </p:sp>
      <p:pic>
        <p:nvPicPr>
          <p:cNvPr id="8" name="Picture 4">
            <a:extLst>
              <a:ext uri="{FF2B5EF4-FFF2-40B4-BE49-F238E27FC236}">
                <a16:creationId xmlns:a16="http://schemas.microsoft.com/office/drawing/2014/main" id="{85A0F6C1-8921-424B-B76D-7DAD65C3C6A6}"/>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t="19707" b="19707"/>
          <a:stretch>
            <a:fillRect/>
          </a:stretch>
        </p:blipFill>
        <p:spPr bwMode="auto">
          <a:xfrm>
            <a:off x="9220200" y="4876800"/>
            <a:ext cx="2149322" cy="1329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descr="HRSA Ryan White HIV/AIDS Program Center for Quality Improvement &amp; Innovation logo">
            <a:extLst>
              <a:ext uri="{FF2B5EF4-FFF2-40B4-BE49-F238E27FC236}">
                <a16:creationId xmlns:a16="http://schemas.microsoft.com/office/drawing/2014/main" id="{4A62FF2D-DB20-0E4D-94F0-DD5D3B0383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650" t="16349" r="20559" b="7354"/>
          <a:stretch/>
        </p:blipFill>
        <p:spPr>
          <a:xfrm>
            <a:off x="304800" y="1371600"/>
            <a:ext cx="3657600" cy="1066800"/>
          </a:xfrm>
          <a:prstGeom prst="rect">
            <a:avLst/>
          </a:prstGeom>
        </p:spPr>
      </p:pic>
      <p:sp>
        <p:nvSpPr>
          <p:cNvPr id="9" name="Title 3" descr="CQII overview ">
            <a:extLst>
              <a:ext uri="{FF2B5EF4-FFF2-40B4-BE49-F238E27FC236}">
                <a16:creationId xmlns:a16="http://schemas.microsoft.com/office/drawing/2014/main" id="{8415A803-D0FA-6F4B-ADFE-5C2B4410E020}"/>
              </a:ext>
            </a:extLst>
          </p:cNvPr>
          <p:cNvSpPr txBox="1">
            <a:spLocks noGrp="1"/>
          </p:cNvSpPr>
          <p:nvPr>
            <p:ph type="title" idx="4294967295"/>
          </p:nvPr>
        </p:nvSpPr>
        <p:spPr>
          <a:xfrm>
            <a:off x="304800" y="211137"/>
            <a:ext cx="6667500" cy="939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b="1" kern="1200">
                <a:solidFill>
                  <a:srgbClr val="262F68"/>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CQII Overview</a:t>
            </a:r>
          </a:p>
        </p:txBody>
      </p:sp>
      <p:sp>
        <p:nvSpPr>
          <p:cNvPr id="11" name="Slide Number Placeholder 5">
            <a:extLst>
              <a:ext uri="{FF2B5EF4-FFF2-40B4-BE49-F238E27FC236}">
                <a16:creationId xmlns:a16="http://schemas.microsoft.com/office/drawing/2014/main" id="{EEF56321-B8BD-5E40-B1E0-4FEE8EBB3E54}"/>
              </a:ext>
            </a:extLst>
          </p:cNvPr>
          <p:cNvSpPr>
            <a:spLocks noGrp="1"/>
          </p:cNvSpPr>
          <p:nvPr>
            <p:ph type="sldNum" sz="quarter" idx="12"/>
          </p:nvPr>
        </p:nvSpPr>
        <p:spPr>
          <a:xfrm>
            <a:off x="8610600" y="6451600"/>
            <a:ext cx="2743200" cy="365125"/>
          </a:xfrm>
        </p:spPr>
        <p:txBody>
          <a:bodyPr/>
          <a:lstStyle/>
          <a:p>
            <a:fld id="{22371414-462E-46DB-984E-E1D1898C16DC}" type="slidenum">
              <a:rPr lang="en-US" smtClean="0"/>
              <a:t>2</a:t>
            </a:fld>
            <a:endParaRPr lang="en-US"/>
          </a:p>
        </p:txBody>
      </p:sp>
    </p:spTree>
    <p:extLst>
      <p:ext uri="{BB962C8B-B14F-4D97-AF65-F5344CB8AC3E}">
        <p14:creationId xmlns:p14="http://schemas.microsoft.com/office/powerpoint/2010/main" val="100152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8ED5-A277-4437-A3CE-62C0BF92F79E}"/>
              </a:ext>
            </a:extLst>
          </p:cNvPr>
          <p:cNvSpPr>
            <a:spLocks noGrp="1"/>
          </p:cNvSpPr>
          <p:nvPr>
            <p:ph type="title"/>
          </p:nvPr>
        </p:nvSpPr>
        <p:spPr/>
        <p:txBody>
          <a:bodyPr>
            <a:normAutofit/>
          </a:bodyPr>
          <a:lstStyle/>
          <a:p>
            <a:r>
              <a:rPr lang="en-US" sz="4000" dirty="0"/>
              <a:t>Case Study SIPOC</a:t>
            </a:r>
          </a:p>
        </p:txBody>
      </p:sp>
      <p:pic>
        <p:nvPicPr>
          <p:cNvPr id="5" name="Content Placeholder 4">
            <a:extLst>
              <a:ext uri="{FF2B5EF4-FFF2-40B4-BE49-F238E27FC236}">
                <a16:creationId xmlns:a16="http://schemas.microsoft.com/office/drawing/2014/main" id="{7F597033-3D14-41A5-ACB3-A5AC2E147DAA}"/>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08883" y="1432561"/>
            <a:ext cx="11211339" cy="2692399"/>
          </a:xfrm>
          <a:prstGeom prst="rect">
            <a:avLst/>
          </a:prstGeom>
        </p:spPr>
      </p:pic>
      <p:sp>
        <p:nvSpPr>
          <p:cNvPr id="4" name="Slide Number Placeholder 3">
            <a:extLst>
              <a:ext uri="{FF2B5EF4-FFF2-40B4-BE49-F238E27FC236}">
                <a16:creationId xmlns:a16="http://schemas.microsoft.com/office/drawing/2014/main" id="{A45DC20E-743A-4DBA-B777-51A0F1E99C50}"/>
              </a:ext>
            </a:extLst>
          </p:cNvPr>
          <p:cNvSpPr>
            <a:spLocks noGrp="1"/>
          </p:cNvSpPr>
          <p:nvPr>
            <p:ph type="sldNum" sz="quarter" idx="12"/>
          </p:nvPr>
        </p:nvSpPr>
        <p:spPr/>
        <p:txBody>
          <a:bodyPr/>
          <a:lstStyle/>
          <a:p>
            <a:fld id="{22371414-462E-46DB-984E-E1D1898C16DC}" type="slidenum">
              <a:rPr lang="en-US" smtClean="0"/>
              <a:t>20</a:t>
            </a:fld>
            <a:endParaRPr lang="en-US"/>
          </a:p>
        </p:txBody>
      </p:sp>
      <p:sp>
        <p:nvSpPr>
          <p:cNvPr id="6" name="TextBox 5">
            <a:extLst>
              <a:ext uri="{FF2B5EF4-FFF2-40B4-BE49-F238E27FC236}">
                <a16:creationId xmlns:a16="http://schemas.microsoft.com/office/drawing/2014/main" id="{2CC6B5D7-C012-4932-851B-AC7A82117160}"/>
              </a:ext>
            </a:extLst>
          </p:cNvPr>
          <p:cNvSpPr txBox="1"/>
          <p:nvPr/>
        </p:nvSpPr>
        <p:spPr>
          <a:xfrm>
            <a:off x="2322786" y="4061349"/>
            <a:ext cx="1890547" cy="1200329"/>
          </a:xfrm>
          <a:prstGeom prst="rect">
            <a:avLst/>
          </a:prstGeom>
          <a:noFill/>
          <a:ln>
            <a:solidFill>
              <a:srgbClr val="BA1F2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Input: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RS </a:t>
            </a:r>
            <a:r>
              <a:rPr kumimoji="0" lang="en-US" sz="1800" b="0" i="0" u="none" strike="noStrike" kern="1200" cap="none" spc="0" normalizeH="0" noProof="0" dirty="0" err="1">
                <a:ln>
                  <a:noFill/>
                </a:ln>
                <a:solidFill>
                  <a:prstClr val="black"/>
                </a:solidFill>
                <a:effectLst/>
                <a:uLnTx/>
                <a:uFillTx/>
                <a:latin typeface="Calibri" panose="020F0502020204030204"/>
                <a:ea typeface="+mn-ea"/>
                <a:cs typeface="+mn-cs"/>
              </a:rPr>
              <a:t>appts</a:t>
            </a:r>
            <a:endParaRPr kumimoji="0" lang="en-US" sz="1800" b="0" i="0" u="none" strike="noStrike" kern="1200" cap="none" spc="0" normalizeH="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solidFill>
                  <a:prstClr val="black"/>
                </a:solidFill>
                <a:latin typeface="Calibri" panose="020F0502020204030204"/>
              </a:rPr>
              <a:t>#</a:t>
            </a:r>
            <a:r>
              <a:rPr lang="en-US" dirty="0">
                <a:solidFill>
                  <a:prstClr val="black"/>
                </a:solidFill>
                <a:latin typeface="Calibri" panose="020F0502020204030204"/>
              </a:rPr>
              <a:t> of meds dispensed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E9CF1D7-4073-448D-9262-FA11876EBC0B}"/>
              </a:ext>
            </a:extLst>
          </p:cNvPr>
          <p:cNvSpPr txBox="1"/>
          <p:nvPr/>
        </p:nvSpPr>
        <p:spPr>
          <a:xfrm>
            <a:off x="4340771" y="4051631"/>
            <a:ext cx="3037491" cy="2031325"/>
          </a:xfrm>
          <a:prstGeom prst="rect">
            <a:avLst/>
          </a:prstGeom>
          <a:noFill/>
          <a:ln>
            <a:solidFill>
              <a:srgbClr val="BA1F2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Process: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Cycle Time – 1)</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linkage to care;</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2) d</a:t>
            </a:r>
            <a:r>
              <a:rPr lang="en-US" dirty="0" err="1">
                <a:solidFill>
                  <a:prstClr val="black"/>
                </a:solidFill>
                <a:latin typeface="Calibri" panose="020F0502020204030204"/>
              </a:rPr>
              <a:t>iagnosis</a:t>
            </a:r>
            <a:r>
              <a:rPr lang="en-US" dirty="0">
                <a:solidFill>
                  <a:prstClr val="black"/>
                </a:solidFill>
                <a:latin typeface="Calibri" panose="020F0502020204030204"/>
              </a:rPr>
              <a:t> to viral  suppression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Process Complexity – testing</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and </a:t>
            </a:r>
            <a:r>
              <a:rPr lang="en-US" dirty="0">
                <a:solidFill>
                  <a:prstClr val="black"/>
                </a:solidFill>
                <a:latin typeface="Calibri" panose="020F0502020204030204"/>
              </a:rPr>
              <a:t>r</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eferrals</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clinic to provider</a:t>
            </a:r>
          </a:p>
        </p:txBody>
      </p:sp>
      <p:sp>
        <p:nvSpPr>
          <p:cNvPr id="8" name="TextBox 7">
            <a:extLst>
              <a:ext uri="{FF2B5EF4-FFF2-40B4-BE49-F238E27FC236}">
                <a16:creationId xmlns:a16="http://schemas.microsoft.com/office/drawing/2014/main" id="{C6617EB7-D063-4E61-812C-8F031427A3E7}"/>
              </a:ext>
            </a:extLst>
          </p:cNvPr>
          <p:cNvSpPr txBox="1"/>
          <p:nvPr/>
        </p:nvSpPr>
        <p:spPr>
          <a:xfrm>
            <a:off x="7505700" y="4061349"/>
            <a:ext cx="2111266" cy="923330"/>
          </a:xfrm>
          <a:prstGeom prst="rect">
            <a:avLst/>
          </a:prstGeom>
          <a:noFill/>
          <a:ln>
            <a:solidFill>
              <a:srgbClr val="BA1F2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Outcomes: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Patient suppressed in &lt;30 days</a:t>
            </a:r>
          </a:p>
        </p:txBody>
      </p:sp>
    </p:spTree>
    <p:extLst>
      <p:ext uri="{BB962C8B-B14F-4D97-AF65-F5344CB8AC3E}">
        <p14:creationId xmlns:p14="http://schemas.microsoft.com/office/powerpoint/2010/main" val="120743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AABF-A610-445C-9A3C-60A28994D186}"/>
              </a:ext>
            </a:extLst>
          </p:cNvPr>
          <p:cNvSpPr>
            <a:spLocks noGrp="1"/>
          </p:cNvSpPr>
          <p:nvPr>
            <p:ph type="title"/>
          </p:nvPr>
        </p:nvSpPr>
        <p:spPr/>
        <p:txBody>
          <a:bodyPr>
            <a:noAutofit/>
          </a:bodyPr>
          <a:lstStyle/>
          <a:p>
            <a:r>
              <a:rPr lang="en-US" sz="4000" spc="-150" dirty="0"/>
              <a:t>Combining Tools For Synergistic Effect</a:t>
            </a:r>
            <a:endParaRPr lang="en-US" sz="4000" dirty="0"/>
          </a:p>
        </p:txBody>
      </p:sp>
      <p:sp>
        <p:nvSpPr>
          <p:cNvPr id="5" name="Slide Number Placeholder 4">
            <a:extLst>
              <a:ext uri="{FF2B5EF4-FFF2-40B4-BE49-F238E27FC236}">
                <a16:creationId xmlns:a16="http://schemas.microsoft.com/office/drawing/2014/main" id="{D048680D-4D43-4631-BFC4-19C1D477DEF2}"/>
              </a:ext>
            </a:extLst>
          </p:cNvPr>
          <p:cNvSpPr>
            <a:spLocks noGrp="1"/>
          </p:cNvSpPr>
          <p:nvPr>
            <p:ph type="sldNum" sz="quarter" idx="12"/>
          </p:nvPr>
        </p:nvSpPr>
        <p:spPr>
          <a:xfrm>
            <a:off x="8610600" y="646634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71414-462E-46DB-984E-E1D1898C16D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BABC8B4B-BE11-4E50-AEB9-413B2D7710EB}"/>
              </a:ext>
            </a:extLst>
          </p:cNvPr>
          <p:cNvSpPr>
            <a:spLocks noGrp="1"/>
          </p:cNvSpPr>
          <p:nvPr>
            <p:ph sz="half" idx="1"/>
          </p:nvPr>
        </p:nvSpPr>
        <p:spPr>
          <a:xfrm>
            <a:off x="468773" y="1566407"/>
            <a:ext cx="5551027" cy="4832092"/>
          </a:xfrm>
          <a:prstGeom prst="rect">
            <a:avLst/>
          </a:prstGeom>
        </p:spPr>
        <p:txBody>
          <a:bodyPr wrap="square">
            <a:spAutoFit/>
          </a:bodyPr>
          <a:lstStyle/>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Develop Project Goals</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A3 Project Charter</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Describe Current Process</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SIPOC Diagram</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Value Stream –  Current State</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Develop Improvement Theory</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FMEA</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Describe Improved Process</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Value Stream Map – Future State</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Adopt</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Kanban</a:t>
            </a:r>
            <a:endParaRPr lang="en-US" sz="1200" dirty="0">
              <a:cs typeface="Arial" panose="020B0604020202020204" pitchFamily="34" charset="0"/>
            </a:endParaRPr>
          </a:p>
        </p:txBody>
      </p:sp>
      <p:grpSp>
        <p:nvGrpSpPr>
          <p:cNvPr id="7" name="Group 6" descr="Diagram of the process of using quality improvement tools in the PDSA cycle">
            <a:extLst>
              <a:ext uri="{FF2B5EF4-FFF2-40B4-BE49-F238E27FC236}">
                <a16:creationId xmlns:a16="http://schemas.microsoft.com/office/drawing/2014/main" id="{4CEB954B-8BB9-4085-ABAA-0E6979E6C342}"/>
              </a:ext>
            </a:extLst>
          </p:cNvPr>
          <p:cNvGrpSpPr/>
          <p:nvPr/>
        </p:nvGrpSpPr>
        <p:grpSpPr>
          <a:xfrm>
            <a:off x="5266350" y="1758136"/>
            <a:ext cx="6456877" cy="4160181"/>
            <a:chOff x="3254373" y="2466732"/>
            <a:chExt cx="5913870" cy="3798435"/>
          </a:xfrm>
        </p:grpSpPr>
        <p:sp>
          <p:nvSpPr>
            <p:cNvPr id="8" name="Flowchart: Terminator 7">
              <a:extLst>
                <a:ext uri="{FF2B5EF4-FFF2-40B4-BE49-F238E27FC236}">
                  <a16:creationId xmlns:a16="http://schemas.microsoft.com/office/drawing/2014/main" id="{D834872B-0CD6-4290-B3F0-90956E1B11FE}"/>
                </a:ext>
              </a:extLst>
            </p:cNvPr>
            <p:cNvSpPr/>
            <p:nvPr/>
          </p:nvSpPr>
          <p:spPr>
            <a:xfrm>
              <a:off x="3254373" y="3337137"/>
              <a:ext cx="993932" cy="597538"/>
            </a:xfrm>
            <a:prstGeom prst="flowChartTerminator">
              <a:avLst/>
            </a:prstGeom>
            <a:solidFill>
              <a:srgbClr val="FF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Define</a:t>
              </a:r>
            </a:p>
          </p:txBody>
        </p:sp>
        <p:cxnSp>
          <p:nvCxnSpPr>
            <p:cNvPr id="9" name="Straight Arrow Connector 8">
              <a:extLst>
                <a:ext uri="{FF2B5EF4-FFF2-40B4-BE49-F238E27FC236}">
                  <a16:creationId xmlns:a16="http://schemas.microsoft.com/office/drawing/2014/main" id="{4A0C77F0-DE0C-4F59-A568-A4A1F88C622A}"/>
                </a:ext>
              </a:extLst>
            </p:cNvPr>
            <p:cNvCxnSpPr>
              <a:stCxn id="8" idx="3"/>
              <a:endCxn id="10" idx="1"/>
            </p:cNvCxnSpPr>
            <p:nvPr/>
          </p:nvCxnSpPr>
          <p:spPr>
            <a:xfrm>
              <a:off x="4248305" y="3635906"/>
              <a:ext cx="333899" cy="0"/>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0" name="Flowchart: Process 9">
              <a:extLst>
                <a:ext uri="{FF2B5EF4-FFF2-40B4-BE49-F238E27FC236}">
                  <a16:creationId xmlns:a16="http://schemas.microsoft.com/office/drawing/2014/main" id="{52AF175F-3D78-495E-BC67-EDE00E9CAF1C}"/>
                </a:ext>
              </a:extLst>
            </p:cNvPr>
            <p:cNvSpPr/>
            <p:nvPr/>
          </p:nvSpPr>
          <p:spPr>
            <a:xfrm>
              <a:off x="4582205" y="3337137"/>
              <a:ext cx="1079349" cy="597538"/>
            </a:xfrm>
            <a:prstGeom prst="flowChartProcess">
              <a:avLst/>
            </a:prstGeom>
            <a:solidFill>
              <a:srgbClr val="FF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Measure</a:t>
              </a:r>
            </a:p>
          </p:txBody>
        </p:sp>
        <p:cxnSp>
          <p:nvCxnSpPr>
            <p:cNvPr id="11" name="Straight Arrow Connector 10">
              <a:extLst>
                <a:ext uri="{FF2B5EF4-FFF2-40B4-BE49-F238E27FC236}">
                  <a16:creationId xmlns:a16="http://schemas.microsoft.com/office/drawing/2014/main" id="{F09BBAE0-F920-42C6-9587-9E75E986B961}"/>
                </a:ext>
              </a:extLst>
            </p:cNvPr>
            <p:cNvCxnSpPr>
              <a:stCxn id="10" idx="3"/>
              <a:endCxn id="12" idx="1"/>
            </p:cNvCxnSpPr>
            <p:nvPr/>
          </p:nvCxnSpPr>
          <p:spPr>
            <a:xfrm>
              <a:off x="5661553" y="3635906"/>
              <a:ext cx="333899" cy="10964"/>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2" name="Flowchart: Process 11">
              <a:extLst>
                <a:ext uri="{FF2B5EF4-FFF2-40B4-BE49-F238E27FC236}">
                  <a16:creationId xmlns:a16="http://schemas.microsoft.com/office/drawing/2014/main" id="{154E8C97-4375-4501-B77F-30EB9F819DD2}"/>
                </a:ext>
              </a:extLst>
            </p:cNvPr>
            <p:cNvSpPr/>
            <p:nvPr/>
          </p:nvSpPr>
          <p:spPr>
            <a:xfrm>
              <a:off x="5995452" y="3348101"/>
              <a:ext cx="1063818" cy="597538"/>
            </a:xfrm>
            <a:prstGeom prst="flowChartProcess">
              <a:avLst/>
            </a:prstGeom>
            <a:solidFill>
              <a:srgbClr val="FF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Analyze</a:t>
              </a:r>
            </a:p>
          </p:txBody>
        </p:sp>
        <p:cxnSp>
          <p:nvCxnSpPr>
            <p:cNvPr id="13" name="Straight Arrow Connector 12">
              <a:extLst>
                <a:ext uri="{FF2B5EF4-FFF2-40B4-BE49-F238E27FC236}">
                  <a16:creationId xmlns:a16="http://schemas.microsoft.com/office/drawing/2014/main" id="{6D2AB594-BA05-49F9-B520-F2394FF5326D}"/>
                </a:ext>
              </a:extLst>
            </p:cNvPr>
            <p:cNvCxnSpPr>
              <a:stCxn id="15" idx="2"/>
              <a:endCxn id="14" idx="0"/>
            </p:cNvCxnSpPr>
            <p:nvPr/>
          </p:nvCxnSpPr>
          <p:spPr>
            <a:xfrm flipH="1">
              <a:off x="8300119" y="4036444"/>
              <a:ext cx="2315" cy="696642"/>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4" name="Flowchart: Process 13">
              <a:extLst>
                <a:ext uri="{FF2B5EF4-FFF2-40B4-BE49-F238E27FC236}">
                  <a16:creationId xmlns:a16="http://schemas.microsoft.com/office/drawing/2014/main" id="{3AF62B02-4DC5-49D9-AF55-AB9E71DC6F46}"/>
                </a:ext>
              </a:extLst>
            </p:cNvPr>
            <p:cNvSpPr/>
            <p:nvPr/>
          </p:nvSpPr>
          <p:spPr>
            <a:xfrm>
              <a:off x="7682794" y="4733085"/>
              <a:ext cx="1234650" cy="597538"/>
            </a:xfrm>
            <a:prstGeom prst="flowChartProcess">
              <a:avLst/>
            </a:prstGeom>
            <a:solidFill>
              <a:srgbClr val="7F7F7F"/>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Improve</a:t>
              </a:r>
            </a:p>
          </p:txBody>
        </p:sp>
        <p:sp>
          <p:nvSpPr>
            <p:cNvPr id="15" name="Flowchart: Decision 14">
              <a:extLst>
                <a:ext uri="{FF2B5EF4-FFF2-40B4-BE49-F238E27FC236}">
                  <a16:creationId xmlns:a16="http://schemas.microsoft.com/office/drawing/2014/main" id="{F5944D48-FD59-49E8-8B33-594BD3F4979E}"/>
                </a:ext>
              </a:extLst>
            </p:cNvPr>
            <p:cNvSpPr/>
            <p:nvPr/>
          </p:nvSpPr>
          <p:spPr>
            <a:xfrm>
              <a:off x="7436626" y="3235367"/>
              <a:ext cx="1731617" cy="801077"/>
            </a:xfrm>
            <a:prstGeom prst="flowChartDecision">
              <a:avLst/>
            </a:prstGeom>
            <a:solidFill>
              <a:srgbClr val="4472C4"/>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Modify</a:t>
              </a:r>
            </a:p>
            <a:p>
              <a:pPr algn="ctr"/>
              <a:r>
                <a:rPr lang="en-US" b="1" dirty="0">
                  <a:effectLst>
                    <a:outerShdw blurRad="38100" dist="38100" dir="2700000" algn="tl">
                      <a:srgbClr val="000000">
                        <a:alpha val="43137"/>
                      </a:srgbClr>
                    </a:outerShdw>
                  </a:effectLst>
                </a:rPr>
                <a:t>Design</a:t>
              </a:r>
            </a:p>
          </p:txBody>
        </p:sp>
        <p:cxnSp>
          <p:nvCxnSpPr>
            <p:cNvPr id="16" name="Straight Arrow Connector 15">
              <a:extLst>
                <a:ext uri="{FF2B5EF4-FFF2-40B4-BE49-F238E27FC236}">
                  <a16:creationId xmlns:a16="http://schemas.microsoft.com/office/drawing/2014/main" id="{EAF318E6-4EF3-47DA-8A65-8B64A8C20ECA}"/>
                </a:ext>
              </a:extLst>
            </p:cNvPr>
            <p:cNvCxnSpPr>
              <a:stCxn id="12" idx="3"/>
              <a:endCxn id="15" idx="1"/>
            </p:cNvCxnSpPr>
            <p:nvPr/>
          </p:nvCxnSpPr>
          <p:spPr>
            <a:xfrm flipV="1">
              <a:off x="7059270" y="3635906"/>
              <a:ext cx="377356" cy="10965"/>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83B9939-CFFF-444E-B128-83251BAA0054}"/>
                </a:ext>
              </a:extLst>
            </p:cNvPr>
            <p:cNvCxnSpPr>
              <a:stCxn id="14" idx="2"/>
              <a:endCxn id="18" idx="0"/>
            </p:cNvCxnSpPr>
            <p:nvPr/>
          </p:nvCxnSpPr>
          <p:spPr>
            <a:xfrm flipH="1">
              <a:off x="8292354" y="5330623"/>
              <a:ext cx="7765" cy="337005"/>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8" name="Flowchart: Terminator 17">
              <a:extLst>
                <a:ext uri="{FF2B5EF4-FFF2-40B4-BE49-F238E27FC236}">
                  <a16:creationId xmlns:a16="http://schemas.microsoft.com/office/drawing/2014/main" id="{E64CB0FA-72C9-4950-B431-4A1285DD8319}"/>
                </a:ext>
              </a:extLst>
            </p:cNvPr>
            <p:cNvSpPr/>
            <p:nvPr/>
          </p:nvSpPr>
          <p:spPr>
            <a:xfrm>
              <a:off x="7795388" y="5667629"/>
              <a:ext cx="993932" cy="597538"/>
            </a:xfrm>
            <a:prstGeom prst="flowChartTerminator">
              <a:avLst/>
            </a:prstGeom>
            <a:solidFill>
              <a:srgbClr val="00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Control</a:t>
              </a:r>
            </a:p>
          </p:txBody>
        </p:sp>
        <p:sp>
          <p:nvSpPr>
            <p:cNvPr id="19" name="TextBox 18">
              <a:extLst>
                <a:ext uri="{FF2B5EF4-FFF2-40B4-BE49-F238E27FC236}">
                  <a16:creationId xmlns:a16="http://schemas.microsoft.com/office/drawing/2014/main" id="{59CF2D9A-D69D-452B-AC09-0106E8B1133D}"/>
                </a:ext>
              </a:extLst>
            </p:cNvPr>
            <p:cNvSpPr txBox="1"/>
            <p:nvPr/>
          </p:nvSpPr>
          <p:spPr>
            <a:xfrm>
              <a:off x="7632320" y="4150272"/>
              <a:ext cx="667798" cy="305295"/>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a:effectLst>
                    <a:outerShdw blurRad="38100" dist="38100" dir="2700000" algn="tl">
                      <a:srgbClr val="000000">
                        <a:alpha val="43137"/>
                      </a:srgbClr>
                    </a:outerShdw>
                  </a:effectLst>
                </a:rPr>
                <a:t>No</a:t>
              </a:r>
            </a:p>
          </p:txBody>
        </p:sp>
        <p:sp>
          <p:nvSpPr>
            <p:cNvPr id="20" name="TextBox 19">
              <a:extLst>
                <a:ext uri="{FF2B5EF4-FFF2-40B4-BE49-F238E27FC236}">
                  <a16:creationId xmlns:a16="http://schemas.microsoft.com/office/drawing/2014/main" id="{EE6BC222-F8EE-4058-872B-F9C6D0F7C2AC}"/>
                </a:ext>
              </a:extLst>
            </p:cNvPr>
            <p:cNvSpPr txBox="1"/>
            <p:nvPr/>
          </p:nvSpPr>
          <p:spPr>
            <a:xfrm>
              <a:off x="7548472" y="2765501"/>
              <a:ext cx="667798" cy="305295"/>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a:effectLst>
                    <a:outerShdw blurRad="38100" dist="38100" dir="2700000" algn="tl">
                      <a:srgbClr val="000000">
                        <a:alpha val="43137"/>
                      </a:srgbClr>
                    </a:outerShdw>
                  </a:effectLst>
                </a:rPr>
                <a:t>Yes</a:t>
              </a:r>
            </a:p>
          </p:txBody>
        </p:sp>
        <p:cxnSp>
          <p:nvCxnSpPr>
            <p:cNvPr id="21" name="Elbow Connector 22">
              <a:extLst>
                <a:ext uri="{FF2B5EF4-FFF2-40B4-BE49-F238E27FC236}">
                  <a16:creationId xmlns:a16="http://schemas.microsoft.com/office/drawing/2014/main" id="{A30D3239-287C-4245-A0B1-342A8F48AA12}"/>
                </a:ext>
              </a:extLst>
            </p:cNvPr>
            <p:cNvCxnSpPr>
              <a:stCxn id="15" idx="0"/>
              <a:endCxn id="22" idx="3"/>
            </p:cNvCxnSpPr>
            <p:nvPr/>
          </p:nvCxnSpPr>
          <p:spPr>
            <a:xfrm rot="16200000" flipV="1">
              <a:off x="7447861" y="2380793"/>
              <a:ext cx="469865" cy="1239282"/>
            </a:xfrm>
            <a:prstGeom prst="bentConnector2">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22" name="Flowchart: Process 21">
              <a:extLst>
                <a:ext uri="{FF2B5EF4-FFF2-40B4-BE49-F238E27FC236}">
                  <a16:creationId xmlns:a16="http://schemas.microsoft.com/office/drawing/2014/main" id="{87400ACF-EB2C-46DB-BF67-1ED9E003F55B}"/>
                </a:ext>
              </a:extLst>
            </p:cNvPr>
            <p:cNvSpPr/>
            <p:nvPr/>
          </p:nvSpPr>
          <p:spPr>
            <a:xfrm>
              <a:off x="5991570" y="2466732"/>
              <a:ext cx="1071583" cy="597538"/>
            </a:xfrm>
            <a:prstGeom prst="flowChartProcess">
              <a:avLst/>
            </a:prstGeom>
            <a:solidFill>
              <a:srgbClr val="C000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Redesign</a:t>
              </a:r>
            </a:p>
          </p:txBody>
        </p:sp>
        <p:cxnSp>
          <p:nvCxnSpPr>
            <p:cNvPr id="23" name="Elbow Connector 24">
              <a:extLst>
                <a:ext uri="{FF2B5EF4-FFF2-40B4-BE49-F238E27FC236}">
                  <a16:creationId xmlns:a16="http://schemas.microsoft.com/office/drawing/2014/main" id="{2B3C777C-6D5A-4F1C-9BC6-81BBFAE73F31}"/>
                </a:ext>
              </a:extLst>
            </p:cNvPr>
            <p:cNvCxnSpPr>
              <a:stCxn id="22" idx="1"/>
              <a:endCxn id="10" idx="0"/>
            </p:cNvCxnSpPr>
            <p:nvPr/>
          </p:nvCxnSpPr>
          <p:spPr>
            <a:xfrm rot="10800000" flipV="1">
              <a:off x="5121879" y="2765501"/>
              <a:ext cx="869691" cy="571636"/>
            </a:xfrm>
            <a:prstGeom prst="bentConnector2">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grpSp>
      <p:graphicFrame>
        <p:nvGraphicFramePr>
          <p:cNvPr id="24" name="Content Placeholder 23" descr="A picture of the PDSA cycle as part oft he diagram of using quality improvement tools">
            <a:extLst>
              <a:ext uri="{FF2B5EF4-FFF2-40B4-BE49-F238E27FC236}">
                <a16:creationId xmlns:a16="http://schemas.microsoft.com/office/drawing/2014/main" id="{FC6D5681-70D9-48DF-ADE0-81E5A1F3037B}"/>
              </a:ext>
            </a:extLst>
          </p:cNvPr>
          <p:cNvGraphicFramePr>
            <a:graphicFrameLocks noGrp="1"/>
          </p:cNvGraphicFramePr>
          <p:nvPr>
            <p:ph sz="half" idx="2"/>
          </p:nvPr>
        </p:nvGraphicFramePr>
        <p:xfrm>
          <a:off x="6370019" y="3808541"/>
          <a:ext cx="2908107" cy="2228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Rectangle 24"/>
          <p:cNvSpPr/>
          <p:nvPr/>
        </p:nvSpPr>
        <p:spPr>
          <a:xfrm>
            <a:off x="693675" y="3265836"/>
            <a:ext cx="3901196" cy="4230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93674" y="5052367"/>
            <a:ext cx="4187555" cy="4230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025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BAFBF-849F-4A74-8ED9-661235597010}"/>
              </a:ext>
            </a:extLst>
          </p:cNvPr>
          <p:cNvSpPr>
            <a:spLocks noGrp="1"/>
          </p:cNvSpPr>
          <p:nvPr>
            <p:ph type="title"/>
          </p:nvPr>
        </p:nvSpPr>
        <p:spPr/>
        <p:txBody>
          <a:bodyPr>
            <a:normAutofit/>
          </a:bodyPr>
          <a:lstStyle/>
          <a:p>
            <a:r>
              <a:rPr lang="en-US" sz="4000" dirty="0"/>
              <a:t>Mapping a Process</a:t>
            </a:r>
          </a:p>
        </p:txBody>
      </p:sp>
      <p:sp>
        <p:nvSpPr>
          <p:cNvPr id="4" name="Slide Number Placeholder 3">
            <a:extLst>
              <a:ext uri="{FF2B5EF4-FFF2-40B4-BE49-F238E27FC236}">
                <a16:creationId xmlns:a16="http://schemas.microsoft.com/office/drawing/2014/main" id="{007949DD-7C3B-487C-A022-D561ACC1CDE8}"/>
              </a:ext>
            </a:extLst>
          </p:cNvPr>
          <p:cNvSpPr>
            <a:spLocks noGrp="1"/>
          </p:cNvSpPr>
          <p:nvPr>
            <p:ph type="sldNum" sz="quarter" idx="12"/>
          </p:nvPr>
        </p:nvSpPr>
        <p:spPr/>
        <p:txBody>
          <a:bodyPr/>
          <a:lstStyle/>
          <a:p>
            <a:fld id="{22371414-462E-46DB-984E-E1D1898C16DC}" type="slidenum">
              <a:rPr lang="en-US" smtClean="0"/>
              <a:t>22</a:t>
            </a:fld>
            <a:endParaRPr lang="en-US"/>
          </a:p>
        </p:txBody>
      </p:sp>
      <p:sp>
        <p:nvSpPr>
          <p:cNvPr id="5" name="Content Placeholder 2">
            <a:extLst>
              <a:ext uri="{FF2B5EF4-FFF2-40B4-BE49-F238E27FC236}">
                <a16:creationId xmlns:a16="http://schemas.microsoft.com/office/drawing/2014/main" id="{FA3E8947-E887-4799-98E5-C5D799C69A7D}"/>
              </a:ext>
            </a:extLst>
          </p:cNvPr>
          <p:cNvSpPr>
            <a:spLocks noGrp="1"/>
          </p:cNvSpPr>
          <p:nvPr>
            <p:ph idx="1"/>
          </p:nvPr>
        </p:nvSpPr>
        <p:spPr>
          <a:xfrm>
            <a:off x="838200" y="1618593"/>
            <a:ext cx="10515600" cy="4558370"/>
          </a:xfrm>
        </p:spPr>
        <p:txBody>
          <a:bodyPr>
            <a:normAutofit fontScale="92500" lnSpcReduction="10000"/>
          </a:bodyPr>
          <a:lstStyle/>
          <a:p>
            <a:r>
              <a:rPr lang="en-US" altLang="en-US" dirty="0">
                <a:latin typeface="Garamond" panose="02020404030301010803" pitchFamily="18" charset="0"/>
              </a:rPr>
              <a:t>Process mapping helps us describe a process visually to: </a:t>
            </a:r>
          </a:p>
          <a:p>
            <a:pPr lvl="1"/>
            <a:r>
              <a:rPr lang="en-US" altLang="en-US" sz="2800" dirty="0">
                <a:latin typeface="Garamond" panose="02020404030301010803" pitchFamily="18" charset="0"/>
              </a:rPr>
              <a:t>Understand the process</a:t>
            </a:r>
          </a:p>
          <a:p>
            <a:pPr lvl="1"/>
            <a:r>
              <a:rPr lang="en-US" altLang="en-US" sz="2800" dirty="0">
                <a:latin typeface="Garamond" panose="02020404030301010803" pitchFamily="18" charset="0"/>
              </a:rPr>
              <a:t>Identify potential sources of problems</a:t>
            </a:r>
          </a:p>
          <a:p>
            <a:pPr lvl="1"/>
            <a:r>
              <a:rPr lang="en-US" altLang="en-US" sz="2800" dirty="0">
                <a:latin typeface="Garamond" panose="02020404030301010803" pitchFamily="18" charset="0"/>
              </a:rPr>
              <a:t>Outline the ideal process steps</a:t>
            </a:r>
          </a:p>
          <a:p>
            <a:pPr lvl="1"/>
            <a:r>
              <a:rPr lang="en-US" altLang="en-US" sz="2800" dirty="0">
                <a:latin typeface="Garamond" panose="02020404030301010803" pitchFamily="18" charset="0"/>
              </a:rPr>
              <a:t>Enable communications with others</a:t>
            </a:r>
          </a:p>
          <a:p>
            <a:pPr marL="457200" lvl="1" indent="0">
              <a:buNone/>
            </a:pPr>
            <a:endParaRPr lang="en-US" altLang="en-US" sz="2800" dirty="0">
              <a:latin typeface="Garamond" panose="02020404030301010803" pitchFamily="18" charset="0"/>
            </a:endParaRPr>
          </a:p>
          <a:p>
            <a:r>
              <a:rPr lang="en-US" altLang="en-US" dirty="0">
                <a:latin typeface="Garamond" panose="02020404030301010803" pitchFamily="18" charset="0"/>
              </a:rPr>
              <a:t>There are several tools for mapping a process</a:t>
            </a:r>
          </a:p>
          <a:p>
            <a:pPr lvl="1"/>
            <a:r>
              <a:rPr lang="en-US" altLang="en-US" sz="2800" dirty="0">
                <a:latin typeface="Garamond" panose="02020404030301010803" pitchFamily="18" charset="0"/>
              </a:rPr>
              <a:t>Spaghetti Diagrams</a:t>
            </a:r>
          </a:p>
          <a:p>
            <a:pPr lvl="1"/>
            <a:r>
              <a:rPr lang="en-US" altLang="en-US" sz="2800" dirty="0">
                <a:latin typeface="Garamond" panose="02020404030301010803" pitchFamily="18" charset="0"/>
              </a:rPr>
              <a:t>Decision Trees</a:t>
            </a:r>
          </a:p>
          <a:p>
            <a:pPr lvl="1"/>
            <a:r>
              <a:rPr lang="en-US" altLang="en-US" sz="2800" b="1" dirty="0">
                <a:effectLst>
                  <a:outerShdw blurRad="38100" dist="38100" dir="2700000" algn="tl">
                    <a:srgbClr val="000000">
                      <a:alpha val="43137"/>
                    </a:srgbClr>
                  </a:outerShdw>
                </a:effectLst>
                <a:latin typeface="Garamond" panose="02020404030301010803" pitchFamily="18" charset="0"/>
              </a:rPr>
              <a:t>Flowcharts - Beginner</a:t>
            </a:r>
          </a:p>
          <a:p>
            <a:pPr lvl="1"/>
            <a:r>
              <a:rPr lang="en-US" altLang="en-US" sz="2800" b="1" dirty="0">
                <a:effectLst>
                  <a:outerShdw blurRad="38100" dist="38100" dir="2700000" algn="tl">
                    <a:srgbClr val="000000">
                      <a:alpha val="43137"/>
                    </a:srgbClr>
                  </a:outerShdw>
                </a:effectLst>
                <a:latin typeface="Garamond" panose="02020404030301010803" pitchFamily="18" charset="0"/>
              </a:rPr>
              <a:t>Value Stream Maps – Advanced</a:t>
            </a:r>
            <a:endParaRPr lang="en-US" altLang="en-US" sz="2800" dirty="0">
              <a:latin typeface="Garamond" panose="02020404030301010803" pitchFamily="18" charset="0"/>
            </a:endParaRPr>
          </a:p>
          <a:p>
            <a:endParaRPr lang="en-US" dirty="0"/>
          </a:p>
        </p:txBody>
      </p:sp>
    </p:spTree>
    <p:extLst>
      <p:ext uri="{BB962C8B-B14F-4D97-AF65-F5344CB8AC3E}">
        <p14:creationId xmlns:p14="http://schemas.microsoft.com/office/powerpoint/2010/main" val="2486536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2A9E-0540-495C-A646-6B67398B94A0}"/>
              </a:ext>
            </a:extLst>
          </p:cNvPr>
          <p:cNvSpPr>
            <a:spLocks noGrp="1"/>
          </p:cNvSpPr>
          <p:nvPr>
            <p:ph type="title"/>
          </p:nvPr>
        </p:nvSpPr>
        <p:spPr/>
        <p:txBody>
          <a:bodyPr>
            <a:noAutofit/>
          </a:bodyPr>
          <a:lstStyle/>
          <a:p>
            <a:r>
              <a:rPr lang="en-US" sz="4000" dirty="0"/>
              <a:t>Process Flow: Actual vs. Documented</a:t>
            </a:r>
          </a:p>
        </p:txBody>
      </p:sp>
      <p:sp>
        <p:nvSpPr>
          <p:cNvPr id="4" name="Slide Number Placeholder 3">
            <a:extLst>
              <a:ext uri="{FF2B5EF4-FFF2-40B4-BE49-F238E27FC236}">
                <a16:creationId xmlns:a16="http://schemas.microsoft.com/office/drawing/2014/main" id="{7304AD14-0354-4EAB-AFCE-AA34604108ED}"/>
              </a:ext>
            </a:extLst>
          </p:cNvPr>
          <p:cNvSpPr>
            <a:spLocks noGrp="1"/>
          </p:cNvSpPr>
          <p:nvPr>
            <p:ph type="sldNum" sz="quarter" idx="12"/>
          </p:nvPr>
        </p:nvSpPr>
        <p:spPr/>
        <p:txBody>
          <a:bodyPr/>
          <a:lstStyle/>
          <a:p>
            <a:fld id="{22371414-462E-46DB-984E-E1D1898C16DC}" type="slidenum">
              <a:rPr lang="en-US" smtClean="0"/>
              <a:t>23</a:t>
            </a:fld>
            <a:endParaRPr lang="en-US"/>
          </a:p>
        </p:txBody>
      </p:sp>
      <p:cxnSp>
        <p:nvCxnSpPr>
          <p:cNvPr id="5" name="Straight Arrow Connector 4" descr="A straight line running diagonally across the slide">
            <a:extLst>
              <a:ext uri="{FF2B5EF4-FFF2-40B4-BE49-F238E27FC236}">
                <a16:creationId xmlns:a16="http://schemas.microsoft.com/office/drawing/2014/main" id="{6EFE0E4F-ED5C-4B00-B38C-93DF313BADFE}"/>
              </a:ext>
            </a:extLst>
          </p:cNvPr>
          <p:cNvCxnSpPr/>
          <p:nvPr/>
        </p:nvCxnSpPr>
        <p:spPr>
          <a:xfrm flipV="1">
            <a:off x="990333" y="2186932"/>
            <a:ext cx="10064817" cy="362872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Freeform 10" descr="A picture of a straight diagonal line running across the screen with scribbles around it">
            <a:extLst>
              <a:ext uri="{FF2B5EF4-FFF2-40B4-BE49-F238E27FC236}">
                <a16:creationId xmlns:a16="http://schemas.microsoft.com/office/drawing/2014/main" id="{041DFFB0-2EBD-4950-A033-D3657616363F}"/>
              </a:ext>
            </a:extLst>
          </p:cNvPr>
          <p:cNvSpPr/>
          <p:nvPr/>
        </p:nvSpPr>
        <p:spPr>
          <a:xfrm>
            <a:off x="684976" y="2128058"/>
            <a:ext cx="10404909" cy="3765504"/>
          </a:xfrm>
          <a:custGeom>
            <a:avLst/>
            <a:gdLst>
              <a:gd name="connsiteX0" fmla="*/ 0 w 10404909"/>
              <a:gd name="connsiteY0" fmla="*/ 3580598 h 3609473"/>
              <a:gd name="connsiteX1" fmla="*/ 9625 w 10404909"/>
              <a:gd name="connsiteY1" fmla="*/ 3522846 h 3609473"/>
              <a:gd name="connsiteX2" fmla="*/ 19250 w 10404909"/>
              <a:gd name="connsiteY2" fmla="*/ 3493970 h 3609473"/>
              <a:gd name="connsiteX3" fmla="*/ 28875 w 10404909"/>
              <a:gd name="connsiteY3" fmla="*/ 3407343 h 3609473"/>
              <a:gd name="connsiteX4" fmla="*/ 38501 w 10404909"/>
              <a:gd name="connsiteY4" fmla="*/ 3359217 h 3609473"/>
              <a:gd name="connsiteX5" fmla="*/ 67376 w 10404909"/>
              <a:gd name="connsiteY5" fmla="*/ 3214838 h 3609473"/>
              <a:gd name="connsiteX6" fmla="*/ 96252 w 10404909"/>
              <a:gd name="connsiteY6" fmla="*/ 3195587 h 3609473"/>
              <a:gd name="connsiteX7" fmla="*/ 154004 w 10404909"/>
              <a:gd name="connsiteY7" fmla="*/ 3108960 h 3609473"/>
              <a:gd name="connsiteX8" fmla="*/ 163629 w 10404909"/>
              <a:gd name="connsiteY8" fmla="*/ 3080084 h 3609473"/>
              <a:gd name="connsiteX9" fmla="*/ 221381 w 10404909"/>
              <a:gd name="connsiteY9" fmla="*/ 3051208 h 3609473"/>
              <a:gd name="connsiteX10" fmla="*/ 250256 w 10404909"/>
              <a:gd name="connsiteY10" fmla="*/ 3080084 h 3609473"/>
              <a:gd name="connsiteX11" fmla="*/ 288757 w 10404909"/>
              <a:gd name="connsiteY11" fmla="*/ 3137835 h 3609473"/>
              <a:gd name="connsiteX12" fmla="*/ 317633 w 10404909"/>
              <a:gd name="connsiteY12" fmla="*/ 3157086 h 3609473"/>
              <a:gd name="connsiteX13" fmla="*/ 356134 w 10404909"/>
              <a:gd name="connsiteY13" fmla="*/ 3214838 h 3609473"/>
              <a:gd name="connsiteX14" fmla="*/ 365760 w 10404909"/>
              <a:gd name="connsiteY14" fmla="*/ 3243713 h 3609473"/>
              <a:gd name="connsiteX15" fmla="*/ 404261 w 10404909"/>
              <a:gd name="connsiteY15" fmla="*/ 3301465 h 3609473"/>
              <a:gd name="connsiteX16" fmla="*/ 423511 w 10404909"/>
              <a:gd name="connsiteY16" fmla="*/ 3330341 h 3609473"/>
              <a:gd name="connsiteX17" fmla="*/ 442762 w 10404909"/>
              <a:gd name="connsiteY17" fmla="*/ 3359217 h 3609473"/>
              <a:gd name="connsiteX18" fmla="*/ 500513 w 10404909"/>
              <a:gd name="connsiteY18" fmla="*/ 3407343 h 3609473"/>
              <a:gd name="connsiteX19" fmla="*/ 558265 w 10404909"/>
              <a:gd name="connsiteY19" fmla="*/ 3445844 h 3609473"/>
              <a:gd name="connsiteX20" fmla="*/ 587141 w 10404909"/>
              <a:gd name="connsiteY20" fmla="*/ 3465094 h 3609473"/>
              <a:gd name="connsiteX21" fmla="*/ 616016 w 10404909"/>
              <a:gd name="connsiteY21" fmla="*/ 3474720 h 3609473"/>
              <a:gd name="connsiteX22" fmla="*/ 644892 w 10404909"/>
              <a:gd name="connsiteY22" fmla="*/ 3503595 h 3609473"/>
              <a:gd name="connsiteX23" fmla="*/ 702644 w 10404909"/>
              <a:gd name="connsiteY23" fmla="*/ 3522846 h 3609473"/>
              <a:gd name="connsiteX24" fmla="*/ 731520 w 10404909"/>
              <a:gd name="connsiteY24" fmla="*/ 3532471 h 3609473"/>
              <a:gd name="connsiteX25" fmla="*/ 770021 w 10404909"/>
              <a:gd name="connsiteY25" fmla="*/ 3542097 h 3609473"/>
              <a:gd name="connsiteX26" fmla="*/ 818147 w 10404909"/>
              <a:gd name="connsiteY26" fmla="*/ 3561347 h 3609473"/>
              <a:gd name="connsiteX27" fmla="*/ 885524 w 10404909"/>
              <a:gd name="connsiteY27" fmla="*/ 3580598 h 3609473"/>
              <a:gd name="connsiteX28" fmla="*/ 914400 w 10404909"/>
              <a:gd name="connsiteY28" fmla="*/ 3590223 h 3609473"/>
              <a:gd name="connsiteX29" fmla="*/ 943275 w 10404909"/>
              <a:gd name="connsiteY29" fmla="*/ 3580598 h 3609473"/>
              <a:gd name="connsiteX30" fmla="*/ 924025 w 10404909"/>
              <a:gd name="connsiteY30" fmla="*/ 3474720 h 3609473"/>
              <a:gd name="connsiteX31" fmla="*/ 885524 w 10404909"/>
              <a:gd name="connsiteY31" fmla="*/ 3416968 h 3609473"/>
              <a:gd name="connsiteX32" fmla="*/ 856648 w 10404909"/>
              <a:gd name="connsiteY32" fmla="*/ 3330341 h 3609473"/>
              <a:gd name="connsiteX33" fmla="*/ 847023 w 10404909"/>
              <a:gd name="connsiteY33" fmla="*/ 3291840 h 3609473"/>
              <a:gd name="connsiteX34" fmla="*/ 827772 w 10404909"/>
              <a:gd name="connsiteY34" fmla="*/ 3185962 h 3609473"/>
              <a:gd name="connsiteX35" fmla="*/ 856648 w 10404909"/>
              <a:gd name="connsiteY35" fmla="*/ 2945330 h 3609473"/>
              <a:gd name="connsiteX36" fmla="*/ 885524 w 10404909"/>
              <a:gd name="connsiteY36" fmla="*/ 2916454 h 3609473"/>
              <a:gd name="connsiteX37" fmla="*/ 933650 w 10404909"/>
              <a:gd name="connsiteY37" fmla="*/ 2926080 h 3609473"/>
              <a:gd name="connsiteX38" fmla="*/ 943275 w 10404909"/>
              <a:gd name="connsiteY38" fmla="*/ 2954955 h 3609473"/>
              <a:gd name="connsiteX39" fmla="*/ 972151 w 10404909"/>
              <a:gd name="connsiteY39" fmla="*/ 2974206 h 3609473"/>
              <a:gd name="connsiteX40" fmla="*/ 991402 w 10404909"/>
              <a:gd name="connsiteY40" fmla="*/ 3012707 h 3609473"/>
              <a:gd name="connsiteX41" fmla="*/ 1020277 w 10404909"/>
              <a:gd name="connsiteY41" fmla="*/ 3031958 h 3609473"/>
              <a:gd name="connsiteX42" fmla="*/ 1049153 w 10404909"/>
              <a:gd name="connsiteY42" fmla="*/ 3060833 h 3609473"/>
              <a:gd name="connsiteX43" fmla="*/ 1106905 w 10404909"/>
              <a:gd name="connsiteY43" fmla="*/ 3137835 h 3609473"/>
              <a:gd name="connsiteX44" fmla="*/ 1145406 w 10404909"/>
              <a:gd name="connsiteY44" fmla="*/ 3157086 h 3609473"/>
              <a:gd name="connsiteX45" fmla="*/ 1232033 w 10404909"/>
              <a:gd name="connsiteY45" fmla="*/ 3234088 h 3609473"/>
              <a:gd name="connsiteX46" fmla="*/ 1260909 w 10404909"/>
              <a:gd name="connsiteY46" fmla="*/ 3243713 h 3609473"/>
              <a:gd name="connsiteX47" fmla="*/ 1337911 w 10404909"/>
              <a:gd name="connsiteY47" fmla="*/ 3291840 h 3609473"/>
              <a:gd name="connsiteX48" fmla="*/ 1386037 w 10404909"/>
              <a:gd name="connsiteY48" fmla="*/ 3301465 h 3609473"/>
              <a:gd name="connsiteX49" fmla="*/ 1463040 w 10404909"/>
              <a:gd name="connsiteY49" fmla="*/ 3330341 h 3609473"/>
              <a:gd name="connsiteX50" fmla="*/ 1520791 w 10404909"/>
              <a:gd name="connsiteY50" fmla="*/ 3339966 h 3609473"/>
              <a:gd name="connsiteX51" fmla="*/ 1617044 w 10404909"/>
              <a:gd name="connsiteY51" fmla="*/ 3359217 h 3609473"/>
              <a:gd name="connsiteX52" fmla="*/ 1713296 w 10404909"/>
              <a:gd name="connsiteY52" fmla="*/ 3368842 h 3609473"/>
              <a:gd name="connsiteX53" fmla="*/ 1771048 w 10404909"/>
              <a:gd name="connsiteY53" fmla="*/ 3388092 h 3609473"/>
              <a:gd name="connsiteX54" fmla="*/ 1799924 w 10404909"/>
              <a:gd name="connsiteY54" fmla="*/ 3407343 h 3609473"/>
              <a:gd name="connsiteX55" fmla="*/ 1848050 w 10404909"/>
              <a:gd name="connsiteY55" fmla="*/ 3416968 h 3609473"/>
              <a:gd name="connsiteX56" fmla="*/ 1886551 w 10404909"/>
              <a:gd name="connsiteY56" fmla="*/ 3436219 h 3609473"/>
              <a:gd name="connsiteX57" fmla="*/ 2156059 w 10404909"/>
              <a:gd name="connsiteY57" fmla="*/ 3416968 h 3609473"/>
              <a:gd name="connsiteX58" fmla="*/ 2175309 w 10404909"/>
              <a:gd name="connsiteY58" fmla="*/ 3388092 h 3609473"/>
              <a:gd name="connsiteX59" fmla="*/ 2184934 w 10404909"/>
              <a:gd name="connsiteY59" fmla="*/ 3339966 h 3609473"/>
              <a:gd name="connsiteX60" fmla="*/ 2194560 w 10404909"/>
              <a:gd name="connsiteY60" fmla="*/ 3282214 h 3609473"/>
              <a:gd name="connsiteX61" fmla="*/ 2242686 w 10404909"/>
              <a:gd name="connsiteY61" fmla="*/ 3185962 h 3609473"/>
              <a:gd name="connsiteX62" fmla="*/ 2300437 w 10404909"/>
              <a:gd name="connsiteY62" fmla="*/ 3060833 h 3609473"/>
              <a:gd name="connsiteX63" fmla="*/ 2281187 w 10404909"/>
              <a:gd name="connsiteY63" fmla="*/ 2887579 h 3609473"/>
              <a:gd name="connsiteX64" fmla="*/ 2252311 w 10404909"/>
              <a:gd name="connsiteY64" fmla="*/ 2820202 h 3609473"/>
              <a:gd name="connsiteX65" fmla="*/ 2233061 w 10404909"/>
              <a:gd name="connsiteY65" fmla="*/ 2772075 h 3609473"/>
              <a:gd name="connsiteX66" fmla="*/ 2223435 w 10404909"/>
              <a:gd name="connsiteY66" fmla="*/ 2714324 h 3609473"/>
              <a:gd name="connsiteX67" fmla="*/ 2204185 w 10404909"/>
              <a:gd name="connsiteY67" fmla="*/ 2685448 h 3609473"/>
              <a:gd name="connsiteX68" fmla="*/ 2194560 w 10404909"/>
              <a:gd name="connsiteY68" fmla="*/ 2598821 h 3609473"/>
              <a:gd name="connsiteX69" fmla="*/ 2175309 w 10404909"/>
              <a:gd name="connsiteY69" fmla="*/ 2550694 h 3609473"/>
              <a:gd name="connsiteX70" fmla="*/ 2156059 w 10404909"/>
              <a:gd name="connsiteY70" fmla="*/ 2492943 h 3609473"/>
              <a:gd name="connsiteX71" fmla="*/ 2088682 w 10404909"/>
              <a:gd name="connsiteY71" fmla="*/ 2415941 h 3609473"/>
              <a:gd name="connsiteX72" fmla="*/ 2050181 w 10404909"/>
              <a:gd name="connsiteY72" fmla="*/ 2387065 h 3609473"/>
              <a:gd name="connsiteX73" fmla="*/ 2011680 w 10404909"/>
              <a:gd name="connsiteY73" fmla="*/ 2348564 h 3609473"/>
              <a:gd name="connsiteX74" fmla="*/ 1982804 w 10404909"/>
              <a:gd name="connsiteY74" fmla="*/ 2338939 h 3609473"/>
              <a:gd name="connsiteX75" fmla="*/ 1915427 w 10404909"/>
              <a:gd name="connsiteY75" fmla="*/ 2300438 h 3609473"/>
              <a:gd name="connsiteX76" fmla="*/ 1886551 w 10404909"/>
              <a:gd name="connsiteY76" fmla="*/ 2290812 h 3609473"/>
              <a:gd name="connsiteX77" fmla="*/ 1838425 w 10404909"/>
              <a:gd name="connsiteY77" fmla="*/ 2261937 h 3609473"/>
              <a:gd name="connsiteX78" fmla="*/ 1761423 w 10404909"/>
              <a:gd name="connsiteY78" fmla="*/ 2252311 h 3609473"/>
              <a:gd name="connsiteX79" fmla="*/ 1337911 w 10404909"/>
              <a:gd name="connsiteY79" fmla="*/ 2300438 h 3609473"/>
              <a:gd name="connsiteX80" fmla="*/ 1309035 w 10404909"/>
              <a:gd name="connsiteY80" fmla="*/ 2319688 h 3609473"/>
              <a:gd name="connsiteX81" fmla="*/ 1280160 w 10404909"/>
              <a:gd name="connsiteY81" fmla="*/ 2358189 h 3609473"/>
              <a:gd name="connsiteX82" fmla="*/ 1212783 w 10404909"/>
              <a:gd name="connsiteY82" fmla="*/ 2425566 h 3609473"/>
              <a:gd name="connsiteX83" fmla="*/ 1203157 w 10404909"/>
              <a:gd name="connsiteY83" fmla="*/ 2618071 h 3609473"/>
              <a:gd name="connsiteX84" fmla="*/ 1251284 w 10404909"/>
              <a:gd name="connsiteY84" fmla="*/ 2675823 h 3609473"/>
              <a:gd name="connsiteX85" fmla="*/ 1366787 w 10404909"/>
              <a:gd name="connsiteY85" fmla="*/ 2743200 h 3609473"/>
              <a:gd name="connsiteX86" fmla="*/ 1395663 w 10404909"/>
              <a:gd name="connsiteY86" fmla="*/ 2752825 h 3609473"/>
              <a:gd name="connsiteX87" fmla="*/ 1568917 w 10404909"/>
              <a:gd name="connsiteY87" fmla="*/ 2743200 h 3609473"/>
              <a:gd name="connsiteX88" fmla="*/ 1597793 w 10404909"/>
              <a:gd name="connsiteY88" fmla="*/ 2733574 h 3609473"/>
              <a:gd name="connsiteX89" fmla="*/ 1694046 w 10404909"/>
              <a:gd name="connsiteY89" fmla="*/ 2714324 h 3609473"/>
              <a:gd name="connsiteX90" fmla="*/ 1732547 w 10404909"/>
              <a:gd name="connsiteY90" fmla="*/ 2685448 h 3609473"/>
              <a:gd name="connsiteX91" fmla="*/ 1761423 w 10404909"/>
              <a:gd name="connsiteY91" fmla="*/ 2675823 h 3609473"/>
              <a:gd name="connsiteX92" fmla="*/ 1799924 w 10404909"/>
              <a:gd name="connsiteY92" fmla="*/ 2637322 h 3609473"/>
              <a:gd name="connsiteX93" fmla="*/ 1819174 w 10404909"/>
              <a:gd name="connsiteY93" fmla="*/ 2598821 h 3609473"/>
              <a:gd name="connsiteX94" fmla="*/ 1838425 w 10404909"/>
              <a:gd name="connsiteY94" fmla="*/ 2406315 h 3609473"/>
              <a:gd name="connsiteX95" fmla="*/ 1819174 w 10404909"/>
              <a:gd name="connsiteY95" fmla="*/ 2069431 h 3609473"/>
              <a:gd name="connsiteX96" fmla="*/ 1799924 w 10404909"/>
              <a:gd name="connsiteY96" fmla="*/ 2040555 h 3609473"/>
              <a:gd name="connsiteX97" fmla="*/ 1260909 w 10404909"/>
              <a:gd name="connsiteY97" fmla="*/ 2021305 h 3609473"/>
              <a:gd name="connsiteX98" fmla="*/ 1203157 w 10404909"/>
              <a:gd name="connsiteY98" fmla="*/ 2011680 h 3609473"/>
              <a:gd name="connsiteX99" fmla="*/ 1155031 w 10404909"/>
              <a:gd name="connsiteY99" fmla="*/ 1992429 h 3609473"/>
              <a:gd name="connsiteX100" fmla="*/ 847023 w 10404909"/>
              <a:gd name="connsiteY100" fmla="*/ 2002054 h 3609473"/>
              <a:gd name="connsiteX101" fmla="*/ 827772 w 10404909"/>
              <a:gd name="connsiteY101" fmla="*/ 2030930 h 3609473"/>
              <a:gd name="connsiteX102" fmla="*/ 808522 w 10404909"/>
              <a:gd name="connsiteY102" fmla="*/ 2079057 h 3609473"/>
              <a:gd name="connsiteX103" fmla="*/ 789271 w 10404909"/>
              <a:gd name="connsiteY103" fmla="*/ 2117558 h 3609473"/>
              <a:gd name="connsiteX104" fmla="*/ 789271 w 10404909"/>
              <a:gd name="connsiteY104" fmla="*/ 2444817 h 3609473"/>
              <a:gd name="connsiteX105" fmla="*/ 808522 w 10404909"/>
              <a:gd name="connsiteY105" fmla="*/ 2492943 h 3609473"/>
              <a:gd name="connsiteX106" fmla="*/ 847023 w 10404909"/>
              <a:gd name="connsiteY106" fmla="*/ 2569945 h 3609473"/>
              <a:gd name="connsiteX107" fmla="*/ 875899 w 10404909"/>
              <a:gd name="connsiteY107" fmla="*/ 2608446 h 3609473"/>
              <a:gd name="connsiteX108" fmla="*/ 904774 w 10404909"/>
              <a:gd name="connsiteY108" fmla="*/ 2685448 h 3609473"/>
              <a:gd name="connsiteX109" fmla="*/ 914400 w 10404909"/>
              <a:gd name="connsiteY109" fmla="*/ 2733574 h 3609473"/>
              <a:gd name="connsiteX110" fmla="*/ 962526 w 10404909"/>
              <a:gd name="connsiteY110" fmla="*/ 2791326 h 3609473"/>
              <a:gd name="connsiteX111" fmla="*/ 991402 w 10404909"/>
              <a:gd name="connsiteY111" fmla="*/ 2849078 h 3609473"/>
              <a:gd name="connsiteX112" fmla="*/ 1058779 w 10404909"/>
              <a:gd name="connsiteY112" fmla="*/ 2897204 h 3609473"/>
              <a:gd name="connsiteX113" fmla="*/ 1164656 w 10404909"/>
              <a:gd name="connsiteY113" fmla="*/ 2926080 h 3609473"/>
              <a:gd name="connsiteX114" fmla="*/ 1289785 w 10404909"/>
              <a:gd name="connsiteY114" fmla="*/ 2916454 h 3609473"/>
              <a:gd name="connsiteX115" fmla="*/ 1318661 w 10404909"/>
              <a:gd name="connsiteY115" fmla="*/ 2906829 h 3609473"/>
              <a:gd name="connsiteX116" fmla="*/ 1366787 w 10404909"/>
              <a:gd name="connsiteY116" fmla="*/ 2887579 h 3609473"/>
              <a:gd name="connsiteX117" fmla="*/ 1405288 w 10404909"/>
              <a:gd name="connsiteY117" fmla="*/ 2877953 h 3609473"/>
              <a:gd name="connsiteX118" fmla="*/ 1463040 w 10404909"/>
              <a:gd name="connsiteY118" fmla="*/ 2839452 h 3609473"/>
              <a:gd name="connsiteX119" fmla="*/ 1511166 w 10404909"/>
              <a:gd name="connsiteY119" fmla="*/ 2810577 h 3609473"/>
              <a:gd name="connsiteX120" fmla="*/ 1540042 w 10404909"/>
              <a:gd name="connsiteY120" fmla="*/ 2791326 h 3609473"/>
              <a:gd name="connsiteX121" fmla="*/ 1636294 w 10404909"/>
              <a:gd name="connsiteY121" fmla="*/ 2752825 h 3609473"/>
              <a:gd name="connsiteX122" fmla="*/ 1742172 w 10404909"/>
              <a:gd name="connsiteY122" fmla="*/ 2685448 h 3609473"/>
              <a:gd name="connsiteX123" fmla="*/ 1780673 w 10404909"/>
              <a:gd name="connsiteY123" fmla="*/ 2656572 h 3609473"/>
              <a:gd name="connsiteX124" fmla="*/ 1828800 w 10404909"/>
              <a:gd name="connsiteY124" fmla="*/ 2637322 h 3609473"/>
              <a:gd name="connsiteX125" fmla="*/ 1876926 w 10404909"/>
              <a:gd name="connsiteY125" fmla="*/ 2598821 h 3609473"/>
              <a:gd name="connsiteX126" fmla="*/ 1905802 w 10404909"/>
              <a:gd name="connsiteY126" fmla="*/ 2589195 h 3609473"/>
              <a:gd name="connsiteX127" fmla="*/ 1934677 w 10404909"/>
              <a:gd name="connsiteY127" fmla="*/ 2560320 h 3609473"/>
              <a:gd name="connsiteX128" fmla="*/ 1963553 w 10404909"/>
              <a:gd name="connsiteY128" fmla="*/ 2541069 h 3609473"/>
              <a:gd name="connsiteX129" fmla="*/ 2002054 w 10404909"/>
              <a:gd name="connsiteY129" fmla="*/ 2502568 h 3609473"/>
              <a:gd name="connsiteX130" fmla="*/ 2040555 w 10404909"/>
              <a:gd name="connsiteY130" fmla="*/ 2473692 h 3609473"/>
              <a:gd name="connsiteX131" fmla="*/ 2117557 w 10404909"/>
              <a:gd name="connsiteY131" fmla="*/ 2396690 h 3609473"/>
              <a:gd name="connsiteX132" fmla="*/ 2223435 w 10404909"/>
              <a:gd name="connsiteY132" fmla="*/ 2329313 h 3609473"/>
              <a:gd name="connsiteX133" fmla="*/ 2271562 w 10404909"/>
              <a:gd name="connsiteY133" fmla="*/ 2290812 h 3609473"/>
              <a:gd name="connsiteX134" fmla="*/ 2348564 w 10404909"/>
              <a:gd name="connsiteY134" fmla="*/ 2242686 h 3609473"/>
              <a:gd name="connsiteX135" fmla="*/ 2367814 w 10404909"/>
              <a:gd name="connsiteY135" fmla="*/ 2204185 h 3609473"/>
              <a:gd name="connsiteX136" fmla="*/ 2358189 w 10404909"/>
              <a:gd name="connsiteY136" fmla="*/ 2021305 h 3609473"/>
              <a:gd name="connsiteX137" fmla="*/ 2319688 w 10404909"/>
              <a:gd name="connsiteY137" fmla="*/ 1953928 h 3609473"/>
              <a:gd name="connsiteX138" fmla="*/ 2281187 w 10404909"/>
              <a:gd name="connsiteY138" fmla="*/ 1934678 h 3609473"/>
              <a:gd name="connsiteX139" fmla="*/ 2223435 w 10404909"/>
              <a:gd name="connsiteY139" fmla="*/ 1896177 h 3609473"/>
              <a:gd name="connsiteX140" fmla="*/ 2098307 w 10404909"/>
              <a:gd name="connsiteY140" fmla="*/ 1848050 h 3609473"/>
              <a:gd name="connsiteX141" fmla="*/ 1973179 w 10404909"/>
              <a:gd name="connsiteY141" fmla="*/ 1799924 h 3609473"/>
              <a:gd name="connsiteX142" fmla="*/ 1838425 w 10404909"/>
              <a:gd name="connsiteY142" fmla="*/ 1751798 h 3609473"/>
              <a:gd name="connsiteX143" fmla="*/ 1809549 w 10404909"/>
              <a:gd name="connsiteY143" fmla="*/ 1732547 h 3609473"/>
              <a:gd name="connsiteX144" fmla="*/ 1761423 w 10404909"/>
              <a:gd name="connsiteY144" fmla="*/ 1722922 h 3609473"/>
              <a:gd name="connsiteX145" fmla="*/ 1722922 w 10404909"/>
              <a:gd name="connsiteY145" fmla="*/ 1713297 h 3609473"/>
              <a:gd name="connsiteX146" fmla="*/ 1694046 w 10404909"/>
              <a:gd name="connsiteY146" fmla="*/ 1703671 h 3609473"/>
              <a:gd name="connsiteX147" fmla="*/ 1559292 w 10404909"/>
              <a:gd name="connsiteY147" fmla="*/ 1684421 h 3609473"/>
              <a:gd name="connsiteX148" fmla="*/ 1443789 w 10404909"/>
              <a:gd name="connsiteY148" fmla="*/ 1674795 h 3609473"/>
              <a:gd name="connsiteX149" fmla="*/ 1424539 w 10404909"/>
              <a:gd name="connsiteY149" fmla="*/ 1713297 h 3609473"/>
              <a:gd name="connsiteX150" fmla="*/ 1405288 w 10404909"/>
              <a:gd name="connsiteY150" fmla="*/ 1761423 h 3609473"/>
              <a:gd name="connsiteX151" fmla="*/ 1386037 w 10404909"/>
              <a:gd name="connsiteY151" fmla="*/ 1790299 h 3609473"/>
              <a:gd name="connsiteX152" fmla="*/ 1395663 w 10404909"/>
              <a:gd name="connsiteY152" fmla="*/ 2011680 h 3609473"/>
              <a:gd name="connsiteX153" fmla="*/ 1414913 w 10404909"/>
              <a:gd name="connsiteY153" fmla="*/ 2088682 h 3609473"/>
              <a:gd name="connsiteX154" fmla="*/ 1424539 w 10404909"/>
              <a:gd name="connsiteY154" fmla="*/ 2117558 h 3609473"/>
              <a:gd name="connsiteX155" fmla="*/ 1443789 w 10404909"/>
              <a:gd name="connsiteY155" fmla="*/ 2146433 h 3609473"/>
              <a:gd name="connsiteX156" fmla="*/ 1472665 w 10404909"/>
              <a:gd name="connsiteY156" fmla="*/ 2213810 h 3609473"/>
              <a:gd name="connsiteX157" fmla="*/ 1491915 w 10404909"/>
              <a:gd name="connsiteY157" fmla="*/ 2242686 h 3609473"/>
              <a:gd name="connsiteX158" fmla="*/ 1549667 w 10404909"/>
              <a:gd name="connsiteY158" fmla="*/ 2271562 h 3609473"/>
              <a:gd name="connsiteX159" fmla="*/ 1588168 w 10404909"/>
              <a:gd name="connsiteY159" fmla="*/ 2281187 h 3609473"/>
              <a:gd name="connsiteX160" fmla="*/ 1751797 w 10404909"/>
              <a:gd name="connsiteY160" fmla="*/ 2271562 h 3609473"/>
              <a:gd name="connsiteX161" fmla="*/ 1809549 w 10404909"/>
              <a:gd name="connsiteY161" fmla="*/ 2252311 h 3609473"/>
              <a:gd name="connsiteX162" fmla="*/ 1848050 w 10404909"/>
              <a:gd name="connsiteY162" fmla="*/ 2242686 h 3609473"/>
              <a:gd name="connsiteX163" fmla="*/ 1886551 w 10404909"/>
              <a:gd name="connsiteY163" fmla="*/ 2223435 h 3609473"/>
              <a:gd name="connsiteX164" fmla="*/ 2107932 w 10404909"/>
              <a:gd name="connsiteY164" fmla="*/ 2223435 h 3609473"/>
              <a:gd name="connsiteX165" fmla="*/ 2175309 w 10404909"/>
              <a:gd name="connsiteY165" fmla="*/ 2290812 h 3609473"/>
              <a:gd name="connsiteX166" fmla="*/ 2223435 w 10404909"/>
              <a:gd name="connsiteY166" fmla="*/ 2358189 h 3609473"/>
              <a:gd name="connsiteX167" fmla="*/ 2242686 w 10404909"/>
              <a:gd name="connsiteY167" fmla="*/ 2396690 h 3609473"/>
              <a:gd name="connsiteX168" fmla="*/ 2281187 w 10404909"/>
              <a:gd name="connsiteY168" fmla="*/ 2444817 h 3609473"/>
              <a:gd name="connsiteX169" fmla="*/ 2300437 w 10404909"/>
              <a:gd name="connsiteY169" fmla="*/ 2492943 h 3609473"/>
              <a:gd name="connsiteX170" fmla="*/ 2377440 w 10404909"/>
              <a:gd name="connsiteY170" fmla="*/ 2541069 h 3609473"/>
              <a:gd name="connsiteX171" fmla="*/ 2425566 w 10404909"/>
              <a:gd name="connsiteY171" fmla="*/ 2598821 h 3609473"/>
              <a:gd name="connsiteX172" fmla="*/ 2435191 w 10404909"/>
              <a:gd name="connsiteY172" fmla="*/ 2627697 h 3609473"/>
              <a:gd name="connsiteX173" fmla="*/ 2454442 w 10404909"/>
              <a:gd name="connsiteY173" fmla="*/ 2656572 h 3609473"/>
              <a:gd name="connsiteX174" fmla="*/ 2531444 w 10404909"/>
              <a:gd name="connsiteY174" fmla="*/ 2723949 h 3609473"/>
              <a:gd name="connsiteX175" fmla="*/ 2569945 w 10404909"/>
              <a:gd name="connsiteY175" fmla="*/ 2762450 h 3609473"/>
              <a:gd name="connsiteX176" fmla="*/ 2627696 w 10404909"/>
              <a:gd name="connsiteY176" fmla="*/ 2800951 h 3609473"/>
              <a:gd name="connsiteX177" fmla="*/ 2685448 w 10404909"/>
              <a:gd name="connsiteY177" fmla="*/ 2839452 h 3609473"/>
              <a:gd name="connsiteX178" fmla="*/ 2743200 w 10404909"/>
              <a:gd name="connsiteY178" fmla="*/ 2877953 h 3609473"/>
              <a:gd name="connsiteX179" fmla="*/ 2772075 w 10404909"/>
              <a:gd name="connsiteY179" fmla="*/ 2887579 h 3609473"/>
              <a:gd name="connsiteX180" fmla="*/ 2800951 w 10404909"/>
              <a:gd name="connsiteY180" fmla="*/ 2849078 h 3609473"/>
              <a:gd name="connsiteX181" fmla="*/ 2829827 w 10404909"/>
              <a:gd name="connsiteY181" fmla="*/ 2829827 h 3609473"/>
              <a:gd name="connsiteX182" fmla="*/ 2858703 w 10404909"/>
              <a:gd name="connsiteY182" fmla="*/ 2781701 h 3609473"/>
              <a:gd name="connsiteX183" fmla="*/ 2916454 w 10404909"/>
              <a:gd name="connsiteY183" fmla="*/ 2656572 h 3609473"/>
              <a:gd name="connsiteX184" fmla="*/ 2926080 w 10404909"/>
              <a:gd name="connsiteY184" fmla="*/ 2589195 h 3609473"/>
              <a:gd name="connsiteX185" fmla="*/ 2954955 w 10404909"/>
              <a:gd name="connsiteY185" fmla="*/ 2512193 h 3609473"/>
              <a:gd name="connsiteX186" fmla="*/ 2964581 w 10404909"/>
              <a:gd name="connsiteY186" fmla="*/ 2415941 h 3609473"/>
              <a:gd name="connsiteX187" fmla="*/ 2983831 w 10404909"/>
              <a:gd name="connsiteY187" fmla="*/ 2146433 h 3609473"/>
              <a:gd name="connsiteX188" fmla="*/ 3003082 w 10404909"/>
              <a:gd name="connsiteY188" fmla="*/ 2040555 h 3609473"/>
              <a:gd name="connsiteX189" fmla="*/ 3012707 w 10404909"/>
              <a:gd name="connsiteY189" fmla="*/ 1982804 h 3609473"/>
              <a:gd name="connsiteX190" fmla="*/ 3051208 w 10404909"/>
              <a:gd name="connsiteY190" fmla="*/ 2002054 h 3609473"/>
              <a:gd name="connsiteX191" fmla="*/ 3060833 w 10404909"/>
              <a:gd name="connsiteY191" fmla="*/ 2040555 h 3609473"/>
              <a:gd name="connsiteX192" fmla="*/ 3089709 w 10404909"/>
              <a:gd name="connsiteY192" fmla="*/ 2069431 h 3609473"/>
              <a:gd name="connsiteX193" fmla="*/ 3128210 w 10404909"/>
              <a:gd name="connsiteY193" fmla="*/ 2136808 h 3609473"/>
              <a:gd name="connsiteX194" fmla="*/ 3262964 w 10404909"/>
              <a:gd name="connsiteY194" fmla="*/ 2252311 h 3609473"/>
              <a:gd name="connsiteX195" fmla="*/ 3301465 w 10404909"/>
              <a:gd name="connsiteY195" fmla="*/ 2319688 h 3609473"/>
              <a:gd name="connsiteX196" fmla="*/ 3349591 w 10404909"/>
              <a:gd name="connsiteY196" fmla="*/ 2387065 h 3609473"/>
              <a:gd name="connsiteX197" fmla="*/ 3368842 w 10404909"/>
              <a:gd name="connsiteY197" fmla="*/ 2415941 h 3609473"/>
              <a:gd name="connsiteX198" fmla="*/ 3426593 w 10404909"/>
              <a:gd name="connsiteY198" fmla="*/ 2464067 h 3609473"/>
              <a:gd name="connsiteX199" fmla="*/ 3455469 w 10404909"/>
              <a:gd name="connsiteY199" fmla="*/ 2473692 h 3609473"/>
              <a:gd name="connsiteX200" fmla="*/ 3570972 w 10404909"/>
              <a:gd name="connsiteY200" fmla="*/ 2502568 h 3609473"/>
              <a:gd name="connsiteX201" fmla="*/ 3676850 w 10404909"/>
              <a:gd name="connsiteY201" fmla="*/ 2425566 h 3609473"/>
              <a:gd name="connsiteX202" fmla="*/ 3657600 w 10404909"/>
              <a:gd name="connsiteY202" fmla="*/ 2329313 h 3609473"/>
              <a:gd name="connsiteX203" fmla="*/ 3638349 w 10404909"/>
              <a:gd name="connsiteY203" fmla="*/ 2252311 h 3609473"/>
              <a:gd name="connsiteX204" fmla="*/ 3657600 w 10404909"/>
              <a:gd name="connsiteY204" fmla="*/ 2146433 h 3609473"/>
              <a:gd name="connsiteX205" fmla="*/ 3676850 w 10404909"/>
              <a:gd name="connsiteY205" fmla="*/ 2069431 h 3609473"/>
              <a:gd name="connsiteX206" fmla="*/ 3686475 w 10404909"/>
              <a:gd name="connsiteY206" fmla="*/ 1992429 h 3609473"/>
              <a:gd name="connsiteX207" fmla="*/ 3705726 w 10404909"/>
              <a:gd name="connsiteY207" fmla="*/ 1963553 h 3609473"/>
              <a:gd name="connsiteX208" fmla="*/ 3715351 w 10404909"/>
              <a:gd name="connsiteY208" fmla="*/ 1934678 h 3609473"/>
              <a:gd name="connsiteX209" fmla="*/ 3696101 w 10404909"/>
              <a:gd name="connsiteY209" fmla="*/ 1780673 h 3609473"/>
              <a:gd name="connsiteX210" fmla="*/ 3686475 w 10404909"/>
              <a:gd name="connsiteY210" fmla="*/ 1751798 h 3609473"/>
              <a:gd name="connsiteX211" fmla="*/ 3811604 w 10404909"/>
              <a:gd name="connsiteY211" fmla="*/ 1732547 h 3609473"/>
              <a:gd name="connsiteX212" fmla="*/ 3869355 w 10404909"/>
              <a:gd name="connsiteY212" fmla="*/ 1713297 h 3609473"/>
              <a:gd name="connsiteX213" fmla="*/ 3888606 w 10404909"/>
              <a:gd name="connsiteY213" fmla="*/ 2974206 h 3609473"/>
              <a:gd name="connsiteX214" fmla="*/ 3898231 w 10404909"/>
              <a:gd name="connsiteY214" fmla="*/ 3012707 h 3609473"/>
              <a:gd name="connsiteX215" fmla="*/ 3907856 w 10404909"/>
              <a:gd name="connsiteY215" fmla="*/ 3041583 h 3609473"/>
              <a:gd name="connsiteX216" fmla="*/ 3898231 w 10404909"/>
              <a:gd name="connsiteY216" fmla="*/ 3070459 h 3609473"/>
              <a:gd name="connsiteX217" fmla="*/ 3763477 w 10404909"/>
              <a:gd name="connsiteY217" fmla="*/ 3080084 h 3609473"/>
              <a:gd name="connsiteX218" fmla="*/ 3580597 w 10404909"/>
              <a:gd name="connsiteY218" fmla="*/ 3099334 h 3609473"/>
              <a:gd name="connsiteX219" fmla="*/ 3416968 w 10404909"/>
              <a:gd name="connsiteY219" fmla="*/ 3147461 h 3609473"/>
              <a:gd name="connsiteX220" fmla="*/ 3243713 w 10404909"/>
              <a:gd name="connsiteY220" fmla="*/ 3166711 h 3609473"/>
              <a:gd name="connsiteX221" fmla="*/ 3185962 w 10404909"/>
              <a:gd name="connsiteY221" fmla="*/ 3176337 h 3609473"/>
              <a:gd name="connsiteX222" fmla="*/ 3157086 w 10404909"/>
              <a:gd name="connsiteY222" fmla="*/ 3185962 h 3609473"/>
              <a:gd name="connsiteX223" fmla="*/ 3070459 w 10404909"/>
              <a:gd name="connsiteY223" fmla="*/ 3205212 h 3609473"/>
              <a:gd name="connsiteX224" fmla="*/ 3070459 w 10404909"/>
              <a:gd name="connsiteY224" fmla="*/ 3570972 h 3609473"/>
              <a:gd name="connsiteX225" fmla="*/ 3128210 w 10404909"/>
              <a:gd name="connsiteY225" fmla="*/ 3609473 h 3609473"/>
              <a:gd name="connsiteX226" fmla="*/ 3724976 w 10404909"/>
              <a:gd name="connsiteY226" fmla="*/ 3590223 h 3609473"/>
              <a:gd name="connsiteX227" fmla="*/ 3821229 w 10404909"/>
              <a:gd name="connsiteY227" fmla="*/ 3570972 h 3609473"/>
              <a:gd name="connsiteX228" fmla="*/ 3878981 w 10404909"/>
              <a:gd name="connsiteY228" fmla="*/ 3561347 h 3609473"/>
              <a:gd name="connsiteX229" fmla="*/ 3917482 w 10404909"/>
              <a:gd name="connsiteY229" fmla="*/ 3551722 h 3609473"/>
              <a:gd name="connsiteX230" fmla="*/ 4167739 w 10404909"/>
              <a:gd name="connsiteY230" fmla="*/ 3532471 h 3609473"/>
              <a:gd name="connsiteX231" fmla="*/ 4225490 w 10404909"/>
              <a:gd name="connsiteY231" fmla="*/ 3522846 h 3609473"/>
              <a:gd name="connsiteX232" fmla="*/ 4475747 w 10404909"/>
              <a:gd name="connsiteY232" fmla="*/ 3513221 h 3609473"/>
              <a:gd name="connsiteX233" fmla="*/ 4533499 w 10404909"/>
              <a:gd name="connsiteY233" fmla="*/ 3493970 h 3609473"/>
              <a:gd name="connsiteX234" fmla="*/ 4562374 w 10404909"/>
              <a:gd name="connsiteY234" fmla="*/ 3474720 h 3609473"/>
              <a:gd name="connsiteX235" fmla="*/ 4600875 w 10404909"/>
              <a:gd name="connsiteY235" fmla="*/ 3416968 h 3609473"/>
              <a:gd name="connsiteX236" fmla="*/ 4591250 w 10404909"/>
              <a:gd name="connsiteY236" fmla="*/ 3311090 h 3609473"/>
              <a:gd name="connsiteX237" fmla="*/ 4552749 w 10404909"/>
              <a:gd name="connsiteY237" fmla="*/ 3253339 h 3609473"/>
              <a:gd name="connsiteX238" fmla="*/ 4494997 w 10404909"/>
              <a:gd name="connsiteY238" fmla="*/ 3060833 h 3609473"/>
              <a:gd name="connsiteX239" fmla="*/ 4466122 w 10404909"/>
              <a:gd name="connsiteY239" fmla="*/ 2791326 h 3609473"/>
              <a:gd name="connsiteX240" fmla="*/ 4446871 w 10404909"/>
              <a:gd name="connsiteY240" fmla="*/ 2714324 h 3609473"/>
              <a:gd name="connsiteX241" fmla="*/ 4485372 w 10404909"/>
              <a:gd name="connsiteY241" fmla="*/ 2473692 h 3609473"/>
              <a:gd name="connsiteX242" fmla="*/ 4504623 w 10404909"/>
              <a:gd name="connsiteY242" fmla="*/ 2290812 h 3609473"/>
              <a:gd name="connsiteX243" fmla="*/ 4514248 w 10404909"/>
              <a:gd name="connsiteY243" fmla="*/ 2136808 h 3609473"/>
              <a:gd name="connsiteX244" fmla="*/ 4533499 w 10404909"/>
              <a:gd name="connsiteY244" fmla="*/ 2059806 h 3609473"/>
              <a:gd name="connsiteX245" fmla="*/ 4543124 w 10404909"/>
              <a:gd name="connsiteY245" fmla="*/ 1982804 h 3609473"/>
              <a:gd name="connsiteX246" fmla="*/ 4543124 w 10404909"/>
              <a:gd name="connsiteY246" fmla="*/ 1636294 h 3609473"/>
              <a:gd name="connsiteX247" fmla="*/ 4572000 w 10404909"/>
              <a:gd name="connsiteY247" fmla="*/ 1549667 h 3609473"/>
              <a:gd name="connsiteX248" fmla="*/ 4649002 w 10404909"/>
              <a:gd name="connsiteY248" fmla="*/ 1501541 h 3609473"/>
              <a:gd name="connsiteX249" fmla="*/ 4735629 w 10404909"/>
              <a:gd name="connsiteY249" fmla="*/ 1443789 h 3609473"/>
              <a:gd name="connsiteX250" fmla="*/ 4822256 w 10404909"/>
              <a:gd name="connsiteY250" fmla="*/ 1424539 h 3609473"/>
              <a:gd name="connsiteX251" fmla="*/ 4908884 w 10404909"/>
              <a:gd name="connsiteY251" fmla="*/ 1395663 h 3609473"/>
              <a:gd name="connsiteX252" fmla="*/ 4966635 w 10404909"/>
              <a:gd name="connsiteY252" fmla="*/ 1376412 h 3609473"/>
              <a:gd name="connsiteX253" fmla="*/ 5034012 w 10404909"/>
              <a:gd name="connsiteY253" fmla="*/ 1366787 h 3609473"/>
              <a:gd name="connsiteX254" fmla="*/ 5101389 w 10404909"/>
              <a:gd name="connsiteY254" fmla="*/ 1347537 h 3609473"/>
              <a:gd name="connsiteX255" fmla="*/ 5149515 w 10404909"/>
              <a:gd name="connsiteY255" fmla="*/ 1337911 h 3609473"/>
              <a:gd name="connsiteX256" fmla="*/ 5188016 w 10404909"/>
              <a:gd name="connsiteY256" fmla="*/ 1328286 h 3609473"/>
              <a:gd name="connsiteX257" fmla="*/ 5245768 w 10404909"/>
              <a:gd name="connsiteY257" fmla="*/ 1376412 h 3609473"/>
              <a:gd name="connsiteX258" fmla="*/ 5284269 w 10404909"/>
              <a:gd name="connsiteY258" fmla="*/ 1405288 h 3609473"/>
              <a:gd name="connsiteX259" fmla="*/ 5342021 w 10404909"/>
              <a:gd name="connsiteY259" fmla="*/ 1453414 h 3609473"/>
              <a:gd name="connsiteX260" fmla="*/ 5370896 w 10404909"/>
              <a:gd name="connsiteY260" fmla="*/ 1482290 h 3609473"/>
              <a:gd name="connsiteX261" fmla="*/ 5409397 w 10404909"/>
              <a:gd name="connsiteY261" fmla="*/ 1511166 h 3609473"/>
              <a:gd name="connsiteX262" fmla="*/ 5457524 w 10404909"/>
              <a:gd name="connsiteY262" fmla="*/ 1540042 h 3609473"/>
              <a:gd name="connsiteX263" fmla="*/ 5544151 w 10404909"/>
              <a:gd name="connsiteY263" fmla="*/ 1626669 h 3609473"/>
              <a:gd name="connsiteX264" fmla="*/ 5573027 w 10404909"/>
              <a:gd name="connsiteY264" fmla="*/ 1665170 h 3609473"/>
              <a:gd name="connsiteX265" fmla="*/ 5640404 w 10404909"/>
              <a:gd name="connsiteY265" fmla="*/ 1751798 h 3609473"/>
              <a:gd name="connsiteX266" fmla="*/ 5669280 w 10404909"/>
              <a:gd name="connsiteY266" fmla="*/ 1761423 h 3609473"/>
              <a:gd name="connsiteX267" fmla="*/ 5698155 w 10404909"/>
              <a:gd name="connsiteY267" fmla="*/ 1780673 h 3609473"/>
              <a:gd name="connsiteX268" fmla="*/ 5765532 w 10404909"/>
              <a:gd name="connsiteY268" fmla="*/ 1809549 h 3609473"/>
              <a:gd name="connsiteX269" fmla="*/ 5823284 w 10404909"/>
              <a:gd name="connsiteY269" fmla="*/ 1819174 h 3609473"/>
              <a:gd name="connsiteX270" fmla="*/ 6006164 w 10404909"/>
              <a:gd name="connsiteY270" fmla="*/ 1848050 h 3609473"/>
              <a:gd name="connsiteX271" fmla="*/ 6112042 w 10404909"/>
              <a:gd name="connsiteY271" fmla="*/ 1857675 h 3609473"/>
              <a:gd name="connsiteX272" fmla="*/ 6275671 w 10404909"/>
              <a:gd name="connsiteY272" fmla="*/ 1848050 h 3609473"/>
              <a:gd name="connsiteX273" fmla="*/ 6266046 w 10404909"/>
              <a:gd name="connsiteY273" fmla="*/ 1732547 h 3609473"/>
              <a:gd name="connsiteX274" fmla="*/ 6256421 w 10404909"/>
              <a:gd name="connsiteY274" fmla="*/ 1703671 h 3609473"/>
              <a:gd name="connsiteX275" fmla="*/ 6227545 w 10404909"/>
              <a:gd name="connsiteY275" fmla="*/ 1684421 h 3609473"/>
              <a:gd name="connsiteX276" fmla="*/ 6179419 w 10404909"/>
              <a:gd name="connsiteY276" fmla="*/ 1636294 h 3609473"/>
              <a:gd name="connsiteX277" fmla="*/ 6160168 w 10404909"/>
              <a:gd name="connsiteY277" fmla="*/ 1607419 h 3609473"/>
              <a:gd name="connsiteX278" fmla="*/ 6102416 w 10404909"/>
              <a:gd name="connsiteY278" fmla="*/ 1568918 h 3609473"/>
              <a:gd name="connsiteX279" fmla="*/ 6044665 w 10404909"/>
              <a:gd name="connsiteY279" fmla="*/ 1530417 h 3609473"/>
              <a:gd name="connsiteX280" fmla="*/ 5977288 w 10404909"/>
              <a:gd name="connsiteY280" fmla="*/ 1501541 h 3609473"/>
              <a:gd name="connsiteX281" fmla="*/ 5881035 w 10404909"/>
              <a:gd name="connsiteY281" fmla="*/ 1472665 h 3609473"/>
              <a:gd name="connsiteX282" fmla="*/ 5804033 w 10404909"/>
              <a:gd name="connsiteY282" fmla="*/ 1511166 h 3609473"/>
              <a:gd name="connsiteX283" fmla="*/ 5755907 w 10404909"/>
              <a:gd name="connsiteY283" fmla="*/ 1540042 h 3609473"/>
              <a:gd name="connsiteX284" fmla="*/ 5688530 w 10404909"/>
              <a:gd name="connsiteY284" fmla="*/ 1597793 h 3609473"/>
              <a:gd name="connsiteX285" fmla="*/ 5630779 w 10404909"/>
              <a:gd name="connsiteY285" fmla="*/ 1645920 h 3609473"/>
              <a:gd name="connsiteX286" fmla="*/ 5582652 w 10404909"/>
              <a:gd name="connsiteY286" fmla="*/ 1732547 h 3609473"/>
              <a:gd name="connsiteX287" fmla="*/ 5573027 w 10404909"/>
              <a:gd name="connsiteY287" fmla="*/ 1761423 h 3609473"/>
              <a:gd name="connsiteX288" fmla="*/ 5582652 w 10404909"/>
              <a:gd name="connsiteY288" fmla="*/ 1838425 h 3609473"/>
              <a:gd name="connsiteX289" fmla="*/ 5621153 w 10404909"/>
              <a:gd name="connsiteY289" fmla="*/ 1896177 h 3609473"/>
              <a:gd name="connsiteX290" fmla="*/ 5650029 w 10404909"/>
              <a:gd name="connsiteY290" fmla="*/ 1953928 h 3609473"/>
              <a:gd name="connsiteX291" fmla="*/ 5669280 w 10404909"/>
              <a:gd name="connsiteY291" fmla="*/ 2030930 h 3609473"/>
              <a:gd name="connsiteX292" fmla="*/ 5678905 w 10404909"/>
              <a:gd name="connsiteY292" fmla="*/ 2069431 h 3609473"/>
              <a:gd name="connsiteX293" fmla="*/ 5698155 w 10404909"/>
              <a:gd name="connsiteY293" fmla="*/ 2098307 h 3609473"/>
              <a:gd name="connsiteX294" fmla="*/ 5727031 w 10404909"/>
              <a:gd name="connsiteY294" fmla="*/ 2136808 h 3609473"/>
              <a:gd name="connsiteX295" fmla="*/ 5804033 w 10404909"/>
              <a:gd name="connsiteY295" fmla="*/ 2194560 h 3609473"/>
              <a:gd name="connsiteX296" fmla="*/ 5852160 w 10404909"/>
              <a:gd name="connsiteY296" fmla="*/ 2204185 h 3609473"/>
              <a:gd name="connsiteX297" fmla="*/ 5881035 w 10404909"/>
              <a:gd name="connsiteY297" fmla="*/ 2223435 h 3609473"/>
              <a:gd name="connsiteX298" fmla="*/ 5967663 w 10404909"/>
              <a:gd name="connsiteY298" fmla="*/ 2242686 h 3609473"/>
              <a:gd name="connsiteX299" fmla="*/ 5996539 w 10404909"/>
              <a:gd name="connsiteY299" fmla="*/ 2252311 h 3609473"/>
              <a:gd name="connsiteX300" fmla="*/ 6044665 w 10404909"/>
              <a:gd name="connsiteY300" fmla="*/ 2271562 h 3609473"/>
              <a:gd name="connsiteX301" fmla="*/ 6140917 w 10404909"/>
              <a:gd name="connsiteY301" fmla="*/ 2281187 h 3609473"/>
              <a:gd name="connsiteX302" fmla="*/ 6304547 w 10404909"/>
              <a:gd name="connsiteY302" fmla="*/ 2271562 h 3609473"/>
              <a:gd name="connsiteX303" fmla="*/ 6333423 w 10404909"/>
              <a:gd name="connsiteY303" fmla="*/ 2261937 h 3609473"/>
              <a:gd name="connsiteX304" fmla="*/ 6371924 w 10404909"/>
              <a:gd name="connsiteY304" fmla="*/ 2233061 h 3609473"/>
              <a:gd name="connsiteX305" fmla="*/ 6391174 w 10404909"/>
              <a:gd name="connsiteY305" fmla="*/ 2194560 h 3609473"/>
              <a:gd name="connsiteX306" fmla="*/ 6439301 w 10404909"/>
              <a:gd name="connsiteY306" fmla="*/ 2127183 h 3609473"/>
              <a:gd name="connsiteX307" fmla="*/ 6506677 w 10404909"/>
              <a:gd name="connsiteY307" fmla="*/ 2021305 h 3609473"/>
              <a:gd name="connsiteX308" fmla="*/ 6545179 w 10404909"/>
              <a:gd name="connsiteY308" fmla="*/ 1944303 h 3609473"/>
              <a:gd name="connsiteX309" fmla="*/ 6564429 w 10404909"/>
              <a:gd name="connsiteY309" fmla="*/ 1876926 h 3609473"/>
              <a:gd name="connsiteX310" fmla="*/ 6583680 w 10404909"/>
              <a:gd name="connsiteY310" fmla="*/ 1848050 h 3609473"/>
              <a:gd name="connsiteX311" fmla="*/ 6593305 w 10404909"/>
              <a:gd name="connsiteY311" fmla="*/ 1713297 h 3609473"/>
              <a:gd name="connsiteX312" fmla="*/ 6602930 w 10404909"/>
              <a:gd name="connsiteY312" fmla="*/ 1645920 h 3609473"/>
              <a:gd name="connsiteX313" fmla="*/ 6612555 w 10404909"/>
              <a:gd name="connsiteY313" fmla="*/ 1530417 h 3609473"/>
              <a:gd name="connsiteX314" fmla="*/ 6622181 w 10404909"/>
              <a:gd name="connsiteY314" fmla="*/ 895149 h 3609473"/>
              <a:gd name="connsiteX315" fmla="*/ 6631806 w 10404909"/>
              <a:gd name="connsiteY315" fmla="*/ 827772 h 3609473"/>
              <a:gd name="connsiteX316" fmla="*/ 6689557 w 10404909"/>
              <a:gd name="connsiteY316" fmla="*/ 750770 h 3609473"/>
              <a:gd name="connsiteX317" fmla="*/ 6728059 w 10404909"/>
              <a:gd name="connsiteY317" fmla="*/ 741145 h 3609473"/>
              <a:gd name="connsiteX318" fmla="*/ 6939814 w 10404909"/>
              <a:gd name="connsiteY318" fmla="*/ 750770 h 3609473"/>
              <a:gd name="connsiteX319" fmla="*/ 6997566 w 10404909"/>
              <a:gd name="connsiteY319" fmla="*/ 789271 h 3609473"/>
              <a:gd name="connsiteX320" fmla="*/ 7055317 w 10404909"/>
              <a:gd name="connsiteY320" fmla="*/ 808522 h 3609473"/>
              <a:gd name="connsiteX321" fmla="*/ 7132320 w 10404909"/>
              <a:gd name="connsiteY321" fmla="*/ 866273 h 3609473"/>
              <a:gd name="connsiteX322" fmla="*/ 7161195 w 10404909"/>
              <a:gd name="connsiteY322" fmla="*/ 914400 h 3609473"/>
              <a:gd name="connsiteX323" fmla="*/ 7199696 w 10404909"/>
              <a:gd name="connsiteY323" fmla="*/ 962526 h 3609473"/>
              <a:gd name="connsiteX324" fmla="*/ 7218947 w 10404909"/>
              <a:gd name="connsiteY324" fmla="*/ 991402 h 3609473"/>
              <a:gd name="connsiteX325" fmla="*/ 7228572 w 10404909"/>
              <a:gd name="connsiteY325" fmla="*/ 1020278 h 3609473"/>
              <a:gd name="connsiteX326" fmla="*/ 7267073 w 10404909"/>
              <a:gd name="connsiteY326" fmla="*/ 1116530 h 3609473"/>
              <a:gd name="connsiteX327" fmla="*/ 7305574 w 10404909"/>
              <a:gd name="connsiteY327" fmla="*/ 1251284 h 3609473"/>
              <a:gd name="connsiteX328" fmla="*/ 7267073 w 10404909"/>
              <a:gd name="connsiteY328" fmla="*/ 1405288 h 3609473"/>
              <a:gd name="connsiteX329" fmla="*/ 7228572 w 10404909"/>
              <a:gd name="connsiteY329" fmla="*/ 1434164 h 3609473"/>
              <a:gd name="connsiteX330" fmla="*/ 7180446 w 10404909"/>
              <a:gd name="connsiteY330" fmla="*/ 1463040 h 3609473"/>
              <a:gd name="connsiteX331" fmla="*/ 7084193 w 10404909"/>
              <a:gd name="connsiteY331" fmla="*/ 1511166 h 3609473"/>
              <a:gd name="connsiteX332" fmla="*/ 7026442 w 10404909"/>
              <a:gd name="connsiteY332" fmla="*/ 1530417 h 3609473"/>
              <a:gd name="connsiteX333" fmla="*/ 6920564 w 10404909"/>
              <a:gd name="connsiteY333" fmla="*/ 1520791 h 3609473"/>
              <a:gd name="connsiteX334" fmla="*/ 6843562 w 10404909"/>
              <a:gd name="connsiteY334" fmla="*/ 1482290 h 3609473"/>
              <a:gd name="connsiteX335" fmla="*/ 6795435 w 10404909"/>
              <a:gd name="connsiteY335" fmla="*/ 1472665 h 3609473"/>
              <a:gd name="connsiteX336" fmla="*/ 6737684 w 10404909"/>
              <a:gd name="connsiteY336" fmla="*/ 1424539 h 3609473"/>
              <a:gd name="connsiteX337" fmla="*/ 6699183 w 10404909"/>
              <a:gd name="connsiteY337" fmla="*/ 1414913 h 3609473"/>
              <a:gd name="connsiteX338" fmla="*/ 6631806 w 10404909"/>
              <a:gd name="connsiteY338" fmla="*/ 1366787 h 3609473"/>
              <a:gd name="connsiteX339" fmla="*/ 6564429 w 10404909"/>
              <a:gd name="connsiteY339" fmla="*/ 1347537 h 3609473"/>
              <a:gd name="connsiteX340" fmla="*/ 6477802 w 10404909"/>
              <a:gd name="connsiteY340" fmla="*/ 1309035 h 3609473"/>
              <a:gd name="connsiteX341" fmla="*/ 6429675 w 10404909"/>
              <a:gd name="connsiteY341" fmla="*/ 1299410 h 3609473"/>
              <a:gd name="connsiteX342" fmla="*/ 6391174 w 10404909"/>
              <a:gd name="connsiteY342" fmla="*/ 1280160 h 3609473"/>
              <a:gd name="connsiteX343" fmla="*/ 6323797 w 10404909"/>
              <a:gd name="connsiteY343" fmla="*/ 1222408 h 3609473"/>
              <a:gd name="connsiteX344" fmla="*/ 6275671 w 10404909"/>
              <a:gd name="connsiteY344" fmla="*/ 1203158 h 3609473"/>
              <a:gd name="connsiteX345" fmla="*/ 6246795 w 10404909"/>
              <a:gd name="connsiteY345" fmla="*/ 1174282 h 3609473"/>
              <a:gd name="connsiteX346" fmla="*/ 6208294 w 10404909"/>
              <a:gd name="connsiteY346" fmla="*/ 1145406 h 3609473"/>
              <a:gd name="connsiteX347" fmla="*/ 6150543 w 10404909"/>
              <a:gd name="connsiteY347" fmla="*/ 1068404 h 3609473"/>
              <a:gd name="connsiteX348" fmla="*/ 6112042 w 10404909"/>
              <a:gd name="connsiteY348" fmla="*/ 981777 h 3609473"/>
              <a:gd name="connsiteX349" fmla="*/ 6121667 w 10404909"/>
              <a:gd name="connsiteY349" fmla="*/ 818147 h 3609473"/>
              <a:gd name="connsiteX350" fmla="*/ 6140917 w 10404909"/>
              <a:gd name="connsiteY350" fmla="*/ 760395 h 3609473"/>
              <a:gd name="connsiteX351" fmla="*/ 6150543 w 10404909"/>
              <a:gd name="connsiteY351" fmla="*/ 731520 h 3609473"/>
              <a:gd name="connsiteX352" fmla="*/ 6208294 w 10404909"/>
              <a:gd name="connsiteY352" fmla="*/ 673768 h 3609473"/>
              <a:gd name="connsiteX353" fmla="*/ 6275671 w 10404909"/>
              <a:gd name="connsiteY353" fmla="*/ 635267 h 3609473"/>
              <a:gd name="connsiteX354" fmla="*/ 6304547 w 10404909"/>
              <a:gd name="connsiteY354" fmla="*/ 625642 h 3609473"/>
              <a:gd name="connsiteX355" fmla="*/ 6352673 w 10404909"/>
              <a:gd name="connsiteY355" fmla="*/ 596766 h 3609473"/>
              <a:gd name="connsiteX356" fmla="*/ 6410425 w 10404909"/>
              <a:gd name="connsiteY356" fmla="*/ 519764 h 3609473"/>
              <a:gd name="connsiteX357" fmla="*/ 6448926 w 10404909"/>
              <a:gd name="connsiteY357" fmla="*/ 510139 h 3609473"/>
              <a:gd name="connsiteX358" fmla="*/ 6583680 w 10404909"/>
              <a:gd name="connsiteY358" fmla="*/ 481263 h 3609473"/>
              <a:gd name="connsiteX359" fmla="*/ 6612555 w 10404909"/>
              <a:gd name="connsiteY359" fmla="*/ 471638 h 3609473"/>
              <a:gd name="connsiteX360" fmla="*/ 6795435 w 10404909"/>
              <a:gd name="connsiteY360" fmla="*/ 462012 h 3609473"/>
              <a:gd name="connsiteX361" fmla="*/ 6920564 w 10404909"/>
              <a:gd name="connsiteY361" fmla="*/ 452387 h 3609473"/>
              <a:gd name="connsiteX362" fmla="*/ 6978315 w 10404909"/>
              <a:gd name="connsiteY362" fmla="*/ 471638 h 3609473"/>
              <a:gd name="connsiteX363" fmla="*/ 7093819 w 10404909"/>
              <a:gd name="connsiteY363" fmla="*/ 500513 h 3609473"/>
              <a:gd name="connsiteX364" fmla="*/ 7132320 w 10404909"/>
              <a:gd name="connsiteY364" fmla="*/ 519764 h 3609473"/>
              <a:gd name="connsiteX365" fmla="*/ 7228572 w 10404909"/>
              <a:gd name="connsiteY365" fmla="*/ 548640 h 3609473"/>
              <a:gd name="connsiteX366" fmla="*/ 7315200 w 10404909"/>
              <a:gd name="connsiteY366" fmla="*/ 596766 h 3609473"/>
              <a:gd name="connsiteX367" fmla="*/ 7372951 w 10404909"/>
              <a:gd name="connsiteY367" fmla="*/ 616017 h 3609473"/>
              <a:gd name="connsiteX368" fmla="*/ 7401827 w 10404909"/>
              <a:gd name="connsiteY368" fmla="*/ 635267 h 3609473"/>
              <a:gd name="connsiteX369" fmla="*/ 7469204 w 10404909"/>
              <a:gd name="connsiteY369" fmla="*/ 654518 h 3609473"/>
              <a:gd name="connsiteX370" fmla="*/ 7498080 w 10404909"/>
              <a:gd name="connsiteY370" fmla="*/ 664143 h 3609473"/>
              <a:gd name="connsiteX371" fmla="*/ 7536581 w 10404909"/>
              <a:gd name="connsiteY371" fmla="*/ 693019 h 3609473"/>
              <a:gd name="connsiteX372" fmla="*/ 7565456 w 10404909"/>
              <a:gd name="connsiteY372" fmla="*/ 702644 h 3609473"/>
              <a:gd name="connsiteX373" fmla="*/ 7603957 w 10404909"/>
              <a:gd name="connsiteY373" fmla="*/ 760395 h 3609473"/>
              <a:gd name="connsiteX374" fmla="*/ 7623208 w 10404909"/>
              <a:gd name="connsiteY374" fmla="*/ 789271 h 3609473"/>
              <a:gd name="connsiteX375" fmla="*/ 7632833 w 10404909"/>
              <a:gd name="connsiteY375" fmla="*/ 818147 h 3609473"/>
              <a:gd name="connsiteX376" fmla="*/ 7642459 w 10404909"/>
              <a:gd name="connsiteY376" fmla="*/ 856648 h 3609473"/>
              <a:gd name="connsiteX377" fmla="*/ 7661709 w 10404909"/>
              <a:gd name="connsiteY377" fmla="*/ 885524 h 3609473"/>
              <a:gd name="connsiteX378" fmla="*/ 7671334 w 10404909"/>
              <a:gd name="connsiteY378" fmla="*/ 914400 h 3609473"/>
              <a:gd name="connsiteX379" fmla="*/ 7719461 w 10404909"/>
              <a:gd name="connsiteY379" fmla="*/ 981777 h 3609473"/>
              <a:gd name="connsiteX380" fmla="*/ 7767587 w 10404909"/>
              <a:gd name="connsiteY380" fmla="*/ 1029903 h 3609473"/>
              <a:gd name="connsiteX381" fmla="*/ 7854214 w 10404909"/>
              <a:gd name="connsiteY381" fmla="*/ 1020278 h 3609473"/>
              <a:gd name="connsiteX382" fmla="*/ 7873465 w 10404909"/>
              <a:gd name="connsiteY382" fmla="*/ 1078029 h 3609473"/>
              <a:gd name="connsiteX383" fmla="*/ 7883090 w 10404909"/>
              <a:gd name="connsiteY383" fmla="*/ 1106905 h 3609473"/>
              <a:gd name="connsiteX384" fmla="*/ 7921591 w 10404909"/>
              <a:gd name="connsiteY384" fmla="*/ 1164657 h 3609473"/>
              <a:gd name="connsiteX385" fmla="*/ 7940842 w 10404909"/>
              <a:gd name="connsiteY385" fmla="*/ 1222408 h 3609473"/>
              <a:gd name="connsiteX386" fmla="*/ 7844589 w 10404909"/>
              <a:gd name="connsiteY386" fmla="*/ 1289785 h 3609473"/>
              <a:gd name="connsiteX387" fmla="*/ 7815713 w 10404909"/>
              <a:gd name="connsiteY387" fmla="*/ 1309035 h 3609473"/>
              <a:gd name="connsiteX388" fmla="*/ 7777212 w 10404909"/>
              <a:gd name="connsiteY388" fmla="*/ 1328286 h 3609473"/>
              <a:gd name="connsiteX389" fmla="*/ 7748336 w 10404909"/>
              <a:gd name="connsiteY389" fmla="*/ 1357162 h 3609473"/>
              <a:gd name="connsiteX390" fmla="*/ 7690585 w 10404909"/>
              <a:gd name="connsiteY390" fmla="*/ 1386038 h 3609473"/>
              <a:gd name="connsiteX391" fmla="*/ 7632833 w 10404909"/>
              <a:gd name="connsiteY391" fmla="*/ 1434164 h 3609473"/>
              <a:gd name="connsiteX392" fmla="*/ 7603957 w 10404909"/>
              <a:gd name="connsiteY392" fmla="*/ 1443789 h 3609473"/>
              <a:gd name="connsiteX393" fmla="*/ 7575082 w 10404909"/>
              <a:gd name="connsiteY393" fmla="*/ 1463040 h 3609473"/>
              <a:gd name="connsiteX394" fmla="*/ 7546206 w 10404909"/>
              <a:gd name="connsiteY394" fmla="*/ 1472665 h 3609473"/>
              <a:gd name="connsiteX395" fmla="*/ 7536581 w 10404909"/>
              <a:gd name="connsiteY395" fmla="*/ 1501541 h 3609473"/>
              <a:gd name="connsiteX396" fmla="*/ 7565456 w 10404909"/>
              <a:gd name="connsiteY396" fmla="*/ 1559292 h 3609473"/>
              <a:gd name="connsiteX397" fmla="*/ 7584707 w 10404909"/>
              <a:gd name="connsiteY397" fmla="*/ 1626669 h 3609473"/>
              <a:gd name="connsiteX398" fmla="*/ 7594332 w 10404909"/>
              <a:gd name="connsiteY398" fmla="*/ 1655545 h 3609473"/>
              <a:gd name="connsiteX399" fmla="*/ 7613583 w 10404909"/>
              <a:gd name="connsiteY399" fmla="*/ 1684421 h 3609473"/>
              <a:gd name="connsiteX400" fmla="*/ 7642459 w 10404909"/>
              <a:gd name="connsiteY400" fmla="*/ 1742172 h 3609473"/>
              <a:gd name="connsiteX401" fmla="*/ 7680960 w 10404909"/>
              <a:gd name="connsiteY401" fmla="*/ 1771048 h 3609473"/>
              <a:gd name="connsiteX402" fmla="*/ 7729086 w 10404909"/>
              <a:gd name="connsiteY402" fmla="*/ 1828800 h 3609473"/>
              <a:gd name="connsiteX403" fmla="*/ 7767587 w 10404909"/>
              <a:gd name="connsiteY403" fmla="*/ 1886551 h 3609473"/>
              <a:gd name="connsiteX404" fmla="*/ 7854214 w 10404909"/>
              <a:gd name="connsiteY404" fmla="*/ 1963553 h 3609473"/>
              <a:gd name="connsiteX405" fmla="*/ 7902341 w 10404909"/>
              <a:gd name="connsiteY405" fmla="*/ 1953928 h 3609473"/>
              <a:gd name="connsiteX406" fmla="*/ 7960092 w 10404909"/>
              <a:gd name="connsiteY406" fmla="*/ 1934678 h 3609473"/>
              <a:gd name="connsiteX407" fmla="*/ 7988968 w 10404909"/>
              <a:gd name="connsiteY407" fmla="*/ 1925052 h 3609473"/>
              <a:gd name="connsiteX408" fmla="*/ 8027469 w 10404909"/>
              <a:gd name="connsiteY408" fmla="*/ 1915427 h 3609473"/>
              <a:gd name="connsiteX409" fmla="*/ 8065970 w 10404909"/>
              <a:gd name="connsiteY409" fmla="*/ 1896177 h 3609473"/>
              <a:gd name="connsiteX410" fmla="*/ 8094846 w 10404909"/>
              <a:gd name="connsiteY410" fmla="*/ 1886551 h 3609473"/>
              <a:gd name="connsiteX411" fmla="*/ 8162223 w 10404909"/>
              <a:gd name="connsiteY411" fmla="*/ 1848050 h 3609473"/>
              <a:gd name="connsiteX412" fmla="*/ 8191099 w 10404909"/>
              <a:gd name="connsiteY412" fmla="*/ 1838425 h 3609473"/>
              <a:gd name="connsiteX413" fmla="*/ 8277726 w 10404909"/>
              <a:gd name="connsiteY413" fmla="*/ 1780673 h 3609473"/>
              <a:gd name="connsiteX414" fmla="*/ 8306602 w 10404909"/>
              <a:gd name="connsiteY414" fmla="*/ 1761423 h 3609473"/>
              <a:gd name="connsiteX415" fmla="*/ 8335477 w 10404909"/>
              <a:gd name="connsiteY415" fmla="*/ 1751798 h 3609473"/>
              <a:gd name="connsiteX416" fmla="*/ 8364353 w 10404909"/>
              <a:gd name="connsiteY416" fmla="*/ 1732547 h 3609473"/>
              <a:gd name="connsiteX417" fmla="*/ 8393229 w 10404909"/>
              <a:gd name="connsiteY417" fmla="*/ 1722922 h 3609473"/>
              <a:gd name="connsiteX418" fmla="*/ 8335477 w 10404909"/>
              <a:gd name="connsiteY418" fmla="*/ 1703671 h 3609473"/>
              <a:gd name="connsiteX419" fmla="*/ 8306602 w 10404909"/>
              <a:gd name="connsiteY419" fmla="*/ 1694046 h 3609473"/>
              <a:gd name="connsiteX420" fmla="*/ 8277726 w 10404909"/>
              <a:gd name="connsiteY420" fmla="*/ 1674795 h 3609473"/>
              <a:gd name="connsiteX421" fmla="*/ 8210349 w 10404909"/>
              <a:gd name="connsiteY421" fmla="*/ 1655545 h 3609473"/>
              <a:gd name="connsiteX422" fmla="*/ 8142972 w 10404909"/>
              <a:gd name="connsiteY422" fmla="*/ 1636294 h 3609473"/>
              <a:gd name="connsiteX423" fmla="*/ 8104471 w 10404909"/>
              <a:gd name="connsiteY423" fmla="*/ 1607419 h 3609473"/>
              <a:gd name="connsiteX424" fmla="*/ 8008219 w 10404909"/>
              <a:gd name="connsiteY424" fmla="*/ 1597793 h 3609473"/>
              <a:gd name="connsiteX425" fmla="*/ 7931216 w 10404909"/>
              <a:gd name="connsiteY425" fmla="*/ 1588168 h 3609473"/>
              <a:gd name="connsiteX426" fmla="*/ 7988968 w 10404909"/>
              <a:gd name="connsiteY426" fmla="*/ 1549667 h 3609473"/>
              <a:gd name="connsiteX427" fmla="*/ 8027469 w 10404909"/>
              <a:gd name="connsiteY427" fmla="*/ 1520791 h 3609473"/>
              <a:gd name="connsiteX428" fmla="*/ 8133347 w 10404909"/>
              <a:gd name="connsiteY428" fmla="*/ 1472665 h 3609473"/>
              <a:gd name="connsiteX429" fmla="*/ 8200724 w 10404909"/>
              <a:gd name="connsiteY429" fmla="*/ 1434164 h 3609473"/>
              <a:gd name="connsiteX430" fmla="*/ 8258475 w 10404909"/>
              <a:gd name="connsiteY430" fmla="*/ 1405288 h 3609473"/>
              <a:gd name="connsiteX431" fmla="*/ 8258475 w 10404909"/>
              <a:gd name="connsiteY431" fmla="*/ 1155031 h 3609473"/>
              <a:gd name="connsiteX432" fmla="*/ 8219974 w 10404909"/>
              <a:gd name="connsiteY432" fmla="*/ 1049153 h 3609473"/>
              <a:gd name="connsiteX433" fmla="*/ 8210349 w 10404909"/>
              <a:gd name="connsiteY433" fmla="*/ 1020278 h 3609473"/>
              <a:gd name="connsiteX434" fmla="*/ 8200724 w 10404909"/>
              <a:gd name="connsiteY434" fmla="*/ 981777 h 3609473"/>
              <a:gd name="connsiteX435" fmla="*/ 8162223 w 10404909"/>
              <a:gd name="connsiteY435" fmla="*/ 914400 h 3609473"/>
              <a:gd name="connsiteX436" fmla="*/ 8133347 w 10404909"/>
              <a:gd name="connsiteY436" fmla="*/ 856648 h 3609473"/>
              <a:gd name="connsiteX437" fmla="*/ 8114096 w 10404909"/>
              <a:gd name="connsiteY437" fmla="*/ 683393 h 3609473"/>
              <a:gd name="connsiteX438" fmla="*/ 8085221 w 10404909"/>
              <a:gd name="connsiteY438" fmla="*/ 616017 h 3609473"/>
              <a:gd name="connsiteX439" fmla="*/ 8065970 w 10404909"/>
              <a:gd name="connsiteY439" fmla="*/ 539014 h 3609473"/>
              <a:gd name="connsiteX440" fmla="*/ 8056345 w 10404909"/>
              <a:gd name="connsiteY440" fmla="*/ 510139 h 3609473"/>
              <a:gd name="connsiteX441" fmla="*/ 8065970 w 10404909"/>
              <a:gd name="connsiteY441" fmla="*/ 462012 h 3609473"/>
              <a:gd name="connsiteX442" fmla="*/ 8094846 w 10404909"/>
              <a:gd name="connsiteY442" fmla="*/ 442762 h 3609473"/>
              <a:gd name="connsiteX443" fmla="*/ 8114096 w 10404909"/>
              <a:gd name="connsiteY443" fmla="*/ 413886 h 3609473"/>
              <a:gd name="connsiteX444" fmla="*/ 8171848 w 10404909"/>
              <a:gd name="connsiteY444" fmla="*/ 385010 h 3609473"/>
              <a:gd name="connsiteX445" fmla="*/ 8210349 w 10404909"/>
              <a:gd name="connsiteY445" fmla="*/ 375385 h 3609473"/>
              <a:gd name="connsiteX446" fmla="*/ 8239225 w 10404909"/>
              <a:gd name="connsiteY446" fmla="*/ 356134 h 3609473"/>
              <a:gd name="connsiteX447" fmla="*/ 8296976 w 10404909"/>
              <a:gd name="connsiteY447" fmla="*/ 336884 h 3609473"/>
              <a:gd name="connsiteX448" fmla="*/ 8306602 w 10404909"/>
              <a:gd name="connsiteY448" fmla="*/ 308008 h 3609473"/>
              <a:gd name="connsiteX449" fmla="*/ 8364353 w 10404909"/>
              <a:gd name="connsiteY449" fmla="*/ 288758 h 3609473"/>
              <a:gd name="connsiteX450" fmla="*/ 8393229 w 10404909"/>
              <a:gd name="connsiteY450" fmla="*/ 269507 h 3609473"/>
              <a:gd name="connsiteX451" fmla="*/ 8450981 w 10404909"/>
              <a:gd name="connsiteY451" fmla="*/ 298383 h 3609473"/>
              <a:gd name="connsiteX452" fmla="*/ 8460606 w 10404909"/>
              <a:gd name="connsiteY452" fmla="*/ 327259 h 3609473"/>
              <a:gd name="connsiteX453" fmla="*/ 8499107 w 10404909"/>
              <a:gd name="connsiteY453" fmla="*/ 385010 h 3609473"/>
              <a:gd name="connsiteX454" fmla="*/ 8518357 w 10404909"/>
              <a:gd name="connsiteY454" fmla="*/ 413886 h 3609473"/>
              <a:gd name="connsiteX455" fmla="*/ 8537608 w 10404909"/>
              <a:gd name="connsiteY455" fmla="*/ 452387 h 3609473"/>
              <a:gd name="connsiteX456" fmla="*/ 8576109 w 10404909"/>
              <a:gd name="connsiteY456" fmla="*/ 510139 h 3609473"/>
              <a:gd name="connsiteX457" fmla="*/ 8585734 w 10404909"/>
              <a:gd name="connsiteY457" fmla="*/ 539014 h 3609473"/>
              <a:gd name="connsiteX458" fmla="*/ 8643486 w 10404909"/>
              <a:gd name="connsiteY458" fmla="*/ 567890 h 3609473"/>
              <a:gd name="connsiteX459" fmla="*/ 8672362 w 10404909"/>
              <a:gd name="connsiteY459" fmla="*/ 548640 h 3609473"/>
              <a:gd name="connsiteX460" fmla="*/ 8710863 w 10404909"/>
              <a:gd name="connsiteY460" fmla="*/ 539014 h 3609473"/>
              <a:gd name="connsiteX461" fmla="*/ 8768614 w 10404909"/>
              <a:gd name="connsiteY461" fmla="*/ 519764 h 3609473"/>
              <a:gd name="connsiteX462" fmla="*/ 8884117 w 10404909"/>
              <a:gd name="connsiteY462" fmla="*/ 481263 h 3609473"/>
              <a:gd name="connsiteX463" fmla="*/ 8912993 w 10404909"/>
              <a:gd name="connsiteY463" fmla="*/ 471638 h 3609473"/>
              <a:gd name="connsiteX464" fmla="*/ 8941869 w 10404909"/>
              <a:gd name="connsiteY464" fmla="*/ 462012 h 3609473"/>
              <a:gd name="connsiteX465" fmla="*/ 8999621 w 10404909"/>
              <a:gd name="connsiteY465" fmla="*/ 452387 h 3609473"/>
              <a:gd name="connsiteX466" fmla="*/ 9028496 w 10404909"/>
              <a:gd name="connsiteY466" fmla="*/ 442762 h 3609473"/>
              <a:gd name="connsiteX467" fmla="*/ 9057372 w 10404909"/>
              <a:gd name="connsiteY467" fmla="*/ 423511 h 3609473"/>
              <a:gd name="connsiteX468" fmla="*/ 9105499 w 10404909"/>
              <a:gd name="connsiteY468" fmla="*/ 413886 h 3609473"/>
              <a:gd name="connsiteX469" fmla="*/ 9144000 w 10404909"/>
              <a:gd name="connsiteY469" fmla="*/ 404261 h 3609473"/>
              <a:gd name="connsiteX470" fmla="*/ 9192126 w 10404909"/>
              <a:gd name="connsiteY470" fmla="*/ 394635 h 3609473"/>
              <a:gd name="connsiteX471" fmla="*/ 9249877 w 10404909"/>
              <a:gd name="connsiteY471" fmla="*/ 375385 h 3609473"/>
              <a:gd name="connsiteX472" fmla="*/ 9326880 w 10404909"/>
              <a:gd name="connsiteY472" fmla="*/ 356134 h 3609473"/>
              <a:gd name="connsiteX473" fmla="*/ 9355755 w 10404909"/>
              <a:gd name="connsiteY473" fmla="*/ 336884 h 3609473"/>
              <a:gd name="connsiteX474" fmla="*/ 9442383 w 10404909"/>
              <a:gd name="connsiteY474" fmla="*/ 317633 h 3609473"/>
              <a:gd name="connsiteX475" fmla="*/ 9480884 w 10404909"/>
              <a:gd name="connsiteY475" fmla="*/ 298383 h 3609473"/>
              <a:gd name="connsiteX476" fmla="*/ 9519385 w 10404909"/>
              <a:gd name="connsiteY476" fmla="*/ 288758 h 3609473"/>
              <a:gd name="connsiteX477" fmla="*/ 9577136 w 10404909"/>
              <a:gd name="connsiteY477" fmla="*/ 269507 h 3609473"/>
              <a:gd name="connsiteX478" fmla="*/ 9606012 w 10404909"/>
              <a:gd name="connsiteY478" fmla="*/ 259882 h 3609473"/>
              <a:gd name="connsiteX479" fmla="*/ 9663764 w 10404909"/>
              <a:gd name="connsiteY479" fmla="*/ 240631 h 3609473"/>
              <a:gd name="connsiteX480" fmla="*/ 9692640 w 10404909"/>
              <a:gd name="connsiteY480" fmla="*/ 231006 h 3609473"/>
              <a:gd name="connsiteX481" fmla="*/ 9721515 w 10404909"/>
              <a:gd name="connsiteY481" fmla="*/ 211755 h 3609473"/>
              <a:gd name="connsiteX482" fmla="*/ 9769642 w 10404909"/>
              <a:gd name="connsiteY482" fmla="*/ 202130 h 3609473"/>
              <a:gd name="connsiteX483" fmla="*/ 9808143 w 10404909"/>
              <a:gd name="connsiteY483" fmla="*/ 192505 h 3609473"/>
              <a:gd name="connsiteX484" fmla="*/ 9923646 w 10404909"/>
              <a:gd name="connsiteY484" fmla="*/ 154004 h 3609473"/>
              <a:gd name="connsiteX485" fmla="*/ 9981397 w 10404909"/>
              <a:gd name="connsiteY485" fmla="*/ 134753 h 3609473"/>
              <a:gd name="connsiteX486" fmla="*/ 10068025 w 10404909"/>
              <a:gd name="connsiteY486" fmla="*/ 115503 h 3609473"/>
              <a:gd name="connsiteX487" fmla="*/ 10154652 w 10404909"/>
              <a:gd name="connsiteY487" fmla="*/ 96252 h 3609473"/>
              <a:gd name="connsiteX488" fmla="*/ 10193153 w 10404909"/>
              <a:gd name="connsiteY488" fmla="*/ 77002 h 3609473"/>
              <a:gd name="connsiteX489" fmla="*/ 10231654 w 10404909"/>
              <a:gd name="connsiteY489" fmla="*/ 67377 h 3609473"/>
              <a:gd name="connsiteX490" fmla="*/ 10289406 w 10404909"/>
              <a:gd name="connsiteY490" fmla="*/ 48126 h 3609473"/>
              <a:gd name="connsiteX491" fmla="*/ 10318282 w 10404909"/>
              <a:gd name="connsiteY491" fmla="*/ 38501 h 3609473"/>
              <a:gd name="connsiteX492" fmla="*/ 10376033 w 10404909"/>
              <a:gd name="connsiteY492" fmla="*/ 9625 h 3609473"/>
              <a:gd name="connsiteX493" fmla="*/ 10404909 w 10404909"/>
              <a:gd name="connsiteY493" fmla="*/ 0 h 360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10404909" h="3609473">
                <a:moveTo>
                  <a:pt x="0" y="3580598"/>
                </a:moveTo>
                <a:cubicBezTo>
                  <a:pt x="3208" y="3561347"/>
                  <a:pt x="5391" y="3541897"/>
                  <a:pt x="9625" y="3522846"/>
                </a:cubicBezTo>
                <a:cubicBezTo>
                  <a:pt x="11826" y="3512942"/>
                  <a:pt x="17582" y="3503978"/>
                  <a:pt x="19250" y="3493970"/>
                </a:cubicBezTo>
                <a:cubicBezTo>
                  <a:pt x="24026" y="3465312"/>
                  <a:pt x="24766" y="3436104"/>
                  <a:pt x="28875" y="3407343"/>
                </a:cubicBezTo>
                <a:cubicBezTo>
                  <a:pt x="31189" y="3391148"/>
                  <a:pt x="36187" y="3375412"/>
                  <a:pt x="38501" y="3359217"/>
                </a:cubicBezTo>
                <a:cubicBezTo>
                  <a:pt x="39113" y="3354932"/>
                  <a:pt x="46798" y="3228557"/>
                  <a:pt x="67376" y="3214838"/>
                </a:cubicBezTo>
                <a:lnTo>
                  <a:pt x="96252" y="3195587"/>
                </a:lnTo>
                <a:cubicBezTo>
                  <a:pt x="139803" y="3086713"/>
                  <a:pt x="84841" y="3205790"/>
                  <a:pt x="154004" y="3108960"/>
                </a:cubicBezTo>
                <a:cubicBezTo>
                  <a:pt x="159901" y="3100704"/>
                  <a:pt x="157291" y="3088007"/>
                  <a:pt x="163629" y="3080084"/>
                </a:cubicBezTo>
                <a:cubicBezTo>
                  <a:pt x="177200" y="3063120"/>
                  <a:pt x="202358" y="3057549"/>
                  <a:pt x="221381" y="3051208"/>
                </a:cubicBezTo>
                <a:cubicBezTo>
                  <a:pt x="231006" y="3060833"/>
                  <a:pt x="241899" y="3069339"/>
                  <a:pt x="250256" y="3080084"/>
                </a:cubicBezTo>
                <a:cubicBezTo>
                  <a:pt x="264460" y="3098347"/>
                  <a:pt x="269507" y="3125001"/>
                  <a:pt x="288757" y="3137835"/>
                </a:cubicBezTo>
                <a:lnTo>
                  <a:pt x="317633" y="3157086"/>
                </a:lnTo>
                <a:cubicBezTo>
                  <a:pt x="340521" y="3225745"/>
                  <a:pt x="308068" y="3142740"/>
                  <a:pt x="356134" y="3214838"/>
                </a:cubicBezTo>
                <a:cubicBezTo>
                  <a:pt x="361762" y="3223280"/>
                  <a:pt x="360833" y="3234844"/>
                  <a:pt x="365760" y="3243713"/>
                </a:cubicBezTo>
                <a:cubicBezTo>
                  <a:pt x="376996" y="3263938"/>
                  <a:pt x="391427" y="3282214"/>
                  <a:pt x="404261" y="3301465"/>
                </a:cubicBezTo>
                <a:lnTo>
                  <a:pt x="423511" y="3330341"/>
                </a:lnTo>
                <a:cubicBezTo>
                  <a:pt x="429928" y="3339966"/>
                  <a:pt x="433137" y="3352800"/>
                  <a:pt x="442762" y="3359217"/>
                </a:cubicBezTo>
                <a:cubicBezTo>
                  <a:pt x="545947" y="3428007"/>
                  <a:pt x="389342" y="3320877"/>
                  <a:pt x="500513" y="3407343"/>
                </a:cubicBezTo>
                <a:cubicBezTo>
                  <a:pt x="518776" y="3421547"/>
                  <a:pt x="539014" y="3433010"/>
                  <a:pt x="558265" y="3445844"/>
                </a:cubicBezTo>
                <a:cubicBezTo>
                  <a:pt x="567890" y="3452261"/>
                  <a:pt x="576167" y="3461436"/>
                  <a:pt x="587141" y="3465094"/>
                </a:cubicBezTo>
                <a:lnTo>
                  <a:pt x="616016" y="3474720"/>
                </a:lnTo>
                <a:cubicBezTo>
                  <a:pt x="625641" y="3484345"/>
                  <a:pt x="632993" y="3496984"/>
                  <a:pt x="644892" y="3503595"/>
                </a:cubicBezTo>
                <a:cubicBezTo>
                  <a:pt x="662630" y="3513450"/>
                  <a:pt x="683393" y="3516429"/>
                  <a:pt x="702644" y="3522846"/>
                </a:cubicBezTo>
                <a:cubicBezTo>
                  <a:pt x="712269" y="3526054"/>
                  <a:pt x="721677" y="3530010"/>
                  <a:pt x="731520" y="3532471"/>
                </a:cubicBezTo>
                <a:cubicBezTo>
                  <a:pt x="744354" y="3535680"/>
                  <a:pt x="757471" y="3537914"/>
                  <a:pt x="770021" y="3542097"/>
                </a:cubicBezTo>
                <a:cubicBezTo>
                  <a:pt x="786412" y="3547561"/>
                  <a:pt x="801969" y="3555281"/>
                  <a:pt x="818147" y="3561347"/>
                </a:cubicBezTo>
                <a:cubicBezTo>
                  <a:pt x="855065" y="3575191"/>
                  <a:pt x="843058" y="3568464"/>
                  <a:pt x="885524" y="3580598"/>
                </a:cubicBezTo>
                <a:cubicBezTo>
                  <a:pt x="895280" y="3583385"/>
                  <a:pt x="904775" y="3587015"/>
                  <a:pt x="914400" y="3590223"/>
                </a:cubicBezTo>
                <a:cubicBezTo>
                  <a:pt x="924025" y="3587015"/>
                  <a:pt x="941074" y="3590502"/>
                  <a:pt x="943275" y="3580598"/>
                </a:cubicBezTo>
                <a:cubicBezTo>
                  <a:pt x="945339" y="3571308"/>
                  <a:pt x="936752" y="3497628"/>
                  <a:pt x="924025" y="3474720"/>
                </a:cubicBezTo>
                <a:cubicBezTo>
                  <a:pt x="912789" y="3454495"/>
                  <a:pt x="885524" y="3416968"/>
                  <a:pt x="885524" y="3416968"/>
                </a:cubicBezTo>
                <a:cubicBezTo>
                  <a:pt x="864431" y="3311499"/>
                  <a:pt x="890806" y="3421428"/>
                  <a:pt x="856648" y="3330341"/>
                </a:cubicBezTo>
                <a:cubicBezTo>
                  <a:pt x="852003" y="3317955"/>
                  <a:pt x="849893" y="3304754"/>
                  <a:pt x="847023" y="3291840"/>
                </a:cubicBezTo>
                <a:cubicBezTo>
                  <a:pt x="838051" y="3251468"/>
                  <a:pt x="834740" y="3227771"/>
                  <a:pt x="827772" y="3185962"/>
                </a:cubicBezTo>
                <a:cubicBezTo>
                  <a:pt x="832774" y="3075916"/>
                  <a:pt x="799045" y="3014453"/>
                  <a:pt x="856648" y="2945330"/>
                </a:cubicBezTo>
                <a:cubicBezTo>
                  <a:pt x="865362" y="2934873"/>
                  <a:pt x="875899" y="2926079"/>
                  <a:pt x="885524" y="2916454"/>
                </a:cubicBezTo>
                <a:cubicBezTo>
                  <a:pt x="901566" y="2919663"/>
                  <a:pt x="920038" y="2917005"/>
                  <a:pt x="933650" y="2926080"/>
                </a:cubicBezTo>
                <a:cubicBezTo>
                  <a:pt x="942092" y="2931708"/>
                  <a:pt x="936937" y="2947033"/>
                  <a:pt x="943275" y="2954955"/>
                </a:cubicBezTo>
                <a:cubicBezTo>
                  <a:pt x="950502" y="2963988"/>
                  <a:pt x="962526" y="2967789"/>
                  <a:pt x="972151" y="2974206"/>
                </a:cubicBezTo>
                <a:cubicBezTo>
                  <a:pt x="978568" y="2987040"/>
                  <a:pt x="982216" y="3001684"/>
                  <a:pt x="991402" y="3012707"/>
                </a:cubicBezTo>
                <a:cubicBezTo>
                  <a:pt x="998808" y="3021594"/>
                  <a:pt x="1011390" y="3024552"/>
                  <a:pt x="1020277" y="3031958"/>
                </a:cubicBezTo>
                <a:cubicBezTo>
                  <a:pt x="1030734" y="3040672"/>
                  <a:pt x="1040986" y="3049943"/>
                  <a:pt x="1049153" y="3060833"/>
                </a:cubicBezTo>
                <a:cubicBezTo>
                  <a:pt x="1077647" y="3098825"/>
                  <a:pt x="1070173" y="3111598"/>
                  <a:pt x="1106905" y="3137835"/>
                </a:cubicBezTo>
                <a:cubicBezTo>
                  <a:pt x="1118581" y="3146175"/>
                  <a:pt x="1134202" y="3148122"/>
                  <a:pt x="1145406" y="3157086"/>
                </a:cubicBezTo>
                <a:cubicBezTo>
                  <a:pt x="1187926" y="3191102"/>
                  <a:pt x="1190452" y="3213298"/>
                  <a:pt x="1232033" y="3234088"/>
                </a:cubicBezTo>
                <a:cubicBezTo>
                  <a:pt x="1241108" y="3238625"/>
                  <a:pt x="1251284" y="3240505"/>
                  <a:pt x="1260909" y="3243713"/>
                </a:cubicBezTo>
                <a:cubicBezTo>
                  <a:pt x="1287253" y="3263471"/>
                  <a:pt x="1306202" y="3281270"/>
                  <a:pt x="1337911" y="3291840"/>
                </a:cubicBezTo>
                <a:cubicBezTo>
                  <a:pt x="1353431" y="3297013"/>
                  <a:pt x="1370367" y="3296764"/>
                  <a:pt x="1386037" y="3301465"/>
                </a:cubicBezTo>
                <a:cubicBezTo>
                  <a:pt x="1407421" y="3307880"/>
                  <a:pt x="1439009" y="3325001"/>
                  <a:pt x="1463040" y="3330341"/>
                </a:cubicBezTo>
                <a:cubicBezTo>
                  <a:pt x="1482091" y="3334575"/>
                  <a:pt x="1501654" y="3336139"/>
                  <a:pt x="1520791" y="3339966"/>
                </a:cubicBezTo>
                <a:cubicBezTo>
                  <a:pt x="1589848" y="3353777"/>
                  <a:pt x="1529097" y="3348223"/>
                  <a:pt x="1617044" y="3359217"/>
                </a:cubicBezTo>
                <a:cubicBezTo>
                  <a:pt x="1649039" y="3363216"/>
                  <a:pt x="1681212" y="3365634"/>
                  <a:pt x="1713296" y="3368842"/>
                </a:cubicBezTo>
                <a:cubicBezTo>
                  <a:pt x="1732547" y="3375259"/>
                  <a:pt x="1754164" y="3376836"/>
                  <a:pt x="1771048" y="3388092"/>
                </a:cubicBezTo>
                <a:cubicBezTo>
                  <a:pt x="1780673" y="3394509"/>
                  <a:pt x="1789092" y="3403281"/>
                  <a:pt x="1799924" y="3407343"/>
                </a:cubicBezTo>
                <a:cubicBezTo>
                  <a:pt x="1815242" y="3413087"/>
                  <a:pt x="1832008" y="3413760"/>
                  <a:pt x="1848050" y="3416968"/>
                </a:cubicBezTo>
                <a:cubicBezTo>
                  <a:pt x="1860884" y="3423385"/>
                  <a:pt x="1872213" y="3435668"/>
                  <a:pt x="1886551" y="3436219"/>
                </a:cubicBezTo>
                <a:cubicBezTo>
                  <a:pt x="2023194" y="3441474"/>
                  <a:pt x="2054742" y="3433854"/>
                  <a:pt x="2156059" y="3416968"/>
                </a:cubicBezTo>
                <a:cubicBezTo>
                  <a:pt x="2162476" y="3407343"/>
                  <a:pt x="2171247" y="3398924"/>
                  <a:pt x="2175309" y="3388092"/>
                </a:cubicBezTo>
                <a:cubicBezTo>
                  <a:pt x="2181053" y="3372774"/>
                  <a:pt x="2182007" y="3356062"/>
                  <a:pt x="2184934" y="3339966"/>
                </a:cubicBezTo>
                <a:cubicBezTo>
                  <a:pt x="2188425" y="3320765"/>
                  <a:pt x="2187707" y="3300488"/>
                  <a:pt x="2194560" y="3282214"/>
                </a:cubicBezTo>
                <a:cubicBezTo>
                  <a:pt x="2207155" y="3248627"/>
                  <a:pt x="2226644" y="3218046"/>
                  <a:pt x="2242686" y="3185962"/>
                </a:cubicBezTo>
                <a:cubicBezTo>
                  <a:pt x="2288914" y="3093506"/>
                  <a:pt x="2270530" y="3135605"/>
                  <a:pt x="2300437" y="3060833"/>
                </a:cubicBezTo>
                <a:cubicBezTo>
                  <a:pt x="2294020" y="3003082"/>
                  <a:pt x="2289404" y="2945102"/>
                  <a:pt x="2281187" y="2887579"/>
                </a:cubicBezTo>
                <a:cubicBezTo>
                  <a:pt x="2278065" y="2865725"/>
                  <a:pt x="2260486" y="2838596"/>
                  <a:pt x="2252311" y="2820202"/>
                </a:cubicBezTo>
                <a:cubicBezTo>
                  <a:pt x="2245294" y="2804413"/>
                  <a:pt x="2239478" y="2788117"/>
                  <a:pt x="2233061" y="2772075"/>
                </a:cubicBezTo>
                <a:cubicBezTo>
                  <a:pt x="2229852" y="2752825"/>
                  <a:pt x="2229607" y="2732838"/>
                  <a:pt x="2223435" y="2714324"/>
                </a:cubicBezTo>
                <a:cubicBezTo>
                  <a:pt x="2219777" y="2703350"/>
                  <a:pt x="2206991" y="2696671"/>
                  <a:pt x="2204185" y="2685448"/>
                </a:cubicBezTo>
                <a:cubicBezTo>
                  <a:pt x="2197139" y="2657262"/>
                  <a:pt x="2200648" y="2627229"/>
                  <a:pt x="2194560" y="2598821"/>
                </a:cubicBezTo>
                <a:cubicBezTo>
                  <a:pt x="2190940" y="2581926"/>
                  <a:pt x="2181214" y="2566932"/>
                  <a:pt x="2175309" y="2550694"/>
                </a:cubicBezTo>
                <a:cubicBezTo>
                  <a:pt x="2168375" y="2531624"/>
                  <a:pt x="2168234" y="2509176"/>
                  <a:pt x="2156059" y="2492943"/>
                </a:cubicBezTo>
                <a:cubicBezTo>
                  <a:pt x="2128309" y="2455943"/>
                  <a:pt x="2124932" y="2447660"/>
                  <a:pt x="2088682" y="2415941"/>
                </a:cubicBezTo>
                <a:cubicBezTo>
                  <a:pt x="2076609" y="2405377"/>
                  <a:pt x="2062254" y="2397629"/>
                  <a:pt x="2050181" y="2387065"/>
                </a:cubicBezTo>
                <a:cubicBezTo>
                  <a:pt x="2036522" y="2375113"/>
                  <a:pt x="2026449" y="2359113"/>
                  <a:pt x="2011680" y="2348564"/>
                </a:cubicBezTo>
                <a:cubicBezTo>
                  <a:pt x="2003424" y="2342667"/>
                  <a:pt x="1992130" y="2342936"/>
                  <a:pt x="1982804" y="2338939"/>
                </a:cubicBezTo>
                <a:cubicBezTo>
                  <a:pt x="1864701" y="2288323"/>
                  <a:pt x="2012077" y="2348763"/>
                  <a:pt x="1915427" y="2300438"/>
                </a:cubicBezTo>
                <a:cubicBezTo>
                  <a:pt x="1906352" y="2295901"/>
                  <a:pt x="1895626" y="2295349"/>
                  <a:pt x="1886551" y="2290812"/>
                </a:cubicBezTo>
                <a:cubicBezTo>
                  <a:pt x="1869818" y="2282446"/>
                  <a:pt x="1856306" y="2267439"/>
                  <a:pt x="1838425" y="2261937"/>
                </a:cubicBezTo>
                <a:cubicBezTo>
                  <a:pt x="1813702" y="2254330"/>
                  <a:pt x="1787090" y="2255520"/>
                  <a:pt x="1761423" y="2252311"/>
                </a:cubicBezTo>
                <a:cubicBezTo>
                  <a:pt x="1412732" y="2270193"/>
                  <a:pt x="1486699" y="2207446"/>
                  <a:pt x="1337911" y="2300438"/>
                </a:cubicBezTo>
                <a:cubicBezTo>
                  <a:pt x="1328101" y="2306569"/>
                  <a:pt x="1318660" y="2313271"/>
                  <a:pt x="1309035" y="2319688"/>
                </a:cubicBezTo>
                <a:cubicBezTo>
                  <a:pt x="1299410" y="2332522"/>
                  <a:pt x="1290951" y="2346319"/>
                  <a:pt x="1280160" y="2358189"/>
                </a:cubicBezTo>
                <a:cubicBezTo>
                  <a:pt x="1258795" y="2381691"/>
                  <a:pt x="1212783" y="2425566"/>
                  <a:pt x="1212783" y="2425566"/>
                </a:cubicBezTo>
                <a:cubicBezTo>
                  <a:pt x="1184088" y="2511648"/>
                  <a:pt x="1181441" y="2495014"/>
                  <a:pt x="1203157" y="2618071"/>
                </a:cubicBezTo>
                <a:cubicBezTo>
                  <a:pt x="1205611" y="2631977"/>
                  <a:pt x="1242878" y="2669709"/>
                  <a:pt x="1251284" y="2675823"/>
                </a:cubicBezTo>
                <a:cubicBezTo>
                  <a:pt x="1276838" y="2694408"/>
                  <a:pt x="1331370" y="2728021"/>
                  <a:pt x="1366787" y="2743200"/>
                </a:cubicBezTo>
                <a:cubicBezTo>
                  <a:pt x="1376113" y="2747197"/>
                  <a:pt x="1386038" y="2749617"/>
                  <a:pt x="1395663" y="2752825"/>
                </a:cubicBezTo>
                <a:cubicBezTo>
                  <a:pt x="1453414" y="2749617"/>
                  <a:pt x="1511337" y="2748684"/>
                  <a:pt x="1568917" y="2743200"/>
                </a:cubicBezTo>
                <a:cubicBezTo>
                  <a:pt x="1579017" y="2742238"/>
                  <a:pt x="1587889" y="2735775"/>
                  <a:pt x="1597793" y="2733574"/>
                </a:cubicBezTo>
                <a:cubicBezTo>
                  <a:pt x="1810272" y="2686356"/>
                  <a:pt x="1540578" y="2752690"/>
                  <a:pt x="1694046" y="2714324"/>
                </a:cubicBezTo>
                <a:cubicBezTo>
                  <a:pt x="1706880" y="2704699"/>
                  <a:pt x="1718619" y="2693407"/>
                  <a:pt x="1732547" y="2685448"/>
                </a:cubicBezTo>
                <a:cubicBezTo>
                  <a:pt x="1741356" y="2680414"/>
                  <a:pt x="1753167" y="2681720"/>
                  <a:pt x="1761423" y="2675823"/>
                </a:cubicBezTo>
                <a:cubicBezTo>
                  <a:pt x="1776192" y="2665274"/>
                  <a:pt x="1787090" y="2650156"/>
                  <a:pt x="1799924" y="2637322"/>
                </a:cubicBezTo>
                <a:cubicBezTo>
                  <a:pt x="1806341" y="2624488"/>
                  <a:pt x="1813522" y="2612009"/>
                  <a:pt x="1819174" y="2598821"/>
                </a:cubicBezTo>
                <a:cubicBezTo>
                  <a:pt x="1844856" y="2538896"/>
                  <a:pt x="1834788" y="2468150"/>
                  <a:pt x="1838425" y="2406315"/>
                </a:cubicBezTo>
                <a:cubicBezTo>
                  <a:pt x="1832008" y="2294020"/>
                  <a:pt x="1881564" y="2163019"/>
                  <a:pt x="1819174" y="2069431"/>
                </a:cubicBezTo>
                <a:cubicBezTo>
                  <a:pt x="1812757" y="2059806"/>
                  <a:pt x="1811449" y="2041549"/>
                  <a:pt x="1799924" y="2040555"/>
                </a:cubicBezTo>
                <a:cubicBezTo>
                  <a:pt x="1620802" y="2025114"/>
                  <a:pt x="1440581" y="2027722"/>
                  <a:pt x="1260909" y="2021305"/>
                </a:cubicBezTo>
                <a:cubicBezTo>
                  <a:pt x="1241658" y="2018097"/>
                  <a:pt x="1221986" y="2016815"/>
                  <a:pt x="1203157" y="2011680"/>
                </a:cubicBezTo>
                <a:cubicBezTo>
                  <a:pt x="1186488" y="2007134"/>
                  <a:pt x="1172303" y="1992896"/>
                  <a:pt x="1155031" y="1992429"/>
                </a:cubicBezTo>
                <a:lnTo>
                  <a:pt x="847023" y="2002054"/>
                </a:lnTo>
                <a:cubicBezTo>
                  <a:pt x="840606" y="2011679"/>
                  <a:pt x="832945" y="2020583"/>
                  <a:pt x="827772" y="2030930"/>
                </a:cubicBezTo>
                <a:cubicBezTo>
                  <a:pt x="820045" y="2046384"/>
                  <a:pt x="815539" y="2063268"/>
                  <a:pt x="808522" y="2079057"/>
                </a:cubicBezTo>
                <a:cubicBezTo>
                  <a:pt x="802695" y="2092169"/>
                  <a:pt x="795688" y="2104724"/>
                  <a:pt x="789271" y="2117558"/>
                </a:cubicBezTo>
                <a:cubicBezTo>
                  <a:pt x="773863" y="2256230"/>
                  <a:pt x="769969" y="2251799"/>
                  <a:pt x="789271" y="2444817"/>
                </a:cubicBezTo>
                <a:cubicBezTo>
                  <a:pt x="790990" y="2462009"/>
                  <a:pt x="802455" y="2476765"/>
                  <a:pt x="808522" y="2492943"/>
                </a:cubicBezTo>
                <a:cubicBezTo>
                  <a:pt x="825863" y="2539186"/>
                  <a:pt x="809607" y="2513822"/>
                  <a:pt x="847023" y="2569945"/>
                </a:cubicBezTo>
                <a:cubicBezTo>
                  <a:pt x="855922" y="2583293"/>
                  <a:pt x="868108" y="2594423"/>
                  <a:pt x="875899" y="2608446"/>
                </a:cubicBezTo>
                <a:cubicBezTo>
                  <a:pt x="879915" y="2615674"/>
                  <a:pt x="900844" y="2669729"/>
                  <a:pt x="904774" y="2685448"/>
                </a:cubicBezTo>
                <a:cubicBezTo>
                  <a:pt x="908742" y="2701319"/>
                  <a:pt x="908656" y="2718256"/>
                  <a:pt x="914400" y="2733574"/>
                </a:cubicBezTo>
                <a:cubicBezTo>
                  <a:pt x="922441" y="2755017"/>
                  <a:pt x="947545" y="2776345"/>
                  <a:pt x="962526" y="2791326"/>
                </a:cubicBezTo>
                <a:cubicBezTo>
                  <a:pt x="970354" y="2814812"/>
                  <a:pt x="972742" y="2830419"/>
                  <a:pt x="991402" y="2849078"/>
                </a:cubicBezTo>
                <a:cubicBezTo>
                  <a:pt x="994244" y="2851920"/>
                  <a:pt x="1048944" y="2892833"/>
                  <a:pt x="1058779" y="2897204"/>
                </a:cubicBezTo>
                <a:cubicBezTo>
                  <a:pt x="1098741" y="2914965"/>
                  <a:pt x="1123488" y="2917846"/>
                  <a:pt x="1164656" y="2926080"/>
                </a:cubicBezTo>
                <a:cubicBezTo>
                  <a:pt x="1206366" y="2922871"/>
                  <a:pt x="1248275" y="2921643"/>
                  <a:pt x="1289785" y="2916454"/>
                </a:cubicBezTo>
                <a:cubicBezTo>
                  <a:pt x="1299853" y="2915196"/>
                  <a:pt x="1309161" y="2910391"/>
                  <a:pt x="1318661" y="2906829"/>
                </a:cubicBezTo>
                <a:cubicBezTo>
                  <a:pt x="1334839" y="2900763"/>
                  <a:pt x="1350396" y="2893043"/>
                  <a:pt x="1366787" y="2887579"/>
                </a:cubicBezTo>
                <a:cubicBezTo>
                  <a:pt x="1379337" y="2883396"/>
                  <a:pt x="1392454" y="2881162"/>
                  <a:pt x="1405288" y="2877953"/>
                </a:cubicBezTo>
                <a:cubicBezTo>
                  <a:pt x="1460026" y="2823217"/>
                  <a:pt x="1407322" y="2867311"/>
                  <a:pt x="1463040" y="2839452"/>
                </a:cubicBezTo>
                <a:cubicBezTo>
                  <a:pt x="1479773" y="2831086"/>
                  <a:pt x="1495302" y="2820492"/>
                  <a:pt x="1511166" y="2810577"/>
                </a:cubicBezTo>
                <a:cubicBezTo>
                  <a:pt x="1520976" y="2804446"/>
                  <a:pt x="1529471" y="2796024"/>
                  <a:pt x="1540042" y="2791326"/>
                </a:cubicBezTo>
                <a:cubicBezTo>
                  <a:pt x="1642713" y="2745693"/>
                  <a:pt x="1557505" y="2796596"/>
                  <a:pt x="1636294" y="2752825"/>
                </a:cubicBezTo>
                <a:cubicBezTo>
                  <a:pt x="1669668" y="2734284"/>
                  <a:pt x="1711634" y="2706825"/>
                  <a:pt x="1742172" y="2685448"/>
                </a:cubicBezTo>
                <a:cubicBezTo>
                  <a:pt x="1755314" y="2676248"/>
                  <a:pt x="1766650" y="2664363"/>
                  <a:pt x="1780673" y="2656572"/>
                </a:cubicBezTo>
                <a:cubicBezTo>
                  <a:pt x="1795777" y="2648181"/>
                  <a:pt x="1812758" y="2643739"/>
                  <a:pt x="1828800" y="2637322"/>
                </a:cubicBezTo>
                <a:cubicBezTo>
                  <a:pt x="1844842" y="2624488"/>
                  <a:pt x="1859505" y="2609709"/>
                  <a:pt x="1876926" y="2598821"/>
                </a:cubicBezTo>
                <a:cubicBezTo>
                  <a:pt x="1885530" y="2593444"/>
                  <a:pt x="1897360" y="2594823"/>
                  <a:pt x="1905802" y="2589195"/>
                </a:cubicBezTo>
                <a:cubicBezTo>
                  <a:pt x="1917128" y="2581644"/>
                  <a:pt x="1924220" y="2569034"/>
                  <a:pt x="1934677" y="2560320"/>
                </a:cubicBezTo>
                <a:cubicBezTo>
                  <a:pt x="1943564" y="2552914"/>
                  <a:pt x="1954770" y="2548598"/>
                  <a:pt x="1963553" y="2541069"/>
                </a:cubicBezTo>
                <a:cubicBezTo>
                  <a:pt x="1977333" y="2529257"/>
                  <a:pt x="1988395" y="2514520"/>
                  <a:pt x="2002054" y="2502568"/>
                </a:cubicBezTo>
                <a:cubicBezTo>
                  <a:pt x="2014127" y="2492004"/>
                  <a:pt x="2028729" y="2484532"/>
                  <a:pt x="2040555" y="2473692"/>
                </a:cubicBezTo>
                <a:cubicBezTo>
                  <a:pt x="2067313" y="2449164"/>
                  <a:pt x="2086431" y="2415366"/>
                  <a:pt x="2117557" y="2396690"/>
                </a:cubicBezTo>
                <a:cubicBezTo>
                  <a:pt x="2157296" y="2372847"/>
                  <a:pt x="2185026" y="2357247"/>
                  <a:pt x="2223435" y="2329313"/>
                </a:cubicBezTo>
                <a:cubicBezTo>
                  <a:pt x="2240050" y="2317230"/>
                  <a:pt x="2254468" y="2302208"/>
                  <a:pt x="2271562" y="2290812"/>
                </a:cubicBezTo>
                <a:cubicBezTo>
                  <a:pt x="2430089" y="2185129"/>
                  <a:pt x="2180433" y="2368786"/>
                  <a:pt x="2348564" y="2242686"/>
                </a:cubicBezTo>
                <a:cubicBezTo>
                  <a:pt x="2354981" y="2229852"/>
                  <a:pt x="2367191" y="2218520"/>
                  <a:pt x="2367814" y="2204185"/>
                </a:cubicBezTo>
                <a:cubicBezTo>
                  <a:pt x="2370466" y="2143198"/>
                  <a:pt x="2366084" y="2081837"/>
                  <a:pt x="2358189" y="2021305"/>
                </a:cubicBezTo>
                <a:cubicBezTo>
                  <a:pt x="2357312" y="2014577"/>
                  <a:pt x="2327914" y="1960783"/>
                  <a:pt x="2319688" y="1953928"/>
                </a:cubicBezTo>
                <a:cubicBezTo>
                  <a:pt x="2308665" y="1944742"/>
                  <a:pt x="2293491" y="1942060"/>
                  <a:pt x="2281187" y="1934678"/>
                </a:cubicBezTo>
                <a:cubicBezTo>
                  <a:pt x="2261348" y="1922775"/>
                  <a:pt x="2244344" y="1906081"/>
                  <a:pt x="2223435" y="1896177"/>
                </a:cubicBezTo>
                <a:cubicBezTo>
                  <a:pt x="2183049" y="1877047"/>
                  <a:pt x="2138277" y="1868035"/>
                  <a:pt x="2098307" y="1848050"/>
                </a:cubicBezTo>
                <a:cubicBezTo>
                  <a:pt x="1982564" y="1790179"/>
                  <a:pt x="2101511" y="1845217"/>
                  <a:pt x="1973179" y="1799924"/>
                </a:cubicBezTo>
                <a:cubicBezTo>
                  <a:pt x="1815029" y="1744107"/>
                  <a:pt x="1929444" y="1774552"/>
                  <a:pt x="1838425" y="1751798"/>
                </a:cubicBezTo>
                <a:cubicBezTo>
                  <a:pt x="1828800" y="1745381"/>
                  <a:pt x="1820381" y="1736609"/>
                  <a:pt x="1809549" y="1732547"/>
                </a:cubicBezTo>
                <a:cubicBezTo>
                  <a:pt x="1794231" y="1726803"/>
                  <a:pt x="1777393" y="1726471"/>
                  <a:pt x="1761423" y="1722922"/>
                </a:cubicBezTo>
                <a:cubicBezTo>
                  <a:pt x="1748509" y="1720052"/>
                  <a:pt x="1735642" y="1716931"/>
                  <a:pt x="1722922" y="1713297"/>
                </a:cubicBezTo>
                <a:cubicBezTo>
                  <a:pt x="1713166" y="1710510"/>
                  <a:pt x="1703889" y="1706132"/>
                  <a:pt x="1694046" y="1703671"/>
                </a:cubicBezTo>
                <a:cubicBezTo>
                  <a:pt x="1648127" y="1692191"/>
                  <a:pt x="1607664" y="1689028"/>
                  <a:pt x="1559292" y="1684421"/>
                </a:cubicBezTo>
                <a:cubicBezTo>
                  <a:pt x="1520832" y="1680758"/>
                  <a:pt x="1482290" y="1678004"/>
                  <a:pt x="1443789" y="1674795"/>
                </a:cubicBezTo>
                <a:cubicBezTo>
                  <a:pt x="1437372" y="1687629"/>
                  <a:pt x="1430367" y="1700185"/>
                  <a:pt x="1424539" y="1713297"/>
                </a:cubicBezTo>
                <a:cubicBezTo>
                  <a:pt x="1417522" y="1729086"/>
                  <a:pt x="1413015" y="1745969"/>
                  <a:pt x="1405288" y="1761423"/>
                </a:cubicBezTo>
                <a:cubicBezTo>
                  <a:pt x="1400114" y="1771770"/>
                  <a:pt x="1392454" y="1780674"/>
                  <a:pt x="1386037" y="1790299"/>
                </a:cubicBezTo>
                <a:cubicBezTo>
                  <a:pt x="1356975" y="1877485"/>
                  <a:pt x="1369325" y="1827312"/>
                  <a:pt x="1395663" y="2011680"/>
                </a:cubicBezTo>
                <a:cubicBezTo>
                  <a:pt x="1399405" y="2037871"/>
                  <a:pt x="1406546" y="2063583"/>
                  <a:pt x="1414913" y="2088682"/>
                </a:cubicBezTo>
                <a:cubicBezTo>
                  <a:pt x="1418122" y="2098307"/>
                  <a:pt x="1420001" y="2108483"/>
                  <a:pt x="1424539" y="2117558"/>
                </a:cubicBezTo>
                <a:cubicBezTo>
                  <a:pt x="1429712" y="2127905"/>
                  <a:pt x="1437372" y="2136808"/>
                  <a:pt x="1443789" y="2146433"/>
                </a:cubicBezTo>
                <a:cubicBezTo>
                  <a:pt x="1454588" y="2178831"/>
                  <a:pt x="1453633" y="2180503"/>
                  <a:pt x="1472665" y="2213810"/>
                </a:cubicBezTo>
                <a:cubicBezTo>
                  <a:pt x="1478404" y="2223854"/>
                  <a:pt x="1483735" y="2234506"/>
                  <a:pt x="1491915" y="2242686"/>
                </a:cubicBezTo>
                <a:cubicBezTo>
                  <a:pt x="1508789" y="2259561"/>
                  <a:pt x="1527746" y="2265299"/>
                  <a:pt x="1549667" y="2271562"/>
                </a:cubicBezTo>
                <a:cubicBezTo>
                  <a:pt x="1562387" y="2275196"/>
                  <a:pt x="1575334" y="2277979"/>
                  <a:pt x="1588168" y="2281187"/>
                </a:cubicBezTo>
                <a:cubicBezTo>
                  <a:pt x="1642711" y="2277979"/>
                  <a:pt x="1697619" y="2278629"/>
                  <a:pt x="1751797" y="2271562"/>
                </a:cubicBezTo>
                <a:cubicBezTo>
                  <a:pt x="1771919" y="2268937"/>
                  <a:pt x="1789863" y="2257232"/>
                  <a:pt x="1809549" y="2252311"/>
                </a:cubicBezTo>
                <a:lnTo>
                  <a:pt x="1848050" y="2242686"/>
                </a:lnTo>
                <a:cubicBezTo>
                  <a:pt x="1860884" y="2236269"/>
                  <a:pt x="1873116" y="2228473"/>
                  <a:pt x="1886551" y="2223435"/>
                </a:cubicBezTo>
                <a:cubicBezTo>
                  <a:pt x="1955707" y="2197501"/>
                  <a:pt x="2043667" y="2220053"/>
                  <a:pt x="2107932" y="2223435"/>
                </a:cubicBezTo>
                <a:cubicBezTo>
                  <a:pt x="2130391" y="2245894"/>
                  <a:pt x="2156252" y="2265403"/>
                  <a:pt x="2175309" y="2290812"/>
                </a:cubicBezTo>
                <a:cubicBezTo>
                  <a:pt x="2187710" y="2307347"/>
                  <a:pt x="2212172" y="2338478"/>
                  <a:pt x="2223435" y="2358189"/>
                </a:cubicBezTo>
                <a:cubicBezTo>
                  <a:pt x="2230554" y="2370647"/>
                  <a:pt x="2234727" y="2384751"/>
                  <a:pt x="2242686" y="2396690"/>
                </a:cubicBezTo>
                <a:cubicBezTo>
                  <a:pt x="2254082" y="2413784"/>
                  <a:pt x="2268353" y="2428775"/>
                  <a:pt x="2281187" y="2444817"/>
                </a:cubicBezTo>
                <a:cubicBezTo>
                  <a:pt x="2287604" y="2460859"/>
                  <a:pt x="2290070" y="2479121"/>
                  <a:pt x="2300437" y="2492943"/>
                </a:cubicBezTo>
                <a:cubicBezTo>
                  <a:pt x="2315431" y="2512935"/>
                  <a:pt x="2355882" y="2530290"/>
                  <a:pt x="2377440" y="2541069"/>
                </a:cubicBezTo>
                <a:cubicBezTo>
                  <a:pt x="2399509" y="2607277"/>
                  <a:pt x="2367294" y="2528894"/>
                  <a:pt x="2425566" y="2598821"/>
                </a:cubicBezTo>
                <a:cubicBezTo>
                  <a:pt x="2432061" y="2606615"/>
                  <a:pt x="2430654" y="2618622"/>
                  <a:pt x="2435191" y="2627697"/>
                </a:cubicBezTo>
                <a:cubicBezTo>
                  <a:pt x="2440364" y="2638044"/>
                  <a:pt x="2446914" y="2647789"/>
                  <a:pt x="2454442" y="2656572"/>
                </a:cubicBezTo>
                <a:cubicBezTo>
                  <a:pt x="2501515" y="2711490"/>
                  <a:pt x="2480873" y="2679699"/>
                  <a:pt x="2531444" y="2723949"/>
                </a:cubicBezTo>
                <a:cubicBezTo>
                  <a:pt x="2545103" y="2735901"/>
                  <a:pt x="2555773" y="2751112"/>
                  <a:pt x="2569945" y="2762450"/>
                </a:cubicBezTo>
                <a:cubicBezTo>
                  <a:pt x="2588011" y="2776903"/>
                  <a:pt x="2608446" y="2788117"/>
                  <a:pt x="2627696" y="2800951"/>
                </a:cubicBezTo>
                <a:lnTo>
                  <a:pt x="2685448" y="2839452"/>
                </a:lnTo>
                <a:lnTo>
                  <a:pt x="2743200" y="2877953"/>
                </a:lnTo>
                <a:lnTo>
                  <a:pt x="2772075" y="2887579"/>
                </a:lnTo>
                <a:cubicBezTo>
                  <a:pt x="2781700" y="2874745"/>
                  <a:pt x="2789607" y="2860422"/>
                  <a:pt x="2800951" y="2849078"/>
                </a:cubicBezTo>
                <a:cubicBezTo>
                  <a:pt x="2809131" y="2840898"/>
                  <a:pt x="2822298" y="2838610"/>
                  <a:pt x="2829827" y="2829827"/>
                </a:cubicBezTo>
                <a:cubicBezTo>
                  <a:pt x="2842002" y="2815623"/>
                  <a:pt x="2849078" y="2797743"/>
                  <a:pt x="2858703" y="2781701"/>
                </a:cubicBezTo>
                <a:cubicBezTo>
                  <a:pt x="2885314" y="2648640"/>
                  <a:pt x="2839213" y="2849674"/>
                  <a:pt x="2916454" y="2656572"/>
                </a:cubicBezTo>
                <a:cubicBezTo>
                  <a:pt x="2924880" y="2635508"/>
                  <a:pt x="2920234" y="2611116"/>
                  <a:pt x="2926080" y="2589195"/>
                </a:cubicBezTo>
                <a:cubicBezTo>
                  <a:pt x="2933143" y="2562708"/>
                  <a:pt x="2945330" y="2537860"/>
                  <a:pt x="2954955" y="2512193"/>
                </a:cubicBezTo>
                <a:cubicBezTo>
                  <a:pt x="2958164" y="2480109"/>
                  <a:pt x="2962199" y="2448097"/>
                  <a:pt x="2964581" y="2415941"/>
                </a:cubicBezTo>
                <a:cubicBezTo>
                  <a:pt x="2973249" y="2298922"/>
                  <a:pt x="2971230" y="2253547"/>
                  <a:pt x="2983831" y="2146433"/>
                </a:cubicBezTo>
                <a:cubicBezTo>
                  <a:pt x="2988560" y="2106239"/>
                  <a:pt x="2995988" y="2079573"/>
                  <a:pt x="3003082" y="2040555"/>
                </a:cubicBezTo>
                <a:cubicBezTo>
                  <a:pt x="3006573" y="2021354"/>
                  <a:pt x="3009499" y="2002054"/>
                  <a:pt x="3012707" y="1982804"/>
                </a:cubicBezTo>
                <a:cubicBezTo>
                  <a:pt x="3025541" y="1989221"/>
                  <a:pt x="3042022" y="1991031"/>
                  <a:pt x="3051208" y="2002054"/>
                </a:cubicBezTo>
                <a:cubicBezTo>
                  <a:pt x="3059677" y="2012216"/>
                  <a:pt x="3054270" y="2029069"/>
                  <a:pt x="3060833" y="2040555"/>
                </a:cubicBezTo>
                <a:cubicBezTo>
                  <a:pt x="3067587" y="2052374"/>
                  <a:pt x="3081797" y="2058354"/>
                  <a:pt x="3089709" y="2069431"/>
                </a:cubicBezTo>
                <a:cubicBezTo>
                  <a:pt x="3101159" y="2085461"/>
                  <a:pt x="3111462" y="2122452"/>
                  <a:pt x="3128210" y="2136808"/>
                </a:cubicBezTo>
                <a:cubicBezTo>
                  <a:pt x="3196871" y="2195661"/>
                  <a:pt x="3194719" y="2132882"/>
                  <a:pt x="3262964" y="2252311"/>
                </a:cubicBezTo>
                <a:cubicBezTo>
                  <a:pt x="3275798" y="2274770"/>
                  <a:pt x="3288157" y="2297507"/>
                  <a:pt x="3301465" y="2319688"/>
                </a:cubicBezTo>
                <a:cubicBezTo>
                  <a:pt x="3318482" y="2348050"/>
                  <a:pt x="3329211" y="2358533"/>
                  <a:pt x="3349591" y="2387065"/>
                </a:cubicBezTo>
                <a:cubicBezTo>
                  <a:pt x="3356315" y="2396478"/>
                  <a:pt x="3361436" y="2407054"/>
                  <a:pt x="3368842" y="2415941"/>
                </a:cubicBezTo>
                <a:cubicBezTo>
                  <a:pt x="3384049" y="2434190"/>
                  <a:pt x="3404958" y="2453250"/>
                  <a:pt x="3426593" y="2464067"/>
                </a:cubicBezTo>
                <a:cubicBezTo>
                  <a:pt x="3435668" y="2468604"/>
                  <a:pt x="3445751" y="2470777"/>
                  <a:pt x="3455469" y="2473692"/>
                </a:cubicBezTo>
                <a:cubicBezTo>
                  <a:pt x="3526709" y="2495064"/>
                  <a:pt x="3508254" y="2490025"/>
                  <a:pt x="3570972" y="2502568"/>
                </a:cubicBezTo>
                <a:cubicBezTo>
                  <a:pt x="3632473" y="2477968"/>
                  <a:pt x="3676850" y="2490389"/>
                  <a:pt x="3676850" y="2425566"/>
                </a:cubicBezTo>
                <a:cubicBezTo>
                  <a:pt x="3676850" y="2363660"/>
                  <a:pt x="3669453" y="2372773"/>
                  <a:pt x="3657600" y="2329313"/>
                </a:cubicBezTo>
                <a:cubicBezTo>
                  <a:pt x="3650639" y="2303788"/>
                  <a:pt x="3638349" y="2252311"/>
                  <a:pt x="3638349" y="2252311"/>
                </a:cubicBezTo>
                <a:cubicBezTo>
                  <a:pt x="3655035" y="2135505"/>
                  <a:pt x="3639445" y="2228129"/>
                  <a:pt x="3657600" y="2146433"/>
                </a:cubicBezTo>
                <a:cubicBezTo>
                  <a:pt x="3673089" y="2076736"/>
                  <a:pt x="3659649" y="2121035"/>
                  <a:pt x="3676850" y="2069431"/>
                </a:cubicBezTo>
                <a:cubicBezTo>
                  <a:pt x="3680058" y="2043764"/>
                  <a:pt x="3679669" y="2017385"/>
                  <a:pt x="3686475" y="1992429"/>
                </a:cubicBezTo>
                <a:cubicBezTo>
                  <a:pt x="3689519" y="1981268"/>
                  <a:pt x="3700552" y="1973900"/>
                  <a:pt x="3705726" y="1963553"/>
                </a:cubicBezTo>
                <a:cubicBezTo>
                  <a:pt x="3710263" y="1954478"/>
                  <a:pt x="3712143" y="1944303"/>
                  <a:pt x="3715351" y="1934678"/>
                </a:cubicBezTo>
                <a:cubicBezTo>
                  <a:pt x="3712015" y="1904655"/>
                  <a:pt x="3702967" y="1815004"/>
                  <a:pt x="3696101" y="1780673"/>
                </a:cubicBezTo>
                <a:cubicBezTo>
                  <a:pt x="3694111" y="1770724"/>
                  <a:pt x="3689684" y="1761423"/>
                  <a:pt x="3686475" y="1751798"/>
                </a:cubicBezTo>
                <a:cubicBezTo>
                  <a:pt x="3766015" y="1725283"/>
                  <a:pt x="3641460" y="1764448"/>
                  <a:pt x="3811604" y="1732547"/>
                </a:cubicBezTo>
                <a:cubicBezTo>
                  <a:pt x="3831548" y="1728808"/>
                  <a:pt x="3869355" y="1713297"/>
                  <a:pt x="3869355" y="1713297"/>
                </a:cubicBezTo>
                <a:cubicBezTo>
                  <a:pt x="3875772" y="2133600"/>
                  <a:pt x="3786658" y="2566404"/>
                  <a:pt x="3888606" y="2974206"/>
                </a:cubicBezTo>
                <a:cubicBezTo>
                  <a:pt x="3891814" y="2987040"/>
                  <a:pt x="3894597" y="2999987"/>
                  <a:pt x="3898231" y="3012707"/>
                </a:cubicBezTo>
                <a:cubicBezTo>
                  <a:pt x="3901018" y="3022463"/>
                  <a:pt x="3904648" y="3031958"/>
                  <a:pt x="3907856" y="3041583"/>
                </a:cubicBezTo>
                <a:cubicBezTo>
                  <a:pt x="3904648" y="3051208"/>
                  <a:pt x="3908034" y="3067845"/>
                  <a:pt x="3898231" y="3070459"/>
                </a:cubicBezTo>
                <a:cubicBezTo>
                  <a:pt x="3854719" y="3082062"/>
                  <a:pt x="3808325" y="3076007"/>
                  <a:pt x="3763477" y="3080084"/>
                </a:cubicBezTo>
                <a:cubicBezTo>
                  <a:pt x="3702432" y="3085633"/>
                  <a:pt x="3641557" y="3092917"/>
                  <a:pt x="3580597" y="3099334"/>
                </a:cubicBezTo>
                <a:cubicBezTo>
                  <a:pt x="3526054" y="3115376"/>
                  <a:pt x="3472717" y="3136311"/>
                  <a:pt x="3416968" y="3147461"/>
                </a:cubicBezTo>
                <a:cubicBezTo>
                  <a:pt x="3359989" y="3158857"/>
                  <a:pt x="3301029" y="3157157"/>
                  <a:pt x="3243713" y="3166711"/>
                </a:cubicBezTo>
                <a:cubicBezTo>
                  <a:pt x="3224463" y="3169920"/>
                  <a:pt x="3205013" y="3172103"/>
                  <a:pt x="3185962" y="3176337"/>
                </a:cubicBezTo>
                <a:cubicBezTo>
                  <a:pt x="3176058" y="3178538"/>
                  <a:pt x="3166929" y="3183501"/>
                  <a:pt x="3157086" y="3185962"/>
                </a:cubicBezTo>
                <a:cubicBezTo>
                  <a:pt x="3128389" y="3193136"/>
                  <a:pt x="3099335" y="3198795"/>
                  <a:pt x="3070459" y="3205212"/>
                </a:cubicBezTo>
                <a:cubicBezTo>
                  <a:pt x="3038041" y="3334875"/>
                  <a:pt x="3030097" y="3351867"/>
                  <a:pt x="3070459" y="3570972"/>
                </a:cubicBezTo>
                <a:cubicBezTo>
                  <a:pt x="3074650" y="3593725"/>
                  <a:pt x="3128210" y="3609473"/>
                  <a:pt x="3128210" y="3609473"/>
                </a:cubicBezTo>
                <a:cubicBezTo>
                  <a:pt x="3327132" y="3603056"/>
                  <a:pt x="3526257" y="3601263"/>
                  <a:pt x="3724976" y="3590223"/>
                </a:cubicBezTo>
                <a:cubicBezTo>
                  <a:pt x="3757645" y="3588408"/>
                  <a:pt x="3788954" y="3576351"/>
                  <a:pt x="3821229" y="3570972"/>
                </a:cubicBezTo>
                <a:cubicBezTo>
                  <a:pt x="3840480" y="3567764"/>
                  <a:pt x="3859844" y="3565174"/>
                  <a:pt x="3878981" y="3561347"/>
                </a:cubicBezTo>
                <a:cubicBezTo>
                  <a:pt x="3891953" y="3558753"/>
                  <a:pt x="3904386" y="3553593"/>
                  <a:pt x="3917482" y="3551722"/>
                </a:cubicBezTo>
                <a:cubicBezTo>
                  <a:pt x="3986278" y="3541894"/>
                  <a:pt x="4106991" y="3536268"/>
                  <a:pt x="4167739" y="3532471"/>
                </a:cubicBezTo>
                <a:cubicBezTo>
                  <a:pt x="4186989" y="3529263"/>
                  <a:pt x="4206012" y="3524063"/>
                  <a:pt x="4225490" y="3522846"/>
                </a:cubicBezTo>
                <a:cubicBezTo>
                  <a:pt x="4308808" y="3517639"/>
                  <a:pt x="4392631" y="3521013"/>
                  <a:pt x="4475747" y="3513221"/>
                </a:cubicBezTo>
                <a:cubicBezTo>
                  <a:pt x="4495950" y="3511327"/>
                  <a:pt x="4533499" y="3493970"/>
                  <a:pt x="4533499" y="3493970"/>
                </a:cubicBezTo>
                <a:cubicBezTo>
                  <a:pt x="4543124" y="3487553"/>
                  <a:pt x="4554757" y="3483426"/>
                  <a:pt x="4562374" y="3474720"/>
                </a:cubicBezTo>
                <a:cubicBezTo>
                  <a:pt x="4577609" y="3457308"/>
                  <a:pt x="4600875" y="3416968"/>
                  <a:pt x="4600875" y="3416968"/>
                </a:cubicBezTo>
                <a:cubicBezTo>
                  <a:pt x="4597667" y="3381675"/>
                  <a:pt x="4601249" y="3345088"/>
                  <a:pt x="4591250" y="3311090"/>
                </a:cubicBezTo>
                <a:cubicBezTo>
                  <a:pt x="4584722" y="3288894"/>
                  <a:pt x="4563096" y="3274033"/>
                  <a:pt x="4552749" y="3253339"/>
                </a:cubicBezTo>
                <a:cubicBezTo>
                  <a:pt x="4524208" y="3196258"/>
                  <a:pt x="4509862" y="3120295"/>
                  <a:pt x="4494997" y="3060833"/>
                </a:cubicBezTo>
                <a:cubicBezTo>
                  <a:pt x="4485372" y="2970997"/>
                  <a:pt x="4478551" y="2880817"/>
                  <a:pt x="4466122" y="2791326"/>
                </a:cubicBezTo>
                <a:cubicBezTo>
                  <a:pt x="4462482" y="2765120"/>
                  <a:pt x="4446871" y="2740781"/>
                  <a:pt x="4446871" y="2714324"/>
                </a:cubicBezTo>
                <a:cubicBezTo>
                  <a:pt x="4446871" y="2557055"/>
                  <a:pt x="4447791" y="2567649"/>
                  <a:pt x="4485372" y="2473692"/>
                </a:cubicBezTo>
                <a:cubicBezTo>
                  <a:pt x="4495420" y="2393302"/>
                  <a:pt x="4498097" y="2378917"/>
                  <a:pt x="4504623" y="2290812"/>
                </a:cubicBezTo>
                <a:cubicBezTo>
                  <a:pt x="4508423" y="2239518"/>
                  <a:pt x="4507868" y="2187846"/>
                  <a:pt x="4514248" y="2136808"/>
                </a:cubicBezTo>
                <a:cubicBezTo>
                  <a:pt x="4517530" y="2110555"/>
                  <a:pt x="4527082" y="2085473"/>
                  <a:pt x="4533499" y="2059806"/>
                </a:cubicBezTo>
                <a:cubicBezTo>
                  <a:pt x="4536707" y="2034139"/>
                  <a:pt x="4543124" y="2008671"/>
                  <a:pt x="4543124" y="1982804"/>
                </a:cubicBezTo>
                <a:cubicBezTo>
                  <a:pt x="4543124" y="1903511"/>
                  <a:pt x="4520340" y="1738822"/>
                  <a:pt x="4543124" y="1636294"/>
                </a:cubicBezTo>
                <a:cubicBezTo>
                  <a:pt x="4549727" y="1606581"/>
                  <a:pt x="4546674" y="1566551"/>
                  <a:pt x="4572000" y="1549667"/>
                </a:cubicBezTo>
                <a:cubicBezTo>
                  <a:pt x="4681065" y="1476957"/>
                  <a:pt x="4486440" y="1606045"/>
                  <a:pt x="4649002" y="1501541"/>
                </a:cubicBezTo>
                <a:cubicBezTo>
                  <a:pt x="4678195" y="1482774"/>
                  <a:pt x="4701599" y="1450595"/>
                  <a:pt x="4735629" y="1443789"/>
                </a:cubicBezTo>
                <a:cubicBezTo>
                  <a:pt x="4796727" y="1431570"/>
                  <a:pt x="4767884" y="1438132"/>
                  <a:pt x="4822256" y="1424539"/>
                </a:cubicBezTo>
                <a:cubicBezTo>
                  <a:pt x="4875570" y="1388996"/>
                  <a:pt x="4825888" y="1416412"/>
                  <a:pt x="4908884" y="1395663"/>
                </a:cubicBezTo>
                <a:cubicBezTo>
                  <a:pt x="4928570" y="1390741"/>
                  <a:pt x="4946547" y="1379282"/>
                  <a:pt x="4966635" y="1376412"/>
                </a:cubicBezTo>
                <a:cubicBezTo>
                  <a:pt x="4989094" y="1373204"/>
                  <a:pt x="5011691" y="1370845"/>
                  <a:pt x="5034012" y="1366787"/>
                </a:cubicBezTo>
                <a:cubicBezTo>
                  <a:pt x="5100011" y="1354788"/>
                  <a:pt x="5046423" y="1361279"/>
                  <a:pt x="5101389" y="1347537"/>
                </a:cubicBezTo>
                <a:cubicBezTo>
                  <a:pt x="5117260" y="1343569"/>
                  <a:pt x="5133545" y="1341460"/>
                  <a:pt x="5149515" y="1337911"/>
                </a:cubicBezTo>
                <a:cubicBezTo>
                  <a:pt x="5162429" y="1335041"/>
                  <a:pt x="5175182" y="1331494"/>
                  <a:pt x="5188016" y="1328286"/>
                </a:cubicBezTo>
                <a:cubicBezTo>
                  <a:pt x="5251836" y="1370833"/>
                  <a:pt x="5180921" y="1320830"/>
                  <a:pt x="5245768" y="1376412"/>
                </a:cubicBezTo>
                <a:cubicBezTo>
                  <a:pt x="5257948" y="1386852"/>
                  <a:pt x="5271742" y="1395267"/>
                  <a:pt x="5284269" y="1405288"/>
                </a:cubicBezTo>
                <a:cubicBezTo>
                  <a:pt x="5303837" y="1420942"/>
                  <a:pt x="5323292" y="1436766"/>
                  <a:pt x="5342021" y="1453414"/>
                </a:cubicBezTo>
                <a:cubicBezTo>
                  <a:pt x="5352195" y="1462457"/>
                  <a:pt x="5360561" y="1473431"/>
                  <a:pt x="5370896" y="1482290"/>
                </a:cubicBezTo>
                <a:cubicBezTo>
                  <a:pt x="5383076" y="1492730"/>
                  <a:pt x="5396049" y="1502267"/>
                  <a:pt x="5409397" y="1511166"/>
                </a:cubicBezTo>
                <a:cubicBezTo>
                  <a:pt x="5424963" y="1521544"/>
                  <a:pt x="5443320" y="1527867"/>
                  <a:pt x="5457524" y="1540042"/>
                </a:cubicBezTo>
                <a:cubicBezTo>
                  <a:pt x="5488529" y="1566618"/>
                  <a:pt x="5519649" y="1594000"/>
                  <a:pt x="5544151" y="1626669"/>
                </a:cubicBezTo>
                <a:cubicBezTo>
                  <a:pt x="5553776" y="1639503"/>
                  <a:pt x="5563827" y="1652028"/>
                  <a:pt x="5573027" y="1665170"/>
                </a:cubicBezTo>
                <a:cubicBezTo>
                  <a:pt x="5589759" y="1689073"/>
                  <a:pt x="5612418" y="1733141"/>
                  <a:pt x="5640404" y="1751798"/>
                </a:cubicBezTo>
                <a:cubicBezTo>
                  <a:pt x="5648846" y="1757426"/>
                  <a:pt x="5659655" y="1758215"/>
                  <a:pt x="5669280" y="1761423"/>
                </a:cubicBezTo>
                <a:cubicBezTo>
                  <a:pt x="5678905" y="1767840"/>
                  <a:pt x="5688111" y="1774934"/>
                  <a:pt x="5698155" y="1780673"/>
                </a:cubicBezTo>
                <a:cubicBezTo>
                  <a:pt x="5716883" y="1791375"/>
                  <a:pt x="5743442" y="1804640"/>
                  <a:pt x="5765532" y="1809549"/>
                </a:cubicBezTo>
                <a:cubicBezTo>
                  <a:pt x="5784583" y="1813783"/>
                  <a:pt x="5804033" y="1815966"/>
                  <a:pt x="5823284" y="1819174"/>
                </a:cubicBezTo>
                <a:cubicBezTo>
                  <a:pt x="5895683" y="1867441"/>
                  <a:pt x="5837381" y="1835548"/>
                  <a:pt x="6006164" y="1848050"/>
                </a:cubicBezTo>
                <a:cubicBezTo>
                  <a:pt x="6041505" y="1850668"/>
                  <a:pt x="6076749" y="1854467"/>
                  <a:pt x="6112042" y="1857675"/>
                </a:cubicBezTo>
                <a:cubicBezTo>
                  <a:pt x="6166585" y="1854467"/>
                  <a:pt x="6233266" y="1882504"/>
                  <a:pt x="6275671" y="1848050"/>
                </a:cubicBezTo>
                <a:cubicBezTo>
                  <a:pt x="6305656" y="1823687"/>
                  <a:pt x="6271152" y="1770843"/>
                  <a:pt x="6266046" y="1732547"/>
                </a:cubicBezTo>
                <a:cubicBezTo>
                  <a:pt x="6264705" y="1722490"/>
                  <a:pt x="6262759" y="1711594"/>
                  <a:pt x="6256421" y="1703671"/>
                </a:cubicBezTo>
                <a:cubicBezTo>
                  <a:pt x="6249194" y="1694638"/>
                  <a:pt x="6237170" y="1690838"/>
                  <a:pt x="6227545" y="1684421"/>
                </a:cubicBezTo>
                <a:cubicBezTo>
                  <a:pt x="6180390" y="1590113"/>
                  <a:pt x="6238429" y="1683502"/>
                  <a:pt x="6179419" y="1636294"/>
                </a:cubicBezTo>
                <a:cubicBezTo>
                  <a:pt x="6170386" y="1629068"/>
                  <a:pt x="6167574" y="1616306"/>
                  <a:pt x="6160168" y="1607419"/>
                </a:cubicBezTo>
                <a:cubicBezTo>
                  <a:pt x="6132436" y="1574141"/>
                  <a:pt x="6138006" y="1580781"/>
                  <a:pt x="6102416" y="1568918"/>
                </a:cubicBezTo>
                <a:cubicBezTo>
                  <a:pt x="6083166" y="1556084"/>
                  <a:pt x="6066614" y="1537734"/>
                  <a:pt x="6044665" y="1530417"/>
                </a:cubicBezTo>
                <a:cubicBezTo>
                  <a:pt x="5951700" y="1499427"/>
                  <a:pt x="6096247" y="1549124"/>
                  <a:pt x="5977288" y="1501541"/>
                </a:cubicBezTo>
                <a:cubicBezTo>
                  <a:pt x="5938227" y="1485917"/>
                  <a:pt x="5918856" y="1482120"/>
                  <a:pt x="5881035" y="1472665"/>
                </a:cubicBezTo>
                <a:cubicBezTo>
                  <a:pt x="5810206" y="1500996"/>
                  <a:pt x="5855294" y="1479127"/>
                  <a:pt x="5804033" y="1511166"/>
                </a:cubicBezTo>
                <a:cubicBezTo>
                  <a:pt x="5788169" y="1521081"/>
                  <a:pt x="5770873" y="1528817"/>
                  <a:pt x="5755907" y="1540042"/>
                </a:cubicBezTo>
                <a:cubicBezTo>
                  <a:pt x="5732243" y="1557790"/>
                  <a:pt x="5711628" y="1579315"/>
                  <a:pt x="5688530" y="1597793"/>
                </a:cubicBezTo>
                <a:cubicBezTo>
                  <a:pt x="5657959" y="1622249"/>
                  <a:pt x="5656501" y="1611623"/>
                  <a:pt x="5630779" y="1645920"/>
                </a:cubicBezTo>
                <a:cubicBezTo>
                  <a:pt x="5618610" y="1662145"/>
                  <a:pt x="5591794" y="1711217"/>
                  <a:pt x="5582652" y="1732547"/>
                </a:cubicBezTo>
                <a:cubicBezTo>
                  <a:pt x="5578655" y="1741873"/>
                  <a:pt x="5576235" y="1751798"/>
                  <a:pt x="5573027" y="1761423"/>
                </a:cubicBezTo>
                <a:cubicBezTo>
                  <a:pt x="5576235" y="1787090"/>
                  <a:pt x="5573952" y="1814065"/>
                  <a:pt x="5582652" y="1838425"/>
                </a:cubicBezTo>
                <a:cubicBezTo>
                  <a:pt x="5590434" y="1860214"/>
                  <a:pt x="5613836" y="1874228"/>
                  <a:pt x="5621153" y="1896177"/>
                </a:cubicBezTo>
                <a:cubicBezTo>
                  <a:pt x="5634437" y="1936026"/>
                  <a:pt x="5625151" y="1916610"/>
                  <a:pt x="5650029" y="1953928"/>
                </a:cubicBezTo>
                <a:lnTo>
                  <a:pt x="5669280" y="2030930"/>
                </a:lnTo>
                <a:cubicBezTo>
                  <a:pt x="5672488" y="2043764"/>
                  <a:pt x="5671567" y="2058424"/>
                  <a:pt x="5678905" y="2069431"/>
                </a:cubicBezTo>
                <a:cubicBezTo>
                  <a:pt x="5685322" y="2079056"/>
                  <a:pt x="5691431" y="2088894"/>
                  <a:pt x="5698155" y="2098307"/>
                </a:cubicBezTo>
                <a:cubicBezTo>
                  <a:pt x="5707479" y="2111361"/>
                  <a:pt x="5715161" y="2126017"/>
                  <a:pt x="5727031" y="2136808"/>
                </a:cubicBezTo>
                <a:cubicBezTo>
                  <a:pt x="5750771" y="2158390"/>
                  <a:pt x="5772572" y="2188268"/>
                  <a:pt x="5804033" y="2194560"/>
                </a:cubicBezTo>
                <a:lnTo>
                  <a:pt x="5852160" y="2204185"/>
                </a:lnTo>
                <a:cubicBezTo>
                  <a:pt x="5861785" y="2210602"/>
                  <a:pt x="5870688" y="2218262"/>
                  <a:pt x="5881035" y="2223435"/>
                </a:cubicBezTo>
                <a:cubicBezTo>
                  <a:pt x="5907040" y="2236438"/>
                  <a:pt x="5941038" y="2236770"/>
                  <a:pt x="5967663" y="2242686"/>
                </a:cubicBezTo>
                <a:cubicBezTo>
                  <a:pt x="5977567" y="2244887"/>
                  <a:pt x="5987039" y="2248748"/>
                  <a:pt x="5996539" y="2252311"/>
                </a:cubicBezTo>
                <a:cubicBezTo>
                  <a:pt x="6012717" y="2258378"/>
                  <a:pt x="6027723" y="2268173"/>
                  <a:pt x="6044665" y="2271562"/>
                </a:cubicBezTo>
                <a:cubicBezTo>
                  <a:pt x="6076283" y="2277886"/>
                  <a:pt x="6108833" y="2277979"/>
                  <a:pt x="6140917" y="2281187"/>
                </a:cubicBezTo>
                <a:cubicBezTo>
                  <a:pt x="6195460" y="2277979"/>
                  <a:pt x="6250181" y="2276998"/>
                  <a:pt x="6304547" y="2271562"/>
                </a:cubicBezTo>
                <a:cubicBezTo>
                  <a:pt x="6314643" y="2270552"/>
                  <a:pt x="6324614" y="2266971"/>
                  <a:pt x="6333423" y="2261937"/>
                </a:cubicBezTo>
                <a:cubicBezTo>
                  <a:pt x="6347351" y="2253978"/>
                  <a:pt x="6359090" y="2242686"/>
                  <a:pt x="6371924" y="2233061"/>
                </a:cubicBezTo>
                <a:cubicBezTo>
                  <a:pt x="6378341" y="2220227"/>
                  <a:pt x="6383569" y="2206727"/>
                  <a:pt x="6391174" y="2194560"/>
                </a:cubicBezTo>
                <a:cubicBezTo>
                  <a:pt x="6412158" y="2160985"/>
                  <a:pt x="6421848" y="2159181"/>
                  <a:pt x="6439301" y="2127183"/>
                </a:cubicBezTo>
                <a:cubicBezTo>
                  <a:pt x="6492808" y="2029087"/>
                  <a:pt x="6453280" y="2074704"/>
                  <a:pt x="6506677" y="2021305"/>
                </a:cubicBezTo>
                <a:cubicBezTo>
                  <a:pt x="6536606" y="1931524"/>
                  <a:pt x="6484556" y="2080705"/>
                  <a:pt x="6545179" y="1944303"/>
                </a:cubicBezTo>
                <a:cubicBezTo>
                  <a:pt x="6569849" y="1888796"/>
                  <a:pt x="6540969" y="1923846"/>
                  <a:pt x="6564429" y="1876926"/>
                </a:cubicBezTo>
                <a:cubicBezTo>
                  <a:pt x="6569602" y="1866579"/>
                  <a:pt x="6577263" y="1857675"/>
                  <a:pt x="6583680" y="1848050"/>
                </a:cubicBezTo>
                <a:cubicBezTo>
                  <a:pt x="6586888" y="1803132"/>
                  <a:pt x="6589036" y="1758126"/>
                  <a:pt x="6593305" y="1713297"/>
                </a:cubicBezTo>
                <a:cubicBezTo>
                  <a:pt x="6595456" y="1690712"/>
                  <a:pt x="6600555" y="1668482"/>
                  <a:pt x="6602930" y="1645920"/>
                </a:cubicBezTo>
                <a:cubicBezTo>
                  <a:pt x="6606974" y="1607498"/>
                  <a:pt x="6609347" y="1568918"/>
                  <a:pt x="6612555" y="1530417"/>
                </a:cubicBezTo>
                <a:cubicBezTo>
                  <a:pt x="6615764" y="1318661"/>
                  <a:pt x="6616381" y="1106850"/>
                  <a:pt x="6622181" y="895149"/>
                </a:cubicBezTo>
                <a:cubicBezTo>
                  <a:pt x="6622802" y="872471"/>
                  <a:pt x="6627357" y="850018"/>
                  <a:pt x="6631806" y="827772"/>
                </a:cubicBezTo>
                <a:cubicBezTo>
                  <a:pt x="6638497" y="794315"/>
                  <a:pt x="6657250" y="764616"/>
                  <a:pt x="6689557" y="750770"/>
                </a:cubicBezTo>
                <a:cubicBezTo>
                  <a:pt x="6701716" y="745559"/>
                  <a:pt x="6715225" y="744353"/>
                  <a:pt x="6728059" y="741145"/>
                </a:cubicBezTo>
                <a:cubicBezTo>
                  <a:pt x="6798644" y="744353"/>
                  <a:pt x="6869381" y="745136"/>
                  <a:pt x="6939814" y="750770"/>
                </a:cubicBezTo>
                <a:cubicBezTo>
                  <a:pt x="6984454" y="754341"/>
                  <a:pt x="6957691" y="767118"/>
                  <a:pt x="6997566" y="789271"/>
                </a:cubicBezTo>
                <a:cubicBezTo>
                  <a:pt x="7015304" y="799126"/>
                  <a:pt x="7038433" y="797266"/>
                  <a:pt x="7055317" y="808522"/>
                </a:cubicBezTo>
                <a:cubicBezTo>
                  <a:pt x="7101287" y="839168"/>
                  <a:pt x="7075160" y="820546"/>
                  <a:pt x="7132320" y="866273"/>
                </a:cubicBezTo>
                <a:cubicBezTo>
                  <a:pt x="7141945" y="882315"/>
                  <a:pt x="7150467" y="899074"/>
                  <a:pt x="7161195" y="914400"/>
                </a:cubicBezTo>
                <a:cubicBezTo>
                  <a:pt x="7172976" y="931230"/>
                  <a:pt x="7187370" y="946091"/>
                  <a:pt x="7199696" y="962526"/>
                </a:cubicBezTo>
                <a:cubicBezTo>
                  <a:pt x="7206637" y="971781"/>
                  <a:pt x="7212530" y="981777"/>
                  <a:pt x="7218947" y="991402"/>
                </a:cubicBezTo>
                <a:cubicBezTo>
                  <a:pt x="7222155" y="1001027"/>
                  <a:pt x="7224575" y="1010952"/>
                  <a:pt x="7228572" y="1020278"/>
                </a:cubicBezTo>
                <a:cubicBezTo>
                  <a:pt x="7250855" y="1072272"/>
                  <a:pt x="7251831" y="1051751"/>
                  <a:pt x="7267073" y="1116530"/>
                </a:cubicBezTo>
                <a:cubicBezTo>
                  <a:pt x="7298084" y="1248326"/>
                  <a:pt x="7263302" y="1187873"/>
                  <a:pt x="7305574" y="1251284"/>
                </a:cubicBezTo>
                <a:cubicBezTo>
                  <a:pt x="7301180" y="1277650"/>
                  <a:pt x="7297452" y="1369846"/>
                  <a:pt x="7267073" y="1405288"/>
                </a:cubicBezTo>
                <a:cubicBezTo>
                  <a:pt x="7256633" y="1417468"/>
                  <a:pt x="7241920" y="1425265"/>
                  <a:pt x="7228572" y="1434164"/>
                </a:cubicBezTo>
                <a:cubicBezTo>
                  <a:pt x="7213006" y="1444541"/>
                  <a:pt x="7196229" y="1452996"/>
                  <a:pt x="7180446" y="1463040"/>
                </a:cubicBezTo>
                <a:cubicBezTo>
                  <a:pt x="7089645" y="1520822"/>
                  <a:pt x="7157742" y="1489101"/>
                  <a:pt x="7084193" y="1511166"/>
                </a:cubicBezTo>
                <a:cubicBezTo>
                  <a:pt x="7064757" y="1516997"/>
                  <a:pt x="7026442" y="1530417"/>
                  <a:pt x="7026442" y="1530417"/>
                </a:cubicBezTo>
                <a:cubicBezTo>
                  <a:pt x="6991149" y="1527208"/>
                  <a:pt x="6954835" y="1529810"/>
                  <a:pt x="6920564" y="1520791"/>
                </a:cubicBezTo>
                <a:cubicBezTo>
                  <a:pt x="6892812" y="1513488"/>
                  <a:pt x="6871702" y="1487918"/>
                  <a:pt x="6843562" y="1482290"/>
                </a:cubicBezTo>
                <a:lnTo>
                  <a:pt x="6795435" y="1472665"/>
                </a:lnTo>
                <a:cubicBezTo>
                  <a:pt x="6778088" y="1455317"/>
                  <a:pt x="6761138" y="1434591"/>
                  <a:pt x="6737684" y="1424539"/>
                </a:cubicBezTo>
                <a:cubicBezTo>
                  <a:pt x="6725525" y="1419328"/>
                  <a:pt x="6712017" y="1418122"/>
                  <a:pt x="6699183" y="1414913"/>
                </a:cubicBezTo>
                <a:cubicBezTo>
                  <a:pt x="6690468" y="1408377"/>
                  <a:pt x="6645876" y="1373822"/>
                  <a:pt x="6631806" y="1366787"/>
                </a:cubicBezTo>
                <a:cubicBezTo>
                  <a:pt x="6617999" y="1359883"/>
                  <a:pt x="6576763" y="1350620"/>
                  <a:pt x="6564429" y="1347537"/>
                </a:cubicBezTo>
                <a:cubicBezTo>
                  <a:pt x="6535991" y="1333318"/>
                  <a:pt x="6508524" y="1318252"/>
                  <a:pt x="6477802" y="1309035"/>
                </a:cubicBezTo>
                <a:cubicBezTo>
                  <a:pt x="6462132" y="1304334"/>
                  <a:pt x="6445717" y="1302618"/>
                  <a:pt x="6429675" y="1299410"/>
                </a:cubicBezTo>
                <a:cubicBezTo>
                  <a:pt x="6416841" y="1292993"/>
                  <a:pt x="6402850" y="1288500"/>
                  <a:pt x="6391174" y="1280160"/>
                </a:cubicBezTo>
                <a:cubicBezTo>
                  <a:pt x="6329893" y="1236388"/>
                  <a:pt x="6398011" y="1263638"/>
                  <a:pt x="6323797" y="1222408"/>
                </a:cubicBezTo>
                <a:cubicBezTo>
                  <a:pt x="6308694" y="1214017"/>
                  <a:pt x="6291713" y="1209575"/>
                  <a:pt x="6275671" y="1203158"/>
                </a:cubicBezTo>
                <a:cubicBezTo>
                  <a:pt x="6266046" y="1193533"/>
                  <a:pt x="6257130" y="1183141"/>
                  <a:pt x="6246795" y="1174282"/>
                </a:cubicBezTo>
                <a:cubicBezTo>
                  <a:pt x="6234615" y="1163842"/>
                  <a:pt x="6219085" y="1157276"/>
                  <a:pt x="6208294" y="1145406"/>
                </a:cubicBezTo>
                <a:cubicBezTo>
                  <a:pt x="6186712" y="1121666"/>
                  <a:pt x="6150543" y="1068404"/>
                  <a:pt x="6150543" y="1068404"/>
                </a:cubicBezTo>
                <a:cubicBezTo>
                  <a:pt x="6127634" y="999678"/>
                  <a:pt x="6142548" y="1027536"/>
                  <a:pt x="6112042" y="981777"/>
                </a:cubicBezTo>
                <a:cubicBezTo>
                  <a:pt x="6115250" y="927234"/>
                  <a:pt x="6114600" y="872326"/>
                  <a:pt x="6121667" y="818147"/>
                </a:cubicBezTo>
                <a:cubicBezTo>
                  <a:pt x="6124291" y="798026"/>
                  <a:pt x="6134500" y="779646"/>
                  <a:pt x="6140917" y="760395"/>
                </a:cubicBezTo>
                <a:cubicBezTo>
                  <a:pt x="6144125" y="750770"/>
                  <a:pt x="6143369" y="738694"/>
                  <a:pt x="6150543" y="731520"/>
                </a:cubicBezTo>
                <a:cubicBezTo>
                  <a:pt x="6169793" y="712269"/>
                  <a:pt x="6185642" y="688869"/>
                  <a:pt x="6208294" y="673768"/>
                </a:cubicBezTo>
                <a:cubicBezTo>
                  <a:pt x="6237291" y="654437"/>
                  <a:pt x="6241481" y="649920"/>
                  <a:pt x="6275671" y="635267"/>
                </a:cubicBezTo>
                <a:cubicBezTo>
                  <a:pt x="6284997" y="631270"/>
                  <a:pt x="6295472" y="630179"/>
                  <a:pt x="6304547" y="625642"/>
                </a:cubicBezTo>
                <a:cubicBezTo>
                  <a:pt x="6321280" y="617275"/>
                  <a:pt x="6336631" y="606391"/>
                  <a:pt x="6352673" y="596766"/>
                </a:cubicBezTo>
                <a:cubicBezTo>
                  <a:pt x="6365940" y="556967"/>
                  <a:pt x="6363025" y="551363"/>
                  <a:pt x="6410425" y="519764"/>
                </a:cubicBezTo>
                <a:cubicBezTo>
                  <a:pt x="6421432" y="512426"/>
                  <a:pt x="6435991" y="512911"/>
                  <a:pt x="6448926" y="510139"/>
                </a:cubicBezTo>
                <a:cubicBezTo>
                  <a:pt x="6493110" y="500671"/>
                  <a:pt x="6539732" y="493819"/>
                  <a:pt x="6583680" y="481263"/>
                </a:cubicBezTo>
                <a:cubicBezTo>
                  <a:pt x="6593435" y="478476"/>
                  <a:pt x="6602451" y="472557"/>
                  <a:pt x="6612555" y="471638"/>
                </a:cubicBezTo>
                <a:cubicBezTo>
                  <a:pt x="6673349" y="466111"/>
                  <a:pt x="6734509" y="465820"/>
                  <a:pt x="6795435" y="462012"/>
                </a:cubicBezTo>
                <a:cubicBezTo>
                  <a:pt x="6837186" y="459402"/>
                  <a:pt x="6878854" y="455595"/>
                  <a:pt x="6920564" y="452387"/>
                </a:cubicBezTo>
                <a:cubicBezTo>
                  <a:pt x="6939814" y="458804"/>
                  <a:pt x="6958764" y="466207"/>
                  <a:pt x="6978315" y="471638"/>
                </a:cubicBezTo>
                <a:cubicBezTo>
                  <a:pt x="7016553" y="482260"/>
                  <a:pt x="7093819" y="500513"/>
                  <a:pt x="7093819" y="500513"/>
                </a:cubicBezTo>
                <a:cubicBezTo>
                  <a:pt x="7106653" y="506930"/>
                  <a:pt x="7118885" y="514726"/>
                  <a:pt x="7132320" y="519764"/>
                </a:cubicBezTo>
                <a:cubicBezTo>
                  <a:pt x="7212124" y="549691"/>
                  <a:pt x="7125113" y="501613"/>
                  <a:pt x="7228572" y="548640"/>
                </a:cubicBezTo>
                <a:cubicBezTo>
                  <a:pt x="7318106" y="589337"/>
                  <a:pt x="7237645" y="565743"/>
                  <a:pt x="7315200" y="596766"/>
                </a:cubicBezTo>
                <a:cubicBezTo>
                  <a:pt x="7334040" y="604302"/>
                  <a:pt x="7354408" y="607776"/>
                  <a:pt x="7372951" y="616017"/>
                </a:cubicBezTo>
                <a:cubicBezTo>
                  <a:pt x="7383522" y="620715"/>
                  <a:pt x="7391086" y="630971"/>
                  <a:pt x="7401827" y="635267"/>
                </a:cubicBezTo>
                <a:cubicBezTo>
                  <a:pt x="7423514" y="643942"/>
                  <a:pt x="7446831" y="647806"/>
                  <a:pt x="7469204" y="654518"/>
                </a:cubicBezTo>
                <a:cubicBezTo>
                  <a:pt x="7478922" y="657433"/>
                  <a:pt x="7488455" y="660935"/>
                  <a:pt x="7498080" y="664143"/>
                </a:cubicBezTo>
                <a:cubicBezTo>
                  <a:pt x="7510914" y="673768"/>
                  <a:pt x="7522653" y="685060"/>
                  <a:pt x="7536581" y="693019"/>
                </a:cubicBezTo>
                <a:cubicBezTo>
                  <a:pt x="7545390" y="698053"/>
                  <a:pt x="7558282" y="695470"/>
                  <a:pt x="7565456" y="702644"/>
                </a:cubicBezTo>
                <a:cubicBezTo>
                  <a:pt x="7581816" y="719004"/>
                  <a:pt x="7591123" y="741145"/>
                  <a:pt x="7603957" y="760395"/>
                </a:cubicBezTo>
                <a:lnTo>
                  <a:pt x="7623208" y="789271"/>
                </a:lnTo>
                <a:cubicBezTo>
                  <a:pt x="7626416" y="798896"/>
                  <a:pt x="7630046" y="808391"/>
                  <a:pt x="7632833" y="818147"/>
                </a:cubicBezTo>
                <a:cubicBezTo>
                  <a:pt x="7636467" y="830867"/>
                  <a:pt x="7637248" y="844489"/>
                  <a:pt x="7642459" y="856648"/>
                </a:cubicBezTo>
                <a:cubicBezTo>
                  <a:pt x="7647016" y="867281"/>
                  <a:pt x="7656536" y="875177"/>
                  <a:pt x="7661709" y="885524"/>
                </a:cubicBezTo>
                <a:cubicBezTo>
                  <a:pt x="7666246" y="894599"/>
                  <a:pt x="7666797" y="905325"/>
                  <a:pt x="7671334" y="914400"/>
                </a:cubicBezTo>
                <a:cubicBezTo>
                  <a:pt x="7681509" y="934750"/>
                  <a:pt x="7708572" y="964354"/>
                  <a:pt x="7719461" y="981777"/>
                </a:cubicBezTo>
                <a:cubicBezTo>
                  <a:pt x="7750760" y="1031857"/>
                  <a:pt x="7719787" y="1013970"/>
                  <a:pt x="7767587" y="1029903"/>
                </a:cubicBezTo>
                <a:cubicBezTo>
                  <a:pt x="7834964" y="1007444"/>
                  <a:pt x="7806089" y="1004234"/>
                  <a:pt x="7854214" y="1020278"/>
                </a:cubicBezTo>
                <a:lnTo>
                  <a:pt x="7873465" y="1078029"/>
                </a:lnTo>
                <a:cubicBezTo>
                  <a:pt x="7876673" y="1087654"/>
                  <a:pt x="7877462" y="1098463"/>
                  <a:pt x="7883090" y="1106905"/>
                </a:cubicBezTo>
                <a:cubicBezTo>
                  <a:pt x="7895924" y="1126156"/>
                  <a:pt x="7914274" y="1142708"/>
                  <a:pt x="7921591" y="1164657"/>
                </a:cubicBezTo>
                <a:lnTo>
                  <a:pt x="7940842" y="1222408"/>
                </a:lnTo>
                <a:cubicBezTo>
                  <a:pt x="7873736" y="1289514"/>
                  <a:pt x="7909502" y="1273557"/>
                  <a:pt x="7844589" y="1289785"/>
                </a:cubicBezTo>
                <a:cubicBezTo>
                  <a:pt x="7834964" y="1296202"/>
                  <a:pt x="7825757" y="1303296"/>
                  <a:pt x="7815713" y="1309035"/>
                </a:cubicBezTo>
                <a:cubicBezTo>
                  <a:pt x="7803255" y="1316154"/>
                  <a:pt x="7788888" y="1319946"/>
                  <a:pt x="7777212" y="1328286"/>
                </a:cubicBezTo>
                <a:cubicBezTo>
                  <a:pt x="7766135" y="1336198"/>
                  <a:pt x="7758793" y="1348448"/>
                  <a:pt x="7748336" y="1357162"/>
                </a:cubicBezTo>
                <a:cubicBezTo>
                  <a:pt x="7723459" y="1377893"/>
                  <a:pt x="7719524" y="1376391"/>
                  <a:pt x="7690585" y="1386038"/>
                </a:cubicBezTo>
                <a:cubicBezTo>
                  <a:pt x="7669299" y="1407323"/>
                  <a:pt x="7659632" y="1420764"/>
                  <a:pt x="7632833" y="1434164"/>
                </a:cubicBezTo>
                <a:cubicBezTo>
                  <a:pt x="7623758" y="1438701"/>
                  <a:pt x="7613582" y="1440581"/>
                  <a:pt x="7603957" y="1443789"/>
                </a:cubicBezTo>
                <a:cubicBezTo>
                  <a:pt x="7594332" y="1450206"/>
                  <a:pt x="7585429" y="1457867"/>
                  <a:pt x="7575082" y="1463040"/>
                </a:cubicBezTo>
                <a:cubicBezTo>
                  <a:pt x="7566007" y="1467577"/>
                  <a:pt x="7553380" y="1465491"/>
                  <a:pt x="7546206" y="1472665"/>
                </a:cubicBezTo>
                <a:cubicBezTo>
                  <a:pt x="7539032" y="1479839"/>
                  <a:pt x="7539789" y="1491916"/>
                  <a:pt x="7536581" y="1501541"/>
                </a:cubicBezTo>
                <a:cubicBezTo>
                  <a:pt x="7560772" y="1574116"/>
                  <a:pt x="7528142" y="1484665"/>
                  <a:pt x="7565456" y="1559292"/>
                </a:cubicBezTo>
                <a:cubicBezTo>
                  <a:pt x="7573151" y="1574682"/>
                  <a:pt x="7580593" y="1612271"/>
                  <a:pt x="7584707" y="1626669"/>
                </a:cubicBezTo>
                <a:cubicBezTo>
                  <a:pt x="7587494" y="1636425"/>
                  <a:pt x="7589795" y="1646470"/>
                  <a:pt x="7594332" y="1655545"/>
                </a:cubicBezTo>
                <a:cubicBezTo>
                  <a:pt x="7599505" y="1665892"/>
                  <a:pt x="7607166" y="1674796"/>
                  <a:pt x="7613583" y="1684421"/>
                </a:cubicBezTo>
                <a:cubicBezTo>
                  <a:pt x="7621412" y="1707908"/>
                  <a:pt x="7623798" y="1723512"/>
                  <a:pt x="7642459" y="1742172"/>
                </a:cubicBezTo>
                <a:cubicBezTo>
                  <a:pt x="7653803" y="1753515"/>
                  <a:pt x="7668126" y="1761423"/>
                  <a:pt x="7680960" y="1771048"/>
                </a:cubicBezTo>
                <a:cubicBezTo>
                  <a:pt x="7749736" y="1874215"/>
                  <a:pt x="7642638" y="1717653"/>
                  <a:pt x="7729086" y="1828800"/>
                </a:cubicBezTo>
                <a:cubicBezTo>
                  <a:pt x="7743290" y="1847062"/>
                  <a:pt x="7751227" y="1870191"/>
                  <a:pt x="7767587" y="1886551"/>
                </a:cubicBezTo>
                <a:cubicBezTo>
                  <a:pt x="7833519" y="1952483"/>
                  <a:pt x="7802687" y="1929202"/>
                  <a:pt x="7854214" y="1963553"/>
                </a:cubicBezTo>
                <a:cubicBezTo>
                  <a:pt x="7870256" y="1960345"/>
                  <a:pt x="7886557" y="1958232"/>
                  <a:pt x="7902341" y="1953928"/>
                </a:cubicBezTo>
                <a:cubicBezTo>
                  <a:pt x="7921918" y="1948589"/>
                  <a:pt x="7940842" y="1941095"/>
                  <a:pt x="7960092" y="1934678"/>
                </a:cubicBezTo>
                <a:cubicBezTo>
                  <a:pt x="7969717" y="1931469"/>
                  <a:pt x="7979125" y="1927513"/>
                  <a:pt x="7988968" y="1925052"/>
                </a:cubicBezTo>
                <a:cubicBezTo>
                  <a:pt x="8001802" y="1921844"/>
                  <a:pt x="8015083" y="1920072"/>
                  <a:pt x="8027469" y="1915427"/>
                </a:cubicBezTo>
                <a:cubicBezTo>
                  <a:pt x="8040904" y="1910389"/>
                  <a:pt x="8052782" y="1901829"/>
                  <a:pt x="8065970" y="1896177"/>
                </a:cubicBezTo>
                <a:cubicBezTo>
                  <a:pt x="8075296" y="1892180"/>
                  <a:pt x="8085520" y="1890548"/>
                  <a:pt x="8094846" y="1886551"/>
                </a:cubicBezTo>
                <a:cubicBezTo>
                  <a:pt x="8212987" y="1835919"/>
                  <a:pt x="8065541" y="1896391"/>
                  <a:pt x="8162223" y="1848050"/>
                </a:cubicBezTo>
                <a:cubicBezTo>
                  <a:pt x="8171298" y="1843513"/>
                  <a:pt x="8181474" y="1841633"/>
                  <a:pt x="8191099" y="1838425"/>
                </a:cubicBezTo>
                <a:lnTo>
                  <a:pt x="8277726" y="1780673"/>
                </a:lnTo>
                <a:cubicBezTo>
                  <a:pt x="8287351" y="1774256"/>
                  <a:pt x="8295628" y="1765081"/>
                  <a:pt x="8306602" y="1761423"/>
                </a:cubicBezTo>
                <a:lnTo>
                  <a:pt x="8335477" y="1751798"/>
                </a:lnTo>
                <a:cubicBezTo>
                  <a:pt x="8345102" y="1745381"/>
                  <a:pt x="8354006" y="1737720"/>
                  <a:pt x="8364353" y="1732547"/>
                </a:cubicBezTo>
                <a:cubicBezTo>
                  <a:pt x="8373428" y="1728010"/>
                  <a:pt x="8400403" y="1730096"/>
                  <a:pt x="8393229" y="1722922"/>
                </a:cubicBezTo>
                <a:cubicBezTo>
                  <a:pt x="8378880" y="1708573"/>
                  <a:pt x="8354728" y="1710088"/>
                  <a:pt x="8335477" y="1703671"/>
                </a:cubicBezTo>
                <a:lnTo>
                  <a:pt x="8306602" y="1694046"/>
                </a:lnTo>
                <a:cubicBezTo>
                  <a:pt x="8296977" y="1687629"/>
                  <a:pt x="8288073" y="1679968"/>
                  <a:pt x="8277726" y="1674795"/>
                </a:cubicBezTo>
                <a:cubicBezTo>
                  <a:pt x="8262342" y="1667103"/>
                  <a:pt x="8224739" y="1659656"/>
                  <a:pt x="8210349" y="1655545"/>
                </a:cubicBezTo>
                <a:cubicBezTo>
                  <a:pt x="8113649" y="1627917"/>
                  <a:pt x="8263385" y="1666400"/>
                  <a:pt x="8142972" y="1636294"/>
                </a:cubicBezTo>
                <a:cubicBezTo>
                  <a:pt x="8130138" y="1626669"/>
                  <a:pt x="8119896" y="1611826"/>
                  <a:pt x="8104471" y="1607419"/>
                </a:cubicBezTo>
                <a:cubicBezTo>
                  <a:pt x="8073468" y="1598561"/>
                  <a:pt x="8040266" y="1601354"/>
                  <a:pt x="8008219" y="1597793"/>
                </a:cubicBezTo>
                <a:cubicBezTo>
                  <a:pt x="7982510" y="1594936"/>
                  <a:pt x="7956884" y="1591376"/>
                  <a:pt x="7931216" y="1588168"/>
                </a:cubicBezTo>
                <a:cubicBezTo>
                  <a:pt x="7998416" y="1520968"/>
                  <a:pt x="7923961" y="1586814"/>
                  <a:pt x="7988968" y="1549667"/>
                </a:cubicBezTo>
                <a:cubicBezTo>
                  <a:pt x="8002896" y="1541708"/>
                  <a:pt x="8013612" y="1528874"/>
                  <a:pt x="8027469" y="1520791"/>
                </a:cubicBezTo>
                <a:cubicBezTo>
                  <a:pt x="8084854" y="1487316"/>
                  <a:pt x="8087391" y="1487983"/>
                  <a:pt x="8133347" y="1472665"/>
                </a:cubicBezTo>
                <a:cubicBezTo>
                  <a:pt x="8203699" y="1425763"/>
                  <a:pt x="8115240" y="1483012"/>
                  <a:pt x="8200724" y="1434164"/>
                </a:cubicBezTo>
                <a:cubicBezTo>
                  <a:pt x="8252971" y="1404309"/>
                  <a:pt x="8205532" y="1422936"/>
                  <a:pt x="8258475" y="1405288"/>
                </a:cubicBezTo>
                <a:cubicBezTo>
                  <a:pt x="8307891" y="1306459"/>
                  <a:pt x="8286596" y="1365936"/>
                  <a:pt x="8258475" y="1155031"/>
                </a:cubicBezTo>
                <a:cubicBezTo>
                  <a:pt x="8249285" y="1086104"/>
                  <a:pt x="8248276" y="1091605"/>
                  <a:pt x="8219974" y="1049153"/>
                </a:cubicBezTo>
                <a:cubicBezTo>
                  <a:pt x="8216766" y="1039528"/>
                  <a:pt x="8213136" y="1030033"/>
                  <a:pt x="8210349" y="1020278"/>
                </a:cubicBezTo>
                <a:cubicBezTo>
                  <a:pt x="8206715" y="1007558"/>
                  <a:pt x="8205369" y="994163"/>
                  <a:pt x="8200724" y="981777"/>
                </a:cubicBezTo>
                <a:cubicBezTo>
                  <a:pt x="8175413" y="914281"/>
                  <a:pt x="8190147" y="970247"/>
                  <a:pt x="8162223" y="914400"/>
                </a:cubicBezTo>
                <a:cubicBezTo>
                  <a:pt x="8122370" y="834695"/>
                  <a:pt x="8188517" y="939406"/>
                  <a:pt x="8133347" y="856648"/>
                </a:cubicBezTo>
                <a:cubicBezTo>
                  <a:pt x="8108426" y="732042"/>
                  <a:pt x="8143111" y="915505"/>
                  <a:pt x="8114096" y="683393"/>
                </a:cubicBezTo>
                <a:cubicBezTo>
                  <a:pt x="8110732" y="656482"/>
                  <a:pt x="8093737" y="641564"/>
                  <a:pt x="8085221" y="616017"/>
                </a:cubicBezTo>
                <a:cubicBezTo>
                  <a:pt x="8076854" y="590917"/>
                  <a:pt x="8074337" y="564114"/>
                  <a:pt x="8065970" y="539014"/>
                </a:cubicBezTo>
                <a:lnTo>
                  <a:pt x="8056345" y="510139"/>
                </a:lnTo>
                <a:cubicBezTo>
                  <a:pt x="8059553" y="494097"/>
                  <a:pt x="8057853" y="476216"/>
                  <a:pt x="8065970" y="462012"/>
                </a:cubicBezTo>
                <a:cubicBezTo>
                  <a:pt x="8071709" y="451968"/>
                  <a:pt x="8086666" y="450942"/>
                  <a:pt x="8094846" y="442762"/>
                </a:cubicBezTo>
                <a:cubicBezTo>
                  <a:pt x="8103026" y="434582"/>
                  <a:pt x="8105916" y="422066"/>
                  <a:pt x="8114096" y="413886"/>
                </a:cubicBezTo>
                <a:cubicBezTo>
                  <a:pt x="8130970" y="397011"/>
                  <a:pt x="8149927" y="391273"/>
                  <a:pt x="8171848" y="385010"/>
                </a:cubicBezTo>
                <a:cubicBezTo>
                  <a:pt x="8184568" y="381376"/>
                  <a:pt x="8197515" y="378593"/>
                  <a:pt x="8210349" y="375385"/>
                </a:cubicBezTo>
                <a:cubicBezTo>
                  <a:pt x="8219974" y="368968"/>
                  <a:pt x="8228654" y="360832"/>
                  <a:pt x="8239225" y="356134"/>
                </a:cubicBezTo>
                <a:cubicBezTo>
                  <a:pt x="8257768" y="347893"/>
                  <a:pt x="8296976" y="336884"/>
                  <a:pt x="8296976" y="336884"/>
                </a:cubicBezTo>
                <a:cubicBezTo>
                  <a:pt x="8300185" y="327259"/>
                  <a:pt x="8298346" y="313905"/>
                  <a:pt x="8306602" y="308008"/>
                </a:cubicBezTo>
                <a:cubicBezTo>
                  <a:pt x="8323114" y="296214"/>
                  <a:pt x="8364353" y="288758"/>
                  <a:pt x="8364353" y="288758"/>
                </a:cubicBezTo>
                <a:cubicBezTo>
                  <a:pt x="8373978" y="282341"/>
                  <a:pt x="8381818" y="271409"/>
                  <a:pt x="8393229" y="269507"/>
                </a:cubicBezTo>
                <a:cubicBezTo>
                  <a:pt x="8409170" y="266850"/>
                  <a:pt x="8440925" y="291679"/>
                  <a:pt x="8450981" y="298383"/>
                </a:cubicBezTo>
                <a:cubicBezTo>
                  <a:pt x="8454189" y="308008"/>
                  <a:pt x="8455679" y="318390"/>
                  <a:pt x="8460606" y="327259"/>
                </a:cubicBezTo>
                <a:cubicBezTo>
                  <a:pt x="8471842" y="347484"/>
                  <a:pt x="8486273" y="365760"/>
                  <a:pt x="8499107" y="385010"/>
                </a:cubicBezTo>
                <a:cubicBezTo>
                  <a:pt x="8505524" y="394635"/>
                  <a:pt x="8513183" y="403539"/>
                  <a:pt x="8518357" y="413886"/>
                </a:cubicBezTo>
                <a:cubicBezTo>
                  <a:pt x="8524774" y="426720"/>
                  <a:pt x="8530226" y="440083"/>
                  <a:pt x="8537608" y="452387"/>
                </a:cubicBezTo>
                <a:cubicBezTo>
                  <a:pt x="8549512" y="472226"/>
                  <a:pt x="8568793" y="488190"/>
                  <a:pt x="8576109" y="510139"/>
                </a:cubicBezTo>
                <a:cubicBezTo>
                  <a:pt x="8579317" y="519764"/>
                  <a:pt x="8579396" y="531092"/>
                  <a:pt x="8585734" y="539014"/>
                </a:cubicBezTo>
                <a:cubicBezTo>
                  <a:pt x="8599305" y="555978"/>
                  <a:pt x="8624463" y="561549"/>
                  <a:pt x="8643486" y="567890"/>
                </a:cubicBezTo>
                <a:cubicBezTo>
                  <a:pt x="8653111" y="561473"/>
                  <a:pt x="8661729" y="553197"/>
                  <a:pt x="8672362" y="548640"/>
                </a:cubicBezTo>
                <a:cubicBezTo>
                  <a:pt x="8684521" y="543429"/>
                  <a:pt x="8698192" y="542815"/>
                  <a:pt x="8710863" y="539014"/>
                </a:cubicBezTo>
                <a:cubicBezTo>
                  <a:pt x="8730299" y="533183"/>
                  <a:pt x="8749364" y="526181"/>
                  <a:pt x="8768614" y="519764"/>
                </a:cubicBezTo>
                <a:lnTo>
                  <a:pt x="8884117" y="481263"/>
                </a:lnTo>
                <a:lnTo>
                  <a:pt x="8912993" y="471638"/>
                </a:lnTo>
                <a:cubicBezTo>
                  <a:pt x="8922618" y="468429"/>
                  <a:pt x="8931861" y="463680"/>
                  <a:pt x="8941869" y="462012"/>
                </a:cubicBezTo>
                <a:lnTo>
                  <a:pt x="8999621" y="452387"/>
                </a:lnTo>
                <a:cubicBezTo>
                  <a:pt x="9009246" y="449179"/>
                  <a:pt x="9019421" y="447299"/>
                  <a:pt x="9028496" y="442762"/>
                </a:cubicBezTo>
                <a:cubicBezTo>
                  <a:pt x="9038843" y="437588"/>
                  <a:pt x="9046540" y="427573"/>
                  <a:pt x="9057372" y="423511"/>
                </a:cubicBezTo>
                <a:cubicBezTo>
                  <a:pt x="9072690" y="417767"/>
                  <a:pt x="9089529" y="417435"/>
                  <a:pt x="9105499" y="413886"/>
                </a:cubicBezTo>
                <a:cubicBezTo>
                  <a:pt x="9118413" y="411016"/>
                  <a:pt x="9131086" y="407131"/>
                  <a:pt x="9144000" y="404261"/>
                </a:cubicBezTo>
                <a:cubicBezTo>
                  <a:pt x="9159970" y="400712"/>
                  <a:pt x="9176343" y="398940"/>
                  <a:pt x="9192126" y="394635"/>
                </a:cubicBezTo>
                <a:cubicBezTo>
                  <a:pt x="9211703" y="389296"/>
                  <a:pt x="9230191" y="380306"/>
                  <a:pt x="9249877" y="375385"/>
                </a:cubicBezTo>
                <a:lnTo>
                  <a:pt x="9326880" y="356134"/>
                </a:lnTo>
                <a:cubicBezTo>
                  <a:pt x="9336505" y="349717"/>
                  <a:pt x="9345122" y="341441"/>
                  <a:pt x="9355755" y="336884"/>
                </a:cubicBezTo>
                <a:cubicBezTo>
                  <a:pt x="9367645" y="331788"/>
                  <a:pt x="9433823" y="319345"/>
                  <a:pt x="9442383" y="317633"/>
                </a:cubicBezTo>
                <a:cubicBezTo>
                  <a:pt x="9455217" y="311216"/>
                  <a:pt x="9467449" y="303421"/>
                  <a:pt x="9480884" y="298383"/>
                </a:cubicBezTo>
                <a:cubicBezTo>
                  <a:pt x="9493270" y="293738"/>
                  <a:pt x="9506714" y="292559"/>
                  <a:pt x="9519385" y="288758"/>
                </a:cubicBezTo>
                <a:cubicBezTo>
                  <a:pt x="9538821" y="282927"/>
                  <a:pt x="9557886" y="275924"/>
                  <a:pt x="9577136" y="269507"/>
                </a:cubicBezTo>
                <a:lnTo>
                  <a:pt x="9606012" y="259882"/>
                </a:lnTo>
                <a:lnTo>
                  <a:pt x="9663764" y="240631"/>
                </a:lnTo>
                <a:lnTo>
                  <a:pt x="9692640" y="231006"/>
                </a:lnTo>
                <a:cubicBezTo>
                  <a:pt x="9702265" y="224589"/>
                  <a:pt x="9710684" y="215817"/>
                  <a:pt x="9721515" y="211755"/>
                </a:cubicBezTo>
                <a:cubicBezTo>
                  <a:pt x="9736833" y="206011"/>
                  <a:pt x="9753672" y="205679"/>
                  <a:pt x="9769642" y="202130"/>
                </a:cubicBezTo>
                <a:cubicBezTo>
                  <a:pt x="9782556" y="199260"/>
                  <a:pt x="9795309" y="195713"/>
                  <a:pt x="9808143" y="192505"/>
                </a:cubicBezTo>
                <a:cubicBezTo>
                  <a:pt x="9894968" y="149091"/>
                  <a:pt x="9787253" y="199470"/>
                  <a:pt x="9923646" y="154004"/>
                </a:cubicBezTo>
                <a:cubicBezTo>
                  <a:pt x="9942896" y="147587"/>
                  <a:pt x="9961711" y="139674"/>
                  <a:pt x="9981397" y="134753"/>
                </a:cubicBezTo>
                <a:cubicBezTo>
                  <a:pt x="10075304" y="111277"/>
                  <a:pt x="9958037" y="139944"/>
                  <a:pt x="10068025" y="115503"/>
                </a:cubicBezTo>
                <a:cubicBezTo>
                  <a:pt x="10190426" y="88303"/>
                  <a:pt x="10009424" y="125300"/>
                  <a:pt x="10154652" y="96252"/>
                </a:cubicBezTo>
                <a:cubicBezTo>
                  <a:pt x="10167486" y="89835"/>
                  <a:pt x="10179718" y="82040"/>
                  <a:pt x="10193153" y="77002"/>
                </a:cubicBezTo>
                <a:cubicBezTo>
                  <a:pt x="10205539" y="72357"/>
                  <a:pt x="10218983" y="71178"/>
                  <a:pt x="10231654" y="67377"/>
                </a:cubicBezTo>
                <a:cubicBezTo>
                  <a:pt x="10251090" y="61546"/>
                  <a:pt x="10270155" y="54543"/>
                  <a:pt x="10289406" y="48126"/>
                </a:cubicBezTo>
                <a:lnTo>
                  <a:pt x="10318282" y="38501"/>
                </a:lnTo>
                <a:cubicBezTo>
                  <a:pt x="10390860" y="14308"/>
                  <a:pt x="10301398" y="46941"/>
                  <a:pt x="10376033" y="9625"/>
                </a:cubicBezTo>
                <a:cubicBezTo>
                  <a:pt x="10385108" y="5088"/>
                  <a:pt x="10404909" y="0"/>
                  <a:pt x="10404909" y="0"/>
                </a:cubicBezTo>
              </a:path>
            </a:pathLst>
          </a:custGeom>
          <a:noFill/>
          <a:ln w="38100">
            <a:solidFill>
              <a:srgbClr val="AA0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C41359-95B1-48EA-B795-89C3235ABEA7}"/>
              </a:ext>
            </a:extLst>
          </p:cNvPr>
          <p:cNvSpPr txBox="1"/>
          <p:nvPr/>
        </p:nvSpPr>
        <p:spPr>
          <a:xfrm>
            <a:off x="10032391" y="2902814"/>
            <a:ext cx="1835217" cy="923330"/>
          </a:xfrm>
          <a:prstGeom prst="rect">
            <a:avLst/>
          </a:prstGeom>
          <a:noFill/>
          <a:ln w="28575">
            <a:solidFill>
              <a:schemeClr val="tx1"/>
            </a:solidFill>
          </a:ln>
        </p:spPr>
        <p:txBody>
          <a:bodyPr wrap="square" rtlCol="0">
            <a:spAutoFit/>
          </a:bodyPr>
          <a:lstStyle/>
          <a:p>
            <a:pPr algn="ctr"/>
            <a:r>
              <a:rPr lang="en-US" dirty="0"/>
              <a:t>End:</a:t>
            </a:r>
          </a:p>
          <a:p>
            <a:pPr algn="ctr"/>
            <a:r>
              <a:rPr lang="en-US" dirty="0"/>
              <a:t>Patient Durably Suppressed</a:t>
            </a:r>
          </a:p>
        </p:txBody>
      </p:sp>
      <p:sp>
        <p:nvSpPr>
          <p:cNvPr id="11" name="TextBox 10">
            <a:extLst>
              <a:ext uri="{FF2B5EF4-FFF2-40B4-BE49-F238E27FC236}">
                <a16:creationId xmlns:a16="http://schemas.microsoft.com/office/drawing/2014/main" id="{8C6D0C67-5273-449C-BAC1-00CB9E97A828}"/>
              </a:ext>
            </a:extLst>
          </p:cNvPr>
          <p:cNvSpPr txBox="1"/>
          <p:nvPr/>
        </p:nvSpPr>
        <p:spPr>
          <a:xfrm>
            <a:off x="72724" y="3364479"/>
            <a:ext cx="1835217" cy="646331"/>
          </a:xfrm>
          <a:prstGeom prst="rect">
            <a:avLst/>
          </a:prstGeom>
          <a:noFill/>
          <a:ln w="28575">
            <a:solidFill>
              <a:schemeClr val="tx1"/>
            </a:solidFill>
          </a:ln>
        </p:spPr>
        <p:txBody>
          <a:bodyPr wrap="square" rtlCol="0">
            <a:spAutoFit/>
          </a:bodyPr>
          <a:lstStyle/>
          <a:p>
            <a:pPr algn="ctr"/>
            <a:r>
              <a:rPr lang="en-US" dirty="0"/>
              <a:t>Start: New dx referred to care </a:t>
            </a:r>
          </a:p>
        </p:txBody>
      </p:sp>
    </p:spTree>
    <p:extLst>
      <p:ext uri="{BB962C8B-B14F-4D97-AF65-F5344CB8AC3E}">
        <p14:creationId xmlns:p14="http://schemas.microsoft.com/office/powerpoint/2010/main" val="71918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C0A0-842A-4878-92F0-5777FD9FBCE7}"/>
              </a:ext>
            </a:extLst>
          </p:cNvPr>
          <p:cNvSpPr>
            <a:spLocks noGrp="1"/>
          </p:cNvSpPr>
          <p:nvPr>
            <p:ph type="title"/>
          </p:nvPr>
        </p:nvSpPr>
        <p:spPr/>
        <p:txBody>
          <a:bodyPr>
            <a:normAutofit/>
          </a:bodyPr>
          <a:lstStyle/>
          <a:p>
            <a:r>
              <a:rPr lang="en-US" sz="4000" dirty="0"/>
              <a:t>Quick Review of Value</a:t>
            </a:r>
          </a:p>
        </p:txBody>
      </p:sp>
      <p:sp>
        <p:nvSpPr>
          <p:cNvPr id="4" name="Slide Number Placeholder 3">
            <a:extLst>
              <a:ext uri="{FF2B5EF4-FFF2-40B4-BE49-F238E27FC236}">
                <a16:creationId xmlns:a16="http://schemas.microsoft.com/office/drawing/2014/main" id="{92C88B41-1F8D-4DE4-8856-A6D35EFB8E2C}"/>
              </a:ext>
            </a:extLst>
          </p:cNvPr>
          <p:cNvSpPr>
            <a:spLocks noGrp="1"/>
          </p:cNvSpPr>
          <p:nvPr>
            <p:ph type="sldNum" sz="quarter" idx="12"/>
          </p:nvPr>
        </p:nvSpPr>
        <p:spPr/>
        <p:txBody>
          <a:bodyPr/>
          <a:lstStyle/>
          <a:p>
            <a:fld id="{22371414-462E-46DB-984E-E1D1898C16DC}" type="slidenum">
              <a:rPr lang="en-US" smtClean="0"/>
              <a:t>24</a:t>
            </a:fld>
            <a:endParaRPr lang="en-US"/>
          </a:p>
        </p:txBody>
      </p:sp>
      <p:sp>
        <p:nvSpPr>
          <p:cNvPr id="5" name="Content Placeholder 2">
            <a:extLst>
              <a:ext uri="{FF2B5EF4-FFF2-40B4-BE49-F238E27FC236}">
                <a16:creationId xmlns:a16="http://schemas.microsoft.com/office/drawing/2014/main" id="{4B26AAC4-F6A7-4690-8E97-094CA5102B82}"/>
              </a:ext>
            </a:extLst>
          </p:cNvPr>
          <p:cNvSpPr>
            <a:spLocks noGrp="1"/>
          </p:cNvSpPr>
          <p:nvPr>
            <p:ph idx="1"/>
          </p:nvPr>
        </p:nvSpPr>
        <p:spPr>
          <a:xfrm>
            <a:off x="838200" y="1653871"/>
            <a:ext cx="10515600" cy="4523092"/>
          </a:xfrm>
        </p:spPr>
        <p:txBody>
          <a:bodyPr>
            <a:normAutofit/>
          </a:bodyPr>
          <a:lstStyle/>
          <a:p>
            <a:r>
              <a:rPr lang="en-US" b="1" dirty="0">
                <a:solidFill>
                  <a:srgbClr val="00823B"/>
                </a:solidFill>
                <a:effectLst>
                  <a:outerShdw blurRad="38100" dist="38100" dir="2700000" algn="tl">
                    <a:srgbClr val="000000">
                      <a:alpha val="43137"/>
                    </a:srgbClr>
                  </a:outerShdw>
                </a:effectLst>
              </a:rPr>
              <a:t>Value Added Step </a:t>
            </a:r>
            <a:r>
              <a:rPr lang="en-US" sz="2400" dirty="0"/>
              <a:t>- the customer wants it, it fundamentally changes the service experience, </a:t>
            </a:r>
            <a:r>
              <a:rPr lang="en-US" sz="2400" u="sng" dirty="0"/>
              <a:t>AND</a:t>
            </a:r>
            <a:r>
              <a:rPr lang="en-US" sz="2400" dirty="0"/>
              <a:t> it has to be done right the first time.  </a:t>
            </a:r>
            <a:r>
              <a:rPr lang="en-US" sz="2400" b="1" dirty="0"/>
              <a:t>All three elements must be present to be Value Added.</a:t>
            </a:r>
          </a:p>
          <a:p>
            <a:endParaRPr lang="en-US" sz="1600" dirty="0"/>
          </a:p>
          <a:p>
            <a:r>
              <a:rPr lang="en-US" sz="2800" b="1" dirty="0">
                <a:ln>
                  <a:solidFill>
                    <a:schemeClr val="tx1">
                      <a:alpha val="99000"/>
                    </a:schemeClr>
                  </a:solidFill>
                </a:ln>
                <a:solidFill>
                  <a:srgbClr val="FFFF00"/>
                </a:solidFill>
                <a:effectLst>
                  <a:outerShdw blurRad="38100" dist="38100" dir="2700000" algn="tl">
                    <a:srgbClr val="000000">
                      <a:alpha val="43137"/>
                    </a:srgbClr>
                  </a:outerShdw>
                </a:effectLst>
              </a:rPr>
              <a:t>Requirements</a:t>
            </a:r>
            <a:r>
              <a:rPr lang="en-US" sz="2400" dirty="0"/>
              <a:t> - required by the consumer, required by the organization, or required by law.  </a:t>
            </a:r>
            <a:r>
              <a:rPr lang="en-US" sz="2400" b="1" dirty="0"/>
              <a:t>Challenge requirements</a:t>
            </a:r>
            <a:r>
              <a:rPr lang="en-US" sz="2400" dirty="0"/>
              <a:t>--things like policies can be changed and aren't necessarily always requirements!</a:t>
            </a:r>
          </a:p>
          <a:p>
            <a:endParaRPr lang="en-US" sz="1600" dirty="0"/>
          </a:p>
          <a:p>
            <a:r>
              <a:rPr lang="en-US" sz="2800" b="1" dirty="0">
                <a:solidFill>
                  <a:srgbClr val="BC2024"/>
                </a:solidFill>
                <a:effectLst>
                  <a:outerShdw blurRad="38100" dist="38100" dir="2700000" algn="tl">
                    <a:srgbClr val="000000">
                      <a:alpha val="43137"/>
                    </a:srgbClr>
                  </a:outerShdw>
                </a:effectLst>
              </a:rPr>
              <a:t>Non-Value Added </a:t>
            </a:r>
            <a:r>
              <a:rPr lang="en-US" sz="2400" dirty="0"/>
              <a:t>- everything else! We can't get rid of all NVA, some of it (sometimes over 50%) is inherent to the process. Also, </a:t>
            </a:r>
            <a:r>
              <a:rPr lang="en-US" sz="2400" b="1" dirty="0"/>
              <a:t>NVA does NOT mean unimportant</a:t>
            </a:r>
            <a:r>
              <a:rPr lang="en-US" sz="2400" dirty="0"/>
              <a:t>, things like data collection are technically NVA, but can be critical to the success and sustainability of the process improvement. </a:t>
            </a:r>
          </a:p>
        </p:txBody>
      </p:sp>
    </p:spTree>
    <p:extLst>
      <p:ext uri="{BB962C8B-B14F-4D97-AF65-F5344CB8AC3E}">
        <p14:creationId xmlns:p14="http://schemas.microsoft.com/office/powerpoint/2010/main" val="1190729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2D57-25CD-44E9-8051-5F0E49D47BE6}"/>
              </a:ext>
            </a:extLst>
          </p:cNvPr>
          <p:cNvSpPr>
            <a:spLocks noGrp="1"/>
          </p:cNvSpPr>
          <p:nvPr>
            <p:ph type="title"/>
          </p:nvPr>
        </p:nvSpPr>
        <p:spPr/>
        <p:txBody>
          <a:bodyPr>
            <a:noAutofit/>
          </a:bodyPr>
          <a:lstStyle/>
          <a:p>
            <a:r>
              <a:rPr lang="en-US" sz="4000" dirty="0">
                <a:cs typeface="Calibri Light"/>
              </a:rPr>
              <a:t>Make an Existing Flowchart into a Value Stream Map</a:t>
            </a:r>
            <a:endParaRPr lang="en-US" sz="4000" dirty="0"/>
          </a:p>
        </p:txBody>
      </p:sp>
      <p:sp>
        <p:nvSpPr>
          <p:cNvPr id="4" name="Slide Number Placeholder 3">
            <a:extLst>
              <a:ext uri="{FF2B5EF4-FFF2-40B4-BE49-F238E27FC236}">
                <a16:creationId xmlns:a16="http://schemas.microsoft.com/office/drawing/2014/main" id="{CBF87AE5-BEFB-48F9-87E4-DCC4783A0306}"/>
              </a:ext>
            </a:extLst>
          </p:cNvPr>
          <p:cNvSpPr>
            <a:spLocks noGrp="1"/>
          </p:cNvSpPr>
          <p:nvPr>
            <p:ph type="sldNum" sz="quarter" idx="12"/>
          </p:nvPr>
        </p:nvSpPr>
        <p:spPr/>
        <p:txBody>
          <a:bodyPr/>
          <a:lstStyle/>
          <a:p>
            <a:fld id="{22371414-462E-46DB-984E-E1D1898C16DC}" type="slidenum">
              <a:rPr lang="en-US" smtClean="0"/>
              <a:t>25</a:t>
            </a:fld>
            <a:endParaRPr lang="en-US"/>
          </a:p>
        </p:txBody>
      </p:sp>
      <p:sp>
        <p:nvSpPr>
          <p:cNvPr id="5" name="Content Placeholder 2">
            <a:extLst>
              <a:ext uri="{FF2B5EF4-FFF2-40B4-BE49-F238E27FC236}">
                <a16:creationId xmlns:a16="http://schemas.microsoft.com/office/drawing/2014/main" id="{1D2361F7-D6D8-4B8A-93C9-1E825397BC11}"/>
              </a:ext>
            </a:extLst>
          </p:cNvPr>
          <p:cNvSpPr>
            <a:spLocks noGrp="1"/>
          </p:cNvSpPr>
          <p:nvPr>
            <p:ph idx="1"/>
          </p:nvPr>
        </p:nvSpPr>
        <p:spPr>
          <a:xfrm>
            <a:off x="578069" y="1717482"/>
            <a:ext cx="10775731" cy="4459481"/>
          </a:xfrm>
        </p:spPr>
        <p:txBody>
          <a:bodyPr vert="horz" lIns="91440" tIns="45720" rIns="91440" bIns="45720" rtlCol="0" anchor="t">
            <a:normAutofit/>
          </a:bodyPr>
          <a:lstStyle/>
          <a:p>
            <a:pPr marL="708660" indent="-342900">
              <a:buFont typeface="+mj-lt"/>
              <a:buAutoNum type="arabicPeriod"/>
            </a:pPr>
            <a:r>
              <a:rPr lang="en-US" sz="2400" dirty="0"/>
              <a:t>Take an existing flowchart or other process map</a:t>
            </a:r>
          </a:p>
          <a:p>
            <a:pPr marL="708660" indent="-342900">
              <a:buFont typeface="+mj-lt"/>
              <a:buAutoNum type="arabicPeriod"/>
            </a:pPr>
            <a:r>
              <a:rPr lang="en-US" sz="2400" dirty="0"/>
              <a:t>Gather a small team that has knowledge of the process</a:t>
            </a:r>
            <a:endParaRPr lang="en-US" sz="2400" dirty="0">
              <a:cs typeface="Calibri"/>
            </a:endParaRPr>
          </a:p>
          <a:p>
            <a:pPr marL="708660" indent="-342900">
              <a:buFont typeface="+mj-lt"/>
              <a:buAutoNum type="arabicPeriod"/>
            </a:pPr>
            <a:r>
              <a:rPr lang="en-US" sz="2400" dirty="0"/>
              <a:t>Talk through each step at a time</a:t>
            </a:r>
          </a:p>
          <a:p>
            <a:pPr marL="708660" indent="-342900">
              <a:buFont typeface="+mj-lt"/>
              <a:buAutoNum type="arabicPeriod"/>
            </a:pPr>
            <a:r>
              <a:rPr lang="en-US" sz="2400" dirty="0"/>
              <a:t>Use Sticky Notes and markers mark each step:</a:t>
            </a:r>
          </a:p>
          <a:p>
            <a:pPr lvl="2"/>
            <a:r>
              <a:rPr lang="en-US" dirty="0">
                <a:solidFill>
                  <a:schemeClr val="tx1"/>
                </a:solidFill>
              </a:rPr>
              <a:t>Green Mark– value added</a:t>
            </a:r>
          </a:p>
          <a:p>
            <a:pPr lvl="2"/>
            <a:r>
              <a:rPr lang="en-US" dirty="0">
                <a:solidFill>
                  <a:schemeClr val="tx1"/>
                </a:solidFill>
              </a:rPr>
              <a:t>Yellow Mark – requirement</a:t>
            </a:r>
          </a:p>
          <a:p>
            <a:pPr lvl="2"/>
            <a:r>
              <a:rPr lang="en-US" dirty="0">
                <a:solidFill>
                  <a:schemeClr val="tx1"/>
                </a:solidFill>
              </a:rPr>
              <a:t>Red Mark – non-value added</a:t>
            </a:r>
          </a:p>
          <a:p>
            <a:pPr marL="708660" indent="-342900">
              <a:buFont typeface="+mj-lt"/>
              <a:buAutoNum type="arabicPeriod"/>
            </a:pPr>
            <a:r>
              <a:rPr lang="en-US" sz="2400" dirty="0"/>
              <a:t>Assign each step accordingly – go for consensus</a:t>
            </a:r>
          </a:p>
          <a:p>
            <a:pPr marL="708660" indent="-342900">
              <a:buFont typeface="+mj-lt"/>
              <a:buAutoNum type="arabicPeriod"/>
            </a:pPr>
            <a:r>
              <a:rPr lang="en-US" sz="2400" dirty="0"/>
              <a:t>Brainstorm how to remove waste and add more value</a:t>
            </a:r>
          </a:p>
          <a:p>
            <a:pPr lvl="2"/>
            <a:r>
              <a:rPr lang="en-US" dirty="0"/>
              <a:t>Use quantitative process data to inform discussion</a:t>
            </a:r>
            <a:endParaRPr lang="en-US" dirty="0">
              <a:cs typeface="Calibri"/>
            </a:endParaRPr>
          </a:p>
          <a:p>
            <a:pPr lvl="2"/>
            <a:r>
              <a:rPr lang="en-US" dirty="0"/>
              <a:t>Use qualitative consumer data as well – compare to their map or journey map</a:t>
            </a:r>
          </a:p>
        </p:txBody>
      </p:sp>
      <p:pic>
        <p:nvPicPr>
          <p:cNvPr id="6" name="Picture 5" descr="Three hands holding up three papers of different colors">
            <a:extLst>
              <a:ext uri="{FF2B5EF4-FFF2-40B4-BE49-F238E27FC236}">
                <a16:creationId xmlns:a16="http://schemas.microsoft.com/office/drawing/2014/main" id="{840C887C-7473-4D93-B2C6-6573B3333F22}"/>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0" b="100000" l="6552" r="96207">
                        <a14:foregroundMark x1="24138" y1="92877" x2="24138" y2="92877"/>
                        <a14:foregroundMark x1="54713" y1="52603" x2="54713" y2="52603"/>
                        <a14:foregroundMark x1="54023" y1="66849" x2="54023" y2="66849"/>
                        <a14:foregroundMark x1="52184" y1="58356" x2="52184" y2="58356"/>
                        <a14:foregroundMark x1="52184" y1="58356" x2="52184" y2="58356"/>
                        <a14:foregroundMark x1="51379" y1="81370" x2="51379" y2="81370"/>
                        <a14:foregroundMark x1="48276" y1="67945" x2="48276" y2="67945"/>
                        <a14:foregroundMark x1="47816" y1="49863" x2="47816" y2="49863"/>
                        <a14:foregroundMark x1="43793" y1="97260" x2="43793" y2="97260"/>
                        <a14:foregroundMark x1="81264" y1="44110" x2="81264" y2="44110"/>
                        <a14:foregroundMark x1="79425" y1="38356" x2="79425" y2="38356"/>
                        <a14:foregroundMark x1="88966" y1="36712" x2="88966" y2="36712"/>
                        <a14:foregroundMark x1="86552" y1="59452" x2="86552" y2="59452"/>
                        <a14:foregroundMark x1="89195" y1="76986" x2="89195" y2="76986"/>
                        <a14:foregroundMark x1="75287" y1="66027" x2="75287" y2="66027"/>
                        <a14:foregroundMark x1="83793" y1="24932" x2="83793" y2="24932"/>
                        <a14:foregroundMark x1="54483" y1="93973" x2="54483" y2="93973"/>
                        <a14:foregroundMark x1="79885" y1="93151" x2="79885" y2="93151"/>
                        <a14:foregroundMark x1="85632" y1="94795" x2="85632" y2="94795"/>
                        <a14:foregroundMark x1="50805" y1="30411" x2="50805" y2="30411"/>
                        <a14:foregroundMark x1="54828" y1="35068" x2="54828" y2="35068"/>
                        <a14:foregroundMark x1="54828" y1="35068" x2="54828" y2="35068"/>
                        <a14:foregroundMark x1="54023" y1="41644" x2="54023" y2="41644"/>
                        <a14:foregroundMark x1="54023" y1="41644" x2="54023" y2="41644"/>
                        <a14:foregroundMark x1="54023" y1="41644" x2="54023" y2="41644"/>
                        <a14:foregroundMark x1="52529" y1="43836" x2="52529" y2="43836"/>
                        <a14:foregroundMark x1="50575" y1="40548" x2="50575" y2="40548"/>
                        <a14:foregroundMark x1="58736" y1="42192" x2="58736" y2="42192"/>
                        <a14:foregroundMark x1="58851" y1="33973" x2="58851" y2="33973"/>
                        <a14:foregroundMark x1="57816" y1="55068" x2="57816" y2="55068"/>
                        <a14:foregroundMark x1="57816" y1="66849" x2="57816" y2="66849"/>
                        <a14:foregroundMark x1="58276" y1="73973" x2="58276" y2="73973"/>
                        <a14:foregroundMark x1="58276" y1="77260" x2="58276" y2="77260"/>
                        <a14:foregroundMark x1="54713" y1="72055" x2="54713" y2="72055"/>
                        <a14:foregroundMark x1="45402" y1="68493" x2="45402" y2="68493"/>
                        <a14:foregroundMark x1="44943" y1="53699" x2="44943" y2="53699"/>
                        <a14:foregroundMark x1="45862" y1="42466" x2="45862" y2="42466"/>
                        <a14:foregroundMark x1="76667" y1="49589" x2="76667" y2="49589"/>
                        <a14:foregroundMark x1="76322" y1="23562" x2="76322" y2="23562"/>
                        <a14:foregroundMark x1="91034" y1="25753" x2="91034" y2="25753"/>
                        <a14:foregroundMark x1="80345" y1="75890" x2="80345" y2="75890"/>
                        <a14:foregroundMark x1="84368" y1="80000" x2="84368" y2="80000"/>
                        <a14:foregroundMark x1="86897" y1="80822" x2="86897" y2="80822"/>
                        <a14:foregroundMark x1="88391" y1="81644" x2="88391" y2="81644"/>
                        <a14:foregroundMark x1="87816" y1="69315" x2="87816" y2="69315"/>
                        <a14:foregroundMark x1="84368" y1="67671" x2="84368" y2="67671"/>
                        <a14:foregroundMark x1="81264" y1="62740" x2="81264" y2="62740"/>
                        <a14:foregroundMark x1="85172" y1="47945" x2="85172" y2="47945"/>
                        <a14:foregroundMark x1="84943" y1="40548" x2="84943" y2="40548"/>
                        <a14:foregroundMark x1="90115" y1="47397" x2="90115" y2="47397"/>
                        <a14:foregroundMark x1="78621" y1="54247" x2="78621" y2="54247"/>
                        <a14:foregroundMark x1="76092" y1="75068" x2="76092" y2="75068"/>
                        <a14:foregroundMark x1="60115" y1="81918" x2="60115" y2="81918"/>
                        <a14:foregroundMark x1="45057" y1="76164" x2="45057" y2="76164"/>
                        <a14:foregroundMark x1="46667" y1="24932" x2="46667" y2="24932"/>
                        <a14:foregroundMark x1="58621" y1="27671" x2="58621" y2="27671"/>
                        <a14:foregroundMark x1="60115" y1="22466" x2="60115" y2="22466"/>
                        <a14:foregroundMark x1="22414" y1="40548" x2="22414" y2="40548"/>
                        <a14:foregroundMark x1="24483" y1="68219" x2="24483" y2="68219"/>
                        <a14:foregroundMark x1="11839" y1="64110" x2="11839" y2="64110"/>
                        <a14:foregroundMark x1="15977" y1="21918" x2="15977" y2="21918"/>
                        <a14:foregroundMark x1="29195" y1="26027" x2="29195" y2="26027"/>
                        <a14:foregroundMark x1="26322" y1="50137" x2="26322" y2="50137"/>
                        <a14:foregroundMark x1="52989" y1="21096" x2="52989" y2="21096"/>
                        <a14:foregroundMark x1="48506" y1="19726" x2="48506" y2="19726"/>
                        <a14:foregroundMark x1="47356" y1="58630" x2="47356" y2="58630"/>
                        <a14:foregroundMark x1="60000" y1="62740" x2="60000" y2="62740"/>
                        <a14:foregroundMark x1="82874" y1="53151" x2="82874" y2="53151"/>
                        <a14:foregroundMark x1="89885" y1="59178" x2="89885" y2="59178"/>
                        <a14:foregroundMark x1="89885" y1="59178" x2="89885" y2="59178"/>
                        <a14:foregroundMark x1="89885" y1="59178" x2="89885" y2="59178"/>
                        <a14:foregroundMark x1="89310" y1="53425" x2="89310" y2="53425"/>
                        <a14:foregroundMark x1="90115" y1="84658" x2="90115" y2="84658"/>
                        <a14:foregroundMark x1="74023" y1="79178" x2="74023" y2="79178"/>
                        <a14:foregroundMark x1="79425" y1="69315" x2="79425" y2="69315"/>
                        <a14:foregroundMark x1="75287" y1="55342" x2="75287" y2="55342"/>
                        <a14:foregroundMark x1="79655" y1="35068" x2="79655" y2="35068"/>
                        <a14:foregroundMark x1="80805" y1="25753" x2="80805" y2="25753"/>
                        <a14:foregroundMark x1="47241" y1="33699" x2="47241" y2="33699"/>
                        <a14:foregroundMark x1="50345" y1="36712" x2="50345" y2="36712"/>
                        <a14:foregroundMark x1="53103" y1="38356" x2="53103" y2="38356"/>
                        <a14:foregroundMark x1="53103" y1="38356" x2="53103" y2="38356"/>
                        <a14:foregroundMark x1="53103" y1="38356" x2="53103" y2="38356"/>
                        <a14:foregroundMark x1="53103" y1="38356" x2="53103" y2="38356"/>
                        <a14:foregroundMark x1="53218" y1="34247" x2="53218" y2="34247"/>
                        <a14:foregroundMark x1="53218" y1="34247" x2="53218" y2="34247"/>
                        <a14:foregroundMark x1="53218" y1="34247" x2="53218" y2="34247"/>
                        <a14:foregroundMark x1="53218" y1="28767" x2="53218" y2="28767"/>
                        <a14:foregroundMark x1="53218" y1="28767" x2="53218" y2="28767"/>
                        <a14:foregroundMark x1="53218" y1="28767" x2="53218" y2="28767"/>
                        <a14:foregroundMark x1="59540" y1="33973" x2="59540" y2="33973"/>
                        <a14:foregroundMark x1="59540" y1="33973" x2="59540" y2="33973"/>
                        <a14:foregroundMark x1="58506" y1="40548" x2="58506" y2="40548"/>
                        <a14:foregroundMark x1="58506" y1="40548" x2="58506" y2="40548"/>
                        <a14:foregroundMark x1="57011" y1="42466" x2="57011" y2="42466"/>
                        <a14:foregroundMark x1="57011" y1="42466" x2="57011" y2="42466"/>
                        <a14:foregroundMark x1="55977" y1="44110" x2="55977" y2="44110"/>
                        <a14:foregroundMark x1="53333" y1="47397" x2="53333" y2="47397"/>
                        <a14:foregroundMark x1="51954" y1="49589" x2="51954" y2="49589"/>
                        <a14:foregroundMark x1="50575" y1="54795" x2="50575" y2="54795"/>
                        <a14:foregroundMark x1="54713" y1="58630" x2="54713" y2="58630"/>
                        <a14:foregroundMark x1="55977" y1="60548" x2="55977" y2="60548"/>
                        <a14:foregroundMark x1="58851" y1="51781" x2="58851" y2="51781"/>
                        <a14:foregroundMark x1="59885" y1="49315" x2="59885" y2="49315"/>
                        <a14:foregroundMark x1="77816" y1="41918" x2="77816" y2="41918"/>
                        <a14:foregroundMark x1="77816" y1="41918" x2="77816" y2="41918"/>
                        <a14:foregroundMark x1="77816" y1="41918" x2="77816" y2="41918"/>
                        <a14:foregroundMark x1="78391" y1="45753" x2="78391" y2="45753"/>
                        <a14:foregroundMark x1="78391" y1="45753" x2="78391" y2="45753"/>
                        <a14:foregroundMark x1="78391" y1="45753" x2="78391" y2="45753"/>
                        <a14:foregroundMark x1="79655" y1="47671" x2="79655" y2="47671"/>
                        <a14:foregroundMark x1="79655" y1="47671" x2="79655" y2="47671"/>
                        <a14:foregroundMark x1="79655" y1="47671" x2="80460" y2="50685"/>
                        <a14:foregroundMark x1="80690" y1="51233" x2="80690" y2="51233"/>
                        <a14:foregroundMark x1="80690" y1="51233" x2="80920" y2="52329"/>
                        <a14:foregroundMark x1="81149" y1="55342" x2="81149" y2="55342"/>
                        <a14:foregroundMark x1="81149" y1="55342" x2="81149" y2="55342"/>
                        <a14:foregroundMark x1="81149" y1="55890" x2="81149" y2="55890"/>
                        <a14:foregroundMark x1="81839" y1="58082" x2="81839" y2="58082"/>
                        <a14:foregroundMark x1="81839" y1="58356" x2="81839" y2="58356"/>
                        <a14:foregroundMark x1="82184" y1="57534" x2="82184" y2="57534"/>
                        <a14:foregroundMark x1="82529" y1="57260" x2="82529" y2="57260"/>
                        <a14:foregroundMark x1="83908" y1="55890" x2="83908" y2="55890"/>
                        <a14:foregroundMark x1="83908" y1="55890" x2="83908" y2="55890"/>
                        <a14:foregroundMark x1="84368" y1="55068" x2="84368" y2="55068"/>
                        <a14:foregroundMark x1="84598" y1="54521" x2="84598" y2="54521"/>
                        <a14:foregroundMark x1="85172" y1="53151" x2="85172" y2="53151"/>
                        <a14:foregroundMark x1="85172" y1="52329" x2="85172" y2="52329"/>
                        <a14:foregroundMark x1="84943" y1="49863" x2="84253" y2="48767"/>
                        <a14:foregroundMark x1="83218" y1="46301" x2="82874" y2="46027"/>
                        <a14:foregroundMark x1="82874" y1="46027" x2="82874" y2="46027"/>
                        <a14:foregroundMark x1="82644" y1="40822" x2="82644" y2="40822"/>
                        <a14:foregroundMark x1="82759" y1="40274" x2="82759" y2="40274"/>
                        <a14:foregroundMark x1="83218" y1="38356" x2="83218" y2="38356"/>
                        <a14:foregroundMark x1="83333" y1="37534" x2="83333" y2="37534"/>
                        <a14:foregroundMark x1="84253" y1="35068" x2="84253" y2="35068"/>
                        <a14:foregroundMark x1="84483" y1="33425" x2="84483" y2="33425"/>
                        <a14:foregroundMark x1="84943" y1="31233" x2="84943" y2="31233"/>
                        <a14:foregroundMark x1="85172" y1="30959" x2="85172" y2="30959"/>
                        <a14:foregroundMark x1="85172" y1="30959" x2="85172" y2="30959"/>
                        <a14:foregroundMark x1="53103" y1="56164" x2="53103" y2="56164"/>
                        <a14:foregroundMark x1="53103" y1="56164" x2="53103" y2="56164"/>
                        <a14:foregroundMark x1="53103" y1="56164" x2="53103" y2="56164"/>
                        <a14:foregroundMark x1="52989" y1="53151" x2="52989" y2="53151"/>
                        <a14:foregroundMark x1="52989" y1="53151" x2="52989" y2="53151"/>
                        <a14:foregroundMark x1="52874" y1="52603" x2="52874" y2="52603"/>
                        <a14:foregroundMark x1="52414" y1="52329" x2="52414" y2="52329"/>
                        <a14:foregroundMark x1="52414" y1="52329" x2="52414" y2="52329"/>
                        <a14:foregroundMark x1="52414" y1="52329" x2="52414" y2="52329"/>
                        <a14:foregroundMark x1="51724" y1="52055" x2="51724" y2="52055"/>
                        <a14:foregroundMark x1="50690" y1="51233" x2="50690" y2="51233"/>
                        <a14:foregroundMark x1="50345" y1="50137" x2="50345" y2="50137"/>
                        <a14:foregroundMark x1="50345" y1="49863" x2="50345" y2="49863"/>
                        <a14:foregroundMark x1="50345" y1="49315" x2="50345" y2="47123"/>
                      </a14:backgroundRemoval>
                    </a14:imgEffect>
                  </a14:imgLayer>
                </a14:imgProps>
              </a:ext>
              <a:ext uri="{28A0092B-C50C-407E-A947-70E740481C1C}">
                <a14:useLocalDpi xmlns:a14="http://schemas.microsoft.com/office/drawing/2010/main"/>
              </a:ext>
            </a:extLst>
          </a:blip>
          <a:stretch>
            <a:fillRect/>
          </a:stretch>
        </p:blipFill>
        <p:spPr>
          <a:xfrm>
            <a:off x="7969702" y="2733500"/>
            <a:ext cx="4091481" cy="1716541"/>
          </a:xfrm>
          <a:prstGeom prst="rect">
            <a:avLst/>
          </a:prstGeom>
        </p:spPr>
      </p:pic>
    </p:spTree>
    <p:extLst>
      <p:ext uri="{BB962C8B-B14F-4D97-AF65-F5344CB8AC3E}">
        <p14:creationId xmlns:p14="http://schemas.microsoft.com/office/powerpoint/2010/main" val="410564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E12D0-B1DA-4BEE-8907-D952A9397FCE}"/>
              </a:ext>
            </a:extLst>
          </p:cNvPr>
          <p:cNvSpPr>
            <a:spLocks noGrp="1"/>
          </p:cNvSpPr>
          <p:nvPr>
            <p:ph type="title"/>
          </p:nvPr>
        </p:nvSpPr>
        <p:spPr/>
        <p:txBody>
          <a:bodyPr>
            <a:noAutofit/>
          </a:bodyPr>
          <a:lstStyle/>
          <a:p>
            <a:r>
              <a:rPr lang="en-US" altLang="en-US" sz="4000" dirty="0">
                <a:ea typeface="ＭＳ Ｐゴシック" panose="020B0600070205080204" pitchFamily="34" charset="-128"/>
              </a:rPr>
              <a:t>Creating the Current State Map</a:t>
            </a:r>
            <a:endParaRPr lang="en-US" sz="4000" dirty="0"/>
          </a:p>
        </p:txBody>
      </p:sp>
      <p:sp>
        <p:nvSpPr>
          <p:cNvPr id="4" name="Slide Number Placeholder 3">
            <a:extLst>
              <a:ext uri="{FF2B5EF4-FFF2-40B4-BE49-F238E27FC236}">
                <a16:creationId xmlns:a16="http://schemas.microsoft.com/office/drawing/2014/main" id="{8FFFA41C-583F-43BC-BD60-627BCD19A133}"/>
              </a:ext>
            </a:extLst>
          </p:cNvPr>
          <p:cNvSpPr>
            <a:spLocks noGrp="1"/>
          </p:cNvSpPr>
          <p:nvPr>
            <p:ph type="sldNum" sz="quarter" idx="12"/>
          </p:nvPr>
        </p:nvSpPr>
        <p:spPr/>
        <p:txBody>
          <a:bodyPr/>
          <a:lstStyle/>
          <a:p>
            <a:fld id="{22371414-462E-46DB-984E-E1D1898C16DC}" type="slidenum">
              <a:rPr lang="en-US" smtClean="0"/>
              <a:t>26</a:t>
            </a:fld>
            <a:endParaRPr lang="en-US"/>
          </a:p>
        </p:txBody>
      </p:sp>
      <p:sp>
        <p:nvSpPr>
          <p:cNvPr id="5" name="Content Placeholder 3">
            <a:extLst>
              <a:ext uri="{FF2B5EF4-FFF2-40B4-BE49-F238E27FC236}">
                <a16:creationId xmlns:a16="http://schemas.microsoft.com/office/drawing/2014/main" id="{EAE953BA-19AE-4B90-B7BA-9AA1A829E8FA}"/>
              </a:ext>
            </a:extLst>
          </p:cNvPr>
          <p:cNvSpPr>
            <a:spLocks noGrp="1"/>
          </p:cNvSpPr>
          <p:nvPr>
            <p:ph idx="1"/>
          </p:nvPr>
        </p:nvSpPr>
        <p:spPr>
          <a:xfrm>
            <a:off x="838200" y="1701579"/>
            <a:ext cx="10515600" cy="4475384"/>
          </a:xfrm>
        </p:spPr>
        <p:txBody>
          <a:bodyPr vert="horz" lIns="91440" tIns="45720" rIns="91440" bIns="45720" rtlCol="0" anchor="t">
            <a:normAutofit/>
          </a:bodyPr>
          <a:lstStyle/>
          <a:p>
            <a:pPr marL="708660" indent="-342900">
              <a:buFont typeface="Wingdings" pitchFamily="2" charset="2"/>
              <a:buChar char="ü"/>
            </a:pPr>
            <a:r>
              <a:rPr lang="en-US" altLang="en-US" dirty="0"/>
              <a:t>Identify the scope of the map for the initiative</a:t>
            </a:r>
          </a:p>
          <a:p>
            <a:pPr marL="1165860" lvl="2" indent="-342900">
              <a:spcBef>
                <a:spcPts val="1000"/>
              </a:spcBef>
              <a:buFont typeface="Wingdings" pitchFamily="2" charset="2"/>
              <a:buChar char="ü"/>
            </a:pPr>
            <a:r>
              <a:rPr lang="en-US" altLang="en-US" sz="2400" dirty="0"/>
              <a:t>Begin with a high-level map across departments/unit</a:t>
            </a:r>
          </a:p>
          <a:p>
            <a:pPr marL="1165860" lvl="2" indent="-342900">
              <a:spcBef>
                <a:spcPts val="1000"/>
              </a:spcBef>
              <a:buFont typeface="Wingdings" pitchFamily="2" charset="2"/>
              <a:buChar char="ü"/>
            </a:pPr>
            <a:r>
              <a:rPr lang="en-US" altLang="en-US" sz="2400" dirty="0"/>
              <a:t>Then focus on the level of processes or step that you wish to address</a:t>
            </a:r>
          </a:p>
          <a:p>
            <a:pPr marL="708660" indent="-342900">
              <a:buFont typeface="Wingdings" pitchFamily="2" charset="2"/>
              <a:buChar char="ü"/>
            </a:pPr>
            <a:r>
              <a:rPr lang="en-US" altLang="en-US" dirty="0"/>
              <a:t>Identify when the consumers requirements are met (success!!)</a:t>
            </a:r>
          </a:p>
          <a:p>
            <a:pPr marL="708660" indent="-342900">
              <a:buFont typeface="Wingdings" pitchFamily="2" charset="2"/>
              <a:buChar char="ü"/>
            </a:pPr>
            <a:r>
              <a:rPr lang="en-US" altLang="en-US" dirty="0"/>
              <a:t>Inform process owners that the map is created from actually walking and get their input</a:t>
            </a:r>
          </a:p>
          <a:p>
            <a:pPr marL="708660" indent="-342900">
              <a:buFont typeface="Wingdings" pitchFamily="2" charset="2"/>
              <a:buChar char="ü"/>
            </a:pPr>
            <a:r>
              <a:rPr lang="en-US" altLang="en-US" dirty="0"/>
              <a:t>Agree on icons that will be used</a:t>
            </a:r>
          </a:p>
          <a:p>
            <a:pPr marL="708660" indent="-342900">
              <a:buFont typeface="Wingdings" pitchFamily="2" charset="2"/>
              <a:buChar char="ü"/>
            </a:pPr>
            <a:r>
              <a:rPr lang="en-US" altLang="en-US" dirty="0"/>
              <a:t>Keep it simple, but good enough</a:t>
            </a:r>
          </a:p>
        </p:txBody>
      </p:sp>
    </p:spTree>
    <p:extLst>
      <p:ext uri="{BB962C8B-B14F-4D97-AF65-F5344CB8AC3E}">
        <p14:creationId xmlns:p14="http://schemas.microsoft.com/office/powerpoint/2010/main" val="3308871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4297-0D90-47FC-AAE3-D5576F15FDB7}"/>
              </a:ext>
            </a:extLst>
          </p:cNvPr>
          <p:cNvSpPr>
            <a:spLocks noGrp="1"/>
          </p:cNvSpPr>
          <p:nvPr>
            <p:ph type="title"/>
          </p:nvPr>
        </p:nvSpPr>
        <p:spPr>
          <a:xfrm>
            <a:off x="838200" y="211137"/>
            <a:ext cx="7458075" cy="874713"/>
          </a:xfrm>
        </p:spPr>
        <p:txBody>
          <a:bodyPr>
            <a:noAutofit/>
          </a:bodyPr>
          <a:lstStyle/>
          <a:p>
            <a:r>
              <a:rPr lang="en-US" altLang="en-US" sz="4000" dirty="0">
                <a:ea typeface="ＭＳ Ｐゴシック" panose="020B0600070205080204" pitchFamily="34" charset="-128"/>
              </a:rPr>
              <a:t>Value Stream Mapping: Data Boxes</a:t>
            </a:r>
            <a:endParaRPr lang="en-US" sz="4000" dirty="0"/>
          </a:p>
        </p:txBody>
      </p:sp>
      <p:sp>
        <p:nvSpPr>
          <p:cNvPr id="4" name="Slide Number Placeholder 3">
            <a:extLst>
              <a:ext uri="{FF2B5EF4-FFF2-40B4-BE49-F238E27FC236}">
                <a16:creationId xmlns:a16="http://schemas.microsoft.com/office/drawing/2014/main" id="{23051462-8746-4BCD-A683-7F3EC8AB6ABB}"/>
              </a:ext>
            </a:extLst>
          </p:cNvPr>
          <p:cNvSpPr>
            <a:spLocks noGrp="1"/>
          </p:cNvSpPr>
          <p:nvPr>
            <p:ph type="sldNum" sz="quarter" idx="12"/>
          </p:nvPr>
        </p:nvSpPr>
        <p:spPr/>
        <p:txBody>
          <a:bodyPr/>
          <a:lstStyle/>
          <a:p>
            <a:fld id="{22371414-462E-46DB-984E-E1D1898C16DC}" type="slidenum">
              <a:rPr lang="en-US" smtClean="0"/>
              <a:t>27</a:t>
            </a:fld>
            <a:endParaRPr lang="en-US"/>
          </a:p>
        </p:txBody>
      </p:sp>
      <p:sp>
        <p:nvSpPr>
          <p:cNvPr id="5" name="Content Placeholder 2">
            <a:extLst>
              <a:ext uri="{FF2B5EF4-FFF2-40B4-BE49-F238E27FC236}">
                <a16:creationId xmlns:a16="http://schemas.microsoft.com/office/drawing/2014/main" id="{947262F1-7243-4349-A807-039ECC518A5D}"/>
              </a:ext>
            </a:extLst>
          </p:cNvPr>
          <p:cNvSpPr>
            <a:spLocks noGrp="1"/>
          </p:cNvSpPr>
          <p:nvPr>
            <p:ph idx="1"/>
          </p:nvPr>
        </p:nvSpPr>
        <p:spPr>
          <a:xfrm>
            <a:off x="413467" y="1502797"/>
            <a:ext cx="11211339" cy="4674166"/>
          </a:xfrm>
        </p:spPr>
        <p:txBody>
          <a:bodyPr>
            <a:normAutofit/>
          </a:bodyPr>
          <a:lstStyle/>
          <a:p>
            <a:pPr marL="346075" indent="-336550">
              <a:buClr>
                <a:srgbClr val="FF0000"/>
              </a:buClr>
              <a:buFont typeface="Wingdings" panose="05000000000000000000" pitchFamily="2" charset="2"/>
              <a:buChar char="Ø"/>
            </a:pPr>
            <a:r>
              <a:rPr lang="en-US" altLang="en-US" sz="2400" u="sng" dirty="0">
                <a:ea typeface="ＭＳ Ｐゴシック" panose="020B0600070205080204" pitchFamily="34" charset="-128"/>
                <a:cs typeface="Calibri" panose="020F0502020204030204" pitchFamily="34" charset="0"/>
              </a:rPr>
              <a:t>Takt Time</a:t>
            </a:r>
            <a:r>
              <a:rPr lang="en-US" altLang="en-US" sz="2400" dirty="0">
                <a:ea typeface="ＭＳ Ｐゴシック" panose="020B0600070205080204" pitchFamily="34" charset="-128"/>
                <a:cs typeface="Calibri" panose="020F0502020204030204" pitchFamily="34" charset="0"/>
              </a:rPr>
              <a:t>: the amount of time it takes to complete the process to keep up with demand</a:t>
            </a:r>
          </a:p>
          <a:p>
            <a:pPr lvl="1">
              <a:buClr>
                <a:srgbClr val="FF0000"/>
              </a:buClr>
              <a:buFont typeface="Wingdings" panose="05000000000000000000" pitchFamily="2" charset="2"/>
              <a:buChar char="§"/>
            </a:pPr>
            <a:r>
              <a:rPr lang="en-US" altLang="en-US" dirty="0">
                <a:solidFill>
                  <a:schemeClr val="tx1"/>
                </a:solidFill>
                <a:ea typeface="ＭＳ Ｐゴシック" panose="020B0600070205080204" pitchFamily="34" charset="-128"/>
                <a:cs typeface="Calibri" panose="020F0502020204030204" pitchFamily="34" charset="0"/>
              </a:rPr>
              <a:t>We have 15 min schedules and we double book</a:t>
            </a:r>
          </a:p>
          <a:p>
            <a:pPr lvl="1">
              <a:buClr>
                <a:srgbClr val="FF0000"/>
              </a:buClr>
              <a:buFont typeface="Wingdings" panose="05000000000000000000" pitchFamily="2" charset="2"/>
              <a:buChar char="§"/>
            </a:pPr>
            <a:r>
              <a:rPr lang="en-US" altLang="en-US" dirty="0">
                <a:solidFill>
                  <a:schemeClr val="tx1"/>
                </a:solidFill>
                <a:ea typeface="ＭＳ Ｐゴシック" panose="020B0600070205080204" pitchFamily="34" charset="-128"/>
                <a:cs typeface="Calibri" panose="020F0502020204030204" pitchFamily="34" charset="0"/>
              </a:rPr>
              <a:t>We need to see 30 patients in 7 hours – what is our takt time?</a:t>
            </a:r>
          </a:p>
          <a:p>
            <a:pPr marL="346075" indent="-336550">
              <a:buClr>
                <a:srgbClr val="FF0000"/>
              </a:buClr>
              <a:buFont typeface="Wingdings" panose="05000000000000000000" pitchFamily="2" charset="2"/>
              <a:buChar char="Ø"/>
            </a:pPr>
            <a:r>
              <a:rPr lang="en-US" altLang="en-US" sz="2400" u="sng" dirty="0">
                <a:ea typeface="ＭＳ Ｐゴシック" panose="020B0600070205080204" pitchFamily="34" charset="-128"/>
                <a:cs typeface="Calibri" panose="020F0502020204030204" pitchFamily="34" charset="0"/>
              </a:rPr>
              <a:t>Cycle Time</a:t>
            </a:r>
            <a:r>
              <a:rPr lang="en-US" altLang="en-US" sz="2400" dirty="0">
                <a:ea typeface="ＭＳ Ｐゴシック" panose="020B0600070205080204" pitchFamily="34" charset="-128"/>
                <a:cs typeface="Calibri" panose="020F0502020204030204" pitchFamily="34" charset="0"/>
              </a:rPr>
              <a:t>: the amount of time it takes for the step</a:t>
            </a:r>
          </a:p>
          <a:p>
            <a:pPr lvl="1">
              <a:buClr>
                <a:srgbClr val="FF0000"/>
              </a:buClr>
              <a:buFont typeface="Wingdings" panose="05000000000000000000" pitchFamily="2" charset="2"/>
              <a:buChar char="§"/>
            </a:pPr>
            <a:r>
              <a:rPr lang="en-US" altLang="en-US" dirty="0">
                <a:solidFill>
                  <a:schemeClr val="tx1"/>
                </a:solidFill>
                <a:ea typeface="ＭＳ Ｐゴシック" panose="020B0600070205080204" pitchFamily="34" charset="-128"/>
                <a:cs typeface="Calibri" panose="020F0502020204030204" pitchFamily="34" charset="0"/>
              </a:rPr>
              <a:t>Average time to get patients checked out at front desk</a:t>
            </a:r>
          </a:p>
          <a:p>
            <a:pPr marL="346075" indent="-336550">
              <a:buClr>
                <a:srgbClr val="FF0000"/>
              </a:buClr>
              <a:buFont typeface="Wingdings" panose="05000000000000000000" pitchFamily="2" charset="2"/>
              <a:buChar char="Ø"/>
            </a:pPr>
            <a:r>
              <a:rPr lang="en-US" altLang="en-US" sz="2400" u="sng" dirty="0">
                <a:ea typeface="ＭＳ Ｐゴシック" panose="020B0600070205080204" pitchFamily="34" charset="-128"/>
                <a:cs typeface="Calibri" panose="020F0502020204030204" pitchFamily="34" charset="0"/>
              </a:rPr>
              <a:t>Lead Time</a:t>
            </a:r>
            <a:r>
              <a:rPr lang="en-US" altLang="en-US" sz="2400" dirty="0">
                <a:ea typeface="ＭＳ Ｐゴシック" panose="020B0600070205080204" pitchFamily="34" charset="-128"/>
                <a:cs typeface="Calibri" panose="020F0502020204030204" pitchFamily="34" charset="0"/>
              </a:rPr>
              <a:t>: Total time from initiation of process to customer</a:t>
            </a:r>
          </a:p>
          <a:p>
            <a:pPr marL="346075" indent="-336550">
              <a:buClr>
                <a:srgbClr val="FF0000"/>
              </a:buClr>
              <a:buFont typeface="Wingdings" panose="05000000000000000000" pitchFamily="2" charset="2"/>
              <a:buChar char="Ø"/>
            </a:pPr>
            <a:r>
              <a:rPr lang="en-US" altLang="en-US" sz="2400" u="sng" dirty="0">
                <a:ea typeface="ＭＳ Ｐゴシック" panose="020B0600070205080204" pitchFamily="34" charset="-128"/>
                <a:cs typeface="Calibri" panose="020F0502020204030204" pitchFamily="34" charset="0"/>
              </a:rPr>
              <a:t># of People</a:t>
            </a:r>
            <a:r>
              <a:rPr lang="en-US" altLang="en-US" sz="2400" dirty="0">
                <a:ea typeface="ＭＳ Ｐゴシック" panose="020B0600070205080204" pitchFamily="34" charset="-128"/>
                <a:cs typeface="Calibri" panose="020F0502020204030204" pitchFamily="34" charset="0"/>
              </a:rPr>
              <a:t>: the number of staff involved in the step</a:t>
            </a:r>
          </a:p>
          <a:p>
            <a:pPr marL="346075" indent="-336550">
              <a:buClr>
                <a:srgbClr val="FF0000"/>
              </a:buClr>
              <a:buFont typeface="Wingdings" panose="05000000000000000000" pitchFamily="2" charset="2"/>
              <a:buChar char="Ø"/>
            </a:pPr>
            <a:r>
              <a:rPr lang="en-US" altLang="en-US" sz="2400" u="sng" dirty="0">
                <a:ea typeface="ＭＳ Ｐゴシック" panose="020B0600070205080204" pitchFamily="34" charset="-128"/>
                <a:cs typeface="Calibri" panose="020F0502020204030204" pitchFamily="34" charset="0"/>
              </a:rPr>
              <a:t>Inventory</a:t>
            </a:r>
            <a:r>
              <a:rPr lang="en-US" altLang="en-US" sz="2400" dirty="0">
                <a:ea typeface="ＭＳ Ｐゴシック" panose="020B0600070205080204" pitchFamily="34" charset="-128"/>
                <a:cs typeface="Calibri" panose="020F0502020204030204" pitchFamily="34" charset="0"/>
              </a:rPr>
              <a:t>: the number of patients or items “waiting”</a:t>
            </a:r>
          </a:p>
          <a:p>
            <a:pPr lvl="1">
              <a:buClr>
                <a:srgbClr val="FF0000"/>
              </a:buClr>
              <a:buFont typeface="Wingdings" panose="05000000000000000000" pitchFamily="2" charset="2"/>
              <a:buChar char="§"/>
            </a:pPr>
            <a:r>
              <a:rPr lang="en-US" altLang="en-US" dirty="0">
                <a:solidFill>
                  <a:schemeClr val="tx1"/>
                </a:solidFill>
                <a:ea typeface="ＭＳ Ｐゴシック" panose="020B0600070205080204" pitchFamily="34" charset="-128"/>
                <a:cs typeface="Calibri" panose="020F0502020204030204" pitchFamily="34" charset="0"/>
              </a:rPr>
              <a:t>We’ve seen 20 pts. and have 10 waiting to be seen or currently in the process and we have 2 hours before the last slot, will we be able to see everyone?</a:t>
            </a:r>
          </a:p>
        </p:txBody>
      </p:sp>
      <p:sp>
        <p:nvSpPr>
          <p:cNvPr id="6" name="TextBox 5">
            <a:extLst>
              <a:ext uri="{FF2B5EF4-FFF2-40B4-BE49-F238E27FC236}">
                <a16:creationId xmlns:a16="http://schemas.microsoft.com/office/drawing/2014/main" id="{A1521D30-79FE-49D9-B72D-9ADF0A418C00}"/>
              </a:ext>
            </a:extLst>
          </p:cNvPr>
          <p:cNvSpPr txBox="1"/>
          <p:nvPr/>
        </p:nvSpPr>
        <p:spPr>
          <a:xfrm>
            <a:off x="9330004" y="2360780"/>
            <a:ext cx="2767403" cy="1323439"/>
          </a:xfrm>
          <a:prstGeom prst="rect">
            <a:avLst/>
          </a:prstGeom>
          <a:noFill/>
          <a:ln w="28575">
            <a:solidFill>
              <a:srgbClr val="BB2024"/>
            </a:solidFill>
          </a:ln>
        </p:spPr>
        <p:txBody>
          <a:bodyPr wrap="square" rtlCol="0">
            <a:spAutoFit/>
          </a:bodyPr>
          <a:lstStyle/>
          <a:p>
            <a:r>
              <a:rPr lang="en-US" sz="2000" u="sng" dirty="0">
                <a:latin typeface="Garamond" panose="02020404030301010803" pitchFamily="18" charset="0"/>
              </a:rPr>
              <a:t>TAKT TIME</a:t>
            </a:r>
          </a:p>
          <a:p>
            <a:r>
              <a:rPr lang="en-US" sz="2000" dirty="0">
                <a:latin typeface="Garamond" panose="02020404030301010803" pitchFamily="18" charset="0"/>
              </a:rPr>
              <a:t>(7hrs*60min)= 420 min</a:t>
            </a:r>
          </a:p>
          <a:p>
            <a:endParaRPr lang="en-US" sz="2000" dirty="0">
              <a:latin typeface="Garamond" panose="02020404030301010803" pitchFamily="18" charset="0"/>
            </a:endParaRPr>
          </a:p>
          <a:p>
            <a:r>
              <a:rPr lang="en-US" sz="2000" dirty="0">
                <a:latin typeface="Garamond" panose="02020404030301010803" pitchFamily="18" charset="0"/>
              </a:rPr>
              <a:t>420min/30pts= </a:t>
            </a:r>
            <a:r>
              <a:rPr lang="en-US" sz="2000" b="1" dirty="0">
                <a:latin typeface="Garamond" panose="02020404030301010803" pitchFamily="18" charset="0"/>
              </a:rPr>
              <a:t>14 min</a:t>
            </a:r>
          </a:p>
        </p:txBody>
      </p:sp>
    </p:spTree>
    <p:extLst>
      <p:ext uri="{BB962C8B-B14F-4D97-AF65-F5344CB8AC3E}">
        <p14:creationId xmlns:p14="http://schemas.microsoft.com/office/powerpoint/2010/main" val="295641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27774"/>
          </a:xfrm>
        </p:spPr>
        <p:txBody>
          <a:bodyPr>
            <a:normAutofit fontScale="90000"/>
          </a:bodyPr>
          <a:lstStyle/>
          <a:p>
            <a:r>
              <a:rPr lang="en-US" b="1" dirty="0"/>
              <a:t>VSM Template</a:t>
            </a:r>
          </a:p>
        </p:txBody>
      </p:sp>
      <p:pic>
        <p:nvPicPr>
          <p:cNvPr id="24" name="Picture 23"/>
          <p:cNvPicPr>
            <a:picLocks noChangeAspect="1"/>
          </p:cNvPicPr>
          <p:nvPr/>
        </p:nvPicPr>
        <p:blipFill>
          <a:blip r:embed="rId3"/>
          <a:stretch>
            <a:fillRect/>
          </a:stretch>
        </p:blipFill>
        <p:spPr>
          <a:xfrm>
            <a:off x="928736" y="1503010"/>
            <a:ext cx="10425064" cy="4956478"/>
          </a:xfrm>
          <a:prstGeom prst="rect">
            <a:avLst/>
          </a:prstGeom>
        </p:spPr>
      </p:pic>
    </p:spTree>
    <p:extLst>
      <p:ext uri="{BB962C8B-B14F-4D97-AF65-F5344CB8AC3E}">
        <p14:creationId xmlns:p14="http://schemas.microsoft.com/office/powerpoint/2010/main" val="3325688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descr="A box that says &quot;patient completes registratioin form, fqhc form, signs consent&quot; as part of a value stream map"/>
          <p:cNvSpPr txBox="1"/>
          <p:nvPr/>
        </p:nvSpPr>
        <p:spPr>
          <a:xfrm>
            <a:off x="4826441" y="2637137"/>
            <a:ext cx="1755715" cy="1200329"/>
          </a:xfrm>
          <a:prstGeom prst="rect">
            <a:avLst/>
          </a:prstGeom>
          <a:solidFill>
            <a:srgbClr val="FFFF00"/>
          </a:solidFill>
        </p:spPr>
        <p:txBody>
          <a:bodyPr wrap="square" rtlCol="0">
            <a:spAutoFit/>
          </a:bodyPr>
          <a:lstStyle/>
          <a:p>
            <a:endParaRPr lang="en-US" dirty="0"/>
          </a:p>
          <a:p>
            <a:endParaRPr lang="en-US" dirty="0"/>
          </a:p>
          <a:p>
            <a:endParaRPr lang="en-US" dirty="0"/>
          </a:p>
          <a:p>
            <a:endParaRPr lang="en-US" dirty="0"/>
          </a:p>
        </p:txBody>
      </p:sp>
      <p:sp>
        <p:nvSpPr>
          <p:cNvPr id="14" name="TextBox 13" descr="A box that says &quot;intake labs drawn&quot; as part of a value stream map"/>
          <p:cNvSpPr txBox="1"/>
          <p:nvPr/>
        </p:nvSpPr>
        <p:spPr>
          <a:xfrm>
            <a:off x="6947154" y="4108679"/>
            <a:ext cx="1901952" cy="1243584"/>
          </a:xfrm>
          <a:prstGeom prst="rect">
            <a:avLst/>
          </a:prstGeom>
          <a:solidFill>
            <a:srgbClr val="92D050"/>
          </a:solidFill>
        </p:spPr>
        <p:txBody>
          <a:bodyPr wrap="square" rtlCol="0">
            <a:spAutoFit/>
          </a:bodyPr>
          <a:lstStyle/>
          <a:p>
            <a:endParaRPr lang="en-US" dirty="0"/>
          </a:p>
        </p:txBody>
      </p:sp>
      <p:sp>
        <p:nvSpPr>
          <p:cNvPr id="11" name="TextBox 10" descr="A box that says &quot;patient completes Ryan White paperwork and Medicaid app/LAHAP app as needed. Future assessment scheduled with case manager&quot; as part of a value stream map"/>
          <p:cNvSpPr txBox="1"/>
          <p:nvPr/>
        </p:nvSpPr>
        <p:spPr>
          <a:xfrm>
            <a:off x="6981444" y="5438846"/>
            <a:ext cx="1833372" cy="1001711"/>
          </a:xfrm>
          <a:prstGeom prst="rect">
            <a:avLst/>
          </a:prstGeom>
          <a:solidFill>
            <a:srgbClr val="FF0000"/>
          </a:solidFill>
        </p:spPr>
        <p:txBody>
          <a:bodyPr wrap="square" rtlCol="0">
            <a:spAutoFit/>
          </a:bodyPr>
          <a:lstStyle/>
          <a:p>
            <a:endParaRPr lang="en-US" dirty="0"/>
          </a:p>
        </p:txBody>
      </p:sp>
      <p:sp>
        <p:nvSpPr>
          <p:cNvPr id="12" name="TextBox 11" descr="A box that says &quot;If patient has active Medicaid, send rx to Avita and pick it up same day&quot; as part of a value stream map"/>
          <p:cNvSpPr txBox="1"/>
          <p:nvPr/>
        </p:nvSpPr>
        <p:spPr>
          <a:xfrm>
            <a:off x="4826441" y="4108679"/>
            <a:ext cx="1755715" cy="1323439"/>
          </a:xfrm>
          <a:prstGeom prst="rect">
            <a:avLst/>
          </a:prstGeom>
          <a:solidFill>
            <a:srgbClr val="FF0000"/>
          </a:solidFill>
        </p:spPr>
        <p:txBody>
          <a:bodyPr wrap="square" rtlCol="0">
            <a:spAutoFit/>
          </a:bodyPr>
          <a:lstStyle/>
          <a:p>
            <a:endParaRPr lang="en-US" dirty="0"/>
          </a:p>
        </p:txBody>
      </p:sp>
      <p:sp>
        <p:nvSpPr>
          <p:cNvPr id="9" name="TextBox 8" descr="A box that says &quot;provider dispenses first does of ARVs in office and explains the importance of adherence&quot; as part of a value stream map"/>
          <p:cNvSpPr txBox="1"/>
          <p:nvPr/>
        </p:nvSpPr>
        <p:spPr>
          <a:xfrm>
            <a:off x="9214104" y="4108679"/>
            <a:ext cx="1901952" cy="1243584"/>
          </a:xfrm>
          <a:prstGeom prst="rect">
            <a:avLst/>
          </a:prstGeom>
          <a:solidFill>
            <a:srgbClr val="92D050"/>
          </a:solidFill>
        </p:spPr>
        <p:txBody>
          <a:bodyPr wrap="square" rtlCol="0">
            <a:spAutoFit/>
          </a:bodyPr>
          <a:lstStyle/>
          <a:p>
            <a:endParaRPr lang="en-US" dirty="0"/>
          </a:p>
        </p:txBody>
      </p:sp>
      <p:sp>
        <p:nvSpPr>
          <p:cNvPr id="6" name="TextBox 5" descr="A box that says &quot;Uber transportation for patient arranged if needed&quot; as part of a value stream map"/>
          <p:cNvSpPr txBox="1"/>
          <p:nvPr/>
        </p:nvSpPr>
        <p:spPr>
          <a:xfrm>
            <a:off x="6947154" y="2673301"/>
            <a:ext cx="1867662" cy="1240245"/>
          </a:xfrm>
          <a:prstGeom prst="rect">
            <a:avLst/>
          </a:prstGeom>
          <a:solidFill>
            <a:srgbClr val="92D050"/>
          </a:solidFill>
        </p:spPr>
        <p:txBody>
          <a:bodyPr wrap="square" rtlCol="0">
            <a:spAutoFit/>
          </a:bodyPr>
          <a:lstStyle/>
          <a:p>
            <a:endParaRPr lang="en-US" dirty="0"/>
          </a:p>
        </p:txBody>
      </p:sp>
      <p:sp>
        <p:nvSpPr>
          <p:cNvPr id="13" name="TextBox 12"/>
          <p:cNvSpPr txBox="1"/>
          <p:nvPr/>
        </p:nvSpPr>
        <p:spPr>
          <a:xfrm>
            <a:off x="1148167" y="2867969"/>
            <a:ext cx="1873028" cy="369332"/>
          </a:xfrm>
          <a:prstGeom prst="rect">
            <a:avLst/>
          </a:prstGeom>
          <a:solidFill>
            <a:srgbClr val="FF0000"/>
          </a:solidFill>
        </p:spPr>
        <p:txBody>
          <a:bodyPr wrap="square" rtlCol="0">
            <a:spAutoFit/>
          </a:bodyPr>
          <a:lstStyle/>
          <a:p>
            <a:r>
              <a:rPr lang="en-US" dirty="0"/>
              <a:t>Non-Value Added</a:t>
            </a:r>
          </a:p>
        </p:txBody>
      </p:sp>
      <p:sp>
        <p:nvSpPr>
          <p:cNvPr id="15" name="TextBox 14"/>
          <p:cNvSpPr txBox="1"/>
          <p:nvPr/>
        </p:nvSpPr>
        <p:spPr>
          <a:xfrm>
            <a:off x="1119243" y="2114496"/>
            <a:ext cx="1901952" cy="369332"/>
          </a:xfrm>
          <a:prstGeom prst="rect">
            <a:avLst/>
          </a:prstGeom>
          <a:solidFill>
            <a:srgbClr val="92D050"/>
          </a:solidFill>
        </p:spPr>
        <p:txBody>
          <a:bodyPr wrap="square" rtlCol="0">
            <a:spAutoFit/>
          </a:bodyPr>
          <a:lstStyle/>
          <a:p>
            <a:r>
              <a:rPr lang="en-US" dirty="0"/>
              <a:t>Value Added</a:t>
            </a:r>
          </a:p>
        </p:txBody>
      </p:sp>
      <p:sp>
        <p:nvSpPr>
          <p:cNvPr id="17" name="TextBox 16"/>
          <p:cNvSpPr txBox="1"/>
          <p:nvPr/>
        </p:nvSpPr>
        <p:spPr>
          <a:xfrm>
            <a:off x="1119243" y="2483828"/>
            <a:ext cx="1901952" cy="369332"/>
          </a:xfrm>
          <a:prstGeom prst="rect">
            <a:avLst/>
          </a:prstGeom>
          <a:solidFill>
            <a:srgbClr val="FFFF00"/>
          </a:solidFill>
        </p:spPr>
        <p:txBody>
          <a:bodyPr wrap="square" rtlCol="0">
            <a:spAutoFit/>
          </a:bodyPr>
          <a:lstStyle/>
          <a:p>
            <a:r>
              <a:rPr lang="en-US" dirty="0"/>
              <a:t>Required</a:t>
            </a:r>
          </a:p>
        </p:txBody>
      </p:sp>
      <p:sp>
        <p:nvSpPr>
          <p:cNvPr id="18" name="TextBox 17"/>
          <p:cNvSpPr txBox="1"/>
          <p:nvPr/>
        </p:nvSpPr>
        <p:spPr>
          <a:xfrm>
            <a:off x="453293" y="4843272"/>
            <a:ext cx="4115986" cy="1015663"/>
          </a:xfrm>
          <a:prstGeom prst="rect">
            <a:avLst/>
          </a:prstGeom>
          <a:noFill/>
        </p:spPr>
        <p:txBody>
          <a:bodyPr wrap="square" rtlCol="0">
            <a:spAutoFit/>
          </a:bodyPr>
          <a:lstStyle/>
          <a:p>
            <a:r>
              <a:rPr lang="en-US" sz="2000" dirty="0"/>
              <a:t>Cycle Times:</a:t>
            </a:r>
          </a:p>
          <a:p>
            <a:pPr marL="285750" indent="-285750">
              <a:buFont typeface="Arial" panose="020B0604020202020204" pitchFamily="34" charset="0"/>
              <a:buChar char="•"/>
            </a:pPr>
            <a:r>
              <a:rPr lang="en-US" sz="2000" dirty="0"/>
              <a:t>Dx to ART = 112 hours; 14 days</a:t>
            </a:r>
          </a:p>
          <a:p>
            <a:pPr marL="285750" indent="-285750">
              <a:buFont typeface="Arial" panose="020B0604020202020204" pitchFamily="34" charset="0"/>
              <a:buChar char="•"/>
            </a:pPr>
            <a:r>
              <a:rPr lang="en-US" sz="2000" dirty="0"/>
              <a:t>Dx to Viral Suppression = 89 days </a:t>
            </a:r>
          </a:p>
        </p:txBody>
      </p:sp>
      <p:sp>
        <p:nvSpPr>
          <p:cNvPr id="3" name="Title 2" descr="Value stream map case study">
            <a:extLst>
              <a:ext uri="{FF2B5EF4-FFF2-40B4-BE49-F238E27FC236}">
                <a16:creationId xmlns:a16="http://schemas.microsoft.com/office/drawing/2014/main" id="{EB6D3F1F-083D-4BCD-926E-708800A533CA}"/>
              </a:ext>
            </a:extLst>
          </p:cNvPr>
          <p:cNvSpPr txBox="1">
            <a:spLocks noGrp="1"/>
          </p:cNvSpPr>
          <p:nvPr>
            <p:ph type="title" idx="4294967295"/>
          </p:nvPr>
        </p:nvSpPr>
        <p:spPr>
          <a:xfrm>
            <a:off x="453293" y="58286"/>
            <a:ext cx="7044787"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n-ea"/>
                <a:cs typeface="+mn-cs"/>
              </a:rPr>
              <a:t>Current State</a:t>
            </a:r>
            <a:r>
              <a:rPr kumimoji="0" lang="en-US" sz="4000" b="1" i="0" u="none" strike="noStrike" kern="1200" cap="none" spc="0" normalizeH="0" noProof="0" dirty="0">
                <a:ln>
                  <a:noFill/>
                </a:ln>
                <a:solidFill>
                  <a:schemeClr val="bg1"/>
                </a:solidFill>
                <a:effectLst/>
                <a:uLnTx/>
                <a:uFillTx/>
                <a:latin typeface="+mj-lt"/>
                <a:ea typeface="+mn-ea"/>
                <a:cs typeface="+mn-cs"/>
              </a:rPr>
              <a:t> - </a:t>
            </a:r>
            <a:r>
              <a:rPr kumimoji="0" lang="en-US" sz="4000" b="1" i="0" u="none" strike="noStrike" kern="1200" cap="none" spc="0" normalizeH="0" baseline="0" noProof="0" dirty="0">
                <a:ln>
                  <a:noFill/>
                </a:ln>
                <a:solidFill>
                  <a:schemeClr val="bg1"/>
                </a:solidFill>
                <a:effectLst/>
                <a:uLnTx/>
                <a:uFillTx/>
                <a:latin typeface="+mj-lt"/>
                <a:ea typeface="+mn-ea"/>
                <a:cs typeface="+mn-cs"/>
              </a:rPr>
              <a:t>Value Stream Map Case Study</a:t>
            </a:r>
          </a:p>
        </p:txBody>
      </p:sp>
      <p:sp>
        <p:nvSpPr>
          <p:cNvPr id="22" name="TextBox 21" descr="A box that says &quot;appointment scheduled with provider, labs, eligibility&quot; as part of a value stream map">
            <a:extLst>
              <a:ext uri="{FF2B5EF4-FFF2-40B4-BE49-F238E27FC236}">
                <a16:creationId xmlns:a16="http://schemas.microsoft.com/office/drawing/2014/main" id="{266E8EA1-6D2C-42EB-AA9C-E55EB6B32597}"/>
              </a:ext>
            </a:extLst>
          </p:cNvPr>
          <p:cNvSpPr txBox="1"/>
          <p:nvPr/>
        </p:nvSpPr>
        <p:spPr>
          <a:xfrm>
            <a:off x="9248394" y="1428249"/>
            <a:ext cx="1867662" cy="1240245"/>
          </a:xfrm>
          <a:prstGeom prst="rect">
            <a:avLst/>
          </a:prstGeom>
          <a:solidFill>
            <a:srgbClr val="92D050"/>
          </a:solidFill>
        </p:spPr>
        <p:txBody>
          <a:bodyPr wrap="square" rtlCol="0">
            <a:spAutoFit/>
          </a:bodyPr>
          <a:lstStyle/>
          <a:p>
            <a:endParaRPr lang="en-US" dirty="0"/>
          </a:p>
        </p:txBody>
      </p:sp>
      <p:graphicFrame>
        <p:nvGraphicFramePr>
          <p:cNvPr id="23" name="Diagram 22" descr="A picture of a value stream map">
            <a:extLst>
              <a:ext uri="{FF2B5EF4-FFF2-40B4-BE49-F238E27FC236}">
                <a16:creationId xmlns:a16="http://schemas.microsoft.com/office/drawing/2014/main" id="{68A40A66-337A-4C1E-B218-D0AE92DD9D97}"/>
              </a:ext>
            </a:extLst>
          </p:cNvPr>
          <p:cNvGraphicFramePr/>
          <p:nvPr>
            <p:extLst>
              <p:ext uri="{D42A27DB-BD31-4B8C-83A1-F6EECF244321}">
                <p14:modId xmlns:p14="http://schemas.microsoft.com/office/powerpoint/2010/main" val="284391367"/>
              </p:ext>
            </p:extLst>
          </p:nvPr>
        </p:nvGraphicFramePr>
        <p:xfrm>
          <a:off x="4410891" y="291737"/>
          <a:ext cx="6781800" cy="606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413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descr="Table of Information dissemination: dissemination of quality improvement resources"/>
          <p:cNvCxnSpPr/>
          <p:nvPr/>
        </p:nvCxnSpPr>
        <p:spPr>
          <a:xfrm>
            <a:off x="1644808" y="5821876"/>
            <a:ext cx="2362200"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C183D7F6-B498-43B3-948B-1728B52AA6E4}">
                <adec:decorative xmlns:adec="http://schemas.microsoft.com/office/drawing/2017/decorative" val="1"/>
              </a:ext>
            </a:extLst>
          </p:cNvPr>
          <p:cNvCxnSpPr/>
          <p:nvPr/>
        </p:nvCxnSpPr>
        <p:spPr>
          <a:xfrm flipV="1">
            <a:off x="3988680" y="4790717"/>
            <a:ext cx="0" cy="1059734"/>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Table of Training/Educational Fora: quality improvement trainings"/>
          <p:cNvCxnSpPr/>
          <p:nvPr/>
        </p:nvCxnSpPr>
        <p:spPr>
          <a:xfrm>
            <a:off x="3957483" y="4822313"/>
            <a:ext cx="2247617"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C183D7F6-B498-43B3-948B-1728B52AA6E4}">
                <adec:decorative xmlns:adec="http://schemas.microsoft.com/office/drawing/2017/decorative" val="1"/>
              </a:ext>
            </a:extLst>
          </p:cNvPr>
          <p:cNvCxnSpPr/>
          <p:nvPr/>
        </p:nvCxnSpPr>
        <p:spPr>
          <a:xfrm flipV="1">
            <a:off x="6218448" y="3645816"/>
            <a:ext cx="0" cy="1201677"/>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descr="Table of Consultation/Coaching: provision of Technical Assistance"/>
          <p:cNvCxnSpPr/>
          <p:nvPr/>
        </p:nvCxnSpPr>
        <p:spPr>
          <a:xfrm flipV="1">
            <a:off x="6188734" y="3657694"/>
            <a:ext cx="2285664" cy="2261"/>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C183D7F6-B498-43B3-948B-1728B52AA6E4}">
                <adec:decorative xmlns:adec="http://schemas.microsoft.com/office/drawing/2017/decorative" val="1"/>
              </a:ext>
            </a:extLst>
          </p:cNvPr>
          <p:cNvCxnSpPr/>
          <p:nvPr/>
        </p:nvCxnSpPr>
        <p:spPr>
          <a:xfrm flipV="1">
            <a:off x="8453544" y="2649778"/>
            <a:ext cx="0" cy="103747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descr="Table of Communities of Learning: communities of learning"/>
          <p:cNvCxnSpPr/>
          <p:nvPr/>
        </p:nvCxnSpPr>
        <p:spPr>
          <a:xfrm>
            <a:off x="8426608" y="2675348"/>
            <a:ext cx="2362200"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699675" y="5864623"/>
            <a:ext cx="2230171" cy="288541"/>
          </a:xfrm>
          <a:prstGeom prst="rect">
            <a:avLst/>
          </a:prstGeom>
        </p:spPr>
        <p:txBody>
          <a:bodyPr wrap="square">
            <a:spAutoFit/>
          </a:bodyPr>
          <a:lstStyle/>
          <a:p>
            <a:r>
              <a:rPr lang="en-US" sz="1275" b="1" u="sng" dirty="0">
                <a:latin typeface="+mj-lt"/>
              </a:rPr>
              <a:t>Information Dissemination</a:t>
            </a:r>
            <a:endParaRPr lang="en-US" sz="1275" dirty="0">
              <a:latin typeface="+mj-lt"/>
            </a:endParaRPr>
          </a:p>
        </p:txBody>
      </p:sp>
      <p:sp>
        <p:nvSpPr>
          <p:cNvPr id="30" name="Rectangle 29"/>
          <p:cNvSpPr/>
          <p:nvPr/>
        </p:nvSpPr>
        <p:spPr>
          <a:xfrm>
            <a:off x="4069883" y="4852953"/>
            <a:ext cx="2198243" cy="288541"/>
          </a:xfrm>
          <a:prstGeom prst="rect">
            <a:avLst/>
          </a:prstGeom>
        </p:spPr>
        <p:txBody>
          <a:bodyPr wrap="square">
            <a:spAutoFit/>
          </a:bodyPr>
          <a:lstStyle/>
          <a:p>
            <a:r>
              <a:rPr lang="en-US" sz="1275" b="1" u="sng" dirty="0">
                <a:latin typeface="+mj-lt"/>
              </a:rPr>
              <a:t>Training/Educational Fora</a:t>
            </a:r>
            <a:endParaRPr lang="en-US" sz="1275" dirty="0">
              <a:latin typeface="+mj-lt"/>
            </a:endParaRPr>
          </a:p>
        </p:txBody>
      </p:sp>
      <p:sp>
        <p:nvSpPr>
          <p:cNvPr id="31" name="Rectangle 30"/>
          <p:cNvSpPr/>
          <p:nvPr/>
        </p:nvSpPr>
        <p:spPr>
          <a:xfrm>
            <a:off x="6302543" y="3692326"/>
            <a:ext cx="2218123" cy="288541"/>
          </a:xfrm>
          <a:prstGeom prst="rect">
            <a:avLst/>
          </a:prstGeom>
        </p:spPr>
        <p:txBody>
          <a:bodyPr wrap="square">
            <a:spAutoFit/>
          </a:bodyPr>
          <a:lstStyle/>
          <a:p>
            <a:r>
              <a:rPr lang="en-US" sz="1275" b="1" u="sng" dirty="0">
                <a:latin typeface="+mj-lt"/>
              </a:rPr>
              <a:t>Consultation/Coaching</a:t>
            </a:r>
            <a:endParaRPr lang="en-US" sz="1275" dirty="0">
              <a:latin typeface="+mj-lt"/>
            </a:endParaRPr>
          </a:p>
        </p:txBody>
      </p:sp>
      <p:sp>
        <p:nvSpPr>
          <p:cNvPr id="32" name="Rectangle 31"/>
          <p:cNvSpPr/>
          <p:nvPr/>
        </p:nvSpPr>
        <p:spPr>
          <a:xfrm>
            <a:off x="8529037" y="2714134"/>
            <a:ext cx="2139425" cy="288541"/>
          </a:xfrm>
          <a:prstGeom prst="rect">
            <a:avLst/>
          </a:prstGeom>
        </p:spPr>
        <p:txBody>
          <a:bodyPr wrap="square">
            <a:spAutoFit/>
          </a:bodyPr>
          <a:lstStyle/>
          <a:p>
            <a:r>
              <a:rPr lang="en-US" sz="1275" b="1" u="sng" dirty="0">
                <a:latin typeface="+mj-lt"/>
              </a:rPr>
              <a:t>Communities of Learning</a:t>
            </a:r>
            <a:endParaRPr lang="en-US" sz="1275" dirty="0">
              <a:latin typeface="+mj-lt"/>
            </a:endParaRPr>
          </a:p>
        </p:txBody>
      </p:sp>
      <p:grpSp>
        <p:nvGrpSpPr>
          <p:cNvPr id="2" name="Group 1" descr="Line with the word &quot;intensity&quot; ">
            <a:extLst>
              <a:ext uri="{FF2B5EF4-FFF2-40B4-BE49-F238E27FC236}">
                <a16:creationId xmlns:a16="http://schemas.microsoft.com/office/drawing/2014/main" id="{EDE2FBFA-FA83-4889-84EB-D9FB45FA59EB}"/>
              </a:ext>
            </a:extLst>
          </p:cNvPr>
          <p:cNvGrpSpPr/>
          <p:nvPr/>
        </p:nvGrpSpPr>
        <p:grpSpPr>
          <a:xfrm>
            <a:off x="5232094" y="3809655"/>
            <a:ext cx="4742282" cy="2283725"/>
            <a:chOff x="3492696" y="3380903"/>
            <a:chExt cx="4742282" cy="2283725"/>
          </a:xfrm>
        </p:grpSpPr>
        <p:cxnSp>
          <p:nvCxnSpPr>
            <p:cNvPr id="37" name="Straight Arrow Connector 36"/>
            <p:cNvCxnSpPr/>
            <p:nvPr/>
          </p:nvCxnSpPr>
          <p:spPr>
            <a:xfrm flipV="1">
              <a:off x="3492696" y="3380903"/>
              <a:ext cx="4742282" cy="2283725"/>
            </a:xfrm>
            <a:prstGeom prst="straightConnector1">
              <a:avLst/>
            </a:prstGeom>
            <a:ln w="920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19937253">
              <a:off x="5312528" y="4262122"/>
              <a:ext cx="1306935" cy="369332"/>
            </a:xfrm>
            <a:prstGeom prst="rect">
              <a:avLst/>
            </a:prstGeom>
            <a:solidFill>
              <a:schemeClr val="bg1"/>
            </a:solidFill>
          </p:spPr>
          <p:txBody>
            <a:bodyPr wrap="square" rtlCol="0">
              <a:spAutoFit/>
            </a:bodyPr>
            <a:lstStyle/>
            <a:p>
              <a:pPr algn="ctr"/>
              <a:r>
                <a:rPr lang="en-US" b="1" dirty="0">
                  <a:solidFill>
                    <a:schemeClr val="accent5">
                      <a:lumMod val="50000"/>
                    </a:schemeClr>
                  </a:solidFill>
                  <a:latin typeface="+mj-lt"/>
                </a:rPr>
                <a:t>Intensity </a:t>
              </a:r>
            </a:p>
          </p:txBody>
        </p:sp>
      </p:grpSp>
      <p:graphicFrame>
        <p:nvGraphicFramePr>
          <p:cNvPr id="42" name="Table 41"/>
          <p:cNvGraphicFramePr>
            <a:graphicFrameLocks noGrp="1"/>
          </p:cNvGraphicFramePr>
          <p:nvPr/>
        </p:nvGraphicFramePr>
        <p:xfrm>
          <a:off x="1766728" y="4103381"/>
          <a:ext cx="2127292" cy="1623060"/>
        </p:xfrm>
        <a:graphic>
          <a:graphicData uri="http://schemas.openxmlformats.org/drawingml/2006/table">
            <a:tbl>
              <a:tblPr firstRow="1" bandRow="1">
                <a:tableStyleId>{9DCAF9ED-07DC-4A11-8D7F-57B35C25682E}</a:tableStyleId>
              </a:tblPr>
              <a:tblGrid>
                <a:gridCol w="2127292">
                  <a:extLst>
                    <a:ext uri="{9D8B030D-6E8A-4147-A177-3AD203B41FA5}">
                      <a16:colId xmlns:a16="http://schemas.microsoft.com/office/drawing/2014/main" val="720253108"/>
                    </a:ext>
                  </a:extLst>
                </a:gridCol>
              </a:tblGrid>
              <a:tr h="263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aramond" panose="02020404030301010803" pitchFamily="18" charset="0"/>
                        </a:rPr>
                        <a:t>Dissemination of QI Resources</a:t>
                      </a:r>
                      <a:endParaRPr lang="en-US" sz="1100" b="1" dirty="0">
                        <a:latin typeface="Garamond" panose="02020404030301010803" pitchFamily="18" charset="0"/>
                      </a:endParaRPr>
                    </a:p>
                  </a:txBody>
                  <a:tcPr marL="68580" marR="68580" marT="34290" marB="34290">
                    <a:solidFill>
                      <a:srgbClr val="CC0000"/>
                    </a:solidFill>
                  </a:tcPr>
                </a:tc>
                <a:extLst>
                  <a:ext uri="{0D108BD9-81ED-4DB2-BD59-A6C34878D82A}">
                    <a16:rowId xmlns:a16="http://schemas.microsoft.com/office/drawing/2014/main" val="230474395"/>
                  </a:ext>
                </a:extLst>
              </a:tr>
              <a:tr h="350520">
                <a:tc>
                  <a:txBody>
                    <a:bodyPr/>
                    <a:lstStyle/>
                    <a:p>
                      <a:pPr marL="0" marR="0">
                        <a:spcBef>
                          <a:spcPts val="0"/>
                        </a:spcBef>
                        <a:spcAft>
                          <a:spcPts val="0"/>
                        </a:spcAft>
                      </a:pPr>
                      <a:r>
                        <a:rPr lang="en-US" sz="1100" dirty="0">
                          <a:effectLst/>
                          <a:latin typeface="Garamond" panose="02020404030301010803" pitchFamily="18" charset="0"/>
                        </a:rPr>
                        <a:t>Online</a:t>
                      </a:r>
                      <a:r>
                        <a:rPr lang="en-US" sz="1100" baseline="0" dirty="0">
                          <a:effectLst/>
                          <a:latin typeface="Garamond" panose="02020404030301010803" pitchFamily="18" charset="0"/>
                        </a:rPr>
                        <a:t> p</a:t>
                      </a:r>
                      <a:r>
                        <a:rPr lang="en-US" sz="1100" dirty="0">
                          <a:effectLst/>
                          <a:latin typeface="Garamond" panose="02020404030301010803" pitchFamily="18" charset="0"/>
                        </a:rPr>
                        <a:t>resence of CQII on</a:t>
                      </a:r>
                      <a:r>
                        <a:rPr lang="en-US" sz="1100" baseline="0" dirty="0">
                          <a:effectLst/>
                          <a:latin typeface="Garamond" panose="02020404030301010803" pitchFamily="18" charset="0"/>
                        </a:rPr>
                        <a:t> the </a:t>
                      </a:r>
                      <a:r>
                        <a:rPr lang="en-US" sz="1100" baseline="0" dirty="0" err="1">
                          <a:effectLst/>
                          <a:latin typeface="Garamond" panose="02020404030301010803" pitchFamily="18" charset="0"/>
                        </a:rPr>
                        <a:t>TargetHIV</a:t>
                      </a:r>
                      <a:r>
                        <a:rPr lang="en-US" sz="1100" baseline="0" dirty="0">
                          <a:effectLst/>
                          <a:latin typeface="Garamond" panose="02020404030301010803" pitchFamily="18" charset="0"/>
                        </a:rPr>
                        <a:t> website</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31860442"/>
                  </a:ext>
                </a:extLst>
              </a:tr>
              <a:tr h="502920">
                <a:tc>
                  <a:txBody>
                    <a:bodyPr/>
                    <a:lstStyle/>
                    <a:p>
                      <a:pPr marL="0" marR="0">
                        <a:spcBef>
                          <a:spcPts val="0"/>
                        </a:spcBef>
                        <a:spcAft>
                          <a:spcPts val="0"/>
                        </a:spcAft>
                      </a:pPr>
                      <a:r>
                        <a:rPr lang="en-US" sz="1100" dirty="0">
                          <a:effectLst/>
                          <a:latin typeface="Garamond" panose="02020404030301010803" pitchFamily="18" charset="0"/>
                        </a:rPr>
                        <a:t>Presence</a:t>
                      </a:r>
                      <a:r>
                        <a:rPr lang="en-US" sz="1100" baseline="0" dirty="0">
                          <a:effectLst/>
                          <a:latin typeface="Garamond" panose="02020404030301010803" pitchFamily="18" charset="0"/>
                        </a:rPr>
                        <a:t> at national conferences, including the 2020 National Ryan White Conference </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57622841"/>
                  </a:ext>
                </a:extLst>
              </a:tr>
              <a:tr h="335280">
                <a:tc>
                  <a:txBody>
                    <a:bodyPr/>
                    <a:lstStyle/>
                    <a:p>
                      <a:pPr marL="0" marR="0">
                        <a:spcBef>
                          <a:spcPts val="0"/>
                        </a:spcBef>
                        <a:spcAft>
                          <a:spcPts val="0"/>
                        </a:spcAft>
                      </a:pPr>
                      <a:r>
                        <a:rPr lang="en-US" sz="1100" dirty="0">
                          <a:effectLst/>
                          <a:latin typeface="Garamond" panose="02020404030301010803" pitchFamily="18" charset="0"/>
                        </a:rPr>
                        <a:t>National announcements to highlight upcoming events and QI resources</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84578127"/>
                  </a:ext>
                </a:extLst>
              </a:tr>
            </a:tbl>
          </a:graphicData>
        </a:graphic>
      </p:graphicFrame>
      <p:graphicFrame>
        <p:nvGraphicFramePr>
          <p:cNvPr id="44" name="Table 43"/>
          <p:cNvGraphicFramePr>
            <a:graphicFrameLocks noGrp="1"/>
          </p:cNvGraphicFramePr>
          <p:nvPr/>
        </p:nvGraphicFramePr>
        <p:xfrm>
          <a:off x="6304051" y="2140230"/>
          <a:ext cx="2060216" cy="1440180"/>
        </p:xfrm>
        <a:graphic>
          <a:graphicData uri="http://schemas.openxmlformats.org/drawingml/2006/table">
            <a:tbl>
              <a:tblPr firstRow="1" bandRow="1">
                <a:tableStyleId>{9DCAF9ED-07DC-4A11-8D7F-57B35C25682E}</a:tableStyleId>
              </a:tblPr>
              <a:tblGrid>
                <a:gridCol w="2060216">
                  <a:extLst>
                    <a:ext uri="{9D8B030D-6E8A-4147-A177-3AD203B41FA5}">
                      <a16:colId xmlns:a16="http://schemas.microsoft.com/office/drawing/2014/main" val="720253108"/>
                    </a:ext>
                  </a:extLst>
                </a:gridCol>
              </a:tblGrid>
              <a:tr h="25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aramond" panose="02020404030301010803" pitchFamily="18" charset="0"/>
                        </a:rPr>
                        <a:t>Provision of Technical Assistance </a:t>
                      </a:r>
                    </a:p>
                  </a:txBody>
                  <a:tcPr marL="68580" marR="68580" marT="34290" marB="34290">
                    <a:solidFill>
                      <a:srgbClr val="CC0000"/>
                    </a:solidFill>
                  </a:tcPr>
                </a:tc>
                <a:extLst>
                  <a:ext uri="{0D108BD9-81ED-4DB2-BD59-A6C34878D82A}">
                    <a16:rowId xmlns:a16="http://schemas.microsoft.com/office/drawing/2014/main" val="230474395"/>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Garamond" panose="02020404030301010803" pitchFamily="18" charset="0"/>
                        </a:rPr>
                        <a:t>Provision of on/off-site technical assistance</a:t>
                      </a:r>
                    </a:p>
                  </a:txBody>
                  <a:tcPr marL="51435" marR="51435" marT="0" marB="0"/>
                </a:tc>
                <a:extLst>
                  <a:ext uri="{0D108BD9-81ED-4DB2-BD59-A6C34878D82A}">
                    <a16:rowId xmlns:a16="http://schemas.microsoft.com/office/drawing/2014/main" val="4048324896"/>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Garamond" panose="02020404030301010803" pitchFamily="18" charset="0"/>
                        </a:rPr>
                        <a:t>Access to nationally recognized QI content and consumer experts</a:t>
                      </a:r>
                    </a:p>
                  </a:txBody>
                  <a:tcPr marL="51435" marR="51435" marT="0" marB="0"/>
                </a:tc>
                <a:extLst>
                  <a:ext uri="{0D108BD9-81ED-4DB2-BD59-A6C34878D82A}">
                    <a16:rowId xmlns:a16="http://schemas.microsoft.com/office/drawing/2014/main" val="2331860442"/>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Garamond" panose="02020404030301010803" pitchFamily="18" charset="0"/>
                        </a:rPr>
                        <a:t>Tracking all ongoing TA engagements and activities</a:t>
                      </a:r>
                      <a:endParaRPr lang="en-US" sz="1100" dirty="0">
                        <a:effectLst/>
                        <a:latin typeface="Garamond" panose="02020404030301010803" pitchFamily="18" charset="0"/>
                        <a:ea typeface="Calibri" panose="020F0502020204030204" pitchFamily="34" charset="0"/>
                      </a:endParaRPr>
                    </a:p>
                  </a:txBody>
                  <a:tcPr marL="51435" marR="51435" marT="0" marB="0"/>
                </a:tc>
                <a:extLst>
                  <a:ext uri="{0D108BD9-81ED-4DB2-BD59-A6C34878D82A}">
                    <a16:rowId xmlns:a16="http://schemas.microsoft.com/office/drawing/2014/main" val="2540134006"/>
                  </a:ext>
                </a:extLst>
              </a:tr>
            </a:tbl>
          </a:graphicData>
        </a:graphic>
      </p:graphicFrame>
      <p:graphicFrame>
        <p:nvGraphicFramePr>
          <p:cNvPr id="45" name="Table 44"/>
          <p:cNvGraphicFramePr>
            <a:graphicFrameLocks noGrp="1"/>
          </p:cNvGraphicFramePr>
          <p:nvPr/>
        </p:nvGraphicFramePr>
        <p:xfrm>
          <a:off x="8517532" y="1464027"/>
          <a:ext cx="2193368" cy="1122977"/>
        </p:xfrm>
        <a:graphic>
          <a:graphicData uri="http://schemas.openxmlformats.org/drawingml/2006/table">
            <a:tbl>
              <a:tblPr firstRow="1" bandRow="1">
                <a:tableStyleId>{9DCAF9ED-07DC-4A11-8D7F-57B35C25682E}</a:tableStyleId>
              </a:tblPr>
              <a:tblGrid>
                <a:gridCol w="2193368">
                  <a:extLst>
                    <a:ext uri="{9D8B030D-6E8A-4147-A177-3AD203B41FA5}">
                      <a16:colId xmlns:a16="http://schemas.microsoft.com/office/drawing/2014/main" val="720253108"/>
                    </a:ext>
                  </a:extLst>
                </a:gridCol>
              </a:tblGrid>
              <a:tr h="263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aramond" panose="02020404030301010803" pitchFamily="18" charset="0"/>
                        </a:rPr>
                        <a:t>Communities</a:t>
                      </a:r>
                      <a:r>
                        <a:rPr lang="en-US" sz="1200" b="1" baseline="0" dirty="0">
                          <a:latin typeface="Garamond" panose="02020404030301010803" pitchFamily="18" charset="0"/>
                        </a:rPr>
                        <a:t> of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latin typeface="Garamond" panose="02020404030301010803" pitchFamily="18" charset="0"/>
                      </a:endParaRPr>
                    </a:p>
                  </a:txBody>
                  <a:tcPr marL="68580" marR="68580" marT="34290" marB="34290">
                    <a:solidFill>
                      <a:srgbClr val="CC0000"/>
                    </a:solidFill>
                  </a:tcPr>
                </a:tc>
                <a:extLst>
                  <a:ext uri="{0D108BD9-81ED-4DB2-BD59-A6C34878D82A}">
                    <a16:rowId xmlns:a16="http://schemas.microsoft.com/office/drawing/2014/main" val="230474395"/>
                  </a:ext>
                </a:extLst>
              </a:tr>
              <a:tr h="361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Garamond" panose="02020404030301010803" pitchFamily="18" charset="0"/>
                          <a:ea typeface="+mn-ea"/>
                          <a:cs typeface="+mn-cs"/>
                        </a:rPr>
                        <a:t>National QI collaboratives with engagement of RWHAP recipients</a:t>
                      </a:r>
                    </a:p>
                  </a:txBody>
                  <a:tcPr marL="51435" marR="51435" marT="7144" marB="0"/>
                </a:tc>
                <a:extLst>
                  <a:ext uri="{0D108BD9-81ED-4DB2-BD59-A6C34878D82A}">
                    <a16:rowId xmlns:a16="http://schemas.microsoft.com/office/drawing/2014/main" val="4048324896"/>
                  </a:ext>
                </a:extLst>
              </a:tr>
              <a:tr h="337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Garamond" panose="02020404030301010803" pitchFamily="18" charset="0"/>
                          <a:ea typeface="+mn-ea"/>
                          <a:cs typeface="+mn-cs"/>
                        </a:rPr>
                        <a:t>Annual Quality Award Program to highlight QI leaders</a:t>
                      </a:r>
                    </a:p>
                  </a:txBody>
                  <a:tcPr marL="51435" marR="51435" marT="7144" marB="0"/>
                </a:tc>
                <a:extLst>
                  <a:ext uri="{0D108BD9-81ED-4DB2-BD59-A6C34878D82A}">
                    <a16:rowId xmlns:a16="http://schemas.microsoft.com/office/drawing/2014/main" val="2540134006"/>
                  </a:ext>
                </a:extLst>
              </a:tr>
            </a:tbl>
          </a:graphicData>
        </a:graphic>
      </p:graphicFrame>
      <p:graphicFrame>
        <p:nvGraphicFramePr>
          <p:cNvPr id="46" name="Table 45"/>
          <p:cNvGraphicFramePr>
            <a:graphicFrameLocks noGrp="1"/>
          </p:cNvGraphicFramePr>
          <p:nvPr/>
        </p:nvGraphicFramePr>
        <p:xfrm>
          <a:off x="4015516" y="3126237"/>
          <a:ext cx="2127292" cy="1594367"/>
        </p:xfrm>
        <a:graphic>
          <a:graphicData uri="http://schemas.openxmlformats.org/drawingml/2006/table">
            <a:tbl>
              <a:tblPr firstRow="1" bandRow="1">
                <a:tableStyleId>{9DCAF9ED-07DC-4A11-8D7F-57B35C25682E}</a:tableStyleId>
              </a:tblPr>
              <a:tblGrid>
                <a:gridCol w="2127292">
                  <a:extLst>
                    <a:ext uri="{9D8B030D-6E8A-4147-A177-3AD203B41FA5}">
                      <a16:colId xmlns:a16="http://schemas.microsoft.com/office/drawing/2014/main" val="720253108"/>
                    </a:ext>
                  </a:extLst>
                </a:gridCol>
              </a:tblGrid>
              <a:tr h="251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aramond" panose="02020404030301010803" pitchFamily="18" charset="0"/>
                        </a:rPr>
                        <a:t>QI Trainings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latin typeface="Garamond" panose="02020404030301010803" pitchFamily="18" charset="0"/>
                      </a:endParaRPr>
                    </a:p>
                  </a:txBody>
                  <a:tcPr marL="68580" marR="68580" marT="34290" marB="34290">
                    <a:solidFill>
                      <a:srgbClr val="CC0000"/>
                    </a:solidFill>
                  </a:tcPr>
                </a:tc>
                <a:extLst>
                  <a:ext uri="{0D108BD9-81ED-4DB2-BD59-A6C34878D82A}">
                    <a16:rowId xmlns:a16="http://schemas.microsoft.com/office/drawing/2014/main" val="230474395"/>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Garamond" panose="02020404030301010803" pitchFamily="18" charset="0"/>
                          <a:ea typeface="+mn-ea"/>
                          <a:cs typeface="+mn-cs"/>
                        </a:rPr>
                        <a:t>Face-to-face</a:t>
                      </a:r>
                      <a:r>
                        <a:rPr lang="en-US" sz="1100" baseline="0" dirty="0">
                          <a:effectLst/>
                          <a:latin typeface="Garamond" panose="02020404030301010803" pitchFamily="18" charset="0"/>
                          <a:ea typeface="+mn-ea"/>
                          <a:cs typeface="+mn-cs"/>
                        </a:rPr>
                        <a:t> training sessions to build capacity among providers and consumers</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048324896"/>
                  </a:ext>
                </a:extLst>
              </a:tr>
              <a:tr h="337067">
                <a:tc>
                  <a:txBody>
                    <a:bodyPr/>
                    <a:lstStyle/>
                    <a:p>
                      <a:pPr marL="0" marR="0">
                        <a:spcBef>
                          <a:spcPts val="0"/>
                        </a:spcBef>
                        <a:spcAft>
                          <a:spcPts val="0"/>
                        </a:spcAft>
                      </a:pPr>
                      <a:r>
                        <a:rPr lang="en-US" sz="1100" dirty="0">
                          <a:effectLst/>
                          <a:latin typeface="Garamond" panose="02020404030301010803" pitchFamily="18" charset="0"/>
                          <a:ea typeface="Calibri" panose="020F0502020204030204" pitchFamily="34" charset="0"/>
                          <a:cs typeface="Times New Roman" panose="02020603050405020304" pitchFamily="18" charset="0"/>
                        </a:rPr>
                        <a:t>National TA Calls to showcase recipients and QI content</a:t>
                      </a:r>
                    </a:p>
                  </a:txBody>
                  <a:tcPr marL="51435" marR="51435" marT="0" marB="0"/>
                </a:tc>
                <a:extLst>
                  <a:ext uri="{0D108BD9-81ED-4DB2-BD59-A6C34878D82A}">
                    <a16:rowId xmlns:a16="http://schemas.microsoft.com/office/drawing/2014/main" val="1557622841"/>
                  </a:ext>
                </a:extLst>
              </a:tr>
              <a:tr h="320040">
                <a:tc>
                  <a:txBody>
                    <a:bodyPr/>
                    <a:lstStyle/>
                    <a:p>
                      <a:pPr marL="0" marR="0">
                        <a:spcBef>
                          <a:spcPts val="0"/>
                        </a:spcBef>
                        <a:spcAft>
                          <a:spcPts val="0"/>
                        </a:spcAft>
                      </a:pPr>
                      <a:r>
                        <a:rPr lang="en-US" sz="1100" dirty="0">
                          <a:effectLst/>
                          <a:latin typeface="Garamond" panose="02020404030301010803" pitchFamily="18" charset="0"/>
                          <a:ea typeface="+mn-ea"/>
                          <a:cs typeface="+mn-cs"/>
                        </a:rPr>
                        <a:t>Online</a:t>
                      </a:r>
                      <a:r>
                        <a:rPr lang="en-US" sz="1100" baseline="0" dirty="0">
                          <a:effectLst/>
                          <a:latin typeface="Garamond" panose="02020404030301010803" pitchFamily="18" charset="0"/>
                          <a:ea typeface="+mn-ea"/>
                          <a:cs typeface="+mn-cs"/>
                        </a:rPr>
                        <a:t> tutorials for providers and consumers to learn about QI</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84578127"/>
                  </a:ext>
                </a:extLst>
              </a:tr>
            </a:tbl>
          </a:graphicData>
        </a:graphic>
      </p:graphicFrame>
      <p:sp>
        <p:nvSpPr>
          <p:cNvPr id="36" name="Rectangle 35">
            <a:extLst>
              <a:ext uri="{FF2B5EF4-FFF2-40B4-BE49-F238E27FC236}">
                <a16:creationId xmlns:a16="http://schemas.microsoft.com/office/drawing/2014/main" id="{C96965C0-C571-0447-BA2C-07233ECBE575}"/>
              </a:ext>
            </a:extLst>
          </p:cNvPr>
          <p:cNvSpPr/>
          <p:nvPr/>
        </p:nvSpPr>
        <p:spPr>
          <a:xfrm>
            <a:off x="8229600" y="6034439"/>
            <a:ext cx="3810000" cy="307777"/>
          </a:xfrm>
          <a:prstGeom prst="rect">
            <a:avLst/>
          </a:prstGeom>
        </p:spPr>
        <p:txBody>
          <a:bodyPr vert="horz" wrap="square">
            <a:spAutoFit/>
          </a:bodyPr>
          <a:lstStyle/>
          <a:p>
            <a:pPr algn="r"/>
            <a:r>
              <a:rPr lang="en-US" altLang="en-US" sz="1400" b="1" dirty="0">
                <a:solidFill>
                  <a:srgbClr val="C00000"/>
                </a:solidFill>
                <a:latin typeface="+mj-lt"/>
              </a:rPr>
              <a:t>targethiv.org/</a:t>
            </a:r>
            <a:r>
              <a:rPr lang="en-US" altLang="en-US" sz="1400" b="1" dirty="0" err="1">
                <a:solidFill>
                  <a:srgbClr val="C00000"/>
                </a:solidFill>
                <a:latin typeface="+mj-lt"/>
              </a:rPr>
              <a:t>cqii</a:t>
            </a:r>
            <a:r>
              <a:rPr lang="en-US" altLang="en-US" sz="1400" b="1" dirty="0">
                <a:solidFill>
                  <a:srgbClr val="C00000"/>
                </a:solidFill>
                <a:latin typeface="+mj-lt"/>
              </a:rPr>
              <a:t> | 212-417-4730</a:t>
            </a:r>
          </a:p>
        </p:txBody>
      </p:sp>
      <p:pic>
        <p:nvPicPr>
          <p:cNvPr id="35" name="Picture 4">
            <a:extLst>
              <a:ext uri="{FF2B5EF4-FFF2-40B4-BE49-F238E27FC236}">
                <a16:creationId xmlns:a16="http://schemas.microsoft.com/office/drawing/2014/main" id="{51677892-0E71-8B44-B231-CA72CCB4AF7E}"/>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19707" b="19707"/>
          <a:stretch>
            <a:fillRect/>
          </a:stretch>
        </p:blipFill>
        <p:spPr bwMode="auto">
          <a:xfrm>
            <a:off x="9790347" y="4648200"/>
            <a:ext cx="2149322" cy="1329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0" name="Title 3">
            <a:extLst>
              <a:ext uri="{FF2B5EF4-FFF2-40B4-BE49-F238E27FC236}">
                <a16:creationId xmlns:a16="http://schemas.microsoft.com/office/drawing/2014/main" id="{19EC2014-5F4D-E24B-8645-B6EC84ADBB4A}"/>
              </a:ext>
            </a:extLst>
          </p:cNvPr>
          <p:cNvSpPr>
            <a:spLocks noGrp="1"/>
          </p:cNvSpPr>
          <p:nvPr>
            <p:ph type="title"/>
          </p:nvPr>
        </p:nvSpPr>
        <p:spPr>
          <a:xfrm>
            <a:off x="304800" y="211137"/>
            <a:ext cx="6667500" cy="939800"/>
          </a:xfrm>
        </p:spPr>
        <p:txBody>
          <a:bodyPr anchor="ctr">
            <a:noAutofit/>
          </a:bodyPr>
          <a:lstStyle/>
          <a:p>
            <a:r>
              <a:rPr lang="en-US" sz="4000" dirty="0">
                <a:solidFill>
                  <a:schemeClr val="bg1"/>
                </a:solidFill>
              </a:rPr>
              <a:t>Technical Assistance Levels</a:t>
            </a:r>
          </a:p>
        </p:txBody>
      </p:sp>
      <p:pic>
        <p:nvPicPr>
          <p:cNvPr id="41" name="Picture 40" descr="HRSA Ryan White HIV/AIDS Program Center for Quality Improvement and Innovation">
            <a:extLst>
              <a:ext uri="{FF2B5EF4-FFF2-40B4-BE49-F238E27FC236}">
                <a16:creationId xmlns:a16="http://schemas.microsoft.com/office/drawing/2014/main" id="{509D17E9-92FC-C64C-BB24-F907B06E28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650" t="16349" r="20559" b="7354"/>
          <a:stretch/>
        </p:blipFill>
        <p:spPr>
          <a:xfrm>
            <a:off x="304800" y="1371600"/>
            <a:ext cx="3657600" cy="1066800"/>
          </a:xfrm>
          <a:prstGeom prst="rect">
            <a:avLst/>
          </a:prstGeom>
        </p:spPr>
      </p:pic>
      <p:sp>
        <p:nvSpPr>
          <p:cNvPr id="4" name="Slide Number Placeholder 3">
            <a:extLst>
              <a:ext uri="{FF2B5EF4-FFF2-40B4-BE49-F238E27FC236}">
                <a16:creationId xmlns:a16="http://schemas.microsoft.com/office/drawing/2014/main" id="{B6E6E8F9-4D9C-D54A-BFF7-9D7EFBF9A7AF}"/>
              </a:ext>
            </a:extLst>
          </p:cNvPr>
          <p:cNvSpPr>
            <a:spLocks noGrp="1"/>
          </p:cNvSpPr>
          <p:nvPr>
            <p:ph type="sldNum" sz="quarter" idx="12"/>
          </p:nvPr>
        </p:nvSpPr>
        <p:spPr/>
        <p:txBody>
          <a:bodyPr/>
          <a:lstStyle/>
          <a:p>
            <a:fld id="{22371414-462E-46DB-984E-E1D1898C16DC}" type="slidenum">
              <a:rPr lang="en-US" smtClean="0"/>
              <a:t>3</a:t>
            </a:fld>
            <a:endParaRPr lang="en-US" dirty="0"/>
          </a:p>
        </p:txBody>
      </p:sp>
    </p:spTree>
    <p:extLst>
      <p:ext uri="{BB962C8B-B14F-4D97-AF65-F5344CB8AC3E}">
        <p14:creationId xmlns:p14="http://schemas.microsoft.com/office/powerpoint/2010/main" val="1982330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0F9F-2AD0-4DF1-8408-B7DD3C8E67FD}"/>
              </a:ext>
            </a:extLst>
          </p:cNvPr>
          <p:cNvSpPr>
            <a:spLocks noGrp="1"/>
          </p:cNvSpPr>
          <p:nvPr>
            <p:ph type="title"/>
          </p:nvPr>
        </p:nvSpPr>
        <p:spPr/>
        <p:txBody>
          <a:bodyPr>
            <a:noAutofit/>
          </a:bodyPr>
          <a:lstStyle/>
          <a:p>
            <a:r>
              <a:rPr lang="en-US" altLang="en-US" sz="4000" dirty="0">
                <a:ea typeface="ＭＳ Ｐゴシック" panose="020B0600070205080204" pitchFamily="34" charset="-128"/>
              </a:rPr>
              <a:t>Future State Value Stream Map: Key Questions</a:t>
            </a:r>
            <a:endParaRPr lang="en-US" sz="4000" dirty="0"/>
          </a:p>
        </p:txBody>
      </p:sp>
      <p:sp>
        <p:nvSpPr>
          <p:cNvPr id="4" name="Slide Number Placeholder 3">
            <a:extLst>
              <a:ext uri="{FF2B5EF4-FFF2-40B4-BE49-F238E27FC236}">
                <a16:creationId xmlns:a16="http://schemas.microsoft.com/office/drawing/2014/main" id="{7460F292-D060-4F32-98AE-A4432CA5F937}"/>
              </a:ext>
            </a:extLst>
          </p:cNvPr>
          <p:cNvSpPr>
            <a:spLocks noGrp="1"/>
          </p:cNvSpPr>
          <p:nvPr>
            <p:ph type="sldNum" sz="quarter" idx="12"/>
          </p:nvPr>
        </p:nvSpPr>
        <p:spPr/>
        <p:txBody>
          <a:bodyPr/>
          <a:lstStyle/>
          <a:p>
            <a:fld id="{22371414-462E-46DB-984E-E1D1898C16DC}" type="slidenum">
              <a:rPr lang="en-US" smtClean="0"/>
              <a:t>30</a:t>
            </a:fld>
            <a:endParaRPr lang="en-US"/>
          </a:p>
        </p:txBody>
      </p:sp>
      <p:sp>
        <p:nvSpPr>
          <p:cNvPr id="5" name="Content Placeholder 2">
            <a:extLst>
              <a:ext uri="{FF2B5EF4-FFF2-40B4-BE49-F238E27FC236}">
                <a16:creationId xmlns:a16="http://schemas.microsoft.com/office/drawing/2014/main" id="{C8F40462-C1BB-43BD-AE06-4C0D06D477EE}"/>
              </a:ext>
            </a:extLst>
          </p:cNvPr>
          <p:cNvSpPr>
            <a:spLocks noGrp="1"/>
          </p:cNvSpPr>
          <p:nvPr>
            <p:ph idx="1"/>
          </p:nvPr>
        </p:nvSpPr>
        <p:spPr>
          <a:xfrm>
            <a:off x="723569" y="1669774"/>
            <a:ext cx="10630231" cy="4507189"/>
          </a:xfrm>
        </p:spPr>
        <p:txBody>
          <a:bodyPr vert="horz" lIns="91440" tIns="45720" rIns="91440" bIns="45720" rtlCol="0" anchor="t">
            <a:normAutofit fontScale="77500" lnSpcReduction="20000"/>
          </a:bodyPr>
          <a:lstStyle/>
          <a:p>
            <a:pPr marL="514350" indent="-514350">
              <a:lnSpc>
                <a:spcPct val="120000"/>
              </a:lnSpc>
              <a:spcBef>
                <a:spcPts val="0"/>
              </a:spcBef>
              <a:buAutoNum type="arabicPeriod"/>
              <a:defRPr/>
            </a:pPr>
            <a:r>
              <a:rPr lang="en-US" sz="3200" dirty="0"/>
              <a:t>How would the customer draw this map?</a:t>
            </a:r>
            <a:endParaRPr lang="en-US" dirty="0">
              <a:cs typeface="Calibri" panose="020F0502020204030204"/>
            </a:endParaRPr>
          </a:p>
          <a:p>
            <a:pPr marL="514350" indent="-514350">
              <a:lnSpc>
                <a:spcPct val="120000"/>
              </a:lnSpc>
              <a:spcBef>
                <a:spcPts val="0"/>
              </a:spcBef>
              <a:buAutoNum type="arabicPeriod"/>
              <a:defRPr/>
            </a:pPr>
            <a:r>
              <a:rPr lang="en-US" sz="3200" dirty="0"/>
              <a:t>What would the ideal process look like?</a:t>
            </a:r>
            <a:endParaRPr lang="en-US" sz="3200" dirty="0">
              <a:cs typeface="Calibri" panose="020F0502020204030204"/>
            </a:endParaRPr>
          </a:p>
          <a:p>
            <a:pPr marL="514350" indent="-514350">
              <a:lnSpc>
                <a:spcPct val="120000"/>
              </a:lnSpc>
              <a:spcBef>
                <a:spcPts val="0"/>
              </a:spcBef>
              <a:buAutoNum type="arabicPeriod"/>
              <a:defRPr/>
            </a:pPr>
            <a:r>
              <a:rPr lang="en-US" sz="3200" dirty="0"/>
              <a:t>Look for value added activities (usually the boxes) and seek to eliminate waste (arrows, forms, decisions, rework, transport etc.)</a:t>
            </a:r>
            <a:endParaRPr lang="en-US" sz="3200" dirty="0">
              <a:cs typeface="Calibri" panose="020F0502020204030204"/>
            </a:endParaRPr>
          </a:p>
          <a:p>
            <a:pPr marL="514350" indent="-514350">
              <a:lnSpc>
                <a:spcPct val="120000"/>
              </a:lnSpc>
              <a:spcBef>
                <a:spcPts val="0"/>
              </a:spcBef>
              <a:buAutoNum type="arabicPeriod"/>
              <a:defRPr/>
            </a:pPr>
            <a:r>
              <a:rPr lang="en-US" sz="3200" dirty="0"/>
              <a:t>What improvements could be made if there were </a:t>
            </a:r>
            <a:r>
              <a:rPr lang="en-US" sz="3200" b="1" dirty="0">
                <a:solidFill>
                  <a:srgbClr val="FF0000"/>
                </a:solidFill>
                <a:effectLst>
                  <a:outerShdw blurRad="38100" dist="38100" dir="2700000" algn="tl">
                    <a:srgbClr val="000000">
                      <a:alpha val="43137"/>
                    </a:srgbClr>
                  </a:outerShdw>
                </a:effectLst>
              </a:rPr>
              <a:t>no</a:t>
            </a:r>
            <a:r>
              <a:rPr lang="en-US" sz="3200" dirty="0"/>
              <a:t> constraints on scope or resources?</a:t>
            </a:r>
            <a:endParaRPr lang="en-US" sz="3200" dirty="0">
              <a:cs typeface="Calibri" panose="020F0502020204030204"/>
            </a:endParaRPr>
          </a:p>
          <a:p>
            <a:pPr marL="514350" indent="-514350">
              <a:lnSpc>
                <a:spcPct val="120000"/>
              </a:lnSpc>
              <a:spcBef>
                <a:spcPts val="0"/>
              </a:spcBef>
              <a:buAutoNum type="arabicPeriod"/>
              <a:defRPr/>
            </a:pPr>
            <a:r>
              <a:rPr lang="en-US" sz="3200" dirty="0">
                <a:ea typeface="+mn-lt"/>
                <a:cs typeface="+mn-lt"/>
              </a:rPr>
              <a:t>Where is continuous flow most important?</a:t>
            </a:r>
          </a:p>
          <a:p>
            <a:pPr marL="514350" indent="-514350">
              <a:lnSpc>
                <a:spcPct val="120000"/>
              </a:lnSpc>
              <a:spcBef>
                <a:spcPts val="0"/>
              </a:spcBef>
              <a:buAutoNum type="arabicPeriod"/>
              <a:defRPr/>
            </a:pPr>
            <a:r>
              <a:rPr lang="en-US" sz="3200" dirty="0">
                <a:ea typeface="+mn-lt"/>
                <a:cs typeface="+mn-lt"/>
              </a:rPr>
              <a:t>Where could we employ a creative idea to remove waste? </a:t>
            </a:r>
          </a:p>
          <a:p>
            <a:pPr marL="514350" indent="-514350">
              <a:lnSpc>
                <a:spcPct val="120000"/>
              </a:lnSpc>
              <a:spcBef>
                <a:spcPts val="0"/>
              </a:spcBef>
              <a:buAutoNum type="arabicPeriod"/>
              <a:defRPr/>
            </a:pPr>
            <a:r>
              <a:rPr lang="en-US" sz="3200" dirty="0">
                <a:ea typeface="+mn-lt"/>
                <a:cs typeface="+mn-lt"/>
              </a:rPr>
              <a:t>Which improvements will give us the most juice for the squeeze? (intersection of high impact, high probability, low cost solutions)</a:t>
            </a:r>
          </a:p>
          <a:p>
            <a:pPr marL="514350" indent="-514350">
              <a:lnSpc>
                <a:spcPct val="120000"/>
              </a:lnSpc>
              <a:spcBef>
                <a:spcPts val="0"/>
              </a:spcBef>
              <a:buAutoNum type="arabicPeriod"/>
              <a:defRPr/>
            </a:pPr>
            <a:r>
              <a:rPr lang="en-US" sz="3200" dirty="0">
                <a:ea typeface="+mn-lt"/>
                <a:cs typeface="+mn-lt"/>
              </a:rPr>
              <a:t>Which improvements will best help the process owners sustain?</a:t>
            </a:r>
            <a:endParaRPr lang="en-US" dirty="0">
              <a:cs typeface="Calibri" panose="020F0502020204030204"/>
            </a:endParaRPr>
          </a:p>
        </p:txBody>
      </p:sp>
    </p:spTree>
    <p:extLst>
      <p:ext uri="{BB962C8B-B14F-4D97-AF65-F5344CB8AC3E}">
        <p14:creationId xmlns:p14="http://schemas.microsoft.com/office/powerpoint/2010/main" val="3890105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descr="A box that says &quot;patient completes registratioin form, fqhc form, signs consent&quot; as part of a value stream map"/>
          <p:cNvSpPr txBox="1"/>
          <p:nvPr/>
        </p:nvSpPr>
        <p:spPr>
          <a:xfrm>
            <a:off x="4826441" y="2637137"/>
            <a:ext cx="1755715" cy="1200329"/>
          </a:xfrm>
          <a:prstGeom prst="rect">
            <a:avLst/>
          </a:prstGeom>
          <a:solidFill>
            <a:srgbClr val="FFFF00"/>
          </a:solidFill>
        </p:spPr>
        <p:txBody>
          <a:bodyPr wrap="square" rtlCol="0">
            <a:spAutoFit/>
          </a:bodyPr>
          <a:lstStyle/>
          <a:p>
            <a:endParaRPr lang="en-US" dirty="0"/>
          </a:p>
          <a:p>
            <a:endParaRPr lang="en-US" dirty="0"/>
          </a:p>
          <a:p>
            <a:endParaRPr lang="en-US" dirty="0"/>
          </a:p>
          <a:p>
            <a:endParaRPr lang="en-US" dirty="0"/>
          </a:p>
        </p:txBody>
      </p:sp>
      <p:sp>
        <p:nvSpPr>
          <p:cNvPr id="14" name="TextBox 13" descr="A box that says &quot;intake labs drawn&quot; as part of a value stream map"/>
          <p:cNvSpPr txBox="1"/>
          <p:nvPr/>
        </p:nvSpPr>
        <p:spPr>
          <a:xfrm>
            <a:off x="6947154" y="4108679"/>
            <a:ext cx="1901952" cy="1243584"/>
          </a:xfrm>
          <a:prstGeom prst="rect">
            <a:avLst/>
          </a:prstGeom>
          <a:solidFill>
            <a:srgbClr val="92D050"/>
          </a:solidFill>
        </p:spPr>
        <p:txBody>
          <a:bodyPr wrap="square" rtlCol="0">
            <a:spAutoFit/>
          </a:bodyPr>
          <a:lstStyle/>
          <a:p>
            <a:endParaRPr lang="en-US" dirty="0"/>
          </a:p>
        </p:txBody>
      </p:sp>
      <p:sp>
        <p:nvSpPr>
          <p:cNvPr id="11" name="TextBox 10" descr="A box that says &quot;patient completes Ryan White paperwork and Medicaid app/LAHAP app as needed. Future assessment scheduled with case manager&quot; as part of a value stream map"/>
          <p:cNvSpPr txBox="1"/>
          <p:nvPr/>
        </p:nvSpPr>
        <p:spPr>
          <a:xfrm>
            <a:off x="6981444" y="5438846"/>
            <a:ext cx="1833372" cy="1001711"/>
          </a:xfrm>
          <a:prstGeom prst="rect">
            <a:avLst/>
          </a:prstGeom>
          <a:solidFill>
            <a:srgbClr val="FF0000"/>
          </a:solidFill>
        </p:spPr>
        <p:txBody>
          <a:bodyPr wrap="square" rtlCol="0">
            <a:spAutoFit/>
          </a:bodyPr>
          <a:lstStyle/>
          <a:p>
            <a:endParaRPr lang="en-US" dirty="0"/>
          </a:p>
        </p:txBody>
      </p:sp>
      <p:sp>
        <p:nvSpPr>
          <p:cNvPr id="12" name="TextBox 11" descr="A box that says &quot;If patient has active Medicaid, send rx to Avita and pick it up same day&quot; as part of a value stream map"/>
          <p:cNvSpPr txBox="1"/>
          <p:nvPr/>
        </p:nvSpPr>
        <p:spPr>
          <a:xfrm>
            <a:off x="4826441" y="4108679"/>
            <a:ext cx="1755715" cy="1323439"/>
          </a:xfrm>
          <a:prstGeom prst="rect">
            <a:avLst/>
          </a:prstGeom>
          <a:solidFill>
            <a:srgbClr val="FF0000"/>
          </a:solidFill>
        </p:spPr>
        <p:txBody>
          <a:bodyPr wrap="square" rtlCol="0">
            <a:spAutoFit/>
          </a:bodyPr>
          <a:lstStyle/>
          <a:p>
            <a:endParaRPr lang="en-US" dirty="0"/>
          </a:p>
        </p:txBody>
      </p:sp>
      <p:sp>
        <p:nvSpPr>
          <p:cNvPr id="9" name="TextBox 8" descr="A box that says &quot;provider dispenses first does of ARVs in office and explains the importance of adherence&quot; as part of a value stream map"/>
          <p:cNvSpPr txBox="1"/>
          <p:nvPr/>
        </p:nvSpPr>
        <p:spPr>
          <a:xfrm>
            <a:off x="9214104" y="4108679"/>
            <a:ext cx="1901952" cy="1243584"/>
          </a:xfrm>
          <a:prstGeom prst="rect">
            <a:avLst/>
          </a:prstGeom>
          <a:solidFill>
            <a:srgbClr val="92D050"/>
          </a:solidFill>
        </p:spPr>
        <p:txBody>
          <a:bodyPr wrap="square" rtlCol="0">
            <a:spAutoFit/>
          </a:bodyPr>
          <a:lstStyle/>
          <a:p>
            <a:endParaRPr lang="en-US" dirty="0"/>
          </a:p>
        </p:txBody>
      </p:sp>
      <p:sp>
        <p:nvSpPr>
          <p:cNvPr id="6" name="TextBox 5" descr="A box that says &quot;Uber transportation for patient arranged if needed&quot; as part of a value stream map"/>
          <p:cNvSpPr txBox="1"/>
          <p:nvPr/>
        </p:nvSpPr>
        <p:spPr>
          <a:xfrm>
            <a:off x="6947154" y="2673301"/>
            <a:ext cx="1867662" cy="1240245"/>
          </a:xfrm>
          <a:prstGeom prst="rect">
            <a:avLst/>
          </a:prstGeom>
          <a:solidFill>
            <a:srgbClr val="92D050"/>
          </a:solidFill>
        </p:spPr>
        <p:txBody>
          <a:bodyPr wrap="square" rtlCol="0">
            <a:spAutoFit/>
          </a:bodyPr>
          <a:lstStyle/>
          <a:p>
            <a:endParaRPr lang="en-US" dirty="0"/>
          </a:p>
        </p:txBody>
      </p:sp>
      <p:sp>
        <p:nvSpPr>
          <p:cNvPr id="13" name="TextBox 12"/>
          <p:cNvSpPr txBox="1"/>
          <p:nvPr/>
        </p:nvSpPr>
        <p:spPr>
          <a:xfrm>
            <a:off x="1148167" y="2867969"/>
            <a:ext cx="1873028" cy="369332"/>
          </a:xfrm>
          <a:prstGeom prst="rect">
            <a:avLst/>
          </a:prstGeom>
          <a:solidFill>
            <a:srgbClr val="FF0000"/>
          </a:solidFill>
        </p:spPr>
        <p:txBody>
          <a:bodyPr wrap="square" rtlCol="0">
            <a:spAutoFit/>
          </a:bodyPr>
          <a:lstStyle/>
          <a:p>
            <a:r>
              <a:rPr lang="en-US" dirty="0"/>
              <a:t>Non-Value Added</a:t>
            </a:r>
          </a:p>
        </p:txBody>
      </p:sp>
      <p:sp>
        <p:nvSpPr>
          <p:cNvPr id="15" name="TextBox 14"/>
          <p:cNvSpPr txBox="1"/>
          <p:nvPr/>
        </p:nvSpPr>
        <p:spPr>
          <a:xfrm>
            <a:off x="1119243" y="2114496"/>
            <a:ext cx="1901952" cy="369332"/>
          </a:xfrm>
          <a:prstGeom prst="rect">
            <a:avLst/>
          </a:prstGeom>
          <a:solidFill>
            <a:srgbClr val="92D050"/>
          </a:solidFill>
        </p:spPr>
        <p:txBody>
          <a:bodyPr wrap="square" rtlCol="0">
            <a:spAutoFit/>
          </a:bodyPr>
          <a:lstStyle/>
          <a:p>
            <a:r>
              <a:rPr lang="en-US" dirty="0"/>
              <a:t>Value Added</a:t>
            </a:r>
          </a:p>
        </p:txBody>
      </p:sp>
      <p:sp>
        <p:nvSpPr>
          <p:cNvPr id="17" name="TextBox 16"/>
          <p:cNvSpPr txBox="1"/>
          <p:nvPr/>
        </p:nvSpPr>
        <p:spPr>
          <a:xfrm>
            <a:off x="1119243" y="2483828"/>
            <a:ext cx="1901952" cy="369332"/>
          </a:xfrm>
          <a:prstGeom prst="rect">
            <a:avLst/>
          </a:prstGeom>
          <a:solidFill>
            <a:srgbClr val="FFFF00"/>
          </a:solidFill>
        </p:spPr>
        <p:txBody>
          <a:bodyPr wrap="square" rtlCol="0">
            <a:spAutoFit/>
          </a:bodyPr>
          <a:lstStyle/>
          <a:p>
            <a:r>
              <a:rPr lang="en-US" dirty="0"/>
              <a:t>Required</a:t>
            </a:r>
          </a:p>
        </p:txBody>
      </p:sp>
      <p:sp>
        <p:nvSpPr>
          <p:cNvPr id="18" name="TextBox 17"/>
          <p:cNvSpPr txBox="1"/>
          <p:nvPr/>
        </p:nvSpPr>
        <p:spPr>
          <a:xfrm>
            <a:off x="215906" y="3620700"/>
            <a:ext cx="4353373" cy="3785652"/>
          </a:xfrm>
          <a:prstGeom prst="rect">
            <a:avLst/>
          </a:prstGeom>
          <a:noFill/>
        </p:spPr>
        <p:txBody>
          <a:bodyPr wrap="square" rtlCol="0">
            <a:spAutoFit/>
          </a:bodyPr>
          <a:lstStyle/>
          <a:p>
            <a:r>
              <a:rPr lang="en-US" sz="2000" dirty="0"/>
              <a:t>Cycle Times:</a:t>
            </a:r>
          </a:p>
          <a:p>
            <a:pPr marL="285750" indent="-285750">
              <a:buFont typeface="Arial" panose="020B0604020202020204" pitchFamily="34" charset="0"/>
              <a:buChar char="•"/>
            </a:pPr>
            <a:r>
              <a:rPr lang="en-US" sz="2000" dirty="0"/>
              <a:t>Linkage time = 112 hours; 14 days</a:t>
            </a:r>
          </a:p>
          <a:p>
            <a:pPr marL="285750" indent="-285750">
              <a:buFont typeface="Arial" panose="020B0604020202020204" pitchFamily="34" charset="0"/>
              <a:buChar char="•"/>
            </a:pPr>
            <a:r>
              <a:rPr lang="en-US" sz="2000" dirty="0"/>
              <a:t>Dx to Viral Suppression = 89 days</a:t>
            </a:r>
          </a:p>
          <a:p>
            <a:pPr marL="285750" indent="-285750">
              <a:buFont typeface="Arial" panose="020B0604020202020204" pitchFamily="34" charset="0"/>
              <a:buChar char="•"/>
            </a:pPr>
            <a:endParaRPr lang="en-US" sz="2000" dirty="0"/>
          </a:p>
          <a:p>
            <a:r>
              <a:rPr lang="en-US" sz="2000" dirty="0"/>
              <a:t>Goals:</a:t>
            </a:r>
          </a:p>
          <a:p>
            <a:pPr marL="342900" indent="-342900">
              <a:buFont typeface="Arial" panose="020B0604020202020204" pitchFamily="34" charset="0"/>
              <a:buChar char="•"/>
            </a:pPr>
            <a:r>
              <a:rPr lang="en-US" sz="2000" dirty="0"/>
              <a:t>Reduce linkage time from 14 days/112 hours  to 5 days/40 hours</a:t>
            </a:r>
          </a:p>
          <a:p>
            <a:pPr marL="342900" indent="-342900">
              <a:buFont typeface="Arial" panose="020B0604020202020204" pitchFamily="34" charset="0"/>
              <a:buChar char="•"/>
            </a:pPr>
            <a:r>
              <a:rPr lang="en-US" sz="2000" dirty="0"/>
              <a:t>Reduce time to VL suppression from average 89 days to 30 days</a:t>
            </a:r>
          </a:p>
          <a:p>
            <a:endParaRPr lang="en-US" sz="2000" dirty="0"/>
          </a:p>
          <a:p>
            <a:endParaRPr lang="en-US" sz="2000" dirty="0"/>
          </a:p>
          <a:p>
            <a:r>
              <a:rPr lang="en-US" sz="2000" dirty="0"/>
              <a:t> </a:t>
            </a:r>
          </a:p>
        </p:txBody>
      </p:sp>
      <p:sp>
        <p:nvSpPr>
          <p:cNvPr id="3" name="Title 2" descr="Value stream map case study">
            <a:extLst>
              <a:ext uri="{FF2B5EF4-FFF2-40B4-BE49-F238E27FC236}">
                <a16:creationId xmlns:a16="http://schemas.microsoft.com/office/drawing/2014/main" id="{EB6D3F1F-083D-4BCD-926E-708800A533CA}"/>
              </a:ext>
            </a:extLst>
          </p:cNvPr>
          <p:cNvSpPr txBox="1">
            <a:spLocks noGrp="1"/>
          </p:cNvSpPr>
          <p:nvPr>
            <p:ph type="title" idx="4294967295"/>
          </p:nvPr>
        </p:nvSpPr>
        <p:spPr>
          <a:xfrm>
            <a:off x="453293" y="31771"/>
            <a:ext cx="663979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n-ea"/>
                <a:cs typeface="+mn-cs"/>
              </a:rPr>
              <a:t>Creating a Future State – </a:t>
            </a:r>
            <a:br>
              <a:rPr kumimoji="0" lang="en-US" sz="4000" b="1" i="0" u="none" strike="noStrike" kern="1200" cap="none" spc="0" normalizeH="0" baseline="0" noProof="0" dirty="0">
                <a:ln>
                  <a:noFill/>
                </a:ln>
                <a:solidFill>
                  <a:schemeClr val="bg1"/>
                </a:solidFill>
                <a:effectLst/>
                <a:uLnTx/>
                <a:uFillTx/>
                <a:latin typeface="+mj-lt"/>
                <a:ea typeface="+mn-ea"/>
                <a:cs typeface="+mn-cs"/>
              </a:rPr>
            </a:br>
            <a:r>
              <a:rPr lang="en-US" sz="4000" dirty="0">
                <a:ea typeface="+mn-ea"/>
                <a:cs typeface="+mn-cs"/>
              </a:rPr>
              <a:t>W</a:t>
            </a:r>
            <a:r>
              <a:rPr kumimoji="0" lang="en-US" sz="4000" b="1" i="0" u="none" strike="noStrike" kern="1200" cap="none" spc="0" normalizeH="0" baseline="0" noProof="0" dirty="0">
                <a:ln>
                  <a:noFill/>
                </a:ln>
                <a:solidFill>
                  <a:schemeClr val="bg1"/>
                </a:solidFill>
                <a:effectLst/>
                <a:uLnTx/>
                <a:uFillTx/>
                <a:latin typeface="+mj-lt"/>
                <a:ea typeface="+mn-ea"/>
                <a:cs typeface="+mn-cs"/>
              </a:rPr>
              <a:t>hat would you</a:t>
            </a:r>
            <a:r>
              <a:rPr kumimoji="0" lang="en-US" sz="4000" b="1" i="0" u="none" strike="noStrike" kern="1200" cap="none" spc="0" normalizeH="0" noProof="0" dirty="0">
                <a:ln>
                  <a:noFill/>
                </a:ln>
                <a:solidFill>
                  <a:schemeClr val="bg1"/>
                </a:solidFill>
                <a:effectLst/>
                <a:uLnTx/>
                <a:uFillTx/>
                <a:latin typeface="+mj-lt"/>
                <a:ea typeface="+mn-ea"/>
                <a:cs typeface="+mn-cs"/>
              </a:rPr>
              <a:t> change? </a:t>
            </a:r>
            <a:endParaRPr kumimoji="0" lang="en-US" sz="4000" b="1" i="0" u="none" strike="noStrike" kern="1200" cap="none" spc="0" normalizeH="0" baseline="0" noProof="0" dirty="0">
              <a:ln>
                <a:noFill/>
              </a:ln>
              <a:solidFill>
                <a:schemeClr val="bg1"/>
              </a:solidFill>
              <a:effectLst/>
              <a:uLnTx/>
              <a:uFillTx/>
              <a:latin typeface="+mj-lt"/>
              <a:ea typeface="+mn-ea"/>
              <a:cs typeface="+mn-cs"/>
            </a:endParaRPr>
          </a:p>
        </p:txBody>
      </p:sp>
      <p:sp>
        <p:nvSpPr>
          <p:cNvPr id="22" name="TextBox 21" descr="A box that says &quot;appointment scheduled with provider, labs, eligibility&quot; as part of a value stream map">
            <a:extLst>
              <a:ext uri="{FF2B5EF4-FFF2-40B4-BE49-F238E27FC236}">
                <a16:creationId xmlns:a16="http://schemas.microsoft.com/office/drawing/2014/main" id="{266E8EA1-6D2C-42EB-AA9C-E55EB6B32597}"/>
              </a:ext>
            </a:extLst>
          </p:cNvPr>
          <p:cNvSpPr txBox="1"/>
          <p:nvPr/>
        </p:nvSpPr>
        <p:spPr>
          <a:xfrm>
            <a:off x="9248394" y="1428249"/>
            <a:ext cx="1867662" cy="1240245"/>
          </a:xfrm>
          <a:prstGeom prst="rect">
            <a:avLst/>
          </a:prstGeom>
          <a:solidFill>
            <a:srgbClr val="92D050"/>
          </a:solidFill>
        </p:spPr>
        <p:txBody>
          <a:bodyPr wrap="square" rtlCol="0">
            <a:spAutoFit/>
          </a:bodyPr>
          <a:lstStyle/>
          <a:p>
            <a:endParaRPr lang="en-US" dirty="0"/>
          </a:p>
        </p:txBody>
      </p:sp>
      <p:graphicFrame>
        <p:nvGraphicFramePr>
          <p:cNvPr id="23" name="Diagram 22" descr="A picture of a value stream map">
            <a:extLst>
              <a:ext uri="{FF2B5EF4-FFF2-40B4-BE49-F238E27FC236}">
                <a16:creationId xmlns:a16="http://schemas.microsoft.com/office/drawing/2014/main" id="{68A40A66-337A-4C1E-B218-D0AE92DD9D97}"/>
              </a:ext>
            </a:extLst>
          </p:cNvPr>
          <p:cNvGraphicFramePr/>
          <p:nvPr/>
        </p:nvGraphicFramePr>
        <p:xfrm>
          <a:off x="4410891" y="291737"/>
          <a:ext cx="6781800" cy="606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9591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8079-2E05-42E6-8A2A-DCD2DD33835E}"/>
              </a:ext>
            </a:extLst>
          </p:cNvPr>
          <p:cNvSpPr>
            <a:spLocks noGrp="1"/>
          </p:cNvSpPr>
          <p:nvPr>
            <p:ph type="title"/>
          </p:nvPr>
        </p:nvSpPr>
        <p:spPr/>
        <p:txBody>
          <a:bodyPr>
            <a:normAutofit/>
          </a:bodyPr>
          <a:lstStyle/>
          <a:p>
            <a:r>
              <a:rPr lang="en-US" sz="4000" dirty="0"/>
              <a:t>Implementing Solutions</a:t>
            </a:r>
          </a:p>
        </p:txBody>
      </p:sp>
      <p:sp>
        <p:nvSpPr>
          <p:cNvPr id="4" name="Slide Number Placeholder 3">
            <a:extLst>
              <a:ext uri="{FF2B5EF4-FFF2-40B4-BE49-F238E27FC236}">
                <a16:creationId xmlns:a16="http://schemas.microsoft.com/office/drawing/2014/main" id="{56FA6906-A82F-4D8C-9F7E-55AD939E64A3}"/>
              </a:ext>
            </a:extLst>
          </p:cNvPr>
          <p:cNvSpPr>
            <a:spLocks noGrp="1"/>
          </p:cNvSpPr>
          <p:nvPr>
            <p:ph type="sldNum" sz="quarter" idx="12"/>
          </p:nvPr>
        </p:nvSpPr>
        <p:spPr/>
        <p:txBody>
          <a:bodyPr/>
          <a:lstStyle/>
          <a:p>
            <a:fld id="{22371414-462E-46DB-984E-E1D1898C16DC}" type="slidenum">
              <a:rPr lang="en-US" smtClean="0"/>
              <a:t>32</a:t>
            </a:fld>
            <a:endParaRPr lang="en-US"/>
          </a:p>
        </p:txBody>
      </p:sp>
      <p:sp>
        <p:nvSpPr>
          <p:cNvPr id="5" name="Content Placeholder 2">
            <a:extLst>
              <a:ext uri="{FF2B5EF4-FFF2-40B4-BE49-F238E27FC236}">
                <a16:creationId xmlns:a16="http://schemas.microsoft.com/office/drawing/2014/main" id="{C1CBD84F-873E-4C09-9026-BADCC1E1255F}"/>
              </a:ext>
            </a:extLst>
          </p:cNvPr>
          <p:cNvSpPr>
            <a:spLocks noGrp="1"/>
          </p:cNvSpPr>
          <p:nvPr>
            <p:ph idx="1"/>
          </p:nvPr>
        </p:nvSpPr>
        <p:spPr>
          <a:xfrm>
            <a:off x="838199" y="1825625"/>
            <a:ext cx="11154103" cy="4351338"/>
          </a:xfrm>
        </p:spPr>
        <p:txBody>
          <a:bodyPr>
            <a:normAutofit lnSpcReduction="10000"/>
          </a:bodyPr>
          <a:lstStyle/>
          <a:p>
            <a:r>
              <a:rPr lang="en-US" dirty="0"/>
              <a:t>How do you prioritize multiple solutions to root cause(s)?</a:t>
            </a:r>
          </a:p>
          <a:p>
            <a:pPr lvl="1">
              <a:buFont typeface="Arial" charset="0"/>
              <a:buChar char="•"/>
            </a:pPr>
            <a:r>
              <a:rPr lang="en-US" altLang="en-US" sz="2800" dirty="0"/>
              <a:t>Sort possible projects</a:t>
            </a:r>
          </a:p>
          <a:p>
            <a:pPr lvl="1">
              <a:buFont typeface="Arial" charset="0"/>
              <a:buChar char="•"/>
            </a:pPr>
            <a:r>
              <a:rPr lang="en-US" altLang="en-US" sz="2800" dirty="0"/>
              <a:t>Collect relevant data</a:t>
            </a:r>
          </a:p>
          <a:p>
            <a:pPr lvl="1">
              <a:buFont typeface="Arial" charset="0"/>
              <a:buChar char="•"/>
            </a:pPr>
            <a:r>
              <a:rPr lang="en-US" altLang="en-US" sz="2800" dirty="0"/>
              <a:t>Analyze relevant technical and experiential data</a:t>
            </a:r>
          </a:p>
          <a:p>
            <a:pPr lvl="1">
              <a:buFont typeface="Arial" charset="0"/>
              <a:buChar char="•"/>
            </a:pPr>
            <a:r>
              <a:rPr lang="en-US" altLang="en-US" sz="2800" dirty="0"/>
              <a:t>Refer to Root Cause Analysis to ensure solution addresses the root cause</a:t>
            </a:r>
          </a:p>
          <a:p>
            <a:pPr lvl="1">
              <a:buFont typeface="Arial" charset="0"/>
              <a:buChar char="•"/>
            </a:pPr>
            <a:r>
              <a:rPr lang="en-US" altLang="en-US" sz="2800" dirty="0"/>
              <a:t>Consider impacts vs. barriers to implementation</a:t>
            </a:r>
          </a:p>
          <a:p>
            <a:pPr>
              <a:buFont typeface="Arial" charset="0"/>
              <a:buChar char="•"/>
            </a:pPr>
            <a:r>
              <a:rPr lang="en-US" altLang="en-US" dirty="0"/>
              <a:t>There are several tools for prioritization</a:t>
            </a:r>
          </a:p>
          <a:p>
            <a:pPr lvl="1">
              <a:buFont typeface="Arial" charset="0"/>
              <a:buChar char="•"/>
            </a:pPr>
            <a:r>
              <a:rPr lang="en-US" altLang="en-US" sz="2800" b="1" dirty="0"/>
              <a:t>PICK Chart or Priority Matrix (Beginner)</a:t>
            </a:r>
          </a:p>
          <a:p>
            <a:pPr lvl="1">
              <a:buFont typeface="Arial" charset="0"/>
              <a:buChar char="•"/>
            </a:pPr>
            <a:r>
              <a:rPr lang="en-US" altLang="en-US" sz="2800" b="1" dirty="0"/>
              <a:t>Failure Mode Effects Analysis (Advanced)</a:t>
            </a:r>
          </a:p>
          <a:p>
            <a:pPr marL="457200" lvl="1" indent="0">
              <a:buNone/>
            </a:pPr>
            <a:endParaRPr lang="en-US" dirty="0"/>
          </a:p>
        </p:txBody>
      </p:sp>
    </p:spTree>
    <p:extLst>
      <p:ext uri="{BB962C8B-B14F-4D97-AF65-F5344CB8AC3E}">
        <p14:creationId xmlns:p14="http://schemas.microsoft.com/office/powerpoint/2010/main" val="3075179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414B-62BA-45EC-9831-A5A24D3C3A9B}"/>
              </a:ext>
            </a:extLst>
          </p:cNvPr>
          <p:cNvSpPr>
            <a:spLocks noGrp="1"/>
          </p:cNvSpPr>
          <p:nvPr>
            <p:ph type="title"/>
          </p:nvPr>
        </p:nvSpPr>
        <p:spPr/>
        <p:txBody>
          <a:bodyPr>
            <a:normAutofit/>
          </a:bodyPr>
          <a:lstStyle/>
          <a:p>
            <a:r>
              <a:rPr lang="en-US" sz="4000" dirty="0"/>
              <a:t>Understand Critical Failures</a:t>
            </a:r>
          </a:p>
        </p:txBody>
      </p:sp>
      <p:sp>
        <p:nvSpPr>
          <p:cNvPr id="4" name="Slide Number Placeholder 3">
            <a:extLst>
              <a:ext uri="{FF2B5EF4-FFF2-40B4-BE49-F238E27FC236}">
                <a16:creationId xmlns:a16="http://schemas.microsoft.com/office/drawing/2014/main" id="{0CDC9518-D06A-453F-98EB-958DAFCE5DBD}"/>
              </a:ext>
            </a:extLst>
          </p:cNvPr>
          <p:cNvSpPr>
            <a:spLocks noGrp="1"/>
          </p:cNvSpPr>
          <p:nvPr>
            <p:ph type="sldNum" sz="quarter" idx="12"/>
          </p:nvPr>
        </p:nvSpPr>
        <p:spPr/>
        <p:txBody>
          <a:bodyPr/>
          <a:lstStyle/>
          <a:p>
            <a:fld id="{22371414-462E-46DB-984E-E1D1898C16DC}" type="slidenum">
              <a:rPr lang="en-US" smtClean="0"/>
              <a:t>33</a:t>
            </a:fld>
            <a:endParaRPr lang="en-US"/>
          </a:p>
        </p:txBody>
      </p:sp>
      <p:sp>
        <p:nvSpPr>
          <p:cNvPr id="5" name="Content Placeholder 2">
            <a:extLst>
              <a:ext uri="{FF2B5EF4-FFF2-40B4-BE49-F238E27FC236}">
                <a16:creationId xmlns:a16="http://schemas.microsoft.com/office/drawing/2014/main" id="{B833D7BF-E08B-4C5B-A2B1-1B34DE5E3920}"/>
              </a:ext>
            </a:extLst>
          </p:cNvPr>
          <p:cNvSpPr>
            <a:spLocks noGrp="1"/>
          </p:cNvSpPr>
          <p:nvPr>
            <p:ph idx="1"/>
          </p:nvPr>
        </p:nvSpPr>
        <p:spPr>
          <a:xfrm>
            <a:off x="838200" y="1608083"/>
            <a:ext cx="10515600" cy="4568880"/>
          </a:xfrm>
          <a:noFill/>
          <a:ln w="25400">
            <a:noFill/>
          </a:ln>
        </p:spPr>
        <p:txBody>
          <a:bodyPr>
            <a:normAutofit/>
          </a:bodyPr>
          <a:lstStyle/>
          <a:p>
            <a:pPr eaLnBrk="1" hangingPunct="1">
              <a:buFont typeface="Wingdings" pitchFamily="2" charset="2"/>
              <a:buChar char="§"/>
            </a:pPr>
            <a:r>
              <a:rPr lang="en-US" sz="2800" dirty="0"/>
              <a:t>What should we prioritize?</a:t>
            </a:r>
          </a:p>
          <a:p>
            <a:pPr lvl="1"/>
            <a:r>
              <a:rPr lang="en-US" sz="2400" dirty="0">
                <a:solidFill>
                  <a:schemeClr val="tx1"/>
                </a:solidFill>
              </a:rPr>
              <a:t>Think horses, not zebras</a:t>
            </a:r>
          </a:p>
          <a:p>
            <a:pPr eaLnBrk="1" hangingPunct="1">
              <a:buFont typeface="Wingdings" pitchFamily="2" charset="2"/>
              <a:buChar char="§"/>
            </a:pPr>
            <a:r>
              <a:rPr lang="en-US" sz="2800" dirty="0"/>
              <a:t>FMEA key questions for improvement teams</a:t>
            </a:r>
          </a:p>
          <a:p>
            <a:pPr lvl="1" eaLnBrk="1" hangingPunct="1">
              <a:buFont typeface="Arial" pitchFamily="34" charset="0"/>
              <a:buChar char="•"/>
            </a:pPr>
            <a:r>
              <a:rPr lang="en-US" sz="2400" dirty="0">
                <a:solidFill>
                  <a:schemeClr val="tx1"/>
                </a:solidFill>
              </a:rPr>
              <a:t>What could go or went wrong?  </a:t>
            </a:r>
          </a:p>
          <a:p>
            <a:pPr lvl="1" eaLnBrk="1" hangingPunct="1">
              <a:buFont typeface="Arial" pitchFamily="34" charset="0"/>
              <a:buChar char="•"/>
            </a:pPr>
            <a:r>
              <a:rPr lang="en-US" sz="2400" dirty="0">
                <a:solidFill>
                  <a:schemeClr val="tx1"/>
                </a:solidFill>
              </a:rPr>
              <a:t>What would cause it?</a:t>
            </a:r>
          </a:p>
          <a:p>
            <a:pPr lvl="1" eaLnBrk="1" hangingPunct="1">
              <a:buFont typeface="Arial" pitchFamily="34" charset="0"/>
              <a:buChar char="•"/>
            </a:pPr>
            <a:r>
              <a:rPr lang="en-US" sz="2400" dirty="0">
                <a:solidFill>
                  <a:schemeClr val="tx1"/>
                </a:solidFill>
              </a:rPr>
              <a:t>What are the consequences?</a:t>
            </a:r>
          </a:p>
          <a:p>
            <a:pPr lvl="1" eaLnBrk="1" hangingPunct="1">
              <a:buFont typeface="Arial" pitchFamily="34" charset="0"/>
              <a:buChar char="•"/>
            </a:pPr>
            <a:r>
              <a:rPr lang="en-US" sz="2400" dirty="0">
                <a:solidFill>
                  <a:schemeClr val="tx1"/>
                </a:solidFill>
              </a:rPr>
              <a:t>What can we do?  (Redesign)</a:t>
            </a:r>
          </a:p>
          <a:p>
            <a:pPr>
              <a:buFont typeface="Wingdings" pitchFamily="2" charset="2"/>
              <a:buChar char="§"/>
            </a:pPr>
            <a:r>
              <a:rPr lang="en-US" sz="2800" dirty="0"/>
              <a:t>Contingency planning for probable, critical, occurrences</a:t>
            </a:r>
          </a:p>
          <a:p>
            <a:pPr lvl="1">
              <a:buFont typeface="Arial" panose="020B0604020202020204" pitchFamily="34" charset="0"/>
              <a:buChar char="•"/>
            </a:pPr>
            <a:r>
              <a:rPr lang="en-US" sz="2400" dirty="0">
                <a:solidFill>
                  <a:schemeClr val="tx1"/>
                </a:solidFill>
              </a:rPr>
              <a:t>Designing better interventions could save you several cycles!</a:t>
            </a:r>
          </a:p>
          <a:p>
            <a:pPr lvl="2">
              <a:buFont typeface="Arial" panose="020B0604020202020204" pitchFamily="34" charset="0"/>
              <a:buChar char="•"/>
            </a:pPr>
            <a:r>
              <a:rPr lang="en-US" sz="2400" b="1" dirty="0">
                <a:solidFill>
                  <a:schemeClr val="tx1"/>
                </a:solidFill>
              </a:rPr>
              <a:t>If X, then Y planning</a:t>
            </a:r>
          </a:p>
        </p:txBody>
      </p:sp>
    </p:spTree>
    <p:extLst>
      <p:ext uri="{BB962C8B-B14F-4D97-AF65-F5344CB8AC3E}">
        <p14:creationId xmlns:p14="http://schemas.microsoft.com/office/powerpoint/2010/main" val="3722964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4F849-ADE9-4A44-B88E-6769EBC05ACC}"/>
              </a:ext>
            </a:extLst>
          </p:cNvPr>
          <p:cNvSpPr>
            <a:spLocks noGrp="1"/>
          </p:cNvSpPr>
          <p:nvPr>
            <p:ph type="title"/>
          </p:nvPr>
        </p:nvSpPr>
        <p:spPr>
          <a:xfrm>
            <a:off x="752723" y="134937"/>
            <a:ext cx="7009905" cy="1017588"/>
          </a:xfrm>
        </p:spPr>
        <p:txBody>
          <a:bodyPr>
            <a:noAutofit/>
          </a:bodyPr>
          <a:lstStyle/>
          <a:p>
            <a:r>
              <a:rPr lang="en-US" sz="4000" dirty="0"/>
              <a:t>Failure Mode &amp; Effects Analysis (FMEA)</a:t>
            </a:r>
          </a:p>
        </p:txBody>
      </p:sp>
      <p:sp>
        <p:nvSpPr>
          <p:cNvPr id="4" name="Slide Number Placeholder 3">
            <a:extLst>
              <a:ext uri="{FF2B5EF4-FFF2-40B4-BE49-F238E27FC236}">
                <a16:creationId xmlns:a16="http://schemas.microsoft.com/office/drawing/2014/main" id="{CB4A1334-FB9B-46CB-8563-7C3092824BFC}"/>
              </a:ext>
            </a:extLst>
          </p:cNvPr>
          <p:cNvSpPr>
            <a:spLocks noGrp="1"/>
          </p:cNvSpPr>
          <p:nvPr>
            <p:ph type="sldNum" sz="quarter" idx="12"/>
          </p:nvPr>
        </p:nvSpPr>
        <p:spPr/>
        <p:txBody>
          <a:bodyPr/>
          <a:lstStyle/>
          <a:p>
            <a:fld id="{22371414-462E-46DB-984E-E1D1898C16DC}" type="slidenum">
              <a:rPr lang="en-US" smtClean="0"/>
              <a:t>34</a:t>
            </a:fld>
            <a:endParaRPr lang="en-US"/>
          </a:p>
        </p:txBody>
      </p:sp>
      <p:sp>
        <p:nvSpPr>
          <p:cNvPr id="5" name="Content Placeholder 4">
            <a:extLst>
              <a:ext uri="{FF2B5EF4-FFF2-40B4-BE49-F238E27FC236}">
                <a16:creationId xmlns:a16="http://schemas.microsoft.com/office/drawing/2014/main" id="{3E1B7935-4B08-48C1-BAA1-7CC2FC011044}"/>
              </a:ext>
            </a:extLst>
          </p:cNvPr>
          <p:cNvSpPr>
            <a:spLocks noGrp="1"/>
          </p:cNvSpPr>
          <p:nvPr>
            <p:ph idx="1"/>
          </p:nvPr>
        </p:nvSpPr>
        <p:spPr>
          <a:xfrm>
            <a:off x="838199" y="1773075"/>
            <a:ext cx="10972799" cy="4351338"/>
          </a:xfrm>
        </p:spPr>
        <p:txBody>
          <a:bodyPr/>
          <a:lstStyle/>
          <a:p>
            <a:r>
              <a:rPr lang="en-US" dirty="0"/>
              <a:t>With a long history in private industry and the military, FMEA is a step-by-step approach for identifying all possible failures in a design, a process, or a product or service. It is a common analysis tool for QI projects.</a:t>
            </a:r>
          </a:p>
          <a:p>
            <a:endParaRPr lang="en-US" sz="2000" dirty="0"/>
          </a:p>
        </p:txBody>
      </p:sp>
      <p:sp>
        <p:nvSpPr>
          <p:cNvPr id="6" name="Content Placeholder 2">
            <a:extLst>
              <a:ext uri="{FF2B5EF4-FFF2-40B4-BE49-F238E27FC236}">
                <a16:creationId xmlns:a16="http://schemas.microsoft.com/office/drawing/2014/main" id="{66B7A007-0D08-4A90-BBFF-19F22998F713}"/>
              </a:ext>
            </a:extLst>
          </p:cNvPr>
          <p:cNvSpPr txBox="1">
            <a:spLocks/>
          </p:cNvSpPr>
          <p:nvPr/>
        </p:nvSpPr>
        <p:spPr>
          <a:xfrm>
            <a:off x="752723" y="3557979"/>
            <a:ext cx="10972800" cy="245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13038"/>
              </a:buClr>
              <a:buFont typeface="Arial" panose="020B0604020202020204" pitchFamily="34" charset="0"/>
              <a:buChar char="•"/>
              <a:defRPr sz="2800" kern="1200">
                <a:solidFill>
                  <a:srgbClr val="262F68"/>
                </a:solidFill>
                <a:latin typeface="+mn-lt"/>
                <a:ea typeface="+mn-ea"/>
                <a:cs typeface="+mn-cs"/>
              </a:defRPr>
            </a:lvl1pPr>
            <a:lvl2pPr marL="685800" indent="-228600" algn="l" defTabSz="914400" rtl="0" eaLnBrk="1" latinLnBrk="0" hangingPunct="1">
              <a:lnSpc>
                <a:spcPct val="90000"/>
              </a:lnSpc>
              <a:spcBef>
                <a:spcPts val="500"/>
              </a:spcBef>
              <a:buClr>
                <a:srgbClr val="D13038"/>
              </a:buClr>
              <a:buFont typeface="Arial" panose="020B0604020202020204" pitchFamily="34" charset="0"/>
              <a:buChar char="•"/>
              <a:defRPr sz="2400" kern="1200">
                <a:solidFill>
                  <a:srgbClr val="262F68"/>
                </a:solidFill>
                <a:latin typeface="+mn-lt"/>
                <a:ea typeface="+mn-ea"/>
                <a:cs typeface="+mn-cs"/>
              </a:defRPr>
            </a:lvl2pPr>
            <a:lvl3pPr marL="1143000" indent="-228600" algn="l" defTabSz="914400" rtl="0" eaLnBrk="1" latinLnBrk="0" hangingPunct="1">
              <a:lnSpc>
                <a:spcPct val="90000"/>
              </a:lnSpc>
              <a:spcBef>
                <a:spcPts val="500"/>
              </a:spcBef>
              <a:buClr>
                <a:srgbClr val="D13038"/>
              </a:buClr>
              <a:buFont typeface="Arial" panose="020B0604020202020204" pitchFamily="34" charset="0"/>
              <a:buChar char="•"/>
              <a:defRPr sz="2000" kern="1200">
                <a:solidFill>
                  <a:srgbClr val="262F68"/>
                </a:solidFill>
                <a:latin typeface="+mn-lt"/>
                <a:ea typeface="+mn-ea"/>
                <a:cs typeface="+mn-cs"/>
              </a:defRPr>
            </a:lvl3pPr>
            <a:lvl4pPr marL="16002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4pPr>
            <a:lvl5pPr marL="20574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Failure modes</a:t>
            </a:r>
            <a:r>
              <a:rPr lang="en-US" dirty="0"/>
              <a:t>: means the ways, in which something might fail. Failures are any errors or deviations from quality, especially ones that affect the consumers, and can be potential or actual</a:t>
            </a:r>
          </a:p>
          <a:p>
            <a:r>
              <a:rPr lang="en-US" b="1" dirty="0"/>
              <a:t>Effects analysis</a:t>
            </a:r>
            <a:r>
              <a:rPr lang="en-US" dirty="0"/>
              <a:t>: refers to studying the consequences of those failures, potentially even </a:t>
            </a:r>
            <a:r>
              <a:rPr lang="en-US" u="sng" dirty="0"/>
              <a:t>before</a:t>
            </a:r>
            <a:r>
              <a:rPr lang="en-US" dirty="0"/>
              <a:t> they happen</a:t>
            </a:r>
          </a:p>
          <a:p>
            <a:endParaRPr lang="en-US" dirty="0"/>
          </a:p>
        </p:txBody>
      </p:sp>
    </p:spTree>
    <p:extLst>
      <p:ext uri="{BB962C8B-B14F-4D97-AF65-F5344CB8AC3E}">
        <p14:creationId xmlns:p14="http://schemas.microsoft.com/office/powerpoint/2010/main" val="1948935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F0DD-C294-4B86-8BB3-A4598B1FA2F9}"/>
              </a:ext>
            </a:extLst>
          </p:cNvPr>
          <p:cNvSpPr>
            <a:spLocks noGrp="1"/>
          </p:cNvSpPr>
          <p:nvPr>
            <p:ph type="title"/>
          </p:nvPr>
        </p:nvSpPr>
        <p:spPr/>
        <p:txBody>
          <a:bodyPr>
            <a:normAutofit/>
          </a:bodyPr>
          <a:lstStyle/>
          <a:p>
            <a:r>
              <a:rPr lang="en-US" sz="4000" dirty="0"/>
              <a:t>Simplified FMEA example</a:t>
            </a:r>
          </a:p>
        </p:txBody>
      </p:sp>
      <p:sp>
        <p:nvSpPr>
          <p:cNvPr id="4" name="Slide Number Placeholder 3">
            <a:extLst>
              <a:ext uri="{FF2B5EF4-FFF2-40B4-BE49-F238E27FC236}">
                <a16:creationId xmlns:a16="http://schemas.microsoft.com/office/drawing/2014/main" id="{8C5EF154-CB71-4B9F-B018-7363C32828F8}"/>
              </a:ext>
            </a:extLst>
          </p:cNvPr>
          <p:cNvSpPr>
            <a:spLocks noGrp="1"/>
          </p:cNvSpPr>
          <p:nvPr>
            <p:ph type="sldNum" sz="quarter" idx="12"/>
          </p:nvPr>
        </p:nvSpPr>
        <p:spPr/>
        <p:txBody>
          <a:bodyPr/>
          <a:lstStyle/>
          <a:p>
            <a:fld id="{22371414-462E-46DB-984E-E1D1898C16DC}" type="slidenum">
              <a:rPr lang="en-US" smtClean="0"/>
              <a:t>35</a:t>
            </a:fld>
            <a:endParaRPr lang="en-US"/>
          </a:p>
        </p:txBody>
      </p:sp>
      <p:pic>
        <p:nvPicPr>
          <p:cNvPr id="5" name="Content Placeholder 4" descr="A simplified FMEA example">
            <a:extLst>
              <a:ext uri="{FF2B5EF4-FFF2-40B4-BE49-F238E27FC236}">
                <a16:creationId xmlns:a16="http://schemas.microsoft.com/office/drawing/2014/main" id="{E020125D-74C7-401E-91F1-E2055983E25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88181" y="1431235"/>
            <a:ext cx="11815638" cy="2809240"/>
          </a:xfrm>
          <a:prstGeom prst="rect">
            <a:avLst/>
          </a:prstGeom>
        </p:spPr>
      </p:pic>
      <p:sp>
        <p:nvSpPr>
          <p:cNvPr id="6" name="Up Arrow Callout 5">
            <a:extLst>
              <a:ext uri="{FF2B5EF4-FFF2-40B4-BE49-F238E27FC236}">
                <a16:creationId xmlns:a16="http://schemas.microsoft.com/office/drawing/2014/main" id="{52EB5925-3BED-42A3-81B8-563126CDBF5E}"/>
              </a:ext>
            </a:extLst>
          </p:cNvPr>
          <p:cNvSpPr/>
          <p:nvPr/>
        </p:nvSpPr>
        <p:spPr>
          <a:xfrm>
            <a:off x="3645313" y="3028154"/>
            <a:ext cx="1171388" cy="1547906"/>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1-10 Scale</a:t>
            </a:r>
          </a:p>
          <a:p>
            <a:pPr algn="ctr"/>
            <a:r>
              <a:rPr lang="en-US" dirty="0"/>
              <a:t>Use data to confirm</a:t>
            </a:r>
          </a:p>
        </p:txBody>
      </p:sp>
      <p:sp>
        <p:nvSpPr>
          <p:cNvPr id="7" name="Up Arrow Callout 7">
            <a:extLst>
              <a:ext uri="{FF2B5EF4-FFF2-40B4-BE49-F238E27FC236}">
                <a16:creationId xmlns:a16="http://schemas.microsoft.com/office/drawing/2014/main" id="{55C9BD08-44DC-44C6-B9D5-42D8314DDF95}"/>
              </a:ext>
            </a:extLst>
          </p:cNvPr>
          <p:cNvSpPr/>
          <p:nvPr/>
        </p:nvSpPr>
        <p:spPr>
          <a:xfrm>
            <a:off x="5829357" y="3029538"/>
            <a:ext cx="1171388" cy="1547906"/>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1-10 Scale</a:t>
            </a:r>
          </a:p>
          <a:p>
            <a:pPr algn="ctr"/>
            <a:r>
              <a:rPr lang="en-US" dirty="0"/>
              <a:t>Use data to confirm</a:t>
            </a:r>
          </a:p>
        </p:txBody>
      </p:sp>
      <p:sp>
        <p:nvSpPr>
          <p:cNvPr id="8" name="Up Arrow Callout 10">
            <a:extLst>
              <a:ext uri="{FF2B5EF4-FFF2-40B4-BE49-F238E27FC236}">
                <a16:creationId xmlns:a16="http://schemas.microsoft.com/office/drawing/2014/main" id="{B5D7185A-983D-45A6-B5B0-66C0548B285E}"/>
              </a:ext>
            </a:extLst>
          </p:cNvPr>
          <p:cNvSpPr/>
          <p:nvPr/>
        </p:nvSpPr>
        <p:spPr>
          <a:xfrm>
            <a:off x="7303524" y="2521817"/>
            <a:ext cx="1171388" cy="2904948"/>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Multiply Severity X Likelihood of Occurrence</a:t>
            </a:r>
          </a:p>
          <a:p>
            <a:pPr algn="ctr"/>
            <a:r>
              <a:rPr lang="en-US" sz="1400" dirty="0"/>
              <a:t>For Risk Priority Number</a:t>
            </a:r>
          </a:p>
          <a:p>
            <a:pPr algn="ctr"/>
            <a:r>
              <a:rPr lang="en-US" sz="1400" dirty="0"/>
              <a:t>(RPN)</a:t>
            </a:r>
          </a:p>
        </p:txBody>
      </p:sp>
      <p:sp>
        <p:nvSpPr>
          <p:cNvPr id="9" name="Up Arrow Callout 11">
            <a:extLst>
              <a:ext uri="{FF2B5EF4-FFF2-40B4-BE49-F238E27FC236}">
                <a16:creationId xmlns:a16="http://schemas.microsoft.com/office/drawing/2014/main" id="{6A1F407A-E222-4A3C-9FFE-7CF04F32C41E}"/>
              </a:ext>
            </a:extLst>
          </p:cNvPr>
          <p:cNvSpPr/>
          <p:nvPr/>
        </p:nvSpPr>
        <p:spPr>
          <a:xfrm>
            <a:off x="8610600" y="2777306"/>
            <a:ext cx="1171388" cy="2174895"/>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Develop recommended actions for high RPN functions</a:t>
            </a:r>
          </a:p>
        </p:txBody>
      </p:sp>
    </p:spTree>
    <p:extLst>
      <p:ext uri="{BB962C8B-B14F-4D97-AF65-F5344CB8AC3E}">
        <p14:creationId xmlns:p14="http://schemas.microsoft.com/office/powerpoint/2010/main" val="3870212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DD35-3771-46AD-8E53-D6B4AE611818}"/>
              </a:ext>
            </a:extLst>
          </p:cNvPr>
          <p:cNvSpPr>
            <a:spLocks noGrp="1"/>
          </p:cNvSpPr>
          <p:nvPr>
            <p:ph type="title"/>
          </p:nvPr>
        </p:nvSpPr>
        <p:spPr/>
        <p:txBody>
          <a:bodyPr>
            <a:normAutofit/>
          </a:bodyPr>
          <a:lstStyle/>
          <a:p>
            <a:r>
              <a:rPr lang="en-US" sz="4000" dirty="0"/>
              <a:t>Case Study - FMEA</a:t>
            </a:r>
          </a:p>
        </p:txBody>
      </p:sp>
      <p:sp>
        <p:nvSpPr>
          <p:cNvPr id="4" name="Slide Number Placeholder 3">
            <a:extLst>
              <a:ext uri="{FF2B5EF4-FFF2-40B4-BE49-F238E27FC236}">
                <a16:creationId xmlns:a16="http://schemas.microsoft.com/office/drawing/2014/main" id="{D1FFFF69-14D8-40CB-9FC6-58685F5555A2}"/>
              </a:ext>
            </a:extLst>
          </p:cNvPr>
          <p:cNvSpPr>
            <a:spLocks noGrp="1"/>
          </p:cNvSpPr>
          <p:nvPr>
            <p:ph type="sldNum" sz="quarter" idx="12"/>
          </p:nvPr>
        </p:nvSpPr>
        <p:spPr/>
        <p:txBody>
          <a:bodyPr/>
          <a:lstStyle/>
          <a:p>
            <a:fld id="{22371414-462E-46DB-984E-E1D1898C16DC}" type="slidenum">
              <a:rPr lang="en-US" smtClean="0"/>
              <a:t>36</a:t>
            </a:fld>
            <a:endParaRPr lang="en-US"/>
          </a:p>
        </p:txBody>
      </p:sp>
      <p:pic>
        <p:nvPicPr>
          <p:cNvPr id="10" name="Content Placeholder 7" descr="A picture of a table of FMEA">
            <a:extLst>
              <a:ext uri="{FF2B5EF4-FFF2-40B4-BE49-F238E27FC236}">
                <a16:creationId xmlns:a16="http://schemas.microsoft.com/office/drawing/2014/main" id="{6C55594A-D20D-4F98-BA36-D5BE84C8EDE1}"/>
              </a:ext>
            </a:extLst>
          </p:cNvPr>
          <p:cNvPicPr>
            <a:picLocks noGrp="1" noChangeAspect="1"/>
          </p:cNvPicPr>
          <p:nvPr>
            <p:ph idx="1"/>
          </p:nvPr>
        </p:nvPicPr>
        <p:blipFill>
          <a:blip r:embed="rId2"/>
          <a:stretch>
            <a:fillRect/>
          </a:stretch>
        </p:blipFill>
        <p:spPr>
          <a:xfrm>
            <a:off x="437322" y="1661823"/>
            <a:ext cx="11266998" cy="4436827"/>
          </a:xfrm>
          <a:prstGeom prst="rect">
            <a:avLst/>
          </a:prstGeom>
        </p:spPr>
      </p:pic>
    </p:spTree>
    <p:extLst>
      <p:ext uri="{BB962C8B-B14F-4D97-AF65-F5344CB8AC3E}">
        <p14:creationId xmlns:p14="http://schemas.microsoft.com/office/powerpoint/2010/main" val="2117294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32AC-C111-4637-AC7C-D6FBDC165095}"/>
              </a:ext>
            </a:extLst>
          </p:cNvPr>
          <p:cNvSpPr>
            <a:spLocks noGrp="1"/>
          </p:cNvSpPr>
          <p:nvPr>
            <p:ph type="title"/>
          </p:nvPr>
        </p:nvSpPr>
        <p:spPr/>
        <p:txBody>
          <a:bodyPr>
            <a:normAutofit/>
          </a:bodyPr>
          <a:lstStyle/>
          <a:p>
            <a:r>
              <a:rPr lang="en-US" sz="4000" dirty="0"/>
              <a:t>Kanban</a:t>
            </a:r>
          </a:p>
        </p:txBody>
      </p:sp>
      <p:sp>
        <p:nvSpPr>
          <p:cNvPr id="5" name="Slide Number Placeholder 4">
            <a:extLst>
              <a:ext uri="{FF2B5EF4-FFF2-40B4-BE49-F238E27FC236}">
                <a16:creationId xmlns:a16="http://schemas.microsoft.com/office/drawing/2014/main" id="{49323FE2-63AC-461D-8150-CC0F8FE6B329}"/>
              </a:ext>
            </a:extLst>
          </p:cNvPr>
          <p:cNvSpPr>
            <a:spLocks noGrp="1"/>
          </p:cNvSpPr>
          <p:nvPr>
            <p:ph type="sldNum" sz="quarter" idx="12"/>
          </p:nvPr>
        </p:nvSpPr>
        <p:spPr/>
        <p:txBody>
          <a:bodyPr/>
          <a:lstStyle/>
          <a:p>
            <a:fld id="{22371414-462E-46DB-984E-E1D1898C16DC}" type="slidenum">
              <a:rPr lang="en-US" smtClean="0"/>
              <a:t>37</a:t>
            </a:fld>
            <a:endParaRPr lang="en-US"/>
          </a:p>
        </p:txBody>
      </p:sp>
      <p:sp>
        <p:nvSpPr>
          <p:cNvPr id="6" name="Content Placeholder 2">
            <a:extLst>
              <a:ext uri="{FF2B5EF4-FFF2-40B4-BE49-F238E27FC236}">
                <a16:creationId xmlns:a16="http://schemas.microsoft.com/office/drawing/2014/main" id="{0FB1AC90-A994-4B1E-9FCF-C45DF46F18D1}"/>
              </a:ext>
            </a:extLst>
          </p:cNvPr>
          <p:cNvSpPr>
            <a:spLocks noGrp="1"/>
          </p:cNvSpPr>
          <p:nvPr>
            <p:ph sz="half" idx="1"/>
          </p:nvPr>
        </p:nvSpPr>
        <p:spPr>
          <a:xfrm>
            <a:off x="262759" y="1825625"/>
            <a:ext cx="6190593" cy="4562848"/>
          </a:xfrm>
        </p:spPr>
        <p:txBody>
          <a:bodyPr>
            <a:normAutofit lnSpcReduction="10000"/>
          </a:bodyPr>
          <a:lstStyle/>
          <a:p>
            <a:r>
              <a:rPr lang="en-US" dirty="0"/>
              <a:t>Japanese for “signboard”</a:t>
            </a:r>
          </a:p>
          <a:p>
            <a:r>
              <a:rPr lang="en-US" dirty="0"/>
              <a:t>A visual display that regulates the flow of work</a:t>
            </a:r>
          </a:p>
          <a:p>
            <a:r>
              <a:rPr lang="en-US" dirty="0"/>
              <a:t>Organized around the different milestones in an improvement project</a:t>
            </a:r>
          </a:p>
          <a:p>
            <a:r>
              <a:rPr lang="en-US" dirty="0"/>
              <a:t>Clearly indicates what work remains to be done and who is responsible</a:t>
            </a:r>
          </a:p>
          <a:p>
            <a:r>
              <a:rPr lang="en-US" dirty="0"/>
              <a:t>Colors can represent the state of the work in process</a:t>
            </a:r>
          </a:p>
          <a:p>
            <a:pPr lvl="1"/>
            <a:r>
              <a:rPr lang="en-US" sz="2000" dirty="0"/>
              <a:t>Example: yellow can mean behind schedule; orange on time; red means immediate attention</a:t>
            </a:r>
            <a:endParaRPr lang="en-US" sz="3600" dirty="0"/>
          </a:p>
        </p:txBody>
      </p:sp>
      <p:pic>
        <p:nvPicPr>
          <p:cNvPr id="7" name="Content Placeholder 4" descr="A picture of a kanban board">
            <a:extLst>
              <a:ext uri="{FF2B5EF4-FFF2-40B4-BE49-F238E27FC236}">
                <a16:creationId xmlns:a16="http://schemas.microsoft.com/office/drawing/2014/main" id="{479D1BD1-30C7-4B63-AE4C-FF0E06623D82}"/>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561083" y="1825625"/>
            <a:ext cx="5181600" cy="4300793"/>
          </a:xfrm>
          <a:prstGeom prst="rect">
            <a:avLst/>
          </a:prstGeom>
        </p:spPr>
      </p:pic>
    </p:spTree>
    <p:extLst>
      <p:ext uri="{BB962C8B-B14F-4D97-AF65-F5344CB8AC3E}">
        <p14:creationId xmlns:p14="http://schemas.microsoft.com/office/powerpoint/2010/main" val="2161565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22DD-7BA8-42D5-88E4-E35D54DCBA77}"/>
              </a:ext>
            </a:extLst>
          </p:cNvPr>
          <p:cNvSpPr>
            <a:spLocks noGrp="1"/>
          </p:cNvSpPr>
          <p:nvPr>
            <p:ph type="title"/>
          </p:nvPr>
        </p:nvSpPr>
        <p:spPr/>
        <p:txBody>
          <a:bodyPr>
            <a:normAutofit/>
          </a:bodyPr>
          <a:lstStyle/>
          <a:p>
            <a:r>
              <a:rPr lang="en-US" sz="4000" dirty="0"/>
              <a:t>Making a Simple Kanban</a:t>
            </a:r>
          </a:p>
        </p:txBody>
      </p:sp>
      <p:pic>
        <p:nvPicPr>
          <p:cNvPr id="5" name="Content Placeholder 4" descr="A picture of how to make a simple kanban board and the steps">
            <a:extLst>
              <a:ext uri="{FF2B5EF4-FFF2-40B4-BE49-F238E27FC236}">
                <a16:creationId xmlns:a16="http://schemas.microsoft.com/office/drawing/2014/main" id="{E3593823-620F-4A2F-ACB4-D158B959CCCD}"/>
              </a:ext>
            </a:extLst>
          </p:cNvPr>
          <p:cNvPicPr>
            <a:picLocks noGrp="1" noChangeAspect="1"/>
          </p:cNvPicPr>
          <p:nvPr>
            <p:ph idx="1"/>
          </p:nvPr>
        </p:nvPicPr>
        <p:blipFill>
          <a:blip r:embed="rId2"/>
          <a:stretch>
            <a:fillRect/>
          </a:stretch>
        </p:blipFill>
        <p:spPr>
          <a:xfrm>
            <a:off x="1527666" y="1494845"/>
            <a:ext cx="9831217" cy="4682118"/>
          </a:xfrm>
          <a:prstGeom prst="rect">
            <a:avLst/>
          </a:prstGeom>
        </p:spPr>
      </p:pic>
      <p:sp>
        <p:nvSpPr>
          <p:cNvPr id="4" name="Slide Number Placeholder 3">
            <a:extLst>
              <a:ext uri="{FF2B5EF4-FFF2-40B4-BE49-F238E27FC236}">
                <a16:creationId xmlns:a16="http://schemas.microsoft.com/office/drawing/2014/main" id="{ECA81296-09BE-4007-B2BE-28AA22FC9492}"/>
              </a:ext>
            </a:extLst>
          </p:cNvPr>
          <p:cNvSpPr>
            <a:spLocks noGrp="1"/>
          </p:cNvSpPr>
          <p:nvPr>
            <p:ph type="sldNum" sz="quarter" idx="12"/>
          </p:nvPr>
        </p:nvSpPr>
        <p:spPr/>
        <p:txBody>
          <a:bodyPr/>
          <a:lstStyle/>
          <a:p>
            <a:fld id="{22371414-462E-46DB-984E-E1D1898C16DC}" type="slidenum">
              <a:rPr lang="en-US" smtClean="0"/>
              <a:t>38</a:t>
            </a:fld>
            <a:endParaRPr lang="en-US"/>
          </a:p>
        </p:txBody>
      </p:sp>
      <p:sp>
        <p:nvSpPr>
          <p:cNvPr id="6" name="Right Arrow Callout 5">
            <a:extLst>
              <a:ext uri="{FF2B5EF4-FFF2-40B4-BE49-F238E27FC236}">
                <a16:creationId xmlns:a16="http://schemas.microsoft.com/office/drawing/2014/main" id="{E91F1ED4-0A00-484F-9D31-7359ABE01D23}"/>
              </a:ext>
            </a:extLst>
          </p:cNvPr>
          <p:cNvSpPr/>
          <p:nvPr/>
        </p:nvSpPr>
        <p:spPr>
          <a:xfrm>
            <a:off x="256300" y="1428972"/>
            <a:ext cx="1153633" cy="653901"/>
          </a:xfrm>
          <a:prstGeom prst="rightArrowCallout">
            <a:avLst>
              <a:gd name="adj1" fmla="val 25000"/>
              <a:gd name="adj2" fmla="val 25000"/>
              <a:gd name="adj3" fmla="val 28252"/>
              <a:gd name="adj4" fmla="val 66359"/>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Status</a:t>
            </a:r>
          </a:p>
        </p:txBody>
      </p:sp>
      <p:sp>
        <p:nvSpPr>
          <p:cNvPr id="7" name="Right Arrow Callout 13">
            <a:extLst>
              <a:ext uri="{FF2B5EF4-FFF2-40B4-BE49-F238E27FC236}">
                <a16:creationId xmlns:a16="http://schemas.microsoft.com/office/drawing/2014/main" id="{F69C50E8-EA96-40A0-BA2F-8373C0EF9A5D}"/>
              </a:ext>
            </a:extLst>
          </p:cNvPr>
          <p:cNvSpPr/>
          <p:nvPr/>
        </p:nvSpPr>
        <p:spPr>
          <a:xfrm flipH="1">
            <a:off x="6718850" y="4087560"/>
            <a:ext cx="1311966" cy="510153"/>
          </a:xfrm>
          <a:prstGeom prst="rightArrowCallout">
            <a:avLst>
              <a:gd name="adj1" fmla="val 25000"/>
              <a:gd name="adj2" fmla="val 25000"/>
              <a:gd name="adj3" fmla="val 28252"/>
              <a:gd name="adj4" fmla="val 66359"/>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Priority</a:t>
            </a:r>
          </a:p>
        </p:txBody>
      </p:sp>
      <p:sp>
        <p:nvSpPr>
          <p:cNvPr id="8" name="Right Arrow Callout 8">
            <a:extLst>
              <a:ext uri="{FF2B5EF4-FFF2-40B4-BE49-F238E27FC236}">
                <a16:creationId xmlns:a16="http://schemas.microsoft.com/office/drawing/2014/main" id="{DB1C394F-3101-4227-BD3F-F3E733DCFFBE}"/>
              </a:ext>
            </a:extLst>
          </p:cNvPr>
          <p:cNvSpPr/>
          <p:nvPr/>
        </p:nvSpPr>
        <p:spPr>
          <a:xfrm flipH="1">
            <a:off x="8470563" y="4928004"/>
            <a:ext cx="1404949" cy="510153"/>
          </a:xfrm>
          <a:prstGeom prst="rightArrowCallout">
            <a:avLst>
              <a:gd name="adj1" fmla="val 25000"/>
              <a:gd name="adj2" fmla="val 25000"/>
              <a:gd name="adj3" fmla="val 28252"/>
              <a:gd name="adj4" fmla="val 66359"/>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Task Owner</a:t>
            </a:r>
          </a:p>
        </p:txBody>
      </p:sp>
      <p:sp>
        <p:nvSpPr>
          <p:cNvPr id="9" name="Right Arrow Callout 7">
            <a:extLst>
              <a:ext uri="{FF2B5EF4-FFF2-40B4-BE49-F238E27FC236}">
                <a16:creationId xmlns:a16="http://schemas.microsoft.com/office/drawing/2014/main" id="{59FE1811-9D55-4E7E-A799-C4D785788564}"/>
              </a:ext>
            </a:extLst>
          </p:cNvPr>
          <p:cNvSpPr/>
          <p:nvPr/>
        </p:nvSpPr>
        <p:spPr>
          <a:xfrm flipH="1">
            <a:off x="10322983" y="2957979"/>
            <a:ext cx="1153633" cy="653901"/>
          </a:xfrm>
          <a:prstGeom prst="rightArrowCallout">
            <a:avLst>
              <a:gd name="adj1" fmla="val 25000"/>
              <a:gd name="adj2" fmla="val 25000"/>
              <a:gd name="adj3" fmla="val 28252"/>
              <a:gd name="adj4" fmla="val 66359"/>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Due date</a:t>
            </a:r>
          </a:p>
        </p:txBody>
      </p:sp>
    </p:spTree>
    <p:extLst>
      <p:ext uri="{BB962C8B-B14F-4D97-AF65-F5344CB8AC3E}">
        <p14:creationId xmlns:p14="http://schemas.microsoft.com/office/powerpoint/2010/main" val="872217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1C44-1E25-4EAB-9114-0C48F3EF0FEC}"/>
              </a:ext>
            </a:extLst>
          </p:cNvPr>
          <p:cNvSpPr>
            <a:spLocks noGrp="1"/>
          </p:cNvSpPr>
          <p:nvPr>
            <p:ph type="title"/>
          </p:nvPr>
        </p:nvSpPr>
        <p:spPr/>
        <p:txBody>
          <a:bodyPr>
            <a:normAutofit/>
          </a:bodyPr>
          <a:lstStyle/>
          <a:p>
            <a:r>
              <a:rPr lang="en-US" sz="4000" dirty="0"/>
              <a:t>Using Kanban for Team Huddles</a:t>
            </a:r>
          </a:p>
        </p:txBody>
      </p:sp>
      <p:sp>
        <p:nvSpPr>
          <p:cNvPr id="5" name="Slide Number Placeholder 4">
            <a:extLst>
              <a:ext uri="{FF2B5EF4-FFF2-40B4-BE49-F238E27FC236}">
                <a16:creationId xmlns:a16="http://schemas.microsoft.com/office/drawing/2014/main" id="{96D1E34C-DBBB-40D1-8396-7D3365777C0A}"/>
              </a:ext>
            </a:extLst>
          </p:cNvPr>
          <p:cNvSpPr>
            <a:spLocks noGrp="1"/>
          </p:cNvSpPr>
          <p:nvPr>
            <p:ph type="sldNum" sz="quarter" idx="12"/>
          </p:nvPr>
        </p:nvSpPr>
        <p:spPr/>
        <p:txBody>
          <a:bodyPr/>
          <a:lstStyle/>
          <a:p>
            <a:fld id="{22371414-462E-46DB-984E-E1D1898C16DC}" type="slidenum">
              <a:rPr lang="en-US" smtClean="0"/>
              <a:t>39</a:t>
            </a:fld>
            <a:endParaRPr lang="en-US"/>
          </a:p>
        </p:txBody>
      </p:sp>
      <p:sp>
        <p:nvSpPr>
          <p:cNvPr id="6" name="Content Placeholder 2">
            <a:extLst>
              <a:ext uri="{FF2B5EF4-FFF2-40B4-BE49-F238E27FC236}">
                <a16:creationId xmlns:a16="http://schemas.microsoft.com/office/drawing/2014/main" id="{F4DA5393-30BA-4CB4-A5C7-213876140EDE}"/>
              </a:ext>
            </a:extLst>
          </p:cNvPr>
          <p:cNvSpPr>
            <a:spLocks noGrp="1"/>
          </p:cNvSpPr>
          <p:nvPr>
            <p:ph sz="half" idx="1"/>
          </p:nvPr>
        </p:nvSpPr>
        <p:spPr>
          <a:xfrm>
            <a:off x="396766" y="1718766"/>
            <a:ext cx="5181600" cy="4351338"/>
          </a:xfrm>
        </p:spPr>
        <p:txBody>
          <a:bodyPr vert="horz" lIns="91440" tIns="45720" rIns="91440" bIns="45720" rtlCol="0" anchor="t">
            <a:normAutofit/>
          </a:bodyPr>
          <a:lstStyle/>
          <a:p>
            <a:pPr marL="0" indent="0">
              <a:buNone/>
            </a:pPr>
            <a:r>
              <a:rPr lang="en-US" sz="2000" b="1" dirty="0">
                <a:ea typeface="+mn-lt"/>
                <a:cs typeface="+mn-lt"/>
              </a:rPr>
              <a:t>Huddles are:</a:t>
            </a:r>
            <a:endParaRPr lang="en-US" sz="2000" b="1" u="sng" dirty="0">
              <a:ea typeface="+mn-lt"/>
              <a:cs typeface="+mn-lt"/>
            </a:endParaRPr>
          </a:p>
          <a:p>
            <a:r>
              <a:rPr lang="en-US" sz="2000" dirty="0">
                <a:ea typeface="+mn-lt"/>
                <a:cs typeface="+mn-lt"/>
              </a:rPr>
              <a:t>Brief; 10-15 minutes</a:t>
            </a:r>
          </a:p>
          <a:p>
            <a:r>
              <a:rPr lang="en-US" sz="2000" dirty="0">
                <a:ea typeface="+mn-lt"/>
                <a:cs typeface="+mn-lt"/>
              </a:rPr>
              <a:t>Focused; no side conversations, everyone is focused and reviewing the information</a:t>
            </a:r>
          </a:p>
          <a:p>
            <a:r>
              <a:rPr lang="en-US" sz="2000" dirty="0">
                <a:ea typeface="+mn-lt"/>
                <a:cs typeface="+mn-lt"/>
              </a:rPr>
              <a:t>Standing meetings</a:t>
            </a:r>
          </a:p>
          <a:p>
            <a:r>
              <a:rPr lang="en-US" sz="2000" dirty="0">
                <a:ea typeface="+mn-lt"/>
                <a:cs typeface="+mn-lt"/>
              </a:rPr>
              <a:t>Review of the “vital few”</a:t>
            </a:r>
          </a:p>
          <a:p>
            <a:r>
              <a:rPr lang="en-US" sz="2000" dirty="0">
                <a:ea typeface="+mn-lt"/>
                <a:cs typeface="+mn-lt"/>
              </a:rPr>
              <a:t>Engagement focused</a:t>
            </a:r>
          </a:p>
          <a:p>
            <a:pPr lvl="1"/>
            <a:r>
              <a:rPr lang="en-US" sz="2000" dirty="0">
                <a:ea typeface="+mn-lt"/>
                <a:cs typeface="+mn-lt"/>
              </a:rPr>
              <a:t>More than just speaking aloud or reading an email, visual boards help everyone see the same thing</a:t>
            </a:r>
          </a:p>
          <a:p>
            <a:pPr lvl="1"/>
            <a:r>
              <a:rPr lang="en-US" sz="2000" dirty="0">
                <a:ea typeface="+mn-lt"/>
                <a:cs typeface="+mn-lt"/>
              </a:rPr>
              <a:t>Responsibility for leading the huddle rotates </a:t>
            </a:r>
            <a:endParaRPr lang="en-US" sz="2000" dirty="0">
              <a:cs typeface="Calibri"/>
            </a:endParaRPr>
          </a:p>
          <a:p>
            <a:endParaRPr lang="en-US" sz="2000" dirty="0">
              <a:ea typeface="+mn-lt"/>
              <a:cs typeface="+mn-lt"/>
            </a:endParaRPr>
          </a:p>
        </p:txBody>
      </p:sp>
      <p:pic>
        <p:nvPicPr>
          <p:cNvPr id="7" name="Content Placeholder 6" descr="A picture of a kanban board filled out by a team">
            <a:extLst>
              <a:ext uri="{FF2B5EF4-FFF2-40B4-BE49-F238E27FC236}">
                <a16:creationId xmlns:a16="http://schemas.microsoft.com/office/drawing/2014/main" id="{1BF8E5F8-CD76-415E-BABB-AE7BD7B7C34C}"/>
              </a:ext>
            </a:extLst>
          </p:cNvPr>
          <p:cNvPicPr>
            <a:picLocks noGrp="1" noChangeAspect="1"/>
          </p:cNvPicPr>
          <p:nvPr>
            <p:ph sz="half" idx="2"/>
          </p:nvPr>
        </p:nvPicPr>
        <p:blipFill>
          <a:blip r:embed="rId2"/>
          <a:stretch>
            <a:fillRect/>
          </a:stretch>
        </p:blipFill>
        <p:spPr>
          <a:xfrm>
            <a:off x="5739638" y="1679900"/>
            <a:ext cx="6276314" cy="4351338"/>
          </a:xfrm>
          <a:prstGeom prst="rect">
            <a:avLst/>
          </a:prstGeom>
        </p:spPr>
      </p:pic>
    </p:spTree>
    <p:extLst>
      <p:ext uri="{BB962C8B-B14F-4D97-AF65-F5344CB8AC3E}">
        <p14:creationId xmlns:p14="http://schemas.microsoft.com/office/powerpoint/2010/main" val="3022204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47F2B-A5BF-4902-8E06-ED5FBE3509EA}"/>
              </a:ext>
            </a:extLst>
          </p:cNvPr>
          <p:cNvSpPr>
            <a:spLocks noGrp="1"/>
          </p:cNvSpPr>
          <p:nvPr>
            <p:ph type="title"/>
          </p:nvPr>
        </p:nvSpPr>
        <p:spPr/>
        <p:txBody>
          <a:bodyPr>
            <a:normAutofit/>
          </a:bodyPr>
          <a:lstStyle/>
          <a:p>
            <a:r>
              <a:rPr lang="en-US" sz="4000" dirty="0"/>
              <a:t>Advanced QI Tools</a:t>
            </a:r>
          </a:p>
        </p:txBody>
      </p:sp>
      <p:sp>
        <p:nvSpPr>
          <p:cNvPr id="6" name="Slide Number Placeholder 5">
            <a:extLst>
              <a:ext uri="{FF2B5EF4-FFF2-40B4-BE49-F238E27FC236}">
                <a16:creationId xmlns:a16="http://schemas.microsoft.com/office/drawing/2014/main" id="{1A17C5D0-CCAF-465C-B711-03A0825EB0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71414-462E-46DB-984E-E1D1898C16D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A98D853-686F-43A7-B26B-AF40BCB4B04B}"/>
              </a:ext>
            </a:extLst>
          </p:cNvPr>
          <p:cNvSpPr>
            <a:spLocks noGrp="1"/>
          </p:cNvSpPr>
          <p:nvPr>
            <p:ph idx="1"/>
          </p:nvPr>
        </p:nvSpPr>
        <p:spPr>
          <a:xfrm>
            <a:off x="838200" y="1810973"/>
            <a:ext cx="10515600" cy="4085770"/>
          </a:xfrm>
        </p:spPr>
        <p:txBody>
          <a:bodyPr/>
          <a:lstStyle/>
          <a:p>
            <a:r>
              <a:rPr lang="en-US" dirty="0"/>
              <a:t>This workshop, facilitated by CQII staff and nationally recognized quality improvement (QI) experts:</a:t>
            </a:r>
          </a:p>
          <a:p>
            <a:pPr marL="641350" indent="-219075"/>
            <a:r>
              <a:rPr lang="en-US" dirty="0"/>
              <a:t>Nanette Magnani</a:t>
            </a:r>
          </a:p>
          <a:p>
            <a:pPr marL="641350" indent="-219075"/>
            <a:r>
              <a:rPr lang="en-US" dirty="0"/>
              <a:t>Julia Schlueter</a:t>
            </a:r>
          </a:p>
          <a:p>
            <a:pPr marL="641350" indent="-219075"/>
            <a:r>
              <a:rPr lang="en-US" dirty="0"/>
              <a:t>Justin Britanik</a:t>
            </a:r>
          </a:p>
          <a:p>
            <a:pPr marL="641350" indent="-219075"/>
            <a:r>
              <a:rPr lang="en-US" dirty="0"/>
              <a:t>Charles Kolesar</a:t>
            </a:r>
          </a:p>
          <a:p>
            <a:endParaRPr lang="en-US" dirty="0"/>
          </a:p>
        </p:txBody>
      </p:sp>
    </p:spTree>
    <p:extLst>
      <p:ext uri="{BB962C8B-B14F-4D97-AF65-F5344CB8AC3E}">
        <p14:creationId xmlns:p14="http://schemas.microsoft.com/office/powerpoint/2010/main" val="304462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6F19-AAAA-4C94-B673-926BA982A804}"/>
              </a:ext>
            </a:extLst>
          </p:cNvPr>
          <p:cNvSpPr>
            <a:spLocks noGrp="1"/>
          </p:cNvSpPr>
          <p:nvPr>
            <p:ph type="title"/>
          </p:nvPr>
        </p:nvSpPr>
        <p:spPr>
          <a:xfrm>
            <a:off x="680425" y="166977"/>
            <a:ext cx="6769948" cy="882595"/>
          </a:xfrm>
        </p:spPr>
        <p:txBody>
          <a:bodyPr>
            <a:normAutofit/>
          </a:bodyPr>
          <a:lstStyle/>
          <a:p>
            <a:r>
              <a:rPr lang="en-US" sz="4000" b="1" dirty="0">
                <a:cs typeface="Calibri Light"/>
              </a:rPr>
              <a:t>How to do a Kanban Huddle</a:t>
            </a:r>
          </a:p>
        </p:txBody>
      </p:sp>
      <p:sp>
        <p:nvSpPr>
          <p:cNvPr id="3" name="Content Placeholder 2">
            <a:extLst>
              <a:ext uri="{FF2B5EF4-FFF2-40B4-BE49-F238E27FC236}">
                <a16:creationId xmlns:a16="http://schemas.microsoft.com/office/drawing/2014/main" id="{8A6B5F46-F9D7-4FDF-916E-12B3ED094F16}"/>
              </a:ext>
            </a:extLst>
          </p:cNvPr>
          <p:cNvSpPr>
            <a:spLocks noGrp="1"/>
          </p:cNvSpPr>
          <p:nvPr>
            <p:ph idx="1"/>
          </p:nvPr>
        </p:nvSpPr>
        <p:spPr>
          <a:xfrm>
            <a:off x="680424" y="1790672"/>
            <a:ext cx="11395962" cy="4305329"/>
          </a:xfrm>
        </p:spPr>
        <p:txBody>
          <a:bodyPr vert="horz" lIns="91440" tIns="45720" rIns="91440" bIns="45720" rtlCol="0" anchor="t">
            <a:normAutofit fontScale="92500" lnSpcReduction="20000"/>
          </a:bodyPr>
          <a:lstStyle/>
          <a:p>
            <a:pPr>
              <a:lnSpc>
                <a:spcPct val="110000"/>
              </a:lnSpc>
            </a:pPr>
            <a:r>
              <a:rPr lang="en-US" dirty="0">
                <a:ea typeface="+mn-lt"/>
                <a:cs typeface="+mn-lt"/>
              </a:rPr>
              <a:t>It’s easy! Review the information on the board; it’s a conversation piece, not wallpaper</a:t>
            </a:r>
            <a:endParaRPr lang="en-US" b="1" u="sng" dirty="0">
              <a:ea typeface="+mn-lt"/>
              <a:cs typeface="+mn-lt"/>
            </a:endParaRPr>
          </a:p>
          <a:p>
            <a:pPr>
              <a:lnSpc>
                <a:spcPct val="110000"/>
              </a:lnSpc>
            </a:pPr>
            <a:r>
              <a:rPr lang="en-US" dirty="0">
                <a:ea typeface="+mn-lt"/>
                <a:cs typeface="+mn-lt"/>
              </a:rPr>
              <a:t>Agenda could look like</a:t>
            </a:r>
          </a:p>
          <a:p>
            <a:pPr lvl="1">
              <a:lnSpc>
                <a:spcPct val="110000"/>
              </a:lnSpc>
            </a:pPr>
            <a:r>
              <a:rPr lang="en-US" dirty="0">
                <a:ea typeface="+mn-lt"/>
                <a:cs typeface="+mn-lt"/>
              </a:rPr>
              <a:t>“Glow and Grow”</a:t>
            </a:r>
          </a:p>
          <a:p>
            <a:pPr lvl="2">
              <a:lnSpc>
                <a:spcPct val="110000"/>
              </a:lnSpc>
            </a:pPr>
            <a:r>
              <a:rPr lang="en-US" dirty="0">
                <a:ea typeface="+mn-lt"/>
                <a:cs typeface="+mn-lt"/>
              </a:rPr>
              <a:t>Updates on roadblocks, celebrating team members, and opportunities for improvement</a:t>
            </a:r>
          </a:p>
          <a:p>
            <a:pPr lvl="1">
              <a:lnSpc>
                <a:spcPct val="110000"/>
              </a:lnSpc>
            </a:pPr>
            <a:r>
              <a:rPr lang="en-US" dirty="0">
                <a:ea typeface="+mn-lt"/>
                <a:cs typeface="+mn-lt"/>
              </a:rPr>
              <a:t>Top 1 (what is the thing we want to get done this week? </a:t>
            </a:r>
          </a:p>
          <a:p>
            <a:pPr lvl="2">
              <a:lnSpc>
                <a:spcPct val="110000"/>
              </a:lnSpc>
            </a:pPr>
            <a:r>
              <a:rPr lang="en-US" dirty="0">
                <a:ea typeface="+mn-lt"/>
                <a:cs typeface="+mn-lt"/>
              </a:rPr>
              <a:t>What was our Top 1 last week? Did we do it? Why / why not?</a:t>
            </a:r>
          </a:p>
          <a:p>
            <a:pPr lvl="1">
              <a:lnSpc>
                <a:spcPct val="110000"/>
              </a:lnSpc>
            </a:pPr>
            <a:r>
              <a:rPr lang="en-US" dirty="0">
                <a:ea typeface="+mn-lt"/>
                <a:cs typeface="+mn-lt"/>
              </a:rPr>
              <a:t>Metrics – review of data. Color coded red/yellow/green. Improvement ideas flow from data review</a:t>
            </a:r>
          </a:p>
          <a:p>
            <a:pPr lvl="1">
              <a:lnSpc>
                <a:spcPct val="110000"/>
              </a:lnSpc>
            </a:pPr>
            <a:r>
              <a:rPr lang="en-US" dirty="0">
                <a:ea typeface="+mn-lt"/>
                <a:cs typeface="+mn-lt"/>
              </a:rPr>
              <a:t>Offers and requests</a:t>
            </a:r>
          </a:p>
          <a:p>
            <a:pPr lvl="1">
              <a:lnSpc>
                <a:spcPct val="110000"/>
              </a:lnSpc>
            </a:pPr>
            <a:r>
              <a:rPr lang="en-US" dirty="0">
                <a:ea typeface="+mn-lt"/>
                <a:cs typeface="+mn-lt"/>
              </a:rPr>
              <a:t>Cheer. End with joy, a fun quote, a verbal cheer, anything to smile and unify!</a:t>
            </a:r>
            <a:endParaRPr lang="en-US" dirty="0">
              <a:cs typeface="Calibri" panose="020F0502020204030204"/>
            </a:endParaRPr>
          </a:p>
        </p:txBody>
      </p:sp>
    </p:spTree>
    <p:extLst>
      <p:ext uri="{BB962C8B-B14F-4D97-AF65-F5344CB8AC3E}">
        <p14:creationId xmlns:p14="http://schemas.microsoft.com/office/powerpoint/2010/main" val="1700708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745C-AAF8-47FF-8ECB-446C4A3EF508}"/>
              </a:ext>
            </a:extLst>
          </p:cNvPr>
          <p:cNvSpPr>
            <a:spLocks noGrp="1"/>
          </p:cNvSpPr>
          <p:nvPr>
            <p:ph type="title"/>
          </p:nvPr>
        </p:nvSpPr>
        <p:spPr/>
        <p:txBody>
          <a:bodyPr>
            <a:normAutofit/>
          </a:bodyPr>
          <a:lstStyle/>
          <a:p>
            <a:r>
              <a:rPr lang="en-US" sz="4000" dirty="0"/>
              <a:t>Case Study - Kanban</a:t>
            </a:r>
          </a:p>
        </p:txBody>
      </p:sp>
      <p:sp>
        <p:nvSpPr>
          <p:cNvPr id="4" name="Slide Number Placeholder 3">
            <a:extLst>
              <a:ext uri="{FF2B5EF4-FFF2-40B4-BE49-F238E27FC236}">
                <a16:creationId xmlns:a16="http://schemas.microsoft.com/office/drawing/2014/main" id="{3CEDB74D-E062-4678-B49A-926EEA8585FD}"/>
              </a:ext>
            </a:extLst>
          </p:cNvPr>
          <p:cNvSpPr>
            <a:spLocks noGrp="1"/>
          </p:cNvSpPr>
          <p:nvPr>
            <p:ph type="sldNum" sz="quarter" idx="12"/>
          </p:nvPr>
        </p:nvSpPr>
        <p:spPr/>
        <p:txBody>
          <a:bodyPr/>
          <a:lstStyle/>
          <a:p>
            <a:fld id="{22371414-462E-46DB-984E-E1D1898C16DC}" type="slidenum">
              <a:rPr lang="en-US" smtClean="0"/>
              <a:t>41</a:t>
            </a:fld>
            <a:endParaRPr lang="en-US"/>
          </a:p>
        </p:txBody>
      </p:sp>
      <p:graphicFrame>
        <p:nvGraphicFramePr>
          <p:cNvPr id="5" name="Content Placeholder 6" descr="A picture of the to-do, in-process, and done phases of a kanban ">
            <a:extLst>
              <a:ext uri="{FF2B5EF4-FFF2-40B4-BE49-F238E27FC236}">
                <a16:creationId xmlns:a16="http://schemas.microsoft.com/office/drawing/2014/main" id="{F362FC3D-754D-4310-8870-C7312DD3F6AC}"/>
              </a:ext>
            </a:extLst>
          </p:cNvPr>
          <p:cNvGraphicFramePr>
            <a:graphicFrameLocks noGrp="1"/>
          </p:cNvGraphicFramePr>
          <p:nvPr>
            <p:ph idx="1"/>
            <p:extLst>
              <p:ext uri="{D42A27DB-BD31-4B8C-83A1-F6EECF244321}">
                <p14:modId xmlns:p14="http://schemas.microsoft.com/office/powerpoint/2010/main" val="41258384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115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70E5-C34F-4888-BC56-7DAF784FB0F7}"/>
              </a:ext>
            </a:extLst>
          </p:cNvPr>
          <p:cNvSpPr>
            <a:spLocks noGrp="1"/>
          </p:cNvSpPr>
          <p:nvPr>
            <p:ph type="title"/>
          </p:nvPr>
        </p:nvSpPr>
        <p:spPr/>
        <p:txBody>
          <a:bodyPr>
            <a:normAutofit/>
          </a:bodyPr>
          <a:lstStyle/>
          <a:p>
            <a:r>
              <a:rPr lang="en-US" sz="4000" dirty="0"/>
              <a:t>Related QI Resources</a:t>
            </a:r>
          </a:p>
        </p:txBody>
      </p:sp>
      <p:sp>
        <p:nvSpPr>
          <p:cNvPr id="4" name="Slide Number Placeholder 3">
            <a:extLst>
              <a:ext uri="{FF2B5EF4-FFF2-40B4-BE49-F238E27FC236}">
                <a16:creationId xmlns:a16="http://schemas.microsoft.com/office/drawing/2014/main" id="{EA49932F-7351-49A6-8D8E-732FF65B9A89}"/>
              </a:ext>
            </a:extLst>
          </p:cNvPr>
          <p:cNvSpPr>
            <a:spLocks noGrp="1"/>
          </p:cNvSpPr>
          <p:nvPr>
            <p:ph type="sldNum" sz="quarter" idx="12"/>
          </p:nvPr>
        </p:nvSpPr>
        <p:spPr/>
        <p:txBody>
          <a:bodyPr/>
          <a:lstStyle/>
          <a:p>
            <a:fld id="{22371414-462E-46DB-984E-E1D1898C16DC}" type="slidenum">
              <a:rPr lang="en-US" smtClean="0"/>
              <a:t>42</a:t>
            </a:fld>
            <a:endParaRPr lang="en-US"/>
          </a:p>
        </p:txBody>
      </p:sp>
      <p:sp>
        <p:nvSpPr>
          <p:cNvPr id="5" name="Content Placeholder 2">
            <a:extLst>
              <a:ext uri="{FF2B5EF4-FFF2-40B4-BE49-F238E27FC236}">
                <a16:creationId xmlns:a16="http://schemas.microsoft.com/office/drawing/2014/main" id="{E035BD2C-2CDE-4EA4-83B0-6CA34F2F79C8}"/>
              </a:ext>
            </a:extLst>
          </p:cNvPr>
          <p:cNvSpPr>
            <a:spLocks noGrp="1"/>
          </p:cNvSpPr>
          <p:nvPr>
            <p:ph idx="1"/>
          </p:nvPr>
        </p:nvSpPr>
        <p:spPr>
          <a:xfrm>
            <a:off x="230588" y="1608082"/>
            <a:ext cx="11752028" cy="4609837"/>
          </a:xfrm>
        </p:spPr>
        <p:txBody>
          <a:bodyPr>
            <a:normAutofit fontScale="92500" lnSpcReduction="20000"/>
          </a:bodyPr>
          <a:lstStyle/>
          <a:p>
            <a:pPr marL="0" indent="0">
              <a:buNone/>
            </a:pPr>
            <a:r>
              <a:rPr lang="en-US" dirty="0"/>
              <a:t>     </a:t>
            </a:r>
            <a:r>
              <a:rPr lang="en-US" sz="3000" dirty="0"/>
              <a:t> </a:t>
            </a:r>
            <a:r>
              <a:rPr lang="en-US" sz="3000" b="1" dirty="0"/>
              <a:t>ASQ </a:t>
            </a:r>
            <a:r>
              <a:rPr lang="en-US" sz="3000" dirty="0"/>
              <a:t>- </a:t>
            </a:r>
            <a:r>
              <a:rPr lang="en-US" sz="3000" dirty="0">
                <a:hlinkClick r:id="rId2"/>
              </a:rPr>
              <a:t>https://asq.org/</a:t>
            </a:r>
            <a:endParaRPr lang="en-US" sz="3000" dirty="0"/>
          </a:p>
          <a:p>
            <a:pPr marL="457200" lvl="1" indent="0">
              <a:buNone/>
            </a:pPr>
            <a:r>
              <a:rPr lang="en-US" sz="3000" dirty="0"/>
              <a:t>     Search their site for information and examples of QI tools</a:t>
            </a:r>
          </a:p>
          <a:p>
            <a:pPr lvl="1"/>
            <a:endParaRPr lang="en-US" sz="1500" dirty="0"/>
          </a:p>
          <a:p>
            <a:pPr marL="457200" lvl="1" indent="0">
              <a:buNone/>
            </a:pPr>
            <a:r>
              <a:rPr lang="en-US" sz="3000" b="1" dirty="0"/>
              <a:t>Colorado Local Public Health &amp; Environmental Resources QI tools </a:t>
            </a:r>
            <a:r>
              <a:rPr lang="en-US" sz="3000" dirty="0"/>
              <a:t>-</a:t>
            </a:r>
          </a:p>
          <a:p>
            <a:pPr marL="457200" lvl="1" indent="0">
              <a:buNone/>
            </a:pPr>
            <a:r>
              <a:rPr lang="en-US" sz="3000" dirty="0">
                <a:solidFill>
                  <a:schemeClr val="accent1"/>
                </a:solidFill>
              </a:rPr>
              <a:t>     https://www.colorado.gov/pacific/cdphe-lpha/tools-and-resources</a:t>
            </a:r>
          </a:p>
          <a:p>
            <a:pPr lvl="1"/>
            <a:endParaRPr lang="en-US" sz="1500" dirty="0">
              <a:solidFill>
                <a:schemeClr val="accent1"/>
              </a:solidFill>
            </a:endParaRPr>
          </a:p>
          <a:p>
            <a:pPr marL="457200" lvl="1" indent="0">
              <a:buNone/>
            </a:pPr>
            <a:r>
              <a:rPr lang="en-US" sz="3000" b="1" dirty="0"/>
              <a:t>EPA Lean Metrics Guide </a:t>
            </a:r>
            <a:r>
              <a:rPr lang="en-US" sz="3000" dirty="0"/>
              <a:t>– </a:t>
            </a:r>
          </a:p>
          <a:p>
            <a:pPr marL="457200" lvl="1" indent="0">
              <a:buNone/>
            </a:pPr>
            <a:r>
              <a:rPr lang="en-US" sz="3000" dirty="0"/>
              <a:t>     </a:t>
            </a:r>
            <a:r>
              <a:rPr lang="en-US" sz="3000" dirty="0">
                <a:solidFill>
                  <a:schemeClr val="accent1"/>
                </a:solidFill>
                <a:hlinkClick r:id="rId3"/>
              </a:rPr>
              <a:t>https://www.epa.gov/sites/production/files/2014-</a:t>
            </a:r>
            <a:endParaRPr lang="en-US" sz="3000" dirty="0">
              <a:solidFill>
                <a:schemeClr val="accent1"/>
              </a:solidFill>
            </a:endParaRPr>
          </a:p>
          <a:p>
            <a:pPr marL="457200" lvl="1" indent="0">
              <a:buNone/>
            </a:pPr>
            <a:r>
              <a:rPr lang="en-US" sz="3000" dirty="0">
                <a:solidFill>
                  <a:schemeClr val="accent1"/>
                </a:solidFill>
              </a:rPr>
              <a:t>     04/documents/metrics_guide.pdf </a:t>
            </a:r>
          </a:p>
          <a:p>
            <a:pPr lvl="1"/>
            <a:endParaRPr lang="en-US" sz="1500" dirty="0"/>
          </a:p>
          <a:p>
            <a:pPr marL="0" indent="0">
              <a:buNone/>
            </a:pPr>
            <a:r>
              <a:rPr lang="en-US" sz="3000" dirty="0"/>
              <a:t>     </a:t>
            </a:r>
            <a:r>
              <a:rPr lang="en-US" sz="3000" b="1" dirty="0"/>
              <a:t>Institute for Healthcare Improvement </a:t>
            </a:r>
            <a:r>
              <a:rPr lang="en-US" sz="3000" dirty="0"/>
              <a:t>- </a:t>
            </a:r>
            <a:r>
              <a:rPr lang="en-US" sz="3000" dirty="0">
                <a:hlinkClick r:id="rId4"/>
              </a:rPr>
              <a:t>http://www.ihi.org/</a:t>
            </a:r>
            <a:r>
              <a:rPr lang="en-US" sz="3000" dirty="0"/>
              <a:t> </a:t>
            </a:r>
          </a:p>
          <a:p>
            <a:pPr marL="457200" lvl="1" indent="0">
              <a:buNone/>
            </a:pPr>
            <a:r>
              <a:rPr lang="en-US" sz="3000" dirty="0"/>
              <a:t>    Quality Improvement Essentials toolkit and a wide variety of tutorials on</a:t>
            </a:r>
          </a:p>
          <a:p>
            <a:pPr marL="457200" lvl="1" indent="0">
              <a:buNone/>
            </a:pPr>
            <a:r>
              <a:rPr lang="en-US" sz="3000" dirty="0"/>
              <a:t>    tools</a:t>
            </a:r>
          </a:p>
          <a:p>
            <a:pPr lvl="1"/>
            <a:endParaRPr lang="en-US" dirty="0">
              <a:solidFill>
                <a:schemeClr val="accent1"/>
              </a:solidFill>
            </a:endParaRPr>
          </a:p>
          <a:p>
            <a:pPr marL="457200" lvl="1" indent="0">
              <a:buNone/>
            </a:pPr>
            <a:endParaRPr lang="en-US" dirty="0"/>
          </a:p>
        </p:txBody>
      </p:sp>
    </p:spTree>
    <p:extLst>
      <p:ext uri="{BB962C8B-B14F-4D97-AF65-F5344CB8AC3E}">
        <p14:creationId xmlns:p14="http://schemas.microsoft.com/office/powerpoint/2010/main" val="567086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4933-BD1B-4CA7-93F7-0AEE23F5FF2C}"/>
              </a:ext>
            </a:extLst>
          </p:cNvPr>
          <p:cNvSpPr>
            <a:spLocks noGrp="1"/>
          </p:cNvSpPr>
          <p:nvPr>
            <p:ph type="title"/>
          </p:nvPr>
        </p:nvSpPr>
        <p:spPr/>
        <p:txBody>
          <a:bodyPr>
            <a:normAutofit/>
          </a:bodyPr>
          <a:lstStyle/>
          <a:p>
            <a:r>
              <a:rPr lang="en-US" sz="4000" dirty="0"/>
              <a:t>Additional CQII Resources</a:t>
            </a:r>
          </a:p>
        </p:txBody>
      </p:sp>
      <p:sp>
        <p:nvSpPr>
          <p:cNvPr id="3" name="Content Placeholder 2">
            <a:extLst>
              <a:ext uri="{FF2B5EF4-FFF2-40B4-BE49-F238E27FC236}">
                <a16:creationId xmlns:a16="http://schemas.microsoft.com/office/drawing/2014/main" id="{85934555-5EAA-4C02-B8D2-B8ECA73EB916}"/>
              </a:ext>
            </a:extLst>
          </p:cNvPr>
          <p:cNvSpPr>
            <a:spLocks noGrp="1"/>
          </p:cNvSpPr>
          <p:nvPr>
            <p:ph idx="1"/>
          </p:nvPr>
        </p:nvSpPr>
        <p:spPr>
          <a:xfrm>
            <a:off x="723570" y="1825626"/>
            <a:ext cx="10515600" cy="4625974"/>
          </a:xfrm>
        </p:spPr>
        <p:txBody>
          <a:bodyPr>
            <a:normAutofit fontScale="32500" lnSpcReduction="20000"/>
          </a:bodyPr>
          <a:lstStyle/>
          <a:p>
            <a:pPr marL="0" indent="0">
              <a:buNone/>
            </a:pPr>
            <a:endParaRPr lang="en-US" sz="3600" dirty="0">
              <a:latin typeface="Garamond" panose="02020404030301010803" pitchFamily="18" charset="0"/>
            </a:endParaRPr>
          </a:p>
          <a:p>
            <a:pPr marL="0" indent="0">
              <a:buNone/>
            </a:pPr>
            <a:endParaRPr lang="en-US" sz="3600" u="sng" dirty="0">
              <a:solidFill>
                <a:srgbClr val="C00000"/>
              </a:solidFill>
              <a:latin typeface="Garamond" panose="02020404030301010803" pitchFamily="18" charset="0"/>
            </a:endParaRPr>
          </a:p>
          <a:p>
            <a:pPr marL="0" indent="0">
              <a:buNone/>
            </a:pPr>
            <a:endParaRPr lang="en-US" sz="3600" u="sng" dirty="0">
              <a:solidFill>
                <a:srgbClr val="C00000"/>
              </a:solidFill>
              <a:latin typeface="Garamond" panose="02020404030301010803" pitchFamily="18" charset="0"/>
            </a:endParaRPr>
          </a:p>
          <a:p>
            <a:pPr marL="0" indent="0">
              <a:buNone/>
            </a:pPr>
            <a:r>
              <a:rPr lang="en-US" sz="8600" u="sng" dirty="0">
                <a:solidFill>
                  <a:srgbClr val="C00000"/>
                </a:solidFill>
                <a:latin typeface="Garamond" panose="02020404030301010803" pitchFamily="18" charset="0"/>
              </a:rPr>
              <a:t>targethiv.org/</a:t>
            </a:r>
            <a:r>
              <a:rPr lang="en-US" sz="8600" u="sng" dirty="0" err="1">
                <a:solidFill>
                  <a:srgbClr val="C00000"/>
                </a:solidFill>
                <a:latin typeface="Garamond" panose="02020404030301010803" pitchFamily="18" charset="0"/>
              </a:rPr>
              <a:t>cqii</a:t>
            </a:r>
            <a:r>
              <a:rPr lang="en-US" sz="8600" u="sng" dirty="0">
                <a:solidFill>
                  <a:srgbClr val="C00000"/>
                </a:solidFill>
                <a:latin typeface="Garamond" panose="02020404030301010803" pitchFamily="18" charset="0"/>
              </a:rPr>
              <a:t>:</a:t>
            </a:r>
          </a:p>
          <a:p>
            <a:pPr>
              <a:buFont typeface="Wingdings" panose="05000000000000000000" pitchFamily="2" charset="2"/>
              <a:buChar char="ü"/>
            </a:pPr>
            <a:r>
              <a:rPr lang="en-US" sz="8600" dirty="0">
                <a:latin typeface="Garamond" panose="02020404030301010803" pitchFamily="18" charset="0"/>
              </a:rPr>
              <a:t> Information on Advanced Trainings</a:t>
            </a:r>
          </a:p>
          <a:p>
            <a:pPr>
              <a:buFont typeface="Wingdings" panose="05000000000000000000" pitchFamily="2" charset="2"/>
              <a:buChar char="ü"/>
            </a:pPr>
            <a:r>
              <a:rPr lang="en-US" sz="8600" dirty="0">
                <a:latin typeface="Garamond" panose="02020404030301010803" pitchFamily="18" charset="0"/>
              </a:rPr>
              <a:t> On site Technical Assistance</a:t>
            </a:r>
          </a:p>
          <a:p>
            <a:pPr>
              <a:buFont typeface="Wingdings" panose="05000000000000000000" pitchFamily="2" charset="2"/>
              <a:buChar char="ü"/>
            </a:pPr>
            <a:r>
              <a:rPr lang="en-US" sz="8600" dirty="0">
                <a:latin typeface="Garamond" panose="02020404030301010803" pitchFamily="18" charset="0"/>
              </a:rPr>
              <a:t> Quality Academy</a:t>
            </a:r>
          </a:p>
          <a:p>
            <a:pPr>
              <a:buFont typeface="Wingdings" panose="05000000000000000000" pitchFamily="2" charset="2"/>
              <a:buChar char="ü"/>
            </a:pPr>
            <a:r>
              <a:rPr lang="en-US" sz="8600" dirty="0">
                <a:latin typeface="Garamond" panose="02020404030301010803" pitchFamily="18" charset="0"/>
              </a:rPr>
              <a:t> Consumer Quality Improvement Activities</a:t>
            </a:r>
          </a:p>
          <a:p>
            <a:pPr>
              <a:buFont typeface="Wingdings" panose="05000000000000000000" pitchFamily="2" charset="2"/>
              <a:buChar char="ü"/>
            </a:pPr>
            <a:r>
              <a:rPr lang="en-US" sz="8600" dirty="0">
                <a:latin typeface="Garamond" panose="02020404030301010803" pitchFamily="18" charset="0"/>
              </a:rPr>
              <a:t>Collaborative Resources</a:t>
            </a:r>
          </a:p>
          <a:p>
            <a:pPr marL="0" indent="0">
              <a:buNone/>
            </a:pPr>
            <a:endParaRPr lang="en-US" sz="3600" dirty="0">
              <a:latin typeface="Garamond" panose="02020404030301010803" pitchFamily="18" charset="0"/>
            </a:endParaRPr>
          </a:p>
          <a:p>
            <a:pPr marL="0" indent="0">
              <a:buNone/>
            </a:pPr>
            <a:endParaRPr lang="en-US" altLang="en-US" sz="3600" b="1" dirty="0">
              <a:solidFill>
                <a:srgbClr val="CC0000"/>
              </a:solidFill>
              <a:effectLst>
                <a:outerShdw blurRad="38100" dist="38100" dir="2700000" algn="tl">
                  <a:srgbClr val="000000">
                    <a:alpha val="43137"/>
                  </a:srgbClr>
                </a:outerShdw>
              </a:effectLst>
              <a:latin typeface="Garamond" panose="02020404030301010803" pitchFamily="18" charset="0"/>
            </a:endParaRPr>
          </a:p>
          <a:p>
            <a:pPr marL="0" indent="0">
              <a:buNone/>
            </a:pPr>
            <a:r>
              <a:rPr lang="en-US" sz="3600" dirty="0">
                <a:latin typeface="Garamond" panose="02020404030301010803" pitchFamily="18" charset="0"/>
              </a:rPr>
              <a:t>       </a:t>
            </a:r>
          </a:p>
          <a:p>
            <a:pPr marL="0" indent="0">
              <a:buNone/>
            </a:pPr>
            <a:endParaRPr lang="en-US" sz="3600" dirty="0">
              <a:latin typeface="Garamond" panose="02020404030301010803" pitchFamily="18" charset="0"/>
            </a:endParaRPr>
          </a:p>
          <a:p>
            <a:pPr marL="0" indent="0">
              <a:buNone/>
            </a:pPr>
            <a:r>
              <a:rPr lang="en-US" sz="3600" dirty="0">
                <a:latin typeface="Garamond" panose="02020404030301010803" pitchFamily="18" charset="0"/>
              </a:rPr>
              <a:t>     </a:t>
            </a:r>
          </a:p>
          <a:p>
            <a:pPr marL="0" indent="0">
              <a:buNone/>
            </a:pPr>
            <a:endParaRPr lang="en-US" sz="36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43B40727-370E-4E58-9890-1E6272421E20}"/>
              </a:ext>
            </a:extLst>
          </p:cNvPr>
          <p:cNvSpPr>
            <a:spLocks noGrp="1"/>
          </p:cNvSpPr>
          <p:nvPr>
            <p:ph type="sldNum" sz="quarter" idx="12"/>
          </p:nvPr>
        </p:nvSpPr>
        <p:spPr/>
        <p:txBody>
          <a:bodyPr/>
          <a:lstStyle/>
          <a:p>
            <a:fld id="{22371414-462E-46DB-984E-E1D1898C16DC}" type="slidenum">
              <a:rPr lang="en-US" smtClean="0"/>
              <a:t>43</a:t>
            </a:fld>
            <a:endParaRPr lang="en-US"/>
          </a:p>
        </p:txBody>
      </p:sp>
      <p:sp>
        <p:nvSpPr>
          <p:cNvPr id="5" name="Title 1">
            <a:extLst>
              <a:ext uri="{FF2B5EF4-FFF2-40B4-BE49-F238E27FC236}">
                <a16:creationId xmlns:a16="http://schemas.microsoft.com/office/drawing/2014/main" id="{C1C073BB-BC53-49CC-B2D0-CE967CD96119}"/>
              </a:ext>
            </a:extLst>
          </p:cNvPr>
          <p:cNvSpPr txBox="1">
            <a:spLocks/>
          </p:cNvSpPr>
          <p:nvPr/>
        </p:nvSpPr>
        <p:spPr>
          <a:xfrm>
            <a:off x="608940" y="1825626"/>
            <a:ext cx="10630230" cy="830086"/>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US" altLang="en-US" sz="3600" b="1" dirty="0">
                <a:solidFill>
                  <a:srgbClr val="CC0000"/>
                </a:solidFill>
                <a:effectLst>
                  <a:outerShdw blurRad="38100" dist="38100" dir="2700000" algn="tl">
                    <a:srgbClr val="000000">
                      <a:alpha val="43137"/>
                    </a:srgbClr>
                  </a:outerShdw>
                </a:effectLst>
                <a:latin typeface="Garamond" panose="02020404030301010803" pitchFamily="18" charset="0"/>
              </a:rPr>
              <a:t>Center for Quality Improvement &amp; Innovation (CQII)</a:t>
            </a:r>
          </a:p>
        </p:txBody>
      </p:sp>
      <p:pic>
        <p:nvPicPr>
          <p:cNvPr id="6" name="Picture 4">
            <a:extLst>
              <a:ext uri="{FF2B5EF4-FFF2-40B4-BE49-F238E27FC236}">
                <a16:creationId xmlns:a16="http://schemas.microsoft.com/office/drawing/2014/main" id="{11F067DB-1F33-47C8-BF32-451E4AFE96FD}"/>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19707" b="19707"/>
          <a:stretch>
            <a:fillRect/>
          </a:stretch>
        </p:blipFill>
        <p:spPr bwMode="auto">
          <a:xfrm>
            <a:off x="8907539" y="4035057"/>
            <a:ext cx="2149322" cy="1329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276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79C8-B37B-46AC-8D60-5AB30C9B880E}"/>
              </a:ext>
            </a:extLst>
          </p:cNvPr>
          <p:cNvSpPr>
            <a:spLocks noGrp="1"/>
          </p:cNvSpPr>
          <p:nvPr>
            <p:ph type="title"/>
          </p:nvPr>
        </p:nvSpPr>
        <p:spPr/>
        <p:txBody>
          <a:bodyPr>
            <a:normAutofit/>
          </a:bodyPr>
          <a:lstStyle/>
          <a:p>
            <a:r>
              <a:rPr lang="en-US" sz="4000" dirty="0"/>
              <a:t>Frequently Asked Questions</a:t>
            </a:r>
            <a:r>
              <a:rPr lang="en-US" dirty="0"/>
              <a:t>:</a:t>
            </a:r>
          </a:p>
        </p:txBody>
      </p:sp>
      <p:sp>
        <p:nvSpPr>
          <p:cNvPr id="4" name="Slide Number Placeholder 3">
            <a:extLst>
              <a:ext uri="{FF2B5EF4-FFF2-40B4-BE49-F238E27FC236}">
                <a16:creationId xmlns:a16="http://schemas.microsoft.com/office/drawing/2014/main" id="{F7CF274A-E270-4444-8B34-50BE8E3634DC}"/>
              </a:ext>
            </a:extLst>
          </p:cNvPr>
          <p:cNvSpPr>
            <a:spLocks noGrp="1"/>
          </p:cNvSpPr>
          <p:nvPr>
            <p:ph type="sldNum" sz="quarter" idx="12"/>
          </p:nvPr>
        </p:nvSpPr>
        <p:spPr/>
        <p:txBody>
          <a:bodyPr/>
          <a:lstStyle/>
          <a:p>
            <a:fld id="{22371414-462E-46DB-984E-E1D1898C16DC}" type="slidenum">
              <a:rPr lang="en-US" smtClean="0"/>
              <a:t>44</a:t>
            </a:fld>
            <a:endParaRPr lang="en-US"/>
          </a:p>
        </p:txBody>
      </p:sp>
      <p:sp>
        <p:nvSpPr>
          <p:cNvPr id="5" name="Content Placeholder 2">
            <a:extLst>
              <a:ext uri="{FF2B5EF4-FFF2-40B4-BE49-F238E27FC236}">
                <a16:creationId xmlns:a16="http://schemas.microsoft.com/office/drawing/2014/main" id="{E81F634F-04B2-4BA9-BFA4-720CE7C31AAD}"/>
              </a:ext>
            </a:extLst>
          </p:cNvPr>
          <p:cNvSpPr>
            <a:spLocks noGrp="1"/>
          </p:cNvSpPr>
          <p:nvPr>
            <p:ph idx="1"/>
          </p:nvPr>
        </p:nvSpPr>
        <p:spPr>
          <a:xfrm>
            <a:off x="838200" y="2007476"/>
            <a:ext cx="10515600" cy="4169487"/>
          </a:xfrm>
        </p:spPr>
        <p:txBody>
          <a:bodyPr/>
          <a:lstStyle/>
          <a:p>
            <a:r>
              <a:rPr lang="en-US" dirty="0"/>
              <a:t>Which tool should we use if we are just getting started with our quality improvement project?</a:t>
            </a:r>
          </a:p>
          <a:p>
            <a:r>
              <a:rPr lang="en-US" dirty="0"/>
              <a:t>Which tool would we use to help us to capture and document our project?</a:t>
            </a:r>
          </a:p>
          <a:p>
            <a:r>
              <a:rPr lang="en-US" dirty="0"/>
              <a:t>How do these tools apply to a health department or Ryan White recipient that does not provide direct patient care?</a:t>
            </a:r>
          </a:p>
        </p:txBody>
      </p:sp>
    </p:spTree>
    <p:extLst>
      <p:ext uri="{BB962C8B-B14F-4D97-AF65-F5344CB8AC3E}">
        <p14:creationId xmlns:p14="http://schemas.microsoft.com/office/powerpoint/2010/main" val="4007183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descr="Contact information"/>
          <p:cNvSpPr txBox="1">
            <a:spLocks/>
          </p:cNvSpPr>
          <p:nvPr/>
        </p:nvSpPr>
        <p:spPr bwMode="auto">
          <a:xfrm>
            <a:off x="2362199" y="3167062"/>
            <a:ext cx="9446103"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6147" name="Title 1"/>
          <p:cNvSpPr txBox="1">
            <a:spLocks noGrp="1"/>
          </p:cNvSpPr>
          <p:nvPr>
            <p:ph type="title" idx="4294967295"/>
          </p:nvPr>
        </p:nvSpPr>
        <p:spPr bwMode="auto">
          <a:xfrm>
            <a:off x="1160891" y="2952585"/>
            <a:ext cx="10363200" cy="1143000"/>
          </a:xfrm>
          <a:prstGeom prst="rect">
            <a:avLst/>
          </a:prstGeom>
          <a:solidFill>
            <a:srgbClr val="C00000"/>
          </a:solidFill>
          <a:ln>
            <a:noFill/>
            <a:prstDash/>
          </a:ln>
          <a:effectLst/>
          <a:extLs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chemeClr val="bg1"/>
                </a:solidFill>
                <a:effectLst/>
                <a:uLnTx/>
                <a:uFillTx/>
                <a:latin typeface="Garamond" panose="02020404030301010803" pitchFamily="18" charset="0"/>
                <a:ea typeface="ＭＳ Ｐゴシック" panose="020B0600070205080204" pitchFamily="34" charset="-128"/>
                <a:cs typeface="+mn-cs"/>
              </a:rPr>
              <a:t>Contact Information</a:t>
            </a:r>
          </a:p>
        </p:txBody>
      </p:sp>
      <p:sp>
        <p:nvSpPr>
          <p:cNvPr id="2" name="Slide Number Placeholder 1">
            <a:extLst>
              <a:ext uri="{FF2B5EF4-FFF2-40B4-BE49-F238E27FC236}">
                <a16:creationId xmlns:a16="http://schemas.microsoft.com/office/drawing/2014/main" id="{746E119C-9D46-434A-8B58-B9D8B6B6ED06}"/>
              </a:ext>
            </a:extLst>
          </p:cNvPr>
          <p:cNvSpPr>
            <a:spLocks noGrp="1"/>
          </p:cNvSpPr>
          <p:nvPr>
            <p:ph type="sldNum" sz="quarter" idx="12"/>
          </p:nvPr>
        </p:nvSpPr>
        <p:spPr/>
        <p:txBody>
          <a:bodyPr/>
          <a:lstStyle/>
          <a:p>
            <a:fld id="{037C7BB5-0F33-7841-8CDE-4D200FCB62AE}" type="slidenum">
              <a:rPr lang="en-US" smtClean="0"/>
              <a:t>45</a:t>
            </a:fld>
            <a:endParaRPr lang="en-US"/>
          </a:p>
        </p:txBody>
      </p:sp>
    </p:spTree>
    <p:extLst>
      <p:ext uri="{BB962C8B-B14F-4D97-AF65-F5344CB8AC3E}">
        <p14:creationId xmlns:p14="http://schemas.microsoft.com/office/powerpoint/2010/main" val="3871914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212327"/>
            <a:ext cx="4533900" cy="3170099"/>
          </a:xfrm>
          <a:prstGeom prst="rect">
            <a:avLst/>
          </a:prstGeom>
        </p:spPr>
        <p:txBody>
          <a:bodyPr wrap="square">
            <a:spAutoFit/>
          </a:bodyPr>
          <a:lstStyle/>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Charles Kolesar RN, MPH</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Program Manager</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New York State Department of Health</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AIDS Institute</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90 Church Street, 13th floor</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New York, NY 10007-2919</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Charles.Kolesar@health.ny.gov</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212.417.4730 (main)</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212. 417. 4768 (direct)</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212.417.4684 (fax)</a:t>
            </a:r>
          </a:p>
        </p:txBody>
      </p:sp>
      <p:grpSp>
        <p:nvGrpSpPr>
          <p:cNvPr id="5" name="Group 4" descr="Center for Quality Improvement and Innovation logo. Improve HIV Care. Ask Me How!">
            <a:extLst>
              <a:ext uri="{FF2B5EF4-FFF2-40B4-BE49-F238E27FC236}">
                <a16:creationId xmlns:a16="http://schemas.microsoft.com/office/drawing/2014/main" id="{49C11AF1-4BB0-1849-902C-EC5A29BF4272}"/>
              </a:ext>
            </a:extLst>
          </p:cNvPr>
          <p:cNvGrpSpPr/>
          <p:nvPr/>
        </p:nvGrpSpPr>
        <p:grpSpPr>
          <a:xfrm>
            <a:off x="9992321" y="1315255"/>
            <a:ext cx="2001331" cy="1989866"/>
            <a:chOff x="2667001" y="582632"/>
            <a:chExt cx="3322602" cy="3303568"/>
          </a:xfrm>
        </p:grpSpPr>
        <p:pic>
          <p:nvPicPr>
            <p:cNvPr id="8" name="Picture 7">
              <a:extLst>
                <a:ext uri="{FF2B5EF4-FFF2-40B4-BE49-F238E27FC236}">
                  <a16:creationId xmlns:a16="http://schemas.microsoft.com/office/drawing/2014/main" id="{3B52C520-D1AF-4F44-81AA-1C91BAC140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1" y="582632"/>
              <a:ext cx="3322602" cy="3303568"/>
            </a:xfrm>
            <a:prstGeom prst="rect">
              <a:avLst/>
            </a:prstGeom>
          </p:spPr>
        </p:pic>
        <p:grpSp>
          <p:nvGrpSpPr>
            <p:cNvPr id="9" name="Group 8">
              <a:extLst>
                <a:ext uri="{FF2B5EF4-FFF2-40B4-BE49-F238E27FC236}">
                  <a16:creationId xmlns:a16="http://schemas.microsoft.com/office/drawing/2014/main" id="{31AE2D4D-1D2F-014B-BD25-81F1457F6775}"/>
                </a:ext>
              </a:extLst>
            </p:cNvPr>
            <p:cNvGrpSpPr/>
            <p:nvPr/>
          </p:nvGrpSpPr>
          <p:grpSpPr>
            <a:xfrm>
              <a:off x="3679623" y="1399142"/>
              <a:ext cx="1244475" cy="1585740"/>
              <a:chOff x="3679623" y="1399142"/>
              <a:chExt cx="1244475" cy="1585740"/>
            </a:xfrm>
          </p:grpSpPr>
          <p:pic>
            <p:nvPicPr>
              <p:cNvPr id="10" name="Picture 9">
                <a:extLst>
                  <a:ext uri="{FF2B5EF4-FFF2-40B4-BE49-F238E27FC236}">
                    <a16:creationId xmlns:a16="http://schemas.microsoft.com/office/drawing/2014/main" id="{4FB1749D-185D-8D4B-AF8A-AC3DA39FF5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9623" y="1530541"/>
                <a:ext cx="1244475" cy="1343025"/>
              </a:xfrm>
              <a:prstGeom prst="rect">
                <a:avLst/>
              </a:prstGeom>
            </p:spPr>
          </p:pic>
          <p:sp>
            <p:nvSpPr>
              <p:cNvPr id="11" name="Rectangle 10">
                <a:extLst>
                  <a:ext uri="{FF2B5EF4-FFF2-40B4-BE49-F238E27FC236}">
                    <a16:creationId xmlns:a16="http://schemas.microsoft.com/office/drawing/2014/main" id="{C3015F63-238E-154C-9DCB-80A195948A27}"/>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sp>
            <p:nvSpPr>
              <p:cNvPr id="12" name="Rectangle 11">
                <a:extLst>
                  <a:ext uri="{FF2B5EF4-FFF2-40B4-BE49-F238E27FC236}">
                    <a16:creationId xmlns:a16="http://schemas.microsoft.com/office/drawing/2014/main" id="{B56AAC53-9425-A44F-8D9C-11B81F8D154E}"/>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grpSp>
      </p:grpSp>
      <p:sp>
        <p:nvSpPr>
          <p:cNvPr id="13" name="Title 3">
            <a:extLst>
              <a:ext uri="{FF2B5EF4-FFF2-40B4-BE49-F238E27FC236}">
                <a16:creationId xmlns:a16="http://schemas.microsoft.com/office/drawing/2014/main" id="{AAF3B4BD-6AAF-FF43-AE25-FCD7D24B16EF}"/>
              </a:ext>
            </a:extLst>
          </p:cNvPr>
          <p:cNvSpPr txBox="1">
            <a:spLocks noGrp="1"/>
          </p:cNvSpPr>
          <p:nvPr>
            <p:ph type="title" idx="4294967295"/>
          </p:nvPr>
        </p:nvSpPr>
        <p:spPr>
          <a:xfrm>
            <a:off x="304800" y="211137"/>
            <a:ext cx="6667500" cy="939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b="1" kern="1200">
                <a:solidFill>
                  <a:srgbClr val="262F68"/>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Contact Information</a:t>
            </a:r>
          </a:p>
        </p:txBody>
      </p:sp>
      <p:sp>
        <p:nvSpPr>
          <p:cNvPr id="15" name="Title 1">
            <a:extLst>
              <a:ext uri="{FF2B5EF4-FFF2-40B4-BE49-F238E27FC236}">
                <a16:creationId xmlns:a16="http://schemas.microsoft.com/office/drawing/2014/main" id="{63D38C40-02E5-C14A-BCC7-45FF63FE99D7}"/>
              </a:ext>
            </a:extLst>
          </p:cNvPr>
          <p:cNvSpPr txBox="1">
            <a:spLocks/>
          </p:cNvSpPr>
          <p:nvPr/>
        </p:nvSpPr>
        <p:spPr>
          <a:xfrm>
            <a:off x="304800" y="2659064"/>
            <a:ext cx="8749155" cy="553263"/>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US" altLang="en-US" sz="2400" b="1" dirty="0">
                <a:solidFill>
                  <a:srgbClr val="CC0000"/>
                </a:solidFill>
                <a:effectLst>
                  <a:outerShdw blurRad="38100" dist="38100" dir="2700000" algn="tl">
                    <a:srgbClr val="000000">
                      <a:alpha val="43137"/>
                    </a:srgbClr>
                  </a:outerShdw>
                </a:effectLst>
                <a:latin typeface="Garamond" panose="02020404030301010803" pitchFamily="18" charset="0"/>
              </a:rPr>
              <a:t>Contact Information</a:t>
            </a:r>
          </a:p>
        </p:txBody>
      </p:sp>
      <p:pic>
        <p:nvPicPr>
          <p:cNvPr id="16" name="Picture 15" descr="HRSA Ryan White HIV/AIDS Program Center for Quality Improvement and Innovation logo">
            <a:extLst>
              <a:ext uri="{FF2B5EF4-FFF2-40B4-BE49-F238E27FC236}">
                <a16:creationId xmlns:a16="http://schemas.microsoft.com/office/drawing/2014/main" id="{D37FC954-52B9-7340-BF7C-66B13E1701D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3650" t="16349" r="20559" b="7354"/>
          <a:stretch/>
        </p:blipFill>
        <p:spPr>
          <a:xfrm>
            <a:off x="304800" y="1371600"/>
            <a:ext cx="3657600" cy="1066800"/>
          </a:xfrm>
          <a:prstGeom prst="rect">
            <a:avLst/>
          </a:prstGeom>
        </p:spPr>
      </p:pic>
    </p:spTree>
    <p:extLst>
      <p:ext uri="{BB962C8B-B14F-4D97-AF65-F5344CB8AC3E}">
        <p14:creationId xmlns:p14="http://schemas.microsoft.com/office/powerpoint/2010/main" val="4264310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E989-4ABE-40C6-94C3-E1575C9B4954}"/>
              </a:ext>
            </a:extLst>
          </p:cNvPr>
          <p:cNvSpPr>
            <a:spLocks noGrp="1"/>
          </p:cNvSpPr>
          <p:nvPr>
            <p:ph type="title"/>
          </p:nvPr>
        </p:nvSpPr>
        <p:spPr/>
        <p:txBody>
          <a:bodyPr>
            <a:normAutofit/>
          </a:bodyPr>
          <a:lstStyle/>
          <a:p>
            <a:r>
              <a:rPr lang="en-US" sz="4000" dirty="0"/>
              <a:t>Agenda</a:t>
            </a:r>
          </a:p>
        </p:txBody>
      </p:sp>
      <p:sp>
        <p:nvSpPr>
          <p:cNvPr id="4" name="Slide Number Placeholder 3">
            <a:extLst>
              <a:ext uri="{FF2B5EF4-FFF2-40B4-BE49-F238E27FC236}">
                <a16:creationId xmlns:a16="http://schemas.microsoft.com/office/drawing/2014/main" id="{08C78C46-3BEF-48D3-8B9A-8663AD15D82E}"/>
              </a:ext>
            </a:extLst>
          </p:cNvPr>
          <p:cNvSpPr>
            <a:spLocks noGrp="1"/>
          </p:cNvSpPr>
          <p:nvPr>
            <p:ph type="sldNum" sz="quarter" idx="12"/>
          </p:nvPr>
        </p:nvSpPr>
        <p:spPr/>
        <p:txBody>
          <a:bodyPr/>
          <a:lstStyle/>
          <a:p>
            <a:fld id="{22371414-462E-46DB-984E-E1D1898C16DC}" type="slidenum">
              <a:rPr lang="en-US" smtClean="0"/>
              <a:t>5</a:t>
            </a:fld>
            <a:endParaRPr lang="en-US"/>
          </a:p>
        </p:txBody>
      </p:sp>
      <p:sp>
        <p:nvSpPr>
          <p:cNvPr id="5" name="Content Placeholder 2">
            <a:extLst>
              <a:ext uri="{FF2B5EF4-FFF2-40B4-BE49-F238E27FC236}">
                <a16:creationId xmlns:a16="http://schemas.microsoft.com/office/drawing/2014/main" id="{19AF76C9-CE56-4AD1-81B0-D803C95B0A68}"/>
              </a:ext>
            </a:extLst>
          </p:cNvPr>
          <p:cNvSpPr>
            <a:spLocks noGrp="1"/>
          </p:cNvSpPr>
          <p:nvPr>
            <p:ph idx="1"/>
          </p:nvPr>
        </p:nvSpPr>
        <p:spPr>
          <a:xfrm>
            <a:off x="838199" y="1651819"/>
            <a:ext cx="11152239" cy="4525143"/>
          </a:xfrm>
        </p:spPr>
        <p:txBody>
          <a:bodyPr>
            <a:normAutofit/>
          </a:bodyPr>
          <a:lstStyle/>
          <a:p>
            <a:pPr lvl="0"/>
            <a:r>
              <a:rPr lang="en-US" dirty="0"/>
              <a:t>Introductions and Learning Objectives – Charles Kolesar</a:t>
            </a:r>
          </a:p>
          <a:p>
            <a:pPr lvl="0"/>
            <a:r>
              <a:rPr lang="en-US" dirty="0"/>
              <a:t>Case Study QI Project: Rapid Start – A3 Sheet Overview – Nanette Magnani</a:t>
            </a:r>
          </a:p>
          <a:p>
            <a:pPr lvl="0"/>
            <a:r>
              <a:rPr lang="en-US" dirty="0"/>
              <a:t>SIPOC Diagram Overview – Justin Britanik / Julia Schlueter</a:t>
            </a:r>
          </a:p>
          <a:p>
            <a:pPr lvl="0"/>
            <a:r>
              <a:rPr lang="en-US" dirty="0"/>
              <a:t>Flowcharting/Value-Stream Mapping Overview – Justin Britanik / Julia Schlueter</a:t>
            </a:r>
          </a:p>
          <a:p>
            <a:pPr lvl="0"/>
            <a:r>
              <a:rPr lang="en-US" dirty="0"/>
              <a:t>Related QI resources – Julia Schlueter</a:t>
            </a:r>
          </a:p>
          <a:p>
            <a:pPr lvl="0"/>
            <a:r>
              <a:rPr lang="en-US" dirty="0"/>
              <a:t>Additional CQII resources – Charles Kolesar</a:t>
            </a:r>
          </a:p>
          <a:p>
            <a:pPr lvl="0"/>
            <a:r>
              <a:rPr lang="en-US" dirty="0"/>
              <a:t>FAQs - Team</a:t>
            </a:r>
          </a:p>
          <a:p>
            <a:pPr lvl="0"/>
            <a:endParaRPr lang="en-US" dirty="0"/>
          </a:p>
          <a:p>
            <a:pPr lvl="0"/>
            <a:endParaRPr lang="en-US" dirty="0"/>
          </a:p>
          <a:p>
            <a:pPr marL="0" lvl="0" indent="0">
              <a:buNone/>
            </a:pPr>
            <a:endParaRPr lang="en-US" sz="2600" dirty="0"/>
          </a:p>
          <a:p>
            <a:endParaRPr lang="en-US" dirty="0"/>
          </a:p>
        </p:txBody>
      </p:sp>
    </p:spTree>
    <p:extLst>
      <p:ext uri="{BB962C8B-B14F-4D97-AF65-F5344CB8AC3E}">
        <p14:creationId xmlns:p14="http://schemas.microsoft.com/office/powerpoint/2010/main" val="81726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11799-A000-4293-AE58-80392B1B1D36}"/>
              </a:ext>
            </a:extLst>
          </p:cNvPr>
          <p:cNvSpPr>
            <a:spLocks noGrp="1"/>
          </p:cNvSpPr>
          <p:nvPr>
            <p:ph type="title"/>
          </p:nvPr>
        </p:nvSpPr>
        <p:spPr/>
        <p:txBody>
          <a:bodyPr>
            <a:normAutofit/>
          </a:bodyPr>
          <a:lstStyle/>
          <a:p>
            <a:r>
              <a:rPr lang="en-US" sz="4000" dirty="0"/>
              <a:t>Learning Objectives</a:t>
            </a:r>
          </a:p>
        </p:txBody>
      </p:sp>
      <p:sp>
        <p:nvSpPr>
          <p:cNvPr id="4" name="Slide Number Placeholder 3">
            <a:extLst>
              <a:ext uri="{FF2B5EF4-FFF2-40B4-BE49-F238E27FC236}">
                <a16:creationId xmlns:a16="http://schemas.microsoft.com/office/drawing/2014/main" id="{350E7B88-8CED-4104-9759-B1837F816CA4}"/>
              </a:ext>
            </a:extLst>
          </p:cNvPr>
          <p:cNvSpPr>
            <a:spLocks noGrp="1"/>
          </p:cNvSpPr>
          <p:nvPr>
            <p:ph type="sldNum" sz="quarter" idx="12"/>
          </p:nvPr>
        </p:nvSpPr>
        <p:spPr/>
        <p:txBody>
          <a:bodyPr/>
          <a:lstStyle/>
          <a:p>
            <a:fld id="{22371414-462E-46DB-984E-E1D1898C16DC}" type="slidenum">
              <a:rPr lang="en-US" smtClean="0"/>
              <a:t>6</a:t>
            </a:fld>
            <a:endParaRPr lang="en-US"/>
          </a:p>
        </p:txBody>
      </p:sp>
      <p:sp>
        <p:nvSpPr>
          <p:cNvPr id="5" name="Content Placeholder 2">
            <a:extLst>
              <a:ext uri="{FF2B5EF4-FFF2-40B4-BE49-F238E27FC236}">
                <a16:creationId xmlns:a16="http://schemas.microsoft.com/office/drawing/2014/main" id="{17D52B3A-531A-4A3C-BCFA-EC1FE17BE4A9}"/>
              </a:ext>
            </a:extLst>
          </p:cNvPr>
          <p:cNvSpPr>
            <a:spLocks noGrp="1"/>
          </p:cNvSpPr>
          <p:nvPr>
            <p:ph idx="1"/>
          </p:nvPr>
        </p:nvSpPr>
        <p:spPr>
          <a:xfrm>
            <a:off x="838200" y="1825625"/>
            <a:ext cx="10515600" cy="4351338"/>
          </a:xfrm>
        </p:spPr>
        <p:txBody>
          <a:bodyPr>
            <a:normAutofit/>
          </a:bodyPr>
          <a:lstStyle/>
          <a:p>
            <a:pPr marL="0" indent="0">
              <a:buNone/>
            </a:pPr>
            <a:r>
              <a:rPr lang="en-US" dirty="0"/>
              <a:t>At the end of this session, participants will: </a:t>
            </a:r>
          </a:p>
          <a:p>
            <a:r>
              <a:rPr lang="en-US" dirty="0"/>
              <a:t>Learn about three advanced quality improvement (QI) tools for use in HIV programs </a:t>
            </a:r>
          </a:p>
          <a:p>
            <a:r>
              <a:rPr lang="en-US" dirty="0"/>
              <a:t>Learn about the application of different advanced tools in busy clinical quality management programs </a:t>
            </a:r>
          </a:p>
          <a:p>
            <a:r>
              <a:rPr lang="en-US" dirty="0"/>
              <a:t>Understand how to use advanced QI tools in current and future QI projects </a:t>
            </a:r>
          </a:p>
          <a:p>
            <a:pPr marL="0" indent="0">
              <a:buNone/>
            </a:pPr>
            <a:endParaRPr lang="en-US" dirty="0"/>
          </a:p>
        </p:txBody>
      </p:sp>
    </p:spTree>
    <p:extLst>
      <p:ext uri="{BB962C8B-B14F-4D97-AF65-F5344CB8AC3E}">
        <p14:creationId xmlns:p14="http://schemas.microsoft.com/office/powerpoint/2010/main" val="2094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AABF-A610-445C-9A3C-60A28994D186}"/>
              </a:ext>
            </a:extLst>
          </p:cNvPr>
          <p:cNvSpPr>
            <a:spLocks noGrp="1"/>
          </p:cNvSpPr>
          <p:nvPr>
            <p:ph type="title"/>
          </p:nvPr>
        </p:nvSpPr>
        <p:spPr>
          <a:xfrm>
            <a:off x="838199" y="122238"/>
            <a:ext cx="7056355" cy="1014442"/>
          </a:xfrm>
        </p:spPr>
        <p:txBody>
          <a:bodyPr>
            <a:noAutofit/>
          </a:bodyPr>
          <a:lstStyle/>
          <a:p>
            <a:r>
              <a:rPr lang="en-US" sz="4000" spc="-150" dirty="0"/>
              <a:t>Combining Tools For Synergistic Effect</a:t>
            </a:r>
            <a:endParaRPr lang="en-US" sz="4000" dirty="0"/>
          </a:p>
        </p:txBody>
      </p:sp>
      <p:sp>
        <p:nvSpPr>
          <p:cNvPr id="5" name="Slide Number Placeholder 4">
            <a:extLst>
              <a:ext uri="{FF2B5EF4-FFF2-40B4-BE49-F238E27FC236}">
                <a16:creationId xmlns:a16="http://schemas.microsoft.com/office/drawing/2014/main" id="{D048680D-4D43-4631-BFC4-19C1D477DEF2}"/>
              </a:ext>
            </a:extLst>
          </p:cNvPr>
          <p:cNvSpPr>
            <a:spLocks noGrp="1"/>
          </p:cNvSpPr>
          <p:nvPr>
            <p:ph type="sldNum" sz="quarter" idx="12"/>
          </p:nvPr>
        </p:nvSpPr>
        <p:spPr>
          <a:xfrm>
            <a:off x="8610600" y="646634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71414-462E-46DB-984E-E1D1898C16D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BABC8B4B-BE11-4E50-AEB9-413B2D7710EB}"/>
              </a:ext>
            </a:extLst>
          </p:cNvPr>
          <p:cNvSpPr>
            <a:spLocks noGrp="1"/>
          </p:cNvSpPr>
          <p:nvPr>
            <p:ph sz="half" idx="1"/>
          </p:nvPr>
        </p:nvSpPr>
        <p:spPr>
          <a:xfrm>
            <a:off x="468773" y="1566407"/>
            <a:ext cx="5551027" cy="4832092"/>
          </a:xfrm>
          <a:prstGeom prst="rect">
            <a:avLst/>
          </a:prstGeom>
        </p:spPr>
        <p:txBody>
          <a:bodyPr wrap="square">
            <a:spAutoFit/>
          </a:bodyPr>
          <a:lstStyle/>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Develop Project Goals</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A3 Project Charter</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Describe Current Process</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SIPOC Diagram</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Value Stream –  Current State</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Develop Improvement Theory</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FMEA</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Describe Improved Process</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Value Stream Map – Future State</a:t>
            </a:r>
          </a:p>
          <a:p>
            <a:pPr marL="85725" marR="0">
              <a:lnSpc>
                <a:spcPct val="100000"/>
              </a:lnSpc>
              <a:spcBef>
                <a:spcPts val="0"/>
              </a:spcBef>
              <a:spcAft>
                <a:spcPts val="0"/>
              </a:spcAft>
            </a:pPr>
            <a:endParaRPr lang="en-US" sz="1100" dirty="0">
              <a:ea typeface="Arial" panose="020B0604020202020204" pitchFamily="34" charset="0"/>
              <a:cs typeface="Arial" panose="020B0604020202020204" pitchFamily="34" charset="0"/>
            </a:endParaRPr>
          </a:p>
          <a:p>
            <a:pPr marL="85725" marR="0">
              <a:lnSpc>
                <a:spcPct val="100000"/>
              </a:lnSpc>
              <a:spcBef>
                <a:spcPts val="0"/>
              </a:spcBef>
              <a:spcAft>
                <a:spcPts val="0"/>
              </a:spcAft>
            </a:pPr>
            <a:r>
              <a:rPr lang="en-US" sz="2400" b="1" dirty="0">
                <a:ea typeface="Arial" panose="020B0604020202020204" pitchFamily="34" charset="0"/>
                <a:cs typeface="Arial" panose="020B0604020202020204" pitchFamily="34" charset="0"/>
              </a:rPr>
              <a:t>Adopt</a:t>
            </a:r>
          </a:p>
          <a:p>
            <a:pPr marL="85725" marR="0" indent="0">
              <a:lnSpc>
                <a:spcPct val="100000"/>
              </a:lnSpc>
              <a:spcBef>
                <a:spcPts val="0"/>
              </a:spcBef>
              <a:spcAft>
                <a:spcPts val="0"/>
              </a:spcAft>
              <a:buNone/>
            </a:pPr>
            <a:r>
              <a:rPr lang="en-US" sz="2400" dirty="0">
                <a:ea typeface="Arial" panose="020B0604020202020204" pitchFamily="34" charset="0"/>
                <a:cs typeface="Arial" panose="020B0604020202020204" pitchFamily="34" charset="0"/>
              </a:rPr>
              <a:t>  Kanban</a:t>
            </a:r>
            <a:endParaRPr lang="en-US" sz="1200" dirty="0">
              <a:cs typeface="Arial" panose="020B0604020202020204" pitchFamily="34" charset="0"/>
            </a:endParaRPr>
          </a:p>
        </p:txBody>
      </p:sp>
      <p:grpSp>
        <p:nvGrpSpPr>
          <p:cNvPr id="7" name="Group 6" descr="Diagram of the process of using quality improvement tools in the PDSA cycle">
            <a:extLst>
              <a:ext uri="{FF2B5EF4-FFF2-40B4-BE49-F238E27FC236}">
                <a16:creationId xmlns:a16="http://schemas.microsoft.com/office/drawing/2014/main" id="{4CEB954B-8BB9-4085-ABAA-0E6979E6C342}"/>
              </a:ext>
            </a:extLst>
          </p:cNvPr>
          <p:cNvGrpSpPr/>
          <p:nvPr/>
        </p:nvGrpSpPr>
        <p:grpSpPr>
          <a:xfrm>
            <a:off x="5266350" y="1758136"/>
            <a:ext cx="6456877" cy="4160181"/>
            <a:chOff x="3254373" y="2466732"/>
            <a:chExt cx="5913870" cy="3798435"/>
          </a:xfrm>
        </p:grpSpPr>
        <p:sp>
          <p:nvSpPr>
            <p:cNvPr id="8" name="Flowchart: Terminator 7">
              <a:extLst>
                <a:ext uri="{FF2B5EF4-FFF2-40B4-BE49-F238E27FC236}">
                  <a16:creationId xmlns:a16="http://schemas.microsoft.com/office/drawing/2014/main" id="{D834872B-0CD6-4290-B3F0-90956E1B11FE}"/>
                </a:ext>
              </a:extLst>
            </p:cNvPr>
            <p:cNvSpPr/>
            <p:nvPr/>
          </p:nvSpPr>
          <p:spPr>
            <a:xfrm>
              <a:off x="3254373" y="3337137"/>
              <a:ext cx="993932" cy="597538"/>
            </a:xfrm>
            <a:prstGeom prst="flowChartTerminator">
              <a:avLst/>
            </a:prstGeom>
            <a:solidFill>
              <a:srgbClr val="FF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Define</a:t>
              </a:r>
            </a:p>
          </p:txBody>
        </p:sp>
        <p:cxnSp>
          <p:nvCxnSpPr>
            <p:cNvPr id="9" name="Straight Arrow Connector 8">
              <a:extLst>
                <a:ext uri="{FF2B5EF4-FFF2-40B4-BE49-F238E27FC236}">
                  <a16:creationId xmlns:a16="http://schemas.microsoft.com/office/drawing/2014/main" id="{4A0C77F0-DE0C-4F59-A568-A4A1F88C622A}"/>
                </a:ext>
              </a:extLst>
            </p:cNvPr>
            <p:cNvCxnSpPr>
              <a:stCxn id="8" idx="3"/>
              <a:endCxn id="10" idx="1"/>
            </p:cNvCxnSpPr>
            <p:nvPr/>
          </p:nvCxnSpPr>
          <p:spPr>
            <a:xfrm>
              <a:off x="4248305" y="3635906"/>
              <a:ext cx="333899" cy="0"/>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0" name="Flowchart: Process 9">
              <a:extLst>
                <a:ext uri="{FF2B5EF4-FFF2-40B4-BE49-F238E27FC236}">
                  <a16:creationId xmlns:a16="http://schemas.microsoft.com/office/drawing/2014/main" id="{52AF175F-3D78-495E-BC67-EDE00E9CAF1C}"/>
                </a:ext>
              </a:extLst>
            </p:cNvPr>
            <p:cNvSpPr/>
            <p:nvPr/>
          </p:nvSpPr>
          <p:spPr>
            <a:xfrm>
              <a:off x="4582205" y="3337137"/>
              <a:ext cx="1079349" cy="597538"/>
            </a:xfrm>
            <a:prstGeom prst="flowChartProcess">
              <a:avLst/>
            </a:prstGeom>
            <a:solidFill>
              <a:srgbClr val="FF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Measure</a:t>
              </a:r>
            </a:p>
          </p:txBody>
        </p:sp>
        <p:cxnSp>
          <p:nvCxnSpPr>
            <p:cNvPr id="11" name="Straight Arrow Connector 10">
              <a:extLst>
                <a:ext uri="{FF2B5EF4-FFF2-40B4-BE49-F238E27FC236}">
                  <a16:creationId xmlns:a16="http://schemas.microsoft.com/office/drawing/2014/main" id="{F09BBAE0-F920-42C6-9587-9E75E986B961}"/>
                </a:ext>
              </a:extLst>
            </p:cNvPr>
            <p:cNvCxnSpPr>
              <a:stCxn id="10" idx="3"/>
              <a:endCxn id="12" idx="1"/>
            </p:cNvCxnSpPr>
            <p:nvPr/>
          </p:nvCxnSpPr>
          <p:spPr>
            <a:xfrm>
              <a:off x="5661553" y="3635906"/>
              <a:ext cx="333899" cy="10964"/>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2" name="Flowchart: Process 11">
              <a:extLst>
                <a:ext uri="{FF2B5EF4-FFF2-40B4-BE49-F238E27FC236}">
                  <a16:creationId xmlns:a16="http://schemas.microsoft.com/office/drawing/2014/main" id="{154E8C97-4375-4501-B77F-30EB9F819DD2}"/>
                </a:ext>
              </a:extLst>
            </p:cNvPr>
            <p:cNvSpPr/>
            <p:nvPr/>
          </p:nvSpPr>
          <p:spPr>
            <a:xfrm>
              <a:off x="5995452" y="3348101"/>
              <a:ext cx="1063818" cy="597538"/>
            </a:xfrm>
            <a:prstGeom prst="flowChartProcess">
              <a:avLst/>
            </a:prstGeom>
            <a:solidFill>
              <a:srgbClr val="FF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Analyze</a:t>
              </a:r>
            </a:p>
          </p:txBody>
        </p:sp>
        <p:cxnSp>
          <p:nvCxnSpPr>
            <p:cNvPr id="13" name="Straight Arrow Connector 12">
              <a:extLst>
                <a:ext uri="{FF2B5EF4-FFF2-40B4-BE49-F238E27FC236}">
                  <a16:creationId xmlns:a16="http://schemas.microsoft.com/office/drawing/2014/main" id="{6D2AB594-BA05-49F9-B520-F2394FF5326D}"/>
                </a:ext>
              </a:extLst>
            </p:cNvPr>
            <p:cNvCxnSpPr>
              <a:stCxn id="15" idx="2"/>
              <a:endCxn id="14" idx="0"/>
            </p:cNvCxnSpPr>
            <p:nvPr/>
          </p:nvCxnSpPr>
          <p:spPr>
            <a:xfrm flipH="1">
              <a:off x="8300119" y="4036444"/>
              <a:ext cx="2315" cy="696642"/>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4" name="Flowchart: Process 13">
              <a:extLst>
                <a:ext uri="{FF2B5EF4-FFF2-40B4-BE49-F238E27FC236}">
                  <a16:creationId xmlns:a16="http://schemas.microsoft.com/office/drawing/2014/main" id="{3AF62B02-4DC5-49D9-AF55-AB9E71DC6F46}"/>
                </a:ext>
              </a:extLst>
            </p:cNvPr>
            <p:cNvSpPr/>
            <p:nvPr/>
          </p:nvSpPr>
          <p:spPr>
            <a:xfrm>
              <a:off x="7682794" y="4733085"/>
              <a:ext cx="1234650" cy="597538"/>
            </a:xfrm>
            <a:prstGeom prst="flowChartProcess">
              <a:avLst/>
            </a:prstGeom>
            <a:solidFill>
              <a:srgbClr val="7F7F7F"/>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Improve</a:t>
              </a:r>
            </a:p>
          </p:txBody>
        </p:sp>
        <p:sp>
          <p:nvSpPr>
            <p:cNvPr id="15" name="Flowchart: Decision 14">
              <a:extLst>
                <a:ext uri="{FF2B5EF4-FFF2-40B4-BE49-F238E27FC236}">
                  <a16:creationId xmlns:a16="http://schemas.microsoft.com/office/drawing/2014/main" id="{F5944D48-FD59-49E8-8B33-594BD3F4979E}"/>
                </a:ext>
              </a:extLst>
            </p:cNvPr>
            <p:cNvSpPr/>
            <p:nvPr/>
          </p:nvSpPr>
          <p:spPr>
            <a:xfrm>
              <a:off x="7436626" y="3235367"/>
              <a:ext cx="1731617" cy="801077"/>
            </a:xfrm>
            <a:prstGeom prst="flowChartDecision">
              <a:avLst/>
            </a:prstGeom>
            <a:solidFill>
              <a:srgbClr val="4472C4"/>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Modify</a:t>
              </a:r>
            </a:p>
            <a:p>
              <a:pPr algn="ctr"/>
              <a:r>
                <a:rPr lang="en-US" b="1" dirty="0">
                  <a:effectLst>
                    <a:outerShdw blurRad="38100" dist="38100" dir="2700000" algn="tl">
                      <a:srgbClr val="000000">
                        <a:alpha val="43137"/>
                      </a:srgbClr>
                    </a:outerShdw>
                  </a:effectLst>
                </a:rPr>
                <a:t>Design</a:t>
              </a:r>
            </a:p>
          </p:txBody>
        </p:sp>
        <p:cxnSp>
          <p:nvCxnSpPr>
            <p:cNvPr id="16" name="Straight Arrow Connector 15">
              <a:extLst>
                <a:ext uri="{FF2B5EF4-FFF2-40B4-BE49-F238E27FC236}">
                  <a16:creationId xmlns:a16="http://schemas.microsoft.com/office/drawing/2014/main" id="{EAF318E6-4EF3-47DA-8A65-8B64A8C20ECA}"/>
                </a:ext>
              </a:extLst>
            </p:cNvPr>
            <p:cNvCxnSpPr>
              <a:stCxn id="12" idx="3"/>
              <a:endCxn id="15" idx="1"/>
            </p:cNvCxnSpPr>
            <p:nvPr/>
          </p:nvCxnSpPr>
          <p:spPr>
            <a:xfrm flipV="1">
              <a:off x="7059270" y="3635906"/>
              <a:ext cx="377356" cy="10965"/>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83B9939-CFFF-444E-B128-83251BAA0054}"/>
                </a:ext>
              </a:extLst>
            </p:cNvPr>
            <p:cNvCxnSpPr>
              <a:stCxn id="14" idx="2"/>
              <a:endCxn id="18" idx="0"/>
            </p:cNvCxnSpPr>
            <p:nvPr/>
          </p:nvCxnSpPr>
          <p:spPr>
            <a:xfrm flipH="1">
              <a:off x="8292354" y="5330623"/>
              <a:ext cx="7765" cy="337005"/>
            </a:xfrm>
            <a:prstGeom prst="straightConnector1">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18" name="Flowchart: Terminator 17">
              <a:extLst>
                <a:ext uri="{FF2B5EF4-FFF2-40B4-BE49-F238E27FC236}">
                  <a16:creationId xmlns:a16="http://schemas.microsoft.com/office/drawing/2014/main" id="{E64CB0FA-72C9-4950-B431-4A1285DD8319}"/>
                </a:ext>
              </a:extLst>
            </p:cNvPr>
            <p:cNvSpPr/>
            <p:nvPr/>
          </p:nvSpPr>
          <p:spPr>
            <a:xfrm>
              <a:off x="7795388" y="5667629"/>
              <a:ext cx="993932" cy="597538"/>
            </a:xfrm>
            <a:prstGeom prst="flowChartTerminator">
              <a:avLst/>
            </a:prstGeom>
            <a:solidFill>
              <a:srgbClr val="0099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Control</a:t>
              </a:r>
            </a:p>
          </p:txBody>
        </p:sp>
        <p:sp>
          <p:nvSpPr>
            <p:cNvPr id="19" name="TextBox 18">
              <a:extLst>
                <a:ext uri="{FF2B5EF4-FFF2-40B4-BE49-F238E27FC236}">
                  <a16:creationId xmlns:a16="http://schemas.microsoft.com/office/drawing/2014/main" id="{59CF2D9A-D69D-452B-AC09-0106E8B1133D}"/>
                </a:ext>
              </a:extLst>
            </p:cNvPr>
            <p:cNvSpPr txBox="1"/>
            <p:nvPr/>
          </p:nvSpPr>
          <p:spPr>
            <a:xfrm>
              <a:off x="7632320" y="4150272"/>
              <a:ext cx="667798" cy="305295"/>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a:effectLst>
                    <a:outerShdw blurRad="38100" dist="38100" dir="2700000" algn="tl">
                      <a:srgbClr val="000000">
                        <a:alpha val="43137"/>
                      </a:srgbClr>
                    </a:outerShdw>
                  </a:effectLst>
                </a:rPr>
                <a:t>No</a:t>
              </a:r>
            </a:p>
          </p:txBody>
        </p:sp>
        <p:sp>
          <p:nvSpPr>
            <p:cNvPr id="20" name="TextBox 19">
              <a:extLst>
                <a:ext uri="{FF2B5EF4-FFF2-40B4-BE49-F238E27FC236}">
                  <a16:creationId xmlns:a16="http://schemas.microsoft.com/office/drawing/2014/main" id="{EE6BC222-F8EE-4058-872B-F9C6D0F7C2AC}"/>
                </a:ext>
              </a:extLst>
            </p:cNvPr>
            <p:cNvSpPr txBox="1"/>
            <p:nvPr/>
          </p:nvSpPr>
          <p:spPr>
            <a:xfrm>
              <a:off x="7548472" y="2765501"/>
              <a:ext cx="667798" cy="305295"/>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a:effectLst>
                    <a:outerShdw blurRad="38100" dist="38100" dir="2700000" algn="tl">
                      <a:srgbClr val="000000">
                        <a:alpha val="43137"/>
                      </a:srgbClr>
                    </a:outerShdw>
                  </a:effectLst>
                </a:rPr>
                <a:t>Yes</a:t>
              </a:r>
            </a:p>
          </p:txBody>
        </p:sp>
        <p:cxnSp>
          <p:nvCxnSpPr>
            <p:cNvPr id="21" name="Elbow Connector 22">
              <a:extLst>
                <a:ext uri="{FF2B5EF4-FFF2-40B4-BE49-F238E27FC236}">
                  <a16:creationId xmlns:a16="http://schemas.microsoft.com/office/drawing/2014/main" id="{A30D3239-287C-4245-A0B1-342A8F48AA12}"/>
                </a:ext>
              </a:extLst>
            </p:cNvPr>
            <p:cNvCxnSpPr>
              <a:stCxn id="15" idx="0"/>
              <a:endCxn id="22" idx="3"/>
            </p:cNvCxnSpPr>
            <p:nvPr/>
          </p:nvCxnSpPr>
          <p:spPr>
            <a:xfrm rot="16200000" flipV="1">
              <a:off x="7447861" y="2380793"/>
              <a:ext cx="469865" cy="1239282"/>
            </a:xfrm>
            <a:prstGeom prst="bentConnector2">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sp>
          <p:nvSpPr>
            <p:cNvPr id="22" name="Flowchart: Process 21">
              <a:extLst>
                <a:ext uri="{FF2B5EF4-FFF2-40B4-BE49-F238E27FC236}">
                  <a16:creationId xmlns:a16="http://schemas.microsoft.com/office/drawing/2014/main" id="{87400ACF-EB2C-46DB-BF67-1ED9E003F55B}"/>
                </a:ext>
              </a:extLst>
            </p:cNvPr>
            <p:cNvSpPr/>
            <p:nvPr/>
          </p:nvSpPr>
          <p:spPr>
            <a:xfrm>
              <a:off x="5991570" y="2466732"/>
              <a:ext cx="1071583" cy="597538"/>
            </a:xfrm>
            <a:prstGeom prst="flowChartProcess">
              <a:avLst/>
            </a:prstGeom>
            <a:solidFill>
              <a:srgbClr val="C000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Redesign</a:t>
              </a:r>
            </a:p>
          </p:txBody>
        </p:sp>
        <p:cxnSp>
          <p:nvCxnSpPr>
            <p:cNvPr id="23" name="Elbow Connector 24">
              <a:extLst>
                <a:ext uri="{FF2B5EF4-FFF2-40B4-BE49-F238E27FC236}">
                  <a16:creationId xmlns:a16="http://schemas.microsoft.com/office/drawing/2014/main" id="{2B3C777C-6D5A-4F1C-9BC6-81BBFAE73F31}"/>
                </a:ext>
              </a:extLst>
            </p:cNvPr>
            <p:cNvCxnSpPr>
              <a:stCxn id="22" idx="1"/>
              <a:endCxn id="10" idx="0"/>
            </p:cNvCxnSpPr>
            <p:nvPr/>
          </p:nvCxnSpPr>
          <p:spPr>
            <a:xfrm rot="10800000" flipV="1">
              <a:off x="5121879" y="2765501"/>
              <a:ext cx="869691" cy="571636"/>
            </a:xfrm>
            <a:prstGeom prst="bentConnector2">
              <a:avLst/>
            </a:prstGeom>
            <a:ln w="57150">
              <a:solidFill>
                <a:srgbClr val="434445"/>
              </a:solidFill>
              <a:tailEnd type="triangle"/>
            </a:ln>
          </p:spPr>
          <p:style>
            <a:lnRef idx="2">
              <a:schemeClr val="accent1"/>
            </a:lnRef>
            <a:fillRef idx="0">
              <a:schemeClr val="accent1"/>
            </a:fillRef>
            <a:effectRef idx="1">
              <a:schemeClr val="accent1"/>
            </a:effectRef>
            <a:fontRef idx="minor">
              <a:schemeClr val="tx1"/>
            </a:fontRef>
          </p:style>
        </p:cxnSp>
      </p:grpSp>
      <p:graphicFrame>
        <p:nvGraphicFramePr>
          <p:cNvPr id="24" name="Content Placeholder 23" descr="Picture of the PDSA cycle, as part of the diagram of using quality improvement tools">
            <a:extLst>
              <a:ext uri="{FF2B5EF4-FFF2-40B4-BE49-F238E27FC236}">
                <a16:creationId xmlns:a16="http://schemas.microsoft.com/office/drawing/2014/main" id="{FC6D5681-70D9-48DF-ADE0-81E5A1F3037B}"/>
              </a:ext>
            </a:extLst>
          </p:cNvPr>
          <p:cNvGraphicFramePr>
            <a:graphicFrameLocks noGrp="1"/>
          </p:cNvGraphicFramePr>
          <p:nvPr>
            <p:ph sz="half" idx="2"/>
            <p:extLst>
              <p:ext uri="{D42A27DB-BD31-4B8C-83A1-F6EECF244321}">
                <p14:modId xmlns:p14="http://schemas.microsoft.com/office/powerpoint/2010/main" val="2005198214"/>
              </p:ext>
            </p:extLst>
          </p:nvPr>
        </p:nvGraphicFramePr>
        <p:xfrm>
          <a:off x="6370019" y="3808541"/>
          <a:ext cx="2908107" cy="2228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0548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A2A7-D3D8-4BF4-A910-7F59F4B1E7A8}"/>
              </a:ext>
            </a:extLst>
          </p:cNvPr>
          <p:cNvSpPr>
            <a:spLocks noGrp="1"/>
          </p:cNvSpPr>
          <p:nvPr>
            <p:ph type="title"/>
          </p:nvPr>
        </p:nvSpPr>
        <p:spPr>
          <a:xfrm>
            <a:off x="318052" y="211137"/>
            <a:ext cx="7434470" cy="939800"/>
          </a:xfrm>
        </p:spPr>
        <p:txBody>
          <a:bodyPr>
            <a:normAutofit/>
          </a:bodyPr>
          <a:lstStyle/>
          <a:p>
            <a:pPr algn="ctr"/>
            <a:r>
              <a:rPr lang="en-US" sz="4000" dirty="0"/>
              <a:t>Case Study – QI Project Rapid Start</a:t>
            </a:r>
          </a:p>
        </p:txBody>
      </p:sp>
      <p:sp>
        <p:nvSpPr>
          <p:cNvPr id="4" name="Slide Number Placeholder 3">
            <a:extLst>
              <a:ext uri="{FF2B5EF4-FFF2-40B4-BE49-F238E27FC236}">
                <a16:creationId xmlns:a16="http://schemas.microsoft.com/office/drawing/2014/main" id="{8A2A3DBE-0792-4D90-9FDB-623C0B431770}"/>
              </a:ext>
            </a:extLst>
          </p:cNvPr>
          <p:cNvSpPr>
            <a:spLocks noGrp="1"/>
          </p:cNvSpPr>
          <p:nvPr>
            <p:ph type="sldNum" sz="quarter" idx="12"/>
          </p:nvPr>
        </p:nvSpPr>
        <p:spPr/>
        <p:txBody>
          <a:bodyPr/>
          <a:lstStyle/>
          <a:p>
            <a:fld id="{22371414-462E-46DB-984E-E1D1898C16DC}" type="slidenum">
              <a:rPr lang="en-US" smtClean="0"/>
              <a:t>8</a:t>
            </a:fld>
            <a:endParaRPr lang="en-US"/>
          </a:p>
        </p:txBody>
      </p:sp>
      <p:sp>
        <p:nvSpPr>
          <p:cNvPr id="5" name="Subtitle 2">
            <a:extLst>
              <a:ext uri="{FF2B5EF4-FFF2-40B4-BE49-F238E27FC236}">
                <a16:creationId xmlns:a16="http://schemas.microsoft.com/office/drawing/2014/main" id="{B6416907-1033-4AA7-AF4D-74DADB49287E}"/>
              </a:ext>
            </a:extLst>
          </p:cNvPr>
          <p:cNvSpPr>
            <a:spLocks noGrp="1"/>
          </p:cNvSpPr>
          <p:nvPr>
            <p:ph idx="1"/>
          </p:nvPr>
        </p:nvSpPr>
        <p:spPr>
          <a:xfrm>
            <a:off x="838200" y="1828801"/>
            <a:ext cx="10515600" cy="4348162"/>
          </a:xfrm>
        </p:spPr>
        <p:txBody>
          <a:bodyPr>
            <a:normAutofit/>
          </a:bodyPr>
          <a:lstStyle/>
          <a:p>
            <a:pPr marL="0" indent="0">
              <a:buNone/>
            </a:pPr>
            <a:r>
              <a:rPr lang="en-US" sz="3200" dirty="0"/>
              <a:t>Note:  This Case Study is a composite of FQHC experiences but is inspired by a QI project completed at Crescent Care in New Orleans, an FQHC, RWHAP-funded clinic, presented by Dr. Jason Halperin, MD, MPH. Thus, not all of the information presented here is factual about that project. </a:t>
            </a:r>
            <a:br>
              <a:rPr lang="en-US" sz="3200" dirty="0"/>
            </a:br>
            <a:br>
              <a:rPr lang="en-US" sz="3200" dirty="0"/>
            </a:br>
            <a:r>
              <a:rPr lang="en-US" sz="3200" dirty="0"/>
              <a:t>For more information specific to the original QI Project please  contact, Jason.Halperin@crescent care.org.</a:t>
            </a:r>
          </a:p>
          <a:p>
            <a:pPr marL="0" indent="0">
              <a:buNone/>
            </a:pPr>
            <a:endParaRPr lang="en-US" dirty="0"/>
          </a:p>
        </p:txBody>
      </p:sp>
    </p:spTree>
    <p:extLst>
      <p:ext uri="{BB962C8B-B14F-4D97-AF65-F5344CB8AC3E}">
        <p14:creationId xmlns:p14="http://schemas.microsoft.com/office/powerpoint/2010/main" val="947612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DCDC-7535-4019-B923-01C089E713F1}"/>
              </a:ext>
            </a:extLst>
          </p:cNvPr>
          <p:cNvSpPr>
            <a:spLocks noGrp="1"/>
          </p:cNvSpPr>
          <p:nvPr>
            <p:ph type="title"/>
          </p:nvPr>
        </p:nvSpPr>
        <p:spPr>
          <a:xfrm>
            <a:off x="238539" y="211137"/>
            <a:ext cx="7267161" cy="939800"/>
          </a:xfrm>
        </p:spPr>
        <p:txBody>
          <a:bodyPr>
            <a:noAutofit/>
          </a:bodyPr>
          <a:lstStyle/>
          <a:p>
            <a:r>
              <a:rPr lang="en-US" sz="4000" dirty="0"/>
              <a:t>Case Study:  Rapid Start </a:t>
            </a:r>
          </a:p>
        </p:txBody>
      </p:sp>
      <p:sp>
        <p:nvSpPr>
          <p:cNvPr id="4" name="Slide Number Placeholder 3">
            <a:extLst>
              <a:ext uri="{FF2B5EF4-FFF2-40B4-BE49-F238E27FC236}">
                <a16:creationId xmlns:a16="http://schemas.microsoft.com/office/drawing/2014/main" id="{6C70C2D5-6863-48BF-BC6B-06B03A63B092}"/>
              </a:ext>
            </a:extLst>
          </p:cNvPr>
          <p:cNvSpPr>
            <a:spLocks noGrp="1"/>
          </p:cNvSpPr>
          <p:nvPr>
            <p:ph type="sldNum" sz="quarter" idx="12"/>
          </p:nvPr>
        </p:nvSpPr>
        <p:spPr/>
        <p:txBody>
          <a:bodyPr/>
          <a:lstStyle/>
          <a:p>
            <a:fld id="{22371414-462E-46DB-984E-E1D1898C16DC}" type="slidenum">
              <a:rPr lang="en-US" smtClean="0"/>
              <a:t>9</a:t>
            </a:fld>
            <a:endParaRPr lang="en-US"/>
          </a:p>
        </p:txBody>
      </p:sp>
      <p:sp>
        <p:nvSpPr>
          <p:cNvPr id="5" name="Content Placeholder 2">
            <a:extLst>
              <a:ext uri="{FF2B5EF4-FFF2-40B4-BE49-F238E27FC236}">
                <a16:creationId xmlns:a16="http://schemas.microsoft.com/office/drawing/2014/main" id="{D4FA7C33-3A13-4DD3-BE73-E37C2D46FDAD}"/>
              </a:ext>
            </a:extLst>
          </p:cNvPr>
          <p:cNvSpPr>
            <a:spLocks noGrp="1"/>
          </p:cNvSpPr>
          <p:nvPr>
            <p:ph idx="1"/>
          </p:nvPr>
        </p:nvSpPr>
        <p:spPr>
          <a:xfrm>
            <a:off x="838199" y="1828801"/>
            <a:ext cx="10842523" cy="4348162"/>
          </a:xfrm>
        </p:spPr>
        <p:txBody>
          <a:bodyPr>
            <a:normAutofit/>
          </a:bodyPr>
          <a:lstStyle/>
          <a:p>
            <a:pPr marL="0" indent="0">
              <a:buNone/>
            </a:pPr>
            <a:r>
              <a:rPr lang="en-US" sz="3200" dirty="0"/>
              <a:t> Background</a:t>
            </a:r>
          </a:p>
          <a:p>
            <a:pPr lvl="1">
              <a:buFont typeface="Arial"/>
              <a:buChar char="•"/>
            </a:pPr>
            <a:r>
              <a:rPr lang="en-US" sz="3200" dirty="0"/>
              <a:t>The Parts A and B RWHAP programs have received Federal money to End the HIV Epidemic (EHE) in their state</a:t>
            </a:r>
          </a:p>
          <a:p>
            <a:pPr lvl="1">
              <a:buFont typeface="Arial"/>
              <a:buChar char="•"/>
            </a:pPr>
            <a:r>
              <a:rPr lang="en-US" sz="3200" dirty="0"/>
              <a:t>Rapid Start is one of the strategies being promoted to EHE</a:t>
            </a:r>
          </a:p>
          <a:p>
            <a:pPr lvl="1">
              <a:buFont typeface="Arial"/>
              <a:buChar char="•"/>
            </a:pPr>
            <a:r>
              <a:rPr lang="en-US" sz="3200" dirty="0"/>
              <a:t>There is significant senior leadership support across departments</a:t>
            </a:r>
          </a:p>
          <a:p>
            <a:pPr lvl="1">
              <a:buFont typeface="Arial"/>
              <a:buChar char="•"/>
            </a:pPr>
            <a:r>
              <a:rPr lang="en-US" sz="3200" dirty="0"/>
              <a:t>Research supports same-day treatment resulting in reduced time to viral suppression</a:t>
            </a:r>
          </a:p>
          <a:p>
            <a:pPr marL="457200" lvl="1" indent="0">
              <a:buNone/>
            </a:pPr>
            <a:endParaRPr lang="en-US" sz="2800" dirty="0"/>
          </a:p>
        </p:txBody>
      </p:sp>
    </p:spTree>
    <p:extLst>
      <p:ext uri="{BB962C8B-B14F-4D97-AF65-F5344CB8AC3E}">
        <p14:creationId xmlns:p14="http://schemas.microsoft.com/office/powerpoint/2010/main" val="22912479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3205</Words>
  <Application>Microsoft Office PowerPoint</Application>
  <PresentationFormat>Widescreen</PresentationFormat>
  <Paragraphs>549</Paragraphs>
  <Slides>46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Garamond</vt:lpstr>
      <vt:lpstr>Times New Roman</vt:lpstr>
      <vt:lpstr>Wingdings</vt:lpstr>
      <vt:lpstr>1_Office Theme</vt:lpstr>
      <vt:lpstr>Advanced Quality Management: Learn about QI Tools You Might Not Have Ever Used Before</vt:lpstr>
      <vt:lpstr>CQII Overview</vt:lpstr>
      <vt:lpstr>Technical Assistance Levels</vt:lpstr>
      <vt:lpstr>Advanced QI Tools</vt:lpstr>
      <vt:lpstr>Agenda</vt:lpstr>
      <vt:lpstr>Learning Objectives</vt:lpstr>
      <vt:lpstr>Combining Tools For Synergistic Effect</vt:lpstr>
      <vt:lpstr>Case Study – QI Project Rapid Start</vt:lpstr>
      <vt:lpstr>Case Study:  Rapid Start </vt:lpstr>
      <vt:lpstr>Background (cont.)</vt:lpstr>
      <vt:lpstr>Measures </vt:lpstr>
      <vt:lpstr>Baseline Data</vt:lpstr>
      <vt:lpstr>Combining Tools For Synergistic Effect</vt:lpstr>
      <vt:lpstr>A3 Planning, Tracking and Documentation Tool</vt:lpstr>
      <vt:lpstr>PowerPoint Presentation</vt:lpstr>
      <vt:lpstr>PowerPoint Presentation</vt:lpstr>
      <vt:lpstr>Combining Tools For Synergistic Effect</vt:lpstr>
      <vt:lpstr>SIPOC Diagram</vt:lpstr>
      <vt:lpstr>Filling Out a SIPOC</vt:lpstr>
      <vt:lpstr>Case Study SIPOC</vt:lpstr>
      <vt:lpstr>Combining Tools For Synergistic Effect</vt:lpstr>
      <vt:lpstr>Mapping a Process</vt:lpstr>
      <vt:lpstr>Process Flow: Actual vs. Documented</vt:lpstr>
      <vt:lpstr>Quick Review of Value</vt:lpstr>
      <vt:lpstr>Make an Existing Flowchart into a Value Stream Map</vt:lpstr>
      <vt:lpstr>Creating the Current State Map</vt:lpstr>
      <vt:lpstr>Value Stream Mapping: Data Boxes</vt:lpstr>
      <vt:lpstr>VSM Template</vt:lpstr>
      <vt:lpstr>Current State - Value Stream Map Case Study</vt:lpstr>
      <vt:lpstr>Future State Value Stream Map: Key Questions</vt:lpstr>
      <vt:lpstr>Creating a Future State –  What would you change? </vt:lpstr>
      <vt:lpstr>Implementing Solutions</vt:lpstr>
      <vt:lpstr>Understand Critical Failures</vt:lpstr>
      <vt:lpstr>Failure Mode &amp; Effects Analysis (FMEA)</vt:lpstr>
      <vt:lpstr>Simplified FMEA example</vt:lpstr>
      <vt:lpstr>Case Study - FMEA</vt:lpstr>
      <vt:lpstr>Kanban</vt:lpstr>
      <vt:lpstr>Making a Simple Kanban</vt:lpstr>
      <vt:lpstr>Using Kanban for Team Huddles</vt:lpstr>
      <vt:lpstr>How to do a Kanban Huddle</vt:lpstr>
      <vt:lpstr>Case Study - Kanban</vt:lpstr>
      <vt:lpstr>Related QI Resources</vt:lpstr>
      <vt:lpstr>Additional CQII Resources</vt:lpstr>
      <vt:lpstr>Frequently Asked Questions:</vt:lpstr>
      <vt:lpstr>Contact Information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Quality Management: Learn about QI Tools You Might Not Have Ever Used Before</dc:title>
  <dc:creator>Kolesar, Charles D (HEALTH)</dc:creator>
  <cp:lastModifiedBy>Kolesar, Charles D (HEALTH)</cp:lastModifiedBy>
  <cp:revision>119</cp:revision>
  <dcterms:created xsi:type="dcterms:W3CDTF">2020-06-16T14:24:46Z</dcterms:created>
  <dcterms:modified xsi:type="dcterms:W3CDTF">2020-09-18T14:55:41Z</dcterms:modified>
</cp:coreProperties>
</file>